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447" r:id="rId5"/>
    <p:sldId id="1206" r:id="rId6"/>
    <p:sldId id="1334" r:id="rId7"/>
    <p:sldId id="1337" r:id="rId8"/>
    <p:sldId id="1336" r:id="rId9"/>
    <p:sldId id="1913" r:id="rId10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W SLIDES" id="{1A231D8B-449D-40B5-8DF7-DB267C78E4D1}">
          <p14:sldIdLst>
            <p14:sldId id="447"/>
            <p14:sldId id="1206"/>
            <p14:sldId id="1334"/>
            <p14:sldId id="1337"/>
            <p14:sldId id="1336"/>
            <p14:sldId id="1913"/>
          </p14:sldIdLst>
        </p14:section>
        <p14:section name="Default Section" id="{67772F17-726A-44EB-8FF9-449089B97C7B}">
          <p14:sldIdLst/>
        </p14:section>
        <p14:section name="Delete" id="{73777A9B-81AD-4E59-BC1F-05094B2E0D16}">
          <p14:sldIdLst/>
        </p14:section>
        <p14:section name="Keep" id="{441BE0C6-0C9D-47FE-BD36-F279B20BC758}">
          <p14:sldIdLst/>
        </p14:section>
        <p14:section name="Others" id="{FC11CDB6-3172-4BBD-A666-ACFB4AF7998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ma, Ayse" initials="SA" lastIdx="4" clrIdx="0">
    <p:extLst>
      <p:ext uri="{19B8F6BF-5375-455C-9EA6-DF929625EA0E}">
        <p15:presenceInfo xmlns:p15="http://schemas.microsoft.com/office/powerpoint/2012/main" userId="S::Ayse.Sema@cqc.org.uk::3c613111-aee0-4e60-aa86-e223aff8f3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669"/>
    <a:srgbClr val="F2E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77" autoAdjust="0"/>
  </p:normalViewPr>
  <p:slideViewPr>
    <p:cSldViewPr snapToGrid="0">
      <p:cViewPr varScale="1">
        <p:scale>
          <a:sx n="72" d="100"/>
          <a:sy n="72" d="100"/>
        </p:scale>
        <p:origin x="133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9832D77-CB83-43CF-AC64-C7335C9B92D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2AF64DD-BBD1-433E-92E0-E4BC465B3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Generic ASC deck (June Final)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AF63-9C6B-4782-BB01-8AA9107602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5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803275"/>
            <a:ext cx="5354637" cy="4016375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GB" altLang="en-US" sz="11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469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90613" indent="-3045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218375" indent="-2430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704393" indent="-2430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192077" indent="-2430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671438" indent="-2430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150799" indent="-2430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630159" indent="-2430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4109521" indent="-2430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66064">
              <a:spcBef>
                <a:spcPct val="0"/>
              </a:spcBef>
              <a:defRPr/>
            </a:pPr>
            <a:r>
              <a:rPr lang="en-GB" altLang="en-US">
                <a:solidFill>
                  <a:srgbClr val="000000"/>
                </a:solidFill>
              </a:rPr>
              <a:t>Strategy Slides - 24 May 2016 - MASTER</a:t>
            </a:r>
          </a:p>
        </p:txBody>
      </p:sp>
    </p:spTree>
    <p:extLst>
      <p:ext uri="{BB962C8B-B14F-4D97-AF65-F5344CB8AC3E}">
        <p14:creationId xmlns:p14="http://schemas.microsoft.com/office/powerpoint/2010/main" val="344671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64DD-BBD1-433E-92E0-E4BC465B33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8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56">
              <a:defRPr/>
            </a:pPr>
            <a:fld id="{BA6D03E2-10DB-FA49-8644-EA6F2DCECB51}" type="slidenum">
              <a:rPr lang="en-US">
                <a:solidFill>
                  <a:prstClr val="black"/>
                </a:solidFill>
                <a:latin typeface="Calibri"/>
              </a:rPr>
              <a:pPr defTabSz="47845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19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64DD-BBD1-433E-92E0-E4BC465B33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2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F64DD-BBD1-433E-92E0-E4BC465B33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flipV="1">
            <a:off x="449266" y="1528763"/>
            <a:ext cx="6118226" cy="2159000"/>
          </a:xfrm>
          <a:prstGeom prst="roundRect">
            <a:avLst>
              <a:gd name="adj" fmla="val 4407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5" name="Picture 8" descr="CQC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2" y="4572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7700" y="1676400"/>
            <a:ext cx="5715000" cy="990600"/>
          </a:xfrm>
        </p:spPr>
        <p:txBody>
          <a:bodyPr anchor="t"/>
          <a:lstStyle>
            <a:lvl1pPr>
              <a:defRPr sz="35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2895600"/>
            <a:ext cx="365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4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D8B2-4179-4AE6-A8FD-FFB0957BA8D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4" y="485782"/>
            <a:ext cx="1933575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3" y="485782"/>
            <a:ext cx="5651500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5240-E49D-41C7-A565-2AA94E58238C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486" y="1268765"/>
            <a:ext cx="8208963" cy="4391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E04-5FFD-4463-840C-477DD78649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373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3C25-6AD1-40A7-A34E-AD52F79FD26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024F-3894-45F3-94DC-7BBBCF4CAFA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798639"/>
            <a:ext cx="3792539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42" y="1798639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1510-CEED-4374-B10C-E58F05FF3878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1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ACBB-55BD-4E1D-95D3-A4101B13654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1EAF-C05B-4212-A8C9-DD61FC126288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6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6F75-9574-4790-A716-605EF8BDDF6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8CD0-6428-487C-81EE-D9C145538DAB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0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C407-E98C-456B-AF31-328C669CBAB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7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485782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2" y="1798639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latin typeface="Arial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5C1BEF-705B-4D84-A423-79C35C3FE2CF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7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ヒラギノ角ゴ Pro W3" pitchFamily="-16" charset="-128"/>
            </a:endParaRPr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6"/>
          <a:stretch>
            <a:fillRect/>
          </a:stretch>
        </p:blipFill>
        <p:spPr bwMode="auto">
          <a:xfrm>
            <a:off x="6530977" y="620718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0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pitchFamily="-16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0070" indent="-25875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1162022" indent="-28256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3pPr>
      <a:lvl4pPr marL="1627147" indent="-28574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4pPr>
      <a:lvl5pPr marL="2087510" indent="-280981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5pPr>
      <a:lvl6pPr marL="2544699" indent="-280981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888" indent="-280981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076" indent="-280981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265" indent="-280981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2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3A6704-55F6-48AB-A5D5-FBE6B4015E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LPS Virtual Conference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3151F5-C645-4C9E-934C-3668D6925D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7700" y="2286000"/>
            <a:ext cx="5715000" cy="536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Hayley Moore, Interim Head of Inspection for Adult Social Care</a:t>
            </a:r>
          </a:p>
          <a:p>
            <a:r>
              <a:rPr lang="en-US" altLang="en-US" dirty="0"/>
              <a:t>03 December 2021</a:t>
            </a:r>
          </a:p>
          <a:p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7B439-80E5-43E6-9D30-61DFBB0ABA4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51B07-3AAB-4412-8837-E8A74674962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95BDF-B969-4628-8B7B-10BFADE3173E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5C6B4-D8AD-4365-B22D-48A9B7AF0CB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A79E3-048A-4AD1-A239-A013A6B8499A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8984">
            <a:off x="5450680" y="1655847"/>
            <a:ext cx="2706688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850" name="Shape 22"/>
          <p:cNvSpPr>
            <a:spLocks noChangeArrowheads="1"/>
          </p:cNvSpPr>
          <p:nvPr/>
        </p:nvSpPr>
        <p:spPr bwMode="auto">
          <a:xfrm>
            <a:off x="628650" y="736600"/>
            <a:ext cx="5600700" cy="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6799" tIns="46799" rIns="46799" bIns="46799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</a:rPr>
              <a:t>Our role and purpose</a:t>
            </a:r>
          </a:p>
        </p:txBody>
      </p:sp>
      <p:sp>
        <p:nvSpPr>
          <p:cNvPr id="78851" name="Shape 23"/>
          <p:cNvSpPr>
            <a:spLocks noChangeArrowheads="1"/>
          </p:cNvSpPr>
          <p:nvPr/>
        </p:nvSpPr>
        <p:spPr bwMode="auto">
          <a:xfrm>
            <a:off x="554038" y="1670050"/>
            <a:ext cx="4411663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43669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The Care Quality Commission is the independent regulator of health and adult social care in England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We make sure health and   social care services provide people with safe, effective, compassionate, high-quality care and we encourage care services to improve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04025" y="6259513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4258-B7D8-44A5-84EF-9C6853181112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2861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2861"/>
              </a:solidFill>
              <a:effectLst/>
              <a:uLnTx/>
              <a:uFillTx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C882B0-2ABA-4C5D-9FF6-810FE7EC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78171">
            <a:off x="6384743" y="3118683"/>
            <a:ext cx="2041008" cy="295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B0D738-FB05-49CB-96CF-FF4ABCD0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85782"/>
            <a:ext cx="5578475" cy="9064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Present - How do CQC apply </a:t>
            </a:r>
            <a:r>
              <a:rPr lang="en-GB" dirty="0" err="1"/>
              <a:t>DoLS</a:t>
            </a:r>
            <a:r>
              <a:rPr lang="en-GB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88A9A-62BC-4ED7-8E1C-AA0D39D90548}"/>
              </a:ext>
            </a:extLst>
          </p:cNvPr>
          <p:cNvSpPr/>
          <p:nvPr/>
        </p:nvSpPr>
        <p:spPr bwMode="auto">
          <a:xfrm>
            <a:off x="417512" y="1682524"/>
            <a:ext cx="8112877" cy="517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We monitor use of the Mental Capacity Act in all health and care services in England.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We monitor the use of the Deprivation of Liberty Safeguards (also known as </a:t>
            </a:r>
            <a:r>
              <a:rPr lang="en-GB" sz="2000" dirty="0" err="1"/>
              <a:t>DoLS</a:t>
            </a:r>
            <a:r>
              <a:rPr lang="en-GB" sz="2000" dirty="0"/>
              <a:t>) in all care homes and hospitals in England.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We receive notifications from providers about the outcome of </a:t>
            </a:r>
            <a:r>
              <a:rPr lang="en-GB" sz="2000" dirty="0" err="1"/>
              <a:t>DoLS</a:t>
            </a:r>
            <a:r>
              <a:rPr lang="en-GB" sz="2000" dirty="0"/>
              <a:t> applications.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We check on the use of </a:t>
            </a:r>
            <a:r>
              <a:rPr lang="en-GB" sz="2000" dirty="0" err="1"/>
              <a:t>DoLS</a:t>
            </a:r>
            <a:r>
              <a:rPr lang="en-GB" sz="2000" dirty="0"/>
              <a:t> by visiting the places where they are used.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83CFE1A-F7C7-4BCD-AC37-89C9BF30B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21488" y="6248400"/>
            <a:ext cx="1905000" cy="4572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1761510-CEED-4374-B10C-E58F05FF3878}" type="slidenum">
              <a:rPr lang="en-US" altLang="en-US"/>
              <a:pPr>
                <a:spcAft>
                  <a:spcPts val="600"/>
                </a:spcAft>
                <a:defRPr/>
              </a:pPr>
              <a:t>3</a:t>
            </a:fld>
            <a:endParaRPr lang="en-US" altLang="en-US" sz="140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7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47" y="404664"/>
            <a:ext cx="5854361" cy="1061355"/>
          </a:xfrm>
        </p:spPr>
        <p:txBody>
          <a:bodyPr/>
          <a:lstStyle/>
          <a:p>
            <a:pPr lvl="0"/>
            <a:r>
              <a:rPr lang="en-GB" sz="2800" dirty="0"/>
              <a:t>What are we finding on inspection?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F5DA8-EDD8-41E2-9EDB-302E1C9E2C69}"/>
              </a:ext>
            </a:extLst>
          </p:cNvPr>
          <p:cNvSpPr/>
          <p:nvPr/>
        </p:nvSpPr>
        <p:spPr>
          <a:xfrm>
            <a:off x="575556" y="1844824"/>
            <a:ext cx="7947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22785-CFEF-4777-8BE5-D0CFF202EA95}"/>
              </a:ext>
            </a:extLst>
          </p:cNvPr>
          <p:cNvSpPr/>
          <p:nvPr/>
        </p:nvSpPr>
        <p:spPr>
          <a:xfrm>
            <a:off x="288032" y="1903275"/>
            <a:ext cx="794741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ＭＳ Ｐゴシック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ry Form Sans Book"/>
              <a:ea typeface="ＭＳ Ｐゴシック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ry Form Sans Book"/>
              <a:ea typeface="ＭＳ Ｐゴシック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7358-D3E2-4573-8089-D787E8826C04}"/>
              </a:ext>
            </a:extLst>
          </p:cNvPr>
          <p:cNvSpPr txBox="1"/>
          <p:nvPr/>
        </p:nvSpPr>
        <p:spPr>
          <a:xfrm>
            <a:off x="404782" y="3375171"/>
            <a:ext cx="835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C73D3-1863-4C93-8269-DA50586EEC0F}"/>
              </a:ext>
            </a:extLst>
          </p:cNvPr>
          <p:cNvSpPr/>
          <p:nvPr/>
        </p:nvSpPr>
        <p:spPr bwMode="auto">
          <a:xfrm>
            <a:off x="417512" y="1682524"/>
            <a:ext cx="8321706" cy="517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Notifications </a:t>
            </a:r>
            <a:r>
              <a:rPr lang="en-GB" sz="2000" dirty="0"/>
              <a:t>– Notifications </a:t>
            </a:r>
            <a:r>
              <a:rPr lang="en-US" sz="2000" dirty="0"/>
              <a:t>from adult social care services and hospitals fell sharply during the early months of the Covid-19 pandemic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However, providers and local authorities were largely able to maintain overall levels of </a:t>
            </a:r>
            <a:r>
              <a:rPr lang="en-US" sz="2000" dirty="0" err="1"/>
              <a:t>DoLS</a:t>
            </a:r>
            <a:r>
              <a:rPr lang="en-US" sz="2000" dirty="0"/>
              <a:t> activity compared with 2019/20.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Challenges posed by </a:t>
            </a:r>
            <a:r>
              <a:rPr lang="en-GB" sz="2000" b="1" dirty="0" err="1"/>
              <a:t>Covid</a:t>
            </a:r>
            <a:r>
              <a:rPr lang="en-GB" sz="2000" b="1" dirty="0"/>
              <a:t> </a:t>
            </a:r>
            <a:r>
              <a:rPr lang="en-GB" sz="2000" dirty="0"/>
              <a:t>– </a:t>
            </a:r>
            <a:r>
              <a:rPr lang="en-US" sz="2000" dirty="0"/>
              <a:t>good examples of providers thinking creatively to support social distancing and isolation in the least restrictive way possible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However, concerns that providers’ focus shifted away from </a:t>
            </a:r>
            <a:r>
              <a:rPr lang="en-US" sz="2000" dirty="0" err="1"/>
              <a:t>DoLS</a:t>
            </a:r>
            <a:r>
              <a:rPr lang="en-US" sz="2000" dirty="0"/>
              <a:t> towards managing COVID-19 restrictions, causing increased isolation, and negatively affecting wellbeing and family relationships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MCA/</a:t>
            </a:r>
            <a:r>
              <a:rPr lang="en-US" sz="2000" b="1" dirty="0" err="1"/>
              <a:t>DoLS</a:t>
            </a:r>
            <a:r>
              <a:rPr lang="en-US" sz="2000" b="1" dirty="0"/>
              <a:t> training - </a:t>
            </a:r>
            <a:r>
              <a:rPr lang="en-US" sz="2000" dirty="0"/>
              <a:t>Better training is needed to improve staff knowledge and understanding of </a:t>
            </a:r>
            <a:r>
              <a:rPr lang="en-US" sz="2000" dirty="0" err="1"/>
              <a:t>DoLS</a:t>
            </a:r>
            <a:r>
              <a:rPr lang="en-US" sz="2000" dirty="0"/>
              <a:t> and the MCA, and their importance in protecting people’s human rights.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57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A81BC3-D798-4186-9BFF-3B77D7B9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85782"/>
            <a:ext cx="5578475" cy="906463"/>
          </a:xfrm>
        </p:spPr>
        <p:txBody>
          <a:bodyPr/>
          <a:lstStyle/>
          <a:p>
            <a:r>
              <a:rPr lang="en-GB" sz="2800" dirty="0"/>
              <a:t>LPS and CQC’s role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41774-0F29-4CF0-BFB7-5BE6AD48CC1C}"/>
              </a:ext>
            </a:extLst>
          </p:cNvPr>
          <p:cNvSpPr/>
          <p:nvPr/>
        </p:nvSpPr>
        <p:spPr>
          <a:xfrm>
            <a:off x="377825" y="1838325"/>
            <a:ext cx="5082314" cy="48751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CQC and Ofsted will be the monitoring bodies for LPS in England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Regulations and Codes of Practice will set out the details of how monitoring bodies will discharge the statutory LPS functions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public consultation on draft Regulations and Codes of Practice will precede LPS implementation 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We will monitor </a:t>
            </a:r>
            <a:r>
              <a:rPr lang="en-GB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DoLS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and LPS together for the first year of implementation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Responsible bodies will provide regular notifications to CQC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Monitoring bodies in England and Wales will work together on LPS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lvl="1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defRPr/>
            </a:pPr>
            <a:endParaRPr lang="en-GB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26" name="Picture 2" descr="future sign | Rocket Watcher Startup Marketing">
            <a:extLst>
              <a:ext uri="{FF2B5EF4-FFF2-40B4-BE49-F238E27FC236}">
                <a16:creationId xmlns:a16="http://schemas.microsoft.com/office/drawing/2014/main" id="{E66DA60E-984C-472F-A984-443CA7F6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39" y="1807845"/>
            <a:ext cx="3255235" cy="244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7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A81BC3-D798-4186-9BFF-3B77D7B9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85782"/>
            <a:ext cx="5578475" cy="906463"/>
          </a:xfrm>
        </p:spPr>
        <p:txBody>
          <a:bodyPr/>
          <a:lstStyle/>
          <a:p>
            <a:r>
              <a:rPr lang="en-GB" sz="2800" dirty="0"/>
              <a:t>LPS and CQC’s future strategy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41774-0F29-4CF0-BFB7-5BE6AD48CC1C}"/>
              </a:ext>
            </a:extLst>
          </p:cNvPr>
          <p:cNvSpPr/>
          <p:nvPr/>
        </p:nvSpPr>
        <p:spPr>
          <a:xfrm>
            <a:off x="377825" y="1838325"/>
            <a:ext cx="4668308" cy="40811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Our monitoring of LPS will focus on the experiences of those subject to safeguards, their families and carers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/>
              <a:t>We will use quality data to develop a risk-based monitoring and reporting model 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/>
              <a:t>We will work with all system partners, including responsible bodies to protect and safeguard people subject to LPS and drive improvements</a:t>
            </a:r>
          </a:p>
          <a:p>
            <a:pPr marL="342900" lvl="1" indent="-3429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dirty="0"/>
              <a:t>Through our annual reporting we tell the public the impact LPS is having on people, and advise on necessary changes </a:t>
            </a:r>
            <a:r>
              <a:rPr lang="en-GB"/>
              <a:t>and improvements</a:t>
            </a:r>
            <a:endParaRPr lang="en-GB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7D054B-3966-49E3-8EF7-67569DF1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543227"/>
            <a:ext cx="35528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30657"/>
      </p:ext>
    </p:extLst>
  </p:cSld>
  <p:clrMapOvr>
    <a:masterClrMapping/>
  </p:clrMapOvr>
</p:sld>
</file>

<file path=ppt/theme/theme1.xml><?xml version="1.0" encoding="utf-8"?>
<a:theme xmlns:a="http://schemas.openxmlformats.org/drawingml/2006/main" name="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9CB1DA50C2C4998DB6494502870F3" ma:contentTypeVersion="14" ma:contentTypeDescription="Create a new document." ma:contentTypeScope="" ma:versionID="4a214db379750510b1b94fd2fd44a832">
  <xsd:schema xmlns:xsd="http://www.w3.org/2001/XMLSchema" xmlns:xs="http://www.w3.org/2001/XMLSchema" xmlns:p="http://schemas.microsoft.com/office/2006/metadata/properties" xmlns:ns3="2f5db65b-58ee-4eb1-9ef7-368782c2202d" xmlns:ns4="1922d12e-0993-41ec-8b9e-ac2546f5c25b" targetNamespace="http://schemas.microsoft.com/office/2006/metadata/properties" ma:root="true" ma:fieldsID="d8326d045d666f8d51553d9f6d89e450" ns3:_="" ns4:_="">
    <xsd:import namespace="2f5db65b-58ee-4eb1-9ef7-368782c2202d"/>
    <xsd:import namespace="1922d12e-0993-41ec-8b9e-ac2546f5c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db65b-58ee-4eb1-9ef7-368782c22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2d12e-0993-41ec-8b9e-ac2546f5c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84B31-6B06-44A8-AE9C-A4574462C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CE5713-074D-4B41-BC88-D075D884995F}">
  <ds:schemaRefs>
    <ds:schemaRef ds:uri="http://schemas.microsoft.com/office/2006/documentManagement/types"/>
    <ds:schemaRef ds:uri="http://schemas.openxmlformats.org/package/2006/metadata/core-properties"/>
    <ds:schemaRef ds:uri="1922d12e-0993-41ec-8b9e-ac2546f5c25b"/>
    <ds:schemaRef ds:uri="2f5db65b-58ee-4eb1-9ef7-368782c2202d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1AD038-E52F-425F-949B-0D310C23E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db65b-58ee-4eb1-9ef7-368782c2202d"/>
    <ds:schemaRef ds:uri="1922d12e-0993-41ec-8b9e-ac2546f5c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463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Foundry Form Sans Book</vt:lpstr>
      <vt:lpstr>Palatino Linotype</vt:lpstr>
      <vt:lpstr>Wingdings 2</vt:lpstr>
      <vt:lpstr>20205_CQC_Template</vt:lpstr>
      <vt:lpstr>LPS Virtual Conference  </vt:lpstr>
      <vt:lpstr>PowerPoint Presentation</vt:lpstr>
      <vt:lpstr>Present - How do CQC apply DoLS?</vt:lpstr>
      <vt:lpstr>What are we finding on inspection?</vt:lpstr>
      <vt:lpstr>LPS and CQC’s role</vt:lpstr>
      <vt:lpstr>LPS and CQC’s future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DoLS?</dc:title>
  <dc:creator>Sema, Ayse</dc:creator>
  <cp:lastModifiedBy>Moore, Hayley</cp:lastModifiedBy>
  <cp:revision>4</cp:revision>
  <cp:lastPrinted>2021-09-09T10:26:59Z</cp:lastPrinted>
  <dcterms:created xsi:type="dcterms:W3CDTF">2020-07-21T13:44:41Z</dcterms:created>
  <dcterms:modified xsi:type="dcterms:W3CDTF">2021-11-29T18:09:37Z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0x010100F3E9CB1DA50C2C4998DB6494502870F3</vt:lpwstr>
  </property>
</Properties>
</file>