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72" r:id="rId2"/>
    <p:sldId id="274" r:id="rId3"/>
    <p:sldId id="273" r:id="rId4"/>
    <p:sldId id="281" r:id="rId5"/>
    <p:sldId id="280" r:id="rId6"/>
    <p:sldId id="275" r:id="rId7"/>
    <p:sldId id="276" r:id="rId8"/>
    <p:sldId id="282" r:id="rId9"/>
    <p:sldId id="283" r:id="rId10"/>
    <p:sldId id="284" r:id="rId11"/>
    <p:sldId id="277" r:id="rId12"/>
    <p:sldId id="278"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sorterViewPr>
    <p:cViewPr>
      <p:scale>
        <a:sx n="100" d="100"/>
        <a:sy n="100" d="100"/>
      </p:scale>
      <p:origin x="0" y="-34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11/30/2021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11/30/2021</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11/30/2021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11/30/2021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11/30/2021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11/30/2021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11/30/2021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11/30/2021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11/30/2021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11/30/2021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11/30/2021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11/30/2021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11/30/2021</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The Interface between DoLS/LPS and MHA</a:t>
            </a:r>
          </a:p>
        </p:txBody>
      </p:sp>
      <p:sp>
        <p:nvSpPr>
          <p:cNvPr id="5" name="Subtitle 4"/>
          <p:cNvSpPr>
            <a:spLocks noGrp="1"/>
          </p:cNvSpPr>
          <p:nvPr>
            <p:ph type="subTitle" idx="1"/>
          </p:nvPr>
        </p:nvSpPr>
        <p:spPr/>
        <p:txBody>
          <a:bodyPr/>
          <a:lstStyle/>
          <a:p>
            <a:r>
              <a:rPr lang="en-US" dirty="0"/>
              <a:t>Julie Carr</a:t>
            </a:r>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Scenario</a:t>
            </a:r>
          </a:p>
        </p:txBody>
      </p:sp>
      <p:sp>
        <p:nvSpPr>
          <p:cNvPr id="2" name="Content Placeholder 1"/>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Jakub has a progressive degenerative neurological condition. As a consequence, he has developed a psychotic depression and detained under s.3 MHA.</a:t>
            </a:r>
          </a:p>
          <a:p>
            <a:r>
              <a:rPr lang="en-US" dirty="0">
                <a:latin typeface="Arial" panose="020B0604020202020204" pitchFamily="34" charset="0"/>
                <a:cs typeface="Arial" panose="020B0604020202020204" pitchFamily="34" charset="0"/>
              </a:rPr>
              <a:t>He usually resides at home with his wife who has been devoted to him and holds LPA (</a:t>
            </a:r>
            <a:r>
              <a:rPr lang="en-US" dirty="0" err="1">
                <a:latin typeface="Arial" panose="020B0604020202020204" pitchFamily="34" charset="0"/>
                <a:cs typeface="Arial" panose="020B0604020202020204" pitchFamily="34" charset="0"/>
              </a:rPr>
              <a:t>p&amp;a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h&amp;w</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It is recorded in Jakub’s clinical notes that he wants to go home and does not want to go to residential care.</a:t>
            </a:r>
          </a:p>
          <a:p>
            <a:r>
              <a:rPr lang="en-GB" dirty="0">
                <a:latin typeface="Arial" panose="020B0604020202020204" pitchFamily="34" charset="0"/>
                <a:cs typeface="Arial" panose="020B0604020202020204" pitchFamily="34" charset="0"/>
              </a:rPr>
              <a:t>Due to the deterioration in Jakub’s physical health his wife can no longer care for him at home. OT have determined that environmental adaptations are not feasible, and a sufficiently robust care package cannot be put in place to support Jakub and his wife. The only safe option is a specialist residential nursing care provider.</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055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Managing the transition DoLS/LPS</a:t>
            </a:r>
          </a:p>
        </p:txBody>
      </p:sp>
      <p:sp>
        <p:nvSpPr>
          <p:cNvPr id="2" name="Content Placeholder 1"/>
          <p:cNvSpPr>
            <a:spLocks noGrp="1"/>
          </p:cNvSpPr>
          <p:nvPr>
            <p:ph idx="1"/>
          </p:nvPr>
        </p:nvSpPr>
        <p:spPr/>
        <p:txBody>
          <a:bodyPr/>
          <a:lstStyle/>
          <a:p>
            <a:endParaRPr lang="en-US" dirty="0"/>
          </a:p>
          <a:p>
            <a:r>
              <a:rPr lang="en-US" dirty="0">
                <a:latin typeface="Arial" panose="020B0604020202020204" pitchFamily="34" charset="0"/>
                <a:cs typeface="Arial" panose="020B0604020202020204" pitchFamily="34" charset="0"/>
              </a:rPr>
              <a:t>Engage with partner agencies</a:t>
            </a:r>
          </a:p>
          <a:p>
            <a:r>
              <a:rPr lang="en-US" dirty="0">
                <a:latin typeface="Arial" panose="020B0604020202020204" pitchFamily="34" charset="0"/>
                <a:cs typeface="Arial" panose="020B0604020202020204" pitchFamily="34" charset="0"/>
              </a:rPr>
              <a:t>On the agenda for your organisation</a:t>
            </a:r>
          </a:p>
          <a:p>
            <a:r>
              <a:rPr lang="en-US" dirty="0">
                <a:latin typeface="Arial" panose="020B0604020202020204" pitchFamily="34" charset="0"/>
                <a:cs typeface="Arial" panose="020B0604020202020204" pitchFamily="34" charset="0"/>
              </a:rPr>
              <a:t>Code of Practice consultation</a:t>
            </a:r>
          </a:p>
          <a:p>
            <a:pPr lvl="1"/>
            <a:r>
              <a:rPr lang="en-US" dirty="0">
                <a:latin typeface="Arial" panose="020B0604020202020204" pitchFamily="34" charset="0"/>
                <a:cs typeface="Arial" panose="020B0604020202020204" pitchFamily="34" charset="0"/>
              </a:rPr>
              <a:t>Key departments</a:t>
            </a:r>
          </a:p>
          <a:p>
            <a:pPr lvl="1"/>
            <a:r>
              <a:rPr lang="en-US" dirty="0">
                <a:latin typeface="Arial" panose="020B0604020202020204" pitchFamily="34" charset="0"/>
                <a:cs typeface="Arial" panose="020B0604020202020204" pitchFamily="34" charset="0"/>
              </a:rPr>
              <a:t>Professionals</a:t>
            </a:r>
          </a:p>
          <a:p>
            <a:pPr lvl="1"/>
            <a:r>
              <a:rPr lang="en-US" dirty="0">
                <a:latin typeface="Arial" panose="020B0604020202020204" pitchFamily="34" charset="0"/>
                <a:cs typeface="Arial" panose="020B0604020202020204" pitchFamily="34" charset="0"/>
              </a:rPr>
              <a:t>Service Users</a:t>
            </a:r>
          </a:p>
          <a:p>
            <a:pPr lvl="1"/>
            <a:r>
              <a:rPr lang="en-US" dirty="0">
                <a:latin typeface="Arial" panose="020B0604020202020204" pitchFamily="34" charset="0"/>
                <a:cs typeface="Arial" panose="020B0604020202020204" pitchFamily="34" charset="0"/>
              </a:rPr>
              <a:t>Carers</a:t>
            </a:r>
          </a:p>
          <a:p>
            <a:pPr marL="0" indent="0">
              <a:buNone/>
            </a:pPr>
            <a:endParaRPr lang="en-US"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Workstreams</a:t>
            </a:r>
          </a:p>
        </p:txBody>
      </p:sp>
      <p:sp>
        <p:nvSpPr>
          <p:cNvPr id="2" name="Content Placeholder 1"/>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Recording systems – data extracts, easy view, storage</a:t>
            </a:r>
          </a:p>
          <a:p>
            <a:r>
              <a:rPr lang="en-US" dirty="0">
                <a:latin typeface="Arial" panose="020B0604020202020204" pitchFamily="34" charset="0"/>
                <a:cs typeface="Arial" panose="020B0604020202020204" pitchFamily="34" charset="0"/>
              </a:rPr>
              <a:t>Training</a:t>
            </a:r>
          </a:p>
          <a:p>
            <a:r>
              <a:rPr lang="en-US">
                <a:latin typeface="Arial" panose="020B0604020202020204" pitchFamily="34" charset="0"/>
                <a:cs typeface="Arial" panose="020B0604020202020204" pitchFamily="34" charset="0"/>
              </a:rPr>
              <a:t>Guesstimate numbers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Workforce – BIA’s, AMCP’s, </a:t>
            </a:r>
          </a:p>
          <a:p>
            <a:r>
              <a:rPr lang="en-US" dirty="0">
                <a:latin typeface="Arial" panose="020B0604020202020204" pitchFamily="34" charset="0"/>
                <a:cs typeface="Arial" panose="020B0604020202020204" pitchFamily="34" charset="0"/>
              </a:rPr>
              <a:t>Finance – s21ZA appeals, insurance</a:t>
            </a:r>
          </a:p>
          <a:p>
            <a:r>
              <a:rPr lang="en-US" dirty="0">
                <a:latin typeface="Arial" panose="020B0604020202020204" pitchFamily="34" charset="0"/>
                <a:cs typeface="Arial" panose="020B0604020202020204" pitchFamily="34" charset="0"/>
              </a:rPr>
              <a:t>HR – contracts, extended roles</a:t>
            </a:r>
          </a:p>
          <a:p>
            <a:r>
              <a:rPr lang="en-US" dirty="0">
                <a:latin typeface="Arial" panose="020B0604020202020204" pitchFamily="34" charset="0"/>
                <a:cs typeface="Arial" panose="020B0604020202020204" pitchFamily="34" charset="0"/>
              </a:rPr>
              <a:t>SLA’s – partner organisations</a:t>
            </a:r>
          </a:p>
          <a:p>
            <a:r>
              <a:rPr lang="en-US" dirty="0">
                <a:latin typeface="Arial" panose="020B0604020202020204" pitchFamily="34" charset="0"/>
                <a:cs typeface="Arial" panose="020B0604020202020204" pitchFamily="34" charset="0"/>
              </a:rPr>
              <a:t>Policies</a:t>
            </a:r>
          </a:p>
          <a:p>
            <a:r>
              <a:rPr lang="en-US" dirty="0">
                <a:latin typeface="Arial" panose="020B0604020202020204" pitchFamily="34" charset="0"/>
                <a:cs typeface="Arial" panose="020B0604020202020204" pitchFamily="34" charset="0"/>
              </a:rPr>
              <a:t>Administration </a:t>
            </a:r>
          </a:p>
          <a:p>
            <a:r>
              <a:rPr lang="en-US" dirty="0">
                <a:latin typeface="Arial" panose="020B0604020202020204" pitchFamily="34" charset="0"/>
                <a:cs typeface="Arial" panose="020B0604020202020204" pitchFamily="34" charset="0"/>
              </a:rPr>
              <a:t>Communications</a:t>
            </a:r>
          </a:p>
          <a:p>
            <a:r>
              <a:rPr lang="en-US" dirty="0">
                <a:latin typeface="Arial" panose="020B0604020202020204" pitchFamily="34" charset="0"/>
                <a:cs typeface="Arial" panose="020B0604020202020204" pitchFamily="34" charset="0"/>
              </a:rPr>
              <a:t>Governance and Assurance</a:t>
            </a:r>
          </a:p>
          <a:p>
            <a:endParaRPr lang="en-US" dirty="0"/>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Next Steps</a:t>
            </a:r>
          </a:p>
        </p:txBody>
      </p:sp>
      <p:sp>
        <p:nvSpPr>
          <p:cNvPr id="2" name="Content Placeholder 1"/>
          <p:cNvSpPr>
            <a:spLocks noGrp="1"/>
          </p:cNvSpPr>
          <p:nvPr>
            <p:ph idx="1"/>
          </p:nvPr>
        </p:nvSpPr>
        <p:spPr/>
        <p:txBody>
          <a:bodyPr/>
          <a:lstStyle/>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code of practice</a:t>
            </a:r>
          </a:p>
          <a:p>
            <a:r>
              <a:rPr lang="en-US" dirty="0">
                <a:latin typeface="Arial" panose="020B0604020202020204" pitchFamily="34" charset="0"/>
                <a:cs typeface="Arial" panose="020B0604020202020204" pitchFamily="34" charset="0"/>
              </a:rPr>
              <a:t>The regulations</a:t>
            </a:r>
          </a:p>
          <a:p>
            <a:r>
              <a:rPr lang="en-US" dirty="0">
                <a:latin typeface="Arial" panose="020B0604020202020204" pitchFamily="34" charset="0"/>
                <a:cs typeface="Arial" panose="020B0604020202020204" pitchFamily="34" charset="0"/>
              </a:rPr>
              <a:t>Implementation date?</a:t>
            </a:r>
          </a:p>
          <a:p>
            <a:r>
              <a:rPr lang="en-US" dirty="0">
                <a:latin typeface="Arial" panose="020B0604020202020204" pitchFamily="34" charset="0"/>
                <a:cs typeface="Arial" panose="020B0604020202020204" pitchFamily="34" charset="0"/>
              </a:rPr>
              <a:t>Reform of the Mental Health Act…</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Interface</a:t>
            </a:r>
            <a:r>
              <a:rPr lang="en-US" dirty="0"/>
              <a:t> </a:t>
            </a:r>
          </a:p>
        </p:txBody>
      </p:sp>
      <p:sp>
        <p:nvSpPr>
          <p:cNvPr id="2" name="Content Placeholder 1"/>
          <p:cNvSpPr>
            <a:spLocks noGrp="1"/>
          </p:cNvSpPr>
          <p:nvPr>
            <p:ph idx="1"/>
          </p:nvPr>
        </p:nvSpPr>
        <p:spPr/>
        <p:txBody>
          <a:bodyPr/>
          <a:lstStyle/>
          <a:p>
            <a:endParaRPr lang="en-US" dirty="0"/>
          </a:p>
          <a:p>
            <a:r>
              <a:rPr lang="en-US" dirty="0">
                <a:latin typeface="Arial" panose="020B0604020202020204" pitchFamily="34" charset="0"/>
                <a:cs typeface="Arial" panose="020B0604020202020204" pitchFamily="34" charset="0"/>
              </a:rPr>
              <a:t>Schedule 1A, Part 1 (DoLS/MHA)</a:t>
            </a:r>
          </a:p>
          <a:p>
            <a:r>
              <a:rPr lang="en-US" dirty="0">
                <a:latin typeface="Arial" panose="020B0604020202020204" pitchFamily="34" charset="0"/>
                <a:cs typeface="Arial" panose="020B0604020202020204" pitchFamily="34" charset="0"/>
              </a:rPr>
              <a:t>Chapter 13 MHA 1983, code of practice</a:t>
            </a:r>
          </a:p>
          <a:p>
            <a:r>
              <a:rPr lang="en-US" dirty="0">
                <a:latin typeface="Arial" panose="020B0604020202020204" pitchFamily="34" charset="0"/>
                <a:cs typeface="Arial" panose="020B0604020202020204" pitchFamily="34" charset="0"/>
              </a:rPr>
              <a:t>Schedule AA1, Part 7 (LPS/MHA)</a:t>
            </a:r>
          </a:p>
          <a:p>
            <a:r>
              <a:rPr lang="en-US" dirty="0">
                <a:latin typeface="Arial" panose="020B0604020202020204" pitchFamily="34" charset="0"/>
                <a:cs typeface="Arial" panose="020B0604020202020204" pitchFamily="34" charset="0"/>
              </a:rPr>
              <a:t>The new Mental Capacity (Amendment) Act 2019, code of practice</a:t>
            </a:r>
          </a:p>
          <a:p>
            <a:pPr marL="0" indent="0">
              <a:buNone/>
            </a:pPr>
            <a:endParaRPr lang="en-GB" dirty="0"/>
          </a:p>
          <a:p>
            <a:endParaRPr lang="en-US" dirty="0"/>
          </a:p>
          <a:p>
            <a:endParaRPr lang="en-US"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Which Act?</a:t>
            </a:r>
          </a:p>
        </p:txBody>
      </p:sp>
      <p:graphicFrame>
        <p:nvGraphicFramePr>
          <p:cNvPr id="4" name="Table 4">
            <a:extLst>
              <a:ext uri="{FF2B5EF4-FFF2-40B4-BE49-F238E27FC236}">
                <a16:creationId xmlns:a16="http://schemas.microsoft.com/office/drawing/2014/main" id="{32EE4506-0AD7-4616-8CD5-C4A1AE1CB456}"/>
              </a:ext>
            </a:extLst>
          </p:cNvPr>
          <p:cNvGraphicFramePr>
            <a:graphicFrameLocks noGrp="1"/>
          </p:cNvGraphicFramePr>
          <p:nvPr>
            <p:ph idx="1"/>
            <p:extLst>
              <p:ext uri="{D42A27DB-BD31-4B8C-83A1-F6EECF244321}">
                <p14:modId xmlns:p14="http://schemas.microsoft.com/office/powerpoint/2010/main" val="1714640055"/>
              </p:ext>
            </p:extLst>
          </p:nvPr>
        </p:nvGraphicFramePr>
        <p:xfrm>
          <a:off x="609603" y="2094190"/>
          <a:ext cx="10972797" cy="4695444"/>
        </p:xfrm>
        <a:graphic>
          <a:graphicData uri="http://schemas.openxmlformats.org/drawingml/2006/table">
            <a:tbl>
              <a:tblPr firstRow="1" bandRow="1">
                <a:tableStyleId>{8799B23B-EC83-4686-B30A-512413B5E67A}</a:tableStyleId>
              </a:tblPr>
              <a:tblGrid>
                <a:gridCol w="3657599">
                  <a:extLst>
                    <a:ext uri="{9D8B030D-6E8A-4147-A177-3AD203B41FA5}">
                      <a16:colId xmlns:a16="http://schemas.microsoft.com/office/drawing/2014/main" val="2177676431"/>
                    </a:ext>
                  </a:extLst>
                </a:gridCol>
                <a:gridCol w="3657599">
                  <a:extLst>
                    <a:ext uri="{9D8B030D-6E8A-4147-A177-3AD203B41FA5}">
                      <a16:colId xmlns:a16="http://schemas.microsoft.com/office/drawing/2014/main" val="1150210079"/>
                    </a:ext>
                  </a:extLst>
                </a:gridCol>
                <a:gridCol w="3657599">
                  <a:extLst>
                    <a:ext uri="{9D8B030D-6E8A-4147-A177-3AD203B41FA5}">
                      <a16:colId xmlns:a16="http://schemas.microsoft.com/office/drawing/2014/main" val="1151794863"/>
                    </a:ext>
                  </a:extLst>
                </a:gridCol>
              </a:tblGrid>
              <a:tr h="370840">
                <a:tc>
                  <a:txBody>
                    <a:bodyPr/>
                    <a:lstStyle/>
                    <a:p>
                      <a:endParaRPr lang="en-GB" sz="1600" dirty="0">
                        <a:latin typeface="Arial" panose="020B0604020202020204" pitchFamily="34" charset="0"/>
                        <a:cs typeface="Arial" panose="020B0604020202020204" pitchFamily="34" charset="0"/>
                      </a:endParaRPr>
                    </a:p>
                  </a:txBody>
                  <a:tcPr/>
                </a:tc>
                <a:tc>
                  <a:txBody>
                    <a:bodyPr/>
                    <a:lstStyle/>
                    <a:p>
                      <a:pPr>
                        <a:lnSpc>
                          <a:spcPct val="115000"/>
                        </a:lnSpc>
                        <a:spcAft>
                          <a:spcPts val="0"/>
                        </a:spcAft>
                      </a:pPr>
                      <a:r>
                        <a:rPr lang="en-GB" sz="1600" dirty="0">
                          <a:solidFill>
                            <a:schemeClr val="tx1"/>
                          </a:solidFill>
                          <a:effectLst/>
                          <a:latin typeface="Arial" panose="020B0604020202020204" pitchFamily="34" charset="0"/>
                          <a:cs typeface="Arial" panose="020B0604020202020204" pitchFamily="34" charset="0"/>
                        </a:rPr>
                        <a:t>Individual objects </a:t>
                      </a:r>
                      <a:r>
                        <a:rPr lang="en-GB" sz="1600" b="0" dirty="0">
                          <a:solidFill>
                            <a:schemeClr val="tx1"/>
                          </a:solidFill>
                          <a:effectLst/>
                          <a:latin typeface="Arial" panose="020B0604020202020204" pitchFamily="34" charset="0"/>
                          <a:cs typeface="Arial" panose="020B0604020202020204" pitchFamily="34" charset="0"/>
                        </a:rPr>
                        <a:t>to the proposed accommodation in a hospital for care and/or treatment; or to any of the treatment they will receive there for mental disorder</a:t>
                      </a:r>
                      <a:endParaRPr lang="en-GB" sz="1600" b="0" dirty="0">
                        <a:solidFill>
                          <a:schemeClr val="tx1"/>
                        </a:solidFill>
                        <a:effectLst/>
                        <a:latin typeface="Arial" panose="020B0604020202020204" pitchFamily="34" charset="0"/>
                        <a:ea typeface="Calibri"/>
                        <a:cs typeface="Arial" panose="020B0604020202020204" pitchFamily="34" charset="0"/>
                      </a:endParaRPr>
                    </a:p>
                  </a:txBody>
                  <a:tcPr marL="67084" marR="67084" marT="0" marB="0"/>
                </a:tc>
                <a:tc>
                  <a:txBody>
                    <a:bodyPr/>
                    <a:lstStyle/>
                    <a:p>
                      <a:pPr>
                        <a:lnSpc>
                          <a:spcPct val="115000"/>
                        </a:lnSpc>
                        <a:spcAft>
                          <a:spcPts val="0"/>
                        </a:spcAft>
                      </a:pPr>
                      <a:r>
                        <a:rPr lang="en-GB" sz="1600" dirty="0">
                          <a:solidFill>
                            <a:schemeClr val="tx1"/>
                          </a:solidFill>
                          <a:effectLst/>
                          <a:latin typeface="Arial" panose="020B0604020202020204" pitchFamily="34" charset="0"/>
                          <a:cs typeface="Arial" panose="020B0604020202020204" pitchFamily="34" charset="0"/>
                        </a:rPr>
                        <a:t>Individual does not object </a:t>
                      </a:r>
                      <a:r>
                        <a:rPr lang="en-GB" sz="1600" b="0" dirty="0">
                          <a:solidFill>
                            <a:schemeClr val="tx1"/>
                          </a:solidFill>
                          <a:effectLst/>
                          <a:latin typeface="Arial" panose="020B0604020202020204" pitchFamily="34" charset="0"/>
                          <a:cs typeface="Arial" panose="020B0604020202020204" pitchFamily="34" charset="0"/>
                        </a:rPr>
                        <a:t>to the proposed accommodation in a hospital for care and/or treatment; or to any of the treatment they will received there for mental disorder</a:t>
                      </a:r>
                    </a:p>
                    <a:p>
                      <a:pPr>
                        <a:lnSpc>
                          <a:spcPct val="115000"/>
                        </a:lnSpc>
                        <a:spcAft>
                          <a:spcPts val="0"/>
                        </a:spcAft>
                      </a:pPr>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a:cs typeface="Arial" panose="020B0604020202020204" pitchFamily="34" charset="0"/>
                      </a:endParaRPr>
                    </a:p>
                  </a:txBody>
                  <a:tcPr marL="67084" marR="67084" marT="0" marB="0"/>
                </a:tc>
                <a:extLst>
                  <a:ext uri="{0D108BD9-81ED-4DB2-BD59-A6C34878D82A}">
                    <a16:rowId xmlns:a16="http://schemas.microsoft.com/office/drawing/2014/main" val="840566539"/>
                  </a:ext>
                </a:extLst>
              </a:tr>
              <a:tr h="370840">
                <a:tc>
                  <a:txBody>
                    <a:bodyPr/>
                    <a:lstStyle/>
                    <a:p>
                      <a:r>
                        <a:rPr lang="en-GB" sz="1600" dirty="0">
                          <a:latin typeface="Arial" panose="020B0604020202020204" pitchFamily="34" charset="0"/>
                          <a:cs typeface="Arial" panose="020B0604020202020204" pitchFamily="34" charset="0"/>
                        </a:rPr>
                        <a:t>Individual has the capacity to consent to being accommodated in a hospital for care and/or treatment</a:t>
                      </a:r>
                    </a:p>
                    <a:p>
                      <a:endParaRPr lang="en-GB" sz="1600" dirty="0">
                        <a:latin typeface="Arial" panose="020B0604020202020204" pitchFamily="34" charset="0"/>
                        <a:cs typeface="Arial" panose="020B0604020202020204" pitchFamily="34" charset="0"/>
                      </a:endParaRPr>
                    </a:p>
                  </a:txBody>
                  <a:tcPr/>
                </a:tc>
                <a:tc>
                  <a:txBody>
                    <a:bodyPr/>
                    <a:lstStyle/>
                    <a:p>
                      <a:pPr>
                        <a:lnSpc>
                          <a:spcPct val="115000"/>
                        </a:lnSpc>
                        <a:spcAft>
                          <a:spcPts val="0"/>
                        </a:spcAft>
                      </a:pPr>
                      <a:r>
                        <a:rPr lang="en-GB" sz="1600" dirty="0">
                          <a:effectLst/>
                          <a:latin typeface="Arial" panose="020B0604020202020204" pitchFamily="34" charset="0"/>
                          <a:cs typeface="Arial" panose="020B0604020202020204" pitchFamily="34" charset="0"/>
                        </a:rPr>
                        <a:t>Only the </a:t>
                      </a:r>
                      <a:r>
                        <a:rPr lang="en-GB" sz="1600" b="1" dirty="0">
                          <a:effectLst/>
                          <a:latin typeface="Arial" panose="020B0604020202020204" pitchFamily="34" charset="0"/>
                          <a:cs typeface="Arial" panose="020B0604020202020204" pitchFamily="34" charset="0"/>
                        </a:rPr>
                        <a:t>MHA</a:t>
                      </a:r>
                      <a:r>
                        <a:rPr lang="en-GB" sz="1600" dirty="0">
                          <a:effectLst/>
                          <a:latin typeface="Arial" panose="020B0604020202020204" pitchFamily="34" charset="0"/>
                          <a:cs typeface="Arial" panose="020B0604020202020204" pitchFamily="34" charset="0"/>
                        </a:rPr>
                        <a:t> is available</a:t>
                      </a:r>
                      <a:endParaRPr lang="en-GB" sz="1600" dirty="0">
                        <a:effectLst/>
                        <a:latin typeface="Arial" panose="020B0604020202020204" pitchFamily="34" charset="0"/>
                        <a:ea typeface="Calibri"/>
                        <a:cs typeface="Arial" panose="020B0604020202020204" pitchFamily="34" charset="0"/>
                      </a:endParaRPr>
                    </a:p>
                  </a:txBody>
                  <a:tcPr marL="67084" marR="67084" marT="0" marB="0"/>
                </a:tc>
                <a:tc>
                  <a:txBody>
                    <a:bodyPr/>
                    <a:lstStyle/>
                    <a:p>
                      <a:pPr>
                        <a:lnSpc>
                          <a:spcPct val="115000"/>
                        </a:lnSpc>
                        <a:spcAft>
                          <a:spcPts val="0"/>
                        </a:spcAft>
                      </a:pPr>
                      <a:r>
                        <a:rPr lang="en-GB" sz="1600" dirty="0">
                          <a:effectLst/>
                          <a:latin typeface="Arial" panose="020B0604020202020204" pitchFamily="34" charset="0"/>
                          <a:cs typeface="Arial" panose="020B0604020202020204" pitchFamily="34" charset="0"/>
                        </a:rPr>
                        <a:t>The </a:t>
                      </a:r>
                      <a:r>
                        <a:rPr lang="en-GB" sz="1600" b="1" dirty="0">
                          <a:effectLst/>
                          <a:latin typeface="Arial" panose="020B0604020202020204" pitchFamily="34" charset="0"/>
                          <a:cs typeface="Arial" panose="020B0604020202020204" pitchFamily="34" charset="0"/>
                        </a:rPr>
                        <a:t>MHA</a:t>
                      </a:r>
                      <a:r>
                        <a:rPr lang="en-GB" sz="1600" dirty="0">
                          <a:effectLst/>
                          <a:latin typeface="Arial" panose="020B0604020202020204" pitchFamily="34" charset="0"/>
                          <a:cs typeface="Arial" panose="020B0604020202020204" pitchFamily="34" charset="0"/>
                        </a:rPr>
                        <a:t> is available. </a:t>
                      </a:r>
                    </a:p>
                    <a:p>
                      <a:pPr>
                        <a:lnSpc>
                          <a:spcPct val="115000"/>
                        </a:lnSpc>
                        <a:spcAft>
                          <a:spcPts val="0"/>
                        </a:spcAft>
                      </a:pPr>
                      <a:r>
                        <a:rPr lang="en-GB" sz="1600" b="1" dirty="0">
                          <a:effectLst/>
                          <a:latin typeface="Arial" panose="020B0604020202020204" pitchFamily="34" charset="0"/>
                          <a:cs typeface="Arial" panose="020B0604020202020204" pitchFamily="34" charset="0"/>
                        </a:rPr>
                        <a:t>Voluntary</a:t>
                      </a:r>
                      <a:r>
                        <a:rPr lang="en-GB" sz="1600" b="1" baseline="0" dirty="0">
                          <a:effectLst/>
                          <a:latin typeface="Arial" panose="020B0604020202020204" pitchFamily="34" charset="0"/>
                          <a:cs typeface="Arial" panose="020B0604020202020204" pitchFamily="34" charset="0"/>
                        </a:rPr>
                        <a:t> </a:t>
                      </a:r>
                      <a:r>
                        <a:rPr lang="en-GB" sz="1600" b="1" dirty="0">
                          <a:effectLst/>
                          <a:latin typeface="Arial" panose="020B0604020202020204" pitchFamily="34" charset="0"/>
                          <a:cs typeface="Arial" panose="020B0604020202020204" pitchFamily="34" charset="0"/>
                        </a:rPr>
                        <a:t>admission</a:t>
                      </a:r>
                      <a:r>
                        <a:rPr lang="en-GB" sz="1600" dirty="0">
                          <a:effectLst/>
                          <a:latin typeface="Arial" panose="020B0604020202020204" pitchFamily="34" charset="0"/>
                          <a:cs typeface="Arial" panose="020B0604020202020204" pitchFamily="34" charset="0"/>
                        </a:rPr>
                        <a:t> might also be appropriate.</a:t>
                      </a:r>
                    </a:p>
                    <a:p>
                      <a:pPr>
                        <a:lnSpc>
                          <a:spcPct val="115000"/>
                        </a:lnSpc>
                        <a:spcAft>
                          <a:spcPts val="0"/>
                        </a:spcAft>
                      </a:pPr>
                      <a:r>
                        <a:rPr lang="en-GB" sz="1600" dirty="0">
                          <a:effectLst/>
                          <a:latin typeface="Arial" panose="020B0604020202020204" pitchFamily="34" charset="0"/>
                          <a:cs typeface="Arial" panose="020B0604020202020204" pitchFamily="34" charset="0"/>
                        </a:rPr>
                        <a:t>Neither DoLS/LPS authorisation or Court of Protection order available</a:t>
                      </a:r>
                    </a:p>
                    <a:p>
                      <a:pPr>
                        <a:lnSpc>
                          <a:spcPct val="115000"/>
                        </a:lnSpc>
                        <a:spcAft>
                          <a:spcPts val="0"/>
                        </a:spcAft>
                      </a:pPr>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a:cs typeface="Arial" panose="020B0604020202020204" pitchFamily="34" charset="0"/>
                      </a:endParaRPr>
                    </a:p>
                  </a:txBody>
                  <a:tcPr marL="67084" marR="67084" marT="0" marB="0"/>
                </a:tc>
                <a:extLst>
                  <a:ext uri="{0D108BD9-81ED-4DB2-BD59-A6C34878D82A}">
                    <a16:rowId xmlns:a16="http://schemas.microsoft.com/office/drawing/2014/main" val="4053322279"/>
                  </a:ext>
                </a:extLst>
              </a:tr>
              <a:tr h="370840">
                <a:tc>
                  <a:txBody>
                    <a:bodyPr/>
                    <a:lstStyle/>
                    <a:p>
                      <a:r>
                        <a:rPr lang="en-GB" sz="1600" dirty="0">
                          <a:latin typeface="Arial" panose="020B0604020202020204" pitchFamily="34" charset="0"/>
                          <a:cs typeface="Arial" panose="020B0604020202020204" pitchFamily="34" charset="0"/>
                        </a:rPr>
                        <a:t>Individual lacks the capacity to consent to being accommodated in a hospital for care and/or treatment</a:t>
                      </a:r>
                    </a:p>
                    <a:p>
                      <a:endParaRPr lang="en-GB" sz="1600" dirty="0">
                        <a:latin typeface="Arial" panose="020B0604020202020204" pitchFamily="34" charset="0"/>
                        <a:cs typeface="Arial" panose="020B0604020202020204" pitchFamily="34" charset="0"/>
                      </a:endParaRPr>
                    </a:p>
                  </a:txBody>
                  <a:tcPr/>
                </a:tc>
                <a:tc>
                  <a:txBody>
                    <a:bodyPr/>
                    <a:lstStyle/>
                    <a:p>
                      <a:pPr>
                        <a:lnSpc>
                          <a:spcPct val="115000"/>
                        </a:lnSpc>
                        <a:spcAft>
                          <a:spcPts val="0"/>
                        </a:spcAft>
                      </a:pPr>
                      <a:r>
                        <a:rPr lang="en-GB" sz="1600" dirty="0">
                          <a:effectLst/>
                          <a:latin typeface="Arial" panose="020B0604020202020204" pitchFamily="34" charset="0"/>
                          <a:cs typeface="Arial" panose="020B0604020202020204" pitchFamily="34" charset="0"/>
                        </a:rPr>
                        <a:t>Only the </a:t>
                      </a:r>
                      <a:r>
                        <a:rPr lang="en-GB" sz="1600" b="1" dirty="0">
                          <a:effectLst/>
                          <a:latin typeface="Arial" panose="020B0604020202020204" pitchFamily="34" charset="0"/>
                          <a:cs typeface="Arial" panose="020B0604020202020204" pitchFamily="34" charset="0"/>
                        </a:rPr>
                        <a:t>MHA</a:t>
                      </a:r>
                      <a:r>
                        <a:rPr lang="en-GB" sz="1600" baseline="0" dirty="0">
                          <a:effectLst/>
                          <a:latin typeface="Arial" panose="020B0604020202020204" pitchFamily="34" charset="0"/>
                          <a:cs typeface="Arial" panose="020B0604020202020204" pitchFamily="34" charset="0"/>
                        </a:rPr>
                        <a:t> </a:t>
                      </a:r>
                      <a:r>
                        <a:rPr lang="en-GB" sz="1600" dirty="0">
                          <a:effectLst/>
                          <a:latin typeface="Arial" panose="020B0604020202020204" pitchFamily="34" charset="0"/>
                          <a:cs typeface="Arial" panose="020B0604020202020204" pitchFamily="34" charset="0"/>
                        </a:rPr>
                        <a:t>is available </a:t>
                      </a:r>
                      <a:endParaRPr lang="en-GB" sz="1600" dirty="0">
                        <a:effectLst/>
                        <a:latin typeface="Arial" panose="020B0604020202020204" pitchFamily="34" charset="0"/>
                        <a:ea typeface="Calibri"/>
                        <a:cs typeface="Arial" panose="020B0604020202020204" pitchFamily="34" charset="0"/>
                      </a:endParaRPr>
                    </a:p>
                  </a:txBody>
                  <a:tcPr marL="67084" marR="67084" marT="0" marB="0"/>
                </a:tc>
                <a:tc>
                  <a:txBody>
                    <a:bodyPr/>
                    <a:lstStyle/>
                    <a:p>
                      <a:pPr>
                        <a:lnSpc>
                          <a:spcPct val="115000"/>
                        </a:lnSpc>
                        <a:spcAft>
                          <a:spcPts val="0"/>
                        </a:spcAft>
                      </a:pPr>
                      <a:r>
                        <a:rPr lang="en-GB" sz="1600" dirty="0">
                          <a:effectLst/>
                          <a:latin typeface="Arial" panose="020B0604020202020204" pitchFamily="34" charset="0"/>
                          <a:cs typeface="Arial" panose="020B0604020202020204" pitchFamily="34" charset="0"/>
                        </a:rPr>
                        <a:t>The  </a:t>
                      </a:r>
                      <a:r>
                        <a:rPr lang="en-GB" sz="1600" b="1" dirty="0">
                          <a:effectLst/>
                          <a:latin typeface="Arial" panose="020B0604020202020204" pitchFamily="34" charset="0"/>
                          <a:cs typeface="Arial" panose="020B0604020202020204" pitchFamily="34" charset="0"/>
                        </a:rPr>
                        <a:t>MHA</a:t>
                      </a:r>
                      <a:r>
                        <a:rPr lang="en-GB" sz="1600" dirty="0">
                          <a:effectLst/>
                          <a:latin typeface="Arial" panose="020B0604020202020204" pitchFamily="34" charset="0"/>
                          <a:cs typeface="Arial" panose="020B0604020202020204" pitchFamily="34" charset="0"/>
                        </a:rPr>
                        <a:t> is available.</a:t>
                      </a:r>
                    </a:p>
                    <a:p>
                      <a:pPr>
                        <a:lnSpc>
                          <a:spcPct val="115000"/>
                        </a:lnSpc>
                        <a:spcAft>
                          <a:spcPts val="0"/>
                        </a:spcAft>
                      </a:pPr>
                      <a:r>
                        <a:rPr lang="en-GB" sz="1600" b="1" dirty="0">
                          <a:effectLst/>
                          <a:latin typeface="Arial" panose="020B0604020202020204" pitchFamily="34" charset="0"/>
                          <a:cs typeface="Arial" panose="020B0604020202020204" pitchFamily="34" charset="0"/>
                        </a:rPr>
                        <a:t>DoLS/LPS</a:t>
                      </a:r>
                      <a:r>
                        <a:rPr lang="en-GB" sz="1600" dirty="0">
                          <a:effectLst/>
                          <a:latin typeface="Arial" panose="020B0604020202020204" pitchFamily="34" charset="0"/>
                          <a:cs typeface="Arial" panose="020B0604020202020204" pitchFamily="34" charset="0"/>
                        </a:rPr>
                        <a:t> Authorisation is available, or potentially a </a:t>
                      </a:r>
                      <a:r>
                        <a:rPr lang="en-GB" sz="1600" b="1" dirty="0">
                          <a:effectLst/>
                          <a:latin typeface="Arial" panose="020B0604020202020204" pitchFamily="34" charset="0"/>
                          <a:cs typeface="Arial" panose="020B0604020202020204" pitchFamily="34" charset="0"/>
                        </a:rPr>
                        <a:t>Court of Protection order</a:t>
                      </a:r>
                    </a:p>
                    <a:p>
                      <a:pPr>
                        <a:lnSpc>
                          <a:spcPct val="115000"/>
                        </a:lnSpc>
                        <a:spcAft>
                          <a:spcPts val="0"/>
                        </a:spcAft>
                      </a:pPr>
                      <a:endParaRPr lang="en-GB" sz="1600" b="1" dirty="0">
                        <a:effectLst/>
                        <a:latin typeface="Arial" panose="020B0604020202020204" pitchFamily="34" charset="0"/>
                        <a:ea typeface="Calibri"/>
                        <a:cs typeface="Arial" panose="020B0604020202020204" pitchFamily="34" charset="0"/>
                      </a:endParaRPr>
                    </a:p>
                  </a:txBody>
                  <a:tcPr marL="67084" marR="67084" marT="0" marB="0"/>
                </a:tc>
                <a:extLst>
                  <a:ext uri="{0D108BD9-81ED-4DB2-BD59-A6C34878D82A}">
                    <a16:rowId xmlns:a16="http://schemas.microsoft.com/office/drawing/2014/main" val="3911092874"/>
                  </a:ext>
                </a:extLst>
              </a:tr>
            </a:tbl>
          </a:graphicData>
        </a:graphic>
      </p:graphicFrame>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Interface</a:t>
            </a:r>
            <a:r>
              <a:rPr lang="en-US" dirty="0"/>
              <a:t> </a:t>
            </a:r>
          </a:p>
        </p:txBody>
      </p:sp>
      <p:sp>
        <p:nvSpPr>
          <p:cNvPr id="2" name="Content Placeholder 1"/>
          <p:cNvSpPr>
            <a:spLocks noGrp="1"/>
          </p:cNvSpPr>
          <p:nvPr>
            <p:ph idx="1"/>
          </p:nvPr>
        </p:nvSpPr>
        <p:spPr/>
        <p:txBody>
          <a:bodyPr/>
          <a:lstStyle/>
          <a:p>
            <a:endParaRPr lang="en-US" dirty="0"/>
          </a:p>
          <a:p>
            <a:r>
              <a:rPr lang="en-GB" dirty="0">
                <a:latin typeface="Arial" panose="020B0604020202020204" pitchFamily="34" charset="0"/>
                <a:cs typeface="Arial" panose="020B0604020202020204" pitchFamily="34" charset="0"/>
              </a:rPr>
              <a:t>Patients who are detained under the Mental Health Act 1983 or who are objecting to being in hospital for mental health treatment (or to that treatment), cannot be made subject to an authorisation </a:t>
            </a:r>
          </a:p>
          <a:p>
            <a:r>
              <a:rPr lang="en-GB" dirty="0">
                <a:latin typeface="Arial" panose="020B0604020202020204" pitchFamily="34" charset="0"/>
                <a:cs typeface="Arial" panose="020B0604020202020204" pitchFamily="34" charset="0"/>
              </a:rPr>
              <a:t>Patients who are in the community or liable to being detained may be made subject to an authorisation providing there is no conflict with the conditions to the community section</a:t>
            </a:r>
            <a:r>
              <a:rPr lang="en-GB" dirty="0"/>
              <a:t>.</a:t>
            </a:r>
          </a:p>
          <a:p>
            <a:endParaRPr lang="en-GB" dirty="0"/>
          </a:p>
          <a:p>
            <a:endParaRPr lang="en-GB" dirty="0"/>
          </a:p>
          <a:p>
            <a:endParaRPr lang="en-US" dirty="0"/>
          </a:p>
          <a:p>
            <a:endParaRPr lang="en-US" dirty="0"/>
          </a:p>
        </p:txBody>
      </p:sp>
    </p:spTree>
    <p:extLst>
      <p:ext uri="{BB962C8B-B14F-4D97-AF65-F5344CB8AC3E}">
        <p14:creationId xmlns:p14="http://schemas.microsoft.com/office/powerpoint/2010/main" val="1182839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Interface</a:t>
            </a:r>
            <a:r>
              <a:rPr lang="en-US" dirty="0"/>
              <a:t> - </a:t>
            </a:r>
            <a:r>
              <a:rPr lang="en-US" dirty="0">
                <a:latin typeface="Arial" panose="020B0604020202020204" pitchFamily="34" charset="0"/>
                <a:cs typeface="Arial" panose="020B0604020202020204" pitchFamily="34" charset="0"/>
              </a:rPr>
              <a:t>exceptions</a:t>
            </a:r>
          </a:p>
        </p:txBody>
      </p:sp>
      <p:sp>
        <p:nvSpPr>
          <p:cNvPr id="2" name="Content Placeholder 1"/>
          <p:cNvSpPr>
            <a:spLocks noGrp="1"/>
          </p:cNvSpPr>
          <p:nvPr>
            <p:ph idx="1"/>
          </p:nvPr>
        </p:nvSpPr>
        <p:spPr/>
        <p:txBody>
          <a:bodyPr>
            <a:normAutofit fontScale="92500"/>
          </a:bodyPr>
          <a:lstStyle/>
          <a:p>
            <a:endParaRPr lang="en-US" dirty="0"/>
          </a:p>
          <a:p>
            <a:r>
              <a:rPr lang="en-GB" dirty="0">
                <a:latin typeface="Arial" panose="020B0604020202020204" pitchFamily="34" charset="0"/>
                <a:cs typeface="Arial" panose="020B0604020202020204" pitchFamily="34" charset="0"/>
              </a:rPr>
              <a:t>A patient who is subject to a conditional discharge </a:t>
            </a:r>
            <a:r>
              <a:rPr lang="en-GB" b="1" dirty="0">
                <a:latin typeface="Arial" panose="020B0604020202020204" pitchFamily="34" charset="0"/>
                <a:cs typeface="Arial" panose="020B0604020202020204" pitchFamily="34" charset="0"/>
              </a:rPr>
              <a:t>who lacks </a:t>
            </a:r>
            <a:r>
              <a:rPr lang="en-GB" dirty="0">
                <a:latin typeface="Arial" panose="020B0604020202020204" pitchFamily="34" charset="0"/>
                <a:cs typeface="Arial" panose="020B0604020202020204" pitchFamily="34" charset="0"/>
              </a:rPr>
              <a:t>capacity to consent to the conditions that amount to their being deprived of their liberty </a:t>
            </a:r>
            <a:r>
              <a:rPr lang="en-GB" b="1" dirty="0">
                <a:latin typeface="Arial" panose="020B0604020202020204" pitchFamily="34" charset="0"/>
                <a:cs typeface="Arial" panose="020B0604020202020204" pitchFamily="34" charset="0"/>
              </a:rPr>
              <a:t>may be </a:t>
            </a:r>
            <a:r>
              <a:rPr lang="en-GB" dirty="0">
                <a:latin typeface="Arial" panose="020B0604020202020204" pitchFamily="34" charset="0"/>
                <a:cs typeface="Arial" panose="020B0604020202020204" pitchFamily="34" charset="0"/>
              </a:rPr>
              <a:t>subject to a DoLS/LPS authorisation</a:t>
            </a:r>
          </a:p>
          <a:p>
            <a:r>
              <a:rPr lang="en-GB" dirty="0">
                <a:latin typeface="Arial" panose="020B0604020202020204" pitchFamily="34" charset="0"/>
                <a:cs typeface="Arial" panose="020B0604020202020204" pitchFamily="34" charset="0"/>
              </a:rPr>
              <a:t>A patient who is subject to a conditional discharge </a:t>
            </a:r>
            <a:r>
              <a:rPr lang="en-GB" b="1" dirty="0">
                <a:latin typeface="Arial" panose="020B0604020202020204" pitchFamily="34" charset="0"/>
                <a:cs typeface="Arial" panose="020B0604020202020204" pitchFamily="34" charset="0"/>
              </a:rPr>
              <a:t>who has </a:t>
            </a:r>
            <a:r>
              <a:rPr lang="en-GB" dirty="0">
                <a:latin typeface="Arial" panose="020B0604020202020204" pitchFamily="34" charset="0"/>
                <a:cs typeface="Arial" panose="020B0604020202020204" pitchFamily="34" charset="0"/>
              </a:rPr>
              <a:t>capacity to consent to the conditions that amount to their being deprived of their liberty </a:t>
            </a:r>
            <a:r>
              <a:rPr lang="en-GB" b="1" dirty="0">
                <a:latin typeface="Arial" panose="020B0604020202020204" pitchFamily="34" charset="0"/>
                <a:cs typeface="Arial" panose="020B0604020202020204" pitchFamily="34" charset="0"/>
              </a:rPr>
              <a:t>cannot</a:t>
            </a:r>
            <a:r>
              <a:rPr lang="en-GB" dirty="0">
                <a:latin typeface="Arial" panose="020B0604020202020204" pitchFamily="34" charset="0"/>
                <a:cs typeface="Arial" panose="020B0604020202020204" pitchFamily="34" charset="0"/>
              </a:rPr>
              <a:t> be conditionally discharged to such circumstances</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Under LPS It may be possible for a patient detained under the MHA 1983 to have in place a parallel LPS authorisation where this related solely to arrangements to enable their physical healthcare and treatment where there is unrelated to the mental disorder which grounds their detention </a:t>
            </a:r>
          </a:p>
          <a:p>
            <a:endParaRPr lang="en-US" dirty="0"/>
          </a:p>
        </p:txBody>
      </p:sp>
    </p:spTree>
    <p:extLst>
      <p:ext uri="{BB962C8B-B14F-4D97-AF65-F5344CB8AC3E}">
        <p14:creationId xmlns:p14="http://schemas.microsoft.com/office/powerpoint/2010/main" val="36545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Capacity interface</a:t>
            </a:r>
          </a:p>
        </p:txBody>
      </p:sp>
      <p:sp>
        <p:nvSpPr>
          <p:cNvPr id="2" name="Content Placeholder 1"/>
          <p:cNvSpPr>
            <a:spLocks noGrp="1"/>
          </p:cNvSpPr>
          <p:nvPr>
            <p:ph idx="1"/>
          </p:nvPr>
        </p:nvSpPr>
        <p:spPr/>
        <p:txBody>
          <a:bodyPr>
            <a:normAutofit lnSpcReduction="10000"/>
          </a:bodyPr>
          <a:lstStyle/>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MHA sets out times where capacity must be assessed</a:t>
            </a:r>
          </a:p>
          <a:p>
            <a:r>
              <a:rPr lang="en-US" dirty="0">
                <a:latin typeface="Arial" panose="020B0604020202020204" pitchFamily="34" charset="0"/>
                <a:cs typeface="Arial" panose="020B0604020202020204" pitchFamily="34" charset="0"/>
              </a:rPr>
              <a:t>MHA sets out where capacitious refusal can be overruled</a:t>
            </a:r>
          </a:p>
          <a:p>
            <a:r>
              <a:rPr lang="en-US" dirty="0">
                <a:latin typeface="Arial" panose="020B0604020202020204" pitchFamily="34" charset="0"/>
                <a:cs typeface="Arial" panose="020B0604020202020204" pitchFamily="34" charset="0"/>
              </a:rPr>
              <a:t>MHA does not recognise advance decisions to refuse treatment for mental disorder (with the exception of ECT)</a:t>
            </a:r>
          </a:p>
          <a:p>
            <a:r>
              <a:rPr lang="en-US" dirty="0">
                <a:latin typeface="Arial" panose="020B0604020202020204" pitchFamily="34" charset="0"/>
                <a:cs typeface="Arial" panose="020B0604020202020204" pitchFamily="34" charset="0"/>
              </a:rPr>
              <a:t>MHA does not recognise advance decisions to refuse life sustaining treatment for the treatment of mental disorder</a:t>
            </a:r>
          </a:p>
          <a:p>
            <a:r>
              <a:rPr lang="en-US" dirty="0">
                <a:latin typeface="Arial" panose="020B0604020202020204" pitchFamily="34" charset="0"/>
                <a:cs typeface="Arial" panose="020B0604020202020204" pitchFamily="34" charset="0"/>
              </a:rPr>
              <a:t>MHA treatment is limited to treatment for the mental disorder, but does extend to physical disorder which have given rise to the mental </a:t>
            </a:r>
            <a:r>
              <a:rPr lang="en-US" dirty="0" err="1">
                <a:latin typeface="Arial" panose="020B0604020202020204" pitchFamily="34" charset="0"/>
                <a:cs typeface="Arial" panose="020B0604020202020204" pitchFamily="34" charset="0"/>
              </a:rPr>
              <a:t>disrder</a:t>
            </a:r>
            <a:r>
              <a:rPr lang="en-US" dirty="0">
                <a:latin typeface="Arial" panose="020B0604020202020204" pitchFamily="34" charset="0"/>
                <a:cs typeface="Arial" panose="020B0604020202020204" pitchFamily="34" charset="0"/>
              </a:rPr>
              <a:t> or arise as a direct consequence of the mental disorder</a:t>
            </a: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But….</a:t>
            </a:r>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Chapter 1 MHA code of practice (Principles)</a:t>
            </a:r>
          </a:p>
          <a:p>
            <a:pPr marL="0" indent="0">
              <a:buNone/>
            </a:pP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Empowerment and involvement</a:t>
            </a:r>
          </a:p>
          <a:p>
            <a:pPr lvl="2"/>
            <a:r>
              <a:rPr lang="en-US" dirty="0">
                <a:latin typeface="Arial" panose="020B0604020202020204" pitchFamily="34" charset="0"/>
                <a:cs typeface="Arial" panose="020B0604020202020204" pitchFamily="34" charset="0"/>
              </a:rPr>
              <a:t>Think Principle 2 MCA</a:t>
            </a:r>
          </a:p>
          <a:p>
            <a:pPr marL="667512" lvl="2" indent="0">
              <a:buNone/>
            </a:pP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Purpose and effectiveness</a:t>
            </a:r>
          </a:p>
          <a:p>
            <a:pPr lvl="2"/>
            <a:r>
              <a:rPr lang="en-US" dirty="0">
                <a:latin typeface="Arial" panose="020B0604020202020204" pitchFamily="34" charset="0"/>
                <a:cs typeface="Arial" panose="020B0604020202020204" pitchFamily="34" charset="0"/>
              </a:rPr>
              <a:t>Think principle 4 MCA</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Scenario</a:t>
            </a:r>
          </a:p>
        </p:txBody>
      </p:sp>
      <p:sp>
        <p:nvSpPr>
          <p:cNvPr id="2" name="Content Placeholder 1"/>
          <p:cNvSpPr>
            <a:spLocks noGrp="1"/>
          </p:cNvSpPr>
          <p:nvPr>
            <p:ph idx="1"/>
          </p:nvPr>
        </p:nvSpPr>
        <p:spPr/>
        <p:txBody>
          <a:bodyPr/>
          <a:lstStyle/>
          <a:p>
            <a:r>
              <a:rPr lang="en-US" dirty="0">
                <a:latin typeface="Arial" panose="020B0604020202020204" pitchFamily="34" charset="0"/>
                <a:cs typeface="Arial" panose="020B0604020202020204" pitchFamily="34" charset="0"/>
              </a:rPr>
              <a:t>Jane has a diagnosis of Emotionally Unstable Personality Disorder (EUPD). She is detained under s.3 MHA. When distressed she self harms, sometimes to extreme extents requiring surgical interventions.</a:t>
            </a:r>
          </a:p>
          <a:p>
            <a:r>
              <a:rPr lang="en-US" dirty="0">
                <a:latin typeface="Arial" panose="020B0604020202020204" pitchFamily="34" charset="0"/>
                <a:cs typeface="Arial" panose="020B0604020202020204" pitchFamily="34" charset="0"/>
              </a:rPr>
              <a:t>When Jane is taken to the local A&amp;E for medical attention, she declines treatment.</a:t>
            </a:r>
          </a:p>
          <a:p>
            <a:r>
              <a:rPr lang="en-US" dirty="0">
                <a:latin typeface="Arial" panose="020B0604020202020204" pitchFamily="34" charset="0"/>
                <a:cs typeface="Arial" panose="020B0604020202020204" pitchFamily="34" charset="0"/>
              </a:rPr>
              <a:t>The surgeon says that Jane has capacity to make this decision.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1269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Arial" panose="020B0604020202020204" pitchFamily="34" charset="0"/>
                <a:cs typeface="Arial" panose="020B0604020202020204" pitchFamily="34" charset="0"/>
              </a:rPr>
              <a:t>Scenario</a:t>
            </a:r>
          </a:p>
        </p:txBody>
      </p:sp>
      <p:sp>
        <p:nvSpPr>
          <p:cNvPr id="2" name="Content Placeholder 1"/>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Manoj has been living in the community for many years and has not been compliant with his medication for his schizophrenia. HE lives with his family, but this has broken down due to a relapse in his psychosis. He was detained under s.2 MHA during which time he made disclosures of physical abuse by family members. However due to his psychosis he currently does believes his family to be imposters. </a:t>
            </a:r>
          </a:p>
          <a:p>
            <a:r>
              <a:rPr lang="en-US" dirty="0">
                <a:latin typeface="Arial" panose="020B0604020202020204" pitchFamily="34" charset="0"/>
                <a:cs typeface="Arial" panose="020B0604020202020204" pitchFamily="34" charset="0"/>
              </a:rPr>
              <a:t>A safeguarding investigation occurs, but this delays his discharge from hospital.</a:t>
            </a:r>
          </a:p>
          <a:p>
            <a:r>
              <a:rPr lang="en-US" dirty="0">
                <a:latin typeface="Arial" panose="020B0604020202020204" pitchFamily="34" charset="0"/>
                <a:cs typeface="Arial" panose="020B0604020202020204" pitchFamily="34" charset="0"/>
              </a:rPr>
              <a:t>Manoj lacks capacity to make his accommodation and treatment decisions, but the MHA assessment to support regrade to s.3 concluded that he no longer meets the criteria for the MHA. </a:t>
            </a:r>
          </a:p>
          <a:p>
            <a:r>
              <a:rPr lang="en-US" dirty="0">
                <a:latin typeface="Arial" panose="020B0604020202020204" pitchFamily="34" charset="0"/>
                <a:cs typeface="Arial" panose="020B0604020202020204" pitchFamily="34" charset="0"/>
              </a:rPr>
              <a:t>Safeguarding investigation prevents his discharge home</a:t>
            </a:r>
          </a:p>
        </p:txBody>
      </p:sp>
    </p:spTree>
    <p:extLst>
      <p:ext uri="{BB962C8B-B14F-4D97-AF65-F5344CB8AC3E}">
        <p14:creationId xmlns:p14="http://schemas.microsoft.com/office/powerpoint/2010/main" val="930884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164</TotalTime>
  <Words>926</Words>
  <Application>Microsoft Office PowerPoint</Application>
  <PresentationFormat>Widescreen</PresentationFormat>
  <Paragraphs>91</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Palatino Linotype</vt:lpstr>
      <vt:lpstr>Wingdings 2</vt:lpstr>
      <vt:lpstr>Presentation on brainstorming</vt:lpstr>
      <vt:lpstr>The Interface between DoLS/LPS and MHA</vt:lpstr>
      <vt:lpstr>Interface </vt:lpstr>
      <vt:lpstr>Which Act?</vt:lpstr>
      <vt:lpstr>Interface </vt:lpstr>
      <vt:lpstr>Interface - exceptions</vt:lpstr>
      <vt:lpstr>Capacity interface</vt:lpstr>
      <vt:lpstr>But….</vt:lpstr>
      <vt:lpstr>Scenario</vt:lpstr>
      <vt:lpstr>Scenario</vt:lpstr>
      <vt:lpstr>Scenario</vt:lpstr>
      <vt:lpstr>Managing the transition DoLS/LPS</vt:lpstr>
      <vt:lpstr>Workstreams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Interface between DoLS/LPS and MHA</dc:title>
  <dc:creator>Carr Julie</dc:creator>
  <cp:lastModifiedBy>Carr Julie</cp:lastModifiedBy>
  <cp:revision>11</cp:revision>
  <dcterms:created xsi:type="dcterms:W3CDTF">2021-11-29T15:48:16Z</dcterms:created>
  <dcterms:modified xsi:type="dcterms:W3CDTF">2021-11-30T09:15:45Z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