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 id="2147483696" r:id="rId2"/>
  </p:sldMasterIdLst>
  <p:notesMasterIdLst>
    <p:notesMasterId r:id="rId46"/>
  </p:notesMasterIdLst>
  <p:sldIdLst>
    <p:sldId id="258" r:id="rId3"/>
    <p:sldId id="483" r:id="rId4"/>
    <p:sldId id="400" r:id="rId5"/>
    <p:sldId id="342" r:id="rId6"/>
    <p:sldId id="529" r:id="rId7"/>
    <p:sldId id="530" r:id="rId8"/>
    <p:sldId id="488" r:id="rId9"/>
    <p:sldId id="489" r:id="rId10"/>
    <p:sldId id="531" r:id="rId11"/>
    <p:sldId id="585" r:id="rId12"/>
    <p:sldId id="543" r:id="rId13"/>
    <p:sldId id="545" r:id="rId14"/>
    <p:sldId id="546" r:id="rId15"/>
    <p:sldId id="544" r:id="rId16"/>
    <p:sldId id="586" r:id="rId17"/>
    <p:sldId id="534" r:id="rId18"/>
    <p:sldId id="535" r:id="rId19"/>
    <p:sldId id="492" r:id="rId20"/>
    <p:sldId id="536" r:id="rId21"/>
    <p:sldId id="587" r:id="rId22"/>
    <p:sldId id="593" r:id="rId23"/>
    <p:sldId id="594" r:id="rId24"/>
    <p:sldId id="596" r:id="rId25"/>
    <p:sldId id="597" r:id="rId26"/>
    <p:sldId id="595" r:id="rId27"/>
    <p:sldId id="588" r:id="rId28"/>
    <p:sldId id="589" r:id="rId29"/>
    <p:sldId id="552" r:id="rId30"/>
    <p:sldId id="554" r:id="rId31"/>
    <p:sldId id="555" r:id="rId32"/>
    <p:sldId id="556" r:id="rId33"/>
    <p:sldId id="557" r:id="rId34"/>
    <p:sldId id="558" r:id="rId35"/>
    <p:sldId id="559" r:id="rId36"/>
    <p:sldId id="561" r:id="rId37"/>
    <p:sldId id="562" r:id="rId38"/>
    <p:sldId id="563" r:id="rId39"/>
    <p:sldId id="569" r:id="rId40"/>
    <p:sldId id="575" r:id="rId41"/>
    <p:sldId id="576" r:id="rId42"/>
    <p:sldId id="579" r:id="rId43"/>
    <p:sldId id="590" r:id="rId44"/>
    <p:sldId id="58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09CBDFA4-820A-4863-86AE-D054E360DF4E}">
          <p14:sldIdLst>
            <p14:sldId id="258"/>
          </p14:sldIdLst>
        </p14:section>
        <p14:section name="Main" id="{22718CC9-8CD0-4139-B29B-8DBD969023DB}">
          <p14:sldIdLst>
            <p14:sldId id="483"/>
            <p14:sldId id="400"/>
            <p14:sldId id="342"/>
            <p14:sldId id="529"/>
            <p14:sldId id="530"/>
            <p14:sldId id="488"/>
            <p14:sldId id="489"/>
            <p14:sldId id="531"/>
            <p14:sldId id="585"/>
            <p14:sldId id="543"/>
            <p14:sldId id="545"/>
            <p14:sldId id="546"/>
            <p14:sldId id="544"/>
            <p14:sldId id="586"/>
            <p14:sldId id="534"/>
            <p14:sldId id="535"/>
            <p14:sldId id="492"/>
            <p14:sldId id="536"/>
            <p14:sldId id="587"/>
            <p14:sldId id="593"/>
            <p14:sldId id="594"/>
            <p14:sldId id="596"/>
            <p14:sldId id="597"/>
            <p14:sldId id="595"/>
            <p14:sldId id="588"/>
            <p14:sldId id="589"/>
            <p14:sldId id="552"/>
            <p14:sldId id="554"/>
            <p14:sldId id="555"/>
            <p14:sldId id="556"/>
            <p14:sldId id="557"/>
            <p14:sldId id="558"/>
            <p14:sldId id="559"/>
            <p14:sldId id="561"/>
            <p14:sldId id="562"/>
            <p14:sldId id="563"/>
            <p14:sldId id="569"/>
            <p14:sldId id="575"/>
            <p14:sldId id="576"/>
            <p14:sldId id="579"/>
            <p14:sldId id="590"/>
            <p14:sldId id="5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7B2"/>
    <a:srgbClr val="77227E"/>
    <a:srgbClr val="F4F4F4"/>
    <a:srgbClr val="F07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91025" autoAdjust="0"/>
  </p:normalViewPr>
  <p:slideViewPr>
    <p:cSldViewPr snapToGrid="0">
      <p:cViewPr varScale="1">
        <p:scale>
          <a:sx n="103" d="100"/>
          <a:sy n="103" d="100"/>
        </p:scale>
        <p:origin x="228" y="72"/>
      </p:cViewPr>
      <p:guideLst/>
    </p:cSldViewPr>
  </p:slideViewPr>
  <p:notesTextViewPr>
    <p:cViewPr>
      <p:scale>
        <a:sx n="1" d="1"/>
        <a:sy n="1" d="1"/>
      </p:scale>
      <p:origin x="0" y="0"/>
    </p:cViewPr>
  </p:notesTextViewPr>
  <p:sorterViewPr>
    <p:cViewPr>
      <p:scale>
        <a:sx n="110" d="100"/>
        <a:sy n="110" d="100"/>
      </p:scale>
      <p:origin x="0" y="-108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kurinczuk\Documents\DOCS\CEMACH%202011\1_Perinatal%20Mortality%20Review%20Tool\Annual%20report\Report%202021\03_Data%20for%20analysis\Graphics\Charts%20for%20the%20infographic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kurinczuk\Documents\DOCS\CEMACH%202011\1_Perinatal%20Mortality%20Review%20Tool\Annual%20report\Report%202021\03_Data%20for%20analysis\Graphics\Charts%20for%20the%20graphic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34315294718513E-2"/>
          <c:y val="8.0935845539233942E-2"/>
          <c:w val="0.8980636948329922"/>
          <c:h val="0.82057458501114822"/>
        </c:manualLayout>
      </c:layout>
      <c:barChart>
        <c:barDir val="bar"/>
        <c:grouping val="stacked"/>
        <c:varyColors val="0"/>
        <c:ser>
          <c:idx val="0"/>
          <c:order val="0"/>
          <c:tx>
            <c:strRef>
              <c:f>Sheet1!$B$1</c:f>
              <c:strCache>
                <c:ptCount val="1"/>
                <c:pt idx="0">
                  <c:v>Stillbirths</c:v>
                </c:pt>
              </c:strCache>
            </c:strRef>
          </c:tx>
          <c:spPr>
            <a:solidFill>
              <a:srgbClr val="77227E"/>
            </a:solidFill>
            <a:ln>
              <a:noFill/>
            </a:ln>
            <a:effectLst/>
          </c:spPr>
          <c:invertIfNegative val="0"/>
          <c:dLbls>
            <c:delete val="1"/>
          </c:dLbls>
          <c:cat>
            <c:numRef>
              <c:f>Sheet1!$A$2:$A$3</c:f>
              <c:numCache>
                <c:formatCode>General</c:formatCode>
                <c:ptCount val="2"/>
                <c:pt idx="0">
                  <c:v>2013</c:v>
                </c:pt>
                <c:pt idx="1">
                  <c:v>2019</c:v>
                </c:pt>
              </c:numCache>
            </c:numRef>
          </c:cat>
          <c:val>
            <c:numRef>
              <c:f>Sheet1!$B$2:$B$3</c:f>
              <c:numCache>
                <c:formatCode>General</c:formatCode>
                <c:ptCount val="2"/>
                <c:pt idx="0">
                  <c:v>3286</c:v>
                </c:pt>
                <c:pt idx="1">
                  <c:v>2399</c:v>
                </c:pt>
              </c:numCache>
            </c:numRef>
          </c:val>
          <c:extLst>
            <c:ext xmlns:c16="http://schemas.microsoft.com/office/drawing/2014/chart" uri="{C3380CC4-5D6E-409C-BE32-E72D297353CC}">
              <c16:uniqueId val="{00000000-459C-4C5C-A4B8-2AAF51A12B70}"/>
            </c:ext>
          </c:extLst>
        </c:ser>
        <c:ser>
          <c:idx val="1"/>
          <c:order val="1"/>
          <c:tx>
            <c:strRef>
              <c:f>Sheet1!$C$1</c:f>
              <c:strCache>
                <c:ptCount val="1"/>
                <c:pt idx="0">
                  <c:v>Neonatal deaths</c:v>
                </c:pt>
              </c:strCache>
            </c:strRef>
          </c:tx>
          <c:spPr>
            <a:solidFill>
              <a:srgbClr val="5AB7B2"/>
            </a:solidFill>
            <a:ln>
              <a:noFill/>
            </a:ln>
            <a:effectLst/>
          </c:spPr>
          <c:invertIfNegative val="0"/>
          <c:dLbls>
            <c:delete val="1"/>
          </c:dLbls>
          <c:cat>
            <c:numRef>
              <c:f>Sheet1!$A$2:$A$3</c:f>
              <c:numCache>
                <c:formatCode>General</c:formatCode>
                <c:ptCount val="2"/>
                <c:pt idx="0">
                  <c:v>2013</c:v>
                </c:pt>
                <c:pt idx="1">
                  <c:v>2019</c:v>
                </c:pt>
              </c:numCache>
            </c:numRef>
          </c:cat>
          <c:val>
            <c:numRef>
              <c:f>Sheet1!$C$2:$C$3</c:f>
              <c:numCache>
                <c:formatCode>General</c:formatCode>
                <c:ptCount val="2"/>
                <c:pt idx="0">
                  <c:v>1436</c:v>
                </c:pt>
                <c:pt idx="1">
                  <c:v>1158</c:v>
                </c:pt>
              </c:numCache>
            </c:numRef>
          </c:val>
          <c:extLst>
            <c:ext xmlns:c16="http://schemas.microsoft.com/office/drawing/2014/chart" uri="{C3380CC4-5D6E-409C-BE32-E72D297353CC}">
              <c16:uniqueId val="{00000001-459C-4C5C-A4B8-2AAF51A12B70}"/>
            </c:ext>
          </c:extLst>
        </c:ser>
        <c:dLbls>
          <c:dLblPos val="ctr"/>
          <c:showLegendKey val="0"/>
          <c:showVal val="1"/>
          <c:showCatName val="0"/>
          <c:showSerName val="0"/>
          <c:showPercent val="0"/>
          <c:showBubbleSize val="0"/>
        </c:dLbls>
        <c:gapWidth val="100"/>
        <c:overlap val="100"/>
        <c:axId val="421410104"/>
        <c:axId val="421416664"/>
      </c:barChart>
      <c:catAx>
        <c:axId val="421410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421416664"/>
        <c:crosses val="autoZero"/>
        <c:auto val="1"/>
        <c:lblAlgn val="ctr"/>
        <c:lblOffset val="100"/>
        <c:noMultiLvlLbl val="0"/>
      </c:catAx>
      <c:valAx>
        <c:axId val="421416664"/>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410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5972664810385883"/>
          <c:y val="2.8023689947659691E-2"/>
          <c:w val="0.49575678103209087"/>
          <c:h val="0.89351537208497234"/>
        </c:manualLayout>
      </c:layout>
      <c:barChart>
        <c:barDir val="bar"/>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'Info A'!$C$7:$C$12</c:f>
              <c:strCache>
                <c:ptCount val="6"/>
                <c:pt idx="0">
                  <c:v>Risk manager/governance team member present</c:v>
                </c:pt>
                <c:pt idx="1">
                  <c:v>Had administrative support</c:v>
                </c:pt>
                <c:pt idx="2">
                  <c:v>Neonatologist present for the review of neonatal deaths</c:v>
                </c:pt>
                <c:pt idx="3">
                  <c:v>Neonatal nurse present for the review of neonatal deaths</c:v>
                </c:pt>
                <c:pt idx="4">
                  <c:v>Only 1 or 2 individuals carried out the review</c:v>
                </c:pt>
                <c:pt idx="5">
                  <c:v>Met recommended minimum review group composition</c:v>
                </c:pt>
              </c:strCache>
            </c:strRef>
          </c:cat>
          <c:val>
            <c:numRef>
              <c:f>'Info A'!$D$7:$D$12</c:f>
              <c:numCache>
                <c:formatCode>0%</c:formatCode>
                <c:ptCount val="6"/>
                <c:pt idx="0">
                  <c:v>0.71</c:v>
                </c:pt>
                <c:pt idx="1">
                  <c:v>0.22</c:v>
                </c:pt>
                <c:pt idx="2">
                  <c:v>0.81</c:v>
                </c:pt>
                <c:pt idx="3">
                  <c:v>0.46</c:v>
                </c:pt>
                <c:pt idx="4">
                  <c:v>0.14000000000000001</c:v>
                </c:pt>
                <c:pt idx="5">
                  <c:v>0.39</c:v>
                </c:pt>
              </c:numCache>
            </c:numRef>
          </c:val>
          <c:extLst>
            <c:ext xmlns:c16="http://schemas.microsoft.com/office/drawing/2014/chart" uri="{C3380CC4-5D6E-409C-BE32-E72D297353CC}">
              <c16:uniqueId val="{00000000-F68B-4EB5-876F-286ABB3D45CA}"/>
            </c:ext>
          </c:extLst>
        </c:ser>
        <c:dLbls>
          <c:dLblPos val="outEnd"/>
          <c:showLegendKey val="0"/>
          <c:showVal val="1"/>
          <c:showCatName val="0"/>
          <c:showSerName val="0"/>
          <c:showPercent val="0"/>
          <c:showBubbleSize val="0"/>
        </c:dLbls>
        <c:gapWidth val="182"/>
        <c:axId val="269327008"/>
        <c:axId val="269338240"/>
      </c:barChart>
      <c:catAx>
        <c:axId val="269327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69338240"/>
        <c:crosses val="autoZero"/>
        <c:auto val="1"/>
        <c:lblAlgn val="ctr"/>
        <c:lblOffset val="100"/>
        <c:noMultiLvlLbl val="0"/>
      </c:catAx>
      <c:valAx>
        <c:axId val="2693382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9327008"/>
        <c:crosses val="autoZero"/>
        <c:crossBetween val="between"/>
        <c:majorUnit val="0.2"/>
      </c:valAx>
      <c:spPr>
        <a:noFill/>
        <a:ln>
          <a:noFill/>
        </a:ln>
        <a:effectLst/>
      </c:spPr>
    </c:plotArea>
    <c:plotVisOnly val="1"/>
    <c:dispBlanksAs val="gap"/>
    <c:showDLblsOverMax val="0"/>
  </c:chart>
  <c:spPr>
    <a:noFill/>
    <a:ln w="12700">
      <a:solidFill>
        <a:srgbClr val="354A9B"/>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2490048118985127"/>
          <c:y val="5.5555555555555552E-2"/>
          <c:w val="0.81660651793525807"/>
          <c:h val="0.8416746864975212"/>
        </c:manualLayout>
      </c:layout>
      <c:barChart>
        <c:barDir val="bar"/>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 C'!$B$5:$B$7</c:f>
              <c:strCache>
                <c:ptCount val="3"/>
                <c:pt idx="0">
                  <c:v>2020-21</c:v>
                </c:pt>
                <c:pt idx="1">
                  <c:v>2019-20</c:v>
                </c:pt>
                <c:pt idx="2">
                  <c:v>2018-19</c:v>
                </c:pt>
              </c:strCache>
            </c:strRef>
          </c:cat>
          <c:val>
            <c:numRef>
              <c:f>'Graph C'!$C$5:$C$7</c:f>
              <c:numCache>
                <c:formatCode>0%</c:formatCode>
                <c:ptCount val="3"/>
                <c:pt idx="0">
                  <c:v>0.21</c:v>
                </c:pt>
                <c:pt idx="1">
                  <c:v>0.19</c:v>
                </c:pt>
                <c:pt idx="2">
                  <c:v>0.09</c:v>
                </c:pt>
              </c:numCache>
            </c:numRef>
          </c:val>
          <c:extLst>
            <c:ext xmlns:c16="http://schemas.microsoft.com/office/drawing/2014/chart" uri="{C3380CC4-5D6E-409C-BE32-E72D297353CC}">
              <c16:uniqueId val="{00000000-011D-436F-ABF4-862A15CDF752}"/>
            </c:ext>
          </c:extLst>
        </c:ser>
        <c:dLbls>
          <c:dLblPos val="outEnd"/>
          <c:showLegendKey val="0"/>
          <c:showVal val="1"/>
          <c:showCatName val="0"/>
          <c:showSerName val="0"/>
          <c:showPercent val="0"/>
          <c:showBubbleSize val="0"/>
        </c:dLbls>
        <c:gapWidth val="182"/>
        <c:axId val="1827829008"/>
        <c:axId val="1827829840"/>
      </c:barChart>
      <c:catAx>
        <c:axId val="1827829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27829840"/>
        <c:crosses val="autoZero"/>
        <c:auto val="1"/>
        <c:lblAlgn val="ctr"/>
        <c:lblOffset val="100"/>
        <c:noMultiLvlLbl val="0"/>
      </c:catAx>
      <c:valAx>
        <c:axId val="18278298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27829008"/>
        <c:crosses val="autoZero"/>
        <c:crossBetween val="between"/>
      </c:valAx>
      <c:spPr>
        <a:noFill/>
        <a:ln>
          <a:noFill/>
        </a:ln>
        <a:effectLst/>
      </c:spPr>
    </c:plotArea>
    <c:plotVisOnly val="1"/>
    <c:dispBlanksAs val="gap"/>
    <c:showDLblsOverMax val="0"/>
  </c:chart>
  <c:spPr>
    <a:noFill/>
    <a:ln w="12700">
      <a:solidFill>
        <a:srgbClr val="354A9B"/>
      </a:solidFill>
    </a:ln>
    <a:effectLst/>
  </c:spPr>
  <c:txPr>
    <a:bodyPr/>
    <a:lstStyle/>
    <a:p>
      <a:pPr>
        <a:defRPr sz="1200" baseline="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28C6E-7297-4C1D-A58B-D46FFCCB6687}" type="doc">
      <dgm:prSet loTypeId="urn:microsoft.com/office/officeart/2005/8/layout/venn1" loCatId="relationship" qsTypeId="urn:microsoft.com/office/officeart/2005/8/quickstyle/3d3" qsCatId="3D" csTypeId="urn:microsoft.com/office/officeart/2005/8/colors/accent1_2" csCatId="accent1" phldr="1"/>
      <dgm:spPr/>
    </dgm:pt>
    <dgm:pt modelId="{CC550BAA-43E4-4D67-8140-EA5F33E273B2}">
      <dgm:prSet phldrT="[Text]"/>
      <dgm:spPr>
        <a:solidFill>
          <a:schemeClr val="tx2">
            <a:lumMod val="40000"/>
            <a:lumOff val="60000"/>
          </a:schemeClr>
        </a:solidFill>
      </dgm:spPr>
      <dgm:t>
        <a:bodyPr/>
        <a:lstStyle/>
        <a:p>
          <a:r>
            <a:rPr lang="en-US" dirty="0" smtClean="0">
              <a:solidFill>
                <a:schemeClr val="tx2"/>
              </a:solidFill>
            </a:rPr>
            <a:t>Deprivation</a:t>
          </a:r>
          <a:endParaRPr lang="en-US" dirty="0">
            <a:solidFill>
              <a:schemeClr val="tx2"/>
            </a:solidFill>
          </a:endParaRPr>
        </a:p>
      </dgm:t>
    </dgm:pt>
    <dgm:pt modelId="{AE3D59E4-A165-498E-BD19-06D36B711B6A}" type="parTrans" cxnId="{20F5738A-6AB3-47FA-B3A4-0928BE5A95AE}">
      <dgm:prSet/>
      <dgm:spPr/>
      <dgm:t>
        <a:bodyPr/>
        <a:lstStyle/>
        <a:p>
          <a:endParaRPr lang="en-US"/>
        </a:p>
      </dgm:t>
    </dgm:pt>
    <dgm:pt modelId="{6E49EE97-6273-4FE5-9476-7C99BBD6C1E9}" type="sibTrans" cxnId="{20F5738A-6AB3-47FA-B3A4-0928BE5A95AE}">
      <dgm:prSet/>
      <dgm:spPr/>
      <dgm:t>
        <a:bodyPr/>
        <a:lstStyle/>
        <a:p>
          <a:endParaRPr lang="en-US"/>
        </a:p>
      </dgm:t>
    </dgm:pt>
    <dgm:pt modelId="{616D210A-0C40-43A8-A98A-90A03CB6DA10}">
      <dgm:prSet phldrT="[Text]"/>
      <dgm:spPr>
        <a:solidFill>
          <a:schemeClr val="tx2">
            <a:lumMod val="40000"/>
            <a:lumOff val="60000"/>
            <a:alpha val="50000"/>
          </a:schemeClr>
        </a:solidFill>
      </dgm:spPr>
      <dgm:t>
        <a:bodyPr/>
        <a:lstStyle/>
        <a:p>
          <a:r>
            <a:rPr lang="en-US" dirty="0" smtClean="0">
              <a:solidFill>
                <a:schemeClr val="tx2"/>
              </a:solidFill>
            </a:rPr>
            <a:t>Maternal age</a:t>
          </a:r>
          <a:endParaRPr lang="en-US" dirty="0">
            <a:solidFill>
              <a:schemeClr val="tx2"/>
            </a:solidFill>
          </a:endParaRPr>
        </a:p>
      </dgm:t>
    </dgm:pt>
    <dgm:pt modelId="{8F1C7A10-D2CF-4545-8891-BA5974A56F2A}" type="parTrans" cxnId="{61868B6E-CD92-4900-947D-EF6076A41CFB}">
      <dgm:prSet/>
      <dgm:spPr/>
      <dgm:t>
        <a:bodyPr/>
        <a:lstStyle/>
        <a:p>
          <a:endParaRPr lang="en-US"/>
        </a:p>
      </dgm:t>
    </dgm:pt>
    <dgm:pt modelId="{19923F23-DDAC-485A-B38C-271440A186E4}" type="sibTrans" cxnId="{61868B6E-CD92-4900-947D-EF6076A41CFB}">
      <dgm:prSet/>
      <dgm:spPr/>
      <dgm:t>
        <a:bodyPr/>
        <a:lstStyle/>
        <a:p>
          <a:endParaRPr lang="en-US"/>
        </a:p>
      </dgm:t>
    </dgm:pt>
    <dgm:pt modelId="{14BC6713-30AA-49BA-813A-892055FC46F1}">
      <dgm:prSet phldrT="[Text]"/>
      <dgm:spPr>
        <a:solidFill>
          <a:schemeClr val="tx2">
            <a:lumMod val="40000"/>
            <a:lumOff val="60000"/>
            <a:alpha val="50000"/>
          </a:schemeClr>
        </a:solidFill>
      </dgm:spPr>
      <dgm:t>
        <a:bodyPr/>
        <a:lstStyle/>
        <a:p>
          <a:r>
            <a:rPr lang="en-US" dirty="0" smtClean="0">
              <a:solidFill>
                <a:schemeClr val="tx2"/>
              </a:solidFill>
            </a:rPr>
            <a:t>Ethnicity</a:t>
          </a:r>
          <a:endParaRPr lang="en-US" dirty="0">
            <a:solidFill>
              <a:schemeClr val="tx2"/>
            </a:solidFill>
          </a:endParaRPr>
        </a:p>
      </dgm:t>
    </dgm:pt>
    <dgm:pt modelId="{E98D68C3-15BA-4735-9DEB-78275E04CCB7}" type="parTrans" cxnId="{318719D3-3285-4EFB-B11C-E8CACBD272CB}">
      <dgm:prSet/>
      <dgm:spPr/>
      <dgm:t>
        <a:bodyPr/>
        <a:lstStyle/>
        <a:p>
          <a:endParaRPr lang="en-US"/>
        </a:p>
      </dgm:t>
    </dgm:pt>
    <dgm:pt modelId="{0E36094F-F24A-486C-9350-522478659590}" type="sibTrans" cxnId="{318719D3-3285-4EFB-B11C-E8CACBD272CB}">
      <dgm:prSet/>
      <dgm:spPr/>
      <dgm:t>
        <a:bodyPr/>
        <a:lstStyle/>
        <a:p>
          <a:endParaRPr lang="en-US"/>
        </a:p>
      </dgm:t>
    </dgm:pt>
    <dgm:pt modelId="{53A8264F-0B49-488B-9439-7E94AF0BFA1A}" type="pres">
      <dgm:prSet presAssocID="{2B828C6E-7297-4C1D-A58B-D46FFCCB6687}" presName="compositeShape" presStyleCnt="0">
        <dgm:presLayoutVars>
          <dgm:chMax val="7"/>
          <dgm:dir/>
          <dgm:resizeHandles val="exact"/>
        </dgm:presLayoutVars>
      </dgm:prSet>
      <dgm:spPr/>
    </dgm:pt>
    <dgm:pt modelId="{EC230DA4-F6B1-40F0-816A-69473E64EC7D}" type="pres">
      <dgm:prSet presAssocID="{CC550BAA-43E4-4D67-8140-EA5F33E273B2}" presName="circ1" presStyleLbl="vennNode1" presStyleIdx="0" presStyleCnt="3" custLinFactNeighborY="1877"/>
      <dgm:spPr/>
      <dgm:t>
        <a:bodyPr/>
        <a:lstStyle/>
        <a:p>
          <a:endParaRPr lang="en-US"/>
        </a:p>
      </dgm:t>
    </dgm:pt>
    <dgm:pt modelId="{5722ACCD-3E8A-43BC-856D-6B20E8ECBB1C}" type="pres">
      <dgm:prSet presAssocID="{CC550BAA-43E4-4D67-8140-EA5F33E273B2}" presName="circ1Tx" presStyleLbl="revTx" presStyleIdx="0" presStyleCnt="0">
        <dgm:presLayoutVars>
          <dgm:chMax val="0"/>
          <dgm:chPref val="0"/>
          <dgm:bulletEnabled val="1"/>
        </dgm:presLayoutVars>
      </dgm:prSet>
      <dgm:spPr/>
      <dgm:t>
        <a:bodyPr/>
        <a:lstStyle/>
        <a:p>
          <a:endParaRPr lang="en-US"/>
        </a:p>
      </dgm:t>
    </dgm:pt>
    <dgm:pt modelId="{117D9E69-0A53-4BED-97E1-A4AFE7353097}" type="pres">
      <dgm:prSet presAssocID="{616D210A-0C40-43A8-A98A-90A03CB6DA10}" presName="circ2" presStyleLbl="vennNode1" presStyleIdx="1" presStyleCnt="3"/>
      <dgm:spPr/>
      <dgm:t>
        <a:bodyPr/>
        <a:lstStyle/>
        <a:p>
          <a:endParaRPr lang="en-US"/>
        </a:p>
      </dgm:t>
    </dgm:pt>
    <dgm:pt modelId="{7817589B-6A7E-40C4-8315-3279E657A979}" type="pres">
      <dgm:prSet presAssocID="{616D210A-0C40-43A8-A98A-90A03CB6DA10}" presName="circ2Tx" presStyleLbl="revTx" presStyleIdx="0" presStyleCnt="0">
        <dgm:presLayoutVars>
          <dgm:chMax val="0"/>
          <dgm:chPref val="0"/>
          <dgm:bulletEnabled val="1"/>
        </dgm:presLayoutVars>
      </dgm:prSet>
      <dgm:spPr/>
      <dgm:t>
        <a:bodyPr/>
        <a:lstStyle/>
        <a:p>
          <a:endParaRPr lang="en-US"/>
        </a:p>
      </dgm:t>
    </dgm:pt>
    <dgm:pt modelId="{000DD831-B264-45B4-8D44-5B30C8F48A76}" type="pres">
      <dgm:prSet presAssocID="{14BC6713-30AA-49BA-813A-892055FC46F1}" presName="circ3" presStyleLbl="vennNode1" presStyleIdx="2" presStyleCnt="3"/>
      <dgm:spPr/>
      <dgm:t>
        <a:bodyPr/>
        <a:lstStyle/>
        <a:p>
          <a:endParaRPr lang="en-US"/>
        </a:p>
      </dgm:t>
    </dgm:pt>
    <dgm:pt modelId="{CA3F789F-A651-4772-A8E9-9691AB3518B9}" type="pres">
      <dgm:prSet presAssocID="{14BC6713-30AA-49BA-813A-892055FC46F1}" presName="circ3Tx" presStyleLbl="revTx" presStyleIdx="0" presStyleCnt="0">
        <dgm:presLayoutVars>
          <dgm:chMax val="0"/>
          <dgm:chPref val="0"/>
          <dgm:bulletEnabled val="1"/>
        </dgm:presLayoutVars>
      </dgm:prSet>
      <dgm:spPr/>
      <dgm:t>
        <a:bodyPr/>
        <a:lstStyle/>
        <a:p>
          <a:endParaRPr lang="en-US"/>
        </a:p>
      </dgm:t>
    </dgm:pt>
  </dgm:ptLst>
  <dgm:cxnLst>
    <dgm:cxn modelId="{E285D02A-439C-48FC-9DF8-51ADAD6E89F6}" type="presOf" srcId="{2B828C6E-7297-4C1D-A58B-D46FFCCB6687}" destId="{53A8264F-0B49-488B-9439-7E94AF0BFA1A}" srcOrd="0" destOrd="0" presId="urn:microsoft.com/office/officeart/2005/8/layout/venn1"/>
    <dgm:cxn modelId="{0E9774B6-C377-43C3-806B-AFCE750B094A}" type="presOf" srcId="{14BC6713-30AA-49BA-813A-892055FC46F1}" destId="{CA3F789F-A651-4772-A8E9-9691AB3518B9}" srcOrd="1" destOrd="0" presId="urn:microsoft.com/office/officeart/2005/8/layout/venn1"/>
    <dgm:cxn modelId="{318719D3-3285-4EFB-B11C-E8CACBD272CB}" srcId="{2B828C6E-7297-4C1D-A58B-D46FFCCB6687}" destId="{14BC6713-30AA-49BA-813A-892055FC46F1}" srcOrd="2" destOrd="0" parTransId="{E98D68C3-15BA-4735-9DEB-78275E04CCB7}" sibTransId="{0E36094F-F24A-486C-9350-522478659590}"/>
    <dgm:cxn modelId="{20F5738A-6AB3-47FA-B3A4-0928BE5A95AE}" srcId="{2B828C6E-7297-4C1D-A58B-D46FFCCB6687}" destId="{CC550BAA-43E4-4D67-8140-EA5F33E273B2}" srcOrd="0" destOrd="0" parTransId="{AE3D59E4-A165-498E-BD19-06D36B711B6A}" sibTransId="{6E49EE97-6273-4FE5-9476-7C99BBD6C1E9}"/>
    <dgm:cxn modelId="{508ED252-8CAA-46D3-9079-0C67F625DAD1}" type="presOf" srcId="{CC550BAA-43E4-4D67-8140-EA5F33E273B2}" destId="{EC230DA4-F6B1-40F0-816A-69473E64EC7D}" srcOrd="0" destOrd="0" presId="urn:microsoft.com/office/officeart/2005/8/layout/venn1"/>
    <dgm:cxn modelId="{61868B6E-CD92-4900-947D-EF6076A41CFB}" srcId="{2B828C6E-7297-4C1D-A58B-D46FFCCB6687}" destId="{616D210A-0C40-43A8-A98A-90A03CB6DA10}" srcOrd="1" destOrd="0" parTransId="{8F1C7A10-D2CF-4545-8891-BA5974A56F2A}" sibTransId="{19923F23-DDAC-485A-B38C-271440A186E4}"/>
    <dgm:cxn modelId="{7447F60F-4C1D-45FC-8246-A02DC5CACE3D}" type="presOf" srcId="{14BC6713-30AA-49BA-813A-892055FC46F1}" destId="{000DD831-B264-45B4-8D44-5B30C8F48A76}" srcOrd="0" destOrd="0" presId="urn:microsoft.com/office/officeart/2005/8/layout/venn1"/>
    <dgm:cxn modelId="{45D98D7C-3CC8-4166-B578-20D1E1A89C00}" type="presOf" srcId="{616D210A-0C40-43A8-A98A-90A03CB6DA10}" destId="{117D9E69-0A53-4BED-97E1-A4AFE7353097}" srcOrd="0" destOrd="0" presId="urn:microsoft.com/office/officeart/2005/8/layout/venn1"/>
    <dgm:cxn modelId="{10E2F8F7-2303-4AE7-929A-774A59ACD79A}" type="presOf" srcId="{CC550BAA-43E4-4D67-8140-EA5F33E273B2}" destId="{5722ACCD-3E8A-43BC-856D-6B20E8ECBB1C}" srcOrd="1" destOrd="0" presId="urn:microsoft.com/office/officeart/2005/8/layout/venn1"/>
    <dgm:cxn modelId="{722DCF95-C8BC-4809-84CD-1E83E790DAD5}" type="presOf" srcId="{616D210A-0C40-43A8-A98A-90A03CB6DA10}" destId="{7817589B-6A7E-40C4-8315-3279E657A979}" srcOrd="1" destOrd="0" presId="urn:microsoft.com/office/officeart/2005/8/layout/venn1"/>
    <dgm:cxn modelId="{8333343E-7D45-4581-BEA7-7D1F8EC4917D}" type="presParOf" srcId="{53A8264F-0B49-488B-9439-7E94AF0BFA1A}" destId="{EC230DA4-F6B1-40F0-816A-69473E64EC7D}" srcOrd="0" destOrd="0" presId="urn:microsoft.com/office/officeart/2005/8/layout/venn1"/>
    <dgm:cxn modelId="{C30EE5CB-1FE0-4BB5-9B4D-E1D20311C682}" type="presParOf" srcId="{53A8264F-0B49-488B-9439-7E94AF0BFA1A}" destId="{5722ACCD-3E8A-43BC-856D-6B20E8ECBB1C}" srcOrd="1" destOrd="0" presId="urn:microsoft.com/office/officeart/2005/8/layout/venn1"/>
    <dgm:cxn modelId="{50A89D77-5861-4AED-AFE5-0A4238093357}" type="presParOf" srcId="{53A8264F-0B49-488B-9439-7E94AF0BFA1A}" destId="{117D9E69-0A53-4BED-97E1-A4AFE7353097}" srcOrd="2" destOrd="0" presId="urn:microsoft.com/office/officeart/2005/8/layout/venn1"/>
    <dgm:cxn modelId="{FAF1D5F8-7F0F-407F-ACB1-041FB1B010F3}" type="presParOf" srcId="{53A8264F-0B49-488B-9439-7E94AF0BFA1A}" destId="{7817589B-6A7E-40C4-8315-3279E657A979}" srcOrd="3" destOrd="0" presId="urn:microsoft.com/office/officeart/2005/8/layout/venn1"/>
    <dgm:cxn modelId="{5A7EB7EC-FB2D-46CB-8B7B-8ADA05A199C1}" type="presParOf" srcId="{53A8264F-0B49-488B-9439-7E94AF0BFA1A}" destId="{000DD831-B264-45B4-8D44-5B30C8F48A76}" srcOrd="4" destOrd="0" presId="urn:microsoft.com/office/officeart/2005/8/layout/venn1"/>
    <dgm:cxn modelId="{577C3767-2547-40BB-905C-65A85B03B074}" type="presParOf" srcId="{53A8264F-0B49-488B-9439-7E94AF0BFA1A}" destId="{CA3F789F-A651-4772-A8E9-9691AB3518B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30DA4-F6B1-40F0-816A-69473E64EC7D}">
      <dsp:nvSpPr>
        <dsp:cNvPr id="0" name=""/>
        <dsp:cNvSpPr/>
      </dsp:nvSpPr>
      <dsp:spPr>
        <a:xfrm>
          <a:off x="3552348" y="80385"/>
          <a:ext cx="2029777" cy="2029777"/>
        </a:xfrm>
        <a:prstGeom prst="ellipse">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2"/>
              </a:solidFill>
            </a:rPr>
            <a:t>Deprivation</a:t>
          </a:r>
          <a:endParaRPr lang="en-US" sz="2300" kern="1200" dirty="0">
            <a:solidFill>
              <a:schemeClr val="tx2"/>
            </a:solidFill>
          </a:endParaRPr>
        </a:p>
      </dsp:txBody>
      <dsp:txXfrm>
        <a:off x="3822985" y="435597"/>
        <a:ext cx="1488503" cy="913400"/>
      </dsp:txXfrm>
    </dsp:sp>
    <dsp:sp modelId="{117D9E69-0A53-4BED-97E1-A4AFE7353097}">
      <dsp:nvSpPr>
        <dsp:cNvPr id="0" name=""/>
        <dsp:cNvSpPr/>
      </dsp:nvSpPr>
      <dsp:spPr>
        <a:xfrm>
          <a:off x="4284760" y="1310898"/>
          <a:ext cx="2029777" cy="2029777"/>
        </a:xfrm>
        <a:prstGeom prst="ellipse">
          <a:avLst/>
        </a:prstGeom>
        <a:solidFill>
          <a:schemeClr val="tx2">
            <a:lumMod val="40000"/>
            <a:lumOff val="60000"/>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2"/>
              </a:solidFill>
            </a:rPr>
            <a:t>Maternal age</a:t>
          </a:r>
          <a:endParaRPr lang="en-US" sz="2300" kern="1200" dirty="0">
            <a:solidFill>
              <a:schemeClr val="tx2"/>
            </a:solidFill>
          </a:endParaRPr>
        </a:p>
      </dsp:txBody>
      <dsp:txXfrm>
        <a:off x="4905533" y="1835257"/>
        <a:ext cx="1217866" cy="1116377"/>
      </dsp:txXfrm>
    </dsp:sp>
    <dsp:sp modelId="{000DD831-B264-45B4-8D44-5B30C8F48A76}">
      <dsp:nvSpPr>
        <dsp:cNvPr id="0" name=""/>
        <dsp:cNvSpPr/>
      </dsp:nvSpPr>
      <dsp:spPr>
        <a:xfrm>
          <a:off x="2819937" y="1310898"/>
          <a:ext cx="2029777" cy="2029777"/>
        </a:xfrm>
        <a:prstGeom prst="ellipse">
          <a:avLst/>
        </a:prstGeom>
        <a:solidFill>
          <a:schemeClr val="tx2">
            <a:lumMod val="40000"/>
            <a:lumOff val="60000"/>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2"/>
              </a:solidFill>
            </a:rPr>
            <a:t>Ethnicity</a:t>
          </a:r>
          <a:endParaRPr lang="en-US" sz="2300" kern="1200" dirty="0">
            <a:solidFill>
              <a:schemeClr val="tx2"/>
            </a:solidFill>
          </a:endParaRPr>
        </a:p>
      </dsp:txBody>
      <dsp:txXfrm>
        <a:off x="3011074" y="1835257"/>
        <a:ext cx="1217866" cy="111637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91F36-E6B9-4DBD-B70B-E306F75655A3}" type="datetimeFigureOut">
              <a:rPr lang="en-GB" smtClean="0"/>
              <a:t>08/12/2021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FFA1A-8914-48E8-A6C2-ECAD9B3BEB2C}" type="slidenum">
              <a:rPr lang="en-GB" smtClean="0"/>
              <a:t>‹#›</a:t>
            </a:fld>
            <a:endParaRPr lang="en-GB"/>
          </a:p>
        </p:txBody>
      </p:sp>
    </p:spTree>
    <p:extLst>
      <p:ext uri="{BB962C8B-B14F-4D97-AF65-F5344CB8AC3E}">
        <p14:creationId xmlns:p14="http://schemas.microsoft.com/office/powerpoint/2010/main" val="3092871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B0FFA1A-8914-48E8-A6C2-ECAD9B3BEB2C}" type="slidenum">
              <a:rPr lang="en-GB" smtClean="0"/>
              <a:t>1</a:t>
            </a:fld>
            <a:endParaRPr lang="en-GB"/>
          </a:p>
        </p:txBody>
      </p:sp>
    </p:spTree>
    <p:extLst>
      <p:ext uri="{BB962C8B-B14F-4D97-AF65-F5344CB8AC3E}">
        <p14:creationId xmlns:p14="http://schemas.microsoft.com/office/powerpoint/2010/main" val="270075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10</a:t>
            </a:fld>
            <a:endParaRPr lang="en-GB"/>
          </a:p>
        </p:txBody>
      </p:sp>
    </p:spTree>
    <p:extLst>
      <p:ext uri="{BB962C8B-B14F-4D97-AF65-F5344CB8AC3E}">
        <p14:creationId xmlns:p14="http://schemas.microsoft.com/office/powerpoint/2010/main" val="2772457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 summary….</a:t>
            </a:r>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14</a:t>
            </a:fld>
            <a:endParaRPr lang="en-GB"/>
          </a:p>
        </p:txBody>
      </p:sp>
    </p:spTree>
    <p:extLst>
      <p:ext uri="{BB962C8B-B14F-4D97-AF65-F5344CB8AC3E}">
        <p14:creationId xmlns:p14="http://schemas.microsoft.com/office/powerpoint/2010/main" val="276804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15</a:t>
            </a:fld>
            <a:endParaRPr lang="en-GB"/>
          </a:p>
        </p:txBody>
      </p:sp>
    </p:spTree>
    <p:extLst>
      <p:ext uri="{BB962C8B-B14F-4D97-AF65-F5344CB8AC3E}">
        <p14:creationId xmlns:p14="http://schemas.microsoft.com/office/powerpoint/2010/main" val="523306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16</a:t>
            </a:fld>
            <a:endParaRPr lang="en-GB"/>
          </a:p>
        </p:txBody>
      </p:sp>
    </p:spTree>
    <p:extLst>
      <p:ext uri="{BB962C8B-B14F-4D97-AF65-F5344CB8AC3E}">
        <p14:creationId xmlns:p14="http://schemas.microsoft.com/office/powerpoint/2010/main" val="1469210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17</a:t>
            </a:fld>
            <a:endParaRPr lang="en-GB"/>
          </a:p>
        </p:txBody>
      </p:sp>
    </p:spTree>
    <p:extLst>
      <p:ext uri="{BB962C8B-B14F-4D97-AF65-F5344CB8AC3E}">
        <p14:creationId xmlns:p14="http://schemas.microsoft.com/office/powerpoint/2010/main" val="1990922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B0FFA1A-8914-48E8-A6C2-ECAD9B3BEB2C}" type="slidenum">
              <a:rPr lang="en-GB" smtClean="0"/>
              <a:t>18</a:t>
            </a:fld>
            <a:endParaRPr lang="en-GB"/>
          </a:p>
        </p:txBody>
      </p:sp>
    </p:spTree>
    <p:extLst>
      <p:ext uri="{BB962C8B-B14F-4D97-AF65-F5344CB8AC3E}">
        <p14:creationId xmlns:p14="http://schemas.microsoft.com/office/powerpoint/2010/main" val="98483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19</a:t>
            </a:fld>
            <a:endParaRPr lang="en-GB"/>
          </a:p>
        </p:txBody>
      </p:sp>
    </p:spTree>
    <p:extLst>
      <p:ext uri="{BB962C8B-B14F-4D97-AF65-F5344CB8AC3E}">
        <p14:creationId xmlns:p14="http://schemas.microsoft.com/office/powerpoint/2010/main" val="65363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20</a:t>
            </a:fld>
            <a:endParaRPr lang="en-GB"/>
          </a:p>
        </p:txBody>
      </p:sp>
    </p:spTree>
    <p:extLst>
      <p:ext uri="{BB962C8B-B14F-4D97-AF65-F5344CB8AC3E}">
        <p14:creationId xmlns:p14="http://schemas.microsoft.com/office/powerpoint/2010/main" val="2253530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21</a:t>
            </a:fld>
            <a:endParaRPr lang="en-GB"/>
          </a:p>
        </p:txBody>
      </p:sp>
    </p:spTree>
    <p:extLst>
      <p:ext uri="{BB962C8B-B14F-4D97-AF65-F5344CB8AC3E}">
        <p14:creationId xmlns:p14="http://schemas.microsoft.com/office/powerpoint/2010/main" val="1665893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65B397-E040-4167-9269-FD7B260A72F7}" type="slidenum">
              <a:rPr lang="en-GB" smtClean="0"/>
              <a:t>22</a:t>
            </a:fld>
            <a:endParaRPr lang="en-GB"/>
          </a:p>
        </p:txBody>
      </p:sp>
    </p:spTree>
    <p:extLst>
      <p:ext uri="{BB962C8B-B14F-4D97-AF65-F5344CB8AC3E}">
        <p14:creationId xmlns:p14="http://schemas.microsoft.com/office/powerpoint/2010/main" val="401943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CB0FFA1A-8914-48E8-A6C2-ECAD9B3BEB2C}" type="slidenum">
              <a:rPr lang="en-GB" smtClean="0"/>
              <a:t>2</a:t>
            </a:fld>
            <a:endParaRPr lang="en-GB"/>
          </a:p>
        </p:txBody>
      </p:sp>
    </p:spTree>
    <p:extLst>
      <p:ext uri="{BB962C8B-B14F-4D97-AF65-F5344CB8AC3E}">
        <p14:creationId xmlns:p14="http://schemas.microsoft.com/office/powerpoint/2010/main" val="2087358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23</a:t>
            </a:fld>
            <a:endParaRPr lang="en-GB"/>
          </a:p>
        </p:txBody>
      </p:sp>
    </p:spTree>
    <p:extLst>
      <p:ext uri="{BB962C8B-B14F-4D97-AF65-F5344CB8AC3E}">
        <p14:creationId xmlns:p14="http://schemas.microsoft.com/office/powerpoint/2010/main" val="860817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24</a:t>
            </a:fld>
            <a:endParaRPr lang="en-GB"/>
          </a:p>
        </p:txBody>
      </p:sp>
    </p:spTree>
    <p:extLst>
      <p:ext uri="{BB962C8B-B14F-4D97-AF65-F5344CB8AC3E}">
        <p14:creationId xmlns:p14="http://schemas.microsoft.com/office/powerpoint/2010/main" val="2726831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CB0FFA1A-8914-48E8-A6C2-ECAD9B3BEB2C}" type="slidenum">
              <a:rPr lang="en-GB" smtClean="0"/>
              <a:t>25</a:t>
            </a:fld>
            <a:endParaRPr lang="en-GB"/>
          </a:p>
        </p:txBody>
      </p:sp>
    </p:spTree>
    <p:extLst>
      <p:ext uri="{BB962C8B-B14F-4D97-AF65-F5344CB8AC3E}">
        <p14:creationId xmlns:p14="http://schemas.microsoft.com/office/powerpoint/2010/main" val="2034805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26</a:t>
            </a:fld>
            <a:endParaRPr lang="en-GB"/>
          </a:p>
        </p:txBody>
      </p:sp>
    </p:spTree>
    <p:extLst>
      <p:ext uri="{BB962C8B-B14F-4D97-AF65-F5344CB8AC3E}">
        <p14:creationId xmlns:p14="http://schemas.microsoft.com/office/powerpoint/2010/main" val="2744313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27</a:t>
            </a:fld>
            <a:endParaRPr lang="en-GB"/>
          </a:p>
        </p:txBody>
      </p:sp>
    </p:spTree>
    <p:extLst>
      <p:ext uri="{BB962C8B-B14F-4D97-AF65-F5344CB8AC3E}">
        <p14:creationId xmlns:p14="http://schemas.microsoft.com/office/powerpoint/2010/main" val="851694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330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148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809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621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92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0FFA1A-8914-48E8-A6C2-ECAD9B3BEB2C}" type="slidenum">
              <a:rPr lang="en-GB" smtClean="0"/>
              <a:t>3</a:t>
            </a:fld>
            <a:endParaRPr lang="en-GB"/>
          </a:p>
        </p:txBody>
      </p:sp>
    </p:spTree>
    <p:extLst>
      <p:ext uri="{BB962C8B-B14F-4D97-AF65-F5344CB8AC3E}">
        <p14:creationId xmlns:p14="http://schemas.microsoft.com/office/powerpoint/2010/main" val="3365310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84" indent="-170884">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938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84" indent="-170884">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246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932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820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91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778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92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792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07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1352550"/>
            <a:ext cx="4859337" cy="36449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6C4F6-B8D5-44AF-B342-69726E8DE1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84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E64E1F1-F983-4F2A-B3D4-A476416DDD98}" type="slidenum">
              <a:rPr lang="en-GB" smtClean="0"/>
              <a:t>4</a:t>
            </a:fld>
            <a:endParaRPr lang="en-GB"/>
          </a:p>
        </p:txBody>
      </p:sp>
    </p:spTree>
    <p:extLst>
      <p:ext uri="{BB962C8B-B14F-4D97-AF65-F5344CB8AC3E}">
        <p14:creationId xmlns:p14="http://schemas.microsoft.com/office/powerpoint/2010/main" val="2524346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5</a:t>
            </a:fld>
            <a:endParaRPr lang="en-GB"/>
          </a:p>
        </p:txBody>
      </p:sp>
    </p:spTree>
    <p:extLst>
      <p:ext uri="{BB962C8B-B14F-4D97-AF65-F5344CB8AC3E}">
        <p14:creationId xmlns:p14="http://schemas.microsoft.com/office/powerpoint/2010/main" val="270093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6</a:t>
            </a:fld>
            <a:endParaRPr lang="en-GB"/>
          </a:p>
        </p:txBody>
      </p:sp>
    </p:spTree>
    <p:extLst>
      <p:ext uri="{BB962C8B-B14F-4D97-AF65-F5344CB8AC3E}">
        <p14:creationId xmlns:p14="http://schemas.microsoft.com/office/powerpoint/2010/main" val="307506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7</a:t>
            </a:fld>
            <a:endParaRPr lang="en-GB"/>
          </a:p>
        </p:txBody>
      </p:sp>
    </p:spTree>
    <p:extLst>
      <p:ext uri="{BB962C8B-B14F-4D97-AF65-F5344CB8AC3E}">
        <p14:creationId xmlns:p14="http://schemas.microsoft.com/office/powerpoint/2010/main" val="346772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8</a:t>
            </a:fld>
            <a:endParaRPr lang="en-GB"/>
          </a:p>
        </p:txBody>
      </p:sp>
    </p:spTree>
    <p:extLst>
      <p:ext uri="{BB962C8B-B14F-4D97-AF65-F5344CB8AC3E}">
        <p14:creationId xmlns:p14="http://schemas.microsoft.com/office/powerpoint/2010/main" val="395419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0FFA1A-8914-48E8-A6C2-ECAD9B3BEB2C}" type="slidenum">
              <a:rPr lang="en-GB" smtClean="0"/>
              <a:t>9</a:t>
            </a:fld>
            <a:endParaRPr lang="en-GB"/>
          </a:p>
        </p:txBody>
      </p:sp>
    </p:spTree>
    <p:extLst>
      <p:ext uri="{BB962C8B-B14F-4D97-AF65-F5344CB8AC3E}">
        <p14:creationId xmlns:p14="http://schemas.microsoft.com/office/powerpoint/2010/main" val="313987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0.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901BF331-C707-4F4F-AE2D-DB7C58D6D24D}" type="datetimeFigureOut">
              <a:rPr lang="en-GB" smtClean="0"/>
              <a:t>08/12/2021</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88962C8-5942-4608-AD27-92DC32688837}" type="slidenum">
              <a:rPr lang="en-GB" smtClean="0"/>
              <a:t>‹#›</a:t>
            </a:fld>
            <a:endParaRPr lang="en-GB"/>
          </a:p>
        </p:txBody>
      </p:sp>
    </p:spTree>
    <p:extLst>
      <p:ext uri="{BB962C8B-B14F-4D97-AF65-F5344CB8AC3E}">
        <p14:creationId xmlns:p14="http://schemas.microsoft.com/office/powerpoint/2010/main" val="134672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01BF331-C707-4F4F-AE2D-DB7C58D6D24D}" type="datetimeFigureOut">
              <a:rPr lang="en-GB" smtClean="0"/>
              <a:t>08/12/2021</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88962C8-5942-4608-AD27-92DC32688837}" type="slidenum">
              <a:rPr lang="en-GB" smtClean="0"/>
              <a:t>‹#›</a:t>
            </a:fld>
            <a:endParaRPr lang="en-GB"/>
          </a:p>
        </p:txBody>
      </p:sp>
    </p:spTree>
    <p:extLst>
      <p:ext uri="{BB962C8B-B14F-4D97-AF65-F5344CB8AC3E}">
        <p14:creationId xmlns:p14="http://schemas.microsoft.com/office/powerpoint/2010/main" val="1908819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01BF331-C707-4F4F-AE2D-DB7C58D6D24D}" type="datetimeFigureOut">
              <a:rPr lang="en-GB" smtClean="0"/>
              <a:t>08/12/2021</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88962C8-5942-4608-AD27-92DC32688837}" type="slidenum">
              <a:rPr lang="en-GB" smtClean="0"/>
              <a:t>‹#›</a:t>
            </a:fld>
            <a:endParaRPr lang="en-GB"/>
          </a:p>
        </p:txBody>
      </p:sp>
    </p:spTree>
    <p:extLst>
      <p:ext uri="{BB962C8B-B14F-4D97-AF65-F5344CB8AC3E}">
        <p14:creationId xmlns:p14="http://schemas.microsoft.com/office/powerpoint/2010/main" val="3409475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66B74F9-659D-4155-950D-81FEF91004E7}"/>
              </a:ext>
            </a:extLst>
          </p:cNvPr>
          <p:cNvCxnSpPr/>
          <p:nvPr userDrawn="1"/>
        </p:nvCxnSpPr>
        <p:spPr>
          <a:xfrm>
            <a:off x="336000" y="3456000"/>
            <a:ext cx="11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E5FCD37-1FAE-4292-B2B7-3B2CEC18B7AC}"/>
              </a:ext>
            </a:extLst>
          </p:cNvPr>
          <p:cNvSpPr/>
          <p:nvPr userDrawn="1"/>
        </p:nvSpPr>
        <p:spPr>
          <a:xfrm>
            <a:off x="336000" y="187960"/>
            <a:ext cx="387024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Graphic 5">
            <a:extLst>
              <a:ext uri="{FF2B5EF4-FFF2-40B4-BE49-F238E27FC236}">
                <a16:creationId xmlns:a16="http://schemas.microsoft.com/office/drawing/2014/main" id="{DD483EFD-50B7-49E0-8000-230AB4EF419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78063" y="442044"/>
            <a:ext cx="3289103" cy="1152000"/>
          </a:xfrm>
          <a:prstGeom prst="rect">
            <a:avLst/>
          </a:prstGeom>
        </p:spPr>
      </p:pic>
      <p:sp>
        <p:nvSpPr>
          <p:cNvPr id="9" name="Rectangle 8">
            <a:extLst>
              <a:ext uri="{FF2B5EF4-FFF2-40B4-BE49-F238E27FC236}">
                <a16:creationId xmlns:a16="http://schemas.microsoft.com/office/drawing/2014/main" id="{9C40241E-D2AA-461C-A241-590A4460926B}"/>
              </a:ext>
            </a:extLst>
          </p:cNvPr>
          <p:cNvSpPr/>
          <p:nvPr userDrawn="1"/>
        </p:nvSpPr>
        <p:spPr>
          <a:xfrm>
            <a:off x="7491307" y="114130"/>
            <a:ext cx="4477173"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Graphic 7">
            <a:extLst>
              <a:ext uri="{FF2B5EF4-FFF2-40B4-BE49-F238E27FC236}">
                <a16:creationId xmlns:a16="http://schemas.microsoft.com/office/drawing/2014/main" id="{F6FB5D9B-882F-43A0-9B42-56D432E3E9C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684443" y="442044"/>
            <a:ext cx="3877988" cy="944373"/>
          </a:xfrm>
          <a:prstGeom prst="rect">
            <a:avLst/>
          </a:prstGeom>
        </p:spPr>
      </p:pic>
      <p:pic>
        <p:nvPicPr>
          <p:cNvPr id="10" name="Picture 9">
            <a:extLst>
              <a:ext uri="{FF2B5EF4-FFF2-40B4-BE49-F238E27FC236}">
                <a16:creationId xmlns:a16="http://schemas.microsoft.com/office/drawing/2014/main" id="{EFEEA0D7-39AF-46B8-BA04-FAED6FA7B19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5069841"/>
            <a:ext cx="12192000" cy="1788159"/>
          </a:xfrm>
          <a:prstGeom prst="rect">
            <a:avLst/>
          </a:prstGeom>
        </p:spPr>
      </p:pic>
      <p:sp>
        <p:nvSpPr>
          <p:cNvPr id="19" name="Text Placeholder 18">
            <a:extLst>
              <a:ext uri="{FF2B5EF4-FFF2-40B4-BE49-F238E27FC236}">
                <a16:creationId xmlns:a16="http://schemas.microsoft.com/office/drawing/2014/main" id="{61F6F80D-2BA1-429D-90C1-56833E7CD9FD}"/>
              </a:ext>
            </a:extLst>
          </p:cNvPr>
          <p:cNvSpPr>
            <a:spLocks noGrp="1"/>
          </p:cNvSpPr>
          <p:nvPr>
            <p:ph type="body" sz="quarter" idx="13"/>
          </p:nvPr>
        </p:nvSpPr>
        <p:spPr>
          <a:xfrm>
            <a:off x="336000" y="2016000"/>
            <a:ext cx="11520000" cy="1440000"/>
          </a:xfrm>
          <a:prstGeom prst="rect">
            <a:avLst/>
          </a:prstGeom>
        </p:spPr>
        <p:txBody>
          <a:bodyPr anchor="ctr"/>
          <a:lstStyle>
            <a:lvl1pPr marL="0" indent="0" algn="ctr">
              <a:buNone/>
              <a:defRPr sz="4000">
                <a:solidFill>
                  <a:srgbClr val="36499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11" name="Text Placeholder 18">
            <a:extLst>
              <a:ext uri="{FF2B5EF4-FFF2-40B4-BE49-F238E27FC236}">
                <a16:creationId xmlns:a16="http://schemas.microsoft.com/office/drawing/2014/main" id="{14C9EF1C-7A58-4C60-B12E-C093F053DB7A}"/>
              </a:ext>
            </a:extLst>
          </p:cNvPr>
          <p:cNvSpPr>
            <a:spLocks noGrp="1"/>
          </p:cNvSpPr>
          <p:nvPr>
            <p:ph type="body" sz="quarter" idx="14"/>
          </p:nvPr>
        </p:nvSpPr>
        <p:spPr>
          <a:xfrm>
            <a:off x="336000" y="3456000"/>
            <a:ext cx="11520000" cy="1224000"/>
          </a:xfrm>
          <a:prstGeom prst="rect">
            <a:avLst/>
          </a:prstGeom>
        </p:spPr>
        <p:txBody>
          <a:bodyPr anchor="ctr"/>
          <a:lstStyle>
            <a:lvl1pPr marL="0" indent="0" algn="ctr">
              <a:buNone/>
              <a:defRPr sz="2800">
                <a:solidFill>
                  <a:srgbClr val="6A3B77"/>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Tree>
    <p:extLst>
      <p:ext uri="{BB962C8B-B14F-4D97-AF65-F5344CB8AC3E}">
        <p14:creationId xmlns:p14="http://schemas.microsoft.com/office/powerpoint/2010/main" val="1397065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07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298075A4-14E9-436D-89D2-9B4D16C476EC}"/>
              </a:ext>
            </a:extLst>
          </p:cNvPr>
          <p:cNvSpPr>
            <a:spLocks noGrp="1"/>
          </p:cNvSpPr>
          <p:nvPr>
            <p:ph type="title"/>
          </p:nvPr>
        </p:nvSpPr>
        <p:spPr>
          <a:xfrm>
            <a:off x="1296000" y="144000"/>
            <a:ext cx="9600000" cy="576000"/>
          </a:xfrm>
          <a:prstGeom prst="rect">
            <a:avLst/>
          </a:prstGeom>
        </p:spPr>
        <p:txBody>
          <a:bodyPr anchor="ctr"/>
          <a:lstStyle>
            <a:lvl1pPr algn="ctr">
              <a:defRPr sz="3200" b="0">
                <a:solidFill>
                  <a:srgbClr val="36499B"/>
                </a:solidFill>
              </a:defRPr>
            </a:lvl1pPr>
          </a:lstStyle>
          <a:p>
            <a:r>
              <a:rPr lang="en-US" dirty="0"/>
              <a:t>Click to edit Master title style</a:t>
            </a:r>
            <a:endParaRPr lang="en-GB" dirty="0"/>
          </a:p>
        </p:txBody>
      </p:sp>
      <p:cxnSp>
        <p:nvCxnSpPr>
          <p:cNvPr id="8" name="Straight Connector 7">
            <a:extLst>
              <a:ext uri="{FF2B5EF4-FFF2-40B4-BE49-F238E27FC236}">
                <a16:creationId xmlns:a16="http://schemas.microsoft.com/office/drawing/2014/main" id="{822C0A76-ACDE-4B23-8FFA-2FEF6EA808C8}"/>
              </a:ext>
            </a:extLst>
          </p:cNvPr>
          <p:cNvCxnSpPr/>
          <p:nvPr userDrawn="1"/>
        </p:nvCxnSpPr>
        <p:spPr>
          <a:xfrm>
            <a:off x="336000" y="759156"/>
            <a:ext cx="11520000" cy="0"/>
          </a:xfrm>
          <a:prstGeom prst="line">
            <a:avLst/>
          </a:prstGeom>
          <a:ln>
            <a:solidFill>
              <a:srgbClr val="36499B"/>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E88610D4-3D13-4E40-899B-9C3AFC568B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6000" y="252000"/>
            <a:ext cx="1027847" cy="360000"/>
          </a:xfrm>
          <a:prstGeom prst="rect">
            <a:avLst/>
          </a:prstGeom>
        </p:spPr>
      </p:pic>
      <p:pic>
        <p:nvPicPr>
          <p:cNvPr id="11" name="Graphic 10">
            <a:extLst>
              <a:ext uri="{FF2B5EF4-FFF2-40B4-BE49-F238E27FC236}">
                <a16:creationId xmlns:a16="http://schemas.microsoft.com/office/drawing/2014/main" id="{D956C434-41A1-4298-99B5-157D3216495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377688" y="252000"/>
            <a:ext cx="1478312" cy="360000"/>
          </a:xfrm>
          <a:prstGeom prst="rect">
            <a:avLst/>
          </a:prstGeom>
        </p:spPr>
      </p:pic>
    </p:spTree>
    <p:extLst>
      <p:ext uri="{BB962C8B-B14F-4D97-AF65-F5344CB8AC3E}">
        <p14:creationId xmlns:p14="http://schemas.microsoft.com/office/powerpoint/2010/main" val="2912020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6B48C4E4-CE5A-42CA-8540-167DE7F0464E}"/>
              </a:ext>
            </a:extLst>
          </p:cNvPr>
          <p:cNvCxnSpPr/>
          <p:nvPr userDrawn="1"/>
        </p:nvCxnSpPr>
        <p:spPr>
          <a:xfrm>
            <a:off x="336000" y="759156"/>
            <a:ext cx="11520000" cy="0"/>
          </a:xfrm>
          <a:prstGeom prst="line">
            <a:avLst/>
          </a:prstGeom>
          <a:ln>
            <a:solidFill>
              <a:srgbClr val="36499B"/>
            </a:solidFill>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B46B0BED-6B03-48F6-AB4E-1A579C18D5D1}"/>
              </a:ext>
            </a:extLst>
          </p:cNvPr>
          <p:cNvSpPr>
            <a:spLocks noGrp="1"/>
          </p:cNvSpPr>
          <p:nvPr>
            <p:ph sz="quarter" idx="10"/>
          </p:nvPr>
        </p:nvSpPr>
        <p:spPr>
          <a:xfrm>
            <a:off x="336000" y="936000"/>
            <a:ext cx="11520000" cy="5688000"/>
          </a:xfrm>
          <a:prstGeom prst="rect">
            <a:avLst/>
          </a:prstGeom>
        </p:spPr>
        <p:txBody>
          <a:bodyPr/>
          <a:lstStyle>
            <a:lvl1pPr>
              <a:lnSpc>
                <a:spcPct val="100000"/>
              </a:lnSpc>
              <a:spcBef>
                <a:spcPts val="900"/>
              </a:spcBef>
              <a:defRPr sz="2000"/>
            </a:lvl1pPr>
            <a:lvl2pPr marL="514350" indent="-171450">
              <a:lnSpc>
                <a:spcPct val="100000"/>
              </a:lnSpc>
              <a:spcBef>
                <a:spcPts val="900"/>
              </a:spcBef>
              <a:buFont typeface="Calibri" panose="020F0502020204030204" pitchFamily="34" charset="0"/>
              <a:buChar char="–"/>
              <a:defRPr sz="2000"/>
            </a:lvl2pPr>
            <a:lvl3pPr marL="857250" indent="-171450">
              <a:lnSpc>
                <a:spcPct val="100000"/>
              </a:lnSpc>
              <a:spcBef>
                <a:spcPts val="900"/>
              </a:spcBef>
              <a:buFont typeface="Wingdings" panose="05000000000000000000" pitchFamily="2" charset="2"/>
              <a:buChar char="§"/>
              <a:defRPr sz="2000"/>
            </a:lvl3pPr>
            <a:lvl4pPr marL="1200150" indent="-171450">
              <a:lnSpc>
                <a:spcPct val="100000"/>
              </a:lnSpc>
              <a:spcBef>
                <a:spcPts val="900"/>
              </a:spcBef>
              <a:buFont typeface="Courier New" panose="02070309020205020404" pitchFamily="49" charset="0"/>
              <a:buChar char="o"/>
              <a:defRPr sz="2000"/>
            </a:lvl4pPr>
            <a:lvl5pPr marL="1543050" indent="-171450">
              <a:lnSpc>
                <a:spcPct val="100000"/>
              </a:lnSpc>
              <a:spcBef>
                <a:spcPts val="900"/>
              </a:spcBef>
              <a:buFont typeface="Calibri" panose="020F0502020204030204" pitchFamily="34" charset="0"/>
              <a:buChar cha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9">
            <a:extLst>
              <a:ext uri="{FF2B5EF4-FFF2-40B4-BE49-F238E27FC236}">
                <a16:creationId xmlns:a16="http://schemas.microsoft.com/office/drawing/2014/main" id="{27E9147E-5C2D-4363-8D9B-AD2238FBBACD}"/>
              </a:ext>
            </a:extLst>
          </p:cNvPr>
          <p:cNvSpPr>
            <a:spLocks noGrp="1"/>
          </p:cNvSpPr>
          <p:nvPr>
            <p:ph type="title"/>
          </p:nvPr>
        </p:nvSpPr>
        <p:spPr>
          <a:xfrm>
            <a:off x="1296000" y="144000"/>
            <a:ext cx="9600000" cy="576000"/>
          </a:xfrm>
          <a:prstGeom prst="rect">
            <a:avLst/>
          </a:prstGeom>
        </p:spPr>
        <p:txBody>
          <a:bodyPr anchor="ctr"/>
          <a:lstStyle>
            <a:lvl1pPr algn="ctr">
              <a:defRPr sz="3200" b="0">
                <a:solidFill>
                  <a:srgbClr val="36499B"/>
                </a:solidFill>
              </a:defRPr>
            </a:lvl1pPr>
          </a:lstStyle>
          <a:p>
            <a:r>
              <a:rPr lang="en-US" dirty="0"/>
              <a:t>Click to edit Master title style</a:t>
            </a:r>
            <a:endParaRPr lang="en-GB" dirty="0"/>
          </a:p>
        </p:txBody>
      </p:sp>
      <p:pic>
        <p:nvPicPr>
          <p:cNvPr id="6" name="Graphic 5">
            <a:extLst>
              <a:ext uri="{FF2B5EF4-FFF2-40B4-BE49-F238E27FC236}">
                <a16:creationId xmlns:a16="http://schemas.microsoft.com/office/drawing/2014/main" id="{0302D57F-0E6B-4ED7-8509-F34895BB619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6000" y="252000"/>
            <a:ext cx="1027847" cy="360000"/>
          </a:xfrm>
          <a:prstGeom prst="rect">
            <a:avLst/>
          </a:prstGeom>
        </p:spPr>
      </p:pic>
      <p:pic>
        <p:nvPicPr>
          <p:cNvPr id="7" name="Graphic 6">
            <a:extLst>
              <a:ext uri="{FF2B5EF4-FFF2-40B4-BE49-F238E27FC236}">
                <a16:creationId xmlns:a16="http://schemas.microsoft.com/office/drawing/2014/main" id="{2A0B3E2F-F3F1-4A17-98E7-D56D762D841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377688" y="252000"/>
            <a:ext cx="1478312" cy="360000"/>
          </a:xfrm>
          <a:prstGeom prst="rect">
            <a:avLst/>
          </a:prstGeom>
        </p:spPr>
      </p:pic>
    </p:spTree>
    <p:extLst>
      <p:ext uri="{BB962C8B-B14F-4D97-AF65-F5344CB8AC3E}">
        <p14:creationId xmlns:p14="http://schemas.microsoft.com/office/powerpoint/2010/main" val="342588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6B48C4E4-CE5A-42CA-8540-167DE7F0464E}"/>
              </a:ext>
            </a:extLst>
          </p:cNvPr>
          <p:cNvCxnSpPr/>
          <p:nvPr userDrawn="1"/>
        </p:nvCxnSpPr>
        <p:spPr>
          <a:xfrm>
            <a:off x="336000" y="759156"/>
            <a:ext cx="11520000" cy="0"/>
          </a:xfrm>
          <a:prstGeom prst="line">
            <a:avLst/>
          </a:prstGeom>
          <a:ln>
            <a:solidFill>
              <a:srgbClr val="36499B"/>
            </a:solidFill>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B46B0BED-6B03-48F6-AB4E-1A579C18D5D1}"/>
              </a:ext>
            </a:extLst>
          </p:cNvPr>
          <p:cNvSpPr>
            <a:spLocks noGrp="1"/>
          </p:cNvSpPr>
          <p:nvPr>
            <p:ph sz="quarter" idx="10"/>
          </p:nvPr>
        </p:nvSpPr>
        <p:spPr>
          <a:xfrm>
            <a:off x="336000" y="936000"/>
            <a:ext cx="11520000" cy="5688000"/>
          </a:xfrm>
          <a:prstGeom prst="rect">
            <a:avLst/>
          </a:prstGeom>
        </p:spPr>
        <p:txBody>
          <a:bodyPr/>
          <a:lstStyle>
            <a:lvl1pPr>
              <a:lnSpc>
                <a:spcPct val="100000"/>
              </a:lnSpc>
              <a:spcBef>
                <a:spcPts val="675"/>
              </a:spcBef>
              <a:defRPr sz="1500"/>
            </a:lvl1pPr>
            <a:lvl2pPr marL="385763" indent="-128588">
              <a:lnSpc>
                <a:spcPct val="100000"/>
              </a:lnSpc>
              <a:spcBef>
                <a:spcPts val="675"/>
              </a:spcBef>
              <a:buFont typeface="Calibri" panose="020F0502020204030204" pitchFamily="34" charset="0"/>
              <a:buChar char="–"/>
              <a:defRPr sz="1500"/>
            </a:lvl2pPr>
            <a:lvl3pPr marL="642938" indent="-128588">
              <a:lnSpc>
                <a:spcPct val="100000"/>
              </a:lnSpc>
              <a:spcBef>
                <a:spcPts val="675"/>
              </a:spcBef>
              <a:buFont typeface="Wingdings" panose="05000000000000000000" pitchFamily="2" charset="2"/>
              <a:buChar char="§"/>
              <a:defRPr sz="1500"/>
            </a:lvl3pPr>
            <a:lvl4pPr marL="900113" indent="-128588">
              <a:lnSpc>
                <a:spcPct val="100000"/>
              </a:lnSpc>
              <a:spcBef>
                <a:spcPts val="675"/>
              </a:spcBef>
              <a:buFont typeface="Courier New" panose="02070309020205020404" pitchFamily="49" charset="0"/>
              <a:buChar char="o"/>
              <a:defRPr sz="1500"/>
            </a:lvl4pPr>
            <a:lvl5pPr marL="1157288" indent="-128588">
              <a:lnSpc>
                <a:spcPct val="100000"/>
              </a:lnSpc>
              <a:spcBef>
                <a:spcPts val="675"/>
              </a:spcBef>
              <a:buFont typeface="Calibri" panose="020F0502020204030204" pitchFamily="34" charset="0"/>
              <a:buChar char="-"/>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9">
            <a:extLst>
              <a:ext uri="{FF2B5EF4-FFF2-40B4-BE49-F238E27FC236}">
                <a16:creationId xmlns:a16="http://schemas.microsoft.com/office/drawing/2014/main" id="{27E9147E-5C2D-4363-8D9B-AD2238FBBACD}"/>
              </a:ext>
            </a:extLst>
          </p:cNvPr>
          <p:cNvSpPr>
            <a:spLocks noGrp="1"/>
          </p:cNvSpPr>
          <p:nvPr>
            <p:ph type="title"/>
          </p:nvPr>
        </p:nvSpPr>
        <p:spPr>
          <a:xfrm>
            <a:off x="1296000" y="144000"/>
            <a:ext cx="9600000" cy="576000"/>
          </a:xfrm>
          <a:prstGeom prst="rect">
            <a:avLst/>
          </a:prstGeom>
        </p:spPr>
        <p:txBody>
          <a:bodyPr anchor="ctr"/>
          <a:lstStyle>
            <a:lvl1pPr algn="ctr">
              <a:defRPr sz="2400" b="0">
                <a:solidFill>
                  <a:srgbClr val="36499B"/>
                </a:solidFill>
              </a:defRPr>
            </a:lvl1pPr>
          </a:lstStyle>
          <a:p>
            <a:r>
              <a:rPr lang="en-US" dirty="0"/>
              <a:t>Click to edit Master title style</a:t>
            </a:r>
            <a:endParaRPr lang="en-GB" dirty="0"/>
          </a:p>
        </p:txBody>
      </p:sp>
      <p:pic>
        <p:nvPicPr>
          <p:cNvPr id="6" name="Graphic 5">
            <a:extLst>
              <a:ext uri="{FF2B5EF4-FFF2-40B4-BE49-F238E27FC236}">
                <a16:creationId xmlns:a16="http://schemas.microsoft.com/office/drawing/2014/main" id="{0302D57F-0E6B-4ED7-8509-F34895BB619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6000" y="252000"/>
            <a:ext cx="1027847" cy="360000"/>
          </a:xfrm>
          <a:prstGeom prst="rect">
            <a:avLst/>
          </a:prstGeom>
        </p:spPr>
      </p:pic>
      <p:pic>
        <p:nvPicPr>
          <p:cNvPr id="7" name="Graphic 6">
            <a:extLst>
              <a:ext uri="{FF2B5EF4-FFF2-40B4-BE49-F238E27FC236}">
                <a16:creationId xmlns:a16="http://schemas.microsoft.com/office/drawing/2014/main" id="{2A0B3E2F-F3F1-4A17-98E7-D56D762D841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377688" y="252000"/>
            <a:ext cx="1478312" cy="360000"/>
          </a:xfrm>
          <a:prstGeom prst="rect">
            <a:avLst/>
          </a:prstGeom>
        </p:spPr>
      </p:pic>
    </p:spTree>
    <p:extLst>
      <p:ext uri="{BB962C8B-B14F-4D97-AF65-F5344CB8AC3E}">
        <p14:creationId xmlns:p14="http://schemas.microsoft.com/office/powerpoint/2010/main" val="11690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33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1837" y="274638"/>
            <a:ext cx="8800563" cy="1143000"/>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01BF331-C707-4F4F-AE2D-DB7C58D6D24D}" type="datetimeFigureOut">
              <a:rPr lang="en-GB" smtClean="0"/>
              <a:t>08/12/2021</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88962C8-5942-4608-AD27-92DC32688837}" type="slidenum">
              <a:rPr lang="en-GB" smtClean="0"/>
              <a:t>‹#›</a:t>
            </a:fld>
            <a:endParaRPr lang="en-GB"/>
          </a:p>
        </p:txBody>
      </p:sp>
    </p:spTree>
    <p:extLst>
      <p:ext uri="{BB962C8B-B14F-4D97-AF65-F5344CB8AC3E}">
        <p14:creationId xmlns:p14="http://schemas.microsoft.com/office/powerpoint/2010/main" val="2912666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901BF331-C707-4F4F-AE2D-DB7C58D6D24D}" type="datetimeFigureOut">
              <a:rPr lang="en-GB" smtClean="0"/>
              <a:t>08/12/2021</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88962C8-5942-4608-AD27-92DC32688837}" type="slidenum">
              <a:rPr lang="en-GB" smtClean="0"/>
              <a:t>‹#›</a:t>
            </a:fld>
            <a:endParaRPr lang="en-GB"/>
          </a:p>
        </p:txBody>
      </p:sp>
    </p:spTree>
    <p:extLst>
      <p:ext uri="{BB962C8B-B14F-4D97-AF65-F5344CB8AC3E}">
        <p14:creationId xmlns:p14="http://schemas.microsoft.com/office/powerpoint/2010/main" val="1341280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901BF331-C707-4F4F-AE2D-DB7C58D6D24D}" type="datetimeFigureOut">
              <a:rPr lang="en-GB" smtClean="0"/>
              <a:t>08/12/2021</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88962C8-5942-4608-AD27-92DC32688837}" type="slidenum">
              <a:rPr lang="en-GB" smtClean="0"/>
              <a:t>‹#›</a:t>
            </a:fld>
            <a:endParaRPr lang="en-GB"/>
          </a:p>
        </p:txBody>
      </p:sp>
    </p:spTree>
    <p:extLst>
      <p:ext uri="{BB962C8B-B14F-4D97-AF65-F5344CB8AC3E}">
        <p14:creationId xmlns:p14="http://schemas.microsoft.com/office/powerpoint/2010/main" val="1797036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901BF331-C707-4F4F-AE2D-DB7C58D6D24D}" type="datetimeFigureOut">
              <a:rPr lang="en-GB" smtClean="0"/>
              <a:t>08/12/2021</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88962C8-5942-4608-AD27-92DC32688837}" type="slidenum">
              <a:rPr lang="en-GB" smtClean="0"/>
              <a:t>‹#›</a:t>
            </a:fld>
            <a:endParaRPr lang="en-GB"/>
          </a:p>
        </p:txBody>
      </p:sp>
    </p:spTree>
    <p:extLst>
      <p:ext uri="{BB962C8B-B14F-4D97-AF65-F5344CB8AC3E}">
        <p14:creationId xmlns:p14="http://schemas.microsoft.com/office/powerpoint/2010/main" val="2245376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901BF331-C707-4F4F-AE2D-DB7C58D6D24D}" type="datetimeFigureOut">
              <a:rPr lang="en-GB" smtClean="0"/>
              <a:t>08/12/2021</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188962C8-5942-4608-AD27-92DC32688837}" type="slidenum">
              <a:rPr lang="en-GB" smtClean="0"/>
              <a:t>‹#›</a:t>
            </a:fld>
            <a:endParaRPr lang="en-GB"/>
          </a:p>
        </p:txBody>
      </p:sp>
    </p:spTree>
    <p:extLst>
      <p:ext uri="{BB962C8B-B14F-4D97-AF65-F5344CB8AC3E}">
        <p14:creationId xmlns:p14="http://schemas.microsoft.com/office/powerpoint/2010/main" val="3757894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01BF331-C707-4F4F-AE2D-DB7C58D6D24D}" type="datetimeFigureOut">
              <a:rPr lang="en-GB" smtClean="0"/>
              <a:t>08/12/2021</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188962C8-5942-4608-AD27-92DC32688837}" type="slidenum">
              <a:rPr lang="en-GB" smtClean="0"/>
              <a:t>‹#›</a:t>
            </a:fld>
            <a:endParaRPr lang="en-GB"/>
          </a:p>
        </p:txBody>
      </p:sp>
    </p:spTree>
    <p:extLst>
      <p:ext uri="{BB962C8B-B14F-4D97-AF65-F5344CB8AC3E}">
        <p14:creationId xmlns:p14="http://schemas.microsoft.com/office/powerpoint/2010/main" val="2581188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901BF331-C707-4F4F-AE2D-DB7C58D6D24D}" type="datetimeFigureOut">
              <a:rPr lang="en-GB" smtClean="0"/>
              <a:t>08/12/2021</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88962C8-5942-4608-AD27-92DC32688837}" type="slidenum">
              <a:rPr lang="en-GB" smtClean="0"/>
              <a:t>‹#›</a:t>
            </a:fld>
            <a:endParaRPr lang="en-GB"/>
          </a:p>
        </p:txBody>
      </p:sp>
    </p:spTree>
    <p:extLst>
      <p:ext uri="{BB962C8B-B14F-4D97-AF65-F5344CB8AC3E}">
        <p14:creationId xmlns:p14="http://schemas.microsoft.com/office/powerpoint/2010/main" val="763594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901BF331-C707-4F4F-AE2D-DB7C58D6D24D}" type="datetimeFigureOut">
              <a:rPr lang="en-GB" smtClean="0"/>
              <a:t>08/12/2021</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88962C8-5942-4608-AD27-92DC32688837}" type="slidenum">
              <a:rPr lang="en-GB" smtClean="0"/>
              <a:t>‹#›</a:t>
            </a:fld>
            <a:endParaRPr lang="en-GB"/>
          </a:p>
        </p:txBody>
      </p:sp>
    </p:spTree>
    <p:extLst>
      <p:ext uri="{BB962C8B-B14F-4D97-AF65-F5344CB8AC3E}">
        <p14:creationId xmlns:p14="http://schemas.microsoft.com/office/powerpoint/2010/main" val="202040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78806" y="274638"/>
            <a:ext cx="8903594"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GB" dirty="0"/>
          </a:p>
        </p:txBody>
      </p:sp>
      <p:sp>
        <p:nvSpPr>
          <p:cNvPr id="1027" name="Rectangle 3"/>
          <p:cNvSpPr>
            <a:spLocks noGrp="1" noChangeArrowheads="1"/>
          </p:cNvSpPr>
          <p:nvPr>
            <p:ph type="body" idx="1"/>
          </p:nvPr>
        </p:nvSpPr>
        <p:spPr bwMode="auto">
          <a:xfrm>
            <a:off x="609600" y="1600206"/>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01BF331-C707-4F4F-AE2D-DB7C58D6D24D}" type="datetimeFigureOut">
              <a:rPr lang="en-GB" smtClean="0"/>
              <a:t>08/12/2021</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8962C8-5942-4608-AD27-92DC32688837}" type="slidenum">
              <a:rPr lang="en-GB" smtClean="0"/>
              <a:t>‹#›</a:t>
            </a:fld>
            <a:endParaRPr lang="en-GB"/>
          </a:p>
        </p:txBody>
      </p:sp>
    </p:spTree>
    <p:extLst>
      <p:ext uri="{BB962C8B-B14F-4D97-AF65-F5344CB8AC3E}">
        <p14:creationId xmlns:p14="http://schemas.microsoft.com/office/powerpoint/2010/main" val="40187172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latin typeface="+mj-lt"/>
          <a:ea typeface="+mj-ea"/>
          <a:cs typeface="Nunito Regular"/>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defRPr>
      </a:lvl2pPr>
      <a:lvl3pPr marL="1142971"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9" indent="-228594" algn="l" rtl="0" eaLnBrk="1" fontAlgn="base" hangingPunct="1">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343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peu.ox.ac.uk/pmrt/reports"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hyperlink" Target="https://www.npeu.ox.ac.uk/pmrt/parent-engagement-material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49.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50.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gif"/><Relationship Id="rId7" Type="http://schemas.openxmlformats.org/officeDocument/2006/relationships/image" Target="../media/image20.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gif"/><Relationship Id="rId5" Type="http://schemas.openxmlformats.org/officeDocument/2006/relationships/image" Target="../media/image18.gif"/><Relationship Id="rId10" Type="http://schemas.openxmlformats.org/officeDocument/2006/relationships/image" Target="../media/image23.gif"/><Relationship Id="rId4" Type="http://schemas.openxmlformats.org/officeDocument/2006/relationships/image" Target="../media/image17.png"/><Relationship Id="rId9" Type="http://schemas.openxmlformats.org/officeDocument/2006/relationships/image" Target="../media/image22.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image" Target="../media/image55.gif"/><Relationship Id="rId5" Type="http://schemas.openxmlformats.org/officeDocument/2006/relationships/image" Target="../media/image54.jpeg"/><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50" y="4401310"/>
            <a:ext cx="12207150" cy="2456688"/>
          </a:xfrm>
          <a:prstGeom prst="rect">
            <a:avLst/>
          </a:prstGeom>
        </p:spPr>
      </p:pic>
      <p:sp>
        <p:nvSpPr>
          <p:cNvPr id="11" name="Subtitle 2">
            <a:extLst>
              <a:ext uri="{FF2B5EF4-FFF2-40B4-BE49-F238E27FC236}">
                <a16:creationId xmlns:a16="http://schemas.microsoft.com/office/drawing/2014/main" id="{B723B073-FFDB-0C41-B5CB-4474503D4B89}"/>
              </a:ext>
            </a:extLst>
          </p:cNvPr>
          <p:cNvSpPr txBox="1">
            <a:spLocks/>
          </p:cNvSpPr>
          <p:nvPr/>
        </p:nvSpPr>
        <p:spPr bwMode="auto">
          <a:xfrm>
            <a:off x="381006" y="5873597"/>
            <a:ext cx="8640164" cy="7281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189" indent="0" algn="ctr" rtl="0" eaLnBrk="1" fontAlgn="base" hangingPunct="1">
              <a:spcBef>
                <a:spcPct val="20000"/>
              </a:spcBef>
              <a:spcAft>
                <a:spcPct val="0"/>
              </a:spcAft>
              <a:buNone/>
              <a:defRPr sz="2800">
                <a:solidFill>
                  <a:schemeClr val="tx1"/>
                </a:solidFill>
                <a:latin typeface="+mn-lt"/>
              </a:defRPr>
            </a:lvl2pPr>
            <a:lvl3pPr marL="914377" indent="0" algn="ctr" rtl="0" eaLnBrk="1" fontAlgn="base" hangingPunct="1">
              <a:spcBef>
                <a:spcPct val="20000"/>
              </a:spcBef>
              <a:spcAft>
                <a:spcPct val="0"/>
              </a:spcAft>
              <a:buNone/>
              <a:defRPr sz="2400">
                <a:solidFill>
                  <a:schemeClr val="tx1"/>
                </a:solidFill>
                <a:latin typeface="+mn-lt"/>
              </a:defRPr>
            </a:lvl3pPr>
            <a:lvl4pPr marL="1371566" indent="0" algn="ctr" rtl="0" eaLnBrk="1" fontAlgn="base" hangingPunct="1">
              <a:spcBef>
                <a:spcPct val="20000"/>
              </a:spcBef>
              <a:spcAft>
                <a:spcPct val="0"/>
              </a:spcAft>
              <a:buNone/>
              <a:defRPr sz="2000">
                <a:solidFill>
                  <a:schemeClr val="tx1"/>
                </a:solidFill>
                <a:latin typeface="+mn-lt"/>
              </a:defRPr>
            </a:lvl4pPr>
            <a:lvl5pPr marL="1828754" indent="0" algn="ctr" rtl="0" eaLnBrk="1" fontAlgn="base" hangingPunct="1">
              <a:spcBef>
                <a:spcPct val="20000"/>
              </a:spcBef>
              <a:spcAft>
                <a:spcPct val="0"/>
              </a:spcAft>
              <a:buNone/>
              <a:defRPr sz="2000">
                <a:solidFill>
                  <a:schemeClr val="tx1"/>
                </a:solidFill>
                <a:latin typeface="+mn-lt"/>
              </a:defRPr>
            </a:lvl5pPr>
            <a:lvl6pPr marL="2285943" indent="0" algn="ctr" rtl="0" eaLnBrk="1" fontAlgn="base" hangingPunct="1">
              <a:spcBef>
                <a:spcPct val="20000"/>
              </a:spcBef>
              <a:spcAft>
                <a:spcPct val="0"/>
              </a:spcAft>
              <a:buNone/>
              <a:defRPr sz="2000">
                <a:solidFill>
                  <a:schemeClr val="tx1"/>
                </a:solidFill>
                <a:latin typeface="+mn-lt"/>
              </a:defRPr>
            </a:lvl6pPr>
            <a:lvl7pPr marL="2743131" indent="0" algn="ctr" rtl="0" eaLnBrk="1" fontAlgn="base" hangingPunct="1">
              <a:spcBef>
                <a:spcPct val="20000"/>
              </a:spcBef>
              <a:spcAft>
                <a:spcPct val="0"/>
              </a:spcAft>
              <a:buNone/>
              <a:defRPr sz="2000">
                <a:solidFill>
                  <a:schemeClr val="tx1"/>
                </a:solidFill>
                <a:latin typeface="+mn-lt"/>
              </a:defRPr>
            </a:lvl7pPr>
            <a:lvl8pPr marL="3200320" indent="0" algn="ctr" rtl="0" eaLnBrk="1" fontAlgn="base" hangingPunct="1">
              <a:spcBef>
                <a:spcPct val="20000"/>
              </a:spcBef>
              <a:spcAft>
                <a:spcPct val="0"/>
              </a:spcAft>
              <a:buNone/>
              <a:defRPr sz="2000">
                <a:solidFill>
                  <a:schemeClr val="tx1"/>
                </a:solidFill>
                <a:latin typeface="+mn-lt"/>
              </a:defRPr>
            </a:lvl8pPr>
            <a:lvl9pPr marL="3657509" indent="0" algn="ctr" rtl="0" eaLnBrk="1" fontAlgn="base" hangingPunct="1">
              <a:spcBef>
                <a:spcPct val="20000"/>
              </a:spcBef>
              <a:spcAft>
                <a:spcPct val="0"/>
              </a:spcAft>
              <a:buNone/>
              <a:defRPr sz="2000">
                <a:solidFill>
                  <a:schemeClr val="tx1"/>
                </a:solidFill>
                <a:latin typeface="+mn-lt"/>
              </a:defRPr>
            </a:lvl9pPr>
          </a:lstStyle>
          <a:p>
            <a:pPr algn="l"/>
            <a:r>
              <a:rPr lang="en-GB" sz="2400" kern="0" dirty="0">
                <a:solidFill>
                  <a:srgbClr val="CCA87E"/>
                </a:solidFill>
              </a:rPr>
              <a:t>Professor </a:t>
            </a:r>
            <a:r>
              <a:rPr lang="en-GB" sz="2400" kern="0" dirty="0" smtClean="0">
                <a:solidFill>
                  <a:srgbClr val="CCA87E"/>
                </a:solidFill>
              </a:rPr>
              <a:t>Elizabeth S Draper</a:t>
            </a:r>
            <a:endParaRPr lang="en-GB" sz="2400" kern="0" dirty="0">
              <a:solidFill>
                <a:srgbClr val="CCA87E"/>
              </a:solidFill>
            </a:endParaRPr>
          </a:p>
        </p:txBody>
      </p:sp>
      <p:sp>
        <p:nvSpPr>
          <p:cNvPr id="13" name="Title 1">
            <a:extLst>
              <a:ext uri="{FF2B5EF4-FFF2-40B4-BE49-F238E27FC236}">
                <a16:creationId xmlns:a16="http://schemas.microsoft.com/office/drawing/2014/main" id="{1D068978-6DCD-214A-B400-14E5D7D78E7C}"/>
              </a:ext>
            </a:extLst>
          </p:cNvPr>
          <p:cNvSpPr txBox="1">
            <a:spLocks/>
          </p:cNvSpPr>
          <p:nvPr/>
        </p:nvSpPr>
        <p:spPr bwMode="auto">
          <a:xfrm>
            <a:off x="172995" y="4867654"/>
            <a:ext cx="11893377"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Nunito Regular"/>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endParaRPr lang="en-GB" sz="3200" b="1" dirty="0" smtClean="0">
              <a:solidFill>
                <a:schemeClr val="bg1"/>
              </a:solidFill>
            </a:endParaRPr>
          </a:p>
          <a:p>
            <a:pPr algn="l"/>
            <a:endParaRPr lang="en-GB" sz="3200" b="1" dirty="0">
              <a:solidFill>
                <a:schemeClr val="bg1"/>
              </a:solidFill>
            </a:endParaRPr>
          </a:p>
          <a:p>
            <a:pPr algn="l"/>
            <a:r>
              <a:rPr lang="en-GB" sz="3200" b="1" dirty="0">
                <a:solidFill>
                  <a:schemeClr val="bg1"/>
                </a:solidFill>
              </a:rPr>
              <a:t>MBRRACE-UK</a:t>
            </a:r>
            <a:r>
              <a:rPr lang="en-GB" sz="3200" dirty="0">
                <a:solidFill>
                  <a:schemeClr val="bg1"/>
                </a:solidFill>
              </a:rPr>
              <a:t> Perinatal </a:t>
            </a:r>
            <a:r>
              <a:rPr lang="en-GB" sz="3200" dirty="0" smtClean="0">
                <a:solidFill>
                  <a:schemeClr val="bg1"/>
                </a:solidFill>
              </a:rPr>
              <a:t>Mortality Surveillance </a:t>
            </a:r>
            <a:r>
              <a:rPr lang="en-GB" sz="3200" dirty="0">
                <a:solidFill>
                  <a:schemeClr val="bg1"/>
                </a:solidFill>
              </a:rPr>
              <a:t>for Births in </a:t>
            </a:r>
            <a:r>
              <a:rPr lang="en-GB" sz="3200" dirty="0" smtClean="0">
                <a:solidFill>
                  <a:schemeClr val="bg1"/>
                </a:solidFill>
              </a:rPr>
              <a:t>2019 Saving </a:t>
            </a:r>
            <a:r>
              <a:rPr lang="en-GB" sz="3200" dirty="0">
                <a:solidFill>
                  <a:schemeClr val="bg1"/>
                </a:solidFill>
              </a:rPr>
              <a:t>Babies Lives conference </a:t>
            </a:r>
            <a:r>
              <a:rPr lang="en-GB" sz="3200" dirty="0" smtClean="0">
                <a:solidFill>
                  <a:schemeClr val="bg1"/>
                </a:solidFill>
              </a:rPr>
              <a:t>- 9</a:t>
            </a:r>
            <a:r>
              <a:rPr lang="en-GB" sz="3200" baseline="30000" dirty="0" smtClean="0">
                <a:solidFill>
                  <a:schemeClr val="bg1"/>
                </a:solidFill>
              </a:rPr>
              <a:t>th</a:t>
            </a:r>
            <a:r>
              <a:rPr lang="en-GB" sz="3200" dirty="0" smtClean="0">
                <a:solidFill>
                  <a:schemeClr val="bg1"/>
                </a:solidFill>
              </a:rPr>
              <a:t> December </a:t>
            </a:r>
            <a:r>
              <a:rPr lang="en-GB" sz="3200" dirty="0">
                <a:solidFill>
                  <a:schemeClr val="bg1"/>
                </a:solidFill>
              </a:rPr>
              <a:t>2021</a:t>
            </a:r>
            <a:endParaRPr lang="en-GB" sz="3200" dirty="0">
              <a:solidFill>
                <a:schemeClr val="bg2"/>
              </a:solidFill>
            </a:endParaRPr>
          </a:p>
          <a:p>
            <a:pPr algn="l"/>
            <a:endParaRPr lang="en-GB" sz="3200" dirty="0">
              <a:solidFill>
                <a:schemeClr val="bg1"/>
              </a:solidFill>
            </a:endParaRPr>
          </a:p>
          <a:p>
            <a:pPr algn="l"/>
            <a:endParaRPr lang="en-GB" sz="2400" kern="0" dirty="0">
              <a:solidFill>
                <a:schemeClr val="bg1"/>
              </a:solidFill>
              <a:cs typeface="Nunito Bold"/>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0"/>
            <a:ext cx="12194921" cy="1373301"/>
          </a:xfrm>
          <a:prstGeom prst="rect">
            <a:avLst/>
          </a:prstGeom>
        </p:spPr>
      </p:pic>
    </p:spTree>
    <p:extLst>
      <p:ext uri="{BB962C8B-B14F-4D97-AF65-F5344CB8AC3E}">
        <p14:creationId xmlns:p14="http://schemas.microsoft.com/office/powerpoint/2010/main" val="1857894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73898"/>
            <a:ext cx="10972800" cy="4525963"/>
          </a:xfrm>
        </p:spPr>
        <p:txBody>
          <a:bodyPr/>
          <a:lstStyle/>
          <a:p>
            <a:pPr marL="0" indent="0">
              <a:buNone/>
            </a:pPr>
            <a:r>
              <a:rPr lang="en-GB" b="1" dirty="0" smtClean="0">
                <a:solidFill>
                  <a:srgbClr val="77227E"/>
                </a:solidFill>
              </a:rPr>
              <a:t>New</a:t>
            </a:r>
            <a:endParaRPr lang="en-GB" b="1" dirty="0">
              <a:solidFill>
                <a:srgbClr val="77227E"/>
              </a:solidFill>
            </a:endParaRPr>
          </a:p>
          <a:p>
            <a:pPr marL="0" indent="0">
              <a:buNone/>
            </a:pPr>
            <a:r>
              <a:rPr lang="en-GB" dirty="0" smtClean="0"/>
              <a:t>Enhance current programmes in order to accelerate the reduction of SBs </a:t>
            </a:r>
            <a:r>
              <a:rPr lang="en-GB" dirty="0"/>
              <a:t>&amp;</a:t>
            </a:r>
            <a:r>
              <a:rPr lang="en-GB" dirty="0" smtClean="0"/>
              <a:t> NNDs to meet national targets, with an emphasis on reducing rates of preterm birth, particularly the most extreme preterm group</a:t>
            </a:r>
          </a:p>
          <a:p>
            <a:pPr marL="0" indent="0">
              <a:buNone/>
            </a:pPr>
            <a:endParaRPr lang="en-GB" dirty="0"/>
          </a:p>
          <a:p>
            <a:pPr marL="0" indent="0">
              <a:buNone/>
            </a:pPr>
            <a:r>
              <a:rPr lang="en-GB" b="1" dirty="0" smtClean="0">
                <a:solidFill>
                  <a:srgbClr val="77227E"/>
                </a:solidFill>
              </a:rPr>
              <a:t>Recommendation </a:t>
            </a:r>
            <a:r>
              <a:rPr lang="en-GB" b="1" dirty="0">
                <a:solidFill>
                  <a:srgbClr val="77227E"/>
                </a:solidFill>
              </a:rPr>
              <a:t>requiring improved </a:t>
            </a:r>
            <a:r>
              <a:rPr lang="en-GB" b="1" dirty="0" smtClean="0">
                <a:solidFill>
                  <a:srgbClr val="77227E"/>
                </a:solidFill>
              </a:rPr>
              <a:t>implementation</a:t>
            </a:r>
          </a:p>
          <a:p>
            <a:pPr marL="0" indent="0">
              <a:buNone/>
            </a:pPr>
            <a:r>
              <a:rPr lang="en-GB" dirty="0" smtClean="0"/>
              <a:t>Develop </a:t>
            </a:r>
            <a:r>
              <a:rPr lang="en-GB" dirty="0"/>
              <a:t>public health initiatives to address issues linked to high risk populations</a:t>
            </a:r>
            <a:r>
              <a:rPr lang="en-GB" dirty="0" smtClean="0"/>
              <a:t>. </a:t>
            </a:r>
            <a:r>
              <a:rPr lang="en-GB" sz="2400" dirty="0" smtClean="0"/>
              <a:t>(MBRRACE-UK 2020) </a:t>
            </a:r>
            <a:endParaRPr lang="en-GB" sz="2400" dirty="0"/>
          </a:p>
          <a:p>
            <a:endParaRPr lang="en-GB" dirty="0"/>
          </a:p>
        </p:txBody>
      </p:sp>
      <p:sp>
        <p:nvSpPr>
          <p:cNvPr id="5" name="Slide Number Placeholder 4"/>
          <p:cNvSpPr>
            <a:spLocks noGrp="1"/>
          </p:cNvSpPr>
          <p:nvPr>
            <p:ph type="sldNum" sz="quarter" idx="12"/>
          </p:nvPr>
        </p:nvSpPr>
        <p:spPr/>
        <p:txBody>
          <a:bodyPr/>
          <a:lstStyle/>
          <a:p>
            <a:fld id="{188962C8-5942-4608-AD27-92DC32688837}" type="slidenum">
              <a:rPr lang="en-GB" smtClean="0"/>
              <a:pPr/>
              <a:t>10</a:t>
            </a:fld>
            <a:endParaRPr lang="en-GB" dirty="0"/>
          </a:p>
        </p:txBody>
      </p:sp>
      <p:sp>
        <p:nvSpPr>
          <p:cNvPr id="6" name="Title 1"/>
          <p:cNvSpPr>
            <a:spLocks noGrp="1"/>
          </p:cNvSpPr>
          <p:nvPr>
            <p:ph type="title"/>
          </p:nvPr>
        </p:nvSpPr>
        <p:spPr>
          <a:xfrm>
            <a:off x="2781837" y="274638"/>
            <a:ext cx="8800563" cy="1143000"/>
          </a:xfrm>
        </p:spPr>
        <p:txBody>
          <a:bodyPr/>
          <a:lstStyle/>
          <a:p>
            <a:r>
              <a:rPr lang="en-GB" dirty="0" smtClean="0">
                <a:solidFill>
                  <a:srgbClr val="77227E"/>
                </a:solidFill>
              </a:rPr>
              <a:t>Recommendations</a:t>
            </a:r>
            <a:endParaRPr lang="en-GB" dirty="0">
              <a:solidFill>
                <a:srgbClr val="77227E"/>
              </a:solidFill>
            </a:endParaRPr>
          </a:p>
        </p:txBody>
      </p:sp>
      <p:sp>
        <p:nvSpPr>
          <p:cNvPr id="7" name="Footer Placeholder 3"/>
          <p:cNvSpPr>
            <a:spLocks noGrp="1"/>
          </p:cNvSpPr>
          <p:nvPr>
            <p:ph type="ftr" sz="quarter" idx="11"/>
          </p:nvPr>
        </p:nvSpPr>
        <p:spPr>
          <a:xfrm>
            <a:off x="0" y="6308737"/>
            <a:ext cx="11363417" cy="476250"/>
          </a:xfrm>
        </p:spPr>
        <p:txBody>
          <a:bodyPr/>
          <a:lstStyle/>
          <a:p>
            <a:pPr algn="ctr"/>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5922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Mortality rates by gestational age</a:t>
            </a:r>
            <a:endParaRPr lang="en-GB" sz="4000" dirty="0"/>
          </a:p>
        </p:txBody>
      </p:sp>
      <p:sp>
        <p:nvSpPr>
          <p:cNvPr id="3" name="Content Placeholder 2"/>
          <p:cNvSpPr>
            <a:spLocks noGrp="1"/>
          </p:cNvSpPr>
          <p:nvPr>
            <p:ph idx="1"/>
          </p:nvPr>
        </p:nvSpPr>
        <p:spPr/>
        <p:txBody>
          <a:bodyPr/>
          <a:lstStyle/>
          <a:p>
            <a:r>
              <a:rPr lang="en-GB" dirty="0" smtClean="0"/>
              <a:t>What did we look at?</a:t>
            </a:r>
          </a:p>
          <a:p>
            <a:pPr lvl="1"/>
            <a:r>
              <a:rPr lang="en-GB" dirty="0"/>
              <a:t>Rates of SB, NND and extended perinatal death for </a:t>
            </a:r>
            <a:r>
              <a:rPr lang="en-GB" dirty="0" smtClean="0"/>
              <a:t>births</a:t>
            </a:r>
            <a:r>
              <a:rPr lang="en-GB" dirty="0"/>
              <a:t> that occurred from 2015 to 2019</a:t>
            </a:r>
            <a:r>
              <a:rPr lang="en-GB" dirty="0" smtClean="0"/>
              <a:t> </a:t>
            </a:r>
            <a:r>
              <a:rPr lang="en-GB" dirty="0"/>
              <a:t>at ≥ 22</a:t>
            </a:r>
            <a:r>
              <a:rPr lang="en-GB" baseline="30000" dirty="0"/>
              <a:t>+0</a:t>
            </a:r>
            <a:r>
              <a:rPr lang="en-GB" dirty="0"/>
              <a:t> weeks GA (excl. TOPs) in the UK, by gestational age. </a:t>
            </a:r>
          </a:p>
          <a:p>
            <a:pPr lvl="1"/>
            <a:endParaRPr lang="en-GB" dirty="0"/>
          </a:p>
          <a:p>
            <a:pPr lvl="1"/>
            <a:r>
              <a:rPr lang="en-GB" dirty="0"/>
              <a:t>Trends in rates of SB, NND and extended perinatal death for births that occurred from </a:t>
            </a:r>
            <a:r>
              <a:rPr lang="en-GB" dirty="0" smtClean="0"/>
              <a:t>2015 </a:t>
            </a:r>
            <a:r>
              <a:rPr lang="en-GB" dirty="0"/>
              <a:t>to </a:t>
            </a:r>
            <a:r>
              <a:rPr lang="en-GB" dirty="0" smtClean="0"/>
              <a:t>2019 </a:t>
            </a:r>
            <a:r>
              <a:rPr lang="en-GB" dirty="0"/>
              <a:t>at ≥ 22</a:t>
            </a:r>
            <a:r>
              <a:rPr lang="en-GB" baseline="30000" dirty="0"/>
              <a:t>+0</a:t>
            </a:r>
            <a:r>
              <a:rPr lang="en-GB" dirty="0"/>
              <a:t> weeks GA (excl. TOPs) in the UK, by gestational age. </a:t>
            </a:r>
          </a:p>
        </p:txBody>
      </p:sp>
    </p:spTree>
    <p:extLst>
      <p:ext uri="{BB962C8B-B14F-4D97-AF65-F5344CB8AC3E}">
        <p14:creationId xmlns:p14="http://schemas.microsoft.com/office/powerpoint/2010/main" val="303049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9258" y="232756"/>
            <a:ext cx="246056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552" y="0"/>
            <a:ext cx="8467622" cy="6234545"/>
          </a:xfrm>
          <a:prstGeom prst="rect">
            <a:avLst/>
          </a:prstGeom>
        </p:spPr>
      </p:pic>
      <p:sp>
        <p:nvSpPr>
          <p:cNvPr id="2" name="Oval 1"/>
          <p:cNvSpPr/>
          <p:nvPr/>
        </p:nvSpPr>
        <p:spPr>
          <a:xfrm>
            <a:off x="5253644" y="4738255"/>
            <a:ext cx="615141"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412779" y="4738255"/>
            <a:ext cx="615141"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0690630" y="4794734"/>
            <a:ext cx="122518" cy="3092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0" name="TextBox 9"/>
          <p:cNvSpPr txBox="1"/>
          <p:nvPr/>
        </p:nvSpPr>
        <p:spPr>
          <a:xfrm>
            <a:off x="10813148" y="4738255"/>
            <a:ext cx="724974" cy="371010"/>
          </a:xfrm>
          <a:prstGeom prst="rect">
            <a:avLst/>
          </a:prstGeom>
          <a:noFill/>
        </p:spPr>
        <p:txBody>
          <a:bodyPr wrap="square" rtlCol="0">
            <a:spAutoFit/>
          </a:bodyPr>
          <a:lstStyle/>
          <a:p>
            <a:r>
              <a:rPr lang="en-GB" smtClean="0"/>
              <a:t>19%</a:t>
            </a:r>
            <a:endParaRPr lang="en-GB" dirty="0"/>
          </a:p>
        </p:txBody>
      </p:sp>
      <p:sp>
        <p:nvSpPr>
          <p:cNvPr id="9" name="Down Arrow 8"/>
          <p:cNvSpPr/>
          <p:nvPr/>
        </p:nvSpPr>
        <p:spPr>
          <a:xfrm>
            <a:off x="10690630" y="4016109"/>
            <a:ext cx="122518" cy="3092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1" name="TextBox 10"/>
          <p:cNvSpPr txBox="1"/>
          <p:nvPr/>
        </p:nvSpPr>
        <p:spPr>
          <a:xfrm>
            <a:off x="10813148" y="3985244"/>
            <a:ext cx="724974" cy="371010"/>
          </a:xfrm>
          <a:prstGeom prst="rect">
            <a:avLst/>
          </a:prstGeom>
          <a:noFill/>
        </p:spPr>
        <p:txBody>
          <a:bodyPr wrap="square" rtlCol="0">
            <a:spAutoFit/>
          </a:bodyPr>
          <a:lstStyle/>
          <a:p>
            <a:r>
              <a:rPr lang="en-GB" dirty="0" smtClean="0"/>
              <a:t>10%</a:t>
            </a:r>
            <a:endParaRPr lang="en-GB" dirty="0"/>
          </a:p>
        </p:txBody>
      </p:sp>
      <p:sp>
        <p:nvSpPr>
          <p:cNvPr id="13" name="TextBox 12"/>
          <p:cNvSpPr txBox="1"/>
          <p:nvPr/>
        </p:nvSpPr>
        <p:spPr>
          <a:xfrm>
            <a:off x="10768571" y="3209391"/>
            <a:ext cx="724974" cy="371010"/>
          </a:xfrm>
          <a:prstGeom prst="rect">
            <a:avLst/>
          </a:prstGeom>
          <a:noFill/>
        </p:spPr>
        <p:txBody>
          <a:bodyPr wrap="square" rtlCol="0">
            <a:spAutoFit/>
          </a:bodyPr>
          <a:lstStyle/>
          <a:p>
            <a:r>
              <a:rPr lang="en-GB" dirty="0" smtClean="0"/>
              <a:t>  7%</a:t>
            </a:r>
            <a:endParaRPr lang="en-GB" dirty="0"/>
          </a:p>
        </p:txBody>
      </p:sp>
      <p:sp>
        <p:nvSpPr>
          <p:cNvPr id="14" name="Down Arrow 13"/>
          <p:cNvSpPr/>
          <p:nvPr/>
        </p:nvSpPr>
        <p:spPr>
          <a:xfrm>
            <a:off x="10675421" y="3223630"/>
            <a:ext cx="122518" cy="3092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Down Arrow 11"/>
          <p:cNvSpPr/>
          <p:nvPr/>
        </p:nvSpPr>
        <p:spPr>
          <a:xfrm>
            <a:off x="10675421" y="2430766"/>
            <a:ext cx="122518" cy="3092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5" name="TextBox 14"/>
          <p:cNvSpPr txBox="1"/>
          <p:nvPr/>
        </p:nvSpPr>
        <p:spPr>
          <a:xfrm>
            <a:off x="10818504" y="2411277"/>
            <a:ext cx="724974" cy="371010"/>
          </a:xfrm>
          <a:prstGeom prst="rect">
            <a:avLst/>
          </a:prstGeom>
          <a:noFill/>
        </p:spPr>
        <p:txBody>
          <a:bodyPr wrap="square" rtlCol="0">
            <a:spAutoFit/>
          </a:bodyPr>
          <a:lstStyle/>
          <a:p>
            <a:r>
              <a:rPr lang="en-GB" dirty="0" smtClean="0"/>
              <a:t>10%</a:t>
            </a:r>
            <a:endParaRPr lang="en-GB" dirty="0"/>
          </a:p>
        </p:txBody>
      </p:sp>
    </p:spTree>
    <p:extLst>
      <p:ext uri="{BB962C8B-B14F-4D97-AF65-F5344CB8AC3E}">
        <p14:creationId xmlns:p14="http://schemas.microsoft.com/office/powerpoint/2010/main" val="313832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9258" y="232756"/>
            <a:ext cx="246056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298" y="-16626"/>
            <a:ext cx="8484986" cy="6272643"/>
          </a:xfrm>
          <a:prstGeom prst="rect">
            <a:avLst/>
          </a:prstGeom>
        </p:spPr>
      </p:pic>
      <p:sp>
        <p:nvSpPr>
          <p:cNvPr id="2" name="Oval 1"/>
          <p:cNvSpPr/>
          <p:nvPr/>
        </p:nvSpPr>
        <p:spPr>
          <a:xfrm>
            <a:off x="5636030" y="3136320"/>
            <a:ext cx="615141"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489523" y="3142923"/>
            <a:ext cx="615141"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0690630" y="3231301"/>
            <a:ext cx="122518" cy="3092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0" name="TextBox 9"/>
          <p:cNvSpPr txBox="1"/>
          <p:nvPr/>
        </p:nvSpPr>
        <p:spPr>
          <a:xfrm>
            <a:off x="10813148" y="3171250"/>
            <a:ext cx="691667" cy="369332"/>
          </a:xfrm>
          <a:prstGeom prst="rect">
            <a:avLst/>
          </a:prstGeom>
          <a:noFill/>
        </p:spPr>
        <p:txBody>
          <a:bodyPr wrap="square" rtlCol="0">
            <a:spAutoFit/>
          </a:bodyPr>
          <a:lstStyle/>
          <a:p>
            <a:r>
              <a:rPr lang="en-GB" dirty="0" smtClean="0"/>
              <a:t>12%</a:t>
            </a:r>
            <a:endParaRPr lang="en-GB" dirty="0"/>
          </a:p>
        </p:txBody>
      </p:sp>
    </p:spTree>
    <p:extLst>
      <p:ext uri="{BB962C8B-B14F-4D97-AF65-F5344CB8AC3E}">
        <p14:creationId xmlns:p14="http://schemas.microsoft.com/office/powerpoint/2010/main" val="398134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39970" y="158417"/>
            <a:ext cx="6056919" cy="6138862"/>
          </a:xfrm>
          <a:prstGeom prst="rect">
            <a:avLst/>
          </a:prstGeom>
        </p:spPr>
      </p:pic>
      <p:pic>
        <p:nvPicPr>
          <p:cNvPr id="2" name="Picture 1"/>
          <p:cNvPicPr>
            <a:picLocks noChangeAspect="1"/>
          </p:cNvPicPr>
          <p:nvPr/>
        </p:nvPicPr>
        <p:blipFill>
          <a:blip r:embed="rId4"/>
          <a:stretch>
            <a:fillRect/>
          </a:stretch>
        </p:blipFill>
        <p:spPr>
          <a:xfrm>
            <a:off x="1" y="4493403"/>
            <a:ext cx="3175686" cy="1803876"/>
          </a:xfrm>
          <a:prstGeom prst="rect">
            <a:avLst/>
          </a:prstGeom>
        </p:spPr>
      </p:pic>
      <p:pic>
        <p:nvPicPr>
          <p:cNvPr id="3" name="Picture 2"/>
          <p:cNvPicPr>
            <a:picLocks noChangeAspect="1"/>
          </p:cNvPicPr>
          <p:nvPr/>
        </p:nvPicPr>
        <p:blipFill>
          <a:blip r:embed="rId5"/>
          <a:stretch>
            <a:fillRect/>
          </a:stretch>
        </p:blipFill>
        <p:spPr>
          <a:xfrm>
            <a:off x="8853616" y="4450153"/>
            <a:ext cx="3338384" cy="1847126"/>
          </a:xfrm>
          <a:prstGeom prst="rect">
            <a:avLst/>
          </a:prstGeom>
        </p:spPr>
      </p:pic>
    </p:spTree>
    <p:extLst>
      <p:ext uri="{BB962C8B-B14F-4D97-AF65-F5344CB8AC3E}">
        <p14:creationId xmlns:p14="http://schemas.microsoft.com/office/powerpoint/2010/main" val="333568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88547"/>
            <a:ext cx="10972800" cy="4525963"/>
          </a:xfrm>
        </p:spPr>
        <p:txBody>
          <a:bodyPr/>
          <a:lstStyle/>
          <a:p>
            <a:pPr marL="0" indent="0">
              <a:buNone/>
            </a:pPr>
            <a:r>
              <a:rPr lang="en-GB" b="1" dirty="0" smtClean="0">
                <a:solidFill>
                  <a:srgbClr val="77227E"/>
                </a:solidFill>
              </a:rPr>
              <a:t>New</a:t>
            </a:r>
            <a:endParaRPr lang="en-GB" b="1" dirty="0">
              <a:solidFill>
                <a:srgbClr val="77227E"/>
              </a:solidFill>
            </a:endParaRPr>
          </a:p>
          <a:p>
            <a:pPr>
              <a:spcBef>
                <a:spcPts val="1200"/>
              </a:spcBef>
            </a:pPr>
            <a:r>
              <a:rPr lang="en-GB" sz="2800" dirty="0"/>
              <a:t>Continue to develop innovative new programmes of research into reducing preterm birth. </a:t>
            </a:r>
          </a:p>
          <a:p>
            <a:pPr>
              <a:spcBef>
                <a:spcPts val="1200"/>
              </a:spcBef>
            </a:pPr>
            <a:r>
              <a:rPr lang="en-GB" sz="2800" dirty="0"/>
              <a:t>To ensure standardised reporting of deaths before 24</a:t>
            </a:r>
            <a:r>
              <a:rPr lang="en-GB" sz="2800" baseline="30000" dirty="0"/>
              <a:t>+0</a:t>
            </a:r>
            <a:r>
              <a:rPr lang="en-GB" sz="2800" dirty="0"/>
              <a:t> weeks, use the MBRRACE-UK guidance for the assessment of signs of life in births before 24</a:t>
            </a:r>
            <a:r>
              <a:rPr lang="en-GB" sz="2800" baseline="30000" dirty="0"/>
              <a:t>+0</a:t>
            </a:r>
            <a:r>
              <a:rPr lang="en-GB" sz="2800" dirty="0"/>
              <a:t> weeks gestational </a:t>
            </a:r>
            <a:r>
              <a:rPr lang="en-GB" sz="2800" dirty="0" smtClean="0"/>
              <a:t>age</a:t>
            </a:r>
            <a:endParaRPr lang="en-GB" sz="2800" dirty="0"/>
          </a:p>
          <a:p>
            <a:pPr marL="0" indent="0">
              <a:spcBef>
                <a:spcPts val="1200"/>
              </a:spcBef>
              <a:buNone/>
            </a:pPr>
            <a:r>
              <a:rPr lang="en-GB" b="1" dirty="0" smtClean="0">
                <a:solidFill>
                  <a:srgbClr val="77227E"/>
                </a:solidFill>
              </a:rPr>
              <a:t>Recommendation </a:t>
            </a:r>
            <a:r>
              <a:rPr lang="en-GB" b="1" dirty="0">
                <a:solidFill>
                  <a:srgbClr val="77227E"/>
                </a:solidFill>
              </a:rPr>
              <a:t>requiring improved </a:t>
            </a:r>
            <a:r>
              <a:rPr lang="en-GB" b="1" dirty="0" smtClean="0">
                <a:solidFill>
                  <a:srgbClr val="77227E"/>
                </a:solidFill>
              </a:rPr>
              <a:t>implementation</a:t>
            </a:r>
          </a:p>
          <a:p>
            <a:pPr>
              <a:spcBef>
                <a:spcPts val="1200"/>
              </a:spcBef>
            </a:pPr>
            <a:r>
              <a:rPr lang="en-GB" sz="2800" dirty="0"/>
              <a:t>Ensure that healthcare providers have implemented national initiatives to reduce </a:t>
            </a:r>
            <a:r>
              <a:rPr lang="en-GB" sz="2800" dirty="0" smtClean="0"/>
              <a:t>SB / NNDs </a:t>
            </a:r>
            <a:r>
              <a:rPr lang="en-GB" sz="2800" dirty="0"/>
              <a:t>&amp; are monitoring their impact on reducing preterm birth </a:t>
            </a:r>
            <a:r>
              <a:rPr lang="en-GB" sz="2400" dirty="0"/>
              <a:t>(MBRRACE-UK 2020).</a:t>
            </a:r>
            <a:endParaRPr lang="en-US" sz="2400" dirty="0"/>
          </a:p>
          <a:p>
            <a:pPr>
              <a:spcBef>
                <a:spcPts val="1200"/>
              </a:spcBef>
            </a:pPr>
            <a:endParaRPr lang="en-GB" b="1" dirty="0" smtClean="0">
              <a:solidFill>
                <a:srgbClr val="77227E"/>
              </a:solidFill>
            </a:endParaRPr>
          </a:p>
        </p:txBody>
      </p:sp>
      <p:sp>
        <p:nvSpPr>
          <p:cNvPr id="5" name="Slide Number Placeholder 4"/>
          <p:cNvSpPr>
            <a:spLocks noGrp="1"/>
          </p:cNvSpPr>
          <p:nvPr>
            <p:ph type="sldNum" sz="quarter" idx="12"/>
          </p:nvPr>
        </p:nvSpPr>
        <p:spPr/>
        <p:txBody>
          <a:bodyPr/>
          <a:lstStyle/>
          <a:p>
            <a:fld id="{188962C8-5942-4608-AD27-92DC32688837}" type="slidenum">
              <a:rPr lang="en-GB" smtClean="0"/>
              <a:pPr/>
              <a:t>15</a:t>
            </a:fld>
            <a:endParaRPr lang="en-GB" dirty="0"/>
          </a:p>
        </p:txBody>
      </p:sp>
      <p:sp>
        <p:nvSpPr>
          <p:cNvPr id="6" name="Title 1"/>
          <p:cNvSpPr>
            <a:spLocks noGrp="1"/>
          </p:cNvSpPr>
          <p:nvPr>
            <p:ph type="title"/>
          </p:nvPr>
        </p:nvSpPr>
        <p:spPr>
          <a:xfrm>
            <a:off x="2781837" y="274638"/>
            <a:ext cx="8800563" cy="1143000"/>
          </a:xfrm>
        </p:spPr>
        <p:txBody>
          <a:bodyPr/>
          <a:lstStyle/>
          <a:p>
            <a:r>
              <a:rPr lang="en-GB" dirty="0" smtClean="0">
                <a:solidFill>
                  <a:srgbClr val="77227E"/>
                </a:solidFill>
              </a:rPr>
              <a:t>Recommendations</a:t>
            </a:r>
            <a:endParaRPr lang="en-GB" dirty="0">
              <a:solidFill>
                <a:srgbClr val="77227E"/>
              </a:solidFill>
            </a:endParaRPr>
          </a:p>
        </p:txBody>
      </p:sp>
      <p:sp>
        <p:nvSpPr>
          <p:cNvPr id="7" name="Footer Placeholder 3"/>
          <p:cNvSpPr>
            <a:spLocks noGrp="1"/>
          </p:cNvSpPr>
          <p:nvPr>
            <p:ph type="ftr" sz="quarter" idx="11"/>
          </p:nvPr>
        </p:nvSpPr>
        <p:spPr>
          <a:xfrm>
            <a:off x="0" y="6308737"/>
            <a:ext cx="11363417" cy="476250"/>
          </a:xfrm>
        </p:spPr>
        <p:txBody>
          <a:bodyPr/>
          <a:lstStyle/>
          <a:p>
            <a:pPr algn="ctr"/>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68158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45478" y="165112"/>
            <a:ext cx="8552524" cy="6143981"/>
            <a:chOff x="3482314" y="157162"/>
            <a:chExt cx="8552524" cy="6143981"/>
          </a:xfrm>
        </p:grpSpPr>
        <p:pic>
          <p:nvPicPr>
            <p:cNvPr id="2" name="Picture 1"/>
            <p:cNvPicPr>
              <a:picLocks noChangeAspect="1"/>
            </p:cNvPicPr>
            <p:nvPr/>
          </p:nvPicPr>
          <p:blipFill>
            <a:blip r:embed="rId3"/>
            <a:stretch>
              <a:fillRect/>
            </a:stretch>
          </p:blipFill>
          <p:spPr>
            <a:xfrm>
              <a:off x="3482314" y="157162"/>
              <a:ext cx="8552524" cy="6143625"/>
            </a:xfrm>
            <a:prstGeom prst="rect">
              <a:avLst/>
            </a:prstGeom>
            <a:solidFill>
              <a:schemeClr val="bg1"/>
            </a:solidFill>
          </p:spPr>
        </p:pic>
        <p:sp>
          <p:nvSpPr>
            <p:cNvPr id="6" name="TextBox 5"/>
            <p:cNvSpPr txBox="1"/>
            <p:nvPr/>
          </p:nvSpPr>
          <p:spPr>
            <a:xfrm>
              <a:off x="3482314" y="2643187"/>
              <a:ext cx="2067871" cy="507831"/>
            </a:xfrm>
            <a:prstGeom prst="rect">
              <a:avLst/>
            </a:prstGeom>
            <a:solidFill>
              <a:schemeClr val="bg1"/>
            </a:solidFill>
          </p:spPr>
          <p:txBody>
            <a:bodyPr wrap="square" tIns="0" bIns="0" rtlCol="0">
              <a:spAutoFit/>
            </a:bodyPr>
            <a:lstStyle/>
            <a:p>
              <a:pPr algn="ctr"/>
              <a:r>
                <a:rPr lang="en-GB" sz="1100" dirty="0" smtClean="0"/>
                <a:t>Least deprived </a:t>
              </a:r>
            </a:p>
            <a:p>
              <a:pPr algn="ctr"/>
              <a:r>
                <a:rPr lang="en-GB" sz="1100" dirty="0" smtClean="0"/>
                <a:t>2.33 per 1000 births</a:t>
              </a:r>
            </a:p>
            <a:p>
              <a:pPr algn="ctr"/>
              <a:r>
                <a:rPr lang="en-GB" sz="1100" b="1" dirty="0" smtClean="0"/>
                <a:t>1 in 429 babies</a:t>
              </a:r>
              <a:endParaRPr lang="en-GB" sz="1400" dirty="0"/>
            </a:p>
          </p:txBody>
        </p:sp>
        <p:sp>
          <p:nvSpPr>
            <p:cNvPr id="7" name="TextBox 6"/>
            <p:cNvSpPr txBox="1"/>
            <p:nvPr/>
          </p:nvSpPr>
          <p:spPr>
            <a:xfrm>
              <a:off x="5550185" y="2202387"/>
              <a:ext cx="1546886" cy="507831"/>
            </a:xfrm>
            <a:prstGeom prst="rect">
              <a:avLst/>
            </a:prstGeom>
            <a:solidFill>
              <a:schemeClr val="bg1"/>
            </a:solidFill>
          </p:spPr>
          <p:txBody>
            <a:bodyPr wrap="square" tIns="0" bIns="0" rtlCol="0">
              <a:spAutoFit/>
            </a:bodyPr>
            <a:lstStyle/>
            <a:p>
              <a:pPr algn="ctr"/>
              <a:r>
                <a:rPr lang="en-GB" sz="1100" dirty="0" smtClean="0"/>
                <a:t>Most deprived</a:t>
              </a:r>
            </a:p>
            <a:p>
              <a:pPr algn="ctr"/>
              <a:r>
                <a:rPr lang="en-GB" sz="1100" dirty="0" smtClean="0"/>
                <a:t>4.67 per 1000 births</a:t>
              </a:r>
            </a:p>
            <a:p>
              <a:pPr algn="ctr"/>
              <a:r>
                <a:rPr lang="en-GB" sz="1100" b="1" dirty="0" smtClean="0"/>
                <a:t>1 in 214 babies</a:t>
              </a:r>
              <a:endParaRPr lang="en-GB" sz="1400" dirty="0"/>
            </a:p>
          </p:txBody>
        </p:sp>
        <p:sp>
          <p:nvSpPr>
            <p:cNvPr id="8" name="TextBox 7"/>
            <p:cNvSpPr txBox="1"/>
            <p:nvPr/>
          </p:nvSpPr>
          <p:spPr>
            <a:xfrm>
              <a:off x="3482314" y="5793312"/>
              <a:ext cx="2874022" cy="507831"/>
            </a:xfrm>
            <a:prstGeom prst="rect">
              <a:avLst/>
            </a:prstGeom>
            <a:solidFill>
              <a:schemeClr val="bg1"/>
            </a:solidFill>
          </p:spPr>
          <p:txBody>
            <a:bodyPr wrap="square" tIns="0" bIns="0" rtlCol="0">
              <a:spAutoFit/>
            </a:bodyPr>
            <a:lstStyle/>
            <a:p>
              <a:pPr algn="ctr"/>
              <a:r>
                <a:rPr lang="en-GB" sz="1100" dirty="0" smtClean="0"/>
                <a:t>Least deprived</a:t>
              </a:r>
            </a:p>
            <a:p>
              <a:pPr algn="ctr"/>
              <a:r>
                <a:rPr lang="en-GB" sz="1100" dirty="0" smtClean="0"/>
                <a:t>1.20 per 1000 live births</a:t>
              </a:r>
            </a:p>
            <a:p>
              <a:pPr algn="ctr"/>
              <a:r>
                <a:rPr lang="en-GB" sz="1100" b="1" dirty="0" smtClean="0"/>
                <a:t>1 in 833 babies</a:t>
              </a:r>
              <a:endParaRPr lang="en-GB" sz="1400" dirty="0"/>
            </a:p>
          </p:txBody>
        </p:sp>
        <p:sp>
          <p:nvSpPr>
            <p:cNvPr id="9" name="TextBox 8"/>
            <p:cNvSpPr txBox="1"/>
            <p:nvPr/>
          </p:nvSpPr>
          <p:spPr>
            <a:xfrm>
              <a:off x="6470636" y="5097987"/>
              <a:ext cx="2073287" cy="507831"/>
            </a:xfrm>
            <a:prstGeom prst="rect">
              <a:avLst/>
            </a:prstGeom>
            <a:solidFill>
              <a:schemeClr val="bg1"/>
            </a:solidFill>
          </p:spPr>
          <p:txBody>
            <a:bodyPr wrap="square" tIns="0" bIns="0" rtlCol="0">
              <a:spAutoFit/>
            </a:bodyPr>
            <a:lstStyle/>
            <a:p>
              <a:pPr algn="ctr"/>
              <a:r>
                <a:rPr lang="en-GB" sz="1100" dirty="0" smtClean="0"/>
                <a:t>Most deprived</a:t>
              </a:r>
            </a:p>
            <a:p>
              <a:pPr algn="ctr"/>
              <a:r>
                <a:rPr lang="en-GB" sz="1100" dirty="0" smtClean="0"/>
                <a:t>2.07 per 1000 live births</a:t>
              </a:r>
            </a:p>
            <a:p>
              <a:pPr algn="ctr"/>
              <a:r>
                <a:rPr lang="en-GB" sz="1100" b="1" dirty="0" smtClean="0"/>
                <a:t>1 in 483 babies</a:t>
              </a:r>
              <a:endParaRPr lang="en-GB" sz="1400" dirty="0"/>
            </a:p>
          </p:txBody>
        </p:sp>
        <p:sp>
          <p:nvSpPr>
            <p:cNvPr id="10" name="TextBox 9"/>
            <p:cNvSpPr txBox="1"/>
            <p:nvPr/>
          </p:nvSpPr>
          <p:spPr>
            <a:xfrm>
              <a:off x="8543924" y="771969"/>
              <a:ext cx="3400425" cy="2380805"/>
            </a:xfrm>
            <a:prstGeom prst="rect">
              <a:avLst/>
            </a:prstGeom>
            <a:solidFill>
              <a:schemeClr val="bg1"/>
            </a:solidFill>
          </p:spPr>
          <p:txBody>
            <a:bodyPr wrap="square" rtlCol="0">
              <a:spAutoFit/>
            </a:bodyPr>
            <a:lstStyle/>
            <a:p>
              <a:endParaRPr lang="en-GB" dirty="0"/>
            </a:p>
          </p:txBody>
        </p:sp>
      </p:grpSp>
      <p:sp>
        <p:nvSpPr>
          <p:cNvPr id="4" name="TextBox 3"/>
          <p:cNvSpPr txBox="1"/>
          <p:nvPr/>
        </p:nvSpPr>
        <p:spPr>
          <a:xfrm>
            <a:off x="7730042" y="820530"/>
            <a:ext cx="4009687" cy="1569660"/>
          </a:xfrm>
          <a:prstGeom prst="rect">
            <a:avLst/>
          </a:prstGeom>
          <a:noFill/>
        </p:spPr>
        <p:txBody>
          <a:bodyPr wrap="square" rtlCol="0">
            <a:spAutoFit/>
          </a:bodyPr>
          <a:lstStyle/>
          <a:p>
            <a:pPr algn="ctr"/>
            <a:r>
              <a:rPr lang="en-GB" sz="3200" b="1" dirty="0" smtClean="0">
                <a:solidFill>
                  <a:srgbClr val="781D7E"/>
                </a:solidFill>
              </a:rPr>
              <a:t>Effect of deprivation on perinatal mortality</a:t>
            </a:r>
            <a:endParaRPr lang="en-GB" sz="3200" b="1" dirty="0">
              <a:solidFill>
                <a:srgbClr val="781D7E"/>
              </a:solidFill>
            </a:endParaRPr>
          </a:p>
        </p:txBody>
      </p:sp>
      <p:sp>
        <p:nvSpPr>
          <p:cNvPr id="5" name="Footer Placeholder 3"/>
          <p:cNvSpPr>
            <a:spLocks noGrp="1"/>
          </p:cNvSpPr>
          <p:nvPr>
            <p:ph type="ftr" sz="quarter" idx="11"/>
          </p:nvPr>
        </p:nvSpPr>
        <p:spPr>
          <a:xfrm>
            <a:off x="0" y="6308737"/>
            <a:ext cx="11363417" cy="476250"/>
          </a:xfrm>
        </p:spPr>
        <p:txBody>
          <a:bodyPr/>
          <a:lstStyle/>
          <a:p>
            <a:pPr algn="ctr"/>
            <a:endParaRPr lang="en-GB" dirty="0">
              <a:solidFill>
                <a:schemeClr val="bg1"/>
              </a:solidFill>
            </a:endParaRPr>
          </a:p>
        </p:txBody>
      </p:sp>
      <p:sp>
        <p:nvSpPr>
          <p:cNvPr id="3" name="TextBox 2"/>
          <p:cNvSpPr txBox="1"/>
          <p:nvPr/>
        </p:nvSpPr>
        <p:spPr>
          <a:xfrm>
            <a:off x="7353974" y="2430800"/>
            <a:ext cx="4761825" cy="2042473"/>
          </a:xfrm>
          <a:prstGeom prst="rect">
            <a:avLst/>
          </a:prstGeom>
          <a:solidFill>
            <a:srgbClr val="F4F4F4"/>
          </a:solidFill>
        </p:spPr>
        <p:txBody>
          <a:bodyPr wrap="square" lIns="432000" tIns="36000" rIns="432000" bIns="36000" rtlCol="0" anchor="ctr" anchorCtr="0">
            <a:spAutoFit/>
          </a:bodyPr>
          <a:lstStyle/>
          <a:p>
            <a:pPr algn="ctr"/>
            <a:r>
              <a:rPr lang="en-GB" sz="6600" b="1" dirty="0" smtClean="0"/>
              <a:t>2x</a:t>
            </a:r>
          </a:p>
          <a:p>
            <a:pPr algn="ctr"/>
            <a:r>
              <a:rPr lang="en-GB" sz="2000" b="1" dirty="0"/>
              <a:t>h</a:t>
            </a:r>
            <a:r>
              <a:rPr lang="en-GB" sz="2000" b="1" dirty="0" smtClean="0"/>
              <a:t>igher risk of stillbirth</a:t>
            </a:r>
            <a:r>
              <a:rPr lang="en-GB" sz="2000" dirty="0" smtClean="0"/>
              <a:t> </a:t>
            </a:r>
          </a:p>
          <a:p>
            <a:pPr algn="ctr"/>
            <a:r>
              <a:rPr lang="en-GB" sz="1400" dirty="0"/>
              <a:t>f</a:t>
            </a:r>
            <a:r>
              <a:rPr lang="en-GB" sz="1400" dirty="0" smtClean="0"/>
              <a:t>or women living in the most deprived areas compared to those from the least deprived areas</a:t>
            </a:r>
          </a:p>
          <a:p>
            <a:pPr algn="ctr"/>
            <a:endParaRPr lang="en-GB" sz="1400" dirty="0"/>
          </a:p>
        </p:txBody>
      </p:sp>
    </p:spTree>
    <p:extLst>
      <p:ext uri="{BB962C8B-B14F-4D97-AF65-F5344CB8AC3E}">
        <p14:creationId xmlns:p14="http://schemas.microsoft.com/office/powerpoint/2010/main" val="411599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62377" y="157162"/>
            <a:ext cx="8650800" cy="5563909"/>
          </a:xfrm>
          <a:prstGeom prst="rect">
            <a:avLst/>
          </a:prstGeom>
        </p:spPr>
      </p:pic>
      <p:sp>
        <p:nvSpPr>
          <p:cNvPr id="4" name="TextBox 3"/>
          <p:cNvSpPr txBox="1"/>
          <p:nvPr/>
        </p:nvSpPr>
        <p:spPr>
          <a:xfrm>
            <a:off x="572874" y="1390831"/>
            <a:ext cx="2056176" cy="2554545"/>
          </a:xfrm>
          <a:prstGeom prst="rect">
            <a:avLst/>
          </a:prstGeom>
          <a:noFill/>
        </p:spPr>
        <p:txBody>
          <a:bodyPr wrap="square" rtlCol="0">
            <a:spAutoFit/>
          </a:bodyPr>
          <a:lstStyle/>
          <a:p>
            <a:pPr algn="ctr"/>
            <a:r>
              <a:rPr lang="en-GB" sz="3200" b="1" dirty="0" smtClean="0">
                <a:solidFill>
                  <a:srgbClr val="781D7E"/>
                </a:solidFill>
              </a:rPr>
              <a:t>Effect of</a:t>
            </a:r>
          </a:p>
          <a:p>
            <a:pPr algn="ctr"/>
            <a:r>
              <a:rPr lang="en-GB" sz="3200" b="1" dirty="0" smtClean="0">
                <a:solidFill>
                  <a:srgbClr val="781D7E"/>
                </a:solidFill>
              </a:rPr>
              <a:t>ethnicity on</a:t>
            </a:r>
          </a:p>
          <a:p>
            <a:pPr algn="ctr"/>
            <a:r>
              <a:rPr lang="en-GB" sz="3200" b="1" dirty="0" smtClean="0">
                <a:solidFill>
                  <a:srgbClr val="781D7E"/>
                </a:solidFill>
              </a:rPr>
              <a:t>perinatal mortality</a:t>
            </a:r>
            <a:endParaRPr lang="en-GB" sz="3200" b="1" dirty="0">
              <a:solidFill>
                <a:srgbClr val="781D7E"/>
              </a:solidFill>
            </a:endParaRPr>
          </a:p>
        </p:txBody>
      </p:sp>
      <p:sp>
        <p:nvSpPr>
          <p:cNvPr id="5" name="TextBox 4"/>
          <p:cNvSpPr txBox="1"/>
          <p:nvPr/>
        </p:nvSpPr>
        <p:spPr>
          <a:xfrm>
            <a:off x="7155803" y="1793887"/>
            <a:ext cx="2067871" cy="507831"/>
          </a:xfrm>
          <a:prstGeom prst="rect">
            <a:avLst/>
          </a:prstGeom>
          <a:solidFill>
            <a:schemeClr val="bg1"/>
          </a:solidFill>
        </p:spPr>
        <p:txBody>
          <a:bodyPr wrap="square" tIns="0" bIns="0" rtlCol="0">
            <a:spAutoFit/>
          </a:bodyPr>
          <a:lstStyle/>
          <a:p>
            <a:pPr algn="ctr"/>
            <a:r>
              <a:rPr lang="en-GB" sz="1100" dirty="0" smtClean="0"/>
              <a:t>White</a:t>
            </a:r>
          </a:p>
          <a:p>
            <a:pPr algn="ctr"/>
            <a:r>
              <a:rPr lang="en-GB" sz="1100" dirty="0" smtClean="0"/>
              <a:t>3.22 per 1000 births</a:t>
            </a:r>
          </a:p>
          <a:p>
            <a:pPr algn="ctr"/>
            <a:r>
              <a:rPr lang="en-GB" sz="1100" b="1" dirty="0" smtClean="0"/>
              <a:t>1 in 310 babies</a:t>
            </a:r>
            <a:endParaRPr lang="en-GB" sz="1400" dirty="0"/>
          </a:p>
        </p:txBody>
      </p:sp>
      <p:sp>
        <p:nvSpPr>
          <p:cNvPr id="6" name="TextBox 5"/>
          <p:cNvSpPr txBox="1"/>
          <p:nvPr/>
        </p:nvSpPr>
        <p:spPr>
          <a:xfrm>
            <a:off x="9096374" y="1568546"/>
            <a:ext cx="1485901" cy="507831"/>
          </a:xfrm>
          <a:prstGeom prst="rect">
            <a:avLst/>
          </a:prstGeom>
          <a:solidFill>
            <a:schemeClr val="bg1"/>
          </a:solidFill>
        </p:spPr>
        <p:txBody>
          <a:bodyPr wrap="square" tIns="0" bIns="0" rtlCol="0">
            <a:spAutoFit/>
          </a:bodyPr>
          <a:lstStyle/>
          <a:p>
            <a:pPr algn="ctr"/>
            <a:r>
              <a:rPr lang="en-GB" sz="1100" dirty="0" smtClean="0"/>
              <a:t>Asian / Asian British</a:t>
            </a:r>
          </a:p>
          <a:p>
            <a:pPr algn="ctr"/>
            <a:r>
              <a:rPr lang="en-GB" sz="1100" dirty="0" smtClean="0"/>
              <a:t>5.05 per 1000 births</a:t>
            </a:r>
          </a:p>
          <a:p>
            <a:pPr algn="ctr"/>
            <a:r>
              <a:rPr lang="en-GB" sz="1100" b="1" dirty="0" smtClean="0"/>
              <a:t>1 in 198 babies</a:t>
            </a:r>
            <a:endParaRPr lang="en-GB" sz="1400" dirty="0"/>
          </a:p>
        </p:txBody>
      </p:sp>
      <p:sp>
        <p:nvSpPr>
          <p:cNvPr id="7" name="TextBox 6"/>
          <p:cNvSpPr txBox="1"/>
          <p:nvPr/>
        </p:nvSpPr>
        <p:spPr>
          <a:xfrm>
            <a:off x="10506075" y="1390831"/>
            <a:ext cx="1446068" cy="507831"/>
          </a:xfrm>
          <a:prstGeom prst="rect">
            <a:avLst/>
          </a:prstGeom>
          <a:solidFill>
            <a:schemeClr val="bg1"/>
          </a:solidFill>
        </p:spPr>
        <p:txBody>
          <a:bodyPr wrap="square" tIns="0" bIns="0" rtlCol="0">
            <a:spAutoFit/>
          </a:bodyPr>
          <a:lstStyle/>
          <a:p>
            <a:pPr algn="ctr"/>
            <a:r>
              <a:rPr lang="en-GB" sz="1100" dirty="0" smtClean="0"/>
              <a:t>Black, Black British</a:t>
            </a:r>
          </a:p>
          <a:p>
            <a:pPr algn="ctr"/>
            <a:r>
              <a:rPr lang="en-GB" sz="1100" dirty="0" smtClean="0"/>
              <a:t>7.23 per 1000 births</a:t>
            </a:r>
          </a:p>
          <a:p>
            <a:pPr algn="ctr"/>
            <a:r>
              <a:rPr lang="en-GB" sz="1100" b="1" dirty="0" smtClean="0"/>
              <a:t>1 in 139 babies</a:t>
            </a:r>
            <a:endParaRPr lang="en-GB" sz="1400" dirty="0"/>
          </a:p>
        </p:txBody>
      </p:sp>
      <p:sp>
        <p:nvSpPr>
          <p:cNvPr id="8" name="TextBox 7"/>
          <p:cNvSpPr txBox="1"/>
          <p:nvPr/>
        </p:nvSpPr>
        <p:spPr>
          <a:xfrm>
            <a:off x="8189738" y="4191181"/>
            <a:ext cx="1446068" cy="507831"/>
          </a:xfrm>
          <a:prstGeom prst="rect">
            <a:avLst/>
          </a:prstGeom>
          <a:solidFill>
            <a:schemeClr val="bg1"/>
          </a:solidFill>
        </p:spPr>
        <p:txBody>
          <a:bodyPr wrap="square" tIns="0" bIns="0" rtlCol="0">
            <a:spAutoFit/>
          </a:bodyPr>
          <a:lstStyle/>
          <a:p>
            <a:pPr algn="ctr"/>
            <a:r>
              <a:rPr lang="en-GB" sz="1100" dirty="0" smtClean="0"/>
              <a:t>Black, Black British</a:t>
            </a:r>
          </a:p>
          <a:p>
            <a:pPr algn="ctr"/>
            <a:r>
              <a:rPr lang="en-GB" sz="1100" dirty="0" smtClean="0"/>
              <a:t>2.32 per 1000 births</a:t>
            </a:r>
          </a:p>
          <a:p>
            <a:pPr algn="ctr"/>
            <a:r>
              <a:rPr lang="en-GB" sz="1100" b="1" dirty="0" smtClean="0"/>
              <a:t>1 in 431 babies</a:t>
            </a:r>
            <a:endParaRPr lang="en-GB" sz="1400" dirty="0"/>
          </a:p>
        </p:txBody>
      </p:sp>
      <p:sp>
        <p:nvSpPr>
          <p:cNvPr id="9" name="TextBox 8"/>
          <p:cNvSpPr txBox="1"/>
          <p:nvPr/>
        </p:nvSpPr>
        <p:spPr>
          <a:xfrm>
            <a:off x="10180463" y="4105456"/>
            <a:ext cx="1446068" cy="507831"/>
          </a:xfrm>
          <a:prstGeom prst="rect">
            <a:avLst/>
          </a:prstGeom>
          <a:solidFill>
            <a:schemeClr val="bg1"/>
          </a:solidFill>
        </p:spPr>
        <p:txBody>
          <a:bodyPr wrap="square" tIns="0" bIns="0" rtlCol="0">
            <a:spAutoFit/>
          </a:bodyPr>
          <a:lstStyle/>
          <a:p>
            <a:pPr algn="ctr"/>
            <a:r>
              <a:rPr lang="en-GB" sz="1100" dirty="0" smtClean="0"/>
              <a:t>Asian, Asian British</a:t>
            </a:r>
          </a:p>
          <a:p>
            <a:pPr algn="ctr"/>
            <a:r>
              <a:rPr lang="en-GB" sz="1100" dirty="0" smtClean="0"/>
              <a:t>2.57 per 1000 births</a:t>
            </a:r>
          </a:p>
          <a:p>
            <a:pPr algn="ctr"/>
            <a:r>
              <a:rPr lang="en-GB" sz="1100" b="1" dirty="0" smtClean="0"/>
              <a:t>1 in 389 babies</a:t>
            </a:r>
            <a:endParaRPr lang="en-GB" sz="1400" dirty="0"/>
          </a:p>
        </p:txBody>
      </p:sp>
      <p:sp>
        <p:nvSpPr>
          <p:cNvPr id="10" name="TextBox 9"/>
          <p:cNvSpPr txBox="1"/>
          <p:nvPr/>
        </p:nvSpPr>
        <p:spPr>
          <a:xfrm>
            <a:off x="5519906" y="4699012"/>
            <a:ext cx="2067871" cy="507831"/>
          </a:xfrm>
          <a:prstGeom prst="rect">
            <a:avLst/>
          </a:prstGeom>
          <a:solidFill>
            <a:schemeClr val="bg1"/>
          </a:solidFill>
        </p:spPr>
        <p:txBody>
          <a:bodyPr wrap="square" tIns="0" bIns="0" rtlCol="0">
            <a:spAutoFit/>
          </a:bodyPr>
          <a:lstStyle/>
          <a:p>
            <a:pPr algn="ctr"/>
            <a:r>
              <a:rPr lang="en-GB" sz="1100" dirty="0" smtClean="0"/>
              <a:t>White</a:t>
            </a:r>
          </a:p>
          <a:p>
            <a:pPr algn="ctr"/>
            <a:r>
              <a:rPr lang="en-GB" sz="1100" dirty="0" smtClean="0"/>
              <a:t>1.62 per 1000 births</a:t>
            </a:r>
          </a:p>
          <a:p>
            <a:pPr algn="ctr"/>
            <a:r>
              <a:rPr lang="en-GB" sz="1100" b="1" dirty="0" smtClean="0"/>
              <a:t>1 in 617 babies</a:t>
            </a:r>
            <a:endParaRPr lang="en-GB" sz="1400" dirty="0"/>
          </a:p>
        </p:txBody>
      </p:sp>
      <p:sp>
        <p:nvSpPr>
          <p:cNvPr id="11" name="Footer Placeholder 3"/>
          <p:cNvSpPr>
            <a:spLocks noGrp="1"/>
          </p:cNvSpPr>
          <p:nvPr>
            <p:ph type="ftr" sz="quarter" idx="11"/>
          </p:nvPr>
        </p:nvSpPr>
        <p:spPr>
          <a:xfrm>
            <a:off x="0" y="6308737"/>
            <a:ext cx="11363417" cy="476250"/>
          </a:xfrm>
        </p:spPr>
        <p:txBody>
          <a:bodyPr/>
          <a:lstStyle/>
          <a:p>
            <a:pPr algn="ctr"/>
            <a:endParaRPr lang="en-GB" dirty="0">
              <a:solidFill>
                <a:schemeClr val="bg1"/>
              </a:solidFill>
            </a:endParaRPr>
          </a:p>
        </p:txBody>
      </p:sp>
    </p:spTree>
    <p:extLst>
      <p:ext uri="{BB962C8B-B14F-4D97-AF65-F5344CB8AC3E}">
        <p14:creationId xmlns:p14="http://schemas.microsoft.com/office/powerpoint/2010/main" val="274599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809750" y="119053"/>
            <a:ext cx="8572500" cy="6076950"/>
          </a:xfrm>
          <a:prstGeom prst="rect">
            <a:avLst/>
          </a:prstGeom>
        </p:spPr>
      </p:pic>
      <p:sp>
        <p:nvSpPr>
          <p:cNvPr id="3" name="Footer Placeholder 3"/>
          <p:cNvSpPr>
            <a:spLocks noGrp="1"/>
          </p:cNvSpPr>
          <p:nvPr>
            <p:ph type="ftr" sz="quarter" idx="11"/>
          </p:nvPr>
        </p:nvSpPr>
        <p:spPr>
          <a:xfrm>
            <a:off x="0" y="6308737"/>
            <a:ext cx="11363417" cy="476250"/>
          </a:xfrm>
        </p:spPr>
        <p:txBody>
          <a:bodyPr/>
          <a:lstStyle/>
          <a:p>
            <a:pPr algn="ctr"/>
            <a:endParaRPr lang="en-GB" dirty="0">
              <a:solidFill>
                <a:schemeClr val="bg1"/>
              </a:solidFill>
            </a:endParaRPr>
          </a:p>
        </p:txBody>
      </p:sp>
    </p:spTree>
    <p:extLst>
      <p:ext uri="{BB962C8B-B14F-4D97-AF65-F5344CB8AC3E}">
        <p14:creationId xmlns:p14="http://schemas.microsoft.com/office/powerpoint/2010/main" val="256254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666" t="10893" r="555" b="78"/>
          <a:stretch/>
        </p:blipFill>
        <p:spPr>
          <a:xfrm>
            <a:off x="6286500" y="762000"/>
            <a:ext cx="5724525" cy="5410200"/>
          </a:xfrm>
          <a:prstGeom prst="rect">
            <a:avLst/>
          </a:prstGeom>
        </p:spPr>
      </p:pic>
      <p:sp>
        <p:nvSpPr>
          <p:cNvPr id="3" name="Footer Placeholder 3"/>
          <p:cNvSpPr>
            <a:spLocks noGrp="1"/>
          </p:cNvSpPr>
          <p:nvPr>
            <p:ph type="ftr" sz="quarter" idx="11"/>
          </p:nvPr>
        </p:nvSpPr>
        <p:spPr>
          <a:xfrm>
            <a:off x="0" y="6308737"/>
            <a:ext cx="11363417" cy="476250"/>
          </a:xfrm>
        </p:spPr>
        <p:txBody>
          <a:bodyPr/>
          <a:lstStyle/>
          <a:p>
            <a:pPr algn="ctr"/>
            <a:endParaRPr lang="en-GB" dirty="0">
              <a:solidFill>
                <a:schemeClr val="bg1"/>
              </a:solidFill>
            </a:endParaRPr>
          </a:p>
        </p:txBody>
      </p:sp>
      <p:pic>
        <p:nvPicPr>
          <p:cNvPr id="4" name="Picture 3"/>
          <p:cNvPicPr>
            <a:picLocks noChangeAspect="1"/>
          </p:cNvPicPr>
          <p:nvPr/>
        </p:nvPicPr>
        <p:blipFill>
          <a:blip r:embed="rId4"/>
          <a:stretch>
            <a:fillRect/>
          </a:stretch>
        </p:blipFill>
        <p:spPr>
          <a:xfrm>
            <a:off x="1162050" y="438150"/>
            <a:ext cx="4624015" cy="5576887"/>
          </a:xfrm>
          <a:prstGeom prst="rect">
            <a:avLst/>
          </a:prstGeom>
        </p:spPr>
      </p:pic>
    </p:spTree>
    <p:extLst>
      <p:ext uri="{BB962C8B-B14F-4D97-AF65-F5344CB8AC3E}">
        <p14:creationId xmlns:p14="http://schemas.microsoft.com/office/powerpoint/2010/main" val="63582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MBRRACE-UK</a:t>
            </a:r>
            <a:endParaRPr lang="en-GB" dirty="0"/>
          </a:p>
        </p:txBody>
      </p:sp>
      <p:pic>
        <p:nvPicPr>
          <p:cNvPr id="3" name="Picture 2"/>
          <p:cNvPicPr>
            <a:picLocks noChangeAspect="1"/>
          </p:cNvPicPr>
          <p:nvPr/>
        </p:nvPicPr>
        <p:blipFill>
          <a:blip r:embed="rId3"/>
          <a:stretch>
            <a:fillRect/>
          </a:stretch>
        </p:blipFill>
        <p:spPr>
          <a:xfrm>
            <a:off x="-1091383" y="1978606"/>
            <a:ext cx="9704439" cy="4568816"/>
          </a:xfrm>
          <a:prstGeom prst="rect">
            <a:avLst/>
          </a:prstGeom>
        </p:spPr>
      </p:pic>
      <p:pic>
        <p:nvPicPr>
          <p:cNvPr id="2" name="Picture 1"/>
          <p:cNvPicPr>
            <a:picLocks noChangeAspect="1"/>
          </p:cNvPicPr>
          <p:nvPr/>
        </p:nvPicPr>
        <p:blipFill>
          <a:blip r:embed="rId4"/>
          <a:stretch>
            <a:fillRect/>
          </a:stretch>
        </p:blipFill>
        <p:spPr>
          <a:xfrm>
            <a:off x="8649308" y="1765104"/>
            <a:ext cx="3149402" cy="4162056"/>
          </a:xfrm>
          <a:prstGeom prst="rect">
            <a:avLst/>
          </a:prstGeom>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55716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77227E"/>
                </a:solidFill>
              </a:rPr>
              <a:t>New Recommendations</a:t>
            </a:r>
            <a:endParaRPr lang="en-GB" dirty="0"/>
          </a:p>
        </p:txBody>
      </p:sp>
      <p:sp>
        <p:nvSpPr>
          <p:cNvPr id="5" name="Content Placeholder 4"/>
          <p:cNvSpPr>
            <a:spLocks noGrp="1"/>
          </p:cNvSpPr>
          <p:nvPr>
            <p:ph idx="1"/>
          </p:nvPr>
        </p:nvSpPr>
        <p:spPr/>
        <p:txBody>
          <a:bodyPr/>
          <a:lstStyle/>
          <a:p>
            <a:r>
              <a:rPr lang="en-GB" sz="2800" dirty="0" smtClean="0"/>
              <a:t>Initiate </a:t>
            </a:r>
            <a:r>
              <a:rPr lang="en-GB" sz="2800" dirty="0"/>
              <a:t>a research programme to inform the development of effective interventions to address health inequalities and reduce stillbirth and neonatal mortality rates. </a:t>
            </a:r>
            <a:endParaRPr lang="en-GB" sz="2800" dirty="0" smtClean="0"/>
          </a:p>
          <a:p>
            <a:endParaRPr lang="en-GB" sz="2800" dirty="0" smtClean="0"/>
          </a:p>
          <a:p>
            <a:r>
              <a:rPr lang="en-GB" sz="2800" dirty="0" smtClean="0"/>
              <a:t>Develop </a:t>
            </a:r>
            <a:r>
              <a:rPr lang="en-GB" sz="2800" dirty="0"/>
              <a:t>focused initiatives to reduce stillbirths and neonatal deaths among groups of mothers at the highest risk, informed by the multidimensional effects of ethnicity, deprivation and mother’s age</a:t>
            </a:r>
          </a:p>
        </p:txBody>
      </p:sp>
      <p:sp>
        <p:nvSpPr>
          <p:cNvPr id="2" name="Slide Number Placeholder 1"/>
          <p:cNvSpPr>
            <a:spLocks noGrp="1"/>
          </p:cNvSpPr>
          <p:nvPr>
            <p:ph type="sldNum" sz="quarter" idx="12"/>
          </p:nvPr>
        </p:nvSpPr>
        <p:spPr/>
        <p:txBody>
          <a:bodyPr/>
          <a:lstStyle/>
          <a:p>
            <a:fld id="{188962C8-5942-4608-AD27-92DC32688837}" type="slidenum">
              <a:rPr lang="en-GB" smtClean="0"/>
              <a:t>20</a:t>
            </a:fld>
            <a:endParaRPr lang="en-GB"/>
          </a:p>
        </p:txBody>
      </p:sp>
      <p:sp>
        <p:nvSpPr>
          <p:cNvPr id="6" name="Footer Placeholder 3"/>
          <p:cNvSpPr>
            <a:spLocks noGrp="1"/>
          </p:cNvSpPr>
          <p:nvPr>
            <p:ph type="ftr" sz="quarter" idx="11"/>
          </p:nvPr>
        </p:nvSpPr>
        <p:spPr>
          <a:xfrm>
            <a:off x="0" y="6308737"/>
            <a:ext cx="11363417" cy="476250"/>
          </a:xfrm>
        </p:spPr>
        <p:txBody>
          <a:bodyPr/>
          <a:lstStyle/>
          <a:p>
            <a:pPr algn="ctr"/>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249255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Mortality rates for Trusts and Health Boards</a:t>
            </a:r>
          </a:p>
        </p:txBody>
      </p:sp>
      <p:sp>
        <p:nvSpPr>
          <p:cNvPr id="3" name="Content Placeholder 2"/>
          <p:cNvSpPr>
            <a:spLocks noGrp="1"/>
          </p:cNvSpPr>
          <p:nvPr>
            <p:ph idx="1"/>
          </p:nvPr>
        </p:nvSpPr>
        <p:spPr/>
        <p:txBody>
          <a:bodyPr/>
          <a:lstStyle/>
          <a:p>
            <a:pPr marL="0" indent="0">
              <a:buNone/>
            </a:pPr>
            <a:r>
              <a:rPr lang="en-GB" sz="2800" dirty="0"/>
              <a:t>To account for the wide variation in case-mix, Trusts and Health Boards were classified hierarchically into five mutually exclusive comparator groups, based on their level of service provision</a:t>
            </a:r>
            <a:r>
              <a:rPr lang="en-GB" sz="2800" dirty="0" smtClean="0"/>
              <a:t>:</a:t>
            </a:r>
          </a:p>
          <a:p>
            <a:pPr marL="0" indent="0">
              <a:buNone/>
            </a:pPr>
            <a:endParaRPr lang="en-GB" sz="2800" dirty="0"/>
          </a:p>
          <a:p>
            <a:pPr marL="914391" lvl="1" indent="-514350">
              <a:buFont typeface="+mj-lt"/>
              <a:buAutoNum type="arabicPeriod"/>
            </a:pPr>
            <a:r>
              <a:rPr lang="en-GB" dirty="0" smtClean="0"/>
              <a:t>Level </a:t>
            </a:r>
            <a:r>
              <a:rPr lang="en-GB" dirty="0"/>
              <a:t>3 NICU and neonatal surgery;</a:t>
            </a:r>
          </a:p>
          <a:p>
            <a:pPr marL="914391" lvl="1" indent="-514350">
              <a:buFont typeface="+mj-lt"/>
              <a:buAutoNum type="arabicPeriod"/>
            </a:pPr>
            <a:r>
              <a:rPr lang="en-GB" dirty="0" smtClean="0"/>
              <a:t>Level </a:t>
            </a:r>
            <a:r>
              <a:rPr lang="en-GB" dirty="0"/>
              <a:t>3 NICU;</a:t>
            </a:r>
          </a:p>
          <a:p>
            <a:pPr marL="914391" lvl="1" indent="-514350">
              <a:buFont typeface="+mj-lt"/>
              <a:buAutoNum type="arabicPeriod"/>
            </a:pPr>
            <a:r>
              <a:rPr lang="en-GB" dirty="0" smtClean="0"/>
              <a:t>4,000 </a:t>
            </a:r>
            <a:r>
              <a:rPr lang="en-GB" dirty="0"/>
              <a:t>or more births per annum at 24 weeks or later;</a:t>
            </a:r>
          </a:p>
          <a:p>
            <a:pPr marL="914391" lvl="1" indent="-514350">
              <a:buFont typeface="+mj-lt"/>
              <a:buAutoNum type="arabicPeriod"/>
            </a:pPr>
            <a:r>
              <a:rPr lang="en-GB" dirty="0" smtClean="0"/>
              <a:t>2,000-3,999 </a:t>
            </a:r>
            <a:r>
              <a:rPr lang="en-GB" dirty="0"/>
              <a:t>births per annum at 24 weeks or later;</a:t>
            </a:r>
          </a:p>
          <a:p>
            <a:pPr marL="914391" lvl="1" indent="-514350">
              <a:buFont typeface="+mj-lt"/>
              <a:buAutoNum type="arabicPeriod"/>
            </a:pPr>
            <a:r>
              <a:rPr lang="en-GB" dirty="0" smtClean="0"/>
              <a:t>Under </a:t>
            </a:r>
            <a:r>
              <a:rPr lang="en-GB" dirty="0"/>
              <a:t>2,000 births per annum at 24 weeks or later.</a:t>
            </a:r>
          </a:p>
          <a:p>
            <a:endParaRPr lang="en-GB" dirty="0"/>
          </a:p>
        </p:txBody>
      </p:sp>
    </p:spTree>
    <p:extLst>
      <p:ext uri="{BB962C8B-B14F-4D97-AF65-F5344CB8AC3E}">
        <p14:creationId xmlns:p14="http://schemas.microsoft.com/office/powerpoint/2010/main" val="82311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z="4000" dirty="0" smtClean="0"/>
              <a:t>How mortality rates are reported</a:t>
            </a:r>
          </a:p>
        </p:txBody>
      </p:sp>
      <p:sp>
        <p:nvSpPr>
          <p:cNvPr id="10243" name="Content Placeholder 2"/>
          <p:cNvSpPr>
            <a:spLocks noGrp="1"/>
          </p:cNvSpPr>
          <p:nvPr>
            <p:ph idx="1"/>
          </p:nvPr>
        </p:nvSpPr>
        <p:spPr>
          <a:xfrm>
            <a:off x="609600" y="1302496"/>
            <a:ext cx="10972800" cy="4984004"/>
          </a:xfrm>
        </p:spPr>
        <p:txBody>
          <a:bodyPr/>
          <a:lstStyle/>
          <a:p>
            <a:pPr marL="0" indent="0">
              <a:buNone/>
            </a:pPr>
            <a:r>
              <a:rPr lang="en-GB" altLang="en-US" sz="2800" b="1" dirty="0" smtClean="0"/>
              <a:t>Trusts/Health Boards &amp; </a:t>
            </a:r>
            <a:r>
              <a:rPr lang="en-GB" altLang="en-US" sz="2800" b="1" dirty="0"/>
              <a:t>Neonatal </a:t>
            </a:r>
            <a:r>
              <a:rPr lang="en-GB" altLang="en-US" sz="2800" b="1" dirty="0" smtClean="0"/>
              <a:t>Networks mortality rates are:</a:t>
            </a:r>
          </a:p>
          <a:p>
            <a:pPr marL="0" indent="0">
              <a:buNone/>
            </a:pPr>
            <a:endParaRPr lang="en-GB" altLang="en-US" sz="2800" b="1" dirty="0"/>
          </a:p>
          <a:p>
            <a:r>
              <a:rPr lang="en-GB" altLang="en-US" sz="2800" b="1" dirty="0" smtClean="0">
                <a:solidFill>
                  <a:srgbClr val="7030A0"/>
                </a:solidFill>
              </a:rPr>
              <a:t>Stabilised</a:t>
            </a:r>
            <a:r>
              <a:rPr lang="en-GB" altLang="en-US" sz="2800" dirty="0" smtClean="0">
                <a:solidFill>
                  <a:srgbClr val="7030A0"/>
                </a:solidFill>
              </a:rPr>
              <a:t>  </a:t>
            </a:r>
            <a:r>
              <a:rPr lang="en-GB" altLang="en-US" sz="2800" i="1" dirty="0" smtClean="0"/>
              <a:t>to </a:t>
            </a:r>
            <a:r>
              <a:rPr lang="en-GB" altLang="en-US" sz="2800" i="1" dirty="0"/>
              <a:t>allow for</a:t>
            </a:r>
          </a:p>
          <a:p>
            <a:pPr lvl="1"/>
            <a:r>
              <a:rPr lang="en-GB" altLang="en-US" sz="2400" dirty="0"/>
              <a:t>Random variation    </a:t>
            </a:r>
            <a:endParaRPr lang="en-GB" altLang="en-US" sz="2400" b="1" dirty="0">
              <a:solidFill>
                <a:srgbClr val="7030A0"/>
              </a:solidFill>
            </a:endParaRPr>
          </a:p>
          <a:p>
            <a:pPr lvl="2"/>
            <a:r>
              <a:rPr lang="en-GB" altLang="en-US" i="1" dirty="0">
                <a:solidFill>
                  <a:srgbClr val="7030A0"/>
                </a:solidFill>
              </a:rPr>
              <a:t>Takes into account the lack of data</a:t>
            </a:r>
          </a:p>
          <a:p>
            <a:pPr lvl="2"/>
            <a:r>
              <a:rPr lang="en-GB" altLang="en-US" i="1" dirty="0">
                <a:solidFill>
                  <a:srgbClr val="7030A0"/>
                </a:solidFill>
              </a:rPr>
              <a:t>“How much evidence is there that the mortality rate of any organisation is different from the national rate?”</a:t>
            </a:r>
          </a:p>
          <a:p>
            <a:r>
              <a:rPr lang="en-GB" altLang="en-US" sz="2800" b="1" dirty="0" smtClean="0">
                <a:solidFill>
                  <a:srgbClr val="7030A0"/>
                </a:solidFill>
              </a:rPr>
              <a:t>Adjusted</a:t>
            </a:r>
            <a:r>
              <a:rPr lang="en-GB" altLang="en-US" sz="2800" dirty="0" smtClean="0">
                <a:solidFill>
                  <a:srgbClr val="7030A0"/>
                </a:solidFill>
              </a:rPr>
              <a:t> </a:t>
            </a:r>
            <a:r>
              <a:rPr lang="en-GB" altLang="en-US" dirty="0" smtClean="0">
                <a:solidFill>
                  <a:srgbClr val="7030A0"/>
                </a:solidFill>
              </a:rPr>
              <a:t> </a:t>
            </a:r>
            <a:r>
              <a:rPr lang="en-GB" altLang="en-US" sz="2800" i="1" dirty="0"/>
              <a:t>to allow </a:t>
            </a:r>
            <a:r>
              <a:rPr lang="en-GB" altLang="en-US" sz="2800" i="1" dirty="0" smtClean="0"/>
              <a:t>for</a:t>
            </a:r>
            <a:endParaRPr lang="en-GB" altLang="en-US" sz="2200" b="1" dirty="0"/>
          </a:p>
          <a:p>
            <a:pPr lvl="1"/>
            <a:r>
              <a:rPr lang="en-GB" altLang="en-US" sz="2200" i="1" dirty="0"/>
              <a:t>Differences in risk in the </a:t>
            </a:r>
            <a:r>
              <a:rPr lang="en-GB" altLang="en-US" sz="2200" i="1" dirty="0" smtClean="0"/>
              <a:t>populations </a:t>
            </a:r>
            <a:r>
              <a:rPr lang="en-GB" altLang="en-US" sz="2200" i="1" dirty="0" err="1" smtClean="0"/>
              <a:t>wrt</a:t>
            </a:r>
            <a:r>
              <a:rPr lang="en-GB" altLang="en-US" sz="2200" i="1" dirty="0" smtClean="0"/>
              <a:t>: </a:t>
            </a:r>
            <a:r>
              <a:rPr lang="en-GB" altLang="en-US" sz="2200" i="1" dirty="0"/>
              <a:t>ethnicity, deprivation, mother’s age, sex of child, multiplicity, gestation at delivery (NNDs only)</a:t>
            </a:r>
          </a:p>
          <a:p>
            <a:pPr lvl="1"/>
            <a:endParaRPr lang="en-GB" altLang="en-US" sz="2200" dirty="0"/>
          </a:p>
          <a:p>
            <a:endParaRPr lang="en-GB" altLang="en-US" dirty="0" smtClean="0"/>
          </a:p>
        </p:txBody>
      </p:sp>
    </p:spTree>
    <p:extLst>
      <p:ext uri="{BB962C8B-B14F-4D97-AF65-F5344CB8AC3E}">
        <p14:creationId xmlns:p14="http://schemas.microsoft.com/office/powerpoint/2010/main" val="1991881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4766" y="126357"/>
            <a:ext cx="9161119" cy="627405"/>
          </a:xfrm>
        </p:spPr>
        <p:txBody>
          <a:bodyPr/>
          <a:lstStyle/>
          <a:p>
            <a:r>
              <a:rPr lang="en-GB" sz="3600" dirty="0" smtClean="0"/>
              <a:t>New interactive online maps</a:t>
            </a:r>
            <a:endParaRPr lang="en-GB" sz="3600" dirty="0"/>
          </a:p>
        </p:txBody>
      </p:sp>
      <p:sp>
        <p:nvSpPr>
          <p:cNvPr id="6" name="Footer Placeholder 3"/>
          <p:cNvSpPr>
            <a:spLocks noGrp="1"/>
          </p:cNvSpPr>
          <p:nvPr>
            <p:ph type="ftr" sz="quarter" idx="11"/>
          </p:nvPr>
        </p:nvSpPr>
        <p:spPr>
          <a:xfrm>
            <a:off x="0" y="6493517"/>
            <a:ext cx="11363417" cy="476250"/>
          </a:xfrm>
        </p:spPr>
        <p:txBody>
          <a:bodyPr/>
          <a:lstStyle/>
          <a:p>
            <a:pPr algn="ctr"/>
            <a:endParaRPr lang="en-GB" dirty="0">
              <a:solidFill>
                <a:schemeClr val="bg1"/>
              </a:solidFill>
            </a:endParaRPr>
          </a:p>
        </p:txBody>
      </p:sp>
      <p:pic>
        <p:nvPicPr>
          <p:cNvPr id="2" name="Picture 1"/>
          <p:cNvPicPr>
            <a:picLocks noChangeAspect="1"/>
          </p:cNvPicPr>
          <p:nvPr/>
        </p:nvPicPr>
        <p:blipFill>
          <a:blip r:embed="rId3"/>
          <a:stretch>
            <a:fillRect/>
          </a:stretch>
        </p:blipFill>
        <p:spPr>
          <a:xfrm>
            <a:off x="144806" y="885825"/>
            <a:ext cx="11877675" cy="5972175"/>
          </a:xfrm>
          <a:prstGeom prst="rect">
            <a:avLst/>
          </a:prstGeom>
        </p:spPr>
      </p:pic>
    </p:spTree>
    <p:extLst>
      <p:ext uri="{BB962C8B-B14F-4D97-AF65-F5344CB8AC3E}">
        <p14:creationId xmlns:p14="http://schemas.microsoft.com/office/powerpoint/2010/main" val="119647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81837" y="274638"/>
            <a:ext cx="9161119" cy="1143000"/>
          </a:xfrm>
        </p:spPr>
        <p:txBody>
          <a:bodyPr/>
          <a:lstStyle/>
          <a:p>
            <a:r>
              <a:rPr lang="en-GB" sz="3600" dirty="0" smtClean="0"/>
              <a:t>New interactive online maps</a:t>
            </a:r>
            <a:endParaRPr lang="en-GB" sz="3600" dirty="0"/>
          </a:p>
        </p:txBody>
      </p:sp>
      <p:sp>
        <p:nvSpPr>
          <p:cNvPr id="6" name="Footer Placeholder 3"/>
          <p:cNvSpPr>
            <a:spLocks noGrp="1"/>
          </p:cNvSpPr>
          <p:nvPr>
            <p:ph type="ftr" sz="quarter" idx="11"/>
          </p:nvPr>
        </p:nvSpPr>
        <p:spPr>
          <a:xfrm>
            <a:off x="0" y="6308737"/>
            <a:ext cx="11363417" cy="476250"/>
          </a:xfrm>
        </p:spPr>
        <p:txBody>
          <a:bodyPr/>
          <a:lstStyle/>
          <a:p>
            <a:pPr algn="ctr"/>
            <a:endParaRPr lang="en-GB" dirty="0">
              <a:solidFill>
                <a:schemeClr val="bg1"/>
              </a:solidFill>
            </a:endParaRPr>
          </a:p>
        </p:txBody>
      </p:sp>
      <p:pic>
        <p:nvPicPr>
          <p:cNvPr id="3" name="Picture 2"/>
          <p:cNvPicPr>
            <a:picLocks noChangeAspect="1"/>
          </p:cNvPicPr>
          <p:nvPr/>
        </p:nvPicPr>
        <p:blipFill rotWithShape="1">
          <a:blip r:embed="rId3"/>
          <a:srcRect t="25750" r="39014" b="11693"/>
          <a:stretch/>
        </p:blipFill>
        <p:spPr>
          <a:xfrm>
            <a:off x="1872000" y="1044000"/>
            <a:ext cx="8269477" cy="5220000"/>
          </a:xfrm>
          <a:prstGeom prst="rect">
            <a:avLst/>
          </a:prstGeom>
        </p:spPr>
      </p:pic>
    </p:spTree>
    <p:extLst>
      <p:ext uri="{BB962C8B-B14F-4D97-AF65-F5344CB8AC3E}">
        <p14:creationId xmlns:p14="http://schemas.microsoft.com/office/powerpoint/2010/main" val="282157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81837" y="274638"/>
            <a:ext cx="9328387" cy="1143000"/>
          </a:xfrm>
        </p:spPr>
        <p:txBody>
          <a:bodyPr/>
          <a:lstStyle/>
          <a:p>
            <a:r>
              <a:rPr lang="en-GB" sz="3600" dirty="0" smtClean="0"/>
              <a:t>Stabilised &amp; adjusted mortality by Trust or Health Board</a:t>
            </a:r>
            <a:endParaRPr lang="en-GB"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8784" y="1449471"/>
            <a:ext cx="9631340" cy="5186107"/>
          </a:xfrm>
          <a:prstGeom prst="rect">
            <a:avLst/>
          </a:prstGeom>
        </p:spPr>
      </p:pic>
    </p:spTree>
    <p:extLst>
      <p:ext uri="{BB962C8B-B14F-4D97-AF65-F5344CB8AC3E}">
        <p14:creationId xmlns:p14="http://schemas.microsoft.com/office/powerpoint/2010/main" val="246720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1985" y="462007"/>
            <a:ext cx="7024172" cy="1440010"/>
          </a:xfrm>
          <a:prstGeom prst="rect">
            <a:avLst/>
          </a:prstGeom>
        </p:spPr>
      </p:pic>
      <p:pic>
        <p:nvPicPr>
          <p:cNvPr id="3" name="Picture 2"/>
          <p:cNvPicPr>
            <a:picLocks noChangeAspect="1"/>
          </p:cNvPicPr>
          <p:nvPr/>
        </p:nvPicPr>
        <p:blipFill>
          <a:blip r:embed="rId4"/>
          <a:stretch>
            <a:fillRect/>
          </a:stretch>
        </p:blipFill>
        <p:spPr>
          <a:xfrm>
            <a:off x="4479967" y="2022310"/>
            <a:ext cx="7549335" cy="4749347"/>
          </a:xfrm>
          <a:prstGeom prst="rect">
            <a:avLst/>
          </a:prstGeom>
        </p:spPr>
      </p:pic>
      <p:sp>
        <p:nvSpPr>
          <p:cNvPr id="4" name="TextBox 3"/>
          <p:cNvSpPr txBox="1"/>
          <p:nvPr/>
        </p:nvSpPr>
        <p:spPr>
          <a:xfrm>
            <a:off x="654909" y="92675"/>
            <a:ext cx="6221626" cy="369332"/>
          </a:xfrm>
          <a:prstGeom prst="rect">
            <a:avLst/>
          </a:prstGeom>
          <a:noFill/>
        </p:spPr>
        <p:txBody>
          <a:bodyPr wrap="square" rtlCol="0">
            <a:spAutoFit/>
          </a:bodyPr>
          <a:lstStyle/>
          <a:p>
            <a:r>
              <a:rPr lang="en-GB" b="1" dirty="0" smtClean="0">
                <a:solidFill>
                  <a:srgbClr val="77227E"/>
                </a:solidFill>
              </a:rPr>
              <a:t>Variation in SB &amp; NND rates between Trusts &amp; HBs</a:t>
            </a:r>
            <a:endParaRPr lang="en-GB" b="1" dirty="0">
              <a:solidFill>
                <a:srgbClr val="77227E"/>
              </a:solidFill>
            </a:endParaRPr>
          </a:p>
        </p:txBody>
      </p:sp>
      <p:sp>
        <p:nvSpPr>
          <p:cNvPr id="5" name="TextBox 4"/>
          <p:cNvSpPr txBox="1"/>
          <p:nvPr/>
        </p:nvSpPr>
        <p:spPr>
          <a:xfrm>
            <a:off x="7766222" y="778476"/>
            <a:ext cx="3311610" cy="369332"/>
          </a:xfrm>
          <a:prstGeom prst="rect">
            <a:avLst/>
          </a:prstGeom>
          <a:noFill/>
        </p:spPr>
        <p:txBody>
          <a:bodyPr wrap="square" rtlCol="0">
            <a:spAutoFit/>
          </a:bodyPr>
          <a:lstStyle/>
          <a:p>
            <a:r>
              <a:rPr lang="en-GB" dirty="0" smtClean="0"/>
              <a:t>Little variation in SB rates</a:t>
            </a:r>
            <a:endParaRPr lang="en-GB" dirty="0"/>
          </a:p>
        </p:txBody>
      </p:sp>
      <p:sp>
        <p:nvSpPr>
          <p:cNvPr id="6" name="TextBox 5"/>
          <p:cNvSpPr txBox="1"/>
          <p:nvPr/>
        </p:nvSpPr>
        <p:spPr>
          <a:xfrm>
            <a:off x="216243" y="2316892"/>
            <a:ext cx="4263724" cy="2585323"/>
          </a:xfrm>
          <a:prstGeom prst="rect">
            <a:avLst/>
          </a:prstGeom>
          <a:noFill/>
        </p:spPr>
        <p:txBody>
          <a:bodyPr wrap="square" rtlCol="0">
            <a:spAutoFit/>
          </a:bodyPr>
          <a:lstStyle/>
          <a:p>
            <a:r>
              <a:rPr lang="en-GB" dirty="0" smtClean="0"/>
              <a:t>Wide variation in NND rates – even after exclusion of congenital anomalies.</a:t>
            </a:r>
          </a:p>
          <a:p>
            <a:endParaRPr lang="en-GB" dirty="0"/>
          </a:p>
          <a:p>
            <a:r>
              <a:rPr lang="en-GB" dirty="0" smtClean="0"/>
              <a:t>Mainly focused in Level 3 NICUs</a:t>
            </a:r>
          </a:p>
          <a:p>
            <a:endParaRPr lang="en-GB" dirty="0"/>
          </a:p>
          <a:p>
            <a:r>
              <a:rPr lang="en-GB" dirty="0" smtClean="0"/>
              <a:t>Need to determined reasons….</a:t>
            </a:r>
          </a:p>
          <a:p>
            <a:endParaRPr lang="en-GB" dirty="0" smtClean="0"/>
          </a:p>
          <a:p>
            <a:r>
              <a:rPr lang="en-GB" dirty="0" smtClean="0"/>
              <a:t>Local population characteristics</a:t>
            </a:r>
          </a:p>
          <a:p>
            <a:r>
              <a:rPr lang="en-GB" dirty="0" smtClean="0"/>
              <a:t>Quality of care provision</a:t>
            </a:r>
            <a:endParaRPr lang="en-GB" dirty="0"/>
          </a:p>
        </p:txBody>
      </p:sp>
      <p:sp>
        <p:nvSpPr>
          <p:cNvPr id="7" name="Rectangle 6"/>
          <p:cNvSpPr/>
          <p:nvPr/>
        </p:nvSpPr>
        <p:spPr>
          <a:xfrm>
            <a:off x="4479967" y="2718486"/>
            <a:ext cx="1377136" cy="15384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3765722" y="3119718"/>
            <a:ext cx="765937" cy="22187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765722" y="3415553"/>
            <a:ext cx="714245" cy="470647"/>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707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46138"/>
            <a:ext cx="10972800" cy="4525963"/>
          </a:xfrm>
        </p:spPr>
        <p:txBody>
          <a:bodyPr/>
          <a:lstStyle/>
          <a:p>
            <a:pPr marL="0" indent="0">
              <a:buNone/>
            </a:pPr>
            <a:r>
              <a:rPr lang="en-GB" b="1" dirty="0" smtClean="0">
                <a:solidFill>
                  <a:srgbClr val="77227E"/>
                </a:solidFill>
              </a:rPr>
              <a:t>New</a:t>
            </a:r>
          </a:p>
          <a:p>
            <a:r>
              <a:rPr lang="en-GB" sz="2400" dirty="0" smtClean="0"/>
              <a:t>Use the newly-developed </a:t>
            </a:r>
            <a:r>
              <a:rPr lang="en-GB" sz="2400" dirty="0"/>
              <a:t>MBRRACE-UK interactive maps and tables to compare stabilised and adjusted </a:t>
            </a:r>
            <a:r>
              <a:rPr lang="en-GB" sz="2400" dirty="0" smtClean="0"/>
              <a:t>mortality </a:t>
            </a:r>
            <a:r>
              <a:rPr lang="en-GB" sz="2400" dirty="0"/>
              <a:t>rates between organisations</a:t>
            </a:r>
            <a:endParaRPr lang="en-GB" sz="2400" b="1" dirty="0">
              <a:solidFill>
                <a:srgbClr val="77227E"/>
              </a:solidFill>
            </a:endParaRPr>
          </a:p>
          <a:p>
            <a:pPr marL="0" indent="0">
              <a:spcBef>
                <a:spcPts val="1200"/>
              </a:spcBef>
              <a:buNone/>
            </a:pPr>
            <a:r>
              <a:rPr lang="en-GB" b="1" dirty="0" smtClean="0">
                <a:solidFill>
                  <a:srgbClr val="77227E"/>
                </a:solidFill>
              </a:rPr>
              <a:t>Recommendation requiring improved implementation</a:t>
            </a:r>
          </a:p>
          <a:p>
            <a:pPr>
              <a:spcBef>
                <a:spcPts val="1200"/>
              </a:spcBef>
            </a:pPr>
            <a:r>
              <a:rPr lang="en-GB" sz="2400" dirty="0"/>
              <a:t>Use the MBRRACE-UK real-time data monitoring tool as part of regular mortality meetings to help identify why an organisation’s stabilised &amp; adjusted </a:t>
            </a:r>
            <a:r>
              <a:rPr lang="en-GB" sz="2400" dirty="0" smtClean="0"/>
              <a:t>mortality </a:t>
            </a:r>
            <a:r>
              <a:rPr lang="en-GB" sz="2400" dirty="0"/>
              <a:t>rate falls into the red or amber band</a:t>
            </a:r>
            <a:r>
              <a:rPr lang="en-GB" sz="2400" dirty="0" smtClean="0"/>
              <a:t>.</a:t>
            </a:r>
          </a:p>
          <a:p>
            <a:pPr>
              <a:spcBef>
                <a:spcPts val="1200"/>
              </a:spcBef>
            </a:pPr>
            <a:r>
              <a:rPr lang="en-GB" sz="2400" dirty="0"/>
              <a:t>Investigate potential modifiable factors in the treatment of neonates when an organisation’s stabilised and adjusted neonatal mortality rate falls into the red or amber bands after exclusion of deaths due to congenital anomalies. Ensure that this encompasses both local population characteristics and quality of care provision</a:t>
            </a:r>
            <a:endParaRPr lang="en-GB" sz="2400" dirty="0" smtClean="0"/>
          </a:p>
          <a:p>
            <a:pPr>
              <a:spcBef>
                <a:spcPts val="1200"/>
              </a:spcBef>
            </a:pPr>
            <a:endParaRPr lang="en-GB" sz="2800" dirty="0"/>
          </a:p>
          <a:p>
            <a:pPr marL="0" indent="0">
              <a:spcBef>
                <a:spcPts val="1200"/>
              </a:spcBef>
              <a:buNone/>
            </a:pPr>
            <a:endParaRPr lang="en-GB" b="1" dirty="0" smtClean="0">
              <a:solidFill>
                <a:srgbClr val="77227E"/>
              </a:solidFill>
            </a:endParaRPr>
          </a:p>
        </p:txBody>
      </p:sp>
      <p:sp>
        <p:nvSpPr>
          <p:cNvPr id="5" name="Slide Number Placeholder 4"/>
          <p:cNvSpPr>
            <a:spLocks noGrp="1"/>
          </p:cNvSpPr>
          <p:nvPr>
            <p:ph type="sldNum" sz="quarter" idx="12"/>
          </p:nvPr>
        </p:nvSpPr>
        <p:spPr/>
        <p:txBody>
          <a:bodyPr/>
          <a:lstStyle/>
          <a:p>
            <a:fld id="{188962C8-5942-4608-AD27-92DC32688837}" type="slidenum">
              <a:rPr lang="en-GB" smtClean="0"/>
              <a:pPr/>
              <a:t>27</a:t>
            </a:fld>
            <a:endParaRPr lang="en-GB" dirty="0"/>
          </a:p>
        </p:txBody>
      </p:sp>
      <p:sp>
        <p:nvSpPr>
          <p:cNvPr id="6" name="Title 1"/>
          <p:cNvSpPr>
            <a:spLocks noGrp="1"/>
          </p:cNvSpPr>
          <p:nvPr>
            <p:ph type="title"/>
          </p:nvPr>
        </p:nvSpPr>
        <p:spPr>
          <a:xfrm>
            <a:off x="2781837" y="274638"/>
            <a:ext cx="8800563" cy="1143000"/>
          </a:xfrm>
        </p:spPr>
        <p:txBody>
          <a:bodyPr/>
          <a:lstStyle/>
          <a:p>
            <a:r>
              <a:rPr lang="en-GB" dirty="0" smtClean="0">
                <a:solidFill>
                  <a:srgbClr val="77227E"/>
                </a:solidFill>
              </a:rPr>
              <a:t>Recommendations</a:t>
            </a:r>
            <a:endParaRPr lang="en-GB" dirty="0">
              <a:solidFill>
                <a:srgbClr val="77227E"/>
              </a:solidFill>
            </a:endParaRPr>
          </a:p>
        </p:txBody>
      </p:sp>
      <p:sp>
        <p:nvSpPr>
          <p:cNvPr id="7" name="Footer Placeholder 3"/>
          <p:cNvSpPr>
            <a:spLocks noGrp="1"/>
          </p:cNvSpPr>
          <p:nvPr>
            <p:ph type="ftr" sz="quarter" idx="11"/>
          </p:nvPr>
        </p:nvSpPr>
        <p:spPr>
          <a:xfrm>
            <a:off x="0" y="6308737"/>
            <a:ext cx="11363417" cy="476250"/>
          </a:xfrm>
        </p:spPr>
        <p:txBody>
          <a:bodyPr/>
          <a:lstStyle/>
          <a:p>
            <a:pPr algn="ctr"/>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371425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DB35D4D-2561-4D2B-89A3-802500FDD683}"/>
              </a:ext>
            </a:extLst>
          </p:cNvPr>
          <p:cNvSpPr>
            <a:spLocks noGrp="1"/>
          </p:cNvSpPr>
          <p:nvPr>
            <p:ph type="body" sz="quarter" idx="13"/>
          </p:nvPr>
        </p:nvSpPr>
        <p:spPr/>
        <p:txBody>
          <a:bodyPr/>
          <a:lstStyle/>
          <a:p>
            <a:r>
              <a:rPr lang="en-GB" dirty="0"/>
              <a:t>Learning from Standardised Reviews When Babies </a:t>
            </a:r>
            <a:r>
              <a:rPr lang="en-GB" dirty="0" smtClean="0"/>
              <a:t>Die - 2021</a:t>
            </a:r>
            <a:endParaRPr lang="en-GB" dirty="0"/>
          </a:p>
        </p:txBody>
      </p:sp>
      <p:sp>
        <p:nvSpPr>
          <p:cNvPr id="6" name="Text Placeholder 5">
            <a:extLst>
              <a:ext uri="{FF2B5EF4-FFF2-40B4-BE49-F238E27FC236}">
                <a16:creationId xmlns:a16="http://schemas.microsoft.com/office/drawing/2014/main" id="{C4F6E8D9-66D3-4572-9C11-15B8A2310186}"/>
              </a:ext>
            </a:extLst>
          </p:cNvPr>
          <p:cNvSpPr>
            <a:spLocks noGrp="1"/>
          </p:cNvSpPr>
          <p:nvPr>
            <p:ph type="body" sz="quarter" idx="14"/>
          </p:nvPr>
        </p:nvSpPr>
        <p:spPr>
          <a:xfrm>
            <a:off x="1776000" y="3651943"/>
            <a:ext cx="8640000" cy="1224000"/>
          </a:xfrm>
        </p:spPr>
        <p:txBody>
          <a:bodyPr/>
          <a:lstStyle/>
          <a:p>
            <a:endParaRPr lang="en-GB" dirty="0">
              <a:solidFill>
                <a:schemeClr val="tx1"/>
              </a:solidFill>
              <a:latin typeface="+mn-lt"/>
            </a:endParaRPr>
          </a:p>
        </p:txBody>
      </p:sp>
    </p:spTree>
    <p:extLst>
      <p:ext uri="{BB962C8B-B14F-4D97-AF65-F5344CB8AC3E}">
        <p14:creationId xmlns:p14="http://schemas.microsoft.com/office/powerpoint/2010/main" val="4208694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82CFDE-70DF-429C-85CF-2E46C932663D}"/>
              </a:ext>
            </a:extLst>
          </p:cNvPr>
          <p:cNvSpPr>
            <a:spLocks noGrp="1"/>
          </p:cNvSpPr>
          <p:nvPr>
            <p:ph sz="quarter" idx="10"/>
          </p:nvPr>
        </p:nvSpPr>
        <p:spPr>
          <a:xfrm>
            <a:off x="747584" y="1408670"/>
            <a:ext cx="10725665" cy="5215330"/>
          </a:xfrm>
        </p:spPr>
        <p:txBody>
          <a:bodyPr/>
          <a:lstStyle/>
          <a:p>
            <a:r>
              <a:rPr lang="en-GB" sz="2400" dirty="0" smtClean="0"/>
              <a:t>National PMRT - </a:t>
            </a:r>
            <a:r>
              <a:rPr lang="en-GB" sz="2400" dirty="0"/>
              <a:t>launched </a:t>
            </a:r>
            <a:r>
              <a:rPr lang="en-GB" sz="2400" dirty="0" smtClean="0"/>
              <a:t>early 2018  ---- </a:t>
            </a:r>
            <a:r>
              <a:rPr lang="en-GB" sz="2400" u="sng" dirty="0" smtClean="0"/>
              <a:t>over 14,000 reviews </a:t>
            </a:r>
            <a:r>
              <a:rPr lang="en-GB" sz="2400" dirty="0" smtClean="0"/>
              <a:t>have been started.</a:t>
            </a:r>
            <a:endParaRPr lang="en-GB" sz="2400" dirty="0"/>
          </a:p>
          <a:p>
            <a:r>
              <a:rPr lang="en-GB" sz="2400" dirty="0"/>
              <a:t>All Trusts </a:t>
            </a:r>
            <a:r>
              <a:rPr lang="en-GB" sz="2400" dirty="0" smtClean="0"/>
              <a:t>&amp; </a:t>
            </a:r>
            <a:r>
              <a:rPr lang="en-GB" sz="2400" dirty="0"/>
              <a:t>Health Boards across England, Wales and Scotland had registered to use the PMRT within 4 months of the </a:t>
            </a:r>
            <a:r>
              <a:rPr lang="en-GB" sz="2400" dirty="0" smtClean="0"/>
              <a:t>launch. Implemented in Northern Ireland in late 2019.</a:t>
            </a:r>
          </a:p>
          <a:p>
            <a:endParaRPr lang="en-GB" sz="2400" dirty="0"/>
          </a:p>
          <a:p>
            <a:pPr>
              <a:spcBef>
                <a:spcPts val="600"/>
              </a:spcBef>
            </a:pPr>
            <a:r>
              <a:rPr lang="en-GB" sz="2400" b="1" dirty="0" smtClean="0"/>
              <a:t>Third annual report coincides with the first year of the SARs-CoV-2 global pandemic from </a:t>
            </a:r>
            <a:r>
              <a:rPr lang="en-GB" sz="2400" b="1" u="sng" dirty="0" smtClean="0"/>
              <a:t>March 2020 to February 2021 </a:t>
            </a:r>
            <a:r>
              <a:rPr lang="en-GB" sz="2400" b="1" dirty="0" smtClean="0"/>
              <a:t>– </a:t>
            </a:r>
            <a:r>
              <a:rPr lang="en-GB" sz="2400" b="1" u="sng" dirty="0" smtClean="0"/>
              <a:t>3,981 completed reviews</a:t>
            </a:r>
          </a:p>
          <a:p>
            <a:pPr marL="0" indent="0">
              <a:spcBef>
                <a:spcPts val="600"/>
              </a:spcBef>
              <a:buNone/>
            </a:pPr>
            <a:endParaRPr lang="en-GB" sz="2400" b="1" dirty="0" smtClean="0"/>
          </a:p>
          <a:p>
            <a:pPr marL="0" indent="0">
              <a:spcBef>
                <a:spcPts val="600"/>
              </a:spcBef>
              <a:buNone/>
            </a:pPr>
            <a:r>
              <a:rPr lang="en-GB" sz="2400" b="1" dirty="0" smtClean="0"/>
              <a:t>Full </a:t>
            </a:r>
            <a:r>
              <a:rPr lang="en-GB" sz="2400" b="1" dirty="0"/>
              <a:t>report available to </a:t>
            </a:r>
            <a:r>
              <a:rPr lang="en-GB" sz="2400" b="1" dirty="0" smtClean="0"/>
              <a:t>download: </a:t>
            </a:r>
            <a:r>
              <a:rPr lang="en-GB" sz="2400" dirty="0" smtClean="0">
                <a:solidFill>
                  <a:schemeClr val="accent1"/>
                </a:solidFill>
                <a:hlinkClick r:id="rId3"/>
              </a:rPr>
              <a:t>https</a:t>
            </a:r>
            <a:r>
              <a:rPr lang="en-GB" sz="2400" dirty="0">
                <a:solidFill>
                  <a:schemeClr val="accent1"/>
                </a:solidFill>
                <a:hlinkClick r:id="rId3"/>
              </a:rPr>
              <a:t>://</a:t>
            </a:r>
            <a:r>
              <a:rPr lang="en-GB" sz="2400" dirty="0" smtClean="0">
                <a:solidFill>
                  <a:schemeClr val="accent1"/>
                </a:solidFill>
                <a:hlinkClick r:id="rId3"/>
              </a:rPr>
              <a:t>www.npeu.ox.ac.uk/pmrt/reports</a:t>
            </a:r>
            <a:endParaRPr lang="en-GB" sz="2400" dirty="0" smtClean="0">
              <a:solidFill>
                <a:schemeClr val="accent1"/>
              </a:solidFill>
            </a:endParaRPr>
          </a:p>
          <a:p>
            <a:pPr marL="0" indent="0">
              <a:spcBef>
                <a:spcPts val="600"/>
              </a:spcBef>
              <a:buNone/>
            </a:pPr>
            <a:endParaRPr lang="en-GB" dirty="0"/>
          </a:p>
          <a:p>
            <a:endParaRPr lang="en-GB" dirty="0"/>
          </a:p>
        </p:txBody>
      </p:sp>
      <p:sp>
        <p:nvSpPr>
          <p:cNvPr id="3" name="Title 2">
            <a:extLst>
              <a:ext uri="{FF2B5EF4-FFF2-40B4-BE49-F238E27FC236}">
                <a16:creationId xmlns:a16="http://schemas.microsoft.com/office/drawing/2014/main" id="{DBB50F57-89D4-408A-AEB3-256A30338527}"/>
              </a:ext>
            </a:extLst>
          </p:cNvPr>
          <p:cNvSpPr>
            <a:spLocks noGrp="1"/>
          </p:cNvSpPr>
          <p:nvPr>
            <p:ph type="title"/>
          </p:nvPr>
        </p:nvSpPr>
        <p:spPr/>
        <p:txBody>
          <a:bodyPr/>
          <a:lstStyle/>
          <a:p>
            <a:r>
              <a:rPr lang="en-GB" dirty="0">
                <a:latin typeface="+mn-lt"/>
              </a:rPr>
              <a:t>Implementation of the PMRT</a:t>
            </a:r>
          </a:p>
        </p:txBody>
      </p:sp>
    </p:spTree>
    <p:extLst>
      <p:ext uri="{BB962C8B-B14F-4D97-AF65-F5344CB8AC3E}">
        <p14:creationId xmlns:p14="http://schemas.microsoft.com/office/powerpoint/2010/main" val="2240337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837" y="274638"/>
            <a:ext cx="9124413" cy="1143000"/>
          </a:xfrm>
        </p:spPr>
        <p:txBody>
          <a:bodyPr/>
          <a:lstStyle/>
          <a:p>
            <a:r>
              <a:rPr lang="en-GB" sz="3600" dirty="0" smtClean="0"/>
              <a:t>MBRRACE-UK Perinatal</a:t>
            </a:r>
            <a:r>
              <a:rPr lang="en-GB" sz="4000" dirty="0" smtClean="0"/>
              <a:t> </a:t>
            </a:r>
            <a:r>
              <a:rPr lang="en-GB" sz="4000" dirty="0"/>
              <a:t>mortality </a:t>
            </a:r>
            <a:r>
              <a:rPr lang="en-GB" sz="4000" dirty="0" smtClean="0"/>
              <a:t>rates</a:t>
            </a:r>
            <a:endParaRPr lang="en-GB" sz="4000" dirty="0"/>
          </a:p>
        </p:txBody>
      </p:sp>
      <p:sp>
        <p:nvSpPr>
          <p:cNvPr id="3" name="Content Placeholder 2"/>
          <p:cNvSpPr>
            <a:spLocks noGrp="1"/>
          </p:cNvSpPr>
          <p:nvPr>
            <p:ph idx="1"/>
          </p:nvPr>
        </p:nvSpPr>
        <p:spPr>
          <a:xfrm>
            <a:off x="609600" y="1600206"/>
            <a:ext cx="8467725" cy="4525963"/>
          </a:xfrm>
        </p:spPr>
        <p:txBody>
          <a:bodyPr/>
          <a:lstStyle/>
          <a:p>
            <a:r>
              <a:rPr lang="en-GB" sz="2800" dirty="0"/>
              <a:t>Surveillance of </a:t>
            </a:r>
            <a:r>
              <a:rPr lang="en-GB" sz="2800" dirty="0" smtClean="0"/>
              <a:t>all…</a:t>
            </a:r>
            <a:endParaRPr lang="en-GB" sz="2800" dirty="0"/>
          </a:p>
          <a:p>
            <a:pPr lvl="1"/>
            <a:r>
              <a:rPr lang="en-GB" sz="2400" dirty="0"/>
              <a:t>stillbirths (from 24</a:t>
            </a:r>
            <a:r>
              <a:rPr lang="en-GB" sz="2400" baseline="30000" dirty="0"/>
              <a:t>+0</a:t>
            </a:r>
            <a:r>
              <a:rPr lang="en-GB" sz="2400" dirty="0"/>
              <a:t> weeks gestation)</a:t>
            </a:r>
          </a:p>
          <a:p>
            <a:pPr lvl="1"/>
            <a:r>
              <a:rPr lang="en-GB" sz="2400" dirty="0"/>
              <a:t>neonatal deaths (from 20</a:t>
            </a:r>
            <a:r>
              <a:rPr lang="en-GB" sz="2400" baseline="30000" dirty="0"/>
              <a:t>+0</a:t>
            </a:r>
            <a:r>
              <a:rPr lang="en-GB" sz="2400" dirty="0"/>
              <a:t> weeks gestation)</a:t>
            </a:r>
          </a:p>
          <a:p>
            <a:pPr lvl="1"/>
            <a:r>
              <a:rPr lang="en-GB" sz="2400" dirty="0"/>
              <a:t>late </a:t>
            </a:r>
            <a:r>
              <a:rPr lang="en-GB" sz="2400" dirty="0" err="1"/>
              <a:t>fetal</a:t>
            </a:r>
            <a:r>
              <a:rPr lang="en-GB" sz="2400" dirty="0"/>
              <a:t> losses (22</a:t>
            </a:r>
            <a:r>
              <a:rPr lang="en-GB" sz="2400" baseline="30000" dirty="0"/>
              <a:t>+0</a:t>
            </a:r>
            <a:r>
              <a:rPr lang="en-GB" sz="2400" dirty="0"/>
              <a:t> to 23</a:t>
            </a:r>
            <a:r>
              <a:rPr lang="en-GB" sz="2400" baseline="30000" dirty="0"/>
              <a:t>+6</a:t>
            </a:r>
            <a:r>
              <a:rPr lang="en-GB" sz="2400" dirty="0"/>
              <a:t> weeks gestation</a:t>
            </a:r>
            <a:r>
              <a:rPr lang="en-GB" sz="2400" dirty="0" smtClean="0"/>
              <a:t>) </a:t>
            </a:r>
            <a:endParaRPr lang="en-GB" sz="2400" dirty="0"/>
          </a:p>
          <a:p>
            <a:endParaRPr lang="en-GB" sz="2800" dirty="0"/>
          </a:p>
        </p:txBody>
      </p:sp>
      <p:pic>
        <p:nvPicPr>
          <p:cNvPr id="7" name="Picture 6"/>
          <p:cNvPicPr>
            <a:picLocks noChangeAspect="1"/>
          </p:cNvPicPr>
          <p:nvPr/>
        </p:nvPicPr>
        <p:blipFill rotWithShape="1">
          <a:blip r:embed="rId3"/>
          <a:srcRect t="-1" r="25580" b="1316"/>
          <a:stretch/>
        </p:blipFill>
        <p:spPr>
          <a:xfrm>
            <a:off x="7777537" y="1156033"/>
            <a:ext cx="4233488" cy="2530143"/>
          </a:xfrm>
          <a:prstGeom prst="rect">
            <a:avLst/>
          </a:prstGeom>
        </p:spPr>
      </p:pic>
      <p:pic>
        <p:nvPicPr>
          <p:cNvPr id="8" name="Picture 7"/>
          <p:cNvPicPr>
            <a:picLocks noChangeAspect="1"/>
          </p:cNvPicPr>
          <p:nvPr/>
        </p:nvPicPr>
        <p:blipFill>
          <a:blip r:embed="rId4"/>
          <a:stretch>
            <a:fillRect/>
          </a:stretch>
        </p:blipFill>
        <p:spPr>
          <a:xfrm>
            <a:off x="7635566" y="3635224"/>
            <a:ext cx="4415858" cy="2648837"/>
          </a:xfrm>
          <a:prstGeom prst="rect">
            <a:avLst/>
          </a:prstGeom>
        </p:spPr>
      </p:pic>
      <p:sp>
        <p:nvSpPr>
          <p:cNvPr id="4" name="Rectangle 3"/>
          <p:cNvSpPr/>
          <p:nvPr/>
        </p:nvSpPr>
        <p:spPr>
          <a:xfrm>
            <a:off x="89041" y="4713942"/>
            <a:ext cx="7546525" cy="923330"/>
          </a:xfrm>
          <a:prstGeom prst="rect">
            <a:avLst/>
          </a:prstGeom>
        </p:spPr>
        <p:txBody>
          <a:bodyPr wrap="square">
            <a:spAutoFit/>
          </a:bodyPr>
          <a:lstStyle/>
          <a:p>
            <a:r>
              <a:rPr lang="en-GB" dirty="0">
                <a:solidFill>
                  <a:srgbClr val="77227E"/>
                </a:solidFill>
              </a:rPr>
              <a:t>https://www.nhsx.nhs.uk/key-tools-and-info/data-saves-lives/improving-health-and-care-services-for-everyone/improving-the-care-of-mothers-and-babies/</a:t>
            </a:r>
          </a:p>
        </p:txBody>
      </p:sp>
    </p:spTree>
    <p:extLst>
      <p:ext uri="{BB962C8B-B14F-4D97-AF65-F5344CB8AC3E}">
        <p14:creationId xmlns:p14="http://schemas.microsoft.com/office/powerpoint/2010/main" val="3143160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82CFDE-70DF-429C-85CF-2E46C932663D}"/>
              </a:ext>
            </a:extLst>
          </p:cNvPr>
          <p:cNvSpPr>
            <a:spLocks noGrp="1"/>
          </p:cNvSpPr>
          <p:nvPr>
            <p:ph sz="quarter" idx="10"/>
          </p:nvPr>
        </p:nvSpPr>
        <p:spPr>
          <a:xfrm>
            <a:off x="1142999" y="1093573"/>
            <a:ext cx="10076935" cy="5764427"/>
          </a:xfrm>
        </p:spPr>
        <p:txBody>
          <a:bodyPr/>
          <a:lstStyle/>
          <a:p>
            <a:pPr marL="171450" indent="-171450"/>
            <a:r>
              <a:rPr lang="en-GB" sz="2400" dirty="0" smtClean="0"/>
              <a:t>Better quality local </a:t>
            </a:r>
            <a:r>
              <a:rPr lang="en-GB" sz="2400" dirty="0"/>
              <a:t>reviews </a:t>
            </a:r>
            <a:r>
              <a:rPr lang="en-GB" sz="2400" dirty="0" smtClean="0"/>
              <a:t>are carried out when </a:t>
            </a:r>
            <a:r>
              <a:rPr lang="en-GB" sz="2400" dirty="0"/>
              <a:t>a </a:t>
            </a:r>
            <a:r>
              <a:rPr lang="en-GB" sz="2400" dirty="0" smtClean="0"/>
              <a:t>multi-disciplinary </a:t>
            </a:r>
            <a:r>
              <a:rPr lang="en-GB" sz="2400" dirty="0"/>
              <a:t>group conducts the review compared with </a:t>
            </a:r>
            <a:r>
              <a:rPr lang="en-GB" sz="2400" dirty="0" smtClean="0"/>
              <a:t>a review by only one </a:t>
            </a:r>
            <a:r>
              <a:rPr lang="en-GB" sz="2400" dirty="0"/>
              <a:t>or two members of staff</a:t>
            </a:r>
            <a:r>
              <a:rPr lang="en-GB" sz="2400" dirty="0" smtClean="0"/>
              <a:t>.</a:t>
            </a:r>
          </a:p>
          <a:p>
            <a:pPr marL="171450" indent="-171450"/>
            <a:r>
              <a:rPr lang="en-GB" sz="2400" dirty="0"/>
              <a:t>Each participant involved in a review session should be recorded in the PMRT.</a:t>
            </a:r>
          </a:p>
          <a:p>
            <a:endParaRPr lang="en-GB" sz="2400" dirty="0"/>
          </a:p>
          <a:p>
            <a:pPr marL="171450" indent="-171450"/>
            <a:r>
              <a:rPr lang="en-GB" sz="2400" dirty="0" smtClean="0"/>
              <a:t>The </a:t>
            </a:r>
            <a:r>
              <a:rPr lang="en-GB" sz="2400" u="sng" dirty="0"/>
              <a:t>minimum</a:t>
            </a:r>
            <a:r>
              <a:rPr lang="en-GB" sz="2400" dirty="0"/>
              <a:t> composition for the perinatal mortality review group is set out in the Guidance for using the </a:t>
            </a:r>
            <a:r>
              <a:rPr lang="en-GB" sz="2400" dirty="0" smtClean="0"/>
              <a:t>PMRT:</a:t>
            </a:r>
          </a:p>
          <a:p>
            <a:pPr marL="457200" lvl="1"/>
            <a:r>
              <a:rPr lang="en-GB" sz="2400" b="1" dirty="0" smtClean="0">
                <a:solidFill>
                  <a:srgbClr val="7030A0"/>
                </a:solidFill>
              </a:rPr>
              <a:t>Stillbirths and late miscarriages:</a:t>
            </a:r>
          </a:p>
          <a:p>
            <a:pPr marL="800100" lvl="2"/>
            <a:r>
              <a:rPr lang="en-GB" sz="2400" dirty="0" smtClean="0"/>
              <a:t>Two midwives and two obstetricians</a:t>
            </a:r>
          </a:p>
          <a:p>
            <a:pPr marL="457200" lvl="1"/>
            <a:r>
              <a:rPr lang="en-GB" sz="2400" b="1" dirty="0" smtClean="0">
                <a:solidFill>
                  <a:srgbClr val="5AB7B2"/>
                </a:solidFill>
              </a:rPr>
              <a:t>Neonatal deaths:</a:t>
            </a:r>
          </a:p>
          <a:p>
            <a:pPr marL="800100" lvl="2"/>
            <a:r>
              <a:rPr lang="en-GB" sz="2400" dirty="0"/>
              <a:t>Two </a:t>
            </a:r>
            <a:r>
              <a:rPr lang="en-GB" sz="2400" dirty="0" smtClean="0"/>
              <a:t>midwives, two obstetricians, two neonatal nurses and two neonatologists</a:t>
            </a:r>
            <a:endParaRPr lang="en-GB" sz="2400" dirty="0"/>
          </a:p>
          <a:p>
            <a:pPr marL="628650" lvl="2" indent="0">
              <a:buNone/>
            </a:pPr>
            <a:endParaRPr lang="en-GB" sz="2400" dirty="0" smtClean="0"/>
          </a:p>
          <a:p>
            <a:pPr marL="800100" lvl="2"/>
            <a:endParaRPr lang="en-GB" sz="2400" dirty="0"/>
          </a:p>
          <a:p>
            <a:endParaRPr lang="en-GB" dirty="0"/>
          </a:p>
          <a:p>
            <a:endParaRPr lang="en-GB" dirty="0"/>
          </a:p>
        </p:txBody>
      </p:sp>
      <p:sp>
        <p:nvSpPr>
          <p:cNvPr id="3" name="Title 2">
            <a:extLst>
              <a:ext uri="{FF2B5EF4-FFF2-40B4-BE49-F238E27FC236}">
                <a16:creationId xmlns:a16="http://schemas.microsoft.com/office/drawing/2014/main" id="{DBB50F57-89D4-408A-AEB3-256A30338527}"/>
              </a:ext>
            </a:extLst>
          </p:cNvPr>
          <p:cNvSpPr>
            <a:spLocks noGrp="1"/>
          </p:cNvSpPr>
          <p:nvPr>
            <p:ph type="title"/>
          </p:nvPr>
        </p:nvSpPr>
        <p:spPr/>
        <p:txBody>
          <a:bodyPr/>
          <a:lstStyle/>
          <a:p>
            <a:r>
              <a:rPr lang="en-GB" dirty="0" smtClean="0">
                <a:latin typeface="+mn-lt"/>
              </a:rPr>
              <a:t>Multi-disciplinary </a:t>
            </a:r>
            <a:r>
              <a:rPr lang="en-GB" dirty="0">
                <a:latin typeface="+mn-lt"/>
              </a:rPr>
              <a:t>Review</a:t>
            </a:r>
          </a:p>
        </p:txBody>
      </p:sp>
    </p:spTree>
    <p:extLst>
      <p:ext uri="{BB962C8B-B14F-4D97-AF65-F5344CB8AC3E}">
        <p14:creationId xmlns:p14="http://schemas.microsoft.com/office/powerpoint/2010/main" val="2128731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a:graphicFrameLocks/>
          </p:cNvGraphicFramePr>
          <p:nvPr>
            <p:extLst/>
          </p:nvPr>
        </p:nvGraphicFramePr>
        <p:xfrm>
          <a:off x="2329028" y="1647194"/>
          <a:ext cx="7433861" cy="4078692"/>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C92187A7-9051-48B9-8AD4-CB52C86A65DA}"/>
              </a:ext>
            </a:extLst>
          </p:cNvPr>
          <p:cNvSpPr>
            <a:spLocks noGrp="1"/>
          </p:cNvSpPr>
          <p:nvPr>
            <p:ph sz="quarter" idx="10"/>
          </p:nvPr>
        </p:nvSpPr>
        <p:spPr>
          <a:xfrm>
            <a:off x="1725957" y="895930"/>
            <a:ext cx="8640000" cy="5688000"/>
          </a:xfrm>
        </p:spPr>
        <p:txBody>
          <a:bodyPr/>
          <a:lstStyle/>
          <a:p>
            <a:pPr marL="0" indent="0">
              <a:buNone/>
            </a:pPr>
            <a:r>
              <a:rPr lang="en-GB" dirty="0" smtClean="0"/>
              <a:t>Membership of the review team </a:t>
            </a:r>
            <a:r>
              <a:rPr lang="en-GB" dirty="0"/>
              <a:t>at the review session with the largest number of </a:t>
            </a:r>
            <a:r>
              <a:rPr lang="en-GB" dirty="0" smtClean="0"/>
              <a:t>participants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1200" dirty="0"/>
              <a:t>* Minimum recommended staff: two midwives and two obstetricians for reviews of stillbirths and late miscarriages, and in addition two neonatal nurses and two neonatologists for neonatal deaths.</a:t>
            </a:r>
          </a:p>
        </p:txBody>
      </p:sp>
      <p:sp>
        <p:nvSpPr>
          <p:cNvPr id="2" name="Title 1">
            <a:extLst>
              <a:ext uri="{FF2B5EF4-FFF2-40B4-BE49-F238E27FC236}">
                <a16:creationId xmlns:a16="http://schemas.microsoft.com/office/drawing/2014/main" id="{037F8830-15E2-45E7-85A2-6270E9BEEA65}"/>
              </a:ext>
            </a:extLst>
          </p:cNvPr>
          <p:cNvSpPr>
            <a:spLocks noGrp="1"/>
          </p:cNvSpPr>
          <p:nvPr>
            <p:ph type="title"/>
          </p:nvPr>
        </p:nvSpPr>
        <p:spPr/>
        <p:txBody>
          <a:bodyPr/>
          <a:lstStyle/>
          <a:p>
            <a:r>
              <a:rPr lang="en-GB" dirty="0" smtClean="0">
                <a:solidFill>
                  <a:srgbClr val="354A9B"/>
                </a:solidFill>
                <a:latin typeface="+mn-lt"/>
              </a:rPr>
              <a:t>Multi-disciplinary </a:t>
            </a:r>
            <a:r>
              <a:rPr lang="en-GB" dirty="0">
                <a:solidFill>
                  <a:srgbClr val="354A9B"/>
                </a:solidFill>
                <a:latin typeface="+mn-lt"/>
              </a:rPr>
              <a:t>Review</a:t>
            </a:r>
          </a:p>
        </p:txBody>
      </p:sp>
      <p:sp>
        <p:nvSpPr>
          <p:cNvPr id="22" name="Right Arrow 21"/>
          <p:cNvSpPr/>
          <p:nvPr/>
        </p:nvSpPr>
        <p:spPr>
          <a:xfrm>
            <a:off x="1939638" y="6391795"/>
            <a:ext cx="277091"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3" name="TextBox 22"/>
          <p:cNvSpPr txBox="1"/>
          <p:nvPr/>
        </p:nvSpPr>
        <p:spPr>
          <a:xfrm>
            <a:off x="2380365" y="6245376"/>
            <a:ext cx="5223164" cy="338554"/>
          </a:xfrm>
          <a:prstGeom prst="rect">
            <a:avLst/>
          </a:prstGeom>
          <a:noFill/>
        </p:spPr>
        <p:txBody>
          <a:bodyPr wrap="square" rtlCol="0">
            <a:spAutoFit/>
          </a:bodyPr>
          <a:lstStyle/>
          <a:p>
            <a:pPr defTabSz="457200"/>
            <a:r>
              <a:rPr lang="en-GB" sz="1600" dirty="0">
                <a:solidFill>
                  <a:prstClr val="black"/>
                </a:solidFill>
                <a:latin typeface="Calibri" panose="020F0502020204030204"/>
              </a:rPr>
              <a:t>Arrows compared with previous reporting period </a:t>
            </a:r>
          </a:p>
        </p:txBody>
      </p:sp>
      <p:cxnSp>
        <p:nvCxnSpPr>
          <p:cNvPr id="10" name="Straight Arrow Connector 9"/>
          <p:cNvCxnSpPr/>
          <p:nvPr/>
        </p:nvCxnSpPr>
        <p:spPr>
          <a:xfrm flipV="1">
            <a:off x="7826334" y="1924254"/>
            <a:ext cx="0" cy="2493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33656" y="3086886"/>
            <a:ext cx="0" cy="2493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228611" y="3730263"/>
            <a:ext cx="0" cy="2493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89803" y="4999211"/>
            <a:ext cx="0" cy="207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968921" y="1981372"/>
            <a:ext cx="820882" cy="276999"/>
          </a:xfrm>
          <a:prstGeom prst="rect">
            <a:avLst/>
          </a:prstGeom>
          <a:noFill/>
        </p:spPr>
        <p:txBody>
          <a:bodyPr wrap="square" rtlCol="0">
            <a:spAutoFit/>
          </a:bodyPr>
          <a:lstStyle/>
          <a:p>
            <a:pPr defTabSz="457200"/>
            <a:r>
              <a:rPr lang="en-GB" sz="1200" dirty="0">
                <a:solidFill>
                  <a:prstClr val="black"/>
                </a:solidFill>
                <a:latin typeface="Calibri" panose="020F0502020204030204"/>
              </a:rPr>
              <a:t>from 17%</a:t>
            </a:r>
          </a:p>
        </p:txBody>
      </p:sp>
      <p:sp>
        <p:nvSpPr>
          <p:cNvPr id="26" name="TextBox 25"/>
          <p:cNvSpPr txBox="1"/>
          <p:nvPr/>
        </p:nvSpPr>
        <p:spPr>
          <a:xfrm>
            <a:off x="7026834" y="2535073"/>
            <a:ext cx="1153391" cy="276999"/>
          </a:xfrm>
          <a:prstGeom prst="rect">
            <a:avLst/>
          </a:prstGeom>
          <a:noFill/>
        </p:spPr>
        <p:txBody>
          <a:bodyPr wrap="square" rtlCol="0">
            <a:spAutoFit/>
          </a:bodyPr>
          <a:lstStyle/>
          <a:p>
            <a:pPr defTabSz="457200"/>
            <a:r>
              <a:rPr lang="en-GB" sz="1200" dirty="0">
                <a:solidFill>
                  <a:prstClr val="black"/>
                </a:solidFill>
                <a:latin typeface="Calibri" panose="020F0502020204030204"/>
              </a:rPr>
              <a:t>from 19%</a:t>
            </a:r>
          </a:p>
        </p:txBody>
      </p:sp>
      <p:sp>
        <p:nvSpPr>
          <p:cNvPr id="27" name="TextBox 26"/>
          <p:cNvSpPr txBox="1"/>
          <p:nvPr/>
        </p:nvSpPr>
        <p:spPr>
          <a:xfrm>
            <a:off x="8180224" y="3123985"/>
            <a:ext cx="850618" cy="276999"/>
          </a:xfrm>
          <a:prstGeom prst="rect">
            <a:avLst/>
          </a:prstGeom>
          <a:noFill/>
        </p:spPr>
        <p:txBody>
          <a:bodyPr wrap="square" rtlCol="0">
            <a:spAutoFit/>
          </a:bodyPr>
          <a:lstStyle/>
          <a:p>
            <a:pPr defTabSz="457200"/>
            <a:r>
              <a:rPr lang="en-GB" sz="1200" dirty="0">
                <a:solidFill>
                  <a:prstClr val="black"/>
                </a:solidFill>
                <a:latin typeface="Calibri" panose="020F0502020204030204"/>
              </a:rPr>
              <a:t>from 27%</a:t>
            </a:r>
          </a:p>
        </p:txBody>
      </p:sp>
      <p:sp>
        <p:nvSpPr>
          <p:cNvPr id="28" name="TextBox 27"/>
          <p:cNvSpPr txBox="1"/>
          <p:nvPr/>
        </p:nvSpPr>
        <p:spPr>
          <a:xfrm>
            <a:off x="9327189" y="3716456"/>
            <a:ext cx="602673" cy="276999"/>
          </a:xfrm>
          <a:prstGeom prst="rect">
            <a:avLst/>
          </a:prstGeom>
          <a:noFill/>
        </p:spPr>
        <p:txBody>
          <a:bodyPr wrap="square" rtlCol="0">
            <a:spAutoFit/>
          </a:bodyPr>
          <a:lstStyle/>
          <a:p>
            <a:pPr defTabSz="457200"/>
            <a:r>
              <a:rPr lang="en-GB" sz="1200" dirty="0">
                <a:solidFill>
                  <a:prstClr val="black"/>
                </a:solidFill>
                <a:latin typeface="Calibri" panose="020F0502020204030204"/>
              </a:rPr>
              <a:t>33%</a:t>
            </a:r>
          </a:p>
        </p:txBody>
      </p:sp>
      <p:sp>
        <p:nvSpPr>
          <p:cNvPr id="29" name="TextBox 28"/>
          <p:cNvSpPr txBox="1"/>
          <p:nvPr/>
        </p:nvSpPr>
        <p:spPr>
          <a:xfrm>
            <a:off x="7210307" y="4342813"/>
            <a:ext cx="789703" cy="276999"/>
          </a:xfrm>
          <a:prstGeom prst="rect">
            <a:avLst/>
          </a:prstGeom>
          <a:noFill/>
        </p:spPr>
        <p:txBody>
          <a:bodyPr wrap="none" rtlCol="0">
            <a:spAutoFit/>
          </a:bodyPr>
          <a:lstStyle/>
          <a:p>
            <a:pPr defTabSz="457200"/>
            <a:r>
              <a:rPr lang="en-GB" sz="1200" dirty="0">
                <a:solidFill>
                  <a:prstClr val="black"/>
                </a:solidFill>
                <a:latin typeface="Calibri" panose="020F0502020204030204"/>
              </a:rPr>
              <a:t>from 18%</a:t>
            </a:r>
          </a:p>
        </p:txBody>
      </p:sp>
      <p:sp>
        <p:nvSpPr>
          <p:cNvPr id="30" name="TextBox 29"/>
          <p:cNvSpPr txBox="1"/>
          <p:nvPr/>
        </p:nvSpPr>
        <p:spPr>
          <a:xfrm>
            <a:off x="8901879" y="4964621"/>
            <a:ext cx="850618" cy="276999"/>
          </a:xfrm>
          <a:prstGeom prst="rect">
            <a:avLst/>
          </a:prstGeom>
          <a:noFill/>
        </p:spPr>
        <p:txBody>
          <a:bodyPr wrap="square" rtlCol="0">
            <a:spAutoFit/>
          </a:bodyPr>
          <a:lstStyle/>
          <a:p>
            <a:pPr defTabSz="457200"/>
            <a:r>
              <a:rPr lang="en-GB" sz="1200" dirty="0">
                <a:solidFill>
                  <a:prstClr val="black"/>
                </a:solidFill>
                <a:latin typeface="Calibri" panose="020F0502020204030204"/>
              </a:rPr>
              <a:t>from 92%</a:t>
            </a:r>
          </a:p>
        </p:txBody>
      </p:sp>
      <p:cxnSp>
        <p:nvCxnSpPr>
          <p:cNvPr id="32" name="Straight Arrow Connector 31"/>
          <p:cNvCxnSpPr/>
          <p:nvPr/>
        </p:nvCxnSpPr>
        <p:spPr>
          <a:xfrm>
            <a:off x="6831775" y="2552745"/>
            <a:ext cx="0" cy="207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026832" y="4310449"/>
            <a:ext cx="0" cy="2493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715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2187A7-9051-48B9-8AD4-CB52C86A65DA}"/>
              </a:ext>
            </a:extLst>
          </p:cNvPr>
          <p:cNvSpPr>
            <a:spLocks noGrp="1"/>
          </p:cNvSpPr>
          <p:nvPr>
            <p:ph sz="quarter" idx="10"/>
          </p:nvPr>
        </p:nvSpPr>
        <p:spPr/>
        <p:txBody>
          <a:bodyPr/>
          <a:lstStyle/>
          <a:p>
            <a:pPr marL="0" indent="0">
              <a:buNone/>
            </a:pPr>
            <a:r>
              <a:rPr lang="en-GB" dirty="0" smtClean="0"/>
              <a:t>External member* of the review group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sz="1600" dirty="0"/>
              <a:t>*Relevant professional who is external to the Trust/Health Board whose role is to provide a ‘fresh pair of eyes’ to the review</a:t>
            </a:r>
          </a:p>
        </p:txBody>
      </p:sp>
      <p:sp>
        <p:nvSpPr>
          <p:cNvPr id="2" name="Title 1">
            <a:extLst>
              <a:ext uri="{FF2B5EF4-FFF2-40B4-BE49-F238E27FC236}">
                <a16:creationId xmlns:a16="http://schemas.microsoft.com/office/drawing/2014/main" id="{037F8830-15E2-45E7-85A2-6270E9BEEA65}"/>
              </a:ext>
            </a:extLst>
          </p:cNvPr>
          <p:cNvSpPr>
            <a:spLocks noGrp="1"/>
          </p:cNvSpPr>
          <p:nvPr>
            <p:ph type="title"/>
          </p:nvPr>
        </p:nvSpPr>
        <p:spPr/>
        <p:txBody>
          <a:bodyPr/>
          <a:lstStyle/>
          <a:p>
            <a:r>
              <a:rPr lang="en-GB" dirty="0" smtClean="0">
                <a:solidFill>
                  <a:srgbClr val="354A9B"/>
                </a:solidFill>
                <a:latin typeface="+mn-lt"/>
              </a:rPr>
              <a:t>Multi-disciplinary </a:t>
            </a:r>
            <a:r>
              <a:rPr lang="en-GB" dirty="0">
                <a:solidFill>
                  <a:srgbClr val="354A9B"/>
                </a:solidFill>
                <a:latin typeface="+mn-lt"/>
              </a:rPr>
              <a:t>Review</a:t>
            </a:r>
          </a:p>
        </p:txBody>
      </p:sp>
      <p:graphicFrame>
        <p:nvGraphicFramePr>
          <p:cNvPr id="5" name="Chart 4"/>
          <p:cNvGraphicFramePr>
            <a:graphicFrameLocks/>
          </p:cNvGraphicFramePr>
          <p:nvPr>
            <p:extLst/>
          </p:nvPr>
        </p:nvGraphicFramePr>
        <p:xfrm>
          <a:off x="2318658" y="1404258"/>
          <a:ext cx="7707085" cy="43869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1544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09EEE0-DDA9-48D4-B224-346E6E380F49}"/>
              </a:ext>
            </a:extLst>
          </p:cNvPr>
          <p:cNvSpPr>
            <a:spLocks noGrp="1"/>
          </p:cNvSpPr>
          <p:nvPr>
            <p:ph sz="quarter" idx="10"/>
          </p:nvPr>
        </p:nvSpPr>
        <p:spPr/>
        <p:txBody>
          <a:bodyPr/>
          <a:lstStyle/>
          <a:p>
            <a:endParaRPr lang="en-GB" dirty="0"/>
          </a:p>
          <a:p>
            <a:endParaRPr lang="en-GB" dirty="0"/>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77947C4F-1C75-403A-9D4A-6C27B109B0FE}"/>
              </a:ext>
            </a:extLst>
          </p:cNvPr>
          <p:cNvSpPr>
            <a:spLocks noGrp="1"/>
          </p:cNvSpPr>
          <p:nvPr>
            <p:ph type="title"/>
          </p:nvPr>
        </p:nvSpPr>
        <p:spPr/>
        <p:txBody>
          <a:bodyPr/>
          <a:lstStyle/>
          <a:p>
            <a:r>
              <a:rPr lang="en-GB" dirty="0">
                <a:latin typeface="+mn-lt"/>
              </a:rPr>
              <a:t>Parent Engagement</a:t>
            </a:r>
          </a:p>
        </p:txBody>
      </p:sp>
      <p:graphicFrame>
        <p:nvGraphicFramePr>
          <p:cNvPr id="4" name="Table 3"/>
          <p:cNvGraphicFramePr>
            <a:graphicFrameLocks noGrp="1"/>
          </p:cNvGraphicFramePr>
          <p:nvPr>
            <p:extLst/>
          </p:nvPr>
        </p:nvGraphicFramePr>
        <p:xfrm>
          <a:off x="2586319" y="2774160"/>
          <a:ext cx="7406063" cy="370840"/>
        </p:xfrm>
        <a:graphic>
          <a:graphicData uri="http://schemas.openxmlformats.org/drawingml/2006/table">
            <a:tbl>
              <a:tblPr firstRow="1" bandRow="1">
                <a:tableStyleId>{5C22544A-7EE6-4342-B048-85BDC9FD1C3A}</a:tableStyleId>
              </a:tblPr>
              <a:tblGrid>
                <a:gridCol w="7406063">
                  <a:extLst>
                    <a:ext uri="{9D8B030D-6E8A-4147-A177-3AD203B41FA5}">
                      <a16:colId xmlns:a16="http://schemas.microsoft.com/office/drawing/2014/main" val="20000"/>
                    </a:ext>
                  </a:extLst>
                </a:gridCol>
              </a:tblGrid>
              <a:tr h="370840">
                <a:tc>
                  <a:txBody>
                    <a:bodyPr/>
                    <a:lstStyle/>
                    <a:p>
                      <a:endParaRPr lang="en-GB" dirty="0">
                        <a:solidFill>
                          <a:schemeClr val="tx1"/>
                        </a:solidFill>
                      </a:endParaRPr>
                    </a:p>
                  </a:txBody>
                  <a:tcPr>
                    <a:noFill/>
                  </a:tcPr>
                </a:tc>
                <a:extLst>
                  <a:ext uri="{0D108BD9-81ED-4DB2-BD59-A6C34878D82A}">
                    <a16:rowId xmlns:a16="http://schemas.microsoft.com/office/drawing/2014/main" val="10000"/>
                  </a:ext>
                </a:extLst>
              </a:tr>
            </a:tbl>
          </a:graphicData>
        </a:graphic>
      </p:graphicFrame>
      <p:sp>
        <p:nvSpPr>
          <p:cNvPr id="6" name="Rectangle 5">
            <a:extLst>
              <a:ext uri="{FF2B5EF4-FFF2-40B4-BE49-F238E27FC236}">
                <a16:creationId xmlns:a16="http://schemas.microsoft.com/office/drawing/2014/main" id="{5B5E443B-3BB1-4F13-AF52-4F5B0755A239}"/>
              </a:ext>
            </a:extLst>
          </p:cNvPr>
          <p:cNvSpPr/>
          <p:nvPr/>
        </p:nvSpPr>
        <p:spPr>
          <a:xfrm>
            <a:off x="1296000" y="1609402"/>
            <a:ext cx="9817443" cy="2948839"/>
          </a:xfrm>
          <a:prstGeom prst="rect">
            <a:avLst/>
          </a:prstGeom>
          <a:solidFill>
            <a:srgbClr val="ECEFF8"/>
          </a:solidFill>
          <a:ln w="3175" cmpd="sng">
            <a:solidFill>
              <a:schemeClr val="accent1"/>
            </a:solid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pPr defTabSz="457200"/>
            <a:r>
              <a:rPr lang="en-GB" sz="2400" dirty="0">
                <a:solidFill>
                  <a:srgbClr val="36499B"/>
                </a:solidFill>
                <a:latin typeface="Calibri" panose="020F0502020204030204"/>
              </a:rPr>
              <a:t>Parents whose baby has died have the greatest stake in understanding what happened and why their baby died. </a:t>
            </a:r>
          </a:p>
          <a:p>
            <a:pPr defTabSz="457200"/>
            <a:endParaRPr lang="en-GB" sz="2400" dirty="0">
              <a:solidFill>
                <a:srgbClr val="36499B"/>
              </a:solidFill>
              <a:latin typeface="Calibri" panose="020F0502020204030204"/>
            </a:endParaRPr>
          </a:p>
          <a:p>
            <a:pPr defTabSz="457200"/>
            <a:r>
              <a:rPr lang="en-GB" sz="2400" dirty="0">
                <a:solidFill>
                  <a:srgbClr val="36499B"/>
                </a:solidFill>
                <a:latin typeface="Calibri" panose="020F0502020204030204"/>
              </a:rPr>
              <a:t>Engaging bereaved parents in the review process and including their views and any concerns and questions they have about their care enhances the process of review and ensures that from the outset that the review addresses any questions or concerns they have about their care.</a:t>
            </a:r>
          </a:p>
        </p:txBody>
      </p:sp>
    </p:spTree>
    <p:extLst>
      <p:ext uri="{BB962C8B-B14F-4D97-AF65-F5344CB8AC3E}">
        <p14:creationId xmlns:p14="http://schemas.microsoft.com/office/powerpoint/2010/main" val="2677805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09EEE0-DDA9-48D4-B224-346E6E380F49}"/>
              </a:ext>
            </a:extLst>
          </p:cNvPr>
          <p:cNvSpPr>
            <a:spLocks noGrp="1"/>
          </p:cNvSpPr>
          <p:nvPr>
            <p:ph sz="quarter" idx="10"/>
          </p:nvPr>
        </p:nvSpPr>
        <p:spPr>
          <a:xfrm>
            <a:off x="1776000" y="5061857"/>
            <a:ext cx="8640000" cy="1562143"/>
          </a:xfrm>
        </p:spPr>
        <p:txBody>
          <a:bodyPr/>
          <a:lstStyle/>
          <a:p>
            <a:endParaRPr lang="en-GB" dirty="0"/>
          </a:p>
          <a:p>
            <a:endParaRPr lang="en-GB" dirty="0"/>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77947C4F-1C75-403A-9D4A-6C27B109B0FE}"/>
              </a:ext>
            </a:extLst>
          </p:cNvPr>
          <p:cNvSpPr>
            <a:spLocks noGrp="1"/>
          </p:cNvSpPr>
          <p:nvPr>
            <p:ph type="title"/>
          </p:nvPr>
        </p:nvSpPr>
        <p:spPr>
          <a:xfrm>
            <a:off x="2402481" y="-137039"/>
            <a:ext cx="7105200" cy="1107857"/>
          </a:xfrm>
        </p:spPr>
        <p:txBody>
          <a:bodyPr/>
          <a:lstStyle/>
          <a:p>
            <a:r>
              <a:rPr lang="en-GB" sz="2400" dirty="0">
                <a:latin typeface="+mn-lt"/>
              </a:rPr>
              <a:t>Parent Engagement Improves the Quality of Review </a:t>
            </a:r>
          </a:p>
        </p:txBody>
      </p:sp>
      <p:graphicFrame>
        <p:nvGraphicFramePr>
          <p:cNvPr id="4" name="Table 3"/>
          <p:cNvGraphicFramePr>
            <a:graphicFrameLocks noGrp="1"/>
          </p:cNvGraphicFramePr>
          <p:nvPr>
            <p:extLst/>
          </p:nvPr>
        </p:nvGraphicFramePr>
        <p:xfrm>
          <a:off x="2586319" y="2774160"/>
          <a:ext cx="7406063" cy="370840"/>
        </p:xfrm>
        <a:graphic>
          <a:graphicData uri="http://schemas.openxmlformats.org/drawingml/2006/table">
            <a:tbl>
              <a:tblPr firstRow="1" bandRow="1">
                <a:tableStyleId>{5C22544A-7EE6-4342-B048-85BDC9FD1C3A}</a:tableStyleId>
              </a:tblPr>
              <a:tblGrid>
                <a:gridCol w="7406063">
                  <a:extLst>
                    <a:ext uri="{9D8B030D-6E8A-4147-A177-3AD203B41FA5}">
                      <a16:colId xmlns:a16="http://schemas.microsoft.com/office/drawing/2014/main" val="20000"/>
                    </a:ext>
                  </a:extLst>
                </a:gridCol>
              </a:tblGrid>
              <a:tr h="370840">
                <a:tc>
                  <a:txBody>
                    <a:bodyPr/>
                    <a:lstStyle/>
                    <a:p>
                      <a:endParaRPr lang="en-GB" dirty="0">
                        <a:solidFill>
                          <a:schemeClr val="tx1"/>
                        </a:solidFill>
                      </a:endParaRPr>
                    </a:p>
                  </a:txBody>
                  <a:tcPr>
                    <a:no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a:xfrm flipV="1">
            <a:off x="9836517" y="2521360"/>
            <a:ext cx="0" cy="228600"/>
          </a:xfrm>
          <a:prstGeom prst="straightConnector1">
            <a:avLst/>
          </a:prstGeom>
          <a:ln w="28575">
            <a:solidFill>
              <a:srgbClr val="F6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859253" y="2521361"/>
            <a:ext cx="831483" cy="276999"/>
          </a:xfrm>
          <a:prstGeom prst="rect">
            <a:avLst/>
          </a:prstGeom>
          <a:noFill/>
        </p:spPr>
        <p:txBody>
          <a:bodyPr wrap="square" rtlCol="0">
            <a:spAutoFit/>
          </a:bodyPr>
          <a:lstStyle/>
          <a:p>
            <a:pPr defTabSz="457200"/>
            <a:r>
              <a:rPr lang="en-GB" sz="1200" dirty="0">
                <a:solidFill>
                  <a:prstClr val="black"/>
                </a:solidFill>
                <a:latin typeface="Calibri" panose="020F0502020204030204"/>
              </a:rPr>
              <a:t>from 84%</a:t>
            </a:r>
          </a:p>
        </p:txBody>
      </p:sp>
      <p:sp>
        <p:nvSpPr>
          <p:cNvPr id="11" name="TextBox 10"/>
          <p:cNvSpPr txBox="1"/>
          <p:nvPr/>
        </p:nvSpPr>
        <p:spPr>
          <a:xfrm>
            <a:off x="9859252" y="3153697"/>
            <a:ext cx="1174172" cy="276999"/>
          </a:xfrm>
          <a:prstGeom prst="rect">
            <a:avLst/>
          </a:prstGeom>
          <a:noFill/>
        </p:spPr>
        <p:txBody>
          <a:bodyPr wrap="square" rtlCol="0">
            <a:spAutoFit/>
          </a:bodyPr>
          <a:lstStyle/>
          <a:p>
            <a:pPr defTabSz="457200"/>
            <a:r>
              <a:rPr lang="en-GB" sz="1200" dirty="0">
                <a:solidFill>
                  <a:prstClr val="black"/>
                </a:solidFill>
                <a:latin typeface="Calibri" panose="020F0502020204030204"/>
              </a:rPr>
              <a:t>from 78%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934" y="970818"/>
            <a:ext cx="7158132" cy="5101936"/>
          </a:xfrm>
          <a:prstGeom prst="rect">
            <a:avLst/>
          </a:prstGeom>
        </p:spPr>
      </p:pic>
      <p:cxnSp>
        <p:nvCxnSpPr>
          <p:cNvPr id="12" name="Straight Arrow Connector 11"/>
          <p:cNvCxnSpPr/>
          <p:nvPr/>
        </p:nvCxnSpPr>
        <p:spPr>
          <a:xfrm>
            <a:off x="9836517" y="3145001"/>
            <a:ext cx="0" cy="2943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320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09EEE0-DDA9-48D4-B224-346E6E380F49}"/>
              </a:ext>
            </a:extLst>
          </p:cNvPr>
          <p:cNvSpPr>
            <a:spLocks noGrp="1"/>
          </p:cNvSpPr>
          <p:nvPr>
            <p:ph sz="quarter" idx="10"/>
          </p:nvPr>
        </p:nvSpPr>
        <p:spPr>
          <a:xfrm>
            <a:off x="864973" y="1170000"/>
            <a:ext cx="5410642" cy="5688000"/>
          </a:xfrm>
        </p:spPr>
        <p:txBody>
          <a:bodyPr/>
          <a:lstStyle/>
          <a:p>
            <a:r>
              <a:rPr lang="en-GB" dirty="0" smtClean="0"/>
              <a:t>All of these reviews were carried out after the release of the PMRT Parent Engagement Resources.</a:t>
            </a:r>
          </a:p>
          <a:p>
            <a:r>
              <a:rPr lang="en-GB" dirty="0" smtClean="0"/>
              <a:t>At present we have no information about how many Trusts/Health Boards are using the pathway or resources to help with parent engagement. </a:t>
            </a:r>
          </a:p>
          <a:p>
            <a:r>
              <a:rPr lang="en-GB" dirty="0" smtClean="0"/>
              <a:t>Please let us know if you are using the resources and if you find them useful.</a:t>
            </a:r>
            <a:endParaRPr lang="en-GB" dirty="0"/>
          </a:p>
        </p:txBody>
      </p:sp>
      <p:sp>
        <p:nvSpPr>
          <p:cNvPr id="3" name="Title 2">
            <a:extLst>
              <a:ext uri="{FF2B5EF4-FFF2-40B4-BE49-F238E27FC236}">
                <a16:creationId xmlns:a16="http://schemas.microsoft.com/office/drawing/2014/main" id="{77947C4F-1C75-403A-9D4A-6C27B109B0FE}"/>
              </a:ext>
            </a:extLst>
          </p:cNvPr>
          <p:cNvSpPr>
            <a:spLocks noGrp="1"/>
          </p:cNvSpPr>
          <p:nvPr>
            <p:ph type="title"/>
          </p:nvPr>
        </p:nvSpPr>
        <p:spPr/>
        <p:txBody>
          <a:bodyPr/>
          <a:lstStyle/>
          <a:p>
            <a:r>
              <a:rPr lang="en-GB" dirty="0" smtClean="0">
                <a:latin typeface="+mn-lt"/>
              </a:rPr>
              <a:t>Engaging Parents in Reviews</a:t>
            </a:r>
            <a:endParaRPr lang="en-GB"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037" y="1170001"/>
            <a:ext cx="3721950" cy="5242185"/>
          </a:xfrm>
          <a:prstGeom prst="rect">
            <a:avLst/>
          </a:prstGeom>
          <a:ln>
            <a:solidFill>
              <a:srgbClr val="354A9B"/>
            </a:solidFill>
          </a:ln>
        </p:spPr>
      </p:pic>
      <p:sp>
        <p:nvSpPr>
          <p:cNvPr id="5" name="Rectangle 4"/>
          <p:cNvSpPr/>
          <p:nvPr/>
        </p:nvSpPr>
        <p:spPr>
          <a:xfrm>
            <a:off x="1936019" y="4852992"/>
            <a:ext cx="4572000" cy="923330"/>
          </a:xfrm>
          <a:prstGeom prst="rect">
            <a:avLst/>
          </a:prstGeom>
        </p:spPr>
        <p:txBody>
          <a:bodyPr>
            <a:spAutoFit/>
          </a:bodyPr>
          <a:lstStyle/>
          <a:p>
            <a:pPr defTabSz="457200"/>
            <a:r>
              <a:rPr lang="en-GB" dirty="0">
                <a:solidFill>
                  <a:prstClr val="black"/>
                </a:solidFill>
                <a:latin typeface="Calibri" panose="020F0502020204030204"/>
                <a:hlinkClick r:id="rId4"/>
              </a:rPr>
              <a:t>https://www.npeu.ox.ac.uk/pmrt/parent-engagement-materials</a:t>
            </a:r>
            <a:endParaRPr lang="en-GB" dirty="0">
              <a:solidFill>
                <a:prstClr val="black"/>
              </a:solidFill>
              <a:latin typeface="Calibri" panose="020F0502020204030204"/>
            </a:endParaRPr>
          </a:p>
          <a:p>
            <a:pPr defTabSz="457200"/>
            <a:endParaRPr lang="en-GB" dirty="0">
              <a:solidFill>
                <a:prstClr val="black"/>
              </a:solidFill>
              <a:latin typeface="Calibri" panose="020F0502020204030204"/>
            </a:endParaRPr>
          </a:p>
        </p:txBody>
      </p:sp>
    </p:spTree>
    <p:extLst>
      <p:ext uri="{BB962C8B-B14F-4D97-AF65-F5344CB8AC3E}">
        <p14:creationId xmlns:p14="http://schemas.microsoft.com/office/powerpoint/2010/main" val="3950351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20C090-EE48-442F-98EA-E70DF9189D08}"/>
              </a:ext>
            </a:extLst>
          </p:cNvPr>
          <p:cNvSpPr>
            <a:spLocks noGrp="1"/>
          </p:cNvSpPr>
          <p:nvPr>
            <p:ph sz="quarter" idx="10"/>
          </p:nvPr>
        </p:nvSpPr>
        <p:spPr/>
        <p:txBody>
          <a:bodyPr/>
          <a:lstStyle/>
          <a:p>
            <a:endParaRPr lang="en-GB" dirty="0"/>
          </a:p>
          <a:p>
            <a:r>
              <a:rPr lang="en-GB" sz="2800" dirty="0"/>
              <a:t>At least one issue with care was identified in 19/20 reviews with an average of 4 issues per review  </a:t>
            </a:r>
          </a:p>
          <a:p>
            <a:endParaRPr lang="en-GB" dirty="0"/>
          </a:p>
          <a:p>
            <a:endParaRPr lang="en-GB" dirty="0" smtClean="0"/>
          </a:p>
          <a:p>
            <a:endParaRPr lang="en-GB" dirty="0"/>
          </a:p>
          <a:p>
            <a:endParaRPr lang="en-GB" dirty="0" smtClean="0"/>
          </a:p>
          <a:p>
            <a:endParaRPr lang="en-GB" dirty="0"/>
          </a:p>
          <a:p>
            <a:pPr marL="685800" lvl="2" indent="0">
              <a:buNone/>
            </a:pPr>
            <a:endParaRPr lang="en-GB" dirty="0"/>
          </a:p>
          <a:p>
            <a:pPr lvl="2"/>
            <a:r>
              <a:rPr lang="en-GB" dirty="0" smtClean="0"/>
              <a:t>Late miscarriages - 95% identified at least one issue, average </a:t>
            </a:r>
            <a:r>
              <a:rPr lang="en-GB" dirty="0"/>
              <a:t>3 </a:t>
            </a:r>
            <a:r>
              <a:rPr lang="en-GB" dirty="0" smtClean="0"/>
              <a:t>issues</a:t>
            </a:r>
          </a:p>
          <a:p>
            <a:pPr lvl="2"/>
            <a:r>
              <a:rPr lang="en-GB" dirty="0" smtClean="0"/>
              <a:t>Stillbirths - 96% identified at least one issue , average </a:t>
            </a:r>
            <a:r>
              <a:rPr lang="en-GB" dirty="0"/>
              <a:t>4 </a:t>
            </a:r>
            <a:r>
              <a:rPr lang="en-GB" dirty="0" smtClean="0"/>
              <a:t>issues</a:t>
            </a:r>
            <a:endParaRPr lang="en-GB" dirty="0"/>
          </a:p>
          <a:p>
            <a:pPr lvl="2"/>
            <a:r>
              <a:rPr lang="en-GB" dirty="0" smtClean="0"/>
              <a:t>Neonatal deaths - 97% identified at least one issue, average 5 issues</a:t>
            </a:r>
            <a:endParaRPr lang="en-GB" dirty="0"/>
          </a:p>
        </p:txBody>
      </p:sp>
      <p:sp>
        <p:nvSpPr>
          <p:cNvPr id="3" name="Title 2">
            <a:extLst>
              <a:ext uri="{FF2B5EF4-FFF2-40B4-BE49-F238E27FC236}">
                <a16:creationId xmlns:a16="http://schemas.microsoft.com/office/drawing/2014/main" id="{E5960E82-FC09-43EC-8390-F219440D5C3A}"/>
              </a:ext>
            </a:extLst>
          </p:cNvPr>
          <p:cNvSpPr>
            <a:spLocks noGrp="1"/>
          </p:cNvSpPr>
          <p:nvPr>
            <p:ph type="title"/>
          </p:nvPr>
        </p:nvSpPr>
        <p:spPr/>
        <p:txBody>
          <a:bodyPr/>
          <a:lstStyle/>
          <a:p>
            <a:r>
              <a:rPr lang="en-GB" dirty="0">
                <a:latin typeface="+mn-lt"/>
              </a:rPr>
              <a:t>Issues with Care Identified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109" y="2340258"/>
            <a:ext cx="7921783" cy="2286000"/>
          </a:xfrm>
          <a:prstGeom prst="rect">
            <a:avLst/>
          </a:prstGeom>
          <a:ln w="19050">
            <a:solidFill>
              <a:schemeClr val="accent1"/>
            </a:solidFill>
          </a:ln>
        </p:spPr>
      </p:pic>
    </p:spTree>
    <p:extLst>
      <p:ext uri="{BB962C8B-B14F-4D97-AF65-F5344CB8AC3E}">
        <p14:creationId xmlns:p14="http://schemas.microsoft.com/office/powerpoint/2010/main" val="329727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20C090-EE48-442F-98EA-E70DF9189D08}"/>
              </a:ext>
            </a:extLst>
          </p:cNvPr>
          <p:cNvSpPr>
            <a:spLocks noGrp="1"/>
          </p:cNvSpPr>
          <p:nvPr>
            <p:ph sz="quarter" idx="10"/>
          </p:nvPr>
        </p:nvSpPr>
        <p:spPr/>
        <p:txBody>
          <a:bodyPr/>
          <a:lstStyle/>
          <a:p>
            <a:r>
              <a:rPr lang="en-GB" sz="2800" dirty="0"/>
              <a:t> Of the issues raised about 5 in every 20 may have made a difference to the outcome</a:t>
            </a:r>
            <a:endParaRPr lang="en-GB" dirty="0"/>
          </a:p>
          <a:p>
            <a:endParaRPr lang="en-GB" dirty="0" smtClean="0"/>
          </a:p>
          <a:p>
            <a:endParaRPr lang="en-GB" dirty="0"/>
          </a:p>
          <a:p>
            <a:endParaRPr lang="en-GB" dirty="0" smtClean="0"/>
          </a:p>
          <a:p>
            <a:endParaRPr lang="en-GB" dirty="0"/>
          </a:p>
          <a:p>
            <a:pPr marL="685800" lvl="2" indent="0">
              <a:buNone/>
            </a:pPr>
            <a:endParaRPr lang="en-GB" dirty="0"/>
          </a:p>
        </p:txBody>
      </p:sp>
      <p:sp>
        <p:nvSpPr>
          <p:cNvPr id="3" name="Title 2">
            <a:extLst>
              <a:ext uri="{FF2B5EF4-FFF2-40B4-BE49-F238E27FC236}">
                <a16:creationId xmlns:a16="http://schemas.microsoft.com/office/drawing/2014/main" id="{E5960E82-FC09-43EC-8390-F219440D5C3A}"/>
              </a:ext>
            </a:extLst>
          </p:cNvPr>
          <p:cNvSpPr>
            <a:spLocks noGrp="1"/>
          </p:cNvSpPr>
          <p:nvPr>
            <p:ph type="title"/>
          </p:nvPr>
        </p:nvSpPr>
        <p:spPr/>
        <p:txBody>
          <a:bodyPr/>
          <a:lstStyle/>
          <a:p>
            <a:r>
              <a:rPr lang="en-GB" dirty="0">
                <a:latin typeface="+mn-lt"/>
              </a:rPr>
              <a:t>Issues with Care Identified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769" y="1916918"/>
            <a:ext cx="6149394" cy="4707082"/>
          </a:xfrm>
          <a:prstGeom prst="rect">
            <a:avLst/>
          </a:prstGeom>
          <a:ln w="19050">
            <a:solidFill>
              <a:srgbClr val="354A9B"/>
            </a:solidFill>
          </a:ln>
        </p:spPr>
      </p:pic>
    </p:spTree>
    <p:extLst>
      <p:ext uri="{BB962C8B-B14F-4D97-AF65-F5344CB8AC3E}">
        <p14:creationId xmlns:p14="http://schemas.microsoft.com/office/powerpoint/2010/main" val="2341608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D17AE8-95D0-45A5-93DF-2EDECDA8C272}"/>
              </a:ext>
            </a:extLst>
          </p:cNvPr>
          <p:cNvSpPr>
            <a:spLocks noGrp="1"/>
          </p:cNvSpPr>
          <p:nvPr>
            <p:ph sz="quarter" idx="10"/>
          </p:nvPr>
        </p:nvSpPr>
        <p:spPr>
          <a:xfrm>
            <a:off x="1897372" y="870858"/>
            <a:ext cx="8640000" cy="5910943"/>
          </a:xfrm>
        </p:spPr>
        <p:txBody>
          <a:bodyPr/>
          <a:lstStyle/>
          <a:p>
            <a:pPr marL="0" indent="0">
              <a:buNone/>
            </a:pPr>
            <a:r>
              <a:rPr lang="en-GB" dirty="0" smtClean="0"/>
              <a:t>The five </a:t>
            </a:r>
            <a:r>
              <a:rPr lang="en-GB" dirty="0"/>
              <a:t>most common </a:t>
            </a:r>
            <a:r>
              <a:rPr lang="en-GB" dirty="0" smtClean="0"/>
              <a:t>issues relating to the impact of the SARS-CoV-2 global pandemic on care*:</a:t>
            </a:r>
          </a:p>
          <a:p>
            <a:pPr marL="0" indent="0">
              <a:buNone/>
            </a:pPr>
            <a:endParaRPr lang="en-GB" dirty="0" smtClean="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*Questions introduced in July 2020</a:t>
            </a:r>
            <a:endParaRPr lang="en-GB" dirty="0"/>
          </a:p>
          <a:p>
            <a:pPr marL="0" indent="0">
              <a:buNone/>
            </a:pPr>
            <a:endParaRPr lang="en-GB" dirty="0"/>
          </a:p>
        </p:txBody>
      </p:sp>
      <p:sp>
        <p:nvSpPr>
          <p:cNvPr id="3" name="Title 2">
            <a:extLst>
              <a:ext uri="{FF2B5EF4-FFF2-40B4-BE49-F238E27FC236}">
                <a16:creationId xmlns:a16="http://schemas.microsoft.com/office/drawing/2014/main" id="{D36ECC87-F90B-4EA4-8EA7-97A0D7C73DF3}"/>
              </a:ext>
            </a:extLst>
          </p:cNvPr>
          <p:cNvSpPr>
            <a:spLocks noGrp="1"/>
          </p:cNvSpPr>
          <p:nvPr>
            <p:ph type="title"/>
          </p:nvPr>
        </p:nvSpPr>
        <p:spPr/>
        <p:txBody>
          <a:bodyPr/>
          <a:lstStyle/>
          <a:p>
            <a:r>
              <a:rPr lang="en-GB" sz="2400" dirty="0">
                <a:latin typeface="+mn-lt"/>
              </a:rPr>
              <a:t>Impact of the SARS-CoV-2 global pandemic on care </a:t>
            </a:r>
          </a:p>
        </p:txBody>
      </p:sp>
      <p:graphicFrame>
        <p:nvGraphicFramePr>
          <p:cNvPr id="4" name="Object 3"/>
          <p:cNvGraphicFramePr>
            <a:graphicFrameLocks noChangeAspect="1"/>
          </p:cNvGraphicFramePr>
          <p:nvPr>
            <p:extLst>
              <p:ext uri="{D42A27DB-BD31-4B8C-83A1-F6EECF244321}">
                <p14:modId xmlns:p14="http://schemas.microsoft.com/office/powerpoint/2010/main" val="4249925609"/>
              </p:ext>
            </p:extLst>
          </p:nvPr>
        </p:nvGraphicFramePr>
        <p:xfrm>
          <a:off x="2894013" y="1773238"/>
          <a:ext cx="7045325" cy="4149725"/>
        </p:xfrm>
        <a:graphic>
          <a:graphicData uri="http://schemas.openxmlformats.org/presentationml/2006/ole">
            <mc:AlternateContent xmlns:mc="http://schemas.openxmlformats.org/markup-compatibility/2006">
              <mc:Choice xmlns:v="urn:schemas-microsoft-com:vml" Requires="v">
                <p:oleObj spid="_x0000_s4111" name="Worksheet" r:id="rId4" imgW="5746828" imgH="3384527" progId="Excel.Sheet.12">
                  <p:embed/>
                </p:oleObj>
              </mc:Choice>
              <mc:Fallback>
                <p:oleObj name="Worksheet" r:id="rId4" imgW="5746828" imgH="3384527" progId="Excel.Sheet.12">
                  <p:embed/>
                  <p:pic>
                    <p:nvPicPr>
                      <p:cNvPr id="4" name="Object 3"/>
                      <p:cNvPicPr/>
                      <p:nvPr/>
                    </p:nvPicPr>
                    <p:blipFill>
                      <a:blip r:embed="rId5"/>
                      <a:stretch>
                        <a:fillRect/>
                      </a:stretch>
                    </p:blipFill>
                    <p:spPr>
                      <a:xfrm>
                        <a:off x="2894013" y="1773238"/>
                        <a:ext cx="7045325" cy="4149725"/>
                      </a:xfrm>
                      <a:prstGeom prst="rect">
                        <a:avLst/>
                      </a:prstGeom>
                      <a:ln w="12700">
                        <a:solidFill>
                          <a:srgbClr val="354A9B"/>
                        </a:solidFill>
                      </a:ln>
                    </p:spPr>
                  </p:pic>
                </p:oleObj>
              </mc:Fallback>
            </mc:AlternateContent>
          </a:graphicData>
        </a:graphic>
      </p:graphicFrame>
    </p:spTree>
    <p:extLst>
      <p:ext uri="{BB962C8B-B14F-4D97-AF65-F5344CB8AC3E}">
        <p14:creationId xmlns:p14="http://schemas.microsoft.com/office/powerpoint/2010/main" val="149127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A3BD-17E1-441A-91A6-130EC5383C42}"/>
              </a:ext>
            </a:extLst>
          </p:cNvPr>
          <p:cNvSpPr>
            <a:spLocks noGrp="1"/>
          </p:cNvSpPr>
          <p:nvPr>
            <p:ph type="title"/>
          </p:nvPr>
        </p:nvSpPr>
        <p:spPr/>
        <p:txBody>
          <a:bodyPr/>
          <a:lstStyle/>
          <a:p>
            <a:r>
              <a:rPr lang="en-GB" dirty="0" smtClean="0">
                <a:latin typeface="+mn-lt"/>
              </a:rPr>
              <a:t>Action plans in response to issues….</a:t>
            </a:r>
            <a:endParaRPr lang="en-GB" dirty="0">
              <a:latin typeface="+mn-lt"/>
            </a:endParaRPr>
          </a:p>
        </p:txBody>
      </p:sp>
      <p:sp>
        <p:nvSpPr>
          <p:cNvPr id="6" name="TextBox 5"/>
          <p:cNvSpPr txBox="1"/>
          <p:nvPr/>
        </p:nvSpPr>
        <p:spPr>
          <a:xfrm>
            <a:off x="1840011" y="5562584"/>
            <a:ext cx="8258412" cy="923330"/>
          </a:xfrm>
          <a:prstGeom prst="rect">
            <a:avLst/>
          </a:prstGeom>
          <a:noFill/>
          <a:ln>
            <a:solidFill>
              <a:srgbClr val="354A9B"/>
            </a:solidFill>
          </a:ln>
        </p:spPr>
        <p:txBody>
          <a:bodyPr wrap="square" rtlCol="0">
            <a:spAutoFit/>
          </a:bodyPr>
          <a:lstStyle/>
          <a:p>
            <a:pPr defTabSz="457200"/>
            <a:r>
              <a:rPr lang="en-GB" dirty="0">
                <a:solidFill>
                  <a:prstClr val="black"/>
                </a:solidFill>
                <a:latin typeface="Calibri" panose="020F0502020204030204"/>
              </a:rPr>
              <a:t>Strong actions are system changes which remove the reliance on individuals to choose the correct action. They use standardisation and permanent physical or digital designs to eliminate human error and are sometime referred to as ‘forcing’ actions</a:t>
            </a:r>
          </a:p>
        </p:txBody>
      </p:sp>
      <p:sp>
        <p:nvSpPr>
          <p:cNvPr id="3" name="Content Placeholder 2"/>
          <p:cNvSpPr>
            <a:spLocks noGrp="1"/>
          </p:cNvSpPr>
          <p:nvPr>
            <p:ph sz="quarter" idx="10"/>
          </p:nvPr>
        </p:nvSpPr>
        <p:spPr/>
        <p:txBody>
          <a:bodyPr/>
          <a:lstStyle/>
          <a:p>
            <a:r>
              <a:rPr lang="en-GB" sz="3200" dirty="0">
                <a:solidFill>
                  <a:srgbClr val="354A9B"/>
                </a:solidFill>
              </a:rPr>
              <a:t>Action plans needs to be strong*</a:t>
            </a:r>
          </a:p>
          <a:p>
            <a:endParaRPr lang="en-GB" sz="3200" u="sng" dirty="0">
              <a:solidFill>
                <a:srgbClr val="354A9B"/>
              </a:solidFill>
            </a:endParaRPr>
          </a:p>
        </p:txBody>
      </p:sp>
      <p:graphicFrame>
        <p:nvGraphicFramePr>
          <p:cNvPr id="5" name="Object 4"/>
          <p:cNvGraphicFramePr>
            <a:graphicFrameLocks noChangeAspect="1"/>
          </p:cNvGraphicFramePr>
          <p:nvPr>
            <p:extLst/>
          </p:nvPr>
        </p:nvGraphicFramePr>
        <p:xfrm>
          <a:off x="2080925" y="1504760"/>
          <a:ext cx="6093258" cy="3841825"/>
        </p:xfrm>
        <a:graphic>
          <a:graphicData uri="http://schemas.openxmlformats.org/presentationml/2006/ole">
            <mc:AlternateContent xmlns:mc="http://schemas.openxmlformats.org/markup-compatibility/2006">
              <mc:Choice xmlns:v="urn:schemas-microsoft-com:vml" Requires="v">
                <p:oleObj spid="_x0000_s6158" name="Worksheet" r:id="rId4" imgW="4975931" imgH="3136433" progId="Excel.Sheet.12">
                  <p:embed/>
                </p:oleObj>
              </mc:Choice>
              <mc:Fallback>
                <p:oleObj name="Worksheet" r:id="rId4" imgW="4975931" imgH="3136433" progId="Excel.Sheet.12">
                  <p:embed/>
                  <p:pic>
                    <p:nvPicPr>
                      <p:cNvPr id="5" name="Object 4"/>
                      <p:cNvPicPr/>
                      <p:nvPr/>
                    </p:nvPicPr>
                    <p:blipFill>
                      <a:blip r:embed="rId5"/>
                      <a:stretch>
                        <a:fillRect/>
                      </a:stretch>
                    </p:blipFill>
                    <p:spPr>
                      <a:xfrm>
                        <a:off x="2080925" y="1504760"/>
                        <a:ext cx="6093258" cy="3841825"/>
                      </a:xfrm>
                      <a:prstGeom prst="rect">
                        <a:avLst/>
                      </a:prstGeom>
                      <a:ln w="12700">
                        <a:solidFill>
                          <a:srgbClr val="354A9B"/>
                        </a:solidFill>
                      </a:ln>
                    </p:spPr>
                  </p:pic>
                </p:oleObj>
              </mc:Fallback>
            </mc:AlternateContent>
          </a:graphicData>
        </a:graphic>
      </p:graphicFrame>
      <p:sp>
        <p:nvSpPr>
          <p:cNvPr id="8" name="TextBox 7"/>
          <p:cNvSpPr txBox="1"/>
          <p:nvPr/>
        </p:nvSpPr>
        <p:spPr>
          <a:xfrm>
            <a:off x="7000009" y="6455002"/>
            <a:ext cx="3896590" cy="276999"/>
          </a:xfrm>
          <a:prstGeom prst="rect">
            <a:avLst/>
          </a:prstGeom>
          <a:noFill/>
        </p:spPr>
        <p:txBody>
          <a:bodyPr wrap="square" rtlCol="0">
            <a:spAutoFit/>
          </a:bodyPr>
          <a:lstStyle/>
          <a:p>
            <a:pPr defTabSz="457200"/>
            <a:r>
              <a:rPr lang="en-GB" sz="1200" dirty="0">
                <a:solidFill>
                  <a:prstClr val="black"/>
                </a:solidFill>
                <a:latin typeface="Calibri" panose="020F0502020204030204"/>
              </a:rPr>
              <a:t>Veterans Affairs, Root Cause Analysis Tools. USA 2015</a:t>
            </a:r>
          </a:p>
        </p:txBody>
      </p:sp>
      <p:sp>
        <p:nvSpPr>
          <p:cNvPr id="9" name="TextBox 8"/>
          <p:cNvSpPr txBox="1"/>
          <p:nvPr/>
        </p:nvSpPr>
        <p:spPr>
          <a:xfrm>
            <a:off x="8504422" y="1504759"/>
            <a:ext cx="1581341" cy="923330"/>
          </a:xfrm>
          <a:prstGeom prst="rect">
            <a:avLst/>
          </a:prstGeom>
          <a:noFill/>
          <a:ln w="12700">
            <a:solidFill>
              <a:srgbClr val="354A9B"/>
            </a:solidFill>
          </a:ln>
        </p:spPr>
        <p:txBody>
          <a:bodyPr wrap="square" rtlCol="0">
            <a:spAutoFit/>
          </a:bodyPr>
          <a:lstStyle/>
          <a:p>
            <a:pPr defTabSz="457200"/>
            <a:r>
              <a:rPr lang="en-GB" dirty="0">
                <a:solidFill>
                  <a:prstClr val="black"/>
                </a:solidFill>
                <a:latin typeface="Calibri" panose="020F0502020204030204"/>
              </a:rPr>
              <a:t>No</a:t>
            </a:r>
          </a:p>
          <a:p>
            <a:pPr defTabSz="457200"/>
            <a:r>
              <a:rPr lang="en-GB" dirty="0">
                <a:solidFill>
                  <a:prstClr val="black"/>
                </a:solidFill>
                <a:latin typeface="Calibri" panose="020F0502020204030204"/>
              </a:rPr>
              <a:t>Improvement from 2019</a:t>
            </a:r>
          </a:p>
        </p:txBody>
      </p:sp>
    </p:spTree>
    <p:extLst>
      <p:ext uri="{BB962C8B-B14F-4D97-AF65-F5344CB8AC3E}">
        <p14:creationId xmlns:p14="http://schemas.microsoft.com/office/powerpoint/2010/main" val="2667276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clrChange>
              <a:clrFrom>
                <a:srgbClr val="FFFFFF"/>
              </a:clrFrom>
              <a:clrTo>
                <a:srgbClr val="FFFFFF">
                  <a:alpha val="0"/>
                </a:srgbClr>
              </a:clrTo>
            </a:clrChange>
            <a:duotone>
              <a:prstClr val="black"/>
              <a:srgbClr val="F2E8F2">
                <a:tint val="45000"/>
                <a:satMod val="400000"/>
              </a:srgbClr>
            </a:duotone>
            <a:extLst>
              <a:ext uri="{28A0092B-C50C-407E-A947-70E740481C1C}">
                <a14:useLocalDpi xmlns:a14="http://schemas.microsoft.com/office/drawing/2010/main" val="0"/>
              </a:ext>
            </a:extLst>
          </a:blip>
          <a:stretch>
            <a:fillRect/>
          </a:stretch>
        </p:blipFill>
        <p:spPr>
          <a:xfrm>
            <a:off x="846311" y="2708920"/>
            <a:ext cx="3182370" cy="2111380"/>
          </a:xfrm>
          <a:prstGeom prst="rect">
            <a:avLst/>
          </a:prstGeom>
        </p:spPr>
      </p:pic>
      <p:pic>
        <p:nvPicPr>
          <p:cNvPr id="25" name="Picture 24"/>
          <p:cNvPicPr>
            <a:picLocks noChangeAspect="1"/>
          </p:cNvPicPr>
          <p:nvPr/>
        </p:nvPicPr>
        <p:blipFill rotWithShape="1">
          <a:blip r:embed="rId4" cstate="print">
            <a:clrChange>
              <a:clrFrom>
                <a:srgbClr val="FFFFFF"/>
              </a:clrFrom>
              <a:clrTo>
                <a:srgbClr val="FFFFFF">
                  <a:alpha val="0"/>
                </a:srgbClr>
              </a:clrTo>
            </a:clrChange>
            <a:duotone>
              <a:prstClr val="black"/>
              <a:srgbClr val="E4D2E5">
                <a:tint val="45000"/>
                <a:satMod val="400000"/>
              </a:srgbClr>
            </a:duotone>
            <a:extLst>
              <a:ext uri="{28A0092B-C50C-407E-A947-70E740481C1C}">
                <a14:useLocalDpi xmlns:a14="http://schemas.microsoft.com/office/drawing/2010/main" val="0"/>
              </a:ext>
            </a:extLst>
          </a:blip>
          <a:srcRect r="36896"/>
          <a:stretch/>
        </p:blipFill>
        <p:spPr>
          <a:xfrm>
            <a:off x="1098799" y="1907010"/>
            <a:ext cx="1303728" cy="1370709"/>
          </a:xfrm>
          <a:prstGeom prst="rect">
            <a:avLst/>
          </a:prstGeom>
        </p:spPr>
      </p:pic>
      <p:pic>
        <p:nvPicPr>
          <p:cNvPr id="26" name="Picture 25"/>
          <p:cNvPicPr>
            <a:picLocks noChangeAspect="1"/>
          </p:cNvPicPr>
          <p:nvPr/>
        </p:nvPicPr>
        <p:blipFill>
          <a:blip r:embed="rId5" cstate="print">
            <a:clrChange>
              <a:clrFrom>
                <a:srgbClr val="FFFFFF"/>
              </a:clrFrom>
              <a:clrTo>
                <a:srgbClr val="FFFFFF">
                  <a:alpha val="0"/>
                </a:srgbClr>
              </a:clrTo>
            </a:clrChange>
            <a:duotone>
              <a:prstClr val="black"/>
              <a:srgbClr val="C9A5CB">
                <a:tint val="45000"/>
                <a:satMod val="400000"/>
              </a:srgbClr>
            </a:duotone>
            <a:extLst>
              <a:ext uri="{28A0092B-C50C-407E-A947-70E740481C1C}">
                <a14:useLocalDpi xmlns:a14="http://schemas.microsoft.com/office/drawing/2010/main" val="0"/>
              </a:ext>
            </a:extLst>
          </a:blip>
          <a:stretch>
            <a:fillRect/>
          </a:stretch>
        </p:blipFill>
        <p:spPr>
          <a:xfrm>
            <a:off x="1458799" y="3571063"/>
            <a:ext cx="1147766" cy="761498"/>
          </a:xfrm>
          <a:prstGeom prst="rect">
            <a:avLst/>
          </a:prstGeom>
        </p:spPr>
      </p:pic>
      <p:pic>
        <p:nvPicPr>
          <p:cNvPr id="27" name="Picture 26"/>
          <p:cNvPicPr>
            <a:picLocks noChangeAspect="1"/>
          </p:cNvPicPr>
          <p:nvPr/>
        </p:nvPicPr>
        <p:blipFill>
          <a:blip r:embed="rId6" cstate="print">
            <a:clrChange>
              <a:clrFrom>
                <a:srgbClr val="FFFFFF"/>
              </a:clrFrom>
              <a:clrTo>
                <a:srgbClr val="FFFFFF">
                  <a:alpha val="0"/>
                </a:srgbClr>
              </a:clrTo>
            </a:clrChange>
            <a:duotone>
              <a:prstClr val="black"/>
              <a:srgbClr val="D7BBD8">
                <a:tint val="45000"/>
                <a:satMod val="400000"/>
              </a:srgbClr>
            </a:duotone>
            <a:extLst>
              <a:ext uri="{28A0092B-C50C-407E-A947-70E740481C1C}">
                <a14:useLocalDpi xmlns:a14="http://schemas.microsoft.com/office/drawing/2010/main" val="0"/>
              </a:ext>
            </a:extLst>
          </a:blip>
          <a:stretch>
            <a:fillRect/>
          </a:stretch>
        </p:blipFill>
        <p:spPr>
          <a:xfrm>
            <a:off x="1242800" y="2991942"/>
            <a:ext cx="745247" cy="494443"/>
          </a:xfrm>
          <a:prstGeom prst="rect">
            <a:avLst/>
          </a:prstGeom>
        </p:spPr>
      </p:pic>
      <p:pic>
        <p:nvPicPr>
          <p:cNvPr id="29" name="Picture 28"/>
          <p:cNvPicPr>
            <a:picLocks noChangeAspect="1"/>
          </p:cNvPicPr>
          <p:nvPr/>
        </p:nvPicPr>
        <p:blipFill>
          <a:blip r:embed="rId7" cstate="print">
            <a:clrChange>
              <a:clrFrom>
                <a:srgbClr val="FFFFFF"/>
              </a:clrFrom>
              <a:clrTo>
                <a:srgbClr val="FFFFFF">
                  <a:alpha val="0"/>
                </a:srgbClr>
              </a:clrTo>
            </a:clrChange>
            <a:duotone>
              <a:prstClr val="black"/>
              <a:srgbClr val="AE77B2">
                <a:tint val="45000"/>
                <a:satMod val="400000"/>
              </a:srgbClr>
            </a:duotone>
            <a:extLst>
              <a:ext uri="{28A0092B-C50C-407E-A947-70E740481C1C}">
                <a14:useLocalDpi xmlns:a14="http://schemas.microsoft.com/office/drawing/2010/main" val="0"/>
              </a:ext>
            </a:extLst>
          </a:blip>
          <a:stretch>
            <a:fillRect/>
          </a:stretch>
        </p:blipFill>
        <p:spPr>
          <a:xfrm>
            <a:off x="1824159" y="3296398"/>
            <a:ext cx="217044" cy="144000"/>
          </a:xfrm>
          <a:prstGeom prst="rect">
            <a:avLst/>
          </a:prstGeom>
        </p:spPr>
      </p:pic>
      <p:pic>
        <p:nvPicPr>
          <p:cNvPr id="30" name="Picture 29"/>
          <p:cNvPicPr>
            <a:picLocks noChangeAspect="1"/>
          </p:cNvPicPr>
          <p:nvPr/>
        </p:nvPicPr>
        <p:blipFill>
          <a:blip r:embed="rId8" cstate="print">
            <a:clrChange>
              <a:clrFrom>
                <a:srgbClr val="FFFFFF"/>
              </a:clrFrom>
              <a:clrTo>
                <a:srgbClr val="FFFFFF">
                  <a:alpha val="0"/>
                </a:srgbClr>
              </a:clrTo>
            </a:clrChange>
            <a:duotone>
              <a:prstClr val="black"/>
              <a:srgbClr val="934A98">
                <a:tint val="45000"/>
                <a:satMod val="400000"/>
              </a:srgbClr>
            </a:duotone>
            <a:extLst>
              <a:ext uri="{28A0092B-C50C-407E-A947-70E740481C1C}">
                <a14:useLocalDpi xmlns:a14="http://schemas.microsoft.com/office/drawing/2010/main" val="0"/>
              </a:ext>
            </a:extLst>
          </a:blip>
          <a:stretch>
            <a:fillRect/>
          </a:stretch>
        </p:blipFill>
        <p:spPr>
          <a:xfrm>
            <a:off x="2246791" y="4911372"/>
            <a:ext cx="359775" cy="238697"/>
          </a:xfrm>
          <a:prstGeom prst="rect">
            <a:avLst/>
          </a:prstGeom>
        </p:spPr>
      </p:pic>
      <p:pic>
        <p:nvPicPr>
          <p:cNvPr id="31" name="Picture 30"/>
          <p:cNvPicPr>
            <a:picLocks noChangeAspect="1"/>
          </p:cNvPicPr>
          <p:nvPr/>
        </p:nvPicPr>
        <p:blipFill>
          <a:blip r:embed="rId9" cstate="print">
            <a:clrChange>
              <a:clrFrom>
                <a:srgbClr val="FFFFFF"/>
              </a:clrFrom>
              <a:clrTo>
                <a:srgbClr val="FFFFFF">
                  <a:alpha val="0"/>
                </a:srgbClr>
              </a:clrTo>
            </a:clrChange>
            <a:duotone>
              <a:prstClr val="black"/>
              <a:srgbClr val="781D7E">
                <a:tint val="45000"/>
                <a:satMod val="400000"/>
              </a:srgbClr>
            </a:duotone>
            <a:extLst>
              <a:ext uri="{28A0092B-C50C-407E-A947-70E740481C1C}">
                <a14:useLocalDpi xmlns:a14="http://schemas.microsoft.com/office/drawing/2010/main" val="0"/>
              </a:ext>
            </a:extLst>
          </a:blip>
          <a:stretch>
            <a:fillRect/>
          </a:stretch>
        </p:blipFill>
        <p:spPr>
          <a:xfrm>
            <a:off x="2484666" y="5186687"/>
            <a:ext cx="95180" cy="63148"/>
          </a:xfrm>
          <a:prstGeom prst="rect">
            <a:avLst/>
          </a:prstGeom>
        </p:spPr>
      </p:pic>
      <p:pic>
        <p:nvPicPr>
          <p:cNvPr id="33" name="Picture 32"/>
          <p:cNvPicPr>
            <a:picLocks noChangeAspect="1"/>
          </p:cNvPicPr>
          <p:nvPr/>
        </p:nvPicPr>
        <p:blipFill rotWithShape="1">
          <a:blip r:embed="rId4" cstate="print">
            <a:clrChange>
              <a:clrFrom>
                <a:srgbClr val="FFFFFF"/>
              </a:clrFrom>
              <a:clrTo>
                <a:srgbClr val="FFFFFF">
                  <a:alpha val="0"/>
                </a:srgbClr>
              </a:clrTo>
            </a:clrChange>
            <a:duotone>
              <a:prstClr val="black"/>
              <a:srgbClr val="E4D2E5">
                <a:tint val="45000"/>
                <a:satMod val="400000"/>
              </a:srgbClr>
            </a:duotone>
            <a:extLst>
              <a:ext uri="{28A0092B-C50C-407E-A947-70E740481C1C}">
                <a14:useLocalDpi xmlns:a14="http://schemas.microsoft.com/office/drawing/2010/main" val="0"/>
              </a:ext>
            </a:extLst>
          </a:blip>
          <a:srcRect l="73923" t="46196" r="17062" b="34782"/>
          <a:stretch/>
        </p:blipFill>
        <p:spPr>
          <a:xfrm>
            <a:off x="2347497" y="1327851"/>
            <a:ext cx="179999" cy="252000"/>
          </a:xfrm>
          <a:prstGeom prst="rect">
            <a:avLst/>
          </a:prstGeom>
        </p:spPr>
      </p:pic>
      <p:pic>
        <p:nvPicPr>
          <p:cNvPr id="34" name="Picture 33"/>
          <p:cNvPicPr>
            <a:picLocks noChangeAspect="1"/>
          </p:cNvPicPr>
          <p:nvPr/>
        </p:nvPicPr>
        <p:blipFill rotWithShape="1">
          <a:blip r:embed="rId4" cstate="print">
            <a:clrChange>
              <a:clrFrom>
                <a:srgbClr val="FFFFFF"/>
              </a:clrFrom>
              <a:clrTo>
                <a:srgbClr val="FFFFFF">
                  <a:alpha val="0"/>
                </a:srgbClr>
              </a:clrTo>
            </a:clrChange>
            <a:duotone>
              <a:prstClr val="black"/>
              <a:srgbClr val="E4D2E5">
                <a:tint val="45000"/>
                <a:satMod val="400000"/>
              </a:srgbClr>
            </a:duotone>
            <a:extLst>
              <a:ext uri="{28A0092B-C50C-407E-A947-70E740481C1C}">
                <a14:useLocalDpi xmlns:a14="http://schemas.microsoft.com/office/drawing/2010/main" val="0"/>
              </a:ext>
            </a:extLst>
          </a:blip>
          <a:srcRect l="62621" t="44029" r="28364" b="34230"/>
          <a:stretch/>
        </p:blipFill>
        <p:spPr>
          <a:xfrm>
            <a:off x="2094105" y="1698344"/>
            <a:ext cx="205879" cy="329407"/>
          </a:xfrm>
          <a:prstGeom prst="rect">
            <a:avLst/>
          </a:prstGeom>
        </p:spPr>
      </p:pic>
      <p:pic>
        <p:nvPicPr>
          <p:cNvPr id="19" name="Picture 1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0016" y="2997892"/>
            <a:ext cx="2825836" cy="916058"/>
          </a:xfrm>
          <a:prstGeom prst="rect">
            <a:avLst/>
          </a:prstGeom>
        </p:spPr>
      </p:pic>
      <p:sp>
        <p:nvSpPr>
          <p:cNvPr id="20" name="Title 1"/>
          <p:cNvSpPr>
            <a:spLocks noGrp="1"/>
          </p:cNvSpPr>
          <p:nvPr>
            <p:ph type="title"/>
          </p:nvPr>
        </p:nvSpPr>
        <p:spPr>
          <a:xfrm>
            <a:off x="846311" y="274638"/>
            <a:ext cx="10736089" cy="1143000"/>
          </a:xfrm>
        </p:spPr>
        <p:txBody>
          <a:bodyPr/>
          <a:lstStyle/>
          <a:p>
            <a:r>
              <a:rPr lang="en-GB" dirty="0" smtClean="0"/>
              <a:t>Data for denominators and validation</a:t>
            </a:r>
            <a:endParaRPr lang="en-GB" dirty="0"/>
          </a:p>
        </p:txBody>
      </p:sp>
      <p:cxnSp>
        <p:nvCxnSpPr>
          <p:cNvPr id="28" name="Straight Arrow Connector 27"/>
          <p:cNvCxnSpPr/>
          <p:nvPr/>
        </p:nvCxnSpPr>
        <p:spPr>
          <a:xfrm flipV="1">
            <a:off x="6744072" y="3996266"/>
            <a:ext cx="0" cy="915106"/>
          </a:xfrm>
          <a:prstGeom prst="straightConnector1">
            <a:avLst/>
          </a:prstGeom>
          <a:ln w="57150">
            <a:solidFill>
              <a:srgbClr val="781D7E"/>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378109" y="3913952"/>
            <a:ext cx="2012818" cy="1580253"/>
          </a:xfrm>
          <a:prstGeom prst="straightConnector1">
            <a:avLst/>
          </a:prstGeom>
          <a:ln w="57150">
            <a:solidFill>
              <a:srgbClr val="781D7E"/>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509307" y="3717032"/>
            <a:ext cx="3737604" cy="1789888"/>
          </a:xfrm>
          <a:prstGeom prst="straightConnector1">
            <a:avLst/>
          </a:prstGeom>
          <a:ln w="57150">
            <a:solidFill>
              <a:srgbClr val="781D7E"/>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139203" y="3440399"/>
            <a:ext cx="4107708" cy="432210"/>
          </a:xfrm>
          <a:prstGeom prst="straightConnector1">
            <a:avLst/>
          </a:prstGeom>
          <a:ln w="57150">
            <a:solidFill>
              <a:srgbClr val="781D7E"/>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50" idx="2"/>
          </p:cNvCxnSpPr>
          <p:nvPr/>
        </p:nvCxnSpPr>
        <p:spPr>
          <a:xfrm>
            <a:off x="2065845" y="2046060"/>
            <a:ext cx="4181067" cy="1163689"/>
          </a:xfrm>
          <a:prstGeom prst="straightConnector1">
            <a:avLst/>
          </a:prstGeom>
          <a:ln w="57150">
            <a:solidFill>
              <a:srgbClr val="781D7E"/>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799856" y="2181719"/>
            <a:ext cx="1531620" cy="691797"/>
          </a:xfrm>
          <a:prstGeom prst="straightConnector1">
            <a:avLst/>
          </a:prstGeom>
          <a:ln w="57150">
            <a:solidFill>
              <a:srgbClr val="781D7E"/>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733587" y="2181719"/>
            <a:ext cx="0" cy="662305"/>
          </a:xfrm>
          <a:prstGeom prst="straightConnector1">
            <a:avLst/>
          </a:prstGeom>
          <a:ln w="57150">
            <a:solidFill>
              <a:srgbClr val="781D7E"/>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200484" y="5304344"/>
            <a:ext cx="1944217" cy="830997"/>
          </a:xfrm>
          <a:prstGeom prst="rect">
            <a:avLst/>
          </a:prstGeom>
          <a:noFill/>
        </p:spPr>
        <p:txBody>
          <a:bodyPr wrap="square" rtlCol="0">
            <a:spAutoFit/>
          </a:bodyPr>
          <a:lstStyle/>
          <a:p>
            <a:r>
              <a:rPr lang="en-GB" sz="1600" b="1" dirty="0">
                <a:solidFill>
                  <a:srgbClr val="000000"/>
                </a:solidFill>
              </a:rPr>
              <a:t>ONS births</a:t>
            </a:r>
          </a:p>
          <a:p>
            <a:r>
              <a:rPr lang="en-GB" sz="1600" b="1" dirty="0">
                <a:solidFill>
                  <a:srgbClr val="000000"/>
                </a:solidFill>
              </a:rPr>
              <a:t>ONS deaths</a:t>
            </a:r>
          </a:p>
          <a:p>
            <a:r>
              <a:rPr lang="en-GB" sz="1600" b="1" dirty="0" smtClean="0">
                <a:solidFill>
                  <a:srgbClr val="000000"/>
                </a:solidFill>
              </a:rPr>
              <a:t>PDS births</a:t>
            </a:r>
            <a:endParaRPr lang="en-GB" sz="1600" b="1" dirty="0">
              <a:solidFill>
                <a:srgbClr val="000000"/>
              </a:solidFill>
            </a:endParaRPr>
          </a:p>
        </p:txBody>
      </p:sp>
      <p:sp>
        <p:nvSpPr>
          <p:cNvPr id="46" name="TextBox 45"/>
          <p:cNvSpPr txBox="1"/>
          <p:nvPr/>
        </p:nvSpPr>
        <p:spPr>
          <a:xfrm>
            <a:off x="6096000" y="1233865"/>
            <a:ext cx="1944217" cy="830997"/>
          </a:xfrm>
          <a:prstGeom prst="rect">
            <a:avLst/>
          </a:prstGeom>
          <a:noFill/>
        </p:spPr>
        <p:txBody>
          <a:bodyPr wrap="square" rtlCol="0">
            <a:spAutoFit/>
          </a:bodyPr>
          <a:lstStyle/>
          <a:p>
            <a:r>
              <a:rPr lang="en-GB" sz="1600" b="1" dirty="0">
                <a:solidFill>
                  <a:srgbClr val="000000"/>
                </a:solidFill>
              </a:rPr>
              <a:t>NRS births</a:t>
            </a:r>
          </a:p>
          <a:p>
            <a:r>
              <a:rPr lang="en-GB" sz="1600" b="1" dirty="0">
                <a:solidFill>
                  <a:srgbClr val="000000"/>
                </a:solidFill>
              </a:rPr>
              <a:t>NRS deaths</a:t>
            </a:r>
          </a:p>
          <a:p>
            <a:r>
              <a:rPr lang="en-GB" sz="1600" b="1" dirty="0">
                <a:solidFill>
                  <a:srgbClr val="000000"/>
                </a:solidFill>
              </a:rPr>
              <a:t>ISD – SMR02</a:t>
            </a:r>
          </a:p>
        </p:txBody>
      </p:sp>
      <p:sp>
        <p:nvSpPr>
          <p:cNvPr id="47" name="TextBox 46"/>
          <p:cNvSpPr txBox="1"/>
          <p:nvPr/>
        </p:nvSpPr>
        <p:spPr>
          <a:xfrm>
            <a:off x="3496123" y="5525092"/>
            <a:ext cx="2607465" cy="584775"/>
          </a:xfrm>
          <a:prstGeom prst="rect">
            <a:avLst/>
          </a:prstGeom>
          <a:noFill/>
        </p:spPr>
        <p:txBody>
          <a:bodyPr wrap="square" rtlCol="0">
            <a:spAutoFit/>
          </a:bodyPr>
          <a:lstStyle/>
          <a:p>
            <a:r>
              <a:rPr lang="en-GB" sz="1600" b="1" dirty="0">
                <a:solidFill>
                  <a:srgbClr val="000000"/>
                </a:solidFill>
              </a:rPr>
              <a:t>States of Jersey births</a:t>
            </a:r>
          </a:p>
          <a:p>
            <a:r>
              <a:rPr lang="en-GB" sz="1600" b="1" dirty="0">
                <a:solidFill>
                  <a:srgbClr val="000000"/>
                </a:solidFill>
              </a:rPr>
              <a:t>States of Jersey deaths</a:t>
            </a:r>
          </a:p>
        </p:txBody>
      </p:sp>
      <p:sp>
        <p:nvSpPr>
          <p:cNvPr id="48" name="TextBox 47"/>
          <p:cNvSpPr txBox="1"/>
          <p:nvPr/>
        </p:nvSpPr>
        <p:spPr>
          <a:xfrm>
            <a:off x="510348" y="5506920"/>
            <a:ext cx="2800723" cy="584775"/>
          </a:xfrm>
          <a:prstGeom prst="rect">
            <a:avLst/>
          </a:prstGeom>
          <a:noFill/>
        </p:spPr>
        <p:txBody>
          <a:bodyPr wrap="square" rtlCol="0">
            <a:spAutoFit/>
          </a:bodyPr>
          <a:lstStyle/>
          <a:p>
            <a:r>
              <a:rPr lang="en-GB" sz="1600" b="1" dirty="0">
                <a:solidFill>
                  <a:srgbClr val="000000"/>
                </a:solidFill>
              </a:rPr>
              <a:t>States of Guernsey births</a:t>
            </a:r>
          </a:p>
          <a:p>
            <a:r>
              <a:rPr lang="en-GB" sz="1600" b="1" dirty="0">
                <a:solidFill>
                  <a:srgbClr val="000000"/>
                </a:solidFill>
              </a:rPr>
              <a:t>States of Guernsey deaths</a:t>
            </a:r>
          </a:p>
        </p:txBody>
      </p:sp>
      <p:sp>
        <p:nvSpPr>
          <p:cNvPr id="49" name="TextBox 48"/>
          <p:cNvSpPr txBox="1"/>
          <p:nvPr/>
        </p:nvSpPr>
        <p:spPr>
          <a:xfrm>
            <a:off x="1005413" y="3414197"/>
            <a:ext cx="1944217" cy="830997"/>
          </a:xfrm>
          <a:prstGeom prst="rect">
            <a:avLst/>
          </a:prstGeom>
          <a:noFill/>
        </p:spPr>
        <p:txBody>
          <a:bodyPr wrap="square" rtlCol="0">
            <a:spAutoFit/>
          </a:bodyPr>
          <a:lstStyle/>
          <a:p>
            <a:r>
              <a:rPr lang="en-GB" sz="1600" b="1" dirty="0">
                <a:solidFill>
                  <a:srgbClr val="000000"/>
                </a:solidFill>
              </a:rPr>
              <a:t>ONS births</a:t>
            </a:r>
          </a:p>
          <a:p>
            <a:r>
              <a:rPr lang="en-GB" sz="1600" b="1" dirty="0">
                <a:solidFill>
                  <a:srgbClr val="000000"/>
                </a:solidFill>
              </a:rPr>
              <a:t>ONS deaths</a:t>
            </a:r>
          </a:p>
          <a:p>
            <a:r>
              <a:rPr lang="en-GB" sz="1600" b="1" dirty="0" smtClean="0">
                <a:solidFill>
                  <a:srgbClr val="000000"/>
                </a:solidFill>
              </a:rPr>
              <a:t>PDS births</a:t>
            </a:r>
            <a:endParaRPr lang="en-GB" sz="1600" b="1" dirty="0">
              <a:solidFill>
                <a:srgbClr val="000000"/>
              </a:solidFill>
            </a:endParaRPr>
          </a:p>
        </p:txBody>
      </p:sp>
      <p:sp>
        <p:nvSpPr>
          <p:cNvPr id="50" name="TextBox 49"/>
          <p:cNvSpPr txBox="1"/>
          <p:nvPr/>
        </p:nvSpPr>
        <p:spPr>
          <a:xfrm>
            <a:off x="1093736" y="1707506"/>
            <a:ext cx="1944217" cy="338554"/>
          </a:xfrm>
          <a:prstGeom prst="rect">
            <a:avLst/>
          </a:prstGeom>
          <a:noFill/>
        </p:spPr>
        <p:txBody>
          <a:bodyPr wrap="square" rtlCol="0">
            <a:spAutoFit/>
          </a:bodyPr>
          <a:lstStyle/>
          <a:p>
            <a:r>
              <a:rPr lang="en-GB" sz="1600" b="1" dirty="0" smtClean="0">
                <a:solidFill>
                  <a:srgbClr val="000000"/>
                </a:solidFill>
              </a:rPr>
              <a:t>PDS births</a:t>
            </a:r>
            <a:endParaRPr lang="en-GB" sz="1600" b="1" dirty="0">
              <a:solidFill>
                <a:srgbClr val="000000"/>
              </a:solidFill>
            </a:endParaRPr>
          </a:p>
        </p:txBody>
      </p:sp>
      <p:sp>
        <p:nvSpPr>
          <p:cNvPr id="51" name="TextBox 50"/>
          <p:cNvSpPr txBox="1"/>
          <p:nvPr/>
        </p:nvSpPr>
        <p:spPr>
          <a:xfrm>
            <a:off x="3612214" y="1355278"/>
            <a:ext cx="2915834" cy="830997"/>
          </a:xfrm>
          <a:prstGeom prst="rect">
            <a:avLst/>
          </a:prstGeom>
          <a:noFill/>
        </p:spPr>
        <p:txBody>
          <a:bodyPr wrap="square" rtlCol="0">
            <a:spAutoFit/>
          </a:bodyPr>
          <a:lstStyle/>
          <a:p>
            <a:r>
              <a:rPr lang="en-GB" sz="1600" b="1" dirty="0">
                <a:solidFill>
                  <a:srgbClr val="000000"/>
                </a:solidFill>
              </a:rPr>
              <a:t>NIMATS births</a:t>
            </a:r>
          </a:p>
          <a:p>
            <a:r>
              <a:rPr lang="en-GB" sz="1600" b="1" dirty="0">
                <a:solidFill>
                  <a:srgbClr val="000000"/>
                </a:solidFill>
              </a:rPr>
              <a:t>NIMATS deaths</a:t>
            </a:r>
          </a:p>
          <a:p>
            <a:r>
              <a:rPr lang="en-GB" sz="1600" b="1" dirty="0">
                <a:solidFill>
                  <a:srgbClr val="000000"/>
                </a:solidFill>
              </a:rPr>
              <a:t>NIMATS inpatient data</a:t>
            </a:r>
          </a:p>
        </p:txBody>
      </p:sp>
      <p:sp>
        <p:nvSpPr>
          <p:cNvPr id="52" name="TextBox 51"/>
          <p:cNvSpPr txBox="1"/>
          <p:nvPr/>
        </p:nvSpPr>
        <p:spPr>
          <a:xfrm>
            <a:off x="7972425" y="1924623"/>
            <a:ext cx="3892363" cy="510778"/>
          </a:xfrm>
          <a:prstGeom prst="roundRect">
            <a:avLst/>
          </a:prstGeom>
          <a:solidFill>
            <a:srgbClr val="781D7E"/>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smtClean="0">
                <a:solidFill>
                  <a:schemeClr val="bg1"/>
                </a:solidFill>
              </a:rPr>
              <a:t>2019: 716,825 UK births</a:t>
            </a:r>
            <a:endParaRPr lang="en-GB" sz="2400" b="1" dirty="0">
              <a:solidFill>
                <a:schemeClr val="bg1"/>
              </a:solidFill>
            </a:endParaRPr>
          </a:p>
        </p:txBody>
      </p:sp>
    </p:spTree>
    <p:extLst>
      <p:ext uri="{BB962C8B-B14F-4D97-AF65-F5344CB8AC3E}">
        <p14:creationId xmlns:p14="http://schemas.microsoft.com/office/powerpoint/2010/main" val="2456525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2.59259E-6 L 0.35247 0.25533 " pathEditMode="relative" rAng="0" ptsTypes="AA">
                                      <p:cBhvr>
                                        <p:cTn id="6" dur="2000" fill="hold"/>
                                        <p:tgtEl>
                                          <p:spTgt spid="24"/>
                                        </p:tgtEl>
                                        <p:attrNameLst>
                                          <p:attrName>ppt_x</p:attrName>
                                          <p:attrName>ppt_y</p:attrName>
                                        </p:attrNameLst>
                                      </p:cBhvr>
                                      <p:rCtr x="17617" y="12755"/>
                                    </p:animMotion>
                                  </p:childTnLst>
                                </p:cTn>
                              </p:par>
                              <p:par>
                                <p:cTn id="7" presetID="6" presetClass="emph" presetSubtype="0" fill="hold" nodeType="withEffect">
                                  <p:stCondLst>
                                    <p:cond delay="0"/>
                                  </p:stCondLst>
                                  <p:childTnLst>
                                    <p:animScale>
                                      <p:cBhvr>
                                        <p:cTn id="8" dur="2000" fill="hold"/>
                                        <p:tgtEl>
                                          <p:spTgt spid="24"/>
                                        </p:tgtEl>
                                      </p:cBhvr>
                                      <p:by x="50000" y="50000"/>
                                    </p:animScale>
                                  </p:childTnLst>
                                </p:cTn>
                              </p:par>
                              <p:par>
                                <p:cTn id="9" presetID="42" presetClass="path" presetSubtype="0" accel="50000" decel="50000" fill="hold" nodeType="withEffect">
                                  <p:stCondLst>
                                    <p:cond delay="0"/>
                                  </p:stCondLst>
                                  <p:childTnLst>
                                    <p:animMotion origin="layout" path="M -2.29167E-6 3.7037E-7 L 0.16367 0.10671 " pathEditMode="relative" rAng="0" ptsTypes="AA">
                                      <p:cBhvr>
                                        <p:cTn id="10" dur="2000" fill="hold"/>
                                        <p:tgtEl>
                                          <p:spTgt spid="31"/>
                                        </p:tgtEl>
                                        <p:attrNameLst>
                                          <p:attrName>ppt_x</p:attrName>
                                          <p:attrName>ppt_y</p:attrName>
                                        </p:attrNameLst>
                                      </p:cBhvr>
                                      <p:rCtr x="8177" y="5324"/>
                                    </p:animMotion>
                                  </p:childTnLst>
                                </p:cTn>
                              </p:par>
                              <p:par>
                                <p:cTn id="11" presetID="6" presetClass="emph" presetSubtype="0" fill="hold" nodeType="withEffect">
                                  <p:stCondLst>
                                    <p:cond delay="0"/>
                                  </p:stCondLst>
                                  <p:childTnLst>
                                    <p:animScale>
                                      <p:cBhvr>
                                        <p:cTn id="12" dur="2000" fill="hold"/>
                                        <p:tgtEl>
                                          <p:spTgt spid="31"/>
                                        </p:tgtEl>
                                      </p:cBhvr>
                                      <p:by x="400000" y="400000"/>
                                    </p:animScale>
                                  </p:childTnLst>
                                </p:cTn>
                              </p:par>
                              <p:par>
                                <p:cTn id="13" presetID="42" presetClass="path" presetSubtype="0" accel="50000" decel="50000" fill="hold" nodeType="withEffect">
                                  <p:stCondLst>
                                    <p:cond delay="0"/>
                                  </p:stCondLst>
                                  <p:childTnLst>
                                    <p:animMotion origin="layout" path="M 1.66667E-6 -4.81481E-6 L -0.06576 0.13403 " pathEditMode="relative" rAng="0" ptsTypes="AA">
                                      <p:cBhvr>
                                        <p:cTn id="14" dur="2000" fill="hold"/>
                                        <p:tgtEl>
                                          <p:spTgt spid="30"/>
                                        </p:tgtEl>
                                        <p:attrNameLst>
                                          <p:attrName>ppt_x</p:attrName>
                                          <p:attrName>ppt_y</p:attrName>
                                        </p:attrNameLst>
                                      </p:cBhvr>
                                      <p:rCtr x="-3294" y="6690"/>
                                    </p:animMotion>
                                  </p:childTnLst>
                                </p:cTn>
                              </p:par>
                              <p:par>
                                <p:cTn id="15" presetID="6" presetClass="emph" presetSubtype="0" fill="hold" nodeType="withEffect">
                                  <p:stCondLst>
                                    <p:cond delay="0"/>
                                  </p:stCondLst>
                                  <p:childTnLst>
                                    <p:animScale>
                                      <p:cBhvr>
                                        <p:cTn id="16" dur="2000" fill="hold"/>
                                        <p:tgtEl>
                                          <p:spTgt spid="30"/>
                                        </p:tgtEl>
                                      </p:cBhvr>
                                      <p:by x="400000" y="400000"/>
                                    </p:animScale>
                                  </p:childTnLst>
                                </p:cTn>
                              </p:par>
                              <p:par>
                                <p:cTn id="17" presetID="42" presetClass="path" presetSubtype="0" accel="50000" decel="50000" fill="hold" nodeType="withEffect">
                                  <p:stCondLst>
                                    <p:cond delay="0"/>
                                  </p:stCondLst>
                                  <p:childTnLst>
                                    <p:animMotion origin="layout" path="M 4.16667E-7 7.40741E-7 L 0.38073 -0.12639 " pathEditMode="relative" rAng="0" ptsTypes="AA">
                                      <p:cBhvr>
                                        <p:cTn id="18" dur="2000" fill="hold"/>
                                        <p:tgtEl>
                                          <p:spTgt spid="25"/>
                                        </p:tgtEl>
                                        <p:attrNameLst>
                                          <p:attrName>ppt_x</p:attrName>
                                          <p:attrName>ppt_y</p:attrName>
                                        </p:attrNameLst>
                                      </p:cBhvr>
                                      <p:rCtr x="19036" y="-6319"/>
                                    </p:animMotion>
                                  </p:childTnLst>
                                </p:cTn>
                              </p:par>
                              <p:par>
                                <p:cTn id="19" presetID="6" presetClass="emph" presetSubtype="0" fill="hold" nodeType="withEffect">
                                  <p:stCondLst>
                                    <p:cond delay="0"/>
                                  </p:stCondLst>
                                  <p:childTnLst>
                                    <p:animScale>
                                      <p:cBhvr>
                                        <p:cTn id="20" dur="2000" fill="hold"/>
                                        <p:tgtEl>
                                          <p:spTgt spid="25"/>
                                        </p:tgtEl>
                                      </p:cBhvr>
                                      <p:by x="75000" y="75000"/>
                                    </p:animScale>
                                  </p:childTnLst>
                                </p:cTn>
                              </p:par>
                              <p:par>
                                <p:cTn id="21" presetID="1" presetClass="exit" presetSubtype="0" fill="hold" nodeType="withEffect">
                                  <p:stCondLst>
                                    <p:cond delay="0"/>
                                  </p:stCondLst>
                                  <p:childTnLst>
                                    <p:set>
                                      <p:cBhvr>
                                        <p:cTn id="22" dur="1" fill="hold">
                                          <p:stCondLst>
                                            <p:cond delay="0"/>
                                          </p:stCondLst>
                                        </p:cTn>
                                        <p:tgtEl>
                                          <p:spTgt spid="3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42" presetClass="path" presetSubtype="0" accel="50000" decel="50000" fill="hold" nodeType="withEffect">
                                  <p:stCondLst>
                                    <p:cond delay="0"/>
                                  </p:stCondLst>
                                  <p:childTnLst>
                                    <p:animMotion origin="layout" path="M -1.875E-6 -2.22222E-6 L 0.23893 -0.21319 " pathEditMode="relative" rAng="0" ptsTypes="AA">
                                      <p:cBhvr>
                                        <p:cTn id="26" dur="2000" fill="hold"/>
                                        <p:tgtEl>
                                          <p:spTgt spid="27"/>
                                        </p:tgtEl>
                                        <p:attrNameLst>
                                          <p:attrName>ppt_x</p:attrName>
                                          <p:attrName>ppt_y</p:attrName>
                                        </p:attrNameLst>
                                      </p:cBhvr>
                                      <p:rCtr x="11940" y="-10671"/>
                                    </p:animMotion>
                                  </p:childTnLst>
                                </p:cTn>
                              </p:par>
                              <p:par>
                                <p:cTn id="27" presetID="42" presetClass="path" presetSubtype="0" accel="50000" decel="50000" fill="hold" nodeType="withEffect">
                                  <p:stCondLst>
                                    <p:cond delay="0"/>
                                  </p:stCondLst>
                                  <p:childTnLst>
                                    <p:animMotion origin="layout" path="M -3.54167E-6 -2.22222E-6 L -0.02304 -0.21296 " pathEditMode="relative" rAng="0" ptsTypes="AA">
                                      <p:cBhvr>
                                        <p:cTn id="28" dur="2000" fill="hold"/>
                                        <p:tgtEl>
                                          <p:spTgt spid="29"/>
                                        </p:tgtEl>
                                        <p:attrNameLst>
                                          <p:attrName>ppt_x</p:attrName>
                                          <p:attrName>ppt_y</p:attrName>
                                        </p:attrNameLst>
                                      </p:cBhvr>
                                      <p:rCtr x="-1159" y="-10648"/>
                                    </p:animMotion>
                                  </p:childTnLst>
                                </p:cTn>
                              </p:par>
                              <p:par>
                                <p:cTn id="29" presetID="6" presetClass="emph" presetSubtype="0" fill="hold" nodeType="withEffect">
                                  <p:stCondLst>
                                    <p:cond delay="0"/>
                                  </p:stCondLst>
                                  <p:childTnLst>
                                    <p:animScale>
                                      <p:cBhvr>
                                        <p:cTn id="30" dur="2000" fill="hold"/>
                                        <p:tgtEl>
                                          <p:spTgt spid="29"/>
                                        </p:tgtEl>
                                      </p:cBhvr>
                                      <p:by x="400000" y="400000"/>
                                    </p:animScale>
                                  </p:childTnLst>
                                </p:cTn>
                              </p:par>
                              <p:par>
                                <p:cTn id="31" presetID="42" presetClass="path" presetSubtype="0" accel="50000" decel="50000" fill="hold" nodeType="withEffect">
                                  <p:stCondLst>
                                    <p:cond delay="0"/>
                                  </p:stCondLst>
                                  <p:childTnLst>
                                    <p:animMotion origin="layout" path="M 3.33333E-6 2.59259E-6 L -0.0431 -0.02685 " pathEditMode="relative" rAng="0" ptsTypes="AA">
                                      <p:cBhvr>
                                        <p:cTn id="32" dur="2000" fill="hold"/>
                                        <p:tgtEl>
                                          <p:spTgt spid="26"/>
                                        </p:tgtEl>
                                        <p:attrNameLst>
                                          <p:attrName>ppt_x</p:attrName>
                                          <p:attrName>ppt_y</p:attrName>
                                        </p:attrNameLst>
                                      </p:cBhvr>
                                      <p:rCtr x="-2161" y="-1343"/>
                                    </p:animMotion>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Examples of action strength</a:t>
            </a:r>
            <a:endParaRPr lang="en-GB" dirty="0"/>
          </a:p>
        </p:txBody>
      </p:sp>
      <p:sp>
        <p:nvSpPr>
          <p:cNvPr id="2" name="TextBox 1"/>
          <p:cNvSpPr txBox="1"/>
          <p:nvPr/>
        </p:nvSpPr>
        <p:spPr>
          <a:xfrm>
            <a:off x="2303319" y="1174173"/>
            <a:ext cx="7502237" cy="1477328"/>
          </a:xfrm>
          <a:prstGeom prst="rect">
            <a:avLst/>
          </a:prstGeom>
          <a:noFill/>
          <a:ln w="12700">
            <a:solidFill>
              <a:srgbClr val="354A9B"/>
            </a:solidFill>
          </a:ln>
        </p:spPr>
        <p:txBody>
          <a:bodyPr wrap="square" rtlCol="0">
            <a:spAutoFit/>
          </a:bodyPr>
          <a:lstStyle/>
          <a:p>
            <a:pPr defTabSz="457200"/>
            <a:r>
              <a:rPr lang="en-GB" b="1" dirty="0">
                <a:solidFill>
                  <a:srgbClr val="354A9B"/>
                </a:solidFill>
                <a:latin typeface="Calibri" panose="020F0502020204030204"/>
              </a:rPr>
              <a:t>Weak</a:t>
            </a:r>
          </a:p>
          <a:p>
            <a:pPr defTabSz="457200"/>
            <a:r>
              <a:rPr lang="en-GB" dirty="0">
                <a:solidFill>
                  <a:prstClr val="black"/>
                </a:solidFill>
                <a:latin typeface="Calibri" panose="020F0502020204030204"/>
              </a:rPr>
              <a:t>“</a:t>
            </a:r>
            <a:r>
              <a:rPr lang="en-GB" i="1" dirty="0">
                <a:solidFill>
                  <a:prstClr val="black"/>
                </a:solidFill>
                <a:latin typeface="Calibri" panose="020F0502020204030204"/>
              </a:rPr>
              <a:t>Distribute communication to maternity staff regarding the necessity for intrapartum antibiotics in preterm labour and the importance of this.”</a:t>
            </a:r>
          </a:p>
          <a:p>
            <a:pPr defTabSz="457200"/>
            <a:endParaRPr lang="en-GB" i="1" dirty="0">
              <a:solidFill>
                <a:prstClr val="black"/>
              </a:solidFill>
              <a:latin typeface="Calibri" panose="020F0502020204030204"/>
            </a:endParaRPr>
          </a:p>
          <a:p>
            <a:pPr defTabSz="457200"/>
            <a:r>
              <a:rPr lang="en-GB" dirty="0">
                <a:solidFill>
                  <a:prstClr val="black"/>
                </a:solidFill>
                <a:latin typeface="Calibri" panose="020F0502020204030204"/>
              </a:rPr>
              <a:t>This is a reminder for individual action without any controls </a:t>
            </a:r>
          </a:p>
        </p:txBody>
      </p:sp>
      <p:sp>
        <p:nvSpPr>
          <p:cNvPr id="5" name="TextBox 4"/>
          <p:cNvSpPr txBox="1"/>
          <p:nvPr/>
        </p:nvSpPr>
        <p:spPr>
          <a:xfrm>
            <a:off x="2303319" y="2899064"/>
            <a:ext cx="7502237" cy="1754326"/>
          </a:xfrm>
          <a:prstGeom prst="rect">
            <a:avLst/>
          </a:prstGeom>
          <a:noFill/>
          <a:ln w="12700">
            <a:solidFill>
              <a:srgbClr val="354A9B"/>
            </a:solidFill>
          </a:ln>
        </p:spPr>
        <p:txBody>
          <a:bodyPr wrap="square" rtlCol="0">
            <a:spAutoFit/>
          </a:bodyPr>
          <a:lstStyle/>
          <a:p>
            <a:pPr defTabSz="457200"/>
            <a:r>
              <a:rPr lang="en-GB" b="1" dirty="0">
                <a:solidFill>
                  <a:srgbClr val="354A9B"/>
                </a:solidFill>
                <a:latin typeface="Calibri" panose="020F0502020204030204"/>
              </a:rPr>
              <a:t>Intermediate</a:t>
            </a:r>
          </a:p>
          <a:p>
            <a:pPr defTabSz="457200"/>
            <a:r>
              <a:rPr lang="en-GB" i="1" dirty="0">
                <a:solidFill>
                  <a:prstClr val="black"/>
                </a:solidFill>
                <a:latin typeface="Calibri" panose="020F0502020204030204"/>
              </a:rPr>
              <a:t>“Major review which led to a new staffing model and a newly appointed Lead for Triage and Induction.”</a:t>
            </a:r>
          </a:p>
          <a:p>
            <a:pPr defTabSz="457200"/>
            <a:endParaRPr lang="en-GB" i="1" dirty="0">
              <a:solidFill>
                <a:prstClr val="black"/>
              </a:solidFill>
              <a:latin typeface="Calibri" panose="020F0502020204030204"/>
            </a:endParaRPr>
          </a:p>
          <a:p>
            <a:pPr defTabSz="457200"/>
            <a:r>
              <a:rPr lang="en-GB" dirty="0">
                <a:solidFill>
                  <a:prstClr val="black"/>
                </a:solidFill>
                <a:latin typeface="Calibri" panose="020F0502020204030204"/>
              </a:rPr>
              <a:t>A new system in place but as yet still requires individuals to act without any controls </a:t>
            </a:r>
          </a:p>
        </p:txBody>
      </p:sp>
      <p:sp>
        <p:nvSpPr>
          <p:cNvPr id="6" name="TextBox 5"/>
          <p:cNvSpPr txBox="1"/>
          <p:nvPr/>
        </p:nvSpPr>
        <p:spPr>
          <a:xfrm>
            <a:off x="2303319" y="4862945"/>
            <a:ext cx="7502237" cy="1477328"/>
          </a:xfrm>
          <a:prstGeom prst="rect">
            <a:avLst/>
          </a:prstGeom>
          <a:noFill/>
          <a:ln w="12700">
            <a:solidFill>
              <a:srgbClr val="354A9B"/>
            </a:solidFill>
          </a:ln>
        </p:spPr>
        <p:txBody>
          <a:bodyPr wrap="square" rtlCol="0">
            <a:spAutoFit/>
          </a:bodyPr>
          <a:lstStyle/>
          <a:p>
            <a:pPr defTabSz="457200"/>
            <a:r>
              <a:rPr lang="en-GB" b="1" dirty="0">
                <a:solidFill>
                  <a:srgbClr val="354A9B"/>
                </a:solidFill>
                <a:latin typeface="Calibri" panose="020F0502020204030204"/>
              </a:rPr>
              <a:t>Strong</a:t>
            </a:r>
          </a:p>
          <a:p>
            <a:pPr defTabSz="457200"/>
            <a:r>
              <a:rPr lang="en-GB" dirty="0">
                <a:solidFill>
                  <a:prstClr val="black"/>
                </a:solidFill>
                <a:latin typeface="Calibri" panose="020F0502020204030204"/>
              </a:rPr>
              <a:t>“Process for assessing need for aspirin developed and implemented via electronic patient record (EPR).”</a:t>
            </a:r>
          </a:p>
          <a:p>
            <a:pPr defTabSz="457200"/>
            <a:endParaRPr lang="en-GB" dirty="0">
              <a:solidFill>
                <a:prstClr val="black"/>
              </a:solidFill>
              <a:latin typeface="Calibri" panose="020F0502020204030204"/>
            </a:endParaRPr>
          </a:p>
          <a:p>
            <a:pPr defTabSz="457200"/>
            <a:r>
              <a:rPr lang="en-GB" dirty="0">
                <a:solidFill>
                  <a:prstClr val="black"/>
                </a:solidFill>
                <a:latin typeface="Calibri" panose="020F0502020204030204"/>
              </a:rPr>
              <a:t>A system level electronic design to reduce/eliminate human error</a:t>
            </a:r>
          </a:p>
        </p:txBody>
      </p:sp>
      <p:sp>
        <p:nvSpPr>
          <p:cNvPr id="7" name="Content Placeholder 6"/>
          <p:cNvSpPr>
            <a:spLocks noGrp="1"/>
          </p:cNvSpPr>
          <p:nvPr>
            <p:ph sz="quarter" idx="10"/>
          </p:nvPr>
        </p:nvSpPr>
        <p:spPr/>
        <p:txBody>
          <a:bodyPr/>
          <a:lstStyle/>
          <a:p>
            <a:endParaRPr lang="en-GB" dirty="0"/>
          </a:p>
        </p:txBody>
      </p:sp>
    </p:spTree>
    <p:extLst>
      <p:ext uri="{BB962C8B-B14F-4D97-AF65-F5344CB8AC3E}">
        <p14:creationId xmlns:p14="http://schemas.microsoft.com/office/powerpoint/2010/main" val="3819313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F56A03-81AB-4FD3-AECB-D7427844E1BE}"/>
              </a:ext>
            </a:extLst>
          </p:cNvPr>
          <p:cNvSpPr>
            <a:spLocks noGrp="1"/>
          </p:cNvSpPr>
          <p:nvPr>
            <p:ph sz="quarter" idx="10"/>
          </p:nvPr>
        </p:nvSpPr>
        <p:spPr>
          <a:xfrm>
            <a:off x="416164" y="945291"/>
            <a:ext cx="11124892" cy="4875519"/>
          </a:xfrm>
        </p:spPr>
        <p:txBody>
          <a:bodyPr/>
          <a:lstStyle/>
          <a:p>
            <a:pPr marL="0" indent="0">
              <a:buNone/>
            </a:pPr>
            <a:r>
              <a:rPr lang="en-GB" dirty="0" smtClean="0"/>
              <a:t>1. Provide </a:t>
            </a:r>
            <a:r>
              <a:rPr lang="en-GB" u="sng" dirty="0"/>
              <a:t>adequate resourcing </a:t>
            </a:r>
            <a:r>
              <a:rPr lang="en-GB" dirty="0"/>
              <a:t>of multidisciplinary PMRT review teams, </a:t>
            </a:r>
            <a:r>
              <a:rPr lang="en-GB" dirty="0" smtClean="0"/>
              <a:t>including </a:t>
            </a:r>
            <a:r>
              <a:rPr lang="en-GB" dirty="0"/>
              <a:t>administrative </a:t>
            </a:r>
            <a:r>
              <a:rPr lang="en-GB" dirty="0" smtClean="0"/>
              <a:t>  support and ensure the involvement of independent external members in the team.</a:t>
            </a:r>
          </a:p>
          <a:p>
            <a:pPr marL="0" indent="0">
              <a:spcBef>
                <a:spcPts val="1200"/>
              </a:spcBef>
              <a:buNone/>
            </a:pPr>
            <a:r>
              <a:rPr lang="en-GB" b="1" dirty="0" smtClean="0">
                <a:solidFill>
                  <a:srgbClr val="0070C0"/>
                </a:solidFill>
              </a:rPr>
              <a:t>Action: </a:t>
            </a:r>
            <a:r>
              <a:rPr lang="en-GB" dirty="0" smtClean="0">
                <a:solidFill>
                  <a:srgbClr val="0070C0"/>
                </a:solidFill>
              </a:rPr>
              <a:t>Trusts &amp; Health Boards, regional network support systems &amp; organisations, Service Commissioners </a:t>
            </a:r>
            <a:endParaRPr lang="en-GB" dirty="0">
              <a:solidFill>
                <a:srgbClr val="0070C0"/>
              </a:solidFill>
            </a:endParaRPr>
          </a:p>
          <a:p>
            <a:pPr marL="0" indent="0" fontAlgn="base">
              <a:spcBef>
                <a:spcPts val="1200"/>
              </a:spcBef>
              <a:buNone/>
            </a:pPr>
            <a:r>
              <a:rPr lang="en-GB" dirty="0" smtClean="0"/>
              <a:t>2. </a:t>
            </a:r>
            <a:r>
              <a:rPr lang="en-US" dirty="0" smtClean="0"/>
              <a:t>Use </a:t>
            </a:r>
            <a:r>
              <a:rPr lang="en-US" dirty="0"/>
              <a:t>the PMRT </a:t>
            </a:r>
            <a:r>
              <a:rPr lang="en-US" u="sng" dirty="0"/>
              <a:t>parent engagement materials </a:t>
            </a:r>
            <a:r>
              <a:rPr lang="en-US" dirty="0"/>
              <a:t>to support engaging parents </a:t>
            </a:r>
            <a:r>
              <a:rPr lang="en-US" dirty="0" smtClean="0"/>
              <a:t>and </a:t>
            </a:r>
            <a:r>
              <a:rPr lang="en-US" dirty="0"/>
              <a:t>families in the review process, including them being made aware a </a:t>
            </a:r>
            <a:r>
              <a:rPr lang="en-US" dirty="0" smtClean="0"/>
              <a:t>review </a:t>
            </a:r>
            <a:r>
              <a:rPr lang="en-US" dirty="0"/>
              <a:t>is taking place and being given flexible opportunities at different </a:t>
            </a:r>
            <a:r>
              <a:rPr lang="en-US" dirty="0" smtClean="0"/>
              <a:t>stages </a:t>
            </a:r>
            <a:r>
              <a:rPr lang="en-US" dirty="0"/>
              <a:t>to discuss their views, ask questions and express any concerns. </a:t>
            </a:r>
            <a:r>
              <a:rPr lang="en-US" dirty="0" smtClean="0"/>
              <a:t>Many </a:t>
            </a:r>
            <a:r>
              <a:rPr lang="en-US" dirty="0"/>
              <a:t>parents may want to give positive feedback about the care they </a:t>
            </a:r>
            <a:r>
              <a:rPr lang="en-US" dirty="0" smtClean="0"/>
              <a:t>received</a:t>
            </a:r>
            <a:r>
              <a:rPr lang="en-US" dirty="0"/>
              <a:t>.</a:t>
            </a:r>
            <a:endParaRPr lang="en-GB" dirty="0"/>
          </a:p>
          <a:p>
            <a:pPr marL="0" indent="0" fontAlgn="base">
              <a:spcBef>
                <a:spcPts val="1200"/>
              </a:spcBef>
              <a:buNone/>
            </a:pPr>
            <a:r>
              <a:rPr lang="en-US" b="1" dirty="0" smtClean="0">
                <a:solidFill>
                  <a:srgbClr val="0070C0"/>
                </a:solidFill>
              </a:rPr>
              <a:t>Action</a:t>
            </a:r>
            <a:r>
              <a:rPr lang="en-US" b="1" dirty="0">
                <a:solidFill>
                  <a:srgbClr val="0070C0"/>
                </a:solidFill>
              </a:rPr>
              <a:t>: </a:t>
            </a:r>
            <a:r>
              <a:rPr lang="en-US" dirty="0">
                <a:solidFill>
                  <a:srgbClr val="0070C0"/>
                </a:solidFill>
              </a:rPr>
              <a:t>Trusts </a:t>
            </a:r>
            <a:r>
              <a:rPr lang="en-US" dirty="0" smtClean="0">
                <a:solidFill>
                  <a:srgbClr val="0070C0"/>
                </a:solidFill>
              </a:rPr>
              <a:t>&amp; Health </a:t>
            </a:r>
            <a:r>
              <a:rPr lang="en-US" dirty="0">
                <a:solidFill>
                  <a:srgbClr val="0070C0"/>
                </a:solidFill>
              </a:rPr>
              <a:t>Boards, staff caring for bereaved parents, </a:t>
            </a:r>
            <a:r>
              <a:rPr lang="en-US" dirty="0" smtClean="0">
                <a:solidFill>
                  <a:srgbClr val="0070C0"/>
                </a:solidFill>
              </a:rPr>
              <a:t>Service </a:t>
            </a:r>
            <a:r>
              <a:rPr lang="en-US" dirty="0">
                <a:solidFill>
                  <a:srgbClr val="0070C0"/>
                </a:solidFill>
              </a:rPr>
              <a:t>Commissioners</a:t>
            </a:r>
            <a:endParaRPr lang="en-GB" dirty="0">
              <a:solidFill>
                <a:srgbClr val="0070C0"/>
              </a:solidFill>
            </a:endParaRPr>
          </a:p>
          <a:p>
            <a:pPr marL="0" indent="0" fontAlgn="base">
              <a:spcBef>
                <a:spcPts val="1200"/>
              </a:spcBef>
              <a:buNone/>
            </a:pPr>
            <a:r>
              <a:rPr lang="en-US" dirty="0" smtClean="0"/>
              <a:t>3. Use </a:t>
            </a:r>
            <a:r>
              <a:rPr lang="en-US" dirty="0"/>
              <a:t>the local PMRT summary reports and this national report as the 	</a:t>
            </a:r>
            <a:r>
              <a:rPr lang="en-US" u="sng" dirty="0"/>
              <a:t>basis to </a:t>
            </a:r>
            <a:r>
              <a:rPr lang="en-US" u="sng" dirty="0" err="1"/>
              <a:t>prioritise</a:t>
            </a:r>
            <a:r>
              <a:rPr lang="en-US" u="sng" dirty="0"/>
              <a:t> resources </a:t>
            </a:r>
            <a:r>
              <a:rPr lang="en-US" dirty="0"/>
              <a:t>for key aspects of care and quality </a:t>
            </a:r>
            <a:r>
              <a:rPr lang="en-US" dirty="0" smtClean="0"/>
              <a:t>improvement </a:t>
            </a:r>
            <a:r>
              <a:rPr lang="en-US" dirty="0"/>
              <a:t>activities identified as requiring action.</a:t>
            </a:r>
            <a:endParaRPr lang="en-GB" dirty="0"/>
          </a:p>
          <a:p>
            <a:pPr marL="0" indent="0" fontAlgn="base">
              <a:spcBef>
                <a:spcPts val="1200"/>
              </a:spcBef>
              <a:buNone/>
            </a:pPr>
            <a:r>
              <a:rPr lang="en-US" b="1" dirty="0" smtClean="0">
                <a:solidFill>
                  <a:srgbClr val="0070C0"/>
                </a:solidFill>
              </a:rPr>
              <a:t>Action</a:t>
            </a:r>
            <a:r>
              <a:rPr lang="en-US" b="1" dirty="0">
                <a:solidFill>
                  <a:srgbClr val="0070C0"/>
                </a:solidFill>
              </a:rPr>
              <a:t>: </a:t>
            </a:r>
            <a:r>
              <a:rPr lang="en-US" dirty="0">
                <a:solidFill>
                  <a:srgbClr val="0070C0"/>
                </a:solidFill>
              </a:rPr>
              <a:t>Trusts &amp;</a:t>
            </a:r>
            <a:r>
              <a:rPr lang="en-US" dirty="0" smtClean="0">
                <a:solidFill>
                  <a:srgbClr val="0070C0"/>
                </a:solidFill>
              </a:rPr>
              <a:t> </a:t>
            </a:r>
            <a:r>
              <a:rPr lang="en-US" dirty="0">
                <a:solidFill>
                  <a:srgbClr val="0070C0"/>
                </a:solidFill>
              </a:rPr>
              <a:t>Health Boards, Service Commissioners, </a:t>
            </a:r>
            <a:r>
              <a:rPr lang="en-US" dirty="0" smtClean="0">
                <a:solidFill>
                  <a:srgbClr val="0070C0"/>
                </a:solidFill>
              </a:rPr>
              <a:t>regional/network </a:t>
            </a:r>
            <a:r>
              <a:rPr lang="en-US" dirty="0">
                <a:solidFill>
                  <a:srgbClr val="0070C0"/>
                </a:solidFill>
              </a:rPr>
              <a:t>support systems, Governments </a:t>
            </a:r>
            <a:endParaRPr lang="en-GB" dirty="0">
              <a:solidFill>
                <a:srgbClr val="0070C0"/>
              </a:solidFill>
            </a:endParaRPr>
          </a:p>
          <a:p>
            <a:pPr marL="0" indent="0" fontAlgn="base">
              <a:spcBef>
                <a:spcPts val="1200"/>
              </a:spcBef>
              <a:buNone/>
            </a:pPr>
            <a:r>
              <a:rPr lang="en-US" dirty="0" smtClean="0"/>
              <a:t>4</a:t>
            </a:r>
            <a:r>
              <a:rPr lang="en-US" dirty="0"/>
              <a:t>. </a:t>
            </a:r>
            <a:r>
              <a:rPr lang="en-US" dirty="0" smtClean="0"/>
              <a:t>Improve </a:t>
            </a:r>
            <a:r>
              <a:rPr lang="en-US" dirty="0"/>
              <a:t>the quality of recommendations developed as a consequence of </a:t>
            </a:r>
            <a:r>
              <a:rPr lang="en-US" dirty="0" smtClean="0"/>
              <a:t>reviews </a:t>
            </a:r>
            <a:r>
              <a:rPr lang="en-US" dirty="0"/>
              <a:t>by developing </a:t>
            </a:r>
            <a:r>
              <a:rPr lang="en-US" u="sng" dirty="0"/>
              <a:t>actions targeted at system level changes</a:t>
            </a:r>
            <a:r>
              <a:rPr lang="en-US" dirty="0"/>
              <a:t> and audit </a:t>
            </a:r>
            <a:r>
              <a:rPr lang="en-US" dirty="0" smtClean="0"/>
              <a:t>their </a:t>
            </a:r>
            <a:r>
              <a:rPr lang="en-US" dirty="0"/>
              <a:t>implementation and impact.</a:t>
            </a:r>
            <a:endParaRPr lang="en-GB" dirty="0"/>
          </a:p>
          <a:p>
            <a:pPr marL="0" indent="0" fontAlgn="base">
              <a:buNone/>
            </a:pPr>
            <a:r>
              <a:rPr lang="en-US" b="1" dirty="0" smtClean="0">
                <a:solidFill>
                  <a:srgbClr val="0070C0"/>
                </a:solidFill>
              </a:rPr>
              <a:t>Action</a:t>
            </a:r>
            <a:r>
              <a:rPr lang="en-US" b="1" dirty="0">
                <a:solidFill>
                  <a:srgbClr val="0070C0"/>
                </a:solidFill>
              </a:rPr>
              <a:t>: </a:t>
            </a:r>
            <a:r>
              <a:rPr lang="en-US" dirty="0">
                <a:solidFill>
                  <a:srgbClr val="0070C0"/>
                </a:solidFill>
              </a:rPr>
              <a:t>PMRT review teams, governance teams in Trusts </a:t>
            </a:r>
            <a:r>
              <a:rPr lang="en-US" dirty="0" smtClean="0">
                <a:solidFill>
                  <a:srgbClr val="0070C0"/>
                </a:solidFill>
              </a:rPr>
              <a:t>&amp; Health Boards</a:t>
            </a:r>
            <a:r>
              <a:rPr lang="en-US" dirty="0">
                <a:solidFill>
                  <a:srgbClr val="0070C0"/>
                </a:solidFill>
              </a:rPr>
              <a:t>, Service Commissioners</a:t>
            </a:r>
            <a:endParaRPr lang="en-GB" dirty="0">
              <a:solidFill>
                <a:srgbClr val="0070C0"/>
              </a:solidFill>
            </a:endParaRPr>
          </a:p>
          <a:p>
            <a:pPr marL="0" indent="0" fontAlgn="base">
              <a:buNone/>
            </a:pPr>
            <a:r>
              <a:rPr lang="en-US" dirty="0">
                <a:solidFill>
                  <a:srgbClr val="0070C0"/>
                </a:solidFill>
              </a:rPr>
              <a:t/>
            </a:r>
            <a:br>
              <a:rPr lang="en-US" dirty="0">
                <a:solidFill>
                  <a:srgbClr val="0070C0"/>
                </a:solidFill>
              </a:rPr>
            </a:br>
            <a:r>
              <a:rPr lang="en-US" dirty="0"/>
              <a:t> </a:t>
            </a:r>
            <a:endParaRPr lang="en-GB" dirty="0"/>
          </a:p>
          <a:p>
            <a:pPr marL="0" indent="0">
              <a:buNone/>
            </a:pPr>
            <a:endParaRPr lang="en-GB" dirty="0"/>
          </a:p>
        </p:txBody>
      </p:sp>
      <p:sp>
        <p:nvSpPr>
          <p:cNvPr id="3" name="Title 2">
            <a:extLst>
              <a:ext uri="{FF2B5EF4-FFF2-40B4-BE49-F238E27FC236}">
                <a16:creationId xmlns:a16="http://schemas.microsoft.com/office/drawing/2014/main" id="{5CCA4297-1EB8-4AEC-B987-35B1A95C86D4}"/>
              </a:ext>
            </a:extLst>
          </p:cNvPr>
          <p:cNvSpPr>
            <a:spLocks noGrp="1"/>
          </p:cNvSpPr>
          <p:nvPr>
            <p:ph type="title"/>
          </p:nvPr>
        </p:nvSpPr>
        <p:spPr/>
        <p:txBody>
          <a:bodyPr/>
          <a:lstStyle/>
          <a:p>
            <a:r>
              <a:rPr lang="en-GB" dirty="0">
                <a:latin typeface="+mn-lt"/>
              </a:rPr>
              <a:t>Recommendations</a:t>
            </a:r>
          </a:p>
        </p:txBody>
      </p:sp>
    </p:spTree>
    <p:extLst>
      <p:ext uri="{BB962C8B-B14F-4D97-AF65-F5344CB8AC3E}">
        <p14:creationId xmlns:p14="http://schemas.microsoft.com/office/powerpoint/2010/main" val="3738335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p:cNvSpPr txBox="1">
            <a:spLocks/>
          </p:cNvSpPr>
          <p:nvPr/>
        </p:nvSpPr>
        <p:spPr>
          <a:xfrm>
            <a:off x="479376" y="6525344"/>
            <a:ext cx="8205788" cy="3603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100" dirty="0">
              <a:solidFill>
                <a:srgbClr val="000000"/>
              </a:solidFill>
            </a:endParaRPr>
          </a:p>
        </p:txBody>
      </p:sp>
      <p:sp>
        <p:nvSpPr>
          <p:cNvPr id="3" name="TextBox 2"/>
          <p:cNvSpPr txBox="1"/>
          <p:nvPr/>
        </p:nvSpPr>
        <p:spPr>
          <a:xfrm>
            <a:off x="767408" y="260648"/>
            <a:ext cx="3427711" cy="923330"/>
          </a:xfrm>
          <a:prstGeom prst="rect">
            <a:avLst/>
          </a:prstGeom>
          <a:noFill/>
        </p:spPr>
        <p:txBody>
          <a:bodyPr wrap="square" rtlCol="0">
            <a:spAutoFit/>
          </a:bodyPr>
          <a:lstStyle/>
          <a:p>
            <a:r>
              <a:rPr lang="en-GB" sz="5400" b="1" dirty="0" smtClean="0">
                <a:solidFill>
                  <a:srgbClr val="781D7E"/>
                </a:solidFill>
              </a:rPr>
              <a:t>Thank you</a:t>
            </a:r>
            <a:endParaRPr lang="en-GB" sz="5400" b="1" dirty="0">
              <a:solidFill>
                <a:srgbClr val="781D7E"/>
              </a:solidFill>
            </a:endParaRPr>
          </a:p>
        </p:txBody>
      </p:sp>
      <p:sp>
        <p:nvSpPr>
          <p:cNvPr id="4" name="TextBox 3"/>
          <p:cNvSpPr txBox="1"/>
          <p:nvPr/>
        </p:nvSpPr>
        <p:spPr>
          <a:xfrm>
            <a:off x="767408" y="1340768"/>
            <a:ext cx="10874227" cy="4154984"/>
          </a:xfrm>
          <a:prstGeom prst="rect">
            <a:avLst/>
          </a:prstGeom>
          <a:noFill/>
        </p:spPr>
        <p:txBody>
          <a:bodyPr wrap="square" numCol="2" rtlCol="0">
            <a:spAutoFit/>
          </a:bodyPr>
          <a:lstStyle/>
          <a:p>
            <a:pPr marL="342900" indent="-342900">
              <a:buFont typeface="Arial" panose="020B0604020202020204" pitchFamily="34" charset="0"/>
              <a:buChar char="•"/>
            </a:pPr>
            <a:r>
              <a:rPr lang="en-GB" sz="2400" dirty="0" smtClean="0"/>
              <a:t>Trust/Health </a:t>
            </a:r>
            <a:r>
              <a:rPr lang="en-GB" sz="2400" dirty="0"/>
              <a:t>Board Reporters</a:t>
            </a:r>
          </a:p>
          <a:p>
            <a:pPr marL="342900" indent="-342900">
              <a:buFont typeface="Arial" panose="020B0604020202020204" pitchFamily="34" charset="0"/>
              <a:buChar char="•"/>
            </a:pPr>
            <a:r>
              <a:rPr lang="en-GB" sz="2400" dirty="0"/>
              <a:t>Organisations which provide population data:</a:t>
            </a:r>
          </a:p>
          <a:p>
            <a:pPr marL="1257300" lvl="2" indent="-342900">
              <a:buFont typeface="Arial" panose="020B0604020202020204" pitchFamily="34" charset="0"/>
              <a:buChar char="•"/>
            </a:pPr>
            <a:r>
              <a:rPr lang="en-GB" sz="2400" dirty="0"/>
              <a:t>ONS &amp; </a:t>
            </a:r>
            <a:r>
              <a:rPr lang="en-GB" sz="2400" dirty="0" smtClean="0"/>
              <a:t>NHS Digital </a:t>
            </a:r>
            <a:r>
              <a:rPr lang="en-GB" sz="2400" dirty="0"/>
              <a:t>(England, Wales &amp; Isle of Man) </a:t>
            </a:r>
          </a:p>
          <a:p>
            <a:pPr marL="1257300" lvl="2" indent="-342900">
              <a:buFont typeface="Arial" panose="020B0604020202020204" pitchFamily="34" charset="0"/>
              <a:buChar char="•"/>
            </a:pPr>
            <a:r>
              <a:rPr lang="en-GB" sz="2400" dirty="0"/>
              <a:t>NRS &amp; ISD (Scotland)</a:t>
            </a:r>
          </a:p>
          <a:p>
            <a:pPr marL="1257300" lvl="2" indent="-342900">
              <a:buFont typeface="Arial" panose="020B0604020202020204" pitchFamily="34" charset="0"/>
              <a:buChar char="•"/>
            </a:pPr>
            <a:r>
              <a:rPr lang="en-GB" sz="2400" dirty="0"/>
              <a:t>NIMACH (Northern Ireland)</a:t>
            </a:r>
          </a:p>
          <a:p>
            <a:pPr marL="1257300" lvl="2" indent="-342900">
              <a:buFont typeface="Arial" panose="020B0604020202020204" pitchFamily="34" charset="0"/>
              <a:buChar char="•"/>
            </a:pPr>
            <a:r>
              <a:rPr lang="en-GB" sz="2400" dirty="0"/>
              <a:t>HSSD (Guernsey)</a:t>
            </a:r>
          </a:p>
          <a:p>
            <a:pPr marL="1257300" lvl="2" indent="-342900">
              <a:buFont typeface="Arial" panose="020B0604020202020204" pitchFamily="34" charset="0"/>
              <a:buChar char="•"/>
            </a:pPr>
            <a:r>
              <a:rPr lang="en-GB" sz="2400" dirty="0"/>
              <a:t>HIU, PHS (Jersey) </a:t>
            </a:r>
          </a:p>
          <a:p>
            <a:pPr marL="342900" indent="-342900">
              <a:buFont typeface="Arial" panose="020B0604020202020204" pitchFamily="34" charset="0"/>
              <a:buChar char="•"/>
            </a:pPr>
            <a:r>
              <a:rPr lang="en-GB" sz="2400" dirty="0"/>
              <a:t>Independent Advisory Group</a:t>
            </a:r>
          </a:p>
          <a:p>
            <a:pPr marL="342900" indent="-342900">
              <a:buFont typeface="Arial" panose="020B0604020202020204" pitchFamily="34" charset="0"/>
              <a:buChar char="•"/>
            </a:pPr>
            <a:r>
              <a:rPr lang="en-GB" sz="2400" dirty="0"/>
              <a:t>Stakeholder groups</a:t>
            </a:r>
          </a:p>
          <a:p>
            <a:pPr marL="342900" indent="-342900">
              <a:buFont typeface="Arial" panose="020B0604020202020204" pitchFamily="34" charset="0"/>
              <a:buChar char="•"/>
            </a:pPr>
            <a:r>
              <a:rPr lang="en-GB" sz="2400" dirty="0"/>
              <a:t>The Leicester based perinatal team</a:t>
            </a:r>
          </a:p>
          <a:p>
            <a:pPr marL="342900" indent="-342900">
              <a:buFont typeface="Arial" panose="020B0604020202020204" pitchFamily="34" charset="0"/>
              <a:buChar char="•"/>
            </a:pPr>
            <a:r>
              <a:rPr lang="en-GB" sz="2400" dirty="0"/>
              <a:t>Programmers and data team in Oxford</a:t>
            </a:r>
          </a:p>
          <a:p>
            <a:pPr marL="342900" indent="-342900">
              <a:buFont typeface="Arial" panose="020B0604020202020204" pitchFamily="34" charset="0"/>
              <a:buChar char="•"/>
            </a:pPr>
            <a:r>
              <a:rPr lang="en-GB" sz="2400" dirty="0"/>
              <a:t>Report production team Leicester</a:t>
            </a:r>
          </a:p>
          <a:p>
            <a:pPr marL="342900" indent="-342900">
              <a:buFont typeface="Arial" panose="020B0604020202020204" pitchFamily="34" charset="0"/>
              <a:buChar char="•"/>
            </a:pPr>
            <a:r>
              <a:rPr lang="en-GB" sz="2400" dirty="0"/>
              <a:t>Launch meeting organising team</a:t>
            </a:r>
          </a:p>
          <a:p>
            <a:pPr marL="342900" indent="-342900">
              <a:buFont typeface="Arial" panose="020B0604020202020204" pitchFamily="34" charset="0"/>
              <a:buChar char="•"/>
            </a:pPr>
            <a:r>
              <a:rPr lang="en-GB" sz="2400" dirty="0"/>
              <a:t>MBRRACE-UK collaborators</a:t>
            </a:r>
          </a:p>
          <a:p>
            <a:pPr marL="342900" indent="-342900">
              <a:buFont typeface="Arial" panose="020B0604020202020204" pitchFamily="34" charset="0"/>
              <a:buChar char="•"/>
            </a:pPr>
            <a:r>
              <a:rPr lang="en-GB" sz="2400" dirty="0"/>
              <a:t>Funders – HQIP on behalf of NHS </a:t>
            </a:r>
            <a:r>
              <a:rPr lang="en-GB" sz="2400" dirty="0" smtClean="0"/>
              <a:t>England / DH, </a:t>
            </a:r>
            <a:r>
              <a:rPr lang="en-GB" sz="2400" dirty="0"/>
              <a:t>Devolved Governments and the Crown Dependencies </a:t>
            </a:r>
          </a:p>
          <a:p>
            <a:endParaRPr lang="en-GB" sz="2400" dirty="0"/>
          </a:p>
        </p:txBody>
      </p:sp>
      <p:pic>
        <p:nvPicPr>
          <p:cNvPr id="5" name="Picture 4"/>
          <p:cNvPicPr>
            <a:picLocks noChangeAspect="1"/>
          </p:cNvPicPr>
          <p:nvPr/>
        </p:nvPicPr>
        <p:blipFill>
          <a:blip r:embed="rId2"/>
          <a:stretch>
            <a:fillRect/>
          </a:stretch>
        </p:blipFill>
        <p:spPr>
          <a:xfrm>
            <a:off x="5239265" y="311176"/>
            <a:ext cx="2292178" cy="1107923"/>
          </a:xfrm>
          <a:prstGeom prst="rect">
            <a:avLst/>
          </a:prstGeom>
        </p:spPr>
      </p:pic>
    </p:spTree>
    <p:extLst>
      <p:ext uri="{BB962C8B-B14F-4D97-AF65-F5344CB8AC3E}">
        <p14:creationId xmlns:p14="http://schemas.microsoft.com/office/powerpoint/2010/main" val="192130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F56A03-81AB-4FD3-AECB-D7427844E1BE}"/>
              </a:ext>
            </a:extLst>
          </p:cNvPr>
          <p:cNvSpPr>
            <a:spLocks noGrp="1"/>
          </p:cNvSpPr>
          <p:nvPr>
            <p:ph sz="quarter" idx="10"/>
          </p:nvPr>
        </p:nvSpPr>
        <p:spPr/>
        <p:txBody>
          <a:bodyPr>
            <a:normAutofit/>
          </a:bodyPr>
          <a:lstStyle/>
          <a:p>
            <a:pPr marL="0" indent="0">
              <a:buNone/>
            </a:pPr>
            <a:r>
              <a:rPr lang="en-GB" sz="1800" b="1" dirty="0">
                <a:solidFill>
                  <a:srgbClr val="354A9B"/>
                </a:solidFill>
              </a:rPr>
              <a:t>	</a:t>
            </a:r>
            <a:endParaRPr lang="en-GB" sz="1800" dirty="0"/>
          </a:p>
        </p:txBody>
      </p:sp>
      <p:sp>
        <p:nvSpPr>
          <p:cNvPr id="3" name="Title 2">
            <a:extLst>
              <a:ext uri="{FF2B5EF4-FFF2-40B4-BE49-F238E27FC236}">
                <a16:creationId xmlns:a16="http://schemas.microsoft.com/office/drawing/2014/main" id="{5CCA4297-1EB8-4AEC-B987-35B1A95C86D4}"/>
              </a:ext>
            </a:extLst>
          </p:cNvPr>
          <p:cNvSpPr>
            <a:spLocks noGrp="1"/>
          </p:cNvSpPr>
          <p:nvPr>
            <p:ph type="title"/>
          </p:nvPr>
        </p:nvSpPr>
        <p:spPr/>
        <p:txBody>
          <a:bodyPr/>
          <a:lstStyle/>
          <a:p>
            <a:r>
              <a:rPr lang="en-GB" sz="3200" dirty="0">
                <a:latin typeface="+mn-lt"/>
              </a:rPr>
              <a:t>MBRRACE-UK/PMRT collaboration</a:t>
            </a:r>
          </a:p>
        </p:txBody>
      </p:sp>
      <p:sp>
        <p:nvSpPr>
          <p:cNvPr id="4" name="Rectangle 3"/>
          <p:cNvSpPr/>
          <p:nvPr/>
        </p:nvSpPr>
        <p:spPr>
          <a:xfrm>
            <a:off x="2496000" y="936000"/>
            <a:ext cx="3581388" cy="4801314"/>
          </a:xfrm>
          <a:prstGeom prst="rect">
            <a:avLst/>
          </a:prstGeom>
        </p:spPr>
        <p:txBody>
          <a:bodyPr wrap="square">
            <a:spAutoFit/>
          </a:bodyPr>
          <a:lstStyle/>
          <a:p>
            <a:pPr defTabSz="457200"/>
            <a:r>
              <a:rPr lang="en-GB" b="1" dirty="0">
                <a:solidFill>
                  <a:prstClr val="black"/>
                </a:solidFill>
                <a:latin typeface="Calibri" panose="020F0502020204030204"/>
              </a:rPr>
              <a:t>MBRRACE-UK       </a:t>
            </a:r>
          </a:p>
          <a:p>
            <a:pPr defTabSz="457200"/>
            <a:r>
              <a:rPr lang="en-GB" dirty="0">
                <a:solidFill>
                  <a:prstClr val="black"/>
                </a:solidFill>
                <a:latin typeface="Calibri" panose="020F0502020204030204"/>
              </a:rPr>
              <a:t>Jenny </a:t>
            </a:r>
            <a:r>
              <a:rPr lang="en-GB" dirty="0" err="1">
                <a:solidFill>
                  <a:prstClr val="black"/>
                </a:solidFill>
                <a:latin typeface="Calibri" panose="020F0502020204030204"/>
              </a:rPr>
              <a:t>Kurinczuk</a:t>
            </a:r>
            <a:endParaRPr lang="en-GB" dirty="0">
              <a:solidFill>
                <a:prstClr val="black"/>
              </a:solidFill>
              <a:latin typeface="Calibri" panose="020F0502020204030204"/>
            </a:endParaRPr>
          </a:p>
          <a:p>
            <a:pPr defTabSz="457200"/>
            <a:r>
              <a:rPr lang="en-GB" dirty="0">
                <a:solidFill>
                  <a:prstClr val="black"/>
                </a:solidFill>
                <a:latin typeface="Calibri" panose="020F0502020204030204"/>
              </a:rPr>
              <a:t>Elizabeth Draper</a:t>
            </a:r>
          </a:p>
          <a:p>
            <a:pPr defTabSz="457200"/>
            <a:r>
              <a:rPr lang="en-GB" dirty="0">
                <a:solidFill>
                  <a:prstClr val="black"/>
                </a:solidFill>
                <a:latin typeface="Calibri" panose="020F0502020204030204"/>
              </a:rPr>
              <a:t>Marian Knight</a:t>
            </a:r>
          </a:p>
          <a:p>
            <a:pPr defTabSz="457200"/>
            <a:r>
              <a:rPr lang="en-GB" dirty="0">
                <a:solidFill>
                  <a:prstClr val="black"/>
                </a:solidFill>
                <a:latin typeface="Calibri" panose="020F0502020204030204"/>
              </a:rPr>
              <a:t>Alan Fenton</a:t>
            </a:r>
          </a:p>
          <a:p>
            <a:pPr defTabSz="457200"/>
            <a:r>
              <a:rPr lang="en-GB" dirty="0">
                <a:solidFill>
                  <a:prstClr val="black"/>
                </a:solidFill>
                <a:latin typeface="Calibri" panose="020F0502020204030204"/>
              </a:rPr>
              <a:t>Charlotte Bevan </a:t>
            </a:r>
          </a:p>
          <a:p>
            <a:pPr defTabSz="457200"/>
            <a:r>
              <a:rPr lang="en-GB" dirty="0">
                <a:solidFill>
                  <a:prstClr val="black"/>
                </a:solidFill>
                <a:latin typeface="Calibri" panose="020F0502020204030204"/>
              </a:rPr>
              <a:t>Thomas </a:t>
            </a:r>
            <a:r>
              <a:rPr lang="en-GB" dirty="0" err="1">
                <a:solidFill>
                  <a:prstClr val="black"/>
                </a:solidFill>
                <a:latin typeface="Calibri" panose="020F0502020204030204"/>
              </a:rPr>
              <a:t>Boby</a:t>
            </a:r>
            <a:endParaRPr lang="en-GB" dirty="0">
              <a:solidFill>
                <a:prstClr val="black"/>
              </a:solidFill>
              <a:latin typeface="Calibri" panose="020F0502020204030204"/>
            </a:endParaRPr>
          </a:p>
          <a:p>
            <a:pPr defTabSz="457200"/>
            <a:r>
              <a:rPr lang="en-GB" dirty="0">
                <a:solidFill>
                  <a:prstClr val="black"/>
                </a:solidFill>
                <a:latin typeface="Calibri" panose="020F0502020204030204"/>
              </a:rPr>
              <a:t>Peter </a:t>
            </a:r>
            <a:r>
              <a:rPr lang="en-GB" dirty="0" err="1">
                <a:solidFill>
                  <a:prstClr val="black"/>
                </a:solidFill>
                <a:latin typeface="Calibri" panose="020F0502020204030204"/>
              </a:rPr>
              <a:t>Brocklehurst</a:t>
            </a:r>
            <a:endParaRPr lang="en-GB" dirty="0">
              <a:solidFill>
                <a:prstClr val="black"/>
              </a:solidFill>
              <a:latin typeface="Calibri" panose="020F0502020204030204"/>
            </a:endParaRPr>
          </a:p>
          <a:p>
            <a:pPr defTabSz="457200"/>
            <a:r>
              <a:rPr lang="en-GB" dirty="0">
                <a:solidFill>
                  <a:prstClr val="black"/>
                </a:solidFill>
                <a:latin typeface="Calibri" panose="020F0502020204030204"/>
              </a:rPr>
              <a:t>Sara Kenyon</a:t>
            </a:r>
          </a:p>
          <a:p>
            <a:pPr defTabSz="457200"/>
            <a:r>
              <a:rPr lang="en-GB" dirty="0">
                <a:solidFill>
                  <a:prstClr val="black"/>
                </a:solidFill>
                <a:latin typeface="Calibri" panose="020F0502020204030204"/>
              </a:rPr>
              <a:t>Bradley </a:t>
            </a:r>
            <a:r>
              <a:rPr lang="en-GB" dirty="0" err="1">
                <a:solidFill>
                  <a:prstClr val="black"/>
                </a:solidFill>
                <a:latin typeface="Calibri" panose="020F0502020204030204"/>
              </a:rPr>
              <a:t>Manktelow</a:t>
            </a:r>
            <a:endParaRPr lang="en-GB" dirty="0">
              <a:solidFill>
                <a:prstClr val="black"/>
              </a:solidFill>
              <a:latin typeface="Calibri" panose="020F0502020204030204"/>
            </a:endParaRPr>
          </a:p>
          <a:p>
            <a:pPr defTabSz="457200"/>
            <a:r>
              <a:rPr lang="en-GB" dirty="0">
                <a:solidFill>
                  <a:prstClr val="black"/>
                </a:solidFill>
                <a:latin typeface="Calibri" panose="020F0502020204030204"/>
              </a:rPr>
              <a:t>Janet Scott </a:t>
            </a:r>
          </a:p>
          <a:p>
            <a:pPr defTabSz="457200"/>
            <a:r>
              <a:rPr lang="en-GB" dirty="0">
                <a:solidFill>
                  <a:prstClr val="black"/>
                </a:solidFill>
                <a:latin typeface="Calibri" panose="020F0502020204030204"/>
              </a:rPr>
              <a:t>Lucy Smith</a:t>
            </a:r>
          </a:p>
          <a:p>
            <a:pPr defTabSz="457200"/>
            <a:r>
              <a:rPr lang="en-GB" dirty="0">
                <a:solidFill>
                  <a:prstClr val="black"/>
                </a:solidFill>
                <a:latin typeface="Calibri" panose="020F0502020204030204"/>
              </a:rPr>
              <a:t>Peter Smith</a:t>
            </a:r>
          </a:p>
          <a:p>
            <a:pPr defTabSz="457200"/>
            <a:r>
              <a:rPr lang="en-GB" dirty="0">
                <a:solidFill>
                  <a:prstClr val="black"/>
                </a:solidFill>
                <a:latin typeface="Calibri" panose="020F0502020204030204"/>
              </a:rPr>
              <a:t>Derek </a:t>
            </a:r>
            <a:r>
              <a:rPr lang="en-GB" dirty="0" err="1">
                <a:solidFill>
                  <a:prstClr val="black"/>
                </a:solidFill>
                <a:latin typeface="Calibri" panose="020F0502020204030204"/>
              </a:rPr>
              <a:t>Tuffnell</a:t>
            </a:r>
            <a:endParaRPr lang="en-GB" dirty="0">
              <a:solidFill>
                <a:prstClr val="black"/>
              </a:solidFill>
              <a:latin typeface="Calibri" panose="020F0502020204030204"/>
            </a:endParaRPr>
          </a:p>
          <a:p>
            <a:pPr defTabSz="457200"/>
            <a:r>
              <a:rPr lang="en-GB" dirty="0">
                <a:solidFill>
                  <a:prstClr val="black"/>
                </a:solidFill>
                <a:latin typeface="Calibri" panose="020F0502020204030204"/>
              </a:rPr>
              <a:t>Sarah Prince</a:t>
            </a:r>
          </a:p>
          <a:p>
            <a:pPr defTabSz="457200"/>
            <a:r>
              <a:rPr lang="en-GB" dirty="0">
                <a:solidFill>
                  <a:prstClr val="black"/>
                </a:solidFill>
                <a:latin typeface="Calibri" panose="020F0502020204030204"/>
              </a:rPr>
              <a:t>Scott Redpath</a:t>
            </a:r>
          </a:p>
          <a:p>
            <a:pPr defTabSz="457200"/>
            <a:r>
              <a:rPr lang="en-GB" dirty="0">
                <a:solidFill>
                  <a:prstClr val="black"/>
                </a:solidFill>
                <a:latin typeface="Calibri" panose="020F0502020204030204"/>
              </a:rPr>
              <a:t>Miguel Neves </a:t>
            </a:r>
          </a:p>
        </p:txBody>
      </p:sp>
      <p:pic>
        <p:nvPicPr>
          <p:cNvPr id="5" name="Picture 4"/>
          <p:cNvPicPr>
            <a:picLocks noChangeAspect="1"/>
          </p:cNvPicPr>
          <p:nvPr/>
        </p:nvPicPr>
        <p:blipFill>
          <a:blip r:embed="rId3"/>
          <a:stretch>
            <a:fillRect/>
          </a:stretch>
        </p:blipFill>
        <p:spPr>
          <a:xfrm>
            <a:off x="4409702" y="1084215"/>
            <a:ext cx="871340" cy="283532"/>
          </a:xfrm>
          <a:prstGeom prst="rect">
            <a:avLst/>
          </a:prstGeom>
        </p:spPr>
      </p:pic>
      <p:sp>
        <p:nvSpPr>
          <p:cNvPr id="6" name="Rectangle 5"/>
          <p:cNvSpPr/>
          <p:nvPr/>
        </p:nvSpPr>
        <p:spPr>
          <a:xfrm>
            <a:off x="5727306" y="992257"/>
            <a:ext cx="4572000" cy="4801314"/>
          </a:xfrm>
          <a:prstGeom prst="rect">
            <a:avLst/>
          </a:prstGeom>
        </p:spPr>
        <p:txBody>
          <a:bodyPr>
            <a:spAutoFit/>
          </a:bodyPr>
          <a:lstStyle/>
          <a:p>
            <a:pPr defTabSz="457200"/>
            <a:r>
              <a:rPr lang="en-GB" b="1" dirty="0">
                <a:solidFill>
                  <a:srgbClr val="15C2FF"/>
                </a:solidFill>
                <a:latin typeface="Calibri" panose="020F0502020204030204"/>
              </a:rPr>
              <a:t>Each Baby Counts, RCOG			</a:t>
            </a:r>
            <a:endParaRPr lang="en-GB" b="1" dirty="0">
              <a:solidFill>
                <a:srgbClr val="33CCFF"/>
              </a:solidFill>
              <a:latin typeface="Calibri" panose="020F0502020204030204"/>
            </a:endParaRPr>
          </a:p>
          <a:p>
            <a:pPr defTabSz="457200"/>
            <a:r>
              <a:rPr lang="en-GB" dirty="0">
                <a:solidFill>
                  <a:prstClr val="black"/>
                </a:solidFill>
                <a:latin typeface="Calibri" panose="020F0502020204030204"/>
              </a:rPr>
              <a:t>Gemma Goodyear 					</a:t>
            </a:r>
          </a:p>
          <a:p>
            <a:pPr defTabSz="457200"/>
            <a:r>
              <a:rPr lang="en-GB" dirty="0">
                <a:solidFill>
                  <a:prstClr val="black"/>
                </a:solidFill>
                <a:latin typeface="Calibri" panose="020F0502020204030204"/>
              </a:rPr>
              <a:t>							</a:t>
            </a:r>
            <a:endParaRPr lang="en-GB" b="1" dirty="0">
              <a:solidFill>
                <a:srgbClr val="15C2FF"/>
              </a:solidFill>
              <a:latin typeface="Calibri" panose="020F0502020204030204"/>
            </a:endParaRPr>
          </a:p>
          <a:p>
            <a:pPr defTabSz="457200"/>
            <a:r>
              <a:rPr lang="en-GB" b="1" dirty="0">
                <a:solidFill>
                  <a:srgbClr val="145DB6"/>
                </a:solidFill>
                <a:latin typeface="Calibri" panose="020F0502020204030204"/>
              </a:rPr>
              <a:t>British Association of Perinatal </a:t>
            </a:r>
          </a:p>
          <a:p>
            <a:pPr defTabSz="457200"/>
            <a:r>
              <a:rPr lang="en-GB" b="1" dirty="0">
                <a:solidFill>
                  <a:srgbClr val="145DB6"/>
                </a:solidFill>
                <a:latin typeface="Calibri" panose="020F0502020204030204"/>
              </a:rPr>
              <a:t>Medicine</a:t>
            </a:r>
          </a:p>
          <a:p>
            <a:pPr defTabSz="457200"/>
            <a:r>
              <a:rPr lang="en-GB" dirty="0">
                <a:solidFill>
                  <a:prstClr val="black"/>
                </a:solidFill>
                <a:latin typeface="Calibri" panose="020F0502020204030204"/>
              </a:rPr>
              <a:t>Karen </a:t>
            </a:r>
            <a:r>
              <a:rPr lang="en-GB" dirty="0" err="1">
                <a:solidFill>
                  <a:prstClr val="black"/>
                </a:solidFill>
                <a:latin typeface="Calibri" panose="020F0502020204030204"/>
              </a:rPr>
              <a:t>Luyt</a:t>
            </a:r>
            <a:endParaRPr lang="en-GB" dirty="0">
              <a:solidFill>
                <a:prstClr val="black"/>
              </a:solidFill>
              <a:latin typeface="Calibri" panose="020F0502020204030204"/>
            </a:endParaRPr>
          </a:p>
          <a:p>
            <a:pPr defTabSz="457200"/>
            <a:endParaRPr lang="en-GB" dirty="0">
              <a:solidFill>
                <a:prstClr val="black"/>
              </a:solidFill>
              <a:latin typeface="Calibri" panose="020F0502020204030204"/>
            </a:endParaRPr>
          </a:p>
          <a:p>
            <a:pPr defTabSz="457200"/>
            <a:r>
              <a:rPr lang="en-GB" b="1" dirty="0">
                <a:solidFill>
                  <a:srgbClr val="1CAEAE"/>
                </a:solidFill>
                <a:latin typeface="Calibri" panose="020F0502020204030204"/>
              </a:rPr>
              <a:t>PARENTS study team</a:t>
            </a:r>
          </a:p>
          <a:p>
            <a:pPr defTabSz="457200"/>
            <a:r>
              <a:rPr lang="en-GB" dirty="0" err="1">
                <a:solidFill>
                  <a:prstClr val="black"/>
                </a:solidFill>
                <a:latin typeface="Calibri" panose="020F0502020204030204"/>
              </a:rPr>
              <a:t>Dimitrios</a:t>
            </a:r>
            <a:r>
              <a:rPr lang="en-GB" dirty="0">
                <a:solidFill>
                  <a:prstClr val="black"/>
                </a:solidFill>
                <a:latin typeface="Calibri" panose="020F0502020204030204"/>
              </a:rPr>
              <a:t> </a:t>
            </a:r>
            <a:r>
              <a:rPr lang="en-GB" dirty="0" err="1">
                <a:solidFill>
                  <a:prstClr val="black"/>
                </a:solidFill>
                <a:latin typeface="Calibri" panose="020F0502020204030204"/>
              </a:rPr>
              <a:t>Siassakos</a:t>
            </a:r>
            <a:endParaRPr lang="en-GB" dirty="0">
              <a:solidFill>
                <a:prstClr val="black"/>
              </a:solidFill>
              <a:latin typeface="Calibri" panose="020F0502020204030204"/>
            </a:endParaRPr>
          </a:p>
          <a:p>
            <a:pPr defTabSz="457200"/>
            <a:r>
              <a:rPr lang="en-GB" dirty="0">
                <a:solidFill>
                  <a:prstClr val="black"/>
                </a:solidFill>
                <a:latin typeface="Calibri" panose="020F0502020204030204"/>
              </a:rPr>
              <a:t>Claire Storey</a:t>
            </a:r>
          </a:p>
          <a:p>
            <a:pPr defTabSz="457200"/>
            <a:r>
              <a:rPr lang="en-GB" dirty="0">
                <a:solidFill>
                  <a:prstClr val="black"/>
                </a:solidFill>
                <a:latin typeface="Calibri" panose="020F0502020204030204"/>
              </a:rPr>
              <a:t>Alex </a:t>
            </a:r>
            <a:r>
              <a:rPr lang="en-GB" dirty="0" err="1">
                <a:solidFill>
                  <a:prstClr val="black"/>
                </a:solidFill>
                <a:latin typeface="Calibri" panose="020F0502020204030204"/>
              </a:rPr>
              <a:t>Heazell</a:t>
            </a:r>
            <a:endParaRPr lang="en-GB" dirty="0">
              <a:solidFill>
                <a:prstClr val="black"/>
              </a:solidFill>
              <a:latin typeface="Calibri" panose="020F0502020204030204"/>
            </a:endParaRPr>
          </a:p>
          <a:p>
            <a:pPr defTabSz="457200"/>
            <a:endParaRPr lang="en-GB" dirty="0">
              <a:solidFill>
                <a:prstClr val="black"/>
              </a:solidFill>
              <a:latin typeface="Calibri" panose="020F0502020204030204"/>
            </a:endParaRPr>
          </a:p>
          <a:p>
            <a:pPr defTabSz="457200"/>
            <a:r>
              <a:rPr lang="en-GB" b="1" dirty="0">
                <a:solidFill>
                  <a:srgbClr val="0070C0"/>
                </a:solidFill>
                <a:latin typeface="Calibri" panose="020F0502020204030204"/>
              </a:rPr>
              <a:t>Royal College of Midwives</a:t>
            </a:r>
          </a:p>
          <a:p>
            <a:pPr defTabSz="457200"/>
            <a:r>
              <a:rPr lang="en-GB" dirty="0" err="1">
                <a:solidFill>
                  <a:prstClr val="black"/>
                </a:solidFill>
                <a:latin typeface="Calibri" panose="020F0502020204030204"/>
              </a:rPr>
              <a:t>Zeeneth</a:t>
            </a:r>
            <a:r>
              <a:rPr lang="en-GB" dirty="0">
                <a:solidFill>
                  <a:prstClr val="black"/>
                </a:solidFill>
                <a:latin typeface="Calibri" panose="020F0502020204030204"/>
              </a:rPr>
              <a:t> Uddin</a:t>
            </a:r>
          </a:p>
          <a:p>
            <a:pPr defTabSz="457200"/>
            <a:endParaRPr lang="en-GB" dirty="0">
              <a:solidFill>
                <a:prstClr val="black"/>
              </a:solidFill>
              <a:latin typeface="Calibri" panose="020F0502020204030204"/>
            </a:endParaRPr>
          </a:p>
          <a:p>
            <a:pPr defTabSz="457200"/>
            <a:r>
              <a:rPr lang="en-GB" b="1" dirty="0">
                <a:solidFill>
                  <a:srgbClr val="005EB8"/>
                </a:solidFill>
                <a:latin typeface="Calibri" panose="020F0502020204030204"/>
              </a:rPr>
              <a:t>Chair of the DH/Sands group			</a:t>
            </a:r>
            <a:r>
              <a:rPr lang="en-GB" b="1" dirty="0">
                <a:solidFill>
                  <a:srgbClr val="33CCFF"/>
                </a:solidFill>
                <a:latin typeface="Calibri" panose="020F0502020204030204"/>
              </a:rPr>
              <a:t> </a:t>
            </a:r>
          </a:p>
          <a:p>
            <a:pPr defTabSz="457200"/>
            <a:r>
              <a:rPr lang="en-GB" dirty="0">
                <a:solidFill>
                  <a:prstClr val="black"/>
                </a:solidFill>
                <a:latin typeface="Calibri" panose="020F0502020204030204"/>
              </a:rPr>
              <a:t>Tracey Johnston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224" y="860439"/>
            <a:ext cx="680390" cy="30239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0904" y="1190964"/>
            <a:ext cx="305033" cy="30503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9231" y="1913192"/>
            <a:ext cx="345538" cy="34793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0571" y="2988781"/>
            <a:ext cx="717423" cy="31354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1590" y="4432098"/>
            <a:ext cx="515387" cy="231696"/>
          </a:xfrm>
          <a:prstGeom prst="rect">
            <a:avLst/>
          </a:prstGeom>
        </p:spPr>
      </p:pic>
    </p:spTree>
    <p:extLst>
      <p:ext uri="{BB962C8B-B14F-4D97-AF65-F5344CB8AC3E}">
        <p14:creationId xmlns:p14="http://schemas.microsoft.com/office/powerpoint/2010/main" val="2183292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Main report overview</a:t>
            </a:r>
            <a:endParaRPr lang="en-GB" dirty="0"/>
          </a:p>
        </p:txBody>
      </p:sp>
      <p:sp>
        <p:nvSpPr>
          <p:cNvPr id="3" name="Content Placeholder 2"/>
          <p:cNvSpPr>
            <a:spLocks noGrp="1"/>
          </p:cNvSpPr>
          <p:nvPr>
            <p:ph idx="1"/>
          </p:nvPr>
        </p:nvSpPr>
        <p:spPr>
          <a:xfrm>
            <a:off x="609600" y="1533531"/>
            <a:ext cx="8010525" cy="4525963"/>
          </a:xfrm>
        </p:spPr>
        <p:txBody>
          <a:bodyPr/>
          <a:lstStyle/>
          <a:p>
            <a:r>
              <a:rPr lang="en-GB" sz="2400" b="1" dirty="0" smtClean="0">
                <a:solidFill>
                  <a:schemeClr val="tx2"/>
                </a:solidFill>
              </a:rPr>
              <a:t>Perinatal </a:t>
            </a:r>
            <a:r>
              <a:rPr lang="en-GB" sz="2400" b="1" dirty="0">
                <a:solidFill>
                  <a:schemeClr val="tx2"/>
                </a:solidFill>
              </a:rPr>
              <a:t>mortality rates in the UK: 2019 </a:t>
            </a:r>
            <a:endParaRPr lang="en-GB" sz="2400" b="1" dirty="0" smtClean="0">
              <a:solidFill>
                <a:schemeClr val="tx2"/>
              </a:solidFill>
            </a:endParaRPr>
          </a:p>
          <a:p>
            <a:r>
              <a:rPr lang="en-GB" sz="2400" b="1" dirty="0" smtClean="0">
                <a:solidFill>
                  <a:schemeClr val="tx2"/>
                </a:solidFill>
              </a:rPr>
              <a:t>Mortality </a:t>
            </a:r>
            <a:r>
              <a:rPr lang="en-GB" sz="2400" b="1" dirty="0">
                <a:solidFill>
                  <a:schemeClr val="tx2"/>
                </a:solidFill>
              </a:rPr>
              <a:t>rates by gestational age </a:t>
            </a:r>
            <a:endParaRPr lang="en-GB" sz="2400" b="1" dirty="0" smtClean="0">
              <a:solidFill>
                <a:schemeClr val="tx2"/>
              </a:solidFill>
            </a:endParaRPr>
          </a:p>
          <a:p>
            <a:r>
              <a:rPr lang="en-GB" sz="2400" dirty="0" smtClean="0">
                <a:solidFill>
                  <a:schemeClr val="tx2"/>
                </a:solidFill>
              </a:rPr>
              <a:t>Effect </a:t>
            </a:r>
            <a:r>
              <a:rPr lang="en-GB" sz="2400" dirty="0">
                <a:solidFill>
                  <a:schemeClr val="tx2"/>
                </a:solidFill>
              </a:rPr>
              <a:t>of deprivation on perinatal mortality </a:t>
            </a:r>
            <a:endParaRPr lang="en-GB" sz="2400" dirty="0" smtClean="0">
              <a:solidFill>
                <a:schemeClr val="tx2"/>
              </a:solidFill>
            </a:endParaRPr>
          </a:p>
          <a:p>
            <a:r>
              <a:rPr lang="en-GB" sz="2400" dirty="0" smtClean="0">
                <a:solidFill>
                  <a:schemeClr val="tx2"/>
                </a:solidFill>
              </a:rPr>
              <a:t>Effect </a:t>
            </a:r>
            <a:r>
              <a:rPr lang="en-GB" sz="2400" dirty="0">
                <a:solidFill>
                  <a:schemeClr val="tx2"/>
                </a:solidFill>
              </a:rPr>
              <a:t>of ethnicity on perinatal mortality </a:t>
            </a:r>
            <a:endParaRPr lang="en-GB" sz="2400" dirty="0" smtClean="0">
              <a:solidFill>
                <a:schemeClr val="tx2"/>
              </a:solidFill>
            </a:endParaRPr>
          </a:p>
          <a:p>
            <a:r>
              <a:rPr lang="en-GB" sz="2400" dirty="0" smtClean="0">
                <a:solidFill>
                  <a:schemeClr val="tx2"/>
                </a:solidFill>
              </a:rPr>
              <a:t>Effect </a:t>
            </a:r>
            <a:r>
              <a:rPr lang="en-GB" sz="2400" dirty="0">
                <a:solidFill>
                  <a:schemeClr val="tx2"/>
                </a:solidFill>
              </a:rPr>
              <a:t>of mother’s age on perinatal mortality </a:t>
            </a:r>
            <a:endParaRPr lang="en-GB" sz="2400" dirty="0" smtClean="0">
              <a:solidFill>
                <a:schemeClr val="tx2"/>
              </a:solidFill>
            </a:endParaRPr>
          </a:p>
          <a:p>
            <a:r>
              <a:rPr lang="en-GB" sz="2400" b="1" dirty="0" smtClean="0">
                <a:solidFill>
                  <a:srgbClr val="7030A0"/>
                </a:solidFill>
              </a:rPr>
              <a:t>Multidimensional </a:t>
            </a:r>
            <a:r>
              <a:rPr lang="en-GB" sz="2400" b="1" dirty="0">
                <a:solidFill>
                  <a:srgbClr val="7030A0"/>
                </a:solidFill>
              </a:rPr>
              <a:t>effects of ethnicity, deprivation and mother’s age on perinatal </a:t>
            </a:r>
            <a:r>
              <a:rPr lang="en-GB" sz="2400" b="1" dirty="0" smtClean="0">
                <a:solidFill>
                  <a:srgbClr val="7030A0"/>
                </a:solidFill>
              </a:rPr>
              <a:t>mortality</a:t>
            </a:r>
            <a:endParaRPr lang="en-GB" sz="2400" b="1" dirty="0">
              <a:solidFill>
                <a:srgbClr val="7030A0"/>
              </a:solidFill>
            </a:endParaRPr>
          </a:p>
          <a:p>
            <a:r>
              <a:rPr lang="en-GB" sz="2400" b="1" dirty="0">
                <a:solidFill>
                  <a:schemeClr val="tx2"/>
                </a:solidFill>
              </a:rPr>
              <a:t>Perinatal mortality rates for Trusts and Health Boards </a:t>
            </a:r>
            <a:endParaRPr lang="en-GB" sz="2400" b="1" dirty="0" smtClean="0">
              <a:solidFill>
                <a:schemeClr val="tx2"/>
              </a:solidFill>
            </a:endParaRPr>
          </a:p>
          <a:p>
            <a:r>
              <a:rPr lang="en-GB" sz="2400" dirty="0" smtClean="0">
                <a:solidFill>
                  <a:schemeClr val="tx2"/>
                </a:solidFill>
              </a:rPr>
              <a:t>Causes </a:t>
            </a:r>
            <a:r>
              <a:rPr lang="en-GB" sz="2400" dirty="0">
                <a:solidFill>
                  <a:schemeClr val="tx2"/>
                </a:solidFill>
              </a:rPr>
              <a:t>of perinatal death </a:t>
            </a:r>
            <a:endParaRPr lang="en-GB" sz="2400" dirty="0" smtClean="0">
              <a:solidFill>
                <a:schemeClr val="tx2"/>
              </a:solidFill>
            </a:endParaRPr>
          </a:p>
          <a:p>
            <a:r>
              <a:rPr lang="en-GB" sz="2400" dirty="0" smtClean="0">
                <a:solidFill>
                  <a:schemeClr val="tx2"/>
                </a:solidFill>
              </a:rPr>
              <a:t>Timeliness </a:t>
            </a:r>
            <a:r>
              <a:rPr lang="en-GB" sz="2400" dirty="0">
                <a:solidFill>
                  <a:schemeClr val="tx2"/>
                </a:solidFill>
              </a:rPr>
              <a:t>of notification of perinatal </a:t>
            </a:r>
            <a:r>
              <a:rPr lang="en-GB" sz="2400" dirty="0" smtClean="0">
                <a:solidFill>
                  <a:schemeClr val="tx2"/>
                </a:solidFill>
              </a:rPr>
              <a:t>d</a:t>
            </a:r>
            <a:r>
              <a:rPr lang="en-GB" sz="2400" dirty="0" smtClean="0"/>
              <a:t>eaths</a:t>
            </a:r>
          </a:p>
        </p:txBody>
      </p:sp>
      <p:graphicFrame>
        <p:nvGraphicFramePr>
          <p:cNvPr id="4" name="Content Placeholder 3"/>
          <p:cNvGraphicFramePr>
            <a:graphicFrameLocks/>
          </p:cNvGraphicFramePr>
          <p:nvPr>
            <p:extLst>
              <p:ext uri="{D42A27DB-BD31-4B8C-83A1-F6EECF244321}">
                <p14:modId xmlns:p14="http://schemas.microsoft.com/office/powerpoint/2010/main" val="1481683262"/>
              </p:ext>
            </p:extLst>
          </p:nvPr>
        </p:nvGraphicFramePr>
        <p:xfrm>
          <a:off x="5619749" y="1956599"/>
          <a:ext cx="9134475" cy="3382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39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0" y="6308737"/>
            <a:ext cx="11363417" cy="476250"/>
          </a:xfrm>
        </p:spPr>
        <p:txBody>
          <a:bodyPr/>
          <a:lstStyle/>
          <a:p>
            <a:pPr algn="ctr"/>
            <a:r>
              <a:rPr lang="en-GB" dirty="0" smtClean="0">
                <a:solidFill>
                  <a:schemeClr val="bg1"/>
                </a:solidFill>
              </a:rPr>
              <a:t>.</a:t>
            </a:r>
            <a:endParaRPr lang="en-GB" dirty="0">
              <a:solidFill>
                <a:schemeClr val="bg1"/>
              </a:solidFill>
            </a:endParaRPr>
          </a:p>
        </p:txBody>
      </p:sp>
      <p:graphicFrame>
        <p:nvGraphicFramePr>
          <p:cNvPr id="9" name="Chart 8"/>
          <p:cNvGraphicFramePr>
            <a:graphicFrameLocks/>
          </p:cNvGraphicFramePr>
          <p:nvPr>
            <p:extLst>
              <p:ext uri="{D42A27DB-BD31-4B8C-83A1-F6EECF244321}">
                <p14:modId xmlns:p14="http://schemas.microsoft.com/office/powerpoint/2010/main" val="1427207912"/>
              </p:ext>
            </p:extLst>
          </p:nvPr>
        </p:nvGraphicFramePr>
        <p:xfrm>
          <a:off x="162232" y="457461"/>
          <a:ext cx="12609871" cy="566461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a:stretch>
            <a:fillRect/>
          </a:stretch>
        </p:blipFill>
        <p:spPr>
          <a:xfrm>
            <a:off x="1230775" y="1597149"/>
            <a:ext cx="1001327" cy="967949"/>
          </a:xfrm>
          <a:prstGeom prst="rect">
            <a:avLst/>
          </a:prstGeom>
        </p:spPr>
      </p:pic>
      <p:pic>
        <p:nvPicPr>
          <p:cNvPr id="11" name="Picture 10"/>
          <p:cNvPicPr>
            <a:picLocks noChangeAspect="1"/>
          </p:cNvPicPr>
          <p:nvPr/>
        </p:nvPicPr>
        <p:blipFill>
          <a:blip r:embed="rId5"/>
          <a:stretch>
            <a:fillRect/>
          </a:stretch>
        </p:blipFill>
        <p:spPr>
          <a:xfrm>
            <a:off x="6662332" y="1582273"/>
            <a:ext cx="1062970" cy="997700"/>
          </a:xfrm>
          <a:prstGeom prst="rect">
            <a:avLst/>
          </a:prstGeom>
        </p:spPr>
      </p:pic>
      <p:pic>
        <p:nvPicPr>
          <p:cNvPr id="12" name="Picture 11"/>
          <p:cNvPicPr>
            <a:picLocks noChangeAspect="1"/>
          </p:cNvPicPr>
          <p:nvPr/>
        </p:nvPicPr>
        <p:blipFill>
          <a:blip r:embed="rId6"/>
          <a:stretch>
            <a:fillRect/>
          </a:stretch>
        </p:blipFill>
        <p:spPr>
          <a:xfrm>
            <a:off x="6725198" y="2708521"/>
            <a:ext cx="962025" cy="1028700"/>
          </a:xfrm>
          <a:prstGeom prst="rect">
            <a:avLst/>
          </a:prstGeom>
        </p:spPr>
      </p:pic>
      <p:sp>
        <p:nvSpPr>
          <p:cNvPr id="13" name="TextBox 12"/>
          <p:cNvSpPr txBox="1"/>
          <p:nvPr/>
        </p:nvSpPr>
        <p:spPr>
          <a:xfrm>
            <a:off x="2198093" y="1669770"/>
            <a:ext cx="2009109" cy="830997"/>
          </a:xfrm>
          <a:prstGeom prst="rect">
            <a:avLst/>
          </a:prstGeom>
          <a:noFill/>
        </p:spPr>
        <p:txBody>
          <a:bodyPr wrap="square" rtlCol="0">
            <a:spAutoFit/>
          </a:bodyPr>
          <a:lstStyle/>
          <a:p>
            <a:r>
              <a:rPr lang="en-GB" sz="2400" b="1" dirty="0" smtClean="0">
                <a:solidFill>
                  <a:schemeClr val="bg1"/>
                </a:solidFill>
              </a:rPr>
              <a:t>2,399 stillbirths</a:t>
            </a:r>
            <a:endParaRPr lang="en-GB" sz="2400" b="1" dirty="0">
              <a:solidFill>
                <a:schemeClr val="bg1"/>
              </a:solidFill>
            </a:endParaRPr>
          </a:p>
        </p:txBody>
      </p:sp>
      <p:sp>
        <p:nvSpPr>
          <p:cNvPr id="14" name="TextBox 13"/>
          <p:cNvSpPr txBox="1"/>
          <p:nvPr/>
        </p:nvSpPr>
        <p:spPr>
          <a:xfrm>
            <a:off x="7668391" y="1520411"/>
            <a:ext cx="3375871" cy="1200329"/>
          </a:xfrm>
          <a:prstGeom prst="rect">
            <a:avLst/>
          </a:prstGeom>
          <a:noFill/>
        </p:spPr>
        <p:txBody>
          <a:bodyPr wrap="square" rtlCol="0">
            <a:spAutoFit/>
          </a:bodyPr>
          <a:lstStyle/>
          <a:p>
            <a:r>
              <a:rPr lang="en-GB" sz="2400" b="1" dirty="0" smtClean="0">
                <a:solidFill>
                  <a:schemeClr val="bg1"/>
                </a:solidFill>
              </a:rPr>
              <a:t>1,158 </a:t>
            </a:r>
          </a:p>
          <a:p>
            <a:r>
              <a:rPr lang="en-GB" sz="2400" b="1" dirty="0" smtClean="0">
                <a:solidFill>
                  <a:schemeClr val="bg1"/>
                </a:solidFill>
              </a:rPr>
              <a:t>neonatal</a:t>
            </a:r>
          </a:p>
          <a:p>
            <a:r>
              <a:rPr lang="en-GB" sz="2400" b="1" dirty="0" smtClean="0">
                <a:solidFill>
                  <a:schemeClr val="bg1"/>
                </a:solidFill>
              </a:rPr>
              <a:t>deaths</a:t>
            </a:r>
            <a:endParaRPr lang="en-GB" sz="2400" b="1" dirty="0">
              <a:solidFill>
                <a:schemeClr val="bg1"/>
              </a:solidFill>
            </a:endParaRPr>
          </a:p>
        </p:txBody>
      </p:sp>
      <p:sp>
        <p:nvSpPr>
          <p:cNvPr id="16" name="TextBox 15"/>
          <p:cNvSpPr txBox="1"/>
          <p:nvPr/>
        </p:nvSpPr>
        <p:spPr>
          <a:xfrm>
            <a:off x="2601216" y="4004932"/>
            <a:ext cx="2009109" cy="830997"/>
          </a:xfrm>
          <a:prstGeom prst="rect">
            <a:avLst/>
          </a:prstGeom>
          <a:noFill/>
        </p:spPr>
        <p:txBody>
          <a:bodyPr wrap="square" rtlCol="0">
            <a:spAutoFit/>
          </a:bodyPr>
          <a:lstStyle/>
          <a:p>
            <a:r>
              <a:rPr lang="en-GB" sz="2400" b="1" dirty="0" smtClean="0">
                <a:solidFill>
                  <a:schemeClr val="bg1"/>
                </a:solidFill>
              </a:rPr>
              <a:t>3,286 stillbirths</a:t>
            </a:r>
            <a:endParaRPr lang="en-GB" sz="2400" b="1" dirty="0">
              <a:solidFill>
                <a:schemeClr val="bg1"/>
              </a:solidFill>
            </a:endParaRPr>
          </a:p>
        </p:txBody>
      </p:sp>
      <p:sp>
        <p:nvSpPr>
          <p:cNvPr id="17" name="TextBox 16"/>
          <p:cNvSpPr txBox="1"/>
          <p:nvPr/>
        </p:nvSpPr>
        <p:spPr>
          <a:xfrm>
            <a:off x="10132681" y="3790460"/>
            <a:ext cx="3375871" cy="1200329"/>
          </a:xfrm>
          <a:prstGeom prst="rect">
            <a:avLst/>
          </a:prstGeom>
          <a:noFill/>
        </p:spPr>
        <p:txBody>
          <a:bodyPr wrap="square" rtlCol="0">
            <a:spAutoFit/>
          </a:bodyPr>
          <a:lstStyle/>
          <a:p>
            <a:r>
              <a:rPr lang="en-GB" sz="2400" b="1" dirty="0" smtClean="0">
                <a:solidFill>
                  <a:schemeClr val="bg1"/>
                </a:solidFill>
              </a:rPr>
              <a:t>1,436</a:t>
            </a:r>
          </a:p>
          <a:p>
            <a:r>
              <a:rPr lang="en-GB" sz="2400" b="1" dirty="0">
                <a:solidFill>
                  <a:schemeClr val="bg1"/>
                </a:solidFill>
              </a:rPr>
              <a:t>n</a:t>
            </a:r>
            <a:r>
              <a:rPr lang="en-GB" sz="2400" b="1" dirty="0" smtClean="0">
                <a:solidFill>
                  <a:schemeClr val="bg1"/>
                </a:solidFill>
              </a:rPr>
              <a:t>eonatal</a:t>
            </a:r>
          </a:p>
          <a:p>
            <a:r>
              <a:rPr lang="en-GB" sz="2400" b="1" dirty="0" smtClean="0">
                <a:solidFill>
                  <a:schemeClr val="bg1"/>
                </a:solidFill>
              </a:rPr>
              <a:t>deaths</a:t>
            </a:r>
            <a:endParaRPr lang="en-GB" sz="2400" b="1" dirty="0">
              <a:solidFill>
                <a:schemeClr val="bg1"/>
              </a:solidFill>
            </a:endParaRPr>
          </a:p>
        </p:txBody>
      </p:sp>
      <p:pic>
        <p:nvPicPr>
          <p:cNvPr id="18" name="Picture 17"/>
          <p:cNvPicPr>
            <a:picLocks noChangeAspect="1"/>
          </p:cNvPicPr>
          <p:nvPr/>
        </p:nvPicPr>
        <p:blipFill>
          <a:blip r:embed="rId4"/>
          <a:stretch>
            <a:fillRect/>
          </a:stretch>
        </p:blipFill>
        <p:spPr>
          <a:xfrm>
            <a:off x="1230775" y="3906651"/>
            <a:ext cx="1001327" cy="967949"/>
          </a:xfrm>
          <a:prstGeom prst="rect">
            <a:avLst/>
          </a:prstGeom>
        </p:spPr>
      </p:pic>
      <p:pic>
        <p:nvPicPr>
          <p:cNvPr id="19" name="Picture 18"/>
          <p:cNvPicPr>
            <a:picLocks noChangeAspect="1"/>
          </p:cNvPicPr>
          <p:nvPr/>
        </p:nvPicPr>
        <p:blipFill>
          <a:blip r:embed="rId5"/>
          <a:stretch>
            <a:fillRect/>
          </a:stretch>
        </p:blipFill>
        <p:spPr>
          <a:xfrm>
            <a:off x="8824841" y="3891775"/>
            <a:ext cx="1062970" cy="997700"/>
          </a:xfrm>
          <a:prstGeom prst="rect">
            <a:avLst/>
          </a:prstGeom>
        </p:spPr>
      </p:pic>
      <p:sp>
        <p:nvSpPr>
          <p:cNvPr id="20" name="TextBox 19"/>
          <p:cNvSpPr txBox="1"/>
          <p:nvPr/>
        </p:nvSpPr>
        <p:spPr>
          <a:xfrm>
            <a:off x="7987546" y="2974110"/>
            <a:ext cx="3375871" cy="461665"/>
          </a:xfrm>
          <a:prstGeom prst="rect">
            <a:avLst/>
          </a:prstGeom>
          <a:noFill/>
        </p:spPr>
        <p:txBody>
          <a:bodyPr wrap="square" rtlCol="0">
            <a:spAutoFit/>
          </a:bodyPr>
          <a:lstStyle/>
          <a:p>
            <a:r>
              <a:rPr lang="en-GB" sz="2400" b="1" dirty="0" smtClean="0"/>
              <a:t>716,825 births</a:t>
            </a:r>
            <a:endParaRPr lang="en-GB" sz="2400" b="1" dirty="0"/>
          </a:p>
        </p:txBody>
      </p:sp>
      <p:sp>
        <p:nvSpPr>
          <p:cNvPr id="24" name="Rectangle 23"/>
          <p:cNvSpPr/>
          <p:nvPr/>
        </p:nvSpPr>
        <p:spPr>
          <a:xfrm>
            <a:off x="1106129" y="5132439"/>
            <a:ext cx="11901948" cy="1083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6"/>
          <a:stretch>
            <a:fillRect/>
          </a:stretch>
        </p:blipFill>
        <p:spPr>
          <a:xfrm>
            <a:off x="6750052" y="5028148"/>
            <a:ext cx="962025" cy="1028700"/>
          </a:xfrm>
          <a:prstGeom prst="rect">
            <a:avLst/>
          </a:prstGeom>
        </p:spPr>
      </p:pic>
      <p:sp>
        <p:nvSpPr>
          <p:cNvPr id="23" name="TextBox 22"/>
          <p:cNvSpPr txBox="1"/>
          <p:nvPr/>
        </p:nvSpPr>
        <p:spPr>
          <a:xfrm>
            <a:off x="8012400" y="5293737"/>
            <a:ext cx="3375871" cy="461665"/>
          </a:xfrm>
          <a:prstGeom prst="rect">
            <a:avLst/>
          </a:prstGeom>
          <a:noFill/>
        </p:spPr>
        <p:txBody>
          <a:bodyPr wrap="square" rtlCol="0">
            <a:spAutoFit/>
          </a:bodyPr>
          <a:lstStyle/>
          <a:p>
            <a:r>
              <a:rPr lang="en-GB" sz="2400" b="1" dirty="0" smtClean="0"/>
              <a:t>781,932 births</a:t>
            </a:r>
            <a:endParaRPr lang="en-GB" sz="2400" b="1" dirty="0"/>
          </a:p>
        </p:txBody>
      </p:sp>
      <p:sp>
        <p:nvSpPr>
          <p:cNvPr id="25" name="Rectangle 24"/>
          <p:cNvSpPr/>
          <p:nvPr/>
        </p:nvSpPr>
        <p:spPr>
          <a:xfrm>
            <a:off x="0" y="3737221"/>
            <a:ext cx="12373897" cy="2513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900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2100262" y="170643"/>
            <a:ext cx="8215313" cy="6084107"/>
          </a:xfrm>
          <a:prstGeom prst="rect">
            <a:avLst/>
          </a:prstGeom>
        </p:spPr>
      </p:pic>
      <p:sp>
        <p:nvSpPr>
          <p:cNvPr id="2" name="TextBox 1"/>
          <p:cNvSpPr txBox="1"/>
          <p:nvPr/>
        </p:nvSpPr>
        <p:spPr>
          <a:xfrm>
            <a:off x="1352550" y="438150"/>
            <a:ext cx="747712" cy="438150"/>
          </a:xfrm>
          <a:prstGeom prst="rect">
            <a:avLst/>
          </a:prstGeom>
          <a:noFill/>
        </p:spPr>
        <p:txBody>
          <a:bodyPr wrap="square" rtlCol="0">
            <a:spAutoFit/>
          </a:bodyPr>
          <a:lstStyle/>
          <a:p>
            <a:endParaRPr lang="en-GB" dirty="0"/>
          </a:p>
        </p:txBody>
      </p:sp>
      <p:sp>
        <p:nvSpPr>
          <p:cNvPr id="3" name="TextBox 2"/>
          <p:cNvSpPr txBox="1"/>
          <p:nvPr/>
        </p:nvSpPr>
        <p:spPr>
          <a:xfrm>
            <a:off x="351829" y="460087"/>
            <a:ext cx="1778792" cy="584775"/>
          </a:xfrm>
          <a:prstGeom prst="rect">
            <a:avLst/>
          </a:prstGeom>
          <a:noFill/>
        </p:spPr>
        <p:txBody>
          <a:bodyPr wrap="square" rtlCol="0">
            <a:spAutoFit/>
          </a:bodyPr>
          <a:lstStyle/>
          <a:p>
            <a:pPr algn="ctr"/>
            <a:r>
              <a:rPr lang="en-GB" sz="1600" b="1" dirty="0" smtClean="0"/>
              <a:t>6.04 per </a:t>
            </a:r>
          </a:p>
          <a:p>
            <a:pPr algn="ctr"/>
            <a:r>
              <a:rPr lang="en-GB" sz="1600" b="1" dirty="0" smtClean="0"/>
              <a:t>1000 total births</a:t>
            </a:r>
            <a:endParaRPr lang="en-GB" sz="1600" b="1" dirty="0"/>
          </a:p>
        </p:txBody>
      </p:sp>
      <p:sp>
        <p:nvSpPr>
          <p:cNvPr id="5" name="TextBox 4"/>
          <p:cNvSpPr txBox="1"/>
          <p:nvPr/>
        </p:nvSpPr>
        <p:spPr>
          <a:xfrm>
            <a:off x="10237589" y="1620023"/>
            <a:ext cx="1876424" cy="584775"/>
          </a:xfrm>
          <a:prstGeom prst="rect">
            <a:avLst/>
          </a:prstGeom>
          <a:noFill/>
        </p:spPr>
        <p:txBody>
          <a:bodyPr wrap="square" rtlCol="0">
            <a:spAutoFit/>
          </a:bodyPr>
          <a:lstStyle/>
          <a:p>
            <a:pPr algn="ctr"/>
            <a:r>
              <a:rPr lang="en-GB" sz="1600" b="1" dirty="0" smtClean="0"/>
              <a:t>4.96 per</a:t>
            </a:r>
          </a:p>
          <a:p>
            <a:pPr algn="ctr"/>
            <a:r>
              <a:rPr lang="en-GB" sz="1600" b="1" dirty="0" smtClean="0"/>
              <a:t>1000 total births</a:t>
            </a:r>
            <a:endParaRPr lang="en-GB" sz="1600" b="1" dirty="0"/>
          </a:p>
        </p:txBody>
      </p:sp>
      <p:sp>
        <p:nvSpPr>
          <p:cNvPr id="6" name="TextBox 5"/>
          <p:cNvSpPr txBox="1"/>
          <p:nvPr/>
        </p:nvSpPr>
        <p:spPr>
          <a:xfrm>
            <a:off x="342304" y="2323621"/>
            <a:ext cx="1797842" cy="584775"/>
          </a:xfrm>
          <a:prstGeom prst="rect">
            <a:avLst/>
          </a:prstGeom>
          <a:noFill/>
        </p:spPr>
        <p:txBody>
          <a:bodyPr wrap="square" rtlCol="0">
            <a:spAutoFit/>
          </a:bodyPr>
          <a:lstStyle/>
          <a:p>
            <a:pPr algn="ctr"/>
            <a:r>
              <a:rPr lang="en-GB" sz="1600" b="1" dirty="0" smtClean="0">
                <a:solidFill>
                  <a:schemeClr val="tx2">
                    <a:lumMod val="60000"/>
                    <a:lumOff val="40000"/>
                  </a:schemeClr>
                </a:solidFill>
              </a:rPr>
              <a:t>4.20 per </a:t>
            </a:r>
          </a:p>
          <a:p>
            <a:pPr algn="ctr"/>
            <a:r>
              <a:rPr lang="en-GB" sz="1600" b="1" dirty="0" smtClean="0">
                <a:solidFill>
                  <a:schemeClr val="tx2">
                    <a:lumMod val="60000"/>
                    <a:lumOff val="40000"/>
                  </a:schemeClr>
                </a:solidFill>
              </a:rPr>
              <a:t>1000 total births</a:t>
            </a:r>
            <a:endParaRPr lang="en-GB" sz="1600" b="1" dirty="0">
              <a:solidFill>
                <a:schemeClr val="tx2">
                  <a:lumMod val="60000"/>
                  <a:lumOff val="40000"/>
                </a:schemeClr>
              </a:solidFill>
            </a:endParaRPr>
          </a:p>
        </p:txBody>
      </p:sp>
      <p:sp>
        <p:nvSpPr>
          <p:cNvPr id="7" name="TextBox 6"/>
          <p:cNvSpPr txBox="1"/>
          <p:nvPr/>
        </p:nvSpPr>
        <p:spPr>
          <a:xfrm>
            <a:off x="10244733" y="3267759"/>
            <a:ext cx="1862137" cy="584775"/>
          </a:xfrm>
          <a:prstGeom prst="rect">
            <a:avLst/>
          </a:prstGeom>
          <a:noFill/>
        </p:spPr>
        <p:txBody>
          <a:bodyPr wrap="square" rtlCol="0">
            <a:spAutoFit/>
          </a:bodyPr>
          <a:lstStyle/>
          <a:p>
            <a:pPr algn="ctr"/>
            <a:r>
              <a:rPr lang="en-GB" sz="1600" b="1" dirty="0" smtClean="0">
                <a:solidFill>
                  <a:schemeClr val="tx2">
                    <a:lumMod val="60000"/>
                    <a:lumOff val="40000"/>
                  </a:schemeClr>
                </a:solidFill>
              </a:rPr>
              <a:t>3.35 per</a:t>
            </a:r>
          </a:p>
          <a:p>
            <a:pPr algn="ctr"/>
            <a:r>
              <a:rPr lang="en-GB" sz="1600" b="1" dirty="0" smtClean="0">
                <a:solidFill>
                  <a:schemeClr val="tx2">
                    <a:lumMod val="60000"/>
                    <a:lumOff val="40000"/>
                  </a:schemeClr>
                </a:solidFill>
              </a:rPr>
              <a:t>1000 total births</a:t>
            </a:r>
            <a:endParaRPr lang="en-GB" sz="1600" b="1" dirty="0">
              <a:solidFill>
                <a:schemeClr val="tx2">
                  <a:lumMod val="60000"/>
                  <a:lumOff val="40000"/>
                </a:schemeClr>
              </a:solidFill>
            </a:endParaRPr>
          </a:p>
        </p:txBody>
      </p:sp>
      <p:sp>
        <p:nvSpPr>
          <p:cNvPr id="8" name="TextBox 7"/>
          <p:cNvSpPr txBox="1"/>
          <p:nvPr/>
        </p:nvSpPr>
        <p:spPr>
          <a:xfrm>
            <a:off x="404217" y="4774814"/>
            <a:ext cx="1674017" cy="584775"/>
          </a:xfrm>
          <a:prstGeom prst="rect">
            <a:avLst/>
          </a:prstGeom>
          <a:noFill/>
        </p:spPr>
        <p:txBody>
          <a:bodyPr wrap="square" rtlCol="0">
            <a:spAutoFit/>
          </a:bodyPr>
          <a:lstStyle/>
          <a:p>
            <a:pPr algn="ctr"/>
            <a:r>
              <a:rPr lang="en-GB" sz="1600" b="1" dirty="0" smtClean="0">
                <a:solidFill>
                  <a:schemeClr val="accent4">
                    <a:lumMod val="75000"/>
                  </a:schemeClr>
                </a:solidFill>
              </a:rPr>
              <a:t>1.84 per </a:t>
            </a:r>
          </a:p>
          <a:p>
            <a:pPr algn="ctr"/>
            <a:r>
              <a:rPr lang="en-GB" sz="1600" b="1" dirty="0" smtClean="0">
                <a:solidFill>
                  <a:schemeClr val="accent4">
                    <a:lumMod val="75000"/>
                  </a:schemeClr>
                </a:solidFill>
              </a:rPr>
              <a:t>1000 live births</a:t>
            </a:r>
            <a:endParaRPr lang="en-GB" sz="1600" b="1" dirty="0">
              <a:solidFill>
                <a:schemeClr val="accent4">
                  <a:lumMod val="75000"/>
                </a:schemeClr>
              </a:solidFill>
            </a:endParaRPr>
          </a:p>
        </p:txBody>
      </p:sp>
      <p:sp>
        <p:nvSpPr>
          <p:cNvPr id="9" name="TextBox 8"/>
          <p:cNvSpPr txBox="1"/>
          <p:nvPr/>
        </p:nvSpPr>
        <p:spPr>
          <a:xfrm>
            <a:off x="10317360" y="5038627"/>
            <a:ext cx="1716882" cy="584775"/>
          </a:xfrm>
          <a:prstGeom prst="rect">
            <a:avLst/>
          </a:prstGeom>
          <a:noFill/>
        </p:spPr>
        <p:txBody>
          <a:bodyPr wrap="square" rtlCol="0">
            <a:spAutoFit/>
          </a:bodyPr>
          <a:lstStyle/>
          <a:p>
            <a:pPr algn="ctr"/>
            <a:r>
              <a:rPr lang="en-GB" sz="1600" b="1" dirty="0" smtClean="0">
                <a:solidFill>
                  <a:schemeClr val="accent4">
                    <a:lumMod val="75000"/>
                  </a:schemeClr>
                </a:solidFill>
              </a:rPr>
              <a:t>1.62 per </a:t>
            </a:r>
          </a:p>
          <a:p>
            <a:pPr algn="ctr"/>
            <a:r>
              <a:rPr lang="en-GB" sz="1600" b="1" dirty="0" smtClean="0">
                <a:solidFill>
                  <a:schemeClr val="accent4">
                    <a:lumMod val="75000"/>
                  </a:schemeClr>
                </a:solidFill>
              </a:rPr>
              <a:t>1000 live births</a:t>
            </a:r>
            <a:endParaRPr lang="en-GB" sz="1600" b="1" dirty="0">
              <a:solidFill>
                <a:schemeClr val="accent4">
                  <a:lumMod val="75000"/>
                </a:schemeClr>
              </a:solidFill>
            </a:endParaRPr>
          </a:p>
        </p:txBody>
      </p:sp>
    </p:spTree>
    <p:extLst>
      <p:ext uri="{BB962C8B-B14F-4D97-AF65-F5344CB8AC3E}">
        <p14:creationId xmlns:p14="http://schemas.microsoft.com/office/powerpoint/2010/main" val="243696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86457" y="-14294"/>
            <a:ext cx="9143431" cy="6296691"/>
          </a:xfrm>
          <a:prstGeom prst="rect">
            <a:avLst/>
          </a:prstGeom>
        </p:spPr>
      </p:pic>
      <p:sp>
        <p:nvSpPr>
          <p:cNvPr id="3" name="Rectangle 2"/>
          <p:cNvSpPr/>
          <p:nvPr/>
        </p:nvSpPr>
        <p:spPr>
          <a:xfrm>
            <a:off x="1615736" y="4332303"/>
            <a:ext cx="1020932" cy="186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a:xfrm>
            <a:off x="0" y="6308737"/>
            <a:ext cx="11363417" cy="476250"/>
          </a:xfrm>
        </p:spPr>
        <p:txBody>
          <a:bodyPr/>
          <a:lstStyle/>
          <a:p>
            <a:pPr algn="ctr"/>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306350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373951"/>
            <a:ext cx="11114843" cy="476250"/>
          </a:xfrm>
        </p:spPr>
        <p:txBody>
          <a:bodyPr/>
          <a:lstStyle/>
          <a:p>
            <a:pPr algn="ctr"/>
            <a:endParaRPr lang="en-GB" dirty="0">
              <a:solidFill>
                <a:schemeClr val="bg1"/>
              </a:solidFill>
            </a:endParaRPr>
          </a:p>
        </p:txBody>
      </p:sp>
      <p:pic>
        <p:nvPicPr>
          <p:cNvPr id="2" name="Picture 1"/>
          <p:cNvPicPr>
            <a:picLocks noChangeAspect="1"/>
          </p:cNvPicPr>
          <p:nvPr/>
        </p:nvPicPr>
        <p:blipFill>
          <a:blip r:embed="rId3"/>
          <a:stretch>
            <a:fillRect/>
          </a:stretch>
        </p:blipFill>
        <p:spPr>
          <a:xfrm>
            <a:off x="2352273" y="204620"/>
            <a:ext cx="7261990" cy="5934030"/>
          </a:xfrm>
          <a:prstGeom prst="rect">
            <a:avLst/>
          </a:prstGeom>
        </p:spPr>
      </p:pic>
    </p:spTree>
    <p:extLst>
      <p:ext uri="{BB962C8B-B14F-4D97-AF65-F5344CB8AC3E}">
        <p14:creationId xmlns:p14="http://schemas.microsoft.com/office/powerpoint/2010/main" val="183586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PEU Brand">
  <a:themeElements>
    <a:clrScheme name="Custom 2">
      <a:dk1>
        <a:srgbClr val="000000"/>
      </a:dk1>
      <a:lt1>
        <a:srgbClr val="FFFFFF"/>
      </a:lt1>
      <a:dk2>
        <a:srgbClr val="4E3463"/>
      </a:dk2>
      <a:lt2>
        <a:srgbClr val="EFF3F6"/>
      </a:lt2>
      <a:accent1>
        <a:srgbClr val="C19968"/>
      </a:accent1>
      <a:accent2>
        <a:srgbClr val="8D8179"/>
      </a:accent2>
      <a:accent3>
        <a:srgbClr val="68547C"/>
      </a:accent3>
      <a:accent4>
        <a:srgbClr val="00806E"/>
      </a:accent4>
      <a:accent5>
        <a:srgbClr val="276092"/>
      </a:accent5>
      <a:accent6>
        <a:srgbClr val="E3D9B1"/>
      </a:accent6>
      <a:hlink>
        <a:srgbClr val="FF000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BRRACE Template Oct 2019" id="{E7DA254B-0359-4453-A261-5A096A873BDD}" vid="{66022CF9-1438-4E7B-BBDC-DD847C27F816}"/>
    </a:ext>
  </a:extLst>
</a:theme>
</file>

<file path=ppt/theme/theme2.xml><?xml version="1.0" encoding="utf-8"?>
<a:theme xmlns:a="http://schemas.openxmlformats.org/drawingml/2006/main" name="OSD Master">
  <a:themeElements>
    <a:clrScheme name="Custom 1">
      <a:dk1>
        <a:sysClr val="windowText" lastClr="000000"/>
      </a:dk1>
      <a:lt1>
        <a:sysClr val="window" lastClr="FFFFFF"/>
      </a:lt1>
      <a:dk2>
        <a:srgbClr val="44546A"/>
      </a:dk2>
      <a:lt2>
        <a:srgbClr val="E7E6E6"/>
      </a:lt2>
      <a:accent1>
        <a:srgbClr val="36499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MBRRACE Template Oct 2019</Template>
  <TotalTime>9903</TotalTime>
  <Words>2136</Words>
  <Application>Microsoft Office PowerPoint</Application>
  <PresentationFormat>Widescreen</PresentationFormat>
  <Paragraphs>399</Paragraphs>
  <Slides>43</Slides>
  <Notes>39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3" baseType="lpstr">
      <vt:lpstr>Arial</vt:lpstr>
      <vt:lpstr>Calibri</vt:lpstr>
      <vt:lpstr>Calibri Light</vt:lpstr>
      <vt:lpstr>Courier New</vt:lpstr>
      <vt:lpstr>Nunito Bold</vt:lpstr>
      <vt:lpstr>Nunito Regular</vt:lpstr>
      <vt:lpstr>Wingdings</vt:lpstr>
      <vt:lpstr>NPEU Brand</vt:lpstr>
      <vt:lpstr>OSD Master</vt:lpstr>
      <vt:lpstr>Worksheet</vt:lpstr>
      <vt:lpstr>PowerPoint Presentation</vt:lpstr>
      <vt:lpstr>MBRRACE-UK</vt:lpstr>
      <vt:lpstr>MBRRACE-UK Perinatal mortality rates</vt:lpstr>
      <vt:lpstr>Data for denominators and validation</vt:lpstr>
      <vt:lpstr>Main report overview</vt:lpstr>
      <vt:lpstr>PowerPoint Presentation</vt:lpstr>
      <vt:lpstr>PowerPoint Presentation</vt:lpstr>
      <vt:lpstr>PowerPoint Presentation</vt:lpstr>
      <vt:lpstr>PowerPoint Presentation</vt:lpstr>
      <vt:lpstr>Recommendations</vt:lpstr>
      <vt:lpstr>Mortality rates by gestational age</vt:lpstr>
      <vt:lpstr>PowerPoint Presentation</vt:lpstr>
      <vt:lpstr>PowerPoint Presentation</vt:lpstr>
      <vt:lpstr>PowerPoint Presentation</vt:lpstr>
      <vt:lpstr>Recommendations</vt:lpstr>
      <vt:lpstr>PowerPoint Presentation</vt:lpstr>
      <vt:lpstr>PowerPoint Presentation</vt:lpstr>
      <vt:lpstr>PowerPoint Presentation</vt:lpstr>
      <vt:lpstr>PowerPoint Presentation</vt:lpstr>
      <vt:lpstr>New Recommendations</vt:lpstr>
      <vt:lpstr>Mortality rates for Trusts and Health Boards</vt:lpstr>
      <vt:lpstr>How mortality rates are reported</vt:lpstr>
      <vt:lpstr>New interactive online maps</vt:lpstr>
      <vt:lpstr>New interactive online maps</vt:lpstr>
      <vt:lpstr>Stabilised &amp; adjusted mortality by Trust or Health Board</vt:lpstr>
      <vt:lpstr>PowerPoint Presentation</vt:lpstr>
      <vt:lpstr>Recommendations</vt:lpstr>
      <vt:lpstr>PowerPoint Presentation</vt:lpstr>
      <vt:lpstr>Implementation of the PMRT</vt:lpstr>
      <vt:lpstr>Multi-disciplinary Review</vt:lpstr>
      <vt:lpstr>Multi-disciplinary Review</vt:lpstr>
      <vt:lpstr>Multi-disciplinary Review</vt:lpstr>
      <vt:lpstr>Parent Engagement</vt:lpstr>
      <vt:lpstr>Parent Engagement Improves the Quality of Review </vt:lpstr>
      <vt:lpstr>Engaging Parents in Reviews</vt:lpstr>
      <vt:lpstr>Issues with Care Identified</vt:lpstr>
      <vt:lpstr>Issues with Care Identified</vt:lpstr>
      <vt:lpstr>Impact of the SARS-CoV-2 global pandemic on care </vt:lpstr>
      <vt:lpstr>Action plans in response to issues….</vt:lpstr>
      <vt:lpstr>Examples of action strength</vt:lpstr>
      <vt:lpstr>Recommendations</vt:lpstr>
      <vt:lpstr>PowerPoint Presentation</vt:lpstr>
      <vt:lpstr>MBRRACE-UK/PMRT collaboration</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Gallimore, Ian D. (Dr.)</dc:creator>
  <cp:lastModifiedBy>Draper, Elizabeth S. (Prof.)</cp:lastModifiedBy>
  <cp:revision>168</cp:revision>
  <dcterms:created xsi:type="dcterms:W3CDTF">2020-11-13T14:41:24Z</dcterms:created>
  <dcterms:modified xsi:type="dcterms:W3CDTF">2021-12-08T11:48:13Z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