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60" r:id="rId4"/>
    <p:sldId id="264" r:id="rId5"/>
    <p:sldId id="259" r:id="rId6"/>
    <p:sldId id="267" r:id="rId7"/>
    <p:sldId id="261" r:id="rId8"/>
    <p:sldId id="270" r:id="rId9"/>
    <p:sldId id="262" r:id="rId10"/>
    <p:sldId id="269" r:id="rId11"/>
    <p:sldId id="268" r:id="rId12"/>
    <p:sldId id="263" r:id="rId13"/>
    <p:sldId id="279" r:id="rId14"/>
    <p:sldId id="265" r:id="rId15"/>
    <p:sldId id="266" r:id="rId16"/>
  </p:sldIdLst>
  <p:sldSz cx="9144000" cy="6858000" type="screen4x3"/>
  <p:notesSz cx="6797675" cy="9926638"/>
  <p:custDataLst>
    <p:tags r:id="rId18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D93F15-06DB-463B-A6C2-B11BE46CD5F8}" v="2231" dt="2021-03-22T10:13:56.5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7" autoAdjust="0"/>
    <p:restoredTop sz="72545" autoAdjust="0"/>
  </p:normalViewPr>
  <p:slideViewPr>
    <p:cSldViewPr snapToGrid="0" snapToObjects="1">
      <p:cViewPr varScale="1">
        <p:scale>
          <a:sx n="66" d="100"/>
          <a:sy n="66" d="100"/>
        </p:scale>
        <p:origin x="2088" y="60"/>
      </p:cViewPr>
      <p:guideLst>
        <p:guide orient="horz" pos="69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Edwards &lt;School of Nursing&gt;" userId="56f1dcba-e5bd-40da-b787-8da275f039be" providerId="ADAL" clId="{B1D93F15-06DB-463B-A6C2-B11BE46CD5F8}"/>
    <pc:docChg chg="undo custSel addSld delSld modSld sldOrd">
      <pc:chgData name="Mark Edwards &lt;School of Nursing&gt;" userId="56f1dcba-e5bd-40da-b787-8da275f039be" providerId="ADAL" clId="{B1D93F15-06DB-463B-A6C2-B11BE46CD5F8}" dt="2021-03-22T10:12:26.943" v="9165" actId="2696"/>
      <pc:docMkLst>
        <pc:docMk/>
      </pc:docMkLst>
      <pc:sldChg chg="modSp mod modNotesTx">
        <pc:chgData name="Mark Edwards &lt;School of Nursing&gt;" userId="56f1dcba-e5bd-40da-b787-8da275f039be" providerId="ADAL" clId="{B1D93F15-06DB-463B-A6C2-B11BE46CD5F8}" dt="2021-03-22T10:09:25.846" v="9164" actId="20577"/>
        <pc:sldMkLst>
          <pc:docMk/>
          <pc:sldMk cId="0" sldId="257"/>
        </pc:sldMkLst>
        <pc:spChg chg="mod">
          <ac:chgData name="Mark Edwards &lt;School of Nursing&gt;" userId="56f1dcba-e5bd-40da-b787-8da275f039be" providerId="ADAL" clId="{B1D93F15-06DB-463B-A6C2-B11BE46CD5F8}" dt="2021-03-22T10:09:25.846" v="9164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 mod modNotesTx">
        <pc:chgData name="Mark Edwards &lt;School of Nursing&gt;" userId="56f1dcba-e5bd-40da-b787-8da275f039be" providerId="ADAL" clId="{B1D93F15-06DB-463B-A6C2-B11BE46CD5F8}" dt="2021-03-22T09:17:07.781" v="6841" actId="20577"/>
        <pc:sldMkLst>
          <pc:docMk/>
          <pc:sldMk cId="0" sldId="258"/>
        </pc:sldMkLst>
        <pc:spChg chg="mod">
          <ac:chgData name="Mark Edwards &lt;School of Nursing&gt;" userId="56f1dcba-e5bd-40da-b787-8da275f039be" providerId="ADAL" clId="{B1D93F15-06DB-463B-A6C2-B11BE46CD5F8}" dt="2021-03-22T09:17:07.781" v="6841" actId="20577"/>
          <ac:spMkLst>
            <pc:docMk/>
            <pc:sldMk cId="0" sldId="258"/>
            <ac:spMk id="3" creationId="{00000000-0000-0000-0000-000000000000}"/>
          </ac:spMkLst>
        </pc:spChg>
      </pc:sldChg>
      <pc:sldChg chg="modSp mod modNotesTx">
        <pc:chgData name="Mark Edwards &lt;School of Nursing&gt;" userId="56f1dcba-e5bd-40da-b787-8da275f039be" providerId="ADAL" clId="{B1D93F15-06DB-463B-A6C2-B11BE46CD5F8}" dt="2021-03-22T10:01:45.234" v="9055" actId="255"/>
        <pc:sldMkLst>
          <pc:docMk/>
          <pc:sldMk cId="1366506908" sldId="259"/>
        </pc:sldMkLst>
        <pc:spChg chg="mod">
          <ac:chgData name="Mark Edwards &lt;School of Nursing&gt;" userId="56f1dcba-e5bd-40da-b787-8da275f039be" providerId="ADAL" clId="{B1D93F15-06DB-463B-A6C2-B11BE46CD5F8}" dt="2021-03-22T09:33:56.046" v="7412" actId="20577"/>
          <ac:spMkLst>
            <pc:docMk/>
            <pc:sldMk cId="1366506908" sldId="259"/>
            <ac:spMk id="2" creationId="{00000000-0000-0000-0000-000000000000}"/>
          </ac:spMkLst>
        </pc:spChg>
        <pc:spChg chg="mod">
          <ac:chgData name="Mark Edwards &lt;School of Nursing&gt;" userId="56f1dcba-e5bd-40da-b787-8da275f039be" providerId="ADAL" clId="{B1D93F15-06DB-463B-A6C2-B11BE46CD5F8}" dt="2021-03-22T10:01:45.234" v="9055" actId="255"/>
          <ac:spMkLst>
            <pc:docMk/>
            <pc:sldMk cId="1366506908" sldId="259"/>
            <ac:spMk id="3" creationId="{00000000-0000-0000-0000-000000000000}"/>
          </ac:spMkLst>
        </pc:spChg>
      </pc:sldChg>
      <pc:sldChg chg="modSp mod modNotesTx">
        <pc:chgData name="Mark Edwards &lt;School of Nursing&gt;" userId="56f1dcba-e5bd-40da-b787-8da275f039be" providerId="ADAL" clId="{B1D93F15-06DB-463B-A6C2-B11BE46CD5F8}" dt="2021-03-22T09:56:08.409" v="8690" actId="20577"/>
        <pc:sldMkLst>
          <pc:docMk/>
          <pc:sldMk cId="134616912" sldId="260"/>
        </pc:sldMkLst>
        <pc:spChg chg="mod">
          <ac:chgData name="Mark Edwards &lt;School of Nursing&gt;" userId="56f1dcba-e5bd-40da-b787-8da275f039be" providerId="ADAL" clId="{B1D93F15-06DB-463B-A6C2-B11BE46CD5F8}" dt="2021-03-21T19:19:40.275" v="2032" actId="20577"/>
          <ac:spMkLst>
            <pc:docMk/>
            <pc:sldMk cId="134616912" sldId="260"/>
            <ac:spMk id="2" creationId="{00000000-0000-0000-0000-000000000000}"/>
          </ac:spMkLst>
        </pc:spChg>
        <pc:spChg chg="mod">
          <ac:chgData name="Mark Edwards &lt;School of Nursing&gt;" userId="56f1dcba-e5bd-40da-b787-8da275f039be" providerId="ADAL" clId="{B1D93F15-06DB-463B-A6C2-B11BE46CD5F8}" dt="2021-03-22T09:56:08.409" v="8690" actId="20577"/>
          <ac:spMkLst>
            <pc:docMk/>
            <pc:sldMk cId="134616912" sldId="260"/>
            <ac:spMk id="3" creationId="{00000000-0000-0000-0000-000000000000}"/>
          </ac:spMkLst>
        </pc:spChg>
      </pc:sldChg>
      <pc:sldChg chg="modSp mod modNotesTx">
        <pc:chgData name="Mark Edwards &lt;School of Nursing&gt;" userId="56f1dcba-e5bd-40da-b787-8da275f039be" providerId="ADAL" clId="{B1D93F15-06DB-463B-A6C2-B11BE46CD5F8}" dt="2021-03-22T10:06:24.696" v="9105" actId="20577"/>
        <pc:sldMkLst>
          <pc:docMk/>
          <pc:sldMk cId="1876624671" sldId="261"/>
        </pc:sldMkLst>
        <pc:spChg chg="mod">
          <ac:chgData name="Mark Edwards &lt;School of Nursing&gt;" userId="56f1dcba-e5bd-40da-b787-8da275f039be" providerId="ADAL" clId="{B1D93F15-06DB-463B-A6C2-B11BE46CD5F8}" dt="2021-03-22T08:10:03.212" v="5275" actId="20577"/>
          <ac:spMkLst>
            <pc:docMk/>
            <pc:sldMk cId="1876624671" sldId="261"/>
            <ac:spMk id="2" creationId="{00000000-0000-0000-0000-000000000000}"/>
          </ac:spMkLst>
        </pc:spChg>
        <pc:spChg chg="mod">
          <ac:chgData name="Mark Edwards &lt;School of Nursing&gt;" userId="56f1dcba-e5bd-40da-b787-8da275f039be" providerId="ADAL" clId="{B1D93F15-06DB-463B-A6C2-B11BE46CD5F8}" dt="2021-03-22T09:24:56.647" v="7102" actId="20577"/>
          <ac:spMkLst>
            <pc:docMk/>
            <pc:sldMk cId="1876624671" sldId="261"/>
            <ac:spMk id="3" creationId="{00000000-0000-0000-0000-000000000000}"/>
          </ac:spMkLst>
        </pc:spChg>
      </pc:sldChg>
      <pc:sldChg chg="modSp mod modNotesTx">
        <pc:chgData name="Mark Edwards &lt;School of Nursing&gt;" userId="56f1dcba-e5bd-40da-b787-8da275f039be" providerId="ADAL" clId="{B1D93F15-06DB-463B-A6C2-B11BE46CD5F8}" dt="2021-03-22T10:07:11.124" v="9121" actId="20577"/>
        <pc:sldMkLst>
          <pc:docMk/>
          <pc:sldMk cId="2069411685" sldId="262"/>
        </pc:sldMkLst>
        <pc:spChg chg="mod">
          <ac:chgData name="Mark Edwards &lt;School of Nursing&gt;" userId="56f1dcba-e5bd-40da-b787-8da275f039be" providerId="ADAL" clId="{B1D93F15-06DB-463B-A6C2-B11BE46CD5F8}" dt="2021-03-22T08:19:52.285" v="5682" actId="20577"/>
          <ac:spMkLst>
            <pc:docMk/>
            <pc:sldMk cId="2069411685" sldId="262"/>
            <ac:spMk id="2" creationId="{00000000-0000-0000-0000-000000000000}"/>
          </ac:spMkLst>
        </pc:spChg>
        <pc:spChg chg="mod">
          <ac:chgData name="Mark Edwards &lt;School of Nursing&gt;" userId="56f1dcba-e5bd-40da-b787-8da275f039be" providerId="ADAL" clId="{B1D93F15-06DB-463B-A6C2-B11BE46CD5F8}" dt="2021-03-21T18:53:35.004" v="1594" actId="20577"/>
          <ac:spMkLst>
            <pc:docMk/>
            <pc:sldMk cId="2069411685" sldId="262"/>
            <ac:spMk id="3" creationId="{00000000-0000-0000-0000-000000000000}"/>
          </ac:spMkLst>
        </pc:spChg>
      </pc:sldChg>
      <pc:sldChg chg="addSp modSp mod modNotesTx">
        <pc:chgData name="Mark Edwards &lt;School of Nursing&gt;" userId="56f1dcba-e5bd-40da-b787-8da275f039be" providerId="ADAL" clId="{B1D93F15-06DB-463B-A6C2-B11BE46CD5F8}" dt="2021-03-22T10:07:47.247" v="9151" actId="20577"/>
        <pc:sldMkLst>
          <pc:docMk/>
          <pc:sldMk cId="2179061504" sldId="263"/>
        </pc:sldMkLst>
        <pc:spChg chg="mod">
          <ac:chgData name="Mark Edwards &lt;School of Nursing&gt;" userId="56f1dcba-e5bd-40da-b787-8da275f039be" providerId="ADAL" clId="{B1D93F15-06DB-463B-A6C2-B11BE46CD5F8}" dt="2021-03-21T19:06:19.461" v="1986" actId="20577"/>
          <ac:spMkLst>
            <pc:docMk/>
            <pc:sldMk cId="2179061504" sldId="263"/>
            <ac:spMk id="3" creationId="{00000000-0000-0000-0000-000000000000}"/>
          </ac:spMkLst>
        </pc:spChg>
        <pc:picChg chg="add mod">
          <ac:chgData name="Mark Edwards &lt;School of Nursing&gt;" userId="56f1dcba-e5bd-40da-b787-8da275f039be" providerId="ADAL" clId="{B1D93F15-06DB-463B-A6C2-B11BE46CD5F8}" dt="2021-03-21T19:05:09.733" v="1916" actId="1076"/>
          <ac:picMkLst>
            <pc:docMk/>
            <pc:sldMk cId="2179061504" sldId="263"/>
            <ac:picMk id="1026" creationId="{6D453DF9-3827-404E-BB2A-B8ACBBE111FE}"/>
          </ac:picMkLst>
        </pc:picChg>
        <pc:picChg chg="add mod">
          <ac:chgData name="Mark Edwards &lt;School of Nursing&gt;" userId="56f1dcba-e5bd-40da-b787-8da275f039be" providerId="ADAL" clId="{B1D93F15-06DB-463B-A6C2-B11BE46CD5F8}" dt="2021-03-21T19:05:26.867" v="1920" actId="1076"/>
          <ac:picMkLst>
            <pc:docMk/>
            <pc:sldMk cId="2179061504" sldId="263"/>
            <ac:picMk id="1028" creationId="{D4F5FCF2-0686-4A61-B924-7998B08A6186}"/>
          </ac:picMkLst>
        </pc:picChg>
      </pc:sldChg>
      <pc:sldChg chg="modSp mod ord modNotesTx">
        <pc:chgData name="Mark Edwards &lt;School of Nursing&gt;" userId="56f1dcba-e5bd-40da-b787-8da275f039be" providerId="ADAL" clId="{B1D93F15-06DB-463B-A6C2-B11BE46CD5F8}" dt="2021-03-22T10:06:04.972" v="9097" actId="20577"/>
        <pc:sldMkLst>
          <pc:docMk/>
          <pc:sldMk cId="2611134779" sldId="264"/>
        </pc:sldMkLst>
        <pc:spChg chg="mod">
          <ac:chgData name="Mark Edwards &lt;School of Nursing&gt;" userId="56f1dcba-e5bd-40da-b787-8da275f039be" providerId="ADAL" clId="{B1D93F15-06DB-463B-A6C2-B11BE46CD5F8}" dt="2021-03-22T06:50:26.706" v="3891" actId="20577"/>
          <ac:spMkLst>
            <pc:docMk/>
            <pc:sldMk cId="2611134779" sldId="264"/>
            <ac:spMk id="2" creationId="{00000000-0000-0000-0000-000000000000}"/>
          </ac:spMkLst>
        </pc:spChg>
        <pc:spChg chg="mod">
          <ac:chgData name="Mark Edwards &lt;School of Nursing&gt;" userId="56f1dcba-e5bd-40da-b787-8da275f039be" providerId="ADAL" clId="{B1D93F15-06DB-463B-A6C2-B11BE46CD5F8}" dt="2021-03-22T09:31:07.712" v="7377" actId="20577"/>
          <ac:spMkLst>
            <pc:docMk/>
            <pc:sldMk cId="2611134779" sldId="264"/>
            <ac:spMk id="3" creationId="{00000000-0000-0000-0000-000000000000}"/>
          </ac:spMkLst>
        </pc:spChg>
      </pc:sldChg>
      <pc:sldChg chg="modSp mod">
        <pc:chgData name="Mark Edwards &lt;School of Nursing&gt;" userId="56f1dcba-e5bd-40da-b787-8da275f039be" providerId="ADAL" clId="{B1D93F15-06DB-463B-A6C2-B11BE46CD5F8}" dt="2021-03-22T09:32:45.414" v="7385" actId="20577"/>
        <pc:sldMkLst>
          <pc:docMk/>
          <pc:sldMk cId="1995302341" sldId="265"/>
        </pc:sldMkLst>
        <pc:spChg chg="mod">
          <ac:chgData name="Mark Edwards &lt;School of Nursing&gt;" userId="56f1dcba-e5bd-40da-b787-8da275f039be" providerId="ADAL" clId="{B1D93F15-06DB-463B-A6C2-B11BE46CD5F8}" dt="2021-03-22T09:32:45.414" v="7385" actId="20577"/>
          <ac:spMkLst>
            <pc:docMk/>
            <pc:sldMk cId="1995302341" sldId="265"/>
            <ac:spMk id="3" creationId="{00000000-0000-0000-0000-000000000000}"/>
          </ac:spMkLst>
        </pc:spChg>
      </pc:sldChg>
      <pc:sldChg chg="modNotesTx">
        <pc:chgData name="Mark Edwards &lt;School of Nursing&gt;" userId="56f1dcba-e5bd-40da-b787-8da275f039be" providerId="ADAL" clId="{B1D93F15-06DB-463B-A6C2-B11BE46CD5F8}" dt="2021-03-22T08:22:13.511" v="5711" actId="20577"/>
        <pc:sldMkLst>
          <pc:docMk/>
          <pc:sldMk cId="3531708210" sldId="266"/>
        </pc:sldMkLst>
      </pc:sldChg>
      <pc:sldChg chg="modSp mod modNotesTx">
        <pc:chgData name="Mark Edwards &lt;School of Nursing&gt;" userId="56f1dcba-e5bd-40da-b787-8da275f039be" providerId="ADAL" clId="{B1D93F15-06DB-463B-A6C2-B11BE46CD5F8}" dt="2021-03-22T09:54:50.193" v="8656" actId="5793"/>
        <pc:sldMkLst>
          <pc:docMk/>
          <pc:sldMk cId="3045722510" sldId="267"/>
        </pc:sldMkLst>
        <pc:spChg chg="mod">
          <ac:chgData name="Mark Edwards &lt;School of Nursing&gt;" userId="56f1dcba-e5bd-40da-b787-8da275f039be" providerId="ADAL" clId="{B1D93F15-06DB-463B-A6C2-B11BE46CD5F8}" dt="2021-03-22T08:21:12.776" v="5699" actId="20577"/>
          <ac:spMkLst>
            <pc:docMk/>
            <pc:sldMk cId="3045722510" sldId="267"/>
            <ac:spMk id="2" creationId="{00000000-0000-0000-0000-000000000000}"/>
          </ac:spMkLst>
        </pc:spChg>
        <pc:spChg chg="mod">
          <ac:chgData name="Mark Edwards &lt;School of Nursing&gt;" userId="56f1dcba-e5bd-40da-b787-8da275f039be" providerId="ADAL" clId="{B1D93F15-06DB-463B-A6C2-B11BE46CD5F8}" dt="2021-03-22T09:54:50.193" v="8656" actId="5793"/>
          <ac:spMkLst>
            <pc:docMk/>
            <pc:sldMk cId="3045722510" sldId="267"/>
            <ac:spMk id="3" creationId="{00000000-0000-0000-0000-000000000000}"/>
          </ac:spMkLst>
        </pc:spChg>
      </pc:sldChg>
      <pc:sldChg chg="modSp add mod modNotesTx">
        <pc:chgData name="Mark Edwards &lt;School of Nursing&gt;" userId="56f1dcba-e5bd-40da-b787-8da275f039be" providerId="ADAL" clId="{B1D93F15-06DB-463B-A6C2-B11BE46CD5F8}" dt="2021-03-22T10:07:22.298" v="9137" actId="20577"/>
        <pc:sldMkLst>
          <pc:docMk/>
          <pc:sldMk cId="3648438582" sldId="268"/>
        </pc:sldMkLst>
        <pc:spChg chg="mod">
          <ac:chgData name="Mark Edwards &lt;School of Nursing&gt;" userId="56f1dcba-e5bd-40da-b787-8da275f039be" providerId="ADAL" clId="{B1D93F15-06DB-463B-A6C2-B11BE46CD5F8}" dt="2021-03-22T08:45:24.986" v="6098" actId="20577"/>
          <ac:spMkLst>
            <pc:docMk/>
            <pc:sldMk cId="3648438582" sldId="268"/>
            <ac:spMk id="2" creationId="{00000000-0000-0000-0000-000000000000}"/>
          </ac:spMkLst>
        </pc:spChg>
        <pc:spChg chg="mod">
          <ac:chgData name="Mark Edwards &lt;School of Nursing&gt;" userId="56f1dcba-e5bd-40da-b787-8da275f039be" providerId="ADAL" clId="{B1D93F15-06DB-463B-A6C2-B11BE46CD5F8}" dt="2021-03-22T08:46:03.137" v="6115" actId="20577"/>
          <ac:spMkLst>
            <pc:docMk/>
            <pc:sldMk cId="3648438582" sldId="268"/>
            <ac:spMk id="3" creationId="{00000000-0000-0000-0000-000000000000}"/>
          </ac:spMkLst>
        </pc:spChg>
      </pc:sldChg>
      <pc:sldChg chg="modSp add mod modNotesTx">
        <pc:chgData name="Mark Edwards &lt;School of Nursing&gt;" userId="56f1dcba-e5bd-40da-b787-8da275f039be" providerId="ADAL" clId="{B1D93F15-06DB-463B-A6C2-B11BE46CD5F8}" dt="2021-03-22T10:07:17.794" v="9129" actId="20577"/>
        <pc:sldMkLst>
          <pc:docMk/>
          <pc:sldMk cId="3635345070" sldId="269"/>
        </pc:sldMkLst>
        <pc:spChg chg="mod">
          <ac:chgData name="Mark Edwards &lt;School of Nursing&gt;" userId="56f1dcba-e5bd-40da-b787-8da275f039be" providerId="ADAL" clId="{B1D93F15-06DB-463B-A6C2-B11BE46CD5F8}" dt="2021-03-22T08:20:06.680" v="5692" actId="20577"/>
          <ac:spMkLst>
            <pc:docMk/>
            <pc:sldMk cId="3635345070" sldId="269"/>
            <ac:spMk id="2" creationId="{00000000-0000-0000-0000-000000000000}"/>
          </ac:spMkLst>
        </pc:spChg>
        <pc:spChg chg="mod">
          <ac:chgData name="Mark Edwards &lt;School of Nursing&gt;" userId="56f1dcba-e5bd-40da-b787-8da275f039be" providerId="ADAL" clId="{B1D93F15-06DB-463B-A6C2-B11BE46CD5F8}" dt="2021-03-22T08:00:00.327" v="5259" actId="20577"/>
          <ac:spMkLst>
            <pc:docMk/>
            <pc:sldMk cId="3635345070" sldId="269"/>
            <ac:spMk id="3" creationId="{00000000-0000-0000-0000-000000000000}"/>
          </ac:spMkLst>
        </pc:spChg>
      </pc:sldChg>
      <pc:sldChg chg="modSp new mod ord modNotesTx">
        <pc:chgData name="Mark Edwards &lt;School of Nursing&gt;" userId="56f1dcba-e5bd-40da-b787-8da275f039be" providerId="ADAL" clId="{B1D93F15-06DB-463B-A6C2-B11BE46CD5F8}" dt="2021-03-22T10:06:35.966" v="9113" actId="20577"/>
        <pc:sldMkLst>
          <pc:docMk/>
          <pc:sldMk cId="1623261769" sldId="270"/>
        </pc:sldMkLst>
        <pc:spChg chg="mod">
          <ac:chgData name="Mark Edwards &lt;School of Nursing&gt;" userId="56f1dcba-e5bd-40da-b787-8da275f039be" providerId="ADAL" clId="{B1D93F15-06DB-463B-A6C2-B11BE46CD5F8}" dt="2021-03-22T08:09:59.342" v="5273" actId="20577"/>
          <ac:spMkLst>
            <pc:docMk/>
            <pc:sldMk cId="1623261769" sldId="270"/>
            <ac:spMk id="2" creationId="{2AAC7627-0788-4DC5-A0B5-438AA871C49B}"/>
          </ac:spMkLst>
        </pc:spChg>
        <pc:spChg chg="mod">
          <ac:chgData name="Mark Edwards &lt;School of Nursing&gt;" userId="56f1dcba-e5bd-40da-b787-8da275f039be" providerId="ADAL" clId="{B1D93F15-06DB-463B-A6C2-B11BE46CD5F8}" dt="2021-03-22T07:21:33.038" v="4536" actId="20577"/>
          <ac:spMkLst>
            <pc:docMk/>
            <pc:sldMk cId="1623261769" sldId="270"/>
            <ac:spMk id="3" creationId="{9DCD7861-064E-4096-9DFF-DAFE0905C2F6}"/>
          </ac:spMkLst>
        </pc:spChg>
      </pc:sldChg>
      <pc:sldChg chg="new del">
        <pc:chgData name="Mark Edwards &lt;School of Nursing&gt;" userId="56f1dcba-e5bd-40da-b787-8da275f039be" providerId="ADAL" clId="{B1D93F15-06DB-463B-A6C2-B11BE46CD5F8}" dt="2021-03-21T19:00:38.454" v="1849" actId="2696"/>
        <pc:sldMkLst>
          <pc:docMk/>
          <pc:sldMk cId="1863106533" sldId="270"/>
        </pc:sldMkLst>
      </pc:sldChg>
      <pc:sldChg chg="new del">
        <pc:chgData name="Mark Edwards &lt;School of Nursing&gt;" userId="56f1dcba-e5bd-40da-b787-8da275f039be" providerId="ADAL" clId="{B1D93F15-06DB-463B-A6C2-B11BE46CD5F8}" dt="2021-03-22T08:19:35.761" v="5671" actId="47"/>
        <pc:sldMkLst>
          <pc:docMk/>
          <pc:sldMk cId="1968567503" sldId="271"/>
        </pc:sldMkLst>
      </pc:sldChg>
      <pc:sldChg chg="new del">
        <pc:chgData name="Mark Edwards &lt;School of Nursing&gt;" userId="56f1dcba-e5bd-40da-b787-8da275f039be" providerId="ADAL" clId="{B1D93F15-06DB-463B-A6C2-B11BE46CD5F8}" dt="2021-03-22T08:19:37.013" v="5672" actId="47"/>
        <pc:sldMkLst>
          <pc:docMk/>
          <pc:sldMk cId="3233956749" sldId="272"/>
        </pc:sldMkLst>
      </pc:sldChg>
      <pc:sldChg chg="new del">
        <pc:chgData name="Mark Edwards &lt;School of Nursing&gt;" userId="56f1dcba-e5bd-40da-b787-8da275f039be" providerId="ADAL" clId="{B1D93F15-06DB-463B-A6C2-B11BE46CD5F8}" dt="2021-03-22T08:19:37.863" v="5673" actId="47"/>
        <pc:sldMkLst>
          <pc:docMk/>
          <pc:sldMk cId="1679195912" sldId="273"/>
        </pc:sldMkLst>
      </pc:sldChg>
      <pc:sldChg chg="new del">
        <pc:chgData name="Mark Edwards &lt;School of Nursing&gt;" userId="56f1dcba-e5bd-40da-b787-8da275f039be" providerId="ADAL" clId="{B1D93F15-06DB-463B-A6C2-B11BE46CD5F8}" dt="2021-03-22T08:19:38.503" v="5674" actId="47"/>
        <pc:sldMkLst>
          <pc:docMk/>
          <pc:sldMk cId="4078562270" sldId="274"/>
        </pc:sldMkLst>
      </pc:sldChg>
      <pc:sldChg chg="new del">
        <pc:chgData name="Mark Edwards &lt;School of Nursing&gt;" userId="56f1dcba-e5bd-40da-b787-8da275f039be" providerId="ADAL" clId="{B1D93F15-06DB-463B-A6C2-B11BE46CD5F8}" dt="2021-03-22T08:19:39.063" v="5675" actId="47"/>
        <pc:sldMkLst>
          <pc:docMk/>
          <pc:sldMk cId="3734701406" sldId="275"/>
        </pc:sldMkLst>
      </pc:sldChg>
      <pc:sldChg chg="new del">
        <pc:chgData name="Mark Edwards &lt;School of Nursing&gt;" userId="56f1dcba-e5bd-40da-b787-8da275f039be" providerId="ADAL" clId="{B1D93F15-06DB-463B-A6C2-B11BE46CD5F8}" dt="2021-03-22T08:19:39.548" v="5676" actId="47"/>
        <pc:sldMkLst>
          <pc:docMk/>
          <pc:sldMk cId="719787642" sldId="276"/>
        </pc:sldMkLst>
      </pc:sldChg>
      <pc:sldChg chg="new del">
        <pc:chgData name="Mark Edwards &lt;School of Nursing&gt;" userId="56f1dcba-e5bd-40da-b787-8da275f039be" providerId="ADAL" clId="{B1D93F15-06DB-463B-A6C2-B11BE46CD5F8}" dt="2021-03-22T08:19:40.068" v="5677" actId="47"/>
        <pc:sldMkLst>
          <pc:docMk/>
          <pc:sldMk cId="2333799496" sldId="277"/>
        </pc:sldMkLst>
      </pc:sldChg>
      <pc:sldChg chg="modSp new del mod">
        <pc:chgData name="Mark Edwards &lt;School of Nursing&gt;" userId="56f1dcba-e5bd-40da-b787-8da275f039be" providerId="ADAL" clId="{B1D93F15-06DB-463B-A6C2-B11BE46CD5F8}" dt="2021-03-22T10:12:26.943" v="9165" actId="2696"/>
        <pc:sldMkLst>
          <pc:docMk/>
          <pc:sldMk cId="513095338" sldId="278"/>
        </pc:sldMkLst>
        <pc:spChg chg="mod">
          <ac:chgData name="Mark Edwards &lt;School of Nursing&gt;" userId="56f1dcba-e5bd-40da-b787-8da275f039be" providerId="ADAL" clId="{B1D93F15-06DB-463B-A6C2-B11BE46CD5F8}" dt="2021-03-22T08:19:08.781" v="5670" actId="20577"/>
          <ac:spMkLst>
            <pc:docMk/>
            <pc:sldMk cId="513095338" sldId="278"/>
            <ac:spMk id="2" creationId="{078F3B81-E87A-472A-A358-A15F48841B69}"/>
          </ac:spMkLst>
        </pc:spChg>
      </pc:sldChg>
      <pc:sldChg chg="addSp modSp new mod modNotesTx">
        <pc:chgData name="Mark Edwards &lt;School of Nursing&gt;" userId="56f1dcba-e5bd-40da-b787-8da275f039be" providerId="ADAL" clId="{B1D93F15-06DB-463B-A6C2-B11BE46CD5F8}" dt="2021-03-22T10:08:01.851" v="9155" actId="20577"/>
        <pc:sldMkLst>
          <pc:docMk/>
          <pc:sldMk cId="9139626" sldId="279"/>
        </pc:sldMkLst>
        <pc:spChg chg="mod">
          <ac:chgData name="Mark Edwards &lt;School of Nursing&gt;" userId="56f1dcba-e5bd-40da-b787-8da275f039be" providerId="ADAL" clId="{B1D93F15-06DB-463B-A6C2-B11BE46CD5F8}" dt="2021-03-22T08:32:49.493" v="5931" actId="20577"/>
          <ac:spMkLst>
            <pc:docMk/>
            <pc:sldMk cId="9139626" sldId="279"/>
            <ac:spMk id="2" creationId="{FC02EB23-C4A3-49FC-9EFA-E80D88CE2DA7}"/>
          </ac:spMkLst>
        </pc:spChg>
        <pc:spChg chg="mod">
          <ac:chgData name="Mark Edwards &lt;School of Nursing&gt;" userId="56f1dcba-e5bd-40da-b787-8da275f039be" providerId="ADAL" clId="{B1D93F15-06DB-463B-A6C2-B11BE46CD5F8}" dt="2021-03-22T08:44:55.077" v="6093" actId="20577"/>
          <ac:spMkLst>
            <pc:docMk/>
            <pc:sldMk cId="9139626" sldId="279"/>
            <ac:spMk id="3" creationId="{160E6079-F35D-4F8B-A989-7141A68032A4}"/>
          </ac:spMkLst>
        </pc:spChg>
        <pc:picChg chg="add mod">
          <ac:chgData name="Mark Edwards &lt;School of Nursing&gt;" userId="56f1dcba-e5bd-40da-b787-8da275f039be" providerId="ADAL" clId="{B1D93F15-06DB-463B-A6C2-B11BE46CD5F8}" dt="2021-03-22T08:42:20.237" v="6042" actId="14100"/>
          <ac:picMkLst>
            <pc:docMk/>
            <pc:sldMk cId="9139626" sldId="279"/>
            <ac:picMk id="1026" creationId="{B1792E58-56D4-45E2-9A80-690BA66945D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DB21-A15B-497B-B168-9208759F83AF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D8807-E2AA-4C81-92C8-D99E85B57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343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Time: 10:40 </a:t>
            </a:r>
          </a:p>
          <a:p>
            <a:r>
              <a:rPr lang="en-GB" b="1" dirty="0"/>
              <a:t>Duration: </a:t>
            </a:r>
            <a:r>
              <a:rPr lang="en-GB" b="0" dirty="0"/>
              <a:t>3</a:t>
            </a:r>
            <a:r>
              <a:rPr lang="en-GB" b="1" dirty="0"/>
              <a:t> </a:t>
            </a:r>
            <a:r>
              <a:rPr lang="en-GB" dirty="0"/>
              <a:t>mins</a:t>
            </a:r>
          </a:p>
          <a:p>
            <a:endParaRPr lang="en-GB" dirty="0"/>
          </a:p>
          <a:p>
            <a:r>
              <a:rPr lang="en-GB" dirty="0"/>
              <a:t>Over 20 years in substance misuse community and forensic - at KV for 14 years in different guises from bank HCA to current AP! </a:t>
            </a:r>
          </a:p>
          <a:p>
            <a:r>
              <a:rPr lang="en-GB" dirty="0"/>
              <a:t>Qualified NMP 2017 – my friend and Director of Clinical Services are the first to complete NMP in our hospital.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Qualified AP in 2020 – right before CV19 – baptism of fire! – I am the first AP in Priory to do the MSc.</a:t>
            </a:r>
          </a:p>
          <a:p>
            <a:r>
              <a:rPr lang="en-GB" dirty="0"/>
              <a:t>KV 90 bedded unit for men with MI – 4x LSU &amp; 2x locked rehabilitations (HDU / complex care). </a:t>
            </a:r>
          </a:p>
          <a:p>
            <a:r>
              <a:rPr lang="en-GB" dirty="0"/>
              <a:t>I am directly responsible for the care and treatment of 20 men (10 each LSU &amp; 10 HDU/ complex care)</a:t>
            </a:r>
          </a:p>
          <a:p>
            <a:r>
              <a:rPr lang="en-GB" dirty="0"/>
              <a:t>I work with 4/5 RCs.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D8807-E2AA-4C81-92C8-D99E85B57E8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078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Time: 10:59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Duration: </a:t>
            </a:r>
            <a:r>
              <a:rPr lang="en-GB" dirty="0"/>
              <a:t>5mins  – All 3 feedback </a:t>
            </a:r>
            <a:r>
              <a:rPr lang="en-GB" dirty="0" smtClean="0"/>
              <a:t>slides (9,10,11)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D8807-E2AA-4C81-92C8-D99E85B57E8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104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Time: 10:59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Duration: </a:t>
            </a:r>
            <a:r>
              <a:rPr lang="en-GB" dirty="0"/>
              <a:t>5mins  – All 3 feedback </a:t>
            </a:r>
            <a:r>
              <a:rPr lang="en-GB" dirty="0" smtClean="0"/>
              <a:t>slides (9,10,11)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D8807-E2AA-4C81-92C8-D99E85B57E8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9195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Time: 11:04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Duration: </a:t>
            </a:r>
            <a:r>
              <a:rPr lang="en-GB" b="0" dirty="0"/>
              <a:t>3 </a:t>
            </a:r>
            <a:r>
              <a:rPr lang="en-GB" dirty="0"/>
              <a:t>mins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Priory Nursing strategy –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Recognising increasing demand and acuity in patient groups.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More registered Nurses leaving the NMC register = staff Nurse vacancies = agency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NHS established MH NMPs / APs in practice Private Sector is catching up!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Need to retain staff – Grow our own – Career pathways – Good preceptorship prog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D8807-E2AA-4C81-92C8-D99E85B57E8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661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Time: 11:07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Duration: </a:t>
            </a:r>
            <a:r>
              <a:rPr lang="en-GB" b="0" dirty="0"/>
              <a:t>3 </a:t>
            </a:r>
            <a:r>
              <a:rPr lang="en-GB" dirty="0"/>
              <a:t>mins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D8807-E2AA-4C81-92C8-D99E85B57E8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8883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D8807-E2AA-4C81-92C8-D99E85B57E8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1691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Time: 11:10 -11:30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Duration: </a:t>
            </a:r>
            <a:r>
              <a:rPr lang="en-GB" b="0" dirty="0"/>
              <a:t>20 mins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D8807-E2AA-4C81-92C8-D99E85B57E84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002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Time: 10:43</a:t>
            </a:r>
          </a:p>
          <a:p>
            <a:r>
              <a:rPr lang="en-GB" b="1" dirty="0"/>
              <a:t>Duration: 2</a:t>
            </a:r>
            <a:r>
              <a:rPr lang="en-GB" dirty="0"/>
              <a:t>mins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D8807-E2AA-4C81-92C8-D99E85B57E8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21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Time: 10:45</a:t>
            </a:r>
          </a:p>
          <a:p>
            <a:r>
              <a:rPr lang="en-GB" b="1" dirty="0"/>
              <a:t>Duration: </a:t>
            </a:r>
            <a:r>
              <a:rPr lang="en-GB" b="0" dirty="0"/>
              <a:t>2</a:t>
            </a:r>
            <a:r>
              <a:rPr lang="en-GB" b="1" dirty="0"/>
              <a:t> </a:t>
            </a:r>
            <a:r>
              <a:rPr lang="en-GB" dirty="0"/>
              <a:t>mins</a:t>
            </a:r>
          </a:p>
          <a:p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ea typeface="Tahoma" panose="020B0604030504040204" pitchFamily="34" charset="0"/>
                <a:cs typeface="Tahoma" panose="020B0604030504040204" pitchFamily="34" charset="0"/>
              </a:rPr>
              <a:t> How can this be the same country which gifted us with Donald Trump!</a:t>
            </a:r>
          </a:p>
          <a:p>
            <a:pPr>
              <a:buFont typeface="Arial" panose="020B0604020202020204" pitchFamily="34" charset="0"/>
              <a:buNone/>
            </a:pPr>
            <a:endParaRPr lang="en-GB" sz="12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ea typeface="Tahoma" panose="020B0604030504040204" pitchFamily="34" charset="0"/>
                <a:cs typeface="Tahoma" panose="020B0604030504040204" pitchFamily="34" charset="0"/>
              </a:rPr>
              <a:t> Brought in at KV in response to identified opportunity for professional development and increased acuity / complexity of patients – needing increasing amount of interventions. </a:t>
            </a:r>
          </a:p>
          <a:p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Supplementary px – px follows plan of care agreed by Medic, independent px reviews.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Independent px – fully responsible and accountable for assessment of diagnosed / undiagnosed conditions – must work within competence and expertise. </a:t>
            </a: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IP 2005 – Scotland / 2006 England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D8807-E2AA-4C81-92C8-D99E85B57E8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213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Time: 10:52</a:t>
            </a:r>
          </a:p>
          <a:p>
            <a:r>
              <a:rPr lang="en-GB" b="1" dirty="0"/>
              <a:t>Duration: </a:t>
            </a:r>
            <a:r>
              <a:rPr lang="en-GB" b="0" dirty="0"/>
              <a:t>2</a:t>
            </a:r>
            <a:r>
              <a:rPr lang="en-GB" b="1" dirty="0"/>
              <a:t> </a:t>
            </a:r>
            <a:r>
              <a:rPr lang="en-GB" dirty="0"/>
              <a:t>mins</a:t>
            </a:r>
          </a:p>
          <a:p>
            <a:endParaRPr lang="en-GB" dirty="0"/>
          </a:p>
          <a:p>
            <a:r>
              <a:rPr lang="en-GB" dirty="0"/>
              <a:t>Weeks et al 2016 ‘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findings suggest that non‐medical prescribers, practising with varying but high levels of prescribing autonomy, in a range of settings, were as effective as usual care medical prescribers’.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Interpersonal relationships crux of MH Nursing – builds therapeutic alliance.</a:t>
            </a:r>
          </a:p>
          <a:p>
            <a:endParaRPr lang="en-GB" dirty="0"/>
          </a:p>
          <a:p>
            <a:r>
              <a:rPr lang="en-GB" dirty="0"/>
              <a:t>Can increase retention of Nurses, more support for patients, advocate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D8807-E2AA-4C81-92C8-D99E85B57E8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649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Time: 10:47</a:t>
            </a:r>
          </a:p>
          <a:p>
            <a:r>
              <a:rPr lang="en-GB" b="1" dirty="0"/>
              <a:t>Duration: </a:t>
            </a:r>
            <a:r>
              <a:rPr lang="en-GB" dirty="0"/>
              <a:t>5mins (slides </a:t>
            </a:r>
            <a:r>
              <a:rPr lang="en-GB" dirty="0" smtClean="0"/>
              <a:t>5&amp;6)</a:t>
            </a:r>
            <a:endParaRPr lang="en-GB" dirty="0"/>
          </a:p>
          <a:p>
            <a:endParaRPr lang="en-GB" dirty="0"/>
          </a:p>
          <a:p>
            <a:r>
              <a:rPr lang="en-GB" dirty="0"/>
              <a:t>Despite independent prescriber status I work with the internal and external teams re: patients mental and physical health.</a:t>
            </a:r>
          </a:p>
          <a:p>
            <a:pPr marL="171450" indent="-171450">
              <a:buFontTx/>
              <a:buChar char="-"/>
            </a:pPr>
            <a:r>
              <a:rPr lang="en-GB" dirty="0"/>
              <a:t>Extended role assessing physical health.</a:t>
            </a:r>
          </a:p>
          <a:p>
            <a:pPr marL="171450" indent="-171450">
              <a:buFontTx/>
              <a:buChar char="-"/>
            </a:pPr>
            <a:r>
              <a:rPr lang="en-GB" dirty="0"/>
              <a:t>MH RC etc… </a:t>
            </a:r>
          </a:p>
          <a:p>
            <a:pPr marL="171450" indent="-171450">
              <a:buFontTx/>
              <a:buChar char="-"/>
            </a:pPr>
            <a:r>
              <a:rPr lang="en-GB" dirty="0"/>
              <a:t>Checking in with MDT when decision is made. </a:t>
            </a:r>
          </a:p>
          <a:p>
            <a:pPr marL="171450" indent="-171450">
              <a:buFontTx/>
              <a:buChar char="-"/>
            </a:pPr>
            <a:r>
              <a:rPr lang="en-GB" dirty="0"/>
              <a:t>Professional courtesy. </a:t>
            </a:r>
          </a:p>
          <a:p>
            <a:pPr marL="171450" indent="-171450">
              <a:buFontTx/>
              <a:buChar char="-"/>
            </a:pPr>
            <a:endParaRPr lang="en-GB" dirty="0"/>
          </a:p>
          <a:p>
            <a:pPr marL="0" indent="0">
              <a:buFontTx/>
              <a:buNone/>
            </a:pPr>
            <a:r>
              <a:rPr lang="en-GB" dirty="0"/>
              <a:t>My role and responsibilities have been enhanced further – AP. </a:t>
            </a:r>
          </a:p>
          <a:p>
            <a:pPr marL="0" indent="0">
              <a:buFontTx/>
              <a:buNone/>
            </a:pPr>
            <a:endParaRPr lang="en-GB" dirty="0"/>
          </a:p>
          <a:p>
            <a:pPr marL="0" indent="0">
              <a:buFontTx/>
              <a:buNone/>
            </a:pPr>
            <a:r>
              <a:rPr lang="en-GB" dirty="0"/>
              <a:t>Specialist interest in Sub mis am enrolled on the RCGP Misuse of Substance courses.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D8807-E2AA-4C81-92C8-D99E85B57E8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802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Time: 10:47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Duration: </a:t>
            </a:r>
            <a:r>
              <a:rPr lang="en-GB" dirty="0"/>
              <a:t>5mins (</a:t>
            </a:r>
            <a:r>
              <a:rPr lang="en-GB" dirty="0" smtClean="0"/>
              <a:t>slides</a:t>
            </a:r>
            <a:r>
              <a:rPr lang="en-GB" baseline="0" dirty="0" smtClean="0"/>
              <a:t> </a:t>
            </a:r>
            <a:r>
              <a:rPr lang="en-GB" dirty="0" smtClean="0"/>
              <a:t>5&amp;6)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D8807-E2AA-4C81-92C8-D99E85B57E8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75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Time: 10:54</a:t>
            </a:r>
          </a:p>
          <a:p>
            <a:r>
              <a:rPr lang="en-GB" b="1" dirty="0"/>
              <a:t>Duration: </a:t>
            </a:r>
            <a:r>
              <a:rPr lang="en-GB" dirty="0"/>
              <a:t>5mins (slides 7&amp;8)</a:t>
            </a:r>
          </a:p>
          <a:p>
            <a:endParaRPr lang="en-GB" dirty="0"/>
          </a:p>
          <a:p>
            <a:r>
              <a:rPr lang="en-GB" dirty="0"/>
              <a:t>-   These are just some of the barriers </a:t>
            </a:r>
          </a:p>
          <a:p>
            <a:pPr marL="171450" indent="-171450">
              <a:buFontTx/>
              <a:buChar char="-"/>
            </a:pPr>
            <a:r>
              <a:rPr lang="en-GB" dirty="0"/>
              <a:t>Concerns the role jeopardises our therapeutic alliances with patients, takes away from what we do? </a:t>
            </a:r>
            <a:r>
              <a:rPr lang="en-GB" dirty="0" smtClean="0"/>
              <a:t>– As</a:t>
            </a:r>
            <a:r>
              <a:rPr lang="en-GB" baseline="0" dirty="0" smtClean="0"/>
              <a:t> we have discussed this is not perhaps the case?</a:t>
            </a:r>
            <a:endParaRPr lang="en-GB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1200" dirty="0"/>
              <a:t>Traditionally the role of the medic – not enough in </a:t>
            </a:r>
            <a:r>
              <a:rPr lang="en-GB" sz="1200" dirty="0" err="1"/>
              <a:t>psy</a:t>
            </a:r>
            <a:r>
              <a:rPr lang="en-GB" sz="1200" dirty="0"/>
              <a:t> journals!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1200" dirty="0"/>
              <a:t>Medics have a duty of professional care to support / supervise.</a:t>
            </a:r>
          </a:p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D8807-E2AA-4C81-92C8-D99E85B57E8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250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Time: 10:54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Duration: </a:t>
            </a:r>
            <a:r>
              <a:rPr lang="en-GB" dirty="0"/>
              <a:t>5mins (slides 7&amp;8)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D8807-E2AA-4C81-92C8-D99E85B57E8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8695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Time: 10:59</a:t>
            </a:r>
          </a:p>
          <a:p>
            <a:r>
              <a:rPr lang="en-GB" b="1" dirty="0"/>
              <a:t>Duration: </a:t>
            </a:r>
            <a:r>
              <a:rPr lang="en-GB" dirty="0"/>
              <a:t>5mins – All 3 feedback </a:t>
            </a:r>
            <a:r>
              <a:rPr lang="en-GB" dirty="0" smtClean="0"/>
              <a:t>slides (9,10,11)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D8807-E2AA-4C81-92C8-D99E85B57E8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333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57200" y="1642215"/>
            <a:ext cx="8235950" cy="4913313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656977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480" y="0"/>
            <a:ext cx="2001520" cy="9679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accent2"/>
          </a:solidFill>
          <a:latin typeface="Tahoma" pitchFamily="34" charset="0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Verdana" pitchFamily="34" charset="0"/>
        <a:buNone/>
        <a:defRPr sz="2400" kern="1200">
          <a:solidFill>
            <a:schemeClr val="tx1"/>
          </a:solidFill>
          <a:latin typeface="Tahoma" pitchFamily="34" charset="0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•"/>
        <a:defRPr sz="1800" kern="1200">
          <a:solidFill>
            <a:schemeClr val="tx1"/>
          </a:solidFill>
          <a:latin typeface="Tahoma" pitchFamily="34" charset="0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1600" kern="1200">
          <a:solidFill>
            <a:schemeClr val="tx1"/>
          </a:solidFill>
          <a:latin typeface="Tahoma" pitchFamily="34" charset="0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»"/>
        <a:defRPr sz="1400" kern="1200">
          <a:solidFill>
            <a:schemeClr val="tx1"/>
          </a:solidFill>
          <a:latin typeface="Tahoma" pitchFamily="34" charset="0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371/journal.pone.0196471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oi.org/10.1371/journal.pone.0214630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1" y="6248400"/>
            <a:ext cx="9143999" cy="395832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ctr" defTabSz="457200">
              <a:spcBef>
                <a:spcPct val="20000"/>
              </a:spcBef>
              <a:buFont typeface="Arial"/>
              <a:buNone/>
              <a:defRPr/>
            </a:pPr>
            <a:r>
              <a:rPr lang="en-GB" sz="1400" dirty="0">
                <a:solidFill>
                  <a:schemeClr val="accent2"/>
                </a:solidFill>
                <a:latin typeface="Century Gothic"/>
                <a:cs typeface="Century Gothic"/>
              </a:rPr>
              <a:t>A REAL AND LASTING DIFFERENCE FOR EVERYONE WE SUPPORT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76762" y="1344189"/>
            <a:ext cx="7759975" cy="17196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defTabSz="457200">
              <a:spcBef>
                <a:spcPct val="0"/>
              </a:spcBef>
              <a:defRPr/>
            </a:pPr>
            <a:r>
              <a:rPr lang="en-GB" sz="3200" b="1" dirty="0">
                <a:solidFill>
                  <a:schemeClr val="accent2"/>
                </a:solidFill>
                <a:latin typeface="Tahoma"/>
                <a:cs typeface="Tahoma"/>
              </a:rPr>
              <a:t>Lianne Edwards</a:t>
            </a:r>
            <a:br>
              <a:rPr lang="en-GB" sz="3200" b="1" dirty="0">
                <a:solidFill>
                  <a:schemeClr val="accent2"/>
                </a:solidFill>
                <a:latin typeface="Tahoma"/>
                <a:cs typeface="Tahoma"/>
              </a:rPr>
            </a:br>
            <a:r>
              <a:rPr lang="en-GB" sz="3200" b="1" dirty="0">
                <a:solidFill>
                  <a:schemeClr val="accent2"/>
                </a:solidFill>
                <a:latin typeface="Tahoma"/>
                <a:cs typeface="Tahoma"/>
              </a:rPr>
              <a:t>Advanced Practitioner (AP)</a:t>
            </a:r>
            <a:r>
              <a:rPr lang="en-GB" sz="3200" b="1" dirty="0">
                <a:solidFill>
                  <a:srgbClr val="096B1C"/>
                </a:solidFill>
                <a:latin typeface="Tahoma"/>
                <a:cs typeface="Tahoma"/>
              </a:rPr>
              <a:t/>
            </a:r>
            <a:br>
              <a:rPr lang="en-GB" sz="3200" b="1" dirty="0">
                <a:solidFill>
                  <a:srgbClr val="096B1C"/>
                </a:solidFill>
                <a:latin typeface="Tahoma"/>
                <a:cs typeface="Tahoma"/>
              </a:rPr>
            </a:br>
            <a:endParaRPr lang="en-GB" sz="2400" dirty="0">
              <a:solidFill>
                <a:prstClr val="black">
                  <a:lumMod val="50000"/>
                  <a:lumOff val="50000"/>
                </a:prstClr>
              </a:solidFill>
              <a:latin typeface="Tahoma"/>
              <a:cs typeface="Tahoma"/>
            </a:endParaRPr>
          </a:p>
          <a:p>
            <a:pPr defTabSz="457200">
              <a:spcBef>
                <a:spcPct val="0"/>
              </a:spcBef>
              <a:defRPr/>
            </a:pPr>
            <a:endParaRPr lang="en-GB" sz="3200" b="1" dirty="0">
              <a:solidFill>
                <a:srgbClr val="096B1C"/>
              </a:solidFill>
              <a:latin typeface="Tahoma"/>
              <a:cs typeface="Tahoma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178569"/>
            <a:ext cx="9152038" cy="9686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140973"/>
            <a:ext cx="9152038" cy="9820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from those who count: My patients and colleagues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sz="1100" dirty="0"/>
          </a:p>
          <a:p>
            <a:endParaRPr lang="en-GB" sz="1100" dirty="0"/>
          </a:p>
          <a:p>
            <a:endParaRPr lang="en-GB" sz="1400" dirty="0"/>
          </a:p>
          <a:p>
            <a:r>
              <a:rPr lang="en-GB" sz="1400" dirty="0"/>
              <a:t>Feedback from Molly, a RMN from our Locked Rehabilitation Service;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“Lianne is a fantastic attribute to our nursing team. Having Lianne as an NMP has definitely improved</a:t>
            </a:r>
          </a:p>
          <a:p>
            <a:r>
              <a:rPr lang="en-GB" sz="1400" dirty="0"/>
              <a:t>the care of our patients and bridged together the gap of doctors and MDT. Lianne is always on hand </a:t>
            </a:r>
          </a:p>
          <a:p>
            <a:r>
              <a:rPr lang="en-GB" sz="1400" dirty="0"/>
              <a:t>for any advice, guidance or prescribing needs that the ward needs at any time. It has improved safety </a:t>
            </a:r>
          </a:p>
          <a:p>
            <a:r>
              <a:rPr lang="en-GB" sz="1400" dirty="0"/>
              <a:t>on our ward as the patients are able to get the medication they need prescribed faster as consultants </a:t>
            </a:r>
          </a:p>
          <a:p>
            <a:r>
              <a:rPr lang="en-GB" sz="1400" dirty="0"/>
              <a:t>are not always readily available. Lianne not only spends time with the MDT but involves our patients</a:t>
            </a:r>
          </a:p>
          <a:p>
            <a:r>
              <a:rPr lang="en-GB" sz="1400" dirty="0"/>
              <a:t>in every aspect of their care </a:t>
            </a:r>
            <a:r>
              <a:rPr lang="en-GB" sz="1400" dirty="0" err="1"/>
              <a:t>inclukkding</a:t>
            </a:r>
            <a:r>
              <a:rPr lang="en-GB" sz="1400" dirty="0"/>
              <a:t> choice. This role has contributed to more flexibility across site”.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534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027" y="-26698"/>
            <a:ext cx="6569772" cy="1143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Feedback from those who count: My patients and colleagues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1100" dirty="0"/>
              <a:t>A poem about work from one of our very talented patients on our locked rehabilitation service; </a:t>
            </a:r>
          </a:p>
          <a:p>
            <a:r>
              <a:rPr lang="en-GB" sz="1100" dirty="0"/>
              <a:t> </a:t>
            </a:r>
          </a:p>
          <a:p>
            <a:r>
              <a:rPr lang="en-GB" sz="1100" dirty="0"/>
              <a:t>“We all know Lianne, what can I we say!</a:t>
            </a:r>
          </a:p>
          <a:p>
            <a:r>
              <a:rPr lang="en-GB" sz="1100" dirty="0"/>
              <a:t>She breezes onto the ward and brightens our day.</a:t>
            </a:r>
          </a:p>
          <a:p>
            <a:r>
              <a:rPr lang="en-GB" sz="1100" dirty="0"/>
              <a:t>She’s always there for matters of medication,</a:t>
            </a:r>
          </a:p>
          <a:p>
            <a:r>
              <a:rPr lang="en-GB" sz="1100" dirty="0"/>
              <a:t>It’s a hard job, but such is her dedication.</a:t>
            </a:r>
          </a:p>
          <a:p>
            <a:r>
              <a:rPr lang="en-GB" sz="1100" dirty="0"/>
              <a:t> </a:t>
            </a:r>
          </a:p>
          <a:p>
            <a:r>
              <a:rPr lang="en-GB" sz="1100" dirty="0"/>
              <a:t>As much as she can she’ll give you a choice,</a:t>
            </a:r>
          </a:p>
          <a:p>
            <a:r>
              <a:rPr lang="en-GB" sz="1100" dirty="0"/>
              <a:t>You’re more than just a patient, you’re a person with a voice.</a:t>
            </a:r>
          </a:p>
          <a:p>
            <a:r>
              <a:rPr lang="en-GB" sz="1100" dirty="0"/>
              <a:t>Many a time we’ve spoken to Lianne and had a discussion,</a:t>
            </a:r>
          </a:p>
          <a:p>
            <a:r>
              <a:rPr lang="en-GB" sz="1100" dirty="0"/>
              <a:t>Maybe a bit controversial, but rarely with repercussions.</a:t>
            </a:r>
          </a:p>
          <a:p>
            <a:r>
              <a:rPr lang="en-GB" sz="1100" dirty="0"/>
              <a:t> </a:t>
            </a:r>
          </a:p>
          <a:p>
            <a:r>
              <a:rPr lang="en-GB" sz="1100" dirty="0"/>
              <a:t>She’s always busy with one thing or another,</a:t>
            </a:r>
          </a:p>
          <a:p>
            <a:r>
              <a:rPr lang="en-GB" sz="1100" dirty="0"/>
              <a:t>Balancing a career and being a mother.</a:t>
            </a:r>
          </a:p>
          <a:p>
            <a:r>
              <a:rPr lang="en-GB" sz="1100" dirty="0"/>
              <a:t> </a:t>
            </a:r>
          </a:p>
          <a:p>
            <a:r>
              <a:rPr lang="en-GB" sz="1100" dirty="0"/>
              <a:t>On a Wednesday Lianne does MDT,</a:t>
            </a:r>
          </a:p>
          <a:p>
            <a:r>
              <a:rPr lang="en-GB" sz="1100" dirty="0"/>
              <a:t>We don’t always like what we hear, but her wisdom we will see.</a:t>
            </a:r>
          </a:p>
          <a:p>
            <a:r>
              <a:rPr lang="en-GB" sz="1100" dirty="0"/>
              <a:t>Lianne will do anything for anyone, flexibility is her secret,</a:t>
            </a:r>
          </a:p>
          <a:p>
            <a:r>
              <a:rPr lang="en-GB" sz="1100" dirty="0"/>
              <a:t>Although once you meet Lianne you’re likely never to forget where would I be without Lianne,</a:t>
            </a:r>
          </a:p>
          <a:p>
            <a:r>
              <a:rPr lang="en-GB" sz="1100" dirty="0"/>
              <a:t>In a mess and things would go down the pan.</a:t>
            </a:r>
          </a:p>
          <a:p>
            <a:r>
              <a:rPr lang="en-GB" sz="1100" dirty="0"/>
              <a:t> </a:t>
            </a:r>
          </a:p>
          <a:p>
            <a:r>
              <a:rPr lang="en-GB" sz="1100" dirty="0"/>
              <a:t>We love our Lianne, so if you ever get the pleasure of meeting her, treasure her as she is our hero.” </a:t>
            </a:r>
          </a:p>
          <a:p>
            <a:r>
              <a:rPr lang="en-GB" sz="1100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43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for service development </a:t>
            </a:r>
            <a:br>
              <a:rPr lang="en-US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3098" y="-138916"/>
            <a:ext cx="4662357" cy="71358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0" indent="0"/>
            <a:endParaRPr lang="en-GB" sz="1600" dirty="0"/>
          </a:p>
          <a:p>
            <a:pPr marL="0" indent="0"/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/>
              <a:t>RCGP Certificate in Management of Drug Misuse parts 1&amp;2.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0" indent="0"/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/>
              <a:t>Prescribing controlled drugs – my own ‘pink pads!’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0" indent="0"/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/>
              <a:t>Priory Nursing Strategy 2020-2022 – Increased opportunities for NMP and AP training.</a:t>
            </a:r>
          </a:p>
        </p:txBody>
      </p:sp>
      <p:pic>
        <p:nvPicPr>
          <p:cNvPr id="1026" name="Picture 2" descr="Understanding Substance Misuse (RQF) - Level 3 Online Course">
            <a:extLst>
              <a:ext uri="{FF2B5EF4-FFF2-40B4-BE49-F238E27FC236}">
                <a16:creationId xmlns:a16="http://schemas.microsoft.com/office/drawing/2014/main" id="{6D453DF9-3827-404E-BB2A-B8ACBBE111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6242" y="1728910"/>
            <a:ext cx="3139906" cy="1853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AFER MANAGEMENT OF CONTROLLED DRUGS (CDs): 2. PRIVATE CD PRESCRIPTIONS AND  OTHER CHANGES TO THE PRESCRIBING AND DISPENSING OF">
            <a:extLst>
              <a:ext uri="{FF2B5EF4-FFF2-40B4-BE49-F238E27FC236}">
                <a16:creationId xmlns:a16="http://schemas.microsoft.com/office/drawing/2014/main" id="{D4F5FCF2-0686-4A61-B924-7998B08A6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123" y="3686030"/>
            <a:ext cx="1724025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0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2EB23-C4A3-49FC-9EFA-E80D88CE2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0E6079-F35D-4F8B-A989-7141A68032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/>
              <a:t>If anyone can make NMP in MH work we can!</a:t>
            </a:r>
          </a:p>
        </p:txBody>
      </p:sp>
      <p:pic>
        <p:nvPicPr>
          <p:cNvPr id="1026" name="Picture 2" descr="Nurse Cartoon Strong, HD Png Download , Transparent Png Image - PNGitem">
            <a:extLst>
              <a:ext uri="{FF2B5EF4-FFF2-40B4-BE49-F238E27FC236}">
                <a16:creationId xmlns:a16="http://schemas.microsoft.com/office/drawing/2014/main" id="{B1792E58-56D4-45E2-9A80-690BA6694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464" y="2795154"/>
            <a:ext cx="4267154" cy="2826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3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 / Bibliography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111827"/>
            <a:ext cx="8235950" cy="5443701"/>
          </a:xfrm>
        </p:spPr>
        <p:txBody>
          <a:bodyPr/>
          <a:lstStyle/>
          <a:p>
            <a:endParaRPr lang="en-GB" sz="1000" dirty="0"/>
          </a:p>
          <a:p>
            <a:r>
              <a:rPr lang="en-GB" sz="1000" dirty="0" smtClean="0"/>
              <a:t>Cleary, M., </a:t>
            </a:r>
            <a:r>
              <a:rPr lang="en-GB" sz="1000" dirty="0" err="1" smtClean="0"/>
              <a:t>Kornhaber</a:t>
            </a:r>
            <a:r>
              <a:rPr lang="en-GB" sz="1000" dirty="0" smtClean="0"/>
              <a:t>, RN., Sayers, J., </a:t>
            </a:r>
            <a:r>
              <a:rPr lang="en-GB" sz="1000" dirty="0" err="1" smtClean="0"/>
              <a:t>Gray</a:t>
            </a:r>
            <a:r>
              <a:rPr lang="en-GB" sz="1000" dirty="0" smtClean="0"/>
              <a:t>, R. (2017) Mental Health nurse prescribing: A qualitative, systematic review </a:t>
            </a:r>
            <a:r>
              <a:rPr lang="en-GB" sz="1000" i="1" dirty="0" smtClean="0"/>
              <a:t>International Journal </a:t>
            </a:r>
          </a:p>
          <a:p>
            <a:r>
              <a:rPr lang="en-GB" sz="1000" i="1" dirty="0" smtClean="0"/>
              <a:t>of Mental Health Nursing  </a:t>
            </a:r>
            <a:r>
              <a:rPr lang="en-GB" sz="1000" dirty="0" smtClean="0"/>
              <a:t>Vol. 26, Issue 6. pp. 541-553.</a:t>
            </a:r>
          </a:p>
          <a:p>
            <a:endParaRPr lang="en-GB" sz="1000" dirty="0" smtClean="0"/>
          </a:p>
          <a:p>
            <a:r>
              <a:rPr lang="en-GB" sz="1000" dirty="0"/>
              <a:t>Graham-Clarke, E., Rushton, A., </a:t>
            </a:r>
            <a:r>
              <a:rPr lang="en-GB" sz="1000" dirty="0" err="1"/>
              <a:t>Noblet</a:t>
            </a:r>
            <a:r>
              <a:rPr lang="en-GB" sz="1000" dirty="0"/>
              <a:t>, T., &amp; Marriott, J. (</a:t>
            </a:r>
            <a:r>
              <a:rPr lang="en-GB" sz="1000" dirty="0" smtClean="0"/>
              <a:t>2018) Facilitators and barriers to non-medical prescribing – A systematic review and </a:t>
            </a:r>
          </a:p>
          <a:p>
            <a:r>
              <a:rPr lang="en-GB" sz="1000" dirty="0" smtClean="0"/>
              <a:t>thematic synthesis </a:t>
            </a:r>
            <a:r>
              <a:rPr lang="en-GB" sz="1000" i="1" dirty="0" err="1" smtClean="0"/>
              <a:t>PloS</a:t>
            </a:r>
            <a:r>
              <a:rPr lang="en-GB" sz="1000" i="1" dirty="0" smtClean="0"/>
              <a:t> ONE 13(4) :e0196471 </a:t>
            </a:r>
            <a:r>
              <a:rPr lang="en-GB" sz="1000" dirty="0" smtClean="0">
                <a:hlinkClick r:id="rId3"/>
              </a:rPr>
              <a:t>https</a:t>
            </a:r>
            <a:r>
              <a:rPr lang="en-GB" sz="1000" dirty="0">
                <a:hlinkClick r:id="rId3"/>
              </a:rPr>
              <a:t>://</a:t>
            </a:r>
            <a:r>
              <a:rPr lang="en-GB" sz="1000" dirty="0" smtClean="0">
                <a:hlinkClick r:id="rId3"/>
              </a:rPr>
              <a:t>doi.org/10.1371/journal.pone.0196471</a:t>
            </a:r>
            <a:r>
              <a:rPr lang="en-GB" sz="1000" dirty="0" smtClean="0"/>
              <a:t> </a:t>
            </a:r>
          </a:p>
          <a:p>
            <a:endParaRPr lang="en-GB" sz="1000" dirty="0" smtClean="0"/>
          </a:p>
          <a:p>
            <a:r>
              <a:rPr lang="en-GB" sz="1000" dirty="0" smtClean="0"/>
              <a:t>Graham-Clarke</a:t>
            </a:r>
            <a:r>
              <a:rPr lang="en-GB" sz="1000" dirty="0"/>
              <a:t>, E., Rushton, A., </a:t>
            </a:r>
            <a:r>
              <a:rPr lang="en-GB" sz="1000" dirty="0" err="1"/>
              <a:t>Noblet</a:t>
            </a:r>
            <a:r>
              <a:rPr lang="en-GB" sz="1000" dirty="0"/>
              <a:t>, T., &amp; Marriott, J. (</a:t>
            </a:r>
            <a:r>
              <a:rPr lang="en-GB" sz="1000" dirty="0" smtClean="0"/>
              <a:t>2019) Non-medical </a:t>
            </a:r>
            <a:r>
              <a:rPr lang="en-GB" sz="1000" dirty="0"/>
              <a:t>prescribing in the United Kingdom National Health Service: A </a:t>
            </a:r>
          </a:p>
          <a:p>
            <a:r>
              <a:rPr lang="en-GB" sz="1000" dirty="0"/>
              <a:t>systematic policy </a:t>
            </a:r>
            <a:r>
              <a:rPr lang="en-GB" sz="1000" dirty="0" smtClean="0"/>
              <a:t>review </a:t>
            </a:r>
            <a:r>
              <a:rPr lang="en-GB" sz="1000" i="1" dirty="0" err="1" smtClean="0"/>
              <a:t>PloS</a:t>
            </a:r>
            <a:r>
              <a:rPr lang="en-GB" sz="1000" i="1" dirty="0" smtClean="0"/>
              <a:t> ONE</a:t>
            </a:r>
            <a:r>
              <a:rPr lang="en-GB" sz="1000" dirty="0" smtClean="0"/>
              <a:t>,</a:t>
            </a:r>
            <a:r>
              <a:rPr lang="en-GB" sz="1000" dirty="0"/>
              <a:t> </a:t>
            </a:r>
            <a:r>
              <a:rPr lang="en-GB" sz="1000" i="1" dirty="0"/>
              <a:t>14</a:t>
            </a:r>
            <a:r>
              <a:rPr lang="en-GB" sz="1000" dirty="0"/>
              <a:t>(7</a:t>
            </a:r>
            <a:r>
              <a:rPr lang="en-GB" sz="1000" dirty="0" smtClean="0"/>
              <a:t>): e0214630 </a:t>
            </a:r>
            <a:r>
              <a:rPr lang="en-GB" sz="1000" dirty="0">
                <a:hlinkClick r:id="rId4"/>
              </a:rPr>
              <a:t>https://</a:t>
            </a:r>
            <a:r>
              <a:rPr lang="en-GB" sz="1000" dirty="0" smtClean="0">
                <a:hlinkClick r:id="rId4"/>
              </a:rPr>
              <a:t>doi.org/10.1371/journal.pone.0214630</a:t>
            </a:r>
            <a:r>
              <a:rPr lang="en-GB" sz="1000" dirty="0" smtClean="0"/>
              <a:t> </a:t>
            </a:r>
            <a:endParaRPr lang="en-GB" sz="1000" dirty="0"/>
          </a:p>
          <a:p>
            <a:endParaRPr lang="en-GB" sz="1000" dirty="0"/>
          </a:p>
          <a:p>
            <a:r>
              <a:rPr lang="en-GB" sz="1000" dirty="0"/>
              <a:t>Kelly, N. (2018) Mental health nurse non-medical prescribing: Current practice, future possibilities </a:t>
            </a:r>
            <a:r>
              <a:rPr lang="en-GB" sz="1000" i="1" dirty="0"/>
              <a:t>Nurse Prescribing, </a:t>
            </a:r>
            <a:r>
              <a:rPr lang="en-GB" sz="1000" dirty="0"/>
              <a:t>2018 Vol. 16, No.2.</a:t>
            </a:r>
          </a:p>
          <a:p>
            <a:endParaRPr lang="en-GB" sz="1000" i="1" dirty="0"/>
          </a:p>
          <a:p>
            <a:r>
              <a:rPr lang="en-GB" sz="1000" dirty="0" err="1"/>
              <a:t>Kwentoh</a:t>
            </a:r>
            <a:r>
              <a:rPr lang="en-GB" sz="1000" dirty="0"/>
              <a:t>, M-L. &amp; Reilley , J (2018) Non-medical prescribing: The story so far </a:t>
            </a:r>
            <a:r>
              <a:rPr lang="en-GB" sz="1000" i="1" dirty="0" err="1"/>
              <a:t>BJPsych</a:t>
            </a:r>
            <a:r>
              <a:rPr lang="en-GB" sz="1000" i="1" dirty="0"/>
              <a:t> </a:t>
            </a:r>
            <a:r>
              <a:rPr lang="en-GB" sz="1000" i="1" dirty="0" err="1"/>
              <a:t>Bullitin</a:t>
            </a:r>
            <a:r>
              <a:rPr lang="en-GB" sz="1000" i="1" dirty="0"/>
              <a:t> </a:t>
            </a:r>
            <a:r>
              <a:rPr lang="en-GB" sz="1000" dirty="0"/>
              <a:t>Vol. 33, Issue: 1.</a:t>
            </a:r>
          </a:p>
          <a:p>
            <a:endParaRPr lang="en-GB" sz="1000" dirty="0"/>
          </a:p>
          <a:p>
            <a:r>
              <a:rPr lang="en-GB" sz="1000" dirty="0"/>
              <a:t>Nursing &amp; Midwifery Council (NMC) (2018) </a:t>
            </a:r>
            <a:r>
              <a:rPr lang="en-GB" sz="1000" i="1" dirty="0"/>
              <a:t>The Code</a:t>
            </a:r>
          </a:p>
          <a:p>
            <a:endParaRPr lang="en-GB" sz="1000" dirty="0"/>
          </a:p>
          <a:p>
            <a:r>
              <a:rPr lang="en-GB" sz="1000" dirty="0"/>
              <a:t>Ross, J D., Clarke, A., Kettles, A M., (2013) Mental health nurse prescribing: using a constructivist approach to investigate the nurse-patient </a:t>
            </a:r>
          </a:p>
          <a:p>
            <a:r>
              <a:rPr lang="en-GB" sz="1000" dirty="0"/>
              <a:t>Relationship </a:t>
            </a:r>
            <a:r>
              <a:rPr lang="en-GB" sz="1000" i="1" dirty="0"/>
              <a:t>Journal of psychiatric and mental health nursing,</a:t>
            </a:r>
            <a:r>
              <a:rPr lang="en-GB" sz="1000" dirty="0"/>
              <a:t> 2014, Vol.21(1), p.1-10 ISSN: 1351-0126 , 13652850; DOI</a:t>
            </a:r>
            <a:r>
              <a:rPr lang="en-GB" sz="1000" b="1" dirty="0"/>
              <a:t>: </a:t>
            </a:r>
            <a:r>
              <a:rPr lang="en-GB" sz="1000" dirty="0"/>
              <a:t>10.1111/jpm.12039.</a:t>
            </a:r>
          </a:p>
          <a:p>
            <a:endParaRPr lang="en-GB" sz="1000" dirty="0"/>
          </a:p>
          <a:p>
            <a:r>
              <a:rPr lang="en-GB" sz="1000" dirty="0"/>
              <a:t>Royal College of Nursing (RCN) (2018) </a:t>
            </a:r>
            <a:r>
              <a:rPr lang="en-GB" sz="1000" i="1" dirty="0"/>
              <a:t>Advanced Level Nursing Practice: Royal College of Nursing Standards for Advanced Level Nursing</a:t>
            </a:r>
          </a:p>
          <a:p>
            <a:r>
              <a:rPr lang="en-GB" sz="1000" i="1" dirty="0"/>
              <a:t>Practice</a:t>
            </a:r>
            <a:r>
              <a:rPr lang="en-GB" sz="1000" dirty="0"/>
              <a:t>. </a:t>
            </a:r>
          </a:p>
          <a:p>
            <a:endParaRPr lang="en-GB" sz="1000" dirty="0"/>
          </a:p>
          <a:p>
            <a:r>
              <a:rPr lang="en-GB" sz="1000" dirty="0"/>
              <a:t>Royal Pharmaceutical Society (RPS) (2016) </a:t>
            </a:r>
            <a:r>
              <a:rPr lang="en-GB" sz="1000" i="1" dirty="0"/>
              <a:t>A Competency framework for all Prescribers </a:t>
            </a:r>
            <a:endParaRPr lang="en-GB" sz="1000" dirty="0"/>
          </a:p>
          <a:p>
            <a:endParaRPr lang="en-GB" sz="1000" dirty="0"/>
          </a:p>
          <a:p>
            <a:r>
              <a:rPr lang="en-GB" sz="1000" dirty="0"/>
              <a:t>Weeks  G., George  J., Maclure  K., Stewart,  D. (2016) </a:t>
            </a:r>
            <a:r>
              <a:rPr lang="en-GB" sz="1000" i="1" dirty="0"/>
              <a:t>Non‐medical prescribing versus medical prescribing for acute and chronic disease </a:t>
            </a:r>
          </a:p>
          <a:p>
            <a:r>
              <a:rPr lang="en-GB" sz="1000" i="1" dirty="0"/>
              <a:t>Management in primary and secondary care </a:t>
            </a:r>
            <a:r>
              <a:rPr lang="en-GB" sz="1000" dirty="0"/>
              <a:t>Cochrane Database of Systematic Reviews 2016, Issue 11. Art. No.: CD011227. DOI:</a:t>
            </a:r>
          </a:p>
          <a:p>
            <a:r>
              <a:rPr lang="en-GB" sz="1000" dirty="0"/>
              <a:t>10.1002/14651858.CD011227.pub2. Accessed 21 March </a:t>
            </a:r>
            <a:r>
              <a:rPr lang="en-GB" sz="1000" dirty="0" smtClean="0"/>
              <a:t>2021. </a:t>
            </a:r>
            <a:endParaRPr lang="en-GB" sz="1000" dirty="0"/>
          </a:p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99530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Small group work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  <a:p>
            <a:pPr algn="just"/>
            <a:r>
              <a:rPr lang="en-GB" dirty="0"/>
              <a:t>An opportunity to share best practice and explore any</a:t>
            </a:r>
          </a:p>
          <a:p>
            <a:pPr algn="just"/>
            <a:r>
              <a:rPr lang="en-GB" dirty="0"/>
              <a:t>challenges or barriers you may be experiencing in the </a:t>
            </a:r>
          </a:p>
          <a:p>
            <a:pPr algn="just"/>
            <a:r>
              <a:rPr lang="en-GB" dirty="0"/>
              <a:t>introduction and/or development of NMP in your</a:t>
            </a:r>
          </a:p>
          <a:p>
            <a:pPr algn="just"/>
            <a:r>
              <a:rPr lang="en-GB" dirty="0"/>
              <a:t>service. </a:t>
            </a:r>
          </a:p>
          <a:p>
            <a:pPr algn="just"/>
            <a:endParaRPr lang="en-GB" dirty="0"/>
          </a:p>
          <a:p>
            <a:endParaRPr lang="en-GB" dirty="0"/>
          </a:p>
          <a:p>
            <a:r>
              <a:rPr lang="en-GB" b="1" dirty="0">
                <a:solidFill>
                  <a:schemeClr val="accent3">
                    <a:lumMod val="50000"/>
                  </a:schemeClr>
                </a:solidFill>
              </a:rPr>
              <a:t>Remember: </a:t>
            </a:r>
            <a:r>
              <a:rPr lang="en-GB" dirty="0"/>
              <a:t>What's said on </a:t>
            </a:r>
            <a:r>
              <a:rPr lang="en-GB" i="1" dirty="0"/>
              <a:t>zoom</a:t>
            </a:r>
            <a:r>
              <a:rPr lang="en-GB" dirty="0"/>
              <a:t> stays on </a:t>
            </a:r>
            <a:r>
              <a:rPr lang="en-GB" i="1" dirty="0"/>
              <a:t>zoom</a:t>
            </a:r>
            <a:r>
              <a:rPr lang="en-GB" dirty="0"/>
              <a:t>!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170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991" y="163126"/>
            <a:ext cx="6569772" cy="1143000"/>
          </a:xfrm>
        </p:spPr>
        <p:txBody>
          <a:bodyPr/>
          <a:lstStyle/>
          <a:p>
            <a:r>
              <a:rPr lang="en-GB" dirty="0"/>
              <a:t>Non-Medical Prescribing (NMP) in Mental Health (MH): Current Developments</a:t>
            </a:r>
            <a:br>
              <a:rPr lang="en-GB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Presentation overview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Brief history of NMP including its introduction in MH </a:t>
            </a:r>
            <a:r>
              <a:rPr lang="en-US" sz="2000" dirty="0" smtClean="0"/>
              <a:t>services.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benefits of NMP in MH.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Review of current </a:t>
            </a:r>
            <a:r>
              <a:rPr lang="en-US" sz="2000" dirty="0" smtClean="0"/>
              <a:t>practice.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Discuss b</a:t>
            </a:r>
            <a:r>
              <a:rPr lang="en-US" sz="2000" dirty="0" smtClean="0"/>
              <a:t>arriers </a:t>
            </a:r>
            <a:r>
              <a:rPr lang="en-US" sz="2000" dirty="0"/>
              <a:t>to role and how we can challenge </a:t>
            </a:r>
            <a:r>
              <a:rPr lang="en-US" sz="2000" dirty="0" smtClean="0"/>
              <a:t>these.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Feedback from those who count: My patients and colleagues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Future opportunities for </a:t>
            </a:r>
            <a:r>
              <a:rPr lang="en-US" sz="2000" dirty="0" smtClean="0"/>
              <a:t>my service </a:t>
            </a:r>
            <a:r>
              <a:rPr lang="en-US" sz="2000" dirty="0"/>
              <a:t>development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Questions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References / bibliography.</a:t>
            </a:r>
            <a:endParaRPr lang="en-US" sz="2000" dirty="0"/>
          </a:p>
          <a:p>
            <a:pPr marL="0" indent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history of NMP including its introduction in my service</a:t>
            </a:r>
            <a:br>
              <a:rPr lang="en-US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417639"/>
            <a:ext cx="8235950" cy="51378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GB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ea typeface="Tahoma" panose="020B0604030504040204" pitchFamily="34" charset="0"/>
                <a:cs typeface="Tahoma" panose="020B0604030504040204" pitchFamily="34" charset="0"/>
              </a:rPr>
              <a:t>Origins rooted in America in the mid 60s / early 70s dependant on state.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ea typeface="Tahoma" panose="020B0604030504040204" pitchFamily="34" charset="0"/>
                <a:cs typeface="Tahoma" panose="020B0604030504040204" pitchFamily="34" charset="0"/>
              </a:rPr>
              <a:t>Supplementary prescribing in England, 2003 – to enhance care of patients with medium-long-term health conditions.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ea typeface="Tahoma" panose="020B0604030504040204" pitchFamily="34" charset="0"/>
                <a:cs typeface="Tahoma" panose="020B0604030504040204" pitchFamily="34" charset="0"/>
              </a:rPr>
              <a:t>Independent prescribing in England, 2005/6.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ea typeface="Tahoma" panose="020B0604030504040204" pitchFamily="34" charset="0"/>
                <a:cs typeface="Tahoma" panose="020B0604030504040204" pitchFamily="34" charset="0"/>
              </a:rPr>
              <a:t>Kelly (2018) </a:t>
            </a:r>
          </a:p>
          <a:p>
            <a:pPr marL="0" indent="0"/>
            <a:r>
              <a:rPr lang="en-GB" sz="2000" dirty="0">
                <a:ea typeface="Tahoma" panose="020B0604030504040204" pitchFamily="34" charset="0"/>
                <a:cs typeface="Tahoma" panose="020B0604030504040204" pitchFamily="34" charset="0"/>
              </a:rPr>
              <a:t>    2017 – 36 693 V300 Nurse prescribers </a:t>
            </a:r>
          </a:p>
          <a:p>
            <a:pPr marL="0" indent="0"/>
            <a:r>
              <a:rPr lang="en-GB" sz="2000" dirty="0">
                <a:ea typeface="Tahoma" panose="020B0604030504040204" pitchFamily="34" charset="0"/>
                <a:cs typeface="Tahoma" panose="020B0604030504040204" pitchFamily="34" charset="0"/>
              </a:rPr>
              <a:t>               3560 V300 MH trained Nurses – 9.7% </a:t>
            </a:r>
          </a:p>
          <a:p>
            <a:pPr marL="0" indent="0"/>
            <a:endParaRPr lang="en-GB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ea typeface="Tahoma" panose="020B0604030504040204" pitchFamily="34" charset="0"/>
                <a:cs typeface="Tahoma" panose="020B0604030504040204" pitchFamily="34" charset="0"/>
              </a:rPr>
              <a:t>NMP at Kemple View in 2017 – 2 NMPs to date, others across Priory.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61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the benefits to NMP? Questions for the self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6572" y="1045029"/>
            <a:ext cx="8235950" cy="4958956"/>
          </a:xfrm>
        </p:spPr>
        <p:txBody>
          <a:bodyPr/>
          <a:lstStyle/>
          <a:p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Anecdotal evidence suggest ward/team staff are more willing and </a:t>
            </a:r>
          </a:p>
          <a:p>
            <a:pPr marL="0" indent="0"/>
            <a:r>
              <a:rPr lang="en-GB" sz="2000" dirty="0"/>
              <a:t>    confident to engage in dialogue regarding medication with a NMP </a:t>
            </a:r>
          </a:p>
          <a:p>
            <a:pPr marL="0" indent="0"/>
            <a:r>
              <a:rPr lang="en-GB" sz="2000" dirty="0"/>
              <a:t>    rather than a medic (Weeks </a:t>
            </a:r>
            <a:r>
              <a:rPr lang="en-GB" sz="2000" i="1" dirty="0"/>
              <a:t>et al</a:t>
            </a:r>
            <a:r>
              <a:rPr lang="en-GB" sz="2000" dirty="0"/>
              <a:t>, 2016</a:t>
            </a:r>
            <a:r>
              <a:rPr lang="en-GB" sz="2000" dirty="0" smtClean="0"/>
              <a:t>).</a:t>
            </a:r>
          </a:p>
          <a:p>
            <a:pPr marL="0" indent="0"/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NMP in MH is generally well received in MH supported by Nurse / patient therapeutic alliance (</a:t>
            </a:r>
            <a:r>
              <a:rPr lang="en-GB" sz="2000" i="1" dirty="0" smtClean="0"/>
              <a:t>Ross et al , </a:t>
            </a:r>
            <a:r>
              <a:rPr lang="en-GB" sz="2000" dirty="0" smtClean="0"/>
              <a:t>2013).</a:t>
            </a:r>
            <a:endParaRPr lang="en-GB" sz="2000" dirty="0"/>
          </a:p>
          <a:p>
            <a:pPr marL="0" indent="0"/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Efficient care delivery and responsive to the needs of the patient- NMP a dynamic approach.</a:t>
            </a:r>
          </a:p>
          <a:p>
            <a:pPr marL="0" indent="0"/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Increases role satisfaction, greater contributor to MDT working.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Increases service efficiency, increased access for patients and frees up RC time for more complex cases.</a:t>
            </a:r>
          </a:p>
          <a:p>
            <a:r>
              <a:rPr lang="en-GB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113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my current practice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957943"/>
            <a:ext cx="8235950" cy="55975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600" dirty="0"/>
              <a:t>Not a ‘Lone ranger’!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/>
              <a:t>Involved in service design and continued development.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/>
              <a:t>Conduct comprehensive, holistic assessments of patients </a:t>
            </a:r>
            <a:r>
              <a:rPr lang="en-GB" sz="1600" dirty="0" smtClean="0"/>
              <a:t>needs</a:t>
            </a:r>
            <a:r>
              <a:rPr lang="en-GB" sz="1600" dirty="0"/>
              <a:t> </a:t>
            </a:r>
            <a:r>
              <a:rPr lang="en-GB" sz="1600" dirty="0" smtClean="0"/>
              <a:t>– rapid access to treatment.</a:t>
            </a: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/>
              <a:t>Discuss and make clinical decisions on medication with my patients and with the MDT / GP / other specialists.</a:t>
            </a:r>
          </a:p>
          <a:p>
            <a:pPr marL="0" indent="0"/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/>
              <a:t>Clinical case-load of 20 patients.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/>
              <a:t>Prescribe medicines for patients across site as required. </a:t>
            </a:r>
          </a:p>
          <a:p>
            <a:pPr marL="0" indent="0"/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/>
              <a:t>Working within my competency, expertise and knowing my limitations.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/>
              <a:t>Deliver training including on medicines management.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/>
              <a:t>Engage in CPD on a regular basis – online seminars, RCGP courses, </a:t>
            </a:r>
            <a:r>
              <a:rPr lang="en-GB" sz="1800" dirty="0"/>
              <a:t>conferences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6650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Developing my confidence and competence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 </a:t>
            </a:r>
            <a:r>
              <a:rPr lang="en-GB" sz="2000" dirty="0" smtClean="0"/>
              <a:t>Designated Medical Practitioner (DMP) </a:t>
            </a:r>
            <a:r>
              <a:rPr lang="en-GB" sz="2000" dirty="0"/>
              <a:t>now mentor / supervisor </a:t>
            </a:r>
          </a:p>
          <a:p>
            <a:pPr marL="0" indent="0"/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Competency </a:t>
            </a:r>
            <a:r>
              <a:rPr lang="en-GB" sz="2000" dirty="0" smtClean="0"/>
              <a:t>framework - </a:t>
            </a:r>
            <a:r>
              <a:rPr lang="en-GB" sz="2000" dirty="0"/>
              <a:t>Royal Pharmaceutical Society (RPS) (2016) </a:t>
            </a:r>
            <a:endParaRPr lang="en-GB" sz="2000" dirty="0"/>
          </a:p>
          <a:p>
            <a:pPr marL="0" indent="0"/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NMC </a:t>
            </a:r>
            <a:r>
              <a:rPr lang="en-GB" sz="2000" dirty="0" smtClean="0"/>
              <a:t>– The Code </a:t>
            </a:r>
            <a:endParaRPr lang="en-GB" sz="2000" dirty="0"/>
          </a:p>
          <a:p>
            <a:pPr marL="0" indent="0"/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Infrastructure  </a:t>
            </a:r>
          </a:p>
          <a:p>
            <a:pPr marL="285750" indent="-285750">
              <a:buFontTx/>
              <a:buChar char="-"/>
            </a:pPr>
            <a:r>
              <a:rPr lang="en-GB" sz="2000" dirty="0"/>
              <a:t>Priory Non-Medical prescribing guidelines.</a:t>
            </a:r>
          </a:p>
          <a:p>
            <a:pPr marL="285750" indent="-285750">
              <a:buFontTx/>
              <a:buChar char="-"/>
            </a:pPr>
            <a:r>
              <a:rPr lang="en-GB" sz="2000" dirty="0"/>
              <a:t>P-Formulary</a:t>
            </a:r>
          </a:p>
          <a:p>
            <a:pPr marL="285750" indent="-285750">
              <a:buFontTx/>
              <a:buChar char="-"/>
            </a:pPr>
            <a:r>
              <a:rPr lang="en-GB" sz="2000" dirty="0"/>
              <a:t>Interdisciplinary &amp; external CPD opportunities</a:t>
            </a:r>
          </a:p>
          <a:p>
            <a:pPr marL="285750" indent="-285750">
              <a:buFontTx/>
              <a:buChar char="-"/>
            </a:pPr>
            <a:r>
              <a:rPr lang="en-GB" sz="2000" dirty="0"/>
              <a:t>H</a:t>
            </a:r>
            <a:r>
              <a:rPr lang="en-GB" sz="2000" dirty="0" smtClean="0"/>
              <a:t>ave </a:t>
            </a:r>
            <a:r>
              <a:rPr lang="en-GB" sz="2000" dirty="0"/>
              <a:t>systems in place to audit all prescribing, including NMPs – Ashtons Pharmacy, internal audits, weekly Nurses checks of prescription charts.</a:t>
            </a:r>
          </a:p>
          <a:p>
            <a:pPr marL="0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572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to role and how we can challenge these?</a:t>
            </a:r>
            <a:br>
              <a:rPr lang="en-US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839191"/>
            <a:ext cx="8235950" cy="47163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‘Imposter syndrome’</a:t>
            </a:r>
          </a:p>
          <a:p>
            <a:pPr marL="0" indent="0"/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Role </a:t>
            </a:r>
            <a:r>
              <a:rPr lang="en-GB" sz="2000" dirty="0"/>
              <a:t>identity - Bradley </a:t>
            </a:r>
            <a:r>
              <a:rPr lang="en-GB" sz="2000" i="1" dirty="0"/>
              <a:t>et al </a:t>
            </a:r>
            <a:r>
              <a:rPr lang="en-GB" sz="2000" dirty="0"/>
              <a:t>(2008) NMP in MH developed slowly in UK due to concerns about its impact on patient/Nurse therapeutic alliance?</a:t>
            </a:r>
          </a:p>
          <a:p>
            <a:pPr marL="0" indent="0"/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Opportunity to grow and develop? Are courses accessible and are</a:t>
            </a:r>
          </a:p>
          <a:p>
            <a:pPr marL="0" indent="0"/>
            <a:r>
              <a:rPr lang="en-GB" sz="2000" dirty="0"/>
              <a:t>    students afforded appropriate support.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Medics buying into the process, role release, taking on DMP / supervisor </a:t>
            </a:r>
            <a:r>
              <a:rPr lang="en-GB" sz="2000" dirty="0" smtClean="0"/>
              <a:t>role Graham-Clarke </a:t>
            </a:r>
            <a:r>
              <a:rPr lang="en-GB" sz="2000" i="1" dirty="0" smtClean="0"/>
              <a:t>et al, </a:t>
            </a:r>
            <a:r>
              <a:rPr lang="en-GB" sz="2000" dirty="0" smtClean="0"/>
              <a:t>2018). </a:t>
            </a:r>
            <a:endParaRPr lang="en-GB" sz="2000" dirty="0"/>
          </a:p>
          <a:p>
            <a:pPr marL="0" indent="0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7662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C7627-0788-4DC5-A0B5-438AA871C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to role and how we can challenge these?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CD7861-064E-4096-9DFF-DAFE0905C2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Time – Initial training, ongoing CPD </a:t>
            </a:r>
          </a:p>
          <a:p>
            <a:pPr marL="0" indent="0"/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Clearly defined roles within teams- is prescribing an addition to your role or part of it? </a:t>
            </a:r>
          </a:p>
          <a:p>
            <a:pPr marL="0" indent="0"/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Supporting policy and guidance- creating pathways rather than trudging old ground   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326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from those who count: My patients and colleagues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sz="1100" dirty="0"/>
          </a:p>
          <a:p>
            <a:endParaRPr lang="en-GB" sz="1100" dirty="0"/>
          </a:p>
          <a:p>
            <a:pPr algn="just"/>
            <a:r>
              <a:rPr lang="en-GB" sz="1200" dirty="0"/>
              <a:t>Feedback from Claire, Deputy Charge Nurse for one of our Low Secure units for men with chronic mental illness;</a:t>
            </a:r>
          </a:p>
          <a:p>
            <a:pPr algn="just"/>
            <a:endParaRPr lang="en-GB" sz="1200" dirty="0"/>
          </a:p>
          <a:p>
            <a:pPr algn="just"/>
            <a:r>
              <a:rPr lang="en-GB" sz="1200" dirty="0"/>
              <a:t>“Looking back, I really do begin to wonder how as a ward and site we managed before we had someone in the role of</a:t>
            </a:r>
          </a:p>
          <a:p>
            <a:pPr algn="just"/>
            <a:r>
              <a:rPr lang="en-GB" sz="1200" dirty="0"/>
              <a:t>non-medical prescriber. The role has truly been invaluable for not only the nursing team and consultants but patients </a:t>
            </a:r>
          </a:p>
          <a:p>
            <a:pPr algn="just"/>
            <a:r>
              <a:rPr lang="en-GB" sz="1200" dirty="0"/>
              <a:t>alike. Tasks such as having a new medication written on the chart or PRN re-written is now much easier to complete.</a:t>
            </a:r>
          </a:p>
          <a:p>
            <a:pPr algn="just"/>
            <a:r>
              <a:rPr lang="en-GB" sz="1200" dirty="0"/>
              <a:t>We now no longer have to chase around trying to find one of the doctors who are available or disturb their extremely </a:t>
            </a:r>
          </a:p>
          <a:p>
            <a:pPr algn="just"/>
            <a:r>
              <a:rPr lang="en-GB" sz="1200" dirty="0"/>
              <a:t>busy schedules when this type of task is required. When the nurses are unsure or have a query in regards to </a:t>
            </a:r>
          </a:p>
          <a:p>
            <a:pPr algn="just"/>
            <a:r>
              <a:rPr lang="en-GB" sz="1200" dirty="0"/>
              <a:t>medication or patient care we have another professional and someone that is approachable that we are able to reach </a:t>
            </a:r>
          </a:p>
          <a:p>
            <a:pPr algn="just"/>
            <a:r>
              <a:rPr lang="en-GB" sz="1200" dirty="0"/>
              <a:t>out to for advice. Our non-medical prescriber has also taken on a case load of patients, she attends their ward rounds, </a:t>
            </a:r>
          </a:p>
          <a:p>
            <a:pPr algn="just"/>
            <a:r>
              <a:rPr lang="en-GB" sz="1200" dirty="0"/>
              <a:t>reviews them individually on the ward and also conducts ad-hoc visits to check in with them on a regular basis. This </a:t>
            </a:r>
          </a:p>
          <a:p>
            <a:pPr algn="just"/>
            <a:r>
              <a:rPr lang="en-GB" sz="1200" dirty="0"/>
              <a:t>has meant that patient’s 1:1 contact has increased and they have someone that is not their consultant that they can </a:t>
            </a:r>
          </a:p>
          <a:p>
            <a:pPr algn="just"/>
            <a:r>
              <a:rPr lang="en-GB" sz="1200" dirty="0"/>
              <a:t>discuss their current progress, concerns, medication and care pathway with. </a:t>
            </a:r>
          </a:p>
          <a:p>
            <a:pPr algn="just"/>
            <a:endParaRPr lang="en-GB" sz="1200" dirty="0"/>
          </a:p>
          <a:p>
            <a:pPr algn="just"/>
            <a:r>
              <a:rPr lang="en-GB" sz="1200" dirty="0"/>
              <a:t>We are also very lucky in the fact that Lianne who conducts this role on our site has flexible working hours outside the</a:t>
            </a:r>
          </a:p>
          <a:p>
            <a:pPr algn="just"/>
            <a:r>
              <a:rPr lang="en-GB" sz="1200" dirty="0"/>
              <a:t>norm of Monday to Friday 9-5 and we now no longer have to contact the on-call RC when we need out of hours </a:t>
            </a:r>
          </a:p>
          <a:p>
            <a:pPr algn="just"/>
            <a:r>
              <a:rPr lang="en-GB" sz="1200" dirty="0"/>
              <a:t>contact or support”.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41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5ee734d5-6998-43f3-a465-35836c566a29"/>
</p:tagLst>
</file>

<file path=ppt/theme/theme1.xml><?xml version="1.0" encoding="utf-8"?>
<a:theme xmlns:a="http://schemas.openxmlformats.org/drawingml/2006/main" name="Priory Healthcare ppt">
  <a:themeElements>
    <a:clrScheme name="Custom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4712"/>
      </a:accent1>
      <a:accent2>
        <a:srgbClr val="D3124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Priory Healthcare ppt.potx</Template>
  <TotalTime>1449</TotalTime>
  <Words>2297</Words>
  <Application>Microsoft Office PowerPoint</Application>
  <PresentationFormat>On-screen Show (4:3)</PresentationFormat>
  <Paragraphs>289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MS PGothic</vt:lpstr>
      <vt:lpstr>MS PGothic</vt:lpstr>
      <vt:lpstr>Arial</vt:lpstr>
      <vt:lpstr>Calibri</vt:lpstr>
      <vt:lpstr>Century Gothic</vt:lpstr>
      <vt:lpstr>Tahoma</vt:lpstr>
      <vt:lpstr>Verdana</vt:lpstr>
      <vt:lpstr>Priory Healthcare ppt</vt:lpstr>
      <vt:lpstr>PowerPoint Presentation</vt:lpstr>
      <vt:lpstr>Non-Medical Prescribing (NMP) in Mental Health (MH): Current Developments </vt:lpstr>
      <vt:lpstr>Brief history of NMP including its introduction in my service </vt:lpstr>
      <vt:lpstr>What are the benefits to NMP? Questions for the self  </vt:lpstr>
      <vt:lpstr>Review of my current practice  </vt:lpstr>
      <vt:lpstr>Developing my confidence and competence </vt:lpstr>
      <vt:lpstr>Barriers to role and how we can challenge these? </vt:lpstr>
      <vt:lpstr>Barriers to role and how we can challenge these?</vt:lpstr>
      <vt:lpstr>Feedback from those who count: My patients and colleagues </vt:lpstr>
      <vt:lpstr>Feedback from those who count: My patients and colleagues </vt:lpstr>
      <vt:lpstr> Feedback from those who count: My patients and colleagues </vt:lpstr>
      <vt:lpstr>Future opportunities for service development  </vt:lpstr>
      <vt:lpstr>Questions</vt:lpstr>
      <vt:lpstr>References / Bibliography</vt:lpstr>
      <vt:lpstr>Small group work</vt:lpstr>
    </vt:vector>
  </TitlesOfParts>
  <Company>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Nick</dc:creator>
  <cp:lastModifiedBy>Lianne Powell</cp:lastModifiedBy>
  <cp:revision>62</cp:revision>
  <cp:lastPrinted>2021-03-23T09:15:33Z</cp:lastPrinted>
  <dcterms:created xsi:type="dcterms:W3CDTF">2015-05-11T08:27:06Z</dcterms:created>
  <dcterms:modified xsi:type="dcterms:W3CDTF">2021-03-23T09:30:56Z</dcterms:modified>
</cp:coreProperties>
</file>