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67" r:id="rId2"/>
    <p:sldId id="268" r:id="rId3"/>
    <p:sldId id="269" r:id="rId4"/>
    <p:sldId id="270" r:id="rId5"/>
    <p:sldId id="271" r:id="rId6"/>
    <p:sldId id="272" r:id="rId7"/>
    <p:sldId id="273" r:id="rId8"/>
    <p:sldId id="274" r:id="rId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0016" autoAdjust="0"/>
    <p:restoredTop sz="94660"/>
  </p:normalViewPr>
  <p:slideViewPr>
    <p:cSldViewPr snapToGrid="0">
      <p:cViewPr varScale="1">
        <p:scale>
          <a:sx n="88" d="100"/>
          <a:sy n="88" d="100"/>
        </p:scale>
        <p:origin x="264" y="53"/>
      </p:cViewPr>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GB"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smtClean="0"/>
              <a:t>Click to edit Master subtitle style</a:t>
            </a:r>
            <a:endParaRPr lang="en-US"/>
          </a:p>
        </p:txBody>
      </p:sp>
      <p:sp>
        <p:nvSpPr>
          <p:cNvPr id="4" name="Date Placeholder 3"/>
          <p:cNvSpPr>
            <a:spLocks noGrp="1"/>
          </p:cNvSpPr>
          <p:nvPr>
            <p:ph type="dt" sz="half" idx="10"/>
          </p:nvPr>
        </p:nvSpPr>
        <p:spPr/>
        <p:txBody>
          <a:bodyPr/>
          <a:lstStyle/>
          <a:p>
            <a:fld id="{29B60C66-9CF7-B949-8F18-1E8516E2D3F0}" type="datetimeFigureOut">
              <a:rPr lang="en-US" smtClean="0"/>
              <a:t>3/3/2021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3484B2A-9734-354C-B404-0D7A494FA9D5}" type="slidenum">
              <a:rPr lang="en-US" smtClean="0"/>
              <a:t>‹#›</a:t>
            </a:fld>
            <a:endParaRPr lang="en-US"/>
          </a:p>
        </p:txBody>
      </p:sp>
    </p:spTree>
    <p:extLst>
      <p:ext uri="{BB962C8B-B14F-4D97-AF65-F5344CB8AC3E}">
        <p14:creationId xmlns:p14="http://schemas.microsoft.com/office/powerpoint/2010/main" val="281385851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p>
            <a:fld id="{29B60C66-9CF7-B949-8F18-1E8516E2D3F0}" type="datetimeFigureOut">
              <a:rPr lang="en-US" smtClean="0"/>
              <a:t>3/3/2021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3484B2A-9734-354C-B404-0D7A494FA9D5}" type="slidenum">
              <a:rPr lang="en-US" smtClean="0"/>
              <a:t>‹#›</a:t>
            </a:fld>
            <a:endParaRPr lang="en-US"/>
          </a:p>
        </p:txBody>
      </p:sp>
    </p:spTree>
    <p:extLst>
      <p:ext uri="{BB962C8B-B14F-4D97-AF65-F5344CB8AC3E}">
        <p14:creationId xmlns:p14="http://schemas.microsoft.com/office/powerpoint/2010/main" val="36300481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GB" smtClean="0"/>
              <a:t>Click to edit Master title style</a:t>
            </a:r>
            <a:endParaRPr lang="en-US"/>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p>
            <a:fld id="{29B60C66-9CF7-B949-8F18-1E8516E2D3F0}" type="datetimeFigureOut">
              <a:rPr lang="en-US" smtClean="0"/>
              <a:t>3/3/2021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3484B2A-9734-354C-B404-0D7A494FA9D5}" type="slidenum">
              <a:rPr lang="en-US" smtClean="0"/>
              <a:t>‹#›</a:t>
            </a:fld>
            <a:endParaRPr lang="en-US"/>
          </a:p>
        </p:txBody>
      </p:sp>
    </p:spTree>
    <p:extLst>
      <p:ext uri="{BB962C8B-B14F-4D97-AF65-F5344CB8AC3E}">
        <p14:creationId xmlns:p14="http://schemas.microsoft.com/office/powerpoint/2010/main" val="35888826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idx="1"/>
          </p:nvPr>
        </p:nvSpPr>
        <p:spPr/>
        <p:txBody>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p>
            <a:fld id="{29B60C66-9CF7-B949-8F18-1E8516E2D3F0}" type="datetimeFigureOut">
              <a:rPr lang="en-US" smtClean="0"/>
              <a:t>3/3/2021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3484B2A-9734-354C-B404-0D7A494FA9D5}" type="slidenum">
              <a:rPr lang="en-US" smtClean="0"/>
              <a:t>‹#›</a:t>
            </a:fld>
            <a:endParaRPr lang="en-US"/>
          </a:p>
        </p:txBody>
      </p:sp>
    </p:spTree>
    <p:extLst>
      <p:ext uri="{BB962C8B-B14F-4D97-AF65-F5344CB8AC3E}">
        <p14:creationId xmlns:p14="http://schemas.microsoft.com/office/powerpoint/2010/main" val="75845462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GB"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smtClean="0"/>
              <a:t>Click to edit Master text styles</a:t>
            </a:r>
          </a:p>
        </p:txBody>
      </p:sp>
      <p:sp>
        <p:nvSpPr>
          <p:cNvPr id="4" name="Date Placeholder 3"/>
          <p:cNvSpPr>
            <a:spLocks noGrp="1"/>
          </p:cNvSpPr>
          <p:nvPr>
            <p:ph type="dt" sz="half" idx="10"/>
          </p:nvPr>
        </p:nvSpPr>
        <p:spPr/>
        <p:txBody>
          <a:bodyPr/>
          <a:lstStyle/>
          <a:p>
            <a:fld id="{29B60C66-9CF7-B949-8F18-1E8516E2D3F0}" type="datetimeFigureOut">
              <a:rPr lang="en-US" smtClean="0"/>
              <a:t>3/3/2021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3484B2A-9734-354C-B404-0D7A494FA9D5}" type="slidenum">
              <a:rPr lang="en-US" smtClean="0"/>
              <a:t>‹#›</a:t>
            </a:fld>
            <a:endParaRPr lang="en-US"/>
          </a:p>
        </p:txBody>
      </p:sp>
    </p:spTree>
    <p:extLst>
      <p:ext uri="{BB962C8B-B14F-4D97-AF65-F5344CB8AC3E}">
        <p14:creationId xmlns:p14="http://schemas.microsoft.com/office/powerpoint/2010/main" val="21091821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Date Placeholder 4"/>
          <p:cNvSpPr>
            <a:spLocks noGrp="1"/>
          </p:cNvSpPr>
          <p:nvPr>
            <p:ph type="dt" sz="half" idx="10"/>
          </p:nvPr>
        </p:nvSpPr>
        <p:spPr/>
        <p:txBody>
          <a:bodyPr/>
          <a:lstStyle/>
          <a:p>
            <a:fld id="{29B60C66-9CF7-B949-8F18-1E8516E2D3F0}" type="datetimeFigureOut">
              <a:rPr lang="en-US" smtClean="0"/>
              <a:t>3/3/2021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3484B2A-9734-354C-B404-0D7A494FA9D5}" type="slidenum">
              <a:rPr lang="en-US" smtClean="0"/>
              <a:t>‹#›</a:t>
            </a:fld>
            <a:endParaRPr lang="en-US"/>
          </a:p>
        </p:txBody>
      </p:sp>
    </p:spTree>
    <p:extLst>
      <p:ext uri="{BB962C8B-B14F-4D97-AF65-F5344CB8AC3E}">
        <p14:creationId xmlns:p14="http://schemas.microsoft.com/office/powerpoint/2010/main" val="282343993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GB"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7" name="Date Placeholder 6"/>
          <p:cNvSpPr>
            <a:spLocks noGrp="1"/>
          </p:cNvSpPr>
          <p:nvPr>
            <p:ph type="dt" sz="half" idx="10"/>
          </p:nvPr>
        </p:nvSpPr>
        <p:spPr/>
        <p:txBody>
          <a:bodyPr/>
          <a:lstStyle/>
          <a:p>
            <a:fld id="{29B60C66-9CF7-B949-8F18-1E8516E2D3F0}" type="datetimeFigureOut">
              <a:rPr lang="en-US" smtClean="0"/>
              <a:t>3/3/2021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3484B2A-9734-354C-B404-0D7A494FA9D5}" type="slidenum">
              <a:rPr lang="en-US" smtClean="0"/>
              <a:t>‹#›</a:t>
            </a:fld>
            <a:endParaRPr lang="en-US"/>
          </a:p>
        </p:txBody>
      </p:sp>
    </p:spTree>
    <p:extLst>
      <p:ext uri="{BB962C8B-B14F-4D97-AF65-F5344CB8AC3E}">
        <p14:creationId xmlns:p14="http://schemas.microsoft.com/office/powerpoint/2010/main" val="30646020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Date Placeholder 2"/>
          <p:cNvSpPr>
            <a:spLocks noGrp="1"/>
          </p:cNvSpPr>
          <p:nvPr>
            <p:ph type="dt" sz="half" idx="10"/>
          </p:nvPr>
        </p:nvSpPr>
        <p:spPr/>
        <p:txBody>
          <a:bodyPr/>
          <a:lstStyle/>
          <a:p>
            <a:fld id="{29B60C66-9CF7-B949-8F18-1E8516E2D3F0}" type="datetimeFigureOut">
              <a:rPr lang="en-US" smtClean="0"/>
              <a:t>3/3/2021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3484B2A-9734-354C-B404-0D7A494FA9D5}" type="slidenum">
              <a:rPr lang="en-US" smtClean="0"/>
              <a:t>‹#›</a:t>
            </a:fld>
            <a:endParaRPr lang="en-US"/>
          </a:p>
        </p:txBody>
      </p:sp>
    </p:spTree>
    <p:extLst>
      <p:ext uri="{BB962C8B-B14F-4D97-AF65-F5344CB8AC3E}">
        <p14:creationId xmlns:p14="http://schemas.microsoft.com/office/powerpoint/2010/main" val="150031136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9B60C66-9CF7-B949-8F18-1E8516E2D3F0}" type="datetimeFigureOut">
              <a:rPr lang="en-US" smtClean="0"/>
              <a:t>3/3/2021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3484B2A-9734-354C-B404-0D7A494FA9D5}" type="slidenum">
              <a:rPr lang="en-US" smtClean="0"/>
              <a:t>‹#›</a:t>
            </a:fld>
            <a:endParaRPr lang="en-US"/>
          </a:p>
        </p:txBody>
      </p:sp>
    </p:spTree>
    <p:extLst>
      <p:ext uri="{BB962C8B-B14F-4D97-AF65-F5344CB8AC3E}">
        <p14:creationId xmlns:p14="http://schemas.microsoft.com/office/powerpoint/2010/main" val="17117786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GB" smtClean="0"/>
              <a:t>Click to edit Master title style</a:t>
            </a:r>
            <a:endParaRPr lang="en-US"/>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4"/>
          <p:cNvSpPr>
            <a:spLocks noGrp="1"/>
          </p:cNvSpPr>
          <p:nvPr>
            <p:ph type="dt" sz="half" idx="10"/>
          </p:nvPr>
        </p:nvSpPr>
        <p:spPr/>
        <p:txBody>
          <a:bodyPr/>
          <a:lstStyle/>
          <a:p>
            <a:fld id="{29B60C66-9CF7-B949-8F18-1E8516E2D3F0}" type="datetimeFigureOut">
              <a:rPr lang="en-US" smtClean="0"/>
              <a:t>3/3/2021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3484B2A-9734-354C-B404-0D7A494FA9D5}" type="slidenum">
              <a:rPr lang="en-US" smtClean="0"/>
              <a:t>‹#›</a:t>
            </a:fld>
            <a:endParaRPr lang="en-US"/>
          </a:p>
        </p:txBody>
      </p:sp>
    </p:spTree>
    <p:extLst>
      <p:ext uri="{BB962C8B-B14F-4D97-AF65-F5344CB8AC3E}">
        <p14:creationId xmlns:p14="http://schemas.microsoft.com/office/powerpoint/2010/main" val="423360332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GB"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4"/>
          <p:cNvSpPr>
            <a:spLocks noGrp="1"/>
          </p:cNvSpPr>
          <p:nvPr>
            <p:ph type="dt" sz="half" idx="10"/>
          </p:nvPr>
        </p:nvSpPr>
        <p:spPr/>
        <p:txBody>
          <a:bodyPr/>
          <a:lstStyle/>
          <a:p>
            <a:fld id="{29B60C66-9CF7-B949-8F18-1E8516E2D3F0}" type="datetimeFigureOut">
              <a:rPr lang="en-US" smtClean="0"/>
              <a:t>3/3/2021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3484B2A-9734-354C-B404-0D7A494FA9D5}" type="slidenum">
              <a:rPr lang="en-US" smtClean="0"/>
              <a:t>‹#›</a:t>
            </a:fld>
            <a:endParaRPr lang="en-US"/>
          </a:p>
        </p:txBody>
      </p:sp>
    </p:spTree>
    <p:extLst>
      <p:ext uri="{BB962C8B-B14F-4D97-AF65-F5344CB8AC3E}">
        <p14:creationId xmlns:p14="http://schemas.microsoft.com/office/powerpoint/2010/main" val="64591608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GB" dirty="0" smtClean="0"/>
              <a:t>Click to edit Master title style</a:t>
            </a:r>
            <a:endParaRPr lang="en-US" dirty="0"/>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US" dirty="0"/>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9B60C66-9CF7-B949-8F18-1E8516E2D3F0}" type="datetimeFigureOut">
              <a:rPr lang="en-US" smtClean="0"/>
              <a:t>3/3/2021</a:t>
            </a:fld>
            <a:endParaRPr lang="en-US"/>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3484B2A-9734-354C-B404-0D7A494FA9D5}" type="slidenum">
              <a:rPr lang="en-US" smtClean="0"/>
              <a:t>‹#›</a:t>
            </a:fld>
            <a:endParaRPr lang="en-US"/>
          </a:p>
        </p:txBody>
      </p:sp>
      <p:pic>
        <p:nvPicPr>
          <p:cNvPr id="9" name="Picture 8" descr="Powerpoint presentation template 2017.ai"/>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84667" y="0"/>
            <a:ext cx="12011456" cy="6858000"/>
          </a:xfrm>
          <a:prstGeom prst="rect">
            <a:avLst/>
          </a:prstGeom>
        </p:spPr>
      </p:pic>
    </p:spTree>
    <p:extLst>
      <p:ext uri="{BB962C8B-B14F-4D97-AF65-F5344CB8AC3E}">
        <p14:creationId xmlns:p14="http://schemas.microsoft.com/office/powerpoint/2010/main" val="400565490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457200" rtl="0" eaLnBrk="1" latinLnBrk="0" hangingPunct="1">
        <a:spcBef>
          <a:spcPct val="0"/>
        </a:spcBef>
        <a:buNone/>
        <a:defRPr sz="4400" kern="1200">
          <a:solidFill>
            <a:srgbClr val="44C8F5"/>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Arial"/>
          <a:ea typeface="+mn-ea"/>
          <a:cs typeface="Arial"/>
        </a:defRPr>
      </a:lvl1pPr>
      <a:lvl2pPr marL="742950" indent="-285750" algn="l" defTabSz="457200" rtl="0" eaLnBrk="1" latinLnBrk="0" hangingPunct="1">
        <a:spcBef>
          <a:spcPct val="20000"/>
        </a:spcBef>
        <a:buFont typeface="Arial"/>
        <a:buChar char="–"/>
        <a:defRPr sz="2800" kern="1200">
          <a:solidFill>
            <a:schemeClr val="tx1"/>
          </a:solidFill>
          <a:latin typeface="Arial"/>
          <a:ea typeface="+mn-ea"/>
          <a:cs typeface="Arial"/>
        </a:defRPr>
      </a:lvl2pPr>
      <a:lvl3pPr marL="1143000" indent="-228600" algn="l" defTabSz="457200" rtl="0" eaLnBrk="1" latinLnBrk="0" hangingPunct="1">
        <a:spcBef>
          <a:spcPct val="20000"/>
        </a:spcBef>
        <a:buFont typeface="Arial"/>
        <a:buChar char="•"/>
        <a:defRPr sz="2400" kern="1200">
          <a:solidFill>
            <a:schemeClr val="tx1"/>
          </a:solidFill>
          <a:latin typeface="Arial"/>
          <a:ea typeface="+mn-ea"/>
          <a:cs typeface="Arial"/>
        </a:defRPr>
      </a:lvl3pPr>
      <a:lvl4pPr marL="1600200" indent="-228600" algn="l" defTabSz="457200" rtl="0" eaLnBrk="1" latinLnBrk="0" hangingPunct="1">
        <a:spcBef>
          <a:spcPct val="20000"/>
        </a:spcBef>
        <a:buFont typeface="Arial"/>
        <a:buChar char="–"/>
        <a:defRPr sz="2000" kern="1200">
          <a:solidFill>
            <a:schemeClr val="tx1"/>
          </a:solidFill>
          <a:latin typeface="Arial"/>
          <a:ea typeface="+mn-ea"/>
          <a:cs typeface="Arial"/>
        </a:defRPr>
      </a:lvl4pPr>
      <a:lvl5pPr marL="2057400" indent="-228600" algn="l" defTabSz="457200" rtl="0" eaLnBrk="1" latinLnBrk="0" hangingPunct="1">
        <a:spcBef>
          <a:spcPct val="20000"/>
        </a:spcBef>
        <a:buFont typeface="Arial"/>
        <a:buChar char="»"/>
        <a:defRPr sz="20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4000" y="3131"/>
            <a:ext cx="9144000" cy="6858000"/>
          </a:xfrm>
          <a:prstGeom prst="rect">
            <a:avLst/>
          </a:prstGeom>
        </p:spPr>
      </p:pic>
      <p:sp>
        <p:nvSpPr>
          <p:cNvPr id="6" name="TextBox 5"/>
          <p:cNvSpPr txBox="1"/>
          <p:nvPr/>
        </p:nvSpPr>
        <p:spPr>
          <a:xfrm>
            <a:off x="1524000" y="3851986"/>
            <a:ext cx="9144000" cy="861774"/>
          </a:xfrm>
          <a:prstGeom prst="rect">
            <a:avLst/>
          </a:prstGeom>
          <a:noFill/>
        </p:spPr>
        <p:txBody>
          <a:bodyPr wrap="square" rtlCol="0">
            <a:spAutoFit/>
          </a:bodyPr>
          <a:lstStyle/>
          <a:p>
            <a:pPr algn="ctr" defTabSz="457200"/>
            <a:r>
              <a:rPr lang="en-US" sz="3000" i="1" dirty="0" smtClean="0">
                <a:solidFill>
                  <a:schemeClr val="bg1"/>
                </a:solidFill>
                <a:latin typeface="Arial"/>
                <a:cs typeface="Arial"/>
              </a:rPr>
              <a:t>Developing the role of the Nursing Associate</a:t>
            </a:r>
          </a:p>
          <a:p>
            <a:pPr algn="ctr" defTabSz="457200"/>
            <a:r>
              <a:rPr lang="en-US" sz="2000" i="1" dirty="0" smtClean="0">
                <a:solidFill>
                  <a:schemeClr val="bg1"/>
                </a:solidFill>
                <a:latin typeface="Arial"/>
                <a:cs typeface="Arial"/>
              </a:rPr>
              <a:t>9 March 2021 </a:t>
            </a:r>
            <a:endParaRPr lang="en-US" sz="2000" i="1" dirty="0">
              <a:solidFill>
                <a:schemeClr val="bg1"/>
              </a:solidFill>
              <a:latin typeface="Arial"/>
              <a:cs typeface="Arial"/>
            </a:endParaRPr>
          </a:p>
        </p:txBody>
      </p:sp>
      <p:sp>
        <p:nvSpPr>
          <p:cNvPr id="4" name="TextBox 3"/>
          <p:cNvSpPr txBox="1"/>
          <p:nvPr/>
        </p:nvSpPr>
        <p:spPr>
          <a:xfrm>
            <a:off x="5319309" y="7221668"/>
            <a:ext cx="184666" cy="369332"/>
          </a:xfrm>
          <a:prstGeom prst="rect">
            <a:avLst/>
          </a:prstGeom>
          <a:noFill/>
        </p:spPr>
        <p:txBody>
          <a:bodyPr wrap="none" rtlCol="0">
            <a:spAutoFit/>
          </a:bodyPr>
          <a:lstStyle/>
          <a:p>
            <a:pPr defTabSz="457200"/>
            <a:endParaRPr lang="en-US" dirty="0">
              <a:solidFill>
                <a:prstClr val="black"/>
              </a:solidFill>
              <a:latin typeface="Calibri"/>
            </a:endParaRPr>
          </a:p>
        </p:txBody>
      </p:sp>
      <p:sp>
        <p:nvSpPr>
          <p:cNvPr id="2" name="Rectangle 1"/>
          <p:cNvSpPr/>
          <p:nvPr/>
        </p:nvSpPr>
        <p:spPr>
          <a:xfrm>
            <a:off x="3839633" y="4806093"/>
            <a:ext cx="4817534" cy="1069011"/>
          </a:xfrm>
          <a:prstGeom prst="rect">
            <a:avLst/>
          </a:prstGeom>
        </p:spPr>
        <p:txBody>
          <a:bodyPr wrap="square">
            <a:spAutoFit/>
          </a:bodyPr>
          <a:lstStyle/>
          <a:p>
            <a:pPr marL="0" marR="0" lvl="0" indent="0" algn="ctr" defTabSz="914400" eaLnBrk="1" fontAlgn="auto" latinLnBrk="0" hangingPunct="1">
              <a:lnSpc>
                <a:spcPct val="90000"/>
              </a:lnSpc>
              <a:spcBef>
                <a:spcPts val="1000"/>
              </a:spcBef>
              <a:spcAft>
                <a:spcPts val="0"/>
              </a:spcAft>
              <a:buClrTx/>
              <a:buSzTx/>
              <a:buFontTx/>
              <a:buNone/>
              <a:tabLst/>
              <a:defRPr/>
            </a:pPr>
            <a:r>
              <a:rPr kumimoji="0" lang="en-GB" sz="2000" u="none" strike="noStrike" kern="0" cap="none" spc="0" normalizeH="0" baseline="0" noProof="0" dirty="0" smtClean="0">
                <a:ln>
                  <a:noFill/>
                </a:ln>
                <a:solidFill>
                  <a:schemeClr val="bg1"/>
                </a:solidFill>
                <a:effectLst/>
                <a:uLnTx/>
                <a:uFillTx/>
                <a:cs typeface="Arial" panose="020B0604020202020204" pitchFamily="34" charset="0"/>
              </a:rPr>
              <a:t>David Melia </a:t>
            </a:r>
          </a:p>
          <a:p>
            <a:pPr marL="0" marR="0" lvl="0" indent="0" algn="ctr" defTabSz="914400" eaLnBrk="1" fontAlgn="auto" latinLnBrk="0" hangingPunct="1">
              <a:lnSpc>
                <a:spcPct val="90000"/>
              </a:lnSpc>
              <a:spcBef>
                <a:spcPts val="1000"/>
              </a:spcBef>
              <a:spcAft>
                <a:spcPts val="0"/>
              </a:spcAft>
              <a:buClrTx/>
              <a:buSzTx/>
              <a:buFontTx/>
              <a:buNone/>
              <a:tabLst/>
              <a:defRPr/>
            </a:pPr>
            <a:r>
              <a:rPr kumimoji="0" lang="en-GB" sz="1600" u="none" strike="noStrike" kern="0" cap="none" spc="0" normalizeH="0" baseline="0" noProof="0" dirty="0" smtClean="0">
                <a:ln>
                  <a:noFill/>
                </a:ln>
                <a:solidFill>
                  <a:schemeClr val="bg1"/>
                </a:solidFill>
                <a:effectLst/>
                <a:uLnTx/>
                <a:uFillTx/>
                <a:cs typeface="Arial" panose="020B0604020202020204" pitchFamily="34" charset="0"/>
              </a:rPr>
              <a:t>Director of Nursing and Quality/Deputy Chief Executive </a:t>
            </a:r>
          </a:p>
          <a:p>
            <a:pPr marL="0" marR="0" lvl="0" indent="0" algn="ctr" defTabSz="914400" eaLnBrk="1" fontAlgn="auto" latinLnBrk="0" hangingPunct="1">
              <a:lnSpc>
                <a:spcPct val="90000"/>
              </a:lnSpc>
              <a:spcBef>
                <a:spcPts val="1000"/>
              </a:spcBef>
              <a:spcAft>
                <a:spcPts val="0"/>
              </a:spcAft>
              <a:buClrTx/>
              <a:buSzTx/>
              <a:buFontTx/>
              <a:buNone/>
              <a:tabLst/>
              <a:defRPr/>
            </a:pPr>
            <a:r>
              <a:rPr kumimoji="0" lang="en-GB" sz="1600" b="0" i="0" u="none" strike="noStrike" kern="0" cap="none" spc="0" normalizeH="0" baseline="0" noProof="0" dirty="0" smtClean="0">
                <a:ln>
                  <a:noFill/>
                </a:ln>
                <a:solidFill>
                  <a:schemeClr val="bg1"/>
                </a:solidFill>
                <a:effectLst/>
                <a:uLnTx/>
                <a:uFillTx/>
                <a:cs typeface="Arial" panose="020B0604020202020204" pitchFamily="34" charset="0"/>
              </a:rPr>
              <a:t>The Mid Yorkshire Hospitals NHS Trust</a:t>
            </a:r>
          </a:p>
        </p:txBody>
      </p:sp>
    </p:spTree>
    <p:extLst>
      <p:ext uri="{BB962C8B-B14F-4D97-AF65-F5344CB8AC3E}">
        <p14:creationId xmlns:p14="http://schemas.microsoft.com/office/powerpoint/2010/main" val="294594926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2"/>
          <p:cNvSpPr txBox="1">
            <a:spLocks/>
          </p:cNvSpPr>
          <p:nvPr/>
        </p:nvSpPr>
        <p:spPr>
          <a:xfrm>
            <a:off x="1524000" y="4359684"/>
            <a:ext cx="9144000" cy="1655762"/>
          </a:xfrm>
          <a:prstGeom prst="rect">
            <a:avLst/>
          </a:prstGeom>
        </p:spPr>
        <p:txBody>
          <a:bodyPr vert="horz" lIns="91440" tIns="45720" rIns="91440" bIns="45720" rtlCol="0">
            <a:normAutofit fontScale="92500"/>
          </a:bodyPr>
          <a:lstStyle>
            <a:lvl1pPr marL="342900" indent="-342900" algn="l" defTabSz="457200" rtl="0" eaLnBrk="1" latinLnBrk="0" hangingPunct="1">
              <a:spcBef>
                <a:spcPct val="20000"/>
              </a:spcBef>
              <a:buFont typeface="Arial"/>
              <a:buChar char="•"/>
              <a:defRPr sz="3200" kern="1200">
                <a:solidFill>
                  <a:schemeClr val="tx1"/>
                </a:solidFill>
                <a:latin typeface="Arial"/>
                <a:ea typeface="+mn-ea"/>
                <a:cs typeface="Arial"/>
              </a:defRPr>
            </a:lvl1pPr>
            <a:lvl2pPr marL="742950" indent="-285750" algn="l" defTabSz="457200" rtl="0" eaLnBrk="1" latinLnBrk="0" hangingPunct="1">
              <a:spcBef>
                <a:spcPct val="20000"/>
              </a:spcBef>
              <a:buFont typeface="Arial"/>
              <a:buChar char="–"/>
              <a:defRPr sz="2800" kern="1200">
                <a:solidFill>
                  <a:schemeClr val="tx1"/>
                </a:solidFill>
                <a:latin typeface="Arial"/>
                <a:ea typeface="+mn-ea"/>
                <a:cs typeface="Arial"/>
              </a:defRPr>
            </a:lvl2pPr>
            <a:lvl3pPr marL="1143000" indent="-228600" algn="l" defTabSz="457200" rtl="0" eaLnBrk="1" latinLnBrk="0" hangingPunct="1">
              <a:spcBef>
                <a:spcPct val="20000"/>
              </a:spcBef>
              <a:buFont typeface="Arial"/>
              <a:buChar char="•"/>
              <a:defRPr sz="2400" kern="1200">
                <a:solidFill>
                  <a:schemeClr val="tx1"/>
                </a:solidFill>
                <a:latin typeface="Arial"/>
                <a:ea typeface="+mn-ea"/>
                <a:cs typeface="Arial"/>
              </a:defRPr>
            </a:lvl3pPr>
            <a:lvl4pPr marL="1600200" indent="-228600" algn="l" defTabSz="457200" rtl="0" eaLnBrk="1" latinLnBrk="0" hangingPunct="1">
              <a:spcBef>
                <a:spcPct val="20000"/>
              </a:spcBef>
              <a:buFont typeface="Arial"/>
              <a:buChar char="–"/>
              <a:defRPr sz="2000" kern="1200">
                <a:solidFill>
                  <a:schemeClr val="tx1"/>
                </a:solidFill>
                <a:latin typeface="Arial"/>
                <a:ea typeface="+mn-ea"/>
                <a:cs typeface="Arial"/>
              </a:defRPr>
            </a:lvl4pPr>
            <a:lvl5pPr marL="2057400" indent="-228600" algn="l" defTabSz="457200" rtl="0" eaLnBrk="1" latinLnBrk="0" hangingPunct="1">
              <a:spcBef>
                <a:spcPct val="20000"/>
              </a:spcBef>
              <a:buFont typeface="Arial"/>
              <a:buChar char="»"/>
              <a:defRPr sz="20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None/>
            </a:pPr>
            <a:r>
              <a:rPr lang="en-GB" dirty="0" smtClean="0"/>
              <a:t>David Melia</a:t>
            </a:r>
          </a:p>
          <a:p>
            <a:pPr marL="0" indent="0" algn="ctr">
              <a:buNone/>
            </a:pPr>
            <a:r>
              <a:rPr lang="en-GB" dirty="0" smtClean="0"/>
              <a:t>Director of Nursing &amp; Quality/Deputy Chief Executive</a:t>
            </a:r>
          </a:p>
          <a:p>
            <a:pPr marL="0" indent="0" algn="ctr">
              <a:buNone/>
            </a:pPr>
            <a:r>
              <a:rPr lang="en-GB" dirty="0" smtClean="0"/>
              <a:t>The Mid Yorkshire Hospitals NHS Trust</a:t>
            </a:r>
            <a:endParaRPr lang="en-GB" dirty="0"/>
          </a:p>
        </p:txBody>
      </p:sp>
      <p:sp>
        <p:nvSpPr>
          <p:cNvPr id="5" name="Rectangle 4"/>
          <p:cNvSpPr/>
          <p:nvPr/>
        </p:nvSpPr>
        <p:spPr>
          <a:xfrm>
            <a:off x="3175000" y="1057744"/>
            <a:ext cx="6096000" cy="2308324"/>
          </a:xfrm>
          <a:prstGeom prst="rect">
            <a:avLst/>
          </a:prstGeom>
        </p:spPr>
        <p:txBody>
          <a:bodyPr>
            <a:spAutoFit/>
          </a:bodyPr>
          <a:lstStyle/>
          <a:p>
            <a:pPr algn="ctr"/>
            <a:r>
              <a:rPr lang="en-GB" sz="4000" dirty="0">
                <a:latin typeface="Arial" panose="020B0604020202020204" pitchFamily="34" charset="0"/>
                <a:cs typeface="Arial" panose="020B0604020202020204" pitchFamily="34" charset="0"/>
              </a:rPr>
              <a:t>Developing the role of the </a:t>
            </a:r>
            <a:br>
              <a:rPr lang="en-GB" sz="4000" dirty="0">
                <a:latin typeface="Arial" panose="020B0604020202020204" pitchFamily="34" charset="0"/>
                <a:cs typeface="Arial" panose="020B0604020202020204" pitchFamily="34" charset="0"/>
              </a:rPr>
            </a:br>
            <a:r>
              <a:rPr lang="en-GB" sz="4000" dirty="0">
                <a:latin typeface="Arial" panose="020B0604020202020204" pitchFamily="34" charset="0"/>
                <a:cs typeface="Arial" panose="020B0604020202020204" pitchFamily="34" charset="0"/>
              </a:rPr>
              <a:t>Nursing Associate</a:t>
            </a:r>
            <a:br>
              <a:rPr lang="en-GB" sz="4000" dirty="0">
                <a:latin typeface="Arial" panose="020B0604020202020204" pitchFamily="34" charset="0"/>
                <a:cs typeface="Arial" panose="020B0604020202020204" pitchFamily="34" charset="0"/>
              </a:rPr>
            </a:br>
            <a:r>
              <a:rPr lang="en-GB" sz="4000" dirty="0">
                <a:latin typeface="Arial" panose="020B0604020202020204" pitchFamily="34" charset="0"/>
                <a:cs typeface="Arial" panose="020B0604020202020204" pitchFamily="34" charset="0"/>
              </a:rPr>
              <a:t/>
            </a:r>
            <a:br>
              <a:rPr lang="en-GB" sz="4000" dirty="0">
                <a:latin typeface="Arial" panose="020B0604020202020204" pitchFamily="34" charset="0"/>
                <a:cs typeface="Arial" panose="020B0604020202020204" pitchFamily="34" charset="0"/>
              </a:rPr>
            </a:br>
            <a:r>
              <a:rPr lang="en-GB" sz="2000" dirty="0">
                <a:latin typeface="Arial" panose="020B0604020202020204" pitchFamily="34" charset="0"/>
                <a:cs typeface="Arial" panose="020B0604020202020204" pitchFamily="34" charset="0"/>
              </a:rPr>
              <a:t>9</a:t>
            </a:r>
            <a:r>
              <a:rPr lang="en-GB" sz="2000" baseline="30000" dirty="0">
                <a:latin typeface="Arial" panose="020B0604020202020204" pitchFamily="34" charset="0"/>
                <a:cs typeface="Arial" panose="020B0604020202020204" pitchFamily="34" charset="0"/>
              </a:rPr>
              <a:t>th</a:t>
            </a:r>
            <a:r>
              <a:rPr lang="en-GB" sz="2000" dirty="0">
                <a:latin typeface="Arial" panose="020B0604020202020204" pitchFamily="34" charset="0"/>
                <a:cs typeface="Arial" panose="020B0604020202020204" pitchFamily="34" charset="0"/>
              </a:rPr>
              <a:t> March 2021</a:t>
            </a:r>
            <a:endParaRPr lang="en-GB" sz="4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16227223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a:spLocks noGrp="1"/>
          </p:cNvSpPr>
          <p:nvPr>
            <p:ph idx="1"/>
          </p:nvPr>
        </p:nvSpPr>
        <p:spPr>
          <a:xfrm>
            <a:off x="838200" y="1825625"/>
            <a:ext cx="10515600" cy="4351338"/>
          </a:xfrm>
        </p:spPr>
        <p:txBody>
          <a:bodyPr/>
          <a:lstStyle/>
          <a:p>
            <a:r>
              <a:rPr lang="en-GB" dirty="0" smtClean="0"/>
              <a:t>Regulation of the Nursing Associates role</a:t>
            </a:r>
          </a:p>
          <a:p>
            <a:r>
              <a:rPr lang="en-GB" dirty="0" smtClean="0"/>
              <a:t>Developing the Nursing Associates standards</a:t>
            </a:r>
          </a:p>
          <a:p>
            <a:r>
              <a:rPr lang="en-GB" dirty="0" smtClean="0"/>
              <a:t>Delegation and accountability implications</a:t>
            </a:r>
          </a:p>
          <a:p>
            <a:endParaRPr lang="en-GB" dirty="0"/>
          </a:p>
          <a:p>
            <a:endParaRPr lang="en-GB" dirty="0" smtClean="0"/>
          </a:p>
          <a:p>
            <a:endParaRPr lang="en-GB" dirty="0"/>
          </a:p>
          <a:p>
            <a:pPr marL="0" indent="0" algn="ctr">
              <a:buNone/>
            </a:pPr>
            <a:r>
              <a:rPr lang="en-GB" b="1" i="1" dirty="0" smtClean="0">
                <a:solidFill>
                  <a:srgbClr val="FF0000"/>
                </a:solidFill>
              </a:rPr>
              <a:t>I’ve been given the </a:t>
            </a:r>
            <a:r>
              <a:rPr lang="en-GB" b="1" i="1" u="sng" dirty="0" smtClean="0">
                <a:solidFill>
                  <a:srgbClr val="FF0000"/>
                </a:solidFill>
              </a:rPr>
              <a:t>most</a:t>
            </a:r>
            <a:r>
              <a:rPr lang="en-GB" b="1" i="1" dirty="0" smtClean="0">
                <a:solidFill>
                  <a:srgbClr val="FF0000"/>
                </a:solidFill>
              </a:rPr>
              <a:t> exciting opening topic…..</a:t>
            </a:r>
            <a:endParaRPr lang="en-GB" b="1" i="1" dirty="0">
              <a:solidFill>
                <a:srgbClr val="FF0000"/>
              </a:solidFill>
            </a:endParaRPr>
          </a:p>
        </p:txBody>
      </p:sp>
      <p:sp>
        <p:nvSpPr>
          <p:cNvPr id="5" name="Title 1"/>
          <p:cNvSpPr>
            <a:spLocks noGrp="1"/>
          </p:cNvSpPr>
          <p:nvPr>
            <p:ph type="title"/>
          </p:nvPr>
        </p:nvSpPr>
        <p:spPr>
          <a:xfrm>
            <a:off x="838200" y="365125"/>
            <a:ext cx="10515600" cy="1325563"/>
          </a:xfrm>
        </p:spPr>
        <p:txBody>
          <a:bodyPr/>
          <a:lstStyle/>
          <a:p>
            <a:r>
              <a:rPr lang="en-GB" dirty="0" smtClean="0">
                <a:solidFill>
                  <a:schemeClr val="tx1"/>
                </a:solidFill>
              </a:rPr>
              <a:t>Topics to consider</a:t>
            </a:r>
            <a:endParaRPr lang="en-GB" dirty="0">
              <a:solidFill>
                <a:schemeClr val="tx1"/>
              </a:solidFill>
            </a:endParaRPr>
          </a:p>
        </p:txBody>
      </p:sp>
    </p:spTree>
    <p:extLst>
      <p:ext uri="{BB962C8B-B14F-4D97-AF65-F5344CB8AC3E}">
        <p14:creationId xmlns:p14="http://schemas.microsoft.com/office/powerpoint/2010/main" val="31578831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7925142" y="1844857"/>
            <a:ext cx="3834716" cy="4590686"/>
          </a:xfrm>
          <a:prstGeom prst="rect">
            <a:avLst/>
          </a:prstGeom>
        </p:spPr>
      </p:pic>
      <p:sp>
        <p:nvSpPr>
          <p:cNvPr id="5" name="Content Placeholder 2"/>
          <p:cNvSpPr>
            <a:spLocks noGrp="1"/>
          </p:cNvSpPr>
          <p:nvPr>
            <p:ph sz="half" idx="1"/>
          </p:nvPr>
        </p:nvSpPr>
        <p:spPr>
          <a:xfrm>
            <a:off x="1003300" y="1844857"/>
            <a:ext cx="5181600" cy="4351338"/>
          </a:xfrm>
        </p:spPr>
        <p:txBody>
          <a:bodyPr>
            <a:normAutofit fontScale="92500" lnSpcReduction="10000"/>
          </a:bodyPr>
          <a:lstStyle/>
          <a:p>
            <a:r>
              <a:rPr lang="en-GB" dirty="0" smtClean="0"/>
              <a:t>Regulation – NAR section of the NMC Register</a:t>
            </a:r>
          </a:p>
          <a:p>
            <a:r>
              <a:rPr lang="en-GB" sz="2000" i="1" dirty="0" smtClean="0"/>
              <a:t>“It </a:t>
            </a:r>
            <a:r>
              <a:rPr lang="en-GB" sz="2000" i="1" dirty="0"/>
              <a:t>is against the law to claim to be, or to practise as, a nurse or midwife in the UK, or as a nursing associate in England, if you are not on the relevant part of our </a:t>
            </a:r>
            <a:r>
              <a:rPr lang="en-GB" sz="2000" i="1" dirty="0" smtClean="0"/>
              <a:t>register”</a:t>
            </a:r>
          </a:p>
          <a:p>
            <a:r>
              <a:rPr lang="en-GB" sz="2000" i="1" dirty="0" smtClean="0"/>
              <a:t>“Nurses</a:t>
            </a:r>
            <a:r>
              <a:rPr lang="en-GB" sz="2000" i="1" dirty="0"/>
              <a:t>, midwives and nursing associates uphold the Code within the limits of their </a:t>
            </a:r>
            <a:r>
              <a:rPr lang="en-GB" sz="2000" i="1" dirty="0" smtClean="0"/>
              <a:t>competence”</a:t>
            </a:r>
          </a:p>
          <a:p>
            <a:r>
              <a:rPr lang="en-GB" sz="2000" i="1" dirty="0" smtClean="0"/>
              <a:t>“Nurses</a:t>
            </a:r>
            <a:r>
              <a:rPr lang="en-GB" sz="2000" i="1" dirty="0"/>
              <a:t>, midwives and nursing associates are expected to work within the limits of their competence, which may extend beyond the standards they demonstrated in order to join the </a:t>
            </a:r>
            <a:r>
              <a:rPr lang="en-GB" sz="2000" i="1" dirty="0" smtClean="0"/>
              <a:t>register” </a:t>
            </a:r>
          </a:p>
          <a:p>
            <a:endParaRPr lang="en-GB" dirty="0"/>
          </a:p>
        </p:txBody>
      </p:sp>
      <p:sp>
        <p:nvSpPr>
          <p:cNvPr id="6" name="Title 1"/>
          <p:cNvSpPr>
            <a:spLocks noGrp="1"/>
          </p:cNvSpPr>
          <p:nvPr>
            <p:ph type="title"/>
          </p:nvPr>
        </p:nvSpPr>
        <p:spPr>
          <a:xfrm>
            <a:off x="838200" y="365125"/>
            <a:ext cx="10515600" cy="1325563"/>
          </a:xfrm>
        </p:spPr>
        <p:txBody>
          <a:bodyPr/>
          <a:lstStyle/>
          <a:p>
            <a:r>
              <a:rPr lang="en-GB" dirty="0" smtClean="0">
                <a:solidFill>
                  <a:schemeClr val="tx1"/>
                </a:solidFill>
                <a:latin typeface="Arial" panose="020B0604020202020204" pitchFamily="34" charset="0"/>
                <a:cs typeface="Arial" panose="020B0604020202020204" pitchFamily="34" charset="0"/>
              </a:rPr>
              <a:t>Regulation</a:t>
            </a:r>
            <a:endParaRPr lang="en-GB"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48590751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5"/>
          <p:cNvSpPr>
            <a:spLocks noGrp="1"/>
          </p:cNvSpPr>
          <p:nvPr>
            <p:ph idx="1"/>
          </p:nvPr>
        </p:nvSpPr>
        <p:spPr>
          <a:xfrm>
            <a:off x="838200" y="1825625"/>
            <a:ext cx="10515600" cy="4351338"/>
          </a:xfrm>
        </p:spPr>
        <p:txBody>
          <a:bodyPr/>
          <a:lstStyle/>
          <a:p>
            <a:r>
              <a:rPr lang="en-GB" sz="4000" dirty="0"/>
              <a:t>Prioritise people </a:t>
            </a:r>
            <a:endParaRPr lang="en-GB" sz="4000" dirty="0" smtClean="0"/>
          </a:p>
          <a:p>
            <a:r>
              <a:rPr lang="en-GB" sz="4000" dirty="0"/>
              <a:t>Practise effectively </a:t>
            </a:r>
            <a:endParaRPr lang="en-GB" sz="4000" dirty="0" smtClean="0"/>
          </a:p>
          <a:p>
            <a:r>
              <a:rPr lang="en-GB" sz="4000" dirty="0"/>
              <a:t>Preserve safety </a:t>
            </a:r>
            <a:endParaRPr lang="en-GB" sz="4000" dirty="0" smtClean="0"/>
          </a:p>
          <a:p>
            <a:r>
              <a:rPr lang="en-GB" sz="4000" dirty="0"/>
              <a:t>Promote professionalism and trust </a:t>
            </a:r>
            <a:endParaRPr lang="en-GB" sz="4000" dirty="0" smtClean="0"/>
          </a:p>
          <a:p>
            <a:pPr marL="0" indent="0">
              <a:buNone/>
            </a:pPr>
            <a:endParaRPr lang="en-GB" dirty="0"/>
          </a:p>
        </p:txBody>
      </p:sp>
      <p:sp>
        <p:nvSpPr>
          <p:cNvPr id="5" name="Title 4"/>
          <p:cNvSpPr>
            <a:spLocks noGrp="1"/>
          </p:cNvSpPr>
          <p:nvPr>
            <p:ph type="title"/>
          </p:nvPr>
        </p:nvSpPr>
        <p:spPr>
          <a:xfrm>
            <a:off x="838200" y="365125"/>
            <a:ext cx="10515600" cy="1325563"/>
          </a:xfrm>
        </p:spPr>
        <p:txBody>
          <a:bodyPr/>
          <a:lstStyle/>
          <a:p>
            <a:r>
              <a:rPr lang="en-GB" dirty="0" smtClean="0">
                <a:solidFill>
                  <a:schemeClr val="tx1"/>
                </a:solidFill>
              </a:rPr>
              <a:t>The four many principles of ‘The Code’</a:t>
            </a:r>
            <a:endParaRPr lang="en-GB" dirty="0">
              <a:solidFill>
                <a:schemeClr val="tx1"/>
              </a:solidFill>
            </a:endParaRPr>
          </a:p>
        </p:txBody>
      </p:sp>
    </p:spTree>
    <p:extLst>
      <p:ext uri="{BB962C8B-B14F-4D97-AF65-F5344CB8AC3E}">
        <p14:creationId xmlns:p14="http://schemas.microsoft.com/office/powerpoint/2010/main" val="396343831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a:spLocks noGrp="1"/>
          </p:cNvSpPr>
          <p:nvPr>
            <p:ph idx="1"/>
          </p:nvPr>
        </p:nvSpPr>
        <p:spPr>
          <a:xfrm>
            <a:off x="838200" y="1825625"/>
            <a:ext cx="10515600" cy="4351338"/>
          </a:xfrm>
        </p:spPr>
        <p:txBody>
          <a:bodyPr>
            <a:normAutofit fontScale="92500" lnSpcReduction="20000"/>
          </a:bodyPr>
          <a:lstStyle/>
          <a:p>
            <a:r>
              <a:rPr lang="en-GB" dirty="0" smtClean="0"/>
              <a:t>Standards of proficiency for nursing associates - published 10 October 2018</a:t>
            </a:r>
          </a:p>
          <a:p>
            <a:r>
              <a:rPr lang="en-GB" dirty="0"/>
              <a:t>Nursing </a:t>
            </a:r>
            <a:r>
              <a:rPr lang="en-GB" dirty="0" smtClean="0"/>
              <a:t>Associates (NA) </a:t>
            </a:r>
            <a:r>
              <a:rPr lang="en-GB" dirty="0"/>
              <a:t>are a new profession, accountable for </a:t>
            </a:r>
            <a:r>
              <a:rPr lang="en-GB" dirty="0" smtClean="0"/>
              <a:t>their practice</a:t>
            </a:r>
          </a:p>
          <a:p>
            <a:r>
              <a:rPr lang="en-GB" dirty="0"/>
              <a:t>Once they </a:t>
            </a:r>
            <a:r>
              <a:rPr lang="en-GB" dirty="0" smtClean="0"/>
              <a:t>are practising</a:t>
            </a:r>
            <a:r>
              <a:rPr lang="en-GB" dirty="0"/>
              <a:t>, </a:t>
            </a:r>
            <a:r>
              <a:rPr lang="en-GB" dirty="0" smtClean="0"/>
              <a:t>NS </a:t>
            </a:r>
            <a:r>
              <a:rPr lang="en-GB" dirty="0"/>
              <a:t>can undertake further </a:t>
            </a:r>
            <a:r>
              <a:rPr lang="en-GB" dirty="0" smtClean="0"/>
              <a:t>education &amp; training enhancing their </a:t>
            </a:r>
            <a:r>
              <a:rPr lang="en-GB" dirty="0"/>
              <a:t>competence as other registered professionals routinely </a:t>
            </a:r>
            <a:r>
              <a:rPr lang="en-GB" dirty="0" smtClean="0"/>
              <a:t>do</a:t>
            </a:r>
            <a:endParaRPr lang="en-GB" dirty="0"/>
          </a:p>
          <a:p>
            <a:r>
              <a:rPr lang="en-GB" dirty="0"/>
              <a:t>The roles played by nursing associates will vary from setting </a:t>
            </a:r>
            <a:r>
              <a:rPr lang="en-GB" dirty="0" smtClean="0"/>
              <a:t>to setting</a:t>
            </a:r>
            <a:r>
              <a:rPr lang="en-GB" dirty="0"/>
              <a:t>, depending on local clinical frameworks, and it may also </a:t>
            </a:r>
            <a:r>
              <a:rPr lang="en-GB" dirty="0" smtClean="0"/>
              <a:t>be shaped </a:t>
            </a:r>
            <a:r>
              <a:rPr lang="en-GB" dirty="0"/>
              <a:t>by national </a:t>
            </a:r>
            <a:r>
              <a:rPr lang="en-GB" dirty="0" smtClean="0"/>
              <a:t>guidance</a:t>
            </a:r>
            <a:endParaRPr lang="en-GB" dirty="0"/>
          </a:p>
        </p:txBody>
      </p:sp>
      <p:sp>
        <p:nvSpPr>
          <p:cNvPr id="5" name="Title 1"/>
          <p:cNvSpPr>
            <a:spLocks noGrp="1"/>
          </p:cNvSpPr>
          <p:nvPr>
            <p:ph type="title"/>
          </p:nvPr>
        </p:nvSpPr>
        <p:spPr>
          <a:xfrm>
            <a:off x="838200" y="365125"/>
            <a:ext cx="10515600" cy="1325563"/>
          </a:xfrm>
        </p:spPr>
        <p:txBody>
          <a:bodyPr/>
          <a:lstStyle/>
          <a:p>
            <a:r>
              <a:rPr lang="en-GB" dirty="0" smtClean="0">
                <a:solidFill>
                  <a:schemeClr val="tx1"/>
                </a:solidFill>
              </a:rPr>
              <a:t>Developing Standards</a:t>
            </a:r>
            <a:endParaRPr lang="en-GB" dirty="0">
              <a:solidFill>
                <a:schemeClr val="tx1"/>
              </a:solidFill>
            </a:endParaRPr>
          </a:p>
        </p:txBody>
      </p:sp>
    </p:spTree>
    <p:extLst>
      <p:ext uri="{BB962C8B-B14F-4D97-AF65-F5344CB8AC3E}">
        <p14:creationId xmlns:p14="http://schemas.microsoft.com/office/powerpoint/2010/main" val="137182121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838200" y="365125"/>
            <a:ext cx="10515600" cy="1325563"/>
          </a:xfrm>
        </p:spPr>
        <p:txBody>
          <a:bodyPr/>
          <a:lstStyle/>
          <a:p>
            <a:r>
              <a:rPr lang="en-GB" dirty="0" smtClean="0">
                <a:solidFill>
                  <a:schemeClr val="tx1"/>
                </a:solidFill>
              </a:rPr>
              <a:t>Delegation and Accountability</a:t>
            </a:r>
            <a:endParaRPr lang="en-GB" dirty="0">
              <a:solidFill>
                <a:schemeClr val="tx1"/>
              </a:solidFill>
            </a:endParaRPr>
          </a:p>
        </p:txBody>
      </p:sp>
      <p:sp>
        <p:nvSpPr>
          <p:cNvPr id="5" name="Content Placeholder 3"/>
          <p:cNvSpPr>
            <a:spLocks noGrp="1"/>
          </p:cNvSpPr>
          <p:nvPr>
            <p:ph sz="half" idx="1"/>
          </p:nvPr>
        </p:nvSpPr>
        <p:spPr>
          <a:xfrm>
            <a:off x="838200" y="1825625"/>
            <a:ext cx="5181600" cy="4351338"/>
          </a:xfrm>
        </p:spPr>
        <p:txBody>
          <a:bodyPr>
            <a:normAutofit fontScale="62500" lnSpcReduction="20000"/>
          </a:bodyPr>
          <a:lstStyle/>
          <a:p>
            <a:pPr marL="0" indent="0">
              <a:buNone/>
            </a:pPr>
            <a:r>
              <a:rPr lang="en-GB" b="1" dirty="0"/>
              <a:t>11 Be accountable for your decisions to delegate tasks and duties to other people </a:t>
            </a:r>
            <a:endParaRPr lang="en-GB" dirty="0" smtClean="0"/>
          </a:p>
          <a:p>
            <a:pPr marL="0" indent="0">
              <a:buNone/>
            </a:pPr>
            <a:endParaRPr lang="en-GB" dirty="0"/>
          </a:p>
          <a:p>
            <a:pPr marL="0" indent="0">
              <a:buNone/>
            </a:pPr>
            <a:r>
              <a:rPr lang="en-GB" dirty="0" smtClean="0"/>
              <a:t>To </a:t>
            </a:r>
            <a:r>
              <a:rPr lang="en-GB" dirty="0"/>
              <a:t>achieve this, you must: </a:t>
            </a:r>
          </a:p>
          <a:p>
            <a:pPr marL="0" indent="0">
              <a:buNone/>
            </a:pPr>
            <a:r>
              <a:rPr lang="en-GB" dirty="0"/>
              <a:t>11.1 only delegate tasks and duties that are within the other person’s scope of competence, making sure that they fully understand your instructions </a:t>
            </a:r>
          </a:p>
          <a:p>
            <a:pPr marL="0" indent="0">
              <a:buNone/>
            </a:pPr>
            <a:r>
              <a:rPr lang="en-GB" dirty="0"/>
              <a:t>11.2 make sure that everyone you delegate tasks to is adequately supervised and supported so they can provide safe and compassionate care </a:t>
            </a:r>
          </a:p>
          <a:p>
            <a:pPr marL="0" indent="0">
              <a:buNone/>
            </a:pPr>
            <a:r>
              <a:rPr lang="en-GB" dirty="0"/>
              <a:t>11.3 confirm that the outcome of any task you have delegated to someone else meets the required standard</a:t>
            </a:r>
          </a:p>
        </p:txBody>
      </p:sp>
      <p:sp>
        <p:nvSpPr>
          <p:cNvPr id="6" name="Content Placeholder 4"/>
          <p:cNvSpPr txBox="1">
            <a:spLocks/>
          </p:cNvSpPr>
          <p:nvPr/>
        </p:nvSpPr>
        <p:spPr>
          <a:xfrm>
            <a:off x="6172200" y="1825625"/>
            <a:ext cx="5181600" cy="4351338"/>
          </a:xfrm>
          <a:prstGeom prst="rect">
            <a:avLst/>
          </a:prstGeom>
        </p:spPr>
        <p:txBody>
          <a:bodyPr>
            <a:normAutofit fontScale="77500" lnSpcReduction="20000"/>
          </a:bodyPr>
          <a:lstStyle>
            <a:lvl1pPr marL="342900" indent="-342900" algn="l" defTabSz="457200" rtl="0" eaLnBrk="1" latinLnBrk="0" hangingPunct="1">
              <a:spcBef>
                <a:spcPct val="20000"/>
              </a:spcBef>
              <a:buFont typeface="Arial"/>
              <a:buChar char="•"/>
              <a:defRPr sz="3200" kern="1200">
                <a:solidFill>
                  <a:schemeClr val="tx1"/>
                </a:solidFill>
                <a:latin typeface="Arial"/>
                <a:ea typeface="+mn-ea"/>
                <a:cs typeface="Arial"/>
              </a:defRPr>
            </a:lvl1pPr>
            <a:lvl2pPr marL="742950" indent="-285750" algn="l" defTabSz="457200" rtl="0" eaLnBrk="1" latinLnBrk="0" hangingPunct="1">
              <a:spcBef>
                <a:spcPct val="20000"/>
              </a:spcBef>
              <a:buFont typeface="Arial"/>
              <a:buChar char="–"/>
              <a:defRPr sz="2800" kern="1200">
                <a:solidFill>
                  <a:schemeClr val="tx1"/>
                </a:solidFill>
                <a:latin typeface="Arial"/>
                <a:ea typeface="+mn-ea"/>
                <a:cs typeface="Arial"/>
              </a:defRPr>
            </a:lvl2pPr>
            <a:lvl3pPr marL="1143000" indent="-228600" algn="l" defTabSz="457200" rtl="0" eaLnBrk="1" latinLnBrk="0" hangingPunct="1">
              <a:spcBef>
                <a:spcPct val="20000"/>
              </a:spcBef>
              <a:buFont typeface="Arial"/>
              <a:buChar char="•"/>
              <a:defRPr sz="2400" kern="1200">
                <a:solidFill>
                  <a:schemeClr val="tx1"/>
                </a:solidFill>
                <a:latin typeface="Arial"/>
                <a:ea typeface="+mn-ea"/>
                <a:cs typeface="Arial"/>
              </a:defRPr>
            </a:lvl3pPr>
            <a:lvl4pPr marL="1600200" indent="-228600" algn="l" defTabSz="457200" rtl="0" eaLnBrk="1" latinLnBrk="0" hangingPunct="1">
              <a:spcBef>
                <a:spcPct val="20000"/>
              </a:spcBef>
              <a:buFont typeface="Arial"/>
              <a:buChar char="–"/>
              <a:defRPr sz="2000" kern="1200">
                <a:solidFill>
                  <a:schemeClr val="tx1"/>
                </a:solidFill>
                <a:latin typeface="Arial"/>
                <a:ea typeface="+mn-ea"/>
                <a:cs typeface="Arial"/>
              </a:defRPr>
            </a:lvl4pPr>
            <a:lvl5pPr marL="2057400" indent="-228600" algn="l" defTabSz="457200" rtl="0" eaLnBrk="1" latinLnBrk="0" hangingPunct="1">
              <a:spcBef>
                <a:spcPct val="20000"/>
              </a:spcBef>
              <a:buFont typeface="Arial"/>
              <a:buChar char="»"/>
              <a:defRPr sz="20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Arial"/>
              <a:buNone/>
            </a:pPr>
            <a:r>
              <a:rPr lang="en-GB" b="1" smtClean="0"/>
              <a:t>Preserve Safety</a:t>
            </a:r>
          </a:p>
          <a:p>
            <a:pPr marL="0" indent="0">
              <a:buFont typeface="Arial"/>
              <a:buNone/>
            </a:pPr>
            <a:endParaRPr lang="en-GB" b="1" smtClean="0"/>
          </a:p>
          <a:p>
            <a:pPr marL="0" indent="0">
              <a:buFont typeface="Arial"/>
              <a:buNone/>
            </a:pPr>
            <a:r>
              <a:rPr lang="en-GB" i="1" smtClean="0"/>
              <a:t>“You make sure that patient and public safety is not affected. You work within the limits of your competence, exercising your professional ‘duty of candour’ and raising concerns immediately whenever you come across situations that put patients or public safety at risk. You take necessary action to deal with any concerns where appropriate”</a:t>
            </a:r>
            <a:endParaRPr lang="en-GB" b="1" i="1" dirty="0"/>
          </a:p>
        </p:txBody>
      </p:sp>
    </p:spTree>
    <p:extLst>
      <p:ext uri="{BB962C8B-B14F-4D97-AF65-F5344CB8AC3E}">
        <p14:creationId xmlns:p14="http://schemas.microsoft.com/office/powerpoint/2010/main" val="116060944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609600" y="412234"/>
            <a:ext cx="10972800" cy="769441"/>
          </a:xfrm>
          <a:prstGeom prst="rect">
            <a:avLst/>
          </a:prstGeom>
        </p:spPr>
        <p:txBody>
          <a:bodyPr wrap="square">
            <a:spAutoFit/>
          </a:bodyPr>
          <a:lstStyle/>
          <a:p>
            <a:r>
              <a:rPr lang="en-GB" sz="4400" dirty="0">
                <a:latin typeface="Arial" panose="020B0604020202020204" pitchFamily="34" charset="0"/>
                <a:cs typeface="Arial" panose="020B0604020202020204" pitchFamily="34" charset="0"/>
              </a:rPr>
              <a:t>That’s now – today is about………</a:t>
            </a:r>
          </a:p>
        </p:txBody>
      </p:sp>
      <p:pic>
        <p:nvPicPr>
          <p:cNvPr id="5" name="Picture 4"/>
          <p:cNvPicPr>
            <a:picLocks noChangeAspect="1"/>
          </p:cNvPicPr>
          <p:nvPr/>
        </p:nvPicPr>
        <p:blipFill>
          <a:blip r:embed="rId2"/>
          <a:stretch>
            <a:fillRect/>
          </a:stretch>
        </p:blipFill>
        <p:spPr>
          <a:xfrm>
            <a:off x="1055204" y="1566477"/>
            <a:ext cx="9675191" cy="4487045"/>
          </a:xfrm>
          <a:prstGeom prst="rect">
            <a:avLst/>
          </a:prstGeom>
        </p:spPr>
      </p:pic>
    </p:spTree>
    <p:extLst>
      <p:ext uri="{BB962C8B-B14F-4D97-AF65-F5344CB8AC3E}">
        <p14:creationId xmlns:p14="http://schemas.microsoft.com/office/powerpoint/2010/main" val="1043427677"/>
      </p:ext>
    </p:extLst>
  </p:cSld>
  <p:clrMapOvr>
    <a:masterClrMapping/>
  </p:clrMapOvr>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243</TotalTime>
  <Words>435</Words>
  <Application>Microsoft Office PowerPoint</Application>
  <PresentationFormat>Widescreen</PresentationFormat>
  <Paragraphs>43</Paragraphs>
  <Slides>8</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8</vt:i4>
      </vt:variant>
    </vt:vector>
  </HeadingPairs>
  <TitlesOfParts>
    <vt:vector size="11" baseType="lpstr">
      <vt:lpstr>Arial</vt:lpstr>
      <vt:lpstr>Calibri</vt:lpstr>
      <vt:lpstr>1_Office Theme</vt:lpstr>
      <vt:lpstr>PowerPoint Presentation</vt:lpstr>
      <vt:lpstr>PowerPoint Presentation</vt:lpstr>
      <vt:lpstr>Topics to consider</vt:lpstr>
      <vt:lpstr>Regulation</vt:lpstr>
      <vt:lpstr>The four many principles of ‘The Code’</vt:lpstr>
      <vt:lpstr>Developing Standards</vt:lpstr>
      <vt:lpstr>Delegation and Accountability</vt:lpstr>
      <vt:lpstr>PowerPoint Presentation</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Safety and Governance of the Nursing Associate Role</dc:title>
  <dc:creator>Melia David</dc:creator>
  <cp:lastModifiedBy>Melia David</cp:lastModifiedBy>
  <cp:revision>17</cp:revision>
  <dcterms:created xsi:type="dcterms:W3CDTF">2020-09-29T09:50:19Z</dcterms:created>
  <dcterms:modified xsi:type="dcterms:W3CDTF">2021-03-03T16:42:12Z</dcterms:modified>
</cp:coreProperties>
</file>