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Lst>
  <p:sldSz cx="18288000" cy="10287000"/>
  <p:notesSz cx="6858000" cy="9144000"/>
  <p:embeddedFontLst>
    <p:embeddedFont>
      <p:font typeface="AdBhashitha" panose="02040503050201020203" charset="0"/>
      <p:regular r:id="rId20"/>
    </p:embeddedFont>
    <p:embeddedFont>
      <p:font typeface="Arimo" panose="020B0604020202020204" charset="0"/>
      <p:regular r:id="rId21"/>
    </p:embeddedFont>
    <p:embeddedFont>
      <p:font typeface="Trocchi" panose="020B0604020202020204" charset="0"/>
      <p:regular r:id="rId22"/>
    </p:embeddedFont>
    <p:embeddedFont>
      <p:font typeface="AdBhashitha Bold" panose="020B0604020202020204" charset="0"/>
      <p:regular r:id="rId23"/>
    </p:embeddedFont>
    <p:embeddedFont>
      <p:font typeface="Liu Jian Mao Cao" panose="020B0604020202020204" charset="0"/>
      <p:regular r:id="rId24"/>
    </p:embeddedFont>
    <p:embeddedFont>
      <p:font typeface="Abril Fatface" panose="020B0604020202020204" charset="0"/>
      <p:regular r:id="rId25"/>
    </p:embeddedFont>
    <p:embeddedFont>
      <p:font typeface="Calibri" panose="020F0502020204030204" pitchFamily="34" charset="0"/>
      <p:regular r:id="rId26"/>
      <p:bold r:id="rId27"/>
      <p:italic r:id="rId28"/>
      <p:boldItalic r:id="rId29"/>
    </p:embeddedFont>
    <p:embeddedFont>
      <p:font typeface="AdBhashitha Italics" panose="020B0604020202020204" charset="0"/>
      <p:regular r:id="rId3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73" d="100"/>
          <a:sy n="73" d="100"/>
        </p:scale>
        <p:origin x="594" y="10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font" Target="fonts/font2.fntdata"/><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font" Target="fonts/font9.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font" Target="fonts/font11.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4/16/2021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4/16/2021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4/16/2021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4/16/2021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4/16/2021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21.png"/><Relationship Id="rId1" Type="http://schemas.openxmlformats.org/officeDocument/2006/relationships/slideLayout" Target="../slideLayouts/slideLayout7.xml"/><Relationship Id="rId5" Type="http://schemas.openxmlformats.org/officeDocument/2006/relationships/image" Target="../media/image33.sv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23.png"/><Relationship Id="rId1" Type="http://schemas.openxmlformats.org/officeDocument/2006/relationships/slideLayout" Target="../slideLayouts/slideLayout7.xml"/><Relationship Id="rId5" Type="http://schemas.openxmlformats.org/officeDocument/2006/relationships/image" Target="../media/image37.sv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25.png"/><Relationship Id="rId1" Type="http://schemas.openxmlformats.org/officeDocument/2006/relationships/slideLayout" Target="../slideLayouts/slideLayout7.xml"/><Relationship Id="rId5" Type="http://schemas.openxmlformats.org/officeDocument/2006/relationships/image" Target="../media/image41.sv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21.png"/><Relationship Id="rId1" Type="http://schemas.openxmlformats.org/officeDocument/2006/relationships/slideLayout" Target="../slideLayouts/slideLayout7.xml"/><Relationship Id="rId5" Type="http://schemas.openxmlformats.org/officeDocument/2006/relationships/image" Target="../media/image43.sv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23.png"/><Relationship Id="rId1" Type="http://schemas.openxmlformats.org/officeDocument/2006/relationships/slideLayout" Target="../slideLayouts/slideLayout7.xml"/><Relationship Id="rId5" Type="http://schemas.openxmlformats.org/officeDocument/2006/relationships/image" Target="../media/image45.svg"/><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25.png"/><Relationship Id="rId1" Type="http://schemas.openxmlformats.org/officeDocument/2006/relationships/slideLayout" Target="../slideLayouts/slideLayout7.xml"/><Relationship Id="rId5" Type="http://schemas.openxmlformats.org/officeDocument/2006/relationships/image" Target="../media/image47.svg"/><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slideLayout" Target="../slideLayouts/slideLayout7.xml"/><Relationship Id="rId1" Type="http://schemas.openxmlformats.org/officeDocument/2006/relationships/video" Target="https://www.youtube.com/embed/UceoIQ5k_eI?feature=oembed" TargetMode="External"/></Relationships>
</file>

<file path=ppt/slides/_rels/slide18.xml.rels><?xml version="1.0" encoding="UTF-8" standalone="yes"?>
<Relationships xmlns="http://schemas.openxmlformats.org/package/2006/relationships"><Relationship Id="rId8" Type="http://schemas.openxmlformats.org/officeDocument/2006/relationships/image" Target="../media/image55.svg"/><Relationship Id="rId3" Type="http://schemas.openxmlformats.org/officeDocument/2006/relationships/image" Target="../media/image32.png"/><Relationship Id="rId7" Type="http://schemas.openxmlformats.org/officeDocument/2006/relationships/image" Target="../media/image34.png"/><Relationship Id="rId12" Type="http://schemas.openxmlformats.org/officeDocument/2006/relationships/image" Target="../media/image59.svg"/><Relationship Id="rId2" Type="http://schemas.openxmlformats.org/officeDocument/2006/relationships/image" Target="../media/image31.jpeg"/><Relationship Id="rId1" Type="http://schemas.openxmlformats.org/officeDocument/2006/relationships/slideLayout" Target="../slideLayouts/slideLayout7.xml"/><Relationship Id="rId6" Type="http://schemas.openxmlformats.org/officeDocument/2006/relationships/image" Target="../media/image53.svg"/><Relationship Id="rId11" Type="http://schemas.openxmlformats.org/officeDocument/2006/relationships/image" Target="../media/image36.png"/><Relationship Id="rId5" Type="http://schemas.openxmlformats.org/officeDocument/2006/relationships/image" Target="../media/image33.png"/><Relationship Id="rId10" Type="http://schemas.openxmlformats.org/officeDocument/2006/relationships/image" Target="../media/image57.svg"/><Relationship Id="rId4" Type="http://schemas.openxmlformats.org/officeDocument/2006/relationships/image" Target="../media/image51.svg"/><Relationship Id="rId9"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7.xml"/><Relationship Id="rId1" Type="http://schemas.openxmlformats.org/officeDocument/2006/relationships/video" Target="https://www.youtube.com/embed/2NmvPgCBqeA?feature=oembed"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20.svg"/><Relationship Id="rId18" Type="http://schemas.openxmlformats.org/officeDocument/2006/relationships/image" Target="../media/image16.png"/><Relationship Id="rId3" Type="http://schemas.openxmlformats.org/officeDocument/2006/relationships/image" Target="../media/image10.svg"/><Relationship Id="rId7" Type="http://schemas.openxmlformats.org/officeDocument/2006/relationships/image" Target="../media/image14.svg"/><Relationship Id="rId12" Type="http://schemas.openxmlformats.org/officeDocument/2006/relationships/image" Target="../media/image13.png"/><Relationship Id="rId17" Type="http://schemas.openxmlformats.org/officeDocument/2006/relationships/image" Target="../media/image24.svg"/><Relationship Id="rId2" Type="http://schemas.openxmlformats.org/officeDocument/2006/relationships/image" Target="../media/image8.png"/><Relationship Id="rId16" Type="http://schemas.openxmlformats.org/officeDocument/2006/relationships/image" Target="../media/image15.png"/><Relationship Id="rId20"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18.svg"/><Relationship Id="rId5" Type="http://schemas.openxmlformats.org/officeDocument/2006/relationships/image" Target="../media/image12.svg"/><Relationship Id="rId15" Type="http://schemas.openxmlformats.org/officeDocument/2006/relationships/image" Target="../media/image22.svg"/><Relationship Id="rId10" Type="http://schemas.openxmlformats.org/officeDocument/2006/relationships/image" Target="../media/image12.png"/><Relationship Id="rId19" Type="http://schemas.openxmlformats.org/officeDocument/2006/relationships/image" Target="../media/image26.svg"/><Relationship Id="rId4" Type="http://schemas.openxmlformats.org/officeDocument/2006/relationships/image" Target="../media/image9.png"/><Relationship Id="rId9" Type="http://schemas.openxmlformats.org/officeDocument/2006/relationships/image" Target="../media/image16.svg"/><Relationship Id="rId14" Type="http://schemas.openxmlformats.org/officeDocument/2006/relationships/image" Target="../media/image14.png"/></Relationships>
</file>

<file path=ppt/slides/_rels/slide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2"/>
          <a:srcRect t="31249" b="31249"/>
          <a:stretch>
            <a:fillRect/>
          </a:stretch>
        </a:blipFill>
        <a:effectLst/>
      </p:bgPr>
    </p:bg>
    <p:spTree>
      <p:nvGrpSpPr>
        <p:cNvPr id="1" name=""/>
        <p:cNvGrpSpPr/>
        <p:nvPr/>
      </p:nvGrpSpPr>
      <p:grpSpPr>
        <a:xfrm>
          <a:off x="0" y="0"/>
          <a:ext cx="0" cy="0"/>
          <a:chOff x="0" y="0"/>
          <a:chExt cx="0" cy="0"/>
        </a:xfrm>
      </p:grpSpPr>
      <p:sp>
        <p:nvSpPr>
          <p:cNvPr id="2" name="TextBox 2"/>
          <p:cNvSpPr txBox="1"/>
          <p:nvPr/>
        </p:nvSpPr>
        <p:spPr>
          <a:xfrm>
            <a:off x="393089" y="333443"/>
            <a:ext cx="12944489" cy="4574475"/>
          </a:xfrm>
          <a:prstGeom prst="rect">
            <a:avLst/>
          </a:prstGeom>
        </p:spPr>
        <p:txBody>
          <a:bodyPr lIns="0" tIns="0" rIns="0" bIns="0" rtlCol="0" anchor="t">
            <a:spAutoFit/>
          </a:bodyPr>
          <a:lstStyle/>
          <a:p>
            <a:pPr algn="ctr">
              <a:lnSpc>
                <a:spcPts val="9130"/>
              </a:lnSpc>
            </a:pPr>
            <a:r>
              <a:rPr lang="en-US" sz="6521">
                <a:solidFill>
                  <a:srgbClr val="FFFFFF"/>
                </a:solidFill>
                <a:latin typeface="Liu Jian Mao Cao"/>
              </a:rPr>
              <a:t>The loss of a young person through suicide</a:t>
            </a:r>
          </a:p>
          <a:p>
            <a:pPr algn="ctr">
              <a:lnSpc>
                <a:spcPts val="9130"/>
              </a:lnSpc>
            </a:pPr>
            <a:r>
              <a:rPr lang="en-US" sz="6521">
                <a:solidFill>
                  <a:srgbClr val="FFFFFF"/>
                </a:solidFill>
                <a:latin typeface="Liu Jian Mao Cao"/>
              </a:rPr>
              <a:t>Robert &amp; Lotte Stringer</a:t>
            </a:r>
          </a:p>
          <a:p>
            <a:pPr algn="ctr">
              <a:lnSpc>
                <a:spcPts val="9130"/>
              </a:lnSpc>
            </a:pPr>
            <a:r>
              <a:rPr lang="en-US" sz="6521">
                <a:solidFill>
                  <a:srgbClr val="FFFFFF"/>
                </a:solidFill>
                <a:latin typeface="Liu Jian Mao Cao"/>
              </a:rPr>
              <a:t> </a:t>
            </a:r>
          </a:p>
          <a:p>
            <a:pPr algn="ctr">
              <a:lnSpc>
                <a:spcPts val="9130"/>
              </a:lnSpc>
            </a:pPr>
            <a:r>
              <a:rPr lang="en-US" sz="6521">
                <a:solidFill>
                  <a:srgbClr val="FFFFFF"/>
                </a:solidFill>
                <a:latin typeface="Liu Jian Mao Cao"/>
              </a:rPr>
              <a:t> </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2"/>
          <a:srcRect l="11241" t="11682" r="10917" b="9305"/>
          <a:stretch>
            <a:fillRect/>
          </a:stretch>
        </a:blipFill>
        <a:effectLst/>
      </p:bgPr>
    </p:bg>
    <p:spTree>
      <p:nvGrpSpPr>
        <p:cNvPr id="1" name=""/>
        <p:cNvGrpSpPr/>
        <p:nvPr/>
      </p:nvGrpSpPr>
      <p:grpSpPr>
        <a:xfrm>
          <a:off x="0" y="0"/>
          <a:ext cx="0" cy="0"/>
          <a:chOff x="0" y="0"/>
          <a:chExt cx="0" cy="0"/>
        </a:xfrm>
      </p:grpSpPr>
      <p:sp>
        <p:nvSpPr>
          <p:cNvPr id="2" name="TextBox 2"/>
          <p:cNvSpPr txBox="1"/>
          <p:nvPr/>
        </p:nvSpPr>
        <p:spPr>
          <a:xfrm>
            <a:off x="1474052" y="632460"/>
            <a:ext cx="15339896" cy="3338924"/>
          </a:xfrm>
          <a:prstGeom prst="rect">
            <a:avLst/>
          </a:prstGeom>
        </p:spPr>
        <p:txBody>
          <a:bodyPr lIns="0" tIns="0" rIns="0" bIns="0" rtlCol="0" anchor="t">
            <a:spAutoFit/>
          </a:bodyPr>
          <a:lstStyle/>
          <a:p>
            <a:pPr algn="ctr">
              <a:lnSpc>
                <a:spcPts val="13447"/>
              </a:lnSpc>
            </a:pPr>
            <a:r>
              <a:rPr lang="en-US" sz="9605">
                <a:solidFill>
                  <a:srgbClr val="122C32"/>
                </a:solidFill>
                <a:latin typeface="Liu Jian Mao Cao"/>
              </a:rPr>
              <a:t>10 years on...</a:t>
            </a:r>
          </a:p>
          <a:p>
            <a:pPr algn="ctr">
              <a:lnSpc>
                <a:spcPts val="13447"/>
              </a:lnSpc>
            </a:pPr>
            <a:r>
              <a:rPr lang="en-US" sz="9605">
                <a:solidFill>
                  <a:srgbClr val="122C32"/>
                </a:solidFill>
                <a:latin typeface="Liu Jian Mao Cao"/>
              </a:rPr>
              <a:t>How has mental health changed?</a:t>
            </a:r>
          </a:p>
        </p:txBody>
      </p:sp>
      <p:sp>
        <p:nvSpPr>
          <p:cNvPr id="3" name="TextBox 3"/>
          <p:cNvSpPr txBox="1"/>
          <p:nvPr/>
        </p:nvSpPr>
        <p:spPr>
          <a:xfrm>
            <a:off x="1474052" y="632460"/>
            <a:ext cx="15339896" cy="3338924"/>
          </a:xfrm>
          <a:prstGeom prst="rect">
            <a:avLst/>
          </a:prstGeom>
        </p:spPr>
        <p:txBody>
          <a:bodyPr lIns="0" tIns="0" rIns="0" bIns="0" rtlCol="0" anchor="t">
            <a:spAutoFit/>
          </a:bodyPr>
          <a:lstStyle/>
          <a:p>
            <a:pPr algn="ctr">
              <a:lnSpc>
                <a:spcPts val="13447"/>
              </a:lnSpc>
            </a:pPr>
            <a:r>
              <a:rPr lang="en-US" sz="9605">
                <a:solidFill>
                  <a:srgbClr val="FFFFFF"/>
                </a:solidFill>
                <a:latin typeface="Liu Jian Mao Cao"/>
              </a:rPr>
              <a:t>10 years on...</a:t>
            </a:r>
          </a:p>
          <a:p>
            <a:pPr algn="ctr">
              <a:lnSpc>
                <a:spcPts val="13447"/>
              </a:lnSpc>
            </a:pPr>
            <a:r>
              <a:rPr lang="en-US" sz="9605">
                <a:solidFill>
                  <a:srgbClr val="FFFFFF"/>
                </a:solidFill>
                <a:latin typeface="Liu Jian Mao Cao"/>
              </a:rPr>
              <a:t>How has mental health changed?</a:t>
            </a:r>
          </a:p>
        </p:txBody>
      </p:sp>
      <p:sp>
        <p:nvSpPr>
          <p:cNvPr id="4" name="TextBox 4"/>
          <p:cNvSpPr txBox="1"/>
          <p:nvPr/>
        </p:nvSpPr>
        <p:spPr>
          <a:xfrm>
            <a:off x="1711861" y="4698815"/>
            <a:ext cx="14864278" cy="4775583"/>
          </a:xfrm>
          <a:prstGeom prst="rect">
            <a:avLst/>
          </a:prstGeom>
        </p:spPr>
        <p:txBody>
          <a:bodyPr lIns="0" tIns="0" rIns="0" bIns="0" rtlCol="0" anchor="t">
            <a:spAutoFit/>
          </a:bodyPr>
          <a:lstStyle/>
          <a:p>
            <a:pPr algn="ctr">
              <a:lnSpc>
                <a:spcPts val="9204"/>
              </a:lnSpc>
            </a:pPr>
            <a:r>
              <a:rPr lang="en-US" sz="6574">
                <a:solidFill>
                  <a:srgbClr val="FFFFFF"/>
                </a:solidFill>
                <a:latin typeface="AdBhashitha"/>
              </a:rPr>
              <a:t>It's been 10 years since we lost Hector to suicide. These are the changes we have noticed in mental health awareness and services since 2011 - and what we still need to improve.</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AE8441"/>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8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89404" y="-2364536"/>
            <a:ext cx="18109192" cy="13717713"/>
          </a:xfrm>
          <a:prstGeom prst="rect">
            <a:avLst/>
          </a:prstGeom>
        </p:spPr>
      </p:pic>
      <p:sp>
        <p:nvSpPr>
          <p:cNvPr id="3" name="TextBox 3"/>
          <p:cNvSpPr txBox="1"/>
          <p:nvPr/>
        </p:nvSpPr>
        <p:spPr>
          <a:xfrm>
            <a:off x="1028700" y="1750844"/>
            <a:ext cx="16091086" cy="4105542"/>
          </a:xfrm>
          <a:prstGeom prst="rect">
            <a:avLst/>
          </a:prstGeom>
        </p:spPr>
        <p:txBody>
          <a:bodyPr lIns="0" tIns="0" rIns="0" bIns="0" rtlCol="0" anchor="t">
            <a:spAutoFit/>
          </a:bodyPr>
          <a:lstStyle/>
          <a:p>
            <a:pPr algn="ctr">
              <a:lnSpc>
                <a:spcPts val="6377"/>
              </a:lnSpc>
            </a:pPr>
            <a:r>
              <a:rPr lang="en-US" sz="4555">
                <a:solidFill>
                  <a:srgbClr val="FFFFFF"/>
                </a:solidFill>
                <a:latin typeface="AdBhashitha"/>
              </a:rPr>
              <a:t>It seems easier to talk about our mental health problems. There is certainly less of a taboo around feeling low or needing help. We are having more open conversations, seeing more in the media about mental health and campaigns like Time to Change are helping to lessen the stigma around these conversations. </a:t>
            </a:r>
          </a:p>
          <a:p>
            <a:pPr algn="ctr">
              <a:lnSpc>
                <a:spcPts val="6377"/>
              </a:lnSpc>
            </a:pPr>
            <a:endParaRPr lang="en-US" sz="4555">
              <a:solidFill>
                <a:srgbClr val="FFFFFF"/>
              </a:solidFill>
              <a:latin typeface="AdBhashitha"/>
            </a:endParaRPr>
          </a:p>
        </p:txBody>
      </p:sp>
      <p:grpSp>
        <p:nvGrpSpPr>
          <p:cNvPr id="4" name="Group 4"/>
          <p:cNvGrpSpPr/>
          <p:nvPr/>
        </p:nvGrpSpPr>
        <p:grpSpPr>
          <a:xfrm>
            <a:off x="3867599" y="5856386"/>
            <a:ext cx="13391701" cy="4602547"/>
            <a:chOff x="0" y="0"/>
            <a:chExt cx="5568708" cy="1913890"/>
          </a:xfrm>
        </p:grpSpPr>
        <p:sp>
          <p:nvSpPr>
            <p:cNvPr id="5" name="Freeform 5"/>
            <p:cNvSpPr/>
            <p:nvPr/>
          </p:nvSpPr>
          <p:spPr>
            <a:xfrm>
              <a:off x="0" y="0"/>
              <a:ext cx="5568708" cy="1913890"/>
            </a:xfrm>
            <a:custGeom>
              <a:avLst/>
              <a:gdLst/>
              <a:ahLst/>
              <a:cxnLst/>
              <a:rect l="l" t="t" r="r" b="b"/>
              <a:pathLst>
                <a:path w="5568708" h="1913890">
                  <a:moveTo>
                    <a:pt x="0" y="0"/>
                  </a:moveTo>
                  <a:lnTo>
                    <a:pt x="5568708" y="0"/>
                  </a:lnTo>
                  <a:lnTo>
                    <a:pt x="5568708" y="1913890"/>
                  </a:lnTo>
                  <a:lnTo>
                    <a:pt x="0" y="1913890"/>
                  </a:lnTo>
                  <a:close/>
                </a:path>
              </a:pathLst>
            </a:custGeom>
            <a:solidFill>
              <a:srgbClr val="285A66"/>
            </a:solidFill>
          </p:spPr>
        </p:sp>
      </p:grpSp>
      <p:sp>
        <p:nvSpPr>
          <p:cNvPr id="6" name="TextBox 6"/>
          <p:cNvSpPr txBox="1"/>
          <p:nvPr/>
        </p:nvSpPr>
        <p:spPr>
          <a:xfrm>
            <a:off x="3867599" y="5858057"/>
            <a:ext cx="13210726" cy="3987117"/>
          </a:xfrm>
          <a:prstGeom prst="rect">
            <a:avLst/>
          </a:prstGeom>
        </p:spPr>
        <p:txBody>
          <a:bodyPr lIns="0" tIns="0" rIns="0" bIns="0" rtlCol="0" anchor="t">
            <a:spAutoFit/>
          </a:bodyPr>
          <a:lstStyle/>
          <a:p>
            <a:pPr algn="ctr">
              <a:lnSpc>
                <a:spcPts val="6377"/>
              </a:lnSpc>
            </a:pPr>
            <a:r>
              <a:rPr lang="en-US" sz="4555" dirty="0">
                <a:solidFill>
                  <a:srgbClr val="FFFFFF"/>
                </a:solidFill>
                <a:latin typeface="AdBhashitha Italics"/>
              </a:rPr>
              <a:t>However</a:t>
            </a:r>
          </a:p>
          <a:p>
            <a:pPr algn="ctr">
              <a:lnSpc>
                <a:spcPts val="6377"/>
              </a:lnSpc>
            </a:pPr>
            <a:r>
              <a:rPr lang="en-US" sz="3600" dirty="0">
                <a:solidFill>
                  <a:srgbClr val="FFFFFF"/>
                </a:solidFill>
                <a:latin typeface="AdBhashitha" panose="02040503050201020203" charset="0"/>
              </a:rPr>
              <a:t>We still have a long way to go. Especially for men - the stigma of being strong and not allowing our men to be sensitive is costing lives. Therapy, medication and diagnosis still carries shame - this needs to be worked on, too. </a:t>
            </a:r>
          </a:p>
          <a:p>
            <a:pPr algn="ctr">
              <a:lnSpc>
                <a:spcPts val="6377"/>
              </a:lnSpc>
            </a:pPr>
            <a:endParaRPr lang="en-US" sz="3036" dirty="0">
              <a:solidFill>
                <a:srgbClr val="FFFFFF"/>
              </a:solidFill>
              <a:latin typeface="Arimo"/>
            </a:endParaRPr>
          </a:p>
        </p:txBody>
      </p:sp>
      <p:pic>
        <p:nvPicPr>
          <p:cNvPr id="7"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a:off x="148151" y="6344133"/>
            <a:ext cx="2607755" cy="4114800"/>
          </a:xfrm>
          <a:prstGeom prst="rect">
            <a:avLst/>
          </a:prstGeom>
        </p:spPr>
      </p:pic>
      <p:grpSp>
        <p:nvGrpSpPr>
          <p:cNvPr id="8" name="Group 8"/>
          <p:cNvGrpSpPr/>
          <p:nvPr/>
        </p:nvGrpSpPr>
        <p:grpSpPr>
          <a:xfrm>
            <a:off x="0" y="144780"/>
            <a:ext cx="5212916" cy="1480800"/>
            <a:chOff x="0" y="0"/>
            <a:chExt cx="6950555" cy="1974400"/>
          </a:xfrm>
        </p:grpSpPr>
        <p:sp>
          <p:nvSpPr>
            <p:cNvPr id="9" name="TextBox 9"/>
            <p:cNvSpPr txBox="1"/>
            <p:nvPr/>
          </p:nvSpPr>
          <p:spPr>
            <a:xfrm>
              <a:off x="1010920" y="-152400"/>
              <a:ext cx="5030315" cy="2126800"/>
            </a:xfrm>
            <a:prstGeom prst="rect">
              <a:avLst/>
            </a:prstGeom>
          </p:spPr>
          <p:txBody>
            <a:bodyPr lIns="0" tIns="0" rIns="0" bIns="0" rtlCol="0" anchor="t">
              <a:spAutoFit/>
            </a:bodyPr>
            <a:lstStyle/>
            <a:p>
              <a:pPr algn="ctr">
                <a:lnSpc>
                  <a:spcPts val="13447"/>
                </a:lnSpc>
              </a:pPr>
              <a:r>
                <a:rPr lang="en-US" sz="9605">
                  <a:solidFill>
                    <a:srgbClr val="947139"/>
                  </a:solidFill>
                  <a:latin typeface="Liu Jian Mao Cao"/>
                </a:rPr>
                <a:t>Stigma</a:t>
              </a:r>
            </a:p>
          </p:txBody>
        </p:sp>
        <p:sp>
          <p:nvSpPr>
            <p:cNvPr id="10" name="TextBox 10"/>
            <p:cNvSpPr txBox="1"/>
            <p:nvPr/>
          </p:nvSpPr>
          <p:spPr>
            <a:xfrm>
              <a:off x="0" y="-190500"/>
              <a:ext cx="6950555" cy="2126800"/>
            </a:xfrm>
            <a:prstGeom prst="rect">
              <a:avLst/>
            </a:prstGeom>
          </p:spPr>
          <p:txBody>
            <a:bodyPr lIns="0" tIns="0" rIns="0" bIns="0" rtlCol="0" anchor="t">
              <a:spAutoFit/>
            </a:bodyPr>
            <a:lstStyle/>
            <a:p>
              <a:pPr algn="ctr">
                <a:lnSpc>
                  <a:spcPts val="13447"/>
                </a:lnSpc>
              </a:pPr>
              <a:r>
                <a:rPr lang="en-US" sz="9605">
                  <a:solidFill>
                    <a:srgbClr val="FFFFFF"/>
                  </a:solidFill>
                  <a:latin typeface="Liu Jian Mao Cao"/>
                </a:rPr>
                <a:t>Stigma</a:t>
              </a:r>
            </a:p>
          </p:txBody>
        </p:sp>
      </p:gr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D8C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8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79879" y="-2364536"/>
            <a:ext cx="18109192" cy="13717713"/>
          </a:xfrm>
          <a:prstGeom prst="rect">
            <a:avLst/>
          </a:prstGeom>
        </p:spPr>
      </p:pic>
      <p:sp>
        <p:nvSpPr>
          <p:cNvPr id="3" name="TextBox 3"/>
          <p:cNvSpPr txBox="1"/>
          <p:nvPr/>
        </p:nvSpPr>
        <p:spPr>
          <a:xfrm>
            <a:off x="1028700" y="1750844"/>
            <a:ext cx="16091086" cy="3295582"/>
          </a:xfrm>
          <a:prstGeom prst="rect">
            <a:avLst/>
          </a:prstGeom>
        </p:spPr>
        <p:txBody>
          <a:bodyPr lIns="0" tIns="0" rIns="0" bIns="0" rtlCol="0" anchor="t">
            <a:spAutoFit/>
          </a:bodyPr>
          <a:lstStyle/>
          <a:p>
            <a:pPr algn="ctr">
              <a:lnSpc>
                <a:spcPts val="6377"/>
              </a:lnSpc>
            </a:pPr>
            <a:r>
              <a:rPr lang="en-US" sz="4555">
                <a:solidFill>
                  <a:srgbClr val="122C32"/>
                </a:solidFill>
                <a:latin typeface="AdBhashitha"/>
              </a:rPr>
              <a:t>Unfortunately, there have been a number of high profile suicides in the last 10 years. We are noticing a change in how these deaths have been reported on. The shame and stigma has subsided, words like commit suicide have been used less - and we are seeing more empathy from the public’s reaction.</a:t>
            </a:r>
            <a:r>
              <a:rPr lang="en-US" sz="3036">
                <a:solidFill>
                  <a:srgbClr val="122C32"/>
                </a:solidFill>
                <a:latin typeface="Arimo"/>
              </a:rPr>
              <a:t> </a:t>
            </a:r>
          </a:p>
        </p:txBody>
      </p:sp>
      <p:grpSp>
        <p:nvGrpSpPr>
          <p:cNvPr id="4" name="Group 4"/>
          <p:cNvGrpSpPr/>
          <p:nvPr/>
        </p:nvGrpSpPr>
        <p:grpSpPr>
          <a:xfrm>
            <a:off x="3867599" y="5856386"/>
            <a:ext cx="13391701" cy="4602547"/>
            <a:chOff x="0" y="0"/>
            <a:chExt cx="5568708" cy="1913890"/>
          </a:xfrm>
        </p:grpSpPr>
        <p:sp>
          <p:nvSpPr>
            <p:cNvPr id="5" name="Freeform 5"/>
            <p:cNvSpPr/>
            <p:nvPr/>
          </p:nvSpPr>
          <p:spPr>
            <a:xfrm>
              <a:off x="0" y="0"/>
              <a:ext cx="5568708" cy="1913890"/>
            </a:xfrm>
            <a:custGeom>
              <a:avLst/>
              <a:gdLst/>
              <a:ahLst/>
              <a:cxnLst/>
              <a:rect l="l" t="t" r="r" b="b"/>
              <a:pathLst>
                <a:path w="5568708" h="1913890">
                  <a:moveTo>
                    <a:pt x="0" y="0"/>
                  </a:moveTo>
                  <a:lnTo>
                    <a:pt x="5568708" y="0"/>
                  </a:lnTo>
                  <a:lnTo>
                    <a:pt x="5568708" y="1913890"/>
                  </a:lnTo>
                  <a:lnTo>
                    <a:pt x="0" y="1913890"/>
                  </a:lnTo>
                  <a:close/>
                </a:path>
              </a:pathLst>
            </a:custGeom>
            <a:solidFill>
              <a:srgbClr val="AE8441"/>
            </a:solidFill>
          </p:spPr>
        </p:sp>
      </p:grpSp>
      <p:sp>
        <p:nvSpPr>
          <p:cNvPr id="6" name="TextBox 6"/>
          <p:cNvSpPr txBox="1"/>
          <p:nvPr/>
        </p:nvSpPr>
        <p:spPr>
          <a:xfrm>
            <a:off x="4074627" y="5882387"/>
            <a:ext cx="12977645" cy="4749890"/>
          </a:xfrm>
          <a:prstGeom prst="rect">
            <a:avLst/>
          </a:prstGeom>
        </p:spPr>
        <p:txBody>
          <a:bodyPr lIns="0" tIns="0" rIns="0" bIns="0" rtlCol="0" anchor="t">
            <a:spAutoFit/>
          </a:bodyPr>
          <a:lstStyle/>
          <a:p>
            <a:pPr algn="ctr">
              <a:lnSpc>
                <a:spcPts val="5435"/>
              </a:lnSpc>
            </a:pPr>
            <a:r>
              <a:rPr lang="en-US" sz="3882" dirty="0">
                <a:solidFill>
                  <a:srgbClr val="FFFFFF"/>
                </a:solidFill>
                <a:latin typeface="AdBhashitha Italics"/>
              </a:rPr>
              <a:t>However</a:t>
            </a:r>
          </a:p>
          <a:p>
            <a:pPr algn="ctr">
              <a:lnSpc>
                <a:spcPts val="5435"/>
              </a:lnSpc>
            </a:pPr>
            <a:r>
              <a:rPr lang="en-US" sz="3600" dirty="0">
                <a:solidFill>
                  <a:srgbClr val="FFFFFF"/>
                </a:solidFill>
                <a:latin typeface="AdBhashitha" panose="02040503050201020203" charset="0"/>
              </a:rPr>
              <a:t>The media have such an important role in reporting suicides responsibly. Including suicide method, </a:t>
            </a:r>
            <a:r>
              <a:rPr lang="en-US" sz="3600" dirty="0" err="1">
                <a:solidFill>
                  <a:srgbClr val="FFFFFF"/>
                </a:solidFill>
                <a:latin typeface="AdBhashitha" panose="02040503050201020203" charset="0"/>
              </a:rPr>
              <a:t>glamourising</a:t>
            </a:r>
            <a:r>
              <a:rPr lang="en-US" sz="3600" dirty="0">
                <a:solidFill>
                  <a:srgbClr val="FFFFFF"/>
                </a:solidFill>
                <a:latin typeface="AdBhashitha" panose="02040503050201020203" charset="0"/>
              </a:rPr>
              <a:t> the incident, delving into the cause or insinuating its part of a ‘cluster suicide’ can have a deep affect on vulnerable people. Charities are working closely with the media to ensure safe reporting is being carried out. (See Samaritans guide for more). </a:t>
            </a:r>
          </a:p>
          <a:p>
            <a:pPr algn="ctr">
              <a:lnSpc>
                <a:spcPts val="5435"/>
              </a:lnSpc>
            </a:pPr>
            <a:endParaRPr lang="en-US" sz="2588" dirty="0">
              <a:solidFill>
                <a:srgbClr val="FFFFFF"/>
              </a:solidFill>
              <a:latin typeface="Arimo"/>
            </a:endParaRPr>
          </a:p>
        </p:txBody>
      </p:sp>
      <p:pic>
        <p:nvPicPr>
          <p:cNvPr id="7"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0" y="5856386"/>
            <a:ext cx="3014091" cy="4114800"/>
          </a:xfrm>
          <a:prstGeom prst="rect">
            <a:avLst/>
          </a:prstGeom>
        </p:spPr>
      </p:pic>
      <p:sp>
        <p:nvSpPr>
          <p:cNvPr id="8" name="TextBox 8"/>
          <p:cNvSpPr txBox="1"/>
          <p:nvPr/>
        </p:nvSpPr>
        <p:spPr>
          <a:xfrm>
            <a:off x="758190" y="-17145"/>
            <a:ext cx="4709996" cy="1642725"/>
          </a:xfrm>
          <a:prstGeom prst="rect">
            <a:avLst/>
          </a:prstGeom>
        </p:spPr>
        <p:txBody>
          <a:bodyPr lIns="0" tIns="0" rIns="0" bIns="0" rtlCol="0" anchor="t">
            <a:spAutoFit/>
          </a:bodyPr>
          <a:lstStyle/>
          <a:p>
            <a:pPr algn="ctr">
              <a:lnSpc>
                <a:spcPts val="13447"/>
              </a:lnSpc>
            </a:pPr>
            <a:r>
              <a:rPr lang="en-US" sz="9605">
                <a:solidFill>
                  <a:srgbClr val="E4C2AD"/>
                </a:solidFill>
                <a:latin typeface="Liu Jian Mao Cao"/>
              </a:rPr>
              <a:t>Reporting</a:t>
            </a:r>
          </a:p>
        </p:txBody>
      </p:sp>
      <p:sp>
        <p:nvSpPr>
          <p:cNvPr id="9" name="TextBox 9"/>
          <p:cNvSpPr txBox="1"/>
          <p:nvPr/>
        </p:nvSpPr>
        <p:spPr>
          <a:xfrm>
            <a:off x="468630" y="-45720"/>
            <a:ext cx="5212916" cy="1642725"/>
          </a:xfrm>
          <a:prstGeom prst="rect">
            <a:avLst/>
          </a:prstGeom>
        </p:spPr>
        <p:txBody>
          <a:bodyPr lIns="0" tIns="0" rIns="0" bIns="0" rtlCol="0" anchor="t">
            <a:spAutoFit/>
          </a:bodyPr>
          <a:lstStyle/>
          <a:p>
            <a:pPr algn="ctr">
              <a:lnSpc>
                <a:spcPts val="13447"/>
              </a:lnSpc>
            </a:pPr>
            <a:r>
              <a:rPr lang="en-US" sz="9605">
                <a:solidFill>
                  <a:srgbClr val="113C61"/>
                </a:solidFill>
                <a:latin typeface="Liu Jian Mao Cao"/>
              </a:rPr>
              <a:t>Reporting</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285A6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8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79879" y="-2364536"/>
            <a:ext cx="18109192" cy="13717713"/>
          </a:xfrm>
          <a:prstGeom prst="rect">
            <a:avLst/>
          </a:prstGeom>
        </p:spPr>
      </p:pic>
      <p:sp>
        <p:nvSpPr>
          <p:cNvPr id="3" name="TextBox 3"/>
          <p:cNvSpPr txBox="1"/>
          <p:nvPr/>
        </p:nvSpPr>
        <p:spPr>
          <a:xfrm>
            <a:off x="683975" y="1665291"/>
            <a:ext cx="16920050" cy="4191094"/>
          </a:xfrm>
          <a:prstGeom prst="rect">
            <a:avLst/>
          </a:prstGeom>
        </p:spPr>
        <p:txBody>
          <a:bodyPr lIns="0" tIns="0" rIns="0" bIns="0" rtlCol="0" anchor="t">
            <a:spAutoFit/>
          </a:bodyPr>
          <a:lstStyle/>
          <a:p>
            <a:pPr algn="ctr">
              <a:lnSpc>
                <a:spcPts val="5429"/>
              </a:lnSpc>
            </a:pPr>
            <a:r>
              <a:rPr lang="en-US" sz="3878" dirty="0">
                <a:solidFill>
                  <a:srgbClr val="FFFFFF"/>
                </a:solidFill>
                <a:latin typeface="AdBhashitha"/>
              </a:rPr>
              <a:t>It’s difficult to talk about mental health in the past 10 years without mentioning the boom in popularity of social media. We are accessing it at a younger age, we have it 24/7 in our hands. The social comparison we do in our heads, the anxiety it can cause, the information we are exposed to and the potential relentless abuse we are open to is no doubt a factor of mental health issues we’ve seen in the past decade. We are always close to or on a screen nowadays, which is taking </a:t>
            </a:r>
            <a:r>
              <a:rPr lang="en-US" sz="3880" dirty="0">
                <a:solidFill>
                  <a:srgbClr val="FFFFFF"/>
                </a:solidFill>
                <a:latin typeface="AdBhashitha" panose="02040503050201020203" charset="0"/>
              </a:rPr>
              <a:t>its toll. </a:t>
            </a:r>
          </a:p>
        </p:txBody>
      </p:sp>
      <p:grpSp>
        <p:nvGrpSpPr>
          <p:cNvPr id="4" name="Group 4"/>
          <p:cNvGrpSpPr/>
          <p:nvPr/>
        </p:nvGrpSpPr>
        <p:grpSpPr>
          <a:xfrm>
            <a:off x="3867599" y="5856386"/>
            <a:ext cx="13391701" cy="4602547"/>
            <a:chOff x="0" y="0"/>
            <a:chExt cx="5568708" cy="1913890"/>
          </a:xfrm>
        </p:grpSpPr>
        <p:sp>
          <p:nvSpPr>
            <p:cNvPr id="5" name="Freeform 5"/>
            <p:cNvSpPr/>
            <p:nvPr/>
          </p:nvSpPr>
          <p:spPr>
            <a:xfrm>
              <a:off x="0" y="0"/>
              <a:ext cx="5568708" cy="1913890"/>
            </a:xfrm>
            <a:custGeom>
              <a:avLst/>
              <a:gdLst/>
              <a:ahLst/>
              <a:cxnLst/>
              <a:rect l="l" t="t" r="r" b="b"/>
              <a:pathLst>
                <a:path w="5568708" h="1913890">
                  <a:moveTo>
                    <a:pt x="0" y="0"/>
                  </a:moveTo>
                  <a:lnTo>
                    <a:pt x="5568708" y="0"/>
                  </a:lnTo>
                  <a:lnTo>
                    <a:pt x="5568708" y="1913890"/>
                  </a:lnTo>
                  <a:lnTo>
                    <a:pt x="0" y="1913890"/>
                  </a:lnTo>
                  <a:close/>
                </a:path>
              </a:pathLst>
            </a:custGeom>
            <a:solidFill>
              <a:srgbClr val="E4C2AD"/>
            </a:solidFill>
          </p:spPr>
        </p:sp>
      </p:grpSp>
      <p:sp>
        <p:nvSpPr>
          <p:cNvPr id="6" name="TextBox 6"/>
          <p:cNvSpPr txBox="1"/>
          <p:nvPr/>
        </p:nvSpPr>
        <p:spPr>
          <a:xfrm>
            <a:off x="4132788" y="5910962"/>
            <a:ext cx="12861324" cy="5225982"/>
          </a:xfrm>
          <a:prstGeom prst="rect">
            <a:avLst/>
          </a:prstGeom>
        </p:spPr>
        <p:txBody>
          <a:bodyPr lIns="0" tIns="0" rIns="0" bIns="0" rtlCol="0" anchor="t">
            <a:spAutoFit/>
          </a:bodyPr>
          <a:lstStyle/>
          <a:p>
            <a:pPr algn="ctr">
              <a:lnSpc>
                <a:spcPts val="4626"/>
              </a:lnSpc>
            </a:pPr>
            <a:r>
              <a:rPr lang="en-US" sz="3304" dirty="0">
                <a:solidFill>
                  <a:srgbClr val="FFFFFF"/>
                </a:solidFill>
                <a:latin typeface="AdBhashitha Italics"/>
              </a:rPr>
              <a:t>However</a:t>
            </a:r>
          </a:p>
          <a:p>
            <a:pPr algn="ctr">
              <a:lnSpc>
                <a:spcPts val="4626"/>
              </a:lnSpc>
            </a:pPr>
            <a:r>
              <a:rPr lang="en-US" sz="3200" dirty="0">
                <a:solidFill>
                  <a:srgbClr val="FFFFFF"/>
                </a:solidFill>
                <a:latin typeface="AdBhashitha" panose="02040503050201020203" charset="0"/>
              </a:rPr>
              <a:t>It’s not all bad. Our smart phones give us access to support and information we would have struggled to access before. New apps like ‘Stay Alive’ are helping to save lives. With social media comes connections to others (albeit via a screen) - and if we follow inspiring accounts, find helplines or information on dealing with issues like low moods and anxiety, this can be really reassuring. We have the potential to develop communities to feel less alone in our feelings. Shameless plug - go follow @hectorshere on Instagram!</a:t>
            </a:r>
          </a:p>
          <a:p>
            <a:pPr algn="ctr">
              <a:lnSpc>
                <a:spcPts val="4626"/>
              </a:lnSpc>
            </a:pPr>
            <a:endParaRPr lang="en-US" sz="2203" dirty="0">
              <a:solidFill>
                <a:srgbClr val="FFFFFF"/>
              </a:solidFill>
              <a:latin typeface="Arimo"/>
            </a:endParaRPr>
          </a:p>
          <a:p>
            <a:pPr algn="ctr">
              <a:lnSpc>
                <a:spcPts val="4626"/>
              </a:lnSpc>
            </a:pPr>
            <a:endParaRPr lang="en-US" sz="2203" dirty="0">
              <a:solidFill>
                <a:srgbClr val="FFFFFF"/>
              </a:solidFill>
              <a:latin typeface="Arimo"/>
            </a:endParaRPr>
          </a:p>
        </p:txBody>
      </p:sp>
      <p:sp>
        <p:nvSpPr>
          <p:cNvPr id="7" name="TextBox 7"/>
          <p:cNvSpPr txBox="1"/>
          <p:nvPr/>
        </p:nvSpPr>
        <p:spPr>
          <a:xfrm>
            <a:off x="-1824572" y="112087"/>
            <a:ext cx="17191556" cy="1642725"/>
          </a:xfrm>
          <a:prstGeom prst="rect">
            <a:avLst/>
          </a:prstGeom>
        </p:spPr>
        <p:txBody>
          <a:bodyPr lIns="0" tIns="0" rIns="0" bIns="0" rtlCol="0" anchor="t">
            <a:spAutoFit/>
          </a:bodyPr>
          <a:lstStyle/>
          <a:p>
            <a:pPr algn="ctr">
              <a:lnSpc>
                <a:spcPts val="13447"/>
              </a:lnSpc>
            </a:pPr>
            <a:r>
              <a:rPr lang="en-US" sz="9605">
                <a:solidFill>
                  <a:srgbClr val="153239"/>
                </a:solidFill>
                <a:latin typeface="Liu Jian Mao Cao"/>
              </a:rPr>
              <a:t>Social Media &amp; Technology</a:t>
            </a:r>
          </a:p>
        </p:txBody>
      </p:sp>
      <p:sp>
        <p:nvSpPr>
          <p:cNvPr id="8" name="TextBox 8"/>
          <p:cNvSpPr txBox="1"/>
          <p:nvPr/>
        </p:nvSpPr>
        <p:spPr>
          <a:xfrm>
            <a:off x="-1700747" y="83512"/>
            <a:ext cx="16848656" cy="1642725"/>
          </a:xfrm>
          <a:prstGeom prst="rect">
            <a:avLst/>
          </a:prstGeom>
        </p:spPr>
        <p:txBody>
          <a:bodyPr lIns="0" tIns="0" rIns="0" bIns="0" rtlCol="0" anchor="t">
            <a:spAutoFit/>
          </a:bodyPr>
          <a:lstStyle/>
          <a:p>
            <a:pPr algn="ctr">
              <a:lnSpc>
                <a:spcPts val="13447"/>
              </a:lnSpc>
            </a:pPr>
            <a:r>
              <a:rPr lang="en-US" sz="9605">
                <a:solidFill>
                  <a:srgbClr val="FFFFFF"/>
                </a:solidFill>
                <a:latin typeface="Liu Jian Mao Cao"/>
              </a:rPr>
              <a:t>Social Media &amp; Technology</a:t>
            </a:r>
          </a:p>
        </p:txBody>
      </p:sp>
      <p:pic>
        <p:nvPicPr>
          <p:cNvPr id="9" name="Picture 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79879" y="6034787"/>
            <a:ext cx="3492436" cy="4114800"/>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AE8441"/>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8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89404" y="-2383586"/>
            <a:ext cx="18109192" cy="13717713"/>
          </a:xfrm>
          <a:prstGeom prst="rect">
            <a:avLst/>
          </a:prstGeom>
        </p:spPr>
      </p:pic>
      <p:sp>
        <p:nvSpPr>
          <p:cNvPr id="3" name="TextBox 3"/>
          <p:cNvSpPr txBox="1"/>
          <p:nvPr/>
        </p:nvSpPr>
        <p:spPr>
          <a:xfrm>
            <a:off x="891989" y="1600349"/>
            <a:ext cx="16091086" cy="4915503"/>
          </a:xfrm>
          <a:prstGeom prst="rect">
            <a:avLst/>
          </a:prstGeom>
        </p:spPr>
        <p:txBody>
          <a:bodyPr lIns="0" tIns="0" rIns="0" bIns="0" rtlCol="0" anchor="t">
            <a:spAutoFit/>
          </a:bodyPr>
          <a:lstStyle/>
          <a:p>
            <a:pPr algn="ctr">
              <a:lnSpc>
                <a:spcPts val="6377"/>
              </a:lnSpc>
            </a:pPr>
            <a:r>
              <a:rPr lang="en-US" sz="4555">
                <a:solidFill>
                  <a:srgbClr val="FFFFFF"/>
                </a:solidFill>
                <a:latin typeface="AdBhashitha"/>
              </a:rPr>
              <a:t>We’ve never had more of an insight to the lives of the rich and famous. Whilst this can be damaging for our young people to be exposed to, it’s also been admirable to see more and more celebrities opening up about their mental health. When we see a high profile person talk about their experiences with anxiety, it helps us feel more ‘normal’ and like we are not the only ones. </a:t>
            </a:r>
          </a:p>
          <a:p>
            <a:pPr algn="ctr">
              <a:lnSpc>
                <a:spcPts val="6377"/>
              </a:lnSpc>
            </a:pPr>
            <a:endParaRPr lang="en-US" sz="4555">
              <a:solidFill>
                <a:srgbClr val="FFFFFF"/>
              </a:solidFill>
              <a:latin typeface="AdBhashitha"/>
            </a:endParaRPr>
          </a:p>
        </p:txBody>
      </p:sp>
      <p:grpSp>
        <p:nvGrpSpPr>
          <p:cNvPr id="4" name="Group 4"/>
          <p:cNvGrpSpPr/>
          <p:nvPr/>
        </p:nvGrpSpPr>
        <p:grpSpPr>
          <a:xfrm>
            <a:off x="3867599" y="5856386"/>
            <a:ext cx="13391701" cy="4602547"/>
            <a:chOff x="0" y="0"/>
            <a:chExt cx="5568708" cy="1913890"/>
          </a:xfrm>
        </p:grpSpPr>
        <p:sp>
          <p:nvSpPr>
            <p:cNvPr id="5" name="Freeform 5"/>
            <p:cNvSpPr/>
            <p:nvPr/>
          </p:nvSpPr>
          <p:spPr>
            <a:xfrm>
              <a:off x="0" y="0"/>
              <a:ext cx="5568708" cy="1913890"/>
            </a:xfrm>
            <a:custGeom>
              <a:avLst/>
              <a:gdLst/>
              <a:ahLst/>
              <a:cxnLst/>
              <a:rect l="l" t="t" r="r" b="b"/>
              <a:pathLst>
                <a:path w="5568708" h="1913890">
                  <a:moveTo>
                    <a:pt x="0" y="0"/>
                  </a:moveTo>
                  <a:lnTo>
                    <a:pt x="5568708" y="0"/>
                  </a:lnTo>
                  <a:lnTo>
                    <a:pt x="5568708" y="1913890"/>
                  </a:lnTo>
                  <a:lnTo>
                    <a:pt x="0" y="1913890"/>
                  </a:lnTo>
                  <a:close/>
                </a:path>
              </a:pathLst>
            </a:custGeom>
            <a:solidFill>
              <a:srgbClr val="285A66"/>
            </a:solidFill>
          </p:spPr>
        </p:sp>
      </p:grpSp>
      <p:sp>
        <p:nvSpPr>
          <p:cNvPr id="6" name="TextBox 6"/>
          <p:cNvSpPr txBox="1"/>
          <p:nvPr/>
        </p:nvSpPr>
        <p:spPr>
          <a:xfrm>
            <a:off x="3922718" y="5896157"/>
            <a:ext cx="13155607" cy="4736874"/>
          </a:xfrm>
          <a:prstGeom prst="rect">
            <a:avLst/>
          </a:prstGeom>
        </p:spPr>
        <p:txBody>
          <a:bodyPr lIns="0" tIns="0" rIns="0" bIns="0" rtlCol="0" anchor="t">
            <a:spAutoFit/>
          </a:bodyPr>
          <a:lstStyle/>
          <a:p>
            <a:pPr algn="ctr">
              <a:lnSpc>
                <a:spcPts val="4726"/>
              </a:lnSpc>
            </a:pPr>
            <a:r>
              <a:rPr lang="en-US" sz="3375" dirty="0">
                <a:solidFill>
                  <a:srgbClr val="FFFFFF"/>
                </a:solidFill>
                <a:latin typeface="AdBhashitha Italics"/>
              </a:rPr>
              <a:t>However</a:t>
            </a:r>
          </a:p>
          <a:p>
            <a:pPr algn="ctr">
              <a:lnSpc>
                <a:spcPts val="4726"/>
              </a:lnSpc>
            </a:pPr>
            <a:r>
              <a:rPr lang="en-US" sz="3600" dirty="0">
                <a:solidFill>
                  <a:srgbClr val="FFFFFF"/>
                </a:solidFill>
                <a:latin typeface="AdBhashitha" panose="02040503050201020203" charset="0"/>
              </a:rPr>
              <a:t>There needs to be support in place for that person and those who get in touch, as we know first hand how vulnerable it can make you. When a celebrity speaks out about a mental health condition, it would be wonderful to see them in partnership with a charity or cause so signposting and support can be available. It’s also common for the most high risk people to remain silent about their issues, so as encouraged as we are - there is a long way to go. </a:t>
            </a:r>
          </a:p>
          <a:p>
            <a:pPr algn="ctr">
              <a:lnSpc>
                <a:spcPts val="4726"/>
              </a:lnSpc>
            </a:pPr>
            <a:endParaRPr lang="en-US" sz="2250" dirty="0">
              <a:solidFill>
                <a:srgbClr val="FFFFFF"/>
              </a:solidFill>
              <a:latin typeface="Arimo"/>
            </a:endParaRPr>
          </a:p>
        </p:txBody>
      </p:sp>
      <p:pic>
        <p:nvPicPr>
          <p:cNvPr id="7"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57676" y="6029507"/>
            <a:ext cx="3765042" cy="4114800"/>
          </a:xfrm>
          <a:prstGeom prst="rect">
            <a:avLst/>
          </a:prstGeom>
        </p:spPr>
      </p:pic>
      <p:sp>
        <p:nvSpPr>
          <p:cNvPr id="8" name="TextBox 8"/>
          <p:cNvSpPr txBox="1"/>
          <p:nvPr/>
        </p:nvSpPr>
        <p:spPr>
          <a:xfrm>
            <a:off x="335311" y="-190500"/>
            <a:ext cx="7064576" cy="1642725"/>
          </a:xfrm>
          <a:prstGeom prst="rect">
            <a:avLst/>
          </a:prstGeom>
        </p:spPr>
        <p:txBody>
          <a:bodyPr lIns="0" tIns="0" rIns="0" bIns="0" rtlCol="0" anchor="t">
            <a:spAutoFit/>
          </a:bodyPr>
          <a:lstStyle/>
          <a:p>
            <a:pPr algn="ctr">
              <a:lnSpc>
                <a:spcPts val="13447"/>
              </a:lnSpc>
            </a:pPr>
            <a:r>
              <a:rPr lang="en-US" sz="9605">
                <a:solidFill>
                  <a:srgbClr val="947139"/>
                </a:solidFill>
                <a:latin typeface="Liu Jian Mao Cao"/>
              </a:rPr>
              <a:t>Representation</a:t>
            </a:r>
          </a:p>
        </p:txBody>
      </p:sp>
      <p:sp>
        <p:nvSpPr>
          <p:cNvPr id="9" name="TextBox 9"/>
          <p:cNvSpPr txBox="1"/>
          <p:nvPr/>
        </p:nvSpPr>
        <p:spPr>
          <a:xfrm>
            <a:off x="157676" y="-200025"/>
            <a:ext cx="7338896" cy="1642725"/>
          </a:xfrm>
          <a:prstGeom prst="rect">
            <a:avLst/>
          </a:prstGeom>
        </p:spPr>
        <p:txBody>
          <a:bodyPr lIns="0" tIns="0" rIns="0" bIns="0" rtlCol="0" anchor="t">
            <a:spAutoFit/>
          </a:bodyPr>
          <a:lstStyle/>
          <a:p>
            <a:pPr algn="ctr">
              <a:lnSpc>
                <a:spcPts val="13447"/>
              </a:lnSpc>
            </a:pPr>
            <a:r>
              <a:rPr lang="en-US" sz="9605">
                <a:solidFill>
                  <a:srgbClr val="FFFFFF"/>
                </a:solidFill>
                <a:latin typeface="Liu Jian Mao Cao"/>
              </a:rPr>
              <a:t>Representation</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D8C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8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79879" y="-2364536"/>
            <a:ext cx="18109192" cy="13717713"/>
          </a:xfrm>
          <a:prstGeom prst="rect">
            <a:avLst/>
          </a:prstGeom>
        </p:spPr>
      </p:pic>
      <p:sp>
        <p:nvSpPr>
          <p:cNvPr id="3" name="TextBox 3"/>
          <p:cNvSpPr txBox="1"/>
          <p:nvPr/>
        </p:nvSpPr>
        <p:spPr>
          <a:xfrm>
            <a:off x="487680" y="1641144"/>
            <a:ext cx="17160240" cy="3991442"/>
          </a:xfrm>
          <a:prstGeom prst="rect">
            <a:avLst/>
          </a:prstGeom>
        </p:spPr>
        <p:txBody>
          <a:bodyPr lIns="0" tIns="0" rIns="0" bIns="0" rtlCol="0" anchor="t">
            <a:spAutoFit/>
          </a:bodyPr>
          <a:lstStyle/>
          <a:p>
            <a:pPr algn="ctr">
              <a:lnSpc>
                <a:spcPts val="5173"/>
              </a:lnSpc>
            </a:pPr>
            <a:r>
              <a:rPr lang="en-US" sz="3695">
                <a:solidFill>
                  <a:srgbClr val="122C32"/>
                </a:solidFill>
                <a:latin typeface="AdBhashitha"/>
              </a:rPr>
              <a:t>We’ve touched on the language used by the media changing for the good, but we are also noticing in our daily lives, we are more attune to the words we are using to describe ourselves and situations. It’s no longer acceptable to say Commit suicide - this makes it seem like it was a crime, thus adding to the stigma. ‘Don’t be gay’ is used less frequently thanks to the amazing work by the LGBTQ+ community, which implies sensitivity or feelings (particularly in males) is something that should make you question your sexuality or masculinity.</a:t>
            </a:r>
            <a:r>
              <a:rPr lang="en-US" sz="2463">
                <a:solidFill>
                  <a:srgbClr val="122C32"/>
                </a:solidFill>
                <a:latin typeface="Arimo"/>
              </a:rPr>
              <a:t> </a:t>
            </a:r>
          </a:p>
        </p:txBody>
      </p:sp>
      <p:grpSp>
        <p:nvGrpSpPr>
          <p:cNvPr id="4" name="Group 4"/>
          <p:cNvGrpSpPr/>
          <p:nvPr/>
        </p:nvGrpSpPr>
        <p:grpSpPr>
          <a:xfrm>
            <a:off x="3867599" y="5856386"/>
            <a:ext cx="13391701" cy="4602547"/>
            <a:chOff x="0" y="0"/>
            <a:chExt cx="5568708" cy="1913890"/>
          </a:xfrm>
        </p:grpSpPr>
        <p:sp>
          <p:nvSpPr>
            <p:cNvPr id="5" name="Freeform 5"/>
            <p:cNvSpPr/>
            <p:nvPr/>
          </p:nvSpPr>
          <p:spPr>
            <a:xfrm>
              <a:off x="0" y="0"/>
              <a:ext cx="5568708" cy="1913890"/>
            </a:xfrm>
            <a:custGeom>
              <a:avLst/>
              <a:gdLst/>
              <a:ahLst/>
              <a:cxnLst/>
              <a:rect l="l" t="t" r="r" b="b"/>
              <a:pathLst>
                <a:path w="5568708" h="1913890">
                  <a:moveTo>
                    <a:pt x="0" y="0"/>
                  </a:moveTo>
                  <a:lnTo>
                    <a:pt x="5568708" y="0"/>
                  </a:lnTo>
                  <a:lnTo>
                    <a:pt x="5568708" y="1913890"/>
                  </a:lnTo>
                  <a:lnTo>
                    <a:pt x="0" y="1913890"/>
                  </a:lnTo>
                  <a:close/>
                </a:path>
              </a:pathLst>
            </a:custGeom>
            <a:solidFill>
              <a:srgbClr val="AE8441"/>
            </a:solidFill>
          </p:spPr>
        </p:sp>
      </p:grpSp>
      <p:sp>
        <p:nvSpPr>
          <p:cNvPr id="6" name="TextBox 6"/>
          <p:cNvSpPr txBox="1"/>
          <p:nvPr/>
        </p:nvSpPr>
        <p:spPr>
          <a:xfrm>
            <a:off x="3971113" y="5977508"/>
            <a:ext cx="13184673" cy="4166782"/>
          </a:xfrm>
          <a:prstGeom prst="rect">
            <a:avLst/>
          </a:prstGeom>
        </p:spPr>
        <p:txBody>
          <a:bodyPr lIns="0" tIns="0" rIns="0" bIns="0" rtlCol="0" anchor="t">
            <a:spAutoFit/>
          </a:bodyPr>
          <a:lstStyle/>
          <a:p>
            <a:pPr algn="ctr">
              <a:lnSpc>
                <a:spcPts val="4700"/>
              </a:lnSpc>
            </a:pPr>
            <a:r>
              <a:rPr lang="en-US" sz="3357" dirty="0">
                <a:solidFill>
                  <a:srgbClr val="FFFFFF"/>
                </a:solidFill>
                <a:latin typeface="AdBhashitha Italics"/>
              </a:rPr>
              <a:t>However</a:t>
            </a:r>
          </a:p>
          <a:p>
            <a:pPr algn="ctr">
              <a:lnSpc>
                <a:spcPts val="4700"/>
              </a:lnSpc>
            </a:pPr>
            <a:r>
              <a:rPr lang="en-US" sz="3200" dirty="0">
                <a:solidFill>
                  <a:srgbClr val="FFFFFF"/>
                </a:solidFill>
                <a:latin typeface="AdBhashitha" panose="02040503050201020203" charset="0"/>
              </a:rPr>
              <a:t>How often have you heard yourself or others say the following: He needs to man up, I’m just a bit OCD like that, She’s crazy, If I have to listen to her bang on about it again I’ll kill myself, Cheer up love might never happen, They’re </a:t>
            </a:r>
            <a:r>
              <a:rPr lang="en-US" sz="3200" dirty="0" err="1">
                <a:solidFill>
                  <a:srgbClr val="FFFFFF"/>
                </a:solidFill>
                <a:latin typeface="AdBhashitha" panose="02040503050201020203" charset="0"/>
              </a:rPr>
              <a:t>schizo</a:t>
            </a:r>
            <a:r>
              <a:rPr lang="en-US" sz="3200" dirty="0">
                <a:solidFill>
                  <a:srgbClr val="FFFFFF"/>
                </a:solidFill>
                <a:latin typeface="AdBhashitha" panose="02040503050201020203" charset="0"/>
              </a:rPr>
              <a:t>, You’re so over sensitive… Would you say that about a physical illness? These can all contribute to the shame and stigma of mental health conditions - be mindful, be gentle with yourself, and don’t be afraid to call out yourself or others to help the cause. </a:t>
            </a:r>
          </a:p>
        </p:txBody>
      </p:sp>
      <p:pic>
        <p:nvPicPr>
          <p:cNvPr id="7"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a:off x="0" y="6551948"/>
            <a:ext cx="3560451" cy="3699170"/>
          </a:xfrm>
          <a:prstGeom prst="rect">
            <a:avLst/>
          </a:prstGeom>
        </p:spPr>
      </p:pic>
      <p:sp>
        <p:nvSpPr>
          <p:cNvPr id="8" name="TextBox 8"/>
          <p:cNvSpPr txBox="1"/>
          <p:nvPr/>
        </p:nvSpPr>
        <p:spPr>
          <a:xfrm>
            <a:off x="758190" y="-17145"/>
            <a:ext cx="4709996" cy="1642725"/>
          </a:xfrm>
          <a:prstGeom prst="rect">
            <a:avLst/>
          </a:prstGeom>
        </p:spPr>
        <p:txBody>
          <a:bodyPr lIns="0" tIns="0" rIns="0" bIns="0" rtlCol="0" anchor="t">
            <a:spAutoFit/>
          </a:bodyPr>
          <a:lstStyle/>
          <a:p>
            <a:pPr algn="ctr">
              <a:lnSpc>
                <a:spcPts val="13447"/>
              </a:lnSpc>
            </a:pPr>
            <a:r>
              <a:rPr lang="en-US" sz="9605">
                <a:solidFill>
                  <a:srgbClr val="E4C2AD"/>
                </a:solidFill>
                <a:latin typeface="Liu Jian Mao Cao"/>
              </a:rPr>
              <a:t>Language</a:t>
            </a:r>
          </a:p>
        </p:txBody>
      </p:sp>
      <p:sp>
        <p:nvSpPr>
          <p:cNvPr id="9" name="TextBox 9"/>
          <p:cNvSpPr txBox="1"/>
          <p:nvPr/>
        </p:nvSpPr>
        <p:spPr>
          <a:xfrm>
            <a:off x="487680" y="-55245"/>
            <a:ext cx="5212916" cy="1642725"/>
          </a:xfrm>
          <a:prstGeom prst="rect">
            <a:avLst/>
          </a:prstGeom>
        </p:spPr>
        <p:txBody>
          <a:bodyPr lIns="0" tIns="0" rIns="0" bIns="0" rtlCol="0" anchor="t">
            <a:spAutoFit/>
          </a:bodyPr>
          <a:lstStyle/>
          <a:p>
            <a:pPr algn="ctr">
              <a:lnSpc>
                <a:spcPts val="13447"/>
              </a:lnSpc>
            </a:pPr>
            <a:r>
              <a:rPr lang="en-US" sz="9605">
                <a:solidFill>
                  <a:srgbClr val="113C61"/>
                </a:solidFill>
                <a:latin typeface="Liu Jian Mao Cao"/>
              </a:rPr>
              <a:t>Language</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285A6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8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79879" y="-2364536"/>
            <a:ext cx="18109192" cy="13717713"/>
          </a:xfrm>
          <a:prstGeom prst="rect">
            <a:avLst/>
          </a:prstGeom>
        </p:spPr>
      </p:pic>
      <p:sp>
        <p:nvSpPr>
          <p:cNvPr id="3" name="TextBox 3"/>
          <p:cNvSpPr txBox="1"/>
          <p:nvPr/>
        </p:nvSpPr>
        <p:spPr>
          <a:xfrm>
            <a:off x="683975" y="1825311"/>
            <a:ext cx="16920050" cy="3501561"/>
          </a:xfrm>
          <a:prstGeom prst="rect">
            <a:avLst/>
          </a:prstGeom>
        </p:spPr>
        <p:txBody>
          <a:bodyPr lIns="0" tIns="0" rIns="0" bIns="0" rtlCol="0" anchor="t">
            <a:spAutoFit/>
          </a:bodyPr>
          <a:lstStyle/>
          <a:p>
            <a:pPr algn="ctr">
              <a:lnSpc>
                <a:spcPts val="5429"/>
              </a:lnSpc>
            </a:pPr>
            <a:r>
              <a:rPr lang="en-US" sz="3878" dirty="0">
                <a:solidFill>
                  <a:srgbClr val="FFFFFF"/>
                </a:solidFill>
                <a:latin typeface="AdBhashitha"/>
              </a:rPr>
              <a:t>We have, unfortunately, been in this industry for 10 years following the death by suicide of our beloved Hector. Since we’ve started, the amount of support available has grown phenomenally. We now have IAPT - a self referral tool by the NHS for therapy. We have text HECTOR to 85258 for instant support. We have apps, websites, resources - the list goes on. It means that each person who comes to us for help gets tailored, instant </a:t>
            </a:r>
            <a:r>
              <a:rPr lang="en-US" sz="3880" dirty="0">
                <a:solidFill>
                  <a:srgbClr val="FFFFFF"/>
                </a:solidFill>
                <a:latin typeface="AdBhashitha" panose="02040503050201020203" charset="0"/>
              </a:rPr>
              <a:t>support that’s right for them. </a:t>
            </a:r>
          </a:p>
        </p:txBody>
      </p:sp>
      <p:grpSp>
        <p:nvGrpSpPr>
          <p:cNvPr id="4" name="Group 4"/>
          <p:cNvGrpSpPr/>
          <p:nvPr/>
        </p:nvGrpSpPr>
        <p:grpSpPr>
          <a:xfrm>
            <a:off x="3867599" y="5856386"/>
            <a:ext cx="13391701" cy="4602547"/>
            <a:chOff x="0" y="0"/>
            <a:chExt cx="5568708" cy="1913890"/>
          </a:xfrm>
        </p:grpSpPr>
        <p:sp>
          <p:nvSpPr>
            <p:cNvPr id="5" name="Freeform 5"/>
            <p:cNvSpPr/>
            <p:nvPr/>
          </p:nvSpPr>
          <p:spPr>
            <a:xfrm>
              <a:off x="0" y="0"/>
              <a:ext cx="5568708" cy="1913890"/>
            </a:xfrm>
            <a:custGeom>
              <a:avLst/>
              <a:gdLst/>
              <a:ahLst/>
              <a:cxnLst/>
              <a:rect l="l" t="t" r="r" b="b"/>
              <a:pathLst>
                <a:path w="5568708" h="1913890">
                  <a:moveTo>
                    <a:pt x="0" y="0"/>
                  </a:moveTo>
                  <a:lnTo>
                    <a:pt x="5568708" y="0"/>
                  </a:lnTo>
                  <a:lnTo>
                    <a:pt x="5568708" y="1913890"/>
                  </a:lnTo>
                  <a:lnTo>
                    <a:pt x="0" y="1913890"/>
                  </a:lnTo>
                  <a:close/>
                </a:path>
              </a:pathLst>
            </a:custGeom>
            <a:solidFill>
              <a:srgbClr val="E4C2AD"/>
            </a:solidFill>
          </p:spPr>
        </p:sp>
      </p:grpSp>
      <p:sp>
        <p:nvSpPr>
          <p:cNvPr id="6" name="TextBox 6"/>
          <p:cNvSpPr txBox="1"/>
          <p:nvPr/>
        </p:nvSpPr>
        <p:spPr>
          <a:xfrm>
            <a:off x="4017814" y="5882387"/>
            <a:ext cx="12976297" cy="4104842"/>
          </a:xfrm>
          <a:prstGeom prst="rect">
            <a:avLst/>
          </a:prstGeom>
        </p:spPr>
        <p:txBody>
          <a:bodyPr lIns="0" tIns="0" rIns="0" bIns="0" rtlCol="0" anchor="t">
            <a:spAutoFit/>
          </a:bodyPr>
          <a:lstStyle/>
          <a:p>
            <a:pPr algn="ctr">
              <a:lnSpc>
                <a:spcPts val="5441"/>
              </a:lnSpc>
            </a:pPr>
            <a:r>
              <a:rPr lang="en-US" sz="3886" dirty="0">
                <a:solidFill>
                  <a:srgbClr val="FFFFFF"/>
                </a:solidFill>
                <a:latin typeface="AdBhashitha Italics"/>
              </a:rPr>
              <a:t>However</a:t>
            </a:r>
          </a:p>
          <a:p>
            <a:pPr algn="ctr">
              <a:lnSpc>
                <a:spcPts val="5441"/>
              </a:lnSpc>
            </a:pPr>
            <a:r>
              <a:rPr lang="en-US" sz="4000" dirty="0">
                <a:solidFill>
                  <a:srgbClr val="FFFFFF"/>
                </a:solidFill>
                <a:latin typeface="AdBhashitha" panose="02040503050201020203" charset="0"/>
              </a:rPr>
              <a:t>We find that men only make up to 36% of those who access services. Not all these services are available to young people, and with so many options available it can be daunting for a person who is at crisis point to know where to turn to. We are doing everything we can to ensure we simplify the process, and make signposting clear, easy and accessible. </a:t>
            </a:r>
          </a:p>
        </p:txBody>
      </p:sp>
      <p:sp>
        <p:nvSpPr>
          <p:cNvPr id="7" name="TextBox 7"/>
          <p:cNvSpPr txBox="1"/>
          <p:nvPr/>
        </p:nvSpPr>
        <p:spPr>
          <a:xfrm>
            <a:off x="-3401912" y="-190500"/>
            <a:ext cx="17191556" cy="1642725"/>
          </a:xfrm>
          <a:prstGeom prst="rect">
            <a:avLst/>
          </a:prstGeom>
        </p:spPr>
        <p:txBody>
          <a:bodyPr lIns="0" tIns="0" rIns="0" bIns="0" rtlCol="0" anchor="t">
            <a:spAutoFit/>
          </a:bodyPr>
          <a:lstStyle/>
          <a:p>
            <a:pPr algn="ctr">
              <a:lnSpc>
                <a:spcPts val="13447"/>
              </a:lnSpc>
            </a:pPr>
            <a:r>
              <a:rPr lang="en-US" sz="9605">
                <a:solidFill>
                  <a:srgbClr val="153239"/>
                </a:solidFill>
                <a:latin typeface="Liu Jian Mao Cao"/>
              </a:rPr>
              <a:t>Support and Services</a:t>
            </a:r>
          </a:p>
        </p:txBody>
      </p:sp>
      <p:sp>
        <p:nvSpPr>
          <p:cNvPr id="8" name="TextBox 8"/>
          <p:cNvSpPr txBox="1"/>
          <p:nvPr/>
        </p:nvSpPr>
        <p:spPr>
          <a:xfrm>
            <a:off x="-3259037" y="-228600"/>
            <a:ext cx="16848656" cy="1642725"/>
          </a:xfrm>
          <a:prstGeom prst="rect">
            <a:avLst/>
          </a:prstGeom>
        </p:spPr>
        <p:txBody>
          <a:bodyPr lIns="0" tIns="0" rIns="0" bIns="0" rtlCol="0" anchor="t">
            <a:spAutoFit/>
          </a:bodyPr>
          <a:lstStyle/>
          <a:p>
            <a:pPr algn="ctr">
              <a:lnSpc>
                <a:spcPts val="13447"/>
              </a:lnSpc>
            </a:pPr>
            <a:r>
              <a:rPr lang="en-US" sz="9605">
                <a:solidFill>
                  <a:srgbClr val="FFFFFF"/>
                </a:solidFill>
                <a:latin typeface="Liu Jian Mao Cao"/>
              </a:rPr>
              <a:t>Support and Services</a:t>
            </a:r>
          </a:p>
        </p:txBody>
      </p:sp>
      <p:pic>
        <p:nvPicPr>
          <p:cNvPr id="9" name="Picture 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251460" y="5856386"/>
            <a:ext cx="3072200" cy="4602547"/>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285A66"/>
        </a:solidFill>
        <a:effectLst/>
      </p:bgPr>
    </p:bg>
    <p:spTree>
      <p:nvGrpSpPr>
        <p:cNvPr id="1" name=""/>
        <p:cNvGrpSpPr/>
        <p:nvPr/>
      </p:nvGrpSpPr>
      <p:grpSpPr>
        <a:xfrm>
          <a:off x="0" y="0"/>
          <a:ext cx="0" cy="0"/>
          <a:chOff x="0" y="0"/>
          <a:chExt cx="0" cy="0"/>
        </a:xfrm>
      </p:grpSpPr>
      <p:pic>
        <p:nvPicPr>
          <p:cNvPr id="6" name="Online Media 5" title="Hector's House: &quot;Man up&quot; | Suicide Prevention">
            <a:hlinkClick r:id="" action="ppaction://media"/>
            <a:extLst>
              <a:ext uri="{FF2B5EF4-FFF2-40B4-BE49-F238E27FC236}">
                <a16:creationId xmlns:a16="http://schemas.microsoft.com/office/drawing/2014/main" id="{075F2C61-ECAD-4972-A7B6-14D6FEA7D775}"/>
              </a:ext>
            </a:extLst>
          </p:cNvPr>
          <p:cNvPicPr>
            <a:picLocks noRot="1" noChangeAspect="1"/>
          </p:cNvPicPr>
          <p:nvPr>
            <a:videoFile r:link="rId1"/>
          </p:nvPr>
        </p:nvPicPr>
        <p:blipFill>
          <a:blip r:embed="rId3"/>
          <a:stretch>
            <a:fillRect/>
          </a:stretch>
        </p:blipFill>
        <p:spPr>
          <a:xfrm>
            <a:off x="2177207" y="1207262"/>
            <a:ext cx="13933586" cy="787247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2"/>
          <a:srcRect t="1398" r="1093" b="15149"/>
          <a:stretch>
            <a:fillRect/>
          </a:stretch>
        </a:blipFill>
        <a:effectLst/>
      </p:bgPr>
    </p:bg>
    <p:spTree>
      <p:nvGrpSpPr>
        <p:cNvPr id="1" name=""/>
        <p:cNvGrpSpPr/>
        <p:nvPr/>
      </p:nvGrpSpPr>
      <p:grpSpPr>
        <a:xfrm>
          <a:off x="0" y="0"/>
          <a:ext cx="0" cy="0"/>
          <a:chOff x="0" y="0"/>
          <a:chExt cx="0" cy="0"/>
        </a:xfrm>
      </p:grpSpPr>
      <p:sp>
        <p:nvSpPr>
          <p:cNvPr id="2" name="TextBox 2"/>
          <p:cNvSpPr txBox="1"/>
          <p:nvPr/>
        </p:nvSpPr>
        <p:spPr>
          <a:xfrm>
            <a:off x="3790299" y="102870"/>
            <a:ext cx="10707401" cy="2576239"/>
          </a:xfrm>
          <a:prstGeom prst="rect">
            <a:avLst/>
          </a:prstGeom>
        </p:spPr>
        <p:txBody>
          <a:bodyPr lIns="0" tIns="0" rIns="0" bIns="0" rtlCol="0" anchor="t">
            <a:spAutoFit/>
          </a:bodyPr>
          <a:lstStyle/>
          <a:p>
            <a:pPr algn="ctr">
              <a:lnSpc>
                <a:spcPts val="21064"/>
              </a:lnSpc>
              <a:spcBef>
                <a:spcPct val="0"/>
              </a:spcBef>
            </a:pPr>
            <a:r>
              <a:rPr lang="en-US" sz="15045">
                <a:solidFill>
                  <a:srgbClr val="113C61"/>
                </a:solidFill>
                <a:latin typeface="Liu Jian Mao Cao"/>
              </a:rPr>
              <a:t>Stay in touch!</a:t>
            </a:r>
          </a:p>
        </p:txBody>
      </p:sp>
      <p:sp>
        <p:nvSpPr>
          <p:cNvPr id="3" name="TextBox 3"/>
          <p:cNvSpPr txBox="1"/>
          <p:nvPr/>
        </p:nvSpPr>
        <p:spPr>
          <a:xfrm>
            <a:off x="11133294" y="3118485"/>
            <a:ext cx="6782830" cy="6139815"/>
          </a:xfrm>
          <a:prstGeom prst="rect">
            <a:avLst/>
          </a:prstGeom>
        </p:spPr>
        <p:txBody>
          <a:bodyPr lIns="0" tIns="0" rIns="0" bIns="0" rtlCol="0" anchor="t">
            <a:spAutoFit/>
          </a:bodyPr>
          <a:lstStyle/>
          <a:p>
            <a:pPr>
              <a:lnSpc>
                <a:spcPts val="7967"/>
              </a:lnSpc>
              <a:spcBef>
                <a:spcPct val="0"/>
              </a:spcBef>
            </a:pPr>
            <a:r>
              <a:rPr lang="en-US" sz="5690">
                <a:solidFill>
                  <a:srgbClr val="285A66"/>
                </a:solidFill>
                <a:latin typeface="AdBhashitha Bold"/>
              </a:rPr>
              <a:t>@hectorshere</a:t>
            </a:r>
          </a:p>
          <a:p>
            <a:pPr>
              <a:lnSpc>
                <a:spcPts val="7967"/>
              </a:lnSpc>
              <a:spcBef>
                <a:spcPct val="0"/>
              </a:spcBef>
            </a:pPr>
            <a:r>
              <a:rPr lang="en-US" sz="5690">
                <a:solidFill>
                  <a:srgbClr val="285A66"/>
                </a:solidFill>
                <a:latin typeface="AdBhashitha Bold"/>
              </a:rPr>
              <a:t> @lottelilibet_therapy</a:t>
            </a:r>
          </a:p>
          <a:p>
            <a:pPr>
              <a:lnSpc>
                <a:spcPts val="7967"/>
              </a:lnSpc>
              <a:spcBef>
                <a:spcPct val="0"/>
              </a:spcBef>
            </a:pPr>
            <a:endParaRPr lang="en-US" sz="5690">
              <a:solidFill>
                <a:srgbClr val="285A66"/>
              </a:solidFill>
              <a:latin typeface="AdBhashitha Bold"/>
            </a:endParaRPr>
          </a:p>
          <a:p>
            <a:pPr>
              <a:lnSpc>
                <a:spcPts val="7967"/>
              </a:lnSpc>
              <a:spcBef>
                <a:spcPct val="0"/>
              </a:spcBef>
            </a:pPr>
            <a:r>
              <a:rPr lang="en-US" sz="5690">
                <a:solidFill>
                  <a:srgbClr val="285A66"/>
                </a:solidFill>
                <a:latin typeface="AdBhashitha Bold"/>
              </a:rPr>
              <a:t>@househectors</a:t>
            </a:r>
          </a:p>
          <a:p>
            <a:pPr>
              <a:lnSpc>
                <a:spcPts val="7967"/>
              </a:lnSpc>
              <a:spcBef>
                <a:spcPct val="0"/>
              </a:spcBef>
            </a:pPr>
            <a:endParaRPr lang="en-US" sz="5690">
              <a:solidFill>
                <a:srgbClr val="285A66"/>
              </a:solidFill>
              <a:latin typeface="AdBhashitha Bold"/>
            </a:endParaRPr>
          </a:p>
          <a:p>
            <a:pPr>
              <a:lnSpc>
                <a:spcPts val="7967"/>
              </a:lnSpc>
              <a:spcBef>
                <a:spcPct val="0"/>
              </a:spcBef>
            </a:pPr>
            <a:r>
              <a:rPr lang="en-US" sz="5690">
                <a:solidFill>
                  <a:srgbClr val="285A66"/>
                </a:solidFill>
                <a:latin typeface="AdBhashitha Bold"/>
              </a:rPr>
              <a:t>Hector’s House</a:t>
            </a:r>
          </a:p>
        </p:txBody>
      </p:sp>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2411096" y="3337560"/>
            <a:ext cx="2387109" cy="1390491"/>
          </a:xfrm>
          <a:prstGeom prst="rect">
            <a:avLst/>
          </a:prstGeom>
        </p:spPr>
      </p:pic>
      <p:sp>
        <p:nvSpPr>
          <p:cNvPr id="5" name="TextBox 5"/>
          <p:cNvSpPr txBox="1"/>
          <p:nvPr/>
        </p:nvSpPr>
        <p:spPr>
          <a:xfrm>
            <a:off x="691676" y="4518501"/>
            <a:ext cx="6888923" cy="4600493"/>
          </a:xfrm>
          <a:prstGeom prst="rect">
            <a:avLst/>
          </a:prstGeom>
        </p:spPr>
        <p:txBody>
          <a:bodyPr lIns="0" tIns="0" rIns="0" bIns="0" rtlCol="0" anchor="t">
            <a:spAutoFit/>
          </a:bodyPr>
          <a:lstStyle/>
          <a:p>
            <a:pPr>
              <a:lnSpc>
                <a:spcPts val="7125"/>
              </a:lnSpc>
              <a:spcBef>
                <a:spcPct val="0"/>
              </a:spcBef>
            </a:pPr>
            <a:r>
              <a:rPr lang="en-US" sz="5089">
                <a:solidFill>
                  <a:srgbClr val="285A66"/>
                </a:solidFill>
                <a:latin typeface="AdBhashitha Bold"/>
              </a:rPr>
              <a:t>www.hectorshouse.org.uk</a:t>
            </a:r>
          </a:p>
          <a:p>
            <a:pPr>
              <a:lnSpc>
                <a:spcPts val="7125"/>
              </a:lnSpc>
              <a:spcBef>
                <a:spcPct val="0"/>
              </a:spcBef>
            </a:pPr>
            <a:endParaRPr lang="en-US" sz="5089">
              <a:solidFill>
                <a:srgbClr val="285A66"/>
              </a:solidFill>
              <a:latin typeface="AdBhashitha Bold"/>
            </a:endParaRPr>
          </a:p>
          <a:p>
            <a:pPr>
              <a:lnSpc>
                <a:spcPts val="7125"/>
              </a:lnSpc>
              <a:spcBef>
                <a:spcPct val="0"/>
              </a:spcBef>
            </a:pPr>
            <a:endParaRPr lang="en-US" sz="5089">
              <a:solidFill>
                <a:srgbClr val="285A66"/>
              </a:solidFill>
              <a:latin typeface="AdBhashitha Bold"/>
            </a:endParaRPr>
          </a:p>
          <a:p>
            <a:pPr>
              <a:lnSpc>
                <a:spcPts val="7125"/>
              </a:lnSpc>
              <a:spcBef>
                <a:spcPct val="0"/>
              </a:spcBef>
            </a:pPr>
            <a:r>
              <a:rPr lang="en-US" sz="5089">
                <a:solidFill>
                  <a:srgbClr val="285A66"/>
                </a:solidFill>
                <a:latin typeface="AdBhashitha Bold"/>
              </a:rPr>
              <a:t>hihector@hectorshouse.org.uk</a:t>
            </a:r>
          </a:p>
          <a:p>
            <a:pPr>
              <a:lnSpc>
                <a:spcPts val="7125"/>
              </a:lnSpc>
              <a:spcBef>
                <a:spcPct val="0"/>
              </a:spcBef>
            </a:pPr>
            <a:r>
              <a:rPr lang="en-US" sz="5089">
                <a:solidFill>
                  <a:srgbClr val="285A66"/>
                </a:solidFill>
                <a:latin typeface="AdBhashitha Bold"/>
              </a:rPr>
              <a:t>lotte@hectorshouse.org.uk</a:t>
            </a:r>
          </a:p>
        </p:txBody>
      </p:sp>
      <p:pic>
        <p:nvPicPr>
          <p:cNvPr id="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2799474" y="5836600"/>
            <a:ext cx="1610352" cy="1324515"/>
          </a:xfrm>
          <a:prstGeom prst="rect">
            <a:avLst/>
          </a:prstGeom>
        </p:spPr>
      </p:pic>
      <p:pic>
        <p:nvPicPr>
          <p:cNvPr id="7" name="Picture 7"/>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9144000" y="3443978"/>
            <a:ext cx="1341982" cy="1341982"/>
          </a:xfrm>
          <a:prstGeom prst="rect">
            <a:avLst/>
          </a:prstGeom>
        </p:spPr>
      </p:pic>
      <p:pic>
        <p:nvPicPr>
          <p:cNvPr id="8" name="Picture 8"/>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9448659" y="7623173"/>
            <a:ext cx="887954" cy="1835995"/>
          </a:xfrm>
          <a:prstGeom prst="rect">
            <a:avLst/>
          </a:prstGeom>
        </p:spPr>
      </p:pic>
      <p:pic>
        <p:nvPicPr>
          <p:cNvPr id="9" name="Picture 9"/>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9144000" y="5681241"/>
            <a:ext cx="1497271" cy="1233377"/>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285A6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17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560820" y="-164592"/>
            <a:ext cx="7315200" cy="3758184"/>
          </a:xfrm>
          <a:prstGeom prst="rect">
            <a:avLst/>
          </a:prstGeom>
        </p:spPr>
      </p:pic>
      <p:pic>
        <p:nvPicPr>
          <p:cNvPr id="3" name="Picture 3"/>
          <p:cNvPicPr>
            <a:picLocks noChangeAspect="1"/>
          </p:cNvPicPr>
          <p:nvPr/>
        </p:nvPicPr>
        <p:blipFill>
          <a:blip r:embed="rId2">
            <a:alphaModFix amt="20999"/>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768353" y="6249616"/>
            <a:ext cx="11712639" cy="6017368"/>
          </a:xfrm>
          <a:prstGeom prst="rect">
            <a:avLst/>
          </a:prstGeom>
        </p:spPr>
      </p:pic>
      <p:pic>
        <p:nvPicPr>
          <p:cNvPr id="4" name="Picture 4"/>
          <p:cNvPicPr>
            <a:picLocks noChangeAspect="1"/>
          </p:cNvPicPr>
          <p:nvPr/>
        </p:nvPicPr>
        <p:blipFill>
          <a:blip r:embed="rId4"/>
          <a:srcRect/>
          <a:stretch>
            <a:fillRect/>
          </a:stretch>
        </p:blipFill>
        <p:spPr>
          <a:xfrm>
            <a:off x="731515" y="228803"/>
            <a:ext cx="6539134" cy="9829395"/>
          </a:xfrm>
          <a:prstGeom prst="rect">
            <a:avLst/>
          </a:prstGeom>
        </p:spPr>
      </p:pic>
      <p:sp>
        <p:nvSpPr>
          <p:cNvPr id="5" name="TextBox 5"/>
          <p:cNvSpPr txBox="1"/>
          <p:nvPr/>
        </p:nvSpPr>
        <p:spPr>
          <a:xfrm>
            <a:off x="7650596" y="2429833"/>
            <a:ext cx="9948151" cy="6325547"/>
          </a:xfrm>
          <a:prstGeom prst="rect">
            <a:avLst/>
          </a:prstGeom>
        </p:spPr>
        <p:txBody>
          <a:bodyPr lIns="0" tIns="0" rIns="0" bIns="0" rtlCol="0" anchor="t">
            <a:spAutoFit/>
          </a:bodyPr>
          <a:lstStyle/>
          <a:p>
            <a:pPr marL="846318" lvl="1" indent="-423159">
              <a:lnSpc>
                <a:spcPts val="5487"/>
              </a:lnSpc>
              <a:buFont typeface="Arial"/>
              <a:buChar char="•"/>
            </a:pPr>
            <a:r>
              <a:rPr lang="en-US" sz="3919">
                <a:solidFill>
                  <a:srgbClr val="FFFFFF"/>
                </a:solidFill>
                <a:latin typeface="AdBhashitha"/>
              </a:rPr>
              <a:t>Hector was a normal chap</a:t>
            </a:r>
          </a:p>
          <a:p>
            <a:pPr marL="846318" lvl="1" indent="-423159">
              <a:lnSpc>
                <a:spcPts val="5487"/>
              </a:lnSpc>
              <a:buFont typeface="Arial"/>
              <a:buChar char="•"/>
            </a:pPr>
            <a:r>
              <a:rPr lang="en-US" sz="3919">
                <a:solidFill>
                  <a:srgbClr val="FFFFFF"/>
                </a:solidFill>
                <a:latin typeface="AdBhashitha"/>
              </a:rPr>
              <a:t>He had many friends</a:t>
            </a:r>
          </a:p>
          <a:p>
            <a:pPr marL="846318" lvl="1" indent="-423159">
              <a:lnSpc>
                <a:spcPts val="5487"/>
              </a:lnSpc>
              <a:buFont typeface="Arial"/>
              <a:buChar char="•"/>
            </a:pPr>
            <a:r>
              <a:rPr lang="en-US" sz="3919">
                <a:solidFill>
                  <a:srgbClr val="FFFFFF"/>
                </a:solidFill>
                <a:latin typeface="AdBhashitha"/>
              </a:rPr>
              <a:t>He was sociable</a:t>
            </a:r>
          </a:p>
          <a:p>
            <a:pPr marL="846318" lvl="1" indent="-423159">
              <a:lnSpc>
                <a:spcPts val="5487"/>
              </a:lnSpc>
              <a:buFont typeface="Arial"/>
              <a:buChar char="•"/>
            </a:pPr>
            <a:r>
              <a:rPr lang="en-US" sz="3919">
                <a:solidFill>
                  <a:srgbClr val="FFFFFF"/>
                </a:solidFill>
                <a:latin typeface="AdBhashitha"/>
              </a:rPr>
              <a:t>He did “over think” things</a:t>
            </a:r>
          </a:p>
          <a:p>
            <a:pPr marL="846318" lvl="1" indent="-423159">
              <a:lnSpc>
                <a:spcPts val="5487"/>
              </a:lnSpc>
              <a:buFont typeface="Arial"/>
              <a:buChar char="•"/>
            </a:pPr>
            <a:r>
              <a:rPr lang="en-US" sz="3919">
                <a:solidFill>
                  <a:srgbClr val="FFFFFF"/>
                </a:solidFill>
                <a:latin typeface="AdBhashitha"/>
              </a:rPr>
              <a:t>He did self harm</a:t>
            </a:r>
          </a:p>
          <a:p>
            <a:pPr marL="846318" lvl="1" indent="-423159">
              <a:lnSpc>
                <a:spcPts val="5487"/>
              </a:lnSpc>
              <a:buFont typeface="Arial"/>
              <a:buChar char="•"/>
            </a:pPr>
            <a:r>
              <a:rPr lang="en-US" sz="3919">
                <a:solidFill>
                  <a:srgbClr val="FFFFFF"/>
                </a:solidFill>
                <a:latin typeface="AdBhashitha"/>
              </a:rPr>
              <a:t>His suicide was completely out of the blue</a:t>
            </a:r>
          </a:p>
          <a:p>
            <a:pPr marL="846318" lvl="1" indent="-423159">
              <a:lnSpc>
                <a:spcPts val="5487"/>
              </a:lnSpc>
              <a:buFont typeface="Arial"/>
              <a:buChar char="•"/>
            </a:pPr>
            <a:r>
              <a:rPr lang="en-US" sz="3919">
                <a:solidFill>
                  <a:srgbClr val="FFFFFF"/>
                </a:solidFill>
                <a:latin typeface="AdBhashitha"/>
              </a:rPr>
              <a:t>It was intensely shocking to his family and friends</a:t>
            </a:r>
          </a:p>
          <a:p>
            <a:pPr marL="846318" lvl="1" indent="-423159">
              <a:lnSpc>
                <a:spcPts val="5487"/>
              </a:lnSpc>
              <a:buFont typeface="Arial"/>
              <a:buChar char="•"/>
            </a:pPr>
            <a:r>
              <a:rPr lang="en-US" sz="3919">
                <a:solidFill>
                  <a:srgbClr val="FFFFFF"/>
                </a:solidFill>
                <a:latin typeface="AdBhashitha"/>
              </a:rPr>
              <a:t>We have all spent time wondering how we could have prevented it</a:t>
            </a:r>
          </a:p>
        </p:txBody>
      </p:sp>
      <p:sp>
        <p:nvSpPr>
          <p:cNvPr id="6" name="TextBox 6"/>
          <p:cNvSpPr txBox="1"/>
          <p:nvPr/>
        </p:nvSpPr>
        <p:spPr>
          <a:xfrm>
            <a:off x="9220200" y="-37897"/>
            <a:ext cx="6141567" cy="2078646"/>
          </a:xfrm>
          <a:prstGeom prst="rect">
            <a:avLst/>
          </a:prstGeom>
        </p:spPr>
        <p:txBody>
          <a:bodyPr wrap="square" lIns="0" tIns="0" rIns="0" bIns="0" rtlCol="0" anchor="t">
            <a:spAutoFit/>
          </a:bodyPr>
          <a:lstStyle/>
          <a:p>
            <a:pPr algn="ctr">
              <a:lnSpc>
                <a:spcPts val="19049"/>
              </a:lnSpc>
              <a:spcBef>
                <a:spcPct val="0"/>
              </a:spcBef>
            </a:pPr>
            <a:r>
              <a:rPr lang="en-US" sz="13606" dirty="0" err="1">
                <a:solidFill>
                  <a:srgbClr val="FFFFFF"/>
                </a:solidFill>
                <a:latin typeface="Liu Jian Mao Cao"/>
              </a:rPr>
              <a:t>HecTalks</a:t>
            </a:r>
            <a:endParaRPr lang="en-US" sz="13606" dirty="0">
              <a:solidFill>
                <a:srgbClr val="FFFFFF"/>
              </a:solidFill>
              <a:latin typeface="Liu Jian Mao Cao"/>
            </a:endParaRPr>
          </a:p>
        </p:txBody>
      </p:sp>
      <p:pic>
        <p:nvPicPr>
          <p:cNvPr id="7" name="Picture 7"/>
          <p:cNvPicPr>
            <a:picLocks noChangeAspect="1"/>
          </p:cNvPicPr>
          <p:nvPr/>
        </p:nvPicPr>
        <p:blipFill>
          <a:blip r:embed="rId2">
            <a:alphaModFix amt="17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flipH="1">
            <a:off x="7132378" y="2230795"/>
            <a:ext cx="11348613" cy="5830350"/>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AE8441"/>
        </a:solidFill>
        <a:effectLst/>
      </p:bgPr>
    </p:bg>
    <p:spTree>
      <p:nvGrpSpPr>
        <p:cNvPr id="1" name=""/>
        <p:cNvGrpSpPr/>
        <p:nvPr/>
      </p:nvGrpSpPr>
      <p:grpSpPr>
        <a:xfrm>
          <a:off x="0" y="0"/>
          <a:ext cx="0" cy="0"/>
          <a:chOff x="0" y="0"/>
          <a:chExt cx="0" cy="0"/>
        </a:xfrm>
      </p:grpSpPr>
      <p:pic>
        <p:nvPicPr>
          <p:cNvPr id="2" name="Online Media 1" title="Hector's House: &quot;I'm fine&quot; | Suicide Prevention">
            <a:hlinkClick r:id="" action="ppaction://media"/>
            <a:extLst>
              <a:ext uri="{FF2B5EF4-FFF2-40B4-BE49-F238E27FC236}">
                <a16:creationId xmlns:a16="http://schemas.microsoft.com/office/drawing/2014/main" id="{FE45F715-6EDE-496B-B3D3-11664921E90B}"/>
              </a:ext>
            </a:extLst>
          </p:cNvPr>
          <p:cNvPicPr>
            <a:picLocks noRot="1" noChangeAspect="1"/>
          </p:cNvPicPr>
          <p:nvPr>
            <a:videoFile r:link="rId1"/>
          </p:nvPr>
        </p:nvPicPr>
        <p:blipFill>
          <a:blip r:embed="rId3"/>
          <a:stretch>
            <a:fillRect/>
          </a:stretch>
        </p:blipFill>
        <p:spPr>
          <a:xfrm>
            <a:off x="2302296" y="1277937"/>
            <a:ext cx="13683407" cy="77311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2"/>
          <a:srcRect t="1375" b="42375"/>
          <a:stretch>
            <a:fillRect/>
          </a:stretch>
        </a:blipFill>
        <a:effectLst/>
      </p:bgPr>
    </p:bg>
    <p:spTree>
      <p:nvGrpSpPr>
        <p:cNvPr id="1" name=""/>
        <p:cNvGrpSpPr/>
        <p:nvPr/>
      </p:nvGrpSpPr>
      <p:grpSpPr>
        <a:xfrm>
          <a:off x="0" y="0"/>
          <a:ext cx="0" cy="0"/>
          <a:chOff x="0" y="0"/>
          <a:chExt cx="0" cy="0"/>
        </a:xfrm>
      </p:grpSpPr>
      <p:sp>
        <p:nvSpPr>
          <p:cNvPr id="2" name="TextBox 2"/>
          <p:cNvSpPr txBox="1"/>
          <p:nvPr/>
        </p:nvSpPr>
        <p:spPr>
          <a:xfrm>
            <a:off x="-148426" y="659130"/>
            <a:ext cx="18584852" cy="1723918"/>
          </a:xfrm>
          <a:prstGeom prst="rect">
            <a:avLst/>
          </a:prstGeom>
        </p:spPr>
        <p:txBody>
          <a:bodyPr lIns="0" tIns="0" rIns="0" bIns="0" rtlCol="0" anchor="t">
            <a:spAutoFit/>
          </a:bodyPr>
          <a:lstStyle/>
          <a:p>
            <a:pPr algn="ctr">
              <a:lnSpc>
                <a:spcPts val="13926"/>
              </a:lnSpc>
              <a:spcBef>
                <a:spcPct val="0"/>
              </a:spcBef>
            </a:pPr>
            <a:r>
              <a:rPr lang="en-US" sz="9947">
                <a:solidFill>
                  <a:srgbClr val="32321F"/>
                </a:solidFill>
                <a:latin typeface="Liu Jian Mao Cao"/>
              </a:rPr>
              <a:t>What do we do at Hector's House?</a:t>
            </a:r>
          </a:p>
        </p:txBody>
      </p:sp>
      <p:grpSp>
        <p:nvGrpSpPr>
          <p:cNvPr id="3" name="Group 3"/>
          <p:cNvGrpSpPr/>
          <p:nvPr/>
        </p:nvGrpSpPr>
        <p:grpSpPr>
          <a:xfrm>
            <a:off x="1028700" y="3158995"/>
            <a:ext cx="16227848" cy="6099305"/>
            <a:chOff x="0" y="0"/>
            <a:chExt cx="5092107" cy="1913890"/>
          </a:xfrm>
        </p:grpSpPr>
        <p:sp>
          <p:nvSpPr>
            <p:cNvPr id="4" name="Freeform 4"/>
            <p:cNvSpPr/>
            <p:nvPr/>
          </p:nvSpPr>
          <p:spPr>
            <a:xfrm>
              <a:off x="0" y="0"/>
              <a:ext cx="5092107" cy="1913890"/>
            </a:xfrm>
            <a:custGeom>
              <a:avLst/>
              <a:gdLst/>
              <a:ahLst/>
              <a:cxnLst/>
              <a:rect l="l" t="t" r="r" b="b"/>
              <a:pathLst>
                <a:path w="5092107" h="1913890">
                  <a:moveTo>
                    <a:pt x="0" y="0"/>
                  </a:moveTo>
                  <a:lnTo>
                    <a:pt x="5092107" y="0"/>
                  </a:lnTo>
                  <a:lnTo>
                    <a:pt x="5092107" y="1913890"/>
                  </a:lnTo>
                  <a:lnTo>
                    <a:pt x="0" y="1913890"/>
                  </a:lnTo>
                  <a:close/>
                </a:path>
              </a:pathLst>
            </a:custGeom>
            <a:solidFill>
              <a:srgbClr val="AE8441">
                <a:alpha val="85882"/>
              </a:srgbClr>
            </a:solidFill>
          </p:spPr>
        </p:sp>
      </p:grpSp>
      <p:sp>
        <p:nvSpPr>
          <p:cNvPr id="5" name="TextBox 5"/>
          <p:cNvSpPr txBox="1"/>
          <p:nvPr/>
        </p:nvSpPr>
        <p:spPr>
          <a:xfrm>
            <a:off x="1144465" y="3753251"/>
            <a:ext cx="15999069" cy="4710767"/>
          </a:xfrm>
          <a:prstGeom prst="rect">
            <a:avLst/>
          </a:prstGeom>
        </p:spPr>
        <p:txBody>
          <a:bodyPr lIns="0" tIns="0" rIns="0" bIns="0" rtlCol="0" anchor="t">
            <a:spAutoFit/>
          </a:bodyPr>
          <a:lstStyle/>
          <a:p>
            <a:pPr>
              <a:lnSpc>
                <a:spcPts val="7319"/>
              </a:lnSpc>
            </a:pPr>
            <a:r>
              <a:rPr lang="en-US" sz="5228">
                <a:solidFill>
                  <a:srgbClr val="FFFFFF"/>
                </a:solidFill>
                <a:latin typeface="AdBhashitha"/>
              </a:rPr>
              <a:t>We....</a:t>
            </a:r>
          </a:p>
          <a:p>
            <a:pPr>
              <a:lnSpc>
                <a:spcPts val="7319"/>
              </a:lnSpc>
            </a:pPr>
            <a:r>
              <a:rPr lang="en-US" sz="5228">
                <a:solidFill>
                  <a:srgbClr val="FFFFFF"/>
                </a:solidFill>
                <a:latin typeface="AdBhashitha"/>
              </a:rPr>
              <a:t>- Visit schools &amp; organisations to provide mental health </a:t>
            </a:r>
            <a:r>
              <a:rPr lang="en-US" sz="5228">
                <a:solidFill>
                  <a:srgbClr val="113C61"/>
                </a:solidFill>
                <a:latin typeface="AdBhashitha Bold"/>
              </a:rPr>
              <a:t>education</a:t>
            </a:r>
            <a:r>
              <a:rPr lang="en-US" sz="5228">
                <a:solidFill>
                  <a:srgbClr val="FFFFFF"/>
                </a:solidFill>
                <a:latin typeface="AdBhashitha"/>
              </a:rPr>
              <a:t> </a:t>
            </a:r>
          </a:p>
          <a:p>
            <a:pPr>
              <a:lnSpc>
                <a:spcPts val="7319"/>
              </a:lnSpc>
            </a:pPr>
            <a:r>
              <a:rPr lang="en-US" sz="5228">
                <a:solidFill>
                  <a:srgbClr val="FFFFFF"/>
                </a:solidFill>
                <a:latin typeface="AdBhashitha"/>
              </a:rPr>
              <a:t>- Raise vital </a:t>
            </a:r>
            <a:r>
              <a:rPr lang="en-US" sz="5228">
                <a:solidFill>
                  <a:srgbClr val="113C61"/>
                </a:solidFill>
                <a:latin typeface="AdBhashitha Bold"/>
              </a:rPr>
              <a:t>awareness</a:t>
            </a:r>
            <a:r>
              <a:rPr lang="en-US" sz="5228">
                <a:solidFill>
                  <a:srgbClr val="FFFFFF"/>
                </a:solidFill>
                <a:latin typeface="AdBhashitha"/>
              </a:rPr>
              <a:t> about mental health and suicide stigma</a:t>
            </a:r>
          </a:p>
          <a:p>
            <a:pPr>
              <a:lnSpc>
                <a:spcPts val="7319"/>
              </a:lnSpc>
            </a:pPr>
            <a:r>
              <a:rPr lang="en-US" sz="5228">
                <a:solidFill>
                  <a:srgbClr val="FFFFFF"/>
                </a:solidFill>
                <a:latin typeface="AdBhashitha"/>
              </a:rPr>
              <a:t>- Signpost and give </a:t>
            </a:r>
            <a:r>
              <a:rPr lang="en-US" sz="5228">
                <a:solidFill>
                  <a:srgbClr val="113C61"/>
                </a:solidFill>
                <a:latin typeface="AdBhashitha Bold"/>
              </a:rPr>
              <a:t>support</a:t>
            </a:r>
            <a:r>
              <a:rPr lang="en-US" sz="5228">
                <a:solidFill>
                  <a:srgbClr val="FFFFFF"/>
                </a:solidFill>
                <a:latin typeface="AdBhashitha Bold"/>
              </a:rPr>
              <a:t> </a:t>
            </a:r>
            <a:r>
              <a:rPr lang="en-US" sz="5228">
                <a:solidFill>
                  <a:srgbClr val="FFFFFF"/>
                </a:solidFill>
                <a:latin typeface="AdBhashitha"/>
              </a:rPr>
              <a:t>each person who reaches out to us</a:t>
            </a:r>
          </a:p>
          <a:p>
            <a:pPr>
              <a:lnSpc>
                <a:spcPts val="7319"/>
              </a:lnSpc>
              <a:spcBef>
                <a:spcPct val="0"/>
              </a:spcBef>
            </a:pPr>
            <a:endParaRPr lang="en-US" sz="5228">
              <a:solidFill>
                <a:srgbClr val="FFFFFF"/>
              </a:solidFill>
              <a:latin typeface="AdBhashitha"/>
            </a:endParaRPr>
          </a:p>
        </p:txBody>
      </p:sp>
      <p:sp>
        <p:nvSpPr>
          <p:cNvPr id="6" name="TextBox 6"/>
          <p:cNvSpPr txBox="1"/>
          <p:nvPr/>
        </p:nvSpPr>
        <p:spPr>
          <a:xfrm>
            <a:off x="-182552" y="619125"/>
            <a:ext cx="18584852" cy="1723918"/>
          </a:xfrm>
          <a:prstGeom prst="rect">
            <a:avLst/>
          </a:prstGeom>
        </p:spPr>
        <p:txBody>
          <a:bodyPr lIns="0" tIns="0" rIns="0" bIns="0" rtlCol="0" anchor="t">
            <a:spAutoFit/>
          </a:bodyPr>
          <a:lstStyle/>
          <a:p>
            <a:pPr algn="ctr">
              <a:lnSpc>
                <a:spcPts val="13926"/>
              </a:lnSpc>
              <a:spcBef>
                <a:spcPct val="0"/>
              </a:spcBef>
            </a:pPr>
            <a:r>
              <a:rPr lang="en-US" sz="9947">
                <a:solidFill>
                  <a:srgbClr val="FFD8C0"/>
                </a:solidFill>
                <a:latin typeface="Liu Jian Mao Cao"/>
              </a:rPr>
              <a:t>What do we do at Hector's House?</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2"/>
          <a:srcRect t="21875" b="21875"/>
          <a:stretch>
            <a:fillRect/>
          </a:stretch>
        </a:blipFill>
        <a:effectLst/>
      </p:bgPr>
    </p:bg>
    <p:spTree>
      <p:nvGrpSpPr>
        <p:cNvPr id="1" name=""/>
        <p:cNvGrpSpPr/>
        <p:nvPr/>
      </p:nvGrpSpPr>
      <p:grpSpPr>
        <a:xfrm>
          <a:off x="0" y="0"/>
          <a:ext cx="0" cy="0"/>
          <a:chOff x="0" y="0"/>
          <a:chExt cx="0" cy="0"/>
        </a:xfrm>
      </p:grpSpPr>
      <p:sp>
        <p:nvSpPr>
          <p:cNvPr id="2" name="TextBox 2"/>
          <p:cNvSpPr txBox="1"/>
          <p:nvPr/>
        </p:nvSpPr>
        <p:spPr>
          <a:xfrm>
            <a:off x="4330526" y="4414761"/>
            <a:ext cx="9626947" cy="972185"/>
          </a:xfrm>
          <a:prstGeom prst="rect">
            <a:avLst/>
          </a:prstGeom>
        </p:spPr>
        <p:txBody>
          <a:bodyPr lIns="0" tIns="0" rIns="0" bIns="0" rtlCol="0" anchor="t">
            <a:spAutoFit/>
          </a:bodyPr>
          <a:lstStyle/>
          <a:p>
            <a:pPr algn="ctr">
              <a:lnSpc>
                <a:spcPts val="7839"/>
              </a:lnSpc>
            </a:pPr>
            <a:r>
              <a:rPr lang="en-US" sz="5600">
                <a:solidFill>
                  <a:srgbClr val="FFFFFF"/>
                </a:solidFill>
                <a:latin typeface="Liu Jian Mao Cao"/>
              </a:rPr>
              <a:t>Bereavement and Complicated Grief</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2">
            <a:alphaModFix amt="48000"/>
          </a:blip>
          <a:srcRect t="9026" b="10615"/>
          <a:stretch>
            <a:fillRect/>
          </a:stretch>
        </a:blipFill>
        <a:effectLst/>
      </p:bgPr>
    </p:bg>
    <p:spTree>
      <p:nvGrpSpPr>
        <p:cNvPr id="1" name=""/>
        <p:cNvGrpSpPr/>
        <p:nvPr/>
      </p:nvGrpSpPr>
      <p:grpSpPr>
        <a:xfrm>
          <a:off x="0" y="0"/>
          <a:ext cx="0" cy="0"/>
          <a:chOff x="0" y="0"/>
          <a:chExt cx="0" cy="0"/>
        </a:xfrm>
      </p:grpSpPr>
      <p:sp>
        <p:nvSpPr>
          <p:cNvPr id="2" name="TextBox 2"/>
          <p:cNvSpPr txBox="1"/>
          <p:nvPr/>
        </p:nvSpPr>
        <p:spPr>
          <a:xfrm>
            <a:off x="3790504" y="1965373"/>
            <a:ext cx="14497496" cy="10186035"/>
          </a:xfrm>
          <a:prstGeom prst="rect">
            <a:avLst/>
          </a:prstGeom>
        </p:spPr>
        <p:txBody>
          <a:bodyPr lIns="0" tIns="0" rIns="0" bIns="0" rtlCol="0" anchor="t">
            <a:spAutoFit/>
          </a:bodyPr>
          <a:lstStyle/>
          <a:p>
            <a:pPr algn="ctr">
              <a:lnSpc>
                <a:spcPts val="5040"/>
              </a:lnSpc>
            </a:pPr>
            <a:r>
              <a:rPr lang="en-US" sz="3600">
                <a:solidFill>
                  <a:srgbClr val="545454"/>
                </a:solidFill>
                <a:latin typeface="Trocchi"/>
              </a:rPr>
              <a:t> </a:t>
            </a:r>
          </a:p>
          <a:p>
            <a:pPr algn="ctr">
              <a:lnSpc>
                <a:spcPts val="5040"/>
              </a:lnSpc>
            </a:pPr>
            <a:endParaRPr lang="en-US" sz="3600">
              <a:solidFill>
                <a:srgbClr val="545454"/>
              </a:solidFill>
              <a:latin typeface="Trocchi"/>
            </a:endParaRPr>
          </a:p>
          <a:p>
            <a:pPr algn="ctr">
              <a:lnSpc>
                <a:spcPts val="5040"/>
              </a:lnSpc>
            </a:pPr>
            <a:r>
              <a:rPr lang="en-US" sz="3600">
                <a:solidFill>
                  <a:srgbClr val="356BB4"/>
                </a:solidFill>
                <a:latin typeface="AdBhashitha Bold"/>
              </a:rPr>
              <a:t>•The grief is often far more intense, and there is often a lack of ‘closure’</a:t>
            </a:r>
          </a:p>
          <a:p>
            <a:pPr algn="ctr">
              <a:lnSpc>
                <a:spcPts val="5040"/>
              </a:lnSpc>
            </a:pPr>
            <a:endParaRPr lang="en-US" sz="3600">
              <a:solidFill>
                <a:srgbClr val="356BB4"/>
              </a:solidFill>
              <a:latin typeface="AdBhashitha Bold"/>
            </a:endParaRPr>
          </a:p>
          <a:p>
            <a:pPr algn="ctr">
              <a:lnSpc>
                <a:spcPts val="5040"/>
              </a:lnSpc>
            </a:pPr>
            <a:r>
              <a:rPr lang="en-US" sz="3600">
                <a:solidFill>
                  <a:srgbClr val="356BB4"/>
                </a:solidFill>
                <a:latin typeface="AdBhashitha Bold"/>
              </a:rPr>
              <a:t>•It is often sudden and “unexpected” effect of PTSD on survivors</a:t>
            </a:r>
          </a:p>
          <a:p>
            <a:pPr algn="ctr">
              <a:lnSpc>
                <a:spcPts val="5040"/>
              </a:lnSpc>
            </a:pPr>
            <a:endParaRPr lang="en-US" sz="3600">
              <a:solidFill>
                <a:srgbClr val="356BB4"/>
              </a:solidFill>
              <a:latin typeface="AdBhashitha Bold"/>
            </a:endParaRPr>
          </a:p>
          <a:p>
            <a:pPr algn="ctr">
              <a:lnSpc>
                <a:spcPts val="5040"/>
              </a:lnSpc>
            </a:pPr>
            <a:r>
              <a:rPr lang="en-US" sz="3600">
                <a:solidFill>
                  <a:srgbClr val="356BB4"/>
                </a:solidFill>
                <a:latin typeface="AdBhashitha Bold"/>
              </a:rPr>
              <a:t>•People bereaved may look for ‘answers’ and try to find reasons the person took their life</a:t>
            </a:r>
          </a:p>
          <a:p>
            <a:pPr algn="ctr">
              <a:lnSpc>
                <a:spcPts val="5040"/>
              </a:lnSpc>
            </a:pPr>
            <a:endParaRPr lang="en-US" sz="3600">
              <a:solidFill>
                <a:srgbClr val="356BB4"/>
              </a:solidFill>
              <a:latin typeface="AdBhashitha Bold"/>
            </a:endParaRPr>
          </a:p>
          <a:p>
            <a:pPr algn="ctr">
              <a:lnSpc>
                <a:spcPts val="5040"/>
              </a:lnSpc>
            </a:pPr>
            <a:r>
              <a:rPr lang="en-US" sz="3600">
                <a:solidFill>
                  <a:srgbClr val="356BB4"/>
                </a:solidFill>
                <a:latin typeface="AdBhashitha Bold"/>
              </a:rPr>
              <a:t>•Some people may feel there is a stigma associated with death by suicide</a:t>
            </a:r>
          </a:p>
          <a:p>
            <a:pPr algn="ctr">
              <a:lnSpc>
                <a:spcPts val="5040"/>
              </a:lnSpc>
            </a:pPr>
            <a:endParaRPr lang="en-US" sz="3600">
              <a:solidFill>
                <a:srgbClr val="356BB4"/>
              </a:solidFill>
              <a:latin typeface="AdBhashitha Bold"/>
            </a:endParaRPr>
          </a:p>
          <a:p>
            <a:pPr algn="ctr">
              <a:lnSpc>
                <a:spcPts val="5040"/>
              </a:lnSpc>
            </a:pPr>
            <a:r>
              <a:rPr lang="en-US" sz="3600">
                <a:solidFill>
                  <a:srgbClr val="356BB4"/>
                </a:solidFill>
                <a:latin typeface="AdBhashitha Bold"/>
              </a:rPr>
              <a:t>•The bereaved are more likely to become socially isolated</a:t>
            </a:r>
          </a:p>
          <a:p>
            <a:pPr algn="ctr">
              <a:lnSpc>
                <a:spcPts val="5040"/>
              </a:lnSpc>
            </a:pPr>
            <a:endParaRPr lang="en-US" sz="3600">
              <a:solidFill>
                <a:srgbClr val="356BB4"/>
              </a:solidFill>
              <a:latin typeface="AdBhashitha Bold"/>
            </a:endParaRPr>
          </a:p>
          <a:p>
            <a:pPr algn="ctr">
              <a:lnSpc>
                <a:spcPts val="5040"/>
              </a:lnSpc>
            </a:pPr>
            <a:r>
              <a:rPr lang="en-US" sz="3600">
                <a:solidFill>
                  <a:srgbClr val="356BB4"/>
                </a:solidFill>
                <a:latin typeface="AdBhashitha Bold"/>
              </a:rPr>
              <a:t>Post Traumatic  Growth </a:t>
            </a:r>
          </a:p>
          <a:p>
            <a:pPr algn="ctr">
              <a:lnSpc>
                <a:spcPts val="5040"/>
              </a:lnSpc>
            </a:pPr>
            <a:endParaRPr lang="en-US" sz="3600">
              <a:solidFill>
                <a:srgbClr val="356BB4"/>
              </a:solidFill>
              <a:latin typeface="AdBhashitha Bold"/>
            </a:endParaRPr>
          </a:p>
          <a:p>
            <a:pPr algn="ctr">
              <a:lnSpc>
                <a:spcPts val="5040"/>
              </a:lnSpc>
            </a:pPr>
            <a:endParaRPr lang="en-US" sz="3600">
              <a:solidFill>
                <a:srgbClr val="356BB4"/>
              </a:solidFill>
              <a:latin typeface="AdBhashitha Bold"/>
            </a:endParaRPr>
          </a:p>
          <a:p>
            <a:pPr algn="ctr">
              <a:lnSpc>
                <a:spcPts val="5040"/>
              </a:lnSpc>
            </a:pPr>
            <a:endParaRPr lang="en-US" sz="3600">
              <a:solidFill>
                <a:srgbClr val="356BB4"/>
              </a:solidFill>
              <a:latin typeface="AdBhashitha Bold"/>
            </a:endParaRPr>
          </a:p>
        </p:txBody>
      </p:sp>
      <p:sp>
        <p:nvSpPr>
          <p:cNvPr id="3" name="TextBox 3"/>
          <p:cNvSpPr txBox="1"/>
          <p:nvPr/>
        </p:nvSpPr>
        <p:spPr>
          <a:xfrm>
            <a:off x="243628" y="-1298470"/>
            <a:ext cx="12060716" cy="2454065"/>
          </a:xfrm>
          <a:prstGeom prst="rect">
            <a:avLst/>
          </a:prstGeom>
        </p:spPr>
        <p:txBody>
          <a:bodyPr lIns="0" tIns="0" rIns="0" bIns="0" rtlCol="0" anchor="t">
            <a:spAutoFit/>
          </a:bodyPr>
          <a:lstStyle/>
          <a:p>
            <a:pPr algn="ctr">
              <a:lnSpc>
                <a:spcPts val="9944"/>
              </a:lnSpc>
            </a:pPr>
            <a:endParaRPr/>
          </a:p>
          <a:p>
            <a:pPr algn="ctr">
              <a:lnSpc>
                <a:spcPts val="9944"/>
              </a:lnSpc>
            </a:pPr>
            <a:r>
              <a:rPr lang="en-US" sz="7103">
                <a:solidFill>
                  <a:srgbClr val="356BB4"/>
                </a:solidFill>
                <a:latin typeface="Liu Jian Mao Cao"/>
              </a:rPr>
              <a:t>Why is death by suicide different?</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285A6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454498" y="2256422"/>
            <a:ext cx="1028258" cy="1237002"/>
          </a:xfrm>
          <a:prstGeom prst="rect">
            <a:avLst/>
          </a:prstGeom>
        </p:spPr>
      </p:pic>
      <p:grpSp>
        <p:nvGrpSpPr>
          <p:cNvPr id="3" name="Group 3"/>
          <p:cNvGrpSpPr/>
          <p:nvPr/>
        </p:nvGrpSpPr>
        <p:grpSpPr>
          <a:xfrm>
            <a:off x="4521473" y="3968736"/>
            <a:ext cx="2961282" cy="690748"/>
            <a:chOff x="0" y="0"/>
            <a:chExt cx="3948377" cy="920998"/>
          </a:xfrm>
        </p:grpSpPr>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r="35173" b="5851"/>
            <a:stretch>
              <a:fillRect/>
            </a:stretch>
          </p:blipFill>
          <p:spPr>
            <a:xfrm>
              <a:off x="0" y="0"/>
              <a:ext cx="2638900" cy="867104"/>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l="78691"/>
            <a:stretch>
              <a:fillRect/>
            </a:stretch>
          </p:blipFill>
          <p:spPr>
            <a:xfrm>
              <a:off x="3080952" y="0"/>
              <a:ext cx="867424" cy="920998"/>
            </a:xfrm>
            <a:prstGeom prst="rect">
              <a:avLst/>
            </a:prstGeom>
          </p:spPr>
        </p:pic>
      </p:grpSp>
      <p:grpSp>
        <p:nvGrpSpPr>
          <p:cNvPr id="6" name="Group 6"/>
          <p:cNvGrpSpPr/>
          <p:nvPr/>
        </p:nvGrpSpPr>
        <p:grpSpPr>
          <a:xfrm>
            <a:off x="5426239" y="4997988"/>
            <a:ext cx="2056516" cy="1344023"/>
            <a:chOff x="0" y="0"/>
            <a:chExt cx="2742022" cy="1792031"/>
          </a:xfrm>
        </p:grpSpPr>
        <p:pic>
          <p:nvPicPr>
            <p:cNvPr id="7" name="Picture 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flipH="1">
              <a:off x="0" y="615454"/>
              <a:ext cx="2742022" cy="1176577"/>
            </a:xfrm>
            <a:prstGeom prst="rect">
              <a:avLst/>
            </a:prstGeom>
          </p:spPr>
        </p:pic>
        <p:pic>
          <p:nvPicPr>
            <p:cNvPr id="8" name="Picture 8"/>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514862" y="0"/>
              <a:ext cx="946147" cy="837770"/>
            </a:xfrm>
            <a:prstGeom prst="rect">
              <a:avLst/>
            </a:prstGeom>
          </p:spPr>
        </p:pic>
      </p:grpSp>
      <p:sp>
        <p:nvSpPr>
          <p:cNvPr id="9" name="TextBox 9"/>
          <p:cNvSpPr txBox="1"/>
          <p:nvPr/>
        </p:nvSpPr>
        <p:spPr>
          <a:xfrm>
            <a:off x="1028700" y="61213"/>
            <a:ext cx="9410700" cy="1542345"/>
          </a:xfrm>
          <a:prstGeom prst="rect">
            <a:avLst/>
          </a:prstGeom>
        </p:spPr>
        <p:txBody>
          <a:bodyPr wrap="square" lIns="0" tIns="0" rIns="0" bIns="0" rtlCol="0" anchor="t">
            <a:spAutoFit/>
          </a:bodyPr>
          <a:lstStyle/>
          <a:p>
            <a:pPr algn="ctr">
              <a:lnSpc>
                <a:spcPts val="14115"/>
              </a:lnSpc>
              <a:spcBef>
                <a:spcPct val="0"/>
              </a:spcBef>
            </a:pPr>
            <a:r>
              <a:rPr lang="en-US" sz="10082" dirty="0">
                <a:solidFill>
                  <a:srgbClr val="FFFFFF"/>
                </a:solidFill>
                <a:latin typeface="Liu Jian Mao Cao"/>
              </a:rPr>
              <a:t>Spotting the signs</a:t>
            </a:r>
          </a:p>
        </p:txBody>
      </p:sp>
      <p:grpSp>
        <p:nvGrpSpPr>
          <p:cNvPr id="10" name="Group 10"/>
          <p:cNvGrpSpPr/>
          <p:nvPr/>
        </p:nvGrpSpPr>
        <p:grpSpPr>
          <a:xfrm>
            <a:off x="6117478" y="6491205"/>
            <a:ext cx="1365277" cy="1475410"/>
            <a:chOff x="0" y="0"/>
            <a:chExt cx="1820370" cy="1967214"/>
          </a:xfrm>
        </p:grpSpPr>
        <p:pic>
          <p:nvPicPr>
            <p:cNvPr id="11" name="Picture 11"/>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0" y="206006"/>
              <a:ext cx="1820370" cy="1761208"/>
            </a:xfrm>
            <a:prstGeom prst="rect">
              <a:avLst/>
            </a:prstGeom>
          </p:spPr>
        </p:pic>
        <p:pic>
          <p:nvPicPr>
            <p:cNvPr id="12" name="Picture 12"/>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rot="-291349">
              <a:off x="329546" y="53069"/>
              <a:ext cx="1322246" cy="1612495"/>
            </a:xfrm>
            <a:prstGeom prst="rect">
              <a:avLst/>
            </a:prstGeom>
          </p:spPr>
        </p:pic>
      </p:grpSp>
      <p:pic>
        <p:nvPicPr>
          <p:cNvPr id="13" name="Picture 13"/>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6252263" y="8149570"/>
            <a:ext cx="1230493" cy="1493976"/>
          </a:xfrm>
          <a:prstGeom prst="rect">
            <a:avLst/>
          </a:prstGeom>
        </p:spPr>
      </p:pic>
      <p:pic>
        <p:nvPicPr>
          <p:cNvPr id="14" name="Picture 14"/>
          <p:cNvPicPr>
            <a:picLocks noChangeAspect="1"/>
          </p:cNvPicPr>
          <p:nvPr/>
        </p:nvPicPr>
        <p:blipFill>
          <a:blip r:embed="rId18" cstate="print">
            <a:alphaModFix amt="50000"/>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a:off x="0" y="7945"/>
            <a:ext cx="1037860" cy="1037860"/>
          </a:xfrm>
          <a:prstGeom prst="rect">
            <a:avLst/>
          </a:prstGeom>
        </p:spPr>
      </p:pic>
      <p:pic>
        <p:nvPicPr>
          <p:cNvPr id="15" name="Picture 15"/>
          <p:cNvPicPr>
            <a:picLocks noChangeAspect="1"/>
          </p:cNvPicPr>
          <p:nvPr/>
        </p:nvPicPr>
        <p:blipFill>
          <a:blip r:embed="rId20" cstate="print">
            <a:alphaModFix amt="50000"/>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a:off x="0" y="927386"/>
            <a:ext cx="1028700" cy="1028700"/>
          </a:xfrm>
          <a:prstGeom prst="rect">
            <a:avLst/>
          </a:prstGeom>
        </p:spPr>
      </p:pic>
      <p:pic>
        <p:nvPicPr>
          <p:cNvPr id="16" name="Picture 16"/>
          <p:cNvPicPr>
            <a:picLocks noChangeAspect="1"/>
          </p:cNvPicPr>
          <p:nvPr/>
        </p:nvPicPr>
        <p:blipFill>
          <a:blip r:embed="rId20" cstate="print">
            <a:alphaModFix amt="50000"/>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a:off x="4580" y="1851311"/>
            <a:ext cx="1028700" cy="1028700"/>
          </a:xfrm>
          <a:prstGeom prst="rect">
            <a:avLst/>
          </a:prstGeom>
        </p:spPr>
      </p:pic>
      <p:pic>
        <p:nvPicPr>
          <p:cNvPr id="17" name="Picture 17"/>
          <p:cNvPicPr>
            <a:picLocks noChangeAspect="1"/>
          </p:cNvPicPr>
          <p:nvPr/>
        </p:nvPicPr>
        <p:blipFill>
          <a:blip r:embed="rId20" cstate="print">
            <a:alphaModFix amt="50000"/>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a:off x="4580" y="2766013"/>
            <a:ext cx="1028700" cy="1028700"/>
          </a:xfrm>
          <a:prstGeom prst="rect">
            <a:avLst/>
          </a:prstGeom>
        </p:spPr>
      </p:pic>
      <p:pic>
        <p:nvPicPr>
          <p:cNvPr id="18" name="Picture 18"/>
          <p:cNvPicPr>
            <a:picLocks noChangeAspect="1"/>
          </p:cNvPicPr>
          <p:nvPr/>
        </p:nvPicPr>
        <p:blipFill>
          <a:blip r:embed="rId20" cstate="print">
            <a:alphaModFix amt="50000"/>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a:off x="4580" y="3701512"/>
            <a:ext cx="1028700" cy="1028700"/>
          </a:xfrm>
          <a:prstGeom prst="rect">
            <a:avLst/>
          </a:prstGeom>
        </p:spPr>
      </p:pic>
      <p:pic>
        <p:nvPicPr>
          <p:cNvPr id="19" name="Picture 19"/>
          <p:cNvPicPr>
            <a:picLocks noChangeAspect="1"/>
          </p:cNvPicPr>
          <p:nvPr/>
        </p:nvPicPr>
        <p:blipFill>
          <a:blip r:embed="rId20" cstate="print">
            <a:alphaModFix amt="50000"/>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a:off x="4580" y="4628898"/>
            <a:ext cx="1028700" cy="1028700"/>
          </a:xfrm>
          <a:prstGeom prst="rect">
            <a:avLst/>
          </a:prstGeom>
        </p:spPr>
      </p:pic>
      <p:pic>
        <p:nvPicPr>
          <p:cNvPr id="20" name="Picture 20"/>
          <p:cNvPicPr>
            <a:picLocks noChangeAspect="1"/>
          </p:cNvPicPr>
          <p:nvPr/>
        </p:nvPicPr>
        <p:blipFill>
          <a:blip r:embed="rId20" cstate="print">
            <a:alphaModFix amt="50000"/>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a:off x="9160" y="5552823"/>
            <a:ext cx="1028700" cy="1028700"/>
          </a:xfrm>
          <a:prstGeom prst="rect">
            <a:avLst/>
          </a:prstGeom>
        </p:spPr>
      </p:pic>
      <p:pic>
        <p:nvPicPr>
          <p:cNvPr id="21" name="Picture 21"/>
          <p:cNvPicPr>
            <a:picLocks noChangeAspect="1"/>
          </p:cNvPicPr>
          <p:nvPr/>
        </p:nvPicPr>
        <p:blipFill>
          <a:blip r:embed="rId20" cstate="print">
            <a:alphaModFix amt="50000"/>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a:off x="9160" y="6467525"/>
            <a:ext cx="1028700" cy="1028700"/>
          </a:xfrm>
          <a:prstGeom prst="rect">
            <a:avLst/>
          </a:prstGeom>
        </p:spPr>
      </p:pic>
      <p:pic>
        <p:nvPicPr>
          <p:cNvPr id="22" name="Picture 22"/>
          <p:cNvPicPr>
            <a:picLocks noChangeAspect="1"/>
          </p:cNvPicPr>
          <p:nvPr/>
        </p:nvPicPr>
        <p:blipFill>
          <a:blip r:embed="rId20" cstate="print">
            <a:alphaModFix amt="50000"/>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a:off x="4580" y="7399043"/>
            <a:ext cx="1028700" cy="1028700"/>
          </a:xfrm>
          <a:prstGeom prst="rect">
            <a:avLst/>
          </a:prstGeom>
        </p:spPr>
      </p:pic>
      <p:pic>
        <p:nvPicPr>
          <p:cNvPr id="23" name="Picture 23"/>
          <p:cNvPicPr>
            <a:picLocks noChangeAspect="1"/>
          </p:cNvPicPr>
          <p:nvPr/>
        </p:nvPicPr>
        <p:blipFill>
          <a:blip r:embed="rId20" cstate="print">
            <a:alphaModFix amt="50000"/>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a:off x="4580" y="8326430"/>
            <a:ext cx="1028700" cy="1028700"/>
          </a:xfrm>
          <a:prstGeom prst="rect">
            <a:avLst/>
          </a:prstGeom>
        </p:spPr>
      </p:pic>
      <p:pic>
        <p:nvPicPr>
          <p:cNvPr id="24" name="Picture 24"/>
          <p:cNvPicPr>
            <a:picLocks noChangeAspect="1"/>
          </p:cNvPicPr>
          <p:nvPr/>
        </p:nvPicPr>
        <p:blipFill>
          <a:blip r:embed="rId20" cstate="print">
            <a:alphaModFix amt="50000"/>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a:off x="9160" y="9250355"/>
            <a:ext cx="1028700" cy="1028700"/>
          </a:xfrm>
          <a:prstGeom prst="rect">
            <a:avLst/>
          </a:prstGeom>
        </p:spPr>
      </p:pic>
      <p:pic>
        <p:nvPicPr>
          <p:cNvPr id="25" name="Picture 25"/>
          <p:cNvPicPr>
            <a:picLocks noChangeAspect="1"/>
          </p:cNvPicPr>
          <p:nvPr/>
        </p:nvPicPr>
        <p:blipFill>
          <a:blip r:embed="rId20" cstate="print">
            <a:alphaModFix amt="50000"/>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a:off x="17259300" y="7945"/>
            <a:ext cx="1028700" cy="1028700"/>
          </a:xfrm>
          <a:prstGeom prst="rect">
            <a:avLst/>
          </a:prstGeom>
        </p:spPr>
      </p:pic>
      <p:pic>
        <p:nvPicPr>
          <p:cNvPr id="26" name="Picture 26"/>
          <p:cNvPicPr>
            <a:picLocks noChangeAspect="1"/>
          </p:cNvPicPr>
          <p:nvPr/>
        </p:nvPicPr>
        <p:blipFill>
          <a:blip r:embed="rId20" cstate="print">
            <a:alphaModFix amt="50000"/>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a:off x="17259300" y="935332"/>
            <a:ext cx="1028700" cy="1028700"/>
          </a:xfrm>
          <a:prstGeom prst="rect">
            <a:avLst/>
          </a:prstGeom>
        </p:spPr>
      </p:pic>
      <p:pic>
        <p:nvPicPr>
          <p:cNvPr id="27" name="Picture 27"/>
          <p:cNvPicPr>
            <a:picLocks noChangeAspect="1"/>
          </p:cNvPicPr>
          <p:nvPr/>
        </p:nvPicPr>
        <p:blipFill>
          <a:blip r:embed="rId20" cstate="print">
            <a:alphaModFix amt="50000"/>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a:off x="17263880" y="1859257"/>
            <a:ext cx="1028700" cy="1028700"/>
          </a:xfrm>
          <a:prstGeom prst="rect">
            <a:avLst/>
          </a:prstGeom>
        </p:spPr>
      </p:pic>
      <p:pic>
        <p:nvPicPr>
          <p:cNvPr id="28" name="Picture 28"/>
          <p:cNvPicPr>
            <a:picLocks noChangeAspect="1"/>
          </p:cNvPicPr>
          <p:nvPr/>
        </p:nvPicPr>
        <p:blipFill>
          <a:blip r:embed="rId20" cstate="print">
            <a:alphaModFix amt="50000"/>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a:off x="17263880" y="2773959"/>
            <a:ext cx="1028700" cy="1028700"/>
          </a:xfrm>
          <a:prstGeom prst="rect">
            <a:avLst/>
          </a:prstGeom>
        </p:spPr>
      </p:pic>
      <p:pic>
        <p:nvPicPr>
          <p:cNvPr id="29" name="Picture 29"/>
          <p:cNvPicPr>
            <a:picLocks noChangeAspect="1"/>
          </p:cNvPicPr>
          <p:nvPr/>
        </p:nvPicPr>
        <p:blipFill>
          <a:blip r:embed="rId20" cstate="print">
            <a:alphaModFix amt="50000"/>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a:off x="17263880" y="3709457"/>
            <a:ext cx="1028700" cy="1028700"/>
          </a:xfrm>
          <a:prstGeom prst="rect">
            <a:avLst/>
          </a:prstGeom>
        </p:spPr>
      </p:pic>
      <p:pic>
        <p:nvPicPr>
          <p:cNvPr id="30" name="Picture 30"/>
          <p:cNvPicPr>
            <a:picLocks noChangeAspect="1"/>
          </p:cNvPicPr>
          <p:nvPr/>
        </p:nvPicPr>
        <p:blipFill>
          <a:blip r:embed="rId20" cstate="print">
            <a:alphaModFix amt="50000"/>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a:off x="17263880" y="4636843"/>
            <a:ext cx="1028700" cy="1028700"/>
          </a:xfrm>
          <a:prstGeom prst="rect">
            <a:avLst/>
          </a:prstGeom>
        </p:spPr>
      </p:pic>
      <p:pic>
        <p:nvPicPr>
          <p:cNvPr id="31" name="Picture 31"/>
          <p:cNvPicPr>
            <a:picLocks noChangeAspect="1"/>
          </p:cNvPicPr>
          <p:nvPr/>
        </p:nvPicPr>
        <p:blipFill>
          <a:blip r:embed="rId20" cstate="print">
            <a:alphaModFix amt="50000"/>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a:off x="17268460" y="5560768"/>
            <a:ext cx="1028700" cy="1028700"/>
          </a:xfrm>
          <a:prstGeom prst="rect">
            <a:avLst/>
          </a:prstGeom>
        </p:spPr>
      </p:pic>
      <p:pic>
        <p:nvPicPr>
          <p:cNvPr id="32" name="Picture 32"/>
          <p:cNvPicPr>
            <a:picLocks noChangeAspect="1"/>
          </p:cNvPicPr>
          <p:nvPr/>
        </p:nvPicPr>
        <p:blipFill>
          <a:blip r:embed="rId20" cstate="print">
            <a:alphaModFix amt="50000"/>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a:off x="17268460" y="6475470"/>
            <a:ext cx="1028700" cy="1028700"/>
          </a:xfrm>
          <a:prstGeom prst="rect">
            <a:avLst/>
          </a:prstGeom>
        </p:spPr>
      </p:pic>
      <p:pic>
        <p:nvPicPr>
          <p:cNvPr id="33" name="Picture 33"/>
          <p:cNvPicPr>
            <a:picLocks noChangeAspect="1"/>
          </p:cNvPicPr>
          <p:nvPr/>
        </p:nvPicPr>
        <p:blipFill>
          <a:blip r:embed="rId20" cstate="print">
            <a:alphaModFix amt="50000"/>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a:off x="17263880" y="7406989"/>
            <a:ext cx="1028700" cy="1028700"/>
          </a:xfrm>
          <a:prstGeom prst="rect">
            <a:avLst/>
          </a:prstGeom>
        </p:spPr>
      </p:pic>
      <p:pic>
        <p:nvPicPr>
          <p:cNvPr id="34" name="Picture 34"/>
          <p:cNvPicPr>
            <a:picLocks noChangeAspect="1"/>
          </p:cNvPicPr>
          <p:nvPr/>
        </p:nvPicPr>
        <p:blipFill>
          <a:blip r:embed="rId20" cstate="print">
            <a:alphaModFix amt="50000"/>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a:off x="17263880" y="8334375"/>
            <a:ext cx="1028700" cy="1028700"/>
          </a:xfrm>
          <a:prstGeom prst="rect">
            <a:avLst/>
          </a:prstGeom>
        </p:spPr>
      </p:pic>
      <p:pic>
        <p:nvPicPr>
          <p:cNvPr id="35" name="Picture 35"/>
          <p:cNvPicPr>
            <a:picLocks noChangeAspect="1"/>
          </p:cNvPicPr>
          <p:nvPr/>
        </p:nvPicPr>
        <p:blipFill>
          <a:blip r:embed="rId20" cstate="print">
            <a:alphaModFix amt="50000"/>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a:off x="17268460" y="9258300"/>
            <a:ext cx="1028700" cy="1028700"/>
          </a:xfrm>
          <a:prstGeom prst="rect">
            <a:avLst/>
          </a:prstGeom>
        </p:spPr>
      </p:pic>
      <p:sp>
        <p:nvSpPr>
          <p:cNvPr id="36" name="TextBox 36"/>
          <p:cNvSpPr txBox="1"/>
          <p:nvPr/>
        </p:nvSpPr>
        <p:spPr>
          <a:xfrm>
            <a:off x="9812810" y="1258462"/>
            <a:ext cx="7526183" cy="699550"/>
          </a:xfrm>
          <a:prstGeom prst="rect">
            <a:avLst/>
          </a:prstGeom>
        </p:spPr>
        <p:txBody>
          <a:bodyPr wrap="square" lIns="0" tIns="0" rIns="0" bIns="0" rtlCol="0" anchor="t">
            <a:spAutoFit/>
          </a:bodyPr>
          <a:lstStyle/>
          <a:p>
            <a:pPr algn="ctr">
              <a:lnSpc>
                <a:spcPts val="6370"/>
              </a:lnSpc>
              <a:spcBef>
                <a:spcPct val="0"/>
              </a:spcBef>
            </a:pPr>
            <a:r>
              <a:rPr lang="en-US" sz="4550" dirty="0">
                <a:solidFill>
                  <a:srgbClr val="FFD8C0"/>
                </a:solidFill>
                <a:latin typeface="Liu Jian Mao Cao"/>
              </a:rPr>
              <a:t>When eat move love doesn’t work..</a:t>
            </a:r>
          </a:p>
        </p:txBody>
      </p:sp>
      <p:sp>
        <p:nvSpPr>
          <p:cNvPr id="37" name="TextBox 37"/>
          <p:cNvSpPr txBox="1"/>
          <p:nvPr/>
        </p:nvSpPr>
        <p:spPr>
          <a:xfrm>
            <a:off x="7848268" y="1818272"/>
            <a:ext cx="609994" cy="2150464"/>
          </a:xfrm>
          <a:prstGeom prst="rect">
            <a:avLst/>
          </a:prstGeom>
        </p:spPr>
        <p:txBody>
          <a:bodyPr lIns="0" tIns="0" rIns="0" bIns="0" rtlCol="0" anchor="t">
            <a:spAutoFit/>
          </a:bodyPr>
          <a:lstStyle/>
          <a:p>
            <a:pPr algn="ctr">
              <a:lnSpc>
                <a:spcPts val="15747"/>
              </a:lnSpc>
              <a:spcBef>
                <a:spcPct val="0"/>
              </a:spcBef>
            </a:pPr>
            <a:r>
              <a:rPr lang="en-US" sz="11248">
                <a:solidFill>
                  <a:srgbClr val="BDE7F3"/>
                </a:solidFill>
                <a:latin typeface="AdBhashitha Bold"/>
              </a:rPr>
              <a:t>S</a:t>
            </a:r>
          </a:p>
        </p:txBody>
      </p:sp>
      <p:sp>
        <p:nvSpPr>
          <p:cNvPr id="38" name="TextBox 38"/>
          <p:cNvSpPr txBox="1"/>
          <p:nvPr/>
        </p:nvSpPr>
        <p:spPr>
          <a:xfrm>
            <a:off x="8093199" y="3234787"/>
            <a:ext cx="120132" cy="2150464"/>
          </a:xfrm>
          <a:prstGeom prst="rect">
            <a:avLst/>
          </a:prstGeom>
        </p:spPr>
        <p:txBody>
          <a:bodyPr lIns="0" tIns="0" rIns="0" bIns="0" rtlCol="0" anchor="t">
            <a:spAutoFit/>
          </a:bodyPr>
          <a:lstStyle/>
          <a:p>
            <a:pPr algn="ctr">
              <a:lnSpc>
                <a:spcPts val="15747"/>
              </a:lnSpc>
              <a:spcBef>
                <a:spcPct val="0"/>
              </a:spcBef>
            </a:pPr>
            <a:r>
              <a:rPr lang="en-US" sz="11248">
                <a:solidFill>
                  <a:srgbClr val="BDE7F3"/>
                </a:solidFill>
                <a:latin typeface="AdBhashitha Bold"/>
              </a:rPr>
              <a:t>I</a:t>
            </a:r>
          </a:p>
        </p:txBody>
      </p:sp>
      <p:sp>
        <p:nvSpPr>
          <p:cNvPr id="39" name="TextBox 39"/>
          <p:cNvSpPr txBox="1"/>
          <p:nvPr/>
        </p:nvSpPr>
        <p:spPr>
          <a:xfrm>
            <a:off x="7806795" y="6272152"/>
            <a:ext cx="692938" cy="2150464"/>
          </a:xfrm>
          <a:prstGeom prst="rect">
            <a:avLst/>
          </a:prstGeom>
        </p:spPr>
        <p:txBody>
          <a:bodyPr lIns="0" tIns="0" rIns="0" bIns="0" rtlCol="0" anchor="t">
            <a:spAutoFit/>
          </a:bodyPr>
          <a:lstStyle/>
          <a:p>
            <a:pPr algn="ctr">
              <a:lnSpc>
                <a:spcPts val="15747"/>
              </a:lnSpc>
              <a:spcBef>
                <a:spcPct val="0"/>
              </a:spcBef>
            </a:pPr>
            <a:r>
              <a:rPr lang="en-US" sz="11248">
                <a:solidFill>
                  <a:srgbClr val="BDE7F3"/>
                </a:solidFill>
                <a:latin typeface="AdBhashitha Bold"/>
              </a:rPr>
              <a:t>N</a:t>
            </a:r>
          </a:p>
        </p:txBody>
      </p:sp>
      <p:sp>
        <p:nvSpPr>
          <p:cNvPr id="40" name="TextBox 40"/>
          <p:cNvSpPr txBox="1"/>
          <p:nvPr/>
        </p:nvSpPr>
        <p:spPr>
          <a:xfrm>
            <a:off x="7848268" y="7805363"/>
            <a:ext cx="609994" cy="2150464"/>
          </a:xfrm>
          <a:prstGeom prst="rect">
            <a:avLst/>
          </a:prstGeom>
        </p:spPr>
        <p:txBody>
          <a:bodyPr lIns="0" tIns="0" rIns="0" bIns="0" rtlCol="0" anchor="t">
            <a:spAutoFit/>
          </a:bodyPr>
          <a:lstStyle/>
          <a:p>
            <a:pPr algn="ctr">
              <a:lnSpc>
                <a:spcPts val="15747"/>
              </a:lnSpc>
              <a:spcBef>
                <a:spcPct val="0"/>
              </a:spcBef>
            </a:pPr>
            <a:r>
              <a:rPr lang="en-US" sz="11248">
                <a:solidFill>
                  <a:srgbClr val="BDE7F3"/>
                </a:solidFill>
                <a:latin typeface="AdBhashitha Bold"/>
              </a:rPr>
              <a:t>S</a:t>
            </a:r>
          </a:p>
        </p:txBody>
      </p:sp>
      <p:sp>
        <p:nvSpPr>
          <p:cNvPr id="41" name="TextBox 41"/>
          <p:cNvSpPr txBox="1"/>
          <p:nvPr/>
        </p:nvSpPr>
        <p:spPr>
          <a:xfrm>
            <a:off x="7713215" y="4794285"/>
            <a:ext cx="759967" cy="2150464"/>
          </a:xfrm>
          <a:prstGeom prst="rect">
            <a:avLst/>
          </a:prstGeom>
        </p:spPr>
        <p:txBody>
          <a:bodyPr lIns="0" tIns="0" rIns="0" bIns="0" rtlCol="0" anchor="t">
            <a:spAutoFit/>
          </a:bodyPr>
          <a:lstStyle/>
          <a:p>
            <a:pPr algn="ctr">
              <a:lnSpc>
                <a:spcPts val="15747"/>
              </a:lnSpc>
              <a:spcBef>
                <a:spcPct val="0"/>
              </a:spcBef>
            </a:pPr>
            <a:r>
              <a:rPr lang="en-US" sz="11248">
                <a:solidFill>
                  <a:srgbClr val="BDE7F3"/>
                </a:solidFill>
                <a:latin typeface="AdBhashitha Bold"/>
              </a:rPr>
              <a:t>G</a:t>
            </a:r>
          </a:p>
        </p:txBody>
      </p:sp>
      <p:sp>
        <p:nvSpPr>
          <p:cNvPr id="42" name="TextBox 42"/>
          <p:cNvSpPr txBox="1"/>
          <p:nvPr/>
        </p:nvSpPr>
        <p:spPr>
          <a:xfrm>
            <a:off x="8727650" y="2665373"/>
            <a:ext cx="3609636" cy="982330"/>
          </a:xfrm>
          <a:prstGeom prst="rect">
            <a:avLst/>
          </a:prstGeom>
        </p:spPr>
        <p:txBody>
          <a:bodyPr lIns="0" tIns="0" rIns="0" bIns="0" rtlCol="0" anchor="t">
            <a:spAutoFit/>
          </a:bodyPr>
          <a:lstStyle/>
          <a:p>
            <a:pPr algn="ctr">
              <a:lnSpc>
                <a:spcPts val="7106"/>
              </a:lnSpc>
              <a:spcBef>
                <a:spcPct val="0"/>
              </a:spcBef>
            </a:pPr>
            <a:r>
              <a:rPr lang="en-US" sz="5076">
                <a:solidFill>
                  <a:srgbClr val="FFD8C0"/>
                </a:solidFill>
                <a:latin typeface="AdBhashitha"/>
              </a:rPr>
              <a:t>leep Disturbance</a:t>
            </a:r>
          </a:p>
        </p:txBody>
      </p:sp>
      <p:sp>
        <p:nvSpPr>
          <p:cNvPr id="43" name="TextBox 43"/>
          <p:cNvSpPr txBox="1"/>
          <p:nvPr/>
        </p:nvSpPr>
        <p:spPr>
          <a:xfrm>
            <a:off x="8727650" y="3933154"/>
            <a:ext cx="1576902" cy="982330"/>
          </a:xfrm>
          <a:prstGeom prst="rect">
            <a:avLst/>
          </a:prstGeom>
        </p:spPr>
        <p:txBody>
          <a:bodyPr lIns="0" tIns="0" rIns="0" bIns="0" rtlCol="0" anchor="t">
            <a:spAutoFit/>
          </a:bodyPr>
          <a:lstStyle/>
          <a:p>
            <a:pPr algn="ctr">
              <a:lnSpc>
                <a:spcPts val="7106"/>
              </a:lnSpc>
              <a:spcBef>
                <a:spcPct val="0"/>
              </a:spcBef>
            </a:pPr>
            <a:r>
              <a:rPr lang="en-US" sz="5076">
                <a:solidFill>
                  <a:srgbClr val="FFD8C0"/>
                </a:solidFill>
                <a:latin typeface="AdBhashitha"/>
              </a:rPr>
              <a:t>solation</a:t>
            </a:r>
          </a:p>
        </p:txBody>
      </p:sp>
      <p:sp>
        <p:nvSpPr>
          <p:cNvPr id="44" name="TextBox 44"/>
          <p:cNvSpPr txBox="1"/>
          <p:nvPr/>
        </p:nvSpPr>
        <p:spPr>
          <a:xfrm>
            <a:off x="8727650" y="5508875"/>
            <a:ext cx="5038877" cy="982330"/>
          </a:xfrm>
          <a:prstGeom prst="rect">
            <a:avLst/>
          </a:prstGeom>
        </p:spPr>
        <p:txBody>
          <a:bodyPr lIns="0" tIns="0" rIns="0" bIns="0" rtlCol="0" anchor="t">
            <a:spAutoFit/>
          </a:bodyPr>
          <a:lstStyle/>
          <a:p>
            <a:pPr algn="ctr">
              <a:lnSpc>
                <a:spcPts val="7106"/>
              </a:lnSpc>
              <a:spcBef>
                <a:spcPct val="0"/>
              </a:spcBef>
            </a:pPr>
            <a:r>
              <a:rPr lang="en-US" sz="5076">
                <a:solidFill>
                  <a:srgbClr val="FFD8C0"/>
                </a:solidFill>
                <a:latin typeface="AdBhashitha"/>
              </a:rPr>
              <a:t>iving away possessions</a:t>
            </a:r>
          </a:p>
        </p:txBody>
      </p:sp>
      <p:sp>
        <p:nvSpPr>
          <p:cNvPr id="45" name="TextBox 45"/>
          <p:cNvSpPr txBox="1"/>
          <p:nvPr/>
        </p:nvSpPr>
        <p:spPr>
          <a:xfrm>
            <a:off x="8727650" y="7019360"/>
            <a:ext cx="4735887" cy="982330"/>
          </a:xfrm>
          <a:prstGeom prst="rect">
            <a:avLst/>
          </a:prstGeom>
        </p:spPr>
        <p:txBody>
          <a:bodyPr lIns="0" tIns="0" rIns="0" bIns="0" rtlCol="0" anchor="t">
            <a:spAutoFit/>
          </a:bodyPr>
          <a:lstStyle/>
          <a:p>
            <a:pPr algn="ctr">
              <a:lnSpc>
                <a:spcPts val="7106"/>
              </a:lnSpc>
              <a:spcBef>
                <a:spcPct val="0"/>
              </a:spcBef>
            </a:pPr>
            <a:r>
              <a:rPr lang="en-US" sz="5076">
                <a:solidFill>
                  <a:srgbClr val="FFD8C0"/>
                </a:solidFill>
                <a:latin typeface="AdBhashitha"/>
              </a:rPr>
              <a:t>o interest in anything</a:t>
            </a:r>
          </a:p>
        </p:txBody>
      </p:sp>
      <p:sp>
        <p:nvSpPr>
          <p:cNvPr id="46" name="TextBox 46"/>
          <p:cNvSpPr txBox="1"/>
          <p:nvPr/>
        </p:nvSpPr>
        <p:spPr>
          <a:xfrm>
            <a:off x="8807282" y="8503730"/>
            <a:ext cx="4576622" cy="982330"/>
          </a:xfrm>
          <a:prstGeom prst="rect">
            <a:avLst/>
          </a:prstGeom>
        </p:spPr>
        <p:txBody>
          <a:bodyPr lIns="0" tIns="0" rIns="0" bIns="0" rtlCol="0" anchor="t">
            <a:spAutoFit/>
          </a:bodyPr>
          <a:lstStyle/>
          <a:p>
            <a:pPr algn="ctr">
              <a:lnSpc>
                <a:spcPts val="7106"/>
              </a:lnSpc>
              <a:spcBef>
                <a:spcPct val="0"/>
              </a:spcBef>
            </a:pPr>
            <a:r>
              <a:rPr lang="en-US" sz="5076">
                <a:solidFill>
                  <a:srgbClr val="FFD8C0"/>
                </a:solidFill>
                <a:latin typeface="AdBhashitha"/>
              </a:rPr>
              <a:t>peaking of no future</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2">
            <a:alphaModFix amt="56000"/>
          </a:blip>
          <a:srcRect t="7812" b="7812"/>
          <a:stretch>
            <a:fillRect/>
          </a:stretch>
        </a:blipFill>
        <a:effectLst/>
      </p:bgPr>
    </p:bg>
    <p:spTree>
      <p:nvGrpSpPr>
        <p:cNvPr id="1" name=""/>
        <p:cNvGrpSpPr/>
        <p:nvPr/>
      </p:nvGrpSpPr>
      <p:grpSpPr>
        <a:xfrm>
          <a:off x="0" y="0"/>
          <a:ext cx="0" cy="0"/>
          <a:chOff x="0" y="0"/>
          <a:chExt cx="0" cy="0"/>
        </a:xfrm>
      </p:grpSpPr>
      <p:sp>
        <p:nvSpPr>
          <p:cNvPr id="2" name="TextBox 2"/>
          <p:cNvSpPr txBox="1"/>
          <p:nvPr/>
        </p:nvSpPr>
        <p:spPr>
          <a:xfrm>
            <a:off x="0" y="765681"/>
            <a:ext cx="11987536" cy="4221480"/>
          </a:xfrm>
          <a:prstGeom prst="rect">
            <a:avLst/>
          </a:prstGeom>
        </p:spPr>
        <p:txBody>
          <a:bodyPr lIns="0" tIns="0" rIns="0" bIns="0" rtlCol="0" anchor="t">
            <a:spAutoFit/>
          </a:bodyPr>
          <a:lstStyle/>
          <a:p>
            <a:pPr algn="ctr">
              <a:lnSpc>
                <a:spcPts val="6719"/>
              </a:lnSpc>
            </a:pPr>
            <a:r>
              <a:rPr lang="en-US" sz="4800">
                <a:solidFill>
                  <a:srgbClr val="58292A"/>
                </a:solidFill>
                <a:latin typeface="Liu Jian Mao Cao"/>
              </a:rPr>
              <a:t>What could be improved to support families and young people?</a:t>
            </a:r>
          </a:p>
          <a:p>
            <a:pPr algn="ctr">
              <a:lnSpc>
                <a:spcPts val="6719"/>
              </a:lnSpc>
            </a:pPr>
            <a:r>
              <a:rPr lang="en-US" sz="4800">
                <a:solidFill>
                  <a:srgbClr val="58292A"/>
                </a:solidFill>
                <a:latin typeface="Abril Fatface"/>
              </a:rPr>
              <a:t> </a:t>
            </a:r>
          </a:p>
          <a:p>
            <a:pPr algn="ctr">
              <a:lnSpc>
                <a:spcPts val="6719"/>
              </a:lnSpc>
            </a:pPr>
            <a:endParaRPr lang="en-US" sz="4800">
              <a:solidFill>
                <a:srgbClr val="58292A"/>
              </a:solidFill>
              <a:latin typeface="Abril Fatface"/>
            </a:endParaRPr>
          </a:p>
          <a:p>
            <a:pPr algn="ctr">
              <a:lnSpc>
                <a:spcPts val="6719"/>
              </a:lnSpc>
            </a:pPr>
            <a:endParaRPr lang="en-US" sz="4800">
              <a:solidFill>
                <a:srgbClr val="58292A"/>
              </a:solidFill>
              <a:latin typeface="Abril Fatface"/>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2">
            <a:alphaModFix amt="37000"/>
          </a:blip>
          <a:srcRect t="7825" b="7825"/>
          <a:stretch>
            <a:fillRect/>
          </a:stretch>
        </a:blipFill>
        <a:effectLst/>
      </p:bgPr>
    </p:bg>
    <p:spTree>
      <p:nvGrpSpPr>
        <p:cNvPr id="1" name=""/>
        <p:cNvGrpSpPr/>
        <p:nvPr/>
      </p:nvGrpSpPr>
      <p:grpSpPr>
        <a:xfrm>
          <a:off x="0" y="0"/>
          <a:ext cx="0" cy="0"/>
          <a:chOff x="0" y="0"/>
          <a:chExt cx="0" cy="0"/>
        </a:xfrm>
      </p:grpSpPr>
      <p:sp>
        <p:nvSpPr>
          <p:cNvPr id="2" name="TextBox 2"/>
          <p:cNvSpPr txBox="1"/>
          <p:nvPr/>
        </p:nvSpPr>
        <p:spPr>
          <a:xfrm>
            <a:off x="70681" y="244316"/>
            <a:ext cx="18146637" cy="9693593"/>
          </a:xfrm>
          <a:prstGeom prst="rect">
            <a:avLst/>
          </a:prstGeom>
        </p:spPr>
        <p:txBody>
          <a:bodyPr lIns="0" tIns="0" rIns="0" bIns="0" rtlCol="0" anchor="t">
            <a:spAutoFit/>
          </a:bodyPr>
          <a:lstStyle/>
          <a:p>
            <a:pPr algn="ctr">
              <a:lnSpc>
                <a:spcPts val="3651"/>
              </a:lnSpc>
            </a:pPr>
            <a:endParaRPr/>
          </a:p>
          <a:p>
            <a:pPr algn="ctr">
              <a:lnSpc>
                <a:spcPts val="5476"/>
              </a:lnSpc>
            </a:pPr>
            <a:r>
              <a:rPr lang="en-US" sz="3912">
                <a:solidFill>
                  <a:srgbClr val="000000"/>
                </a:solidFill>
                <a:latin typeface="AdBhashitha"/>
              </a:rPr>
              <a:t>For those bereaved by suicide – liaison team to signpost to specific support and continued monitoring of the family and friends (PTSD) – Signposting for example to Help is at Hand, SOBS, Cruse, Samaritans, Papyrus, CALM and post-vention support for the family and community – “at risk” groups</a:t>
            </a:r>
          </a:p>
          <a:p>
            <a:pPr algn="ctr">
              <a:lnSpc>
                <a:spcPts val="3651"/>
              </a:lnSpc>
            </a:pPr>
            <a:r>
              <a:rPr lang="en-US" sz="2608">
                <a:solidFill>
                  <a:srgbClr val="000000"/>
                </a:solidFill>
                <a:latin typeface="AdBhashitha Bold"/>
              </a:rPr>
              <a:t> </a:t>
            </a:r>
          </a:p>
          <a:p>
            <a:pPr algn="ctr">
              <a:lnSpc>
                <a:spcPts val="3651"/>
              </a:lnSpc>
            </a:pPr>
            <a:r>
              <a:rPr lang="en-US" sz="2608">
                <a:solidFill>
                  <a:srgbClr val="000000"/>
                </a:solidFill>
                <a:latin typeface="AdBhashitha Bold"/>
              </a:rPr>
              <a:t>To know that it is possible to keep living and there is hope for the future</a:t>
            </a:r>
          </a:p>
          <a:p>
            <a:pPr algn="ctr">
              <a:lnSpc>
                <a:spcPts val="4868"/>
              </a:lnSpc>
            </a:pPr>
            <a:r>
              <a:rPr lang="en-US" sz="3477">
                <a:solidFill>
                  <a:srgbClr val="000000"/>
                </a:solidFill>
                <a:latin typeface="AdBhashitha"/>
              </a:rPr>
              <a:t> </a:t>
            </a:r>
          </a:p>
          <a:p>
            <a:pPr algn="ctr">
              <a:lnSpc>
                <a:spcPts val="3651"/>
              </a:lnSpc>
            </a:pPr>
            <a:r>
              <a:rPr lang="en-US" sz="2608">
                <a:solidFill>
                  <a:srgbClr val="000000"/>
                </a:solidFill>
                <a:latin typeface="AdBhashitha"/>
              </a:rPr>
              <a:t>To stop suicide in young people  </a:t>
            </a:r>
          </a:p>
          <a:p>
            <a:pPr algn="ctr">
              <a:lnSpc>
                <a:spcPts val="3651"/>
              </a:lnSpc>
            </a:pPr>
            <a:r>
              <a:rPr lang="en-US" sz="2608">
                <a:solidFill>
                  <a:srgbClr val="000000"/>
                </a:solidFill>
                <a:latin typeface="AdBhashitha"/>
              </a:rPr>
              <a:t> </a:t>
            </a:r>
          </a:p>
          <a:p>
            <a:pPr algn="ctr">
              <a:lnSpc>
                <a:spcPts val="4868"/>
              </a:lnSpc>
            </a:pPr>
            <a:r>
              <a:rPr lang="en-US" sz="3477">
                <a:solidFill>
                  <a:srgbClr val="000000"/>
                </a:solidFill>
                <a:latin typeface="AdBhashitha"/>
              </a:rPr>
              <a:t>Education for parents, teachers, coaches etc in mental health and what to look out for, including self harm, drugs, alcohol, changes in behaviour, isolation, signs of depression or acute depression. </a:t>
            </a:r>
          </a:p>
          <a:p>
            <a:pPr algn="ctr">
              <a:lnSpc>
                <a:spcPts val="4868"/>
              </a:lnSpc>
            </a:pPr>
            <a:endParaRPr lang="en-US" sz="3477">
              <a:solidFill>
                <a:srgbClr val="000000"/>
              </a:solidFill>
              <a:latin typeface="AdBhashitha"/>
            </a:endParaRPr>
          </a:p>
          <a:p>
            <a:pPr algn="ctr">
              <a:lnSpc>
                <a:spcPts val="3651"/>
              </a:lnSpc>
            </a:pPr>
            <a:r>
              <a:rPr lang="en-US" sz="2608">
                <a:solidFill>
                  <a:srgbClr val="000000"/>
                </a:solidFill>
                <a:latin typeface="AdBhashitha Bold"/>
              </a:rPr>
              <a:t>Learning how to talk to and listen to young people, give them the time.</a:t>
            </a:r>
          </a:p>
          <a:p>
            <a:pPr algn="ctr">
              <a:lnSpc>
                <a:spcPts val="3651"/>
              </a:lnSpc>
            </a:pPr>
            <a:r>
              <a:rPr lang="en-US" sz="2608">
                <a:solidFill>
                  <a:srgbClr val="000000"/>
                </a:solidFill>
                <a:latin typeface="AdBhashitha Bold"/>
              </a:rPr>
              <a:t>If something develops or someone asks for help, get it immediately especially in young men otherwise you will lose trust.</a:t>
            </a:r>
          </a:p>
          <a:p>
            <a:pPr algn="ctr">
              <a:lnSpc>
                <a:spcPts val="3651"/>
              </a:lnSpc>
            </a:pPr>
            <a:r>
              <a:rPr lang="en-US" sz="2608">
                <a:solidFill>
                  <a:srgbClr val="000000"/>
                </a:solidFill>
                <a:latin typeface="AdBhashitha Bold"/>
              </a:rPr>
              <a:t>Education in terms of effect of social media and internet on young people.</a:t>
            </a:r>
          </a:p>
          <a:p>
            <a:pPr algn="ctr">
              <a:lnSpc>
                <a:spcPts val="3651"/>
              </a:lnSpc>
            </a:pPr>
            <a:r>
              <a:rPr lang="en-US" sz="2608">
                <a:solidFill>
                  <a:srgbClr val="000000"/>
                </a:solidFill>
                <a:latin typeface="AdBhashitha Bold"/>
              </a:rPr>
              <a:t>Teach people to self monitor and understanding stacking, day to day adaptability and resilience, “tools in the box”</a:t>
            </a:r>
          </a:p>
          <a:p>
            <a:pPr algn="ctr">
              <a:lnSpc>
                <a:spcPts val="1825"/>
              </a:lnSpc>
            </a:pPr>
            <a:r>
              <a:rPr lang="en-US" sz="1304">
                <a:solidFill>
                  <a:srgbClr val="000000"/>
                </a:solidFill>
                <a:latin typeface="AdBhashitha"/>
              </a:rPr>
              <a:t> </a:t>
            </a:r>
          </a:p>
          <a:p>
            <a:pPr algn="ctr">
              <a:lnSpc>
                <a:spcPts val="1825"/>
              </a:lnSpc>
            </a:pPr>
            <a:r>
              <a:rPr lang="en-US" sz="1304">
                <a:solidFill>
                  <a:srgbClr val="000000"/>
                </a:solidFill>
                <a:latin typeface="AdBhashitha"/>
              </a:rPr>
              <a:t> </a:t>
            </a:r>
          </a:p>
          <a:p>
            <a:pPr algn="ctr">
              <a:lnSpc>
                <a:spcPts val="1825"/>
              </a:lnSpc>
            </a:pPr>
            <a:endParaRPr lang="en-US" sz="1304">
              <a:solidFill>
                <a:srgbClr val="000000"/>
              </a:solidFill>
              <a:latin typeface="AdBhashitha"/>
            </a:endParaRPr>
          </a:p>
          <a:p>
            <a:pPr algn="ctr">
              <a:lnSpc>
                <a:spcPts val="1825"/>
              </a:lnSpc>
            </a:pPr>
            <a:endParaRPr lang="en-US" sz="1304">
              <a:solidFill>
                <a:srgbClr val="000000"/>
              </a:solidFill>
              <a:latin typeface="AdBhashitha"/>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TotalTime>
  <Words>1528</Words>
  <Application>Microsoft Office PowerPoint</Application>
  <PresentationFormat>Custom</PresentationFormat>
  <Paragraphs>112</Paragraphs>
  <Slides>18</Slides>
  <Notes>0</Notes>
  <HiddenSlides>0</HiddenSlides>
  <MMClips>2</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18</vt:i4>
      </vt:variant>
    </vt:vector>
  </HeadingPairs>
  <TitlesOfParts>
    <vt:vector size="28" baseType="lpstr">
      <vt:lpstr>AdBhashitha</vt:lpstr>
      <vt:lpstr>Arimo</vt:lpstr>
      <vt:lpstr>Trocchi</vt:lpstr>
      <vt:lpstr>AdBhashitha Bold</vt:lpstr>
      <vt:lpstr>Liu Jian Mao Cao</vt:lpstr>
      <vt:lpstr>Abril Fatface</vt:lpstr>
      <vt:lpstr>Arial</vt:lpstr>
      <vt:lpstr>Calibri</vt:lpstr>
      <vt:lpstr>AdBhashitha Italics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loss of a YP through suicide</dc:title>
  <dc:creator>Jess Bailes</dc:creator>
  <cp:lastModifiedBy>Jess Bailes</cp:lastModifiedBy>
  <cp:revision>4</cp:revision>
  <dcterms:created xsi:type="dcterms:W3CDTF">2006-08-16T00:00:00Z</dcterms:created>
  <dcterms:modified xsi:type="dcterms:W3CDTF">2021-04-16T08:46:26Z</dcterms:modified>
  <dc:identifier>DAEbovoE62Q</dc:identifier>
</cp:coreProperties>
</file>