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78" r:id="rId2"/>
    <p:sldMasterId id="2147483868" r:id="rId3"/>
    <p:sldMasterId id="2147483875" r:id="rId4"/>
    <p:sldMasterId id="2147483887" r:id="rId5"/>
  </p:sldMasterIdLst>
  <p:notesMasterIdLst>
    <p:notesMasterId r:id="rId91"/>
  </p:notesMasterIdLst>
  <p:handoutMasterIdLst>
    <p:handoutMasterId r:id="rId92"/>
  </p:handoutMasterIdLst>
  <p:sldIdLst>
    <p:sldId id="256" r:id="rId6"/>
    <p:sldId id="815" r:id="rId7"/>
    <p:sldId id="947" r:id="rId8"/>
    <p:sldId id="948" r:id="rId9"/>
    <p:sldId id="952" r:id="rId10"/>
    <p:sldId id="951" r:id="rId11"/>
    <p:sldId id="949" r:id="rId12"/>
    <p:sldId id="956" r:id="rId13"/>
    <p:sldId id="833" r:id="rId14"/>
    <p:sldId id="834" r:id="rId15"/>
    <p:sldId id="508" r:id="rId16"/>
    <p:sldId id="835" r:id="rId17"/>
    <p:sldId id="836" r:id="rId18"/>
    <p:sldId id="838" r:id="rId19"/>
    <p:sldId id="844" r:id="rId20"/>
    <p:sldId id="495" r:id="rId21"/>
    <p:sldId id="847" r:id="rId22"/>
    <p:sldId id="848" r:id="rId23"/>
    <p:sldId id="849" r:id="rId24"/>
    <p:sldId id="851" r:id="rId25"/>
    <p:sldId id="816" r:id="rId26"/>
    <p:sldId id="817" r:id="rId27"/>
    <p:sldId id="818" r:id="rId28"/>
    <p:sldId id="839" r:id="rId29"/>
    <p:sldId id="822" r:id="rId30"/>
    <p:sldId id="485" r:id="rId31"/>
    <p:sldId id="840" r:id="rId32"/>
    <p:sldId id="841" r:id="rId33"/>
    <p:sldId id="842" r:id="rId34"/>
    <p:sldId id="850" r:id="rId35"/>
    <p:sldId id="843" r:id="rId36"/>
    <p:sldId id="855" r:id="rId37"/>
    <p:sldId id="642" r:id="rId38"/>
    <p:sldId id="861" r:id="rId39"/>
    <p:sldId id="856" r:id="rId40"/>
    <p:sldId id="506" r:id="rId41"/>
    <p:sldId id="939" r:id="rId42"/>
    <p:sldId id="853" r:id="rId43"/>
    <p:sldId id="957" r:id="rId44"/>
    <p:sldId id="864" r:id="rId45"/>
    <p:sldId id="551" r:id="rId46"/>
    <p:sldId id="862" r:id="rId47"/>
    <p:sldId id="946" r:id="rId48"/>
    <p:sldId id="538" r:id="rId49"/>
    <p:sldId id="536" r:id="rId50"/>
    <p:sldId id="937" r:id="rId51"/>
    <p:sldId id="845" r:id="rId52"/>
    <p:sldId id="697" r:id="rId53"/>
    <p:sldId id="700" r:id="rId54"/>
    <p:sldId id="794" r:id="rId55"/>
    <p:sldId id="745" r:id="rId56"/>
    <p:sldId id="763" r:id="rId57"/>
    <p:sldId id="749" r:id="rId58"/>
    <p:sldId id="721" r:id="rId59"/>
    <p:sldId id="775" r:id="rId60"/>
    <p:sldId id="776" r:id="rId61"/>
    <p:sldId id="542" r:id="rId62"/>
    <p:sldId id="954" r:id="rId63"/>
    <p:sldId id="450" r:id="rId64"/>
    <p:sldId id="550" r:id="rId65"/>
    <p:sldId id="872" r:id="rId66"/>
    <p:sldId id="873" r:id="rId67"/>
    <p:sldId id="871" r:id="rId68"/>
    <p:sldId id="870" r:id="rId69"/>
    <p:sldId id="869" r:id="rId70"/>
    <p:sldId id="874" r:id="rId71"/>
    <p:sldId id="865" r:id="rId72"/>
    <p:sldId id="826" r:id="rId73"/>
    <p:sldId id="828" r:id="rId74"/>
    <p:sldId id="830" r:id="rId75"/>
    <p:sldId id="831" r:id="rId76"/>
    <p:sldId id="892" r:id="rId77"/>
    <p:sldId id="545" r:id="rId78"/>
    <p:sldId id="805" r:id="rId79"/>
    <p:sldId id="806" r:id="rId80"/>
    <p:sldId id="891" r:id="rId81"/>
    <p:sldId id="900" r:id="rId82"/>
    <p:sldId id="935" r:id="rId83"/>
    <p:sldId id="958" r:id="rId84"/>
    <p:sldId id="521" r:id="rId85"/>
    <p:sldId id="950" r:id="rId86"/>
    <p:sldId id="378" r:id="rId87"/>
    <p:sldId id="897" r:id="rId88"/>
    <p:sldId id="603" r:id="rId89"/>
    <p:sldId id="953" r:id="rId90"/>
  </p:sldIdLst>
  <p:sldSz cx="9144000" cy="6858000" type="screen4x3"/>
  <p:notesSz cx="6858000" cy="973455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Trebuchet M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Trebuchet M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Trebuchet M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Trebuchet M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Trebuchet MS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Trebuchet MS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Trebuchet MS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Trebuchet MS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Trebuchet M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66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FF"/>
    <a:srgbClr val="FF40FF"/>
    <a:srgbClr val="591E4D"/>
    <a:srgbClr val="4B2A46"/>
    <a:srgbClr val="48D7FF"/>
    <a:srgbClr val="C0C0C0"/>
    <a:srgbClr val="381E37"/>
    <a:srgbClr val="4416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397" autoAdjust="0"/>
    <p:restoredTop sz="86370"/>
  </p:normalViewPr>
  <p:slideViewPr>
    <p:cSldViewPr snapToGrid="0" snapToObjects="1">
      <p:cViewPr varScale="1">
        <p:scale>
          <a:sx n="98" d="100"/>
          <a:sy n="98" d="100"/>
        </p:scale>
        <p:origin x="130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3" d="100"/>
        <a:sy n="103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-2580" y="-96"/>
      </p:cViewPr>
      <p:guideLst>
        <p:guide orient="horz" pos="306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theme" Target="theme/theme1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fld id="{B2C5B291-7298-1D41-B13E-633B72AC8DF0}" type="datetimeFigureOut">
              <a:rPr lang="en-GB"/>
              <a:pPr>
                <a:defRPr/>
              </a:pPr>
              <a:t>02/01/2022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4560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45600"/>
            <a:ext cx="2971800" cy="4873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B3BA8D1-16F7-0C47-8DAB-AEEC57BB1AC1}" type="slidenum">
              <a:rPr lang="en-GB" altLang="x-none"/>
              <a:pPr/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7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Trebuchet M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7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Trebuchet MS" pitchFamily="34" charset="0"/>
              </a:defRPr>
            </a:lvl1pPr>
          </a:lstStyle>
          <a:p>
            <a:pPr>
              <a:defRPr/>
            </a:pPr>
            <a:fld id="{83588AB8-FFB9-1F4B-8307-50F8C327C4BD}" type="datetimeFigureOut">
              <a:rPr lang="en-GB"/>
              <a:pPr>
                <a:defRPr/>
              </a:pPr>
              <a:t>02/01/2022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6950" y="730250"/>
            <a:ext cx="4864100" cy="3649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24388"/>
            <a:ext cx="5486400" cy="43799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45600"/>
            <a:ext cx="2971800" cy="4873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Trebuchet M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45600"/>
            <a:ext cx="2971800" cy="4873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fld id="{5B90D101-4521-4E43-A0F4-BF0E64617841}" type="slidenum">
              <a:rPr lang="en-GB" altLang="x-none"/>
              <a:pPr/>
              <a:t>‹#›</a:t>
            </a:fld>
            <a:endParaRPr lang="en-GB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Competition between </a:t>
            </a:r>
            <a:r>
              <a:rPr lang="en-US" dirty="0" err="1"/>
              <a:t>organisations</a:t>
            </a:r>
            <a:r>
              <a:rPr lang="en-US" dirty="0"/>
              <a:t> and </a:t>
            </a:r>
            <a:r>
              <a:rPr lang="en-US" dirty="0" err="1"/>
              <a:t>specialities</a:t>
            </a:r>
            <a:r>
              <a:rPr lang="en-US" dirty="0"/>
              <a:t> </a:t>
            </a:r>
          </a:p>
          <a:p>
            <a:r>
              <a:rPr lang="en-US" dirty="0"/>
              <a:t>Need a holistic vision of systems as</a:t>
            </a:r>
            <a:r>
              <a:rPr lang="en-US" baseline="0" dirty="0"/>
              <a:t> well as patient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D101-4521-4E43-A0F4-BF0E64617841}" type="slidenum">
              <a:rPr lang="en-GB" altLang="x-none" smtClean="0"/>
              <a:pPr/>
              <a:t>2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14141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AEA250-5B12-C44C-BB21-5A04C9A2F84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charset="0"/>
              <a:ea typeface="+mn-ea"/>
              <a:cs typeface="+mn-cs"/>
            </a:endParaRPr>
          </a:p>
        </p:txBody>
      </p:sp>
      <p:sp>
        <p:nvSpPr>
          <p:cNvPr id="4075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243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a study in UK in 2017 showed average involvement of hospice/palliative care was 6 weeks </a:t>
            </a:r>
            <a:r>
              <a:rPr lang="mr-IN" dirty="0"/>
              <a:t>–</a:t>
            </a:r>
            <a:r>
              <a:rPr lang="en-US" dirty="0"/>
              <a:t> for many just last days</a:t>
            </a:r>
          </a:p>
          <a:p>
            <a:r>
              <a:rPr lang="en-US" dirty="0"/>
              <a:t>Longer for cancer and younger, very short if old and frail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D101-4521-4E43-A0F4-BF0E64617841}" type="slidenum">
              <a:rPr lang="en-GB" altLang="x-none" smtClean="0"/>
              <a:pPr/>
              <a:t>47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022820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 year </a:t>
            </a:r>
          </a:p>
          <a:p>
            <a:r>
              <a:rPr lang="en-US" dirty="0"/>
              <a:t>60 hours face to face with a health professional</a:t>
            </a:r>
          </a:p>
          <a:p>
            <a:r>
              <a:rPr lang="en-US" dirty="0"/>
              <a:t>On your own for 8000 hours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D101-4521-4E43-A0F4-BF0E64617841}" type="slidenum">
              <a:rPr lang="en-GB" altLang="x-none" smtClean="0"/>
              <a:pPr/>
              <a:t>61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881033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5363" y="730250"/>
            <a:ext cx="4867275" cy="3649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Green and red blobs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BE824-351B-E44B-87E2-465C571232B7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4016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important </a:t>
            </a:r>
            <a:r>
              <a:rPr lang="mr-IN" dirty="0"/>
              <a:t>–</a:t>
            </a:r>
            <a:r>
              <a:rPr lang="en-US" dirty="0"/>
              <a:t> unite the 2 networks we exist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D101-4521-4E43-A0F4-BF0E64617841}" type="slidenum">
              <a:rPr lang="en-GB" altLang="x-none" smtClean="0"/>
              <a:pPr/>
              <a:t>65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178440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6E26239-C0DC-3B4C-ADE5-F004D1D2C990}" type="slidenum">
              <a:rPr lang="en-US" altLang="en-US" sz="1200"/>
              <a:pPr/>
              <a:t>66</a:t>
            </a:fld>
            <a:endParaRPr lang="en-US" altLang="en-US" sz="1200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30250"/>
            <a:ext cx="4867275" cy="3649663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380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Conversations</a:t>
            </a:r>
            <a:r>
              <a:rPr lang="en-US" baseline="0" dirty="0"/>
              <a:t> with society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D101-4521-4E43-A0F4-BF0E64617841}" type="slidenum">
              <a:rPr lang="en-GB" altLang="x-none" smtClean="0"/>
              <a:pPr/>
              <a:t>67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947698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what hospice and palliative care 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D101-4521-4E43-A0F4-BF0E64617841}" type="slidenum">
              <a:rPr lang="en-GB" altLang="x-none" smtClean="0"/>
              <a:pPr/>
              <a:t>71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861819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5363" y="730250"/>
            <a:ext cx="4867275" cy="3649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this how pall care works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Hospices are the catalyst</a:t>
            </a:r>
            <a:r>
              <a:rPr lang="en-US" baseline="0" dirty="0"/>
              <a:t> for kindness </a:t>
            </a:r>
            <a:r>
              <a:rPr lang="mr-IN" baseline="0" dirty="0"/>
              <a:t>–</a:t>
            </a:r>
            <a:r>
              <a:rPr lang="en-US" baseline="0" dirty="0"/>
              <a:t> join the dots that already exist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BE824-351B-E44B-87E2-465C571232B7}" type="slidenum">
              <a:rPr lang="en-US" altLang="en-US" smtClean="0"/>
              <a:pPr>
                <a:defRPr/>
              </a:pPr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0665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D101-4521-4E43-A0F4-BF0E64617841}" type="slidenum">
              <a:rPr lang="en-GB" altLang="x-none" smtClean="0"/>
              <a:pPr/>
              <a:t>75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223479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GB">
                <a:solidFill>
                  <a:schemeClr val="bg1"/>
                </a:solidFill>
              </a:rPr>
              <a:t>"Grandparents now provide support to a third of working mothers so a forum to discuss the many and varied grandparenting issues that arise with other grandparents should be invaluable”.</a:t>
            </a:r>
          </a:p>
          <a:p>
            <a:pPr algn="ctr">
              <a:spcBef>
                <a:spcPct val="0"/>
              </a:spcBef>
            </a:pPr>
            <a:endParaRPr lang="en-GB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</a:pPr>
            <a:r>
              <a:rPr lang="en-GB">
                <a:solidFill>
                  <a:schemeClr val="bg1"/>
                </a:solidFill>
              </a:rPr>
              <a:t>Justine Roberts</a:t>
            </a:r>
            <a:br>
              <a:rPr lang="en-GB">
                <a:solidFill>
                  <a:schemeClr val="bg1"/>
                </a:solidFill>
              </a:rPr>
            </a:br>
            <a:r>
              <a:rPr lang="en-GB">
                <a:solidFill>
                  <a:schemeClr val="bg1"/>
                </a:solidFill>
              </a:rPr>
              <a:t>Founder &amp; CEO of Mumsnet</a:t>
            </a:r>
          </a:p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  <p:sp>
        <p:nvSpPr>
          <p:cNvPr id="1249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57268B-EADE-B948-B155-5591733D0E0C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rgbClr val="FF0000"/>
                </a:solidFill>
              </a:rPr>
              <a:t>There are no easy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answers </a:t>
            </a:r>
            <a:r>
              <a:rPr lang="mr-IN" sz="1200" b="1" dirty="0">
                <a:solidFill>
                  <a:srgbClr val="FF0000"/>
                </a:solidFill>
              </a:rPr>
              <a:t>–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but there are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simple answers!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D101-4521-4E43-A0F4-BF0E64617841}" type="slidenum">
              <a:rPr lang="en-GB" altLang="x-none" smtClean="0"/>
              <a:pPr/>
              <a:t>76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2224158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5363" y="730250"/>
            <a:ext cx="4867275" cy="3649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Watch your timing!  Allocate a time for each slide and stick to it so as to keep track of your presentation and avoid speaking too much.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>
                <a:solidFill>
                  <a:srgbClr val="2F2B20"/>
                </a:solidFill>
                <a:latin typeface="Calibri"/>
              </a:rPr>
              <a:pPr/>
              <a:t>79</a:t>
            </a:fld>
            <a:endParaRPr lang="en-US" dirty="0">
              <a:solidFill>
                <a:srgbClr val="2F2B2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76238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Control what you can</a:t>
            </a:r>
          </a:p>
          <a:p>
            <a:r>
              <a:rPr lang="en-US" dirty="0"/>
              <a:t>Family structures changing</a:t>
            </a:r>
          </a:p>
          <a:p>
            <a:r>
              <a:rPr lang="en-US" dirty="0"/>
              <a:t>Community services fragmented</a:t>
            </a:r>
          </a:p>
          <a:p>
            <a:r>
              <a:rPr lang="en-US" dirty="0"/>
              <a:t>24/7 care</a:t>
            </a:r>
          </a:p>
          <a:p>
            <a:r>
              <a:rPr lang="en-US" dirty="0" err="1"/>
              <a:t>Whatsapp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BE824-351B-E44B-87E2-465C571232B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36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Finish with my hero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D101-4521-4E43-A0F4-BF0E64617841}" type="slidenum">
              <a:rPr lang="en-GB" altLang="x-none" smtClean="0"/>
              <a:pPr/>
              <a:t>83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521525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5363" y="730250"/>
            <a:ext cx="4867275" cy="3649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Watch your timing!  Allocate a time for each slide and stick to it so as to keep track of your presentation and avoid speaking too much.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>
                <a:solidFill>
                  <a:srgbClr val="2F2B20"/>
                </a:solidFill>
                <a:latin typeface="Calibri"/>
              </a:rPr>
              <a:pPr/>
              <a:t>21</a:t>
            </a:fld>
            <a:endParaRPr lang="en-US" dirty="0">
              <a:solidFill>
                <a:srgbClr val="2F2B2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3909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Safer </a:t>
            </a:r>
            <a:r>
              <a:rPr lang="mr-IN" dirty="0"/>
              <a:t>–</a:t>
            </a:r>
            <a:r>
              <a:rPr lang="en-US" dirty="0"/>
              <a:t> planning, coordinating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D101-4521-4E43-A0F4-BF0E64617841}" type="slidenum">
              <a:rPr lang="en-GB" altLang="x-none" smtClean="0"/>
              <a:pPr/>
              <a:t>23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002696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Book</a:t>
            </a:r>
            <a:r>
              <a:rPr lang="en-US" baseline="0" dirty="0"/>
              <a:t> shop last week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D101-4521-4E43-A0F4-BF0E64617841}" type="slidenum">
              <a:rPr lang="en-GB" altLang="x-none" smtClean="0"/>
              <a:pPr/>
              <a:t>25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954787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challenge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D101-4521-4E43-A0F4-BF0E64617841}" type="slidenum">
              <a:rPr lang="en-GB" altLang="x-none" smtClean="0"/>
              <a:pPr/>
              <a:t>30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964702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person-</a:t>
            </a:r>
            <a:r>
              <a:rPr lang="en-US" dirty="0" err="1"/>
              <a:t>centred</a:t>
            </a:r>
            <a:r>
              <a:rPr lang="en-US" dirty="0"/>
              <a:t> care enough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D101-4521-4E43-A0F4-BF0E64617841}" type="slidenum">
              <a:rPr lang="en-GB" altLang="x-none" smtClean="0"/>
              <a:pPr/>
              <a:t>31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529155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Rebecca</a:t>
            </a:r>
            <a:r>
              <a:rPr lang="en-US" baseline="0" dirty="0"/>
              <a:t> and peanut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D101-4521-4E43-A0F4-BF0E64617841}" type="slidenum">
              <a:rPr lang="en-GB" altLang="x-none" smtClean="0"/>
              <a:pPr/>
              <a:t>34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800325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Conversations with individuals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D101-4521-4E43-A0F4-BF0E64617841}" type="slidenum">
              <a:rPr lang="en-GB" altLang="x-none" smtClean="0"/>
              <a:pPr/>
              <a:t>38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986364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2"/>
          <p:cNvSpPr>
            <a:spLocks noChangeShapeType="1"/>
          </p:cNvSpPr>
          <p:nvPr/>
        </p:nvSpPr>
        <p:spPr bwMode="auto">
          <a:xfrm>
            <a:off x="0" y="1674813"/>
            <a:ext cx="750888" cy="0"/>
          </a:xfrm>
          <a:prstGeom prst="line">
            <a:avLst/>
          </a:prstGeom>
          <a:noFill/>
          <a:ln w="381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Line 13"/>
          <p:cNvSpPr>
            <a:spLocks noChangeShapeType="1"/>
          </p:cNvSpPr>
          <p:nvPr/>
        </p:nvSpPr>
        <p:spPr bwMode="auto">
          <a:xfrm>
            <a:off x="0" y="220663"/>
            <a:ext cx="750888" cy="0"/>
          </a:xfrm>
          <a:prstGeom prst="line">
            <a:avLst/>
          </a:prstGeom>
          <a:noFill/>
          <a:ln w="381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Picture 14" descr="crest_white_large_anti-alias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5880100"/>
            <a:ext cx="4349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987425" y="260350"/>
            <a:ext cx="11318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i="1">
                <a:solidFill>
                  <a:schemeClr val="tx1"/>
                </a:solidFill>
                <a:latin typeface="Trebuchet MS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rebuchet MS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rebuchet MS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rebuchet MS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rebuchet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eaLnBrk="1" hangingPunct="1"/>
            <a:r>
              <a:rPr lang="en-GB" altLang="x-none" sz="800" i="0"/>
              <a:t>The Royal Marsden</a:t>
            </a:r>
          </a:p>
        </p:txBody>
      </p:sp>
      <p:pic>
        <p:nvPicPr>
          <p:cNvPr id="7" name="Picture 5" descr="C:\Documents and Settings\mgaffney\Desktop\Matthew G\life_demands_excellen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6118225"/>
            <a:ext cx="16700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" name="Title Placeholder 1"/>
          <p:cNvSpPr>
            <a:spLocks noGrp="1"/>
          </p:cNvSpPr>
          <p:nvPr>
            <p:ph type="ctrTitle"/>
          </p:nvPr>
        </p:nvSpPr>
        <p:spPr>
          <a:xfrm>
            <a:off x="985838" y="1628775"/>
            <a:ext cx="6862762" cy="2320925"/>
          </a:xfrm>
          <a:ln algn="ctr"/>
        </p:spPr>
        <p:txBody>
          <a:bodyPr/>
          <a:lstStyle>
            <a:lvl1pPr>
              <a:lnSpc>
                <a:spcPts val="4400"/>
              </a:lnSpc>
              <a:defRPr sz="4200">
                <a:solidFill>
                  <a:srgbClr val="48D7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Change Presentation title and date in Footer dd.mm.yyyy</a:t>
            </a:r>
          </a:p>
        </p:txBody>
      </p:sp>
      <p:sp>
        <p:nvSpPr>
          <p:cNvPr id="9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C056B9F-95C2-8D49-9A57-6E7A8A8DE742}" type="slidenum">
              <a:rPr lang="en-GB" altLang="x-none"/>
              <a:pPr/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038344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Change Presentation title and date in Footer dd.mm.yyyy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88C641-DA9D-444D-96E7-3202274B8BB0}" type="slidenum">
              <a:rPr lang="en-GB" altLang="x-none"/>
              <a:pPr/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880428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600075"/>
            <a:ext cx="1924050" cy="5556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7425" y="600075"/>
            <a:ext cx="5622925" cy="5556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Change Presentation title and date in Footer dd.mm.yyyy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763B92-5949-E240-93D8-C8F9E75B62DE}" type="slidenum">
              <a:rPr lang="en-GB" altLang="x-none"/>
              <a:pPr/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996517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669729" y="312541"/>
            <a:ext cx="7804547" cy="1518047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669729" y="1830587"/>
            <a:ext cx="7804547" cy="4420195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xfrm>
            <a:off x="4437983" y="6505277"/>
            <a:ext cx="259104" cy="267891"/>
          </a:xfrm>
          <a:prstGeom prst="rect">
            <a:avLst/>
          </a:prstGeom>
        </p:spPr>
        <p:txBody>
          <a:bodyPr lIns="64291" tIns="32146" rIns="64291" bIns="32146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445678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1674813"/>
            <a:ext cx="750888" cy="0"/>
          </a:xfrm>
          <a:prstGeom prst="line">
            <a:avLst/>
          </a:prstGeom>
          <a:noFill/>
          <a:ln w="381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220663"/>
            <a:ext cx="750888" cy="0"/>
          </a:xfrm>
          <a:prstGeom prst="line">
            <a:avLst/>
          </a:prstGeom>
          <a:noFill/>
          <a:ln w="381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987425" y="260350"/>
            <a:ext cx="11318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i="1">
                <a:solidFill>
                  <a:schemeClr val="tx1"/>
                </a:solidFill>
                <a:latin typeface="Trebuchet MS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rebuchet MS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rebuchet MS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rebuchet MS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rebuchet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eaLnBrk="1" hangingPunct="1"/>
            <a:r>
              <a:rPr lang="en-GB" altLang="x-none" sz="800" i="0">
                <a:solidFill>
                  <a:srgbClr val="381E37"/>
                </a:solidFill>
              </a:rPr>
              <a:t>The Royal Marsden</a:t>
            </a:r>
          </a:p>
        </p:txBody>
      </p:sp>
      <p:pic>
        <p:nvPicPr>
          <p:cNvPr id="7" name="Picture 4" descr="\\Mbauth\transfers\Matthew G\marsden_wordmark_(white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450850"/>
            <a:ext cx="3060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Documents and Settings\mgaffney\Desktop\Matthew G\NHS_(white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6465888"/>
            <a:ext cx="3651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crest_white_large_anti-alias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5880100"/>
            <a:ext cx="4349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Title Placeholder 1"/>
          <p:cNvSpPr>
            <a:spLocks noGrp="1"/>
          </p:cNvSpPr>
          <p:nvPr>
            <p:ph type="ctrTitle"/>
          </p:nvPr>
        </p:nvSpPr>
        <p:spPr>
          <a:xfrm>
            <a:off x="985838" y="1628775"/>
            <a:ext cx="3468687" cy="2320925"/>
          </a:xfrm>
          <a:ln algn="ctr"/>
        </p:spPr>
        <p:txBody>
          <a:bodyPr/>
          <a:lstStyle>
            <a:lvl1pPr>
              <a:lnSpc>
                <a:spcPts val="4400"/>
              </a:lnSpc>
              <a:defRPr sz="4200" smtClean="0">
                <a:solidFill>
                  <a:srgbClr val="48D7FF"/>
                </a:solidFill>
                <a:latin typeface="Trebuchet MS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9331" name="Text Placeholder 25"/>
          <p:cNvSpPr>
            <a:spLocks noGrp="1"/>
          </p:cNvSpPr>
          <p:nvPr>
            <p:ph type="subTitle" idx="1"/>
          </p:nvPr>
        </p:nvSpPr>
        <p:spPr>
          <a:xfrm>
            <a:off x="987425" y="3949700"/>
            <a:ext cx="3467100" cy="1752600"/>
          </a:xfrm>
        </p:spPr>
        <p:txBody>
          <a:bodyPr/>
          <a:lstStyle>
            <a:lvl1pPr marL="0" indent="0">
              <a:buFont typeface="Trebuchet MS" pitchFamily="34" charset="0"/>
              <a:buNone/>
              <a:defRPr sz="3200" smtClean="0">
                <a:solidFill>
                  <a:srgbClr val="48D7FF"/>
                </a:solidFill>
                <a:latin typeface="Trebuchet MS" pitchFamily="34" charset="0"/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solidFill>
                  <a:srgbClr val="381E37"/>
                </a:solidFill>
              </a:defRPr>
            </a:lvl1pPr>
          </a:lstStyle>
          <a:p>
            <a:pPr>
              <a:defRPr/>
            </a:pPr>
            <a:r>
              <a:rPr lang="en-GB"/>
              <a:t>Change Presentation title and date in Footer dd.mm.yyyy</a:t>
            </a:r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solidFill>
                  <a:srgbClr val="381E37"/>
                </a:solidFill>
              </a:defRPr>
            </a:lvl1pPr>
          </a:lstStyle>
          <a:p>
            <a:fld id="{A7025026-2880-C841-868C-A7E361E5BAD8}" type="slidenum">
              <a:rPr lang="en-GB" altLang="x-none"/>
              <a:pPr/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26904640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1"/>
          <p:cNvSpPr>
            <a:spLocks noChangeShapeType="1"/>
          </p:cNvSpPr>
          <p:nvPr/>
        </p:nvSpPr>
        <p:spPr bwMode="auto">
          <a:xfrm>
            <a:off x="0" y="1674813"/>
            <a:ext cx="750888" cy="0"/>
          </a:xfrm>
          <a:prstGeom prst="line">
            <a:avLst/>
          </a:prstGeom>
          <a:noFill/>
          <a:ln w="381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>
            <a:off x="0" y="220663"/>
            <a:ext cx="750888" cy="0"/>
          </a:xfrm>
          <a:prstGeom prst="line">
            <a:avLst/>
          </a:prstGeom>
          <a:noFill/>
          <a:ln w="381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987425" y="260350"/>
            <a:ext cx="11318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i="1">
                <a:solidFill>
                  <a:schemeClr val="tx1"/>
                </a:solidFill>
                <a:latin typeface="Trebuchet MS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rebuchet MS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rebuchet MS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rebuchet MS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rebuchet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eaLnBrk="1" hangingPunct="1"/>
            <a:r>
              <a:rPr lang="en-GB" altLang="x-none" sz="800" i="0">
                <a:solidFill>
                  <a:schemeClr val="bg1"/>
                </a:solidFill>
              </a:rPr>
              <a:t>The Royal Marsden</a:t>
            </a:r>
          </a:p>
        </p:txBody>
      </p:sp>
      <p:pic>
        <p:nvPicPr>
          <p:cNvPr id="7" name="Picture 26" descr="crest_blue_darker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5881688"/>
            <a:ext cx="428625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138" y="585002"/>
            <a:ext cx="7797857" cy="1015197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424" y="1713703"/>
            <a:ext cx="7783571" cy="4092737"/>
          </a:xfrm>
          <a:prstGeom prst="rect">
            <a:avLst/>
          </a:prstGeom>
        </p:spPr>
        <p:txBody>
          <a:bodyPr rIns="0">
            <a:normAutofit/>
          </a:bodyPr>
          <a:lstStyle>
            <a:lvl1pPr>
              <a:lnSpc>
                <a:spcPts val="2000"/>
              </a:lnSpc>
              <a:buNone/>
              <a:defRPr sz="1800">
                <a:solidFill>
                  <a:schemeClr val="bg1"/>
                </a:solidFill>
              </a:defRPr>
            </a:lvl1pPr>
            <a:lvl2pPr>
              <a:lnSpc>
                <a:spcPts val="1600"/>
              </a:lnSpc>
              <a:buNone/>
              <a:defRPr sz="1800">
                <a:solidFill>
                  <a:schemeClr val="bg1"/>
                </a:solidFill>
              </a:defRPr>
            </a:lvl2pPr>
            <a:lvl3pPr>
              <a:lnSpc>
                <a:spcPts val="1600"/>
              </a:lnSpc>
              <a:buNone/>
              <a:defRPr sz="1800">
                <a:solidFill>
                  <a:schemeClr val="bg1"/>
                </a:solidFill>
              </a:defRPr>
            </a:lvl3pPr>
            <a:lvl4pPr>
              <a:lnSpc>
                <a:spcPts val="1600"/>
              </a:lnSpc>
              <a:buNone/>
              <a:defRPr sz="1800">
                <a:solidFill>
                  <a:schemeClr val="bg1"/>
                </a:solidFill>
              </a:defRPr>
            </a:lvl4pPr>
            <a:lvl5pPr>
              <a:lnSpc>
                <a:spcPts val="1600"/>
              </a:lnSpc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endParaRPr lang="en-GB" dirty="0"/>
          </a:p>
        </p:txBody>
      </p:sp>
      <p:sp>
        <p:nvSpPr>
          <p:cNvPr id="8" name="Rectangle 2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Change Presentation title and date in Footer dd.mm.yyyy</a:t>
            </a:r>
          </a:p>
        </p:txBody>
      </p:sp>
      <p:sp>
        <p:nvSpPr>
          <p:cNvPr id="9" name="Rectangle 2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CB935B-4AC3-6340-8616-62C2CD75FA00}" type="slidenum">
              <a:rPr lang="en-GB" altLang="x-none"/>
              <a:pPr/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55363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CFE1623-10DA-8F42-A4AF-F9A5E8662DB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244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HTH-SS-FS01\Global FRD\h.nash\Desktop\PowerPoint HN edit\pic 3 pp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661" y="0"/>
            <a:ext cx="3576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ontent_slide_image_mask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12313"/>
            <a:ext cx="4727257" cy="415498"/>
          </a:xfrm>
        </p:spPr>
        <p:txBody>
          <a:bodyPr wrap="square" lIns="0" anchor="t" anchorCtr="0">
            <a:spAutoFit/>
          </a:bodyPr>
          <a:lstStyle>
            <a:lvl1pPr algn="l">
              <a:defRPr sz="2100" baseline="0">
                <a:solidFill>
                  <a:srgbClr val="005E86"/>
                </a:solidFill>
                <a:latin typeface="18 VAG Rounded Bold   0739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94039"/>
            <a:ext cx="4572000" cy="277336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05E86"/>
                </a:solidFill>
                <a:latin typeface="18 VAG Rounded Light   02390"/>
              </a:defRPr>
            </a:lvl1pPr>
            <a:lvl2pPr>
              <a:defRPr sz="1350">
                <a:solidFill>
                  <a:srgbClr val="005E86"/>
                </a:solidFill>
                <a:latin typeface="18 VAG Rounded Light   02390"/>
              </a:defRPr>
            </a:lvl2pPr>
            <a:lvl3pPr>
              <a:defRPr sz="1350">
                <a:solidFill>
                  <a:srgbClr val="005E86"/>
                </a:solidFill>
                <a:latin typeface="18 VAG Rounded Light   02390"/>
              </a:defRPr>
            </a:lvl3pPr>
            <a:lvl4pPr>
              <a:defRPr sz="1350">
                <a:solidFill>
                  <a:srgbClr val="005E86"/>
                </a:solidFill>
                <a:latin typeface="18 VAG Rounded Light   02390"/>
              </a:defRPr>
            </a:lvl4pPr>
            <a:lvl5pPr>
              <a:defRPr sz="1350">
                <a:solidFill>
                  <a:srgbClr val="005E86"/>
                </a:solidFill>
                <a:latin typeface="18 VAG Rounded Light   0239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3641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HTH-SS-FS01\Global FRD\h.nash\Desktop\PowerPoint HN edit\pic for pp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itle_slide_mask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5436515"/>
            <a:ext cx="3810000" cy="369332"/>
          </a:xfrm>
        </p:spPr>
        <p:txBody>
          <a:bodyPr vert="horz" wrap="square" anchor="t" anchorCtr="0">
            <a:spAutoFit/>
          </a:bodyPr>
          <a:lstStyle>
            <a:lvl1pPr algn="r">
              <a:defRPr sz="1800" b="0" i="0" cap="none">
                <a:solidFill>
                  <a:schemeClr val="bg1"/>
                </a:solidFill>
                <a:latin typeface="18 VAG Rounded Light   0239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0" y="5867402"/>
            <a:ext cx="3810000" cy="446087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1200">
                <a:solidFill>
                  <a:srgbClr val="B2CEDA"/>
                </a:solidFill>
                <a:latin typeface="18 VAG Rounded Light   0239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7432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HTH-SS-FS01\Global FRD\h.nash\Desktop\PowerPoint HN edit\pic 2 pp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itle_slide_mask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5436515"/>
            <a:ext cx="3810000" cy="369332"/>
          </a:xfrm>
        </p:spPr>
        <p:txBody>
          <a:bodyPr vert="horz" wrap="square" anchor="t" anchorCtr="0">
            <a:spAutoFit/>
          </a:bodyPr>
          <a:lstStyle>
            <a:lvl1pPr algn="r">
              <a:defRPr sz="1800" b="0" i="0" cap="none">
                <a:solidFill>
                  <a:schemeClr val="bg1"/>
                </a:solidFill>
                <a:latin typeface="18 VAG Rounded Light   0239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0" y="5867402"/>
            <a:ext cx="3810000" cy="446087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1200">
                <a:solidFill>
                  <a:srgbClr val="B2CEDA"/>
                </a:solidFill>
                <a:latin typeface="18 VAG Rounded Light   0239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4030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870B3-E6B9-4B44-8D5C-DD39EE87C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69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Change Presentation title and date in Footer dd.mm.yyyy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92D6EF-0628-C746-9458-789C6A6B01F0}" type="slidenum">
              <a:rPr lang="en-GB" altLang="x-none"/>
              <a:pPr/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521500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8F794-6F08-D149-9F62-7522E9561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9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 txBox="1">
            <a:spLocks/>
          </p:cNvSpPr>
          <p:nvPr userDrawn="1"/>
        </p:nvSpPr>
        <p:spPr>
          <a:xfrm>
            <a:off x="8077201" y="498477"/>
            <a:ext cx="506413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rgbClr val="FFFFFF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4B2E77A-CCA8-0247-BAA4-FA07A666FDB4}" type="slidenum">
              <a:rPr lang="en-US" sz="900" smtClean="0">
                <a:solidFill>
                  <a:srgbClr val="73B632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rgbClr val="73B632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354014" y="6143627"/>
            <a:ext cx="8423275" cy="354013"/>
          </a:xfrm>
          <a:prstGeom prst="rect">
            <a:avLst/>
          </a:prstGeom>
          <a:solidFill>
            <a:srgbClr val="2A195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p3d/>
          </a:bodyPr>
          <a:lstStyle/>
          <a:p>
            <a:pPr algn="ctr">
              <a:defRPr/>
            </a:pPr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508" y="2280686"/>
            <a:ext cx="6508377" cy="3066799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82509" y="863061"/>
            <a:ext cx="6190421" cy="2057972"/>
          </a:xfrm>
          <a:prstGeom prst="rect">
            <a:avLst/>
          </a:prstGeom>
          <a:ln>
            <a:noFill/>
          </a:ln>
        </p:spPr>
        <p:txBody>
          <a:bodyPr rtlCol="0" anchor="t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2A1958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GB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06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CD7E-CC8D-4620-AB44-16ED0B20F2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D9BE6-EFF3-48B5-B0F7-49FC4EC7E3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745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CD7E-CC8D-4620-AB44-16ED0B20F2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D9BE6-EFF3-48B5-B0F7-49FC4EC7E3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051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CD7E-CC8D-4620-AB44-16ED0B20F2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D9BE6-EFF3-48B5-B0F7-49FC4EC7E3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573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CD7E-CC8D-4620-AB44-16ED0B20F2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D9BE6-EFF3-48B5-B0F7-49FC4EC7E3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584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CD7E-CC8D-4620-AB44-16ED0B20F2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D9BE6-EFF3-48B5-B0F7-49FC4EC7E3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6313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CD7E-CC8D-4620-AB44-16ED0B20F2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D9BE6-EFF3-48B5-B0F7-49FC4EC7E3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226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CD7E-CC8D-4620-AB44-16ED0B20F2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D9BE6-EFF3-48B5-B0F7-49FC4EC7E3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319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CD7E-CC8D-4620-AB44-16ED0B20F2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D9BE6-EFF3-48B5-B0F7-49FC4EC7E3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5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Change Presentation title and date in Footer dd.mm.yyyy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8B0875-744E-DD4F-A8D1-5C14FBDB2A4A}" type="slidenum">
              <a:rPr lang="en-GB" altLang="x-none"/>
              <a:pPr/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7739590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CD7E-CC8D-4620-AB44-16ED0B20F2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D9BE6-EFF3-48B5-B0F7-49FC4EC7E3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835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CD7E-CC8D-4620-AB44-16ED0B20F2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D9BE6-EFF3-48B5-B0F7-49FC4EC7E3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49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CD7E-CC8D-4620-AB44-16ED0B20F2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D9BE6-EFF3-48B5-B0F7-49FC4EC7E3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40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1674813"/>
            <a:ext cx="750888" cy="0"/>
          </a:xfrm>
          <a:prstGeom prst="line">
            <a:avLst/>
          </a:prstGeom>
          <a:noFill/>
          <a:ln w="381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i="1">
              <a:solidFill>
                <a:srgbClr val="FFFFFF"/>
              </a:solidFill>
              <a:latin typeface="Trebuchet MS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220663"/>
            <a:ext cx="750888" cy="0"/>
          </a:xfrm>
          <a:prstGeom prst="line">
            <a:avLst/>
          </a:prstGeom>
          <a:noFill/>
          <a:ln w="381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i="1">
              <a:solidFill>
                <a:srgbClr val="FFFFFF"/>
              </a:solidFill>
              <a:latin typeface="Trebuchet MS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987425" y="260350"/>
            <a:ext cx="11318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i="1">
                <a:solidFill>
                  <a:schemeClr val="tx1"/>
                </a:solidFill>
                <a:latin typeface="Trebuchet MS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rebuchet MS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rebuchet MS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rebuchet MS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rebuchet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x-none" sz="600" i="0">
                <a:solidFill>
                  <a:srgbClr val="381E37"/>
                </a:solidFill>
              </a:rPr>
              <a:t>The Royal Marsden</a:t>
            </a:r>
          </a:p>
        </p:txBody>
      </p:sp>
      <p:pic>
        <p:nvPicPr>
          <p:cNvPr id="7" name="Picture 4" descr="\\Mbauth\transfers\Matthew G\marsden_wordmark_(white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9" y="450850"/>
            <a:ext cx="3060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Documents and Settings\mgaffney\Desktop\Matthew G\NHS_(white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6" y="6465888"/>
            <a:ext cx="3651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crest_white_large_anti-alias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9" y="5880102"/>
            <a:ext cx="4349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Title Placeholder 1"/>
          <p:cNvSpPr>
            <a:spLocks noGrp="1"/>
          </p:cNvSpPr>
          <p:nvPr>
            <p:ph type="ctrTitle"/>
          </p:nvPr>
        </p:nvSpPr>
        <p:spPr>
          <a:xfrm>
            <a:off x="985838" y="1628777"/>
            <a:ext cx="3468687" cy="2320925"/>
          </a:xfrm>
          <a:ln algn="ctr"/>
        </p:spPr>
        <p:txBody>
          <a:bodyPr/>
          <a:lstStyle>
            <a:lvl1pPr>
              <a:lnSpc>
                <a:spcPts val="3300"/>
              </a:lnSpc>
              <a:defRPr sz="3150" smtClean="0">
                <a:solidFill>
                  <a:srgbClr val="48D7FF"/>
                </a:solidFill>
                <a:latin typeface="Trebuchet MS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9331" name="Text Placeholder 25"/>
          <p:cNvSpPr>
            <a:spLocks noGrp="1"/>
          </p:cNvSpPr>
          <p:nvPr>
            <p:ph type="subTitle" idx="1"/>
          </p:nvPr>
        </p:nvSpPr>
        <p:spPr>
          <a:xfrm>
            <a:off x="987425" y="3949700"/>
            <a:ext cx="3467100" cy="1752600"/>
          </a:xfrm>
        </p:spPr>
        <p:txBody>
          <a:bodyPr/>
          <a:lstStyle>
            <a:lvl1pPr marL="0" indent="0">
              <a:buFont typeface="Trebuchet MS" pitchFamily="34" charset="0"/>
              <a:buNone/>
              <a:defRPr sz="2400" smtClean="0">
                <a:solidFill>
                  <a:srgbClr val="48D7FF"/>
                </a:solidFill>
                <a:latin typeface="Trebuchet MS" pitchFamily="34" charset="0"/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solidFill>
                  <a:srgbClr val="381E37"/>
                </a:solidFill>
              </a:defRPr>
            </a:lvl1pPr>
          </a:lstStyle>
          <a:p>
            <a:pPr>
              <a:defRPr/>
            </a:pPr>
            <a:r>
              <a:rPr lang="en-GB"/>
              <a:t>Change Presentation title and date in Footer dd.mm.yyyy</a:t>
            </a:r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solidFill>
                  <a:srgbClr val="381E37"/>
                </a:solidFill>
              </a:defRPr>
            </a:lvl1pPr>
          </a:lstStyle>
          <a:p>
            <a:fld id="{A7025026-2880-C841-868C-A7E361E5BAD8}" type="slidenum">
              <a:rPr lang="en-GB" altLang="x-none"/>
              <a:pPr/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12156486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1"/>
          <p:cNvSpPr>
            <a:spLocks noChangeShapeType="1"/>
          </p:cNvSpPr>
          <p:nvPr/>
        </p:nvSpPr>
        <p:spPr bwMode="auto">
          <a:xfrm>
            <a:off x="0" y="1674813"/>
            <a:ext cx="750888" cy="0"/>
          </a:xfrm>
          <a:prstGeom prst="line">
            <a:avLst/>
          </a:prstGeom>
          <a:noFill/>
          <a:ln w="381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i="1">
              <a:solidFill>
                <a:srgbClr val="FFFFFF"/>
              </a:solidFill>
              <a:latin typeface="Trebuchet MS" charset="0"/>
            </a:endParaRPr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>
            <a:off x="0" y="220663"/>
            <a:ext cx="750888" cy="0"/>
          </a:xfrm>
          <a:prstGeom prst="line">
            <a:avLst/>
          </a:prstGeom>
          <a:noFill/>
          <a:ln w="381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i="1">
              <a:solidFill>
                <a:srgbClr val="FFFFFF"/>
              </a:solidFill>
              <a:latin typeface="Trebuchet MS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987425" y="260350"/>
            <a:ext cx="11318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i="1">
                <a:solidFill>
                  <a:schemeClr val="tx1"/>
                </a:solidFill>
                <a:latin typeface="Trebuchet MS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rebuchet MS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rebuchet MS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rebuchet MS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rebuchet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x-none" sz="600" i="0">
                <a:solidFill>
                  <a:srgbClr val="3C1A40"/>
                </a:solidFill>
              </a:rPr>
              <a:t>The Royal Marsden</a:t>
            </a:r>
          </a:p>
        </p:txBody>
      </p:sp>
      <p:pic>
        <p:nvPicPr>
          <p:cNvPr id="7" name="Picture 26" descr="crest_blue_darker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9" y="5881688"/>
            <a:ext cx="428625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139" y="585004"/>
            <a:ext cx="7797857" cy="1015197"/>
          </a:xfrm>
        </p:spPr>
        <p:txBody>
          <a:bodyPr>
            <a:normAutofit/>
          </a:bodyPr>
          <a:lstStyle>
            <a:lvl1pPr>
              <a:defRPr sz="2250"/>
            </a:lvl1pPr>
          </a:lstStyle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425" y="1713703"/>
            <a:ext cx="7783571" cy="4092737"/>
          </a:xfrm>
          <a:prstGeom prst="rect">
            <a:avLst/>
          </a:prstGeom>
        </p:spPr>
        <p:txBody>
          <a:bodyPr rIns="0">
            <a:normAutofit/>
          </a:bodyPr>
          <a:lstStyle>
            <a:lvl1pPr>
              <a:lnSpc>
                <a:spcPts val="1500"/>
              </a:lnSpc>
              <a:buNone/>
              <a:defRPr sz="1350">
                <a:solidFill>
                  <a:schemeClr val="bg1"/>
                </a:solidFill>
              </a:defRPr>
            </a:lvl1pPr>
            <a:lvl2pPr>
              <a:lnSpc>
                <a:spcPts val="1200"/>
              </a:lnSpc>
              <a:buNone/>
              <a:defRPr sz="1350">
                <a:solidFill>
                  <a:schemeClr val="bg1"/>
                </a:solidFill>
              </a:defRPr>
            </a:lvl2pPr>
            <a:lvl3pPr>
              <a:lnSpc>
                <a:spcPts val="1200"/>
              </a:lnSpc>
              <a:buNone/>
              <a:defRPr sz="1350">
                <a:solidFill>
                  <a:schemeClr val="bg1"/>
                </a:solidFill>
              </a:defRPr>
            </a:lvl3pPr>
            <a:lvl4pPr>
              <a:lnSpc>
                <a:spcPts val="1200"/>
              </a:lnSpc>
              <a:buNone/>
              <a:defRPr sz="1350">
                <a:solidFill>
                  <a:schemeClr val="bg1"/>
                </a:solidFill>
              </a:defRPr>
            </a:lvl4pPr>
            <a:lvl5pPr>
              <a:lnSpc>
                <a:spcPts val="1200"/>
              </a:lnSpc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endParaRPr lang="en-GB" dirty="0"/>
          </a:p>
        </p:txBody>
      </p:sp>
      <p:sp>
        <p:nvSpPr>
          <p:cNvPr id="8" name="Rectangle 2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3C1A40"/>
                </a:solidFill>
              </a:rPr>
              <a:t>Change Presentation title and date in Footer dd.mm.yyyy</a:t>
            </a:r>
          </a:p>
        </p:txBody>
      </p:sp>
      <p:sp>
        <p:nvSpPr>
          <p:cNvPr id="9" name="Rectangle 2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CB935B-4AC3-6340-8616-62C2CD75FA00}" type="slidenum">
              <a:rPr lang="en-GB" altLang="x-none">
                <a:solidFill>
                  <a:srgbClr val="3C1A40"/>
                </a:solidFill>
              </a:rPr>
              <a:pPr/>
              <a:t>‹#›</a:t>
            </a:fld>
            <a:endParaRPr lang="en-GB" altLang="x-none">
              <a:solidFill>
                <a:srgbClr val="3C1A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289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3C1A4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CFE1623-10DA-8F42-A4AF-F9A5E8662DB9}" type="slidenum">
              <a:rPr lang="en-GB" altLang="en-US">
                <a:solidFill>
                  <a:srgbClr val="3C1A40"/>
                </a:solidFill>
              </a:rPr>
              <a:pPr/>
              <a:t>‹#›</a:t>
            </a:fld>
            <a:endParaRPr lang="en-GB" altLang="en-US">
              <a:solidFill>
                <a:srgbClr val="3C1A4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pPr defTabSz="685800">
              <a:defRPr/>
            </a:pPr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2094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2475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>
          <a:xfrm>
            <a:off x="6477000" y="6416678"/>
            <a:ext cx="2133600" cy="365125"/>
          </a:xfrm>
          <a:prstGeom prst="rect">
            <a:avLst/>
          </a:prstGeom>
        </p:spPr>
        <p:txBody>
          <a:bodyPr lIns="76197" tIns="38098" rIns="76197" bIns="38098"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8"/>
            <a:ext cx="5562600" cy="365125"/>
          </a:xfrm>
          <a:prstGeom prst="rect">
            <a:avLst/>
          </a:prstGeom>
        </p:spPr>
        <p:txBody>
          <a:bodyPr lIns="76197" tIns="38098" rIns="76197" bIns="38098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C1A40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8610600" y="6416678"/>
            <a:ext cx="457200" cy="365125"/>
          </a:xfrm>
          <a:prstGeom prst="rect">
            <a:avLst/>
          </a:prstGeom>
        </p:spPr>
        <p:txBody>
          <a:bodyPr lIns="76197" tIns="38098" rIns="76197" bIns="38098"/>
          <a:lstStyle>
            <a:lvl1pPr>
              <a:defRPr/>
            </a:lvl1pPr>
          </a:lstStyle>
          <a:p>
            <a:fld id="{5C1BCE07-9BBC-C349-A046-3C4AA4BEA6E1}" type="slidenum">
              <a:rPr lang="en-US">
                <a:solidFill>
                  <a:srgbClr val="3C1A40"/>
                </a:solidFill>
              </a:rPr>
              <a:pPr/>
              <a:t>‹#›</a:t>
            </a:fld>
            <a:endParaRPr lang="en-US">
              <a:solidFill>
                <a:srgbClr val="3C1A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944469"/>
      </p:ext>
    </p:extLst>
  </p:cSld>
  <p:clrMapOvr>
    <a:masterClrMapping/>
  </p:clrMapOvr>
  <p:transition spd="med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343400" cy="4648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648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77204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3C1A4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E6BB2-E32B-6744-81AE-1864584FE138}" type="slidenum">
              <a:rPr lang="en-GB" altLang="en-US">
                <a:solidFill>
                  <a:srgbClr val="3C1A4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3C1A4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0415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B10DB7-3F8B-4E2C-9CBA-570FF3442B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ctr" eaLnBrk="1" hangingPunct="1">
              <a:defRPr>
                <a:latin typeface="Century Gothic" panose="020B0502020202020204" pitchFamily="34" charset="0"/>
              </a:defRPr>
            </a:lvl1pPr>
          </a:lstStyle>
          <a:p>
            <a:pPr defTabSz="6858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4F285-44DD-43E4-B531-AEAC805E2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 eaLnBrk="1" hangingPunct="1">
              <a:defRPr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3C1A40"/>
                </a:solidFill>
              </a:rPr>
              <a:t>@drschadwick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56C2C8-4C85-4BF0-B929-B86177E06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mtClean="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35BB89A8-90A9-2F4D-9F97-3120DA82F7BB}" type="slidenum">
              <a:rPr lang="en-US" altLang="en-US">
                <a:solidFill>
                  <a:srgbClr val="3C1A4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3C1A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57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7425" y="1630363"/>
            <a:ext cx="377348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3313" y="1630363"/>
            <a:ext cx="3773487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Change Presentation title and date in Footer dd.mm.yyyy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2BE13-252B-D04C-BC1A-F21106C3EF67}" type="slidenum">
              <a:rPr lang="en-GB" altLang="x-none"/>
              <a:pPr/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414349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Change Presentation title and date in Footer dd.mm.yyyy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6781C-920D-C840-8FC9-F757552B603D}" type="slidenum">
              <a:rPr lang="en-GB" altLang="x-none"/>
              <a:pPr/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471809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Change Presentation title and date in Footer dd.mm.yyyy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FBC420-74DD-DD4E-93F7-4F6E75053EBC}" type="slidenum">
              <a:rPr lang="en-GB" altLang="x-none"/>
              <a:pPr/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199297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Change Presentation title and date in Footer dd.mm.yyyy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3F5ECB-C846-1C47-AC0A-5EFA82E1242A}" type="slidenum">
              <a:rPr lang="en-GB" altLang="x-none"/>
              <a:pPr/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09017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Change Presentation title and date in Footer dd.mm.yyyy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4D9CC-7F94-B94C-905D-5F4D7F07E8FE}" type="slidenum">
              <a:rPr lang="en-GB" altLang="x-none"/>
              <a:pPr/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034840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Change Presentation title and date in Footer dd.mm.yyyy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F22372-2CE4-F042-9B62-850B3353EEFC}" type="slidenum">
              <a:rPr lang="en-GB" altLang="x-none"/>
              <a:pPr/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9274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87425" y="600075"/>
            <a:ext cx="7699375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  <a:endParaRPr lang="en-GB" altLang="x-none"/>
          </a:p>
        </p:txBody>
      </p:sp>
      <p:sp>
        <p:nvSpPr>
          <p:cNvPr id="1027" name="Text Placeholder 25"/>
          <p:cNvSpPr>
            <a:spLocks noGrp="1"/>
          </p:cNvSpPr>
          <p:nvPr>
            <p:ph type="body" idx="1"/>
          </p:nvPr>
        </p:nvSpPr>
        <p:spPr bwMode="auto">
          <a:xfrm>
            <a:off x="987425" y="1630363"/>
            <a:ext cx="769937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  <a:endParaRPr lang="en-GB" altLang="x-none"/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0" y="1674813"/>
            <a:ext cx="750888" cy="0"/>
          </a:xfrm>
          <a:prstGeom prst="line">
            <a:avLst/>
          </a:prstGeom>
          <a:noFill/>
          <a:ln w="381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0" y="220663"/>
            <a:ext cx="750888" cy="0"/>
          </a:xfrm>
          <a:prstGeom prst="line">
            <a:avLst/>
          </a:prstGeom>
          <a:noFill/>
          <a:ln w="381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987425" y="260350"/>
            <a:ext cx="11318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i="1">
                <a:solidFill>
                  <a:schemeClr val="tx1"/>
                </a:solidFill>
                <a:latin typeface="Trebuchet MS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rebuchet MS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rebuchet MS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rebuchet MS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rebuchet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eaLnBrk="1" hangingPunct="1"/>
            <a:r>
              <a:rPr lang="en-GB" altLang="x-none" sz="800" i="0">
                <a:solidFill>
                  <a:srgbClr val="381E37"/>
                </a:solidFill>
              </a:rPr>
              <a:t>The Royal Marsden</a:t>
            </a:r>
          </a:p>
        </p:txBody>
      </p:sp>
      <p:sp>
        <p:nvSpPr>
          <p:cNvPr id="1034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19313" y="260350"/>
            <a:ext cx="37084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 i="0">
                <a:solidFill>
                  <a:srgbClr val="381E37"/>
                </a:solidFill>
                <a:latin typeface="Trebuchet MS" pitchFamily="34" charset="0"/>
              </a:defRPr>
            </a:lvl1pPr>
          </a:lstStyle>
          <a:p>
            <a:pPr>
              <a:defRPr/>
            </a:pPr>
            <a:r>
              <a:rPr lang="en-GB"/>
              <a:t>Change Presentation title and date in Footer dd.mm.yyyy</a:t>
            </a:r>
          </a:p>
        </p:txBody>
      </p:sp>
      <p:sp>
        <p:nvSpPr>
          <p:cNvPr id="1034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71475" y="260350"/>
            <a:ext cx="3794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 i="0">
                <a:solidFill>
                  <a:srgbClr val="381E37"/>
                </a:solidFill>
              </a:defRPr>
            </a:lvl1pPr>
          </a:lstStyle>
          <a:p>
            <a:fld id="{CBDA6E49-2D82-9843-BB43-AB98606DC99C}" type="slidenum">
              <a:rPr lang="en-GB" altLang="x-none"/>
              <a:pPr/>
              <a:t>‹#›</a:t>
            </a:fld>
            <a:endParaRPr lang="en-GB" altLang="x-none"/>
          </a:p>
        </p:txBody>
      </p:sp>
      <p:pic>
        <p:nvPicPr>
          <p:cNvPr id="1033" name="Picture 9" descr="crest_blue_darker0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5881688"/>
            <a:ext cx="428625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61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7" r:id="rId12"/>
  </p:sldLayoutIdLst>
  <p:hf hdr="0" dt="0"/>
  <p:txStyles>
    <p:titleStyle>
      <a:lvl1pPr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Trebuchet MS" pitchFamily="34" charset="0"/>
        </a:defRPr>
      </a:lvl2pPr>
      <a:lvl3pPr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Trebuchet MS" pitchFamily="34" charset="0"/>
        </a:defRPr>
      </a:lvl3pPr>
      <a:lvl4pPr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Trebuchet MS" pitchFamily="34" charset="0"/>
        </a:defRPr>
      </a:lvl4pPr>
      <a:lvl5pPr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Trebuchet MS" pitchFamily="34" charset="0"/>
        </a:defRPr>
      </a:lvl5pPr>
      <a:lvl6pPr marL="457200"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Trebuchet MS" pitchFamily="34" charset="0"/>
        </a:defRPr>
      </a:lvl6pPr>
      <a:lvl7pPr marL="914400"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Trebuchet MS" pitchFamily="34" charset="0"/>
        </a:defRPr>
      </a:lvl7pPr>
      <a:lvl8pPr marL="1371600"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Trebuchet MS" pitchFamily="34" charset="0"/>
        </a:defRPr>
      </a:lvl8pPr>
      <a:lvl9pPr marL="1828800"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Trebuchet MS" pitchFamily="34" charset="0"/>
        </a:defRPr>
      </a:lvl9pPr>
    </p:titleStyle>
    <p:bodyStyle>
      <a:lvl1pPr marL="358775" indent="-358775" algn="l" rtl="0" eaLnBrk="1" fontAlgn="base" hangingPunct="1">
        <a:spcBef>
          <a:spcPct val="20000"/>
        </a:spcBef>
        <a:spcAft>
          <a:spcPct val="0"/>
        </a:spcAft>
        <a:buFont typeface="Trebuchet MS" charset="0"/>
        <a:buChar char="–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20725" indent="-360363" algn="l" rtl="0" eaLnBrk="1" fontAlgn="base" hangingPunct="1">
        <a:spcBef>
          <a:spcPct val="20000"/>
        </a:spcBef>
        <a:spcAft>
          <a:spcPct val="0"/>
        </a:spcAft>
        <a:buFont typeface="Trebuchet MS" charset="0"/>
        <a:buChar char="–"/>
        <a:defRPr sz="2400">
          <a:solidFill>
            <a:schemeClr val="bg1"/>
          </a:solidFill>
          <a:latin typeface="+mn-lt"/>
        </a:defRPr>
      </a:lvl2pPr>
      <a:lvl3pPr marL="1079500" indent="-357188" algn="l" rtl="0" eaLnBrk="1" fontAlgn="base" hangingPunct="1">
        <a:spcBef>
          <a:spcPct val="20000"/>
        </a:spcBef>
        <a:spcAft>
          <a:spcPct val="0"/>
        </a:spcAft>
        <a:buFont typeface="Trebuchet MS" charset="0"/>
        <a:buChar char="–"/>
        <a:defRPr sz="2400">
          <a:solidFill>
            <a:schemeClr val="bg1"/>
          </a:solidFill>
          <a:latin typeface="+mn-lt"/>
        </a:defRPr>
      </a:lvl3pPr>
      <a:lvl4pPr marL="1438275" indent="-357188" algn="l" rtl="0" eaLnBrk="1" fontAlgn="base" hangingPunct="1">
        <a:spcBef>
          <a:spcPct val="20000"/>
        </a:spcBef>
        <a:spcAft>
          <a:spcPct val="0"/>
        </a:spcAft>
        <a:buFont typeface="Trebuchet MS" charset="0"/>
        <a:buChar char="–"/>
        <a:defRPr sz="2400">
          <a:solidFill>
            <a:schemeClr val="bg1"/>
          </a:solidFill>
          <a:latin typeface="+mn-lt"/>
        </a:defRPr>
      </a:lvl4pPr>
      <a:lvl5pPr marL="1797050" indent="-357188" algn="l" rtl="0" eaLnBrk="1" fontAlgn="base" hangingPunct="1">
        <a:spcBef>
          <a:spcPct val="20000"/>
        </a:spcBef>
        <a:spcAft>
          <a:spcPct val="0"/>
        </a:spcAft>
        <a:buFont typeface="Trebuchet MS" charset="0"/>
        <a:buChar char="–"/>
        <a:defRPr sz="2400">
          <a:solidFill>
            <a:schemeClr val="bg1"/>
          </a:solidFill>
          <a:latin typeface="+mn-lt"/>
        </a:defRPr>
      </a:lvl5pPr>
      <a:lvl6pPr marL="2254250" indent="-357188" algn="l" rtl="0" eaLnBrk="1" fontAlgn="base" hangingPunct="1">
        <a:spcBef>
          <a:spcPct val="20000"/>
        </a:spcBef>
        <a:spcAft>
          <a:spcPct val="0"/>
        </a:spcAft>
        <a:buFont typeface="Trebuchet MS" pitchFamily="34" charset="0"/>
        <a:buChar char="–"/>
        <a:defRPr sz="2400">
          <a:solidFill>
            <a:schemeClr val="bg1"/>
          </a:solidFill>
          <a:latin typeface="+mn-lt"/>
        </a:defRPr>
      </a:lvl6pPr>
      <a:lvl7pPr marL="2711450" indent="-357188" algn="l" rtl="0" eaLnBrk="1" fontAlgn="base" hangingPunct="1">
        <a:spcBef>
          <a:spcPct val="20000"/>
        </a:spcBef>
        <a:spcAft>
          <a:spcPct val="0"/>
        </a:spcAft>
        <a:buFont typeface="Trebuchet MS" pitchFamily="34" charset="0"/>
        <a:buChar char="–"/>
        <a:defRPr sz="2400">
          <a:solidFill>
            <a:schemeClr val="bg1"/>
          </a:solidFill>
          <a:latin typeface="+mn-lt"/>
        </a:defRPr>
      </a:lvl7pPr>
      <a:lvl8pPr marL="3168650" indent="-357188" algn="l" rtl="0" eaLnBrk="1" fontAlgn="base" hangingPunct="1">
        <a:spcBef>
          <a:spcPct val="20000"/>
        </a:spcBef>
        <a:spcAft>
          <a:spcPct val="0"/>
        </a:spcAft>
        <a:buFont typeface="Trebuchet MS" pitchFamily="34" charset="0"/>
        <a:buChar char="–"/>
        <a:defRPr sz="2400">
          <a:solidFill>
            <a:schemeClr val="bg1"/>
          </a:solidFill>
          <a:latin typeface="+mn-lt"/>
        </a:defRPr>
      </a:lvl8pPr>
      <a:lvl9pPr marL="3625850" indent="-357188" algn="l" rtl="0" eaLnBrk="1" fontAlgn="base" hangingPunct="1">
        <a:spcBef>
          <a:spcPct val="20000"/>
        </a:spcBef>
        <a:spcAft>
          <a:spcPct val="0"/>
        </a:spcAft>
        <a:buFont typeface="Trebuchet MS" pitchFamily="34" charset="0"/>
        <a:buChar char="–"/>
        <a:defRPr sz="2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987425" y="600075"/>
            <a:ext cx="7699375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Master title style</a:t>
            </a:r>
          </a:p>
        </p:txBody>
      </p:sp>
      <p:sp>
        <p:nvSpPr>
          <p:cNvPr id="2051" name="Text Placeholder 25"/>
          <p:cNvSpPr>
            <a:spLocks noGrp="1"/>
          </p:cNvSpPr>
          <p:nvPr>
            <p:ph type="body" idx="1"/>
          </p:nvPr>
        </p:nvSpPr>
        <p:spPr bwMode="auto">
          <a:xfrm>
            <a:off x="987425" y="1630363"/>
            <a:ext cx="769937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Master text styles</a:t>
            </a:r>
          </a:p>
          <a:p>
            <a:pPr lvl="1"/>
            <a:r>
              <a:rPr lang="en-GB" altLang="x-none"/>
              <a:t>Second level</a:t>
            </a:r>
          </a:p>
          <a:p>
            <a:pPr lvl="2"/>
            <a:r>
              <a:rPr lang="en-GB" altLang="x-none"/>
              <a:t>Third level</a:t>
            </a:r>
          </a:p>
          <a:p>
            <a:pPr lvl="3"/>
            <a:r>
              <a:rPr lang="en-GB" altLang="x-none"/>
              <a:t>Fourth level</a:t>
            </a:r>
          </a:p>
          <a:p>
            <a:pPr lvl="4"/>
            <a:r>
              <a:rPr lang="en-GB" altLang="x-none"/>
              <a:t>Fifth level</a:t>
            </a:r>
          </a:p>
        </p:txBody>
      </p:sp>
      <p:sp>
        <p:nvSpPr>
          <p:cNvPr id="6166" name="Rectangle 2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19313" y="260350"/>
            <a:ext cx="37084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 i="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pPr>
              <a:defRPr/>
            </a:pPr>
            <a:r>
              <a:rPr lang="en-GB"/>
              <a:t>Change Presentation title and date in Footer dd.mm.yyyy</a:t>
            </a:r>
          </a:p>
        </p:txBody>
      </p:sp>
      <p:sp>
        <p:nvSpPr>
          <p:cNvPr id="616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71475" y="260350"/>
            <a:ext cx="3794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 i="0">
                <a:solidFill>
                  <a:schemeClr val="bg1"/>
                </a:solidFill>
              </a:defRPr>
            </a:lvl1pPr>
          </a:lstStyle>
          <a:p>
            <a:fld id="{970A56F5-44E0-9345-84E0-0092FC8EA020}" type="slidenum">
              <a:rPr lang="en-GB" altLang="x-none"/>
              <a:pPr/>
              <a:t>‹#›</a:t>
            </a:fld>
            <a:endParaRPr lang="en-GB" altLang="x-non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</p:sldLayoutIdLst>
  <p:hf hdr="0" dt="0"/>
  <p:txStyles>
    <p:titleStyle>
      <a:lvl1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5pPr>
      <a:lvl6pPr marL="457200" algn="l" rtl="0" fontAlgn="base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9pPr>
    </p:titleStyle>
    <p:bodyStyle>
      <a:lvl1pPr marL="358775" indent="-358775" algn="l" rtl="0" eaLnBrk="0" fontAlgn="base" hangingPunct="0">
        <a:spcBef>
          <a:spcPct val="20000"/>
        </a:spcBef>
        <a:spcAft>
          <a:spcPct val="0"/>
        </a:spcAft>
        <a:buFont typeface="Trebuchet MS" charset="0"/>
        <a:buChar char="–"/>
        <a:defRPr sz="2400" kern="1200">
          <a:solidFill>
            <a:schemeClr val="bg1"/>
          </a:solidFill>
          <a:latin typeface="Arial" charset="0"/>
          <a:ea typeface="+mn-ea"/>
          <a:cs typeface="+mn-cs"/>
        </a:defRPr>
      </a:lvl1pPr>
      <a:lvl2pPr marL="720725" indent="-360363" algn="l" rtl="0" eaLnBrk="0" fontAlgn="base" hangingPunct="0">
        <a:spcBef>
          <a:spcPct val="20000"/>
        </a:spcBef>
        <a:spcAft>
          <a:spcPct val="0"/>
        </a:spcAft>
        <a:buFont typeface="Trebuchet MS" charset="0"/>
        <a:buChar char="–"/>
        <a:defRPr sz="2400" kern="1200">
          <a:solidFill>
            <a:schemeClr val="bg1"/>
          </a:solidFill>
          <a:latin typeface="Arial" charset="0"/>
          <a:ea typeface="+mn-ea"/>
          <a:cs typeface="+mn-cs"/>
        </a:defRPr>
      </a:lvl2pPr>
      <a:lvl3pPr marL="1074738" indent="-352425" algn="l" rtl="0" eaLnBrk="0" fontAlgn="base" hangingPunct="0">
        <a:spcBef>
          <a:spcPct val="20000"/>
        </a:spcBef>
        <a:spcAft>
          <a:spcPct val="0"/>
        </a:spcAft>
        <a:buFont typeface="Trebuchet MS" charset="0"/>
        <a:buChar char="–"/>
        <a:defRPr sz="2400" kern="1200">
          <a:solidFill>
            <a:schemeClr val="bg1"/>
          </a:solidFill>
          <a:latin typeface="Arial" charset="0"/>
          <a:ea typeface="+mn-ea"/>
          <a:cs typeface="+mn-cs"/>
        </a:defRPr>
      </a:lvl3pPr>
      <a:lvl4pPr marL="1433513" indent="-357188" algn="l" rtl="0" eaLnBrk="0" fontAlgn="base" hangingPunct="0">
        <a:spcBef>
          <a:spcPct val="20000"/>
        </a:spcBef>
        <a:spcAft>
          <a:spcPct val="0"/>
        </a:spcAft>
        <a:buFont typeface="Trebuchet MS" charset="0"/>
        <a:buChar char="–"/>
        <a:defRPr sz="2400" kern="1200">
          <a:solidFill>
            <a:schemeClr val="bg1"/>
          </a:solidFill>
          <a:latin typeface="Arial" charset="0"/>
          <a:ea typeface="+mn-ea"/>
          <a:cs typeface="+mn-cs"/>
        </a:defRPr>
      </a:lvl4pPr>
      <a:lvl5pPr marL="1792288" indent="-357188" algn="l" rtl="0" eaLnBrk="0" fontAlgn="base" hangingPunct="0">
        <a:spcBef>
          <a:spcPct val="20000"/>
        </a:spcBef>
        <a:spcAft>
          <a:spcPct val="0"/>
        </a:spcAft>
        <a:buFont typeface="Trebuchet MS" charset="0"/>
        <a:buChar char="–"/>
        <a:defRPr sz="2400" kern="1200">
          <a:solidFill>
            <a:schemeClr val="bg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5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9E2CD7E-CC8D-4620-AB44-16ED0B20F2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02/01/2022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1CD9BE6-EFF3-48B5-B0F7-49FC4EC7E3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40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987425" y="600075"/>
            <a:ext cx="7699375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Master title style</a:t>
            </a:r>
          </a:p>
        </p:txBody>
      </p:sp>
      <p:sp>
        <p:nvSpPr>
          <p:cNvPr id="2051" name="Text Placeholder 25"/>
          <p:cNvSpPr>
            <a:spLocks noGrp="1"/>
          </p:cNvSpPr>
          <p:nvPr>
            <p:ph type="body" idx="1"/>
          </p:nvPr>
        </p:nvSpPr>
        <p:spPr bwMode="auto">
          <a:xfrm>
            <a:off x="987425" y="1630363"/>
            <a:ext cx="769937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Master text styles</a:t>
            </a:r>
          </a:p>
          <a:p>
            <a:pPr lvl="1"/>
            <a:r>
              <a:rPr lang="en-GB" altLang="x-none"/>
              <a:t>Second level</a:t>
            </a:r>
          </a:p>
          <a:p>
            <a:pPr lvl="2"/>
            <a:r>
              <a:rPr lang="en-GB" altLang="x-none"/>
              <a:t>Third level</a:t>
            </a:r>
          </a:p>
          <a:p>
            <a:pPr lvl="3"/>
            <a:r>
              <a:rPr lang="en-GB" altLang="x-none"/>
              <a:t>Fourth level</a:t>
            </a:r>
          </a:p>
          <a:p>
            <a:pPr lvl="4"/>
            <a:r>
              <a:rPr lang="en-GB" altLang="x-none"/>
              <a:t>Fifth level</a:t>
            </a:r>
          </a:p>
        </p:txBody>
      </p:sp>
      <p:sp>
        <p:nvSpPr>
          <p:cNvPr id="6166" name="Rectangle 2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19313" y="260350"/>
            <a:ext cx="37084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600" i="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pPr defTabSz="685800">
              <a:defRPr/>
            </a:pPr>
            <a:r>
              <a:rPr lang="en-GB">
                <a:solidFill>
                  <a:srgbClr val="3C1A40"/>
                </a:solidFill>
              </a:rPr>
              <a:t>Change Presentation title and date in Footer dd.mm.yyyy</a:t>
            </a:r>
          </a:p>
        </p:txBody>
      </p:sp>
      <p:sp>
        <p:nvSpPr>
          <p:cNvPr id="616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71476" y="260350"/>
            <a:ext cx="3794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600" i="0">
                <a:solidFill>
                  <a:schemeClr val="bg1"/>
                </a:solidFill>
              </a:defRPr>
            </a:lvl1pPr>
          </a:lstStyle>
          <a:p>
            <a:pPr defTabSz="685800"/>
            <a:fld id="{970A56F5-44E0-9345-84E0-0092FC8EA020}" type="slidenum">
              <a:rPr lang="en-GB" altLang="x-none" smtClean="0">
                <a:solidFill>
                  <a:srgbClr val="3C1A40"/>
                </a:solidFill>
              </a:rPr>
              <a:pPr defTabSz="685800"/>
              <a:t>‹#›</a:t>
            </a:fld>
            <a:endParaRPr lang="en-GB" altLang="x-none">
              <a:solidFill>
                <a:srgbClr val="3C1A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9602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</p:sldLayoutIdLst>
  <p:hf hdr="0" dt="0"/>
  <p:txStyles>
    <p:titleStyle>
      <a:lvl1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25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</a:defRPr>
      </a:lvl5pPr>
      <a:lvl6pPr marL="342900" algn="l" rtl="0" fontAlgn="base">
        <a:lnSpc>
          <a:spcPts val="2400"/>
        </a:lnSpc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Trebuchet MS" pitchFamily="34" charset="0"/>
        </a:defRPr>
      </a:lvl6pPr>
      <a:lvl7pPr marL="685800" algn="l" rtl="0" fontAlgn="base">
        <a:lnSpc>
          <a:spcPts val="2400"/>
        </a:lnSpc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Trebuchet MS" pitchFamily="34" charset="0"/>
        </a:defRPr>
      </a:lvl7pPr>
      <a:lvl8pPr marL="1028700" algn="l" rtl="0" fontAlgn="base">
        <a:lnSpc>
          <a:spcPts val="2400"/>
        </a:lnSpc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Trebuchet MS" pitchFamily="34" charset="0"/>
        </a:defRPr>
      </a:lvl8pPr>
      <a:lvl9pPr marL="1371600" algn="l" rtl="0" fontAlgn="base">
        <a:lnSpc>
          <a:spcPts val="2400"/>
        </a:lnSpc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Trebuchet MS" pitchFamily="34" charset="0"/>
        </a:defRPr>
      </a:lvl9pPr>
    </p:titleStyle>
    <p:bodyStyle>
      <a:lvl1pPr marL="269081" indent="-269081" algn="l" rtl="0" eaLnBrk="0" fontAlgn="base" hangingPunct="0">
        <a:spcBef>
          <a:spcPct val="20000"/>
        </a:spcBef>
        <a:spcAft>
          <a:spcPct val="0"/>
        </a:spcAft>
        <a:buFont typeface="Trebuchet MS" charset="0"/>
        <a:buChar char="–"/>
        <a:defRPr sz="1800" kern="1200">
          <a:solidFill>
            <a:schemeClr val="bg1"/>
          </a:solidFill>
          <a:latin typeface="Arial" charset="0"/>
          <a:ea typeface="+mn-ea"/>
          <a:cs typeface="+mn-cs"/>
        </a:defRPr>
      </a:lvl1pPr>
      <a:lvl2pPr marL="540544" indent="-270272" algn="l" rtl="0" eaLnBrk="0" fontAlgn="base" hangingPunct="0">
        <a:spcBef>
          <a:spcPct val="20000"/>
        </a:spcBef>
        <a:spcAft>
          <a:spcPct val="0"/>
        </a:spcAft>
        <a:buFont typeface="Trebuchet MS" charset="0"/>
        <a:buChar char="–"/>
        <a:defRPr sz="1800" kern="1200">
          <a:solidFill>
            <a:schemeClr val="bg1"/>
          </a:solidFill>
          <a:latin typeface="Arial" charset="0"/>
          <a:ea typeface="+mn-ea"/>
          <a:cs typeface="+mn-cs"/>
        </a:defRPr>
      </a:lvl2pPr>
      <a:lvl3pPr marL="806054" indent="-264319" algn="l" rtl="0" eaLnBrk="0" fontAlgn="base" hangingPunct="0">
        <a:spcBef>
          <a:spcPct val="20000"/>
        </a:spcBef>
        <a:spcAft>
          <a:spcPct val="0"/>
        </a:spcAft>
        <a:buFont typeface="Trebuchet MS" charset="0"/>
        <a:buChar char="–"/>
        <a:defRPr sz="1800" kern="1200">
          <a:solidFill>
            <a:schemeClr val="bg1"/>
          </a:solidFill>
          <a:latin typeface="Arial" charset="0"/>
          <a:ea typeface="+mn-ea"/>
          <a:cs typeface="+mn-cs"/>
        </a:defRPr>
      </a:lvl3pPr>
      <a:lvl4pPr marL="1075135" indent="-267891" algn="l" rtl="0" eaLnBrk="0" fontAlgn="base" hangingPunct="0">
        <a:spcBef>
          <a:spcPct val="20000"/>
        </a:spcBef>
        <a:spcAft>
          <a:spcPct val="0"/>
        </a:spcAft>
        <a:buFont typeface="Trebuchet MS" charset="0"/>
        <a:buChar char="–"/>
        <a:defRPr sz="1800" kern="1200">
          <a:solidFill>
            <a:schemeClr val="bg1"/>
          </a:solidFill>
          <a:latin typeface="Arial" charset="0"/>
          <a:ea typeface="+mn-ea"/>
          <a:cs typeface="+mn-cs"/>
        </a:defRPr>
      </a:lvl4pPr>
      <a:lvl5pPr marL="1344216" indent="-267891" algn="l" rtl="0" eaLnBrk="0" fontAlgn="base" hangingPunct="0">
        <a:spcBef>
          <a:spcPct val="20000"/>
        </a:spcBef>
        <a:spcAft>
          <a:spcPct val="0"/>
        </a:spcAft>
        <a:buFont typeface="Trebuchet MS" charset="0"/>
        <a:buChar char="–"/>
        <a:defRPr sz="1800" kern="1200">
          <a:solidFill>
            <a:schemeClr val="bg1"/>
          </a:solidFill>
          <a:latin typeface="Arial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11"/>
          <p:cNvSpPr>
            <a:spLocks noGrp="1"/>
          </p:cNvSpPr>
          <p:nvPr>
            <p:ph type="ctrTitle"/>
          </p:nvPr>
        </p:nvSpPr>
        <p:spPr>
          <a:xfrm>
            <a:off x="561181" y="1108075"/>
            <a:ext cx="7583396" cy="2320925"/>
          </a:xfrm>
          <a:ln/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GB" sz="4400" dirty="0"/>
              <a:t>The End of Life Needs of people with Heart Disease</a:t>
            </a:r>
            <a:br>
              <a:rPr lang="en-GB" sz="4400" dirty="0"/>
            </a:br>
            <a:br>
              <a:rPr lang="en-GB" sz="4400" dirty="0"/>
            </a:br>
            <a:br>
              <a:rPr lang="en-GB" sz="4400" dirty="0"/>
            </a:br>
            <a:r>
              <a:rPr lang="en-GB" sz="4400" dirty="0"/>
              <a:t>A holistic overview…..</a:t>
            </a:r>
            <a:br>
              <a:rPr lang="en-GB" altLang="x-none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</a:br>
            <a:br>
              <a:rPr lang="en-GB" altLang="x-none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</a:br>
            <a:br>
              <a:rPr lang="en-GB" altLang="x-none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</a:br>
            <a:r>
              <a:rPr lang="en-GB" altLang="x-none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  <a:t>Jan 2022</a:t>
            </a:r>
            <a:br>
              <a:rPr lang="en-GB" altLang="x-none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</a:br>
            <a:br>
              <a:rPr lang="en-GB" altLang="x-none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</a:br>
            <a:endParaRPr lang="en-GB" altLang="x-none" sz="4400" b="1" dirty="0">
              <a:solidFill>
                <a:schemeClr val="accent1">
                  <a:lumMod val="60000"/>
                  <a:lumOff val="40000"/>
                </a:schemeClr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8194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Trebuchet MS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rebuchet MS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rebuchet MS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rebuchet MS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rebuchet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eaLnBrk="1" hangingPunct="1"/>
            <a:fld id="{91E13AFC-F9C9-1949-B2DC-83EAB35DB501}" type="slidenum">
              <a:rPr lang="en-GB" altLang="x-none" i="0">
                <a:solidFill>
                  <a:srgbClr val="381E37"/>
                </a:solidFill>
              </a:rPr>
              <a:pPr eaLnBrk="1" hangingPunct="1"/>
              <a:t>1</a:t>
            </a:fld>
            <a:endParaRPr lang="en-GB" altLang="x-none" i="0">
              <a:solidFill>
                <a:srgbClr val="381E37"/>
              </a:solidFill>
            </a:endParaRPr>
          </a:p>
        </p:txBody>
      </p:sp>
      <p:sp>
        <p:nvSpPr>
          <p:cNvPr id="8196" name="Rectangle 12"/>
          <p:cNvSpPr>
            <a:spLocks noGrp="1"/>
          </p:cNvSpPr>
          <p:nvPr>
            <p:ph type="subTitle" idx="4294967295"/>
          </p:nvPr>
        </p:nvSpPr>
        <p:spPr>
          <a:xfrm>
            <a:off x="4062548" y="3453312"/>
            <a:ext cx="4650378" cy="1752600"/>
          </a:xfrm>
        </p:spPr>
        <p:txBody>
          <a:bodyPr/>
          <a:lstStyle/>
          <a:p>
            <a:pPr algn="r" eaLnBrk="1" hangingPunct="1">
              <a:spcBef>
                <a:spcPts val="1200"/>
              </a:spcBef>
              <a:buFont typeface="Trebuchet MS" charset="0"/>
              <a:buNone/>
            </a:pPr>
            <a:endParaRPr lang="en-GB" altLang="x-none" sz="2800" dirty="0">
              <a:solidFill>
                <a:schemeClr val="tx2"/>
              </a:solidFill>
              <a:latin typeface="Arial" charset="0"/>
            </a:endParaRPr>
          </a:p>
          <a:p>
            <a:pPr algn="r" eaLnBrk="1" hangingPunct="1">
              <a:spcBef>
                <a:spcPts val="1200"/>
              </a:spcBef>
              <a:buFont typeface="Trebuchet MS" charset="0"/>
              <a:buNone/>
            </a:pPr>
            <a:endParaRPr lang="en-GB" altLang="x-none" sz="2800" dirty="0">
              <a:solidFill>
                <a:schemeClr val="tx2"/>
              </a:solidFill>
              <a:latin typeface="Arial" charset="0"/>
            </a:endParaRPr>
          </a:p>
          <a:p>
            <a:pPr algn="r" eaLnBrk="1" hangingPunct="1">
              <a:spcBef>
                <a:spcPts val="1200"/>
              </a:spcBef>
              <a:buFont typeface="Trebuchet MS" charset="0"/>
              <a:buNone/>
            </a:pPr>
            <a:r>
              <a:rPr lang="en-GB" altLang="x-none" sz="2800" dirty="0">
                <a:solidFill>
                  <a:schemeClr val="tx2"/>
                </a:solidFill>
                <a:latin typeface="Arial" charset="0"/>
              </a:rPr>
              <a:t>Dr Ros Taylor MBE</a:t>
            </a:r>
          </a:p>
          <a:p>
            <a:pPr algn="r" eaLnBrk="1" hangingPunct="1">
              <a:spcBef>
                <a:spcPts val="1200"/>
              </a:spcBef>
              <a:buFont typeface="Trebuchet MS" charset="0"/>
              <a:buNone/>
            </a:pPr>
            <a:endParaRPr lang="en-GB" altLang="x-none" sz="2800" dirty="0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Trebuchet MS" charset="0"/>
              </a:defRPr>
            </a:lvl1pPr>
            <a:lvl2pPr marL="557213" indent="-214313" eaLnBrk="0" hangingPunct="0">
              <a:defRPr i="1">
                <a:solidFill>
                  <a:schemeClr val="tx1"/>
                </a:solidFill>
                <a:latin typeface="Trebuchet MS" charset="0"/>
              </a:defRPr>
            </a:lvl2pPr>
            <a:lvl3pPr marL="8572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3pPr>
            <a:lvl4pPr marL="12001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4pPr>
            <a:lvl5pPr marL="15430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eaLnBrk="1" hangingPunct="1"/>
            <a:fld id="{91E13AFC-F9C9-1949-B2DC-83EAB35DB501}" type="slidenum">
              <a:rPr lang="en-GB" altLang="x-none" i="0">
                <a:solidFill>
                  <a:srgbClr val="381E37"/>
                </a:solidFill>
              </a:rPr>
              <a:pPr eaLnBrk="1" hangingPunct="1"/>
              <a:t>10</a:t>
            </a:fld>
            <a:endParaRPr lang="en-GB" altLang="x-none" i="0">
              <a:solidFill>
                <a:srgbClr val="381E37"/>
              </a:solidFill>
            </a:endParaRPr>
          </a:p>
        </p:txBody>
      </p:sp>
      <p:sp>
        <p:nvSpPr>
          <p:cNvPr id="8195" name="Rectangle 11"/>
          <p:cNvSpPr>
            <a:spLocks noGrp="1"/>
          </p:cNvSpPr>
          <p:nvPr>
            <p:ph type="ctrTitle" idx="4294967295"/>
          </p:nvPr>
        </p:nvSpPr>
        <p:spPr>
          <a:xfrm>
            <a:off x="1401735" y="3124936"/>
            <a:ext cx="5893594" cy="1740694"/>
          </a:xfrm>
          <a:ln/>
        </p:spPr>
        <p:txBody>
          <a:bodyPr/>
          <a:lstStyle/>
          <a:p>
            <a:pPr>
              <a:spcBef>
                <a:spcPts val="900"/>
              </a:spcBef>
            </a:pPr>
            <a:r>
              <a:rPr lang="en-GB" altLang="x-none" sz="5400" b="1" dirty="0">
                <a:solidFill>
                  <a:srgbClr val="FFFF00"/>
                </a:solidFill>
              </a:rPr>
              <a:t>family structures </a:t>
            </a:r>
            <a:br>
              <a:rPr lang="en-GB" altLang="x-none" sz="5400" b="1" dirty="0">
                <a:solidFill>
                  <a:srgbClr val="FFFF00"/>
                </a:solidFill>
              </a:rPr>
            </a:br>
            <a:br>
              <a:rPr lang="en-GB" altLang="x-none" sz="5400" b="1" dirty="0">
                <a:solidFill>
                  <a:srgbClr val="FFFF00"/>
                </a:solidFill>
              </a:rPr>
            </a:br>
            <a:r>
              <a:rPr lang="en-GB" altLang="x-none" sz="5400" b="1" dirty="0">
                <a:solidFill>
                  <a:srgbClr val="FFFF00"/>
                </a:solidFill>
              </a:rPr>
              <a:t>are </a:t>
            </a:r>
            <a:br>
              <a:rPr lang="en-GB" altLang="x-none" sz="5400" b="1" dirty="0">
                <a:solidFill>
                  <a:srgbClr val="FFFF00"/>
                </a:solidFill>
              </a:rPr>
            </a:br>
            <a:br>
              <a:rPr lang="en-GB" altLang="x-none" sz="5400" b="1" dirty="0">
                <a:solidFill>
                  <a:srgbClr val="FFFF00"/>
                </a:solidFill>
              </a:rPr>
            </a:br>
            <a:r>
              <a:rPr lang="en-GB" altLang="x-none" sz="5400" b="1" dirty="0">
                <a:solidFill>
                  <a:srgbClr val="FFFF00"/>
                </a:solidFill>
              </a:rPr>
              <a:t>changing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14902" y="1445011"/>
            <a:ext cx="2284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certain</a:t>
            </a:r>
            <a:endParaRPr lang="en-US" sz="405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008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>
          <a:xfrm>
            <a:off x="987425" y="600075"/>
            <a:ext cx="7699375" cy="1189536"/>
          </a:xfrm>
          <a:solidFill>
            <a:schemeClr val="bg1"/>
          </a:solidFill>
        </p:spPr>
        <p:txBody>
          <a:bodyPr/>
          <a:lstStyle/>
          <a:p>
            <a:pPr eaLnBrk="1" hangingPunct="1"/>
            <a:br>
              <a:rPr lang="en-GB" sz="3600" b="1" i="1" dirty="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0"/>
                <a:cs typeface="ＭＳ Ｐゴシック" charset="0"/>
              </a:rPr>
            </a:br>
            <a:r>
              <a:rPr lang="en-GB" sz="3600" b="1" i="1" dirty="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0"/>
                <a:cs typeface="ＭＳ Ｐゴシック" charset="0"/>
              </a:rPr>
              <a:t>Changing family structures</a:t>
            </a:r>
          </a:p>
        </p:txBody>
      </p:sp>
      <p:pic>
        <p:nvPicPr>
          <p:cNvPr id="93186" name="Picture 6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25" y="2103760"/>
            <a:ext cx="7699375" cy="357916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Trebuchet MS" charset="0"/>
              </a:defRPr>
            </a:lvl1pPr>
            <a:lvl2pPr marL="557213" indent="-214313" eaLnBrk="0" hangingPunct="0">
              <a:defRPr i="1">
                <a:solidFill>
                  <a:schemeClr val="tx1"/>
                </a:solidFill>
                <a:latin typeface="Trebuchet MS" charset="0"/>
              </a:defRPr>
            </a:lvl2pPr>
            <a:lvl3pPr marL="8572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3pPr>
            <a:lvl4pPr marL="12001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4pPr>
            <a:lvl5pPr marL="15430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eaLnBrk="1" hangingPunct="1"/>
            <a:fld id="{91E13AFC-F9C9-1949-B2DC-83EAB35DB501}" type="slidenum">
              <a:rPr lang="en-GB" altLang="x-none" i="0">
                <a:solidFill>
                  <a:srgbClr val="381E37"/>
                </a:solidFill>
              </a:rPr>
              <a:pPr eaLnBrk="1" hangingPunct="1"/>
              <a:t>12</a:t>
            </a:fld>
            <a:endParaRPr lang="en-GB" altLang="x-none" i="0">
              <a:solidFill>
                <a:srgbClr val="381E37"/>
              </a:solidFill>
            </a:endParaRPr>
          </a:p>
        </p:txBody>
      </p:sp>
      <p:sp>
        <p:nvSpPr>
          <p:cNvPr id="8195" name="Rectangle 11"/>
          <p:cNvSpPr>
            <a:spLocks noGrp="1"/>
          </p:cNvSpPr>
          <p:nvPr>
            <p:ph type="ctrTitle" idx="4294967295"/>
          </p:nvPr>
        </p:nvSpPr>
        <p:spPr>
          <a:xfrm>
            <a:off x="1193007" y="3300034"/>
            <a:ext cx="5893594" cy="1740694"/>
          </a:xfrm>
          <a:ln/>
        </p:spPr>
        <p:txBody>
          <a:bodyPr/>
          <a:lstStyle/>
          <a:p>
            <a:pPr>
              <a:spcBef>
                <a:spcPts val="900"/>
              </a:spcBef>
            </a:pPr>
            <a:r>
              <a:rPr lang="en-GB" altLang="x-none" sz="5400" b="1" dirty="0">
                <a:solidFill>
                  <a:srgbClr val="FFFF00"/>
                </a:solidFill>
              </a:rPr>
              <a:t>loneliness is </a:t>
            </a:r>
            <a:br>
              <a:rPr lang="en-GB" altLang="x-none" sz="5400" b="1" dirty="0">
                <a:solidFill>
                  <a:srgbClr val="FFFF00"/>
                </a:solidFill>
              </a:rPr>
            </a:br>
            <a:br>
              <a:rPr lang="en-GB" altLang="x-none" sz="5400" b="1" dirty="0">
                <a:solidFill>
                  <a:srgbClr val="FFFF00"/>
                </a:solidFill>
              </a:rPr>
            </a:br>
            <a:br>
              <a:rPr lang="en-GB" altLang="x-none" sz="5400" b="1" dirty="0">
                <a:solidFill>
                  <a:srgbClr val="FFFF00"/>
                </a:solidFill>
              </a:rPr>
            </a:br>
            <a:r>
              <a:rPr lang="en-GB" altLang="x-none" sz="5400" b="1" dirty="0">
                <a:solidFill>
                  <a:srgbClr val="FFFF00"/>
                </a:solidFill>
              </a:rPr>
              <a:t>increasing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1711" y="1503376"/>
            <a:ext cx="2284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certain</a:t>
            </a:r>
            <a:endParaRPr lang="en-US" sz="405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647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1E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Trebuchet MS" charset="0"/>
              </a:defRPr>
            </a:lvl1pPr>
            <a:lvl2pPr marL="557213" indent="-214313" eaLnBrk="0" hangingPunct="0">
              <a:defRPr i="1">
                <a:solidFill>
                  <a:schemeClr val="tx1"/>
                </a:solidFill>
                <a:latin typeface="Trebuchet MS" charset="0"/>
              </a:defRPr>
            </a:lvl2pPr>
            <a:lvl3pPr marL="8572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3pPr>
            <a:lvl4pPr marL="12001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4pPr>
            <a:lvl5pPr marL="15430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eaLnBrk="1" hangingPunct="1"/>
            <a:fld id="{91E13AFC-F9C9-1949-B2DC-83EAB35DB501}" type="slidenum">
              <a:rPr lang="en-GB" altLang="x-none" i="0">
                <a:solidFill>
                  <a:srgbClr val="381E37"/>
                </a:solidFill>
              </a:rPr>
              <a:pPr eaLnBrk="1" hangingPunct="1"/>
              <a:t>13</a:t>
            </a:fld>
            <a:endParaRPr lang="en-GB" altLang="x-none" i="0">
              <a:solidFill>
                <a:srgbClr val="381E37"/>
              </a:solidFill>
            </a:endParaRPr>
          </a:p>
        </p:txBody>
      </p:sp>
      <p:sp>
        <p:nvSpPr>
          <p:cNvPr id="8195" name="Rectangle 11"/>
          <p:cNvSpPr>
            <a:spLocks noGrp="1"/>
          </p:cNvSpPr>
          <p:nvPr>
            <p:ph type="ctrTitle" idx="4294967295"/>
          </p:nvPr>
        </p:nvSpPr>
        <p:spPr>
          <a:xfrm>
            <a:off x="1230527" y="3010038"/>
            <a:ext cx="6347320" cy="1740694"/>
          </a:xfrm>
          <a:ln/>
        </p:spPr>
        <p:txBody>
          <a:bodyPr/>
          <a:lstStyle/>
          <a:p>
            <a:pPr hangingPunct="0"/>
            <a: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illness trajectories</a:t>
            </a:r>
            <a:b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66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66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are </a:t>
            </a:r>
            <a: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becoming less</a:t>
            </a:r>
            <a:b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certain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22507" y="1406169"/>
            <a:ext cx="2284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certain</a:t>
            </a:r>
            <a:endParaRPr lang="en-US" sz="405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31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Trebuchet MS" charset="0"/>
              </a:defRPr>
            </a:lvl1pPr>
            <a:lvl2pPr marL="557213" indent="-214313" eaLnBrk="0" hangingPunct="0">
              <a:defRPr i="1">
                <a:solidFill>
                  <a:schemeClr val="tx1"/>
                </a:solidFill>
                <a:latin typeface="Trebuchet MS" charset="0"/>
              </a:defRPr>
            </a:lvl2pPr>
            <a:lvl3pPr marL="8572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3pPr>
            <a:lvl4pPr marL="12001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4pPr>
            <a:lvl5pPr marL="15430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eaLnBrk="1" hangingPunct="1"/>
            <a:fld id="{91E13AFC-F9C9-1949-B2DC-83EAB35DB501}" type="slidenum">
              <a:rPr lang="en-GB" altLang="x-none" i="0">
                <a:solidFill>
                  <a:srgbClr val="381E37"/>
                </a:solidFill>
              </a:rPr>
              <a:pPr eaLnBrk="1" hangingPunct="1"/>
              <a:t>14</a:t>
            </a:fld>
            <a:endParaRPr lang="en-GB" altLang="x-none" i="0">
              <a:solidFill>
                <a:srgbClr val="381E37"/>
              </a:solidFill>
            </a:endParaRPr>
          </a:p>
        </p:txBody>
      </p:sp>
      <p:sp>
        <p:nvSpPr>
          <p:cNvPr id="8195" name="Rectangle 11"/>
          <p:cNvSpPr>
            <a:spLocks noGrp="1"/>
          </p:cNvSpPr>
          <p:nvPr>
            <p:ph type="ctrTitle" idx="4294967295"/>
          </p:nvPr>
        </p:nvSpPr>
        <p:spPr>
          <a:xfrm>
            <a:off x="1171745" y="3291446"/>
            <a:ext cx="6610383" cy="1740694"/>
          </a:xfrm>
          <a:ln/>
        </p:spPr>
        <p:txBody>
          <a:bodyPr/>
          <a:lstStyle/>
          <a:p>
            <a:pPr hangingPunct="0"/>
            <a: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not enough people</a:t>
            </a:r>
            <a:b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are planning ahead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83596" y="1483991"/>
            <a:ext cx="2284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certain</a:t>
            </a:r>
          </a:p>
        </p:txBody>
      </p:sp>
    </p:spTree>
    <p:extLst>
      <p:ext uri="{BB962C8B-B14F-4D97-AF65-F5344CB8AC3E}">
        <p14:creationId xmlns:p14="http://schemas.microsoft.com/office/powerpoint/2010/main" val="253317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Trebuchet MS" charset="0"/>
              </a:defRPr>
            </a:lvl1pPr>
            <a:lvl2pPr marL="557213" indent="-214313" eaLnBrk="0" hangingPunct="0">
              <a:defRPr i="1">
                <a:solidFill>
                  <a:schemeClr val="tx1"/>
                </a:solidFill>
                <a:latin typeface="Trebuchet MS" charset="0"/>
              </a:defRPr>
            </a:lvl2pPr>
            <a:lvl3pPr marL="8572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3pPr>
            <a:lvl4pPr marL="12001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4pPr>
            <a:lvl5pPr marL="15430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eaLnBrk="1" hangingPunct="1"/>
            <a:fld id="{91E13AFC-F9C9-1949-B2DC-83EAB35DB501}" type="slidenum">
              <a:rPr lang="en-GB" altLang="x-none" i="0">
                <a:solidFill>
                  <a:srgbClr val="381E37"/>
                </a:solidFill>
              </a:rPr>
              <a:pPr eaLnBrk="1" hangingPunct="1"/>
              <a:t>15</a:t>
            </a:fld>
            <a:endParaRPr lang="en-GB" altLang="x-none" i="0">
              <a:solidFill>
                <a:srgbClr val="381E37"/>
              </a:solidFill>
            </a:endParaRPr>
          </a:p>
        </p:txBody>
      </p:sp>
      <p:sp>
        <p:nvSpPr>
          <p:cNvPr id="8195" name="Rectangle 11"/>
          <p:cNvSpPr>
            <a:spLocks noGrp="1"/>
          </p:cNvSpPr>
          <p:nvPr>
            <p:ph type="ctrTitle" idx="4294967295"/>
          </p:nvPr>
        </p:nvSpPr>
        <p:spPr>
          <a:xfrm>
            <a:off x="1073868" y="3077159"/>
            <a:ext cx="6756898" cy="1740694"/>
          </a:xfrm>
          <a:ln/>
        </p:spPr>
        <p:txBody>
          <a:bodyPr/>
          <a:lstStyle/>
          <a:p>
            <a:pPr hangingPunct="0"/>
            <a: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baby boomers like </a:t>
            </a:r>
            <a:b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certainty and</a:t>
            </a:r>
            <a:b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control</a:t>
            </a:r>
            <a:br>
              <a:rPr lang="en-US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5400" b="1" dirty="0">
                <a:latin typeface="Arial"/>
                <a:ea typeface="Arial"/>
                <a:cs typeface="Arial"/>
                <a:sym typeface="Arial"/>
              </a:rPr>
            </a:br>
            <a:endParaRPr lang="en-US" sz="54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0226" y="1513314"/>
            <a:ext cx="2284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certain</a:t>
            </a:r>
          </a:p>
        </p:txBody>
      </p:sp>
    </p:spTree>
    <p:extLst>
      <p:ext uri="{BB962C8B-B14F-4D97-AF65-F5344CB8AC3E}">
        <p14:creationId xmlns:p14="http://schemas.microsoft.com/office/powerpoint/2010/main" val="842490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05-05 at 15.32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22" y="646930"/>
            <a:ext cx="8168558" cy="512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99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16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Trebuchet MS" charset="0"/>
              </a:defRPr>
            </a:lvl1pPr>
            <a:lvl2pPr marL="557213" indent="-214313" eaLnBrk="0" hangingPunct="0">
              <a:defRPr i="1">
                <a:solidFill>
                  <a:schemeClr val="tx1"/>
                </a:solidFill>
                <a:latin typeface="Trebuchet MS" charset="0"/>
              </a:defRPr>
            </a:lvl2pPr>
            <a:lvl3pPr marL="8572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3pPr>
            <a:lvl4pPr marL="12001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4pPr>
            <a:lvl5pPr marL="15430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eaLnBrk="1" hangingPunct="1"/>
            <a:fld id="{91E13AFC-F9C9-1949-B2DC-83EAB35DB501}" type="slidenum">
              <a:rPr lang="en-GB" altLang="x-none" i="0">
                <a:solidFill>
                  <a:srgbClr val="381E37"/>
                </a:solidFill>
              </a:rPr>
              <a:pPr eaLnBrk="1" hangingPunct="1"/>
              <a:t>17</a:t>
            </a:fld>
            <a:endParaRPr lang="en-GB" altLang="x-none" i="0">
              <a:solidFill>
                <a:srgbClr val="381E37"/>
              </a:solidFill>
            </a:endParaRPr>
          </a:p>
        </p:txBody>
      </p:sp>
      <p:sp>
        <p:nvSpPr>
          <p:cNvPr id="8195" name="Rectangle 11"/>
          <p:cNvSpPr>
            <a:spLocks noGrp="1"/>
          </p:cNvSpPr>
          <p:nvPr>
            <p:ph type="ctrTitle" idx="4294967295"/>
          </p:nvPr>
        </p:nvSpPr>
        <p:spPr>
          <a:xfrm>
            <a:off x="1282002" y="2685404"/>
            <a:ext cx="5893594" cy="1740694"/>
          </a:xfrm>
          <a:ln/>
        </p:spPr>
        <p:txBody>
          <a:bodyPr/>
          <a:lstStyle/>
          <a:p>
            <a:pPr hangingPunct="0"/>
            <a: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numbers of </a:t>
            </a:r>
            <a:b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people </a:t>
            </a:r>
            <a:b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needing palliative</a:t>
            </a:r>
            <a:b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care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02714" y="1395542"/>
            <a:ext cx="2284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certain</a:t>
            </a:r>
            <a:endParaRPr lang="en-US" sz="4050" b="1" dirty="0">
              <a:solidFill>
                <a:srgbClr val="FFFFFF"/>
              </a:solidFill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3333270" y="4884963"/>
            <a:ext cx="225334" cy="55843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2986913" y="4884962"/>
            <a:ext cx="225334" cy="55843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61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22" y="980343"/>
            <a:ext cx="8470048" cy="19546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8" y="3538365"/>
            <a:ext cx="7276330" cy="217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45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Trebuchet MS" charset="0"/>
              </a:defRPr>
            </a:lvl1pPr>
            <a:lvl2pPr marL="557213" indent="-214313" eaLnBrk="0" hangingPunct="0">
              <a:defRPr i="1">
                <a:solidFill>
                  <a:schemeClr val="tx1"/>
                </a:solidFill>
                <a:latin typeface="Trebuchet MS" charset="0"/>
              </a:defRPr>
            </a:lvl2pPr>
            <a:lvl3pPr marL="8572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3pPr>
            <a:lvl4pPr marL="12001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4pPr>
            <a:lvl5pPr marL="15430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eaLnBrk="1" hangingPunct="1"/>
            <a:fld id="{91E13AFC-F9C9-1949-B2DC-83EAB35DB501}" type="slidenum">
              <a:rPr lang="en-GB" altLang="x-none" i="0">
                <a:solidFill>
                  <a:srgbClr val="381E37"/>
                </a:solidFill>
              </a:rPr>
              <a:pPr eaLnBrk="1" hangingPunct="1"/>
              <a:t>19</a:t>
            </a:fld>
            <a:endParaRPr lang="en-GB" altLang="x-none" i="0">
              <a:solidFill>
                <a:srgbClr val="381E37"/>
              </a:solidFill>
            </a:endParaRPr>
          </a:p>
        </p:txBody>
      </p:sp>
      <p:sp>
        <p:nvSpPr>
          <p:cNvPr id="8195" name="Rectangle 11"/>
          <p:cNvSpPr>
            <a:spLocks noGrp="1"/>
          </p:cNvSpPr>
          <p:nvPr>
            <p:ph type="ctrTitle" idx="4294967295"/>
          </p:nvPr>
        </p:nvSpPr>
        <p:spPr>
          <a:xfrm>
            <a:off x="950619" y="2085840"/>
            <a:ext cx="5892800" cy="1739900"/>
          </a:xfrm>
          <a:ln/>
        </p:spPr>
        <p:txBody>
          <a:bodyPr/>
          <a:lstStyle/>
          <a:p>
            <a:r>
              <a:rPr lang="en-US" sz="4800" b="1" dirty="0">
                <a:solidFill>
                  <a:srgbClr val="591E4D"/>
                </a:solidFill>
              </a:rPr>
              <a:t>independence</a:t>
            </a:r>
            <a:br>
              <a:rPr lang="en-US" sz="4800" b="1" dirty="0">
                <a:solidFill>
                  <a:srgbClr val="591E4D"/>
                </a:solidFill>
              </a:rPr>
            </a:br>
            <a:br>
              <a:rPr lang="en-US" sz="4800" b="1" dirty="0">
                <a:solidFill>
                  <a:srgbClr val="591E4D"/>
                </a:solidFill>
              </a:rPr>
            </a:br>
            <a:r>
              <a:rPr lang="en-US" sz="4800" b="1" dirty="0">
                <a:solidFill>
                  <a:srgbClr val="591E4D"/>
                </a:solidFill>
              </a:rPr>
              <a:t>symptom control</a:t>
            </a:r>
            <a:br>
              <a:rPr lang="en-US" sz="4800" b="1" dirty="0">
                <a:solidFill>
                  <a:srgbClr val="591E4D"/>
                </a:solidFill>
              </a:rPr>
            </a:br>
            <a:br>
              <a:rPr lang="en-US" sz="4800" b="1" dirty="0">
                <a:solidFill>
                  <a:srgbClr val="591E4D"/>
                </a:solidFill>
              </a:rPr>
            </a:br>
            <a:br>
              <a:rPr lang="en-US" sz="4800" b="1" dirty="0">
                <a:solidFill>
                  <a:srgbClr val="591E4D"/>
                </a:solidFill>
              </a:rPr>
            </a:br>
            <a:r>
              <a:rPr lang="en-US" sz="4800" b="1" dirty="0">
                <a:solidFill>
                  <a:srgbClr val="591E4D"/>
                </a:solidFill>
              </a:rPr>
              <a:t>24/7 responsive</a:t>
            </a:r>
            <a:br>
              <a:rPr lang="en-US" sz="4800" b="1" dirty="0">
                <a:solidFill>
                  <a:srgbClr val="591E4D"/>
                </a:solidFill>
              </a:rPr>
            </a:br>
            <a:br>
              <a:rPr lang="en-US" sz="4800" b="1" dirty="0">
                <a:solidFill>
                  <a:srgbClr val="591E4D"/>
                </a:solidFill>
              </a:rPr>
            </a:br>
            <a:r>
              <a:rPr lang="en-US" sz="4800" b="1" dirty="0">
                <a:solidFill>
                  <a:srgbClr val="591E4D"/>
                </a:solidFill>
              </a:rPr>
              <a:t>co-ordination</a:t>
            </a:r>
            <a:br>
              <a:rPr lang="en-US" sz="4800" b="1" dirty="0">
                <a:solidFill>
                  <a:srgbClr val="591E4D"/>
                </a:solidFill>
              </a:rPr>
            </a:br>
            <a:br>
              <a:rPr lang="en-US" sz="4800" b="1" dirty="0">
                <a:solidFill>
                  <a:srgbClr val="591E4D"/>
                </a:solidFill>
              </a:rPr>
            </a:br>
            <a:r>
              <a:rPr lang="en-US" sz="4800" b="1" dirty="0">
                <a:solidFill>
                  <a:srgbClr val="591E4D"/>
                </a:solidFill>
              </a:rPr>
              <a:t>good ending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0888" y="1044530"/>
            <a:ext cx="71449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certain</a:t>
            </a:r>
            <a:r>
              <a:rPr lang="mr-IN" sz="4800" b="1" dirty="0"/>
              <a:t>…</a:t>
            </a:r>
            <a:r>
              <a:rPr lang="en-GB" sz="4800" b="1" dirty="0"/>
              <a:t>what matters..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148851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92D6EF-0628-C746-9458-789C6A6B01F0}" type="slidenum">
              <a:rPr lang="en-GB" altLang="x-none" smtClean="0"/>
              <a:pPr/>
              <a:t>2</a:t>
            </a:fld>
            <a:endParaRPr lang="en-GB" altLang="x-none"/>
          </a:p>
        </p:txBody>
      </p:sp>
      <p:sp>
        <p:nvSpPr>
          <p:cNvPr id="6" name="TextBox 5"/>
          <p:cNvSpPr txBox="1"/>
          <p:nvPr/>
        </p:nvSpPr>
        <p:spPr>
          <a:xfrm>
            <a:off x="750890" y="1248967"/>
            <a:ext cx="5853411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bg1"/>
                </a:solidFill>
              </a:rPr>
              <a:t>We find ourselves</a:t>
            </a:r>
          </a:p>
          <a:p>
            <a:r>
              <a:rPr lang="en-US" sz="4400" b="1" i="0" dirty="0">
                <a:solidFill>
                  <a:schemeClr val="bg1"/>
                </a:solidFill>
              </a:rPr>
              <a:t>on different</a:t>
            </a:r>
          </a:p>
          <a:p>
            <a:r>
              <a:rPr lang="en-US" sz="4400" b="1" i="0" dirty="0">
                <a:solidFill>
                  <a:schemeClr val="bg1"/>
                </a:solidFill>
              </a:rPr>
              <a:t>sides of a line that </a:t>
            </a:r>
          </a:p>
          <a:p>
            <a:r>
              <a:rPr lang="en-US" sz="4400" b="1" i="0" dirty="0">
                <a:solidFill>
                  <a:schemeClr val="bg1"/>
                </a:solidFill>
              </a:rPr>
              <a:t>no-one drew</a:t>
            </a:r>
            <a:r>
              <a:rPr lang="mr-IN" sz="4400" b="1" i="0" dirty="0">
                <a:solidFill>
                  <a:schemeClr val="bg1"/>
                </a:solidFill>
              </a:rPr>
              <a:t>…</a:t>
            </a:r>
            <a:endParaRPr lang="en-GB" sz="4400" b="1" i="0" dirty="0">
              <a:solidFill>
                <a:schemeClr val="bg1"/>
              </a:solidFill>
            </a:endParaRPr>
          </a:p>
          <a:p>
            <a:endParaRPr lang="en-GB" sz="3000" b="1" i="0" dirty="0">
              <a:solidFill>
                <a:schemeClr val="bg1"/>
              </a:solidFill>
            </a:endParaRPr>
          </a:p>
          <a:p>
            <a:endParaRPr lang="en-GB" sz="2700" b="1" i="0" dirty="0">
              <a:solidFill>
                <a:schemeClr val="bg1"/>
              </a:solidFill>
            </a:endParaRPr>
          </a:p>
          <a:p>
            <a:endParaRPr lang="en-GB" sz="2700" b="1" i="0" dirty="0">
              <a:solidFill>
                <a:schemeClr val="bg1"/>
              </a:solidFill>
            </a:endParaRPr>
          </a:p>
          <a:p>
            <a:r>
              <a:rPr lang="en-GB" sz="27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Leonard Cohen</a:t>
            </a:r>
            <a:endParaRPr lang="en-US" sz="27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664" y="3633204"/>
            <a:ext cx="3176337" cy="236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6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3821" y="1938677"/>
            <a:ext cx="687399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i="0" dirty="0">
                <a:solidFill>
                  <a:srgbClr val="73B632"/>
                </a:solidFill>
              </a:rPr>
              <a:t>new conversations</a:t>
            </a:r>
          </a:p>
          <a:p>
            <a:r>
              <a:rPr lang="en-US" sz="6000" b="1" i="0" dirty="0">
                <a:solidFill>
                  <a:srgbClr val="73B632"/>
                </a:solidFill>
              </a:rPr>
              <a:t>and</a:t>
            </a:r>
          </a:p>
          <a:p>
            <a:r>
              <a:rPr lang="en-US" sz="6000" b="1" i="0" dirty="0">
                <a:solidFill>
                  <a:srgbClr val="73B632"/>
                </a:solidFill>
              </a:rPr>
              <a:t>new actions</a:t>
            </a:r>
          </a:p>
        </p:txBody>
      </p:sp>
    </p:spTree>
    <p:extLst>
      <p:ext uri="{BB962C8B-B14F-4D97-AF65-F5344CB8AC3E}">
        <p14:creationId xmlns:p14="http://schemas.microsoft.com/office/powerpoint/2010/main" val="1589876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Screen Shot 2012-12-22 at 09.45.40.png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3" r="23913"/>
          <a:stretch>
            <a:fillRect/>
          </a:stretch>
        </p:blipFill>
        <p:spPr>
          <a:xfrm>
            <a:off x="5434149" y="2529877"/>
            <a:ext cx="2566852" cy="3470875"/>
          </a:xfrm>
        </p:spPr>
      </p:pic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500925" y="994416"/>
            <a:ext cx="4933223" cy="3201065"/>
          </a:xfrm>
          <a:prstGeom prst="bevel">
            <a:avLst>
              <a:gd name="adj" fmla="val 12500"/>
            </a:avLst>
          </a:prstGeom>
          <a:solidFill>
            <a:srgbClr val="FF40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/>
          <a:p>
            <a:pPr algn="ctr" eaLnBrk="0" hangingPunct="0">
              <a:defRPr/>
            </a:pPr>
            <a:r>
              <a:rPr lang="en-GB" sz="3600" b="1" i="0" dirty="0">
                <a:solidFill>
                  <a:srgbClr val="2F2B20"/>
                </a:solidFill>
                <a:latin typeface="Viner Hand ITC" charset="0"/>
              </a:rPr>
              <a:t>MANAGING </a:t>
            </a:r>
          </a:p>
          <a:p>
            <a:pPr algn="ctr" eaLnBrk="0" hangingPunct="0">
              <a:defRPr/>
            </a:pPr>
            <a:r>
              <a:rPr lang="en-GB" sz="3600" b="1" i="0" dirty="0">
                <a:solidFill>
                  <a:srgbClr val="2F2B20"/>
                </a:solidFill>
                <a:latin typeface="Viner Hand ITC" charset="0"/>
              </a:rPr>
              <a:t>SUFFERING &amp; </a:t>
            </a:r>
          </a:p>
          <a:p>
            <a:pPr algn="ctr" eaLnBrk="0" hangingPunct="0">
              <a:defRPr/>
            </a:pPr>
            <a:r>
              <a:rPr lang="en-GB" sz="3600" b="1" i="0" dirty="0">
                <a:solidFill>
                  <a:srgbClr val="2F2B20"/>
                </a:solidFill>
                <a:latin typeface="Viner Hand ITC" charset="0"/>
              </a:rPr>
              <a:t>UNCERTAINTY</a:t>
            </a:r>
            <a:endParaRPr lang="en-GB" sz="3600" b="1" i="0" dirty="0">
              <a:solidFill>
                <a:srgbClr val="990000"/>
              </a:solidFill>
              <a:latin typeface="Viner Hand IT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585259"/>
      </p:ext>
    </p:extLst>
  </p:cSld>
  <p:clrMapOvr>
    <a:masterClrMapping/>
  </p:clrMapOvr>
  <p:transition spd="slow" advTm="3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3F5ECB-C846-1C47-AC0A-5EFA82E1242A}" type="slidenum">
              <a:rPr lang="en-GB" altLang="x-none" smtClean="0"/>
              <a:pPr/>
              <a:t>22</a:t>
            </a:fld>
            <a:endParaRPr lang="en-GB" altLang="x-non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63" y="833717"/>
            <a:ext cx="8836613" cy="515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88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 idx="4294967295"/>
          </p:nvPr>
        </p:nvSpPr>
        <p:spPr>
          <a:xfrm>
            <a:off x="1065269" y="1500222"/>
            <a:ext cx="5185172" cy="173712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defRPr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sz="3300" dirty="0"/>
            </a:br>
            <a:r>
              <a:rPr lang="en-US" sz="7300" b="1" dirty="0">
                <a:solidFill>
                  <a:srgbClr val="FFFFFF"/>
                </a:solidFill>
              </a:rPr>
              <a:t>safe</a:t>
            </a:r>
            <a:r>
              <a:rPr lang="en-US" sz="5475" b="1" dirty="0">
                <a:solidFill>
                  <a:srgbClr val="FF0000"/>
                </a:solidFill>
              </a:rPr>
              <a:t> </a:t>
            </a:r>
            <a:r>
              <a:rPr lang="en-US" sz="5475" b="1" dirty="0">
                <a:solidFill>
                  <a:srgbClr val="591E4D"/>
                </a:solidFill>
              </a:rPr>
              <a:t>in uncertainty</a:t>
            </a:r>
            <a:r>
              <a:rPr lang="en-US" sz="5025" b="1" dirty="0">
                <a:solidFill>
                  <a:srgbClr val="0000FF"/>
                </a:solidFill>
              </a:rPr>
              <a:t>           </a:t>
            </a:r>
            <a:r>
              <a:rPr lang="en-US" sz="3675" dirty="0">
                <a:solidFill>
                  <a:srgbClr val="0000FF"/>
                </a:solidFill>
              </a:rPr>
              <a:t>				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65270" y="1476631"/>
            <a:ext cx="5774531" cy="89215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endParaRPr lang="en-US" sz="5400" b="1" i="0" dirty="0">
              <a:solidFill>
                <a:srgbClr val="FFFFFF"/>
              </a:solidFill>
            </a:endParaRPr>
          </a:p>
          <a:p>
            <a:pPr eaLnBrk="1" hangingPunct="1"/>
            <a:r>
              <a:rPr lang="en-US" sz="6000" b="1" i="0" dirty="0">
                <a:solidFill>
                  <a:srgbClr val="FFFFFF"/>
                </a:solidFill>
              </a:rPr>
              <a:t>uncertainty</a:t>
            </a:r>
            <a:r>
              <a:rPr lang="mr-IN" sz="6000" b="1" i="0" dirty="0">
                <a:solidFill>
                  <a:srgbClr val="FFFFFF"/>
                </a:solidFill>
              </a:rPr>
              <a:t>…</a:t>
            </a:r>
            <a:r>
              <a:rPr lang="en-GB" sz="6000" b="1" i="0" dirty="0">
                <a:solidFill>
                  <a:srgbClr val="FFFFFF"/>
                </a:solidFill>
              </a:rPr>
              <a:t>..</a:t>
            </a:r>
            <a:endParaRPr lang="en-GB" sz="6000" b="1" i="0" kern="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90904" y="4854485"/>
            <a:ext cx="299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Barry Mason</a:t>
            </a:r>
          </a:p>
        </p:txBody>
      </p:sp>
    </p:spTree>
    <p:extLst>
      <p:ext uri="{BB962C8B-B14F-4D97-AF65-F5344CB8AC3E}">
        <p14:creationId xmlns:p14="http://schemas.microsoft.com/office/powerpoint/2010/main" val="2017043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Trebuchet MS" charset="0"/>
              </a:defRPr>
            </a:lvl1pPr>
            <a:lvl2pPr marL="557213" indent="-214313" eaLnBrk="0" hangingPunct="0">
              <a:defRPr i="1">
                <a:solidFill>
                  <a:schemeClr val="tx1"/>
                </a:solidFill>
                <a:latin typeface="Trebuchet MS" charset="0"/>
              </a:defRPr>
            </a:lvl2pPr>
            <a:lvl3pPr marL="8572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3pPr>
            <a:lvl4pPr marL="12001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4pPr>
            <a:lvl5pPr marL="15430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eaLnBrk="1" hangingPunct="1"/>
            <a:fld id="{91E13AFC-F9C9-1949-B2DC-83EAB35DB501}" type="slidenum">
              <a:rPr lang="en-GB" altLang="x-none" i="0">
                <a:solidFill>
                  <a:srgbClr val="381E37"/>
                </a:solidFill>
              </a:rPr>
              <a:pPr eaLnBrk="1" hangingPunct="1"/>
              <a:t>24</a:t>
            </a:fld>
            <a:endParaRPr lang="en-GB" altLang="x-none" i="0">
              <a:solidFill>
                <a:srgbClr val="381E37"/>
              </a:solidFill>
            </a:endParaRPr>
          </a:p>
        </p:txBody>
      </p:sp>
      <p:sp>
        <p:nvSpPr>
          <p:cNvPr id="8195" name="Rectangle 11"/>
          <p:cNvSpPr>
            <a:spLocks noGrp="1"/>
          </p:cNvSpPr>
          <p:nvPr>
            <p:ph type="ctrTitle" idx="4294967295"/>
          </p:nvPr>
        </p:nvSpPr>
        <p:spPr>
          <a:xfrm>
            <a:off x="869588" y="3447504"/>
            <a:ext cx="5893594" cy="1740694"/>
          </a:xfrm>
          <a:ln/>
        </p:spPr>
        <p:txBody>
          <a:bodyPr/>
          <a:lstStyle/>
          <a:p>
            <a:pPr hangingPunct="0"/>
            <a:r>
              <a:rPr lang="en-US" sz="5400" b="1" dirty="0">
                <a:solidFill>
                  <a:srgbClr val="591E4D"/>
                </a:solidFill>
                <a:latin typeface="Arial"/>
                <a:ea typeface="Arial"/>
                <a:cs typeface="Arial"/>
                <a:sym typeface="Arial"/>
              </a:rPr>
              <a:t>medicine is </a:t>
            </a:r>
            <a:r>
              <a:rPr lang="en-US" sz="5400" b="1">
                <a:solidFill>
                  <a:srgbClr val="591E4D"/>
                </a:solidFill>
                <a:latin typeface="Arial"/>
                <a:ea typeface="Arial"/>
                <a:cs typeface="Arial"/>
                <a:sym typeface="Arial"/>
              </a:rPr>
              <a:t>doing </a:t>
            </a:r>
            <a:br>
              <a:rPr lang="en-US" sz="5400" b="1">
                <a:solidFill>
                  <a:srgbClr val="591E4D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5400" b="1">
                <a:solidFill>
                  <a:srgbClr val="591E4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400" b="1">
                <a:solidFill>
                  <a:srgbClr val="591E4D"/>
                </a:solidFill>
                <a:latin typeface="Arial"/>
                <a:ea typeface="Arial"/>
                <a:cs typeface="Arial"/>
                <a:sym typeface="Arial"/>
              </a:rPr>
              <a:t>too</a:t>
            </a:r>
            <a:br>
              <a:rPr lang="en-US" sz="5400" b="1" dirty="0">
                <a:solidFill>
                  <a:srgbClr val="591E4D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5400" b="1" dirty="0">
                <a:solidFill>
                  <a:srgbClr val="591E4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400" b="1" dirty="0">
                <a:solidFill>
                  <a:srgbClr val="591E4D"/>
                </a:solidFill>
                <a:latin typeface="Arial"/>
                <a:ea typeface="Arial"/>
                <a:cs typeface="Arial"/>
                <a:sym typeface="Arial"/>
              </a:rPr>
              <a:t>much</a:t>
            </a:r>
            <a:r>
              <a:rPr lang="mr-IN" sz="5400" b="1" dirty="0">
                <a:solidFill>
                  <a:srgbClr val="591E4D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r>
              <a:rPr lang="en-GB" sz="5400" b="1" dirty="0">
                <a:solidFill>
                  <a:srgbClr val="591E4D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5400" b="1" dirty="0">
              <a:solidFill>
                <a:srgbClr val="591E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0889" y="1766093"/>
            <a:ext cx="2284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tx2"/>
                </a:solidFill>
              </a:rPr>
              <a:t>certain</a:t>
            </a:r>
          </a:p>
        </p:txBody>
      </p:sp>
    </p:spTree>
    <p:extLst>
      <p:ext uri="{BB962C8B-B14F-4D97-AF65-F5344CB8AC3E}">
        <p14:creationId xmlns:p14="http://schemas.microsoft.com/office/powerpoint/2010/main" val="871573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111" y="188260"/>
            <a:ext cx="4911538" cy="654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75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486150" y="5543550"/>
            <a:ext cx="2171700" cy="34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342900" fontAlgn="auto">
              <a:spcBef>
                <a:spcPct val="0"/>
              </a:spcBef>
              <a:spcAft>
                <a:spcPts val="0"/>
              </a:spcAft>
              <a:buNone/>
            </a:pPr>
            <a:fld id="{C2029602-60C1-A24B-9AF9-F8751AE3BDEF}" type="slidenum">
              <a:rPr lang="en-GB" altLang="en-US" sz="1050" i="0">
                <a:solidFill>
                  <a:prstClr val="black"/>
                </a:solidFill>
              </a:rPr>
              <a:pPr algn="ctr" defTabSz="342900" fontAlgn="auto">
                <a:spcBef>
                  <a:spcPct val="0"/>
                </a:spcBef>
                <a:spcAft>
                  <a:spcPts val="0"/>
                </a:spcAft>
                <a:buNone/>
              </a:pPr>
              <a:t>26</a:t>
            </a:fld>
            <a:endParaRPr lang="en-GB" altLang="en-US" sz="1050" i="0">
              <a:solidFill>
                <a:prstClr val="black"/>
              </a:solidFill>
            </a:endParaRPr>
          </a:p>
        </p:txBody>
      </p:sp>
      <p:pic>
        <p:nvPicPr>
          <p:cNvPr id="491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08" y="971550"/>
            <a:ext cx="3318443" cy="528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86" y="971550"/>
            <a:ext cx="3882825" cy="508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9968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43829" y="541733"/>
            <a:ext cx="5195477" cy="20800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‘In hospital, you can only die when medical staff declare you can die</a:t>
            </a:r>
            <a:r>
              <a:rPr lang="mr-IN" sz="4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…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.’</a:t>
            </a:r>
          </a:p>
          <a:p>
            <a:pPr marL="0" indent="0">
              <a:buNone/>
            </a:pPr>
            <a:endParaRPr lang="en-GB" sz="1350" dirty="0">
              <a:latin typeface="+mj-lt"/>
            </a:endParaRPr>
          </a:p>
          <a:p>
            <a:pPr marL="0" indent="0">
              <a:buNone/>
            </a:pPr>
            <a:r>
              <a:rPr lang="en-GB" dirty="0" err="1">
                <a:latin typeface="+mj-lt"/>
              </a:rPr>
              <a:t>Bostanci</a:t>
            </a:r>
            <a:r>
              <a:rPr lang="en-GB" dirty="0">
                <a:latin typeface="+mj-lt"/>
              </a:rPr>
              <a:t> 2015</a:t>
            </a:r>
            <a:endParaRPr lang="en-US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738" y="4322059"/>
            <a:ext cx="5696262" cy="253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71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393" y="974668"/>
            <a:ext cx="6172200" cy="1017611"/>
          </a:xfrm>
        </p:spPr>
        <p:txBody>
          <a:bodyPr/>
          <a:lstStyle/>
          <a:p>
            <a:br>
              <a:rPr lang="en-US" b="1" dirty="0"/>
            </a:br>
            <a:r>
              <a:rPr lang="en-US" b="1" dirty="0"/>
              <a:t>event-</a:t>
            </a:r>
            <a:r>
              <a:rPr lang="en-US" b="1" dirty="0" err="1"/>
              <a:t>centred</a:t>
            </a:r>
            <a:r>
              <a:rPr lang="en-US" b="1" dirty="0"/>
              <a:t> care?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6386" y="1815499"/>
            <a:ext cx="5774531" cy="3394472"/>
          </a:xfrm>
        </p:spPr>
        <p:txBody>
          <a:bodyPr/>
          <a:lstStyle/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1611630"/>
            <a:ext cx="5808533" cy="4271692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3200477" y="3039674"/>
            <a:ext cx="796562" cy="747215"/>
          </a:xfrm>
          <a:prstGeom prst="donut">
            <a:avLst>
              <a:gd name="adj" fmla="val 675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6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78131" y="1177062"/>
            <a:ext cx="6172200" cy="1017985"/>
          </a:xfrm>
        </p:spPr>
        <p:txBody>
          <a:bodyPr/>
          <a:lstStyle/>
          <a:p>
            <a:r>
              <a:rPr lang="en-US" b="1" dirty="0"/>
              <a:t>e</a:t>
            </a:r>
            <a:r>
              <a:rPr lang="en-US" b="1"/>
              <a:t>vent-</a:t>
            </a:r>
            <a:r>
              <a:rPr lang="en-US" b="1" dirty="0" err="1"/>
              <a:t>centred</a:t>
            </a:r>
            <a:r>
              <a:rPr lang="en-US" b="1" dirty="0"/>
              <a:t> care?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43000" y="1713311"/>
            <a:ext cx="6172200" cy="3130153"/>
          </a:xfrm>
        </p:spPr>
        <p:txBody>
          <a:bodyPr/>
          <a:lstStyle/>
          <a:p>
            <a:r>
              <a:rPr lang="en-US" b="1" dirty="0"/>
              <a:t>Treat each </a:t>
            </a:r>
            <a:r>
              <a:rPr lang="en-US" b="1" dirty="0">
                <a:solidFill>
                  <a:srgbClr val="FF0080"/>
                </a:solidFill>
              </a:rPr>
              <a:t>event </a:t>
            </a:r>
            <a:r>
              <a:rPr lang="en-US" b="1" dirty="0"/>
              <a:t>as a discrete reversible episode without taking into account trajectory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134" y="3021136"/>
            <a:ext cx="2143502" cy="19705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07279" y="3694766"/>
            <a:ext cx="1745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RESCUE</a:t>
            </a:r>
          </a:p>
        </p:txBody>
      </p:sp>
    </p:spTree>
    <p:extLst>
      <p:ext uri="{BB962C8B-B14F-4D97-AF65-F5344CB8AC3E}">
        <p14:creationId xmlns:p14="http://schemas.microsoft.com/office/powerpoint/2010/main" val="1931342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3F5ECB-C846-1C47-AC0A-5EFA82E1242A}" type="slidenum">
              <a:rPr lang="en-GB" altLang="x-none" smtClean="0"/>
              <a:pPr/>
              <a:t>3</a:t>
            </a:fld>
            <a:endParaRPr lang="en-GB" altLang="x-non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4" y="260350"/>
            <a:ext cx="7084893" cy="645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10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Trebuchet MS" charset="0"/>
              </a:defRPr>
            </a:lvl1pPr>
            <a:lvl2pPr marL="557213" indent="-214313" eaLnBrk="0" hangingPunct="0">
              <a:defRPr i="1">
                <a:solidFill>
                  <a:schemeClr val="tx1"/>
                </a:solidFill>
                <a:latin typeface="Trebuchet MS" charset="0"/>
              </a:defRPr>
            </a:lvl2pPr>
            <a:lvl3pPr marL="8572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3pPr>
            <a:lvl4pPr marL="12001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4pPr>
            <a:lvl5pPr marL="15430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eaLnBrk="1" hangingPunct="1"/>
            <a:fld id="{91E13AFC-F9C9-1949-B2DC-83EAB35DB501}" type="slidenum">
              <a:rPr lang="en-GB" altLang="x-none" i="0">
                <a:solidFill>
                  <a:srgbClr val="381E37"/>
                </a:solidFill>
              </a:rPr>
              <a:pPr eaLnBrk="1" hangingPunct="1"/>
              <a:t>30</a:t>
            </a:fld>
            <a:endParaRPr lang="en-GB" altLang="x-none" i="0">
              <a:solidFill>
                <a:srgbClr val="381E37"/>
              </a:solidFill>
            </a:endParaRPr>
          </a:p>
        </p:txBody>
      </p:sp>
      <p:sp>
        <p:nvSpPr>
          <p:cNvPr id="8195" name="Rectangle 11"/>
          <p:cNvSpPr>
            <a:spLocks noGrp="1"/>
          </p:cNvSpPr>
          <p:nvPr>
            <p:ph type="ctrTitle" idx="4294967295"/>
          </p:nvPr>
        </p:nvSpPr>
        <p:spPr>
          <a:xfrm>
            <a:off x="457200" y="2812906"/>
            <a:ext cx="8686800" cy="1739900"/>
          </a:xfrm>
          <a:ln/>
        </p:spPr>
        <p:txBody>
          <a:bodyPr/>
          <a:lstStyle/>
          <a:p>
            <a:r>
              <a:rPr lang="en-US" sz="4800" b="1" dirty="0">
                <a:solidFill>
                  <a:srgbClr val="591E4D"/>
                </a:solidFill>
              </a:rPr>
              <a:t>Preoccupation with the body</a:t>
            </a:r>
            <a:br>
              <a:rPr lang="en-US" sz="4800" b="1" dirty="0">
                <a:solidFill>
                  <a:srgbClr val="591E4D"/>
                </a:solidFill>
              </a:rPr>
            </a:br>
            <a:br>
              <a:rPr lang="en-US" sz="4800" b="1" dirty="0">
                <a:solidFill>
                  <a:srgbClr val="591E4D"/>
                </a:solidFill>
              </a:rPr>
            </a:br>
            <a:br>
              <a:rPr lang="en-US" sz="4800" b="1" dirty="0">
                <a:solidFill>
                  <a:srgbClr val="591E4D"/>
                </a:solidFill>
              </a:rPr>
            </a:br>
            <a:r>
              <a:rPr lang="mr-IN" sz="4800" b="1" dirty="0">
                <a:solidFill>
                  <a:srgbClr val="591E4D"/>
                </a:solidFill>
              </a:rPr>
              <a:t>…</a:t>
            </a:r>
            <a:r>
              <a:rPr lang="en-GB" sz="4800" b="1" dirty="0">
                <a:solidFill>
                  <a:srgbClr val="591E4D"/>
                </a:solidFill>
              </a:rPr>
              <a:t>..ignores the mind</a:t>
            </a:r>
            <a:br>
              <a:rPr lang="en-GB" sz="4800" b="1" dirty="0">
                <a:solidFill>
                  <a:srgbClr val="591E4D"/>
                </a:solidFill>
              </a:rPr>
            </a:br>
            <a:br>
              <a:rPr lang="en-GB" sz="4800" b="1" dirty="0">
                <a:solidFill>
                  <a:srgbClr val="591E4D"/>
                </a:solidFill>
              </a:rPr>
            </a:br>
            <a:br>
              <a:rPr lang="en-GB" sz="4800" b="1" dirty="0">
                <a:solidFill>
                  <a:srgbClr val="591E4D"/>
                </a:solidFill>
              </a:rPr>
            </a:br>
            <a:r>
              <a:rPr lang="mr-IN" sz="4800" b="1" dirty="0">
                <a:solidFill>
                  <a:srgbClr val="591E4D"/>
                </a:solidFill>
              </a:rPr>
              <a:t>…</a:t>
            </a:r>
            <a:r>
              <a:rPr lang="en-GB" sz="4800" b="1" dirty="0">
                <a:solidFill>
                  <a:srgbClr val="591E4D"/>
                </a:solidFill>
              </a:rPr>
              <a:t>..deserts the spirit</a:t>
            </a:r>
            <a:endParaRPr lang="en-US" sz="4800" b="1" dirty="0">
              <a:solidFill>
                <a:srgbClr val="591E4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1476" y="1471168"/>
            <a:ext cx="4676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/>
              <a:t>medicine today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8940370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8558" y="1254711"/>
            <a:ext cx="468269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0" dirty="0">
                <a:solidFill>
                  <a:srgbClr val="FFFFFF"/>
                </a:solidFill>
              </a:rPr>
              <a:t>event-</a:t>
            </a:r>
            <a:r>
              <a:rPr lang="en-US" sz="3600" b="1" i="0" dirty="0" err="1">
                <a:solidFill>
                  <a:srgbClr val="FFFFFF"/>
                </a:solidFill>
              </a:rPr>
              <a:t>centred</a:t>
            </a:r>
            <a:r>
              <a:rPr lang="en-US" sz="3600" b="1" i="0" dirty="0">
                <a:solidFill>
                  <a:srgbClr val="FFFFFF"/>
                </a:solidFill>
              </a:rPr>
              <a:t> care </a:t>
            </a:r>
          </a:p>
          <a:p>
            <a:endParaRPr lang="en-US" sz="3600" b="1" i="0" dirty="0">
              <a:solidFill>
                <a:srgbClr val="FFFFFF"/>
              </a:solidFill>
            </a:endParaRPr>
          </a:p>
          <a:p>
            <a:r>
              <a:rPr lang="en-US" sz="3600" b="1" i="0" dirty="0">
                <a:solidFill>
                  <a:srgbClr val="FFFFFF"/>
                </a:solidFill>
              </a:rPr>
              <a:t>organ-</a:t>
            </a:r>
            <a:r>
              <a:rPr lang="en-US" sz="3600" b="1" i="0" dirty="0" err="1">
                <a:solidFill>
                  <a:srgbClr val="FFFFFF"/>
                </a:solidFill>
              </a:rPr>
              <a:t>centred</a:t>
            </a:r>
            <a:r>
              <a:rPr lang="en-US" sz="3600" b="1" i="0" dirty="0">
                <a:solidFill>
                  <a:srgbClr val="FFFFFF"/>
                </a:solidFill>
              </a:rPr>
              <a:t> care</a:t>
            </a:r>
          </a:p>
          <a:p>
            <a:endParaRPr lang="en-US" sz="3600" b="1" i="0" dirty="0">
              <a:solidFill>
                <a:srgbClr val="FFFFFF"/>
              </a:solidFill>
            </a:endParaRPr>
          </a:p>
          <a:p>
            <a:r>
              <a:rPr lang="en-US" sz="3600" b="1" i="0" dirty="0">
                <a:solidFill>
                  <a:srgbClr val="FFFFFF"/>
                </a:solidFill>
              </a:rPr>
              <a:t>patient-</a:t>
            </a:r>
            <a:r>
              <a:rPr lang="en-US" sz="3600" b="1" i="0" dirty="0" err="1">
                <a:solidFill>
                  <a:srgbClr val="FFFFFF"/>
                </a:solidFill>
              </a:rPr>
              <a:t>centred</a:t>
            </a:r>
            <a:r>
              <a:rPr lang="en-US" sz="3600" b="1" i="0" dirty="0">
                <a:solidFill>
                  <a:srgbClr val="FFFFFF"/>
                </a:solidFill>
              </a:rPr>
              <a:t> care</a:t>
            </a:r>
          </a:p>
          <a:p>
            <a:endParaRPr lang="en-US" sz="3600" b="1" i="0" dirty="0">
              <a:solidFill>
                <a:srgbClr val="FFFFFF"/>
              </a:solidFill>
            </a:endParaRPr>
          </a:p>
          <a:p>
            <a:r>
              <a:rPr lang="en-US" sz="3600" b="1" i="0" dirty="0">
                <a:solidFill>
                  <a:srgbClr val="FFFFFF"/>
                </a:solidFill>
              </a:rPr>
              <a:t>person-</a:t>
            </a:r>
            <a:r>
              <a:rPr lang="en-US" sz="3600" b="1" i="0" dirty="0" err="1">
                <a:solidFill>
                  <a:srgbClr val="FFFFFF"/>
                </a:solidFill>
              </a:rPr>
              <a:t>centred</a:t>
            </a:r>
            <a:r>
              <a:rPr lang="en-US" sz="3600" b="1" i="0" dirty="0">
                <a:solidFill>
                  <a:srgbClr val="FFFFFF"/>
                </a:solidFill>
              </a:rPr>
              <a:t> care</a:t>
            </a:r>
          </a:p>
          <a:p>
            <a:endParaRPr lang="en-US" sz="3600" b="1" i="0" dirty="0"/>
          </a:p>
        </p:txBody>
      </p:sp>
      <p:sp>
        <p:nvSpPr>
          <p:cNvPr id="2" name="Curved Left Arrow 1"/>
          <p:cNvSpPr/>
          <p:nvPr/>
        </p:nvSpPr>
        <p:spPr>
          <a:xfrm>
            <a:off x="5535038" y="1490502"/>
            <a:ext cx="710119" cy="116731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urved Left Arrow 5"/>
          <p:cNvSpPr/>
          <p:nvPr/>
        </p:nvSpPr>
        <p:spPr>
          <a:xfrm>
            <a:off x="5575664" y="2744444"/>
            <a:ext cx="710119" cy="116731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Left Arrow 6"/>
          <p:cNvSpPr/>
          <p:nvPr/>
        </p:nvSpPr>
        <p:spPr>
          <a:xfrm>
            <a:off x="5700819" y="3911763"/>
            <a:ext cx="710119" cy="116731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363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 idx="4294967295"/>
          </p:nvPr>
        </p:nvSpPr>
        <p:spPr>
          <a:xfrm>
            <a:off x="457200" y="2793277"/>
            <a:ext cx="5185172" cy="173712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defRPr/>
            </a:pPr>
            <a:r>
              <a:rPr lang="en-US" altLang="en-US" sz="6700" b="1" dirty="0">
                <a:solidFill>
                  <a:srgbClr val="FFFF00"/>
                </a:solidFill>
              </a:rPr>
              <a:t>what matters to you if time is short?</a:t>
            </a:r>
            <a:br>
              <a:rPr lang="en-US" altLang="en-US" sz="3600" b="1" dirty="0">
                <a:solidFill>
                  <a:schemeClr val="tx1"/>
                </a:solidFill>
              </a:rPr>
            </a:br>
            <a:br>
              <a:rPr lang="en-GB" sz="3600" dirty="0"/>
            </a:br>
            <a:br>
              <a:rPr lang="en-GB" sz="3600" dirty="0"/>
            </a:br>
            <a:endParaRPr lang="en-US" sz="3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9107" y="1328198"/>
            <a:ext cx="8317149" cy="89215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endParaRPr lang="en-GB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eaLnBrk="1" hangingPunct="1"/>
            <a:r>
              <a:rPr lang="en-GB" sz="4800" b="1" i="0" dirty="0">
                <a:solidFill>
                  <a:srgbClr val="FFFFFF"/>
                </a:solidFill>
              </a:rPr>
              <a:t>goals of care conversations</a:t>
            </a:r>
            <a:endParaRPr lang="en-GB" sz="5400" b="1" i="0" kern="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959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381E37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Change Presentation title and date in Footer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3F5ECB-C846-1C47-AC0A-5EFA82E1242A}" type="slidenum">
              <a:rPr kumimoji="0" lang="en-GB" altLang="x-none" sz="800" b="0" i="0" u="none" strike="noStrike" kern="1200" cap="none" spc="0" normalizeH="0" baseline="0" noProof="0" smtClean="0">
                <a:ln>
                  <a:noFill/>
                </a:ln>
                <a:solidFill>
                  <a:srgbClr val="381E37"/>
                </a:solidFill>
                <a:effectLst/>
                <a:uLnTx/>
                <a:uFillTx/>
                <a:latin typeface="Trebuchet MS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altLang="x-none" sz="800" b="0" i="0" u="none" strike="noStrike" kern="1200" cap="none" spc="0" normalizeH="0" baseline="0" noProof="0">
              <a:ln>
                <a:noFill/>
              </a:ln>
              <a:solidFill>
                <a:srgbClr val="381E37"/>
              </a:solidFill>
              <a:effectLst/>
              <a:uLnTx/>
              <a:uFillTx/>
              <a:latin typeface="Trebuchet MS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469900"/>
            <a:ext cx="82042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98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92" y="104931"/>
            <a:ext cx="4980872" cy="664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35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67" y="857250"/>
            <a:ext cx="2984336" cy="500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950" y="1200695"/>
            <a:ext cx="4174387" cy="417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06786" y="4825094"/>
            <a:ext cx="1195252" cy="3526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7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1CFE1623-10DA-8F42-A4AF-F9A5E8662DB9}" type="slidenum">
              <a:rPr lang="en-GB" altLang="en-US">
                <a:solidFill>
                  <a:srgbClr val="3C1A40"/>
                </a:solidFill>
                <a:latin typeface="+mn-lt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36</a:t>
            </a:fld>
            <a:endParaRPr lang="en-GB" altLang="en-US">
              <a:solidFill>
                <a:srgbClr val="3C1A4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540" y="1538790"/>
            <a:ext cx="8032968" cy="43165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endParaRPr lang="en-US" b="1" dirty="0">
              <a:solidFill>
                <a:srgbClr val="FFFFFF"/>
              </a:solidFill>
            </a:endParaRPr>
          </a:p>
          <a:p>
            <a:pPr defTabSz="685800"/>
            <a:r>
              <a:rPr lang="en-US" sz="3000" b="1" i="0" dirty="0">
                <a:solidFill>
                  <a:srgbClr val="FFFFFF"/>
                </a:solidFill>
              </a:rPr>
              <a:t>ACP can </a:t>
            </a:r>
            <a:r>
              <a:rPr lang="en-US" sz="4050" b="1" i="0" dirty="0">
                <a:solidFill>
                  <a:srgbClr val="FFFF00"/>
                </a:solidFill>
              </a:rPr>
              <a:t>enhance</a:t>
            </a:r>
            <a:r>
              <a:rPr lang="en-US" sz="4050" b="1" i="0" dirty="0">
                <a:solidFill>
                  <a:srgbClr val="FFFFFF"/>
                </a:solidFill>
              </a:rPr>
              <a:t> </a:t>
            </a:r>
            <a:r>
              <a:rPr lang="en-US" sz="3000" b="1" i="0" dirty="0">
                <a:solidFill>
                  <a:srgbClr val="FFFFFF"/>
                </a:solidFill>
              </a:rPr>
              <a:t>hope </a:t>
            </a:r>
          </a:p>
          <a:p>
            <a:pPr defTabSz="685800"/>
            <a:r>
              <a:rPr lang="en-US" sz="3000" b="1" i="0" dirty="0">
                <a:solidFill>
                  <a:srgbClr val="FFFFFF"/>
                </a:solidFill>
              </a:rPr>
              <a:t>	rather than diminish it</a:t>
            </a:r>
          </a:p>
          <a:p>
            <a:pPr defTabSz="685800"/>
            <a:endParaRPr lang="en-US" sz="3000" b="1" i="0" dirty="0">
              <a:solidFill>
                <a:srgbClr val="FFFFFF"/>
              </a:solidFill>
            </a:endParaRPr>
          </a:p>
          <a:p>
            <a:pPr defTabSz="685800"/>
            <a:endParaRPr lang="en-US" sz="3000" b="1" i="0" dirty="0">
              <a:solidFill>
                <a:srgbClr val="FFFFFF"/>
              </a:solidFill>
            </a:endParaRPr>
          </a:p>
          <a:p>
            <a:pPr defTabSz="685800"/>
            <a:r>
              <a:rPr lang="en-US" sz="3600" b="1" i="0" dirty="0">
                <a:solidFill>
                  <a:srgbClr val="FFFF00"/>
                </a:solidFill>
              </a:rPr>
              <a:t>Unaddressed fears about the future </a:t>
            </a:r>
          </a:p>
          <a:p>
            <a:pPr defTabSz="685800"/>
            <a:r>
              <a:rPr lang="en-US" sz="3000" b="1" i="0" dirty="0">
                <a:solidFill>
                  <a:srgbClr val="FFFFFF"/>
                </a:solidFill>
              </a:rPr>
              <a:t>and a lack of preparation are threats </a:t>
            </a:r>
          </a:p>
          <a:p>
            <a:pPr defTabSz="685800"/>
            <a:r>
              <a:rPr lang="en-US" sz="3000" b="1" i="0" dirty="0">
                <a:solidFill>
                  <a:srgbClr val="FFFFFF"/>
                </a:solidFill>
              </a:rPr>
              <a:t>	to hope </a:t>
            </a:r>
          </a:p>
          <a:p>
            <a:pPr defTabSz="685800"/>
            <a:endParaRPr lang="en-US" sz="1500" dirty="0">
              <a:solidFill>
                <a:srgbClr val="FFFFFF"/>
              </a:solidFill>
            </a:endParaRPr>
          </a:p>
          <a:p>
            <a:pPr defTabSz="685800"/>
            <a:endParaRPr lang="en-US" sz="1500" b="1" dirty="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7F0710-7469-434A-8C7F-D444DA396F3E}"/>
              </a:ext>
            </a:extLst>
          </p:cNvPr>
          <p:cNvSpPr txBox="1"/>
          <p:nvPr/>
        </p:nvSpPr>
        <p:spPr>
          <a:xfrm>
            <a:off x="156540" y="615040"/>
            <a:ext cx="6418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Advance care planning</a:t>
            </a:r>
          </a:p>
        </p:txBody>
      </p:sp>
    </p:spTree>
    <p:extLst>
      <p:ext uri="{BB962C8B-B14F-4D97-AF65-F5344CB8AC3E}">
        <p14:creationId xmlns:p14="http://schemas.microsoft.com/office/powerpoint/2010/main" val="6753102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2022475"/>
            <a:ext cx="7797800" cy="1016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6700" b="1" dirty="0"/>
              <a:t>Talking about death </a:t>
            </a:r>
            <a:br>
              <a:rPr lang="en-US" sz="6700" b="1" dirty="0"/>
            </a:br>
            <a:br>
              <a:rPr lang="en-US" sz="6700" b="1" dirty="0"/>
            </a:br>
            <a:r>
              <a:rPr lang="en-US" sz="6700" b="1" dirty="0"/>
              <a:t>doesn’t kill you</a:t>
            </a:r>
            <a:r>
              <a:rPr lang="mr-IN" sz="6700" b="1" dirty="0"/>
              <a:t>…</a:t>
            </a:r>
            <a:r>
              <a:rPr lang="en-GB" sz="6700" b="1" dirty="0"/>
              <a:t>..</a:t>
            </a:r>
            <a:br>
              <a:rPr lang="en-GB" sz="4800" b="1" dirty="0"/>
            </a:br>
            <a:br>
              <a:rPr lang="en-GB" sz="4800" b="1" dirty="0"/>
            </a:br>
            <a:br>
              <a:rPr lang="en-GB" sz="4800" b="1" dirty="0"/>
            </a:br>
            <a:br>
              <a:rPr lang="en-GB" sz="6700" b="1" dirty="0">
                <a:solidFill>
                  <a:srgbClr val="002060"/>
                </a:solidFill>
              </a:rPr>
            </a:br>
            <a:r>
              <a:rPr lang="en-GB" sz="6700" b="1" dirty="0">
                <a:solidFill>
                  <a:srgbClr val="002060"/>
                </a:solidFill>
              </a:rPr>
              <a:t>It may make your </a:t>
            </a:r>
            <a:br>
              <a:rPr lang="en-GB" sz="6700" b="1" dirty="0">
                <a:solidFill>
                  <a:srgbClr val="002060"/>
                </a:solidFill>
              </a:rPr>
            </a:br>
            <a:br>
              <a:rPr lang="en-GB" sz="6700" b="1" dirty="0">
                <a:solidFill>
                  <a:srgbClr val="002060"/>
                </a:solidFill>
              </a:rPr>
            </a:br>
            <a:r>
              <a:rPr lang="en-GB" sz="6700" b="1" dirty="0">
                <a:solidFill>
                  <a:srgbClr val="002060"/>
                </a:solidFill>
              </a:rPr>
              <a:t>wishes more </a:t>
            </a:r>
            <a:br>
              <a:rPr lang="en-GB" sz="6700" b="1" dirty="0">
                <a:solidFill>
                  <a:srgbClr val="002060"/>
                </a:solidFill>
              </a:rPr>
            </a:br>
            <a:br>
              <a:rPr lang="en-GB" sz="6700" b="1" dirty="0">
                <a:solidFill>
                  <a:srgbClr val="002060"/>
                </a:solidFill>
              </a:rPr>
            </a:br>
            <a:r>
              <a:rPr lang="en-GB" sz="6700" b="1" dirty="0">
                <a:solidFill>
                  <a:srgbClr val="002060"/>
                </a:solidFill>
              </a:rPr>
              <a:t>likely to happen</a:t>
            </a:r>
            <a:r>
              <a:rPr lang="mr-IN" sz="6700" b="1" dirty="0">
                <a:solidFill>
                  <a:srgbClr val="002060"/>
                </a:solidFill>
              </a:rPr>
              <a:t>…</a:t>
            </a:r>
            <a:r>
              <a:rPr lang="en-GB" sz="6700" b="1" dirty="0">
                <a:solidFill>
                  <a:srgbClr val="002060"/>
                </a:solidFill>
              </a:rPr>
              <a:t>.</a:t>
            </a:r>
            <a:br>
              <a:rPr lang="en-US" sz="4800" b="1" dirty="0"/>
            </a:br>
            <a:br>
              <a:rPr lang="en-US" sz="4800" b="1" dirty="0"/>
            </a:br>
            <a:endParaRPr lang="en-US" sz="4800" b="1" dirty="0"/>
          </a:p>
        </p:txBody>
      </p:sp>
      <p:sp>
        <p:nvSpPr>
          <p:cNvPr id="39938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Trebuchet MS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Trebuchet MS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Trebuchet MS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Trebuchet MS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Trebuchet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9pPr>
          </a:lstStyle>
          <a:p>
            <a:r>
              <a:rPr lang="en-GB" altLang="x-none" i="0">
                <a:solidFill>
                  <a:schemeClr val="bg1"/>
                </a:solidFill>
              </a:rPr>
              <a:t>Change Presentation title and date in Footer dd.mm.yyyy</a:t>
            </a:r>
          </a:p>
        </p:txBody>
      </p:sp>
      <p:sp>
        <p:nvSpPr>
          <p:cNvPr id="3993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Trebuchet MS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Trebuchet MS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Trebuchet MS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Trebuchet MS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Trebuchet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9pPr>
          </a:lstStyle>
          <a:p>
            <a:fld id="{7E15DF84-10BF-2E45-9E1C-55B88F0B1374}" type="slidenum">
              <a:rPr lang="en-GB" altLang="en-US" i="0">
                <a:solidFill>
                  <a:schemeClr val="bg1"/>
                </a:solidFill>
              </a:rPr>
              <a:pPr/>
              <a:t>37</a:t>
            </a:fld>
            <a:endParaRPr lang="en-GB" altLang="en-US" i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0388" y="260350"/>
            <a:ext cx="7921625" cy="118903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endParaRPr lang="en-US" sz="3600" b="1" i="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eaLnBrk="1" hangingPunct="1">
              <a:defRPr/>
            </a:pPr>
            <a:r>
              <a:rPr lang="en-US" sz="3600" b="1" i="0" dirty="0">
                <a:solidFill>
                  <a:srgbClr val="00B0F0"/>
                </a:solidFill>
              </a:rPr>
              <a:t>Background</a:t>
            </a:r>
          </a:p>
          <a:p>
            <a:pPr eaLnBrk="1" hangingPunct="1">
              <a:defRPr/>
            </a:pPr>
            <a:endParaRPr lang="en-US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eaLnBrk="1" hangingPunct="1">
              <a:defRPr/>
            </a:pPr>
            <a:endParaRPr lang="en-US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eaLnBrk="1" hangingPunct="1">
              <a:defRPr/>
            </a:pPr>
            <a:endParaRPr lang="en-US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863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83" y="1233117"/>
            <a:ext cx="5853410" cy="1138535"/>
          </a:xfrm>
        </p:spPr>
        <p:txBody>
          <a:bodyPr/>
          <a:lstStyle/>
          <a:p>
            <a:r>
              <a:rPr lang="en-US" sz="4400" b="1" dirty="0"/>
              <a:t>My mothers ACP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184" y="1758128"/>
            <a:ext cx="7804547" cy="3315146"/>
          </a:xfrm>
        </p:spPr>
        <p:txBody>
          <a:bodyPr/>
          <a:lstStyle/>
          <a:p>
            <a:pPr marL="0" indent="0">
              <a:buNone/>
            </a:pPr>
            <a:r>
              <a:rPr lang="en-US" sz="4500" b="1" dirty="0">
                <a:solidFill>
                  <a:srgbClr val="7030A0"/>
                </a:solidFill>
              </a:rPr>
              <a:t>No tubes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21" y="1660922"/>
            <a:ext cx="2647950" cy="1390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21" y="2554487"/>
            <a:ext cx="2266950" cy="3457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561" y="4531966"/>
            <a:ext cx="1838325" cy="1438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71" y="2681881"/>
            <a:ext cx="3680200" cy="266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5405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4B3CF-D452-BF42-8D9F-6EAEC57524E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DD7C52-1DCE-F041-86CB-844F287D4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1306286"/>
            <a:ext cx="8855263" cy="41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8700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3F5ECB-C846-1C47-AC0A-5EFA82E1242A}" type="slidenum">
              <a:rPr lang="en-GB" altLang="x-none" smtClean="0"/>
              <a:pPr/>
              <a:t>4</a:t>
            </a:fld>
            <a:endParaRPr lang="en-GB" altLang="x-none"/>
          </a:p>
        </p:txBody>
      </p:sp>
      <p:sp>
        <p:nvSpPr>
          <p:cNvPr id="4" name="TextBox 3"/>
          <p:cNvSpPr txBox="1"/>
          <p:nvPr/>
        </p:nvSpPr>
        <p:spPr>
          <a:xfrm>
            <a:off x="1095662" y="1469035"/>
            <a:ext cx="744873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i="0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failure</a:t>
            </a:r>
          </a:p>
        </p:txBody>
      </p:sp>
    </p:spTree>
    <p:extLst>
      <p:ext uri="{BB962C8B-B14F-4D97-AF65-F5344CB8AC3E}">
        <p14:creationId xmlns:p14="http://schemas.microsoft.com/office/powerpoint/2010/main" val="19494099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00315" y="918215"/>
            <a:ext cx="5774531" cy="89215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endParaRPr lang="en-GB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eaLnBrk="1" hangingPunct="1"/>
            <a:r>
              <a:rPr lang="en-GB" sz="3600" b="1" dirty="0" err="1">
                <a:solidFill>
                  <a:srgbClr val="FFFFFF"/>
                </a:solidFill>
              </a:rPr>
              <a:t>Fuckit</a:t>
            </a:r>
            <a:r>
              <a:rPr lang="en-GB" sz="3600" b="1" dirty="0">
                <a:solidFill>
                  <a:srgbClr val="FFFFFF"/>
                </a:solidFill>
              </a:rPr>
              <a:t> List</a:t>
            </a:r>
            <a:endParaRPr lang="en-GB" sz="4050" b="1" i="0" kern="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06" y="2396218"/>
            <a:ext cx="5414510" cy="29102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87581" y="5892368"/>
            <a:ext cx="50915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</a:t>
            </a:r>
            <a:r>
              <a:rPr lang="en-US" dirty="0" err="1">
                <a:solidFill>
                  <a:schemeClr val="bg1"/>
                </a:solidFill>
              </a:rPr>
              <a:t>www.whothehelldoeshethinkheis.com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5157095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1755775"/>
            <a:ext cx="6400800" cy="1752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800" b="1" dirty="0"/>
              <a:t>We can see the future…..</a:t>
            </a:r>
            <a:endParaRPr lang="en-US" sz="4400" dirty="0"/>
          </a:p>
        </p:txBody>
      </p:sp>
      <p:pic>
        <p:nvPicPr>
          <p:cNvPr id="15363" name="Picture 4" descr="ist2_594756_mystical_crystal_b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795" y="2852738"/>
            <a:ext cx="3514056" cy="380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1" y="536490"/>
            <a:ext cx="8116136" cy="118953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0A0CD">
                  <a:lumMod val="60000"/>
                  <a:lumOff val="40000"/>
                </a:srgb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A0CD">
                    <a:lumMod val="60000"/>
                    <a:lumOff val="40000"/>
                  </a:srgb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Better anticipation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A0CD">
                  <a:lumMod val="60000"/>
                  <a:lumOff val="40000"/>
                </a:srgbClr>
              </a:solidFill>
              <a:effectLst/>
              <a:uLnTx/>
              <a:uFillTx/>
              <a:latin typeface="Trebuchet MS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5316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26852" y="2447484"/>
            <a:ext cx="5259189" cy="311795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/>
          </a:p>
          <a:p>
            <a:endParaRPr lang="en-GB" dirty="0"/>
          </a:p>
          <a:p>
            <a:pPr marL="0" indent="0">
              <a:buNone/>
            </a:pPr>
            <a:r>
              <a:rPr lang="en-GB" sz="8600" b="1" dirty="0">
                <a:solidFill>
                  <a:srgbClr val="591E4D"/>
                </a:solidFill>
              </a:rPr>
              <a:t>a hesitation to be brave</a:t>
            </a:r>
            <a:r>
              <a:rPr lang="mr-IN" sz="8600" b="1" dirty="0">
                <a:solidFill>
                  <a:srgbClr val="591E4D"/>
                </a:solidFill>
              </a:rPr>
              <a:t>…</a:t>
            </a:r>
            <a:r>
              <a:rPr lang="en-GB" sz="8600" b="1" dirty="0">
                <a:solidFill>
                  <a:srgbClr val="591E4D"/>
                </a:solidFill>
              </a:rPr>
              <a:t>.</a:t>
            </a:r>
            <a:endParaRPr lang="en-US" sz="8600" b="1" dirty="0">
              <a:solidFill>
                <a:srgbClr val="591E4D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26851" y="1259618"/>
            <a:ext cx="6746152" cy="89215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endParaRPr lang="en-US" altLang="en-US" sz="2700" b="1" dirty="0"/>
          </a:p>
          <a:p>
            <a:pPr eaLnBrk="1" hangingPunct="1"/>
            <a:r>
              <a:rPr lang="en-US" altLang="en-US" sz="3600" b="1" i="0" dirty="0" err="1">
                <a:solidFill>
                  <a:srgbClr val="FFFFFF"/>
                </a:solidFill>
              </a:rPr>
              <a:t>Dr</a:t>
            </a:r>
            <a:r>
              <a:rPr lang="en-US" altLang="en-US" sz="3600" b="1" i="0" dirty="0">
                <a:solidFill>
                  <a:srgbClr val="FFFFFF"/>
                </a:solidFill>
              </a:rPr>
              <a:t> Kieran Sweeney</a:t>
            </a:r>
            <a:endParaRPr lang="en-GB" sz="3600" b="1" i="0" kern="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6349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3F5ECB-C846-1C47-AC0A-5EFA82E1242A}" type="slidenum">
              <a:rPr lang="en-GB" altLang="x-none" smtClean="0"/>
              <a:pPr/>
              <a:t>43</a:t>
            </a:fld>
            <a:endParaRPr lang="en-GB" altLang="x-none"/>
          </a:p>
        </p:txBody>
      </p:sp>
      <p:sp>
        <p:nvSpPr>
          <p:cNvPr id="4" name="TextBox 3"/>
          <p:cNvSpPr txBox="1"/>
          <p:nvPr/>
        </p:nvSpPr>
        <p:spPr>
          <a:xfrm>
            <a:off x="1382573" y="429979"/>
            <a:ext cx="6755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0" dirty="0"/>
              <a:t>Dirty words in </a:t>
            </a:r>
            <a:r>
              <a:rPr lang="en-US" sz="3600" b="1" i="0"/>
              <a:t>palliative care !</a:t>
            </a:r>
            <a:endParaRPr lang="en-US" sz="3600" b="1" i="0" dirty="0"/>
          </a:p>
        </p:txBody>
      </p:sp>
      <p:sp>
        <p:nvSpPr>
          <p:cNvPr id="5" name="TextBox 4"/>
          <p:cNvSpPr txBox="1"/>
          <p:nvPr/>
        </p:nvSpPr>
        <p:spPr>
          <a:xfrm>
            <a:off x="3501742" y="1308266"/>
            <a:ext cx="220765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b="1" i="0" dirty="0">
              <a:solidFill>
                <a:srgbClr val="7030A0"/>
              </a:solidFill>
            </a:endParaRPr>
          </a:p>
          <a:p>
            <a:pPr algn="ctr"/>
            <a:r>
              <a:rPr lang="en-US" sz="3600" b="1" i="0" dirty="0">
                <a:solidFill>
                  <a:srgbClr val="7030A0"/>
                </a:solidFill>
              </a:rPr>
              <a:t>Hospice</a:t>
            </a:r>
          </a:p>
          <a:p>
            <a:pPr algn="ctr"/>
            <a:endParaRPr lang="en-US" sz="3600" b="1" i="0" dirty="0">
              <a:solidFill>
                <a:srgbClr val="7030A0"/>
              </a:solidFill>
            </a:endParaRPr>
          </a:p>
          <a:p>
            <a:pPr algn="ctr"/>
            <a:r>
              <a:rPr lang="en-US" sz="3600" b="1" i="0" dirty="0">
                <a:solidFill>
                  <a:srgbClr val="7030A0"/>
                </a:solidFill>
              </a:rPr>
              <a:t>Morphine</a:t>
            </a:r>
          </a:p>
          <a:p>
            <a:pPr algn="ctr"/>
            <a:endParaRPr lang="en-US" sz="3600" b="1" i="0" dirty="0">
              <a:solidFill>
                <a:srgbClr val="7030A0"/>
              </a:solidFill>
            </a:endParaRPr>
          </a:p>
          <a:p>
            <a:pPr algn="ctr"/>
            <a:r>
              <a:rPr lang="en-US" sz="3600" b="1" i="0" dirty="0">
                <a:solidFill>
                  <a:srgbClr val="7030A0"/>
                </a:solidFill>
              </a:rPr>
              <a:t>Palliative</a:t>
            </a:r>
          </a:p>
          <a:p>
            <a:pPr algn="ctr"/>
            <a:endParaRPr lang="en-US" sz="3600" b="1" i="0" dirty="0">
              <a:solidFill>
                <a:srgbClr val="7030A0"/>
              </a:solidFill>
            </a:endParaRPr>
          </a:p>
          <a:p>
            <a:pPr algn="ctr"/>
            <a:r>
              <a:rPr lang="en-US" sz="3600" b="1" i="0" dirty="0">
                <a:solidFill>
                  <a:srgbClr val="7030A0"/>
                </a:solidFill>
              </a:rPr>
              <a:t>Death</a:t>
            </a:r>
          </a:p>
        </p:txBody>
      </p:sp>
    </p:spTree>
    <p:extLst>
      <p:ext uri="{BB962C8B-B14F-4D97-AF65-F5344CB8AC3E}">
        <p14:creationId xmlns:p14="http://schemas.microsoft.com/office/powerpoint/2010/main" val="20466103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445" y="589045"/>
            <a:ext cx="8699913" cy="4858166"/>
          </a:xfrm>
        </p:spPr>
      </p:pic>
    </p:spTree>
    <p:extLst>
      <p:ext uri="{BB962C8B-B14F-4D97-AF65-F5344CB8AC3E}">
        <p14:creationId xmlns:p14="http://schemas.microsoft.com/office/powerpoint/2010/main" val="4917690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690604" y="3585800"/>
            <a:ext cx="8066087" cy="3065462"/>
          </a:xfrm>
        </p:spPr>
        <p:txBody>
          <a:bodyPr/>
          <a:lstStyle/>
          <a:p>
            <a:pPr>
              <a:defRPr/>
            </a:pPr>
            <a:r>
              <a:rPr lang="en-US" sz="4000" b="1" dirty="0"/>
              <a:t>Allows goals and conversations</a:t>
            </a:r>
          </a:p>
          <a:p>
            <a:pPr>
              <a:defRPr/>
            </a:pPr>
            <a:r>
              <a:rPr lang="en-US" sz="4000" b="1" dirty="0">
                <a:solidFill>
                  <a:srgbClr val="7030A0"/>
                </a:solidFill>
              </a:rPr>
              <a:t>Patients and families don</a:t>
            </a:r>
            <a:r>
              <a:rPr lang="fr-FR" sz="4000" b="1" dirty="0">
                <a:solidFill>
                  <a:srgbClr val="7030A0"/>
                </a:solidFill>
              </a:rPr>
              <a:t>’</a:t>
            </a:r>
            <a:r>
              <a:rPr lang="en-US" sz="4000" b="1" dirty="0">
                <a:solidFill>
                  <a:srgbClr val="7030A0"/>
                </a:solidFill>
              </a:rPr>
              <a:t>t know unless you tell them!</a:t>
            </a:r>
          </a:p>
          <a:p>
            <a:pPr marL="0" indent="0" algn="r">
              <a:buFontTx/>
              <a:buNone/>
              <a:defRPr/>
            </a:pPr>
            <a:r>
              <a:rPr lang="en-US" sz="3600" dirty="0" err="1"/>
              <a:t>J.Temel</a:t>
            </a:r>
            <a:endParaRPr lang="en-US" sz="3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73961" y="536490"/>
            <a:ext cx="7699375" cy="140987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00A0CD"/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A0CD">
                    <a:lumMod val="60000"/>
                    <a:lumOff val="40000"/>
                  </a:srgb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Prognostic awareness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A0CD">
                  <a:lumMod val="60000"/>
                  <a:lumOff val="40000"/>
                </a:srgbClr>
              </a:solidFill>
              <a:effectLst/>
              <a:uLnTx/>
              <a:uFillTx/>
              <a:latin typeface="Trebuchet MS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3960" y="2286163"/>
            <a:ext cx="74732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A0CD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Understanding likely illness trajectory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A0CD">
                  <a:lumMod val="60000"/>
                  <a:lumOff val="40000"/>
                </a:srgbClr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193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title"/>
          </p:nvPr>
        </p:nvSpPr>
        <p:spPr>
          <a:xfrm>
            <a:off x="2609440" y="332460"/>
            <a:ext cx="8098631" cy="1717713"/>
          </a:xfrm>
          <a:prstGeom prst="rect">
            <a:avLst/>
          </a:prstGeom>
        </p:spPr>
        <p:txBody>
          <a:bodyPr/>
          <a:lstStyle/>
          <a:p>
            <a:r>
              <a:rPr sz="4000" b="1" dirty="0">
                <a:solidFill>
                  <a:srgbClr val="00B0F0"/>
                </a:solidFill>
              </a:rPr>
              <a:t>how likely is CPR to work?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389"/>
            <a:ext cx="3406584" cy="33709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307" y="2120900"/>
            <a:ext cx="3136900" cy="473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56" y="2614845"/>
            <a:ext cx="4406900" cy="28196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705" y="4557010"/>
            <a:ext cx="966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75%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2649" y="5666282"/>
            <a:ext cx="867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46%</a:t>
            </a:r>
          </a:p>
        </p:txBody>
      </p:sp>
    </p:spTree>
    <p:extLst>
      <p:ext uri="{BB962C8B-B14F-4D97-AF65-F5344CB8AC3E}">
        <p14:creationId xmlns:p14="http://schemas.microsoft.com/office/powerpoint/2010/main" val="1915279867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Trebuchet MS" charset="0"/>
              </a:defRPr>
            </a:lvl1pPr>
            <a:lvl2pPr marL="557213" indent="-214313" eaLnBrk="0" hangingPunct="0">
              <a:defRPr i="1">
                <a:solidFill>
                  <a:schemeClr val="tx1"/>
                </a:solidFill>
                <a:latin typeface="Trebuchet MS" charset="0"/>
              </a:defRPr>
            </a:lvl2pPr>
            <a:lvl3pPr marL="8572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3pPr>
            <a:lvl4pPr marL="12001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4pPr>
            <a:lvl5pPr marL="15430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eaLnBrk="1" hangingPunct="1"/>
            <a:fld id="{91E13AFC-F9C9-1949-B2DC-83EAB35DB501}" type="slidenum">
              <a:rPr lang="en-GB" altLang="x-none" i="0">
                <a:solidFill>
                  <a:srgbClr val="381E37"/>
                </a:solidFill>
              </a:rPr>
              <a:pPr eaLnBrk="1" hangingPunct="1"/>
              <a:t>47</a:t>
            </a:fld>
            <a:endParaRPr lang="en-GB" altLang="x-none" i="0">
              <a:solidFill>
                <a:srgbClr val="381E37"/>
              </a:solidFill>
            </a:endParaRPr>
          </a:p>
        </p:txBody>
      </p:sp>
      <p:sp>
        <p:nvSpPr>
          <p:cNvPr id="8195" name="Rectangle 11"/>
          <p:cNvSpPr>
            <a:spLocks noGrp="1"/>
          </p:cNvSpPr>
          <p:nvPr>
            <p:ph type="ctrTitle" idx="4294967295"/>
          </p:nvPr>
        </p:nvSpPr>
        <p:spPr>
          <a:xfrm>
            <a:off x="1122025" y="3065346"/>
            <a:ext cx="7741420" cy="1740694"/>
          </a:xfrm>
          <a:ln/>
        </p:spPr>
        <p:txBody>
          <a:bodyPr/>
          <a:lstStyle/>
          <a:p>
            <a:pPr hangingPunct="0"/>
            <a:r>
              <a:rPr lang="en-US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earlier palliative</a:t>
            </a:r>
            <a:br>
              <a:rPr lang="en-US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care means better </a:t>
            </a:r>
            <a:br>
              <a:rPr lang="en-US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quality of life for longer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25231" y="1396442"/>
            <a:ext cx="2284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certain</a:t>
            </a:r>
          </a:p>
        </p:txBody>
      </p:sp>
    </p:spTree>
    <p:extLst>
      <p:ext uri="{BB962C8B-B14F-4D97-AF65-F5344CB8AC3E}">
        <p14:creationId xmlns:p14="http://schemas.microsoft.com/office/powerpoint/2010/main" val="2792249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3F5ECB-C846-1C47-AC0A-5EFA82E1242A}" type="slidenum">
              <a:rPr lang="en-GB" altLang="x-none" smtClean="0"/>
              <a:pPr/>
              <a:t>48</a:t>
            </a:fld>
            <a:endParaRPr lang="en-GB" altLang="x-none"/>
          </a:p>
        </p:txBody>
      </p:sp>
      <p:sp>
        <p:nvSpPr>
          <p:cNvPr id="4" name="TextBox 3"/>
          <p:cNvSpPr txBox="1"/>
          <p:nvPr/>
        </p:nvSpPr>
        <p:spPr>
          <a:xfrm>
            <a:off x="173486" y="522288"/>
            <a:ext cx="8818114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0" dirty="0">
                <a:solidFill>
                  <a:srgbClr val="FFFF00"/>
                </a:solidFill>
                <a:ea typeface="Trebuchet MS" charset="0"/>
                <a:cs typeface="Trebuchet MS" charset="0"/>
              </a:rPr>
              <a:t>J. </a:t>
            </a:r>
            <a:r>
              <a:rPr lang="en-US" sz="6600" b="1" i="0" dirty="0" err="1">
                <a:solidFill>
                  <a:srgbClr val="FFFF00"/>
                </a:solidFill>
                <a:ea typeface="Trebuchet MS" charset="0"/>
                <a:cs typeface="Trebuchet MS" charset="0"/>
              </a:rPr>
              <a:t>Temel</a:t>
            </a:r>
            <a:r>
              <a:rPr lang="en-US" sz="6600" b="1" i="0" dirty="0">
                <a:solidFill>
                  <a:srgbClr val="FFFF00"/>
                </a:solidFill>
                <a:ea typeface="Trebuchet MS" charset="0"/>
                <a:cs typeface="Trebuchet MS" charset="0"/>
              </a:rPr>
              <a:t> trial</a:t>
            </a:r>
          </a:p>
          <a:p>
            <a:r>
              <a:rPr lang="en-US" sz="4000" b="1" i="0" dirty="0">
                <a:solidFill>
                  <a:srgbClr val="FFFF00"/>
                </a:solidFill>
                <a:ea typeface="Trebuchet MS" charset="0"/>
                <a:cs typeface="Trebuchet MS" charset="0"/>
              </a:rPr>
              <a:t>Early palliative care </a:t>
            </a:r>
            <a:r>
              <a:rPr lang="en-GB" sz="4000" b="1" i="0" dirty="0">
                <a:solidFill>
                  <a:srgbClr val="FFFF00"/>
                </a:solidFill>
                <a:ea typeface="Trebuchet MS" charset="0"/>
                <a:cs typeface="Trebuchet MS" charset="0"/>
              </a:rPr>
              <a:t>for lung cancer</a:t>
            </a:r>
          </a:p>
          <a:p>
            <a:endParaRPr lang="en-US" sz="4000" b="1" i="0" dirty="0">
              <a:solidFill>
                <a:srgbClr val="FFFF00"/>
              </a:solidFill>
              <a:ea typeface="Trebuchet MS" charset="0"/>
              <a:cs typeface="Trebuchet MS" charset="0"/>
            </a:endParaRPr>
          </a:p>
          <a:p>
            <a:r>
              <a:rPr lang="en-US" sz="4000" b="1" i="0" dirty="0">
                <a:solidFill>
                  <a:srgbClr val="FFFFFF"/>
                </a:solidFill>
                <a:ea typeface="Trebuchet MS" charset="0"/>
                <a:cs typeface="Trebuchet MS" charset="0"/>
              </a:rPr>
              <a:t>Quality of life improved</a:t>
            </a:r>
          </a:p>
          <a:p>
            <a:r>
              <a:rPr lang="en-US" sz="4000" b="1" i="0" dirty="0">
                <a:solidFill>
                  <a:srgbClr val="FFFFFF"/>
                </a:solidFill>
                <a:ea typeface="Trebuchet MS" charset="0"/>
                <a:cs typeface="Trebuchet MS" charset="0"/>
              </a:rPr>
              <a:t>Mood improved</a:t>
            </a:r>
          </a:p>
          <a:p>
            <a:r>
              <a:rPr lang="en-US" sz="4000" b="1" i="0" dirty="0">
                <a:solidFill>
                  <a:srgbClr val="FFFFFF"/>
                </a:solidFill>
                <a:ea typeface="Trebuchet MS" charset="0"/>
                <a:cs typeface="Trebuchet MS" charset="0"/>
              </a:rPr>
              <a:t>Hospice referral increased</a:t>
            </a:r>
          </a:p>
          <a:p>
            <a:r>
              <a:rPr lang="en-US" sz="4000" b="1" i="0" dirty="0">
                <a:solidFill>
                  <a:srgbClr val="FFFFFF"/>
                </a:solidFill>
                <a:ea typeface="Trebuchet MS" charset="0"/>
                <a:cs typeface="Trebuchet MS" charset="0"/>
              </a:rPr>
              <a:t>Less chemo in final months</a:t>
            </a:r>
          </a:p>
          <a:p>
            <a:r>
              <a:rPr lang="en-US" sz="4000" b="1" i="0" dirty="0">
                <a:solidFill>
                  <a:srgbClr val="FFFFFF"/>
                </a:solidFill>
                <a:ea typeface="Trebuchet MS" charset="0"/>
                <a:cs typeface="Trebuchet MS" charset="0"/>
              </a:rPr>
              <a:t>Refer 6 months before death</a:t>
            </a:r>
          </a:p>
        </p:txBody>
      </p:sp>
      <p:sp>
        <p:nvSpPr>
          <p:cNvPr id="2" name="Rectangle 1"/>
          <p:cNvSpPr/>
          <p:nvPr/>
        </p:nvSpPr>
        <p:spPr>
          <a:xfrm>
            <a:off x="5058857" y="6143256"/>
            <a:ext cx="393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 err="1">
                <a:solidFill>
                  <a:srgbClr val="FFFF00"/>
                </a:solidFill>
              </a:rPr>
              <a:t>Temel</a:t>
            </a:r>
            <a:r>
              <a:rPr lang="en-US" b="1" i="0" dirty="0">
                <a:solidFill>
                  <a:srgbClr val="FFFF00"/>
                </a:solidFill>
              </a:rPr>
              <a:t> J. New </a:t>
            </a:r>
            <a:r>
              <a:rPr lang="en-US" b="1" i="0" dirty="0" err="1">
                <a:solidFill>
                  <a:srgbClr val="FFFF00"/>
                </a:solidFill>
              </a:rPr>
              <a:t>Eng</a:t>
            </a:r>
            <a:r>
              <a:rPr lang="en-US" b="1" i="0" dirty="0">
                <a:solidFill>
                  <a:srgbClr val="FFFF00"/>
                </a:solidFill>
              </a:rPr>
              <a:t> J Medicine 2010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53" y="2257056"/>
            <a:ext cx="11938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126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3F5ECB-C846-1C47-AC0A-5EFA82E1242A}" type="slidenum">
              <a:rPr lang="en-GB" altLang="x-none" smtClean="0"/>
              <a:pPr/>
              <a:t>49</a:t>
            </a:fld>
            <a:endParaRPr lang="en-GB" altLang="x-none"/>
          </a:p>
        </p:txBody>
      </p:sp>
      <p:sp>
        <p:nvSpPr>
          <p:cNvPr id="4" name="TextBox 3"/>
          <p:cNvSpPr txBox="1"/>
          <p:nvPr/>
        </p:nvSpPr>
        <p:spPr>
          <a:xfrm>
            <a:off x="259569" y="-127296"/>
            <a:ext cx="8734306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0" dirty="0">
                <a:solidFill>
                  <a:srgbClr val="FFFF00"/>
                </a:solidFill>
                <a:ea typeface="Trebuchet MS" charset="0"/>
                <a:cs typeface="Trebuchet MS" charset="0"/>
              </a:rPr>
              <a:t>Summary</a:t>
            </a:r>
          </a:p>
          <a:p>
            <a:r>
              <a:rPr lang="en-GB" sz="4000" b="1" i="0" dirty="0">
                <a:solidFill>
                  <a:srgbClr val="FFFF00"/>
                </a:solidFill>
                <a:ea typeface="Trebuchet MS" charset="0"/>
                <a:cs typeface="Trebuchet MS" charset="0"/>
              </a:rPr>
              <a:t>1000’s patients with advanced Ca </a:t>
            </a:r>
          </a:p>
          <a:p>
            <a:endParaRPr lang="en-GB" sz="4000" b="1" i="0" dirty="0">
              <a:solidFill>
                <a:srgbClr val="FFFF00"/>
              </a:solidFill>
              <a:ea typeface="Trebuchet MS" charset="0"/>
              <a:cs typeface="Trebuchet MS" charset="0"/>
            </a:endParaRPr>
          </a:p>
          <a:p>
            <a:pPr>
              <a:lnSpc>
                <a:spcPct val="150000"/>
              </a:lnSpc>
            </a:pPr>
            <a:r>
              <a:rPr lang="en-GB" sz="4000" b="1" i="0" dirty="0">
                <a:ea typeface="Trebuchet MS" charset="0"/>
                <a:cs typeface="Trebuchet MS" charset="0"/>
              </a:rPr>
              <a:t>Improvement in:</a:t>
            </a:r>
          </a:p>
          <a:p>
            <a:pPr lvl="2">
              <a:lnSpc>
                <a:spcPct val="150000"/>
              </a:lnSpc>
            </a:pPr>
            <a:r>
              <a:rPr lang="en-GB" sz="4000" i="0" dirty="0">
                <a:ea typeface="Trebuchet MS" charset="0"/>
                <a:cs typeface="Trebuchet MS" charset="0"/>
              </a:rPr>
              <a:t>Symptoms and quality of life</a:t>
            </a:r>
          </a:p>
          <a:p>
            <a:pPr lvl="2">
              <a:lnSpc>
                <a:spcPct val="150000"/>
              </a:lnSpc>
            </a:pPr>
            <a:r>
              <a:rPr lang="en-GB" sz="4000" i="0" dirty="0">
                <a:ea typeface="Trebuchet MS" charset="0"/>
                <a:cs typeface="Trebuchet MS" charset="0"/>
              </a:rPr>
              <a:t>Depression</a:t>
            </a:r>
          </a:p>
          <a:p>
            <a:pPr lvl="2">
              <a:lnSpc>
                <a:spcPct val="150000"/>
              </a:lnSpc>
            </a:pPr>
            <a:r>
              <a:rPr lang="en-GB" sz="4000" i="0" dirty="0"/>
              <a:t>Less aggressive care </a:t>
            </a:r>
          </a:p>
          <a:p>
            <a:pPr lvl="2">
              <a:lnSpc>
                <a:spcPct val="150000"/>
              </a:lnSpc>
            </a:pPr>
            <a:r>
              <a:rPr lang="en-GB" sz="4000" i="0" dirty="0"/>
              <a:t>?  Increased survival</a:t>
            </a:r>
          </a:p>
          <a:p>
            <a:endParaRPr lang="en-GB" sz="4000" b="1" i="0" dirty="0"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379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3F5ECB-C846-1C47-AC0A-5EFA82E1242A}" type="slidenum">
              <a:rPr lang="en-GB" altLang="x-none" smtClean="0"/>
              <a:pPr/>
              <a:t>5</a:t>
            </a:fld>
            <a:endParaRPr lang="en-GB" altLang="x-none"/>
          </a:p>
        </p:txBody>
      </p:sp>
      <p:sp>
        <p:nvSpPr>
          <p:cNvPr id="6" name="TextBox 5"/>
          <p:cNvSpPr txBox="1"/>
          <p:nvPr/>
        </p:nvSpPr>
        <p:spPr>
          <a:xfrm>
            <a:off x="5751726" y="4085248"/>
            <a:ext cx="343074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0" dirty="0">
                <a:solidFill>
                  <a:srgbClr val="7030A0"/>
                </a:solidFill>
              </a:rPr>
              <a:t>Colleen </a:t>
            </a:r>
            <a:r>
              <a:rPr lang="en-US" sz="2800" b="1" i="0" dirty="0" err="1">
                <a:solidFill>
                  <a:srgbClr val="7030A0"/>
                </a:solidFill>
              </a:rPr>
              <a:t>McIlvennan</a:t>
            </a:r>
            <a:endParaRPr lang="en-US" sz="2800" b="1" i="0" dirty="0">
              <a:solidFill>
                <a:srgbClr val="7030A0"/>
              </a:solidFill>
            </a:endParaRPr>
          </a:p>
          <a:p>
            <a:r>
              <a:rPr lang="en-US" sz="2800" b="1" i="0" dirty="0">
                <a:solidFill>
                  <a:srgbClr val="7030A0"/>
                </a:solidFill>
              </a:rPr>
              <a:t>Larry Allen</a:t>
            </a:r>
          </a:p>
          <a:p>
            <a:r>
              <a:rPr lang="en-US" sz="2800" b="1" i="0" dirty="0">
                <a:solidFill>
                  <a:srgbClr val="7030A0"/>
                </a:solidFill>
              </a:rPr>
              <a:t>BMJ</a:t>
            </a:r>
          </a:p>
          <a:p>
            <a:r>
              <a:rPr lang="en-US" sz="2800" b="1" i="0" dirty="0">
                <a:solidFill>
                  <a:srgbClr val="7030A0"/>
                </a:solidFill>
              </a:rPr>
              <a:t>2016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8072"/>
            <a:ext cx="9052560" cy="177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307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FE1623-10DA-8F42-A4AF-F9A5E8662DB9}" type="slidenum">
              <a:rPr lang="en-GB" altLang="en-US" smtClean="0"/>
              <a:pPr/>
              <a:t>50</a:t>
            </a:fld>
            <a:endParaRPr lang="en-GB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208207" y="1990194"/>
            <a:ext cx="722505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0" dirty="0">
                <a:solidFill>
                  <a:srgbClr val="00B050"/>
                </a:solidFill>
              </a:rPr>
              <a:t>That</a:t>
            </a:r>
            <a:r>
              <a:rPr lang="mr-IN" sz="4800" b="1" i="0" dirty="0">
                <a:solidFill>
                  <a:srgbClr val="00B050"/>
                </a:solidFill>
              </a:rPr>
              <a:t>’</a:t>
            </a:r>
            <a:r>
              <a:rPr lang="en-US" sz="4800" b="1" i="0" dirty="0">
                <a:solidFill>
                  <a:srgbClr val="00B050"/>
                </a:solidFill>
              </a:rPr>
              <a:t>s the research</a:t>
            </a:r>
            <a:r>
              <a:rPr lang="mr-IN" sz="4800" b="1" i="0" dirty="0">
                <a:solidFill>
                  <a:srgbClr val="00B050"/>
                </a:solidFill>
              </a:rPr>
              <a:t>…</a:t>
            </a:r>
            <a:r>
              <a:rPr lang="en-GB" sz="4800" b="1" i="0" dirty="0">
                <a:solidFill>
                  <a:srgbClr val="00B050"/>
                </a:solidFill>
              </a:rPr>
              <a:t>..</a:t>
            </a:r>
          </a:p>
          <a:p>
            <a:endParaRPr lang="en-GB" sz="4800" b="1" i="0" dirty="0">
              <a:solidFill>
                <a:srgbClr val="00B050"/>
              </a:solidFill>
            </a:endParaRPr>
          </a:p>
          <a:p>
            <a:r>
              <a:rPr lang="en-US" sz="4800" b="1" i="0" dirty="0">
                <a:solidFill>
                  <a:srgbClr val="00B050"/>
                </a:solidFill>
              </a:rPr>
              <a:t>But what is the reality ?</a:t>
            </a:r>
          </a:p>
        </p:txBody>
      </p:sp>
    </p:spTree>
    <p:extLst>
      <p:ext uri="{BB962C8B-B14F-4D97-AF65-F5344CB8AC3E}">
        <p14:creationId xmlns:p14="http://schemas.microsoft.com/office/powerpoint/2010/main" val="9948094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FE1623-10DA-8F42-A4AF-F9A5E8662DB9}" type="slidenum">
              <a:rPr lang="en-GB" altLang="en-US" smtClean="0"/>
              <a:pPr/>
              <a:t>51</a:t>
            </a:fld>
            <a:endParaRPr lang="en-GB" altLang="en-US"/>
          </a:p>
        </p:txBody>
      </p:sp>
      <p:sp useBgFill="1">
        <p:nvSpPr>
          <p:cNvPr id="4" name="TextBox 3"/>
          <p:cNvSpPr txBox="1"/>
          <p:nvPr/>
        </p:nvSpPr>
        <p:spPr>
          <a:xfrm>
            <a:off x="1201003" y="1187354"/>
            <a:ext cx="6639959" cy="433965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4800" b="1" i="0" dirty="0"/>
              <a:t>November 2016</a:t>
            </a:r>
          </a:p>
          <a:p>
            <a:endParaRPr lang="en-US" sz="4800" b="1" i="0" dirty="0"/>
          </a:p>
          <a:p>
            <a:r>
              <a:rPr lang="en-US" sz="4800" b="1" i="0" dirty="0"/>
              <a:t>Data from 64 Hospices</a:t>
            </a:r>
          </a:p>
          <a:p>
            <a:endParaRPr lang="en-US" sz="4800" b="1" i="0" dirty="0"/>
          </a:p>
          <a:p>
            <a:r>
              <a:rPr lang="en-US" sz="4800" b="1" i="0" dirty="0"/>
              <a:t>42372 deaths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177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FE1623-10DA-8F42-A4AF-F9A5E8662DB9}" type="slidenum">
              <a:rPr lang="en-GB" altLang="en-US" smtClean="0"/>
              <a:pPr/>
              <a:t>52</a:t>
            </a:fld>
            <a:endParaRPr lang="en-GB" alt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037230" y="3698543"/>
            <a:ext cx="7424382" cy="1364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29350" y="3322809"/>
            <a:ext cx="90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DEATH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42413" y="3903259"/>
            <a:ext cx="6910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90       80      70      60        50       40       30       20        10        0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296623" y="2204535"/>
            <a:ext cx="27296" cy="148760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160649" y="930514"/>
            <a:ext cx="1818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Non-cancer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6999" y="1342220"/>
            <a:ext cx="1808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0" dirty="0">
                <a:solidFill>
                  <a:srgbClr val="00B050"/>
                </a:solidFill>
              </a:rPr>
              <a:t>53 days</a:t>
            </a:r>
          </a:p>
          <a:p>
            <a:r>
              <a:rPr lang="en-US" sz="2400" b="1" i="0" dirty="0">
                <a:solidFill>
                  <a:srgbClr val="00B050"/>
                </a:solidFill>
              </a:rPr>
              <a:t>= 7+ weeks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042416" y="2267803"/>
            <a:ext cx="27296" cy="148760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46999" y="958468"/>
            <a:ext cx="2992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Cancer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8861" y="1313504"/>
            <a:ext cx="19014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0" dirty="0">
                <a:solidFill>
                  <a:srgbClr val="00B050"/>
                </a:solidFill>
              </a:rPr>
              <a:t>27 days</a:t>
            </a:r>
          </a:p>
          <a:p>
            <a:r>
              <a:rPr lang="en-US" sz="2400" b="1" i="0" dirty="0">
                <a:solidFill>
                  <a:srgbClr val="00B050"/>
                </a:solidFill>
              </a:rPr>
              <a:t> = 3+ weeks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026090" y="799371"/>
            <a:ext cx="2029974" cy="13647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05650" y="5423383"/>
            <a:ext cx="7394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0" dirty="0">
                <a:solidFill>
                  <a:schemeClr val="tx2"/>
                </a:solidFill>
              </a:rPr>
              <a:t>Did diagnosis make a difference ?</a:t>
            </a:r>
          </a:p>
        </p:txBody>
      </p:sp>
    </p:spTree>
    <p:extLst>
      <p:ext uri="{BB962C8B-B14F-4D97-AF65-F5344CB8AC3E}">
        <p14:creationId xmlns:p14="http://schemas.microsoft.com/office/powerpoint/2010/main" val="15334698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FE1623-10DA-8F42-A4AF-F9A5E8662DB9}" type="slidenum">
              <a:rPr lang="en-GB" altLang="en-US" smtClean="0"/>
              <a:pPr/>
              <a:t>53</a:t>
            </a:fld>
            <a:endParaRPr lang="en-GB" altLang="en-US"/>
          </a:p>
        </p:txBody>
      </p:sp>
      <p:sp>
        <p:nvSpPr>
          <p:cNvPr id="4" name="TextBox 3"/>
          <p:cNvSpPr txBox="1"/>
          <p:nvPr/>
        </p:nvSpPr>
        <p:spPr>
          <a:xfrm>
            <a:off x="561181" y="1514902"/>
            <a:ext cx="6861174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0" dirty="0"/>
              <a:t>Shorter duration of </a:t>
            </a:r>
          </a:p>
          <a:p>
            <a:r>
              <a:rPr lang="en-US" sz="3600" b="1" i="0" dirty="0"/>
              <a:t>palliative care as you get older</a:t>
            </a:r>
          </a:p>
          <a:p>
            <a:endParaRPr lang="en-US" sz="3600" b="1" i="0" dirty="0"/>
          </a:p>
          <a:p>
            <a:r>
              <a:rPr lang="en-US" sz="3600" b="1" i="0" dirty="0"/>
              <a:t>Non-cancer </a:t>
            </a:r>
            <a:r>
              <a:rPr lang="mr-IN" sz="3600" b="1" i="0" dirty="0"/>
              <a:t>–</a:t>
            </a:r>
            <a:r>
              <a:rPr lang="en-US" sz="3600" b="1" i="0" dirty="0"/>
              <a:t> half the number </a:t>
            </a:r>
          </a:p>
          <a:p>
            <a:r>
              <a:rPr lang="en-US" sz="3600" b="1" i="0" dirty="0"/>
              <a:t>of days as cancer</a:t>
            </a:r>
          </a:p>
          <a:p>
            <a:endParaRPr lang="en-US" sz="3600" b="1" i="0" dirty="0"/>
          </a:p>
          <a:p>
            <a:r>
              <a:rPr lang="en-US" sz="3600" b="1" i="0" dirty="0"/>
              <a:t>Variation by location</a:t>
            </a:r>
          </a:p>
          <a:p>
            <a:endParaRPr lang="en-US" sz="3600" b="1" i="0" dirty="0">
              <a:solidFill>
                <a:srgbClr val="4B2A46"/>
              </a:solidFill>
            </a:endParaRPr>
          </a:p>
          <a:p>
            <a:endParaRPr lang="en-US" sz="3600" b="1" i="0" dirty="0">
              <a:solidFill>
                <a:srgbClr val="4B2A46"/>
              </a:solidFill>
            </a:endParaRPr>
          </a:p>
          <a:p>
            <a:endParaRPr lang="en-US" sz="2800" b="1" i="0" dirty="0">
              <a:solidFill>
                <a:srgbClr val="4B2A4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1181" y="522288"/>
            <a:ext cx="31037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0" dirty="0">
                <a:solidFill>
                  <a:srgbClr val="FFFF00"/>
                </a:solidFill>
              </a:rPr>
              <a:t>Key results</a:t>
            </a:r>
          </a:p>
        </p:txBody>
      </p:sp>
    </p:spTree>
    <p:extLst>
      <p:ext uri="{BB962C8B-B14F-4D97-AF65-F5344CB8AC3E}">
        <p14:creationId xmlns:p14="http://schemas.microsoft.com/office/powerpoint/2010/main" val="16841000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FE1623-10DA-8F42-A4AF-F9A5E8662DB9}" type="slidenum">
              <a:rPr lang="en-GB" altLang="en-US" smtClean="0"/>
              <a:pPr/>
              <a:t>54</a:t>
            </a:fld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51910"/>
            <a:ext cx="8332258" cy="36122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1475" y="4718292"/>
            <a:ext cx="5898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 err="1">
                <a:solidFill>
                  <a:schemeClr val="bg1"/>
                </a:solidFill>
              </a:rPr>
              <a:t>Allsop</a:t>
            </a:r>
            <a:r>
              <a:rPr lang="en-US" sz="2800" b="1" i="0" dirty="0">
                <a:solidFill>
                  <a:schemeClr val="bg1"/>
                </a:solidFill>
              </a:rPr>
              <a:t> M. Palliative Medicine 2018</a:t>
            </a:r>
          </a:p>
        </p:txBody>
      </p:sp>
    </p:spTree>
    <p:extLst>
      <p:ext uri="{BB962C8B-B14F-4D97-AF65-F5344CB8AC3E}">
        <p14:creationId xmlns:p14="http://schemas.microsoft.com/office/powerpoint/2010/main" val="524556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D91E7-9501-4916-B675-A1158106A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61" y="590521"/>
            <a:ext cx="8166919" cy="817563"/>
          </a:xfrm>
        </p:spPr>
        <p:txBody>
          <a:bodyPr/>
          <a:lstStyle/>
          <a:p>
            <a:r>
              <a:rPr lang="en-GB" sz="4800" b="1" cap="none" dirty="0">
                <a:solidFill>
                  <a:schemeClr val="tx1"/>
                </a:solidFill>
              </a:rPr>
              <a:t>Clinician barriers </a:t>
            </a:r>
            <a:r>
              <a:rPr lang="en-GB" sz="4800" b="1" cap="none">
                <a:solidFill>
                  <a:schemeClr val="tx1"/>
                </a:solidFill>
              </a:rPr>
              <a:t>to referral</a:t>
            </a:r>
            <a:endParaRPr lang="en-GB" sz="4800" b="1" cap="none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3D28D-4723-4F5C-9B07-28E614069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81995"/>
            <a:ext cx="9387840" cy="3541714"/>
          </a:xfrm>
        </p:spPr>
        <p:txBody>
          <a:bodyPr>
            <a:noAutofit/>
          </a:bodyPr>
          <a:lstStyle/>
          <a:p>
            <a:endParaRPr lang="en-GB" sz="3600" b="1" dirty="0">
              <a:solidFill>
                <a:srgbClr val="00B0F0"/>
              </a:solidFill>
              <a:effectLst/>
            </a:endParaRPr>
          </a:p>
          <a:p>
            <a:r>
              <a:rPr lang="en-GB" sz="3600" b="1" dirty="0">
                <a:solidFill>
                  <a:srgbClr val="00B0F0"/>
                </a:solidFill>
                <a:effectLst/>
              </a:rPr>
              <a:t>Fear of upsetting patients</a:t>
            </a:r>
          </a:p>
          <a:p>
            <a:r>
              <a:rPr lang="en-GB" sz="3600" b="1" dirty="0">
                <a:solidFill>
                  <a:srgbClr val="00B0F0"/>
                </a:solidFill>
              </a:rPr>
              <a:t>Uncertain trajectory</a:t>
            </a:r>
            <a:endParaRPr lang="en-GB" sz="3600" b="1" dirty="0">
              <a:solidFill>
                <a:srgbClr val="00B0F0"/>
              </a:solidFill>
              <a:effectLst/>
            </a:endParaRPr>
          </a:p>
          <a:p>
            <a:r>
              <a:rPr lang="en-GB" sz="3600" b="1" dirty="0">
                <a:solidFill>
                  <a:srgbClr val="00B0F0"/>
                </a:solidFill>
                <a:effectLst/>
              </a:rPr>
              <a:t>Not wanting to abandon them</a:t>
            </a:r>
          </a:p>
          <a:p>
            <a:r>
              <a:rPr lang="en-GB" sz="3600" b="1" dirty="0">
                <a:solidFill>
                  <a:srgbClr val="00B0F0"/>
                </a:solidFill>
                <a:effectLst/>
              </a:rPr>
              <a:t>Don</a:t>
            </a:r>
            <a:r>
              <a:rPr lang="mr-IN" sz="3600" b="1" dirty="0">
                <a:solidFill>
                  <a:srgbClr val="00B0F0"/>
                </a:solidFill>
                <a:effectLst/>
              </a:rPr>
              <a:t>’</a:t>
            </a:r>
            <a:r>
              <a:rPr lang="en-GB" sz="3600" b="1" dirty="0">
                <a:solidFill>
                  <a:srgbClr val="00B0F0"/>
                </a:solidFill>
                <a:effectLst/>
              </a:rPr>
              <a:t>t understand the benefits of palliative care</a:t>
            </a:r>
          </a:p>
          <a:p>
            <a:r>
              <a:rPr lang="en-GB" sz="3600" b="1" dirty="0">
                <a:solidFill>
                  <a:srgbClr val="00B0F0"/>
                </a:solidFill>
              </a:rPr>
              <a:t>Siloed care</a:t>
            </a:r>
          </a:p>
          <a:p>
            <a:r>
              <a:rPr lang="en-GB" sz="3600" b="1" dirty="0">
                <a:solidFill>
                  <a:srgbClr val="00B0F0"/>
                </a:solidFill>
              </a:rPr>
              <a:t>Overlay of comorbidity &amp; frailty</a:t>
            </a:r>
          </a:p>
          <a:p>
            <a:pPr marL="0" indent="0">
              <a:buNone/>
            </a:pPr>
            <a:endParaRPr lang="en-GB" dirty="0">
              <a:solidFill>
                <a:srgbClr val="FF40FF"/>
              </a:solidFill>
              <a:effectLst/>
            </a:endParaRP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230" y="4526280"/>
            <a:ext cx="1908769" cy="190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338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A8349-5B3F-4BFE-B294-B9F5B3CD7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 cap="none" dirty="0">
                <a:solidFill>
                  <a:schemeClr val="tx1"/>
                </a:solidFill>
              </a:rPr>
              <a:t>Patient barriers to referral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403" y="3334580"/>
            <a:ext cx="3256037" cy="216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87424" y="1225689"/>
            <a:ext cx="620585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Lack of awareness about palliative care and what it can offer</a:t>
            </a:r>
          </a:p>
          <a:p>
            <a:endParaRPr lang="en-GB" sz="3600" b="1" dirty="0">
              <a:solidFill>
                <a:srgbClr val="FF0000"/>
              </a:solidFill>
            </a:endParaRPr>
          </a:p>
          <a:p>
            <a:r>
              <a:rPr lang="en-GB" sz="3600" b="1" dirty="0">
                <a:solidFill>
                  <a:srgbClr val="FF0000"/>
                </a:solidFill>
              </a:rPr>
              <a:t>Reluctance to accept that disease is progressing</a:t>
            </a:r>
          </a:p>
          <a:p>
            <a:endParaRPr lang="en-GB" sz="3600" b="1" dirty="0">
              <a:solidFill>
                <a:srgbClr val="FF0000"/>
              </a:solidFill>
            </a:endParaRPr>
          </a:p>
          <a:p>
            <a:r>
              <a:rPr lang="en-GB" sz="3600" b="1" dirty="0">
                <a:solidFill>
                  <a:srgbClr val="FF0000"/>
                </a:solidFill>
              </a:rPr>
              <a:t>Family pressure to ‘fight on’</a:t>
            </a:r>
          </a:p>
          <a:p>
            <a:endParaRPr lang="en-GB" sz="3600" dirty="0">
              <a:solidFill>
                <a:srgbClr val="FF4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1579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D3EA56-41EF-EF4D-974E-B053B5A1C0FB}"/>
              </a:ext>
            </a:extLst>
          </p:cNvPr>
          <p:cNvSpPr txBox="1"/>
          <p:nvPr/>
        </p:nvSpPr>
        <p:spPr>
          <a:xfrm>
            <a:off x="980247" y="2413337"/>
            <a:ext cx="71835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</a:rPr>
              <a:t>Triggers for referral</a:t>
            </a:r>
          </a:p>
        </p:txBody>
      </p:sp>
    </p:spTree>
    <p:extLst>
      <p:ext uri="{BB962C8B-B14F-4D97-AF65-F5344CB8AC3E}">
        <p14:creationId xmlns:p14="http://schemas.microsoft.com/office/powerpoint/2010/main" val="4837307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1"/>
            <a:ext cx="8890770" cy="688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027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4071299"/>
            <a:ext cx="42030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700" i="0" dirty="0">
                <a:solidFill>
                  <a:prstClr val="black"/>
                </a:solidFill>
                <a:latin typeface="Calibri"/>
              </a:rPr>
              <a:t>   </a:t>
            </a:r>
            <a:endParaRPr lang="en-US" sz="2700" i="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9" y="1938507"/>
            <a:ext cx="9071391" cy="35967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01002" y="1106742"/>
            <a:ext cx="10290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0" dirty="0">
                <a:solidFill>
                  <a:prstClr val="white"/>
                </a:solidFill>
                <a:latin typeface="Calibri"/>
              </a:rPr>
              <a:t>Lucas 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0" dirty="0">
                <a:solidFill>
                  <a:prstClr val="white"/>
                </a:solidFill>
                <a:latin typeface="Calibri"/>
              </a:rPr>
              <a:t>Morin</a:t>
            </a:r>
          </a:p>
        </p:txBody>
      </p:sp>
    </p:spTree>
    <p:extLst>
      <p:ext uri="{BB962C8B-B14F-4D97-AF65-F5344CB8AC3E}">
        <p14:creationId xmlns:p14="http://schemas.microsoft.com/office/powerpoint/2010/main" val="443991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3F5ECB-C846-1C47-AC0A-5EFA82E1242A}" type="slidenum">
              <a:rPr lang="en-GB" altLang="x-none" smtClean="0"/>
              <a:pPr/>
              <a:t>6</a:t>
            </a:fld>
            <a:endParaRPr lang="en-GB" altLang="x-none"/>
          </a:p>
        </p:txBody>
      </p:sp>
      <p:sp>
        <p:nvSpPr>
          <p:cNvPr id="4" name="Rectangle 3"/>
          <p:cNvSpPr/>
          <p:nvPr/>
        </p:nvSpPr>
        <p:spPr>
          <a:xfrm>
            <a:off x="561181" y="1228397"/>
            <a:ext cx="79296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Despite advances in cardiac therapy, heart failure remains </a:t>
            </a:r>
          </a:p>
          <a:p>
            <a:r>
              <a:rPr lang="en-US" sz="4000" b="1" i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 progressive, highly symptomatic, and deadly disease that places great demands on patients, caregivers, and healthcare systems</a:t>
            </a:r>
            <a:endParaRPr lang="en-US" sz="40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4868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7755" y="2024844"/>
            <a:ext cx="5033750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450" b="1" i="0" dirty="0">
                <a:solidFill>
                  <a:srgbClr val="FFFF00"/>
                </a:solidFill>
                <a:latin typeface="Calibri"/>
              </a:rPr>
              <a:t>opioids</a:t>
            </a:r>
          </a:p>
        </p:txBody>
      </p:sp>
    </p:spTree>
    <p:extLst>
      <p:ext uri="{BB962C8B-B14F-4D97-AF65-F5344CB8AC3E}">
        <p14:creationId xmlns:p14="http://schemas.microsoft.com/office/powerpoint/2010/main" val="14233429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5276" y="2570862"/>
            <a:ext cx="61831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i="0" dirty="0">
                <a:solidFill>
                  <a:srgbClr val="FFFFFF"/>
                </a:solidFill>
              </a:rPr>
              <a:t>8760 hours</a:t>
            </a:r>
          </a:p>
        </p:txBody>
      </p:sp>
    </p:spTree>
    <p:extLst>
      <p:ext uri="{BB962C8B-B14F-4D97-AF65-F5344CB8AC3E}">
        <p14:creationId xmlns:p14="http://schemas.microsoft.com/office/powerpoint/2010/main" val="16010286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53853" y="1492533"/>
            <a:ext cx="4086225" cy="408741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3536156" y="2409827"/>
            <a:ext cx="2234804" cy="214669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b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b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dirty="0">
                <a:solidFill>
                  <a:prstClr val="black"/>
                </a:solidFill>
              </a:rPr>
              <a:t>John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b="1" dirty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b="1" dirty="0">
              <a:solidFill>
                <a:prstClr val="black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866085" y="1583531"/>
            <a:ext cx="213122" cy="8596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3956448" y="1656161"/>
            <a:ext cx="366713" cy="7536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4942286" y="4563666"/>
            <a:ext cx="151209" cy="10239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5344716" y="4303626"/>
            <a:ext cx="681038" cy="7786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782867" y="3602831"/>
            <a:ext cx="942975" cy="2726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782866" y="3187304"/>
            <a:ext cx="937022" cy="1464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2939778" y="2515197"/>
            <a:ext cx="688058" cy="4339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2709863" y="2899174"/>
            <a:ext cx="819150" cy="2881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709863" y="3965973"/>
            <a:ext cx="917972" cy="1512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178969" y="4345781"/>
            <a:ext cx="673894" cy="5393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093495" y="2057401"/>
            <a:ext cx="150393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entury Gothic"/>
              </a:rPr>
              <a:t>Alone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389165" y="4035219"/>
            <a:ext cx="114967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40FF"/>
                </a:solidFill>
                <a:latin typeface="Century Gothic"/>
              </a:rPr>
              <a:t>Family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87228" y="3371378"/>
            <a:ext cx="114967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40FF"/>
                </a:solidFill>
                <a:latin typeface="Century Gothic"/>
              </a:rPr>
              <a:t>Family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59054" y="3270637"/>
            <a:ext cx="102624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B050"/>
                </a:solidFill>
                <a:latin typeface="Century Gothic"/>
              </a:rPr>
              <a:t>Nurse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43225" y="2680099"/>
            <a:ext cx="49725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B050"/>
                </a:solidFill>
                <a:latin typeface="Century Gothic"/>
              </a:rPr>
              <a:t>Dr</a:t>
            </a:r>
            <a:endParaRPr lang="en-US" sz="2400" b="1" dirty="0">
              <a:solidFill>
                <a:srgbClr val="00B050"/>
              </a:solidFill>
              <a:latin typeface="Century Gothic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62525" y="4844655"/>
            <a:ext cx="108876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40FF"/>
                </a:solidFill>
                <a:latin typeface="Century Gothic"/>
              </a:rPr>
              <a:t>Friend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54427" y="4067858"/>
            <a:ext cx="108876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40FF"/>
                </a:solidFill>
                <a:latin typeface="Century Gothic"/>
              </a:rPr>
              <a:t>Friend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083845" y="1641874"/>
            <a:ext cx="102624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B050"/>
                </a:solidFill>
                <a:latin typeface="Century Gothic"/>
              </a:rPr>
              <a:t>Nurse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19438" y="6039106"/>
            <a:ext cx="5936240" cy="7925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Abel J.</a:t>
            </a:r>
            <a:r>
              <a:rPr lang="ro-RO" sz="1600" b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o-RO" sz="1600" dirty="0">
                <a:solidFill>
                  <a:prstClr val="black"/>
                </a:solidFill>
                <a:latin typeface="Times New Roman"/>
                <a:cs typeface="Times New Roman"/>
              </a:rPr>
              <a:t>Compassionate community networks: supporting home dying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ro-RO" sz="1600" dirty="0">
                <a:solidFill>
                  <a:prstClr val="black"/>
                </a:solidFill>
                <a:latin typeface="Times New Roman"/>
                <a:cs typeface="Times New Roman"/>
              </a:rPr>
              <a:t>BMJ Supportive and Palliative Care 2011; 1:129-133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277" y="1202770"/>
            <a:ext cx="2021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</a:rPr>
              <a:t>8760 hours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98807" y="4667933"/>
            <a:ext cx="150393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entury Gothic"/>
              </a:rPr>
              <a:t>Alone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894086" y="1894673"/>
            <a:ext cx="150393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entury Gothic"/>
              </a:rPr>
              <a:t>Alone</a:t>
            </a:r>
          </a:p>
        </p:txBody>
      </p:sp>
    </p:spTree>
    <p:extLst>
      <p:ext uri="{BB962C8B-B14F-4D97-AF65-F5344CB8AC3E}">
        <p14:creationId xmlns:p14="http://schemas.microsoft.com/office/powerpoint/2010/main" val="371271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511" y="2052672"/>
            <a:ext cx="2801566" cy="37537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8469" y="2295880"/>
            <a:ext cx="431239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000" dirty="0"/>
          </a:p>
          <a:p>
            <a:r>
              <a:rPr lang="en-US" sz="6600" b="1" i="0" dirty="0">
                <a:solidFill>
                  <a:srgbClr val="7030A0"/>
                </a:solidFill>
              </a:rPr>
              <a:t>Who</a:t>
            </a:r>
            <a:r>
              <a:rPr lang="en-US" sz="4400" b="1" i="0" dirty="0">
                <a:solidFill>
                  <a:srgbClr val="7030A0"/>
                </a:solidFill>
              </a:rPr>
              <a:t> </a:t>
            </a:r>
          </a:p>
          <a:p>
            <a:r>
              <a:rPr lang="en-US" sz="4400" b="1" i="0" dirty="0">
                <a:solidFill>
                  <a:srgbClr val="7030A0"/>
                </a:solidFill>
              </a:rPr>
              <a:t>matters to you?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8468" y="1068722"/>
            <a:ext cx="5889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0" dirty="0">
                <a:solidFill>
                  <a:srgbClr val="00B0F0"/>
                </a:solidFill>
              </a:rPr>
              <a:t>family-</a:t>
            </a:r>
            <a:r>
              <a:rPr lang="en-US" sz="4800" b="1" i="0" dirty="0" err="1">
                <a:solidFill>
                  <a:srgbClr val="00B0F0"/>
                </a:solidFill>
              </a:rPr>
              <a:t>centred</a:t>
            </a:r>
            <a:r>
              <a:rPr lang="en-US" sz="4800" b="1" i="0" dirty="0">
                <a:solidFill>
                  <a:srgbClr val="00B0F0"/>
                </a:solidFill>
              </a:rPr>
              <a:t> care</a:t>
            </a:r>
          </a:p>
        </p:txBody>
      </p:sp>
    </p:spTree>
    <p:extLst>
      <p:ext uri="{BB962C8B-B14F-4D97-AF65-F5344CB8AC3E}">
        <p14:creationId xmlns:p14="http://schemas.microsoft.com/office/powerpoint/2010/main" val="7489548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923758" y="2313323"/>
            <a:ext cx="6796176" cy="5810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FFFF"/>
                </a:solidFill>
              </a:rPr>
              <a:t>what would it take to support you to be cared for at home</a:t>
            </a:r>
            <a:r>
              <a:rPr lang="mr-IN" sz="4000" b="1" dirty="0">
                <a:solidFill>
                  <a:srgbClr val="FFFFFF"/>
                </a:solidFill>
              </a:rPr>
              <a:t>…</a:t>
            </a:r>
            <a:r>
              <a:rPr lang="en-GB" sz="4000" b="1" dirty="0">
                <a:solidFill>
                  <a:srgbClr val="FFFFFF"/>
                </a:solidFill>
              </a:rPr>
              <a:t>.</a:t>
            </a:r>
            <a:r>
              <a:rPr lang="en-US" sz="4000" b="1" dirty="0">
                <a:solidFill>
                  <a:srgbClr val="FFFFFF"/>
                </a:solidFill>
              </a:rPr>
              <a:t> and what can your family, friends and community bring to that?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5435" y="1131598"/>
            <a:ext cx="6760028" cy="89215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endParaRPr lang="en-GB" altLang="en-US" sz="4500" b="1" i="0" dirty="0">
              <a:solidFill>
                <a:schemeClr val="tx1"/>
              </a:solidFill>
            </a:endParaRPr>
          </a:p>
          <a:p>
            <a:pPr eaLnBrk="1" hangingPunct="1"/>
            <a:r>
              <a:rPr lang="en-GB" altLang="en-US" sz="4500" b="1" i="0" dirty="0">
                <a:solidFill>
                  <a:schemeClr val="tx1"/>
                </a:solidFill>
              </a:rPr>
              <a:t>ask about networks</a:t>
            </a:r>
            <a:r>
              <a:rPr lang="mr-IN" altLang="en-US" sz="4500" b="1" i="0" dirty="0">
                <a:solidFill>
                  <a:schemeClr val="tx1"/>
                </a:solidFill>
              </a:rPr>
              <a:t>…</a:t>
            </a:r>
            <a:r>
              <a:rPr lang="en-GB" altLang="en-US" sz="4500" b="1" i="0" dirty="0">
                <a:solidFill>
                  <a:schemeClr val="tx1"/>
                </a:solidFill>
              </a:rPr>
              <a:t>.</a:t>
            </a:r>
            <a:endParaRPr lang="en-GB" sz="4500" b="1" i="0" kern="0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844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839347" y="2976415"/>
            <a:ext cx="2171700" cy="342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Trebuchet MS" charset="0"/>
              </a:defRPr>
            </a:lvl1pPr>
            <a:lvl2pPr marL="557213" indent="-214313" eaLnBrk="0" hangingPunct="0">
              <a:defRPr i="1">
                <a:solidFill>
                  <a:schemeClr val="tx1"/>
                </a:solidFill>
                <a:latin typeface="Trebuchet MS" charset="0"/>
              </a:defRPr>
            </a:lvl2pPr>
            <a:lvl3pPr marL="8572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3pPr>
            <a:lvl4pPr marL="12001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4pPr>
            <a:lvl5pPr marL="15430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eaLnBrk="1" hangingPunct="1"/>
            <a:fld id="{91E13AFC-F9C9-1949-B2DC-83EAB35DB501}" type="slidenum">
              <a:rPr lang="en-GB" altLang="x-none" i="0">
                <a:solidFill>
                  <a:srgbClr val="381E37"/>
                </a:solidFill>
              </a:rPr>
              <a:pPr eaLnBrk="1" hangingPunct="1"/>
              <a:t>65</a:t>
            </a:fld>
            <a:endParaRPr lang="en-GB" altLang="x-none" i="0">
              <a:solidFill>
                <a:srgbClr val="381E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01459" y="1100567"/>
            <a:ext cx="5032285" cy="2424807"/>
            <a:chOff x="127997" y="110337"/>
            <a:chExt cx="7132719" cy="3411243"/>
          </a:xfrm>
        </p:grpSpPr>
        <p:sp>
          <p:nvSpPr>
            <p:cNvPr id="3" name="Oval 2"/>
            <p:cNvSpPr/>
            <p:nvPr/>
          </p:nvSpPr>
          <p:spPr bwMode="auto">
            <a:xfrm>
              <a:off x="127997" y="110338"/>
              <a:ext cx="3729530" cy="3411242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hangingPunct="0"/>
              <a:endParaRPr lang="en-US" i="0">
                <a:latin typeface="Arial" charset="0"/>
                <a:ea typeface="ＭＳ Ｐゴシック" charset="-128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4031429" y="332697"/>
              <a:ext cx="2852937" cy="2790004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hangingPunct="0"/>
              <a:endParaRPr lang="en-US" i="0"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43101" y="1080938"/>
              <a:ext cx="2168023" cy="12989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solidFill>
                    <a:srgbClr val="7030A0"/>
                  </a:solidFill>
                </a:rPr>
                <a:t>Social </a:t>
              </a:r>
            </a:p>
            <a:p>
              <a:r>
                <a:rPr lang="en-US" sz="2700" b="1" dirty="0">
                  <a:solidFill>
                    <a:srgbClr val="7030A0"/>
                  </a:solidFill>
                </a:rPr>
                <a:t>network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031428" y="1117503"/>
              <a:ext cx="3229288" cy="1258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Professional</a:t>
              </a:r>
            </a:p>
            <a:p>
              <a:pPr algn="ctr"/>
              <a:r>
                <a:rPr lang="en-US" sz="2400" b="1" dirty="0">
                  <a:solidFill>
                    <a:srgbClr val="7030A0"/>
                  </a:solidFill>
                </a:rPr>
                <a:t> network</a:t>
              </a: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 flipH="1">
              <a:off x="3937923" y="110337"/>
              <a:ext cx="13109" cy="333991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Group 12"/>
          <p:cNvGrpSpPr/>
          <p:nvPr/>
        </p:nvGrpSpPr>
        <p:grpSpPr>
          <a:xfrm>
            <a:off x="3949865" y="3474675"/>
            <a:ext cx="3680128" cy="2258342"/>
            <a:chOff x="1800415" y="1404102"/>
            <a:chExt cx="6338651" cy="4032448"/>
          </a:xfrm>
          <a:solidFill>
            <a:srgbClr val="92D050"/>
          </a:solidFill>
        </p:grpSpPr>
        <p:sp>
          <p:nvSpPr>
            <p:cNvPr id="15" name="Oval 14"/>
            <p:cNvSpPr/>
            <p:nvPr/>
          </p:nvSpPr>
          <p:spPr bwMode="auto">
            <a:xfrm>
              <a:off x="1800415" y="1404102"/>
              <a:ext cx="4320480" cy="4032448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hangingPunct="0"/>
              <a:endParaRPr lang="en-US" i="0"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3818586" y="1404102"/>
              <a:ext cx="4320480" cy="4032448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hangingPunct="0"/>
              <a:endParaRPr lang="en-US" i="0"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037627" y="4575792"/>
            <a:ext cx="2844048" cy="5078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rgbClr val="7030A0"/>
                </a:solidFill>
              </a:rPr>
              <a:t>Patient network</a:t>
            </a:r>
          </a:p>
        </p:txBody>
      </p:sp>
      <p:sp>
        <p:nvSpPr>
          <p:cNvPr id="18" name="Curved Right Arrow 17"/>
          <p:cNvSpPr/>
          <p:nvPr/>
        </p:nvSpPr>
        <p:spPr bwMode="auto">
          <a:xfrm>
            <a:off x="1979902" y="3747236"/>
            <a:ext cx="1350150" cy="1724843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i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15738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4" descr="LL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4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7369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FE1623-10DA-8F42-A4AF-F9A5E8662DB9}" type="slidenum">
              <a:rPr lang="en-GB" altLang="en-US" smtClean="0"/>
              <a:pPr/>
              <a:t>67</a:t>
            </a:fld>
            <a:endParaRPr lang="en-GB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77" y="522288"/>
            <a:ext cx="8265509" cy="523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522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16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Trebuchet MS" charset="0"/>
              </a:defRPr>
            </a:lvl1pPr>
            <a:lvl2pPr marL="557213" indent="-214313" eaLnBrk="0" hangingPunct="0">
              <a:defRPr i="1">
                <a:solidFill>
                  <a:schemeClr val="tx1"/>
                </a:solidFill>
                <a:latin typeface="Trebuchet MS" charset="0"/>
              </a:defRPr>
            </a:lvl2pPr>
            <a:lvl3pPr marL="8572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3pPr>
            <a:lvl4pPr marL="12001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4pPr>
            <a:lvl5pPr marL="15430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eaLnBrk="1" hangingPunct="1"/>
            <a:fld id="{91E13AFC-F9C9-1949-B2DC-83EAB35DB501}" type="slidenum">
              <a:rPr lang="en-GB" altLang="x-none" i="0">
                <a:solidFill>
                  <a:srgbClr val="381E37"/>
                </a:solidFill>
              </a:rPr>
              <a:pPr eaLnBrk="1" hangingPunct="1"/>
              <a:t>68</a:t>
            </a:fld>
            <a:endParaRPr lang="en-GB" altLang="x-none" i="0">
              <a:solidFill>
                <a:srgbClr val="381E37"/>
              </a:solidFill>
            </a:endParaRPr>
          </a:p>
        </p:txBody>
      </p:sp>
      <p:sp>
        <p:nvSpPr>
          <p:cNvPr id="8195" name="Rectangle 11"/>
          <p:cNvSpPr>
            <a:spLocks noGrp="1"/>
          </p:cNvSpPr>
          <p:nvPr>
            <p:ph type="ctrTitle" idx="4294967295"/>
          </p:nvPr>
        </p:nvSpPr>
        <p:spPr>
          <a:xfrm>
            <a:off x="1273030" y="3054145"/>
            <a:ext cx="7125012" cy="1740694"/>
          </a:xfrm>
          <a:ln/>
        </p:spPr>
        <p:txBody>
          <a:bodyPr/>
          <a:lstStyle/>
          <a:p>
            <a:pPr>
              <a:spcBef>
                <a:spcPts val="900"/>
              </a:spcBef>
            </a:pPr>
            <a:r>
              <a:rPr lang="en-GB" altLang="x-none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people are anxious </a:t>
            </a:r>
            <a:br>
              <a:rPr lang="en-GB" altLang="x-none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br>
              <a:rPr lang="en-GB" altLang="x-none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br>
              <a:rPr lang="en-GB" altLang="x-none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GB" altLang="x-none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about dying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5627" y="1495441"/>
            <a:ext cx="2284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certain</a:t>
            </a:r>
          </a:p>
        </p:txBody>
      </p:sp>
    </p:spTree>
    <p:extLst>
      <p:ext uri="{BB962C8B-B14F-4D97-AF65-F5344CB8AC3E}">
        <p14:creationId xmlns:p14="http://schemas.microsoft.com/office/powerpoint/2010/main" val="8537404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8440" y="1666620"/>
            <a:ext cx="27430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/>
              <a:t>Challenge No 1.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6786" y="1168536"/>
            <a:ext cx="6810371" cy="111059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endParaRPr lang="en-US" altLang="en-US" sz="2700" b="1" dirty="0"/>
          </a:p>
          <a:p>
            <a:pPr eaLnBrk="1" hangingPunct="1"/>
            <a:r>
              <a:rPr lang="en-US" altLang="en-US" sz="3300" b="1" i="0" dirty="0">
                <a:solidFill>
                  <a:schemeClr val="tx1"/>
                </a:solidFill>
              </a:rPr>
              <a:t>the existential slap</a:t>
            </a:r>
            <a:r>
              <a:rPr lang="mr-IN" altLang="en-US" sz="3300" b="1" i="0" dirty="0">
                <a:solidFill>
                  <a:schemeClr val="tx1"/>
                </a:solidFill>
              </a:rPr>
              <a:t>…</a:t>
            </a:r>
            <a:r>
              <a:rPr lang="en-GB" altLang="en-US" sz="3300" b="1" i="0" dirty="0">
                <a:solidFill>
                  <a:schemeClr val="tx1"/>
                </a:solidFill>
              </a:rPr>
              <a:t>.</a:t>
            </a:r>
            <a:endParaRPr lang="en-GB" sz="3300" b="1" i="0" kern="0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5" y="2578911"/>
            <a:ext cx="7235916" cy="24599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6786" y="5143586"/>
            <a:ext cx="193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0" dirty="0"/>
              <a:t>The Atlantic</a:t>
            </a:r>
          </a:p>
        </p:txBody>
      </p:sp>
    </p:spTree>
    <p:extLst>
      <p:ext uri="{BB962C8B-B14F-4D97-AF65-F5344CB8AC3E}">
        <p14:creationId xmlns:p14="http://schemas.microsoft.com/office/powerpoint/2010/main" val="437362826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3F5ECB-C846-1C47-AC0A-5EFA82E1242A}" type="slidenum">
              <a:rPr lang="en-GB" altLang="x-none" smtClean="0"/>
              <a:pPr/>
              <a:t>7</a:t>
            </a:fld>
            <a:endParaRPr lang="en-GB" altLang="x-none"/>
          </a:p>
        </p:txBody>
      </p:sp>
      <p:sp>
        <p:nvSpPr>
          <p:cNvPr id="4" name="TextBox 3"/>
          <p:cNvSpPr txBox="1"/>
          <p:nvPr/>
        </p:nvSpPr>
        <p:spPr>
          <a:xfrm>
            <a:off x="2473378" y="117693"/>
            <a:ext cx="4943982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0" dirty="0">
                <a:solidFill>
                  <a:srgbClr val="7030A0"/>
                </a:solidFill>
              </a:rPr>
              <a:t>Fatigue</a:t>
            </a:r>
          </a:p>
          <a:p>
            <a:r>
              <a:rPr lang="en-US" sz="5400" b="1" i="0" dirty="0">
                <a:solidFill>
                  <a:srgbClr val="7030A0"/>
                </a:solidFill>
              </a:rPr>
              <a:t>Anorexia</a:t>
            </a:r>
          </a:p>
          <a:p>
            <a:r>
              <a:rPr lang="en-US" sz="5400" b="1" i="0" dirty="0">
                <a:solidFill>
                  <a:srgbClr val="7030A0"/>
                </a:solidFill>
              </a:rPr>
              <a:t>Nausea</a:t>
            </a:r>
          </a:p>
          <a:p>
            <a:r>
              <a:rPr lang="en-US" sz="5400" b="1" i="0" dirty="0">
                <a:solidFill>
                  <a:srgbClr val="7030A0"/>
                </a:solidFill>
              </a:rPr>
              <a:t>Pain</a:t>
            </a:r>
          </a:p>
          <a:p>
            <a:r>
              <a:rPr lang="en-US" sz="5400" b="1" i="0" dirty="0">
                <a:solidFill>
                  <a:srgbClr val="7030A0"/>
                </a:solidFill>
              </a:rPr>
              <a:t>Breathlessness</a:t>
            </a:r>
          </a:p>
          <a:p>
            <a:r>
              <a:rPr lang="en-US" sz="5400" b="1" i="0" dirty="0" err="1">
                <a:solidFill>
                  <a:srgbClr val="7030A0"/>
                </a:solidFill>
              </a:rPr>
              <a:t>Oedema</a:t>
            </a:r>
            <a:endParaRPr lang="en-US" sz="5400" b="1" i="0" dirty="0">
              <a:solidFill>
                <a:srgbClr val="7030A0"/>
              </a:solidFill>
            </a:endParaRPr>
          </a:p>
          <a:p>
            <a:r>
              <a:rPr lang="en-US" sz="5400" b="1" i="0" dirty="0">
                <a:solidFill>
                  <a:srgbClr val="7030A0"/>
                </a:solidFill>
              </a:rPr>
              <a:t>Anxiety</a:t>
            </a:r>
          </a:p>
          <a:p>
            <a:r>
              <a:rPr lang="en-US" sz="5400" b="1" i="0" dirty="0">
                <a:solidFill>
                  <a:srgbClr val="7030A0"/>
                </a:solidFill>
              </a:rPr>
              <a:t>Depression</a:t>
            </a:r>
          </a:p>
        </p:txBody>
      </p:sp>
    </p:spTree>
    <p:extLst>
      <p:ext uri="{BB962C8B-B14F-4D97-AF65-F5344CB8AC3E}">
        <p14:creationId xmlns:p14="http://schemas.microsoft.com/office/powerpoint/2010/main" val="6551775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ChangeArrowheads="1"/>
          </p:cNvSpPr>
          <p:nvPr/>
        </p:nvSpPr>
        <p:spPr bwMode="auto">
          <a:xfrm>
            <a:off x="1274283" y="1483360"/>
            <a:ext cx="6460331" cy="451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FF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400" b="1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i="0" dirty="0">
                <a:solidFill>
                  <a:schemeClr val="bg1"/>
                </a:solidFill>
              </a:rPr>
              <a:t>interpersonal communication</a:t>
            </a:r>
            <a:r>
              <a:rPr lang="mr-IN" altLang="en-US" sz="3600" b="1" i="0" dirty="0">
                <a:solidFill>
                  <a:schemeClr val="bg1"/>
                </a:solidFill>
              </a:rPr>
              <a:t>…</a:t>
            </a:r>
            <a:r>
              <a:rPr lang="en-GB" altLang="en-US" sz="3600" b="1" i="0" dirty="0">
                <a:solidFill>
                  <a:schemeClr val="bg1"/>
                </a:solidFill>
              </a:rPr>
              <a:t>.</a:t>
            </a:r>
            <a:r>
              <a:rPr lang="en-US" altLang="en-US" sz="3600" b="1" i="0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i="0" dirty="0">
                <a:solidFill>
                  <a:srgbClr val="381E37"/>
                </a:solidFill>
              </a:rPr>
              <a:t>is a means of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i="0" dirty="0">
                <a:solidFill>
                  <a:srgbClr val="381E37"/>
                </a:solidFill>
              </a:rPr>
              <a:t>reducing existential terror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100" dirty="0">
              <a:solidFill>
                <a:srgbClr val="2F637B"/>
              </a:solidFill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100" dirty="0">
              <a:solidFill>
                <a:srgbClr val="2F637B"/>
              </a:solidFill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charset="0"/>
              </a:rPr>
              <a:t>Yum Y. &amp; Schenk-Hamlin W. 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charset="0"/>
              </a:rPr>
              <a:t>Journal of Social Psychology 2005 145:265-286</a:t>
            </a: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1350" dirty="0">
              <a:solidFill>
                <a:srgbClr val="2F637B"/>
              </a:solidFill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8486" y="1004356"/>
            <a:ext cx="7694579" cy="89215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endParaRPr lang="en-US" sz="27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eaLnBrk="1" hangingPunct="1"/>
            <a:r>
              <a:rPr lang="en-US" sz="3600" b="1" i="0" dirty="0">
                <a:solidFill>
                  <a:srgbClr val="FFFFFF"/>
                </a:solidFill>
              </a:rPr>
              <a:t>death anxiety in NYC after 9/11</a:t>
            </a:r>
            <a:endParaRPr lang="en-GB" sz="3600" b="1" i="0" kern="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4283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1249330" y="3121546"/>
            <a:ext cx="259404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b="1" dirty="0">
                <a:solidFill>
                  <a:srgbClr val="FFFFFF"/>
                </a:solidFill>
              </a:rPr>
              <a:t>Promote connection</a:t>
            </a:r>
          </a:p>
        </p:txBody>
      </p:sp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3349564" y="3217862"/>
            <a:ext cx="57588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3300" b="1" dirty="0">
                <a:solidFill>
                  <a:srgbClr val="FFFFFF"/>
                </a:solidFill>
              </a:rPr>
              <a:t>+</a:t>
            </a:r>
            <a:endParaRPr lang="en-GB" altLang="en-US" sz="3300" dirty="0">
              <a:solidFill>
                <a:srgbClr val="FFFFFF"/>
              </a:solidFill>
            </a:endParaRPr>
          </a:p>
        </p:txBody>
      </p:sp>
      <p:sp>
        <p:nvSpPr>
          <p:cNvPr id="50180" name="Text Box 7"/>
          <p:cNvSpPr txBox="1">
            <a:spLocks noChangeArrowheads="1"/>
          </p:cNvSpPr>
          <p:nvPr/>
        </p:nvSpPr>
        <p:spPr bwMode="auto">
          <a:xfrm>
            <a:off x="5510124" y="3358316"/>
            <a:ext cx="51435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3300" b="1" dirty="0">
                <a:solidFill>
                  <a:srgbClr val="FFFFFF"/>
                </a:solidFill>
              </a:rPr>
              <a:t>=</a:t>
            </a:r>
          </a:p>
        </p:txBody>
      </p:sp>
      <p:sp>
        <p:nvSpPr>
          <p:cNvPr id="50181" name="Text Box 8"/>
          <p:cNvSpPr txBox="1">
            <a:spLocks noChangeArrowheads="1"/>
          </p:cNvSpPr>
          <p:nvPr/>
        </p:nvSpPr>
        <p:spPr bwMode="auto">
          <a:xfrm>
            <a:off x="4286932" y="3154297"/>
            <a:ext cx="17138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b="1" dirty="0">
                <a:solidFill>
                  <a:srgbClr val="FFFFFF"/>
                </a:solidFill>
              </a:rPr>
              <a:t>Self-esteem</a:t>
            </a:r>
            <a:endParaRPr lang="en-GB" altLang="en-US" sz="1600" b="1" dirty="0">
              <a:solidFill>
                <a:srgbClr val="FFFFFF"/>
              </a:solidFill>
            </a:endParaRPr>
          </a:p>
        </p:txBody>
      </p:sp>
      <p:sp>
        <p:nvSpPr>
          <p:cNvPr id="41991" name="Text Box 11"/>
          <p:cNvSpPr txBox="1">
            <a:spLocks noChangeArrowheads="1"/>
          </p:cNvSpPr>
          <p:nvPr/>
        </p:nvSpPr>
        <p:spPr bwMode="auto">
          <a:xfrm>
            <a:off x="5685219" y="3692906"/>
            <a:ext cx="213240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1013" dirty="0">
                <a:solidFill>
                  <a:srgbClr val="FFFFFF"/>
                </a:solidFill>
              </a:rPr>
              <a:t> </a:t>
            </a:r>
            <a:r>
              <a:rPr lang="en-GB" altLang="en-US" sz="3600" b="1" dirty="0">
                <a:solidFill>
                  <a:srgbClr val="FFFFFF"/>
                </a:solidFill>
              </a:rPr>
              <a:t>Death Anxiety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79770" y="1259618"/>
            <a:ext cx="6916366" cy="89215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eaLnBrk="1" hangingPunct="1"/>
            <a:endParaRPr lang="en-US" sz="3300" b="1" dirty="0">
              <a:solidFill>
                <a:srgbClr val="FFFFFF"/>
              </a:solidFill>
            </a:endParaRPr>
          </a:p>
          <a:p>
            <a:pPr algn="ctr" eaLnBrk="1" hangingPunct="1"/>
            <a:r>
              <a:rPr lang="en-US" sz="4400" b="1" i="0" dirty="0">
                <a:solidFill>
                  <a:srgbClr val="FFFFFF"/>
                </a:solidFill>
              </a:rPr>
              <a:t>managing death anxiety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6423662" y="2679519"/>
            <a:ext cx="9797" cy="944372"/>
          </a:xfrm>
          <a:prstGeom prst="straightConnector1">
            <a:avLst/>
          </a:prstGeom>
          <a:ln w="7620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625235" y="2679518"/>
            <a:ext cx="9797" cy="944372"/>
          </a:xfrm>
          <a:prstGeom prst="straightConnector1">
            <a:avLst/>
          </a:prstGeom>
          <a:ln w="7620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826808" y="2679518"/>
            <a:ext cx="9797" cy="944372"/>
          </a:xfrm>
          <a:prstGeom prst="straightConnector1">
            <a:avLst/>
          </a:prstGeom>
          <a:ln w="7620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056307" y="3096958"/>
            <a:ext cx="20751" cy="1053863"/>
          </a:xfrm>
          <a:prstGeom prst="straightConnector1">
            <a:avLst/>
          </a:prstGeom>
          <a:ln w="7620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-2715509" y="5722424"/>
            <a:ext cx="20751" cy="105386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935902" y="3045601"/>
            <a:ext cx="6719" cy="1050968"/>
          </a:xfrm>
          <a:prstGeom prst="straightConnector1">
            <a:avLst/>
          </a:prstGeom>
          <a:ln w="7620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552712"/>
      </p:ext>
    </p:extLst>
  </p:cSld>
  <p:clrMapOvr>
    <a:masterClrMapping/>
  </p:clrMapOvr>
  <p:transition spd="slow">
    <p:circl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3" name="Group 3"/>
          <p:cNvGrpSpPr>
            <a:grpSpLocks/>
          </p:cNvGrpSpPr>
          <p:nvPr/>
        </p:nvGrpSpPr>
        <p:grpSpPr bwMode="auto">
          <a:xfrm>
            <a:off x="1385647" y="1982870"/>
            <a:ext cx="5994023" cy="3819359"/>
            <a:chOff x="-1027552" y="0"/>
            <a:chExt cx="11167836" cy="6858000"/>
          </a:xfrm>
        </p:grpSpPr>
        <p:pic>
          <p:nvPicPr>
            <p:cNvPr id="54274" name="Picture 1" descr="Picture 1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27552" y="0"/>
              <a:ext cx="11167836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459097" y="623456"/>
              <a:ext cx="7661365" cy="198950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3300" b="1" dirty="0">
                  <a:solidFill>
                    <a:srgbClr val="FFE605"/>
                  </a:solidFill>
                </a:rPr>
                <a:t>BUILD SELF ESTEEM</a:t>
              </a:r>
            </a:p>
            <a:p>
              <a:pPr algn="ctr">
                <a:defRPr/>
              </a:pPr>
              <a:r>
                <a:rPr lang="en-US" sz="3300" b="1" dirty="0">
                  <a:solidFill>
                    <a:srgbClr val="FFE605"/>
                  </a:solidFill>
                </a:rPr>
                <a:t>and  CONNECTION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85647" y="1232438"/>
            <a:ext cx="498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7030A0"/>
                </a:solidFill>
              </a:rPr>
              <a:t>managing death anxiety</a:t>
            </a:r>
          </a:p>
        </p:txBody>
      </p:sp>
    </p:spTree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6" descr="Screen Shot 2014-09-06 at 17.51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80" y="2044399"/>
            <a:ext cx="35433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8" descr="Screen Shot 2014-09-06 at 18.00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44675"/>
            <a:ext cx="29083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/>
          <p:nvPr/>
        </p:nvSpPr>
        <p:spPr bwMode="auto">
          <a:xfrm>
            <a:off x="2256902" y="4830921"/>
            <a:ext cx="3671888" cy="431800"/>
          </a:xfrm>
          <a:prstGeom prst="rightArrow">
            <a:avLst>
              <a:gd name="adj1" fmla="val 50000"/>
              <a:gd name="adj2" fmla="val 8527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charset="0"/>
              <a:ea typeface="+mn-ea"/>
              <a:cs typeface="+mn-cs"/>
            </a:endParaRPr>
          </a:p>
        </p:txBody>
      </p:sp>
      <p:sp>
        <p:nvSpPr>
          <p:cNvPr id="21508" name="TextBox 11"/>
          <p:cNvSpPr txBox="1">
            <a:spLocks noChangeArrowheads="1"/>
          </p:cNvSpPr>
          <p:nvPr/>
        </p:nvSpPr>
        <p:spPr bwMode="auto">
          <a:xfrm>
            <a:off x="287065" y="3934509"/>
            <a:ext cx="27751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A0C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Dependency</a:t>
            </a:r>
          </a:p>
        </p:txBody>
      </p:sp>
      <p:sp>
        <p:nvSpPr>
          <p:cNvPr id="21509" name="TextBox 12"/>
          <p:cNvSpPr txBox="1">
            <a:spLocks noChangeArrowheads="1"/>
          </p:cNvSpPr>
          <p:nvPr/>
        </p:nvSpPr>
        <p:spPr bwMode="auto">
          <a:xfrm>
            <a:off x="2209130" y="5381370"/>
            <a:ext cx="38266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A0CD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Self-management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1" y="536490"/>
            <a:ext cx="8116136" cy="13892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0A0CD">
                  <a:lumMod val="60000"/>
                  <a:lumOff val="40000"/>
                </a:srgb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A0CD">
                    <a:lumMod val="60000"/>
                    <a:lumOff val="40000"/>
                  </a:srgb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Palliative rehabilitation &amp; social prescribing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A0CD">
                  <a:lumMod val="60000"/>
                  <a:lumOff val="40000"/>
                </a:srgbClr>
              </a:solidFill>
              <a:effectLst/>
              <a:uLnTx/>
              <a:uFillTx/>
              <a:latin typeface="Trebuchet MS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2730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FE1623-10DA-8F42-A4AF-F9A5E8662DB9}" type="slidenum">
              <a:rPr lang="en-GB" altLang="en-US" smtClean="0"/>
              <a:pPr/>
              <a:t>74</a:t>
            </a:fld>
            <a:endParaRPr lang="en-GB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301240" y="1584960"/>
            <a:ext cx="460228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accent1"/>
                </a:solidFill>
              </a:rPr>
              <a:t>Too few</a:t>
            </a:r>
          </a:p>
          <a:p>
            <a:r>
              <a:rPr lang="en-US" sz="8800" b="1" dirty="0">
                <a:solidFill>
                  <a:schemeClr val="accent1"/>
                </a:solidFill>
              </a:rPr>
              <a:t>Too late</a:t>
            </a:r>
          </a:p>
        </p:txBody>
      </p:sp>
    </p:spTree>
    <p:extLst>
      <p:ext uri="{BB962C8B-B14F-4D97-AF65-F5344CB8AC3E}">
        <p14:creationId xmlns:p14="http://schemas.microsoft.com/office/powerpoint/2010/main" val="1827510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FE1623-10DA-8F42-A4AF-F9A5E8662DB9}" type="slidenum">
              <a:rPr lang="en-GB" altLang="en-US" smtClean="0"/>
              <a:pPr/>
              <a:t>75</a:t>
            </a:fld>
            <a:endParaRPr lang="en-GB" altLang="en-US"/>
          </a:p>
        </p:txBody>
      </p:sp>
      <p:sp useBgFill="1">
        <p:nvSpPr>
          <p:cNvPr id="4" name="TextBox 3"/>
          <p:cNvSpPr txBox="1"/>
          <p:nvPr/>
        </p:nvSpPr>
        <p:spPr>
          <a:xfrm>
            <a:off x="561181" y="1599886"/>
            <a:ext cx="8533105" cy="452431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4800" b="1" i="0" dirty="0"/>
              <a:t>Critical points on journey </a:t>
            </a:r>
          </a:p>
          <a:p>
            <a:r>
              <a:rPr lang="en-US" sz="4800" b="1" i="0" dirty="0"/>
              <a:t>Light touch support between</a:t>
            </a:r>
          </a:p>
          <a:p>
            <a:r>
              <a:rPr lang="en-GB" sz="4800" b="1" i="0" dirty="0"/>
              <a:t>Collaborate</a:t>
            </a:r>
          </a:p>
          <a:p>
            <a:r>
              <a:rPr lang="en-GB" sz="4800" b="1" i="0" dirty="0"/>
              <a:t>Coach carers</a:t>
            </a:r>
          </a:p>
          <a:p>
            <a:r>
              <a:rPr lang="en-GB" sz="4800" b="1" i="0" dirty="0"/>
              <a:t>Information</a:t>
            </a:r>
          </a:p>
          <a:p>
            <a:r>
              <a:rPr lang="en-GB" sz="4800" b="1" i="0" dirty="0"/>
              <a:t>Understand the meds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" y="349727"/>
            <a:ext cx="8976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How to support more people</a:t>
            </a:r>
          </a:p>
        </p:txBody>
      </p:sp>
    </p:spTree>
    <p:extLst>
      <p:ext uri="{BB962C8B-B14F-4D97-AF65-F5344CB8AC3E}">
        <p14:creationId xmlns:p14="http://schemas.microsoft.com/office/powerpoint/2010/main" val="2245523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0528" y="924391"/>
            <a:ext cx="570540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0" dirty="0">
                <a:solidFill>
                  <a:srgbClr val="FFFFFF"/>
                </a:solidFill>
              </a:rPr>
              <a:t>event-</a:t>
            </a:r>
            <a:r>
              <a:rPr lang="en-US" sz="3600" b="1" i="0" dirty="0" err="1">
                <a:solidFill>
                  <a:srgbClr val="FFFFFF"/>
                </a:solidFill>
              </a:rPr>
              <a:t>centred</a:t>
            </a:r>
            <a:r>
              <a:rPr lang="en-US" sz="3600" b="1" i="0" dirty="0">
                <a:solidFill>
                  <a:srgbClr val="FFFFFF"/>
                </a:solidFill>
              </a:rPr>
              <a:t> care </a:t>
            </a:r>
          </a:p>
          <a:p>
            <a:r>
              <a:rPr lang="en-US" sz="3600" b="1" i="0" dirty="0">
                <a:solidFill>
                  <a:srgbClr val="FFFFFF"/>
                </a:solidFill>
              </a:rPr>
              <a:t>organ-</a:t>
            </a:r>
            <a:r>
              <a:rPr lang="en-US" sz="3600" b="1" i="0" dirty="0" err="1">
                <a:solidFill>
                  <a:srgbClr val="FFFFFF"/>
                </a:solidFill>
              </a:rPr>
              <a:t>centred</a:t>
            </a:r>
            <a:r>
              <a:rPr lang="en-US" sz="3600" b="1" i="0" dirty="0">
                <a:solidFill>
                  <a:srgbClr val="FFFFFF"/>
                </a:solidFill>
              </a:rPr>
              <a:t> care</a:t>
            </a:r>
          </a:p>
          <a:p>
            <a:r>
              <a:rPr lang="en-US" sz="3600" b="1" i="0" dirty="0">
                <a:solidFill>
                  <a:srgbClr val="FFFFFF"/>
                </a:solidFill>
              </a:rPr>
              <a:t>patient-</a:t>
            </a:r>
            <a:r>
              <a:rPr lang="en-US" sz="3600" b="1" i="0" dirty="0" err="1">
                <a:solidFill>
                  <a:srgbClr val="FFFFFF"/>
                </a:solidFill>
              </a:rPr>
              <a:t>centred</a:t>
            </a:r>
            <a:r>
              <a:rPr lang="en-US" sz="3600" b="1" i="0" dirty="0">
                <a:solidFill>
                  <a:srgbClr val="FFFFFF"/>
                </a:solidFill>
              </a:rPr>
              <a:t> care</a:t>
            </a:r>
          </a:p>
          <a:p>
            <a:r>
              <a:rPr lang="en-US" sz="3600" b="1" i="0" dirty="0">
                <a:solidFill>
                  <a:srgbClr val="FFFFFF"/>
                </a:solidFill>
              </a:rPr>
              <a:t>person-</a:t>
            </a:r>
            <a:r>
              <a:rPr lang="en-US" sz="3600" b="1" i="0" dirty="0" err="1">
                <a:solidFill>
                  <a:srgbClr val="FFFFFF"/>
                </a:solidFill>
              </a:rPr>
              <a:t>centred</a:t>
            </a:r>
            <a:r>
              <a:rPr lang="en-US" sz="3600" b="1" i="0" dirty="0">
                <a:solidFill>
                  <a:srgbClr val="FFFFFF"/>
                </a:solidFill>
              </a:rPr>
              <a:t> care</a:t>
            </a:r>
          </a:p>
          <a:p>
            <a:r>
              <a:rPr lang="en-US" sz="3600" b="1" i="0" dirty="0">
                <a:solidFill>
                  <a:srgbClr val="FFFFFF"/>
                </a:solidFill>
              </a:rPr>
              <a:t>family-</a:t>
            </a:r>
            <a:r>
              <a:rPr lang="en-US" sz="3600" b="1" i="0" dirty="0" err="1">
                <a:solidFill>
                  <a:srgbClr val="FFFFFF"/>
                </a:solidFill>
              </a:rPr>
              <a:t>centred</a:t>
            </a:r>
            <a:r>
              <a:rPr lang="en-US" sz="3600" b="1" i="0" dirty="0">
                <a:solidFill>
                  <a:srgbClr val="FFFFFF"/>
                </a:solidFill>
              </a:rPr>
              <a:t> care</a:t>
            </a:r>
          </a:p>
          <a:p>
            <a:r>
              <a:rPr lang="en-US" sz="3600" b="1" i="0" dirty="0">
                <a:solidFill>
                  <a:srgbClr val="FFFFFF"/>
                </a:solidFill>
              </a:rPr>
              <a:t>relationship-</a:t>
            </a:r>
            <a:r>
              <a:rPr lang="en-US" sz="3600" b="1" i="0" dirty="0" err="1">
                <a:solidFill>
                  <a:srgbClr val="FFFFFF"/>
                </a:solidFill>
              </a:rPr>
              <a:t>centred</a:t>
            </a:r>
            <a:r>
              <a:rPr lang="en-US" sz="3600" b="1" i="0" dirty="0">
                <a:solidFill>
                  <a:srgbClr val="FFFFFF"/>
                </a:solidFill>
              </a:rPr>
              <a:t> care</a:t>
            </a:r>
          </a:p>
          <a:p>
            <a:endParaRPr lang="en-US" sz="3600" b="1" i="0" dirty="0">
              <a:solidFill>
                <a:srgbClr val="FFFFFF"/>
              </a:solidFill>
            </a:endParaRPr>
          </a:p>
          <a:p>
            <a:r>
              <a:rPr lang="en-US" sz="3600" b="1" i="0" dirty="0">
                <a:solidFill>
                  <a:srgbClr val="FFFFFF"/>
                </a:solidFill>
              </a:rPr>
              <a:t>network-</a:t>
            </a:r>
            <a:r>
              <a:rPr lang="en-US" sz="3600" b="1" i="0" dirty="0" err="1">
                <a:solidFill>
                  <a:srgbClr val="FFFFFF"/>
                </a:solidFill>
              </a:rPr>
              <a:t>centred</a:t>
            </a:r>
            <a:r>
              <a:rPr lang="en-US" sz="3600" b="1" i="0" dirty="0">
                <a:solidFill>
                  <a:srgbClr val="FFFFFF"/>
                </a:solidFill>
              </a:rPr>
              <a:t> care</a:t>
            </a:r>
          </a:p>
        </p:txBody>
      </p:sp>
      <p:sp>
        <p:nvSpPr>
          <p:cNvPr id="2" name="Curved Left Arrow 1"/>
          <p:cNvSpPr/>
          <p:nvPr/>
        </p:nvSpPr>
        <p:spPr>
          <a:xfrm>
            <a:off x="6001731" y="957575"/>
            <a:ext cx="720405" cy="80620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Left Arrow 8"/>
          <p:cNvSpPr/>
          <p:nvPr/>
        </p:nvSpPr>
        <p:spPr>
          <a:xfrm>
            <a:off x="6006530" y="1527768"/>
            <a:ext cx="720405" cy="80620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Left Arrow 9"/>
          <p:cNvSpPr/>
          <p:nvPr/>
        </p:nvSpPr>
        <p:spPr>
          <a:xfrm>
            <a:off x="6011329" y="2109719"/>
            <a:ext cx="720405" cy="80620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urved Left Arrow 10"/>
          <p:cNvSpPr/>
          <p:nvPr/>
        </p:nvSpPr>
        <p:spPr>
          <a:xfrm>
            <a:off x="6011329" y="2833650"/>
            <a:ext cx="720405" cy="80620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Left Arrow 11"/>
          <p:cNvSpPr/>
          <p:nvPr/>
        </p:nvSpPr>
        <p:spPr>
          <a:xfrm>
            <a:off x="6011329" y="3510663"/>
            <a:ext cx="720405" cy="80620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Left Arrow 12"/>
          <p:cNvSpPr/>
          <p:nvPr/>
        </p:nvSpPr>
        <p:spPr>
          <a:xfrm>
            <a:off x="6073834" y="4456549"/>
            <a:ext cx="720405" cy="80620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3994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D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 idx="4294967295"/>
          </p:nvPr>
        </p:nvSpPr>
        <p:spPr>
          <a:xfrm>
            <a:off x="1798721" y="1128546"/>
            <a:ext cx="5280660" cy="1543050"/>
          </a:xfrm>
        </p:spPr>
        <p:txBody>
          <a:bodyPr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en-US" sz="4900" b="1" dirty="0">
                <a:solidFill>
                  <a:srgbClr val="7030A0"/>
                </a:solidFill>
                <a:latin typeface="Trebuchet MS" charset="0"/>
                <a:ea typeface="Trebuchet MS" charset="0"/>
                <a:cs typeface="Trebuchet MS" charset="0"/>
              </a:rPr>
              <a:t>how people die remains in the memory of those who live on</a:t>
            </a:r>
            <a:br>
              <a:rPr lang="en-US" sz="3300" b="1" dirty="0">
                <a:solidFill>
                  <a:schemeClr val="tx1"/>
                </a:solidFill>
                <a:latin typeface="Futura Medium" charset="0"/>
                <a:ea typeface="Futura Medium" charset="0"/>
                <a:cs typeface="Futura Medium" charset="0"/>
              </a:rPr>
            </a:br>
            <a:r>
              <a:rPr lang="en-US" sz="2700" b="1" dirty="0">
                <a:solidFill>
                  <a:schemeClr val="tx1"/>
                </a:solidFill>
                <a:latin typeface="Futura Medium" charset="0"/>
                <a:ea typeface="Futura Medium" charset="0"/>
                <a:cs typeface="Futura Medium" charset="0"/>
              </a:rPr>
              <a:t>Dame Cicely Saunders</a:t>
            </a:r>
          </a:p>
        </p:txBody>
      </p:sp>
    </p:spTree>
    <p:extLst>
      <p:ext uri="{BB962C8B-B14F-4D97-AF65-F5344CB8AC3E}">
        <p14:creationId xmlns:p14="http://schemas.microsoft.com/office/powerpoint/2010/main" val="1449302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3F5ECB-C846-1C47-AC0A-5EFA82E1242A}" type="slidenum">
              <a:rPr lang="en-GB" altLang="x-none" smtClean="0"/>
              <a:pPr/>
              <a:t>78</a:t>
            </a:fld>
            <a:endParaRPr lang="en-GB" altLang="x-non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22" y="1274163"/>
            <a:ext cx="7594602" cy="389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801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Screen Shot 2012-12-22 at 09.45.40.png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3" r="23913"/>
          <a:stretch>
            <a:fillRect/>
          </a:stretch>
        </p:blipFill>
        <p:spPr>
          <a:xfrm>
            <a:off x="5434149" y="2529877"/>
            <a:ext cx="2566852" cy="3470875"/>
          </a:xfrm>
        </p:spPr>
      </p:pic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500925" y="994416"/>
            <a:ext cx="4933223" cy="3201065"/>
          </a:xfrm>
          <a:prstGeom prst="bevel">
            <a:avLst>
              <a:gd name="adj" fmla="val 12500"/>
            </a:avLst>
          </a:prstGeom>
          <a:solidFill>
            <a:srgbClr val="FF40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/>
          <a:p>
            <a:pPr algn="ctr" eaLnBrk="0" hangingPunct="0">
              <a:defRPr/>
            </a:pPr>
            <a:r>
              <a:rPr lang="en-GB" sz="3600" b="1" i="0" dirty="0">
                <a:solidFill>
                  <a:srgbClr val="2F2B20"/>
                </a:solidFill>
                <a:latin typeface="Viner Hand ITC" charset="0"/>
              </a:rPr>
              <a:t>MANAGING </a:t>
            </a:r>
          </a:p>
          <a:p>
            <a:pPr algn="ctr" eaLnBrk="0" hangingPunct="0">
              <a:defRPr/>
            </a:pPr>
            <a:r>
              <a:rPr lang="en-GB" sz="3600" b="1" i="0" dirty="0">
                <a:solidFill>
                  <a:srgbClr val="2F2B20"/>
                </a:solidFill>
                <a:latin typeface="Viner Hand ITC" charset="0"/>
              </a:rPr>
              <a:t>SUFFERING &amp; </a:t>
            </a:r>
          </a:p>
          <a:p>
            <a:pPr algn="ctr" eaLnBrk="0" hangingPunct="0">
              <a:defRPr/>
            </a:pPr>
            <a:r>
              <a:rPr lang="en-GB" sz="3600" b="1" i="0" dirty="0">
                <a:solidFill>
                  <a:srgbClr val="2F2B20"/>
                </a:solidFill>
                <a:latin typeface="Viner Hand ITC" charset="0"/>
              </a:rPr>
              <a:t>UNCERTAINTY</a:t>
            </a:r>
            <a:endParaRPr lang="en-GB" sz="3600" b="1" i="0" dirty="0">
              <a:solidFill>
                <a:srgbClr val="990000"/>
              </a:solidFill>
              <a:latin typeface="Viner Hand IT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401709"/>
      </p:ext>
    </p:extLst>
  </p:cSld>
  <p:clrMapOvr>
    <a:masterClrMapping/>
  </p:clrMapOvr>
  <p:transition spd="slow" advTm="3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CEE41C-ECEF-E448-BF21-A0337D8C36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3F5ECB-C846-1C47-AC0A-5EFA82E1242A}" type="slidenum">
              <a:rPr lang="en-GB" altLang="x-none" smtClean="0"/>
              <a:pPr/>
              <a:t>8</a:t>
            </a:fld>
            <a:endParaRPr lang="en-GB" alt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1DDBE6-2B64-9F4F-98E1-2B392D6245C8}"/>
              </a:ext>
            </a:extLst>
          </p:cNvPr>
          <p:cNvSpPr txBox="1"/>
          <p:nvPr/>
        </p:nvSpPr>
        <p:spPr>
          <a:xfrm>
            <a:off x="940525" y="2403566"/>
            <a:ext cx="76530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Sound familiar ?</a:t>
            </a:r>
          </a:p>
        </p:txBody>
      </p:sp>
    </p:spTree>
    <p:extLst>
      <p:ext uri="{BB962C8B-B14F-4D97-AF65-F5344CB8AC3E}">
        <p14:creationId xmlns:p14="http://schemas.microsoft.com/office/powerpoint/2010/main" val="19391473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Content Placeholder 1"/>
          <p:cNvSpPr>
            <a:spLocks noGrp="1"/>
          </p:cNvSpPr>
          <p:nvPr>
            <p:ph idx="4294967295"/>
          </p:nvPr>
        </p:nvSpPr>
        <p:spPr>
          <a:xfrm>
            <a:off x="1561775" y="2348880"/>
            <a:ext cx="6680887" cy="16204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3200" b="1" dirty="0">
                <a:solidFill>
                  <a:srgbClr val="FFFFFF"/>
                </a:solidFill>
              </a:rPr>
              <a:t>talk about the future</a:t>
            </a:r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FFFFFF"/>
                </a:solidFill>
              </a:rPr>
              <a:t>document wishes &amp; share them</a:t>
            </a:r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FFFFFF"/>
                </a:solidFill>
              </a:rPr>
              <a:t>what matters &amp; who can help?</a:t>
            </a:r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FFFFFF"/>
                </a:solidFill>
              </a:rPr>
              <a:t>train </a:t>
            </a:r>
            <a:r>
              <a:rPr lang="en-US" altLang="en-US" sz="3200" b="1" dirty="0" err="1">
                <a:solidFill>
                  <a:srgbClr val="FFFFFF"/>
                </a:solidFill>
              </a:rPr>
              <a:t>carers</a:t>
            </a:r>
            <a:r>
              <a:rPr lang="en-US" altLang="en-US" sz="3200" b="1" dirty="0">
                <a:solidFill>
                  <a:srgbClr val="FFFFFF"/>
                </a:solidFill>
              </a:rPr>
              <a:t> in radical ways</a:t>
            </a:r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FFFFFF"/>
                </a:solidFill>
              </a:rPr>
              <a:t>stay connected and coordinated</a:t>
            </a:r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FFFFFF"/>
                </a:solidFill>
              </a:rPr>
              <a:t>be less risk averse !</a:t>
            </a:r>
          </a:p>
          <a:p>
            <a:pPr marL="0" indent="0">
              <a:buNone/>
            </a:pPr>
            <a:endParaRPr lang="en-US" altLang="en-US" sz="4950" b="1" dirty="0">
              <a:solidFill>
                <a:srgbClr val="7030A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0190" y="1064009"/>
            <a:ext cx="6087102" cy="89215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Trebuchet MS" pitchFamily="34" charset="0"/>
              </a:defRPr>
            </a:lvl9pPr>
          </a:lstStyle>
          <a:p>
            <a:pPr defTabSz="685800" eaLnBrk="1" hangingPunct="1">
              <a:lnSpc>
                <a:spcPts val="2400"/>
              </a:lnSpc>
            </a:pPr>
            <a:endParaRPr lang="en-US" altLang="en-US" sz="4050" b="1" dirty="0">
              <a:solidFill>
                <a:srgbClr val="FFFFFF"/>
              </a:solidFill>
            </a:endParaRPr>
          </a:p>
          <a:p>
            <a:pPr defTabSz="685800" eaLnBrk="1" hangingPunct="1">
              <a:lnSpc>
                <a:spcPts val="2400"/>
              </a:lnSpc>
            </a:pPr>
            <a:r>
              <a:rPr lang="en-US" altLang="en-US" sz="4500" b="1" i="0" dirty="0">
                <a:solidFill>
                  <a:srgbClr val="A87ACA"/>
                </a:solidFill>
              </a:rPr>
              <a:t>reducing uncertainty</a:t>
            </a:r>
            <a:endParaRPr lang="en-GB" sz="4500" b="1" i="0" kern="0" dirty="0">
              <a:solidFill>
                <a:srgbClr val="A87ACA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6090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3F5ECB-C846-1C47-AC0A-5EFA82E1242A}" type="slidenum">
              <a:rPr lang="en-GB" altLang="x-none" smtClean="0"/>
              <a:pPr/>
              <a:t>81</a:t>
            </a:fld>
            <a:endParaRPr lang="en-GB" altLang="x-non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627" y="4110428"/>
            <a:ext cx="4864100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1" y="633264"/>
            <a:ext cx="8019738" cy="30655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39" y="4832095"/>
            <a:ext cx="3558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0" dirty="0" err="1">
                <a:solidFill>
                  <a:srgbClr val="FF0000"/>
                </a:solidFill>
              </a:rPr>
              <a:t>pumpingmarvellous.org</a:t>
            </a:r>
            <a:endParaRPr lang="en-US" sz="2400" b="1" i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067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1-23 at 22.50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65" y="342047"/>
            <a:ext cx="3998073" cy="35598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9600" y="3175084"/>
            <a:ext cx="88357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700" i="0" dirty="0">
                <a:solidFill>
                  <a:prstClr val="black"/>
                </a:solidFill>
                <a:latin typeface="Calibri"/>
              </a:rPr>
              <a:t>2010</a:t>
            </a:r>
          </a:p>
        </p:txBody>
      </p:sp>
      <p:pic>
        <p:nvPicPr>
          <p:cNvPr id="4" name="Picture 3" descr="Screen Shot 2014-11-12 at 04.57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32" y="195943"/>
            <a:ext cx="2219803" cy="33949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7D567C-5F51-0946-83D6-68B92B972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66" y="210467"/>
            <a:ext cx="2272466" cy="3472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F0C6B0-78BE-2C4C-BDB4-7DEA3A56F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32" y="3682915"/>
            <a:ext cx="2219802" cy="2950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687C99-F2F3-CF4B-808D-9F61C088C1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66" y="3697439"/>
            <a:ext cx="1974514" cy="295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487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92D6EF-0628-C746-9458-789C6A6B01F0}" type="slidenum">
              <a:rPr lang="en-GB" altLang="x-none" smtClean="0"/>
              <a:pPr/>
              <a:t>83</a:t>
            </a:fld>
            <a:endParaRPr lang="en-GB" altLang="x-none"/>
          </a:p>
        </p:txBody>
      </p:sp>
      <p:sp>
        <p:nvSpPr>
          <p:cNvPr id="6" name="TextBox 5"/>
          <p:cNvSpPr txBox="1"/>
          <p:nvPr/>
        </p:nvSpPr>
        <p:spPr>
          <a:xfrm>
            <a:off x="750890" y="1248966"/>
            <a:ext cx="5853411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i="0" dirty="0">
                <a:solidFill>
                  <a:schemeClr val="bg1"/>
                </a:solidFill>
              </a:rPr>
              <a:t>Dance me through the panic till I’m gathered safely in</a:t>
            </a:r>
            <a:r>
              <a:rPr lang="mr-IN" sz="4400" b="1" i="0" dirty="0">
                <a:solidFill>
                  <a:schemeClr val="bg1"/>
                </a:solidFill>
              </a:rPr>
              <a:t>…</a:t>
            </a:r>
            <a:endParaRPr lang="en-GB" sz="4400" b="1" i="0" dirty="0">
              <a:solidFill>
                <a:schemeClr val="bg1"/>
              </a:solidFill>
            </a:endParaRPr>
          </a:p>
          <a:p>
            <a:endParaRPr lang="en-GB" sz="3000" b="1" i="0" dirty="0">
              <a:solidFill>
                <a:schemeClr val="bg1"/>
              </a:solidFill>
            </a:endParaRPr>
          </a:p>
          <a:p>
            <a:endParaRPr lang="en-GB" sz="2700" b="1" i="0" dirty="0">
              <a:solidFill>
                <a:schemeClr val="bg1"/>
              </a:solidFill>
            </a:endParaRPr>
          </a:p>
          <a:p>
            <a:endParaRPr lang="en-GB" sz="2700" b="1" i="0" dirty="0">
              <a:solidFill>
                <a:schemeClr val="bg1"/>
              </a:solidFill>
            </a:endParaRPr>
          </a:p>
          <a:p>
            <a:r>
              <a:rPr lang="en-GB" sz="27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Leonard Cohen</a:t>
            </a:r>
            <a:endParaRPr lang="en-US" sz="27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551" y="3708735"/>
            <a:ext cx="3871450" cy="22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8039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Content Placeholder 3" descr="IMG_1497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14706"/>
          <a:stretch>
            <a:fillRect/>
          </a:stretch>
        </p:blipFill>
        <p:spPr>
          <a:xfrm>
            <a:off x="419100" y="620713"/>
            <a:ext cx="8724900" cy="5111750"/>
          </a:xfrm>
        </p:spPr>
      </p:pic>
    </p:spTree>
    <p:extLst>
      <p:ext uri="{BB962C8B-B14F-4D97-AF65-F5344CB8AC3E}">
        <p14:creationId xmlns:p14="http://schemas.microsoft.com/office/powerpoint/2010/main" val="15715127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3F5ECB-C846-1C47-AC0A-5EFA82E1242A}" type="slidenum">
              <a:rPr lang="en-GB" altLang="x-none" smtClean="0"/>
              <a:pPr/>
              <a:t>85</a:t>
            </a:fld>
            <a:endParaRPr lang="en-GB" altLang="x-none"/>
          </a:p>
        </p:txBody>
      </p:sp>
      <p:sp>
        <p:nvSpPr>
          <p:cNvPr id="4" name="TextBox 3"/>
          <p:cNvSpPr txBox="1"/>
          <p:nvPr/>
        </p:nvSpPr>
        <p:spPr>
          <a:xfrm>
            <a:off x="1409075" y="854440"/>
            <a:ext cx="6579173" cy="5232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0">
                <a:solidFill>
                  <a:srgbClr val="FFFF00"/>
                </a:solidFill>
              </a:rPr>
              <a:t>TODAY !</a:t>
            </a:r>
            <a:endParaRPr lang="en-US" sz="5400" b="1" i="0" dirty="0">
              <a:solidFill>
                <a:srgbClr val="FFFF00"/>
              </a:solidFill>
            </a:endParaRPr>
          </a:p>
          <a:p>
            <a:endParaRPr lang="en-US" sz="4000" b="1" i="0" dirty="0">
              <a:solidFill>
                <a:srgbClr val="7030A0"/>
              </a:solidFill>
            </a:endParaRPr>
          </a:p>
          <a:p>
            <a:r>
              <a:rPr lang="en-US" sz="4000" b="1" i="0" dirty="0">
                <a:solidFill>
                  <a:srgbClr val="7030A0"/>
                </a:solidFill>
              </a:rPr>
              <a:t>Integration</a:t>
            </a:r>
          </a:p>
          <a:p>
            <a:r>
              <a:rPr lang="en-US" sz="4000" b="1" i="0" dirty="0">
                <a:solidFill>
                  <a:srgbClr val="7030A0"/>
                </a:solidFill>
              </a:rPr>
              <a:t>Triggers for early referral</a:t>
            </a:r>
          </a:p>
          <a:p>
            <a:r>
              <a:rPr lang="en-US" sz="4000" b="1" i="0" dirty="0">
                <a:solidFill>
                  <a:srgbClr val="7030A0"/>
                </a:solidFill>
              </a:rPr>
              <a:t>Managing the meds</a:t>
            </a:r>
          </a:p>
          <a:p>
            <a:r>
              <a:rPr lang="en-US" sz="4000" b="1" i="0" dirty="0" err="1">
                <a:solidFill>
                  <a:srgbClr val="7030A0"/>
                </a:solidFill>
              </a:rPr>
              <a:t>Carers</a:t>
            </a:r>
            <a:r>
              <a:rPr lang="en-US" sz="4000" b="1" i="0" dirty="0">
                <a:solidFill>
                  <a:srgbClr val="7030A0"/>
                </a:solidFill>
              </a:rPr>
              <a:t> support</a:t>
            </a:r>
          </a:p>
          <a:p>
            <a:r>
              <a:rPr lang="en-US" sz="4000" b="1" i="0" dirty="0">
                <a:solidFill>
                  <a:srgbClr val="7030A0"/>
                </a:solidFill>
              </a:rPr>
              <a:t>Last weeks, last days</a:t>
            </a:r>
          </a:p>
          <a:p>
            <a:r>
              <a:rPr lang="en-US" sz="4000" b="1" i="0" dirty="0">
                <a:solidFill>
                  <a:srgbClr val="7030A0"/>
                </a:solidFill>
              </a:rPr>
              <a:t>Examples of great practice</a:t>
            </a:r>
          </a:p>
        </p:txBody>
      </p:sp>
    </p:spTree>
    <p:extLst>
      <p:ext uri="{BB962C8B-B14F-4D97-AF65-F5344CB8AC3E}">
        <p14:creationId xmlns:p14="http://schemas.microsoft.com/office/powerpoint/2010/main" val="1714721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16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Trebuchet MS" charset="0"/>
              </a:defRPr>
            </a:lvl1pPr>
            <a:lvl2pPr marL="557213" indent="-214313" eaLnBrk="0" hangingPunct="0">
              <a:defRPr i="1">
                <a:solidFill>
                  <a:schemeClr val="tx1"/>
                </a:solidFill>
                <a:latin typeface="Trebuchet MS" charset="0"/>
              </a:defRPr>
            </a:lvl2pPr>
            <a:lvl3pPr marL="8572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3pPr>
            <a:lvl4pPr marL="12001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4pPr>
            <a:lvl5pPr marL="1543050" indent="-171450" eaLnBrk="0" hangingPunct="0">
              <a:defRPr i="1">
                <a:solidFill>
                  <a:schemeClr val="tx1"/>
                </a:solidFill>
                <a:latin typeface="Trebuchet MS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eaLnBrk="1" hangingPunct="1"/>
            <a:fld id="{91E13AFC-F9C9-1949-B2DC-83EAB35DB501}" type="slidenum">
              <a:rPr lang="en-GB" altLang="x-none" i="0">
                <a:solidFill>
                  <a:srgbClr val="381E37"/>
                </a:solidFill>
              </a:rPr>
              <a:pPr eaLnBrk="1" hangingPunct="1"/>
              <a:t>9</a:t>
            </a:fld>
            <a:endParaRPr lang="en-GB" altLang="x-none" i="0">
              <a:solidFill>
                <a:srgbClr val="381E37"/>
              </a:solidFill>
            </a:endParaRPr>
          </a:p>
        </p:txBody>
      </p:sp>
      <p:sp>
        <p:nvSpPr>
          <p:cNvPr id="8195" name="Rectangle 11"/>
          <p:cNvSpPr>
            <a:spLocks noGrp="1"/>
          </p:cNvSpPr>
          <p:nvPr>
            <p:ph type="ctrTitle" idx="4294967295"/>
          </p:nvPr>
        </p:nvSpPr>
        <p:spPr>
          <a:xfrm>
            <a:off x="840295" y="3135922"/>
            <a:ext cx="7642225" cy="1741487"/>
          </a:xfrm>
          <a:prstGeom prst="rect">
            <a:avLst/>
          </a:prstGeom>
          <a:ln/>
        </p:spPr>
        <p:txBody>
          <a:bodyPr/>
          <a:lstStyle/>
          <a:p>
            <a:pPr>
              <a:spcBef>
                <a:spcPts val="900"/>
              </a:spcBef>
            </a:pPr>
            <a:r>
              <a:rPr lang="en-GB" altLang="x-none" sz="5400" b="1" dirty="0">
                <a:solidFill>
                  <a:srgbClr val="FFFF00"/>
                </a:solidFill>
                <a:latin typeface="Arial" charset="0"/>
              </a:rPr>
              <a:t>community services</a:t>
            </a:r>
            <a:br>
              <a:rPr lang="en-GB" altLang="x-none" sz="5400" b="1" dirty="0">
                <a:solidFill>
                  <a:srgbClr val="FFFF00"/>
                </a:solidFill>
                <a:latin typeface="Arial" charset="0"/>
              </a:rPr>
            </a:br>
            <a:br>
              <a:rPr lang="en-GB" altLang="x-none" sz="5400" b="1" dirty="0">
                <a:solidFill>
                  <a:srgbClr val="FFFF00"/>
                </a:solidFill>
                <a:latin typeface="Arial" charset="0"/>
              </a:rPr>
            </a:br>
            <a:br>
              <a:rPr lang="en-GB" altLang="x-none" sz="5400" b="1" dirty="0">
                <a:solidFill>
                  <a:srgbClr val="FFFF00"/>
                </a:solidFill>
                <a:latin typeface="Arial" charset="0"/>
              </a:rPr>
            </a:br>
            <a:r>
              <a:rPr lang="en-GB" altLang="x-none" sz="5400" b="1" dirty="0">
                <a:solidFill>
                  <a:srgbClr val="FFFF00"/>
                </a:solidFill>
                <a:latin typeface="Arial" charset="0"/>
              </a:rPr>
              <a:t>are fragmented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0889" y="1529215"/>
            <a:ext cx="2284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certain</a:t>
            </a:r>
            <a:endParaRPr lang="en-US" sz="405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23816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r">
  <a:themeElements>
    <a:clrScheme name="">
      <a:dk1>
        <a:srgbClr val="381E37"/>
      </a:dk1>
      <a:lt1>
        <a:srgbClr val="00A0CD"/>
      </a:lt1>
      <a:dk2>
        <a:srgbClr val="381E37"/>
      </a:dk2>
      <a:lt2>
        <a:srgbClr val="EEECE1"/>
      </a:lt2>
      <a:accent1>
        <a:srgbClr val="00A0CD"/>
      </a:accent1>
      <a:accent2>
        <a:srgbClr val="99DCEE"/>
      </a:accent2>
      <a:accent3>
        <a:srgbClr val="AEABAE"/>
      </a:accent3>
      <a:accent4>
        <a:srgbClr val="0088AF"/>
      </a:accent4>
      <a:accent5>
        <a:srgbClr val="AACDE3"/>
      </a:accent5>
      <a:accent6>
        <a:srgbClr val="8AC7D8"/>
      </a:accent6>
      <a:hlink>
        <a:srgbClr val="0000FF"/>
      </a:hlink>
      <a:folHlink>
        <a:srgbClr val="800080"/>
      </a:folHlink>
    </a:clrScheme>
    <a:fontScheme name="Divider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vider 1">
        <a:dk1>
          <a:srgbClr val="DDDDDD"/>
        </a:dk1>
        <a:lt1>
          <a:srgbClr val="FFFFFF"/>
        </a:lt1>
        <a:dk2>
          <a:srgbClr val="3C1A40"/>
        </a:dk2>
        <a:lt2>
          <a:srgbClr val="00A0CD"/>
        </a:lt2>
        <a:accent1>
          <a:srgbClr val="E13694"/>
        </a:accent1>
        <a:accent2>
          <a:srgbClr val="BA87DF"/>
        </a:accent2>
        <a:accent3>
          <a:srgbClr val="AFABAF"/>
        </a:accent3>
        <a:accent4>
          <a:srgbClr val="DADADA"/>
        </a:accent4>
        <a:accent5>
          <a:srgbClr val="EEAEC8"/>
        </a:accent5>
        <a:accent6>
          <a:srgbClr val="A87ACA"/>
        </a:accent6>
        <a:hlink>
          <a:srgbClr val="00B3B0"/>
        </a:hlink>
        <a:folHlink>
          <a:srgbClr val="78AA4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MH Ros October 2017" id="{D381C912-7ABF-984E-A968-E782E3BC6CA0}" vid="{9CE72024-559D-9641-87B3-9BFB1791E044}"/>
    </a:ext>
  </a:extLst>
</a:theme>
</file>

<file path=ppt/theme/theme2.xml><?xml version="1.0" encoding="utf-8"?>
<a:theme xmlns:a="http://schemas.openxmlformats.org/drawingml/2006/main" name="1_Marsden template_211209">
  <a:themeElements>
    <a:clrScheme name="Marsden template_211209 1">
      <a:dk1>
        <a:srgbClr val="DDDDDD"/>
      </a:dk1>
      <a:lt1>
        <a:srgbClr val="FFFFFF"/>
      </a:lt1>
      <a:dk2>
        <a:srgbClr val="3C1A40"/>
      </a:dk2>
      <a:lt2>
        <a:srgbClr val="00A0CD"/>
      </a:lt2>
      <a:accent1>
        <a:srgbClr val="E13694"/>
      </a:accent1>
      <a:accent2>
        <a:srgbClr val="BA87DF"/>
      </a:accent2>
      <a:accent3>
        <a:srgbClr val="AFABAF"/>
      </a:accent3>
      <a:accent4>
        <a:srgbClr val="DADADA"/>
      </a:accent4>
      <a:accent5>
        <a:srgbClr val="EEAEC8"/>
      </a:accent5>
      <a:accent6>
        <a:srgbClr val="A87ACA"/>
      </a:accent6>
      <a:hlink>
        <a:srgbClr val="00B3B0"/>
      </a:hlink>
      <a:folHlink>
        <a:srgbClr val="78AA4B"/>
      </a:folHlink>
    </a:clrScheme>
    <a:fontScheme name="1_Marsden template_211209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rsden template_211209 1">
        <a:dk1>
          <a:srgbClr val="DDDDDD"/>
        </a:dk1>
        <a:lt1>
          <a:srgbClr val="FFFFFF"/>
        </a:lt1>
        <a:dk2>
          <a:srgbClr val="3C1A40"/>
        </a:dk2>
        <a:lt2>
          <a:srgbClr val="00A0CD"/>
        </a:lt2>
        <a:accent1>
          <a:srgbClr val="E13694"/>
        </a:accent1>
        <a:accent2>
          <a:srgbClr val="BA87DF"/>
        </a:accent2>
        <a:accent3>
          <a:srgbClr val="AFABAF"/>
        </a:accent3>
        <a:accent4>
          <a:srgbClr val="DADADA"/>
        </a:accent4>
        <a:accent5>
          <a:srgbClr val="EEAEC8"/>
        </a:accent5>
        <a:accent6>
          <a:srgbClr val="A87ACA"/>
        </a:accent6>
        <a:hlink>
          <a:srgbClr val="00B3B0"/>
        </a:hlink>
        <a:folHlink>
          <a:srgbClr val="78AA4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MH Ros October 2017" id="{D381C912-7ABF-984E-A968-E782E3BC6CA0}" vid="{F6364F53-921A-A446-9F1A-0C1E3DAC1F7F}"/>
    </a:ext>
  </a:extLst>
</a:theme>
</file>

<file path=ppt/theme/theme3.xml><?xml version="1.0" encoding="utf-8"?>
<a:theme xmlns:a="http://schemas.openxmlformats.org/drawingml/2006/main" name="Hospice UK 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Marsden template_211209">
  <a:themeElements>
    <a:clrScheme name="Marsden template_211209 1">
      <a:dk1>
        <a:srgbClr val="DDDDDD"/>
      </a:dk1>
      <a:lt1>
        <a:srgbClr val="FFFFFF"/>
      </a:lt1>
      <a:dk2>
        <a:srgbClr val="3C1A40"/>
      </a:dk2>
      <a:lt2>
        <a:srgbClr val="00A0CD"/>
      </a:lt2>
      <a:accent1>
        <a:srgbClr val="E13694"/>
      </a:accent1>
      <a:accent2>
        <a:srgbClr val="BA87DF"/>
      </a:accent2>
      <a:accent3>
        <a:srgbClr val="AFABAF"/>
      </a:accent3>
      <a:accent4>
        <a:srgbClr val="DADADA"/>
      </a:accent4>
      <a:accent5>
        <a:srgbClr val="EEAEC8"/>
      </a:accent5>
      <a:accent6>
        <a:srgbClr val="A87ACA"/>
      </a:accent6>
      <a:hlink>
        <a:srgbClr val="00B3B0"/>
      </a:hlink>
      <a:folHlink>
        <a:srgbClr val="78AA4B"/>
      </a:folHlink>
    </a:clrScheme>
    <a:fontScheme name="1_Marsden template_211209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rsden template_211209 1">
        <a:dk1>
          <a:srgbClr val="DDDDDD"/>
        </a:dk1>
        <a:lt1>
          <a:srgbClr val="FFFFFF"/>
        </a:lt1>
        <a:dk2>
          <a:srgbClr val="3C1A40"/>
        </a:dk2>
        <a:lt2>
          <a:srgbClr val="00A0CD"/>
        </a:lt2>
        <a:accent1>
          <a:srgbClr val="E13694"/>
        </a:accent1>
        <a:accent2>
          <a:srgbClr val="BA87DF"/>
        </a:accent2>
        <a:accent3>
          <a:srgbClr val="AFABAF"/>
        </a:accent3>
        <a:accent4>
          <a:srgbClr val="DADADA"/>
        </a:accent4>
        <a:accent5>
          <a:srgbClr val="EEAEC8"/>
        </a:accent5>
        <a:accent6>
          <a:srgbClr val="A87ACA"/>
        </a:accent6>
        <a:hlink>
          <a:srgbClr val="00B3B0"/>
        </a:hlink>
        <a:folHlink>
          <a:srgbClr val="78AA4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MH Ros October 2017" id="{D381C912-7ABF-984E-A968-E782E3BC6CA0}" vid="{F6364F53-921A-A446-9F1A-0C1E3DAC1F7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RMH Ros October 2017</Template>
  <TotalTime>11301</TotalTime>
  <Words>1313</Words>
  <Application>Microsoft Macintosh PowerPoint</Application>
  <PresentationFormat>On-screen Show (4:3)</PresentationFormat>
  <Paragraphs>390</Paragraphs>
  <Slides>85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85</vt:i4>
      </vt:variant>
    </vt:vector>
  </HeadingPairs>
  <TitlesOfParts>
    <vt:vector size="100" baseType="lpstr">
      <vt:lpstr>18 VAG Rounded Bold   07390</vt:lpstr>
      <vt:lpstr>18 VAG Rounded Light   02390</vt:lpstr>
      <vt:lpstr>Arial</vt:lpstr>
      <vt:lpstr>Calibri</vt:lpstr>
      <vt:lpstr>Century Gothic</vt:lpstr>
      <vt:lpstr>Futura Medium</vt:lpstr>
      <vt:lpstr>Times New Roman</vt:lpstr>
      <vt:lpstr>Trebuchet MS</vt:lpstr>
      <vt:lpstr>Verdana</vt:lpstr>
      <vt:lpstr>Viner Hand ITC</vt:lpstr>
      <vt:lpstr>Divider</vt:lpstr>
      <vt:lpstr>1_Marsden template_211209</vt:lpstr>
      <vt:lpstr>Hospice UK 2014</vt:lpstr>
      <vt:lpstr>2_Office Theme</vt:lpstr>
      <vt:lpstr>3_Marsden template_211209</vt:lpstr>
      <vt:lpstr>The End of Life Needs of people with Heart Disease   A holistic overview…..   Jan 2022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services   are fragmented </vt:lpstr>
      <vt:lpstr>family structures   are   changing</vt:lpstr>
      <vt:lpstr> Changing family structures</vt:lpstr>
      <vt:lpstr>loneliness is    increasing</vt:lpstr>
      <vt:lpstr>illness trajectories    are becoming less   certain</vt:lpstr>
      <vt:lpstr>not enough people    are planning ahead</vt:lpstr>
      <vt:lpstr>baby boomers like    certainty and   control  </vt:lpstr>
      <vt:lpstr>PowerPoint Presentation</vt:lpstr>
      <vt:lpstr>numbers of   people   needing palliative  care  </vt:lpstr>
      <vt:lpstr>PowerPoint Presentation</vt:lpstr>
      <vt:lpstr>independence  symptom control   24/7 responsive  co-ordination  good ending</vt:lpstr>
      <vt:lpstr>PowerPoint Presentation</vt:lpstr>
      <vt:lpstr>PowerPoint Presentation</vt:lpstr>
      <vt:lpstr>PowerPoint Presentation</vt:lpstr>
      <vt:lpstr>     safe in uncertainty               </vt:lpstr>
      <vt:lpstr>medicine is doing   too  much….</vt:lpstr>
      <vt:lpstr>PowerPoint Presentation</vt:lpstr>
      <vt:lpstr>PowerPoint Presentation</vt:lpstr>
      <vt:lpstr>PowerPoint Presentation</vt:lpstr>
      <vt:lpstr> event-centred care?</vt:lpstr>
      <vt:lpstr>event-centred care?</vt:lpstr>
      <vt:lpstr>Preoccupation with the body   …..ignores the mind   …..deserts the spirit</vt:lpstr>
      <vt:lpstr>PowerPoint Presentation</vt:lpstr>
      <vt:lpstr>what matters to you if time is short?   </vt:lpstr>
      <vt:lpstr>PowerPoint Presentation</vt:lpstr>
      <vt:lpstr>PowerPoint Presentation</vt:lpstr>
      <vt:lpstr>PowerPoint Presentation</vt:lpstr>
      <vt:lpstr>PowerPoint Presentation</vt:lpstr>
      <vt:lpstr>Talking about death   doesn’t kill you…..    It may make your   wishes more   likely to happen….  </vt:lpstr>
      <vt:lpstr>My mothers ACP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likely is CPR to work?</vt:lpstr>
      <vt:lpstr>earlier palliative   care means better    quality of life for longer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Clinician barriers to referral</vt:lpstr>
      <vt:lpstr>Patient barriers to referral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people are anxious    about dying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people die remains in the memory of those who live on Dame Cicely Saunders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Palliative Care</dc:title>
  <dc:subject/>
  <dc:creator>Microsoft Office User</dc:creator>
  <cp:keywords/>
  <dc:description/>
  <cp:lastModifiedBy>Ros Taylor</cp:lastModifiedBy>
  <cp:revision>228</cp:revision>
  <dcterms:created xsi:type="dcterms:W3CDTF">2017-10-10T23:46:25Z</dcterms:created>
  <dcterms:modified xsi:type="dcterms:W3CDTF">2022-01-02T23:34:24Z</dcterms:modified>
  <cp:category/>
</cp:coreProperties>
</file>