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7" r:id="rId2"/>
    <p:sldId id="259" r:id="rId3"/>
    <p:sldId id="260" r:id="rId4"/>
    <p:sldId id="261" r:id="rId5"/>
    <p:sldId id="262" r:id="rId6"/>
    <p:sldId id="265" r:id="rId7"/>
    <p:sldId id="266" r:id="rId8"/>
    <p:sldId id="269" r:id="rId9"/>
    <p:sldId id="270" r:id="rId10"/>
    <p:sldId id="271" r:id="rId11"/>
    <p:sldId id="272" r:id="rId12"/>
    <p:sldId id="305" r:id="rId13"/>
    <p:sldId id="273" r:id="rId14"/>
    <p:sldId id="274" r:id="rId15"/>
    <p:sldId id="275" r:id="rId16"/>
    <p:sldId id="276" r:id="rId17"/>
    <p:sldId id="277" r:id="rId18"/>
    <p:sldId id="278" r:id="rId19"/>
    <p:sldId id="279" r:id="rId20"/>
    <p:sldId id="306" r:id="rId21"/>
    <p:sldId id="280" r:id="rId22"/>
    <p:sldId id="281" r:id="rId23"/>
    <p:sldId id="282"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0C3D0A-9B50-4060-9E69-DB7E6A564868}" type="datetimeFigureOut">
              <a:rPr lang="en-GB" smtClean="0"/>
              <a:t>17/01/2022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67863-250C-47E7-ADA3-011012B8BB1D}" type="slidenum">
              <a:rPr lang="en-GB" smtClean="0"/>
              <a:t>‹#›</a:t>
            </a:fld>
            <a:endParaRPr lang="en-GB"/>
          </a:p>
        </p:txBody>
      </p:sp>
    </p:spTree>
    <p:extLst>
      <p:ext uri="{BB962C8B-B14F-4D97-AF65-F5344CB8AC3E}">
        <p14:creationId xmlns:p14="http://schemas.microsoft.com/office/powerpoint/2010/main" val="1798580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5D48DA-1932-4AE1-9FE3-C99B53A880C8}" type="slidenum">
              <a:rPr lang="en-GB" smtClean="0"/>
              <a:pPr/>
              <a:t>1</a:t>
            </a:fld>
            <a:endParaRPr lang="en-GB"/>
          </a:p>
        </p:txBody>
      </p:sp>
    </p:spTree>
    <p:extLst>
      <p:ext uri="{BB962C8B-B14F-4D97-AF65-F5344CB8AC3E}">
        <p14:creationId xmlns:p14="http://schemas.microsoft.com/office/powerpoint/2010/main" val="1700486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D59C7E3-61C4-4752-A1AE-57E361EC44C5}" type="datetimeFigureOut">
              <a:rPr lang="en-GB" smtClean="0"/>
              <a:t>17/01/2022</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993770A-E9FB-49A9-8358-6F3F10229E2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59C7E3-61C4-4752-A1AE-57E361EC44C5}" type="datetimeFigureOut">
              <a:rPr lang="en-GB" smtClean="0"/>
              <a:t>17/01/2022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993770A-E9FB-49A9-8358-6F3F10229E2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59C7E3-61C4-4752-A1AE-57E361EC44C5}" type="datetimeFigureOut">
              <a:rPr lang="en-GB" smtClean="0"/>
              <a:t>17/01/2022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993770A-E9FB-49A9-8358-6F3F10229E2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59C7E3-61C4-4752-A1AE-57E361EC44C5}" type="datetimeFigureOut">
              <a:rPr lang="en-GB" smtClean="0"/>
              <a:t>17/01/2022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993770A-E9FB-49A9-8358-6F3F10229E22}"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D59C7E3-61C4-4752-A1AE-57E361EC44C5}" type="datetimeFigureOut">
              <a:rPr lang="en-GB" smtClean="0"/>
              <a:t>17/01/2022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993770A-E9FB-49A9-8358-6F3F10229E22}"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D59C7E3-61C4-4752-A1AE-57E361EC44C5}" type="datetimeFigureOut">
              <a:rPr lang="en-GB" smtClean="0"/>
              <a:t>17/01/2022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993770A-E9FB-49A9-8358-6F3F10229E22}"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D59C7E3-61C4-4752-A1AE-57E361EC44C5}" type="datetimeFigureOut">
              <a:rPr lang="en-GB" smtClean="0"/>
              <a:t>17/01/2022</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9993770A-E9FB-49A9-8358-6F3F10229E2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D59C7E3-61C4-4752-A1AE-57E361EC44C5}" type="datetimeFigureOut">
              <a:rPr lang="en-GB" smtClean="0"/>
              <a:t>17/01/2022</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9993770A-E9FB-49A9-8358-6F3F10229E22}"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D59C7E3-61C4-4752-A1AE-57E361EC44C5}" type="datetimeFigureOut">
              <a:rPr lang="en-GB" smtClean="0"/>
              <a:t>17/01/2022</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9993770A-E9FB-49A9-8358-6F3F10229E2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D59C7E3-61C4-4752-A1AE-57E361EC44C5}" type="datetimeFigureOut">
              <a:rPr lang="en-GB" smtClean="0"/>
              <a:t>17/01/2022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993770A-E9FB-49A9-8358-6F3F10229E2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D59C7E3-61C4-4752-A1AE-57E361EC44C5}" type="datetimeFigureOut">
              <a:rPr lang="en-GB" smtClean="0"/>
              <a:t>17/01/2022</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993770A-E9FB-49A9-8358-6F3F10229E22}"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D59C7E3-61C4-4752-A1AE-57E361EC44C5}" type="datetimeFigureOut">
              <a:rPr lang="en-GB" smtClean="0"/>
              <a:t>17/01/2022</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993770A-E9FB-49A9-8358-6F3F10229E2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899592" y="3933056"/>
            <a:ext cx="7772400" cy="1470025"/>
          </a:xfrm>
          <a:noFill/>
        </p:spPr>
        <p:txBody>
          <a:bodyPr>
            <a:normAutofit fontScale="90000"/>
          </a:bodyPr>
          <a:lstStyle/>
          <a:p>
            <a:r>
              <a:rPr lang="en-GB" sz="4800" dirty="0" smtClean="0">
                <a:solidFill>
                  <a:schemeClr val="bg1"/>
                </a:solidFill>
              </a:rPr>
              <a:t/>
            </a:r>
            <a:br>
              <a:rPr lang="en-GB" sz="4800" dirty="0" smtClean="0">
                <a:solidFill>
                  <a:schemeClr val="bg1"/>
                </a:solidFill>
              </a:rPr>
            </a:br>
            <a:r>
              <a:rPr lang="en-GB" sz="4800" dirty="0" smtClean="0">
                <a:solidFill>
                  <a:schemeClr val="bg1"/>
                </a:solidFill>
              </a:rPr>
              <a:t/>
            </a:r>
            <a:br>
              <a:rPr lang="en-GB" sz="4800" dirty="0" smtClean="0">
                <a:solidFill>
                  <a:schemeClr val="bg1"/>
                </a:solidFill>
              </a:rPr>
            </a:br>
            <a:r>
              <a:rPr lang="en-GB" dirty="0" smtClean="0">
                <a:solidFill>
                  <a:schemeClr val="tx1"/>
                </a:solidFill>
              </a:rPr>
              <a:t>Improving patient safety:</a:t>
            </a:r>
            <a:br>
              <a:rPr lang="en-GB" dirty="0" smtClean="0">
                <a:solidFill>
                  <a:schemeClr val="tx1"/>
                </a:solidFill>
              </a:rPr>
            </a:br>
            <a:r>
              <a:rPr lang="en-GB" dirty="0" smtClean="0">
                <a:solidFill>
                  <a:schemeClr val="tx1"/>
                </a:solidFill>
              </a:rPr>
              <a:t>Reducing falls</a:t>
            </a:r>
            <a:r>
              <a:rPr lang="en-GB" sz="4800" dirty="0" smtClean="0">
                <a:solidFill>
                  <a:schemeClr val="tx1"/>
                </a:solidFill>
              </a:rPr>
              <a:t/>
            </a:r>
            <a:br>
              <a:rPr lang="en-GB" sz="4800" dirty="0" smtClean="0">
                <a:solidFill>
                  <a:schemeClr val="tx1"/>
                </a:solidFill>
              </a:rPr>
            </a:br>
            <a:r>
              <a:rPr lang="en-GB" sz="4800" dirty="0" smtClean="0">
                <a:solidFill>
                  <a:schemeClr val="tx1"/>
                </a:solidFill>
              </a:rPr>
              <a:t/>
            </a:r>
            <a:br>
              <a:rPr lang="en-GB" sz="4800" dirty="0" smtClean="0">
                <a:solidFill>
                  <a:schemeClr val="tx1"/>
                </a:solidFill>
              </a:rPr>
            </a:br>
            <a:r>
              <a:rPr lang="en-GB" sz="4400" dirty="0" smtClean="0">
                <a:solidFill>
                  <a:schemeClr val="tx1"/>
                </a:solidFill>
              </a:rPr>
              <a:t>Carrie Tyler</a:t>
            </a:r>
            <a:br>
              <a:rPr lang="en-GB" sz="4400" dirty="0" smtClean="0">
                <a:solidFill>
                  <a:schemeClr val="tx1"/>
                </a:solidFill>
              </a:rPr>
            </a:br>
            <a:r>
              <a:rPr lang="en-GB" sz="4400" dirty="0" smtClean="0">
                <a:solidFill>
                  <a:schemeClr val="tx1"/>
                </a:solidFill>
              </a:rPr>
              <a:t>Falls Improvement Specialist Practitioner</a:t>
            </a:r>
            <a:br>
              <a:rPr lang="en-GB" sz="4400" dirty="0" smtClean="0">
                <a:solidFill>
                  <a:schemeClr val="tx1"/>
                </a:solidFill>
              </a:rPr>
            </a:br>
            <a:r>
              <a:rPr lang="en-GB" sz="4400" dirty="0" smtClean="0">
                <a:solidFill>
                  <a:schemeClr val="tx1"/>
                </a:solidFill>
              </a:rPr>
              <a:t>Mid &amp; South Essex NHS Foundation Trust</a:t>
            </a:r>
            <a:endParaRPr lang="en-GB" sz="4800" dirty="0">
              <a:solidFill>
                <a:schemeClr val="tx1"/>
              </a:solidFill>
            </a:endParaRPr>
          </a:p>
        </p:txBody>
      </p:sp>
    </p:spTree>
    <p:extLst>
      <p:ext uri="{BB962C8B-B14F-4D97-AF65-F5344CB8AC3E}">
        <p14:creationId xmlns:p14="http://schemas.microsoft.com/office/powerpoint/2010/main" val="1279626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Broomfield data evidences that falls rates for night &amp; day were 50:50 pre </a:t>
            </a:r>
            <a:r>
              <a:rPr lang="en-GB" dirty="0" err="1" smtClean="0"/>
              <a:t>covid</a:t>
            </a:r>
            <a:r>
              <a:rPr lang="en-GB" dirty="0" smtClean="0"/>
              <a:t>. </a:t>
            </a:r>
          </a:p>
          <a:p>
            <a:r>
              <a:rPr lang="en-GB" dirty="0" smtClean="0"/>
              <a:t>During 2020-1 year that changed to 68% of falls at night</a:t>
            </a:r>
          </a:p>
          <a:p>
            <a:r>
              <a:rPr lang="en-GB" dirty="0" smtClean="0"/>
              <a:t>Now in Q2 2021/2 there has been a change in the percentages to 47% at night and 53% during the day</a:t>
            </a:r>
          </a:p>
          <a:p>
            <a:r>
              <a:rPr lang="en-GB" dirty="0" smtClean="0"/>
              <a:t>So what has changed?</a:t>
            </a:r>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Local Prevalence</a:t>
            </a:r>
            <a:endParaRPr lang="en-GB" dirty="0"/>
          </a:p>
        </p:txBody>
      </p:sp>
    </p:spTree>
    <p:extLst>
      <p:ext uri="{BB962C8B-B14F-4D97-AF65-F5344CB8AC3E}">
        <p14:creationId xmlns:p14="http://schemas.microsoft.com/office/powerpoint/2010/main" val="121479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GB"/>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59945"/>
            <a:ext cx="8136904" cy="489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79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50" y="548680"/>
            <a:ext cx="861308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216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8229600" cy="4525963"/>
          </a:xfrm>
        </p:spPr>
        <p:txBody>
          <a:bodyPr/>
          <a:lstStyle/>
          <a:p>
            <a:r>
              <a:rPr lang="en-GB" dirty="0" err="1" smtClean="0"/>
              <a:t>Covid</a:t>
            </a:r>
            <a:r>
              <a:rPr lang="en-GB" dirty="0" smtClean="0"/>
              <a:t> +/- hypoxia</a:t>
            </a:r>
          </a:p>
          <a:p>
            <a:r>
              <a:rPr lang="en-GB" dirty="0" smtClean="0"/>
              <a:t>Climatic such as temperature</a:t>
            </a:r>
          </a:p>
          <a:p>
            <a:r>
              <a:rPr lang="en-GB" dirty="0" smtClean="0"/>
              <a:t>Outlier</a:t>
            </a:r>
          </a:p>
          <a:p>
            <a:r>
              <a:rPr lang="en-GB" dirty="0" smtClean="0"/>
              <a:t>Unplanned environmental changes, such as emergencies, other patients, new admissions</a:t>
            </a:r>
          </a:p>
          <a:p>
            <a:r>
              <a:rPr lang="en-GB" dirty="0" smtClean="0"/>
              <a:t>Locum/agency staffing</a:t>
            </a:r>
          </a:p>
          <a:p>
            <a:r>
              <a:rPr lang="en-GB" dirty="0" smtClean="0"/>
              <a:t>Greenwich Mean Time V British Summer Time ( falls used to be 30% less in the summer), longer nights in the winter</a:t>
            </a:r>
            <a:endParaRPr lang="en-GB"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Variants</a:t>
            </a:r>
            <a:endParaRPr lang="en-GB" dirty="0"/>
          </a:p>
        </p:txBody>
      </p:sp>
    </p:spTree>
    <p:extLst>
      <p:ext uri="{BB962C8B-B14F-4D97-AF65-F5344CB8AC3E}">
        <p14:creationId xmlns:p14="http://schemas.microsoft.com/office/powerpoint/2010/main" val="4196955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Staffing levels</a:t>
            </a:r>
          </a:p>
          <a:p>
            <a:r>
              <a:rPr lang="en-GB" dirty="0" smtClean="0"/>
              <a:t>Break times</a:t>
            </a:r>
          </a:p>
          <a:p>
            <a:r>
              <a:rPr lang="en-GB" dirty="0" smtClean="0"/>
              <a:t>Drug rounds</a:t>
            </a:r>
          </a:p>
          <a:p>
            <a:r>
              <a:rPr lang="en-GB" dirty="0" smtClean="0"/>
              <a:t>Layout of the area</a:t>
            </a:r>
          </a:p>
          <a:p>
            <a:r>
              <a:rPr lang="en-GB" dirty="0" smtClean="0"/>
              <a:t>Lighting</a:t>
            </a:r>
          </a:p>
          <a:p>
            <a:r>
              <a:rPr lang="en-GB" dirty="0" smtClean="0"/>
              <a:t>Shift times</a:t>
            </a:r>
            <a:endParaRPr lang="en-GB"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Ward patterns</a:t>
            </a:r>
            <a:endParaRPr lang="en-GB" dirty="0"/>
          </a:p>
        </p:txBody>
      </p:sp>
    </p:spTree>
    <p:extLst>
      <p:ext uri="{BB962C8B-B14F-4D97-AF65-F5344CB8AC3E}">
        <p14:creationId xmlns:p14="http://schemas.microsoft.com/office/powerpoint/2010/main" val="3687119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Attribution theory involves trying to understand and explain the causes of behaviour we observe in others</a:t>
            </a:r>
          </a:p>
          <a:p>
            <a:endParaRPr lang="en-GB" dirty="0" smtClean="0"/>
          </a:p>
          <a:p>
            <a:r>
              <a:rPr lang="en-GB" dirty="0" smtClean="0"/>
              <a:t>Example – incident report state patient slipped whilst using the bottle at the bedside 04.00 hours</a:t>
            </a:r>
          </a:p>
          <a:p>
            <a:r>
              <a:rPr lang="en-GB" dirty="0" smtClean="0"/>
              <a:t>This is where a robust SBAR reporting and questioning system pulls out vital information</a:t>
            </a:r>
            <a:endParaRPr lang="en-GB"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Causal Attribution &amp; Falls</a:t>
            </a:r>
            <a:endParaRPr lang="en-GB" dirty="0"/>
          </a:p>
        </p:txBody>
      </p:sp>
    </p:spTree>
    <p:extLst>
      <p:ext uri="{BB962C8B-B14F-4D97-AF65-F5344CB8AC3E}">
        <p14:creationId xmlns:p14="http://schemas.microsoft.com/office/powerpoint/2010/main" val="732284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400" dirty="0" smtClean="0"/>
              <a:t>One of the biggest motivators for patients to walk on the wards</a:t>
            </a:r>
            <a:endParaRPr lang="en-GB" sz="2400" dirty="0"/>
          </a:p>
          <a:p>
            <a:r>
              <a:rPr lang="en-GB" sz="2400" dirty="0" smtClean="0"/>
              <a:t>Are they visible and accessible? </a:t>
            </a:r>
            <a:endParaRPr lang="en-GB" sz="2400" dirty="0"/>
          </a:p>
          <a:p>
            <a:r>
              <a:rPr lang="en-GB" sz="2400" dirty="0" smtClean="0"/>
              <a:t>Have you chairs outside for a tired patient to wait their turn on?</a:t>
            </a:r>
          </a:p>
          <a:p>
            <a:r>
              <a:rPr lang="en-GB" sz="2400" dirty="0" smtClean="0"/>
              <a:t>Has an OT checked out the environment for how easily a patient can wash/shower/get dressed/toilet</a:t>
            </a:r>
          </a:p>
          <a:p>
            <a:r>
              <a:rPr lang="en-GB" sz="2400" dirty="0" smtClean="0"/>
              <a:t>Dignified Throne ( specific falls &amp; toileting audit)  surveyed staff &amp; patients</a:t>
            </a:r>
          </a:p>
          <a:p>
            <a:r>
              <a:rPr lang="en-GB" sz="2400" dirty="0" smtClean="0"/>
              <a:t>Can be a big part of avoiding deconditioning</a:t>
            </a:r>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Toileting &amp; Use of Bathrooms</a:t>
            </a:r>
            <a:endParaRPr lang="en-GB" dirty="0"/>
          </a:p>
        </p:txBody>
      </p:sp>
    </p:spTree>
    <p:extLst>
      <p:ext uri="{BB962C8B-B14F-4D97-AF65-F5344CB8AC3E}">
        <p14:creationId xmlns:p14="http://schemas.microsoft.com/office/powerpoint/2010/main" val="1926509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4525963"/>
          </a:xfrm>
        </p:spPr>
        <p:txBody>
          <a:bodyPr/>
          <a:lstStyle/>
          <a:p>
            <a:r>
              <a:rPr lang="en-GB" dirty="0" smtClean="0"/>
              <a:t>More falls in the toilets during the day, mainly the patients will have do not have cognitive impairment</a:t>
            </a:r>
          </a:p>
          <a:p>
            <a:r>
              <a:rPr lang="en-GB" dirty="0" smtClean="0"/>
              <a:t>Low impulsivity displayed by patients</a:t>
            </a:r>
          </a:p>
          <a:p>
            <a:r>
              <a:rPr lang="en-GB" dirty="0" smtClean="0"/>
              <a:t>Poor room layout &amp; lack of furniture</a:t>
            </a:r>
          </a:p>
          <a:p>
            <a:r>
              <a:rPr lang="en-GB" dirty="0" smtClean="0"/>
              <a:t>Poorly placed bins</a:t>
            </a:r>
          </a:p>
          <a:p>
            <a:r>
              <a:rPr lang="en-GB" dirty="0" smtClean="0"/>
              <a:t>Lack of perching stools/clothing hooks</a:t>
            </a:r>
          </a:p>
          <a:p>
            <a:r>
              <a:rPr lang="en-GB" dirty="0" smtClean="0"/>
              <a:t>Patients do not perceive any greater risk at night or day</a:t>
            </a:r>
          </a:p>
          <a:p>
            <a:r>
              <a:rPr lang="en-GB" dirty="0" smtClean="0"/>
              <a:t>Most common trigger to mobilise</a:t>
            </a:r>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Shared Characteristics - Toilets</a:t>
            </a:r>
            <a:endParaRPr lang="en-GB" dirty="0"/>
          </a:p>
        </p:txBody>
      </p:sp>
    </p:spTree>
    <p:extLst>
      <p:ext uri="{BB962C8B-B14F-4D97-AF65-F5344CB8AC3E}">
        <p14:creationId xmlns:p14="http://schemas.microsoft.com/office/powerpoint/2010/main" val="3444614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23980945"/>
              </p:ext>
            </p:extLst>
          </p:nvPr>
        </p:nvGraphicFramePr>
        <p:xfrm>
          <a:off x="467544" y="2492896"/>
          <a:ext cx="8229600" cy="19202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dirty="0" smtClean="0"/>
                        <a:t>Pre </a:t>
                      </a:r>
                      <a:r>
                        <a:rPr lang="en-GB" dirty="0" err="1" smtClean="0"/>
                        <a:t>covid</a:t>
                      </a:r>
                      <a:endParaRPr lang="en-GB" dirty="0" smtClean="0"/>
                    </a:p>
                    <a:p>
                      <a:endParaRPr lang="en-GB" dirty="0"/>
                    </a:p>
                  </a:txBody>
                  <a:tcPr/>
                </a:tc>
                <a:tc>
                  <a:txBody>
                    <a:bodyPr/>
                    <a:lstStyle/>
                    <a:p>
                      <a:r>
                        <a:rPr lang="en-GB" dirty="0" smtClean="0"/>
                        <a:t>Q1 2021/22</a:t>
                      </a:r>
                      <a:endParaRPr lang="en-GB" dirty="0"/>
                    </a:p>
                  </a:txBody>
                  <a:tcPr/>
                </a:tc>
              </a:tr>
              <a:tr h="370840">
                <a:tc>
                  <a:txBody>
                    <a:bodyPr/>
                    <a:lstStyle/>
                    <a:p>
                      <a:r>
                        <a:rPr lang="en-GB" dirty="0" smtClean="0"/>
                        <a:t>65%</a:t>
                      </a:r>
                      <a:r>
                        <a:rPr lang="en-GB" baseline="0" dirty="0" smtClean="0"/>
                        <a:t> of falls had a toileting factor</a:t>
                      </a:r>
                    </a:p>
                    <a:p>
                      <a:endParaRPr lang="en-GB" dirty="0"/>
                    </a:p>
                  </a:txBody>
                  <a:tcPr/>
                </a:tc>
                <a:tc>
                  <a:txBody>
                    <a:bodyPr/>
                    <a:lstStyle/>
                    <a:p>
                      <a:r>
                        <a:rPr lang="en-GB" dirty="0" smtClean="0"/>
                        <a:t>37%</a:t>
                      </a:r>
                      <a:endParaRPr lang="en-GB" dirty="0"/>
                    </a:p>
                  </a:txBody>
                  <a:tcPr/>
                </a:tc>
              </a:tr>
              <a:tr h="370840">
                <a:tc>
                  <a:txBody>
                    <a:bodyPr/>
                    <a:lstStyle/>
                    <a:p>
                      <a:r>
                        <a:rPr lang="en-GB" dirty="0" smtClean="0"/>
                        <a:t>20% of falls within toilet/bathroom</a:t>
                      </a:r>
                    </a:p>
                    <a:p>
                      <a:endParaRPr lang="en-GB" dirty="0"/>
                    </a:p>
                  </a:txBody>
                  <a:tcPr/>
                </a:tc>
                <a:tc>
                  <a:txBody>
                    <a:bodyPr/>
                    <a:lstStyle/>
                    <a:p>
                      <a:r>
                        <a:rPr lang="en-GB" dirty="0" smtClean="0"/>
                        <a:t>14%</a:t>
                      </a:r>
                      <a:endParaRPr lang="en-GB" dirty="0"/>
                    </a:p>
                  </a:txBody>
                  <a:tcPr/>
                </a:tc>
              </a:tr>
            </a:tbl>
          </a:graphicData>
        </a:graphic>
      </p:graphicFrame>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Toilet/bathroom falls data</a:t>
            </a:r>
            <a:endParaRPr lang="en-GB" dirty="0"/>
          </a:p>
        </p:txBody>
      </p:sp>
    </p:spTree>
    <p:extLst>
      <p:ext uri="{BB962C8B-B14F-4D97-AF65-F5344CB8AC3E}">
        <p14:creationId xmlns:p14="http://schemas.microsoft.com/office/powerpoint/2010/main" val="1581444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7279262"/>
              </p:ext>
            </p:extLst>
          </p:nvPr>
        </p:nvGraphicFramePr>
        <p:xfrm>
          <a:off x="611560" y="332656"/>
          <a:ext cx="8136904" cy="6027417"/>
        </p:xfrm>
        <a:graphic>
          <a:graphicData uri="http://schemas.openxmlformats.org/drawingml/2006/table">
            <a:tbl>
              <a:tblPr firstRow="1" bandRow="1">
                <a:tableStyleId>{5C22544A-7EE6-4342-B048-85BDC9FD1C3A}</a:tableStyleId>
              </a:tblPr>
              <a:tblGrid>
                <a:gridCol w="4068452"/>
                <a:gridCol w="4068452"/>
              </a:tblGrid>
              <a:tr h="530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Pre </a:t>
                      </a:r>
                      <a:r>
                        <a:rPr lang="en-GB" sz="1600" dirty="0" err="1" smtClean="0"/>
                        <a:t>covid</a:t>
                      </a:r>
                      <a:endParaRPr lang="en-GB" sz="1600" dirty="0" smtClean="0"/>
                    </a:p>
                    <a:p>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Q1</a:t>
                      </a:r>
                      <a:r>
                        <a:rPr lang="en-GB" sz="1600" baseline="0" dirty="0" smtClean="0"/>
                        <a:t> 2021/2</a:t>
                      </a:r>
                      <a:endParaRPr lang="en-GB" sz="1600" dirty="0" smtClean="0"/>
                    </a:p>
                    <a:p>
                      <a:endParaRPr lang="en-GB" sz="1600" dirty="0"/>
                    </a:p>
                  </a:txBody>
                  <a:tcPr/>
                </a:tc>
              </a:tr>
              <a:tr h="602469">
                <a:tc>
                  <a:txBody>
                    <a:bodyPr/>
                    <a:lstStyle/>
                    <a:p>
                      <a:r>
                        <a:rPr lang="en-GB" sz="1600" dirty="0" smtClean="0">
                          <a:solidFill>
                            <a:schemeClr val="tx1"/>
                          </a:solidFill>
                        </a:rPr>
                        <a:t>80% of falls are unwitnessed</a:t>
                      </a:r>
                    </a:p>
                    <a:p>
                      <a:endParaRPr lang="en-GB"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82% of falls are unwitnessed</a:t>
                      </a:r>
                    </a:p>
                    <a:p>
                      <a:endParaRPr lang="en-GB" sz="1600" dirty="0"/>
                    </a:p>
                  </a:txBody>
                  <a:tcPr/>
                </a:tc>
              </a:tr>
              <a:tr h="602469">
                <a:tc>
                  <a:txBody>
                    <a:bodyPr/>
                    <a:lstStyle/>
                    <a:p>
                      <a:r>
                        <a:rPr lang="en-GB" sz="1600" dirty="0" smtClean="0">
                          <a:solidFill>
                            <a:schemeClr val="tx1"/>
                          </a:solidFill>
                        </a:rPr>
                        <a:t>65% falls are by the bed side</a:t>
                      </a:r>
                    </a:p>
                    <a:p>
                      <a:endParaRPr lang="en-GB"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73% falls are by the bed side</a:t>
                      </a:r>
                    </a:p>
                    <a:p>
                      <a:endParaRPr lang="en-GB" sz="1600" dirty="0"/>
                    </a:p>
                  </a:txBody>
                  <a:tcPr/>
                </a:tc>
              </a:tr>
              <a:tr h="640865">
                <a:tc>
                  <a:txBody>
                    <a:bodyPr/>
                    <a:lstStyle/>
                    <a:p>
                      <a:r>
                        <a:rPr lang="en-GB" sz="1600" dirty="0" smtClean="0">
                          <a:solidFill>
                            <a:schemeClr val="tx1"/>
                          </a:solidFill>
                        </a:rPr>
                        <a:t>55% of patients were confused at the point of falling</a:t>
                      </a:r>
                    </a:p>
                    <a:p>
                      <a:endParaRPr lang="en-GB"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51% of patients were confused at the point of falling</a:t>
                      </a:r>
                    </a:p>
                    <a:p>
                      <a:endParaRPr lang="en-GB" sz="1600" dirty="0"/>
                    </a:p>
                  </a:txBody>
                  <a:tcPr/>
                </a:tc>
              </a:tr>
              <a:tr h="602469">
                <a:tc>
                  <a:txBody>
                    <a:bodyPr/>
                    <a:lstStyle/>
                    <a:p>
                      <a:r>
                        <a:rPr lang="en-GB" sz="1600" dirty="0" smtClean="0">
                          <a:solidFill>
                            <a:schemeClr val="tx1"/>
                          </a:solidFill>
                        </a:rPr>
                        <a:t>5% falls with a one to one present</a:t>
                      </a:r>
                    </a:p>
                    <a:p>
                      <a:endParaRPr lang="en-GB" sz="1600" dirty="0">
                        <a:solidFill>
                          <a:schemeClr val="tx1"/>
                        </a:solidFill>
                      </a:endParaRPr>
                    </a:p>
                  </a:txBody>
                  <a:tcPr/>
                </a:tc>
                <a:tc>
                  <a:txBody>
                    <a:bodyPr/>
                    <a:lstStyle/>
                    <a:p>
                      <a:r>
                        <a:rPr lang="en-GB" sz="1600" dirty="0" smtClean="0"/>
                        <a:t>3% </a:t>
                      </a:r>
                      <a:r>
                        <a:rPr lang="en-GB" sz="1600" dirty="0" smtClean="0">
                          <a:solidFill>
                            <a:schemeClr val="tx1"/>
                          </a:solidFill>
                        </a:rPr>
                        <a:t>falls with a one to one present</a:t>
                      </a:r>
                      <a:endParaRPr lang="en-GB" sz="1600" dirty="0"/>
                    </a:p>
                  </a:txBody>
                  <a:tcPr/>
                </a:tc>
              </a:tr>
              <a:tr h="6024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2% of falls result in a fall with serious harm</a:t>
                      </a:r>
                    </a:p>
                    <a:p>
                      <a:endParaRPr lang="en-GB"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2% of falls result in a fall with serious harm</a:t>
                      </a:r>
                    </a:p>
                    <a:p>
                      <a:endParaRPr lang="en-GB" sz="1600" dirty="0"/>
                    </a:p>
                  </a:txBody>
                  <a:tcPr/>
                </a:tc>
              </a:tr>
              <a:tr h="602469">
                <a:tc>
                  <a:txBody>
                    <a:bodyPr/>
                    <a:lstStyle/>
                    <a:p>
                      <a:r>
                        <a:rPr lang="en-GB" sz="1600" dirty="0" smtClean="0"/>
                        <a:t>30% had</a:t>
                      </a:r>
                      <a:r>
                        <a:rPr lang="en-GB" sz="1600" baseline="0" dirty="0" smtClean="0"/>
                        <a:t> a bed/ward transfer in the previous 24 hours</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31% had</a:t>
                      </a:r>
                      <a:r>
                        <a:rPr lang="en-GB" sz="1600" baseline="0" dirty="0" smtClean="0"/>
                        <a:t> a bed/ward transfer in the previous 24 hours</a:t>
                      </a:r>
                      <a:endParaRPr lang="en-GB" sz="1600" dirty="0" smtClean="0"/>
                    </a:p>
                    <a:p>
                      <a:endParaRPr lang="en-GB" sz="1600" dirty="0"/>
                    </a:p>
                  </a:txBody>
                  <a:tcPr/>
                </a:tc>
              </a:tr>
              <a:tr h="349050">
                <a:tc>
                  <a:txBody>
                    <a:bodyPr/>
                    <a:lstStyle/>
                    <a:p>
                      <a:r>
                        <a:rPr lang="en-GB" sz="1600" dirty="0" smtClean="0"/>
                        <a:t>75% had</a:t>
                      </a:r>
                      <a:r>
                        <a:rPr lang="en-GB" sz="1600" baseline="0" dirty="0" smtClean="0"/>
                        <a:t> a known history of falling</a:t>
                      </a:r>
                      <a:endParaRPr lang="en-GB" sz="1600" dirty="0"/>
                    </a:p>
                  </a:txBody>
                  <a:tcPr/>
                </a:tc>
                <a:tc>
                  <a:txBody>
                    <a:bodyPr/>
                    <a:lstStyle/>
                    <a:p>
                      <a:r>
                        <a:rPr lang="en-GB" sz="1600" dirty="0" smtClean="0"/>
                        <a:t>60% had</a:t>
                      </a:r>
                      <a:r>
                        <a:rPr lang="en-GB" sz="1600" baseline="0" dirty="0" smtClean="0"/>
                        <a:t> a known history of falling</a:t>
                      </a:r>
                      <a:endParaRPr lang="en-GB" sz="1600" dirty="0"/>
                    </a:p>
                  </a:txBody>
                  <a:tcPr/>
                </a:tc>
              </a:tr>
              <a:tr h="349050">
                <a:tc>
                  <a:txBody>
                    <a:bodyPr/>
                    <a:lstStyle/>
                    <a:p>
                      <a:r>
                        <a:rPr lang="en-GB" sz="1600" dirty="0" smtClean="0"/>
                        <a:t>41% of falls were caused by multiple fallers</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49% of falls were caused by multiple fallers</a:t>
                      </a:r>
                    </a:p>
                    <a:p>
                      <a:endParaRPr lang="en-GB" sz="1600" dirty="0"/>
                    </a:p>
                  </a:txBody>
                  <a:tcPr/>
                </a:tc>
              </a:tr>
            </a:tbl>
          </a:graphicData>
        </a:graphic>
      </p:graphicFrame>
    </p:spTree>
    <p:extLst>
      <p:ext uri="{BB962C8B-B14F-4D97-AF65-F5344CB8AC3E}">
        <p14:creationId xmlns:p14="http://schemas.microsoft.com/office/powerpoint/2010/main" val="1190990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cs typeface="Arial" panose="020B0604020202020204" pitchFamily="34" charset="0"/>
              </a:rPr>
              <a:t>Falls Prevention has a specific NICE guidance which tells us to undertake the multifactorial </a:t>
            </a:r>
            <a:r>
              <a:rPr lang="en-GB" dirty="0" smtClean="0">
                <a:cs typeface="Arial" panose="020B0604020202020204" pitchFamily="34" charset="0"/>
              </a:rPr>
              <a:t>assessment , NICE CG 161 Falls in Older People</a:t>
            </a:r>
          </a:p>
          <a:p>
            <a:endParaRPr lang="en-GB" dirty="0">
              <a:cs typeface="Arial" panose="020B0604020202020204" pitchFamily="34" charset="0"/>
            </a:endParaRPr>
          </a:p>
          <a:p>
            <a:r>
              <a:rPr lang="en-GB" dirty="0" smtClean="0">
                <a:cs typeface="Arial" panose="020B0604020202020204" pitchFamily="34" charset="0"/>
              </a:rPr>
              <a:t>This requires all patients aged over 65 years to have a multifactorial falls risk assessment. With clinical judgement for patients aged over 50 years</a:t>
            </a:r>
            <a:endParaRPr lang="en-GB" dirty="0">
              <a:cs typeface="Arial" panose="020B0604020202020204" pitchFamily="34" charset="0"/>
            </a:endParaRPr>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a:t>Prevention pre fall</a:t>
            </a:r>
          </a:p>
        </p:txBody>
      </p:sp>
    </p:spTree>
    <p:extLst>
      <p:ext uri="{BB962C8B-B14F-4D97-AF65-F5344CB8AC3E}">
        <p14:creationId xmlns:p14="http://schemas.microsoft.com/office/powerpoint/2010/main" val="3177891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Q2 &amp; Q3 data</a:t>
            </a:r>
            <a:endParaRPr lang="en-GB" dirty="0"/>
          </a:p>
        </p:txBody>
      </p:sp>
      <p:sp>
        <p:nvSpPr>
          <p:cNvPr id="3" name="Content Placeholder 2"/>
          <p:cNvSpPr>
            <a:spLocks noGrp="1"/>
          </p:cNvSpPr>
          <p:nvPr>
            <p:ph idx="1"/>
          </p:nvPr>
        </p:nvSpPr>
        <p:spPr/>
        <p:txBody>
          <a:bodyPr/>
          <a:lstStyle/>
          <a:p>
            <a:r>
              <a:rPr lang="en-GB" dirty="0" smtClean="0"/>
              <a:t>The reporting parameters changed and some data was no longer captured. 14% of the falls reported had gaps in reporting</a:t>
            </a:r>
          </a:p>
          <a:p>
            <a:endParaRPr lang="en-GB" dirty="0"/>
          </a:p>
          <a:p>
            <a:r>
              <a:rPr lang="en-GB" dirty="0" smtClean="0"/>
              <a:t>Unwitnessed falls – 75%</a:t>
            </a:r>
          </a:p>
          <a:p>
            <a:r>
              <a:rPr lang="en-GB" dirty="0" smtClean="0"/>
              <a:t>Cognitive impairment – 35%</a:t>
            </a:r>
          </a:p>
          <a:p>
            <a:r>
              <a:rPr lang="en-GB" dirty="0" smtClean="0"/>
              <a:t>One to one enhanced supervision - ↓1%</a:t>
            </a:r>
          </a:p>
          <a:p>
            <a:r>
              <a:rPr lang="en-GB" dirty="0" smtClean="0"/>
              <a:t>Bed space changed within 24 hours of the fall-  18% recorded could be up to  32%</a:t>
            </a:r>
          </a:p>
          <a:p>
            <a:r>
              <a:rPr lang="en-GB" dirty="0" smtClean="0"/>
              <a:t>Toileting factors involved – 27% </a:t>
            </a:r>
            <a:endParaRPr lang="en-GB" dirty="0"/>
          </a:p>
        </p:txBody>
      </p:sp>
    </p:spTree>
    <p:extLst>
      <p:ext uri="{BB962C8B-B14F-4D97-AF65-F5344CB8AC3E}">
        <p14:creationId xmlns:p14="http://schemas.microsoft.com/office/powerpoint/2010/main" val="2886660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8229600" cy="4525963"/>
          </a:xfrm>
        </p:spPr>
        <p:txBody>
          <a:bodyPr/>
          <a:lstStyle/>
          <a:p>
            <a:r>
              <a:rPr lang="en-GB" dirty="0" smtClean="0"/>
              <a:t>Aged over 80</a:t>
            </a:r>
          </a:p>
          <a:p>
            <a:endParaRPr lang="en-GB" dirty="0" smtClean="0"/>
          </a:p>
          <a:p>
            <a:r>
              <a:rPr lang="en-GB" dirty="0" smtClean="0"/>
              <a:t>Diagnosed dementia</a:t>
            </a:r>
          </a:p>
          <a:p>
            <a:endParaRPr lang="en-GB" dirty="0" smtClean="0"/>
          </a:p>
          <a:p>
            <a:r>
              <a:rPr lang="en-GB" dirty="0" smtClean="0"/>
              <a:t>Fell by the bedside</a:t>
            </a:r>
          </a:p>
          <a:p>
            <a:endParaRPr lang="en-GB" dirty="0" smtClean="0"/>
          </a:p>
          <a:p>
            <a:r>
              <a:rPr lang="en-GB" dirty="0" smtClean="0"/>
              <a:t>Had a history of falls</a:t>
            </a:r>
          </a:p>
          <a:p>
            <a:endParaRPr lang="en-GB"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normAutofit fontScale="90000"/>
          </a:bodyPr>
          <a:lstStyle/>
          <a:p>
            <a:r>
              <a:rPr lang="en-GB" dirty="0" smtClean="0"/>
              <a:t>Previous patient shared characteristics who fell in the ward</a:t>
            </a:r>
            <a:endParaRPr lang="en-GB" dirty="0"/>
          </a:p>
        </p:txBody>
      </p:sp>
    </p:spTree>
    <p:extLst>
      <p:ext uri="{BB962C8B-B14F-4D97-AF65-F5344CB8AC3E}">
        <p14:creationId xmlns:p14="http://schemas.microsoft.com/office/powerpoint/2010/main" val="3632778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4525963"/>
          </a:xfrm>
        </p:spPr>
        <p:txBody>
          <a:bodyPr/>
          <a:lstStyle/>
          <a:p>
            <a:r>
              <a:rPr lang="en-GB" dirty="0" smtClean="0"/>
              <a:t>Evidence of deconditioning </a:t>
            </a:r>
            <a:r>
              <a:rPr lang="en-GB" dirty="0" err="1" smtClean="0"/>
              <a:t>i.e</a:t>
            </a:r>
            <a:r>
              <a:rPr lang="en-GB" dirty="0" smtClean="0"/>
              <a:t> falls in toilets</a:t>
            </a:r>
          </a:p>
          <a:p>
            <a:r>
              <a:rPr lang="en-GB" dirty="0" smtClean="0"/>
              <a:t>More </a:t>
            </a:r>
            <a:r>
              <a:rPr lang="en-GB" dirty="0" smtClean="0"/>
              <a:t>patients experiencing delirium</a:t>
            </a:r>
          </a:p>
          <a:p>
            <a:r>
              <a:rPr lang="en-GB" dirty="0" smtClean="0"/>
              <a:t>Increase in violence and aggression</a:t>
            </a:r>
          </a:p>
          <a:p>
            <a:r>
              <a:rPr lang="en-GB" dirty="0" smtClean="0"/>
              <a:t>No difference in the features of falls between the day and the night</a:t>
            </a:r>
          </a:p>
          <a:p>
            <a:r>
              <a:rPr lang="en-GB" dirty="0" smtClean="0"/>
              <a:t>Locations have not changed </a:t>
            </a:r>
          </a:p>
          <a:p>
            <a:r>
              <a:rPr lang="en-GB" dirty="0" smtClean="0"/>
              <a:t>Although over 65 years of age, much younger than pre </a:t>
            </a:r>
            <a:r>
              <a:rPr lang="en-GB" dirty="0" err="1" smtClean="0"/>
              <a:t>covid</a:t>
            </a:r>
            <a:r>
              <a:rPr lang="en-GB" dirty="0" smtClean="0"/>
              <a:t>, with higher Rockwood scores than previously anticipated. I believe this is due to </a:t>
            </a:r>
            <a:r>
              <a:rPr lang="en-GB" dirty="0" smtClean="0"/>
              <a:t>deconditioning</a:t>
            </a:r>
          </a:p>
          <a:p>
            <a:endParaRPr lang="en-GB"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Now</a:t>
            </a:r>
            <a:endParaRPr lang="en-GB" dirty="0"/>
          </a:p>
        </p:txBody>
      </p:sp>
    </p:spTree>
    <p:extLst>
      <p:ext uri="{BB962C8B-B14F-4D97-AF65-F5344CB8AC3E}">
        <p14:creationId xmlns:p14="http://schemas.microsoft.com/office/powerpoint/2010/main" val="634229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98A3631-9F12-4C79-819F-C613CC051005}"/>
              </a:ext>
            </a:extLst>
          </p:cNvPr>
          <p:cNvSpPr>
            <a:spLocks noGrp="1"/>
          </p:cNvSpPr>
          <p:nvPr>
            <p:ph idx="1"/>
          </p:nvPr>
        </p:nvSpPr>
        <p:spPr>
          <a:xfrm>
            <a:off x="395536" y="1124744"/>
            <a:ext cx="8229600" cy="4525963"/>
          </a:xfrm>
        </p:spPr>
        <p:txBody>
          <a:bodyPr/>
          <a:lstStyle/>
          <a:p>
            <a:pPr marL="0" indent="0">
              <a:buNone/>
            </a:pPr>
            <a:r>
              <a:rPr lang="en-GB" dirty="0">
                <a:solidFill>
                  <a:schemeClr val="bg1"/>
                </a:solidFill>
              </a:rPr>
              <a:t>Multifactorial causes :</a:t>
            </a:r>
          </a:p>
          <a:p>
            <a:r>
              <a:rPr lang="en-GB" dirty="0" err="1"/>
              <a:t>Sarcopaenia</a:t>
            </a:r>
            <a:endParaRPr lang="en-GB" dirty="0"/>
          </a:p>
          <a:p>
            <a:r>
              <a:rPr lang="en-GB" dirty="0"/>
              <a:t>Clinical Frailty</a:t>
            </a:r>
          </a:p>
          <a:p>
            <a:r>
              <a:rPr lang="en-GB" dirty="0"/>
              <a:t>Change of </a:t>
            </a:r>
            <a:r>
              <a:rPr lang="en-GB" dirty="0" smtClean="0"/>
              <a:t>Environment</a:t>
            </a:r>
          </a:p>
          <a:p>
            <a:r>
              <a:rPr lang="en-GB" dirty="0" smtClean="0"/>
              <a:t>Multiple bed moves</a:t>
            </a:r>
            <a:endParaRPr lang="en-GB" dirty="0"/>
          </a:p>
          <a:p>
            <a:r>
              <a:rPr lang="en-GB" dirty="0"/>
              <a:t>Lack of insight to current mobility</a:t>
            </a:r>
          </a:p>
          <a:p>
            <a:r>
              <a:rPr lang="en-GB" dirty="0"/>
              <a:t>High </a:t>
            </a:r>
            <a:r>
              <a:rPr lang="en-GB" dirty="0" smtClean="0"/>
              <a:t>impulsivity</a:t>
            </a:r>
          </a:p>
          <a:p>
            <a:r>
              <a:rPr lang="en-GB" dirty="0" err="1" smtClean="0"/>
              <a:t>Covid</a:t>
            </a:r>
            <a:r>
              <a:rPr lang="en-GB" dirty="0" smtClean="0"/>
              <a:t> hypoxia</a:t>
            </a:r>
            <a:endParaRPr lang="en-GB" dirty="0"/>
          </a:p>
          <a:p>
            <a:endParaRPr lang="en-US" dirty="0"/>
          </a:p>
        </p:txBody>
      </p:sp>
      <p:sp>
        <p:nvSpPr>
          <p:cNvPr id="4" name="Footer Placeholder 3">
            <a:extLst>
              <a:ext uri="{FF2B5EF4-FFF2-40B4-BE49-F238E27FC236}">
                <a16:creationId xmlns="" xmlns:a16="http://schemas.microsoft.com/office/drawing/2014/main" id="{2B6CA524-D25D-4FD2-BDCC-52573ED46633}"/>
              </a:ext>
            </a:extLst>
          </p:cNvPr>
          <p:cNvSpPr>
            <a:spLocks noGrp="1"/>
          </p:cNvSpPr>
          <p:nvPr>
            <p:ph type="ftr" sz="quarter" idx="11"/>
          </p:nvPr>
        </p:nvSpPr>
        <p:spPr/>
        <p:txBody>
          <a:bodyPr/>
          <a:lstStyle/>
          <a:p>
            <a:endParaRPr lang="en-GB"/>
          </a:p>
        </p:txBody>
      </p:sp>
      <p:sp>
        <p:nvSpPr>
          <p:cNvPr id="2" name="Title 1">
            <a:extLst>
              <a:ext uri="{FF2B5EF4-FFF2-40B4-BE49-F238E27FC236}">
                <a16:creationId xmlns="" xmlns:a16="http://schemas.microsoft.com/office/drawing/2014/main" id="{3B23A852-4731-4E2C-9798-AF1EC097547E}"/>
              </a:ext>
            </a:extLst>
          </p:cNvPr>
          <p:cNvSpPr>
            <a:spLocks noGrp="1"/>
          </p:cNvSpPr>
          <p:nvPr>
            <p:ph type="title"/>
          </p:nvPr>
        </p:nvSpPr>
        <p:spPr/>
        <p:txBody>
          <a:bodyPr/>
          <a:lstStyle/>
          <a:p>
            <a:r>
              <a:rPr lang="en-GB" dirty="0"/>
              <a:t>Common Root Causes</a:t>
            </a:r>
            <a:endParaRPr lang="en-US" dirty="0"/>
          </a:p>
        </p:txBody>
      </p:sp>
    </p:spTree>
    <p:extLst>
      <p:ext uri="{BB962C8B-B14F-4D97-AF65-F5344CB8AC3E}">
        <p14:creationId xmlns:p14="http://schemas.microsoft.com/office/powerpoint/2010/main" val="2839749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Good for non walking patients who have failed the bed rail safety assessment</a:t>
            </a:r>
          </a:p>
          <a:p>
            <a:endParaRPr lang="en-GB" dirty="0" smtClean="0"/>
          </a:p>
          <a:p>
            <a:r>
              <a:rPr lang="en-GB" dirty="0" smtClean="0"/>
              <a:t>Can cause falls in mobile older patients as the bed is too low for access and egress</a:t>
            </a:r>
          </a:p>
          <a:p>
            <a:endParaRPr lang="en-GB" dirty="0"/>
          </a:p>
          <a:p>
            <a:r>
              <a:rPr lang="en-GB" dirty="0" smtClean="0"/>
              <a:t>Consider how the height that the patient is lying at changes their </a:t>
            </a:r>
            <a:r>
              <a:rPr lang="en-GB" dirty="0" err="1" smtClean="0"/>
              <a:t>eyeline</a:t>
            </a:r>
            <a:r>
              <a:rPr lang="en-GB" dirty="0" smtClean="0"/>
              <a:t> and size perception</a:t>
            </a:r>
            <a:endParaRPr lang="en-GB"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Low Rise Beds</a:t>
            </a:r>
            <a:endParaRPr lang="en-GB" dirty="0"/>
          </a:p>
        </p:txBody>
      </p:sp>
    </p:spTree>
    <p:extLst>
      <p:ext uri="{BB962C8B-B14F-4D97-AF65-F5344CB8AC3E}">
        <p14:creationId xmlns:p14="http://schemas.microsoft.com/office/powerpoint/2010/main" val="3559919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Very weak evidence to prevent falls</a:t>
            </a:r>
          </a:p>
          <a:p>
            <a:r>
              <a:rPr lang="en-GB" dirty="0" smtClean="0"/>
              <a:t>Need to be quiet/silent or very disruptive to all patients</a:t>
            </a:r>
          </a:p>
          <a:p>
            <a:r>
              <a:rPr lang="en-GB" dirty="0" smtClean="0"/>
              <a:t>A noisy alarm can cause falls for patients living with dementia, as could divide the attention required to stand/balance with ill-being</a:t>
            </a:r>
          </a:p>
          <a:p>
            <a:r>
              <a:rPr lang="en-GB" dirty="0" smtClean="0"/>
              <a:t>The alarm will function well as an automatic call bell </a:t>
            </a:r>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normAutofit fontScale="90000"/>
          </a:bodyPr>
          <a:lstStyle/>
          <a:p>
            <a:r>
              <a:rPr lang="en-GB" dirty="0" smtClean="0"/>
              <a:t>Falls Alarms in the acute setting</a:t>
            </a:r>
            <a:endParaRPr lang="en-GB" dirty="0"/>
          </a:p>
        </p:txBody>
      </p:sp>
    </p:spTree>
    <p:extLst>
      <p:ext uri="{BB962C8B-B14F-4D97-AF65-F5344CB8AC3E}">
        <p14:creationId xmlns:p14="http://schemas.microsoft.com/office/powerpoint/2010/main" val="3384634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4525963"/>
          </a:xfrm>
        </p:spPr>
        <p:txBody>
          <a:bodyPr>
            <a:normAutofit lnSpcReduction="10000"/>
          </a:bodyPr>
          <a:lstStyle/>
          <a:p>
            <a:pPr marL="0" indent="0">
              <a:buNone/>
            </a:pPr>
            <a:r>
              <a:rPr lang="en-GB" dirty="0" smtClean="0"/>
              <a:t>Lots of additional lighting available :</a:t>
            </a:r>
          </a:p>
          <a:p>
            <a:r>
              <a:rPr lang="en-GB" dirty="0"/>
              <a:t>P</a:t>
            </a:r>
            <a:r>
              <a:rPr lang="en-GB" dirty="0" smtClean="0"/>
              <a:t>lug in low level lights</a:t>
            </a:r>
          </a:p>
          <a:p>
            <a:endParaRPr lang="en-GB" dirty="0" smtClean="0"/>
          </a:p>
          <a:p>
            <a:r>
              <a:rPr lang="en-GB" dirty="0"/>
              <a:t>P</a:t>
            </a:r>
            <a:r>
              <a:rPr lang="en-GB" dirty="0" smtClean="0"/>
              <a:t>ress touch</a:t>
            </a:r>
          </a:p>
          <a:p>
            <a:endParaRPr lang="en-GB" dirty="0" smtClean="0"/>
          </a:p>
          <a:p>
            <a:r>
              <a:rPr lang="en-GB" dirty="0"/>
              <a:t>M</a:t>
            </a:r>
            <a:r>
              <a:rPr lang="en-GB" dirty="0" smtClean="0"/>
              <a:t>otion activated</a:t>
            </a:r>
          </a:p>
          <a:p>
            <a:r>
              <a:rPr lang="en-GB" dirty="0" smtClean="0"/>
              <a:t> </a:t>
            </a:r>
          </a:p>
          <a:p>
            <a:r>
              <a:rPr lang="en-GB" dirty="0"/>
              <a:t>R</a:t>
            </a:r>
            <a:r>
              <a:rPr lang="en-GB" dirty="0" smtClean="0"/>
              <a:t>ope lighting to highlight around toilet doors</a:t>
            </a:r>
          </a:p>
          <a:p>
            <a:endParaRPr lang="en-GB" dirty="0" smtClean="0"/>
          </a:p>
          <a:p>
            <a:r>
              <a:rPr lang="en-GB" dirty="0" smtClean="0"/>
              <a:t>Rope lighting behind hand rails in corridors</a:t>
            </a:r>
            <a:endParaRPr lang="en-GB"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Ambient Lighting</a:t>
            </a:r>
            <a:endParaRPr lang="en-GB" dirty="0"/>
          </a:p>
        </p:txBody>
      </p:sp>
    </p:spTree>
    <p:extLst>
      <p:ext uri="{BB962C8B-B14F-4D97-AF65-F5344CB8AC3E}">
        <p14:creationId xmlns:p14="http://schemas.microsoft.com/office/powerpoint/2010/main" val="878842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Nurses stations are not always best placed to allow staff to be near their patients at night</a:t>
            </a:r>
          </a:p>
          <a:p>
            <a:endParaRPr lang="en-GB" dirty="0" smtClean="0"/>
          </a:p>
          <a:p>
            <a:r>
              <a:rPr lang="en-GB" dirty="0" smtClean="0"/>
              <a:t>Fold away tables</a:t>
            </a:r>
          </a:p>
          <a:p>
            <a:endParaRPr lang="en-GB" dirty="0" smtClean="0"/>
          </a:p>
          <a:p>
            <a:r>
              <a:rPr lang="en-GB" dirty="0" smtClean="0"/>
              <a:t>Night time stations allow staff to unobtrusively be near their allocated patients at night</a:t>
            </a:r>
          </a:p>
          <a:p>
            <a:endParaRPr lang="en-GB" dirty="0" smtClean="0"/>
          </a:p>
          <a:p>
            <a:r>
              <a:rPr lang="en-GB" dirty="0" smtClean="0"/>
              <a:t>Can be wall mounted swing up tables</a:t>
            </a:r>
            <a:endParaRPr lang="en-GB"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Night Time Seating Stations</a:t>
            </a:r>
            <a:endParaRPr lang="en-GB" dirty="0"/>
          </a:p>
        </p:txBody>
      </p:sp>
    </p:spTree>
    <p:extLst>
      <p:ext uri="{BB962C8B-B14F-4D97-AF65-F5344CB8AC3E}">
        <p14:creationId xmlns:p14="http://schemas.microsoft.com/office/powerpoint/2010/main" val="765380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Not all patients will sleep at night</a:t>
            </a:r>
          </a:p>
          <a:p>
            <a:endParaRPr lang="en-GB" dirty="0" smtClean="0"/>
          </a:p>
          <a:p>
            <a:r>
              <a:rPr lang="en-GB" dirty="0" smtClean="0"/>
              <a:t>Break out seating areas provide a safe place for the patient to sit and an opportunity for staff to be able to spend time and assist the patient to achieve well being</a:t>
            </a:r>
            <a:endParaRPr lang="en-GB"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Break out seating areas</a:t>
            </a:r>
            <a:endParaRPr lang="en-GB" dirty="0"/>
          </a:p>
        </p:txBody>
      </p:sp>
    </p:spTree>
    <p:extLst>
      <p:ext uri="{BB962C8B-B14F-4D97-AF65-F5344CB8AC3E}">
        <p14:creationId xmlns:p14="http://schemas.microsoft.com/office/powerpoint/2010/main" val="2883859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Also called convex, security and panoramic mirrors</a:t>
            </a:r>
          </a:p>
          <a:p>
            <a:endParaRPr lang="en-GB" dirty="0" smtClean="0"/>
          </a:p>
          <a:p>
            <a:r>
              <a:rPr lang="en-GB" dirty="0" smtClean="0"/>
              <a:t>The mirror is designed to create a wide angle of view</a:t>
            </a:r>
          </a:p>
          <a:p>
            <a:endParaRPr lang="en-GB" dirty="0" smtClean="0"/>
          </a:p>
          <a:p>
            <a:r>
              <a:rPr lang="en-GB" dirty="0" smtClean="0"/>
              <a:t>If the building design has awkward corners, these can be used</a:t>
            </a:r>
            <a:endParaRPr lang="en-GB"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Use of Fish Eye Mirror</a:t>
            </a:r>
            <a:endParaRPr lang="en-GB" dirty="0"/>
          </a:p>
        </p:txBody>
      </p:sp>
    </p:spTree>
    <p:extLst>
      <p:ext uri="{BB962C8B-B14F-4D97-AF65-F5344CB8AC3E}">
        <p14:creationId xmlns:p14="http://schemas.microsoft.com/office/powerpoint/2010/main" val="38745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929411"/>
          </a:xfrm>
        </p:spPr>
        <p:txBody>
          <a:bodyPr/>
          <a:lstStyle/>
          <a:p>
            <a:endParaRPr lang="en-GB" sz="2800" dirty="0">
              <a:solidFill>
                <a:schemeClr val="bg1"/>
              </a:solidFill>
            </a:endParaRPr>
          </a:p>
          <a:p>
            <a:r>
              <a:rPr lang="en-GB" sz="2800" dirty="0" smtClean="0">
                <a:cs typeface="Arial" panose="020B0604020202020204" pitchFamily="34" charset="0"/>
              </a:rPr>
              <a:t>NICE </a:t>
            </a:r>
            <a:r>
              <a:rPr lang="en-GB" sz="2800" dirty="0">
                <a:cs typeface="Arial" panose="020B0604020202020204" pitchFamily="34" charset="0"/>
              </a:rPr>
              <a:t>CG 109 – Transient Loss of consciousness in adults and younger people</a:t>
            </a:r>
          </a:p>
          <a:p>
            <a:r>
              <a:rPr lang="en-GB" sz="2800" dirty="0">
                <a:cs typeface="Arial" panose="020B0604020202020204" pitchFamily="34" charset="0"/>
              </a:rPr>
              <a:t>NICE 103 – Delirium</a:t>
            </a:r>
          </a:p>
          <a:p>
            <a:r>
              <a:rPr lang="en-GB" sz="2800" dirty="0">
                <a:cs typeface="Arial" panose="020B0604020202020204" pitchFamily="34" charset="0"/>
              </a:rPr>
              <a:t>NICE 176 – Head Injury</a:t>
            </a:r>
          </a:p>
          <a:p>
            <a:r>
              <a:rPr lang="en-GB" sz="2800" dirty="0">
                <a:cs typeface="Arial" panose="020B0604020202020204" pitchFamily="34" charset="0"/>
              </a:rPr>
              <a:t>NICE 146 – Fragility </a:t>
            </a:r>
            <a:r>
              <a:rPr lang="en-GB" sz="2800" dirty="0" smtClean="0">
                <a:cs typeface="Arial" panose="020B0604020202020204" pitchFamily="34" charset="0"/>
              </a:rPr>
              <a:t>Fracture</a:t>
            </a:r>
          </a:p>
          <a:p>
            <a:r>
              <a:rPr lang="en-GB" sz="2800" dirty="0" smtClean="0">
                <a:cs typeface="Arial" panose="020B0604020202020204" pitchFamily="34" charset="0"/>
              </a:rPr>
              <a:t>NICE QS 86 – Falls in older people</a:t>
            </a:r>
            <a:endParaRPr lang="en-GB" sz="2800" dirty="0">
              <a:cs typeface="Arial" panose="020B0604020202020204" pitchFamily="34" charset="0"/>
            </a:endParaRPr>
          </a:p>
          <a:p>
            <a:endParaRPr lang="en-GB" sz="2800" dirty="0"/>
          </a:p>
          <a:p>
            <a:endParaRPr lang="en-GB" sz="2800" dirty="0"/>
          </a:p>
        </p:txBody>
      </p:sp>
      <p:sp>
        <p:nvSpPr>
          <p:cNvPr id="4" name="Footer Placeholder 3"/>
          <p:cNvSpPr>
            <a:spLocks noGrp="1"/>
          </p:cNvSpPr>
          <p:nvPr>
            <p:ph type="ftr" sz="quarter" idx="11"/>
          </p:nvPr>
        </p:nvSpPr>
        <p:spPr/>
        <p:txBody>
          <a:bodyPr/>
          <a:lstStyle/>
          <a:p>
            <a:endParaRPr lang="en-GB" dirty="0"/>
          </a:p>
        </p:txBody>
      </p:sp>
      <p:sp>
        <p:nvSpPr>
          <p:cNvPr id="2" name="Title 1"/>
          <p:cNvSpPr>
            <a:spLocks noGrp="1"/>
          </p:cNvSpPr>
          <p:nvPr>
            <p:ph type="title"/>
          </p:nvPr>
        </p:nvSpPr>
        <p:spPr>
          <a:xfrm>
            <a:off x="0" y="332656"/>
            <a:ext cx="9120956" cy="1143000"/>
          </a:xfrm>
        </p:spPr>
        <p:txBody>
          <a:bodyPr>
            <a:normAutofit fontScale="90000"/>
          </a:bodyPr>
          <a:lstStyle/>
          <a:p>
            <a:r>
              <a:rPr lang="en-GB" sz="4400" dirty="0">
                <a:latin typeface="+mn-lt"/>
                <a:cs typeface="Arial" panose="020B0604020202020204" pitchFamily="34" charset="0"/>
              </a:rPr>
              <a:t>Other useful national guidance :</a:t>
            </a:r>
            <a:br>
              <a:rPr lang="en-GB" sz="4400" dirty="0">
                <a:latin typeface="+mn-lt"/>
                <a:cs typeface="Arial" panose="020B0604020202020204" pitchFamily="34" charset="0"/>
              </a:rPr>
            </a:br>
            <a:endParaRPr lang="en-GB" dirty="0">
              <a:latin typeface="+mn-lt"/>
            </a:endParaRPr>
          </a:p>
        </p:txBody>
      </p:sp>
    </p:spTree>
    <p:extLst>
      <p:ext uri="{BB962C8B-B14F-4D97-AF65-F5344CB8AC3E}">
        <p14:creationId xmlns:p14="http://schemas.microsoft.com/office/powerpoint/2010/main" val="204043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525963"/>
          </a:xfrm>
        </p:spPr>
        <p:txBody>
          <a:bodyPr/>
          <a:lstStyle/>
          <a:p>
            <a:r>
              <a:rPr lang="en-GB" dirty="0" smtClean="0"/>
              <a:t>Hyperactive delirium can cause hyper vigilance , so placing a patient at risk of falls/ confusion by the nurses station increases this</a:t>
            </a:r>
          </a:p>
          <a:p>
            <a:r>
              <a:rPr lang="en-GB" dirty="0" smtClean="0"/>
              <a:t>Noises are hard to filter out</a:t>
            </a:r>
          </a:p>
          <a:p>
            <a:r>
              <a:rPr lang="en-GB" dirty="0" smtClean="0"/>
              <a:t>Together this will cause ill-being with all the risks of dehydration, falls, medication non-compliance to name some</a:t>
            </a:r>
          </a:p>
          <a:p>
            <a:r>
              <a:rPr lang="en-GB" dirty="0" smtClean="0"/>
              <a:t>Side rooms provide a therapeutic spaces for these patients</a:t>
            </a:r>
            <a:endParaRPr lang="en-GB"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Sleep deprivation</a:t>
            </a:r>
            <a:endParaRPr lang="en-GB" dirty="0"/>
          </a:p>
        </p:txBody>
      </p:sp>
    </p:spTree>
    <p:extLst>
      <p:ext uri="{BB962C8B-B14F-4D97-AF65-F5344CB8AC3E}">
        <p14:creationId xmlns:p14="http://schemas.microsoft.com/office/powerpoint/2010/main" val="171282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5400" dirty="0" smtClean="0"/>
              <a:t>Sharing evidence and Root Cause Analysis Findings</a:t>
            </a:r>
            <a:endParaRPr lang="en-GB" sz="5400"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3706963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NICE QS 86 – Falls in Older People, Updated 2017</a:t>
            </a:r>
          </a:p>
          <a:p>
            <a:r>
              <a:rPr lang="en-GB" dirty="0" smtClean="0"/>
              <a:t>Statement 4 – Checks for injury post fall</a:t>
            </a:r>
          </a:p>
          <a:p>
            <a:r>
              <a:rPr lang="en-GB" dirty="0" smtClean="0"/>
              <a:t>Statement 5 – Safe manual handling after in-patient fall</a:t>
            </a:r>
          </a:p>
          <a:p>
            <a:r>
              <a:rPr lang="en-GB" dirty="0" smtClean="0"/>
              <a:t>Statement 6 – Medical Examination after an in-patient fall</a:t>
            </a:r>
          </a:p>
          <a:p>
            <a:endParaRPr lang="en-GB"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Post Fall</a:t>
            </a:r>
            <a:endParaRPr lang="en-GB" dirty="0"/>
          </a:p>
        </p:txBody>
      </p:sp>
    </p:spTree>
    <p:extLst>
      <p:ext uri="{BB962C8B-B14F-4D97-AF65-F5344CB8AC3E}">
        <p14:creationId xmlns:p14="http://schemas.microsoft.com/office/powerpoint/2010/main" val="3339002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rotWithShape="1">
          <a:blip r:embed="rId2"/>
          <a:srcRect l="9939" t="16045" r="70598" b="13766"/>
          <a:stretch/>
        </p:blipFill>
        <p:spPr bwMode="auto">
          <a:xfrm>
            <a:off x="179512" y="1052736"/>
            <a:ext cx="3718586" cy="4525963"/>
          </a:xfrm>
          <a:prstGeom prst="rect">
            <a:avLst/>
          </a:prstGeom>
          <a:ln>
            <a:noFill/>
          </a:ln>
          <a:extLst>
            <a:ext uri="{53640926-AAD7-44D8-BBD7-CCE9431645EC}">
              <a14:shadowObscured xmlns:a14="http://schemas.microsoft.com/office/drawing/2010/main"/>
            </a:ext>
          </a:extLst>
        </p:spPr>
      </p:pic>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Post falls </a:t>
            </a:r>
            <a:r>
              <a:rPr lang="en-GB" dirty="0" err="1" smtClean="0"/>
              <a:t>proforma</a:t>
            </a:r>
            <a:endParaRPr lang="en-GB" dirty="0"/>
          </a:p>
        </p:txBody>
      </p:sp>
      <p:pic>
        <p:nvPicPr>
          <p:cNvPr id="6" name="Picture 5"/>
          <p:cNvPicPr/>
          <p:nvPr/>
        </p:nvPicPr>
        <p:blipFill rotWithShape="1">
          <a:blip r:embed="rId3"/>
          <a:srcRect l="10329" t="13769" r="70388" b="12266"/>
          <a:stretch/>
        </p:blipFill>
        <p:spPr bwMode="auto">
          <a:xfrm>
            <a:off x="2483768" y="945964"/>
            <a:ext cx="4112811" cy="5382676"/>
          </a:xfrm>
          <a:prstGeom prst="rect">
            <a:avLst/>
          </a:prstGeom>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978544"/>
            <a:ext cx="3346450"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910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8229600" cy="4525963"/>
          </a:xfrm>
        </p:spPr>
        <p:txBody>
          <a:bodyPr>
            <a:normAutofit/>
          </a:bodyPr>
          <a:lstStyle/>
          <a:p>
            <a:pPr>
              <a:buNone/>
            </a:pPr>
            <a:r>
              <a:rPr lang="en-GB" sz="2800" dirty="0" smtClean="0">
                <a:solidFill>
                  <a:schemeClr val="bg1"/>
                </a:solidFill>
              </a:rPr>
              <a:t>RCA identified that documented primary &amp; secondary survey were inadequate or a</a:t>
            </a:r>
          </a:p>
          <a:p>
            <a:pPr>
              <a:buNone/>
            </a:pPr>
            <a:r>
              <a:rPr lang="en-GB" sz="2800" dirty="0" smtClean="0"/>
              <a:t>Falls simulation trains staff to be able: </a:t>
            </a:r>
          </a:p>
          <a:p>
            <a:pPr>
              <a:buNone/>
            </a:pPr>
            <a:endParaRPr lang="en-GB" sz="2800" dirty="0" smtClean="0"/>
          </a:p>
          <a:p>
            <a:r>
              <a:rPr lang="en-GB" sz="2800" dirty="0" smtClean="0"/>
              <a:t>undertake primary survey</a:t>
            </a:r>
          </a:p>
          <a:p>
            <a:r>
              <a:rPr lang="en-GB" sz="2800" dirty="0" smtClean="0"/>
              <a:t>identify suspected injury</a:t>
            </a:r>
          </a:p>
          <a:p>
            <a:r>
              <a:rPr lang="en-GB" sz="2800" dirty="0" smtClean="0"/>
              <a:t>choose correct floor retrieval</a:t>
            </a:r>
          </a:p>
          <a:p>
            <a:r>
              <a:rPr lang="en-GB" sz="2800" dirty="0" smtClean="0"/>
              <a:t>Follow SBAR process for on-call team</a:t>
            </a:r>
          </a:p>
          <a:p>
            <a:r>
              <a:rPr lang="en-GB" sz="2800" dirty="0" smtClean="0"/>
              <a:t>Understand crisis language &amp; human factors</a:t>
            </a:r>
            <a:endParaRPr lang="en-GB" sz="2800"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Falls Simulation</a:t>
            </a:r>
            <a:endParaRPr lang="en-GB" dirty="0"/>
          </a:p>
        </p:txBody>
      </p:sp>
    </p:spTree>
    <p:extLst>
      <p:ext uri="{BB962C8B-B14F-4D97-AF65-F5344CB8AC3E}">
        <p14:creationId xmlns:p14="http://schemas.microsoft.com/office/powerpoint/2010/main" val="2352379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525963"/>
          </a:xfrm>
        </p:spPr>
        <p:txBody>
          <a:bodyPr/>
          <a:lstStyle/>
          <a:p>
            <a:pPr>
              <a:buNone/>
            </a:pPr>
            <a:r>
              <a:rPr lang="en-GB" dirty="0" smtClean="0"/>
              <a:t>Consider if a template may help junior or less confident staff  </a:t>
            </a:r>
            <a:r>
              <a:rPr lang="en-GB" dirty="0" smtClean="0">
                <a:solidFill>
                  <a:schemeClr val="bg1"/>
                </a:solidFill>
              </a:rPr>
              <a:t>retrieval and expected outcomes have been written for:</a:t>
            </a:r>
          </a:p>
          <a:p>
            <a:r>
              <a:rPr lang="en-GB" dirty="0" smtClean="0"/>
              <a:t>Suspected # hip</a:t>
            </a:r>
          </a:p>
          <a:p>
            <a:r>
              <a:rPr lang="en-GB" dirty="0" smtClean="0"/>
              <a:t>Suspected head injury</a:t>
            </a:r>
          </a:p>
          <a:p>
            <a:r>
              <a:rPr lang="en-GB" dirty="0" smtClean="0"/>
              <a:t>No head injury – new confusion ( delirium)</a:t>
            </a:r>
          </a:p>
          <a:p>
            <a:r>
              <a:rPr lang="en-GB" dirty="0" smtClean="0"/>
              <a:t>No injury ( up to 12 hours to review)</a:t>
            </a:r>
          </a:p>
          <a:p>
            <a:r>
              <a:rPr lang="en-GB" dirty="0" smtClean="0"/>
              <a:t>Full thickness skin tear</a:t>
            </a:r>
          </a:p>
          <a:p>
            <a:pPr>
              <a:buNone/>
            </a:pPr>
            <a:endParaRPr lang="en-GB"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SBAR</a:t>
            </a:r>
            <a:endParaRPr lang="en-GB" dirty="0"/>
          </a:p>
        </p:txBody>
      </p:sp>
    </p:spTree>
    <p:extLst>
      <p:ext uri="{BB962C8B-B14F-4D97-AF65-F5344CB8AC3E}">
        <p14:creationId xmlns:p14="http://schemas.microsoft.com/office/powerpoint/2010/main" val="3170769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Flat floor retrieval needs to be made available for any suspected hip or spinal fracture</a:t>
            </a:r>
          </a:p>
          <a:p>
            <a:r>
              <a:rPr lang="en-GB" dirty="0" smtClean="0"/>
              <a:t>Out of hours teams need to be able to gain access to this equipment within an acceptable time frame, so staff are not pressured into a unsafe retrieval method</a:t>
            </a:r>
            <a:endParaRPr lang="en-GB"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Safe Floor Retrieval</a:t>
            </a:r>
            <a:endParaRPr lang="en-GB" dirty="0"/>
          </a:p>
        </p:txBody>
      </p:sp>
    </p:spTree>
    <p:extLst>
      <p:ext uri="{BB962C8B-B14F-4D97-AF65-F5344CB8AC3E}">
        <p14:creationId xmlns:p14="http://schemas.microsoft.com/office/powerpoint/2010/main" val="3006772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929411"/>
          </a:xfrm>
        </p:spPr>
        <p:txBody>
          <a:bodyPr/>
          <a:lstStyle/>
          <a:p>
            <a:r>
              <a:rPr lang="en-GB" dirty="0" smtClean="0"/>
              <a:t>#</a:t>
            </a:r>
            <a:r>
              <a:rPr lang="en-GB" dirty="0" err="1" smtClean="0"/>
              <a:t>icanpreventdelirium</a:t>
            </a:r>
            <a:r>
              <a:rPr lang="en-GB" dirty="0" smtClean="0"/>
              <a:t> can be shared for all ward staff</a:t>
            </a:r>
          </a:p>
          <a:p>
            <a:r>
              <a:rPr lang="en-GB" dirty="0" smtClean="0"/>
              <a:t>The more delirium is addressed during the day the more settled the patient at night</a:t>
            </a:r>
          </a:p>
          <a:p>
            <a:r>
              <a:rPr lang="en-GB" dirty="0" smtClean="0"/>
              <a:t>We are successfully using Bright Light therapy for patient with delirium in the day , 2 sessions a day for patients with a positive 4AT</a:t>
            </a:r>
          </a:p>
          <a:p>
            <a:r>
              <a:rPr lang="en-GB" dirty="0" smtClean="0"/>
              <a:t>Aromatherapy is used from late afternoon</a:t>
            </a:r>
          </a:p>
          <a:p>
            <a:pPr marL="0" indent="0">
              <a:buNone/>
            </a:pPr>
            <a:endParaRPr lang="en-GB"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Delirium</a:t>
            </a:r>
            <a:endParaRPr lang="en-GB" dirty="0"/>
          </a:p>
        </p:txBody>
      </p:sp>
    </p:spTree>
    <p:extLst>
      <p:ext uri="{BB962C8B-B14F-4D97-AF65-F5344CB8AC3E}">
        <p14:creationId xmlns:p14="http://schemas.microsoft.com/office/powerpoint/2010/main" val="410400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843881"/>
            <a:ext cx="4038600" cy="4038600"/>
          </a:xfrm>
        </p:spPr>
      </p:pic>
      <p:pic>
        <p:nvPicPr>
          <p:cNvPr id="18" name="Content Placeholder 1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843881"/>
            <a:ext cx="4038600" cy="4038600"/>
          </a:xfrm>
        </p:spPr>
      </p:pic>
      <p:sp>
        <p:nvSpPr>
          <p:cNvPr id="4" name="Footer Placeholder 3"/>
          <p:cNvSpPr>
            <a:spLocks noGrp="1"/>
          </p:cNvSpPr>
          <p:nvPr>
            <p:ph type="ftr" sz="quarter" idx="11"/>
          </p:nvPr>
        </p:nvSpPr>
        <p:spPr/>
        <p:txBody>
          <a:bodyPr/>
          <a:lstStyle/>
          <a:p>
            <a:endParaRPr lang="en-GB"/>
          </a:p>
        </p:txBody>
      </p:sp>
      <p:sp>
        <p:nvSpPr>
          <p:cNvPr id="5" name="Title 4"/>
          <p:cNvSpPr>
            <a:spLocks noGrp="1"/>
          </p:cNvSpPr>
          <p:nvPr>
            <p:ph type="title"/>
          </p:nvPr>
        </p:nvSpPr>
        <p:spPr/>
        <p:txBody>
          <a:bodyPr/>
          <a:lstStyle/>
          <a:p>
            <a:endParaRPr lang="en-GB"/>
          </a:p>
        </p:txBody>
      </p:sp>
    </p:spTree>
    <p:extLst>
      <p:ext uri="{BB962C8B-B14F-4D97-AF65-F5344CB8AC3E}">
        <p14:creationId xmlns:p14="http://schemas.microsoft.com/office/powerpoint/2010/main" val="2542708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4525963"/>
          </a:xfrm>
        </p:spPr>
        <p:txBody>
          <a:bodyPr>
            <a:normAutofit lnSpcReduction="10000"/>
          </a:bodyPr>
          <a:lstStyle/>
          <a:p>
            <a:r>
              <a:rPr lang="en-GB" sz="2800" dirty="0" smtClean="0"/>
              <a:t>Local RCA is identifying older patients with serious harm falls have had multiple bed moves</a:t>
            </a:r>
          </a:p>
          <a:p>
            <a:r>
              <a:rPr lang="en-GB" sz="2800" dirty="0" smtClean="0"/>
              <a:t>Literature states unnecessary bed moves increase LOS</a:t>
            </a:r>
          </a:p>
          <a:p>
            <a:r>
              <a:rPr lang="en-GB" sz="2800" dirty="0" smtClean="0"/>
              <a:t>Patient flow requires bed moves, and the patient needs to be in the right bed. </a:t>
            </a:r>
          </a:p>
          <a:p>
            <a:r>
              <a:rPr lang="en-GB" sz="2800" dirty="0" smtClean="0"/>
              <a:t>Avoid the unnecessary bed moves wherever possible </a:t>
            </a:r>
          </a:p>
          <a:p>
            <a:r>
              <a:rPr lang="en-GB" sz="2800" dirty="0" smtClean="0"/>
              <a:t>Avoid late night bed moves, as staff cannot orientate the patient as effectively</a:t>
            </a:r>
            <a:endParaRPr lang="en-GB" sz="2800"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Unnecessary Bed Moves  </a:t>
            </a:r>
            <a:endParaRPr lang="en-GB" dirty="0"/>
          </a:p>
        </p:txBody>
      </p:sp>
    </p:spTree>
    <p:extLst>
      <p:ext uri="{BB962C8B-B14F-4D97-AF65-F5344CB8AC3E}">
        <p14:creationId xmlns:p14="http://schemas.microsoft.com/office/powerpoint/2010/main" val="286963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ctrTitle"/>
          </p:nvPr>
        </p:nvSpPr>
        <p:spPr>
          <a:xfrm>
            <a:off x="26988" y="115888"/>
            <a:ext cx="8382000" cy="1143000"/>
          </a:xfrm>
          <a:noFill/>
        </p:spPr>
        <p:txBody>
          <a:bodyPr/>
          <a:lstStyle/>
          <a:p>
            <a:r>
              <a:rPr lang="en-GB" dirty="0"/>
              <a:t>In-patient data</a:t>
            </a:r>
          </a:p>
        </p:txBody>
      </p:sp>
      <p:sp>
        <p:nvSpPr>
          <p:cNvPr id="5123" name="Subtitle 5"/>
          <p:cNvSpPr>
            <a:spLocks noGrp="1"/>
          </p:cNvSpPr>
          <p:nvPr>
            <p:ph type="subTitle" idx="1"/>
          </p:nvPr>
        </p:nvSpPr>
        <p:spPr>
          <a:xfrm>
            <a:off x="381000" y="1557338"/>
            <a:ext cx="8382000" cy="3454400"/>
          </a:xfrm>
          <a:noFill/>
        </p:spPr>
        <p:txBody>
          <a:bodyPr/>
          <a:lstStyle/>
          <a:p>
            <a:r>
              <a:rPr lang="en-GB" dirty="0"/>
              <a:t>Falls in hospitals are the most commonly reported patient safety incident with more than 240,000 reported in acute and mental health trusts in England &amp; Wales</a:t>
            </a:r>
          </a:p>
          <a:p>
            <a:endParaRPr lang="en-GB" sz="2800" i="1" dirty="0"/>
          </a:p>
          <a:p>
            <a:r>
              <a:rPr lang="en-GB" sz="2800" i="1" dirty="0"/>
              <a:t>RCP, 2015, Falling Standards broken promises</a:t>
            </a:r>
          </a:p>
        </p:txBody>
      </p:sp>
    </p:spTree>
    <p:extLst>
      <p:ext uri="{BB962C8B-B14F-4D97-AF65-F5344CB8AC3E}">
        <p14:creationId xmlns:p14="http://schemas.microsoft.com/office/powerpoint/2010/main" val="1125426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dirty="0" smtClean="0"/>
              <a:t>Understanding falls prevention needs to also include understanding how human factors affect culture and  practice</a:t>
            </a:r>
          </a:p>
          <a:p>
            <a:pPr>
              <a:buNone/>
            </a:pPr>
            <a:r>
              <a:rPr lang="en-GB" dirty="0" smtClean="0"/>
              <a:t>To consider:</a:t>
            </a:r>
          </a:p>
          <a:p>
            <a:r>
              <a:rPr lang="en-GB" dirty="0" smtClean="0"/>
              <a:t>Post fall the patient is often attended by an ad hoc team</a:t>
            </a:r>
          </a:p>
          <a:p>
            <a:r>
              <a:rPr lang="en-GB" dirty="0" smtClean="0"/>
              <a:t>Actions can be led by the burden of responsibility felt by staff to “protect” patients</a:t>
            </a:r>
          </a:p>
          <a:p>
            <a:pPr>
              <a:buNone/>
            </a:pPr>
            <a:r>
              <a:rPr lang="en-GB" dirty="0" smtClean="0"/>
              <a:t> </a:t>
            </a:r>
            <a:endParaRPr lang="en-GB" dirty="0"/>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Human Factors</a:t>
            </a:r>
            <a:endParaRPr lang="en-GB" dirty="0"/>
          </a:p>
        </p:txBody>
      </p:sp>
    </p:spTree>
    <p:extLst>
      <p:ext uri="{BB962C8B-B14F-4D97-AF65-F5344CB8AC3E}">
        <p14:creationId xmlns:p14="http://schemas.microsoft.com/office/powerpoint/2010/main" val="3551736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Understanding who is at risk of falls</a:t>
            </a:r>
          </a:p>
          <a:p>
            <a:endParaRPr lang="en-GB" dirty="0" smtClean="0"/>
          </a:p>
          <a:p>
            <a:r>
              <a:rPr lang="en-GB" dirty="0" smtClean="0"/>
              <a:t>Consider the environmental impact from night to day</a:t>
            </a:r>
          </a:p>
          <a:p>
            <a:endParaRPr lang="en-GB" dirty="0" smtClean="0"/>
          </a:p>
          <a:p>
            <a:r>
              <a:rPr lang="en-GB" dirty="0" smtClean="0"/>
              <a:t>Practice with teams post fall care</a:t>
            </a:r>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Conclusion</a:t>
            </a:r>
            <a:endParaRPr lang="en-GB" dirty="0"/>
          </a:p>
        </p:txBody>
      </p:sp>
    </p:spTree>
    <p:extLst>
      <p:ext uri="{BB962C8B-B14F-4D97-AF65-F5344CB8AC3E}">
        <p14:creationId xmlns:p14="http://schemas.microsoft.com/office/powerpoint/2010/main" val="3487456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dirty="0" smtClean="0"/>
          </a:p>
          <a:p>
            <a:pPr marL="109728" indent="0">
              <a:buNone/>
            </a:pPr>
            <a:endParaRPr lang="en-GB" dirty="0"/>
          </a:p>
          <a:p>
            <a:pPr marL="109728" indent="0">
              <a:buNone/>
            </a:pPr>
            <a:r>
              <a:rPr lang="en-GB" dirty="0" smtClean="0"/>
              <a:t>Thank you</a:t>
            </a:r>
          </a:p>
          <a:p>
            <a:pPr marL="109728" indent="0">
              <a:buNone/>
            </a:pPr>
            <a:endParaRPr lang="en-GB" dirty="0"/>
          </a:p>
          <a:p>
            <a:pPr marL="109728" indent="0">
              <a:buNone/>
            </a:pPr>
            <a:r>
              <a:rPr lang="en-GB"/>
              <a:t>c</a:t>
            </a:r>
            <a:r>
              <a:rPr lang="en-GB" smtClean="0"/>
              <a:t>arrie.tyler@nhs.net</a:t>
            </a:r>
            <a:endParaRPr lang="en-GB"/>
          </a:p>
        </p:txBody>
      </p:sp>
    </p:spTree>
    <p:extLst>
      <p:ext uri="{BB962C8B-B14F-4D97-AF65-F5344CB8AC3E}">
        <p14:creationId xmlns:p14="http://schemas.microsoft.com/office/powerpoint/2010/main" val="61760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a:xfrm>
            <a:off x="250825" y="188913"/>
            <a:ext cx="8382000" cy="1143000"/>
          </a:xfrm>
          <a:noFill/>
        </p:spPr>
        <p:txBody>
          <a:bodyPr>
            <a:normAutofit fontScale="90000"/>
          </a:bodyPr>
          <a:lstStyle/>
          <a:p>
            <a:r>
              <a:rPr lang="en-GB" dirty="0"/>
              <a:t>The Impact of In-patient Falls</a:t>
            </a:r>
          </a:p>
        </p:txBody>
      </p:sp>
      <p:sp>
        <p:nvSpPr>
          <p:cNvPr id="6147" name="Subtitle 4"/>
          <p:cNvSpPr>
            <a:spLocks noGrp="1"/>
          </p:cNvSpPr>
          <p:nvPr>
            <p:ph type="subTitle" idx="1"/>
          </p:nvPr>
        </p:nvSpPr>
        <p:spPr>
          <a:xfrm>
            <a:off x="323528" y="1484784"/>
            <a:ext cx="8382000" cy="3743325"/>
          </a:xfrm>
          <a:noFill/>
        </p:spPr>
        <p:txBody>
          <a:bodyPr>
            <a:normAutofit fontScale="92500" lnSpcReduction="20000"/>
          </a:bodyPr>
          <a:lstStyle/>
          <a:p>
            <a:pPr marL="457200" indent="-457200" algn="l">
              <a:buFont typeface="Arial" pitchFamily="34" charset="0"/>
              <a:buChar char="•"/>
            </a:pPr>
            <a:r>
              <a:rPr lang="en-GB" sz="2800" dirty="0">
                <a:solidFill>
                  <a:schemeClr val="tx1"/>
                </a:solidFill>
              </a:rPr>
              <a:t>Nearly 100,000 patients suffer bruises, grazes, lacerations or more serious injuries</a:t>
            </a:r>
          </a:p>
          <a:p>
            <a:pPr marL="457200" indent="-457200" algn="l">
              <a:buFont typeface="Arial" pitchFamily="34" charset="0"/>
              <a:buChar char="•"/>
            </a:pPr>
            <a:r>
              <a:rPr lang="en-GB" sz="2800" dirty="0">
                <a:solidFill>
                  <a:schemeClr val="tx1"/>
                </a:solidFill>
              </a:rPr>
              <a:t>Over 800 hip fractures and around 600 other fractures are reported each year. </a:t>
            </a:r>
          </a:p>
          <a:p>
            <a:pPr marL="457200" indent="-457200" algn="l">
              <a:buFont typeface="Arial" pitchFamily="34" charset="0"/>
              <a:buChar char="•"/>
            </a:pPr>
            <a:r>
              <a:rPr lang="en-GB" sz="2800" dirty="0">
                <a:solidFill>
                  <a:schemeClr val="tx1"/>
                </a:solidFill>
              </a:rPr>
              <a:t>130 deaths associated with falls in hospital were also reported</a:t>
            </a:r>
          </a:p>
          <a:p>
            <a:pPr marL="457200" indent="-457200" algn="l">
              <a:buFont typeface="Arial" pitchFamily="34" charset="0"/>
              <a:buChar char="•"/>
            </a:pPr>
            <a:r>
              <a:rPr lang="en-GB" sz="2800" dirty="0">
                <a:solidFill>
                  <a:schemeClr val="tx1"/>
                </a:solidFill>
              </a:rPr>
              <a:t>The cost of treating falls in hospitals in the UK has been estimated at between £15 million and £87 million per year</a:t>
            </a:r>
          </a:p>
          <a:p>
            <a:pPr marL="457200" indent="-457200" algn="l">
              <a:buFont typeface="Arial" pitchFamily="34" charset="0"/>
              <a:buChar char="•"/>
            </a:pPr>
            <a:r>
              <a:rPr lang="en-GB" sz="2000" i="1" dirty="0">
                <a:solidFill>
                  <a:schemeClr val="tx1"/>
                </a:solidFill>
              </a:rPr>
              <a:t>NRLS 2014</a:t>
            </a:r>
          </a:p>
        </p:txBody>
      </p:sp>
    </p:spTree>
    <p:extLst>
      <p:ext uri="{BB962C8B-B14F-4D97-AF65-F5344CB8AC3E}">
        <p14:creationId xmlns:p14="http://schemas.microsoft.com/office/powerpoint/2010/main" val="2951746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The older adults in the UK were advised to shield from March 2020</a:t>
            </a:r>
          </a:p>
          <a:p>
            <a:endParaRPr lang="en-GB" dirty="0" smtClean="0"/>
          </a:p>
          <a:p>
            <a:r>
              <a:rPr lang="en-GB" dirty="0" smtClean="0"/>
              <a:t>A </a:t>
            </a:r>
            <a:r>
              <a:rPr lang="en-GB" dirty="0"/>
              <a:t>publication called “</a:t>
            </a:r>
            <a:r>
              <a:rPr lang="en-GB" i="1" dirty="0"/>
              <a:t>Wider impacts of COVID-19 on physical activity, deconditioning and falls in older </a:t>
            </a:r>
            <a:r>
              <a:rPr lang="en-GB" i="1" dirty="0" smtClean="0"/>
              <a:t>adults” </a:t>
            </a:r>
            <a:r>
              <a:rPr lang="en-GB" dirty="0" smtClean="0"/>
              <a:t>was released by Public Health England in August 2021, this analysis the effect of shielding</a:t>
            </a:r>
            <a:endParaRPr lang="en-GB" dirty="0"/>
          </a:p>
        </p:txBody>
      </p:sp>
      <p:sp>
        <p:nvSpPr>
          <p:cNvPr id="2" name="Title 1"/>
          <p:cNvSpPr>
            <a:spLocks noGrp="1"/>
          </p:cNvSpPr>
          <p:nvPr>
            <p:ph type="title"/>
          </p:nvPr>
        </p:nvSpPr>
        <p:spPr/>
        <p:txBody>
          <a:bodyPr/>
          <a:lstStyle/>
          <a:p>
            <a:r>
              <a:rPr lang="en-GB" dirty="0" err="1" smtClean="0"/>
              <a:t>Covid</a:t>
            </a:r>
            <a:r>
              <a:rPr lang="en-GB" dirty="0" smtClean="0"/>
              <a:t> 19 – wider impact</a:t>
            </a:r>
            <a:endParaRPr lang="en-GB" dirty="0"/>
          </a:p>
        </p:txBody>
      </p:sp>
    </p:spTree>
    <p:extLst>
      <p:ext uri="{BB962C8B-B14F-4D97-AF65-F5344CB8AC3E}">
        <p14:creationId xmlns:p14="http://schemas.microsoft.com/office/powerpoint/2010/main" val="3809163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110,000 more older people will fall per year, an increase of 3.9%</a:t>
            </a:r>
          </a:p>
          <a:p>
            <a:endParaRPr lang="en-GB" dirty="0" smtClean="0"/>
          </a:p>
          <a:p>
            <a:r>
              <a:rPr lang="en-GB" dirty="0" smtClean="0"/>
              <a:t>The total number of falls for males could increase by 124,000, an increase of 6.3%</a:t>
            </a:r>
          </a:p>
          <a:p>
            <a:endParaRPr lang="en-GB" dirty="0" smtClean="0"/>
          </a:p>
          <a:p>
            <a:r>
              <a:rPr lang="en-GB" dirty="0" smtClean="0"/>
              <a:t>The total number of falls for females could increase </a:t>
            </a:r>
            <a:r>
              <a:rPr lang="en-GB" dirty="0"/>
              <a:t>b</a:t>
            </a:r>
            <a:r>
              <a:rPr lang="en-GB" dirty="0" smtClean="0"/>
              <a:t>y 130,000 an increase of 4.4%</a:t>
            </a:r>
            <a:endParaRPr lang="en-GB" dirty="0"/>
          </a:p>
        </p:txBody>
      </p:sp>
      <p:sp>
        <p:nvSpPr>
          <p:cNvPr id="2" name="Title 1"/>
          <p:cNvSpPr>
            <a:spLocks noGrp="1"/>
          </p:cNvSpPr>
          <p:nvPr>
            <p:ph type="title"/>
          </p:nvPr>
        </p:nvSpPr>
        <p:spPr/>
        <p:txBody>
          <a:bodyPr/>
          <a:lstStyle/>
          <a:p>
            <a:r>
              <a:rPr lang="en-GB" dirty="0" smtClean="0"/>
              <a:t>Predictions- falls increase</a:t>
            </a:r>
            <a:endParaRPr lang="en-GB" dirty="0"/>
          </a:p>
        </p:txBody>
      </p:sp>
    </p:spTree>
    <p:extLst>
      <p:ext uri="{BB962C8B-B14F-4D97-AF65-F5344CB8AC3E}">
        <p14:creationId xmlns:p14="http://schemas.microsoft.com/office/powerpoint/2010/main" val="2447513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For </a:t>
            </a:r>
            <a:r>
              <a:rPr lang="en-GB" dirty="0"/>
              <a:t>each year that the lower levels of strength and balance activity observed during the pandemic persist, there is projected to be an additional cost to the health and social care system as a result of the change in predicted related falls of £211 million (incurred over a 2 and half year </a:t>
            </a:r>
            <a:r>
              <a:rPr lang="en-GB" dirty="0" smtClean="0"/>
              <a:t>period)</a:t>
            </a:r>
            <a:endParaRPr lang="en-GB" dirty="0"/>
          </a:p>
        </p:txBody>
      </p:sp>
      <p:sp>
        <p:nvSpPr>
          <p:cNvPr id="2" name="Title 1"/>
          <p:cNvSpPr>
            <a:spLocks noGrp="1"/>
          </p:cNvSpPr>
          <p:nvPr>
            <p:ph type="title"/>
          </p:nvPr>
        </p:nvSpPr>
        <p:spPr/>
        <p:txBody>
          <a:bodyPr/>
          <a:lstStyle/>
          <a:p>
            <a:r>
              <a:rPr lang="en-GB" dirty="0" smtClean="0"/>
              <a:t>Prediction – financial cost</a:t>
            </a:r>
            <a:endParaRPr lang="en-GB" dirty="0"/>
          </a:p>
        </p:txBody>
      </p:sp>
    </p:spTree>
    <p:extLst>
      <p:ext uri="{BB962C8B-B14F-4D97-AF65-F5344CB8AC3E}">
        <p14:creationId xmlns:p14="http://schemas.microsoft.com/office/powerpoint/2010/main" val="2205646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GB" sz="4000" dirty="0" smtClean="0"/>
              <a:t>Use your own data to benchmark yourself, it’s not a competition</a:t>
            </a:r>
          </a:p>
          <a:p>
            <a:r>
              <a:rPr lang="en-GB" sz="4000" dirty="0" smtClean="0"/>
              <a:t>Be aware of in-patient differences between areas</a:t>
            </a:r>
          </a:p>
          <a:p>
            <a:r>
              <a:rPr lang="en-GB" sz="4000" dirty="0" err="1" smtClean="0"/>
              <a:t>Covid</a:t>
            </a:r>
            <a:r>
              <a:rPr lang="en-GB" sz="4000" dirty="0" smtClean="0"/>
              <a:t> 19 has changed a lot of previous data and is not </a:t>
            </a:r>
            <a:r>
              <a:rPr lang="en-GB" sz="4000" dirty="0" err="1" smtClean="0"/>
              <a:t>comparible</a:t>
            </a:r>
            <a:r>
              <a:rPr lang="en-GB" sz="4000" dirty="0" smtClean="0"/>
              <a:t> </a:t>
            </a:r>
          </a:p>
          <a:p>
            <a:endParaRPr lang="en-GB" sz="4000" dirty="0" smtClean="0">
              <a:solidFill>
                <a:schemeClr val="bg1"/>
              </a:solidFill>
            </a:endParaRPr>
          </a:p>
          <a:p>
            <a:endParaRPr lang="en-GB" dirty="0">
              <a:solidFill>
                <a:schemeClr val="bg1"/>
              </a:solidFill>
            </a:endParaRPr>
          </a:p>
        </p:txBody>
      </p:sp>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GB" dirty="0" smtClean="0"/>
              <a:t>Individual Data</a:t>
            </a:r>
            <a:endParaRPr lang="en-GB" dirty="0"/>
          </a:p>
        </p:txBody>
      </p:sp>
    </p:spTree>
    <p:extLst>
      <p:ext uri="{BB962C8B-B14F-4D97-AF65-F5344CB8AC3E}">
        <p14:creationId xmlns:p14="http://schemas.microsoft.com/office/powerpoint/2010/main" val="21410906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146</TotalTime>
  <Words>1753</Words>
  <Application>Microsoft Office PowerPoint</Application>
  <PresentationFormat>On-screen Show (4:3)</PresentationFormat>
  <Paragraphs>234</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Concourse</vt:lpstr>
      <vt:lpstr>  Improving patient safety: Reducing falls  Carrie Tyler Falls Improvement Specialist Practitioner Mid &amp; South Essex NHS Foundation Trust</vt:lpstr>
      <vt:lpstr>Prevention pre fall</vt:lpstr>
      <vt:lpstr>Other useful national guidance : </vt:lpstr>
      <vt:lpstr>In-patient data</vt:lpstr>
      <vt:lpstr>The Impact of In-patient Falls</vt:lpstr>
      <vt:lpstr>Covid 19 – wider impact</vt:lpstr>
      <vt:lpstr>Predictions- falls increase</vt:lpstr>
      <vt:lpstr>Prediction – financial cost</vt:lpstr>
      <vt:lpstr>Individual Data</vt:lpstr>
      <vt:lpstr>Local Prevalence</vt:lpstr>
      <vt:lpstr>PowerPoint Presentation</vt:lpstr>
      <vt:lpstr>PowerPoint Presentation</vt:lpstr>
      <vt:lpstr>Variants</vt:lpstr>
      <vt:lpstr>Ward patterns</vt:lpstr>
      <vt:lpstr>Causal Attribution &amp; Falls</vt:lpstr>
      <vt:lpstr>Toileting &amp; Use of Bathrooms</vt:lpstr>
      <vt:lpstr>Shared Characteristics - Toilets</vt:lpstr>
      <vt:lpstr>Toilet/bathroom falls data</vt:lpstr>
      <vt:lpstr>PowerPoint Presentation</vt:lpstr>
      <vt:lpstr>Q2 &amp; Q3 data</vt:lpstr>
      <vt:lpstr>Previous patient shared characteristics who fell in the ward</vt:lpstr>
      <vt:lpstr>Now</vt:lpstr>
      <vt:lpstr>Common Root Causes</vt:lpstr>
      <vt:lpstr>Low Rise Beds</vt:lpstr>
      <vt:lpstr>Falls Alarms in the acute setting</vt:lpstr>
      <vt:lpstr>Ambient Lighting</vt:lpstr>
      <vt:lpstr>Night Time Seating Stations</vt:lpstr>
      <vt:lpstr>Break out seating areas</vt:lpstr>
      <vt:lpstr>Use of Fish Eye Mirror</vt:lpstr>
      <vt:lpstr>Sleep deprivation</vt:lpstr>
      <vt:lpstr>PowerPoint Presentation</vt:lpstr>
      <vt:lpstr>Post Fall</vt:lpstr>
      <vt:lpstr>Post falls proforma</vt:lpstr>
      <vt:lpstr>Falls Simulation</vt:lpstr>
      <vt:lpstr>SBAR</vt:lpstr>
      <vt:lpstr>Safe Floor Retrieval</vt:lpstr>
      <vt:lpstr>Delirium</vt:lpstr>
      <vt:lpstr>PowerPoint Presentation</vt:lpstr>
      <vt:lpstr>Unnecessary Bed Moves  </vt:lpstr>
      <vt:lpstr>Human Factors</vt:lpstr>
      <vt:lpstr>Conclusion</vt:lpstr>
      <vt:lpstr>PowerPoint Presentation</vt:lpstr>
    </vt:vector>
  </TitlesOfParts>
  <Company>MEHT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Falls at Night  Carrie Tyler Falls Improvement Specialist Practitioner</dc:title>
  <dc:creator>Tyler Carrie (RQ8) Mid Essex Hospital</dc:creator>
  <cp:lastModifiedBy>Tyler Carrie (RQ8) Mid Essex Hospital</cp:lastModifiedBy>
  <cp:revision>11</cp:revision>
  <dcterms:created xsi:type="dcterms:W3CDTF">2021-10-01T13:43:25Z</dcterms:created>
  <dcterms:modified xsi:type="dcterms:W3CDTF">2022-01-17T13:04:43Z</dcterms:modified>
</cp:coreProperties>
</file>