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4" r:id="rId2"/>
    <p:sldId id="413" r:id="rId3"/>
    <p:sldId id="414" r:id="rId4"/>
    <p:sldId id="491" r:id="rId5"/>
    <p:sldId id="500" r:id="rId6"/>
    <p:sldId id="501" r:id="rId7"/>
    <p:sldId id="485" r:id="rId8"/>
    <p:sldId id="503" r:id="rId9"/>
    <p:sldId id="504" r:id="rId10"/>
    <p:sldId id="505" r:id="rId11"/>
    <p:sldId id="499" r:id="rId12"/>
    <p:sldId id="486" r:id="rId13"/>
    <p:sldId id="487" r:id="rId14"/>
    <p:sldId id="502" r:id="rId15"/>
    <p:sldId id="488" r:id="rId16"/>
    <p:sldId id="496" r:id="rId17"/>
    <p:sldId id="506" r:id="rId18"/>
    <p:sldId id="492" r:id="rId19"/>
    <p:sldId id="451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33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346" autoAdjust="0"/>
    <p:restoredTop sz="90732" autoAdjust="0"/>
  </p:normalViewPr>
  <p:slideViewPr>
    <p:cSldViewPr>
      <p:cViewPr varScale="1">
        <p:scale>
          <a:sx n="79" d="100"/>
          <a:sy n="79" d="100"/>
        </p:scale>
        <p:origin x="101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152CD-46D1-4A94-8F05-7D131A237E3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C9006-D08E-4179-B7E4-86DC593131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470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9633F-6621-475F-A7F7-FD072BEA38AB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EB9F0-20C4-41A5-AB8A-396E924037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30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B9F0-20C4-41A5-AB8A-396E924037F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10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57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11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776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12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889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13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436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14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537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15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753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16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79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17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18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18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115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EB9F0-20C4-41A5-AB8A-396E924037FD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7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2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41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3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04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4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62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5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22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6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28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7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59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8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40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969D1-2620-4325-96AF-00AD56EB292A}" type="slidenum">
              <a:rPr lang="en-GB"/>
              <a:pPr/>
              <a:t>9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53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B3B20-B828-454F-B049-1C87239441E8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8ACB-8ED7-4500-A9D5-00822B0D569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R2ZGhwvTfAhWt1uAKHXd4ABUQjRx6BAgBEAU&amp;url=https://www.lambethccg.nhs.uk/news-and-publications/news/Pages/NHS-111-online-in-Lambeth.aspx&amp;psig=AOvVaw1ISSG8Ng2qjTwfYynwdZHW&amp;ust=154780423247375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27363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Working with primary care to support for patient out of hours</a:t>
            </a:r>
            <a:endParaRPr lang="en-GB" sz="6600" b="1" dirty="0">
              <a:solidFill>
                <a:srgbClr val="00B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8" y="2564904"/>
            <a:ext cx="8640960" cy="295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009900"/>
                </a:solidFill>
              </a:rPr>
              <a:t>Dr Chris Campbell </a:t>
            </a:r>
          </a:p>
          <a:p>
            <a:r>
              <a:rPr lang="en-GB" sz="1600" b="1" dirty="0" smtClean="0">
                <a:solidFill>
                  <a:srgbClr val="009900"/>
                </a:solidFill>
              </a:rPr>
              <a:t>BMBS </a:t>
            </a:r>
            <a:r>
              <a:rPr lang="en-GB" sz="1600" b="1" dirty="0" smtClean="0">
                <a:solidFill>
                  <a:srgbClr val="009900"/>
                </a:solidFill>
              </a:rPr>
              <a:t>FRCGP </a:t>
            </a:r>
            <a:r>
              <a:rPr lang="en-GB" sz="1600" b="1" dirty="0" err="1" smtClean="0">
                <a:solidFill>
                  <a:srgbClr val="009900"/>
                </a:solidFill>
              </a:rPr>
              <a:t>MClinEd</a:t>
            </a:r>
            <a:r>
              <a:rPr lang="en-GB" sz="1600" b="1" dirty="0" smtClean="0">
                <a:solidFill>
                  <a:srgbClr val="009900"/>
                </a:solidFill>
              </a:rPr>
              <a:t> </a:t>
            </a:r>
            <a:r>
              <a:rPr lang="en-GB" sz="1600" b="1" dirty="0" err="1" smtClean="0">
                <a:solidFill>
                  <a:srgbClr val="009900"/>
                </a:solidFill>
              </a:rPr>
              <a:t>MAcadMedEd</a:t>
            </a:r>
            <a:endParaRPr lang="en-GB" sz="1600" b="1" dirty="0" smtClean="0">
              <a:solidFill>
                <a:srgbClr val="009900"/>
              </a:solidFill>
            </a:endParaRPr>
          </a:p>
          <a:p>
            <a:endParaRPr lang="en-GB" sz="2800" b="1" dirty="0" smtClean="0">
              <a:solidFill>
                <a:srgbClr val="009900"/>
              </a:solidFill>
            </a:endParaRPr>
          </a:p>
          <a:p>
            <a:r>
              <a:rPr lang="en-GB" sz="2800" b="1" dirty="0" smtClean="0">
                <a:solidFill>
                  <a:srgbClr val="009900"/>
                </a:solidFill>
              </a:rPr>
              <a:t>Portfolio General Practitioner</a:t>
            </a:r>
          </a:p>
        </p:txBody>
      </p:sp>
    </p:spTree>
    <p:extLst>
      <p:ext uri="{BB962C8B-B14F-4D97-AF65-F5344CB8AC3E}">
        <p14:creationId xmlns:p14="http://schemas.microsoft.com/office/powerpoint/2010/main" val="6744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111 Online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Soft launch</a:t>
            </a:r>
          </a:p>
          <a:p>
            <a:endParaRPr lang="en-GB" dirty="0" smtClean="0"/>
          </a:p>
          <a:p>
            <a:r>
              <a:rPr lang="en-GB" dirty="0" smtClean="0"/>
              <a:t>Not publicised by some CCG or NHS England (yet)</a:t>
            </a:r>
          </a:p>
          <a:p>
            <a:endParaRPr lang="en-GB" dirty="0"/>
          </a:p>
          <a:p>
            <a:r>
              <a:rPr lang="en-GB" dirty="0" smtClean="0"/>
              <a:t>Linked to DOS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Reducing going towards hospital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569325" cy="42484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ED Revalidations</a:t>
            </a:r>
          </a:p>
          <a:p>
            <a:r>
              <a:rPr lang="en-GB" sz="2800" dirty="0" smtClean="0"/>
              <a:t>Ambulance Revalidations </a:t>
            </a:r>
          </a:p>
          <a:p>
            <a:endParaRPr lang="en-GB" sz="2800" dirty="0"/>
          </a:p>
          <a:p>
            <a:r>
              <a:rPr lang="en-GB" sz="2800" dirty="0" smtClean="0"/>
              <a:t>Dedicated lines</a:t>
            </a:r>
          </a:p>
          <a:p>
            <a:pPr lvl="1"/>
            <a:r>
              <a:rPr lang="en-GB" sz="2400" dirty="0" smtClean="0"/>
              <a:t>Palliative care</a:t>
            </a:r>
            <a:endParaRPr lang="en-GB" sz="2800" dirty="0"/>
          </a:p>
          <a:p>
            <a:pPr lvl="1"/>
            <a:r>
              <a:rPr lang="en-GB" sz="2400" dirty="0" smtClean="0"/>
              <a:t>HCP to HCP </a:t>
            </a:r>
          </a:p>
          <a:p>
            <a:pPr lvl="1"/>
            <a:r>
              <a:rPr lang="en-GB" sz="2400" dirty="0" smtClean="0"/>
              <a:t>Paramedic lines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428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Resources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98236"/>
            <a:ext cx="4038600" cy="4525963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Diagnostic equipment</a:t>
            </a:r>
          </a:p>
          <a:p>
            <a:r>
              <a:rPr lang="en-GB" dirty="0" smtClean="0"/>
              <a:t>Emergency equipment</a:t>
            </a:r>
          </a:p>
          <a:p>
            <a:r>
              <a:rPr lang="en-GB" dirty="0" smtClean="0"/>
              <a:t>Medication</a:t>
            </a:r>
            <a:endParaRPr lang="en-GB" sz="2800" dirty="0" smtClean="0"/>
          </a:p>
          <a:p>
            <a:r>
              <a:rPr lang="en-GB" dirty="0" smtClean="0"/>
              <a:t>Administration </a:t>
            </a:r>
            <a:endParaRPr lang="en-GB" sz="2800" dirty="0" smtClean="0"/>
          </a:p>
          <a:p>
            <a:r>
              <a:rPr lang="en-GB" sz="2800" dirty="0" smtClean="0"/>
              <a:t>Catheters, dressings 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983431"/>
          </a:xfrm>
        </p:spPr>
        <p:txBody>
          <a:bodyPr/>
          <a:lstStyle/>
          <a:p>
            <a:r>
              <a:rPr lang="en-GB" dirty="0" smtClean="0"/>
              <a:t>JIC / EOL Medications</a:t>
            </a:r>
          </a:p>
          <a:p>
            <a:r>
              <a:rPr lang="en-GB" dirty="0" smtClean="0"/>
              <a:t>POCT</a:t>
            </a:r>
          </a:p>
          <a:p>
            <a:r>
              <a:rPr lang="en-GB" dirty="0" smtClean="0"/>
              <a:t>First responders</a:t>
            </a:r>
          </a:p>
          <a:p>
            <a:r>
              <a:rPr lang="en-GB" dirty="0" err="1" smtClean="0"/>
              <a:t>Toughbooks</a:t>
            </a:r>
            <a:endParaRPr lang="en-GB" dirty="0" smtClean="0"/>
          </a:p>
          <a:p>
            <a:r>
              <a:rPr lang="en-GB" dirty="0" smtClean="0"/>
              <a:t>Sepsis kits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88" y="4241859"/>
            <a:ext cx="4151030" cy="2334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1" y="655236"/>
            <a:ext cx="2854790" cy="19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Who &amp; why we visit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569325" cy="453650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Acutely unwell</a:t>
            </a:r>
          </a:p>
          <a:p>
            <a:r>
              <a:rPr lang="en-GB" sz="2800" dirty="0" err="1" smtClean="0"/>
              <a:t>EoL</a:t>
            </a:r>
            <a:r>
              <a:rPr lang="en-GB" sz="2800" dirty="0" smtClean="0"/>
              <a:t> / palliative Care</a:t>
            </a:r>
          </a:p>
          <a:p>
            <a:r>
              <a:rPr lang="en-GB" sz="2800" dirty="0" smtClean="0"/>
              <a:t>Death verification</a:t>
            </a:r>
          </a:p>
          <a:p>
            <a:r>
              <a:rPr lang="en-GB" sz="2800" dirty="0" smtClean="0"/>
              <a:t>Nursing procedures</a:t>
            </a:r>
          </a:p>
          <a:p>
            <a:r>
              <a:rPr lang="en-GB" sz="2800" dirty="0" smtClean="0"/>
              <a:t>Welfare visits</a:t>
            </a:r>
          </a:p>
          <a:p>
            <a:r>
              <a:rPr lang="en-GB" sz="2800" dirty="0" smtClean="0"/>
              <a:t>Socially housebound</a:t>
            </a:r>
          </a:p>
          <a:p>
            <a:r>
              <a:rPr lang="en-GB" sz="2800" dirty="0" smtClean="0"/>
              <a:t>Safeguarding</a:t>
            </a:r>
          </a:p>
          <a:p>
            <a:r>
              <a:rPr lang="en-GB" sz="2800" dirty="0" smtClean="0"/>
              <a:t>Community Hospitals</a:t>
            </a:r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02" y="1844824"/>
            <a:ext cx="4956043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Considerations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569325" cy="439248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will a visit achieve?</a:t>
            </a:r>
          </a:p>
          <a:p>
            <a:endParaRPr lang="en-GB" sz="2800" dirty="0" smtClean="0"/>
          </a:p>
          <a:p>
            <a:r>
              <a:rPr lang="en-GB" sz="2800" dirty="0" smtClean="0"/>
              <a:t>Would another HCP be more appropriate?</a:t>
            </a:r>
          </a:p>
          <a:p>
            <a:endParaRPr lang="en-GB" sz="2800" dirty="0" smtClean="0"/>
          </a:p>
          <a:p>
            <a:r>
              <a:rPr lang="en-GB" sz="2800" dirty="0" smtClean="0"/>
              <a:t>What resources are available?</a:t>
            </a:r>
          </a:p>
          <a:p>
            <a:endParaRPr lang="en-GB" sz="2800" dirty="0"/>
          </a:p>
          <a:p>
            <a:r>
              <a:rPr lang="en-GB" sz="2800" dirty="0" smtClean="0"/>
              <a:t>Where is the visit?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470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Avoiding Admissions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569325" cy="42484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Ambulatory care</a:t>
            </a:r>
          </a:p>
          <a:p>
            <a:r>
              <a:rPr lang="en-GB" sz="2800" dirty="0" smtClean="0"/>
              <a:t>Local pathways</a:t>
            </a:r>
          </a:p>
          <a:p>
            <a:r>
              <a:rPr lang="en-GB" sz="2800" dirty="0" smtClean="0"/>
              <a:t>Community Hospitals</a:t>
            </a:r>
          </a:p>
          <a:p>
            <a:r>
              <a:rPr lang="en-GB" sz="2800" dirty="0" smtClean="0"/>
              <a:t>Follow-ups</a:t>
            </a:r>
          </a:p>
          <a:p>
            <a:r>
              <a:rPr lang="en-GB" sz="2800" dirty="0" smtClean="0"/>
              <a:t>Rapid specialist advice (</a:t>
            </a:r>
            <a:r>
              <a:rPr lang="en-GB" sz="2800" dirty="0" err="1" smtClean="0"/>
              <a:t>SpR</a:t>
            </a:r>
            <a:r>
              <a:rPr lang="en-GB" sz="2800" dirty="0" smtClean="0"/>
              <a:t> vs F2)</a:t>
            </a:r>
          </a:p>
          <a:p>
            <a:r>
              <a:rPr lang="en-GB" sz="2800" dirty="0" smtClean="0"/>
              <a:t>Timely review </a:t>
            </a:r>
          </a:p>
          <a:p>
            <a:r>
              <a:rPr lang="en-GB" sz="2800" dirty="0" smtClean="0"/>
              <a:t>Next day admissions</a:t>
            </a:r>
          </a:p>
          <a:p>
            <a:r>
              <a:rPr lang="en-GB" sz="2800" dirty="0" smtClean="0"/>
              <a:t>Safety netting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74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55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>
                <a:solidFill>
                  <a:srgbClr val="009900"/>
                </a:solidFill>
                <a:latin typeface="+mn-lt"/>
              </a:rPr>
              <a:t>T</a:t>
            </a: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hings the hospital could to do help reduce overnight admissions from primary care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Receiving of the admission </a:t>
            </a:r>
          </a:p>
          <a:p>
            <a:r>
              <a:rPr lang="en-GB" dirty="0" smtClean="0"/>
              <a:t>Abnormal test results processed in working hours</a:t>
            </a:r>
            <a:endParaRPr lang="en-GB" sz="2800" dirty="0" smtClean="0"/>
          </a:p>
          <a:p>
            <a:r>
              <a:rPr lang="en-GB" sz="2800" dirty="0" smtClean="0"/>
              <a:t>Approachable &amp; available specialists</a:t>
            </a:r>
          </a:p>
          <a:p>
            <a:r>
              <a:rPr lang="en-GB" dirty="0" smtClean="0"/>
              <a:t>Daytime admission / SDEC</a:t>
            </a:r>
          </a:p>
          <a:p>
            <a:r>
              <a:rPr lang="en-GB" dirty="0" smtClean="0"/>
              <a:t>Overnight discharges </a:t>
            </a:r>
          </a:p>
          <a:p>
            <a:r>
              <a:rPr lang="en-GB" dirty="0" smtClean="0"/>
              <a:t>OPEL status communicated / A&amp;E targets </a:t>
            </a:r>
          </a:p>
          <a:p>
            <a:r>
              <a:rPr lang="en-GB" dirty="0" smtClean="0"/>
              <a:t>Community mental health support</a:t>
            </a:r>
          </a:p>
          <a:p>
            <a:r>
              <a:rPr lang="en-GB" dirty="0" smtClean="0"/>
              <a:t>Shared risk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160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What primary care can do to improve / reduce admissions at night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569325" cy="42484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Seeing the patient face to face</a:t>
            </a:r>
          </a:p>
          <a:p>
            <a:r>
              <a:rPr lang="en-GB" sz="2800" dirty="0" smtClean="0"/>
              <a:t>Admission under specialists vs A&amp;E</a:t>
            </a:r>
          </a:p>
          <a:p>
            <a:r>
              <a:rPr lang="en-GB" sz="2800" dirty="0" smtClean="0"/>
              <a:t>Rapid HCP advice</a:t>
            </a:r>
          </a:p>
          <a:p>
            <a:r>
              <a:rPr lang="en-GB" sz="2800" dirty="0" smtClean="0"/>
              <a:t>Hold risk for next day management / review</a:t>
            </a:r>
          </a:p>
          <a:p>
            <a:r>
              <a:rPr lang="en-GB" sz="2800" dirty="0" smtClean="0"/>
              <a:t>Trial of treatment </a:t>
            </a:r>
          </a:p>
          <a:p>
            <a:r>
              <a:rPr lang="en-GB" sz="2800" dirty="0" smtClean="0"/>
              <a:t>Repeat abnormal bloods</a:t>
            </a:r>
          </a:p>
          <a:p>
            <a:r>
              <a:rPr lang="en-GB" sz="2800" dirty="0" smtClean="0"/>
              <a:t>Speak to specialists </a:t>
            </a:r>
          </a:p>
          <a:p>
            <a:r>
              <a:rPr lang="en-GB" sz="2800" dirty="0" smtClean="0"/>
              <a:t>Feedback </a:t>
            </a:r>
            <a:r>
              <a:rPr lang="en-GB" sz="2800" dirty="0" err="1" smtClean="0"/>
              <a:t>Feedback</a:t>
            </a:r>
            <a:r>
              <a:rPr lang="en-GB" sz="2800" dirty="0" smtClean="0"/>
              <a:t> </a:t>
            </a:r>
            <a:r>
              <a:rPr lang="en-GB" sz="2800" dirty="0" err="1" smtClean="0"/>
              <a:t>Feedback</a:t>
            </a:r>
            <a:r>
              <a:rPr lang="en-GB" sz="2800" dirty="0" smtClean="0"/>
              <a:t> 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266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Case Study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569325" cy="4968552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Miss J 27yr old missed period 2 weeks ago</a:t>
            </a:r>
          </a:p>
          <a:p>
            <a:r>
              <a:rPr lang="en-GB" sz="2800" dirty="0" smtClean="0"/>
              <a:t>LIF tenderness, dull ache for 48hrs</a:t>
            </a:r>
          </a:p>
          <a:p>
            <a:r>
              <a:rPr lang="en-GB" sz="2800" dirty="0" smtClean="0"/>
              <a:t>PMH Chlamydia </a:t>
            </a:r>
          </a:p>
          <a:p>
            <a:r>
              <a:rPr lang="en-GB" sz="2800" dirty="0" smtClean="0"/>
              <a:t>Seen by OOH GP 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O/e Tender LIF, P80, BP 124/70, RR14</a:t>
            </a:r>
            <a:endParaRPr lang="en-GB" sz="2800" dirty="0"/>
          </a:p>
          <a:p>
            <a:r>
              <a:rPr lang="en-GB" sz="2800" dirty="0" err="1" smtClean="0"/>
              <a:t>Abdo</a:t>
            </a:r>
            <a:r>
              <a:rPr lang="en-GB" sz="2800" dirty="0" smtClean="0"/>
              <a:t> tender LIF</a:t>
            </a:r>
          </a:p>
          <a:p>
            <a:r>
              <a:rPr lang="en-GB" sz="2800" dirty="0" smtClean="0"/>
              <a:t>Urine </a:t>
            </a:r>
            <a:r>
              <a:rPr lang="en-GB" sz="2800" dirty="0" err="1" smtClean="0"/>
              <a:t>BhCG</a:t>
            </a:r>
            <a:r>
              <a:rPr lang="en-GB" sz="2800" dirty="0" smtClean="0"/>
              <a:t> +</a:t>
            </a:r>
            <a:r>
              <a:rPr lang="en-GB" sz="2800" dirty="0" err="1" smtClean="0"/>
              <a:t>ve</a:t>
            </a:r>
            <a:r>
              <a:rPr lang="en-GB" sz="2800" dirty="0" smtClean="0"/>
              <a:t>, Trace </a:t>
            </a:r>
            <a:r>
              <a:rPr lang="en-GB" sz="2800" dirty="0" err="1" smtClean="0"/>
              <a:t>leucs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Discussed with </a:t>
            </a:r>
            <a:r>
              <a:rPr lang="en-GB" sz="2800" dirty="0" err="1" smtClean="0"/>
              <a:t>gynae</a:t>
            </a:r>
            <a:r>
              <a:rPr lang="en-GB" sz="2800" dirty="0" smtClean="0"/>
              <a:t> </a:t>
            </a:r>
            <a:r>
              <a:rPr lang="en-GB" sz="2800" dirty="0" err="1" smtClean="0"/>
              <a:t>reg</a:t>
            </a:r>
            <a:r>
              <a:rPr lang="en-GB" sz="2800" dirty="0" smtClean="0"/>
              <a:t>, as stable kept at home overnight </a:t>
            </a:r>
          </a:p>
          <a:p>
            <a:r>
              <a:rPr lang="en-GB" sz="2800" dirty="0" smtClean="0"/>
              <a:t>Emergency </a:t>
            </a:r>
            <a:r>
              <a:rPr lang="en-GB" sz="2800" dirty="0" err="1" smtClean="0"/>
              <a:t>appt</a:t>
            </a:r>
            <a:r>
              <a:rPr lang="en-GB" sz="2800" dirty="0" smtClean="0"/>
              <a:t> at 9am the next day</a:t>
            </a:r>
          </a:p>
          <a:p>
            <a:r>
              <a:rPr lang="en-GB" sz="2800" dirty="0" err="1" smtClean="0"/>
              <a:t>Safetynetted</a:t>
            </a:r>
            <a:r>
              <a:rPr lang="en-GB" sz="2800" dirty="0" smtClean="0"/>
              <a:t> if worse to attend </a:t>
            </a:r>
            <a:r>
              <a:rPr lang="en-GB" sz="2800" dirty="0" err="1" smtClean="0"/>
              <a:t>gynae</a:t>
            </a:r>
            <a:r>
              <a:rPr lang="en-GB" sz="2800" dirty="0" smtClean="0"/>
              <a:t> ward stat</a:t>
            </a:r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61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ondrouspics.com/wp-content/uploads/2012/04/question-mar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3079"/>
            <a:ext cx="6855431" cy="68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6328" y="420788"/>
            <a:ext cx="41148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11700" b="1" dirty="0" smtClean="0">
                <a:solidFill>
                  <a:srgbClr val="009900"/>
                </a:solidFill>
                <a:latin typeface="+mn-lt"/>
              </a:rPr>
              <a:t>Any Questions?</a:t>
            </a:r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6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About me…	</a:t>
            </a:r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26448"/>
            <a:ext cx="8569325" cy="4766847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Peninsula Medical School (2008)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GP Partner &amp; Trainer ISCA Medical Practice, Exeter</a:t>
            </a:r>
          </a:p>
          <a:p>
            <a:r>
              <a:rPr lang="en-GB" sz="2800" dirty="0" smtClean="0"/>
              <a:t>Associate Medical Director, Devon Doctors IUCS</a:t>
            </a:r>
          </a:p>
          <a:p>
            <a:r>
              <a:rPr lang="en-GB" sz="2800" dirty="0" smtClean="0"/>
              <a:t>Head of BMBS Admissions, Exeter Medical School</a:t>
            </a:r>
            <a:endParaRPr lang="en-GB" sz="2800" dirty="0"/>
          </a:p>
          <a:p>
            <a:r>
              <a:rPr lang="en-GB" sz="2800" dirty="0" smtClean="0"/>
              <a:t>CQC Specialist Advisor</a:t>
            </a:r>
          </a:p>
          <a:p>
            <a:endParaRPr lang="en-GB" sz="2800" dirty="0"/>
          </a:p>
          <a:p>
            <a:r>
              <a:rPr lang="en-GB" sz="2800" dirty="0" smtClean="0"/>
              <a:t>DOIs</a:t>
            </a:r>
          </a:p>
          <a:p>
            <a:pPr lvl="1"/>
            <a:r>
              <a:rPr lang="en-GB" sz="2400" dirty="0" smtClean="0"/>
              <a:t>On average I work </a:t>
            </a:r>
            <a:r>
              <a:rPr lang="en-GB" sz="2400" smtClean="0"/>
              <a:t>1-2 nights/week</a:t>
            </a:r>
            <a:endParaRPr lang="en-GB" sz="2400" dirty="0" smtClean="0"/>
          </a:p>
        </p:txBody>
      </p:sp>
      <p:pic>
        <p:nvPicPr>
          <p:cNvPr id="1026" name="Picture 2" descr="C:\Documents and Settings\C.Campbell\Desktop\Dr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60649"/>
            <a:ext cx="2146005" cy="20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Aims &amp; Objectives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569325" cy="42484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Working across organisations to improve out of hours support</a:t>
            </a:r>
          </a:p>
          <a:p>
            <a:endParaRPr lang="en-GB" sz="2800" dirty="0"/>
          </a:p>
          <a:p>
            <a:r>
              <a:rPr lang="en-GB" sz="2800" dirty="0" smtClean="0"/>
              <a:t>Avoiding hospital admissions</a:t>
            </a:r>
          </a:p>
          <a:p>
            <a:endParaRPr lang="en-GB" sz="2800" dirty="0"/>
          </a:p>
          <a:p>
            <a:r>
              <a:rPr lang="en-GB" sz="2800" dirty="0" smtClean="0"/>
              <a:t>Our experiences </a:t>
            </a:r>
          </a:p>
          <a:p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25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Background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569325" cy="424847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GP Surgeries open Monday – Friday</a:t>
            </a:r>
          </a:p>
          <a:p>
            <a:r>
              <a:rPr lang="en-GB" sz="2800" dirty="0" smtClean="0"/>
              <a:t>Core hours 0800am – 1830pm</a:t>
            </a:r>
          </a:p>
          <a:p>
            <a:r>
              <a:rPr lang="en-GB" sz="2800" dirty="0" smtClean="0"/>
              <a:t>Closed weekends &amp; bank holidays</a:t>
            </a:r>
          </a:p>
          <a:p>
            <a:endParaRPr lang="en-GB" sz="2800" dirty="0"/>
          </a:p>
          <a:p>
            <a:r>
              <a:rPr lang="en-GB" sz="2800" dirty="0" smtClean="0"/>
              <a:t>111</a:t>
            </a:r>
          </a:p>
          <a:p>
            <a:r>
              <a:rPr lang="en-GB" sz="2800" dirty="0" smtClean="0"/>
              <a:t>OOH Cooperatives </a:t>
            </a:r>
          </a:p>
          <a:p>
            <a:endParaRPr lang="en-GB" sz="2800" dirty="0"/>
          </a:p>
          <a:p>
            <a:r>
              <a:rPr lang="en-GB" sz="2800" dirty="0" smtClean="0"/>
              <a:t>Extended &amp; Improved access</a:t>
            </a:r>
          </a:p>
          <a:p>
            <a:r>
              <a:rPr lang="en-GB" sz="2800" dirty="0" smtClean="0"/>
              <a:t>Via PCNs?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582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Devon Doctors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Devon - 1.2 million</a:t>
            </a:r>
          </a:p>
          <a:p>
            <a:r>
              <a:rPr lang="en-GB" sz="2800" dirty="0" smtClean="0"/>
              <a:t>Somerset – 800,000 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Devon 2590 square miles</a:t>
            </a:r>
          </a:p>
          <a:p>
            <a:r>
              <a:rPr lang="en-GB" dirty="0"/>
              <a:t>Somerset 1610 square miles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43026"/>
            <a:ext cx="6381459" cy="29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Overnight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5263" y="137562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Devon</a:t>
            </a:r>
          </a:p>
          <a:p>
            <a:pPr lvl="1"/>
            <a:r>
              <a:rPr lang="en-GB" dirty="0" smtClean="0"/>
              <a:t>4 Treatment Centres</a:t>
            </a:r>
          </a:p>
          <a:p>
            <a:pPr lvl="1"/>
            <a:r>
              <a:rPr lang="en-GB" dirty="0" smtClean="0"/>
              <a:t>1 Triage Doctor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/>
              <a:t>Somerset</a:t>
            </a:r>
          </a:p>
          <a:p>
            <a:pPr lvl="1"/>
            <a:r>
              <a:rPr lang="en-GB" dirty="0" smtClean="0"/>
              <a:t>3 </a:t>
            </a:r>
            <a:r>
              <a:rPr lang="en-GB" dirty="0"/>
              <a:t>Treatment Centres</a:t>
            </a:r>
          </a:p>
          <a:p>
            <a:pPr lvl="1"/>
            <a:r>
              <a:rPr lang="en-GB" dirty="0"/>
              <a:t>Home Visiting </a:t>
            </a:r>
            <a:r>
              <a:rPr lang="en-GB" dirty="0" smtClean="0"/>
              <a:t>Paramedic</a:t>
            </a:r>
          </a:p>
          <a:p>
            <a:pPr lvl="1"/>
            <a:endParaRPr lang="en-GB" dirty="0"/>
          </a:p>
          <a:p>
            <a:r>
              <a:rPr lang="en-GB" dirty="0" smtClean="0"/>
              <a:t>Elsewhere in UK</a:t>
            </a:r>
            <a:endParaRPr lang="en-GB" dirty="0"/>
          </a:p>
          <a:p>
            <a:pPr lvl="1"/>
            <a:r>
              <a:rPr lang="en-GB" dirty="0" smtClean="0"/>
              <a:t>Very similar set ups 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Patient management:</a:t>
            </a:r>
          </a:p>
          <a:p>
            <a:pPr lvl="1"/>
            <a:r>
              <a:rPr lang="en-GB" dirty="0" smtClean="0"/>
              <a:t>Advice</a:t>
            </a:r>
          </a:p>
          <a:p>
            <a:pPr lvl="1"/>
            <a:r>
              <a:rPr lang="en-GB" dirty="0" smtClean="0"/>
              <a:t>Treatment Centres</a:t>
            </a:r>
          </a:p>
          <a:p>
            <a:pPr lvl="1"/>
            <a:r>
              <a:rPr lang="en-GB" dirty="0" smtClean="0"/>
              <a:t>Home Visits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68" y="3845258"/>
            <a:ext cx="3347864" cy="22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Background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569325" cy="424847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Patients call 111</a:t>
            </a:r>
          </a:p>
          <a:p>
            <a:r>
              <a:rPr lang="en-GB" sz="2800" dirty="0" smtClean="0"/>
              <a:t>NHS Pathways</a:t>
            </a:r>
          </a:p>
          <a:p>
            <a:pPr lvl="1"/>
            <a:r>
              <a:rPr lang="en-GB" sz="2400" dirty="0" smtClean="0"/>
              <a:t>Module 0</a:t>
            </a:r>
          </a:p>
          <a:p>
            <a:pPr lvl="1"/>
            <a:r>
              <a:rPr lang="en-GB" sz="2400" dirty="0" smtClean="0"/>
              <a:t>Pathways</a:t>
            </a:r>
          </a:p>
          <a:p>
            <a:r>
              <a:rPr lang="en-GB" sz="2800" dirty="0" smtClean="0"/>
              <a:t>Dispositions / </a:t>
            </a:r>
            <a:r>
              <a:rPr lang="en-GB" sz="2800" dirty="0" err="1" smtClean="0"/>
              <a:t>Dx</a:t>
            </a:r>
            <a:r>
              <a:rPr lang="en-GB" sz="2800" dirty="0" smtClean="0"/>
              <a:t> Code</a:t>
            </a:r>
          </a:p>
          <a:p>
            <a:endParaRPr lang="en-GB" sz="2800" dirty="0"/>
          </a:p>
          <a:p>
            <a:r>
              <a:rPr lang="en-GB" sz="2800" dirty="0" smtClean="0"/>
              <a:t>Interactive Voice Responses (IVRs)</a:t>
            </a:r>
          </a:p>
          <a:p>
            <a:endParaRPr lang="en-GB" sz="2800" dirty="0"/>
          </a:p>
          <a:p>
            <a:r>
              <a:rPr lang="en-GB" sz="2800" dirty="0" smtClean="0"/>
              <a:t>Triaged by clinician either advised, TC or visit 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087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Dispositions 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Ambulance </a:t>
            </a:r>
          </a:p>
          <a:p>
            <a:endParaRPr lang="en-GB" sz="2800" dirty="0"/>
          </a:p>
          <a:p>
            <a:r>
              <a:rPr lang="en-GB" sz="2800" dirty="0" smtClean="0"/>
              <a:t>Self Care Advice</a:t>
            </a:r>
          </a:p>
          <a:p>
            <a:endParaRPr lang="en-GB" sz="2800" dirty="0"/>
          </a:p>
          <a:p>
            <a:r>
              <a:rPr lang="en-GB" sz="2800" dirty="0" smtClean="0"/>
              <a:t>Contact Primary Care</a:t>
            </a:r>
          </a:p>
          <a:p>
            <a:endParaRPr lang="en-GB" dirty="0"/>
          </a:p>
          <a:p>
            <a:r>
              <a:rPr lang="en-GB" sz="2400" dirty="0" smtClean="0"/>
              <a:t>Attend MIU / Emergency Department</a:t>
            </a:r>
          </a:p>
          <a:p>
            <a:endParaRPr lang="en-GB" sz="2400" dirty="0"/>
          </a:p>
          <a:p>
            <a:r>
              <a:rPr lang="en-GB" sz="2400" dirty="0" smtClean="0"/>
              <a:t>Dental Services </a:t>
            </a:r>
          </a:p>
          <a:p>
            <a:endParaRPr lang="en-GB" sz="2400" dirty="0"/>
          </a:p>
          <a:p>
            <a:r>
              <a:rPr lang="en-GB" sz="2400" dirty="0" err="1" smtClean="0"/>
              <a:t>Etc</a:t>
            </a:r>
            <a:endParaRPr lang="en-GB" sz="24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dirty="0" smtClean="0"/>
          </a:p>
          <a:p>
            <a:pPr>
              <a:buFontTx/>
              <a:buNone/>
            </a:pPr>
            <a:endParaRPr lang="en-GB" sz="2800" dirty="0" smtClean="0"/>
          </a:p>
          <a:p>
            <a:endParaRPr lang="en-GB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Within 1, 2, 4, 8, 12, 24, 72 hrs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38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4000" b="1" dirty="0" smtClean="0">
                <a:solidFill>
                  <a:srgbClr val="009900"/>
                </a:solidFill>
                <a:latin typeface="+mn-lt"/>
              </a:rPr>
              <a:t>111 Online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endParaRPr lang="en-GB" sz="4000" dirty="0">
              <a:latin typeface="+mn-lt"/>
            </a:endParaRPr>
          </a:p>
        </p:txBody>
      </p:sp>
      <p:pic>
        <p:nvPicPr>
          <p:cNvPr id="4100" name="Picture 4" descr="Image result for 111 onl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8" y="1412776"/>
            <a:ext cx="8424936" cy="421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564</Words>
  <Application>Microsoft Office PowerPoint</Application>
  <PresentationFormat>On-screen Show (4:3)</PresentationFormat>
  <Paragraphs>230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Working with primary care to support for patient out of hours</vt:lpstr>
      <vt:lpstr> About me…  </vt:lpstr>
      <vt:lpstr> Aims &amp; Objectives </vt:lpstr>
      <vt:lpstr> Background </vt:lpstr>
      <vt:lpstr> Devon Doctors </vt:lpstr>
      <vt:lpstr> Overnight </vt:lpstr>
      <vt:lpstr> Background </vt:lpstr>
      <vt:lpstr> Dispositions  </vt:lpstr>
      <vt:lpstr> 111 Online </vt:lpstr>
      <vt:lpstr> 111 Online </vt:lpstr>
      <vt:lpstr> Reducing going towards hospital </vt:lpstr>
      <vt:lpstr> Resources </vt:lpstr>
      <vt:lpstr> Who &amp; why we visit </vt:lpstr>
      <vt:lpstr> Considerations </vt:lpstr>
      <vt:lpstr> Avoiding Admissions </vt:lpstr>
      <vt:lpstr> Things the hospital could to do help reduce overnight admissions from primary care </vt:lpstr>
      <vt:lpstr> What primary care can do to improve / reduce admissions at night </vt:lpstr>
      <vt:lpstr> Case Study </vt:lpstr>
      <vt:lpstr>PowerPoint Presentation</vt:lpstr>
    </vt:vector>
  </TitlesOfParts>
  <Company>Devon Doctors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&amp; Safety Awareness</dc:title>
  <dc:creator>louiseb</dc:creator>
  <cp:lastModifiedBy>Dr Chris Campbell</cp:lastModifiedBy>
  <cp:revision>245</cp:revision>
  <cp:lastPrinted>2013-02-22T16:00:41Z</cp:lastPrinted>
  <dcterms:created xsi:type="dcterms:W3CDTF">2011-03-08T10:24:44Z</dcterms:created>
  <dcterms:modified xsi:type="dcterms:W3CDTF">2021-09-29T10:23:49Z</dcterms:modified>
</cp:coreProperties>
</file>