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4"/>
  </p:notesMasterIdLst>
  <p:sldIdLst>
    <p:sldId id="256" r:id="rId2"/>
    <p:sldId id="312" r:id="rId3"/>
    <p:sldId id="377" r:id="rId4"/>
    <p:sldId id="356" r:id="rId5"/>
    <p:sldId id="357" r:id="rId6"/>
    <p:sldId id="378" r:id="rId7"/>
    <p:sldId id="264" r:id="rId8"/>
    <p:sldId id="265" r:id="rId9"/>
    <p:sldId id="266" r:id="rId10"/>
    <p:sldId id="373" r:id="rId11"/>
    <p:sldId id="376" r:id="rId12"/>
    <p:sldId id="34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1" autoAdjust="0"/>
    <p:restoredTop sz="94660"/>
  </p:normalViewPr>
  <p:slideViewPr>
    <p:cSldViewPr>
      <p:cViewPr>
        <p:scale>
          <a:sx n="80" d="100"/>
          <a:sy n="80" d="100"/>
        </p:scale>
        <p:origin x="-884" y="2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807A0A-4F8F-4BD1-83BA-6F84CB9E6196}" type="datetimeFigureOut">
              <a:rPr lang="en-GB" smtClean="0"/>
              <a:t>06/01/2022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AF3948-F522-4C0B-9641-E014EC4D1E22}" type="slidenum">
              <a:rPr lang="en-GB" smtClean="0"/>
              <a:t>‹#›</a:t>
            </a:fld>
            <a:endParaRPr lang="en-GB"/>
          </a:p>
        </p:txBody>
      </p:sp>
    </p:spTree>
    <p:extLst>
      <p:ext uri="{BB962C8B-B14F-4D97-AF65-F5344CB8AC3E}">
        <p14:creationId xmlns:p14="http://schemas.microsoft.com/office/powerpoint/2010/main" val="3037344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DC54453-1A50-4670-9291-620E3E6BDDC3}" type="slidenum">
              <a:rPr lang="en-GB" altLang="en-US" smtClean="0"/>
              <a:pPr eaLnBrk="1" hangingPunct="1">
                <a:spcBef>
                  <a:spcPct val="0"/>
                </a:spcBef>
              </a:pPr>
              <a:t>3</a:t>
            </a:fld>
            <a:endParaRPr lang="en-GB" altLang="en-US"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p:spPr>
        <p:txBody>
          <a:bodyPr/>
          <a:lstStyle/>
          <a:p>
            <a:pPr eaLnBrk="1" hangingPunct="1">
              <a:lnSpc>
                <a:spcPct val="90000"/>
              </a:lnSpc>
            </a:pPr>
            <a:r>
              <a:rPr lang="en-GB" altLang="en-US" smtClean="0"/>
              <a:t>The inability to communicate verbally does not negate the possibility that an individual is experiencing pain and is in need of appropriate pain-relieving treatment. </a:t>
            </a:r>
          </a:p>
          <a:p>
            <a:pPr eaLnBrk="1" hangingPunct="1">
              <a:lnSpc>
                <a:spcPct val="90000"/>
              </a:lnSpc>
            </a:pPr>
            <a:r>
              <a:rPr lang="en-GB" altLang="en-US" smtClean="0"/>
              <a:t>Pain is always subjective. Each individual learns the application of the word through experiences related to injury in early life. Biologists recognize that those stimuli which cause pain are liable to damage tissue. Accordingly, pain is that experience we associate with actual or potential tissue damage. It is unquestionably a sensation in a part or parts of the body, but it is also always unpleasant and therefore also an emotional experience. Experiences which resemble pain but are not unpleasant, e.g., pricking, should not be called pain. Unpleasant abnormal experiences (dysaesthesias) may also be pain but are not necessarily so because, subjectively, they may not have the usual sensory qualities of pain.</a:t>
            </a:r>
          </a:p>
          <a:p>
            <a:pPr lvl="1" eaLnBrk="1" hangingPunct="1">
              <a:lnSpc>
                <a:spcPct val="90000"/>
              </a:lnSpc>
            </a:pPr>
            <a:r>
              <a:rPr lang="en-GB" altLang="en-US" smtClean="0"/>
              <a:t>Many people report pain in the absence of tissue damage or any likely pathophysiological cause; usually this happens for psychological reasons. There is usually no way to distinguish their experience from that due to tissue damage if we take the subjective report. If they regard their experience as pain and if they report it in the same ways as pain caused by tissue damage, it should be accepted as pain. This definition avoids tying pain to the stimulus. Activity induced in the nociceptor and nociceptive pathways by a noxious stimulus is not pain, which is always a psychological state, even though we may well appreciate that pain most often has a proximate physical cause. </a:t>
            </a:r>
          </a:p>
          <a:p>
            <a:pPr eaLnBrk="1" hangingPunct="1">
              <a:lnSpc>
                <a:spcPct val="90000"/>
              </a:lnSpc>
            </a:pPr>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D4C9D78-B3D4-40BF-9A32-B31CC1396AE9}" type="slidenum">
              <a:rPr lang="en-GB" altLang="en-US" smtClean="0"/>
              <a:pPr eaLnBrk="1" hangingPunct="1">
                <a:spcBef>
                  <a:spcPct val="0"/>
                </a:spcBef>
              </a:pPr>
              <a:t>5</a:t>
            </a:fld>
            <a:endParaRPr lang="en-GB"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GB" altLang="en-US" sz="10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D2DD881-BCA2-43B6-84A8-27EBF67B9C14}" type="slidenum">
              <a:rPr lang="en-GB" altLang="en-US"/>
              <a:pPr>
                <a:spcBef>
                  <a:spcPct val="0"/>
                </a:spcBef>
              </a:pPr>
              <a:t>8</a:t>
            </a:fld>
            <a:endParaRPr lang="en-GB"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14400" y="4343400"/>
            <a:ext cx="5029200" cy="4114800"/>
          </a:xfrm>
          <a:noFill/>
        </p:spPr>
        <p:txBody>
          <a:bodyPr/>
          <a:lstStyle/>
          <a:p>
            <a:pPr lvl="2" eaLnBrk="1" hangingPunct="1"/>
            <a:endParaRPr lang="en-US" altLang="en-US" sz="900" smtClean="0">
              <a:latin typeface="Comic Sans MS" pitchFamily="66"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ChangeArrowheads="1" noTextEdit="1"/>
          </p:cNvSpPr>
          <p:nvPr>
            <p:ph type="sldImg"/>
          </p:nvPr>
        </p:nvSpPr>
        <p:spPr>
          <a:ln/>
        </p:spPr>
      </p:sp>
      <p:sp>
        <p:nvSpPr>
          <p:cNvPr id="73731" name="Notes Placeholder 2"/>
          <p:cNvSpPr>
            <a:spLocks noGrp="1" noChangeArrowheads="1"/>
          </p:cNvSpPr>
          <p:nvPr>
            <p:ph type="body" idx="1"/>
          </p:nvPr>
        </p:nvSpPr>
        <p:spPr>
          <a:noFill/>
        </p:spPr>
        <p:txBody>
          <a:bodyPr/>
          <a:lstStyle/>
          <a:p>
            <a:pPr eaLnBrk="1" hangingPunct="1"/>
            <a:endParaRPr lang="en-US" altLang="en-US" smtClean="0"/>
          </a:p>
        </p:txBody>
      </p:sp>
      <p:sp>
        <p:nvSpPr>
          <p:cNvPr id="73732"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99D4D512-30AA-4EF0-9F86-CDDBDCDE06BB}" type="slidenum">
              <a:rPr lang="en-GB" altLang="en-US"/>
              <a:pPr>
                <a:spcBef>
                  <a:spcPct val="0"/>
                </a:spcBef>
              </a:pPr>
              <a:t>9</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ChangeArrowheads="1" noTextEdit="1"/>
          </p:cNvSpPr>
          <p:nvPr>
            <p:ph type="sldImg"/>
          </p:nvPr>
        </p:nvSpPr>
        <p:spPr>
          <a:ln/>
        </p:spPr>
      </p:sp>
      <p:sp>
        <p:nvSpPr>
          <p:cNvPr id="76803" name="Notes Placeholder 2"/>
          <p:cNvSpPr>
            <a:spLocks noGrp="1" noChangeArrowheads="1"/>
          </p:cNvSpPr>
          <p:nvPr>
            <p:ph type="body" idx="1"/>
          </p:nvPr>
        </p:nvSpPr>
        <p:spPr>
          <a:noFill/>
        </p:spPr>
        <p:txBody>
          <a:bodyPr/>
          <a:lstStyle/>
          <a:p>
            <a:endParaRPr lang="en-US" altLang="en-US" smtClean="0"/>
          </a:p>
        </p:txBody>
      </p:sp>
      <p:sp>
        <p:nvSpPr>
          <p:cNvPr id="76804"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80B42641-6E3A-4801-9606-2EC0C05315F7}" type="slidenum">
              <a:rPr lang="en-GB" altLang="en-US"/>
              <a:pPr>
                <a:spcBef>
                  <a:spcPct val="0"/>
                </a:spcBef>
              </a:pPr>
              <a:t>10</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p:spPr>
        <p:txBody>
          <a:bodyPr/>
          <a:lstStyle/>
          <a:p>
            <a:pPr eaLnBrk="1" hangingPunct="1"/>
            <a:endParaRPr lang="en-US" altLang="en-US" smtClean="0"/>
          </a:p>
        </p:txBody>
      </p:sp>
      <p:sp>
        <p:nvSpPr>
          <p:cNvPr id="6042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6AADD27-D517-412A-AA61-8A36029A49FC}" type="slidenum">
              <a:rPr lang="en-GB" altLang="en-US" smtClean="0"/>
              <a:pPr eaLnBrk="1" hangingPunct="1">
                <a:spcBef>
                  <a:spcPct val="0"/>
                </a:spcBef>
              </a:pPr>
              <a:t>12</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266D50-813C-49DB-B939-89066E752E3F}" type="datetimeFigureOut">
              <a:rPr lang="en-GB" smtClean="0"/>
              <a:t>06/01/2022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7AF1DBC-F232-4D60-A764-119C8602157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7AF1DBC-F232-4D60-A764-119C8602157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7AF1DBC-F232-4D60-A764-119C86021575}"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219200"/>
          </a:xfrm>
        </p:spPr>
        <p:txBody>
          <a:bodyPr/>
          <a:lstStyle/>
          <a:p>
            <a:r>
              <a:rPr lang="en-US"/>
              <a:t>Click to edit Master title style</a:t>
            </a:r>
            <a:endParaRPr lang="en-GB"/>
          </a:p>
        </p:txBody>
      </p:sp>
      <p:sp>
        <p:nvSpPr>
          <p:cNvPr id="3" name="ClipArt Placeholder 2"/>
          <p:cNvSpPr>
            <a:spLocks noGrp="1"/>
          </p:cNvSpPr>
          <p:nvPr>
            <p:ph type="clipArt" sz="half" idx="1"/>
          </p:nvPr>
        </p:nvSpPr>
        <p:spPr>
          <a:xfrm>
            <a:off x="685800" y="1600200"/>
            <a:ext cx="3810000" cy="4454525"/>
          </a:xfrm>
        </p:spPr>
        <p:txBody>
          <a:bodyPr/>
          <a:lstStyle/>
          <a:p>
            <a:pPr lvl="0"/>
            <a:endParaRPr lang="en-GB" noProof="0"/>
          </a:p>
        </p:txBody>
      </p:sp>
      <p:sp>
        <p:nvSpPr>
          <p:cNvPr id="4" name="Text Placeholder 3"/>
          <p:cNvSpPr>
            <a:spLocks noGrp="1"/>
          </p:cNvSpPr>
          <p:nvPr>
            <p:ph type="body" sz="half" idx="2"/>
          </p:nvPr>
        </p:nvSpPr>
        <p:spPr>
          <a:xfrm>
            <a:off x="4648200" y="1600200"/>
            <a:ext cx="3810000" cy="4454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a:extLst>
              <a:ext uri="{FF2B5EF4-FFF2-40B4-BE49-F238E27FC236}"/>
            </a:extLst>
          </p:cNvPr>
          <p:cNvSpPr>
            <a:spLocks noGrp="1" noChangeArrowheads="1"/>
          </p:cNvSpPr>
          <p:nvPr>
            <p:ph type="dt" sz="half" idx="10"/>
          </p:nvPr>
        </p:nvSpPr>
        <p:spPr/>
        <p:txBody>
          <a:bodyPr/>
          <a:lstStyle>
            <a:lvl1pPr>
              <a:defRPr/>
            </a:lvl1pPr>
          </a:lstStyle>
          <a:p>
            <a:pPr>
              <a:defRPr/>
            </a:pPr>
            <a:endParaRPr lang="en-GB" altLang="en-US"/>
          </a:p>
        </p:txBody>
      </p:sp>
      <p:sp>
        <p:nvSpPr>
          <p:cNvPr id="6" name="Rectangle 9">
            <a:extLst>
              <a:ext uri="{FF2B5EF4-FFF2-40B4-BE49-F238E27FC236}"/>
            </a:extLst>
          </p:cNvPr>
          <p:cNvSpPr>
            <a:spLocks noGrp="1" noChangeArrowheads="1"/>
          </p:cNvSpPr>
          <p:nvPr>
            <p:ph type="ftr" sz="quarter" idx="11"/>
          </p:nvPr>
        </p:nvSpPr>
        <p:spPr/>
        <p:txBody>
          <a:bodyPr/>
          <a:lstStyle>
            <a:lvl1pPr>
              <a:defRPr/>
            </a:lvl1pPr>
          </a:lstStyle>
          <a:p>
            <a:pPr>
              <a:defRPr/>
            </a:pPr>
            <a:r>
              <a:rPr lang="en-GB" altLang="en-US"/>
              <a:t>Inge Bateman</a:t>
            </a:r>
          </a:p>
        </p:txBody>
      </p:sp>
      <p:sp>
        <p:nvSpPr>
          <p:cNvPr id="7" name="Rectangle 10">
            <a:extLst>
              <a:ext uri="{FF2B5EF4-FFF2-40B4-BE49-F238E27FC236}"/>
            </a:extLst>
          </p:cNvPr>
          <p:cNvSpPr>
            <a:spLocks noGrp="1" noChangeArrowheads="1"/>
          </p:cNvSpPr>
          <p:nvPr>
            <p:ph type="sldNum" sz="quarter" idx="12"/>
          </p:nvPr>
        </p:nvSpPr>
        <p:spPr/>
        <p:txBody>
          <a:bodyPr/>
          <a:lstStyle>
            <a:lvl1pPr>
              <a:defRPr>
                <a:cs typeface="+mn-cs"/>
              </a:defRPr>
            </a:lvl1pPr>
          </a:lstStyle>
          <a:p>
            <a:pPr>
              <a:defRPr/>
            </a:pPr>
            <a:endParaRPr lang="en-US" altLang="en-US"/>
          </a:p>
        </p:txBody>
      </p:sp>
    </p:spTree>
    <p:extLst>
      <p:ext uri="{BB962C8B-B14F-4D97-AF65-F5344CB8AC3E}">
        <p14:creationId xmlns:p14="http://schemas.microsoft.com/office/powerpoint/2010/main" val="886067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30725"/>
          </a:xfrm>
        </p:spPr>
        <p:txBody>
          <a:bodyPr>
            <a:normAutofit/>
          </a:bodyPr>
          <a:lstStyle/>
          <a:p>
            <a:pPr lvl="0"/>
            <a:endParaRPr lang="en-GB" noProof="0"/>
          </a:p>
        </p:txBody>
      </p:sp>
      <p:sp>
        <p:nvSpPr>
          <p:cNvPr id="4" name="Date Placeholder 9">
            <a:extLst>
              <a:ext uri="{FF2B5EF4-FFF2-40B4-BE49-F238E27FC236}"/>
            </a:extLst>
          </p:cNvPr>
          <p:cNvSpPr>
            <a:spLocks noGrp="1"/>
          </p:cNvSpPr>
          <p:nvPr>
            <p:ph type="dt" sz="half" idx="10"/>
          </p:nvPr>
        </p:nvSpPr>
        <p:spPr/>
        <p:txBody>
          <a:bodyPr/>
          <a:lstStyle>
            <a:lvl1pPr>
              <a:defRPr/>
            </a:lvl1pPr>
          </a:lstStyle>
          <a:p>
            <a:pPr>
              <a:defRPr/>
            </a:pPr>
            <a:endParaRPr lang="en-GB" altLang="en-US"/>
          </a:p>
        </p:txBody>
      </p:sp>
      <p:sp>
        <p:nvSpPr>
          <p:cNvPr id="5" name="Footer Placeholder 21">
            <a:extLst>
              <a:ext uri="{FF2B5EF4-FFF2-40B4-BE49-F238E27FC236}"/>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17">
            <a:extLst>
              <a:ext uri="{FF2B5EF4-FFF2-40B4-BE49-F238E27FC236}"/>
            </a:extLst>
          </p:cNvPr>
          <p:cNvSpPr>
            <a:spLocks noGrp="1"/>
          </p:cNvSpPr>
          <p:nvPr>
            <p:ph type="sldNum" sz="quarter" idx="12"/>
          </p:nvPr>
        </p:nvSpPr>
        <p:spPr/>
        <p:txBody>
          <a:bodyPr/>
          <a:lstStyle>
            <a:lvl1pPr>
              <a:defRPr/>
            </a:lvl1pPr>
          </a:lstStyle>
          <a:p>
            <a:pPr>
              <a:defRPr/>
            </a:pPr>
            <a:fld id="{6963A602-7D0B-4510-9D99-FEA2E7600401}" type="slidenum">
              <a:rPr lang="en-GB" altLang="en-US"/>
              <a:pPr>
                <a:defRPr/>
              </a:pPr>
              <a:t>‹#›</a:t>
            </a:fld>
            <a:endParaRPr lang="en-GB" altLang="en-US"/>
          </a:p>
        </p:txBody>
      </p:sp>
    </p:spTree>
    <p:extLst>
      <p:ext uri="{BB962C8B-B14F-4D97-AF65-F5344CB8AC3E}">
        <p14:creationId xmlns:p14="http://schemas.microsoft.com/office/powerpoint/2010/main" val="826038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7AF1DBC-F232-4D60-A764-119C86021575}"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7AF1DBC-F232-4D60-A764-119C86021575}"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7AF1DBC-F232-4D60-A764-119C86021575}"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67AF1DBC-F232-4D60-A764-119C8602157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67AF1DBC-F232-4D60-A764-119C86021575}"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67AF1DBC-F232-4D60-A764-119C8602157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5266D50-813C-49DB-B939-89066E752E3F}" type="datetimeFigureOut">
              <a:rPr lang="en-GB" smtClean="0"/>
              <a:t>06/01/2022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7AF1DBC-F232-4D60-A764-119C8602157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266D50-813C-49DB-B939-89066E752E3F}" type="datetimeFigureOut">
              <a:rPr lang="en-GB" smtClean="0"/>
              <a:t>06/01/2022</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7AF1DBC-F232-4D60-A764-119C86021575}"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5266D50-813C-49DB-B939-89066E752E3F}" type="datetimeFigureOut">
              <a:rPr lang="en-GB" smtClean="0"/>
              <a:t>06/01/2022</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7AF1DBC-F232-4D60-A764-119C8602157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9" r:id="rId12"/>
    <p:sldLayoutId id="2147483680"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04664"/>
            <a:ext cx="7772400" cy="1829761"/>
          </a:xfrm>
        </p:spPr>
        <p:txBody>
          <a:bodyPr>
            <a:normAutofit/>
          </a:bodyPr>
          <a:lstStyle/>
          <a:p>
            <a:r>
              <a:rPr lang="en-GB" sz="3200" dirty="0" smtClean="0">
                <a:effectLst/>
              </a:rPr>
              <a:t>Managing Pain at Night</a:t>
            </a:r>
            <a:endParaRPr lang="en-GB" sz="3200" dirty="0">
              <a:effectLst/>
            </a:endParaRPr>
          </a:p>
        </p:txBody>
      </p:sp>
      <p:sp>
        <p:nvSpPr>
          <p:cNvPr id="3" name="Subtitle 2"/>
          <p:cNvSpPr>
            <a:spLocks noGrp="1"/>
          </p:cNvSpPr>
          <p:nvPr>
            <p:ph type="subTitle" idx="1"/>
          </p:nvPr>
        </p:nvSpPr>
        <p:spPr>
          <a:xfrm>
            <a:off x="1835696" y="2997421"/>
            <a:ext cx="7052320" cy="1199704"/>
          </a:xfrm>
        </p:spPr>
        <p:txBody>
          <a:bodyPr>
            <a:normAutofit/>
          </a:bodyPr>
          <a:lstStyle/>
          <a:p>
            <a:pPr>
              <a:lnSpc>
                <a:spcPct val="90000"/>
              </a:lnSpc>
              <a:spcBef>
                <a:spcPct val="0"/>
              </a:spcBef>
              <a:buClrTx/>
              <a:buSzTx/>
              <a:defRPr/>
            </a:pPr>
            <a:r>
              <a:rPr lang="en-GB" altLang="en-US" sz="2000" b="1" dirty="0"/>
              <a:t>Inge Bateman</a:t>
            </a:r>
          </a:p>
          <a:p>
            <a:pPr>
              <a:lnSpc>
                <a:spcPct val="90000"/>
              </a:lnSpc>
              <a:spcBef>
                <a:spcPct val="0"/>
              </a:spcBef>
              <a:buClrTx/>
              <a:buSzTx/>
              <a:defRPr/>
            </a:pPr>
            <a:r>
              <a:rPr lang="en-GB" altLang="en-US" sz="2000" b="1" dirty="0"/>
              <a:t>	Lead Clinical Nurse Specialist </a:t>
            </a:r>
            <a:r>
              <a:rPr lang="en-GB" altLang="en-US" sz="2000" b="1" dirty="0" smtClean="0"/>
              <a:t>Inpatient </a:t>
            </a:r>
            <a:r>
              <a:rPr lang="en-GB" altLang="en-US" sz="2000" b="1" dirty="0"/>
              <a:t>Pain Service</a:t>
            </a:r>
          </a:p>
          <a:p>
            <a:pPr>
              <a:lnSpc>
                <a:spcPct val="90000"/>
              </a:lnSpc>
              <a:spcBef>
                <a:spcPct val="0"/>
              </a:spcBef>
              <a:buClrTx/>
              <a:buSzTx/>
              <a:defRPr/>
            </a:pPr>
            <a:r>
              <a:rPr lang="en-GB" altLang="en-US" sz="2000" b="1" dirty="0"/>
              <a:t>	</a:t>
            </a:r>
            <a:r>
              <a:rPr lang="en-GB" altLang="en-US" sz="2000" b="1" dirty="0" smtClean="0"/>
              <a:t>University Sussex Hospitals NHS Foundation Trust</a:t>
            </a:r>
          </a:p>
          <a:p>
            <a:pPr>
              <a:lnSpc>
                <a:spcPct val="90000"/>
              </a:lnSpc>
              <a:spcBef>
                <a:spcPct val="0"/>
              </a:spcBef>
              <a:buClrTx/>
              <a:buSzTx/>
              <a:defRPr/>
            </a:pPr>
            <a:r>
              <a:rPr lang="en-GB" altLang="en-US" sz="2000" b="1" dirty="0" smtClean="0"/>
              <a:t>Worthing, St. Richards &amp; Southlands Hospitals</a:t>
            </a:r>
            <a:endParaRPr lang="en-GB" altLang="en-US" sz="2000" b="1" dirty="0"/>
          </a:p>
        </p:txBody>
      </p:sp>
      <p:pic>
        <p:nvPicPr>
          <p:cNvPr id="4" name="Picture 17" descr="j040387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793039"/>
            <a:ext cx="928687" cy="1392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440336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extLst>
          </p:cNvPr>
          <p:cNvSpPr>
            <a:spLocks noGrp="1" noChangeArrowheads="1"/>
          </p:cNvSpPr>
          <p:nvPr>
            <p:ph type="title"/>
          </p:nvPr>
        </p:nvSpPr>
        <p:spPr/>
        <p:txBody>
          <a:bodyPr/>
          <a:lstStyle/>
          <a:p>
            <a:pPr eaLnBrk="1" hangingPunct="1">
              <a:defRPr/>
            </a:pPr>
            <a:r>
              <a:rPr lang="en-GB" altLang="en-US" dirty="0" smtClean="0">
                <a:effectLst/>
              </a:rPr>
              <a:t>Consultation </a:t>
            </a:r>
            <a:endParaRPr lang="en-GB" altLang="en-US" dirty="0">
              <a:effectLst/>
            </a:endParaRPr>
          </a:p>
        </p:txBody>
      </p:sp>
      <p:pic>
        <p:nvPicPr>
          <p:cNvPr id="30725" name="Picture 6"/>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1258888" y="2852738"/>
            <a:ext cx="1524000" cy="2032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316" name="Rectangle 4">
            <a:extLst>
              <a:ext uri="{FF2B5EF4-FFF2-40B4-BE49-F238E27FC236}"/>
            </a:extLst>
          </p:cNvPr>
          <p:cNvSpPr>
            <a:spLocks noGrp="1" noChangeArrowheads="1"/>
          </p:cNvSpPr>
          <p:nvPr>
            <p:ph type="body" sz="half" idx="2"/>
          </p:nvPr>
        </p:nvSpPr>
        <p:spPr>
          <a:xfrm>
            <a:off x="3635375" y="2209800"/>
            <a:ext cx="5280025" cy="3844925"/>
          </a:xfrm>
        </p:spPr>
        <p:txBody>
          <a:bodyPr/>
          <a:lstStyle/>
          <a:p>
            <a:pPr>
              <a:spcBef>
                <a:spcPct val="50000"/>
              </a:spcBef>
              <a:buFont typeface="Wingdings" pitchFamily="2" charset="2"/>
              <a:buAutoNum type="arabicPeriod"/>
              <a:defRPr/>
            </a:pPr>
            <a:r>
              <a:rPr lang="en-GB" altLang="en-US" sz="2000" dirty="0"/>
              <a:t>Patient history</a:t>
            </a:r>
          </a:p>
          <a:p>
            <a:pPr>
              <a:spcBef>
                <a:spcPct val="50000"/>
              </a:spcBef>
              <a:buFont typeface="Wingdings" pitchFamily="2" charset="2"/>
              <a:buAutoNum type="arabicPeriod"/>
              <a:defRPr/>
            </a:pPr>
            <a:r>
              <a:rPr lang="en-GB" altLang="en-US" sz="2000" dirty="0"/>
              <a:t>Pain assessment</a:t>
            </a:r>
          </a:p>
          <a:p>
            <a:pPr>
              <a:spcBef>
                <a:spcPct val="50000"/>
              </a:spcBef>
              <a:buFont typeface="Wingdings" pitchFamily="2" charset="2"/>
              <a:buAutoNum type="arabicPeriod"/>
              <a:defRPr/>
            </a:pPr>
            <a:r>
              <a:rPr lang="en-GB" altLang="en-US" sz="2000" dirty="0"/>
              <a:t>Review current medication</a:t>
            </a:r>
          </a:p>
          <a:p>
            <a:pPr>
              <a:spcBef>
                <a:spcPct val="50000"/>
              </a:spcBef>
              <a:buFont typeface="Wingdings" pitchFamily="2" charset="2"/>
              <a:buAutoNum type="arabicPeriod"/>
              <a:defRPr/>
            </a:pPr>
            <a:r>
              <a:rPr lang="en-GB" altLang="en-US" sz="2000" dirty="0"/>
              <a:t>Concordance</a:t>
            </a:r>
          </a:p>
          <a:p>
            <a:pPr>
              <a:spcBef>
                <a:spcPct val="50000"/>
              </a:spcBef>
              <a:buFont typeface="Wingdings" pitchFamily="2" charset="2"/>
              <a:buAutoNum type="arabicPeriod"/>
              <a:defRPr/>
            </a:pPr>
            <a:r>
              <a:rPr lang="en-GB" altLang="en-US" sz="2000" dirty="0"/>
              <a:t>Impression/diagnosis</a:t>
            </a:r>
          </a:p>
          <a:p>
            <a:pPr>
              <a:spcBef>
                <a:spcPct val="50000"/>
              </a:spcBef>
              <a:buFont typeface="Wingdings" pitchFamily="2" charset="2"/>
              <a:buAutoNum type="arabicPeriod"/>
              <a:defRPr/>
            </a:pPr>
            <a:r>
              <a:rPr lang="en-GB" altLang="en-US" sz="2000" dirty="0"/>
              <a:t>Make treatment decision</a:t>
            </a:r>
          </a:p>
          <a:p>
            <a:pPr>
              <a:spcBef>
                <a:spcPct val="50000"/>
              </a:spcBef>
              <a:buFont typeface="Wingdings" pitchFamily="2" charset="2"/>
              <a:buAutoNum type="arabicPeriod"/>
              <a:defRPr/>
            </a:pPr>
            <a:r>
              <a:rPr lang="en-GB" altLang="en-US" sz="2000" dirty="0"/>
              <a:t>Review</a:t>
            </a:r>
          </a:p>
          <a:p>
            <a:pPr marL="109537" indent="0" eaLnBrk="1" hangingPunct="1">
              <a:buFont typeface="Wingdings 3" pitchFamily="18" charset="2"/>
              <a:buNone/>
              <a:defRPr/>
            </a:pPr>
            <a:endParaRPr lang="en-GB" altLang="en-US" sz="2000" dirty="0"/>
          </a:p>
        </p:txBody>
      </p:sp>
      <p:sp>
        <p:nvSpPr>
          <p:cNvPr id="12290" name="Footer Placeholder 5">
            <a:extLst>
              <a:ext uri="{FF2B5EF4-FFF2-40B4-BE49-F238E27FC236}"/>
            </a:extLst>
          </p:cNvPr>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GB" altLang="en-US" dirty="0"/>
          </a:p>
        </p:txBody>
      </p:sp>
    </p:spTree>
    <p:extLst>
      <p:ext uri="{BB962C8B-B14F-4D97-AF65-F5344CB8AC3E}">
        <p14:creationId xmlns:p14="http://schemas.microsoft.com/office/powerpoint/2010/main" val="2170420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a:xfrm>
            <a:off x="179512" y="1556792"/>
            <a:ext cx="8507288" cy="4450499"/>
          </a:xfrm>
        </p:spPr>
        <p:txBody>
          <a:bodyPr>
            <a:normAutofit/>
          </a:bodyPr>
          <a:lstStyle/>
          <a:p>
            <a:pPr marL="0" indent="0">
              <a:buNone/>
            </a:pPr>
            <a:r>
              <a:rPr lang="en-US" sz="2000" dirty="0"/>
              <a:t>Pain is a very common issue and the suffering it brings is multi factorial requiring a holistic </a:t>
            </a:r>
            <a:r>
              <a:rPr lang="en-US" sz="2000" dirty="0" smtClean="0"/>
              <a:t>approach</a:t>
            </a:r>
          </a:p>
          <a:p>
            <a:pPr marL="0" indent="0">
              <a:buNone/>
            </a:pPr>
            <a:endParaRPr lang="en-US" altLang="en-US" sz="2000" dirty="0">
              <a:solidFill>
                <a:schemeClr val="tx2">
                  <a:lumMod val="50000"/>
                </a:schemeClr>
              </a:solidFill>
              <a:latin typeface="Calibri" pitchFamily="34" charset="0"/>
              <a:cs typeface="Calibri" pitchFamily="34" charset="0"/>
            </a:endParaRPr>
          </a:p>
          <a:p>
            <a:pPr marL="0" indent="0">
              <a:buNone/>
            </a:pPr>
            <a:r>
              <a:rPr lang="en-US" altLang="en-US" sz="2000" dirty="0">
                <a:solidFill>
                  <a:schemeClr val="tx2">
                    <a:lumMod val="50000"/>
                  </a:schemeClr>
                </a:solidFill>
                <a:latin typeface="Calibri" pitchFamily="34" charset="0"/>
                <a:cs typeface="Calibri" pitchFamily="34" charset="0"/>
              </a:rPr>
              <a:t>Assessment of pain is vitally important to </a:t>
            </a:r>
            <a:r>
              <a:rPr lang="en-US" altLang="en-US" sz="2000" dirty="0" smtClean="0">
                <a:solidFill>
                  <a:schemeClr val="tx2">
                    <a:lumMod val="50000"/>
                  </a:schemeClr>
                </a:solidFill>
                <a:latin typeface="Calibri" pitchFamily="34" charset="0"/>
                <a:cs typeface="Calibri" pitchFamily="34" charset="0"/>
              </a:rPr>
              <a:t>the delivery of appropriate pain management </a:t>
            </a:r>
            <a:endParaRPr lang="en-US" altLang="en-US" sz="2000" dirty="0">
              <a:solidFill>
                <a:schemeClr val="tx2">
                  <a:lumMod val="50000"/>
                </a:schemeClr>
              </a:solidFill>
              <a:latin typeface="Calibri" pitchFamily="34" charset="0"/>
              <a:cs typeface="Calibri" pitchFamily="34" charset="0"/>
            </a:endParaRPr>
          </a:p>
          <a:p>
            <a:pPr marL="0" indent="0">
              <a:buNone/>
            </a:pPr>
            <a:endParaRPr lang="en-US" altLang="en-US" sz="2000" dirty="0" smtClean="0">
              <a:solidFill>
                <a:schemeClr val="tx2">
                  <a:lumMod val="50000"/>
                </a:schemeClr>
              </a:solidFill>
              <a:latin typeface="Calibri" pitchFamily="34" charset="0"/>
              <a:cs typeface="Calibri" pitchFamily="34" charset="0"/>
            </a:endParaRPr>
          </a:p>
          <a:p>
            <a:pPr marL="0" indent="0">
              <a:buNone/>
            </a:pPr>
            <a:r>
              <a:rPr lang="en-US" altLang="en-US" sz="2000" dirty="0" smtClean="0">
                <a:solidFill>
                  <a:schemeClr val="tx2">
                    <a:lumMod val="50000"/>
                  </a:schemeClr>
                </a:solidFill>
                <a:latin typeface="Calibri" pitchFamily="34" charset="0"/>
                <a:cs typeface="Calibri" pitchFamily="34" charset="0"/>
              </a:rPr>
              <a:t>Training and education in the management of pain must focus on assessment, knowledge and experience and include all healthcare professionals - not forgetting our staff working regular night shifts</a:t>
            </a:r>
          </a:p>
          <a:p>
            <a:pPr marL="0" indent="0">
              <a:buNone/>
            </a:pPr>
            <a:endParaRPr lang="en-US" altLang="en-US" sz="2000" dirty="0">
              <a:solidFill>
                <a:schemeClr val="tx2">
                  <a:lumMod val="50000"/>
                </a:schemeClr>
              </a:solidFill>
              <a:latin typeface="Calibri" pitchFamily="34" charset="0"/>
              <a:cs typeface="Calibri" pitchFamily="34" charset="0"/>
            </a:endParaRPr>
          </a:p>
          <a:p>
            <a:pPr marL="0" indent="0">
              <a:buNone/>
            </a:pPr>
            <a:endParaRPr lang="en-US" altLang="en-US" sz="2000" dirty="0" smtClean="0">
              <a:solidFill>
                <a:schemeClr val="tx2">
                  <a:lumMod val="50000"/>
                </a:schemeClr>
              </a:solidFill>
              <a:latin typeface="Calibri" pitchFamily="34" charset="0"/>
              <a:cs typeface="Calibri" pitchFamily="34" charset="0"/>
            </a:endParaRPr>
          </a:p>
          <a:p>
            <a:pPr marL="0" indent="0">
              <a:buNone/>
            </a:pPr>
            <a:r>
              <a:rPr lang="en-US" altLang="en-US" sz="2000" dirty="0">
                <a:solidFill>
                  <a:schemeClr val="tx2">
                    <a:lumMod val="50000"/>
                  </a:schemeClr>
                </a:solidFill>
                <a:latin typeface="Calibri" pitchFamily="34" charset="0"/>
                <a:cs typeface="Calibri" pitchFamily="34" charset="0"/>
              </a:rPr>
              <a:t> </a:t>
            </a:r>
            <a:r>
              <a:rPr lang="en-US" altLang="en-US" sz="2000" dirty="0" smtClean="0">
                <a:solidFill>
                  <a:schemeClr val="tx2">
                    <a:lumMod val="50000"/>
                  </a:schemeClr>
                </a:solidFill>
                <a:latin typeface="Calibri" pitchFamily="34" charset="0"/>
                <a:cs typeface="Calibri" pitchFamily="34" charset="0"/>
              </a:rPr>
              <a:t> </a:t>
            </a:r>
          </a:p>
          <a:p>
            <a:pPr marL="0" indent="0">
              <a:buNone/>
            </a:pPr>
            <a:endParaRPr lang="en-US" altLang="en-US" sz="2000" dirty="0" smtClean="0">
              <a:solidFill>
                <a:schemeClr val="tx2">
                  <a:lumMod val="50000"/>
                </a:schemeClr>
              </a:solidFill>
              <a:latin typeface="Calibri" pitchFamily="34" charset="0"/>
              <a:cs typeface="Calibri" pitchFamily="34" charset="0"/>
            </a:endParaRPr>
          </a:p>
          <a:p>
            <a:pPr marL="0" indent="0">
              <a:buNone/>
            </a:pPr>
            <a:endParaRPr lang="en-US" altLang="en-US" sz="2000" dirty="0" smtClean="0">
              <a:solidFill>
                <a:schemeClr val="tx2">
                  <a:lumMod val="50000"/>
                </a:schemeClr>
              </a:solidFill>
              <a:latin typeface="Calibri" pitchFamily="34" charset="0"/>
              <a:cs typeface="Calibri" pitchFamily="34" charset="0"/>
            </a:endParaRPr>
          </a:p>
        </p:txBody>
      </p:sp>
      <p:sp>
        <p:nvSpPr>
          <p:cNvPr id="3" name="Title 2"/>
          <p:cNvSpPr>
            <a:spLocks noGrp="1"/>
          </p:cNvSpPr>
          <p:nvPr>
            <p:ph type="title"/>
          </p:nvPr>
        </p:nvSpPr>
        <p:spPr/>
        <p:txBody>
          <a:bodyPr/>
          <a:lstStyle/>
          <a:p>
            <a:pPr>
              <a:defRPr/>
            </a:pPr>
            <a:r>
              <a:rPr lang="en-GB" b="1" dirty="0" smtClean="0">
                <a:solidFill>
                  <a:schemeClr val="tx2">
                    <a:lumMod val="50000"/>
                  </a:schemeClr>
                </a:solidFill>
                <a:effectLst/>
                <a:latin typeface="Calibri" panose="020F0502020204030204" pitchFamily="34" charset="0"/>
                <a:cs typeface="Calibri" panose="020F0502020204030204" pitchFamily="34" charset="0"/>
              </a:rPr>
              <a:t>Summery</a:t>
            </a:r>
            <a:endParaRPr lang="en-GB" b="1" dirty="0">
              <a:solidFill>
                <a:schemeClr val="tx2">
                  <a:lumMod val="50000"/>
                </a:schemeClr>
              </a:solidFill>
              <a:effectLst/>
              <a:latin typeface="Calibri" panose="020F0502020204030204" pitchFamily="34" charset="0"/>
              <a:cs typeface="Calibri" panose="020F0502020204030204" pitchFamily="34" charset="0"/>
            </a:endParaRPr>
          </a:p>
        </p:txBody>
      </p:sp>
      <p:pic>
        <p:nvPicPr>
          <p:cNvPr id="204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8772" y="-9040"/>
            <a:ext cx="14478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2768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371601"/>
            <a:ext cx="7772400" cy="1447799"/>
          </a:xfrm>
        </p:spPr>
        <p:txBody>
          <a:bodyPr/>
          <a:lstStyle/>
          <a:p>
            <a:pPr algn="ctr" eaLnBrk="1" fontAlgn="auto" hangingPunct="1">
              <a:spcAft>
                <a:spcPts val="0"/>
              </a:spcAft>
              <a:defRPr/>
            </a:pPr>
            <a:r>
              <a:rPr lang="en-GB" altLang="en-US" dirty="0" smtClean="0">
                <a:effectLst/>
                <a:latin typeface="Calibri" panose="020F0502020204030204" pitchFamily="34" charset="0"/>
                <a:cs typeface="Calibri" panose="020F0502020204030204" pitchFamily="34" charset="0"/>
              </a:rPr>
              <a:t>Thank you</a:t>
            </a:r>
            <a:endParaRPr lang="en-GB" altLang="en-US" dirty="0">
              <a:effectLst/>
              <a:latin typeface="Calibri" panose="020F0502020204030204" pitchFamily="34" charset="0"/>
              <a:cs typeface="Calibri" panose="020F0502020204030204" pitchFamily="34" charset="0"/>
            </a:endParaRPr>
          </a:p>
        </p:txBody>
      </p:sp>
      <p:sp>
        <p:nvSpPr>
          <p:cNvPr id="21507" name="Rectangle 3"/>
          <p:cNvSpPr>
            <a:spLocks noGrp="1" noChangeArrowheads="1"/>
          </p:cNvSpPr>
          <p:nvPr>
            <p:ph type="subTitle" idx="1"/>
          </p:nvPr>
        </p:nvSpPr>
        <p:spPr>
          <a:xfrm>
            <a:off x="685800" y="3429000"/>
            <a:ext cx="7772400" cy="1200150"/>
          </a:xfrm>
        </p:spPr>
        <p:txBody>
          <a:bodyPr/>
          <a:lstStyle/>
          <a:p>
            <a:pPr marR="0" algn="ctr" eaLnBrk="1" hangingPunct="1">
              <a:lnSpc>
                <a:spcPct val="80000"/>
              </a:lnSpc>
            </a:pPr>
            <a:endParaRPr lang="en-GB" altLang="en-US" sz="1800" b="1" smtClean="0">
              <a:latin typeface="Calibri" pitchFamily="34" charset="0"/>
              <a:cs typeface="Calibri" pitchFamily="34" charset="0"/>
            </a:endParaRPr>
          </a:p>
        </p:txBody>
      </p:sp>
      <p:pic>
        <p:nvPicPr>
          <p:cNvPr id="2150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3124200"/>
            <a:ext cx="3352800" cy="1878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6010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109728" indent="0">
              <a:buNone/>
            </a:pPr>
            <a:endParaRPr lang="en-GB" dirty="0"/>
          </a:p>
          <a:p>
            <a:pPr>
              <a:spcBef>
                <a:spcPct val="20000"/>
              </a:spcBef>
              <a:buSzPct val="75000"/>
              <a:buFont typeface="Courier New" pitchFamily="49" charset="0"/>
              <a:buChar char="o"/>
              <a:defRPr/>
            </a:pPr>
            <a:r>
              <a:rPr lang="en-GB" altLang="en-US" sz="2800" dirty="0"/>
              <a:t>Definition of pain</a:t>
            </a:r>
          </a:p>
          <a:p>
            <a:pPr>
              <a:spcBef>
                <a:spcPct val="20000"/>
              </a:spcBef>
              <a:buSzPct val="75000"/>
              <a:buFont typeface="Courier New" pitchFamily="49" charset="0"/>
              <a:buChar char="o"/>
              <a:defRPr/>
            </a:pPr>
            <a:r>
              <a:rPr lang="en-GB" altLang="en-US" sz="2800" dirty="0"/>
              <a:t>Why do we treat </a:t>
            </a:r>
            <a:r>
              <a:rPr lang="en-GB" altLang="en-US" sz="2800" dirty="0" smtClean="0"/>
              <a:t>pain?</a:t>
            </a:r>
            <a:endParaRPr lang="en-GB" altLang="en-US" sz="2800" dirty="0"/>
          </a:p>
          <a:p>
            <a:pPr>
              <a:spcBef>
                <a:spcPct val="20000"/>
              </a:spcBef>
              <a:buSzPct val="75000"/>
              <a:buFont typeface="Courier New" pitchFamily="49" charset="0"/>
              <a:buChar char="o"/>
              <a:defRPr/>
            </a:pPr>
            <a:r>
              <a:rPr lang="en-GB" altLang="en-US" sz="2800" dirty="0"/>
              <a:t>Pain assessment </a:t>
            </a:r>
          </a:p>
          <a:p>
            <a:pPr>
              <a:spcBef>
                <a:spcPct val="20000"/>
              </a:spcBef>
              <a:buSzPct val="75000"/>
              <a:buFont typeface="Courier New" pitchFamily="49" charset="0"/>
              <a:buChar char="o"/>
              <a:defRPr/>
            </a:pPr>
            <a:r>
              <a:rPr lang="en-GB" altLang="en-US" sz="2800" dirty="0"/>
              <a:t>Case </a:t>
            </a:r>
            <a:r>
              <a:rPr lang="en-GB" altLang="en-US" sz="2800" dirty="0" smtClean="0"/>
              <a:t>study presentation</a:t>
            </a:r>
            <a:endParaRPr lang="en-GB" dirty="0"/>
          </a:p>
        </p:txBody>
      </p:sp>
      <p:sp>
        <p:nvSpPr>
          <p:cNvPr id="4" name="Title 3"/>
          <p:cNvSpPr>
            <a:spLocks noGrp="1"/>
          </p:cNvSpPr>
          <p:nvPr>
            <p:ph type="title"/>
          </p:nvPr>
        </p:nvSpPr>
        <p:spPr/>
        <p:txBody>
          <a:bodyPr/>
          <a:lstStyle/>
          <a:p>
            <a:r>
              <a:rPr lang="en-GB" dirty="0" smtClean="0">
                <a:effectLst/>
              </a:rPr>
              <a:t>Session content</a:t>
            </a:r>
            <a:endParaRPr lang="en-GB" dirty="0">
              <a:effectLst/>
            </a:endParaRPr>
          </a:p>
        </p:txBody>
      </p:sp>
    </p:spTree>
    <p:extLst>
      <p:ext uri="{BB962C8B-B14F-4D97-AF65-F5344CB8AC3E}">
        <p14:creationId xmlns:p14="http://schemas.microsoft.com/office/powerpoint/2010/main" val="2054341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normAutofit fontScale="85000" lnSpcReduction="20000"/>
          </a:bodyPr>
          <a:lstStyle/>
          <a:p>
            <a:pPr>
              <a:buClr>
                <a:schemeClr val="folHlink"/>
              </a:buClr>
              <a:buSzPct val="60000"/>
              <a:buNone/>
            </a:pPr>
            <a:r>
              <a:rPr lang="en-GB" sz="2900" dirty="0"/>
              <a:t>The International Association for the Study of Pain (IASP) now define pain as “An unpleasant sensory and emotional experience associated with, or resembling that associated with, actual or potential tissue damage,” </a:t>
            </a:r>
            <a:endParaRPr lang="en-GB" sz="2900" dirty="0" smtClean="0"/>
          </a:p>
          <a:p>
            <a:pPr>
              <a:buClr>
                <a:schemeClr val="folHlink"/>
              </a:buClr>
              <a:buSzPct val="60000"/>
              <a:buNone/>
            </a:pPr>
            <a:endParaRPr lang="en-GB" sz="1800" dirty="0"/>
          </a:p>
          <a:p>
            <a:pPr>
              <a:buFont typeface="Arial" panose="020B0604020202020204" pitchFamily="34" charset="0"/>
              <a:buChar char="•"/>
            </a:pPr>
            <a:r>
              <a:rPr lang="en-GB" sz="1900" dirty="0"/>
              <a:t>Six key notes and etymology:</a:t>
            </a:r>
          </a:p>
          <a:p>
            <a:pPr>
              <a:buFont typeface="Arial" panose="020B0604020202020204" pitchFamily="34" charset="0"/>
              <a:buChar char="•"/>
            </a:pPr>
            <a:r>
              <a:rPr lang="en-GB" sz="1900" dirty="0"/>
              <a:t>Pain is always a personal experience that is influenced to varying degrees by biological, psychological, and social factors.</a:t>
            </a:r>
          </a:p>
          <a:p>
            <a:pPr>
              <a:buFont typeface="Arial" panose="020B0604020202020204" pitchFamily="34" charset="0"/>
              <a:buChar char="•"/>
            </a:pPr>
            <a:r>
              <a:rPr lang="en-GB" sz="1900" dirty="0"/>
              <a:t>Pain and nociception are different phenomena. Pain cannot be inferred solely from activity in sensory neurons.</a:t>
            </a:r>
          </a:p>
          <a:p>
            <a:pPr>
              <a:buFont typeface="Arial" panose="020B0604020202020204" pitchFamily="34" charset="0"/>
              <a:buChar char="•"/>
            </a:pPr>
            <a:r>
              <a:rPr lang="en-GB" sz="1900" dirty="0"/>
              <a:t>Through their life experiences, individuals learn the concept of pain.</a:t>
            </a:r>
          </a:p>
          <a:p>
            <a:pPr>
              <a:buFont typeface="Arial" panose="020B0604020202020204" pitchFamily="34" charset="0"/>
              <a:buChar char="•"/>
            </a:pPr>
            <a:r>
              <a:rPr lang="en-GB" sz="1900" dirty="0"/>
              <a:t>A person’s report of an experience as pain should be respected.</a:t>
            </a:r>
          </a:p>
          <a:p>
            <a:pPr>
              <a:buFont typeface="Arial" panose="020B0604020202020204" pitchFamily="34" charset="0"/>
              <a:buChar char="•"/>
            </a:pPr>
            <a:r>
              <a:rPr lang="en-GB" sz="1900" dirty="0"/>
              <a:t>Although pain usually serves an adaptive role, it may have adverse effects on function and social and psychological well-being.</a:t>
            </a:r>
          </a:p>
          <a:p>
            <a:pPr>
              <a:buFont typeface="Arial" panose="020B0604020202020204" pitchFamily="34" charset="0"/>
              <a:buChar char="•"/>
            </a:pPr>
            <a:r>
              <a:rPr lang="en-GB" sz="1900" dirty="0"/>
              <a:t>Verbal description is only one of several </a:t>
            </a:r>
            <a:r>
              <a:rPr lang="en-GB" sz="1900" dirty="0" err="1" smtClean="0"/>
              <a:t>behaviors</a:t>
            </a:r>
            <a:r>
              <a:rPr lang="en-GB" sz="1900" dirty="0" smtClean="0"/>
              <a:t> </a:t>
            </a:r>
            <a:r>
              <a:rPr lang="en-GB" sz="1900" dirty="0"/>
              <a:t>to express pain; inability to communicate does not negate the possibility that a human or a nonhuman animal experiences pain.</a:t>
            </a:r>
          </a:p>
          <a:p>
            <a:pPr>
              <a:buClr>
                <a:schemeClr val="folHlink"/>
              </a:buClr>
              <a:buSzPct val="60000"/>
              <a:buNone/>
            </a:pPr>
            <a:r>
              <a:rPr lang="en-GB" sz="1800" dirty="0" smtClean="0"/>
              <a:t>					</a:t>
            </a:r>
          </a:p>
          <a:p>
            <a:pPr>
              <a:buClr>
                <a:schemeClr val="folHlink"/>
              </a:buClr>
              <a:buSzPct val="60000"/>
              <a:buNone/>
            </a:pPr>
            <a:r>
              <a:rPr lang="en-GB" sz="1200" dirty="0" smtClean="0"/>
              <a:t>							IASP 2202020</a:t>
            </a:r>
            <a:endParaRPr lang="en-GB" altLang="en-US" sz="1200" dirty="0" smtClean="0"/>
          </a:p>
        </p:txBody>
      </p:sp>
      <p:sp>
        <p:nvSpPr>
          <p:cNvPr id="5122" name="Rectangle 2"/>
          <p:cNvSpPr>
            <a:spLocks noGrp="1" noChangeArrowheads="1"/>
          </p:cNvSpPr>
          <p:nvPr>
            <p:ph type="title"/>
          </p:nvPr>
        </p:nvSpPr>
        <p:spPr/>
        <p:txBody>
          <a:bodyPr/>
          <a:lstStyle/>
          <a:p>
            <a:pPr eaLnBrk="1" fontAlgn="auto" hangingPunct="1">
              <a:spcAft>
                <a:spcPts val="0"/>
              </a:spcAft>
              <a:defRPr/>
            </a:pPr>
            <a:r>
              <a:rPr lang="en-GB" altLang="en-US" dirty="0" smtClean="0">
                <a:solidFill>
                  <a:schemeClr val="tx1"/>
                </a:solidFill>
                <a:effectLst/>
              </a:rPr>
              <a:t>Definition of pain</a:t>
            </a:r>
          </a:p>
        </p:txBody>
      </p:sp>
    </p:spTree>
    <p:extLst>
      <p:ext uri="{BB962C8B-B14F-4D97-AF65-F5344CB8AC3E}">
        <p14:creationId xmlns:p14="http://schemas.microsoft.com/office/powerpoint/2010/main" val="2992548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2628" indent="-342900" eaLnBrk="1" fontAlgn="auto" hangingPunct="1">
              <a:spcAft>
                <a:spcPts val="0"/>
              </a:spcAft>
              <a:buFont typeface="Arial" panose="020B0604020202020204" pitchFamily="34" charset="0"/>
              <a:buChar char="•"/>
              <a:defRPr/>
            </a:pPr>
            <a:r>
              <a:rPr lang="en-GB" altLang="en-US" sz="2000" dirty="0">
                <a:solidFill>
                  <a:schemeClr val="tx1">
                    <a:lumMod val="50000"/>
                  </a:schemeClr>
                </a:solidFill>
                <a:latin typeface="Calibri" panose="020F0502020204030204" pitchFamily="34" charset="0"/>
                <a:cs typeface="Calibri" panose="020F0502020204030204" pitchFamily="34" charset="0"/>
              </a:rPr>
              <a:t>Humanitarian reasons</a:t>
            </a:r>
          </a:p>
          <a:p>
            <a:pPr marL="452628" indent="-342900" eaLnBrk="1" fontAlgn="auto" hangingPunct="1">
              <a:spcAft>
                <a:spcPts val="0"/>
              </a:spcAft>
              <a:buFont typeface="Arial" panose="020B0604020202020204" pitchFamily="34" charset="0"/>
              <a:buChar char="•"/>
              <a:defRPr/>
            </a:pPr>
            <a:endParaRPr lang="en-GB" altLang="en-US" sz="2000" dirty="0">
              <a:solidFill>
                <a:schemeClr val="tx1">
                  <a:lumMod val="50000"/>
                </a:schemeClr>
              </a:solidFill>
              <a:latin typeface="Calibri" panose="020F0502020204030204" pitchFamily="34" charset="0"/>
              <a:cs typeface="Calibri" panose="020F0502020204030204" pitchFamily="34" charset="0"/>
            </a:endParaRPr>
          </a:p>
          <a:p>
            <a:pPr marL="452628" indent="-342900" eaLnBrk="1" fontAlgn="auto" hangingPunct="1">
              <a:spcAft>
                <a:spcPts val="0"/>
              </a:spcAft>
              <a:buFont typeface="Arial" panose="020B0604020202020204" pitchFamily="34" charset="0"/>
              <a:buChar char="•"/>
              <a:defRPr/>
            </a:pPr>
            <a:r>
              <a:rPr lang="en-GB" altLang="en-US" sz="2000" dirty="0">
                <a:solidFill>
                  <a:schemeClr val="tx1">
                    <a:lumMod val="50000"/>
                  </a:schemeClr>
                </a:solidFill>
                <a:latin typeface="Calibri" panose="020F0502020204030204" pitchFamily="34" charset="0"/>
                <a:cs typeface="Calibri" panose="020F0502020204030204" pitchFamily="34" charset="0"/>
              </a:rPr>
              <a:t>Reduce complications</a:t>
            </a:r>
          </a:p>
          <a:p>
            <a:pPr marL="452628" indent="-342900" eaLnBrk="1" fontAlgn="auto" hangingPunct="1">
              <a:spcAft>
                <a:spcPts val="0"/>
              </a:spcAft>
              <a:buFont typeface="Arial" panose="020B0604020202020204" pitchFamily="34" charset="0"/>
              <a:buChar char="•"/>
              <a:defRPr/>
            </a:pPr>
            <a:endParaRPr lang="en-GB" altLang="en-US" sz="2000" dirty="0">
              <a:solidFill>
                <a:schemeClr val="tx1">
                  <a:lumMod val="50000"/>
                </a:schemeClr>
              </a:solidFill>
              <a:latin typeface="Calibri" panose="020F0502020204030204" pitchFamily="34" charset="0"/>
              <a:cs typeface="Calibri" panose="020F0502020204030204" pitchFamily="34" charset="0"/>
            </a:endParaRPr>
          </a:p>
          <a:p>
            <a:pPr marL="452628" indent="-342900" eaLnBrk="1" fontAlgn="auto" hangingPunct="1">
              <a:spcAft>
                <a:spcPts val="0"/>
              </a:spcAft>
              <a:buFont typeface="Arial" panose="020B0604020202020204" pitchFamily="34" charset="0"/>
              <a:buChar char="•"/>
              <a:defRPr/>
            </a:pPr>
            <a:r>
              <a:rPr lang="en-GB" altLang="en-US" sz="2000" dirty="0">
                <a:solidFill>
                  <a:schemeClr val="tx1">
                    <a:lumMod val="50000"/>
                  </a:schemeClr>
                </a:solidFill>
                <a:latin typeface="Calibri" panose="020F0502020204030204" pitchFamily="34" charset="0"/>
                <a:cs typeface="Calibri" panose="020F0502020204030204" pitchFamily="34" charset="0"/>
              </a:rPr>
              <a:t>Speed up Recovery</a:t>
            </a:r>
          </a:p>
          <a:p>
            <a:pPr marL="452628" indent="-342900" eaLnBrk="1" fontAlgn="auto" hangingPunct="1">
              <a:spcAft>
                <a:spcPts val="0"/>
              </a:spcAft>
              <a:buFont typeface="Arial" panose="020B0604020202020204" pitchFamily="34" charset="0"/>
              <a:buChar char="•"/>
              <a:defRPr/>
            </a:pPr>
            <a:endParaRPr lang="en-GB" altLang="en-US" sz="2000" dirty="0">
              <a:solidFill>
                <a:schemeClr val="tx1">
                  <a:lumMod val="50000"/>
                </a:schemeClr>
              </a:solidFill>
              <a:latin typeface="Calibri" panose="020F0502020204030204" pitchFamily="34" charset="0"/>
              <a:cs typeface="Calibri" panose="020F0502020204030204" pitchFamily="34" charset="0"/>
            </a:endParaRPr>
          </a:p>
          <a:p>
            <a:pPr marL="452628" indent="-342900" eaLnBrk="1" fontAlgn="auto" hangingPunct="1">
              <a:spcAft>
                <a:spcPts val="0"/>
              </a:spcAft>
              <a:buFont typeface="Arial" panose="020B0604020202020204" pitchFamily="34" charset="0"/>
              <a:buChar char="•"/>
              <a:defRPr/>
            </a:pPr>
            <a:r>
              <a:rPr lang="en-GB" altLang="en-US" sz="2000" dirty="0">
                <a:solidFill>
                  <a:schemeClr val="tx1">
                    <a:lumMod val="50000"/>
                  </a:schemeClr>
                </a:solidFill>
                <a:latin typeface="Calibri" panose="020F0502020204030204" pitchFamily="34" charset="0"/>
                <a:cs typeface="Calibri" panose="020F0502020204030204" pitchFamily="34" charset="0"/>
              </a:rPr>
              <a:t>Promote early discharge</a:t>
            </a:r>
          </a:p>
          <a:p>
            <a:pPr marL="452628" indent="-342900" eaLnBrk="1" fontAlgn="auto" hangingPunct="1">
              <a:spcAft>
                <a:spcPts val="0"/>
              </a:spcAft>
              <a:buFont typeface="Arial" panose="020B0604020202020204" pitchFamily="34" charset="0"/>
              <a:buChar char="•"/>
              <a:defRPr/>
            </a:pPr>
            <a:endParaRPr lang="en-GB" altLang="en-US" sz="2000" dirty="0">
              <a:solidFill>
                <a:schemeClr val="tx1">
                  <a:lumMod val="50000"/>
                </a:schemeClr>
              </a:solidFill>
              <a:latin typeface="Calibri" panose="020F0502020204030204" pitchFamily="34" charset="0"/>
              <a:cs typeface="Calibri" panose="020F0502020204030204" pitchFamily="34" charset="0"/>
            </a:endParaRPr>
          </a:p>
          <a:p>
            <a:pPr marL="452628" indent="-342900" eaLnBrk="1" fontAlgn="auto" hangingPunct="1">
              <a:spcAft>
                <a:spcPts val="0"/>
              </a:spcAft>
              <a:buFont typeface="Arial" panose="020B0604020202020204" pitchFamily="34" charset="0"/>
              <a:buChar char="•"/>
              <a:defRPr/>
            </a:pPr>
            <a:r>
              <a:rPr lang="en-GB" altLang="en-US" sz="2000" dirty="0">
                <a:solidFill>
                  <a:schemeClr val="tx1">
                    <a:lumMod val="50000"/>
                  </a:schemeClr>
                </a:solidFill>
                <a:latin typeface="Calibri" panose="020F0502020204030204" pitchFamily="34" charset="0"/>
                <a:cs typeface="Calibri" panose="020F0502020204030204" pitchFamily="34" charset="0"/>
              </a:rPr>
              <a:t>Quality of life improved</a:t>
            </a:r>
          </a:p>
          <a:p>
            <a:pPr marL="109537" indent="0">
              <a:buFont typeface="Wingdings 3" pitchFamily="18" charset="2"/>
              <a:buNone/>
              <a:defRPr/>
            </a:pPr>
            <a:endParaRPr lang="en-GB" dirty="0"/>
          </a:p>
        </p:txBody>
      </p:sp>
      <p:sp>
        <p:nvSpPr>
          <p:cNvPr id="4" name="Title 3"/>
          <p:cNvSpPr>
            <a:spLocks noGrp="1"/>
          </p:cNvSpPr>
          <p:nvPr>
            <p:ph type="title"/>
          </p:nvPr>
        </p:nvSpPr>
        <p:spPr/>
        <p:txBody>
          <a:bodyPr/>
          <a:lstStyle/>
          <a:p>
            <a:pPr>
              <a:defRPr/>
            </a:pPr>
            <a:r>
              <a:rPr lang="en-GB" b="1" dirty="0" smtClean="0">
                <a:solidFill>
                  <a:schemeClr val="tx1">
                    <a:lumMod val="50000"/>
                  </a:schemeClr>
                </a:solidFill>
                <a:latin typeface="Calibri" panose="020F0502020204030204" pitchFamily="34" charset="0"/>
                <a:cs typeface="Calibri" panose="020F0502020204030204" pitchFamily="34" charset="0"/>
              </a:rPr>
              <a:t>Why treat acute pain?</a:t>
            </a:r>
            <a:endParaRPr lang="en-GB" b="1" dirty="0">
              <a:solidFill>
                <a:schemeClr val="tx1">
                  <a:lumMod val="50000"/>
                </a:schemeClr>
              </a:solidFill>
              <a:latin typeface="Calibri" panose="020F0502020204030204" pitchFamily="34" charset="0"/>
              <a:cs typeface="Calibri" panose="020F0502020204030204" pitchFamily="34" charset="0"/>
            </a:endParaRPr>
          </a:p>
        </p:txBody>
      </p:sp>
      <p:sp>
        <p:nvSpPr>
          <p:cNvPr id="13316" name="Content Placeholder 2"/>
          <p:cNvSpPr>
            <a:spLocks noGrp="1"/>
          </p:cNvSpPr>
          <p:nvPr>
            <p:ph sz="half" idx="4294967295"/>
          </p:nvPr>
        </p:nvSpPr>
        <p:spPr>
          <a:xfrm>
            <a:off x="5105400" y="1481138"/>
            <a:ext cx="4038600" cy="4525962"/>
          </a:xfrm>
        </p:spPr>
        <p:txBody>
          <a:bodyPr/>
          <a:lstStyle/>
          <a:p>
            <a:pPr marL="107950" indent="0">
              <a:buFont typeface="Wingdings 3" pitchFamily="18" charset="2"/>
              <a:buNone/>
            </a:pPr>
            <a:endParaRPr lang="en-GB" altLang="en-US" smtClean="0"/>
          </a:p>
          <a:p>
            <a:pPr marL="107950" indent="0">
              <a:buFont typeface="Wingdings 3" pitchFamily="18" charset="2"/>
              <a:buNone/>
            </a:pPr>
            <a:endParaRPr lang="en-GB" altLang="en-US" sz="1800" smtClean="0"/>
          </a:p>
          <a:p>
            <a:pPr marL="107950" indent="0">
              <a:buFont typeface="Wingdings 3" pitchFamily="18" charset="2"/>
              <a:buNone/>
            </a:pPr>
            <a:endParaRPr lang="en-GB" altLang="en-US" smtClean="0"/>
          </a:p>
        </p:txBody>
      </p:sp>
      <p:sp>
        <p:nvSpPr>
          <p:cNvPr id="13317" name="AutoShape 4" descr="Image result for Pain Emoticon"/>
          <p:cNvSpPr>
            <a:spLocks noChangeAspect="1" noChangeArrowheads="1"/>
          </p:cNvSpPr>
          <p:nvPr/>
        </p:nvSpPr>
        <p:spPr bwMode="auto">
          <a:xfrm>
            <a:off x="71438" y="-136525"/>
            <a:ext cx="1895475"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n-US" altLang="en-US" sz="1800">
              <a:latin typeface="Tahoma" pitchFamily="34" charset="0"/>
            </a:endParaRPr>
          </a:p>
        </p:txBody>
      </p:sp>
      <p:pic>
        <p:nvPicPr>
          <p:cNvPr id="1331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905000"/>
            <a:ext cx="2838450" cy="2428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3689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9" name="Rectangle 3"/>
          <p:cNvSpPr>
            <a:spLocks noGrp="1" noChangeArrowheads="1"/>
          </p:cNvSpPr>
          <p:nvPr>
            <p:ph idx="1"/>
          </p:nvPr>
        </p:nvSpPr>
        <p:spPr>
          <a:xfrm>
            <a:off x="457200" y="1481329"/>
            <a:ext cx="8229600" cy="4395943"/>
          </a:xfrm>
          <a:noFill/>
          <a:ln>
            <a:solidFill>
              <a:schemeClr val="tx1"/>
            </a:solidFill>
          </a:ln>
        </p:spPr>
        <p:txBody>
          <a:bodyPr>
            <a:normAutofit lnSpcReduction="10000"/>
          </a:bodyPr>
          <a:lstStyle/>
          <a:p>
            <a:pPr marL="109728" indent="0" eaLnBrk="1" fontAlgn="auto" hangingPunct="1">
              <a:spcAft>
                <a:spcPts val="0"/>
              </a:spcAft>
              <a:buFont typeface="Wingdings 3"/>
              <a:buNone/>
              <a:defRPr/>
            </a:pPr>
            <a:endParaRPr lang="en-GB" altLang="en-US" sz="1600" dirty="0" smtClean="0"/>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General </a:t>
            </a:r>
            <a:r>
              <a:rPr lang="en-GB" altLang="en-US" sz="1200" dirty="0" smtClean="0">
                <a:solidFill>
                  <a:schemeClr val="tx1">
                    <a:lumMod val="50000"/>
                  </a:schemeClr>
                </a:solidFill>
                <a:latin typeface="Calibri" panose="020F0502020204030204" pitchFamily="34" charset="0"/>
                <a:cs typeface="Calibri" panose="020F0502020204030204" pitchFamily="34" charset="0"/>
              </a:rPr>
              <a:t>(reduced mobility – increased risk of </a:t>
            </a:r>
            <a:r>
              <a:rPr lang="en-GB" altLang="en-US" sz="1200" dirty="0" err="1" smtClean="0">
                <a:solidFill>
                  <a:schemeClr val="tx1">
                    <a:lumMod val="50000"/>
                  </a:schemeClr>
                </a:solidFill>
                <a:latin typeface="Calibri" panose="020F0502020204030204" pitchFamily="34" charset="0"/>
                <a:cs typeface="Calibri" panose="020F0502020204030204" pitchFamily="34" charset="0"/>
              </a:rPr>
              <a:t>thrombo</a:t>
            </a:r>
            <a:r>
              <a:rPr lang="en-GB" altLang="en-US" sz="1200" dirty="0" smtClean="0">
                <a:solidFill>
                  <a:schemeClr val="tx1">
                    <a:lumMod val="50000"/>
                  </a:schemeClr>
                </a:solidFill>
                <a:latin typeface="Calibri" panose="020F0502020204030204" pitchFamily="34" charset="0"/>
                <a:cs typeface="Calibri" panose="020F0502020204030204" pitchFamily="34" charset="0"/>
              </a:rPr>
              <a:t> embolic event)</a:t>
            </a:r>
          </a:p>
          <a:p>
            <a:pPr>
              <a:buFont typeface="Arial" panose="020B0604020202020204" pitchFamily="34" charset="0"/>
              <a:buChar char="•"/>
              <a:defRPr/>
            </a:pPr>
            <a:endParaRPr lang="en-GB" altLang="en-US" sz="1600" dirty="0" smtClean="0">
              <a:solidFill>
                <a:schemeClr val="tx1">
                  <a:lumMod val="50000"/>
                </a:schemeClr>
              </a:solidFill>
              <a:latin typeface="Calibri" panose="020F0502020204030204" pitchFamily="34" charset="0"/>
              <a:cs typeface="Calibri" panose="020F0502020204030204" pitchFamily="34" charset="0"/>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Respiratory</a:t>
            </a:r>
            <a:r>
              <a:rPr lang="en-GB" altLang="en-US" sz="1600" dirty="0" smtClean="0">
                <a:solidFill>
                  <a:schemeClr val="tx1">
                    <a:lumMod val="50000"/>
                  </a:schemeClr>
                </a:solidFill>
                <a:latin typeface="Calibri" panose="020F0502020204030204" pitchFamily="34" charset="0"/>
                <a:cs typeface="Calibri" panose="020F0502020204030204" pitchFamily="34" charset="0"/>
              </a:rPr>
              <a:t> </a:t>
            </a:r>
            <a:r>
              <a:rPr lang="en-GB" altLang="en-US" sz="1200" dirty="0" smtClean="0">
                <a:solidFill>
                  <a:schemeClr val="tx1">
                    <a:lumMod val="50000"/>
                  </a:schemeClr>
                </a:solidFill>
                <a:latin typeface="Calibri" panose="020F0502020204030204" pitchFamily="34" charset="0"/>
                <a:cs typeface="Calibri" panose="020F0502020204030204" pitchFamily="34" charset="0"/>
              </a:rPr>
              <a:t>(</a:t>
            </a:r>
            <a:r>
              <a:rPr lang="en-GB" altLang="en-US" sz="1200" dirty="0">
                <a:solidFill>
                  <a:schemeClr val="tx1">
                    <a:lumMod val="50000"/>
                  </a:schemeClr>
                </a:solidFill>
                <a:latin typeface="Calibri" panose="020F0502020204030204" pitchFamily="34" charset="0"/>
                <a:cs typeface="Calibri" panose="020F0502020204030204" pitchFamily="34" charset="0"/>
              </a:rPr>
              <a:t>Severe pain (especially upper abdomen &amp; </a:t>
            </a:r>
            <a:r>
              <a:rPr lang="en-GB" altLang="en-US" sz="1200" dirty="0" smtClean="0">
                <a:solidFill>
                  <a:schemeClr val="tx1">
                    <a:lumMod val="50000"/>
                  </a:schemeClr>
                </a:solidFill>
                <a:latin typeface="Calibri" panose="020F0502020204030204" pitchFamily="34" charset="0"/>
                <a:cs typeface="Calibri" panose="020F0502020204030204" pitchFamily="34" charset="0"/>
              </a:rPr>
              <a:t>thoracic - may </a:t>
            </a:r>
            <a:r>
              <a:rPr lang="en-GB" altLang="en-US" sz="1200" dirty="0">
                <a:solidFill>
                  <a:schemeClr val="tx1">
                    <a:lumMod val="50000"/>
                  </a:schemeClr>
                </a:solidFill>
                <a:latin typeface="Calibri" panose="020F0502020204030204" pitchFamily="34" charset="0"/>
                <a:cs typeface="Calibri" panose="020F0502020204030204" pitchFamily="34" charset="0"/>
              </a:rPr>
              <a:t>cause inability to cough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FRC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atelectasis, V/Q abnormalities, </a:t>
            </a:r>
            <a:r>
              <a:rPr lang="en-GB" altLang="en-US" sz="1200" dirty="0" err="1" smtClean="0">
                <a:solidFill>
                  <a:schemeClr val="tx1">
                    <a:lumMod val="50000"/>
                  </a:schemeClr>
                </a:solidFill>
                <a:latin typeface="Calibri" panose="020F0502020204030204" pitchFamily="34" charset="0"/>
                <a:cs typeface="Calibri" panose="020F0502020204030204" pitchFamily="34" charset="0"/>
                <a:sym typeface="Symbol" pitchFamily="18" charset="2"/>
              </a:rPr>
              <a:t>hypoxaemia</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a:t>
            </a:r>
            <a:endParaRPr lang="en-GB" altLang="en-US" sz="1200" dirty="0">
              <a:solidFill>
                <a:schemeClr val="tx1">
                  <a:lumMod val="50000"/>
                </a:schemeClr>
              </a:solidFill>
              <a:latin typeface="Calibri" panose="020F0502020204030204" pitchFamily="34" charset="0"/>
              <a:cs typeface="Calibri" panose="020F0502020204030204" pitchFamily="34" charset="0"/>
            </a:endParaRPr>
          </a:p>
          <a:p>
            <a:pPr>
              <a:buFont typeface="Arial" panose="020B0604020202020204" pitchFamily="34" charset="0"/>
              <a:buChar char="•"/>
              <a:defRPr/>
            </a:pPr>
            <a:endParaRPr lang="en-GB" altLang="en-US" sz="1200" dirty="0" smtClean="0">
              <a:solidFill>
                <a:schemeClr val="tx1">
                  <a:lumMod val="50000"/>
                </a:schemeClr>
              </a:solidFill>
              <a:latin typeface="Calibri" panose="020F0502020204030204" pitchFamily="34" charset="0"/>
              <a:cs typeface="Calibri" panose="020F0502020204030204" pitchFamily="34" charset="0"/>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Cardiovascular</a:t>
            </a:r>
            <a:r>
              <a:rPr lang="en-GB" altLang="en-US" sz="2100" dirty="0" smtClean="0">
                <a:solidFill>
                  <a:schemeClr val="tx1">
                    <a:lumMod val="50000"/>
                  </a:schemeClr>
                </a:solidFill>
                <a:latin typeface="Calibri" panose="020F0502020204030204" pitchFamily="34" charset="0"/>
                <a:cs typeface="Calibri" panose="020F0502020204030204" pitchFamily="34" charset="0"/>
              </a:rPr>
              <a:t> </a:t>
            </a:r>
            <a:r>
              <a:rPr lang="en-GB" altLang="en-US" sz="1400" dirty="0" smtClean="0">
                <a:solidFill>
                  <a:schemeClr val="tx1">
                    <a:lumMod val="50000"/>
                  </a:schemeClr>
                </a:solidFill>
                <a:latin typeface="Calibri" panose="020F0502020204030204" pitchFamily="34" charset="0"/>
                <a:cs typeface="Calibri" panose="020F0502020204030204" pitchFamily="34" charset="0"/>
              </a:rPr>
              <a:t>(</a:t>
            </a:r>
            <a:r>
              <a:rPr lang="en-GB" altLang="en-US" sz="1200" dirty="0" smtClean="0">
                <a:solidFill>
                  <a:schemeClr val="tx1">
                    <a:lumMod val="50000"/>
                  </a:schemeClr>
                </a:solidFill>
                <a:latin typeface="Calibri" panose="020F0502020204030204" pitchFamily="34" charset="0"/>
                <a:cs typeface="Calibri" panose="020F0502020204030204" pitchFamily="34" charset="0"/>
              </a:rPr>
              <a:t>activates </a:t>
            </a:r>
            <a:r>
              <a:rPr lang="en-GB" altLang="en-US" sz="1200" dirty="0">
                <a:solidFill>
                  <a:schemeClr val="tx1">
                    <a:lumMod val="50000"/>
                  </a:schemeClr>
                </a:solidFill>
                <a:latin typeface="Calibri" panose="020F0502020204030204" pitchFamily="34" charset="0"/>
                <a:cs typeface="Calibri" panose="020F0502020204030204" pitchFamily="34" charset="0"/>
              </a:rPr>
              <a:t>sympathetic efferent nerves causing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  HR, </a:t>
            </a:r>
            <a:r>
              <a:rPr lang="en-GB" altLang="en-US" sz="1200" dirty="0" err="1">
                <a:solidFill>
                  <a:schemeClr val="tx1">
                    <a:lumMod val="50000"/>
                  </a:schemeClr>
                </a:solidFill>
                <a:latin typeface="Calibri" panose="020F0502020204030204" pitchFamily="34" charset="0"/>
                <a:cs typeface="Calibri" panose="020F0502020204030204" pitchFamily="34" charset="0"/>
                <a:sym typeface="Symbol" pitchFamily="18" charset="2"/>
              </a:rPr>
              <a:t>Inotropy</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 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BP </a:t>
            </a:r>
            <a:r>
              <a:rPr lang="en-GB" altLang="en-US" sz="1200" dirty="0" smtClean="0">
                <a:solidFill>
                  <a:schemeClr val="tx1">
                    <a:lumMod val="50000"/>
                  </a:schemeClr>
                </a:solidFill>
                <a:latin typeface="Calibri" panose="020F0502020204030204" pitchFamily="34" charset="0"/>
                <a:cs typeface="Calibri" panose="020F0502020204030204" pitchFamily="34" charset="0"/>
              </a:rPr>
              <a:t>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which  myocardial O2 demand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and 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myocardial O2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supply so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 risk of cardiac </a:t>
            </a:r>
            <a:r>
              <a:rPr lang="en-GB" altLang="en-US" sz="1200" dirty="0" err="1" smtClean="0">
                <a:solidFill>
                  <a:schemeClr val="tx1">
                    <a:lumMod val="50000"/>
                  </a:schemeClr>
                </a:solidFill>
                <a:latin typeface="Calibri" panose="020F0502020204030204" pitchFamily="34" charset="0"/>
                <a:cs typeface="Calibri" panose="020F0502020204030204" pitchFamily="34" charset="0"/>
                <a:sym typeface="Symbol" pitchFamily="18" charset="2"/>
              </a:rPr>
              <a:t>ischaemia</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a:t>
            </a:r>
          </a:p>
          <a:p>
            <a:pPr marL="338328">
              <a:buFont typeface="Arial" panose="020B0604020202020204" pitchFamily="34" charset="0"/>
              <a:buChar char="•"/>
              <a:defRPr/>
            </a:pPr>
            <a:endPar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GI</a:t>
            </a:r>
            <a:r>
              <a:rPr lang="en-GB" altLang="en-US" sz="2100" dirty="0" smtClean="0">
                <a:solidFill>
                  <a:schemeClr val="tx1">
                    <a:lumMod val="50000"/>
                  </a:schemeClr>
                </a:solidFill>
                <a:latin typeface="Calibri" panose="020F0502020204030204" pitchFamily="34" charset="0"/>
                <a:cs typeface="Calibri" panose="020F0502020204030204" pitchFamily="34" charset="0"/>
              </a:rPr>
              <a:t> </a:t>
            </a:r>
            <a:r>
              <a:rPr lang="en-GB" altLang="en-US" sz="1200" dirty="0" smtClean="0">
                <a:solidFill>
                  <a:schemeClr val="tx1">
                    <a:lumMod val="50000"/>
                  </a:schemeClr>
                </a:solidFill>
                <a:latin typeface="Calibri" panose="020F0502020204030204" pitchFamily="34" charset="0"/>
                <a:cs typeface="Calibri" panose="020F0502020204030204" pitchFamily="34" charset="0"/>
              </a:rPr>
              <a:t>(</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Sympathetic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activity   GI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motility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contributes to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ileus)</a:t>
            </a:r>
          </a:p>
          <a:p>
            <a:pPr marL="338328">
              <a:buFont typeface="Arial" panose="020B0604020202020204" pitchFamily="34" charset="0"/>
              <a:buChar char="•"/>
              <a:defRPr/>
            </a:pPr>
            <a:endPar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sym typeface="Symbol" pitchFamily="18" charset="2"/>
              </a:rPr>
              <a:t>Endocrine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(may enhance pain and reduce healing)</a:t>
            </a:r>
          </a:p>
          <a:p>
            <a:pPr marL="338328">
              <a:buFont typeface="Arial" panose="020B0604020202020204" pitchFamily="34" charset="0"/>
              <a:buChar char="•"/>
              <a:defRPr/>
            </a:pPr>
            <a:endPar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Psychological </a:t>
            </a:r>
            <a:r>
              <a:rPr lang="en-GB" altLang="en-US" sz="1200" dirty="0" smtClean="0">
                <a:solidFill>
                  <a:schemeClr val="tx1">
                    <a:lumMod val="50000"/>
                  </a:schemeClr>
                </a:solidFill>
                <a:latin typeface="Calibri" panose="020F0502020204030204" pitchFamily="34" charset="0"/>
                <a:cs typeface="Calibri" panose="020F0502020204030204" pitchFamily="34" charset="0"/>
              </a:rPr>
              <a:t>(</a:t>
            </a:r>
            <a:r>
              <a:rPr lang="en-GB" altLang="en-US" sz="1200" b="1" dirty="0" smtClean="0">
                <a:solidFill>
                  <a:schemeClr val="tx1">
                    <a:lumMod val="50000"/>
                  </a:schemeClr>
                </a:solidFill>
                <a:latin typeface="Calibri" panose="020F0502020204030204" pitchFamily="34" charset="0"/>
                <a:cs typeface="Calibri" panose="020F0502020204030204" pitchFamily="34" charset="0"/>
              </a:rPr>
              <a:t>anxiety, </a:t>
            </a:r>
            <a:r>
              <a:rPr lang="en-GB" altLang="en-US" sz="1200" dirty="0" smtClean="0">
                <a:solidFill>
                  <a:schemeClr val="tx1">
                    <a:lumMod val="50000"/>
                  </a:schemeClr>
                </a:solidFill>
                <a:latin typeface="Calibri" panose="020F0502020204030204" pitchFamily="34" charset="0"/>
                <a:cs typeface="Calibri" panose="020F0502020204030204" pitchFamily="34" charset="0"/>
              </a:rPr>
              <a:t>fatigue, disorientation &amp; depression)</a:t>
            </a:r>
          </a:p>
          <a:p>
            <a:pPr>
              <a:buFont typeface="Arial" panose="020B0604020202020204" pitchFamily="34" charset="0"/>
              <a:buChar char="•"/>
              <a:defRPr/>
            </a:pPr>
            <a:endParaRPr lang="en-GB" altLang="en-US" sz="1600" dirty="0" smtClean="0">
              <a:solidFill>
                <a:schemeClr val="tx1">
                  <a:lumMod val="50000"/>
                </a:schemeClr>
              </a:solidFill>
              <a:latin typeface="Calibri" panose="020F0502020204030204" pitchFamily="34" charset="0"/>
              <a:cs typeface="Calibri" panose="020F0502020204030204" pitchFamily="34" charset="0"/>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Chronicity</a:t>
            </a:r>
            <a:r>
              <a:rPr lang="en-GB" altLang="en-US" sz="1600" dirty="0" smtClean="0">
                <a:solidFill>
                  <a:schemeClr val="tx1">
                    <a:lumMod val="50000"/>
                  </a:schemeClr>
                </a:solidFill>
                <a:latin typeface="Calibri" panose="020F0502020204030204" pitchFamily="34" charset="0"/>
                <a:cs typeface="Calibri" panose="020F0502020204030204" pitchFamily="34" charset="0"/>
              </a:rPr>
              <a:t> </a:t>
            </a:r>
            <a:r>
              <a:rPr lang="en-GB" altLang="en-US" sz="1200" dirty="0" smtClean="0">
                <a:solidFill>
                  <a:schemeClr val="tx1">
                    <a:lumMod val="50000"/>
                  </a:schemeClr>
                </a:solidFill>
                <a:latin typeface="Calibri" panose="020F0502020204030204" pitchFamily="34" charset="0"/>
                <a:cs typeface="Calibri" panose="020F0502020204030204" pitchFamily="34" charset="0"/>
              </a:rPr>
              <a:t>(</a:t>
            </a:r>
            <a:r>
              <a:rPr lang="en-GB" altLang="en-US" sz="1200" dirty="0">
                <a:solidFill>
                  <a:schemeClr val="tx1">
                    <a:lumMod val="50000"/>
                  </a:schemeClr>
                </a:solidFill>
                <a:latin typeface="Calibri" panose="020F0502020204030204" pitchFamily="34" charset="0"/>
                <a:cs typeface="Calibri" panose="020F0502020204030204" pitchFamily="34" charset="0"/>
              </a:rPr>
              <a:t>Poorly controlled acute pain can lead to debilitating chronic pain </a:t>
            </a:r>
            <a:r>
              <a:rPr lang="en-GB" altLang="en-US" sz="1200" dirty="0" smtClean="0">
                <a:solidFill>
                  <a:schemeClr val="tx1">
                    <a:lumMod val="50000"/>
                  </a:schemeClr>
                </a:solidFill>
                <a:latin typeface="Calibri" panose="020F0502020204030204" pitchFamily="34" charset="0"/>
                <a:cs typeface="Calibri" panose="020F0502020204030204" pitchFamily="34" charset="0"/>
              </a:rPr>
              <a:t>syndromes)                                                               </a:t>
            </a:r>
          </a:p>
          <a:p>
            <a:pPr>
              <a:buFont typeface="Arial" panose="020B0604020202020204" pitchFamily="34" charset="0"/>
              <a:buChar char="•"/>
              <a:defRPr/>
            </a:pPr>
            <a:endParaRPr lang="en-GB" altLang="en-US" sz="1200" dirty="0" smtClean="0">
              <a:solidFill>
                <a:schemeClr val="bg1"/>
              </a:solidFill>
              <a:latin typeface="Calibri" panose="020F0502020204030204" pitchFamily="34" charset="0"/>
              <a:cs typeface="Calibri" panose="020F0502020204030204" pitchFamily="34" charset="0"/>
            </a:endParaRPr>
          </a:p>
        </p:txBody>
      </p:sp>
      <p:sp>
        <p:nvSpPr>
          <p:cNvPr id="6146" name="Rectangle 2"/>
          <p:cNvSpPr>
            <a:spLocks noGrp="1" noChangeArrowheads="1"/>
          </p:cNvSpPr>
          <p:nvPr>
            <p:ph type="title"/>
          </p:nvPr>
        </p:nvSpPr>
        <p:spPr/>
        <p:txBody>
          <a:bodyPr>
            <a:normAutofit/>
          </a:bodyPr>
          <a:lstStyle/>
          <a:p>
            <a:pPr eaLnBrk="1" fontAlgn="auto" hangingPunct="1">
              <a:spcAft>
                <a:spcPts val="0"/>
              </a:spcAft>
              <a:defRPr/>
            </a:pPr>
            <a:r>
              <a:rPr lang="en-GB" altLang="en-US" sz="2800" b="1" dirty="0" smtClean="0">
                <a:solidFill>
                  <a:schemeClr val="tx1">
                    <a:lumMod val="50000"/>
                  </a:schemeClr>
                </a:solidFill>
                <a:effectLst/>
                <a:latin typeface="Calibri" panose="020F0502020204030204" pitchFamily="34" charset="0"/>
                <a:cs typeface="Calibri" panose="020F0502020204030204" pitchFamily="34" charset="0"/>
              </a:rPr>
              <a:t>Consequences if pain not well controlled</a:t>
            </a:r>
          </a:p>
        </p:txBody>
      </p:sp>
      <p:sp>
        <p:nvSpPr>
          <p:cNvPr id="275460" name="Rectangle 4"/>
          <p:cNvSpPr>
            <a:spLocks noGrp="1" noChangeArrowheads="1"/>
          </p:cNvSpPr>
          <p:nvPr>
            <p:ph sz="half" idx="4294967295"/>
          </p:nvPr>
        </p:nvSpPr>
        <p:spPr>
          <a:xfrm>
            <a:off x="8534400" y="1412875"/>
            <a:ext cx="609600" cy="4718050"/>
          </a:xfrm>
        </p:spPr>
        <p:txBody>
          <a:bodyPr>
            <a:normAutofit/>
          </a:bodyPr>
          <a:lstStyle/>
          <a:p>
            <a:pPr marL="109728" indent="0" eaLnBrk="1" fontAlgn="auto" hangingPunct="1">
              <a:spcAft>
                <a:spcPts val="0"/>
              </a:spcAft>
              <a:buFont typeface="Wingdings 3" pitchFamily="18" charset="2"/>
              <a:buNone/>
              <a:defRPr/>
            </a:pPr>
            <a:endParaRPr lang="en-GB" altLang="en-US" sz="1600" b="1" dirty="0" smtClean="0"/>
          </a:p>
          <a:p>
            <a:pPr marL="109728" indent="0" eaLnBrk="1" fontAlgn="auto" hangingPunct="1">
              <a:spcAft>
                <a:spcPts val="0"/>
              </a:spcAft>
              <a:buFont typeface="Wingdings 3"/>
              <a:buNone/>
              <a:defRPr/>
            </a:pPr>
            <a:endParaRPr lang="en-GB" altLang="en-US" sz="1600" dirty="0" smtClean="0"/>
          </a:p>
          <a:p>
            <a:pPr marL="109728" indent="0" eaLnBrk="1" fontAlgn="auto" hangingPunct="1">
              <a:spcAft>
                <a:spcPts val="0"/>
              </a:spcAft>
              <a:buFont typeface="Wingdings 3" pitchFamily="18" charset="2"/>
              <a:buNone/>
              <a:defRPr/>
            </a:pPr>
            <a:endParaRPr lang="en-GB" altLang="en-US" sz="1600" b="1" dirty="0" smtClean="0"/>
          </a:p>
          <a:p>
            <a:pPr marL="365760" indent="-256032" eaLnBrk="1" fontAlgn="auto" hangingPunct="1">
              <a:spcAft>
                <a:spcPts val="0"/>
              </a:spcAft>
              <a:buFont typeface="Wingdings" pitchFamily="2" charset="2"/>
              <a:buNone/>
              <a:defRPr/>
            </a:pPr>
            <a:endParaRPr lang="en-GB" altLang="en-US" sz="2100" dirty="0" smtClean="0"/>
          </a:p>
          <a:p>
            <a:pPr marL="365760" indent="-256032" eaLnBrk="1" fontAlgn="auto" hangingPunct="1">
              <a:spcAft>
                <a:spcPts val="0"/>
              </a:spcAft>
              <a:buFont typeface="Wingdings" pitchFamily="2" charset="2"/>
              <a:buNone/>
              <a:defRPr/>
            </a:pPr>
            <a:endParaRPr lang="en-GB" altLang="en-US" sz="2100" dirty="0" smtClean="0"/>
          </a:p>
          <a:p>
            <a:pPr marL="365760" indent="-256032" eaLnBrk="1" fontAlgn="auto" hangingPunct="1">
              <a:spcAft>
                <a:spcPts val="0"/>
              </a:spcAft>
              <a:buFont typeface="Wingdings" pitchFamily="2" charset="2"/>
              <a:buNone/>
              <a:defRPr/>
            </a:pPr>
            <a:endParaRPr lang="en-GB" altLang="en-US" sz="2400" dirty="0" smtClean="0"/>
          </a:p>
          <a:p>
            <a:pPr marL="365760" indent="-256032" eaLnBrk="1" fontAlgn="auto" hangingPunct="1">
              <a:spcAft>
                <a:spcPts val="0"/>
              </a:spcAft>
              <a:buFont typeface="Wingdings" pitchFamily="2" charset="2"/>
              <a:buNone/>
              <a:defRPr/>
            </a:pPr>
            <a:endParaRPr lang="en-GB" altLang="en-US" sz="2400" dirty="0" smtClean="0"/>
          </a:p>
        </p:txBody>
      </p:sp>
      <p:pic>
        <p:nvPicPr>
          <p:cNvPr id="1434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0"/>
            <a:ext cx="1697038"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0406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p:cNvSpPr>
          <p:nvPr>
            <p:ph idx="1"/>
          </p:nvPr>
        </p:nvSpPr>
        <p:spPr/>
        <p:txBody>
          <a:bodyPr/>
          <a:lstStyle/>
          <a:p>
            <a:pPr eaLnBrk="1" hangingPunct="1">
              <a:buFont typeface="Wingdings" pitchFamily="2" charset="2"/>
              <a:buNone/>
            </a:pPr>
            <a:endParaRPr lang="en-GB" altLang="en-US" smtClean="0">
              <a:latin typeface="Comic Sans MS" pitchFamily="66" charset="0"/>
            </a:endParaRPr>
          </a:p>
          <a:p>
            <a:pPr eaLnBrk="1" hangingPunct="1">
              <a:buFont typeface="Wingdings" pitchFamily="2" charset="2"/>
              <a:buNone/>
            </a:pPr>
            <a:r>
              <a:rPr lang="en-GB" altLang="en-US" sz="2400" smtClean="0"/>
              <a:t>In order to treat pain effectively it is necessary to assess it.</a:t>
            </a:r>
          </a:p>
          <a:p>
            <a:pPr eaLnBrk="1" hangingPunct="1">
              <a:buFont typeface="Wingdings" pitchFamily="2" charset="2"/>
              <a:buNone/>
            </a:pPr>
            <a:endParaRPr lang="en-GB" altLang="en-US" sz="2400" smtClean="0"/>
          </a:p>
          <a:p>
            <a:pPr eaLnBrk="1" hangingPunct="1">
              <a:buFont typeface="Wingdings" pitchFamily="2" charset="2"/>
              <a:buNone/>
            </a:pPr>
            <a:r>
              <a:rPr lang="en-GB" altLang="en-US" sz="2400" smtClean="0"/>
              <a:t>Pain is most effectively assessed   by means of self-reporting.</a:t>
            </a:r>
          </a:p>
          <a:p>
            <a:pPr eaLnBrk="1" hangingPunct="1">
              <a:buFont typeface="Wingdings" pitchFamily="2" charset="2"/>
              <a:buNone/>
            </a:pPr>
            <a:endParaRPr lang="en-GB" altLang="en-US" sz="1600" smtClean="0"/>
          </a:p>
          <a:p>
            <a:pPr eaLnBrk="1" hangingPunct="1">
              <a:buFont typeface="Wingdings" pitchFamily="2" charset="2"/>
              <a:buNone/>
            </a:pPr>
            <a:endParaRPr lang="en-GB" altLang="en-US" sz="1600" smtClean="0"/>
          </a:p>
          <a:p>
            <a:pPr eaLnBrk="1" hangingPunct="1">
              <a:buFont typeface="Wingdings" pitchFamily="2" charset="2"/>
              <a:buNone/>
            </a:pPr>
            <a:endParaRPr lang="en-GB" altLang="en-US" sz="1600" smtClean="0"/>
          </a:p>
          <a:p>
            <a:pPr eaLnBrk="1" hangingPunct="1">
              <a:buFont typeface="Wingdings" pitchFamily="2" charset="2"/>
              <a:buNone/>
            </a:pPr>
            <a:r>
              <a:rPr lang="en-GB" altLang="en-US" sz="1600" smtClean="0"/>
              <a:t>							Stannard, C 1998.</a:t>
            </a:r>
          </a:p>
          <a:p>
            <a:pPr eaLnBrk="1" hangingPunct="1">
              <a:buFont typeface="Wingdings" pitchFamily="2" charset="2"/>
              <a:buNone/>
            </a:pPr>
            <a:endParaRPr lang="en-GB" altLang="en-US" sz="1600" smtClean="0"/>
          </a:p>
        </p:txBody>
      </p:sp>
      <p:sp>
        <p:nvSpPr>
          <p:cNvPr id="378882" name="Rectangle 2">
            <a:extLst>
              <a:ext uri="{FF2B5EF4-FFF2-40B4-BE49-F238E27FC236}"/>
            </a:extLst>
          </p:cNvPr>
          <p:cNvSpPr>
            <a:spLocks noGrp="1" noChangeArrowheads="1"/>
          </p:cNvSpPr>
          <p:nvPr>
            <p:ph type="title"/>
          </p:nvPr>
        </p:nvSpPr>
        <p:spPr/>
        <p:txBody>
          <a:bodyPr/>
          <a:lstStyle/>
          <a:p>
            <a:pPr eaLnBrk="1" fontAlgn="auto" hangingPunct="1">
              <a:spcAft>
                <a:spcPts val="0"/>
              </a:spcAft>
              <a:defRPr/>
            </a:pPr>
            <a:r>
              <a:rPr lang="en-GB" altLang="en-US" sz="3200" dirty="0">
                <a:effectLst/>
              </a:rPr>
              <a:t>Effective pain management</a:t>
            </a:r>
          </a:p>
        </p:txBody>
      </p:sp>
    </p:spTree>
    <p:extLst>
      <p:ext uri="{BB962C8B-B14F-4D97-AF65-F5344CB8AC3E}">
        <p14:creationId xmlns:p14="http://schemas.microsoft.com/office/powerpoint/2010/main" val="3239539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pPr eaLnBrk="1" fontAlgn="auto" hangingPunct="1">
              <a:spcAft>
                <a:spcPts val="0"/>
              </a:spcAft>
              <a:defRPr/>
            </a:pPr>
            <a:r>
              <a:rPr lang="en-GB" dirty="0">
                <a:effectLst/>
              </a:rPr>
              <a:t>Pain assessment</a:t>
            </a:r>
          </a:p>
        </p:txBody>
      </p:sp>
      <p:sp>
        <p:nvSpPr>
          <p:cNvPr id="18435" name="Text Placeholder 2"/>
          <p:cNvSpPr>
            <a:spLocks noGrp="1"/>
          </p:cNvSpPr>
          <p:nvPr>
            <p:ph type="body" idx="1"/>
          </p:nvPr>
        </p:nvSpPr>
        <p:spPr>
          <a:xfrm>
            <a:off x="457200" y="5410200"/>
            <a:ext cx="8291513" cy="762000"/>
          </a:xfrm>
          <a:ln>
            <a:headEnd/>
            <a:tailEnd/>
          </a:ln>
        </p:spPr>
        <p:txBody>
          <a:bodyPr/>
          <a:lstStyle/>
          <a:p>
            <a:pPr algn="ctr" eaLnBrk="1" hangingPunct="1"/>
            <a:r>
              <a:rPr lang="en-GB" altLang="en-US" b="1" dirty="0" smtClean="0"/>
              <a:t>Always assess pain on activity</a:t>
            </a:r>
          </a:p>
        </p:txBody>
      </p:sp>
      <p:sp>
        <p:nvSpPr>
          <p:cNvPr id="5" name="Content Placeholder 4"/>
          <p:cNvSpPr>
            <a:spLocks noGrp="1"/>
          </p:cNvSpPr>
          <p:nvPr>
            <p:ph sz="quarter" idx="2"/>
          </p:nvPr>
        </p:nvSpPr>
        <p:spPr>
          <a:xfrm>
            <a:off x="457200" y="1444625"/>
            <a:ext cx="3683000" cy="3941763"/>
          </a:xfrm>
          <a:ln>
            <a:prstDash val="solid"/>
          </a:ln>
          <a:extLst>
            <a:ext uri="{91240B29-F687-4F45-9708-019B960494DF}">
              <a14:hiddenLine xmlns:a14="http://schemas.microsoft.com/office/drawing/2010/main" w="9525">
                <a:solidFill>
                  <a:srgbClr val="000000"/>
                </a:solidFill>
                <a:prstDash val="sysDash"/>
                <a:miter lim="800000"/>
                <a:headEnd/>
                <a:tailEnd/>
              </a14:hiddenLine>
            </a:ext>
          </a:extLst>
        </p:spPr>
        <p:txBody>
          <a:bodyPr/>
          <a:lstStyle/>
          <a:p>
            <a:pPr eaLnBrk="1" hangingPunct="1">
              <a:spcBef>
                <a:spcPct val="50000"/>
              </a:spcBef>
              <a:buFont typeface="Courier New" pitchFamily="49" charset="0"/>
              <a:buChar char="o"/>
            </a:pPr>
            <a:r>
              <a:rPr lang="en-GB" altLang="en-US" sz="2000" dirty="0" smtClean="0">
                <a:latin typeface="Arial" charset="0"/>
              </a:rPr>
              <a:t>Frequency</a:t>
            </a:r>
          </a:p>
          <a:p>
            <a:pPr eaLnBrk="1" hangingPunct="1">
              <a:spcBef>
                <a:spcPct val="50000"/>
              </a:spcBef>
              <a:buFont typeface="Courier New" pitchFamily="49" charset="0"/>
              <a:buChar char="o"/>
            </a:pPr>
            <a:r>
              <a:rPr lang="en-GB" altLang="en-US" sz="2000" dirty="0" smtClean="0">
                <a:latin typeface="Arial" charset="0"/>
              </a:rPr>
              <a:t>Pain scoring tool</a:t>
            </a:r>
          </a:p>
          <a:p>
            <a:pPr eaLnBrk="1" hangingPunct="1">
              <a:spcBef>
                <a:spcPct val="50000"/>
              </a:spcBef>
              <a:buFont typeface="Courier New" pitchFamily="49" charset="0"/>
              <a:buChar char="o"/>
            </a:pPr>
            <a:r>
              <a:rPr lang="en-GB" altLang="en-US" sz="2000" dirty="0" smtClean="0">
                <a:latin typeface="Arial" charset="0"/>
              </a:rPr>
              <a:t>Location of pain</a:t>
            </a:r>
          </a:p>
          <a:p>
            <a:pPr eaLnBrk="1" hangingPunct="1">
              <a:spcBef>
                <a:spcPct val="50000"/>
              </a:spcBef>
              <a:buFont typeface="Courier New" pitchFamily="49" charset="0"/>
              <a:buChar char="o"/>
            </a:pPr>
            <a:r>
              <a:rPr lang="en-GB" altLang="en-US" sz="2000" dirty="0" smtClean="0">
                <a:latin typeface="Arial" charset="0"/>
              </a:rPr>
              <a:t>Description of pain</a:t>
            </a:r>
          </a:p>
          <a:p>
            <a:pPr eaLnBrk="1" hangingPunct="1">
              <a:spcBef>
                <a:spcPct val="50000"/>
              </a:spcBef>
              <a:buFont typeface="Courier New" pitchFamily="49" charset="0"/>
              <a:buChar char="o"/>
            </a:pPr>
            <a:r>
              <a:rPr lang="en-GB" altLang="en-US" sz="2000" dirty="0" smtClean="0">
                <a:latin typeface="Arial" charset="0"/>
              </a:rPr>
              <a:t>Has the pain changed</a:t>
            </a:r>
          </a:p>
          <a:p>
            <a:pPr eaLnBrk="1" hangingPunct="1">
              <a:spcBef>
                <a:spcPct val="50000"/>
              </a:spcBef>
              <a:buFont typeface="Courier New" pitchFamily="49" charset="0"/>
              <a:buChar char="o"/>
            </a:pPr>
            <a:r>
              <a:rPr lang="en-GB" altLang="en-US" sz="2000" dirty="0" smtClean="0">
                <a:latin typeface="Arial" charset="0"/>
              </a:rPr>
              <a:t>Side effects</a:t>
            </a:r>
          </a:p>
        </p:txBody>
      </p:sp>
      <p:sp>
        <p:nvSpPr>
          <p:cNvPr id="6" name="Content Placeholder 5"/>
          <p:cNvSpPr>
            <a:spLocks noGrp="1"/>
          </p:cNvSpPr>
          <p:nvPr>
            <p:ph sz="quarter" idx="4"/>
          </p:nvPr>
        </p:nvSpPr>
        <p:spPr>
          <a:xfrm>
            <a:off x="4067175" y="1444625"/>
            <a:ext cx="4968875" cy="3941763"/>
          </a:xfrm>
          <a:ln>
            <a:prstDash val="solid"/>
          </a:ln>
          <a:extLst>
            <a:ext uri="{91240B29-F687-4F45-9708-019B960494DF}">
              <a14:hiddenLine xmlns:a14="http://schemas.microsoft.com/office/drawing/2010/main" w="9525">
                <a:solidFill>
                  <a:srgbClr val="000000"/>
                </a:solidFill>
                <a:prstDash val="sysDash"/>
                <a:miter lim="800000"/>
                <a:headEnd/>
                <a:tailEnd/>
              </a14:hiddenLine>
            </a:ext>
          </a:extLst>
        </p:spPr>
        <p:txBody>
          <a:bodyPr/>
          <a:lstStyle/>
          <a:p>
            <a:pPr eaLnBrk="1" hangingPunct="1">
              <a:spcBef>
                <a:spcPct val="50000"/>
              </a:spcBef>
              <a:buFont typeface="Courier New" pitchFamily="49" charset="0"/>
              <a:buChar char="o"/>
            </a:pPr>
            <a:r>
              <a:rPr lang="en-GB" altLang="en-US" sz="2000" dirty="0" smtClean="0">
                <a:latin typeface="Arial" charset="0"/>
              </a:rPr>
              <a:t> Review drug chart</a:t>
            </a:r>
          </a:p>
          <a:p>
            <a:pPr eaLnBrk="1" hangingPunct="1">
              <a:spcBef>
                <a:spcPct val="50000"/>
              </a:spcBef>
              <a:buFont typeface="Courier New" pitchFamily="49" charset="0"/>
              <a:buChar char="o"/>
            </a:pPr>
            <a:r>
              <a:rPr lang="en-GB" altLang="en-US" sz="2000" dirty="0" smtClean="0">
                <a:latin typeface="Arial" charset="0"/>
              </a:rPr>
              <a:t> What analgesia has pt. used at home</a:t>
            </a:r>
          </a:p>
          <a:p>
            <a:pPr eaLnBrk="1" hangingPunct="1">
              <a:spcBef>
                <a:spcPct val="50000"/>
              </a:spcBef>
              <a:buFont typeface="Courier New" pitchFamily="49" charset="0"/>
              <a:buChar char="o"/>
            </a:pPr>
            <a:r>
              <a:rPr lang="en-GB" altLang="en-US" sz="2000" dirty="0" smtClean="0">
                <a:latin typeface="Arial" charset="0"/>
              </a:rPr>
              <a:t> Patient’s/Parent’s knowledge</a:t>
            </a:r>
          </a:p>
          <a:p>
            <a:pPr eaLnBrk="1" hangingPunct="1">
              <a:spcBef>
                <a:spcPct val="50000"/>
              </a:spcBef>
              <a:buFont typeface="Courier New" pitchFamily="49" charset="0"/>
              <a:buChar char="o"/>
            </a:pPr>
            <a:r>
              <a:rPr lang="en-GB" altLang="en-US" sz="2000" dirty="0" smtClean="0">
                <a:latin typeface="Arial" charset="0"/>
              </a:rPr>
              <a:t> Diagnosis/surgery</a:t>
            </a:r>
            <a:endParaRPr lang="en-GB" altLang="en-US" sz="2000" dirty="0" smtClean="0"/>
          </a:p>
        </p:txBody>
      </p:sp>
    </p:spTree>
    <p:extLst>
      <p:ext uri="{BB962C8B-B14F-4D97-AF65-F5344CB8AC3E}">
        <p14:creationId xmlns:p14="http://schemas.microsoft.com/office/powerpoint/2010/main" val="2949937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extLst>
          </p:cNvPr>
          <p:cNvSpPr>
            <a:spLocks noGrp="1" noChangeArrowheads="1"/>
          </p:cNvSpPr>
          <p:nvPr>
            <p:ph type="title"/>
          </p:nvPr>
        </p:nvSpPr>
        <p:spPr>
          <a:xfrm>
            <a:off x="152400" y="608013"/>
            <a:ext cx="8534400" cy="914400"/>
          </a:xfrm>
        </p:spPr>
        <p:txBody>
          <a:bodyPr/>
          <a:lstStyle/>
          <a:p>
            <a:pPr eaLnBrk="1" fontAlgn="auto" hangingPunct="1">
              <a:spcAft>
                <a:spcPts val="0"/>
              </a:spcAft>
              <a:defRPr/>
            </a:pPr>
            <a:r>
              <a:rPr lang="en-GB" altLang="en-US" dirty="0">
                <a:latin typeface="Verdana" panose="020B0604030504040204" pitchFamily="34" charset="0"/>
                <a:ea typeface="Verdana" panose="020B0604030504040204" pitchFamily="34" charset="0"/>
                <a:cs typeface="Verdana" panose="020B0604030504040204" pitchFamily="34" charset="0"/>
              </a:rPr>
              <a:t>       </a:t>
            </a:r>
            <a:r>
              <a:rPr lang="en-GB" altLang="en-US"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Assessment tools</a:t>
            </a:r>
          </a:p>
        </p:txBody>
      </p:sp>
      <p:graphicFrame>
        <p:nvGraphicFramePr>
          <p:cNvPr id="286743" name="Group 23">
            <a:extLst>
              <a:ext uri="{FF2B5EF4-FFF2-40B4-BE49-F238E27FC236}"/>
            </a:extLst>
          </p:cNvPr>
          <p:cNvGraphicFramePr>
            <a:graphicFrameLocks noGrp="1"/>
          </p:cNvGraphicFramePr>
          <p:nvPr>
            <p:ph type="tbl" idx="1"/>
            <p:extLst>
              <p:ext uri="{D42A27DB-BD31-4B8C-83A1-F6EECF244321}">
                <p14:modId xmlns:p14="http://schemas.microsoft.com/office/powerpoint/2010/main" val="1582320391"/>
              </p:ext>
            </p:extLst>
          </p:nvPr>
        </p:nvGraphicFramePr>
        <p:xfrm>
          <a:off x="971600" y="1700808"/>
          <a:ext cx="7475538" cy="4227520"/>
        </p:xfrm>
        <a:graphic>
          <a:graphicData uri="http://schemas.openxmlformats.org/drawingml/2006/table">
            <a:tbl>
              <a:tblPr/>
              <a:tblGrid>
                <a:gridCol w="2068513">
                  <a:extLst>
                    <a:ext uri="{9D8B030D-6E8A-4147-A177-3AD203B41FA5}"/>
                  </a:extLst>
                </a:gridCol>
                <a:gridCol w="5407025">
                  <a:extLst>
                    <a:ext uri="{9D8B030D-6E8A-4147-A177-3AD203B41FA5}"/>
                  </a:extLst>
                </a:gridCol>
              </a:tblGrid>
              <a:tr h="738170">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1" i="0" u="none" strike="noStrike" cap="none" normalizeH="0" baseline="0" dirty="0">
                          <a:ln>
                            <a:noFill/>
                          </a:ln>
                          <a:solidFill>
                            <a:schemeClr val="tx1"/>
                          </a:solidFill>
                          <a:effectLst/>
                          <a:latin typeface="Verdana" pitchFamily="34" charset="0"/>
                        </a:rPr>
                        <a:t>SCALE</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1" i="0" u="none" strike="noStrike" cap="none" normalizeH="0" baseline="0" dirty="0">
                          <a:ln>
                            <a:noFill/>
                          </a:ln>
                          <a:solidFill>
                            <a:schemeClr val="tx1"/>
                          </a:solidFill>
                          <a:effectLst/>
                          <a:latin typeface="Verdana" pitchFamily="34" charset="0"/>
                        </a:rPr>
                        <a:t>EXAMPLES</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extLst>
                  <a:ext uri="{0D108BD9-81ED-4DB2-BD59-A6C34878D82A}"/>
                </a:extLst>
              </a:tr>
              <a:tr h="932684">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0" i="0" u="none" strike="noStrike" cap="none" normalizeH="0" baseline="0">
                          <a:ln>
                            <a:noFill/>
                          </a:ln>
                          <a:solidFill>
                            <a:schemeClr val="tx1"/>
                          </a:solidFill>
                          <a:effectLst/>
                          <a:latin typeface="Verdana" pitchFamily="34" charset="0"/>
                        </a:rPr>
                        <a:t>Verbal</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1" i="0" u="none" strike="noStrike" cap="none" normalizeH="0" baseline="0" dirty="0">
                          <a:ln>
                            <a:noFill/>
                          </a:ln>
                          <a:solidFill>
                            <a:schemeClr val="tx1"/>
                          </a:solidFill>
                          <a:effectLst/>
                          <a:latin typeface="Verdana" pitchFamily="34" charset="0"/>
                        </a:rPr>
                        <a:t>Pain intensity: None, mild, moderate, severe, excruciating</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Global rating scale: Effectiveness of treatment</a:t>
                      </a:r>
                    </a:p>
                    <a:p>
                      <a:pPr marL="914400" marR="0" lvl="2"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   0-4 (poor - excellent)</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McGill pain questionnaire</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extLst>
                  <a:ext uri="{0D108BD9-81ED-4DB2-BD59-A6C34878D82A}"/>
                </a:extLst>
              </a:tr>
              <a:tr h="739756">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0" i="0" u="none" strike="noStrike" cap="none" normalizeH="0" baseline="0">
                          <a:ln>
                            <a:noFill/>
                          </a:ln>
                          <a:solidFill>
                            <a:schemeClr val="tx1"/>
                          </a:solidFill>
                          <a:effectLst/>
                          <a:latin typeface="Verdana" pitchFamily="34" charset="0"/>
                        </a:rPr>
                        <a:t>Numerical</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0, 1, 2, 3,4</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0,1,2,3,4,5,6,7,8,9,10</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extLst>
                  <a:ext uri="{0D108BD9-81ED-4DB2-BD59-A6C34878D82A}"/>
                </a:extLst>
              </a:tr>
              <a:tr h="884218">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0" i="0" u="none" strike="noStrike" cap="none" normalizeH="0" baseline="0">
                          <a:ln>
                            <a:noFill/>
                          </a:ln>
                          <a:solidFill>
                            <a:schemeClr val="tx1"/>
                          </a:solidFill>
                          <a:effectLst/>
                          <a:latin typeface="Verdana" pitchFamily="34" charset="0"/>
                        </a:rPr>
                        <a:t>Visual</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2000" b="0" i="0" u="none" strike="noStrike" cap="none" normalizeH="0" baseline="0" dirty="0">
                          <a:ln>
                            <a:noFill/>
                          </a:ln>
                          <a:solidFill>
                            <a:schemeClr val="tx1"/>
                          </a:solidFill>
                          <a:effectLst/>
                          <a:latin typeface="Wingdings" pitchFamily="2" charset="2"/>
                        </a:rPr>
                        <a:t>J </a:t>
                      </a:r>
                      <a:r>
                        <a:rPr kumimoji="0" lang="en-GB" altLang="en-US" sz="2000" b="1" i="0" u="none" strike="noStrike" cap="none" normalizeH="0" baseline="0" dirty="0">
                          <a:ln>
                            <a:noFill/>
                          </a:ln>
                          <a:solidFill>
                            <a:schemeClr val="tx1"/>
                          </a:solidFill>
                          <a:effectLst/>
                          <a:latin typeface="Wingdings" pitchFamily="2" charset="2"/>
                        </a:rPr>
                        <a:t>L</a:t>
                      </a:r>
                      <a:endParaRPr kumimoji="0" lang="en-GB" altLang="en-US" sz="2000" b="0" i="0" u="none" strike="noStrike" cap="none" normalizeH="0" baseline="0" dirty="0">
                        <a:ln>
                          <a:noFill/>
                        </a:ln>
                        <a:solidFill>
                          <a:schemeClr val="tx1"/>
                        </a:solidFill>
                        <a:effectLst/>
                        <a:latin typeface="Wingdings" pitchFamily="2" charset="2"/>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400" b="0" i="0" u="none" strike="noStrike" cap="none" normalizeH="0" baseline="0" dirty="0">
                          <a:ln>
                            <a:noFill/>
                          </a:ln>
                          <a:solidFill>
                            <a:schemeClr val="tx1"/>
                          </a:solidFill>
                          <a:effectLst/>
                          <a:latin typeface="Comic Sans MS" pitchFamily="66" charset="0"/>
                        </a:rPr>
                        <a:t>No pain-----------------------------Worst pain</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extLst>
                  <a:ext uri="{0D108BD9-81ED-4DB2-BD59-A6C34878D82A}"/>
                </a:extLst>
              </a:tr>
              <a:tr h="932684">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0" i="0" u="none" strike="noStrike" cap="none" normalizeH="0" baseline="0">
                          <a:ln>
                            <a:noFill/>
                          </a:ln>
                          <a:solidFill>
                            <a:schemeClr val="tx1"/>
                          </a:solidFill>
                          <a:effectLst/>
                          <a:latin typeface="Verdana" pitchFamily="34" charset="0"/>
                        </a:rPr>
                        <a:t>Behaviour</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smtClean="0">
                          <a:ln>
                            <a:noFill/>
                          </a:ln>
                          <a:solidFill>
                            <a:schemeClr val="tx1"/>
                          </a:solidFill>
                          <a:effectLst/>
                          <a:latin typeface="Verdana" pitchFamily="34" charset="0"/>
                        </a:rPr>
                        <a:t>Bolton Pain Assessment Tool</a:t>
                      </a:r>
                      <a:endParaRPr kumimoji="0" lang="en-GB" altLang="en-US" sz="1200" b="0" i="0" u="none" strike="noStrike" cap="none" normalizeH="0" baseline="0" dirty="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PAINAD</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Critical Care Pain Observation Tool (CPOT)</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Non Verbal Pain Scale (NVPS) Strong Memorial Hospital USA</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extLst>
                  <a:ext uri="{0D108BD9-81ED-4DB2-BD59-A6C34878D82A}"/>
                </a:extLst>
              </a:tr>
            </a:tbl>
          </a:graphicData>
        </a:graphic>
      </p:graphicFrame>
    </p:spTree>
    <p:extLst>
      <p:ext uri="{BB962C8B-B14F-4D97-AF65-F5344CB8AC3E}">
        <p14:creationId xmlns:p14="http://schemas.microsoft.com/office/powerpoint/2010/main" val="2804502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a:extLst>
              <a:ext uri="{FF2B5EF4-FFF2-40B4-BE49-F238E27FC236}"/>
            </a:extLst>
          </p:cNvPr>
          <p:cNvSpPr>
            <a:spLocks noGrp="1" noChangeArrowheads="1"/>
          </p:cNvSpPr>
          <p:nvPr>
            <p:ph type="title"/>
          </p:nvPr>
        </p:nvSpPr>
        <p:spPr/>
        <p:txBody>
          <a:bodyPr/>
          <a:lstStyle/>
          <a:p>
            <a:pPr eaLnBrk="1" fontAlgn="auto" hangingPunct="1">
              <a:spcAft>
                <a:spcPts val="0"/>
              </a:spcAft>
              <a:defRPr/>
            </a:pPr>
            <a:r>
              <a:rPr lang="en-GB" altLang="en-US" dirty="0">
                <a:solidFill>
                  <a:schemeClr val="tx1"/>
                </a:solidFill>
                <a:effectLst/>
                <a:latin typeface="Verdana" panose="020B0604030504040204" pitchFamily="34" charset="0"/>
                <a:ea typeface="Verdana" panose="020B0604030504040204" pitchFamily="34" charset="0"/>
                <a:cs typeface="Verdana" panose="020B0604030504040204" pitchFamily="34" charset="0"/>
              </a:rPr>
              <a:t>Pain scores</a:t>
            </a:r>
          </a:p>
        </p:txBody>
      </p:sp>
      <p:pic>
        <p:nvPicPr>
          <p:cNvPr id="20484" name="Picture 2" descr="Image result for pain"/>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457200" y="2116138"/>
            <a:ext cx="4038600" cy="3498850"/>
          </a:xfrm>
        </p:spPr>
      </p:pic>
      <p:sp>
        <p:nvSpPr>
          <p:cNvPr id="20483" name="Rectangle 3"/>
          <p:cNvSpPr>
            <a:spLocks noGrp="1"/>
          </p:cNvSpPr>
          <p:nvPr>
            <p:ph type="body" sz="half" idx="2"/>
          </p:nvPr>
        </p:nvSpPr>
        <p:spPr>
          <a:xfrm>
            <a:off x="4572000" y="2514600"/>
            <a:ext cx="3771900" cy="4038600"/>
          </a:xfrm>
        </p:spPr>
        <p:txBody>
          <a:bodyPr/>
          <a:lstStyle/>
          <a:p>
            <a:pPr eaLnBrk="1" hangingPunct="1">
              <a:buFont typeface="Wingdings" pitchFamily="2" charset="2"/>
              <a:buNone/>
            </a:pPr>
            <a:r>
              <a:rPr lang="en-GB" altLang="en-US" sz="1800" b="1" smtClean="0"/>
              <a:t>No pain = 0                  </a:t>
            </a:r>
          </a:p>
          <a:p>
            <a:pPr eaLnBrk="1" hangingPunct="1">
              <a:buFont typeface="Wingdings" pitchFamily="2" charset="2"/>
              <a:buNone/>
            </a:pPr>
            <a:r>
              <a:rPr lang="en-GB" altLang="en-US" sz="1800" b="1" smtClean="0"/>
              <a:t>Mild pain = 1</a:t>
            </a:r>
          </a:p>
          <a:p>
            <a:pPr eaLnBrk="1" hangingPunct="1">
              <a:buFont typeface="Wingdings" pitchFamily="2" charset="2"/>
              <a:buNone/>
            </a:pPr>
            <a:r>
              <a:rPr lang="en-GB" altLang="en-US" sz="1800" b="1" smtClean="0"/>
              <a:t>Moderate pain = 2</a:t>
            </a:r>
          </a:p>
          <a:p>
            <a:pPr eaLnBrk="1" hangingPunct="1">
              <a:buFont typeface="Wingdings" pitchFamily="2" charset="2"/>
              <a:buNone/>
            </a:pPr>
            <a:r>
              <a:rPr lang="en-GB" altLang="en-US" sz="1800" b="1" smtClean="0"/>
              <a:t>Severe pain = 3</a:t>
            </a:r>
          </a:p>
          <a:p>
            <a:pPr eaLnBrk="1" hangingPunct="1">
              <a:buFont typeface="Wingdings" pitchFamily="2" charset="2"/>
              <a:buNone/>
            </a:pPr>
            <a:r>
              <a:rPr lang="en-GB" altLang="en-US" sz="1800" b="1" smtClean="0"/>
              <a:t>Excruciating pain = 4</a:t>
            </a:r>
          </a:p>
        </p:txBody>
      </p:sp>
    </p:spTree>
    <p:extLst>
      <p:ext uri="{BB962C8B-B14F-4D97-AF65-F5344CB8AC3E}">
        <p14:creationId xmlns:p14="http://schemas.microsoft.com/office/powerpoint/2010/main" val="18358308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694</TotalTime>
  <Words>847</Words>
  <Application>Microsoft Office PowerPoint</Application>
  <PresentationFormat>On-screen Show (4:3)</PresentationFormat>
  <Paragraphs>127</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Managing Pain at Night</vt:lpstr>
      <vt:lpstr>Session content</vt:lpstr>
      <vt:lpstr>Definition of pain</vt:lpstr>
      <vt:lpstr>Why treat acute pain?</vt:lpstr>
      <vt:lpstr>Consequences if pain not well controlled</vt:lpstr>
      <vt:lpstr>Effective pain management</vt:lpstr>
      <vt:lpstr>Pain assessment</vt:lpstr>
      <vt:lpstr>       Assessment tools</vt:lpstr>
      <vt:lpstr>Pain scores</vt:lpstr>
      <vt:lpstr>Consultation </vt:lpstr>
      <vt:lpstr>Summery</vt:lpstr>
      <vt:lpstr>Thank you</vt:lpstr>
    </vt:vector>
  </TitlesOfParts>
  <Company>Western Sussex Hospitals NHS Foundation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Demonstrating prescribing proficiency - Case study: Non Medical Prescribing for Pain</dc:title>
  <dc:creator>BatemanI</dc:creator>
  <cp:lastModifiedBy>batemani</cp:lastModifiedBy>
  <cp:revision>80</cp:revision>
  <dcterms:created xsi:type="dcterms:W3CDTF">2020-01-06T15:01:47Z</dcterms:created>
  <dcterms:modified xsi:type="dcterms:W3CDTF">2022-01-06T14:47:46Z</dcterms:modified>
</cp:coreProperties>
</file>