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3247" r:id="rId2"/>
    <p:sldId id="355" r:id="rId3"/>
    <p:sldId id="411" r:id="rId4"/>
    <p:sldId id="3249" r:id="rId5"/>
    <p:sldId id="353" r:id="rId6"/>
    <p:sldId id="354" r:id="rId7"/>
    <p:sldId id="3254" r:id="rId8"/>
    <p:sldId id="409" r:id="rId9"/>
    <p:sldId id="384" r:id="rId10"/>
    <p:sldId id="3257" r:id="rId11"/>
    <p:sldId id="3258" r:id="rId12"/>
    <p:sldId id="439" r:id="rId13"/>
    <p:sldId id="3259" r:id="rId14"/>
    <p:sldId id="3261" r:id="rId15"/>
    <p:sldId id="3263" r:id="rId16"/>
    <p:sldId id="3264" r:id="rId17"/>
    <p:sldId id="3266" r:id="rId18"/>
    <p:sldId id="3267" r:id="rId19"/>
    <p:sldId id="268" r:id="rId20"/>
    <p:sldId id="3268" r:id="rId21"/>
    <p:sldId id="3269" r:id="rId22"/>
    <p:sldId id="3270" r:id="rId23"/>
    <p:sldId id="3271" r:id="rId24"/>
    <p:sldId id="3272" r:id="rId25"/>
    <p:sldId id="3273" r:id="rId26"/>
    <p:sldId id="3274" r:id="rId27"/>
    <p:sldId id="3275" r:id="rId28"/>
    <p:sldId id="3276" r:id="rId29"/>
    <p:sldId id="3277" r:id="rId30"/>
    <p:sldId id="3278" r:id="rId31"/>
    <p:sldId id="3279" r:id="rId32"/>
    <p:sldId id="3280" r:id="rId33"/>
    <p:sldId id="3281" r:id="rId34"/>
    <p:sldId id="3282" r:id="rId35"/>
    <p:sldId id="3255" r:id="rId36"/>
    <p:sldId id="3283" r:id="rId37"/>
    <p:sldId id="3284" r:id="rId38"/>
    <p:sldId id="3285" r:id="rId39"/>
    <p:sldId id="3286" r:id="rId40"/>
    <p:sldId id="3287" r:id="rId41"/>
    <p:sldId id="3288" r:id="rId42"/>
    <p:sldId id="3289" r:id="rId43"/>
    <p:sldId id="3292" r:id="rId44"/>
    <p:sldId id="3290" r:id="rId45"/>
    <p:sldId id="3293" r:id="rId46"/>
    <p:sldId id="3294" r:id="rId47"/>
    <p:sldId id="3295" r:id="rId48"/>
    <p:sldId id="3296" r:id="rId49"/>
    <p:sldId id="3297" r:id="rId50"/>
    <p:sldId id="3300" r:id="rId51"/>
    <p:sldId id="3299" r:id="rId52"/>
    <p:sldId id="3291" r:id="rId53"/>
    <p:sldId id="325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400" autoAdjust="0"/>
  </p:normalViewPr>
  <p:slideViewPr>
    <p:cSldViewPr snapToGrid="0">
      <p:cViewPr varScale="1">
        <p:scale>
          <a:sx n="80" d="100"/>
          <a:sy n="80" d="100"/>
        </p:scale>
        <p:origin x="78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2E01F9-8F1D-4C66-90FE-DC1C42760366}" type="doc">
      <dgm:prSet loTypeId="urn:microsoft.com/office/officeart/2005/8/layout/cycle7" loCatId="cycle" qsTypeId="urn:microsoft.com/office/officeart/2005/8/quickstyle/simple5" qsCatId="simple" csTypeId="urn:microsoft.com/office/officeart/2005/8/colors/accent5_3" csCatId="accent5" phldr="1"/>
      <dgm:spPr/>
      <dgm:t>
        <a:bodyPr/>
        <a:lstStyle/>
        <a:p>
          <a:endParaRPr lang="en-GB"/>
        </a:p>
      </dgm:t>
    </dgm:pt>
    <dgm:pt modelId="{1F7755C1-606E-4C05-8816-49CE27719918}">
      <dgm:prSet phldrT="[Text]"/>
      <dgm:spPr/>
      <dgm:t>
        <a:bodyPr/>
        <a:lstStyle/>
        <a:p>
          <a:r>
            <a:rPr lang="en-GB" b="1"/>
            <a:t>SpR</a:t>
          </a:r>
          <a:endParaRPr lang="en-GB" b="1" dirty="0"/>
        </a:p>
      </dgm:t>
    </dgm:pt>
    <dgm:pt modelId="{957618AA-E0D5-4969-BB14-175CC98C9456}" type="parTrans" cxnId="{9D6A392B-0F8E-4C85-93FE-263B167C4A18}">
      <dgm:prSet/>
      <dgm:spPr/>
      <dgm:t>
        <a:bodyPr/>
        <a:lstStyle/>
        <a:p>
          <a:endParaRPr lang="en-GB"/>
        </a:p>
      </dgm:t>
    </dgm:pt>
    <dgm:pt modelId="{776A7FDC-8B12-4D1E-A16B-E8BF0561CA08}" type="sibTrans" cxnId="{9D6A392B-0F8E-4C85-93FE-263B167C4A18}">
      <dgm:prSet/>
      <dgm:spPr/>
      <dgm:t>
        <a:bodyPr/>
        <a:lstStyle/>
        <a:p>
          <a:endParaRPr lang="en-GB"/>
        </a:p>
      </dgm:t>
    </dgm:pt>
    <dgm:pt modelId="{770C9072-5F08-4423-90A1-1A586D8C1E32}">
      <dgm:prSet phldrT="[Text]"/>
      <dgm:spPr/>
      <dgm:t>
        <a:bodyPr/>
        <a:lstStyle/>
        <a:p>
          <a:r>
            <a:rPr lang="en-GB" b="1" dirty="0"/>
            <a:t>SHO</a:t>
          </a:r>
        </a:p>
      </dgm:t>
    </dgm:pt>
    <dgm:pt modelId="{5F24CC09-54E7-4D63-B947-7B01E9525E9B}" type="parTrans" cxnId="{6A712659-2C19-4B3F-AB4D-8609A346E24C}">
      <dgm:prSet/>
      <dgm:spPr/>
      <dgm:t>
        <a:bodyPr/>
        <a:lstStyle/>
        <a:p>
          <a:endParaRPr lang="en-GB"/>
        </a:p>
      </dgm:t>
    </dgm:pt>
    <dgm:pt modelId="{0CA313FB-87DB-4DB0-ADC1-4A9CB7D64B9D}" type="sibTrans" cxnId="{6A712659-2C19-4B3F-AB4D-8609A346E24C}">
      <dgm:prSet/>
      <dgm:spPr/>
      <dgm:t>
        <a:bodyPr/>
        <a:lstStyle/>
        <a:p>
          <a:endParaRPr lang="en-GB"/>
        </a:p>
      </dgm:t>
    </dgm:pt>
    <dgm:pt modelId="{372164D4-69AE-4B38-B31A-751368D711F5}">
      <dgm:prSet phldrT="[Text]"/>
      <dgm:spPr/>
      <dgm:t>
        <a:bodyPr/>
        <a:lstStyle/>
        <a:p>
          <a:r>
            <a:rPr lang="en-GB" b="1" dirty="0"/>
            <a:t>FY1</a:t>
          </a:r>
        </a:p>
      </dgm:t>
    </dgm:pt>
    <dgm:pt modelId="{188B34A6-ACF6-4064-AE62-808F13666F17}" type="parTrans" cxnId="{E7C6D5E3-AA72-4D47-A953-927E108572AC}">
      <dgm:prSet/>
      <dgm:spPr/>
      <dgm:t>
        <a:bodyPr/>
        <a:lstStyle/>
        <a:p>
          <a:endParaRPr lang="en-GB"/>
        </a:p>
      </dgm:t>
    </dgm:pt>
    <dgm:pt modelId="{4EC52EB7-F1AD-4C49-B4D1-EB83BBE59719}" type="sibTrans" cxnId="{E7C6D5E3-AA72-4D47-A953-927E108572AC}">
      <dgm:prSet/>
      <dgm:spPr/>
      <dgm:t>
        <a:bodyPr/>
        <a:lstStyle/>
        <a:p>
          <a:endParaRPr lang="en-GB"/>
        </a:p>
      </dgm:t>
    </dgm:pt>
    <dgm:pt modelId="{1528131D-AAF4-482F-AD13-813226ECC700}">
      <dgm:prSet phldrT="[Text]"/>
      <dgm:spPr/>
      <dgm:t>
        <a:bodyPr/>
        <a:lstStyle/>
        <a:p>
          <a:r>
            <a:rPr lang="en-GB" b="1" dirty="0"/>
            <a:t>Med. Asst.</a:t>
          </a:r>
        </a:p>
      </dgm:t>
    </dgm:pt>
    <dgm:pt modelId="{C927AA0A-D946-48CD-BEB9-B5072EE2AF44}" type="parTrans" cxnId="{3F87AF80-D125-4FA9-934A-9190EB97A1AE}">
      <dgm:prSet/>
      <dgm:spPr/>
      <dgm:t>
        <a:bodyPr/>
        <a:lstStyle/>
        <a:p>
          <a:endParaRPr lang="en-GB"/>
        </a:p>
      </dgm:t>
    </dgm:pt>
    <dgm:pt modelId="{4D8371F8-622B-44BF-AC83-7058E51F1460}" type="sibTrans" cxnId="{3F87AF80-D125-4FA9-934A-9190EB97A1AE}">
      <dgm:prSet/>
      <dgm:spPr/>
      <dgm:t>
        <a:bodyPr/>
        <a:lstStyle/>
        <a:p>
          <a:endParaRPr lang="en-GB"/>
        </a:p>
      </dgm:t>
    </dgm:pt>
    <dgm:pt modelId="{E93D672E-BF45-4E21-83D1-7DAACE63DB72}" type="pres">
      <dgm:prSet presAssocID="{6A2E01F9-8F1D-4C66-90FE-DC1C42760366}" presName="Name0" presStyleCnt="0">
        <dgm:presLayoutVars>
          <dgm:dir/>
          <dgm:resizeHandles val="exact"/>
        </dgm:presLayoutVars>
      </dgm:prSet>
      <dgm:spPr/>
    </dgm:pt>
    <dgm:pt modelId="{1B97DDF6-E8C2-4609-94A5-BF214F372D73}" type="pres">
      <dgm:prSet presAssocID="{1F7755C1-606E-4C05-8816-49CE27719918}" presName="node" presStyleLbl="node1" presStyleIdx="0" presStyleCnt="4" custRadScaleRad="100191" custRadScaleInc="-5534">
        <dgm:presLayoutVars>
          <dgm:bulletEnabled val="1"/>
        </dgm:presLayoutVars>
      </dgm:prSet>
      <dgm:spPr/>
    </dgm:pt>
    <dgm:pt modelId="{261A35F7-3279-4B3B-A1E0-63C1B4E8C166}" type="pres">
      <dgm:prSet presAssocID="{776A7FDC-8B12-4D1E-A16B-E8BF0561CA08}" presName="sibTrans" presStyleLbl="sibTrans2D1" presStyleIdx="0" presStyleCnt="4"/>
      <dgm:spPr/>
    </dgm:pt>
    <dgm:pt modelId="{951364F8-F493-47C3-A9B5-C6F8529DABE4}" type="pres">
      <dgm:prSet presAssocID="{776A7FDC-8B12-4D1E-A16B-E8BF0561CA08}" presName="connectorText" presStyleLbl="sibTrans2D1" presStyleIdx="0" presStyleCnt="4"/>
      <dgm:spPr/>
    </dgm:pt>
    <dgm:pt modelId="{2A388DC3-ABA3-45E9-A4BB-4DC27A62498C}" type="pres">
      <dgm:prSet presAssocID="{770C9072-5F08-4423-90A1-1A586D8C1E32}" presName="node" presStyleLbl="node1" presStyleIdx="1" presStyleCnt="4" custScaleX="100174" custRadScaleRad="100560">
        <dgm:presLayoutVars>
          <dgm:bulletEnabled val="1"/>
        </dgm:presLayoutVars>
      </dgm:prSet>
      <dgm:spPr/>
    </dgm:pt>
    <dgm:pt modelId="{D25A7A5F-1412-4C6F-BD86-7608FCDFAF2B}" type="pres">
      <dgm:prSet presAssocID="{0CA313FB-87DB-4DB0-ADC1-4A9CB7D64B9D}" presName="sibTrans" presStyleLbl="sibTrans2D1" presStyleIdx="1" presStyleCnt="4"/>
      <dgm:spPr/>
    </dgm:pt>
    <dgm:pt modelId="{60FB8FA5-8941-4A61-8200-A9377CE90051}" type="pres">
      <dgm:prSet presAssocID="{0CA313FB-87DB-4DB0-ADC1-4A9CB7D64B9D}" presName="connectorText" presStyleLbl="sibTrans2D1" presStyleIdx="1" presStyleCnt="4"/>
      <dgm:spPr/>
    </dgm:pt>
    <dgm:pt modelId="{1C4FB976-7CD2-4F41-9476-60840F436D0B}" type="pres">
      <dgm:prSet presAssocID="{372164D4-69AE-4B38-B31A-751368D711F5}" presName="node" presStyleLbl="node1" presStyleIdx="2" presStyleCnt="4">
        <dgm:presLayoutVars>
          <dgm:bulletEnabled val="1"/>
        </dgm:presLayoutVars>
      </dgm:prSet>
      <dgm:spPr/>
    </dgm:pt>
    <dgm:pt modelId="{C688358B-0573-4705-9667-985353A73ADD}" type="pres">
      <dgm:prSet presAssocID="{4EC52EB7-F1AD-4C49-B4D1-EB83BBE59719}" presName="sibTrans" presStyleLbl="sibTrans2D1" presStyleIdx="2" presStyleCnt="4"/>
      <dgm:spPr/>
    </dgm:pt>
    <dgm:pt modelId="{26D9DD3B-F2D9-4405-A8DE-37D2E7C61E5E}" type="pres">
      <dgm:prSet presAssocID="{4EC52EB7-F1AD-4C49-B4D1-EB83BBE59719}" presName="connectorText" presStyleLbl="sibTrans2D1" presStyleIdx="2" presStyleCnt="4"/>
      <dgm:spPr/>
    </dgm:pt>
    <dgm:pt modelId="{099F700E-D771-4B4B-B722-CCB07B77B61D}" type="pres">
      <dgm:prSet presAssocID="{1528131D-AAF4-482F-AD13-813226ECC700}" presName="node" presStyleLbl="node1" presStyleIdx="3" presStyleCnt="4" custScaleX="100174" custRadScaleRad="100562" custRadScaleInc="654">
        <dgm:presLayoutVars>
          <dgm:bulletEnabled val="1"/>
        </dgm:presLayoutVars>
      </dgm:prSet>
      <dgm:spPr/>
    </dgm:pt>
    <dgm:pt modelId="{BC18E90D-ED7E-423E-8BC4-88213E602C4B}" type="pres">
      <dgm:prSet presAssocID="{4D8371F8-622B-44BF-AC83-7058E51F1460}" presName="sibTrans" presStyleLbl="sibTrans2D1" presStyleIdx="3" presStyleCnt="4"/>
      <dgm:spPr/>
    </dgm:pt>
    <dgm:pt modelId="{3FFDCC58-DD48-42BE-9B14-84678ED5AF7C}" type="pres">
      <dgm:prSet presAssocID="{4D8371F8-622B-44BF-AC83-7058E51F1460}" presName="connectorText" presStyleLbl="sibTrans2D1" presStyleIdx="3" presStyleCnt="4"/>
      <dgm:spPr/>
    </dgm:pt>
  </dgm:ptLst>
  <dgm:cxnLst>
    <dgm:cxn modelId="{66760D07-5A53-4A1F-91EE-06E2B9FFDEC1}" type="presOf" srcId="{4EC52EB7-F1AD-4C49-B4D1-EB83BBE59719}" destId="{C688358B-0573-4705-9667-985353A73ADD}" srcOrd="0" destOrd="0" presId="urn:microsoft.com/office/officeart/2005/8/layout/cycle7"/>
    <dgm:cxn modelId="{9D6A392B-0F8E-4C85-93FE-263B167C4A18}" srcId="{6A2E01F9-8F1D-4C66-90FE-DC1C42760366}" destId="{1F7755C1-606E-4C05-8816-49CE27719918}" srcOrd="0" destOrd="0" parTransId="{957618AA-E0D5-4969-BB14-175CC98C9456}" sibTransId="{776A7FDC-8B12-4D1E-A16B-E8BF0561CA08}"/>
    <dgm:cxn modelId="{2041C62F-B65E-444F-9F68-2ABA1C2A262F}" type="presOf" srcId="{372164D4-69AE-4B38-B31A-751368D711F5}" destId="{1C4FB976-7CD2-4F41-9476-60840F436D0B}" srcOrd="0" destOrd="0" presId="urn:microsoft.com/office/officeart/2005/8/layout/cycle7"/>
    <dgm:cxn modelId="{0B2E773A-750B-41CA-B555-AC840B15CDD6}" type="presOf" srcId="{4D8371F8-622B-44BF-AC83-7058E51F1460}" destId="{BC18E90D-ED7E-423E-8BC4-88213E602C4B}" srcOrd="0" destOrd="0" presId="urn:microsoft.com/office/officeart/2005/8/layout/cycle7"/>
    <dgm:cxn modelId="{97FF1A5C-5AD0-4BE3-BBD1-46DFB560F76B}" type="presOf" srcId="{4EC52EB7-F1AD-4C49-B4D1-EB83BBE59719}" destId="{26D9DD3B-F2D9-4405-A8DE-37D2E7C61E5E}" srcOrd="1" destOrd="0" presId="urn:microsoft.com/office/officeart/2005/8/layout/cycle7"/>
    <dgm:cxn modelId="{3069475F-81AE-4B99-9E29-E10814061B1B}" type="presOf" srcId="{0CA313FB-87DB-4DB0-ADC1-4A9CB7D64B9D}" destId="{60FB8FA5-8941-4A61-8200-A9377CE90051}" srcOrd="1" destOrd="0" presId="urn:microsoft.com/office/officeart/2005/8/layout/cycle7"/>
    <dgm:cxn modelId="{13907E69-D977-406C-8CDA-D31BA7216DD4}" type="presOf" srcId="{0CA313FB-87DB-4DB0-ADC1-4A9CB7D64B9D}" destId="{D25A7A5F-1412-4C6F-BD86-7608FCDFAF2B}" srcOrd="0" destOrd="0" presId="urn:microsoft.com/office/officeart/2005/8/layout/cycle7"/>
    <dgm:cxn modelId="{46923353-A49C-495E-B4E5-708FD838AB0E}" type="presOf" srcId="{6A2E01F9-8F1D-4C66-90FE-DC1C42760366}" destId="{E93D672E-BF45-4E21-83D1-7DAACE63DB72}" srcOrd="0" destOrd="0" presId="urn:microsoft.com/office/officeart/2005/8/layout/cycle7"/>
    <dgm:cxn modelId="{6A712659-2C19-4B3F-AB4D-8609A346E24C}" srcId="{6A2E01F9-8F1D-4C66-90FE-DC1C42760366}" destId="{770C9072-5F08-4423-90A1-1A586D8C1E32}" srcOrd="1" destOrd="0" parTransId="{5F24CC09-54E7-4D63-B947-7B01E9525E9B}" sibTransId="{0CA313FB-87DB-4DB0-ADC1-4A9CB7D64B9D}"/>
    <dgm:cxn modelId="{2E143A7C-C9EA-4C1F-A177-A4C08340FE8E}" type="presOf" srcId="{776A7FDC-8B12-4D1E-A16B-E8BF0561CA08}" destId="{951364F8-F493-47C3-A9B5-C6F8529DABE4}" srcOrd="1" destOrd="0" presId="urn:microsoft.com/office/officeart/2005/8/layout/cycle7"/>
    <dgm:cxn modelId="{3F87AF80-D125-4FA9-934A-9190EB97A1AE}" srcId="{6A2E01F9-8F1D-4C66-90FE-DC1C42760366}" destId="{1528131D-AAF4-482F-AD13-813226ECC700}" srcOrd="3" destOrd="0" parTransId="{C927AA0A-D946-48CD-BEB9-B5072EE2AF44}" sibTransId="{4D8371F8-622B-44BF-AC83-7058E51F1460}"/>
    <dgm:cxn modelId="{AE1EC881-30B5-42F2-9965-C31F81682E2A}" type="presOf" srcId="{776A7FDC-8B12-4D1E-A16B-E8BF0561CA08}" destId="{261A35F7-3279-4B3B-A1E0-63C1B4E8C166}" srcOrd="0" destOrd="0" presId="urn:microsoft.com/office/officeart/2005/8/layout/cycle7"/>
    <dgm:cxn modelId="{C57D5883-FF81-430B-ABBF-2850833E29F1}" type="presOf" srcId="{1528131D-AAF4-482F-AD13-813226ECC700}" destId="{099F700E-D771-4B4B-B722-CCB07B77B61D}" srcOrd="0" destOrd="0" presId="urn:microsoft.com/office/officeart/2005/8/layout/cycle7"/>
    <dgm:cxn modelId="{9DF62BA0-645F-43F5-BD88-934AB4B5F936}" type="presOf" srcId="{4D8371F8-622B-44BF-AC83-7058E51F1460}" destId="{3FFDCC58-DD48-42BE-9B14-84678ED5AF7C}" srcOrd="1" destOrd="0" presId="urn:microsoft.com/office/officeart/2005/8/layout/cycle7"/>
    <dgm:cxn modelId="{2B92F1BC-7C6C-4EAB-8FB7-EB916D2CBE5A}" type="presOf" srcId="{1F7755C1-606E-4C05-8816-49CE27719918}" destId="{1B97DDF6-E8C2-4609-94A5-BF214F372D73}" srcOrd="0" destOrd="0" presId="urn:microsoft.com/office/officeart/2005/8/layout/cycle7"/>
    <dgm:cxn modelId="{C50C84C3-F408-4785-9123-D4830ABF431D}" type="presOf" srcId="{770C9072-5F08-4423-90A1-1A586D8C1E32}" destId="{2A388DC3-ABA3-45E9-A4BB-4DC27A62498C}" srcOrd="0" destOrd="0" presId="urn:microsoft.com/office/officeart/2005/8/layout/cycle7"/>
    <dgm:cxn modelId="{E7C6D5E3-AA72-4D47-A953-927E108572AC}" srcId="{6A2E01F9-8F1D-4C66-90FE-DC1C42760366}" destId="{372164D4-69AE-4B38-B31A-751368D711F5}" srcOrd="2" destOrd="0" parTransId="{188B34A6-ACF6-4064-AE62-808F13666F17}" sibTransId="{4EC52EB7-F1AD-4C49-B4D1-EB83BBE59719}"/>
    <dgm:cxn modelId="{CA7CAD0F-1CA9-4930-8362-345ECFA10841}" type="presParOf" srcId="{E93D672E-BF45-4E21-83D1-7DAACE63DB72}" destId="{1B97DDF6-E8C2-4609-94A5-BF214F372D73}" srcOrd="0" destOrd="0" presId="urn:microsoft.com/office/officeart/2005/8/layout/cycle7"/>
    <dgm:cxn modelId="{836A8266-E1D1-4A43-99AB-C8E3AEF9384A}" type="presParOf" srcId="{E93D672E-BF45-4E21-83D1-7DAACE63DB72}" destId="{261A35F7-3279-4B3B-A1E0-63C1B4E8C166}" srcOrd="1" destOrd="0" presId="urn:microsoft.com/office/officeart/2005/8/layout/cycle7"/>
    <dgm:cxn modelId="{986172AF-9BD8-4062-B20F-E89499FBFBEB}" type="presParOf" srcId="{261A35F7-3279-4B3B-A1E0-63C1B4E8C166}" destId="{951364F8-F493-47C3-A9B5-C6F8529DABE4}" srcOrd="0" destOrd="0" presId="urn:microsoft.com/office/officeart/2005/8/layout/cycle7"/>
    <dgm:cxn modelId="{8C191434-1E41-4D91-9079-3663B7492397}" type="presParOf" srcId="{E93D672E-BF45-4E21-83D1-7DAACE63DB72}" destId="{2A388DC3-ABA3-45E9-A4BB-4DC27A62498C}" srcOrd="2" destOrd="0" presId="urn:microsoft.com/office/officeart/2005/8/layout/cycle7"/>
    <dgm:cxn modelId="{5E1289C6-073F-48EC-8C45-93242F80615F}" type="presParOf" srcId="{E93D672E-BF45-4E21-83D1-7DAACE63DB72}" destId="{D25A7A5F-1412-4C6F-BD86-7608FCDFAF2B}" srcOrd="3" destOrd="0" presId="urn:microsoft.com/office/officeart/2005/8/layout/cycle7"/>
    <dgm:cxn modelId="{93EC0577-6C7F-4233-8DF2-28C0C2C37CEC}" type="presParOf" srcId="{D25A7A5F-1412-4C6F-BD86-7608FCDFAF2B}" destId="{60FB8FA5-8941-4A61-8200-A9377CE90051}" srcOrd="0" destOrd="0" presId="urn:microsoft.com/office/officeart/2005/8/layout/cycle7"/>
    <dgm:cxn modelId="{AC3F8FDC-6CDE-4BF1-8C19-4D8EC2792048}" type="presParOf" srcId="{E93D672E-BF45-4E21-83D1-7DAACE63DB72}" destId="{1C4FB976-7CD2-4F41-9476-60840F436D0B}" srcOrd="4" destOrd="0" presId="urn:microsoft.com/office/officeart/2005/8/layout/cycle7"/>
    <dgm:cxn modelId="{4B482D05-0393-438C-B33B-ACE2BA050551}" type="presParOf" srcId="{E93D672E-BF45-4E21-83D1-7DAACE63DB72}" destId="{C688358B-0573-4705-9667-985353A73ADD}" srcOrd="5" destOrd="0" presId="urn:microsoft.com/office/officeart/2005/8/layout/cycle7"/>
    <dgm:cxn modelId="{AADC39C2-69CB-4B43-83CE-F23ECA1FBC26}" type="presParOf" srcId="{C688358B-0573-4705-9667-985353A73ADD}" destId="{26D9DD3B-F2D9-4405-A8DE-37D2E7C61E5E}" srcOrd="0" destOrd="0" presId="urn:microsoft.com/office/officeart/2005/8/layout/cycle7"/>
    <dgm:cxn modelId="{009862BE-1DBB-4F70-85A8-7E6139FD949B}" type="presParOf" srcId="{E93D672E-BF45-4E21-83D1-7DAACE63DB72}" destId="{099F700E-D771-4B4B-B722-CCB07B77B61D}" srcOrd="6" destOrd="0" presId="urn:microsoft.com/office/officeart/2005/8/layout/cycle7"/>
    <dgm:cxn modelId="{387E5D79-6826-43BC-B072-DE8EABCCD1FA}" type="presParOf" srcId="{E93D672E-BF45-4E21-83D1-7DAACE63DB72}" destId="{BC18E90D-ED7E-423E-8BC4-88213E602C4B}" srcOrd="7" destOrd="0" presId="urn:microsoft.com/office/officeart/2005/8/layout/cycle7"/>
    <dgm:cxn modelId="{CC993695-3D7A-46CE-BB53-48AEBC4C592A}" type="presParOf" srcId="{BC18E90D-ED7E-423E-8BC4-88213E602C4B}" destId="{3FFDCC58-DD48-42BE-9B14-84678ED5AF7C}"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9E461B-7245-476C-A281-9A57C415A98D}" type="doc">
      <dgm:prSet loTypeId="urn:microsoft.com/office/officeart/2005/8/layout/radial6" loCatId="relationship" qsTypeId="urn:microsoft.com/office/officeart/2005/8/quickstyle/simple5" qsCatId="simple" csTypeId="urn:microsoft.com/office/officeart/2005/8/colors/accent4_4" csCatId="accent4" phldr="1"/>
      <dgm:spPr/>
      <dgm:t>
        <a:bodyPr/>
        <a:lstStyle/>
        <a:p>
          <a:endParaRPr lang="en-GB"/>
        </a:p>
      </dgm:t>
    </dgm:pt>
    <dgm:pt modelId="{6102ED77-A927-41AE-A79E-3BFF15E333C7}">
      <dgm:prSet phldrT="[Text]" custT="1"/>
      <dgm:spPr/>
      <dgm:t>
        <a:bodyPr/>
        <a:lstStyle/>
        <a:p>
          <a:r>
            <a:rPr lang="en-GB" sz="1400" b="1" dirty="0">
              <a:solidFill>
                <a:schemeClr val="tx2"/>
              </a:solidFill>
              <a:latin typeface="+mn-lt"/>
            </a:rPr>
            <a:t>OOH Team (ANPs/ACFs)</a:t>
          </a:r>
        </a:p>
      </dgm:t>
    </dgm:pt>
    <dgm:pt modelId="{E2BB4AC7-A765-4250-8F64-4A5104373304}" type="parTrans" cxnId="{E4AC286A-0EBD-4BD3-8673-AE20F62A3512}">
      <dgm:prSet/>
      <dgm:spPr/>
      <dgm:t>
        <a:bodyPr/>
        <a:lstStyle/>
        <a:p>
          <a:endParaRPr lang="en-GB" sz="1200">
            <a:solidFill>
              <a:schemeClr val="tx2"/>
            </a:solidFill>
            <a:latin typeface="+mn-lt"/>
          </a:endParaRPr>
        </a:p>
      </dgm:t>
    </dgm:pt>
    <dgm:pt modelId="{2458AD9D-AB9A-4CEC-9FA8-EA35744D65CD}" type="sibTrans" cxnId="{E4AC286A-0EBD-4BD3-8673-AE20F62A3512}">
      <dgm:prSet/>
      <dgm:spPr/>
      <dgm:t>
        <a:bodyPr/>
        <a:lstStyle/>
        <a:p>
          <a:endParaRPr lang="en-GB" sz="1200">
            <a:solidFill>
              <a:schemeClr val="tx2"/>
            </a:solidFill>
            <a:latin typeface="+mn-lt"/>
          </a:endParaRPr>
        </a:p>
      </dgm:t>
    </dgm:pt>
    <dgm:pt modelId="{04F82B62-62F5-485A-888E-F0BBE3E60173}">
      <dgm:prSet phldrT="[Text]" custT="1"/>
      <dgm:spPr/>
      <dgm:t>
        <a:bodyPr/>
        <a:lstStyle/>
        <a:p>
          <a:r>
            <a:rPr lang="en-GB" sz="1000" dirty="0">
              <a:solidFill>
                <a:schemeClr val="tx2"/>
              </a:solidFill>
              <a:latin typeface="+mn-lt"/>
              <a:cs typeface="Browallia New" pitchFamily="34" charset="-34"/>
            </a:rPr>
            <a:t>Pharmacist</a:t>
          </a:r>
        </a:p>
      </dgm:t>
    </dgm:pt>
    <dgm:pt modelId="{FA92F829-4DEC-4959-B6C5-A688B630A439}" type="parTrans" cxnId="{696F1BA6-4E6D-4F23-B84B-161B3353FDAE}">
      <dgm:prSet/>
      <dgm:spPr/>
      <dgm:t>
        <a:bodyPr/>
        <a:lstStyle/>
        <a:p>
          <a:endParaRPr lang="en-GB" sz="1200">
            <a:solidFill>
              <a:schemeClr val="tx2"/>
            </a:solidFill>
            <a:latin typeface="+mn-lt"/>
          </a:endParaRPr>
        </a:p>
      </dgm:t>
    </dgm:pt>
    <dgm:pt modelId="{0992961B-3EFA-4CC9-AFEC-4ACFCC7DCA70}" type="sibTrans" cxnId="{696F1BA6-4E6D-4F23-B84B-161B3353FDAE}">
      <dgm:prSet/>
      <dgm:spPr/>
      <dgm:t>
        <a:bodyPr/>
        <a:lstStyle/>
        <a:p>
          <a:endParaRPr lang="en-GB" sz="1200">
            <a:solidFill>
              <a:schemeClr val="tx2"/>
            </a:solidFill>
            <a:latin typeface="+mn-lt"/>
          </a:endParaRPr>
        </a:p>
      </dgm:t>
    </dgm:pt>
    <dgm:pt modelId="{81092BDD-1806-4378-8A85-9324532FF02E}">
      <dgm:prSet phldrT="[Text]" custT="1"/>
      <dgm:spPr/>
      <dgm:t>
        <a:bodyPr/>
        <a:lstStyle/>
        <a:p>
          <a:r>
            <a:rPr lang="en-GB" sz="1100" dirty="0">
              <a:solidFill>
                <a:schemeClr val="tx2"/>
              </a:solidFill>
              <a:latin typeface="+mn-lt"/>
            </a:rPr>
            <a:t>Medical Assistants</a:t>
          </a:r>
        </a:p>
      </dgm:t>
    </dgm:pt>
    <dgm:pt modelId="{B0198102-CAAD-4C66-B7AC-D6F011A44C95}" type="parTrans" cxnId="{5FAC30EB-FE60-46D0-9DA6-EEF8E9219754}">
      <dgm:prSet/>
      <dgm:spPr/>
      <dgm:t>
        <a:bodyPr/>
        <a:lstStyle/>
        <a:p>
          <a:endParaRPr lang="en-GB" sz="1200">
            <a:solidFill>
              <a:schemeClr val="tx2"/>
            </a:solidFill>
            <a:latin typeface="+mn-lt"/>
          </a:endParaRPr>
        </a:p>
      </dgm:t>
    </dgm:pt>
    <dgm:pt modelId="{03D26AF1-1A8F-4A65-82FE-E6264BFA3C0B}" type="sibTrans" cxnId="{5FAC30EB-FE60-46D0-9DA6-EEF8E9219754}">
      <dgm:prSet/>
      <dgm:spPr/>
      <dgm:t>
        <a:bodyPr/>
        <a:lstStyle/>
        <a:p>
          <a:endParaRPr lang="en-GB" sz="1200">
            <a:solidFill>
              <a:schemeClr val="tx2"/>
            </a:solidFill>
            <a:latin typeface="+mn-lt"/>
          </a:endParaRPr>
        </a:p>
      </dgm:t>
    </dgm:pt>
    <dgm:pt modelId="{E0466E46-690B-41A5-B04A-AE9476CC9A5D}">
      <dgm:prSet phldrT="[Text]" custT="1"/>
      <dgm:spPr/>
      <dgm:t>
        <a:bodyPr/>
        <a:lstStyle/>
        <a:p>
          <a:r>
            <a:rPr lang="en-GB" sz="1200" dirty="0" err="1">
              <a:solidFill>
                <a:schemeClr val="tx2"/>
              </a:solidFill>
              <a:latin typeface="+mn-lt"/>
            </a:rPr>
            <a:t>Physio</a:t>
          </a:r>
          <a:endParaRPr lang="en-GB" sz="1200" dirty="0">
            <a:solidFill>
              <a:schemeClr val="tx2"/>
            </a:solidFill>
            <a:latin typeface="+mn-lt"/>
          </a:endParaRPr>
        </a:p>
      </dgm:t>
    </dgm:pt>
    <dgm:pt modelId="{A669AA2A-2F94-487F-89CA-7D9463B78196}" type="parTrans" cxnId="{1EC6A4C7-AE86-42FB-B840-52DFCFC46724}">
      <dgm:prSet/>
      <dgm:spPr/>
      <dgm:t>
        <a:bodyPr/>
        <a:lstStyle/>
        <a:p>
          <a:endParaRPr lang="en-GB" sz="1200">
            <a:solidFill>
              <a:schemeClr val="tx2"/>
            </a:solidFill>
            <a:latin typeface="+mn-lt"/>
          </a:endParaRPr>
        </a:p>
      </dgm:t>
    </dgm:pt>
    <dgm:pt modelId="{A39D6691-B66C-4D19-AD40-774C6EF68D3A}" type="sibTrans" cxnId="{1EC6A4C7-AE86-42FB-B840-52DFCFC46724}">
      <dgm:prSet/>
      <dgm:spPr/>
      <dgm:t>
        <a:bodyPr/>
        <a:lstStyle/>
        <a:p>
          <a:endParaRPr lang="en-GB" sz="1200">
            <a:solidFill>
              <a:schemeClr val="tx2"/>
            </a:solidFill>
            <a:latin typeface="+mn-lt"/>
          </a:endParaRPr>
        </a:p>
      </dgm:t>
    </dgm:pt>
    <dgm:pt modelId="{11E1ECC1-5349-4081-9032-0FB5AA20E00E}">
      <dgm:prSet phldrT="[Text]" custT="1"/>
      <dgm:spPr/>
      <dgm:t>
        <a:bodyPr/>
        <a:lstStyle/>
        <a:p>
          <a:r>
            <a:rPr lang="en-GB" sz="1200" dirty="0">
              <a:solidFill>
                <a:schemeClr val="tx2"/>
              </a:solidFill>
              <a:latin typeface="+mn-lt"/>
            </a:rPr>
            <a:t>Doctors Admin</a:t>
          </a:r>
        </a:p>
      </dgm:t>
    </dgm:pt>
    <dgm:pt modelId="{086BD4CC-3474-4920-86A7-09D3FF71FC73}" type="parTrans" cxnId="{82CA2F49-962B-4FAA-BD45-07A9F110D4BE}">
      <dgm:prSet/>
      <dgm:spPr/>
      <dgm:t>
        <a:bodyPr/>
        <a:lstStyle/>
        <a:p>
          <a:endParaRPr lang="en-GB" sz="1200">
            <a:solidFill>
              <a:schemeClr val="tx2"/>
            </a:solidFill>
            <a:latin typeface="+mn-lt"/>
          </a:endParaRPr>
        </a:p>
      </dgm:t>
    </dgm:pt>
    <dgm:pt modelId="{047492C0-A3DA-4B63-84BC-DB7CF0A38224}" type="sibTrans" cxnId="{82CA2F49-962B-4FAA-BD45-07A9F110D4BE}">
      <dgm:prSet/>
      <dgm:spPr/>
      <dgm:t>
        <a:bodyPr/>
        <a:lstStyle/>
        <a:p>
          <a:endParaRPr lang="en-GB" sz="1200">
            <a:solidFill>
              <a:schemeClr val="tx2"/>
            </a:solidFill>
            <a:latin typeface="+mn-lt"/>
          </a:endParaRPr>
        </a:p>
      </dgm:t>
    </dgm:pt>
    <dgm:pt modelId="{E326ADDA-FA0E-4BE9-879B-52BB94658663}">
      <dgm:prSet phldrT="[Text]" custT="1"/>
      <dgm:spPr/>
      <dgm:t>
        <a:bodyPr/>
        <a:lstStyle/>
        <a:p>
          <a:r>
            <a:rPr lang="en-GB" sz="900" dirty="0">
              <a:solidFill>
                <a:schemeClr val="tx2"/>
              </a:solidFill>
              <a:latin typeface="+mn-lt"/>
              <a:cs typeface="Browallia New" pitchFamily="34" charset="-34"/>
            </a:rPr>
            <a:t>Consultants</a:t>
          </a:r>
        </a:p>
      </dgm:t>
    </dgm:pt>
    <dgm:pt modelId="{0355F4E6-3AB2-4736-BB3F-9DE9D3B14728}" type="parTrans" cxnId="{CC994CA6-F991-4508-969D-85015A441C5D}">
      <dgm:prSet/>
      <dgm:spPr/>
      <dgm:t>
        <a:bodyPr/>
        <a:lstStyle/>
        <a:p>
          <a:endParaRPr lang="en-GB" sz="1200">
            <a:solidFill>
              <a:schemeClr val="tx2"/>
            </a:solidFill>
            <a:latin typeface="+mn-lt"/>
          </a:endParaRPr>
        </a:p>
      </dgm:t>
    </dgm:pt>
    <dgm:pt modelId="{0AE22FDD-E548-4022-A8F2-872F1B0A5CEA}" type="sibTrans" cxnId="{CC994CA6-F991-4508-969D-85015A441C5D}">
      <dgm:prSet/>
      <dgm:spPr/>
      <dgm:t>
        <a:bodyPr/>
        <a:lstStyle/>
        <a:p>
          <a:endParaRPr lang="en-GB" sz="1200">
            <a:solidFill>
              <a:schemeClr val="tx2"/>
            </a:solidFill>
            <a:latin typeface="+mn-lt"/>
          </a:endParaRPr>
        </a:p>
      </dgm:t>
    </dgm:pt>
    <dgm:pt modelId="{373625DD-1014-473F-A3F3-E2CD09433BD1}">
      <dgm:prSet phldrT="[Text]" custT="1"/>
      <dgm:spPr/>
      <dgm:t>
        <a:bodyPr/>
        <a:lstStyle/>
        <a:p>
          <a:r>
            <a:rPr lang="en-GB" sz="1200" dirty="0">
              <a:solidFill>
                <a:schemeClr val="tx2"/>
              </a:solidFill>
              <a:latin typeface="+mn-lt"/>
            </a:rPr>
            <a:t>SHO</a:t>
          </a:r>
        </a:p>
      </dgm:t>
    </dgm:pt>
    <dgm:pt modelId="{398CB9CD-654A-4FDD-8945-BC7117366E2A}" type="parTrans" cxnId="{50DAEBE8-C7EF-4DF7-B007-20B9F48E74F4}">
      <dgm:prSet/>
      <dgm:spPr/>
      <dgm:t>
        <a:bodyPr/>
        <a:lstStyle/>
        <a:p>
          <a:endParaRPr lang="en-GB" sz="1200">
            <a:solidFill>
              <a:schemeClr val="tx2"/>
            </a:solidFill>
            <a:latin typeface="+mn-lt"/>
          </a:endParaRPr>
        </a:p>
      </dgm:t>
    </dgm:pt>
    <dgm:pt modelId="{A6166700-3EA1-438F-92D8-1B45701B9982}" type="sibTrans" cxnId="{50DAEBE8-C7EF-4DF7-B007-20B9F48E74F4}">
      <dgm:prSet/>
      <dgm:spPr/>
      <dgm:t>
        <a:bodyPr/>
        <a:lstStyle/>
        <a:p>
          <a:endParaRPr lang="en-GB" sz="1200">
            <a:solidFill>
              <a:schemeClr val="tx2"/>
            </a:solidFill>
            <a:latin typeface="+mn-lt"/>
          </a:endParaRPr>
        </a:p>
      </dgm:t>
    </dgm:pt>
    <dgm:pt modelId="{82281267-593E-41E4-95D7-7BA092D508FF}">
      <dgm:prSet phldrT="[Text]" custT="1"/>
      <dgm:spPr/>
      <dgm:t>
        <a:bodyPr/>
        <a:lstStyle/>
        <a:p>
          <a:r>
            <a:rPr lang="en-GB" sz="1200" dirty="0" err="1">
              <a:solidFill>
                <a:schemeClr val="tx2"/>
              </a:solidFill>
              <a:latin typeface="+mn-lt"/>
            </a:rPr>
            <a:t>SpR</a:t>
          </a:r>
          <a:endParaRPr lang="en-GB" sz="1200" dirty="0">
            <a:solidFill>
              <a:schemeClr val="tx2"/>
            </a:solidFill>
            <a:latin typeface="+mn-lt"/>
          </a:endParaRPr>
        </a:p>
      </dgm:t>
    </dgm:pt>
    <dgm:pt modelId="{4B22D56A-1718-4203-B164-0B5BEE2F69B3}" type="parTrans" cxnId="{4D809E9D-4AD9-4944-B670-9A8C04C297AD}">
      <dgm:prSet/>
      <dgm:spPr/>
      <dgm:t>
        <a:bodyPr/>
        <a:lstStyle/>
        <a:p>
          <a:endParaRPr lang="en-GB" sz="1200">
            <a:solidFill>
              <a:schemeClr val="tx2"/>
            </a:solidFill>
            <a:latin typeface="+mn-lt"/>
          </a:endParaRPr>
        </a:p>
      </dgm:t>
    </dgm:pt>
    <dgm:pt modelId="{2C16EEB5-8533-455F-ACCB-6349606E8448}" type="sibTrans" cxnId="{4D809E9D-4AD9-4944-B670-9A8C04C297AD}">
      <dgm:prSet/>
      <dgm:spPr/>
      <dgm:t>
        <a:bodyPr/>
        <a:lstStyle/>
        <a:p>
          <a:endParaRPr lang="en-GB" sz="1200">
            <a:solidFill>
              <a:schemeClr val="tx2"/>
            </a:solidFill>
            <a:latin typeface="+mn-lt"/>
          </a:endParaRPr>
        </a:p>
      </dgm:t>
    </dgm:pt>
    <dgm:pt modelId="{EB2CE1B1-9A30-4D0C-A15A-B37942303E89}">
      <dgm:prSet phldrT="[Text]" custT="1"/>
      <dgm:spPr/>
      <dgm:t>
        <a:bodyPr/>
        <a:lstStyle/>
        <a:p>
          <a:r>
            <a:rPr lang="en-GB" sz="1200">
              <a:solidFill>
                <a:schemeClr val="tx2"/>
              </a:solidFill>
              <a:latin typeface="+mn-lt"/>
            </a:rPr>
            <a:t>FY1</a:t>
          </a:r>
          <a:endParaRPr lang="en-GB" sz="1200" dirty="0">
            <a:solidFill>
              <a:schemeClr val="tx2"/>
            </a:solidFill>
            <a:latin typeface="+mn-lt"/>
          </a:endParaRPr>
        </a:p>
      </dgm:t>
    </dgm:pt>
    <dgm:pt modelId="{33F6B18D-9133-404F-8ED5-65B98BD8FC57}" type="parTrans" cxnId="{6BC1D135-EBAF-4EA5-87BA-D1F1B73C5207}">
      <dgm:prSet/>
      <dgm:spPr/>
      <dgm:t>
        <a:bodyPr/>
        <a:lstStyle/>
        <a:p>
          <a:endParaRPr lang="en-GB" sz="1200">
            <a:solidFill>
              <a:schemeClr val="tx2"/>
            </a:solidFill>
            <a:latin typeface="+mn-lt"/>
          </a:endParaRPr>
        </a:p>
      </dgm:t>
    </dgm:pt>
    <dgm:pt modelId="{6D2D3A03-52AC-4FCF-9515-0CC89C684251}" type="sibTrans" cxnId="{6BC1D135-EBAF-4EA5-87BA-D1F1B73C5207}">
      <dgm:prSet/>
      <dgm:spPr/>
      <dgm:t>
        <a:bodyPr/>
        <a:lstStyle/>
        <a:p>
          <a:endParaRPr lang="en-GB" sz="1200">
            <a:solidFill>
              <a:schemeClr val="tx2"/>
            </a:solidFill>
            <a:latin typeface="+mn-lt"/>
          </a:endParaRPr>
        </a:p>
      </dgm:t>
    </dgm:pt>
    <dgm:pt modelId="{E06A19AC-717D-4AEA-97CF-0DD8E1784AB1}">
      <dgm:prSet phldrT="[Text]" custT="1"/>
      <dgm:spPr/>
      <dgm:t>
        <a:bodyPr/>
        <a:lstStyle/>
        <a:p>
          <a:r>
            <a:rPr lang="en-GB" sz="1200" dirty="0">
              <a:solidFill>
                <a:schemeClr val="tx2"/>
              </a:solidFill>
              <a:latin typeface="+mn-lt"/>
            </a:rPr>
            <a:t>Nurses</a:t>
          </a:r>
        </a:p>
      </dgm:t>
    </dgm:pt>
    <dgm:pt modelId="{CC35C656-131C-4294-845B-98010BDD03C1}" type="parTrans" cxnId="{0C2637E0-4EC1-4859-BE1B-7A6E51B2E6E5}">
      <dgm:prSet/>
      <dgm:spPr/>
      <dgm:t>
        <a:bodyPr/>
        <a:lstStyle/>
        <a:p>
          <a:endParaRPr lang="en-GB" sz="1200">
            <a:solidFill>
              <a:schemeClr val="tx2"/>
            </a:solidFill>
            <a:latin typeface="+mn-lt"/>
          </a:endParaRPr>
        </a:p>
      </dgm:t>
    </dgm:pt>
    <dgm:pt modelId="{79EF1175-6BF6-410D-9A98-A2A000808D70}" type="sibTrans" cxnId="{0C2637E0-4EC1-4859-BE1B-7A6E51B2E6E5}">
      <dgm:prSet/>
      <dgm:spPr/>
      <dgm:t>
        <a:bodyPr/>
        <a:lstStyle/>
        <a:p>
          <a:endParaRPr lang="en-GB" sz="1200">
            <a:solidFill>
              <a:schemeClr val="tx2"/>
            </a:solidFill>
            <a:latin typeface="+mn-lt"/>
          </a:endParaRPr>
        </a:p>
      </dgm:t>
    </dgm:pt>
    <dgm:pt modelId="{F6911FF6-E634-4F92-BEE5-59D479230E7B}">
      <dgm:prSet phldrT="[Text]" custT="1"/>
      <dgm:spPr/>
      <dgm:t>
        <a:bodyPr/>
        <a:lstStyle/>
        <a:p>
          <a:r>
            <a:rPr lang="en-GB" sz="1200" dirty="0">
              <a:solidFill>
                <a:schemeClr val="tx2"/>
              </a:solidFill>
              <a:latin typeface="+mn-lt"/>
            </a:rPr>
            <a:t>Patients</a:t>
          </a:r>
        </a:p>
      </dgm:t>
    </dgm:pt>
    <dgm:pt modelId="{DDCF1BA0-A618-4BEB-B93B-CB10BE5F7639}" type="parTrans" cxnId="{D95E806C-BAFC-4B65-9A47-3316A96234A0}">
      <dgm:prSet/>
      <dgm:spPr/>
      <dgm:t>
        <a:bodyPr/>
        <a:lstStyle/>
        <a:p>
          <a:endParaRPr lang="en-GB" sz="1200">
            <a:solidFill>
              <a:schemeClr val="tx2"/>
            </a:solidFill>
            <a:latin typeface="+mn-lt"/>
          </a:endParaRPr>
        </a:p>
      </dgm:t>
    </dgm:pt>
    <dgm:pt modelId="{1F794E4C-D01C-483F-AFE9-C865E5207F99}" type="sibTrans" cxnId="{D95E806C-BAFC-4B65-9A47-3316A96234A0}">
      <dgm:prSet/>
      <dgm:spPr/>
      <dgm:t>
        <a:bodyPr/>
        <a:lstStyle/>
        <a:p>
          <a:endParaRPr lang="en-GB" sz="1200">
            <a:solidFill>
              <a:schemeClr val="tx2"/>
            </a:solidFill>
            <a:latin typeface="+mn-lt"/>
          </a:endParaRPr>
        </a:p>
      </dgm:t>
    </dgm:pt>
    <dgm:pt modelId="{7B9AD67B-512C-40E4-8C7A-FC8CD404BEA3}" type="pres">
      <dgm:prSet presAssocID="{5E9E461B-7245-476C-A281-9A57C415A98D}" presName="Name0" presStyleCnt="0">
        <dgm:presLayoutVars>
          <dgm:chMax val="1"/>
          <dgm:dir/>
          <dgm:animLvl val="ctr"/>
          <dgm:resizeHandles val="exact"/>
        </dgm:presLayoutVars>
      </dgm:prSet>
      <dgm:spPr/>
    </dgm:pt>
    <dgm:pt modelId="{1E374A5D-DA31-4D7B-B6B2-12DF5C23CD47}" type="pres">
      <dgm:prSet presAssocID="{6102ED77-A927-41AE-A79E-3BFF15E333C7}" presName="centerShape" presStyleLbl="node0" presStyleIdx="0" presStyleCnt="1" custScaleX="118776" custScaleY="126067" custLinFactNeighborX="689" custLinFactNeighborY="-3065"/>
      <dgm:spPr/>
    </dgm:pt>
    <dgm:pt modelId="{B1F4B8CC-4B9F-4E07-A887-33EDFF49C86C}" type="pres">
      <dgm:prSet presAssocID="{04F82B62-62F5-485A-888E-F0BBE3E60173}" presName="node" presStyleLbl="node1" presStyleIdx="0" presStyleCnt="10">
        <dgm:presLayoutVars>
          <dgm:bulletEnabled val="1"/>
        </dgm:presLayoutVars>
      </dgm:prSet>
      <dgm:spPr/>
    </dgm:pt>
    <dgm:pt modelId="{70F2D420-C0DF-4D70-ABD3-3434F11F667A}" type="pres">
      <dgm:prSet presAssocID="{04F82B62-62F5-485A-888E-F0BBE3E60173}" presName="dummy" presStyleCnt="0"/>
      <dgm:spPr/>
    </dgm:pt>
    <dgm:pt modelId="{7EEDA16D-98E3-49AD-8658-EA9FB3BC9E58}" type="pres">
      <dgm:prSet presAssocID="{0992961B-3EFA-4CC9-AFEC-4ACFCC7DCA70}" presName="sibTrans" presStyleLbl="sibTrans2D1" presStyleIdx="0" presStyleCnt="10"/>
      <dgm:spPr/>
    </dgm:pt>
    <dgm:pt modelId="{89C17976-EA0B-4059-8499-B9127349B595}" type="pres">
      <dgm:prSet presAssocID="{81092BDD-1806-4378-8A85-9324532FF02E}" presName="node" presStyleLbl="node1" presStyleIdx="1" presStyleCnt="10">
        <dgm:presLayoutVars>
          <dgm:bulletEnabled val="1"/>
        </dgm:presLayoutVars>
      </dgm:prSet>
      <dgm:spPr/>
    </dgm:pt>
    <dgm:pt modelId="{C7979E8B-2901-4430-BAE2-E54D5D9A1F4C}" type="pres">
      <dgm:prSet presAssocID="{81092BDD-1806-4378-8A85-9324532FF02E}" presName="dummy" presStyleCnt="0"/>
      <dgm:spPr/>
    </dgm:pt>
    <dgm:pt modelId="{13AD050C-EEB0-4927-83F0-4E49F2BD7AA2}" type="pres">
      <dgm:prSet presAssocID="{03D26AF1-1A8F-4A65-82FE-E6264BFA3C0B}" presName="sibTrans" presStyleLbl="sibTrans2D1" presStyleIdx="1" presStyleCnt="10"/>
      <dgm:spPr/>
    </dgm:pt>
    <dgm:pt modelId="{09D1A270-9B36-45AC-A15E-74A7A3EF1C67}" type="pres">
      <dgm:prSet presAssocID="{E0466E46-690B-41A5-B04A-AE9476CC9A5D}" presName="node" presStyleLbl="node1" presStyleIdx="2" presStyleCnt="10">
        <dgm:presLayoutVars>
          <dgm:bulletEnabled val="1"/>
        </dgm:presLayoutVars>
      </dgm:prSet>
      <dgm:spPr/>
    </dgm:pt>
    <dgm:pt modelId="{78754B52-4870-49C0-A898-93FFB3FD94D7}" type="pres">
      <dgm:prSet presAssocID="{E0466E46-690B-41A5-B04A-AE9476CC9A5D}" presName="dummy" presStyleCnt="0"/>
      <dgm:spPr/>
    </dgm:pt>
    <dgm:pt modelId="{FE468680-83E3-4A58-A14B-406A444E9B99}" type="pres">
      <dgm:prSet presAssocID="{A39D6691-B66C-4D19-AD40-774C6EF68D3A}" presName="sibTrans" presStyleLbl="sibTrans2D1" presStyleIdx="2" presStyleCnt="10"/>
      <dgm:spPr/>
    </dgm:pt>
    <dgm:pt modelId="{798E05F4-4CE5-4154-856A-5112F86954F7}" type="pres">
      <dgm:prSet presAssocID="{11E1ECC1-5349-4081-9032-0FB5AA20E00E}" presName="node" presStyleLbl="node1" presStyleIdx="3" presStyleCnt="10">
        <dgm:presLayoutVars>
          <dgm:bulletEnabled val="1"/>
        </dgm:presLayoutVars>
      </dgm:prSet>
      <dgm:spPr/>
    </dgm:pt>
    <dgm:pt modelId="{6924AAC1-A109-4963-9E8B-6ADBE6199337}" type="pres">
      <dgm:prSet presAssocID="{11E1ECC1-5349-4081-9032-0FB5AA20E00E}" presName="dummy" presStyleCnt="0"/>
      <dgm:spPr/>
    </dgm:pt>
    <dgm:pt modelId="{C1090DE4-F0F0-40E2-B5A5-3D66FB20D6A6}" type="pres">
      <dgm:prSet presAssocID="{047492C0-A3DA-4B63-84BC-DB7CF0A38224}" presName="sibTrans" presStyleLbl="sibTrans2D1" presStyleIdx="3" presStyleCnt="10"/>
      <dgm:spPr/>
    </dgm:pt>
    <dgm:pt modelId="{BDCFA7EE-55B4-4595-8E64-004C0C033CFC}" type="pres">
      <dgm:prSet presAssocID="{E326ADDA-FA0E-4BE9-879B-52BB94658663}" presName="node" presStyleLbl="node1" presStyleIdx="4" presStyleCnt="10">
        <dgm:presLayoutVars>
          <dgm:bulletEnabled val="1"/>
        </dgm:presLayoutVars>
      </dgm:prSet>
      <dgm:spPr/>
    </dgm:pt>
    <dgm:pt modelId="{A81D6BCB-1377-425C-BA52-23C3D0E70AE8}" type="pres">
      <dgm:prSet presAssocID="{E326ADDA-FA0E-4BE9-879B-52BB94658663}" presName="dummy" presStyleCnt="0"/>
      <dgm:spPr/>
    </dgm:pt>
    <dgm:pt modelId="{94385B93-742D-44DE-BAB9-7ECC139082E1}" type="pres">
      <dgm:prSet presAssocID="{0AE22FDD-E548-4022-A8F2-872F1B0A5CEA}" presName="sibTrans" presStyleLbl="sibTrans2D1" presStyleIdx="4" presStyleCnt="10"/>
      <dgm:spPr/>
    </dgm:pt>
    <dgm:pt modelId="{14723C65-2BE4-4097-92C7-43766D5EDB35}" type="pres">
      <dgm:prSet presAssocID="{373625DD-1014-473F-A3F3-E2CD09433BD1}" presName="node" presStyleLbl="node1" presStyleIdx="5" presStyleCnt="10">
        <dgm:presLayoutVars>
          <dgm:bulletEnabled val="1"/>
        </dgm:presLayoutVars>
      </dgm:prSet>
      <dgm:spPr/>
    </dgm:pt>
    <dgm:pt modelId="{2A074610-4FF5-44B2-8BAF-E94410B5B63B}" type="pres">
      <dgm:prSet presAssocID="{373625DD-1014-473F-A3F3-E2CD09433BD1}" presName="dummy" presStyleCnt="0"/>
      <dgm:spPr/>
    </dgm:pt>
    <dgm:pt modelId="{ED02ED2A-B3DC-434C-A30F-E46AFAD6E4F8}" type="pres">
      <dgm:prSet presAssocID="{A6166700-3EA1-438F-92D8-1B45701B9982}" presName="sibTrans" presStyleLbl="sibTrans2D1" presStyleIdx="5" presStyleCnt="10"/>
      <dgm:spPr/>
    </dgm:pt>
    <dgm:pt modelId="{4D03D987-79DD-4335-8906-E22A76829489}" type="pres">
      <dgm:prSet presAssocID="{82281267-593E-41E4-95D7-7BA092D508FF}" presName="node" presStyleLbl="node1" presStyleIdx="6" presStyleCnt="10">
        <dgm:presLayoutVars>
          <dgm:bulletEnabled val="1"/>
        </dgm:presLayoutVars>
      </dgm:prSet>
      <dgm:spPr/>
    </dgm:pt>
    <dgm:pt modelId="{C49A2465-BB87-46C0-A460-77C69DA8B3A2}" type="pres">
      <dgm:prSet presAssocID="{82281267-593E-41E4-95D7-7BA092D508FF}" presName="dummy" presStyleCnt="0"/>
      <dgm:spPr/>
    </dgm:pt>
    <dgm:pt modelId="{4DD261CD-69C8-4614-9EF8-09D2B812F98E}" type="pres">
      <dgm:prSet presAssocID="{2C16EEB5-8533-455F-ACCB-6349606E8448}" presName="sibTrans" presStyleLbl="sibTrans2D1" presStyleIdx="6" presStyleCnt="10"/>
      <dgm:spPr/>
    </dgm:pt>
    <dgm:pt modelId="{9403486A-2010-4B43-8475-3843A8F9E788}" type="pres">
      <dgm:prSet presAssocID="{EB2CE1B1-9A30-4D0C-A15A-B37942303E89}" presName="node" presStyleLbl="node1" presStyleIdx="7" presStyleCnt="10">
        <dgm:presLayoutVars>
          <dgm:bulletEnabled val="1"/>
        </dgm:presLayoutVars>
      </dgm:prSet>
      <dgm:spPr/>
    </dgm:pt>
    <dgm:pt modelId="{3A7294D4-E243-498C-9B35-B5242DF84A82}" type="pres">
      <dgm:prSet presAssocID="{EB2CE1B1-9A30-4D0C-A15A-B37942303E89}" presName="dummy" presStyleCnt="0"/>
      <dgm:spPr/>
    </dgm:pt>
    <dgm:pt modelId="{E24F734D-B6FB-4A53-81C1-728CC1B52542}" type="pres">
      <dgm:prSet presAssocID="{6D2D3A03-52AC-4FCF-9515-0CC89C684251}" presName="sibTrans" presStyleLbl="sibTrans2D1" presStyleIdx="7" presStyleCnt="10"/>
      <dgm:spPr/>
    </dgm:pt>
    <dgm:pt modelId="{55D20A1E-1757-48AB-A548-158D31595CE5}" type="pres">
      <dgm:prSet presAssocID="{E06A19AC-717D-4AEA-97CF-0DD8E1784AB1}" presName="node" presStyleLbl="node1" presStyleIdx="8" presStyleCnt="10">
        <dgm:presLayoutVars>
          <dgm:bulletEnabled val="1"/>
        </dgm:presLayoutVars>
      </dgm:prSet>
      <dgm:spPr/>
    </dgm:pt>
    <dgm:pt modelId="{EA245675-EFE5-4DD9-8C07-A3989D458DAA}" type="pres">
      <dgm:prSet presAssocID="{E06A19AC-717D-4AEA-97CF-0DD8E1784AB1}" presName="dummy" presStyleCnt="0"/>
      <dgm:spPr/>
    </dgm:pt>
    <dgm:pt modelId="{21674C4D-120B-4EF3-B92A-4F02ECD28510}" type="pres">
      <dgm:prSet presAssocID="{79EF1175-6BF6-410D-9A98-A2A000808D70}" presName="sibTrans" presStyleLbl="sibTrans2D1" presStyleIdx="8" presStyleCnt="10"/>
      <dgm:spPr/>
    </dgm:pt>
    <dgm:pt modelId="{53135BFD-1FD7-472C-A49F-947F2A4C7D68}" type="pres">
      <dgm:prSet presAssocID="{F6911FF6-E634-4F92-BEE5-59D479230E7B}" presName="node" presStyleLbl="node1" presStyleIdx="9" presStyleCnt="10">
        <dgm:presLayoutVars>
          <dgm:bulletEnabled val="1"/>
        </dgm:presLayoutVars>
      </dgm:prSet>
      <dgm:spPr/>
    </dgm:pt>
    <dgm:pt modelId="{DCE491DF-4A36-49FB-A7E6-2F8A1EBE40B8}" type="pres">
      <dgm:prSet presAssocID="{F6911FF6-E634-4F92-BEE5-59D479230E7B}" presName="dummy" presStyleCnt="0"/>
      <dgm:spPr/>
    </dgm:pt>
    <dgm:pt modelId="{378BB89A-E343-4A17-8F8A-A785F4CA9C88}" type="pres">
      <dgm:prSet presAssocID="{1F794E4C-D01C-483F-AFE9-C865E5207F99}" presName="sibTrans" presStyleLbl="sibTrans2D1" presStyleIdx="9" presStyleCnt="10"/>
      <dgm:spPr/>
    </dgm:pt>
  </dgm:ptLst>
  <dgm:cxnLst>
    <dgm:cxn modelId="{07348906-C876-4DA0-BAF7-821C85EC751B}" type="presOf" srcId="{0AE22FDD-E548-4022-A8F2-872F1B0A5CEA}" destId="{94385B93-742D-44DE-BAB9-7ECC139082E1}" srcOrd="0" destOrd="0" presId="urn:microsoft.com/office/officeart/2005/8/layout/radial6"/>
    <dgm:cxn modelId="{A510B010-F8E5-4874-B856-B29C30BD54C4}" type="presOf" srcId="{E326ADDA-FA0E-4BE9-879B-52BB94658663}" destId="{BDCFA7EE-55B4-4595-8E64-004C0C033CFC}" srcOrd="0" destOrd="0" presId="urn:microsoft.com/office/officeart/2005/8/layout/radial6"/>
    <dgm:cxn modelId="{9E41D020-7218-4A52-81D3-6C21129B7F5A}" type="presOf" srcId="{11E1ECC1-5349-4081-9032-0FB5AA20E00E}" destId="{798E05F4-4CE5-4154-856A-5112F86954F7}" srcOrd="0" destOrd="0" presId="urn:microsoft.com/office/officeart/2005/8/layout/radial6"/>
    <dgm:cxn modelId="{0BA62C21-E229-4E54-AFA7-155807E3EB96}" type="presOf" srcId="{0992961B-3EFA-4CC9-AFEC-4ACFCC7DCA70}" destId="{7EEDA16D-98E3-49AD-8658-EA9FB3BC9E58}" srcOrd="0" destOrd="0" presId="urn:microsoft.com/office/officeart/2005/8/layout/radial6"/>
    <dgm:cxn modelId="{DC6C1525-38A2-4AC7-8111-76E9B4C51B9B}" type="presOf" srcId="{E06A19AC-717D-4AEA-97CF-0DD8E1784AB1}" destId="{55D20A1E-1757-48AB-A548-158D31595CE5}" srcOrd="0" destOrd="0" presId="urn:microsoft.com/office/officeart/2005/8/layout/radial6"/>
    <dgm:cxn modelId="{2FB5112F-74D9-489A-8355-D688899CFFAE}" type="presOf" srcId="{6102ED77-A927-41AE-A79E-3BFF15E333C7}" destId="{1E374A5D-DA31-4D7B-B6B2-12DF5C23CD47}" srcOrd="0" destOrd="0" presId="urn:microsoft.com/office/officeart/2005/8/layout/radial6"/>
    <dgm:cxn modelId="{6BC1D135-EBAF-4EA5-87BA-D1F1B73C5207}" srcId="{6102ED77-A927-41AE-A79E-3BFF15E333C7}" destId="{EB2CE1B1-9A30-4D0C-A15A-B37942303E89}" srcOrd="7" destOrd="0" parTransId="{33F6B18D-9133-404F-8ED5-65B98BD8FC57}" sibTransId="{6D2D3A03-52AC-4FCF-9515-0CC89C684251}"/>
    <dgm:cxn modelId="{82CA2F49-962B-4FAA-BD45-07A9F110D4BE}" srcId="{6102ED77-A927-41AE-A79E-3BFF15E333C7}" destId="{11E1ECC1-5349-4081-9032-0FB5AA20E00E}" srcOrd="3" destOrd="0" parTransId="{086BD4CC-3474-4920-86A7-09D3FF71FC73}" sibTransId="{047492C0-A3DA-4B63-84BC-DB7CF0A38224}"/>
    <dgm:cxn modelId="{E4AC286A-0EBD-4BD3-8673-AE20F62A3512}" srcId="{5E9E461B-7245-476C-A281-9A57C415A98D}" destId="{6102ED77-A927-41AE-A79E-3BFF15E333C7}" srcOrd="0" destOrd="0" parTransId="{E2BB4AC7-A765-4250-8F64-4A5104373304}" sibTransId="{2458AD9D-AB9A-4CEC-9FA8-EA35744D65CD}"/>
    <dgm:cxn modelId="{D95E806C-BAFC-4B65-9A47-3316A96234A0}" srcId="{6102ED77-A927-41AE-A79E-3BFF15E333C7}" destId="{F6911FF6-E634-4F92-BEE5-59D479230E7B}" srcOrd="9" destOrd="0" parTransId="{DDCF1BA0-A618-4BEB-B93B-CB10BE5F7639}" sibTransId="{1F794E4C-D01C-483F-AFE9-C865E5207F99}"/>
    <dgm:cxn modelId="{D373724D-7ACD-4BD9-B6CF-C82BCD3E4768}" type="presOf" srcId="{373625DD-1014-473F-A3F3-E2CD09433BD1}" destId="{14723C65-2BE4-4097-92C7-43766D5EDB35}" srcOrd="0" destOrd="0" presId="urn:microsoft.com/office/officeart/2005/8/layout/radial6"/>
    <dgm:cxn modelId="{908C0751-F56F-4958-A143-B58FC23DD8FC}" type="presOf" srcId="{A6166700-3EA1-438F-92D8-1B45701B9982}" destId="{ED02ED2A-B3DC-434C-A30F-E46AFAD6E4F8}" srcOrd="0" destOrd="0" presId="urn:microsoft.com/office/officeart/2005/8/layout/radial6"/>
    <dgm:cxn modelId="{DC81A877-489B-43A9-A1C2-A3BC6F5FC6BD}" type="presOf" srcId="{2C16EEB5-8533-455F-ACCB-6349606E8448}" destId="{4DD261CD-69C8-4614-9EF8-09D2B812F98E}" srcOrd="0" destOrd="0" presId="urn:microsoft.com/office/officeart/2005/8/layout/radial6"/>
    <dgm:cxn modelId="{1860AE5A-BE42-49C5-BD8E-F290F1CD2961}" type="presOf" srcId="{E0466E46-690B-41A5-B04A-AE9476CC9A5D}" destId="{09D1A270-9B36-45AC-A15E-74A7A3EF1C67}" srcOrd="0" destOrd="0" presId="urn:microsoft.com/office/officeart/2005/8/layout/radial6"/>
    <dgm:cxn modelId="{1EF9D07B-EB7E-44F3-9F8D-CD2622478888}" type="presOf" srcId="{04F82B62-62F5-485A-888E-F0BBE3E60173}" destId="{B1F4B8CC-4B9F-4E07-A887-33EDFF49C86C}" srcOrd="0" destOrd="0" presId="urn:microsoft.com/office/officeart/2005/8/layout/radial6"/>
    <dgm:cxn modelId="{AB50377D-F885-4477-9C03-27D8DE478073}" type="presOf" srcId="{03D26AF1-1A8F-4A65-82FE-E6264BFA3C0B}" destId="{13AD050C-EEB0-4927-83F0-4E49F2BD7AA2}" srcOrd="0" destOrd="0" presId="urn:microsoft.com/office/officeart/2005/8/layout/radial6"/>
    <dgm:cxn modelId="{557D2B80-8448-44A0-97A2-C464262262F5}" type="presOf" srcId="{F6911FF6-E634-4F92-BEE5-59D479230E7B}" destId="{53135BFD-1FD7-472C-A49F-947F2A4C7D68}" srcOrd="0" destOrd="0" presId="urn:microsoft.com/office/officeart/2005/8/layout/radial6"/>
    <dgm:cxn modelId="{41D34A86-BD4E-4C1C-B071-E721A42B5C51}" type="presOf" srcId="{A39D6691-B66C-4D19-AD40-774C6EF68D3A}" destId="{FE468680-83E3-4A58-A14B-406A444E9B99}" srcOrd="0" destOrd="0" presId="urn:microsoft.com/office/officeart/2005/8/layout/radial6"/>
    <dgm:cxn modelId="{AEBD839D-3F83-48CB-933A-DB3E1B6CC9F4}" type="presOf" srcId="{81092BDD-1806-4378-8A85-9324532FF02E}" destId="{89C17976-EA0B-4059-8499-B9127349B595}" srcOrd="0" destOrd="0" presId="urn:microsoft.com/office/officeart/2005/8/layout/radial6"/>
    <dgm:cxn modelId="{4D809E9D-4AD9-4944-B670-9A8C04C297AD}" srcId="{6102ED77-A927-41AE-A79E-3BFF15E333C7}" destId="{82281267-593E-41E4-95D7-7BA092D508FF}" srcOrd="6" destOrd="0" parTransId="{4B22D56A-1718-4203-B164-0B5BEE2F69B3}" sibTransId="{2C16EEB5-8533-455F-ACCB-6349606E8448}"/>
    <dgm:cxn modelId="{A43699A2-FF62-4B11-AC8D-7824DB408DA8}" type="presOf" srcId="{1F794E4C-D01C-483F-AFE9-C865E5207F99}" destId="{378BB89A-E343-4A17-8F8A-A785F4CA9C88}" srcOrd="0" destOrd="0" presId="urn:microsoft.com/office/officeart/2005/8/layout/radial6"/>
    <dgm:cxn modelId="{696F1BA6-4E6D-4F23-B84B-161B3353FDAE}" srcId="{6102ED77-A927-41AE-A79E-3BFF15E333C7}" destId="{04F82B62-62F5-485A-888E-F0BBE3E60173}" srcOrd="0" destOrd="0" parTransId="{FA92F829-4DEC-4959-B6C5-A688B630A439}" sibTransId="{0992961B-3EFA-4CC9-AFEC-4ACFCC7DCA70}"/>
    <dgm:cxn modelId="{CC994CA6-F991-4508-969D-85015A441C5D}" srcId="{6102ED77-A927-41AE-A79E-3BFF15E333C7}" destId="{E326ADDA-FA0E-4BE9-879B-52BB94658663}" srcOrd="4" destOrd="0" parTransId="{0355F4E6-3AB2-4736-BB3F-9DE9D3B14728}" sibTransId="{0AE22FDD-E548-4022-A8F2-872F1B0A5CEA}"/>
    <dgm:cxn modelId="{1EC6A4C7-AE86-42FB-B840-52DFCFC46724}" srcId="{6102ED77-A927-41AE-A79E-3BFF15E333C7}" destId="{E0466E46-690B-41A5-B04A-AE9476CC9A5D}" srcOrd="2" destOrd="0" parTransId="{A669AA2A-2F94-487F-89CA-7D9463B78196}" sibTransId="{A39D6691-B66C-4D19-AD40-774C6EF68D3A}"/>
    <dgm:cxn modelId="{0A0373CD-219B-4D7A-A4B7-47C6FCCDE9AC}" type="presOf" srcId="{047492C0-A3DA-4B63-84BC-DB7CF0A38224}" destId="{C1090DE4-F0F0-40E2-B5A5-3D66FB20D6A6}" srcOrd="0" destOrd="0" presId="urn:microsoft.com/office/officeart/2005/8/layout/radial6"/>
    <dgm:cxn modelId="{C3AAF3DD-2119-4018-B053-E5D6AB28D531}" type="presOf" srcId="{82281267-593E-41E4-95D7-7BA092D508FF}" destId="{4D03D987-79DD-4335-8906-E22A76829489}" srcOrd="0" destOrd="0" presId="urn:microsoft.com/office/officeart/2005/8/layout/radial6"/>
    <dgm:cxn modelId="{0C2637E0-4EC1-4859-BE1B-7A6E51B2E6E5}" srcId="{6102ED77-A927-41AE-A79E-3BFF15E333C7}" destId="{E06A19AC-717D-4AEA-97CF-0DD8E1784AB1}" srcOrd="8" destOrd="0" parTransId="{CC35C656-131C-4294-845B-98010BDD03C1}" sibTransId="{79EF1175-6BF6-410D-9A98-A2A000808D70}"/>
    <dgm:cxn modelId="{50DAEBE8-C7EF-4DF7-B007-20B9F48E74F4}" srcId="{6102ED77-A927-41AE-A79E-3BFF15E333C7}" destId="{373625DD-1014-473F-A3F3-E2CD09433BD1}" srcOrd="5" destOrd="0" parTransId="{398CB9CD-654A-4FDD-8945-BC7117366E2A}" sibTransId="{A6166700-3EA1-438F-92D8-1B45701B9982}"/>
    <dgm:cxn modelId="{5FAC30EB-FE60-46D0-9DA6-EEF8E9219754}" srcId="{6102ED77-A927-41AE-A79E-3BFF15E333C7}" destId="{81092BDD-1806-4378-8A85-9324532FF02E}" srcOrd="1" destOrd="0" parTransId="{B0198102-CAAD-4C66-B7AC-D6F011A44C95}" sibTransId="{03D26AF1-1A8F-4A65-82FE-E6264BFA3C0B}"/>
    <dgm:cxn modelId="{739A21F1-1969-4471-94AB-B9B72A3E17C8}" type="presOf" srcId="{79EF1175-6BF6-410D-9A98-A2A000808D70}" destId="{21674C4D-120B-4EF3-B92A-4F02ECD28510}" srcOrd="0" destOrd="0" presId="urn:microsoft.com/office/officeart/2005/8/layout/radial6"/>
    <dgm:cxn modelId="{CD6F93F5-BF8A-4256-BD10-069FE1CEB924}" type="presOf" srcId="{EB2CE1B1-9A30-4D0C-A15A-B37942303E89}" destId="{9403486A-2010-4B43-8475-3843A8F9E788}" srcOrd="0" destOrd="0" presId="urn:microsoft.com/office/officeart/2005/8/layout/radial6"/>
    <dgm:cxn modelId="{74E247F6-FD77-4396-AF5D-25C06AB57D92}" type="presOf" srcId="{6D2D3A03-52AC-4FCF-9515-0CC89C684251}" destId="{E24F734D-B6FB-4A53-81C1-728CC1B52542}" srcOrd="0" destOrd="0" presId="urn:microsoft.com/office/officeart/2005/8/layout/radial6"/>
    <dgm:cxn modelId="{A21451F9-854F-420D-8306-8F39812F4CD6}" type="presOf" srcId="{5E9E461B-7245-476C-A281-9A57C415A98D}" destId="{7B9AD67B-512C-40E4-8C7A-FC8CD404BEA3}" srcOrd="0" destOrd="0" presId="urn:microsoft.com/office/officeart/2005/8/layout/radial6"/>
    <dgm:cxn modelId="{00DD336A-98BC-4F87-A007-E719E9792F94}" type="presParOf" srcId="{7B9AD67B-512C-40E4-8C7A-FC8CD404BEA3}" destId="{1E374A5D-DA31-4D7B-B6B2-12DF5C23CD47}" srcOrd="0" destOrd="0" presId="urn:microsoft.com/office/officeart/2005/8/layout/radial6"/>
    <dgm:cxn modelId="{EEEFC50C-DA63-40E9-B081-0772DE9956E2}" type="presParOf" srcId="{7B9AD67B-512C-40E4-8C7A-FC8CD404BEA3}" destId="{B1F4B8CC-4B9F-4E07-A887-33EDFF49C86C}" srcOrd="1" destOrd="0" presId="urn:microsoft.com/office/officeart/2005/8/layout/radial6"/>
    <dgm:cxn modelId="{4A72E943-593E-4504-8498-B1E69555DF8F}" type="presParOf" srcId="{7B9AD67B-512C-40E4-8C7A-FC8CD404BEA3}" destId="{70F2D420-C0DF-4D70-ABD3-3434F11F667A}" srcOrd="2" destOrd="0" presId="urn:microsoft.com/office/officeart/2005/8/layout/radial6"/>
    <dgm:cxn modelId="{F12CC5C0-6220-4759-83DF-D855894265B8}" type="presParOf" srcId="{7B9AD67B-512C-40E4-8C7A-FC8CD404BEA3}" destId="{7EEDA16D-98E3-49AD-8658-EA9FB3BC9E58}" srcOrd="3" destOrd="0" presId="urn:microsoft.com/office/officeart/2005/8/layout/radial6"/>
    <dgm:cxn modelId="{AC167FFF-488B-4C2D-A189-F183AE6FCE5C}" type="presParOf" srcId="{7B9AD67B-512C-40E4-8C7A-FC8CD404BEA3}" destId="{89C17976-EA0B-4059-8499-B9127349B595}" srcOrd="4" destOrd="0" presId="urn:microsoft.com/office/officeart/2005/8/layout/radial6"/>
    <dgm:cxn modelId="{792DEBD0-6C98-41F2-B94A-9E748E531C96}" type="presParOf" srcId="{7B9AD67B-512C-40E4-8C7A-FC8CD404BEA3}" destId="{C7979E8B-2901-4430-BAE2-E54D5D9A1F4C}" srcOrd="5" destOrd="0" presId="urn:microsoft.com/office/officeart/2005/8/layout/radial6"/>
    <dgm:cxn modelId="{11D3E7FB-A7B5-4E02-8930-95561E85FA25}" type="presParOf" srcId="{7B9AD67B-512C-40E4-8C7A-FC8CD404BEA3}" destId="{13AD050C-EEB0-4927-83F0-4E49F2BD7AA2}" srcOrd="6" destOrd="0" presId="urn:microsoft.com/office/officeart/2005/8/layout/radial6"/>
    <dgm:cxn modelId="{08122C36-5B56-4C0D-9CAC-60F49D2B2795}" type="presParOf" srcId="{7B9AD67B-512C-40E4-8C7A-FC8CD404BEA3}" destId="{09D1A270-9B36-45AC-A15E-74A7A3EF1C67}" srcOrd="7" destOrd="0" presId="urn:microsoft.com/office/officeart/2005/8/layout/radial6"/>
    <dgm:cxn modelId="{338836F2-1095-4235-9E85-22EC588923C8}" type="presParOf" srcId="{7B9AD67B-512C-40E4-8C7A-FC8CD404BEA3}" destId="{78754B52-4870-49C0-A898-93FFB3FD94D7}" srcOrd="8" destOrd="0" presId="urn:microsoft.com/office/officeart/2005/8/layout/radial6"/>
    <dgm:cxn modelId="{D7CEACD6-C09E-4560-B4FC-5418526EEDFF}" type="presParOf" srcId="{7B9AD67B-512C-40E4-8C7A-FC8CD404BEA3}" destId="{FE468680-83E3-4A58-A14B-406A444E9B99}" srcOrd="9" destOrd="0" presId="urn:microsoft.com/office/officeart/2005/8/layout/radial6"/>
    <dgm:cxn modelId="{AC701FE2-50C8-4238-B87F-52BAA86C5C9E}" type="presParOf" srcId="{7B9AD67B-512C-40E4-8C7A-FC8CD404BEA3}" destId="{798E05F4-4CE5-4154-856A-5112F86954F7}" srcOrd="10" destOrd="0" presId="urn:microsoft.com/office/officeart/2005/8/layout/radial6"/>
    <dgm:cxn modelId="{6B54A5F6-EB7E-4989-8B84-058FCCD5ACBA}" type="presParOf" srcId="{7B9AD67B-512C-40E4-8C7A-FC8CD404BEA3}" destId="{6924AAC1-A109-4963-9E8B-6ADBE6199337}" srcOrd="11" destOrd="0" presId="urn:microsoft.com/office/officeart/2005/8/layout/radial6"/>
    <dgm:cxn modelId="{E68D0280-578E-4F0B-AAD2-8BE45539994E}" type="presParOf" srcId="{7B9AD67B-512C-40E4-8C7A-FC8CD404BEA3}" destId="{C1090DE4-F0F0-40E2-B5A5-3D66FB20D6A6}" srcOrd="12" destOrd="0" presId="urn:microsoft.com/office/officeart/2005/8/layout/radial6"/>
    <dgm:cxn modelId="{467E0B66-74C3-4560-A720-FE50BCEB7DD2}" type="presParOf" srcId="{7B9AD67B-512C-40E4-8C7A-FC8CD404BEA3}" destId="{BDCFA7EE-55B4-4595-8E64-004C0C033CFC}" srcOrd="13" destOrd="0" presId="urn:microsoft.com/office/officeart/2005/8/layout/radial6"/>
    <dgm:cxn modelId="{FFCA97E3-E87D-4A0D-B4C1-1A8ACCE69F6B}" type="presParOf" srcId="{7B9AD67B-512C-40E4-8C7A-FC8CD404BEA3}" destId="{A81D6BCB-1377-425C-BA52-23C3D0E70AE8}" srcOrd="14" destOrd="0" presId="urn:microsoft.com/office/officeart/2005/8/layout/radial6"/>
    <dgm:cxn modelId="{CB521079-C697-4D36-9826-8221257A7272}" type="presParOf" srcId="{7B9AD67B-512C-40E4-8C7A-FC8CD404BEA3}" destId="{94385B93-742D-44DE-BAB9-7ECC139082E1}" srcOrd="15" destOrd="0" presId="urn:microsoft.com/office/officeart/2005/8/layout/radial6"/>
    <dgm:cxn modelId="{1EFE28AB-3F79-4FBB-88C7-A5AEF66CA724}" type="presParOf" srcId="{7B9AD67B-512C-40E4-8C7A-FC8CD404BEA3}" destId="{14723C65-2BE4-4097-92C7-43766D5EDB35}" srcOrd="16" destOrd="0" presId="urn:microsoft.com/office/officeart/2005/8/layout/radial6"/>
    <dgm:cxn modelId="{FCD22312-60E7-47AF-B25C-1C8E0D3B9B50}" type="presParOf" srcId="{7B9AD67B-512C-40E4-8C7A-FC8CD404BEA3}" destId="{2A074610-4FF5-44B2-8BAF-E94410B5B63B}" srcOrd="17" destOrd="0" presId="urn:microsoft.com/office/officeart/2005/8/layout/radial6"/>
    <dgm:cxn modelId="{37AF3786-91C2-42BC-A69B-2B202E38BEF4}" type="presParOf" srcId="{7B9AD67B-512C-40E4-8C7A-FC8CD404BEA3}" destId="{ED02ED2A-B3DC-434C-A30F-E46AFAD6E4F8}" srcOrd="18" destOrd="0" presId="urn:microsoft.com/office/officeart/2005/8/layout/radial6"/>
    <dgm:cxn modelId="{7E26B2BD-9788-4BDD-8905-A0B54F87EA31}" type="presParOf" srcId="{7B9AD67B-512C-40E4-8C7A-FC8CD404BEA3}" destId="{4D03D987-79DD-4335-8906-E22A76829489}" srcOrd="19" destOrd="0" presId="urn:microsoft.com/office/officeart/2005/8/layout/radial6"/>
    <dgm:cxn modelId="{6FE1B942-2D97-49A8-9092-E4E477B4896A}" type="presParOf" srcId="{7B9AD67B-512C-40E4-8C7A-FC8CD404BEA3}" destId="{C49A2465-BB87-46C0-A460-77C69DA8B3A2}" srcOrd="20" destOrd="0" presId="urn:microsoft.com/office/officeart/2005/8/layout/radial6"/>
    <dgm:cxn modelId="{4E4A0D68-F382-4139-AA91-18FC0C9A2BAA}" type="presParOf" srcId="{7B9AD67B-512C-40E4-8C7A-FC8CD404BEA3}" destId="{4DD261CD-69C8-4614-9EF8-09D2B812F98E}" srcOrd="21" destOrd="0" presId="urn:microsoft.com/office/officeart/2005/8/layout/radial6"/>
    <dgm:cxn modelId="{880720D6-70FC-464C-892A-42EC0C42CC23}" type="presParOf" srcId="{7B9AD67B-512C-40E4-8C7A-FC8CD404BEA3}" destId="{9403486A-2010-4B43-8475-3843A8F9E788}" srcOrd="22" destOrd="0" presId="urn:microsoft.com/office/officeart/2005/8/layout/radial6"/>
    <dgm:cxn modelId="{4CF35E36-1B0D-4847-ADBF-63391EA7E18A}" type="presParOf" srcId="{7B9AD67B-512C-40E4-8C7A-FC8CD404BEA3}" destId="{3A7294D4-E243-498C-9B35-B5242DF84A82}" srcOrd="23" destOrd="0" presId="urn:microsoft.com/office/officeart/2005/8/layout/radial6"/>
    <dgm:cxn modelId="{DEDDE79B-3A4F-4488-A82E-257C69FBE150}" type="presParOf" srcId="{7B9AD67B-512C-40E4-8C7A-FC8CD404BEA3}" destId="{E24F734D-B6FB-4A53-81C1-728CC1B52542}" srcOrd="24" destOrd="0" presId="urn:microsoft.com/office/officeart/2005/8/layout/radial6"/>
    <dgm:cxn modelId="{B5D7BEBE-83BC-4F0B-B7A8-E74FDFC90ABB}" type="presParOf" srcId="{7B9AD67B-512C-40E4-8C7A-FC8CD404BEA3}" destId="{55D20A1E-1757-48AB-A548-158D31595CE5}" srcOrd="25" destOrd="0" presId="urn:microsoft.com/office/officeart/2005/8/layout/radial6"/>
    <dgm:cxn modelId="{722E2719-B10F-402E-B784-3BFFFFB1AE3F}" type="presParOf" srcId="{7B9AD67B-512C-40E4-8C7A-FC8CD404BEA3}" destId="{EA245675-EFE5-4DD9-8C07-A3989D458DAA}" srcOrd="26" destOrd="0" presId="urn:microsoft.com/office/officeart/2005/8/layout/radial6"/>
    <dgm:cxn modelId="{2B13DE9E-B2ED-4EF1-A563-F166AAD94738}" type="presParOf" srcId="{7B9AD67B-512C-40E4-8C7A-FC8CD404BEA3}" destId="{21674C4D-120B-4EF3-B92A-4F02ECD28510}" srcOrd="27" destOrd="0" presId="urn:microsoft.com/office/officeart/2005/8/layout/radial6"/>
    <dgm:cxn modelId="{38EA6909-ADAE-43FA-9AAA-059731D80C2B}" type="presParOf" srcId="{7B9AD67B-512C-40E4-8C7A-FC8CD404BEA3}" destId="{53135BFD-1FD7-472C-A49F-947F2A4C7D68}" srcOrd="28" destOrd="0" presId="urn:microsoft.com/office/officeart/2005/8/layout/radial6"/>
    <dgm:cxn modelId="{B9408F18-F6B4-42B9-A754-E5CE5A0D640C}" type="presParOf" srcId="{7B9AD67B-512C-40E4-8C7A-FC8CD404BEA3}" destId="{DCE491DF-4A36-49FB-A7E6-2F8A1EBE40B8}" srcOrd="29" destOrd="0" presId="urn:microsoft.com/office/officeart/2005/8/layout/radial6"/>
    <dgm:cxn modelId="{DFC5E410-15A9-48FB-9779-1EDB0CDC604A}" type="presParOf" srcId="{7B9AD67B-512C-40E4-8C7A-FC8CD404BEA3}" destId="{378BB89A-E343-4A17-8F8A-A785F4CA9C88}" srcOrd="30"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97DDF6-E8C2-4609-94A5-BF214F372D73}">
      <dsp:nvSpPr>
        <dsp:cNvPr id="0" name=""/>
        <dsp:cNvSpPr/>
      </dsp:nvSpPr>
      <dsp:spPr>
        <a:xfrm>
          <a:off x="2104320" y="0"/>
          <a:ext cx="2264058" cy="1132029"/>
        </a:xfrm>
        <a:prstGeom prst="roundRect">
          <a:avLst>
            <a:gd name="adj" fmla="val 10000"/>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b="1" kern="1200"/>
            <a:t>SpR</a:t>
          </a:r>
          <a:endParaRPr lang="en-GB" sz="3400" b="1" kern="1200" dirty="0"/>
        </a:p>
      </dsp:txBody>
      <dsp:txXfrm>
        <a:off x="2137476" y="33156"/>
        <a:ext cx="2197746" cy="1065717"/>
      </dsp:txXfrm>
    </dsp:sp>
    <dsp:sp modelId="{261A35F7-3279-4B3B-A1E0-63C1B4E8C166}">
      <dsp:nvSpPr>
        <dsp:cNvPr id="0" name=""/>
        <dsp:cNvSpPr/>
      </dsp:nvSpPr>
      <dsp:spPr>
        <a:xfrm rot="2618729">
          <a:off x="3802557" y="1456062"/>
          <a:ext cx="1149301" cy="396210"/>
        </a:xfrm>
        <a:prstGeom prst="leftRightArrow">
          <a:avLst>
            <a:gd name="adj1" fmla="val 60000"/>
            <a:gd name="adj2" fmla="val 50000"/>
          </a:avLst>
        </a:prstGeom>
        <a:gradFill rotWithShape="0">
          <a:gsLst>
            <a:gs pos="0">
              <a:schemeClr val="accent5">
                <a:shade val="90000"/>
                <a:hueOff val="0"/>
                <a:satOff val="0"/>
                <a:lumOff val="0"/>
                <a:alphaOff val="0"/>
                <a:satMod val="103000"/>
                <a:lumMod val="102000"/>
                <a:tint val="94000"/>
              </a:schemeClr>
            </a:gs>
            <a:gs pos="50000">
              <a:schemeClr val="accent5">
                <a:shade val="90000"/>
                <a:hueOff val="0"/>
                <a:satOff val="0"/>
                <a:lumOff val="0"/>
                <a:alphaOff val="0"/>
                <a:satMod val="110000"/>
                <a:lumMod val="100000"/>
                <a:shade val="100000"/>
              </a:schemeClr>
            </a:gs>
            <a:gs pos="100000">
              <a:schemeClr val="accent5">
                <a:shade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3921420" y="1535304"/>
        <a:ext cx="911575" cy="237726"/>
      </dsp:txXfrm>
    </dsp:sp>
    <dsp:sp modelId="{2A388DC3-ABA3-45E9-A4BB-4DC27A62498C}">
      <dsp:nvSpPr>
        <dsp:cNvPr id="0" name=""/>
        <dsp:cNvSpPr/>
      </dsp:nvSpPr>
      <dsp:spPr>
        <a:xfrm>
          <a:off x="4384068" y="2176306"/>
          <a:ext cx="2267997" cy="1132029"/>
        </a:xfrm>
        <a:prstGeom prst="roundRect">
          <a:avLst>
            <a:gd name="adj" fmla="val 10000"/>
          </a:avLst>
        </a:prstGeom>
        <a:gradFill rotWithShape="0">
          <a:gsLst>
            <a:gs pos="0">
              <a:schemeClr val="accent5">
                <a:shade val="80000"/>
                <a:hueOff val="63060"/>
                <a:satOff val="1061"/>
                <a:lumOff val="7558"/>
                <a:alphaOff val="0"/>
                <a:satMod val="103000"/>
                <a:lumMod val="102000"/>
                <a:tint val="94000"/>
              </a:schemeClr>
            </a:gs>
            <a:gs pos="50000">
              <a:schemeClr val="accent5">
                <a:shade val="80000"/>
                <a:hueOff val="63060"/>
                <a:satOff val="1061"/>
                <a:lumOff val="7558"/>
                <a:alphaOff val="0"/>
                <a:satMod val="110000"/>
                <a:lumMod val="100000"/>
                <a:shade val="100000"/>
              </a:schemeClr>
            </a:gs>
            <a:gs pos="100000">
              <a:schemeClr val="accent5">
                <a:shade val="80000"/>
                <a:hueOff val="63060"/>
                <a:satOff val="1061"/>
                <a:lumOff val="755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b="1" kern="1200" dirty="0"/>
            <a:t>SHO</a:t>
          </a:r>
        </a:p>
      </dsp:txBody>
      <dsp:txXfrm>
        <a:off x="4417224" y="2209462"/>
        <a:ext cx="2201685" cy="1065717"/>
      </dsp:txXfrm>
    </dsp:sp>
    <dsp:sp modelId="{D25A7A5F-1412-4C6F-BD86-7608FCDFAF2B}">
      <dsp:nvSpPr>
        <dsp:cNvPr id="0" name=""/>
        <dsp:cNvSpPr/>
      </dsp:nvSpPr>
      <dsp:spPr>
        <a:xfrm rot="8109599">
          <a:off x="3849897" y="3631646"/>
          <a:ext cx="1149301" cy="396210"/>
        </a:xfrm>
        <a:prstGeom prst="leftRightArrow">
          <a:avLst>
            <a:gd name="adj1" fmla="val 60000"/>
            <a:gd name="adj2" fmla="val 50000"/>
          </a:avLst>
        </a:prstGeom>
        <a:gradFill rotWithShape="0">
          <a:gsLst>
            <a:gs pos="0">
              <a:schemeClr val="accent5">
                <a:shade val="90000"/>
                <a:hueOff val="63016"/>
                <a:satOff val="-534"/>
                <a:lumOff val="6575"/>
                <a:alphaOff val="0"/>
                <a:satMod val="103000"/>
                <a:lumMod val="102000"/>
                <a:tint val="94000"/>
              </a:schemeClr>
            </a:gs>
            <a:gs pos="50000">
              <a:schemeClr val="accent5">
                <a:shade val="90000"/>
                <a:hueOff val="63016"/>
                <a:satOff val="-534"/>
                <a:lumOff val="6575"/>
                <a:alphaOff val="0"/>
                <a:satMod val="110000"/>
                <a:lumMod val="100000"/>
                <a:shade val="100000"/>
              </a:schemeClr>
            </a:gs>
            <a:gs pos="100000">
              <a:schemeClr val="accent5">
                <a:shade val="90000"/>
                <a:hueOff val="63016"/>
                <a:satOff val="-534"/>
                <a:lumOff val="657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rot="10800000">
        <a:off x="3968760" y="3710888"/>
        <a:ext cx="911575" cy="237726"/>
      </dsp:txXfrm>
    </dsp:sp>
    <dsp:sp modelId="{1C4FB976-7CD2-4F41-9476-60840F436D0B}">
      <dsp:nvSpPr>
        <dsp:cNvPr id="0" name=""/>
        <dsp:cNvSpPr/>
      </dsp:nvSpPr>
      <dsp:spPr>
        <a:xfrm>
          <a:off x="2198999" y="4351166"/>
          <a:ext cx="2264058" cy="1132029"/>
        </a:xfrm>
        <a:prstGeom prst="roundRect">
          <a:avLst>
            <a:gd name="adj" fmla="val 10000"/>
          </a:avLst>
        </a:prstGeom>
        <a:gradFill rotWithShape="0">
          <a:gsLst>
            <a:gs pos="0">
              <a:schemeClr val="accent5">
                <a:shade val="80000"/>
                <a:hueOff val="126121"/>
                <a:satOff val="2123"/>
                <a:lumOff val="15115"/>
                <a:alphaOff val="0"/>
                <a:satMod val="103000"/>
                <a:lumMod val="102000"/>
                <a:tint val="94000"/>
              </a:schemeClr>
            </a:gs>
            <a:gs pos="50000">
              <a:schemeClr val="accent5">
                <a:shade val="80000"/>
                <a:hueOff val="126121"/>
                <a:satOff val="2123"/>
                <a:lumOff val="15115"/>
                <a:alphaOff val="0"/>
                <a:satMod val="110000"/>
                <a:lumMod val="100000"/>
                <a:shade val="100000"/>
              </a:schemeClr>
            </a:gs>
            <a:gs pos="100000">
              <a:schemeClr val="accent5">
                <a:shade val="80000"/>
                <a:hueOff val="126121"/>
                <a:satOff val="2123"/>
                <a:lumOff val="1511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b="1" kern="1200" dirty="0"/>
            <a:t>FY1</a:t>
          </a:r>
        </a:p>
      </dsp:txBody>
      <dsp:txXfrm>
        <a:off x="2232155" y="4384322"/>
        <a:ext cx="2197746" cy="1065717"/>
      </dsp:txXfrm>
    </dsp:sp>
    <dsp:sp modelId="{C688358B-0573-4705-9667-985353A73ADD}">
      <dsp:nvSpPr>
        <dsp:cNvPr id="0" name=""/>
        <dsp:cNvSpPr/>
      </dsp:nvSpPr>
      <dsp:spPr>
        <a:xfrm rot="13499245">
          <a:off x="1662851" y="3626029"/>
          <a:ext cx="1149301" cy="396210"/>
        </a:xfrm>
        <a:prstGeom prst="leftRightArrow">
          <a:avLst>
            <a:gd name="adj1" fmla="val 60000"/>
            <a:gd name="adj2" fmla="val 50000"/>
          </a:avLst>
        </a:prstGeom>
        <a:gradFill rotWithShape="0">
          <a:gsLst>
            <a:gs pos="0">
              <a:schemeClr val="accent5">
                <a:shade val="90000"/>
                <a:hueOff val="126032"/>
                <a:satOff val="-1067"/>
                <a:lumOff val="13150"/>
                <a:alphaOff val="0"/>
                <a:satMod val="103000"/>
                <a:lumMod val="102000"/>
                <a:tint val="94000"/>
              </a:schemeClr>
            </a:gs>
            <a:gs pos="50000">
              <a:schemeClr val="accent5">
                <a:shade val="90000"/>
                <a:hueOff val="126032"/>
                <a:satOff val="-1067"/>
                <a:lumOff val="13150"/>
                <a:alphaOff val="0"/>
                <a:satMod val="110000"/>
                <a:lumMod val="100000"/>
                <a:shade val="100000"/>
              </a:schemeClr>
            </a:gs>
            <a:gs pos="100000">
              <a:schemeClr val="accent5">
                <a:shade val="90000"/>
                <a:hueOff val="126032"/>
                <a:satOff val="-1067"/>
                <a:lumOff val="1315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rot="10800000">
        <a:off x="1781714" y="3705271"/>
        <a:ext cx="911575" cy="237726"/>
      </dsp:txXfrm>
    </dsp:sp>
    <dsp:sp modelId="{099F700E-D771-4B4B-B722-CCB07B77B61D}">
      <dsp:nvSpPr>
        <dsp:cNvPr id="0" name=""/>
        <dsp:cNvSpPr/>
      </dsp:nvSpPr>
      <dsp:spPr>
        <a:xfrm>
          <a:off x="9976" y="2165072"/>
          <a:ext cx="2267997" cy="1132029"/>
        </a:xfrm>
        <a:prstGeom prst="roundRect">
          <a:avLst>
            <a:gd name="adj" fmla="val 10000"/>
          </a:avLst>
        </a:prstGeom>
        <a:gradFill rotWithShape="0">
          <a:gsLst>
            <a:gs pos="0">
              <a:schemeClr val="accent5">
                <a:shade val="80000"/>
                <a:hueOff val="189181"/>
                <a:satOff val="3184"/>
                <a:lumOff val="22673"/>
                <a:alphaOff val="0"/>
                <a:satMod val="103000"/>
                <a:lumMod val="102000"/>
                <a:tint val="94000"/>
              </a:schemeClr>
            </a:gs>
            <a:gs pos="50000">
              <a:schemeClr val="accent5">
                <a:shade val="80000"/>
                <a:hueOff val="189181"/>
                <a:satOff val="3184"/>
                <a:lumOff val="22673"/>
                <a:alphaOff val="0"/>
                <a:satMod val="110000"/>
                <a:lumMod val="100000"/>
                <a:shade val="100000"/>
              </a:schemeClr>
            </a:gs>
            <a:gs pos="100000">
              <a:schemeClr val="accent5">
                <a:shade val="80000"/>
                <a:hueOff val="189181"/>
                <a:satOff val="3184"/>
                <a:lumOff val="2267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b="1" kern="1200" dirty="0"/>
            <a:t>Med. Asst.</a:t>
          </a:r>
        </a:p>
      </dsp:txBody>
      <dsp:txXfrm>
        <a:off x="43132" y="2198228"/>
        <a:ext cx="2201685" cy="1065717"/>
      </dsp:txXfrm>
    </dsp:sp>
    <dsp:sp modelId="{BC18E90D-ED7E-423E-8BC4-88213E602C4B}">
      <dsp:nvSpPr>
        <dsp:cNvPr id="0" name=""/>
        <dsp:cNvSpPr/>
      </dsp:nvSpPr>
      <dsp:spPr>
        <a:xfrm rot="18841304">
          <a:off x="1615511" y="1450445"/>
          <a:ext cx="1149301" cy="396210"/>
        </a:xfrm>
        <a:prstGeom prst="leftRightArrow">
          <a:avLst>
            <a:gd name="adj1" fmla="val 60000"/>
            <a:gd name="adj2" fmla="val 50000"/>
          </a:avLst>
        </a:prstGeom>
        <a:gradFill rotWithShape="0">
          <a:gsLst>
            <a:gs pos="0">
              <a:schemeClr val="accent5">
                <a:shade val="90000"/>
                <a:hueOff val="189048"/>
                <a:satOff val="-1601"/>
                <a:lumOff val="19725"/>
                <a:alphaOff val="0"/>
                <a:satMod val="103000"/>
                <a:lumMod val="102000"/>
                <a:tint val="94000"/>
              </a:schemeClr>
            </a:gs>
            <a:gs pos="50000">
              <a:schemeClr val="accent5">
                <a:shade val="90000"/>
                <a:hueOff val="189048"/>
                <a:satOff val="-1601"/>
                <a:lumOff val="19725"/>
                <a:alphaOff val="0"/>
                <a:satMod val="110000"/>
                <a:lumMod val="100000"/>
                <a:shade val="100000"/>
              </a:schemeClr>
            </a:gs>
            <a:gs pos="100000">
              <a:schemeClr val="accent5">
                <a:shade val="90000"/>
                <a:hueOff val="189048"/>
                <a:satOff val="-1601"/>
                <a:lumOff val="1972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1734374" y="1529687"/>
        <a:ext cx="911575" cy="2377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8BB89A-E343-4A17-8F8A-A785F4CA9C88}">
      <dsp:nvSpPr>
        <dsp:cNvPr id="0" name=""/>
        <dsp:cNvSpPr/>
      </dsp:nvSpPr>
      <dsp:spPr>
        <a:xfrm>
          <a:off x="1385956" y="403120"/>
          <a:ext cx="4508060" cy="4508060"/>
        </a:xfrm>
        <a:prstGeom prst="blockArc">
          <a:avLst>
            <a:gd name="adj1" fmla="val 14040000"/>
            <a:gd name="adj2" fmla="val 16200000"/>
            <a:gd name="adj3" fmla="val 2758"/>
          </a:avLst>
        </a:prstGeom>
        <a:gradFill rotWithShape="0">
          <a:gsLst>
            <a:gs pos="0">
              <a:schemeClr val="accent4">
                <a:shade val="90000"/>
                <a:hueOff val="-123822"/>
                <a:satOff val="-7233"/>
                <a:lumOff val="8172"/>
                <a:alphaOff val="0"/>
                <a:satMod val="103000"/>
                <a:lumMod val="102000"/>
                <a:tint val="94000"/>
              </a:schemeClr>
            </a:gs>
            <a:gs pos="50000">
              <a:schemeClr val="accent4">
                <a:shade val="90000"/>
                <a:hueOff val="-123822"/>
                <a:satOff val="-7233"/>
                <a:lumOff val="8172"/>
                <a:alphaOff val="0"/>
                <a:satMod val="110000"/>
                <a:lumMod val="100000"/>
                <a:shade val="100000"/>
              </a:schemeClr>
            </a:gs>
            <a:gs pos="100000">
              <a:schemeClr val="accent4">
                <a:shade val="90000"/>
                <a:hueOff val="-123822"/>
                <a:satOff val="-7233"/>
                <a:lumOff val="817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1674C4D-120B-4EF3-B92A-4F02ECD28510}">
      <dsp:nvSpPr>
        <dsp:cNvPr id="0" name=""/>
        <dsp:cNvSpPr/>
      </dsp:nvSpPr>
      <dsp:spPr>
        <a:xfrm>
          <a:off x="1385956" y="403120"/>
          <a:ext cx="4508060" cy="4508060"/>
        </a:xfrm>
        <a:prstGeom prst="blockArc">
          <a:avLst>
            <a:gd name="adj1" fmla="val 11880000"/>
            <a:gd name="adj2" fmla="val 14040000"/>
            <a:gd name="adj3" fmla="val 2758"/>
          </a:avLst>
        </a:prstGeom>
        <a:gradFill rotWithShape="0">
          <a:gsLst>
            <a:gs pos="0">
              <a:schemeClr val="accent4">
                <a:shade val="90000"/>
                <a:hueOff val="-247644"/>
                <a:satOff val="-14466"/>
                <a:lumOff val="16344"/>
                <a:alphaOff val="0"/>
                <a:satMod val="103000"/>
                <a:lumMod val="102000"/>
                <a:tint val="94000"/>
              </a:schemeClr>
            </a:gs>
            <a:gs pos="50000">
              <a:schemeClr val="accent4">
                <a:shade val="90000"/>
                <a:hueOff val="-247644"/>
                <a:satOff val="-14466"/>
                <a:lumOff val="16344"/>
                <a:alphaOff val="0"/>
                <a:satMod val="110000"/>
                <a:lumMod val="100000"/>
                <a:shade val="100000"/>
              </a:schemeClr>
            </a:gs>
            <a:gs pos="100000">
              <a:schemeClr val="accent4">
                <a:shade val="90000"/>
                <a:hueOff val="-247644"/>
                <a:satOff val="-14466"/>
                <a:lumOff val="1634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24F734D-B6FB-4A53-81C1-728CC1B52542}">
      <dsp:nvSpPr>
        <dsp:cNvPr id="0" name=""/>
        <dsp:cNvSpPr/>
      </dsp:nvSpPr>
      <dsp:spPr>
        <a:xfrm>
          <a:off x="1385956" y="403120"/>
          <a:ext cx="4508060" cy="4508060"/>
        </a:xfrm>
        <a:prstGeom prst="blockArc">
          <a:avLst>
            <a:gd name="adj1" fmla="val 9720000"/>
            <a:gd name="adj2" fmla="val 11880000"/>
            <a:gd name="adj3" fmla="val 2758"/>
          </a:avLst>
        </a:prstGeom>
        <a:gradFill rotWithShape="0">
          <a:gsLst>
            <a:gs pos="0">
              <a:schemeClr val="accent4">
                <a:shade val="90000"/>
                <a:hueOff val="-371466"/>
                <a:satOff val="-21699"/>
                <a:lumOff val="24515"/>
                <a:alphaOff val="0"/>
                <a:satMod val="103000"/>
                <a:lumMod val="102000"/>
                <a:tint val="94000"/>
              </a:schemeClr>
            </a:gs>
            <a:gs pos="50000">
              <a:schemeClr val="accent4">
                <a:shade val="90000"/>
                <a:hueOff val="-371466"/>
                <a:satOff val="-21699"/>
                <a:lumOff val="24515"/>
                <a:alphaOff val="0"/>
                <a:satMod val="110000"/>
                <a:lumMod val="100000"/>
                <a:shade val="100000"/>
              </a:schemeClr>
            </a:gs>
            <a:gs pos="100000">
              <a:schemeClr val="accent4">
                <a:shade val="90000"/>
                <a:hueOff val="-371466"/>
                <a:satOff val="-21699"/>
                <a:lumOff val="2451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DD261CD-69C8-4614-9EF8-09D2B812F98E}">
      <dsp:nvSpPr>
        <dsp:cNvPr id="0" name=""/>
        <dsp:cNvSpPr/>
      </dsp:nvSpPr>
      <dsp:spPr>
        <a:xfrm>
          <a:off x="1385956" y="403120"/>
          <a:ext cx="4508060" cy="4508060"/>
        </a:xfrm>
        <a:prstGeom prst="blockArc">
          <a:avLst>
            <a:gd name="adj1" fmla="val 7560000"/>
            <a:gd name="adj2" fmla="val 9720000"/>
            <a:gd name="adj3" fmla="val 2758"/>
          </a:avLst>
        </a:prstGeom>
        <a:gradFill rotWithShape="0">
          <a:gsLst>
            <a:gs pos="0">
              <a:schemeClr val="accent4">
                <a:shade val="90000"/>
                <a:hueOff val="-495289"/>
                <a:satOff val="-28932"/>
                <a:lumOff val="32687"/>
                <a:alphaOff val="0"/>
                <a:satMod val="103000"/>
                <a:lumMod val="102000"/>
                <a:tint val="94000"/>
              </a:schemeClr>
            </a:gs>
            <a:gs pos="50000">
              <a:schemeClr val="accent4">
                <a:shade val="90000"/>
                <a:hueOff val="-495289"/>
                <a:satOff val="-28932"/>
                <a:lumOff val="32687"/>
                <a:alphaOff val="0"/>
                <a:satMod val="110000"/>
                <a:lumMod val="100000"/>
                <a:shade val="100000"/>
              </a:schemeClr>
            </a:gs>
            <a:gs pos="100000">
              <a:schemeClr val="accent4">
                <a:shade val="90000"/>
                <a:hueOff val="-495289"/>
                <a:satOff val="-28932"/>
                <a:lumOff val="3268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D02ED2A-B3DC-434C-A30F-E46AFAD6E4F8}">
      <dsp:nvSpPr>
        <dsp:cNvPr id="0" name=""/>
        <dsp:cNvSpPr/>
      </dsp:nvSpPr>
      <dsp:spPr>
        <a:xfrm>
          <a:off x="1385956" y="403120"/>
          <a:ext cx="4508060" cy="4508060"/>
        </a:xfrm>
        <a:prstGeom prst="blockArc">
          <a:avLst>
            <a:gd name="adj1" fmla="val 5400000"/>
            <a:gd name="adj2" fmla="val 7560000"/>
            <a:gd name="adj3" fmla="val 2758"/>
          </a:avLst>
        </a:prstGeom>
        <a:gradFill rotWithShape="0">
          <a:gsLst>
            <a:gs pos="0">
              <a:schemeClr val="accent4">
                <a:shade val="90000"/>
                <a:hueOff val="-619111"/>
                <a:satOff val="-36165"/>
                <a:lumOff val="40859"/>
                <a:alphaOff val="0"/>
                <a:satMod val="103000"/>
                <a:lumMod val="102000"/>
                <a:tint val="94000"/>
              </a:schemeClr>
            </a:gs>
            <a:gs pos="50000">
              <a:schemeClr val="accent4">
                <a:shade val="90000"/>
                <a:hueOff val="-619111"/>
                <a:satOff val="-36165"/>
                <a:lumOff val="40859"/>
                <a:alphaOff val="0"/>
                <a:satMod val="110000"/>
                <a:lumMod val="100000"/>
                <a:shade val="100000"/>
              </a:schemeClr>
            </a:gs>
            <a:gs pos="100000">
              <a:schemeClr val="accent4">
                <a:shade val="90000"/>
                <a:hueOff val="-619111"/>
                <a:satOff val="-36165"/>
                <a:lumOff val="4085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4385B93-742D-44DE-BAB9-7ECC139082E1}">
      <dsp:nvSpPr>
        <dsp:cNvPr id="0" name=""/>
        <dsp:cNvSpPr/>
      </dsp:nvSpPr>
      <dsp:spPr>
        <a:xfrm>
          <a:off x="1385956" y="403120"/>
          <a:ext cx="4508060" cy="4508060"/>
        </a:xfrm>
        <a:prstGeom prst="blockArc">
          <a:avLst>
            <a:gd name="adj1" fmla="val 3240000"/>
            <a:gd name="adj2" fmla="val 5400000"/>
            <a:gd name="adj3" fmla="val 2758"/>
          </a:avLst>
        </a:prstGeom>
        <a:gradFill rotWithShape="0">
          <a:gsLst>
            <a:gs pos="0">
              <a:schemeClr val="accent4">
                <a:shade val="90000"/>
                <a:hueOff val="-495289"/>
                <a:satOff val="-28932"/>
                <a:lumOff val="32687"/>
                <a:alphaOff val="0"/>
                <a:satMod val="103000"/>
                <a:lumMod val="102000"/>
                <a:tint val="94000"/>
              </a:schemeClr>
            </a:gs>
            <a:gs pos="50000">
              <a:schemeClr val="accent4">
                <a:shade val="90000"/>
                <a:hueOff val="-495289"/>
                <a:satOff val="-28932"/>
                <a:lumOff val="32687"/>
                <a:alphaOff val="0"/>
                <a:satMod val="110000"/>
                <a:lumMod val="100000"/>
                <a:shade val="100000"/>
              </a:schemeClr>
            </a:gs>
            <a:gs pos="100000">
              <a:schemeClr val="accent4">
                <a:shade val="90000"/>
                <a:hueOff val="-495289"/>
                <a:satOff val="-28932"/>
                <a:lumOff val="3268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1090DE4-F0F0-40E2-B5A5-3D66FB20D6A6}">
      <dsp:nvSpPr>
        <dsp:cNvPr id="0" name=""/>
        <dsp:cNvSpPr/>
      </dsp:nvSpPr>
      <dsp:spPr>
        <a:xfrm>
          <a:off x="1385956" y="403120"/>
          <a:ext cx="4508060" cy="4508060"/>
        </a:xfrm>
        <a:prstGeom prst="blockArc">
          <a:avLst>
            <a:gd name="adj1" fmla="val 1080000"/>
            <a:gd name="adj2" fmla="val 3240000"/>
            <a:gd name="adj3" fmla="val 2758"/>
          </a:avLst>
        </a:prstGeom>
        <a:gradFill rotWithShape="0">
          <a:gsLst>
            <a:gs pos="0">
              <a:schemeClr val="accent4">
                <a:shade val="90000"/>
                <a:hueOff val="-371466"/>
                <a:satOff val="-21699"/>
                <a:lumOff val="24515"/>
                <a:alphaOff val="0"/>
                <a:satMod val="103000"/>
                <a:lumMod val="102000"/>
                <a:tint val="94000"/>
              </a:schemeClr>
            </a:gs>
            <a:gs pos="50000">
              <a:schemeClr val="accent4">
                <a:shade val="90000"/>
                <a:hueOff val="-371466"/>
                <a:satOff val="-21699"/>
                <a:lumOff val="24515"/>
                <a:alphaOff val="0"/>
                <a:satMod val="110000"/>
                <a:lumMod val="100000"/>
                <a:shade val="100000"/>
              </a:schemeClr>
            </a:gs>
            <a:gs pos="100000">
              <a:schemeClr val="accent4">
                <a:shade val="90000"/>
                <a:hueOff val="-371466"/>
                <a:satOff val="-21699"/>
                <a:lumOff val="2451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E468680-83E3-4A58-A14B-406A444E9B99}">
      <dsp:nvSpPr>
        <dsp:cNvPr id="0" name=""/>
        <dsp:cNvSpPr/>
      </dsp:nvSpPr>
      <dsp:spPr>
        <a:xfrm>
          <a:off x="1385956" y="403120"/>
          <a:ext cx="4508060" cy="4508060"/>
        </a:xfrm>
        <a:prstGeom prst="blockArc">
          <a:avLst>
            <a:gd name="adj1" fmla="val 20520000"/>
            <a:gd name="adj2" fmla="val 1080000"/>
            <a:gd name="adj3" fmla="val 2758"/>
          </a:avLst>
        </a:prstGeom>
        <a:gradFill rotWithShape="0">
          <a:gsLst>
            <a:gs pos="0">
              <a:schemeClr val="accent4">
                <a:shade val="90000"/>
                <a:hueOff val="-247644"/>
                <a:satOff val="-14466"/>
                <a:lumOff val="16344"/>
                <a:alphaOff val="0"/>
                <a:satMod val="103000"/>
                <a:lumMod val="102000"/>
                <a:tint val="94000"/>
              </a:schemeClr>
            </a:gs>
            <a:gs pos="50000">
              <a:schemeClr val="accent4">
                <a:shade val="90000"/>
                <a:hueOff val="-247644"/>
                <a:satOff val="-14466"/>
                <a:lumOff val="16344"/>
                <a:alphaOff val="0"/>
                <a:satMod val="110000"/>
                <a:lumMod val="100000"/>
                <a:shade val="100000"/>
              </a:schemeClr>
            </a:gs>
            <a:gs pos="100000">
              <a:schemeClr val="accent4">
                <a:shade val="90000"/>
                <a:hueOff val="-247644"/>
                <a:satOff val="-14466"/>
                <a:lumOff val="1634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3AD050C-EEB0-4927-83F0-4E49F2BD7AA2}">
      <dsp:nvSpPr>
        <dsp:cNvPr id="0" name=""/>
        <dsp:cNvSpPr/>
      </dsp:nvSpPr>
      <dsp:spPr>
        <a:xfrm>
          <a:off x="1385956" y="403120"/>
          <a:ext cx="4508060" cy="4508060"/>
        </a:xfrm>
        <a:prstGeom prst="blockArc">
          <a:avLst>
            <a:gd name="adj1" fmla="val 18360000"/>
            <a:gd name="adj2" fmla="val 20520000"/>
            <a:gd name="adj3" fmla="val 2758"/>
          </a:avLst>
        </a:prstGeom>
        <a:gradFill rotWithShape="0">
          <a:gsLst>
            <a:gs pos="0">
              <a:schemeClr val="accent4">
                <a:shade val="90000"/>
                <a:hueOff val="-123822"/>
                <a:satOff val="-7233"/>
                <a:lumOff val="8172"/>
                <a:alphaOff val="0"/>
                <a:satMod val="103000"/>
                <a:lumMod val="102000"/>
                <a:tint val="94000"/>
              </a:schemeClr>
            </a:gs>
            <a:gs pos="50000">
              <a:schemeClr val="accent4">
                <a:shade val="90000"/>
                <a:hueOff val="-123822"/>
                <a:satOff val="-7233"/>
                <a:lumOff val="8172"/>
                <a:alphaOff val="0"/>
                <a:satMod val="110000"/>
                <a:lumMod val="100000"/>
                <a:shade val="100000"/>
              </a:schemeClr>
            </a:gs>
            <a:gs pos="100000">
              <a:schemeClr val="accent4">
                <a:shade val="90000"/>
                <a:hueOff val="-123822"/>
                <a:satOff val="-7233"/>
                <a:lumOff val="817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EEDA16D-98E3-49AD-8658-EA9FB3BC9E58}">
      <dsp:nvSpPr>
        <dsp:cNvPr id="0" name=""/>
        <dsp:cNvSpPr/>
      </dsp:nvSpPr>
      <dsp:spPr>
        <a:xfrm>
          <a:off x="1385956" y="403120"/>
          <a:ext cx="4508060" cy="4508060"/>
        </a:xfrm>
        <a:prstGeom prst="blockArc">
          <a:avLst>
            <a:gd name="adj1" fmla="val 16200000"/>
            <a:gd name="adj2" fmla="val 18360000"/>
            <a:gd name="adj3" fmla="val 2758"/>
          </a:avLst>
        </a:prstGeom>
        <a:gradFill rotWithShape="0">
          <a:gsLst>
            <a:gs pos="0">
              <a:schemeClr val="accent4">
                <a:shade val="90000"/>
                <a:hueOff val="0"/>
                <a:satOff val="0"/>
                <a:lumOff val="0"/>
                <a:alphaOff val="0"/>
                <a:satMod val="103000"/>
                <a:lumMod val="102000"/>
                <a:tint val="94000"/>
              </a:schemeClr>
            </a:gs>
            <a:gs pos="50000">
              <a:schemeClr val="accent4">
                <a:shade val="90000"/>
                <a:hueOff val="0"/>
                <a:satOff val="0"/>
                <a:lumOff val="0"/>
                <a:alphaOff val="0"/>
                <a:satMod val="110000"/>
                <a:lumMod val="100000"/>
                <a:shade val="100000"/>
              </a:schemeClr>
            </a:gs>
            <a:gs pos="100000">
              <a:schemeClr val="accent4">
                <a:shade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E374A5D-DA31-4D7B-B6B2-12DF5C23CD47}">
      <dsp:nvSpPr>
        <dsp:cNvPr id="0" name=""/>
        <dsp:cNvSpPr/>
      </dsp:nvSpPr>
      <dsp:spPr>
        <a:xfrm>
          <a:off x="2938084" y="1743383"/>
          <a:ext cx="1465068" cy="1555001"/>
        </a:xfrm>
        <a:prstGeom prst="ellipse">
          <a:avLst/>
        </a:prstGeom>
        <a:gradFill rotWithShape="0">
          <a:gsLst>
            <a:gs pos="0">
              <a:schemeClr val="accent4">
                <a:shade val="60000"/>
                <a:hueOff val="0"/>
                <a:satOff val="0"/>
                <a:lumOff val="0"/>
                <a:alphaOff val="0"/>
                <a:satMod val="103000"/>
                <a:lumMod val="102000"/>
                <a:tint val="94000"/>
              </a:schemeClr>
            </a:gs>
            <a:gs pos="50000">
              <a:schemeClr val="accent4">
                <a:shade val="60000"/>
                <a:hueOff val="0"/>
                <a:satOff val="0"/>
                <a:lumOff val="0"/>
                <a:alphaOff val="0"/>
                <a:satMod val="110000"/>
                <a:lumMod val="100000"/>
                <a:shade val="100000"/>
              </a:schemeClr>
            </a:gs>
            <a:gs pos="100000">
              <a:schemeClr val="accent4">
                <a:shade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tx2"/>
              </a:solidFill>
              <a:latin typeface="+mn-lt"/>
            </a:rPr>
            <a:t>OOH Team (ANPs/ACFs)</a:t>
          </a:r>
        </a:p>
      </dsp:txBody>
      <dsp:txXfrm>
        <a:off x="3152638" y="1971108"/>
        <a:ext cx="1035960" cy="1099551"/>
      </dsp:txXfrm>
    </dsp:sp>
    <dsp:sp modelId="{B1F4B8CC-4B9F-4E07-A887-33EDFF49C86C}">
      <dsp:nvSpPr>
        <dsp:cNvPr id="0" name=""/>
        <dsp:cNvSpPr/>
      </dsp:nvSpPr>
      <dsp:spPr>
        <a:xfrm>
          <a:off x="3208271" y="2488"/>
          <a:ext cx="863430" cy="863430"/>
        </a:xfrm>
        <a:prstGeom prst="ellipse">
          <a:avLst/>
        </a:prstGeom>
        <a:gradFill rotWithShape="0">
          <a:gsLst>
            <a:gs pos="0">
              <a:schemeClr val="accent4">
                <a:shade val="50000"/>
                <a:hueOff val="0"/>
                <a:satOff val="0"/>
                <a:lumOff val="0"/>
                <a:alphaOff val="0"/>
                <a:satMod val="103000"/>
                <a:lumMod val="102000"/>
                <a:tint val="94000"/>
              </a:schemeClr>
            </a:gs>
            <a:gs pos="50000">
              <a:schemeClr val="accent4">
                <a:shade val="50000"/>
                <a:hueOff val="0"/>
                <a:satOff val="0"/>
                <a:lumOff val="0"/>
                <a:alphaOff val="0"/>
                <a:satMod val="110000"/>
                <a:lumMod val="100000"/>
                <a:shade val="100000"/>
              </a:schemeClr>
            </a:gs>
            <a:gs pos="100000">
              <a:schemeClr val="accent4">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2"/>
              </a:solidFill>
              <a:latin typeface="+mn-lt"/>
              <a:cs typeface="Browallia New" pitchFamily="34" charset="-34"/>
            </a:rPr>
            <a:t>Pharmacist</a:t>
          </a:r>
        </a:p>
      </dsp:txBody>
      <dsp:txXfrm>
        <a:off x="3334717" y="128934"/>
        <a:ext cx="610538" cy="610538"/>
      </dsp:txXfrm>
    </dsp:sp>
    <dsp:sp modelId="{89C17976-EA0B-4059-8499-B9127349B595}">
      <dsp:nvSpPr>
        <dsp:cNvPr id="0" name=""/>
        <dsp:cNvSpPr/>
      </dsp:nvSpPr>
      <dsp:spPr>
        <a:xfrm>
          <a:off x="4514887" y="427033"/>
          <a:ext cx="863430" cy="863430"/>
        </a:xfrm>
        <a:prstGeom prst="ellipse">
          <a:avLst/>
        </a:prstGeom>
        <a:gradFill rotWithShape="0">
          <a:gsLst>
            <a:gs pos="0">
              <a:schemeClr val="accent4">
                <a:shade val="50000"/>
                <a:hueOff val="-119661"/>
                <a:satOff val="-7733"/>
                <a:lumOff val="9785"/>
                <a:alphaOff val="0"/>
                <a:satMod val="103000"/>
                <a:lumMod val="102000"/>
                <a:tint val="94000"/>
              </a:schemeClr>
            </a:gs>
            <a:gs pos="50000">
              <a:schemeClr val="accent4">
                <a:shade val="50000"/>
                <a:hueOff val="-119661"/>
                <a:satOff val="-7733"/>
                <a:lumOff val="9785"/>
                <a:alphaOff val="0"/>
                <a:satMod val="110000"/>
                <a:lumMod val="100000"/>
                <a:shade val="100000"/>
              </a:schemeClr>
            </a:gs>
            <a:gs pos="100000">
              <a:schemeClr val="accent4">
                <a:shade val="50000"/>
                <a:hueOff val="-119661"/>
                <a:satOff val="-7733"/>
                <a:lumOff val="978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solidFill>
                <a:schemeClr val="tx2"/>
              </a:solidFill>
              <a:latin typeface="+mn-lt"/>
            </a:rPr>
            <a:t>Medical Assistants</a:t>
          </a:r>
        </a:p>
      </dsp:txBody>
      <dsp:txXfrm>
        <a:off x="4641333" y="553479"/>
        <a:ext cx="610538" cy="610538"/>
      </dsp:txXfrm>
    </dsp:sp>
    <dsp:sp modelId="{09D1A270-9B36-45AC-A15E-74A7A3EF1C67}">
      <dsp:nvSpPr>
        <dsp:cNvPr id="0" name=""/>
        <dsp:cNvSpPr/>
      </dsp:nvSpPr>
      <dsp:spPr>
        <a:xfrm>
          <a:off x="5322419" y="1538507"/>
          <a:ext cx="863430" cy="863430"/>
        </a:xfrm>
        <a:prstGeom prst="ellipse">
          <a:avLst/>
        </a:prstGeom>
        <a:gradFill rotWithShape="0">
          <a:gsLst>
            <a:gs pos="0">
              <a:schemeClr val="accent4">
                <a:shade val="50000"/>
                <a:hueOff val="-239322"/>
                <a:satOff val="-15466"/>
                <a:lumOff val="19570"/>
                <a:alphaOff val="0"/>
                <a:satMod val="103000"/>
                <a:lumMod val="102000"/>
                <a:tint val="94000"/>
              </a:schemeClr>
            </a:gs>
            <a:gs pos="50000">
              <a:schemeClr val="accent4">
                <a:shade val="50000"/>
                <a:hueOff val="-239322"/>
                <a:satOff val="-15466"/>
                <a:lumOff val="19570"/>
                <a:alphaOff val="0"/>
                <a:satMod val="110000"/>
                <a:lumMod val="100000"/>
                <a:shade val="100000"/>
              </a:schemeClr>
            </a:gs>
            <a:gs pos="100000">
              <a:schemeClr val="accent4">
                <a:shade val="50000"/>
                <a:hueOff val="-239322"/>
                <a:satOff val="-15466"/>
                <a:lumOff val="1957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err="1">
              <a:solidFill>
                <a:schemeClr val="tx2"/>
              </a:solidFill>
              <a:latin typeface="+mn-lt"/>
            </a:rPr>
            <a:t>Physio</a:t>
          </a:r>
          <a:endParaRPr lang="en-GB" sz="1200" kern="1200" dirty="0">
            <a:solidFill>
              <a:schemeClr val="tx2"/>
            </a:solidFill>
            <a:latin typeface="+mn-lt"/>
          </a:endParaRPr>
        </a:p>
      </dsp:txBody>
      <dsp:txXfrm>
        <a:off x="5448865" y="1664953"/>
        <a:ext cx="610538" cy="610538"/>
      </dsp:txXfrm>
    </dsp:sp>
    <dsp:sp modelId="{798E05F4-4CE5-4154-856A-5112F86954F7}">
      <dsp:nvSpPr>
        <dsp:cNvPr id="0" name=""/>
        <dsp:cNvSpPr/>
      </dsp:nvSpPr>
      <dsp:spPr>
        <a:xfrm>
          <a:off x="5322419" y="2912364"/>
          <a:ext cx="863430" cy="863430"/>
        </a:xfrm>
        <a:prstGeom prst="ellipse">
          <a:avLst/>
        </a:prstGeom>
        <a:gradFill rotWithShape="0">
          <a:gsLst>
            <a:gs pos="0">
              <a:schemeClr val="accent4">
                <a:shade val="50000"/>
                <a:hueOff val="-358983"/>
                <a:satOff val="-23198"/>
                <a:lumOff val="29356"/>
                <a:alphaOff val="0"/>
                <a:satMod val="103000"/>
                <a:lumMod val="102000"/>
                <a:tint val="94000"/>
              </a:schemeClr>
            </a:gs>
            <a:gs pos="50000">
              <a:schemeClr val="accent4">
                <a:shade val="50000"/>
                <a:hueOff val="-358983"/>
                <a:satOff val="-23198"/>
                <a:lumOff val="29356"/>
                <a:alphaOff val="0"/>
                <a:satMod val="110000"/>
                <a:lumMod val="100000"/>
                <a:shade val="100000"/>
              </a:schemeClr>
            </a:gs>
            <a:gs pos="100000">
              <a:schemeClr val="accent4">
                <a:shade val="50000"/>
                <a:hueOff val="-358983"/>
                <a:satOff val="-23198"/>
                <a:lumOff val="2935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2"/>
              </a:solidFill>
              <a:latin typeface="+mn-lt"/>
            </a:rPr>
            <a:t>Doctors Admin</a:t>
          </a:r>
        </a:p>
      </dsp:txBody>
      <dsp:txXfrm>
        <a:off x="5448865" y="3038810"/>
        <a:ext cx="610538" cy="610538"/>
      </dsp:txXfrm>
    </dsp:sp>
    <dsp:sp modelId="{BDCFA7EE-55B4-4595-8E64-004C0C033CFC}">
      <dsp:nvSpPr>
        <dsp:cNvPr id="0" name=""/>
        <dsp:cNvSpPr/>
      </dsp:nvSpPr>
      <dsp:spPr>
        <a:xfrm>
          <a:off x="4514887" y="4023837"/>
          <a:ext cx="863430" cy="863430"/>
        </a:xfrm>
        <a:prstGeom prst="ellipse">
          <a:avLst/>
        </a:prstGeom>
        <a:gradFill rotWithShape="0">
          <a:gsLst>
            <a:gs pos="0">
              <a:schemeClr val="accent4">
                <a:shade val="50000"/>
                <a:hueOff val="-478644"/>
                <a:satOff val="-30931"/>
                <a:lumOff val="39141"/>
                <a:alphaOff val="0"/>
                <a:satMod val="103000"/>
                <a:lumMod val="102000"/>
                <a:tint val="94000"/>
              </a:schemeClr>
            </a:gs>
            <a:gs pos="50000">
              <a:schemeClr val="accent4">
                <a:shade val="50000"/>
                <a:hueOff val="-478644"/>
                <a:satOff val="-30931"/>
                <a:lumOff val="39141"/>
                <a:alphaOff val="0"/>
                <a:satMod val="110000"/>
                <a:lumMod val="100000"/>
                <a:shade val="100000"/>
              </a:schemeClr>
            </a:gs>
            <a:gs pos="100000">
              <a:schemeClr val="accent4">
                <a:shade val="50000"/>
                <a:hueOff val="-478644"/>
                <a:satOff val="-30931"/>
                <a:lumOff val="3914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tx2"/>
              </a:solidFill>
              <a:latin typeface="+mn-lt"/>
              <a:cs typeface="Browallia New" pitchFamily="34" charset="-34"/>
            </a:rPr>
            <a:t>Consultants</a:t>
          </a:r>
        </a:p>
      </dsp:txBody>
      <dsp:txXfrm>
        <a:off x="4641333" y="4150283"/>
        <a:ext cx="610538" cy="610538"/>
      </dsp:txXfrm>
    </dsp:sp>
    <dsp:sp modelId="{14723C65-2BE4-4097-92C7-43766D5EDB35}">
      <dsp:nvSpPr>
        <dsp:cNvPr id="0" name=""/>
        <dsp:cNvSpPr/>
      </dsp:nvSpPr>
      <dsp:spPr>
        <a:xfrm>
          <a:off x="3208271" y="4448382"/>
          <a:ext cx="863430" cy="863430"/>
        </a:xfrm>
        <a:prstGeom prst="ellipse">
          <a:avLst/>
        </a:prstGeom>
        <a:gradFill rotWithShape="0">
          <a:gsLst>
            <a:gs pos="0">
              <a:schemeClr val="accent4">
                <a:shade val="50000"/>
                <a:hueOff val="-598305"/>
                <a:satOff val="-38664"/>
                <a:lumOff val="48926"/>
                <a:alphaOff val="0"/>
                <a:satMod val="103000"/>
                <a:lumMod val="102000"/>
                <a:tint val="94000"/>
              </a:schemeClr>
            </a:gs>
            <a:gs pos="50000">
              <a:schemeClr val="accent4">
                <a:shade val="50000"/>
                <a:hueOff val="-598305"/>
                <a:satOff val="-38664"/>
                <a:lumOff val="48926"/>
                <a:alphaOff val="0"/>
                <a:satMod val="110000"/>
                <a:lumMod val="100000"/>
                <a:shade val="100000"/>
              </a:schemeClr>
            </a:gs>
            <a:gs pos="100000">
              <a:schemeClr val="accent4">
                <a:shade val="50000"/>
                <a:hueOff val="-598305"/>
                <a:satOff val="-38664"/>
                <a:lumOff val="4892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2"/>
              </a:solidFill>
              <a:latin typeface="+mn-lt"/>
            </a:rPr>
            <a:t>SHO</a:t>
          </a:r>
        </a:p>
      </dsp:txBody>
      <dsp:txXfrm>
        <a:off x="3334717" y="4574828"/>
        <a:ext cx="610538" cy="610538"/>
      </dsp:txXfrm>
    </dsp:sp>
    <dsp:sp modelId="{4D03D987-79DD-4335-8906-E22A76829489}">
      <dsp:nvSpPr>
        <dsp:cNvPr id="0" name=""/>
        <dsp:cNvSpPr/>
      </dsp:nvSpPr>
      <dsp:spPr>
        <a:xfrm>
          <a:off x="1901656" y="4023837"/>
          <a:ext cx="863430" cy="863430"/>
        </a:xfrm>
        <a:prstGeom prst="ellipse">
          <a:avLst/>
        </a:prstGeom>
        <a:gradFill rotWithShape="0">
          <a:gsLst>
            <a:gs pos="0">
              <a:schemeClr val="accent4">
                <a:shade val="50000"/>
                <a:hueOff val="-478644"/>
                <a:satOff val="-30931"/>
                <a:lumOff val="39141"/>
                <a:alphaOff val="0"/>
                <a:satMod val="103000"/>
                <a:lumMod val="102000"/>
                <a:tint val="94000"/>
              </a:schemeClr>
            </a:gs>
            <a:gs pos="50000">
              <a:schemeClr val="accent4">
                <a:shade val="50000"/>
                <a:hueOff val="-478644"/>
                <a:satOff val="-30931"/>
                <a:lumOff val="39141"/>
                <a:alphaOff val="0"/>
                <a:satMod val="110000"/>
                <a:lumMod val="100000"/>
                <a:shade val="100000"/>
              </a:schemeClr>
            </a:gs>
            <a:gs pos="100000">
              <a:schemeClr val="accent4">
                <a:shade val="50000"/>
                <a:hueOff val="-478644"/>
                <a:satOff val="-30931"/>
                <a:lumOff val="3914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err="1">
              <a:solidFill>
                <a:schemeClr val="tx2"/>
              </a:solidFill>
              <a:latin typeface="+mn-lt"/>
            </a:rPr>
            <a:t>SpR</a:t>
          </a:r>
          <a:endParaRPr lang="en-GB" sz="1200" kern="1200" dirty="0">
            <a:solidFill>
              <a:schemeClr val="tx2"/>
            </a:solidFill>
            <a:latin typeface="+mn-lt"/>
          </a:endParaRPr>
        </a:p>
      </dsp:txBody>
      <dsp:txXfrm>
        <a:off x="2028102" y="4150283"/>
        <a:ext cx="610538" cy="610538"/>
      </dsp:txXfrm>
    </dsp:sp>
    <dsp:sp modelId="{9403486A-2010-4B43-8475-3843A8F9E788}">
      <dsp:nvSpPr>
        <dsp:cNvPr id="0" name=""/>
        <dsp:cNvSpPr/>
      </dsp:nvSpPr>
      <dsp:spPr>
        <a:xfrm>
          <a:off x="1094123" y="2912364"/>
          <a:ext cx="863430" cy="863430"/>
        </a:xfrm>
        <a:prstGeom prst="ellipse">
          <a:avLst/>
        </a:prstGeom>
        <a:gradFill rotWithShape="0">
          <a:gsLst>
            <a:gs pos="0">
              <a:schemeClr val="accent4">
                <a:shade val="50000"/>
                <a:hueOff val="-358983"/>
                <a:satOff val="-23198"/>
                <a:lumOff val="29356"/>
                <a:alphaOff val="0"/>
                <a:satMod val="103000"/>
                <a:lumMod val="102000"/>
                <a:tint val="94000"/>
              </a:schemeClr>
            </a:gs>
            <a:gs pos="50000">
              <a:schemeClr val="accent4">
                <a:shade val="50000"/>
                <a:hueOff val="-358983"/>
                <a:satOff val="-23198"/>
                <a:lumOff val="29356"/>
                <a:alphaOff val="0"/>
                <a:satMod val="110000"/>
                <a:lumMod val="100000"/>
                <a:shade val="100000"/>
              </a:schemeClr>
            </a:gs>
            <a:gs pos="100000">
              <a:schemeClr val="accent4">
                <a:shade val="50000"/>
                <a:hueOff val="-358983"/>
                <a:satOff val="-23198"/>
                <a:lumOff val="2935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2"/>
              </a:solidFill>
              <a:latin typeface="+mn-lt"/>
            </a:rPr>
            <a:t>FY1</a:t>
          </a:r>
          <a:endParaRPr lang="en-GB" sz="1200" kern="1200" dirty="0">
            <a:solidFill>
              <a:schemeClr val="tx2"/>
            </a:solidFill>
            <a:latin typeface="+mn-lt"/>
          </a:endParaRPr>
        </a:p>
      </dsp:txBody>
      <dsp:txXfrm>
        <a:off x="1220569" y="3038810"/>
        <a:ext cx="610538" cy="610538"/>
      </dsp:txXfrm>
    </dsp:sp>
    <dsp:sp modelId="{55D20A1E-1757-48AB-A548-158D31595CE5}">
      <dsp:nvSpPr>
        <dsp:cNvPr id="0" name=""/>
        <dsp:cNvSpPr/>
      </dsp:nvSpPr>
      <dsp:spPr>
        <a:xfrm>
          <a:off x="1094123" y="1538507"/>
          <a:ext cx="863430" cy="863430"/>
        </a:xfrm>
        <a:prstGeom prst="ellipse">
          <a:avLst/>
        </a:prstGeom>
        <a:gradFill rotWithShape="0">
          <a:gsLst>
            <a:gs pos="0">
              <a:schemeClr val="accent4">
                <a:shade val="50000"/>
                <a:hueOff val="-239322"/>
                <a:satOff val="-15466"/>
                <a:lumOff val="19570"/>
                <a:alphaOff val="0"/>
                <a:satMod val="103000"/>
                <a:lumMod val="102000"/>
                <a:tint val="94000"/>
              </a:schemeClr>
            </a:gs>
            <a:gs pos="50000">
              <a:schemeClr val="accent4">
                <a:shade val="50000"/>
                <a:hueOff val="-239322"/>
                <a:satOff val="-15466"/>
                <a:lumOff val="19570"/>
                <a:alphaOff val="0"/>
                <a:satMod val="110000"/>
                <a:lumMod val="100000"/>
                <a:shade val="100000"/>
              </a:schemeClr>
            </a:gs>
            <a:gs pos="100000">
              <a:schemeClr val="accent4">
                <a:shade val="50000"/>
                <a:hueOff val="-239322"/>
                <a:satOff val="-15466"/>
                <a:lumOff val="1957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2"/>
              </a:solidFill>
              <a:latin typeface="+mn-lt"/>
            </a:rPr>
            <a:t>Nurses</a:t>
          </a:r>
        </a:p>
      </dsp:txBody>
      <dsp:txXfrm>
        <a:off x="1220569" y="1664953"/>
        <a:ext cx="610538" cy="610538"/>
      </dsp:txXfrm>
    </dsp:sp>
    <dsp:sp modelId="{53135BFD-1FD7-472C-A49F-947F2A4C7D68}">
      <dsp:nvSpPr>
        <dsp:cNvPr id="0" name=""/>
        <dsp:cNvSpPr/>
      </dsp:nvSpPr>
      <dsp:spPr>
        <a:xfrm>
          <a:off x="1901656" y="427033"/>
          <a:ext cx="863430" cy="863430"/>
        </a:xfrm>
        <a:prstGeom prst="ellipse">
          <a:avLst/>
        </a:prstGeom>
        <a:gradFill rotWithShape="0">
          <a:gsLst>
            <a:gs pos="0">
              <a:schemeClr val="accent4">
                <a:shade val="50000"/>
                <a:hueOff val="-119661"/>
                <a:satOff val="-7733"/>
                <a:lumOff val="9785"/>
                <a:alphaOff val="0"/>
                <a:satMod val="103000"/>
                <a:lumMod val="102000"/>
                <a:tint val="94000"/>
              </a:schemeClr>
            </a:gs>
            <a:gs pos="50000">
              <a:schemeClr val="accent4">
                <a:shade val="50000"/>
                <a:hueOff val="-119661"/>
                <a:satOff val="-7733"/>
                <a:lumOff val="9785"/>
                <a:alphaOff val="0"/>
                <a:satMod val="110000"/>
                <a:lumMod val="100000"/>
                <a:shade val="100000"/>
              </a:schemeClr>
            </a:gs>
            <a:gs pos="100000">
              <a:schemeClr val="accent4">
                <a:shade val="50000"/>
                <a:hueOff val="-119661"/>
                <a:satOff val="-7733"/>
                <a:lumOff val="978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2"/>
              </a:solidFill>
              <a:latin typeface="+mn-lt"/>
            </a:rPr>
            <a:t>Patients</a:t>
          </a:r>
        </a:p>
      </dsp:txBody>
      <dsp:txXfrm>
        <a:off x="2028102" y="553479"/>
        <a:ext cx="610538" cy="610538"/>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C5B96A-7445-4A0D-A961-9B950EC3E6D4}" type="datetimeFigureOut">
              <a:rPr lang="id-ID" smtClean="0"/>
              <a:t>03/10/2021</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921BC1-EF45-422C-B3C8-08F40954D35B}" type="slidenum">
              <a:rPr lang="id-ID" smtClean="0"/>
              <a:t>‹#›</a:t>
            </a:fld>
            <a:endParaRPr lang="id-ID"/>
          </a:p>
        </p:txBody>
      </p:sp>
    </p:spTree>
    <p:extLst>
      <p:ext uri="{BB962C8B-B14F-4D97-AF65-F5344CB8AC3E}">
        <p14:creationId xmlns:p14="http://schemas.microsoft.com/office/powerpoint/2010/main" val="3988018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four key areas where improving  out of hours and weekend staffing, access to investigations and interventions, will have the most impact.</a:t>
            </a:r>
          </a:p>
          <a:p>
            <a:endParaRPr lang="en-GB" dirty="0"/>
          </a:p>
          <a:p>
            <a:r>
              <a:rPr lang="en-GB" dirty="0"/>
              <a:t>To meet these standards, Trusts need to improve workforce planning and ways of working within and across clinical services and specialties. For instance, patients cannot get reviewed in accordance with the standards unless there are handover discussions or board rounds every day that review the condition of recently admitted patients and deteriorating patients. </a:t>
            </a:r>
          </a:p>
          <a:p>
            <a:endParaRPr lang="en-GB" dirty="0"/>
          </a:p>
          <a:p>
            <a:r>
              <a:rPr lang="en-GB" dirty="0"/>
              <a:t>Early decisions about patients will improve patient flows; patients will undergo investigations earlier and the Monday morning pressures on diagnostics and discharge processes will be eased.  7 day services will reduce readmission rates, lengths of stay and encourage the type of discussion about patients that improves clinical governance and have benefits in terms of patient safety and improved clinical effectiveness.  </a:t>
            </a:r>
          </a:p>
          <a:p>
            <a:endParaRPr lang="en-GB" dirty="0"/>
          </a:p>
          <a:p>
            <a:r>
              <a:rPr lang="en-GB" dirty="0"/>
              <a:t>It should also improve patient experience by improving their perception of their safety at weekends and by creating more opportunities for information from patients and carers to be taken on board in the decisions that are made</a:t>
            </a:r>
          </a:p>
          <a:p>
            <a:endParaRPr lang="en-GB" dirty="0"/>
          </a:p>
          <a:p>
            <a:r>
              <a:rPr lang="en-GB" dirty="0"/>
              <a:t>Having more consultant working the weekends will also ensure that trainees and other juniors receive greater clinical supervision.  This will enhance training and the working experiences for those in training, whilst increasing patient safety.</a:t>
            </a:r>
          </a:p>
          <a:p>
            <a:endParaRPr lang="en-GB" dirty="0"/>
          </a:p>
        </p:txBody>
      </p:sp>
      <p:sp>
        <p:nvSpPr>
          <p:cNvPr id="4" name="Slide Number Placeholder 3"/>
          <p:cNvSpPr>
            <a:spLocks noGrp="1"/>
          </p:cNvSpPr>
          <p:nvPr>
            <p:ph type="sldNum" sz="quarter" idx="5"/>
          </p:nvPr>
        </p:nvSpPr>
        <p:spPr/>
        <p:txBody>
          <a:bodyPr/>
          <a:lstStyle/>
          <a:p>
            <a:fld id="{9F921BC1-EF45-422C-B3C8-08F40954D35B}" type="slidenum">
              <a:rPr lang="id-ID" smtClean="0"/>
              <a:t>14</a:t>
            </a:fld>
            <a:endParaRPr lang="id-ID"/>
          </a:p>
        </p:txBody>
      </p:sp>
    </p:spTree>
    <p:extLst>
      <p:ext uri="{BB962C8B-B14F-4D97-AF65-F5344CB8AC3E}">
        <p14:creationId xmlns:p14="http://schemas.microsoft.com/office/powerpoint/2010/main" val="3077333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four key areas where improving  out of hours and weekend staffing, access to investigations and interventions, will have the most impact.</a:t>
            </a:r>
          </a:p>
          <a:p>
            <a:endParaRPr lang="en-GB" dirty="0"/>
          </a:p>
          <a:p>
            <a:r>
              <a:rPr lang="en-GB" dirty="0"/>
              <a:t>To meet these standards, Trusts need to improve workforce planning and ways of working within and across clinical services and specialties. For instance, patients cannot get reviewed in accordance with the standards unless there are handover discussions or board rounds every day that review the condition of recently admitted patients and deteriorating patients. </a:t>
            </a:r>
          </a:p>
          <a:p>
            <a:endParaRPr lang="en-GB" dirty="0"/>
          </a:p>
          <a:p>
            <a:r>
              <a:rPr lang="en-GB" dirty="0"/>
              <a:t>Early decisions about patients will improve patient flows; patients will undergo investigations earlier and the Monday morning pressures on diagnostics and discharge processes will be eased.  7 day services will reduce readmission rates, lengths of stay and encourage the type of discussion about patients that improves clinical governance and have benefits in terms of patient safety and improved clinical effectiveness.  </a:t>
            </a:r>
          </a:p>
          <a:p>
            <a:endParaRPr lang="en-GB" dirty="0"/>
          </a:p>
          <a:p>
            <a:r>
              <a:rPr lang="en-GB" dirty="0"/>
              <a:t>It should also improve patient experience by improving their perception of their safety at weekends and by creating more opportunities for information from patients and carers to be taken on board in the decisions that are made</a:t>
            </a:r>
          </a:p>
          <a:p>
            <a:endParaRPr lang="en-GB" dirty="0"/>
          </a:p>
          <a:p>
            <a:r>
              <a:rPr lang="en-GB" dirty="0"/>
              <a:t>Having more consultant working the weekends will also ensure that trainees and other juniors receive greater clinical supervision.  This will enhance training and the working experiences for those in training, whilst increasing patient safety.</a:t>
            </a:r>
          </a:p>
          <a:p>
            <a:endParaRPr lang="en-GB" dirty="0"/>
          </a:p>
        </p:txBody>
      </p:sp>
      <p:sp>
        <p:nvSpPr>
          <p:cNvPr id="4" name="Slide Number Placeholder 3"/>
          <p:cNvSpPr>
            <a:spLocks noGrp="1"/>
          </p:cNvSpPr>
          <p:nvPr>
            <p:ph type="sldNum" sz="quarter" idx="5"/>
          </p:nvPr>
        </p:nvSpPr>
        <p:spPr/>
        <p:txBody>
          <a:bodyPr/>
          <a:lstStyle/>
          <a:p>
            <a:fld id="{9F921BC1-EF45-422C-B3C8-08F40954D35B}" type="slidenum">
              <a:rPr lang="id-ID" smtClean="0"/>
              <a:t>15</a:t>
            </a:fld>
            <a:endParaRPr lang="id-ID"/>
          </a:p>
        </p:txBody>
      </p:sp>
    </p:spTree>
    <p:extLst>
      <p:ext uri="{BB962C8B-B14F-4D97-AF65-F5344CB8AC3E}">
        <p14:creationId xmlns:p14="http://schemas.microsoft.com/office/powerpoint/2010/main" val="2635283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Originally ten standards were set to describe what ‘seven day services’ should mean for the NHS. These were developed by the clinically led NHS Seven Days a Week Forum in 2013, drawing on evidence from the Royal Colleges, subject matter experts and NICE. Four standards were prioritised as they were seen as most likely to improve patient flow, experience and mortality. This prioritisation was approved by the Academy of Medical Royal Colleges.  It is still envisaged that all  ten standards will be implemented but the focus is on the 4 priority standards initially. These standards should ensure that patients receive the same quality of assessment, diagnosis, treatment and review on any day of the week</a:t>
            </a:r>
          </a:p>
          <a:p>
            <a:endParaRPr lang="en-GB" dirty="0"/>
          </a:p>
          <a:p>
            <a:r>
              <a:rPr lang="en-GB" dirty="0"/>
              <a:t>NHS Improvement is committed to see these standards inform related improvement work and to secure steady progress against each.   The seven day service clinical standards should have informed, or been embedded into, plans to deliver Urgent and Emergency Care Networks across England, and local sustainability and transformation plans (STPs).</a:t>
            </a:r>
          </a:p>
          <a:p>
            <a:endParaRPr lang="en-GB" dirty="0"/>
          </a:p>
        </p:txBody>
      </p:sp>
      <p:sp>
        <p:nvSpPr>
          <p:cNvPr id="4" name="Slide Number Placeholder 3"/>
          <p:cNvSpPr>
            <a:spLocks noGrp="1"/>
          </p:cNvSpPr>
          <p:nvPr>
            <p:ph type="sldNum" sz="quarter" idx="5"/>
          </p:nvPr>
        </p:nvSpPr>
        <p:spPr/>
        <p:txBody>
          <a:bodyPr/>
          <a:lstStyle/>
          <a:p>
            <a:fld id="{9F921BC1-EF45-422C-B3C8-08F40954D35B}" type="slidenum">
              <a:rPr lang="id-ID" smtClean="0"/>
              <a:t>17</a:t>
            </a:fld>
            <a:endParaRPr lang="id-ID"/>
          </a:p>
        </p:txBody>
      </p:sp>
    </p:spTree>
    <p:extLst>
      <p:ext uri="{BB962C8B-B14F-4D97-AF65-F5344CB8AC3E}">
        <p14:creationId xmlns:p14="http://schemas.microsoft.com/office/powerpoint/2010/main" val="1383715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Originally ten standards were set to describe what ‘seven day services’ should mean for the NHS. These were developed by the clinically led NHS Seven Days a Week Forum in 2013, drawing on evidence from the Royal Colleges, subject matter experts and NICE. Four standards were prioritised as they were seen as most likely to improve patient flow, experience and mortality. This prioritisation was approved by the Academy of Medical Royal Colleges.  It is still envisaged that all  ten standards will be implemented but the focus is on the 4 priority standards initially. These standards should ensure that patients receive the same quality of assessment, diagnosis, treatment and review on any day of the week</a:t>
            </a:r>
          </a:p>
          <a:p>
            <a:endParaRPr lang="en-GB" dirty="0"/>
          </a:p>
          <a:p>
            <a:r>
              <a:rPr lang="en-GB" dirty="0"/>
              <a:t>NHS Improvement is committed to see these standards inform related improvement work and to secure steady progress against each.   The seven day service clinical standards should have informed, or been embedded into, plans to deliver Urgent and Emergency Care Networks across England, and local sustainability and transformation plans (STPs).</a:t>
            </a:r>
          </a:p>
          <a:p>
            <a:endParaRPr lang="en-GB" dirty="0"/>
          </a:p>
        </p:txBody>
      </p:sp>
      <p:sp>
        <p:nvSpPr>
          <p:cNvPr id="4" name="Slide Number Placeholder 3"/>
          <p:cNvSpPr>
            <a:spLocks noGrp="1"/>
          </p:cNvSpPr>
          <p:nvPr>
            <p:ph type="sldNum" sz="quarter" idx="5"/>
          </p:nvPr>
        </p:nvSpPr>
        <p:spPr/>
        <p:txBody>
          <a:bodyPr/>
          <a:lstStyle/>
          <a:p>
            <a:fld id="{9F921BC1-EF45-422C-B3C8-08F40954D35B}" type="slidenum">
              <a:rPr lang="id-ID" smtClean="0"/>
              <a:t>23</a:t>
            </a:fld>
            <a:endParaRPr lang="id-ID"/>
          </a:p>
        </p:txBody>
      </p:sp>
    </p:spTree>
    <p:extLst>
      <p:ext uri="{BB962C8B-B14F-4D97-AF65-F5344CB8AC3E}">
        <p14:creationId xmlns:p14="http://schemas.microsoft.com/office/powerpoint/2010/main" val="1921591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Originally ten standards were set to describe what ‘seven day services’ should mean for the NHS. These were developed by the clinically led NHS Seven Days a Week Forum in 2013, drawing on evidence from the Royal Colleges, subject matter experts and NICE. Four standards were prioritised as they were seen as most likely to improve patient flow, experience and mortality. This prioritisation was approved by the Academy of Medical Royal Colleges.  It is still envisaged that all  ten standards will be implemented but the focus is on the 4 priority standards initially. These standards should ensure that patients receive the same quality of assessment, diagnosis, treatment and review on any day of the week</a:t>
            </a:r>
          </a:p>
          <a:p>
            <a:endParaRPr lang="en-GB" dirty="0"/>
          </a:p>
          <a:p>
            <a:r>
              <a:rPr lang="en-GB" dirty="0"/>
              <a:t>NHS Improvement is committed to see these standards inform related improvement work and to secure steady progress against each.   The seven day service clinical standards should have informed, or been embedded into, plans to deliver Urgent and Emergency Care Networks across England, and local sustainability and transformation plans (STPs).</a:t>
            </a:r>
          </a:p>
          <a:p>
            <a:endParaRPr lang="en-GB" dirty="0"/>
          </a:p>
        </p:txBody>
      </p:sp>
      <p:sp>
        <p:nvSpPr>
          <p:cNvPr id="4" name="Slide Number Placeholder 3"/>
          <p:cNvSpPr>
            <a:spLocks noGrp="1"/>
          </p:cNvSpPr>
          <p:nvPr>
            <p:ph type="sldNum" sz="quarter" idx="5"/>
          </p:nvPr>
        </p:nvSpPr>
        <p:spPr/>
        <p:txBody>
          <a:bodyPr/>
          <a:lstStyle/>
          <a:p>
            <a:fld id="{9F921BC1-EF45-422C-B3C8-08F40954D35B}" type="slidenum">
              <a:rPr lang="id-ID" smtClean="0"/>
              <a:t>37</a:t>
            </a:fld>
            <a:endParaRPr lang="id-ID"/>
          </a:p>
        </p:txBody>
      </p:sp>
    </p:spTree>
    <p:extLst>
      <p:ext uri="{BB962C8B-B14F-4D97-AF65-F5344CB8AC3E}">
        <p14:creationId xmlns:p14="http://schemas.microsoft.com/office/powerpoint/2010/main" val="698788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Originally ten standards were set to describe what ‘seven day services’ should mean for the NHS. These were developed by the clinically led NHS Seven Days a Week Forum in 2013, drawing on evidence from the Royal Colleges, subject matter experts and NICE. Four standards were prioritised as they were seen as most likely to improve patient flow, experience and mortality. This prioritisation was approved by the Academy of Medical Royal Colleges.  It is still envisaged that all  ten standards will be implemented but the focus is on the 4 priority standards initially. These standards should ensure that patients receive the same quality of assessment, diagnosis, treatment and review on any day of the week</a:t>
            </a:r>
          </a:p>
          <a:p>
            <a:endParaRPr lang="en-GB" dirty="0"/>
          </a:p>
          <a:p>
            <a:r>
              <a:rPr lang="en-GB" dirty="0"/>
              <a:t>NHS Improvement is committed to see these standards inform related improvement work and to secure steady progress against each.   The seven day service clinical standards should have informed, or been embedded into, plans to deliver Urgent and Emergency Care Networks across England, and local sustainability and transformation plans (STPs).</a:t>
            </a:r>
          </a:p>
          <a:p>
            <a:endParaRPr lang="en-GB" dirty="0"/>
          </a:p>
        </p:txBody>
      </p:sp>
      <p:sp>
        <p:nvSpPr>
          <p:cNvPr id="4" name="Slide Number Placeholder 3"/>
          <p:cNvSpPr>
            <a:spLocks noGrp="1"/>
          </p:cNvSpPr>
          <p:nvPr>
            <p:ph type="sldNum" sz="quarter" idx="5"/>
          </p:nvPr>
        </p:nvSpPr>
        <p:spPr/>
        <p:txBody>
          <a:bodyPr/>
          <a:lstStyle/>
          <a:p>
            <a:fld id="{9F921BC1-EF45-422C-B3C8-08F40954D35B}" type="slidenum">
              <a:rPr lang="id-ID" smtClean="0"/>
              <a:t>40</a:t>
            </a:fld>
            <a:endParaRPr lang="id-ID"/>
          </a:p>
        </p:txBody>
      </p:sp>
    </p:spTree>
    <p:extLst>
      <p:ext uri="{BB962C8B-B14F-4D97-AF65-F5344CB8AC3E}">
        <p14:creationId xmlns:p14="http://schemas.microsoft.com/office/powerpoint/2010/main" val="902036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Originally ten standards were set to describe what ‘seven day services’ should mean for the NHS. These were developed by the clinically led NHS Seven Days a Week Forum in 2013, drawing on evidence from the Royal Colleges, subject matter experts and NICE. Four standards were prioritised as they were seen as most likely to improve patient flow, experience and mortality. This prioritisation was approved by the Academy of Medical Royal Colleges.  It is still envisaged that all  ten standards will be implemented but the focus is on the 4 priority standards initially. These standards should ensure that patients receive the same quality of assessment, diagnosis, treatment and review on any day of the week</a:t>
            </a:r>
          </a:p>
          <a:p>
            <a:endParaRPr lang="en-GB" dirty="0"/>
          </a:p>
          <a:p>
            <a:r>
              <a:rPr lang="en-GB" dirty="0"/>
              <a:t>NHS Improvement is committed to see these standards inform related improvement work and to secure steady progress against each.   The seven day service clinical standards should have informed, or been embedded into, plans to deliver Urgent and Emergency Care Networks across England, and local sustainability and transformation plans (STPs).</a:t>
            </a:r>
          </a:p>
          <a:p>
            <a:endParaRPr lang="en-GB" dirty="0"/>
          </a:p>
        </p:txBody>
      </p:sp>
      <p:sp>
        <p:nvSpPr>
          <p:cNvPr id="4" name="Slide Number Placeholder 3"/>
          <p:cNvSpPr>
            <a:spLocks noGrp="1"/>
          </p:cNvSpPr>
          <p:nvPr>
            <p:ph type="sldNum" sz="quarter" idx="5"/>
          </p:nvPr>
        </p:nvSpPr>
        <p:spPr/>
        <p:txBody>
          <a:bodyPr/>
          <a:lstStyle/>
          <a:p>
            <a:fld id="{9F921BC1-EF45-422C-B3C8-08F40954D35B}" type="slidenum">
              <a:rPr lang="id-ID" smtClean="0"/>
              <a:t>41</a:t>
            </a:fld>
            <a:endParaRPr lang="id-ID"/>
          </a:p>
        </p:txBody>
      </p:sp>
    </p:spTree>
    <p:extLst>
      <p:ext uri="{BB962C8B-B14F-4D97-AF65-F5344CB8AC3E}">
        <p14:creationId xmlns:p14="http://schemas.microsoft.com/office/powerpoint/2010/main" val="3163067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NHS Improvement is sharing good practice, case studies in written and video format via our Improvement Hub.  We have created a comprehensive yet simple animation explaining what seven day services means for staff and patients and will continue to build this resource as the seven day service programme continues.</a:t>
            </a:r>
          </a:p>
          <a:p>
            <a:endParaRPr lang="en-GB" dirty="0"/>
          </a:p>
          <a:p>
            <a:r>
              <a:rPr lang="en-GB" dirty="0"/>
              <a:t>Visit the improvement at the website on screen for further information.</a:t>
            </a:r>
          </a:p>
          <a:p>
            <a:endParaRPr lang="en-GB" dirty="0"/>
          </a:p>
        </p:txBody>
      </p:sp>
      <p:sp>
        <p:nvSpPr>
          <p:cNvPr id="4" name="Slide Number Placeholder 3"/>
          <p:cNvSpPr>
            <a:spLocks noGrp="1"/>
          </p:cNvSpPr>
          <p:nvPr>
            <p:ph type="sldNum" sz="quarter" idx="5"/>
          </p:nvPr>
        </p:nvSpPr>
        <p:spPr/>
        <p:txBody>
          <a:bodyPr/>
          <a:lstStyle/>
          <a:p>
            <a:fld id="{19AB84E6-6F98-4762-9B4A-6F037DFCDAF0}" type="slidenum">
              <a:rPr lang="en-GB" smtClean="0"/>
              <a:t>51</a:t>
            </a:fld>
            <a:endParaRPr lang="en-GB"/>
          </a:p>
        </p:txBody>
      </p:sp>
    </p:spTree>
    <p:extLst>
      <p:ext uri="{BB962C8B-B14F-4D97-AF65-F5344CB8AC3E}">
        <p14:creationId xmlns:p14="http://schemas.microsoft.com/office/powerpoint/2010/main" val="3479321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49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8CD7068B-2DB9-478D-A6C4-5D3469B2F584}"/>
              </a:ext>
            </a:extLst>
          </p:cNvPr>
          <p:cNvSpPr>
            <a:spLocks noGrp="1"/>
          </p:cNvSpPr>
          <p:nvPr>
            <p:ph type="pic" sz="quarter" idx="10"/>
          </p:nvPr>
        </p:nvSpPr>
        <p:spPr>
          <a:xfrm>
            <a:off x="3792703" y="0"/>
            <a:ext cx="3598695" cy="6858001"/>
          </a:xfrm>
          <a:prstGeom prst="rect">
            <a:avLst/>
          </a:prstGeom>
          <a:solidFill>
            <a:schemeClr val="bg1">
              <a:lumMod val="95000"/>
              <a:alpha val="30000"/>
            </a:schemeClr>
          </a:solidFill>
        </p:spPr>
        <p:txBody>
          <a:bodyPr/>
          <a:lstStyle>
            <a:lvl1pPr marL="0" indent="0" algn="ctr">
              <a:buNone/>
              <a:defRPr sz="1750">
                <a:solidFill>
                  <a:schemeClr val="tx1">
                    <a:lumMod val="50000"/>
                    <a:lumOff val="50000"/>
                  </a:schemeClr>
                </a:solidFill>
              </a:defRPr>
            </a:lvl1pPr>
          </a:lstStyle>
          <a:p>
            <a:endParaRPr lang="id-ID"/>
          </a:p>
        </p:txBody>
      </p:sp>
      <p:grpSp>
        <p:nvGrpSpPr>
          <p:cNvPr id="15" name="Group 14">
            <a:extLst>
              <a:ext uri="{FF2B5EF4-FFF2-40B4-BE49-F238E27FC236}">
                <a16:creationId xmlns:a16="http://schemas.microsoft.com/office/drawing/2014/main" id="{3A21E145-E809-4B13-AABA-E91C67C27477}"/>
              </a:ext>
            </a:extLst>
          </p:cNvPr>
          <p:cNvGrpSpPr/>
          <p:nvPr userDrawn="1"/>
        </p:nvGrpSpPr>
        <p:grpSpPr>
          <a:xfrm>
            <a:off x="1156970" y="6332152"/>
            <a:ext cx="2236446" cy="226985"/>
            <a:chOff x="1173828" y="9898598"/>
            <a:chExt cx="3572782" cy="363176"/>
          </a:xfrm>
        </p:grpSpPr>
        <p:sp>
          <p:nvSpPr>
            <p:cNvPr id="16" name="TextBox 15">
              <a:extLst>
                <a:ext uri="{FF2B5EF4-FFF2-40B4-BE49-F238E27FC236}">
                  <a16:creationId xmlns:a16="http://schemas.microsoft.com/office/drawing/2014/main" id="{D0615D5D-E06F-4ADD-BF0A-9152119923E4}"/>
                </a:ext>
              </a:extLst>
            </p:cNvPr>
            <p:cNvSpPr txBox="1"/>
            <p:nvPr/>
          </p:nvSpPr>
          <p:spPr>
            <a:xfrm>
              <a:off x="1173828" y="9898598"/>
              <a:ext cx="3572782" cy="363176"/>
            </a:xfrm>
            <a:prstGeom prst="rect">
              <a:avLst/>
            </a:prstGeom>
            <a:noFill/>
          </p:spPr>
          <p:txBody>
            <a:bodyPr wrap="none" rtlCol="0">
              <a:spAutoFit/>
            </a:bodyPr>
            <a:lstStyle/>
            <a:p>
              <a:pPr algn="l"/>
              <a:r>
                <a:rPr lang="en-US" sz="875" spc="188" dirty="0">
                  <a:solidFill>
                    <a:schemeClr val="bg1"/>
                  </a:solidFill>
                  <a:latin typeface="Montserrat" panose="00000500000000000000" pitchFamily="50" charset="0"/>
                  <a:ea typeface="Roboto Condensed" panose="02000000000000000000" pitchFamily="2" charset="0"/>
                  <a:cs typeface="Segoe UI" panose="020B0502040204020203" pitchFamily="34" charset="0"/>
                </a:rPr>
                <a:t>IMAGINE  </a:t>
              </a:r>
              <a:r>
                <a:rPr lang="en-US" sz="875" spc="188" dirty="0">
                  <a:solidFill>
                    <a:schemeClr val="bg1">
                      <a:lumMod val="85000"/>
                      <a:alpha val="35000"/>
                    </a:schemeClr>
                  </a:solidFill>
                  <a:latin typeface="Montserrat Light" panose="00000400000000000000" pitchFamily="50" charset="0"/>
                  <a:ea typeface="Roboto Condensed" panose="02000000000000000000" pitchFamily="2" charset="0"/>
                  <a:cs typeface="Segoe UI" panose="020B0502040204020203" pitchFamily="34" charset="0"/>
                </a:rPr>
                <a:t>2017.ALL RIGHTS</a:t>
              </a:r>
              <a:endParaRPr lang="id-ID" sz="875" spc="188" dirty="0">
                <a:solidFill>
                  <a:schemeClr val="bg1">
                    <a:lumMod val="85000"/>
                    <a:alpha val="35000"/>
                  </a:schemeClr>
                </a:solidFill>
                <a:latin typeface="Montserrat Light" panose="00000400000000000000" pitchFamily="50" charset="0"/>
                <a:ea typeface="Roboto Condensed" panose="02000000000000000000" pitchFamily="2" charset="0"/>
                <a:cs typeface="Segoe UI" panose="020B0502040204020203" pitchFamily="34" charset="0"/>
              </a:endParaRPr>
            </a:p>
          </p:txBody>
        </p:sp>
        <p:sp>
          <p:nvSpPr>
            <p:cNvPr id="17" name="Rectangle 16">
              <a:extLst>
                <a:ext uri="{FF2B5EF4-FFF2-40B4-BE49-F238E27FC236}">
                  <a16:creationId xmlns:a16="http://schemas.microsoft.com/office/drawing/2014/main" id="{AA1487F6-5BBA-446B-8F0E-CEF5ED120FBF}"/>
                </a:ext>
              </a:extLst>
            </p:cNvPr>
            <p:cNvSpPr/>
            <p:nvPr userDrawn="1"/>
          </p:nvSpPr>
          <p:spPr>
            <a:xfrm>
              <a:off x="2419751" y="9982564"/>
              <a:ext cx="10800" cy="149367"/>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dirty="0">
                <a:solidFill>
                  <a:schemeClr val="lt1">
                    <a:alpha val="35000"/>
                  </a:schemeClr>
                </a:solidFill>
              </a:endParaRPr>
            </a:p>
          </p:txBody>
        </p:sp>
      </p:grpSp>
      <p:sp>
        <p:nvSpPr>
          <p:cNvPr id="18" name="TextBox 17">
            <a:extLst>
              <a:ext uri="{FF2B5EF4-FFF2-40B4-BE49-F238E27FC236}">
                <a16:creationId xmlns:a16="http://schemas.microsoft.com/office/drawing/2014/main" id="{3C8C78B8-07B5-4212-8111-B41D85CF4D80}"/>
              </a:ext>
            </a:extLst>
          </p:cNvPr>
          <p:cNvSpPr txBox="1"/>
          <p:nvPr userDrawn="1"/>
        </p:nvSpPr>
        <p:spPr>
          <a:xfrm rot="16200000" flipH="1">
            <a:off x="-808967" y="3315508"/>
            <a:ext cx="2227243" cy="226985"/>
          </a:xfrm>
          <a:prstGeom prst="rect">
            <a:avLst/>
          </a:prstGeom>
          <a:noFill/>
        </p:spPr>
        <p:txBody>
          <a:bodyPr wrap="square" rtlCol="0">
            <a:spAutoFit/>
          </a:bodyPr>
          <a:lstStyle/>
          <a:p>
            <a:pPr algn="r"/>
            <a:r>
              <a:rPr lang="id-ID" sz="875" strike="noStrike" spc="375" dirty="0">
                <a:solidFill>
                  <a:schemeClr val="bg1">
                    <a:alpha val="35000"/>
                  </a:schemeClr>
                </a:solidFill>
                <a:latin typeface="Montserrat Light" panose="00000400000000000000" pitchFamily="50" charset="0"/>
                <a:ea typeface="Roboto Condensed" panose="02000000000000000000" pitchFamily="2" charset="0"/>
                <a:cs typeface="Segoe UI" panose="020B0502040204020203" pitchFamily="34" charset="0"/>
              </a:rPr>
              <a:t>WWW.WEBSITE.COM</a:t>
            </a:r>
          </a:p>
        </p:txBody>
      </p:sp>
      <p:grpSp>
        <p:nvGrpSpPr>
          <p:cNvPr id="19" name="Group 18">
            <a:extLst>
              <a:ext uri="{FF2B5EF4-FFF2-40B4-BE49-F238E27FC236}">
                <a16:creationId xmlns:a16="http://schemas.microsoft.com/office/drawing/2014/main" id="{F0360DF3-B47C-4FDA-99A1-422B7058E903}"/>
              </a:ext>
            </a:extLst>
          </p:cNvPr>
          <p:cNvGrpSpPr/>
          <p:nvPr userDrawn="1"/>
        </p:nvGrpSpPr>
        <p:grpSpPr>
          <a:xfrm>
            <a:off x="11624659" y="2943383"/>
            <a:ext cx="198146" cy="971236"/>
            <a:chOff x="15428633" y="4561123"/>
            <a:chExt cx="388619" cy="1907805"/>
          </a:xfrm>
        </p:grpSpPr>
        <p:sp>
          <p:nvSpPr>
            <p:cNvPr id="20" name="Freeform 85">
              <a:extLst>
                <a:ext uri="{FF2B5EF4-FFF2-40B4-BE49-F238E27FC236}">
                  <a16:creationId xmlns:a16="http://schemas.microsoft.com/office/drawing/2014/main" id="{ADFD5FBB-633C-4783-BFCE-6218E7029DDC}"/>
                </a:ext>
              </a:extLst>
            </p:cNvPr>
            <p:cNvSpPr>
              <a:spLocks noChangeArrowheads="1"/>
            </p:cNvSpPr>
            <p:nvPr userDrawn="1"/>
          </p:nvSpPr>
          <p:spPr bwMode="auto">
            <a:xfrm>
              <a:off x="15448546" y="5390938"/>
              <a:ext cx="348793" cy="280359"/>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bg1">
                <a:alpha val="25000"/>
              </a:schemeClr>
            </a:solidFill>
            <a:ln>
              <a:noFill/>
            </a:ln>
            <a:effectLst/>
          </p:spPr>
          <p:txBody>
            <a:bodyPr wrap="none" lIns="34290" tIns="17145" rIns="34290" bIns="17145" anchor="ctr"/>
            <a:lstStyle/>
            <a:p>
              <a:endParaRPr lang="en-US" sz="1125" dirty="0">
                <a:solidFill>
                  <a:schemeClr val="bg1">
                    <a:alpha val="70000"/>
                  </a:schemeClr>
                </a:solidFill>
              </a:endParaRPr>
            </a:p>
          </p:txBody>
        </p:sp>
        <p:grpSp>
          <p:nvGrpSpPr>
            <p:cNvPr id="21" name="Group 20">
              <a:extLst>
                <a:ext uri="{FF2B5EF4-FFF2-40B4-BE49-F238E27FC236}">
                  <a16:creationId xmlns:a16="http://schemas.microsoft.com/office/drawing/2014/main" id="{78D01229-0356-4D21-B67C-276F28A838FC}"/>
                </a:ext>
              </a:extLst>
            </p:cNvPr>
            <p:cNvGrpSpPr/>
            <p:nvPr userDrawn="1"/>
          </p:nvGrpSpPr>
          <p:grpSpPr>
            <a:xfrm>
              <a:off x="15428633" y="6172173"/>
              <a:ext cx="388619" cy="296755"/>
              <a:chOff x="10541000" y="3240088"/>
              <a:chExt cx="1282701" cy="979487"/>
            </a:xfrm>
            <a:solidFill>
              <a:schemeClr val="bg1">
                <a:alpha val="25000"/>
              </a:schemeClr>
            </a:solidFill>
          </p:grpSpPr>
          <p:sp>
            <p:nvSpPr>
              <p:cNvPr id="23" name="Freeform 5">
                <a:extLst>
                  <a:ext uri="{FF2B5EF4-FFF2-40B4-BE49-F238E27FC236}">
                    <a16:creationId xmlns:a16="http://schemas.microsoft.com/office/drawing/2014/main" id="{7A1DBBC2-8BBB-4C91-BAE4-7AAA67337AD4}"/>
                  </a:ext>
                </a:extLst>
              </p:cNvPr>
              <p:cNvSpPr>
                <a:spLocks/>
              </p:cNvSpPr>
              <p:nvPr userDrawn="1"/>
            </p:nvSpPr>
            <p:spPr bwMode="auto">
              <a:xfrm>
                <a:off x="10541000" y="3240088"/>
                <a:ext cx="984250" cy="979487"/>
              </a:xfrm>
              <a:custGeom>
                <a:avLst/>
                <a:gdLst>
                  <a:gd name="T0" fmla="*/ 2709 w 2709"/>
                  <a:gd name="T1" fmla="*/ 1204 h 2709"/>
                  <a:gd name="T2" fmla="*/ 1445 w 2709"/>
                  <a:gd name="T3" fmla="*/ 1204 h 2709"/>
                  <a:gd name="T4" fmla="*/ 1445 w 2709"/>
                  <a:gd name="T5" fmla="*/ 1626 h 2709"/>
                  <a:gd name="T6" fmla="*/ 2216 w 2709"/>
                  <a:gd name="T7" fmla="*/ 1626 h 2709"/>
                  <a:gd name="T8" fmla="*/ 1355 w 2709"/>
                  <a:gd name="T9" fmla="*/ 2258 h 2709"/>
                  <a:gd name="T10" fmla="*/ 452 w 2709"/>
                  <a:gd name="T11" fmla="*/ 1355 h 2709"/>
                  <a:gd name="T12" fmla="*/ 1355 w 2709"/>
                  <a:gd name="T13" fmla="*/ 452 h 2709"/>
                  <a:gd name="T14" fmla="*/ 1997 w 2709"/>
                  <a:gd name="T15" fmla="*/ 720 h 2709"/>
                  <a:gd name="T16" fmla="*/ 2303 w 2709"/>
                  <a:gd name="T17" fmla="*/ 387 h 2709"/>
                  <a:gd name="T18" fmla="*/ 1355 w 2709"/>
                  <a:gd name="T19" fmla="*/ 0 h 2709"/>
                  <a:gd name="T20" fmla="*/ 0 w 2709"/>
                  <a:gd name="T21" fmla="*/ 1355 h 2709"/>
                  <a:gd name="T22" fmla="*/ 1355 w 2709"/>
                  <a:gd name="T23" fmla="*/ 2709 h 2709"/>
                  <a:gd name="T24" fmla="*/ 2709 w 2709"/>
                  <a:gd name="T25" fmla="*/ 1626 h 2709"/>
                  <a:gd name="T26" fmla="*/ 2709 w 2709"/>
                  <a:gd name="T27" fmla="*/ 1204 h 2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09" h="2709">
                    <a:moveTo>
                      <a:pt x="2709" y="1204"/>
                    </a:moveTo>
                    <a:lnTo>
                      <a:pt x="1445" y="1204"/>
                    </a:lnTo>
                    <a:lnTo>
                      <a:pt x="1445" y="1626"/>
                    </a:lnTo>
                    <a:lnTo>
                      <a:pt x="2216" y="1626"/>
                    </a:lnTo>
                    <a:cubicBezTo>
                      <a:pt x="2101" y="1992"/>
                      <a:pt x="1759" y="2258"/>
                      <a:pt x="1355" y="2258"/>
                    </a:cubicBezTo>
                    <a:cubicBezTo>
                      <a:pt x="856" y="2258"/>
                      <a:pt x="452" y="1854"/>
                      <a:pt x="452" y="1355"/>
                    </a:cubicBezTo>
                    <a:cubicBezTo>
                      <a:pt x="452" y="856"/>
                      <a:pt x="856" y="452"/>
                      <a:pt x="1355" y="452"/>
                    </a:cubicBezTo>
                    <a:cubicBezTo>
                      <a:pt x="1606" y="452"/>
                      <a:pt x="1833" y="554"/>
                      <a:pt x="1997" y="720"/>
                    </a:cubicBezTo>
                    <a:lnTo>
                      <a:pt x="2303" y="387"/>
                    </a:lnTo>
                    <a:cubicBezTo>
                      <a:pt x="2058" y="148"/>
                      <a:pt x="1724" y="0"/>
                      <a:pt x="1355" y="0"/>
                    </a:cubicBezTo>
                    <a:cubicBezTo>
                      <a:pt x="607" y="0"/>
                      <a:pt x="0" y="607"/>
                      <a:pt x="0" y="1355"/>
                    </a:cubicBezTo>
                    <a:cubicBezTo>
                      <a:pt x="0" y="2103"/>
                      <a:pt x="607" y="2709"/>
                      <a:pt x="1355" y="2709"/>
                    </a:cubicBezTo>
                    <a:cubicBezTo>
                      <a:pt x="2010" y="2709"/>
                      <a:pt x="2584" y="2244"/>
                      <a:pt x="2709" y="1626"/>
                    </a:cubicBezTo>
                    <a:lnTo>
                      <a:pt x="2709" y="1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125"/>
              </a:p>
            </p:txBody>
          </p:sp>
          <p:sp>
            <p:nvSpPr>
              <p:cNvPr id="24" name="Freeform 6">
                <a:extLst>
                  <a:ext uri="{FF2B5EF4-FFF2-40B4-BE49-F238E27FC236}">
                    <a16:creationId xmlns:a16="http://schemas.microsoft.com/office/drawing/2014/main" id="{5E9F3612-9648-4A56-9553-D066787EFAD2}"/>
                  </a:ext>
                </a:extLst>
              </p:cNvPr>
              <p:cNvSpPr>
                <a:spLocks/>
              </p:cNvSpPr>
              <p:nvPr userDrawn="1"/>
            </p:nvSpPr>
            <p:spPr bwMode="auto">
              <a:xfrm>
                <a:off x="11555413" y="3581400"/>
                <a:ext cx="268288" cy="268287"/>
              </a:xfrm>
              <a:custGeom>
                <a:avLst/>
                <a:gdLst>
                  <a:gd name="T0" fmla="*/ 739 w 739"/>
                  <a:gd name="T1" fmla="*/ 258 h 739"/>
                  <a:gd name="T2" fmla="*/ 480 w 739"/>
                  <a:gd name="T3" fmla="*/ 258 h 739"/>
                  <a:gd name="T4" fmla="*/ 480 w 739"/>
                  <a:gd name="T5" fmla="*/ 0 h 739"/>
                  <a:gd name="T6" fmla="*/ 258 w 739"/>
                  <a:gd name="T7" fmla="*/ 0 h 739"/>
                  <a:gd name="T8" fmla="*/ 258 w 739"/>
                  <a:gd name="T9" fmla="*/ 258 h 739"/>
                  <a:gd name="T10" fmla="*/ 0 w 739"/>
                  <a:gd name="T11" fmla="*/ 258 h 739"/>
                  <a:gd name="T12" fmla="*/ 0 w 739"/>
                  <a:gd name="T13" fmla="*/ 480 h 739"/>
                  <a:gd name="T14" fmla="*/ 258 w 739"/>
                  <a:gd name="T15" fmla="*/ 480 h 739"/>
                  <a:gd name="T16" fmla="*/ 258 w 739"/>
                  <a:gd name="T17" fmla="*/ 739 h 739"/>
                  <a:gd name="T18" fmla="*/ 480 w 739"/>
                  <a:gd name="T19" fmla="*/ 739 h 739"/>
                  <a:gd name="T20" fmla="*/ 480 w 739"/>
                  <a:gd name="T21" fmla="*/ 480 h 739"/>
                  <a:gd name="T22" fmla="*/ 739 w 739"/>
                  <a:gd name="T23" fmla="*/ 480 h 739"/>
                  <a:gd name="T24" fmla="*/ 739 w 739"/>
                  <a:gd name="T25" fmla="*/ 258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9" h="739">
                    <a:moveTo>
                      <a:pt x="739" y="258"/>
                    </a:moveTo>
                    <a:lnTo>
                      <a:pt x="480" y="258"/>
                    </a:lnTo>
                    <a:lnTo>
                      <a:pt x="480" y="0"/>
                    </a:lnTo>
                    <a:lnTo>
                      <a:pt x="258" y="0"/>
                    </a:lnTo>
                    <a:lnTo>
                      <a:pt x="258" y="258"/>
                    </a:lnTo>
                    <a:lnTo>
                      <a:pt x="0" y="258"/>
                    </a:lnTo>
                    <a:lnTo>
                      <a:pt x="0" y="480"/>
                    </a:lnTo>
                    <a:lnTo>
                      <a:pt x="258" y="480"/>
                    </a:lnTo>
                    <a:lnTo>
                      <a:pt x="258" y="739"/>
                    </a:lnTo>
                    <a:lnTo>
                      <a:pt x="480" y="739"/>
                    </a:lnTo>
                    <a:lnTo>
                      <a:pt x="480" y="480"/>
                    </a:lnTo>
                    <a:lnTo>
                      <a:pt x="739" y="480"/>
                    </a:lnTo>
                    <a:lnTo>
                      <a:pt x="739" y="2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125"/>
              </a:p>
            </p:txBody>
          </p:sp>
        </p:grpSp>
        <p:sp>
          <p:nvSpPr>
            <p:cNvPr id="22" name="Freeform 75">
              <a:extLst>
                <a:ext uri="{FF2B5EF4-FFF2-40B4-BE49-F238E27FC236}">
                  <a16:creationId xmlns:a16="http://schemas.microsoft.com/office/drawing/2014/main" id="{09C260E1-4CD7-4322-B810-2EBE59FBDE23}"/>
                </a:ext>
              </a:extLst>
            </p:cNvPr>
            <p:cNvSpPr>
              <a:spLocks noChangeArrowheads="1"/>
            </p:cNvSpPr>
            <p:nvPr userDrawn="1"/>
          </p:nvSpPr>
          <p:spPr bwMode="auto">
            <a:xfrm>
              <a:off x="15534382" y="4561123"/>
              <a:ext cx="177121" cy="328939"/>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bg1">
                <a:alpha val="25000"/>
              </a:schemeClr>
            </a:solidFill>
            <a:ln>
              <a:noFill/>
            </a:ln>
            <a:effectLst/>
          </p:spPr>
          <p:txBody>
            <a:bodyPr wrap="none" lIns="34290" tIns="17145" rIns="34290" bIns="17145" anchor="ctr"/>
            <a:lstStyle/>
            <a:p>
              <a:endParaRPr lang="en-US" sz="1125" dirty="0">
                <a:solidFill>
                  <a:schemeClr val="bg1">
                    <a:lumMod val="85000"/>
                  </a:schemeClr>
                </a:solidFill>
              </a:endParaRPr>
            </a:p>
          </p:txBody>
        </p:sp>
      </p:grpSp>
      <p:cxnSp>
        <p:nvCxnSpPr>
          <p:cNvPr id="25" name="Straight Connector 24">
            <a:extLst>
              <a:ext uri="{FF2B5EF4-FFF2-40B4-BE49-F238E27FC236}">
                <a16:creationId xmlns:a16="http://schemas.microsoft.com/office/drawing/2014/main" id="{C39927EF-B4E6-4803-BAA9-1B0A7E32CEE5}"/>
              </a:ext>
            </a:extLst>
          </p:cNvPr>
          <p:cNvCxnSpPr>
            <a:cxnSpLocks/>
          </p:cNvCxnSpPr>
          <p:nvPr userDrawn="1"/>
        </p:nvCxnSpPr>
        <p:spPr>
          <a:xfrm flipV="1">
            <a:off x="609310" y="0"/>
            <a:ext cx="0" cy="6858000"/>
          </a:xfrm>
          <a:prstGeom prst="line">
            <a:avLst/>
          </a:prstGeom>
          <a:ln>
            <a:solidFill>
              <a:schemeClr val="bg1">
                <a:alpha val="4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595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DA6E1BE-1A80-4F98-89FD-97DC3ADC8B9A}"/>
              </a:ext>
            </a:extLst>
          </p:cNvPr>
          <p:cNvSpPr>
            <a:spLocks noGrp="1"/>
          </p:cNvSpPr>
          <p:nvPr>
            <p:ph type="pic" sz="quarter" idx="10"/>
          </p:nvPr>
        </p:nvSpPr>
        <p:spPr>
          <a:xfrm>
            <a:off x="5086350" y="0"/>
            <a:ext cx="4815840" cy="6858000"/>
          </a:xfrm>
          <a:custGeom>
            <a:avLst/>
            <a:gdLst>
              <a:gd name="connsiteX0" fmla="*/ 0 w 4815840"/>
              <a:gd name="connsiteY0" fmla="*/ 0 h 6858000"/>
              <a:gd name="connsiteX1" fmla="*/ 4815840 w 4815840"/>
              <a:gd name="connsiteY1" fmla="*/ 0 h 6858000"/>
              <a:gd name="connsiteX2" fmla="*/ 4815840 w 4815840"/>
              <a:gd name="connsiteY2" fmla="*/ 6858000 h 6858000"/>
              <a:gd name="connsiteX3" fmla="*/ 0 w 481584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815840" h="6858000">
                <a:moveTo>
                  <a:pt x="0" y="0"/>
                </a:moveTo>
                <a:lnTo>
                  <a:pt x="4815840" y="0"/>
                </a:lnTo>
                <a:lnTo>
                  <a:pt x="4815840" y="6858000"/>
                </a:lnTo>
                <a:lnTo>
                  <a:pt x="0" y="6858000"/>
                </a:lnTo>
                <a:close/>
              </a:path>
            </a:pathLst>
          </a:custGeom>
        </p:spPr>
        <p:txBody>
          <a:bodyPr wrap="square">
            <a:noAutofit/>
          </a:bodyPr>
          <a:lstStyle/>
          <a:p>
            <a:endParaRPr lang="en-GB"/>
          </a:p>
        </p:txBody>
      </p:sp>
    </p:spTree>
    <p:extLst>
      <p:ext uri="{BB962C8B-B14F-4D97-AF65-F5344CB8AC3E}">
        <p14:creationId xmlns:p14="http://schemas.microsoft.com/office/powerpoint/2010/main" val="97361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328E9C5-AE08-4BAE-A1EE-FB3A2237FB38}"/>
              </a:ext>
            </a:extLst>
          </p:cNvPr>
          <p:cNvSpPr>
            <a:spLocks noGrp="1"/>
          </p:cNvSpPr>
          <p:nvPr>
            <p:ph type="pic" sz="quarter" idx="10"/>
          </p:nvPr>
        </p:nvSpPr>
        <p:spPr>
          <a:xfrm>
            <a:off x="0" y="4085804"/>
            <a:ext cx="12192000" cy="2772196"/>
          </a:xfrm>
          <a:custGeom>
            <a:avLst/>
            <a:gdLst>
              <a:gd name="connsiteX0" fmla="*/ 0 w 12192000"/>
              <a:gd name="connsiteY0" fmla="*/ 0 h 2772196"/>
              <a:gd name="connsiteX1" fmla="*/ 12192000 w 12192000"/>
              <a:gd name="connsiteY1" fmla="*/ 0 h 2772196"/>
              <a:gd name="connsiteX2" fmla="*/ 12192000 w 12192000"/>
              <a:gd name="connsiteY2" fmla="*/ 2772196 h 2772196"/>
              <a:gd name="connsiteX3" fmla="*/ 0 w 12192000"/>
              <a:gd name="connsiteY3" fmla="*/ 2772196 h 2772196"/>
            </a:gdLst>
            <a:ahLst/>
            <a:cxnLst>
              <a:cxn ang="0">
                <a:pos x="connsiteX0" y="connsiteY0"/>
              </a:cxn>
              <a:cxn ang="0">
                <a:pos x="connsiteX1" y="connsiteY1"/>
              </a:cxn>
              <a:cxn ang="0">
                <a:pos x="connsiteX2" y="connsiteY2"/>
              </a:cxn>
              <a:cxn ang="0">
                <a:pos x="connsiteX3" y="connsiteY3"/>
              </a:cxn>
            </a:cxnLst>
            <a:rect l="l" t="t" r="r" b="b"/>
            <a:pathLst>
              <a:path w="12192000" h="2772196">
                <a:moveTo>
                  <a:pt x="0" y="0"/>
                </a:moveTo>
                <a:lnTo>
                  <a:pt x="12192000" y="0"/>
                </a:lnTo>
                <a:lnTo>
                  <a:pt x="12192000" y="2772196"/>
                </a:lnTo>
                <a:lnTo>
                  <a:pt x="0" y="2772196"/>
                </a:lnTo>
                <a:close/>
              </a:path>
            </a:pathLst>
          </a:custGeom>
        </p:spPr>
        <p:txBody>
          <a:bodyPr wrap="square">
            <a:noAutofit/>
          </a:bodyPr>
          <a:lstStyle/>
          <a:p>
            <a:endParaRPr lang="en-US"/>
          </a:p>
        </p:txBody>
      </p:sp>
    </p:spTree>
    <p:extLst>
      <p:ext uri="{BB962C8B-B14F-4D97-AF65-F5344CB8AC3E}">
        <p14:creationId xmlns:p14="http://schemas.microsoft.com/office/powerpoint/2010/main" val="250318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3122E7D-EE72-4F17-9162-1F7B13775A72}"/>
              </a:ext>
            </a:extLst>
          </p:cNvPr>
          <p:cNvSpPr>
            <a:spLocks noGrp="1"/>
          </p:cNvSpPr>
          <p:nvPr>
            <p:ph type="pic" sz="quarter" idx="10"/>
          </p:nvPr>
        </p:nvSpPr>
        <p:spPr>
          <a:xfrm>
            <a:off x="1" y="0"/>
            <a:ext cx="4340040" cy="6858000"/>
          </a:xfrm>
          <a:custGeom>
            <a:avLst/>
            <a:gdLst>
              <a:gd name="connsiteX0" fmla="*/ 0 w 4686301"/>
              <a:gd name="connsiteY0" fmla="*/ 0 h 6858000"/>
              <a:gd name="connsiteX1" fmla="*/ 4686301 w 4686301"/>
              <a:gd name="connsiteY1" fmla="*/ 0 h 6858000"/>
              <a:gd name="connsiteX2" fmla="*/ 4686301 w 4686301"/>
              <a:gd name="connsiteY2" fmla="*/ 6858000 h 6858000"/>
              <a:gd name="connsiteX3" fmla="*/ 0 w 46863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686301" h="6858000">
                <a:moveTo>
                  <a:pt x="0" y="0"/>
                </a:moveTo>
                <a:lnTo>
                  <a:pt x="4686301" y="0"/>
                </a:lnTo>
                <a:lnTo>
                  <a:pt x="4686301"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65116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6E71FF3-1C2A-4D4C-A62E-C3AB73DAA992}"/>
              </a:ext>
            </a:extLst>
          </p:cNvPr>
          <p:cNvSpPr>
            <a:spLocks noGrp="1"/>
          </p:cNvSpPr>
          <p:nvPr>
            <p:ph type="pic" sz="quarter" idx="10"/>
          </p:nvPr>
        </p:nvSpPr>
        <p:spPr>
          <a:xfrm>
            <a:off x="6709398" y="0"/>
            <a:ext cx="5482602" cy="6858001"/>
          </a:xfrm>
          <a:custGeom>
            <a:avLst/>
            <a:gdLst>
              <a:gd name="connsiteX0" fmla="*/ 0 w 5139155"/>
              <a:gd name="connsiteY0" fmla="*/ 0 h 6858001"/>
              <a:gd name="connsiteX1" fmla="*/ 5139155 w 5139155"/>
              <a:gd name="connsiteY1" fmla="*/ 0 h 6858001"/>
              <a:gd name="connsiteX2" fmla="*/ 5139155 w 5139155"/>
              <a:gd name="connsiteY2" fmla="*/ 6858001 h 6858001"/>
              <a:gd name="connsiteX3" fmla="*/ 0 w 5139155"/>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5139155" h="6858001">
                <a:moveTo>
                  <a:pt x="0" y="0"/>
                </a:moveTo>
                <a:lnTo>
                  <a:pt x="5139155" y="0"/>
                </a:lnTo>
                <a:lnTo>
                  <a:pt x="5139155" y="6858001"/>
                </a:lnTo>
                <a:lnTo>
                  <a:pt x="0" y="6858001"/>
                </a:lnTo>
                <a:close/>
              </a:path>
            </a:pathLst>
          </a:custGeom>
        </p:spPr>
        <p:txBody>
          <a:bodyPr wrap="square">
            <a:noAutofit/>
          </a:bodyPr>
          <a:lstStyle/>
          <a:p>
            <a:endParaRPr lang="en-US"/>
          </a:p>
        </p:txBody>
      </p:sp>
    </p:spTree>
    <p:extLst>
      <p:ext uri="{BB962C8B-B14F-4D97-AF65-F5344CB8AC3E}">
        <p14:creationId xmlns:p14="http://schemas.microsoft.com/office/powerpoint/2010/main" val="1454665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8893AD-97D1-47DD-8086-2325B7E1757F}"/>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5334002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5334002"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28864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53_Custom Layout">
    <p:bg>
      <p:bgPr>
        <a:gradFill>
          <a:gsLst>
            <a:gs pos="0">
              <a:schemeClr val="accent3"/>
            </a:gs>
            <a:gs pos="82000">
              <a:schemeClr val="accent1">
                <a:lumMod val="75000"/>
              </a:schemeClr>
            </a:gs>
          </a:gsLst>
          <a:lin ang="27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63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6C2D7CB-DA46-45C8-9098-CB906EFA2393}"/>
              </a:ext>
            </a:extLst>
          </p:cNvPr>
          <p:cNvSpPr>
            <a:spLocks noGrp="1"/>
          </p:cNvSpPr>
          <p:nvPr>
            <p:ph type="pic" sz="quarter" idx="10"/>
          </p:nvPr>
        </p:nvSpPr>
        <p:spPr>
          <a:xfrm>
            <a:off x="-1" y="0"/>
            <a:ext cx="3599543" cy="6858000"/>
          </a:xfrm>
          <a:custGeom>
            <a:avLst/>
            <a:gdLst>
              <a:gd name="connsiteX0" fmla="*/ 0 w 3599543"/>
              <a:gd name="connsiteY0" fmla="*/ 0 h 6858000"/>
              <a:gd name="connsiteX1" fmla="*/ 3599543 w 3599543"/>
              <a:gd name="connsiteY1" fmla="*/ 0 h 6858000"/>
              <a:gd name="connsiteX2" fmla="*/ 3599543 w 3599543"/>
              <a:gd name="connsiteY2" fmla="*/ 6858000 h 6858000"/>
              <a:gd name="connsiteX3" fmla="*/ 0 w 35995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99543" h="6858000">
                <a:moveTo>
                  <a:pt x="0" y="0"/>
                </a:moveTo>
                <a:lnTo>
                  <a:pt x="3599543" y="0"/>
                </a:lnTo>
                <a:lnTo>
                  <a:pt x="3599543" y="6858000"/>
                </a:lnTo>
                <a:lnTo>
                  <a:pt x="0" y="6858000"/>
                </a:lnTo>
                <a:close/>
              </a:path>
            </a:pathLst>
          </a:custGeom>
        </p:spPr>
        <p:txBody>
          <a:bodyPr wrap="square">
            <a:noAutofit/>
          </a:bodyPr>
          <a:lstStyle/>
          <a:p>
            <a:endParaRPr lang="en-GB"/>
          </a:p>
        </p:txBody>
      </p:sp>
    </p:spTree>
    <p:extLst>
      <p:ext uri="{BB962C8B-B14F-4D97-AF65-F5344CB8AC3E}">
        <p14:creationId xmlns:p14="http://schemas.microsoft.com/office/powerpoint/2010/main" val="250714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2ABDF288-3F61-41D1-81BA-92B10676E4F6}"/>
              </a:ext>
            </a:extLst>
          </p:cNvPr>
          <p:cNvSpPr>
            <a:spLocks noGrp="1"/>
          </p:cNvSpPr>
          <p:nvPr>
            <p:ph type="pic" sz="quarter" idx="10" hasCustomPrompt="1"/>
          </p:nvPr>
        </p:nvSpPr>
        <p:spPr>
          <a:xfrm>
            <a:off x="5680201" y="1"/>
            <a:ext cx="6511798" cy="6873765"/>
          </a:xfrm>
          <a:custGeom>
            <a:avLst/>
            <a:gdLst>
              <a:gd name="connsiteX0" fmla="*/ 2317530 w 6511798"/>
              <a:gd name="connsiteY0" fmla="*/ 0 h 6873765"/>
              <a:gd name="connsiteX1" fmla="*/ 3257281 w 6511798"/>
              <a:gd name="connsiteY1" fmla="*/ 0 h 6873765"/>
              <a:gd name="connsiteX2" fmla="*/ 5572047 w 6511798"/>
              <a:gd name="connsiteY2" fmla="*/ 0 h 6873765"/>
              <a:gd name="connsiteX3" fmla="*/ 6511798 w 6511798"/>
              <a:gd name="connsiteY3" fmla="*/ 0 h 6873765"/>
              <a:gd name="connsiteX4" fmla="*/ 6511798 w 6511798"/>
              <a:gd name="connsiteY4" fmla="*/ 6873765 h 6873765"/>
              <a:gd name="connsiteX5" fmla="*/ 5572047 w 6511798"/>
              <a:gd name="connsiteY5" fmla="*/ 6873765 h 6873765"/>
              <a:gd name="connsiteX6" fmla="*/ 939751 w 6511798"/>
              <a:gd name="connsiteY6" fmla="*/ 6873765 h 6873765"/>
              <a:gd name="connsiteX7" fmla="*/ 0 w 6511798"/>
              <a:gd name="connsiteY7" fmla="*/ 6873765 h 687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1798" h="6873765">
                <a:moveTo>
                  <a:pt x="2317530" y="0"/>
                </a:moveTo>
                <a:lnTo>
                  <a:pt x="3257281" y="0"/>
                </a:lnTo>
                <a:lnTo>
                  <a:pt x="5572047" y="0"/>
                </a:lnTo>
                <a:lnTo>
                  <a:pt x="6511798" y="0"/>
                </a:lnTo>
                <a:lnTo>
                  <a:pt x="6511798" y="6873765"/>
                </a:lnTo>
                <a:lnTo>
                  <a:pt x="5572047" y="6873765"/>
                </a:lnTo>
                <a:lnTo>
                  <a:pt x="939751" y="6873765"/>
                </a:lnTo>
                <a:lnTo>
                  <a:pt x="0" y="6873765"/>
                </a:lnTo>
                <a:close/>
              </a:path>
            </a:pathLst>
          </a:custGeom>
        </p:spPr>
        <p:txBody>
          <a:bodyPr wrap="square">
            <a:noAutofit/>
          </a:bodyPr>
          <a:lstStyle>
            <a:lvl1pPr marL="0" marR="0" indent="0" algn="l" defTabSz="912971" rtl="0" eaLnBrk="1" fontAlgn="auto" latinLnBrk="0" hangingPunct="1">
              <a:lnSpc>
                <a:spcPct val="90000"/>
              </a:lnSpc>
              <a:spcBef>
                <a:spcPts val="999"/>
              </a:spcBef>
              <a:spcAft>
                <a:spcPts val="0"/>
              </a:spcAft>
              <a:buClrTx/>
              <a:buSzTx/>
              <a:buFont typeface="Arial" panose="020B0604020202020204" pitchFamily="34" charset="0"/>
              <a:buNone/>
              <a:tabLst/>
              <a:defRPr sz="1500">
                <a:solidFill>
                  <a:schemeClr val="bg1">
                    <a:lumMod val="75000"/>
                  </a:schemeClr>
                </a:solidFill>
              </a:defRPr>
            </a:lvl1pPr>
          </a:lstStyle>
          <a:p>
            <a:pPr marL="0" marR="0" lvl="0" indent="0" algn="l" defTabSz="912971" rtl="0" eaLnBrk="1" fontAlgn="auto" latinLnBrk="0" hangingPunct="1">
              <a:lnSpc>
                <a:spcPct val="90000"/>
              </a:lnSpc>
              <a:spcBef>
                <a:spcPts val="999"/>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37836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F2483237-672D-4B8A-8398-36F2CBCA7E54}"/>
              </a:ext>
            </a:extLst>
          </p:cNvPr>
          <p:cNvSpPr>
            <a:spLocks noGrp="1"/>
          </p:cNvSpPr>
          <p:nvPr>
            <p:ph type="pic" sz="quarter" idx="10"/>
          </p:nvPr>
        </p:nvSpPr>
        <p:spPr>
          <a:xfrm>
            <a:off x="796411" y="818536"/>
            <a:ext cx="5299589" cy="5220929"/>
          </a:xfrm>
          <a:prstGeom prst="rect">
            <a:avLst/>
          </a:prstGeom>
          <a:noFill/>
          <a:effectLst>
            <a:outerShdw blurRad="1016000" dist="825500" dir="5400000" sx="86000" sy="86000" algn="t" rotWithShape="0">
              <a:prstClr val="black">
                <a:alpha val="30000"/>
              </a:prstClr>
            </a:outerShdw>
          </a:effectLst>
        </p:spPr>
        <p:txBody>
          <a:bodyPr wrap="square">
            <a:noAutofit/>
          </a:bodyPr>
          <a:lstStyle>
            <a:lvl1pPr marL="0" indent="0" algn="ctr">
              <a:buNone/>
              <a:defRPr>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411656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9BA7DBF-5FF6-461C-AB0A-2C1075F7218E}"/>
              </a:ext>
            </a:extLst>
          </p:cNvPr>
          <p:cNvSpPr>
            <a:spLocks noGrp="1"/>
          </p:cNvSpPr>
          <p:nvPr>
            <p:ph type="pic" sz="quarter" idx="10"/>
          </p:nvPr>
        </p:nvSpPr>
        <p:spPr>
          <a:xfrm>
            <a:off x="0" y="1"/>
            <a:ext cx="12192000" cy="6180083"/>
          </a:xfrm>
          <a:custGeom>
            <a:avLst/>
            <a:gdLst>
              <a:gd name="connsiteX0" fmla="*/ 0 w 12192000"/>
              <a:gd name="connsiteY0" fmla="*/ 0 h 6180083"/>
              <a:gd name="connsiteX1" fmla="*/ 12192000 w 12192000"/>
              <a:gd name="connsiteY1" fmla="*/ 0 h 6180083"/>
              <a:gd name="connsiteX2" fmla="*/ 12192000 w 12192000"/>
              <a:gd name="connsiteY2" fmla="*/ 6180083 h 6180083"/>
              <a:gd name="connsiteX3" fmla="*/ 0 w 12192000"/>
              <a:gd name="connsiteY3" fmla="*/ 6180083 h 6180083"/>
            </a:gdLst>
            <a:ahLst/>
            <a:cxnLst>
              <a:cxn ang="0">
                <a:pos x="connsiteX0" y="connsiteY0"/>
              </a:cxn>
              <a:cxn ang="0">
                <a:pos x="connsiteX1" y="connsiteY1"/>
              </a:cxn>
              <a:cxn ang="0">
                <a:pos x="connsiteX2" y="connsiteY2"/>
              </a:cxn>
              <a:cxn ang="0">
                <a:pos x="connsiteX3" y="connsiteY3"/>
              </a:cxn>
            </a:cxnLst>
            <a:rect l="l" t="t" r="r" b="b"/>
            <a:pathLst>
              <a:path w="12192000" h="6180083">
                <a:moveTo>
                  <a:pt x="0" y="0"/>
                </a:moveTo>
                <a:lnTo>
                  <a:pt x="12192000" y="0"/>
                </a:lnTo>
                <a:lnTo>
                  <a:pt x="12192000" y="6180083"/>
                </a:lnTo>
                <a:lnTo>
                  <a:pt x="0" y="6180083"/>
                </a:lnTo>
                <a:close/>
              </a:path>
            </a:pathLst>
          </a:custGeom>
        </p:spPr>
        <p:txBody>
          <a:bodyPr wrap="square">
            <a:noAutofit/>
          </a:bodyPr>
          <a:lstStyle/>
          <a:p>
            <a:endParaRPr lang="en-GB" dirty="0"/>
          </a:p>
        </p:txBody>
      </p:sp>
    </p:spTree>
    <p:extLst>
      <p:ext uri="{BB962C8B-B14F-4D97-AF65-F5344CB8AC3E}">
        <p14:creationId xmlns:p14="http://schemas.microsoft.com/office/powerpoint/2010/main" val="288092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BB85B06C-9A8E-40FE-AE2B-6D37D925E184}"/>
              </a:ext>
            </a:extLst>
          </p:cNvPr>
          <p:cNvSpPr>
            <a:spLocks noGrp="1"/>
          </p:cNvSpPr>
          <p:nvPr>
            <p:ph type="pic" sz="quarter" idx="10" hasCustomPrompt="1"/>
          </p:nvPr>
        </p:nvSpPr>
        <p:spPr>
          <a:xfrm>
            <a:off x="276225" y="261937"/>
            <a:ext cx="11639550" cy="6334125"/>
          </a:xfrm>
          <a:prstGeom prst="rect">
            <a:avLst/>
          </a:prstGeom>
        </p:spPr>
        <p:txBody>
          <a:bodyPr/>
          <a:lstStyle>
            <a:lvl1pPr marL="0" indent="0">
              <a:buNone/>
              <a:defRPr sz="160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421734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18C30DC-1BFB-4623-89B7-5484F23D552A}"/>
              </a:ext>
            </a:extLst>
          </p:cNvPr>
          <p:cNvSpPr>
            <a:spLocks noGrp="1"/>
          </p:cNvSpPr>
          <p:nvPr>
            <p:ph type="pic" sz="quarter" idx="10" hasCustomPrompt="1"/>
          </p:nvPr>
        </p:nvSpPr>
        <p:spPr>
          <a:xfrm>
            <a:off x="0" y="621000"/>
            <a:ext cx="12192000" cy="5616000"/>
          </a:xfrm>
          <a:custGeom>
            <a:avLst/>
            <a:gdLst>
              <a:gd name="connsiteX0" fmla="*/ 0 w 12192000"/>
              <a:gd name="connsiteY0" fmla="*/ 0 h 5616000"/>
              <a:gd name="connsiteX1" fmla="*/ 12192000 w 12192000"/>
              <a:gd name="connsiteY1" fmla="*/ 0 h 5616000"/>
              <a:gd name="connsiteX2" fmla="*/ 12192000 w 12192000"/>
              <a:gd name="connsiteY2" fmla="*/ 5616000 h 5616000"/>
              <a:gd name="connsiteX3" fmla="*/ 0 w 12192000"/>
              <a:gd name="connsiteY3" fmla="*/ 5616000 h 5616000"/>
            </a:gdLst>
            <a:ahLst/>
            <a:cxnLst>
              <a:cxn ang="0">
                <a:pos x="connsiteX0" y="connsiteY0"/>
              </a:cxn>
              <a:cxn ang="0">
                <a:pos x="connsiteX1" y="connsiteY1"/>
              </a:cxn>
              <a:cxn ang="0">
                <a:pos x="connsiteX2" y="connsiteY2"/>
              </a:cxn>
              <a:cxn ang="0">
                <a:pos x="connsiteX3" y="connsiteY3"/>
              </a:cxn>
            </a:cxnLst>
            <a:rect l="l" t="t" r="r" b="b"/>
            <a:pathLst>
              <a:path w="12192000" h="5616000">
                <a:moveTo>
                  <a:pt x="0" y="0"/>
                </a:moveTo>
                <a:lnTo>
                  <a:pt x="12192000" y="0"/>
                </a:lnTo>
                <a:lnTo>
                  <a:pt x="12192000" y="5616000"/>
                </a:lnTo>
                <a:lnTo>
                  <a:pt x="0" y="5616000"/>
                </a:lnTo>
                <a:close/>
              </a:path>
            </a:pathLst>
          </a:custGeom>
        </p:spPr>
        <p:txBody>
          <a:bodyPr wrap="square">
            <a:noAutofit/>
          </a:bodyPr>
          <a:lstStyle>
            <a:lvl1pPr marL="0" indent="0">
              <a:buNone/>
              <a:defRPr sz="160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343183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2C92EBF-3886-4742-AEA2-46BDB6CAC9B2}"/>
              </a:ext>
            </a:extLst>
          </p:cNvPr>
          <p:cNvSpPr>
            <a:spLocks noGrp="1"/>
          </p:cNvSpPr>
          <p:nvPr>
            <p:ph type="pic" sz="quarter" idx="10" hasCustomPrompt="1"/>
          </p:nvPr>
        </p:nvSpPr>
        <p:spPr>
          <a:xfrm>
            <a:off x="1173480" y="1401574"/>
            <a:ext cx="3260868" cy="3995863"/>
          </a:xfrm>
          <a:custGeom>
            <a:avLst/>
            <a:gdLst>
              <a:gd name="connsiteX0" fmla="*/ 121402 w 3260868"/>
              <a:gd name="connsiteY0" fmla="*/ 0 h 3995863"/>
              <a:gd name="connsiteX1" fmla="*/ 3139466 w 3260868"/>
              <a:gd name="connsiteY1" fmla="*/ 0 h 3995863"/>
              <a:gd name="connsiteX2" fmla="*/ 3260868 w 3260868"/>
              <a:gd name="connsiteY2" fmla="*/ 121402 h 3995863"/>
              <a:gd name="connsiteX3" fmla="*/ 3260868 w 3260868"/>
              <a:gd name="connsiteY3" fmla="*/ 3874461 h 3995863"/>
              <a:gd name="connsiteX4" fmla="*/ 3139466 w 3260868"/>
              <a:gd name="connsiteY4" fmla="*/ 3995863 h 3995863"/>
              <a:gd name="connsiteX5" fmla="*/ 121402 w 3260868"/>
              <a:gd name="connsiteY5" fmla="*/ 3995863 h 3995863"/>
              <a:gd name="connsiteX6" fmla="*/ 0 w 3260868"/>
              <a:gd name="connsiteY6" fmla="*/ 3874461 h 3995863"/>
              <a:gd name="connsiteX7" fmla="*/ 0 w 3260868"/>
              <a:gd name="connsiteY7" fmla="*/ 121402 h 3995863"/>
              <a:gd name="connsiteX8" fmla="*/ 121402 w 3260868"/>
              <a:gd name="connsiteY8" fmla="*/ 0 h 399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0868" h="3995863">
                <a:moveTo>
                  <a:pt x="121402" y="0"/>
                </a:moveTo>
                <a:lnTo>
                  <a:pt x="3139466" y="0"/>
                </a:lnTo>
                <a:cubicBezTo>
                  <a:pt x="3206514" y="0"/>
                  <a:pt x="3260868" y="54354"/>
                  <a:pt x="3260868" y="121402"/>
                </a:cubicBezTo>
                <a:lnTo>
                  <a:pt x="3260868" y="3874461"/>
                </a:lnTo>
                <a:cubicBezTo>
                  <a:pt x="3260868" y="3941509"/>
                  <a:pt x="3206514" y="3995863"/>
                  <a:pt x="3139466" y="3995863"/>
                </a:cubicBezTo>
                <a:lnTo>
                  <a:pt x="121402" y="3995863"/>
                </a:lnTo>
                <a:cubicBezTo>
                  <a:pt x="54354" y="3995863"/>
                  <a:pt x="0" y="3941509"/>
                  <a:pt x="0" y="3874461"/>
                </a:cubicBezTo>
                <a:lnTo>
                  <a:pt x="0" y="121402"/>
                </a:lnTo>
                <a:cubicBezTo>
                  <a:pt x="0" y="54354"/>
                  <a:pt x="54354" y="0"/>
                  <a:pt x="121402" y="0"/>
                </a:cubicBezTo>
                <a:close/>
              </a:path>
            </a:pathLst>
          </a:custGeom>
          <a:ln w="50800">
            <a:solidFill>
              <a:schemeClr val="bg1"/>
            </a:solidFill>
          </a:ln>
        </p:spPr>
        <p:txBody>
          <a:bodyPr wrap="square">
            <a:noAutofit/>
          </a:bodyPr>
          <a:lstStyle>
            <a:lvl1pPr marL="0" indent="0">
              <a:buNone/>
              <a:defRPr sz="160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221627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6782833-5668-4E6E-9E86-DB0FF245052F}"/>
              </a:ext>
            </a:extLst>
          </p:cNvPr>
          <p:cNvSpPr>
            <a:spLocks noGrp="1"/>
          </p:cNvSpPr>
          <p:nvPr>
            <p:ph type="pic" sz="quarter" idx="10" hasCustomPrompt="1"/>
          </p:nvPr>
        </p:nvSpPr>
        <p:spPr>
          <a:xfrm>
            <a:off x="0" y="2"/>
            <a:ext cx="12192000" cy="5676903"/>
          </a:xfrm>
          <a:custGeom>
            <a:avLst/>
            <a:gdLst>
              <a:gd name="connsiteX0" fmla="*/ 0 w 12192000"/>
              <a:gd name="connsiteY0" fmla="*/ 0 h 5676903"/>
              <a:gd name="connsiteX1" fmla="*/ 12192000 w 12192000"/>
              <a:gd name="connsiteY1" fmla="*/ 0 h 5676903"/>
              <a:gd name="connsiteX2" fmla="*/ 12192000 w 12192000"/>
              <a:gd name="connsiteY2" fmla="*/ 4521710 h 5676903"/>
              <a:gd name="connsiteX3" fmla="*/ 6096000 w 12192000"/>
              <a:gd name="connsiteY3" fmla="*/ 5676903 h 5676903"/>
              <a:gd name="connsiteX4" fmla="*/ 0 w 12192000"/>
              <a:gd name="connsiteY4" fmla="*/ 4521710 h 5676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676903">
                <a:moveTo>
                  <a:pt x="0" y="0"/>
                </a:moveTo>
                <a:lnTo>
                  <a:pt x="12192000" y="0"/>
                </a:lnTo>
                <a:lnTo>
                  <a:pt x="12192000" y="4521710"/>
                </a:lnTo>
                <a:lnTo>
                  <a:pt x="6096000" y="5676903"/>
                </a:lnTo>
                <a:lnTo>
                  <a:pt x="0" y="4521710"/>
                </a:lnTo>
                <a:close/>
              </a:path>
            </a:pathLst>
          </a:custGeom>
        </p:spPr>
        <p:txBody>
          <a:bodyPr wrap="square">
            <a:noAutofit/>
          </a:bodyPr>
          <a:lstStyle>
            <a:lvl1pPr marL="0" indent="0">
              <a:buNone/>
              <a:defRPr sz="160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195818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DE81EAB-D343-4CA3-9193-170BE84E6D49}"/>
              </a:ext>
            </a:extLst>
          </p:cNvPr>
          <p:cNvSpPr>
            <a:spLocks noGrp="1"/>
          </p:cNvSpPr>
          <p:nvPr>
            <p:ph type="pic" sz="quarter" idx="11"/>
          </p:nvPr>
        </p:nvSpPr>
        <p:spPr>
          <a:xfrm>
            <a:off x="3858720" y="2851957"/>
            <a:ext cx="1066080" cy="1066080"/>
          </a:xfrm>
          <a:custGeom>
            <a:avLst/>
            <a:gdLst>
              <a:gd name="connsiteX0" fmla="*/ 618122 w 1236244"/>
              <a:gd name="connsiteY0" fmla="*/ 0 h 1236244"/>
              <a:gd name="connsiteX1" fmla="*/ 1236244 w 1236244"/>
              <a:gd name="connsiteY1" fmla="*/ 618122 h 1236244"/>
              <a:gd name="connsiteX2" fmla="*/ 618122 w 1236244"/>
              <a:gd name="connsiteY2" fmla="*/ 1236244 h 1236244"/>
              <a:gd name="connsiteX3" fmla="*/ 0 w 1236244"/>
              <a:gd name="connsiteY3" fmla="*/ 618122 h 1236244"/>
              <a:gd name="connsiteX4" fmla="*/ 618122 w 1236244"/>
              <a:gd name="connsiteY4" fmla="*/ 0 h 123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244" h="1236244">
                <a:moveTo>
                  <a:pt x="618122" y="0"/>
                </a:moveTo>
                <a:cubicBezTo>
                  <a:pt x="959501" y="0"/>
                  <a:pt x="1236244" y="276743"/>
                  <a:pt x="1236244" y="618122"/>
                </a:cubicBezTo>
                <a:cubicBezTo>
                  <a:pt x="1236244" y="959501"/>
                  <a:pt x="959501" y="1236244"/>
                  <a:pt x="618122" y="1236244"/>
                </a:cubicBezTo>
                <a:cubicBezTo>
                  <a:pt x="276743" y="1236244"/>
                  <a:pt x="0" y="959501"/>
                  <a:pt x="0" y="618122"/>
                </a:cubicBezTo>
                <a:cubicBezTo>
                  <a:pt x="0" y="276743"/>
                  <a:pt x="276743" y="0"/>
                  <a:pt x="618122" y="0"/>
                </a:cubicBezTo>
                <a:close/>
              </a:path>
            </a:pathLst>
          </a:custGeom>
          <a:solidFill>
            <a:schemeClr val="bg1">
              <a:lumMod val="95000"/>
            </a:schemeClr>
          </a:solidFill>
        </p:spPr>
        <p:txBody>
          <a:bodyPr wrap="square" anchor="ctr">
            <a:noAutofit/>
          </a:bodyPr>
          <a:lstStyle>
            <a:lvl1pPr marL="0" indent="0" algn="ctr">
              <a:buNone/>
              <a:defRPr sz="2000"/>
            </a:lvl1pPr>
          </a:lstStyle>
          <a:p>
            <a:endParaRPr lang="en-US" dirty="0"/>
          </a:p>
        </p:txBody>
      </p:sp>
      <p:sp>
        <p:nvSpPr>
          <p:cNvPr id="12" name="Picture Placeholder 11">
            <a:extLst>
              <a:ext uri="{FF2B5EF4-FFF2-40B4-BE49-F238E27FC236}">
                <a16:creationId xmlns:a16="http://schemas.microsoft.com/office/drawing/2014/main" id="{6FD985B1-4F25-464B-861B-958E51D31678}"/>
              </a:ext>
            </a:extLst>
          </p:cNvPr>
          <p:cNvSpPr>
            <a:spLocks noGrp="1"/>
          </p:cNvSpPr>
          <p:nvPr>
            <p:ph type="pic" sz="quarter" idx="12"/>
          </p:nvPr>
        </p:nvSpPr>
        <p:spPr>
          <a:xfrm>
            <a:off x="3858720" y="4433914"/>
            <a:ext cx="1066080" cy="1066080"/>
          </a:xfrm>
          <a:custGeom>
            <a:avLst/>
            <a:gdLst>
              <a:gd name="connsiteX0" fmla="*/ 618122 w 1236244"/>
              <a:gd name="connsiteY0" fmla="*/ 0 h 1236244"/>
              <a:gd name="connsiteX1" fmla="*/ 1236244 w 1236244"/>
              <a:gd name="connsiteY1" fmla="*/ 618122 h 1236244"/>
              <a:gd name="connsiteX2" fmla="*/ 618122 w 1236244"/>
              <a:gd name="connsiteY2" fmla="*/ 1236244 h 1236244"/>
              <a:gd name="connsiteX3" fmla="*/ 0 w 1236244"/>
              <a:gd name="connsiteY3" fmla="*/ 618122 h 1236244"/>
              <a:gd name="connsiteX4" fmla="*/ 618122 w 1236244"/>
              <a:gd name="connsiteY4" fmla="*/ 0 h 123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244" h="1236244">
                <a:moveTo>
                  <a:pt x="618122" y="0"/>
                </a:moveTo>
                <a:cubicBezTo>
                  <a:pt x="959501" y="0"/>
                  <a:pt x="1236244" y="276743"/>
                  <a:pt x="1236244" y="618122"/>
                </a:cubicBezTo>
                <a:cubicBezTo>
                  <a:pt x="1236244" y="959501"/>
                  <a:pt x="959501" y="1236244"/>
                  <a:pt x="618122" y="1236244"/>
                </a:cubicBezTo>
                <a:cubicBezTo>
                  <a:pt x="276743" y="1236244"/>
                  <a:pt x="0" y="959501"/>
                  <a:pt x="0" y="618122"/>
                </a:cubicBezTo>
                <a:cubicBezTo>
                  <a:pt x="0" y="276743"/>
                  <a:pt x="276743" y="0"/>
                  <a:pt x="618122" y="0"/>
                </a:cubicBezTo>
                <a:close/>
              </a:path>
            </a:pathLst>
          </a:custGeom>
          <a:solidFill>
            <a:schemeClr val="bg1">
              <a:lumMod val="95000"/>
            </a:schemeClr>
          </a:solidFill>
        </p:spPr>
        <p:txBody>
          <a:bodyPr wrap="square" anchor="ctr">
            <a:noAutofit/>
          </a:bodyPr>
          <a:lstStyle>
            <a:lvl1pPr marL="0" indent="0" algn="ctr">
              <a:buNone/>
              <a:defRPr sz="2000"/>
            </a:lvl1pPr>
          </a:lstStyle>
          <a:p>
            <a:endParaRPr lang="en-US"/>
          </a:p>
        </p:txBody>
      </p:sp>
      <p:sp>
        <p:nvSpPr>
          <p:cNvPr id="13" name="Picture Placeholder 12">
            <a:extLst>
              <a:ext uri="{FF2B5EF4-FFF2-40B4-BE49-F238E27FC236}">
                <a16:creationId xmlns:a16="http://schemas.microsoft.com/office/drawing/2014/main" id="{818C5232-BF57-49B6-9250-ED9299B31DCB}"/>
              </a:ext>
            </a:extLst>
          </p:cNvPr>
          <p:cNvSpPr>
            <a:spLocks noGrp="1"/>
          </p:cNvSpPr>
          <p:nvPr>
            <p:ph type="pic" sz="quarter" idx="13"/>
          </p:nvPr>
        </p:nvSpPr>
        <p:spPr>
          <a:xfrm>
            <a:off x="7545709" y="1270000"/>
            <a:ext cx="1066080" cy="1066080"/>
          </a:xfrm>
          <a:custGeom>
            <a:avLst/>
            <a:gdLst>
              <a:gd name="connsiteX0" fmla="*/ 618122 w 1236244"/>
              <a:gd name="connsiteY0" fmla="*/ 0 h 1236244"/>
              <a:gd name="connsiteX1" fmla="*/ 1236244 w 1236244"/>
              <a:gd name="connsiteY1" fmla="*/ 618122 h 1236244"/>
              <a:gd name="connsiteX2" fmla="*/ 618122 w 1236244"/>
              <a:gd name="connsiteY2" fmla="*/ 1236244 h 1236244"/>
              <a:gd name="connsiteX3" fmla="*/ 0 w 1236244"/>
              <a:gd name="connsiteY3" fmla="*/ 618122 h 1236244"/>
              <a:gd name="connsiteX4" fmla="*/ 618122 w 1236244"/>
              <a:gd name="connsiteY4" fmla="*/ 0 h 123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244" h="1236244">
                <a:moveTo>
                  <a:pt x="618122" y="0"/>
                </a:moveTo>
                <a:cubicBezTo>
                  <a:pt x="959501" y="0"/>
                  <a:pt x="1236244" y="276743"/>
                  <a:pt x="1236244" y="618122"/>
                </a:cubicBezTo>
                <a:cubicBezTo>
                  <a:pt x="1236244" y="959501"/>
                  <a:pt x="959501" y="1236244"/>
                  <a:pt x="618122" y="1236244"/>
                </a:cubicBezTo>
                <a:cubicBezTo>
                  <a:pt x="276743" y="1236244"/>
                  <a:pt x="0" y="959501"/>
                  <a:pt x="0" y="618122"/>
                </a:cubicBezTo>
                <a:cubicBezTo>
                  <a:pt x="0" y="276743"/>
                  <a:pt x="276743" y="0"/>
                  <a:pt x="618122" y="0"/>
                </a:cubicBezTo>
                <a:close/>
              </a:path>
            </a:pathLst>
          </a:custGeom>
          <a:solidFill>
            <a:schemeClr val="bg1">
              <a:lumMod val="95000"/>
            </a:schemeClr>
          </a:solidFill>
        </p:spPr>
        <p:txBody>
          <a:bodyPr wrap="square" anchor="ctr">
            <a:noAutofit/>
          </a:bodyPr>
          <a:lstStyle>
            <a:lvl1pPr marL="0" indent="0" algn="ctr">
              <a:buNone/>
              <a:defRPr sz="2000"/>
            </a:lvl1pPr>
          </a:lstStyle>
          <a:p>
            <a:endParaRPr lang="en-US"/>
          </a:p>
        </p:txBody>
      </p:sp>
      <p:sp>
        <p:nvSpPr>
          <p:cNvPr id="14" name="Picture Placeholder 13">
            <a:extLst>
              <a:ext uri="{FF2B5EF4-FFF2-40B4-BE49-F238E27FC236}">
                <a16:creationId xmlns:a16="http://schemas.microsoft.com/office/drawing/2014/main" id="{4E6ECB0A-F874-4036-A7DF-5E8CF670C8F7}"/>
              </a:ext>
            </a:extLst>
          </p:cNvPr>
          <p:cNvSpPr>
            <a:spLocks noGrp="1"/>
          </p:cNvSpPr>
          <p:nvPr>
            <p:ph type="pic" sz="quarter" idx="14"/>
          </p:nvPr>
        </p:nvSpPr>
        <p:spPr>
          <a:xfrm>
            <a:off x="7545709" y="2851957"/>
            <a:ext cx="1066080" cy="1066080"/>
          </a:xfrm>
          <a:custGeom>
            <a:avLst/>
            <a:gdLst>
              <a:gd name="connsiteX0" fmla="*/ 618122 w 1236244"/>
              <a:gd name="connsiteY0" fmla="*/ 0 h 1236244"/>
              <a:gd name="connsiteX1" fmla="*/ 1236244 w 1236244"/>
              <a:gd name="connsiteY1" fmla="*/ 618122 h 1236244"/>
              <a:gd name="connsiteX2" fmla="*/ 618122 w 1236244"/>
              <a:gd name="connsiteY2" fmla="*/ 1236244 h 1236244"/>
              <a:gd name="connsiteX3" fmla="*/ 0 w 1236244"/>
              <a:gd name="connsiteY3" fmla="*/ 618122 h 1236244"/>
              <a:gd name="connsiteX4" fmla="*/ 618122 w 1236244"/>
              <a:gd name="connsiteY4" fmla="*/ 0 h 123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244" h="1236244">
                <a:moveTo>
                  <a:pt x="618122" y="0"/>
                </a:moveTo>
                <a:cubicBezTo>
                  <a:pt x="959501" y="0"/>
                  <a:pt x="1236244" y="276743"/>
                  <a:pt x="1236244" y="618122"/>
                </a:cubicBezTo>
                <a:cubicBezTo>
                  <a:pt x="1236244" y="959501"/>
                  <a:pt x="959501" y="1236244"/>
                  <a:pt x="618122" y="1236244"/>
                </a:cubicBezTo>
                <a:cubicBezTo>
                  <a:pt x="276743" y="1236244"/>
                  <a:pt x="0" y="959501"/>
                  <a:pt x="0" y="618122"/>
                </a:cubicBezTo>
                <a:cubicBezTo>
                  <a:pt x="0" y="276743"/>
                  <a:pt x="276743" y="0"/>
                  <a:pt x="618122" y="0"/>
                </a:cubicBezTo>
                <a:close/>
              </a:path>
            </a:pathLst>
          </a:custGeom>
          <a:solidFill>
            <a:schemeClr val="bg1">
              <a:lumMod val="95000"/>
            </a:schemeClr>
          </a:solidFill>
        </p:spPr>
        <p:txBody>
          <a:bodyPr wrap="square" anchor="ctr">
            <a:noAutofit/>
          </a:bodyPr>
          <a:lstStyle>
            <a:lvl1pPr marL="0" indent="0" algn="ctr">
              <a:buNone/>
              <a:defRPr sz="2000"/>
            </a:lvl1pPr>
          </a:lstStyle>
          <a:p>
            <a:endParaRPr lang="en-US" dirty="0"/>
          </a:p>
        </p:txBody>
      </p:sp>
      <p:sp>
        <p:nvSpPr>
          <p:cNvPr id="15" name="Picture Placeholder 14">
            <a:extLst>
              <a:ext uri="{FF2B5EF4-FFF2-40B4-BE49-F238E27FC236}">
                <a16:creationId xmlns:a16="http://schemas.microsoft.com/office/drawing/2014/main" id="{0AAE39E1-BD0C-435E-A453-540777491E12}"/>
              </a:ext>
            </a:extLst>
          </p:cNvPr>
          <p:cNvSpPr>
            <a:spLocks noGrp="1"/>
          </p:cNvSpPr>
          <p:nvPr>
            <p:ph type="pic" sz="quarter" idx="15"/>
          </p:nvPr>
        </p:nvSpPr>
        <p:spPr>
          <a:xfrm>
            <a:off x="7545709" y="4433914"/>
            <a:ext cx="1066080" cy="1066080"/>
          </a:xfrm>
          <a:custGeom>
            <a:avLst/>
            <a:gdLst>
              <a:gd name="connsiteX0" fmla="*/ 618122 w 1236244"/>
              <a:gd name="connsiteY0" fmla="*/ 0 h 1236244"/>
              <a:gd name="connsiteX1" fmla="*/ 1236244 w 1236244"/>
              <a:gd name="connsiteY1" fmla="*/ 618122 h 1236244"/>
              <a:gd name="connsiteX2" fmla="*/ 618122 w 1236244"/>
              <a:gd name="connsiteY2" fmla="*/ 1236244 h 1236244"/>
              <a:gd name="connsiteX3" fmla="*/ 0 w 1236244"/>
              <a:gd name="connsiteY3" fmla="*/ 618122 h 1236244"/>
              <a:gd name="connsiteX4" fmla="*/ 618122 w 1236244"/>
              <a:gd name="connsiteY4" fmla="*/ 0 h 123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244" h="1236244">
                <a:moveTo>
                  <a:pt x="618122" y="0"/>
                </a:moveTo>
                <a:cubicBezTo>
                  <a:pt x="959501" y="0"/>
                  <a:pt x="1236244" y="276743"/>
                  <a:pt x="1236244" y="618122"/>
                </a:cubicBezTo>
                <a:cubicBezTo>
                  <a:pt x="1236244" y="959501"/>
                  <a:pt x="959501" y="1236244"/>
                  <a:pt x="618122" y="1236244"/>
                </a:cubicBezTo>
                <a:cubicBezTo>
                  <a:pt x="276743" y="1236244"/>
                  <a:pt x="0" y="959501"/>
                  <a:pt x="0" y="618122"/>
                </a:cubicBezTo>
                <a:cubicBezTo>
                  <a:pt x="0" y="276743"/>
                  <a:pt x="276743" y="0"/>
                  <a:pt x="618122" y="0"/>
                </a:cubicBezTo>
                <a:close/>
              </a:path>
            </a:pathLst>
          </a:custGeom>
          <a:solidFill>
            <a:schemeClr val="bg1">
              <a:lumMod val="95000"/>
            </a:schemeClr>
          </a:solidFill>
        </p:spPr>
        <p:txBody>
          <a:bodyPr wrap="square" anchor="ctr">
            <a:noAutofit/>
          </a:bodyPr>
          <a:lstStyle>
            <a:lvl1pPr marL="0" indent="0" algn="ctr">
              <a:buNone/>
              <a:defRPr sz="2000"/>
            </a:lvl1pPr>
          </a:lstStyle>
          <a:p>
            <a:endParaRPr lang="en-US"/>
          </a:p>
        </p:txBody>
      </p:sp>
      <p:sp>
        <p:nvSpPr>
          <p:cNvPr id="10" name="Picture Placeholder 9">
            <a:extLst>
              <a:ext uri="{FF2B5EF4-FFF2-40B4-BE49-F238E27FC236}">
                <a16:creationId xmlns:a16="http://schemas.microsoft.com/office/drawing/2014/main" id="{E2DBEF0C-80A3-4C3B-A821-6D130B782B9F}"/>
              </a:ext>
            </a:extLst>
          </p:cNvPr>
          <p:cNvSpPr>
            <a:spLocks noGrp="1"/>
          </p:cNvSpPr>
          <p:nvPr>
            <p:ph type="pic" sz="quarter" idx="10"/>
          </p:nvPr>
        </p:nvSpPr>
        <p:spPr>
          <a:xfrm>
            <a:off x="3858720" y="1270000"/>
            <a:ext cx="1066080" cy="1066080"/>
          </a:xfrm>
          <a:custGeom>
            <a:avLst/>
            <a:gdLst>
              <a:gd name="connsiteX0" fmla="*/ 618122 w 1236244"/>
              <a:gd name="connsiteY0" fmla="*/ 0 h 1236244"/>
              <a:gd name="connsiteX1" fmla="*/ 1236244 w 1236244"/>
              <a:gd name="connsiteY1" fmla="*/ 618122 h 1236244"/>
              <a:gd name="connsiteX2" fmla="*/ 618122 w 1236244"/>
              <a:gd name="connsiteY2" fmla="*/ 1236244 h 1236244"/>
              <a:gd name="connsiteX3" fmla="*/ 0 w 1236244"/>
              <a:gd name="connsiteY3" fmla="*/ 618122 h 1236244"/>
              <a:gd name="connsiteX4" fmla="*/ 618122 w 1236244"/>
              <a:gd name="connsiteY4" fmla="*/ 0 h 123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244" h="1236244">
                <a:moveTo>
                  <a:pt x="618122" y="0"/>
                </a:moveTo>
                <a:cubicBezTo>
                  <a:pt x="959501" y="0"/>
                  <a:pt x="1236244" y="276743"/>
                  <a:pt x="1236244" y="618122"/>
                </a:cubicBezTo>
                <a:cubicBezTo>
                  <a:pt x="1236244" y="959501"/>
                  <a:pt x="959501" y="1236244"/>
                  <a:pt x="618122" y="1236244"/>
                </a:cubicBezTo>
                <a:cubicBezTo>
                  <a:pt x="276743" y="1236244"/>
                  <a:pt x="0" y="959501"/>
                  <a:pt x="0" y="618122"/>
                </a:cubicBezTo>
                <a:cubicBezTo>
                  <a:pt x="0" y="276743"/>
                  <a:pt x="276743" y="0"/>
                  <a:pt x="618122" y="0"/>
                </a:cubicBezTo>
                <a:close/>
              </a:path>
            </a:pathLst>
          </a:custGeom>
          <a:solidFill>
            <a:schemeClr val="bg1">
              <a:lumMod val="95000"/>
            </a:schemeClr>
          </a:solidFill>
        </p:spPr>
        <p:txBody>
          <a:bodyPr wrap="square" anchor="ctr">
            <a:noAutofit/>
          </a:bodyPr>
          <a:lstStyle>
            <a:lvl1pPr marL="0" indent="0" algn="ctr">
              <a:buNone/>
              <a:defRPr sz="2000"/>
            </a:lvl1pPr>
          </a:lstStyle>
          <a:p>
            <a:endParaRPr lang="en-US"/>
          </a:p>
        </p:txBody>
      </p:sp>
    </p:spTree>
    <p:extLst>
      <p:ext uri="{BB962C8B-B14F-4D97-AF65-F5344CB8AC3E}">
        <p14:creationId xmlns:p14="http://schemas.microsoft.com/office/powerpoint/2010/main" val="25664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95037E7-60A5-4CD9-A942-CFB656962DFD}"/>
              </a:ext>
            </a:extLst>
          </p:cNvPr>
          <p:cNvSpPr/>
          <p:nvPr userDrawn="1"/>
        </p:nvSpPr>
        <p:spPr>
          <a:xfrm>
            <a:off x="0" y="0"/>
            <a:ext cx="12192000" cy="31281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146557BA-8AF9-4884-9B99-EAA72CAEC1F4}"/>
              </a:ext>
            </a:extLst>
          </p:cNvPr>
          <p:cNvGrpSpPr/>
          <p:nvPr userDrawn="1"/>
        </p:nvGrpSpPr>
        <p:grpSpPr>
          <a:xfrm>
            <a:off x="1325880" y="1963010"/>
            <a:ext cx="9540240" cy="3679990"/>
            <a:chOff x="1752600" y="1460090"/>
            <a:chExt cx="7772400" cy="3679990"/>
          </a:xfrm>
        </p:grpSpPr>
        <p:grpSp>
          <p:nvGrpSpPr>
            <p:cNvPr id="3" name="Group 2">
              <a:extLst>
                <a:ext uri="{FF2B5EF4-FFF2-40B4-BE49-F238E27FC236}">
                  <a16:creationId xmlns:a16="http://schemas.microsoft.com/office/drawing/2014/main" id="{AA80A9B0-D8A4-4E40-9C13-48C6ABDDA2D7}"/>
                </a:ext>
              </a:extLst>
            </p:cNvPr>
            <p:cNvGrpSpPr/>
            <p:nvPr/>
          </p:nvGrpSpPr>
          <p:grpSpPr>
            <a:xfrm>
              <a:off x="1752600" y="1460090"/>
              <a:ext cx="3779520" cy="3679990"/>
              <a:chOff x="1867800" y="1342102"/>
              <a:chExt cx="8456400" cy="3679990"/>
            </a:xfrm>
          </p:grpSpPr>
          <p:sp>
            <p:nvSpPr>
              <p:cNvPr id="7" name="Rectangle: Top Corners Rounded 6">
                <a:extLst>
                  <a:ext uri="{FF2B5EF4-FFF2-40B4-BE49-F238E27FC236}">
                    <a16:creationId xmlns:a16="http://schemas.microsoft.com/office/drawing/2014/main" id="{55697510-DC2C-4BE7-A881-8344210EF7B0}"/>
                  </a:ext>
                </a:extLst>
              </p:cNvPr>
              <p:cNvSpPr/>
              <p:nvPr/>
            </p:nvSpPr>
            <p:spPr>
              <a:xfrm flipV="1">
                <a:off x="1868129" y="1342102"/>
                <a:ext cx="8455742" cy="3679990"/>
              </a:xfrm>
              <a:prstGeom prst="round2SameRect">
                <a:avLst>
                  <a:gd name="adj1" fmla="val 7303"/>
                  <a:gd name="adj2" fmla="val 0"/>
                </a:avLst>
              </a:prstGeom>
              <a:solidFill>
                <a:schemeClr val="bg1"/>
              </a:solidFill>
              <a:ln>
                <a:noFill/>
              </a:ln>
              <a:effectLst>
                <a:outerShdw blurRad="1270000" dist="1117600" dir="5400000" sx="80000" sy="80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a:extLst>
                  <a:ext uri="{FF2B5EF4-FFF2-40B4-BE49-F238E27FC236}">
                    <a16:creationId xmlns:a16="http://schemas.microsoft.com/office/drawing/2014/main" id="{EB6A8D4E-1E8B-454B-8DFE-C6C5A2849765}"/>
                  </a:ext>
                </a:extLst>
              </p:cNvPr>
              <p:cNvSpPr/>
              <p:nvPr/>
            </p:nvSpPr>
            <p:spPr>
              <a:xfrm>
                <a:off x="1867800" y="1342102"/>
                <a:ext cx="8456400" cy="72000"/>
              </a:xfrm>
              <a:prstGeom prst="rect">
                <a:avLst/>
              </a:prstGeom>
              <a:gradFill>
                <a:gsLst>
                  <a:gs pos="100000">
                    <a:schemeClr val="accent1">
                      <a:lumMod val="75000"/>
                    </a:schemeClr>
                  </a:gs>
                  <a:gs pos="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4" name="Group 3">
              <a:extLst>
                <a:ext uri="{FF2B5EF4-FFF2-40B4-BE49-F238E27FC236}">
                  <a16:creationId xmlns:a16="http://schemas.microsoft.com/office/drawing/2014/main" id="{1DB37FC7-EC07-4A25-AB1C-28767093EA92}"/>
                </a:ext>
              </a:extLst>
            </p:cNvPr>
            <p:cNvGrpSpPr/>
            <p:nvPr/>
          </p:nvGrpSpPr>
          <p:grpSpPr>
            <a:xfrm>
              <a:off x="5745480" y="1460090"/>
              <a:ext cx="3779520" cy="3679990"/>
              <a:chOff x="1867800" y="1342102"/>
              <a:chExt cx="8456400" cy="3679990"/>
            </a:xfrm>
          </p:grpSpPr>
          <p:sp>
            <p:nvSpPr>
              <p:cNvPr id="5" name="Rectangle: Top Corners Rounded 4">
                <a:extLst>
                  <a:ext uri="{FF2B5EF4-FFF2-40B4-BE49-F238E27FC236}">
                    <a16:creationId xmlns:a16="http://schemas.microsoft.com/office/drawing/2014/main" id="{CFB46794-1F81-496B-A2CB-881B7921485A}"/>
                  </a:ext>
                </a:extLst>
              </p:cNvPr>
              <p:cNvSpPr/>
              <p:nvPr/>
            </p:nvSpPr>
            <p:spPr>
              <a:xfrm flipV="1">
                <a:off x="1868129" y="1342102"/>
                <a:ext cx="8455742" cy="3679990"/>
              </a:xfrm>
              <a:prstGeom prst="round2SameRect">
                <a:avLst>
                  <a:gd name="adj1" fmla="val 7303"/>
                  <a:gd name="adj2" fmla="val 0"/>
                </a:avLst>
              </a:prstGeom>
              <a:solidFill>
                <a:schemeClr val="bg1"/>
              </a:solidFill>
              <a:ln>
                <a:noFill/>
              </a:ln>
              <a:effectLst>
                <a:outerShdw blurRad="1270000" dist="1117600" dir="5400000" sx="80000" sy="80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a:extLst>
                  <a:ext uri="{FF2B5EF4-FFF2-40B4-BE49-F238E27FC236}">
                    <a16:creationId xmlns:a16="http://schemas.microsoft.com/office/drawing/2014/main" id="{8C1CF42B-3291-489E-BB64-3FE0077485C0}"/>
                  </a:ext>
                </a:extLst>
              </p:cNvPr>
              <p:cNvSpPr/>
              <p:nvPr/>
            </p:nvSpPr>
            <p:spPr>
              <a:xfrm>
                <a:off x="1867800" y="1342102"/>
                <a:ext cx="8456400" cy="72000"/>
              </a:xfrm>
              <a:prstGeom prst="rect">
                <a:avLst/>
              </a:prstGeom>
              <a:gradFill>
                <a:gsLst>
                  <a:gs pos="100000">
                    <a:schemeClr val="accent1">
                      <a:lumMod val="75000"/>
                    </a:schemeClr>
                  </a:gs>
                  <a:gs pos="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sp>
        <p:nvSpPr>
          <p:cNvPr id="9" name="Picture Placeholder 3">
            <a:extLst>
              <a:ext uri="{FF2B5EF4-FFF2-40B4-BE49-F238E27FC236}">
                <a16:creationId xmlns:a16="http://schemas.microsoft.com/office/drawing/2014/main" id="{7E65BCDC-8AE4-4F53-AB5F-2F11F97CBBBB}"/>
              </a:ext>
            </a:extLst>
          </p:cNvPr>
          <p:cNvSpPr>
            <a:spLocks noGrp="1"/>
          </p:cNvSpPr>
          <p:nvPr>
            <p:ph type="pic" sz="quarter" idx="14"/>
          </p:nvPr>
        </p:nvSpPr>
        <p:spPr>
          <a:xfrm>
            <a:off x="1757916" y="2360525"/>
            <a:ext cx="1533924" cy="1533920"/>
          </a:xfrm>
          <a:custGeom>
            <a:avLst/>
            <a:gdLst>
              <a:gd name="connsiteX0" fmla="*/ 663677 w 1327354"/>
              <a:gd name="connsiteY0" fmla="*/ 0 h 1327354"/>
              <a:gd name="connsiteX1" fmla="*/ 1327354 w 1327354"/>
              <a:gd name="connsiteY1" fmla="*/ 663677 h 1327354"/>
              <a:gd name="connsiteX2" fmla="*/ 663677 w 1327354"/>
              <a:gd name="connsiteY2" fmla="*/ 1327354 h 1327354"/>
              <a:gd name="connsiteX3" fmla="*/ 0 w 1327354"/>
              <a:gd name="connsiteY3" fmla="*/ 663677 h 1327354"/>
              <a:gd name="connsiteX4" fmla="*/ 663677 w 1327354"/>
              <a:gd name="connsiteY4" fmla="*/ 0 h 1327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354" h="1327354">
                <a:moveTo>
                  <a:pt x="663677" y="0"/>
                </a:moveTo>
                <a:cubicBezTo>
                  <a:pt x="1030216" y="0"/>
                  <a:pt x="1327354" y="297138"/>
                  <a:pt x="1327354" y="663677"/>
                </a:cubicBezTo>
                <a:cubicBezTo>
                  <a:pt x="1327354" y="1030216"/>
                  <a:pt x="1030216" y="1327354"/>
                  <a:pt x="663677" y="1327354"/>
                </a:cubicBezTo>
                <a:cubicBezTo>
                  <a:pt x="297138" y="1327354"/>
                  <a:pt x="0" y="1030216"/>
                  <a:pt x="0" y="663677"/>
                </a:cubicBezTo>
                <a:cubicBezTo>
                  <a:pt x="0" y="297138"/>
                  <a:pt x="297138" y="0"/>
                  <a:pt x="663677" y="0"/>
                </a:cubicBezTo>
                <a:close/>
              </a:path>
            </a:pathLst>
          </a:custGeom>
          <a:solidFill>
            <a:schemeClr val="bg1">
              <a:lumMod val="95000"/>
            </a:schemeClr>
          </a:solidFill>
        </p:spPr>
        <p:txBody>
          <a:bodyPr wrap="square">
            <a:noAutofit/>
          </a:bodyPr>
          <a:lstStyle>
            <a:lvl1pPr marL="0" indent="0" algn="ctr">
              <a:buNone/>
              <a:defRPr sz="1200">
                <a:solidFill>
                  <a:schemeClr val="tx1">
                    <a:lumMod val="50000"/>
                    <a:lumOff val="50000"/>
                  </a:schemeClr>
                </a:solidFill>
              </a:defRPr>
            </a:lvl1pPr>
          </a:lstStyle>
          <a:p>
            <a:endParaRPr lang="id-ID"/>
          </a:p>
        </p:txBody>
      </p:sp>
      <p:sp>
        <p:nvSpPr>
          <p:cNvPr id="10" name="Picture Placeholder 3">
            <a:extLst>
              <a:ext uri="{FF2B5EF4-FFF2-40B4-BE49-F238E27FC236}">
                <a16:creationId xmlns:a16="http://schemas.microsoft.com/office/drawing/2014/main" id="{D5668036-8395-4395-A695-59087809B7CB}"/>
              </a:ext>
            </a:extLst>
          </p:cNvPr>
          <p:cNvSpPr>
            <a:spLocks noGrp="1"/>
          </p:cNvSpPr>
          <p:nvPr>
            <p:ph type="pic" sz="quarter" idx="15"/>
          </p:nvPr>
        </p:nvSpPr>
        <p:spPr>
          <a:xfrm>
            <a:off x="6610630" y="2360525"/>
            <a:ext cx="1533924" cy="1533920"/>
          </a:xfrm>
          <a:custGeom>
            <a:avLst/>
            <a:gdLst>
              <a:gd name="connsiteX0" fmla="*/ 663677 w 1327354"/>
              <a:gd name="connsiteY0" fmla="*/ 0 h 1327354"/>
              <a:gd name="connsiteX1" fmla="*/ 1327354 w 1327354"/>
              <a:gd name="connsiteY1" fmla="*/ 663677 h 1327354"/>
              <a:gd name="connsiteX2" fmla="*/ 663677 w 1327354"/>
              <a:gd name="connsiteY2" fmla="*/ 1327354 h 1327354"/>
              <a:gd name="connsiteX3" fmla="*/ 0 w 1327354"/>
              <a:gd name="connsiteY3" fmla="*/ 663677 h 1327354"/>
              <a:gd name="connsiteX4" fmla="*/ 663677 w 1327354"/>
              <a:gd name="connsiteY4" fmla="*/ 0 h 1327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354" h="1327354">
                <a:moveTo>
                  <a:pt x="663677" y="0"/>
                </a:moveTo>
                <a:cubicBezTo>
                  <a:pt x="1030216" y="0"/>
                  <a:pt x="1327354" y="297138"/>
                  <a:pt x="1327354" y="663677"/>
                </a:cubicBezTo>
                <a:cubicBezTo>
                  <a:pt x="1327354" y="1030216"/>
                  <a:pt x="1030216" y="1327354"/>
                  <a:pt x="663677" y="1327354"/>
                </a:cubicBezTo>
                <a:cubicBezTo>
                  <a:pt x="297138" y="1327354"/>
                  <a:pt x="0" y="1030216"/>
                  <a:pt x="0" y="663677"/>
                </a:cubicBezTo>
                <a:cubicBezTo>
                  <a:pt x="0" y="297138"/>
                  <a:pt x="297138" y="0"/>
                  <a:pt x="663677" y="0"/>
                </a:cubicBezTo>
                <a:close/>
              </a:path>
            </a:pathLst>
          </a:custGeom>
          <a:solidFill>
            <a:schemeClr val="bg1">
              <a:lumMod val="95000"/>
            </a:schemeClr>
          </a:solidFill>
        </p:spPr>
        <p:txBody>
          <a:bodyPr wrap="square">
            <a:noAutofit/>
          </a:bodyPr>
          <a:lstStyle>
            <a:lvl1pPr marL="0" indent="0" algn="ctr">
              <a:buNone/>
              <a:defRPr sz="12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172444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72B8F49-E9BD-4D5B-BF82-806751F52330}"/>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291681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72B8F49-E9BD-4D5B-BF82-806751F52330}"/>
              </a:ext>
            </a:extLst>
          </p:cNvPr>
          <p:cNvSpPr>
            <a:spLocks noGrp="1"/>
          </p:cNvSpPr>
          <p:nvPr>
            <p:ph type="pic" sz="quarter" idx="10"/>
          </p:nvPr>
        </p:nvSpPr>
        <p:spPr>
          <a:xfrm>
            <a:off x="0" y="2514600"/>
            <a:ext cx="12192000" cy="4343400"/>
          </a:xfrm>
          <a:prstGeom prst="rect">
            <a:avLst/>
          </a:prstGeom>
        </p:spPr>
        <p:txBody>
          <a:bodyPr/>
          <a:lstStyle/>
          <a:p>
            <a:endParaRPr lang="en-US"/>
          </a:p>
        </p:txBody>
      </p:sp>
    </p:spTree>
    <p:extLst>
      <p:ext uri="{BB962C8B-B14F-4D97-AF65-F5344CB8AC3E}">
        <p14:creationId xmlns:p14="http://schemas.microsoft.com/office/powerpoint/2010/main" val="172910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8" name="Freeform: Shape 7"/>
          <p:cNvSpPr/>
          <p:nvPr userDrawn="1"/>
        </p:nvSpPr>
        <p:spPr>
          <a:xfrm>
            <a:off x="9155502" y="0"/>
            <a:ext cx="12700" cy="12700"/>
          </a:xfrm>
          <a:custGeom>
            <a:avLst/>
            <a:gdLst>
              <a:gd name="connsiteX0" fmla="*/ 0 w 12700"/>
              <a:gd name="connsiteY0" fmla="*/ 0 h 12700"/>
              <a:gd name="connsiteX1" fmla="*/ 1 w 12700"/>
              <a:gd name="connsiteY1" fmla="*/ 0 h 12700"/>
              <a:gd name="connsiteX2" fmla="*/ 12700 w 12700"/>
              <a:gd name="connsiteY2" fmla="*/ 0 h 12700"/>
              <a:gd name="connsiteX3" fmla="*/ 12700 w 12700"/>
              <a:gd name="connsiteY3" fmla="*/ 12700 h 12700"/>
              <a:gd name="connsiteX4" fmla="*/ 0 w 12700"/>
              <a:gd name="connsiteY4" fmla="*/ 0 h 1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0" h="12700">
                <a:moveTo>
                  <a:pt x="0" y="0"/>
                </a:moveTo>
                <a:lnTo>
                  <a:pt x="1" y="0"/>
                </a:lnTo>
                <a:lnTo>
                  <a:pt x="12700" y="0"/>
                </a:lnTo>
                <a:lnTo>
                  <a:pt x="12700" y="1270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Freeform: Shape 5"/>
          <p:cNvSpPr/>
          <p:nvPr userDrawn="1"/>
        </p:nvSpPr>
        <p:spPr>
          <a:xfrm>
            <a:off x="9155502" y="6845300"/>
            <a:ext cx="12700" cy="12700"/>
          </a:xfrm>
          <a:custGeom>
            <a:avLst/>
            <a:gdLst>
              <a:gd name="connsiteX0" fmla="*/ 12700 w 12700"/>
              <a:gd name="connsiteY0" fmla="*/ 0 h 12700"/>
              <a:gd name="connsiteX1" fmla="*/ 12700 w 12700"/>
              <a:gd name="connsiteY1" fmla="*/ 12700 h 12700"/>
              <a:gd name="connsiteX2" fmla="*/ 0 w 12700"/>
              <a:gd name="connsiteY2" fmla="*/ 12700 h 12700"/>
              <a:gd name="connsiteX3" fmla="*/ 12700 w 12700"/>
              <a:gd name="connsiteY3" fmla="*/ 0 h 12700"/>
            </a:gdLst>
            <a:ahLst/>
            <a:cxnLst>
              <a:cxn ang="0">
                <a:pos x="connsiteX0" y="connsiteY0"/>
              </a:cxn>
              <a:cxn ang="0">
                <a:pos x="connsiteX1" y="connsiteY1"/>
              </a:cxn>
              <a:cxn ang="0">
                <a:pos x="connsiteX2" y="connsiteY2"/>
              </a:cxn>
              <a:cxn ang="0">
                <a:pos x="connsiteX3" y="connsiteY3"/>
              </a:cxn>
            </a:cxnLst>
            <a:rect l="l" t="t" r="r" b="b"/>
            <a:pathLst>
              <a:path w="12700" h="12700">
                <a:moveTo>
                  <a:pt x="12700" y="0"/>
                </a:moveTo>
                <a:lnTo>
                  <a:pt x="12700" y="12700"/>
                </a:lnTo>
                <a:lnTo>
                  <a:pt x="0" y="12700"/>
                </a:lnTo>
                <a:lnTo>
                  <a:pt x="1270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Picture Placeholder 10">
            <a:extLst>
              <a:ext uri="{FF2B5EF4-FFF2-40B4-BE49-F238E27FC236}">
                <a16:creationId xmlns:a16="http://schemas.microsoft.com/office/drawing/2014/main" id="{77C95E76-B98E-4A45-ABEF-7F031700EA52}"/>
              </a:ext>
            </a:extLst>
          </p:cNvPr>
          <p:cNvSpPr>
            <a:spLocks noGrp="1"/>
          </p:cNvSpPr>
          <p:nvPr>
            <p:ph type="pic" sz="quarter" idx="10"/>
          </p:nvPr>
        </p:nvSpPr>
        <p:spPr>
          <a:xfrm>
            <a:off x="983414" y="717198"/>
            <a:ext cx="10225173" cy="5423605"/>
          </a:xfrm>
          <a:custGeom>
            <a:avLst/>
            <a:gdLst>
              <a:gd name="connsiteX0" fmla="*/ 61666 w 10225173"/>
              <a:gd name="connsiteY0" fmla="*/ 0 h 5423605"/>
              <a:gd name="connsiteX1" fmla="*/ 10163507 w 10225173"/>
              <a:gd name="connsiteY1" fmla="*/ 0 h 5423605"/>
              <a:gd name="connsiteX2" fmla="*/ 10225173 w 10225173"/>
              <a:gd name="connsiteY2" fmla="*/ 61666 h 5423605"/>
              <a:gd name="connsiteX3" fmla="*/ 10225173 w 10225173"/>
              <a:gd name="connsiteY3" fmla="*/ 5361939 h 5423605"/>
              <a:gd name="connsiteX4" fmla="*/ 10163507 w 10225173"/>
              <a:gd name="connsiteY4" fmla="*/ 5423605 h 5423605"/>
              <a:gd name="connsiteX5" fmla="*/ 61666 w 10225173"/>
              <a:gd name="connsiteY5" fmla="*/ 5423605 h 5423605"/>
              <a:gd name="connsiteX6" fmla="*/ 0 w 10225173"/>
              <a:gd name="connsiteY6" fmla="*/ 5361939 h 5423605"/>
              <a:gd name="connsiteX7" fmla="*/ 0 w 10225173"/>
              <a:gd name="connsiteY7" fmla="*/ 61666 h 5423605"/>
              <a:gd name="connsiteX8" fmla="*/ 61666 w 10225173"/>
              <a:gd name="connsiteY8" fmla="*/ 0 h 542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5173" h="5423605">
                <a:moveTo>
                  <a:pt x="61666" y="0"/>
                </a:moveTo>
                <a:lnTo>
                  <a:pt x="10163507" y="0"/>
                </a:lnTo>
                <a:cubicBezTo>
                  <a:pt x="10197564" y="0"/>
                  <a:pt x="10225173" y="27609"/>
                  <a:pt x="10225173" y="61666"/>
                </a:cubicBezTo>
                <a:lnTo>
                  <a:pt x="10225173" y="5361939"/>
                </a:lnTo>
                <a:cubicBezTo>
                  <a:pt x="10225173" y="5395996"/>
                  <a:pt x="10197564" y="5423605"/>
                  <a:pt x="10163507" y="5423605"/>
                </a:cubicBezTo>
                <a:lnTo>
                  <a:pt x="61666" y="5423605"/>
                </a:lnTo>
                <a:cubicBezTo>
                  <a:pt x="27609" y="5423605"/>
                  <a:pt x="0" y="5395996"/>
                  <a:pt x="0" y="5361939"/>
                </a:cubicBezTo>
                <a:lnTo>
                  <a:pt x="0" y="61666"/>
                </a:lnTo>
                <a:cubicBezTo>
                  <a:pt x="0" y="27609"/>
                  <a:pt x="27609" y="0"/>
                  <a:pt x="61666" y="0"/>
                </a:cubicBez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336716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52_Custom Layout">
    <p:bg>
      <p:bgPr>
        <a:gradFill>
          <a:gsLst>
            <a:gs pos="0">
              <a:schemeClr val="accent3"/>
            </a:gs>
            <a:gs pos="82000">
              <a:schemeClr val="accent1">
                <a:lumMod val="75000"/>
              </a:schemeClr>
            </a:gs>
          </a:gsLst>
          <a:lin ang="2700000" scaled="1"/>
        </a:gradFill>
        <a:effectLst/>
      </p:bgPr>
    </p:bg>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0E76E412-08E3-44B6-AF1A-273AB5AA89AA}"/>
              </a:ext>
            </a:extLst>
          </p:cNvPr>
          <p:cNvSpPr>
            <a:spLocks noGrp="1"/>
          </p:cNvSpPr>
          <p:nvPr>
            <p:ph type="pic" sz="quarter" idx="10" hasCustomPrompt="1"/>
          </p:nvPr>
        </p:nvSpPr>
        <p:spPr>
          <a:xfrm>
            <a:off x="1097281" y="1436077"/>
            <a:ext cx="9997440" cy="2564423"/>
          </a:xfrm>
          <a:custGeom>
            <a:avLst/>
            <a:gdLst>
              <a:gd name="connsiteX0" fmla="*/ 0 w 16552985"/>
              <a:gd name="connsiteY0" fmla="*/ 0 h 4103076"/>
              <a:gd name="connsiteX1" fmla="*/ 16552985 w 16552985"/>
              <a:gd name="connsiteY1" fmla="*/ 0 h 4103076"/>
              <a:gd name="connsiteX2" fmla="*/ 16552985 w 16552985"/>
              <a:gd name="connsiteY2" fmla="*/ 4103076 h 4103076"/>
              <a:gd name="connsiteX3" fmla="*/ 0 w 16552985"/>
              <a:gd name="connsiteY3" fmla="*/ 4103076 h 4103076"/>
            </a:gdLst>
            <a:ahLst/>
            <a:cxnLst>
              <a:cxn ang="0">
                <a:pos x="connsiteX0" y="connsiteY0"/>
              </a:cxn>
              <a:cxn ang="0">
                <a:pos x="connsiteX1" y="connsiteY1"/>
              </a:cxn>
              <a:cxn ang="0">
                <a:pos x="connsiteX2" y="connsiteY2"/>
              </a:cxn>
              <a:cxn ang="0">
                <a:pos x="connsiteX3" y="connsiteY3"/>
              </a:cxn>
            </a:cxnLst>
            <a:rect l="l" t="t" r="r" b="b"/>
            <a:pathLst>
              <a:path w="16552985" h="4103076">
                <a:moveTo>
                  <a:pt x="0" y="0"/>
                </a:moveTo>
                <a:lnTo>
                  <a:pt x="16552985" y="0"/>
                </a:lnTo>
                <a:lnTo>
                  <a:pt x="16552985" y="4103076"/>
                </a:lnTo>
                <a:lnTo>
                  <a:pt x="0" y="4103076"/>
                </a:lnTo>
                <a:close/>
              </a:path>
            </a:pathLst>
          </a:custGeom>
        </p:spPr>
        <p:txBody>
          <a:bodyPr wrap="square">
            <a:noAutofit/>
          </a:bodyPr>
          <a:lstStyle>
            <a:lvl1pPr marL="0" marR="0" indent="0" algn="l" defTabSz="912971" rtl="0" eaLnBrk="1" fontAlgn="auto" latinLnBrk="0" hangingPunct="1">
              <a:lnSpc>
                <a:spcPct val="90000"/>
              </a:lnSpc>
              <a:spcBef>
                <a:spcPts val="999"/>
              </a:spcBef>
              <a:spcAft>
                <a:spcPts val="0"/>
              </a:spcAft>
              <a:buClrTx/>
              <a:buSzTx/>
              <a:buFont typeface="Arial" panose="020B0604020202020204" pitchFamily="34" charset="0"/>
              <a:buNone/>
              <a:tabLst/>
              <a:defRPr sz="1500">
                <a:solidFill>
                  <a:schemeClr val="bg1">
                    <a:lumMod val="95000"/>
                  </a:schemeClr>
                </a:solidFill>
              </a:defRPr>
            </a:lvl1pPr>
          </a:lstStyle>
          <a:p>
            <a:pPr marL="0" marR="0" lvl="0" indent="0" algn="l" defTabSz="912971" rtl="0" eaLnBrk="1" fontAlgn="auto" latinLnBrk="0" hangingPunct="1">
              <a:lnSpc>
                <a:spcPct val="90000"/>
              </a:lnSpc>
              <a:spcBef>
                <a:spcPts val="999"/>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30818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AA1AC866-E057-47A7-B929-4112A18B4F2A}"/>
              </a:ext>
            </a:extLst>
          </p:cNvPr>
          <p:cNvSpPr>
            <a:spLocks noGrp="1"/>
          </p:cNvSpPr>
          <p:nvPr>
            <p:ph type="pic" sz="quarter" idx="10"/>
          </p:nvPr>
        </p:nvSpPr>
        <p:spPr>
          <a:xfrm>
            <a:off x="0" y="0"/>
            <a:ext cx="12192000" cy="6470649"/>
          </a:xfrm>
          <a:prstGeom prst="rect">
            <a:avLst/>
          </a:prstGeom>
          <a:solidFill>
            <a:schemeClr val="bg1">
              <a:lumMod val="95000"/>
            </a:schemeClr>
          </a:solidFill>
        </p:spPr>
        <p:txBody>
          <a:bodyPr/>
          <a:lstStyle>
            <a:lvl1pPr marL="0" indent="0" algn="ctr">
              <a:buNone/>
              <a:defRPr sz="1600">
                <a:solidFill>
                  <a:schemeClr val="bg1">
                    <a:lumMod val="50000"/>
                  </a:schemeClr>
                </a:solidFill>
              </a:defRPr>
            </a:lvl1pPr>
          </a:lstStyle>
          <a:p>
            <a:endParaRPr lang="id-ID"/>
          </a:p>
        </p:txBody>
      </p:sp>
    </p:spTree>
    <p:extLst>
      <p:ext uri="{BB962C8B-B14F-4D97-AF65-F5344CB8AC3E}">
        <p14:creationId xmlns:p14="http://schemas.microsoft.com/office/powerpoint/2010/main" val="183255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786CEE-27F7-48D6-9D99-99E01834DAA0}"/>
              </a:ext>
            </a:extLst>
          </p:cNvPr>
          <p:cNvSpPr txBox="1"/>
          <p:nvPr userDrawn="1"/>
        </p:nvSpPr>
        <p:spPr>
          <a:xfrm rot="10800000" flipV="1">
            <a:off x="11404230" y="6349263"/>
            <a:ext cx="529808" cy="307777"/>
          </a:xfrm>
          <a:prstGeom prst="rect">
            <a:avLst/>
          </a:prstGeom>
          <a:noFill/>
        </p:spPr>
        <p:txBody>
          <a:bodyPr wrap="square" rtlCol="0">
            <a:spAutoFit/>
          </a:bodyPr>
          <a:lstStyle/>
          <a:p>
            <a:pPr algn="ctr"/>
            <a:fld id="{260E2A6B-A809-4840-BF14-8648BC0BDF87}" type="slidenum">
              <a:rPr lang="id-ID" sz="1400" i="0" smtClean="0">
                <a:solidFill>
                  <a:schemeClr val="tx1">
                    <a:lumMod val="50000"/>
                    <a:lumOff val="50000"/>
                  </a:schemeClr>
                </a:solidFill>
                <a:latin typeface="+mj-lt"/>
                <a:ea typeface="Lato" panose="020F0502020204030203" pitchFamily="34" charset="0"/>
                <a:cs typeface="Segoe UI" panose="020B0502040204020203" pitchFamily="34" charset="0"/>
              </a:rPr>
              <a:pPr algn="ctr"/>
              <a:t>‹#›</a:t>
            </a:fld>
            <a:endParaRPr lang="id-ID" sz="3200" i="0" dirty="0">
              <a:solidFill>
                <a:schemeClr val="tx1">
                  <a:lumMod val="50000"/>
                  <a:lumOff val="50000"/>
                </a:schemeClr>
              </a:solidFill>
              <a:latin typeface="+mj-lt"/>
              <a:ea typeface="Lato" panose="020F050202020403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1E7592C9-DBCE-4DF3-B623-0D97167FCF39}"/>
              </a:ext>
            </a:extLst>
          </p:cNvPr>
          <p:cNvSpPr txBox="1"/>
          <p:nvPr userDrawn="1"/>
        </p:nvSpPr>
        <p:spPr>
          <a:xfrm>
            <a:off x="10781501" y="6349263"/>
            <a:ext cx="682687" cy="307777"/>
          </a:xfrm>
          <a:prstGeom prst="rect">
            <a:avLst/>
          </a:prstGeom>
          <a:noFill/>
        </p:spPr>
        <p:txBody>
          <a:bodyPr wrap="none" rtlCol="0">
            <a:spAutoFit/>
          </a:bodyPr>
          <a:lstStyle/>
          <a:p>
            <a:pPr algn="ctr"/>
            <a:r>
              <a:rPr lang="en-US" sz="1400" spc="300" dirty="0">
                <a:solidFill>
                  <a:schemeClr val="tx1">
                    <a:lumMod val="50000"/>
                    <a:lumOff val="50000"/>
                  </a:schemeClr>
                </a:solidFill>
                <a:latin typeface="+mj-lt"/>
                <a:ea typeface="Lato" panose="020F0502020204030203" pitchFamily="34" charset="0"/>
                <a:cs typeface="Segoe UI" panose="020B0502040204020203" pitchFamily="34" charset="0"/>
              </a:rPr>
              <a:t>Page</a:t>
            </a:r>
            <a:endParaRPr lang="id-ID" sz="1400" spc="300" dirty="0">
              <a:solidFill>
                <a:schemeClr val="tx1">
                  <a:lumMod val="50000"/>
                  <a:lumOff val="50000"/>
                </a:schemeClr>
              </a:solidFill>
              <a:latin typeface="+mj-lt"/>
              <a:ea typeface="Lato" panose="020F0502020204030203" pitchFamily="34" charset="0"/>
              <a:cs typeface="Segoe UI" panose="020B0502040204020203" pitchFamily="34" charset="0"/>
            </a:endParaRPr>
          </a:p>
        </p:txBody>
      </p:sp>
    </p:spTree>
    <p:extLst>
      <p:ext uri="{BB962C8B-B14F-4D97-AF65-F5344CB8AC3E}">
        <p14:creationId xmlns:p14="http://schemas.microsoft.com/office/powerpoint/2010/main" val="1859217713"/>
      </p:ext>
    </p:extLst>
  </p:cSld>
  <p:clrMap bg1="lt1" tx1="dk1" bg2="lt2" tx2="dk2" accent1="accent1" accent2="accent2" accent3="accent3" accent4="accent4" accent5="accent5" accent6="accent6" hlink="hlink" folHlink="folHlink"/>
  <p:sldLayoutIdLst>
    <p:sldLayoutId id="2147483649" r:id="rId1"/>
    <p:sldLayoutId id="2147483681" r:id="rId2"/>
    <p:sldLayoutId id="2147483659" r:id="rId3"/>
    <p:sldLayoutId id="2147483658" r:id="rId4"/>
    <p:sldLayoutId id="2147483650" r:id="rId5"/>
    <p:sldLayoutId id="2147483652" r:id="rId6"/>
    <p:sldLayoutId id="2147483651" r:id="rId7"/>
    <p:sldLayoutId id="2147483653" r:id="rId8"/>
    <p:sldLayoutId id="2147483654" r:id="rId9"/>
    <p:sldLayoutId id="2147483656" r:id="rId10"/>
    <p:sldLayoutId id="2147483660" r:id="rId11"/>
    <p:sldLayoutId id="2147483662" r:id="rId12"/>
    <p:sldLayoutId id="2147483664" r:id="rId13"/>
    <p:sldLayoutId id="2147483667" r:id="rId14"/>
    <p:sldLayoutId id="2147483668" r:id="rId15"/>
    <p:sldLayoutId id="2147483671" r:id="rId16"/>
    <p:sldLayoutId id="2147483672" r:id="rId17"/>
    <p:sldLayoutId id="2147483682" r:id="rId18"/>
    <p:sldLayoutId id="2147483683" r:id="rId19"/>
    <p:sldLayoutId id="2147483684" r:id="rId20"/>
    <p:sldLayoutId id="2147483685" r:id="rId21"/>
    <p:sldLayoutId id="2147483686" r:id="rId22"/>
    <p:sldLayoutId id="2147483687"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hyperlink" Target="https://improvement.nhs.uk/resources/seven-day-services/" TargetMode="External"/><Relationship Id="rId7" Type="http://schemas.openxmlformats.org/officeDocument/2006/relationships/image" Target="../media/image15.png"/><Relationship Id="rId2" Type="http://schemas.openxmlformats.org/officeDocument/2006/relationships/hyperlink" Target="https://www.england.nhs.uk/seven-day-hospital-services/" TargetMode="External"/><Relationship Id="rId1" Type="http://schemas.openxmlformats.org/officeDocument/2006/relationships/slideLayout" Target="../slideLayouts/slideLayout1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digital.nhs.uk/data-and-information/publications/statistical/seven-day-services"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5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5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4A6F8334-E29A-4E8D-95D9-056785423D5F}"/>
              </a:ext>
            </a:extLst>
          </p:cNvPr>
          <p:cNvSpPr/>
          <p:nvPr/>
        </p:nvSpPr>
        <p:spPr>
          <a:xfrm>
            <a:off x="0" y="-15767"/>
            <a:ext cx="8003047" cy="6873765"/>
          </a:xfrm>
          <a:custGeom>
            <a:avLst/>
            <a:gdLst>
              <a:gd name="connsiteX0" fmla="*/ 0 w 8003047"/>
              <a:gd name="connsiteY0" fmla="*/ 0 h 6873765"/>
              <a:gd name="connsiteX1" fmla="*/ 8003047 w 8003047"/>
              <a:gd name="connsiteY1" fmla="*/ 0 h 6873765"/>
              <a:gd name="connsiteX2" fmla="*/ 5685517 w 8003047"/>
              <a:gd name="connsiteY2" fmla="*/ 6873765 h 6873765"/>
              <a:gd name="connsiteX3" fmla="*/ 0 w 8003047"/>
              <a:gd name="connsiteY3" fmla="*/ 6873765 h 6873765"/>
            </a:gdLst>
            <a:ahLst/>
            <a:cxnLst>
              <a:cxn ang="0">
                <a:pos x="connsiteX0" y="connsiteY0"/>
              </a:cxn>
              <a:cxn ang="0">
                <a:pos x="connsiteX1" y="connsiteY1"/>
              </a:cxn>
              <a:cxn ang="0">
                <a:pos x="connsiteX2" y="connsiteY2"/>
              </a:cxn>
              <a:cxn ang="0">
                <a:pos x="connsiteX3" y="connsiteY3"/>
              </a:cxn>
            </a:cxnLst>
            <a:rect l="l" t="t" r="r" b="b"/>
            <a:pathLst>
              <a:path w="8003047" h="6873765">
                <a:moveTo>
                  <a:pt x="0" y="0"/>
                </a:moveTo>
                <a:lnTo>
                  <a:pt x="8003047" y="0"/>
                </a:lnTo>
                <a:lnTo>
                  <a:pt x="5685517" y="6873765"/>
                </a:lnTo>
                <a:lnTo>
                  <a:pt x="0" y="6873765"/>
                </a:lnTo>
                <a:close/>
              </a:path>
            </a:pathLst>
          </a:cu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sp>
        <p:nvSpPr>
          <p:cNvPr id="22" name="Rectangle 21">
            <a:extLst>
              <a:ext uri="{FF2B5EF4-FFF2-40B4-BE49-F238E27FC236}">
                <a16:creationId xmlns:a16="http://schemas.microsoft.com/office/drawing/2014/main" id="{F2AAB3E2-AB38-4C02-B449-038EF2635709}"/>
              </a:ext>
            </a:extLst>
          </p:cNvPr>
          <p:cNvSpPr/>
          <p:nvPr/>
        </p:nvSpPr>
        <p:spPr>
          <a:xfrm>
            <a:off x="521200" y="2771117"/>
            <a:ext cx="6251027" cy="1015663"/>
          </a:xfrm>
          <a:prstGeom prst="rect">
            <a:avLst/>
          </a:prstGeom>
        </p:spPr>
        <p:txBody>
          <a:bodyPr wrap="square">
            <a:spAutoFit/>
          </a:bodyPr>
          <a:lstStyle/>
          <a:p>
            <a:r>
              <a:rPr lang="en-GB" sz="2000" b="1" dirty="0">
                <a:solidFill>
                  <a:schemeClr val="bg1"/>
                </a:solidFill>
                <a:latin typeface="+mj-lt"/>
                <a:ea typeface="Verdana" panose="020B0604030504040204" pitchFamily="34" charset="0"/>
                <a:cs typeface="Verdana" panose="020B0604030504040204" pitchFamily="34" charset="0"/>
              </a:rPr>
              <a:t>Dr Juliane Kause</a:t>
            </a:r>
          </a:p>
          <a:p>
            <a:r>
              <a:rPr lang="en-GB" sz="2000" dirty="0">
                <a:solidFill>
                  <a:schemeClr val="bg1"/>
                </a:solidFill>
                <a:latin typeface="+mj-lt"/>
                <a:ea typeface="Verdana" panose="020B0604030504040204" pitchFamily="34" charset="0"/>
                <a:cs typeface="Verdana" panose="020B0604030504040204" pitchFamily="34" charset="0"/>
              </a:rPr>
              <a:t>Chief Medical Officer, Anvil Group</a:t>
            </a:r>
          </a:p>
          <a:p>
            <a:r>
              <a:rPr lang="en-GB" sz="2000" dirty="0">
                <a:solidFill>
                  <a:schemeClr val="bg1"/>
                </a:solidFill>
                <a:latin typeface="+mj-lt"/>
                <a:ea typeface="Verdana" panose="020B0604030504040204" pitchFamily="34" charset="0"/>
                <a:cs typeface="Verdana" panose="020B0604030504040204" pitchFamily="34" charset="0"/>
              </a:rPr>
              <a:t>Consultant Physician, University Hospital Southampton</a:t>
            </a:r>
          </a:p>
        </p:txBody>
      </p:sp>
      <p:sp>
        <p:nvSpPr>
          <p:cNvPr id="23" name="Rectangle 22">
            <a:extLst>
              <a:ext uri="{FF2B5EF4-FFF2-40B4-BE49-F238E27FC236}">
                <a16:creationId xmlns:a16="http://schemas.microsoft.com/office/drawing/2014/main" id="{FE5D93E4-A412-4837-9B04-3866FD554056}"/>
              </a:ext>
            </a:extLst>
          </p:cNvPr>
          <p:cNvSpPr/>
          <p:nvPr/>
        </p:nvSpPr>
        <p:spPr>
          <a:xfrm>
            <a:off x="521200" y="736281"/>
            <a:ext cx="6960646" cy="1879874"/>
          </a:xfrm>
          <a:prstGeom prst="rect">
            <a:avLst/>
          </a:prstGeom>
        </p:spPr>
        <p:txBody>
          <a:bodyPr wrap="square">
            <a:spAutoFit/>
          </a:bodyPr>
          <a:lstStyle/>
          <a:p>
            <a:pPr>
              <a:lnSpc>
                <a:spcPct val="80000"/>
              </a:lnSpc>
            </a:pPr>
            <a:r>
              <a:rPr lang="en-GB" sz="4800" b="1" dirty="0">
                <a:solidFill>
                  <a:schemeClr val="bg1"/>
                </a:solidFill>
                <a:latin typeface="+mj-lt"/>
                <a:cs typeface="Poppins SemiBold" panose="00000700000000000000" pitchFamily="2" charset="0"/>
              </a:rPr>
              <a:t>Out of Hours Care </a:t>
            </a:r>
          </a:p>
          <a:p>
            <a:pPr>
              <a:lnSpc>
                <a:spcPct val="80000"/>
              </a:lnSpc>
            </a:pPr>
            <a:r>
              <a:rPr lang="en-GB" sz="4800" b="1" dirty="0">
                <a:solidFill>
                  <a:schemeClr val="bg1"/>
                </a:solidFill>
                <a:latin typeface="+mj-lt"/>
                <a:cs typeface="Poppins SemiBold" panose="00000700000000000000" pitchFamily="2" charset="0"/>
              </a:rPr>
              <a:t>&amp; Seven Day Services </a:t>
            </a:r>
            <a:r>
              <a:rPr lang="en-US" sz="4400" dirty="0">
                <a:solidFill>
                  <a:schemeClr val="bg1"/>
                </a:solidFill>
                <a:latin typeface="+mj-lt"/>
                <a:cs typeface="Poppins Light" panose="00000400000000000000" pitchFamily="2" charset="0"/>
              </a:rPr>
              <a:t>Extended Session</a:t>
            </a:r>
          </a:p>
        </p:txBody>
      </p:sp>
      <p:grpSp>
        <p:nvGrpSpPr>
          <p:cNvPr id="24" name="Group 23">
            <a:extLst>
              <a:ext uri="{FF2B5EF4-FFF2-40B4-BE49-F238E27FC236}">
                <a16:creationId xmlns:a16="http://schemas.microsoft.com/office/drawing/2014/main" id="{6179A180-4A3F-4CA0-8F95-1F1585D15202}"/>
              </a:ext>
            </a:extLst>
          </p:cNvPr>
          <p:cNvGrpSpPr/>
          <p:nvPr/>
        </p:nvGrpSpPr>
        <p:grpSpPr>
          <a:xfrm>
            <a:off x="620673" y="4102234"/>
            <a:ext cx="494030" cy="99060"/>
            <a:chOff x="6949440" y="5232033"/>
            <a:chExt cx="494030" cy="99060"/>
          </a:xfrm>
          <a:noFill/>
        </p:grpSpPr>
        <p:sp>
          <p:nvSpPr>
            <p:cNvPr id="25" name="Oval 24">
              <a:extLst>
                <a:ext uri="{FF2B5EF4-FFF2-40B4-BE49-F238E27FC236}">
                  <a16:creationId xmlns:a16="http://schemas.microsoft.com/office/drawing/2014/main" id="{328E867D-D62A-4B98-ACA1-F5E534E92A43}"/>
                </a:ext>
              </a:extLst>
            </p:cNvPr>
            <p:cNvSpPr/>
            <p:nvPr/>
          </p:nvSpPr>
          <p:spPr>
            <a:xfrm>
              <a:off x="6949440" y="5232033"/>
              <a:ext cx="99060" cy="9906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12B0BF63-6D46-4779-9F3A-14AA70C24AA6}"/>
                </a:ext>
              </a:extLst>
            </p:cNvPr>
            <p:cNvSpPr/>
            <p:nvPr/>
          </p:nvSpPr>
          <p:spPr>
            <a:xfrm>
              <a:off x="7146925" y="5232033"/>
              <a:ext cx="99060" cy="9906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94E780AF-7B1D-4A44-8B42-FB7E02CDC222}"/>
                </a:ext>
              </a:extLst>
            </p:cNvPr>
            <p:cNvSpPr/>
            <p:nvPr/>
          </p:nvSpPr>
          <p:spPr>
            <a:xfrm>
              <a:off x="7344410" y="5232033"/>
              <a:ext cx="99060" cy="9906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Placeholder 6">
            <a:extLst>
              <a:ext uri="{FF2B5EF4-FFF2-40B4-BE49-F238E27FC236}">
                <a16:creationId xmlns:a16="http://schemas.microsoft.com/office/drawing/2014/main" id="{BD944F92-A7E8-45C6-A5A0-7554BB542EA3}"/>
              </a:ext>
            </a:extLst>
          </p:cNvPr>
          <p:cNvPicPr>
            <a:picLocks noGrp="1" noChangeAspect="1"/>
          </p:cNvPicPr>
          <p:nvPr>
            <p:ph type="pic" sz="quarter" idx="10"/>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l="17940" r="17940"/>
          <a:stretch>
            <a:fillRect/>
          </a:stretch>
        </p:blipFill>
        <p:spPr/>
      </p:pic>
      <p:pic>
        <p:nvPicPr>
          <p:cNvPr id="3" name="Picture 2" descr="A picture containing text, saw, weapon, knife&#10;&#10;Description automatically generated">
            <a:extLst>
              <a:ext uri="{FF2B5EF4-FFF2-40B4-BE49-F238E27FC236}">
                <a16:creationId xmlns:a16="http://schemas.microsoft.com/office/drawing/2014/main" id="{094BB0EF-FDDF-46CB-BF09-C858A4A3A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339" y="4617063"/>
            <a:ext cx="1440000" cy="332046"/>
          </a:xfrm>
          <a:prstGeom prst="rect">
            <a:avLst/>
          </a:prstGeom>
        </p:spPr>
      </p:pic>
    </p:spTree>
    <p:extLst>
      <p:ext uri="{BB962C8B-B14F-4D97-AF65-F5344CB8AC3E}">
        <p14:creationId xmlns:p14="http://schemas.microsoft.com/office/powerpoint/2010/main" val="672553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6268513-6344-4F42-91D0-3FF198AEB9CA}"/>
              </a:ext>
            </a:extLst>
          </p:cNvPr>
          <p:cNvCxnSpPr/>
          <p:nvPr/>
        </p:nvCxnSpPr>
        <p:spPr>
          <a:xfrm>
            <a:off x="6096000" y="0"/>
            <a:ext cx="0" cy="685800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FDAE698D-20EA-41BA-A62C-2A5960055519}"/>
              </a:ext>
            </a:extLst>
          </p:cNvPr>
          <p:cNvGrpSpPr/>
          <p:nvPr/>
        </p:nvGrpSpPr>
        <p:grpSpPr>
          <a:xfrm>
            <a:off x="6528989" y="839016"/>
            <a:ext cx="2078461" cy="680727"/>
            <a:chOff x="6255914" y="4224518"/>
            <a:chExt cx="2078461" cy="680727"/>
          </a:xfrm>
        </p:grpSpPr>
        <p:sp>
          <p:nvSpPr>
            <p:cNvPr id="4" name="Rectangle: Rounded Corners 53">
              <a:extLst>
                <a:ext uri="{FF2B5EF4-FFF2-40B4-BE49-F238E27FC236}">
                  <a16:creationId xmlns:a16="http://schemas.microsoft.com/office/drawing/2014/main" id="{55C738C2-86FF-467F-A59A-00A751445BD3}"/>
                </a:ext>
              </a:extLst>
            </p:cNvPr>
            <p:cNvSpPr/>
            <p:nvPr/>
          </p:nvSpPr>
          <p:spPr>
            <a:xfrm>
              <a:off x="6359116" y="4224518"/>
              <a:ext cx="1975259" cy="680727"/>
            </a:xfrm>
            <a:prstGeom prst="roundRect">
              <a:avLst>
                <a:gd name="adj" fmla="val 8395"/>
              </a:avLst>
            </a:prstGeom>
            <a:solidFill>
              <a:schemeClr val="bg1"/>
            </a:solidFill>
            <a:ln>
              <a:noFill/>
            </a:ln>
            <a:effectLst>
              <a:outerShdw blurRad="190500" dist="63500" dir="5400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Isosceles Triangle 4">
              <a:extLst>
                <a:ext uri="{FF2B5EF4-FFF2-40B4-BE49-F238E27FC236}">
                  <a16:creationId xmlns:a16="http://schemas.microsoft.com/office/drawing/2014/main" id="{CB50CEF6-492D-49ED-86B2-ABECE267941D}"/>
                </a:ext>
              </a:extLst>
            </p:cNvPr>
            <p:cNvSpPr/>
            <p:nvPr/>
          </p:nvSpPr>
          <p:spPr>
            <a:xfrm rot="16200000" flipH="1">
              <a:off x="6237389" y="4362288"/>
              <a:ext cx="154374" cy="11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7" name="Oval 6">
            <a:extLst>
              <a:ext uri="{FF2B5EF4-FFF2-40B4-BE49-F238E27FC236}">
                <a16:creationId xmlns:a16="http://schemas.microsoft.com/office/drawing/2014/main" id="{3B9BF55E-1F44-4064-8C2D-AD5DFE136B02}"/>
              </a:ext>
            </a:extLst>
          </p:cNvPr>
          <p:cNvSpPr/>
          <p:nvPr/>
        </p:nvSpPr>
        <p:spPr>
          <a:xfrm>
            <a:off x="6014229" y="958260"/>
            <a:ext cx="163544" cy="16354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FA5090F2-679E-4F3B-B98B-2B3BCD91FD95}"/>
              </a:ext>
            </a:extLst>
          </p:cNvPr>
          <p:cNvGrpSpPr/>
          <p:nvPr/>
        </p:nvGrpSpPr>
        <p:grpSpPr>
          <a:xfrm flipH="1">
            <a:off x="3584551" y="2375028"/>
            <a:ext cx="2080275" cy="680727"/>
            <a:chOff x="6254100" y="4224518"/>
            <a:chExt cx="2080275" cy="680727"/>
          </a:xfrm>
        </p:grpSpPr>
        <p:sp>
          <p:nvSpPr>
            <p:cNvPr id="13" name="Rectangle: Rounded Corners 53">
              <a:extLst>
                <a:ext uri="{FF2B5EF4-FFF2-40B4-BE49-F238E27FC236}">
                  <a16:creationId xmlns:a16="http://schemas.microsoft.com/office/drawing/2014/main" id="{F05C5C5A-887D-423E-8B1A-82ACD2BB1075}"/>
                </a:ext>
              </a:extLst>
            </p:cNvPr>
            <p:cNvSpPr/>
            <p:nvPr/>
          </p:nvSpPr>
          <p:spPr>
            <a:xfrm>
              <a:off x="6359116" y="4224518"/>
              <a:ext cx="1975259" cy="680727"/>
            </a:xfrm>
            <a:prstGeom prst="roundRect">
              <a:avLst>
                <a:gd name="adj" fmla="val 8395"/>
              </a:avLst>
            </a:prstGeom>
            <a:solidFill>
              <a:schemeClr val="bg1"/>
            </a:solidFill>
            <a:ln>
              <a:noFill/>
            </a:ln>
            <a:effectLst>
              <a:outerShdw blurRad="190500" dist="63500" dir="5400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Isosceles Triangle 13">
              <a:extLst>
                <a:ext uri="{FF2B5EF4-FFF2-40B4-BE49-F238E27FC236}">
                  <a16:creationId xmlns:a16="http://schemas.microsoft.com/office/drawing/2014/main" id="{3750FD28-74DC-4F0C-970D-23CD11FB50E8}"/>
                </a:ext>
              </a:extLst>
            </p:cNvPr>
            <p:cNvSpPr/>
            <p:nvPr/>
          </p:nvSpPr>
          <p:spPr>
            <a:xfrm rot="16200000" flipH="1">
              <a:off x="6235575" y="4362288"/>
              <a:ext cx="154374" cy="11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21" name="Group 20">
            <a:extLst>
              <a:ext uri="{FF2B5EF4-FFF2-40B4-BE49-F238E27FC236}">
                <a16:creationId xmlns:a16="http://schemas.microsoft.com/office/drawing/2014/main" id="{DB90428C-EC6A-4047-99C6-D4BFE39A6755}"/>
              </a:ext>
            </a:extLst>
          </p:cNvPr>
          <p:cNvGrpSpPr/>
          <p:nvPr/>
        </p:nvGrpSpPr>
        <p:grpSpPr>
          <a:xfrm>
            <a:off x="6528989" y="3828465"/>
            <a:ext cx="2078461" cy="680727"/>
            <a:chOff x="6255914" y="4224518"/>
            <a:chExt cx="2078461" cy="680727"/>
          </a:xfrm>
        </p:grpSpPr>
        <p:sp>
          <p:nvSpPr>
            <p:cNvPr id="22" name="Rectangle: Rounded Corners 53">
              <a:extLst>
                <a:ext uri="{FF2B5EF4-FFF2-40B4-BE49-F238E27FC236}">
                  <a16:creationId xmlns:a16="http://schemas.microsoft.com/office/drawing/2014/main" id="{74F97406-375B-4148-B90B-B2E562E7E34E}"/>
                </a:ext>
              </a:extLst>
            </p:cNvPr>
            <p:cNvSpPr/>
            <p:nvPr/>
          </p:nvSpPr>
          <p:spPr>
            <a:xfrm>
              <a:off x="6359116" y="4224518"/>
              <a:ext cx="1975259" cy="680727"/>
            </a:xfrm>
            <a:prstGeom prst="roundRect">
              <a:avLst>
                <a:gd name="adj" fmla="val 8395"/>
              </a:avLst>
            </a:prstGeom>
            <a:solidFill>
              <a:schemeClr val="bg1"/>
            </a:solidFill>
            <a:ln>
              <a:noFill/>
            </a:ln>
            <a:effectLst>
              <a:outerShdw blurRad="190500" dist="63500" dir="5400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Isosceles Triangle 22">
              <a:extLst>
                <a:ext uri="{FF2B5EF4-FFF2-40B4-BE49-F238E27FC236}">
                  <a16:creationId xmlns:a16="http://schemas.microsoft.com/office/drawing/2014/main" id="{1946A8A0-E533-4616-ACDB-FE31D2C9A611}"/>
                </a:ext>
              </a:extLst>
            </p:cNvPr>
            <p:cNvSpPr/>
            <p:nvPr/>
          </p:nvSpPr>
          <p:spPr>
            <a:xfrm rot="16200000" flipH="1">
              <a:off x="6237389" y="4362288"/>
              <a:ext cx="154374" cy="11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5" name="Oval 24">
            <a:extLst>
              <a:ext uri="{FF2B5EF4-FFF2-40B4-BE49-F238E27FC236}">
                <a16:creationId xmlns:a16="http://schemas.microsoft.com/office/drawing/2014/main" id="{C4226F17-0510-4031-BACB-66E3BF21F0B8}"/>
              </a:ext>
            </a:extLst>
          </p:cNvPr>
          <p:cNvSpPr/>
          <p:nvPr/>
        </p:nvSpPr>
        <p:spPr>
          <a:xfrm>
            <a:off x="6014229" y="3947709"/>
            <a:ext cx="163544" cy="16354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706CC3D9-B70E-4067-9D6B-666B62423BD5}"/>
              </a:ext>
            </a:extLst>
          </p:cNvPr>
          <p:cNvGrpSpPr/>
          <p:nvPr/>
        </p:nvGrpSpPr>
        <p:grpSpPr>
          <a:xfrm flipH="1">
            <a:off x="3584551" y="5364477"/>
            <a:ext cx="2080275" cy="680727"/>
            <a:chOff x="6254100" y="4224518"/>
            <a:chExt cx="2080275" cy="680727"/>
          </a:xfrm>
        </p:grpSpPr>
        <p:sp>
          <p:nvSpPr>
            <p:cNvPr id="31" name="Rectangle: Rounded Corners 53">
              <a:extLst>
                <a:ext uri="{FF2B5EF4-FFF2-40B4-BE49-F238E27FC236}">
                  <a16:creationId xmlns:a16="http://schemas.microsoft.com/office/drawing/2014/main" id="{43CAAD6B-AC31-4FAB-989D-C5760C3DC481}"/>
                </a:ext>
              </a:extLst>
            </p:cNvPr>
            <p:cNvSpPr/>
            <p:nvPr/>
          </p:nvSpPr>
          <p:spPr>
            <a:xfrm>
              <a:off x="6359116" y="4224518"/>
              <a:ext cx="1975259" cy="680727"/>
            </a:xfrm>
            <a:prstGeom prst="roundRect">
              <a:avLst>
                <a:gd name="adj" fmla="val 8395"/>
              </a:avLst>
            </a:prstGeom>
            <a:solidFill>
              <a:schemeClr val="bg1"/>
            </a:solidFill>
            <a:ln>
              <a:noFill/>
            </a:ln>
            <a:effectLst>
              <a:outerShdw blurRad="190500" dist="63500" dir="5400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2" name="Isosceles Triangle 31">
              <a:extLst>
                <a:ext uri="{FF2B5EF4-FFF2-40B4-BE49-F238E27FC236}">
                  <a16:creationId xmlns:a16="http://schemas.microsoft.com/office/drawing/2014/main" id="{2E2A946D-A2F8-481A-9D9B-534D19328F81}"/>
                </a:ext>
              </a:extLst>
            </p:cNvPr>
            <p:cNvSpPr/>
            <p:nvPr/>
          </p:nvSpPr>
          <p:spPr>
            <a:xfrm rot="16200000" flipH="1">
              <a:off x="6235575" y="4362288"/>
              <a:ext cx="154374" cy="117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34" name="Oval 33">
            <a:extLst>
              <a:ext uri="{FF2B5EF4-FFF2-40B4-BE49-F238E27FC236}">
                <a16:creationId xmlns:a16="http://schemas.microsoft.com/office/drawing/2014/main" id="{70764A15-A00D-454D-BEB5-EA4CCCC9ACD8}"/>
              </a:ext>
            </a:extLst>
          </p:cNvPr>
          <p:cNvSpPr/>
          <p:nvPr/>
        </p:nvSpPr>
        <p:spPr>
          <a:xfrm flipH="1">
            <a:off x="6014228" y="5483721"/>
            <a:ext cx="163544" cy="1635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D644E0A6-AFB9-48DA-B1E0-794DC05112B6}"/>
              </a:ext>
            </a:extLst>
          </p:cNvPr>
          <p:cNvSpPr txBox="1"/>
          <p:nvPr/>
        </p:nvSpPr>
        <p:spPr>
          <a:xfrm>
            <a:off x="1826230" y="751506"/>
            <a:ext cx="4085979" cy="646331"/>
          </a:xfrm>
          <a:prstGeom prst="rect">
            <a:avLst/>
          </a:prstGeom>
        </p:spPr>
        <p:txBody>
          <a:bodyPr wrap="square">
            <a:spAutoFit/>
          </a:bodyPr>
          <a:lstStyle>
            <a:defPPr>
              <a:defRPr lang="en-US"/>
            </a:defPPr>
            <a:lvl1pPr algn="ctr">
              <a:lnSpc>
                <a:spcPct val="120000"/>
              </a:lnSpc>
              <a:defRPr sz="1200">
                <a:solidFill>
                  <a:schemeClr val="bg1">
                    <a:lumMod val="50000"/>
                  </a:schemeClr>
                </a:solidFill>
                <a:latin typeface="+mj-lt"/>
                <a:cs typeface="Segoe UI Light" panose="020B0502040204020203" pitchFamily="34" charset="0"/>
              </a:defRPr>
            </a:lvl1pPr>
          </a:lstStyle>
          <a:p>
            <a:pPr algn="r">
              <a:lnSpc>
                <a:spcPct val="100000"/>
              </a:lnSpc>
            </a:pPr>
            <a:r>
              <a:rPr lang="en-GB" sz="1800" dirty="0">
                <a:solidFill>
                  <a:schemeClr val="tx1">
                    <a:lumMod val="75000"/>
                    <a:lumOff val="25000"/>
                  </a:schemeClr>
                </a:solidFill>
              </a:rPr>
              <a:t>Suboptimal care out of hours identified,     </a:t>
            </a:r>
            <a:r>
              <a:rPr lang="en-GB" sz="1800" dirty="0" err="1">
                <a:solidFill>
                  <a:schemeClr val="tx1">
                    <a:lumMod val="75000"/>
                    <a:lumOff val="25000"/>
                  </a:schemeClr>
                </a:solidFill>
              </a:rPr>
              <a:t>DoH</a:t>
            </a:r>
            <a:r>
              <a:rPr lang="en-GB" sz="1800" dirty="0">
                <a:solidFill>
                  <a:schemeClr val="tx1">
                    <a:lumMod val="75000"/>
                    <a:lumOff val="25000"/>
                  </a:schemeClr>
                </a:solidFill>
              </a:rPr>
              <a:t> introduces Hospital at Night </a:t>
            </a:r>
          </a:p>
        </p:txBody>
      </p:sp>
      <p:sp>
        <p:nvSpPr>
          <p:cNvPr id="45" name="Oval 44">
            <a:extLst>
              <a:ext uri="{FF2B5EF4-FFF2-40B4-BE49-F238E27FC236}">
                <a16:creationId xmlns:a16="http://schemas.microsoft.com/office/drawing/2014/main" id="{70FA2663-2CCD-475E-85B4-F9B3D62BC027}"/>
              </a:ext>
            </a:extLst>
          </p:cNvPr>
          <p:cNvSpPr/>
          <p:nvPr/>
        </p:nvSpPr>
        <p:spPr>
          <a:xfrm flipH="1">
            <a:off x="6014228" y="2471046"/>
            <a:ext cx="163544" cy="1635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652AB86B-2206-48B1-807D-399A387F6385}"/>
              </a:ext>
            </a:extLst>
          </p:cNvPr>
          <p:cNvSpPr txBox="1"/>
          <p:nvPr/>
        </p:nvSpPr>
        <p:spPr>
          <a:xfrm>
            <a:off x="7195401" y="977251"/>
            <a:ext cx="840038" cy="400110"/>
          </a:xfrm>
          <a:prstGeom prst="rect">
            <a:avLst/>
          </a:prstGeom>
        </p:spPr>
        <p:txBody>
          <a:bodyPr wrap="none">
            <a:spAutoFit/>
          </a:bodyPr>
          <a:lstStyle>
            <a:defPPr>
              <a:defRPr lang="en-US"/>
            </a:defPPr>
            <a:lvl1pPr lvl="0">
              <a:defRPr sz="1600">
                <a:solidFill>
                  <a:schemeClr val="accent1"/>
                </a:solidFill>
                <a:latin typeface="+mj-lt"/>
                <a:cs typeface="Segoe UI" panose="020B0502040204020203" pitchFamily="34" charset="0"/>
              </a:defRPr>
            </a:lvl1pPr>
          </a:lstStyle>
          <a:p>
            <a:pPr algn="ctr"/>
            <a:r>
              <a:rPr lang="en-US" sz="2000" b="1" dirty="0"/>
              <a:t>1990’s</a:t>
            </a:r>
          </a:p>
        </p:txBody>
      </p:sp>
      <p:grpSp>
        <p:nvGrpSpPr>
          <p:cNvPr id="50" name="Group 49">
            <a:extLst>
              <a:ext uri="{FF2B5EF4-FFF2-40B4-BE49-F238E27FC236}">
                <a16:creationId xmlns:a16="http://schemas.microsoft.com/office/drawing/2014/main" id="{D07BC13E-CD68-45AA-A420-E94899548244}"/>
              </a:ext>
            </a:extLst>
          </p:cNvPr>
          <p:cNvGrpSpPr/>
          <p:nvPr/>
        </p:nvGrpSpPr>
        <p:grpSpPr>
          <a:xfrm>
            <a:off x="8450031" y="1019205"/>
            <a:ext cx="349476" cy="329941"/>
            <a:chOff x="7461004" y="3044371"/>
            <a:chExt cx="550102" cy="519352"/>
          </a:xfrm>
          <a:solidFill>
            <a:schemeClr val="bg1"/>
          </a:solidFill>
        </p:grpSpPr>
        <p:sp>
          <p:nvSpPr>
            <p:cNvPr id="51" name="Freeform 96">
              <a:extLst>
                <a:ext uri="{FF2B5EF4-FFF2-40B4-BE49-F238E27FC236}">
                  <a16:creationId xmlns:a16="http://schemas.microsoft.com/office/drawing/2014/main" id="{2C76A28C-6B40-4D46-85CC-FEB92D12FD4C}"/>
                </a:ext>
              </a:extLst>
            </p:cNvPr>
            <p:cNvSpPr>
              <a:spLocks noEditPoints="1"/>
            </p:cNvSpPr>
            <p:nvPr/>
          </p:nvSpPr>
          <p:spPr bwMode="auto">
            <a:xfrm>
              <a:off x="7508839" y="3064872"/>
              <a:ext cx="461265" cy="461265"/>
            </a:xfrm>
            <a:custGeom>
              <a:avLst/>
              <a:gdLst>
                <a:gd name="T0" fmla="*/ 108 w 216"/>
                <a:gd name="T1" fmla="*/ 216 h 216"/>
                <a:gd name="T2" fmla="*/ 0 w 216"/>
                <a:gd name="T3" fmla="*/ 108 h 216"/>
                <a:gd name="T4" fmla="*/ 108 w 216"/>
                <a:gd name="T5" fmla="*/ 0 h 216"/>
                <a:gd name="T6" fmla="*/ 216 w 216"/>
                <a:gd name="T7" fmla="*/ 108 h 216"/>
                <a:gd name="T8" fmla="*/ 108 w 216"/>
                <a:gd name="T9" fmla="*/ 216 h 216"/>
                <a:gd name="T10" fmla="*/ 108 w 216"/>
                <a:gd name="T11" fmla="*/ 8 h 216"/>
                <a:gd name="T12" fmla="*/ 8 w 216"/>
                <a:gd name="T13" fmla="*/ 108 h 216"/>
                <a:gd name="T14" fmla="*/ 108 w 216"/>
                <a:gd name="T15" fmla="*/ 208 h 216"/>
                <a:gd name="T16" fmla="*/ 208 w 216"/>
                <a:gd name="T17" fmla="*/ 108 h 216"/>
                <a:gd name="T18" fmla="*/ 108 w 216"/>
                <a:gd name="T19" fmla="*/ 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 h="216">
                  <a:moveTo>
                    <a:pt x="108" y="216"/>
                  </a:moveTo>
                  <a:cubicBezTo>
                    <a:pt x="48" y="216"/>
                    <a:pt x="0" y="167"/>
                    <a:pt x="0" y="108"/>
                  </a:cubicBezTo>
                  <a:cubicBezTo>
                    <a:pt x="0" y="48"/>
                    <a:pt x="48" y="0"/>
                    <a:pt x="108" y="0"/>
                  </a:cubicBezTo>
                  <a:cubicBezTo>
                    <a:pt x="167" y="0"/>
                    <a:pt x="216" y="48"/>
                    <a:pt x="216" y="108"/>
                  </a:cubicBezTo>
                  <a:cubicBezTo>
                    <a:pt x="216" y="167"/>
                    <a:pt x="167" y="216"/>
                    <a:pt x="108" y="216"/>
                  </a:cubicBezTo>
                  <a:close/>
                  <a:moveTo>
                    <a:pt x="108" y="8"/>
                  </a:moveTo>
                  <a:cubicBezTo>
                    <a:pt x="52" y="8"/>
                    <a:pt x="8" y="53"/>
                    <a:pt x="8" y="108"/>
                  </a:cubicBezTo>
                  <a:cubicBezTo>
                    <a:pt x="8" y="163"/>
                    <a:pt x="52" y="208"/>
                    <a:pt x="108" y="208"/>
                  </a:cubicBezTo>
                  <a:cubicBezTo>
                    <a:pt x="163" y="208"/>
                    <a:pt x="208" y="163"/>
                    <a:pt x="208" y="108"/>
                  </a:cubicBezTo>
                  <a:cubicBezTo>
                    <a:pt x="208" y="53"/>
                    <a:pt x="163" y="8"/>
                    <a:pt x="10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97">
              <a:extLst>
                <a:ext uri="{FF2B5EF4-FFF2-40B4-BE49-F238E27FC236}">
                  <a16:creationId xmlns:a16="http://schemas.microsoft.com/office/drawing/2014/main" id="{848EF9C0-56A7-49ED-BE52-9B29D74A39C4}"/>
                </a:ext>
              </a:extLst>
            </p:cNvPr>
            <p:cNvSpPr>
              <a:spLocks/>
            </p:cNvSpPr>
            <p:nvPr/>
          </p:nvSpPr>
          <p:spPr bwMode="auto">
            <a:xfrm>
              <a:off x="7730930" y="3191292"/>
              <a:ext cx="78585" cy="143505"/>
            </a:xfrm>
            <a:custGeom>
              <a:avLst/>
              <a:gdLst>
                <a:gd name="T0" fmla="*/ 21 w 23"/>
                <a:gd name="T1" fmla="*/ 42 h 42"/>
                <a:gd name="T2" fmla="*/ 0 w 23"/>
                <a:gd name="T3" fmla="*/ 31 h 42"/>
                <a:gd name="T4" fmla="*/ 0 w 23"/>
                <a:gd name="T5" fmla="*/ 0 h 42"/>
                <a:gd name="T6" fmla="*/ 5 w 23"/>
                <a:gd name="T7" fmla="*/ 0 h 42"/>
                <a:gd name="T8" fmla="*/ 5 w 23"/>
                <a:gd name="T9" fmla="*/ 28 h 42"/>
                <a:gd name="T10" fmla="*/ 23 w 23"/>
                <a:gd name="T11" fmla="*/ 38 h 42"/>
                <a:gd name="T12" fmla="*/ 21 w 23"/>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3" h="42">
                  <a:moveTo>
                    <a:pt x="21" y="42"/>
                  </a:moveTo>
                  <a:lnTo>
                    <a:pt x="0" y="31"/>
                  </a:lnTo>
                  <a:lnTo>
                    <a:pt x="0" y="0"/>
                  </a:lnTo>
                  <a:lnTo>
                    <a:pt x="5" y="0"/>
                  </a:lnTo>
                  <a:lnTo>
                    <a:pt x="5" y="28"/>
                  </a:lnTo>
                  <a:lnTo>
                    <a:pt x="23" y="38"/>
                  </a:lnTo>
                  <a:lnTo>
                    <a:pt x="21"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98">
              <a:extLst>
                <a:ext uri="{FF2B5EF4-FFF2-40B4-BE49-F238E27FC236}">
                  <a16:creationId xmlns:a16="http://schemas.microsoft.com/office/drawing/2014/main" id="{E5A3C366-ADFA-46E5-AA26-337A2C41FB8B}"/>
                </a:ext>
              </a:extLst>
            </p:cNvPr>
            <p:cNvSpPr>
              <a:spLocks/>
            </p:cNvSpPr>
            <p:nvPr/>
          </p:nvSpPr>
          <p:spPr bwMode="auto">
            <a:xfrm>
              <a:off x="7587425" y="3491970"/>
              <a:ext cx="68335" cy="71753"/>
            </a:xfrm>
            <a:custGeom>
              <a:avLst/>
              <a:gdLst>
                <a:gd name="T0" fmla="*/ 3 w 20"/>
                <a:gd name="T1" fmla="*/ 21 h 21"/>
                <a:gd name="T2" fmla="*/ 0 w 20"/>
                <a:gd name="T3" fmla="*/ 18 h 21"/>
                <a:gd name="T4" fmla="*/ 17 w 20"/>
                <a:gd name="T5" fmla="*/ 0 h 21"/>
                <a:gd name="T6" fmla="*/ 20 w 20"/>
                <a:gd name="T7" fmla="*/ 4 h 21"/>
                <a:gd name="T8" fmla="*/ 3 w 20"/>
                <a:gd name="T9" fmla="*/ 21 h 21"/>
              </a:gdLst>
              <a:ahLst/>
              <a:cxnLst>
                <a:cxn ang="0">
                  <a:pos x="T0" y="T1"/>
                </a:cxn>
                <a:cxn ang="0">
                  <a:pos x="T2" y="T3"/>
                </a:cxn>
                <a:cxn ang="0">
                  <a:pos x="T4" y="T5"/>
                </a:cxn>
                <a:cxn ang="0">
                  <a:pos x="T6" y="T7"/>
                </a:cxn>
                <a:cxn ang="0">
                  <a:pos x="T8" y="T9"/>
                </a:cxn>
              </a:cxnLst>
              <a:rect l="0" t="0" r="r" b="b"/>
              <a:pathLst>
                <a:path w="20" h="21">
                  <a:moveTo>
                    <a:pt x="3" y="21"/>
                  </a:moveTo>
                  <a:lnTo>
                    <a:pt x="0" y="18"/>
                  </a:lnTo>
                  <a:lnTo>
                    <a:pt x="17" y="0"/>
                  </a:lnTo>
                  <a:lnTo>
                    <a:pt x="20" y="4"/>
                  </a:lnTo>
                  <a:lnTo>
                    <a:pt x="3"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99">
              <a:extLst>
                <a:ext uri="{FF2B5EF4-FFF2-40B4-BE49-F238E27FC236}">
                  <a16:creationId xmlns:a16="http://schemas.microsoft.com/office/drawing/2014/main" id="{5296D3DC-C33D-4DF1-8FA6-8DCDFF8843BA}"/>
                </a:ext>
              </a:extLst>
            </p:cNvPr>
            <p:cNvSpPr>
              <a:spLocks/>
            </p:cNvSpPr>
            <p:nvPr/>
          </p:nvSpPr>
          <p:spPr bwMode="auto">
            <a:xfrm>
              <a:off x="7816349" y="3491970"/>
              <a:ext cx="71753" cy="71753"/>
            </a:xfrm>
            <a:custGeom>
              <a:avLst/>
              <a:gdLst>
                <a:gd name="T0" fmla="*/ 18 w 21"/>
                <a:gd name="T1" fmla="*/ 21 h 21"/>
                <a:gd name="T2" fmla="*/ 0 w 21"/>
                <a:gd name="T3" fmla="*/ 4 h 21"/>
                <a:gd name="T4" fmla="*/ 3 w 21"/>
                <a:gd name="T5" fmla="*/ 0 h 21"/>
                <a:gd name="T6" fmla="*/ 21 w 21"/>
                <a:gd name="T7" fmla="*/ 18 h 21"/>
                <a:gd name="T8" fmla="*/ 18 w 21"/>
                <a:gd name="T9" fmla="*/ 21 h 21"/>
              </a:gdLst>
              <a:ahLst/>
              <a:cxnLst>
                <a:cxn ang="0">
                  <a:pos x="T0" y="T1"/>
                </a:cxn>
                <a:cxn ang="0">
                  <a:pos x="T2" y="T3"/>
                </a:cxn>
                <a:cxn ang="0">
                  <a:pos x="T4" y="T5"/>
                </a:cxn>
                <a:cxn ang="0">
                  <a:pos x="T6" y="T7"/>
                </a:cxn>
                <a:cxn ang="0">
                  <a:pos x="T8" y="T9"/>
                </a:cxn>
              </a:cxnLst>
              <a:rect l="0" t="0" r="r" b="b"/>
              <a:pathLst>
                <a:path w="21" h="21">
                  <a:moveTo>
                    <a:pt x="18" y="21"/>
                  </a:moveTo>
                  <a:lnTo>
                    <a:pt x="0" y="4"/>
                  </a:lnTo>
                  <a:lnTo>
                    <a:pt x="3" y="0"/>
                  </a:lnTo>
                  <a:lnTo>
                    <a:pt x="21" y="18"/>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100">
              <a:extLst>
                <a:ext uri="{FF2B5EF4-FFF2-40B4-BE49-F238E27FC236}">
                  <a16:creationId xmlns:a16="http://schemas.microsoft.com/office/drawing/2014/main" id="{150819B5-3C9F-4049-B4A9-E9A684FABCDA}"/>
                </a:ext>
              </a:extLst>
            </p:cNvPr>
            <p:cNvSpPr>
              <a:spLocks noEditPoints="1"/>
            </p:cNvSpPr>
            <p:nvPr/>
          </p:nvSpPr>
          <p:spPr bwMode="auto">
            <a:xfrm>
              <a:off x="7461004" y="3044371"/>
              <a:ext cx="150338" cy="146922"/>
            </a:xfrm>
            <a:custGeom>
              <a:avLst/>
              <a:gdLst>
                <a:gd name="T0" fmla="*/ 7 w 44"/>
                <a:gd name="T1" fmla="*/ 43 h 43"/>
                <a:gd name="T2" fmla="*/ 0 w 44"/>
                <a:gd name="T3" fmla="*/ 12 h 43"/>
                <a:gd name="T4" fmla="*/ 12 w 44"/>
                <a:gd name="T5" fmla="*/ 0 h 43"/>
                <a:gd name="T6" fmla="*/ 44 w 44"/>
                <a:gd name="T7" fmla="*/ 6 h 43"/>
                <a:gd name="T8" fmla="*/ 7 w 44"/>
                <a:gd name="T9" fmla="*/ 43 h 43"/>
                <a:gd name="T10" fmla="*/ 6 w 44"/>
                <a:gd name="T11" fmla="*/ 14 h 43"/>
                <a:gd name="T12" fmla="*/ 10 w 44"/>
                <a:gd name="T13" fmla="*/ 33 h 43"/>
                <a:gd name="T14" fmla="*/ 33 w 44"/>
                <a:gd name="T15" fmla="*/ 9 h 43"/>
                <a:gd name="T16" fmla="*/ 14 w 44"/>
                <a:gd name="T17" fmla="*/ 6 h 43"/>
                <a:gd name="T18" fmla="*/ 6 w 44"/>
                <a:gd name="T19" fmla="*/ 1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3">
                  <a:moveTo>
                    <a:pt x="7" y="43"/>
                  </a:moveTo>
                  <a:lnTo>
                    <a:pt x="0" y="12"/>
                  </a:lnTo>
                  <a:lnTo>
                    <a:pt x="12" y="0"/>
                  </a:lnTo>
                  <a:lnTo>
                    <a:pt x="44" y="6"/>
                  </a:lnTo>
                  <a:lnTo>
                    <a:pt x="7" y="43"/>
                  </a:lnTo>
                  <a:close/>
                  <a:moveTo>
                    <a:pt x="6" y="14"/>
                  </a:moveTo>
                  <a:lnTo>
                    <a:pt x="10" y="33"/>
                  </a:lnTo>
                  <a:lnTo>
                    <a:pt x="33" y="9"/>
                  </a:lnTo>
                  <a:lnTo>
                    <a:pt x="14" y="6"/>
                  </a:lnTo>
                  <a:lnTo>
                    <a:pt x="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101">
              <a:extLst>
                <a:ext uri="{FF2B5EF4-FFF2-40B4-BE49-F238E27FC236}">
                  <a16:creationId xmlns:a16="http://schemas.microsoft.com/office/drawing/2014/main" id="{2B5415CE-424F-4B60-8C33-4F345027715F}"/>
                </a:ext>
              </a:extLst>
            </p:cNvPr>
            <p:cNvSpPr>
              <a:spLocks noEditPoints="1"/>
            </p:cNvSpPr>
            <p:nvPr/>
          </p:nvSpPr>
          <p:spPr bwMode="auto">
            <a:xfrm>
              <a:off x="7864184" y="3044371"/>
              <a:ext cx="146922" cy="146922"/>
            </a:xfrm>
            <a:custGeom>
              <a:avLst/>
              <a:gdLst>
                <a:gd name="T0" fmla="*/ 37 w 43"/>
                <a:gd name="T1" fmla="*/ 43 h 43"/>
                <a:gd name="T2" fmla="*/ 0 w 43"/>
                <a:gd name="T3" fmla="*/ 6 h 43"/>
                <a:gd name="T4" fmla="*/ 31 w 43"/>
                <a:gd name="T5" fmla="*/ 0 h 43"/>
                <a:gd name="T6" fmla="*/ 43 w 43"/>
                <a:gd name="T7" fmla="*/ 12 h 43"/>
                <a:gd name="T8" fmla="*/ 37 w 43"/>
                <a:gd name="T9" fmla="*/ 43 h 43"/>
                <a:gd name="T10" fmla="*/ 11 w 43"/>
                <a:gd name="T11" fmla="*/ 9 h 43"/>
                <a:gd name="T12" fmla="*/ 34 w 43"/>
                <a:gd name="T13" fmla="*/ 33 h 43"/>
                <a:gd name="T14" fmla="*/ 38 w 43"/>
                <a:gd name="T15" fmla="*/ 14 h 43"/>
                <a:gd name="T16" fmla="*/ 29 w 43"/>
                <a:gd name="T17" fmla="*/ 6 h 43"/>
                <a:gd name="T18" fmla="*/ 11 w 43"/>
                <a:gd name="T19"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3">
                  <a:moveTo>
                    <a:pt x="37" y="43"/>
                  </a:moveTo>
                  <a:lnTo>
                    <a:pt x="0" y="6"/>
                  </a:lnTo>
                  <a:lnTo>
                    <a:pt x="31" y="0"/>
                  </a:lnTo>
                  <a:lnTo>
                    <a:pt x="43" y="12"/>
                  </a:lnTo>
                  <a:lnTo>
                    <a:pt x="37" y="43"/>
                  </a:lnTo>
                  <a:close/>
                  <a:moveTo>
                    <a:pt x="11" y="9"/>
                  </a:moveTo>
                  <a:lnTo>
                    <a:pt x="34" y="33"/>
                  </a:lnTo>
                  <a:lnTo>
                    <a:pt x="38" y="14"/>
                  </a:lnTo>
                  <a:lnTo>
                    <a:pt x="29" y="6"/>
                  </a:lnTo>
                  <a:lnTo>
                    <a:pt x="1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7" name="Group 56">
            <a:extLst>
              <a:ext uri="{FF2B5EF4-FFF2-40B4-BE49-F238E27FC236}">
                <a16:creationId xmlns:a16="http://schemas.microsoft.com/office/drawing/2014/main" id="{60D50AF9-98F3-419B-9371-947D757E2CDE}"/>
              </a:ext>
            </a:extLst>
          </p:cNvPr>
          <p:cNvGrpSpPr/>
          <p:nvPr/>
        </p:nvGrpSpPr>
        <p:grpSpPr>
          <a:xfrm flipV="1">
            <a:off x="3456477" y="2575700"/>
            <a:ext cx="288974" cy="288974"/>
            <a:chOff x="3087527" y="5207191"/>
            <a:chExt cx="546685" cy="546685"/>
          </a:xfrm>
          <a:solidFill>
            <a:schemeClr val="bg1"/>
          </a:solidFill>
        </p:grpSpPr>
        <p:sp>
          <p:nvSpPr>
            <p:cNvPr id="58" name="Freeform 264">
              <a:extLst>
                <a:ext uri="{FF2B5EF4-FFF2-40B4-BE49-F238E27FC236}">
                  <a16:creationId xmlns:a16="http://schemas.microsoft.com/office/drawing/2014/main" id="{10B93D8C-0083-4E3E-B9B5-D1E5F5922574}"/>
                </a:ext>
              </a:extLst>
            </p:cNvPr>
            <p:cNvSpPr>
              <a:spLocks noEditPoints="1"/>
            </p:cNvSpPr>
            <p:nvPr/>
          </p:nvSpPr>
          <p:spPr bwMode="auto">
            <a:xfrm>
              <a:off x="3087527" y="5207191"/>
              <a:ext cx="546685" cy="546685"/>
            </a:xfrm>
            <a:custGeom>
              <a:avLst/>
              <a:gdLst>
                <a:gd name="T0" fmla="*/ 160 w 160"/>
                <a:gd name="T1" fmla="*/ 160 h 160"/>
                <a:gd name="T2" fmla="*/ 0 w 160"/>
                <a:gd name="T3" fmla="*/ 160 h 160"/>
                <a:gd name="T4" fmla="*/ 0 w 160"/>
                <a:gd name="T5" fmla="*/ 0 h 160"/>
                <a:gd name="T6" fmla="*/ 129 w 160"/>
                <a:gd name="T7" fmla="*/ 0 h 160"/>
                <a:gd name="T8" fmla="*/ 160 w 160"/>
                <a:gd name="T9" fmla="*/ 31 h 160"/>
                <a:gd name="T10" fmla="*/ 160 w 160"/>
                <a:gd name="T11" fmla="*/ 160 h 160"/>
                <a:gd name="T12" fmla="*/ 5 w 160"/>
                <a:gd name="T13" fmla="*/ 155 h 160"/>
                <a:gd name="T14" fmla="*/ 155 w 160"/>
                <a:gd name="T15" fmla="*/ 155 h 160"/>
                <a:gd name="T16" fmla="*/ 155 w 160"/>
                <a:gd name="T17" fmla="*/ 34 h 160"/>
                <a:gd name="T18" fmla="*/ 126 w 160"/>
                <a:gd name="T19" fmla="*/ 5 h 160"/>
                <a:gd name="T20" fmla="*/ 5 w 160"/>
                <a:gd name="T21" fmla="*/ 5 h 160"/>
                <a:gd name="T22" fmla="*/ 5 w 160"/>
                <a:gd name="T2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160">
                  <a:moveTo>
                    <a:pt x="160" y="160"/>
                  </a:moveTo>
                  <a:lnTo>
                    <a:pt x="0" y="160"/>
                  </a:lnTo>
                  <a:lnTo>
                    <a:pt x="0" y="0"/>
                  </a:lnTo>
                  <a:lnTo>
                    <a:pt x="129" y="0"/>
                  </a:lnTo>
                  <a:lnTo>
                    <a:pt x="160" y="31"/>
                  </a:lnTo>
                  <a:lnTo>
                    <a:pt x="160" y="160"/>
                  </a:lnTo>
                  <a:close/>
                  <a:moveTo>
                    <a:pt x="5" y="155"/>
                  </a:moveTo>
                  <a:lnTo>
                    <a:pt x="155" y="155"/>
                  </a:lnTo>
                  <a:lnTo>
                    <a:pt x="155" y="34"/>
                  </a:lnTo>
                  <a:lnTo>
                    <a:pt x="126" y="5"/>
                  </a:lnTo>
                  <a:lnTo>
                    <a:pt x="5" y="5"/>
                  </a:lnTo>
                  <a:lnTo>
                    <a:pt x="5"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265">
              <a:extLst>
                <a:ext uri="{FF2B5EF4-FFF2-40B4-BE49-F238E27FC236}">
                  <a16:creationId xmlns:a16="http://schemas.microsoft.com/office/drawing/2014/main" id="{D1F430FD-A950-4A3F-B434-94CFB9E24724}"/>
                </a:ext>
              </a:extLst>
            </p:cNvPr>
            <p:cNvSpPr>
              <a:spLocks noEditPoints="1"/>
            </p:cNvSpPr>
            <p:nvPr/>
          </p:nvSpPr>
          <p:spPr bwMode="auto">
            <a:xfrm>
              <a:off x="3138779" y="5463450"/>
              <a:ext cx="444181" cy="290426"/>
            </a:xfrm>
            <a:custGeom>
              <a:avLst/>
              <a:gdLst>
                <a:gd name="T0" fmla="*/ 130 w 130"/>
                <a:gd name="T1" fmla="*/ 85 h 85"/>
                <a:gd name="T2" fmla="*/ 0 w 130"/>
                <a:gd name="T3" fmla="*/ 85 h 85"/>
                <a:gd name="T4" fmla="*/ 0 w 130"/>
                <a:gd name="T5" fmla="*/ 0 h 85"/>
                <a:gd name="T6" fmla="*/ 130 w 130"/>
                <a:gd name="T7" fmla="*/ 0 h 85"/>
                <a:gd name="T8" fmla="*/ 130 w 130"/>
                <a:gd name="T9" fmla="*/ 85 h 85"/>
                <a:gd name="T10" fmla="*/ 5 w 130"/>
                <a:gd name="T11" fmla="*/ 80 h 85"/>
                <a:gd name="T12" fmla="*/ 125 w 130"/>
                <a:gd name="T13" fmla="*/ 80 h 85"/>
                <a:gd name="T14" fmla="*/ 125 w 130"/>
                <a:gd name="T15" fmla="*/ 5 h 85"/>
                <a:gd name="T16" fmla="*/ 5 w 130"/>
                <a:gd name="T17" fmla="*/ 5 h 85"/>
                <a:gd name="T18" fmla="*/ 5 w 130"/>
                <a:gd name="T19" fmla="*/ 8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85">
                  <a:moveTo>
                    <a:pt x="130" y="85"/>
                  </a:moveTo>
                  <a:lnTo>
                    <a:pt x="0" y="85"/>
                  </a:lnTo>
                  <a:lnTo>
                    <a:pt x="0" y="0"/>
                  </a:lnTo>
                  <a:lnTo>
                    <a:pt x="130" y="0"/>
                  </a:lnTo>
                  <a:lnTo>
                    <a:pt x="130" y="85"/>
                  </a:lnTo>
                  <a:close/>
                  <a:moveTo>
                    <a:pt x="5" y="80"/>
                  </a:moveTo>
                  <a:lnTo>
                    <a:pt x="125" y="80"/>
                  </a:lnTo>
                  <a:lnTo>
                    <a:pt x="125" y="5"/>
                  </a:lnTo>
                  <a:lnTo>
                    <a:pt x="5" y="5"/>
                  </a:lnTo>
                  <a:lnTo>
                    <a:pt x="5"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Rectangle 266">
              <a:extLst>
                <a:ext uri="{FF2B5EF4-FFF2-40B4-BE49-F238E27FC236}">
                  <a16:creationId xmlns:a16="http://schemas.microsoft.com/office/drawing/2014/main" id="{6F0A94C5-0497-49CA-921F-1D806A6F98D2}"/>
                </a:ext>
              </a:extLst>
            </p:cNvPr>
            <p:cNvSpPr>
              <a:spLocks noChangeArrowheads="1"/>
            </p:cNvSpPr>
            <p:nvPr/>
          </p:nvSpPr>
          <p:spPr bwMode="auto">
            <a:xfrm>
              <a:off x="3207114" y="5531785"/>
              <a:ext cx="307510" cy="170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Rectangle 267">
              <a:extLst>
                <a:ext uri="{FF2B5EF4-FFF2-40B4-BE49-F238E27FC236}">
                  <a16:creationId xmlns:a16="http://schemas.microsoft.com/office/drawing/2014/main" id="{CADB6DBA-5D3C-4A41-91C3-A45F546E4219}"/>
                </a:ext>
              </a:extLst>
            </p:cNvPr>
            <p:cNvSpPr>
              <a:spLocks noChangeArrowheads="1"/>
            </p:cNvSpPr>
            <p:nvPr/>
          </p:nvSpPr>
          <p:spPr bwMode="auto">
            <a:xfrm>
              <a:off x="3207114" y="5600121"/>
              <a:ext cx="307510" cy="170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Rectangle 268">
              <a:extLst>
                <a:ext uri="{FF2B5EF4-FFF2-40B4-BE49-F238E27FC236}">
                  <a16:creationId xmlns:a16="http://schemas.microsoft.com/office/drawing/2014/main" id="{27A7F6F4-50D4-4B9A-8106-3F12CC6A7FEE}"/>
                </a:ext>
              </a:extLst>
            </p:cNvPr>
            <p:cNvSpPr>
              <a:spLocks noChangeArrowheads="1"/>
            </p:cNvSpPr>
            <p:nvPr/>
          </p:nvSpPr>
          <p:spPr bwMode="auto">
            <a:xfrm>
              <a:off x="3207114" y="5668457"/>
              <a:ext cx="307510" cy="170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269">
              <a:extLst>
                <a:ext uri="{FF2B5EF4-FFF2-40B4-BE49-F238E27FC236}">
                  <a16:creationId xmlns:a16="http://schemas.microsoft.com/office/drawing/2014/main" id="{1831668C-684C-4A7F-A465-2813271B998A}"/>
                </a:ext>
              </a:extLst>
            </p:cNvPr>
            <p:cNvSpPr>
              <a:spLocks noEditPoints="1"/>
            </p:cNvSpPr>
            <p:nvPr/>
          </p:nvSpPr>
          <p:spPr bwMode="auto">
            <a:xfrm>
              <a:off x="3207114" y="5207191"/>
              <a:ext cx="307510" cy="177673"/>
            </a:xfrm>
            <a:custGeom>
              <a:avLst/>
              <a:gdLst>
                <a:gd name="T0" fmla="*/ 90 w 90"/>
                <a:gd name="T1" fmla="*/ 52 h 52"/>
                <a:gd name="T2" fmla="*/ 0 w 90"/>
                <a:gd name="T3" fmla="*/ 52 h 52"/>
                <a:gd name="T4" fmla="*/ 0 w 90"/>
                <a:gd name="T5" fmla="*/ 0 h 52"/>
                <a:gd name="T6" fmla="*/ 90 w 90"/>
                <a:gd name="T7" fmla="*/ 0 h 52"/>
                <a:gd name="T8" fmla="*/ 90 w 90"/>
                <a:gd name="T9" fmla="*/ 52 h 52"/>
                <a:gd name="T10" fmla="*/ 5 w 90"/>
                <a:gd name="T11" fmla="*/ 47 h 52"/>
                <a:gd name="T12" fmla="*/ 85 w 90"/>
                <a:gd name="T13" fmla="*/ 47 h 52"/>
                <a:gd name="T14" fmla="*/ 85 w 90"/>
                <a:gd name="T15" fmla="*/ 5 h 52"/>
                <a:gd name="T16" fmla="*/ 5 w 90"/>
                <a:gd name="T17" fmla="*/ 5 h 52"/>
                <a:gd name="T18" fmla="*/ 5 w 90"/>
                <a:gd name="T19" fmla="*/ 4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52">
                  <a:moveTo>
                    <a:pt x="90" y="52"/>
                  </a:moveTo>
                  <a:lnTo>
                    <a:pt x="0" y="52"/>
                  </a:lnTo>
                  <a:lnTo>
                    <a:pt x="0" y="0"/>
                  </a:lnTo>
                  <a:lnTo>
                    <a:pt x="90" y="0"/>
                  </a:lnTo>
                  <a:lnTo>
                    <a:pt x="90" y="52"/>
                  </a:lnTo>
                  <a:close/>
                  <a:moveTo>
                    <a:pt x="5" y="47"/>
                  </a:moveTo>
                  <a:lnTo>
                    <a:pt x="85" y="47"/>
                  </a:lnTo>
                  <a:lnTo>
                    <a:pt x="85" y="5"/>
                  </a:lnTo>
                  <a:lnTo>
                    <a:pt x="5" y="5"/>
                  </a:lnTo>
                  <a:lnTo>
                    <a:pt x="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270">
              <a:extLst>
                <a:ext uri="{FF2B5EF4-FFF2-40B4-BE49-F238E27FC236}">
                  <a16:creationId xmlns:a16="http://schemas.microsoft.com/office/drawing/2014/main" id="{FD7B6C0C-637E-4C36-8C74-E517C590F7C5}"/>
                </a:ext>
              </a:extLst>
            </p:cNvPr>
            <p:cNvSpPr>
              <a:spLocks noEditPoints="1"/>
            </p:cNvSpPr>
            <p:nvPr/>
          </p:nvSpPr>
          <p:spPr bwMode="auto">
            <a:xfrm>
              <a:off x="3405288" y="5241360"/>
              <a:ext cx="58085" cy="109337"/>
            </a:xfrm>
            <a:custGeom>
              <a:avLst/>
              <a:gdLst>
                <a:gd name="T0" fmla="*/ 17 w 17"/>
                <a:gd name="T1" fmla="*/ 32 h 32"/>
                <a:gd name="T2" fmla="*/ 0 w 17"/>
                <a:gd name="T3" fmla="*/ 32 h 32"/>
                <a:gd name="T4" fmla="*/ 0 w 17"/>
                <a:gd name="T5" fmla="*/ 0 h 32"/>
                <a:gd name="T6" fmla="*/ 17 w 17"/>
                <a:gd name="T7" fmla="*/ 0 h 32"/>
                <a:gd name="T8" fmla="*/ 17 w 17"/>
                <a:gd name="T9" fmla="*/ 32 h 32"/>
                <a:gd name="T10" fmla="*/ 5 w 17"/>
                <a:gd name="T11" fmla="*/ 27 h 32"/>
                <a:gd name="T12" fmla="*/ 12 w 17"/>
                <a:gd name="T13" fmla="*/ 27 h 32"/>
                <a:gd name="T14" fmla="*/ 12 w 17"/>
                <a:gd name="T15" fmla="*/ 5 h 32"/>
                <a:gd name="T16" fmla="*/ 5 w 17"/>
                <a:gd name="T17" fmla="*/ 5 h 32"/>
                <a:gd name="T18" fmla="*/ 5 w 17"/>
                <a:gd name="T19" fmla="*/ 2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2">
                  <a:moveTo>
                    <a:pt x="17" y="32"/>
                  </a:moveTo>
                  <a:lnTo>
                    <a:pt x="0" y="32"/>
                  </a:lnTo>
                  <a:lnTo>
                    <a:pt x="0" y="0"/>
                  </a:lnTo>
                  <a:lnTo>
                    <a:pt x="17" y="0"/>
                  </a:lnTo>
                  <a:lnTo>
                    <a:pt x="17" y="32"/>
                  </a:lnTo>
                  <a:close/>
                  <a:moveTo>
                    <a:pt x="5" y="27"/>
                  </a:moveTo>
                  <a:lnTo>
                    <a:pt x="12" y="27"/>
                  </a:lnTo>
                  <a:lnTo>
                    <a:pt x="12" y="5"/>
                  </a:lnTo>
                  <a:lnTo>
                    <a:pt x="5" y="5"/>
                  </a:lnTo>
                  <a:lnTo>
                    <a:pt x="5"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5" name="Group 64">
            <a:extLst>
              <a:ext uri="{FF2B5EF4-FFF2-40B4-BE49-F238E27FC236}">
                <a16:creationId xmlns:a16="http://schemas.microsoft.com/office/drawing/2014/main" id="{5C61A55D-7B9A-4E5F-852D-CE371F65F3E3}"/>
              </a:ext>
            </a:extLst>
          </p:cNvPr>
          <p:cNvGrpSpPr/>
          <p:nvPr/>
        </p:nvGrpSpPr>
        <p:grpSpPr>
          <a:xfrm flipV="1">
            <a:off x="8477619" y="4009100"/>
            <a:ext cx="277636" cy="329049"/>
            <a:chOff x="4232149" y="5203775"/>
            <a:chExt cx="461265" cy="546683"/>
          </a:xfrm>
          <a:solidFill>
            <a:schemeClr val="bg1"/>
          </a:solidFill>
        </p:grpSpPr>
        <p:sp>
          <p:nvSpPr>
            <p:cNvPr id="66" name="Freeform 559">
              <a:extLst>
                <a:ext uri="{FF2B5EF4-FFF2-40B4-BE49-F238E27FC236}">
                  <a16:creationId xmlns:a16="http://schemas.microsoft.com/office/drawing/2014/main" id="{AEE6393F-30FB-40AE-901A-A7219CEA6637}"/>
                </a:ext>
              </a:extLst>
            </p:cNvPr>
            <p:cNvSpPr>
              <a:spLocks/>
            </p:cNvSpPr>
            <p:nvPr/>
          </p:nvSpPr>
          <p:spPr bwMode="auto">
            <a:xfrm>
              <a:off x="4232149" y="5682123"/>
              <a:ext cx="461265" cy="68335"/>
            </a:xfrm>
            <a:custGeom>
              <a:avLst/>
              <a:gdLst>
                <a:gd name="T0" fmla="*/ 108 w 216"/>
                <a:gd name="T1" fmla="*/ 32 h 32"/>
                <a:gd name="T2" fmla="*/ 0 w 216"/>
                <a:gd name="T3" fmla="*/ 0 h 32"/>
                <a:gd name="T4" fmla="*/ 8 w 216"/>
                <a:gd name="T5" fmla="*/ 0 h 32"/>
                <a:gd name="T6" fmla="*/ 108 w 216"/>
                <a:gd name="T7" fmla="*/ 24 h 32"/>
                <a:gd name="T8" fmla="*/ 208 w 216"/>
                <a:gd name="T9" fmla="*/ 0 h 32"/>
                <a:gd name="T10" fmla="*/ 216 w 216"/>
                <a:gd name="T11" fmla="*/ 0 h 32"/>
                <a:gd name="T12" fmla="*/ 108 w 216"/>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16" h="32">
                  <a:moveTo>
                    <a:pt x="108" y="32"/>
                  </a:moveTo>
                  <a:cubicBezTo>
                    <a:pt x="55" y="32"/>
                    <a:pt x="0" y="21"/>
                    <a:pt x="0" y="0"/>
                  </a:cubicBezTo>
                  <a:cubicBezTo>
                    <a:pt x="8" y="0"/>
                    <a:pt x="8" y="0"/>
                    <a:pt x="8" y="0"/>
                  </a:cubicBezTo>
                  <a:cubicBezTo>
                    <a:pt x="8" y="10"/>
                    <a:pt x="46" y="24"/>
                    <a:pt x="108" y="24"/>
                  </a:cubicBezTo>
                  <a:cubicBezTo>
                    <a:pt x="170" y="24"/>
                    <a:pt x="208" y="10"/>
                    <a:pt x="208" y="0"/>
                  </a:cubicBezTo>
                  <a:cubicBezTo>
                    <a:pt x="216" y="0"/>
                    <a:pt x="216" y="0"/>
                    <a:pt x="216" y="0"/>
                  </a:cubicBezTo>
                  <a:cubicBezTo>
                    <a:pt x="216" y="21"/>
                    <a:pt x="162" y="32"/>
                    <a:pt x="108"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560">
              <a:extLst>
                <a:ext uri="{FF2B5EF4-FFF2-40B4-BE49-F238E27FC236}">
                  <a16:creationId xmlns:a16="http://schemas.microsoft.com/office/drawing/2014/main" id="{80287DE8-1D89-4ABD-9736-1318EB36F6E4}"/>
                </a:ext>
              </a:extLst>
            </p:cNvPr>
            <p:cNvSpPr>
              <a:spLocks/>
            </p:cNvSpPr>
            <p:nvPr/>
          </p:nvSpPr>
          <p:spPr bwMode="auto">
            <a:xfrm>
              <a:off x="4232149" y="5545452"/>
              <a:ext cx="461265" cy="68335"/>
            </a:xfrm>
            <a:custGeom>
              <a:avLst/>
              <a:gdLst>
                <a:gd name="T0" fmla="*/ 108 w 216"/>
                <a:gd name="T1" fmla="*/ 32 h 32"/>
                <a:gd name="T2" fmla="*/ 0 w 216"/>
                <a:gd name="T3" fmla="*/ 0 h 32"/>
                <a:gd name="T4" fmla="*/ 8 w 216"/>
                <a:gd name="T5" fmla="*/ 0 h 32"/>
                <a:gd name="T6" fmla="*/ 108 w 216"/>
                <a:gd name="T7" fmla="*/ 24 h 32"/>
                <a:gd name="T8" fmla="*/ 208 w 216"/>
                <a:gd name="T9" fmla="*/ 0 h 32"/>
                <a:gd name="T10" fmla="*/ 216 w 216"/>
                <a:gd name="T11" fmla="*/ 0 h 32"/>
                <a:gd name="T12" fmla="*/ 108 w 216"/>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16" h="32">
                  <a:moveTo>
                    <a:pt x="108" y="32"/>
                  </a:moveTo>
                  <a:cubicBezTo>
                    <a:pt x="55" y="32"/>
                    <a:pt x="0" y="21"/>
                    <a:pt x="0" y="0"/>
                  </a:cubicBezTo>
                  <a:cubicBezTo>
                    <a:pt x="8" y="0"/>
                    <a:pt x="8" y="0"/>
                    <a:pt x="8" y="0"/>
                  </a:cubicBezTo>
                  <a:cubicBezTo>
                    <a:pt x="8" y="10"/>
                    <a:pt x="46" y="24"/>
                    <a:pt x="108" y="24"/>
                  </a:cubicBezTo>
                  <a:cubicBezTo>
                    <a:pt x="170" y="24"/>
                    <a:pt x="208" y="10"/>
                    <a:pt x="208" y="0"/>
                  </a:cubicBezTo>
                  <a:cubicBezTo>
                    <a:pt x="216" y="0"/>
                    <a:pt x="216" y="0"/>
                    <a:pt x="216" y="0"/>
                  </a:cubicBezTo>
                  <a:cubicBezTo>
                    <a:pt x="216" y="21"/>
                    <a:pt x="162" y="32"/>
                    <a:pt x="108"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561">
              <a:extLst>
                <a:ext uri="{FF2B5EF4-FFF2-40B4-BE49-F238E27FC236}">
                  <a16:creationId xmlns:a16="http://schemas.microsoft.com/office/drawing/2014/main" id="{21303B81-4BCA-4B6A-B2BC-D7D4BEC6D259}"/>
                </a:ext>
              </a:extLst>
            </p:cNvPr>
            <p:cNvSpPr>
              <a:spLocks/>
            </p:cNvSpPr>
            <p:nvPr/>
          </p:nvSpPr>
          <p:spPr bwMode="auto">
            <a:xfrm>
              <a:off x="4232149" y="5408781"/>
              <a:ext cx="461265" cy="68335"/>
            </a:xfrm>
            <a:custGeom>
              <a:avLst/>
              <a:gdLst>
                <a:gd name="T0" fmla="*/ 108 w 216"/>
                <a:gd name="T1" fmla="*/ 32 h 32"/>
                <a:gd name="T2" fmla="*/ 0 w 216"/>
                <a:gd name="T3" fmla="*/ 0 h 32"/>
                <a:gd name="T4" fmla="*/ 8 w 216"/>
                <a:gd name="T5" fmla="*/ 0 h 32"/>
                <a:gd name="T6" fmla="*/ 108 w 216"/>
                <a:gd name="T7" fmla="*/ 24 h 32"/>
                <a:gd name="T8" fmla="*/ 208 w 216"/>
                <a:gd name="T9" fmla="*/ 0 h 32"/>
                <a:gd name="T10" fmla="*/ 216 w 216"/>
                <a:gd name="T11" fmla="*/ 0 h 32"/>
                <a:gd name="T12" fmla="*/ 108 w 216"/>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16" h="32">
                  <a:moveTo>
                    <a:pt x="108" y="32"/>
                  </a:moveTo>
                  <a:cubicBezTo>
                    <a:pt x="55" y="32"/>
                    <a:pt x="0" y="21"/>
                    <a:pt x="0" y="0"/>
                  </a:cubicBezTo>
                  <a:cubicBezTo>
                    <a:pt x="8" y="0"/>
                    <a:pt x="8" y="0"/>
                    <a:pt x="8" y="0"/>
                  </a:cubicBezTo>
                  <a:cubicBezTo>
                    <a:pt x="8" y="10"/>
                    <a:pt x="46" y="24"/>
                    <a:pt x="108" y="24"/>
                  </a:cubicBezTo>
                  <a:cubicBezTo>
                    <a:pt x="170" y="24"/>
                    <a:pt x="208" y="10"/>
                    <a:pt x="208" y="0"/>
                  </a:cubicBezTo>
                  <a:cubicBezTo>
                    <a:pt x="216" y="0"/>
                    <a:pt x="216" y="0"/>
                    <a:pt x="216" y="0"/>
                  </a:cubicBezTo>
                  <a:cubicBezTo>
                    <a:pt x="216" y="21"/>
                    <a:pt x="162" y="32"/>
                    <a:pt x="108"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562">
              <a:extLst>
                <a:ext uri="{FF2B5EF4-FFF2-40B4-BE49-F238E27FC236}">
                  <a16:creationId xmlns:a16="http://schemas.microsoft.com/office/drawing/2014/main" id="{25196EFC-776D-4362-9CE4-19ACF36A2B2A}"/>
                </a:ext>
              </a:extLst>
            </p:cNvPr>
            <p:cNvSpPr>
              <a:spLocks noEditPoints="1"/>
            </p:cNvSpPr>
            <p:nvPr/>
          </p:nvSpPr>
          <p:spPr bwMode="auto">
            <a:xfrm>
              <a:off x="4232149" y="5203775"/>
              <a:ext cx="461265" cy="136671"/>
            </a:xfrm>
            <a:custGeom>
              <a:avLst/>
              <a:gdLst>
                <a:gd name="T0" fmla="*/ 108 w 216"/>
                <a:gd name="T1" fmla="*/ 64 h 64"/>
                <a:gd name="T2" fmla="*/ 0 w 216"/>
                <a:gd name="T3" fmla="*/ 32 h 64"/>
                <a:gd name="T4" fmla="*/ 108 w 216"/>
                <a:gd name="T5" fmla="*/ 0 h 64"/>
                <a:gd name="T6" fmla="*/ 216 w 216"/>
                <a:gd name="T7" fmla="*/ 32 h 64"/>
                <a:gd name="T8" fmla="*/ 108 w 216"/>
                <a:gd name="T9" fmla="*/ 64 h 64"/>
                <a:gd name="T10" fmla="*/ 108 w 216"/>
                <a:gd name="T11" fmla="*/ 8 h 64"/>
                <a:gd name="T12" fmla="*/ 8 w 216"/>
                <a:gd name="T13" fmla="*/ 32 h 64"/>
                <a:gd name="T14" fmla="*/ 108 w 216"/>
                <a:gd name="T15" fmla="*/ 56 h 64"/>
                <a:gd name="T16" fmla="*/ 208 w 216"/>
                <a:gd name="T17" fmla="*/ 32 h 64"/>
                <a:gd name="T18" fmla="*/ 108 w 216"/>
                <a:gd name="T19" fmla="*/ 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 h="64">
                  <a:moveTo>
                    <a:pt x="108" y="64"/>
                  </a:moveTo>
                  <a:cubicBezTo>
                    <a:pt x="55" y="64"/>
                    <a:pt x="0" y="53"/>
                    <a:pt x="0" y="32"/>
                  </a:cubicBezTo>
                  <a:cubicBezTo>
                    <a:pt x="0" y="11"/>
                    <a:pt x="55" y="0"/>
                    <a:pt x="108" y="0"/>
                  </a:cubicBezTo>
                  <a:cubicBezTo>
                    <a:pt x="162" y="0"/>
                    <a:pt x="216" y="11"/>
                    <a:pt x="216" y="32"/>
                  </a:cubicBezTo>
                  <a:cubicBezTo>
                    <a:pt x="216" y="53"/>
                    <a:pt x="162" y="64"/>
                    <a:pt x="108" y="64"/>
                  </a:cubicBezTo>
                  <a:close/>
                  <a:moveTo>
                    <a:pt x="108" y="8"/>
                  </a:moveTo>
                  <a:cubicBezTo>
                    <a:pt x="46" y="8"/>
                    <a:pt x="8" y="22"/>
                    <a:pt x="8" y="32"/>
                  </a:cubicBezTo>
                  <a:cubicBezTo>
                    <a:pt x="8" y="42"/>
                    <a:pt x="46" y="56"/>
                    <a:pt x="108" y="56"/>
                  </a:cubicBezTo>
                  <a:cubicBezTo>
                    <a:pt x="170" y="56"/>
                    <a:pt x="208" y="42"/>
                    <a:pt x="208" y="32"/>
                  </a:cubicBezTo>
                  <a:cubicBezTo>
                    <a:pt x="208" y="22"/>
                    <a:pt x="170" y="8"/>
                    <a:pt x="10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Rectangle 563">
              <a:extLst>
                <a:ext uri="{FF2B5EF4-FFF2-40B4-BE49-F238E27FC236}">
                  <a16:creationId xmlns:a16="http://schemas.microsoft.com/office/drawing/2014/main" id="{D75C3DA9-3445-41A3-84E0-A17CF77D645A}"/>
                </a:ext>
              </a:extLst>
            </p:cNvPr>
            <p:cNvSpPr>
              <a:spLocks noChangeArrowheads="1"/>
            </p:cNvSpPr>
            <p:nvPr/>
          </p:nvSpPr>
          <p:spPr bwMode="auto">
            <a:xfrm>
              <a:off x="4232149" y="5272111"/>
              <a:ext cx="17084" cy="4100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Rectangle 564">
              <a:extLst>
                <a:ext uri="{FF2B5EF4-FFF2-40B4-BE49-F238E27FC236}">
                  <a16:creationId xmlns:a16="http://schemas.microsoft.com/office/drawing/2014/main" id="{7D83601E-9043-44AF-ACF5-A3A1705BCA7E}"/>
                </a:ext>
              </a:extLst>
            </p:cNvPr>
            <p:cNvSpPr>
              <a:spLocks noChangeArrowheads="1"/>
            </p:cNvSpPr>
            <p:nvPr/>
          </p:nvSpPr>
          <p:spPr bwMode="auto">
            <a:xfrm>
              <a:off x="4676330" y="5272111"/>
              <a:ext cx="17084" cy="4100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2" name="Group 81">
            <a:extLst>
              <a:ext uri="{FF2B5EF4-FFF2-40B4-BE49-F238E27FC236}">
                <a16:creationId xmlns:a16="http://schemas.microsoft.com/office/drawing/2014/main" id="{6BD5579D-EAB7-41A6-AC3D-3595B773A4E3}"/>
              </a:ext>
            </a:extLst>
          </p:cNvPr>
          <p:cNvGrpSpPr/>
          <p:nvPr/>
        </p:nvGrpSpPr>
        <p:grpSpPr>
          <a:xfrm flipV="1">
            <a:off x="3440064" y="5589278"/>
            <a:ext cx="321800" cy="240716"/>
            <a:chOff x="5300358" y="4160585"/>
            <a:chExt cx="554105" cy="414489"/>
          </a:xfrm>
          <a:solidFill>
            <a:schemeClr val="bg1"/>
          </a:solidFill>
        </p:grpSpPr>
        <p:sp>
          <p:nvSpPr>
            <p:cNvPr id="83" name="Freeform 413">
              <a:extLst>
                <a:ext uri="{FF2B5EF4-FFF2-40B4-BE49-F238E27FC236}">
                  <a16:creationId xmlns:a16="http://schemas.microsoft.com/office/drawing/2014/main" id="{C333F831-B655-4A73-A39A-B7F2B1D8B0D1}"/>
                </a:ext>
              </a:extLst>
            </p:cNvPr>
            <p:cNvSpPr>
              <a:spLocks/>
            </p:cNvSpPr>
            <p:nvPr/>
          </p:nvSpPr>
          <p:spPr bwMode="auto">
            <a:xfrm>
              <a:off x="5300358" y="4212942"/>
              <a:ext cx="538835" cy="362132"/>
            </a:xfrm>
            <a:custGeom>
              <a:avLst/>
              <a:gdLst>
                <a:gd name="T0" fmla="*/ 247 w 247"/>
                <a:gd name="T1" fmla="*/ 166 h 166"/>
                <a:gd name="T2" fmla="*/ 0 w 247"/>
                <a:gd name="T3" fmla="*/ 166 h 166"/>
                <a:gd name="T4" fmla="*/ 0 w 247"/>
                <a:gd name="T5" fmla="*/ 0 h 166"/>
                <a:gd name="T6" fmla="*/ 247 w 247"/>
                <a:gd name="T7" fmla="*/ 0 h 166"/>
                <a:gd name="T8" fmla="*/ 247 w 247"/>
                <a:gd name="T9" fmla="*/ 47 h 166"/>
                <a:gd name="T10" fmla="*/ 239 w 247"/>
                <a:gd name="T11" fmla="*/ 47 h 166"/>
                <a:gd name="T12" fmla="*/ 239 w 247"/>
                <a:gd name="T13" fmla="*/ 8 h 166"/>
                <a:gd name="T14" fmla="*/ 8 w 247"/>
                <a:gd name="T15" fmla="*/ 8 h 166"/>
                <a:gd name="T16" fmla="*/ 8 w 247"/>
                <a:gd name="T17" fmla="*/ 158 h 166"/>
                <a:gd name="T18" fmla="*/ 239 w 247"/>
                <a:gd name="T19" fmla="*/ 158 h 166"/>
                <a:gd name="T20" fmla="*/ 239 w 247"/>
                <a:gd name="T21" fmla="*/ 119 h 166"/>
                <a:gd name="T22" fmla="*/ 247 w 247"/>
                <a:gd name="T23" fmla="*/ 119 h 166"/>
                <a:gd name="T24" fmla="*/ 247 w 247"/>
                <a:gd name="T25"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166">
                  <a:moveTo>
                    <a:pt x="247" y="166"/>
                  </a:moveTo>
                  <a:lnTo>
                    <a:pt x="0" y="166"/>
                  </a:lnTo>
                  <a:lnTo>
                    <a:pt x="0" y="0"/>
                  </a:lnTo>
                  <a:lnTo>
                    <a:pt x="247" y="0"/>
                  </a:lnTo>
                  <a:lnTo>
                    <a:pt x="247" y="47"/>
                  </a:lnTo>
                  <a:lnTo>
                    <a:pt x="239" y="47"/>
                  </a:lnTo>
                  <a:lnTo>
                    <a:pt x="239" y="8"/>
                  </a:lnTo>
                  <a:lnTo>
                    <a:pt x="8" y="8"/>
                  </a:lnTo>
                  <a:lnTo>
                    <a:pt x="8" y="158"/>
                  </a:lnTo>
                  <a:lnTo>
                    <a:pt x="239" y="158"/>
                  </a:lnTo>
                  <a:lnTo>
                    <a:pt x="239" y="119"/>
                  </a:lnTo>
                  <a:lnTo>
                    <a:pt x="247" y="119"/>
                  </a:lnTo>
                  <a:lnTo>
                    <a:pt x="247" y="166"/>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84" name="Freeform 414">
              <a:extLst>
                <a:ext uri="{FF2B5EF4-FFF2-40B4-BE49-F238E27FC236}">
                  <a16:creationId xmlns:a16="http://schemas.microsoft.com/office/drawing/2014/main" id="{8AC52FB0-CF66-455C-A471-21DA394AB744}"/>
                </a:ext>
              </a:extLst>
            </p:cNvPr>
            <p:cNvSpPr>
              <a:spLocks/>
            </p:cNvSpPr>
            <p:nvPr/>
          </p:nvSpPr>
          <p:spPr bwMode="auto">
            <a:xfrm>
              <a:off x="5352715" y="4160585"/>
              <a:ext cx="425395" cy="61083"/>
            </a:xfrm>
            <a:custGeom>
              <a:avLst/>
              <a:gdLst>
                <a:gd name="T0" fmla="*/ 195 w 195"/>
                <a:gd name="T1" fmla="*/ 28 h 28"/>
                <a:gd name="T2" fmla="*/ 187 w 195"/>
                <a:gd name="T3" fmla="*/ 28 h 28"/>
                <a:gd name="T4" fmla="*/ 187 w 195"/>
                <a:gd name="T5" fmla="*/ 8 h 28"/>
                <a:gd name="T6" fmla="*/ 0 w 195"/>
                <a:gd name="T7" fmla="*/ 8 h 28"/>
                <a:gd name="T8" fmla="*/ 0 w 195"/>
                <a:gd name="T9" fmla="*/ 0 h 28"/>
                <a:gd name="T10" fmla="*/ 195 w 195"/>
                <a:gd name="T11" fmla="*/ 0 h 28"/>
                <a:gd name="T12" fmla="*/ 195 w 195"/>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95" h="28">
                  <a:moveTo>
                    <a:pt x="195" y="28"/>
                  </a:moveTo>
                  <a:lnTo>
                    <a:pt x="187" y="28"/>
                  </a:lnTo>
                  <a:lnTo>
                    <a:pt x="187" y="8"/>
                  </a:lnTo>
                  <a:lnTo>
                    <a:pt x="0" y="8"/>
                  </a:lnTo>
                  <a:lnTo>
                    <a:pt x="0" y="0"/>
                  </a:lnTo>
                  <a:lnTo>
                    <a:pt x="195" y="0"/>
                  </a:lnTo>
                  <a:lnTo>
                    <a:pt x="195" y="28"/>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85" name="Freeform 415">
              <a:extLst>
                <a:ext uri="{FF2B5EF4-FFF2-40B4-BE49-F238E27FC236}">
                  <a16:creationId xmlns:a16="http://schemas.microsoft.com/office/drawing/2014/main" id="{0695912B-EFC9-4A66-BCDE-7FE6E41DAC56}"/>
                </a:ext>
              </a:extLst>
            </p:cNvPr>
            <p:cNvSpPr>
              <a:spLocks/>
            </p:cNvSpPr>
            <p:nvPr/>
          </p:nvSpPr>
          <p:spPr bwMode="auto">
            <a:xfrm>
              <a:off x="5300358" y="4160585"/>
              <a:ext cx="52356" cy="52356"/>
            </a:xfrm>
            <a:custGeom>
              <a:avLst/>
              <a:gdLst>
                <a:gd name="T0" fmla="*/ 8 w 24"/>
                <a:gd name="T1" fmla="*/ 24 h 24"/>
                <a:gd name="T2" fmla="*/ 0 w 24"/>
                <a:gd name="T3" fmla="*/ 24 h 24"/>
                <a:gd name="T4" fmla="*/ 24 w 24"/>
                <a:gd name="T5" fmla="*/ 0 h 24"/>
                <a:gd name="T6" fmla="*/ 24 w 24"/>
                <a:gd name="T7" fmla="*/ 8 h 24"/>
                <a:gd name="T8" fmla="*/ 8 w 24"/>
                <a:gd name="T9" fmla="*/ 24 h 24"/>
              </a:gdLst>
              <a:ahLst/>
              <a:cxnLst>
                <a:cxn ang="0">
                  <a:pos x="T0" y="T1"/>
                </a:cxn>
                <a:cxn ang="0">
                  <a:pos x="T2" y="T3"/>
                </a:cxn>
                <a:cxn ang="0">
                  <a:pos x="T4" y="T5"/>
                </a:cxn>
                <a:cxn ang="0">
                  <a:pos x="T6" y="T7"/>
                </a:cxn>
                <a:cxn ang="0">
                  <a:pos x="T8" y="T9"/>
                </a:cxn>
              </a:cxnLst>
              <a:rect l="0" t="0" r="r" b="b"/>
              <a:pathLst>
                <a:path w="24" h="24">
                  <a:moveTo>
                    <a:pt x="8" y="24"/>
                  </a:moveTo>
                  <a:cubicBezTo>
                    <a:pt x="0" y="24"/>
                    <a:pt x="0" y="24"/>
                    <a:pt x="0" y="24"/>
                  </a:cubicBezTo>
                  <a:cubicBezTo>
                    <a:pt x="0" y="11"/>
                    <a:pt x="11" y="0"/>
                    <a:pt x="24" y="0"/>
                  </a:cubicBezTo>
                  <a:cubicBezTo>
                    <a:pt x="24" y="8"/>
                    <a:pt x="24" y="8"/>
                    <a:pt x="24" y="8"/>
                  </a:cubicBezTo>
                  <a:cubicBezTo>
                    <a:pt x="15" y="8"/>
                    <a:pt x="8" y="15"/>
                    <a:pt x="8" y="2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86" name="Freeform 416">
              <a:extLst>
                <a:ext uri="{FF2B5EF4-FFF2-40B4-BE49-F238E27FC236}">
                  <a16:creationId xmlns:a16="http://schemas.microsoft.com/office/drawing/2014/main" id="{AD3333E0-CA74-482C-BF07-CBFBA2FD47AE}"/>
                </a:ext>
              </a:extLst>
            </p:cNvPr>
            <p:cNvSpPr>
              <a:spLocks noEditPoints="1"/>
            </p:cNvSpPr>
            <p:nvPr/>
          </p:nvSpPr>
          <p:spPr bwMode="auto">
            <a:xfrm>
              <a:off x="5586137" y="4306747"/>
              <a:ext cx="268326" cy="174521"/>
            </a:xfrm>
            <a:custGeom>
              <a:avLst/>
              <a:gdLst>
                <a:gd name="T0" fmla="*/ 124 w 124"/>
                <a:gd name="T1" fmla="*/ 80 h 80"/>
                <a:gd name="T2" fmla="*/ 40 w 124"/>
                <a:gd name="T3" fmla="*/ 80 h 80"/>
                <a:gd name="T4" fmla="*/ 0 w 124"/>
                <a:gd name="T5" fmla="*/ 40 h 80"/>
                <a:gd name="T6" fmla="*/ 40 w 124"/>
                <a:gd name="T7" fmla="*/ 0 h 80"/>
                <a:gd name="T8" fmla="*/ 124 w 124"/>
                <a:gd name="T9" fmla="*/ 0 h 80"/>
                <a:gd name="T10" fmla="*/ 124 w 124"/>
                <a:gd name="T11" fmla="*/ 80 h 80"/>
                <a:gd name="T12" fmla="*/ 40 w 124"/>
                <a:gd name="T13" fmla="*/ 8 h 80"/>
                <a:gd name="T14" fmla="*/ 8 w 124"/>
                <a:gd name="T15" fmla="*/ 40 h 80"/>
                <a:gd name="T16" fmla="*/ 40 w 124"/>
                <a:gd name="T17" fmla="*/ 72 h 80"/>
                <a:gd name="T18" fmla="*/ 116 w 124"/>
                <a:gd name="T19" fmla="*/ 72 h 80"/>
                <a:gd name="T20" fmla="*/ 116 w 124"/>
                <a:gd name="T21" fmla="*/ 8 h 80"/>
                <a:gd name="T22" fmla="*/ 40 w 124"/>
                <a:gd name="T23" fmla="*/ 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80">
                  <a:moveTo>
                    <a:pt x="124" y="80"/>
                  </a:moveTo>
                  <a:cubicBezTo>
                    <a:pt x="40" y="80"/>
                    <a:pt x="40" y="80"/>
                    <a:pt x="40" y="80"/>
                  </a:cubicBezTo>
                  <a:cubicBezTo>
                    <a:pt x="18" y="80"/>
                    <a:pt x="0" y="62"/>
                    <a:pt x="0" y="40"/>
                  </a:cubicBezTo>
                  <a:cubicBezTo>
                    <a:pt x="0" y="18"/>
                    <a:pt x="18" y="0"/>
                    <a:pt x="40" y="0"/>
                  </a:cubicBezTo>
                  <a:cubicBezTo>
                    <a:pt x="124" y="0"/>
                    <a:pt x="124" y="0"/>
                    <a:pt x="124" y="0"/>
                  </a:cubicBezTo>
                  <a:lnTo>
                    <a:pt x="124" y="80"/>
                  </a:lnTo>
                  <a:close/>
                  <a:moveTo>
                    <a:pt x="40" y="8"/>
                  </a:moveTo>
                  <a:cubicBezTo>
                    <a:pt x="23" y="8"/>
                    <a:pt x="8" y="22"/>
                    <a:pt x="8" y="40"/>
                  </a:cubicBezTo>
                  <a:cubicBezTo>
                    <a:pt x="8" y="58"/>
                    <a:pt x="23" y="72"/>
                    <a:pt x="40" y="72"/>
                  </a:cubicBezTo>
                  <a:cubicBezTo>
                    <a:pt x="116" y="72"/>
                    <a:pt x="116" y="72"/>
                    <a:pt x="116" y="72"/>
                  </a:cubicBezTo>
                  <a:cubicBezTo>
                    <a:pt x="116" y="8"/>
                    <a:pt x="116" y="8"/>
                    <a:pt x="116" y="8"/>
                  </a:cubicBezTo>
                  <a:lnTo>
                    <a:pt x="40" y="8"/>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87" name="Freeform 417">
              <a:extLst>
                <a:ext uri="{FF2B5EF4-FFF2-40B4-BE49-F238E27FC236}">
                  <a16:creationId xmlns:a16="http://schemas.microsoft.com/office/drawing/2014/main" id="{FA4FEEDE-BCF4-4332-B88C-298BA7908867}"/>
                </a:ext>
              </a:extLst>
            </p:cNvPr>
            <p:cNvSpPr>
              <a:spLocks noEditPoints="1"/>
            </p:cNvSpPr>
            <p:nvPr/>
          </p:nvSpPr>
          <p:spPr bwMode="auto">
            <a:xfrm>
              <a:off x="5647219" y="4359103"/>
              <a:ext cx="69808" cy="69808"/>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close/>
                  <a:moveTo>
                    <a:pt x="16" y="8"/>
                  </a:moveTo>
                  <a:cubicBezTo>
                    <a:pt x="12" y="8"/>
                    <a:pt x="8" y="12"/>
                    <a:pt x="8" y="16"/>
                  </a:cubicBezTo>
                  <a:cubicBezTo>
                    <a:pt x="8" y="20"/>
                    <a:pt x="12" y="24"/>
                    <a:pt x="16" y="24"/>
                  </a:cubicBezTo>
                  <a:cubicBezTo>
                    <a:pt x="20" y="24"/>
                    <a:pt x="24" y="20"/>
                    <a:pt x="24" y="16"/>
                  </a:cubicBezTo>
                  <a:cubicBezTo>
                    <a:pt x="24" y="12"/>
                    <a:pt x="20" y="8"/>
                    <a:pt x="16"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73" name="TextBox 72">
            <a:extLst>
              <a:ext uri="{FF2B5EF4-FFF2-40B4-BE49-F238E27FC236}">
                <a16:creationId xmlns:a16="http://schemas.microsoft.com/office/drawing/2014/main" id="{47167E2C-68D7-4F6B-98EF-0276052F0DB3}"/>
              </a:ext>
            </a:extLst>
          </p:cNvPr>
          <p:cNvSpPr txBox="1"/>
          <p:nvPr/>
        </p:nvSpPr>
        <p:spPr>
          <a:xfrm>
            <a:off x="9268364" y="305882"/>
            <a:ext cx="2778433" cy="1189236"/>
          </a:xfrm>
          <a:prstGeom prst="rect">
            <a:avLst/>
          </a:prstGeom>
          <a:noFill/>
        </p:spPr>
        <p:txBody>
          <a:bodyPr wrap="square" rtlCol="0">
            <a:spAutoFit/>
          </a:bodyPr>
          <a:lstStyle>
            <a:defPPr>
              <a:defRPr lang="en-US"/>
            </a:defPPr>
            <a:lvl1pPr>
              <a:defRPr sz="5400" spc="-188">
                <a:gradFill>
                  <a:gsLst>
                    <a:gs pos="0">
                      <a:schemeClr val="accent3"/>
                    </a:gs>
                    <a:gs pos="82000">
                      <a:schemeClr val="accent1">
                        <a:lumMod val="75000"/>
                      </a:schemeClr>
                    </a:gs>
                  </a:gsLst>
                  <a:lin ang="2700000" scaled="1"/>
                </a:gradFill>
                <a:latin typeface="+mj-lt"/>
                <a:cs typeface="Poppins Light" panose="00000400000000000000" pitchFamily="2" charset="0"/>
              </a:defRPr>
            </a:lvl1pPr>
          </a:lstStyle>
          <a:p>
            <a:pPr>
              <a:lnSpc>
                <a:spcPct val="80000"/>
              </a:lnSpc>
            </a:pPr>
            <a:r>
              <a:rPr lang="en-US" sz="4400" dirty="0"/>
              <a:t>Historical Context (UK)</a:t>
            </a:r>
          </a:p>
        </p:txBody>
      </p:sp>
      <p:sp>
        <p:nvSpPr>
          <p:cNvPr id="78" name="TextBox 77">
            <a:extLst>
              <a:ext uri="{FF2B5EF4-FFF2-40B4-BE49-F238E27FC236}">
                <a16:creationId xmlns:a16="http://schemas.microsoft.com/office/drawing/2014/main" id="{9FEEF029-55C0-462B-B275-90A75C414288}"/>
              </a:ext>
            </a:extLst>
          </p:cNvPr>
          <p:cNvSpPr txBox="1"/>
          <p:nvPr/>
        </p:nvSpPr>
        <p:spPr>
          <a:xfrm>
            <a:off x="4152161" y="2514787"/>
            <a:ext cx="840038" cy="400110"/>
          </a:xfrm>
          <a:prstGeom prst="rect">
            <a:avLst/>
          </a:prstGeom>
        </p:spPr>
        <p:txBody>
          <a:bodyPr wrap="none">
            <a:spAutoFit/>
          </a:bodyPr>
          <a:lstStyle>
            <a:defPPr>
              <a:defRPr lang="en-US"/>
            </a:defPPr>
            <a:lvl1pPr lvl="0">
              <a:defRPr sz="1600">
                <a:solidFill>
                  <a:schemeClr val="accent1"/>
                </a:solidFill>
                <a:latin typeface="+mj-lt"/>
                <a:cs typeface="Segoe UI" panose="020B0502040204020203" pitchFamily="34" charset="0"/>
              </a:defRPr>
            </a:lvl1pPr>
          </a:lstStyle>
          <a:p>
            <a:pPr algn="ctr"/>
            <a:r>
              <a:rPr lang="en-US" sz="2000" b="1" dirty="0"/>
              <a:t>2000’s</a:t>
            </a:r>
          </a:p>
        </p:txBody>
      </p:sp>
      <p:sp>
        <p:nvSpPr>
          <p:cNvPr id="79" name="TextBox 78">
            <a:extLst>
              <a:ext uri="{FF2B5EF4-FFF2-40B4-BE49-F238E27FC236}">
                <a16:creationId xmlns:a16="http://schemas.microsoft.com/office/drawing/2014/main" id="{0D26052F-145F-4AC3-9E4B-444E685A53DC}"/>
              </a:ext>
            </a:extLst>
          </p:cNvPr>
          <p:cNvSpPr txBox="1"/>
          <p:nvPr/>
        </p:nvSpPr>
        <p:spPr>
          <a:xfrm>
            <a:off x="7199085" y="3968773"/>
            <a:ext cx="840038" cy="400110"/>
          </a:xfrm>
          <a:prstGeom prst="rect">
            <a:avLst/>
          </a:prstGeom>
        </p:spPr>
        <p:txBody>
          <a:bodyPr wrap="none">
            <a:spAutoFit/>
          </a:bodyPr>
          <a:lstStyle>
            <a:defPPr>
              <a:defRPr lang="en-US"/>
            </a:defPPr>
            <a:lvl1pPr lvl="0">
              <a:defRPr sz="1600">
                <a:solidFill>
                  <a:schemeClr val="accent1"/>
                </a:solidFill>
                <a:latin typeface="+mj-lt"/>
                <a:cs typeface="Segoe UI" panose="020B0502040204020203" pitchFamily="34" charset="0"/>
              </a:defRPr>
            </a:lvl1pPr>
          </a:lstStyle>
          <a:p>
            <a:pPr algn="ctr"/>
            <a:r>
              <a:rPr lang="en-US" sz="2000" b="1" dirty="0"/>
              <a:t>2010’s</a:t>
            </a:r>
          </a:p>
        </p:txBody>
      </p:sp>
      <p:sp>
        <p:nvSpPr>
          <p:cNvPr id="80" name="TextBox 79">
            <a:extLst>
              <a:ext uri="{FF2B5EF4-FFF2-40B4-BE49-F238E27FC236}">
                <a16:creationId xmlns:a16="http://schemas.microsoft.com/office/drawing/2014/main" id="{E2CAEAFD-ACD6-4D0C-9C33-59BCA6A57E2C}"/>
              </a:ext>
            </a:extLst>
          </p:cNvPr>
          <p:cNvSpPr txBox="1"/>
          <p:nvPr/>
        </p:nvSpPr>
        <p:spPr>
          <a:xfrm>
            <a:off x="4152161" y="5514649"/>
            <a:ext cx="840038" cy="400110"/>
          </a:xfrm>
          <a:prstGeom prst="rect">
            <a:avLst/>
          </a:prstGeom>
        </p:spPr>
        <p:txBody>
          <a:bodyPr wrap="none">
            <a:spAutoFit/>
          </a:bodyPr>
          <a:lstStyle>
            <a:defPPr>
              <a:defRPr lang="en-US"/>
            </a:defPPr>
            <a:lvl1pPr lvl="0">
              <a:defRPr sz="1600">
                <a:solidFill>
                  <a:schemeClr val="accent1"/>
                </a:solidFill>
                <a:latin typeface="+mj-lt"/>
                <a:cs typeface="Segoe UI" panose="020B0502040204020203" pitchFamily="34" charset="0"/>
              </a:defRPr>
            </a:lvl1pPr>
          </a:lstStyle>
          <a:p>
            <a:pPr algn="ctr"/>
            <a:r>
              <a:rPr lang="en-US" sz="2000" b="1" dirty="0"/>
              <a:t>2020’s</a:t>
            </a:r>
          </a:p>
        </p:txBody>
      </p:sp>
      <p:sp>
        <p:nvSpPr>
          <p:cNvPr id="81" name="TextBox 80">
            <a:extLst>
              <a:ext uri="{FF2B5EF4-FFF2-40B4-BE49-F238E27FC236}">
                <a16:creationId xmlns:a16="http://schemas.microsoft.com/office/drawing/2014/main" id="{3A16EEF5-C669-48AE-88DC-ECADB2B9515B}"/>
              </a:ext>
            </a:extLst>
          </p:cNvPr>
          <p:cNvSpPr txBox="1"/>
          <p:nvPr/>
        </p:nvSpPr>
        <p:spPr>
          <a:xfrm>
            <a:off x="1532572" y="3778918"/>
            <a:ext cx="4443645" cy="646331"/>
          </a:xfrm>
          <a:prstGeom prst="rect">
            <a:avLst/>
          </a:prstGeom>
        </p:spPr>
        <p:txBody>
          <a:bodyPr wrap="square">
            <a:spAutoFit/>
          </a:bodyPr>
          <a:lstStyle>
            <a:defPPr>
              <a:defRPr lang="en-US"/>
            </a:defPPr>
            <a:lvl1pPr algn="ctr">
              <a:lnSpc>
                <a:spcPct val="120000"/>
              </a:lnSpc>
              <a:defRPr sz="1200">
                <a:solidFill>
                  <a:schemeClr val="bg1">
                    <a:lumMod val="50000"/>
                  </a:schemeClr>
                </a:solidFill>
                <a:latin typeface="+mj-lt"/>
                <a:cs typeface="Segoe UI Light" panose="020B0502040204020203" pitchFamily="34" charset="0"/>
              </a:defRPr>
            </a:lvl1pPr>
          </a:lstStyle>
          <a:p>
            <a:pPr algn="r">
              <a:lnSpc>
                <a:spcPct val="100000"/>
              </a:lnSpc>
            </a:pPr>
            <a:r>
              <a:rPr lang="en-GB" sz="1800" dirty="0">
                <a:solidFill>
                  <a:schemeClr val="tx1">
                    <a:lumMod val="75000"/>
                    <a:lumOff val="25000"/>
                  </a:schemeClr>
                </a:solidFill>
              </a:rPr>
              <a:t>Secondary care wide solutions implemented by </a:t>
            </a:r>
            <a:r>
              <a:rPr lang="en-GB" sz="1800" dirty="0" err="1">
                <a:solidFill>
                  <a:schemeClr val="tx1">
                    <a:lumMod val="75000"/>
                    <a:lumOff val="25000"/>
                  </a:schemeClr>
                </a:solidFill>
              </a:rPr>
              <a:t>DoH</a:t>
            </a:r>
            <a:r>
              <a:rPr lang="en-GB" sz="1800" dirty="0">
                <a:solidFill>
                  <a:schemeClr val="tx1">
                    <a:lumMod val="75000"/>
                    <a:lumOff val="25000"/>
                  </a:schemeClr>
                </a:solidFill>
              </a:rPr>
              <a:t>, NHSE 7 Day Services</a:t>
            </a:r>
          </a:p>
        </p:txBody>
      </p:sp>
      <p:sp>
        <p:nvSpPr>
          <p:cNvPr id="88" name="TextBox 87">
            <a:extLst>
              <a:ext uri="{FF2B5EF4-FFF2-40B4-BE49-F238E27FC236}">
                <a16:creationId xmlns:a16="http://schemas.microsoft.com/office/drawing/2014/main" id="{2C8489B2-427B-4489-AAC6-5A6B8894FFA9}"/>
              </a:ext>
            </a:extLst>
          </p:cNvPr>
          <p:cNvSpPr txBox="1"/>
          <p:nvPr/>
        </p:nvSpPr>
        <p:spPr>
          <a:xfrm>
            <a:off x="6223349" y="2282628"/>
            <a:ext cx="5548806" cy="646331"/>
          </a:xfrm>
          <a:prstGeom prst="rect">
            <a:avLst/>
          </a:prstGeom>
        </p:spPr>
        <p:txBody>
          <a:bodyPr wrap="square">
            <a:spAutoFit/>
          </a:bodyPr>
          <a:lstStyle>
            <a:defPPr>
              <a:defRPr lang="en-US"/>
            </a:defPPr>
            <a:lvl1pPr algn="ctr">
              <a:lnSpc>
                <a:spcPct val="120000"/>
              </a:lnSpc>
              <a:defRPr sz="1200">
                <a:solidFill>
                  <a:schemeClr val="bg1">
                    <a:lumMod val="50000"/>
                  </a:schemeClr>
                </a:solidFill>
                <a:latin typeface="+mj-lt"/>
                <a:cs typeface="Segoe UI Light" panose="020B0502040204020203" pitchFamily="34" charset="0"/>
              </a:defRPr>
            </a:lvl1pPr>
          </a:lstStyle>
          <a:p>
            <a:pPr algn="l">
              <a:lnSpc>
                <a:spcPct val="100000"/>
              </a:lnSpc>
            </a:pPr>
            <a:r>
              <a:rPr lang="en-GB" sz="1800" dirty="0">
                <a:solidFill>
                  <a:schemeClr val="tx1">
                    <a:lumMod val="75000"/>
                    <a:lumOff val="25000"/>
                  </a:schemeClr>
                </a:solidFill>
              </a:rPr>
              <a:t>Hospitals at Night implemented widely, further reports of human error documenting poorer outcomes out of hours</a:t>
            </a:r>
          </a:p>
        </p:txBody>
      </p:sp>
      <p:sp>
        <p:nvSpPr>
          <p:cNvPr id="89" name="TextBox 88">
            <a:extLst>
              <a:ext uri="{FF2B5EF4-FFF2-40B4-BE49-F238E27FC236}">
                <a16:creationId xmlns:a16="http://schemas.microsoft.com/office/drawing/2014/main" id="{227672EF-E131-45F2-80E7-AA8F843B8BF2}"/>
              </a:ext>
            </a:extLst>
          </p:cNvPr>
          <p:cNvSpPr txBox="1"/>
          <p:nvPr/>
        </p:nvSpPr>
        <p:spPr>
          <a:xfrm>
            <a:off x="6223350" y="5236394"/>
            <a:ext cx="3810202" cy="646331"/>
          </a:xfrm>
          <a:prstGeom prst="rect">
            <a:avLst/>
          </a:prstGeom>
        </p:spPr>
        <p:txBody>
          <a:bodyPr wrap="square">
            <a:spAutoFit/>
          </a:bodyPr>
          <a:lstStyle>
            <a:defPPr>
              <a:defRPr lang="en-US"/>
            </a:defPPr>
            <a:lvl1pPr algn="ctr">
              <a:lnSpc>
                <a:spcPct val="120000"/>
              </a:lnSpc>
              <a:defRPr sz="1200">
                <a:solidFill>
                  <a:schemeClr val="bg1">
                    <a:lumMod val="50000"/>
                  </a:schemeClr>
                </a:solidFill>
                <a:latin typeface="+mj-lt"/>
                <a:cs typeface="Segoe UI Light" panose="020B0502040204020203" pitchFamily="34" charset="0"/>
              </a:defRPr>
            </a:lvl1pPr>
          </a:lstStyle>
          <a:p>
            <a:pPr algn="l">
              <a:lnSpc>
                <a:spcPct val="100000"/>
              </a:lnSpc>
            </a:pPr>
            <a:r>
              <a:rPr lang="en-GB" sz="1800" dirty="0">
                <a:solidFill>
                  <a:schemeClr val="tx1">
                    <a:lumMod val="75000"/>
                    <a:lumOff val="25000"/>
                  </a:schemeClr>
                </a:solidFill>
              </a:rPr>
              <a:t>System wide changes needed to achieve sustainable change</a:t>
            </a:r>
          </a:p>
        </p:txBody>
      </p:sp>
      <p:pic>
        <p:nvPicPr>
          <p:cNvPr id="2050" name="Picture 2" descr="UK Health Department Customer History - G Suite by Pupam">
            <a:extLst>
              <a:ext uri="{FF2B5EF4-FFF2-40B4-BE49-F238E27FC236}">
                <a16:creationId xmlns:a16="http://schemas.microsoft.com/office/drawing/2014/main" id="{4AD61D33-355D-4E78-A07F-3B14E65AA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219" y="4759329"/>
            <a:ext cx="4191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56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47D637-F6B8-472E-9632-77DEF207218B}"/>
              </a:ext>
            </a:extLst>
          </p:cNvPr>
          <p:cNvSpPr/>
          <p:nvPr/>
        </p:nvSpPr>
        <p:spPr>
          <a:xfrm>
            <a:off x="-7190" y="-5133"/>
            <a:ext cx="3456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p:cNvSpPr/>
          <p:nvPr/>
        </p:nvSpPr>
        <p:spPr>
          <a:xfrm rot="13863187">
            <a:off x="7234392" y="4486115"/>
            <a:ext cx="742020" cy="1058651"/>
          </a:xfrm>
          <a:custGeom>
            <a:avLst/>
            <a:gdLst>
              <a:gd name="connsiteX0" fmla="*/ 35972 w 680745"/>
              <a:gd name="connsiteY0" fmla="*/ 59479 h 971227"/>
              <a:gd name="connsiteX1" fmla="*/ 44515 w 680745"/>
              <a:gd name="connsiteY1" fmla="*/ 48986 h 971227"/>
              <a:gd name="connsiteX2" fmla="*/ 46113 w 680745"/>
              <a:gd name="connsiteY2" fmla="*/ 64586 h 971227"/>
              <a:gd name="connsiteX3" fmla="*/ 676594 w 680745"/>
              <a:gd name="connsiteY3" fmla="*/ 0 h 971227"/>
              <a:gd name="connsiteX4" fmla="*/ 680745 w 680745"/>
              <a:gd name="connsiteY4" fmla="*/ 3380 h 971227"/>
              <a:gd name="connsiteX5" fmla="*/ 601832 w 680745"/>
              <a:gd name="connsiteY5" fmla="*/ 74032 h 971227"/>
              <a:gd name="connsiteX6" fmla="*/ 602318 w 680745"/>
              <a:gd name="connsiteY6" fmla="*/ 907581 h 971227"/>
              <a:gd name="connsiteX7" fmla="*/ 605337 w 680745"/>
              <a:gd name="connsiteY7" fmla="*/ 910267 h 971227"/>
              <a:gd name="connsiteX8" fmla="*/ 604252 w 680745"/>
              <a:gd name="connsiteY8" fmla="*/ 911600 h 971227"/>
              <a:gd name="connsiteX9" fmla="*/ 604021 w 680745"/>
              <a:gd name="connsiteY9" fmla="*/ 909352 h 971227"/>
              <a:gd name="connsiteX10" fmla="*/ 0 w 680745"/>
              <a:gd name="connsiteY10" fmla="*/ 971227 h 971227"/>
              <a:gd name="connsiteX11" fmla="*/ 61982 w 680745"/>
              <a:gd name="connsiteY11" fmla="*/ 915734 h 971227"/>
              <a:gd name="connsiteX12" fmla="*/ 61497 w 680745"/>
              <a:gd name="connsiteY12" fmla="*/ 82185 h 97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745" h="971227">
                <a:moveTo>
                  <a:pt x="35972" y="59479"/>
                </a:moveTo>
                <a:lnTo>
                  <a:pt x="44515" y="48986"/>
                </a:lnTo>
                <a:lnTo>
                  <a:pt x="46113" y="64586"/>
                </a:lnTo>
                <a:lnTo>
                  <a:pt x="676594" y="0"/>
                </a:lnTo>
                <a:lnTo>
                  <a:pt x="680745" y="3380"/>
                </a:lnTo>
                <a:lnTo>
                  <a:pt x="601832" y="74032"/>
                </a:lnTo>
                <a:cubicBezTo>
                  <a:pt x="376348" y="321193"/>
                  <a:pt x="384671" y="670140"/>
                  <a:pt x="602318" y="907581"/>
                </a:cubicBezTo>
                <a:lnTo>
                  <a:pt x="605337" y="910267"/>
                </a:lnTo>
                <a:lnTo>
                  <a:pt x="604252" y="911600"/>
                </a:lnTo>
                <a:lnTo>
                  <a:pt x="604021" y="909352"/>
                </a:lnTo>
                <a:lnTo>
                  <a:pt x="0" y="971227"/>
                </a:lnTo>
                <a:lnTo>
                  <a:pt x="61982" y="915734"/>
                </a:lnTo>
                <a:cubicBezTo>
                  <a:pt x="287466" y="668574"/>
                  <a:pt x="279143" y="319625"/>
                  <a:pt x="61497" y="82185"/>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2" name="Freeform 91"/>
          <p:cNvSpPr/>
          <p:nvPr/>
        </p:nvSpPr>
        <p:spPr>
          <a:xfrm rot="13863187">
            <a:off x="7234392" y="2366199"/>
            <a:ext cx="742020" cy="1058651"/>
          </a:xfrm>
          <a:custGeom>
            <a:avLst/>
            <a:gdLst>
              <a:gd name="connsiteX0" fmla="*/ 35972 w 680745"/>
              <a:gd name="connsiteY0" fmla="*/ 59479 h 971227"/>
              <a:gd name="connsiteX1" fmla="*/ 44515 w 680745"/>
              <a:gd name="connsiteY1" fmla="*/ 48986 h 971227"/>
              <a:gd name="connsiteX2" fmla="*/ 46113 w 680745"/>
              <a:gd name="connsiteY2" fmla="*/ 64586 h 971227"/>
              <a:gd name="connsiteX3" fmla="*/ 676594 w 680745"/>
              <a:gd name="connsiteY3" fmla="*/ 0 h 971227"/>
              <a:gd name="connsiteX4" fmla="*/ 680745 w 680745"/>
              <a:gd name="connsiteY4" fmla="*/ 3380 h 971227"/>
              <a:gd name="connsiteX5" fmla="*/ 601832 w 680745"/>
              <a:gd name="connsiteY5" fmla="*/ 74032 h 971227"/>
              <a:gd name="connsiteX6" fmla="*/ 602318 w 680745"/>
              <a:gd name="connsiteY6" fmla="*/ 907581 h 971227"/>
              <a:gd name="connsiteX7" fmla="*/ 605337 w 680745"/>
              <a:gd name="connsiteY7" fmla="*/ 910267 h 971227"/>
              <a:gd name="connsiteX8" fmla="*/ 604252 w 680745"/>
              <a:gd name="connsiteY8" fmla="*/ 911600 h 971227"/>
              <a:gd name="connsiteX9" fmla="*/ 604021 w 680745"/>
              <a:gd name="connsiteY9" fmla="*/ 909352 h 971227"/>
              <a:gd name="connsiteX10" fmla="*/ 0 w 680745"/>
              <a:gd name="connsiteY10" fmla="*/ 971227 h 971227"/>
              <a:gd name="connsiteX11" fmla="*/ 61982 w 680745"/>
              <a:gd name="connsiteY11" fmla="*/ 915734 h 971227"/>
              <a:gd name="connsiteX12" fmla="*/ 61497 w 680745"/>
              <a:gd name="connsiteY12" fmla="*/ 82185 h 97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745" h="971227">
                <a:moveTo>
                  <a:pt x="35972" y="59479"/>
                </a:moveTo>
                <a:lnTo>
                  <a:pt x="44515" y="48986"/>
                </a:lnTo>
                <a:lnTo>
                  <a:pt x="46113" y="64586"/>
                </a:lnTo>
                <a:lnTo>
                  <a:pt x="676594" y="0"/>
                </a:lnTo>
                <a:lnTo>
                  <a:pt x="680745" y="3380"/>
                </a:lnTo>
                <a:lnTo>
                  <a:pt x="601832" y="74032"/>
                </a:lnTo>
                <a:cubicBezTo>
                  <a:pt x="376348" y="321193"/>
                  <a:pt x="384671" y="670140"/>
                  <a:pt x="602318" y="907581"/>
                </a:cubicBezTo>
                <a:lnTo>
                  <a:pt x="605337" y="910267"/>
                </a:lnTo>
                <a:lnTo>
                  <a:pt x="604252" y="911600"/>
                </a:lnTo>
                <a:lnTo>
                  <a:pt x="604021" y="909352"/>
                </a:lnTo>
                <a:lnTo>
                  <a:pt x="0" y="971227"/>
                </a:lnTo>
                <a:lnTo>
                  <a:pt x="61982" y="915734"/>
                </a:lnTo>
                <a:cubicBezTo>
                  <a:pt x="287466" y="668574"/>
                  <a:pt x="279143" y="319625"/>
                  <a:pt x="61497" y="82185"/>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1" name="Freeform 90"/>
          <p:cNvSpPr/>
          <p:nvPr/>
        </p:nvSpPr>
        <p:spPr>
          <a:xfrm rot="18549065" flipH="1">
            <a:off x="7230814" y="3414149"/>
            <a:ext cx="742020" cy="1058651"/>
          </a:xfrm>
          <a:custGeom>
            <a:avLst/>
            <a:gdLst>
              <a:gd name="connsiteX0" fmla="*/ 35972 w 680745"/>
              <a:gd name="connsiteY0" fmla="*/ 59479 h 971227"/>
              <a:gd name="connsiteX1" fmla="*/ 44515 w 680745"/>
              <a:gd name="connsiteY1" fmla="*/ 48986 h 971227"/>
              <a:gd name="connsiteX2" fmla="*/ 46113 w 680745"/>
              <a:gd name="connsiteY2" fmla="*/ 64586 h 971227"/>
              <a:gd name="connsiteX3" fmla="*/ 676594 w 680745"/>
              <a:gd name="connsiteY3" fmla="*/ 0 h 971227"/>
              <a:gd name="connsiteX4" fmla="*/ 680745 w 680745"/>
              <a:gd name="connsiteY4" fmla="*/ 3380 h 971227"/>
              <a:gd name="connsiteX5" fmla="*/ 601832 w 680745"/>
              <a:gd name="connsiteY5" fmla="*/ 74032 h 971227"/>
              <a:gd name="connsiteX6" fmla="*/ 602318 w 680745"/>
              <a:gd name="connsiteY6" fmla="*/ 907581 h 971227"/>
              <a:gd name="connsiteX7" fmla="*/ 605337 w 680745"/>
              <a:gd name="connsiteY7" fmla="*/ 910267 h 971227"/>
              <a:gd name="connsiteX8" fmla="*/ 604252 w 680745"/>
              <a:gd name="connsiteY8" fmla="*/ 911600 h 971227"/>
              <a:gd name="connsiteX9" fmla="*/ 604021 w 680745"/>
              <a:gd name="connsiteY9" fmla="*/ 909352 h 971227"/>
              <a:gd name="connsiteX10" fmla="*/ 0 w 680745"/>
              <a:gd name="connsiteY10" fmla="*/ 971227 h 971227"/>
              <a:gd name="connsiteX11" fmla="*/ 61982 w 680745"/>
              <a:gd name="connsiteY11" fmla="*/ 915734 h 971227"/>
              <a:gd name="connsiteX12" fmla="*/ 61497 w 680745"/>
              <a:gd name="connsiteY12" fmla="*/ 82185 h 97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745" h="971227">
                <a:moveTo>
                  <a:pt x="35972" y="59479"/>
                </a:moveTo>
                <a:lnTo>
                  <a:pt x="44515" y="48986"/>
                </a:lnTo>
                <a:lnTo>
                  <a:pt x="46113" y="64586"/>
                </a:lnTo>
                <a:lnTo>
                  <a:pt x="676594" y="0"/>
                </a:lnTo>
                <a:lnTo>
                  <a:pt x="680745" y="3380"/>
                </a:lnTo>
                <a:lnTo>
                  <a:pt x="601832" y="74032"/>
                </a:lnTo>
                <a:cubicBezTo>
                  <a:pt x="376348" y="321193"/>
                  <a:pt x="384671" y="670140"/>
                  <a:pt x="602318" y="907581"/>
                </a:cubicBezTo>
                <a:lnTo>
                  <a:pt x="605337" y="910267"/>
                </a:lnTo>
                <a:lnTo>
                  <a:pt x="604252" y="911600"/>
                </a:lnTo>
                <a:lnTo>
                  <a:pt x="604021" y="909352"/>
                </a:lnTo>
                <a:lnTo>
                  <a:pt x="0" y="971227"/>
                </a:lnTo>
                <a:lnTo>
                  <a:pt x="61982" y="915734"/>
                </a:lnTo>
                <a:cubicBezTo>
                  <a:pt x="287466" y="668574"/>
                  <a:pt x="279143" y="319625"/>
                  <a:pt x="61497" y="82185"/>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8" name="Freeform 87"/>
          <p:cNvSpPr/>
          <p:nvPr/>
        </p:nvSpPr>
        <p:spPr>
          <a:xfrm rot="18549065" flipH="1">
            <a:off x="7230814" y="1332245"/>
            <a:ext cx="742020" cy="1058651"/>
          </a:xfrm>
          <a:custGeom>
            <a:avLst/>
            <a:gdLst>
              <a:gd name="connsiteX0" fmla="*/ 35972 w 680745"/>
              <a:gd name="connsiteY0" fmla="*/ 59479 h 971227"/>
              <a:gd name="connsiteX1" fmla="*/ 44515 w 680745"/>
              <a:gd name="connsiteY1" fmla="*/ 48986 h 971227"/>
              <a:gd name="connsiteX2" fmla="*/ 46113 w 680745"/>
              <a:gd name="connsiteY2" fmla="*/ 64586 h 971227"/>
              <a:gd name="connsiteX3" fmla="*/ 676594 w 680745"/>
              <a:gd name="connsiteY3" fmla="*/ 0 h 971227"/>
              <a:gd name="connsiteX4" fmla="*/ 680745 w 680745"/>
              <a:gd name="connsiteY4" fmla="*/ 3380 h 971227"/>
              <a:gd name="connsiteX5" fmla="*/ 601832 w 680745"/>
              <a:gd name="connsiteY5" fmla="*/ 74032 h 971227"/>
              <a:gd name="connsiteX6" fmla="*/ 602318 w 680745"/>
              <a:gd name="connsiteY6" fmla="*/ 907581 h 971227"/>
              <a:gd name="connsiteX7" fmla="*/ 605337 w 680745"/>
              <a:gd name="connsiteY7" fmla="*/ 910267 h 971227"/>
              <a:gd name="connsiteX8" fmla="*/ 604252 w 680745"/>
              <a:gd name="connsiteY8" fmla="*/ 911600 h 971227"/>
              <a:gd name="connsiteX9" fmla="*/ 604021 w 680745"/>
              <a:gd name="connsiteY9" fmla="*/ 909352 h 971227"/>
              <a:gd name="connsiteX10" fmla="*/ 0 w 680745"/>
              <a:gd name="connsiteY10" fmla="*/ 971227 h 971227"/>
              <a:gd name="connsiteX11" fmla="*/ 61982 w 680745"/>
              <a:gd name="connsiteY11" fmla="*/ 915734 h 971227"/>
              <a:gd name="connsiteX12" fmla="*/ 61497 w 680745"/>
              <a:gd name="connsiteY12" fmla="*/ 82185 h 97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745" h="971227">
                <a:moveTo>
                  <a:pt x="35972" y="59479"/>
                </a:moveTo>
                <a:lnTo>
                  <a:pt x="44515" y="48986"/>
                </a:lnTo>
                <a:lnTo>
                  <a:pt x="46113" y="64586"/>
                </a:lnTo>
                <a:lnTo>
                  <a:pt x="676594" y="0"/>
                </a:lnTo>
                <a:lnTo>
                  <a:pt x="680745" y="3380"/>
                </a:lnTo>
                <a:lnTo>
                  <a:pt x="601832" y="74032"/>
                </a:lnTo>
                <a:cubicBezTo>
                  <a:pt x="376348" y="321193"/>
                  <a:pt x="384671" y="670140"/>
                  <a:pt x="602318" y="907581"/>
                </a:cubicBezTo>
                <a:lnTo>
                  <a:pt x="605337" y="910267"/>
                </a:lnTo>
                <a:lnTo>
                  <a:pt x="604252" y="911600"/>
                </a:lnTo>
                <a:lnTo>
                  <a:pt x="604021" y="909352"/>
                </a:lnTo>
                <a:lnTo>
                  <a:pt x="0" y="971227"/>
                </a:lnTo>
                <a:lnTo>
                  <a:pt x="61982" y="915734"/>
                </a:lnTo>
                <a:cubicBezTo>
                  <a:pt x="287466" y="668574"/>
                  <a:pt x="279143" y="319625"/>
                  <a:pt x="61497" y="82185"/>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4" name="Oval 53"/>
          <p:cNvSpPr/>
          <p:nvPr/>
        </p:nvSpPr>
        <p:spPr>
          <a:xfrm>
            <a:off x="6471421" y="2940491"/>
            <a:ext cx="977022" cy="977021"/>
          </a:xfrm>
          <a:prstGeom prst="ellipse">
            <a:avLst/>
          </a:prstGeom>
          <a:solidFill>
            <a:schemeClr val="accent3"/>
          </a:solidFill>
          <a:ln w="50800">
            <a:solidFill>
              <a:schemeClr val="bg1"/>
            </a:solidFill>
          </a:ln>
          <a:effectLst>
            <a:outerShdw blurRad="444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5" name="Oval 54"/>
          <p:cNvSpPr/>
          <p:nvPr/>
        </p:nvSpPr>
        <p:spPr>
          <a:xfrm>
            <a:off x="7778563" y="3993451"/>
            <a:ext cx="977022" cy="977021"/>
          </a:xfrm>
          <a:prstGeom prst="ellipse">
            <a:avLst/>
          </a:prstGeom>
          <a:solidFill>
            <a:schemeClr val="accent4"/>
          </a:solidFill>
          <a:ln w="50800">
            <a:solidFill>
              <a:schemeClr val="bg1"/>
            </a:solidFill>
          </a:ln>
          <a:effectLst>
            <a:outerShdw blurRad="444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6" name="Oval 55"/>
          <p:cNvSpPr/>
          <p:nvPr/>
        </p:nvSpPr>
        <p:spPr>
          <a:xfrm>
            <a:off x="6471421" y="5046409"/>
            <a:ext cx="977022" cy="977021"/>
          </a:xfrm>
          <a:prstGeom prst="ellipse">
            <a:avLst/>
          </a:prstGeom>
          <a:solidFill>
            <a:schemeClr val="accent5"/>
          </a:solidFill>
          <a:ln w="50800">
            <a:solidFill>
              <a:schemeClr val="bg1"/>
            </a:solidFill>
          </a:ln>
          <a:effectLst>
            <a:outerShdw blurRad="444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9" name="Oval 88"/>
          <p:cNvSpPr/>
          <p:nvPr/>
        </p:nvSpPr>
        <p:spPr>
          <a:xfrm>
            <a:off x="6471419" y="834572"/>
            <a:ext cx="977022" cy="977021"/>
          </a:xfrm>
          <a:prstGeom prst="ellipse">
            <a:avLst/>
          </a:prstGeom>
          <a:ln w="50800">
            <a:solidFill>
              <a:schemeClr val="bg1"/>
            </a:solidFill>
          </a:ln>
          <a:effectLst>
            <a:outerShdw blurRad="444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0" name="Oval 89"/>
          <p:cNvSpPr/>
          <p:nvPr/>
        </p:nvSpPr>
        <p:spPr>
          <a:xfrm>
            <a:off x="7778565" y="1887531"/>
            <a:ext cx="977022" cy="977021"/>
          </a:xfrm>
          <a:prstGeom prst="ellipse">
            <a:avLst/>
          </a:prstGeom>
          <a:solidFill>
            <a:schemeClr val="accent2"/>
          </a:solidFill>
          <a:ln w="50800">
            <a:solidFill>
              <a:schemeClr val="bg1"/>
            </a:solidFill>
          </a:ln>
          <a:effectLst>
            <a:outerShdw blurRad="444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108" name="Group 107"/>
          <p:cNvGrpSpPr/>
          <p:nvPr/>
        </p:nvGrpSpPr>
        <p:grpSpPr>
          <a:xfrm>
            <a:off x="9003235" y="1696834"/>
            <a:ext cx="2906600" cy="1583289"/>
            <a:chOff x="9175540" y="1719694"/>
            <a:chExt cx="2906600" cy="1583289"/>
          </a:xfrm>
        </p:grpSpPr>
        <p:sp>
          <p:nvSpPr>
            <p:cNvPr id="95" name="Rectangle 94">
              <a:extLst>
                <a:ext uri="{FF2B5EF4-FFF2-40B4-BE49-F238E27FC236}">
                  <a16:creationId xmlns:a16="http://schemas.microsoft.com/office/drawing/2014/main" id="{90B9A730-E54E-491A-BC35-C4FC358DB590}"/>
                </a:ext>
              </a:extLst>
            </p:cNvPr>
            <p:cNvSpPr/>
            <p:nvPr/>
          </p:nvSpPr>
          <p:spPr>
            <a:xfrm>
              <a:off x="9175540" y="2311814"/>
              <a:ext cx="2906600" cy="991169"/>
            </a:xfrm>
            <a:prstGeom prst="rect">
              <a:avLst/>
            </a:prstGeom>
          </p:spPr>
          <p:txBody>
            <a:bodyPr wrap="square">
              <a:spAutoFit/>
            </a:bodyPr>
            <a:lstStyle/>
            <a:p>
              <a:pPr>
                <a:lnSpc>
                  <a:spcPct val="110000"/>
                </a:lnSpc>
              </a:pPr>
              <a:r>
                <a:rPr lang="en-GB" dirty="0">
                  <a:solidFill>
                    <a:schemeClr val="tx1">
                      <a:lumMod val="75000"/>
                      <a:lumOff val="25000"/>
                    </a:schemeClr>
                  </a:solidFill>
                  <a:latin typeface="+mj-lt"/>
                  <a:cs typeface="Segoe UI Light" panose="020B0502040204020203" pitchFamily="34" charset="0"/>
                </a:rPr>
                <a:t>Driver for H@N was reduction in doctors working hours, not patient safety</a:t>
              </a:r>
            </a:p>
          </p:txBody>
        </p:sp>
        <p:sp>
          <p:nvSpPr>
            <p:cNvPr id="96" name="Rectangle 95">
              <a:extLst>
                <a:ext uri="{FF2B5EF4-FFF2-40B4-BE49-F238E27FC236}">
                  <a16:creationId xmlns:a16="http://schemas.microsoft.com/office/drawing/2014/main" id="{3582402C-5DED-4C68-B3EB-20F08A14B4DB}"/>
                </a:ext>
              </a:extLst>
            </p:cNvPr>
            <p:cNvSpPr/>
            <p:nvPr/>
          </p:nvSpPr>
          <p:spPr>
            <a:xfrm>
              <a:off x="9175540" y="1719694"/>
              <a:ext cx="652743" cy="646331"/>
            </a:xfrm>
            <a:prstGeom prst="rect">
              <a:avLst/>
            </a:prstGeom>
          </p:spPr>
          <p:txBody>
            <a:bodyPr wrap="none" anchor="t">
              <a:spAutoFit/>
            </a:bodyPr>
            <a:lstStyle/>
            <a:p>
              <a:pPr lvl="0"/>
              <a:r>
                <a:rPr lang="id-ID" sz="3600" b="1" dirty="0">
                  <a:solidFill>
                    <a:schemeClr val="tx1">
                      <a:lumMod val="75000"/>
                      <a:lumOff val="25000"/>
                    </a:schemeClr>
                  </a:solidFill>
                  <a:latin typeface="+mj-lt"/>
                  <a:cs typeface="Segoe UI" panose="020B0502040204020203" pitchFamily="34" charset="0"/>
                </a:rPr>
                <a:t>02</a:t>
              </a:r>
              <a:endParaRPr lang="en-IN" sz="3600" b="1" dirty="0">
                <a:solidFill>
                  <a:schemeClr val="tx1">
                    <a:lumMod val="75000"/>
                    <a:lumOff val="25000"/>
                  </a:schemeClr>
                </a:solidFill>
                <a:latin typeface="+mj-lt"/>
                <a:cs typeface="Segoe UI" panose="020B0502040204020203" pitchFamily="34" charset="0"/>
              </a:endParaRPr>
            </a:p>
          </p:txBody>
        </p:sp>
      </p:grpSp>
      <p:grpSp>
        <p:nvGrpSpPr>
          <p:cNvPr id="109" name="Group 108"/>
          <p:cNvGrpSpPr/>
          <p:nvPr/>
        </p:nvGrpSpPr>
        <p:grpSpPr>
          <a:xfrm>
            <a:off x="9003234" y="3807336"/>
            <a:ext cx="2723859" cy="1583289"/>
            <a:chOff x="9175539" y="1719694"/>
            <a:chExt cx="2723859" cy="1583289"/>
          </a:xfrm>
        </p:grpSpPr>
        <p:sp>
          <p:nvSpPr>
            <p:cNvPr id="110" name="Rectangle 109">
              <a:extLst>
                <a:ext uri="{FF2B5EF4-FFF2-40B4-BE49-F238E27FC236}">
                  <a16:creationId xmlns:a16="http://schemas.microsoft.com/office/drawing/2014/main" id="{90B9A730-E54E-491A-BC35-C4FC358DB590}"/>
                </a:ext>
              </a:extLst>
            </p:cNvPr>
            <p:cNvSpPr/>
            <p:nvPr/>
          </p:nvSpPr>
          <p:spPr>
            <a:xfrm>
              <a:off x="9175539" y="2311814"/>
              <a:ext cx="2723859" cy="991169"/>
            </a:xfrm>
            <a:prstGeom prst="rect">
              <a:avLst/>
            </a:prstGeom>
          </p:spPr>
          <p:txBody>
            <a:bodyPr wrap="square">
              <a:spAutoFit/>
            </a:bodyPr>
            <a:lstStyle/>
            <a:p>
              <a:pPr>
                <a:lnSpc>
                  <a:spcPct val="110000"/>
                </a:lnSpc>
              </a:pPr>
              <a:r>
                <a:rPr lang="en-GB" dirty="0">
                  <a:solidFill>
                    <a:schemeClr val="tx1">
                      <a:lumMod val="75000"/>
                      <a:lumOff val="25000"/>
                    </a:schemeClr>
                  </a:solidFill>
                  <a:latin typeface="+mj-lt"/>
                  <a:cs typeface="Segoe UI Light" panose="020B0502040204020203" pitchFamily="34" charset="0"/>
                </a:rPr>
                <a:t>Emergencies are mainly “medical”. Staffing models need to reflect this</a:t>
              </a:r>
            </a:p>
          </p:txBody>
        </p:sp>
        <p:sp>
          <p:nvSpPr>
            <p:cNvPr id="111" name="Rectangle 110">
              <a:extLst>
                <a:ext uri="{FF2B5EF4-FFF2-40B4-BE49-F238E27FC236}">
                  <a16:creationId xmlns:a16="http://schemas.microsoft.com/office/drawing/2014/main" id="{3582402C-5DED-4C68-B3EB-20F08A14B4DB}"/>
                </a:ext>
              </a:extLst>
            </p:cNvPr>
            <p:cNvSpPr/>
            <p:nvPr/>
          </p:nvSpPr>
          <p:spPr>
            <a:xfrm>
              <a:off x="9175540" y="1719694"/>
              <a:ext cx="652743" cy="646331"/>
            </a:xfrm>
            <a:prstGeom prst="rect">
              <a:avLst/>
            </a:prstGeom>
          </p:spPr>
          <p:txBody>
            <a:bodyPr wrap="none" anchor="t">
              <a:spAutoFit/>
            </a:bodyPr>
            <a:lstStyle/>
            <a:p>
              <a:pPr lvl="0"/>
              <a:r>
                <a:rPr lang="id-ID" sz="3600" b="1" dirty="0">
                  <a:solidFill>
                    <a:schemeClr val="tx1">
                      <a:lumMod val="75000"/>
                      <a:lumOff val="25000"/>
                    </a:schemeClr>
                  </a:solidFill>
                  <a:latin typeface="+mj-lt"/>
                  <a:cs typeface="Segoe UI" panose="020B0502040204020203" pitchFamily="34" charset="0"/>
                </a:rPr>
                <a:t>04</a:t>
              </a:r>
              <a:endParaRPr lang="en-IN" sz="3600" b="1" dirty="0">
                <a:solidFill>
                  <a:schemeClr val="tx1">
                    <a:lumMod val="75000"/>
                    <a:lumOff val="25000"/>
                  </a:schemeClr>
                </a:solidFill>
                <a:latin typeface="+mj-lt"/>
                <a:cs typeface="Segoe UI" panose="020B0502040204020203" pitchFamily="34" charset="0"/>
              </a:endParaRPr>
            </a:p>
          </p:txBody>
        </p:sp>
      </p:grpSp>
      <p:grpSp>
        <p:nvGrpSpPr>
          <p:cNvPr id="115" name="Group 114"/>
          <p:cNvGrpSpPr/>
          <p:nvPr/>
        </p:nvGrpSpPr>
        <p:grpSpPr>
          <a:xfrm>
            <a:off x="3727620" y="2754376"/>
            <a:ext cx="2496149" cy="1887988"/>
            <a:chOff x="4229914" y="3807336"/>
            <a:chExt cx="2496149" cy="1887988"/>
          </a:xfrm>
        </p:grpSpPr>
        <p:sp>
          <p:nvSpPr>
            <p:cNvPr id="113" name="Rectangle 112">
              <a:extLst>
                <a:ext uri="{FF2B5EF4-FFF2-40B4-BE49-F238E27FC236}">
                  <a16:creationId xmlns:a16="http://schemas.microsoft.com/office/drawing/2014/main" id="{90B9A730-E54E-491A-BC35-C4FC358DB590}"/>
                </a:ext>
              </a:extLst>
            </p:cNvPr>
            <p:cNvSpPr/>
            <p:nvPr/>
          </p:nvSpPr>
          <p:spPr>
            <a:xfrm>
              <a:off x="4229914" y="4399456"/>
              <a:ext cx="2496149" cy="1295868"/>
            </a:xfrm>
            <a:prstGeom prst="rect">
              <a:avLst/>
            </a:prstGeom>
          </p:spPr>
          <p:txBody>
            <a:bodyPr wrap="square">
              <a:spAutoFit/>
            </a:bodyPr>
            <a:lstStyle/>
            <a:p>
              <a:pPr algn="r">
                <a:lnSpc>
                  <a:spcPct val="110000"/>
                </a:lnSpc>
              </a:pPr>
              <a:r>
                <a:rPr lang="en-GB" dirty="0">
                  <a:solidFill>
                    <a:schemeClr val="tx1">
                      <a:lumMod val="75000"/>
                      <a:lumOff val="25000"/>
                    </a:schemeClr>
                  </a:solidFill>
                  <a:latin typeface="+mj-lt"/>
                  <a:cs typeface="Segoe UI Light" panose="020B0502040204020203" pitchFamily="34" charset="0"/>
                </a:rPr>
                <a:t>Core hour working needs to change to positively impact on out of hours workload and practices</a:t>
              </a:r>
            </a:p>
          </p:txBody>
        </p:sp>
        <p:sp>
          <p:nvSpPr>
            <p:cNvPr id="114" name="Rectangle 113">
              <a:extLst>
                <a:ext uri="{FF2B5EF4-FFF2-40B4-BE49-F238E27FC236}">
                  <a16:creationId xmlns:a16="http://schemas.microsoft.com/office/drawing/2014/main" id="{3582402C-5DED-4C68-B3EB-20F08A14B4DB}"/>
                </a:ext>
              </a:extLst>
            </p:cNvPr>
            <p:cNvSpPr/>
            <p:nvPr/>
          </p:nvSpPr>
          <p:spPr>
            <a:xfrm>
              <a:off x="6082937" y="3807336"/>
              <a:ext cx="643126" cy="646331"/>
            </a:xfrm>
            <a:prstGeom prst="rect">
              <a:avLst/>
            </a:prstGeom>
          </p:spPr>
          <p:txBody>
            <a:bodyPr wrap="none" anchor="t">
              <a:spAutoFit/>
            </a:bodyPr>
            <a:lstStyle/>
            <a:p>
              <a:pPr lvl="0" algn="r"/>
              <a:r>
                <a:rPr lang="id-ID" sz="3600" b="1" dirty="0">
                  <a:solidFill>
                    <a:schemeClr val="tx1">
                      <a:lumMod val="75000"/>
                      <a:lumOff val="25000"/>
                    </a:schemeClr>
                  </a:solidFill>
                  <a:latin typeface="+mj-lt"/>
                  <a:cs typeface="Segoe UI" panose="020B0502040204020203" pitchFamily="34" charset="0"/>
                </a:rPr>
                <a:t>03</a:t>
              </a:r>
              <a:endParaRPr lang="en-IN" sz="3600" b="1" dirty="0">
                <a:solidFill>
                  <a:schemeClr val="tx1">
                    <a:lumMod val="75000"/>
                    <a:lumOff val="25000"/>
                  </a:schemeClr>
                </a:solidFill>
                <a:latin typeface="+mj-lt"/>
                <a:cs typeface="Segoe UI" panose="020B0502040204020203" pitchFamily="34" charset="0"/>
              </a:endParaRPr>
            </a:p>
          </p:txBody>
        </p:sp>
      </p:grpSp>
      <p:grpSp>
        <p:nvGrpSpPr>
          <p:cNvPr id="116" name="Group 115"/>
          <p:cNvGrpSpPr/>
          <p:nvPr/>
        </p:nvGrpSpPr>
        <p:grpSpPr>
          <a:xfrm>
            <a:off x="3873667" y="648458"/>
            <a:ext cx="2350102" cy="1583289"/>
            <a:chOff x="4375961" y="3807336"/>
            <a:chExt cx="2350102" cy="1583289"/>
          </a:xfrm>
        </p:grpSpPr>
        <p:sp>
          <p:nvSpPr>
            <p:cNvPr id="117" name="Rectangle 116">
              <a:extLst>
                <a:ext uri="{FF2B5EF4-FFF2-40B4-BE49-F238E27FC236}">
                  <a16:creationId xmlns:a16="http://schemas.microsoft.com/office/drawing/2014/main" id="{90B9A730-E54E-491A-BC35-C4FC358DB590}"/>
                </a:ext>
              </a:extLst>
            </p:cNvPr>
            <p:cNvSpPr/>
            <p:nvPr/>
          </p:nvSpPr>
          <p:spPr>
            <a:xfrm>
              <a:off x="4375961" y="4399456"/>
              <a:ext cx="2350102" cy="991169"/>
            </a:xfrm>
            <a:prstGeom prst="rect">
              <a:avLst/>
            </a:prstGeom>
          </p:spPr>
          <p:txBody>
            <a:bodyPr wrap="square">
              <a:spAutoFit/>
            </a:bodyPr>
            <a:lstStyle/>
            <a:p>
              <a:pPr algn="r">
                <a:lnSpc>
                  <a:spcPct val="110000"/>
                </a:lnSpc>
              </a:pPr>
              <a:r>
                <a:rPr lang="en-GB" dirty="0">
                  <a:solidFill>
                    <a:schemeClr val="tx1">
                      <a:lumMod val="75000"/>
                      <a:lumOff val="25000"/>
                    </a:schemeClr>
                  </a:solidFill>
                  <a:latin typeface="+mj-lt"/>
                  <a:cs typeface="Segoe UI Light" panose="020B0502040204020203" pitchFamily="34" charset="0"/>
                </a:rPr>
                <a:t>Patient safety and staff experience is key driver for positive change</a:t>
              </a:r>
            </a:p>
          </p:txBody>
        </p:sp>
        <p:sp>
          <p:nvSpPr>
            <p:cNvPr id="118" name="Rectangle 117">
              <a:extLst>
                <a:ext uri="{FF2B5EF4-FFF2-40B4-BE49-F238E27FC236}">
                  <a16:creationId xmlns:a16="http://schemas.microsoft.com/office/drawing/2014/main" id="{3582402C-5DED-4C68-B3EB-20F08A14B4DB}"/>
                </a:ext>
              </a:extLst>
            </p:cNvPr>
            <p:cNvSpPr/>
            <p:nvPr/>
          </p:nvSpPr>
          <p:spPr>
            <a:xfrm>
              <a:off x="6082937" y="3807336"/>
              <a:ext cx="643126" cy="646331"/>
            </a:xfrm>
            <a:prstGeom prst="rect">
              <a:avLst/>
            </a:prstGeom>
          </p:spPr>
          <p:txBody>
            <a:bodyPr wrap="none" anchor="t">
              <a:spAutoFit/>
            </a:bodyPr>
            <a:lstStyle/>
            <a:p>
              <a:pPr lvl="0" algn="r"/>
              <a:r>
                <a:rPr lang="id-ID" sz="3600" b="1" dirty="0">
                  <a:solidFill>
                    <a:schemeClr val="tx1">
                      <a:lumMod val="75000"/>
                      <a:lumOff val="25000"/>
                    </a:schemeClr>
                  </a:solidFill>
                  <a:latin typeface="+mj-lt"/>
                  <a:cs typeface="Segoe UI" panose="020B0502040204020203" pitchFamily="34" charset="0"/>
                </a:rPr>
                <a:t>01</a:t>
              </a:r>
              <a:endParaRPr lang="en-IN" sz="3600" b="1" dirty="0">
                <a:solidFill>
                  <a:schemeClr val="tx1">
                    <a:lumMod val="75000"/>
                    <a:lumOff val="25000"/>
                  </a:schemeClr>
                </a:solidFill>
                <a:latin typeface="+mj-lt"/>
                <a:cs typeface="Segoe UI" panose="020B0502040204020203" pitchFamily="34" charset="0"/>
              </a:endParaRPr>
            </a:p>
          </p:txBody>
        </p:sp>
      </p:grpSp>
      <p:grpSp>
        <p:nvGrpSpPr>
          <p:cNvPr id="119" name="Group 118"/>
          <p:cNvGrpSpPr/>
          <p:nvPr/>
        </p:nvGrpSpPr>
        <p:grpSpPr>
          <a:xfrm>
            <a:off x="3982009" y="4860294"/>
            <a:ext cx="2241760" cy="1278590"/>
            <a:chOff x="4484303" y="3807336"/>
            <a:chExt cx="2241760" cy="1278590"/>
          </a:xfrm>
        </p:grpSpPr>
        <p:sp>
          <p:nvSpPr>
            <p:cNvPr id="120" name="Rectangle 119">
              <a:extLst>
                <a:ext uri="{FF2B5EF4-FFF2-40B4-BE49-F238E27FC236}">
                  <a16:creationId xmlns:a16="http://schemas.microsoft.com/office/drawing/2014/main" id="{90B9A730-E54E-491A-BC35-C4FC358DB590}"/>
                </a:ext>
              </a:extLst>
            </p:cNvPr>
            <p:cNvSpPr/>
            <p:nvPr/>
          </p:nvSpPr>
          <p:spPr>
            <a:xfrm>
              <a:off x="4484303" y="4399456"/>
              <a:ext cx="2241760" cy="686470"/>
            </a:xfrm>
            <a:prstGeom prst="rect">
              <a:avLst/>
            </a:prstGeom>
          </p:spPr>
          <p:txBody>
            <a:bodyPr wrap="square">
              <a:spAutoFit/>
            </a:bodyPr>
            <a:lstStyle/>
            <a:p>
              <a:pPr algn="r">
                <a:lnSpc>
                  <a:spcPct val="110000"/>
                </a:lnSpc>
              </a:pPr>
              <a:r>
                <a:rPr lang="en-GB" dirty="0">
                  <a:solidFill>
                    <a:schemeClr val="tx1">
                      <a:lumMod val="75000"/>
                      <a:lumOff val="25000"/>
                    </a:schemeClr>
                  </a:solidFill>
                  <a:latin typeface="+mj-lt"/>
                  <a:cs typeface="Segoe UI Light" panose="020B0502040204020203" pitchFamily="34" charset="0"/>
                </a:rPr>
                <a:t>Sustainable solutions are system based</a:t>
              </a:r>
            </a:p>
          </p:txBody>
        </p:sp>
        <p:sp>
          <p:nvSpPr>
            <p:cNvPr id="121" name="Rectangle 120">
              <a:extLst>
                <a:ext uri="{FF2B5EF4-FFF2-40B4-BE49-F238E27FC236}">
                  <a16:creationId xmlns:a16="http://schemas.microsoft.com/office/drawing/2014/main" id="{3582402C-5DED-4C68-B3EB-20F08A14B4DB}"/>
                </a:ext>
              </a:extLst>
            </p:cNvPr>
            <p:cNvSpPr/>
            <p:nvPr/>
          </p:nvSpPr>
          <p:spPr>
            <a:xfrm>
              <a:off x="6073320" y="3807336"/>
              <a:ext cx="652743" cy="646331"/>
            </a:xfrm>
            <a:prstGeom prst="rect">
              <a:avLst/>
            </a:prstGeom>
          </p:spPr>
          <p:txBody>
            <a:bodyPr wrap="none" anchor="t">
              <a:spAutoFit/>
            </a:bodyPr>
            <a:lstStyle/>
            <a:p>
              <a:pPr lvl="0" algn="r"/>
              <a:r>
                <a:rPr lang="id-ID" sz="3600" b="1" dirty="0">
                  <a:solidFill>
                    <a:schemeClr val="tx1">
                      <a:lumMod val="75000"/>
                      <a:lumOff val="25000"/>
                    </a:schemeClr>
                  </a:solidFill>
                  <a:latin typeface="+mj-lt"/>
                  <a:cs typeface="Segoe UI" panose="020B0502040204020203" pitchFamily="34" charset="0"/>
                </a:rPr>
                <a:t>05</a:t>
              </a:r>
              <a:endParaRPr lang="en-IN" sz="3600" b="1" dirty="0">
                <a:solidFill>
                  <a:schemeClr val="tx1">
                    <a:lumMod val="75000"/>
                    <a:lumOff val="25000"/>
                  </a:schemeClr>
                </a:solidFill>
                <a:latin typeface="+mj-lt"/>
                <a:cs typeface="Segoe UI" panose="020B0502040204020203" pitchFamily="34" charset="0"/>
              </a:endParaRPr>
            </a:p>
          </p:txBody>
        </p:sp>
      </p:grpSp>
      <p:grpSp>
        <p:nvGrpSpPr>
          <p:cNvPr id="122" name="Group 121">
            <a:extLst>
              <a:ext uri="{FF2B5EF4-FFF2-40B4-BE49-F238E27FC236}">
                <a16:creationId xmlns:a16="http://schemas.microsoft.com/office/drawing/2014/main" id="{C676DE7C-CEE0-4A71-B011-4A27FC1D237C}"/>
              </a:ext>
            </a:extLst>
          </p:cNvPr>
          <p:cNvGrpSpPr/>
          <p:nvPr/>
        </p:nvGrpSpPr>
        <p:grpSpPr>
          <a:xfrm>
            <a:off x="6837996" y="5329553"/>
            <a:ext cx="243873" cy="410732"/>
            <a:chOff x="5387019" y="8331811"/>
            <a:chExt cx="324595" cy="546684"/>
          </a:xfrm>
          <a:solidFill>
            <a:schemeClr val="bg1"/>
          </a:solidFill>
        </p:grpSpPr>
        <p:sp>
          <p:nvSpPr>
            <p:cNvPr id="123" name="Freeform 204">
              <a:extLst>
                <a:ext uri="{FF2B5EF4-FFF2-40B4-BE49-F238E27FC236}">
                  <a16:creationId xmlns:a16="http://schemas.microsoft.com/office/drawing/2014/main" id="{8659FB76-D987-43E0-A77A-AA401BB514E8}"/>
                </a:ext>
              </a:extLst>
            </p:cNvPr>
            <p:cNvSpPr>
              <a:spLocks noEditPoints="1"/>
            </p:cNvSpPr>
            <p:nvPr/>
          </p:nvSpPr>
          <p:spPr bwMode="auto">
            <a:xfrm>
              <a:off x="5387020" y="8331811"/>
              <a:ext cx="324594" cy="51252"/>
            </a:xfrm>
            <a:custGeom>
              <a:avLst/>
              <a:gdLst>
                <a:gd name="T0" fmla="*/ 95 w 95"/>
                <a:gd name="T1" fmla="*/ 15 h 15"/>
                <a:gd name="T2" fmla="*/ 0 w 95"/>
                <a:gd name="T3" fmla="*/ 15 h 15"/>
                <a:gd name="T4" fmla="*/ 0 w 95"/>
                <a:gd name="T5" fmla="*/ 0 h 15"/>
                <a:gd name="T6" fmla="*/ 95 w 95"/>
                <a:gd name="T7" fmla="*/ 0 h 15"/>
                <a:gd name="T8" fmla="*/ 95 w 95"/>
                <a:gd name="T9" fmla="*/ 15 h 15"/>
                <a:gd name="T10" fmla="*/ 5 w 95"/>
                <a:gd name="T11" fmla="*/ 10 h 15"/>
                <a:gd name="T12" fmla="*/ 90 w 95"/>
                <a:gd name="T13" fmla="*/ 10 h 15"/>
                <a:gd name="T14" fmla="*/ 90 w 95"/>
                <a:gd name="T15" fmla="*/ 5 h 15"/>
                <a:gd name="T16" fmla="*/ 5 w 95"/>
                <a:gd name="T17" fmla="*/ 5 h 15"/>
                <a:gd name="T18" fmla="*/ 5 w 95"/>
                <a:gd name="T19"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5">
                  <a:moveTo>
                    <a:pt x="95" y="15"/>
                  </a:moveTo>
                  <a:lnTo>
                    <a:pt x="0" y="15"/>
                  </a:lnTo>
                  <a:lnTo>
                    <a:pt x="0" y="0"/>
                  </a:lnTo>
                  <a:lnTo>
                    <a:pt x="95" y="0"/>
                  </a:lnTo>
                  <a:lnTo>
                    <a:pt x="95" y="15"/>
                  </a:lnTo>
                  <a:close/>
                  <a:moveTo>
                    <a:pt x="5" y="10"/>
                  </a:moveTo>
                  <a:lnTo>
                    <a:pt x="90" y="10"/>
                  </a:lnTo>
                  <a:lnTo>
                    <a:pt x="90" y="5"/>
                  </a:lnTo>
                  <a:lnTo>
                    <a:pt x="5" y="5"/>
                  </a:lnTo>
                  <a:lnTo>
                    <a:pt x="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4" name="Freeform 206">
              <a:extLst>
                <a:ext uri="{FF2B5EF4-FFF2-40B4-BE49-F238E27FC236}">
                  <a16:creationId xmlns:a16="http://schemas.microsoft.com/office/drawing/2014/main" id="{DBB83D84-D08E-47ED-874D-FECC19A92648}"/>
                </a:ext>
              </a:extLst>
            </p:cNvPr>
            <p:cNvSpPr>
              <a:spLocks noEditPoints="1"/>
            </p:cNvSpPr>
            <p:nvPr/>
          </p:nvSpPr>
          <p:spPr bwMode="auto">
            <a:xfrm>
              <a:off x="5387019" y="8827243"/>
              <a:ext cx="324594" cy="51252"/>
            </a:xfrm>
            <a:custGeom>
              <a:avLst/>
              <a:gdLst>
                <a:gd name="T0" fmla="*/ 95 w 95"/>
                <a:gd name="T1" fmla="*/ 15 h 15"/>
                <a:gd name="T2" fmla="*/ 0 w 95"/>
                <a:gd name="T3" fmla="*/ 15 h 15"/>
                <a:gd name="T4" fmla="*/ 0 w 95"/>
                <a:gd name="T5" fmla="*/ 0 h 15"/>
                <a:gd name="T6" fmla="*/ 95 w 95"/>
                <a:gd name="T7" fmla="*/ 0 h 15"/>
                <a:gd name="T8" fmla="*/ 95 w 95"/>
                <a:gd name="T9" fmla="*/ 15 h 15"/>
                <a:gd name="T10" fmla="*/ 5 w 95"/>
                <a:gd name="T11" fmla="*/ 10 h 15"/>
                <a:gd name="T12" fmla="*/ 90 w 95"/>
                <a:gd name="T13" fmla="*/ 10 h 15"/>
                <a:gd name="T14" fmla="*/ 90 w 95"/>
                <a:gd name="T15" fmla="*/ 5 h 15"/>
                <a:gd name="T16" fmla="*/ 5 w 95"/>
                <a:gd name="T17" fmla="*/ 5 h 15"/>
                <a:gd name="T18" fmla="*/ 5 w 95"/>
                <a:gd name="T19"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5">
                  <a:moveTo>
                    <a:pt x="95" y="15"/>
                  </a:moveTo>
                  <a:lnTo>
                    <a:pt x="0" y="15"/>
                  </a:lnTo>
                  <a:lnTo>
                    <a:pt x="0" y="0"/>
                  </a:lnTo>
                  <a:lnTo>
                    <a:pt x="95" y="0"/>
                  </a:lnTo>
                  <a:lnTo>
                    <a:pt x="95" y="15"/>
                  </a:lnTo>
                  <a:close/>
                  <a:moveTo>
                    <a:pt x="5" y="10"/>
                  </a:moveTo>
                  <a:lnTo>
                    <a:pt x="90" y="10"/>
                  </a:lnTo>
                  <a:lnTo>
                    <a:pt x="90" y="5"/>
                  </a:lnTo>
                  <a:lnTo>
                    <a:pt x="5" y="5"/>
                  </a:lnTo>
                  <a:lnTo>
                    <a:pt x="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5" name="Freeform 207">
              <a:extLst>
                <a:ext uri="{FF2B5EF4-FFF2-40B4-BE49-F238E27FC236}">
                  <a16:creationId xmlns:a16="http://schemas.microsoft.com/office/drawing/2014/main" id="{75DA3D7A-F5F8-4CC2-8992-56FFDBC723A7}"/>
                </a:ext>
              </a:extLst>
            </p:cNvPr>
            <p:cNvSpPr>
              <a:spLocks/>
            </p:cNvSpPr>
            <p:nvPr/>
          </p:nvSpPr>
          <p:spPr bwMode="auto">
            <a:xfrm>
              <a:off x="5421187" y="8372811"/>
              <a:ext cx="266509" cy="461265"/>
            </a:xfrm>
            <a:custGeom>
              <a:avLst/>
              <a:gdLst>
                <a:gd name="T0" fmla="*/ 8 w 124"/>
                <a:gd name="T1" fmla="*/ 216 h 216"/>
                <a:gd name="T2" fmla="*/ 0 w 124"/>
                <a:gd name="T3" fmla="*/ 216 h 216"/>
                <a:gd name="T4" fmla="*/ 0 w 124"/>
                <a:gd name="T5" fmla="*/ 160 h 216"/>
                <a:gd name="T6" fmla="*/ 60 w 124"/>
                <a:gd name="T7" fmla="*/ 106 h 216"/>
                <a:gd name="T8" fmla="*/ 116 w 124"/>
                <a:gd name="T9" fmla="*/ 60 h 216"/>
                <a:gd name="T10" fmla="*/ 116 w 124"/>
                <a:gd name="T11" fmla="*/ 0 h 216"/>
                <a:gd name="T12" fmla="*/ 124 w 124"/>
                <a:gd name="T13" fmla="*/ 0 h 216"/>
                <a:gd name="T14" fmla="*/ 124 w 124"/>
                <a:gd name="T15" fmla="*/ 60 h 216"/>
                <a:gd name="T16" fmla="*/ 64 w 124"/>
                <a:gd name="T17" fmla="*/ 113 h 216"/>
                <a:gd name="T18" fmla="*/ 8 w 124"/>
                <a:gd name="T19" fmla="*/ 160 h 216"/>
                <a:gd name="T20" fmla="*/ 8 w 124"/>
                <a:gd name="T21"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216">
                  <a:moveTo>
                    <a:pt x="8" y="216"/>
                  </a:moveTo>
                  <a:cubicBezTo>
                    <a:pt x="0" y="216"/>
                    <a:pt x="0" y="216"/>
                    <a:pt x="0" y="216"/>
                  </a:cubicBezTo>
                  <a:cubicBezTo>
                    <a:pt x="0" y="160"/>
                    <a:pt x="0" y="160"/>
                    <a:pt x="0" y="160"/>
                  </a:cubicBezTo>
                  <a:cubicBezTo>
                    <a:pt x="0" y="146"/>
                    <a:pt x="23" y="131"/>
                    <a:pt x="60" y="106"/>
                  </a:cubicBezTo>
                  <a:cubicBezTo>
                    <a:pt x="85" y="90"/>
                    <a:pt x="116" y="69"/>
                    <a:pt x="116" y="60"/>
                  </a:cubicBezTo>
                  <a:cubicBezTo>
                    <a:pt x="116" y="0"/>
                    <a:pt x="116" y="0"/>
                    <a:pt x="116" y="0"/>
                  </a:cubicBezTo>
                  <a:cubicBezTo>
                    <a:pt x="124" y="0"/>
                    <a:pt x="124" y="0"/>
                    <a:pt x="124" y="0"/>
                  </a:cubicBezTo>
                  <a:cubicBezTo>
                    <a:pt x="124" y="60"/>
                    <a:pt x="124" y="60"/>
                    <a:pt x="124" y="60"/>
                  </a:cubicBezTo>
                  <a:cubicBezTo>
                    <a:pt x="124" y="73"/>
                    <a:pt x="101" y="88"/>
                    <a:pt x="64" y="113"/>
                  </a:cubicBezTo>
                  <a:cubicBezTo>
                    <a:pt x="39" y="129"/>
                    <a:pt x="8" y="150"/>
                    <a:pt x="8" y="160"/>
                  </a:cubicBezTo>
                  <a:lnTo>
                    <a:pt x="8" y="2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6" name="Freeform 208">
              <a:extLst>
                <a:ext uri="{FF2B5EF4-FFF2-40B4-BE49-F238E27FC236}">
                  <a16:creationId xmlns:a16="http://schemas.microsoft.com/office/drawing/2014/main" id="{BA01F024-7896-41CF-8C68-6CC154B13904}"/>
                </a:ext>
              </a:extLst>
            </p:cNvPr>
            <p:cNvSpPr>
              <a:spLocks/>
            </p:cNvSpPr>
            <p:nvPr/>
          </p:nvSpPr>
          <p:spPr bwMode="auto">
            <a:xfrm>
              <a:off x="5421187" y="8372811"/>
              <a:ext cx="266509" cy="461265"/>
            </a:xfrm>
            <a:custGeom>
              <a:avLst/>
              <a:gdLst>
                <a:gd name="T0" fmla="*/ 124 w 124"/>
                <a:gd name="T1" fmla="*/ 216 h 216"/>
                <a:gd name="T2" fmla="*/ 116 w 124"/>
                <a:gd name="T3" fmla="*/ 216 h 216"/>
                <a:gd name="T4" fmla="*/ 116 w 124"/>
                <a:gd name="T5" fmla="*/ 160 h 216"/>
                <a:gd name="T6" fmla="*/ 60 w 124"/>
                <a:gd name="T7" fmla="*/ 113 h 216"/>
                <a:gd name="T8" fmla="*/ 0 w 124"/>
                <a:gd name="T9" fmla="*/ 60 h 216"/>
                <a:gd name="T10" fmla="*/ 0 w 124"/>
                <a:gd name="T11" fmla="*/ 0 h 216"/>
                <a:gd name="T12" fmla="*/ 8 w 124"/>
                <a:gd name="T13" fmla="*/ 0 h 216"/>
                <a:gd name="T14" fmla="*/ 8 w 124"/>
                <a:gd name="T15" fmla="*/ 60 h 216"/>
                <a:gd name="T16" fmla="*/ 64 w 124"/>
                <a:gd name="T17" fmla="*/ 106 h 216"/>
                <a:gd name="T18" fmla="*/ 124 w 124"/>
                <a:gd name="T19" fmla="*/ 160 h 216"/>
                <a:gd name="T20" fmla="*/ 124 w 124"/>
                <a:gd name="T21"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216">
                  <a:moveTo>
                    <a:pt x="124" y="216"/>
                  </a:moveTo>
                  <a:cubicBezTo>
                    <a:pt x="116" y="216"/>
                    <a:pt x="116" y="216"/>
                    <a:pt x="116" y="216"/>
                  </a:cubicBezTo>
                  <a:cubicBezTo>
                    <a:pt x="116" y="160"/>
                    <a:pt x="116" y="160"/>
                    <a:pt x="116" y="160"/>
                  </a:cubicBezTo>
                  <a:cubicBezTo>
                    <a:pt x="116" y="150"/>
                    <a:pt x="85" y="129"/>
                    <a:pt x="60" y="113"/>
                  </a:cubicBezTo>
                  <a:cubicBezTo>
                    <a:pt x="23" y="88"/>
                    <a:pt x="0" y="73"/>
                    <a:pt x="0" y="60"/>
                  </a:cubicBezTo>
                  <a:cubicBezTo>
                    <a:pt x="0" y="0"/>
                    <a:pt x="0" y="0"/>
                    <a:pt x="0" y="0"/>
                  </a:cubicBezTo>
                  <a:cubicBezTo>
                    <a:pt x="8" y="0"/>
                    <a:pt x="8" y="0"/>
                    <a:pt x="8" y="0"/>
                  </a:cubicBezTo>
                  <a:cubicBezTo>
                    <a:pt x="8" y="60"/>
                    <a:pt x="8" y="60"/>
                    <a:pt x="8" y="60"/>
                  </a:cubicBezTo>
                  <a:cubicBezTo>
                    <a:pt x="8" y="69"/>
                    <a:pt x="39" y="90"/>
                    <a:pt x="64" y="106"/>
                  </a:cubicBezTo>
                  <a:cubicBezTo>
                    <a:pt x="101" y="131"/>
                    <a:pt x="124" y="146"/>
                    <a:pt x="124" y="160"/>
                  </a:cubicBezTo>
                  <a:lnTo>
                    <a:pt x="124" y="2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27" name="Group 126">
            <a:extLst>
              <a:ext uri="{FF2B5EF4-FFF2-40B4-BE49-F238E27FC236}">
                <a16:creationId xmlns:a16="http://schemas.microsoft.com/office/drawing/2014/main" id="{E408F5F6-336F-4547-AEAC-9F422A4EF40A}"/>
              </a:ext>
            </a:extLst>
          </p:cNvPr>
          <p:cNvGrpSpPr/>
          <p:nvPr/>
        </p:nvGrpSpPr>
        <p:grpSpPr>
          <a:xfrm>
            <a:off x="6754566" y="3223635"/>
            <a:ext cx="410733" cy="410732"/>
            <a:chOff x="1994158" y="8328393"/>
            <a:chExt cx="546686" cy="546685"/>
          </a:xfrm>
          <a:solidFill>
            <a:schemeClr val="bg1"/>
          </a:solidFill>
        </p:grpSpPr>
        <p:sp>
          <p:nvSpPr>
            <p:cNvPr id="128" name="Freeform 215">
              <a:extLst>
                <a:ext uri="{FF2B5EF4-FFF2-40B4-BE49-F238E27FC236}">
                  <a16:creationId xmlns:a16="http://schemas.microsoft.com/office/drawing/2014/main" id="{391FAE04-533E-40F8-8B76-FBE833C3D73C}"/>
                </a:ext>
              </a:extLst>
            </p:cNvPr>
            <p:cNvSpPr>
              <a:spLocks/>
            </p:cNvSpPr>
            <p:nvPr/>
          </p:nvSpPr>
          <p:spPr bwMode="auto">
            <a:xfrm>
              <a:off x="2257250" y="8430897"/>
              <a:ext cx="92253" cy="252842"/>
            </a:xfrm>
            <a:custGeom>
              <a:avLst/>
              <a:gdLst>
                <a:gd name="T0" fmla="*/ 23 w 27"/>
                <a:gd name="T1" fmla="*/ 74 h 74"/>
                <a:gd name="T2" fmla="*/ 0 w 27"/>
                <a:gd name="T3" fmla="*/ 51 h 74"/>
                <a:gd name="T4" fmla="*/ 0 w 27"/>
                <a:gd name="T5" fmla="*/ 0 h 74"/>
                <a:gd name="T6" fmla="*/ 5 w 27"/>
                <a:gd name="T7" fmla="*/ 0 h 74"/>
                <a:gd name="T8" fmla="*/ 5 w 27"/>
                <a:gd name="T9" fmla="*/ 49 h 74"/>
                <a:gd name="T10" fmla="*/ 27 w 27"/>
                <a:gd name="T11" fmla="*/ 71 h 74"/>
                <a:gd name="T12" fmla="*/ 23 w 27"/>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27" h="74">
                  <a:moveTo>
                    <a:pt x="23" y="74"/>
                  </a:moveTo>
                  <a:lnTo>
                    <a:pt x="0" y="51"/>
                  </a:lnTo>
                  <a:lnTo>
                    <a:pt x="0" y="0"/>
                  </a:lnTo>
                  <a:lnTo>
                    <a:pt x="5" y="0"/>
                  </a:lnTo>
                  <a:lnTo>
                    <a:pt x="5" y="49"/>
                  </a:lnTo>
                  <a:lnTo>
                    <a:pt x="27" y="71"/>
                  </a:lnTo>
                  <a:lnTo>
                    <a:pt x="23"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9" name="Rectangle 216">
              <a:extLst>
                <a:ext uri="{FF2B5EF4-FFF2-40B4-BE49-F238E27FC236}">
                  <a16:creationId xmlns:a16="http://schemas.microsoft.com/office/drawing/2014/main" id="{AE718C37-E22B-4320-B9EC-BF9D1E9A50BE}"/>
                </a:ext>
              </a:extLst>
            </p:cNvPr>
            <p:cNvSpPr>
              <a:spLocks noChangeArrowheads="1"/>
            </p:cNvSpPr>
            <p:nvPr/>
          </p:nvSpPr>
          <p:spPr bwMode="auto">
            <a:xfrm>
              <a:off x="2028326" y="8594902"/>
              <a:ext cx="34168" cy="170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0" name="Rectangle 217">
              <a:extLst>
                <a:ext uri="{FF2B5EF4-FFF2-40B4-BE49-F238E27FC236}">
                  <a16:creationId xmlns:a16="http://schemas.microsoft.com/office/drawing/2014/main" id="{C1C19604-812C-46FE-A9F6-61004CF4E968}"/>
                </a:ext>
              </a:extLst>
            </p:cNvPr>
            <p:cNvSpPr>
              <a:spLocks noChangeArrowheads="1"/>
            </p:cNvSpPr>
            <p:nvPr/>
          </p:nvSpPr>
          <p:spPr bwMode="auto">
            <a:xfrm>
              <a:off x="2472507" y="8594902"/>
              <a:ext cx="34168" cy="170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1" name="Rectangle 218">
              <a:extLst>
                <a:ext uri="{FF2B5EF4-FFF2-40B4-BE49-F238E27FC236}">
                  <a16:creationId xmlns:a16="http://schemas.microsoft.com/office/drawing/2014/main" id="{E4948DB9-CFB7-4480-9B98-57E4C045F4CC}"/>
                </a:ext>
              </a:extLst>
            </p:cNvPr>
            <p:cNvSpPr>
              <a:spLocks noChangeArrowheads="1"/>
            </p:cNvSpPr>
            <p:nvPr/>
          </p:nvSpPr>
          <p:spPr bwMode="auto">
            <a:xfrm>
              <a:off x="2257250" y="8806742"/>
              <a:ext cx="17084" cy="341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2" name="Rectangle 219">
              <a:extLst>
                <a:ext uri="{FF2B5EF4-FFF2-40B4-BE49-F238E27FC236}">
                  <a16:creationId xmlns:a16="http://schemas.microsoft.com/office/drawing/2014/main" id="{A5EA8974-5A0B-4092-B155-8C69CE487A9E}"/>
                </a:ext>
              </a:extLst>
            </p:cNvPr>
            <p:cNvSpPr>
              <a:spLocks noChangeArrowheads="1"/>
            </p:cNvSpPr>
            <p:nvPr/>
          </p:nvSpPr>
          <p:spPr bwMode="auto">
            <a:xfrm>
              <a:off x="2257250" y="8362561"/>
              <a:ext cx="17084" cy="341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3" name="Freeform 220">
              <a:extLst>
                <a:ext uri="{FF2B5EF4-FFF2-40B4-BE49-F238E27FC236}">
                  <a16:creationId xmlns:a16="http://schemas.microsoft.com/office/drawing/2014/main" id="{ED8D052D-7E7C-4537-B7B2-FB7D5D018907}"/>
                </a:ext>
              </a:extLst>
            </p:cNvPr>
            <p:cNvSpPr>
              <a:spLocks/>
            </p:cNvSpPr>
            <p:nvPr/>
          </p:nvSpPr>
          <p:spPr bwMode="auto">
            <a:xfrm>
              <a:off x="2267501" y="8328393"/>
              <a:ext cx="273343" cy="546685"/>
            </a:xfrm>
            <a:custGeom>
              <a:avLst/>
              <a:gdLst>
                <a:gd name="T0" fmla="*/ 0 w 128"/>
                <a:gd name="T1" fmla="*/ 256 h 256"/>
                <a:gd name="T2" fmla="*/ 0 w 128"/>
                <a:gd name="T3" fmla="*/ 248 h 256"/>
                <a:gd name="T4" fmla="*/ 120 w 128"/>
                <a:gd name="T5" fmla="*/ 128 h 256"/>
                <a:gd name="T6" fmla="*/ 0 w 128"/>
                <a:gd name="T7" fmla="*/ 8 h 256"/>
                <a:gd name="T8" fmla="*/ 0 w 128"/>
                <a:gd name="T9" fmla="*/ 0 h 256"/>
                <a:gd name="T10" fmla="*/ 128 w 128"/>
                <a:gd name="T11" fmla="*/ 128 h 256"/>
                <a:gd name="T12" fmla="*/ 0 w 128"/>
                <a:gd name="T13" fmla="*/ 256 h 256"/>
              </a:gdLst>
              <a:ahLst/>
              <a:cxnLst>
                <a:cxn ang="0">
                  <a:pos x="T0" y="T1"/>
                </a:cxn>
                <a:cxn ang="0">
                  <a:pos x="T2" y="T3"/>
                </a:cxn>
                <a:cxn ang="0">
                  <a:pos x="T4" y="T5"/>
                </a:cxn>
                <a:cxn ang="0">
                  <a:pos x="T6" y="T7"/>
                </a:cxn>
                <a:cxn ang="0">
                  <a:pos x="T8" y="T9"/>
                </a:cxn>
                <a:cxn ang="0">
                  <a:pos x="T10" y="T11"/>
                </a:cxn>
                <a:cxn ang="0">
                  <a:pos x="T12" y="T13"/>
                </a:cxn>
              </a:cxnLst>
              <a:rect l="0" t="0" r="r" b="b"/>
              <a:pathLst>
                <a:path w="128" h="256">
                  <a:moveTo>
                    <a:pt x="0" y="256"/>
                  </a:moveTo>
                  <a:cubicBezTo>
                    <a:pt x="0" y="248"/>
                    <a:pt x="0" y="248"/>
                    <a:pt x="0" y="248"/>
                  </a:cubicBezTo>
                  <a:cubicBezTo>
                    <a:pt x="66" y="248"/>
                    <a:pt x="120" y="194"/>
                    <a:pt x="120" y="128"/>
                  </a:cubicBezTo>
                  <a:cubicBezTo>
                    <a:pt x="120" y="62"/>
                    <a:pt x="66" y="8"/>
                    <a:pt x="0" y="8"/>
                  </a:cubicBezTo>
                  <a:cubicBezTo>
                    <a:pt x="0" y="0"/>
                    <a:pt x="0" y="0"/>
                    <a:pt x="0" y="0"/>
                  </a:cubicBezTo>
                  <a:cubicBezTo>
                    <a:pt x="71" y="0"/>
                    <a:pt x="128" y="57"/>
                    <a:pt x="128" y="128"/>
                  </a:cubicBezTo>
                  <a:cubicBezTo>
                    <a:pt x="128" y="198"/>
                    <a:pt x="71" y="256"/>
                    <a:pt x="0" y="2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4" name="Freeform 221">
              <a:extLst>
                <a:ext uri="{FF2B5EF4-FFF2-40B4-BE49-F238E27FC236}">
                  <a16:creationId xmlns:a16="http://schemas.microsoft.com/office/drawing/2014/main" id="{A9540F71-8F73-40B7-88B8-19A24D5DAA3B}"/>
                </a:ext>
              </a:extLst>
            </p:cNvPr>
            <p:cNvSpPr>
              <a:spLocks/>
            </p:cNvSpPr>
            <p:nvPr/>
          </p:nvSpPr>
          <p:spPr bwMode="auto">
            <a:xfrm>
              <a:off x="1994158" y="8393312"/>
              <a:ext cx="273343" cy="481765"/>
            </a:xfrm>
            <a:custGeom>
              <a:avLst/>
              <a:gdLst>
                <a:gd name="T0" fmla="*/ 128 w 128"/>
                <a:gd name="T1" fmla="*/ 225 h 225"/>
                <a:gd name="T2" fmla="*/ 0 w 128"/>
                <a:gd name="T3" fmla="*/ 97 h 225"/>
                <a:gd name="T4" fmla="*/ 24 w 128"/>
                <a:gd name="T5" fmla="*/ 23 h 225"/>
                <a:gd name="T6" fmla="*/ 24 w 128"/>
                <a:gd name="T7" fmla="*/ 22 h 225"/>
                <a:gd name="T8" fmla="*/ 47 w 128"/>
                <a:gd name="T9" fmla="*/ 0 h 225"/>
                <a:gd name="T10" fmla="*/ 52 w 128"/>
                <a:gd name="T11" fmla="*/ 5 h 225"/>
                <a:gd name="T12" fmla="*/ 30 w 128"/>
                <a:gd name="T13" fmla="*/ 28 h 225"/>
                <a:gd name="T14" fmla="*/ 8 w 128"/>
                <a:gd name="T15" fmla="*/ 97 h 225"/>
                <a:gd name="T16" fmla="*/ 128 w 128"/>
                <a:gd name="T17" fmla="*/ 217 h 225"/>
                <a:gd name="T18" fmla="*/ 128 w 128"/>
                <a:gd name="T19" fmla="*/ 22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225">
                  <a:moveTo>
                    <a:pt x="128" y="225"/>
                  </a:moveTo>
                  <a:cubicBezTo>
                    <a:pt x="57" y="225"/>
                    <a:pt x="0" y="167"/>
                    <a:pt x="0" y="97"/>
                  </a:cubicBezTo>
                  <a:cubicBezTo>
                    <a:pt x="0" y="70"/>
                    <a:pt x="8" y="44"/>
                    <a:pt x="24" y="23"/>
                  </a:cubicBezTo>
                  <a:cubicBezTo>
                    <a:pt x="24" y="22"/>
                    <a:pt x="24" y="22"/>
                    <a:pt x="24" y="22"/>
                  </a:cubicBezTo>
                  <a:cubicBezTo>
                    <a:pt x="47" y="0"/>
                    <a:pt x="47" y="0"/>
                    <a:pt x="47" y="0"/>
                  </a:cubicBezTo>
                  <a:cubicBezTo>
                    <a:pt x="52" y="5"/>
                    <a:pt x="52" y="5"/>
                    <a:pt x="52" y="5"/>
                  </a:cubicBezTo>
                  <a:cubicBezTo>
                    <a:pt x="30" y="28"/>
                    <a:pt x="30" y="28"/>
                    <a:pt x="30" y="28"/>
                  </a:cubicBezTo>
                  <a:cubicBezTo>
                    <a:pt x="16" y="48"/>
                    <a:pt x="8" y="72"/>
                    <a:pt x="8" y="97"/>
                  </a:cubicBezTo>
                  <a:cubicBezTo>
                    <a:pt x="8" y="163"/>
                    <a:pt x="62" y="217"/>
                    <a:pt x="128" y="217"/>
                  </a:cubicBezTo>
                  <a:lnTo>
                    <a:pt x="128" y="2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5" name="Freeform 222">
              <a:extLst>
                <a:ext uri="{FF2B5EF4-FFF2-40B4-BE49-F238E27FC236}">
                  <a16:creationId xmlns:a16="http://schemas.microsoft.com/office/drawing/2014/main" id="{6A79B294-4B30-462B-A219-6B1479FB20E9}"/>
                </a:ext>
              </a:extLst>
            </p:cNvPr>
            <p:cNvSpPr>
              <a:spLocks/>
            </p:cNvSpPr>
            <p:nvPr/>
          </p:nvSpPr>
          <p:spPr bwMode="auto">
            <a:xfrm>
              <a:off x="2011242" y="8389895"/>
              <a:ext cx="102504" cy="102504"/>
            </a:xfrm>
            <a:custGeom>
              <a:avLst/>
              <a:gdLst>
                <a:gd name="T0" fmla="*/ 30 w 30"/>
                <a:gd name="T1" fmla="*/ 30 h 30"/>
                <a:gd name="T2" fmla="*/ 25 w 30"/>
                <a:gd name="T3" fmla="*/ 30 h 30"/>
                <a:gd name="T4" fmla="*/ 25 w 30"/>
                <a:gd name="T5" fmla="*/ 5 h 30"/>
                <a:gd name="T6" fmla="*/ 0 w 30"/>
                <a:gd name="T7" fmla="*/ 5 h 30"/>
                <a:gd name="T8" fmla="*/ 0 w 30"/>
                <a:gd name="T9" fmla="*/ 0 h 30"/>
                <a:gd name="T10" fmla="*/ 27 w 30"/>
                <a:gd name="T11" fmla="*/ 0 h 30"/>
                <a:gd name="T12" fmla="*/ 30 w 30"/>
                <a:gd name="T13" fmla="*/ 2 h 30"/>
                <a:gd name="T14" fmla="*/ 30 w 30"/>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0">
                  <a:moveTo>
                    <a:pt x="30" y="30"/>
                  </a:moveTo>
                  <a:lnTo>
                    <a:pt x="25" y="30"/>
                  </a:lnTo>
                  <a:lnTo>
                    <a:pt x="25" y="5"/>
                  </a:lnTo>
                  <a:lnTo>
                    <a:pt x="0" y="5"/>
                  </a:lnTo>
                  <a:lnTo>
                    <a:pt x="0" y="0"/>
                  </a:lnTo>
                  <a:lnTo>
                    <a:pt x="27" y="0"/>
                  </a:lnTo>
                  <a:lnTo>
                    <a:pt x="30" y="2"/>
                  </a:lnTo>
                  <a:lnTo>
                    <a:pt x="3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36" name="Group 135">
            <a:extLst>
              <a:ext uri="{FF2B5EF4-FFF2-40B4-BE49-F238E27FC236}">
                <a16:creationId xmlns:a16="http://schemas.microsoft.com/office/drawing/2014/main" id="{8E3D6862-F892-4B5D-ABBA-79327845829C}"/>
              </a:ext>
            </a:extLst>
          </p:cNvPr>
          <p:cNvGrpSpPr/>
          <p:nvPr/>
        </p:nvGrpSpPr>
        <p:grpSpPr>
          <a:xfrm>
            <a:off x="8060938" y="4254646"/>
            <a:ext cx="412273" cy="454630"/>
            <a:chOff x="2018075" y="7235024"/>
            <a:chExt cx="498850" cy="550102"/>
          </a:xfrm>
          <a:solidFill>
            <a:schemeClr val="bg1"/>
          </a:solidFill>
        </p:grpSpPr>
        <p:sp>
          <p:nvSpPr>
            <p:cNvPr id="137" name="Freeform 227">
              <a:extLst>
                <a:ext uri="{FF2B5EF4-FFF2-40B4-BE49-F238E27FC236}">
                  <a16:creationId xmlns:a16="http://schemas.microsoft.com/office/drawing/2014/main" id="{B015BEB0-5D7E-4069-86D9-0E33A0E11D6E}"/>
                </a:ext>
              </a:extLst>
            </p:cNvPr>
            <p:cNvSpPr>
              <a:spLocks noEditPoints="1"/>
            </p:cNvSpPr>
            <p:nvPr/>
          </p:nvSpPr>
          <p:spPr bwMode="auto">
            <a:xfrm>
              <a:off x="2018075" y="7286276"/>
              <a:ext cx="498850" cy="498850"/>
            </a:xfrm>
            <a:custGeom>
              <a:avLst/>
              <a:gdLst>
                <a:gd name="T0" fmla="*/ 117 w 234"/>
                <a:gd name="T1" fmla="*/ 234 h 234"/>
                <a:gd name="T2" fmla="*/ 0 w 234"/>
                <a:gd name="T3" fmla="*/ 117 h 234"/>
                <a:gd name="T4" fmla="*/ 117 w 234"/>
                <a:gd name="T5" fmla="*/ 0 h 234"/>
                <a:gd name="T6" fmla="*/ 234 w 234"/>
                <a:gd name="T7" fmla="*/ 117 h 234"/>
                <a:gd name="T8" fmla="*/ 117 w 234"/>
                <a:gd name="T9" fmla="*/ 234 h 234"/>
                <a:gd name="T10" fmla="*/ 117 w 234"/>
                <a:gd name="T11" fmla="*/ 8 h 234"/>
                <a:gd name="T12" fmla="*/ 8 w 234"/>
                <a:gd name="T13" fmla="*/ 117 h 234"/>
                <a:gd name="T14" fmla="*/ 117 w 234"/>
                <a:gd name="T15" fmla="*/ 226 h 234"/>
                <a:gd name="T16" fmla="*/ 226 w 234"/>
                <a:gd name="T17" fmla="*/ 117 h 234"/>
                <a:gd name="T18" fmla="*/ 117 w 234"/>
                <a:gd name="T19" fmla="*/ 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 h="234">
                  <a:moveTo>
                    <a:pt x="117" y="234"/>
                  </a:moveTo>
                  <a:cubicBezTo>
                    <a:pt x="52" y="234"/>
                    <a:pt x="0" y="182"/>
                    <a:pt x="0" y="117"/>
                  </a:cubicBezTo>
                  <a:cubicBezTo>
                    <a:pt x="0" y="52"/>
                    <a:pt x="52" y="0"/>
                    <a:pt x="117" y="0"/>
                  </a:cubicBezTo>
                  <a:cubicBezTo>
                    <a:pt x="181" y="0"/>
                    <a:pt x="234" y="52"/>
                    <a:pt x="234" y="117"/>
                  </a:cubicBezTo>
                  <a:cubicBezTo>
                    <a:pt x="234" y="182"/>
                    <a:pt x="181" y="234"/>
                    <a:pt x="117" y="234"/>
                  </a:cubicBezTo>
                  <a:close/>
                  <a:moveTo>
                    <a:pt x="117" y="8"/>
                  </a:moveTo>
                  <a:cubicBezTo>
                    <a:pt x="57" y="8"/>
                    <a:pt x="8" y="57"/>
                    <a:pt x="8" y="117"/>
                  </a:cubicBezTo>
                  <a:cubicBezTo>
                    <a:pt x="8" y="177"/>
                    <a:pt x="57" y="226"/>
                    <a:pt x="117" y="226"/>
                  </a:cubicBezTo>
                  <a:cubicBezTo>
                    <a:pt x="177" y="226"/>
                    <a:pt x="226" y="177"/>
                    <a:pt x="226" y="117"/>
                  </a:cubicBezTo>
                  <a:cubicBezTo>
                    <a:pt x="226" y="57"/>
                    <a:pt x="177" y="8"/>
                    <a:pt x="11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8" name="Freeform 228">
              <a:extLst>
                <a:ext uri="{FF2B5EF4-FFF2-40B4-BE49-F238E27FC236}">
                  <a16:creationId xmlns:a16="http://schemas.microsoft.com/office/drawing/2014/main" id="{B834ADA4-FC1F-4A55-B658-0463E2809395}"/>
                </a:ext>
              </a:extLst>
            </p:cNvPr>
            <p:cNvSpPr>
              <a:spLocks noEditPoints="1"/>
            </p:cNvSpPr>
            <p:nvPr/>
          </p:nvSpPr>
          <p:spPr bwMode="auto">
            <a:xfrm>
              <a:off x="2147913" y="7405863"/>
              <a:ext cx="235757" cy="239175"/>
            </a:xfrm>
            <a:custGeom>
              <a:avLst/>
              <a:gdLst>
                <a:gd name="T0" fmla="*/ 3 w 69"/>
                <a:gd name="T1" fmla="*/ 70 h 70"/>
                <a:gd name="T2" fmla="*/ 0 w 69"/>
                <a:gd name="T3" fmla="*/ 67 h 70"/>
                <a:gd name="T4" fmla="*/ 17 w 69"/>
                <a:gd name="T5" fmla="*/ 22 h 70"/>
                <a:gd name="T6" fmla="*/ 18 w 69"/>
                <a:gd name="T7" fmla="*/ 20 h 70"/>
                <a:gd name="T8" fmla="*/ 66 w 69"/>
                <a:gd name="T9" fmla="*/ 0 h 70"/>
                <a:gd name="T10" fmla="*/ 69 w 69"/>
                <a:gd name="T11" fmla="*/ 4 h 70"/>
                <a:gd name="T12" fmla="*/ 49 w 69"/>
                <a:gd name="T13" fmla="*/ 51 h 70"/>
                <a:gd name="T14" fmla="*/ 48 w 69"/>
                <a:gd name="T15" fmla="*/ 53 h 70"/>
                <a:gd name="T16" fmla="*/ 3 w 69"/>
                <a:gd name="T17" fmla="*/ 70 h 70"/>
                <a:gd name="T18" fmla="*/ 22 w 69"/>
                <a:gd name="T19" fmla="*/ 25 h 70"/>
                <a:gd name="T20" fmla="*/ 7 w 69"/>
                <a:gd name="T21" fmla="*/ 63 h 70"/>
                <a:gd name="T22" fmla="*/ 45 w 69"/>
                <a:gd name="T23" fmla="*/ 48 h 70"/>
                <a:gd name="T24" fmla="*/ 62 w 69"/>
                <a:gd name="T25" fmla="*/ 7 h 70"/>
                <a:gd name="T26" fmla="*/ 22 w 69"/>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70">
                  <a:moveTo>
                    <a:pt x="3" y="70"/>
                  </a:moveTo>
                  <a:lnTo>
                    <a:pt x="0" y="67"/>
                  </a:lnTo>
                  <a:lnTo>
                    <a:pt x="17" y="22"/>
                  </a:lnTo>
                  <a:lnTo>
                    <a:pt x="18" y="20"/>
                  </a:lnTo>
                  <a:lnTo>
                    <a:pt x="66" y="0"/>
                  </a:lnTo>
                  <a:lnTo>
                    <a:pt x="69" y="4"/>
                  </a:lnTo>
                  <a:lnTo>
                    <a:pt x="49" y="51"/>
                  </a:lnTo>
                  <a:lnTo>
                    <a:pt x="48" y="53"/>
                  </a:lnTo>
                  <a:lnTo>
                    <a:pt x="3" y="70"/>
                  </a:lnTo>
                  <a:close/>
                  <a:moveTo>
                    <a:pt x="22" y="25"/>
                  </a:moveTo>
                  <a:lnTo>
                    <a:pt x="7" y="63"/>
                  </a:lnTo>
                  <a:lnTo>
                    <a:pt x="45" y="48"/>
                  </a:lnTo>
                  <a:lnTo>
                    <a:pt x="62" y="7"/>
                  </a:ln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9" name="Freeform 229">
              <a:extLst>
                <a:ext uri="{FF2B5EF4-FFF2-40B4-BE49-F238E27FC236}">
                  <a16:creationId xmlns:a16="http://schemas.microsoft.com/office/drawing/2014/main" id="{C11EDA35-AD63-4B72-8F61-9E1A5F807AF2}"/>
                </a:ext>
              </a:extLst>
            </p:cNvPr>
            <p:cNvSpPr>
              <a:spLocks/>
            </p:cNvSpPr>
            <p:nvPr/>
          </p:nvSpPr>
          <p:spPr bwMode="auto">
            <a:xfrm>
              <a:off x="2209415" y="7477616"/>
              <a:ext cx="105920" cy="105920"/>
            </a:xfrm>
            <a:custGeom>
              <a:avLst/>
              <a:gdLst>
                <a:gd name="T0" fmla="*/ 27 w 31"/>
                <a:gd name="T1" fmla="*/ 31 h 31"/>
                <a:gd name="T2" fmla="*/ 0 w 31"/>
                <a:gd name="T3" fmla="*/ 4 h 31"/>
                <a:gd name="T4" fmla="*/ 4 w 31"/>
                <a:gd name="T5" fmla="*/ 0 h 31"/>
                <a:gd name="T6" fmla="*/ 31 w 31"/>
                <a:gd name="T7" fmla="*/ 27 h 31"/>
                <a:gd name="T8" fmla="*/ 27 w 31"/>
                <a:gd name="T9" fmla="*/ 31 h 31"/>
              </a:gdLst>
              <a:ahLst/>
              <a:cxnLst>
                <a:cxn ang="0">
                  <a:pos x="T0" y="T1"/>
                </a:cxn>
                <a:cxn ang="0">
                  <a:pos x="T2" y="T3"/>
                </a:cxn>
                <a:cxn ang="0">
                  <a:pos x="T4" y="T5"/>
                </a:cxn>
                <a:cxn ang="0">
                  <a:pos x="T6" y="T7"/>
                </a:cxn>
                <a:cxn ang="0">
                  <a:pos x="T8" y="T9"/>
                </a:cxn>
              </a:cxnLst>
              <a:rect l="0" t="0" r="r" b="b"/>
              <a:pathLst>
                <a:path w="31" h="31">
                  <a:moveTo>
                    <a:pt x="27" y="31"/>
                  </a:moveTo>
                  <a:lnTo>
                    <a:pt x="0" y="4"/>
                  </a:lnTo>
                  <a:lnTo>
                    <a:pt x="4" y="0"/>
                  </a:lnTo>
                  <a:lnTo>
                    <a:pt x="31" y="27"/>
                  </a:lnTo>
                  <a:lnTo>
                    <a:pt x="27"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0" name="Freeform 230">
              <a:extLst>
                <a:ext uri="{FF2B5EF4-FFF2-40B4-BE49-F238E27FC236}">
                  <a16:creationId xmlns:a16="http://schemas.microsoft.com/office/drawing/2014/main" id="{FFDB43D7-D006-4214-8FCD-09E973B2C7DA}"/>
                </a:ext>
              </a:extLst>
            </p:cNvPr>
            <p:cNvSpPr>
              <a:spLocks/>
            </p:cNvSpPr>
            <p:nvPr/>
          </p:nvSpPr>
          <p:spPr bwMode="auto">
            <a:xfrm>
              <a:off x="2216249" y="7235024"/>
              <a:ext cx="102504" cy="61502"/>
            </a:xfrm>
            <a:custGeom>
              <a:avLst/>
              <a:gdLst>
                <a:gd name="T0" fmla="*/ 47 w 48"/>
                <a:gd name="T1" fmla="*/ 29 h 29"/>
                <a:gd name="T2" fmla="*/ 40 w 48"/>
                <a:gd name="T3" fmla="*/ 27 h 29"/>
                <a:gd name="T4" fmla="*/ 40 w 48"/>
                <a:gd name="T5" fmla="*/ 24 h 29"/>
                <a:gd name="T6" fmla="*/ 24 w 48"/>
                <a:gd name="T7" fmla="*/ 8 h 29"/>
                <a:gd name="T8" fmla="*/ 8 w 48"/>
                <a:gd name="T9" fmla="*/ 24 h 29"/>
                <a:gd name="T10" fmla="*/ 8 w 48"/>
                <a:gd name="T11" fmla="*/ 27 h 29"/>
                <a:gd name="T12" fmla="*/ 0 w 48"/>
                <a:gd name="T13" fmla="*/ 29 h 29"/>
                <a:gd name="T14" fmla="*/ 0 w 48"/>
                <a:gd name="T15" fmla="*/ 24 h 29"/>
                <a:gd name="T16" fmla="*/ 24 w 48"/>
                <a:gd name="T17" fmla="*/ 0 h 29"/>
                <a:gd name="T18" fmla="*/ 48 w 48"/>
                <a:gd name="T19" fmla="*/ 24 h 29"/>
                <a:gd name="T20" fmla="*/ 47 w 48"/>
                <a:gd name="T21"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29">
                  <a:moveTo>
                    <a:pt x="47" y="29"/>
                  </a:moveTo>
                  <a:cubicBezTo>
                    <a:pt x="40" y="27"/>
                    <a:pt x="40" y="27"/>
                    <a:pt x="40" y="27"/>
                  </a:cubicBezTo>
                  <a:cubicBezTo>
                    <a:pt x="40" y="26"/>
                    <a:pt x="40" y="25"/>
                    <a:pt x="40" y="24"/>
                  </a:cubicBezTo>
                  <a:cubicBezTo>
                    <a:pt x="40" y="15"/>
                    <a:pt x="33" y="8"/>
                    <a:pt x="24" y="8"/>
                  </a:cubicBezTo>
                  <a:cubicBezTo>
                    <a:pt x="15" y="8"/>
                    <a:pt x="8" y="15"/>
                    <a:pt x="8" y="24"/>
                  </a:cubicBezTo>
                  <a:cubicBezTo>
                    <a:pt x="8" y="25"/>
                    <a:pt x="8" y="26"/>
                    <a:pt x="8" y="27"/>
                  </a:cubicBezTo>
                  <a:cubicBezTo>
                    <a:pt x="0" y="29"/>
                    <a:pt x="0" y="29"/>
                    <a:pt x="0" y="29"/>
                  </a:cubicBezTo>
                  <a:cubicBezTo>
                    <a:pt x="0" y="27"/>
                    <a:pt x="0" y="25"/>
                    <a:pt x="0" y="24"/>
                  </a:cubicBezTo>
                  <a:cubicBezTo>
                    <a:pt x="0" y="11"/>
                    <a:pt x="10" y="0"/>
                    <a:pt x="24" y="0"/>
                  </a:cubicBezTo>
                  <a:cubicBezTo>
                    <a:pt x="37" y="0"/>
                    <a:pt x="48" y="11"/>
                    <a:pt x="48" y="24"/>
                  </a:cubicBezTo>
                  <a:cubicBezTo>
                    <a:pt x="48" y="25"/>
                    <a:pt x="48" y="27"/>
                    <a:pt x="47"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1" name="Rectangle 231">
              <a:extLst>
                <a:ext uri="{FF2B5EF4-FFF2-40B4-BE49-F238E27FC236}">
                  <a16:creationId xmlns:a16="http://schemas.microsoft.com/office/drawing/2014/main" id="{B0AFC206-334A-46EA-BB63-2E0A7BB89176}"/>
                </a:ext>
              </a:extLst>
            </p:cNvPr>
            <p:cNvSpPr>
              <a:spLocks noChangeArrowheads="1"/>
            </p:cNvSpPr>
            <p:nvPr/>
          </p:nvSpPr>
          <p:spPr bwMode="auto">
            <a:xfrm>
              <a:off x="2257250" y="7296526"/>
              <a:ext cx="17084" cy="410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2" name="Rectangle 232">
              <a:extLst>
                <a:ext uri="{FF2B5EF4-FFF2-40B4-BE49-F238E27FC236}">
                  <a16:creationId xmlns:a16="http://schemas.microsoft.com/office/drawing/2014/main" id="{C8F2404F-352F-4EC0-A1BD-4B95C3AE88AF}"/>
                </a:ext>
              </a:extLst>
            </p:cNvPr>
            <p:cNvSpPr>
              <a:spLocks noChangeArrowheads="1"/>
            </p:cNvSpPr>
            <p:nvPr/>
          </p:nvSpPr>
          <p:spPr bwMode="auto">
            <a:xfrm>
              <a:off x="2257250" y="7730457"/>
              <a:ext cx="17084" cy="444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3" name="Rectangle 233">
              <a:extLst>
                <a:ext uri="{FF2B5EF4-FFF2-40B4-BE49-F238E27FC236}">
                  <a16:creationId xmlns:a16="http://schemas.microsoft.com/office/drawing/2014/main" id="{807A794F-BCC1-45CF-97CE-CCD1DE387DB4}"/>
                </a:ext>
              </a:extLst>
            </p:cNvPr>
            <p:cNvSpPr>
              <a:spLocks noChangeArrowheads="1"/>
            </p:cNvSpPr>
            <p:nvPr/>
          </p:nvSpPr>
          <p:spPr bwMode="auto">
            <a:xfrm>
              <a:off x="2462257" y="7525451"/>
              <a:ext cx="44418" cy="170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4" name="Rectangle 234">
              <a:extLst>
                <a:ext uri="{FF2B5EF4-FFF2-40B4-BE49-F238E27FC236}">
                  <a16:creationId xmlns:a16="http://schemas.microsoft.com/office/drawing/2014/main" id="{1CAA5634-4A1E-4211-9D17-191520067E39}"/>
                </a:ext>
              </a:extLst>
            </p:cNvPr>
            <p:cNvSpPr>
              <a:spLocks noChangeArrowheads="1"/>
            </p:cNvSpPr>
            <p:nvPr/>
          </p:nvSpPr>
          <p:spPr bwMode="auto">
            <a:xfrm>
              <a:off x="2028326" y="7525451"/>
              <a:ext cx="41001" cy="170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64" name="Group 163"/>
          <p:cNvGrpSpPr/>
          <p:nvPr/>
        </p:nvGrpSpPr>
        <p:grpSpPr>
          <a:xfrm>
            <a:off x="692361" y="2427355"/>
            <a:ext cx="2395013" cy="2553056"/>
            <a:chOff x="692361" y="2165847"/>
            <a:chExt cx="2395013" cy="2553056"/>
          </a:xfrm>
        </p:grpSpPr>
        <p:sp>
          <p:nvSpPr>
            <p:cNvPr id="3" name="TextBox 2">
              <a:extLst>
                <a:ext uri="{FF2B5EF4-FFF2-40B4-BE49-F238E27FC236}">
                  <a16:creationId xmlns:a16="http://schemas.microsoft.com/office/drawing/2014/main" id="{B021B71E-2A61-477A-AAA3-A23E04EFD6D8}"/>
                </a:ext>
              </a:extLst>
            </p:cNvPr>
            <p:cNvSpPr txBox="1"/>
            <p:nvPr/>
          </p:nvSpPr>
          <p:spPr>
            <a:xfrm>
              <a:off x="692361" y="2165847"/>
              <a:ext cx="2395013" cy="2018694"/>
            </a:xfrm>
            <a:prstGeom prst="rect">
              <a:avLst/>
            </a:prstGeom>
            <a:noFill/>
          </p:spPr>
          <p:txBody>
            <a:bodyPr wrap="square" rtlCol="0" anchor="t">
              <a:spAutoFit/>
            </a:bodyPr>
            <a:lstStyle/>
            <a:p>
              <a:pPr>
                <a:lnSpc>
                  <a:spcPct val="70000"/>
                </a:lnSpc>
              </a:pPr>
              <a:r>
                <a:rPr lang="en-GB"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Learning from the last 25 years</a:t>
              </a:r>
              <a:endParaRPr lang="id-ID" sz="4400" spc="-188" dirty="0">
                <a:gradFill>
                  <a:gsLst>
                    <a:gs pos="0">
                      <a:schemeClr val="accent3"/>
                    </a:gs>
                    <a:gs pos="82000">
                      <a:schemeClr val="accent1">
                        <a:lumMod val="75000"/>
                      </a:schemeClr>
                    </a:gs>
                  </a:gsLst>
                  <a:lin ang="2700000" scaled="1"/>
                </a:gradFill>
                <a:latin typeface="+mj-lt"/>
                <a:cs typeface="Poppins Light" panose="00000400000000000000" pitchFamily="2" charset="0"/>
              </a:endParaRPr>
            </a:p>
          </p:txBody>
        </p:sp>
        <p:grpSp>
          <p:nvGrpSpPr>
            <p:cNvPr id="159" name="Group 158">
              <a:extLst>
                <a:ext uri="{FF2B5EF4-FFF2-40B4-BE49-F238E27FC236}">
                  <a16:creationId xmlns:a16="http://schemas.microsoft.com/office/drawing/2014/main" id="{81A918C9-F2FA-4414-BC66-910B212DF70E}"/>
                </a:ext>
              </a:extLst>
            </p:cNvPr>
            <p:cNvGrpSpPr/>
            <p:nvPr/>
          </p:nvGrpSpPr>
          <p:grpSpPr>
            <a:xfrm>
              <a:off x="825459" y="4619843"/>
              <a:ext cx="494030" cy="99060"/>
              <a:chOff x="6949440" y="5232033"/>
              <a:chExt cx="494030" cy="99060"/>
            </a:xfrm>
            <a:noFill/>
          </p:grpSpPr>
          <p:sp>
            <p:nvSpPr>
              <p:cNvPr id="160" name="Oval 159">
                <a:extLst>
                  <a:ext uri="{FF2B5EF4-FFF2-40B4-BE49-F238E27FC236}">
                    <a16:creationId xmlns:a16="http://schemas.microsoft.com/office/drawing/2014/main" id="{3E55DBAF-1BC2-4396-A97A-C72342FF59AC}"/>
                  </a:ext>
                </a:extLst>
              </p:cNvPr>
              <p:cNvSpPr/>
              <p:nvPr/>
            </p:nvSpPr>
            <p:spPr>
              <a:xfrm>
                <a:off x="6949440" y="5232033"/>
                <a:ext cx="99060" cy="99060"/>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17DFA62E-477F-4BBB-B90D-7968A77B7945}"/>
                  </a:ext>
                </a:extLst>
              </p:cNvPr>
              <p:cNvSpPr/>
              <p:nvPr/>
            </p:nvSpPr>
            <p:spPr>
              <a:xfrm>
                <a:off x="7146925" y="5232033"/>
                <a:ext cx="99060" cy="99060"/>
              </a:xfrm>
              <a:prstGeom prst="ellipse">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440FE79C-A972-411D-96DB-447836720639}"/>
                  </a:ext>
                </a:extLst>
              </p:cNvPr>
              <p:cNvSpPr/>
              <p:nvPr/>
            </p:nvSpPr>
            <p:spPr>
              <a:xfrm>
                <a:off x="7344410" y="5232033"/>
                <a:ext cx="99060" cy="99060"/>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9" name="Freeform 282">
            <a:extLst>
              <a:ext uri="{FF2B5EF4-FFF2-40B4-BE49-F238E27FC236}">
                <a16:creationId xmlns:a16="http://schemas.microsoft.com/office/drawing/2014/main" id="{765DEB2E-F8E5-4475-AEED-A6D899FE89EA}"/>
              </a:ext>
            </a:extLst>
          </p:cNvPr>
          <p:cNvSpPr>
            <a:spLocks noEditPoints="1"/>
          </p:cNvSpPr>
          <p:nvPr/>
        </p:nvSpPr>
        <p:spPr bwMode="auto">
          <a:xfrm>
            <a:off x="6810598" y="1004980"/>
            <a:ext cx="296498" cy="358762"/>
          </a:xfrm>
          <a:custGeom>
            <a:avLst/>
            <a:gdLst>
              <a:gd name="T0" fmla="*/ 84 w 168"/>
              <a:gd name="T1" fmla="*/ 168 h 168"/>
              <a:gd name="T2" fmla="*/ 0 w 168"/>
              <a:gd name="T3" fmla="*/ 84 h 168"/>
              <a:gd name="T4" fmla="*/ 84 w 168"/>
              <a:gd name="T5" fmla="*/ 0 h 168"/>
              <a:gd name="T6" fmla="*/ 168 w 168"/>
              <a:gd name="T7" fmla="*/ 84 h 168"/>
              <a:gd name="T8" fmla="*/ 84 w 168"/>
              <a:gd name="T9" fmla="*/ 168 h 168"/>
              <a:gd name="T10" fmla="*/ 84 w 168"/>
              <a:gd name="T11" fmla="*/ 8 h 168"/>
              <a:gd name="T12" fmla="*/ 8 w 168"/>
              <a:gd name="T13" fmla="*/ 84 h 168"/>
              <a:gd name="T14" fmla="*/ 84 w 168"/>
              <a:gd name="T15" fmla="*/ 160 h 168"/>
              <a:gd name="T16" fmla="*/ 160 w 168"/>
              <a:gd name="T17" fmla="*/ 84 h 168"/>
              <a:gd name="T18" fmla="*/ 84 w 168"/>
              <a:gd name="T19" fmla="*/ 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68">
                <a:moveTo>
                  <a:pt x="84" y="168"/>
                </a:moveTo>
                <a:cubicBezTo>
                  <a:pt x="38" y="168"/>
                  <a:pt x="0" y="130"/>
                  <a:pt x="0" y="84"/>
                </a:cubicBezTo>
                <a:cubicBezTo>
                  <a:pt x="0" y="38"/>
                  <a:pt x="38" y="0"/>
                  <a:pt x="84" y="0"/>
                </a:cubicBezTo>
                <a:cubicBezTo>
                  <a:pt x="130" y="0"/>
                  <a:pt x="168" y="38"/>
                  <a:pt x="168" y="84"/>
                </a:cubicBezTo>
                <a:cubicBezTo>
                  <a:pt x="168" y="130"/>
                  <a:pt x="130" y="168"/>
                  <a:pt x="84" y="168"/>
                </a:cubicBezTo>
                <a:close/>
                <a:moveTo>
                  <a:pt x="84" y="8"/>
                </a:moveTo>
                <a:cubicBezTo>
                  <a:pt x="42" y="8"/>
                  <a:pt x="8" y="42"/>
                  <a:pt x="8" y="84"/>
                </a:cubicBezTo>
                <a:cubicBezTo>
                  <a:pt x="8" y="126"/>
                  <a:pt x="42" y="160"/>
                  <a:pt x="84" y="160"/>
                </a:cubicBezTo>
                <a:cubicBezTo>
                  <a:pt x="126" y="160"/>
                  <a:pt x="160" y="126"/>
                  <a:pt x="160" y="84"/>
                </a:cubicBezTo>
                <a:cubicBezTo>
                  <a:pt x="160" y="42"/>
                  <a:pt x="126" y="8"/>
                  <a:pt x="84" y="8"/>
                </a:cubicBezTo>
                <a:close/>
              </a:path>
            </a:pathLst>
          </a:custGeom>
          <a:solidFill>
            <a:srgbClr val="7F7F7F"/>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 name="Freeform: Shape 69">
            <a:extLst>
              <a:ext uri="{FF2B5EF4-FFF2-40B4-BE49-F238E27FC236}">
                <a16:creationId xmlns:a16="http://schemas.microsoft.com/office/drawing/2014/main" id="{D1C3E1BA-68E5-41C3-876A-B9C01BCE17E5}"/>
              </a:ext>
            </a:extLst>
          </p:cNvPr>
          <p:cNvSpPr/>
          <p:nvPr/>
        </p:nvSpPr>
        <p:spPr>
          <a:xfrm>
            <a:off x="6700199" y="1376555"/>
            <a:ext cx="510235" cy="166742"/>
          </a:xfrm>
          <a:custGeom>
            <a:avLst/>
            <a:gdLst>
              <a:gd name="connsiteX0" fmla="*/ 308692 w 617384"/>
              <a:gd name="connsiteY0" fmla="*/ 18499 h 166742"/>
              <a:gd name="connsiteX1" fmla="*/ 22900 w 617384"/>
              <a:gd name="connsiteY1" fmla="*/ 143547 h 166742"/>
              <a:gd name="connsiteX2" fmla="*/ 21553 w 617384"/>
              <a:gd name="connsiteY2" fmla="*/ 150718 h 166742"/>
              <a:gd name="connsiteX3" fmla="*/ 595831 w 617384"/>
              <a:gd name="connsiteY3" fmla="*/ 150718 h 166742"/>
              <a:gd name="connsiteX4" fmla="*/ 594484 w 617384"/>
              <a:gd name="connsiteY4" fmla="*/ 143547 h 166742"/>
              <a:gd name="connsiteX5" fmla="*/ 308692 w 617384"/>
              <a:gd name="connsiteY5" fmla="*/ 18499 h 166742"/>
              <a:gd name="connsiteX6" fmla="*/ 308692 w 617384"/>
              <a:gd name="connsiteY6" fmla="*/ 0 h 166742"/>
              <a:gd name="connsiteX7" fmla="*/ 612607 w 617384"/>
              <a:gd name="connsiteY7" fmla="*/ 139819 h 166742"/>
              <a:gd name="connsiteX8" fmla="*/ 617384 w 617384"/>
              <a:gd name="connsiteY8" fmla="*/ 166568 h 166742"/>
              <a:gd name="connsiteX9" fmla="*/ 609846 w 617384"/>
              <a:gd name="connsiteY9" fmla="*/ 166568 h 166742"/>
              <a:gd name="connsiteX10" fmla="*/ 609846 w 617384"/>
              <a:gd name="connsiteY10" fmla="*/ 166742 h 166742"/>
              <a:gd name="connsiteX11" fmla="*/ 6785 w 617384"/>
              <a:gd name="connsiteY11" fmla="*/ 166742 h 166742"/>
              <a:gd name="connsiteX12" fmla="*/ 6785 w 617384"/>
              <a:gd name="connsiteY12" fmla="*/ 166568 h 166742"/>
              <a:gd name="connsiteX13" fmla="*/ 0 w 617384"/>
              <a:gd name="connsiteY13" fmla="*/ 166568 h 166742"/>
              <a:gd name="connsiteX14" fmla="*/ 4777 w 617384"/>
              <a:gd name="connsiteY14" fmla="*/ 139819 h 166742"/>
              <a:gd name="connsiteX15" fmla="*/ 308692 w 617384"/>
              <a:gd name="connsiteY15" fmla="*/ 0 h 16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7384" h="166742">
                <a:moveTo>
                  <a:pt x="308692" y="18499"/>
                </a:moveTo>
                <a:cubicBezTo>
                  <a:pt x="167719" y="18499"/>
                  <a:pt x="50101" y="72182"/>
                  <a:pt x="22900" y="143547"/>
                </a:cubicBezTo>
                <a:lnTo>
                  <a:pt x="21553" y="150718"/>
                </a:lnTo>
                <a:lnTo>
                  <a:pt x="595831" y="150718"/>
                </a:lnTo>
                <a:lnTo>
                  <a:pt x="594484" y="143547"/>
                </a:lnTo>
                <a:cubicBezTo>
                  <a:pt x="567283" y="72182"/>
                  <a:pt x="449665" y="18499"/>
                  <a:pt x="308692" y="18499"/>
                </a:cubicBezTo>
                <a:close/>
                <a:moveTo>
                  <a:pt x="308692" y="0"/>
                </a:moveTo>
                <a:cubicBezTo>
                  <a:pt x="458605" y="0"/>
                  <a:pt x="583681" y="60024"/>
                  <a:pt x="612607" y="139819"/>
                </a:cubicBezTo>
                <a:lnTo>
                  <a:pt x="617384" y="166568"/>
                </a:lnTo>
                <a:lnTo>
                  <a:pt x="609846" y="166568"/>
                </a:lnTo>
                <a:lnTo>
                  <a:pt x="609846" y="166742"/>
                </a:lnTo>
                <a:lnTo>
                  <a:pt x="6785" y="166742"/>
                </a:lnTo>
                <a:lnTo>
                  <a:pt x="6785" y="166568"/>
                </a:lnTo>
                <a:lnTo>
                  <a:pt x="0" y="166568"/>
                </a:lnTo>
                <a:lnTo>
                  <a:pt x="4777" y="139819"/>
                </a:lnTo>
                <a:cubicBezTo>
                  <a:pt x="33703" y="60024"/>
                  <a:pt x="158779" y="0"/>
                  <a:pt x="308692" y="0"/>
                </a:cubicBezTo>
                <a:close/>
              </a:path>
            </a:pathLst>
          </a:custGeom>
          <a:solidFill>
            <a:srgbClr val="7F7F7F"/>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71" name="Freeform 282">
            <a:extLst>
              <a:ext uri="{FF2B5EF4-FFF2-40B4-BE49-F238E27FC236}">
                <a16:creationId xmlns:a16="http://schemas.microsoft.com/office/drawing/2014/main" id="{0AAD96F3-6EAA-4A4C-BF1F-22776D55B939}"/>
              </a:ext>
            </a:extLst>
          </p:cNvPr>
          <p:cNvSpPr>
            <a:spLocks noEditPoints="1"/>
          </p:cNvSpPr>
          <p:nvPr/>
        </p:nvSpPr>
        <p:spPr bwMode="auto">
          <a:xfrm>
            <a:off x="6616998" y="1146352"/>
            <a:ext cx="133239" cy="161220"/>
          </a:xfrm>
          <a:custGeom>
            <a:avLst/>
            <a:gdLst>
              <a:gd name="T0" fmla="*/ 84 w 168"/>
              <a:gd name="T1" fmla="*/ 168 h 168"/>
              <a:gd name="T2" fmla="*/ 0 w 168"/>
              <a:gd name="T3" fmla="*/ 84 h 168"/>
              <a:gd name="T4" fmla="*/ 84 w 168"/>
              <a:gd name="T5" fmla="*/ 0 h 168"/>
              <a:gd name="T6" fmla="*/ 168 w 168"/>
              <a:gd name="T7" fmla="*/ 84 h 168"/>
              <a:gd name="T8" fmla="*/ 84 w 168"/>
              <a:gd name="T9" fmla="*/ 168 h 168"/>
              <a:gd name="T10" fmla="*/ 84 w 168"/>
              <a:gd name="T11" fmla="*/ 8 h 168"/>
              <a:gd name="T12" fmla="*/ 8 w 168"/>
              <a:gd name="T13" fmla="*/ 84 h 168"/>
              <a:gd name="T14" fmla="*/ 84 w 168"/>
              <a:gd name="T15" fmla="*/ 160 h 168"/>
              <a:gd name="T16" fmla="*/ 160 w 168"/>
              <a:gd name="T17" fmla="*/ 84 h 168"/>
              <a:gd name="T18" fmla="*/ 84 w 168"/>
              <a:gd name="T19" fmla="*/ 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68">
                <a:moveTo>
                  <a:pt x="84" y="168"/>
                </a:moveTo>
                <a:cubicBezTo>
                  <a:pt x="38" y="168"/>
                  <a:pt x="0" y="130"/>
                  <a:pt x="0" y="84"/>
                </a:cubicBezTo>
                <a:cubicBezTo>
                  <a:pt x="0" y="38"/>
                  <a:pt x="38" y="0"/>
                  <a:pt x="84" y="0"/>
                </a:cubicBezTo>
                <a:cubicBezTo>
                  <a:pt x="130" y="0"/>
                  <a:pt x="168" y="38"/>
                  <a:pt x="168" y="84"/>
                </a:cubicBezTo>
                <a:cubicBezTo>
                  <a:pt x="168" y="130"/>
                  <a:pt x="130" y="168"/>
                  <a:pt x="84" y="168"/>
                </a:cubicBezTo>
                <a:close/>
                <a:moveTo>
                  <a:pt x="84" y="8"/>
                </a:moveTo>
                <a:cubicBezTo>
                  <a:pt x="42" y="8"/>
                  <a:pt x="8" y="42"/>
                  <a:pt x="8" y="84"/>
                </a:cubicBezTo>
                <a:cubicBezTo>
                  <a:pt x="8" y="126"/>
                  <a:pt x="42" y="160"/>
                  <a:pt x="84" y="160"/>
                </a:cubicBezTo>
                <a:cubicBezTo>
                  <a:pt x="126" y="160"/>
                  <a:pt x="160" y="126"/>
                  <a:pt x="160" y="84"/>
                </a:cubicBezTo>
                <a:cubicBezTo>
                  <a:pt x="160" y="42"/>
                  <a:pt x="126" y="8"/>
                  <a:pt x="84" y="8"/>
                </a:cubicBezTo>
                <a:close/>
              </a:path>
            </a:pathLst>
          </a:custGeom>
          <a:solidFill>
            <a:srgbClr val="7F7F7F"/>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 name="Freeform: Shape 71">
            <a:extLst>
              <a:ext uri="{FF2B5EF4-FFF2-40B4-BE49-F238E27FC236}">
                <a16:creationId xmlns:a16="http://schemas.microsoft.com/office/drawing/2014/main" id="{D126C371-4332-4E4E-A47D-EDBE0B561596}"/>
              </a:ext>
            </a:extLst>
          </p:cNvPr>
          <p:cNvSpPr/>
          <p:nvPr/>
        </p:nvSpPr>
        <p:spPr>
          <a:xfrm>
            <a:off x="6567387" y="1313330"/>
            <a:ext cx="229288" cy="74930"/>
          </a:xfrm>
          <a:custGeom>
            <a:avLst/>
            <a:gdLst>
              <a:gd name="connsiteX0" fmla="*/ 308692 w 617384"/>
              <a:gd name="connsiteY0" fmla="*/ 18499 h 166742"/>
              <a:gd name="connsiteX1" fmla="*/ 22900 w 617384"/>
              <a:gd name="connsiteY1" fmla="*/ 143547 h 166742"/>
              <a:gd name="connsiteX2" fmla="*/ 21553 w 617384"/>
              <a:gd name="connsiteY2" fmla="*/ 150718 h 166742"/>
              <a:gd name="connsiteX3" fmla="*/ 595831 w 617384"/>
              <a:gd name="connsiteY3" fmla="*/ 150718 h 166742"/>
              <a:gd name="connsiteX4" fmla="*/ 594484 w 617384"/>
              <a:gd name="connsiteY4" fmla="*/ 143547 h 166742"/>
              <a:gd name="connsiteX5" fmla="*/ 308692 w 617384"/>
              <a:gd name="connsiteY5" fmla="*/ 18499 h 166742"/>
              <a:gd name="connsiteX6" fmla="*/ 308692 w 617384"/>
              <a:gd name="connsiteY6" fmla="*/ 0 h 166742"/>
              <a:gd name="connsiteX7" fmla="*/ 612607 w 617384"/>
              <a:gd name="connsiteY7" fmla="*/ 139819 h 166742"/>
              <a:gd name="connsiteX8" fmla="*/ 617384 w 617384"/>
              <a:gd name="connsiteY8" fmla="*/ 166568 h 166742"/>
              <a:gd name="connsiteX9" fmla="*/ 609846 w 617384"/>
              <a:gd name="connsiteY9" fmla="*/ 166568 h 166742"/>
              <a:gd name="connsiteX10" fmla="*/ 609846 w 617384"/>
              <a:gd name="connsiteY10" fmla="*/ 166742 h 166742"/>
              <a:gd name="connsiteX11" fmla="*/ 6785 w 617384"/>
              <a:gd name="connsiteY11" fmla="*/ 166742 h 166742"/>
              <a:gd name="connsiteX12" fmla="*/ 6785 w 617384"/>
              <a:gd name="connsiteY12" fmla="*/ 166568 h 166742"/>
              <a:gd name="connsiteX13" fmla="*/ 0 w 617384"/>
              <a:gd name="connsiteY13" fmla="*/ 166568 h 166742"/>
              <a:gd name="connsiteX14" fmla="*/ 4777 w 617384"/>
              <a:gd name="connsiteY14" fmla="*/ 139819 h 166742"/>
              <a:gd name="connsiteX15" fmla="*/ 308692 w 617384"/>
              <a:gd name="connsiteY15" fmla="*/ 0 h 16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7384" h="166742">
                <a:moveTo>
                  <a:pt x="308692" y="18499"/>
                </a:moveTo>
                <a:cubicBezTo>
                  <a:pt x="167719" y="18499"/>
                  <a:pt x="50101" y="72182"/>
                  <a:pt x="22900" y="143547"/>
                </a:cubicBezTo>
                <a:lnTo>
                  <a:pt x="21553" y="150718"/>
                </a:lnTo>
                <a:lnTo>
                  <a:pt x="595831" y="150718"/>
                </a:lnTo>
                <a:lnTo>
                  <a:pt x="594484" y="143547"/>
                </a:lnTo>
                <a:cubicBezTo>
                  <a:pt x="567283" y="72182"/>
                  <a:pt x="449665" y="18499"/>
                  <a:pt x="308692" y="18499"/>
                </a:cubicBezTo>
                <a:close/>
                <a:moveTo>
                  <a:pt x="308692" y="0"/>
                </a:moveTo>
                <a:cubicBezTo>
                  <a:pt x="458605" y="0"/>
                  <a:pt x="583681" y="60024"/>
                  <a:pt x="612607" y="139819"/>
                </a:cubicBezTo>
                <a:lnTo>
                  <a:pt x="617384" y="166568"/>
                </a:lnTo>
                <a:lnTo>
                  <a:pt x="609846" y="166568"/>
                </a:lnTo>
                <a:lnTo>
                  <a:pt x="609846" y="166742"/>
                </a:lnTo>
                <a:lnTo>
                  <a:pt x="6785" y="166742"/>
                </a:lnTo>
                <a:lnTo>
                  <a:pt x="6785" y="166568"/>
                </a:lnTo>
                <a:lnTo>
                  <a:pt x="0" y="166568"/>
                </a:lnTo>
                <a:lnTo>
                  <a:pt x="4777" y="139819"/>
                </a:lnTo>
                <a:cubicBezTo>
                  <a:pt x="33703" y="60024"/>
                  <a:pt x="158779" y="0"/>
                  <a:pt x="308692" y="0"/>
                </a:cubicBezTo>
                <a:close/>
              </a:path>
            </a:pathLst>
          </a:custGeom>
          <a:solidFill>
            <a:srgbClr val="7F7F7F"/>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73" name="Freeform 282">
            <a:extLst>
              <a:ext uri="{FF2B5EF4-FFF2-40B4-BE49-F238E27FC236}">
                <a16:creationId xmlns:a16="http://schemas.microsoft.com/office/drawing/2014/main" id="{93618920-6AFA-42F9-862A-F1B1CA639F62}"/>
              </a:ext>
            </a:extLst>
          </p:cNvPr>
          <p:cNvSpPr>
            <a:spLocks noEditPoints="1"/>
          </p:cNvSpPr>
          <p:nvPr/>
        </p:nvSpPr>
        <p:spPr bwMode="auto">
          <a:xfrm>
            <a:off x="7163567" y="1146352"/>
            <a:ext cx="133239" cy="161220"/>
          </a:xfrm>
          <a:custGeom>
            <a:avLst/>
            <a:gdLst>
              <a:gd name="T0" fmla="*/ 84 w 168"/>
              <a:gd name="T1" fmla="*/ 168 h 168"/>
              <a:gd name="T2" fmla="*/ 0 w 168"/>
              <a:gd name="T3" fmla="*/ 84 h 168"/>
              <a:gd name="T4" fmla="*/ 84 w 168"/>
              <a:gd name="T5" fmla="*/ 0 h 168"/>
              <a:gd name="T6" fmla="*/ 168 w 168"/>
              <a:gd name="T7" fmla="*/ 84 h 168"/>
              <a:gd name="T8" fmla="*/ 84 w 168"/>
              <a:gd name="T9" fmla="*/ 168 h 168"/>
              <a:gd name="T10" fmla="*/ 84 w 168"/>
              <a:gd name="T11" fmla="*/ 8 h 168"/>
              <a:gd name="T12" fmla="*/ 8 w 168"/>
              <a:gd name="T13" fmla="*/ 84 h 168"/>
              <a:gd name="T14" fmla="*/ 84 w 168"/>
              <a:gd name="T15" fmla="*/ 160 h 168"/>
              <a:gd name="T16" fmla="*/ 160 w 168"/>
              <a:gd name="T17" fmla="*/ 84 h 168"/>
              <a:gd name="T18" fmla="*/ 84 w 168"/>
              <a:gd name="T19" fmla="*/ 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68">
                <a:moveTo>
                  <a:pt x="84" y="168"/>
                </a:moveTo>
                <a:cubicBezTo>
                  <a:pt x="38" y="168"/>
                  <a:pt x="0" y="130"/>
                  <a:pt x="0" y="84"/>
                </a:cubicBezTo>
                <a:cubicBezTo>
                  <a:pt x="0" y="38"/>
                  <a:pt x="38" y="0"/>
                  <a:pt x="84" y="0"/>
                </a:cubicBezTo>
                <a:cubicBezTo>
                  <a:pt x="130" y="0"/>
                  <a:pt x="168" y="38"/>
                  <a:pt x="168" y="84"/>
                </a:cubicBezTo>
                <a:cubicBezTo>
                  <a:pt x="168" y="130"/>
                  <a:pt x="130" y="168"/>
                  <a:pt x="84" y="168"/>
                </a:cubicBezTo>
                <a:close/>
                <a:moveTo>
                  <a:pt x="84" y="8"/>
                </a:moveTo>
                <a:cubicBezTo>
                  <a:pt x="42" y="8"/>
                  <a:pt x="8" y="42"/>
                  <a:pt x="8" y="84"/>
                </a:cubicBezTo>
                <a:cubicBezTo>
                  <a:pt x="8" y="126"/>
                  <a:pt x="42" y="160"/>
                  <a:pt x="84" y="160"/>
                </a:cubicBezTo>
                <a:cubicBezTo>
                  <a:pt x="126" y="160"/>
                  <a:pt x="160" y="126"/>
                  <a:pt x="160" y="84"/>
                </a:cubicBezTo>
                <a:cubicBezTo>
                  <a:pt x="160" y="42"/>
                  <a:pt x="126" y="8"/>
                  <a:pt x="84" y="8"/>
                </a:cubicBezTo>
                <a:close/>
              </a:path>
            </a:pathLst>
          </a:custGeom>
          <a:solidFill>
            <a:srgbClr val="7F7F7F"/>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 name="Freeform: Shape 73">
            <a:extLst>
              <a:ext uri="{FF2B5EF4-FFF2-40B4-BE49-F238E27FC236}">
                <a16:creationId xmlns:a16="http://schemas.microsoft.com/office/drawing/2014/main" id="{2146D7DE-D5A8-4063-99BA-D829B918B7E7}"/>
              </a:ext>
            </a:extLst>
          </p:cNvPr>
          <p:cNvSpPr/>
          <p:nvPr/>
        </p:nvSpPr>
        <p:spPr>
          <a:xfrm>
            <a:off x="7113956" y="1313330"/>
            <a:ext cx="229288" cy="74930"/>
          </a:xfrm>
          <a:custGeom>
            <a:avLst/>
            <a:gdLst>
              <a:gd name="connsiteX0" fmla="*/ 308692 w 617384"/>
              <a:gd name="connsiteY0" fmla="*/ 18499 h 166742"/>
              <a:gd name="connsiteX1" fmla="*/ 22900 w 617384"/>
              <a:gd name="connsiteY1" fmla="*/ 143547 h 166742"/>
              <a:gd name="connsiteX2" fmla="*/ 21553 w 617384"/>
              <a:gd name="connsiteY2" fmla="*/ 150718 h 166742"/>
              <a:gd name="connsiteX3" fmla="*/ 595831 w 617384"/>
              <a:gd name="connsiteY3" fmla="*/ 150718 h 166742"/>
              <a:gd name="connsiteX4" fmla="*/ 594484 w 617384"/>
              <a:gd name="connsiteY4" fmla="*/ 143547 h 166742"/>
              <a:gd name="connsiteX5" fmla="*/ 308692 w 617384"/>
              <a:gd name="connsiteY5" fmla="*/ 18499 h 166742"/>
              <a:gd name="connsiteX6" fmla="*/ 308692 w 617384"/>
              <a:gd name="connsiteY6" fmla="*/ 0 h 166742"/>
              <a:gd name="connsiteX7" fmla="*/ 612607 w 617384"/>
              <a:gd name="connsiteY7" fmla="*/ 139819 h 166742"/>
              <a:gd name="connsiteX8" fmla="*/ 617384 w 617384"/>
              <a:gd name="connsiteY8" fmla="*/ 166568 h 166742"/>
              <a:gd name="connsiteX9" fmla="*/ 609846 w 617384"/>
              <a:gd name="connsiteY9" fmla="*/ 166568 h 166742"/>
              <a:gd name="connsiteX10" fmla="*/ 609846 w 617384"/>
              <a:gd name="connsiteY10" fmla="*/ 166742 h 166742"/>
              <a:gd name="connsiteX11" fmla="*/ 6785 w 617384"/>
              <a:gd name="connsiteY11" fmla="*/ 166742 h 166742"/>
              <a:gd name="connsiteX12" fmla="*/ 6785 w 617384"/>
              <a:gd name="connsiteY12" fmla="*/ 166568 h 166742"/>
              <a:gd name="connsiteX13" fmla="*/ 0 w 617384"/>
              <a:gd name="connsiteY13" fmla="*/ 166568 h 166742"/>
              <a:gd name="connsiteX14" fmla="*/ 4777 w 617384"/>
              <a:gd name="connsiteY14" fmla="*/ 139819 h 166742"/>
              <a:gd name="connsiteX15" fmla="*/ 308692 w 617384"/>
              <a:gd name="connsiteY15" fmla="*/ 0 h 16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7384" h="166742">
                <a:moveTo>
                  <a:pt x="308692" y="18499"/>
                </a:moveTo>
                <a:cubicBezTo>
                  <a:pt x="167719" y="18499"/>
                  <a:pt x="50101" y="72182"/>
                  <a:pt x="22900" y="143547"/>
                </a:cubicBezTo>
                <a:lnTo>
                  <a:pt x="21553" y="150718"/>
                </a:lnTo>
                <a:lnTo>
                  <a:pt x="595831" y="150718"/>
                </a:lnTo>
                <a:lnTo>
                  <a:pt x="594484" y="143547"/>
                </a:lnTo>
                <a:cubicBezTo>
                  <a:pt x="567283" y="72182"/>
                  <a:pt x="449665" y="18499"/>
                  <a:pt x="308692" y="18499"/>
                </a:cubicBezTo>
                <a:close/>
                <a:moveTo>
                  <a:pt x="308692" y="0"/>
                </a:moveTo>
                <a:cubicBezTo>
                  <a:pt x="458605" y="0"/>
                  <a:pt x="583681" y="60024"/>
                  <a:pt x="612607" y="139819"/>
                </a:cubicBezTo>
                <a:lnTo>
                  <a:pt x="617384" y="166568"/>
                </a:lnTo>
                <a:lnTo>
                  <a:pt x="609846" y="166568"/>
                </a:lnTo>
                <a:lnTo>
                  <a:pt x="609846" y="166742"/>
                </a:lnTo>
                <a:lnTo>
                  <a:pt x="6785" y="166742"/>
                </a:lnTo>
                <a:lnTo>
                  <a:pt x="6785" y="166568"/>
                </a:lnTo>
                <a:lnTo>
                  <a:pt x="0" y="166568"/>
                </a:lnTo>
                <a:lnTo>
                  <a:pt x="4777" y="139819"/>
                </a:lnTo>
                <a:cubicBezTo>
                  <a:pt x="33703" y="60024"/>
                  <a:pt x="158779" y="0"/>
                  <a:pt x="308692" y="0"/>
                </a:cubicBezTo>
                <a:close/>
              </a:path>
            </a:pathLst>
          </a:custGeom>
          <a:solidFill>
            <a:srgbClr val="7F7F7F"/>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75" name="Freeform 9">
            <a:extLst>
              <a:ext uri="{FF2B5EF4-FFF2-40B4-BE49-F238E27FC236}">
                <a16:creationId xmlns:a16="http://schemas.microsoft.com/office/drawing/2014/main" id="{AF8C8D88-C826-49B3-AB8E-A5F87B672507}"/>
              </a:ext>
            </a:extLst>
          </p:cNvPr>
          <p:cNvSpPr>
            <a:spLocks noEditPoints="1"/>
          </p:cNvSpPr>
          <p:nvPr/>
        </p:nvSpPr>
        <p:spPr bwMode="auto">
          <a:xfrm>
            <a:off x="8025744" y="2125635"/>
            <a:ext cx="460375" cy="443057"/>
          </a:xfrm>
          <a:custGeom>
            <a:avLst/>
            <a:gdLst>
              <a:gd name="T0" fmla="*/ 208 w 208"/>
              <a:gd name="T1" fmla="*/ 200 h 200"/>
              <a:gd name="T2" fmla="*/ 0 w 208"/>
              <a:gd name="T3" fmla="*/ 200 h 200"/>
              <a:gd name="T4" fmla="*/ 0 w 208"/>
              <a:gd name="T5" fmla="*/ 178 h 200"/>
              <a:gd name="T6" fmla="*/ 28 w 208"/>
              <a:gd name="T7" fmla="*/ 150 h 200"/>
              <a:gd name="T8" fmla="*/ 28 w 208"/>
              <a:gd name="T9" fmla="*/ 76 h 200"/>
              <a:gd name="T10" fmla="*/ 104 w 208"/>
              <a:gd name="T11" fmla="*/ 0 h 200"/>
              <a:gd name="T12" fmla="*/ 180 w 208"/>
              <a:gd name="T13" fmla="*/ 76 h 200"/>
              <a:gd name="T14" fmla="*/ 180 w 208"/>
              <a:gd name="T15" fmla="*/ 150 h 200"/>
              <a:gd name="T16" fmla="*/ 208 w 208"/>
              <a:gd name="T17" fmla="*/ 178 h 200"/>
              <a:gd name="T18" fmla="*/ 208 w 208"/>
              <a:gd name="T19" fmla="*/ 200 h 200"/>
              <a:gd name="T20" fmla="*/ 8 w 208"/>
              <a:gd name="T21" fmla="*/ 192 h 200"/>
              <a:gd name="T22" fmla="*/ 200 w 208"/>
              <a:gd name="T23" fmla="*/ 192 h 200"/>
              <a:gd name="T24" fmla="*/ 200 w 208"/>
              <a:gd name="T25" fmla="*/ 181 h 200"/>
              <a:gd name="T26" fmla="*/ 172 w 208"/>
              <a:gd name="T27" fmla="*/ 153 h 200"/>
              <a:gd name="T28" fmla="*/ 172 w 208"/>
              <a:gd name="T29" fmla="*/ 76 h 200"/>
              <a:gd name="T30" fmla="*/ 104 w 208"/>
              <a:gd name="T31" fmla="*/ 8 h 200"/>
              <a:gd name="T32" fmla="*/ 36 w 208"/>
              <a:gd name="T33" fmla="*/ 76 h 200"/>
              <a:gd name="T34" fmla="*/ 36 w 208"/>
              <a:gd name="T35" fmla="*/ 153 h 200"/>
              <a:gd name="T36" fmla="*/ 8 w 208"/>
              <a:gd name="T37" fmla="*/ 181 h 200"/>
              <a:gd name="T38" fmla="*/ 8 w 208"/>
              <a:gd name="T39"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200">
                <a:moveTo>
                  <a:pt x="208" y="200"/>
                </a:moveTo>
                <a:cubicBezTo>
                  <a:pt x="0" y="200"/>
                  <a:pt x="0" y="200"/>
                  <a:pt x="0" y="200"/>
                </a:cubicBezTo>
                <a:cubicBezTo>
                  <a:pt x="0" y="178"/>
                  <a:pt x="0" y="178"/>
                  <a:pt x="0" y="178"/>
                </a:cubicBezTo>
                <a:cubicBezTo>
                  <a:pt x="28" y="150"/>
                  <a:pt x="28" y="150"/>
                  <a:pt x="28" y="150"/>
                </a:cubicBezTo>
                <a:cubicBezTo>
                  <a:pt x="28" y="76"/>
                  <a:pt x="28" y="76"/>
                  <a:pt x="28" y="76"/>
                </a:cubicBezTo>
                <a:cubicBezTo>
                  <a:pt x="28" y="34"/>
                  <a:pt x="62" y="0"/>
                  <a:pt x="104" y="0"/>
                </a:cubicBezTo>
                <a:cubicBezTo>
                  <a:pt x="146" y="0"/>
                  <a:pt x="180" y="34"/>
                  <a:pt x="180" y="76"/>
                </a:cubicBezTo>
                <a:cubicBezTo>
                  <a:pt x="180" y="150"/>
                  <a:pt x="180" y="150"/>
                  <a:pt x="180" y="150"/>
                </a:cubicBezTo>
                <a:cubicBezTo>
                  <a:pt x="208" y="178"/>
                  <a:pt x="208" y="178"/>
                  <a:pt x="208" y="178"/>
                </a:cubicBezTo>
                <a:lnTo>
                  <a:pt x="208" y="200"/>
                </a:lnTo>
                <a:close/>
                <a:moveTo>
                  <a:pt x="8" y="192"/>
                </a:moveTo>
                <a:cubicBezTo>
                  <a:pt x="200" y="192"/>
                  <a:pt x="200" y="192"/>
                  <a:pt x="200" y="192"/>
                </a:cubicBezTo>
                <a:cubicBezTo>
                  <a:pt x="200" y="181"/>
                  <a:pt x="200" y="181"/>
                  <a:pt x="200" y="181"/>
                </a:cubicBezTo>
                <a:cubicBezTo>
                  <a:pt x="172" y="153"/>
                  <a:pt x="172" y="153"/>
                  <a:pt x="172" y="153"/>
                </a:cubicBezTo>
                <a:cubicBezTo>
                  <a:pt x="172" y="76"/>
                  <a:pt x="172" y="76"/>
                  <a:pt x="172" y="76"/>
                </a:cubicBezTo>
                <a:cubicBezTo>
                  <a:pt x="172" y="38"/>
                  <a:pt x="142" y="8"/>
                  <a:pt x="104" y="8"/>
                </a:cubicBezTo>
                <a:cubicBezTo>
                  <a:pt x="67" y="8"/>
                  <a:pt x="36" y="38"/>
                  <a:pt x="36" y="76"/>
                </a:cubicBezTo>
                <a:cubicBezTo>
                  <a:pt x="36" y="153"/>
                  <a:pt x="36" y="153"/>
                  <a:pt x="36" y="153"/>
                </a:cubicBezTo>
                <a:cubicBezTo>
                  <a:pt x="8" y="181"/>
                  <a:pt x="8" y="181"/>
                  <a:pt x="8" y="181"/>
                </a:cubicBezTo>
                <a:lnTo>
                  <a:pt x="8" y="192"/>
                </a:lnTo>
                <a:close/>
              </a:path>
            </a:pathLst>
          </a:custGeom>
          <a:solidFill>
            <a:srgbClr val="7F7F7F"/>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 name="Rectangle 10">
            <a:extLst>
              <a:ext uri="{FF2B5EF4-FFF2-40B4-BE49-F238E27FC236}">
                <a16:creationId xmlns:a16="http://schemas.microsoft.com/office/drawing/2014/main" id="{DE754C00-66FD-4637-8B0A-33D96758D13C}"/>
              </a:ext>
            </a:extLst>
          </p:cNvPr>
          <p:cNvSpPr>
            <a:spLocks noChangeArrowheads="1"/>
          </p:cNvSpPr>
          <p:nvPr/>
        </p:nvSpPr>
        <p:spPr bwMode="auto">
          <a:xfrm>
            <a:off x="8096460" y="2427261"/>
            <a:ext cx="318944" cy="17318"/>
          </a:xfrm>
          <a:prstGeom prst="rect">
            <a:avLst/>
          </a:prstGeom>
          <a:solidFill>
            <a:srgbClr val="7F7F7F"/>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7" name="Rectangle 11">
            <a:extLst>
              <a:ext uri="{FF2B5EF4-FFF2-40B4-BE49-F238E27FC236}">
                <a16:creationId xmlns:a16="http://schemas.microsoft.com/office/drawing/2014/main" id="{DACCC019-B189-4420-A800-9B7F6E762CD8}"/>
              </a:ext>
            </a:extLst>
          </p:cNvPr>
          <p:cNvSpPr>
            <a:spLocks noChangeArrowheads="1"/>
          </p:cNvSpPr>
          <p:nvPr/>
        </p:nvSpPr>
        <p:spPr bwMode="auto">
          <a:xfrm>
            <a:off x="8096460" y="2373863"/>
            <a:ext cx="318944" cy="17318"/>
          </a:xfrm>
          <a:prstGeom prst="rect">
            <a:avLst/>
          </a:prstGeom>
          <a:solidFill>
            <a:srgbClr val="7F7F7F"/>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8" name="Freeform 12">
            <a:extLst>
              <a:ext uri="{FF2B5EF4-FFF2-40B4-BE49-F238E27FC236}">
                <a16:creationId xmlns:a16="http://schemas.microsoft.com/office/drawing/2014/main" id="{2FC8EF61-C246-4E57-B350-7A5E339ECA2E}"/>
              </a:ext>
            </a:extLst>
          </p:cNvPr>
          <p:cNvSpPr>
            <a:spLocks/>
          </p:cNvSpPr>
          <p:nvPr/>
        </p:nvSpPr>
        <p:spPr bwMode="auto">
          <a:xfrm>
            <a:off x="8167176" y="2560034"/>
            <a:ext cx="158750" cy="79375"/>
          </a:xfrm>
          <a:custGeom>
            <a:avLst/>
            <a:gdLst>
              <a:gd name="T0" fmla="*/ 36 w 72"/>
              <a:gd name="T1" fmla="*/ 36 h 36"/>
              <a:gd name="T2" fmla="*/ 0 w 72"/>
              <a:gd name="T3" fmla="*/ 0 h 36"/>
              <a:gd name="T4" fmla="*/ 8 w 72"/>
              <a:gd name="T5" fmla="*/ 0 h 36"/>
              <a:gd name="T6" fmla="*/ 36 w 72"/>
              <a:gd name="T7" fmla="*/ 28 h 36"/>
              <a:gd name="T8" fmla="*/ 64 w 72"/>
              <a:gd name="T9" fmla="*/ 0 h 36"/>
              <a:gd name="T10" fmla="*/ 72 w 72"/>
              <a:gd name="T11" fmla="*/ 0 h 36"/>
              <a:gd name="T12" fmla="*/ 36 w 7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72" h="36">
                <a:moveTo>
                  <a:pt x="36" y="36"/>
                </a:moveTo>
                <a:cubicBezTo>
                  <a:pt x="17" y="36"/>
                  <a:pt x="0" y="19"/>
                  <a:pt x="0" y="0"/>
                </a:cubicBezTo>
                <a:cubicBezTo>
                  <a:pt x="8" y="0"/>
                  <a:pt x="8" y="0"/>
                  <a:pt x="8" y="0"/>
                </a:cubicBezTo>
                <a:cubicBezTo>
                  <a:pt x="8" y="15"/>
                  <a:pt x="21" y="28"/>
                  <a:pt x="36" y="28"/>
                </a:cubicBezTo>
                <a:cubicBezTo>
                  <a:pt x="52" y="28"/>
                  <a:pt x="64" y="15"/>
                  <a:pt x="64" y="0"/>
                </a:cubicBezTo>
                <a:cubicBezTo>
                  <a:pt x="72" y="0"/>
                  <a:pt x="72" y="0"/>
                  <a:pt x="72" y="0"/>
                </a:cubicBezTo>
                <a:cubicBezTo>
                  <a:pt x="72" y="19"/>
                  <a:pt x="56" y="36"/>
                  <a:pt x="36" y="36"/>
                </a:cubicBezTo>
                <a:close/>
              </a:path>
            </a:pathLst>
          </a:custGeom>
          <a:solidFill>
            <a:srgbClr val="7F7F7F"/>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9" name="Freeform 13">
            <a:extLst>
              <a:ext uri="{FF2B5EF4-FFF2-40B4-BE49-F238E27FC236}">
                <a16:creationId xmlns:a16="http://schemas.microsoft.com/office/drawing/2014/main" id="{FDECF81A-3066-4656-97CC-E39FE37572D2}"/>
              </a:ext>
            </a:extLst>
          </p:cNvPr>
          <p:cNvSpPr>
            <a:spLocks/>
          </p:cNvSpPr>
          <p:nvPr/>
        </p:nvSpPr>
        <p:spPr bwMode="auto">
          <a:xfrm>
            <a:off x="8211914" y="2072238"/>
            <a:ext cx="88035" cy="62057"/>
          </a:xfrm>
          <a:custGeom>
            <a:avLst/>
            <a:gdLst>
              <a:gd name="T0" fmla="*/ 61 w 61"/>
              <a:gd name="T1" fmla="*/ 43 h 43"/>
              <a:gd name="T2" fmla="*/ 49 w 61"/>
              <a:gd name="T3" fmla="*/ 43 h 43"/>
              <a:gd name="T4" fmla="*/ 49 w 61"/>
              <a:gd name="T5" fmla="*/ 12 h 43"/>
              <a:gd name="T6" fmla="*/ 12 w 61"/>
              <a:gd name="T7" fmla="*/ 12 h 43"/>
              <a:gd name="T8" fmla="*/ 12 w 61"/>
              <a:gd name="T9" fmla="*/ 43 h 43"/>
              <a:gd name="T10" fmla="*/ 0 w 61"/>
              <a:gd name="T11" fmla="*/ 43 h 43"/>
              <a:gd name="T12" fmla="*/ 0 w 61"/>
              <a:gd name="T13" fmla="*/ 6 h 43"/>
              <a:gd name="T14" fmla="*/ 6 w 61"/>
              <a:gd name="T15" fmla="*/ 0 h 43"/>
              <a:gd name="T16" fmla="*/ 55 w 61"/>
              <a:gd name="T17" fmla="*/ 0 h 43"/>
              <a:gd name="T18" fmla="*/ 61 w 61"/>
              <a:gd name="T19" fmla="*/ 6 h 43"/>
              <a:gd name="T20" fmla="*/ 61 w 61"/>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3">
                <a:moveTo>
                  <a:pt x="61" y="43"/>
                </a:moveTo>
                <a:lnTo>
                  <a:pt x="49" y="43"/>
                </a:lnTo>
                <a:lnTo>
                  <a:pt x="49" y="12"/>
                </a:lnTo>
                <a:lnTo>
                  <a:pt x="12" y="12"/>
                </a:lnTo>
                <a:lnTo>
                  <a:pt x="12" y="43"/>
                </a:lnTo>
                <a:lnTo>
                  <a:pt x="0" y="43"/>
                </a:lnTo>
                <a:lnTo>
                  <a:pt x="0" y="6"/>
                </a:lnTo>
                <a:lnTo>
                  <a:pt x="6" y="0"/>
                </a:lnTo>
                <a:lnTo>
                  <a:pt x="55" y="0"/>
                </a:lnTo>
                <a:lnTo>
                  <a:pt x="61" y="6"/>
                </a:lnTo>
                <a:lnTo>
                  <a:pt x="61" y="43"/>
                </a:lnTo>
                <a:close/>
              </a:path>
            </a:pathLst>
          </a:custGeom>
          <a:solidFill>
            <a:srgbClr val="7F7F7F"/>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30435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5">
            <a:extLst>
              <a:ext uri="{FF2B5EF4-FFF2-40B4-BE49-F238E27FC236}">
                <a16:creationId xmlns:a16="http://schemas.microsoft.com/office/drawing/2014/main" id="{40DF00DD-826C-4C9E-8303-E2CD18AB175E}"/>
              </a:ext>
            </a:extLst>
          </p:cNvPr>
          <p:cNvSpPr/>
          <p:nvPr/>
        </p:nvSpPr>
        <p:spPr>
          <a:xfrm>
            <a:off x="5045840" y="821236"/>
            <a:ext cx="3975696" cy="1200150"/>
          </a:xfrm>
          <a:prstGeom prst="roundRect">
            <a:avLst>
              <a:gd name="adj" fmla="val 1071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5">
            <a:extLst>
              <a:ext uri="{FF2B5EF4-FFF2-40B4-BE49-F238E27FC236}">
                <a16:creationId xmlns:a16="http://schemas.microsoft.com/office/drawing/2014/main" id="{40DF00DD-826C-4C9E-8303-E2CD18AB175E}"/>
              </a:ext>
            </a:extLst>
          </p:cNvPr>
          <p:cNvSpPr/>
          <p:nvPr/>
        </p:nvSpPr>
        <p:spPr>
          <a:xfrm>
            <a:off x="7033690" y="2804410"/>
            <a:ext cx="3975696" cy="1200150"/>
          </a:xfrm>
          <a:prstGeom prst="roundRect">
            <a:avLst>
              <a:gd name="adj" fmla="val 1071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40DF00DD-826C-4C9E-8303-E2CD18AB175E}"/>
              </a:ext>
            </a:extLst>
          </p:cNvPr>
          <p:cNvSpPr/>
          <p:nvPr/>
        </p:nvSpPr>
        <p:spPr>
          <a:xfrm>
            <a:off x="5045839" y="4612656"/>
            <a:ext cx="3975696" cy="1200150"/>
          </a:xfrm>
          <a:prstGeom prst="roundRect">
            <a:avLst>
              <a:gd name="adj" fmla="val 1071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F47D637-F6B8-472E-9632-77DEF207218B}"/>
              </a:ext>
            </a:extLst>
          </p:cNvPr>
          <p:cNvSpPr/>
          <p:nvPr/>
        </p:nvSpPr>
        <p:spPr>
          <a:xfrm>
            <a:off x="0" y="0"/>
            <a:ext cx="3456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021B71E-2A61-477A-AAA3-A23E04EFD6D8}"/>
              </a:ext>
            </a:extLst>
          </p:cNvPr>
          <p:cNvSpPr txBox="1"/>
          <p:nvPr/>
        </p:nvSpPr>
        <p:spPr>
          <a:xfrm>
            <a:off x="684661" y="2419653"/>
            <a:ext cx="2395013" cy="2018694"/>
          </a:xfrm>
          <a:prstGeom prst="rect">
            <a:avLst/>
          </a:prstGeom>
          <a:noFill/>
        </p:spPr>
        <p:txBody>
          <a:bodyPr wrap="square" rtlCol="0" anchor="t">
            <a:spAutoFit/>
          </a:bodyPr>
          <a:lstStyle/>
          <a:p>
            <a:pPr>
              <a:lnSpc>
                <a:spcPct val="70000"/>
              </a:lnSpc>
            </a:pPr>
            <a:r>
              <a:rPr lang="en-GB"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Hospital  at night audit; the early years </a:t>
            </a:r>
          </a:p>
        </p:txBody>
      </p:sp>
      <p:grpSp>
        <p:nvGrpSpPr>
          <p:cNvPr id="13" name="Group 12">
            <a:extLst>
              <a:ext uri="{FF2B5EF4-FFF2-40B4-BE49-F238E27FC236}">
                <a16:creationId xmlns:a16="http://schemas.microsoft.com/office/drawing/2014/main" id="{81A918C9-F2FA-4414-BC66-910B212DF70E}"/>
              </a:ext>
            </a:extLst>
          </p:cNvPr>
          <p:cNvGrpSpPr/>
          <p:nvPr/>
        </p:nvGrpSpPr>
        <p:grpSpPr>
          <a:xfrm>
            <a:off x="825459" y="4881351"/>
            <a:ext cx="494030" cy="99060"/>
            <a:chOff x="6949440" y="5232033"/>
            <a:chExt cx="494030" cy="99060"/>
          </a:xfrm>
          <a:noFill/>
        </p:grpSpPr>
        <p:sp>
          <p:nvSpPr>
            <p:cNvPr id="14" name="Oval 13">
              <a:extLst>
                <a:ext uri="{FF2B5EF4-FFF2-40B4-BE49-F238E27FC236}">
                  <a16:creationId xmlns:a16="http://schemas.microsoft.com/office/drawing/2014/main" id="{3E55DBAF-1BC2-4396-A97A-C72342FF59AC}"/>
                </a:ext>
              </a:extLst>
            </p:cNvPr>
            <p:cNvSpPr/>
            <p:nvPr/>
          </p:nvSpPr>
          <p:spPr>
            <a:xfrm>
              <a:off x="6949440" y="5232033"/>
              <a:ext cx="99060" cy="99060"/>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7DFA62E-477F-4BBB-B90D-7968A77B7945}"/>
                </a:ext>
              </a:extLst>
            </p:cNvPr>
            <p:cNvSpPr/>
            <p:nvPr/>
          </p:nvSpPr>
          <p:spPr>
            <a:xfrm>
              <a:off x="7146925" y="5232033"/>
              <a:ext cx="99060" cy="99060"/>
            </a:xfrm>
            <a:prstGeom prst="ellipse">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40FE79C-A972-411D-96DB-447836720639}"/>
                </a:ext>
              </a:extLst>
            </p:cNvPr>
            <p:cNvSpPr/>
            <p:nvPr/>
          </p:nvSpPr>
          <p:spPr>
            <a:xfrm>
              <a:off x="7344410" y="5232033"/>
              <a:ext cx="99060" cy="99060"/>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A4A191C8-51E7-42F4-9F76-4614AF1EA6D7}"/>
              </a:ext>
            </a:extLst>
          </p:cNvPr>
          <p:cNvSpPr/>
          <p:nvPr/>
        </p:nvSpPr>
        <p:spPr>
          <a:xfrm>
            <a:off x="5516560" y="995985"/>
            <a:ext cx="3298413" cy="1200329"/>
          </a:xfrm>
          <a:prstGeom prst="rect">
            <a:avLst/>
          </a:prstGeom>
        </p:spPr>
        <p:txBody>
          <a:bodyPr wrap="square">
            <a:spAutoFit/>
          </a:bodyPr>
          <a:lstStyle/>
          <a:p>
            <a:pPr lvl="0"/>
            <a:r>
              <a:rPr lang="en-GB" b="1" dirty="0">
                <a:solidFill>
                  <a:schemeClr val="bg1"/>
                </a:solidFill>
                <a:latin typeface="+mj-lt"/>
                <a:cs typeface="Segoe UI" panose="020B0502040204020203" pitchFamily="34" charset="0"/>
              </a:rPr>
              <a:t>Audit 2003</a:t>
            </a:r>
          </a:p>
          <a:p>
            <a:pPr marL="173038" lvl="0" indent="-173038">
              <a:buFont typeface="Arial" panose="020B0604020202020204" pitchFamily="34" charset="0"/>
              <a:buChar char="•"/>
            </a:pPr>
            <a:r>
              <a:rPr lang="en-IN" dirty="0">
                <a:solidFill>
                  <a:schemeClr val="bg1"/>
                </a:solidFill>
                <a:latin typeface="+mj-lt"/>
                <a:cs typeface="Segoe UI" panose="020B0502040204020203" pitchFamily="34" charset="0"/>
              </a:rPr>
              <a:t>107 English NHS hospitals </a:t>
            </a:r>
          </a:p>
          <a:p>
            <a:pPr marL="173038" lvl="0" indent="-173038">
              <a:buFont typeface="Arial" panose="020B0604020202020204" pitchFamily="34" charset="0"/>
              <a:buChar char="•"/>
            </a:pPr>
            <a:r>
              <a:rPr lang="en-IN" dirty="0">
                <a:solidFill>
                  <a:schemeClr val="bg1"/>
                </a:solidFill>
                <a:latin typeface="+mj-lt"/>
                <a:cs typeface="Segoe UI" panose="020B0502040204020203" pitchFamily="34" charset="0"/>
              </a:rPr>
              <a:t>77 different models </a:t>
            </a:r>
          </a:p>
          <a:p>
            <a:pPr lvl="0"/>
            <a:endParaRPr lang="en-IN" b="1" dirty="0">
              <a:solidFill>
                <a:schemeClr val="bg1"/>
              </a:solidFill>
              <a:latin typeface="+mj-lt"/>
              <a:cs typeface="Segoe UI" panose="020B0502040204020203" pitchFamily="34" charset="0"/>
            </a:endParaRPr>
          </a:p>
        </p:txBody>
      </p:sp>
      <p:sp>
        <p:nvSpPr>
          <p:cNvPr id="23" name="Rectangle 22">
            <a:extLst>
              <a:ext uri="{FF2B5EF4-FFF2-40B4-BE49-F238E27FC236}">
                <a16:creationId xmlns:a16="http://schemas.microsoft.com/office/drawing/2014/main" id="{A4A191C8-51E7-42F4-9F76-4614AF1EA6D7}"/>
              </a:ext>
            </a:extLst>
          </p:cNvPr>
          <p:cNvSpPr/>
          <p:nvPr/>
        </p:nvSpPr>
        <p:spPr>
          <a:xfrm>
            <a:off x="7584126" y="3217949"/>
            <a:ext cx="2874826" cy="369332"/>
          </a:xfrm>
          <a:prstGeom prst="rect">
            <a:avLst/>
          </a:prstGeom>
        </p:spPr>
        <p:txBody>
          <a:bodyPr wrap="none">
            <a:spAutoFit/>
          </a:bodyPr>
          <a:lstStyle/>
          <a:p>
            <a:pPr lvl="0" algn="r"/>
            <a:r>
              <a:rPr lang="id-ID" b="1" dirty="0">
                <a:solidFill>
                  <a:schemeClr val="bg1"/>
                </a:solidFill>
                <a:latin typeface="+mj-lt"/>
                <a:cs typeface="Segoe UI" panose="020B0502040204020203" pitchFamily="34" charset="0"/>
              </a:rPr>
              <a:t>No clinical standard identified</a:t>
            </a:r>
          </a:p>
        </p:txBody>
      </p:sp>
      <p:sp>
        <p:nvSpPr>
          <p:cNvPr id="29" name="Rectangle 28">
            <a:extLst>
              <a:ext uri="{FF2B5EF4-FFF2-40B4-BE49-F238E27FC236}">
                <a16:creationId xmlns:a16="http://schemas.microsoft.com/office/drawing/2014/main" id="{A4A191C8-51E7-42F4-9F76-4614AF1EA6D7}"/>
              </a:ext>
            </a:extLst>
          </p:cNvPr>
          <p:cNvSpPr/>
          <p:nvPr/>
        </p:nvSpPr>
        <p:spPr>
          <a:xfrm>
            <a:off x="5366994" y="4745281"/>
            <a:ext cx="3637053" cy="923330"/>
          </a:xfrm>
          <a:prstGeom prst="rect">
            <a:avLst/>
          </a:prstGeom>
        </p:spPr>
        <p:txBody>
          <a:bodyPr wrap="square">
            <a:spAutoFit/>
          </a:bodyPr>
          <a:lstStyle/>
          <a:p>
            <a:pPr lvl="0"/>
            <a:r>
              <a:rPr lang="en-GB" b="1" dirty="0">
                <a:solidFill>
                  <a:schemeClr val="bg1"/>
                </a:solidFill>
                <a:latin typeface="+mj-lt"/>
                <a:cs typeface="Segoe UI" panose="020B0502040204020203" pitchFamily="34" charset="0"/>
              </a:rPr>
              <a:t>Outcome indicators – reduction in junior doctor working hours from </a:t>
            </a:r>
          </a:p>
          <a:p>
            <a:pPr lvl="0"/>
            <a:r>
              <a:rPr lang="en-GB" b="1" dirty="0">
                <a:solidFill>
                  <a:schemeClr val="bg1"/>
                </a:solidFill>
                <a:latin typeface="+mj-lt"/>
                <a:cs typeface="Segoe UI" panose="020B0502040204020203" pitchFamily="34" charset="0"/>
              </a:rPr>
              <a:t>56 hours per week to 48 hours (2009)</a:t>
            </a:r>
          </a:p>
        </p:txBody>
      </p:sp>
      <p:grpSp>
        <p:nvGrpSpPr>
          <p:cNvPr id="47" name="Group 46"/>
          <p:cNvGrpSpPr/>
          <p:nvPr/>
        </p:nvGrpSpPr>
        <p:grpSpPr>
          <a:xfrm>
            <a:off x="10705718" y="3101045"/>
            <a:ext cx="607336" cy="607336"/>
            <a:chOff x="10705716" y="2467700"/>
            <a:chExt cx="607336" cy="607336"/>
          </a:xfrm>
        </p:grpSpPr>
        <p:sp>
          <p:nvSpPr>
            <p:cNvPr id="34" name="Oval 33"/>
            <p:cNvSpPr/>
            <p:nvPr/>
          </p:nvSpPr>
          <p:spPr>
            <a:xfrm>
              <a:off x="10705716" y="2467700"/>
              <a:ext cx="607336" cy="607336"/>
            </a:xfrm>
            <a:prstGeom prst="ellipse">
              <a:avLst/>
            </a:prstGeom>
            <a:solidFill>
              <a:schemeClr val="bg1"/>
            </a:solidFill>
            <a:ln>
              <a:noFill/>
            </a:ln>
            <a:effectLst>
              <a:outerShdw blurRad="508000" dist="266700" dir="5520000" sx="87000" sy="87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600" spc="-150">
                <a:solidFill>
                  <a:schemeClr val="tx1">
                    <a:lumMod val="75000"/>
                    <a:lumOff val="25000"/>
                  </a:schemeClr>
                </a:solidFill>
                <a:latin typeface="Montserrat" panose="00000500000000000000" pitchFamily="50" charset="0"/>
              </a:endParaRPr>
            </a:p>
          </p:txBody>
        </p:sp>
        <p:sp>
          <p:nvSpPr>
            <p:cNvPr id="40" name="Freeform 240">
              <a:extLst>
                <a:ext uri="{FF2B5EF4-FFF2-40B4-BE49-F238E27FC236}">
                  <a16:creationId xmlns:a16="http://schemas.microsoft.com/office/drawing/2014/main" id="{593A9863-A491-49BF-9B5C-C8C119EED5E6}"/>
                </a:ext>
              </a:extLst>
            </p:cNvPr>
            <p:cNvSpPr>
              <a:spLocks noEditPoints="1"/>
            </p:cNvSpPr>
            <p:nvPr/>
          </p:nvSpPr>
          <p:spPr bwMode="auto">
            <a:xfrm>
              <a:off x="10892234" y="2613555"/>
              <a:ext cx="234300" cy="315626"/>
            </a:xfrm>
            <a:custGeom>
              <a:avLst/>
              <a:gdLst>
                <a:gd name="T0" fmla="*/ 60 w 121"/>
                <a:gd name="T1" fmla="*/ 163 h 163"/>
                <a:gd name="T2" fmla="*/ 0 w 121"/>
                <a:gd name="T3" fmla="*/ 81 h 163"/>
                <a:gd name="T4" fmla="*/ 60 w 121"/>
                <a:gd name="T5" fmla="*/ 0 h 163"/>
                <a:gd name="T6" fmla="*/ 121 w 121"/>
                <a:gd name="T7" fmla="*/ 81 h 163"/>
                <a:gd name="T8" fmla="*/ 60 w 121"/>
                <a:gd name="T9" fmla="*/ 163 h 163"/>
                <a:gd name="T10" fmla="*/ 6 w 121"/>
                <a:gd name="T11" fmla="*/ 81 h 163"/>
                <a:gd name="T12" fmla="*/ 60 w 121"/>
                <a:gd name="T13" fmla="*/ 155 h 163"/>
                <a:gd name="T14" fmla="*/ 115 w 121"/>
                <a:gd name="T15" fmla="*/ 81 h 163"/>
                <a:gd name="T16" fmla="*/ 60 w 121"/>
                <a:gd name="T17" fmla="*/ 8 h 163"/>
                <a:gd name="T18" fmla="*/ 6 w 121"/>
                <a:gd name="T19" fmla="*/ 8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63">
                  <a:moveTo>
                    <a:pt x="60" y="163"/>
                  </a:moveTo>
                  <a:lnTo>
                    <a:pt x="0" y="81"/>
                  </a:lnTo>
                  <a:lnTo>
                    <a:pt x="60" y="0"/>
                  </a:lnTo>
                  <a:lnTo>
                    <a:pt x="121" y="81"/>
                  </a:lnTo>
                  <a:lnTo>
                    <a:pt x="60" y="163"/>
                  </a:lnTo>
                  <a:close/>
                  <a:moveTo>
                    <a:pt x="6" y="81"/>
                  </a:moveTo>
                  <a:lnTo>
                    <a:pt x="60" y="155"/>
                  </a:lnTo>
                  <a:lnTo>
                    <a:pt x="115" y="81"/>
                  </a:lnTo>
                  <a:lnTo>
                    <a:pt x="60" y="8"/>
                  </a:lnTo>
                  <a:lnTo>
                    <a:pt x="6" y="81"/>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46" name="Group 45"/>
          <p:cNvGrpSpPr/>
          <p:nvPr/>
        </p:nvGrpSpPr>
        <p:grpSpPr>
          <a:xfrm>
            <a:off x="4702661" y="4980411"/>
            <a:ext cx="607336" cy="607336"/>
            <a:chOff x="4742172" y="1117643"/>
            <a:chExt cx="607336" cy="607336"/>
          </a:xfrm>
        </p:grpSpPr>
        <p:sp>
          <p:nvSpPr>
            <p:cNvPr id="32" name="Oval 31"/>
            <p:cNvSpPr/>
            <p:nvPr/>
          </p:nvSpPr>
          <p:spPr>
            <a:xfrm>
              <a:off x="4742172" y="1117643"/>
              <a:ext cx="607336" cy="607336"/>
            </a:xfrm>
            <a:prstGeom prst="ellipse">
              <a:avLst/>
            </a:prstGeom>
            <a:solidFill>
              <a:schemeClr val="bg1"/>
            </a:solidFill>
            <a:ln>
              <a:noFill/>
            </a:ln>
            <a:effectLst>
              <a:outerShdw blurRad="508000" dist="266700" dir="5520000" sx="87000" sy="87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600" spc="-150">
                <a:solidFill>
                  <a:schemeClr val="tx1">
                    <a:lumMod val="75000"/>
                    <a:lumOff val="25000"/>
                  </a:schemeClr>
                </a:solidFill>
                <a:latin typeface="Montserrat" panose="00000500000000000000" pitchFamily="50" charset="0"/>
              </a:endParaRPr>
            </a:p>
          </p:txBody>
        </p:sp>
        <p:sp>
          <p:nvSpPr>
            <p:cNvPr id="41" name="Freeform 297">
              <a:extLst>
                <a:ext uri="{FF2B5EF4-FFF2-40B4-BE49-F238E27FC236}">
                  <a16:creationId xmlns:a16="http://schemas.microsoft.com/office/drawing/2014/main" id="{124F4E91-0F6A-4E6D-AE69-9CE06C24725D}"/>
                </a:ext>
              </a:extLst>
            </p:cNvPr>
            <p:cNvSpPr>
              <a:spLocks noEditPoints="1"/>
            </p:cNvSpPr>
            <p:nvPr/>
          </p:nvSpPr>
          <p:spPr bwMode="auto">
            <a:xfrm>
              <a:off x="4889963" y="1285766"/>
              <a:ext cx="311754" cy="271090"/>
            </a:xfrm>
            <a:custGeom>
              <a:avLst/>
              <a:gdLst>
                <a:gd name="T0" fmla="*/ 128 w 256"/>
                <a:gd name="T1" fmla="*/ 224 h 224"/>
                <a:gd name="T2" fmla="*/ 126 w 256"/>
                <a:gd name="T3" fmla="*/ 223 h 224"/>
                <a:gd name="T4" fmla="*/ 0 w 256"/>
                <a:gd name="T5" fmla="*/ 68 h 224"/>
                <a:gd name="T6" fmla="*/ 64 w 256"/>
                <a:gd name="T7" fmla="*/ 0 h 224"/>
                <a:gd name="T8" fmla="*/ 128 w 256"/>
                <a:gd name="T9" fmla="*/ 39 h 224"/>
                <a:gd name="T10" fmla="*/ 192 w 256"/>
                <a:gd name="T11" fmla="*/ 0 h 224"/>
                <a:gd name="T12" fmla="*/ 256 w 256"/>
                <a:gd name="T13" fmla="*/ 68 h 224"/>
                <a:gd name="T14" fmla="*/ 130 w 256"/>
                <a:gd name="T15" fmla="*/ 223 h 224"/>
                <a:gd name="T16" fmla="*/ 128 w 256"/>
                <a:gd name="T17" fmla="*/ 224 h 224"/>
                <a:gd name="T18" fmla="*/ 64 w 256"/>
                <a:gd name="T19" fmla="*/ 8 h 224"/>
                <a:gd name="T20" fmla="*/ 8 w 256"/>
                <a:gd name="T21" fmla="*/ 68 h 224"/>
                <a:gd name="T22" fmla="*/ 128 w 256"/>
                <a:gd name="T23" fmla="*/ 215 h 224"/>
                <a:gd name="T24" fmla="*/ 248 w 256"/>
                <a:gd name="T25" fmla="*/ 68 h 224"/>
                <a:gd name="T26" fmla="*/ 192 w 256"/>
                <a:gd name="T27" fmla="*/ 8 h 224"/>
                <a:gd name="T28" fmla="*/ 132 w 256"/>
                <a:gd name="T29" fmla="*/ 60 h 224"/>
                <a:gd name="T30" fmla="*/ 124 w 256"/>
                <a:gd name="T31" fmla="*/ 60 h 224"/>
                <a:gd name="T32" fmla="*/ 64 w 256"/>
                <a:gd name="T33" fmla="*/ 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6" h="224">
                  <a:moveTo>
                    <a:pt x="128" y="224"/>
                  </a:moveTo>
                  <a:cubicBezTo>
                    <a:pt x="126" y="223"/>
                    <a:pt x="126" y="223"/>
                    <a:pt x="126" y="223"/>
                  </a:cubicBezTo>
                  <a:cubicBezTo>
                    <a:pt x="121" y="220"/>
                    <a:pt x="0" y="149"/>
                    <a:pt x="0" y="68"/>
                  </a:cubicBezTo>
                  <a:cubicBezTo>
                    <a:pt x="0" y="34"/>
                    <a:pt x="24" y="0"/>
                    <a:pt x="64" y="0"/>
                  </a:cubicBezTo>
                  <a:cubicBezTo>
                    <a:pt x="91" y="0"/>
                    <a:pt x="118" y="14"/>
                    <a:pt x="128" y="39"/>
                  </a:cubicBezTo>
                  <a:cubicBezTo>
                    <a:pt x="138" y="14"/>
                    <a:pt x="165" y="0"/>
                    <a:pt x="192" y="0"/>
                  </a:cubicBezTo>
                  <a:cubicBezTo>
                    <a:pt x="232" y="0"/>
                    <a:pt x="256" y="34"/>
                    <a:pt x="256" y="68"/>
                  </a:cubicBezTo>
                  <a:cubicBezTo>
                    <a:pt x="256" y="149"/>
                    <a:pt x="135" y="220"/>
                    <a:pt x="130" y="223"/>
                  </a:cubicBezTo>
                  <a:lnTo>
                    <a:pt x="128" y="224"/>
                  </a:lnTo>
                  <a:close/>
                  <a:moveTo>
                    <a:pt x="64" y="8"/>
                  </a:moveTo>
                  <a:cubicBezTo>
                    <a:pt x="29" y="8"/>
                    <a:pt x="8" y="38"/>
                    <a:pt x="8" y="68"/>
                  </a:cubicBezTo>
                  <a:cubicBezTo>
                    <a:pt x="8" y="139"/>
                    <a:pt x="112" y="205"/>
                    <a:pt x="128" y="215"/>
                  </a:cubicBezTo>
                  <a:cubicBezTo>
                    <a:pt x="144" y="205"/>
                    <a:pt x="248" y="139"/>
                    <a:pt x="248" y="68"/>
                  </a:cubicBezTo>
                  <a:cubicBezTo>
                    <a:pt x="248" y="38"/>
                    <a:pt x="227" y="8"/>
                    <a:pt x="192" y="8"/>
                  </a:cubicBezTo>
                  <a:cubicBezTo>
                    <a:pt x="163" y="8"/>
                    <a:pt x="132" y="27"/>
                    <a:pt x="132" y="60"/>
                  </a:cubicBezTo>
                  <a:cubicBezTo>
                    <a:pt x="124" y="60"/>
                    <a:pt x="124" y="60"/>
                    <a:pt x="124" y="60"/>
                  </a:cubicBezTo>
                  <a:cubicBezTo>
                    <a:pt x="124" y="27"/>
                    <a:pt x="94" y="8"/>
                    <a:pt x="64" y="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48" name="Group 47"/>
          <p:cNvGrpSpPr/>
          <p:nvPr/>
        </p:nvGrpSpPr>
        <p:grpSpPr>
          <a:xfrm>
            <a:off x="4702661" y="1117643"/>
            <a:ext cx="607336" cy="607336"/>
            <a:chOff x="4742172" y="3800475"/>
            <a:chExt cx="607336" cy="607336"/>
          </a:xfrm>
        </p:grpSpPr>
        <p:sp>
          <p:nvSpPr>
            <p:cNvPr id="33" name="Oval 32"/>
            <p:cNvSpPr/>
            <p:nvPr/>
          </p:nvSpPr>
          <p:spPr>
            <a:xfrm>
              <a:off x="4742172" y="3800475"/>
              <a:ext cx="607336" cy="607336"/>
            </a:xfrm>
            <a:prstGeom prst="ellipse">
              <a:avLst/>
            </a:prstGeom>
            <a:solidFill>
              <a:schemeClr val="bg1"/>
            </a:solidFill>
            <a:ln>
              <a:noFill/>
            </a:ln>
            <a:effectLst>
              <a:outerShdw blurRad="508000" dist="266700" dir="5520000" sx="87000" sy="87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600" spc="-150">
                <a:solidFill>
                  <a:schemeClr val="tx1">
                    <a:lumMod val="75000"/>
                    <a:lumOff val="25000"/>
                  </a:schemeClr>
                </a:solidFill>
                <a:latin typeface="Montserrat" panose="00000500000000000000" pitchFamily="50" charset="0"/>
              </a:endParaRPr>
            </a:p>
          </p:txBody>
        </p:sp>
        <p:sp>
          <p:nvSpPr>
            <p:cNvPr id="42" name="Freeform 617">
              <a:extLst>
                <a:ext uri="{FF2B5EF4-FFF2-40B4-BE49-F238E27FC236}">
                  <a16:creationId xmlns:a16="http://schemas.microsoft.com/office/drawing/2014/main" id="{0F2BF743-AF01-4831-A159-A9A56D6B3006}"/>
                </a:ext>
              </a:extLst>
            </p:cNvPr>
            <p:cNvSpPr>
              <a:spLocks noEditPoints="1"/>
            </p:cNvSpPr>
            <p:nvPr/>
          </p:nvSpPr>
          <p:spPr bwMode="auto">
            <a:xfrm>
              <a:off x="4900613" y="3949234"/>
              <a:ext cx="290454" cy="309818"/>
            </a:xfrm>
            <a:custGeom>
              <a:avLst/>
              <a:gdLst>
                <a:gd name="T0" fmla="*/ 156 w 240"/>
                <a:gd name="T1" fmla="*/ 256 h 256"/>
                <a:gd name="T2" fmla="*/ 84 w 240"/>
                <a:gd name="T3" fmla="*/ 256 h 256"/>
                <a:gd name="T4" fmla="*/ 84 w 240"/>
                <a:gd name="T5" fmla="*/ 248 h 256"/>
                <a:gd name="T6" fmla="*/ 108 w 240"/>
                <a:gd name="T7" fmla="*/ 181 h 256"/>
                <a:gd name="T8" fmla="*/ 64 w 240"/>
                <a:gd name="T9" fmla="*/ 208 h 256"/>
                <a:gd name="T10" fmla="*/ 0 w 240"/>
                <a:gd name="T11" fmla="*/ 144 h 256"/>
                <a:gd name="T12" fmla="*/ 118 w 240"/>
                <a:gd name="T13" fmla="*/ 1 h 256"/>
                <a:gd name="T14" fmla="*/ 120 w 240"/>
                <a:gd name="T15" fmla="*/ 0 h 256"/>
                <a:gd name="T16" fmla="*/ 122 w 240"/>
                <a:gd name="T17" fmla="*/ 1 h 256"/>
                <a:gd name="T18" fmla="*/ 240 w 240"/>
                <a:gd name="T19" fmla="*/ 144 h 256"/>
                <a:gd name="T20" fmla="*/ 180 w 240"/>
                <a:gd name="T21" fmla="*/ 208 h 256"/>
                <a:gd name="T22" fmla="*/ 132 w 240"/>
                <a:gd name="T23" fmla="*/ 182 h 256"/>
                <a:gd name="T24" fmla="*/ 156 w 240"/>
                <a:gd name="T25" fmla="*/ 248 h 256"/>
                <a:gd name="T26" fmla="*/ 156 w 240"/>
                <a:gd name="T27" fmla="*/ 256 h 256"/>
                <a:gd name="T28" fmla="*/ 100 w 240"/>
                <a:gd name="T29" fmla="*/ 248 h 256"/>
                <a:gd name="T30" fmla="*/ 140 w 240"/>
                <a:gd name="T31" fmla="*/ 248 h 256"/>
                <a:gd name="T32" fmla="*/ 124 w 240"/>
                <a:gd name="T33" fmla="*/ 176 h 256"/>
                <a:gd name="T34" fmla="*/ 124 w 240"/>
                <a:gd name="T35" fmla="*/ 152 h 256"/>
                <a:gd name="T36" fmla="*/ 132 w 240"/>
                <a:gd name="T37" fmla="*/ 152 h 256"/>
                <a:gd name="T38" fmla="*/ 180 w 240"/>
                <a:gd name="T39" fmla="*/ 200 h 256"/>
                <a:gd name="T40" fmla="*/ 232 w 240"/>
                <a:gd name="T41" fmla="*/ 144 h 256"/>
                <a:gd name="T42" fmla="*/ 120 w 240"/>
                <a:gd name="T43" fmla="*/ 9 h 256"/>
                <a:gd name="T44" fmla="*/ 8 w 240"/>
                <a:gd name="T45" fmla="*/ 144 h 256"/>
                <a:gd name="T46" fmla="*/ 64 w 240"/>
                <a:gd name="T47" fmla="*/ 200 h 256"/>
                <a:gd name="T48" fmla="*/ 108 w 240"/>
                <a:gd name="T49" fmla="*/ 152 h 256"/>
                <a:gd name="T50" fmla="*/ 116 w 240"/>
                <a:gd name="T51" fmla="*/ 152 h 256"/>
                <a:gd name="T52" fmla="*/ 116 w 240"/>
                <a:gd name="T53" fmla="*/ 176 h 256"/>
                <a:gd name="T54" fmla="*/ 100 w 240"/>
                <a:gd name="T55" fmla="*/ 24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0" h="256">
                  <a:moveTo>
                    <a:pt x="156" y="256"/>
                  </a:moveTo>
                  <a:cubicBezTo>
                    <a:pt x="84" y="256"/>
                    <a:pt x="84" y="256"/>
                    <a:pt x="84" y="256"/>
                  </a:cubicBezTo>
                  <a:cubicBezTo>
                    <a:pt x="84" y="248"/>
                    <a:pt x="84" y="248"/>
                    <a:pt x="84" y="248"/>
                  </a:cubicBezTo>
                  <a:cubicBezTo>
                    <a:pt x="102" y="248"/>
                    <a:pt x="107" y="203"/>
                    <a:pt x="108" y="181"/>
                  </a:cubicBezTo>
                  <a:cubicBezTo>
                    <a:pt x="99" y="198"/>
                    <a:pt x="83" y="208"/>
                    <a:pt x="64" y="208"/>
                  </a:cubicBezTo>
                  <a:cubicBezTo>
                    <a:pt x="30" y="208"/>
                    <a:pt x="0" y="178"/>
                    <a:pt x="0" y="144"/>
                  </a:cubicBezTo>
                  <a:cubicBezTo>
                    <a:pt x="0" y="69"/>
                    <a:pt x="113" y="4"/>
                    <a:pt x="118" y="1"/>
                  </a:cubicBezTo>
                  <a:cubicBezTo>
                    <a:pt x="120" y="0"/>
                    <a:pt x="120" y="0"/>
                    <a:pt x="120" y="0"/>
                  </a:cubicBezTo>
                  <a:cubicBezTo>
                    <a:pt x="122" y="1"/>
                    <a:pt x="122" y="1"/>
                    <a:pt x="122" y="1"/>
                  </a:cubicBezTo>
                  <a:cubicBezTo>
                    <a:pt x="127" y="4"/>
                    <a:pt x="240" y="69"/>
                    <a:pt x="240" y="144"/>
                  </a:cubicBezTo>
                  <a:cubicBezTo>
                    <a:pt x="240" y="175"/>
                    <a:pt x="217" y="208"/>
                    <a:pt x="180" y="208"/>
                  </a:cubicBezTo>
                  <a:cubicBezTo>
                    <a:pt x="159" y="208"/>
                    <a:pt x="142" y="198"/>
                    <a:pt x="132" y="182"/>
                  </a:cubicBezTo>
                  <a:cubicBezTo>
                    <a:pt x="133" y="204"/>
                    <a:pt x="138" y="248"/>
                    <a:pt x="156" y="248"/>
                  </a:cubicBezTo>
                  <a:lnTo>
                    <a:pt x="156" y="256"/>
                  </a:lnTo>
                  <a:close/>
                  <a:moveTo>
                    <a:pt x="100" y="248"/>
                  </a:moveTo>
                  <a:cubicBezTo>
                    <a:pt x="140" y="248"/>
                    <a:pt x="140" y="248"/>
                    <a:pt x="140" y="248"/>
                  </a:cubicBezTo>
                  <a:cubicBezTo>
                    <a:pt x="125" y="229"/>
                    <a:pt x="124" y="183"/>
                    <a:pt x="124" y="176"/>
                  </a:cubicBezTo>
                  <a:cubicBezTo>
                    <a:pt x="124" y="152"/>
                    <a:pt x="124" y="152"/>
                    <a:pt x="124" y="152"/>
                  </a:cubicBezTo>
                  <a:cubicBezTo>
                    <a:pt x="132" y="152"/>
                    <a:pt x="132" y="152"/>
                    <a:pt x="132" y="152"/>
                  </a:cubicBezTo>
                  <a:cubicBezTo>
                    <a:pt x="132" y="180"/>
                    <a:pt x="153" y="200"/>
                    <a:pt x="180" y="200"/>
                  </a:cubicBezTo>
                  <a:cubicBezTo>
                    <a:pt x="212" y="200"/>
                    <a:pt x="232" y="171"/>
                    <a:pt x="232" y="144"/>
                  </a:cubicBezTo>
                  <a:cubicBezTo>
                    <a:pt x="232" y="79"/>
                    <a:pt x="135" y="18"/>
                    <a:pt x="120" y="9"/>
                  </a:cubicBezTo>
                  <a:cubicBezTo>
                    <a:pt x="105" y="18"/>
                    <a:pt x="8" y="79"/>
                    <a:pt x="8" y="144"/>
                  </a:cubicBezTo>
                  <a:cubicBezTo>
                    <a:pt x="8" y="174"/>
                    <a:pt x="34" y="200"/>
                    <a:pt x="64" y="200"/>
                  </a:cubicBezTo>
                  <a:cubicBezTo>
                    <a:pt x="92" y="200"/>
                    <a:pt x="106" y="176"/>
                    <a:pt x="108" y="152"/>
                  </a:cubicBezTo>
                  <a:cubicBezTo>
                    <a:pt x="116" y="152"/>
                    <a:pt x="116" y="152"/>
                    <a:pt x="116" y="152"/>
                  </a:cubicBezTo>
                  <a:cubicBezTo>
                    <a:pt x="116" y="176"/>
                    <a:pt x="116" y="176"/>
                    <a:pt x="116" y="176"/>
                  </a:cubicBezTo>
                  <a:cubicBezTo>
                    <a:pt x="116" y="183"/>
                    <a:pt x="115" y="229"/>
                    <a:pt x="100" y="24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43" name="Bent Arrow 42"/>
          <p:cNvSpPr/>
          <p:nvPr/>
        </p:nvSpPr>
        <p:spPr>
          <a:xfrm rot="5400000">
            <a:off x="8845836" y="1512709"/>
            <a:ext cx="1330390" cy="978991"/>
          </a:xfrm>
          <a:prstGeom prst="ben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45" name="Bent Arrow 44"/>
          <p:cNvSpPr/>
          <p:nvPr/>
        </p:nvSpPr>
        <p:spPr>
          <a:xfrm rot="16200000" flipH="1">
            <a:off x="5970789" y="3432730"/>
            <a:ext cx="1200152" cy="949724"/>
          </a:xfrm>
          <a:prstGeom prst="ben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Tree>
    <p:extLst>
      <p:ext uri="{BB962C8B-B14F-4D97-AF65-F5344CB8AC3E}">
        <p14:creationId xmlns:p14="http://schemas.microsoft.com/office/powerpoint/2010/main" val="1441714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A picture containing text, outdoor, building, night&#10;&#10;Description automatically generated">
            <a:extLst>
              <a:ext uri="{FF2B5EF4-FFF2-40B4-BE49-F238E27FC236}">
                <a16:creationId xmlns:a16="http://schemas.microsoft.com/office/drawing/2014/main" id="{06DDA0CA-538A-49FE-9587-0BF40592F25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1589" r="11475"/>
          <a:stretch/>
        </p:blipFill>
        <p:spPr>
          <a:xfrm>
            <a:off x="6939519" y="0"/>
            <a:ext cx="5276035" cy="6858000"/>
          </a:xfrm>
        </p:spPr>
      </p:pic>
      <p:sp>
        <p:nvSpPr>
          <p:cNvPr id="2" name="Rectangle 1">
            <a:extLst>
              <a:ext uri="{FF2B5EF4-FFF2-40B4-BE49-F238E27FC236}">
                <a16:creationId xmlns:a16="http://schemas.microsoft.com/office/drawing/2014/main" id="{13709D27-8883-4049-BC21-5A5A8402EC36}"/>
              </a:ext>
            </a:extLst>
          </p:cNvPr>
          <p:cNvSpPr/>
          <p:nvPr/>
        </p:nvSpPr>
        <p:spPr>
          <a:xfrm>
            <a:off x="817212" y="2989203"/>
            <a:ext cx="9136011" cy="2821285"/>
          </a:xfrm>
          <a:prstGeom prst="rect">
            <a:avLst/>
          </a:prstGeom>
          <a:gradFill>
            <a:gsLst>
              <a:gs pos="0">
                <a:schemeClr val="accent3"/>
              </a:gs>
              <a:gs pos="82000">
                <a:schemeClr val="accent1">
                  <a:lumMod val="75000"/>
                </a:schemeClr>
              </a:gs>
            </a:gsLst>
            <a:lin ang="2700000" scaled="1"/>
          </a:gradFill>
          <a:ln>
            <a:no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28" name="Rectangle 27">
            <a:extLst>
              <a:ext uri="{FF2B5EF4-FFF2-40B4-BE49-F238E27FC236}">
                <a16:creationId xmlns:a16="http://schemas.microsoft.com/office/drawing/2014/main" id="{098716EE-F3A0-4CDA-BD57-D8191ED0C592}"/>
              </a:ext>
            </a:extLst>
          </p:cNvPr>
          <p:cNvSpPr/>
          <p:nvPr/>
        </p:nvSpPr>
        <p:spPr>
          <a:xfrm>
            <a:off x="6939519" y="2976726"/>
            <a:ext cx="4122527" cy="2833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00" dirty="0"/>
              <a:t>{{</a:t>
            </a:r>
          </a:p>
        </p:txBody>
      </p:sp>
      <p:cxnSp>
        <p:nvCxnSpPr>
          <p:cNvPr id="3" name="Straight Connector 2">
            <a:extLst>
              <a:ext uri="{FF2B5EF4-FFF2-40B4-BE49-F238E27FC236}">
                <a16:creationId xmlns:a16="http://schemas.microsoft.com/office/drawing/2014/main" id="{B37E754E-936E-4B43-97C8-33E47C2F73CF}"/>
              </a:ext>
            </a:extLst>
          </p:cNvPr>
          <p:cNvCxnSpPr>
            <a:cxnSpLocks/>
          </p:cNvCxnSpPr>
          <p:nvPr/>
        </p:nvCxnSpPr>
        <p:spPr>
          <a:xfrm>
            <a:off x="3866400" y="3339526"/>
            <a:ext cx="0" cy="2124000"/>
          </a:xfrm>
          <a:prstGeom prst="line">
            <a:avLst/>
          </a:prstGeom>
          <a:ln>
            <a:solidFill>
              <a:schemeClr val="bg1">
                <a:alpha val="18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1FDD4B5-F1F0-4205-ACE6-2DAE2AB3455F}"/>
              </a:ext>
            </a:extLst>
          </p:cNvPr>
          <p:cNvSpPr txBox="1"/>
          <p:nvPr/>
        </p:nvSpPr>
        <p:spPr>
          <a:xfrm>
            <a:off x="819149" y="420791"/>
            <a:ext cx="4609378" cy="769441"/>
          </a:xfrm>
          <a:prstGeom prst="rect">
            <a:avLst/>
          </a:prstGeom>
          <a:noFill/>
        </p:spPr>
        <p:txBody>
          <a:bodyPr wrap="square" rtlCol="0">
            <a:spAutoFit/>
          </a:bodyPr>
          <a:lstStyle/>
          <a:p>
            <a:r>
              <a:rPr lang="en-US"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Seven Day Services</a:t>
            </a:r>
          </a:p>
        </p:txBody>
      </p:sp>
      <p:sp>
        <p:nvSpPr>
          <p:cNvPr id="19" name="Rectangle 18">
            <a:extLst>
              <a:ext uri="{FF2B5EF4-FFF2-40B4-BE49-F238E27FC236}">
                <a16:creationId xmlns:a16="http://schemas.microsoft.com/office/drawing/2014/main" id="{DA340089-F9EA-4C5D-BC78-DC0C873E08E5}"/>
              </a:ext>
            </a:extLst>
          </p:cNvPr>
          <p:cNvSpPr/>
          <p:nvPr/>
        </p:nvSpPr>
        <p:spPr>
          <a:xfrm>
            <a:off x="817212" y="1607846"/>
            <a:ext cx="5900253" cy="1091068"/>
          </a:xfrm>
          <a:prstGeom prst="rect">
            <a:avLst/>
          </a:prstGeom>
        </p:spPr>
        <p:txBody>
          <a:bodyPr wrap="square">
            <a:spAutoFit/>
          </a:bodyPr>
          <a:lstStyle/>
          <a:p>
            <a:pPr>
              <a:lnSpc>
                <a:spcPct val="110000"/>
              </a:lnSpc>
            </a:pPr>
            <a:r>
              <a:rPr lang="en-GB" sz="2000" dirty="0">
                <a:solidFill>
                  <a:schemeClr val="tx1">
                    <a:lumMod val="75000"/>
                    <a:lumOff val="25000"/>
                  </a:schemeClr>
                </a:solidFill>
                <a:latin typeface="+mj-lt"/>
                <a:cs typeface="Segoe UI Light" panose="020B0502040204020203" pitchFamily="34" charset="0"/>
              </a:rPr>
              <a:t>The provision of seven-day services is about ensuring that patients receive consistent high quality safe care every day of the week. There are three key elements:</a:t>
            </a:r>
          </a:p>
        </p:txBody>
      </p:sp>
      <p:grpSp>
        <p:nvGrpSpPr>
          <p:cNvPr id="5" name="Group 4">
            <a:extLst>
              <a:ext uri="{FF2B5EF4-FFF2-40B4-BE49-F238E27FC236}">
                <a16:creationId xmlns:a16="http://schemas.microsoft.com/office/drawing/2014/main" id="{1C59586B-6F9A-4873-A23C-A91D90CB1E7E}"/>
              </a:ext>
            </a:extLst>
          </p:cNvPr>
          <p:cNvGrpSpPr/>
          <p:nvPr/>
        </p:nvGrpSpPr>
        <p:grpSpPr>
          <a:xfrm>
            <a:off x="969927" y="3749974"/>
            <a:ext cx="2758705" cy="1287212"/>
            <a:chOff x="2176351" y="5604661"/>
            <a:chExt cx="3449551" cy="2059540"/>
          </a:xfrm>
        </p:grpSpPr>
        <p:sp>
          <p:nvSpPr>
            <p:cNvPr id="6" name="Rectangle 5">
              <a:extLst>
                <a:ext uri="{FF2B5EF4-FFF2-40B4-BE49-F238E27FC236}">
                  <a16:creationId xmlns:a16="http://schemas.microsoft.com/office/drawing/2014/main" id="{AF9162F1-E56A-4FC8-A68A-1B5CCF48E380}"/>
                </a:ext>
              </a:extLst>
            </p:cNvPr>
            <p:cNvSpPr/>
            <p:nvPr/>
          </p:nvSpPr>
          <p:spPr>
            <a:xfrm>
              <a:off x="2602981" y="5754619"/>
              <a:ext cx="2537683" cy="587136"/>
            </a:xfrm>
            <a:prstGeom prst="rect">
              <a:avLst/>
            </a:prstGeom>
          </p:spPr>
          <p:txBody>
            <a:bodyPr wrap="square">
              <a:spAutoFit/>
            </a:bodyPr>
            <a:lstStyle/>
            <a:p>
              <a:pPr algn="ctr">
                <a:lnSpc>
                  <a:spcPct val="120000"/>
                </a:lnSpc>
              </a:pP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301A227E-24AD-421D-861F-0D32B1C61121}"/>
                </a:ext>
              </a:extLst>
            </p:cNvPr>
            <p:cNvSpPr/>
            <p:nvPr/>
          </p:nvSpPr>
          <p:spPr>
            <a:xfrm>
              <a:off x="2176351" y="5604661"/>
              <a:ext cx="3449551" cy="2059540"/>
            </a:xfrm>
            <a:prstGeom prst="rect">
              <a:avLst/>
            </a:prstGeom>
          </p:spPr>
          <p:txBody>
            <a:bodyPr wrap="square">
              <a:spAutoFit/>
            </a:bodyPr>
            <a:lstStyle/>
            <a:p>
              <a:pPr algn="ctr">
                <a:lnSpc>
                  <a:spcPct val="110000"/>
                </a:lnSpc>
              </a:pPr>
              <a:r>
                <a:rPr lang="en-GB" dirty="0">
                  <a:solidFill>
                    <a:schemeClr val="bg1"/>
                  </a:solidFill>
                  <a:cs typeface="Segoe UI Light" panose="020B0502040204020203" pitchFamily="34" charset="0"/>
                </a:rPr>
                <a:t>Routine general practice; access to GP appointments in the evenings and at weekends</a:t>
              </a:r>
            </a:p>
          </p:txBody>
        </p:sp>
      </p:grpSp>
      <p:sp>
        <p:nvSpPr>
          <p:cNvPr id="15" name="Rectangle 14">
            <a:extLst>
              <a:ext uri="{FF2B5EF4-FFF2-40B4-BE49-F238E27FC236}">
                <a16:creationId xmlns:a16="http://schemas.microsoft.com/office/drawing/2014/main" id="{82287519-37B7-4EFF-9A49-F542DF1D944A}"/>
              </a:ext>
            </a:extLst>
          </p:cNvPr>
          <p:cNvSpPr/>
          <p:nvPr/>
        </p:nvSpPr>
        <p:spPr>
          <a:xfrm>
            <a:off x="4012256" y="3898022"/>
            <a:ext cx="2751650" cy="991169"/>
          </a:xfrm>
          <a:prstGeom prst="rect">
            <a:avLst/>
          </a:prstGeom>
        </p:spPr>
        <p:txBody>
          <a:bodyPr wrap="square">
            <a:spAutoFit/>
          </a:bodyPr>
          <a:lstStyle/>
          <a:p>
            <a:pPr algn="ctr">
              <a:lnSpc>
                <a:spcPct val="110000"/>
              </a:lnSpc>
            </a:pPr>
            <a:r>
              <a:rPr lang="en-GB" dirty="0">
                <a:solidFill>
                  <a:schemeClr val="bg1"/>
                </a:solidFill>
                <a:cs typeface="Segoe UI Light" panose="020B0502040204020203" pitchFamily="34" charset="0"/>
              </a:rPr>
              <a:t>Urgent care; access to healthcare advice 24/7    via NHS 111</a:t>
            </a:r>
          </a:p>
        </p:txBody>
      </p:sp>
      <p:sp>
        <p:nvSpPr>
          <p:cNvPr id="25" name="Rectangle 24">
            <a:extLst>
              <a:ext uri="{FF2B5EF4-FFF2-40B4-BE49-F238E27FC236}">
                <a16:creationId xmlns:a16="http://schemas.microsoft.com/office/drawing/2014/main" id="{8E1F5B28-E38A-493C-A326-A6C88E927EC3}"/>
              </a:ext>
            </a:extLst>
          </p:cNvPr>
          <p:cNvSpPr/>
          <p:nvPr/>
        </p:nvSpPr>
        <p:spPr>
          <a:xfrm>
            <a:off x="7122298" y="3631914"/>
            <a:ext cx="3752972" cy="1905265"/>
          </a:xfrm>
          <a:prstGeom prst="rect">
            <a:avLst/>
          </a:prstGeom>
        </p:spPr>
        <p:txBody>
          <a:bodyPr wrap="square">
            <a:spAutoFit/>
          </a:bodyPr>
          <a:lstStyle/>
          <a:p>
            <a:pPr algn="ctr">
              <a:lnSpc>
                <a:spcPct val="110000"/>
              </a:lnSpc>
            </a:pPr>
            <a:r>
              <a:rPr lang="en-GB" dirty="0">
                <a:solidFill>
                  <a:schemeClr val="tx1">
                    <a:lumMod val="75000"/>
                    <a:lumOff val="25000"/>
                  </a:schemeClr>
                </a:solidFill>
                <a:latin typeface="+mj-lt"/>
                <a:cs typeface="Segoe UI Light" panose="020B0502040204020203" pitchFamily="34" charset="0"/>
              </a:rPr>
              <a:t>Quality hospital care that will provide 100% of the population with access to the same level of consultant assessment and review, diagnostic tests and consultant-led interventions every day of the week by 2020</a:t>
            </a:r>
          </a:p>
        </p:txBody>
      </p:sp>
      <p:cxnSp>
        <p:nvCxnSpPr>
          <p:cNvPr id="27" name="Straight Connector 26">
            <a:extLst>
              <a:ext uri="{FF2B5EF4-FFF2-40B4-BE49-F238E27FC236}">
                <a16:creationId xmlns:a16="http://schemas.microsoft.com/office/drawing/2014/main" id="{2608BA6E-9C7B-4BF7-B152-4127F71817FA}"/>
              </a:ext>
            </a:extLst>
          </p:cNvPr>
          <p:cNvCxnSpPr>
            <a:cxnSpLocks/>
          </p:cNvCxnSpPr>
          <p:nvPr/>
        </p:nvCxnSpPr>
        <p:spPr>
          <a:xfrm>
            <a:off x="6916684" y="3339526"/>
            <a:ext cx="0" cy="1744550"/>
          </a:xfrm>
          <a:prstGeom prst="line">
            <a:avLst/>
          </a:prstGeom>
          <a:ln>
            <a:solidFill>
              <a:schemeClr val="bg1">
                <a:alpha val="18000"/>
              </a:schemeClr>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9405EFBA-445D-44C5-8540-7AD37740D68D}"/>
              </a:ext>
            </a:extLst>
          </p:cNvPr>
          <p:cNvGrpSpPr/>
          <p:nvPr/>
        </p:nvGrpSpPr>
        <p:grpSpPr>
          <a:xfrm>
            <a:off x="923322" y="1305317"/>
            <a:ext cx="494030" cy="99060"/>
            <a:chOff x="6949440" y="5232033"/>
            <a:chExt cx="494030" cy="99060"/>
          </a:xfrm>
          <a:noFill/>
        </p:grpSpPr>
        <p:sp>
          <p:nvSpPr>
            <p:cNvPr id="30" name="Oval 29">
              <a:extLst>
                <a:ext uri="{FF2B5EF4-FFF2-40B4-BE49-F238E27FC236}">
                  <a16:creationId xmlns:a16="http://schemas.microsoft.com/office/drawing/2014/main" id="{5C4EAC18-6BCE-4A43-BCF4-32E9FD50B430}"/>
                </a:ext>
              </a:extLst>
            </p:cNvPr>
            <p:cNvSpPr/>
            <p:nvPr/>
          </p:nvSpPr>
          <p:spPr>
            <a:xfrm>
              <a:off x="6949440" y="5232033"/>
              <a:ext cx="99060" cy="99060"/>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881B3EF-A9EC-419C-AEED-FE5C5991EB7F}"/>
                </a:ext>
              </a:extLst>
            </p:cNvPr>
            <p:cNvSpPr/>
            <p:nvPr/>
          </p:nvSpPr>
          <p:spPr>
            <a:xfrm>
              <a:off x="7146925" y="5232033"/>
              <a:ext cx="99060" cy="99060"/>
            </a:xfrm>
            <a:prstGeom prst="ellipse">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F7CBAD2-5508-44C7-8BA0-DB1CAEF91ACA}"/>
                </a:ext>
              </a:extLst>
            </p:cNvPr>
            <p:cNvSpPr/>
            <p:nvPr/>
          </p:nvSpPr>
          <p:spPr>
            <a:xfrm>
              <a:off x="7344410" y="5232033"/>
              <a:ext cx="99060" cy="99060"/>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Connector 34">
            <a:extLst>
              <a:ext uri="{FF2B5EF4-FFF2-40B4-BE49-F238E27FC236}">
                <a16:creationId xmlns:a16="http://schemas.microsoft.com/office/drawing/2014/main" id="{9972094D-4CF7-4ACA-9E1D-2B038CC20CCE}"/>
              </a:ext>
            </a:extLst>
          </p:cNvPr>
          <p:cNvCxnSpPr>
            <a:cxnSpLocks/>
          </p:cNvCxnSpPr>
          <p:nvPr/>
        </p:nvCxnSpPr>
        <p:spPr>
          <a:xfrm>
            <a:off x="7048794" y="3339526"/>
            <a:ext cx="0" cy="1744550"/>
          </a:xfrm>
          <a:prstGeom prst="line">
            <a:avLst/>
          </a:prstGeom>
          <a:ln>
            <a:solidFill>
              <a:schemeClr val="bg1">
                <a:alpha val="18000"/>
              </a:schemeClr>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B5D62204-BDAB-4A30-B5EF-C4EE8FCBFE02}"/>
              </a:ext>
            </a:extLst>
          </p:cNvPr>
          <p:cNvSpPr/>
          <p:nvPr/>
        </p:nvSpPr>
        <p:spPr>
          <a:xfrm>
            <a:off x="1926043" y="3121488"/>
            <a:ext cx="688009" cy="461665"/>
          </a:xfrm>
          <a:prstGeom prst="rect">
            <a:avLst/>
          </a:prstGeom>
        </p:spPr>
        <p:txBody>
          <a:bodyPr wrap="none">
            <a:spAutoFit/>
          </a:bodyPr>
          <a:lstStyle/>
          <a:p>
            <a:pPr lvl="0"/>
            <a:r>
              <a:rPr lang="en-IN" sz="2400" b="1" dirty="0">
                <a:solidFill>
                  <a:schemeClr val="bg1"/>
                </a:solidFill>
                <a:latin typeface="+mj-lt"/>
                <a:cs typeface="Segoe UI" panose="020B0502040204020203" pitchFamily="34" charset="0"/>
              </a:rPr>
              <a:t>One</a:t>
            </a:r>
          </a:p>
        </p:txBody>
      </p:sp>
      <p:sp>
        <p:nvSpPr>
          <p:cNvPr id="37" name="Rectangle 36">
            <a:extLst>
              <a:ext uri="{FF2B5EF4-FFF2-40B4-BE49-F238E27FC236}">
                <a16:creationId xmlns:a16="http://schemas.microsoft.com/office/drawing/2014/main" id="{B6914929-63B6-463F-93AA-E964D82C8A4F}"/>
              </a:ext>
            </a:extLst>
          </p:cNvPr>
          <p:cNvSpPr/>
          <p:nvPr/>
        </p:nvSpPr>
        <p:spPr>
          <a:xfrm>
            <a:off x="4978009" y="3170249"/>
            <a:ext cx="681212" cy="461665"/>
          </a:xfrm>
          <a:prstGeom prst="rect">
            <a:avLst/>
          </a:prstGeom>
        </p:spPr>
        <p:txBody>
          <a:bodyPr wrap="none">
            <a:spAutoFit/>
          </a:bodyPr>
          <a:lstStyle/>
          <a:p>
            <a:pPr lvl="0"/>
            <a:r>
              <a:rPr lang="id-ID" sz="2400" b="1" dirty="0">
                <a:solidFill>
                  <a:schemeClr val="bg1"/>
                </a:solidFill>
                <a:latin typeface="+mj-lt"/>
                <a:cs typeface="Segoe UI" panose="020B0502040204020203" pitchFamily="34" charset="0"/>
              </a:rPr>
              <a:t>Two</a:t>
            </a:r>
            <a:endParaRPr lang="en-IN" sz="2400" b="1" dirty="0">
              <a:solidFill>
                <a:schemeClr val="bg1"/>
              </a:solidFill>
              <a:latin typeface="+mj-lt"/>
              <a:cs typeface="Segoe UI" panose="020B0502040204020203" pitchFamily="34" charset="0"/>
            </a:endParaRPr>
          </a:p>
        </p:txBody>
      </p:sp>
      <p:sp>
        <p:nvSpPr>
          <p:cNvPr id="38" name="Rectangle 37">
            <a:extLst>
              <a:ext uri="{FF2B5EF4-FFF2-40B4-BE49-F238E27FC236}">
                <a16:creationId xmlns:a16="http://schemas.microsoft.com/office/drawing/2014/main" id="{77D9E301-445C-45CE-B01E-97C2728BC915}"/>
              </a:ext>
            </a:extLst>
          </p:cNvPr>
          <p:cNvSpPr/>
          <p:nvPr/>
        </p:nvSpPr>
        <p:spPr>
          <a:xfrm>
            <a:off x="8556034" y="3170249"/>
            <a:ext cx="885499" cy="461665"/>
          </a:xfrm>
          <a:prstGeom prst="rect">
            <a:avLst/>
          </a:prstGeom>
        </p:spPr>
        <p:txBody>
          <a:bodyPr wrap="none">
            <a:spAutoFit/>
          </a:bodyPr>
          <a:lstStyle/>
          <a:p>
            <a:pPr lvl="0"/>
            <a:r>
              <a:rPr lang="id-ID" sz="2400" b="1" dirty="0">
                <a:solidFill>
                  <a:schemeClr val="accent2"/>
                </a:solidFill>
                <a:latin typeface="+mj-lt"/>
                <a:cs typeface="Segoe UI" panose="020B0502040204020203" pitchFamily="34" charset="0"/>
              </a:rPr>
              <a:t>T</a:t>
            </a:r>
            <a:r>
              <a:rPr lang="en-GB" sz="2400" b="1" dirty="0" err="1">
                <a:solidFill>
                  <a:schemeClr val="accent2"/>
                </a:solidFill>
                <a:latin typeface="+mj-lt"/>
                <a:cs typeface="Segoe UI" panose="020B0502040204020203" pitchFamily="34" charset="0"/>
              </a:rPr>
              <a:t>hree</a:t>
            </a:r>
            <a:endParaRPr lang="en-IN" sz="2400" b="1" dirty="0">
              <a:solidFill>
                <a:schemeClr val="accent2"/>
              </a:solidFill>
              <a:latin typeface="+mj-lt"/>
              <a:cs typeface="Segoe UI" panose="020B0502040204020203" pitchFamily="34" charset="0"/>
            </a:endParaRPr>
          </a:p>
        </p:txBody>
      </p:sp>
      <p:sp>
        <p:nvSpPr>
          <p:cNvPr id="52" name="TextBox 51">
            <a:extLst>
              <a:ext uri="{FF2B5EF4-FFF2-40B4-BE49-F238E27FC236}">
                <a16:creationId xmlns:a16="http://schemas.microsoft.com/office/drawing/2014/main" id="{78B802E0-C0E9-425A-BCFE-FDB2A4102585}"/>
              </a:ext>
            </a:extLst>
          </p:cNvPr>
          <p:cNvSpPr txBox="1"/>
          <p:nvPr/>
        </p:nvSpPr>
        <p:spPr>
          <a:xfrm rot="10800000" flipV="1">
            <a:off x="11404230" y="6349263"/>
            <a:ext cx="529808" cy="307777"/>
          </a:xfrm>
          <a:prstGeom prst="rect">
            <a:avLst/>
          </a:prstGeom>
          <a:noFill/>
        </p:spPr>
        <p:txBody>
          <a:bodyPr wrap="square" rtlCol="0">
            <a:spAutoFit/>
          </a:bodyPr>
          <a:lstStyle/>
          <a:p>
            <a:pPr algn="ctr"/>
            <a:fld id="{260E2A6B-A809-4840-BF14-8648BC0BDF87}" type="slidenum">
              <a:rPr lang="id-ID" sz="1400" i="0" smtClean="0">
                <a:solidFill>
                  <a:schemeClr val="bg1"/>
                </a:solidFill>
                <a:latin typeface="+mj-lt"/>
                <a:ea typeface="Lato" panose="020F0502020204030203" pitchFamily="34" charset="0"/>
                <a:cs typeface="Segoe UI" panose="020B0502040204020203" pitchFamily="34" charset="0"/>
              </a:rPr>
              <a:pPr algn="ctr"/>
              <a:t>13</a:t>
            </a:fld>
            <a:endParaRPr lang="id-ID" sz="3200" i="0" dirty="0">
              <a:solidFill>
                <a:schemeClr val="bg1"/>
              </a:solidFill>
              <a:latin typeface="+mj-lt"/>
              <a:ea typeface="Lato" panose="020F0502020204030203" pitchFamily="34" charset="0"/>
              <a:cs typeface="Segoe UI" panose="020B0502040204020203" pitchFamily="34" charset="0"/>
            </a:endParaRPr>
          </a:p>
        </p:txBody>
      </p:sp>
      <p:sp>
        <p:nvSpPr>
          <p:cNvPr id="53" name="TextBox 52">
            <a:extLst>
              <a:ext uri="{FF2B5EF4-FFF2-40B4-BE49-F238E27FC236}">
                <a16:creationId xmlns:a16="http://schemas.microsoft.com/office/drawing/2014/main" id="{14B0D1C7-B781-4450-984A-5049149BB978}"/>
              </a:ext>
            </a:extLst>
          </p:cNvPr>
          <p:cNvSpPr txBox="1"/>
          <p:nvPr/>
        </p:nvSpPr>
        <p:spPr>
          <a:xfrm>
            <a:off x="10781501" y="6349263"/>
            <a:ext cx="682687" cy="307777"/>
          </a:xfrm>
          <a:prstGeom prst="rect">
            <a:avLst/>
          </a:prstGeom>
          <a:noFill/>
        </p:spPr>
        <p:txBody>
          <a:bodyPr wrap="none" rtlCol="0">
            <a:spAutoFit/>
          </a:bodyPr>
          <a:lstStyle/>
          <a:p>
            <a:pPr algn="ctr"/>
            <a:r>
              <a:rPr lang="en-US" sz="1400" spc="300" dirty="0">
                <a:solidFill>
                  <a:schemeClr val="bg1"/>
                </a:solidFill>
                <a:latin typeface="+mj-lt"/>
                <a:ea typeface="Lato" panose="020F0502020204030203" pitchFamily="34" charset="0"/>
                <a:cs typeface="Segoe UI" panose="020B0502040204020203" pitchFamily="34" charset="0"/>
              </a:rPr>
              <a:t>Page</a:t>
            </a:r>
            <a:endParaRPr lang="id-ID" sz="1400" spc="300" dirty="0">
              <a:solidFill>
                <a:schemeClr val="bg1"/>
              </a:solidFill>
              <a:latin typeface="+mj-lt"/>
              <a:ea typeface="Lato" panose="020F0502020204030203" pitchFamily="34" charset="0"/>
              <a:cs typeface="Segoe UI" panose="020B0502040204020203" pitchFamily="34" charset="0"/>
            </a:endParaRPr>
          </a:p>
        </p:txBody>
      </p:sp>
      <p:pic>
        <p:nvPicPr>
          <p:cNvPr id="54" name="Picture 6" descr="NHS England - Wikipedia">
            <a:extLst>
              <a:ext uri="{FF2B5EF4-FFF2-40B4-BE49-F238E27FC236}">
                <a16:creationId xmlns:a16="http://schemas.microsoft.com/office/drawing/2014/main" id="{543627BB-7ADD-4561-B755-647E3BB7F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03" y="6093964"/>
            <a:ext cx="706030" cy="550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37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5752422-40E9-4096-8FEA-86DD614D3EA4}"/>
              </a:ext>
            </a:extLst>
          </p:cNvPr>
          <p:cNvSpPr/>
          <p:nvPr/>
        </p:nvSpPr>
        <p:spPr>
          <a:xfrm>
            <a:off x="3420786" y="3031361"/>
            <a:ext cx="2374491" cy="2732832"/>
          </a:xfrm>
          <a:prstGeom prst="roundRect">
            <a:avLst>
              <a:gd name="adj" fmla="val 797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Rounded Corners 3">
            <a:extLst>
              <a:ext uri="{FF2B5EF4-FFF2-40B4-BE49-F238E27FC236}">
                <a16:creationId xmlns:a16="http://schemas.microsoft.com/office/drawing/2014/main" id="{E7156046-9480-49BF-B53D-E626E8B49068}"/>
              </a:ext>
            </a:extLst>
          </p:cNvPr>
          <p:cNvSpPr/>
          <p:nvPr/>
        </p:nvSpPr>
        <p:spPr>
          <a:xfrm>
            <a:off x="8631883" y="3031360"/>
            <a:ext cx="2374491" cy="2732833"/>
          </a:xfrm>
          <a:prstGeom prst="roundRect">
            <a:avLst>
              <a:gd name="adj" fmla="val 797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Rectangle 18">
            <a:extLst>
              <a:ext uri="{FF2B5EF4-FFF2-40B4-BE49-F238E27FC236}">
                <a16:creationId xmlns:a16="http://schemas.microsoft.com/office/drawing/2014/main" id="{61BB7707-D72C-46F3-9689-CC5C7826B7C1}"/>
              </a:ext>
            </a:extLst>
          </p:cNvPr>
          <p:cNvSpPr/>
          <p:nvPr/>
        </p:nvSpPr>
        <p:spPr>
          <a:xfrm>
            <a:off x="990746" y="4249386"/>
            <a:ext cx="2023472" cy="884538"/>
          </a:xfrm>
          <a:prstGeom prst="rect">
            <a:avLst/>
          </a:prstGeom>
        </p:spPr>
        <p:txBody>
          <a:bodyPr wrap="square">
            <a:spAutoFit/>
          </a:bodyPr>
          <a:lstStyle/>
          <a:p>
            <a:pPr algn="ctr">
              <a:lnSpc>
                <a:spcPct val="110000"/>
              </a:lnSpc>
            </a:pPr>
            <a:r>
              <a:rPr lang="en-GB" sz="2400" dirty="0">
                <a:solidFill>
                  <a:schemeClr val="bg1">
                    <a:lumMod val="50000"/>
                  </a:schemeClr>
                </a:solidFill>
                <a:latin typeface="+mj-lt"/>
                <a:cs typeface="Segoe UI Light" panose="020B0502040204020203" pitchFamily="34" charset="0"/>
              </a:rPr>
              <a:t>Better Patient Experience</a:t>
            </a:r>
          </a:p>
        </p:txBody>
      </p:sp>
      <p:sp>
        <p:nvSpPr>
          <p:cNvPr id="22" name="Rectangle 21">
            <a:extLst>
              <a:ext uri="{FF2B5EF4-FFF2-40B4-BE49-F238E27FC236}">
                <a16:creationId xmlns:a16="http://schemas.microsoft.com/office/drawing/2014/main" id="{3BDFB888-448D-4F2C-8073-EDAF405862CB}"/>
              </a:ext>
            </a:extLst>
          </p:cNvPr>
          <p:cNvSpPr/>
          <p:nvPr/>
        </p:nvSpPr>
        <p:spPr>
          <a:xfrm>
            <a:off x="3420786" y="4249386"/>
            <a:ext cx="2374490" cy="884538"/>
          </a:xfrm>
          <a:prstGeom prst="rect">
            <a:avLst/>
          </a:prstGeom>
        </p:spPr>
        <p:txBody>
          <a:bodyPr wrap="square">
            <a:spAutoFit/>
          </a:bodyPr>
          <a:lstStyle/>
          <a:p>
            <a:pPr algn="ctr">
              <a:lnSpc>
                <a:spcPct val="110000"/>
              </a:lnSpc>
            </a:pPr>
            <a:r>
              <a:rPr lang="en-GB" sz="2400" dirty="0">
                <a:solidFill>
                  <a:schemeClr val="bg1">
                    <a:lumMod val="50000"/>
                  </a:schemeClr>
                </a:solidFill>
                <a:latin typeface="+mj-lt"/>
                <a:cs typeface="Segoe UI Light" panose="020B0502040204020203" pitchFamily="34" charset="0"/>
              </a:rPr>
              <a:t>Improved Patient Flow </a:t>
            </a:r>
          </a:p>
        </p:txBody>
      </p:sp>
      <p:sp>
        <p:nvSpPr>
          <p:cNvPr id="25" name="Rectangle 24">
            <a:extLst>
              <a:ext uri="{FF2B5EF4-FFF2-40B4-BE49-F238E27FC236}">
                <a16:creationId xmlns:a16="http://schemas.microsoft.com/office/drawing/2014/main" id="{3A7A84E6-81F1-4AEC-A73E-36316D7CF5B9}"/>
              </a:ext>
            </a:extLst>
          </p:cNvPr>
          <p:cNvSpPr/>
          <p:nvPr/>
        </p:nvSpPr>
        <p:spPr>
          <a:xfrm>
            <a:off x="5970786" y="4249386"/>
            <a:ext cx="2518062" cy="478272"/>
          </a:xfrm>
          <a:prstGeom prst="rect">
            <a:avLst/>
          </a:prstGeom>
        </p:spPr>
        <p:txBody>
          <a:bodyPr wrap="square">
            <a:spAutoFit/>
          </a:bodyPr>
          <a:lstStyle/>
          <a:p>
            <a:pPr algn="ctr">
              <a:lnSpc>
                <a:spcPct val="110000"/>
              </a:lnSpc>
            </a:pPr>
            <a:r>
              <a:rPr lang="en-GB" sz="2400" dirty="0">
                <a:solidFill>
                  <a:schemeClr val="bg1">
                    <a:lumMod val="50000"/>
                  </a:schemeClr>
                </a:solidFill>
                <a:latin typeface="+mj-lt"/>
                <a:cs typeface="Segoe UI Light" panose="020B0502040204020203" pitchFamily="34" charset="0"/>
              </a:rPr>
              <a:t>Patient Safety</a:t>
            </a:r>
          </a:p>
        </p:txBody>
      </p:sp>
      <p:sp>
        <p:nvSpPr>
          <p:cNvPr id="28" name="Rectangle 27">
            <a:extLst>
              <a:ext uri="{FF2B5EF4-FFF2-40B4-BE49-F238E27FC236}">
                <a16:creationId xmlns:a16="http://schemas.microsoft.com/office/drawing/2014/main" id="{E14D38DA-8E56-4C70-967C-A704CA691C9B}"/>
              </a:ext>
            </a:extLst>
          </p:cNvPr>
          <p:cNvSpPr/>
          <p:nvPr/>
        </p:nvSpPr>
        <p:spPr>
          <a:xfrm>
            <a:off x="8664357" y="4249386"/>
            <a:ext cx="2342017" cy="1200329"/>
          </a:xfrm>
          <a:prstGeom prst="rect">
            <a:avLst/>
          </a:prstGeom>
        </p:spPr>
        <p:txBody>
          <a:bodyPr wrap="square">
            <a:spAutoFit/>
          </a:bodyPr>
          <a:lstStyle/>
          <a:p>
            <a:pPr algn="ctr"/>
            <a:r>
              <a:rPr lang="en-GB" sz="2400" dirty="0">
                <a:solidFill>
                  <a:schemeClr val="bg1">
                    <a:lumMod val="50000"/>
                  </a:schemeClr>
                </a:solidFill>
                <a:latin typeface="+mj-lt"/>
                <a:cs typeface="Segoe UI Light" panose="020B0502040204020203" pitchFamily="34" charset="0"/>
              </a:rPr>
              <a:t>Better clinical supervision across the week</a:t>
            </a:r>
          </a:p>
        </p:txBody>
      </p:sp>
      <p:sp>
        <p:nvSpPr>
          <p:cNvPr id="30" name="Speech Bubble: Oval 29">
            <a:extLst>
              <a:ext uri="{FF2B5EF4-FFF2-40B4-BE49-F238E27FC236}">
                <a16:creationId xmlns:a16="http://schemas.microsoft.com/office/drawing/2014/main" id="{B1E99A6A-52BD-422C-B0C3-982DE5B4C66A}"/>
              </a:ext>
            </a:extLst>
          </p:cNvPr>
          <p:cNvSpPr/>
          <p:nvPr/>
        </p:nvSpPr>
        <p:spPr>
          <a:xfrm>
            <a:off x="2315996" y="2071178"/>
            <a:ext cx="964091" cy="960184"/>
          </a:xfrm>
          <a:prstGeom prst="wedgeEllipseCallout">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Rectangle 30">
            <a:extLst>
              <a:ext uri="{FF2B5EF4-FFF2-40B4-BE49-F238E27FC236}">
                <a16:creationId xmlns:a16="http://schemas.microsoft.com/office/drawing/2014/main" id="{5EBA59C6-4D8A-4D44-96B7-F10CF9BCD6D8}"/>
              </a:ext>
            </a:extLst>
          </p:cNvPr>
          <p:cNvSpPr/>
          <p:nvPr/>
        </p:nvSpPr>
        <p:spPr>
          <a:xfrm>
            <a:off x="2341024" y="2289660"/>
            <a:ext cx="914034" cy="523220"/>
          </a:xfrm>
          <a:prstGeom prst="rect">
            <a:avLst/>
          </a:prstGeom>
        </p:spPr>
        <p:txBody>
          <a:bodyPr wrap="square">
            <a:spAutoFit/>
          </a:bodyPr>
          <a:lstStyle/>
          <a:p>
            <a:pPr algn="ctr"/>
            <a:r>
              <a:rPr lang="en-US" sz="2800" b="1" dirty="0">
                <a:solidFill>
                  <a:schemeClr val="bg1"/>
                </a:solidFill>
                <a:latin typeface="+mj-lt"/>
                <a:ea typeface="Open Sans" panose="020B0606030504020204" pitchFamily="34" charset="0"/>
                <a:cs typeface="Open Sans" panose="020B0606030504020204" pitchFamily="34" charset="0"/>
              </a:rPr>
              <a:t>01</a:t>
            </a:r>
            <a:endParaRPr lang="en-US" sz="2800" b="1" baseline="30000" dirty="0">
              <a:solidFill>
                <a:schemeClr val="bg1"/>
              </a:solidFill>
              <a:latin typeface="+mj-lt"/>
              <a:ea typeface="Open Sans" panose="020B0606030504020204" pitchFamily="34" charset="0"/>
              <a:cs typeface="Open Sans" panose="020B0606030504020204" pitchFamily="34" charset="0"/>
            </a:endParaRPr>
          </a:p>
        </p:txBody>
      </p:sp>
      <p:sp>
        <p:nvSpPr>
          <p:cNvPr id="33" name="Speech Bubble: Oval 32">
            <a:extLst>
              <a:ext uri="{FF2B5EF4-FFF2-40B4-BE49-F238E27FC236}">
                <a16:creationId xmlns:a16="http://schemas.microsoft.com/office/drawing/2014/main" id="{BCBE8E00-DA06-4B88-B535-C8FEBCE9981D}"/>
              </a:ext>
            </a:extLst>
          </p:cNvPr>
          <p:cNvSpPr/>
          <p:nvPr/>
        </p:nvSpPr>
        <p:spPr>
          <a:xfrm>
            <a:off x="4932891" y="2071178"/>
            <a:ext cx="964091" cy="960184"/>
          </a:xfrm>
          <a:prstGeom prst="wedgeEllipseCallout">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4" name="Rectangle 33">
            <a:extLst>
              <a:ext uri="{FF2B5EF4-FFF2-40B4-BE49-F238E27FC236}">
                <a16:creationId xmlns:a16="http://schemas.microsoft.com/office/drawing/2014/main" id="{4A15A4A6-4BDF-4DF9-8E96-F2021C11016E}"/>
              </a:ext>
            </a:extLst>
          </p:cNvPr>
          <p:cNvSpPr/>
          <p:nvPr/>
        </p:nvSpPr>
        <p:spPr>
          <a:xfrm>
            <a:off x="4957919" y="2289660"/>
            <a:ext cx="914034" cy="523220"/>
          </a:xfrm>
          <a:prstGeom prst="rect">
            <a:avLst/>
          </a:prstGeom>
        </p:spPr>
        <p:txBody>
          <a:bodyPr wrap="square">
            <a:spAutoFit/>
          </a:bodyPr>
          <a:lstStyle/>
          <a:p>
            <a:pPr algn="ctr"/>
            <a:r>
              <a:rPr lang="en-US" sz="2800" b="1" dirty="0">
                <a:solidFill>
                  <a:schemeClr val="bg1"/>
                </a:solidFill>
                <a:latin typeface="+mj-lt"/>
                <a:ea typeface="Open Sans" panose="020B0606030504020204" pitchFamily="34" charset="0"/>
                <a:cs typeface="Open Sans" panose="020B0606030504020204" pitchFamily="34" charset="0"/>
              </a:rPr>
              <a:t>02</a:t>
            </a:r>
            <a:endParaRPr lang="en-US" sz="2800" b="1" baseline="30000" dirty="0">
              <a:solidFill>
                <a:schemeClr val="bg1"/>
              </a:solidFill>
              <a:latin typeface="+mj-lt"/>
              <a:ea typeface="Open Sans" panose="020B0606030504020204" pitchFamily="34" charset="0"/>
              <a:cs typeface="Open Sans" panose="020B0606030504020204" pitchFamily="34" charset="0"/>
            </a:endParaRPr>
          </a:p>
        </p:txBody>
      </p:sp>
      <p:sp>
        <p:nvSpPr>
          <p:cNvPr id="36" name="Speech Bubble: Oval 35">
            <a:extLst>
              <a:ext uri="{FF2B5EF4-FFF2-40B4-BE49-F238E27FC236}">
                <a16:creationId xmlns:a16="http://schemas.microsoft.com/office/drawing/2014/main" id="{15342004-3BF5-4E1A-8378-8510B8169BF5}"/>
              </a:ext>
            </a:extLst>
          </p:cNvPr>
          <p:cNvSpPr/>
          <p:nvPr/>
        </p:nvSpPr>
        <p:spPr>
          <a:xfrm>
            <a:off x="7549786" y="2071178"/>
            <a:ext cx="964091" cy="960184"/>
          </a:xfrm>
          <a:prstGeom prst="wedgeEllipseCallout">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7" name="Rectangle 36">
            <a:extLst>
              <a:ext uri="{FF2B5EF4-FFF2-40B4-BE49-F238E27FC236}">
                <a16:creationId xmlns:a16="http://schemas.microsoft.com/office/drawing/2014/main" id="{5162686A-2868-4E4C-9647-D2660EB0926E}"/>
              </a:ext>
            </a:extLst>
          </p:cNvPr>
          <p:cNvSpPr/>
          <p:nvPr/>
        </p:nvSpPr>
        <p:spPr>
          <a:xfrm>
            <a:off x="7574814" y="2289660"/>
            <a:ext cx="914034" cy="523220"/>
          </a:xfrm>
          <a:prstGeom prst="rect">
            <a:avLst/>
          </a:prstGeom>
        </p:spPr>
        <p:txBody>
          <a:bodyPr wrap="square">
            <a:spAutoFit/>
          </a:bodyPr>
          <a:lstStyle/>
          <a:p>
            <a:pPr algn="ctr"/>
            <a:r>
              <a:rPr lang="en-US" sz="2800" b="1" dirty="0">
                <a:solidFill>
                  <a:schemeClr val="bg1"/>
                </a:solidFill>
                <a:latin typeface="+mj-lt"/>
                <a:ea typeface="Open Sans" panose="020B0606030504020204" pitchFamily="34" charset="0"/>
                <a:cs typeface="Open Sans" panose="020B0606030504020204" pitchFamily="34" charset="0"/>
              </a:rPr>
              <a:t>03</a:t>
            </a:r>
            <a:endParaRPr lang="en-US" sz="2800" b="1" baseline="30000" dirty="0">
              <a:solidFill>
                <a:schemeClr val="bg1"/>
              </a:solidFill>
              <a:latin typeface="+mj-lt"/>
              <a:ea typeface="Open Sans" panose="020B0606030504020204" pitchFamily="34" charset="0"/>
              <a:cs typeface="Open Sans" panose="020B0606030504020204" pitchFamily="34" charset="0"/>
            </a:endParaRPr>
          </a:p>
        </p:txBody>
      </p:sp>
      <p:sp>
        <p:nvSpPr>
          <p:cNvPr id="39" name="Speech Bubble: Oval 38">
            <a:extLst>
              <a:ext uri="{FF2B5EF4-FFF2-40B4-BE49-F238E27FC236}">
                <a16:creationId xmlns:a16="http://schemas.microsoft.com/office/drawing/2014/main" id="{D27F66A4-1F10-4EA2-9A58-D50693239F27}"/>
              </a:ext>
            </a:extLst>
          </p:cNvPr>
          <p:cNvSpPr/>
          <p:nvPr/>
        </p:nvSpPr>
        <p:spPr>
          <a:xfrm>
            <a:off x="10166680" y="2071178"/>
            <a:ext cx="964091" cy="960184"/>
          </a:xfrm>
          <a:prstGeom prst="wedgeEllipseCallout">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0" name="Rectangle 39">
            <a:extLst>
              <a:ext uri="{FF2B5EF4-FFF2-40B4-BE49-F238E27FC236}">
                <a16:creationId xmlns:a16="http://schemas.microsoft.com/office/drawing/2014/main" id="{CADEA5CC-3C2B-4C64-8ABC-E18BDBDF0D12}"/>
              </a:ext>
            </a:extLst>
          </p:cNvPr>
          <p:cNvSpPr/>
          <p:nvPr/>
        </p:nvSpPr>
        <p:spPr>
          <a:xfrm>
            <a:off x="10191708" y="2289660"/>
            <a:ext cx="914034" cy="523220"/>
          </a:xfrm>
          <a:prstGeom prst="rect">
            <a:avLst/>
          </a:prstGeom>
        </p:spPr>
        <p:txBody>
          <a:bodyPr wrap="square">
            <a:spAutoFit/>
          </a:bodyPr>
          <a:lstStyle/>
          <a:p>
            <a:pPr algn="ctr"/>
            <a:r>
              <a:rPr lang="en-US" sz="2800" b="1" dirty="0">
                <a:solidFill>
                  <a:schemeClr val="bg1"/>
                </a:solidFill>
                <a:latin typeface="+mj-lt"/>
                <a:ea typeface="Open Sans" panose="020B0606030504020204" pitchFamily="34" charset="0"/>
                <a:cs typeface="Open Sans" panose="020B0606030504020204" pitchFamily="34" charset="0"/>
              </a:rPr>
              <a:t>04</a:t>
            </a:r>
            <a:endParaRPr lang="en-US" sz="2800" b="1" baseline="30000" dirty="0">
              <a:solidFill>
                <a:schemeClr val="bg1"/>
              </a:solidFill>
              <a:latin typeface="+mj-lt"/>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A27F5A53-8DC7-4131-A83E-AE4B97C753BF}"/>
              </a:ext>
            </a:extLst>
          </p:cNvPr>
          <p:cNvSpPr txBox="1"/>
          <p:nvPr/>
        </p:nvSpPr>
        <p:spPr>
          <a:xfrm>
            <a:off x="0" y="444515"/>
            <a:ext cx="12192000" cy="1070742"/>
          </a:xfrm>
          <a:prstGeom prst="rect">
            <a:avLst/>
          </a:prstGeom>
          <a:noFill/>
        </p:spPr>
        <p:txBody>
          <a:bodyPr wrap="square" rtlCol="0">
            <a:spAutoFit/>
          </a:bodyPr>
          <a:lstStyle/>
          <a:p>
            <a:pPr algn="ctr">
              <a:lnSpc>
                <a:spcPct val="70000"/>
              </a:lnSpc>
            </a:pPr>
            <a:r>
              <a:rPr lang="en-GB"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Improving “Out of Hours” and weekend care </a:t>
            </a:r>
          </a:p>
          <a:p>
            <a:pPr algn="ctr">
              <a:lnSpc>
                <a:spcPct val="70000"/>
              </a:lnSpc>
            </a:pPr>
            <a:r>
              <a:rPr lang="en-GB"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will have a positive impact in 4 key areas</a:t>
            </a:r>
            <a:endParaRPr lang="en-US" sz="4400" spc="-188" dirty="0">
              <a:gradFill>
                <a:gsLst>
                  <a:gs pos="0">
                    <a:schemeClr val="accent3"/>
                  </a:gs>
                  <a:gs pos="82000">
                    <a:schemeClr val="accent1">
                      <a:lumMod val="75000"/>
                    </a:schemeClr>
                  </a:gs>
                </a:gsLst>
                <a:lin ang="2700000" scaled="1"/>
              </a:gradFill>
              <a:latin typeface="+mj-lt"/>
              <a:cs typeface="Poppins Light" panose="00000400000000000000" pitchFamily="2" charset="0"/>
            </a:endParaRPr>
          </a:p>
        </p:txBody>
      </p:sp>
      <p:pic>
        <p:nvPicPr>
          <p:cNvPr id="35" name="Picture 2">
            <a:extLst>
              <a:ext uri="{FF2B5EF4-FFF2-40B4-BE49-F238E27FC236}">
                <a16:creationId xmlns:a16="http://schemas.microsoft.com/office/drawing/2014/main" id="{47CFA231-A316-4380-B733-5B39C36018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06" y="6153492"/>
            <a:ext cx="1175941" cy="519986"/>
          </a:xfrm>
          <a:prstGeom prst="rect">
            <a:avLst/>
          </a:prstGeom>
          <a:noFill/>
          <a:extLst>
            <a:ext uri="{909E8E84-426E-40DD-AFC4-6F175D3DCCD1}">
              <a14:hiddenFill xmlns:a14="http://schemas.microsoft.com/office/drawing/2010/main">
                <a:solidFill>
                  <a:srgbClr val="FFFFFF"/>
                </a:solidFill>
              </a14:hiddenFill>
            </a:ext>
          </a:extLst>
        </p:spPr>
      </p:pic>
      <p:sp>
        <p:nvSpPr>
          <p:cNvPr id="38" name="Freeform 282">
            <a:extLst>
              <a:ext uri="{FF2B5EF4-FFF2-40B4-BE49-F238E27FC236}">
                <a16:creationId xmlns:a16="http://schemas.microsoft.com/office/drawing/2014/main" id="{D6DED0AD-13F3-4E6F-9DB0-E8EA33B8870F}"/>
              </a:ext>
            </a:extLst>
          </p:cNvPr>
          <p:cNvSpPr>
            <a:spLocks noEditPoints="1"/>
          </p:cNvSpPr>
          <p:nvPr/>
        </p:nvSpPr>
        <p:spPr bwMode="auto">
          <a:xfrm>
            <a:off x="1838241" y="3492136"/>
            <a:ext cx="296498" cy="358762"/>
          </a:xfrm>
          <a:custGeom>
            <a:avLst/>
            <a:gdLst>
              <a:gd name="T0" fmla="*/ 84 w 168"/>
              <a:gd name="T1" fmla="*/ 168 h 168"/>
              <a:gd name="T2" fmla="*/ 0 w 168"/>
              <a:gd name="T3" fmla="*/ 84 h 168"/>
              <a:gd name="T4" fmla="*/ 84 w 168"/>
              <a:gd name="T5" fmla="*/ 0 h 168"/>
              <a:gd name="T6" fmla="*/ 168 w 168"/>
              <a:gd name="T7" fmla="*/ 84 h 168"/>
              <a:gd name="T8" fmla="*/ 84 w 168"/>
              <a:gd name="T9" fmla="*/ 168 h 168"/>
              <a:gd name="T10" fmla="*/ 84 w 168"/>
              <a:gd name="T11" fmla="*/ 8 h 168"/>
              <a:gd name="T12" fmla="*/ 8 w 168"/>
              <a:gd name="T13" fmla="*/ 84 h 168"/>
              <a:gd name="T14" fmla="*/ 84 w 168"/>
              <a:gd name="T15" fmla="*/ 160 h 168"/>
              <a:gd name="T16" fmla="*/ 160 w 168"/>
              <a:gd name="T17" fmla="*/ 84 h 168"/>
              <a:gd name="T18" fmla="*/ 84 w 168"/>
              <a:gd name="T19" fmla="*/ 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68">
                <a:moveTo>
                  <a:pt x="84" y="168"/>
                </a:moveTo>
                <a:cubicBezTo>
                  <a:pt x="38" y="168"/>
                  <a:pt x="0" y="130"/>
                  <a:pt x="0" y="84"/>
                </a:cubicBezTo>
                <a:cubicBezTo>
                  <a:pt x="0" y="38"/>
                  <a:pt x="38" y="0"/>
                  <a:pt x="84" y="0"/>
                </a:cubicBezTo>
                <a:cubicBezTo>
                  <a:pt x="130" y="0"/>
                  <a:pt x="168" y="38"/>
                  <a:pt x="168" y="84"/>
                </a:cubicBezTo>
                <a:cubicBezTo>
                  <a:pt x="168" y="130"/>
                  <a:pt x="130" y="168"/>
                  <a:pt x="84" y="168"/>
                </a:cubicBezTo>
                <a:close/>
                <a:moveTo>
                  <a:pt x="84" y="8"/>
                </a:moveTo>
                <a:cubicBezTo>
                  <a:pt x="42" y="8"/>
                  <a:pt x="8" y="42"/>
                  <a:pt x="8" y="84"/>
                </a:cubicBezTo>
                <a:cubicBezTo>
                  <a:pt x="8" y="126"/>
                  <a:pt x="42" y="160"/>
                  <a:pt x="84" y="160"/>
                </a:cubicBezTo>
                <a:cubicBezTo>
                  <a:pt x="126" y="160"/>
                  <a:pt x="160" y="126"/>
                  <a:pt x="160" y="84"/>
                </a:cubicBezTo>
                <a:cubicBezTo>
                  <a:pt x="160" y="42"/>
                  <a:pt x="126" y="8"/>
                  <a:pt x="84" y="8"/>
                </a:cubicBezTo>
                <a:close/>
              </a:path>
            </a:pathLst>
          </a:custGeom>
          <a:solidFill>
            <a:srgbClr val="7F7F7F"/>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Shape 40">
            <a:extLst>
              <a:ext uri="{FF2B5EF4-FFF2-40B4-BE49-F238E27FC236}">
                <a16:creationId xmlns:a16="http://schemas.microsoft.com/office/drawing/2014/main" id="{563B66AE-0572-4164-A307-7CEB5294F7F0}"/>
              </a:ext>
            </a:extLst>
          </p:cNvPr>
          <p:cNvSpPr/>
          <p:nvPr/>
        </p:nvSpPr>
        <p:spPr>
          <a:xfrm>
            <a:off x="1727842" y="3863711"/>
            <a:ext cx="510235" cy="166742"/>
          </a:xfrm>
          <a:custGeom>
            <a:avLst/>
            <a:gdLst>
              <a:gd name="connsiteX0" fmla="*/ 308692 w 617384"/>
              <a:gd name="connsiteY0" fmla="*/ 18499 h 166742"/>
              <a:gd name="connsiteX1" fmla="*/ 22900 w 617384"/>
              <a:gd name="connsiteY1" fmla="*/ 143547 h 166742"/>
              <a:gd name="connsiteX2" fmla="*/ 21553 w 617384"/>
              <a:gd name="connsiteY2" fmla="*/ 150718 h 166742"/>
              <a:gd name="connsiteX3" fmla="*/ 595831 w 617384"/>
              <a:gd name="connsiteY3" fmla="*/ 150718 h 166742"/>
              <a:gd name="connsiteX4" fmla="*/ 594484 w 617384"/>
              <a:gd name="connsiteY4" fmla="*/ 143547 h 166742"/>
              <a:gd name="connsiteX5" fmla="*/ 308692 w 617384"/>
              <a:gd name="connsiteY5" fmla="*/ 18499 h 166742"/>
              <a:gd name="connsiteX6" fmla="*/ 308692 w 617384"/>
              <a:gd name="connsiteY6" fmla="*/ 0 h 166742"/>
              <a:gd name="connsiteX7" fmla="*/ 612607 w 617384"/>
              <a:gd name="connsiteY7" fmla="*/ 139819 h 166742"/>
              <a:gd name="connsiteX8" fmla="*/ 617384 w 617384"/>
              <a:gd name="connsiteY8" fmla="*/ 166568 h 166742"/>
              <a:gd name="connsiteX9" fmla="*/ 609846 w 617384"/>
              <a:gd name="connsiteY9" fmla="*/ 166568 h 166742"/>
              <a:gd name="connsiteX10" fmla="*/ 609846 w 617384"/>
              <a:gd name="connsiteY10" fmla="*/ 166742 h 166742"/>
              <a:gd name="connsiteX11" fmla="*/ 6785 w 617384"/>
              <a:gd name="connsiteY11" fmla="*/ 166742 h 166742"/>
              <a:gd name="connsiteX12" fmla="*/ 6785 w 617384"/>
              <a:gd name="connsiteY12" fmla="*/ 166568 h 166742"/>
              <a:gd name="connsiteX13" fmla="*/ 0 w 617384"/>
              <a:gd name="connsiteY13" fmla="*/ 166568 h 166742"/>
              <a:gd name="connsiteX14" fmla="*/ 4777 w 617384"/>
              <a:gd name="connsiteY14" fmla="*/ 139819 h 166742"/>
              <a:gd name="connsiteX15" fmla="*/ 308692 w 617384"/>
              <a:gd name="connsiteY15" fmla="*/ 0 h 16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7384" h="166742">
                <a:moveTo>
                  <a:pt x="308692" y="18499"/>
                </a:moveTo>
                <a:cubicBezTo>
                  <a:pt x="167719" y="18499"/>
                  <a:pt x="50101" y="72182"/>
                  <a:pt x="22900" y="143547"/>
                </a:cubicBezTo>
                <a:lnTo>
                  <a:pt x="21553" y="150718"/>
                </a:lnTo>
                <a:lnTo>
                  <a:pt x="595831" y="150718"/>
                </a:lnTo>
                <a:lnTo>
                  <a:pt x="594484" y="143547"/>
                </a:lnTo>
                <a:cubicBezTo>
                  <a:pt x="567283" y="72182"/>
                  <a:pt x="449665" y="18499"/>
                  <a:pt x="308692" y="18499"/>
                </a:cubicBezTo>
                <a:close/>
                <a:moveTo>
                  <a:pt x="308692" y="0"/>
                </a:moveTo>
                <a:cubicBezTo>
                  <a:pt x="458605" y="0"/>
                  <a:pt x="583681" y="60024"/>
                  <a:pt x="612607" y="139819"/>
                </a:cubicBezTo>
                <a:lnTo>
                  <a:pt x="617384" y="166568"/>
                </a:lnTo>
                <a:lnTo>
                  <a:pt x="609846" y="166568"/>
                </a:lnTo>
                <a:lnTo>
                  <a:pt x="609846" y="166742"/>
                </a:lnTo>
                <a:lnTo>
                  <a:pt x="6785" y="166742"/>
                </a:lnTo>
                <a:lnTo>
                  <a:pt x="6785" y="166568"/>
                </a:lnTo>
                <a:lnTo>
                  <a:pt x="0" y="166568"/>
                </a:lnTo>
                <a:lnTo>
                  <a:pt x="4777" y="139819"/>
                </a:lnTo>
                <a:cubicBezTo>
                  <a:pt x="33703" y="60024"/>
                  <a:pt x="158779" y="0"/>
                  <a:pt x="308692" y="0"/>
                </a:cubicBezTo>
                <a:close/>
              </a:path>
            </a:pathLst>
          </a:custGeom>
          <a:solidFill>
            <a:srgbClr val="7F7F7F"/>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2" name="Freeform 282">
            <a:extLst>
              <a:ext uri="{FF2B5EF4-FFF2-40B4-BE49-F238E27FC236}">
                <a16:creationId xmlns:a16="http://schemas.microsoft.com/office/drawing/2014/main" id="{AF5A28EA-A164-45C1-B2C2-871D737A3DD5}"/>
              </a:ext>
            </a:extLst>
          </p:cNvPr>
          <p:cNvSpPr>
            <a:spLocks noEditPoints="1"/>
          </p:cNvSpPr>
          <p:nvPr/>
        </p:nvSpPr>
        <p:spPr bwMode="auto">
          <a:xfrm>
            <a:off x="4469804" y="3493608"/>
            <a:ext cx="296498" cy="358762"/>
          </a:xfrm>
          <a:custGeom>
            <a:avLst/>
            <a:gdLst>
              <a:gd name="T0" fmla="*/ 84 w 168"/>
              <a:gd name="T1" fmla="*/ 168 h 168"/>
              <a:gd name="T2" fmla="*/ 0 w 168"/>
              <a:gd name="T3" fmla="*/ 84 h 168"/>
              <a:gd name="T4" fmla="*/ 84 w 168"/>
              <a:gd name="T5" fmla="*/ 0 h 168"/>
              <a:gd name="T6" fmla="*/ 168 w 168"/>
              <a:gd name="T7" fmla="*/ 84 h 168"/>
              <a:gd name="T8" fmla="*/ 84 w 168"/>
              <a:gd name="T9" fmla="*/ 168 h 168"/>
              <a:gd name="T10" fmla="*/ 84 w 168"/>
              <a:gd name="T11" fmla="*/ 8 h 168"/>
              <a:gd name="T12" fmla="*/ 8 w 168"/>
              <a:gd name="T13" fmla="*/ 84 h 168"/>
              <a:gd name="T14" fmla="*/ 84 w 168"/>
              <a:gd name="T15" fmla="*/ 160 h 168"/>
              <a:gd name="T16" fmla="*/ 160 w 168"/>
              <a:gd name="T17" fmla="*/ 84 h 168"/>
              <a:gd name="T18" fmla="*/ 84 w 168"/>
              <a:gd name="T19" fmla="*/ 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68">
                <a:moveTo>
                  <a:pt x="84" y="168"/>
                </a:moveTo>
                <a:cubicBezTo>
                  <a:pt x="38" y="168"/>
                  <a:pt x="0" y="130"/>
                  <a:pt x="0" y="84"/>
                </a:cubicBezTo>
                <a:cubicBezTo>
                  <a:pt x="0" y="38"/>
                  <a:pt x="38" y="0"/>
                  <a:pt x="84" y="0"/>
                </a:cubicBezTo>
                <a:cubicBezTo>
                  <a:pt x="130" y="0"/>
                  <a:pt x="168" y="38"/>
                  <a:pt x="168" y="84"/>
                </a:cubicBezTo>
                <a:cubicBezTo>
                  <a:pt x="168" y="130"/>
                  <a:pt x="130" y="168"/>
                  <a:pt x="84" y="168"/>
                </a:cubicBezTo>
                <a:close/>
                <a:moveTo>
                  <a:pt x="84" y="8"/>
                </a:moveTo>
                <a:cubicBezTo>
                  <a:pt x="42" y="8"/>
                  <a:pt x="8" y="42"/>
                  <a:pt x="8" y="84"/>
                </a:cubicBezTo>
                <a:cubicBezTo>
                  <a:pt x="8" y="126"/>
                  <a:pt x="42" y="160"/>
                  <a:pt x="84" y="160"/>
                </a:cubicBezTo>
                <a:cubicBezTo>
                  <a:pt x="126" y="160"/>
                  <a:pt x="160" y="126"/>
                  <a:pt x="160" y="84"/>
                </a:cubicBezTo>
                <a:cubicBezTo>
                  <a:pt x="160" y="42"/>
                  <a:pt x="126" y="8"/>
                  <a:pt x="84" y="8"/>
                </a:cubicBezTo>
                <a:close/>
              </a:path>
            </a:pathLst>
          </a:custGeom>
          <a:solidFill>
            <a:srgbClr val="7F7F7F"/>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Freeform: Shape 56">
            <a:extLst>
              <a:ext uri="{FF2B5EF4-FFF2-40B4-BE49-F238E27FC236}">
                <a16:creationId xmlns:a16="http://schemas.microsoft.com/office/drawing/2014/main" id="{BCED7261-F194-439A-B4B5-B41B51A70E8F}"/>
              </a:ext>
            </a:extLst>
          </p:cNvPr>
          <p:cNvSpPr/>
          <p:nvPr/>
        </p:nvSpPr>
        <p:spPr>
          <a:xfrm>
            <a:off x="4359405" y="3865183"/>
            <a:ext cx="510235" cy="166742"/>
          </a:xfrm>
          <a:custGeom>
            <a:avLst/>
            <a:gdLst>
              <a:gd name="connsiteX0" fmla="*/ 308692 w 617384"/>
              <a:gd name="connsiteY0" fmla="*/ 18499 h 166742"/>
              <a:gd name="connsiteX1" fmla="*/ 22900 w 617384"/>
              <a:gd name="connsiteY1" fmla="*/ 143547 h 166742"/>
              <a:gd name="connsiteX2" fmla="*/ 21553 w 617384"/>
              <a:gd name="connsiteY2" fmla="*/ 150718 h 166742"/>
              <a:gd name="connsiteX3" fmla="*/ 595831 w 617384"/>
              <a:gd name="connsiteY3" fmla="*/ 150718 h 166742"/>
              <a:gd name="connsiteX4" fmla="*/ 594484 w 617384"/>
              <a:gd name="connsiteY4" fmla="*/ 143547 h 166742"/>
              <a:gd name="connsiteX5" fmla="*/ 308692 w 617384"/>
              <a:gd name="connsiteY5" fmla="*/ 18499 h 166742"/>
              <a:gd name="connsiteX6" fmla="*/ 308692 w 617384"/>
              <a:gd name="connsiteY6" fmla="*/ 0 h 166742"/>
              <a:gd name="connsiteX7" fmla="*/ 612607 w 617384"/>
              <a:gd name="connsiteY7" fmla="*/ 139819 h 166742"/>
              <a:gd name="connsiteX8" fmla="*/ 617384 w 617384"/>
              <a:gd name="connsiteY8" fmla="*/ 166568 h 166742"/>
              <a:gd name="connsiteX9" fmla="*/ 609846 w 617384"/>
              <a:gd name="connsiteY9" fmla="*/ 166568 h 166742"/>
              <a:gd name="connsiteX10" fmla="*/ 609846 w 617384"/>
              <a:gd name="connsiteY10" fmla="*/ 166742 h 166742"/>
              <a:gd name="connsiteX11" fmla="*/ 6785 w 617384"/>
              <a:gd name="connsiteY11" fmla="*/ 166742 h 166742"/>
              <a:gd name="connsiteX12" fmla="*/ 6785 w 617384"/>
              <a:gd name="connsiteY12" fmla="*/ 166568 h 166742"/>
              <a:gd name="connsiteX13" fmla="*/ 0 w 617384"/>
              <a:gd name="connsiteY13" fmla="*/ 166568 h 166742"/>
              <a:gd name="connsiteX14" fmla="*/ 4777 w 617384"/>
              <a:gd name="connsiteY14" fmla="*/ 139819 h 166742"/>
              <a:gd name="connsiteX15" fmla="*/ 308692 w 617384"/>
              <a:gd name="connsiteY15" fmla="*/ 0 h 16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7384" h="166742">
                <a:moveTo>
                  <a:pt x="308692" y="18499"/>
                </a:moveTo>
                <a:cubicBezTo>
                  <a:pt x="167719" y="18499"/>
                  <a:pt x="50101" y="72182"/>
                  <a:pt x="22900" y="143547"/>
                </a:cubicBezTo>
                <a:lnTo>
                  <a:pt x="21553" y="150718"/>
                </a:lnTo>
                <a:lnTo>
                  <a:pt x="595831" y="150718"/>
                </a:lnTo>
                <a:lnTo>
                  <a:pt x="594484" y="143547"/>
                </a:lnTo>
                <a:cubicBezTo>
                  <a:pt x="567283" y="72182"/>
                  <a:pt x="449665" y="18499"/>
                  <a:pt x="308692" y="18499"/>
                </a:cubicBezTo>
                <a:close/>
                <a:moveTo>
                  <a:pt x="308692" y="0"/>
                </a:moveTo>
                <a:cubicBezTo>
                  <a:pt x="458605" y="0"/>
                  <a:pt x="583681" y="60024"/>
                  <a:pt x="612607" y="139819"/>
                </a:cubicBezTo>
                <a:lnTo>
                  <a:pt x="617384" y="166568"/>
                </a:lnTo>
                <a:lnTo>
                  <a:pt x="609846" y="166568"/>
                </a:lnTo>
                <a:lnTo>
                  <a:pt x="609846" y="166742"/>
                </a:lnTo>
                <a:lnTo>
                  <a:pt x="6785" y="166742"/>
                </a:lnTo>
                <a:lnTo>
                  <a:pt x="6785" y="166568"/>
                </a:lnTo>
                <a:lnTo>
                  <a:pt x="0" y="166568"/>
                </a:lnTo>
                <a:lnTo>
                  <a:pt x="4777" y="139819"/>
                </a:lnTo>
                <a:cubicBezTo>
                  <a:pt x="33703" y="60024"/>
                  <a:pt x="158779" y="0"/>
                  <a:pt x="308692" y="0"/>
                </a:cubicBezTo>
                <a:close/>
              </a:path>
            </a:pathLst>
          </a:custGeom>
          <a:solidFill>
            <a:srgbClr val="7F7F7F"/>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8" name="Freeform 282">
            <a:extLst>
              <a:ext uri="{FF2B5EF4-FFF2-40B4-BE49-F238E27FC236}">
                <a16:creationId xmlns:a16="http://schemas.microsoft.com/office/drawing/2014/main" id="{10D10C6E-56D8-4A85-8C05-C8F5CE1B10BE}"/>
              </a:ext>
            </a:extLst>
          </p:cNvPr>
          <p:cNvSpPr>
            <a:spLocks noEditPoints="1"/>
          </p:cNvSpPr>
          <p:nvPr/>
        </p:nvSpPr>
        <p:spPr bwMode="auto">
          <a:xfrm>
            <a:off x="7068861" y="3492136"/>
            <a:ext cx="296498" cy="358762"/>
          </a:xfrm>
          <a:custGeom>
            <a:avLst/>
            <a:gdLst>
              <a:gd name="T0" fmla="*/ 84 w 168"/>
              <a:gd name="T1" fmla="*/ 168 h 168"/>
              <a:gd name="T2" fmla="*/ 0 w 168"/>
              <a:gd name="T3" fmla="*/ 84 h 168"/>
              <a:gd name="T4" fmla="*/ 84 w 168"/>
              <a:gd name="T5" fmla="*/ 0 h 168"/>
              <a:gd name="T6" fmla="*/ 168 w 168"/>
              <a:gd name="T7" fmla="*/ 84 h 168"/>
              <a:gd name="T8" fmla="*/ 84 w 168"/>
              <a:gd name="T9" fmla="*/ 168 h 168"/>
              <a:gd name="T10" fmla="*/ 84 w 168"/>
              <a:gd name="T11" fmla="*/ 8 h 168"/>
              <a:gd name="T12" fmla="*/ 8 w 168"/>
              <a:gd name="T13" fmla="*/ 84 h 168"/>
              <a:gd name="T14" fmla="*/ 84 w 168"/>
              <a:gd name="T15" fmla="*/ 160 h 168"/>
              <a:gd name="T16" fmla="*/ 160 w 168"/>
              <a:gd name="T17" fmla="*/ 84 h 168"/>
              <a:gd name="T18" fmla="*/ 84 w 168"/>
              <a:gd name="T19" fmla="*/ 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68">
                <a:moveTo>
                  <a:pt x="84" y="168"/>
                </a:moveTo>
                <a:cubicBezTo>
                  <a:pt x="38" y="168"/>
                  <a:pt x="0" y="130"/>
                  <a:pt x="0" y="84"/>
                </a:cubicBezTo>
                <a:cubicBezTo>
                  <a:pt x="0" y="38"/>
                  <a:pt x="38" y="0"/>
                  <a:pt x="84" y="0"/>
                </a:cubicBezTo>
                <a:cubicBezTo>
                  <a:pt x="130" y="0"/>
                  <a:pt x="168" y="38"/>
                  <a:pt x="168" y="84"/>
                </a:cubicBezTo>
                <a:cubicBezTo>
                  <a:pt x="168" y="130"/>
                  <a:pt x="130" y="168"/>
                  <a:pt x="84" y="168"/>
                </a:cubicBezTo>
                <a:close/>
                <a:moveTo>
                  <a:pt x="84" y="8"/>
                </a:moveTo>
                <a:cubicBezTo>
                  <a:pt x="42" y="8"/>
                  <a:pt x="8" y="42"/>
                  <a:pt x="8" y="84"/>
                </a:cubicBezTo>
                <a:cubicBezTo>
                  <a:pt x="8" y="126"/>
                  <a:pt x="42" y="160"/>
                  <a:pt x="84" y="160"/>
                </a:cubicBezTo>
                <a:cubicBezTo>
                  <a:pt x="126" y="160"/>
                  <a:pt x="160" y="126"/>
                  <a:pt x="160" y="84"/>
                </a:cubicBezTo>
                <a:cubicBezTo>
                  <a:pt x="160" y="42"/>
                  <a:pt x="126" y="8"/>
                  <a:pt x="84" y="8"/>
                </a:cubicBezTo>
                <a:close/>
              </a:path>
            </a:pathLst>
          </a:custGeom>
          <a:solidFill>
            <a:srgbClr val="7F7F7F"/>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Freeform: Shape 58">
            <a:extLst>
              <a:ext uri="{FF2B5EF4-FFF2-40B4-BE49-F238E27FC236}">
                <a16:creationId xmlns:a16="http://schemas.microsoft.com/office/drawing/2014/main" id="{BAA09A40-BA0D-471A-89CE-4B932954509A}"/>
              </a:ext>
            </a:extLst>
          </p:cNvPr>
          <p:cNvSpPr/>
          <p:nvPr/>
        </p:nvSpPr>
        <p:spPr>
          <a:xfrm>
            <a:off x="6958462" y="3863711"/>
            <a:ext cx="510235" cy="166742"/>
          </a:xfrm>
          <a:custGeom>
            <a:avLst/>
            <a:gdLst>
              <a:gd name="connsiteX0" fmla="*/ 308692 w 617384"/>
              <a:gd name="connsiteY0" fmla="*/ 18499 h 166742"/>
              <a:gd name="connsiteX1" fmla="*/ 22900 w 617384"/>
              <a:gd name="connsiteY1" fmla="*/ 143547 h 166742"/>
              <a:gd name="connsiteX2" fmla="*/ 21553 w 617384"/>
              <a:gd name="connsiteY2" fmla="*/ 150718 h 166742"/>
              <a:gd name="connsiteX3" fmla="*/ 595831 w 617384"/>
              <a:gd name="connsiteY3" fmla="*/ 150718 h 166742"/>
              <a:gd name="connsiteX4" fmla="*/ 594484 w 617384"/>
              <a:gd name="connsiteY4" fmla="*/ 143547 h 166742"/>
              <a:gd name="connsiteX5" fmla="*/ 308692 w 617384"/>
              <a:gd name="connsiteY5" fmla="*/ 18499 h 166742"/>
              <a:gd name="connsiteX6" fmla="*/ 308692 w 617384"/>
              <a:gd name="connsiteY6" fmla="*/ 0 h 166742"/>
              <a:gd name="connsiteX7" fmla="*/ 612607 w 617384"/>
              <a:gd name="connsiteY7" fmla="*/ 139819 h 166742"/>
              <a:gd name="connsiteX8" fmla="*/ 617384 w 617384"/>
              <a:gd name="connsiteY8" fmla="*/ 166568 h 166742"/>
              <a:gd name="connsiteX9" fmla="*/ 609846 w 617384"/>
              <a:gd name="connsiteY9" fmla="*/ 166568 h 166742"/>
              <a:gd name="connsiteX10" fmla="*/ 609846 w 617384"/>
              <a:gd name="connsiteY10" fmla="*/ 166742 h 166742"/>
              <a:gd name="connsiteX11" fmla="*/ 6785 w 617384"/>
              <a:gd name="connsiteY11" fmla="*/ 166742 h 166742"/>
              <a:gd name="connsiteX12" fmla="*/ 6785 w 617384"/>
              <a:gd name="connsiteY12" fmla="*/ 166568 h 166742"/>
              <a:gd name="connsiteX13" fmla="*/ 0 w 617384"/>
              <a:gd name="connsiteY13" fmla="*/ 166568 h 166742"/>
              <a:gd name="connsiteX14" fmla="*/ 4777 w 617384"/>
              <a:gd name="connsiteY14" fmla="*/ 139819 h 166742"/>
              <a:gd name="connsiteX15" fmla="*/ 308692 w 617384"/>
              <a:gd name="connsiteY15" fmla="*/ 0 h 16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7384" h="166742">
                <a:moveTo>
                  <a:pt x="308692" y="18499"/>
                </a:moveTo>
                <a:cubicBezTo>
                  <a:pt x="167719" y="18499"/>
                  <a:pt x="50101" y="72182"/>
                  <a:pt x="22900" y="143547"/>
                </a:cubicBezTo>
                <a:lnTo>
                  <a:pt x="21553" y="150718"/>
                </a:lnTo>
                <a:lnTo>
                  <a:pt x="595831" y="150718"/>
                </a:lnTo>
                <a:lnTo>
                  <a:pt x="594484" y="143547"/>
                </a:lnTo>
                <a:cubicBezTo>
                  <a:pt x="567283" y="72182"/>
                  <a:pt x="449665" y="18499"/>
                  <a:pt x="308692" y="18499"/>
                </a:cubicBezTo>
                <a:close/>
                <a:moveTo>
                  <a:pt x="308692" y="0"/>
                </a:moveTo>
                <a:cubicBezTo>
                  <a:pt x="458605" y="0"/>
                  <a:pt x="583681" y="60024"/>
                  <a:pt x="612607" y="139819"/>
                </a:cubicBezTo>
                <a:lnTo>
                  <a:pt x="617384" y="166568"/>
                </a:lnTo>
                <a:lnTo>
                  <a:pt x="609846" y="166568"/>
                </a:lnTo>
                <a:lnTo>
                  <a:pt x="609846" y="166742"/>
                </a:lnTo>
                <a:lnTo>
                  <a:pt x="6785" y="166742"/>
                </a:lnTo>
                <a:lnTo>
                  <a:pt x="6785" y="166568"/>
                </a:lnTo>
                <a:lnTo>
                  <a:pt x="0" y="166568"/>
                </a:lnTo>
                <a:lnTo>
                  <a:pt x="4777" y="139819"/>
                </a:lnTo>
                <a:cubicBezTo>
                  <a:pt x="33703" y="60024"/>
                  <a:pt x="158779" y="0"/>
                  <a:pt x="308692" y="0"/>
                </a:cubicBezTo>
                <a:close/>
              </a:path>
            </a:pathLst>
          </a:custGeom>
          <a:solidFill>
            <a:srgbClr val="7F7F7F"/>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0" name="Freeform 282">
            <a:extLst>
              <a:ext uri="{FF2B5EF4-FFF2-40B4-BE49-F238E27FC236}">
                <a16:creationId xmlns:a16="http://schemas.microsoft.com/office/drawing/2014/main" id="{54E8976E-DB3C-404A-9FAA-75794E35FACD}"/>
              </a:ext>
            </a:extLst>
          </p:cNvPr>
          <p:cNvSpPr>
            <a:spLocks noEditPoints="1"/>
          </p:cNvSpPr>
          <p:nvPr/>
        </p:nvSpPr>
        <p:spPr bwMode="auto">
          <a:xfrm>
            <a:off x="9667071" y="3499413"/>
            <a:ext cx="296498" cy="358762"/>
          </a:xfrm>
          <a:custGeom>
            <a:avLst/>
            <a:gdLst>
              <a:gd name="T0" fmla="*/ 84 w 168"/>
              <a:gd name="T1" fmla="*/ 168 h 168"/>
              <a:gd name="T2" fmla="*/ 0 w 168"/>
              <a:gd name="T3" fmla="*/ 84 h 168"/>
              <a:gd name="T4" fmla="*/ 84 w 168"/>
              <a:gd name="T5" fmla="*/ 0 h 168"/>
              <a:gd name="T6" fmla="*/ 168 w 168"/>
              <a:gd name="T7" fmla="*/ 84 h 168"/>
              <a:gd name="T8" fmla="*/ 84 w 168"/>
              <a:gd name="T9" fmla="*/ 168 h 168"/>
              <a:gd name="T10" fmla="*/ 84 w 168"/>
              <a:gd name="T11" fmla="*/ 8 h 168"/>
              <a:gd name="T12" fmla="*/ 8 w 168"/>
              <a:gd name="T13" fmla="*/ 84 h 168"/>
              <a:gd name="T14" fmla="*/ 84 w 168"/>
              <a:gd name="T15" fmla="*/ 160 h 168"/>
              <a:gd name="T16" fmla="*/ 160 w 168"/>
              <a:gd name="T17" fmla="*/ 84 h 168"/>
              <a:gd name="T18" fmla="*/ 84 w 168"/>
              <a:gd name="T19" fmla="*/ 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68">
                <a:moveTo>
                  <a:pt x="84" y="168"/>
                </a:moveTo>
                <a:cubicBezTo>
                  <a:pt x="38" y="168"/>
                  <a:pt x="0" y="130"/>
                  <a:pt x="0" y="84"/>
                </a:cubicBezTo>
                <a:cubicBezTo>
                  <a:pt x="0" y="38"/>
                  <a:pt x="38" y="0"/>
                  <a:pt x="84" y="0"/>
                </a:cubicBezTo>
                <a:cubicBezTo>
                  <a:pt x="130" y="0"/>
                  <a:pt x="168" y="38"/>
                  <a:pt x="168" y="84"/>
                </a:cubicBezTo>
                <a:cubicBezTo>
                  <a:pt x="168" y="130"/>
                  <a:pt x="130" y="168"/>
                  <a:pt x="84" y="168"/>
                </a:cubicBezTo>
                <a:close/>
                <a:moveTo>
                  <a:pt x="84" y="8"/>
                </a:moveTo>
                <a:cubicBezTo>
                  <a:pt x="42" y="8"/>
                  <a:pt x="8" y="42"/>
                  <a:pt x="8" y="84"/>
                </a:cubicBezTo>
                <a:cubicBezTo>
                  <a:pt x="8" y="126"/>
                  <a:pt x="42" y="160"/>
                  <a:pt x="84" y="160"/>
                </a:cubicBezTo>
                <a:cubicBezTo>
                  <a:pt x="126" y="160"/>
                  <a:pt x="160" y="126"/>
                  <a:pt x="160" y="84"/>
                </a:cubicBezTo>
                <a:cubicBezTo>
                  <a:pt x="160" y="42"/>
                  <a:pt x="126" y="8"/>
                  <a:pt x="84" y="8"/>
                </a:cubicBezTo>
                <a:close/>
              </a:path>
            </a:pathLst>
          </a:custGeom>
          <a:solidFill>
            <a:srgbClr val="7F7F7F"/>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Freeform: Shape 60">
            <a:extLst>
              <a:ext uri="{FF2B5EF4-FFF2-40B4-BE49-F238E27FC236}">
                <a16:creationId xmlns:a16="http://schemas.microsoft.com/office/drawing/2014/main" id="{CACDB3D3-90F5-441E-B103-6CDEFA9A64AD}"/>
              </a:ext>
            </a:extLst>
          </p:cNvPr>
          <p:cNvSpPr/>
          <p:nvPr/>
        </p:nvSpPr>
        <p:spPr>
          <a:xfrm>
            <a:off x="9556672" y="3870988"/>
            <a:ext cx="510235" cy="166742"/>
          </a:xfrm>
          <a:custGeom>
            <a:avLst/>
            <a:gdLst>
              <a:gd name="connsiteX0" fmla="*/ 308692 w 617384"/>
              <a:gd name="connsiteY0" fmla="*/ 18499 h 166742"/>
              <a:gd name="connsiteX1" fmla="*/ 22900 w 617384"/>
              <a:gd name="connsiteY1" fmla="*/ 143547 h 166742"/>
              <a:gd name="connsiteX2" fmla="*/ 21553 w 617384"/>
              <a:gd name="connsiteY2" fmla="*/ 150718 h 166742"/>
              <a:gd name="connsiteX3" fmla="*/ 595831 w 617384"/>
              <a:gd name="connsiteY3" fmla="*/ 150718 h 166742"/>
              <a:gd name="connsiteX4" fmla="*/ 594484 w 617384"/>
              <a:gd name="connsiteY4" fmla="*/ 143547 h 166742"/>
              <a:gd name="connsiteX5" fmla="*/ 308692 w 617384"/>
              <a:gd name="connsiteY5" fmla="*/ 18499 h 166742"/>
              <a:gd name="connsiteX6" fmla="*/ 308692 w 617384"/>
              <a:gd name="connsiteY6" fmla="*/ 0 h 166742"/>
              <a:gd name="connsiteX7" fmla="*/ 612607 w 617384"/>
              <a:gd name="connsiteY7" fmla="*/ 139819 h 166742"/>
              <a:gd name="connsiteX8" fmla="*/ 617384 w 617384"/>
              <a:gd name="connsiteY8" fmla="*/ 166568 h 166742"/>
              <a:gd name="connsiteX9" fmla="*/ 609846 w 617384"/>
              <a:gd name="connsiteY9" fmla="*/ 166568 h 166742"/>
              <a:gd name="connsiteX10" fmla="*/ 609846 w 617384"/>
              <a:gd name="connsiteY10" fmla="*/ 166742 h 166742"/>
              <a:gd name="connsiteX11" fmla="*/ 6785 w 617384"/>
              <a:gd name="connsiteY11" fmla="*/ 166742 h 166742"/>
              <a:gd name="connsiteX12" fmla="*/ 6785 w 617384"/>
              <a:gd name="connsiteY12" fmla="*/ 166568 h 166742"/>
              <a:gd name="connsiteX13" fmla="*/ 0 w 617384"/>
              <a:gd name="connsiteY13" fmla="*/ 166568 h 166742"/>
              <a:gd name="connsiteX14" fmla="*/ 4777 w 617384"/>
              <a:gd name="connsiteY14" fmla="*/ 139819 h 166742"/>
              <a:gd name="connsiteX15" fmla="*/ 308692 w 617384"/>
              <a:gd name="connsiteY15" fmla="*/ 0 h 16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7384" h="166742">
                <a:moveTo>
                  <a:pt x="308692" y="18499"/>
                </a:moveTo>
                <a:cubicBezTo>
                  <a:pt x="167719" y="18499"/>
                  <a:pt x="50101" y="72182"/>
                  <a:pt x="22900" y="143547"/>
                </a:cubicBezTo>
                <a:lnTo>
                  <a:pt x="21553" y="150718"/>
                </a:lnTo>
                <a:lnTo>
                  <a:pt x="595831" y="150718"/>
                </a:lnTo>
                <a:lnTo>
                  <a:pt x="594484" y="143547"/>
                </a:lnTo>
                <a:cubicBezTo>
                  <a:pt x="567283" y="72182"/>
                  <a:pt x="449665" y="18499"/>
                  <a:pt x="308692" y="18499"/>
                </a:cubicBezTo>
                <a:close/>
                <a:moveTo>
                  <a:pt x="308692" y="0"/>
                </a:moveTo>
                <a:cubicBezTo>
                  <a:pt x="458605" y="0"/>
                  <a:pt x="583681" y="60024"/>
                  <a:pt x="612607" y="139819"/>
                </a:cubicBezTo>
                <a:lnTo>
                  <a:pt x="617384" y="166568"/>
                </a:lnTo>
                <a:lnTo>
                  <a:pt x="609846" y="166568"/>
                </a:lnTo>
                <a:lnTo>
                  <a:pt x="609846" y="166742"/>
                </a:lnTo>
                <a:lnTo>
                  <a:pt x="6785" y="166742"/>
                </a:lnTo>
                <a:lnTo>
                  <a:pt x="6785" y="166568"/>
                </a:lnTo>
                <a:lnTo>
                  <a:pt x="0" y="166568"/>
                </a:lnTo>
                <a:lnTo>
                  <a:pt x="4777" y="139819"/>
                </a:lnTo>
                <a:cubicBezTo>
                  <a:pt x="33703" y="60024"/>
                  <a:pt x="158779" y="0"/>
                  <a:pt x="308692" y="0"/>
                </a:cubicBezTo>
                <a:close/>
              </a:path>
            </a:pathLst>
          </a:custGeom>
          <a:solidFill>
            <a:srgbClr val="7F7F7F"/>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Tree>
    <p:extLst>
      <p:ext uri="{BB962C8B-B14F-4D97-AF65-F5344CB8AC3E}">
        <p14:creationId xmlns:p14="http://schemas.microsoft.com/office/powerpoint/2010/main" val="94595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5752422-40E9-4096-8FEA-86DD614D3EA4}"/>
              </a:ext>
            </a:extLst>
          </p:cNvPr>
          <p:cNvSpPr/>
          <p:nvPr/>
        </p:nvSpPr>
        <p:spPr>
          <a:xfrm>
            <a:off x="3420786" y="1792869"/>
            <a:ext cx="2374491" cy="2547637"/>
          </a:xfrm>
          <a:prstGeom prst="roundRect">
            <a:avLst>
              <a:gd name="adj" fmla="val 797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 name="Rectangle: Rounded Corners 3">
            <a:extLst>
              <a:ext uri="{FF2B5EF4-FFF2-40B4-BE49-F238E27FC236}">
                <a16:creationId xmlns:a16="http://schemas.microsoft.com/office/drawing/2014/main" id="{E7156046-9480-49BF-B53D-E626E8B49068}"/>
              </a:ext>
            </a:extLst>
          </p:cNvPr>
          <p:cNvSpPr/>
          <p:nvPr/>
        </p:nvSpPr>
        <p:spPr>
          <a:xfrm>
            <a:off x="8631883" y="1792868"/>
            <a:ext cx="2374491" cy="2547637"/>
          </a:xfrm>
          <a:prstGeom prst="roundRect">
            <a:avLst>
              <a:gd name="adj" fmla="val 797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Rectangle 18">
            <a:extLst>
              <a:ext uri="{FF2B5EF4-FFF2-40B4-BE49-F238E27FC236}">
                <a16:creationId xmlns:a16="http://schemas.microsoft.com/office/drawing/2014/main" id="{61BB7707-D72C-46F3-9689-CC5C7826B7C1}"/>
              </a:ext>
            </a:extLst>
          </p:cNvPr>
          <p:cNvSpPr/>
          <p:nvPr/>
        </p:nvSpPr>
        <p:spPr>
          <a:xfrm>
            <a:off x="990746" y="3010894"/>
            <a:ext cx="2023472" cy="884538"/>
          </a:xfrm>
          <a:prstGeom prst="rect">
            <a:avLst/>
          </a:prstGeom>
        </p:spPr>
        <p:txBody>
          <a:bodyPr wrap="square">
            <a:spAutoFit/>
          </a:bodyPr>
          <a:lstStyle/>
          <a:p>
            <a:pPr algn="ctr">
              <a:lnSpc>
                <a:spcPct val="110000"/>
              </a:lnSpc>
            </a:pPr>
            <a:r>
              <a:rPr lang="en-GB" sz="2400" dirty="0">
                <a:solidFill>
                  <a:schemeClr val="bg1">
                    <a:lumMod val="50000"/>
                  </a:schemeClr>
                </a:solidFill>
                <a:latin typeface="+mj-lt"/>
                <a:cs typeface="Segoe UI Light" panose="020B0502040204020203" pitchFamily="34" charset="0"/>
              </a:rPr>
              <a:t>Better Patient Experience</a:t>
            </a:r>
          </a:p>
        </p:txBody>
      </p:sp>
      <p:sp>
        <p:nvSpPr>
          <p:cNvPr id="22" name="Rectangle 21">
            <a:extLst>
              <a:ext uri="{FF2B5EF4-FFF2-40B4-BE49-F238E27FC236}">
                <a16:creationId xmlns:a16="http://schemas.microsoft.com/office/drawing/2014/main" id="{3BDFB888-448D-4F2C-8073-EDAF405862CB}"/>
              </a:ext>
            </a:extLst>
          </p:cNvPr>
          <p:cNvSpPr/>
          <p:nvPr/>
        </p:nvSpPr>
        <p:spPr>
          <a:xfrm>
            <a:off x="3420786" y="3010894"/>
            <a:ext cx="2374490" cy="884538"/>
          </a:xfrm>
          <a:prstGeom prst="rect">
            <a:avLst/>
          </a:prstGeom>
        </p:spPr>
        <p:txBody>
          <a:bodyPr wrap="square">
            <a:spAutoFit/>
          </a:bodyPr>
          <a:lstStyle/>
          <a:p>
            <a:pPr algn="ctr">
              <a:lnSpc>
                <a:spcPct val="110000"/>
              </a:lnSpc>
            </a:pPr>
            <a:r>
              <a:rPr lang="en-GB" sz="2400" dirty="0">
                <a:solidFill>
                  <a:schemeClr val="bg1">
                    <a:lumMod val="50000"/>
                  </a:schemeClr>
                </a:solidFill>
                <a:latin typeface="+mj-lt"/>
                <a:cs typeface="Segoe UI Light" panose="020B0502040204020203" pitchFamily="34" charset="0"/>
              </a:rPr>
              <a:t>Improved Patient Flow </a:t>
            </a:r>
          </a:p>
        </p:txBody>
      </p:sp>
      <p:sp>
        <p:nvSpPr>
          <p:cNvPr id="25" name="Rectangle 24">
            <a:extLst>
              <a:ext uri="{FF2B5EF4-FFF2-40B4-BE49-F238E27FC236}">
                <a16:creationId xmlns:a16="http://schemas.microsoft.com/office/drawing/2014/main" id="{3A7A84E6-81F1-4AEC-A73E-36316D7CF5B9}"/>
              </a:ext>
            </a:extLst>
          </p:cNvPr>
          <p:cNvSpPr/>
          <p:nvPr/>
        </p:nvSpPr>
        <p:spPr>
          <a:xfrm>
            <a:off x="5970786" y="3010894"/>
            <a:ext cx="2518062" cy="478272"/>
          </a:xfrm>
          <a:prstGeom prst="rect">
            <a:avLst/>
          </a:prstGeom>
        </p:spPr>
        <p:txBody>
          <a:bodyPr wrap="square">
            <a:spAutoFit/>
          </a:bodyPr>
          <a:lstStyle/>
          <a:p>
            <a:pPr algn="ctr">
              <a:lnSpc>
                <a:spcPct val="110000"/>
              </a:lnSpc>
            </a:pPr>
            <a:r>
              <a:rPr lang="en-GB" sz="2400" dirty="0">
                <a:solidFill>
                  <a:schemeClr val="bg1">
                    <a:lumMod val="50000"/>
                  </a:schemeClr>
                </a:solidFill>
                <a:latin typeface="+mj-lt"/>
                <a:cs typeface="Segoe UI Light" panose="020B0502040204020203" pitchFamily="34" charset="0"/>
              </a:rPr>
              <a:t>Patient Safety</a:t>
            </a:r>
          </a:p>
        </p:txBody>
      </p:sp>
      <p:sp>
        <p:nvSpPr>
          <p:cNvPr id="28" name="Rectangle 27">
            <a:extLst>
              <a:ext uri="{FF2B5EF4-FFF2-40B4-BE49-F238E27FC236}">
                <a16:creationId xmlns:a16="http://schemas.microsoft.com/office/drawing/2014/main" id="{E14D38DA-8E56-4C70-967C-A704CA691C9B}"/>
              </a:ext>
            </a:extLst>
          </p:cNvPr>
          <p:cNvSpPr/>
          <p:nvPr/>
        </p:nvSpPr>
        <p:spPr>
          <a:xfrm>
            <a:off x="8664357" y="3010894"/>
            <a:ext cx="2342017" cy="1200329"/>
          </a:xfrm>
          <a:prstGeom prst="rect">
            <a:avLst/>
          </a:prstGeom>
        </p:spPr>
        <p:txBody>
          <a:bodyPr wrap="square">
            <a:spAutoFit/>
          </a:bodyPr>
          <a:lstStyle/>
          <a:p>
            <a:pPr algn="ctr"/>
            <a:r>
              <a:rPr lang="en-GB" sz="2400" dirty="0">
                <a:solidFill>
                  <a:schemeClr val="bg1">
                    <a:lumMod val="50000"/>
                  </a:schemeClr>
                </a:solidFill>
                <a:latin typeface="+mj-lt"/>
                <a:cs typeface="Segoe UI Light" panose="020B0502040204020203" pitchFamily="34" charset="0"/>
              </a:rPr>
              <a:t>Better clinical supervision across the week</a:t>
            </a:r>
          </a:p>
        </p:txBody>
      </p:sp>
      <p:sp>
        <p:nvSpPr>
          <p:cNvPr id="30" name="Speech Bubble: Oval 29">
            <a:extLst>
              <a:ext uri="{FF2B5EF4-FFF2-40B4-BE49-F238E27FC236}">
                <a16:creationId xmlns:a16="http://schemas.microsoft.com/office/drawing/2014/main" id="{B1E99A6A-52BD-422C-B0C3-982DE5B4C66A}"/>
              </a:ext>
            </a:extLst>
          </p:cNvPr>
          <p:cNvSpPr/>
          <p:nvPr/>
        </p:nvSpPr>
        <p:spPr>
          <a:xfrm>
            <a:off x="2315996" y="832686"/>
            <a:ext cx="964091" cy="960184"/>
          </a:xfrm>
          <a:prstGeom prst="wedgeEllipseCallout">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Rectangle 30">
            <a:extLst>
              <a:ext uri="{FF2B5EF4-FFF2-40B4-BE49-F238E27FC236}">
                <a16:creationId xmlns:a16="http://schemas.microsoft.com/office/drawing/2014/main" id="{5EBA59C6-4D8A-4D44-96B7-F10CF9BCD6D8}"/>
              </a:ext>
            </a:extLst>
          </p:cNvPr>
          <p:cNvSpPr/>
          <p:nvPr/>
        </p:nvSpPr>
        <p:spPr>
          <a:xfrm>
            <a:off x="2341024" y="1051168"/>
            <a:ext cx="914034" cy="523220"/>
          </a:xfrm>
          <a:prstGeom prst="rect">
            <a:avLst/>
          </a:prstGeom>
        </p:spPr>
        <p:txBody>
          <a:bodyPr wrap="square">
            <a:spAutoFit/>
          </a:bodyPr>
          <a:lstStyle/>
          <a:p>
            <a:pPr algn="ctr"/>
            <a:r>
              <a:rPr lang="en-US" sz="2800" b="1" dirty="0">
                <a:solidFill>
                  <a:schemeClr val="bg1"/>
                </a:solidFill>
                <a:latin typeface="+mj-lt"/>
                <a:ea typeface="Open Sans" panose="020B0606030504020204" pitchFamily="34" charset="0"/>
                <a:cs typeface="Open Sans" panose="020B0606030504020204" pitchFamily="34" charset="0"/>
              </a:rPr>
              <a:t>01</a:t>
            </a:r>
            <a:endParaRPr lang="en-US" sz="2800" b="1" baseline="30000" dirty="0">
              <a:solidFill>
                <a:schemeClr val="bg1"/>
              </a:solidFill>
              <a:latin typeface="+mj-lt"/>
              <a:ea typeface="Open Sans" panose="020B0606030504020204" pitchFamily="34" charset="0"/>
              <a:cs typeface="Open Sans" panose="020B0606030504020204" pitchFamily="34" charset="0"/>
            </a:endParaRPr>
          </a:p>
        </p:txBody>
      </p:sp>
      <p:sp>
        <p:nvSpPr>
          <p:cNvPr id="33" name="Speech Bubble: Oval 32">
            <a:extLst>
              <a:ext uri="{FF2B5EF4-FFF2-40B4-BE49-F238E27FC236}">
                <a16:creationId xmlns:a16="http://schemas.microsoft.com/office/drawing/2014/main" id="{BCBE8E00-DA06-4B88-B535-C8FEBCE9981D}"/>
              </a:ext>
            </a:extLst>
          </p:cNvPr>
          <p:cNvSpPr/>
          <p:nvPr/>
        </p:nvSpPr>
        <p:spPr>
          <a:xfrm>
            <a:off x="4932891" y="832686"/>
            <a:ext cx="964091" cy="960184"/>
          </a:xfrm>
          <a:prstGeom prst="wedgeEllipseCallout">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4" name="Rectangle 33">
            <a:extLst>
              <a:ext uri="{FF2B5EF4-FFF2-40B4-BE49-F238E27FC236}">
                <a16:creationId xmlns:a16="http://schemas.microsoft.com/office/drawing/2014/main" id="{4A15A4A6-4BDF-4DF9-8E96-F2021C11016E}"/>
              </a:ext>
            </a:extLst>
          </p:cNvPr>
          <p:cNvSpPr/>
          <p:nvPr/>
        </p:nvSpPr>
        <p:spPr>
          <a:xfrm>
            <a:off x="4957919" y="1051168"/>
            <a:ext cx="914034" cy="523220"/>
          </a:xfrm>
          <a:prstGeom prst="rect">
            <a:avLst/>
          </a:prstGeom>
        </p:spPr>
        <p:txBody>
          <a:bodyPr wrap="square">
            <a:spAutoFit/>
          </a:bodyPr>
          <a:lstStyle/>
          <a:p>
            <a:pPr algn="ctr"/>
            <a:r>
              <a:rPr lang="en-US" sz="2800" b="1" dirty="0">
                <a:solidFill>
                  <a:schemeClr val="bg1"/>
                </a:solidFill>
                <a:latin typeface="+mj-lt"/>
                <a:ea typeface="Open Sans" panose="020B0606030504020204" pitchFamily="34" charset="0"/>
                <a:cs typeface="Open Sans" panose="020B0606030504020204" pitchFamily="34" charset="0"/>
              </a:rPr>
              <a:t>02</a:t>
            </a:r>
            <a:endParaRPr lang="en-US" sz="2800" b="1" baseline="30000" dirty="0">
              <a:solidFill>
                <a:schemeClr val="bg1"/>
              </a:solidFill>
              <a:latin typeface="+mj-lt"/>
              <a:ea typeface="Open Sans" panose="020B0606030504020204" pitchFamily="34" charset="0"/>
              <a:cs typeface="Open Sans" panose="020B0606030504020204" pitchFamily="34" charset="0"/>
            </a:endParaRPr>
          </a:p>
        </p:txBody>
      </p:sp>
      <p:sp>
        <p:nvSpPr>
          <p:cNvPr id="36" name="Speech Bubble: Oval 35">
            <a:extLst>
              <a:ext uri="{FF2B5EF4-FFF2-40B4-BE49-F238E27FC236}">
                <a16:creationId xmlns:a16="http://schemas.microsoft.com/office/drawing/2014/main" id="{15342004-3BF5-4E1A-8378-8510B8169BF5}"/>
              </a:ext>
            </a:extLst>
          </p:cNvPr>
          <p:cNvSpPr/>
          <p:nvPr/>
        </p:nvSpPr>
        <p:spPr>
          <a:xfrm>
            <a:off x="7549786" y="832686"/>
            <a:ext cx="964091" cy="960184"/>
          </a:xfrm>
          <a:prstGeom prst="wedgeEllipseCallout">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7" name="Rectangle 36">
            <a:extLst>
              <a:ext uri="{FF2B5EF4-FFF2-40B4-BE49-F238E27FC236}">
                <a16:creationId xmlns:a16="http://schemas.microsoft.com/office/drawing/2014/main" id="{5162686A-2868-4E4C-9647-D2660EB0926E}"/>
              </a:ext>
            </a:extLst>
          </p:cNvPr>
          <p:cNvSpPr/>
          <p:nvPr/>
        </p:nvSpPr>
        <p:spPr>
          <a:xfrm>
            <a:off x="7574814" y="1051168"/>
            <a:ext cx="914034" cy="523220"/>
          </a:xfrm>
          <a:prstGeom prst="rect">
            <a:avLst/>
          </a:prstGeom>
        </p:spPr>
        <p:txBody>
          <a:bodyPr wrap="square">
            <a:spAutoFit/>
          </a:bodyPr>
          <a:lstStyle/>
          <a:p>
            <a:pPr algn="ctr"/>
            <a:r>
              <a:rPr lang="en-US" sz="2800" b="1" dirty="0">
                <a:solidFill>
                  <a:schemeClr val="bg1"/>
                </a:solidFill>
                <a:latin typeface="+mj-lt"/>
                <a:ea typeface="Open Sans" panose="020B0606030504020204" pitchFamily="34" charset="0"/>
                <a:cs typeface="Open Sans" panose="020B0606030504020204" pitchFamily="34" charset="0"/>
              </a:rPr>
              <a:t>03</a:t>
            </a:r>
            <a:endParaRPr lang="en-US" sz="2800" b="1" baseline="30000" dirty="0">
              <a:solidFill>
                <a:schemeClr val="bg1"/>
              </a:solidFill>
              <a:latin typeface="+mj-lt"/>
              <a:ea typeface="Open Sans" panose="020B0606030504020204" pitchFamily="34" charset="0"/>
              <a:cs typeface="Open Sans" panose="020B0606030504020204" pitchFamily="34" charset="0"/>
            </a:endParaRPr>
          </a:p>
        </p:txBody>
      </p:sp>
      <p:sp>
        <p:nvSpPr>
          <p:cNvPr id="39" name="Speech Bubble: Oval 38">
            <a:extLst>
              <a:ext uri="{FF2B5EF4-FFF2-40B4-BE49-F238E27FC236}">
                <a16:creationId xmlns:a16="http://schemas.microsoft.com/office/drawing/2014/main" id="{D27F66A4-1F10-4EA2-9A58-D50693239F27}"/>
              </a:ext>
            </a:extLst>
          </p:cNvPr>
          <p:cNvSpPr/>
          <p:nvPr/>
        </p:nvSpPr>
        <p:spPr>
          <a:xfrm>
            <a:off x="10166680" y="832686"/>
            <a:ext cx="964091" cy="960184"/>
          </a:xfrm>
          <a:prstGeom prst="wedgeEllipseCallout">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0" name="Rectangle 39">
            <a:extLst>
              <a:ext uri="{FF2B5EF4-FFF2-40B4-BE49-F238E27FC236}">
                <a16:creationId xmlns:a16="http://schemas.microsoft.com/office/drawing/2014/main" id="{CADEA5CC-3C2B-4C64-8ABC-E18BDBDF0D12}"/>
              </a:ext>
            </a:extLst>
          </p:cNvPr>
          <p:cNvSpPr/>
          <p:nvPr/>
        </p:nvSpPr>
        <p:spPr>
          <a:xfrm>
            <a:off x="10191708" y="1051168"/>
            <a:ext cx="914034" cy="523220"/>
          </a:xfrm>
          <a:prstGeom prst="rect">
            <a:avLst/>
          </a:prstGeom>
        </p:spPr>
        <p:txBody>
          <a:bodyPr wrap="square">
            <a:spAutoFit/>
          </a:bodyPr>
          <a:lstStyle/>
          <a:p>
            <a:pPr algn="ctr"/>
            <a:r>
              <a:rPr lang="en-US" sz="2800" b="1" dirty="0">
                <a:solidFill>
                  <a:schemeClr val="bg1"/>
                </a:solidFill>
                <a:latin typeface="+mj-lt"/>
                <a:ea typeface="Open Sans" panose="020B0606030504020204" pitchFamily="34" charset="0"/>
                <a:cs typeface="Open Sans" panose="020B0606030504020204" pitchFamily="34" charset="0"/>
              </a:rPr>
              <a:t>04</a:t>
            </a:r>
            <a:endParaRPr lang="en-US" sz="2800" b="1" baseline="30000" dirty="0">
              <a:solidFill>
                <a:schemeClr val="bg1"/>
              </a:solidFill>
              <a:latin typeface="+mj-lt"/>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A27F5A53-8DC7-4131-A83E-AE4B97C753BF}"/>
              </a:ext>
            </a:extLst>
          </p:cNvPr>
          <p:cNvSpPr txBox="1"/>
          <p:nvPr/>
        </p:nvSpPr>
        <p:spPr>
          <a:xfrm>
            <a:off x="0" y="186173"/>
            <a:ext cx="12192000" cy="459228"/>
          </a:xfrm>
          <a:prstGeom prst="rect">
            <a:avLst/>
          </a:prstGeom>
          <a:noFill/>
        </p:spPr>
        <p:txBody>
          <a:bodyPr wrap="square" rtlCol="0">
            <a:spAutoFit/>
          </a:bodyPr>
          <a:lstStyle/>
          <a:p>
            <a:pPr algn="ctr">
              <a:lnSpc>
                <a:spcPct val="70000"/>
              </a:lnSpc>
            </a:pPr>
            <a:r>
              <a:rPr lang="en-GB" sz="3200" spc="-188" dirty="0">
                <a:gradFill>
                  <a:gsLst>
                    <a:gs pos="0">
                      <a:schemeClr val="accent3"/>
                    </a:gs>
                    <a:gs pos="82000">
                      <a:schemeClr val="accent1">
                        <a:lumMod val="75000"/>
                      </a:schemeClr>
                    </a:gs>
                  </a:gsLst>
                  <a:lin ang="2700000" scaled="1"/>
                </a:gradFill>
                <a:latin typeface="+mj-lt"/>
                <a:cs typeface="Poppins Light" panose="00000400000000000000" pitchFamily="2" charset="0"/>
              </a:rPr>
              <a:t>Improving “Out of Hours” and weekend care will have a positive impact in 4 key areas</a:t>
            </a:r>
            <a:endParaRPr lang="en-US" sz="3200" spc="-188" dirty="0">
              <a:gradFill>
                <a:gsLst>
                  <a:gs pos="0">
                    <a:schemeClr val="accent3"/>
                  </a:gs>
                  <a:gs pos="82000">
                    <a:schemeClr val="accent1">
                      <a:lumMod val="75000"/>
                    </a:schemeClr>
                  </a:gs>
                </a:gsLst>
                <a:lin ang="2700000" scaled="1"/>
              </a:gradFill>
              <a:latin typeface="+mj-lt"/>
              <a:cs typeface="Poppins Light" panose="00000400000000000000" pitchFamily="2" charset="0"/>
            </a:endParaRPr>
          </a:p>
        </p:txBody>
      </p:sp>
      <p:sp>
        <p:nvSpPr>
          <p:cNvPr id="6" name="TextBox 5">
            <a:extLst>
              <a:ext uri="{FF2B5EF4-FFF2-40B4-BE49-F238E27FC236}">
                <a16:creationId xmlns:a16="http://schemas.microsoft.com/office/drawing/2014/main" id="{6A081E32-88D6-4A43-A5DE-0E3E1AE74DD7}"/>
              </a:ext>
            </a:extLst>
          </p:cNvPr>
          <p:cNvSpPr txBox="1"/>
          <p:nvPr/>
        </p:nvSpPr>
        <p:spPr>
          <a:xfrm>
            <a:off x="4033265" y="4732835"/>
            <a:ext cx="4357400" cy="1938992"/>
          </a:xfrm>
          <a:prstGeom prst="rect">
            <a:avLst/>
          </a:prstGeom>
          <a:solidFill>
            <a:schemeClr val="accent4"/>
          </a:solidFill>
          <a:effectLst>
            <a:outerShdw blurRad="63500" sx="102000" sy="102000" algn="ctr" rotWithShape="0">
              <a:prstClr val="black">
                <a:alpha val="40000"/>
              </a:prstClr>
            </a:outerShdw>
          </a:effectLst>
        </p:spPr>
        <p:txBody>
          <a:bodyPr wrap="square" rtlCol="0">
            <a:spAutoFit/>
          </a:bodyPr>
          <a:lstStyle/>
          <a:p>
            <a:pPr marL="717550" indent="-450850">
              <a:buSzPct val="80000"/>
              <a:buFont typeface="Wingdings" panose="05000000000000000000" pitchFamily="2" charset="2"/>
              <a:buChar char="ü"/>
            </a:pPr>
            <a:r>
              <a:rPr lang="en-GB" sz="2400" dirty="0">
                <a:solidFill>
                  <a:schemeClr val="bg1"/>
                </a:solidFill>
              </a:rPr>
              <a:t>Better staff experience</a:t>
            </a:r>
          </a:p>
          <a:p>
            <a:pPr marL="717550" indent="-450850">
              <a:buSzPct val="80000"/>
              <a:buFont typeface="Wingdings" panose="05000000000000000000" pitchFamily="2" charset="2"/>
              <a:buChar char="ü"/>
            </a:pPr>
            <a:r>
              <a:rPr lang="en-GB" sz="2400" dirty="0">
                <a:solidFill>
                  <a:schemeClr val="bg1"/>
                </a:solidFill>
              </a:rPr>
              <a:t>Improved training</a:t>
            </a:r>
          </a:p>
          <a:p>
            <a:pPr marL="717550" indent="-450850">
              <a:buSzPct val="80000"/>
              <a:buFont typeface="Wingdings" panose="05000000000000000000" pitchFamily="2" charset="2"/>
              <a:buChar char="ü"/>
            </a:pPr>
            <a:r>
              <a:rPr lang="en-GB" sz="2400" dirty="0">
                <a:solidFill>
                  <a:schemeClr val="bg1"/>
                </a:solidFill>
              </a:rPr>
              <a:t>Improved job satisfaction</a:t>
            </a:r>
          </a:p>
          <a:p>
            <a:pPr marL="717550" indent="-450850">
              <a:buSzPct val="80000"/>
              <a:buFont typeface="Wingdings" panose="05000000000000000000" pitchFamily="2" charset="2"/>
              <a:buChar char="ü"/>
            </a:pPr>
            <a:r>
              <a:rPr lang="en-GB" sz="2400" dirty="0">
                <a:solidFill>
                  <a:schemeClr val="bg1"/>
                </a:solidFill>
              </a:rPr>
              <a:t>Improved staff retention</a:t>
            </a:r>
          </a:p>
          <a:p>
            <a:pPr marL="717550" indent="-450850">
              <a:buSzPct val="80000"/>
              <a:buFont typeface="Wingdings" panose="05000000000000000000" pitchFamily="2" charset="2"/>
              <a:buChar char="ü"/>
            </a:pPr>
            <a:r>
              <a:rPr lang="en-GB" sz="2400" dirty="0">
                <a:solidFill>
                  <a:schemeClr val="bg1"/>
                </a:solidFill>
              </a:rPr>
              <a:t>Fewer vacancies</a:t>
            </a:r>
          </a:p>
        </p:txBody>
      </p:sp>
      <p:pic>
        <p:nvPicPr>
          <p:cNvPr id="38" name="Picture 2">
            <a:extLst>
              <a:ext uri="{FF2B5EF4-FFF2-40B4-BE49-F238E27FC236}">
                <a16:creationId xmlns:a16="http://schemas.microsoft.com/office/drawing/2014/main" id="{F0BCC73C-BF4F-470E-8F9A-5883138EE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06" y="6153492"/>
            <a:ext cx="1175941" cy="519986"/>
          </a:xfrm>
          <a:prstGeom prst="rect">
            <a:avLst/>
          </a:prstGeom>
          <a:noFill/>
          <a:extLst>
            <a:ext uri="{909E8E84-426E-40DD-AFC4-6F175D3DCCD1}">
              <a14:hiddenFill xmlns:a14="http://schemas.microsoft.com/office/drawing/2010/main">
                <a:solidFill>
                  <a:srgbClr val="FFFFFF"/>
                </a:solidFill>
              </a14:hiddenFill>
            </a:ext>
          </a:extLst>
        </p:spPr>
      </p:pic>
      <p:sp>
        <p:nvSpPr>
          <p:cNvPr id="35" name="Freeform 282">
            <a:extLst>
              <a:ext uri="{FF2B5EF4-FFF2-40B4-BE49-F238E27FC236}">
                <a16:creationId xmlns:a16="http://schemas.microsoft.com/office/drawing/2014/main" id="{20BB54DF-2E1C-4C4A-8DA4-E86868BE75C2}"/>
              </a:ext>
            </a:extLst>
          </p:cNvPr>
          <p:cNvSpPr>
            <a:spLocks noEditPoints="1"/>
          </p:cNvSpPr>
          <p:nvPr/>
        </p:nvSpPr>
        <p:spPr bwMode="auto">
          <a:xfrm>
            <a:off x="1869484" y="2287343"/>
            <a:ext cx="296498" cy="358762"/>
          </a:xfrm>
          <a:custGeom>
            <a:avLst/>
            <a:gdLst>
              <a:gd name="T0" fmla="*/ 84 w 168"/>
              <a:gd name="T1" fmla="*/ 168 h 168"/>
              <a:gd name="T2" fmla="*/ 0 w 168"/>
              <a:gd name="T3" fmla="*/ 84 h 168"/>
              <a:gd name="T4" fmla="*/ 84 w 168"/>
              <a:gd name="T5" fmla="*/ 0 h 168"/>
              <a:gd name="T6" fmla="*/ 168 w 168"/>
              <a:gd name="T7" fmla="*/ 84 h 168"/>
              <a:gd name="T8" fmla="*/ 84 w 168"/>
              <a:gd name="T9" fmla="*/ 168 h 168"/>
              <a:gd name="T10" fmla="*/ 84 w 168"/>
              <a:gd name="T11" fmla="*/ 8 h 168"/>
              <a:gd name="T12" fmla="*/ 8 w 168"/>
              <a:gd name="T13" fmla="*/ 84 h 168"/>
              <a:gd name="T14" fmla="*/ 84 w 168"/>
              <a:gd name="T15" fmla="*/ 160 h 168"/>
              <a:gd name="T16" fmla="*/ 160 w 168"/>
              <a:gd name="T17" fmla="*/ 84 h 168"/>
              <a:gd name="T18" fmla="*/ 84 w 168"/>
              <a:gd name="T19" fmla="*/ 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68">
                <a:moveTo>
                  <a:pt x="84" y="168"/>
                </a:moveTo>
                <a:cubicBezTo>
                  <a:pt x="38" y="168"/>
                  <a:pt x="0" y="130"/>
                  <a:pt x="0" y="84"/>
                </a:cubicBezTo>
                <a:cubicBezTo>
                  <a:pt x="0" y="38"/>
                  <a:pt x="38" y="0"/>
                  <a:pt x="84" y="0"/>
                </a:cubicBezTo>
                <a:cubicBezTo>
                  <a:pt x="130" y="0"/>
                  <a:pt x="168" y="38"/>
                  <a:pt x="168" y="84"/>
                </a:cubicBezTo>
                <a:cubicBezTo>
                  <a:pt x="168" y="130"/>
                  <a:pt x="130" y="168"/>
                  <a:pt x="84" y="168"/>
                </a:cubicBezTo>
                <a:close/>
                <a:moveTo>
                  <a:pt x="84" y="8"/>
                </a:moveTo>
                <a:cubicBezTo>
                  <a:pt x="42" y="8"/>
                  <a:pt x="8" y="42"/>
                  <a:pt x="8" y="84"/>
                </a:cubicBezTo>
                <a:cubicBezTo>
                  <a:pt x="8" y="126"/>
                  <a:pt x="42" y="160"/>
                  <a:pt x="84" y="160"/>
                </a:cubicBezTo>
                <a:cubicBezTo>
                  <a:pt x="126" y="160"/>
                  <a:pt x="160" y="126"/>
                  <a:pt x="160" y="84"/>
                </a:cubicBezTo>
                <a:cubicBezTo>
                  <a:pt x="160" y="42"/>
                  <a:pt x="126" y="8"/>
                  <a:pt x="84" y="8"/>
                </a:cubicBezTo>
                <a:close/>
              </a:path>
            </a:pathLst>
          </a:custGeom>
          <a:solidFill>
            <a:srgbClr val="7F7F7F"/>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Shape 40">
            <a:extLst>
              <a:ext uri="{FF2B5EF4-FFF2-40B4-BE49-F238E27FC236}">
                <a16:creationId xmlns:a16="http://schemas.microsoft.com/office/drawing/2014/main" id="{0764F932-F5A8-4933-9FCB-2F2CD06F63CF}"/>
              </a:ext>
            </a:extLst>
          </p:cNvPr>
          <p:cNvSpPr/>
          <p:nvPr/>
        </p:nvSpPr>
        <p:spPr>
          <a:xfrm>
            <a:off x="1759085" y="2658918"/>
            <a:ext cx="510235" cy="166742"/>
          </a:xfrm>
          <a:custGeom>
            <a:avLst/>
            <a:gdLst>
              <a:gd name="connsiteX0" fmla="*/ 308692 w 617384"/>
              <a:gd name="connsiteY0" fmla="*/ 18499 h 166742"/>
              <a:gd name="connsiteX1" fmla="*/ 22900 w 617384"/>
              <a:gd name="connsiteY1" fmla="*/ 143547 h 166742"/>
              <a:gd name="connsiteX2" fmla="*/ 21553 w 617384"/>
              <a:gd name="connsiteY2" fmla="*/ 150718 h 166742"/>
              <a:gd name="connsiteX3" fmla="*/ 595831 w 617384"/>
              <a:gd name="connsiteY3" fmla="*/ 150718 h 166742"/>
              <a:gd name="connsiteX4" fmla="*/ 594484 w 617384"/>
              <a:gd name="connsiteY4" fmla="*/ 143547 h 166742"/>
              <a:gd name="connsiteX5" fmla="*/ 308692 w 617384"/>
              <a:gd name="connsiteY5" fmla="*/ 18499 h 166742"/>
              <a:gd name="connsiteX6" fmla="*/ 308692 w 617384"/>
              <a:gd name="connsiteY6" fmla="*/ 0 h 166742"/>
              <a:gd name="connsiteX7" fmla="*/ 612607 w 617384"/>
              <a:gd name="connsiteY7" fmla="*/ 139819 h 166742"/>
              <a:gd name="connsiteX8" fmla="*/ 617384 w 617384"/>
              <a:gd name="connsiteY8" fmla="*/ 166568 h 166742"/>
              <a:gd name="connsiteX9" fmla="*/ 609846 w 617384"/>
              <a:gd name="connsiteY9" fmla="*/ 166568 h 166742"/>
              <a:gd name="connsiteX10" fmla="*/ 609846 w 617384"/>
              <a:gd name="connsiteY10" fmla="*/ 166742 h 166742"/>
              <a:gd name="connsiteX11" fmla="*/ 6785 w 617384"/>
              <a:gd name="connsiteY11" fmla="*/ 166742 h 166742"/>
              <a:gd name="connsiteX12" fmla="*/ 6785 w 617384"/>
              <a:gd name="connsiteY12" fmla="*/ 166568 h 166742"/>
              <a:gd name="connsiteX13" fmla="*/ 0 w 617384"/>
              <a:gd name="connsiteY13" fmla="*/ 166568 h 166742"/>
              <a:gd name="connsiteX14" fmla="*/ 4777 w 617384"/>
              <a:gd name="connsiteY14" fmla="*/ 139819 h 166742"/>
              <a:gd name="connsiteX15" fmla="*/ 308692 w 617384"/>
              <a:gd name="connsiteY15" fmla="*/ 0 h 16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7384" h="166742">
                <a:moveTo>
                  <a:pt x="308692" y="18499"/>
                </a:moveTo>
                <a:cubicBezTo>
                  <a:pt x="167719" y="18499"/>
                  <a:pt x="50101" y="72182"/>
                  <a:pt x="22900" y="143547"/>
                </a:cubicBezTo>
                <a:lnTo>
                  <a:pt x="21553" y="150718"/>
                </a:lnTo>
                <a:lnTo>
                  <a:pt x="595831" y="150718"/>
                </a:lnTo>
                <a:lnTo>
                  <a:pt x="594484" y="143547"/>
                </a:lnTo>
                <a:cubicBezTo>
                  <a:pt x="567283" y="72182"/>
                  <a:pt x="449665" y="18499"/>
                  <a:pt x="308692" y="18499"/>
                </a:cubicBezTo>
                <a:close/>
                <a:moveTo>
                  <a:pt x="308692" y="0"/>
                </a:moveTo>
                <a:cubicBezTo>
                  <a:pt x="458605" y="0"/>
                  <a:pt x="583681" y="60024"/>
                  <a:pt x="612607" y="139819"/>
                </a:cubicBezTo>
                <a:lnTo>
                  <a:pt x="617384" y="166568"/>
                </a:lnTo>
                <a:lnTo>
                  <a:pt x="609846" y="166568"/>
                </a:lnTo>
                <a:lnTo>
                  <a:pt x="609846" y="166742"/>
                </a:lnTo>
                <a:lnTo>
                  <a:pt x="6785" y="166742"/>
                </a:lnTo>
                <a:lnTo>
                  <a:pt x="6785" y="166568"/>
                </a:lnTo>
                <a:lnTo>
                  <a:pt x="0" y="166568"/>
                </a:lnTo>
                <a:lnTo>
                  <a:pt x="4777" y="139819"/>
                </a:lnTo>
                <a:cubicBezTo>
                  <a:pt x="33703" y="60024"/>
                  <a:pt x="158779" y="0"/>
                  <a:pt x="308692" y="0"/>
                </a:cubicBezTo>
                <a:close/>
              </a:path>
            </a:pathLst>
          </a:custGeom>
          <a:solidFill>
            <a:srgbClr val="7F7F7F"/>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2" name="Freeform 282">
            <a:extLst>
              <a:ext uri="{FF2B5EF4-FFF2-40B4-BE49-F238E27FC236}">
                <a16:creationId xmlns:a16="http://schemas.microsoft.com/office/drawing/2014/main" id="{EF22E625-8723-48C5-B171-0E1984A8805B}"/>
              </a:ext>
            </a:extLst>
          </p:cNvPr>
          <p:cNvSpPr>
            <a:spLocks noEditPoints="1"/>
          </p:cNvSpPr>
          <p:nvPr/>
        </p:nvSpPr>
        <p:spPr bwMode="auto">
          <a:xfrm>
            <a:off x="4501047" y="2287343"/>
            <a:ext cx="296498" cy="358762"/>
          </a:xfrm>
          <a:custGeom>
            <a:avLst/>
            <a:gdLst>
              <a:gd name="T0" fmla="*/ 84 w 168"/>
              <a:gd name="T1" fmla="*/ 168 h 168"/>
              <a:gd name="T2" fmla="*/ 0 w 168"/>
              <a:gd name="T3" fmla="*/ 84 h 168"/>
              <a:gd name="T4" fmla="*/ 84 w 168"/>
              <a:gd name="T5" fmla="*/ 0 h 168"/>
              <a:gd name="T6" fmla="*/ 168 w 168"/>
              <a:gd name="T7" fmla="*/ 84 h 168"/>
              <a:gd name="T8" fmla="*/ 84 w 168"/>
              <a:gd name="T9" fmla="*/ 168 h 168"/>
              <a:gd name="T10" fmla="*/ 84 w 168"/>
              <a:gd name="T11" fmla="*/ 8 h 168"/>
              <a:gd name="T12" fmla="*/ 8 w 168"/>
              <a:gd name="T13" fmla="*/ 84 h 168"/>
              <a:gd name="T14" fmla="*/ 84 w 168"/>
              <a:gd name="T15" fmla="*/ 160 h 168"/>
              <a:gd name="T16" fmla="*/ 160 w 168"/>
              <a:gd name="T17" fmla="*/ 84 h 168"/>
              <a:gd name="T18" fmla="*/ 84 w 168"/>
              <a:gd name="T19" fmla="*/ 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68">
                <a:moveTo>
                  <a:pt x="84" y="168"/>
                </a:moveTo>
                <a:cubicBezTo>
                  <a:pt x="38" y="168"/>
                  <a:pt x="0" y="130"/>
                  <a:pt x="0" y="84"/>
                </a:cubicBezTo>
                <a:cubicBezTo>
                  <a:pt x="0" y="38"/>
                  <a:pt x="38" y="0"/>
                  <a:pt x="84" y="0"/>
                </a:cubicBezTo>
                <a:cubicBezTo>
                  <a:pt x="130" y="0"/>
                  <a:pt x="168" y="38"/>
                  <a:pt x="168" y="84"/>
                </a:cubicBezTo>
                <a:cubicBezTo>
                  <a:pt x="168" y="130"/>
                  <a:pt x="130" y="168"/>
                  <a:pt x="84" y="168"/>
                </a:cubicBezTo>
                <a:close/>
                <a:moveTo>
                  <a:pt x="84" y="8"/>
                </a:moveTo>
                <a:cubicBezTo>
                  <a:pt x="42" y="8"/>
                  <a:pt x="8" y="42"/>
                  <a:pt x="8" y="84"/>
                </a:cubicBezTo>
                <a:cubicBezTo>
                  <a:pt x="8" y="126"/>
                  <a:pt x="42" y="160"/>
                  <a:pt x="84" y="160"/>
                </a:cubicBezTo>
                <a:cubicBezTo>
                  <a:pt x="126" y="160"/>
                  <a:pt x="160" y="126"/>
                  <a:pt x="160" y="84"/>
                </a:cubicBezTo>
                <a:cubicBezTo>
                  <a:pt x="160" y="42"/>
                  <a:pt x="126" y="8"/>
                  <a:pt x="84" y="8"/>
                </a:cubicBezTo>
                <a:close/>
              </a:path>
            </a:pathLst>
          </a:custGeom>
          <a:solidFill>
            <a:srgbClr val="7F7F7F"/>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Freeform: Shape 56">
            <a:extLst>
              <a:ext uri="{FF2B5EF4-FFF2-40B4-BE49-F238E27FC236}">
                <a16:creationId xmlns:a16="http://schemas.microsoft.com/office/drawing/2014/main" id="{D08DE786-CB07-4DB0-AA12-43E1EFF5BFAE}"/>
              </a:ext>
            </a:extLst>
          </p:cNvPr>
          <p:cNvSpPr/>
          <p:nvPr/>
        </p:nvSpPr>
        <p:spPr>
          <a:xfrm>
            <a:off x="4390648" y="2658918"/>
            <a:ext cx="510235" cy="166742"/>
          </a:xfrm>
          <a:custGeom>
            <a:avLst/>
            <a:gdLst>
              <a:gd name="connsiteX0" fmla="*/ 308692 w 617384"/>
              <a:gd name="connsiteY0" fmla="*/ 18499 h 166742"/>
              <a:gd name="connsiteX1" fmla="*/ 22900 w 617384"/>
              <a:gd name="connsiteY1" fmla="*/ 143547 h 166742"/>
              <a:gd name="connsiteX2" fmla="*/ 21553 w 617384"/>
              <a:gd name="connsiteY2" fmla="*/ 150718 h 166742"/>
              <a:gd name="connsiteX3" fmla="*/ 595831 w 617384"/>
              <a:gd name="connsiteY3" fmla="*/ 150718 h 166742"/>
              <a:gd name="connsiteX4" fmla="*/ 594484 w 617384"/>
              <a:gd name="connsiteY4" fmla="*/ 143547 h 166742"/>
              <a:gd name="connsiteX5" fmla="*/ 308692 w 617384"/>
              <a:gd name="connsiteY5" fmla="*/ 18499 h 166742"/>
              <a:gd name="connsiteX6" fmla="*/ 308692 w 617384"/>
              <a:gd name="connsiteY6" fmla="*/ 0 h 166742"/>
              <a:gd name="connsiteX7" fmla="*/ 612607 w 617384"/>
              <a:gd name="connsiteY7" fmla="*/ 139819 h 166742"/>
              <a:gd name="connsiteX8" fmla="*/ 617384 w 617384"/>
              <a:gd name="connsiteY8" fmla="*/ 166568 h 166742"/>
              <a:gd name="connsiteX9" fmla="*/ 609846 w 617384"/>
              <a:gd name="connsiteY9" fmla="*/ 166568 h 166742"/>
              <a:gd name="connsiteX10" fmla="*/ 609846 w 617384"/>
              <a:gd name="connsiteY10" fmla="*/ 166742 h 166742"/>
              <a:gd name="connsiteX11" fmla="*/ 6785 w 617384"/>
              <a:gd name="connsiteY11" fmla="*/ 166742 h 166742"/>
              <a:gd name="connsiteX12" fmla="*/ 6785 w 617384"/>
              <a:gd name="connsiteY12" fmla="*/ 166568 h 166742"/>
              <a:gd name="connsiteX13" fmla="*/ 0 w 617384"/>
              <a:gd name="connsiteY13" fmla="*/ 166568 h 166742"/>
              <a:gd name="connsiteX14" fmla="*/ 4777 w 617384"/>
              <a:gd name="connsiteY14" fmla="*/ 139819 h 166742"/>
              <a:gd name="connsiteX15" fmla="*/ 308692 w 617384"/>
              <a:gd name="connsiteY15" fmla="*/ 0 h 16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7384" h="166742">
                <a:moveTo>
                  <a:pt x="308692" y="18499"/>
                </a:moveTo>
                <a:cubicBezTo>
                  <a:pt x="167719" y="18499"/>
                  <a:pt x="50101" y="72182"/>
                  <a:pt x="22900" y="143547"/>
                </a:cubicBezTo>
                <a:lnTo>
                  <a:pt x="21553" y="150718"/>
                </a:lnTo>
                <a:lnTo>
                  <a:pt x="595831" y="150718"/>
                </a:lnTo>
                <a:lnTo>
                  <a:pt x="594484" y="143547"/>
                </a:lnTo>
                <a:cubicBezTo>
                  <a:pt x="567283" y="72182"/>
                  <a:pt x="449665" y="18499"/>
                  <a:pt x="308692" y="18499"/>
                </a:cubicBezTo>
                <a:close/>
                <a:moveTo>
                  <a:pt x="308692" y="0"/>
                </a:moveTo>
                <a:cubicBezTo>
                  <a:pt x="458605" y="0"/>
                  <a:pt x="583681" y="60024"/>
                  <a:pt x="612607" y="139819"/>
                </a:cubicBezTo>
                <a:lnTo>
                  <a:pt x="617384" y="166568"/>
                </a:lnTo>
                <a:lnTo>
                  <a:pt x="609846" y="166568"/>
                </a:lnTo>
                <a:lnTo>
                  <a:pt x="609846" y="166742"/>
                </a:lnTo>
                <a:lnTo>
                  <a:pt x="6785" y="166742"/>
                </a:lnTo>
                <a:lnTo>
                  <a:pt x="6785" y="166568"/>
                </a:lnTo>
                <a:lnTo>
                  <a:pt x="0" y="166568"/>
                </a:lnTo>
                <a:lnTo>
                  <a:pt x="4777" y="139819"/>
                </a:lnTo>
                <a:cubicBezTo>
                  <a:pt x="33703" y="60024"/>
                  <a:pt x="158779" y="0"/>
                  <a:pt x="308692" y="0"/>
                </a:cubicBezTo>
                <a:close/>
              </a:path>
            </a:pathLst>
          </a:custGeom>
          <a:solidFill>
            <a:srgbClr val="7F7F7F"/>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8" name="Freeform 282">
            <a:extLst>
              <a:ext uri="{FF2B5EF4-FFF2-40B4-BE49-F238E27FC236}">
                <a16:creationId xmlns:a16="http://schemas.microsoft.com/office/drawing/2014/main" id="{CF98223E-D8D5-4527-AAAB-680BE3781F07}"/>
              </a:ext>
            </a:extLst>
          </p:cNvPr>
          <p:cNvSpPr>
            <a:spLocks noEditPoints="1"/>
          </p:cNvSpPr>
          <p:nvPr/>
        </p:nvSpPr>
        <p:spPr bwMode="auto">
          <a:xfrm>
            <a:off x="7068861" y="2203972"/>
            <a:ext cx="296498" cy="358762"/>
          </a:xfrm>
          <a:custGeom>
            <a:avLst/>
            <a:gdLst>
              <a:gd name="T0" fmla="*/ 84 w 168"/>
              <a:gd name="T1" fmla="*/ 168 h 168"/>
              <a:gd name="T2" fmla="*/ 0 w 168"/>
              <a:gd name="T3" fmla="*/ 84 h 168"/>
              <a:gd name="T4" fmla="*/ 84 w 168"/>
              <a:gd name="T5" fmla="*/ 0 h 168"/>
              <a:gd name="T6" fmla="*/ 168 w 168"/>
              <a:gd name="T7" fmla="*/ 84 h 168"/>
              <a:gd name="T8" fmla="*/ 84 w 168"/>
              <a:gd name="T9" fmla="*/ 168 h 168"/>
              <a:gd name="T10" fmla="*/ 84 w 168"/>
              <a:gd name="T11" fmla="*/ 8 h 168"/>
              <a:gd name="T12" fmla="*/ 8 w 168"/>
              <a:gd name="T13" fmla="*/ 84 h 168"/>
              <a:gd name="T14" fmla="*/ 84 w 168"/>
              <a:gd name="T15" fmla="*/ 160 h 168"/>
              <a:gd name="T16" fmla="*/ 160 w 168"/>
              <a:gd name="T17" fmla="*/ 84 h 168"/>
              <a:gd name="T18" fmla="*/ 84 w 168"/>
              <a:gd name="T19" fmla="*/ 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68">
                <a:moveTo>
                  <a:pt x="84" y="168"/>
                </a:moveTo>
                <a:cubicBezTo>
                  <a:pt x="38" y="168"/>
                  <a:pt x="0" y="130"/>
                  <a:pt x="0" y="84"/>
                </a:cubicBezTo>
                <a:cubicBezTo>
                  <a:pt x="0" y="38"/>
                  <a:pt x="38" y="0"/>
                  <a:pt x="84" y="0"/>
                </a:cubicBezTo>
                <a:cubicBezTo>
                  <a:pt x="130" y="0"/>
                  <a:pt x="168" y="38"/>
                  <a:pt x="168" y="84"/>
                </a:cubicBezTo>
                <a:cubicBezTo>
                  <a:pt x="168" y="130"/>
                  <a:pt x="130" y="168"/>
                  <a:pt x="84" y="168"/>
                </a:cubicBezTo>
                <a:close/>
                <a:moveTo>
                  <a:pt x="84" y="8"/>
                </a:moveTo>
                <a:cubicBezTo>
                  <a:pt x="42" y="8"/>
                  <a:pt x="8" y="42"/>
                  <a:pt x="8" y="84"/>
                </a:cubicBezTo>
                <a:cubicBezTo>
                  <a:pt x="8" y="126"/>
                  <a:pt x="42" y="160"/>
                  <a:pt x="84" y="160"/>
                </a:cubicBezTo>
                <a:cubicBezTo>
                  <a:pt x="126" y="160"/>
                  <a:pt x="160" y="126"/>
                  <a:pt x="160" y="84"/>
                </a:cubicBezTo>
                <a:cubicBezTo>
                  <a:pt x="160" y="42"/>
                  <a:pt x="126" y="8"/>
                  <a:pt x="84" y="8"/>
                </a:cubicBezTo>
                <a:close/>
              </a:path>
            </a:pathLst>
          </a:custGeom>
          <a:solidFill>
            <a:srgbClr val="7F7F7F"/>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Freeform: Shape 58">
            <a:extLst>
              <a:ext uri="{FF2B5EF4-FFF2-40B4-BE49-F238E27FC236}">
                <a16:creationId xmlns:a16="http://schemas.microsoft.com/office/drawing/2014/main" id="{86D6293E-5FFA-473B-8493-5C4AACF38F22}"/>
              </a:ext>
            </a:extLst>
          </p:cNvPr>
          <p:cNvSpPr/>
          <p:nvPr/>
        </p:nvSpPr>
        <p:spPr>
          <a:xfrm>
            <a:off x="6958462" y="2575547"/>
            <a:ext cx="510235" cy="166742"/>
          </a:xfrm>
          <a:custGeom>
            <a:avLst/>
            <a:gdLst>
              <a:gd name="connsiteX0" fmla="*/ 308692 w 617384"/>
              <a:gd name="connsiteY0" fmla="*/ 18499 h 166742"/>
              <a:gd name="connsiteX1" fmla="*/ 22900 w 617384"/>
              <a:gd name="connsiteY1" fmla="*/ 143547 h 166742"/>
              <a:gd name="connsiteX2" fmla="*/ 21553 w 617384"/>
              <a:gd name="connsiteY2" fmla="*/ 150718 h 166742"/>
              <a:gd name="connsiteX3" fmla="*/ 595831 w 617384"/>
              <a:gd name="connsiteY3" fmla="*/ 150718 h 166742"/>
              <a:gd name="connsiteX4" fmla="*/ 594484 w 617384"/>
              <a:gd name="connsiteY4" fmla="*/ 143547 h 166742"/>
              <a:gd name="connsiteX5" fmla="*/ 308692 w 617384"/>
              <a:gd name="connsiteY5" fmla="*/ 18499 h 166742"/>
              <a:gd name="connsiteX6" fmla="*/ 308692 w 617384"/>
              <a:gd name="connsiteY6" fmla="*/ 0 h 166742"/>
              <a:gd name="connsiteX7" fmla="*/ 612607 w 617384"/>
              <a:gd name="connsiteY7" fmla="*/ 139819 h 166742"/>
              <a:gd name="connsiteX8" fmla="*/ 617384 w 617384"/>
              <a:gd name="connsiteY8" fmla="*/ 166568 h 166742"/>
              <a:gd name="connsiteX9" fmla="*/ 609846 w 617384"/>
              <a:gd name="connsiteY9" fmla="*/ 166568 h 166742"/>
              <a:gd name="connsiteX10" fmla="*/ 609846 w 617384"/>
              <a:gd name="connsiteY10" fmla="*/ 166742 h 166742"/>
              <a:gd name="connsiteX11" fmla="*/ 6785 w 617384"/>
              <a:gd name="connsiteY11" fmla="*/ 166742 h 166742"/>
              <a:gd name="connsiteX12" fmla="*/ 6785 w 617384"/>
              <a:gd name="connsiteY12" fmla="*/ 166568 h 166742"/>
              <a:gd name="connsiteX13" fmla="*/ 0 w 617384"/>
              <a:gd name="connsiteY13" fmla="*/ 166568 h 166742"/>
              <a:gd name="connsiteX14" fmla="*/ 4777 w 617384"/>
              <a:gd name="connsiteY14" fmla="*/ 139819 h 166742"/>
              <a:gd name="connsiteX15" fmla="*/ 308692 w 617384"/>
              <a:gd name="connsiteY15" fmla="*/ 0 h 16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7384" h="166742">
                <a:moveTo>
                  <a:pt x="308692" y="18499"/>
                </a:moveTo>
                <a:cubicBezTo>
                  <a:pt x="167719" y="18499"/>
                  <a:pt x="50101" y="72182"/>
                  <a:pt x="22900" y="143547"/>
                </a:cubicBezTo>
                <a:lnTo>
                  <a:pt x="21553" y="150718"/>
                </a:lnTo>
                <a:lnTo>
                  <a:pt x="595831" y="150718"/>
                </a:lnTo>
                <a:lnTo>
                  <a:pt x="594484" y="143547"/>
                </a:lnTo>
                <a:cubicBezTo>
                  <a:pt x="567283" y="72182"/>
                  <a:pt x="449665" y="18499"/>
                  <a:pt x="308692" y="18499"/>
                </a:cubicBezTo>
                <a:close/>
                <a:moveTo>
                  <a:pt x="308692" y="0"/>
                </a:moveTo>
                <a:cubicBezTo>
                  <a:pt x="458605" y="0"/>
                  <a:pt x="583681" y="60024"/>
                  <a:pt x="612607" y="139819"/>
                </a:cubicBezTo>
                <a:lnTo>
                  <a:pt x="617384" y="166568"/>
                </a:lnTo>
                <a:lnTo>
                  <a:pt x="609846" y="166568"/>
                </a:lnTo>
                <a:lnTo>
                  <a:pt x="609846" y="166742"/>
                </a:lnTo>
                <a:lnTo>
                  <a:pt x="6785" y="166742"/>
                </a:lnTo>
                <a:lnTo>
                  <a:pt x="6785" y="166568"/>
                </a:lnTo>
                <a:lnTo>
                  <a:pt x="0" y="166568"/>
                </a:lnTo>
                <a:lnTo>
                  <a:pt x="4777" y="139819"/>
                </a:lnTo>
                <a:cubicBezTo>
                  <a:pt x="33703" y="60024"/>
                  <a:pt x="158779" y="0"/>
                  <a:pt x="308692" y="0"/>
                </a:cubicBezTo>
                <a:close/>
              </a:path>
            </a:pathLst>
          </a:custGeom>
          <a:solidFill>
            <a:srgbClr val="7F7F7F"/>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0" name="Freeform 282">
            <a:extLst>
              <a:ext uri="{FF2B5EF4-FFF2-40B4-BE49-F238E27FC236}">
                <a16:creationId xmlns:a16="http://schemas.microsoft.com/office/drawing/2014/main" id="{6DC4DCCC-0F93-43E2-A564-7D32ADC97253}"/>
              </a:ext>
            </a:extLst>
          </p:cNvPr>
          <p:cNvSpPr>
            <a:spLocks noEditPoints="1"/>
          </p:cNvSpPr>
          <p:nvPr/>
        </p:nvSpPr>
        <p:spPr bwMode="auto">
          <a:xfrm>
            <a:off x="9691781" y="2203972"/>
            <a:ext cx="296498" cy="358762"/>
          </a:xfrm>
          <a:custGeom>
            <a:avLst/>
            <a:gdLst>
              <a:gd name="T0" fmla="*/ 84 w 168"/>
              <a:gd name="T1" fmla="*/ 168 h 168"/>
              <a:gd name="T2" fmla="*/ 0 w 168"/>
              <a:gd name="T3" fmla="*/ 84 h 168"/>
              <a:gd name="T4" fmla="*/ 84 w 168"/>
              <a:gd name="T5" fmla="*/ 0 h 168"/>
              <a:gd name="T6" fmla="*/ 168 w 168"/>
              <a:gd name="T7" fmla="*/ 84 h 168"/>
              <a:gd name="T8" fmla="*/ 84 w 168"/>
              <a:gd name="T9" fmla="*/ 168 h 168"/>
              <a:gd name="T10" fmla="*/ 84 w 168"/>
              <a:gd name="T11" fmla="*/ 8 h 168"/>
              <a:gd name="T12" fmla="*/ 8 w 168"/>
              <a:gd name="T13" fmla="*/ 84 h 168"/>
              <a:gd name="T14" fmla="*/ 84 w 168"/>
              <a:gd name="T15" fmla="*/ 160 h 168"/>
              <a:gd name="T16" fmla="*/ 160 w 168"/>
              <a:gd name="T17" fmla="*/ 84 h 168"/>
              <a:gd name="T18" fmla="*/ 84 w 168"/>
              <a:gd name="T19" fmla="*/ 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68">
                <a:moveTo>
                  <a:pt x="84" y="168"/>
                </a:moveTo>
                <a:cubicBezTo>
                  <a:pt x="38" y="168"/>
                  <a:pt x="0" y="130"/>
                  <a:pt x="0" y="84"/>
                </a:cubicBezTo>
                <a:cubicBezTo>
                  <a:pt x="0" y="38"/>
                  <a:pt x="38" y="0"/>
                  <a:pt x="84" y="0"/>
                </a:cubicBezTo>
                <a:cubicBezTo>
                  <a:pt x="130" y="0"/>
                  <a:pt x="168" y="38"/>
                  <a:pt x="168" y="84"/>
                </a:cubicBezTo>
                <a:cubicBezTo>
                  <a:pt x="168" y="130"/>
                  <a:pt x="130" y="168"/>
                  <a:pt x="84" y="168"/>
                </a:cubicBezTo>
                <a:close/>
                <a:moveTo>
                  <a:pt x="84" y="8"/>
                </a:moveTo>
                <a:cubicBezTo>
                  <a:pt x="42" y="8"/>
                  <a:pt x="8" y="42"/>
                  <a:pt x="8" y="84"/>
                </a:cubicBezTo>
                <a:cubicBezTo>
                  <a:pt x="8" y="126"/>
                  <a:pt x="42" y="160"/>
                  <a:pt x="84" y="160"/>
                </a:cubicBezTo>
                <a:cubicBezTo>
                  <a:pt x="126" y="160"/>
                  <a:pt x="160" y="126"/>
                  <a:pt x="160" y="84"/>
                </a:cubicBezTo>
                <a:cubicBezTo>
                  <a:pt x="160" y="42"/>
                  <a:pt x="126" y="8"/>
                  <a:pt x="84" y="8"/>
                </a:cubicBezTo>
                <a:close/>
              </a:path>
            </a:pathLst>
          </a:custGeom>
          <a:solidFill>
            <a:srgbClr val="7F7F7F"/>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Freeform: Shape 60">
            <a:extLst>
              <a:ext uri="{FF2B5EF4-FFF2-40B4-BE49-F238E27FC236}">
                <a16:creationId xmlns:a16="http://schemas.microsoft.com/office/drawing/2014/main" id="{77C71BC0-C51B-4C04-AB40-FBBA405FB321}"/>
              </a:ext>
            </a:extLst>
          </p:cNvPr>
          <p:cNvSpPr/>
          <p:nvPr/>
        </p:nvSpPr>
        <p:spPr>
          <a:xfrm>
            <a:off x="9581382" y="2575547"/>
            <a:ext cx="510235" cy="166742"/>
          </a:xfrm>
          <a:custGeom>
            <a:avLst/>
            <a:gdLst>
              <a:gd name="connsiteX0" fmla="*/ 308692 w 617384"/>
              <a:gd name="connsiteY0" fmla="*/ 18499 h 166742"/>
              <a:gd name="connsiteX1" fmla="*/ 22900 w 617384"/>
              <a:gd name="connsiteY1" fmla="*/ 143547 h 166742"/>
              <a:gd name="connsiteX2" fmla="*/ 21553 w 617384"/>
              <a:gd name="connsiteY2" fmla="*/ 150718 h 166742"/>
              <a:gd name="connsiteX3" fmla="*/ 595831 w 617384"/>
              <a:gd name="connsiteY3" fmla="*/ 150718 h 166742"/>
              <a:gd name="connsiteX4" fmla="*/ 594484 w 617384"/>
              <a:gd name="connsiteY4" fmla="*/ 143547 h 166742"/>
              <a:gd name="connsiteX5" fmla="*/ 308692 w 617384"/>
              <a:gd name="connsiteY5" fmla="*/ 18499 h 166742"/>
              <a:gd name="connsiteX6" fmla="*/ 308692 w 617384"/>
              <a:gd name="connsiteY6" fmla="*/ 0 h 166742"/>
              <a:gd name="connsiteX7" fmla="*/ 612607 w 617384"/>
              <a:gd name="connsiteY7" fmla="*/ 139819 h 166742"/>
              <a:gd name="connsiteX8" fmla="*/ 617384 w 617384"/>
              <a:gd name="connsiteY8" fmla="*/ 166568 h 166742"/>
              <a:gd name="connsiteX9" fmla="*/ 609846 w 617384"/>
              <a:gd name="connsiteY9" fmla="*/ 166568 h 166742"/>
              <a:gd name="connsiteX10" fmla="*/ 609846 w 617384"/>
              <a:gd name="connsiteY10" fmla="*/ 166742 h 166742"/>
              <a:gd name="connsiteX11" fmla="*/ 6785 w 617384"/>
              <a:gd name="connsiteY11" fmla="*/ 166742 h 166742"/>
              <a:gd name="connsiteX12" fmla="*/ 6785 w 617384"/>
              <a:gd name="connsiteY12" fmla="*/ 166568 h 166742"/>
              <a:gd name="connsiteX13" fmla="*/ 0 w 617384"/>
              <a:gd name="connsiteY13" fmla="*/ 166568 h 166742"/>
              <a:gd name="connsiteX14" fmla="*/ 4777 w 617384"/>
              <a:gd name="connsiteY14" fmla="*/ 139819 h 166742"/>
              <a:gd name="connsiteX15" fmla="*/ 308692 w 617384"/>
              <a:gd name="connsiteY15" fmla="*/ 0 h 16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7384" h="166742">
                <a:moveTo>
                  <a:pt x="308692" y="18499"/>
                </a:moveTo>
                <a:cubicBezTo>
                  <a:pt x="167719" y="18499"/>
                  <a:pt x="50101" y="72182"/>
                  <a:pt x="22900" y="143547"/>
                </a:cubicBezTo>
                <a:lnTo>
                  <a:pt x="21553" y="150718"/>
                </a:lnTo>
                <a:lnTo>
                  <a:pt x="595831" y="150718"/>
                </a:lnTo>
                <a:lnTo>
                  <a:pt x="594484" y="143547"/>
                </a:lnTo>
                <a:cubicBezTo>
                  <a:pt x="567283" y="72182"/>
                  <a:pt x="449665" y="18499"/>
                  <a:pt x="308692" y="18499"/>
                </a:cubicBezTo>
                <a:close/>
                <a:moveTo>
                  <a:pt x="308692" y="0"/>
                </a:moveTo>
                <a:cubicBezTo>
                  <a:pt x="458605" y="0"/>
                  <a:pt x="583681" y="60024"/>
                  <a:pt x="612607" y="139819"/>
                </a:cubicBezTo>
                <a:lnTo>
                  <a:pt x="617384" y="166568"/>
                </a:lnTo>
                <a:lnTo>
                  <a:pt x="609846" y="166568"/>
                </a:lnTo>
                <a:lnTo>
                  <a:pt x="609846" y="166742"/>
                </a:lnTo>
                <a:lnTo>
                  <a:pt x="6785" y="166742"/>
                </a:lnTo>
                <a:lnTo>
                  <a:pt x="6785" y="166568"/>
                </a:lnTo>
                <a:lnTo>
                  <a:pt x="0" y="166568"/>
                </a:lnTo>
                <a:lnTo>
                  <a:pt x="4777" y="139819"/>
                </a:lnTo>
                <a:cubicBezTo>
                  <a:pt x="33703" y="60024"/>
                  <a:pt x="158779" y="0"/>
                  <a:pt x="308692" y="0"/>
                </a:cubicBezTo>
                <a:close/>
              </a:path>
            </a:pathLst>
          </a:custGeom>
          <a:solidFill>
            <a:srgbClr val="7F7F7F"/>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Tree>
    <p:extLst>
      <p:ext uri="{BB962C8B-B14F-4D97-AF65-F5344CB8AC3E}">
        <p14:creationId xmlns:p14="http://schemas.microsoft.com/office/powerpoint/2010/main" val="302037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BF47D637-F6B8-472E-9632-77DEF207218B}"/>
              </a:ext>
            </a:extLst>
          </p:cNvPr>
          <p:cNvSpPr/>
          <p:nvPr/>
        </p:nvSpPr>
        <p:spPr>
          <a:xfrm>
            <a:off x="0" y="11575"/>
            <a:ext cx="4772025" cy="68729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B021B71E-2A61-477A-AAA3-A23E04EFD6D8}"/>
              </a:ext>
            </a:extLst>
          </p:cNvPr>
          <p:cNvSpPr txBox="1"/>
          <p:nvPr/>
        </p:nvSpPr>
        <p:spPr>
          <a:xfrm>
            <a:off x="523975" y="766774"/>
            <a:ext cx="4020384" cy="1544718"/>
          </a:xfrm>
          <a:prstGeom prst="rect">
            <a:avLst/>
          </a:prstGeom>
          <a:noFill/>
        </p:spPr>
        <p:txBody>
          <a:bodyPr wrap="square" rtlCol="0">
            <a:spAutoFit/>
          </a:bodyPr>
          <a:lstStyle/>
          <a:p>
            <a:pPr>
              <a:lnSpc>
                <a:spcPct val="70000"/>
              </a:lnSpc>
            </a:pPr>
            <a:r>
              <a:rPr lang="en-GB"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Seven Day Services Key Findings </a:t>
            </a:r>
            <a:br>
              <a:rPr lang="en-GB"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br>
            <a:r>
              <a:rPr lang="en-GB"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2016 to 2019</a:t>
            </a:r>
            <a:endParaRPr lang="id-ID" sz="4400" spc="-188" dirty="0">
              <a:gradFill>
                <a:gsLst>
                  <a:gs pos="0">
                    <a:schemeClr val="accent3"/>
                  </a:gs>
                  <a:gs pos="82000">
                    <a:schemeClr val="accent1">
                      <a:lumMod val="75000"/>
                    </a:schemeClr>
                  </a:gs>
                </a:gsLst>
                <a:lin ang="2700000" scaled="1"/>
              </a:gradFill>
              <a:latin typeface="+mj-lt"/>
              <a:cs typeface="Poppins Light" panose="00000400000000000000" pitchFamily="2" charset="0"/>
            </a:endParaRPr>
          </a:p>
        </p:txBody>
      </p:sp>
      <p:sp>
        <p:nvSpPr>
          <p:cNvPr id="44" name="Rectangle 43">
            <a:extLst>
              <a:ext uri="{FF2B5EF4-FFF2-40B4-BE49-F238E27FC236}">
                <a16:creationId xmlns:a16="http://schemas.microsoft.com/office/drawing/2014/main" id="{674D62D2-CB25-4623-AF03-6065E6EFF875}"/>
              </a:ext>
            </a:extLst>
          </p:cNvPr>
          <p:cNvSpPr/>
          <p:nvPr/>
        </p:nvSpPr>
        <p:spPr>
          <a:xfrm>
            <a:off x="523975" y="2776604"/>
            <a:ext cx="4020384" cy="3376309"/>
          </a:xfrm>
          <a:prstGeom prst="rect">
            <a:avLst/>
          </a:prstGeom>
        </p:spPr>
        <p:txBody>
          <a:bodyPr wrap="square">
            <a:spAutoFit/>
          </a:bodyPr>
          <a:lstStyle/>
          <a:p>
            <a:pPr>
              <a:lnSpc>
                <a:spcPct val="110000"/>
              </a:lnSpc>
            </a:pPr>
            <a:r>
              <a:rPr lang="en-GB" dirty="0">
                <a:solidFill>
                  <a:schemeClr val="tx1">
                    <a:lumMod val="75000"/>
                    <a:lumOff val="25000"/>
                  </a:schemeClr>
                </a:solidFill>
                <a:latin typeface="+mj-lt"/>
                <a:cs typeface="Segoe UI Light" panose="020B0502040204020203" pitchFamily="34" charset="0"/>
              </a:rPr>
              <a:t>There are many possible explanations for this variation including differences in the case-mix of patients (over and above that accounted for in the analysis), patient behaviour and provision of services both in and outside of the hospital (including social care), but this analysis is unable to determine the causes of the observed variation.</a:t>
            </a:r>
          </a:p>
          <a:p>
            <a:pPr>
              <a:lnSpc>
                <a:spcPct val="120000"/>
              </a:lnSpc>
            </a:pPr>
            <a:endParaRPr lang="en-GB" sz="1000" b="1" dirty="0">
              <a:solidFill>
                <a:schemeClr val="tx1">
                  <a:lumMod val="75000"/>
                  <a:lumOff val="25000"/>
                </a:schemeClr>
              </a:solidFill>
              <a:latin typeface="+mj-lt"/>
              <a:cs typeface="Segoe UI Light" panose="020B0502040204020203" pitchFamily="34" charset="0"/>
            </a:endParaRPr>
          </a:p>
          <a:p>
            <a:pPr>
              <a:lnSpc>
                <a:spcPct val="120000"/>
              </a:lnSpc>
            </a:pPr>
            <a:r>
              <a:rPr lang="en-GB" sz="1000" dirty="0">
                <a:solidFill>
                  <a:schemeClr val="tx1">
                    <a:lumMod val="75000"/>
                    <a:lumOff val="25000"/>
                  </a:schemeClr>
                </a:solidFill>
                <a:latin typeface="+mj-lt"/>
                <a:cs typeface="Segoe UI Light" panose="020B0502040204020203" pitchFamily="34" charset="0"/>
              </a:rPr>
              <a:t>https://digital.nhs.uk/data-and-information/publications/statistical/seven-day-services/oct-18-sep-19</a:t>
            </a:r>
          </a:p>
        </p:txBody>
      </p:sp>
      <p:grpSp>
        <p:nvGrpSpPr>
          <p:cNvPr id="50" name="Group 49">
            <a:extLst>
              <a:ext uri="{FF2B5EF4-FFF2-40B4-BE49-F238E27FC236}">
                <a16:creationId xmlns:a16="http://schemas.microsoft.com/office/drawing/2014/main" id="{81A918C9-F2FA-4414-BC66-910B212DF70E}"/>
              </a:ext>
            </a:extLst>
          </p:cNvPr>
          <p:cNvGrpSpPr/>
          <p:nvPr/>
        </p:nvGrpSpPr>
        <p:grpSpPr>
          <a:xfrm>
            <a:off x="659251" y="2464674"/>
            <a:ext cx="494030" cy="99060"/>
            <a:chOff x="6949440" y="5232033"/>
            <a:chExt cx="494030" cy="99060"/>
          </a:xfrm>
          <a:noFill/>
        </p:grpSpPr>
        <p:sp>
          <p:nvSpPr>
            <p:cNvPr id="51" name="Oval 50">
              <a:extLst>
                <a:ext uri="{FF2B5EF4-FFF2-40B4-BE49-F238E27FC236}">
                  <a16:creationId xmlns:a16="http://schemas.microsoft.com/office/drawing/2014/main" id="{3E55DBAF-1BC2-4396-A97A-C72342FF59AC}"/>
                </a:ext>
              </a:extLst>
            </p:cNvPr>
            <p:cNvSpPr/>
            <p:nvPr/>
          </p:nvSpPr>
          <p:spPr>
            <a:xfrm>
              <a:off x="6949440" y="5232033"/>
              <a:ext cx="99060" cy="99060"/>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17DFA62E-477F-4BBB-B90D-7968A77B7945}"/>
                </a:ext>
              </a:extLst>
            </p:cNvPr>
            <p:cNvSpPr/>
            <p:nvPr/>
          </p:nvSpPr>
          <p:spPr>
            <a:xfrm>
              <a:off x="7146925" y="5232033"/>
              <a:ext cx="99060" cy="99060"/>
            </a:xfrm>
            <a:prstGeom prst="ellipse">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440FE79C-A972-411D-96DB-447836720639}"/>
                </a:ext>
              </a:extLst>
            </p:cNvPr>
            <p:cNvSpPr/>
            <p:nvPr/>
          </p:nvSpPr>
          <p:spPr>
            <a:xfrm>
              <a:off x="7344410" y="5232033"/>
              <a:ext cx="99060" cy="99060"/>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Freeform 54"/>
          <p:cNvSpPr/>
          <p:nvPr/>
        </p:nvSpPr>
        <p:spPr>
          <a:xfrm>
            <a:off x="8193014" y="827771"/>
            <a:ext cx="3018506" cy="2444964"/>
          </a:xfrm>
          <a:custGeom>
            <a:avLst/>
            <a:gdLst>
              <a:gd name="connsiteX0" fmla="*/ 102161 w 3018506"/>
              <a:gd name="connsiteY0" fmla="*/ 0 h 2444964"/>
              <a:gd name="connsiteX1" fmla="*/ 2916345 w 3018506"/>
              <a:gd name="connsiteY1" fmla="*/ 0 h 2444964"/>
              <a:gd name="connsiteX2" fmla="*/ 3018506 w 3018506"/>
              <a:gd name="connsiteY2" fmla="*/ 102161 h 2444964"/>
              <a:gd name="connsiteX3" fmla="*/ 3018506 w 3018506"/>
              <a:gd name="connsiteY3" fmla="*/ 1978239 h 2444964"/>
              <a:gd name="connsiteX4" fmla="*/ 3018506 w 3018506"/>
              <a:gd name="connsiteY4" fmla="*/ 2100999 h 2444964"/>
              <a:gd name="connsiteX5" fmla="*/ 3018506 w 3018506"/>
              <a:gd name="connsiteY5" fmla="*/ 2444964 h 2444964"/>
              <a:gd name="connsiteX6" fmla="*/ 2776702 w 3018506"/>
              <a:gd name="connsiteY6" fmla="*/ 2203160 h 2444964"/>
              <a:gd name="connsiteX7" fmla="*/ 102161 w 3018506"/>
              <a:gd name="connsiteY7" fmla="*/ 2203160 h 2444964"/>
              <a:gd name="connsiteX8" fmla="*/ 0 w 3018506"/>
              <a:gd name="connsiteY8" fmla="*/ 2100999 h 2444964"/>
              <a:gd name="connsiteX9" fmla="*/ 0 w 3018506"/>
              <a:gd name="connsiteY9" fmla="*/ 102161 h 2444964"/>
              <a:gd name="connsiteX10" fmla="*/ 102161 w 3018506"/>
              <a:gd name="connsiteY10" fmla="*/ 0 h 244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8506" h="2444964">
                <a:moveTo>
                  <a:pt x="102161" y="0"/>
                </a:moveTo>
                <a:lnTo>
                  <a:pt x="2916345" y="0"/>
                </a:lnTo>
                <a:cubicBezTo>
                  <a:pt x="2972767" y="0"/>
                  <a:pt x="3018506" y="45739"/>
                  <a:pt x="3018506" y="102161"/>
                </a:cubicBezTo>
                <a:lnTo>
                  <a:pt x="3018506" y="1978239"/>
                </a:lnTo>
                <a:lnTo>
                  <a:pt x="3018506" y="2100999"/>
                </a:lnTo>
                <a:lnTo>
                  <a:pt x="3018506" y="2444964"/>
                </a:lnTo>
                <a:lnTo>
                  <a:pt x="2776702" y="2203160"/>
                </a:lnTo>
                <a:lnTo>
                  <a:pt x="102161" y="2203160"/>
                </a:lnTo>
                <a:cubicBezTo>
                  <a:pt x="45739" y="2203160"/>
                  <a:pt x="0" y="2157421"/>
                  <a:pt x="0" y="2100999"/>
                </a:cubicBezTo>
                <a:lnTo>
                  <a:pt x="0" y="102161"/>
                </a:lnTo>
                <a:cubicBezTo>
                  <a:pt x="0" y="45739"/>
                  <a:pt x="45739" y="0"/>
                  <a:pt x="102161" y="0"/>
                </a:cubicBezTo>
                <a:close/>
              </a:path>
            </a:pathLst>
          </a:cu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38" name="Rectangle 37">
            <a:extLst>
              <a:ext uri="{FF2B5EF4-FFF2-40B4-BE49-F238E27FC236}">
                <a16:creationId xmlns:a16="http://schemas.microsoft.com/office/drawing/2014/main" id="{F01017B3-003E-40C2-A42E-9182896E328F}"/>
              </a:ext>
            </a:extLst>
          </p:cNvPr>
          <p:cNvSpPr/>
          <p:nvPr/>
        </p:nvSpPr>
        <p:spPr>
          <a:xfrm flipH="1">
            <a:off x="8829853" y="964283"/>
            <a:ext cx="2424259" cy="1815882"/>
          </a:xfrm>
          <a:prstGeom prst="rect">
            <a:avLst/>
          </a:prstGeom>
        </p:spPr>
        <p:txBody>
          <a:bodyPr wrap="square" anchor="b">
            <a:spAutoFit/>
          </a:bodyPr>
          <a:lstStyle/>
          <a:p>
            <a:r>
              <a:rPr lang="en-GB" sz="1400" dirty="0">
                <a:solidFill>
                  <a:schemeClr val="bg1"/>
                </a:solidFill>
                <a:latin typeface="+mj-lt"/>
                <a:cs typeface="Segoe UI Light" panose="020B0502040204020203" pitchFamily="34" charset="0"/>
              </a:rPr>
              <a:t>Patients who were discharged on a Friday, Saturday and Sunday had an increased likelihood of an emergency readmission within seven days of discharge compared to those who were discharged on a Wednesday. </a:t>
            </a:r>
          </a:p>
        </p:txBody>
      </p:sp>
      <p:grpSp>
        <p:nvGrpSpPr>
          <p:cNvPr id="33" name="Group 32"/>
          <p:cNvGrpSpPr/>
          <p:nvPr/>
        </p:nvGrpSpPr>
        <p:grpSpPr>
          <a:xfrm>
            <a:off x="5554980" y="4179377"/>
            <a:ext cx="415596" cy="415596"/>
            <a:chOff x="4368358" y="4940339"/>
            <a:chExt cx="506544" cy="506544"/>
          </a:xfrm>
        </p:grpSpPr>
        <p:sp>
          <p:nvSpPr>
            <p:cNvPr id="13" name="Oval 12"/>
            <p:cNvSpPr/>
            <p:nvPr/>
          </p:nvSpPr>
          <p:spPr>
            <a:xfrm>
              <a:off x="4368358" y="4940339"/>
              <a:ext cx="506544" cy="506544"/>
            </a:xfrm>
            <a:prstGeom prst="ellipse">
              <a:avLst/>
            </a:prstGeom>
            <a:noFill/>
            <a:ln>
              <a:gradFill>
                <a:gsLst>
                  <a:gs pos="0">
                    <a:schemeClr val="accent3"/>
                  </a:gs>
                  <a:gs pos="82000">
                    <a:schemeClr val="accent1"/>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0" name="Group 9">
              <a:extLst>
                <a:ext uri="{FF2B5EF4-FFF2-40B4-BE49-F238E27FC236}">
                  <a16:creationId xmlns:a16="http://schemas.microsoft.com/office/drawing/2014/main" id="{DE2E363D-1627-4CA7-843F-2843D09D4D14}"/>
                </a:ext>
              </a:extLst>
            </p:cNvPr>
            <p:cNvGrpSpPr/>
            <p:nvPr/>
          </p:nvGrpSpPr>
          <p:grpSpPr>
            <a:xfrm>
              <a:off x="4499418" y="5064673"/>
              <a:ext cx="244426" cy="257877"/>
              <a:chOff x="8434833" y="2137300"/>
              <a:chExt cx="617384" cy="538317"/>
            </a:xfrm>
            <a:gradFill>
              <a:gsLst>
                <a:gs pos="0">
                  <a:schemeClr val="accent3"/>
                </a:gs>
                <a:gs pos="82000">
                  <a:schemeClr val="accent1"/>
                </a:gs>
              </a:gsLst>
              <a:lin ang="2700000" scaled="0"/>
            </a:gradFill>
          </p:grpSpPr>
          <p:sp>
            <p:nvSpPr>
              <p:cNvPr id="11" name="Freeform 282">
                <a:extLst>
                  <a:ext uri="{FF2B5EF4-FFF2-40B4-BE49-F238E27FC236}">
                    <a16:creationId xmlns:a16="http://schemas.microsoft.com/office/drawing/2014/main" id="{0CF8DB5B-BA2F-4602-910D-B1410265FD7A}"/>
                  </a:ext>
                </a:extLst>
              </p:cNvPr>
              <p:cNvSpPr>
                <a:spLocks noEditPoints="1"/>
              </p:cNvSpPr>
              <p:nvPr/>
            </p:nvSpPr>
            <p:spPr bwMode="auto">
              <a:xfrm>
                <a:off x="8568416" y="2137300"/>
                <a:ext cx="358762" cy="358762"/>
              </a:xfrm>
              <a:custGeom>
                <a:avLst/>
                <a:gdLst>
                  <a:gd name="T0" fmla="*/ 84 w 168"/>
                  <a:gd name="T1" fmla="*/ 168 h 168"/>
                  <a:gd name="T2" fmla="*/ 0 w 168"/>
                  <a:gd name="T3" fmla="*/ 84 h 168"/>
                  <a:gd name="T4" fmla="*/ 84 w 168"/>
                  <a:gd name="T5" fmla="*/ 0 h 168"/>
                  <a:gd name="T6" fmla="*/ 168 w 168"/>
                  <a:gd name="T7" fmla="*/ 84 h 168"/>
                  <a:gd name="T8" fmla="*/ 84 w 168"/>
                  <a:gd name="T9" fmla="*/ 168 h 168"/>
                  <a:gd name="T10" fmla="*/ 84 w 168"/>
                  <a:gd name="T11" fmla="*/ 8 h 168"/>
                  <a:gd name="T12" fmla="*/ 8 w 168"/>
                  <a:gd name="T13" fmla="*/ 84 h 168"/>
                  <a:gd name="T14" fmla="*/ 84 w 168"/>
                  <a:gd name="T15" fmla="*/ 160 h 168"/>
                  <a:gd name="T16" fmla="*/ 160 w 168"/>
                  <a:gd name="T17" fmla="*/ 84 h 168"/>
                  <a:gd name="T18" fmla="*/ 84 w 168"/>
                  <a:gd name="T19" fmla="*/ 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68">
                    <a:moveTo>
                      <a:pt x="84" y="168"/>
                    </a:moveTo>
                    <a:cubicBezTo>
                      <a:pt x="38" y="168"/>
                      <a:pt x="0" y="130"/>
                      <a:pt x="0" y="84"/>
                    </a:cubicBezTo>
                    <a:cubicBezTo>
                      <a:pt x="0" y="38"/>
                      <a:pt x="38" y="0"/>
                      <a:pt x="84" y="0"/>
                    </a:cubicBezTo>
                    <a:cubicBezTo>
                      <a:pt x="130" y="0"/>
                      <a:pt x="168" y="38"/>
                      <a:pt x="168" y="84"/>
                    </a:cubicBezTo>
                    <a:cubicBezTo>
                      <a:pt x="168" y="130"/>
                      <a:pt x="130" y="168"/>
                      <a:pt x="84" y="168"/>
                    </a:cubicBezTo>
                    <a:close/>
                    <a:moveTo>
                      <a:pt x="84" y="8"/>
                    </a:moveTo>
                    <a:cubicBezTo>
                      <a:pt x="42" y="8"/>
                      <a:pt x="8" y="42"/>
                      <a:pt x="8" y="84"/>
                    </a:cubicBezTo>
                    <a:cubicBezTo>
                      <a:pt x="8" y="126"/>
                      <a:pt x="42" y="160"/>
                      <a:pt x="84" y="160"/>
                    </a:cubicBezTo>
                    <a:cubicBezTo>
                      <a:pt x="126" y="160"/>
                      <a:pt x="160" y="126"/>
                      <a:pt x="160" y="84"/>
                    </a:cubicBezTo>
                    <a:cubicBezTo>
                      <a:pt x="160" y="42"/>
                      <a:pt x="126" y="8"/>
                      <a:pt x="8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Shape 312">
                <a:extLst>
                  <a:ext uri="{FF2B5EF4-FFF2-40B4-BE49-F238E27FC236}">
                    <a16:creationId xmlns:a16="http://schemas.microsoft.com/office/drawing/2014/main" id="{21E822DD-5010-4D91-AD11-2AA514323BF6}"/>
                  </a:ext>
                </a:extLst>
              </p:cNvPr>
              <p:cNvSpPr/>
              <p:nvPr/>
            </p:nvSpPr>
            <p:spPr>
              <a:xfrm>
                <a:off x="8434833" y="2508875"/>
                <a:ext cx="617384" cy="166742"/>
              </a:xfrm>
              <a:custGeom>
                <a:avLst/>
                <a:gdLst>
                  <a:gd name="connsiteX0" fmla="*/ 308692 w 617384"/>
                  <a:gd name="connsiteY0" fmla="*/ 18499 h 166742"/>
                  <a:gd name="connsiteX1" fmla="*/ 22900 w 617384"/>
                  <a:gd name="connsiteY1" fmla="*/ 143547 h 166742"/>
                  <a:gd name="connsiteX2" fmla="*/ 21553 w 617384"/>
                  <a:gd name="connsiteY2" fmla="*/ 150718 h 166742"/>
                  <a:gd name="connsiteX3" fmla="*/ 595831 w 617384"/>
                  <a:gd name="connsiteY3" fmla="*/ 150718 h 166742"/>
                  <a:gd name="connsiteX4" fmla="*/ 594484 w 617384"/>
                  <a:gd name="connsiteY4" fmla="*/ 143547 h 166742"/>
                  <a:gd name="connsiteX5" fmla="*/ 308692 w 617384"/>
                  <a:gd name="connsiteY5" fmla="*/ 18499 h 166742"/>
                  <a:gd name="connsiteX6" fmla="*/ 308692 w 617384"/>
                  <a:gd name="connsiteY6" fmla="*/ 0 h 166742"/>
                  <a:gd name="connsiteX7" fmla="*/ 612607 w 617384"/>
                  <a:gd name="connsiteY7" fmla="*/ 139819 h 166742"/>
                  <a:gd name="connsiteX8" fmla="*/ 617384 w 617384"/>
                  <a:gd name="connsiteY8" fmla="*/ 166568 h 166742"/>
                  <a:gd name="connsiteX9" fmla="*/ 609846 w 617384"/>
                  <a:gd name="connsiteY9" fmla="*/ 166568 h 166742"/>
                  <a:gd name="connsiteX10" fmla="*/ 609846 w 617384"/>
                  <a:gd name="connsiteY10" fmla="*/ 166742 h 166742"/>
                  <a:gd name="connsiteX11" fmla="*/ 6785 w 617384"/>
                  <a:gd name="connsiteY11" fmla="*/ 166742 h 166742"/>
                  <a:gd name="connsiteX12" fmla="*/ 6785 w 617384"/>
                  <a:gd name="connsiteY12" fmla="*/ 166568 h 166742"/>
                  <a:gd name="connsiteX13" fmla="*/ 0 w 617384"/>
                  <a:gd name="connsiteY13" fmla="*/ 166568 h 166742"/>
                  <a:gd name="connsiteX14" fmla="*/ 4777 w 617384"/>
                  <a:gd name="connsiteY14" fmla="*/ 139819 h 166742"/>
                  <a:gd name="connsiteX15" fmla="*/ 308692 w 617384"/>
                  <a:gd name="connsiteY15" fmla="*/ 0 h 16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7384" h="166742">
                    <a:moveTo>
                      <a:pt x="308692" y="18499"/>
                    </a:moveTo>
                    <a:cubicBezTo>
                      <a:pt x="167719" y="18499"/>
                      <a:pt x="50101" y="72182"/>
                      <a:pt x="22900" y="143547"/>
                    </a:cubicBezTo>
                    <a:lnTo>
                      <a:pt x="21553" y="150718"/>
                    </a:lnTo>
                    <a:lnTo>
                      <a:pt x="595831" y="150718"/>
                    </a:lnTo>
                    <a:lnTo>
                      <a:pt x="594484" y="143547"/>
                    </a:lnTo>
                    <a:cubicBezTo>
                      <a:pt x="567283" y="72182"/>
                      <a:pt x="449665" y="18499"/>
                      <a:pt x="308692" y="18499"/>
                    </a:cubicBezTo>
                    <a:close/>
                    <a:moveTo>
                      <a:pt x="308692" y="0"/>
                    </a:moveTo>
                    <a:cubicBezTo>
                      <a:pt x="458605" y="0"/>
                      <a:pt x="583681" y="60024"/>
                      <a:pt x="612607" y="139819"/>
                    </a:cubicBezTo>
                    <a:lnTo>
                      <a:pt x="617384" y="166568"/>
                    </a:lnTo>
                    <a:lnTo>
                      <a:pt x="609846" y="166568"/>
                    </a:lnTo>
                    <a:lnTo>
                      <a:pt x="609846" y="166742"/>
                    </a:lnTo>
                    <a:lnTo>
                      <a:pt x="6785" y="166742"/>
                    </a:lnTo>
                    <a:lnTo>
                      <a:pt x="6785" y="166568"/>
                    </a:lnTo>
                    <a:lnTo>
                      <a:pt x="0" y="166568"/>
                    </a:lnTo>
                    <a:lnTo>
                      <a:pt x="4777" y="139819"/>
                    </a:lnTo>
                    <a:cubicBezTo>
                      <a:pt x="33703" y="60024"/>
                      <a:pt x="158779" y="0"/>
                      <a:pt x="3086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32" name="Group 31"/>
          <p:cNvGrpSpPr/>
          <p:nvPr/>
        </p:nvGrpSpPr>
        <p:grpSpPr>
          <a:xfrm>
            <a:off x="11003722" y="3413284"/>
            <a:ext cx="415596" cy="415596"/>
            <a:chOff x="9855200" y="4174246"/>
            <a:chExt cx="506544" cy="506544"/>
          </a:xfrm>
        </p:grpSpPr>
        <p:sp>
          <p:nvSpPr>
            <p:cNvPr id="28" name="Oval 27"/>
            <p:cNvSpPr/>
            <p:nvPr/>
          </p:nvSpPr>
          <p:spPr>
            <a:xfrm>
              <a:off x="9855200" y="4174246"/>
              <a:ext cx="506544" cy="506544"/>
            </a:xfrm>
            <a:prstGeom prst="ellipse">
              <a:avLst/>
            </a:prstGeom>
            <a:noFill/>
            <a:ln>
              <a:gradFill>
                <a:gsLst>
                  <a:gs pos="0">
                    <a:schemeClr val="accent3"/>
                  </a:gs>
                  <a:gs pos="82000">
                    <a:schemeClr val="accent1"/>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9" name="Group 28">
              <a:extLst>
                <a:ext uri="{FF2B5EF4-FFF2-40B4-BE49-F238E27FC236}">
                  <a16:creationId xmlns:a16="http://schemas.microsoft.com/office/drawing/2014/main" id="{DE2E363D-1627-4CA7-843F-2843D09D4D14}"/>
                </a:ext>
              </a:extLst>
            </p:cNvPr>
            <p:cNvGrpSpPr/>
            <p:nvPr/>
          </p:nvGrpSpPr>
          <p:grpSpPr>
            <a:xfrm>
              <a:off x="9986260" y="4298580"/>
              <a:ext cx="244426" cy="257877"/>
              <a:chOff x="8434833" y="2137300"/>
              <a:chExt cx="617384" cy="538317"/>
            </a:xfrm>
            <a:gradFill>
              <a:gsLst>
                <a:gs pos="0">
                  <a:schemeClr val="accent3"/>
                </a:gs>
                <a:gs pos="82000">
                  <a:schemeClr val="accent1">
                    <a:lumMod val="75000"/>
                  </a:schemeClr>
                </a:gs>
              </a:gsLst>
              <a:lin ang="2700000" scaled="1"/>
            </a:gradFill>
          </p:grpSpPr>
          <p:sp>
            <p:nvSpPr>
              <p:cNvPr id="30" name="Freeform 282">
                <a:extLst>
                  <a:ext uri="{FF2B5EF4-FFF2-40B4-BE49-F238E27FC236}">
                    <a16:creationId xmlns:a16="http://schemas.microsoft.com/office/drawing/2014/main" id="{0CF8DB5B-BA2F-4602-910D-B1410265FD7A}"/>
                  </a:ext>
                </a:extLst>
              </p:cNvPr>
              <p:cNvSpPr>
                <a:spLocks noEditPoints="1"/>
              </p:cNvSpPr>
              <p:nvPr/>
            </p:nvSpPr>
            <p:spPr bwMode="auto">
              <a:xfrm>
                <a:off x="8568416" y="2137300"/>
                <a:ext cx="358762" cy="358762"/>
              </a:xfrm>
              <a:custGeom>
                <a:avLst/>
                <a:gdLst>
                  <a:gd name="T0" fmla="*/ 84 w 168"/>
                  <a:gd name="T1" fmla="*/ 168 h 168"/>
                  <a:gd name="T2" fmla="*/ 0 w 168"/>
                  <a:gd name="T3" fmla="*/ 84 h 168"/>
                  <a:gd name="T4" fmla="*/ 84 w 168"/>
                  <a:gd name="T5" fmla="*/ 0 h 168"/>
                  <a:gd name="T6" fmla="*/ 168 w 168"/>
                  <a:gd name="T7" fmla="*/ 84 h 168"/>
                  <a:gd name="T8" fmla="*/ 84 w 168"/>
                  <a:gd name="T9" fmla="*/ 168 h 168"/>
                  <a:gd name="T10" fmla="*/ 84 w 168"/>
                  <a:gd name="T11" fmla="*/ 8 h 168"/>
                  <a:gd name="T12" fmla="*/ 8 w 168"/>
                  <a:gd name="T13" fmla="*/ 84 h 168"/>
                  <a:gd name="T14" fmla="*/ 84 w 168"/>
                  <a:gd name="T15" fmla="*/ 160 h 168"/>
                  <a:gd name="T16" fmla="*/ 160 w 168"/>
                  <a:gd name="T17" fmla="*/ 84 h 168"/>
                  <a:gd name="T18" fmla="*/ 84 w 168"/>
                  <a:gd name="T19" fmla="*/ 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68">
                    <a:moveTo>
                      <a:pt x="84" y="168"/>
                    </a:moveTo>
                    <a:cubicBezTo>
                      <a:pt x="38" y="168"/>
                      <a:pt x="0" y="130"/>
                      <a:pt x="0" y="84"/>
                    </a:cubicBezTo>
                    <a:cubicBezTo>
                      <a:pt x="0" y="38"/>
                      <a:pt x="38" y="0"/>
                      <a:pt x="84" y="0"/>
                    </a:cubicBezTo>
                    <a:cubicBezTo>
                      <a:pt x="130" y="0"/>
                      <a:pt x="168" y="38"/>
                      <a:pt x="168" y="84"/>
                    </a:cubicBezTo>
                    <a:cubicBezTo>
                      <a:pt x="168" y="130"/>
                      <a:pt x="130" y="168"/>
                      <a:pt x="84" y="168"/>
                    </a:cubicBezTo>
                    <a:close/>
                    <a:moveTo>
                      <a:pt x="84" y="8"/>
                    </a:moveTo>
                    <a:cubicBezTo>
                      <a:pt x="42" y="8"/>
                      <a:pt x="8" y="42"/>
                      <a:pt x="8" y="84"/>
                    </a:cubicBezTo>
                    <a:cubicBezTo>
                      <a:pt x="8" y="126"/>
                      <a:pt x="42" y="160"/>
                      <a:pt x="84" y="160"/>
                    </a:cubicBezTo>
                    <a:cubicBezTo>
                      <a:pt x="126" y="160"/>
                      <a:pt x="160" y="126"/>
                      <a:pt x="160" y="84"/>
                    </a:cubicBezTo>
                    <a:cubicBezTo>
                      <a:pt x="160" y="42"/>
                      <a:pt x="126" y="8"/>
                      <a:pt x="8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Shape 312">
                <a:extLst>
                  <a:ext uri="{FF2B5EF4-FFF2-40B4-BE49-F238E27FC236}">
                    <a16:creationId xmlns:a16="http://schemas.microsoft.com/office/drawing/2014/main" id="{21E822DD-5010-4D91-AD11-2AA514323BF6}"/>
                  </a:ext>
                </a:extLst>
              </p:cNvPr>
              <p:cNvSpPr/>
              <p:nvPr/>
            </p:nvSpPr>
            <p:spPr>
              <a:xfrm>
                <a:off x="8434833" y="2508875"/>
                <a:ext cx="617384" cy="166742"/>
              </a:xfrm>
              <a:custGeom>
                <a:avLst/>
                <a:gdLst>
                  <a:gd name="connsiteX0" fmla="*/ 308692 w 617384"/>
                  <a:gd name="connsiteY0" fmla="*/ 18499 h 166742"/>
                  <a:gd name="connsiteX1" fmla="*/ 22900 w 617384"/>
                  <a:gd name="connsiteY1" fmla="*/ 143547 h 166742"/>
                  <a:gd name="connsiteX2" fmla="*/ 21553 w 617384"/>
                  <a:gd name="connsiteY2" fmla="*/ 150718 h 166742"/>
                  <a:gd name="connsiteX3" fmla="*/ 595831 w 617384"/>
                  <a:gd name="connsiteY3" fmla="*/ 150718 h 166742"/>
                  <a:gd name="connsiteX4" fmla="*/ 594484 w 617384"/>
                  <a:gd name="connsiteY4" fmla="*/ 143547 h 166742"/>
                  <a:gd name="connsiteX5" fmla="*/ 308692 w 617384"/>
                  <a:gd name="connsiteY5" fmla="*/ 18499 h 166742"/>
                  <a:gd name="connsiteX6" fmla="*/ 308692 w 617384"/>
                  <a:gd name="connsiteY6" fmla="*/ 0 h 166742"/>
                  <a:gd name="connsiteX7" fmla="*/ 612607 w 617384"/>
                  <a:gd name="connsiteY7" fmla="*/ 139819 h 166742"/>
                  <a:gd name="connsiteX8" fmla="*/ 617384 w 617384"/>
                  <a:gd name="connsiteY8" fmla="*/ 166568 h 166742"/>
                  <a:gd name="connsiteX9" fmla="*/ 609846 w 617384"/>
                  <a:gd name="connsiteY9" fmla="*/ 166568 h 166742"/>
                  <a:gd name="connsiteX10" fmla="*/ 609846 w 617384"/>
                  <a:gd name="connsiteY10" fmla="*/ 166742 h 166742"/>
                  <a:gd name="connsiteX11" fmla="*/ 6785 w 617384"/>
                  <a:gd name="connsiteY11" fmla="*/ 166742 h 166742"/>
                  <a:gd name="connsiteX12" fmla="*/ 6785 w 617384"/>
                  <a:gd name="connsiteY12" fmla="*/ 166568 h 166742"/>
                  <a:gd name="connsiteX13" fmla="*/ 0 w 617384"/>
                  <a:gd name="connsiteY13" fmla="*/ 166568 h 166742"/>
                  <a:gd name="connsiteX14" fmla="*/ 4777 w 617384"/>
                  <a:gd name="connsiteY14" fmla="*/ 139819 h 166742"/>
                  <a:gd name="connsiteX15" fmla="*/ 308692 w 617384"/>
                  <a:gd name="connsiteY15" fmla="*/ 0 h 16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7384" h="166742">
                    <a:moveTo>
                      <a:pt x="308692" y="18499"/>
                    </a:moveTo>
                    <a:cubicBezTo>
                      <a:pt x="167719" y="18499"/>
                      <a:pt x="50101" y="72182"/>
                      <a:pt x="22900" y="143547"/>
                    </a:cubicBezTo>
                    <a:lnTo>
                      <a:pt x="21553" y="150718"/>
                    </a:lnTo>
                    <a:lnTo>
                      <a:pt x="595831" y="150718"/>
                    </a:lnTo>
                    <a:lnTo>
                      <a:pt x="594484" y="143547"/>
                    </a:lnTo>
                    <a:cubicBezTo>
                      <a:pt x="567283" y="72182"/>
                      <a:pt x="449665" y="18499"/>
                      <a:pt x="308692" y="18499"/>
                    </a:cubicBezTo>
                    <a:close/>
                    <a:moveTo>
                      <a:pt x="308692" y="0"/>
                    </a:moveTo>
                    <a:cubicBezTo>
                      <a:pt x="458605" y="0"/>
                      <a:pt x="583681" y="60024"/>
                      <a:pt x="612607" y="139819"/>
                    </a:cubicBezTo>
                    <a:lnTo>
                      <a:pt x="617384" y="166568"/>
                    </a:lnTo>
                    <a:lnTo>
                      <a:pt x="609846" y="166568"/>
                    </a:lnTo>
                    <a:lnTo>
                      <a:pt x="609846" y="166742"/>
                    </a:lnTo>
                    <a:lnTo>
                      <a:pt x="6785" y="166742"/>
                    </a:lnTo>
                    <a:lnTo>
                      <a:pt x="6785" y="166568"/>
                    </a:lnTo>
                    <a:lnTo>
                      <a:pt x="0" y="166568"/>
                    </a:lnTo>
                    <a:lnTo>
                      <a:pt x="4777" y="139819"/>
                    </a:lnTo>
                    <a:cubicBezTo>
                      <a:pt x="33703" y="60024"/>
                      <a:pt x="158779" y="0"/>
                      <a:pt x="3086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sp>
        <p:nvSpPr>
          <p:cNvPr id="54" name="Freeform 53"/>
          <p:cNvSpPr/>
          <p:nvPr/>
        </p:nvSpPr>
        <p:spPr>
          <a:xfrm>
            <a:off x="5726220" y="1691412"/>
            <a:ext cx="3018506" cy="2444964"/>
          </a:xfrm>
          <a:custGeom>
            <a:avLst/>
            <a:gdLst>
              <a:gd name="connsiteX0" fmla="*/ 102161 w 3018506"/>
              <a:gd name="connsiteY0" fmla="*/ 0 h 2444964"/>
              <a:gd name="connsiteX1" fmla="*/ 2916345 w 3018506"/>
              <a:gd name="connsiteY1" fmla="*/ 0 h 2444964"/>
              <a:gd name="connsiteX2" fmla="*/ 3018506 w 3018506"/>
              <a:gd name="connsiteY2" fmla="*/ 102161 h 2444964"/>
              <a:gd name="connsiteX3" fmla="*/ 3018506 w 3018506"/>
              <a:gd name="connsiteY3" fmla="*/ 2100999 h 2444964"/>
              <a:gd name="connsiteX4" fmla="*/ 2916345 w 3018506"/>
              <a:gd name="connsiteY4" fmla="*/ 2203160 h 2444964"/>
              <a:gd name="connsiteX5" fmla="*/ 241804 w 3018506"/>
              <a:gd name="connsiteY5" fmla="*/ 2203160 h 2444964"/>
              <a:gd name="connsiteX6" fmla="*/ 0 w 3018506"/>
              <a:gd name="connsiteY6" fmla="*/ 2444964 h 2444964"/>
              <a:gd name="connsiteX7" fmla="*/ 0 w 3018506"/>
              <a:gd name="connsiteY7" fmla="*/ 2100999 h 2444964"/>
              <a:gd name="connsiteX8" fmla="*/ 0 w 3018506"/>
              <a:gd name="connsiteY8" fmla="*/ 1978239 h 2444964"/>
              <a:gd name="connsiteX9" fmla="*/ 0 w 3018506"/>
              <a:gd name="connsiteY9" fmla="*/ 102161 h 2444964"/>
              <a:gd name="connsiteX10" fmla="*/ 102161 w 3018506"/>
              <a:gd name="connsiteY10" fmla="*/ 0 h 244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8506" h="2444964">
                <a:moveTo>
                  <a:pt x="102161" y="0"/>
                </a:moveTo>
                <a:lnTo>
                  <a:pt x="2916345" y="0"/>
                </a:lnTo>
                <a:cubicBezTo>
                  <a:pt x="2972767" y="0"/>
                  <a:pt x="3018506" y="45739"/>
                  <a:pt x="3018506" y="102161"/>
                </a:cubicBezTo>
                <a:lnTo>
                  <a:pt x="3018506" y="2100999"/>
                </a:lnTo>
                <a:cubicBezTo>
                  <a:pt x="3018506" y="2157421"/>
                  <a:pt x="2972767" y="2203160"/>
                  <a:pt x="2916345" y="2203160"/>
                </a:cubicBezTo>
                <a:lnTo>
                  <a:pt x="241804" y="2203160"/>
                </a:lnTo>
                <a:lnTo>
                  <a:pt x="0" y="2444964"/>
                </a:lnTo>
                <a:lnTo>
                  <a:pt x="0" y="2100999"/>
                </a:lnTo>
                <a:lnTo>
                  <a:pt x="0" y="1978239"/>
                </a:lnTo>
                <a:lnTo>
                  <a:pt x="0" y="102161"/>
                </a:lnTo>
                <a:cubicBezTo>
                  <a:pt x="0" y="45739"/>
                  <a:pt x="45739" y="0"/>
                  <a:pt x="102161" y="0"/>
                </a:cubicBezTo>
                <a:close/>
              </a:path>
            </a:pathLst>
          </a:custGeom>
          <a:gradFill>
            <a:gsLst>
              <a:gs pos="0">
                <a:schemeClr val="accent3"/>
              </a:gs>
              <a:gs pos="82000">
                <a:schemeClr val="accent1">
                  <a:lumMod val="75000"/>
                </a:schemeClr>
              </a:gs>
            </a:gsLst>
            <a:lin ang="2700000" scaled="1"/>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34" name="Rectangle 33">
            <a:extLst>
              <a:ext uri="{FF2B5EF4-FFF2-40B4-BE49-F238E27FC236}">
                <a16:creationId xmlns:a16="http://schemas.microsoft.com/office/drawing/2014/main" id="{F01017B3-003E-40C2-A42E-9182896E328F}"/>
              </a:ext>
            </a:extLst>
          </p:cNvPr>
          <p:cNvSpPr/>
          <p:nvPr/>
        </p:nvSpPr>
        <p:spPr>
          <a:xfrm>
            <a:off x="5936007" y="2043070"/>
            <a:ext cx="2639925" cy="1384995"/>
          </a:xfrm>
          <a:prstGeom prst="rect">
            <a:avLst/>
          </a:prstGeom>
        </p:spPr>
        <p:txBody>
          <a:bodyPr wrap="square">
            <a:spAutoFit/>
          </a:bodyPr>
          <a:lstStyle/>
          <a:p>
            <a:r>
              <a:rPr lang="en-GB" sz="1400" dirty="0">
                <a:solidFill>
                  <a:schemeClr val="bg1"/>
                </a:solidFill>
                <a:latin typeface="+mj-lt"/>
                <a:cs typeface="Segoe UI Light" panose="020B0502040204020203" pitchFamily="34" charset="0"/>
              </a:rPr>
              <a:t>Patients who were admitted at the weekend had an increased likelihood of mortality within 30 days of admission compared to those who were admitted midweek.</a:t>
            </a:r>
          </a:p>
        </p:txBody>
      </p:sp>
      <p:grpSp>
        <p:nvGrpSpPr>
          <p:cNvPr id="56" name="Group 55">
            <a:extLst>
              <a:ext uri="{FF2B5EF4-FFF2-40B4-BE49-F238E27FC236}">
                <a16:creationId xmlns:a16="http://schemas.microsoft.com/office/drawing/2014/main" id="{2B33983E-F778-45E0-940B-7E20E3A24575}"/>
              </a:ext>
            </a:extLst>
          </p:cNvPr>
          <p:cNvGrpSpPr/>
          <p:nvPr/>
        </p:nvGrpSpPr>
        <p:grpSpPr>
          <a:xfrm>
            <a:off x="8291668" y="931583"/>
            <a:ext cx="439532" cy="426974"/>
            <a:chOff x="10325584" y="2210629"/>
            <a:chExt cx="597936" cy="580853"/>
          </a:xfrm>
          <a:solidFill>
            <a:schemeClr val="bg1"/>
          </a:solidFill>
        </p:grpSpPr>
        <p:sp>
          <p:nvSpPr>
            <p:cNvPr id="57" name="Freeform 248">
              <a:extLst>
                <a:ext uri="{FF2B5EF4-FFF2-40B4-BE49-F238E27FC236}">
                  <a16:creationId xmlns:a16="http://schemas.microsoft.com/office/drawing/2014/main" id="{61EC3155-26FC-4D34-AE89-EF318EE9658A}"/>
                </a:ext>
              </a:extLst>
            </p:cNvPr>
            <p:cNvSpPr>
              <a:spLocks noEditPoints="1"/>
            </p:cNvSpPr>
            <p:nvPr/>
          </p:nvSpPr>
          <p:spPr bwMode="auto">
            <a:xfrm>
              <a:off x="10325584" y="2210629"/>
              <a:ext cx="597936" cy="580853"/>
            </a:xfrm>
            <a:custGeom>
              <a:avLst/>
              <a:gdLst>
                <a:gd name="T0" fmla="*/ 140 w 280"/>
                <a:gd name="T1" fmla="*/ 268 h 272"/>
                <a:gd name="T2" fmla="*/ 50 w 280"/>
                <a:gd name="T3" fmla="*/ 230 h 272"/>
                <a:gd name="T4" fmla="*/ 50 w 280"/>
                <a:gd name="T5" fmla="*/ 50 h 272"/>
                <a:gd name="T6" fmla="*/ 230 w 280"/>
                <a:gd name="T7" fmla="*/ 50 h 272"/>
                <a:gd name="T8" fmla="*/ 230 w 280"/>
                <a:gd name="T9" fmla="*/ 50 h 272"/>
                <a:gd name="T10" fmla="*/ 230 w 280"/>
                <a:gd name="T11" fmla="*/ 230 h 272"/>
                <a:gd name="T12" fmla="*/ 140 w 280"/>
                <a:gd name="T13" fmla="*/ 268 h 272"/>
                <a:gd name="T14" fmla="*/ 140 w 280"/>
                <a:gd name="T15" fmla="*/ 20 h 272"/>
                <a:gd name="T16" fmla="*/ 55 w 280"/>
                <a:gd name="T17" fmla="*/ 55 h 272"/>
                <a:gd name="T18" fmla="*/ 55 w 280"/>
                <a:gd name="T19" fmla="*/ 225 h 272"/>
                <a:gd name="T20" fmla="*/ 225 w 280"/>
                <a:gd name="T21" fmla="*/ 225 h 272"/>
                <a:gd name="T22" fmla="*/ 225 w 280"/>
                <a:gd name="T23" fmla="*/ 55 h 272"/>
                <a:gd name="T24" fmla="*/ 140 w 280"/>
                <a:gd name="T25" fmla="*/ 2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 h="272">
                  <a:moveTo>
                    <a:pt x="140" y="268"/>
                  </a:moveTo>
                  <a:cubicBezTo>
                    <a:pt x="107" y="268"/>
                    <a:pt x="75" y="255"/>
                    <a:pt x="50" y="230"/>
                  </a:cubicBezTo>
                  <a:cubicBezTo>
                    <a:pt x="0" y="181"/>
                    <a:pt x="0" y="99"/>
                    <a:pt x="50" y="50"/>
                  </a:cubicBezTo>
                  <a:cubicBezTo>
                    <a:pt x="99" y="0"/>
                    <a:pt x="181" y="0"/>
                    <a:pt x="230" y="50"/>
                  </a:cubicBezTo>
                  <a:cubicBezTo>
                    <a:pt x="230" y="50"/>
                    <a:pt x="230" y="50"/>
                    <a:pt x="230" y="50"/>
                  </a:cubicBezTo>
                  <a:cubicBezTo>
                    <a:pt x="280" y="99"/>
                    <a:pt x="280" y="181"/>
                    <a:pt x="230" y="230"/>
                  </a:cubicBezTo>
                  <a:cubicBezTo>
                    <a:pt x="206" y="255"/>
                    <a:pt x="173" y="268"/>
                    <a:pt x="140" y="268"/>
                  </a:cubicBezTo>
                  <a:close/>
                  <a:moveTo>
                    <a:pt x="140" y="20"/>
                  </a:moveTo>
                  <a:cubicBezTo>
                    <a:pt x="109" y="20"/>
                    <a:pt x="79" y="32"/>
                    <a:pt x="55" y="55"/>
                  </a:cubicBezTo>
                  <a:cubicBezTo>
                    <a:pt x="9" y="102"/>
                    <a:pt x="9" y="178"/>
                    <a:pt x="55" y="225"/>
                  </a:cubicBezTo>
                  <a:cubicBezTo>
                    <a:pt x="102" y="272"/>
                    <a:pt x="178" y="272"/>
                    <a:pt x="225" y="225"/>
                  </a:cubicBezTo>
                  <a:cubicBezTo>
                    <a:pt x="272" y="178"/>
                    <a:pt x="272" y="102"/>
                    <a:pt x="225" y="55"/>
                  </a:cubicBezTo>
                  <a:cubicBezTo>
                    <a:pt x="201" y="32"/>
                    <a:pt x="171" y="20"/>
                    <a:pt x="14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Rectangle 249">
              <a:extLst>
                <a:ext uri="{FF2B5EF4-FFF2-40B4-BE49-F238E27FC236}">
                  <a16:creationId xmlns:a16="http://schemas.microsoft.com/office/drawing/2014/main" id="{DF7F7B4D-1431-41F4-89DD-1B8BAFAD0153}"/>
                </a:ext>
              </a:extLst>
            </p:cNvPr>
            <p:cNvSpPr>
              <a:spLocks noChangeArrowheads="1"/>
            </p:cNvSpPr>
            <p:nvPr/>
          </p:nvSpPr>
          <p:spPr bwMode="auto">
            <a:xfrm>
              <a:off x="10616010" y="2381468"/>
              <a:ext cx="17084" cy="1879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Rectangle 250">
              <a:extLst>
                <a:ext uri="{FF2B5EF4-FFF2-40B4-BE49-F238E27FC236}">
                  <a16:creationId xmlns:a16="http://schemas.microsoft.com/office/drawing/2014/main" id="{133399C2-CCAC-423F-917F-0EC402FE1960}"/>
                </a:ext>
              </a:extLst>
            </p:cNvPr>
            <p:cNvSpPr>
              <a:spLocks noChangeArrowheads="1"/>
            </p:cNvSpPr>
            <p:nvPr/>
          </p:nvSpPr>
          <p:spPr bwMode="auto">
            <a:xfrm>
              <a:off x="10616010" y="2603559"/>
              <a:ext cx="17084" cy="341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5" name="Freeform 54">
            <a:extLst>
              <a:ext uri="{FF2B5EF4-FFF2-40B4-BE49-F238E27FC236}">
                <a16:creationId xmlns:a16="http://schemas.microsoft.com/office/drawing/2014/main" id="{6FFFF515-EF29-4C88-ABF2-C545D7CA00EB}"/>
              </a:ext>
            </a:extLst>
          </p:cNvPr>
          <p:cNvSpPr/>
          <p:nvPr/>
        </p:nvSpPr>
        <p:spPr>
          <a:xfrm>
            <a:off x="6958846" y="3957248"/>
            <a:ext cx="3018506" cy="1529152"/>
          </a:xfrm>
          <a:custGeom>
            <a:avLst/>
            <a:gdLst>
              <a:gd name="connsiteX0" fmla="*/ 102161 w 3018506"/>
              <a:gd name="connsiteY0" fmla="*/ 0 h 2444964"/>
              <a:gd name="connsiteX1" fmla="*/ 2916345 w 3018506"/>
              <a:gd name="connsiteY1" fmla="*/ 0 h 2444964"/>
              <a:gd name="connsiteX2" fmla="*/ 3018506 w 3018506"/>
              <a:gd name="connsiteY2" fmla="*/ 102161 h 2444964"/>
              <a:gd name="connsiteX3" fmla="*/ 3018506 w 3018506"/>
              <a:gd name="connsiteY3" fmla="*/ 1978239 h 2444964"/>
              <a:gd name="connsiteX4" fmla="*/ 3018506 w 3018506"/>
              <a:gd name="connsiteY4" fmla="*/ 2100999 h 2444964"/>
              <a:gd name="connsiteX5" fmla="*/ 3018506 w 3018506"/>
              <a:gd name="connsiteY5" fmla="*/ 2444964 h 2444964"/>
              <a:gd name="connsiteX6" fmla="*/ 2776702 w 3018506"/>
              <a:gd name="connsiteY6" fmla="*/ 2203160 h 2444964"/>
              <a:gd name="connsiteX7" fmla="*/ 102161 w 3018506"/>
              <a:gd name="connsiteY7" fmla="*/ 2203160 h 2444964"/>
              <a:gd name="connsiteX8" fmla="*/ 0 w 3018506"/>
              <a:gd name="connsiteY8" fmla="*/ 2100999 h 2444964"/>
              <a:gd name="connsiteX9" fmla="*/ 0 w 3018506"/>
              <a:gd name="connsiteY9" fmla="*/ 102161 h 2444964"/>
              <a:gd name="connsiteX10" fmla="*/ 102161 w 3018506"/>
              <a:gd name="connsiteY10" fmla="*/ 0 h 244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8506" h="2444964">
                <a:moveTo>
                  <a:pt x="102161" y="0"/>
                </a:moveTo>
                <a:lnTo>
                  <a:pt x="2916345" y="0"/>
                </a:lnTo>
                <a:cubicBezTo>
                  <a:pt x="2972767" y="0"/>
                  <a:pt x="3018506" y="45739"/>
                  <a:pt x="3018506" y="102161"/>
                </a:cubicBezTo>
                <a:lnTo>
                  <a:pt x="3018506" y="1978239"/>
                </a:lnTo>
                <a:lnTo>
                  <a:pt x="3018506" y="2100999"/>
                </a:lnTo>
                <a:lnTo>
                  <a:pt x="3018506" y="2444964"/>
                </a:lnTo>
                <a:lnTo>
                  <a:pt x="2776702" y="2203160"/>
                </a:lnTo>
                <a:lnTo>
                  <a:pt x="102161" y="2203160"/>
                </a:lnTo>
                <a:cubicBezTo>
                  <a:pt x="45739" y="2203160"/>
                  <a:pt x="0" y="2157421"/>
                  <a:pt x="0" y="2100999"/>
                </a:cubicBezTo>
                <a:lnTo>
                  <a:pt x="0" y="102161"/>
                </a:lnTo>
                <a:cubicBezTo>
                  <a:pt x="0" y="45739"/>
                  <a:pt x="45739" y="0"/>
                  <a:pt x="102161" y="0"/>
                </a:cubicBezTo>
                <a:close/>
              </a:path>
            </a:pathLst>
          </a:cu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6" name="Rectangle 35">
            <a:extLst>
              <a:ext uri="{FF2B5EF4-FFF2-40B4-BE49-F238E27FC236}">
                <a16:creationId xmlns:a16="http://schemas.microsoft.com/office/drawing/2014/main" id="{2B5738CE-65C1-4DF5-9E09-F6ABE9963054}"/>
              </a:ext>
            </a:extLst>
          </p:cNvPr>
          <p:cNvSpPr/>
          <p:nvPr/>
        </p:nvSpPr>
        <p:spPr>
          <a:xfrm>
            <a:off x="7056880" y="4125490"/>
            <a:ext cx="2822438" cy="954107"/>
          </a:xfrm>
          <a:prstGeom prst="rect">
            <a:avLst/>
          </a:prstGeom>
        </p:spPr>
        <p:txBody>
          <a:bodyPr wrap="square">
            <a:spAutoFit/>
          </a:bodyPr>
          <a:lstStyle/>
          <a:p>
            <a:r>
              <a:rPr lang="en-GB" sz="1400" dirty="0">
                <a:solidFill>
                  <a:schemeClr val="bg1"/>
                </a:solidFill>
                <a:latin typeface="+mj-lt"/>
                <a:cs typeface="Segoe UI Light" panose="020B0502040204020203" pitchFamily="34" charset="0"/>
              </a:rPr>
              <a:t>Patients who were admitted in an emergency stayed slightly longer in hospital if they were admitted on a Saturday. </a:t>
            </a:r>
          </a:p>
        </p:txBody>
      </p:sp>
      <p:grpSp>
        <p:nvGrpSpPr>
          <p:cNvPr id="37" name="Group 36">
            <a:extLst>
              <a:ext uri="{FF2B5EF4-FFF2-40B4-BE49-F238E27FC236}">
                <a16:creationId xmlns:a16="http://schemas.microsoft.com/office/drawing/2014/main" id="{E13FD9DC-AFCF-4825-92DB-FDD97D6BEE80}"/>
              </a:ext>
            </a:extLst>
          </p:cNvPr>
          <p:cNvGrpSpPr/>
          <p:nvPr/>
        </p:nvGrpSpPr>
        <p:grpSpPr>
          <a:xfrm>
            <a:off x="9769554" y="5626901"/>
            <a:ext cx="415596" cy="415596"/>
            <a:chOff x="9855200" y="4174246"/>
            <a:chExt cx="506544" cy="506544"/>
          </a:xfrm>
        </p:grpSpPr>
        <p:sp>
          <p:nvSpPr>
            <p:cNvPr id="39" name="Oval 38">
              <a:extLst>
                <a:ext uri="{FF2B5EF4-FFF2-40B4-BE49-F238E27FC236}">
                  <a16:creationId xmlns:a16="http://schemas.microsoft.com/office/drawing/2014/main" id="{99E29831-0DC8-49A8-B45F-339D86FDE60A}"/>
                </a:ext>
              </a:extLst>
            </p:cNvPr>
            <p:cNvSpPr/>
            <p:nvPr/>
          </p:nvSpPr>
          <p:spPr>
            <a:xfrm>
              <a:off x="9855200" y="4174246"/>
              <a:ext cx="506544" cy="506544"/>
            </a:xfrm>
            <a:prstGeom prst="ellipse">
              <a:avLst/>
            </a:prstGeom>
            <a:noFill/>
            <a:ln>
              <a:gradFill>
                <a:gsLst>
                  <a:gs pos="0">
                    <a:schemeClr val="accent3"/>
                  </a:gs>
                  <a:gs pos="82000">
                    <a:schemeClr val="accent1"/>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40" name="Group 39">
              <a:extLst>
                <a:ext uri="{FF2B5EF4-FFF2-40B4-BE49-F238E27FC236}">
                  <a16:creationId xmlns:a16="http://schemas.microsoft.com/office/drawing/2014/main" id="{7F26538C-672B-4FDD-9CD6-BE1A2A11B08A}"/>
                </a:ext>
              </a:extLst>
            </p:cNvPr>
            <p:cNvGrpSpPr/>
            <p:nvPr/>
          </p:nvGrpSpPr>
          <p:grpSpPr>
            <a:xfrm>
              <a:off x="9986260" y="4298580"/>
              <a:ext cx="244426" cy="257877"/>
              <a:chOff x="8434833" y="2137300"/>
              <a:chExt cx="617384" cy="538317"/>
            </a:xfrm>
            <a:gradFill>
              <a:gsLst>
                <a:gs pos="0">
                  <a:schemeClr val="accent3"/>
                </a:gs>
                <a:gs pos="82000">
                  <a:schemeClr val="accent1">
                    <a:lumMod val="75000"/>
                  </a:schemeClr>
                </a:gs>
              </a:gsLst>
              <a:lin ang="2700000" scaled="1"/>
            </a:gradFill>
          </p:grpSpPr>
          <p:sp>
            <p:nvSpPr>
              <p:cNvPr id="41" name="Freeform 282">
                <a:extLst>
                  <a:ext uri="{FF2B5EF4-FFF2-40B4-BE49-F238E27FC236}">
                    <a16:creationId xmlns:a16="http://schemas.microsoft.com/office/drawing/2014/main" id="{8EBEDDE5-CF8D-4F24-8D7D-D5DE5026F15A}"/>
                  </a:ext>
                </a:extLst>
              </p:cNvPr>
              <p:cNvSpPr>
                <a:spLocks noEditPoints="1"/>
              </p:cNvSpPr>
              <p:nvPr/>
            </p:nvSpPr>
            <p:spPr bwMode="auto">
              <a:xfrm>
                <a:off x="8568416" y="2137300"/>
                <a:ext cx="358762" cy="358762"/>
              </a:xfrm>
              <a:custGeom>
                <a:avLst/>
                <a:gdLst>
                  <a:gd name="T0" fmla="*/ 84 w 168"/>
                  <a:gd name="T1" fmla="*/ 168 h 168"/>
                  <a:gd name="T2" fmla="*/ 0 w 168"/>
                  <a:gd name="T3" fmla="*/ 84 h 168"/>
                  <a:gd name="T4" fmla="*/ 84 w 168"/>
                  <a:gd name="T5" fmla="*/ 0 h 168"/>
                  <a:gd name="T6" fmla="*/ 168 w 168"/>
                  <a:gd name="T7" fmla="*/ 84 h 168"/>
                  <a:gd name="T8" fmla="*/ 84 w 168"/>
                  <a:gd name="T9" fmla="*/ 168 h 168"/>
                  <a:gd name="T10" fmla="*/ 84 w 168"/>
                  <a:gd name="T11" fmla="*/ 8 h 168"/>
                  <a:gd name="T12" fmla="*/ 8 w 168"/>
                  <a:gd name="T13" fmla="*/ 84 h 168"/>
                  <a:gd name="T14" fmla="*/ 84 w 168"/>
                  <a:gd name="T15" fmla="*/ 160 h 168"/>
                  <a:gd name="T16" fmla="*/ 160 w 168"/>
                  <a:gd name="T17" fmla="*/ 84 h 168"/>
                  <a:gd name="T18" fmla="*/ 84 w 168"/>
                  <a:gd name="T19" fmla="*/ 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68">
                    <a:moveTo>
                      <a:pt x="84" y="168"/>
                    </a:moveTo>
                    <a:cubicBezTo>
                      <a:pt x="38" y="168"/>
                      <a:pt x="0" y="130"/>
                      <a:pt x="0" y="84"/>
                    </a:cubicBezTo>
                    <a:cubicBezTo>
                      <a:pt x="0" y="38"/>
                      <a:pt x="38" y="0"/>
                      <a:pt x="84" y="0"/>
                    </a:cubicBezTo>
                    <a:cubicBezTo>
                      <a:pt x="130" y="0"/>
                      <a:pt x="168" y="38"/>
                      <a:pt x="168" y="84"/>
                    </a:cubicBezTo>
                    <a:cubicBezTo>
                      <a:pt x="168" y="130"/>
                      <a:pt x="130" y="168"/>
                      <a:pt x="84" y="168"/>
                    </a:cubicBezTo>
                    <a:close/>
                    <a:moveTo>
                      <a:pt x="84" y="8"/>
                    </a:moveTo>
                    <a:cubicBezTo>
                      <a:pt x="42" y="8"/>
                      <a:pt x="8" y="42"/>
                      <a:pt x="8" y="84"/>
                    </a:cubicBezTo>
                    <a:cubicBezTo>
                      <a:pt x="8" y="126"/>
                      <a:pt x="42" y="160"/>
                      <a:pt x="84" y="160"/>
                    </a:cubicBezTo>
                    <a:cubicBezTo>
                      <a:pt x="126" y="160"/>
                      <a:pt x="160" y="126"/>
                      <a:pt x="160" y="84"/>
                    </a:cubicBezTo>
                    <a:cubicBezTo>
                      <a:pt x="160" y="42"/>
                      <a:pt x="126" y="8"/>
                      <a:pt x="8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Shape 312">
                <a:extLst>
                  <a:ext uri="{FF2B5EF4-FFF2-40B4-BE49-F238E27FC236}">
                    <a16:creationId xmlns:a16="http://schemas.microsoft.com/office/drawing/2014/main" id="{4A01CCF4-5D04-465D-B509-0D29F7D7BF3C}"/>
                  </a:ext>
                </a:extLst>
              </p:cNvPr>
              <p:cNvSpPr/>
              <p:nvPr/>
            </p:nvSpPr>
            <p:spPr>
              <a:xfrm>
                <a:off x="8434833" y="2508875"/>
                <a:ext cx="617384" cy="166742"/>
              </a:xfrm>
              <a:custGeom>
                <a:avLst/>
                <a:gdLst>
                  <a:gd name="connsiteX0" fmla="*/ 308692 w 617384"/>
                  <a:gd name="connsiteY0" fmla="*/ 18499 h 166742"/>
                  <a:gd name="connsiteX1" fmla="*/ 22900 w 617384"/>
                  <a:gd name="connsiteY1" fmla="*/ 143547 h 166742"/>
                  <a:gd name="connsiteX2" fmla="*/ 21553 w 617384"/>
                  <a:gd name="connsiteY2" fmla="*/ 150718 h 166742"/>
                  <a:gd name="connsiteX3" fmla="*/ 595831 w 617384"/>
                  <a:gd name="connsiteY3" fmla="*/ 150718 h 166742"/>
                  <a:gd name="connsiteX4" fmla="*/ 594484 w 617384"/>
                  <a:gd name="connsiteY4" fmla="*/ 143547 h 166742"/>
                  <a:gd name="connsiteX5" fmla="*/ 308692 w 617384"/>
                  <a:gd name="connsiteY5" fmla="*/ 18499 h 166742"/>
                  <a:gd name="connsiteX6" fmla="*/ 308692 w 617384"/>
                  <a:gd name="connsiteY6" fmla="*/ 0 h 166742"/>
                  <a:gd name="connsiteX7" fmla="*/ 612607 w 617384"/>
                  <a:gd name="connsiteY7" fmla="*/ 139819 h 166742"/>
                  <a:gd name="connsiteX8" fmla="*/ 617384 w 617384"/>
                  <a:gd name="connsiteY8" fmla="*/ 166568 h 166742"/>
                  <a:gd name="connsiteX9" fmla="*/ 609846 w 617384"/>
                  <a:gd name="connsiteY9" fmla="*/ 166568 h 166742"/>
                  <a:gd name="connsiteX10" fmla="*/ 609846 w 617384"/>
                  <a:gd name="connsiteY10" fmla="*/ 166742 h 166742"/>
                  <a:gd name="connsiteX11" fmla="*/ 6785 w 617384"/>
                  <a:gd name="connsiteY11" fmla="*/ 166742 h 166742"/>
                  <a:gd name="connsiteX12" fmla="*/ 6785 w 617384"/>
                  <a:gd name="connsiteY12" fmla="*/ 166568 h 166742"/>
                  <a:gd name="connsiteX13" fmla="*/ 0 w 617384"/>
                  <a:gd name="connsiteY13" fmla="*/ 166568 h 166742"/>
                  <a:gd name="connsiteX14" fmla="*/ 4777 w 617384"/>
                  <a:gd name="connsiteY14" fmla="*/ 139819 h 166742"/>
                  <a:gd name="connsiteX15" fmla="*/ 308692 w 617384"/>
                  <a:gd name="connsiteY15" fmla="*/ 0 h 16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7384" h="166742">
                    <a:moveTo>
                      <a:pt x="308692" y="18499"/>
                    </a:moveTo>
                    <a:cubicBezTo>
                      <a:pt x="167719" y="18499"/>
                      <a:pt x="50101" y="72182"/>
                      <a:pt x="22900" y="143547"/>
                    </a:cubicBezTo>
                    <a:lnTo>
                      <a:pt x="21553" y="150718"/>
                    </a:lnTo>
                    <a:lnTo>
                      <a:pt x="595831" y="150718"/>
                    </a:lnTo>
                    <a:lnTo>
                      <a:pt x="594484" y="143547"/>
                    </a:lnTo>
                    <a:cubicBezTo>
                      <a:pt x="567283" y="72182"/>
                      <a:pt x="449665" y="18499"/>
                      <a:pt x="308692" y="18499"/>
                    </a:cubicBezTo>
                    <a:close/>
                    <a:moveTo>
                      <a:pt x="308692" y="0"/>
                    </a:moveTo>
                    <a:cubicBezTo>
                      <a:pt x="458605" y="0"/>
                      <a:pt x="583681" y="60024"/>
                      <a:pt x="612607" y="139819"/>
                    </a:cubicBezTo>
                    <a:lnTo>
                      <a:pt x="617384" y="166568"/>
                    </a:lnTo>
                    <a:lnTo>
                      <a:pt x="609846" y="166568"/>
                    </a:lnTo>
                    <a:lnTo>
                      <a:pt x="609846" y="166742"/>
                    </a:lnTo>
                    <a:lnTo>
                      <a:pt x="6785" y="166742"/>
                    </a:lnTo>
                    <a:lnTo>
                      <a:pt x="6785" y="166568"/>
                    </a:lnTo>
                    <a:lnTo>
                      <a:pt x="0" y="166568"/>
                    </a:lnTo>
                    <a:lnTo>
                      <a:pt x="4777" y="139819"/>
                    </a:lnTo>
                    <a:cubicBezTo>
                      <a:pt x="33703" y="60024"/>
                      <a:pt x="158779" y="0"/>
                      <a:pt x="3086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spTree>
    <p:extLst>
      <p:ext uri="{BB962C8B-B14F-4D97-AF65-F5344CB8AC3E}">
        <p14:creationId xmlns:p14="http://schemas.microsoft.com/office/powerpoint/2010/main" val="142965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239B9E-AC7D-459F-A1B9-08DD8C7578E4}"/>
              </a:ext>
            </a:extLst>
          </p:cNvPr>
          <p:cNvSpPr/>
          <p:nvPr/>
        </p:nvSpPr>
        <p:spPr>
          <a:xfrm>
            <a:off x="0" y="-1"/>
            <a:ext cx="12192000" cy="26981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Rounded Corners 22">
            <a:extLst>
              <a:ext uri="{FF2B5EF4-FFF2-40B4-BE49-F238E27FC236}">
                <a16:creationId xmlns:a16="http://schemas.microsoft.com/office/drawing/2014/main" id="{C44E84A5-3826-409B-82AA-4CA0D13325C5}"/>
              </a:ext>
            </a:extLst>
          </p:cNvPr>
          <p:cNvSpPr/>
          <p:nvPr/>
        </p:nvSpPr>
        <p:spPr>
          <a:xfrm>
            <a:off x="553175" y="1540777"/>
            <a:ext cx="11276152" cy="1995953"/>
          </a:xfrm>
          <a:prstGeom prst="roundRect">
            <a:avLst>
              <a:gd name="adj" fmla="val 933"/>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a:p>
        </p:txBody>
      </p:sp>
      <p:sp>
        <p:nvSpPr>
          <p:cNvPr id="56" name="TextBox 55">
            <a:extLst>
              <a:ext uri="{FF2B5EF4-FFF2-40B4-BE49-F238E27FC236}">
                <a16:creationId xmlns:a16="http://schemas.microsoft.com/office/drawing/2014/main" id="{8074269C-5131-4839-BAD5-A514CB3E4471}"/>
              </a:ext>
            </a:extLst>
          </p:cNvPr>
          <p:cNvSpPr txBox="1"/>
          <p:nvPr/>
        </p:nvSpPr>
        <p:spPr>
          <a:xfrm>
            <a:off x="-81023" y="329044"/>
            <a:ext cx="12273023" cy="1070742"/>
          </a:xfrm>
          <a:prstGeom prst="rect">
            <a:avLst/>
          </a:prstGeom>
          <a:noFill/>
        </p:spPr>
        <p:txBody>
          <a:bodyPr wrap="square" rtlCol="0">
            <a:spAutoFit/>
          </a:bodyPr>
          <a:lstStyle/>
          <a:p>
            <a:pPr algn="ctr">
              <a:lnSpc>
                <a:spcPct val="70000"/>
              </a:lnSpc>
            </a:pPr>
            <a:r>
              <a:rPr lang="en-GB"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A set of clinical standards were identified </a:t>
            </a:r>
          </a:p>
          <a:p>
            <a:pPr algn="ctr">
              <a:lnSpc>
                <a:spcPct val="70000"/>
              </a:lnSpc>
            </a:pPr>
            <a:r>
              <a:rPr lang="en-GB"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to support 7 day services in hospitals</a:t>
            </a:r>
          </a:p>
        </p:txBody>
      </p:sp>
      <p:sp>
        <p:nvSpPr>
          <p:cNvPr id="3" name="TextBox 2">
            <a:extLst>
              <a:ext uri="{FF2B5EF4-FFF2-40B4-BE49-F238E27FC236}">
                <a16:creationId xmlns:a16="http://schemas.microsoft.com/office/drawing/2014/main" id="{C42B18DD-3177-42C2-A041-7D2387FAC659}"/>
              </a:ext>
            </a:extLst>
          </p:cNvPr>
          <p:cNvSpPr txBox="1"/>
          <p:nvPr/>
        </p:nvSpPr>
        <p:spPr>
          <a:xfrm>
            <a:off x="1828800" y="1846255"/>
            <a:ext cx="2037144" cy="138499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marL="92075"/>
            <a:r>
              <a:rPr lang="en-GB" sz="2800" dirty="0">
                <a:solidFill>
                  <a:schemeClr val="tx2"/>
                </a:solidFill>
              </a:rPr>
              <a:t>PRIORITY CLINICAL STANDARDS</a:t>
            </a:r>
          </a:p>
        </p:txBody>
      </p:sp>
      <p:sp>
        <p:nvSpPr>
          <p:cNvPr id="64" name="TextBox 63">
            <a:extLst>
              <a:ext uri="{FF2B5EF4-FFF2-40B4-BE49-F238E27FC236}">
                <a16:creationId xmlns:a16="http://schemas.microsoft.com/office/drawing/2014/main" id="{9D4F6D8C-F129-40F8-8970-ED214FCEE9B9}"/>
              </a:ext>
            </a:extLst>
          </p:cNvPr>
          <p:cNvSpPr txBox="1"/>
          <p:nvPr/>
        </p:nvSpPr>
        <p:spPr>
          <a:xfrm>
            <a:off x="3988769" y="1833610"/>
            <a:ext cx="6005182" cy="1508105"/>
          </a:xfrm>
          <a:prstGeom prst="rect">
            <a:avLst/>
          </a:prstGeom>
          <a:noFill/>
        </p:spPr>
        <p:txBody>
          <a:bodyPr wrap="square" rtlCol="0">
            <a:spAutoFit/>
          </a:bodyPr>
          <a:lstStyle/>
          <a:p>
            <a:pPr>
              <a:lnSpc>
                <a:spcPct val="110000"/>
              </a:lnSpc>
            </a:pPr>
            <a:r>
              <a:rPr lang="en-GB" sz="2000" dirty="0">
                <a:solidFill>
                  <a:schemeClr val="bg1"/>
                </a:solidFill>
              </a:rPr>
              <a:t>Standard 2: Time to consultant review</a:t>
            </a:r>
          </a:p>
          <a:p>
            <a:pPr>
              <a:lnSpc>
                <a:spcPct val="110000"/>
              </a:lnSpc>
            </a:pPr>
            <a:r>
              <a:rPr lang="en-GB" sz="2000" dirty="0">
                <a:solidFill>
                  <a:schemeClr val="bg1"/>
                </a:solidFill>
              </a:rPr>
              <a:t>Standard 5: Diagnostics</a:t>
            </a:r>
          </a:p>
          <a:p>
            <a:pPr>
              <a:lnSpc>
                <a:spcPct val="110000"/>
              </a:lnSpc>
            </a:pPr>
            <a:r>
              <a:rPr lang="en-GB" sz="2000" dirty="0">
                <a:solidFill>
                  <a:schemeClr val="bg1"/>
                </a:solidFill>
              </a:rPr>
              <a:t>Standard 6: Consultant directed interventions </a:t>
            </a:r>
          </a:p>
          <a:p>
            <a:pPr>
              <a:lnSpc>
                <a:spcPct val="110000"/>
              </a:lnSpc>
            </a:pPr>
            <a:r>
              <a:rPr lang="en-GB" sz="2000" dirty="0">
                <a:solidFill>
                  <a:schemeClr val="bg1"/>
                </a:solidFill>
              </a:rPr>
              <a:t>Standard 8: On-going review in high dependency areas</a:t>
            </a:r>
          </a:p>
          <a:p>
            <a:endParaRPr lang="en-GB" sz="400" dirty="0">
              <a:solidFill>
                <a:schemeClr val="tx2"/>
              </a:solidFill>
            </a:endParaRPr>
          </a:p>
        </p:txBody>
      </p:sp>
      <p:sp>
        <p:nvSpPr>
          <p:cNvPr id="65" name="TextBox 64">
            <a:extLst>
              <a:ext uri="{FF2B5EF4-FFF2-40B4-BE49-F238E27FC236}">
                <a16:creationId xmlns:a16="http://schemas.microsoft.com/office/drawing/2014/main" id="{0D8DE0DB-7A6A-411C-BB63-57E29B98AF62}"/>
              </a:ext>
            </a:extLst>
          </p:cNvPr>
          <p:cNvSpPr txBox="1"/>
          <p:nvPr/>
        </p:nvSpPr>
        <p:spPr>
          <a:xfrm>
            <a:off x="415076" y="3784175"/>
            <a:ext cx="1797618" cy="1785104"/>
          </a:xfrm>
          <a:prstGeom prst="rect">
            <a:avLst/>
          </a:prstGeom>
          <a:solidFill>
            <a:schemeClr val="bg1"/>
          </a:solidFill>
        </p:spPr>
        <p:txBody>
          <a:bodyPr wrap="square" rtlCol="0">
            <a:spAutoFit/>
          </a:bodyPr>
          <a:lstStyle/>
          <a:p>
            <a:pPr marL="92075"/>
            <a:r>
              <a:rPr lang="en-GB" sz="2200" dirty="0">
                <a:solidFill>
                  <a:schemeClr val="accent2"/>
                </a:solidFill>
              </a:rPr>
              <a:t>Clinical standards which enable sustainable delivery</a:t>
            </a:r>
          </a:p>
        </p:txBody>
      </p:sp>
      <p:sp>
        <p:nvSpPr>
          <p:cNvPr id="66" name="TextBox 65">
            <a:extLst>
              <a:ext uri="{FF2B5EF4-FFF2-40B4-BE49-F238E27FC236}">
                <a16:creationId xmlns:a16="http://schemas.microsoft.com/office/drawing/2014/main" id="{3F0DE160-BA7A-4700-BA05-6A4CE598DF93}"/>
              </a:ext>
            </a:extLst>
          </p:cNvPr>
          <p:cNvSpPr txBox="1"/>
          <p:nvPr/>
        </p:nvSpPr>
        <p:spPr>
          <a:xfrm>
            <a:off x="2323944" y="3677721"/>
            <a:ext cx="7190446" cy="2000548"/>
          </a:xfrm>
          <a:prstGeom prst="rect">
            <a:avLst/>
          </a:prstGeom>
          <a:noFill/>
        </p:spPr>
        <p:txBody>
          <a:bodyPr wrap="square" rtlCol="0">
            <a:spAutoFit/>
          </a:bodyPr>
          <a:lstStyle/>
          <a:p>
            <a:r>
              <a:rPr lang="en-GB" sz="2000" dirty="0">
                <a:solidFill>
                  <a:schemeClr val="tx2"/>
                </a:solidFill>
              </a:rPr>
              <a:t>Standard 1:    Patient Experience</a:t>
            </a:r>
          </a:p>
          <a:p>
            <a:r>
              <a:rPr lang="en-GB" sz="2000" dirty="0">
                <a:solidFill>
                  <a:schemeClr val="tx2"/>
                </a:solidFill>
              </a:rPr>
              <a:t>Standard 3:    MDT Review</a:t>
            </a:r>
          </a:p>
          <a:p>
            <a:r>
              <a:rPr lang="en-GB" sz="2000" dirty="0">
                <a:solidFill>
                  <a:schemeClr val="tx2"/>
                </a:solidFill>
              </a:rPr>
              <a:t>Standard 4:    Shift Handover</a:t>
            </a:r>
          </a:p>
          <a:p>
            <a:r>
              <a:rPr lang="en-GB" sz="2000" dirty="0">
                <a:solidFill>
                  <a:schemeClr val="tx2"/>
                </a:solidFill>
              </a:rPr>
              <a:t>Standard 7:    Mental Health</a:t>
            </a:r>
          </a:p>
          <a:p>
            <a:r>
              <a:rPr lang="en-GB" sz="2000" dirty="0">
                <a:solidFill>
                  <a:schemeClr val="tx2"/>
                </a:solidFill>
              </a:rPr>
              <a:t>Standard 9:    Transfer to primary, community &amp; social care</a:t>
            </a:r>
          </a:p>
          <a:p>
            <a:r>
              <a:rPr lang="en-GB" sz="2000" dirty="0">
                <a:solidFill>
                  <a:schemeClr val="tx2"/>
                </a:solidFill>
              </a:rPr>
              <a:t>Standard 10:  Quality Improvement</a:t>
            </a:r>
          </a:p>
          <a:p>
            <a:endParaRPr lang="en-GB" sz="400" dirty="0">
              <a:solidFill>
                <a:schemeClr val="tx2"/>
              </a:solidFill>
            </a:endParaRPr>
          </a:p>
        </p:txBody>
      </p:sp>
      <p:sp>
        <p:nvSpPr>
          <p:cNvPr id="67" name="TextBox 66">
            <a:extLst>
              <a:ext uri="{FF2B5EF4-FFF2-40B4-BE49-F238E27FC236}">
                <a16:creationId xmlns:a16="http://schemas.microsoft.com/office/drawing/2014/main" id="{16DD2F33-CDBD-40D7-AB15-5FF6E590A919}"/>
              </a:ext>
            </a:extLst>
          </p:cNvPr>
          <p:cNvSpPr txBox="1"/>
          <p:nvPr/>
        </p:nvSpPr>
        <p:spPr>
          <a:xfrm>
            <a:off x="553175" y="5822781"/>
            <a:ext cx="11276152" cy="830997"/>
          </a:xfrm>
          <a:prstGeom prst="rect">
            <a:avLst/>
          </a:prstGeom>
          <a:noFill/>
          <a:ln>
            <a:solidFill>
              <a:schemeClr val="tx2"/>
            </a:solidFill>
          </a:ln>
        </p:spPr>
        <p:txBody>
          <a:bodyPr wrap="square" rtlCol="0">
            <a:spAutoFit/>
          </a:bodyPr>
          <a:lstStyle/>
          <a:p>
            <a:pPr marL="171450" indent="-171450" defTabSz="457200">
              <a:buFont typeface="Arial" panose="020B0604020202020204" pitchFamily="34" charset="0"/>
              <a:buChar char="•"/>
            </a:pPr>
            <a:r>
              <a:rPr lang="en-GB" sz="1600" dirty="0">
                <a:solidFill>
                  <a:schemeClr val="tx2"/>
                </a:solidFill>
                <a:cs typeface="Arial" panose="020B0604020202020204" pitchFamily="34" charset="0"/>
              </a:rPr>
              <a:t>The 10 clinical standards were developed by the NHS Services, Seven Days a Week Forum led by Professor Sir Bruce Keogh.</a:t>
            </a:r>
          </a:p>
          <a:p>
            <a:pPr marL="171450" indent="-171450" defTabSz="457200">
              <a:buFont typeface="Arial" panose="020B0604020202020204" pitchFamily="34" charset="0"/>
              <a:buChar char="•"/>
            </a:pPr>
            <a:r>
              <a:rPr lang="en-GB" sz="1600" dirty="0">
                <a:solidFill>
                  <a:schemeClr val="tx2"/>
                </a:solidFill>
                <a:cs typeface="Arial" panose="020B0604020202020204" pitchFamily="34" charset="0"/>
              </a:rPr>
              <a:t>Priority standards are identified as the minimum set of clinical standards needed to tackle variation in mortality, patient flow         and experience. Selection is supported by the Academy of Medical Royal Colleges</a:t>
            </a:r>
            <a:r>
              <a:rPr lang="en-GB" sz="1600" dirty="0">
                <a:solidFill>
                  <a:schemeClr val="accent3"/>
                </a:solidFill>
                <a:cs typeface="Arial" panose="020B0604020202020204" pitchFamily="34" charset="0"/>
              </a:rPr>
              <a:t>.</a:t>
            </a:r>
          </a:p>
        </p:txBody>
      </p:sp>
    </p:spTree>
    <p:extLst>
      <p:ext uri="{BB962C8B-B14F-4D97-AF65-F5344CB8AC3E}">
        <p14:creationId xmlns:p14="http://schemas.microsoft.com/office/powerpoint/2010/main" val="409721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EB02187-B04D-4DE5-8867-511B451DEF5C}"/>
              </a:ext>
            </a:extLst>
          </p:cNvPr>
          <p:cNvSpPr/>
          <p:nvPr/>
        </p:nvSpPr>
        <p:spPr>
          <a:xfrm>
            <a:off x="4800600" y="0"/>
            <a:ext cx="73914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7" name="Group 6">
            <a:extLst>
              <a:ext uri="{FF2B5EF4-FFF2-40B4-BE49-F238E27FC236}">
                <a16:creationId xmlns:a16="http://schemas.microsoft.com/office/drawing/2014/main" id="{D1450955-0D07-48A8-842E-5DCFA57779D5}"/>
              </a:ext>
            </a:extLst>
          </p:cNvPr>
          <p:cNvGrpSpPr/>
          <p:nvPr/>
        </p:nvGrpSpPr>
        <p:grpSpPr>
          <a:xfrm>
            <a:off x="5848985" y="818534"/>
            <a:ext cx="494030" cy="99060"/>
            <a:chOff x="6949440" y="5232033"/>
            <a:chExt cx="494030" cy="99060"/>
          </a:xfrm>
          <a:noFill/>
        </p:grpSpPr>
        <p:sp>
          <p:nvSpPr>
            <p:cNvPr id="8" name="Oval 7">
              <a:extLst>
                <a:ext uri="{FF2B5EF4-FFF2-40B4-BE49-F238E27FC236}">
                  <a16:creationId xmlns:a16="http://schemas.microsoft.com/office/drawing/2014/main" id="{965B4A0C-24B2-45A3-8EB4-B4429A4E7AAE}"/>
                </a:ext>
              </a:extLst>
            </p:cNvPr>
            <p:cNvSpPr/>
            <p:nvPr/>
          </p:nvSpPr>
          <p:spPr>
            <a:xfrm>
              <a:off x="6949440" y="5232033"/>
              <a:ext cx="99060" cy="99060"/>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E65B686-8991-4B6C-964E-2C293410684B}"/>
                </a:ext>
              </a:extLst>
            </p:cNvPr>
            <p:cNvSpPr/>
            <p:nvPr/>
          </p:nvSpPr>
          <p:spPr>
            <a:xfrm>
              <a:off x="7146925" y="5232033"/>
              <a:ext cx="99060" cy="99060"/>
            </a:xfrm>
            <a:prstGeom prst="ellipse">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AA62A5E-E0D6-4E7F-B27D-E4F69A282479}"/>
                </a:ext>
              </a:extLst>
            </p:cNvPr>
            <p:cNvSpPr/>
            <p:nvPr/>
          </p:nvSpPr>
          <p:spPr>
            <a:xfrm>
              <a:off x="7344410" y="5232033"/>
              <a:ext cx="99060" cy="99060"/>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DFC50064-3343-4ADE-8767-A5F7E0A5CEBC}"/>
              </a:ext>
            </a:extLst>
          </p:cNvPr>
          <p:cNvSpPr/>
          <p:nvPr/>
        </p:nvSpPr>
        <p:spPr>
          <a:xfrm>
            <a:off x="8310727" y="1395434"/>
            <a:ext cx="3384063" cy="4647426"/>
          </a:xfrm>
          <a:prstGeom prst="rect">
            <a:avLst/>
          </a:prstGeom>
        </p:spPr>
        <p:txBody>
          <a:bodyPr wrap="square">
            <a:spAutoFit/>
          </a:bodyPr>
          <a:lstStyle/>
          <a:p>
            <a:pPr>
              <a:lnSpc>
                <a:spcPct val="120000"/>
              </a:lnSpc>
            </a:pPr>
            <a:r>
              <a:rPr lang="en-US" sz="2000" dirty="0">
                <a:solidFill>
                  <a:schemeClr val="bg1">
                    <a:lumMod val="50000"/>
                  </a:schemeClr>
                </a:solidFill>
                <a:latin typeface="+mj-lt"/>
                <a:cs typeface="Segoe UI Light" panose="020B0502040204020203" pitchFamily="34" charset="0"/>
                <a:hlinkClick r:id="rId2"/>
              </a:rPr>
              <a:t>https://www.england.nhs.uk/seven-day-hospital-services/</a:t>
            </a:r>
            <a:r>
              <a:rPr lang="en-US" sz="2000" dirty="0">
                <a:solidFill>
                  <a:schemeClr val="bg1">
                    <a:lumMod val="50000"/>
                  </a:schemeClr>
                </a:solidFill>
                <a:latin typeface="+mj-lt"/>
                <a:cs typeface="Segoe UI Light" panose="020B0502040204020203" pitchFamily="34" charset="0"/>
              </a:rPr>
              <a:t> </a:t>
            </a:r>
          </a:p>
          <a:p>
            <a:pPr>
              <a:lnSpc>
                <a:spcPct val="120000"/>
              </a:lnSpc>
            </a:pPr>
            <a:endParaRPr lang="en-US" sz="2000" dirty="0">
              <a:solidFill>
                <a:schemeClr val="bg1">
                  <a:lumMod val="50000"/>
                </a:schemeClr>
              </a:solidFill>
              <a:latin typeface="+mj-lt"/>
              <a:cs typeface="Segoe UI Light" panose="020B0502040204020203" pitchFamily="34" charset="0"/>
            </a:endParaRPr>
          </a:p>
          <a:p>
            <a:pPr>
              <a:lnSpc>
                <a:spcPct val="120000"/>
              </a:lnSpc>
            </a:pPr>
            <a:endParaRPr lang="en-US" sz="2000" dirty="0">
              <a:solidFill>
                <a:schemeClr val="bg1">
                  <a:lumMod val="50000"/>
                </a:schemeClr>
              </a:solidFill>
              <a:latin typeface="+mj-lt"/>
              <a:cs typeface="Segoe UI Light" panose="020B0502040204020203" pitchFamily="34" charset="0"/>
            </a:endParaRPr>
          </a:p>
          <a:p>
            <a:pPr>
              <a:lnSpc>
                <a:spcPct val="120000"/>
              </a:lnSpc>
            </a:pPr>
            <a:endParaRPr lang="en-US" sz="2000" dirty="0">
              <a:solidFill>
                <a:schemeClr val="bg1">
                  <a:lumMod val="50000"/>
                </a:schemeClr>
              </a:solidFill>
              <a:latin typeface="+mj-lt"/>
              <a:cs typeface="Segoe UI Light" panose="020B0502040204020203" pitchFamily="34" charset="0"/>
            </a:endParaRPr>
          </a:p>
          <a:p>
            <a:pPr>
              <a:lnSpc>
                <a:spcPct val="120000"/>
              </a:lnSpc>
            </a:pPr>
            <a:r>
              <a:rPr lang="en-US" sz="2000" dirty="0">
                <a:solidFill>
                  <a:schemeClr val="bg1">
                    <a:lumMod val="50000"/>
                  </a:schemeClr>
                </a:solidFill>
                <a:latin typeface="+mj-lt"/>
                <a:cs typeface="Segoe UI Light" panose="020B0502040204020203" pitchFamily="34" charset="0"/>
                <a:hlinkClick r:id="rId3"/>
              </a:rPr>
              <a:t>https://improvement.nhs.uk/resources/seven-day-services/</a:t>
            </a:r>
            <a:r>
              <a:rPr lang="en-US" sz="2000" dirty="0">
                <a:solidFill>
                  <a:schemeClr val="bg1">
                    <a:lumMod val="50000"/>
                  </a:schemeClr>
                </a:solidFill>
                <a:latin typeface="+mj-lt"/>
                <a:cs typeface="Segoe UI Light" panose="020B0502040204020203" pitchFamily="34" charset="0"/>
              </a:rPr>
              <a:t> </a:t>
            </a:r>
          </a:p>
          <a:p>
            <a:pPr>
              <a:lnSpc>
                <a:spcPct val="120000"/>
              </a:lnSpc>
            </a:pPr>
            <a:endParaRPr lang="en-US" sz="2000" dirty="0">
              <a:solidFill>
                <a:schemeClr val="bg1">
                  <a:lumMod val="50000"/>
                </a:schemeClr>
              </a:solidFill>
              <a:latin typeface="+mj-lt"/>
              <a:cs typeface="Segoe UI Light" panose="020B0502040204020203" pitchFamily="34" charset="0"/>
            </a:endParaRPr>
          </a:p>
          <a:p>
            <a:pPr>
              <a:lnSpc>
                <a:spcPct val="120000"/>
              </a:lnSpc>
            </a:pPr>
            <a:endParaRPr lang="en-US" sz="2800" dirty="0">
              <a:solidFill>
                <a:schemeClr val="bg1">
                  <a:lumMod val="50000"/>
                </a:schemeClr>
              </a:solidFill>
              <a:latin typeface="+mj-lt"/>
              <a:cs typeface="Segoe UI Light" panose="020B0502040204020203" pitchFamily="34" charset="0"/>
            </a:endParaRPr>
          </a:p>
          <a:p>
            <a:pPr>
              <a:lnSpc>
                <a:spcPct val="120000"/>
              </a:lnSpc>
            </a:pPr>
            <a:r>
              <a:rPr lang="en-US" sz="2000" dirty="0">
                <a:solidFill>
                  <a:schemeClr val="bg1">
                    <a:lumMod val="50000"/>
                  </a:schemeClr>
                </a:solidFill>
                <a:latin typeface="+mj-lt"/>
                <a:cs typeface="Segoe UI Light" panose="020B0502040204020203" pitchFamily="34" charset="0"/>
                <a:hlinkClick r:id="rId4"/>
              </a:rPr>
              <a:t>https://digital.nhs.uk/data-and-information/publications/statistical/seven-day-services</a:t>
            </a:r>
            <a:r>
              <a:rPr lang="en-US" sz="2000" dirty="0">
                <a:solidFill>
                  <a:schemeClr val="bg1">
                    <a:lumMod val="50000"/>
                  </a:schemeClr>
                </a:solidFill>
                <a:latin typeface="+mj-lt"/>
                <a:cs typeface="Segoe UI Light" panose="020B0502040204020203" pitchFamily="34" charset="0"/>
              </a:rPr>
              <a:t> </a:t>
            </a:r>
          </a:p>
        </p:txBody>
      </p:sp>
      <p:pic>
        <p:nvPicPr>
          <p:cNvPr id="14" name="Content Placeholder 8">
            <a:extLst>
              <a:ext uri="{FF2B5EF4-FFF2-40B4-BE49-F238E27FC236}">
                <a16:creationId xmlns:a16="http://schemas.microsoft.com/office/drawing/2014/main" id="{14D17A7B-C240-43DC-A005-573DEDA5C6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4934" y="1522373"/>
            <a:ext cx="1368152" cy="1067159"/>
          </a:xfrm>
          <a:prstGeom prst="rect">
            <a:avLst/>
          </a:prstGeom>
        </p:spPr>
      </p:pic>
      <p:pic>
        <p:nvPicPr>
          <p:cNvPr id="15" name="Content Placeholder 10">
            <a:extLst>
              <a:ext uri="{FF2B5EF4-FFF2-40B4-BE49-F238E27FC236}">
                <a16:creationId xmlns:a16="http://schemas.microsoft.com/office/drawing/2014/main" id="{8E0FDBBE-F472-4909-B584-97DB20ADC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64934" y="3248523"/>
            <a:ext cx="2410684" cy="1065974"/>
          </a:xfrm>
          <a:prstGeom prst="rect">
            <a:avLst/>
          </a:prstGeom>
        </p:spPr>
      </p:pic>
      <p:pic>
        <p:nvPicPr>
          <p:cNvPr id="6148" name="Picture 4" descr="NHS Digital - Wikipedia">
            <a:extLst>
              <a:ext uri="{FF2B5EF4-FFF2-40B4-BE49-F238E27FC236}">
                <a16:creationId xmlns:a16="http://schemas.microsoft.com/office/drawing/2014/main" id="{F2F219F8-37E4-466D-8516-F200E29739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4934" y="4973489"/>
            <a:ext cx="1368000" cy="10659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Placeholder 10" descr="A picture containing text&#10;&#10;Description automatically generated">
            <a:extLst>
              <a:ext uri="{FF2B5EF4-FFF2-40B4-BE49-F238E27FC236}">
                <a16:creationId xmlns:a16="http://schemas.microsoft.com/office/drawing/2014/main" id="{6D130A24-C36D-4660-BEFE-213F4020862D}"/>
              </a:ext>
            </a:extLst>
          </p:cNvPr>
          <p:cNvPicPr>
            <a:picLocks noGrp="1" noChangeAspect="1"/>
          </p:cNvPicPr>
          <p:nvPr>
            <p:ph type="pic" sz="quarter" idx="10"/>
          </p:nvPr>
        </p:nvPicPr>
        <p:blipFill>
          <a:blip r:embed="rId8">
            <a:extLst>
              <a:ext uri="{28A0092B-C50C-407E-A947-70E740481C1C}">
                <a14:useLocalDpi xmlns:a14="http://schemas.microsoft.com/office/drawing/2010/main" val="0"/>
              </a:ext>
            </a:extLst>
          </a:blip>
          <a:srcRect l="21447" r="21447"/>
          <a:stretch>
            <a:fillRect/>
          </a:stretch>
        </p:blipFill>
        <p:spPr>
          <a:xfrm>
            <a:off x="214414" y="1108682"/>
            <a:ext cx="5299589" cy="5220929"/>
          </a:xfrm>
        </p:spPr>
      </p:pic>
      <p:sp>
        <p:nvSpPr>
          <p:cNvPr id="18" name="Rectangle: Rounded Corners 17">
            <a:extLst>
              <a:ext uri="{FF2B5EF4-FFF2-40B4-BE49-F238E27FC236}">
                <a16:creationId xmlns:a16="http://schemas.microsoft.com/office/drawing/2014/main" id="{60E5764B-3B38-437B-B1C0-9BAD9A0ED65F}"/>
              </a:ext>
            </a:extLst>
          </p:cNvPr>
          <p:cNvSpPr/>
          <p:nvPr/>
        </p:nvSpPr>
        <p:spPr>
          <a:xfrm>
            <a:off x="214413" y="1116028"/>
            <a:ext cx="5299589" cy="5220929"/>
          </a:xfrm>
          <a:prstGeom prst="roundRect">
            <a:avLst>
              <a:gd name="adj" fmla="val 0"/>
            </a:avLst>
          </a:prstGeom>
          <a:gradFill>
            <a:gsLst>
              <a:gs pos="0">
                <a:schemeClr val="bg2"/>
              </a:gs>
              <a:gs pos="82000">
                <a:schemeClr val="accent1">
                  <a:lumMod val="75000"/>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p>
        </p:txBody>
      </p:sp>
      <p:sp>
        <p:nvSpPr>
          <p:cNvPr id="5" name="TextBox 4">
            <a:extLst>
              <a:ext uri="{FF2B5EF4-FFF2-40B4-BE49-F238E27FC236}">
                <a16:creationId xmlns:a16="http://schemas.microsoft.com/office/drawing/2014/main" id="{041C4E0B-02E9-4CFC-A9C1-0D3E583471AE}"/>
              </a:ext>
            </a:extLst>
          </p:cNvPr>
          <p:cNvSpPr txBox="1"/>
          <p:nvPr/>
        </p:nvSpPr>
        <p:spPr>
          <a:xfrm>
            <a:off x="497210" y="2811084"/>
            <a:ext cx="4927071" cy="1940852"/>
          </a:xfrm>
          <a:prstGeom prst="rect">
            <a:avLst/>
          </a:prstGeom>
          <a:noFill/>
        </p:spPr>
        <p:txBody>
          <a:bodyPr wrap="square" rtlCol="0" anchor="b">
            <a:spAutoFit/>
          </a:bodyPr>
          <a:lstStyle/>
          <a:p>
            <a:pPr>
              <a:lnSpc>
                <a:spcPct val="70000"/>
              </a:lnSpc>
            </a:pPr>
            <a:r>
              <a:rPr lang="en-US" sz="5600" spc="-188" dirty="0">
                <a:solidFill>
                  <a:schemeClr val="bg1"/>
                </a:solidFill>
                <a:latin typeface="+mj-lt"/>
                <a:cs typeface="Poppins Light" panose="00000400000000000000" pitchFamily="2" charset="0"/>
              </a:rPr>
              <a:t>Implementation</a:t>
            </a:r>
          </a:p>
          <a:p>
            <a:pPr>
              <a:lnSpc>
                <a:spcPct val="70000"/>
              </a:lnSpc>
            </a:pPr>
            <a:r>
              <a:rPr lang="en-US" sz="5600" spc="-188" dirty="0">
                <a:solidFill>
                  <a:schemeClr val="bg1"/>
                </a:solidFill>
                <a:latin typeface="+mj-lt"/>
                <a:cs typeface="Poppins Light" panose="00000400000000000000" pitchFamily="2" charset="0"/>
              </a:rPr>
              <a:t>Resources</a:t>
            </a:r>
          </a:p>
          <a:p>
            <a:pPr>
              <a:lnSpc>
                <a:spcPct val="70000"/>
              </a:lnSpc>
            </a:pPr>
            <a:r>
              <a:rPr lang="en-US" sz="5600" spc="-188" dirty="0">
                <a:solidFill>
                  <a:schemeClr val="bg1"/>
                </a:solidFill>
                <a:latin typeface="+mj-lt"/>
                <a:cs typeface="Poppins Light" panose="00000400000000000000" pitchFamily="2" charset="0"/>
              </a:rPr>
              <a:t>for H@N/7DS</a:t>
            </a:r>
            <a:endParaRPr lang="en-US" sz="5600" spc="-188" dirty="0">
              <a:solidFill>
                <a:schemeClr val="bg1"/>
              </a:solidFill>
              <a:latin typeface="+mj-lt"/>
              <a:cs typeface="Poppins SemiBold" panose="00000700000000000000" pitchFamily="2" charset="0"/>
            </a:endParaRPr>
          </a:p>
        </p:txBody>
      </p:sp>
    </p:spTree>
    <p:extLst>
      <p:ext uri="{BB962C8B-B14F-4D97-AF65-F5344CB8AC3E}">
        <p14:creationId xmlns:p14="http://schemas.microsoft.com/office/powerpoint/2010/main" val="2764496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outdoor, tree, building&#10;&#10;Description automatically generated">
            <a:extLst>
              <a:ext uri="{FF2B5EF4-FFF2-40B4-BE49-F238E27FC236}">
                <a16:creationId xmlns:a16="http://schemas.microsoft.com/office/drawing/2014/main" id="{2576F4A8-14ED-4100-A159-FF8D920F9E52}"/>
              </a:ext>
            </a:extLst>
          </p:cNvPr>
          <p:cNvPicPr>
            <a:picLocks noGrp="1" noChangeAspect="1"/>
          </p:cNvPicPr>
          <p:nvPr>
            <p:ph type="pic" sz="quarter" idx="10"/>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t="8446" b="8446"/>
          <a:stretch>
            <a:fillRect/>
          </a:stretch>
        </p:blipFill>
        <p:spPr/>
      </p:pic>
      <p:sp>
        <p:nvSpPr>
          <p:cNvPr id="30" name="TextBox 29">
            <a:extLst>
              <a:ext uri="{FF2B5EF4-FFF2-40B4-BE49-F238E27FC236}">
                <a16:creationId xmlns:a16="http://schemas.microsoft.com/office/drawing/2014/main" id="{3D9B4C05-617A-496D-8AD0-A83BC7A96FA5}"/>
              </a:ext>
            </a:extLst>
          </p:cNvPr>
          <p:cNvSpPr txBox="1"/>
          <p:nvPr/>
        </p:nvSpPr>
        <p:spPr>
          <a:xfrm>
            <a:off x="974813" y="3491465"/>
            <a:ext cx="4279768" cy="830997"/>
          </a:xfrm>
          <a:prstGeom prst="rect">
            <a:avLst/>
          </a:prstGeom>
          <a:solidFill>
            <a:schemeClr val="accent3"/>
          </a:solidFill>
        </p:spPr>
        <p:txBody>
          <a:bodyPr wrap="square" rtlCol="0">
            <a:spAutoFit/>
          </a:bodyPr>
          <a:lstStyle/>
          <a:p>
            <a:r>
              <a:rPr lang="en-US" sz="4800" b="1" dirty="0">
                <a:solidFill>
                  <a:schemeClr val="bg1"/>
                </a:solidFill>
                <a:latin typeface="+mj-lt"/>
                <a:cs typeface="Poppins SemiBold" panose="00000700000000000000" pitchFamily="2" charset="0"/>
              </a:rPr>
              <a:t>Case Study:</a:t>
            </a:r>
            <a:endParaRPr lang="en-US" sz="4800" dirty="0">
              <a:solidFill>
                <a:schemeClr val="bg1"/>
              </a:solidFill>
              <a:latin typeface="+mj-lt"/>
              <a:cs typeface="Poppins Light" panose="00000400000000000000" pitchFamily="2" charset="0"/>
            </a:endParaRPr>
          </a:p>
        </p:txBody>
      </p:sp>
      <p:sp>
        <p:nvSpPr>
          <p:cNvPr id="31" name="TextBox 30">
            <a:extLst>
              <a:ext uri="{FF2B5EF4-FFF2-40B4-BE49-F238E27FC236}">
                <a16:creationId xmlns:a16="http://schemas.microsoft.com/office/drawing/2014/main" id="{D149F710-B9A8-4353-9E3A-5F56115E4361}"/>
              </a:ext>
            </a:extLst>
          </p:cNvPr>
          <p:cNvSpPr txBox="1"/>
          <p:nvPr/>
        </p:nvSpPr>
        <p:spPr>
          <a:xfrm>
            <a:off x="974813" y="4423368"/>
            <a:ext cx="3597187" cy="1569660"/>
          </a:xfrm>
          <a:prstGeom prst="rect">
            <a:avLst/>
          </a:prstGeom>
          <a:solidFill>
            <a:schemeClr val="tx1">
              <a:lumMod val="85000"/>
              <a:lumOff val="15000"/>
            </a:schemeClr>
          </a:solidFill>
        </p:spPr>
        <p:txBody>
          <a:bodyPr wrap="square" rtlCol="0">
            <a:spAutoFit/>
          </a:bodyPr>
          <a:lstStyle/>
          <a:p>
            <a:r>
              <a:rPr lang="en-GB" sz="3200" b="1" dirty="0">
                <a:solidFill>
                  <a:schemeClr val="bg2"/>
                </a:solidFill>
                <a:latin typeface="+mj-lt"/>
                <a:cs typeface="Poppins SemiBold" panose="00000700000000000000" pitchFamily="2" charset="0"/>
              </a:rPr>
              <a:t>Out of Hours and Seven Day Services in Secondary Care</a:t>
            </a:r>
          </a:p>
        </p:txBody>
      </p:sp>
      <p:sp>
        <p:nvSpPr>
          <p:cNvPr id="6" name="TextBox 5">
            <a:extLst>
              <a:ext uri="{FF2B5EF4-FFF2-40B4-BE49-F238E27FC236}">
                <a16:creationId xmlns:a16="http://schemas.microsoft.com/office/drawing/2014/main" id="{610B6D81-5FF1-49A0-95A5-1D0BCBB259E3}"/>
              </a:ext>
            </a:extLst>
          </p:cNvPr>
          <p:cNvSpPr txBox="1"/>
          <p:nvPr/>
        </p:nvSpPr>
        <p:spPr>
          <a:xfrm rot="10800000" flipV="1">
            <a:off x="11404230" y="6349263"/>
            <a:ext cx="529808" cy="307777"/>
          </a:xfrm>
          <a:prstGeom prst="rect">
            <a:avLst/>
          </a:prstGeom>
          <a:noFill/>
        </p:spPr>
        <p:txBody>
          <a:bodyPr wrap="square" rtlCol="0">
            <a:spAutoFit/>
          </a:bodyPr>
          <a:lstStyle/>
          <a:p>
            <a:pPr algn="ctr"/>
            <a:fld id="{260E2A6B-A809-4840-BF14-8648BC0BDF87}" type="slidenum">
              <a:rPr lang="id-ID" sz="1400" i="0" smtClean="0">
                <a:solidFill>
                  <a:schemeClr val="tx1">
                    <a:lumMod val="50000"/>
                    <a:lumOff val="50000"/>
                  </a:schemeClr>
                </a:solidFill>
                <a:latin typeface="+mj-lt"/>
                <a:ea typeface="Lato" panose="020F0502020204030203" pitchFamily="34" charset="0"/>
                <a:cs typeface="Segoe UI" panose="020B0502040204020203" pitchFamily="34" charset="0"/>
              </a:rPr>
              <a:pPr algn="ctr"/>
              <a:t>19</a:t>
            </a:fld>
            <a:endParaRPr lang="id-ID" sz="3200" i="0" dirty="0">
              <a:solidFill>
                <a:schemeClr val="tx1">
                  <a:lumMod val="50000"/>
                  <a:lumOff val="50000"/>
                </a:schemeClr>
              </a:solidFill>
              <a:latin typeface="+mj-lt"/>
              <a:ea typeface="Lato" panose="020F050202020403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335B7A19-2B78-4CC7-8A53-BF7D99630480}"/>
              </a:ext>
            </a:extLst>
          </p:cNvPr>
          <p:cNvSpPr txBox="1"/>
          <p:nvPr/>
        </p:nvSpPr>
        <p:spPr>
          <a:xfrm>
            <a:off x="10781501" y="6349263"/>
            <a:ext cx="682687" cy="307777"/>
          </a:xfrm>
          <a:prstGeom prst="rect">
            <a:avLst/>
          </a:prstGeom>
          <a:noFill/>
        </p:spPr>
        <p:txBody>
          <a:bodyPr wrap="none" rtlCol="0">
            <a:spAutoFit/>
          </a:bodyPr>
          <a:lstStyle/>
          <a:p>
            <a:pPr algn="ctr"/>
            <a:r>
              <a:rPr lang="en-US" sz="1400" spc="300" dirty="0">
                <a:solidFill>
                  <a:schemeClr val="tx1">
                    <a:lumMod val="50000"/>
                    <a:lumOff val="50000"/>
                  </a:schemeClr>
                </a:solidFill>
                <a:latin typeface="+mj-lt"/>
                <a:ea typeface="Lato" panose="020F0502020204030203" pitchFamily="34" charset="0"/>
                <a:cs typeface="Segoe UI" panose="020B0502040204020203" pitchFamily="34" charset="0"/>
              </a:rPr>
              <a:t>Page</a:t>
            </a:r>
            <a:endParaRPr lang="id-ID" sz="1400" spc="300" dirty="0">
              <a:solidFill>
                <a:schemeClr val="tx1">
                  <a:lumMod val="50000"/>
                  <a:lumOff val="50000"/>
                </a:schemeClr>
              </a:solidFill>
              <a:latin typeface="+mj-lt"/>
              <a:ea typeface="Lato" panose="020F0502020204030203" pitchFamily="34" charset="0"/>
              <a:cs typeface="Segoe UI" panose="020B0502040204020203" pitchFamily="34" charset="0"/>
            </a:endParaRPr>
          </a:p>
        </p:txBody>
      </p:sp>
    </p:spTree>
    <p:extLst>
      <p:ext uri="{BB962C8B-B14F-4D97-AF65-F5344CB8AC3E}">
        <p14:creationId xmlns:p14="http://schemas.microsoft.com/office/powerpoint/2010/main" val="244724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67A94BC7-164C-4752-B2D4-A3B8C41147E2}"/>
              </a:ext>
            </a:extLst>
          </p:cNvPr>
          <p:cNvSpPr/>
          <p:nvPr/>
        </p:nvSpPr>
        <p:spPr>
          <a:xfrm>
            <a:off x="0" y="-19773"/>
            <a:ext cx="12192000" cy="32201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F4DAE4B-D8C3-41A3-883D-41CC4EB6CB26}"/>
              </a:ext>
            </a:extLst>
          </p:cNvPr>
          <p:cNvSpPr/>
          <p:nvPr/>
        </p:nvSpPr>
        <p:spPr>
          <a:xfrm>
            <a:off x="887957" y="2499590"/>
            <a:ext cx="3253286" cy="1295170"/>
          </a:xfrm>
          <a:prstGeom prst="roundRect">
            <a:avLst>
              <a:gd name="adj" fmla="val 4163"/>
            </a:avLst>
          </a:prstGeom>
          <a:solidFill>
            <a:schemeClr val="bg1"/>
          </a:solidFill>
          <a:ln>
            <a:noFill/>
          </a:ln>
          <a:effectLst>
            <a:outerShdw blurRad="1270000" dist="444500" dir="5400000" sx="90000" sy="9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ectangle: Rounded Corners 10">
            <a:extLst>
              <a:ext uri="{FF2B5EF4-FFF2-40B4-BE49-F238E27FC236}">
                <a16:creationId xmlns:a16="http://schemas.microsoft.com/office/drawing/2014/main" id="{2C741748-5D1A-4485-AE18-ED72C7781A64}"/>
              </a:ext>
            </a:extLst>
          </p:cNvPr>
          <p:cNvSpPr/>
          <p:nvPr/>
        </p:nvSpPr>
        <p:spPr>
          <a:xfrm>
            <a:off x="887957" y="4084550"/>
            <a:ext cx="3253286" cy="1295170"/>
          </a:xfrm>
          <a:prstGeom prst="roundRect">
            <a:avLst>
              <a:gd name="adj" fmla="val 4163"/>
            </a:avLst>
          </a:prstGeom>
          <a:solidFill>
            <a:schemeClr val="bg1"/>
          </a:solidFill>
          <a:ln>
            <a:noFill/>
          </a:ln>
          <a:effectLst>
            <a:outerShdw blurRad="1270000" dist="444500" dir="5400000" sx="90000" sy="9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Rounded Corners 14">
            <a:extLst>
              <a:ext uri="{FF2B5EF4-FFF2-40B4-BE49-F238E27FC236}">
                <a16:creationId xmlns:a16="http://schemas.microsoft.com/office/drawing/2014/main" id="{39B38017-CEE9-4935-8D4E-6573A50F86D7}"/>
              </a:ext>
            </a:extLst>
          </p:cNvPr>
          <p:cNvSpPr/>
          <p:nvPr/>
        </p:nvSpPr>
        <p:spPr>
          <a:xfrm>
            <a:off x="4469357" y="2499590"/>
            <a:ext cx="3253286" cy="1295170"/>
          </a:xfrm>
          <a:prstGeom prst="roundRect">
            <a:avLst>
              <a:gd name="adj" fmla="val 4163"/>
            </a:avLst>
          </a:prstGeom>
          <a:solidFill>
            <a:schemeClr val="bg1"/>
          </a:solidFill>
          <a:ln>
            <a:noFill/>
          </a:ln>
          <a:effectLst>
            <a:outerShdw blurRad="1270000" dist="444500" dir="5400000" sx="90000" sy="9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Rounded Corners 15">
            <a:extLst>
              <a:ext uri="{FF2B5EF4-FFF2-40B4-BE49-F238E27FC236}">
                <a16:creationId xmlns:a16="http://schemas.microsoft.com/office/drawing/2014/main" id="{1E328F8E-9E89-40AA-A0B9-30D2A3DD299A}"/>
              </a:ext>
            </a:extLst>
          </p:cNvPr>
          <p:cNvSpPr/>
          <p:nvPr/>
        </p:nvSpPr>
        <p:spPr>
          <a:xfrm>
            <a:off x="4469357" y="4116199"/>
            <a:ext cx="3253286" cy="1295170"/>
          </a:xfrm>
          <a:prstGeom prst="roundRect">
            <a:avLst>
              <a:gd name="adj" fmla="val 4163"/>
            </a:avLst>
          </a:prstGeom>
          <a:solidFill>
            <a:schemeClr val="bg1"/>
          </a:solidFill>
          <a:ln>
            <a:noFill/>
          </a:ln>
          <a:effectLst>
            <a:outerShdw blurRad="1270000" dist="444500" dir="5400000" sx="90000" sy="9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Rounded Corners 17">
            <a:extLst>
              <a:ext uri="{FF2B5EF4-FFF2-40B4-BE49-F238E27FC236}">
                <a16:creationId xmlns:a16="http://schemas.microsoft.com/office/drawing/2014/main" id="{45DCAAEE-DBC7-4B61-86D4-6B045E8C96C8}"/>
              </a:ext>
            </a:extLst>
          </p:cNvPr>
          <p:cNvSpPr/>
          <p:nvPr/>
        </p:nvSpPr>
        <p:spPr>
          <a:xfrm>
            <a:off x="8001056" y="2485458"/>
            <a:ext cx="3253286" cy="1295170"/>
          </a:xfrm>
          <a:prstGeom prst="roundRect">
            <a:avLst>
              <a:gd name="adj" fmla="val 4163"/>
            </a:avLst>
          </a:prstGeom>
          <a:solidFill>
            <a:schemeClr val="bg1"/>
          </a:solidFill>
          <a:ln>
            <a:noFill/>
          </a:ln>
          <a:effectLst>
            <a:outerShdw blurRad="1270000" dist="444500" dir="5400000" sx="90000" sy="9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75000"/>
                  <a:lumOff val="25000"/>
                </a:schemeClr>
              </a:solidFill>
            </a:endParaRPr>
          </a:p>
        </p:txBody>
      </p:sp>
      <p:sp>
        <p:nvSpPr>
          <p:cNvPr id="19" name="Rectangle: Rounded Corners 18">
            <a:extLst>
              <a:ext uri="{FF2B5EF4-FFF2-40B4-BE49-F238E27FC236}">
                <a16:creationId xmlns:a16="http://schemas.microsoft.com/office/drawing/2014/main" id="{B44DD014-2078-4073-A7B9-3FAEFF4916E0}"/>
              </a:ext>
            </a:extLst>
          </p:cNvPr>
          <p:cNvSpPr/>
          <p:nvPr/>
        </p:nvSpPr>
        <p:spPr>
          <a:xfrm>
            <a:off x="8050757" y="4084550"/>
            <a:ext cx="3253286" cy="1295170"/>
          </a:xfrm>
          <a:prstGeom prst="roundRect">
            <a:avLst>
              <a:gd name="adj" fmla="val 4163"/>
            </a:avLst>
          </a:prstGeom>
          <a:solidFill>
            <a:schemeClr val="bg1"/>
          </a:solidFill>
          <a:ln>
            <a:noFill/>
          </a:ln>
          <a:effectLst>
            <a:outerShdw blurRad="1270000" dist="444500" dir="5400000" sx="90000" sy="9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75000"/>
                  <a:lumOff val="25000"/>
                </a:schemeClr>
              </a:solidFill>
            </a:endParaRPr>
          </a:p>
        </p:txBody>
      </p:sp>
      <p:sp>
        <p:nvSpPr>
          <p:cNvPr id="21" name="TextBox 20">
            <a:extLst>
              <a:ext uri="{FF2B5EF4-FFF2-40B4-BE49-F238E27FC236}">
                <a16:creationId xmlns:a16="http://schemas.microsoft.com/office/drawing/2014/main" id="{928ABC2C-826E-4E60-A8EE-EB4B847579DC}"/>
              </a:ext>
            </a:extLst>
          </p:cNvPr>
          <p:cNvSpPr txBox="1"/>
          <p:nvPr/>
        </p:nvSpPr>
        <p:spPr>
          <a:xfrm>
            <a:off x="3751037" y="1192431"/>
            <a:ext cx="4540043" cy="642612"/>
          </a:xfrm>
          <a:prstGeom prst="rect">
            <a:avLst/>
          </a:prstGeom>
          <a:noFill/>
        </p:spPr>
        <p:txBody>
          <a:bodyPr wrap="square" rtlCol="0">
            <a:spAutoFit/>
          </a:bodyPr>
          <a:lstStyle/>
          <a:p>
            <a:pPr algn="ctr">
              <a:lnSpc>
                <a:spcPct val="70000"/>
              </a:lnSpc>
            </a:pPr>
            <a:r>
              <a:rPr lang="en-US" sz="4800" spc="-188" dirty="0">
                <a:gradFill>
                  <a:gsLst>
                    <a:gs pos="0">
                      <a:schemeClr val="accent3"/>
                    </a:gs>
                    <a:gs pos="82000">
                      <a:schemeClr val="accent1">
                        <a:lumMod val="75000"/>
                      </a:schemeClr>
                    </a:gs>
                  </a:gsLst>
                  <a:lin ang="2700000" scaled="1"/>
                </a:gradFill>
                <a:latin typeface="+mj-lt"/>
                <a:cs typeface="Poppins Light" panose="00000400000000000000" pitchFamily="2" charset="0"/>
              </a:rPr>
              <a:t>Session Objectives</a:t>
            </a:r>
            <a:endParaRPr lang="en-US" sz="4800" spc="-188" dirty="0">
              <a:gradFill>
                <a:gsLst>
                  <a:gs pos="0">
                    <a:schemeClr val="accent3"/>
                  </a:gs>
                  <a:gs pos="82000">
                    <a:schemeClr val="accent1">
                      <a:lumMod val="75000"/>
                    </a:schemeClr>
                  </a:gs>
                </a:gsLst>
                <a:lin ang="2700000" scaled="1"/>
              </a:gradFill>
              <a:latin typeface="+mj-lt"/>
              <a:cs typeface="Poppins SemiBold" panose="00000700000000000000" pitchFamily="2" charset="0"/>
            </a:endParaRPr>
          </a:p>
        </p:txBody>
      </p:sp>
      <p:grpSp>
        <p:nvGrpSpPr>
          <p:cNvPr id="23" name="Group 22">
            <a:extLst>
              <a:ext uri="{FF2B5EF4-FFF2-40B4-BE49-F238E27FC236}">
                <a16:creationId xmlns:a16="http://schemas.microsoft.com/office/drawing/2014/main" id="{4E0B5C98-3C98-40C0-B3BA-23D8B4B8B6CB}"/>
              </a:ext>
            </a:extLst>
          </p:cNvPr>
          <p:cNvGrpSpPr/>
          <p:nvPr/>
        </p:nvGrpSpPr>
        <p:grpSpPr>
          <a:xfrm>
            <a:off x="1726063" y="2699775"/>
            <a:ext cx="2188339" cy="907271"/>
            <a:chOff x="4449387" y="4706053"/>
            <a:chExt cx="1952171" cy="907271"/>
          </a:xfrm>
        </p:grpSpPr>
        <p:sp>
          <p:nvSpPr>
            <p:cNvPr id="24" name="Rectangle 23">
              <a:extLst>
                <a:ext uri="{FF2B5EF4-FFF2-40B4-BE49-F238E27FC236}">
                  <a16:creationId xmlns:a16="http://schemas.microsoft.com/office/drawing/2014/main" id="{90B9A730-E54E-491A-BC35-C4FC358DB590}"/>
                </a:ext>
              </a:extLst>
            </p:cNvPr>
            <p:cNvSpPr/>
            <p:nvPr/>
          </p:nvSpPr>
          <p:spPr>
            <a:xfrm>
              <a:off x="4449387" y="5021174"/>
              <a:ext cx="1952171" cy="592150"/>
            </a:xfrm>
            <a:prstGeom prst="rect">
              <a:avLst/>
            </a:prstGeom>
          </p:spPr>
          <p:txBody>
            <a:bodyPr wrap="square">
              <a:spAutoFit/>
            </a:bodyPr>
            <a:lstStyle/>
            <a:p>
              <a:pPr>
                <a:lnSpc>
                  <a:spcPct val="120000"/>
                </a:lnSpc>
              </a:pPr>
              <a:r>
                <a:rPr lang="en-GB" sz="1400" dirty="0">
                  <a:solidFill>
                    <a:schemeClr val="tx1">
                      <a:lumMod val="75000"/>
                      <a:lumOff val="25000"/>
                    </a:schemeClr>
                  </a:solidFill>
                  <a:latin typeface="+mj-lt"/>
                  <a:cs typeface="Segoe UI Light" panose="020B0502040204020203" pitchFamily="34" charset="0"/>
                </a:rPr>
                <a:t>Overview over H@N, 7 Day Services, The 24/7 Hospital </a:t>
              </a:r>
            </a:p>
          </p:txBody>
        </p:sp>
        <p:sp>
          <p:nvSpPr>
            <p:cNvPr id="25" name="Rectangle 24">
              <a:extLst>
                <a:ext uri="{FF2B5EF4-FFF2-40B4-BE49-F238E27FC236}">
                  <a16:creationId xmlns:a16="http://schemas.microsoft.com/office/drawing/2014/main" id="{3582402C-5DED-4C68-B3EB-20F08A14B4DB}"/>
                </a:ext>
              </a:extLst>
            </p:cNvPr>
            <p:cNvSpPr/>
            <p:nvPr/>
          </p:nvSpPr>
          <p:spPr>
            <a:xfrm>
              <a:off x="4449387" y="4706053"/>
              <a:ext cx="500788" cy="369332"/>
            </a:xfrm>
            <a:prstGeom prst="rect">
              <a:avLst/>
            </a:prstGeom>
          </p:spPr>
          <p:txBody>
            <a:bodyPr wrap="none">
              <a:spAutoFit/>
            </a:bodyPr>
            <a:lstStyle/>
            <a:p>
              <a:pPr lvl="0"/>
              <a:r>
                <a:rPr lang="en-IN" b="1" dirty="0">
                  <a:solidFill>
                    <a:schemeClr val="accent1">
                      <a:lumMod val="75000"/>
                    </a:schemeClr>
                  </a:solidFill>
                  <a:latin typeface="+mj-lt"/>
                  <a:cs typeface="Segoe UI" panose="020B0502040204020203" pitchFamily="34" charset="0"/>
                </a:rPr>
                <a:t>One</a:t>
              </a:r>
            </a:p>
          </p:txBody>
        </p:sp>
      </p:grpSp>
      <p:grpSp>
        <p:nvGrpSpPr>
          <p:cNvPr id="26" name="Group 25">
            <a:extLst>
              <a:ext uri="{FF2B5EF4-FFF2-40B4-BE49-F238E27FC236}">
                <a16:creationId xmlns:a16="http://schemas.microsoft.com/office/drawing/2014/main" id="{78C8B332-7011-43D9-AE9A-C3BDB5FFDC57}"/>
              </a:ext>
            </a:extLst>
          </p:cNvPr>
          <p:cNvGrpSpPr/>
          <p:nvPr/>
        </p:nvGrpSpPr>
        <p:grpSpPr>
          <a:xfrm>
            <a:off x="1726063" y="4284404"/>
            <a:ext cx="2188339" cy="648738"/>
            <a:chOff x="4449387" y="4706053"/>
            <a:chExt cx="1952171" cy="648738"/>
          </a:xfrm>
        </p:grpSpPr>
        <p:sp>
          <p:nvSpPr>
            <p:cNvPr id="27" name="Rectangle 26">
              <a:extLst>
                <a:ext uri="{FF2B5EF4-FFF2-40B4-BE49-F238E27FC236}">
                  <a16:creationId xmlns:a16="http://schemas.microsoft.com/office/drawing/2014/main" id="{A102AAE3-0C22-449C-A01A-F229B2221158}"/>
                </a:ext>
              </a:extLst>
            </p:cNvPr>
            <p:cNvSpPr/>
            <p:nvPr/>
          </p:nvSpPr>
          <p:spPr>
            <a:xfrm>
              <a:off x="4449387" y="5021174"/>
              <a:ext cx="1952171" cy="333617"/>
            </a:xfrm>
            <a:prstGeom prst="rect">
              <a:avLst/>
            </a:prstGeom>
          </p:spPr>
          <p:txBody>
            <a:bodyPr wrap="square">
              <a:spAutoFit/>
            </a:bodyPr>
            <a:lstStyle/>
            <a:p>
              <a:pPr>
                <a:lnSpc>
                  <a:spcPct val="120000"/>
                </a:lnSpc>
              </a:pPr>
              <a:r>
                <a:rPr lang="en-US" sz="1400" dirty="0">
                  <a:solidFill>
                    <a:schemeClr val="tx1">
                      <a:lumMod val="75000"/>
                      <a:lumOff val="25000"/>
                    </a:schemeClr>
                  </a:solidFill>
                  <a:latin typeface="+mj-lt"/>
                  <a:cs typeface="Segoe UI Light" panose="020B0502040204020203" pitchFamily="34" charset="0"/>
                </a:rPr>
                <a:t>Service Delivery Models</a:t>
              </a:r>
            </a:p>
          </p:txBody>
        </p:sp>
        <p:sp>
          <p:nvSpPr>
            <p:cNvPr id="28" name="Rectangle 27">
              <a:extLst>
                <a:ext uri="{FF2B5EF4-FFF2-40B4-BE49-F238E27FC236}">
                  <a16:creationId xmlns:a16="http://schemas.microsoft.com/office/drawing/2014/main" id="{ACE2CD41-795C-426E-B3AE-259C4535BDBA}"/>
                </a:ext>
              </a:extLst>
            </p:cNvPr>
            <p:cNvSpPr/>
            <p:nvPr/>
          </p:nvSpPr>
          <p:spPr>
            <a:xfrm>
              <a:off x="4449387" y="4706053"/>
              <a:ext cx="534936" cy="369332"/>
            </a:xfrm>
            <a:prstGeom prst="rect">
              <a:avLst/>
            </a:prstGeom>
          </p:spPr>
          <p:txBody>
            <a:bodyPr wrap="none">
              <a:spAutoFit/>
            </a:bodyPr>
            <a:lstStyle/>
            <a:p>
              <a:pPr lvl="0"/>
              <a:r>
                <a:rPr lang="en-IN" b="1" dirty="0">
                  <a:solidFill>
                    <a:schemeClr val="accent1">
                      <a:lumMod val="75000"/>
                    </a:schemeClr>
                  </a:solidFill>
                  <a:latin typeface="+mj-lt"/>
                  <a:cs typeface="Segoe UI" panose="020B0502040204020203" pitchFamily="34" charset="0"/>
                </a:rPr>
                <a:t>Four</a:t>
              </a:r>
            </a:p>
          </p:txBody>
        </p:sp>
      </p:grpSp>
      <p:grpSp>
        <p:nvGrpSpPr>
          <p:cNvPr id="29" name="Group 28">
            <a:extLst>
              <a:ext uri="{FF2B5EF4-FFF2-40B4-BE49-F238E27FC236}">
                <a16:creationId xmlns:a16="http://schemas.microsoft.com/office/drawing/2014/main" id="{5FCD5FB9-1B14-441B-AEAE-91EF42614AB1}"/>
              </a:ext>
            </a:extLst>
          </p:cNvPr>
          <p:cNvGrpSpPr/>
          <p:nvPr/>
        </p:nvGrpSpPr>
        <p:grpSpPr>
          <a:xfrm>
            <a:off x="5280613" y="2699775"/>
            <a:ext cx="2188339" cy="648738"/>
            <a:chOff x="4449387" y="4706053"/>
            <a:chExt cx="1952171" cy="648738"/>
          </a:xfrm>
        </p:grpSpPr>
        <p:sp>
          <p:nvSpPr>
            <p:cNvPr id="30" name="Rectangle 29">
              <a:extLst>
                <a:ext uri="{FF2B5EF4-FFF2-40B4-BE49-F238E27FC236}">
                  <a16:creationId xmlns:a16="http://schemas.microsoft.com/office/drawing/2014/main" id="{C7E8391F-9293-4C6A-B8C0-24196ED775FA}"/>
                </a:ext>
              </a:extLst>
            </p:cNvPr>
            <p:cNvSpPr/>
            <p:nvPr/>
          </p:nvSpPr>
          <p:spPr>
            <a:xfrm>
              <a:off x="4449387" y="5021174"/>
              <a:ext cx="1952171" cy="333617"/>
            </a:xfrm>
            <a:prstGeom prst="rect">
              <a:avLst/>
            </a:prstGeom>
          </p:spPr>
          <p:txBody>
            <a:bodyPr wrap="square">
              <a:spAutoFit/>
            </a:bodyPr>
            <a:lstStyle/>
            <a:p>
              <a:pPr>
                <a:lnSpc>
                  <a:spcPct val="120000"/>
                </a:lnSpc>
              </a:pPr>
              <a:r>
                <a:rPr lang="en-US" sz="1400" dirty="0">
                  <a:solidFill>
                    <a:schemeClr val="tx1">
                      <a:lumMod val="75000"/>
                      <a:lumOff val="25000"/>
                    </a:schemeClr>
                  </a:solidFill>
                  <a:latin typeface="+mj-lt"/>
                  <a:cs typeface="Segoe UI Light" panose="020B0502040204020203" pitchFamily="34" charset="0"/>
                </a:rPr>
                <a:t>Gap Analysis</a:t>
              </a:r>
            </a:p>
          </p:txBody>
        </p:sp>
        <p:sp>
          <p:nvSpPr>
            <p:cNvPr id="31" name="Rectangle 30">
              <a:extLst>
                <a:ext uri="{FF2B5EF4-FFF2-40B4-BE49-F238E27FC236}">
                  <a16:creationId xmlns:a16="http://schemas.microsoft.com/office/drawing/2014/main" id="{A4A191C8-51E7-42F4-9F76-4614AF1EA6D7}"/>
                </a:ext>
              </a:extLst>
            </p:cNvPr>
            <p:cNvSpPr/>
            <p:nvPr/>
          </p:nvSpPr>
          <p:spPr>
            <a:xfrm>
              <a:off x="4449387" y="4706053"/>
              <a:ext cx="497298" cy="369332"/>
            </a:xfrm>
            <a:prstGeom prst="rect">
              <a:avLst/>
            </a:prstGeom>
          </p:spPr>
          <p:txBody>
            <a:bodyPr wrap="none">
              <a:spAutoFit/>
            </a:bodyPr>
            <a:lstStyle/>
            <a:p>
              <a:pPr lvl="0"/>
              <a:r>
                <a:rPr lang="en-IN" b="1" dirty="0">
                  <a:solidFill>
                    <a:schemeClr val="accent1">
                      <a:lumMod val="75000"/>
                    </a:schemeClr>
                  </a:solidFill>
                  <a:latin typeface="+mj-lt"/>
                  <a:cs typeface="Segoe UI" panose="020B0502040204020203" pitchFamily="34" charset="0"/>
                </a:rPr>
                <a:t>Two</a:t>
              </a:r>
            </a:p>
          </p:txBody>
        </p:sp>
      </p:grpSp>
      <p:grpSp>
        <p:nvGrpSpPr>
          <p:cNvPr id="32" name="Group 31">
            <a:extLst>
              <a:ext uri="{FF2B5EF4-FFF2-40B4-BE49-F238E27FC236}">
                <a16:creationId xmlns:a16="http://schemas.microsoft.com/office/drawing/2014/main" id="{51700C3C-681B-4462-9C88-14A0BDD5D059}"/>
              </a:ext>
            </a:extLst>
          </p:cNvPr>
          <p:cNvGrpSpPr/>
          <p:nvPr/>
        </p:nvGrpSpPr>
        <p:grpSpPr>
          <a:xfrm>
            <a:off x="5280613" y="4284404"/>
            <a:ext cx="2188339" cy="648738"/>
            <a:chOff x="4449387" y="4706053"/>
            <a:chExt cx="1952171" cy="648738"/>
          </a:xfrm>
        </p:grpSpPr>
        <p:sp>
          <p:nvSpPr>
            <p:cNvPr id="33" name="Rectangle 32">
              <a:extLst>
                <a:ext uri="{FF2B5EF4-FFF2-40B4-BE49-F238E27FC236}">
                  <a16:creationId xmlns:a16="http://schemas.microsoft.com/office/drawing/2014/main" id="{6F8CDC5B-A9DC-49B2-9DCE-7B25E0228458}"/>
                </a:ext>
              </a:extLst>
            </p:cNvPr>
            <p:cNvSpPr/>
            <p:nvPr/>
          </p:nvSpPr>
          <p:spPr>
            <a:xfrm>
              <a:off x="4449387" y="5021174"/>
              <a:ext cx="1952171" cy="333617"/>
            </a:xfrm>
            <a:prstGeom prst="rect">
              <a:avLst/>
            </a:prstGeom>
          </p:spPr>
          <p:txBody>
            <a:bodyPr wrap="square">
              <a:spAutoFit/>
            </a:bodyPr>
            <a:lstStyle/>
            <a:p>
              <a:pPr>
                <a:lnSpc>
                  <a:spcPct val="120000"/>
                </a:lnSpc>
              </a:pPr>
              <a:r>
                <a:rPr lang="en-US" sz="1400" dirty="0">
                  <a:solidFill>
                    <a:schemeClr val="tx1">
                      <a:lumMod val="75000"/>
                      <a:lumOff val="25000"/>
                    </a:schemeClr>
                  </a:solidFill>
                  <a:latin typeface="+mj-lt"/>
                  <a:cs typeface="Segoe UI Light" panose="020B0502040204020203" pitchFamily="34" charset="0"/>
                </a:rPr>
                <a:t>Service Development</a:t>
              </a:r>
            </a:p>
          </p:txBody>
        </p:sp>
        <p:sp>
          <p:nvSpPr>
            <p:cNvPr id="34" name="Rectangle 33">
              <a:extLst>
                <a:ext uri="{FF2B5EF4-FFF2-40B4-BE49-F238E27FC236}">
                  <a16:creationId xmlns:a16="http://schemas.microsoft.com/office/drawing/2014/main" id="{77C2A15D-BFFB-4F36-B449-BFD2EF97A4D9}"/>
                </a:ext>
              </a:extLst>
            </p:cNvPr>
            <p:cNvSpPr/>
            <p:nvPr/>
          </p:nvSpPr>
          <p:spPr>
            <a:xfrm>
              <a:off x="4449387" y="4706053"/>
              <a:ext cx="488776" cy="369332"/>
            </a:xfrm>
            <a:prstGeom prst="rect">
              <a:avLst/>
            </a:prstGeom>
          </p:spPr>
          <p:txBody>
            <a:bodyPr wrap="none">
              <a:spAutoFit/>
            </a:bodyPr>
            <a:lstStyle/>
            <a:p>
              <a:pPr lvl="0"/>
              <a:r>
                <a:rPr lang="en-IN" b="1" dirty="0">
                  <a:solidFill>
                    <a:schemeClr val="accent1">
                      <a:lumMod val="75000"/>
                    </a:schemeClr>
                  </a:solidFill>
                  <a:latin typeface="+mj-lt"/>
                  <a:cs typeface="Segoe UI" panose="020B0502040204020203" pitchFamily="34" charset="0"/>
                </a:rPr>
                <a:t>Five</a:t>
              </a:r>
            </a:p>
          </p:txBody>
        </p:sp>
      </p:grpSp>
      <p:grpSp>
        <p:nvGrpSpPr>
          <p:cNvPr id="35" name="Group 34">
            <a:extLst>
              <a:ext uri="{FF2B5EF4-FFF2-40B4-BE49-F238E27FC236}">
                <a16:creationId xmlns:a16="http://schemas.microsoft.com/office/drawing/2014/main" id="{DA5D61DB-110C-4A35-9C50-AFB87B0FC87A}"/>
              </a:ext>
            </a:extLst>
          </p:cNvPr>
          <p:cNvGrpSpPr/>
          <p:nvPr/>
        </p:nvGrpSpPr>
        <p:grpSpPr>
          <a:xfrm>
            <a:off x="8835163" y="2699775"/>
            <a:ext cx="2188339" cy="907271"/>
            <a:chOff x="4449387" y="4706053"/>
            <a:chExt cx="1952171" cy="907271"/>
          </a:xfrm>
        </p:grpSpPr>
        <p:sp>
          <p:nvSpPr>
            <p:cNvPr id="36" name="Rectangle 35">
              <a:extLst>
                <a:ext uri="{FF2B5EF4-FFF2-40B4-BE49-F238E27FC236}">
                  <a16:creationId xmlns:a16="http://schemas.microsoft.com/office/drawing/2014/main" id="{0F0E2AE4-6CF4-4CA7-BD15-63206A811341}"/>
                </a:ext>
              </a:extLst>
            </p:cNvPr>
            <p:cNvSpPr/>
            <p:nvPr/>
          </p:nvSpPr>
          <p:spPr>
            <a:xfrm>
              <a:off x="4449387" y="5021174"/>
              <a:ext cx="1952171" cy="592150"/>
            </a:xfrm>
            <a:prstGeom prst="rect">
              <a:avLst/>
            </a:prstGeom>
          </p:spPr>
          <p:txBody>
            <a:bodyPr wrap="square">
              <a:spAutoFit/>
            </a:bodyPr>
            <a:lstStyle/>
            <a:p>
              <a:pPr>
                <a:lnSpc>
                  <a:spcPct val="120000"/>
                </a:lnSpc>
              </a:pPr>
              <a:r>
                <a:rPr lang="en-GB" sz="1400" dirty="0">
                  <a:solidFill>
                    <a:schemeClr val="tx1">
                      <a:lumMod val="75000"/>
                      <a:lumOff val="25000"/>
                    </a:schemeClr>
                  </a:solidFill>
                  <a:latin typeface="+mj-lt"/>
                  <a:cs typeface="Segoe UI Light" panose="020B0502040204020203" pitchFamily="34" charset="0"/>
                </a:rPr>
                <a:t>Workforce models for clinical and support services</a:t>
              </a:r>
            </a:p>
          </p:txBody>
        </p:sp>
        <p:sp>
          <p:nvSpPr>
            <p:cNvPr id="37" name="Rectangle 36">
              <a:extLst>
                <a:ext uri="{FF2B5EF4-FFF2-40B4-BE49-F238E27FC236}">
                  <a16:creationId xmlns:a16="http://schemas.microsoft.com/office/drawing/2014/main" id="{5AE6029C-9DDA-4AAA-BF34-6137729CAEC3}"/>
                </a:ext>
              </a:extLst>
            </p:cNvPr>
            <p:cNvSpPr/>
            <p:nvPr/>
          </p:nvSpPr>
          <p:spPr>
            <a:xfrm>
              <a:off x="4449387" y="4706053"/>
              <a:ext cx="633607" cy="369332"/>
            </a:xfrm>
            <a:prstGeom prst="rect">
              <a:avLst/>
            </a:prstGeom>
          </p:spPr>
          <p:txBody>
            <a:bodyPr wrap="none">
              <a:spAutoFit/>
            </a:bodyPr>
            <a:lstStyle/>
            <a:p>
              <a:pPr lvl="0"/>
              <a:r>
                <a:rPr lang="en-IN" b="1" dirty="0">
                  <a:solidFill>
                    <a:schemeClr val="accent1">
                      <a:lumMod val="75000"/>
                    </a:schemeClr>
                  </a:solidFill>
                  <a:latin typeface="+mj-lt"/>
                  <a:cs typeface="Segoe UI" panose="020B0502040204020203" pitchFamily="34" charset="0"/>
                </a:rPr>
                <a:t>Three</a:t>
              </a:r>
            </a:p>
          </p:txBody>
        </p:sp>
      </p:grpSp>
      <p:grpSp>
        <p:nvGrpSpPr>
          <p:cNvPr id="38" name="Group 37">
            <a:extLst>
              <a:ext uri="{FF2B5EF4-FFF2-40B4-BE49-F238E27FC236}">
                <a16:creationId xmlns:a16="http://schemas.microsoft.com/office/drawing/2014/main" id="{3A5E0388-4288-4155-8FC9-BA308E535FE8}"/>
              </a:ext>
            </a:extLst>
          </p:cNvPr>
          <p:cNvGrpSpPr/>
          <p:nvPr/>
        </p:nvGrpSpPr>
        <p:grpSpPr>
          <a:xfrm>
            <a:off x="8835163" y="4284404"/>
            <a:ext cx="2188339" cy="648738"/>
            <a:chOff x="4449387" y="4706053"/>
            <a:chExt cx="1952171" cy="648738"/>
          </a:xfrm>
        </p:grpSpPr>
        <p:sp>
          <p:nvSpPr>
            <p:cNvPr id="39" name="Rectangle 38">
              <a:extLst>
                <a:ext uri="{FF2B5EF4-FFF2-40B4-BE49-F238E27FC236}">
                  <a16:creationId xmlns:a16="http://schemas.microsoft.com/office/drawing/2014/main" id="{85A8E487-8F11-4C33-B5D7-BC011A85EAC8}"/>
                </a:ext>
              </a:extLst>
            </p:cNvPr>
            <p:cNvSpPr/>
            <p:nvPr/>
          </p:nvSpPr>
          <p:spPr>
            <a:xfrm>
              <a:off x="4449387" y="5021174"/>
              <a:ext cx="1952171" cy="333617"/>
            </a:xfrm>
            <a:prstGeom prst="rect">
              <a:avLst/>
            </a:prstGeom>
          </p:spPr>
          <p:txBody>
            <a:bodyPr wrap="square">
              <a:spAutoFit/>
            </a:bodyPr>
            <a:lstStyle/>
            <a:p>
              <a:pPr>
                <a:lnSpc>
                  <a:spcPct val="120000"/>
                </a:lnSpc>
              </a:pPr>
              <a:r>
                <a:rPr lang="en-US" sz="1400" dirty="0">
                  <a:solidFill>
                    <a:schemeClr val="tx1">
                      <a:lumMod val="75000"/>
                      <a:lumOff val="25000"/>
                    </a:schemeClr>
                  </a:solidFill>
                  <a:latin typeface="+mj-lt"/>
                  <a:cs typeface="Segoe UI Light" panose="020B0502040204020203" pitchFamily="34" charset="0"/>
                </a:rPr>
                <a:t>Resources in 2021</a:t>
              </a:r>
            </a:p>
          </p:txBody>
        </p:sp>
        <p:sp>
          <p:nvSpPr>
            <p:cNvPr id="40" name="Rectangle 39">
              <a:extLst>
                <a:ext uri="{FF2B5EF4-FFF2-40B4-BE49-F238E27FC236}">
                  <a16:creationId xmlns:a16="http://schemas.microsoft.com/office/drawing/2014/main" id="{B8F3A6A0-EBD5-4587-8DCD-A2778BE37E97}"/>
                </a:ext>
              </a:extLst>
            </p:cNvPr>
            <p:cNvSpPr/>
            <p:nvPr/>
          </p:nvSpPr>
          <p:spPr>
            <a:xfrm>
              <a:off x="4449387" y="4706053"/>
              <a:ext cx="384957" cy="369332"/>
            </a:xfrm>
            <a:prstGeom prst="rect">
              <a:avLst/>
            </a:prstGeom>
          </p:spPr>
          <p:txBody>
            <a:bodyPr wrap="none">
              <a:spAutoFit/>
            </a:bodyPr>
            <a:lstStyle/>
            <a:p>
              <a:pPr lvl="0"/>
              <a:r>
                <a:rPr lang="en-IN" b="1" dirty="0">
                  <a:solidFill>
                    <a:schemeClr val="accent1">
                      <a:lumMod val="75000"/>
                    </a:schemeClr>
                  </a:solidFill>
                  <a:latin typeface="+mj-lt"/>
                  <a:cs typeface="Segoe UI" panose="020B0502040204020203" pitchFamily="34" charset="0"/>
                </a:rPr>
                <a:t>Six</a:t>
              </a:r>
            </a:p>
          </p:txBody>
        </p:sp>
      </p:grpSp>
      <p:grpSp>
        <p:nvGrpSpPr>
          <p:cNvPr id="41" name="Group 40">
            <a:extLst>
              <a:ext uri="{FF2B5EF4-FFF2-40B4-BE49-F238E27FC236}">
                <a16:creationId xmlns:a16="http://schemas.microsoft.com/office/drawing/2014/main" id="{CA807208-4D40-4D7F-AD1D-AB8D58FFAD91}"/>
              </a:ext>
            </a:extLst>
          </p:cNvPr>
          <p:cNvGrpSpPr/>
          <p:nvPr/>
        </p:nvGrpSpPr>
        <p:grpSpPr>
          <a:xfrm>
            <a:off x="1153258" y="2970742"/>
            <a:ext cx="434636" cy="364446"/>
            <a:chOff x="897373" y="1402586"/>
            <a:chExt cx="550101" cy="461264"/>
          </a:xfrm>
        </p:grpSpPr>
        <p:sp>
          <p:nvSpPr>
            <p:cNvPr id="42" name="Rectangle 164">
              <a:extLst>
                <a:ext uri="{FF2B5EF4-FFF2-40B4-BE49-F238E27FC236}">
                  <a16:creationId xmlns:a16="http://schemas.microsoft.com/office/drawing/2014/main" id="{7223AF88-C9FA-44C0-B5B1-2FC0C768550B}"/>
                </a:ext>
              </a:extLst>
            </p:cNvPr>
            <p:cNvSpPr>
              <a:spLocks noChangeArrowheads="1"/>
            </p:cNvSpPr>
            <p:nvPr/>
          </p:nvSpPr>
          <p:spPr bwMode="auto">
            <a:xfrm>
              <a:off x="1051128" y="1436753"/>
              <a:ext cx="239175" cy="17084"/>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165">
              <a:extLst>
                <a:ext uri="{FF2B5EF4-FFF2-40B4-BE49-F238E27FC236}">
                  <a16:creationId xmlns:a16="http://schemas.microsoft.com/office/drawing/2014/main" id="{CAD835F7-36A5-4FB8-8E3A-9EF4E94F1C75}"/>
                </a:ext>
              </a:extLst>
            </p:cNvPr>
            <p:cNvSpPr>
              <a:spLocks/>
            </p:cNvSpPr>
            <p:nvPr/>
          </p:nvSpPr>
          <p:spPr bwMode="auto">
            <a:xfrm>
              <a:off x="897373" y="1436753"/>
              <a:ext cx="550101" cy="427097"/>
            </a:xfrm>
            <a:custGeom>
              <a:avLst/>
              <a:gdLst>
                <a:gd name="T0" fmla="*/ 161 w 161"/>
                <a:gd name="T1" fmla="*/ 125 h 125"/>
                <a:gd name="T2" fmla="*/ 0 w 161"/>
                <a:gd name="T3" fmla="*/ 125 h 125"/>
                <a:gd name="T4" fmla="*/ 0 w 161"/>
                <a:gd name="T5" fmla="*/ 0 h 125"/>
                <a:gd name="T6" fmla="*/ 30 w 161"/>
                <a:gd name="T7" fmla="*/ 0 h 125"/>
                <a:gd name="T8" fmla="*/ 30 w 161"/>
                <a:gd name="T9" fmla="*/ 5 h 125"/>
                <a:gd name="T10" fmla="*/ 5 w 161"/>
                <a:gd name="T11" fmla="*/ 5 h 125"/>
                <a:gd name="T12" fmla="*/ 5 w 161"/>
                <a:gd name="T13" fmla="*/ 120 h 125"/>
                <a:gd name="T14" fmla="*/ 156 w 161"/>
                <a:gd name="T15" fmla="*/ 120 h 125"/>
                <a:gd name="T16" fmla="*/ 156 w 161"/>
                <a:gd name="T17" fmla="*/ 5 h 125"/>
                <a:gd name="T18" fmla="*/ 130 w 161"/>
                <a:gd name="T19" fmla="*/ 5 h 125"/>
                <a:gd name="T20" fmla="*/ 130 w 161"/>
                <a:gd name="T21" fmla="*/ 0 h 125"/>
                <a:gd name="T22" fmla="*/ 161 w 161"/>
                <a:gd name="T23" fmla="*/ 0 h 125"/>
                <a:gd name="T24" fmla="*/ 161 w 161"/>
                <a:gd name="T2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 h="125">
                  <a:moveTo>
                    <a:pt x="161" y="125"/>
                  </a:moveTo>
                  <a:lnTo>
                    <a:pt x="0" y="125"/>
                  </a:lnTo>
                  <a:lnTo>
                    <a:pt x="0" y="0"/>
                  </a:lnTo>
                  <a:lnTo>
                    <a:pt x="30" y="0"/>
                  </a:lnTo>
                  <a:lnTo>
                    <a:pt x="30" y="5"/>
                  </a:lnTo>
                  <a:lnTo>
                    <a:pt x="5" y="5"/>
                  </a:lnTo>
                  <a:lnTo>
                    <a:pt x="5" y="120"/>
                  </a:lnTo>
                  <a:lnTo>
                    <a:pt x="156" y="120"/>
                  </a:lnTo>
                  <a:lnTo>
                    <a:pt x="156" y="5"/>
                  </a:lnTo>
                  <a:lnTo>
                    <a:pt x="130" y="5"/>
                  </a:lnTo>
                  <a:lnTo>
                    <a:pt x="130" y="0"/>
                  </a:lnTo>
                  <a:lnTo>
                    <a:pt x="161" y="0"/>
                  </a:lnTo>
                  <a:lnTo>
                    <a:pt x="161" y="125"/>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166">
              <a:extLst>
                <a:ext uri="{FF2B5EF4-FFF2-40B4-BE49-F238E27FC236}">
                  <a16:creationId xmlns:a16="http://schemas.microsoft.com/office/drawing/2014/main" id="{59C70095-8996-4207-80BA-66BC8A612D44}"/>
                </a:ext>
              </a:extLst>
            </p:cNvPr>
            <p:cNvSpPr>
              <a:spLocks noEditPoints="1"/>
            </p:cNvSpPr>
            <p:nvPr/>
          </p:nvSpPr>
          <p:spPr bwMode="auto">
            <a:xfrm>
              <a:off x="993043" y="1402586"/>
              <a:ext cx="68335" cy="85419"/>
            </a:xfrm>
            <a:custGeom>
              <a:avLst/>
              <a:gdLst>
                <a:gd name="T0" fmla="*/ 20 w 20"/>
                <a:gd name="T1" fmla="*/ 25 h 25"/>
                <a:gd name="T2" fmla="*/ 0 w 20"/>
                <a:gd name="T3" fmla="*/ 25 h 25"/>
                <a:gd name="T4" fmla="*/ 0 w 20"/>
                <a:gd name="T5" fmla="*/ 0 h 25"/>
                <a:gd name="T6" fmla="*/ 20 w 20"/>
                <a:gd name="T7" fmla="*/ 0 h 25"/>
                <a:gd name="T8" fmla="*/ 20 w 20"/>
                <a:gd name="T9" fmla="*/ 25 h 25"/>
                <a:gd name="T10" fmla="*/ 5 w 20"/>
                <a:gd name="T11" fmla="*/ 20 h 25"/>
                <a:gd name="T12" fmla="*/ 15 w 20"/>
                <a:gd name="T13" fmla="*/ 20 h 25"/>
                <a:gd name="T14" fmla="*/ 15 w 20"/>
                <a:gd name="T15" fmla="*/ 5 h 25"/>
                <a:gd name="T16" fmla="*/ 5 w 20"/>
                <a:gd name="T17" fmla="*/ 5 h 25"/>
                <a:gd name="T18" fmla="*/ 5 w 20"/>
                <a:gd name="T19"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5">
                  <a:moveTo>
                    <a:pt x="20" y="25"/>
                  </a:moveTo>
                  <a:lnTo>
                    <a:pt x="0" y="25"/>
                  </a:lnTo>
                  <a:lnTo>
                    <a:pt x="0" y="0"/>
                  </a:lnTo>
                  <a:lnTo>
                    <a:pt x="20" y="0"/>
                  </a:lnTo>
                  <a:lnTo>
                    <a:pt x="20" y="25"/>
                  </a:lnTo>
                  <a:close/>
                  <a:moveTo>
                    <a:pt x="5" y="20"/>
                  </a:moveTo>
                  <a:lnTo>
                    <a:pt x="15" y="20"/>
                  </a:lnTo>
                  <a:lnTo>
                    <a:pt x="15" y="5"/>
                  </a:lnTo>
                  <a:lnTo>
                    <a:pt x="5" y="5"/>
                  </a:lnTo>
                  <a:lnTo>
                    <a:pt x="5" y="2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167">
              <a:extLst>
                <a:ext uri="{FF2B5EF4-FFF2-40B4-BE49-F238E27FC236}">
                  <a16:creationId xmlns:a16="http://schemas.microsoft.com/office/drawing/2014/main" id="{959B69A2-1B4F-450A-9074-475DE24EC324}"/>
                </a:ext>
              </a:extLst>
            </p:cNvPr>
            <p:cNvSpPr>
              <a:spLocks noEditPoints="1"/>
            </p:cNvSpPr>
            <p:nvPr/>
          </p:nvSpPr>
          <p:spPr bwMode="auto">
            <a:xfrm>
              <a:off x="1283469" y="1402586"/>
              <a:ext cx="68335" cy="85419"/>
            </a:xfrm>
            <a:custGeom>
              <a:avLst/>
              <a:gdLst>
                <a:gd name="T0" fmla="*/ 20 w 20"/>
                <a:gd name="T1" fmla="*/ 25 h 25"/>
                <a:gd name="T2" fmla="*/ 0 w 20"/>
                <a:gd name="T3" fmla="*/ 25 h 25"/>
                <a:gd name="T4" fmla="*/ 0 w 20"/>
                <a:gd name="T5" fmla="*/ 0 h 25"/>
                <a:gd name="T6" fmla="*/ 20 w 20"/>
                <a:gd name="T7" fmla="*/ 0 h 25"/>
                <a:gd name="T8" fmla="*/ 20 w 20"/>
                <a:gd name="T9" fmla="*/ 25 h 25"/>
                <a:gd name="T10" fmla="*/ 5 w 20"/>
                <a:gd name="T11" fmla="*/ 20 h 25"/>
                <a:gd name="T12" fmla="*/ 15 w 20"/>
                <a:gd name="T13" fmla="*/ 20 h 25"/>
                <a:gd name="T14" fmla="*/ 15 w 20"/>
                <a:gd name="T15" fmla="*/ 5 h 25"/>
                <a:gd name="T16" fmla="*/ 5 w 20"/>
                <a:gd name="T17" fmla="*/ 5 h 25"/>
                <a:gd name="T18" fmla="*/ 5 w 20"/>
                <a:gd name="T19"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5">
                  <a:moveTo>
                    <a:pt x="20" y="25"/>
                  </a:moveTo>
                  <a:lnTo>
                    <a:pt x="0" y="25"/>
                  </a:lnTo>
                  <a:lnTo>
                    <a:pt x="0" y="0"/>
                  </a:lnTo>
                  <a:lnTo>
                    <a:pt x="20" y="0"/>
                  </a:lnTo>
                  <a:lnTo>
                    <a:pt x="20" y="25"/>
                  </a:lnTo>
                  <a:close/>
                  <a:moveTo>
                    <a:pt x="5" y="20"/>
                  </a:moveTo>
                  <a:lnTo>
                    <a:pt x="15" y="20"/>
                  </a:lnTo>
                  <a:lnTo>
                    <a:pt x="15" y="5"/>
                  </a:lnTo>
                  <a:lnTo>
                    <a:pt x="5" y="5"/>
                  </a:lnTo>
                  <a:lnTo>
                    <a:pt x="5" y="2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168">
              <a:extLst>
                <a:ext uri="{FF2B5EF4-FFF2-40B4-BE49-F238E27FC236}">
                  <a16:creationId xmlns:a16="http://schemas.microsoft.com/office/drawing/2014/main" id="{031B609E-38E5-4AFD-88EF-0EA2D83B8A18}"/>
                </a:ext>
              </a:extLst>
            </p:cNvPr>
            <p:cNvSpPr>
              <a:spLocks noEditPoints="1"/>
            </p:cNvSpPr>
            <p:nvPr/>
          </p:nvSpPr>
          <p:spPr bwMode="auto">
            <a:xfrm>
              <a:off x="975958" y="1556340"/>
              <a:ext cx="102504" cy="102504"/>
            </a:xfrm>
            <a:custGeom>
              <a:avLst/>
              <a:gdLst>
                <a:gd name="T0" fmla="*/ 30 w 30"/>
                <a:gd name="T1" fmla="*/ 30 h 30"/>
                <a:gd name="T2" fmla="*/ 0 w 30"/>
                <a:gd name="T3" fmla="*/ 30 h 30"/>
                <a:gd name="T4" fmla="*/ 0 w 30"/>
                <a:gd name="T5" fmla="*/ 0 h 30"/>
                <a:gd name="T6" fmla="*/ 30 w 30"/>
                <a:gd name="T7" fmla="*/ 0 h 30"/>
                <a:gd name="T8" fmla="*/ 30 w 30"/>
                <a:gd name="T9" fmla="*/ 30 h 30"/>
                <a:gd name="T10" fmla="*/ 5 w 30"/>
                <a:gd name="T11" fmla="*/ 25 h 30"/>
                <a:gd name="T12" fmla="*/ 25 w 30"/>
                <a:gd name="T13" fmla="*/ 25 h 30"/>
                <a:gd name="T14" fmla="*/ 25 w 30"/>
                <a:gd name="T15" fmla="*/ 5 h 30"/>
                <a:gd name="T16" fmla="*/ 5 w 30"/>
                <a:gd name="T17" fmla="*/ 5 h 30"/>
                <a:gd name="T18" fmla="*/ 5 w 30"/>
                <a:gd name="T19"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30" y="30"/>
                  </a:moveTo>
                  <a:lnTo>
                    <a:pt x="0" y="30"/>
                  </a:lnTo>
                  <a:lnTo>
                    <a:pt x="0" y="0"/>
                  </a:lnTo>
                  <a:lnTo>
                    <a:pt x="30" y="0"/>
                  </a:lnTo>
                  <a:lnTo>
                    <a:pt x="30" y="30"/>
                  </a:lnTo>
                  <a:close/>
                  <a:moveTo>
                    <a:pt x="5" y="25"/>
                  </a:moveTo>
                  <a:lnTo>
                    <a:pt x="25" y="25"/>
                  </a:lnTo>
                  <a:lnTo>
                    <a:pt x="25" y="5"/>
                  </a:lnTo>
                  <a:lnTo>
                    <a:pt x="5" y="5"/>
                  </a:lnTo>
                  <a:lnTo>
                    <a:pt x="5" y="25"/>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169">
              <a:extLst>
                <a:ext uri="{FF2B5EF4-FFF2-40B4-BE49-F238E27FC236}">
                  <a16:creationId xmlns:a16="http://schemas.microsoft.com/office/drawing/2014/main" id="{9608E39E-C0A8-471F-94A2-DF82AF5BBD3F}"/>
                </a:ext>
              </a:extLst>
            </p:cNvPr>
            <p:cNvSpPr>
              <a:spLocks noEditPoints="1"/>
            </p:cNvSpPr>
            <p:nvPr/>
          </p:nvSpPr>
          <p:spPr bwMode="auto">
            <a:xfrm>
              <a:off x="975958" y="1710096"/>
              <a:ext cx="102504" cy="102504"/>
            </a:xfrm>
            <a:custGeom>
              <a:avLst/>
              <a:gdLst>
                <a:gd name="T0" fmla="*/ 30 w 30"/>
                <a:gd name="T1" fmla="*/ 30 h 30"/>
                <a:gd name="T2" fmla="*/ 0 w 30"/>
                <a:gd name="T3" fmla="*/ 30 h 30"/>
                <a:gd name="T4" fmla="*/ 0 w 30"/>
                <a:gd name="T5" fmla="*/ 0 h 30"/>
                <a:gd name="T6" fmla="*/ 30 w 30"/>
                <a:gd name="T7" fmla="*/ 0 h 30"/>
                <a:gd name="T8" fmla="*/ 30 w 30"/>
                <a:gd name="T9" fmla="*/ 30 h 30"/>
                <a:gd name="T10" fmla="*/ 5 w 30"/>
                <a:gd name="T11" fmla="*/ 25 h 30"/>
                <a:gd name="T12" fmla="*/ 25 w 30"/>
                <a:gd name="T13" fmla="*/ 25 h 30"/>
                <a:gd name="T14" fmla="*/ 25 w 30"/>
                <a:gd name="T15" fmla="*/ 5 h 30"/>
                <a:gd name="T16" fmla="*/ 5 w 30"/>
                <a:gd name="T17" fmla="*/ 5 h 30"/>
                <a:gd name="T18" fmla="*/ 5 w 30"/>
                <a:gd name="T19"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30" y="30"/>
                  </a:moveTo>
                  <a:lnTo>
                    <a:pt x="0" y="30"/>
                  </a:lnTo>
                  <a:lnTo>
                    <a:pt x="0" y="0"/>
                  </a:lnTo>
                  <a:lnTo>
                    <a:pt x="30" y="0"/>
                  </a:lnTo>
                  <a:lnTo>
                    <a:pt x="30" y="30"/>
                  </a:lnTo>
                  <a:close/>
                  <a:moveTo>
                    <a:pt x="5" y="25"/>
                  </a:moveTo>
                  <a:lnTo>
                    <a:pt x="25" y="25"/>
                  </a:lnTo>
                  <a:lnTo>
                    <a:pt x="25" y="5"/>
                  </a:lnTo>
                  <a:lnTo>
                    <a:pt x="5" y="5"/>
                  </a:lnTo>
                  <a:lnTo>
                    <a:pt x="5" y="25"/>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170">
              <a:extLst>
                <a:ext uri="{FF2B5EF4-FFF2-40B4-BE49-F238E27FC236}">
                  <a16:creationId xmlns:a16="http://schemas.microsoft.com/office/drawing/2014/main" id="{DA926B59-B427-407C-BAF6-AEE06CF5AAD5}"/>
                </a:ext>
              </a:extLst>
            </p:cNvPr>
            <p:cNvSpPr>
              <a:spLocks noEditPoints="1"/>
            </p:cNvSpPr>
            <p:nvPr/>
          </p:nvSpPr>
          <p:spPr bwMode="auto">
            <a:xfrm>
              <a:off x="1266384" y="1556340"/>
              <a:ext cx="102504" cy="102504"/>
            </a:xfrm>
            <a:custGeom>
              <a:avLst/>
              <a:gdLst>
                <a:gd name="T0" fmla="*/ 30 w 30"/>
                <a:gd name="T1" fmla="*/ 30 h 30"/>
                <a:gd name="T2" fmla="*/ 0 w 30"/>
                <a:gd name="T3" fmla="*/ 30 h 30"/>
                <a:gd name="T4" fmla="*/ 0 w 30"/>
                <a:gd name="T5" fmla="*/ 0 h 30"/>
                <a:gd name="T6" fmla="*/ 30 w 30"/>
                <a:gd name="T7" fmla="*/ 0 h 30"/>
                <a:gd name="T8" fmla="*/ 30 w 30"/>
                <a:gd name="T9" fmla="*/ 30 h 30"/>
                <a:gd name="T10" fmla="*/ 5 w 30"/>
                <a:gd name="T11" fmla="*/ 25 h 30"/>
                <a:gd name="T12" fmla="*/ 25 w 30"/>
                <a:gd name="T13" fmla="*/ 25 h 30"/>
                <a:gd name="T14" fmla="*/ 25 w 30"/>
                <a:gd name="T15" fmla="*/ 5 h 30"/>
                <a:gd name="T16" fmla="*/ 5 w 30"/>
                <a:gd name="T17" fmla="*/ 5 h 30"/>
                <a:gd name="T18" fmla="*/ 5 w 30"/>
                <a:gd name="T19"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30" y="30"/>
                  </a:moveTo>
                  <a:lnTo>
                    <a:pt x="0" y="30"/>
                  </a:lnTo>
                  <a:lnTo>
                    <a:pt x="0" y="0"/>
                  </a:lnTo>
                  <a:lnTo>
                    <a:pt x="30" y="0"/>
                  </a:lnTo>
                  <a:lnTo>
                    <a:pt x="30" y="30"/>
                  </a:lnTo>
                  <a:close/>
                  <a:moveTo>
                    <a:pt x="5" y="25"/>
                  </a:moveTo>
                  <a:lnTo>
                    <a:pt x="25" y="25"/>
                  </a:lnTo>
                  <a:lnTo>
                    <a:pt x="25" y="5"/>
                  </a:lnTo>
                  <a:lnTo>
                    <a:pt x="5" y="5"/>
                  </a:lnTo>
                  <a:lnTo>
                    <a:pt x="5" y="25"/>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171">
              <a:extLst>
                <a:ext uri="{FF2B5EF4-FFF2-40B4-BE49-F238E27FC236}">
                  <a16:creationId xmlns:a16="http://schemas.microsoft.com/office/drawing/2014/main" id="{89D0A789-31DE-4FF8-AE67-26837147BB7A}"/>
                </a:ext>
              </a:extLst>
            </p:cNvPr>
            <p:cNvSpPr>
              <a:spLocks noEditPoints="1"/>
            </p:cNvSpPr>
            <p:nvPr/>
          </p:nvSpPr>
          <p:spPr bwMode="auto">
            <a:xfrm>
              <a:off x="1266384" y="1710096"/>
              <a:ext cx="102504" cy="102504"/>
            </a:xfrm>
            <a:custGeom>
              <a:avLst/>
              <a:gdLst>
                <a:gd name="T0" fmla="*/ 30 w 30"/>
                <a:gd name="T1" fmla="*/ 30 h 30"/>
                <a:gd name="T2" fmla="*/ 0 w 30"/>
                <a:gd name="T3" fmla="*/ 30 h 30"/>
                <a:gd name="T4" fmla="*/ 0 w 30"/>
                <a:gd name="T5" fmla="*/ 0 h 30"/>
                <a:gd name="T6" fmla="*/ 30 w 30"/>
                <a:gd name="T7" fmla="*/ 0 h 30"/>
                <a:gd name="T8" fmla="*/ 30 w 30"/>
                <a:gd name="T9" fmla="*/ 30 h 30"/>
                <a:gd name="T10" fmla="*/ 5 w 30"/>
                <a:gd name="T11" fmla="*/ 25 h 30"/>
                <a:gd name="T12" fmla="*/ 25 w 30"/>
                <a:gd name="T13" fmla="*/ 25 h 30"/>
                <a:gd name="T14" fmla="*/ 25 w 30"/>
                <a:gd name="T15" fmla="*/ 5 h 30"/>
                <a:gd name="T16" fmla="*/ 5 w 30"/>
                <a:gd name="T17" fmla="*/ 5 h 30"/>
                <a:gd name="T18" fmla="*/ 5 w 30"/>
                <a:gd name="T19"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30" y="30"/>
                  </a:moveTo>
                  <a:lnTo>
                    <a:pt x="0" y="30"/>
                  </a:lnTo>
                  <a:lnTo>
                    <a:pt x="0" y="0"/>
                  </a:lnTo>
                  <a:lnTo>
                    <a:pt x="30" y="0"/>
                  </a:lnTo>
                  <a:lnTo>
                    <a:pt x="30" y="30"/>
                  </a:lnTo>
                  <a:close/>
                  <a:moveTo>
                    <a:pt x="5" y="25"/>
                  </a:moveTo>
                  <a:lnTo>
                    <a:pt x="25" y="25"/>
                  </a:lnTo>
                  <a:lnTo>
                    <a:pt x="25" y="5"/>
                  </a:lnTo>
                  <a:lnTo>
                    <a:pt x="5" y="5"/>
                  </a:lnTo>
                  <a:lnTo>
                    <a:pt x="5" y="25"/>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172">
              <a:extLst>
                <a:ext uri="{FF2B5EF4-FFF2-40B4-BE49-F238E27FC236}">
                  <a16:creationId xmlns:a16="http://schemas.microsoft.com/office/drawing/2014/main" id="{872877B7-1E3C-4DCD-A4D6-C2F66FE9FA2B}"/>
                </a:ext>
              </a:extLst>
            </p:cNvPr>
            <p:cNvSpPr>
              <a:spLocks noEditPoints="1"/>
            </p:cNvSpPr>
            <p:nvPr/>
          </p:nvSpPr>
          <p:spPr bwMode="auto">
            <a:xfrm>
              <a:off x="1119463" y="1556340"/>
              <a:ext cx="102504" cy="102504"/>
            </a:xfrm>
            <a:custGeom>
              <a:avLst/>
              <a:gdLst>
                <a:gd name="T0" fmla="*/ 30 w 30"/>
                <a:gd name="T1" fmla="*/ 30 h 30"/>
                <a:gd name="T2" fmla="*/ 0 w 30"/>
                <a:gd name="T3" fmla="*/ 30 h 30"/>
                <a:gd name="T4" fmla="*/ 0 w 30"/>
                <a:gd name="T5" fmla="*/ 0 h 30"/>
                <a:gd name="T6" fmla="*/ 30 w 30"/>
                <a:gd name="T7" fmla="*/ 0 h 30"/>
                <a:gd name="T8" fmla="*/ 30 w 30"/>
                <a:gd name="T9" fmla="*/ 30 h 30"/>
                <a:gd name="T10" fmla="*/ 5 w 30"/>
                <a:gd name="T11" fmla="*/ 25 h 30"/>
                <a:gd name="T12" fmla="*/ 25 w 30"/>
                <a:gd name="T13" fmla="*/ 25 h 30"/>
                <a:gd name="T14" fmla="*/ 25 w 30"/>
                <a:gd name="T15" fmla="*/ 5 h 30"/>
                <a:gd name="T16" fmla="*/ 5 w 30"/>
                <a:gd name="T17" fmla="*/ 5 h 30"/>
                <a:gd name="T18" fmla="*/ 5 w 30"/>
                <a:gd name="T19"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30" y="30"/>
                  </a:moveTo>
                  <a:lnTo>
                    <a:pt x="0" y="30"/>
                  </a:lnTo>
                  <a:lnTo>
                    <a:pt x="0" y="0"/>
                  </a:lnTo>
                  <a:lnTo>
                    <a:pt x="30" y="0"/>
                  </a:lnTo>
                  <a:lnTo>
                    <a:pt x="30" y="30"/>
                  </a:lnTo>
                  <a:close/>
                  <a:moveTo>
                    <a:pt x="5" y="25"/>
                  </a:moveTo>
                  <a:lnTo>
                    <a:pt x="25" y="25"/>
                  </a:lnTo>
                  <a:lnTo>
                    <a:pt x="25" y="5"/>
                  </a:lnTo>
                  <a:lnTo>
                    <a:pt x="5" y="5"/>
                  </a:lnTo>
                  <a:lnTo>
                    <a:pt x="5" y="25"/>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73">
              <a:extLst>
                <a:ext uri="{FF2B5EF4-FFF2-40B4-BE49-F238E27FC236}">
                  <a16:creationId xmlns:a16="http://schemas.microsoft.com/office/drawing/2014/main" id="{706D51BE-2694-4679-B639-23F861A6BC24}"/>
                </a:ext>
              </a:extLst>
            </p:cNvPr>
            <p:cNvSpPr>
              <a:spLocks noEditPoints="1"/>
            </p:cNvSpPr>
            <p:nvPr/>
          </p:nvSpPr>
          <p:spPr bwMode="auto">
            <a:xfrm>
              <a:off x="1119463" y="1710096"/>
              <a:ext cx="102504" cy="102504"/>
            </a:xfrm>
            <a:custGeom>
              <a:avLst/>
              <a:gdLst>
                <a:gd name="T0" fmla="*/ 30 w 30"/>
                <a:gd name="T1" fmla="*/ 30 h 30"/>
                <a:gd name="T2" fmla="*/ 0 w 30"/>
                <a:gd name="T3" fmla="*/ 30 h 30"/>
                <a:gd name="T4" fmla="*/ 0 w 30"/>
                <a:gd name="T5" fmla="*/ 0 h 30"/>
                <a:gd name="T6" fmla="*/ 30 w 30"/>
                <a:gd name="T7" fmla="*/ 0 h 30"/>
                <a:gd name="T8" fmla="*/ 30 w 30"/>
                <a:gd name="T9" fmla="*/ 30 h 30"/>
                <a:gd name="T10" fmla="*/ 5 w 30"/>
                <a:gd name="T11" fmla="*/ 25 h 30"/>
                <a:gd name="T12" fmla="*/ 25 w 30"/>
                <a:gd name="T13" fmla="*/ 25 h 30"/>
                <a:gd name="T14" fmla="*/ 25 w 30"/>
                <a:gd name="T15" fmla="*/ 5 h 30"/>
                <a:gd name="T16" fmla="*/ 5 w 30"/>
                <a:gd name="T17" fmla="*/ 5 h 30"/>
                <a:gd name="T18" fmla="*/ 5 w 30"/>
                <a:gd name="T19"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30" y="30"/>
                  </a:moveTo>
                  <a:lnTo>
                    <a:pt x="0" y="30"/>
                  </a:lnTo>
                  <a:lnTo>
                    <a:pt x="0" y="0"/>
                  </a:lnTo>
                  <a:lnTo>
                    <a:pt x="30" y="0"/>
                  </a:lnTo>
                  <a:lnTo>
                    <a:pt x="30" y="30"/>
                  </a:lnTo>
                  <a:close/>
                  <a:moveTo>
                    <a:pt x="5" y="25"/>
                  </a:moveTo>
                  <a:lnTo>
                    <a:pt x="25" y="25"/>
                  </a:lnTo>
                  <a:lnTo>
                    <a:pt x="25" y="5"/>
                  </a:lnTo>
                  <a:lnTo>
                    <a:pt x="5" y="5"/>
                  </a:lnTo>
                  <a:lnTo>
                    <a:pt x="5" y="25"/>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Rectangle 174">
              <a:extLst>
                <a:ext uri="{FF2B5EF4-FFF2-40B4-BE49-F238E27FC236}">
                  <a16:creationId xmlns:a16="http://schemas.microsoft.com/office/drawing/2014/main" id="{B0CA8ACC-A747-4694-8452-1B3C98DEB34A}"/>
                </a:ext>
              </a:extLst>
            </p:cNvPr>
            <p:cNvSpPr>
              <a:spLocks noChangeArrowheads="1"/>
            </p:cNvSpPr>
            <p:nvPr/>
          </p:nvSpPr>
          <p:spPr bwMode="auto">
            <a:xfrm>
              <a:off x="907623" y="1505089"/>
              <a:ext cx="529601" cy="17084"/>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3" name="Group 52">
            <a:extLst>
              <a:ext uri="{FF2B5EF4-FFF2-40B4-BE49-F238E27FC236}">
                <a16:creationId xmlns:a16="http://schemas.microsoft.com/office/drawing/2014/main" id="{6690E887-488B-44C5-9F32-B5579C5738F3}"/>
              </a:ext>
            </a:extLst>
          </p:cNvPr>
          <p:cNvGrpSpPr/>
          <p:nvPr/>
        </p:nvGrpSpPr>
        <p:grpSpPr>
          <a:xfrm>
            <a:off x="8272847" y="2997738"/>
            <a:ext cx="431938" cy="310454"/>
            <a:chOff x="10747945" y="3623491"/>
            <a:chExt cx="546685" cy="392930"/>
          </a:xfrm>
        </p:grpSpPr>
        <p:sp>
          <p:nvSpPr>
            <p:cNvPr id="54" name="Freeform 187">
              <a:extLst>
                <a:ext uri="{FF2B5EF4-FFF2-40B4-BE49-F238E27FC236}">
                  <a16:creationId xmlns:a16="http://schemas.microsoft.com/office/drawing/2014/main" id="{B930C2CA-8645-4C9F-9046-97E40A54E265}"/>
                </a:ext>
              </a:extLst>
            </p:cNvPr>
            <p:cNvSpPr>
              <a:spLocks noEditPoints="1"/>
            </p:cNvSpPr>
            <p:nvPr/>
          </p:nvSpPr>
          <p:spPr bwMode="auto">
            <a:xfrm>
              <a:off x="10747945" y="3691827"/>
              <a:ext cx="546685" cy="324594"/>
            </a:xfrm>
            <a:custGeom>
              <a:avLst/>
              <a:gdLst>
                <a:gd name="T0" fmla="*/ 160 w 160"/>
                <a:gd name="T1" fmla="*/ 95 h 95"/>
                <a:gd name="T2" fmla="*/ 0 w 160"/>
                <a:gd name="T3" fmla="*/ 95 h 95"/>
                <a:gd name="T4" fmla="*/ 0 w 160"/>
                <a:gd name="T5" fmla="*/ 0 h 95"/>
                <a:gd name="T6" fmla="*/ 160 w 160"/>
                <a:gd name="T7" fmla="*/ 0 h 95"/>
                <a:gd name="T8" fmla="*/ 160 w 160"/>
                <a:gd name="T9" fmla="*/ 95 h 95"/>
                <a:gd name="T10" fmla="*/ 5 w 160"/>
                <a:gd name="T11" fmla="*/ 90 h 95"/>
                <a:gd name="T12" fmla="*/ 155 w 160"/>
                <a:gd name="T13" fmla="*/ 90 h 95"/>
                <a:gd name="T14" fmla="*/ 155 w 160"/>
                <a:gd name="T15" fmla="*/ 5 h 95"/>
                <a:gd name="T16" fmla="*/ 5 w 160"/>
                <a:gd name="T17" fmla="*/ 5 h 95"/>
                <a:gd name="T18" fmla="*/ 5 w 160"/>
                <a:gd name="T19"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95">
                  <a:moveTo>
                    <a:pt x="160" y="95"/>
                  </a:moveTo>
                  <a:lnTo>
                    <a:pt x="0" y="95"/>
                  </a:lnTo>
                  <a:lnTo>
                    <a:pt x="0" y="0"/>
                  </a:lnTo>
                  <a:lnTo>
                    <a:pt x="160" y="0"/>
                  </a:lnTo>
                  <a:lnTo>
                    <a:pt x="160" y="95"/>
                  </a:lnTo>
                  <a:close/>
                  <a:moveTo>
                    <a:pt x="5" y="90"/>
                  </a:moveTo>
                  <a:lnTo>
                    <a:pt x="155" y="90"/>
                  </a:lnTo>
                  <a:lnTo>
                    <a:pt x="155" y="5"/>
                  </a:lnTo>
                  <a:lnTo>
                    <a:pt x="5" y="5"/>
                  </a:lnTo>
                  <a:lnTo>
                    <a:pt x="5" y="9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Rectangle 188">
              <a:extLst>
                <a:ext uri="{FF2B5EF4-FFF2-40B4-BE49-F238E27FC236}">
                  <a16:creationId xmlns:a16="http://schemas.microsoft.com/office/drawing/2014/main" id="{B24FA95C-EF46-494E-BA5A-7A1E64B7FBC2}"/>
                </a:ext>
              </a:extLst>
            </p:cNvPr>
            <p:cNvSpPr>
              <a:spLocks noChangeArrowheads="1"/>
            </p:cNvSpPr>
            <p:nvPr/>
          </p:nvSpPr>
          <p:spPr bwMode="auto">
            <a:xfrm>
              <a:off x="10754778" y="3794330"/>
              <a:ext cx="533017" cy="17084"/>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189">
              <a:extLst>
                <a:ext uri="{FF2B5EF4-FFF2-40B4-BE49-F238E27FC236}">
                  <a16:creationId xmlns:a16="http://schemas.microsoft.com/office/drawing/2014/main" id="{C33D434D-249B-4C2E-8379-301EDCC05195}"/>
                </a:ext>
              </a:extLst>
            </p:cNvPr>
            <p:cNvSpPr>
              <a:spLocks/>
            </p:cNvSpPr>
            <p:nvPr/>
          </p:nvSpPr>
          <p:spPr bwMode="auto">
            <a:xfrm>
              <a:off x="10970036" y="3804580"/>
              <a:ext cx="102504" cy="58085"/>
            </a:xfrm>
            <a:custGeom>
              <a:avLst/>
              <a:gdLst>
                <a:gd name="T0" fmla="*/ 30 w 30"/>
                <a:gd name="T1" fmla="*/ 17 h 17"/>
                <a:gd name="T2" fmla="*/ 0 w 30"/>
                <a:gd name="T3" fmla="*/ 17 h 17"/>
                <a:gd name="T4" fmla="*/ 0 w 30"/>
                <a:gd name="T5" fmla="*/ 0 h 17"/>
                <a:gd name="T6" fmla="*/ 5 w 30"/>
                <a:gd name="T7" fmla="*/ 0 h 17"/>
                <a:gd name="T8" fmla="*/ 5 w 30"/>
                <a:gd name="T9" fmla="*/ 12 h 17"/>
                <a:gd name="T10" fmla="*/ 25 w 30"/>
                <a:gd name="T11" fmla="*/ 12 h 17"/>
                <a:gd name="T12" fmla="*/ 25 w 30"/>
                <a:gd name="T13" fmla="*/ 0 h 17"/>
                <a:gd name="T14" fmla="*/ 30 w 30"/>
                <a:gd name="T15" fmla="*/ 0 h 17"/>
                <a:gd name="T16" fmla="*/ 30 w 30"/>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7">
                  <a:moveTo>
                    <a:pt x="30" y="17"/>
                  </a:moveTo>
                  <a:lnTo>
                    <a:pt x="0" y="17"/>
                  </a:lnTo>
                  <a:lnTo>
                    <a:pt x="0" y="0"/>
                  </a:lnTo>
                  <a:lnTo>
                    <a:pt x="5" y="0"/>
                  </a:lnTo>
                  <a:lnTo>
                    <a:pt x="5" y="12"/>
                  </a:lnTo>
                  <a:lnTo>
                    <a:pt x="25" y="12"/>
                  </a:lnTo>
                  <a:lnTo>
                    <a:pt x="25" y="0"/>
                  </a:lnTo>
                  <a:lnTo>
                    <a:pt x="30" y="0"/>
                  </a:lnTo>
                  <a:lnTo>
                    <a:pt x="30" y="17"/>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90">
              <a:extLst>
                <a:ext uri="{FF2B5EF4-FFF2-40B4-BE49-F238E27FC236}">
                  <a16:creationId xmlns:a16="http://schemas.microsoft.com/office/drawing/2014/main" id="{D99BF7F2-B1B5-4475-8EA3-A53D5750C3EE}"/>
                </a:ext>
              </a:extLst>
            </p:cNvPr>
            <p:cNvSpPr>
              <a:spLocks/>
            </p:cNvSpPr>
            <p:nvPr/>
          </p:nvSpPr>
          <p:spPr bwMode="auto">
            <a:xfrm>
              <a:off x="10935868" y="3623491"/>
              <a:ext cx="170839" cy="78585"/>
            </a:xfrm>
            <a:custGeom>
              <a:avLst/>
              <a:gdLst>
                <a:gd name="T0" fmla="*/ 80 w 80"/>
                <a:gd name="T1" fmla="*/ 36 h 36"/>
                <a:gd name="T2" fmla="*/ 72 w 80"/>
                <a:gd name="T3" fmla="*/ 36 h 36"/>
                <a:gd name="T4" fmla="*/ 40 w 80"/>
                <a:gd name="T5" fmla="*/ 8 h 36"/>
                <a:gd name="T6" fmla="*/ 8 w 80"/>
                <a:gd name="T7" fmla="*/ 36 h 36"/>
                <a:gd name="T8" fmla="*/ 0 w 80"/>
                <a:gd name="T9" fmla="*/ 36 h 36"/>
                <a:gd name="T10" fmla="*/ 40 w 80"/>
                <a:gd name="T11" fmla="*/ 0 h 36"/>
                <a:gd name="T12" fmla="*/ 80 w 80"/>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0" h="36">
                  <a:moveTo>
                    <a:pt x="80" y="36"/>
                  </a:moveTo>
                  <a:cubicBezTo>
                    <a:pt x="72" y="36"/>
                    <a:pt x="72" y="36"/>
                    <a:pt x="72" y="36"/>
                  </a:cubicBezTo>
                  <a:cubicBezTo>
                    <a:pt x="72" y="35"/>
                    <a:pt x="71" y="8"/>
                    <a:pt x="40" y="8"/>
                  </a:cubicBezTo>
                  <a:cubicBezTo>
                    <a:pt x="8" y="8"/>
                    <a:pt x="8" y="35"/>
                    <a:pt x="8" y="36"/>
                  </a:cubicBezTo>
                  <a:cubicBezTo>
                    <a:pt x="0" y="36"/>
                    <a:pt x="0" y="36"/>
                    <a:pt x="0" y="36"/>
                  </a:cubicBezTo>
                  <a:cubicBezTo>
                    <a:pt x="0" y="36"/>
                    <a:pt x="0" y="0"/>
                    <a:pt x="40" y="0"/>
                  </a:cubicBezTo>
                  <a:cubicBezTo>
                    <a:pt x="80" y="0"/>
                    <a:pt x="80" y="36"/>
                    <a:pt x="80" y="36"/>
                  </a:cubicBez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6" name="Group 65">
            <a:extLst>
              <a:ext uri="{FF2B5EF4-FFF2-40B4-BE49-F238E27FC236}">
                <a16:creationId xmlns:a16="http://schemas.microsoft.com/office/drawing/2014/main" id="{A4C57470-EDD8-4CDB-9A22-5833B3A70AF1}"/>
              </a:ext>
            </a:extLst>
          </p:cNvPr>
          <p:cNvGrpSpPr/>
          <p:nvPr/>
        </p:nvGrpSpPr>
        <p:grpSpPr>
          <a:xfrm>
            <a:off x="4735291" y="4539717"/>
            <a:ext cx="431938" cy="296956"/>
            <a:chOff x="3087528" y="4727110"/>
            <a:chExt cx="546685" cy="375845"/>
          </a:xfrm>
        </p:grpSpPr>
        <p:sp>
          <p:nvSpPr>
            <p:cNvPr id="67" name="Freeform 498">
              <a:extLst>
                <a:ext uri="{FF2B5EF4-FFF2-40B4-BE49-F238E27FC236}">
                  <a16:creationId xmlns:a16="http://schemas.microsoft.com/office/drawing/2014/main" id="{3D9735CB-2C53-4EA1-B2C7-4EC59988856F}"/>
                </a:ext>
              </a:extLst>
            </p:cNvPr>
            <p:cNvSpPr>
              <a:spLocks noEditPoints="1"/>
            </p:cNvSpPr>
            <p:nvPr/>
          </p:nvSpPr>
          <p:spPr bwMode="auto">
            <a:xfrm>
              <a:off x="3087528" y="4727110"/>
              <a:ext cx="546685" cy="375845"/>
            </a:xfrm>
            <a:custGeom>
              <a:avLst/>
              <a:gdLst>
                <a:gd name="T0" fmla="*/ 160 w 160"/>
                <a:gd name="T1" fmla="*/ 110 h 110"/>
                <a:gd name="T2" fmla="*/ 0 w 160"/>
                <a:gd name="T3" fmla="*/ 110 h 110"/>
                <a:gd name="T4" fmla="*/ 0 w 160"/>
                <a:gd name="T5" fmla="*/ 0 h 110"/>
                <a:gd name="T6" fmla="*/ 160 w 160"/>
                <a:gd name="T7" fmla="*/ 0 h 110"/>
                <a:gd name="T8" fmla="*/ 160 w 160"/>
                <a:gd name="T9" fmla="*/ 110 h 110"/>
                <a:gd name="T10" fmla="*/ 5 w 160"/>
                <a:gd name="T11" fmla="*/ 105 h 110"/>
                <a:gd name="T12" fmla="*/ 155 w 160"/>
                <a:gd name="T13" fmla="*/ 105 h 110"/>
                <a:gd name="T14" fmla="*/ 155 w 160"/>
                <a:gd name="T15" fmla="*/ 5 h 110"/>
                <a:gd name="T16" fmla="*/ 5 w 160"/>
                <a:gd name="T17" fmla="*/ 5 h 110"/>
                <a:gd name="T18" fmla="*/ 5 w 160"/>
                <a:gd name="T19" fmla="*/ 10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110">
                  <a:moveTo>
                    <a:pt x="160" y="110"/>
                  </a:moveTo>
                  <a:lnTo>
                    <a:pt x="0" y="110"/>
                  </a:lnTo>
                  <a:lnTo>
                    <a:pt x="0" y="0"/>
                  </a:lnTo>
                  <a:lnTo>
                    <a:pt x="160" y="0"/>
                  </a:lnTo>
                  <a:lnTo>
                    <a:pt x="160" y="110"/>
                  </a:lnTo>
                  <a:close/>
                  <a:moveTo>
                    <a:pt x="5" y="105"/>
                  </a:moveTo>
                  <a:lnTo>
                    <a:pt x="155" y="105"/>
                  </a:lnTo>
                  <a:lnTo>
                    <a:pt x="155" y="5"/>
                  </a:lnTo>
                  <a:lnTo>
                    <a:pt x="5" y="5"/>
                  </a:lnTo>
                  <a:lnTo>
                    <a:pt x="5" y="105"/>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499">
              <a:extLst>
                <a:ext uri="{FF2B5EF4-FFF2-40B4-BE49-F238E27FC236}">
                  <a16:creationId xmlns:a16="http://schemas.microsoft.com/office/drawing/2014/main" id="{D379E540-DD59-47EC-92CB-DA130C74E2E4}"/>
                </a:ext>
              </a:extLst>
            </p:cNvPr>
            <p:cNvSpPr>
              <a:spLocks/>
            </p:cNvSpPr>
            <p:nvPr/>
          </p:nvSpPr>
          <p:spPr bwMode="auto">
            <a:xfrm>
              <a:off x="3090944" y="4856949"/>
              <a:ext cx="539851" cy="208424"/>
            </a:xfrm>
            <a:custGeom>
              <a:avLst/>
              <a:gdLst>
                <a:gd name="T0" fmla="*/ 155 w 158"/>
                <a:gd name="T1" fmla="*/ 61 h 61"/>
                <a:gd name="T2" fmla="*/ 105 w 158"/>
                <a:gd name="T3" fmla="*/ 18 h 61"/>
                <a:gd name="T4" fmla="*/ 90 w 158"/>
                <a:gd name="T5" fmla="*/ 38 h 61"/>
                <a:gd name="T6" fmla="*/ 59 w 158"/>
                <a:gd name="T7" fmla="*/ 7 h 61"/>
                <a:gd name="T8" fmla="*/ 3 w 158"/>
                <a:gd name="T9" fmla="*/ 56 h 61"/>
                <a:gd name="T10" fmla="*/ 0 w 158"/>
                <a:gd name="T11" fmla="*/ 52 h 61"/>
                <a:gd name="T12" fmla="*/ 60 w 158"/>
                <a:gd name="T13" fmla="*/ 0 h 61"/>
                <a:gd name="T14" fmla="*/ 89 w 158"/>
                <a:gd name="T15" fmla="*/ 30 h 61"/>
                <a:gd name="T16" fmla="*/ 104 w 158"/>
                <a:gd name="T17" fmla="*/ 10 h 61"/>
                <a:gd name="T18" fmla="*/ 158 w 158"/>
                <a:gd name="T19" fmla="*/ 57 h 61"/>
                <a:gd name="T20" fmla="*/ 155 w 158"/>
                <a:gd name="T2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8" h="61">
                  <a:moveTo>
                    <a:pt x="155" y="61"/>
                  </a:moveTo>
                  <a:lnTo>
                    <a:pt x="105" y="18"/>
                  </a:lnTo>
                  <a:lnTo>
                    <a:pt x="90" y="38"/>
                  </a:lnTo>
                  <a:lnTo>
                    <a:pt x="59" y="7"/>
                  </a:lnTo>
                  <a:lnTo>
                    <a:pt x="3" y="56"/>
                  </a:lnTo>
                  <a:lnTo>
                    <a:pt x="0" y="52"/>
                  </a:lnTo>
                  <a:lnTo>
                    <a:pt x="60" y="0"/>
                  </a:lnTo>
                  <a:lnTo>
                    <a:pt x="89" y="30"/>
                  </a:lnTo>
                  <a:lnTo>
                    <a:pt x="104" y="10"/>
                  </a:lnTo>
                  <a:lnTo>
                    <a:pt x="158" y="57"/>
                  </a:lnTo>
                  <a:lnTo>
                    <a:pt x="155" y="61"/>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500">
              <a:extLst>
                <a:ext uri="{FF2B5EF4-FFF2-40B4-BE49-F238E27FC236}">
                  <a16:creationId xmlns:a16="http://schemas.microsoft.com/office/drawing/2014/main" id="{4E041740-EE30-49EE-BFEC-098A7EB05530}"/>
                </a:ext>
              </a:extLst>
            </p:cNvPr>
            <p:cNvSpPr>
              <a:spLocks noEditPoints="1"/>
            </p:cNvSpPr>
            <p:nvPr/>
          </p:nvSpPr>
          <p:spPr bwMode="auto">
            <a:xfrm>
              <a:off x="3473623" y="4778362"/>
              <a:ext cx="102504" cy="102504"/>
            </a:xfrm>
            <a:custGeom>
              <a:avLst/>
              <a:gdLst>
                <a:gd name="T0" fmla="*/ 24 w 48"/>
                <a:gd name="T1" fmla="*/ 48 h 48"/>
                <a:gd name="T2" fmla="*/ 0 w 48"/>
                <a:gd name="T3" fmla="*/ 24 h 48"/>
                <a:gd name="T4" fmla="*/ 24 w 48"/>
                <a:gd name="T5" fmla="*/ 0 h 48"/>
                <a:gd name="T6" fmla="*/ 48 w 48"/>
                <a:gd name="T7" fmla="*/ 24 h 48"/>
                <a:gd name="T8" fmla="*/ 24 w 48"/>
                <a:gd name="T9" fmla="*/ 48 h 48"/>
                <a:gd name="T10" fmla="*/ 24 w 48"/>
                <a:gd name="T11" fmla="*/ 8 h 48"/>
                <a:gd name="T12" fmla="*/ 8 w 48"/>
                <a:gd name="T13" fmla="*/ 24 h 48"/>
                <a:gd name="T14" fmla="*/ 24 w 48"/>
                <a:gd name="T15" fmla="*/ 40 h 48"/>
                <a:gd name="T16" fmla="*/ 40 w 48"/>
                <a:gd name="T17" fmla="*/ 24 h 48"/>
                <a:gd name="T18" fmla="*/ 24 w 48"/>
                <a:gd name="T19"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11" y="48"/>
                    <a:pt x="0" y="37"/>
                    <a:pt x="0" y="24"/>
                  </a:cubicBezTo>
                  <a:cubicBezTo>
                    <a:pt x="0" y="11"/>
                    <a:pt x="11" y="0"/>
                    <a:pt x="24" y="0"/>
                  </a:cubicBezTo>
                  <a:cubicBezTo>
                    <a:pt x="38" y="0"/>
                    <a:pt x="48" y="11"/>
                    <a:pt x="48" y="24"/>
                  </a:cubicBezTo>
                  <a:cubicBezTo>
                    <a:pt x="48" y="37"/>
                    <a:pt x="38" y="48"/>
                    <a:pt x="24" y="48"/>
                  </a:cubicBezTo>
                  <a:close/>
                  <a:moveTo>
                    <a:pt x="24" y="8"/>
                  </a:moveTo>
                  <a:cubicBezTo>
                    <a:pt x="16" y="8"/>
                    <a:pt x="8" y="15"/>
                    <a:pt x="8" y="24"/>
                  </a:cubicBezTo>
                  <a:cubicBezTo>
                    <a:pt x="8" y="33"/>
                    <a:pt x="16" y="40"/>
                    <a:pt x="24" y="40"/>
                  </a:cubicBezTo>
                  <a:cubicBezTo>
                    <a:pt x="33" y="40"/>
                    <a:pt x="40" y="33"/>
                    <a:pt x="40" y="24"/>
                  </a:cubicBezTo>
                  <a:cubicBezTo>
                    <a:pt x="40" y="15"/>
                    <a:pt x="33" y="8"/>
                    <a:pt x="24" y="8"/>
                  </a:cubicBez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77" name="Group 76">
            <a:extLst>
              <a:ext uri="{FF2B5EF4-FFF2-40B4-BE49-F238E27FC236}">
                <a16:creationId xmlns:a16="http://schemas.microsoft.com/office/drawing/2014/main" id="{54D510A7-6A9F-47C9-9466-AC0C670C8B70}"/>
              </a:ext>
            </a:extLst>
          </p:cNvPr>
          <p:cNvGrpSpPr/>
          <p:nvPr/>
        </p:nvGrpSpPr>
        <p:grpSpPr>
          <a:xfrm>
            <a:off x="1158656" y="4515421"/>
            <a:ext cx="429238" cy="404940"/>
            <a:chOff x="6377885" y="4662192"/>
            <a:chExt cx="543267" cy="512517"/>
          </a:xfrm>
        </p:grpSpPr>
        <p:sp>
          <p:nvSpPr>
            <p:cNvPr id="78" name="Freeform 565">
              <a:extLst>
                <a:ext uri="{FF2B5EF4-FFF2-40B4-BE49-F238E27FC236}">
                  <a16:creationId xmlns:a16="http://schemas.microsoft.com/office/drawing/2014/main" id="{E53CBBC4-4A97-48D9-A784-945A0C2FDEAD}"/>
                </a:ext>
              </a:extLst>
            </p:cNvPr>
            <p:cNvSpPr>
              <a:spLocks/>
            </p:cNvSpPr>
            <p:nvPr/>
          </p:nvSpPr>
          <p:spPr bwMode="auto">
            <a:xfrm>
              <a:off x="6675145" y="4925284"/>
              <a:ext cx="51252" cy="54668"/>
            </a:xfrm>
            <a:custGeom>
              <a:avLst/>
              <a:gdLst>
                <a:gd name="T0" fmla="*/ 12 w 15"/>
                <a:gd name="T1" fmla="*/ 16 h 16"/>
                <a:gd name="T2" fmla="*/ 0 w 15"/>
                <a:gd name="T3" fmla="*/ 3 h 16"/>
                <a:gd name="T4" fmla="*/ 3 w 15"/>
                <a:gd name="T5" fmla="*/ 0 h 16"/>
                <a:gd name="T6" fmla="*/ 15 w 15"/>
                <a:gd name="T7" fmla="*/ 12 h 16"/>
                <a:gd name="T8" fmla="*/ 12 w 15"/>
                <a:gd name="T9" fmla="*/ 16 h 16"/>
              </a:gdLst>
              <a:ahLst/>
              <a:cxnLst>
                <a:cxn ang="0">
                  <a:pos x="T0" y="T1"/>
                </a:cxn>
                <a:cxn ang="0">
                  <a:pos x="T2" y="T3"/>
                </a:cxn>
                <a:cxn ang="0">
                  <a:pos x="T4" y="T5"/>
                </a:cxn>
                <a:cxn ang="0">
                  <a:pos x="T6" y="T7"/>
                </a:cxn>
                <a:cxn ang="0">
                  <a:pos x="T8" y="T9"/>
                </a:cxn>
              </a:cxnLst>
              <a:rect l="0" t="0" r="r" b="b"/>
              <a:pathLst>
                <a:path w="15" h="16">
                  <a:moveTo>
                    <a:pt x="12" y="16"/>
                  </a:moveTo>
                  <a:lnTo>
                    <a:pt x="0" y="3"/>
                  </a:lnTo>
                  <a:lnTo>
                    <a:pt x="3" y="0"/>
                  </a:lnTo>
                  <a:lnTo>
                    <a:pt x="15" y="12"/>
                  </a:lnTo>
                  <a:lnTo>
                    <a:pt x="12" y="16"/>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566">
              <a:extLst>
                <a:ext uri="{FF2B5EF4-FFF2-40B4-BE49-F238E27FC236}">
                  <a16:creationId xmlns:a16="http://schemas.microsoft.com/office/drawing/2014/main" id="{96EAC9C3-5E2F-47CB-BD78-CF3D64C4ED62}"/>
                </a:ext>
              </a:extLst>
            </p:cNvPr>
            <p:cNvSpPr>
              <a:spLocks noEditPoints="1"/>
            </p:cNvSpPr>
            <p:nvPr/>
          </p:nvSpPr>
          <p:spPr bwMode="auto">
            <a:xfrm>
              <a:off x="6685395" y="4935534"/>
              <a:ext cx="235757" cy="239175"/>
            </a:xfrm>
            <a:custGeom>
              <a:avLst/>
              <a:gdLst>
                <a:gd name="T0" fmla="*/ 51 w 69"/>
                <a:gd name="T1" fmla="*/ 70 h 70"/>
                <a:gd name="T2" fmla="*/ 0 w 69"/>
                <a:gd name="T3" fmla="*/ 19 h 70"/>
                <a:gd name="T4" fmla="*/ 18 w 69"/>
                <a:gd name="T5" fmla="*/ 0 h 70"/>
                <a:gd name="T6" fmla="*/ 69 w 69"/>
                <a:gd name="T7" fmla="*/ 51 h 70"/>
                <a:gd name="T8" fmla="*/ 51 w 69"/>
                <a:gd name="T9" fmla="*/ 70 h 70"/>
                <a:gd name="T10" fmla="*/ 7 w 69"/>
                <a:gd name="T11" fmla="*/ 19 h 70"/>
                <a:gd name="T12" fmla="*/ 51 w 69"/>
                <a:gd name="T13" fmla="*/ 63 h 70"/>
                <a:gd name="T14" fmla="*/ 62 w 69"/>
                <a:gd name="T15" fmla="*/ 51 h 70"/>
                <a:gd name="T16" fmla="*/ 18 w 69"/>
                <a:gd name="T17" fmla="*/ 7 h 70"/>
                <a:gd name="T18" fmla="*/ 7 w 69"/>
                <a:gd name="T19" fmla="*/ 1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51" y="70"/>
                  </a:moveTo>
                  <a:lnTo>
                    <a:pt x="0" y="19"/>
                  </a:lnTo>
                  <a:lnTo>
                    <a:pt x="18" y="0"/>
                  </a:lnTo>
                  <a:lnTo>
                    <a:pt x="69" y="51"/>
                  </a:lnTo>
                  <a:lnTo>
                    <a:pt x="51" y="70"/>
                  </a:lnTo>
                  <a:close/>
                  <a:moveTo>
                    <a:pt x="7" y="19"/>
                  </a:moveTo>
                  <a:lnTo>
                    <a:pt x="51" y="63"/>
                  </a:lnTo>
                  <a:lnTo>
                    <a:pt x="62" y="51"/>
                  </a:lnTo>
                  <a:lnTo>
                    <a:pt x="18" y="7"/>
                  </a:lnTo>
                  <a:lnTo>
                    <a:pt x="7" y="19"/>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567">
              <a:extLst>
                <a:ext uri="{FF2B5EF4-FFF2-40B4-BE49-F238E27FC236}">
                  <a16:creationId xmlns:a16="http://schemas.microsoft.com/office/drawing/2014/main" id="{04C67B34-4467-4241-B055-651367B3E17D}"/>
                </a:ext>
              </a:extLst>
            </p:cNvPr>
            <p:cNvSpPr>
              <a:spLocks noEditPoints="1"/>
            </p:cNvSpPr>
            <p:nvPr/>
          </p:nvSpPr>
          <p:spPr bwMode="auto">
            <a:xfrm>
              <a:off x="6412053" y="4662192"/>
              <a:ext cx="126421" cy="129837"/>
            </a:xfrm>
            <a:custGeom>
              <a:avLst/>
              <a:gdLst>
                <a:gd name="T0" fmla="*/ 18 w 37"/>
                <a:gd name="T1" fmla="*/ 38 h 38"/>
                <a:gd name="T2" fmla="*/ 0 w 37"/>
                <a:gd name="T3" fmla="*/ 9 h 38"/>
                <a:gd name="T4" fmla="*/ 8 w 37"/>
                <a:gd name="T5" fmla="*/ 0 h 38"/>
                <a:gd name="T6" fmla="*/ 37 w 37"/>
                <a:gd name="T7" fmla="*/ 18 h 38"/>
                <a:gd name="T8" fmla="*/ 18 w 37"/>
                <a:gd name="T9" fmla="*/ 38 h 38"/>
                <a:gd name="T10" fmla="*/ 6 w 37"/>
                <a:gd name="T11" fmla="*/ 9 h 38"/>
                <a:gd name="T12" fmla="*/ 18 w 37"/>
                <a:gd name="T13" fmla="*/ 30 h 38"/>
                <a:gd name="T14" fmla="*/ 29 w 37"/>
                <a:gd name="T15" fmla="*/ 19 h 38"/>
                <a:gd name="T16" fmla="*/ 8 w 37"/>
                <a:gd name="T17" fmla="*/ 7 h 38"/>
                <a:gd name="T18" fmla="*/ 6 w 37"/>
                <a:gd name="T19"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38">
                  <a:moveTo>
                    <a:pt x="18" y="38"/>
                  </a:moveTo>
                  <a:lnTo>
                    <a:pt x="0" y="9"/>
                  </a:lnTo>
                  <a:lnTo>
                    <a:pt x="8" y="0"/>
                  </a:lnTo>
                  <a:lnTo>
                    <a:pt x="37" y="18"/>
                  </a:lnTo>
                  <a:lnTo>
                    <a:pt x="18" y="38"/>
                  </a:lnTo>
                  <a:close/>
                  <a:moveTo>
                    <a:pt x="6" y="9"/>
                  </a:moveTo>
                  <a:lnTo>
                    <a:pt x="18" y="30"/>
                  </a:lnTo>
                  <a:lnTo>
                    <a:pt x="29" y="19"/>
                  </a:lnTo>
                  <a:lnTo>
                    <a:pt x="8" y="7"/>
                  </a:lnTo>
                  <a:lnTo>
                    <a:pt x="6" y="9"/>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568">
              <a:extLst>
                <a:ext uri="{FF2B5EF4-FFF2-40B4-BE49-F238E27FC236}">
                  <a16:creationId xmlns:a16="http://schemas.microsoft.com/office/drawing/2014/main" id="{71EADA2E-5623-4C43-B32F-F7EA53A7FAB0}"/>
                </a:ext>
              </a:extLst>
            </p:cNvPr>
            <p:cNvSpPr>
              <a:spLocks/>
            </p:cNvSpPr>
            <p:nvPr/>
          </p:nvSpPr>
          <p:spPr bwMode="auto">
            <a:xfrm>
              <a:off x="6494056" y="4744195"/>
              <a:ext cx="123004" cy="123004"/>
            </a:xfrm>
            <a:custGeom>
              <a:avLst/>
              <a:gdLst>
                <a:gd name="T0" fmla="*/ 33 w 36"/>
                <a:gd name="T1" fmla="*/ 36 h 36"/>
                <a:gd name="T2" fmla="*/ 0 w 36"/>
                <a:gd name="T3" fmla="*/ 4 h 36"/>
                <a:gd name="T4" fmla="*/ 3 w 36"/>
                <a:gd name="T5" fmla="*/ 0 h 36"/>
                <a:gd name="T6" fmla="*/ 36 w 36"/>
                <a:gd name="T7" fmla="*/ 33 h 36"/>
                <a:gd name="T8" fmla="*/ 33 w 36"/>
                <a:gd name="T9" fmla="*/ 36 h 36"/>
              </a:gdLst>
              <a:ahLst/>
              <a:cxnLst>
                <a:cxn ang="0">
                  <a:pos x="T0" y="T1"/>
                </a:cxn>
                <a:cxn ang="0">
                  <a:pos x="T2" y="T3"/>
                </a:cxn>
                <a:cxn ang="0">
                  <a:pos x="T4" y="T5"/>
                </a:cxn>
                <a:cxn ang="0">
                  <a:pos x="T6" y="T7"/>
                </a:cxn>
                <a:cxn ang="0">
                  <a:pos x="T8" y="T9"/>
                </a:cxn>
              </a:cxnLst>
              <a:rect l="0" t="0" r="r" b="b"/>
              <a:pathLst>
                <a:path w="36" h="36">
                  <a:moveTo>
                    <a:pt x="33" y="36"/>
                  </a:moveTo>
                  <a:lnTo>
                    <a:pt x="0" y="4"/>
                  </a:lnTo>
                  <a:lnTo>
                    <a:pt x="3" y="0"/>
                  </a:lnTo>
                  <a:lnTo>
                    <a:pt x="36" y="33"/>
                  </a:lnTo>
                  <a:lnTo>
                    <a:pt x="33" y="36"/>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569">
              <a:extLst>
                <a:ext uri="{FF2B5EF4-FFF2-40B4-BE49-F238E27FC236}">
                  <a16:creationId xmlns:a16="http://schemas.microsoft.com/office/drawing/2014/main" id="{E3528995-2121-4F7B-8D82-F328542A7C04}"/>
                </a:ext>
              </a:extLst>
            </p:cNvPr>
            <p:cNvSpPr>
              <a:spLocks noEditPoints="1"/>
            </p:cNvSpPr>
            <p:nvPr/>
          </p:nvSpPr>
          <p:spPr bwMode="auto">
            <a:xfrm>
              <a:off x="6377885" y="4669026"/>
              <a:ext cx="495433" cy="495433"/>
            </a:xfrm>
            <a:custGeom>
              <a:avLst/>
              <a:gdLst>
                <a:gd name="T0" fmla="*/ 11 w 233"/>
                <a:gd name="T1" fmla="*/ 232 h 232"/>
                <a:gd name="T2" fmla="*/ 0 w 233"/>
                <a:gd name="T3" fmla="*/ 220 h 232"/>
                <a:gd name="T4" fmla="*/ 8 w 233"/>
                <a:gd name="T5" fmla="*/ 193 h 232"/>
                <a:gd name="T6" fmla="*/ 9 w 233"/>
                <a:gd name="T7" fmla="*/ 192 h 232"/>
                <a:gd name="T8" fmla="*/ 141 w 233"/>
                <a:gd name="T9" fmla="*/ 58 h 232"/>
                <a:gd name="T10" fmla="*/ 141 w 233"/>
                <a:gd name="T11" fmla="*/ 43 h 232"/>
                <a:gd name="T12" fmla="*/ 195 w 233"/>
                <a:gd name="T13" fmla="*/ 0 h 232"/>
                <a:gd name="T14" fmla="*/ 202 w 233"/>
                <a:gd name="T15" fmla="*/ 0 h 232"/>
                <a:gd name="T16" fmla="*/ 186 w 233"/>
                <a:gd name="T17" fmla="*/ 35 h 232"/>
                <a:gd name="T18" fmla="*/ 198 w 233"/>
                <a:gd name="T19" fmla="*/ 48 h 232"/>
                <a:gd name="T20" fmla="*/ 233 w 233"/>
                <a:gd name="T21" fmla="*/ 31 h 232"/>
                <a:gd name="T22" fmla="*/ 233 w 233"/>
                <a:gd name="T23" fmla="*/ 37 h 232"/>
                <a:gd name="T24" fmla="*/ 189 w 233"/>
                <a:gd name="T25" fmla="*/ 91 h 232"/>
                <a:gd name="T26" fmla="*/ 175 w 233"/>
                <a:gd name="T27" fmla="*/ 91 h 232"/>
                <a:gd name="T28" fmla="*/ 39 w 233"/>
                <a:gd name="T29" fmla="*/ 225 h 232"/>
                <a:gd name="T30" fmla="*/ 11 w 233"/>
                <a:gd name="T31" fmla="*/ 232 h 232"/>
                <a:gd name="T32" fmla="*/ 9 w 233"/>
                <a:gd name="T33" fmla="*/ 218 h 232"/>
                <a:gd name="T34" fmla="*/ 14 w 233"/>
                <a:gd name="T35" fmla="*/ 223 h 232"/>
                <a:gd name="T36" fmla="*/ 35 w 233"/>
                <a:gd name="T37" fmla="*/ 218 h 232"/>
                <a:gd name="T38" fmla="*/ 172 w 233"/>
                <a:gd name="T39" fmla="*/ 83 h 232"/>
                <a:gd name="T40" fmla="*/ 189 w 233"/>
                <a:gd name="T41" fmla="*/ 83 h 232"/>
                <a:gd name="T42" fmla="*/ 225 w 233"/>
                <a:gd name="T43" fmla="*/ 44 h 232"/>
                <a:gd name="T44" fmla="*/ 197 w 233"/>
                <a:gd name="T45" fmla="*/ 57 h 232"/>
                <a:gd name="T46" fmla="*/ 177 w 233"/>
                <a:gd name="T47" fmla="*/ 37 h 232"/>
                <a:gd name="T48" fmla="*/ 189 w 233"/>
                <a:gd name="T49" fmla="*/ 8 h 232"/>
                <a:gd name="T50" fmla="*/ 149 w 233"/>
                <a:gd name="T51" fmla="*/ 43 h 232"/>
                <a:gd name="T52" fmla="*/ 149 w 233"/>
                <a:gd name="T53" fmla="*/ 61 h 232"/>
                <a:gd name="T54" fmla="*/ 15 w 233"/>
                <a:gd name="T55" fmla="*/ 197 h 232"/>
                <a:gd name="T56" fmla="*/ 9 w 233"/>
                <a:gd name="T57" fmla="*/ 218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3" h="232">
                  <a:moveTo>
                    <a:pt x="11" y="232"/>
                  </a:moveTo>
                  <a:cubicBezTo>
                    <a:pt x="0" y="220"/>
                    <a:pt x="0" y="220"/>
                    <a:pt x="0" y="220"/>
                  </a:cubicBezTo>
                  <a:cubicBezTo>
                    <a:pt x="8" y="193"/>
                    <a:pt x="8" y="193"/>
                    <a:pt x="8" y="193"/>
                  </a:cubicBezTo>
                  <a:cubicBezTo>
                    <a:pt x="9" y="192"/>
                    <a:pt x="9" y="192"/>
                    <a:pt x="9" y="192"/>
                  </a:cubicBezTo>
                  <a:cubicBezTo>
                    <a:pt x="141" y="58"/>
                    <a:pt x="141" y="58"/>
                    <a:pt x="141" y="58"/>
                  </a:cubicBezTo>
                  <a:cubicBezTo>
                    <a:pt x="141" y="43"/>
                    <a:pt x="141" y="43"/>
                    <a:pt x="141" y="43"/>
                  </a:cubicBezTo>
                  <a:cubicBezTo>
                    <a:pt x="141" y="23"/>
                    <a:pt x="151" y="0"/>
                    <a:pt x="195" y="0"/>
                  </a:cubicBezTo>
                  <a:cubicBezTo>
                    <a:pt x="202" y="0"/>
                    <a:pt x="202" y="0"/>
                    <a:pt x="202" y="0"/>
                  </a:cubicBezTo>
                  <a:cubicBezTo>
                    <a:pt x="186" y="35"/>
                    <a:pt x="186" y="35"/>
                    <a:pt x="186" y="35"/>
                  </a:cubicBezTo>
                  <a:cubicBezTo>
                    <a:pt x="198" y="48"/>
                    <a:pt x="198" y="48"/>
                    <a:pt x="198" y="48"/>
                  </a:cubicBezTo>
                  <a:cubicBezTo>
                    <a:pt x="233" y="31"/>
                    <a:pt x="233" y="31"/>
                    <a:pt x="233" y="31"/>
                  </a:cubicBezTo>
                  <a:cubicBezTo>
                    <a:pt x="233" y="37"/>
                    <a:pt x="233" y="37"/>
                    <a:pt x="233" y="37"/>
                  </a:cubicBezTo>
                  <a:cubicBezTo>
                    <a:pt x="233" y="82"/>
                    <a:pt x="210" y="91"/>
                    <a:pt x="189" y="91"/>
                  </a:cubicBezTo>
                  <a:cubicBezTo>
                    <a:pt x="175" y="91"/>
                    <a:pt x="175" y="91"/>
                    <a:pt x="175" y="91"/>
                  </a:cubicBezTo>
                  <a:cubicBezTo>
                    <a:pt x="39" y="225"/>
                    <a:pt x="39" y="225"/>
                    <a:pt x="39" y="225"/>
                  </a:cubicBezTo>
                  <a:lnTo>
                    <a:pt x="11" y="232"/>
                  </a:lnTo>
                  <a:close/>
                  <a:moveTo>
                    <a:pt x="9" y="218"/>
                  </a:moveTo>
                  <a:cubicBezTo>
                    <a:pt x="14" y="223"/>
                    <a:pt x="14" y="223"/>
                    <a:pt x="14" y="223"/>
                  </a:cubicBezTo>
                  <a:cubicBezTo>
                    <a:pt x="35" y="218"/>
                    <a:pt x="35" y="218"/>
                    <a:pt x="35" y="218"/>
                  </a:cubicBezTo>
                  <a:cubicBezTo>
                    <a:pt x="172" y="83"/>
                    <a:pt x="172" y="83"/>
                    <a:pt x="172" y="83"/>
                  </a:cubicBezTo>
                  <a:cubicBezTo>
                    <a:pt x="189" y="83"/>
                    <a:pt x="189" y="83"/>
                    <a:pt x="189" y="83"/>
                  </a:cubicBezTo>
                  <a:cubicBezTo>
                    <a:pt x="212" y="83"/>
                    <a:pt x="224" y="70"/>
                    <a:pt x="225" y="44"/>
                  </a:cubicBezTo>
                  <a:cubicBezTo>
                    <a:pt x="197" y="57"/>
                    <a:pt x="197" y="57"/>
                    <a:pt x="197" y="57"/>
                  </a:cubicBezTo>
                  <a:cubicBezTo>
                    <a:pt x="177" y="37"/>
                    <a:pt x="177" y="37"/>
                    <a:pt x="177" y="37"/>
                  </a:cubicBezTo>
                  <a:cubicBezTo>
                    <a:pt x="189" y="8"/>
                    <a:pt x="189" y="8"/>
                    <a:pt x="189" y="8"/>
                  </a:cubicBezTo>
                  <a:cubicBezTo>
                    <a:pt x="163" y="9"/>
                    <a:pt x="149" y="21"/>
                    <a:pt x="149" y="43"/>
                  </a:cubicBezTo>
                  <a:cubicBezTo>
                    <a:pt x="149" y="61"/>
                    <a:pt x="149" y="61"/>
                    <a:pt x="149" y="61"/>
                  </a:cubicBezTo>
                  <a:cubicBezTo>
                    <a:pt x="15" y="197"/>
                    <a:pt x="15" y="197"/>
                    <a:pt x="15" y="197"/>
                  </a:cubicBezTo>
                  <a:lnTo>
                    <a:pt x="9" y="218"/>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84" name="Freeform 389">
            <a:extLst>
              <a:ext uri="{FF2B5EF4-FFF2-40B4-BE49-F238E27FC236}">
                <a16:creationId xmlns:a16="http://schemas.microsoft.com/office/drawing/2014/main" id="{B4CE3EFF-EB4C-4270-A0E7-D70996BECFB2}"/>
              </a:ext>
            </a:extLst>
          </p:cNvPr>
          <p:cNvSpPr>
            <a:spLocks noEditPoints="1"/>
          </p:cNvSpPr>
          <p:nvPr/>
        </p:nvSpPr>
        <p:spPr bwMode="auto">
          <a:xfrm>
            <a:off x="4642995" y="2970742"/>
            <a:ext cx="358762" cy="358762"/>
          </a:xfrm>
          <a:custGeom>
            <a:avLst/>
            <a:gdLst>
              <a:gd name="T0" fmla="*/ 84 w 168"/>
              <a:gd name="T1" fmla="*/ 168 h 168"/>
              <a:gd name="T2" fmla="*/ 0 w 168"/>
              <a:gd name="T3" fmla="*/ 84 h 168"/>
              <a:gd name="T4" fmla="*/ 84 w 168"/>
              <a:gd name="T5" fmla="*/ 0 h 168"/>
              <a:gd name="T6" fmla="*/ 168 w 168"/>
              <a:gd name="T7" fmla="*/ 84 h 168"/>
              <a:gd name="T8" fmla="*/ 84 w 168"/>
              <a:gd name="T9" fmla="*/ 168 h 168"/>
              <a:gd name="T10" fmla="*/ 84 w 168"/>
              <a:gd name="T11" fmla="*/ 8 h 168"/>
              <a:gd name="T12" fmla="*/ 8 w 168"/>
              <a:gd name="T13" fmla="*/ 84 h 168"/>
              <a:gd name="T14" fmla="*/ 84 w 168"/>
              <a:gd name="T15" fmla="*/ 160 h 168"/>
              <a:gd name="T16" fmla="*/ 160 w 168"/>
              <a:gd name="T17" fmla="*/ 84 h 168"/>
              <a:gd name="T18" fmla="*/ 84 w 168"/>
              <a:gd name="T19" fmla="*/ 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68">
                <a:moveTo>
                  <a:pt x="84" y="168"/>
                </a:moveTo>
                <a:cubicBezTo>
                  <a:pt x="37" y="168"/>
                  <a:pt x="0" y="130"/>
                  <a:pt x="0" y="84"/>
                </a:cubicBezTo>
                <a:cubicBezTo>
                  <a:pt x="0" y="38"/>
                  <a:pt x="37" y="0"/>
                  <a:pt x="84" y="0"/>
                </a:cubicBezTo>
                <a:cubicBezTo>
                  <a:pt x="130" y="0"/>
                  <a:pt x="168" y="38"/>
                  <a:pt x="168" y="84"/>
                </a:cubicBezTo>
                <a:cubicBezTo>
                  <a:pt x="168" y="130"/>
                  <a:pt x="130" y="168"/>
                  <a:pt x="84" y="168"/>
                </a:cubicBezTo>
                <a:close/>
                <a:moveTo>
                  <a:pt x="84" y="8"/>
                </a:moveTo>
                <a:cubicBezTo>
                  <a:pt x="42" y="8"/>
                  <a:pt x="8" y="42"/>
                  <a:pt x="8" y="84"/>
                </a:cubicBezTo>
                <a:cubicBezTo>
                  <a:pt x="8" y="126"/>
                  <a:pt x="42" y="160"/>
                  <a:pt x="84" y="160"/>
                </a:cubicBezTo>
                <a:cubicBezTo>
                  <a:pt x="125" y="160"/>
                  <a:pt x="160" y="126"/>
                  <a:pt x="160" y="84"/>
                </a:cubicBezTo>
                <a:cubicBezTo>
                  <a:pt x="160" y="42"/>
                  <a:pt x="125" y="8"/>
                  <a:pt x="84" y="8"/>
                </a:cubicBez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5" name="Freeform 391">
            <a:extLst>
              <a:ext uri="{FF2B5EF4-FFF2-40B4-BE49-F238E27FC236}">
                <a16:creationId xmlns:a16="http://schemas.microsoft.com/office/drawing/2014/main" id="{4CB8DA2B-AA3A-4AFF-B3A9-B17E4A57F2BC}"/>
              </a:ext>
            </a:extLst>
          </p:cNvPr>
          <p:cNvSpPr>
            <a:spLocks noEditPoints="1"/>
          </p:cNvSpPr>
          <p:nvPr/>
        </p:nvSpPr>
        <p:spPr bwMode="auto">
          <a:xfrm>
            <a:off x="4953922" y="3281669"/>
            <a:ext cx="239175" cy="239175"/>
          </a:xfrm>
          <a:custGeom>
            <a:avLst/>
            <a:gdLst>
              <a:gd name="T0" fmla="*/ 51 w 70"/>
              <a:gd name="T1" fmla="*/ 70 h 70"/>
              <a:gd name="T2" fmla="*/ 0 w 70"/>
              <a:gd name="T3" fmla="*/ 19 h 70"/>
              <a:gd name="T4" fmla="*/ 19 w 70"/>
              <a:gd name="T5" fmla="*/ 0 h 70"/>
              <a:gd name="T6" fmla="*/ 70 w 70"/>
              <a:gd name="T7" fmla="*/ 52 h 70"/>
              <a:gd name="T8" fmla="*/ 51 w 70"/>
              <a:gd name="T9" fmla="*/ 70 h 70"/>
              <a:gd name="T10" fmla="*/ 7 w 70"/>
              <a:gd name="T11" fmla="*/ 19 h 70"/>
              <a:gd name="T12" fmla="*/ 51 w 70"/>
              <a:gd name="T13" fmla="*/ 63 h 70"/>
              <a:gd name="T14" fmla="*/ 63 w 70"/>
              <a:gd name="T15" fmla="*/ 52 h 70"/>
              <a:gd name="T16" fmla="*/ 19 w 70"/>
              <a:gd name="T17" fmla="*/ 8 h 70"/>
              <a:gd name="T18" fmla="*/ 7 w 70"/>
              <a:gd name="T19" fmla="*/ 1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0">
                <a:moveTo>
                  <a:pt x="51" y="70"/>
                </a:moveTo>
                <a:lnTo>
                  <a:pt x="0" y="19"/>
                </a:lnTo>
                <a:lnTo>
                  <a:pt x="19" y="0"/>
                </a:lnTo>
                <a:lnTo>
                  <a:pt x="70" y="52"/>
                </a:lnTo>
                <a:lnTo>
                  <a:pt x="51" y="70"/>
                </a:lnTo>
                <a:close/>
                <a:moveTo>
                  <a:pt x="7" y="19"/>
                </a:moveTo>
                <a:lnTo>
                  <a:pt x="51" y="63"/>
                </a:lnTo>
                <a:lnTo>
                  <a:pt x="63" y="52"/>
                </a:lnTo>
                <a:lnTo>
                  <a:pt x="19" y="8"/>
                </a:lnTo>
                <a:lnTo>
                  <a:pt x="7" y="19"/>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6" name="Freeform 156">
            <a:extLst>
              <a:ext uri="{FF2B5EF4-FFF2-40B4-BE49-F238E27FC236}">
                <a16:creationId xmlns:a16="http://schemas.microsoft.com/office/drawing/2014/main" id="{DEAB66DD-9FCE-4420-8C06-8923869E2499}"/>
              </a:ext>
            </a:extLst>
          </p:cNvPr>
          <p:cNvSpPr>
            <a:spLocks noEditPoints="1"/>
          </p:cNvSpPr>
          <p:nvPr/>
        </p:nvSpPr>
        <p:spPr bwMode="auto">
          <a:xfrm>
            <a:off x="8221801" y="4510347"/>
            <a:ext cx="546685" cy="543268"/>
          </a:xfrm>
          <a:custGeom>
            <a:avLst/>
            <a:gdLst>
              <a:gd name="T0" fmla="*/ 160 w 160"/>
              <a:gd name="T1" fmla="*/ 159 h 159"/>
              <a:gd name="T2" fmla="*/ 0 w 160"/>
              <a:gd name="T3" fmla="*/ 159 h 159"/>
              <a:gd name="T4" fmla="*/ 0 w 160"/>
              <a:gd name="T5" fmla="*/ 0 h 159"/>
              <a:gd name="T6" fmla="*/ 160 w 160"/>
              <a:gd name="T7" fmla="*/ 0 h 159"/>
              <a:gd name="T8" fmla="*/ 160 w 160"/>
              <a:gd name="T9" fmla="*/ 159 h 159"/>
              <a:gd name="T10" fmla="*/ 5 w 160"/>
              <a:gd name="T11" fmla="*/ 154 h 159"/>
              <a:gd name="T12" fmla="*/ 155 w 160"/>
              <a:gd name="T13" fmla="*/ 154 h 159"/>
              <a:gd name="T14" fmla="*/ 155 w 160"/>
              <a:gd name="T15" fmla="*/ 5 h 159"/>
              <a:gd name="T16" fmla="*/ 5 w 160"/>
              <a:gd name="T17" fmla="*/ 5 h 159"/>
              <a:gd name="T18" fmla="*/ 5 w 160"/>
              <a:gd name="T19" fmla="*/ 15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159">
                <a:moveTo>
                  <a:pt x="160" y="159"/>
                </a:moveTo>
                <a:lnTo>
                  <a:pt x="0" y="159"/>
                </a:lnTo>
                <a:lnTo>
                  <a:pt x="0" y="0"/>
                </a:lnTo>
                <a:lnTo>
                  <a:pt x="160" y="0"/>
                </a:lnTo>
                <a:lnTo>
                  <a:pt x="160" y="159"/>
                </a:lnTo>
                <a:close/>
                <a:moveTo>
                  <a:pt x="5" y="154"/>
                </a:moveTo>
                <a:lnTo>
                  <a:pt x="155" y="154"/>
                </a:lnTo>
                <a:lnTo>
                  <a:pt x="155" y="5"/>
                </a:lnTo>
                <a:lnTo>
                  <a:pt x="5" y="5"/>
                </a:lnTo>
                <a:lnTo>
                  <a:pt x="5" y="154"/>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Rectangle 157">
            <a:extLst>
              <a:ext uri="{FF2B5EF4-FFF2-40B4-BE49-F238E27FC236}">
                <a16:creationId xmlns:a16="http://schemas.microsoft.com/office/drawing/2014/main" id="{B41F6655-DA1A-4CC6-9226-82040E1166D8}"/>
              </a:ext>
            </a:extLst>
          </p:cNvPr>
          <p:cNvSpPr>
            <a:spLocks noChangeArrowheads="1"/>
          </p:cNvSpPr>
          <p:nvPr/>
        </p:nvSpPr>
        <p:spPr bwMode="auto">
          <a:xfrm>
            <a:off x="8368723" y="4578683"/>
            <a:ext cx="17084" cy="170839"/>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Rectangle 158">
            <a:extLst>
              <a:ext uri="{FF2B5EF4-FFF2-40B4-BE49-F238E27FC236}">
                <a16:creationId xmlns:a16="http://schemas.microsoft.com/office/drawing/2014/main" id="{58DBDD16-33F0-47DA-B58B-5299F452F58E}"/>
              </a:ext>
            </a:extLst>
          </p:cNvPr>
          <p:cNvSpPr>
            <a:spLocks noChangeArrowheads="1"/>
          </p:cNvSpPr>
          <p:nvPr/>
        </p:nvSpPr>
        <p:spPr bwMode="auto">
          <a:xfrm>
            <a:off x="8290138" y="4653852"/>
            <a:ext cx="170839" cy="17084"/>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Rectangle 159">
            <a:extLst>
              <a:ext uri="{FF2B5EF4-FFF2-40B4-BE49-F238E27FC236}">
                <a16:creationId xmlns:a16="http://schemas.microsoft.com/office/drawing/2014/main" id="{6523287A-B33B-444C-B920-EFA44191D08B}"/>
              </a:ext>
            </a:extLst>
          </p:cNvPr>
          <p:cNvSpPr>
            <a:spLocks noChangeArrowheads="1"/>
          </p:cNvSpPr>
          <p:nvPr/>
        </p:nvSpPr>
        <p:spPr bwMode="auto">
          <a:xfrm>
            <a:off x="8529311" y="4653852"/>
            <a:ext cx="170839" cy="17084"/>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160">
            <a:extLst>
              <a:ext uri="{FF2B5EF4-FFF2-40B4-BE49-F238E27FC236}">
                <a16:creationId xmlns:a16="http://schemas.microsoft.com/office/drawing/2014/main" id="{50DFD224-732A-44BA-BAB7-3CCA4CDDCF44}"/>
              </a:ext>
            </a:extLst>
          </p:cNvPr>
          <p:cNvSpPr>
            <a:spLocks/>
          </p:cNvSpPr>
          <p:nvPr/>
        </p:nvSpPr>
        <p:spPr bwMode="auto">
          <a:xfrm>
            <a:off x="8300388" y="4828108"/>
            <a:ext cx="150338" cy="146922"/>
          </a:xfrm>
          <a:custGeom>
            <a:avLst/>
            <a:gdLst>
              <a:gd name="T0" fmla="*/ 4 w 44"/>
              <a:gd name="T1" fmla="*/ 43 h 43"/>
              <a:gd name="T2" fmla="*/ 0 w 44"/>
              <a:gd name="T3" fmla="*/ 40 h 43"/>
              <a:gd name="T4" fmla="*/ 40 w 44"/>
              <a:gd name="T5" fmla="*/ 0 h 43"/>
              <a:gd name="T6" fmla="*/ 44 w 44"/>
              <a:gd name="T7" fmla="*/ 3 h 43"/>
              <a:gd name="T8" fmla="*/ 4 w 44"/>
              <a:gd name="T9" fmla="*/ 43 h 43"/>
            </a:gdLst>
            <a:ahLst/>
            <a:cxnLst>
              <a:cxn ang="0">
                <a:pos x="T0" y="T1"/>
              </a:cxn>
              <a:cxn ang="0">
                <a:pos x="T2" y="T3"/>
              </a:cxn>
              <a:cxn ang="0">
                <a:pos x="T4" y="T5"/>
              </a:cxn>
              <a:cxn ang="0">
                <a:pos x="T6" y="T7"/>
              </a:cxn>
              <a:cxn ang="0">
                <a:pos x="T8" y="T9"/>
              </a:cxn>
            </a:cxnLst>
            <a:rect l="0" t="0" r="r" b="b"/>
            <a:pathLst>
              <a:path w="44" h="43">
                <a:moveTo>
                  <a:pt x="4" y="43"/>
                </a:moveTo>
                <a:lnTo>
                  <a:pt x="0" y="40"/>
                </a:lnTo>
                <a:lnTo>
                  <a:pt x="40" y="0"/>
                </a:lnTo>
                <a:lnTo>
                  <a:pt x="44" y="3"/>
                </a:lnTo>
                <a:lnTo>
                  <a:pt x="4" y="43"/>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161">
            <a:extLst>
              <a:ext uri="{FF2B5EF4-FFF2-40B4-BE49-F238E27FC236}">
                <a16:creationId xmlns:a16="http://schemas.microsoft.com/office/drawing/2014/main" id="{452F0C5A-8B65-4644-9A93-10B5AB64BEEF}"/>
              </a:ext>
            </a:extLst>
          </p:cNvPr>
          <p:cNvSpPr>
            <a:spLocks/>
          </p:cNvSpPr>
          <p:nvPr/>
        </p:nvSpPr>
        <p:spPr bwMode="auto">
          <a:xfrm>
            <a:off x="8300388" y="4828108"/>
            <a:ext cx="150338" cy="146922"/>
          </a:xfrm>
          <a:custGeom>
            <a:avLst/>
            <a:gdLst>
              <a:gd name="T0" fmla="*/ 40 w 44"/>
              <a:gd name="T1" fmla="*/ 43 h 43"/>
              <a:gd name="T2" fmla="*/ 0 w 44"/>
              <a:gd name="T3" fmla="*/ 3 h 43"/>
              <a:gd name="T4" fmla="*/ 4 w 44"/>
              <a:gd name="T5" fmla="*/ 0 h 43"/>
              <a:gd name="T6" fmla="*/ 44 w 44"/>
              <a:gd name="T7" fmla="*/ 40 h 43"/>
              <a:gd name="T8" fmla="*/ 40 w 44"/>
              <a:gd name="T9" fmla="*/ 43 h 43"/>
            </a:gdLst>
            <a:ahLst/>
            <a:cxnLst>
              <a:cxn ang="0">
                <a:pos x="T0" y="T1"/>
              </a:cxn>
              <a:cxn ang="0">
                <a:pos x="T2" y="T3"/>
              </a:cxn>
              <a:cxn ang="0">
                <a:pos x="T4" y="T5"/>
              </a:cxn>
              <a:cxn ang="0">
                <a:pos x="T6" y="T7"/>
              </a:cxn>
              <a:cxn ang="0">
                <a:pos x="T8" y="T9"/>
              </a:cxn>
            </a:cxnLst>
            <a:rect l="0" t="0" r="r" b="b"/>
            <a:pathLst>
              <a:path w="44" h="43">
                <a:moveTo>
                  <a:pt x="40" y="43"/>
                </a:moveTo>
                <a:lnTo>
                  <a:pt x="0" y="3"/>
                </a:lnTo>
                <a:lnTo>
                  <a:pt x="4" y="0"/>
                </a:lnTo>
                <a:lnTo>
                  <a:pt x="44" y="40"/>
                </a:lnTo>
                <a:lnTo>
                  <a:pt x="40" y="43"/>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Rectangle 162">
            <a:extLst>
              <a:ext uri="{FF2B5EF4-FFF2-40B4-BE49-F238E27FC236}">
                <a16:creationId xmlns:a16="http://schemas.microsoft.com/office/drawing/2014/main" id="{294B3D43-3991-4F43-BD4B-DA1651A221AE}"/>
              </a:ext>
            </a:extLst>
          </p:cNvPr>
          <p:cNvSpPr>
            <a:spLocks noChangeArrowheads="1"/>
          </p:cNvSpPr>
          <p:nvPr/>
        </p:nvSpPr>
        <p:spPr bwMode="auto">
          <a:xfrm>
            <a:off x="8529311" y="4869109"/>
            <a:ext cx="170839" cy="17084"/>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Rectangle 163">
            <a:extLst>
              <a:ext uri="{FF2B5EF4-FFF2-40B4-BE49-F238E27FC236}">
                <a16:creationId xmlns:a16="http://schemas.microsoft.com/office/drawing/2014/main" id="{086D9049-005E-4DD6-A077-EB4EE0424A18}"/>
              </a:ext>
            </a:extLst>
          </p:cNvPr>
          <p:cNvSpPr>
            <a:spLocks noChangeArrowheads="1"/>
          </p:cNvSpPr>
          <p:nvPr/>
        </p:nvSpPr>
        <p:spPr bwMode="auto">
          <a:xfrm>
            <a:off x="8529311" y="4920361"/>
            <a:ext cx="170839" cy="17084"/>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1858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47D637-F6B8-472E-9632-77DEF207218B}"/>
              </a:ext>
            </a:extLst>
          </p:cNvPr>
          <p:cNvSpPr/>
          <p:nvPr/>
        </p:nvSpPr>
        <p:spPr>
          <a:xfrm>
            <a:off x="0" y="-19774"/>
            <a:ext cx="6096000" cy="6858000"/>
          </a:xfrm>
          <a:prstGeom prst="rect">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p:nvPr/>
        </p:nvGrpSpPr>
        <p:grpSpPr>
          <a:xfrm>
            <a:off x="5743575" y="1980424"/>
            <a:ext cx="683692" cy="683692"/>
            <a:chOff x="2108842" y="3420973"/>
            <a:chExt cx="876434" cy="876434"/>
          </a:xfrm>
        </p:grpSpPr>
        <p:sp>
          <p:nvSpPr>
            <p:cNvPr id="4" name="Oval 3"/>
            <p:cNvSpPr/>
            <p:nvPr/>
          </p:nvSpPr>
          <p:spPr>
            <a:xfrm>
              <a:off x="2108842" y="3420973"/>
              <a:ext cx="876434" cy="876434"/>
            </a:xfrm>
            <a:prstGeom prst="ellipse">
              <a:avLst/>
            </a:prstGeom>
            <a:solidFill>
              <a:schemeClr val="bg1"/>
            </a:solidFill>
            <a:ln>
              <a:noFill/>
            </a:ln>
            <a:effectLst>
              <a:outerShdw blurRad="508000" dist="266700" dir="5520000" sx="87000" sy="87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600" spc="-150" dirty="0">
                <a:solidFill>
                  <a:schemeClr val="tx1">
                    <a:lumMod val="75000"/>
                    <a:lumOff val="25000"/>
                  </a:schemeClr>
                </a:solidFill>
                <a:latin typeface="Montserrat" panose="00000500000000000000" pitchFamily="50" charset="0"/>
              </a:endParaRPr>
            </a:p>
          </p:txBody>
        </p:sp>
        <p:grpSp>
          <p:nvGrpSpPr>
            <p:cNvPr id="8" name="Group 7">
              <a:extLst>
                <a:ext uri="{FF2B5EF4-FFF2-40B4-BE49-F238E27FC236}">
                  <a16:creationId xmlns:a16="http://schemas.microsoft.com/office/drawing/2014/main" id="{98D73295-8761-4DB1-82AE-51E285F97ACE}"/>
                </a:ext>
              </a:extLst>
            </p:cNvPr>
            <p:cNvGrpSpPr/>
            <p:nvPr/>
          </p:nvGrpSpPr>
          <p:grpSpPr>
            <a:xfrm>
              <a:off x="2362138" y="3674269"/>
              <a:ext cx="369842" cy="369842"/>
              <a:chOff x="12708487" y="10324744"/>
              <a:chExt cx="546685" cy="546685"/>
            </a:xfrm>
            <a:gradFill>
              <a:gsLst>
                <a:gs pos="0">
                  <a:schemeClr val="accent3"/>
                </a:gs>
                <a:gs pos="82000">
                  <a:schemeClr val="accent1">
                    <a:lumMod val="75000"/>
                  </a:schemeClr>
                </a:gs>
              </a:gsLst>
              <a:lin ang="2700000" scaled="1"/>
            </a:gradFill>
          </p:grpSpPr>
          <p:sp>
            <p:nvSpPr>
              <p:cNvPr id="9" name="Rectangle 285">
                <a:extLst>
                  <a:ext uri="{FF2B5EF4-FFF2-40B4-BE49-F238E27FC236}">
                    <a16:creationId xmlns:a16="http://schemas.microsoft.com/office/drawing/2014/main" id="{2CECA94A-647D-4C44-9F75-CBE82C8C15D1}"/>
                  </a:ext>
                </a:extLst>
              </p:cNvPr>
              <p:cNvSpPr>
                <a:spLocks noChangeArrowheads="1"/>
              </p:cNvSpPr>
              <p:nvPr/>
            </p:nvSpPr>
            <p:spPr bwMode="auto">
              <a:xfrm>
                <a:off x="12974997" y="10734758"/>
                <a:ext cx="17084" cy="1366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Rectangle 286">
                <a:extLst>
                  <a:ext uri="{FF2B5EF4-FFF2-40B4-BE49-F238E27FC236}">
                    <a16:creationId xmlns:a16="http://schemas.microsoft.com/office/drawing/2014/main" id="{CA71EC48-8CFA-44EB-80C3-39FD2F8F0A8D}"/>
                  </a:ext>
                </a:extLst>
              </p:cNvPr>
              <p:cNvSpPr>
                <a:spLocks noChangeArrowheads="1"/>
              </p:cNvSpPr>
              <p:nvPr/>
            </p:nvSpPr>
            <p:spPr bwMode="auto">
              <a:xfrm>
                <a:off x="12974997" y="10324744"/>
                <a:ext cx="17084" cy="1366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Rectangle 287">
                <a:extLst>
                  <a:ext uri="{FF2B5EF4-FFF2-40B4-BE49-F238E27FC236}">
                    <a16:creationId xmlns:a16="http://schemas.microsoft.com/office/drawing/2014/main" id="{E93E946C-E378-4309-AEEB-2091ABAFCFD9}"/>
                  </a:ext>
                </a:extLst>
              </p:cNvPr>
              <p:cNvSpPr>
                <a:spLocks noChangeArrowheads="1"/>
              </p:cNvSpPr>
              <p:nvPr/>
            </p:nvSpPr>
            <p:spPr bwMode="auto">
              <a:xfrm>
                <a:off x="12708487" y="10591253"/>
                <a:ext cx="136671" cy="170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Rectangle 288">
                <a:extLst>
                  <a:ext uri="{FF2B5EF4-FFF2-40B4-BE49-F238E27FC236}">
                    <a16:creationId xmlns:a16="http://schemas.microsoft.com/office/drawing/2014/main" id="{BBE99509-AB4A-461E-9E5B-EBF57BC5E1C8}"/>
                  </a:ext>
                </a:extLst>
              </p:cNvPr>
              <p:cNvSpPr>
                <a:spLocks noChangeArrowheads="1"/>
              </p:cNvSpPr>
              <p:nvPr/>
            </p:nvSpPr>
            <p:spPr bwMode="auto">
              <a:xfrm>
                <a:off x="13118501" y="10591253"/>
                <a:ext cx="136671" cy="170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289">
                <a:extLst>
                  <a:ext uri="{FF2B5EF4-FFF2-40B4-BE49-F238E27FC236}">
                    <a16:creationId xmlns:a16="http://schemas.microsoft.com/office/drawing/2014/main" id="{1D87A108-6AAD-43FB-9983-40B60283C626}"/>
                  </a:ext>
                </a:extLst>
              </p:cNvPr>
              <p:cNvSpPr>
                <a:spLocks noEditPoints="1"/>
              </p:cNvSpPr>
              <p:nvPr/>
            </p:nvSpPr>
            <p:spPr bwMode="auto">
              <a:xfrm>
                <a:off x="12769989" y="10386247"/>
                <a:ext cx="427097" cy="427097"/>
              </a:xfrm>
              <a:custGeom>
                <a:avLst/>
                <a:gdLst>
                  <a:gd name="T0" fmla="*/ 100 w 200"/>
                  <a:gd name="T1" fmla="*/ 200 h 200"/>
                  <a:gd name="T2" fmla="*/ 0 w 200"/>
                  <a:gd name="T3" fmla="*/ 100 h 200"/>
                  <a:gd name="T4" fmla="*/ 100 w 200"/>
                  <a:gd name="T5" fmla="*/ 0 h 200"/>
                  <a:gd name="T6" fmla="*/ 200 w 200"/>
                  <a:gd name="T7" fmla="*/ 100 h 200"/>
                  <a:gd name="T8" fmla="*/ 100 w 200"/>
                  <a:gd name="T9" fmla="*/ 200 h 200"/>
                  <a:gd name="T10" fmla="*/ 100 w 200"/>
                  <a:gd name="T11" fmla="*/ 8 h 200"/>
                  <a:gd name="T12" fmla="*/ 8 w 200"/>
                  <a:gd name="T13" fmla="*/ 100 h 200"/>
                  <a:gd name="T14" fmla="*/ 100 w 200"/>
                  <a:gd name="T15" fmla="*/ 192 h 200"/>
                  <a:gd name="T16" fmla="*/ 192 w 200"/>
                  <a:gd name="T17" fmla="*/ 100 h 200"/>
                  <a:gd name="T18" fmla="*/ 100 w 200"/>
                  <a:gd name="T19" fmla="*/ 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200"/>
                    </a:moveTo>
                    <a:cubicBezTo>
                      <a:pt x="45" y="200"/>
                      <a:pt x="0" y="155"/>
                      <a:pt x="0" y="100"/>
                    </a:cubicBezTo>
                    <a:cubicBezTo>
                      <a:pt x="0" y="45"/>
                      <a:pt x="45" y="0"/>
                      <a:pt x="100" y="0"/>
                    </a:cubicBezTo>
                    <a:cubicBezTo>
                      <a:pt x="155" y="0"/>
                      <a:pt x="200" y="45"/>
                      <a:pt x="200" y="100"/>
                    </a:cubicBezTo>
                    <a:cubicBezTo>
                      <a:pt x="200" y="155"/>
                      <a:pt x="155" y="200"/>
                      <a:pt x="100" y="200"/>
                    </a:cubicBezTo>
                    <a:close/>
                    <a:moveTo>
                      <a:pt x="100" y="8"/>
                    </a:moveTo>
                    <a:cubicBezTo>
                      <a:pt x="49" y="8"/>
                      <a:pt x="8" y="49"/>
                      <a:pt x="8" y="100"/>
                    </a:cubicBezTo>
                    <a:cubicBezTo>
                      <a:pt x="8" y="151"/>
                      <a:pt x="49" y="192"/>
                      <a:pt x="100" y="192"/>
                    </a:cubicBezTo>
                    <a:cubicBezTo>
                      <a:pt x="151" y="192"/>
                      <a:pt x="192" y="151"/>
                      <a:pt x="192" y="100"/>
                    </a:cubicBezTo>
                    <a:cubicBezTo>
                      <a:pt x="192" y="49"/>
                      <a:pt x="151" y="8"/>
                      <a:pt x="10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42" name="TextBox 41">
            <a:extLst>
              <a:ext uri="{FF2B5EF4-FFF2-40B4-BE49-F238E27FC236}">
                <a16:creationId xmlns:a16="http://schemas.microsoft.com/office/drawing/2014/main" id="{928ABC2C-826E-4E60-A8EE-EB4B847579DC}"/>
              </a:ext>
            </a:extLst>
          </p:cNvPr>
          <p:cNvSpPr txBox="1"/>
          <p:nvPr/>
        </p:nvSpPr>
        <p:spPr>
          <a:xfrm>
            <a:off x="795799" y="515969"/>
            <a:ext cx="4540043" cy="596766"/>
          </a:xfrm>
          <a:prstGeom prst="rect">
            <a:avLst/>
          </a:prstGeom>
          <a:noFill/>
        </p:spPr>
        <p:txBody>
          <a:bodyPr wrap="square" rtlCol="0">
            <a:spAutoFit/>
          </a:bodyPr>
          <a:lstStyle/>
          <a:p>
            <a:pPr algn="r">
              <a:lnSpc>
                <a:spcPct val="70000"/>
              </a:lnSpc>
            </a:pPr>
            <a:r>
              <a:rPr lang="en-US" sz="4400" spc="-188" dirty="0">
                <a:solidFill>
                  <a:schemeClr val="bg1"/>
                </a:solidFill>
                <a:latin typeface="+mj-lt"/>
                <a:cs typeface="Poppins Light" panose="00000400000000000000" pitchFamily="2" charset="0"/>
              </a:rPr>
              <a:t>Context</a:t>
            </a:r>
          </a:p>
        </p:txBody>
      </p:sp>
      <p:sp>
        <p:nvSpPr>
          <p:cNvPr id="43" name="TextBox 42">
            <a:extLst>
              <a:ext uri="{FF2B5EF4-FFF2-40B4-BE49-F238E27FC236}">
                <a16:creationId xmlns:a16="http://schemas.microsoft.com/office/drawing/2014/main" id="{928ABC2C-826E-4E60-A8EE-EB4B847579DC}"/>
              </a:ext>
            </a:extLst>
          </p:cNvPr>
          <p:cNvSpPr txBox="1"/>
          <p:nvPr/>
        </p:nvSpPr>
        <p:spPr>
          <a:xfrm>
            <a:off x="6763394" y="515969"/>
            <a:ext cx="4400451" cy="1070742"/>
          </a:xfrm>
          <a:prstGeom prst="rect">
            <a:avLst/>
          </a:prstGeom>
          <a:noFill/>
        </p:spPr>
        <p:txBody>
          <a:bodyPr wrap="square" rtlCol="0">
            <a:spAutoFit/>
          </a:bodyPr>
          <a:lstStyle/>
          <a:p>
            <a:pPr>
              <a:lnSpc>
                <a:spcPct val="70000"/>
              </a:lnSpc>
            </a:pPr>
            <a:r>
              <a:rPr lang="en-GB"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Every year our 11,500 staff:</a:t>
            </a:r>
          </a:p>
        </p:txBody>
      </p:sp>
      <p:sp>
        <p:nvSpPr>
          <p:cNvPr id="45" name="Rectangle 44">
            <a:extLst>
              <a:ext uri="{FF2B5EF4-FFF2-40B4-BE49-F238E27FC236}">
                <a16:creationId xmlns:a16="http://schemas.microsoft.com/office/drawing/2014/main" id="{F01017B3-003E-40C2-A42E-9182896E328F}"/>
              </a:ext>
            </a:extLst>
          </p:cNvPr>
          <p:cNvSpPr/>
          <p:nvPr/>
        </p:nvSpPr>
        <p:spPr>
          <a:xfrm>
            <a:off x="6763394" y="1866014"/>
            <a:ext cx="4400451" cy="923330"/>
          </a:xfrm>
          <a:prstGeom prst="rect">
            <a:avLst/>
          </a:prstGeom>
        </p:spPr>
        <p:txBody>
          <a:bodyPr wrap="square" anchor="ctr">
            <a:spAutoFit/>
          </a:bodyPr>
          <a:lstStyle/>
          <a:p>
            <a:r>
              <a:rPr lang="en-GB" dirty="0">
                <a:solidFill>
                  <a:schemeClr val="tx1">
                    <a:lumMod val="75000"/>
                    <a:lumOff val="25000"/>
                  </a:schemeClr>
                </a:solidFill>
                <a:latin typeface="+mj-lt"/>
                <a:cs typeface="Segoe UI Light" panose="020B0502040204020203" pitchFamily="34" charset="0"/>
              </a:rPr>
              <a:t>Treat around 150,000 inpatients and day patients, including about 50,000 emergency admissions;</a:t>
            </a:r>
          </a:p>
        </p:txBody>
      </p:sp>
      <p:sp>
        <p:nvSpPr>
          <p:cNvPr id="46" name="Rectangle 45">
            <a:extLst>
              <a:ext uri="{FF2B5EF4-FFF2-40B4-BE49-F238E27FC236}">
                <a16:creationId xmlns:a16="http://schemas.microsoft.com/office/drawing/2014/main" id="{F01017B3-003E-40C2-A42E-9182896E328F}"/>
              </a:ext>
            </a:extLst>
          </p:cNvPr>
          <p:cNvSpPr/>
          <p:nvPr/>
        </p:nvSpPr>
        <p:spPr>
          <a:xfrm>
            <a:off x="6763394" y="5340774"/>
            <a:ext cx="4400451" cy="646331"/>
          </a:xfrm>
          <a:prstGeom prst="rect">
            <a:avLst/>
          </a:prstGeom>
        </p:spPr>
        <p:txBody>
          <a:bodyPr wrap="square" anchor="ctr">
            <a:spAutoFit/>
          </a:bodyPr>
          <a:lstStyle/>
          <a:p>
            <a:r>
              <a:rPr lang="en-GB" dirty="0">
                <a:solidFill>
                  <a:schemeClr val="tx1">
                    <a:lumMod val="75000"/>
                    <a:lumOff val="25000"/>
                  </a:schemeClr>
                </a:solidFill>
                <a:latin typeface="+mj-lt"/>
                <a:cs typeface="Segoe UI Light" panose="020B0502040204020203" pitchFamily="34" charset="0"/>
              </a:rPr>
              <a:t>Providing these services costs £1.9 million a day.</a:t>
            </a:r>
          </a:p>
        </p:txBody>
      </p:sp>
      <p:sp>
        <p:nvSpPr>
          <p:cNvPr id="47" name="Rectangle 46">
            <a:extLst>
              <a:ext uri="{FF2B5EF4-FFF2-40B4-BE49-F238E27FC236}">
                <a16:creationId xmlns:a16="http://schemas.microsoft.com/office/drawing/2014/main" id="{F01017B3-003E-40C2-A42E-9182896E328F}"/>
              </a:ext>
            </a:extLst>
          </p:cNvPr>
          <p:cNvSpPr/>
          <p:nvPr/>
        </p:nvSpPr>
        <p:spPr>
          <a:xfrm>
            <a:off x="6763394" y="3116601"/>
            <a:ext cx="4400451" cy="646331"/>
          </a:xfrm>
          <a:prstGeom prst="rect">
            <a:avLst/>
          </a:prstGeom>
        </p:spPr>
        <p:txBody>
          <a:bodyPr wrap="square" anchor="ctr">
            <a:spAutoFit/>
          </a:bodyPr>
          <a:lstStyle/>
          <a:p>
            <a:r>
              <a:rPr lang="en-GB" dirty="0">
                <a:solidFill>
                  <a:schemeClr val="tx1">
                    <a:lumMod val="75000"/>
                    <a:lumOff val="25000"/>
                  </a:schemeClr>
                </a:solidFill>
                <a:latin typeface="+mj-lt"/>
                <a:cs typeface="Segoe UI Light" panose="020B0502040204020203" pitchFamily="34" charset="0"/>
              </a:rPr>
              <a:t>See over 624,000 people at outpatient appointments; and</a:t>
            </a:r>
          </a:p>
        </p:txBody>
      </p:sp>
      <p:sp>
        <p:nvSpPr>
          <p:cNvPr id="48" name="Rectangle 47">
            <a:extLst>
              <a:ext uri="{FF2B5EF4-FFF2-40B4-BE49-F238E27FC236}">
                <a16:creationId xmlns:a16="http://schemas.microsoft.com/office/drawing/2014/main" id="{F01017B3-003E-40C2-A42E-9182896E328F}"/>
              </a:ext>
            </a:extLst>
          </p:cNvPr>
          <p:cNvSpPr/>
          <p:nvPr/>
        </p:nvSpPr>
        <p:spPr>
          <a:xfrm>
            <a:off x="6763394" y="4228688"/>
            <a:ext cx="4400451" cy="646331"/>
          </a:xfrm>
          <a:prstGeom prst="rect">
            <a:avLst/>
          </a:prstGeom>
        </p:spPr>
        <p:txBody>
          <a:bodyPr wrap="square" anchor="ctr">
            <a:spAutoFit/>
          </a:bodyPr>
          <a:lstStyle/>
          <a:p>
            <a:r>
              <a:rPr lang="en-GB" dirty="0">
                <a:solidFill>
                  <a:schemeClr val="tx1">
                    <a:lumMod val="75000"/>
                    <a:lumOff val="25000"/>
                  </a:schemeClr>
                </a:solidFill>
                <a:latin typeface="+mj-lt"/>
                <a:cs typeface="Segoe UI Light" panose="020B0502040204020203" pitchFamily="34" charset="0"/>
              </a:rPr>
              <a:t>Deal with around 135,000 cases in our emergency department.</a:t>
            </a:r>
          </a:p>
        </p:txBody>
      </p:sp>
      <p:sp>
        <p:nvSpPr>
          <p:cNvPr id="49" name="Rectangle 48">
            <a:extLst>
              <a:ext uri="{FF2B5EF4-FFF2-40B4-BE49-F238E27FC236}">
                <a16:creationId xmlns:a16="http://schemas.microsoft.com/office/drawing/2014/main" id="{F01017B3-003E-40C2-A42E-9182896E328F}"/>
              </a:ext>
            </a:extLst>
          </p:cNvPr>
          <p:cNvSpPr/>
          <p:nvPr/>
        </p:nvSpPr>
        <p:spPr>
          <a:xfrm>
            <a:off x="935391" y="2004514"/>
            <a:ext cx="4400451" cy="646331"/>
          </a:xfrm>
          <a:prstGeom prst="rect">
            <a:avLst/>
          </a:prstGeom>
        </p:spPr>
        <p:txBody>
          <a:bodyPr wrap="square" anchor="ctr">
            <a:spAutoFit/>
          </a:bodyPr>
          <a:lstStyle/>
          <a:p>
            <a:pPr algn="r"/>
            <a:r>
              <a:rPr lang="en-GB" b="1" dirty="0">
                <a:solidFill>
                  <a:schemeClr val="bg1"/>
                </a:solidFill>
                <a:latin typeface="+mj-lt"/>
                <a:cs typeface="Segoe UI Light" panose="020B0502040204020203" pitchFamily="34" charset="0"/>
              </a:rPr>
              <a:t>Provides services to some 1.9 million people living in Southampton and South Hampshire. </a:t>
            </a:r>
          </a:p>
        </p:txBody>
      </p:sp>
      <p:sp>
        <p:nvSpPr>
          <p:cNvPr id="51" name="Rectangle 50">
            <a:extLst>
              <a:ext uri="{FF2B5EF4-FFF2-40B4-BE49-F238E27FC236}">
                <a16:creationId xmlns:a16="http://schemas.microsoft.com/office/drawing/2014/main" id="{F01017B3-003E-40C2-A42E-9182896E328F}"/>
              </a:ext>
            </a:extLst>
          </p:cNvPr>
          <p:cNvSpPr/>
          <p:nvPr/>
        </p:nvSpPr>
        <p:spPr>
          <a:xfrm>
            <a:off x="659757" y="2978101"/>
            <a:ext cx="4676085" cy="923330"/>
          </a:xfrm>
          <a:prstGeom prst="rect">
            <a:avLst/>
          </a:prstGeom>
        </p:spPr>
        <p:txBody>
          <a:bodyPr wrap="square" anchor="ctr">
            <a:spAutoFit/>
          </a:bodyPr>
          <a:lstStyle/>
          <a:p>
            <a:pPr algn="r"/>
            <a:r>
              <a:rPr lang="en-GB" b="1" dirty="0">
                <a:solidFill>
                  <a:schemeClr val="bg1"/>
                </a:solidFill>
                <a:latin typeface="+mj-lt"/>
                <a:cs typeface="Segoe UI Light" panose="020B0502040204020203" pitchFamily="34" charset="0"/>
              </a:rPr>
              <a:t>Provides specialist services to more than 3.7 million people in central southern England and Channel Islands.</a:t>
            </a:r>
          </a:p>
        </p:txBody>
      </p:sp>
      <p:sp>
        <p:nvSpPr>
          <p:cNvPr id="52" name="Rectangle 51">
            <a:extLst>
              <a:ext uri="{FF2B5EF4-FFF2-40B4-BE49-F238E27FC236}">
                <a16:creationId xmlns:a16="http://schemas.microsoft.com/office/drawing/2014/main" id="{F01017B3-003E-40C2-A42E-9182896E328F}"/>
              </a:ext>
            </a:extLst>
          </p:cNvPr>
          <p:cNvSpPr/>
          <p:nvPr/>
        </p:nvSpPr>
        <p:spPr>
          <a:xfrm>
            <a:off x="196771" y="4090188"/>
            <a:ext cx="5139072" cy="923330"/>
          </a:xfrm>
          <a:prstGeom prst="rect">
            <a:avLst/>
          </a:prstGeom>
        </p:spPr>
        <p:txBody>
          <a:bodyPr wrap="square" anchor="ctr">
            <a:spAutoFit/>
          </a:bodyPr>
          <a:lstStyle/>
          <a:p>
            <a:pPr algn="r"/>
            <a:r>
              <a:rPr lang="en-GB" b="1" dirty="0">
                <a:solidFill>
                  <a:schemeClr val="bg1"/>
                </a:solidFill>
                <a:latin typeface="+mj-lt"/>
                <a:cs typeface="Segoe UI Light" panose="020B0502040204020203" pitchFamily="34" charset="0"/>
              </a:rPr>
              <a:t>Major centre for teaching and research in association with University of Southampton and partners including the Medical Research Council and </a:t>
            </a:r>
            <a:r>
              <a:rPr lang="en-GB" b="1" dirty="0" err="1">
                <a:solidFill>
                  <a:schemeClr val="bg1"/>
                </a:solidFill>
                <a:latin typeface="+mj-lt"/>
                <a:cs typeface="Segoe UI Light" panose="020B0502040204020203" pitchFamily="34" charset="0"/>
              </a:rPr>
              <a:t>Wellcome</a:t>
            </a:r>
            <a:r>
              <a:rPr lang="en-GB" b="1" dirty="0">
                <a:solidFill>
                  <a:schemeClr val="bg1"/>
                </a:solidFill>
                <a:latin typeface="+mj-lt"/>
                <a:cs typeface="Segoe UI Light" panose="020B0502040204020203" pitchFamily="34" charset="0"/>
              </a:rPr>
              <a:t> Trust.</a:t>
            </a:r>
          </a:p>
        </p:txBody>
      </p:sp>
      <p:grpSp>
        <p:nvGrpSpPr>
          <p:cNvPr id="54" name="Group 53">
            <a:extLst>
              <a:ext uri="{FF2B5EF4-FFF2-40B4-BE49-F238E27FC236}">
                <a16:creationId xmlns:a16="http://schemas.microsoft.com/office/drawing/2014/main" id="{B51C0771-E4DC-4C1A-94E2-78E8BE37F787}"/>
              </a:ext>
            </a:extLst>
          </p:cNvPr>
          <p:cNvGrpSpPr/>
          <p:nvPr/>
        </p:nvGrpSpPr>
        <p:grpSpPr>
          <a:xfrm>
            <a:off x="5719231" y="3127700"/>
            <a:ext cx="683692" cy="683692"/>
            <a:chOff x="2108842" y="3420973"/>
            <a:chExt cx="876434" cy="876434"/>
          </a:xfrm>
        </p:grpSpPr>
        <p:sp>
          <p:nvSpPr>
            <p:cNvPr id="55" name="Oval 54">
              <a:extLst>
                <a:ext uri="{FF2B5EF4-FFF2-40B4-BE49-F238E27FC236}">
                  <a16:creationId xmlns:a16="http://schemas.microsoft.com/office/drawing/2014/main" id="{FCF2655A-92DD-442E-9391-8601A53778FC}"/>
                </a:ext>
              </a:extLst>
            </p:cNvPr>
            <p:cNvSpPr/>
            <p:nvPr/>
          </p:nvSpPr>
          <p:spPr>
            <a:xfrm>
              <a:off x="2108842" y="3420973"/>
              <a:ext cx="876434" cy="876434"/>
            </a:xfrm>
            <a:prstGeom prst="ellipse">
              <a:avLst/>
            </a:prstGeom>
            <a:solidFill>
              <a:schemeClr val="bg1"/>
            </a:solidFill>
            <a:ln>
              <a:noFill/>
            </a:ln>
            <a:effectLst>
              <a:outerShdw blurRad="508000" dist="266700" dir="5520000" sx="87000" sy="87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600" spc="-150" dirty="0">
                <a:solidFill>
                  <a:schemeClr val="tx1">
                    <a:lumMod val="75000"/>
                    <a:lumOff val="25000"/>
                  </a:schemeClr>
                </a:solidFill>
                <a:latin typeface="Montserrat" panose="00000500000000000000" pitchFamily="50" charset="0"/>
              </a:endParaRPr>
            </a:p>
          </p:txBody>
        </p:sp>
        <p:grpSp>
          <p:nvGrpSpPr>
            <p:cNvPr id="56" name="Group 55">
              <a:extLst>
                <a:ext uri="{FF2B5EF4-FFF2-40B4-BE49-F238E27FC236}">
                  <a16:creationId xmlns:a16="http://schemas.microsoft.com/office/drawing/2014/main" id="{B8AEED22-931D-49D8-AD48-9CE69C93DF25}"/>
                </a:ext>
              </a:extLst>
            </p:cNvPr>
            <p:cNvGrpSpPr/>
            <p:nvPr/>
          </p:nvGrpSpPr>
          <p:grpSpPr>
            <a:xfrm>
              <a:off x="2362138" y="3674269"/>
              <a:ext cx="369842" cy="369842"/>
              <a:chOff x="12708487" y="10324744"/>
              <a:chExt cx="546685" cy="546685"/>
            </a:xfrm>
            <a:gradFill>
              <a:gsLst>
                <a:gs pos="0">
                  <a:schemeClr val="accent3"/>
                </a:gs>
                <a:gs pos="82000">
                  <a:schemeClr val="accent1">
                    <a:lumMod val="75000"/>
                  </a:schemeClr>
                </a:gs>
              </a:gsLst>
              <a:lin ang="2700000" scaled="1"/>
            </a:gradFill>
          </p:grpSpPr>
          <p:sp>
            <p:nvSpPr>
              <p:cNvPr id="57" name="Rectangle 285">
                <a:extLst>
                  <a:ext uri="{FF2B5EF4-FFF2-40B4-BE49-F238E27FC236}">
                    <a16:creationId xmlns:a16="http://schemas.microsoft.com/office/drawing/2014/main" id="{6C7C3F9D-FB5F-4CC9-8685-67DA49390DA5}"/>
                  </a:ext>
                </a:extLst>
              </p:cNvPr>
              <p:cNvSpPr>
                <a:spLocks noChangeArrowheads="1"/>
              </p:cNvSpPr>
              <p:nvPr/>
            </p:nvSpPr>
            <p:spPr bwMode="auto">
              <a:xfrm>
                <a:off x="12974997" y="10734758"/>
                <a:ext cx="17084" cy="1366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Rectangle 286">
                <a:extLst>
                  <a:ext uri="{FF2B5EF4-FFF2-40B4-BE49-F238E27FC236}">
                    <a16:creationId xmlns:a16="http://schemas.microsoft.com/office/drawing/2014/main" id="{A0A70A48-790F-4AD4-85E8-8E9720CCBCB0}"/>
                  </a:ext>
                </a:extLst>
              </p:cNvPr>
              <p:cNvSpPr>
                <a:spLocks noChangeArrowheads="1"/>
              </p:cNvSpPr>
              <p:nvPr/>
            </p:nvSpPr>
            <p:spPr bwMode="auto">
              <a:xfrm>
                <a:off x="12974997" y="10324744"/>
                <a:ext cx="17084" cy="1366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Rectangle 287">
                <a:extLst>
                  <a:ext uri="{FF2B5EF4-FFF2-40B4-BE49-F238E27FC236}">
                    <a16:creationId xmlns:a16="http://schemas.microsoft.com/office/drawing/2014/main" id="{1109E3D6-99F0-4786-A361-241C09679DF5}"/>
                  </a:ext>
                </a:extLst>
              </p:cNvPr>
              <p:cNvSpPr>
                <a:spLocks noChangeArrowheads="1"/>
              </p:cNvSpPr>
              <p:nvPr/>
            </p:nvSpPr>
            <p:spPr bwMode="auto">
              <a:xfrm>
                <a:off x="12708487" y="10591253"/>
                <a:ext cx="136671" cy="170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Rectangle 288">
                <a:extLst>
                  <a:ext uri="{FF2B5EF4-FFF2-40B4-BE49-F238E27FC236}">
                    <a16:creationId xmlns:a16="http://schemas.microsoft.com/office/drawing/2014/main" id="{24BEACC0-D8B6-41F3-9474-D136F940402C}"/>
                  </a:ext>
                </a:extLst>
              </p:cNvPr>
              <p:cNvSpPr>
                <a:spLocks noChangeArrowheads="1"/>
              </p:cNvSpPr>
              <p:nvPr/>
            </p:nvSpPr>
            <p:spPr bwMode="auto">
              <a:xfrm>
                <a:off x="13118501" y="10591253"/>
                <a:ext cx="136671" cy="170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289">
                <a:extLst>
                  <a:ext uri="{FF2B5EF4-FFF2-40B4-BE49-F238E27FC236}">
                    <a16:creationId xmlns:a16="http://schemas.microsoft.com/office/drawing/2014/main" id="{21B344ED-B4BF-42E9-B2A4-60E4E36A82A5}"/>
                  </a:ext>
                </a:extLst>
              </p:cNvPr>
              <p:cNvSpPr>
                <a:spLocks noEditPoints="1"/>
              </p:cNvSpPr>
              <p:nvPr/>
            </p:nvSpPr>
            <p:spPr bwMode="auto">
              <a:xfrm>
                <a:off x="12769989" y="10386247"/>
                <a:ext cx="427097" cy="427097"/>
              </a:xfrm>
              <a:custGeom>
                <a:avLst/>
                <a:gdLst>
                  <a:gd name="T0" fmla="*/ 100 w 200"/>
                  <a:gd name="T1" fmla="*/ 200 h 200"/>
                  <a:gd name="T2" fmla="*/ 0 w 200"/>
                  <a:gd name="T3" fmla="*/ 100 h 200"/>
                  <a:gd name="T4" fmla="*/ 100 w 200"/>
                  <a:gd name="T5" fmla="*/ 0 h 200"/>
                  <a:gd name="T6" fmla="*/ 200 w 200"/>
                  <a:gd name="T7" fmla="*/ 100 h 200"/>
                  <a:gd name="T8" fmla="*/ 100 w 200"/>
                  <a:gd name="T9" fmla="*/ 200 h 200"/>
                  <a:gd name="T10" fmla="*/ 100 w 200"/>
                  <a:gd name="T11" fmla="*/ 8 h 200"/>
                  <a:gd name="T12" fmla="*/ 8 w 200"/>
                  <a:gd name="T13" fmla="*/ 100 h 200"/>
                  <a:gd name="T14" fmla="*/ 100 w 200"/>
                  <a:gd name="T15" fmla="*/ 192 h 200"/>
                  <a:gd name="T16" fmla="*/ 192 w 200"/>
                  <a:gd name="T17" fmla="*/ 100 h 200"/>
                  <a:gd name="T18" fmla="*/ 100 w 200"/>
                  <a:gd name="T19" fmla="*/ 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200"/>
                    </a:moveTo>
                    <a:cubicBezTo>
                      <a:pt x="45" y="200"/>
                      <a:pt x="0" y="155"/>
                      <a:pt x="0" y="100"/>
                    </a:cubicBezTo>
                    <a:cubicBezTo>
                      <a:pt x="0" y="45"/>
                      <a:pt x="45" y="0"/>
                      <a:pt x="100" y="0"/>
                    </a:cubicBezTo>
                    <a:cubicBezTo>
                      <a:pt x="155" y="0"/>
                      <a:pt x="200" y="45"/>
                      <a:pt x="200" y="100"/>
                    </a:cubicBezTo>
                    <a:cubicBezTo>
                      <a:pt x="200" y="155"/>
                      <a:pt x="155" y="200"/>
                      <a:pt x="100" y="200"/>
                    </a:cubicBezTo>
                    <a:close/>
                    <a:moveTo>
                      <a:pt x="100" y="8"/>
                    </a:moveTo>
                    <a:cubicBezTo>
                      <a:pt x="49" y="8"/>
                      <a:pt x="8" y="49"/>
                      <a:pt x="8" y="100"/>
                    </a:cubicBezTo>
                    <a:cubicBezTo>
                      <a:pt x="8" y="151"/>
                      <a:pt x="49" y="192"/>
                      <a:pt x="100" y="192"/>
                    </a:cubicBezTo>
                    <a:cubicBezTo>
                      <a:pt x="151" y="192"/>
                      <a:pt x="192" y="151"/>
                      <a:pt x="192" y="100"/>
                    </a:cubicBezTo>
                    <a:cubicBezTo>
                      <a:pt x="192" y="49"/>
                      <a:pt x="151" y="8"/>
                      <a:pt x="10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62" name="Group 61">
            <a:extLst>
              <a:ext uri="{FF2B5EF4-FFF2-40B4-BE49-F238E27FC236}">
                <a16:creationId xmlns:a16="http://schemas.microsoft.com/office/drawing/2014/main" id="{64C54374-EA6D-49F0-97C7-9F60D80D18FE}"/>
              </a:ext>
            </a:extLst>
          </p:cNvPr>
          <p:cNvGrpSpPr/>
          <p:nvPr/>
        </p:nvGrpSpPr>
        <p:grpSpPr>
          <a:xfrm>
            <a:off x="5743575" y="4224897"/>
            <a:ext cx="683692" cy="683692"/>
            <a:chOff x="2108842" y="3420973"/>
            <a:chExt cx="876434" cy="876434"/>
          </a:xfrm>
        </p:grpSpPr>
        <p:sp>
          <p:nvSpPr>
            <p:cNvPr id="63" name="Oval 62">
              <a:extLst>
                <a:ext uri="{FF2B5EF4-FFF2-40B4-BE49-F238E27FC236}">
                  <a16:creationId xmlns:a16="http://schemas.microsoft.com/office/drawing/2014/main" id="{5094EAE6-2D85-4EAD-97C6-C5134D172AFB}"/>
                </a:ext>
              </a:extLst>
            </p:cNvPr>
            <p:cNvSpPr/>
            <p:nvPr/>
          </p:nvSpPr>
          <p:spPr>
            <a:xfrm>
              <a:off x="2108842" y="3420973"/>
              <a:ext cx="876434" cy="876434"/>
            </a:xfrm>
            <a:prstGeom prst="ellipse">
              <a:avLst/>
            </a:prstGeom>
            <a:solidFill>
              <a:schemeClr val="bg1"/>
            </a:solidFill>
            <a:ln>
              <a:noFill/>
            </a:ln>
            <a:effectLst>
              <a:outerShdw blurRad="508000" dist="266700" dir="5520000" sx="87000" sy="87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600" spc="-150" dirty="0">
                <a:solidFill>
                  <a:schemeClr val="tx1">
                    <a:lumMod val="75000"/>
                    <a:lumOff val="25000"/>
                  </a:schemeClr>
                </a:solidFill>
                <a:latin typeface="Montserrat" panose="00000500000000000000" pitchFamily="50" charset="0"/>
              </a:endParaRPr>
            </a:p>
          </p:txBody>
        </p:sp>
        <p:grpSp>
          <p:nvGrpSpPr>
            <p:cNvPr id="64" name="Group 63">
              <a:extLst>
                <a:ext uri="{FF2B5EF4-FFF2-40B4-BE49-F238E27FC236}">
                  <a16:creationId xmlns:a16="http://schemas.microsoft.com/office/drawing/2014/main" id="{0F1E90D6-290F-443B-97E5-3F6A1EF460AE}"/>
                </a:ext>
              </a:extLst>
            </p:cNvPr>
            <p:cNvGrpSpPr/>
            <p:nvPr/>
          </p:nvGrpSpPr>
          <p:grpSpPr>
            <a:xfrm>
              <a:off x="2362138" y="3674269"/>
              <a:ext cx="369842" cy="369842"/>
              <a:chOff x="12708487" y="10324744"/>
              <a:chExt cx="546685" cy="546685"/>
            </a:xfrm>
            <a:gradFill>
              <a:gsLst>
                <a:gs pos="0">
                  <a:schemeClr val="accent3"/>
                </a:gs>
                <a:gs pos="82000">
                  <a:schemeClr val="accent1">
                    <a:lumMod val="75000"/>
                  </a:schemeClr>
                </a:gs>
              </a:gsLst>
              <a:lin ang="2700000" scaled="1"/>
            </a:gradFill>
          </p:grpSpPr>
          <p:sp>
            <p:nvSpPr>
              <p:cNvPr id="65" name="Rectangle 285">
                <a:extLst>
                  <a:ext uri="{FF2B5EF4-FFF2-40B4-BE49-F238E27FC236}">
                    <a16:creationId xmlns:a16="http://schemas.microsoft.com/office/drawing/2014/main" id="{95BFF64D-C109-4C33-8811-739BE252481B}"/>
                  </a:ext>
                </a:extLst>
              </p:cNvPr>
              <p:cNvSpPr>
                <a:spLocks noChangeArrowheads="1"/>
              </p:cNvSpPr>
              <p:nvPr/>
            </p:nvSpPr>
            <p:spPr bwMode="auto">
              <a:xfrm>
                <a:off x="12974997" y="10734758"/>
                <a:ext cx="17084" cy="1366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Rectangle 286">
                <a:extLst>
                  <a:ext uri="{FF2B5EF4-FFF2-40B4-BE49-F238E27FC236}">
                    <a16:creationId xmlns:a16="http://schemas.microsoft.com/office/drawing/2014/main" id="{F6F477A4-9E37-4AAE-8412-998C87674FFB}"/>
                  </a:ext>
                </a:extLst>
              </p:cNvPr>
              <p:cNvSpPr>
                <a:spLocks noChangeArrowheads="1"/>
              </p:cNvSpPr>
              <p:nvPr/>
            </p:nvSpPr>
            <p:spPr bwMode="auto">
              <a:xfrm>
                <a:off x="12974997" y="10324744"/>
                <a:ext cx="17084" cy="1366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Rectangle 287">
                <a:extLst>
                  <a:ext uri="{FF2B5EF4-FFF2-40B4-BE49-F238E27FC236}">
                    <a16:creationId xmlns:a16="http://schemas.microsoft.com/office/drawing/2014/main" id="{9B0AA18C-B686-4F6A-BF15-80593B9AFAC2}"/>
                  </a:ext>
                </a:extLst>
              </p:cNvPr>
              <p:cNvSpPr>
                <a:spLocks noChangeArrowheads="1"/>
              </p:cNvSpPr>
              <p:nvPr/>
            </p:nvSpPr>
            <p:spPr bwMode="auto">
              <a:xfrm>
                <a:off x="12708487" y="10591253"/>
                <a:ext cx="136671" cy="170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Rectangle 288">
                <a:extLst>
                  <a:ext uri="{FF2B5EF4-FFF2-40B4-BE49-F238E27FC236}">
                    <a16:creationId xmlns:a16="http://schemas.microsoft.com/office/drawing/2014/main" id="{95E22A9F-DF06-4859-87E7-B929F833F46B}"/>
                  </a:ext>
                </a:extLst>
              </p:cNvPr>
              <p:cNvSpPr>
                <a:spLocks noChangeArrowheads="1"/>
              </p:cNvSpPr>
              <p:nvPr/>
            </p:nvSpPr>
            <p:spPr bwMode="auto">
              <a:xfrm>
                <a:off x="13118501" y="10591253"/>
                <a:ext cx="136671" cy="170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289">
                <a:extLst>
                  <a:ext uri="{FF2B5EF4-FFF2-40B4-BE49-F238E27FC236}">
                    <a16:creationId xmlns:a16="http://schemas.microsoft.com/office/drawing/2014/main" id="{2E5045F9-6202-462C-9EF0-DB38B42E1DFD}"/>
                  </a:ext>
                </a:extLst>
              </p:cNvPr>
              <p:cNvSpPr>
                <a:spLocks noEditPoints="1"/>
              </p:cNvSpPr>
              <p:nvPr/>
            </p:nvSpPr>
            <p:spPr bwMode="auto">
              <a:xfrm>
                <a:off x="12769989" y="10386247"/>
                <a:ext cx="427097" cy="427097"/>
              </a:xfrm>
              <a:custGeom>
                <a:avLst/>
                <a:gdLst>
                  <a:gd name="T0" fmla="*/ 100 w 200"/>
                  <a:gd name="T1" fmla="*/ 200 h 200"/>
                  <a:gd name="T2" fmla="*/ 0 w 200"/>
                  <a:gd name="T3" fmla="*/ 100 h 200"/>
                  <a:gd name="T4" fmla="*/ 100 w 200"/>
                  <a:gd name="T5" fmla="*/ 0 h 200"/>
                  <a:gd name="T6" fmla="*/ 200 w 200"/>
                  <a:gd name="T7" fmla="*/ 100 h 200"/>
                  <a:gd name="T8" fmla="*/ 100 w 200"/>
                  <a:gd name="T9" fmla="*/ 200 h 200"/>
                  <a:gd name="T10" fmla="*/ 100 w 200"/>
                  <a:gd name="T11" fmla="*/ 8 h 200"/>
                  <a:gd name="T12" fmla="*/ 8 w 200"/>
                  <a:gd name="T13" fmla="*/ 100 h 200"/>
                  <a:gd name="T14" fmla="*/ 100 w 200"/>
                  <a:gd name="T15" fmla="*/ 192 h 200"/>
                  <a:gd name="T16" fmla="*/ 192 w 200"/>
                  <a:gd name="T17" fmla="*/ 100 h 200"/>
                  <a:gd name="T18" fmla="*/ 100 w 200"/>
                  <a:gd name="T19" fmla="*/ 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200"/>
                    </a:moveTo>
                    <a:cubicBezTo>
                      <a:pt x="45" y="200"/>
                      <a:pt x="0" y="155"/>
                      <a:pt x="0" y="100"/>
                    </a:cubicBezTo>
                    <a:cubicBezTo>
                      <a:pt x="0" y="45"/>
                      <a:pt x="45" y="0"/>
                      <a:pt x="100" y="0"/>
                    </a:cubicBezTo>
                    <a:cubicBezTo>
                      <a:pt x="155" y="0"/>
                      <a:pt x="200" y="45"/>
                      <a:pt x="200" y="100"/>
                    </a:cubicBezTo>
                    <a:cubicBezTo>
                      <a:pt x="200" y="155"/>
                      <a:pt x="155" y="200"/>
                      <a:pt x="100" y="200"/>
                    </a:cubicBezTo>
                    <a:close/>
                    <a:moveTo>
                      <a:pt x="100" y="8"/>
                    </a:moveTo>
                    <a:cubicBezTo>
                      <a:pt x="49" y="8"/>
                      <a:pt x="8" y="49"/>
                      <a:pt x="8" y="100"/>
                    </a:cubicBezTo>
                    <a:cubicBezTo>
                      <a:pt x="8" y="151"/>
                      <a:pt x="49" y="192"/>
                      <a:pt x="100" y="192"/>
                    </a:cubicBezTo>
                    <a:cubicBezTo>
                      <a:pt x="151" y="192"/>
                      <a:pt x="192" y="151"/>
                      <a:pt x="192" y="100"/>
                    </a:cubicBezTo>
                    <a:cubicBezTo>
                      <a:pt x="192" y="49"/>
                      <a:pt x="151" y="8"/>
                      <a:pt x="10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70" name="Group 69">
            <a:extLst>
              <a:ext uri="{FF2B5EF4-FFF2-40B4-BE49-F238E27FC236}">
                <a16:creationId xmlns:a16="http://schemas.microsoft.com/office/drawing/2014/main" id="{9F96DF01-B1F2-4D7B-8952-7C5428A46429}"/>
              </a:ext>
            </a:extLst>
          </p:cNvPr>
          <p:cNvGrpSpPr/>
          <p:nvPr/>
        </p:nvGrpSpPr>
        <p:grpSpPr>
          <a:xfrm>
            <a:off x="5724641" y="5367806"/>
            <a:ext cx="683692" cy="683692"/>
            <a:chOff x="2108842" y="3420973"/>
            <a:chExt cx="876434" cy="876434"/>
          </a:xfrm>
        </p:grpSpPr>
        <p:sp>
          <p:nvSpPr>
            <p:cNvPr id="71" name="Oval 70">
              <a:extLst>
                <a:ext uri="{FF2B5EF4-FFF2-40B4-BE49-F238E27FC236}">
                  <a16:creationId xmlns:a16="http://schemas.microsoft.com/office/drawing/2014/main" id="{422310BD-373B-43C6-87ED-F244A498C691}"/>
                </a:ext>
              </a:extLst>
            </p:cNvPr>
            <p:cNvSpPr/>
            <p:nvPr/>
          </p:nvSpPr>
          <p:spPr>
            <a:xfrm>
              <a:off x="2108842" y="3420973"/>
              <a:ext cx="876434" cy="876434"/>
            </a:xfrm>
            <a:prstGeom prst="ellipse">
              <a:avLst/>
            </a:prstGeom>
            <a:solidFill>
              <a:schemeClr val="bg1"/>
            </a:solidFill>
            <a:ln>
              <a:noFill/>
            </a:ln>
            <a:effectLst>
              <a:outerShdw blurRad="508000" dist="266700" dir="5520000" sx="87000" sy="87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600" spc="-150" dirty="0">
                <a:solidFill>
                  <a:schemeClr val="tx1">
                    <a:lumMod val="75000"/>
                    <a:lumOff val="25000"/>
                  </a:schemeClr>
                </a:solidFill>
                <a:latin typeface="Montserrat" panose="00000500000000000000" pitchFamily="50" charset="0"/>
              </a:endParaRPr>
            </a:p>
          </p:txBody>
        </p:sp>
        <p:grpSp>
          <p:nvGrpSpPr>
            <p:cNvPr id="72" name="Group 71">
              <a:extLst>
                <a:ext uri="{FF2B5EF4-FFF2-40B4-BE49-F238E27FC236}">
                  <a16:creationId xmlns:a16="http://schemas.microsoft.com/office/drawing/2014/main" id="{F42C2485-5368-4D19-A7E8-CD362FC6CE46}"/>
                </a:ext>
              </a:extLst>
            </p:cNvPr>
            <p:cNvGrpSpPr/>
            <p:nvPr/>
          </p:nvGrpSpPr>
          <p:grpSpPr>
            <a:xfrm>
              <a:off x="2362138" y="3674269"/>
              <a:ext cx="369842" cy="369842"/>
              <a:chOff x="12708487" y="10324744"/>
              <a:chExt cx="546685" cy="546685"/>
            </a:xfrm>
            <a:gradFill>
              <a:gsLst>
                <a:gs pos="0">
                  <a:schemeClr val="accent3"/>
                </a:gs>
                <a:gs pos="82000">
                  <a:schemeClr val="accent1">
                    <a:lumMod val="75000"/>
                  </a:schemeClr>
                </a:gs>
              </a:gsLst>
              <a:lin ang="2700000" scaled="1"/>
            </a:gradFill>
          </p:grpSpPr>
          <p:sp>
            <p:nvSpPr>
              <p:cNvPr id="73" name="Rectangle 285">
                <a:extLst>
                  <a:ext uri="{FF2B5EF4-FFF2-40B4-BE49-F238E27FC236}">
                    <a16:creationId xmlns:a16="http://schemas.microsoft.com/office/drawing/2014/main" id="{9B3DA355-6EFF-402F-BDCA-B21BC381E721}"/>
                  </a:ext>
                </a:extLst>
              </p:cNvPr>
              <p:cNvSpPr>
                <a:spLocks noChangeArrowheads="1"/>
              </p:cNvSpPr>
              <p:nvPr/>
            </p:nvSpPr>
            <p:spPr bwMode="auto">
              <a:xfrm>
                <a:off x="12974997" y="10734758"/>
                <a:ext cx="17084" cy="1366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Rectangle 286">
                <a:extLst>
                  <a:ext uri="{FF2B5EF4-FFF2-40B4-BE49-F238E27FC236}">
                    <a16:creationId xmlns:a16="http://schemas.microsoft.com/office/drawing/2014/main" id="{AC3BDA62-947C-429E-9098-81BF68BD3F4F}"/>
                  </a:ext>
                </a:extLst>
              </p:cNvPr>
              <p:cNvSpPr>
                <a:spLocks noChangeArrowheads="1"/>
              </p:cNvSpPr>
              <p:nvPr/>
            </p:nvSpPr>
            <p:spPr bwMode="auto">
              <a:xfrm>
                <a:off x="12974997" y="10324744"/>
                <a:ext cx="17084" cy="1366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Rectangle 287">
                <a:extLst>
                  <a:ext uri="{FF2B5EF4-FFF2-40B4-BE49-F238E27FC236}">
                    <a16:creationId xmlns:a16="http://schemas.microsoft.com/office/drawing/2014/main" id="{1E780710-19D6-49A1-9CF9-5ED0BCDDF063}"/>
                  </a:ext>
                </a:extLst>
              </p:cNvPr>
              <p:cNvSpPr>
                <a:spLocks noChangeArrowheads="1"/>
              </p:cNvSpPr>
              <p:nvPr/>
            </p:nvSpPr>
            <p:spPr bwMode="auto">
              <a:xfrm>
                <a:off x="12708487" y="10591253"/>
                <a:ext cx="136671" cy="170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Rectangle 288">
                <a:extLst>
                  <a:ext uri="{FF2B5EF4-FFF2-40B4-BE49-F238E27FC236}">
                    <a16:creationId xmlns:a16="http://schemas.microsoft.com/office/drawing/2014/main" id="{6083AF53-CCB2-4920-826D-1D4C6599805C}"/>
                  </a:ext>
                </a:extLst>
              </p:cNvPr>
              <p:cNvSpPr>
                <a:spLocks noChangeArrowheads="1"/>
              </p:cNvSpPr>
              <p:nvPr/>
            </p:nvSpPr>
            <p:spPr bwMode="auto">
              <a:xfrm>
                <a:off x="13118501" y="10591253"/>
                <a:ext cx="136671" cy="170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289">
                <a:extLst>
                  <a:ext uri="{FF2B5EF4-FFF2-40B4-BE49-F238E27FC236}">
                    <a16:creationId xmlns:a16="http://schemas.microsoft.com/office/drawing/2014/main" id="{01470D9B-D02C-46AC-BD3F-F481E66C0FA1}"/>
                  </a:ext>
                </a:extLst>
              </p:cNvPr>
              <p:cNvSpPr>
                <a:spLocks noEditPoints="1"/>
              </p:cNvSpPr>
              <p:nvPr/>
            </p:nvSpPr>
            <p:spPr bwMode="auto">
              <a:xfrm>
                <a:off x="12769989" y="10386247"/>
                <a:ext cx="427097" cy="427097"/>
              </a:xfrm>
              <a:custGeom>
                <a:avLst/>
                <a:gdLst>
                  <a:gd name="T0" fmla="*/ 100 w 200"/>
                  <a:gd name="T1" fmla="*/ 200 h 200"/>
                  <a:gd name="T2" fmla="*/ 0 w 200"/>
                  <a:gd name="T3" fmla="*/ 100 h 200"/>
                  <a:gd name="T4" fmla="*/ 100 w 200"/>
                  <a:gd name="T5" fmla="*/ 0 h 200"/>
                  <a:gd name="T6" fmla="*/ 200 w 200"/>
                  <a:gd name="T7" fmla="*/ 100 h 200"/>
                  <a:gd name="T8" fmla="*/ 100 w 200"/>
                  <a:gd name="T9" fmla="*/ 200 h 200"/>
                  <a:gd name="T10" fmla="*/ 100 w 200"/>
                  <a:gd name="T11" fmla="*/ 8 h 200"/>
                  <a:gd name="T12" fmla="*/ 8 w 200"/>
                  <a:gd name="T13" fmla="*/ 100 h 200"/>
                  <a:gd name="T14" fmla="*/ 100 w 200"/>
                  <a:gd name="T15" fmla="*/ 192 h 200"/>
                  <a:gd name="T16" fmla="*/ 192 w 200"/>
                  <a:gd name="T17" fmla="*/ 100 h 200"/>
                  <a:gd name="T18" fmla="*/ 100 w 200"/>
                  <a:gd name="T19" fmla="*/ 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200"/>
                    </a:moveTo>
                    <a:cubicBezTo>
                      <a:pt x="45" y="200"/>
                      <a:pt x="0" y="155"/>
                      <a:pt x="0" y="100"/>
                    </a:cubicBezTo>
                    <a:cubicBezTo>
                      <a:pt x="0" y="45"/>
                      <a:pt x="45" y="0"/>
                      <a:pt x="100" y="0"/>
                    </a:cubicBezTo>
                    <a:cubicBezTo>
                      <a:pt x="155" y="0"/>
                      <a:pt x="200" y="45"/>
                      <a:pt x="200" y="100"/>
                    </a:cubicBezTo>
                    <a:cubicBezTo>
                      <a:pt x="200" y="155"/>
                      <a:pt x="155" y="200"/>
                      <a:pt x="100" y="200"/>
                    </a:cubicBezTo>
                    <a:close/>
                    <a:moveTo>
                      <a:pt x="100" y="8"/>
                    </a:moveTo>
                    <a:cubicBezTo>
                      <a:pt x="49" y="8"/>
                      <a:pt x="8" y="49"/>
                      <a:pt x="8" y="100"/>
                    </a:cubicBezTo>
                    <a:cubicBezTo>
                      <a:pt x="8" y="151"/>
                      <a:pt x="49" y="192"/>
                      <a:pt x="100" y="192"/>
                    </a:cubicBezTo>
                    <a:cubicBezTo>
                      <a:pt x="151" y="192"/>
                      <a:pt x="192" y="151"/>
                      <a:pt x="192" y="100"/>
                    </a:cubicBezTo>
                    <a:cubicBezTo>
                      <a:pt x="192" y="49"/>
                      <a:pt x="151" y="8"/>
                      <a:pt x="10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378957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8C52E7D-E50E-41E6-806B-7629B500F778}"/>
              </a:ext>
            </a:extLst>
          </p:cNvPr>
          <p:cNvSpPr/>
          <p:nvPr/>
        </p:nvSpPr>
        <p:spPr>
          <a:xfrm>
            <a:off x="1737136" y="1803040"/>
            <a:ext cx="4358864" cy="707886"/>
          </a:xfrm>
          <a:prstGeom prst="rect">
            <a:avLst/>
          </a:prstGeom>
        </p:spPr>
        <p:txBody>
          <a:bodyPr wrap="square">
            <a:spAutoFit/>
          </a:bodyPr>
          <a:lstStyle/>
          <a:p>
            <a:pPr lvl="0"/>
            <a:r>
              <a:rPr lang="en-GB" sz="2000" dirty="0">
                <a:solidFill>
                  <a:schemeClr val="accent1">
                    <a:lumMod val="75000"/>
                  </a:schemeClr>
                </a:solidFill>
                <a:latin typeface="+mj-lt"/>
                <a:cs typeface="Segoe UI" panose="020B0502040204020203" pitchFamily="34" charset="0"/>
              </a:rPr>
              <a:t>Out of hours means all 128 hours that are not core working hours (40)</a:t>
            </a:r>
          </a:p>
        </p:txBody>
      </p:sp>
      <p:sp>
        <p:nvSpPr>
          <p:cNvPr id="33" name="TextBox 32">
            <a:extLst>
              <a:ext uri="{FF2B5EF4-FFF2-40B4-BE49-F238E27FC236}">
                <a16:creationId xmlns:a16="http://schemas.microsoft.com/office/drawing/2014/main" id="{A2FE61D5-F22B-40FB-863E-A0AAE7A44B07}"/>
              </a:ext>
            </a:extLst>
          </p:cNvPr>
          <p:cNvSpPr txBox="1"/>
          <p:nvPr/>
        </p:nvSpPr>
        <p:spPr>
          <a:xfrm>
            <a:off x="501019" y="407297"/>
            <a:ext cx="2893548" cy="596766"/>
          </a:xfrm>
          <a:prstGeom prst="rect">
            <a:avLst/>
          </a:prstGeom>
          <a:noFill/>
        </p:spPr>
        <p:txBody>
          <a:bodyPr wrap="square" rtlCol="0">
            <a:spAutoFit/>
          </a:bodyPr>
          <a:lstStyle/>
          <a:p>
            <a:pPr>
              <a:lnSpc>
                <a:spcPct val="70000"/>
              </a:lnSpc>
            </a:pPr>
            <a:r>
              <a:rPr lang="en-GB"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The Problem</a:t>
            </a:r>
            <a:endParaRPr lang="en-US" sz="3600" spc="-188" dirty="0">
              <a:gradFill>
                <a:gsLst>
                  <a:gs pos="0">
                    <a:schemeClr val="accent3"/>
                  </a:gs>
                  <a:gs pos="82000">
                    <a:schemeClr val="accent1">
                      <a:lumMod val="75000"/>
                    </a:schemeClr>
                  </a:gs>
                </a:gsLst>
                <a:lin ang="2700000" scaled="1"/>
              </a:gradFill>
              <a:latin typeface="+mj-lt"/>
              <a:cs typeface="Poppins SemiBold" panose="00000700000000000000" pitchFamily="2" charset="0"/>
            </a:endParaRPr>
          </a:p>
        </p:txBody>
      </p:sp>
      <p:pic>
        <p:nvPicPr>
          <p:cNvPr id="5" name="Picture Placeholder 4" descr="A close-up of several pills&#10;&#10;Description automatically generated with low confidence">
            <a:extLst>
              <a:ext uri="{FF2B5EF4-FFF2-40B4-BE49-F238E27FC236}">
                <a16:creationId xmlns:a16="http://schemas.microsoft.com/office/drawing/2014/main" id="{A482FB20-6D0C-4BF8-8643-7E6A3517AA4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716" r="16716"/>
          <a:stretch>
            <a:fillRect/>
          </a:stretch>
        </p:blipFill>
        <p:spPr>
          <a:xfrm>
            <a:off x="501019" y="1623943"/>
            <a:ext cx="1066080" cy="1066080"/>
          </a:xfrm>
        </p:spPr>
      </p:pic>
      <p:pic>
        <p:nvPicPr>
          <p:cNvPr id="9" name="Picture Placeholder 8" descr="A close-up of several pills&#10;&#10;Description automatically generated with low confidence">
            <a:extLst>
              <a:ext uri="{FF2B5EF4-FFF2-40B4-BE49-F238E27FC236}">
                <a16:creationId xmlns:a16="http://schemas.microsoft.com/office/drawing/2014/main" id="{FB06660F-8043-4F8C-8937-6A3A0B8C395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667" r="16667"/>
          <a:stretch>
            <a:fillRect/>
          </a:stretch>
        </p:blipFill>
        <p:spPr>
          <a:xfrm>
            <a:off x="6608164" y="1623943"/>
            <a:ext cx="1066080" cy="1066080"/>
          </a:xfrm>
        </p:spPr>
      </p:pic>
      <p:pic>
        <p:nvPicPr>
          <p:cNvPr id="13" name="Picture Placeholder 12" descr="A close-up of several pills&#10;&#10;Description automatically generated with low confidence">
            <a:extLst>
              <a:ext uri="{FF2B5EF4-FFF2-40B4-BE49-F238E27FC236}">
                <a16:creationId xmlns:a16="http://schemas.microsoft.com/office/drawing/2014/main" id="{31E511CA-8AF0-459E-BD18-05A622A8698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6667" r="16667"/>
          <a:stretch>
            <a:fillRect/>
          </a:stretch>
        </p:blipFill>
        <p:spPr>
          <a:xfrm>
            <a:off x="501019" y="3205900"/>
            <a:ext cx="1066080" cy="1066080"/>
          </a:xfrm>
        </p:spPr>
      </p:pic>
      <p:pic>
        <p:nvPicPr>
          <p:cNvPr id="17" name="Picture Placeholder 16" descr="A close-up of several pills&#10;&#10;Description automatically generated with low confidence">
            <a:extLst>
              <a:ext uri="{FF2B5EF4-FFF2-40B4-BE49-F238E27FC236}">
                <a16:creationId xmlns:a16="http://schemas.microsoft.com/office/drawing/2014/main" id="{20E68265-6272-461E-867D-9644EADE43E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617" r="16617"/>
          <a:stretch>
            <a:fillRect/>
          </a:stretch>
        </p:blipFill>
        <p:spPr>
          <a:xfrm>
            <a:off x="6608164" y="3205900"/>
            <a:ext cx="1066080" cy="1066080"/>
          </a:xfrm>
        </p:spPr>
      </p:pic>
      <p:pic>
        <p:nvPicPr>
          <p:cNvPr id="24" name="Picture Placeholder 23" descr="A close-up of several pills&#10;&#10;Description automatically generated with low confidence">
            <a:extLst>
              <a:ext uri="{FF2B5EF4-FFF2-40B4-BE49-F238E27FC236}">
                <a16:creationId xmlns:a16="http://schemas.microsoft.com/office/drawing/2014/main" id="{DF110A44-C48C-473E-8C3E-8D97827B6A0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6716" r="16716"/>
          <a:stretch>
            <a:fillRect/>
          </a:stretch>
        </p:blipFill>
        <p:spPr>
          <a:xfrm>
            <a:off x="501019" y="4787857"/>
            <a:ext cx="1066080" cy="1066080"/>
          </a:xfrm>
        </p:spPr>
      </p:pic>
      <p:pic>
        <p:nvPicPr>
          <p:cNvPr id="54" name="Picture Placeholder 53" descr="A close-up of several pills&#10;&#10;Description automatically generated with low confidence">
            <a:extLst>
              <a:ext uri="{FF2B5EF4-FFF2-40B4-BE49-F238E27FC236}">
                <a16:creationId xmlns:a16="http://schemas.microsoft.com/office/drawing/2014/main" id="{BA9C7988-C908-4D94-A366-E1B0110A3E11}"/>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6667" r="16667"/>
          <a:stretch>
            <a:fillRect/>
          </a:stretch>
        </p:blipFill>
        <p:spPr>
          <a:xfrm>
            <a:off x="6608164" y="4787857"/>
            <a:ext cx="1066080" cy="1066080"/>
          </a:xfrm>
        </p:spPr>
      </p:pic>
      <p:sp>
        <p:nvSpPr>
          <p:cNvPr id="57" name="Rectangle 56">
            <a:extLst>
              <a:ext uri="{FF2B5EF4-FFF2-40B4-BE49-F238E27FC236}">
                <a16:creationId xmlns:a16="http://schemas.microsoft.com/office/drawing/2014/main" id="{BD5FDC19-7623-4CCC-9862-833614D63CED}"/>
              </a:ext>
            </a:extLst>
          </p:cNvPr>
          <p:cNvSpPr/>
          <p:nvPr/>
        </p:nvSpPr>
        <p:spPr>
          <a:xfrm>
            <a:off x="7903847" y="1803040"/>
            <a:ext cx="3787133" cy="707886"/>
          </a:xfrm>
          <a:prstGeom prst="rect">
            <a:avLst/>
          </a:prstGeom>
        </p:spPr>
        <p:txBody>
          <a:bodyPr wrap="square">
            <a:spAutoFit/>
          </a:bodyPr>
          <a:lstStyle/>
          <a:p>
            <a:pPr lvl="0"/>
            <a:r>
              <a:rPr lang="en-GB" sz="2000" dirty="0">
                <a:solidFill>
                  <a:schemeClr val="accent1">
                    <a:lumMod val="75000"/>
                  </a:schemeClr>
                </a:solidFill>
                <a:latin typeface="+mj-lt"/>
                <a:cs typeface="Segoe UI" panose="020B0502040204020203" pitchFamily="34" charset="0"/>
              </a:rPr>
              <a:t>Extended OOH nurse roles beyond “H@N”</a:t>
            </a:r>
          </a:p>
        </p:txBody>
      </p:sp>
      <p:sp>
        <p:nvSpPr>
          <p:cNvPr id="58" name="Rectangle 57">
            <a:extLst>
              <a:ext uri="{FF2B5EF4-FFF2-40B4-BE49-F238E27FC236}">
                <a16:creationId xmlns:a16="http://schemas.microsoft.com/office/drawing/2014/main" id="{61E2FDE7-684C-4652-98E3-CA2278C1189A}"/>
              </a:ext>
            </a:extLst>
          </p:cNvPr>
          <p:cNvSpPr/>
          <p:nvPr/>
        </p:nvSpPr>
        <p:spPr>
          <a:xfrm>
            <a:off x="1737135" y="3409226"/>
            <a:ext cx="4358863" cy="707886"/>
          </a:xfrm>
          <a:prstGeom prst="rect">
            <a:avLst/>
          </a:prstGeom>
        </p:spPr>
        <p:txBody>
          <a:bodyPr wrap="square">
            <a:spAutoFit/>
          </a:bodyPr>
          <a:lstStyle/>
          <a:p>
            <a:pPr lvl="0"/>
            <a:r>
              <a:rPr lang="en-GB" sz="2000" dirty="0">
                <a:solidFill>
                  <a:schemeClr val="accent1">
                    <a:lumMod val="75000"/>
                  </a:schemeClr>
                </a:solidFill>
                <a:latin typeface="+mj-lt"/>
                <a:cs typeface="Segoe UI" panose="020B0502040204020203" pitchFamily="34" charset="0"/>
              </a:rPr>
              <a:t>Patient safety and patient flow are interrelated </a:t>
            </a:r>
          </a:p>
        </p:txBody>
      </p:sp>
      <p:sp>
        <p:nvSpPr>
          <p:cNvPr id="60" name="Rectangle 59">
            <a:extLst>
              <a:ext uri="{FF2B5EF4-FFF2-40B4-BE49-F238E27FC236}">
                <a16:creationId xmlns:a16="http://schemas.microsoft.com/office/drawing/2014/main" id="{9824DE90-5E67-4FB0-BEA6-247EFF846892}"/>
              </a:ext>
            </a:extLst>
          </p:cNvPr>
          <p:cNvSpPr/>
          <p:nvPr/>
        </p:nvSpPr>
        <p:spPr>
          <a:xfrm>
            <a:off x="1737136" y="4862838"/>
            <a:ext cx="4358862" cy="1015663"/>
          </a:xfrm>
          <a:prstGeom prst="rect">
            <a:avLst/>
          </a:prstGeom>
        </p:spPr>
        <p:txBody>
          <a:bodyPr wrap="square">
            <a:spAutoFit/>
          </a:bodyPr>
          <a:lstStyle/>
          <a:p>
            <a:pPr lvl="0"/>
            <a:r>
              <a:rPr lang="en-GB" sz="2000" dirty="0">
                <a:solidFill>
                  <a:schemeClr val="accent1">
                    <a:lumMod val="75000"/>
                  </a:schemeClr>
                </a:solidFill>
                <a:latin typeface="+mj-lt"/>
                <a:cs typeface="Segoe UI" panose="020B0502040204020203" pitchFamily="34" charset="0"/>
              </a:rPr>
              <a:t>More doctors/senior decision makers needed to ensure patient safety and patient flow</a:t>
            </a:r>
          </a:p>
        </p:txBody>
      </p:sp>
      <p:sp>
        <p:nvSpPr>
          <p:cNvPr id="62" name="Rectangle 61">
            <a:extLst>
              <a:ext uri="{FF2B5EF4-FFF2-40B4-BE49-F238E27FC236}">
                <a16:creationId xmlns:a16="http://schemas.microsoft.com/office/drawing/2014/main" id="{4C2B4DD8-67A0-4EB6-9118-CBC7F3AC0B21}"/>
              </a:ext>
            </a:extLst>
          </p:cNvPr>
          <p:cNvSpPr/>
          <p:nvPr/>
        </p:nvSpPr>
        <p:spPr>
          <a:xfrm>
            <a:off x="7903848" y="3260526"/>
            <a:ext cx="3787132" cy="1015663"/>
          </a:xfrm>
          <a:prstGeom prst="rect">
            <a:avLst/>
          </a:prstGeom>
        </p:spPr>
        <p:txBody>
          <a:bodyPr wrap="square">
            <a:spAutoFit/>
          </a:bodyPr>
          <a:lstStyle/>
          <a:p>
            <a:pPr lvl="0"/>
            <a:r>
              <a:rPr lang="en-GB" sz="2000" dirty="0">
                <a:solidFill>
                  <a:schemeClr val="accent1">
                    <a:lumMod val="75000"/>
                  </a:schemeClr>
                </a:solidFill>
                <a:latin typeface="+mj-lt"/>
                <a:cs typeface="Segoe UI" panose="020B0502040204020203" pitchFamily="34" charset="0"/>
              </a:rPr>
              <a:t>Separation of bed management/ staffing from clinical role out of hours</a:t>
            </a:r>
          </a:p>
        </p:txBody>
      </p:sp>
      <p:sp>
        <p:nvSpPr>
          <p:cNvPr id="63" name="Rectangle 62">
            <a:extLst>
              <a:ext uri="{FF2B5EF4-FFF2-40B4-BE49-F238E27FC236}">
                <a16:creationId xmlns:a16="http://schemas.microsoft.com/office/drawing/2014/main" id="{AA3D049A-F900-4FC0-A8D9-F97758BBDAD9}"/>
              </a:ext>
            </a:extLst>
          </p:cNvPr>
          <p:cNvSpPr/>
          <p:nvPr/>
        </p:nvSpPr>
        <p:spPr>
          <a:xfrm>
            <a:off x="7903848" y="4862838"/>
            <a:ext cx="3787132" cy="1015663"/>
          </a:xfrm>
          <a:prstGeom prst="rect">
            <a:avLst/>
          </a:prstGeom>
        </p:spPr>
        <p:txBody>
          <a:bodyPr wrap="square">
            <a:spAutoFit/>
          </a:bodyPr>
          <a:lstStyle/>
          <a:p>
            <a:pPr lvl="0"/>
            <a:r>
              <a:rPr lang="en-GB" sz="2000" dirty="0">
                <a:solidFill>
                  <a:schemeClr val="accent1">
                    <a:lumMod val="75000"/>
                  </a:schemeClr>
                </a:solidFill>
                <a:latin typeface="+mj-lt"/>
                <a:cs typeface="Segoe UI" panose="020B0502040204020203" pitchFamily="34" charset="0"/>
              </a:rPr>
              <a:t>Not enough workers to meet demand for clerical/routine tasks OOH</a:t>
            </a:r>
          </a:p>
        </p:txBody>
      </p:sp>
    </p:spTree>
    <p:extLst>
      <p:ext uri="{BB962C8B-B14F-4D97-AF65-F5344CB8AC3E}">
        <p14:creationId xmlns:p14="http://schemas.microsoft.com/office/powerpoint/2010/main" val="148967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8C52E7D-E50E-41E6-806B-7629B500F778}"/>
              </a:ext>
            </a:extLst>
          </p:cNvPr>
          <p:cNvSpPr/>
          <p:nvPr/>
        </p:nvSpPr>
        <p:spPr>
          <a:xfrm>
            <a:off x="1737136" y="1540210"/>
            <a:ext cx="4358864" cy="707886"/>
          </a:xfrm>
          <a:prstGeom prst="rect">
            <a:avLst/>
          </a:prstGeom>
        </p:spPr>
        <p:txBody>
          <a:bodyPr wrap="square">
            <a:spAutoFit/>
          </a:bodyPr>
          <a:lstStyle/>
          <a:p>
            <a:pPr lvl="0"/>
            <a:r>
              <a:rPr lang="en-GB" sz="2000" dirty="0">
                <a:solidFill>
                  <a:schemeClr val="accent1">
                    <a:lumMod val="75000"/>
                  </a:schemeClr>
                </a:solidFill>
                <a:latin typeface="+mj-lt"/>
                <a:cs typeface="Segoe UI" panose="020B0502040204020203" pitchFamily="34" charset="0"/>
              </a:rPr>
              <a:t>Day time working needs to change to make nights safer </a:t>
            </a:r>
          </a:p>
        </p:txBody>
      </p:sp>
      <p:sp>
        <p:nvSpPr>
          <p:cNvPr id="33" name="TextBox 32">
            <a:extLst>
              <a:ext uri="{FF2B5EF4-FFF2-40B4-BE49-F238E27FC236}">
                <a16:creationId xmlns:a16="http://schemas.microsoft.com/office/drawing/2014/main" id="{A2FE61D5-F22B-40FB-863E-A0AAE7A44B07}"/>
              </a:ext>
            </a:extLst>
          </p:cNvPr>
          <p:cNvSpPr txBox="1"/>
          <p:nvPr/>
        </p:nvSpPr>
        <p:spPr>
          <a:xfrm>
            <a:off x="501019" y="407297"/>
            <a:ext cx="5031680" cy="596766"/>
          </a:xfrm>
          <a:prstGeom prst="rect">
            <a:avLst/>
          </a:prstGeom>
          <a:noFill/>
        </p:spPr>
        <p:txBody>
          <a:bodyPr wrap="square" rtlCol="0">
            <a:spAutoFit/>
          </a:bodyPr>
          <a:lstStyle/>
          <a:p>
            <a:pPr>
              <a:lnSpc>
                <a:spcPct val="70000"/>
              </a:lnSpc>
            </a:pPr>
            <a:r>
              <a:rPr lang="en-GB"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Results of Gap Analysis</a:t>
            </a:r>
            <a:endParaRPr lang="en-US" sz="3600" spc="-188" dirty="0">
              <a:gradFill>
                <a:gsLst>
                  <a:gs pos="0">
                    <a:schemeClr val="accent3"/>
                  </a:gs>
                  <a:gs pos="82000">
                    <a:schemeClr val="accent1">
                      <a:lumMod val="75000"/>
                    </a:schemeClr>
                  </a:gs>
                </a:gsLst>
                <a:lin ang="2700000" scaled="1"/>
              </a:gradFill>
              <a:latin typeface="+mj-lt"/>
              <a:cs typeface="Poppins SemiBold" panose="00000700000000000000" pitchFamily="2" charset="0"/>
            </a:endParaRPr>
          </a:p>
        </p:txBody>
      </p:sp>
      <p:pic>
        <p:nvPicPr>
          <p:cNvPr id="5" name="Picture Placeholder 4" descr="A close-up of several pills&#10;&#10;Description automatically generated with low confidence">
            <a:extLst>
              <a:ext uri="{FF2B5EF4-FFF2-40B4-BE49-F238E27FC236}">
                <a16:creationId xmlns:a16="http://schemas.microsoft.com/office/drawing/2014/main" id="{A482FB20-6D0C-4BF8-8643-7E6A3517AA4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716" r="16716"/>
          <a:stretch>
            <a:fillRect/>
          </a:stretch>
        </p:blipFill>
        <p:spPr>
          <a:xfrm>
            <a:off x="501019" y="1361113"/>
            <a:ext cx="1066080" cy="1066080"/>
          </a:xfrm>
        </p:spPr>
      </p:pic>
      <p:pic>
        <p:nvPicPr>
          <p:cNvPr id="9" name="Picture Placeholder 8" descr="A close-up of several pills&#10;&#10;Description automatically generated with low confidence">
            <a:extLst>
              <a:ext uri="{FF2B5EF4-FFF2-40B4-BE49-F238E27FC236}">
                <a16:creationId xmlns:a16="http://schemas.microsoft.com/office/drawing/2014/main" id="{FB06660F-8043-4F8C-8937-6A3A0B8C395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667" r="16667"/>
          <a:stretch>
            <a:fillRect/>
          </a:stretch>
        </p:blipFill>
        <p:spPr>
          <a:xfrm>
            <a:off x="6608164" y="1361113"/>
            <a:ext cx="1066080" cy="1066080"/>
          </a:xfrm>
        </p:spPr>
      </p:pic>
      <p:pic>
        <p:nvPicPr>
          <p:cNvPr id="13" name="Picture Placeholder 12" descr="A close-up of several pills&#10;&#10;Description automatically generated with low confidence">
            <a:extLst>
              <a:ext uri="{FF2B5EF4-FFF2-40B4-BE49-F238E27FC236}">
                <a16:creationId xmlns:a16="http://schemas.microsoft.com/office/drawing/2014/main" id="{31E511CA-8AF0-459E-BD18-05A622A8698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6667" r="16667"/>
          <a:stretch>
            <a:fillRect/>
          </a:stretch>
        </p:blipFill>
        <p:spPr>
          <a:xfrm>
            <a:off x="501019" y="2688424"/>
            <a:ext cx="1066080" cy="1066080"/>
          </a:xfrm>
        </p:spPr>
      </p:pic>
      <p:pic>
        <p:nvPicPr>
          <p:cNvPr id="17" name="Picture Placeholder 16" descr="A close-up of several pills&#10;&#10;Description automatically generated with low confidence">
            <a:extLst>
              <a:ext uri="{FF2B5EF4-FFF2-40B4-BE49-F238E27FC236}">
                <a16:creationId xmlns:a16="http://schemas.microsoft.com/office/drawing/2014/main" id="{20E68265-6272-461E-867D-9644EADE43E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617" r="16617"/>
          <a:stretch>
            <a:fillRect/>
          </a:stretch>
        </p:blipFill>
        <p:spPr>
          <a:xfrm>
            <a:off x="6608164" y="2688424"/>
            <a:ext cx="1066080" cy="1066080"/>
          </a:xfrm>
        </p:spPr>
      </p:pic>
      <p:pic>
        <p:nvPicPr>
          <p:cNvPr id="24" name="Picture Placeholder 23" descr="A close-up of several pills&#10;&#10;Description automatically generated with low confidence">
            <a:extLst>
              <a:ext uri="{FF2B5EF4-FFF2-40B4-BE49-F238E27FC236}">
                <a16:creationId xmlns:a16="http://schemas.microsoft.com/office/drawing/2014/main" id="{DF110A44-C48C-473E-8C3E-8D97827B6A0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6716" r="16716"/>
          <a:stretch>
            <a:fillRect/>
          </a:stretch>
        </p:blipFill>
        <p:spPr>
          <a:xfrm>
            <a:off x="501019" y="4033878"/>
            <a:ext cx="1066080" cy="1066080"/>
          </a:xfrm>
        </p:spPr>
      </p:pic>
      <p:pic>
        <p:nvPicPr>
          <p:cNvPr id="54" name="Picture Placeholder 53" descr="A close-up of several pills&#10;&#10;Description automatically generated with low confidence">
            <a:extLst>
              <a:ext uri="{FF2B5EF4-FFF2-40B4-BE49-F238E27FC236}">
                <a16:creationId xmlns:a16="http://schemas.microsoft.com/office/drawing/2014/main" id="{BA9C7988-C908-4D94-A366-E1B0110A3E11}"/>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6667" r="16667"/>
          <a:stretch>
            <a:fillRect/>
          </a:stretch>
        </p:blipFill>
        <p:spPr>
          <a:xfrm>
            <a:off x="6608164" y="4033878"/>
            <a:ext cx="1066080" cy="1066080"/>
          </a:xfrm>
        </p:spPr>
      </p:pic>
      <p:sp>
        <p:nvSpPr>
          <p:cNvPr id="57" name="Rectangle 56">
            <a:extLst>
              <a:ext uri="{FF2B5EF4-FFF2-40B4-BE49-F238E27FC236}">
                <a16:creationId xmlns:a16="http://schemas.microsoft.com/office/drawing/2014/main" id="{BD5FDC19-7623-4CCC-9862-833614D63CED}"/>
              </a:ext>
            </a:extLst>
          </p:cNvPr>
          <p:cNvSpPr/>
          <p:nvPr/>
        </p:nvSpPr>
        <p:spPr>
          <a:xfrm>
            <a:off x="7903847" y="1540210"/>
            <a:ext cx="3787133" cy="1015663"/>
          </a:xfrm>
          <a:prstGeom prst="rect">
            <a:avLst/>
          </a:prstGeom>
        </p:spPr>
        <p:txBody>
          <a:bodyPr wrap="square">
            <a:spAutoFit/>
          </a:bodyPr>
          <a:lstStyle/>
          <a:p>
            <a:pPr lvl="0"/>
            <a:r>
              <a:rPr lang="en-GB" sz="2000" dirty="0">
                <a:solidFill>
                  <a:schemeClr val="accent1">
                    <a:lumMod val="75000"/>
                  </a:schemeClr>
                </a:solidFill>
                <a:latin typeface="+mj-lt"/>
                <a:cs typeface="Segoe UI" panose="020B0502040204020203" pitchFamily="34" charset="0"/>
              </a:rPr>
              <a:t>Too many tasks done by clinicians that could be carried out by administrative staff</a:t>
            </a:r>
          </a:p>
        </p:txBody>
      </p:sp>
      <p:sp>
        <p:nvSpPr>
          <p:cNvPr id="58" name="Rectangle 57">
            <a:extLst>
              <a:ext uri="{FF2B5EF4-FFF2-40B4-BE49-F238E27FC236}">
                <a16:creationId xmlns:a16="http://schemas.microsoft.com/office/drawing/2014/main" id="{61E2FDE7-684C-4652-98E3-CA2278C1189A}"/>
              </a:ext>
            </a:extLst>
          </p:cNvPr>
          <p:cNvSpPr/>
          <p:nvPr/>
        </p:nvSpPr>
        <p:spPr>
          <a:xfrm>
            <a:off x="1737136" y="2812227"/>
            <a:ext cx="4358863" cy="707886"/>
          </a:xfrm>
          <a:prstGeom prst="rect">
            <a:avLst/>
          </a:prstGeom>
        </p:spPr>
        <p:txBody>
          <a:bodyPr wrap="square">
            <a:spAutoFit/>
          </a:bodyPr>
          <a:lstStyle/>
          <a:p>
            <a:pPr lvl="0"/>
            <a:r>
              <a:rPr lang="en-GB" sz="2000" dirty="0">
                <a:solidFill>
                  <a:schemeClr val="accent1">
                    <a:lumMod val="75000"/>
                  </a:schemeClr>
                </a:solidFill>
                <a:latin typeface="+mj-lt"/>
                <a:cs typeface="Segoe UI" panose="020B0502040204020203" pitchFamily="34" charset="0"/>
              </a:rPr>
              <a:t>Too few doctors for number of patients and emergencies</a:t>
            </a:r>
          </a:p>
        </p:txBody>
      </p:sp>
      <p:sp>
        <p:nvSpPr>
          <p:cNvPr id="60" name="Rectangle 59">
            <a:extLst>
              <a:ext uri="{FF2B5EF4-FFF2-40B4-BE49-F238E27FC236}">
                <a16:creationId xmlns:a16="http://schemas.microsoft.com/office/drawing/2014/main" id="{9824DE90-5E67-4FB0-BEA6-247EFF846892}"/>
              </a:ext>
            </a:extLst>
          </p:cNvPr>
          <p:cNvSpPr/>
          <p:nvPr/>
        </p:nvSpPr>
        <p:spPr>
          <a:xfrm>
            <a:off x="1737136" y="4187973"/>
            <a:ext cx="4358862" cy="707886"/>
          </a:xfrm>
          <a:prstGeom prst="rect">
            <a:avLst/>
          </a:prstGeom>
        </p:spPr>
        <p:txBody>
          <a:bodyPr wrap="square">
            <a:spAutoFit/>
          </a:bodyPr>
          <a:lstStyle/>
          <a:p>
            <a:pPr lvl="0"/>
            <a:r>
              <a:rPr lang="en-GB" sz="2000" dirty="0">
                <a:solidFill>
                  <a:schemeClr val="accent1">
                    <a:lumMod val="75000"/>
                  </a:schemeClr>
                </a:solidFill>
                <a:latin typeface="+mj-lt"/>
                <a:cs typeface="Segoe UI" panose="020B0502040204020203" pitchFamily="34" charset="0"/>
              </a:rPr>
              <a:t>Too much spent on locum doctors and agency nurses</a:t>
            </a:r>
          </a:p>
        </p:txBody>
      </p:sp>
      <p:sp>
        <p:nvSpPr>
          <p:cNvPr id="62" name="Rectangle 61">
            <a:extLst>
              <a:ext uri="{FF2B5EF4-FFF2-40B4-BE49-F238E27FC236}">
                <a16:creationId xmlns:a16="http://schemas.microsoft.com/office/drawing/2014/main" id="{4C2B4DD8-67A0-4EB6-9118-CBC7F3AC0B21}"/>
              </a:ext>
            </a:extLst>
          </p:cNvPr>
          <p:cNvSpPr/>
          <p:nvPr/>
        </p:nvSpPr>
        <p:spPr>
          <a:xfrm>
            <a:off x="7903848" y="2867521"/>
            <a:ext cx="3787132" cy="707886"/>
          </a:xfrm>
          <a:prstGeom prst="rect">
            <a:avLst/>
          </a:prstGeom>
        </p:spPr>
        <p:txBody>
          <a:bodyPr wrap="square">
            <a:spAutoFit/>
          </a:bodyPr>
          <a:lstStyle/>
          <a:p>
            <a:pPr lvl="0"/>
            <a:r>
              <a:rPr lang="en-GB" sz="2000" dirty="0">
                <a:solidFill>
                  <a:schemeClr val="accent1">
                    <a:lumMod val="75000"/>
                  </a:schemeClr>
                </a:solidFill>
                <a:latin typeface="+mj-lt"/>
                <a:cs typeface="Segoe UI" panose="020B0502040204020203" pitchFamily="34" charset="0"/>
              </a:rPr>
              <a:t>Day time working needs to change to make nights safer </a:t>
            </a:r>
          </a:p>
        </p:txBody>
      </p:sp>
      <p:sp>
        <p:nvSpPr>
          <p:cNvPr id="63" name="Rectangle 62">
            <a:extLst>
              <a:ext uri="{FF2B5EF4-FFF2-40B4-BE49-F238E27FC236}">
                <a16:creationId xmlns:a16="http://schemas.microsoft.com/office/drawing/2014/main" id="{AA3D049A-F900-4FC0-A8D9-F97758BBDAD9}"/>
              </a:ext>
            </a:extLst>
          </p:cNvPr>
          <p:cNvSpPr/>
          <p:nvPr/>
        </p:nvSpPr>
        <p:spPr>
          <a:xfrm>
            <a:off x="7903848" y="4212975"/>
            <a:ext cx="3787132" cy="707886"/>
          </a:xfrm>
          <a:prstGeom prst="rect">
            <a:avLst/>
          </a:prstGeom>
        </p:spPr>
        <p:txBody>
          <a:bodyPr wrap="square">
            <a:spAutoFit/>
          </a:bodyPr>
          <a:lstStyle/>
          <a:p>
            <a:pPr lvl="0"/>
            <a:r>
              <a:rPr lang="en-GB" sz="2000" dirty="0">
                <a:solidFill>
                  <a:schemeClr val="accent1">
                    <a:lumMod val="75000"/>
                  </a:schemeClr>
                </a:solidFill>
                <a:latin typeface="+mj-lt"/>
                <a:cs typeface="Segoe UI" panose="020B0502040204020203" pitchFamily="34" charset="0"/>
              </a:rPr>
              <a:t>Most emergencies are medical – service needs to reflect this </a:t>
            </a:r>
          </a:p>
        </p:txBody>
      </p:sp>
      <p:pic>
        <p:nvPicPr>
          <p:cNvPr id="15" name="Picture Placeholder 23" descr="A close-up of several pills&#10;&#10;Description automatically generated with low confidence">
            <a:extLst>
              <a:ext uri="{FF2B5EF4-FFF2-40B4-BE49-F238E27FC236}">
                <a16:creationId xmlns:a16="http://schemas.microsoft.com/office/drawing/2014/main" id="{89949F9E-390D-43A8-B118-C790773458D0}"/>
              </a:ext>
            </a:extLst>
          </p:cNvPr>
          <p:cNvPicPr>
            <a:picLocks noChangeAspect="1"/>
          </p:cNvPicPr>
          <p:nvPr/>
        </p:nvPicPr>
        <p:blipFill>
          <a:blip r:embed="rId2">
            <a:extLst>
              <a:ext uri="{28A0092B-C50C-407E-A947-70E740481C1C}">
                <a14:useLocalDpi xmlns:a14="http://schemas.microsoft.com/office/drawing/2010/main" val="0"/>
              </a:ext>
            </a:extLst>
          </a:blip>
          <a:srcRect l="16716" r="16716"/>
          <a:stretch>
            <a:fillRect/>
          </a:stretch>
        </p:blipFill>
        <p:spPr>
          <a:xfrm>
            <a:off x="501019" y="5384623"/>
            <a:ext cx="1066080" cy="1066080"/>
          </a:xfrm>
          <a:custGeom>
            <a:avLst/>
            <a:gdLst>
              <a:gd name="connsiteX0" fmla="*/ 618122 w 1236244"/>
              <a:gd name="connsiteY0" fmla="*/ 0 h 1236244"/>
              <a:gd name="connsiteX1" fmla="*/ 1236244 w 1236244"/>
              <a:gd name="connsiteY1" fmla="*/ 618122 h 1236244"/>
              <a:gd name="connsiteX2" fmla="*/ 618122 w 1236244"/>
              <a:gd name="connsiteY2" fmla="*/ 1236244 h 1236244"/>
              <a:gd name="connsiteX3" fmla="*/ 0 w 1236244"/>
              <a:gd name="connsiteY3" fmla="*/ 618122 h 1236244"/>
              <a:gd name="connsiteX4" fmla="*/ 618122 w 1236244"/>
              <a:gd name="connsiteY4" fmla="*/ 0 h 123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244" h="1236244">
                <a:moveTo>
                  <a:pt x="618122" y="0"/>
                </a:moveTo>
                <a:cubicBezTo>
                  <a:pt x="959501" y="0"/>
                  <a:pt x="1236244" y="276743"/>
                  <a:pt x="1236244" y="618122"/>
                </a:cubicBezTo>
                <a:cubicBezTo>
                  <a:pt x="1236244" y="959501"/>
                  <a:pt x="959501" y="1236244"/>
                  <a:pt x="618122" y="1236244"/>
                </a:cubicBezTo>
                <a:cubicBezTo>
                  <a:pt x="276743" y="1236244"/>
                  <a:pt x="0" y="959501"/>
                  <a:pt x="0" y="618122"/>
                </a:cubicBezTo>
                <a:cubicBezTo>
                  <a:pt x="0" y="276743"/>
                  <a:pt x="276743" y="0"/>
                  <a:pt x="618122" y="0"/>
                </a:cubicBezTo>
                <a:close/>
              </a:path>
            </a:pathLst>
          </a:custGeom>
          <a:solidFill>
            <a:schemeClr val="bg1">
              <a:lumMod val="95000"/>
            </a:schemeClr>
          </a:solidFill>
        </p:spPr>
      </p:pic>
      <p:sp>
        <p:nvSpPr>
          <p:cNvPr id="16" name="Rectangle 15">
            <a:extLst>
              <a:ext uri="{FF2B5EF4-FFF2-40B4-BE49-F238E27FC236}">
                <a16:creationId xmlns:a16="http://schemas.microsoft.com/office/drawing/2014/main" id="{06F45CD8-C20B-45A7-84F3-C84C0DC4D7BF}"/>
              </a:ext>
            </a:extLst>
          </p:cNvPr>
          <p:cNvSpPr/>
          <p:nvPr/>
        </p:nvSpPr>
        <p:spPr>
          <a:xfrm>
            <a:off x="1737136" y="5563720"/>
            <a:ext cx="4358862" cy="707886"/>
          </a:xfrm>
          <a:prstGeom prst="rect">
            <a:avLst/>
          </a:prstGeom>
        </p:spPr>
        <p:txBody>
          <a:bodyPr wrap="square">
            <a:spAutoFit/>
          </a:bodyPr>
          <a:lstStyle/>
          <a:p>
            <a:pPr lvl="0"/>
            <a:r>
              <a:rPr lang="en-GB" sz="2000" dirty="0">
                <a:solidFill>
                  <a:schemeClr val="accent1">
                    <a:lumMod val="75000"/>
                  </a:schemeClr>
                </a:solidFill>
                <a:latin typeface="+mj-lt"/>
                <a:cs typeface="Segoe UI" panose="020B0502040204020203" pitchFamily="34" charset="0"/>
              </a:rPr>
              <a:t>Too many responsibilities for nurses on night duty</a:t>
            </a:r>
          </a:p>
        </p:txBody>
      </p:sp>
    </p:spTree>
    <p:extLst>
      <p:ext uri="{BB962C8B-B14F-4D97-AF65-F5344CB8AC3E}">
        <p14:creationId xmlns:p14="http://schemas.microsoft.com/office/powerpoint/2010/main" val="2470304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239B9E-AC7D-459F-A1B9-08DD8C7578E4}"/>
              </a:ext>
            </a:extLst>
          </p:cNvPr>
          <p:cNvSpPr/>
          <p:nvPr/>
        </p:nvSpPr>
        <p:spPr>
          <a:xfrm>
            <a:off x="0" y="-1"/>
            <a:ext cx="12192000" cy="26981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Rounded Corners 22">
            <a:extLst>
              <a:ext uri="{FF2B5EF4-FFF2-40B4-BE49-F238E27FC236}">
                <a16:creationId xmlns:a16="http://schemas.microsoft.com/office/drawing/2014/main" id="{C44E84A5-3826-409B-82AA-4CA0D13325C5}"/>
              </a:ext>
            </a:extLst>
          </p:cNvPr>
          <p:cNvSpPr/>
          <p:nvPr/>
        </p:nvSpPr>
        <p:spPr>
          <a:xfrm>
            <a:off x="553175" y="1540777"/>
            <a:ext cx="11276152" cy="4707623"/>
          </a:xfrm>
          <a:prstGeom prst="roundRect">
            <a:avLst>
              <a:gd name="adj" fmla="val 933"/>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a:p>
        </p:txBody>
      </p:sp>
      <p:sp>
        <p:nvSpPr>
          <p:cNvPr id="56" name="TextBox 55">
            <a:extLst>
              <a:ext uri="{FF2B5EF4-FFF2-40B4-BE49-F238E27FC236}">
                <a16:creationId xmlns:a16="http://schemas.microsoft.com/office/drawing/2014/main" id="{8074269C-5131-4839-BAD5-A514CB3E4471}"/>
              </a:ext>
            </a:extLst>
          </p:cNvPr>
          <p:cNvSpPr txBox="1"/>
          <p:nvPr/>
        </p:nvSpPr>
        <p:spPr>
          <a:xfrm>
            <a:off x="-81023" y="329044"/>
            <a:ext cx="12273023" cy="1070742"/>
          </a:xfrm>
          <a:prstGeom prst="rect">
            <a:avLst/>
          </a:prstGeom>
          <a:noFill/>
        </p:spPr>
        <p:txBody>
          <a:bodyPr wrap="square" rtlCol="0">
            <a:spAutoFit/>
          </a:bodyPr>
          <a:lstStyle/>
          <a:p>
            <a:pPr algn="ctr">
              <a:lnSpc>
                <a:spcPct val="70000"/>
              </a:lnSpc>
            </a:pPr>
            <a:r>
              <a:rPr lang="en-GB"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OOH/7Day Services plan</a:t>
            </a:r>
          </a:p>
          <a:p>
            <a:pPr algn="ctr">
              <a:lnSpc>
                <a:spcPct val="70000"/>
              </a:lnSpc>
            </a:pPr>
            <a:r>
              <a:rPr lang="en-GB" sz="4400" i="1" spc="-188" dirty="0">
                <a:gradFill>
                  <a:gsLst>
                    <a:gs pos="0">
                      <a:schemeClr val="accent3"/>
                    </a:gs>
                    <a:gs pos="82000">
                      <a:schemeClr val="accent1">
                        <a:lumMod val="75000"/>
                      </a:schemeClr>
                    </a:gs>
                  </a:gsLst>
                  <a:lin ang="2700000" scaled="1"/>
                </a:gradFill>
                <a:latin typeface="+mj-lt"/>
                <a:cs typeface="Poppins Light" panose="00000400000000000000" pitchFamily="2" charset="0"/>
              </a:rPr>
              <a:t>…always open, always ready…</a:t>
            </a:r>
          </a:p>
        </p:txBody>
      </p:sp>
      <p:sp>
        <p:nvSpPr>
          <p:cNvPr id="64" name="TextBox 63">
            <a:extLst>
              <a:ext uri="{FF2B5EF4-FFF2-40B4-BE49-F238E27FC236}">
                <a16:creationId xmlns:a16="http://schemas.microsoft.com/office/drawing/2014/main" id="{9D4F6D8C-F129-40F8-8970-ED214FCEE9B9}"/>
              </a:ext>
            </a:extLst>
          </p:cNvPr>
          <p:cNvSpPr txBox="1"/>
          <p:nvPr/>
        </p:nvSpPr>
        <p:spPr>
          <a:xfrm>
            <a:off x="908111" y="1784700"/>
            <a:ext cx="10730713" cy="4081117"/>
          </a:xfrm>
          <a:prstGeom prst="rect">
            <a:avLst/>
          </a:prstGeom>
          <a:noFill/>
        </p:spPr>
        <p:txBody>
          <a:bodyPr wrap="square" rtlCol="0">
            <a:spAutoFit/>
          </a:bodyPr>
          <a:lstStyle/>
          <a:p>
            <a:pPr marL="457200" indent="-457200">
              <a:lnSpc>
                <a:spcPct val="110000"/>
              </a:lnSpc>
              <a:buFont typeface="Courier New" panose="02070309020205020404" pitchFamily="49" charset="0"/>
              <a:buChar char="o"/>
            </a:pPr>
            <a:r>
              <a:rPr lang="en-GB" sz="2800" dirty="0">
                <a:solidFill>
                  <a:schemeClr val="bg1"/>
                </a:solidFill>
              </a:rPr>
              <a:t>3 year project plan (2013- 2016)</a:t>
            </a:r>
          </a:p>
          <a:p>
            <a:pPr marL="457200" indent="-457200">
              <a:lnSpc>
                <a:spcPct val="110000"/>
              </a:lnSpc>
              <a:buFont typeface="Courier New" panose="02070309020205020404" pitchFamily="49" charset="0"/>
              <a:buChar char="o"/>
            </a:pPr>
            <a:r>
              <a:rPr lang="en-GB" sz="2800" dirty="0">
                <a:solidFill>
                  <a:schemeClr val="bg1"/>
                </a:solidFill>
              </a:rPr>
              <a:t>Local (departmental/directorate) solutions and overarching organisational plan</a:t>
            </a:r>
          </a:p>
          <a:p>
            <a:pPr marL="457200" indent="-457200">
              <a:lnSpc>
                <a:spcPct val="110000"/>
              </a:lnSpc>
              <a:buFont typeface="Courier New" panose="02070309020205020404" pitchFamily="49" charset="0"/>
              <a:buChar char="o"/>
            </a:pPr>
            <a:r>
              <a:rPr lang="en-GB" sz="2800" dirty="0">
                <a:solidFill>
                  <a:schemeClr val="bg1"/>
                </a:solidFill>
              </a:rPr>
              <a:t>In house gap analysis by:</a:t>
            </a:r>
          </a:p>
          <a:p>
            <a:pPr marL="914400" lvl="1" indent="-457200">
              <a:lnSpc>
                <a:spcPct val="110000"/>
              </a:lnSpc>
              <a:buFont typeface="Arial" panose="020B0604020202020204" pitchFamily="34" charset="0"/>
              <a:buChar char="•"/>
            </a:pPr>
            <a:r>
              <a:rPr lang="en-GB" sz="2400" dirty="0">
                <a:solidFill>
                  <a:schemeClr val="bg1"/>
                </a:solidFill>
              </a:rPr>
              <a:t>Directorate/specialty</a:t>
            </a:r>
          </a:p>
          <a:p>
            <a:pPr marL="914400" lvl="1" indent="-457200">
              <a:lnSpc>
                <a:spcPct val="110000"/>
              </a:lnSpc>
              <a:buFont typeface="Arial" panose="020B0604020202020204" pitchFamily="34" charset="0"/>
              <a:buChar char="•"/>
            </a:pPr>
            <a:r>
              <a:rPr lang="en-GB" sz="2400" dirty="0">
                <a:solidFill>
                  <a:schemeClr val="bg1"/>
                </a:solidFill>
              </a:rPr>
              <a:t>Workforce</a:t>
            </a:r>
          </a:p>
          <a:p>
            <a:pPr marL="914400" lvl="1" indent="-457200">
              <a:lnSpc>
                <a:spcPct val="110000"/>
              </a:lnSpc>
              <a:buFont typeface="Arial" panose="020B0604020202020204" pitchFamily="34" charset="0"/>
              <a:buChar char="•"/>
            </a:pPr>
            <a:r>
              <a:rPr lang="en-GB" sz="2400" dirty="0">
                <a:solidFill>
                  <a:schemeClr val="bg1"/>
                </a:solidFill>
              </a:rPr>
              <a:t>Budget setting</a:t>
            </a:r>
          </a:p>
          <a:p>
            <a:pPr marL="914400" lvl="1" indent="-457200">
              <a:lnSpc>
                <a:spcPct val="110000"/>
              </a:lnSpc>
              <a:buFont typeface="Arial" panose="020B0604020202020204" pitchFamily="34" charset="0"/>
              <a:buChar char="•"/>
            </a:pPr>
            <a:r>
              <a:rPr lang="en-GB" sz="2400" dirty="0">
                <a:solidFill>
                  <a:schemeClr val="bg1"/>
                </a:solidFill>
              </a:rPr>
              <a:t>Discharges: non elective patients length of stay – weekday vs weekend</a:t>
            </a:r>
          </a:p>
          <a:p>
            <a:pPr marL="914400" lvl="1" indent="-457200">
              <a:lnSpc>
                <a:spcPct val="110000"/>
              </a:lnSpc>
              <a:buFont typeface="Arial" panose="020B0604020202020204" pitchFamily="34" charset="0"/>
              <a:buChar char="•"/>
            </a:pPr>
            <a:r>
              <a:rPr lang="en-GB" sz="2400" dirty="0">
                <a:solidFill>
                  <a:schemeClr val="bg1"/>
                </a:solidFill>
              </a:rPr>
              <a:t>Community links</a:t>
            </a:r>
            <a:endParaRPr lang="en-GB" sz="400" dirty="0">
              <a:solidFill>
                <a:schemeClr val="tx2"/>
              </a:solidFill>
            </a:endParaRPr>
          </a:p>
        </p:txBody>
      </p:sp>
    </p:spTree>
    <p:extLst>
      <p:ext uri="{BB962C8B-B14F-4D97-AF65-F5344CB8AC3E}">
        <p14:creationId xmlns:p14="http://schemas.microsoft.com/office/powerpoint/2010/main" val="239139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BCC9D828-96F3-4E73-9F2E-3C831A9D03C1}"/>
              </a:ext>
            </a:extLst>
          </p:cNvPr>
          <p:cNvSpPr/>
          <p:nvPr/>
        </p:nvSpPr>
        <p:spPr>
          <a:xfrm>
            <a:off x="0" y="1216823"/>
            <a:ext cx="12192000" cy="5009806"/>
          </a:xfrm>
          <a:prstGeom prst="rect">
            <a:avLst/>
          </a:prstGeom>
          <a:gradFill flip="none" rotWithShape="1">
            <a:gsLst>
              <a:gs pos="0">
                <a:schemeClr val="accent3">
                  <a:alpha val="85000"/>
                </a:schemeClr>
              </a:gs>
              <a:gs pos="82000">
                <a:schemeClr val="accent1">
                  <a:lumMod val="75000"/>
                  <a:alpha val="9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Rounded Corners 1">
            <a:extLst>
              <a:ext uri="{FF2B5EF4-FFF2-40B4-BE49-F238E27FC236}">
                <a16:creationId xmlns:a16="http://schemas.microsoft.com/office/drawing/2014/main" id="{0F380BD0-497A-4ECF-BDA8-BCF937644BE7}"/>
              </a:ext>
            </a:extLst>
          </p:cNvPr>
          <p:cNvSpPr/>
          <p:nvPr/>
        </p:nvSpPr>
        <p:spPr>
          <a:xfrm>
            <a:off x="4386942" y="1554210"/>
            <a:ext cx="3418115" cy="781908"/>
          </a:xfrm>
          <a:prstGeom prst="roundRect">
            <a:avLst>
              <a:gd name="adj" fmla="val 9358"/>
            </a:avLst>
          </a:prstGeom>
          <a:solidFill>
            <a:schemeClr val="bg1"/>
          </a:solidFill>
          <a:ln>
            <a:no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1" name="Rectangle 50">
            <a:extLst>
              <a:ext uri="{FF2B5EF4-FFF2-40B4-BE49-F238E27FC236}">
                <a16:creationId xmlns:a16="http://schemas.microsoft.com/office/drawing/2014/main" id="{AF7BCA7F-E3D0-4B61-B6B9-8C73340ED602}"/>
              </a:ext>
            </a:extLst>
          </p:cNvPr>
          <p:cNvSpPr/>
          <p:nvPr/>
        </p:nvSpPr>
        <p:spPr>
          <a:xfrm>
            <a:off x="4871356" y="1588752"/>
            <a:ext cx="2427514" cy="712824"/>
          </a:xfrm>
          <a:prstGeom prst="rect">
            <a:avLst/>
          </a:prstGeom>
        </p:spPr>
        <p:txBody>
          <a:bodyPr wrap="square">
            <a:spAutoFit/>
          </a:bodyPr>
          <a:lstStyle/>
          <a:p>
            <a:pPr algn="ctr">
              <a:lnSpc>
                <a:spcPct val="120000"/>
              </a:lnSpc>
            </a:pPr>
            <a:r>
              <a:rPr lang="en-US" sz="3600" dirty="0">
                <a:solidFill>
                  <a:schemeClr val="bg1">
                    <a:lumMod val="50000"/>
                  </a:schemeClr>
                </a:solidFill>
                <a:latin typeface="+mj-lt"/>
                <a:cs typeface="Segoe UI Light" panose="020B0502040204020203" pitchFamily="34" charset="0"/>
              </a:rPr>
              <a:t>3-year plan</a:t>
            </a:r>
          </a:p>
        </p:txBody>
      </p:sp>
      <p:sp>
        <p:nvSpPr>
          <p:cNvPr id="50" name="TextBox 49">
            <a:extLst>
              <a:ext uri="{FF2B5EF4-FFF2-40B4-BE49-F238E27FC236}">
                <a16:creationId xmlns:a16="http://schemas.microsoft.com/office/drawing/2014/main" id="{C81A4A22-14FC-462C-AB24-6BC8226B1A54}"/>
              </a:ext>
            </a:extLst>
          </p:cNvPr>
          <p:cNvSpPr txBox="1"/>
          <p:nvPr/>
        </p:nvSpPr>
        <p:spPr>
          <a:xfrm>
            <a:off x="0" y="428373"/>
            <a:ext cx="12192000" cy="596766"/>
          </a:xfrm>
          <a:prstGeom prst="rect">
            <a:avLst/>
          </a:prstGeom>
          <a:noFill/>
        </p:spPr>
        <p:txBody>
          <a:bodyPr wrap="square" rtlCol="0">
            <a:spAutoFit/>
          </a:bodyPr>
          <a:lstStyle/>
          <a:p>
            <a:pPr algn="ctr">
              <a:lnSpc>
                <a:spcPct val="70000"/>
              </a:lnSpc>
            </a:pPr>
            <a:r>
              <a:rPr lang="en-US"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Improvement strategy = workforce transformation </a:t>
            </a:r>
          </a:p>
        </p:txBody>
      </p:sp>
      <p:graphicFrame>
        <p:nvGraphicFramePr>
          <p:cNvPr id="13" name="Table 13">
            <a:extLst>
              <a:ext uri="{FF2B5EF4-FFF2-40B4-BE49-F238E27FC236}">
                <a16:creationId xmlns:a16="http://schemas.microsoft.com/office/drawing/2014/main" id="{8A03E2A9-FA36-4CFE-B17E-CFFBA19B5069}"/>
              </a:ext>
            </a:extLst>
          </p:cNvPr>
          <p:cNvGraphicFramePr>
            <a:graphicFrameLocks noGrp="1"/>
          </p:cNvGraphicFramePr>
          <p:nvPr>
            <p:extLst>
              <p:ext uri="{D42A27DB-BD31-4B8C-83A1-F6EECF244321}">
                <p14:modId xmlns:p14="http://schemas.microsoft.com/office/powerpoint/2010/main" val="3025205885"/>
              </p:ext>
            </p:extLst>
          </p:nvPr>
        </p:nvGraphicFramePr>
        <p:xfrm>
          <a:off x="261256" y="2853266"/>
          <a:ext cx="11647715" cy="3017520"/>
        </p:xfrm>
        <a:graphic>
          <a:graphicData uri="http://schemas.openxmlformats.org/drawingml/2006/table">
            <a:tbl>
              <a:tblPr firstRow="1" bandRow="1">
                <a:tableStyleId>{2D5ABB26-0587-4C30-8999-92F81FD0307C}</a:tableStyleId>
              </a:tblPr>
              <a:tblGrid>
                <a:gridCol w="2329543">
                  <a:extLst>
                    <a:ext uri="{9D8B030D-6E8A-4147-A177-3AD203B41FA5}">
                      <a16:colId xmlns:a16="http://schemas.microsoft.com/office/drawing/2014/main" val="3932028953"/>
                    </a:ext>
                  </a:extLst>
                </a:gridCol>
                <a:gridCol w="2329543">
                  <a:extLst>
                    <a:ext uri="{9D8B030D-6E8A-4147-A177-3AD203B41FA5}">
                      <a16:colId xmlns:a16="http://schemas.microsoft.com/office/drawing/2014/main" val="796073716"/>
                    </a:ext>
                  </a:extLst>
                </a:gridCol>
                <a:gridCol w="2329543">
                  <a:extLst>
                    <a:ext uri="{9D8B030D-6E8A-4147-A177-3AD203B41FA5}">
                      <a16:colId xmlns:a16="http://schemas.microsoft.com/office/drawing/2014/main" val="2333043837"/>
                    </a:ext>
                  </a:extLst>
                </a:gridCol>
                <a:gridCol w="2329543">
                  <a:extLst>
                    <a:ext uri="{9D8B030D-6E8A-4147-A177-3AD203B41FA5}">
                      <a16:colId xmlns:a16="http://schemas.microsoft.com/office/drawing/2014/main" val="89258821"/>
                    </a:ext>
                  </a:extLst>
                </a:gridCol>
                <a:gridCol w="2329543">
                  <a:extLst>
                    <a:ext uri="{9D8B030D-6E8A-4147-A177-3AD203B41FA5}">
                      <a16:colId xmlns:a16="http://schemas.microsoft.com/office/drawing/2014/main" val="4230702119"/>
                    </a:ext>
                  </a:extLst>
                </a:gridCol>
              </a:tblGrid>
              <a:tr h="370840">
                <a:tc>
                  <a:txBody>
                    <a:bodyPr/>
                    <a:lstStyle/>
                    <a:p>
                      <a:pPr marL="285750" indent="-285750">
                        <a:buFont typeface="Arial" panose="020B0604020202020204" pitchFamily="34" charset="0"/>
                        <a:buChar char="•"/>
                      </a:pPr>
                      <a:r>
                        <a:rPr lang="en-GB" sz="2400" b="0" dirty="0">
                          <a:solidFill>
                            <a:schemeClr val="bg1"/>
                          </a:solidFill>
                        </a:rPr>
                        <a:t>Increase staffing without “taking from existing pool of staff” </a:t>
                      </a:r>
                    </a:p>
                    <a:p>
                      <a:endParaRPr lang="en-GB" sz="2400" b="0" dirty="0">
                        <a:solidFill>
                          <a:schemeClr val="bg1"/>
                        </a:solidFill>
                      </a:endParaRPr>
                    </a:p>
                  </a:txBody>
                  <a:tcPr/>
                </a:tc>
                <a:tc>
                  <a:txBody>
                    <a:bodyPr/>
                    <a:lstStyle/>
                    <a:p>
                      <a:pPr marL="285750" indent="-285750">
                        <a:buFont typeface="Arial" panose="020B0604020202020204" pitchFamily="34" charset="0"/>
                        <a:buChar char="•"/>
                      </a:pPr>
                      <a:r>
                        <a:rPr lang="en-GB" sz="2400" b="0" dirty="0">
                          <a:solidFill>
                            <a:schemeClr val="bg1"/>
                          </a:solidFill>
                        </a:rPr>
                        <a:t>Achieving cost effective solutions</a:t>
                      </a:r>
                    </a:p>
                    <a:p>
                      <a:pPr marL="285750" indent="-285750">
                        <a:buFont typeface="Arial" panose="020B0604020202020204" pitchFamily="34" charset="0"/>
                        <a:buChar char="•"/>
                      </a:pPr>
                      <a:endParaRPr lang="en-GB" sz="2400" b="0" dirty="0">
                        <a:solidFill>
                          <a:schemeClr val="bg1"/>
                        </a:solidFill>
                      </a:endParaRPr>
                    </a:p>
                  </a:txBody>
                  <a:tcPr/>
                </a:tc>
                <a:tc>
                  <a:txBody>
                    <a:bodyPr/>
                    <a:lstStyle/>
                    <a:p>
                      <a:pPr marL="285750" indent="-285750">
                        <a:buFont typeface="Arial" panose="020B0604020202020204" pitchFamily="34" charset="0"/>
                        <a:buChar char="•"/>
                      </a:pPr>
                      <a:r>
                        <a:rPr lang="en-GB" sz="2400" b="0" dirty="0">
                          <a:solidFill>
                            <a:schemeClr val="bg1"/>
                          </a:solidFill>
                        </a:rPr>
                        <a:t>Increase use of IT solutions for handover</a:t>
                      </a:r>
                    </a:p>
                    <a:p>
                      <a:pPr marL="285750" indent="-285750">
                        <a:buFont typeface="Arial" panose="020B0604020202020204" pitchFamily="34" charset="0"/>
                        <a:buChar char="•"/>
                      </a:pPr>
                      <a:endParaRPr lang="en-GB" sz="2400" b="0" dirty="0">
                        <a:solidFill>
                          <a:schemeClr val="bg1"/>
                        </a:solidFill>
                      </a:endParaRPr>
                    </a:p>
                  </a:txBody>
                  <a:tcPr/>
                </a:tc>
                <a:tc>
                  <a:txBody>
                    <a:bodyPr/>
                    <a:lstStyle/>
                    <a:p>
                      <a:pPr marL="285750" indent="-285750">
                        <a:buFont typeface="Arial" panose="020B0604020202020204" pitchFamily="34" charset="0"/>
                        <a:buChar char="•"/>
                      </a:pPr>
                      <a:r>
                        <a:rPr lang="en-GB" sz="2400" b="0" dirty="0">
                          <a:solidFill>
                            <a:schemeClr val="bg1"/>
                          </a:solidFill>
                        </a:rPr>
                        <a:t>New posts for middle grade doctors - Acute Care Fellows (research </a:t>
                      </a:r>
                      <a:r>
                        <a:rPr lang="en-GB" sz="2400" b="0" dirty="0" err="1">
                          <a:solidFill>
                            <a:schemeClr val="bg1"/>
                          </a:solidFill>
                        </a:rPr>
                        <a:t>SpRs</a:t>
                      </a:r>
                      <a:r>
                        <a:rPr lang="en-GB" sz="2400" b="0" dirty="0">
                          <a:solidFill>
                            <a:schemeClr val="bg1"/>
                          </a:solidFill>
                        </a:rPr>
                        <a:t>)</a:t>
                      </a:r>
                    </a:p>
                    <a:p>
                      <a:endParaRPr lang="en-GB" sz="2400" b="0" dirty="0">
                        <a:solidFill>
                          <a:schemeClr val="bg1"/>
                        </a:solidFill>
                      </a:endParaRPr>
                    </a:p>
                  </a:txBody>
                  <a:tcPr/>
                </a:tc>
                <a:tc>
                  <a:txBody>
                    <a:bodyPr/>
                    <a:lstStyle/>
                    <a:p>
                      <a:pPr marL="285750" indent="-285750">
                        <a:buFont typeface="Arial" panose="020B0604020202020204" pitchFamily="34" charset="0"/>
                        <a:buChar char="•"/>
                      </a:pPr>
                      <a:r>
                        <a:rPr lang="en-GB" sz="2400" b="0" dirty="0">
                          <a:solidFill>
                            <a:schemeClr val="bg1"/>
                          </a:solidFill>
                        </a:rPr>
                        <a:t>Extended out of hours nurse roles to cover 128 hours </a:t>
                      </a:r>
                    </a:p>
                    <a:p>
                      <a:pPr marL="285750" indent="-285750">
                        <a:buFont typeface="Arial" panose="020B0604020202020204" pitchFamily="34" charset="0"/>
                        <a:buChar char="•"/>
                      </a:pPr>
                      <a:endParaRPr lang="en-GB" sz="2400" b="0" dirty="0">
                        <a:solidFill>
                          <a:schemeClr val="bg1"/>
                        </a:solidFill>
                      </a:endParaRPr>
                    </a:p>
                  </a:txBody>
                  <a:tcPr/>
                </a:tc>
                <a:extLst>
                  <a:ext uri="{0D108BD9-81ED-4DB2-BD59-A6C34878D82A}">
                    <a16:rowId xmlns:a16="http://schemas.microsoft.com/office/drawing/2014/main" val="2488974767"/>
                  </a:ext>
                </a:extLst>
              </a:tr>
            </a:tbl>
          </a:graphicData>
        </a:graphic>
      </p:graphicFrame>
    </p:spTree>
    <p:extLst>
      <p:ext uri="{BB962C8B-B14F-4D97-AF65-F5344CB8AC3E}">
        <p14:creationId xmlns:p14="http://schemas.microsoft.com/office/powerpoint/2010/main" val="95800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BCC9D828-96F3-4E73-9F2E-3C831A9D03C1}"/>
              </a:ext>
            </a:extLst>
          </p:cNvPr>
          <p:cNvSpPr/>
          <p:nvPr/>
        </p:nvSpPr>
        <p:spPr>
          <a:xfrm>
            <a:off x="0" y="1216823"/>
            <a:ext cx="12192000" cy="5009806"/>
          </a:xfrm>
          <a:prstGeom prst="rect">
            <a:avLst/>
          </a:prstGeom>
          <a:gradFill flip="none" rotWithShape="1">
            <a:gsLst>
              <a:gs pos="0">
                <a:schemeClr val="accent3">
                  <a:alpha val="85000"/>
                </a:schemeClr>
              </a:gs>
              <a:gs pos="82000">
                <a:schemeClr val="accent1">
                  <a:lumMod val="75000"/>
                  <a:alpha val="9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Rounded Corners 1">
            <a:extLst>
              <a:ext uri="{FF2B5EF4-FFF2-40B4-BE49-F238E27FC236}">
                <a16:creationId xmlns:a16="http://schemas.microsoft.com/office/drawing/2014/main" id="{0F380BD0-497A-4ECF-BDA8-BCF937644BE7}"/>
              </a:ext>
            </a:extLst>
          </p:cNvPr>
          <p:cNvSpPr/>
          <p:nvPr/>
        </p:nvSpPr>
        <p:spPr>
          <a:xfrm>
            <a:off x="4386942" y="1554210"/>
            <a:ext cx="3418115" cy="781908"/>
          </a:xfrm>
          <a:prstGeom prst="roundRect">
            <a:avLst>
              <a:gd name="adj" fmla="val 9358"/>
            </a:avLst>
          </a:prstGeom>
          <a:solidFill>
            <a:schemeClr val="bg1"/>
          </a:solidFill>
          <a:ln>
            <a:no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1" name="Rectangle 50">
            <a:extLst>
              <a:ext uri="{FF2B5EF4-FFF2-40B4-BE49-F238E27FC236}">
                <a16:creationId xmlns:a16="http://schemas.microsoft.com/office/drawing/2014/main" id="{AF7BCA7F-E3D0-4B61-B6B9-8C73340ED602}"/>
              </a:ext>
            </a:extLst>
          </p:cNvPr>
          <p:cNvSpPr/>
          <p:nvPr/>
        </p:nvSpPr>
        <p:spPr>
          <a:xfrm>
            <a:off x="4871356" y="1588752"/>
            <a:ext cx="2427514" cy="712824"/>
          </a:xfrm>
          <a:prstGeom prst="rect">
            <a:avLst/>
          </a:prstGeom>
        </p:spPr>
        <p:txBody>
          <a:bodyPr wrap="square">
            <a:spAutoFit/>
          </a:bodyPr>
          <a:lstStyle/>
          <a:p>
            <a:pPr algn="ctr">
              <a:lnSpc>
                <a:spcPct val="120000"/>
              </a:lnSpc>
            </a:pPr>
            <a:r>
              <a:rPr lang="en-US" sz="3600" dirty="0">
                <a:solidFill>
                  <a:schemeClr val="bg1">
                    <a:lumMod val="50000"/>
                  </a:schemeClr>
                </a:solidFill>
                <a:latin typeface="+mj-lt"/>
                <a:cs typeface="Segoe UI Light" panose="020B0502040204020203" pitchFamily="34" charset="0"/>
              </a:rPr>
              <a:t>3-year plan</a:t>
            </a:r>
          </a:p>
        </p:txBody>
      </p:sp>
      <p:sp>
        <p:nvSpPr>
          <p:cNvPr id="50" name="TextBox 49">
            <a:extLst>
              <a:ext uri="{FF2B5EF4-FFF2-40B4-BE49-F238E27FC236}">
                <a16:creationId xmlns:a16="http://schemas.microsoft.com/office/drawing/2014/main" id="{C81A4A22-14FC-462C-AB24-6BC8226B1A54}"/>
              </a:ext>
            </a:extLst>
          </p:cNvPr>
          <p:cNvSpPr txBox="1"/>
          <p:nvPr/>
        </p:nvSpPr>
        <p:spPr>
          <a:xfrm>
            <a:off x="0" y="428373"/>
            <a:ext cx="12192000" cy="596766"/>
          </a:xfrm>
          <a:prstGeom prst="rect">
            <a:avLst/>
          </a:prstGeom>
          <a:noFill/>
        </p:spPr>
        <p:txBody>
          <a:bodyPr wrap="square" rtlCol="0">
            <a:spAutoFit/>
          </a:bodyPr>
          <a:lstStyle/>
          <a:p>
            <a:pPr algn="ctr">
              <a:lnSpc>
                <a:spcPct val="70000"/>
              </a:lnSpc>
            </a:pPr>
            <a:r>
              <a:rPr lang="en-US"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Improvement strategy = workforce transformation </a:t>
            </a:r>
          </a:p>
        </p:txBody>
      </p:sp>
      <p:graphicFrame>
        <p:nvGraphicFramePr>
          <p:cNvPr id="13" name="Table 13">
            <a:extLst>
              <a:ext uri="{FF2B5EF4-FFF2-40B4-BE49-F238E27FC236}">
                <a16:creationId xmlns:a16="http://schemas.microsoft.com/office/drawing/2014/main" id="{8A03E2A9-FA36-4CFE-B17E-CFFBA19B5069}"/>
              </a:ext>
            </a:extLst>
          </p:cNvPr>
          <p:cNvGraphicFramePr>
            <a:graphicFrameLocks noGrp="1"/>
          </p:cNvGraphicFramePr>
          <p:nvPr>
            <p:extLst>
              <p:ext uri="{D42A27DB-BD31-4B8C-83A1-F6EECF244321}">
                <p14:modId xmlns:p14="http://schemas.microsoft.com/office/powerpoint/2010/main" val="1941813770"/>
              </p:ext>
            </p:extLst>
          </p:nvPr>
        </p:nvGraphicFramePr>
        <p:xfrm>
          <a:off x="261256" y="2853266"/>
          <a:ext cx="11647715" cy="3383280"/>
        </p:xfrm>
        <a:graphic>
          <a:graphicData uri="http://schemas.openxmlformats.org/drawingml/2006/table">
            <a:tbl>
              <a:tblPr firstRow="1" bandRow="1">
                <a:tableStyleId>{2D5ABB26-0587-4C30-8999-92F81FD0307C}</a:tableStyleId>
              </a:tblPr>
              <a:tblGrid>
                <a:gridCol w="2329543">
                  <a:extLst>
                    <a:ext uri="{9D8B030D-6E8A-4147-A177-3AD203B41FA5}">
                      <a16:colId xmlns:a16="http://schemas.microsoft.com/office/drawing/2014/main" val="3932028953"/>
                    </a:ext>
                  </a:extLst>
                </a:gridCol>
                <a:gridCol w="2329543">
                  <a:extLst>
                    <a:ext uri="{9D8B030D-6E8A-4147-A177-3AD203B41FA5}">
                      <a16:colId xmlns:a16="http://schemas.microsoft.com/office/drawing/2014/main" val="796073716"/>
                    </a:ext>
                  </a:extLst>
                </a:gridCol>
                <a:gridCol w="2329543">
                  <a:extLst>
                    <a:ext uri="{9D8B030D-6E8A-4147-A177-3AD203B41FA5}">
                      <a16:colId xmlns:a16="http://schemas.microsoft.com/office/drawing/2014/main" val="2333043837"/>
                    </a:ext>
                  </a:extLst>
                </a:gridCol>
                <a:gridCol w="2329543">
                  <a:extLst>
                    <a:ext uri="{9D8B030D-6E8A-4147-A177-3AD203B41FA5}">
                      <a16:colId xmlns:a16="http://schemas.microsoft.com/office/drawing/2014/main" val="89258821"/>
                    </a:ext>
                  </a:extLst>
                </a:gridCol>
                <a:gridCol w="2329543">
                  <a:extLst>
                    <a:ext uri="{9D8B030D-6E8A-4147-A177-3AD203B41FA5}">
                      <a16:colId xmlns:a16="http://schemas.microsoft.com/office/drawing/2014/main" val="4230702119"/>
                    </a:ext>
                  </a:extLst>
                </a:gridCol>
              </a:tblGrid>
              <a:tr h="370840">
                <a:tc>
                  <a:txBody>
                    <a:bodyPr/>
                    <a:lstStyle/>
                    <a:p>
                      <a:pPr marL="285750" indent="-285750">
                        <a:buFont typeface="Arial" panose="020B0604020202020204" pitchFamily="34" charset="0"/>
                        <a:buChar char="•"/>
                      </a:pPr>
                      <a:r>
                        <a:rPr lang="en-GB" sz="2400" b="0" dirty="0">
                          <a:solidFill>
                            <a:schemeClr val="bg1"/>
                          </a:solidFill>
                        </a:rPr>
                        <a:t>Separation of bed management/staffing from clinical role out of hours</a:t>
                      </a:r>
                    </a:p>
                    <a:p>
                      <a:endParaRPr lang="en-GB" sz="2400" b="0" dirty="0">
                        <a:solidFill>
                          <a:schemeClr val="bg1"/>
                        </a:solidFill>
                      </a:endParaRPr>
                    </a:p>
                  </a:txBody>
                  <a:tcPr/>
                </a:tc>
                <a:tc>
                  <a:txBody>
                    <a:bodyPr/>
                    <a:lstStyle/>
                    <a:p>
                      <a:pPr marL="285750" indent="-285750">
                        <a:buFont typeface="Arial" panose="020B0604020202020204" pitchFamily="34" charset="0"/>
                        <a:buChar char="•"/>
                      </a:pPr>
                      <a:r>
                        <a:rPr lang="en-GB" sz="2400" b="0" dirty="0">
                          <a:solidFill>
                            <a:schemeClr val="bg1"/>
                          </a:solidFill>
                        </a:rPr>
                        <a:t>Out of hours therapists</a:t>
                      </a:r>
                    </a:p>
                    <a:p>
                      <a:pPr marL="285750" indent="-285750">
                        <a:buFont typeface="Arial" panose="020B0604020202020204" pitchFamily="34" charset="0"/>
                        <a:buChar char="•"/>
                      </a:pPr>
                      <a:endParaRPr lang="en-GB" sz="2400" b="0" dirty="0">
                        <a:solidFill>
                          <a:schemeClr val="bg1"/>
                        </a:solidFill>
                      </a:endParaRPr>
                    </a:p>
                  </a:txBody>
                  <a:tcPr/>
                </a:tc>
                <a:tc>
                  <a:txBody>
                    <a:bodyPr/>
                    <a:lstStyle/>
                    <a:p>
                      <a:pPr marL="285750" indent="-285750">
                        <a:buFont typeface="Arial" panose="020B0604020202020204" pitchFamily="34" charset="0"/>
                        <a:buChar char="•"/>
                      </a:pPr>
                      <a:r>
                        <a:rPr lang="en-GB" sz="2400" b="0" dirty="0">
                          <a:solidFill>
                            <a:schemeClr val="bg1"/>
                          </a:solidFill>
                        </a:rPr>
                        <a:t>Out of hours pharmacists</a:t>
                      </a:r>
                    </a:p>
                    <a:p>
                      <a:pPr marL="285750" indent="-285750">
                        <a:buFont typeface="Arial" panose="020B0604020202020204" pitchFamily="34" charset="0"/>
                        <a:buChar char="•"/>
                      </a:pPr>
                      <a:endParaRPr lang="en-GB" sz="2400" b="0" dirty="0">
                        <a:solidFill>
                          <a:schemeClr val="bg1"/>
                        </a:solidFill>
                      </a:endParaRPr>
                    </a:p>
                  </a:txBody>
                  <a:tcPr/>
                </a:tc>
                <a:tc>
                  <a:txBody>
                    <a:bodyPr/>
                    <a:lstStyle/>
                    <a:p>
                      <a:pPr marL="285750" indent="-285750">
                        <a:buFont typeface="Arial" panose="020B0604020202020204" pitchFamily="34" charset="0"/>
                        <a:buChar char="•"/>
                      </a:pPr>
                      <a:r>
                        <a:rPr lang="en-GB" sz="2400" b="0" dirty="0">
                          <a:solidFill>
                            <a:schemeClr val="bg1"/>
                          </a:solidFill>
                        </a:rPr>
                        <a:t>Extended job roles for admin/clerical staff - weekend and evening ward clerks until 10 p.m.</a:t>
                      </a:r>
                    </a:p>
                    <a:p>
                      <a:endParaRPr lang="en-GB" sz="2400" b="0" dirty="0">
                        <a:solidFill>
                          <a:schemeClr val="bg1"/>
                        </a:solidFill>
                      </a:endParaRPr>
                    </a:p>
                  </a:txBody>
                  <a:tcPr/>
                </a:tc>
                <a:tc>
                  <a:txBody>
                    <a:bodyPr/>
                    <a:lstStyle/>
                    <a:p>
                      <a:pPr marL="285750" indent="-285750">
                        <a:buFont typeface="Arial" panose="020B0604020202020204" pitchFamily="34" charset="0"/>
                        <a:buChar char="•"/>
                      </a:pPr>
                      <a:r>
                        <a:rPr lang="en-GB" sz="2400" b="0" dirty="0">
                          <a:solidFill>
                            <a:schemeClr val="bg1"/>
                          </a:solidFill>
                        </a:rPr>
                        <a:t>New job roles – Doctors’ administrators</a:t>
                      </a:r>
                    </a:p>
                    <a:p>
                      <a:pPr marL="285750" indent="-285750">
                        <a:buFont typeface="Arial" panose="020B0604020202020204" pitchFamily="34" charset="0"/>
                        <a:buChar char="•"/>
                      </a:pPr>
                      <a:endParaRPr lang="en-GB" sz="2400" b="0" dirty="0">
                        <a:solidFill>
                          <a:schemeClr val="bg1"/>
                        </a:solidFill>
                      </a:endParaRPr>
                    </a:p>
                  </a:txBody>
                  <a:tcPr/>
                </a:tc>
                <a:extLst>
                  <a:ext uri="{0D108BD9-81ED-4DB2-BD59-A6C34878D82A}">
                    <a16:rowId xmlns:a16="http://schemas.microsoft.com/office/drawing/2014/main" val="2488974767"/>
                  </a:ext>
                </a:extLst>
              </a:tr>
            </a:tbl>
          </a:graphicData>
        </a:graphic>
      </p:graphicFrame>
    </p:spTree>
    <p:extLst>
      <p:ext uri="{BB962C8B-B14F-4D97-AF65-F5344CB8AC3E}">
        <p14:creationId xmlns:p14="http://schemas.microsoft.com/office/powerpoint/2010/main" val="219858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47D637-F6B8-472E-9632-77DEF207218B}"/>
              </a:ext>
            </a:extLst>
          </p:cNvPr>
          <p:cNvSpPr/>
          <p:nvPr/>
        </p:nvSpPr>
        <p:spPr>
          <a:xfrm>
            <a:off x="0" y="-30660"/>
            <a:ext cx="6096000" cy="6858000"/>
          </a:xfrm>
          <a:prstGeom prst="rect">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928ABC2C-826E-4E60-A8EE-EB4B847579DC}"/>
              </a:ext>
            </a:extLst>
          </p:cNvPr>
          <p:cNvSpPr txBox="1"/>
          <p:nvPr/>
        </p:nvSpPr>
        <p:spPr>
          <a:xfrm>
            <a:off x="1248724" y="510526"/>
            <a:ext cx="4540043" cy="596766"/>
          </a:xfrm>
          <a:prstGeom prst="rect">
            <a:avLst/>
          </a:prstGeom>
          <a:noFill/>
        </p:spPr>
        <p:txBody>
          <a:bodyPr wrap="square" rtlCol="0">
            <a:spAutoFit/>
          </a:bodyPr>
          <a:lstStyle/>
          <a:p>
            <a:pPr algn="r">
              <a:lnSpc>
                <a:spcPct val="70000"/>
              </a:lnSpc>
            </a:pPr>
            <a:r>
              <a:rPr lang="en-US" sz="4400" spc="-188" dirty="0">
                <a:solidFill>
                  <a:schemeClr val="bg1"/>
                </a:solidFill>
                <a:latin typeface="+mj-lt"/>
                <a:cs typeface="Poppins Light" panose="00000400000000000000" pitchFamily="2" charset="0"/>
              </a:rPr>
              <a:t>Workforce</a:t>
            </a:r>
          </a:p>
        </p:txBody>
      </p:sp>
      <p:sp>
        <p:nvSpPr>
          <p:cNvPr id="43" name="TextBox 42">
            <a:extLst>
              <a:ext uri="{FF2B5EF4-FFF2-40B4-BE49-F238E27FC236}">
                <a16:creationId xmlns:a16="http://schemas.microsoft.com/office/drawing/2014/main" id="{928ABC2C-826E-4E60-A8EE-EB4B847579DC}"/>
              </a:ext>
            </a:extLst>
          </p:cNvPr>
          <p:cNvSpPr txBox="1"/>
          <p:nvPr/>
        </p:nvSpPr>
        <p:spPr>
          <a:xfrm>
            <a:off x="6371189" y="510526"/>
            <a:ext cx="4400451" cy="596766"/>
          </a:xfrm>
          <a:prstGeom prst="rect">
            <a:avLst/>
          </a:prstGeom>
          <a:noFill/>
        </p:spPr>
        <p:txBody>
          <a:bodyPr wrap="square" rtlCol="0">
            <a:spAutoFit/>
          </a:bodyPr>
          <a:lstStyle/>
          <a:p>
            <a:pPr>
              <a:lnSpc>
                <a:spcPct val="70000"/>
              </a:lnSpc>
            </a:pPr>
            <a:r>
              <a:rPr lang="en-GB"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Transformation</a:t>
            </a:r>
          </a:p>
        </p:txBody>
      </p:sp>
      <p:sp>
        <p:nvSpPr>
          <p:cNvPr id="49" name="Rectangle 48">
            <a:extLst>
              <a:ext uri="{FF2B5EF4-FFF2-40B4-BE49-F238E27FC236}">
                <a16:creationId xmlns:a16="http://schemas.microsoft.com/office/drawing/2014/main" id="{F01017B3-003E-40C2-A42E-9182896E328F}"/>
              </a:ext>
            </a:extLst>
          </p:cNvPr>
          <p:cNvSpPr/>
          <p:nvPr/>
        </p:nvSpPr>
        <p:spPr>
          <a:xfrm>
            <a:off x="1401124" y="1648478"/>
            <a:ext cx="3274167" cy="4467057"/>
          </a:xfrm>
          <a:prstGeom prst="rect">
            <a:avLst/>
          </a:prstGeom>
        </p:spPr>
        <p:txBody>
          <a:bodyPr wrap="square" anchor="ctr">
            <a:spAutoFit/>
          </a:bodyPr>
          <a:lstStyle/>
          <a:p>
            <a:pPr>
              <a:lnSpc>
                <a:spcPct val="150000"/>
              </a:lnSpc>
            </a:pPr>
            <a:r>
              <a:rPr lang="en-GB" sz="2400" b="1" dirty="0">
                <a:solidFill>
                  <a:schemeClr val="bg1"/>
                </a:solidFill>
                <a:latin typeface="+mj-lt"/>
                <a:cs typeface="Segoe UI Light" panose="020B0502040204020203" pitchFamily="34" charset="0"/>
              </a:rPr>
              <a:t>Existing Roles:</a:t>
            </a:r>
          </a:p>
          <a:p>
            <a:pPr marL="342900" indent="-342900">
              <a:lnSpc>
                <a:spcPct val="150000"/>
              </a:lnSpc>
              <a:buFont typeface="Arial" panose="020B0604020202020204" pitchFamily="34" charset="0"/>
              <a:buChar char="•"/>
            </a:pPr>
            <a:r>
              <a:rPr lang="en-GB" sz="2400" dirty="0">
                <a:solidFill>
                  <a:schemeClr val="bg1"/>
                </a:solidFill>
                <a:latin typeface="+mj-lt"/>
                <a:cs typeface="Segoe UI Light" panose="020B0502040204020203" pitchFamily="34" charset="0"/>
              </a:rPr>
              <a:t>Doctors</a:t>
            </a:r>
          </a:p>
          <a:p>
            <a:pPr marL="342900" indent="-342900">
              <a:lnSpc>
                <a:spcPct val="150000"/>
              </a:lnSpc>
              <a:buFont typeface="Arial" panose="020B0604020202020204" pitchFamily="34" charset="0"/>
              <a:buChar char="•"/>
            </a:pPr>
            <a:r>
              <a:rPr lang="en-GB" sz="2400" dirty="0">
                <a:solidFill>
                  <a:schemeClr val="bg1"/>
                </a:solidFill>
                <a:latin typeface="+mj-lt"/>
                <a:cs typeface="Segoe UI Light" panose="020B0502040204020203" pitchFamily="34" charset="0"/>
              </a:rPr>
              <a:t>Nurses</a:t>
            </a:r>
          </a:p>
          <a:p>
            <a:pPr marL="342900" indent="-342900">
              <a:lnSpc>
                <a:spcPct val="150000"/>
              </a:lnSpc>
              <a:buFont typeface="Arial" panose="020B0604020202020204" pitchFamily="34" charset="0"/>
              <a:buChar char="•"/>
            </a:pPr>
            <a:r>
              <a:rPr lang="en-GB" sz="2400" dirty="0">
                <a:solidFill>
                  <a:schemeClr val="bg1"/>
                </a:solidFill>
                <a:latin typeface="+mj-lt"/>
                <a:cs typeface="Segoe UI Light" panose="020B0502040204020203" pitchFamily="34" charset="0"/>
              </a:rPr>
              <a:t>Pharmacists</a:t>
            </a:r>
          </a:p>
          <a:p>
            <a:pPr marL="342900" indent="-342900">
              <a:lnSpc>
                <a:spcPct val="150000"/>
              </a:lnSpc>
              <a:buFont typeface="Arial" panose="020B0604020202020204" pitchFamily="34" charset="0"/>
              <a:buChar char="•"/>
            </a:pPr>
            <a:r>
              <a:rPr lang="en-GB" sz="2400" dirty="0">
                <a:solidFill>
                  <a:schemeClr val="bg1"/>
                </a:solidFill>
                <a:latin typeface="+mj-lt"/>
                <a:cs typeface="Segoe UI Light" panose="020B0502040204020203" pitchFamily="34" charset="0"/>
              </a:rPr>
              <a:t>Therapists</a:t>
            </a:r>
          </a:p>
          <a:p>
            <a:pPr marL="342900" indent="-342900">
              <a:lnSpc>
                <a:spcPct val="150000"/>
              </a:lnSpc>
              <a:buFont typeface="Arial" panose="020B0604020202020204" pitchFamily="34" charset="0"/>
              <a:buChar char="•"/>
            </a:pPr>
            <a:r>
              <a:rPr lang="en-GB" sz="2400" dirty="0">
                <a:solidFill>
                  <a:schemeClr val="bg1"/>
                </a:solidFill>
                <a:latin typeface="+mj-lt"/>
                <a:cs typeface="Segoe UI Light" panose="020B0502040204020203" pitchFamily="34" charset="0"/>
              </a:rPr>
              <a:t>Porters</a:t>
            </a:r>
          </a:p>
          <a:p>
            <a:pPr marL="342900" indent="-342900">
              <a:lnSpc>
                <a:spcPct val="150000"/>
              </a:lnSpc>
              <a:buFont typeface="Arial" panose="020B0604020202020204" pitchFamily="34" charset="0"/>
              <a:buChar char="•"/>
            </a:pPr>
            <a:r>
              <a:rPr lang="en-GB" sz="2400" dirty="0">
                <a:solidFill>
                  <a:schemeClr val="bg1"/>
                </a:solidFill>
                <a:latin typeface="+mj-lt"/>
                <a:cs typeface="Segoe UI Light" panose="020B0502040204020203" pitchFamily="34" charset="0"/>
              </a:rPr>
              <a:t>Radiographers</a:t>
            </a:r>
          </a:p>
          <a:p>
            <a:pPr marL="342900" indent="-342900">
              <a:lnSpc>
                <a:spcPct val="150000"/>
              </a:lnSpc>
              <a:buFont typeface="Arial" panose="020B0604020202020204" pitchFamily="34" charset="0"/>
              <a:buChar char="•"/>
            </a:pPr>
            <a:r>
              <a:rPr lang="en-GB" sz="2400" dirty="0">
                <a:solidFill>
                  <a:schemeClr val="bg1"/>
                </a:solidFill>
                <a:latin typeface="+mj-lt"/>
                <a:cs typeface="Segoe UI Light" panose="020B0502040204020203" pitchFamily="34" charset="0"/>
              </a:rPr>
              <a:t>Radiologists</a:t>
            </a:r>
          </a:p>
        </p:txBody>
      </p:sp>
      <p:sp>
        <p:nvSpPr>
          <p:cNvPr id="50" name="Rectangle 49">
            <a:extLst>
              <a:ext uri="{FF2B5EF4-FFF2-40B4-BE49-F238E27FC236}">
                <a16:creationId xmlns:a16="http://schemas.microsoft.com/office/drawing/2014/main" id="{018C0B76-8421-4EE3-AECC-89D1379DB0AE}"/>
              </a:ext>
            </a:extLst>
          </p:cNvPr>
          <p:cNvSpPr/>
          <p:nvPr/>
        </p:nvSpPr>
        <p:spPr>
          <a:xfrm>
            <a:off x="6662187" y="1648478"/>
            <a:ext cx="5116155" cy="2805063"/>
          </a:xfrm>
          <a:prstGeom prst="rect">
            <a:avLst/>
          </a:prstGeom>
        </p:spPr>
        <p:txBody>
          <a:bodyPr wrap="square" anchor="ctr">
            <a:spAutoFit/>
          </a:bodyPr>
          <a:lstStyle/>
          <a:p>
            <a:pPr>
              <a:lnSpc>
                <a:spcPct val="150000"/>
              </a:lnSpc>
            </a:pPr>
            <a:r>
              <a:rPr lang="en-GB" sz="2400" b="1" dirty="0">
                <a:solidFill>
                  <a:schemeClr val="accent1"/>
                </a:solidFill>
                <a:latin typeface="+mj-lt"/>
                <a:cs typeface="Segoe UI Light" panose="020B0502040204020203" pitchFamily="34" charset="0"/>
              </a:rPr>
              <a:t>New Roles:</a:t>
            </a:r>
          </a:p>
          <a:p>
            <a:pPr marL="342900" indent="-342900">
              <a:lnSpc>
                <a:spcPct val="150000"/>
              </a:lnSpc>
              <a:buFont typeface="Arial" panose="020B0604020202020204" pitchFamily="34" charset="0"/>
              <a:buChar char="•"/>
            </a:pPr>
            <a:r>
              <a:rPr lang="en-GB" sz="2400" dirty="0">
                <a:solidFill>
                  <a:schemeClr val="accent1"/>
                </a:solidFill>
                <a:latin typeface="+mj-lt"/>
                <a:cs typeface="Segoe UI Light" panose="020B0502040204020203" pitchFamily="34" charset="0"/>
              </a:rPr>
              <a:t>Acute Care Fellows</a:t>
            </a:r>
          </a:p>
          <a:p>
            <a:pPr marL="342900" indent="-342900">
              <a:lnSpc>
                <a:spcPct val="150000"/>
              </a:lnSpc>
              <a:buFont typeface="Arial" panose="020B0604020202020204" pitchFamily="34" charset="0"/>
              <a:buChar char="•"/>
            </a:pPr>
            <a:r>
              <a:rPr lang="en-GB" sz="2400" dirty="0">
                <a:solidFill>
                  <a:schemeClr val="accent1"/>
                </a:solidFill>
                <a:latin typeface="+mj-lt"/>
                <a:cs typeface="Segoe UI Light" panose="020B0502040204020203" pitchFamily="34" charset="0"/>
              </a:rPr>
              <a:t>Doctors Administrators</a:t>
            </a:r>
          </a:p>
          <a:p>
            <a:pPr marL="342900" indent="-342900">
              <a:lnSpc>
                <a:spcPct val="150000"/>
              </a:lnSpc>
              <a:buFont typeface="Arial" panose="020B0604020202020204" pitchFamily="34" charset="0"/>
              <a:buChar char="•"/>
            </a:pPr>
            <a:r>
              <a:rPr lang="en-GB" sz="2400" dirty="0">
                <a:solidFill>
                  <a:schemeClr val="accent1"/>
                </a:solidFill>
                <a:latin typeface="+mj-lt"/>
                <a:cs typeface="Segoe UI Light" panose="020B0502040204020203" pitchFamily="34" charset="0"/>
              </a:rPr>
              <a:t>Expanded role of Medical Assistants</a:t>
            </a:r>
          </a:p>
          <a:p>
            <a:pPr marL="342900" indent="-342900">
              <a:lnSpc>
                <a:spcPct val="150000"/>
              </a:lnSpc>
              <a:buFont typeface="Arial" panose="020B0604020202020204" pitchFamily="34" charset="0"/>
              <a:buChar char="•"/>
            </a:pPr>
            <a:r>
              <a:rPr lang="en-GB" sz="2400" dirty="0">
                <a:solidFill>
                  <a:schemeClr val="accent1"/>
                </a:solidFill>
                <a:latin typeface="+mj-lt"/>
                <a:cs typeface="Segoe UI Light" panose="020B0502040204020203" pitchFamily="34" charset="0"/>
              </a:rPr>
              <a:t>Band 4 Bed managers</a:t>
            </a:r>
          </a:p>
        </p:txBody>
      </p:sp>
    </p:spTree>
    <p:extLst>
      <p:ext uri="{BB962C8B-B14F-4D97-AF65-F5344CB8AC3E}">
        <p14:creationId xmlns:p14="http://schemas.microsoft.com/office/powerpoint/2010/main" val="275917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doctor holding a stethoscope&#10;&#10;Description automatically generated with low confidence">
            <a:extLst>
              <a:ext uri="{FF2B5EF4-FFF2-40B4-BE49-F238E27FC236}">
                <a16:creationId xmlns:a16="http://schemas.microsoft.com/office/drawing/2014/main" id="{7A74965D-67CC-4661-9519-0DC9838936B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0685" r="10685"/>
          <a:stretch>
            <a:fillRect/>
          </a:stretch>
        </p:blipFill>
        <p:spPr/>
      </p:pic>
      <p:sp>
        <p:nvSpPr>
          <p:cNvPr id="32" name="Rectangle 31">
            <a:extLst>
              <a:ext uri="{FF2B5EF4-FFF2-40B4-BE49-F238E27FC236}">
                <a16:creationId xmlns:a16="http://schemas.microsoft.com/office/drawing/2014/main" id="{C1764DC9-7CDC-4A12-8C07-DB2ADD3D50F3}"/>
              </a:ext>
            </a:extLst>
          </p:cNvPr>
          <p:cNvSpPr/>
          <p:nvPr/>
        </p:nvSpPr>
        <p:spPr>
          <a:xfrm>
            <a:off x="1" y="-19774"/>
            <a:ext cx="379190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D81B4B85-C631-4DE4-A4CC-99C8B6E98215}"/>
              </a:ext>
            </a:extLst>
          </p:cNvPr>
          <p:cNvGrpSpPr/>
          <p:nvPr/>
        </p:nvGrpSpPr>
        <p:grpSpPr>
          <a:xfrm>
            <a:off x="7212724" y="0"/>
            <a:ext cx="4770530" cy="6948000"/>
            <a:chOff x="4943276" y="723693"/>
            <a:chExt cx="4770530" cy="6948000"/>
          </a:xfrm>
        </p:grpSpPr>
        <p:grpSp>
          <p:nvGrpSpPr>
            <p:cNvPr id="31" name="Group 30">
              <a:extLst>
                <a:ext uri="{FF2B5EF4-FFF2-40B4-BE49-F238E27FC236}">
                  <a16:creationId xmlns:a16="http://schemas.microsoft.com/office/drawing/2014/main" id="{6BDCD3B3-814B-4F3D-B978-F4561D31C25F}"/>
                </a:ext>
              </a:extLst>
            </p:cNvPr>
            <p:cNvGrpSpPr/>
            <p:nvPr/>
          </p:nvGrpSpPr>
          <p:grpSpPr>
            <a:xfrm>
              <a:off x="4943276" y="723693"/>
              <a:ext cx="311035" cy="6948000"/>
              <a:chOff x="5926528" y="760692"/>
              <a:chExt cx="311035" cy="6948000"/>
            </a:xfrm>
          </p:grpSpPr>
          <p:cxnSp>
            <p:nvCxnSpPr>
              <p:cNvPr id="5" name="Straight Connector 4">
                <a:extLst>
                  <a:ext uri="{FF2B5EF4-FFF2-40B4-BE49-F238E27FC236}">
                    <a16:creationId xmlns:a16="http://schemas.microsoft.com/office/drawing/2014/main" id="{C7B946C1-D729-42A5-BCE1-24D3BF5DE5D5}"/>
                  </a:ext>
                </a:extLst>
              </p:cNvPr>
              <p:cNvCxnSpPr>
                <a:cxnSpLocks/>
              </p:cNvCxnSpPr>
              <p:nvPr/>
            </p:nvCxnSpPr>
            <p:spPr>
              <a:xfrm>
                <a:off x="6105202" y="760692"/>
                <a:ext cx="0" cy="6948000"/>
              </a:xfrm>
              <a:prstGeom prst="line">
                <a:avLst/>
              </a:prstGeom>
              <a:ln w="9525">
                <a:solidFill>
                  <a:schemeClr val="bg1">
                    <a:lumMod val="65000"/>
                    <a:alpha val="44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2FB2C842-E76C-4A71-891C-2E7A56361671}"/>
                  </a:ext>
                </a:extLst>
              </p:cNvPr>
              <p:cNvGrpSpPr/>
              <p:nvPr/>
            </p:nvGrpSpPr>
            <p:grpSpPr>
              <a:xfrm>
                <a:off x="5926528" y="1334187"/>
                <a:ext cx="264722" cy="264722"/>
                <a:chOff x="8267612" y="4907214"/>
                <a:chExt cx="502220" cy="502220"/>
              </a:xfrm>
            </p:grpSpPr>
            <p:sp>
              <p:nvSpPr>
                <p:cNvPr id="10" name="Oval 9">
                  <a:extLst>
                    <a:ext uri="{FF2B5EF4-FFF2-40B4-BE49-F238E27FC236}">
                      <a16:creationId xmlns:a16="http://schemas.microsoft.com/office/drawing/2014/main" id="{84341C5F-8762-45E1-A8C1-FE56FA3F0BAB}"/>
                    </a:ext>
                  </a:extLst>
                </p:cNvPr>
                <p:cNvSpPr/>
                <p:nvPr/>
              </p:nvSpPr>
              <p:spPr>
                <a:xfrm>
                  <a:off x="8267612" y="4907214"/>
                  <a:ext cx="502220" cy="502220"/>
                </a:xfrm>
                <a:prstGeom prst="ellipse">
                  <a:avLst/>
                </a:prstGeom>
                <a:solidFill>
                  <a:schemeClr val="accent3"/>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Freeform 33">
                  <a:extLst>
                    <a:ext uri="{FF2B5EF4-FFF2-40B4-BE49-F238E27FC236}">
                      <a16:creationId xmlns:a16="http://schemas.microsoft.com/office/drawing/2014/main" id="{B92D8FB4-21AD-45E2-8AA6-B4EB153F328E}"/>
                    </a:ext>
                  </a:extLst>
                </p:cNvPr>
                <p:cNvSpPr>
                  <a:spLocks noChangeArrowheads="1"/>
                </p:cNvSpPr>
                <p:nvPr/>
              </p:nvSpPr>
              <p:spPr bwMode="auto">
                <a:xfrm>
                  <a:off x="8416325" y="5050594"/>
                  <a:ext cx="204795" cy="215461"/>
                </a:xfrm>
                <a:custGeom>
                  <a:avLst/>
                  <a:gdLst>
                    <a:gd name="T0" fmla="*/ 55910 w 338"/>
                    <a:gd name="T1" fmla="*/ 159887 h 356"/>
                    <a:gd name="T2" fmla="*/ 55910 w 338"/>
                    <a:gd name="T3" fmla="*/ 159887 h 356"/>
                    <a:gd name="T4" fmla="*/ 44187 w 338"/>
                    <a:gd name="T5" fmla="*/ 151780 h 356"/>
                    <a:gd name="T6" fmla="*/ 4058 w 338"/>
                    <a:gd name="T7" fmla="*/ 99985 h 356"/>
                    <a:gd name="T8" fmla="*/ 8116 w 338"/>
                    <a:gd name="T9" fmla="*/ 80169 h 356"/>
                    <a:gd name="T10" fmla="*/ 27955 w 338"/>
                    <a:gd name="T11" fmla="*/ 80169 h 356"/>
                    <a:gd name="T12" fmla="*/ 55910 w 338"/>
                    <a:gd name="T13" fmla="*/ 116199 h 356"/>
                    <a:gd name="T14" fmla="*/ 119936 w 338"/>
                    <a:gd name="T15" fmla="*/ 12160 h 356"/>
                    <a:gd name="T16" fmla="*/ 143833 w 338"/>
                    <a:gd name="T17" fmla="*/ 4053 h 356"/>
                    <a:gd name="T18" fmla="*/ 147891 w 338"/>
                    <a:gd name="T19" fmla="*/ 27924 h 356"/>
                    <a:gd name="T20" fmla="*/ 72142 w 338"/>
                    <a:gd name="T21" fmla="*/ 151780 h 356"/>
                    <a:gd name="T22" fmla="*/ 55910 w 338"/>
                    <a:gd name="T23" fmla="*/ 159887 h 3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grpSp>
          <p:grpSp>
            <p:nvGrpSpPr>
              <p:cNvPr id="18" name="Group 17">
                <a:extLst>
                  <a:ext uri="{FF2B5EF4-FFF2-40B4-BE49-F238E27FC236}">
                    <a16:creationId xmlns:a16="http://schemas.microsoft.com/office/drawing/2014/main" id="{E9B79E26-4E87-4897-A77C-A5A9AB7D382F}"/>
                  </a:ext>
                </a:extLst>
              </p:cNvPr>
              <p:cNvGrpSpPr/>
              <p:nvPr/>
            </p:nvGrpSpPr>
            <p:grpSpPr>
              <a:xfrm>
                <a:off x="5940632" y="2699216"/>
                <a:ext cx="264722" cy="264722"/>
                <a:chOff x="8280991" y="4442928"/>
                <a:chExt cx="502220" cy="502220"/>
              </a:xfrm>
            </p:grpSpPr>
            <p:sp>
              <p:nvSpPr>
                <p:cNvPr id="19" name="Oval 18">
                  <a:extLst>
                    <a:ext uri="{FF2B5EF4-FFF2-40B4-BE49-F238E27FC236}">
                      <a16:creationId xmlns:a16="http://schemas.microsoft.com/office/drawing/2014/main" id="{5A7E1DEE-9C42-4EA8-ABBB-86B22809EA25}"/>
                    </a:ext>
                  </a:extLst>
                </p:cNvPr>
                <p:cNvSpPr/>
                <p:nvPr/>
              </p:nvSpPr>
              <p:spPr>
                <a:xfrm>
                  <a:off x="8280991" y="4442928"/>
                  <a:ext cx="502220" cy="502220"/>
                </a:xfrm>
                <a:prstGeom prst="ellipse">
                  <a:avLst/>
                </a:prstGeom>
                <a:solidFill>
                  <a:schemeClr val="accent3"/>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Freeform 33">
                  <a:extLst>
                    <a:ext uri="{FF2B5EF4-FFF2-40B4-BE49-F238E27FC236}">
                      <a16:creationId xmlns:a16="http://schemas.microsoft.com/office/drawing/2014/main" id="{EF55128A-1872-4D46-87DF-E41BCA3CACFF}"/>
                    </a:ext>
                  </a:extLst>
                </p:cNvPr>
                <p:cNvSpPr>
                  <a:spLocks noChangeArrowheads="1"/>
                </p:cNvSpPr>
                <p:nvPr/>
              </p:nvSpPr>
              <p:spPr bwMode="auto">
                <a:xfrm>
                  <a:off x="8429704" y="4586310"/>
                  <a:ext cx="204795" cy="215461"/>
                </a:xfrm>
                <a:custGeom>
                  <a:avLst/>
                  <a:gdLst>
                    <a:gd name="T0" fmla="*/ 55910 w 338"/>
                    <a:gd name="T1" fmla="*/ 159887 h 356"/>
                    <a:gd name="T2" fmla="*/ 55910 w 338"/>
                    <a:gd name="T3" fmla="*/ 159887 h 356"/>
                    <a:gd name="T4" fmla="*/ 44187 w 338"/>
                    <a:gd name="T5" fmla="*/ 151780 h 356"/>
                    <a:gd name="T6" fmla="*/ 4058 w 338"/>
                    <a:gd name="T7" fmla="*/ 99985 h 356"/>
                    <a:gd name="T8" fmla="*/ 8116 w 338"/>
                    <a:gd name="T9" fmla="*/ 80169 h 356"/>
                    <a:gd name="T10" fmla="*/ 27955 w 338"/>
                    <a:gd name="T11" fmla="*/ 80169 h 356"/>
                    <a:gd name="T12" fmla="*/ 55910 w 338"/>
                    <a:gd name="T13" fmla="*/ 116199 h 356"/>
                    <a:gd name="T14" fmla="*/ 119936 w 338"/>
                    <a:gd name="T15" fmla="*/ 12160 h 356"/>
                    <a:gd name="T16" fmla="*/ 143833 w 338"/>
                    <a:gd name="T17" fmla="*/ 4053 h 356"/>
                    <a:gd name="T18" fmla="*/ 147891 w 338"/>
                    <a:gd name="T19" fmla="*/ 27924 h 356"/>
                    <a:gd name="T20" fmla="*/ 72142 w 338"/>
                    <a:gd name="T21" fmla="*/ 151780 h 356"/>
                    <a:gd name="T22" fmla="*/ 55910 w 338"/>
                    <a:gd name="T23" fmla="*/ 159887 h 3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grpSp>
          <p:grpSp>
            <p:nvGrpSpPr>
              <p:cNvPr id="21" name="Group 20">
                <a:extLst>
                  <a:ext uri="{FF2B5EF4-FFF2-40B4-BE49-F238E27FC236}">
                    <a16:creationId xmlns:a16="http://schemas.microsoft.com/office/drawing/2014/main" id="{E14AEC1B-051E-4807-88D3-2681568BFE1C}"/>
                  </a:ext>
                </a:extLst>
              </p:cNvPr>
              <p:cNvGrpSpPr/>
              <p:nvPr/>
            </p:nvGrpSpPr>
            <p:grpSpPr>
              <a:xfrm>
                <a:off x="5956588" y="6319626"/>
                <a:ext cx="264722" cy="264722"/>
                <a:chOff x="8297883" y="9784443"/>
                <a:chExt cx="502220" cy="502220"/>
              </a:xfrm>
            </p:grpSpPr>
            <p:sp>
              <p:nvSpPr>
                <p:cNvPr id="22" name="Oval 21">
                  <a:extLst>
                    <a:ext uri="{FF2B5EF4-FFF2-40B4-BE49-F238E27FC236}">
                      <a16:creationId xmlns:a16="http://schemas.microsoft.com/office/drawing/2014/main" id="{4885352D-6CCF-4486-AD70-EF6E27FC9FA1}"/>
                    </a:ext>
                  </a:extLst>
                </p:cNvPr>
                <p:cNvSpPr/>
                <p:nvPr/>
              </p:nvSpPr>
              <p:spPr>
                <a:xfrm>
                  <a:off x="8297883" y="9784443"/>
                  <a:ext cx="502220" cy="502220"/>
                </a:xfrm>
                <a:prstGeom prst="ellipse">
                  <a:avLst/>
                </a:prstGeom>
                <a:solidFill>
                  <a:schemeClr val="accent3"/>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Freeform 33">
                  <a:extLst>
                    <a:ext uri="{FF2B5EF4-FFF2-40B4-BE49-F238E27FC236}">
                      <a16:creationId xmlns:a16="http://schemas.microsoft.com/office/drawing/2014/main" id="{FB397AA6-7200-4C04-B651-5BDACDE4F7DF}"/>
                    </a:ext>
                  </a:extLst>
                </p:cNvPr>
                <p:cNvSpPr>
                  <a:spLocks noChangeArrowheads="1"/>
                </p:cNvSpPr>
                <p:nvPr/>
              </p:nvSpPr>
              <p:spPr bwMode="auto">
                <a:xfrm>
                  <a:off x="8443640" y="9931321"/>
                  <a:ext cx="204795" cy="215460"/>
                </a:xfrm>
                <a:custGeom>
                  <a:avLst/>
                  <a:gdLst>
                    <a:gd name="T0" fmla="*/ 55910 w 338"/>
                    <a:gd name="T1" fmla="*/ 159887 h 356"/>
                    <a:gd name="T2" fmla="*/ 55910 w 338"/>
                    <a:gd name="T3" fmla="*/ 159887 h 356"/>
                    <a:gd name="T4" fmla="*/ 44187 w 338"/>
                    <a:gd name="T5" fmla="*/ 151780 h 356"/>
                    <a:gd name="T6" fmla="*/ 4058 w 338"/>
                    <a:gd name="T7" fmla="*/ 99985 h 356"/>
                    <a:gd name="T8" fmla="*/ 8116 w 338"/>
                    <a:gd name="T9" fmla="*/ 80169 h 356"/>
                    <a:gd name="T10" fmla="*/ 27955 w 338"/>
                    <a:gd name="T11" fmla="*/ 80169 h 356"/>
                    <a:gd name="T12" fmla="*/ 55910 w 338"/>
                    <a:gd name="T13" fmla="*/ 116199 h 356"/>
                    <a:gd name="T14" fmla="*/ 119936 w 338"/>
                    <a:gd name="T15" fmla="*/ 12160 h 356"/>
                    <a:gd name="T16" fmla="*/ 143833 w 338"/>
                    <a:gd name="T17" fmla="*/ 4053 h 356"/>
                    <a:gd name="T18" fmla="*/ 147891 w 338"/>
                    <a:gd name="T19" fmla="*/ 27924 h 356"/>
                    <a:gd name="T20" fmla="*/ 72142 w 338"/>
                    <a:gd name="T21" fmla="*/ 151780 h 356"/>
                    <a:gd name="T22" fmla="*/ 55910 w 338"/>
                    <a:gd name="T23" fmla="*/ 159887 h 3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grpSp>
          <p:grpSp>
            <p:nvGrpSpPr>
              <p:cNvPr id="27" name="Group 26">
                <a:extLst>
                  <a:ext uri="{FF2B5EF4-FFF2-40B4-BE49-F238E27FC236}">
                    <a16:creationId xmlns:a16="http://schemas.microsoft.com/office/drawing/2014/main" id="{A807E873-C7D8-4FFE-89F4-E56EB5531B6C}"/>
                  </a:ext>
                </a:extLst>
              </p:cNvPr>
              <p:cNvGrpSpPr/>
              <p:nvPr/>
            </p:nvGrpSpPr>
            <p:grpSpPr>
              <a:xfrm>
                <a:off x="5972841" y="4207033"/>
                <a:ext cx="264722" cy="264722"/>
                <a:chOff x="8301960" y="4249533"/>
                <a:chExt cx="502220" cy="502220"/>
              </a:xfrm>
            </p:grpSpPr>
            <p:sp>
              <p:nvSpPr>
                <p:cNvPr id="28" name="Oval 27">
                  <a:extLst>
                    <a:ext uri="{FF2B5EF4-FFF2-40B4-BE49-F238E27FC236}">
                      <a16:creationId xmlns:a16="http://schemas.microsoft.com/office/drawing/2014/main" id="{CCF7A97E-6540-483D-949E-C003CFA4ABBC}"/>
                    </a:ext>
                  </a:extLst>
                </p:cNvPr>
                <p:cNvSpPr/>
                <p:nvPr/>
              </p:nvSpPr>
              <p:spPr>
                <a:xfrm>
                  <a:off x="8301960" y="4249533"/>
                  <a:ext cx="502220" cy="502220"/>
                </a:xfrm>
                <a:prstGeom prst="ellipse">
                  <a:avLst/>
                </a:prstGeom>
                <a:solidFill>
                  <a:schemeClr val="accent3"/>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Freeform 33">
                  <a:extLst>
                    <a:ext uri="{FF2B5EF4-FFF2-40B4-BE49-F238E27FC236}">
                      <a16:creationId xmlns:a16="http://schemas.microsoft.com/office/drawing/2014/main" id="{E22EE9AC-9760-4B67-A4D7-6104BCC48E1C}"/>
                    </a:ext>
                  </a:extLst>
                </p:cNvPr>
                <p:cNvSpPr>
                  <a:spLocks noChangeArrowheads="1"/>
                </p:cNvSpPr>
                <p:nvPr/>
              </p:nvSpPr>
              <p:spPr bwMode="auto">
                <a:xfrm>
                  <a:off x="8450673" y="4392917"/>
                  <a:ext cx="204795" cy="215461"/>
                </a:xfrm>
                <a:custGeom>
                  <a:avLst/>
                  <a:gdLst>
                    <a:gd name="T0" fmla="*/ 55910 w 338"/>
                    <a:gd name="T1" fmla="*/ 159887 h 356"/>
                    <a:gd name="T2" fmla="*/ 55910 w 338"/>
                    <a:gd name="T3" fmla="*/ 159887 h 356"/>
                    <a:gd name="T4" fmla="*/ 44187 w 338"/>
                    <a:gd name="T5" fmla="*/ 151780 h 356"/>
                    <a:gd name="T6" fmla="*/ 4058 w 338"/>
                    <a:gd name="T7" fmla="*/ 99985 h 356"/>
                    <a:gd name="T8" fmla="*/ 8116 w 338"/>
                    <a:gd name="T9" fmla="*/ 80169 h 356"/>
                    <a:gd name="T10" fmla="*/ 27955 w 338"/>
                    <a:gd name="T11" fmla="*/ 80169 h 356"/>
                    <a:gd name="T12" fmla="*/ 55910 w 338"/>
                    <a:gd name="T13" fmla="*/ 116199 h 356"/>
                    <a:gd name="T14" fmla="*/ 119936 w 338"/>
                    <a:gd name="T15" fmla="*/ 12160 h 356"/>
                    <a:gd name="T16" fmla="*/ 143833 w 338"/>
                    <a:gd name="T17" fmla="*/ 4053 h 356"/>
                    <a:gd name="T18" fmla="*/ 147891 w 338"/>
                    <a:gd name="T19" fmla="*/ 27924 h 356"/>
                    <a:gd name="T20" fmla="*/ 72142 w 338"/>
                    <a:gd name="T21" fmla="*/ 151780 h 356"/>
                    <a:gd name="T22" fmla="*/ 55910 w 338"/>
                    <a:gd name="T23" fmla="*/ 159887 h 3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grpSp>
        </p:grpSp>
        <p:sp>
          <p:nvSpPr>
            <p:cNvPr id="41" name="Rectangle 40">
              <a:extLst>
                <a:ext uri="{FF2B5EF4-FFF2-40B4-BE49-F238E27FC236}">
                  <a16:creationId xmlns:a16="http://schemas.microsoft.com/office/drawing/2014/main" id="{8630B932-9DFA-42A0-83BE-04543291E7F3}"/>
                </a:ext>
              </a:extLst>
            </p:cNvPr>
            <p:cNvSpPr/>
            <p:nvPr/>
          </p:nvSpPr>
          <p:spPr>
            <a:xfrm>
              <a:off x="5461479" y="1147775"/>
              <a:ext cx="4123546" cy="1015663"/>
            </a:xfrm>
            <a:prstGeom prst="rect">
              <a:avLst/>
            </a:prstGeom>
          </p:spPr>
          <p:txBody>
            <a:bodyPr wrap="square">
              <a:spAutoFit/>
            </a:bodyPr>
            <a:lstStyle/>
            <a:p>
              <a:pPr lvl="0"/>
              <a:r>
                <a:rPr lang="en-GB" sz="2000" dirty="0">
                  <a:solidFill>
                    <a:schemeClr val="tx1">
                      <a:lumMod val="75000"/>
                      <a:lumOff val="25000"/>
                    </a:schemeClr>
                  </a:solidFill>
                  <a:latin typeface="+mj-lt"/>
                  <a:cs typeface="Segoe UI" panose="020B0502040204020203" pitchFamily="34" charset="0"/>
                </a:rPr>
                <a:t>Transformation from nurse coordinator/bed manager (Band6) to Advanced nurse practitioner (Band7) </a:t>
              </a:r>
            </a:p>
          </p:txBody>
        </p:sp>
        <p:sp>
          <p:nvSpPr>
            <p:cNvPr id="45" name="Rectangle 44">
              <a:extLst>
                <a:ext uri="{FF2B5EF4-FFF2-40B4-BE49-F238E27FC236}">
                  <a16:creationId xmlns:a16="http://schemas.microsoft.com/office/drawing/2014/main" id="{E3561F98-2FF6-4BBD-90F2-2020D58945A0}"/>
                </a:ext>
              </a:extLst>
            </p:cNvPr>
            <p:cNvSpPr/>
            <p:nvPr/>
          </p:nvSpPr>
          <p:spPr>
            <a:xfrm>
              <a:off x="5461479" y="5226164"/>
              <a:ext cx="3291222" cy="707886"/>
            </a:xfrm>
            <a:prstGeom prst="rect">
              <a:avLst/>
            </a:prstGeom>
          </p:spPr>
          <p:txBody>
            <a:bodyPr wrap="none">
              <a:spAutoFit/>
            </a:bodyPr>
            <a:lstStyle/>
            <a:p>
              <a:pPr lvl="0"/>
              <a:r>
                <a:rPr lang="en-GB" sz="2000" dirty="0">
                  <a:solidFill>
                    <a:schemeClr val="tx1">
                      <a:lumMod val="75000"/>
                      <a:lumOff val="25000"/>
                    </a:schemeClr>
                  </a:solidFill>
                  <a:latin typeface="+mj-lt"/>
                  <a:cs typeface="Segoe UI" panose="020B0502040204020203" pitchFamily="34" charset="0"/>
                </a:rPr>
                <a:t>H@N to OOH Advanced Nurse</a:t>
              </a:r>
            </a:p>
            <a:p>
              <a:pPr lvl="0"/>
              <a:r>
                <a:rPr lang="en-GB" sz="2000" dirty="0">
                  <a:solidFill>
                    <a:schemeClr val="tx1">
                      <a:lumMod val="75000"/>
                      <a:lumOff val="25000"/>
                    </a:schemeClr>
                  </a:solidFill>
                  <a:latin typeface="+mj-lt"/>
                  <a:cs typeface="Segoe UI" panose="020B0502040204020203" pitchFamily="34" charset="0"/>
                </a:rPr>
                <a:t>practitioner</a:t>
              </a:r>
            </a:p>
          </p:txBody>
        </p:sp>
        <p:sp>
          <p:nvSpPr>
            <p:cNvPr id="48" name="Rectangle 47">
              <a:extLst>
                <a:ext uri="{FF2B5EF4-FFF2-40B4-BE49-F238E27FC236}">
                  <a16:creationId xmlns:a16="http://schemas.microsoft.com/office/drawing/2014/main" id="{085390F1-9805-48C5-BCAB-1786419B8AC5}"/>
                </a:ext>
              </a:extLst>
            </p:cNvPr>
            <p:cNvSpPr/>
            <p:nvPr/>
          </p:nvSpPr>
          <p:spPr>
            <a:xfrm>
              <a:off x="5461479" y="2549625"/>
              <a:ext cx="4123546" cy="1323439"/>
            </a:xfrm>
            <a:prstGeom prst="rect">
              <a:avLst/>
            </a:prstGeom>
          </p:spPr>
          <p:txBody>
            <a:bodyPr wrap="square">
              <a:spAutoFit/>
            </a:bodyPr>
            <a:lstStyle/>
            <a:p>
              <a:pPr lvl="0"/>
              <a:r>
                <a:rPr lang="en-GB" sz="2000" dirty="0">
                  <a:solidFill>
                    <a:schemeClr val="tx1">
                      <a:lumMod val="75000"/>
                      <a:lumOff val="25000"/>
                    </a:schemeClr>
                  </a:solidFill>
                  <a:latin typeface="+mj-lt"/>
                  <a:cs typeface="Segoe UI" panose="020B0502040204020203" pitchFamily="34" charset="0"/>
                </a:rPr>
                <a:t>Separation of bed management from clinical work</a:t>
              </a:r>
            </a:p>
            <a:p>
              <a:pPr lvl="0"/>
              <a:r>
                <a:rPr lang="en-GB" sz="2000" dirty="0">
                  <a:solidFill>
                    <a:schemeClr val="tx1">
                      <a:lumMod val="75000"/>
                      <a:lumOff val="25000"/>
                    </a:schemeClr>
                  </a:solidFill>
                  <a:latin typeface="+mj-lt"/>
                  <a:cs typeface="Segoe UI" panose="020B0502040204020203" pitchFamily="34" charset="0"/>
                </a:rPr>
                <a:t>- Key to success</a:t>
              </a:r>
            </a:p>
            <a:p>
              <a:pPr lvl="0"/>
              <a:r>
                <a:rPr lang="en-GB" sz="2000" dirty="0">
                  <a:solidFill>
                    <a:schemeClr val="tx1">
                      <a:lumMod val="75000"/>
                      <a:lumOff val="25000"/>
                    </a:schemeClr>
                  </a:solidFill>
                  <a:latin typeface="+mj-lt"/>
                  <a:cs typeface="Segoe UI" panose="020B0502040204020203" pitchFamily="34" charset="0"/>
                </a:rPr>
                <a:t>- Clear definition of roles</a:t>
              </a:r>
            </a:p>
          </p:txBody>
        </p:sp>
        <p:sp>
          <p:nvSpPr>
            <p:cNvPr id="51" name="Rectangle 50">
              <a:extLst>
                <a:ext uri="{FF2B5EF4-FFF2-40B4-BE49-F238E27FC236}">
                  <a16:creationId xmlns:a16="http://schemas.microsoft.com/office/drawing/2014/main" id="{3698308D-82D1-4A93-A389-4E378552C1B5}"/>
                </a:ext>
              </a:extLst>
            </p:cNvPr>
            <p:cNvSpPr/>
            <p:nvPr/>
          </p:nvSpPr>
          <p:spPr>
            <a:xfrm>
              <a:off x="5461479" y="6119674"/>
              <a:ext cx="4004558" cy="707886"/>
            </a:xfrm>
            <a:prstGeom prst="rect">
              <a:avLst/>
            </a:prstGeom>
          </p:spPr>
          <p:txBody>
            <a:bodyPr wrap="none">
              <a:spAutoFit/>
            </a:bodyPr>
            <a:lstStyle/>
            <a:p>
              <a:pPr lvl="0"/>
              <a:r>
                <a:rPr lang="en-GB" sz="2000" dirty="0">
                  <a:solidFill>
                    <a:schemeClr val="tx1">
                      <a:lumMod val="75000"/>
                      <a:lumOff val="25000"/>
                    </a:schemeClr>
                  </a:solidFill>
                  <a:latin typeface="+mj-lt"/>
                  <a:cs typeface="Segoe UI" panose="020B0502040204020203" pitchFamily="34" charset="0"/>
                </a:rPr>
                <a:t>Development of MDT delivering OOH</a:t>
              </a:r>
            </a:p>
            <a:p>
              <a:pPr lvl="0"/>
              <a:r>
                <a:rPr lang="en-GB" sz="2000" dirty="0">
                  <a:solidFill>
                    <a:schemeClr val="tx1">
                      <a:lumMod val="75000"/>
                      <a:lumOff val="25000"/>
                    </a:schemeClr>
                  </a:solidFill>
                  <a:latin typeface="+mj-lt"/>
                  <a:cs typeface="Segoe UI" panose="020B0502040204020203" pitchFamily="34" charset="0"/>
                </a:rPr>
                <a:t>care </a:t>
              </a:r>
            </a:p>
          </p:txBody>
        </p:sp>
        <p:sp>
          <p:nvSpPr>
            <p:cNvPr id="54" name="Rectangle 53">
              <a:extLst>
                <a:ext uri="{FF2B5EF4-FFF2-40B4-BE49-F238E27FC236}">
                  <a16:creationId xmlns:a16="http://schemas.microsoft.com/office/drawing/2014/main" id="{970BD4B8-658C-4E71-A70E-F045BA795979}"/>
                </a:ext>
              </a:extLst>
            </p:cNvPr>
            <p:cNvSpPr/>
            <p:nvPr/>
          </p:nvSpPr>
          <p:spPr>
            <a:xfrm>
              <a:off x="5461479" y="4112096"/>
              <a:ext cx="4252327" cy="707886"/>
            </a:xfrm>
            <a:prstGeom prst="rect">
              <a:avLst/>
            </a:prstGeom>
          </p:spPr>
          <p:txBody>
            <a:bodyPr wrap="square">
              <a:spAutoFit/>
            </a:bodyPr>
            <a:lstStyle/>
            <a:p>
              <a:pPr lvl="0"/>
              <a:r>
                <a:rPr lang="en-GB" sz="2000" dirty="0">
                  <a:solidFill>
                    <a:schemeClr val="tx1">
                      <a:lumMod val="75000"/>
                      <a:lumOff val="25000"/>
                    </a:schemeClr>
                  </a:solidFill>
                  <a:latin typeface="+mj-lt"/>
                  <a:cs typeface="Segoe UI" panose="020B0502040204020203" pitchFamily="34" charset="0"/>
                </a:rPr>
                <a:t>Advanced nursing practice pathway (MSc)</a:t>
              </a:r>
            </a:p>
          </p:txBody>
        </p:sp>
      </p:grpSp>
      <p:sp>
        <p:nvSpPr>
          <p:cNvPr id="62" name="TextBox 61">
            <a:extLst>
              <a:ext uri="{FF2B5EF4-FFF2-40B4-BE49-F238E27FC236}">
                <a16:creationId xmlns:a16="http://schemas.microsoft.com/office/drawing/2014/main" id="{63E24C8A-9767-487C-9B26-F96584E1A8B8}"/>
              </a:ext>
            </a:extLst>
          </p:cNvPr>
          <p:cNvSpPr txBox="1"/>
          <p:nvPr/>
        </p:nvSpPr>
        <p:spPr>
          <a:xfrm>
            <a:off x="316060" y="2511617"/>
            <a:ext cx="3357984" cy="1544718"/>
          </a:xfrm>
          <a:prstGeom prst="rect">
            <a:avLst/>
          </a:prstGeom>
          <a:noFill/>
        </p:spPr>
        <p:txBody>
          <a:bodyPr wrap="square" rtlCol="0">
            <a:spAutoFit/>
          </a:bodyPr>
          <a:lstStyle/>
          <a:p>
            <a:pPr>
              <a:lnSpc>
                <a:spcPct val="70000"/>
              </a:lnSpc>
            </a:pPr>
            <a:r>
              <a:rPr lang="en-GB" sz="4300" spc="-188" dirty="0">
                <a:gradFill>
                  <a:gsLst>
                    <a:gs pos="0">
                      <a:schemeClr val="accent3"/>
                    </a:gs>
                    <a:gs pos="82000">
                      <a:schemeClr val="accent1">
                        <a:lumMod val="75000"/>
                      </a:schemeClr>
                    </a:gs>
                  </a:gsLst>
                  <a:lin ang="2700000" scaled="1"/>
                </a:gradFill>
                <a:latin typeface="+mj-lt"/>
                <a:cs typeface="Poppins Light" panose="00000400000000000000" pitchFamily="2" charset="0"/>
              </a:rPr>
              <a:t>Transformation of nursing roles in medicine</a:t>
            </a:r>
            <a:endParaRPr lang="en-US" sz="4300" spc="-188" dirty="0">
              <a:gradFill>
                <a:gsLst>
                  <a:gs pos="0">
                    <a:schemeClr val="accent3"/>
                  </a:gs>
                  <a:gs pos="82000">
                    <a:schemeClr val="accent1">
                      <a:lumMod val="75000"/>
                    </a:schemeClr>
                  </a:gs>
                </a:gsLst>
                <a:lin ang="2700000" scaled="1"/>
              </a:gradFill>
              <a:latin typeface="+mj-lt"/>
              <a:cs typeface="Poppins SemiBold" panose="00000700000000000000" pitchFamily="2" charset="0"/>
            </a:endParaRPr>
          </a:p>
        </p:txBody>
      </p:sp>
      <p:grpSp>
        <p:nvGrpSpPr>
          <p:cNvPr id="64" name="Group 63">
            <a:extLst>
              <a:ext uri="{FF2B5EF4-FFF2-40B4-BE49-F238E27FC236}">
                <a16:creationId xmlns:a16="http://schemas.microsoft.com/office/drawing/2014/main" id="{8530710F-B984-45BF-9EA4-DA1CD26FB096}"/>
              </a:ext>
            </a:extLst>
          </p:cNvPr>
          <p:cNvGrpSpPr/>
          <p:nvPr/>
        </p:nvGrpSpPr>
        <p:grpSpPr>
          <a:xfrm>
            <a:off x="393435" y="4874578"/>
            <a:ext cx="494030" cy="99060"/>
            <a:chOff x="6949440" y="5232033"/>
            <a:chExt cx="494030" cy="99060"/>
          </a:xfrm>
          <a:noFill/>
        </p:grpSpPr>
        <p:sp>
          <p:nvSpPr>
            <p:cNvPr id="65" name="Oval 64">
              <a:extLst>
                <a:ext uri="{FF2B5EF4-FFF2-40B4-BE49-F238E27FC236}">
                  <a16:creationId xmlns:a16="http://schemas.microsoft.com/office/drawing/2014/main" id="{846369B0-1D55-43CC-AA42-E2302A5F7B92}"/>
                </a:ext>
              </a:extLst>
            </p:cNvPr>
            <p:cNvSpPr/>
            <p:nvPr/>
          </p:nvSpPr>
          <p:spPr>
            <a:xfrm>
              <a:off x="6949440" y="5232033"/>
              <a:ext cx="99060" cy="99060"/>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99BB7A3A-DBF9-4506-B2E9-09B5CDAEF2BA}"/>
                </a:ext>
              </a:extLst>
            </p:cNvPr>
            <p:cNvSpPr/>
            <p:nvPr/>
          </p:nvSpPr>
          <p:spPr>
            <a:xfrm>
              <a:off x="7146925" y="5232033"/>
              <a:ext cx="99060" cy="99060"/>
            </a:xfrm>
            <a:prstGeom prst="ellipse">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4C7A24A0-16CE-4A06-9BD5-DCC38B1F47B7}"/>
                </a:ext>
              </a:extLst>
            </p:cNvPr>
            <p:cNvSpPr/>
            <p:nvPr/>
          </p:nvSpPr>
          <p:spPr>
            <a:xfrm>
              <a:off x="7344410" y="5232033"/>
              <a:ext cx="99060" cy="99060"/>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Oval 58">
            <a:extLst>
              <a:ext uri="{FF2B5EF4-FFF2-40B4-BE49-F238E27FC236}">
                <a16:creationId xmlns:a16="http://schemas.microsoft.com/office/drawing/2014/main" id="{3C72911A-C1F3-4799-A0FD-B3F3BED3AAC8}"/>
              </a:ext>
            </a:extLst>
          </p:cNvPr>
          <p:cNvSpPr/>
          <p:nvPr/>
        </p:nvSpPr>
        <p:spPr>
          <a:xfrm>
            <a:off x="7259037" y="4591692"/>
            <a:ext cx="264722" cy="264722"/>
          </a:xfrm>
          <a:prstGeom prst="ellipse">
            <a:avLst/>
          </a:prstGeom>
          <a:solidFill>
            <a:schemeClr val="accent3"/>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0" name="Freeform 33">
            <a:extLst>
              <a:ext uri="{FF2B5EF4-FFF2-40B4-BE49-F238E27FC236}">
                <a16:creationId xmlns:a16="http://schemas.microsoft.com/office/drawing/2014/main" id="{5A1C1B63-2BDD-44BF-A498-C02742D80D32}"/>
              </a:ext>
            </a:extLst>
          </p:cNvPr>
          <p:cNvSpPr>
            <a:spLocks noChangeArrowheads="1"/>
          </p:cNvSpPr>
          <p:nvPr/>
        </p:nvSpPr>
        <p:spPr bwMode="auto">
          <a:xfrm>
            <a:off x="7322644" y="4667268"/>
            <a:ext cx="107948" cy="113570"/>
          </a:xfrm>
          <a:custGeom>
            <a:avLst/>
            <a:gdLst>
              <a:gd name="T0" fmla="*/ 55910 w 338"/>
              <a:gd name="T1" fmla="*/ 159887 h 356"/>
              <a:gd name="T2" fmla="*/ 55910 w 338"/>
              <a:gd name="T3" fmla="*/ 159887 h 356"/>
              <a:gd name="T4" fmla="*/ 44187 w 338"/>
              <a:gd name="T5" fmla="*/ 151780 h 356"/>
              <a:gd name="T6" fmla="*/ 4058 w 338"/>
              <a:gd name="T7" fmla="*/ 99985 h 356"/>
              <a:gd name="T8" fmla="*/ 8116 w 338"/>
              <a:gd name="T9" fmla="*/ 80169 h 356"/>
              <a:gd name="T10" fmla="*/ 27955 w 338"/>
              <a:gd name="T11" fmla="*/ 80169 h 356"/>
              <a:gd name="T12" fmla="*/ 55910 w 338"/>
              <a:gd name="T13" fmla="*/ 116199 h 356"/>
              <a:gd name="T14" fmla="*/ 119936 w 338"/>
              <a:gd name="T15" fmla="*/ 12160 h 356"/>
              <a:gd name="T16" fmla="*/ 143833 w 338"/>
              <a:gd name="T17" fmla="*/ 4053 h 356"/>
              <a:gd name="T18" fmla="*/ 147891 w 338"/>
              <a:gd name="T19" fmla="*/ 27924 h 356"/>
              <a:gd name="T20" fmla="*/ 72142 w 338"/>
              <a:gd name="T21" fmla="*/ 151780 h 356"/>
              <a:gd name="T22" fmla="*/ 55910 w 338"/>
              <a:gd name="T23" fmla="*/ 159887 h 3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Tree>
    <p:extLst>
      <p:ext uri="{BB962C8B-B14F-4D97-AF65-F5344CB8AC3E}">
        <p14:creationId xmlns:p14="http://schemas.microsoft.com/office/powerpoint/2010/main" val="398480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1458043" y="3919691"/>
            <a:ext cx="1128866" cy="1128866"/>
          </a:xfrm>
          <a:prstGeom prst="ellipse">
            <a:avLst/>
          </a:prstGeom>
          <a:ln w="101600">
            <a:solidFill>
              <a:schemeClr val="bg1"/>
            </a:solidFill>
          </a:ln>
          <a:effectLst>
            <a:outerShdw blurRad="1181100" sx="96000" sy="96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bg1"/>
              </a:solidFill>
              <a:latin typeface="Montserrat" panose="00000500000000000000" pitchFamily="50" charset="0"/>
            </a:endParaRPr>
          </a:p>
        </p:txBody>
      </p:sp>
      <p:sp>
        <p:nvSpPr>
          <p:cNvPr id="10" name="Oval 9"/>
          <p:cNvSpPr/>
          <p:nvPr/>
        </p:nvSpPr>
        <p:spPr>
          <a:xfrm>
            <a:off x="3494805" y="2790825"/>
            <a:ext cx="1128866" cy="1128866"/>
          </a:xfrm>
          <a:prstGeom prst="ellipse">
            <a:avLst/>
          </a:prstGeom>
          <a:solidFill>
            <a:schemeClr val="accent2"/>
          </a:solidFill>
          <a:ln w="101600">
            <a:solidFill>
              <a:schemeClr val="bg1"/>
            </a:solidFill>
          </a:ln>
          <a:effectLst>
            <a:outerShdw blurRad="1181100" sx="96000" sy="96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bg1"/>
              </a:solidFill>
              <a:latin typeface="Montserrat" panose="00000500000000000000" pitchFamily="50" charset="0"/>
            </a:endParaRPr>
          </a:p>
        </p:txBody>
      </p:sp>
      <p:sp>
        <p:nvSpPr>
          <p:cNvPr id="11" name="Oval 10"/>
          <p:cNvSpPr/>
          <p:nvPr/>
        </p:nvSpPr>
        <p:spPr>
          <a:xfrm>
            <a:off x="5531567" y="3919691"/>
            <a:ext cx="1128866" cy="1128866"/>
          </a:xfrm>
          <a:prstGeom prst="ellipse">
            <a:avLst/>
          </a:prstGeom>
          <a:solidFill>
            <a:schemeClr val="accent3"/>
          </a:solidFill>
          <a:ln w="101600">
            <a:solidFill>
              <a:schemeClr val="bg1"/>
            </a:solidFill>
          </a:ln>
          <a:effectLst>
            <a:outerShdw blurRad="1181100" sx="96000" sy="96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bg1"/>
              </a:solidFill>
              <a:latin typeface="Montserrat" panose="00000500000000000000" pitchFamily="50" charset="0"/>
            </a:endParaRPr>
          </a:p>
        </p:txBody>
      </p:sp>
      <p:sp>
        <p:nvSpPr>
          <p:cNvPr id="12" name="Oval 11"/>
          <p:cNvSpPr/>
          <p:nvPr/>
        </p:nvSpPr>
        <p:spPr>
          <a:xfrm>
            <a:off x="7568329" y="2790825"/>
            <a:ext cx="1128866" cy="1128866"/>
          </a:xfrm>
          <a:prstGeom prst="ellipse">
            <a:avLst/>
          </a:prstGeom>
          <a:solidFill>
            <a:schemeClr val="accent4"/>
          </a:solidFill>
          <a:ln w="101600">
            <a:solidFill>
              <a:schemeClr val="bg1"/>
            </a:solidFill>
          </a:ln>
          <a:effectLst>
            <a:outerShdw blurRad="1181100" sx="96000" sy="96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bg1"/>
              </a:solidFill>
              <a:latin typeface="Montserrat" panose="00000500000000000000" pitchFamily="50" charset="0"/>
            </a:endParaRPr>
          </a:p>
        </p:txBody>
      </p:sp>
      <p:sp>
        <p:nvSpPr>
          <p:cNvPr id="13" name="Oval 12"/>
          <p:cNvSpPr/>
          <p:nvPr/>
        </p:nvSpPr>
        <p:spPr>
          <a:xfrm>
            <a:off x="9605091" y="3919691"/>
            <a:ext cx="1128866" cy="1128866"/>
          </a:xfrm>
          <a:prstGeom prst="ellipse">
            <a:avLst/>
          </a:prstGeom>
          <a:solidFill>
            <a:schemeClr val="accent5"/>
          </a:solidFill>
          <a:ln w="101600">
            <a:solidFill>
              <a:schemeClr val="bg1"/>
            </a:solidFill>
          </a:ln>
          <a:effectLst>
            <a:outerShdw blurRad="1181100" sx="96000" sy="96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bg1"/>
              </a:solidFill>
              <a:latin typeface="Montserrat" panose="00000500000000000000" pitchFamily="50" charset="0"/>
            </a:endParaRPr>
          </a:p>
        </p:txBody>
      </p:sp>
      <p:cxnSp>
        <p:nvCxnSpPr>
          <p:cNvPr id="16" name="Straight Arrow Connector 15"/>
          <p:cNvCxnSpPr/>
          <p:nvPr/>
        </p:nvCxnSpPr>
        <p:spPr>
          <a:xfrm flipV="1">
            <a:off x="2586909" y="3578226"/>
            <a:ext cx="907896" cy="612774"/>
          </a:xfrm>
          <a:prstGeom prst="straightConnector1">
            <a:avLst/>
          </a:prstGeom>
          <a:ln w="25400" cap="rnd">
            <a:solidFill>
              <a:schemeClr val="bg1">
                <a:lumMod val="7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6660433" y="3578226"/>
            <a:ext cx="907896" cy="612774"/>
          </a:xfrm>
          <a:prstGeom prst="straightConnector1">
            <a:avLst/>
          </a:prstGeom>
          <a:ln w="25400" cap="rnd">
            <a:solidFill>
              <a:schemeClr val="bg1">
                <a:lumMod val="7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4623671" y="3578226"/>
            <a:ext cx="907896" cy="612774"/>
          </a:xfrm>
          <a:prstGeom prst="straightConnector1">
            <a:avLst/>
          </a:prstGeom>
          <a:ln w="25400" cap="rnd">
            <a:solidFill>
              <a:schemeClr val="bg1">
                <a:lumMod val="7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8697195" y="3578226"/>
            <a:ext cx="907896" cy="612774"/>
          </a:xfrm>
          <a:prstGeom prst="straightConnector1">
            <a:avLst/>
          </a:prstGeom>
          <a:ln w="25400" cap="rnd">
            <a:solidFill>
              <a:schemeClr val="bg1">
                <a:lumMod val="7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A4A191C8-51E7-42F4-9F76-4614AF1EA6D7}"/>
              </a:ext>
            </a:extLst>
          </p:cNvPr>
          <p:cNvSpPr/>
          <p:nvPr/>
        </p:nvSpPr>
        <p:spPr>
          <a:xfrm>
            <a:off x="4623671" y="5162857"/>
            <a:ext cx="2944658" cy="1200329"/>
          </a:xfrm>
          <a:prstGeom prst="rect">
            <a:avLst/>
          </a:prstGeom>
        </p:spPr>
        <p:txBody>
          <a:bodyPr wrap="square">
            <a:spAutoFit/>
          </a:bodyPr>
          <a:lstStyle/>
          <a:p>
            <a:pPr lvl="0" algn="ctr"/>
            <a:r>
              <a:rPr lang="en-GB" dirty="0">
                <a:solidFill>
                  <a:schemeClr val="accent1">
                    <a:lumMod val="75000"/>
                  </a:schemeClr>
                </a:solidFill>
                <a:latin typeface="+mj-lt"/>
                <a:cs typeface="Segoe UI" panose="020B0502040204020203" pitchFamily="34" charset="0"/>
              </a:rPr>
              <a:t>Breadth of specialty experience</a:t>
            </a:r>
          </a:p>
          <a:p>
            <a:pPr lvl="0" algn="ctr"/>
            <a:r>
              <a:rPr lang="en-GB" dirty="0">
                <a:solidFill>
                  <a:schemeClr val="accent1">
                    <a:lumMod val="75000"/>
                  </a:schemeClr>
                </a:solidFill>
                <a:latin typeface="+mj-lt"/>
                <a:cs typeface="Segoe UI" panose="020B0502040204020203" pitchFamily="34" charset="0"/>
              </a:rPr>
              <a:t>Gastroenterology/Cardiology/ Respiratory/Endocrinology</a:t>
            </a:r>
          </a:p>
        </p:txBody>
      </p:sp>
      <p:sp>
        <p:nvSpPr>
          <p:cNvPr id="31" name="Rectangle 30">
            <a:extLst>
              <a:ext uri="{FF2B5EF4-FFF2-40B4-BE49-F238E27FC236}">
                <a16:creationId xmlns:a16="http://schemas.microsoft.com/office/drawing/2014/main" id="{A4A191C8-51E7-42F4-9F76-4614AF1EA6D7}"/>
              </a:ext>
            </a:extLst>
          </p:cNvPr>
          <p:cNvSpPr/>
          <p:nvPr/>
        </p:nvSpPr>
        <p:spPr>
          <a:xfrm>
            <a:off x="8697195" y="5162857"/>
            <a:ext cx="3102919" cy="646331"/>
          </a:xfrm>
          <a:prstGeom prst="rect">
            <a:avLst/>
          </a:prstGeom>
        </p:spPr>
        <p:txBody>
          <a:bodyPr wrap="square">
            <a:spAutoFit/>
          </a:bodyPr>
          <a:lstStyle/>
          <a:p>
            <a:pPr lvl="0" algn="ctr"/>
            <a:r>
              <a:rPr lang="en-GB" dirty="0">
                <a:solidFill>
                  <a:schemeClr val="accent1">
                    <a:lumMod val="75000"/>
                  </a:schemeClr>
                </a:solidFill>
                <a:latin typeface="+mj-lt"/>
                <a:cs typeface="Segoe UI" panose="020B0502040204020203" pitchFamily="34" charset="0"/>
              </a:rPr>
              <a:t>Started 2014, programme remains successful</a:t>
            </a:r>
          </a:p>
        </p:txBody>
      </p:sp>
      <p:sp>
        <p:nvSpPr>
          <p:cNvPr id="33" name="Rectangle 32">
            <a:extLst>
              <a:ext uri="{FF2B5EF4-FFF2-40B4-BE49-F238E27FC236}">
                <a16:creationId xmlns:a16="http://schemas.microsoft.com/office/drawing/2014/main" id="{A4A191C8-51E7-42F4-9F76-4614AF1EA6D7}"/>
              </a:ext>
            </a:extLst>
          </p:cNvPr>
          <p:cNvSpPr/>
          <p:nvPr/>
        </p:nvSpPr>
        <p:spPr>
          <a:xfrm>
            <a:off x="970252" y="5162857"/>
            <a:ext cx="2105449" cy="369332"/>
          </a:xfrm>
          <a:prstGeom prst="rect">
            <a:avLst/>
          </a:prstGeom>
        </p:spPr>
        <p:txBody>
          <a:bodyPr wrap="none">
            <a:spAutoFit/>
          </a:bodyPr>
          <a:lstStyle/>
          <a:p>
            <a:pPr lvl="0" algn="ctr"/>
            <a:r>
              <a:rPr lang="id-ID" dirty="0">
                <a:solidFill>
                  <a:schemeClr val="accent1">
                    <a:lumMod val="75000"/>
                  </a:schemeClr>
                </a:solidFill>
                <a:latin typeface="+mj-lt"/>
                <a:cs typeface="Segoe UI" panose="020B0502040204020203" pitchFamily="34" charset="0"/>
              </a:rPr>
              <a:t>6 Acute Care Fellows</a:t>
            </a:r>
          </a:p>
        </p:txBody>
      </p:sp>
      <p:sp>
        <p:nvSpPr>
          <p:cNvPr id="36" name="Rectangle 35">
            <a:extLst>
              <a:ext uri="{FF2B5EF4-FFF2-40B4-BE49-F238E27FC236}">
                <a16:creationId xmlns:a16="http://schemas.microsoft.com/office/drawing/2014/main" id="{A4A191C8-51E7-42F4-9F76-4614AF1EA6D7}"/>
              </a:ext>
            </a:extLst>
          </p:cNvPr>
          <p:cNvSpPr/>
          <p:nvPr/>
        </p:nvSpPr>
        <p:spPr>
          <a:xfrm>
            <a:off x="2499772" y="2176160"/>
            <a:ext cx="3198953" cy="369332"/>
          </a:xfrm>
          <a:prstGeom prst="rect">
            <a:avLst/>
          </a:prstGeom>
        </p:spPr>
        <p:txBody>
          <a:bodyPr wrap="none">
            <a:spAutoFit/>
          </a:bodyPr>
          <a:lstStyle/>
          <a:p>
            <a:pPr lvl="0" algn="ctr"/>
            <a:r>
              <a:rPr lang="en-GB" dirty="0">
                <a:solidFill>
                  <a:schemeClr val="accent1">
                    <a:lumMod val="75000"/>
                  </a:schemeClr>
                </a:solidFill>
                <a:latin typeface="+mj-lt"/>
                <a:cs typeface="Segoe UI" panose="020B0502040204020203" pitchFamily="34" charset="0"/>
              </a:rPr>
              <a:t>Senior Registers (ST5 and above)</a:t>
            </a:r>
          </a:p>
        </p:txBody>
      </p:sp>
      <p:sp>
        <p:nvSpPr>
          <p:cNvPr id="38" name="Rectangle 37">
            <a:extLst>
              <a:ext uri="{FF2B5EF4-FFF2-40B4-BE49-F238E27FC236}">
                <a16:creationId xmlns:a16="http://schemas.microsoft.com/office/drawing/2014/main" id="{A4A191C8-51E7-42F4-9F76-4614AF1EA6D7}"/>
              </a:ext>
            </a:extLst>
          </p:cNvPr>
          <p:cNvSpPr/>
          <p:nvPr/>
        </p:nvSpPr>
        <p:spPr>
          <a:xfrm>
            <a:off x="5871580" y="1714495"/>
            <a:ext cx="4510219" cy="923330"/>
          </a:xfrm>
          <a:prstGeom prst="rect">
            <a:avLst/>
          </a:prstGeom>
        </p:spPr>
        <p:txBody>
          <a:bodyPr wrap="square">
            <a:spAutoFit/>
          </a:bodyPr>
          <a:lstStyle/>
          <a:p>
            <a:pPr lvl="0" algn="ctr"/>
            <a:r>
              <a:rPr lang="en-GB" dirty="0">
                <a:solidFill>
                  <a:schemeClr val="accent1">
                    <a:lumMod val="75000"/>
                  </a:schemeClr>
                </a:solidFill>
                <a:latin typeface="+mj-lt"/>
                <a:cs typeface="Segoe UI" panose="020B0502040204020203" pitchFamily="34" charset="0"/>
              </a:rPr>
              <a:t>Time out of specialty training  for clinical/scientific research leading to higher degree (PhD/MD)</a:t>
            </a:r>
          </a:p>
        </p:txBody>
      </p:sp>
      <p:sp>
        <p:nvSpPr>
          <p:cNvPr id="58" name="Freeform 642">
            <a:extLst>
              <a:ext uri="{FF2B5EF4-FFF2-40B4-BE49-F238E27FC236}">
                <a16:creationId xmlns:a16="http://schemas.microsoft.com/office/drawing/2014/main" id="{31252614-A950-431A-93AF-6E22DC8CB304}"/>
              </a:ext>
            </a:extLst>
          </p:cNvPr>
          <p:cNvSpPr>
            <a:spLocks noEditPoints="1"/>
          </p:cNvSpPr>
          <p:nvPr/>
        </p:nvSpPr>
        <p:spPr bwMode="auto">
          <a:xfrm>
            <a:off x="1815465" y="4274603"/>
            <a:ext cx="414023" cy="419042"/>
          </a:xfrm>
          <a:custGeom>
            <a:avLst/>
            <a:gdLst>
              <a:gd name="T0" fmla="*/ 137 w 165"/>
              <a:gd name="T1" fmla="*/ 167 h 167"/>
              <a:gd name="T2" fmla="*/ 83 w 165"/>
              <a:gd name="T3" fmla="*/ 125 h 167"/>
              <a:gd name="T4" fmla="*/ 28 w 165"/>
              <a:gd name="T5" fmla="*/ 167 h 167"/>
              <a:gd name="T6" fmla="*/ 50 w 165"/>
              <a:gd name="T7" fmla="*/ 101 h 167"/>
              <a:gd name="T8" fmla="*/ 0 w 165"/>
              <a:gd name="T9" fmla="*/ 62 h 167"/>
              <a:gd name="T10" fmla="*/ 61 w 165"/>
              <a:gd name="T11" fmla="*/ 62 h 167"/>
              <a:gd name="T12" fmla="*/ 83 w 165"/>
              <a:gd name="T13" fmla="*/ 0 h 167"/>
              <a:gd name="T14" fmla="*/ 104 w 165"/>
              <a:gd name="T15" fmla="*/ 62 h 167"/>
              <a:gd name="T16" fmla="*/ 165 w 165"/>
              <a:gd name="T17" fmla="*/ 62 h 167"/>
              <a:gd name="T18" fmla="*/ 115 w 165"/>
              <a:gd name="T19" fmla="*/ 101 h 167"/>
              <a:gd name="T20" fmla="*/ 137 w 165"/>
              <a:gd name="T21" fmla="*/ 167 h 167"/>
              <a:gd name="T22" fmla="*/ 83 w 165"/>
              <a:gd name="T23" fmla="*/ 119 h 167"/>
              <a:gd name="T24" fmla="*/ 128 w 165"/>
              <a:gd name="T25" fmla="*/ 153 h 167"/>
              <a:gd name="T26" fmla="*/ 110 w 165"/>
              <a:gd name="T27" fmla="*/ 99 h 167"/>
              <a:gd name="T28" fmla="*/ 150 w 165"/>
              <a:gd name="T29" fmla="*/ 67 h 167"/>
              <a:gd name="T30" fmla="*/ 101 w 165"/>
              <a:gd name="T31" fmla="*/ 67 h 167"/>
              <a:gd name="T32" fmla="*/ 83 w 165"/>
              <a:gd name="T33" fmla="*/ 15 h 167"/>
              <a:gd name="T34" fmla="*/ 64 w 165"/>
              <a:gd name="T35" fmla="*/ 67 h 167"/>
              <a:gd name="T36" fmla="*/ 15 w 165"/>
              <a:gd name="T37" fmla="*/ 67 h 167"/>
              <a:gd name="T38" fmla="*/ 55 w 165"/>
              <a:gd name="T39" fmla="*/ 99 h 167"/>
              <a:gd name="T40" fmla="*/ 37 w 165"/>
              <a:gd name="T41" fmla="*/ 153 h 167"/>
              <a:gd name="T42" fmla="*/ 83 w 165"/>
              <a:gd name="T43" fmla="*/ 11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5" h="167">
                <a:moveTo>
                  <a:pt x="137" y="167"/>
                </a:moveTo>
                <a:lnTo>
                  <a:pt x="83" y="125"/>
                </a:lnTo>
                <a:lnTo>
                  <a:pt x="28" y="167"/>
                </a:lnTo>
                <a:lnTo>
                  <a:pt x="50" y="101"/>
                </a:lnTo>
                <a:lnTo>
                  <a:pt x="0" y="62"/>
                </a:lnTo>
                <a:lnTo>
                  <a:pt x="61" y="62"/>
                </a:lnTo>
                <a:lnTo>
                  <a:pt x="83" y="0"/>
                </a:lnTo>
                <a:lnTo>
                  <a:pt x="104" y="62"/>
                </a:lnTo>
                <a:lnTo>
                  <a:pt x="165" y="62"/>
                </a:lnTo>
                <a:lnTo>
                  <a:pt x="115" y="101"/>
                </a:lnTo>
                <a:lnTo>
                  <a:pt x="137" y="167"/>
                </a:lnTo>
                <a:close/>
                <a:moveTo>
                  <a:pt x="83" y="119"/>
                </a:moveTo>
                <a:lnTo>
                  <a:pt x="128" y="153"/>
                </a:lnTo>
                <a:lnTo>
                  <a:pt x="110" y="99"/>
                </a:lnTo>
                <a:lnTo>
                  <a:pt x="150" y="67"/>
                </a:lnTo>
                <a:lnTo>
                  <a:pt x="101" y="67"/>
                </a:lnTo>
                <a:lnTo>
                  <a:pt x="83" y="15"/>
                </a:lnTo>
                <a:lnTo>
                  <a:pt x="64" y="67"/>
                </a:lnTo>
                <a:lnTo>
                  <a:pt x="15" y="67"/>
                </a:lnTo>
                <a:lnTo>
                  <a:pt x="55" y="99"/>
                </a:lnTo>
                <a:lnTo>
                  <a:pt x="37" y="153"/>
                </a:lnTo>
                <a:lnTo>
                  <a:pt x="83" y="1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3" name="TextBox 62">
            <a:extLst>
              <a:ext uri="{FF2B5EF4-FFF2-40B4-BE49-F238E27FC236}">
                <a16:creationId xmlns:a16="http://schemas.microsoft.com/office/drawing/2014/main" id="{FE507127-64C6-40FF-AAB5-FB54C2C520F7}"/>
              </a:ext>
            </a:extLst>
          </p:cNvPr>
          <p:cNvSpPr txBox="1"/>
          <p:nvPr/>
        </p:nvSpPr>
        <p:spPr>
          <a:xfrm>
            <a:off x="24290" y="492996"/>
            <a:ext cx="12192000" cy="596766"/>
          </a:xfrm>
          <a:prstGeom prst="rect">
            <a:avLst/>
          </a:prstGeom>
          <a:noFill/>
        </p:spPr>
        <p:txBody>
          <a:bodyPr wrap="square" rtlCol="0">
            <a:spAutoFit/>
          </a:bodyPr>
          <a:lstStyle/>
          <a:p>
            <a:pPr algn="ctr">
              <a:lnSpc>
                <a:spcPct val="70000"/>
              </a:lnSpc>
            </a:pPr>
            <a:r>
              <a:rPr lang="en-GB"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New role for middle grade doctors: Acute Care Fellows</a:t>
            </a:r>
            <a:endParaRPr lang="en-US" sz="4400" spc="-188" dirty="0">
              <a:gradFill>
                <a:gsLst>
                  <a:gs pos="0">
                    <a:schemeClr val="accent3"/>
                  </a:gs>
                  <a:gs pos="82000">
                    <a:schemeClr val="accent1">
                      <a:lumMod val="75000"/>
                    </a:schemeClr>
                  </a:gs>
                </a:gsLst>
                <a:lin ang="2700000" scaled="1"/>
              </a:gradFill>
              <a:latin typeface="+mj-lt"/>
              <a:cs typeface="Poppins Light" panose="00000400000000000000" pitchFamily="2" charset="0"/>
            </a:endParaRPr>
          </a:p>
        </p:txBody>
      </p:sp>
      <p:sp>
        <p:nvSpPr>
          <p:cNvPr id="65" name="Freeform 642">
            <a:extLst>
              <a:ext uri="{FF2B5EF4-FFF2-40B4-BE49-F238E27FC236}">
                <a16:creationId xmlns:a16="http://schemas.microsoft.com/office/drawing/2014/main" id="{1C2A0391-7ACE-4B0C-B335-9C72E1B0C0EE}"/>
              </a:ext>
            </a:extLst>
          </p:cNvPr>
          <p:cNvSpPr>
            <a:spLocks noEditPoints="1"/>
          </p:cNvSpPr>
          <p:nvPr/>
        </p:nvSpPr>
        <p:spPr bwMode="auto">
          <a:xfrm>
            <a:off x="3852226" y="3112364"/>
            <a:ext cx="414023" cy="419042"/>
          </a:xfrm>
          <a:custGeom>
            <a:avLst/>
            <a:gdLst>
              <a:gd name="T0" fmla="*/ 137 w 165"/>
              <a:gd name="T1" fmla="*/ 167 h 167"/>
              <a:gd name="T2" fmla="*/ 83 w 165"/>
              <a:gd name="T3" fmla="*/ 125 h 167"/>
              <a:gd name="T4" fmla="*/ 28 w 165"/>
              <a:gd name="T5" fmla="*/ 167 h 167"/>
              <a:gd name="T6" fmla="*/ 50 w 165"/>
              <a:gd name="T7" fmla="*/ 101 h 167"/>
              <a:gd name="T8" fmla="*/ 0 w 165"/>
              <a:gd name="T9" fmla="*/ 62 h 167"/>
              <a:gd name="T10" fmla="*/ 61 w 165"/>
              <a:gd name="T11" fmla="*/ 62 h 167"/>
              <a:gd name="T12" fmla="*/ 83 w 165"/>
              <a:gd name="T13" fmla="*/ 0 h 167"/>
              <a:gd name="T14" fmla="*/ 104 w 165"/>
              <a:gd name="T15" fmla="*/ 62 h 167"/>
              <a:gd name="T16" fmla="*/ 165 w 165"/>
              <a:gd name="T17" fmla="*/ 62 h 167"/>
              <a:gd name="T18" fmla="*/ 115 w 165"/>
              <a:gd name="T19" fmla="*/ 101 h 167"/>
              <a:gd name="T20" fmla="*/ 137 w 165"/>
              <a:gd name="T21" fmla="*/ 167 h 167"/>
              <a:gd name="T22" fmla="*/ 83 w 165"/>
              <a:gd name="T23" fmla="*/ 119 h 167"/>
              <a:gd name="T24" fmla="*/ 128 w 165"/>
              <a:gd name="T25" fmla="*/ 153 h 167"/>
              <a:gd name="T26" fmla="*/ 110 w 165"/>
              <a:gd name="T27" fmla="*/ 99 h 167"/>
              <a:gd name="T28" fmla="*/ 150 w 165"/>
              <a:gd name="T29" fmla="*/ 67 h 167"/>
              <a:gd name="T30" fmla="*/ 101 w 165"/>
              <a:gd name="T31" fmla="*/ 67 h 167"/>
              <a:gd name="T32" fmla="*/ 83 w 165"/>
              <a:gd name="T33" fmla="*/ 15 h 167"/>
              <a:gd name="T34" fmla="*/ 64 w 165"/>
              <a:gd name="T35" fmla="*/ 67 h 167"/>
              <a:gd name="T36" fmla="*/ 15 w 165"/>
              <a:gd name="T37" fmla="*/ 67 h 167"/>
              <a:gd name="T38" fmla="*/ 55 w 165"/>
              <a:gd name="T39" fmla="*/ 99 h 167"/>
              <a:gd name="T40" fmla="*/ 37 w 165"/>
              <a:gd name="T41" fmla="*/ 153 h 167"/>
              <a:gd name="T42" fmla="*/ 83 w 165"/>
              <a:gd name="T43" fmla="*/ 11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5" h="167">
                <a:moveTo>
                  <a:pt x="137" y="167"/>
                </a:moveTo>
                <a:lnTo>
                  <a:pt x="83" y="125"/>
                </a:lnTo>
                <a:lnTo>
                  <a:pt x="28" y="167"/>
                </a:lnTo>
                <a:lnTo>
                  <a:pt x="50" y="101"/>
                </a:lnTo>
                <a:lnTo>
                  <a:pt x="0" y="62"/>
                </a:lnTo>
                <a:lnTo>
                  <a:pt x="61" y="62"/>
                </a:lnTo>
                <a:lnTo>
                  <a:pt x="83" y="0"/>
                </a:lnTo>
                <a:lnTo>
                  <a:pt x="104" y="62"/>
                </a:lnTo>
                <a:lnTo>
                  <a:pt x="165" y="62"/>
                </a:lnTo>
                <a:lnTo>
                  <a:pt x="115" y="101"/>
                </a:lnTo>
                <a:lnTo>
                  <a:pt x="137" y="167"/>
                </a:lnTo>
                <a:close/>
                <a:moveTo>
                  <a:pt x="83" y="119"/>
                </a:moveTo>
                <a:lnTo>
                  <a:pt x="128" y="153"/>
                </a:lnTo>
                <a:lnTo>
                  <a:pt x="110" y="99"/>
                </a:lnTo>
                <a:lnTo>
                  <a:pt x="150" y="67"/>
                </a:lnTo>
                <a:lnTo>
                  <a:pt x="101" y="67"/>
                </a:lnTo>
                <a:lnTo>
                  <a:pt x="83" y="15"/>
                </a:lnTo>
                <a:lnTo>
                  <a:pt x="64" y="67"/>
                </a:lnTo>
                <a:lnTo>
                  <a:pt x="15" y="67"/>
                </a:lnTo>
                <a:lnTo>
                  <a:pt x="55" y="99"/>
                </a:lnTo>
                <a:lnTo>
                  <a:pt x="37" y="153"/>
                </a:lnTo>
                <a:lnTo>
                  <a:pt x="83" y="1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Freeform 642">
            <a:extLst>
              <a:ext uri="{FF2B5EF4-FFF2-40B4-BE49-F238E27FC236}">
                <a16:creationId xmlns:a16="http://schemas.microsoft.com/office/drawing/2014/main" id="{1E30DDDC-4D64-4E42-90D8-F9D861034C3A}"/>
              </a:ext>
            </a:extLst>
          </p:cNvPr>
          <p:cNvSpPr>
            <a:spLocks noEditPoints="1"/>
          </p:cNvSpPr>
          <p:nvPr/>
        </p:nvSpPr>
        <p:spPr bwMode="auto">
          <a:xfrm>
            <a:off x="5871580" y="4274603"/>
            <a:ext cx="414023" cy="419042"/>
          </a:xfrm>
          <a:custGeom>
            <a:avLst/>
            <a:gdLst>
              <a:gd name="T0" fmla="*/ 137 w 165"/>
              <a:gd name="T1" fmla="*/ 167 h 167"/>
              <a:gd name="T2" fmla="*/ 83 w 165"/>
              <a:gd name="T3" fmla="*/ 125 h 167"/>
              <a:gd name="T4" fmla="*/ 28 w 165"/>
              <a:gd name="T5" fmla="*/ 167 h 167"/>
              <a:gd name="T6" fmla="*/ 50 w 165"/>
              <a:gd name="T7" fmla="*/ 101 h 167"/>
              <a:gd name="T8" fmla="*/ 0 w 165"/>
              <a:gd name="T9" fmla="*/ 62 h 167"/>
              <a:gd name="T10" fmla="*/ 61 w 165"/>
              <a:gd name="T11" fmla="*/ 62 h 167"/>
              <a:gd name="T12" fmla="*/ 83 w 165"/>
              <a:gd name="T13" fmla="*/ 0 h 167"/>
              <a:gd name="T14" fmla="*/ 104 w 165"/>
              <a:gd name="T15" fmla="*/ 62 h 167"/>
              <a:gd name="T16" fmla="*/ 165 w 165"/>
              <a:gd name="T17" fmla="*/ 62 h 167"/>
              <a:gd name="T18" fmla="*/ 115 w 165"/>
              <a:gd name="T19" fmla="*/ 101 h 167"/>
              <a:gd name="T20" fmla="*/ 137 w 165"/>
              <a:gd name="T21" fmla="*/ 167 h 167"/>
              <a:gd name="T22" fmla="*/ 83 w 165"/>
              <a:gd name="T23" fmla="*/ 119 h 167"/>
              <a:gd name="T24" fmla="*/ 128 w 165"/>
              <a:gd name="T25" fmla="*/ 153 h 167"/>
              <a:gd name="T26" fmla="*/ 110 w 165"/>
              <a:gd name="T27" fmla="*/ 99 h 167"/>
              <a:gd name="T28" fmla="*/ 150 w 165"/>
              <a:gd name="T29" fmla="*/ 67 h 167"/>
              <a:gd name="T30" fmla="*/ 101 w 165"/>
              <a:gd name="T31" fmla="*/ 67 h 167"/>
              <a:gd name="T32" fmla="*/ 83 w 165"/>
              <a:gd name="T33" fmla="*/ 15 h 167"/>
              <a:gd name="T34" fmla="*/ 64 w 165"/>
              <a:gd name="T35" fmla="*/ 67 h 167"/>
              <a:gd name="T36" fmla="*/ 15 w 165"/>
              <a:gd name="T37" fmla="*/ 67 h 167"/>
              <a:gd name="T38" fmla="*/ 55 w 165"/>
              <a:gd name="T39" fmla="*/ 99 h 167"/>
              <a:gd name="T40" fmla="*/ 37 w 165"/>
              <a:gd name="T41" fmla="*/ 153 h 167"/>
              <a:gd name="T42" fmla="*/ 83 w 165"/>
              <a:gd name="T43" fmla="*/ 11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5" h="167">
                <a:moveTo>
                  <a:pt x="137" y="167"/>
                </a:moveTo>
                <a:lnTo>
                  <a:pt x="83" y="125"/>
                </a:lnTo>
                <a:lnTo>
                  <a:pt x="28" y="167"/>
                </a:lnTo>
                <a:lnTo>
                  <a:pt x="50" y="101"/>
                </a:lnTo>
                <a:lnTo>
                  <a:pt x="0" y="62"/>
                </a:lnTo>
                <a:lnTo>
                  <a:pt x="61" y="62"/>
                </a:lnTo>
                <a:lnTo>
                  <a:pt x="83" y="0"/>
                </a:lnTo>
                <a:lnTo>
                  <a:pt x="104" y="62"/>
                </a:lnTo>
                <a:lnTo>
                  <a:pt x="165" y="62"/>
                </a:lnTo>
                <a:lnTo>
                  <a:pt x="115" y="101"/>
                </a:lnTo>
                <a:lnTo>
                  <a:pt x="137" y="167"/>
                </a:lnTo>
                <a:close/>
                <a:moveTo>
                  <a:pt x="83" y="119"/>
                </a:moveTo>
                <a:lnTo>
                  <a:pt x="128" y="153"/>
                </a:lnTo>
                <a:lnTo>
                  <a:pt x="110" y="99"/>
                </a:lnTo>
                <a:lnTo>
                  <a:pt x="150" y="67"/>
                </a:lnTo>
                <a:lnTo>
                  <a:pt x="101" y="67"/>
                </a:lnTo>
                <a:lnTo>
                  <a:pt x="83" y="15"/>
                </a:lnTo>
                <a:lnTo>
                  <a:pt x="64" y="67"/>
                </a:lnTo>
                <a:lnTo>
                  <a:pt x="15" y="67"/>
                </a:lnTo>
                <a:lnTo>
                  <a:pt x="55" y="99"/>
                </a:lnTo>
                <a:lnTo>
                  <a:pt x="37" y="153"/>
                </a:lnTo>
                <a:lnTo>
                  <a:pt x="83" y="1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642">
            <a:extLst>
              <a:ext uri="{FF2B5EF4-FFF2-40B4-BE49-F238E27FC236}">
                <a16:creationId xmlns:a16="http://schemas.microsoft.com/office/drawing/2014/main" id="{219A8498-2F3B-4CBA-94CE-E6CA472B2690}"/>
              </a:ext>
            </a:extLst>
          </p:cNvPr>
          <p:cNvSpPr>
            <a:spLocks noEditPoints="1"/>
          </p:cNvSpPr>
          <p:nvPr/>
        </p:nvSpPr>
        <p:spPr bwMode="auto">
          <a:xfrm>
            <a:off x="7919677" y="3125154"/>
            <a:ext cx="414023" cy="419042"/>
          </a:xfrm>
          <a:custGeom>
            <a:avLst/>
            <a:gdLst>
              <a:gd name="T0" fmla="*/ 137 w 165"/>
              <a:gd name="T1" fmla="*/ 167 h 167"/>
              <a:gd name="T2" fmla="*/ 83 w 165"/>
              <a:gd name="T3" fmla="*/ 125 h 167"/>
              <a:gd name="T4" fmla="*/ 28 w 165"/>
              <a:gd name="T5" fmla="*/ 167 h 167"/>
              <a:gd name="T6" fmla="*/ 50 w 165"/>
              <a:gd name="T7" fmla="*/ 101 h 167"/>
              <a:gd name="T8" fmla="*/ 0 w 165"/>
              <a:gd name="T9" fmla="*/ 62 h 167"/>
              <a:gd name="T10" fmla="*/ 61 w 165"/>
              <a:gd name="T11" fmla="*/ 62 h 167"/>
              <a:gd name="T12" fmla="*/ 83 w 165"/>
              <a:gd name="T13" fmla="*/ 0 h 167"/>
              <a:gd name="T14" fmla="*/ 104 w 165"/>
              <a:gd name="T15" fmla="*/ 62 h 167"/>
              <a:gd name="T16" fmla="*/ 165 w 165"/>
              <a:gd name="T17" fmla="*/ 62 h 167"/>
              <a:gd name="T18" fmla="*/ 115 w 165"/>
              <a:gd name="T19" fmla="*/ 101 h 167"/>
              <a:gd name="T20" fmla="*/ 137 w 165"/>
              <a:gd name="T21" fmla="*/ 167 h 167"/>
              <a:gd name="T22" fmla="*/ 83 w 165"/>
              <a:gd name="T23" fmla="*/ 119 h 167"/>
              <a:gd name="T24" fmla="*/ 128 w 165"/>
              <a:gd name="T25" fmla="*/ 153 h 167"/>
              <a:gd name="T26" fmla="*/ 110 w 165"/>
              <a:gd name="T27" fmla="*/ 99 h 167"/>
              <a:gd name="T28" fmla="*/ 150 w 165"/>
              <a:gd name="T29" fmla="*/ 67 h 167"/>
              <a:gd name="T30" fmla="*/ 101 w 165"/>
              <a:gd name="T31" fmla="*/ 67 h 167"/>
              <a:gd name="T32" fmla="*/ 83 w 165"/>
              <a:gd name="T33" fmla="*/ 15 h 167"/>
              <a:gd name="T34" fmla="*/ 64 w 165"/>
              <a:gd name="T35" fmla="*/ 67 h 167"/>
              <a:gd name="T36" fmla="*/ 15 w 165"/>
              <a:gd name="T37" fmla="*/ 67 h 167"/>
              <a:gd name="T38" fmla="*/ 55 w 165"/>
              <a:gd name="T39" fmla="*/ 99 h 167"/>
              <a:gd name="T40" fmla="*/ 37 w 165"/>
              <a:gd name="T41" fmla="*/ 153 h 167"/>
              <a:gd name="T42" fmla="*/ 83 w 165"/>
              <a:gd name="T43" fmla="*/ 11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5" h="167">
                <a:moveTo>
                  <a:pt x="137" y="167"/>
                </a:moveTo>
                <a:lnTo>
                  <a:pt x="83" y="125"/>
                </a:lnTo>
                <a:lnTo>
                  <a:pt x="28" y="167"/>
                </a:lnTo>
                <a:lnTo>
                  <a:pt x="50" y="101"/>
                </a:lnTo>
                <a:lnTo>
                  <a:pt x="0" y="62"/>
                </a:lnTo>
                <a:lnTo>
                  <a:pt x="61" y="62"/>
                </a:lnTo>
                <a:lnTo>
                  <a:pt x="83" y="0"/>
                </a:lnTo>
                <a:lnTo>
                  <a:pt x="104" y="62"/>
                </a:lnTo>
                <a:lnTo>
                  <a:pt x="165" y="62"/>
                </a:lnTo>
                <a:lnTo>
                  <a:pt x="115" y="101"/>
                </a:lnTo>
                <a:lnTo>
                  <a:pt x="137" y="167"/>
                </a:lnTo>
                <a:close/>
                <a:moveTo>
                  <a:pt x="83" y="119"/>
                </a:moveTo>
                <a:lnTo>
                  <a:pt x="128" y="153"/>
                </a:lnTo>
                <a:lnTo>
                  <a:pt x="110" y="99"/>
                </a:lnTo>
                <a:lnTo>
                  <a:pt x="150" y="67"/>
                </a:lnTo>
                <a:lnTo>
                  <a:pt x="101" y="67"/>
                </a:lnTo>
                <a:lnTo>
                  <a:pt x="83" y="15"/>
                </a:lnTo>
                <a:lnTo>
                  <a:pt x="64" y="67"/>
                </a:lnTo>
                <a:lnTo>
                  <a:pt x="15" y="67"/>
                </a:lnTo>
                <a:lnTo>
                  <a:pt x="55" y="99"/>
                </a:lnTo>
                <a:lnTo>
                  <a:pt x="37" y="153"/>
                </a:lnTo>
                <a:lnTo>
                  <a:pt x="83" y="1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Freeform 642">
            <a:extLst>
              <a:ext uri="{FF2B5EF4-FFF2-40B4-BE49-F238E27FC236}">
                <a16:creationId xmlns:a16="http://schemas.microsoft.com/office/drawing/2014/main" id="{73894E7F-538C-42C2-AF5B-BD1E93DDD7EA}"/>
              </a:ext>
            </a:extLst>
          </p:cNvPr>
          <p:cNvSpPr>
            <a:spLocks noEditPoints="1"/>
          </p:cNvSpPr>
          <p:nvPr/>
        </p:nvSpPr>
        <p:spPr bwMode="auto">
          <a:xfrm>
            <a:off x="9962512" y="4274603"/>
            <a:ext cx="414023" cy="419042"/>
          </a:xfrm>
          <a:custGeom>
            <a:avLst/>
            <a:gdLst>
              <a:gd name="T0" fmla="*/ 137 w 165"/>
              <a:gd name="T1" fmla="*/ 167 h 167"/>
              <a:gd name="T2" fmla="*/ 83 w 165"/>
              <a:gd name="T3" fmla="*/ 125 h 167"/>
              <a:gd name="T4" fmla="*/ 28 w 165"/>
              <a:gd name="T5" fmla="*/ 167 h 167"/>
              <a:gd name="T6" fmla="*/ 50 w 165"/>
              <a:gd name="T7" fmla="*/ 101 h 167"/>
              <a:gd name="T8" fmla="*/ 0 w 165"/>
              <a:gd name="T9" fmla="*/ 62 h 167"/>
              <a:gd name="T10" fmla="*/ 61 w 165"/>
              <a:gd name="T11" fmla="*/ 62 h 167"/>
              <a:gd name="T12" fmla="*/ 83 w 165"/>
              <a:gd name="T13" fmla="*/ 0 h 167"/>
              <a:gd name="T14" fmla="*/ 104 w 165"/>
              <a:gd name="T15" fmla="*/ 62 h 167"/>
              <a:gd name="T16" fmla="*/ 165 w 165"/>
              <a:gd name="T17" fmla="*/ 62 h 167"/>
              <a:gd name="T18" fmla="*/ 115 w 165"/>
              <a:gd name="T19" fmla="*/ 101 h 167"/>
              <a:gd name="T20" fmla="*/ 137 w 165"/>
              <a:gd name="T21" fmla="*/ 167 h 167"/>
              <a:gd name="T22" fmla="*/ 83 w 165"/>
              <a:gd name="T23" fmla="*/ 119 h 167"/>
              <a:gd name="T24" fmla="*/ 128 w 165"/>
              <a:gd name="T25" fmla="*/ 153 h 167"/>
              <a:gd name="T26" fmla="*/ 110 w 165"/>
              <a:gd name="T27" fmla="*/ 99 h 167"/>
              <a:gd name="T28" fmla="*/ 150 w 165"/>
              <a:gd name="T29" fmla="*/ 67 h 167"/>
              <a:gd name="T30" fmla="*/ 101 w 165"/>
              <a:gd name="T31" fmla="*/ 67 h 167"/>
              <a:gd name="T32" fmla="*/ 83 w 165"/>
              <a:gd name="T33" fmla="*/ 15 h 167"/>
              <a:gd name="T34" fmla="*/ 64 w 165"/>
              <a:gd name="T35" fmla="*/ 67 h 167"/>
              <a:gd name="T36" fmla="*/ 15 w 165"/>
              <a:gd name="T37" fmla="*/ 67 h 167"/>
              <a:gd name="T38" fmla="*/ 55 w 165"/>
              <a:gd name="T39" fmla="*/ 99 h 167"/>
              <a:gd name="T40" fmla="*/ 37 w 165"/>
              <a:gd name="T41" fmla="*/ 153 h 167"/>
              <a:gd name="T42" fmla="*/ 83 w 165"/>
              <a:gd name="T43" fmla="*/ 11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5" h="167">
                <a:moveTo>
                  <a:pt x="137" y="167"/>
                </a:moveTo>
                <a:lnTo>
                  <a:pt x="83" y="125"/>
                </a:lnTo>
                <a:lnTo>
                  <a:pt x="28" y="167"/>
                </a:lnTo>
                <a:lnTo>
                  <a:pt x="50" y="101"/>
                </a:lnTo>
                <a:lnTo>
                  <a:pt x="0" y="62"/>
                </a:lnTo>
                <a:lnTo>
                  <a:pt x="61" y="62"/>
                </a:lnTo>
                <a:lnTo>
                  <a:pt x="83" y="0"/>
                </a:lnTo>
                <a:lnTo>
                  <a:pt x="104" y="62"/>
                </a:lnTo>
                <a:lnTo>
                  <a:pt x="165" y="62"/>
                </a:lnTo>
                <a:lnTo>
                  <a:pt x="115" y="101"/>
                </a:lnTo>
                <a:lnTo>
                  <a:pt x="137" y="167"/>
                </a:lnTo>
                <a:close/>
                <a:moveTo>
                  <a:pt x="83" y="119"/>
                </a:moveTo>
                <a:lnTo>
                  <a:pt x="128" y="153"/>
                </a:lnTo>
                <a:lnTo>
                  <a:pt x="110" y="99"/>
                </a:lnTo>
                <a:lnTo>
                  <a:pt x="150" y="67"/>
                </a:lnTo>
                <a:lnTo>
                  <a:pt x="101" y="67"/>
                </a:lnTo>
                <a:lnTo>
                  <a:pt x="83" y="15"/>
                </a:lnTo>
                <a:lnTo>
                  <a:pt x="64" y="67"/>
                </a:lnTo>
                <a:lnTo>
                  <a:pt x="15" y="67"/>
                </a:lnTo>
                <a:lnTo>
                  <a:pt x="55" y="99"/>
                </a:lnTo>
                <a:lnTo>
                  <a:pt x="37" y="153"/>
                </a:lnTo>
                <a:lnTo>
                  <a:pt x="83" y="1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2710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1458043" y="3919691"/>
            <a:ext cx="1128866" cy="1128866"/>
          </a:xfrm>
          <a:prstGeom prst="ellipse">
            <a:avLst/>
          </a:prstGeom>
          <a:ln w="101600">
            <a:solidFill>
              <a:schemeClr val="bg1"/>
            </a:solidFill>
          </a:ln>
          <a:effectLst>
            <a:outerShdw blurRad="1181100" sx="96000" sy="96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bg1"/>
              </a:solidFill>
              <a:latin typeface="Montserrat" panose="00000500000000000000" pitchFamily="50" charset="0"/>
            </a:endParaRPr>
          </a:p>
        </p:txBody>
      </p:sp>
      <p:sp>
        <p:nvSpPr>
          <p:cNvPr id="10" name="Oval 9"/>
          <p:cNvSpPr/>
          <p:nvPr/>
        </p:nvSpPr>
        <p:spPr>
          <a:xfrm>
            <a:off x="3494805" y="2790825"/>
            <a:ext cx="1128866" cy="1128866"/>
          </a:xfrm>
          <a:prstGeom prst="ellipse">
            <a:avLst/>
          </a:prstGeom>
          <a:solidFill>
            <a:schemeClr val="accent2"/>
          </a:solidFill>
          <a:ln w="101600">
            <a:solidFill>
              <a:schemeClr val="bg1"/>
            </a:solidFill>
          </a:ln>
          <a:effectLst>
            <a:outerShdw blurRad="1181100" sx="96000" sy="96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bg1"/>
              </a:solidFill>
              <a:latin typeface="Montserrat" panose="00000500000000000000" pitchFamily="50" charset="0"/>
            </a:endParaRPr>
          </a:p>
        </p:txBody>
      </p:sp>
      <p:sp>
        <p:nvSpPr>
          <p:cNvPr id="11" name="Oval 10"/>
          <p:cNvSpPr/>
          <p:nvPr/>
        </p:nvSpPr>
        <p:spPr>
          <a:xfrm>
            <a:off x="5531567" y="3919691"/>
            <a:ext cx="1128866" cy="1128866"/>
          </a:xfrm>
          <a:prstGeom prst="ellipse">
            <a:avLst/>
          </a:prstGeom>
          <a:solidFill>
            <a:schemeClr val="accent3"/>
          </a:solidFill>
          <a:ln w="101600">
            <a:solidFill>
              <a:schemeClr val="bg1"/>
            </a:solidFill>
          </a:ln>
          <a:effectLst>
            <a:outerShdw blurRad="1181100" sx="96000" sy="96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bg1"/>
              </a:solidFill>
              <a:latin typeface="Montserrat" panose="00000500000000000000" pitchFamily="50" charset="0"/>
            </a:endParaRPr>
          </a:p>
        </p:txBody>
      </p:sp>
      <p:sp>
        <p:nvSpPr>
          <p:cNvPr id="12" name="Oval 11"/>
          <p:cNvSpPr/>
          <p:nvPr/>
        </p:nvSpPr>
        <p:spPr>
          <a:xfrm>
            <a:off x="7568329" y="2790825"/>
            <a:ext cx="1128866" cy="1128866"/>
          </a:xfrm>
          <a:prstGeom prst="ellipse">
            <a:avLst/>
          </a:prstGeom>
          <a:solidFill>
            <a:schemeClr val="accent4"/>
          </a:solidFill>
          <a:ln w="101600">
            <a:solidFill>
              <a:schemeClr val="bg1"/>
            </a:solidFill>
          </a:ln>
          <a:effectLst>
            <a:outerShdw blurRad="1181100" sx="96000" sy="96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bg1"/>
              </a:solidFill>
              <a:latin typeface="Montserrat" panose="00000500000000000000" pitchFamily="50" charset="0"/>
            </a:endParaRPr>
          </a:p>
        </p:txBody>
      </p:sp>
      <p:sp>
        <p:nvSpPr>
          <p:cNvPr id="13" name="Oval 12"/>
          <p:cNvSpPr/>
          <p:nvPr/>
        </p:nvSpPr>
        <p:spPr>
          <a:xfrm>
            <a:off x="9605091" y="3919691"/>
            <a:ext cx="1128866" cy="1128866"/>
          </a:xfrm>
          <a:prstGeom prst="ellipse">
            <a:avLst/>
          </a:prstGeom>
          <a:solidFill>
            <a:schemeClr val="accent5"/>
          </a:solidFill>
          <a:ln w="101600">
            <a:solidFill>
              <a:schemeClr val="bg1"/>
            </a:solidFill>
          </a:ln>
          <a:effectLst>
            <a:outerShdw blurRad="1181100" sx="96000" sy="96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bg1"/>
              </a:solidFill>
              <a:latin typeface="Montserrat" panose="00000500000000000000" pitchFamily="50" charset="0"/>
            </a:endParaRPr>
          </a:p>
        </p:txBody>
      </p:sp>
      <p:cxnSp>
        <p:nvCxnSpPr>
          <p:cNvPr id="16" name="Straight Arrow Connector 15"/>
          <p:cNvCxnSpPr/>
          <p:nvPr/>
        </p:nvCxnSpPr>
        <p:spPr>
          <a:xfrm flipV="1">
            <a:off x="2586909" y="3578226"/>
            <a:ext cx="907896" cy="612774"/>
          </a:xfrm>
          <a:prstGeom prst="straightConnector1">
            <a:avLst/>
          </a:prstGeom>
          <a:ln w="25400" cap="rnd">
            <a:solidFill>
              <a:schemeClr val="bg1">
                <a:lumMod val="7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6660433" y="3578226"/>
            <a:ext cx="907896" cy="612774"/>
          </a:xfrm>
          <a:prstGeom prst="straightConnector1">
            <a:avLst/>
          </a:prstGeom>
          <a:ln w="25400" cap="rnd">
            <a:solidFill>
              <a:schemeClr val="bg1">
                <a:lumMod val="7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4623671" y="3578226"/>
            <a:ext cx="907896" cy="612774"/>
          </a:xfrm>
          <a:prstGeom prst="straightConnector1">
            <a:avLst/>
          </a:prstGeom>
          <a:ln w="25400" cap="rnd">
            <a:solidFill>
              <a:schemeClr val="bg1">
                <a:lumMod val="7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8697195" y="3578226"/>
            <a:ext cx="907896" cy="612774"/>
          </a:xfrm>
          <a:prstGeom prst="straightConnector1">
            <a:avLst/>
          </a:prstGeom>
          <a:ln w="25400" cap="rnd">
            <a:solidFill>
              <a:schemeClr val="bg1">
                <a:lumMod val="7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A4A191C8-51E7-42F4-9F76-4614AF1EA6D7}"/>
              </a:ext>
            </a:extLst>
          </p:cNvPr>
          <p:cNvSpPr/>
          <p:nvPr/>
        </p:nvSpPr>
        <p:spPr>
          <a:xfrm>
            <a:off x="4623671" y="5162857"/>
            <a:ext cx="2944658" cy="646331"/>
          </a:xfrm>
          <a:prstGeom prst="rect">
            <a:avLst/>
          </a:prstGeom>
        </p:spPr>
        <p:txBody>
          <a:bodyPr wrap="square">
            <a:spAutoFit/>
          </a:bodyPr>
          <a:lstStyle/>
          <a:p>
            <a:pPr lvl="0" algn="ctr"/>
            <a:r>
              <a:rPr lang="en-GB" dirty="0">
                <a:solidFill>
                  <a:schemeClr val="accent1">
                    <a:lumMod val="75000"/>
                  </a:schemeClr>
                </a:solidFill>
                <a:latin typeface="+mj-lt"/>
                <a:cs typeface="Segoe UI" panose="020B0502040204020203" pitchFamily="34" charset="0"/>
              </a:rPr>
              <a:t>Experienced clinicians are not “lost” to the NHS </a:t>
            </a:r>
          </a:p>
        </p:txBody>
      </p:sp>
      <p:sp>
        <p:nvSpPr>
          <p:cNvPr id="31" name="Rectangle 30">
            <a:extLst>
              <a:ext uri="{FF2B5EF4-FFF2-40B4-BE49-F238E27FC236}">
                <a16:creationId xmlns:a16="http://schemas.microsoft.com/office/drawing/2014/main" id="{A4A191C8-51E7-42F4-9F76-4614AF1EA6D7}"/>
              </a:ext>
            </a:extLst>
          </p:cNvPr>
          <p:cNvSpPr/>
          <p:nvPr/>
        </p:nvSpPr>
        <p:spPr>
          <a:xfrm>
            <a:off x="8697195" y="5162857"/>
            <a:ext cx="3102919" cy="923330"/>
          </a:xfrm>
          <a:prstGeom prst="rect">
            <a:avLst/>
          </a:prstGeom>
        </p:spPr>
        <p:txBody>
          <a:bodyPr wrap="square">
            <a:spAutoFit/>
          </a:bodyPr>
          <a:lstStyle/>
          <a:p>
            <a:pPr lvl="0" algn="ctr"/>
            <a:r>
              <a:rPr lang="en-GB" dirty="0">
                <a:solidFill>
                  <a:schemeClr val="accent1">
                    <a:lumMod val="75000"/>
                  </a:schemeClr>
                </a:solidFill>
                <a:latin typeface="+mj-lt"/>
                <a:cs typeface="Segoe UI" panose="020B0502040204020203" pitchFamily="34" charset="0"/>
              </a:rPr>
              <a:t>Clinical training time credited, therefore qualify as consultants 6-12 months earlier </a:t>
            </a:r>
          </a:p>
        </p:txBody>
      </p:sp>
      <p:sp>
        <p:nvSpPr>
          <p:cNvPr id="33" name="Rectangle 32">
            <a:extLst>
              <a:ext uri="{FF2B5EF4-FFF2-40B4-BE49-F238E27FC236}">
                <a16:creationId xmlns:a16="http://schemas.microsoft.com/office/drawing/2014/main" id="{A4A191C8-51E7-42F4-9F76-4614AF1EA6D7}"/>
              </a:ext>
            </a:extLst>
          </p:cNvPr>
          <p:cNvSpPr/>
          <p:nvPr/>
        </p:nvSpPr>
        <p:spPr>
          <a:xfrm>
            <a:off x="934185" y="5162857"/>
            <a:ext cx="2177584" cy="369332"/>
          </a:xfrm>
          <a:prstGeom prst="rect">
            <a:avLst/>
          </a:prstGeom>
        </p:spPr>
        <p:txBody>
          <a:bodyPr wrap="none">
            <a:spAutoFit/>
          </a:bodyPr>
          <a:lstStyle/>
          <a:p>
            <a:pPr lvl="0" algn="ctr"/>
            <a:r>
              <a:rPr lang="id-ID" dirty="0">
                <a:solidFill>
                  <a:schemeClr val="accent1">
                    <a:lumMod val="75000"/>
                  </a:schemeClr>
                </a:solidFill>
                <a:latin typeface="+mj-lt"/>
                <a:cs typeface="Segoe UI" panose="020B0502040204020203" pitchFamily="34" charset="0"/>
              </a:rPr>
              <a:t>Retain clinical skill set</a:t>
            </a:r>
          </a:p>
        </p:txBody>
      </p:sp>
      <p:sp>
        <p:nvSpPr>
          <p:cNvPr id="36" name="Rectangle 35">
            <a:extLst>
              <a:ext uri="{FF2B5EF4-FFF2-40B4-BE49-F238E27FC236}">
                <a16:creationId xmlns:a16="http://schemas.microsoft.com/office/drawing/2014/main" id="{A4A191C8-51E7-42F4-9F76-4614AF1EA6D7}"/>
              </a:ext>
            </a:extLst>
          </p:cNvPr>
          <p:cNvSpPr/>
          <p:nvPr/>
        </p:nvSpPr>
        <p:spPr>
          <a:xfrm>
            <a:off x="2586909" y="1813244"/>
            <a:ext cx="2944658" cy="1200329"/>
          </a:xfrm>
          <a:prstGeom prst="rect">
            <a:avLst/>
          </a:prstGeom>
        </p:spPr>
        <p:txBody>
          <a:bodyPr wrap="square">
            <a:spAutoFit/>
          </a:bodyPr>
          <a:lstStyle/>
          <a:p>
            <a:pPr lvl="0" algn="ctr"/>
            <a:r>
              <a:rPr lang="en-GB" dirty="0">
                <a:solidFill>
                  <a:schemeClr val="accent1">
                    <a:lumMod val="75000"/>
                  </a:schemeClr>
                </a:solidFill>
                <a:latin typeface="+mj-lt"/>
                <a:cs typeface="Segoe UI" panose="020B0502040204020203" pitchFamily="34" charset="0"/>
              </a:rPr>
              <a:t>Develop management/ leadership/</a:t>
            </a:r>
          </a:p>
          <a:p>
            <a:pPr lvl="0" algn="ctr"/>
            <a:r>
              <a:rPr lang="en-GB" dirty="0">
                <a:solidFill>
                  <a:schemeClr val="accent1">
                    <a:lumMod val="75000"/>
                  </a:schemeClr>
                </a:solidFill>
                <a:latin typeface="+mj-lt"/>
                <a:cs typeface="Segoe UI" panose="020B0502040204020203" pitchFamily="34" charset="0"/>
              </a:rPr>
              <a:t>GIM competencies</a:t>
            </a:r>
          </a:p>
          <a:p>
            <a:pPr lvl="0" algn="ctr"/>
            <a:endParaRPr lang="en-GB" dirty="0">
              <a:solidFill>
                <a:schemeClr val="accent1">
                  <a:lumMod val="75000"/>
                </a:schemeClr>
              </a:solidFill>
              <a:latin typeface="+mj-lt"/>
              <a:cs typeface="Segoe UI" panose="020B0502040204020203" pitchFamily="34" charset="0"/>
            </a:endParaRPr>
          </a:p>
        </p:txBody>
      </p:sp>
      <p:sp>
        <p:nvSpPr>
          <p:cNvPr id="38" name="Rectangle 37">
            <a:extLst>
              <a:ext uri="{FF2B5EF4-FFF2-40B4-BE49-F238E27FC236}">
                <a16:creationId xmlns:a16="http://schemas.microsoft.com/office/drawing/2014/main" id="{A4A191C8-51E7-42F4-9F76-4614AF1EA6D7}"/>
              </a:ext>
            </a:extLst>
          </p:cNvPr>
          <p:cNvSpPr/>
          <p:nvPr/>
        </p:nvSpPr>
        <p:spPr>
          <a:xfrm>
            <a:off x="6654361" y="2085718"/>
            <a:ext cx="2944658" cy="646331"/>
          </a:xfrm>
          <a:prstGeom prst="rect">
            <a:avLst/>
          </a:prstGeom>
        </p:spPr>
        <p:txBody>
          <a:bodyPr wrap="square">
            <a:spAutoFit/>
          </a:bodyPr>
          <a:lstStyle/>
          <a:p>
            <a:pPr lvl="0" algn="ctr"/>
            <a:r>
              <a:rPr lang="en-GB" dirty="0">
                <a:solidFill>
                  <a:schemeClr val="accent1">
                    <a:lumMod val="75000"/>
                  </a:schemeClr>
                </a:solidFill>
                <a:latin typeface="+mj-lt"/>
                <a:cs typeface="Segoe UI" panose="020B0502040204020203" pitchFamily="34" charset="0"/>
              </a:rPr>
              <a:t>Supports out of     programme research </a:t>
            </a:r>
          </a:p>
        </p:txBody>
      </p:sp>
      <p:sp>
        <p:nvSpPr>
          <p:cNvPr id="58" name="Freeform 642">
            <a:extLst>
              <a:ext uri="{FF2B5EF4-FFF2-40B4-BE49-F238E27FC236}">
                <a16:creationId xmlns:a16="http://schemas.microsoft.com/office/drawing/2014/main" id="{31252614-A950-431A-93AF-6E22DC8CB304}"/>
              </a:ext>
            </a:extLst>
          </p:cNvPr>
          <p:cNvSpPr>
            <a:spLocks noEditPoints="1"/>
          </p:cNvSpPr>
          <p:nvPr/>
        </p:nvSpPr>
        <p:spPr bwMode="auto">
          <a:xfrm>
            <a:off x="1815465" y="4274603"/>
            <a:ext cx="414023" cy="419042"/>
          </a:xfrm>
          <a:custGeom>
            <a:avLst/>
            <a:gdLst>
              <a:gd name="T0" fmla="*/ 137 w 165"/>
              <a:gd name="T1" fmla="*/ 167 h 167"/>
              <a:gd name="T2" fmla="*/ 83 w 165"/>
              <a:gd name="T3" fmla="*/ 125 h 167"/>
              <a:gd name="T4" fmla="*/ 28 w 165"/>
              <a:gd name="T5" fmla="*/ 167 h 167"/>
              <a:gd name="T6" fmla="*/ 50 w 165"/>
              <a:gd name="T7" fmla="*/ 101 h 167"/>
              <a:gd name="T8" fmla="*/ 0 w 165"/>
              <a:gd name="T9" fmla="*/ 62 h 167"/>
              <a:gd name="T10" fmla="*/ 61 w 165"/>
              <a:gd name="T11" fmla="*/ 62 h 167"/>
              <a:gd name="T12" fmla="*/ 83 w 165"/>
              <a:gd name="T13" fmla="*/ 0 h 167"/>
              <a:gd name="T14" fmla="*/ 104 w 165"/>
              <a:gd name="T15" fmla="*/ 62 h 167"/>
              <a:gd name="T16" fmla="*/ 165 w 165"/>
              <a:gd name="T17" fmla="*/ 62 h 167"/>
              <a:gd name="T18" fmla="*/ 115 w 165"/>
              <a:gd name="T19" fmla="*/ 101 h 167"/>
              <a:gd name="T20" fmla="*/ 137 w 165"/>
              <a:gd name="T21" fmla="*/ 167 h 167"/>
              <a:gd name="T22" fmla="*/ 83 w 165"/>
              <a:gd name="T23" fmla="*/ 119 h 167"/>
              <a:gd name="T24" fmla="*/ 128 w 165"/>
              <a:gd name="T25" fmla="*/ 153 h 167"/>
              <a:gd name="T26" fmla="*/ 110 w 165"/>
              <a:gd name="T27" fmla="*/ 99 h 167"/>
              <a:gd name="T28" fmla="*/ 150 w 165"/>
              <a:gd name="T29" fmla="*/ 67 h 167"/>
              <a:gd name="T30" fmla="*/ 101 w 165"/>
              <a:gd name="T31" fmla="*/ 67 h 167"/>
              <a:gd name="T32" fmla="*/ 83 w 165"/>
              <a:gd name="T33" fmla="*/ 15 h 167"/>
              <a:gd name="T34" fmla="*/ 64 w 165"/>
              <a:gd name="T35" fmla="*/ 67 h 167"/>
              <a:gd name="T36" fmla="*/ 15 w 165"/>
              <a:gd name="T37" fmla="*/ 67 h 167"/>
              <a:gd name="T38" fmla="*/ 55 w 165"/>
              <a:gd name="T39" fmla="*/ 99 h 167"/>
              <a:gd name="T40" fmla="*/ 37 w 165"/>
              <a:gd name="T41" fmla="*/ 153 h 167"/>
              <a:gd name="T42" fmla="*/ 83 w 165"/>
              <a:gd name="T43" fmla="*/ 11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5" h="167">
                <a:moveTo>
                  <a:pt x="137" y="167"/>
                </a:moveTo>
                <a:lnTo>
                  <a:pt x="83" y="125"/>
                </a:lnTo>
                <a:lnTo>
                  <a:pt x="28" y="167"/>
                </a:lnTo>
                <a:lnTo>
                  <a:pt x="50" y="101"/>
                </a:lnTo>
                <a:lnTo>
                  <a:pt x="0" y="62"/>
                </a:lnTo>
                <a:lnTo>
                  <a:pt x="61" y="62"/>
                </a:lnTo>
                <a:lnTo>
                  <a:pt x="83" y="0"/>
                </a:lnTo>
                <a:lnTo>
                  <a:pt x="104" y="62"/>
                </a:lnTo>
                <a:lnTo>
                  <a:pt x="165" y="62"/>
                </a:lnTo>
                <a:lnTo>
                  <a:pt x="115" y="101"/>
                </a:lnTo>
                <a:lnTo>
                  <a:pt x="137" y="167"/>
                </a:lnTo>
                <a:close/>
                <a:moveTo>
                  <a:pt x="83" y="119"/>
                </a:moveTo>
                <a:lnTo>
                  <a:pt x="128" y="153"/>
                </a:lnTo>
                <a:lnTo>
                  <a:pt x="110" y="99"/>
                </a:lnTo>
                <a:lnTo>
                  <a:pt x="150" y="67"/>
                </a:lnTo>
                <a:lnTo>
                  <a:pt x="101" y="67"/>
                </a:lnTo>
                <a:lnTo>
                  <a:pt x="83" y="15"/>
                </a:lnTo>
                <a:lnTo>
                  <a:pt x="64" y="67"/>
                </a:lnTo>
                <a:lnTo>
                  <a:pt x="15" y="67"/>
                </a:lnTo>
                <a:lnTo>
                  <a:pt x="55" y="99"/>
                </a:lnTo>
                <a:lnTo>
                  <a:pt x="37" y="153"/>
                </a:lnTo>
                <a:lnTo>
                  <a:pt x="83" y="1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3" name="TextBox 62">
            <a:extLst>
              <a:ext uri="{FF2B5EF4-FFF2-40B4-BE49-F238E27FC236}">
                <a16:creationId xmlns:a16="http://schemas.microsoft.com/office/drawing/2014/main" id="{FE507127-64C6-40FF-AAB5-FB54C2C520F7}"/>
              </a:ext>
            </a:extLst>
          </p:cNvPr>
          <p:cNvSpPr txBox="1"/>
          <p:nvPr/>
        </p:nvSpPr>
        <p:spPr>
          <a:xfrm>
            <a:off x="24290" y="492996"/>
            <a:ext cx="12192000" cy="596766"/>
          </a:xfrm>
          <a:prstGeom prst="rect">
            <a:avLst/>
          </a:prstGeom>
          <a:noFill/>
        </p:spPr>
        <p:txBody>
          <a:bodyPr wrap="square" rtlCol="0">
            <a:spAutoFit/>
          </a:bodyPr>
          <a:lstStyle/>
          <a:p>
            <a:pPr algn="ctr">
              <a:lnSpc>
                <a:spcPct val="70000"/>
              </a:lnSpc>
            </a:pPr>
            <a:r>
              <a:rPr lang="en-GB"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Benefits to the Acute Care Fellows</a:t>
            </a:r>
            <a:endParaRPr lang="en-US" sz="4400" spc="-188" dirty="0">
              <a:gradFill>
                <a:gsLst>
                  <a:gs pos="0">
                    <a:schemeClr val="accent3"/>
                  </a:gs>
                  <a:gs pos="82000">
                    <a:schemeClr val="accent1">
                      <a:lumMod val="75000"/>
                    </a:schemeClr>
                  </a:gs>
                </a:gsLst>
                <a:lin ang="2700000" scaled="1"/>
              </a:gradFill>
              <a:latin typeface="+mj-lt"/>
              <a:cs typeface="Poppins Light" panose="00000400000000000000" pitchFamily="2" charset="0"/>
            </a:endParaRPr>
          </a:p>
        </p:txBody>
      </p:sp>
      <p:sp>
        <p:nvSpPr>
          <p:cNvPr id="64" name="Freeform 642">
            <a:extLst>
              <a:ext uri="{FF2B5EF4-FFF2-40B4-BE49-F238E27FC236}">
                <a16:creationId xmlns:a16="http://schemas.microsoft.com/office/drawing/2014/main" id="{908550E4-A68B-4FB9-A666-52EB864B9790}"/>
              </a:ext>
            </a:extLst>
          </p:cNvPr>
          <p:cNvSpPr>
            <a:spLocks noEditPoints="1"/>
          </p:cNvSpPr>
          <p:nvPr/>
        </p:nvSpPr>
        <p:spPr bwMode="auto">
          <a:xfrm>
            <a:off x="5888988" y="4274603"/>
            <a:ext cx="414023" cy="419042"/>
          </a:xfrm>
          <a:custGeom>
            <a:avLst/>
            <a:gdLst>
              <a:gd name="T0" fmla="*/ 137 w 165"/>
              <a:gd name="T1" fmla="*/ 167 h 167"/>
              <a:gd name="T2" fmla="*/ 83 w 165"/>
              <a:gd name="T3" fmla="*/ 125 h 167"/>
              <a:gd name="T4" fmla="*/ 28 w 165"/>
              <a:gd name="T5" fmla="*/ 167 h 167"/>
              <a:gd name="T6" fmla="*/ 50 w 165"/>
              <a:gd name="T7" fmla="*/ 101 h 167"/>
              <a:gd name="T8" fmla="*/ 0 w 165"/>
              <a:gd name="T9" fmla="*/ 62 h 167"/>
              <a:gd name="T10" fmla="*/ 61 w 165"/>
              <a:gd name="T11" fmla="*/ 62 h 167"/>
              <a:gd name="T12" fmla="*/ 83 w 165"/>
              <a:gd name="T13" fmla="*/ 0 h 167"/>
              <a:gd name="T14" fmla="*/ 104 w 165"/>
              <a:gd name="T15" fmla="*/ 62 h 167"/>
              <a:gd name="T16" fmla="*/ 165 w 165"/>
              <a:gd name="T17" fmla="*/ 62 h 167"/>
              <a:gd name="T18" fmla="*/ 115 w 165"/>
              <a:gd name="T19" fmla="*/ 101 h 167"/>
              <a:gd name="T20" fmla="*/ 137 w 165"/>
              <a:gd name="T21" fmla="*/ 167 h 167"/>
              <a:gd name="T22" fmla="*/ 83 w 165"/>
              <a:gd name="T23" fmla="*/ 119 h 167"/>
              <a:gd name="T24" fmla="*/ 128 w 165"/>
              <a:gd name="T25" fmla="*/ 153 h 167"/>
              <a:gd name="T26" fmla="*/ 110 w 165"/>
              <a:gd name="T27" fmla="*/ 99 h 167"/>
              <a:gd name="T28" fmla="*/ 150 w 165"/>
              <a:gd name="T29" fmla="*/ 67 h 167"/>
              <a:gd name="T30" fmla="*/ 101 w 165"/>
              <a:gd name="T31" fmla="*/ 67 h 167"/>
              <a:gd name="T32" fmla="*/ 83 w 165"/>
              <a:gd name="T33" fmla="*/ 15 h 167"/>
              <a:gd name="T34" fmla="*/ 64 w 165"/>
              <a:gd name="T35" fmla="*/ 67 h 167"/>
              <a:gd name="T36" fmla="*/ 15 w 165"/>
              <a:gd name="T37" fmla="*/ 67 h 167"/>
              <a:gd name="T38" fmla="*/ 55 w 165"/>
              <a:gd name="T39" fmla="*/ 99 h 167"/>
              <a:gd name="T40" fmla="*/ 37 w 165"/>
              <a:gd name="T41" fmla="*/ 153 h 167"/>
              <a:gd name="T42" fmla="*/ 83 w 165"/>
              <a:gd name="T43" fmla="*/ 11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5" h="167">
                <a:moveTo>
                  <a:pt x="137" y="167"/>
                </a:moveTo>
                <a:lnTo>
                  <a:pt x="83" y="125"/>
                </a:lnTo>
                <a:lnTo>
                  <a:pt x="28" y="167"/>
                </a:lnTo>
                <a:lnTo>
                  <a:pt x="50" y="101"/>
                </a:lnTo>
                <a:lnTo>
                  <a:pt x="0" y="62"/>
                </a:lnTo>
                <a:lnTo>
                  <a:pt x="61" y="62"/>
                </a:lnTo>
                <a:lnTo>
                  <a:pt x="83" y="0"/>
                </a:lnTo>
                <a:lnTo>
                  <a:pt x="104" y="62"/>
                </a:lnTo>
                <a:lnTo>
                  <a:pt x="165" y="62"/>
                </a:lnTo>
                <a:lnTo>
                  <a:pt x="115" y="101"/>
                </a:lnTo>
                <a:lnTo>
                  <a:pt x="137" y="167"/>
                </a:lnTo>
                <a:close/>
                <a:moveTo>
                  <a:pt x="83" y="119"/>
                </a:moveTo>
                <a:lnTo>
                  <a:pt x="128" y="153"/>
                </a:lnTo>
                <a:lnTo>
                  <a:pt x="110" y="99"/>
                </a:lnTo>
                <a:lnTo>
                  <a:pt x="150" y="67"/>
                </a:lnTo>
                <a:lnTo>
                  <a:pt x="101" y="67"/>
                </a:lnTo>
                <a:lnTo>
                  <a:pt x="83" y="15"/>
                </a:lnTo>
                <a:lnTo>
                  <a:pt x="64" y="67"/>
                </a:lnTo>
                <a:lnTo>
                  <a:pt x="15" y="67"/>
                </a:lnTo>
                <a:lnTo>
                  <a:pt x="55" y="99"/>
                </a:lnTo>
                <a:lnTo>
                  <a:pt x="37" y="153"/>
                </a:lnTo>
                <a:lnTo>
                  <a:pt x="83" y="1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5" name="Freeform 642">
            <a:extLst>
              <a:ext uri="{FF2B5EF4-FFF2-40B4-BE49-F238E27FC236}">
                <a16:creationId xmlns:a16="http://schemas.microsoft.com/office/drawing/2014/main" id="{94A29316-2B74-46E6-86C6-28242F13D8AB}"/>
              </a:ext>
            </a:extLst>
          </p:cNvPr>
          <p:cNvSpPr>
            <a:spLocks noEditPoints="1"/>
          </p:cNvSpPr>
          <p:nvPr/>
        </p:nvSpPr>
        <p:spPr bwMode="auto">
          <a:xfrm>
            <a:off x="7919678" y="3116349"/>
            <a:ext cx="414023" cy="419042"/>
          </a:xfrm>
          <a:custGeom>
            <a:avLst/>
            <a:gdLst>
              <a:gd name="T0" fmla="*/ 137 w 165"/>
              <a:gd name="T1" fmla="*/ 167 h 167"/>
              <a:gd name="T2" fmla="*/ 83 w 165"/>
              <a:gd name="T3" fmla="*/ 125 h 167"/>
              <a:gd name="T4" fmla="*/ 28 w 165"/>
              <a:gd name="T5" fmla="*/ 167 h 167"/>
              <a:gd name="T6" fmla="*/ 50 w 165"/>
              <a:gd name="T7" fmla="*/ 101 h 167"/>
              <a:gd name="T8" fmla="*/ 0 w 165"/>
              <a:gd name="T9" fmla="*/ 62 h 167"/>
              <a:gd name="T10" fmla="*/ 61 w 165"/>
              <a:gd name="T11" fmla="*/ 62 h 167"/>
              <a:gd name="T12" fmla="*/ 83 w 165"/>
              <a:gd name="T13" fmla="*/ 0 h 167"/>
              <a:gd name="T14" fmla="*/ 104 w 165"/>
              <a:gd name="T15" fmla="*/ 62 h 167"/>
              <a:gd name="T16" fmla="*/ 165 w 165"/>
              <a:gd name="T17" fmla="*/ 62 h 167"/>
              <a:gd name="T18" fmla="*/ 115 w 165"/>
              <a:gd name="T19" fmla="*/ 101 h 167"/>
              <a:gd name="T20" fmla="*/ 137 w 165"/>
              <a:gd name="T21" fmla="*/ 167 h 167"/>
              <a:gd name="T22" fmla="*/ 83 w 165"/>
              <a:gd name="T23" fmla="*/ 119 h 167"/>
              <a:gd name="T24" fmla="*/ 128 w 165"/>
              <a:gd name="T25" fmla="*/ 153 h 167"/>
              <a:gd name="T26" fmla="*/ 110 w 165"/>
              <a:gd name="T27" fmla="*/ 99 h 167"/>
              <a:gd name="T28" fmla="*/ 150 w 165"/>
              <a:gd name="T29" fmla="*/ 67 h 167"/>
              <a:gd name="T30" fmla="*/ 101 w 165"/>
              <a:gd name="T31" fmla="*/ 67 h 167"/>
              <a:gd name="T32" fmla="*/ 83 w 165"/>
              <a:gd name="T33" fmla="*/ 15 h 167"/>
              <a:gd name="T34" fmla="*/ 64 w 165"/>
              <a:gd name="T35" fmla="*/ 67 h 167"/>
              <a:gd name="T36" fmla="*/ 15 w 165"/>
              <a:gd name="T37" fmla="*/ 67 h 167"/>
              <a:gd name="T38" fmla="*/ 55 w 165"/>
              <a:gd name="T39" fmla="*/ 99 h 167"/>
              <a:gd name="T40" fmla="*/ 37 w 165"/>
              <a:gd name="T41" fmla="*/ 153 h 167"/>
              <a:gd name="T42" fmla="*/ 83 w 165"/>
              <a:gd name="T43" fmla="*/ 11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5" h="167">
                <a:moveTo>
                  <a:pt x="137" y="167"/>
                </a:moveTo>
                <a:lnTo>
                  <a:pt x="83" y="125"/>
                </a:lnTo>
                <a:lnTo>
                  <a:pt x="28" y="167"/>
                </a:lnTo>
                <a:lnTo>
                  <a:pt x="50" y="101"/>
                </a:lnTo>
                <a:lnTo>
                  <a:pt x="0" y="62"/>
                </a:lnTo>
                <a:lnTo>
                  <a:pt x="61" y="62"/>
                </a:lnTo>
                <a:lnTo>
                  <a:pt x="83" y="0"/>
                </a:lnTo>
                <a:lnTo>
                  <a:pt x="104" y="62"/>
                </a:lnTo>
                <a:lnTo>
                  <a:pt x="165" y="62"/>
                </a:lnTo>
                <a:lnTo>
                  <a:pt x="115" y="101"/>
                </a:lnTo>
                <a:lnTo>
                  <a:pt x="137" y="167"/>
                </a:lnTo>
                <a:close/>
                <a:moveTo>
                  <a:pt x="83" y="119"/>
                </a:moveTo>
                <a:lnTo>
                  <a:pt x="128" y="153"/>
                </a:lnTo>
                <a:lnTo>
                  <a:pt x="110" y="99"/>
                </a:lnTo>
                <a:lnTo>
                  <a:pt x="150" y="67"/>
                </a:lnTo>
                <a:lnTo>
                  <a:pt x="101" y="67"/>
                </a:lnTo>
                <a:lnTo>
                  <a:pt x="83" y="15"/>
                </a:lnTo>
                <a:lnTo>
                  <a:pt x="64" y="67"/>
                </a:lnTo>
                <a:lnTo>
                  <a:pt x="15" y="67"/>
                </a:lnTo>
                <a:lnTo>
                  <a:pt x="55" y="99"/>
                </a:lnTo>
                <a:lnTo>
                  <a:pt x="37" y="153"/>
                </a:lnTo>
                <a:lnTo>
                  <a:pt x="83" y="1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Freeform 642">
            <a:extLst>
              <a:ext uri="{FF2B5EF4-FFF2-40B4-BE49-F238E27FC236}">
                <a16:creationId xmlns:a16="http://schemas.microsoft.com/office/drawing/2014/main" id="{019F0F07-936F-44F3-9329-0BC85D722558}"/>
              </a:ext>
            </a:extLst>
          </p:cNvPr>
          <p:cNvSpPr>
            <a:spLocks noEditPoints="1"/>
          </p:cNvSpPr>
          <p:nvPr/>
        </p:nvSpPr>
        <p:spPr bwMode="auto">
          <a:xfrm>
            <a:off x="9962512" y="4274603"/>
            <a:ext cx="414023" cy="419042"/>
          </a:xfrm>
          <a:custGeom>
            <a:avLst/>
            <a:gdLst>
              <a:gd name="T0" fmla="*/ 137 w 165"/>
              <a:gd name="T1" fmla="*/ 167 h 167"/>
              <a:gd name="T2" fmla="*/ 83 w 165"/>
              <a:gd name="T3" fmla="*/ 125 h 167"/>
              <a:gd name="T4" fmla="*/ 28 w 165"/>
              <a:gd name="T5" fmla="*/ 167 h 167"/>
              <a:gd name="T6" fmla="*/ 50 w 165"/>
              <a:gd name="T7" fmla="*/ 101 h 167"/>
              <a:gd name="T8" fmla="*/ 0 w 165"/>
              <a:gd name="T9" fmla="*/ 62 h 167"/>
              <a:gd name="T10" fmla="*/ 61 w 165"/>
              <a:gd name="T11" fmla="*/ 62 h 167"/>
              <a:gd name="T12" fmla="*/ 83 w 165"/>
              <a:gd name="T13" fmla="*/ 0 h 167"/>
              <a:gd name="T14" fmla="*/ 104 w 165"/>
              <a:gd name="T15" fmla="*/ 62 h 167"/>
              <a:gd name="T16" fmla="*/ 165 w 165"/>
              <a:gd name="T17" fmla="*/ 62 h 167"/>
              <a:gd name="T18" fmla="*/ 115 w 165"/>
              <a:gd name="T19" fmla="*/ 101 h 167"/>
              <a:gd name="T20" fmla="*/ 137 w 165"/>
              <a:gd name="T21" fmla="*/ 167 h 167"/>
              <a:gd name="T22" fmla="*/ 83 w 165"/>
              <a:gd name="T23" fmla="*/ 119 h 167"/>
              <a:gd name="T24" fmla="*/ 128 w 165"/>
              <a:gd name="T25" fmla="*/ 153 h 167"/>
              <a:gd name="T26" fmla="*/ 110 w 165"/>
              <a:gd name="T27" fmla="*/ 99 h 167"/>
              <a:gd name="T28" fmla="*/ 150 w 165"/>
              <a:gd name="T29" fmla="*/ 67 h 167"/>
              <a:gd name="T30" fmla="*/ 101 w 165"/>
              <a:gd name="T31" fmla="*/ 67 h 167"/>
              <a:gd name="T32" fmla="*/ 83 w 165"/>
              <a:gd name="T33" fmla="*/ 15 h 167"/>
              <a:gd name="T34" fmla="*/ 64 w 165"/>
              <a:gd name="T35" fmla="*/ 67 h 167"/>
              <a:gd name="T36" fmla="*/ 15 w 165"/>
              <a:gd name="T37" fmla="*/ 67 h 167"/>
              <a:gd name="T38" fmla="*/ 55 w 165"/>
              <a:gd name="T39" fmla="*/ 99 h 167"/>
              <a:gd name="T40" fmla="*/ 37 w 165"/>
              <a:gd name="T41" fmla="*/ 153 h 167"/>
              <a:gd name="T42" fmla="*/ 83 w 165"/>
              <a:gd name="T43" fmla="*/ 11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5" h="167">
                <a:moveTo>
                  <a:pt x="137" y="167"/>
                </a:moveTo>
                <a:lnTo>
                  <a:pt x="83" y="125"/>
                </a:lnTo>
                <a:lnTo>
                  <a:pt x="28" y="167"/>
                </a:lnTo>
                <a:lnTo>
                  <a:pt x="50" y="101"/>
                </a:lnTo>
                <a:lnTo>
                  <a:pt x="0" y="62"/>
                </a:lnTo>
                <a:lnTo>
                  <a:pt x="61" y="62"/>
                </a:lnTo>
                <a:lnTo>
                  <a:pt x="83" y="0"/>
                </a:lnTo>
                <a:lnTo>
                  <a:pt x="104" y="62"/>
                </a:lnTo>
                <a:lnTo>
                  <a:pt x="165" y="62"/>
                </a:lnTo>
                <a:lnTo>
                  <a:pt x="115" y="101"/>
                </a:lnTo>
                <a:lnTo>
                  <a:pt x="137" y="167"/>
                </a:lnTo>
                <a:close/>
                <a:moveTo>
                  <a:pt x="83" y="119"/>
                </a:moveTo>
                <a:lnTo>
                  <a:pt x="128" y="153"/>
                </a:lnTo>
                <a:lnTo>
                  <a:pt x="110" y="99"/>
                </a:lnTo>
                <a:lnTo>
                  <a:pt x="150" y="67"/>
                </a:lnTo>
                <a:lnTo>
                  <a:pt x="101" y="67"/>
                </a:lnTo>
                <a:lnTo>
                  <a:pt x="83" y="15"/>
                </a:lnTo>
                <a:lnTo>
                  <a:pt x="64" y="67"/>
                </a:lnTo>
                <a:lnTo>
                  <a:pt x="15" y="67"/>
                </a:lnTo>
                <a:lnTo>
                  <a:pt x="55" y="99"/>
                </a:lnTo>
                <a:lnTo>
                  <a:pt x="37" y="153"/>
                </a:lnTo>
                <a:lnTo>
                  <a:pt x="83" y="1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642">
            <a:extLst>
              <a:ext uri="{FF2B5EF4-FFF2-40B4-BE49-F238E27FC236}">
                <a16:creationId xmlns:a16="http://schemas.microsoft.com/office/drawing/2014/main" id="{12D38F1B-4184-4F97-8D87-472E8760E8CD}"/>
              </a:ext>
            </a:extLst>
          </p:cNvPr>
          <p:cNvSpPr>
            <a:spLocks noEditPoints="1"/>
          </p:cNvSpPr>
          <p:nvPr/>
        </p:nvSpPr>
        <p:spPr bwMode="auto">
          <a:xfrm>
            <a:off x="3852226" y="3116349"/>
            <a:ext cx="414023" cy="419042"/>
          </a:xfrm>
          <a:custGeom>
            <a:avLst/>
            <a:gdLst>
              <a:gd name="T0" fmla="*/ 137 w 165"/>
              <a:gd name="T1" fmla="*/ 167 h 167"/>
              <a:gd name="T2" fmla="*/ 83 w 165"/>
              <a:gd name="T3" fmla="*/ 125 h 167"/>
              <a:gd name="T4" fmla="*/ 28 w 165"/>
              <a:gd name="T5" fmla="*/ 167 h 167"/>
              <a:gd name="T6" fmla="*/ 50 w 165"/>
              <a:gd name="T7" fmla="*/ 101 h 167"/>
              <a:gd name="T8" fmla="*/ 0 w 165"/>
              <a:gd name="T9" fmla="*/ 62 h 167"/>
              <a:gd name="T10" fmla="*/ 61 w 165"/>
              <a:gd name="T11" fmla="*/ 62 h 167"/>
              <a:gd name="T12" fmla="*/ 83 w 165"/>
              <a:gd name="T13" fmla="*/ 0 h 167"/>
              <a:gd name="T14" fmla="*/ 104 w 165"/>
              <a:gd name="T15" fmla="*/ 62 h 167"/>
              <a:gd name="T16" fmla="*/ 165 w 165"/>
              <a:gd name="T17" fmla="*/ 62 h 167"/>
              <a:gd name="T18" fmla="*/ 115 w 165"/>
              <a:gd name="T19" fmla="*/ 101 h 167"/>
              <a:gd name="T20" fmla="*/ 137 w 165"/>
              <a:gd name="T21" fmla="*/ 167 h 167"/>
              <a:gd name="T22" fmla="*/ 83 w 165"/>
              <a:gd name="T23" fmla="*/ 119 h 167"/>
              <a:gd name="T24" fmla="*/ 128 w 165"/>
              <a:gd name="T25" fmla="*/ 153 h 167"/>
              <a:gd name="T26" fmla="*/ 110 w 165"/>
              <a:gd name="T27" fmla="*/ 99 h 167"/>
              <a:gd name="T28" fmla="*/ 150 w 165"/>
              <a:gd name="T29" fmla="*/ 67 h 167"/>
              <a:gd name="T30" fmla="*/ 101 w 165"/>
              <a:gd name="T31" fmla="*/ 67 h 167"/>
              <a:gd name="T32" fmla="*/ 83 w 165"/>
              <a:gd name="T33" fmla="*/ 15 h 167"/>
              <a:gd name="T34" fmla="*/ 64 w 165"/>
              <a:gd name="T35" fmla="*/ 67 h 167"/>
              <a:gd name="T36" fmla="*/ 15 w 165"/>
              <a:gd name="T37" fmla="*/ 67 h 167"/>
              <a:gd name="T38" fmla="*/ 55 w 165"/>
              <a:gd name="T39" fmla="*/ 99 h 167"/>
              <a:gd name="T40" fmla="*/ 37 w 165"/>
              <a:gd name="T41" fmla="*/ 153 h 167"/>
              <a:gd name="T42" fmla="*/ 83 w 165"/>
              <a:gd name="T43" fmla="*/ 11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5" h="167">
                <a:moveTo>
                  <a:pt x="137" y="167"/>
                </a:moveTo>
                <a:lnTo>
                  <a:pt x="83" y="125"/>
                </a:lnTo>
                <a:lnTo>
                  <a:pt x="28" y="167"/>
                </a:lnTo>
                <a:lnTo>
                  <a:pt x="50" y="101"/>
                </a:lnTo>
                <a:lnTo>
                  <a:pt x="0" y="62"/>
                </a:lnTo>
                <a:lnTo>
                  <a:pt x="61" y="62"/>
                </a:lnTo>
                <a:lnTo>
                  <a:pt x="83" y="0"/>
                </a:lnTo>
                <a:lnTo>
                  <a:pt x="104" y="62"/>
                </a:lnTo>
                <a:lnTo>
                  <a:pt x="165" y="62"/>
                </a:lnTo>
                <a:lnTo>
                  <a:pt x="115" y="101"/>
                </a:lnTo>
                <a:lnTo>
                  <a:pt x="137" y="167"/>
                </a:lnTo>
                <a:close/>
                <a:moveTo>
                  <a:pt x="83" y="119"/>
                </a:moveTo>
                <a:lnTo>
                  <a:pt x="128" y="153"/>
                </a:lnTo>
                <a:lnTo>
                  <a:pt x="110" y="99"/>
                </a:lnTo>
                <a:lnTo>
                  <a:pt x="150" y="67"/>
                </a:lnTo>
                <a:lnTo>
                  <a:pt x="101" y="67"/>
                </a:lnTo>
                <a:lnTo>
                  <a:pt x="83" y="15"/>
                </a:lnTo>
                <a:lnTo>
                  <a:pt x="64" y="67"/>
                </a:lnTo>
                <a:lnTo>
                  <a:pt x="15" y="67"/>
                </a:lnTo>
                <a:lnTo>
                  <a:pt x="55" y="99"/>
                </a:lnTo>
                <a:lnTo>
                  <a:pt x="37" y="153"/>
                </a:lnTo>
                <a:lnTo>
                  <a:pt x="83" y="1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94404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75104FD-340D-4E88-924A-85CB4E431F5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379" b="27379"/>
          <a:stretch>
            <a:fillRect/>
          </a:stretch>
        </p:blipFill>
        <p:spPr/>
      </p:pic>
      <p:sp>
        <p:nvSpPr>
          <p:cNvPr id="9" name="Speech Bubble: Rectangle 8">
            <a:extLst>
              <a:ext uri="{FF2B5EF4-FFF2-40B4-BE49-F238E27FC236}">
                <a16:creationId xmlns:a16="http://schemas.microsoft.com/office/drawing/2014/main" id="{16B907DF-C1E3-4EFA-9DF6-4DFF4B7A14DF}"/>
              </a:ext>
            </a:extLst>
          </p:cNvPr>
          <p:cNvSpPr/>
          <p:nvPr/>
        </p:nvSpPr>
        <p:spPr>
          <a:xfrm>
            <a:off x="590551" y="539750"/>
            <a:ext cx="2955708" cy="3759160"/>
          </a:xfrm>
          <a:prstGeom prst="wedgeRectCallout">
            <a:avLst>
              <a:gd name="adj1" fmla="val -32598"/>
              <a:gd name="adj2" fmla="val 65347"/>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38" name="TextBox 37">
            <a:extLst>
              <a:ext uri="{FF2B5EF4-FFF2-40B4-BE49-F238E27FC236}">
                <a16:creationId xmlns:a16="http://schemas.microsoft.com/office/drawing/2014/main" id="{ECFB6EF6-F6D2-4EBA-95E0-41061409FA7C}"/>
              </a:ext>
            </a:extLst>
          </p:cNvPr>
          <p:cNvSpPr txBox="1"/>
          <p:nvPr/>
        </p:nvSpPr>
        <p:spPr>
          <a:xfrm>
            <a:off x="799482" y="1227852"/>
            <a:ext cx="2973821" cy="1730923"/>
          </a:xfrm>
          <a:prstGeom prst="rect">
            <a:avLst/>
          </a:prstGeom>
          <a:noFill/>
        </p:spPr>
        <p:txBody>
          <a:bodyPr wrap="square" rtlCol="0">
            <a:spAutoFit/>
          </a:bodyPr>
          <a:lstStyle/>
          <a:p>
            <a:pPr>
              <a:lnSpc>
                <a:spcPct val="80000"/>
              </a:lnSpc>
            </a:pPr>
            <a:r>
              <a:rPr lang="en-US" sz="4400" spc="-188" dirty="0">
                <a:solidFill>
                  <a:schemeClr val="bg1"/>
                </a:solidFill>
                <a:latin typeface="+mj-lt"/>
                <a:cs typeface="Poppins Light" panose="00000400000000000000" pitchFamily="2" charset="0"/>
              </a:rPr>
              <a:t>What is</a:t>
            </a:r>
          </a:p>
          <a:p>
            <a:pPr>
              <a:lnSpc>
                <a:spcPct val="80000"/>
              </a:lnSpc>
            </a:pPr>
            <a:r>
              <a:rPr lang="en-US" sz="4400" spc="-188" dirty="0">
                <a:solidFill>
                  <a:schemeClr val="bg1"/>
                </a:solidFill>
                <a:latin typeface="+mj-lt"/>
                <a:cs typeface="Poppins Light" panose="00000400000000000000" pitchFamily="2" charset="0"/>
              </a:rPr>
              <a:t>Hospital</a:t>
            </a:r>
          </a:p>
          <a:p>
            <a:pPr>
              <a:lnSpc>
                <a:spcPct val="80000"/>
              </a:lnSpc>
            </a:pPr>
            <a:r>
              <a:rPr lang="en-US" sz="4400" spc="-188" dirty="0">
                <a:solidFill>
                  <a:schemeClr val="bg1"/>
                </a:solidFill>
                <a:latin typeface="+mj-lt"/>
                <a:cs typeface="Poppins Light" panose="00000400000000000000" pitchFamily="2" charset="0"/>
              </a:rPr>
              <a:t>at Night?</a:t>
            </a:r>
            <a:endParaRPr lang="en-US" sz="3600" spc="-188" dirty="0">
              <a:solidFill>
                <a:schemeClr val="bg1"/>
              </a:solidFill>
              <a:latin typeface="+mj-lt"/>
              <a:cs typeface="Poppins SemiBold" panose="00000700000000000000" pitchFamily="2" charset="0"/>
            </a:endParaRPr>
          </a:p>
        </p:txBody>
      </p:sp>
      <p:sp>
        <p:nvSpPr>
          <p:cNvPr id="41" name="Oval 40">
            <a:extLst>
              <a:ext uri="{FF2B5EF4-FFF2-40B4-BE49-F238E27FC236}">
                <a16:creationId xmlns:a16="http://schemas.microsoft.com/office/drawing/2014/main" id="{6C8A1C3F-E8C7-4251-9E39-CA7271C6BFB4}"/>
              </a:ext>
            </a:extLst>
          </p:cNvPr>
          <p:cNvSpPr/>
          <p:nvPr/>
        </p:nvSpPr>
        <p:spPr>
          <a:xfrm>
            <a:off x="925896" y="3708358"/>
            <a:ext cx="99060" cy="9906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EB57743-43E5-4103-8918-F60F2BC12499}"/>
              </a:ext>
            </a:extLst>
          </p:cNvPr>
          <p:cNvSpPr/>
          <p:nvPr/>
        </p:nvSpPr>
        <p:spPr>
          <a:xfrm>
            <a:off x="1123381" y="3708358"/>
            <a:ext cx="99060" cy="9906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D899DC9-C101-4803-A5E4-838E28263985}"/>
              </a:ext>
            </a:extLst>
          </p:cNvPr>
          <p:cNvSpPr/>
          <p:nvPr/>
        </p:nvSpPr>
        <p:spPr>
          <a:xfrm>
            <a:off x="1320866" y="3708358"/>
            <a:ext cx="99060" cy="9906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B127F913-46B1-4C06-B136-488AF82003CF}"/>
              </a:ext>
            </a:extLst>
          </p:cNvPr>
          <p:cNvSpPr/>
          <p:nvPr/>
        </p:nvSpPr>
        <p:spPr>
          <a:xfrm>
            <a:off x="4073810" y="1957040"/>
            <a:ext cx="3598546" cy="1732141"/>
          </a:xfrm>
          <a:prstGeom prst="rect">
            <a:avLst/>
          </a:prstGeom>
        </p:spPr>
        <p:txBody>
          <a:bodyPr wrap="square">
            <a:spAutoFit/>
          </a:bodyPr>
          <a:lstStyle/>
          <a:p>
            <a:pPr>
              <a:lnSpc>
                <a:spcPct val="120000"/>
              </a:lnSpc>
            </a:pPr>
            <a:r>
              <a:rPr lang="en-GB" b="1" dirty="0">
                <a:solidFill>
                  <a:schemeClr val="tx1">
                    <a:lumMod val="75000"/>
                    <a:lumOff val="25000"/>
                  </a:schemeClr>
                </a:solidFill>
                <a:latin typeface="+mj-lt"/>
                <a:cs typeface="Segoe UI Light" panose="020B0502040204020203" pitchFamily="34" charset="0"/>
              </a:rPr>
              <a:t>Hospital at Night </a:t>
            </a:r>
            <a:r>
              <a:rPr lang="en-GB" dirty="0">
                <a:solidFill>
                  <a:schemeClr val="tx1">
                    <a:lumMod val="75000"/>
                    <a:lumOff val="25000"/>
                  </a:schemeClr>
                </a:solidFill>
                <a:latin typeface="+mj-lt"/>
                <a:cs typeface="Segoe UI Light" panose="020B0502040204020203" pitchFamily="34" charset="0"/>
              </a:rPr>
              <a:t>(H@N) is a </a:t>
            </a:r>
            <a:r>
              <a:rPr lang="en-GB" dirty="0" err="1">
                <a:solidFill>
                  <a:schemeClr val="tx1">
                    <a:lumMod val="75000"/>
                    <a:lumOff val="25000"/>
                  </a:schemeClr>
                </a:solidFill>
                <a:latin typeface="+mj-lt"/>
                <a:cs typeface="Segoe UI Light" panose="020B0502040204020203" pitchFamily="34" charset="0"/>
              </a:rPr>
              <a:t>multiprofessional</a:t>
            </a:r>
            <a:r>
              <a:rPr lang="en-GB" dirty="0">
                <a:solidFill>
                  <a:schemeClr val="tx1">
                    <a:lumMod val="75000"/>
                    <a:lumOff val="25000"/>
                  </a:schemeClr>
                </a:solidFill>
                <a:latin typeface="+mj-lt"/>
                <a:cs typeface="Segoe UI Light" panose="020B0502040204020203" pitchFamily="34" charset="0"/>
              </a:rPr>
              <a:t>, multispecialty approach to delivering care at </a:t>
            </a:r>
            <a:r>
              <a:rPr lang="en-GB" b="1" dirty="0">
                <a:solidFill>
                  <a:schemeClr val="tx1">
                    <a:lumMod val="75000"/>
                    <a:lumOff val="25000"/>
                  </a:schemeClr>
                </a:solidFill>
                <a:latin typeface="+mj-lt"/>
                <a:cs typeface="Segoe UI Light" panose="020B0502040204020203" pitchFamily="34" charset="0"/>
              </a:rPr>
              <a:t>night</a:t>
            </a:r>
            <a:r>
              <a:rPr lang="en-GB" dirty="0">
                <a:solidFill>
                  <a:schemeClr val="tx1">
                    <a:lumMod val="75000"/>
                    <a:lumOff val="25000"/>
                  </a:schemeClr>
                </a:solidFill>
                <a:latin typeface="+mj-lt"/>
                <a:cs typeface="Segoe UI Light" panose="020B0502040204020203" pitchFamily="34" charset="0"/>
              </a:rPr>
              <a:t> and </a:t>
            </a:r>
            <a:r>
              <a:rPr lang="en-GB" b="1" dirty="0">
                <a:solidFill>
                  <a:schemeClr val="tx1">
                    <a:lumMod val="75000"/>
                    <a:lumOff val="25000"/>
                  </a:schemeClr>
                </a:solidFill>
                <a:latin typeface="+mj-lt"/>
                <a:cs typeface="Segoe UI Light" panose="020B0502040204020203" pitchFamily="34" charset="0"/>
              </a:rPr>
              <a:t>out of hours</a:t>
            </a:r>
            <a:r>
              <a:rPr lang="en-GB" dirty="0">
                <a:solidFill>
                  <a:schemeClr val="tx1">
                    <a:lumMod val="75000"/>
                    <a:lumOff val="25000"/>
                  </a:schemeClr>
                </a:solidFill>
                <a:latin typeface="+mj-lt"/>
                <a:cs typeface="Segoe UI Light" panose="020B0502040204020203" pitchFamily="34" charset="0"/>
              </a:rPr>
              <a:t>, with the aim of improving patient safety. </a:t>
            </a:r>
            <a:endParaRPr lang="en-US" dirty="0">
              <a:solidFill>
                <a:schemeClr val="tx1">
                  <a:lumMod val="75000"/>
                  <a:lumOff val="25000"/>
                </a:schemeClr>
              </a:solidFill>
              <a:latin typeface="+mj-lt"/>
              <a:cs typeface="Segoe UI Light" panose="020B0502040204020203" pitchFamily="34" charset="0"/>
            </a:endParaRPr>
          </a:p>
        </p:txBody>
      </p:sp>
      <p:sp>
        <p:nvSpPr>
          <p:cNvPr id="48" name="Rectangle 47">
            <a:extLst>
              <a:ext uri="{FF2B5EF4-FFF2-40B4-BE49-F238E27FC236}">
                <a16:creationId xmlns:a16="http://schemas.microsoft.com/office/drawing/2014/main" id="{25ADFA4A-79D1-4AB5-8FA5-CBAA018C2657}"/>
              </a:ext>
            </a:extLst>
          </p:cNvPr>
          <p:cNvSpPr/>
          <p:nvPr/>
        </p:nvSpPr>
        <p:spPr>
          <a:xfrm>
            <a:off x="7866416" y="1957040"/>
            <a:ext cx="3598546" cy="1399742"/>
          </a:xfrm>
          <a:prstGeom prst="rect">
            <a:avLst/>
          </a:prstGeom>
        </p:spPr>
        <p:txBody>
          <a:bodyPr wrap="square">
            <a:spAutoFit/>
          </a:bodyPr>
          <a:lstStyle/>
          <a:p>
            <a:pPr>
              <a:lnSpc>
                <a:spcPct val="120000"/>
              </a:lnSpc>
            </a:pPr>
            <a:r>
              <a:rPr lang="en-GB" dirty="0">
                <a:solidFill>
                  <a:schemeClr val="tx1">
                    <a:lumMod val="75000"/>
                    <a:lumOff val="25000"/>
                  </a:schemeClr>
                </a:solidFill>
                <a:latin typeface="+mj-lt"/>
                <a:cs typeface="Segoe UI Light" panose="020B0502040204020203" pitchFamily="34" charset="0"/>
              </a:rPr>
              <a:t>It involves members of medical and nursing staff coming together to form a team that manages patients across many disciplines in a </a:t>
            </a:r>
            <a:r>
              <a:rPr lang="en-GB" b="1" dirty="0">
                <a:solidFill>
                  <a:schemeClr val="tx1">
                    <a:lumMod val="75000"/>
                    <a:lumOff val="25000"/>
                  </a:schemeClr>
                </a:solidFill>
                <a:latin typeface="+mj-lt"/>
                <a:cs typeface="Segoe UI Light" panose="020B0502040204020203" pitchFamily="34" charset="0"/>
              </a:rPr>
              <a:t>hospital</a:t>
            </a:r>
            <a:r>
              <a:rPr lang="en-GB" dirty="0">
                <a:solidFill>
                  <a:schemeClr val="tx1">
                    <a:lumMod val="75000"/>
                    <a:lumOff val="25000"/>
                  </a:schemeClr>
                </a:solidFill>
                <a:latin typeface="+mj-lt"/>
                <a:cs typeface="Segoe UI Light" panose="020B0502040204020203" pitchFamily="34" charset="0"/>
              </a:rPr>
              <a:t>.</a:t>
            </a:r>
          </a:p>
        </p:txBody>
      </p:sp>
      <p:sp>
        <p:nvSpPr>
          <p:cNvPr id="12" name="Arrow: Pentagon 11">
            <a:extLst>
              <a:ext uri="{FF2B5EF4-FFF2-40B4-BE49-F238E27FC236}">
                <a16:creationId xmlns:a16="http://schemas.microsoft.com/office/drawing/2014/main" id="{D7053421-CB39-4918-8CE1-5F832B8FFE9E}"/>
              </a:ext>
            </a:extLst>
          </p:cNvPr>
          <p:cNvSpPr/>
          <p:nvPr/>
        </p:nvSpPr>
        <p:spPr>
          <a:xfrm>
            <a:off x="4147273" y="1227852"/>
            <a:ext cx="948432" cy="530981"/>
          </a:xfrm>
          <a:prstGeom prst="homePlate">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Arrow: Pentagon 14">
            <a:extLst>
              <a:ext uri="{FF2B5EF4-FFF2-40B4-BE49-F238E27FC236}">
                <a16:creationId xmlns:a16="http://schemas.microsoft.com/office/drawing/2014/main" id="{34C24580-D85A-411B-B814-433D14D80EFC}"/>
              </a:ext>
            </a:extLst>
          </p:cNvPr>
          <p:cNvSpPr/>
          <p:nvPr/>
        </p:nvSpPr>
        <p:spPr>
          <a:xfrm>
            <a:off x="7927075" y="1227852"/>
            <a:ext cx="948432" cy="530981"/>
          </a:xfrm>
          <a:prstGeom prst="homePlate">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7" name="Group 16">
            <a:extLst>
              <a:ext uri="{FF2B5EF4-FFF2-40B4-BE49-F238E27FC236}">
                <a16:creationId xmlns:a16="http://schemas.microsoft.com/office/drawing/2014/main" id="{87198C41-E640-4322-ADBF-4A21D72F47F8}"/>
              </a:ext>
            </a:extLst>
          </p:cNvPr>
          <p:cNvGrpSpPr/>
          <p:nvPr/>
        </p:nvGrpSpPr>
        <p:grpSpPr>
          <a:xfrm>
            <a:off x="4313652" y="1345661"/>
            <a:ext cx="203062" cy="295362"/>
            <a:chOff x="16615634" y="4710372"/>
            <a:chExt cx="375845" cy="546684"/>
          </a:xfrm>
          <a:solidFill>
            <a:schemeClr val="bg1"/>
          </a:solidFill>
        </p:grpSpPr>
        <p:sp>
          <p:nvSpPr>
            <p:cNvPr id="18" name="Freeform 367">
              <a:extLst>
                <a:ext uri="{FF2B5EF4-FFF2-40B4-BE49-F238E27FC236}">
                  <a16:creationId xmlns:a16="http://schemas.microsoft.com/office/drawing/2014/main" id="{3E80E8B1-E4AB-46A1-9558-A4D1A6B4A1FC}"/>
                </a:ext>
              </a:extLst>
            </p:cNvPr>
            <p:cNvSpPr>
              <a:spLocks noEditPoints="1"/>
            </p:cNvSpPr>
            <p:nvPr/>
          </p:nvSpPr>
          <p:spPr bwMode="auto">
            <a:xfrm>
              <a:off x="16615634" y="4710372"/>
              <a:ext cx="375845" cy="392929"/>
            </a:xfrm>
            <a:custGeom>
              <a:avLst/>
              <a:gdLst>
                <a:gd name="T0" fmla="*/ 136 w 176"/>
                <a:gd name="T1" fmla="*/ 184 h 184"/>
                <a:gd name="T2" fmla="*/ 40 w 176"/>
                <a:gd name="T3" fmla="*/ 184 h 184"/>
                <a:gd name="T4" fmla="*/ 40 w 176"/>
                <a:gd name="T5" fmla="*/ 162 h 184"/>
                <a:gd name="T6" fmla="*/ 0 w 176"/>
                <a:gd name="T7" fmla="*/ 88 h 184"/>
                <a:gd name="T8" fmla="*/ 88 w 176"/>
                <a:gd name="T9" fmla="*/ 0 h 184"/>
                <a:gd name="T10" fmla="*/ 176 w 176"/>
                <a:gd name="T11" fmla="*/ 88 h 184"/>
                <a:gd name="T12" fmla="*/ 136 w 176"/>
                <a:gd name="T13" fmla="*/ 161 h 184"/>
                <a:gd name="T14" fmla="*/ 136 w 176"/>
                <a:gd name="T15" fmla="*/ 184 h 184"/>
                <a:gd name="T16" fmla="*/ 48 w 176"/>
                <a:gd name="T17" fmla="*/ 176 h 184"/>
                <a:gd name="T18" fmla="*/ 128 w 176"/>
                <a:gd name="T19" fmla="*/ 176 h 184"/>
                <a:gd name="T20" fmla="*/ 128 w 176"/>
                <a:gd name="T21" fmla="*/ 157 h 184"/>
                <a:gd name="T22" fmla="*/ 130 w 176"/>
                <a:gd name="T23" fmla="*/ 156 h 184"/>
                <a:gd name="T24" fmla="*/ 168 w 176"/>
                <a:gd name="T25" fmla="*/ 88 h 184"/>
                <a:gd name="T26" fmla="*/ 88 w 176"/>
                <a:gd name="T27" fmla="*/ 8 h 184"/>
                <a:gd name="T28" fmla="*/ 8 w 176"/>
                <a:gd name="T29" fmla="*/ 88 h 184"/>
                <a:gd name="T30" fmla="*/ 46 w 176"/>
                <a:gd name="T31" fmla="*/ 156 h 184"/>
                <a:gd name="T32" fmla="*/ 48 w 176"/>
                <a:gd name="T33" fmla="*/ 157 h 184"/>
                <a:gd name="T34" fmla="*/ 48 w 176"/>
                <a:gd name="T35" fmla="*/ 17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6" h="184">
                  <a:moveTo>
                    <a:pt x="136" y="184"/>
                  </a:moveTo>
                  <a:cubicBezTo>
                    <a:pt x="40" y="184"/>
                    <a:pt x="40" y="184"/>
                    <a:pt x="40" y="184"/>
                  </a:cubicBezTo>
                  <a:cubicBezTo>
                    <a:pt x="40" y="162"/>
                    <a:pt x="40" y="162"/>
                    <a:pt x="40" y="162"/>
                  </a:cubicBezTo>
                  <a:cubicBezTo>
                    <a:pt x="15" y="146"/>
                    <a:pt x="0" y="117"/>
                    <a:pt x="0" y="88"/>
                  </a:cubicBezTo>
                  <a:cubicBezTo>
                    <a:pt x="0" y="39"/>
                    <a:pt x="39" y="0"/>
                    <a:pt x="88" y="0"/>
                  </a:cubicBezTo>
                  <a:cubicBezTo>
                    <a:pt x="137" y="0"/>
                    <a:pt x="176" y="39"/>
                    <a:pt x="176" y="88"/>
                  </a:cubicBezTo>
                  <a:cubicBezTo>
                    <a:pt x="176" y="118"/>
                    <a:pt x="161" y="145"/>
                    <a:pt x="136" y="161"/>
                  </a:cubicBezTo>
                  <a:lnTo>
                    <a:pt x="136" y="184"/>
                  </a:lnTo>
                  <a:close/>
                  <a:moveTo>
                    <a:pt x="48" y="176"/>
                  </a:moveTo>
                  <a:cubicBezTo>
                    <a:pt x="128" y="176"/>
                    <a:pt x="128" y="176"/>
                    <a:pt x="128" y="176"/>
                  </a:cubicBezTo>
                  <a:cubicBezTo>
                    <a:pt x="128" y="157"/>
                    <a:pt x="128" y="157"/>
                    <a:pt x="128" y="157"/>
                  </a:cubicBezTo>
                  <a:cubicBezTo>
                    <a:pt x="130" y="156"/>
                    <a:pt x="130" y="156"/>
                    <a:pt x="130" y="156"/>
                  </a:cubicBezTo>
                  <a:cubicBezTo>
                    <a:pt x="154" y="141"/>
                    <a:pt x="168" y="116"/>
                    <a:pt x="168" y="88"/>
                  </a:cubicBezTo>
                  <a:cubicBezTo>
                    <a:pt x="168" y="44"/>
                    <a:pt x="132" y="8"/>
                    <a:pt x="88" y="8"/>
                  </a:cubicBezTo>
                  <a:cubicBezTo>
                    <a:pt x="44" y="8"/>
                    <a:pt x="8" y="44"/>
                    <a:pt x="8" y="88"/>
                  </a:cubicBezTo>
                  <a:cubicBezTo>
                    <a:pt x="8" y="115"/>
                    <a:pt x="23" y="142"/>
                    <a:pt x="46" y="156"/>
                  </a:cubicBezTo>
                  <a:cubicBezTo>
                    <a:pt x="48" y="157"/>
                    <a:pt x="48" y="157"/>
                    <a:pt x="48" y="157"/>
                  </a:cubicBezTo>
                  <a:lnTo>
                    <a:pt x="48" y="1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368">
              <a:extLst>
                <a:ext uri="{FF2B5EF4-FFF2-40B4-BE49-F238E27FC236}">
                  <a16:creationId xmlns:a16="http://schemas.microsoft.com/office/drawing/2014/main" id="{75295484-FA4F-46DA-A82E-09022D521026}"/>
                </a:ext>
              </a:extLst>
            </p:cNvPr>
            <p:cNvSpPr>
              <a:spLocks/>
            </p:cNvSpPr>
            <p:nvPr/>
          </p:nvSpPr>
          <p:spPr bwMode="auto">
            <a:xfrm>
              <a:off x="16735221" y="4922212"/>
              <a:ext cx="44418" cy="170839"/>
            </a:xfrm>
            <a:custGeom>
              <a:avLst/>
              <a:gdLst>
                <a:gd name="T0" fmla="*/ 8 w 13"/>
                <a:gd name="T1" fmla="*/ 50 h 50"/>
                <a:gd name="T2" fmla="*/ 0 w 13"/>
                <a:gd name="T3" fmla="*/ 0 h 50"/>
                <a:gd name="T4" fmla="*/ 5 w 13"/>
                <a:gd name="T5" fmla="*/ 0 h 50"/>
                <a:gd name="T6" fmla="*/ 13 w 13"/>
                <a:gd name="T7" fmla="*/ 50 h 50"/>
                <a:gd name="T8" fmla="*/ 8 w 13"/>
                <a:gd name="T9" fmla="*/ 50 h 50"/>
              </a:gdLst>
              <a:ahLst/>
              <a:cxnLst>
                <a:cxn ang="0">
                  <a:pos x="T0" y="T1"/>
                </a:cxn>
                <a:cxn ang="0">
                  <a:pos x="T2" y="T3"/>
                </a:cxn>
                <a:cxn ang="0">
                  <a:pos x="T4" y="T5"/>
                </a:cxn>
                <a:cxn ang="0">
                  <a:pos x="T6" y="T7"/>
                </a:cxn>
                <a:cxn ang="0">
                  <a:pos x="T8" y="T9"/>
                </a:cxn>
              </a:cxnLst>
              <a:rect l="0" t="0" r="r" b="b"/>
              <a:pathLst>
                <a:path w="13" h="50">
                  <a:moveTo>
                    <a:pt x="8" y="50"/>
                  </a:moveTo>
                  <a:lnTo>
                    <a:pt x="0" y="0"/>
                  </a:lnTo>
                  <a:lnTo>
                    <a:pt x="5" y="0"/>
                  </a:lnTo>
                  <a:lnTo>
                    <a:pt x="13" y="50"/>
                  </a:lnTo>
                  <a:lnTo>
                    <a:pt x="8"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369">
              <a:extLst>
                <a:ext uri="{FF2B5EF4-FFF2-40B4-BE49-F238E27FC236}">
                  <a16:creationId xmlns:a16="http://schemas.microsoft.com/office/drawing/2014/main" id="{F3604563-0BBA-4CF0-8D96-04D847F44FBF}"/>
                </a:ext>
              </a:extLst>
            </p:cNvPr>
            <p:cNvSpPr>
              <a:spLocks/>
            </p:cNvSpPr>
            <p:nvPr/>
          </p:nvSpPr>
          <p:spPr bwMode="auto">
            <a:xfrm>
              <a:off x="16830891" y="4922212"/>
              <a:ext cx="41001" cy="170839"/>
            </a:xfrm>
            <a:custGeom>
              <a:avLst/>
              <a:gdLst>
                <a:gd name="T0" fmla="*/ 5 w 12"/>
                <a:gd name="T1" fmla="*/ 50 h 50"/>
                <a:gd name="T2" fmla="*/ 0 w 12"/>
                <a:gd name="T3" fmla="*/ 50 h 50"/>
                <a:gd name="T4" fmla="*/ 7 w 12"/>
                <a:gd name="T5" fmla="*/ 0 h 50"/>
                <a:gd name="T6" fmla="*/ 12 w 12"/>
                <a:gd name="T7" fmla="*/ 0 h 50"/>
                <a:gd name="T8" fmla="*/ 5 w 12"/>
                <a:gd name="T9" fmla="*/ 50 h 50"/>
              </a:gdLst>
              <a:ahLst/>
              <a:cxnLst>
                <a:cxn ang="0">
                  <a:pos x="T0" y="T1"/>
                </a:cxn>
                <a:cxn ang="0">
                  <a:pos x="T2" y="T3"/>
                </a:cxn>
                <a:cxn ang="0">
                  <a:pos x="T4" y="T5"/>
                </a:cxn>
                <a:cxn ang="0">
                  <a:pos x="T6" y="T7"/>
                </a:cxn>
                <a:cxn ang="0">
                  <a:pos x="T8" y="T9"/>
                </a:cxn>
              </a:cxnLst>
              <a:rect l="0" t="0" r="r" b="b"/>
              <a:pathLst>
                <a:path w="12" h="50">
                  <a:moveTo>
                    <a:pt x="5" y="50"/>
                  </a:moveTo>
                  <a:lnTo>
                    <a:pt x="0" y="50"/>
                  </a:lnTo>
                  <a:lnTo>
                    <a:pt x="7" y="0"/>
                  </a:lnTo>
                  <a:lnTo>
                    <a:pt x="12" y="0"/>
                  </a:lnTo>
                  <a:lnTo>
                    <a:pt x="5"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370">
              <a:extLst>
                <a:ext uri="{FF2B5EF4-FFF2-40B4-BE49-F238E27FC236}">
                  <a16:creationId xmlns:a16="http://schemas.microsoft.com/office/drawing/2014/main" id="{133B170B-B00F-4E25-8814-F8C15C45B713}"/>
                </a:ext>
              </a:extLst>
            </p:cNvPr>
            <p:cNvSpPr>
              <a:spLocks/>
            </p:cNvSpPr>
            <p:nvPr/>
          </p:nvSpPr>
          <p:spPr bwMode="auto">
            <a:xfrm>
              <a:off x="16742054" y="4918796"/>
              <a:ext cx="126421" cy="47835"/>
            </a:xfrm>
            <a:custGeom>
              <a:avLst/>
              <a:gdLst>
                <a:gd name="T0" fmla="*/ 26 w 37"/>
                <a:gd name="T1" fmla="*/ 14 h 14"/>
                <a:gd name="T2" fmla="*/ 18 w 37"/>
                <a:gd name="T3" fmla="*/ 7 h 14"/>
                <a:gd name="T4" fmla="*/ 11 w 37"/>
                <a:gd name="T5" fmla="*/ 14 h 14"/>
                <a:gd name="T6" fmla="*/ 0 w 37"/>
                <a:gd name="T7" fmla="*/ 6 h 14"/>
                <a:gd name="T8" fmla="*/ 2 w 37"/>
                <a:gd name="T9" fmla="*/ 1 h 14"/>
                <a:gd name="T10" fmla="*/ 11 w 37"/>
                <a:gd name="T11" fmla="*/ 7 h 14"/>
                <a:gd name="T12" fmla="*/ 18 w 37"/>
                <a:gd name="T13" fmla="*/ 0 h 14"/>
                <a:gd name="T14" fmla="*/ 26 w 37"/>
                <a:gd name="T15" fmla="*/ 7 h 14"/>
                <a:gd name="T16" fmla="*/ 35 w 37"/>
                <a:gd name="T17" fmla="*/ 1 h 14"/>
                <a:gd name="T18" fmla="*/ 37 w 37"/>
                <a:gd name="T19" fmla="*/ 6 h 14"/>
                <a:gd name="T20" fmla="*/ 26 w 37"/>
                <a:gd name="T2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14">
                  <a:moveTo>
                    <a:pt x="26" y="14"/>
                  </a:moveTo>
                  <a:lnTo>
                    <a:pt x="18" y="7"/>
                  </a:lnTo>
                  <a:lnTo>
                    <a:pt x="11" y="14"/>
                  </a:lnTo>
                  <a:lnTo>
                    <a:pt x="0" y="6"/>
                  </a:lnTo>
                  <a:lnTo>
                    <a:pt x="2" y="1"/>
                  </a:lnTo>
                  <a:lnTo>
                    <a:pt x="11" y="7"/>
                  </a:lnTo>
                  <a:lnTo>
                    <a:pt x="18" y="0"/>
                  </a:lnTo>
                  <a:lnTo>
                    <a:pt x="26" y="7"/>
                  </a:lnTo>
                  <a:lnTo>
                    <a:pt x="35" y="1"/>
                  </a:lnTo>
                  <a:lnTo>
                    <a:pt x="37" y="6"/>
                  </a:lnTo>
                  <a:lnTo>
                    <a:pt x="2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371">
              <a:extLst>
                <a:ext uri="{FF2B5EF4-FFF2-40B4-BE49-F238E27FC236}">
                  <a16:creationId xmlns:a16="http://schemas.microsoft.com/office/drawing/2014/main" id="{86F71BB7-FE65-4BDE-B094-B61B1D1D5A0C}"/>
                </a:ext>
              </a:extLst>
            </p:cNvPr>
            <p:cNvSpPr>
              <a:spLocks noEditPoints="1"/>
            </p:cNvSpPr>
            <p:nvPr/>
          </p:nvSpPr>
          <p:spPr bwMode="auto">
            <a:xfrm>
              <a:off x="16701054" y="5086218"/>
              <a:ext cx="205006" cy="68335"/>
            </a:xfrm>
            <a:custGeom>
              <a:avLst/>
              <a:gdLst>
                <a:gd name="T0" fmla="*/ 60 w 60"/>
                <a:gd name="T1" fmla="*/ 20 h 20"/>
                <a:gd name="T2" fmla="*/ 0 w 60"/>
                <a:gd name="T3" fmla="*/ 20 h 20"/>
                <a:gd name="T4" fmla="*/ 0 w 60"/>
                <a:gd name="T5" fmla="*/ 0 h 20"/>
                <a:gd name="T6" fmla="*/ 60 w 60"/>
                <a:gd name="T7" fmla="*/ 0 h 20"/>
                <a:gd name="T8" fmla="*/ 60 w 60"/>
                <a:gd name="T9" fmla="*/ 20 h 20"/>
                <a:gd name="T10" fmla="*/ 5 w 60"/>
                <a:gd name="T11" fmla="*/ 15 h 20"/>
                <a:gd name="T12" fmla="*/ 55 w 60"/>
                <a:gd name="T13" fmla="*/ 15 h 20"/>
                <a:gd name="T14" fmla="*/ 55 w 60"/>
                <a:gd name="T15" fmla="*/ 5 h 20"/>
                <a:gd name="T16" fmla="*/ 5 w 60"/>
                <a:gd name="T17" fmla="*/ 5 h 20"/>
                <a:gd name="T18" fmla="*/ 5 w 60"/>
                <a:gd name="T19"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20">
                  <a:moveTo>
                    <a:pt x="60" y="20"/>
                  </a:moveTo>
                  <a:lnTo>
                    <a:pt x="0" y="20"/>
                  </a:lnTo>
                  <a:lnTo>
                    <a:pt x="0" y="0"/>
                  </a:lnTo>
                  <a:lnTo>
                    <a:pt x="60" y="0"/>
                  </a:lnTo>
                  <a:lnTo>
                    <a:pt x="60" y="20"/>
                  </a:lnTo>
                  <a:close/>
                  <a:moveTo>
                    <a:pt x="5" y="15"/>
                  </a:moveTo>
                  <a:lnTo>
                    <a:pt x="55" y="15"/>
                  </a:lnTo>
                  <a:lnTo>
                    <a:pt x="55" y="5"/>
                  </a:lnTo>
                  <a:lnTo>
                    <a:pt x="5" y="5"/>
                  </a:ln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372">
              <a:extLst>
                <a:ext uri="{FF2B5EF4-FFF2-40B4-BE49-F238E27FC236}">
                  <a16:creationId xmlns:a16="http://schemas.microsoft.com/office/drawing/2014/main" id="{F8323EC5-69AC-4867-BC9D-D01191DE16C7}"/>
                </a:ext>
              </a:extLst>
            </p:cNvPr>
            <p:cNvSpPr>
              <a:spLocks noEditPoints="1"/>
            </p:cNvSpPr>
            <p:nvPr/>
          </p:nvSpPr>
          <p:spPr bwMode="auto">
            <a:xfrm>
              <a:off x="16718137" y="5137470"/>
              <a:ext cx="170839" cy="68335"/>
            </a:xfrm>
            <a:custGeom>
              <a:avLst/>
              <a:gdLst>
                <a:gd name="T0" fmla="*/ 50 w 50"/>
                <a:gd name="T1" fmla="*/ 20 h 20"/>
                <a:gd name="T2" fmla="*/ 0 w 50"/>
                <a:gd name="T3" fmla="*/ 20 h 20"/>
                <a:gd name="T4" fmla="*/ 0 w 50"/>
                <a:gd name="T5" fmla="*/ 0 h 20"/>
                <a:gd name="T6" fmla="*/ 50 w 50"/>
                <a:gd name="T7" fmla="*/ 0 h 20"/>
                <a:gd name="T8" fmla="*/ 50 w 50"/>
                <a:gd name="T9" fmla="*/ 20 h 20"/>
                <a:gd name="T10" fmla="*/ 5 w 50"/>
                <a:gd name="T11" fmla="*/ 15 h 20"/>
                <a:gd name="T12" fmla="*/ 45 w 50"/>
                <a:gd name="T13" fmla="*/ 15 h 20"/>
                <a:gd name="T14" fmla="*/ 45 w 50"/>
                <a:gd name="T15" fmla="*/ 5 h 20"/>
                <a:gd name="T16" fmla="*/ 5 w 50"/>
                <a:gd name="T17" fmla="*/ 5 h 20"/>
                <a:gd name="T18" fmla="*/ 5 w 50"/>
                <a:gd name="T19"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0">
                  <a:moveTo>
                    <a:pt x="50" y="20"/>
                  </a:moveTo>
                  <a:lnTo>
                    <a:pt x="0" y="20"/>
                  </a:lnTo>
                  <a:lnTo>
                    <a:pt x="0" y="0"/>
                  </a:lnTo>
                  <a:lnTo>
                    <a:pt x="50" y="0"/>
                  </a:lnTo>
                  <a:lnTo>
                    <a:pt x="50" y="20"/>
                  </a:lnTo>
                  <a:close/>
                  <a:moveTo>
                    <a:pt x="5" y="15"/>
                  </a:moveTo>
                  <a:lnTo>
                    <a:pt x="45" y="15"/>
                  </a:lnTo>
                  <a:lnTo>
                    <a:pt x="45" y="5"/>
                  </a:lnTo>
                  <a:lnTo>
                    <a:pt x="5" y="5"/>
                  </a:ln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373">
              <a:extLst>
                <a:ext uri="{FF2B5EF4-FFF2-40B4-BE49-F238E27FC236}">
                  <a16:creationId xmlns:a16="http://schemas.microsoft.com/office/drawing/2014/main" id="{97E17CCC-A669-4220-AB96-BC6D2E15238E}"/>
                </a:ext>
              </a:extLst>
            </p:cNvPr>
            <p:cNvSpPr>
              <a:spLocks noEditPoints="1"/>
            </p:cNvSpPr>
            <p:nvPr/>
          </p:nvSpPr>
          <p:spPr bwMode="auto">
            <a:xfrm>
              <a:off x="16735221" y="5188721"/>
              <a:ext cx="136671" cy="68335"/>
            </a:xfrm>
            <a:custGeom>
              <a:avLst/>
              <a:gdLst>
                <a:gd name="T0" fmla="*/ 40 w 40"/>
                <a:gd name="T1" fmla="*/ 20 h 20"/>
                <a:gd name="T2" fmla="*/ 0 w 40"/>
                <a:gd name="T3" fmla="*/ 20 h 20"/>
                <a:gd name="T4" fmla="*/ 0 w 40"/>
                <a:gd name="T5" fmla="*/ 0 h 20"/>
                <a:gd name="T6" fmla="*/ 40 w 40"/>
                <a:gd name="T7" fmla="*/ 0 h 20"/>
                <a:gd name="T8" fmla="*/ 40 w 40"/>
                <a:gd name="T9" fmla="*/ 20 h 20"/>
                <a:gd name="T10" fmla="*/ 5 w 40"/>
                <a:gd name="T11" fmla="*/ 15 h 20"/>
                <a:gd name="T12" fmla="*/ 35 w 40"/>
                <a:gd name="T13" fmla="*/ 15 h 20"/>
                <a:gd name="T14" fmla="*/ 35 w 40"/>
                <a:gd name="T15" fmla="*/ 5 h 20"/>
                <a:gd name="T16" fmla="*/ 5 w 40"/>
                <a:gd name="T17" fmla="*/ 5 h 20"/>
                <a:gd name="T18" fmla="*/ 5 w 40"/>
                <a:gd name="T19"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20">
                  <a:moveTo>
                    <a:pt x="40" y="20"/>
                  </a:moveTo>
                  <a:lnTo>
                    <a:pt x="0" y="20"/>
                  </a:lnTo>
                  <a:lnTo>
                    <a:pt x="0" y="0"/>
                  </a:lnTo>
                  <a:lnTo>
                    <a:pt x="40" y="0"/>
                  </a:lnTo>
                  <a:lnTo>
                    <a:pt x="40" y="20"/>
                  </a:lnTo>
                  <a:close/>
                  <a:moveTo>
                    <a:pt x="5" y="15"/>
                  </a:moveTo>
                  <a:lnTo>
                    <a:pt x="35" y="15"/>
                  </a:lnTo>
                  <a:lnTo>
                    <a:pt x="35" y="5"/>
                  </a:lnTo>
                  <a:lnTo>
                    <a:pt x="5" y="5"/>
                  </a:ln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 name="Group 1">
            <a:extLst>
              <a:ext uri="{FF2B5EF4-FFF2-40B4-BE49-F238E27FC236}">
                <a16:creationId xmlns:a16="http://schemas.microsoft.com/office/drawing/2014/main" id="{314F6C2A-DF19-46CD-8466-DAEFC58FCBBD}"/>
              </a:ext>
            </a:extLst>
          </p:cNvPr>
          <p:cNvGrpSpPr/>
          <p:nvPr/>
        </p:nvGrpSpPr>
        <p:grpSpPr>
          <a:xfrm>
            <a:off x="8124133" y="1339484"/>
            <a:ext cx="210242" cy="307718"/>
            <a:chOff x="8000307" y="1227852"/>
            <a:chExt cx="375845" cy="550101"/>
          </a:xfrm>
          <a:solidFill>
            <a:schemeClr val="bg1"/>
          </a:solidFill>
        </p:grpSpPr>
        <p:sp>
          <p:nvSpPr>
            <p:cNvPr id="25" name="Freeform 276">
              <a:extLst>
                <a:ext uri="{FF2B5EF4-FFF2-40B4-BE49-F238E27FC236}">
                  <a16:creationId xmlns:a16="http://schemas.microsoft.com/office/drawing/2014/main" id="{886DB0C9-2B49-4721-B45E-035D0B09FCFE}"/>
                </a:ext>
              </a:extLst>
            </p:cNvPr>
            <p:cNvSpPr>
              <a:spLocks noEditPoints="1"/>
            </p:cNvSpPr>
            <p:nvPr/>
          </p:nvSpPr>
          <p:spPr bwMode="auto">
            <a:xfrm>
              <a:off x="8130144" y="1357690"/>
              <a:ext cx="119587" cy="119587"/>
            </a:xfrm>
            <a:custGeom>
              <a:avLst/>
              <a:gdLst>
                <a:gd name="T0" fmla="*/ 28 w 56"/>
                <a:gd name="T1" fmla="*/ 56 h 56"/>
                <a:gd name="T2" fmla="*/ 0 w 56"/>
                <a:gd name="T3" fmla="*/ 28 h 56"/>
                <a:gd name="T4" fmla="*/ 28 w 56"/>
                <a:gd name="T5" fmla="*/ 0 h 56"/>
                <a:gd name="T6" fmla="*/ 56 w 56"/>
                <a:gd name="T7" fmla="*/ 28 h 56"/>
                <a:gd name="T8" fmla="*/ 28 w 56"/>
                <a:gd name="T9" fmla="*/ 56 h 56"/>
                <a:gd name="T10" fmla="*/ 28 w 56"/>
                <a:gd name="T11" fmla="*/ 8 h 56"/>
                <a:gd name="T12" fmla="*/ 8 w 56"/>
                <a:gd name="T13" fmla="*/ 28 h 56"/>
                <a:gd name="T14" fmla="*/ 28 w 56"/>
                <a:gd name="T15" fmla="*/ 48 h 56"/>
                <a:gd name="T16" fmla="*/ 48 w 56"/>
                <a:gd name="T17" fmla="*/ 28 h 56"/>
                <a:gd name="T18" fmla="*/ 28 w 56"/>
                <a:gd name="T19"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56"/>
                  </a:moveTo>
                  <a:cubicBezTo>
                    <a:pt x="12" y="56"/>
                    <a:pt x="0" y="43"/>
                    <a:pt x="0" y="28"/>
                  </a:cubicBezTo>
                  <a:cubicBezTo>
                    <a:pt x="0" y="12"/>
                    <a:pt x="12" y="0"/>
                    <a:pt x="28" y="0"/>
                  </a:cubicBezTo>
                  <a:cubicBezTo>
                    <a:pt x="43" y="0"/>
                    <a:pt x="56" y="12"/>
                    <a:pt x="56" y="28"/>
                  </a:cubicBezTo>
                  <a:cubicBezTo>
                    <a:pt x="56" y="43"/>
                    <a:pt x="43" y="56"/>
                    <a:pt x="28" y="56"/>
                  </a:cubicBezTo>
                  <a:close/>
                  <a:moveTo>
                    <a:pt x="28" y="8"/>
                  </a:moveTo>
                  <a:cubicBezTo>
                    <a:pt x="17" y="8"/>
                    <a:pt x="8" y="17"/>
                    <a:pt x="8" y="28"/>
                  </a:cubicBezTo>
                  <a:cubicBezTo>
                    <a:pt x="8" y="39"/>
                    <a:pt x="17" y="48"/>
                    <a:pt x="28" y="48"/>
                  </a:cubicBezTo>
                  <a:cubicBezTo>
                    <a:pt x="39" y="48"/>
                    <a:pt x="48" y="39"/>
                    <a:pt x="48" y="28"/>
                  </a:cubicBezTo>
                  <a:cubicBezTo>
                    <a:pt x="48" y="17"/>
                    <a:pt x="39" y="8"/>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277">
              <a:extLst>
                <a:ext uri="{FF2B5EF4-FFF2-40B4-BE49-F238E27FC236}">
                  <a16:creationId xmlns:a16="http://schemas.microsoft.com/office/drawing/2014/main" id="{D1682D0C-5B2A-47BD-8639-16402145285F}"/>
                </a:ext>
              </a:extLst>
            </p:cNvPr>
            <p:cNvSpPr>
              <a:spLocks noEditPoints="1"/>
            </p:cNvSpPr>
            <p:nvPr/>
          </p:nvSpPr>
          <p:spPr bwMode="auto">
            <a:xfrm>
              <a:off x="8000307" y="1227852"/>
              <a:ext cx="375845" cy="550101"/>
            </a:xfrm>
            <a:custGeom>
              <a:avLst/>
              <a:gdLst>
                <a:gd name="T0" fmla="*/ 88 w 176"/>
                <a:gd name="T1" fmla="*/ 258 h 258"/>
                <a:gd name="T2" fmla="*/ 85 w 176"/>
                <a:gd name="T3" fmla="*/ 254 h 258"/>
                <a:gd name="T4" fmla="*/ 0 w 176"/>
                <a:gd name="T5" fmla="*/ 91 h 258"/>
                <a:gd name="T6" fmla="*/ 88 w 176"/>
                <a:gd name="T7" fmla="*/ 0 h 258"/>
                <a:gd name="T8" fmla="*/ 176 w 176"/>
                <a:gd name="T9" fmla="*/ 91 h 258"/>
                <a:gd name="T10" fmla="*/ 176 w 176"/>
                <a:gd name="T11" fmla="*/ 91 h 258"/>
                <a:gd name="T12" fmla="*/ 91 w 176"/>
                <a:gd name="T13" fmla="*/ 254 h 258"/>
                <a:gd name="T14" fmla="*/ 88 w 176"/>
                <a:gd name="T15" fmla="*/ 258 h 258"/>
                <a:gd name="T16" fmla="*/ 88 w 176"/>
                <a:gd name="T17" fmla="*/ 8 h 258"/>
                <a:gd name="T18" fmla="*/ 8 w 176"/>
                <a:gd name="T19" fmla="*/ 91 h 258"/>
                <a:gd name="T20" fmla="*/ 88 w 176"/>
                <a:gd name="T21" fmla="*/ 246 h 258"/>
                <a:gd name="T22" fmla="*/ 168 w 176"/>
                <a:gd name="T23" fmla="*/ 91 h 258"/>
                <a:gd name="T24" fmla="*/ 168 w 176"/>
                <a:gd name="T25" fmla="*/ 91 h 258"/>
                <a:gd name="T26" fmla="*/ 88 w 176"/>
                <a:gd name="T27" fmla="*/ 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6" h="258">
                  <a:moveTo>
                    <a:pt x="88" y="258"/>
                  </a:moveTo>
                  <a:cubicBezTo>
                    <a:pt x="85" y="254"/>
                    <a:pt x="85" y="254"/>
                    <a:pt x="85" y="254"/>
                  </a:cubicBezTo>
                  <a:cubicBezTo>
                    <a:pt x="81" y="250"/>
                    <a:pt x="0" y="153"/>
                    <a:pt x="0" y="91"/>
                  </a:cubicBezTo>
                  <a:cubicBezTo>
                    <a:pt x="0" y="41"/>
                    <a:pt x="39" y="0"/>
                    <a:pt x="88" y="0"/>
                  </a:cubicBezTo>
                  <a:cubicBezTo>
                    <a:pt x="136" y="0"/>
                    <a:pt x="175" y="41"/>
                    <a:pt x="176" y="91"/>
                  </a:cubicBezTo>
                  <a:cubicBezTo>
                    <a:pt x="176" y="91"/>
                    <a:pt x="176" y="91"/>
                    <a:pt x="176" y="91"/>
                  </a:cubicBezTo>
                  <a:cubicBezTo>
                    <a:pt x="176" y="154"/>
                    <a:pt x="94" y="250"/>
                    <a:pt x="91" y="254"/>
                  </a:cubicBezTo>
                  <a:lnTo>
                    <a:pt x="88" y="258"/>
                  </a:lnTo>
                  <a:close/>
                  <a:moveTo>
                    <a:pt x="88" y="8"/>
                  </a:moveTo>
                  <a:cubicBezTo>
                    <a:pt x="44" y="8"/>
                    <a:pt x="8" y="45"/>
                    <a:pt x="8" y="91"/>
                  </a:cubicBezTo>
                  <a:cubicBezTo>
                    <a:pt x="8" y="144"/>
                    <a:pt x="73" y="227"/>
                    <a:pt x="88" y="246"/>
                  </a:cubicBezTo>
                  <a:cubicBezTo>
                    <a:pt x="103" y="227"/>
                    <a:pt x="168" y="144"/>
                    <a:pt x="168" y="91"/>
                  </a:cubicBezTo>
                  <a:cubicBezTo>
                    <a:pt x="168" y="91"/>
                    <a:pt x="168" y="91"/>
                    <a:pt x="168" y="91"/>
                  </a:cubicBezTo>
                  <a:cubicBezTo>
                    <a:pt x="167" y="45"/>
                    <a:pt x="131" y="8"/>
                    <a:pt x="8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53165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
            <a:ext cx="12192000" cy="3505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ardrop 7"/>
          <p:cNvSpPr/>
          <p:nvPr/>
        </p:nvSpPr>
        <p:spPr>
          <a:xfrm rot="2700000">
            <a:off x="8973569" y="2447775"/>
            <a:ext cx="2047164" cy="2047164"/>
          </a:xfrm>
          <a:prstGeom prst="teardrop">
            <a:avLst/>
          </a:prstGeom>
          <a:solidFill>
            <a:schemeClr val="accent5">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ardrop 8"/>
          <p:cNvSpPr/>
          <p:nvPr/>
        </p:nvSpPr>
        <p:spPr>
          <a:xfrm rot="2700000">
            <a:off x="7003173" y="2447775"/>
            <a:ext cx="2047164" cy="2047164"/>
          </a:xfrm>
          <a:prstGeom prst="teardrop">
            <a:avLst/>
          </a:prstGeom>
          <a:solidFill>
            <a:schemeClr val="accent4">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ardrop 9"/>
          <p:cNvSpPr/>
          <p:nvPr/>
        </p:nvSpPr>
        <p:spPr>
          <a:xfrm rot="2700000">
            <a:off x="5049268" y="2447784"/>
            <a:ext cx="2047164" cy="2047164"/>
          </a:xfrm>
          <a:prstGeom prst="teardrop">
            <a:avLst/>
          </a:prstGeom>
          <a:solidFill>
            <a:schemeClr val="accent3">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ardrop 10"/>
          <p:cNvSpPr/>
          <p:nvPr/>
        </p:nvSpPr>
        <p:spPr>
          <a:xfrm rot="2700000">
            <a:off x="3125172" y="2447779"/>
            <a:ext cx="2047164" cy="2047164"/>
          </a:xfrm>
          <a:prstGeom prst="teardrop">
            <a:avLst/>
          </a:prstGeom>
          <a:solidFill>
            <a:schemeClr val="accent2">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ardrop 11"/>
          <p:cNvSpPr/>
          <p:nvPr/>
        </p:nvSpPr>
        <p:spPr>
          <a:xfrm rot="2700000">
            <a:off x="1171267" y="2447784"/>
            <a:ext cx="2047164" cy="2047164"/>
          </a:xfrm>
          <a:prstGeom prst="teardrop">
            <a:avLst/>
          </a:prstGeom>
          <a:solidFill>
            <a:schemeClr val="accent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3537329" y="2975772"/>
            <a:ext cx="1463924" cy="991169"/>
          </a:xfrm>
          <a:prstGeom prst="rect">
            <a:avLst/>
          </a:prstGeom>
        </p:spPr>
        <p:txBody>
          <a:bodyPr wrap="square" anchor="ctr">
            <a:spAutoFit/>
          </a:bodyPr>
          <a:lstStyle/>
          <a:p>
            <a:pPr algn="ctr">
              <a:lnSpc>
                <a:spcPct val="110000"/>
              </a:lnSpc>
            </a:pPr>
            <a:r>
              <a:rPr lang="en-GB" dirty="0">
                <a:solidFill>
                  <a:schemeClr val="bg1"/>
                </a:solidFill>
                <a:latin typeface="+mj-lt"/>
                <a:cs typeface="Segoe UI Light" panose="020B0502040204020203" pitchFamily="34" charset="0"/>
              </a:rPr>
              <a:t>Timely review &amp; escalation of patients</a:t>
            </a:r>
          </a:p>
        </p:txBody>
      </p:sp>
      <p:sp>
        <p:nvSpPr>
          <p:cNvPr id="18" name="Rectangle 17"/>
          <p:cNvSpPr/>
          <p:nvPr/>
        </p:nvSpPr>
        <p:spPr>
          <a:xfrm>
            <a:off x="9369235" y="2931971"/>
            <a:ext cx="1463924" cy="991169"/>
          </a:xfrm>
          <a:prstGeom prst="rect">
            <a:avLst/>
          </a:prstGeom>
        </p:spPr>
        <p:txBody>
          <a:bodyPr wrap="square" anchor="ctr">
            <a:spAutoFit/>
          </a:bodyPr>
          <a:lstStyle/>
          <a:p>
            <a:pPr algn="ctr">
              <a:lnSpc>
                <a:spcPct val="110000"/>
              </a:lnSpc>
            </a:pPr>
            <a:r>
              <a:rPr lang="id-ID" dirty="0">
                <a:solidFill>
                  <a:schemeClr val="bg1"/>
                </a:solidFill>
                <a:latin typeface="+mj-lt"/>
                <a:cs typeface="Segoe UI Light" panose="020B0502040204020203" pitchFamily="34" charset="0"/>
              </a:rPr>
              <a:t>Builds teams, supports individuals</a:t>
            </a:r>
          </a:p>
        </p:txBody>
      </p:sp>
      <p:sp>
        <p:nvSpPr>
          <p:cNvPr id="19" name="Rectangle 18"/>
          <p:cNvSpPr/>
          <p:nvPr/>
        </p:nvSpPr>
        <p:spPr>
          <a:xfrm>
            <a:off x="7379661" y="2671074"/>
            <a:ext cx="1463924" cy="1600566"/>
          </a:xfrm>
          <a:prstGeom prst="rect">
            <a:avLst/>
          </a:prstGeom>
        </p:spPr>
        <p:txBody>
          <a:bodyPr wrap="square" anchor="ctr">
            <a:spAutoFit/>
          </a:bodyPr>
          <a:lstStyle/>
          <a:p>
            <a:pPr algn="ctr">
              <a:lnSpc>
                <a:spcPct val="110000"/>
              </a:lnSpc>
            </a:pPr>
            <a:r>
              <a:rPr lang="en-GB" dirty="0">
                <a:solidFill>
                  <a:schemeClr val="bg1"/>
                </a:solidFill>
                <a:latin typeface="+mj-lt"/>
                <a:cs typeface="Segoe UI Light" panose="020B0502040204020203" pitchFamily="34" charset="0"/>
              </a:rPr>
              <a:t>Reduces the overflow of ‘routine’ work to the night shift</a:t>
            </a:r>
          </a:p>
        </p:txBody>
      </p:sp>
      <p:sp>
        <p:nvSpPr>
          <p:cNvPr id="20" name="Rectangle 19"/>
          <p:cNvSpPr/>
          <p:nvPr/>
        </p:nvSpPr>
        <p:spPr>
          <a:xfrm>
            <a:off x="5390418" y="2556919"/>
            <a:ext cx="1463924" cy="1905265"/>
          </a:xfrm>
          <a:prstGeom prst="rect">
            <a:avLst/>
          </a:prstGeom>
        </p:spPr>
        <p:txBody>
          <a:bodyPr wrap="square" anchor="ctr">
            <a:spAutoFit/>
          </a:bodyPr>
          <a:lstStyle/>
          <a:p>
            <a:pPr algn="ctr">
              <a:lnSpc>
                <a:spcPct val="110000"/>
              </a:lnSpc>
            </a:pPr>
            <a:r>
              <a:rPr lang="en-GB" dirty="0">
                <a:solidFill>
                  <a:schemeClr val="bg1"/>
                </a:solidFill>
                <a:latin typeface="+mj-lt"/>
                <a:cs typeface="Segoe UI Light" panose="020B0502040204020203" pitchFamily="34" charset="0"/>
              </a:rPr>
              <a:t>Broad range of specialty knowledge available  collectively OOH</a:t>
            </a:r>
          </a:p>
        </p:txBody>
      </p:sp>
      <p:sp>
        <p:nvSpPr>
          <p:cNvPr id="21" name="Rectangle 20"/>
          <p:cNvSpPr/>
          <p:nvPr/>
        </p:nvSpPr>
        <p:spPr>
          <a:xfrm>
            <a:off x="1462887" y="3084320"/>
            <a:ext cx="1463924" cy="686470"/>
          </a:xfrm>
          <a:prstGeom prst="rect">
            <a:avLst/>
          </a:prstGeom>
        </p:spPr>
        <p:txBody>
          <a:bodyPr wrap="square" anchor="ctr">
            <a:spAutoFit/>
          </a:bodyPr>
          <a:lstStyle/>
          <a:p>
            <a:pPr algn="ctr">
              <a:lnSpc>
                <a:spcPct val="110000"/>
              </a:lnSpc>
            </a:pPr>
            <a:r>
              <a:rPr lang="id-ID" dirty="0">
                <a:solidFill>
                  <a:schemeClr val="bg1"/>
                </a:solidFill>
                <a:latin typeface="+mj-lt"/>
                <a:cs typeface="Segoe UI Light" panose="020B0502040204020203" pitchFamily="34" charset="0"/>
              </a:rPr>
              <a:t>Shared workload</a:t>
            </a:r>
          </a:p>
        </p:txBody>
      </p:sp>
      <p:grpSp>
        <p:nvGrpSpPr>
          <p:cNvPr id="46" name="Group 45">
            <a:extLst>
              <a:ext uri="{FF2B5EF4-FFF2-40B4-BE49-F238E27FC236}">
                <a16:creationId xmlns:a16="http://schemas.microsoft.com/office/drawing/2014/main" id="{AA873648-4048-46F5-A0BC-766146FA55FE}"/>
              </a:ext>
            </a:extLst>
          </p:cNvPr>
          <p:cNvGrpSpPr/>
          <p:nvPr/>
        </p:nvGrpSpPr>
        <p:grpSpPr>
          <a:xfrm>
            <a:off x="5825835" y="5322090"/>
            <a:ext cx="494030" cy="99060"/>
            <a:chOff x="6949440" y="5232033"/>
            <a:chExt cx="494030" cy="99060"/>
          </a:xfrm>
          <a:noFill/>
        </p:grpSpPr>
        <p:sp>
          <p:nvSpPr>
            <p:cNvPr id="47" name="Oval 46">
              <a:extLst>
                <a:ext uri="{FF2B5EF4-FFF2-40B4-BE49-F238E27FC236}">
                  <a16:creationId xmlns:a16="http://schemas.microsoft.com/office/drawing/2014/main" id="{D804E6FF-C561-4CF3-87F9-796D2E88313C}"/>
                </a:ext>
              </a:extLst>
            </p:cNvPr>
            <p:cNvSpPr/>
            <p:nvPr/>
          </p:nvSpPr>
          <p:spPr>
            <a:xfrm>
              <a:off x="6949440" y="5232033"/>
              <a:ext cx="99060" cy="99060"/>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7452BE92-E4DF-4E74-AC2B-7CA675CD4D68}"/>
                </a:ext>
              </a:extLst>
            </p:cNvPr>
            <p:cNvSpPr/>
            <p:nvPr/>
          </p:nvSpPr>
          <p:spPr>
            <a:xfrm>
              <a:off x="7146925" y="5232033"/>
              <a:ext cx="99060" cy="99060"/>
            </a:xfrm>
            <a:prstGeom prst="ellipse">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2D6AA163-8AA9-41DC-819B-F9B3AB295C37}"/>
                </a:ext>
              </a:extLst>
            </p:cNvPr>
            <p:cNvSpPr/>
            <p:nvPr/>
          </p:nvSpPr>
          <p:spPr>
            <a:xfrm>
              <a:off x="7344410" y="5232033"/>
              <a:ext cx="99060" cy="99060"/>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B0427A4A-1C12-4201-ADD1-E3A90C189242}"/>
              </a:ext>
            </a:extLst>
          </p:cNvPr>
          <p:cNvSpPr txBox="1"/>
          <p:nvPr/>
        </p:nvSpPr>
        <p:spPr>
          <a:xfrm>
            <a:off x="13216" y="500370"/>
            <a:ext cx="12192000" cy="1070742"/>
          </a:xfrm>
          <a:prstGeom prst="rect">
            <a:avLst/>
          </a:prstGeom>
          <a:noFill/>
        </p:spPr>
        <p:txBody>
          <a:bodyPr wrap="square" rtlCol="0">
            <a:spAutoFit/>
          </a:bodyPr>
          <a:lstStyle/>
          <a:p>
            <a:pPr algn="ctr">
              <a:lnSpc>
                <a:spcPct val="70000"/>
              </a:lnSpc>
            </a:pPr>
            <a:r>
              <a:rPr lang="en-GB"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The impact of the OOO Advanced Nurse Practitioner </a:t>
            </a:r>
          </a:p>
          <a:p>
            <a:pPr algn="ctr">
              <a:lnSpc>
                <a:spcPct val="70000"/>
              </a:lnSpc>
            </a:pPr>
            <a:r>
              <a:rPr lang="en-GB"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and the Acute Care Fellow Role </a:t>
            </a:r>
            <a:endParaRPr lang="en-US" sz="4400" spc="-188" dirty="0">
              <a:gradFill>
                <a:gsLst>
                  <a:gs pos="0">
                    <a:schemeClr val="accent3"/>
                  </a:gs>
                  <a:gs pos="82000">
                    <a:schemeClr val="accent1">
                      <a:lumMod val="75000"/>
                    </a:schemeClr>
                  </a:gs>
                </a:gsLst>
                <a:lin ang="2700000" scaled="1"/>
              </a:gradFill>
              <a:latin typeface="+mj-lt"/>
              <a:cs typeface="Poppins Light" panose="00000400000000000000" pitchFamily="2" charset="0"/>
            </a:endParaRPr>
          </a:p>
        </p:txBody>
      </p:sp>
    </p:spTree>
    <p:extLst>
      <p:ext uri="{BB962C8B-B14F-4D97-AF65-F5344CB8AC3E}">
        <p14:creationId xmlns:p14="http://schemas.microsoft.com/office/powerpoint/2010/main" val="276567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67A94BC7-164C-4752-B2D4-A3B8C41147E2}"/>
              </a:ext>
            </a:extLst>
          </p:cNvPr>
          <p:cNvSpPr/>
          <p:nvPr/>
        </p:nvSpPr>
        <p:spPr>
          <a:xfrm>
            <a:off x="0" y="-19773"/>
            <a:ext cx="12192000" cy="32201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F4DAE4B-D8C3-41A3-883D-41CC4EB6CB26}"/>
              </a:ext>
            </a:extLst>
          </p:cNvPr>
          <p:cNvSpPr/>
          <p:nvPr/>
        </p:nvSpPr>
        <p:spPr>
          <a:xfrm>
            <a:off x="887957" y="2499590"/>
            <a:ext cx="3253286" cy="1295170"/>
          </a:xfrm>
          <a:prstGeom prst="roundRect">
            <a:avLst>
              <a:gd name="adj" fmla="val 4163"/>
            </a:avLst>
          </a:prstGeom>
          <a:solidFill>
            <a:schemeClr val="bg1"/>
          </a:solidFill>
          <a:ln>
            <a:noFill/>
          </a:ln>
          <a:effectLst>
            <a:outerShdw blurRad="1270000" dist="444500" dir="5400000" sx="90000" sy="9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ectangle: Rounded Corners 10">
            <a:extLst>
              <a:ext uri="{FF2B5EF4-FFF2-40B4-BE49-F238E27FC236}">
                <a16:creationId xmlns:a16="http://schemas.microsoft.com/office/drawing/2014/main" id="{2C741748-5D1A-4485-AE18-ED72C7781A64}"/>
              </a:ext>
            </a:extLst>
          </p:cNvPr>
          <p:cNvSpPr/>
          <p:nvPr/>
        </p:nvSpPr>
        <p:spPr>
          <a:xfrm>
            <a:off x="887957" y="4084550"/>
            <a:ext cx="3253286" cy="1295170"/>
          </a:xfrm>
          <a:prstGeom prst="roundRect">
            <a:avLst>
              <a:gd name="adj" fmla="val 4163"/>
            </a:avLst>
          </a:prstGeom>
          <a:solidFill>
            <a:schemeClr val="bg1"/>
          </a:solidFill>
          <a:ln>
            <a:noFill/>
          </a:ln>
          <a:effectLst>
            <a:outerShdw blurRad="1270000" dist="444500" dir="5400000" sx="90000" sy="9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Rounded Corners 14">
            <a:extLst>
              <a:ext uri="{FF2B5EF4-FFF2-40B4-BE49-F238E27FC236}">
                <a16:creationId xmlns:a16="http://schemas.microsoft.com/office/drawing/2014/main" id="{39B38017-CEE9-4935-8D4E-6573A50F86D7}"/>
              </a:ext>
            </a:extLst>
          </p:cNvPr>
          <p:cNvSpPr/>
          <p:nvPr/>
        </p:nvSpPr>
        <p:spPr>
          <a:xfrm>
            <a:off x="4469357" y="2499590"/>
            <a:ext cx="3253286" cy="1295170"/>
          </a:xfrm>
          <a:prstGeom prst="roundRect">
            <a:avLst>
              <a:gd name="adj" fmla="val 4163"/>
            </a:avLst>
          </a:prstGeom>
          <a:solidFill>
            <a:schemeClr val="bg1"/>
          </a:solidFill>
          <a:ln>
            <a:noFill/>
          </a:ln>
          <a:effectLst>
            <a:outerShdw blurRad="1270000" dist="444500" dir="5400000" sx="90000" sy="9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Rounded Corners 15">
            <a:extLst>
              <a:ext uri="{FF2B5EF4-FFF2-40B4-BE49-F238E27FC236}">
                <a16:creationId xmlns:a16="http://schemas.microsoft.com/office/drawing/2014/main" id="{1E328F8E-9E89-40AA-A0B9-30D2A3DD299A}"/>
              </a:ext>
            </a:extLst>
          </p:cNvPr>
          <p:cNvSpPr/>
          <p:nvPr/>
        </p:nvSpPr>
        <p:spPr>
          <a:xfrm>
            <a:off x="4469357" y="4116199"/>
            <a:ext cx="3253286" cy="1295170"/>
          </a:xfrm>
          <a:prstGeom prst="roundRect">
            <a:avLst>
              <a:gd name="adj" fmla="val 4163"/>
            </a:avLst>
          </a:prstGeom>
          <a:solidFill>
            <a:schemeClr val="bg1"/>
          </a:solidFill>
          <a:ln>
            <a:noFill/>
          </a:ln>
          <a:effectLst>
            <a:outerShdw blurRad="1270000" dist="444500" dir="5400000" sx="90000" sy="9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Rounded Corners 17">
            <a:extLst>
              <a:ext uri="{FF2B5EF4-FFF2-40B4-BE49-F238E27FC236}">
                <a16:creationId xmlns:a16="http://schemas.microsoft.com/office/drawing/2014/main" id="{45DCAAEE-DBC7-4B61-86D4-6B045E8C96C8}"/>
              </a:ext>
            </a:extLst>
          </p:cNvPr>
          <p:cNvSpPr/>
          <p:nvPr/>
        </p:nvSpPr>
        <p:spPr>
          <a:xfrm>
            <a:off x="8001056" y="2485458"/>
            <a:ext cx="3253286" cy="1295170"/>
          </a:xfrm>
          <a:prstGeom prst="roundRect">
            <a:avLst>
              <a:gd name="adj" fmla="val 4163"/>
            </a:avLst>
          </a:prstGeom>
          <a:solidFill>
            <a:schemeClr val="bg1"/>
          </a:solidFill>
          <a:ln>
            <a:noFill/>
          </a:ln>
          <a:effectLst>
            <a:outerShdw blurRad="1270000" dist="444500" dir="5400000" sx="90000" sy="9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Rectangle: Rounded Corners 18">
            <a:extLst>
              <a:ext uri="{FF2B5EF4-FFF2-40B4-BE49-F238E27FC236}">
                <a16:creationId xmlns:a16="http://schemas.microsoft.com/office/drawing/2014/main" id="{B44DD014-2078-4073-A7B9-3FAEFF4916E0}"/>
              </a:ext>
            </a:extLst>
          </p:cNvPr>
          <p:cNvSpPr/>
          <p:nvPr/>
        </p:nvSpPr>
        <p:spPr>
          <a:xfrm>
            <a:off x="8050757" y="4084550"/>
            <a:ext cx="3253286" cy="1295170"/>
          </a:xfrm>
          <a:prstGeom prst="roundRect">
            <a:avLst>
              <a:gd name="adj" fmla="val 4163"/>
            </a:avLst>
          </a:prstGeom>
          <a:solidFill>
            <a:schemeClr val="bg1"/>
          </a:solidFill>
          <a:ln>
            <a:noFill/>
          </a:ln>
          <a:effectLst>
            <a:outerShdw blurRad="1270000" dist="444500" dir="5400000" sx="90000" sy="9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21" name="TextBox 20">
            <a:extLst>
              <a:ext uri="{FF2B5EF4-FFF2-40B4-BE49-F238E27FC236}">
                <a16:creationId xmlns:a16="http://schemas.microsoft.com/office/drawing/2014/main" id="{928ABC2C-826E-4E60-A8EE-EB4B847579DC}"/>
              </a:ext>
            </a:extLst>
          </p:cNvPr>
          <p:cNvSpPr txBox="1"/>
          <p:nvPr/>
        </p:nvSpPr>
        <p:spPr>
          <a:xfrm>
            <a:off x="1" y="972829"/>
            <a:ext cx="12191999" cy="642612"/>
          </a:xfrm>
          <a:prstGeom prst="rect">
            <a:avLst/>
          </a:prstGeom>
          <a:noFill/>
        </p:spPr>
        <p:txBody>
          <a:bodyPr wrap="square" rtlCol="0">
            <a:spAutoFit/>
          </a:bodyPr>
          <a:lstStyle/>
          <a:p>
            <a:pPr algn="ctr">
              <a:lnSpc>
                <a:spcPct val="70000"/>
              </a:lnSpc>
            </a:pPr>
            <a:r>
              <a:rPr lang="en-US" sz="4800" spc="-188" dirty="0">
                <a:gradFill>
                  <a:gsLst>
                    <a:gs pos="0">
                      <a:schemeClr val="accent3"/>
                    </a:gs>
                    <a:gs pos="82000">
                      <a:schemeClr val="accent1">
                        <a:lumMod val="75000"/>
                      </a:schemeClr>
                    </a:gs>
                  </a:gsLst>
                  <a:lin ang="2700000" scaled="1"/>
                </a:gradFill>
                <a:latin typeface="+mj-lt"/>
                <a:cs typeface="Poppins Light" panose="00000400000000000000" pitchFamily="2" charset="0"/>
              </a:rPr>
              <a:t>Therapy  Services Transformation</a:t>
            </a:r>
            <a:endParaRPr lang="en-US" sz="4800" spc="-188" dirty="0">
              <a:gradFill>
                <a:gsLst>
                  <a:gs pos="0">
                    <a:schemeClr val="accent3"/>
                  </a:gs>
                  <a:gs pos="82000">
                    <a:schemeClr val="accent1">
                      <a:lumMod val="75000"/>
                    </a:schemeClr>
                  </a:gs>
                </a:gsLst>
                <a:lin ang="2700000" scaled="1"/>
              </a:gradFill>
              <a:latin typeface="+mj-lt"/>
              <a:cs typeface="Poppins SemiBold" panose="00000700000000000000" pitchFamily="2" charset="0"/>
            </a:endParaRPr>
          </a:p>
        </p:txBody>
      </p:sp>
      <p:grpSp>
        <p:nvGrpSpPr>
          <p:cNvPr id="23" name="Group 22">
            <a:extLst>
              <a:ext uri="{FF2B5EF4-FFF2-40B4-BE49-F238E27FC236}">
                <a16:creationId xmlns:a16="http://schemas.microsoft.com/office/drawing/2014/main" id="{4E0B5C98-3C98-40C0-B3BA-23D8B4B8B6CB}"/>
              </a:ext>
            </a:extLst>
          </p:cNvPr>
          <p:cNvGrpSpPr/>
          <p:nvPr/>
        </p:nvGrpSpPr>
        <p:grpSpPr>
          <a:xfrm>
            <a:off x="964642" y="2734970"/>
            <a:ext cx="2910670" cy="923330"/>
            <a:chOff x="3770140" y="4741248"/>
            <a:chExt cx="2596548" cy="923330"/>
          </a:xfrm>
        </p:grpSpPr>
        <p:sp>
          <p:nvSpPr>
            <p:cNvPr id="24" name="Rectangle 23">
              <a:extLst>
                <a:ext uri="{FF2B5EF4-FFF2-40B4-BE49-F238E27FC236}">
                  <a16:creationId xmlns:a16="http://schemas.microsoft.com/office/drawing/2014/main" id="{90B9A730-E54E-491A-BC35-C4FC358DB590}"/>
                </a:ext>
              </a:extLst>
            </p:cNvPr>
            <p:cNvSpPr/>
            <p:nvPr/>
          </p:nvSpPr>
          <p:spPr>
            <a:xfrm>
              <a:off x="4380056" y="4741248"/>
              <a:ext cx="1986632" cy="923330"/>
            </a:xfrm>
            <a:prstGeom prst="rect">
              <a:avLst/>
            </a:prstGeom>
          </p:spPr>
          <p:txBody>
            <a:bodyPr wrap="square">
              <a:spAutoFit/>
            </a:bodyPr>
            <a:lstStyle/>
            <a:p>
              <a:r>
                <a:rPr lang="en-GB" dirty="0">
                  <a:solidFill>
                    <a:schemeClr val="tx1">
                      <a:lumMod val="75000"/>
                      <a:lumOff val="25000"/>
                    </a:schemeClr>
                  </a:solidFill>
                  <a:latin typeface="+mj-lt"/>
                  <a:cs typeface="Segoe UI Light" panose="020B0502040204020203" pitchFamily="34" charset="0"/>
                </a:rPr>
                <a:t>5-day services “stretched” to </a:t>
              </a:r>
            </a:p>
            <a:p>
              <a:r>
                <a:rPr lang="en-GB" dirty="0">
                  <a:solidFill>
                    <a:schemeClr val="tx1">
                      <a:lumMod val="75000"/>
                      <a:lumOff val="25000"/>
                    </a:schemeClr>
                  </a:solidFill>
                  <a:latin typeface="+mj-lt"/>
                  <a:cs typeface="Segoe UI Light" panose="020B0502040204020203" pitchFamily="34" charset="0"/>
                </a:rPr>
                <a:t>seven days</a:t>
              </a:r>
            </a:p>
          </p:txBody>
        </p:sp>
        <p:sp>
          <p:nvSpPr>
            <p:cNvPr id="25" name="Rectangle 24">
              <a:extLst>
                <a:ext uri="{FF2B5EF4-FFF2-40B4-BE49-F238E27FC236}">
                  <a16:creationId xmlns:a16="http://schemas.microsoft.com/office/drawing/2014/main" id="{3582402C-5DED-4C68-B3EB-20F08A14B4DB}"/>
                </a:ext>
              </a:extLst>
            </p:cNvPr>
            <p:cNvSpPr/>
            <p:nvPr/>
          </p:nvSpPr>
          <p:spPr>
            <a:xfrm>
              <a:off x="3770140" y="5022013"/>
              <a:ext cx="500788" cy="369332"/>
            </a:xfrm>
            <a:prstGeom prst="rect">
              <a:avLst/>
            </a:prstGeom>
          </p:spPr>
          <p:txBody>
            <a:bodyPr wrap="none">
              <a:spAutoFit/>
            </a:bodyPr>
            <a:lstStyle/>
            <a:p>
              <a:pPr lvl="0"/>
              <a:r>
                <a:rPr lang="en-IN" b="1" dirty="0">
                  <a:solidFill>
                    <a:schemeClr val="accent1">
                      <a:lumMod val="75000"/>
                    </a:schemeClr>
                  </a:solidFill>
                  <a:latin typeface="+mj-lt"/>
                  <a:cs typeface="Segoe UI" panose="020B0502040204020203" pitchFamily="34" charset="0"/>
                </a:rPr>
                <a:t>One</a:t>
              </a:r>
            </a:p>
          </p:txBody>
        </p:sp>
      </p:grpSp>
      <p:grpSp>
        <p:nvGrpSpPr>
          <p:cNvPr id="26" name="Group 25">
            <a:extLst>
              <a:ext uri="{FF2B5EF4-FFF2-40B4-BE49-F238E27FC236}">
                <a16:creationId xmlns:a16="http://schemas.microsoft.com/office/drawing/2014/main" id="{78C8B332-7011-43D9-AE9A-C3BDB5FFDC57}"/>
              </a:ext>
            </a:extLst>
          </p:cNvPr>
          <p:cNvGrpSpPr/>
          <p:nvPr/>
        </p:nvGrpSpPr>
        <p:grpSpPr>
          <a:xfrm>
            <a:off x="964642" y="4425310"/>
            <a:ext cx="2827098" cy="646331"/>
            <a:chOff x="3770140" y="4846959"/>
            <a:chExt cx="2521995" cy="646331"/>
          </a:xfrm>
        </p:grpSpPr>
        <p:sp>
          <p:nvSpPr>
            <p:cNvPr id="27" name="Rectangle 26">
              <a:extLst>
                <a:ext uri="{FF2B5EF4-FFF2-40B4-BE49-F238E27FC236}">
                  <a16:creationId xmlns:a16="http://schemas.microsoft.com/office/drawing/2014/main" id="{A102AAE3-0C22-449C-A01A-F229B2221158}"/>
                </a:ext>
              </a:extLst>
            </p:cNvPr>
            <p:cNvSpPr/>
            <p:nvPr/>
          </p:nvSpPr>
          <p:spPr>
            <a:xfrm>
              <a:off x="4339964" y="4846959"/>
              <a:ext cx="1952171" cy="646331"/>
            </a:xfrm>
            <a:prstGeom prst="rect">
              <a:avLst/>
            </a:prstGeom>
          </p:spPr>
          <p:txBody>
            <a:bodyPr wrap="square">
              <a:spAutoFit/>
            </a:bodyPr>
            <a:lstStyle/>
            <a:p>
              <a:r>
                <a:rPr lang="en-GB" dirty="0">
                  <a:solidFill>
                    <a:schemeClr val="tx1">
                      <a:lumMod val="75000"/>
                      <a:lumOff val="25000"/>
                    </a:schemeClr>
                  </a:solidFill>
                  <a:latin typeface="+mj-lt"/>
                  <a:cs typeface="Segoe UI Light" panose="020B0502040204020203" pitchFamily="34" charset="0"/>
                </a:rPr>
                <a:t>Service design based on clinical need</a:t>
              </a:r>
            </a:p>
          </p:txBody>
        </p:sp>
        <p:sp>
          <p:nvSpPr>
            <p:cNvPr id="28" name="Rectangle 27">
              <a:extLst>
                <a:ext uri="{FF2B5EF4-FFF2-40B4-BE49-F238E27FC236}">
                  <a16:creationId xmlns:a16="http://schemas.microsoft.com/office/drawing/2014/main" id="{ACE2CD41-795C-426E-B3AE-259C4535BDBA}"/>
                </a:ext>
              </a:extLst>
            </p:cNvPr>
            <p:cNvSpPr/>
            <p:nvPr/>
          </p:nvSpPr>
          <p:spPr>
            <a:xfrm>
              <a:off x="3770140" y="4925178"/>
              <a:ext cx="534936" cy="369332"/>
            </a:xfrm>
            <a:prstGeom prst="rect">
              <a:avLst/>
            </a:prstGeom>
          </p:spPr>
          <p:txBody>
            <a:bodyPr wrap="none">
              <a:spAutoFit/>
            </a:bodyPr>
            <a:lstStyle/>
            <a:p>
              <a:pPr lvl="0"/>
              <a:r>
                <a:rPr lang="en-IN" b="1" dirty="0">
                  <a:solidFill>
                    <a:schemeClr val="accent1">
                      <a:lumMod val="75000"/>
                    </a:schemeClr>
                  </a:solidFill>
                  <a:latin typeface="+mj-lt"/>
                  <a:cs typeface="Segoe UI" panose="020B0502040204020203" pitchFamily="34" charset="0"/>
                </a:rPr>
                <a:t>Four</a:t>
              </a:r>
            </a:p>
          </p:txBody>
        </p:sp>
      </p:grpSp>
      <p:grpSp>
        <p:nvGrpSpPr>
          <p:cNvPr id="29" name="Group 28">
            <a:extLst>
              <a:ext uri="{FF2B5EF4-FFF2-40B4-BE49-F238E27FC236}">
                <a16:creationId xmlns:a16="http://schemas.microsoft.com/office/drawing/2014/main" id="{5FCD5FB9-1B14-441B-AEAE-91EF42614AB1}"/>
              </a:ext>
            </a:extLst>
          </p:cNvPr>
          <p:cNvGrpSpPr/>
          <p:nvPr/>
        </p:nvGrpSpPr>
        <p:grpSpPr>
          <a:xfrm>
            <a:off x="4518746" y="2741974"/>
            <a:ext cx="2822409" cy="923330"/>
            <a:chOff x="3769742" y="4748252"/>
            <a:chExt cx="2517812" cy="923330"/>
          </a:xfrm>
        </p:grpSpPr>
        <p:sp>
          <p:nvSpPr>
            <p:cNvPr id="30" name="Rectangle 29">
              <a:extLst>
                <a:ext uri="{FF2B5EF4-FFF2-40B4-BE49-F238E27FC236}">
                  <a16:creationId xmlns:a16="http://schemas.microsoft.com/office/drawing/2014/main" id="{C7E8391F-9293-4C6A-B8C0-24196ED775FA}"/>
                </a:ext>
              </a:extLst>
            </p:cNvPr>
            <p:cNvSpPr/>
            <p:nvPr/>
          </p:nvSpPr>
          <p:spPr>
            <a:xfrm>
              <a:off x="4335383" y="4748252"/>
              <a:ext cx="1952171" cy="923330"/>
            </a:xfrm>
            <a:prstGeom prst="rect">
              <a:avLst/>
            </a:prstGeom>
          </p:spPr>
          <p:txBody>
            <a:bodyPr wrap="square">
              <a:spAutoFit/>
            </a:bodyPr>
            <a:lstStyle/>
            <a:p>
              <a:r>
                <a:rPr lang="en-GB" dirty="0">
                  <a:solidFill>
                    <a:schemeClr val="tx1">
                      <a:lumMod val="75000"/>
                      <a:lumOff val="25000"/>
                    </a:schemeClr>
                  </a:solidFill>
                  <a:latin typeface="+mj-lt"/>
                  <a:cs typeface="Segoe UI Light" panose="020B0502040204020203" pitchFamily="34" charset="0"/>
                </a:rPr>
                <a:t>Physiotherapy and occupational therapy combined</a:t>
              </a:r>
            </a:p>
          </p:txBody>
        </p:sp>
        <p:sp>
          <p:nvSpPr>
            <p:cNvPr id="31" name="Rectangle 30">
              <a:extLst>
                <a:ext uri="{FF2B5EF4-FFF2-40B4-BE49-F238E27FC236}">
                  <a16:creationId xmlns:a16="http://schemas.microsoft.com/office/drawing/2014/main" id="{A4A191C8-51E7-42F4-9F76-4614AF1EA6D7}"/>
                </a:ext>
              </a:extLst>
            </p:cNvPr>
            <p:cNvSpPr/>
            <p:nvPr/>
          </p:nvSpPr>
          <p:spPr>
            <a:xfrm>
              <a:off x="3769742" y="5008321"/>
              <a:ext cx="497298" cy="369332"/>
            </a:xfrm>
            <a:prstGeom prst="rect">
              <a:avLst/>
            </a:prstGeom>
          </p:spPr>
          <p:txBody>
            <a:bodyPr wrap="none">
              <a:spAutoFit/>
            </a:bodyPr>
            <a:lstStyle/>
            <a:p>
              <a:pPr lvl="0"/>
              <a:r>
                <a:rPr lang="en-IN" b="1" dirty="0">
                  <a:solidFill>
                    <a:schemeClr val="accent1">
                      <a:lumMod val="75000"/>
                    </a:schemeClr>
                  </a:solidFill>
                  <a:latin typeface="+mj-lt"/>
                  <a:cs typeface="Segoe UI" panose="020B0502040204020203" pitchFamily="34" charset="0"/>
                </a:rPr>
                <a:t>Two</a:t>
              </a:r>
            </a:p>
          </p:txBody>
        </p:sp>
      </p:grpSp>
      <p:grpSp>
        <p:nvGrpSpPr>
          <p:cNvPr id="32" name="Group 31">
            <a:extLst>
              <a:ext uri="{FF2B5EF4-FFF2-40B4-BE49-F238E27FC236}">
                <a16:creationId xmlns:a16="http://schemas.microsoft.com/office/drawing/2014/main" id="{51700C3C-681B-4462-9C88-14A0BDD5D059}"/>
              </a:ext>
            </a:extLst>
          </p:cNvPr>
          <p:cNvGrpSpPr/>
          <p:nvPr/>
        </p:nvGrpSpPr>
        <p:grpSpPr>
          <a:xfrm>
            <a:off x="4493830" y="4118388"/>
            <a:ext cx="3120829" cy="1286506"/>
            <a:chOff x="3747515" y="4540037"/>
            <a:chExt cx="2784026" cy="1286506"/>
          </a:xfrm>
        </p:grpSpPr>
        <p:sp>
          <p:nvSpPr>
            <p:cNvPr id="33" name="Rectangle 32">
              <a:extLst>
                <a:ext uri="{FF2B5EF4-FFF2-40B4-BE49-F238E27FC236}">
                  <a16:creationId xmlns:a16="http://schemas.microsoft.com/office/drawing/2014/main" id="{6F8CDC5B-A9DC-49B2-9DCE-7B25E0228458}"/>
                </a:ext>
              </a:extLst>
            </p:cNvPr>
            <p:cNvSpPr/>
            <p:nvPr/>
          </p:nvSpPr>
          <p:spPr>
            <a:xfrm>
              <a:off x="4450678" y="4540037"/>
              <a:ext cx="2080863" cy="1286506"/>
            </a:xfrm>
            <a:prstGeom prst="rect">
              <a:avLst/>
            </a:prstGeom>
          </p:spPr>
          <p:txBody>
            <a:bodyPr wrap="square">
              <a:spAutoFit/>
            </a:bodyPr>
            <a:lstStyle/>
            <a:p>
              <a:pPr>
                <a:lnSpc>
                  <a:spcPct val="120000"/>
                </a:lnSpc>
              </a:pPr>
              <a:r>
                <a:rPr lang="en-GB" dirty="0">
                  <a:solidFill>
                    <a:schemeClr val="tx1">
                      <a:lumMod val="75000"/>
                      <a:lumOff val="25000"/>
                    </a:schemeClr>
                  </a:solidFill>
                  <a:latin typeface="+mj-lt"/>
                  <a:cs typeface="Segoe UI Light" panose="020B0502040204020203" pitchFamily="34" charset="0"/>
                </a:rPr>
                <a:t>Early successes: </a:t>
              </a:r>
            </a:p>
            <a:p>
              <a:r>
                <a:rPr lang="en-GB" sz="1400" dirty="0">
                  <a:solidFill>
                    <a:schemeClr val="tx1">
                      <a:lumMod val="75000"/>
                      <a:lumOff val="25000"/>
                    </a:schemeClr>
                  </a:solidFill>
                  <a:latin typeface="+mj-lt"/>
                  <a:cs typeface="Segoe UI Light" panose="020B0502040204020203" pitchFamily="34" charset="0"/>
                </a:rPr>
                <a:t>- timely end of life care discharges</a:t>
              </a:r>
            </a:p>
            <a:p>
              <a:r>
                <a:rPr lang="en-GB" sz="1400" dirty="0">
                  <a:solidFill>
                    <a:schemeClr val="tx1">
                      <a:lumMod val="75000"/>
                      <a:lumOff val="25000"/>
                    </a:schemeClr>
                  </a:solidFill>
                  <a:latin typeface="+mj-lt"/>
                  <a:cs typeface="Segoe UI Light" panose="020B0502040204020203" pitchFamily="34" charset="0"/>
                </a:rPr>
                <a:t>- equitable service for all patients</a:t>
              </a:r>
            </a:p>
          </p:txBody>
        </p:sp>
        <p:sp>
          <p:nvSpPr>
            <p:cNvPr id="34" name="Rectangle 33">
              <a:extLst>
                <a:ext uri="{FF2B5EF4-FFF2-40B4-BE49-F238E27FC236}">
                  <a16:creationId xmlns:a16="http://schemas.microsoft.com/office/drawing/2014/main" id="{77C2A15D-BFFB-4F36-B449-BFD2EF97A4D9}"/>
                </a:ext>
              </a:extLst>
            </p:cNvPr>
            <p:cNvSpPr/>
            <p:nvPr/>
          </p:nvSpPr>
          <p:spPr>
            <a:xfrm>
              <a:off x="3747515" y="4985459"/>
              <a:ext cx="488776" cy="369332"/>
            </a:xfrm>
            <a:prstGeom prst="rect">
              <a:avLst/>
            </a:prstGeom>
          </p:spPr>
          <p:txBody>
            <a:bodyPr wrap="none">
              <a:spAutoFit/>
            </a:bodyPr>
            <a:lstStyle/>
            <a:p>
              <a:pPr lvl="0"/>
              <a:r>
                <a:rPr lang="en-IN" b="1" dirty="0">
                  <a:solidFill>
                    <a:schemeClr val="accent1">
                      <a:lumMod val="75000"/>
                    </a:schemeClr>
                  </a:solidFill>
                  <a:latin typeface="+mj-lt"/>
                  <a:cs typeface="Segoe UI" panose="020B0502040204020203" pitchFamily="34" charset="0"/>
                </a:rPr>
                <a:t>Five</a:t>
              </a:r>
            </a:p>
          </p:txBody>
        </p:sp>
      </p:grpSp>
      <p:grpSp>
        <p:nvGrpSpPr>
          <p:cNvPr id="35" name="Group 34">
            <a:extLst>
              <a:ext uri="{FF2B5EF4-FFF2-40B4-BE49-F238E27FC236}">
                <a16:creationId xmlns:a16="http://schemas.microsoft.com/office/drawing/2014/main" id="{DA5D61DB-110C-4A35-9C50-AFB87B0FC87A}"/>
              </a:ext>
            </a:extLst>
          </p:cNvPr>
          <p:cNvGrpSpPr/>
          <p:nvPr/>
        </p:nvGrpSpPr>
        <p:grpSpPr>
          <a:xfrm>
            <a:off x="8062980" y="2862645"/>
            <a:ext cx="2960522" cy="646331"/>
            <a:chOff x="3760539" y="4868923"/>
            <a:chExt cx="2641019" cy="646331"/>
          </a:xfrm>
        </p:grpSpPr>
        <p:sp>
          <p:nvSpPr>
            <p:cNvPr id="36" name="Rectangle 35">
              <a:extLst>
                <a:ext uri="{FF2B5EF4-FFF2-40B4-BE49-F238E27FC236}">
                  <a16:creationId xmlns:a16="http://schemas.microsoft.com/office/drawing/2014/main" id="{0F0E2AE4-6CF4-4CA7-BD15-63206A811341}"/>
                </a:ext>
              </a:extLst>
            </p:cNvPr>
            <p:cNvSpPr/>
            <p:nvPr/>
          </p:nvSpPr>
          <p:spPr>
            <a:xfrm>
              <a:off x="4449387" y="4868923"/>
              <a:ext cx="1952171" cy="646331"/>
            </a:xfrm>
            <a:prstGeom prst="rect">
              <a:avLst/>
            </a:prstGeom>
          </p:spPr>
          <p:txBody>
            <a:bodyPr wrap="square">
              <a:spAutoFit/>
            </a:bodyPr>
            <a:lstStyle/>
            <a:p>
              <a:r>
                <a:rPr lang="en-GB" dirty="0">
                  <a:solidFill>
                    <a:schemeClr val="tx1">
                      <a:lumMod val="75000"/>
                      <a:lumOff val="25000"/>
                    </a:schemeClr>
                  </a:solidFill>
                  <a:latin typeface="+mj-lt"/>
                  <a:cs typeface="Segoe UI Light" panose="020B0502040204020203" pitchFamily="34" charset="0"/>
                </a:rPr>
                <a:t>New Band 3 and Band 4 roles</a:t>
              </a:r>
            </a:p>
          </p:txBody>
        </p:sp>
        <p:sp>
          <p:nvSpPr>
            <p:cNvPr id="37" name="Rectangle 36">
              <a:extLst>
                <a:ext uri="{FF2B5EF4-FFF2-40B4-BE49-F238E27FC236}">
                  <a16:creationId xmlns:a16="http://schemas.microsoft.com/office/drawing/2014/main" id="{5AE6029C-9DDA-4AAA-BF34-6137729CAEC3}"/>
                </a:ext>
              </a:extLst>
            </p:cNvPr>
            <p:cNvSpPr/>
            <p:nvPr/>
          </p:nvSpPr>
          <p:spPr>
            <a:xfrm>
              <a:off x="3760539" y="5007423"/>
              <a:ext cx="633607" cy="369332"/>
            </a:xfrm>
            <a:prstGeom prst="rect">
              <a:avLst/>
            </a:prstGeom>
          </p:spPr>
          <p:txBody>
            <a:bodyPr wrap="none">
              <a:spAutoFit/>
            </a:bodyPr>
            <a:lstStyle/>
            <a:p>
              <a:pPr lvl="0"/>
              <a:r>
                <a:rPr lang="en-IN" b="1" dirty="0">
                  <a:solidFill>
                    <a:schemeClr val="accent1">
                      <a:lumMod val="75000"/>
                    </a:schemeClr>
                  </a:solidFill>
                  <a:latin typeface="+mj-lt"/>
                  <a:cs typeface="Segoe UI" panose="020B0502040204020203" pitchFamily="34" charset="0"/>
                </a:rPr>
                <a:t>Three</a:t>
              </a:r>
            </a:p>
          </p:txBody>
        </p:sp>
      </p:grpSp>
      <p:grpSp>
        <p:nvGrpSpPr>
          <p:cNvPr id="38" name="Group 37">
            <a:extLst>
              <a:ext uri="{FF2B5EF4-FFF2-40B4-BE49-F238E27FC236}">
                <a16:creationId xmlns:a16="http://schemas.microsoft.com/office/drawing/2014/main" id="{3A5E0388-4288-4155-8FC9-BA308E535FE8}"/>
              </a:ext>
            </a:extLst>
          </p:cNvPr>
          <p:cNvGrpSpPr/>
          <p:nvPr/>
        </p:nvGrpSpPr>
        <p:grpSpPr>
          <a:xfrm>
            <a:off x="8103819" y="4193003"/>
            <a:ext cx="2910046" cy="1071062"/>
            <a:chOff x="3796970" y="4614652"/>
            <a:chExt cx="2595990" cy="1071062"/>
          </a:xfrm>
        </p:grpSpPr>
        <p:sp>
          <p:nvSpPr>
            <p:cNvPr id="39" name="Rectangle 38">
              <a:extLst>
                <a:ext uri="{FF2B5EF4-FFF2-40B4-BE49-F238E27FC236}">
                  <a16:creationId xmlns:a16="http://schemas.microsoft.com/office/drawing/2014/main" id="{85A8E487-8F11-4C33-B5D7-BC011A85EAC8}"/>
                </a:ext>
              </a:extLst>
            </p:cNvPr>
            <p:cNvSpPr/>
            <p:nvPr/>
          </p:nvSpPr>
          <p:spPr>
            <a:xfrm>
              <a:off x="4440789" y="4614652"/>
              <a:ext cx="1952171" cy="1071062"/>
            </a:xfrm>
            <a:prstGeom prst="rect">
              <a:avLst/>
            </a:prstGeom>
          </p:spPr>
          <p:txBody>
            <a:bodyPr wrap="square">
              <a:spAutoFit/>
            </a:bodyPr>
            <a:lstStyle/>
            <a:p>
              <a:pPr>
                <a:lnSpc>
                  <a:spcPct val="120000"/>
                </a:lnSpc>
              </a:pPr>
              <a:r>
                <a:rPr lang="en-GB" dirty="0">
                  <a:solidFill>
                    <a:schemeClr val="tx1">
                      <a:lumMod val="75000"/>
                      <a:lumOff val="25000"/>
                    </a:schemeClr>
                  </a:solidFill>
                  <a:latin typeface="+mj-lt"/>
                  <a:cs typeface="Segoe UI Light" panose="020B0502040204020203" pitchFamily="34" charset="0"/>
                </a:rPr>
                <a:t>Challenges: </a:t>
              </a:r>
            </a:p>
            <a:p>
              <a:r>
                <a:rPr lang="en-GB" sz="1400" dirty="0">
                  <a:solidFill>
                    <a:schemeClr val="tx1">
                      <a:lumMod val="75000"/>
                      <a:lumOff val="25000"/>
                    </a:schemeClr>
                  </a:solidFill>
                  <a:latin typeface="+mj-lt"/>
                  <a:cs typeface="Segoe UI Light" panose="020B0502040204020203" pitchFamily="34" charset="0"/>
                </a:rPr>
                <a:t>- culture change</a:t>
              </a:r>
            </a:p>
            <a:p>
              <a:r>
                <a:rPr lang="en-GB" sz="1400" dirty="0">
                  <a:solidFill>
                    <a:schemeClr val="tx1">
                      <a:lumMod val="75000"/>
                      <a:lumOff val="25000"/>
                    </a:schemeClr>
                  </a:solidFill>
                  <a:latin typeface="+mj-lt"/>
                  <a:cs typeface="Segoe UI Light" panose="020B0502040204020203" pitchFamily="34" charset="0"/>
                </a:rPr>
                <a:t>- some staff were new to weekend working </a:t>
              </a:r>
            </a:p>
          </p:txBody>
        </p:sp>
        <p:sp>
          <p:nvSpPr>
            <p:cNvPr id="40" name="Rectangle 39">
              <a:extLst>
                <a:ext uri="{FF2B5EF4-FFF2-40B4-BE49-F238E27FC236}">
                  <a16:creationId xmlns:a16="http://schemas.microsoft.com/office/drawing/2014/main" id="{B8F3A6A0-EBD5-4587-8DCD-A2778BE37E97}"/>
                </a:ext>
              </a:extLst>
            </p:cNvPr>
            <p:cNvSpPr/>
            <p:nvPr/>
          </p:nvSpPr>
          <p:spPr>
            <a:xfrm>
              <a:off x="3796970" y="4969118"/>
              <a:ext cx="384957" cy="369332"/>
            </a:xfrm>
            <a:prstGeom prst="rect">
              <a:avLst/>
            </a:prstGeom>
          </p:spPr>
          <p:txBody>
            <a:bodyPr wrap="none">
              <a:spAutoFit/>
            </a:bodyPr>
            <a:lstStyle/>
            <a:p>
              <a:pPr lvl="0"/>
              <a:r>
                <a:rPr lang="en-IN" b="1" dirty="0">
                  <a:solidFill>
                    <a:schemeClr val="accent1">
                      <a:lumMod val="75000"/>
                    </a:schemeClr>
                  </a:solidFill>
                  <a:latin typeface="+mj-lt"/>
                  <a:cs typeface="Segoe UI" panose="020B0502040204020203" pitchFamily="34" charset="0"/>
                </a:rPr>
                <a:t>Six</a:t>
              </a:r>
            </a:p>
          </p:txBody>
        </p:sp>
      </p:grpSp>
    </p:spTree>
    <p:extLst>
      <p:ext uri="{BB962C8B-B14F-4D97-AF65-F5344CB8AC3E}">
        <p14:creationId xmlns:p14="http://schemas.microsoft.com/office/powerpoint/2010/main" val="11624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wo people in a store&#10;&#10;Description automatically generated with low confidence">
            <a:extLst>
              <a:ext uri="{FF2B5EF4-FFF2-40B4-BE49-F238E27FC236}">
                <a16:creationId xmlns:a16="http://schemas.microsoft.com/office/drawing/2014/main" id="{07F919B9-6B5D-4214-A7DF-35DF63D47A9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3320" r="23320"/>
          <a:stretch>
            <a:fillRect/>
          </a:stretch>
        </p:blipFill>
        <p:spPr/>
      </p:pic>
      <p:sp>
        <p:nvSpPr>
          <p:cNvPr id="32" name="Parallelogram 31">
            <a:extLst>
              <a:ext uri="{FF2B5EF4-FFF2-40B4-BE49-F238E27FC236}">
                <a16:creationId xmlns:a16="http://schemas.microsoft.com/office/drawing/2014/main" id="{5FDC2641-3CCA-499D-AC7A-FA878536D389}"/>
              </a:ext>
            </a:extLst>
          </p:cNvPr>
          <p:cNvSpPr/>
          <p:nvPr/>
        </p:nvSpPr>
        <p:spPr>
          <a:xfrm>
            <a:off x="2522764" y="2524125"/>
            <a:ext cx="8903670" cy="4333875"/>
          </a:xfrm>
          <a:prstGeom prst="parallelogram">
            <a:avLst>
              <a:gd name="adj" fmla="val 100256"/>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20" name="TextBox 19">
            <a:extLst>
              <a:ext uri="{FF2B5EF4-FFF2-40B4-BE49-F238E27FC236}">
                <a16:creationId xmlns:a16="http://schemas.microsoft.com/office/drawing/2014/main" id="{9A3E1CAA-673A-476F-9505-2F9C1622AD9B}"/>
              </a:ext>
            </a:extLst>
          </p:cNvPr>
          <p:cNvSpPr txBox="1"/>
          <p:nvPr/>
        </p:nvSpPr>
        <p:spPr>
          <a:xfrm>
            <a:off x="469939" y="437038"/>
            <a:ext cx="4847452" cy="769441"/>
          </a:xfrm>
          <a:prstGeom prst="rect">
            <a:avLst/>
          </a:prstGeom>
          <a:noFill/>
        </p:spPr>
        <p:txBody>
          <a:bodyPr wrap="square" rtlCol="0">
            <a:spAutoFit/>
          </a:bodyPr>
          <a:lstStyle/>
          <a:p>
            <a:r>
              <a:rPr lang="en-US"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Pharmacy</a:t>
            </a:r>
          </a:p>
        </p:txBody>
      </p:sp>
      <p:grpSp>
        <p:nvGrpSpPr>
          <p:cNvPr id="22" name="Group 21">
            <a:extLst>
              <a:ext uri="{FF2B5EF4-FFF2-40B4-BE49-F238E27FC236}">
                <a16:creationId xmlns:a16="http://schemas.microsoft.com/office/drawing/2014/main" id="{0D4C5971-6452-4A22-8D3A-5A57923B756F}"/>
              </a:ext>
            </a:extLst>
          </p:cNvPr>
          <p:cNvGrpSpPr/>
          <p:nvPr/>
        </p:nvGrpSpPr>
        <p:grpSpPr>
          <a:xfrm>
            <a:off x="631313" y="1359872"/>
            <a:ext cx="494030" cy="99060"/>
            <a:chOff x="6949440" y="5232033"/>
            <a:chExt cx="494030" cy="99060"/>
          </a:xfrm>
          <a:noFill/>
        </p:grpSpPr>
        <p:sp>
          <p:nvSpPr>
            <p:cNvPr id="23" name="Oval 22">
              <a:extLst>
                <a:ext uri="{FF2B5EF4-FFF2-40B4-BE49-F238E27FC236}">
                  <a16:creationId xmlns:a16="http://schemas.microsoft.com/office/drawing/2014/main" id="{B639D918-3BF1-4B7E-85CC-E271CFED3650}"/>
                </a:ext>
              </a:extLst>
            </p:cNvPr>
            <p:cNvSpPr/>
            <p:nvPr/>
          </p:nvSpPr>
          <p:spPr>
            <a:xfrm>
              <a:off x="6949440" y="5232033"/>
              <a:ext cx="99060" cy="99060"/>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F712D88-7A2C-467D-9208-4E70C10AAA04}"/>
                </a:ext>
              </a:extLst>
            </p:cNvPr>
            <p:cNvSpPr/>
            <p:nvPr/>
          </p:nvSpPr>
          <p:spPr>
            <a:xfrm>
              <a:off x="7146925" y="5232033"/>
              <a:ext cx="99060" cy="99060"/>
            </a:xfrm>
            <a:prstGeom prst="ellipse">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926E748-FA05-45DD-8A2B-CCFD1F765B70}"/>
                </a:ext>
              </a:extLst>
            </p:cNvPr>
            <p:cNvSpPr/>
            <p:nvPr/>
          </p:nvSpPr>
          <p:spPr>
            <a:xfrm>
              <a:off x="7344410" y="5232033"/>
              <a:ext cx="99060" cy="99060"/>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0934916F-1E96-46D0-A924-9914779B9905}"/>
              </a:ext>
            </a:extLst>
          </p:cNvPr>
          <p:cNvSpPr/>
          <p:nvPr/>
        </p:nvSpPr>
        <p:spPr>
          <a:xfrm>
            <a:off x="495216" y="2504072"/>
            <a:ext cx="4557564" cy="368049"/>
          </a:xfrm>
          <a:prstGeom prst="rect">
            <a:avLst/>
          </a:prstGeom>
        </p:spPr>
        <p:txBody>
          <a:bodyPr wrap="square">
            <a:spAutoFit/>
          </a:bodyPr>
          <a:lstStyle/>
          <a:p>
            <a:pPr>
              <a:lnSpc>
                <a:spcPct val="120000"/>
              </a:lnSpc>
              <a:spcAft>
                <a:spcPts val="1200"/>
              </a:spcAft>
            </a:pPr>
            <a:r>
              <a:rPr lang="en-GB" sz="1600" b="1" dirty="0">
                <a:solidFill>
                  <a:schemeClr val="tx1">
                    <a:lumMod val="75000"/>
                    <a:lumOff val="25000"/>
                  </a:schemeClr>
                </a:solidFill>
                <a:latin typeface="+mj-lt"/>
                <a:cs typeface="Segoe UI Light" panose="020B0502040204020203" pitchFamily="34" charset="0"/>
              </a:rPr>
              <a:t>Focus of service = discharges from AMU and medicine </a:t>
            </a:r>
          </a:p>
        </p:txBody>
      </p:sp>
      <p:sp>
        <p:nvSpPr>
          <p:cNvPr id="50" name="Arrow: Pentagon 49">
            <a:extLst>
              <a:ext uri="{FF2B5EF4-FFF2-40B4-BE49-F238E27FC236}">
                <a16:creationId xmlns:a16="http://schemas.microsoft.com/office/drawing/2014/main" id="{7AAEFD00-C323-440F-9AF8-8C11A4C5B45B}"/>
              </a:ext>
            </a:extLst>
          </p:cNvPr>
          <p:cNvSpPr/>
          <p:nvPr/>
        </p:nvSpPr>
        <p:spPr>
          <a:xfrm>
            <a:off x="601597" y="1785125"/>
            <a:ext cx="948432" cy="530981"/>
          </a:xfrm>
          <a:prstGeom prst="homePlate">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t>2014</a:t>
            </a:r>
          </a:p>
        </p:txBody>
      </p:sp>
      <p:sp>
        <p:nvSpPr>
          <p:cNvPr id="39" name="TextBox 38">
            <a:extLst>
              <a:ext uri="{FF2B5EF4-FFF2-40B4-BE49-F238E27FC236}">
                <a16:creationId xmlns:a16="http://schemas.microsoft.com/office/drawing/2014/main" id="{49586723-C4DB-435F-9442-FCEC85BB2FE8}"/>
              </a:ext>
            </a:extLst>
          </p:cNvPr>
          <p:cNvSpPr txBox="1"/>
          <p:nvPr/>
        </p:nvSpPr>
        <p:spPr>
          <a:xfrm rot="10800000" flipV="1">
            <a:off x="11404230" y="6349263"/>
            <a:ext cx="529808" cy="307777"/>
          </a:xfrm>
          <a:prstGeom prst="rect">
            <a:avLst/>
          </a:prstGeom>
          <a:noFill/>
        </p:spPr>
        <p:txBody>
          <a:bodyPr wrap="square" rtlCol="0">
            <a:spAutoFit/>
          </a:bodyPr>
          <a:lstStyle/>
          <a:p>
            <a:pPr algn="ctr"/>
            <a:fld id="{260E2A6B-A809-4840-BF14-8648BC0BDF87}" type="slidenum">
              <a:rPr lang="id-ID" sz="1400" i="0" smtClean="0">
                <a:solidFill>
                  <a:schemeClr val="bg1">
                    <a:lumMod val="95000"/>
                  </a:schemeClr>
                </a:solidFill>
                <a:latin typeface="+mj-lt"/>
                <a:ea typeface="Lato" panose="020F0502020204030203" pitchFamily="34" charset="0"/>
                <a:cs typeface="Segoe UI" panose="020B0502040204020203" pitchFamily="34" charset="0"/>
              </a:rPr>
              <a:pPr algn="ctr"/>
              <a:t>32</a:t>
            </a:fld>
            <a:endParaRPr lang="id-ID" sz="3200" i="0" dirty="0">
              <a:solidFill>
                <a:schemeClr val="bg1">
                  <a:lumMod val="95000"/>
                </a:schemeClr>
              </a:solidFill>
              <a:latin typeface="+mj-lt"/>
              <a:ea typeface="Lato" panose="020F0502020204030203" pitchFamily="34" charset="0"/>
              <a:cs typeface="Segoe UI" panose="020B0502040204020203" pitchFamily="34" charset="0"/>
            </a:endParaRPr>
          </a:p>
        </p:txBody>
      </p:sp>
      <p:sp>
        <p:nvSpPr>
          <p:cNvPr id="40" name="TextBox 39">
            <a:extLst>
              <a:ext uri="{FF2B5EF4-FFF2-40B4-BE49-F238E27FC236}">
                <a16:creationId xmlns:a16="http://schemas.microsoft.com/office/drawing/2014/main" id="{7ECBEC23-83D3-49F5-9024-97F16521F35A}"/>
              </a:ext>
            </a:extLst>
          </p:cNvPr>
          <p:cNvSpPr txBox="1"/>
          <p:nvPr/>
        </p:nvSpPr>
        <p:spPr>
          <a:xfrm>
            <a:off x="10781501" y="6349263"/>
            <a:ext cx="682687" cy="307777"/>
          </a:xfrm>
          <a:prstGeom prst="rect">
            <a:avLst/>
          </a:prstGeom>
          <a:noFill/>
        </p:spPr>
        <p:txBody>
          <a:bodyPr wrap="none" rtlCol="0">
            <a:spAutoFit/>
          </a:bodyPr>
          <a:lstStyle/>
          <a:p>
            <a:pPr algn="ctr"/>
            <a:r>
              <a:rPr lang="en-US" sz="1400" spc="300" dirty="0">
                <a:solidFill>
                  <a:schemeClr val="bg1">
                    <a:lumMod val="95000"/>
                  </a:schemeClr>
                </a:solidFill>
                <a:latin typeface="+mj-lt"/>
                <a:ea typeface="Lato" panose="020F0502020204030203" pitchFamily="34" charset="0"/>
                <a:cs typeface="Segoe UI" panose="020B0502040204020203" pitchFamily="34" charset="0"/>
              </a:rPr>
              <a:t>Page</a:t>
            </a:r>
            <a:endParaRPr lang="id-ID" sz="1400" spc="300" dirty="0">
              <a:solidFill>
                <a:schemeClr val="bg1">
                  <a:lumMod val="95000"/>
                </a:schemeClr>
              </a:solidFill>
              <a:latin typeface="+mj-lt"/>
              <a:ea typeface="Lato" panose="020F0502020204030203" pitchFamily="34" charset="0"/>
              <a:cs typeface="Segoe UI" panose="020B0502040204020203" pitchFamily="34" charset="0"/>
            </a:endParaRPr>
          </a:p>
        </p:txBody>
      </p:sp>
      <p:sp>
        <p:nvSpPr>
          <p:cNvPr id="43" name="Rectangle 42">
            <a:extLst>
              <a:ext uri="{FF2B5EF4-FFF2-40B4-BE49-F238E27FC236}">
                <a16:creationId xmlns:a16="http://schemas.microsoft.com/office/drawing/2014/main" id="{5B0F85B1-22F2-4CA3-86EA-C4075ECD889C}"/>
              </a:ext>
            </a:extLst>
          </p:cNvPr>
          <p:cNvSpPr/>
          <p:nvPr/>
        </p:nvSpPr>
        <p:spPr>
          <a:xfrm>
            <a:off x="484264" y="2922531"/>
            <a:ext cx="3791300" cy="3051861"/>
          </a:xfrm>
          <a:prstGeom prst="rect">
            <a:avLst/>
          </a:prstGeom>
        </p:spPr>
        <p:txBody>
          <a:bodyPr wrap="square">
            <a:spAutoFit/>
          </a:bodyPr>
          <a:lstStyle/>
          <a:p>
            <a:pPr marL="285750" indent="-285750">
              <a:lnSpc>
                <a:spcPct val="120000"/>
              </a:lnSpc>
              <a:spcAft>
                <a:spcPts val="1200"/>
              </a:spcAft>
              <a:buFont typeface="Arial" panose="020B0604020202020204" pitchFamily="34" charset="0"/>
              <a:buChar char="•"/>
            </a:pPr>
            <a:r>
              <a:rPr lang="en-GB" sz="1600" dirty="0">
                <a:solidFill>
                  <a:schemeClr val="tx1">
                    <a:lumMod val="75000"/>
                    <a:lumOff val="25000"/>
                  </a:schemeClr>
                </a:solidFill>
                <a:latin typeface="+mj-lt"/>
                <a:cs typeface="Segoe UI Light" panose="020B0502040204020203" pitchFamily="34" charset="0"/>
              </a:rPr>
              <a:t>Weekdays: 09:00 to 17:00</a:t>
            </a:r>
          </a:p>
          <a:p>
            <a:pPr marL="285750" indent="-285750">
              <a:lnSpc>
                <a:spcPct val="120000"/>
              </a:lnSpc>
              <a:spcAft>
                <a:spcPts val="1200"/>
              </a:spcAft>
              <a:buFont typeface="Arial" panose="020B0604020202020204" pitchFamily="34" charset="0"/>
              <a:buChar char="•"/>
            </a:pPr>
            <a:r>
              <a:rPr lang="en-GB" sz="1600" dirty="0">
                <a:solidFill>
                  <a:schemeClr val="tx1">
                    <a:lumMod val="75000"/>
                    <a:lumOff val="25000"/>
                  </a:schemeClr>
                </a:solidFill>
                <a:latin typeface="+mj-lt"/>
                <a:cs typeface="Segoe UI Light" panose="020B0502040204020203" pitchFamily="34" charset="0"/>
              </a:rPr>
              <a:t>Sat and Sun 09:00 to 12:00 AMU and Medical Wards only</a:t>
            </a:r>
          </a:p>
          <a:p>
            <a:pPr marL="285750" indent="-285750">
              <a:lnSpc>
                <a:spcPct val="120000"/>
              </a:lnSpc>
              <a:spcAft>
                <a:spcPts val="1200"/>
              </a:spcAft>
              <a:buFont typeface="Arial" panose="020B0604020202020204" pitchFamily="34" charset="0"/>
              <a:buChar char="•"/>
            </a:pPr>
            <a:r>
              <a:rPr lang="en-GB" sz="1600" dirty="0">
                <a:solidFill>
                  <a:schemeClr val="tx1">
                    <a:lumMod val="75000"/>
                    <a:lumOff val="25000"/>
                  </a:schemeClr>
                </a:solidFill>
                <a:latin typeface="+mj-lt"/>
                <a:cs typeface="Segoe UI Light" panose="020B0502040204020203" pitchFamily="34" charset="0"/>
              </a:rPr>
              <a:t>No weekend service for rest of the organisation </a:t>
            </a:r>
          </a:p>
          <a:p>
            <a:pPr marL="285750" indent="-285750">
              <a:lnSpc>
                <a:spcPct val="120000"/>
              </a:lnSpc>
              <a:spcAft>
                <a:spcPts val="1200"/>
              </a:spcAft>
              <a:buFont typeface="Arial" panose="020B0604020202020204" pitchFamily="34" charset="0"/>
              <a:buChar char="•"/>
            </a:pPr>
            <a:r>
              <a:rPr lang="en-GB" sz="1600" dirty="0">
                <a:solidFill>
                  <a:schemeClr val="tx1">
                    <a:lumMod val="75000"/>
                    <a:lumOff val="25000"/>
                  </a:schemeClr>
                </a:solidFill>
                <a:latin typeface="+mj-lt"/>
                <a:cs typeface="Segoe UI Light" panose="020B0502040204020203" pitchFamily="34" charset="0"/>
              </a:rPr>
              <a:t>No Public Holiday service</a:t>
            </a:r>
          </a:p>
          <a:p>
            <a:pPr marL="285750" indent="-285750">
              <a:lnSpc>
                <a:spcPct val="120000"/>
              </a:lnSpc>
              <a:spcAft>
                <a:spcPts val="1200"/>
              </a:spcAft>
              <a:buFont typeface="Arial" panose="020B0604020202020204" pitchFamily="34" charset="0"/>
              <a:buChar char="•"/>
            </a:pPr>
            <a:r>
              <a:rPr lang="en-GB" sz="1600" dirty="0">
                <a:solidFill>
                  <a:schemeClr val="tx1">
                    <a:lumMod val="75000"/>
                    <a:lumOff val="25000"/>
                  </a:schemeClr>
                </a:solidFill>
                <a:latin typeface="+mj-lt"/>
                <a:cs typeface="Segoe UI Light" panose="020B0502040204020203" pitchFamily="34" charset="0"/>
              </a:rPr>
              <a:t>Dispensary open Saturday and                        Sunday from 09:00 to 12:00</a:t>
            </a:r>
          </a:p>
        </p:txBody>
      </p:sp>
      <p:sp>
        <p:nvSpPr>
          <p:cNvPr id="46" name="Arrow: Pentagon 45">
            <a:extLst>
              <a:ext uri="{FF2B5EF4-FFF2-40B4-BE49-F238E27FC236}">
                <a16:creationId xmlns:a16="http://schemas.microsoft.com/office/drawing/2014/main" id="{427C14A6-97D4-42FC-8361-7228B1BE99FF}"/>
              </a:ext>
            </a:extLst>
          </p:cNvPr>
          <p:cNvSpPr/>
          <p:nvPr/>
        </p:nvSpPr>
        <p:spPr>
          <a:xfrm>
            <a:off x="6861202" y="1785124"/>
            <a:ext cx="948432" cy="530981"/>
          </a:xfrm>
          <a:prstGeom prst="homePlate">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t>2016</a:t>
            </a:r>
          </a:p>
        </p:txBody>
      </p:sp>
      <p:sp>
        <p:nvSpPr>
          <p:cNvPr id="47" name="Rectangle 46">
            <a:extLst>
              <a:ext uri="{FF2B5EF4-FFF2-40B4-BE49-F238E27FC236}">
                <a16:creationId xmlns:a16="http://schemas.microsoft.com/office/drawing/2014/main" id="{AD4E5321-F564-453C-B1C2-8722BC4793D1}"/>
              </a:ext>
            </a:extLst>
          </p:cNvPr>
          <p:cNvSpPr/>
          <p:nvPr/>
        </p:nvSpPr>
        <p:spPr>
          <a:xfrm>
            <a:off x="6754502" y="2700183"/>
            <a:ext cx="4557564" cy="830997"/>
          </a:xfrm>
          <a:prstGeom prst="rect">
            <a:avLst/>
          </a:prstGeom>
        </p:spPr>
        <p:txBody>
          <a:bodyPr wrap="square">
            <a:spAutoFit/>
          </a:bodyPr>
          <a:lstStyle/>
          <a:p>
            <a:pPr>
              <a:spcAft>
                <a:spcPts val="1200"/>
              </a:spcAft>
            </a:pPr>
            <a:r>
              <a:rPr lang="en-GB" sz="1600" b="1" dirty="0">
                <a:solidFill>
                  <a:schemeClr val="bg1"/>
                </a:solidFill>
                <a:latin typeface="+mj-lt"/>
                <a:cs typeface="Segoe UI Light" panose="020B0502040204020203" pitchFamily="34" charset="0"/>
              </a:rPr>
              <a:t>Focus of service =  to support discharges and therapeutic drug monitoring for the whole organisation </a:t>
            </a:r>
          </a:p>
        </p:txBody>
      </p:sp>
      <p:sp>
        <p:nvSpPr>
          <p:cNvPr id="48" name="Rectangle 47">
            <a:extLst>
              <a:ext uri="{FF2B5EF4-FFF2-40B4-BE49-F238E27FC236}">
                <a16:creationId xmlns:a16="http://schemas.microsoft.com/office/drawing/2014/main" id="{325DF67A-7B75-45B3-8E3D-3A9AA6811BF1}"/>
              </a:ext>
            </a:extLst>
          </p:cNvPr>
          <p:cNvSpPr/>
          <p:nvPr/>
        </p:nvSpPr>
        <p:spPr>
          <a:xfrm>
            <a:off x="5932010" y="3633751"/>
            <a:ext cx="3582104" cy="984885"/>
          </a:xfrm>
          <a:prstGeom prst="rect">
            <a:avLst/>
          </a:prstGeom>
        </p:spPr>
        <p:txBody>
          <a:bodyPr wrap="square">
            <a:spAutoFit/>
          </a:bodyPr>
          <a:lstStyle/>
          <a:p>
            <a:pPr marL="285750" indent="-285750">
              <a:spcAft>
                <a:spcPts val="1200"/>
              </a:spcAft>
              <a:buFont typeface="Arial" panose="020B0604020202020204" pitchFamily="34" charset="0"/>
              <a:buChar char="•"/>
            </a:pPr>
            <a:r>
              <a:rPr lang="en-GB" sz="1600" dirty="0">
                <a:solidFill>
                  <a:schemeClr val="bg1"/>
                </a:solidFill>
                <a:latin typeface="+mj-lt"/>
                <a:cs typeface="Segoe UI Light" panose="020B0502040204020203" pitchFamily="34" charset="0"/>
              </a:rPr>
              <a:t>Weekdays, weekends:</a:t>
            </a:r>
          </a:p>
          <a:p>
            <a:pPr>
              <a:spcAft>
                <a:spcPts val="1200"/>
              </a:spcAft>
            </a:pPr>
            <a:r>
              <a:rPr lang="en-GB" sz="1600" dirty="0">
                <a:solidFill>
                  <a:schemeClr val="bg1"/>
                </a:solidFill>
                <a:latin typeface="+mj-lt"/>
                <a:cs typeface="Segoe UI Light" panose="020B0502040204020203" pitchFamily="34" charset="0"/>
              </a:rPr>
              <a:t>09:00 to 17:00, up to  19:00  in all acute admission areas</a:t>
            </a:r>
          </a:p>
        </p:txBody>
      </p:sp>
      <p:sp>
        <p:nvSpPr>
          <p:cNvPr id="49" name="Rectangle 48">
            <a:extLst>
              <a:ext uri="{FF2B5EF4-FFF2-40B4-BE49-F238E27FC236}">
                <a16:creationId xmlns:a16="http://schemas.microsoft.com/office/drawing/2014/main" id="{E8543D6F-3A8E-4ADB-A2B4-C6EA39C30CBE}"/>
              </a:ext>
            </a:extLst>
          </p:cNvPr>
          <p:cNvSpPr/>
          <p:nvPr/>
        </p:nvSpPr>
        <p:spPr>
          <a:xfrm>
            <a:off x="4717060" y="4767122"/>
            <a:ext cx="3582104" cy="984885"/>
          </a:xfrm>
          <a:prstGeom prst="rect">
            <a:avLst/>
          </a:prstGeom>
        </p:spPr>
        <p:txBody>
          <a:bodyPr wrap="square">
            <a:spAutoFit/>
          </a:bodyPr>
          <a:lstStyle/>
          <a:p>
            <a:pPr marL="285750" indent="-285750">
              <a:spcAft>
                <a:spcPts val="1200"/>
              </a:spcAft>
              <a:buFont typeface="Arial" panose="020B0604020202020204" pitchFamily="34" charset="0"/>
              <a:buChar char="•"/>
            </a:pPr>
            <a:r>
              <a:rPr lang="en-GB" sz="1600" dirty="0">
                <a:solidFill>
                  <a:schemeClr val="bg1"/>
                </a:solidFill>
                <a:latin typeface="+mj-lt"/>
                <a:cs typeface="Segoe UI Light" panose="020B0502040204020203" pitchFamily="34" charset="0"/>
              </a:rPr>
              <a:t>Weekends and Public Holidays:</a:t>
            </a:r>
          </a:p>
          <a:p>
            <a:pPr>
              <a:spcAft>
                <a:spcPts val="1200"/>
              </a:spcAft>
            </a:pPr>
            <a:r>
              <a:rPr lang="en-GB" sz="1600" dirty="0">
                <a:solidFill>
                  <a:schemeClr val="bg1"/>
                </a:solidFill>
                <a:latin typeface="+mj-lt"/>
                <a:cs typeface="Segoe UI Light" panose="020B0502040204020203" pitchFamily="34" charset="0"/>
              </a:rPr>
              <a:t>reduced service for all  09:00 to 17:00 all areas (2017)</a:t>
            </a:r>
          </a:p>
        </p:txBody>
      </p:sp>
      <p:sp>
        <p:nvSpPr>
          <p:cNvPr id="51" name="Rectangle 50">
            <a:extLst>
              <a:ext uri="{FF2B5EF4-FFF2-40B4-BE49-F238E27FC236}">
                <a16:creationId xmlns:a16="http://schemas.microsoft.com/office/drawing/2014/main" id="{C8983F7C-E60A-4311-932C-4D97566FD3C5}"/>
              </a:ext>
            </a:extLst>
          </p:cNvPr>
          <p:cNvSpPr/>
          <p:nvPr/>
        </p:nvSpPr>
        <p:spPr>
          <a:xfrm>
            <a:off x="3542948" y="5936282"/>
            <a:ext cx="3582104" cy="584775"/>
          </a:xfrm>
          <a:prstGeom prst="rect">
            <a:avLst/>
          </a:prstGeom>
        </p:spPr>
        <p:txBody>
          <a:bodyPr wrap="square">
            <a:spAutoFit/>
          </a:bodyPr>
          <a:lstStyle/>
          <a:p>
            <a:pPr marL="285750" indent="-285750">
              <a:spcAft>
                <a:spcPts val="1200"/>
              </a:spcAft>
              <a:buFont typeface="Arial" panose="020B0604020202020204" pitchFamily="34" charset="0"/>
              <a:buChar char="•"/>
            </a:pPr>
            <a:r>
              <a:rPr lang="en-GB" sz="1600" dirty="0">
                <a:solidFill>
                  <a:schemeClr val="bg1"/>
                </a:solidFill>
                <a:latin typeface="+mj-lt"/>
                <a:cs typeface="Segoe UI Light" panose="020B0502040204020203" pitchFamily="34" charset="0"/>
              </a:rPr>
              <a:t>Dispensary open from 09:00 to 17:00, seven days a week</a:t>
            </a:r>
          </a:p>
        </p:txBody>
      </p:sp>
    </p:spTree>
    <p:extLst>
      <p:ext uri="{BB962C8B-B14F-4D97-AF65-F5344CB8AC3E}">
        <p14:creationId xmlns:p14="http://schemas.microsoft.com/office/powerpoint/2010/main" val="153018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Portrait of Young Woman Using Mobile Phone in Cafe">
            <a:extLst>
              <a:ext uri="{FF2B5EF4-FFF2-40B4-BE49-F238E27FC236}">
                <a16:creationId xmlns:a16="http://schemas.microsoft.com/office/drawing/2014/main" id="{A9CD85EE-DC31-49A4-925C-43AED7A48849}"/>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32470" r="32470"/>
          <a:stretch>
            <a:fillRect/>
          </a:stretch>
        </p:blipFill>
        <p:spPr>
          <a:xfrm>
            <a:off x="0" y="0"/>
            <a:ext cx="3598863" cy="6858000"/>
          </a:xfrm>
        </p:spPr>
      </p:pic>
      <p:sp>
        <p:nvSpPr>
          <p:cNvPr id="5" name="TextBox 4">
            <a:extLst>
              <a:ext uri="{FF2B5EF4-FFF2-40B4-BE49-F238E27FC236}">
                <a16:creationId xmlns:a16="http://schemas.microsoft.com/office/drawing/2014/main" id="{AC47BFC0-0BA7-469A-BBD4-0A9AF5E52938}"/>
              </a:ext>
            </a:extLst>
          </p:cNvPr>
          <p:cNvSpPr txBox="1"/>
          <p:nvPr/>
        </p:nvSpPr>
        <p:spPr>
          <a:xfrm>
            <a:off x="3929743" y="276817"/>
            <a:ext cx="8055428" cy="989823"/>
          </a:xfrm>
          <a:prstGeom prst="rect">
            <a:avLst/>
          </a:prstGeom>
          <a:noFill/>
        </p:spPr>
        <p:txBody>
          <a:bodyPr wrap="square" rtlCol="0">
            <a:spAutoFit/>
          </a:bodyPr>
          <a:lstStyle>
            <a:defPPr>
              <a:defRPr lang="en-US"/>
            </a:defPPr>
            <a:lvl1pPr algn="ctr">
              <a:lnSpc>
                <a:spcPct val="70000"/>
              </a:lnSpc>
              <a:defRPr sz="5400" b="1" spc="-188">
                <a:gradFill>
                  <a:gsLst>
                    <a:gs pos="0">
                      <a:schemeClr val="accent3"/>
                    </a:gs>
                    <a:gs pos="82000">
                      <a:schemeClr val="accent1">
                        <a:lumMod val="75000"/>
                      </a:schemeClr>
                    </a:gs>
                  </a:gsLst>
                  <a:lin ang="2700000" scaled="1"/>
                </a:gradFill>
                <a:latin typeface="+mj-lt"/>
                <a:cs typeface="Poppins Light" panose="00000400000000000000" pitchFamily="2" charset="0"/>
              </a:defRPr>
            </a:lvl1pPr>
          </a:lstStyle>
          <a:p>
            <a:pPr algn="l">
              <a:lnSpc>
                <a:spcPct val="80000"/>
              </a:lnSpc>
            </a:pPr>
            <a:r>
              <a:rPr lang="en-GB" sz="3600" b="0" dirty="0"/>
              <a:t>Doctors Administrators (DA) “invented” at UHS  in AMU in 2015 - now national, all specialties</a:t>
            </a:r>
            <a:endParaRPr lang="en-US" sz="3600" b="0" dirty="0"/>
          </a:p>
        </p:txBody>
      </p:sp>
      <p:sp>
        <p:nvSpPr>
          <p:cNvPr id="14" name="Rectangle 13">
            <a:extLst>
              <a:ext uri="{FF2B5EF4-FFF2-40B4-BE49-F238E27FC236}">
                <a16:creationId xmlns:a16="http://schemas.microsoft.com/office/drawing/2014/main" id="{6C4FDB17-7FF2-45B1-9CF5-12B63E0AB2BE}"/>
              </a:ext>
            </a:extLst>
          </p:cNvPr>
          <p:cNvSpPr/>
          <p:nvPr/>
        </p:nvSpPr>
        <p:spPr>
          <a:xfrm>
            <a:off x="-1" y="0"/>
            <a:ext cx="3599543" cy="6858000"/>
          </a:xfrm>
          <a:prstGeom prst="rect">
            <a:avLst/>
          </a:prstGeom>
          <a:gradFill flip="none" rotWithShape="1">
            <a:gsLst>
              <a:gs pos="0">
                <a:schemeClr val="accent3">
                  <a:alpha val="85000"/>
                </a:schemeClr>
              </a:gs>
              <a:gs pos="82000">
                <a:schemeClr val="accent1">
                  <a:lumMod val="75000"/>
                  <a:alpha val="9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5" name="Rectangle: Rounded Corners 14">
            <a:extLst>
              <a:ext uri="{FF2B5EF4-FFF2-40B4-BE49-F238E27FC236}">
                <a16:creationId xmlns:a16="http://schemas.microsoft.com/office/drawing/2014/main" id="{2EB1BED6-784C-4EE3-A2C8-8A727A3D30D3}"/>
              </a:ext>
            </a:extLst>
          </p:cNvPr>
          <p:cNvSpPr/>
          <p:nvPr/>
        </p:nvSpPr>
        <p:spPr>
          <a:xfrm>
            <a:off x="436109" y="1513114"/>
            <a:ext cx="9611406" cy="5001986"/>
          </a:xfrm>
          <a:prstGeom prst="roundRect">
            <a:avLst>
              <a:gd name="adj" fmla="val 2115"/>
            </a:avLst>
          </a:prstGeom>
          <a:solidFill>
            <a:schemeClr val="bg1"/>
          </a:solidFill>
          <a:ln>
            <a:noFill/>
          </a:ln>
          <a:effectLst>
            <a:outerShdw blurRad="444500" dist="152400" dir="5400000" sx="95000" sy="95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A9F29F12-4111-4837-A287-0949B190E0A3}"/>
              </a:ext>
            </a:extLst>
          </p:cNvPr>
          <p:cNvSpPr txBox="1"/>
          <p:nvPr/>
        </p:nvSpPr>
        <p:spPr>
          <a:xfrm>
            <a:off x="629346" y="2215296"/>
            <a:ext cx="9810054" cy="4130361"/>
          </a:xfrm>
          <a:prstGeom prst="rect">
            <a:avLst/>
          </a:prstGeom>
        </p:spPr>
        <p:txBody>
          <a:bodyPr wrap="square">
            <a:spAutoFit/>
          </a:bodyPr>
          <a:lstStyle>
            <a:defPPr>
              <a:defRPr lang="en-US"/>
            </a:defPPr>
            <a:lvl1pPr algn="ctr">
              <a:lnSpc>
                <a:spcPct val="120000"/>
              </a:lnSpc>
              <a:defRPr sz="1200">
                <a:solidFill>
                  <a:schemeClr val="bg1">
                    <a:lumMod val="50000"/>
                  </a:schemeClr>
                </a:solidFill>
                <a:latin typeface="+mj-lt"/>
                <a:cs typeface="Segoe UI Light" panose="020B0502040204020203" pitchFamily="34" charset="0"/>
              </a:defRPr>
            </a:lvl1pPr>
          </a:lstStyle>
          <a:p>
            <a:pPr marL="342900" indent="-342900" algn="l">
              <a:buFont typeface="Arial" panose="020B0604020202020204" pitchFamily="34" charset="0"/>
              <a:buChar char="•"/>
            </a:pPr>
            <a:r>
              <a:rPr lang="en-GB" sz="2000" dirty="0">
                <a:solidFill>
                  <a:schemeClr val="tx1">
                    <a:lumMod val="75000"/>
                    <a:lumOff val="25000"/>
                  </a:schemeClr>
                </a:solidFill>
              </a:rPr>
              <a:t>56 bedded AMU</a:t>
            </a:r>
          </a:p>
          <a:p>
            <a:pPr marL="342900" indent="-342900" algn="l">
              <a:buFont typeface="Arial" panose="020B0604020202020204" pitchFamily="34" charset="0"/>
              <a:buChar char="•"/>
            </a:pPr>
            <a:r>
              <a:rPr lang="en-GB" sz="2000" dirty="0">
                <a:solidFill>
                  <a:schemeClr val="tx1">
                    <a:lumMod val="75000"/>
                    <a:lumOff val="25000"/>
                  </a:schemeClr>
                </a:solidFill>
              </a:rPr>
              <a:t>70-100 daily attendances/admissions</a:t>
            </a:r>
          </a:p>
          <a:p>
            <a:pPr marL="342900" indent="-342900" algn="l">
              <a:buFont typeface="Arial" panose="020B0604020202020204" pitchFamily="34" charset="0"/>
              <a:buChar char="•"/>
            </a:pPr>
            <a:r>
              <a:rPr lang="en-GB" sz="2000" dirty="0">
                <a:solidFill>
                  <a:schemeClr val="tx1">
                    <a:lumMod val="75000"/>
                    <a:lumOff val="25000"/>
                  </a:schemeClr>
                </a:solidFill>
              </a:rPr>
              <a:t>41% direct discharge rate – 30-40 electronic  discharge summaries (EDS) per day</a:t>
            </a:r>
          </a:p>
          <a:p>
            <a:pPr marL="342900" indent="-342900" algn="l">
              <a:buFont typeface="Arial" panose="020B0604020202020204" pitchFamily="34" charset="0"/>
              <a:buChar char="•"/>
            </a:pPr>
            <a:r>
              <a:rPr lang="en-GB" sz="2000" dirty="0">
                <a:solidFill>
                  <a:schemeClr val="tx1">
                    <a:lumMod val="75000"/>
                    <a:lumOff val="25000"/>
                  </a:schemeClr>
                </a:solidFill>
              </a:rPr>
              <a:t>15 minutes to complete EDS excluding to take out medications (TTOs)</a:t>
            </a:r>
          </a:p>
          <a:p>
            <a:pPr marL="342900" indent="-342900" algn="l">
              <a:buFont typeface="Arial" panose="020B0604020202020204" pitchFamily="34" charset="0"/>
              <a:buChar char="•"/>
            </a:pPr>
            <a:r>
              <a:rPr lang="en-GB" sz="2000" dirty="0">
                <a:solidFill>
                  <a:schemeClr val="tx1">
                    <a:lumMod val="75000"/>
                    <a:lumOff val="25000"/>
                  </a:schemeClr>
                </a:solidFill>
              </a:rPr>
              <a:t>10 hours per day = time required by junior doctors to complete EDS</a:t>
            </a:r>
          </a:p>
          <a:p>
            <a:pPr marL="342900" indent="-342900" algn="l">
              <a:buFont typeface="Arial" panose="020B0604020202020204" pitchFamily="34" charset="0"/>
              <a:buChar char="•"/>
            </a:pPr>
            <a:r>
              <a:rPr lang="en-GB" sz="2000" dirty="0">
                <a:solidFill>
                  <a:schemeClr val="tx1">
                    <a:lumMod val="75000"/>
                    <a:lumOff val="25000"/>
                  </a:schemeClr>
                </a:solidFill>
              </a:rPr>
              <a:t>3 SHO grade doctors on “ward-based duties” each day, one SHO  for admissions,                   1-2 </a:t>
            </a:r>
            <a:r>
              <a:rPr lang="en-GB" sz="2000" dirty="0" err="1">
                <a:solidFill>
                  <a:schemeClr val="tx1">
                    <a:lumMod val="75000"/>
                    <a:lumOff val="25000"/>
                  </a:schemeClr>
                </a:solidFill>
              </a:rPr>
              <a:t>SpRs</a:t>
            </a:r>
            <a:r>
              <a:rPr lang="en-GB" sz="2000" dirty="0">
                <a:solidFill>
                  <a:schemeClr val="tx1">
                    <a:lumMod val="75000"/>
                    <a:lumOff val="25000"/>
                  </a:schemeClr>
                </a:solidFill>
              </a:rPr>
              <a:t>, 1 consultant 08:00-22:00, seven days a week</a:t>
            </a:r>
          </a:p>
          <a:p>
            <a:pPr marL="342900" indent="-342900" algn="l">
              <a:buFont typeface="Arial" panose="020B0604020202020204" pitchFamily="34" charset="0"/>
              <a:buChar char="•"/>
            </a:pPr>
            <a:r>
              <a:rPr lang="en-GB" sz="2000" dirty="0">
                <a:solidFill>
                  <a:schemeClr val="tx1">
                    <a:lumMod val="75000"/>
                    <a:lumOff val="25000"/>
                  </a:schemeClr>
                </a:solidFill>
              </a:rPr>
              <a:t>Median length of stay 20 hours</a:t>
            </a:r>
          </a:p>
          <a:p>
            <a:pPr marL="342900" indent="-342900" algn="l">
              <a:buFont typeface="Arial" panose="020B0604020202020204" pitchFamily="34" charset="0"/>
              <a:buChar char="•"/>
            </a:pPr>
            <a:r>
              <a:rPr lang="en-GB" sz="2000" dirty="0">
                <a:solidFill>
                  <a:schemeClr val="tx1">
                    <a:lumMod val="75000"/>
                    <a:lumOff val="25000"/>
                  </a:schemeClr>
                </a:solidFill>
              </a:rPr>
              <a:t>Junior doctors carry the administrative burden at the expense of direct patient care         and education</a:t>
            </a:r>
          </a:p>
          <a:p>
            <a:pPr marL="342900" indent="-342900" algn="l">
              <a:buFont typeface="Arial" panose="020B0604020202020204" pitchFamily="34" charset="0"/>
              <a:buChar char="•"/>
            </a:pPr>
            <a:r>
              <a:rPr lang="en-GB" sz="2000" dirty="0">
                <a:solidFill>
                  <a:schemeClr val="tx1">
                    <a:lumMod val="75000"/>
                    <a:lumOff val="25000"/>
                  </a:schemeClr>
                </a:solidFill>
              </a:rPr>
              <a:t>European Working Time Rule considerations created additional pressures</a:t>
            </a:r>
          </a:p>
        </p:txBody>
      </p:sp>
      <p:sp>
        <p:nvSpPr>
          <p:cNvPr id="12" name="TextBox 11">
            <a:extLst>
              <a:ext uri="{FF2B5EF4-FFF2-40B4-BE49-F238E27FC236}">
                <a16:creationId xmlns:a16="http://schemas.microsoft.com/office/drawing/2014/main" id="{C55ED53B-90F8-4384-9953-F33B128E9F96}"/>
              </a:ext>
            </a:extLst>
          </p:cNvPr>
          <p:cNvSpPr txBox="1"/>
          <p:nvPr/>
        </p:nvSpPr>
        <p:spPr>
          <a:xfrm>
            <a:off x="629346" y="1683394"/>
            <a:ext cx="9037168" cy="471539"/>
          </a:xfrm>
          <a:prstGeom prst="rect">
            <a:avLst/>
          </a:prstGeom>
        </p:spPr>
        <p:txBody>
          <a:bodyPr wrap="square">
            <a:spAutoFit/>
          </a:bodyPr>
          <a:lstStyle>
            <a:defPPr>
              <a:defRPr lang="en-US"/>
            </a:defPPr>
            <a:lvl1pPr>
              <a:lnSpc>
                <a:spcPct val="120000"/>
              </a:lnSpc>
              <a:defRPr sz="1200">
                <a:solidFill>
                  <a:schemeClr val="bg1">
                    <a:lumMod val="50000"/>
                  </a:schemeClr>
                </a:solidFill>
                <a:latin typeface="+mj-lt"/>
                <a:cs typeface="Segoe UI Light" panose="020B0502040204020203" pitchFamily="34" charset="0"/>
              </a:defRPr>
            </a:lvl1pPr>
          </a:lstStyle>
          <a:p>
            <a:r>
              <a:rPr lang="en-GB" sz="2200" b="1" dirty="0">
                <a:solidFill>
                  <a:schemeClr val="accent1"/>
                </a:solidFill>
              </a:rPr>
              <a:t>The Problem: “busy Acute Admissions area”</a:t>
            </a:r>
          </a:p>
        </p:txBody>
      </p:sp>
    </p:spTree>
    <p:extLst>
      <p:ext uri="{BB962C8B-B14F-4D97-AF65-F5344CB8AC3E}">
        <p14:creationId xmlns:p14="http://schemas.microsoft.com/office/powerpoint/2010/main" val="77778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Portrait of Young Woman Using Mobile Phone in Cafe">
            <a:extLst>
              <a:ext uri="{FF2B5EF4-FFF2-40B4-BE49-F238E27FC236}">
                <a16:creationId xmlns:a16="http://schemas.microsoft.com/office/drawing/2014/main" id="{A9CD85EE-DC31-49A4-925C-43AED7A48849}"/>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32470" r="32470"/>
          <a:stretch>
            <a:fillRect/>
          </a:stretch>
        </p:blipFill>
        <p:spPr>
          <a:xfrm>
            <a:off x="0" y="0"/>
            <a:ext cx="3598863" cy="6858000"/>
          </a:xfrm>
        </p:spPr>
      </p:pic>
      <p:sp>
        <p:nvSpPr>
          <p:cNvPr id="14" name="Rectangle 13">
            <a:extLst>
              <a:ext uri="{FF2B5EF4-FFF2-40B4-BE49-F238E27FC236}">
                <a16:creationId xmlns:a16="http://schemas.microsoft.com/office/drawing/2014/main" id="{6C4FDB17-7FF2-45B1-9CF5-12B63E0AB2BE}"/>
              </a:ext>
            </a:extLst>
          </p:cNvPr>
          <p:cNvSpPr/>
          <p:nvPr/>
        </p:nvSpPr>
        <p:spPr>
          <a:xfrm>
            <a:off x="-1" y="0"/>
            <a:ext cx="3599543" cy="6858000"/>
          </a:xfrm>
          <a:prstGeom prst="rect">
            <a:avLst/>
          </a:prstGeom>
          <a:gradFill flip="none" rotWithShape="1">
            <a:gsLst>
              <a:gs pos="0">
                <a:schemeClr val="accent3">
                  <a:alpha val="85000"/>
                </a:schemeClr>
              </a:gs>
              <a:gs pos="82000">
                <a:schemeClr val="accent1">
                  <a:lumMod val="75000"/>
                  <a:alpha val="9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5" name="Rectangle: Rounded Corners 14">
            <a:extLst>
              <a:ext uri="{FF2B5EF4-FFF2-40B4-BE49-F238E27FC236}">
                <a16:creationId xmlns:a16="http://schemas.microsoft.com/office/drawing/2014/main" id="{2EB1BED6-784C-4EE3-A2C8-8A727A3D30D3}"/>
              </a:ext>
            </a:extLst>
          </p:cNvPr>
          <p:cNvSpPr/>
          <p:nvPr/>
        </p:nvSpPr>
        <p:spPr>
          <a:xfrm>
            <a:off x="436109" y="1513114"/>
            <a:ext cx="9611406" cy="5001986"/>
          </a:xfrm>
          <a:prstGeom prst="roundRect">
            <a:avLst>
              <a:gd name="adj" fmla="val 2115"/>
            </a:avLst>
          </a:prstGeom>
          <a:solidFill>
            <a:schemeClr val="bg1"/>
          </a:solidFill>
          <a:ln>
            <a:noFill/>
          </a:ln>
          <a:effectLst>
            <a:outerShdw blurRad="444500" dist="152400" dir="5400000" sx="95000" sy="95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A9F29F12-4111-4837-A287-0949B190E0A3}"/>
              </a:ext>
            </a:extLst>
          </p:cNvPr>
          <p:cNvSpPr txBox="1"/>
          <p:nvPr/>
        </p:nvSpPr>
        <p:spPr>
          <a:xfrm>
            <a:off x="629346" y="2215296"/>
            <a:ext cx="9810054" cy="1914370"/>
          </a:xfrm>
          <a:prstGeom prst="rect">
            <a:avLst/>
          </a:prstGeom>
        </p:spPr>
        <p:txBody>
          <a:bodyPr wrap="square">
            <a:spAutoFit/>
          </a:bodyPr>
          <a:lstStyle>
            <a:defPPr>
              <a:defRPr lang="en-US"/>
            </a:defPPr>
            <a:lvl1pPr algn="ctr">
              <a:lnSpc>
                <a:spcPct val="120000"/>
              </a:lnSpc>
              <a:defRPr sz="1200">
                <a:solidFill>
                  <a:schemeClr val="bg1">
                    <a:lumMod val="50000"/>
                  </a:schemeClr>
                </a:solidFill>
                <a:latin typeface="+mj-lt"/>
                <a:cs typeface="Segoe UI Light" panose="020B0502040204020203" pitchFamily="34" charset="0"/>
              </a:defRPr>
            </a:lvl1pPr>
          </a:lstStyle>
          <a:p>
            <a:pPr marL="342900" indent="-342900" algn="l">
              <a:buFont typeface="Arial" panose="020B0604020202020204" pitchFamily="34" charset="0"/>
              <a:buChar char="•"/>
            </a:pPr>
            <a:r>
              <a:rPr lang="en-GB" sz="2000" dirty="0">
                <a:solidFill>
                  <a:schemeClr val="tx1">
                    <a:lumMod val="75000"/>
                    <a:lumOff val="25000"/>
                  </a:schemeClr>
                </a:solidFill>
              </a:rPr>
              <a:t>41% direct discharge rate </a:t>
            </a:r>
            <a:r>
              <a:rPr lang="en-GB" sz="2000" dirty="0"/>
              <a:t>– </a:t>
            </a:r>
            <a:r>
              <a:rPr lang="en-GB" sz="2000" dirty="0">
                <a:solidFill>
                  <a:schemeClr val="accent5">
                    <a:lumMod val="50000"/>
                  </a:schemeClr>
                </a:solidFill>
              </a:rPr>
              <a:t>30-40 electronic  discharge summaries (EDS) per day</a:t>
            </a:r>
          </a:p>
          <a:p>
            <a:pPr marL="342900" indent="-342900" algn="l">
              <a:buFont typeface="Arial" panose="020B0604020202020204" pitchFamily="34" charset="0"/>
              <a:buChar char="•"/>
            </a:pPr>
            <a:r>
              <a:rPr lang="en-GB" sz="2000" dirty="0">
                <a:solidFill>
                  <a:schemeClr val="accent5">
                    <a:lumMod val="50000"/>
                  </a:schemeClr>
                </a:solidFill>
              </a:rPr>
              <a:t>15 minutes to complete EDS excluding to take out medications (TTOs)</a:t>
            </a:r>
          </a:p>
          <a:p>
            <a:pPr marL="342900" indent="-342900" algn="l">
              <a:buFont typeface="Arial" panose="020B0604020202020204" pitchFamily="34" charset="0"/>
              <a:buChar char="•"/>
            </a:pPr>
            <a:r>
              <a:rPr lang="en-GB" sz="2000" dirty="0">
                <a:solidFill>
                  <a:schemeClr val="accent5">
                    <a:lumMod val="50000"/>
                  </a:schemeClr>
                </a:solidFill>
              </a:rPr>
              <a:t>10 hours per day = time required by junior doctors to complete EDS</a:t>
            </a:r>
          </a:p>
          <a:p>
            <a:pPr marL="342900" indent="-342900" algn="l">
              <a:buFont typeface="Arial" panose="020B0604020202020204" pitchFamily="34" charset="0"/>
              <a:buChar char="•"/>
            </a:pPr>
            <a:r>
              <a:rPr lang="en-GB" sz="2000" dirty="0">
                <a:solidFill>
                  <a:schemeClr val="tx1">
                    <a:lumMod val="75000"/>
                    <a:lumOff val="25000"/>
                  </a:schemeClr>
                </a:solidFill>
              </a:rPr>
              <a:t>3 SHO grade doctors on “ward-based duties” each day, one SHO  for admissions, 1-2 </a:t>
            </a:r>
            <a:r>
              <a:rPr lang="en-GB" sz="2000" dirty="0" err="1">
                <a:solidFill>
                  <a:schemeClr val="tx1">
                    <a:lumMod val="75000"/>
                    <a:lumOff val="25000"/>
                  </a:schemeClr>
                </a:solidFill>
              </a:rPr>
              <a:t>SpRs</a:t>
            </a:r>
            <a:r>
              <a:rPr lang="en-GB" sz="2000" dirty="0">
                <a:solidFill>
                  <a:schemeClr val="tx1">
                    <a:lumMod val="75000"/>
                    <a:lumOff val="25000"/>
                  </a:schemeClr>
                </a:solidFill>
              </a:rPr>
              <a:t>, 1 consultant 08:00-22:00, seven days a week</a:t>
            </a:r>
          </a:p>
        </p:txBody>
      </p:sp>
      <p:sp>
        <p:nvSpPr>
          <p:cNvPr id="12" name="TextBox 11">
            <a:extLst>
              <a:ext uri="{FF2B5EF4-FFF2-40B4-BE49-F238E27FC236}">
                <a16:creationId xmlns:a16="http://schemas.microsoft.com/office/drawing/2014/main" id="{C55ED53B-90F8-4384-9953-F33B128E9F96}"/>
              </a:ext>
            </a:extLst>
          </p:cNvPr>
          <p:cNvSpPr txBox="1"/>
          <p:nvPr/>
        </p:nvSpPr>
        <p:spPr>
          <a:xfrm>
            <a:off x="629346" y="1683394"/>
            <a:ext cx="9037168" cy="471539"/>
          </a:xfrm>
          <a:prstGeom prst="rect">
            <a:avLst/>
          </a:prstGeom>
        </p:spPr>
        <p:txBody>
          <a:bodyPr wrap="square">
            <a:spAutoFit/>
          </a:bodyPr>
          <a:lstStyle>
            <a:defPPr>
              <a:defRPr lang="en-US"/>
            </a:defPPr>
            <a:lvl1pPr>
              <a:lnSpc>
                <a:spcPct val="120000"/>
              </a:lnSpc>
              <a:defRPr sz="1200">
                <a:solidFill>
                  <a:schemeClr val="bg1">
                    <a:lumMod val="50000"/>
                  </a:schemeClr>
                </a:solidFill>
                <a:latin typeface="+mj-lt"/>
                <a:cs typeface="Segoe UI Light" panose="020B0502040204020203" pitchFamily="34" charset="0"/>
              </a:defRPr>
            </a:lvl1pPr>
          </a:lstStyle>
          <a:p>
            <a:r>
              <a:rPr lang="en-GB" sz="2200" b="1" dirty="0">
                <a:solidFill>
                  <a:schemeClr val="accent1"/>
                </a:solidFill>
              </a:rPr>
              <a:t>The Solution: A Doctors Administrator “busy Acute Admissions area”</a:t>
            </a:r>
          </a:p>
        </p:txBody>
      </p:sp>
      <p:sp>
        <p:nvSpPr>
          <p:cNvPr id="8" name="TextBox 7">
            <a:extLst>
              <a:ext uri="{FF2B5EF4-FFF2-40B4-BE49-F238E27FC236}">
                <a16:creationId xmlns:a16="http://schemas.microsoft.com/office/drawing/2014/main" id="{B7335BFC-9F25-4234-B5DC-683B9564A225}"/>
              </a:ext>
            </a:extLst>
          </p:cNvPr>
          <p:cNvSpPr txBox="1"/>
          <p:nvPr/>
        </p:nvSpPr>
        <p:spPr>
          <a:xfrm>
            <a:off x="3929743" y="276817"/>
            <a:ext cx="8055428" cy="989823"/>
          </a:xfrm>
          <a:prstGeom prst="rect">
            <a:avLst/>
          </a:prstGeom>
          <a:noFill/>
        </p:spPr>
        <p:txBody>
          <a:bodyPr wrap="square" rtlCol="0">
            <a:spAutoFit/>
          </a:bodyPr>
          <a:lstStyle>
            <a:defPPr>
              <a:defRPr lang="en-US"/>
            </a:defPPr>
            <a:lvl1pPr algn="ctr">
              <a:lnSpc>
                <a:spcPct val="70000"/>
              </a:lnSpc>
              <a:defRPr sz="5400" b="1" spc="-188">
                <a:gradFill>
                  <a:gsLst>
                    <a:gs pos="0">
                      <a:schemeClr val="accent3"/>
                    </a:gs>
                    <a:gs pos="82000">
                      <a:schemeClr val="accent1">
                        <a:lumMod val="75000"/>
                      </a:schemeClr>
                    </a:gs>
                  </a:gsLst>
                  <a:lin ang="2700000" scaled="1"/>
                </a:gradFill>
                <a:latin typeface="+mj-lt"/>
                <a:cs typeface="Poppins Light" panose="00000400000000000000" pitchFamily="2" charset="0"/>
              </a:defRPr>
            </a:lvl1pPr>
          </a:lstStyle>
          <a:p>
            <a:pPr algn="l">
              <a:lnSpc>
                <a:spcPct val="80000"/>
              </a:lnSpc>
            </a:pPr>
            <a:r>
              <a:rPr lang="en-GB" sz="3600" b="0" dirty="0"/>
              <a:t>Doctors Administrators (DA) “invented” at UHS  in AMU in 2015 - now national, all specialties</a:t>
            </a:r>
            <a:endParaRPr lang="en-US" sz="3600" b="0" dirty="0"/>
          </a:p>
        </p:txBody>
      </p:sp>
    </p:spTree>
    <p:extLst>
      <p:ext uri="{BB962C8B-B14F-4D97-AF65-F5344CB8AC3E}">
        <p14:creationId xmlns:p14="http://schemas.microsoft.com/office/powerpoint/2010/main" val="356243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1D98774-09B9-402E-B227-B97630C6C4DE}"/>
              </a:ext>
            </a:extLst>
          </p:cNvPr>
          <p:cNvSpPr/>
          <p:nvPr/>
        </p:nvSpPr>
        <p:spPr>
          <a:xfrm>
            <a:off x="1294864" y="1942494"/>
            <a:ext cx="2427784" cy="3819129"/>
          </a:xfrm>
          <a:prstGeom prst="roundRect">
            <a:avLst>
              <a:gd name="adj" fmla="val 1410"/>
            </a:avLst>
          </a:prstGeom>
          <a:solidFill>
            <a:schemeClr val="bg1">
              <a:alpha val="25000"/>
            </a:schemeClr>
          </a:solidFill>
          <a:ln w="12700">
            <a:solidFill>
              <a:schemeClr val="bg1"/>
            </a:solidFill>
          </a:ln>
          <a:effectLst>
            <a:outerShdw blurRad="127000" dist="381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19" name="Rectangle: Rounded Corners 18">
            <a:extLst>
              <a:ext uri="{FF2B5EF4-FFF2-40B4-BE49-F238E27FC236}">
                <a16:creationId xmlns:a16="http://schemas.microsoft.com/office/drawing/2014/main" id="{171B5ED8-189D-4932-BB4C-141BA815E8B8}"/>
              </a:ext>
            </a:extLst>
          </p:cNvPr>
          <p:cNvSpPr/>
          <p:nvPr/>
        </p:nvSpPr>
        <p:spPr>
          <a:xfrm>
            <a:off x="3722646" y="1942494"/>
            <a:ext cx="2427784" cy="3819129"/>
          </a:xfrm>
          <a:prstGeom prst="roundRect">
            <a:avLst>
              <a:gd name="adj" fmla="val 1410"/>
            </a:avLst>
          </a:prstGeom>
          <a:solidFill>
            <a:schemeClr val="bg1">
              <a:alpha val="25000"/>
            </a:schemeClr>
          </a:solidFill>
          <a:ln w="12700">
            <a:solidFill>
              <a:schemeClr val="bg1"/>
            </a:solidFill>
          </a:ln>
          <a:effectLst>
            <a:outerShdw blurRad="127000" dist="381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35" name="Rectangle: Rounded Corners 34">
            <a:extLst>
              <a:ext uri="{FF2B5EF4-FFF2-40B4-BE49-F238E27FC236}">
                <a16:creationId xmlns:a16="http://schemas.microsoft.com/office/drawing/2014/main" id="{B316E401-24F5-416A-B6F3-2A3FEC78B876}"/>
              </a:ext>
            </a:extLst>
          </p:cNvPr>
          <p:cNvSpPr/>
          <p:nvPr/>
        </p:nvSpPr>
        <p:spPr>
          <a:xfrm>
            <a:off x="8578210" y="1942494"/>
            <a:ext cx="2427784" cy="3819129"/>
          </a:xfrm>
          <a:prstGeom prst="roundRect">
            <a:avLst>
              <a:gd name="adj" fmla="val 1410"/>
            </a:avLst>
          </a:prstGeom>
          <a:solidFill>
            <a:schemeClr val="bg1">
              <a:alpha val="25000"/>
            </a:schemeClr>
          </a:solidFill>
          <a:ln w="12700">
            <a:solidFill>
              <a:schemeClr val="bg1"/>
            </a:solidFill>
          </a:ln>
          <a:effectLst>
            <a:outerShdw blurRad="127000" dist="381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51" name="Rectangle: Rounded Corners 50">
            <a:extLst>
              <a:ext uri="{FF2B5EF4-FFF2-40B4-BE49-F238E27FC236}">
                <a16:creationId xmlns:a16="http://schemas.microsoft.com/office/drawing/2014/main" id="{86603D52-FB19-4075-8064-2A3C0F9C7DE3}"/>
              </a:ext>
            </a:extLst>
          </p:cNvPr>
          <p:cNvSpPr/>
          <p:nvPr/>
        </p:nvSpPr>
        <p:spPr>
          <a:xfrm>
            <a:off x="6150428" y="1942494"/>
            <a:ext cx="2427784" cy="3819129"/>
          </a:xfrm>
          <a:prstGeom prst="roundRect">
            <a:avLst>
              <a:gd name="adj" fmla="val 1410"/>
            </a:avLst>
          </a:prstGeom>
          <a:solidFill>
            <a:schemeClr val="bg1">
              <a:alpha val="25000"/>
            </a:schemeClr>
          </a:solidFill>
          <a:ln w="12700">
            <a:solidFill>
              <a:schemeClr val="bg1"/>
            </a:solidFill>
          </a:ln>
          <a:effectLst>
            <a:outerShdw blurRad="571500" dist="266700" dir="5400000" sx="95000" sy="95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67" name="TextBox 66">
            <a:extLst>
              <a:ext uri="{FF2B5EF4-FFF2-40B4-BE49-F238E27FC236}">
                <a16:creationId xmlns:a16="http://schemas.microsoft.com/office/drawing/2014/main" id="{41C2AE4A-EAB4-44EC-AEA6-6949F570CA0B}"/>
              </a:ext>
            </a:extLst>
          </p:cNvPr>
          <p:cNvSpPr txBox="1"/>
          <p:nvPr/>
        </p:nvSpPr>
        <p:spPr>
          <a:xfrm>
            <a:off x="0" y="758089"/>
            <a:ext cx="12192000" cy="596766"/>
          </a:xfrm>
          <a:prstGeom prst="rect">
            <a:avLst/>
          </a:prstGeom>
          <a:noFill/>
        </p:spPr>
        <p:txBody>
          <a:bodyPr wrap="square" rtlCol="0">
            <a:spAutoFit/>
          </a:bodyPr>
          <a:lstStyle/>
          <a:p>
            <a:pPr algn="ctr">
              <a:lnSpc>
                <a:spcPct val="70000"/>
              </a:lnSpc>
            </a:pPr>
            <a:r>
              <a:rPr lang="en-US" sz="4400" b="1" spc="-188" dirty="0">
                <a:solidFill>
                  <a:schemeClr val="bg1"/>
                </a:solidFill>
                <a:latin typeface="+mj-lt"/>
                <a:cs typeface="Poppins Light" panose="00000400000000000000" pitchFamily="2" charset="0"/>
              </a:rPr>
              <a:t>Recruitment of Doctors Administrators </a:t>
            </a:r>
          </a:p>
        </p:txBody>
      </p:sp>
      <p:sp>
        <p:nvSpPr>
          <p:cNvPr id="21" name="TextBox 20">
            <a:extLst>
              <a:ext uri="{FF2B5EF4-FFF2-40B4-BE49-F238E27FC236}">
                <a16:creationId xmlns:a16="http://schemas.microsoft.com/office/drawing/2014/main" id="{073AD51E-5B26-42F8-891F-167580A10261}"/>
              </a:ext>
            </a:extLst>
          </p:cNvPr>
          <p:cNvSpPr txBox="1"/>
          <p:nvPr/>
        </p:nvSpPr>
        <p:spPr>
          <a:xfrm>
            <a:off x="1465132" y="2290322"/>
            <a:ext cx="2342647" cy="2677656"/>
          </a:xfrm>
          <a:prstGeom prst="rect">
            <a:avLst/>
          </a:prstGeom>
          <a:noFill/>
        </p:spPr>
        <p:txBody>
          <a:bodyPr wrap="square" rtlCol="0">
            <a:spAutoFit/>
          </a:bodyPr>
          <a:lstStyle>
            <a:defPPr>
              <a:defRPr lang="en-US"/>
            </a:defPPr>
            <a:lvl1pPr algn="ctr">
              <a:lnSpc>
                <a:spcPct val="70000"/>
              </a:lnSpc>
              <a:defRPr sz="5400" b="1" spc="-188">
                <a:solidFill>
                  <a:schemeClr val="bg1"/>
                </a:solidFill>
                <a:latin typeface="+mj-lt"/>
                <a:cs typeface="Poppins Light" panose="00000400000000000000" pitchFamily="2" charset="0"/>
              </a:defRPr>
            </a:lvl1pPr>
          </a:lstStyle>
          <a:p>
            <a:pPr algn="l">
              <a:lnSpc>
                <a:spcPct val="100000"/>
              </a:lnSpc>
            </a:pPr>
            <a:r>
              <a:rPr lang="en-GB" sz="2800" b="0" dirty="0"/>
              <a:t>Advertised on open market (avoid depleting health care support roles further)</a:t>
            </a:r>
          </a:p>
        </p:txBody>
      </p:sp>
      <p:sp>
        <p:nvSpPr>
          <p:cNvPr id="64" name="TextBox 63">
            <a:extLst>
              <a:ext uri="{FF2B5EF4-FFF2-40B4-BE49-F238E27FC236}">
                <a16:creationId xmlns:a16="http://schemas.microsoft.com/office/drawing/2014/main" id="{0C248167-9EFF-4CAD-97EE-5450A330A691}"/>
              </a:ext>
            </a:extLst>
          </p:cNvPr>
          <p:cNvSpPr txBox="1"/>
          <p:nvPr/>
        </p:nvSpPr>
        <p:spPr>
          <a:xfrm rot="10800000" flipV="1">
            <a:off x="11404230" y="6349263"/>
            <a:ext cx="529808" cy="307777"/>
          </a:xfrm>
          <a:prstGeom prst="rect">
            <a:avLst/>
          </a:prstGeom>
          <a:noFill/>
        </p:spPr>
        <p:txBody>
          <a:bodyPr wrap="square" rtlCol="0">
            <a:spAutoFit/>
          </a:bodyPr>
          <a:lstStyle/>
          <a:p>
            <a:pPr algn="ctr"/>
            <a:fld id="{260E2A6B-A809-4840-BF14-8648BC0BDF87}" type="slidenum">
              <a:rPr lang="id-ID" sz="1400" i="0" smtClean="0">
                <a:solidFill>
                  <a:schemeClr val="bg1">
                    <a:lumMod val="95000"/>
                  </a:schemeClr>
                </a:solidFill>
                <a:latin typeface="+mj-lt"/>
                <a:ea typeface="Lato" panose="020F0502020204030203" pitchFamily="34" charset="0"/>
                <a:cs typeface="Segoe UI" panose="020B0502040204020203" pitchFamily="34" charset="0"/>
              </a:rPr>
              <a:pPr algn="ctr"/>
              <a:t>35</a:t>
            </a:fld>
            <a:endParaRPr lang="id-ID" sz="3200" i="0" dirty="0">
              <a:solidFill>
                <a:schemeClr val="bg1">
                  <a:lumMod val="95000"/>
                </a:schemeClr>
              </a:solidFill>
              <a:latin typeface="+mj-lt"/>
              <a:ea typeface="Lato" panose="020F0502020204030203" pitchFamily="34" charset="0"/>
              <a:cs typeface="Segoe UI" panose="020B0502040204020203" pitchFamily="34" charset="0"/>
            </a:endParaRPr>
          </a:p>
        </p:txBody>
      </p:sp>
      <p:sp>
        <p:nvSpPr>
          <p:cNvPr id="65" name="TextBox 64">
            <a:extLst>
              <a:ext uri="{FF2B5EF4-FFF2-40B4-BE49-F238E27FC236}">
                <a16:creationId xmlns:a16="http://schemas.microsoft.com/office/drawing/2014/main" id="{B3FCBF1D-27F1-4863-90A6-F031C43D050C}"/>
              </a:ext>
            </a:extLst>
          </p:cNvPr>
          <p:cNvSpPr txBox="1"/>
          <p:nvPr/>
        </p:nvSpPr>
        <p:spPr>
          <a:xfrm>
            <a:off x="10781501" y="6349263"/>
            <a:ext cx="682687" cy="307777"/>
          </a:xfrm>
          <a:prstGeom prst="rect">
            <a:avLst/>
          </a:prstGeom>
          <a:noFill/>
        </p:spPr>
        <p:txBody>
          <a:bodyPr wrap="none" rtlCol="0">
            <a:spAutoFit/>
          </a:bodyPr>
          <a:lstStyle/>
          <a:p>
            <a:pPr algn="ctr"/>
            <a:r>
              <a:rPr lang="en-US" sz="1400" spc="300" dirty="0">
                <a:solidFill>
                  <a:schemeClr val="bg1">
                    <a:lumMod val="95000"/>
                  </a:schemeClr>
                </a:solidFill>
                <a:latin typeface="+mj-lt"/>
                <a:ea typeface="Lato" panose="020F0502020204030203" pitchFamily="34" charset="0"/>
                <a:cs typeface="Segoe UI" panose="020B0502040204020203" pitchFamily="34" charset="0"/>
              </a:rPr>
              <a:t>Page</a:t>
            </a:r>
            <a:endParaRPr lang="id-ID" sz="1400" spc="300" dirty="0">
              <a:solidFill>
                <a:schemeClr val="bg1">
                  <a:lumMod val="95000"/>
                </a:schemeClr>
              </a:solidFill>
              <a:latin typeface="+mj-lt"/>
              <a:ea typeface="Lato" panose="020F0502020204030203" pitchFamily="34" charset="0"/>
              <a:cs typeface="Segoe UI" panose="020B0502040204020203" pitchFamily="34" charset="0"/>
            </a:endParaRPr>
          </a:p>
        </p:txBody>
      </p:sp>
      <p:sp>
        <p:nvSpPr>
          <p:cNvPr id="66" name="TextBox 65">
            <a:extLst>
              <a:ext uri="{FF2B5EF4-FFF2-40B4-BE49-F238E27FC236}">
                <a16:creationId xmlns:a16="http://schemas.microsoft.com/office/drawing/2014/main" id="{0828313D-5BA0-4536-B4D3-BEB403A408FC}"/>
              </a:ext>
            </a:extLst>
          </p:cNvPr>
          <p:cNvSpPr txBox="1"/>
          <p:nvPr/>
        </p:nvSpPr>
        <p:spPr>
          <a:xfrm>
            <a:off x="3914197" y="2290322"/>
            <a:ext cx="2342647" cy="1384995"/>
          </a:xfrm>
          <a:prstGeom prst="rect">
            <a:avLst/>
          </a:prstGeom>
          <a:noFill/>
        </p:spPr>
        <p:txBody>
          <a:bodyPr wrap="square" rtlCol="0">
            <a:spAutoFit/>
          </a:bodyPr>
          <a:lstStyle>
            <a:defPPr>
              <a:defRPr lang="en-US"/>
            </a:defPPr>
            <a:lvl1pPr algn="ctr">
              <a:lnSpc>
                <a:spcPct val="70000"/>
              </a:lnSpc>
              <a:defRPr sz="5400" b="1" spc="-188">
                <a:solidFill>
                  <a:schemeClr val="bg1"/>
                </a:solidFill>
                <a:latin typeface="+mj-lt"/>
                <a:cs typeface="Poppins Light" panose="00000400000000000000" pitchFamily="2" charset="0"/>
              </a:defRPr>
            </a:lvl1pPr>
          </a:lstStyle>
          <a:p>
            <a:pPr algn="l">
              <a:lnSpc>
                <a:spcPct val="100000"/>
              </a:lnSpc>
            </a:pPr>
            <a:r>
              <a:rPr lang="en-GB" sz="2800" b="0" dirty="0"/>
              <a:t>Internal </a:t>
            </a:r>
          </a:p>
          <a:p>
            <a:pPr algn="l">
              <a:lnSpc>
                <a:spcPct val="100000"/>
              </a:lnSpc>
            </a:pPr>
            <a:r>
              <a:rPr lang="en-GB" sz="2800" b="0" dirty="0"/>
              <a:t>and external recruitment</a:t>
            </a:r>
          </a:p>
        </p:txBody>
      </p:sp>
      <p:sp>
        <p:nvSpPr>
          <p:cNvPr id="68" name="TextBox 67">
            <a:extLst>
              <a:ext uri="{FF2B5EF4-FFF2-40B4-BE49-F238E27FC236}">
                <a16:creationId xmlns:a16="http://schemas.microsoft.com/office/drawing/2014/main" id="{F0BFC2CD-5F3A-4E23-982F-C02F84E6EB15}"/>
              </a:ext>
            </a:extLst>
          </p:cNvPr>
          <p:cNvSpPr txBox="1"/>
          <p:nvPr/>
        </p:nvSpPr>
        <p:spPr>
          <a:xfrm>
            <a:off x="6363258" y="2290322"/>
            <a:ext cx="2342647" cy="1384995"/>
          </a:xfrm>
          <a:prstGeom prst="rect">
            <a:avLst/>
          </a:prstGeom>
          <a:noFill/>
        </p:spPr>
        <p:txBody>
          <a:bodyPr wrap="square" rtlCol="0">
            <a:spAutoFit/>
          </a:bodyPr>
          <a:lstStyle>
            <a:defPPr>
              <a:defRPr lang="en-US"/>
            </a:defPPr>
            <a:lvl1pPr algn="ctr">
              <a:lnSpc>
                <a:spcPct val="70000"/>
              </a:lnSpc>
              <a:defRPr sz="5400" b="1" spc="-188">
                <a:solidFill>
                  <a:schemeClr val="bg1"/>
                </a:solidFill>
                <a:latin typeface="+mj-lt"/>
                <a:cs typeface="Poppins Light" panose="00000400000000000000" pitchFamily="2" charset="0"/>
              </a:defRPr>
            </a:lvl1pPr>
          </a:lstStyle>
          <a:p>
            <a:pPr algn="l">
              <a:lnSpc>
                <a:spcPct val="100000"/>
              </a:lnSpc>
            </a:pPr>
            <a:r>
              <a:rPr lang="en-GB" sz="2800" b="0" dirty="0"/>
              <a:t>Competitive selection </a:t>
            </a:r>
          </a:p>
          <a:p>
            <a:pPr algn="l">
              <a:lnSpc>
                <a:spcPct val="100000"/>
              </a:lnSpc>
            </a:pPr>
            <a:r>
              <a:rPr lang="en-GB" sz="2800" b="0" dirty="0"/>
              <a:t>process</a:t>
            </a:r>
          </a:p>
        </p:txBody>
      </p:sp>
      <p:sp>
        <p:nvSpPr>
          <p:cNvPr id="69" name="TextBox 68">
            <a:extLst>
              <a:ext uri="{FF2B5EF4-FFF2-40B4-BE49-F238E27FC236}">
                <a16:creationId xmlns:a16="http://schemas.microsoft.com/office/drawing/2014/main" id="{44DD98CD-BF52-414C-A490-A01959DC0F9D}"/>
              </a:ext>
            </a:extLst>
          </p:cNvPr>
          <p:cNvSpPr txBox="1"/>
          <p:nvPr/>
        </p:nvSpPr>
        <p:spPr>
          <a:xfrm>
            <a:off x="8705905" y="2290322"/>
            <a:ext cx="2342647" cy="3262432"/>
          </a:xfrm>
          <a:prstGeom prst="rect">
            <a:avLst/>
          </a:prstGeom>
          <a:noFill/>
        </p:spPr>
        <p:txBody>
          <a:bodyPr wrap="square" rtlCol="0">
            <a:spAutoFit/>
          </a:bodyPr>
          <a:lstStyle>
            <a:defPPr>
              <a:defRPr lang="en-US"/>
            </a:defPPr>
            <a:lvl1pPr algn="ctr">
              <a:lnSpc>
                <a:spcPct val="70000"/>
              </a:lnSpc>
              <a:defRPr sz="5400" b="1" spc="-188">
                <a:solidFill>
                  <a:schemeClr val="bg1"/>
                </a:solidFill>
                <a:latin typeface="+mj-lt"/>
                <a:cs typeface="Poppins Light" panose="00000400000000000000" pitchFamily="2" charset="0"/>
              </a:defRPr>
            </a:lvl1pPr>
          </a:lstStyle>
          <a:p>
            <a:pPr algn="l">
              <a:lnSpc>
                <a:spcPct val="100000"/>
              </a:lnSpc>
            </a:pPr>
            <a:r>
              <a:rPr lang="en-GB" sz="2800" b="0" dirty="0"/>
              <a:t>Skills required</a:t>
            </a:r>
          </a:p>
          <a:p>
            <a:pPr algn="l">
              <a:lnSpc>
                <a:spcPct val="100000"/>
              </a:lnSpc>
            </a:pPr>
            <a:endParaRPr lang="en-GB" sz="1000" b="0" dirty="0"/>
          </a:p>
          <a:p>
            <a:pPr marL="457200" indent="-282575" algn="l">
              <a:lnSpc>
                <a:spcPct val="100000"/>
              </a:lnSpc>
              <a:buSzPct val="60000"/>
              <a:buFont typeface="Wingdings" panose="05000000000000000000" pitchFamily="2" charset="2"/>
              <a:buChar char="ü"/>
            </a:pPr>
            <a:r>
              <a:rPr lang="en-GB" sz="2400" b="0" dirty="0"/>
              <a:t>Dynamic</a:t>
            </a:r>
          </a:p>
          <a:p>
            <a:pPr marL="457200" indent="-282575" algn="l">
              <a:lnSpc>
                <a:spcPct val="100000"/>
              </a:lnSpc>
              <a:buSzPct val="60000"/>
              <a:buFont typeface="Wingdings" panose="05000000000000000000" pitchFamily="2" charset="2"/>
              <a:buChar char="ü"/>
            </a:pPr>
            <a:r>
              <a:rPr lang="en-GB" sz="2400" b="0" dirty="0"/>
              <a:t>Attention to detail</a:t>
            </a:r>
          </a:p>
          <a:p>
            <a:pPr marL="457200" indent="-282575" algn="l">
              <a:lnSpc>
                <a:spcPct val="100000"/>
              </a:lnSpc>
              <a:buSzPct val="60000"/>
              <a:buFont typeface="Wingdings" panose="05000000000000000000" pitchFamily="2" charset="2"/>
              <a:buChar char="ü"/>
            </a:pPr>
            <a:r>
              <a:rPr lang="en-GB" sz="2400" b="0" dirty="0"/>
              <a:t>Able to work well in acute environment</a:t>
            </a:r>
          </a:p>
          <a:p>
            <a:pPr marL="457200" indent="-282575" algn="l">
              <a:lnSpc>
                <a:spcPct val="100000"/>
              </a:lnSpc>
              <a:buSzPct val="60000"/>
              <a:buFont typeface="Wingdings" panose="05000000000000000000" pitchFamily="2" charset="2"/>
              <a:buChar char="ü"/>
            </a:pPr>
            <a:r>
              <a:rPr lang="en-GB" sz="2400" b="0" dirty="0"/>
              <a:t>initiative</a:t>
            </a:r>
          </a:p>
        </p:txBody>
      </p:sp>
      <p:sp>
        <p:nvSpPr>
          <p:cNvPr id="70" name="Freeform 167">
            <a:extLst>
              <a:ext uri="{FF2B5EF4-FFF2-40B4-BE49-F238E27FC236}">
                <a16:creationId xmlns:a16="http://schemas.microsoft.com/office/drawing/2014/main" id="{14B40BE8-3A77-4EF4-B1CB-142EAB14C467}"/>
              </a:ext>
            </a:extLst>
          </p:cNvPr>
          <p:cNvSpPr>
            <a:spLocks noChangeArrowheads="1"/>
          </p:cNvSpPr>
          <p:nvPr/>
        </p:nvSpPr>
        <p:spPr bwMode="auto">
          <a:xfrm>
            <a:off x="3382316" y="2118749"/>
            <a:ext cx="170131" cy="171573"/>
          </a:xfrm>
          <a:custGeom>
            <a:avLst/>
            <a:gdLst>
              <a:gd name="T0" fmla="*/ 79322 w 418"/>
              <a:gd name="T1" fmla="*/ 0 h 417"/>
              <a:gd name="T2" fmla="*/ 79322 w 418"/>
              <a:gd name="T3" fmla="*/ 0 h 417"/>
              <a:gd name="T4" fmla="*/ 0 w 418"/>
              <a:gd name="T5" fmla="*/ 79733 h 417"/>
              <a:gd name="T6" fmla="*/ 79322 w 418"/>
              <a:gd name="T7" fmla="*/ 79733 h 417"/>
              <a:gd name="T8" fmla="*/ 79322 w 418"/>
              <a:gd name="T9" fmla="*/ 0 h 417"/>
              <a:gd name="T10" fmla="*/ 103074 w 418"/>
              <a:gd name="T11" fmla="*/ 0 h 417"/>
              <a:gd name="T12" fmla="*/ 103074 w 418"/>
              <a:gd name="T13" fmla="*/ 0 h 417"/>
              <a:gd name="T14" fmla="*/ 103074 w 418"/>
              <a:gd name="T15" fmla="*/ 91965 h 417"/>
              <a:gd name="T16" fmla="*/ 91422 w 418"/>
              <a:gd name="T17" fmla="*/ 103744 h 417"/>
              <a:gd name="T18" fmla="*/ 0 w 418"/>
              <a:gd name="T19" fmla="*/ 103744 h 417"/>
              <a:gd name="T20" fmla="*/ 91422 w 418"/>
              <a:gd name="T21" fmla="*/ 188460 h 417"/>
              <a:gd name="T22" fmla="*/ 186877 w 418"/>
              <a:gd name="T23" fmla="*/ 91965 h 417"/>
              <a:gd name="T24" fmla="*/ 103074 w 418"/>
              <a:gd name="T25" fmla="*/ 0 h 4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8" h="417">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accent3">
              <a:lumMod val="20000"/>
              <a:lumOff val="80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71" name="Freeform 167">
            <a:extLst>
              <a:ext uri="{FF2B5EF4-FFF2-40B4-BE49-F238E27FC236}">
                <a16:creationId xmlns:a16="http://schemas.microsoft.com/office/drawing/2014/main" id="{6270B300-208B-43CF-8E2D-CBE440908BF4}"/>
              </a:ext>
            </a:extLst>
          </p:cNvPr>
          <p:cNvSpPr>
            <a:spLocks noChangeArrowheads="1"/>
          </p:cNvSpPr>
          <p:nvPr/>
        </p:nvSpPr>
        <p:spPr bwMode="auto">
          <a:xfrm>
            <a:off x="5852600" y="2118749"/>
            <a:ext cx="170131" cy="171573"/>
          </a:xfrm>
          <a:custGeom>
            <a:avLst/>
            <a:gdLst>
              <a:gd name="T0" fmla="*/ 79322 w 418"/>
              <a:gd name="T1" fmla="*/ 0 h 417"/>
              <a:gd name="T2" fmla="*/ 79322 w 418"/>
              <a:gd name="T3" fmla="*/ 0 h 417"/>
              <a:gd name="T4" fmla="*/ 0 w 418"/>
              <a:gd name="T5" fmla="*/ 79733 h 417"/>
              <a:gd name="T6" fmla="*/ 79322 w 418"/>
              <a:gd name="T7" fmla="*/ 79733 h 417"/>
              <a:gd name="T8" fmla="*/ 79322 w 418"/>
              <a:gd name="T9" fmla="*/ 0 h 417"/>
              <a:gd name="T10" fmla="*/ 103074 w 418"/>
              <a:gd name="T11" fmla="*/ 0 h 417"/>
              <a:gd name="T12" fmla="*/ 103074 w 418"/>
              <a:gd name="T13" fmla="*/ 0 h 417"/>
              <a:gd name="T14" fmla="*/ 103074 w 418"/>
              <a:gd name="T15" fmla="*/ 91965 h 417"/>
              <a:gd name="T16" fmla="*/ 91422 w 418"/>
              <a:gd name="T17" fmla="*/ 103744 h 417"/>
              <a:gd name="T18" fmla="*/ 0 w 418"/>
              <a:gd name="T19" fmla="*/ 103744 h 417"/>
              <a:gd name="T20" fmla="*/ 91422 w 418"/>
              <a:gd name="T21" fmla="*/ 188460 h 417"/>
              <a:gd name="T22" fmla="*/ 186877 w 418"/>
              <a:gd name="T23" fmla="*/ 91965 h 417"/>
              <a:gd name="T24" fmla="*/ 103074 w 418"/>
              <a:gd name="T25" fmla="*/ 0 h 4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8" h="417">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accent3">
              <a:lumMod val="20000"/>
              <a:lumOff val="80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72" name="Freeform 167">
            <a:extLst>
              <a:ext uri="{FF2B5EF4-FFF2-40B4-BE49-F238E27FC236}">
                <a16:creationId xmlns:a16="http://schemas.microsoft.com/office/drawing/2014/main" id="{EB69FBD7-984F-4C88-A5B6-23CC850392D7}"/>
              </a:ext>
            </a:extLst>
          </p:cNvPr>
          <p:cNvSpPr>
            <a:spLocks noChangeArrowheads="1"/>
          </p:cNvSpPr>
          <p:nvPr/>
        </p:nvSpPr>
        <p:spPr bwMode="auto">
          <a:xfrm>
            <a:off x="8280382" y="2118749"/>
            <a:ext cx="170131" cy="171573"/>
          </a:xfrm>
          <a:custGeom>
            <a:avLst/>
            <a:gdLst>
              <a:gd name="T0" fmla="*/ 79322 w 418"/>
              <a:gd name="T1" fmla="*/ 0 h 417"/>
              <a:gd name="T2" fmla="*/ 79322 w 418"/>
              <a:gd name="T3" fmla="*/ 0 h 417"/>
              <a:gd name="T4" fmla="*/ 0 w 418"/>
              <a:gd name="T5" fmla="*/ 79733 h 417"/>
              <a:gd name="T6" fmla="*/ 79322 w 418"/>
              <a:gd name="T7" fmla="*/ 79733 h 417"/>
              <a:gd name="T8" fmla="*/ 79322 w 418"/>
              <a:gd name="T9" fmla="*/ 0 h 417"/>
              <a:gd name="T10" fmla="*/ 103074 w 418"/>
              <a:gd name="T11" fmla="*/ 0 h 417"/>
              <a:gd name="T12" fmla="*/ 103074 w 418"/>
              <a:gd name="T13" fmla="*/ 0 h 417"/>
              <a:gd name="T14" fmla="*/ 103074 w 418"/>
              <a:gd name="T15" fmla="*/ 91965 h 417"/>
              <a:gd name="T16" fmla="*/ 91422 w 418"/>
              <a:gd name="T17" fmla="*/ 103744 h 417"/>
              <a:gd name="T18" fmla="*/ 0 w 418"/>
              <a:gd name="T19" fmla="*/ 103744 h 417"/>
              <a:gd name="T20" fmla="*/ 91422 w 418"/>
              <a:gd name="T21" fmla="*/ 188460 h 417"/>
              <a:gd name="T22" fmla="*/ 186877 w 418"/>
              <a:gd name="T23" fmla="*/ 91965 h 417"/>
              <a:gd name="T24" fmla="*/ 103074 w 418"/>
              <a:gd name="T25" fmla="*/ 0 h 4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8" h="417">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accent3">
              <a:lumMod val="20000"/>
              <a:lumOff val="80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73" name="Freeform 167">
            <a:extLst>
              <a:ext uri="{FF2B5EF4-FFF2-40B4-BE49-F238E27FC236}">
                <a16:creationId xmlns:a16="http://schemas.microsoft.com/office/drawing/2014/main" id="{AE0424A9-65AD-4D0F-AA7A-741D4BDA9A09}"/>
              </a:ext>
            </a:extLst>
          </p:cNvPr>
          <p:cNvSpPr>
            <a:spLocks noChangeArrowheads="1"/>
          </p:cNvSpPr>
          <p:nvPr/>
        </p:nvSpPr>
        <p:spPr bwMode="auto">
          <a:xfrm>
            <a:off x="10686813" y="2118749"/>
            <a:ext cx="170131" cy="171573"/>
          </a:xfrm>
          <a:custGeom>
            <a:avLst/>
            <a:gdLst>
              <a:gd name="T0" fmla="*/ 79322 w 418"/>
              <a:gd name="T1" fmla="*/ 0 h 417"/>
              <a:gd name="T2" fmla="*/ 79322 w 418"/>
              <a:gd name="T3" fmla="*/ 0 h 417"/>
              <a:gd name="T4" fmla="*/ 0 w 418"/>
              <a:gd name="T5" fmla="*/ 79733 h 417"/>
              <a:gd name="T6" fmla="*/ 79322 w 418"/>
              <a:gd name="T7" fmla="*/ 79733 h 417"/>
              <a:gd name="T8" fmla="*/ 79322 w 418"/>
              <a:gd name="T9" fmla="*/ 0 h 417"/>
              <a:gd name="T10" fmla="*/ 103074 w 418"/>
              <a:gd name="T11" fmla="*/ 0 h 417"/>
              <a:gd name="T12" fmla="*/ 103074 w 418"/>
              <a:gd name="T13" fmla="*/ 0 h 417"/>
              <a:gd name="T14" fmla="*/ 103074 w 418"/>
              <a:gd name="T15" fmla="*/ 91965 h 417"/>
              <a:gd name="T16" fmla="*/ 91422 w 418"/>
              <a:gd name="T17" fmla="*/ 103744 h 417"/>
              <a:gd name="T18" fmla="*/ 0 w 418"/>
              <a:gd name="T19" fmla="*/ 103744 h 417"/>
              <a:gd name="T20" fmla="*/ 91422 w 418"/>
              <a:gd name="T21" fmla="*/ 188460 h 417"/>
              <a:gd name="T22" fmla="*/ 186877 w 418"/>
              <a:gd name="T23" fmla="*/ 91965 h 417"/>
              <a:gd name="T24" fmla="*/ 103074 w 418"/>
              <a:gd name="T25" fmla="*/ 0 h 4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8" h="417">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accent3">
              <a:lumMod val="20000"/>
              <a:lumOff val="80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Tree>
    <p:extLst>
      <p:ext uri="{BB962C8B-B14F-4D97-AF65-F5344CB8AC3E}">
        <p14:creationId xmlns:p14="http://schemas.microsoft.com/office/powerpoint/2010/main" val="93179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person, person, indoor&#10;&#10;Description automatically generated">
            <a:extLst>
              <a:ext uri="{FF2B5EF4-FFF2-40B4-BE49-F238E27FC236}">
                <a16:creationId xmlns:a16="http://schemas.microsoft.com/office/drawing/2014/main" id="{A4C56D06-790C-42B6-946C-4CB34DFF435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2201" r="32201"/>
          <a:stretch>
            <a:fillRect/>
          </a:stretch>
        </p:blipFill>
        <p:spPr>
          <a:xfrm>
            <a:off x="7866607" y="-12478"/>
            <a:ext cx="4347937" cy="6870478"/>
          </a:xfrm>
        </p:spPr>
      </p:pic>
      <p:sp>
        <p:nvSpPr>
          <p:cNvPr id="2" name="Rectangle 1">
            <a:extLst>
              <a:ext uri="{FF2B5EF4-FFF2-40B4-BE49-F238E27FC236}">
                <a16:creationId xmlns:a16="http://schemas.microsoft.com/office/drawing/2014/main" id="{13709D27-8883-4049-BC21-5A5A8402EC36}"/>
              </a:ext>
            </a:extLst>
          </p:cNvPr>
          <p:cNvSpPr/>
          <p:nvPr/>
        </p:nvSpPr>
        <p:spPr>
          <a:xfrm>
            <a:off x="819149" y="3416522"/>
            <a:ext cx="9136011" cy="2932740"/>
          </a:xfrm>
          <a:prstGeom prst="rect">
            <a:avLst/>
          </a:prstGeom>
          <a:gradFill>
            <a:gsLst>
              <a:gs pos="0">
                <a:schemeClr val="accent3"/>
              </a:gs>
              <a:gs pos="82000">
                <a:schemeClr val="accent1">
                  <a:lumMod val="75000"/>
                </a:schemeClr>
              </a:gs>
            </a:gsLst>
            <a:lin ang="2700000" scaled="1"/>
          </a:gradFill>
          <a:ln>
            <a:no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28" name="Rectangle 27">
            <a:extLst>
              <a:ext uri="{FF2B5EF4-FFF2-40B4-BE49-F238E27FC236}">
                <a16:creationId xmlns:a16="http://schemas.microsoft.com/office/drawing/2014/main" id="{098716EE-F3A0-4CDA-BD57-D8191ED0C592}"/>
              </a:ext>
            </a:extLst>
          </p:cNvPr>
          <p:cNvSpPr/>
          <p:nvPr/>
        </p:nvSpPr>
        <p:spPr>
          <a:xfrm>
            <a:off x="6940270" y="3416522"/>
            <a:ext cx="3014890" cy="2932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00" dirty="0"/>
              <a:t>{{</a:t>
            </a:r>
          </a:p>
        </p:txBody>
      </p:sp>
      <p:cxnSp>
        <p:nvCxnSpPr>
          <p:cNvPr id="3" name="Straight Connector 2">
            <a:extLst>
              <a:ext uri="{FF2B5EF4-FFF2-40B4-BE49-F238E27FC236}">
                <a16:creationId xmlns:a16="http://schemas.microsoft.com/office/drawing/2014/main" id="{B37E754E-936E-4B43-97C8-33E47C2F73CF}"/>
              </a:ext>
            </a:extLst>
          </p:cNvPr>
          <p:cNvCxnSpPr>
            <a:cxnSpLocks/>
          </p:cNvCxnSpPr>
          <p:nvPr/>
        </p:nvCxnSpPr>
        <p:spPr>
          <a:xfrm>
            <a:off x="3867150" y="3779322"/>
            <a:ext cx="0" cy="2304000"/>
          </a:xfrm>
          <a:prstGeom prst="line">
            <a:avLst/>
          </a:prstGeom>
          <a:ln>
            <a:solidFill>
              <a:schemeClr val="bg1">
                <a:alpha val="18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1FDD4B5-F1F0-4205-ACE6-2DAE2AB3455F}"/>
              </a:ext>
            </a:extLst>
          </p:cNvPr>
          <p:cNvSpPr txBox="1"/>
          <p:nvPr/>
        </p:nvSpPr>
        <p:spPr>
          <a:xfrm>
            <a:off x="819149" y="1022844"/>
            <a:ext cx="4574316" cy="1446550"/>
          </a:xfrm>
          <a:prstGeom prst="rect">
            <a:avLst/>
          </a:prstGeom>
          <a:noFill/>
        </p:spPr>
        <p:txBody>
          <a:bodyPr wrap="square" rtlCol="0">
            <a:spAutoFit/>
          </a:bodyPr>
          <a:lstStyle/>
          <a:p>
            <a:r>
              <a:rPr lang="en-US"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Training of Doctors </a:t>
            </a:r>
            <a:r>
              <a:rPr lang="en-US" sz="4400" spc="-188" dirty="0" err="1">
                <a:gradFill>
                  <a:gsLst>
                    <a:gs pos="0">
                      <a:schemeClr val="accent3"/>
                    </a:gs>
                    <a:gs pos="82000">
                      <a:schemeClr val="accent1">
                        <a:lumMod val="75000"/>
                      </a:schemeClr>
                    </a:gs>
                  </a:gsLst>
                  <a:lin ang="2700000" scaled="1"/>
                </a:gradFill>
                <a:latin typeface="+mj-lt"/>
                <a:cs typeface="Poppins Light" panose="00000400000000000000" pitchFamily="2" charset="0"/>
              </a:rPr>
              <a:t>Adminstrators</a:t>
            </a:r>
            <a:endParaRPr lang="en-US" sz="4400" spc="-188" dirty="0">
              <a:gradFill>
                <a:gsLst>
                  <a:gs pos="0">
                    <a:schemeClr val="accent3"/>
                  </a:gs>
                  <a:gs pos="82000">
                    <a:schemeClr val="accent1">
                      <a:lumMod val="75000"/>
                    </a:schemeClr>
                  </a:gs>
                </a:gsLst>
                <a:lin ang="2700000" scaled="1"/>
              </a:gradFill>
              <a:latin typeface="+mj-lt"/>
              <a:cs typeface="Poppins Light" panose="00000400000000000000" pitchFamily="2" charset="0"/>
            </a:endParaRPr>
          </a:p>
        </p:txBody>
      </p:sp>
      <p:cxnSp>
        <p:nvCxnSpPr>
          <p:cNvPr id="27" name="Straight Connector 26">
            <a:extLst>
              <a:ext uri="{FF2B5EF4-FFF2-40B4-BE49-F238E27FC236}">
                <a16:creationId xmlns:a16="http://schemas.microsoft.com/office/drawing/2014/main" id="{2608BA6E-9C7B-4BF7-B152-4127F71817FA}"/>
              </a:ext>
            </a:extLst>
          </p:cNvPr>
          <p:cNvCxnSpPr>
            <a:cxnSpLocks/>
          </p:cNvCxnSpPr>
          <p:nvPr/>
        </p:nvCxnSpPr>
        <p:spPr>
          <a:xfrm>
            <a:off x="6917434" y="3779322"/>
            <a:ext cx="0" cy="1744550"/>
          </a:xfrm>
          <a:prstGeom prst="line">
            <a:avLst/>
          </a:prstGeom>
          <a:ln>
            <a:solidFill>
              <a:schemeClr val="bg1">
                <a:alpha val="18000"/>
              </a:schemeClr>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9405EFBA-445D-44C5-8540-7AD37740D68D}"/>
              </a:ext>
            </a:extLst>
          </p:cNvPr>
          <p:cNvGrpSpPr/>
          <p:nvPr/>
        </p:nvGrpSpPr>
        <p:grpSpPr>
          <a:xfrm>
            <a:off x="922381" y="2566946"/>
            <a:ext cx="494030" cy="99060"/>
            <a:chOff x="6949440" y="5232033"/>
            <a:chExt cx="494030" cy="99060"/>
          </a:xfrm>
          <a:noFill/>
        </p:grpSpPr>
        <p:sp>
          <p:nvSpPr>
            <p:cNvPr id="30" name="Oval 29">
              <a:extLst>
                <a:ext uri="{FF2B5EF4-FFF2-40B4-BE49-F238E27FC236}">
                  <a16:creationId xmlns:a16="http://schemas.microsoft.com/office/drawing/2014/main" id="{5C4EAC18-6BCE-4A43-BCF4-32E9FD50B430}"/>
                </a:ext>
              </a:extLst>
            </p:cNvPr>
            <p:cNvSpPr/>
            <p:nvPr/>
          </p:nvSpPr>
          <p:spPr>
            <a:xfrm>
              <a:off x="6949440" y="5232033"/>
              <a:ext cx="99060" cy="99060"/>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881B3EF-A9EC-419C-AEED-FE5C5991EB7F}"/>
                </a:ext>
              </a:extLst>
            </p:cNvPr>
            <p:cNvSpPr/>
            <p:nvPr/>
          </p:nvSpPr>
          <p:spPr>
            <a:xfrm>
              <a:off x="7146925" y="5232033"/>
              <a:ext cx="99060" cy="99060"/>
            </a:xfrm>
            <a:prstGeom prst="ellipse">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F7CBAD2-5508-44C7-8BA0-DB1CAEF91ACA}"/>
                </a:ext>
              </a:extLst>
            </p:cNvPr>
            <p:cNvSpPr/>
            <p:nvPr/>
          </p:nvSpPr>
          <p:spPr>
            <a:xfrm>
              <a:off x="7344410" y="5232033"/>
              <a:ext cx="99060" cy="99060"/>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Connector 34">
            <a:extLst>
              <a:ext uri="{FF2B5EF4-FFF2-40B4-BE49-F238E27FC236}">
                <a16:creationId xmlns:a16="http://schemas.microsoft.com/office/drawing/2014/main" id="{9972094D-4CF7-4ACA-9E1D-2B038CC20CCE}"/>
              </a:ext>
            </a:extLst>
          </p:cNvPr>
          <p:cNvCxnSpPr>
            <a:cxnSpLocks/>
          </p:cNvCxnSpPr>
          <p:nvPr/>
        </p:nvCxnSpPr>
        <p:spPr>
          <a:xfrm>
            <a:off x="7049544" y="3779322"/>
            <a:ext cx="0" cy="1744550"/>
          </a:xfrm>
          <a:prstGeom prst="line">
            <a:avLst/>
          </a:prstGeom>
          <a:ln>
            <a:solidFill>
              <a:schemeClr val="bg1">
                <a:alpha val="18000"/>
              </a:schemeClr>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B5D62204-BDAB-4A30-B5EF-C4EE8FCBFE02}"/>
              </a:ext>
            </a:extLst>
          </p:cNvPr>
          <p:cNvSpPr/>
          <p:nvPr/>
        </p:nvSpPr>
        <p:spPr>
          <a:xfrm>
            <a:off x="961535" y="3574841"/>
            <a:ext cx="2715663" cy="2616101"/>
          </a:xfrm>
          <a:prstGeom prst="rect">
            <a:avLst/>
          </a:prstGeom>
        </p:spPr>
        <p:txBody>
          <a:bodyPr wrap="square">
            <a:spAutoFit/>
          </a:bodyPr>
          <a:lstStyle/>
          <a:p>
            <a:pPr lvl="0"/>
            <a:r>
              <a:rPr lang="en-IN" dirty="0">
                <a:solidFill>
                  <a:schemeClr val="bg1"/>
                </a:solidFill>
                <a:latin typeface="+mj-lt"/>
                <a:cs typeface="Segoe UI" panose="020B0502040204020203" pitchFamily="34" charset="0"/>
              </a:rPr>
              <a:t>Six-week </a:t>
            </a:r>
          </a:p>
          <a:p>
            <a:pPr lvl="0"/>
            <a:r>
              <a:rPr lang="en-IN" dirty="0">
                <a:solidFill>
                  <a:schemeClr val="bg1"/>
                </a:solidFill>
                <a:latin typeface="+mj-lt"/>
                <a:cs typeface="Segoe UI" panose="020B0502040204020203" pitchFamily="34" charset="0"/>
              </a:rPr>
              <a:t>training programme</a:t>
            </a:r>
          </a:p>
          <a:p>
            <a:pPr lvl="0"/>
            <a:endParaRPr lang="en-IN" sz="1600" dirty="0">
              <a:solidFill>
                <a:schemeClr val="bg1"/>
              </a:solidFill>
              <a:latin typeface="+mj-lt"/>
              <a:cs typeface="Segoe UI" panose="020B0502040204020203" pitchFamily="34" charset="0"/>
            </a:endParaRPr>
          </a:p>
          <a:p>
            <a:pPr marL="174625" lvl="0" indent="-174625">
              <a:buFont typeface="Arial" panose="020B0604020202020204" pitchFamily="34" charset="0"/>
              <a:buChar char="•"/>
            </a:pPr>
            <a:r>
              <a:rPr lang="en-GB" sz="1600" dirty="0">
                <a:solidFill>
                  <a:schemeClr val="bg1"/>
                </a:solidFill>
                <a:latin typeface="+mj-lt"/>
                <a:cs typeface="Segoe UI" panose="020B0502040204020203" pitchFamily="34" charset="0"/>
              </a:rPr>
              <a:t>Trust induction</a:t>
            </a:r>
          </a:p>
          <a:p>
            <a:pPr marL="174625" lvl="0" indent="-174625">
              <a:buFont typeface="Arial" panose="020B0604020202020204" pitchFamily="34" charset="0"/>
              <a:buChar char="•"/>
            </a:pPr>
            <a:r>
              <a:rPr lang="en-GB" sz="1600" dirty="0">
                <a:solidFill>
                  <a:schemeClr val="bg1"/>
                </a:solidFill>
                <a:latin typeface="+mj-lt"/>
                <a:cs typeface="Segoe UI" panose="020B0502040204020203" pitchFamily="34" charset="0"/>
              </a:rPr>
              <a:t>Coding education session</a:t>
            </a:r>
          </a:p>
          <a:p>
            <a:pPr marL="174625" lvl="0" indent="-174625">
              <a:buFont typeface="Arial" panose="020B0604020202020204" pitchFamily="34" charset="0"/>
              <a:buChar char="•"/>
            </a:pPr>
            <a:r>
              <a:rPr lang="en-GB" sz="1600" dirty="0">
                <a:solidFill>
                  <a:schemeClr val="bg1"/>
                </a:solidFill>
                <a:latin typeface="+mj-lt"/>
                <a:cs typeface="Segoe UI" panose="020B0502040204020203" pitchFamily="34" charset="0"/>
              </a:rPr>
              <a:t>Trust IT clinical applications course</a:t>
            </a:r>
          </a:p>
          <a:p>
            <a:pPr marL="174625" lvl="0" indent="-174625">
              <a:buFont typeface="Arial" panose="020B0604020202020204" pitchFamily="34" charset="0"/>
              <a:buChar char="•"/>
            </a:pPr>
            <a:r>
              <a:rPr lang="en-GB" sz="1600" dirty="0">
                <a:solidFill>
                  <a:schemeClr val="bg1"/>
                </a:solidFill>
                <a:latin typeface="+mj-lt"/>
                <a:cs typeface="Segoe UI" panose="020B0502040204020203" pitchFamily="34" charset="0"/>
              </a:rPr>
              <a:t>Medical terminology course</a:t>
            </a:r>
          </a:p>
          <a:p>
            <a:pPr marL="174625" lvl="0" indent="-174625">
              <a:buFont typeface="Arial" panose="020B0604020202020204" pitchFamily="34" charset="0"/>
              <a:buChar char="•"/>
            </a:pPr>
            <a:r>
              <a:rPr lang="en-GB" sz="1600" dirty="0">
                <a:solidFill>
                  <a:schemeClr val="bg1"/>
                </a:solidFill>
                <a:latin typeface="+mj-lt"/>
                <a:cs typeface="Segoe UI" panose="020B0502040204020203" pitchFamily="34" charset="0"/>
              </a:rPr>
              <a:t>Dummy discharge summaries</a:t>
            </a:r>
            <a:endParaRPr lang="en-IN" sz="1600" dirty="0">
              <a:solidFill>
                <a:schemeClr val="bg1"/>
              </a:solidFill>
              <a:latin typeface="+mj-lt"/>
              <a:cs typeface="Segoe UI" panose="020B0502040204020203" pitchFamily="34" charset="0"/>
            </a:endParaRPr>
          </a:p>
        </p:txBody>
      </p:sp>
      <p:sp>
        <p:nvSpPr>
          <p:cNvPr id="52" name="TextBox 51">
            <a:extLst>
              <a:ext uri="{FF2B5EF4-FFF2-40B4-BE49-F238E27FC236}">
                <a16:creationId xmlns:a16="http://schemas.microsoft.com/office/drawing/2014/main" id="{78B802E0-C0E9-425A-BCFE-FDB2A4102585}"/>
              </a:ext>
            </a:extLst>
          </p:cNvPr>
          <p:cNvSpPr txBox="1"/>
          <p:nvPr/>
        </p:nvSpPr>
        <p:spPr>
          <a:xfrm rot="10800000" flipV="1">
            <a:off x="11404230" y="6349263"/>
            <a:ext cx="529808" cy="307777"/>
          </a:xfrm>
          <a:prstGeom prst="rect">
            <a:avLst/>
          </a:prstGeom>
          <a:noFill/>
        </p:spPr>
        <p:txBody>
          <a:bodyPr wrap="square" rtlCol="0">
            <a:spAutoFit/>
          </a:bodyPr>
          <a:lstStyle/>
          <a:p>
            <a:pPr algn="ctr"/>
            <a:fld id="{260E2A6B-A809-4840-BF14-8648BC0BDF87}" type="slidenum">
              <a:rPr lang="id-ID" sz="1400" i="0" smtClean="0">
                <a:solidFill>
                  <a:schemeClr val="bg1"/>
                </a:solidFill>
                <a:latin typeface="+mj-lt"/>
                <a:ea typeface="Lato" panose="020F0502020204030203" pitchFamily="34" charset="0"/>
                <a:cs typeface="Segoe UI" panose="020B0502040204020203" pitchFamily="34" charset="0"/>
              </a:rPr>
              <a:pPr algn="ctr"/>
              <a:t>36</a:t>
            </a:fld>
            <a:endParaRPr lang="id-ID" sz="3200" i="0" dirty="0">
              <a:solidFill>
                <a:schemeClr val="bg1"/>
              </a:solidFill>
              <a:latin typeface="+mj-lt"/>
              <a:ea typeface="Lato" panose="020F0502020204030203" pitchFamily="34" charset="0"/>
              <a:cs typeface="Segoe UI" panose="020B0502040204020203" pitchFamily="34" charset="0"/>
            </a:endParaRPr>
          </a:p>
        </p:txBody>
      </p:sp>
      <p:sp>
        <p:nvSpPr>
          <p:cNvPr id="53" name="TextBox 52">
            <a:extLst>
              <a:ext uri="{FF2B5EF4-FFF2-40B4-BE49-F238E27FC236}">
                <a16:creationId xmlns:a16="http://schemas.microsoft.com/office/drawing/2014/main" id="{14B0D1C7-B781-4450-984A-5049149BB978}"/>
              </a:ext>
            </a:extLst>
          </p:cNvPr>
          <p:cNvSpPr txBox="1"/>
          <p:nvPr/>
        </p:nvSpPr>
        <p:spPr>
          <a:xfrm>
            <a:off x="10781501" y="6349263"/>
            <a:ext cx="682687" cy="307777"/>
          </a:xfrm>
          <a:prstGeom prst="rect">
            <a:avLst/>
          </a:prstGeom>
          <a:noFill/>
        </p:spPr>
        <p:txBody>
          <a:bodyPr wrap="none" rtlCol="0">
            <a:spAutoFit/>
          </a:bodyPr>
          <a:lstStyle/>
          <a:p>
            <a:pPr algn="ctr"/>
            <a:r>
              <a:rPr lang="en-US" sz="1400" spc="300" dirty="0">
                <a:solidFill>
                  <a:schemeClr val="bg1"/>
                </a:solidFill>
                <a:latin typeface="+mj-lt"/>
                <a:ea typeface="Lato" panose="020F0502020204030203" pitchFamily="34" charset="0"/>
                <a:cs typeface="Segoe UI" panose="020B0502040204020203" pitchFamily="34" charset="0"/>
              </a:rPr>
              <a:t>Page</a:t>
            </a:r>
            <a:endParaRPr lang="id-ID" sz="1400" spc="300" dirty="0">
              <a:solidFill>
                <a:schemeClr val="bg1"/>
              </a:solidFill>
              <a:latin typeface="+mj-lt"/>
              <a:ea typeface="Lato" panose="020F0502020204030203" pitchFamily="34" charset="0"/>
              <a:cs typeface="Segoe UI" panose="020B0502040204020203" pitchFamily="34" charset="0"/>
            </a:endParaRPr>
          </a:p>
        </p:txBody>
      </p:sp>
      <p:sp>
        <p:nvSpPr>
          <p:cNvPr id="54" name="Rectangle 53">
            <a:extLst>
              <a:ext uri="{FF2B5EF4-FFF2-40B4-BE49-F238E27FC236}">
                <a16:creationId xmlns:a16="http://schemas.microsoft.com/office/drawing/2014/main" id="{DA27DA50-6B3E-4BCF-B279-064A2C26E15C}"/>
              </a:ext>
            </a:extLst>
          </p:cNvPr>
          <p:cNvSpPr/>
          <p:nvPr/>
        </p:nvSpPr>
        <p:spPr>
          <a:xfrm>
            <a:off x="4045879" y="3574841"/>
            <a:ext cx="2715663" cy="369332"/>
          </a:xfrm>
          <a:prstGeom prst="rect">
            <a:avLst/>
          </a:prstGeom>
        </p:spPr>
        <p:txBody>
          <a:bodyPr wrap="square">
            <a:spAutoFit/>
          </a:bodyPr>
          <a:lstStyle/>
          <a:p>
            <a:pPr lvl="0"/>
            <a:r>
              <a:rPr lang="en-IN" dirty="0">
                <a:solidFill>
                  <a:schemeClr val="bg1"/>
                </a:solidFill>
                <a:latin typeface="+mj-lt"/>
                <a:cs typeface="Segoe UI" panose="020B0502040204020203" pitchFamily="34" charset="0"/>
              </a:rPr>
              <a:t>Competency  framework</a:t>
            </a:r>
          </a:p>
        </p:txBody>
      </p:sp>
      <p:sp>
        <p:nvSpPr>
          <p:cNvPr id="55" name="Rectangle 54">
            <a:extLst>
              <a:ext uri="{FF2B5EF4-FFF2-40B4-BE49-F238E27FC236}">
                <a16:creationId xmlns:a16="http://schemas.microsoft.com/office/drawing/2014/main" id="{929AF670-0DE7-49FE-8DAE-999F00996A78}"/>
              </a:ext>
            </a:extLst>
          </p:cNvPr>
          <p:cNvSpPr/>
          <p:nvPr/>
        </p:nvSpPr>
        <p:spPr>
          <a:xfrm>
            <a:off x="7082656" y="3594656"/>
            <a:ext cx="2715663" cy="1138773"/>
          </a:xfrm>
          <a:prstGeom prst="rect">
            <a:avLst/>
          </a:prstGeom>
        </p:spPr>
        <p:txBody>
          <a:bodyPr wrap="square">
            <a:spAutoFit/>
          </a:bodyPr>
          <a:lstStyle/>
          <a:p>
            <a:pPr lvl="0"/>
            <a:r>
              <a:rPr lang="en-IN" dirty="0">
                <a:solidFill>
                  <a:schemeClr val="accent1"/>
                </a:solidFill>
                <a:latin typeface="+mj-lt"/>
                <a:cs typeface="Segoe UI" panose="020B0502040204020203" pitchFamily="34" charset="0"/>
              </a:rPr>
              <a:t>Medical model</a:t>
            </a:r>
          </a:p>
          <a:p>
            <a:pPr lvl="0"/>
            <a:endParaRPr lang="en-IN" sz="1600" dirty="0">
              <a:solidFill>
                <a:schemeClr val="accent1"/>
              </a:solidFill>
              <a:latin typeface="+mj-lt"/>
              <a:cs typeface="Segoe UI" panose="020B0502040204020203" pitchFamily="34" charset="0"/>
            </a:endParaRPr>
          </a:p>
          <a:p>
            <a:pPr marL="174625" lvl="0" indent="-174625">
              <a:buFont typeface="Arial" panose="020B0604020202020204" pitchFamily="34" charset="0"/>
              <a:buChar char="•"/>
            </a:pPr>
            <a:r>
              <a:rPr lang="en-IN" sz="1600" dirty="0">
                <a:solidFill>
                  <a:schemeClr val="accent1"/>
                </a:solidFill>
                <a:latin typeface="+mj-lt"/>
                <a:cs typeface="Segoe UI" panose="020B0502040204020203" pitchFamily="34" charset="0"/>
              </a:rPr>
              <a:t>Clinical supervisor</a:t>
            </a:r>
          </a:p>
          <a:p>
            <a:pPr marL="174625" lvl="0" indent="-174625">
              <a:buFont typeface="Arial" panose="020B0604020202020204" pitchFamily="34" charset="0"/>
              <a:buChar char="•"/>
            </a:pPr>
            <a:r>
              <a:rPr lang="en-IN" sz="1600" dirty="0">
                <a:solidFill>
                  <a:schemeClr val="accent1"/>
                </a:solidFill>
                <a:latin typeface="+mj-lt"/>
                <a:cs typeface="Segoe UI" panose="020B0502040204020203" pitchFamily="34" charset="0"/>
              </a:rPr>
              <a:t>AMU consultant = mentor</a:t>
            </a:r>
          </a:p>
        </p:txBody>
      </p:sp>
    </p:spTree>
    <p:extLst>
      <p:ext uri="{BB962C8B-B14F-4D97-AF65-F5344CB8AC3E}">
        <p14:creationId xmlns:p14="http://schemas.microsoft.com/office/powerpoint/2010/main" val="73936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239B9E-AC7D-459F-A1B9-08DD8C7578E4}"/>
              </a:ext>
            </a:extLst>
          </p:cNvPr>
          <p:cNvSpPr/>
          <p:nvPr/>
        </p:nvSpPr>
        <p:spPr>
          <a:xfrm>
            <a:off x="0" y="-1"/>
            <a:ext cx="12192000" cy="26981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Rounded Corners 22">
            <a:extLst>
              <a:ext uri="{FF2B5EF4-FFF2-40B4-BE49-F238E27FC236}">
                <a16:creationId xmlns:a16="http://schemas.microsoft.com/office/drawing/2014/main" id="{C44E84A5-3826-409B-82AA-4CA0D13325C5}"/>
              </a:ext>
            </a:extLst>
          </p:cNvPr>
          <p:cNvSpPr/>
          <p:nvPr/>
        </p:nvSpPr>
        <p:spPr>
          <a:xfrm>
            <a:off x="553175" y="1540777"/>
            <a:ext cx="11276152" cy="4707623"/>
          </a:xfrm>
          <a:prstGeom prst="roundRect">
            <a:avLst>
              <a:gd name="adj" fmla="val 933"/>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a:p>
        </p:txBody>
      </p:sp>
      <p:sp>
        <p:nvSpPr>
          <p:cNvPr id="56" name="TextBox 55">
            <a:extLst>
              <a:ext uri="{FF2B5EF4-FFF2-40B4-BE49-F238E27FC236}">
                <a16:creationId xmlns:a16="http://schemas.microsoft.com/office/drawing/2014/main" id="{8074269C-5131-4839-BAD5-A514CB3E4471}"/>
              </a:ext>
            </a:extLst>
          </p:cNvPr>
          <p:cNvSpPr txBox="1"/>
          <p:nvPr/>
        </p:nvSpPr>
        <p:spPr>
          <a:xfrm>
            <a:off x="-81023" y="329044"/>
            <a:ext cx="12273023" cy="1070742"/>
          </a:xfrm>
          <a:prstGeom prst="rect">
            <a:avLst/>
          </a:prstGeom>
          <a:noFill/>
        </p:spPr>
        <p:txBody>
          <a:bodyPr wrap="square" rtlCol="0">
            <a:spAutoFit/>
          </a:bodyPr>
          <a:lstStyle/>
          <a:p>
            <a:pPr algn="ctr">
              <a:lnSpc>
                <a:spcPct val="70000"/>
              </a:lnSpc>
            </a:pPr>
            <a:r>
              <a:rPr lang="en-GB"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Placement/Utilisation</a:t>
            </a:r>
          </a:p>
          <a:p>
            <a:pPr algn="ctr">
              <a:lnSpc>
                <a:spcPct val="70000"/>
              </a:lnSpc>
            </a:pPr>
            <a:r>
              <a:rPr lang="en-GB"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of Doctors Administrators </a:t>
            </a:r>
            <a:endParaRPr lang="en-GB" sz="4400" i="1" spc="-188" dirty="0">
              <a:gradFill>
                <a:gsLst>
                  <a:gs pos="0">
                    <a:schemeClr val="accent3"/>
                  </a:gs>
                  <a:gs pos="82000">
                    <a:schemeClr val="accent1">
                      <a:lumMod val="75000"/>
                    </a:schemeClr>
                  </a:gs>
                </a:gsLst>
                <a:lin ang="2700000" scaled="1"/>
              </a:gradFill>
              <a:latin typeface="+mj-lt"/>
              <a:cs typeface="Poppins Light" panose="00000400000000000000" pitchFamily="2" charset="0"/>
            </a:endParaRPr>
          </a:p>
        </p:txBody>
      </p:sp>
      <p:sp>
        <p:nvSpPr>
          <p:cNvPr id="64" name="TextBox 63">
            <a:extLst>
              <a:ext uri="{FF2B5EF4-FFF2-40B4-BE49-F238E27FC236}">
                <a16:creationId xmlns:a16="http://schemas.microsoft.com/office/drawing/2014/main" id="{9D4F6D8C-F129-40F8-8970-ED214FCEE9B9}"/>
              </a:ext>
            </a:extLst>
          </p:cNvPr>
          <p:cNvSpPr txBox="1"/>
          <p:nvPr/>
        </p:nvSpPr>
        <p:spPr>
          <a:xfrm>
            <a:off x="908111" y="1784700"/>
            <a:ext cx="10730713" cy="4334392"/>
          </a:xfrm>
          <a:prstGeom prst="rect">
            <a:avLst/>
          </a:prstGeom>
          <a:noFill/>
        </p:spPr>
        <p:txBody>
          <a:bodyPr wrap="square" rtlCol="0">
            <a:spAutoFit/>
          </a:bodyPr>
          <a:lstStyle/>
          <a:p>
            <a:pPr marL="457200" indent="-457200">
              <a:lnSpc>
                <a:spcPct val="110000"/>
              </a:lnSpc>
              <a:buFont typeface="Courier New" panose="02070309020205020404" pitchFamily="49" charset="0"/>
              <a:buChar char="o"/>
            </a:pPr>
            <a:r>
              <a:rPr lang="en-GB" sz="2800" dirty="0">
                <a:solidFill>
                  <a:schemeClr val="bg1"/>
                </a:solidFill>
              </a:rPr>
              <a:t>2 doctors administrators on duty each day (Mon to Fri) and one on Sat, Sun and public holidays</a:t>
            </a:r>
          </a:p>
          <a:p>
            <a:pPr marL="457200" indent="-457200">
              <a:lnSpc>
                <a:spcPct val="110000"/>
              </a:lnSpc>
              <a:buFont typeface="Courier New" panose="02070309020205020404" pitchFamily="49" charset="0"/>
              <a:buChar char="o"/>
            </a:pPr>
            <a:r>
              <a:rPr lang="en-GB" sz="2800" dirty="0">
                <a:solidFill>
                  <a:schemeClr val="bg1"/>
                </a:solidFill>
              </a:rPr>
              <a:t>DAs join the morning ward round – checklist approach encouraged to include </a:t>
            </a:r>
            <a:r>
              <a:rPr lang="en-GB" sz="2800" dirty="0" err="1">
                <a:solidFill>
                  <a:schemeClr val="bg1"/>
                </a:solidFill>
              </a:rPr>
              <a:t>CQuIN</a:t>
            </a:r>
            <a:r>
              <a:rPr lang="en-GB" sz="2800" dirty="0">
                <a:solidFill>
                  <a:schemeClr val="bg1"/>
                </a:solidFill>
              </a:rPr>
              <a:t> items</a:t>
            </a:r>
          </a:p>
          <a:p>
            <a:pPr marL="457200" indent="-457200">
              <a:lnSpc>
                <a:spcPct val="110000"/>
              </a:lnSpc>
              <a:buFont typeface="Courier New" panose="02070309020205020404" pitchFamily="49" charset="0"/>
              <a:buChar char="o"/>
            </a:pPr>
            <a:r>
              <a:rPr lang="en-GB" sz="2800" dirty="0">
                <a:solidFill>
                  <a:schemeClr val="bg1"/>
                </a:solidFill>
              </a:rPr>
              <a:t>DAs give patient information leaflets after the ward round</a:t>
            </a:r>
          </a:p>
          <a:p>
            <a:pPr marL="457200" indent="-457200">
              <a:lnSpc>
                <a:spcPct val="110000"/>
              </a:lnSpc>
              <a:buFont typeface="Courier New" panose="02070309020205020404" pitchFamily="49" charset="0"/>
              <a:buChar char="o"/>
            </a:pPr>
            <a:r>
              <a:rPr lang="en-GB" sz="2800" dirty="0">
                <a:solidFill>
                  <a:schemeClr val="bg1"/>
                </a:solidFill>
              </a:rPr>
              <a:t>DAs liaise with junior doctors when results become available</a:t>
            </a:r>
          </a:p>
          <a:p>
            <a:pPr marL="457200" indent="-457200">
              <a:lnSpc>
                <a:spcPct val="110000"/>
              </a:lnSpc>
              <a:buFont typeface="Courier New" panose="02070309020205020404" pitchFamily="49" charset="0"/>
              <a:buChar char="o"/>
            </a:pPr>
            <a:r>
              <a:rPr lang="en-GB" sz="2800" dirty="0">
                <a:solidFill>
                  <a:schemeClr val="bg1"/>
                </a:solidFill>
              </a:rPr>
              <a:t>DAs restock treatment room (checklist approach)</a:t>
            </a:r>
          </a:p>
          <a:p>
            <a:pPr marL="457200" indent="-457200">
              <a:lnSpc>
                <a:spcPct val="110000"/>
              </a:lnSpc>
              <a:buFont typeface="Courier New" panose="02070309020205020404" pitchFamily="49" charset="0"/>
              <a:buChar char="o"/>
            </a:pPr>
            <a:r>
              <a:rPr lang="en-GB" sz="2800" dirty="0">
                <a:solidFill>
                  <a:schemeClr val="bg1"/>
                </a:solidFill>
              </a:rPr>
              <a:t>DAs conduct departmental audits</a:t>
            </a:r>
          </a:p>
          <a:p>
            <a:pPr marL="457200" indent="-457200">
              <a:lnSpc>
                <a:spcPct val="110000"/>
              </a:lnSpc>
              <a:buFont typeface="Courier New" panose="02070309020205020404" pitchFamily="49" charset="0"/>
              <a:buChar char="o"/>
            </a:pPr>
            <a:r>
              <a:rPr lang="en-GB" sz="2800" dirty="0">
                <a:solidFill>
                  <a:schemeClr val="bg1"/>
                </a:solidFill>
              </a:rPr>
              <a:t>DAs write </a:t>
            </a:r>
            <a:r>
              <a:rPr lang="en-GB" sz="2800" dirty="0" err="1">
                <a:solidFill>
                  <a:schemeClr val="bg1"/>
                </a:solidFill>
              </a:rPr>
              <a:t>eDS</a:t>
            </a:r>
            <a:r>
              <a:rPr lang="en-GB" sz="2800" dirty="0">
                <a:solidFill>
                  <a:schemeClr val="bg1"/>
                </a:solidFill>
              </a:rPr>
              <a:t>, checked and signed by junior doctor</a:t>
            </a:r>
          </a:p>
        </p:txBody>
      </p:sp>
    </p:spTree>
    <p:extLst>
      <p:ext uri="{BB962C8B-B14F-4D97-AF65-F5344CB8AC3E}">
        <p14:creationId xmlns:p14="http://schemas.microsoft.com/office/powerpoint/2010/main" val="305189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1D98774-09B9-402E-B227-B97630C6C4DE}"/>
              </a:ext>
            </a:extLst>
          </p:cNvPr>
          <p:cNvSpPr/>
          <p:nvPr/>
        </p:nvSpPr>
        <p:spPr>
          <a:xfrm>
            <a:off x="1240434" y="1942494"/>
            <a:ext cx="2427784" cy="3819129"/>
          </a:xfrm>
          <a:prstGeom prst="roundRect">
            <a:avLst>
              <a:gd name="adj" fmla="val 1410"/>
            </a:avLst>
          </a:prstGeom>
          <a:solidFill>
            <a:schemeClr val="bg1">
              <a:alpha val="25000"/>
            </a:schemeClr>
          </a:solidFill>
          <a:ln w="12700">
            <a:solidFill>
              <a:schemeClr val="bg1"/>
            </a:solidFill>
          </a:ln>
          <a:effectLst>
            <a:outerShdw blurRad="127000" dist="381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19" name="Rectangle: Rounded Corners 18">
            <a:extLst>
              <a:ext uri="{FF2B5EF4-FFF2-40B4-BE49-F238E27FC236}">
                <a16:creationId xmlns:a16="http://schemas.microsoft.com/office/drawing/2014/main" id="{171B5ED8-189D-4932-BB4C-141BA815E8B8}"/>
              </a:ext>
            </a:extLst>
          </p:cNvPr>
          <p:cNvSpPr/>
          <p:nvPr/>
        </p:nvSpPr>
        <p:spPr>
          <a:xfrm>
            <a:off x="3668216" y="1942494"/>
            <a:ext cx="2427784" cy="3819129"/>
          </a:xfrm>
          <a:prstGeom prst="roundRect">
            <a:avLst>
              <a:gd name="adj" fmla="val 1410"/>
            </a:avLst>
          </a:prstGeom>
          <a:solidFill>
            <a:schemeClr val="bg1">
              <a:alpha val="25000"/>
            </a:schemeClr>
          </a:solidFill>
          <a:ln w="12700">
            <a:solidFill>
              <a:schemeClr val="bg1"/>
            </a:solidFill>
          </a:ln>
          <a:effectLst>
            <a:outerShdw blurRad="127000" dist="381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35" name="Rectangle: Rounded Corners 34">
            <a:extLst>
              <a:ext uri="{FF2B5EF4-FFF2-40B4-BE49-F238E27FC236}">
                <a16:creationId xmlns:a16="http://schemas.microsoft.com/office/drawing/2014/main" id="{B316E401-24F5-416A-B6F3-2A3FEC78B876}"/>
              </a:ext>
            </a:extLst>
          </p:cNvPr>
          <p:cNvSpPr/>
          <p:nvPr/>
        </p:nvSpPr>
        <p:spPr>
          <a:xfrm>
            <a:off x="8523780" y="1942494"/>
            <a:ext cx="2427784" cy="3819129"/>
          </a:xfrm>
          <a:prstGeom prst="roundRect">
            <a:avLst>
              <a:gd name="adj" fmla="val 1410"/>
            </a:avLst>
          </a:prstGeom>
          <a:solidFill>
            <a:schemeClr val="bg1">
              <a:alpha val="25000"/>
            </a:schemeClr>
          </a:solidFill>
          <a:ln w="12700">
            <a:solidFill>
              <a:schemeClr val="bg1"/>
            </a:solidFill>
          </a:ln>
          <a:effectLst>
            <a:outerShdw blurRad="127000" dist="381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51" name="Rectangle: Rounded Corners 50">
            <a:extLst>
              <a:ext uri="{FF2B5EF4-FFF2-40B4-BE49-F238E27FC236}">
                <a16:creationId xmlns:a16="http://schemas.microsoft.com/office/drawing/2014/main" id="{86603D52-FB19-4075-8064-2A3C0F9C7DE3}"/>
              </a:ext>
            </a:extLst>
          </p:cNvPr>
          <p:cNvSpPr/>
          <p:nvPr/>
        </p:nvSpPr>
        <p:spPr>
          <a:xfrm>
            <a:off x="6095998" y="1942494"/>
            <a:ext cx="2427784" cy="3819129"/>
          </a:xfrm>
          <a:prstGeom prst="roundRect">
            <a:avLst>
              <a:gd name="adj" fmla="val 1410"/>
            </a:avLst>
          </a:prstGeom>
          <a:solidFill>
            <a:schemeClr val="bg1">
              <a:alpha val="25000"/>
            </a:schemeClr>
          </a:solidFill>
          <a:ln w="12700">
            <a:solidFill>
              <a:schemeClr val="bg1"/>
            </a:solidFill>
          </a:ln>
          <a:effectLst>
            <a:outerShdw blurRad="571500" dist="266700" dir="5400000" sx="95000" sy="95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67" name="TextBox 66">
            <a:extLst>
              <a:ext uri="{FF2B5EF4-FFF2-40B4-BE49-F238E27FC236}">
                <a16:creationId xmlns:a16="http://schemas.microsoft.com/office/drawing/2014/main" id="{41C2AE4A-EAB4-44EC-AEA6-6949F570CA0B}"/>
              </a:ext>
            </a:extLst>
          </p:cNvPr>
          <p:cNvSpPr txBox="1"/>
          <p:nvPr/>
        </p:nvSpPr>
        <p:spPr>
          <a:xfrm>
            <a:off x="0" y="758089"/>
            <a:ext cx="12192000" cy="596766"/>
          </a:xfrm>
          <a:prstGeom prst="rect">
            <a:avLst/>
          </a:prstGeom>
          <a:noFill/>
        </p:spPr>
        <p:txBody>
          <a:bodyPr wrap="square" rtlCol="0">
            <a:spAutoFit/>
          </a:bodyPr>
          <a:lstStyle/>
          <a:p>
            <a:pPr algn="ctr">
              <a:lnSpc>
                <a:spcPct val="70000"/>
              </a:lnSpc>
            </a:pPr>
            <a:r>
              <a:rPr lang="en-US" sz="4400" b="1" spc="-188" dirty="0">
                <a:solidFill>
                  <a:schemeClr val="bg1"/>
                </a:solidFill>
                <a:latin typeface="+mj-lt"/>
                <a:cs typeface="Poppins Light" panose="00000400000000000000" pitchFamily="2" charset="0"/>
              </a:rPr>
              <a:t>Accountability of Doctors Administrators</a:t>
            </a:r>
          </a:p>
        </p:txBody>
      </p:sp>
      <p:sp>
        <p:nvSpPr>
          <p:cNvPr id="21" name="TextBox 20">
            <a:extLst>
              <a:ext uri="{FF2B5EF4-FFF2-40B4-BE49-F238E27FC236}">
                <a16:creationId xmlns:a16="http://schemas.microsoft.com/office/drawing/2014/main" id="{073AD51E-5B26-42F8-891F-167580A10261}"/>
              </a:ext>
            </a:extLst>
          </p:cNvPr>
          <p:cNvSpPr txBox="1"/>
          <p:nvPr/>
        </p:nvSpPr>
        <p:spPr>
          <a:xfrm>
            <a:off x="1410702" y="2290322"/>
            <a:ext cx="2342647" cy="2246769"/>
          </a:xfrm>
          <a:prstGeom prst="rect">
            <a:avLst/>
          </a:prstGeom>
          <a:noFill/>
        </p:spPr>
        <p:txBody>
          <a:bodyPr wrap="square" rtlCol="0">
            <a:spAutoFit/>
          </a:bodyPr>
          <a:lstStyle>
            <a:defPPr>
              <a:defRPr lang="en-US"/>
            </a:defPPr>
            <a:lvl1pPr algn="ctr">
              <a:lnSpc>
                <a:spcPct val="70000"/>
              </a:lnSpc>
              <a:defRPr sz="5400" b="1" spc="-188">
                <a:solidFill>
                  <a:schemeClr val="bg1"/>
                </a:solidFill>
                <a:latin typeface="+mj-lt"/>
                <a:cs typeface="Poppins Light" panose="00000400000000000000" pitchFamily="2" charset="0"/>
              </a:defRPr>
            </a:lvl1pPr>
          </a:lstStyle>
          <a:p>
            <a:pPr algn="l">
              <a:lnSpc>
                <a:spcPct val="100000"/>
              </a:lnSpc>
            </a:pPr>
            <a:r>
              <a:rPr lang="en-GB" sz="2800" b="0" dirty="0"/>
              <a:t>Overall clinical accountability </a:t>
            </a:r>
          </a:p>
          <a:p>
            <a:pPr algn="l">
              <a:lnSpc>
                <a:spcPct val="100000"/>
              </a:lnSpc>
            </a:pPr>
            <a:r>
              <a:rPr lang="en-GB" sz="2800" b="0" dirty="0"/>
              <a:t>=</a:t>
            </a:r>
          </a:p>
          <a:p>
            <a:pPr algn="l">
              <a:lnSpc>
                <a:spcPct val="100000"/>
              </a:lnSpc>
            </a:pPr>
            <a:r>
              <a:rPr lang="en-GB" sz="2800" b="0" dirty="0"/>
              <a:t>AMU consultant of the week</a:t>
            </a:r>
          </a:p>
        </p:txBody>
      </p:sp>
      <p:sp>
        <p:nvSpPr>
          <p:cNvPr id="64" name="TextBox 63">
            <a:extLst>
              <a:ext uri="{FF2B5EF4-FFF2-40B4-BE49-F238E27FC236}">
                <a16:creationId xmlns:a16="http://schemas.microsoft.com/office/drawing/2014/main" id="{0C248167-9EFF-4CAD-97EE-5450A330A691}"/>
              </a:ext>
            </a:extLst>
          </p:cNvPr>
          <p:cNvSpPr txBox="1"/>
          <p:nvPr/>
        </p:nvSpPr>
        <p:spPr>
          <a:xfrm rot="10800000" flipV="1">
            <a:off x="11404230" y="6349263"/>
            <a:ext cx="529808" cy="307777"/>
          </a:xfrm>
          <a:prstGeom prst="rect">
            <a:avLst/>
          </a:prstGeom>
          <a:noFill/>
        </p:spPr>
        <p:txBody>
          <a:bodyPr wrap="square" rtlCol="0">
            <a:spAutoFit/>
          </a:bodyPr>
          <a:lstStyle/>
          <a:p>
            <a:pPr algn="ctr"/>
            <a:fld id="{260E2A6B-A809-4840-BF14-8648BC0BDF87}" type="slidenum">
              <a:rPr lang="id-ID" sz="1400" i="0" smtClean="0">
                <a:solidFill>
                  <a:schemeClr val="bg1">
                    <a:lumMod val="95000"/>
                  </a:schemeClr>
                </a:solidFill>
                <a:latin typeface="+mj-lt"/>
                <a:ea typeface="Lato" panose="020F0502020204030203" pitchFamily="34" charset="0"/>
                <a:cs typeface="Segoe UI" panose="020B0502040204020203" pitchFamily="34" charset="0"/>
              </a:rPr>
              <a:pPr algn="ctr"/>
              <a:t>38</a:t>
            </a:fld>
            <a:endParaRPr lang="id-ID" sz="3200" i="0" dirty="0">
              <a:solidFill>
                <a:schemeClr val="bg1">
                  <a:lumMod val="95000"/>
                </a:schemeClr>
              </a:solidFill>
              <a:latin typeface="+mj-lt"/>
              <a:ea typeface="Lato" panose="020F0502020204030203" pitchFamily="34" charset="0"/>
              <a:cs typeface="Segoe UI" panose="020B0502040204020203" pitchFamily="34" charset="0"/>
            </a:endParaRPr>
          </a:p>
        </p:txBody>
      </p:sp>
      <p:sp>
        <p:nvSpPr>
          <p:cNvPr id="65" name="TextBox 64">
            <a:extLst>
              <a:ext uri="{FF2B5EF4-FFF2-40B4-BE49-F238E27FC236}">
                <a16:creationId xmlns:a16="http://schemas.microsoft.com/office/drawing/2014/main" id="{B3FCBF1D-27F1-4863-90A6-F031C43D050C}"/>
              </a:ext>
            </a:extLst>
          </p:cNvPr>
          <p:cNvSpPr txBox="1"/>
          <p:nvPr/>
        </p:nvSpPr>
        <p:spPr>
          <a:xfrm>
            <a:off x="10781501" y="6349263"/>
            <a:ext cx="682687" cy="307777"/>
          </a:xfrm>
          <a:prstGeom prst="rect">
            <a:avLst/>
          </a:prstGeom>
          <a:noFill/>
        </p:spPr>
        <p:txBody>
          <a:bodyPr wrap="none" rtlCol="0">
            <a:spAutoFit/>
          </a:bodyPr>
          <a:lstStyle/>
          <a:p>
            <a:pPr algn="ctr"/>
            <a:r>
              <a:rPr lang="en-US" sz="1400" spc="300" dirty="0">
                <a:solidFill>
                  <a:schemeClr val="bg1">
                    <a:lumMod val="95000"/>
                  </a:schemeClr>
                </a:solidFill>
                <a:latin typeface="+mj-lt"/>
                <a:ea typeface="Lato" panose="020F0502020204030203" pitchFamily="34" charset="0"/>
                <a:cs typeface="Segoe UI" panose="020B0502040204020203" pitchFamily="34" charset="0"/>
              </a:rPr>
              <a:t>Page</a:t>
            </a:r>
            <a:endParaRPr lang="id-ID" sz="1400" spc="300" dirty="0">
              <a:solidFill>
                <a:schemeClr val="bg1">
                  <a:lumMod val="95000"/>
                </a:schemeClr>
              </a:solidFill>
              <a:latin typeface="+mj-lt"/>
              <a:ea typeface="Lato" panose="020F0502020204030203" pitchFamily="34" charset="0"/>
              <a:cs typeface="Segoe UI" panose="020B0502040204020203" pitchFamily="34" charset="0"/>
            </a:endParaRPr>
          </a:p>
        </p:txBody>
      </p:sp>
      <p:sp>
        <p:nvSpPr>
          <p:cNvPr id="66" name="TextBox 65">
            <a:extLst>
              <a:ext uri="{FF2B5EF4-FFF2-40B4-BE49-F238E27FC236}">
                <a16:creationId xmlns:a16="http://schemas.microsoft.com/office/drawing/2014/main" id="{0828313D-5BA0-4536-B4D3-BEB403A408FC}"/>
              </a:ext>
            </a:extLst>
          </p:cNvPr>
          <p:cNvSpPr txBox="1"/>
          <p:nvPr/>
        </p:nvSpPr>
        <p:spPr>
          <a:xfrm>
            <a:off x="3859767" y="2290322"/>
            <a:ext cx="2236231" cy="2677656"/>
          </a:xfrm>
          <a:prstGeom prst="rect">
            <a:avLst/>
          </a:prstGeom>
          <a:noFill/>
        </p:spPr>
        <p:txBody>
          <a:bodyPr wrap="square" rtlCol="0">
            <a:spAutoFit/>
          </a:bodyPr>
          <a:lstStyle>
            <a:defPPr>
              <a:defRPr lang="en-US"/>
            </a:defPPr>
            <a:lvl1pPr algn="ctr">
              <a:lnSpc>
                <a:spcPct val="70000"/>
              </a:lnSpc>
              <a:defRPr sz="5400" b="1" spc="-188">
                <a:solidFill>
                  <a:schemeClr val="bg1"/>
                </a:solidFill>
                <a:latin typeface="+mj-lt"/>
                <a:cs typeface="Poppins Light" panose="00000400000000000000" pitchFamily="2" charset="0"/>
              </a:defRPr>
            </a:lvl1pPr>
          </a:lstStyle>
          <a:p>
            <a:pPr algn="l">
              <a:lnSpc>
                <a:spcPct val="100000"/>
              </a:lnSpc>
            </a:pPr>
            <a:r>
              <a:rPr lang="en-GB" sz="2800" b="0" dirty="0"/>
              <a:t>Accountability for each electronic document</a:t>
            </a:r>
          </a:p>
          <a:p>
            <a:pPr algn="l">
              <a:lnSpc>
                <a:spcPct val="100000"/>
              </a:lnSpc>
            </a:pPr>
            <a:r>
              <a:rPr lang="en-GB" sz="2800" b="0" dirty="0"/>
              <a:t>=</a:t>
            </a:r>
          </a:p>
          <a:p>
            <a:pPr algn="l">
              <a:lnSpc>
                <a:spcPct val="100000"/>
              </a:lnSpc>
            </a:pPr>
            <a:r>
              <a:rPr lang="en-GB" sz="2800" b="0" dirty="0"/>
              <a:t>signing clinician</a:t>
            </a:r>
          </a:p>
        </p:txBody>
      </p:sp>
      <p:sp>
        <p:nvSpPr>
          <p:cNvPr id="68" name="TextBox 67">
            <a:extLst>
              <a:ext uri="{FF2B5EF4-FFF2-40B4-BE49-F238E27FC236}">
                <a16:creationId xmlns:a16="http://schemas.microsoft.com/office/drawing/2014/main" id="{F0BFC2CD-5F3A-4E23-982F-C02F84E6EB15}"/>
              </a:ext>
            </a:extLst>
          </p:cNvPr>
          <p:cNvSpPr txBox="1"/>
          <p:nvPr/>
        </p:nvSpPr>
        <p:spPr>
          <a:xfrm>
            <a:off x="6319468" y="2294644"/>
            <a:ext cx="2236235" cy="3539430"/>
          </a:xfrm>
          <a:prstGeom prst="rect">
            <a:avLst/>
          </a:prstGeom>
          <a:noFill/>
        </p:spPr>
        <p:txBody>
          <a:bodyPr wrap="square" rtlCol="0">
            <a:spAutoFit/>
          </a:bodyPr>
          <a:lstStyle>
            <a:defPPr>
              <a:defRPr lang="en-US"/>
            </a:defPPr>
            <a:lvl1pPr algn="ctr">
              <a:lnSpc>
                <a:spcPct val="70000"/>
              </a:lnSpc>
              <a:defRPr sz="5400" b="1" spc="-188">
                <a:solidFill>
                  <a:schemeClr val="bg1"/>
                </a:solidFill>
                <a:latin typeface="+mj-lt"/>
                <a:cs typeface="Poppins Light" panose="00000400000000000000" pitchFamily="2" charset="0"/>
              </a:defRPr>
            </a:lvl1pPr>
          </a:lstStyle>
          <a:p>
            <a:pPr algn="l">
              <a:lnSpc>
                <a:spcPct val="100000"/>
              </a:lnSpc>
            </a:pPr>
            <a:r>
              <a:rPr lang="en-GB" sz="2800" b="0" dirty="0"/>
              <a:t>Line management</a:t>
            </a:r>
          </a:p>
          <a:p>
            <a:pPr algn="l">
              <a:lnSpc>
                <a:spcPct val="100000"/>
              </a:lnSpc>
            </a:pPr>
            <a:r>
              <a:rPr lang="en-GB" sz="2800" b="0" dirty="0"/>
              <a:t>=</a:t>
            </a:r>
          </a:p>
          <a:p>
            <a:pPr algn="l">
              <a:lnSpc>
                <a:spcPct val="100000"/>
              </a:lnSpc>
            </a:pPr>
            <a:r>
              <a:rPr lang="en-GB" sz="2800" b="0" dirty="0"/>
              <a:t>administration manager for each department</a:t>
            </a:r>
          </a:p>
          <a:p>
            <a:pPr algn="l">
              <a:lnSpc>
                <a:spcPct val="100000"/>
              </a:lnSpc>
            </a:pPr>
            <a:endParaRPr lang="en-GB" sz="2800" b="0" dirty="0"/>
          </a:p>
        </p:txBody>
      </p:sp>
      <p:sp>
        <p:nvSpPr>
          <p:cNvPr id="69" name="TextBox 68">
            <a:extLst>
              <a:ext uri="{FF2B5EF4-FFF2-40B4-BE49-F238E27FC236}">
                <a16:creationId xmlns:a16="http://schemas.microsoft.com/office/drawing/2014/main" id="{44DD98CD-BF52-414C-A490-A01959DC0F9D}"/>
              </a:ext>
            </a:extLst>
          </p:cNvPr>
          <p:cNvSpPr txBox="1"/>
          <p:nvPr/>
        </p:nvSpPr>
        <p:spPr>
          <a:xfrm>
            <a:off x="8651475" y="2290322"/>
            <a:ext cx="2300087" cy="2677656"/>
          </a:xfrm>
          <a:prstGeom prst="rect">
            <a:avLst/>
          </a:prstGeom>
          <a:noFill/>
        </p:spPr>
        <p:txBody>
          <a:bodyPr wrap="square" rtlCol="0">
            <a:spAutoFit/>
          </a:bodyPr>
          <a:lstStyle>
            <a:defPPr>
              <a:defRPr lang="en-US"/>
            </a:defPPr>
            <a:lvl1pPr algn="ctr">
              <a:lnSpc>
                <a:spcPct val="70000"/>
              </a:lnSpc>
              <a:defRPr sz="5400" b="1" spc="-188">
                <a:solidFill>
                  <a:schemeClr val="bg1"/>
                </a:solidFill>
                <a:latin typeface="+mj-lt"/>
                <a:cs typeface="Poppins Light" panose="00000400000000000000" pitchFamily="2" charset="0"/>
              </a:defRPr>
            </a:lvl1pPr>
          </a:lstStyle>
          <a:p>
            <a:pPr algn="l">
              <a:lnSpc>
                <a:spcPct val="100000"/>
              </a:lnSpc>
            </a:pPr>
            <a:r>
              <a:rPr lang="en-GB" sz="2800" b="0" dirty="0"/>
              <a:t>Education</a:t>
            </a:r>
          </a:p>
          <a:p>
            <a:pPr algn="l">
              <a:lnSpc>
                <a:spcPct val="100000"/>
              </a:lnSpc>
            </a:pPr>
            <a:r>
              <a:rPr lang="en-GB" sz="2800" b="0" dirty="0"/>
              <a:t>=</a:t>
            </a:r>
          </a:p>
          <a:p>
            <a:pPr algn="l">
              <a:lnSpc>
                <a:spcPct val="100000"/>
              </a:lnSpc>
            </a:pPr>
            <a:r>
              <a:rPr lang="en-GB" sz="2800" b="0" dirty="0"/>
              <a:t>mentor consultant and clinical director emergency care </a:t>
            </a:r>
            <a:endParaRPr lang="en-GB" sz="2400" b="0" dirty="0"/>
          </a:p>
        </p:txBody>
      </p:sp>
      <p:sp>
        <p:nvSpPr>
          <p:cNvPr id="70" name="Freeform 167">
            <a:extLst>
              <a:ext uri="{FF2B5EF4-FFF2-40B4-BE49-F238E27FC236}">
                <a16:creationId xmlns:a16="http://schemas.microsoft.com/office/drawing/2014/main" id="{14B40BE8-3A77-4EF4-B1CB-142EAB14C467}"/>
              </a:ext>
            </a:extLst>
          </p:cNvPr>
          <p:cNvSpPr>
            <a:spLocks noChangeArrowheads="1"/>
          </p:cNvSpPr>
          <p:nvPr/>
        </p:nvSpPr>
        <p:spPr bwMode="auto">
          <a:xfrm>
            <a:off x="3327886" y="2118749"/>
            <a:ext cx="170131" cy="171573"/>
          </a:xfrm>
          <a:custGeom>
            <a:avLst/>
            <a:gdLst>
              <a:gd name="T0" fmla="*/ 79322 w 418"/>
              <a:gd name="T1" fmla="*/ 0 h 417"/>
              <a:gd name="T2" fmla="*/ 79322 w 418"/>
              <a:gd name="T3" fmla="*/ 0 h 417"/>
              <a:gd name="T4" fmla="*/ 0 w 418"/>
              <a:gd name="T5" fmla="*/ 79733 h 417"/>
              <a:gd name="T6" fmla="*/ 79322 w 418"/>
              <a:gd name="T7" fmla="*/ 79733 h 417"/>
              <a:gd name="T8" fmla="*/ 79322 w 418"/>
              <a:gd name="T9" fmla="*/ 0 h 417"/>
              <a:gd name="T10" fmla="*/ 103074 w 418"/>
              <a:gd name="T11" fmla="*/ 0 h 417"/>
              <a:gd name="T12" fmla="*/ 103074 w 418"/>
              <a:gd name="T13" fmla="*/ 0 h 417"/>
              <a:gd name="T14" fmla="*/ 103074 w 418"/>
              <a:gd name="T15" fmla="*/ 91965 h 417"/>
              <a:gd name="T16" fmla="*/ 91422 w 418"/>
              <a:gd name="T17" fmla="*/ 103744 h 417"/>
              <a:gd name="T18" fmla="*/ 0 w 418"/>
              <a:gd name="T19" fmla="*/ 103744 h 417"/>
              <a:gd name="T20" fmla="*/ 91422 w 418"/>
              <a:gd name="T21" fmla="*/ 188460 h 417"/>
              <a:gd name="T22" fmla="*/ 186877 w 418"/>
              <a:gd name="T23" fmla="*/ 91965 h 417"/>
              <a:gd name="T24" fmla="*/ 103074 w 418"/>
              <a:gd name="T25" fmla="*/ 0 h 4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8" h="417">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accent3">
              <a:lumMod val="20000"/>
              <a:lumOff val="80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71" name="Freeform 167">
            <a:extLst>
              <a:ext uri="{FF2B5EF4-FFF2-40B4-BE49-F238E27FC236}">
                <a16:creationId xmlns:a16="http://schemas.microsoft.com/office/drawing/2014/main" id="{6270B300-208B-43CF-8E2D-CBE440908BF4}"/>
              </a:ext>
            </a:extLst>
          </p:cNvPr>
          <p:cNvSpPr>
            <a:spLocks noChangeArrowheads="1"/>
          </p:cNvSpPr>
          <p:nvPr/>
        </p:nvSpPr>
        <p:spPr bwMode="auto">
          <a:xfrm>
            <a:off x="5798170" y="2118749"/>
            <a:ext cx="170131" cy="171573"/>
          </a:xfrm>
          <a:custGeom>
            <a:avLst/>
            <a:gdLst>
              <a:gd name="T0" fmla="*/ 79322 w 418"/>
              <a:gd name="T1" fmla="*/ 0 h 417"/>
              <a:gd name="T2" fmla="*/ 79322 w 418"/>
              <a:gd name="T3" fmla="*/ 0 h 417"/>
              <a:gd name="T4" fmla="*/ 0 w 418"/>
              <a:gd name="T5" fmla="*/ 79733 h 417"/>
              <a:gd name="T6" fmla="*/ 79322 w 418"/>
              <a:gd name="T7" fmla="*/ 79733 h 417"/>
              <a:gd name="T8" fmla="*/ 79322 w 418"/>
              <a:gd name="T9" fmla="*/ 0 h 417"/>
              <a:gd name="T10" fmla="*/ 103074 w 418"/>
              <a:gd name="T11" fmla="*/ 0 h 417"/>
              <a:gd name="T12" fmla="*/ 103074 w 418"/>
              <a:gd name="T13" fmla="*/ 0 h 417"/>
              <a:gd name="T14" fmla="*/ 103074 w 418"/>
              <a:gd name="T15" fmla="*/ 91965 h 417"/>
              <a:gd name="T16" fmla="*/ 91422 w 418"/>
              <a:gd name="T17" fmla="*/ 103744 h 417"/>
              <a:gd name="T18" fmla="*/ 0 w 418"/>
              <a:gd name="T19" fmla="*/ 103744 h 417"/>
              <a:gd name="T20" fmla="*/ 91422 w 418"/>
              <a:gd name="T21" fmla="*/ 188460 h 417"/>
              <a:gd name="T22" fmla="*/ 186877 w 418"/>
              <a:gd name="T23" fmla="*/ 91965 h 417"/>
              <a:gd name="T24" fmla="*/ 103074 w 418"/>
              <a:gd name="T25" fmla="*/ 0 h 4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8" h="417">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accent3">
              <a:lumMod val="20000"/>
              <a:lumOff val="80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72" name="Freeform 167">
            <a:extLst>
              <a:ext uri="{FF2B5EF4-FFF2-40B4-BE49-F238E27FC236}">
                <a16:creationId xmlns:a16="http://schemas.microsoft.com/office/drawing/2014/main" id="{EB69FBD7-984F-4C88-A5B6-23CC850392D7}"/>
              </a:ext>
            </a:extLst>
          </p:cNvPr>
          <p:cNvSpPr>
            <a:spLocks noChangeArrowheads="1"/>
          </p:cNvSpPr>
          <p:nvPr/>
        </p:nvSpPr>
        <p:spPr bwMode="auto">
          <a:xfrm>
            <a:off x="8225952" y="2118749"/>
            <a:ext cx="170131" cy="171573"/>
          </a:xfrm>
          <a:custGeom>
            <a:avLst/>
            <a:gdLst>
              <a:gd name="T0" fmla="*/ 79322 w 418"/>
              <a:gd name="T1" fmla="*/ 0 h 417"/>
              <a:gd name="T2" fmla="*/ 79322 w 418"/>
              <a:gd name="T3" fmla="*/ 0 h 417"/>
              <a:gd name="T4" fmla="*/ 0 w 418"/>
              <a:gd name="T5" fmla="*/ 79733 h 417"/>
              <a:gd name="T6" fmla="*/ 79322 w 418"/>
              <a:gd name="T7" fmla="*/ 79733 h 417"/>
              <a:gd name="T8" fmla="*/ 79322 w 418"/>
              <a:gd name="T9" fmla="*/ 0 h 417"/>
              <a:gd name="T10" fmla="*/ 103074 w 418"/>
              <a:gd name="T11" fmla="*/ 0 h 417"/>
              <a:gd name="T12" fmla="*/ 103074 w 418"/>
              <a:gd name="T13" fmla="*/ 0 h 417"/>
              <a:gd name="T14" fmla="*/ 103074 w 418"/>
              <a:gd name="T15" fmla="*/ 91965 h 417"/>
              <a:gd name="T16" fmla="*/ 91422 w 418"/>
              <a:gd name="T17" fmla="*/ 103744 h 417"/>
              <a:gd name="T18" fmla="*/ 0 w 418"/>
              <a:gd name="T19" fmla="*/ 103744 h 417"/>
              <a:gd name="T20" fmla="*/ 91422 w 418"/>
              <a:gd name="T21" fmla="*/ 188460 h 417"/>
              <a:gd name="T22" fmla="*/ 186877 w 418"/>
              <a:gd name="T23" fmla="*/ 91965 h 417"/>
              <a:gd name="T24" fmla="*/ 103074 w 418"/>
              <a:gd name="T25" fmla="*/ 0 h 4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8" h="417">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accent3">
              <a:lumMod val="20000"/>
              <a:lumOff val="80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73" name="Freeform 167">
            <a:extLst>
              <a:ext uri="{FF2B5EF4-FFF2-40B4-BE49-F238E27FC236}">
                <a16:creationId xmlns:a16="http://schemas.microsoft.com/office/drawing/2014/main" id="{AE0424A9-65AD-4D0F-AA7A-741D4BDA9A09}"/>
              </a:ext>
            </a:extLst>
          </p:cNvPr>
          <p:cNvSpPr>
            <a:spLocks noChangeArrowheads="1"/>
          </p:cNvSpPr>
          <p:nvPr/>
        </p:nvSpPr>
        <p:spPr bwMode="auto">
          <a:xfrm>
            <a:off x="10632383" y="2118749"/>
            <a:ext cx="170131" cy="171573"/>
          </a:xfrm>
          <a:custGeom>
            <a:avLst/>
            <a:gdLst>
              <a:gd name="T0" fmla="*/ 79322 w 418"/>
              <a:gd name="T1" fmla="*/ 0 h 417"/>
              <a:gd name="T2" fmla="*/ 79322 w 418"/>
              <a:gd name="T3" fmla="*/ 0 h 417"/>
              <a:gd name="T4" fmla="*/ 0 w 418"/>
              <a:gd name="T5" fmla="*/ 79733 h 417"/>
              <a:gd name="T6" fmla="*/ 79322 w 418"/>
              <a:gd name="T7" fmla="*/ 79733 h 417"/>
              <a:gd name="T8" fmla="*/ 79322 w 418"/>
              <a:gd name="T9" fmla="*/ 0 h 417"/>
              <a:gd name="T10" fmla="*/ 103074 w 418"/>
              <a:gd name="T11" fmla="*/ 0 h 417"/>
              <a:gd name="T12" fmla="*/ 103074 w 418"/>
              <a:gd name="T13" fmla="*/ 0 h 417"/>
              <a:gd name="T14" fmla="*/ 103074 w 418"/>
              <a:gd name="T15" fmla="*/ 91965 h 417"/>
              <a:gd name="T16" fmla="*/ 91422 w 418"/>
              <a:gd name="T17" fmla="*/ 103744 h 417"/>
              <a:gd name="T18" fmla="*/ 0 w 418"/>
              <a:gd name="T19" fmla="*/ 103744 h 417"/>
              <a:gd name="T20" fmla="*/ 91422 w 418"/>
              <a:gd name="T21" fmla="*/ 188460 h 417"/>
              <a:gd name="T22" fmla="*/ 186877 w 418"/>
              <a:gd name="T23" fmla="*/ 91965 h 417"/>
              <a:gd name="T24" fmla="*/ 103074 w 418"/>
              <a:gd name="T25" fmla="*/ 0 h 4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8" h="417">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accent3">
              <a:lumMod val="20000"/>
              <a:lumOff val="80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Tree>
    <p:extLst>
      <p:ext uri="{BB962C8B-B14F-4D97-AF65-F5344CB8AC3E}">
        <p14:creationId xmlns:p14="http://schemas.microsoft.com/office/powerpoint/2010/main" val="150508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67A94BC7-164C-4752-B2D4-A3B8C41147E2}"/>
              </a:ext>
            </a:extLst>
          </p:cNvPr>
          <p:cNvSpPr/>
          <p:nvPr/>
        </p:nvSpPr>
        <p:spPr>
          <a:xfrm>
            <a:off x="0" y="-19773"/>
            <a:ext cx="12192000" cy="32201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F4DAE4B-D8C3-41A3-883D-41CC4EB6CB26}"/>
              </a:ext>
            </a:extLst>
          </p:cNvPr>
          <p:cNvSpPr/>
          <p:nvPr/>
        </p:nvSpPr>
        <p:spPr>
          <a:xfrm>
            <a:off x="887957" y="2499590"/>
            <a:ext cx="3253286" cy="1295170"/>
          </a:xfrm>
          <a:prstGeom prst="roundRect">
            <a:avLst>
              <a:gd name="adj" fmla="val 4163"/>
            </a:avLst>
          </a:prstGeom>
          <a:solidFill>
            <a:schemeClr val="bg1"/>
          </a:solidFill>
          <a:ln>
            <a:noFill/>
          </a:ln>
          <a:effectLst>
            <a:outerShdw blurRad="1270000" dist="444500" dir="5400000" sx="90000" sy="9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ectangle: Rounded Corners 10">
            <a:extLst>
              <a:ext uri="{FF2B5EF4-FFF2-40B4-BE49-F238E27FC236}">
                <a16:creationId xmlns:a16="http://schemas.microsoft.com/office/drawing/2014/main" id="{2C741748-5D1A-4485-AE18-ED72C7781A64}"/>
              </a:ext>
            </a:extLst>
          </p:cNvPr>
          <p:cNvSpPr/>
          <p:nvPr/>
        </p:nvSpPr>
        <p:spPr>
          <a:xfrm>
            <a:off x="887957" y="4084550"/>
            <a:ext cx="3253286" cy="1295170"/>
          </a:xfrm>
          <a:prstGeom prst="roundRect">
            <a:avLst>
              <a:gd name="adj" fmla="val 4163"/>
            </a:avLst>
          </a:prstGeom>
          <a:solidFill>
            <a:schemeClr val="bg1"/>
          </a:solidFill>
          <a:ln>
            <a:noFill/>
          </a:ln>
          <a:effectLst>
            <a:outerShdw blurRad="1270000" dist="444500" dir="5400000" sx="90000" sy="9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Rounded Corners 14">
            <a:extLst>
              <a:ext uri="{FF2B5EF4-FFF2-40B4-BE49-F238E27FC236}">
                <a16:creationId xmlns:a16="http://schemas.microsoft.com/office/drawing/2014/main" id="{39B38017-CEE9-4935-8D4E-6573A50F86D7}"/>
              </a:ext>
            </a:extLst>
          </p:cNvPr>
          <p:cNvSpPr/>
          <p:nvPr/>
        </p:nvSpPr>
        <p:spPr>
          <a:xfrm>
            <a:off x="4469357" y="2499590"/>
            <a:ext cx="3253286" cy="1295170"/>
          </a:xfrm>
          <a:prstGeom prst="roundRect">
            <a:avLst>
              <a:gd name="adj" fmla="val 4163"/>
            </a:avLst>
          </a:prstGeom>
          <a:solidFill>
            <a:schemeClr val="bg1"/>
          </a:solidFill>
          <a:ln>
            <a:noFill/>
          </a:ln>
          <a:effectLst>
            <a:outerShdw blurRad="1270000" dist="444500" dir="5400000" sx="90000" sy="9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Rounded Corners 15">
            <a:extLst>
              <a:ext uri="{FF2B5EF4-FFF2-40B4-BE49-F238E27FC236}">
                <a16:creationId xmlns:a16="http://schemas.microsoft.com/office/drawing/2014/main" id="{1E328F8E-9E89-40AA-A0B9-30D2A3DD299A}"/>
              </a:ext>
            </a:extLst>
          </p:cNvPr>
          <p:cNvSpPr/>
          <p:nvPr/>
        </p:nvSpPr>
        <p:spPr>
          <a:xfrm>
            <a:off x="4469357" y="4116199"/>
            <a:ext cx="3253286" cy="1295170"/>
          </a:xfrm>
          <a:prstGeom prst="roundRect">
            <a:avLst>
              <a:gd name="adj" fmla="val 4163"/>
            </a:avLst>
          </a:prstGeom>
          <a:solidFill>
            <a:schemeClr val="bg1"/>
          </a:solidFill>
          <a:ln>
            <a:noFill/>
          </a:ln>
          <a:effectLst>
            <a:outerShdw blurRad="1270000" dist="444500" dir="5400000" sx="90000" sy="9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Rounded Corners 17">
            <a:extLst>
              <a:ext uri="{FF2B5EF4-FFF2-40B4-BE49-F238E27FC236}">
                <a16:creationId xmlns:a16="http://schemas.microsoft.com/office/drawing/2014/main" id="{45DCAAEE-DBC7-4B61-86D4-6B045E8C96C8}"/>
              </a:ext>
            </a:extLst>
          </p:cNvPr>
          <p:cNvSpPr/>
          <p:nvPr/>
        </p:nvSpPr>
        <p:spPr>
          <a:xfrm>
            <a:off x="8001056" y="2485458"/>
            <a:ext cx="3253286" cy="1295170"/>
          </a:xfrm>
          <a:prstGeom prst="roundRect">
            <a:avLst>
              <a:gd name="adj" fmla="val 4163"/>
            </a:avLst>
          </a:prstGeom>
          <a:solidFill>
            <a:schemeClr val="bg1"/>
          </a:solidFill>
          <a:ln>
            <a:noFill/>
          </a:ln>
          <a:effectLst>
            <a:outerShdw blurRad="1270000" dist="444500" dir="5400000" sx="90000" sy="9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Rectangle: Rounded Corners 18">
            <a:extLst>
              <a:ext uri="{FF2B5EF4-FFF2-40B4-BE49-F238E27FC236}">
                <a16:creationId xmlns:a16="http://schemas.microsoft.com/office/drawing/2014/main" id="{B44DD014-2078-4073-A7B9-3FAEFF4916E0}"/>
              </a:ext>
            </a:extLst>
          </p:cNvPr>
          <p:cNvSpPr/>
          <p:nvPr/>
        </p:nvSpPr>
        <p:spPr>
          <a:xfrm>
            <a:off x="8001056" y="4084550"/>
            <a:ext cx="3253286" cy="1295170"/>
          </a:xfrm>
          <a:prstGeom prst="roundRect">
            <a:avLst>
              <a:gd name="adj" fmla="val 4163"/>
            </a:avLst>
          </a:prstGeom>
          <a:solidFill>
            <a:schemeClr val="bg1"/>
          </a:solidFill>
          <a:ln>
            <a:noFill/>
          </a:ln>
          <a:effectLst>
            <a:outerShdw blurRad="1270000" dist="444500" dir="5400000" sx="90000" sy="9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TextBox 20">
            <a:extLst>
              <a:ext uri="{FF2B5EF4-FFF2-40B4-BE49-F238E27FC236}">
                <a16:creationId xmlns:a16="http://schemas.microsoft.com/office/drawing/2014/main" id="{928ABC2C-826E-4E60-A8EE-EB4B847579DC}"/>
              </a:ext>
            </a:extLst>
          </p:cNvPr>
          <p:cNvSpPr txBox="1"/>
          <p:nvPr/>
        </p:nvSpPr>
        <p:spPr>
          <a:xfrm>
            <a:off x="1436" y="623112"/>
            <a:ext cx="12191999" cy="1159676"/>
          </a:xfrm>
          <a:prstGeom prst="rect">
            <a:avLst/>
          </a:prstGeom>
          <a:noFill/>
        </p:spPr>
        <p:txBody>
          <a:bodyPr wrap="square" rtlCol="0">
            <a:spAutoFit/>
          </a:bodyPr>
          <a:lstStyle/>
          <a:p>
            <a:pPr algn="ctr">
              <a:lnSpc>
                <a:spcPct val="70000"/>
              </a:lnSpc>
            </a:pPr>
            <a:r>
              <a:rPr lang="en-GB" sz="4800" spc="-188" dirty="0">
                <a:gradFill>
                  <a:gsLst>
                    <a:gs pos="0">
                      <a:schemeClr val="accent3"/>
                    </a:gs>
                    <a:gs pos="82000">
                      <a:schemeClr val="accent1">
                        <a:lumMod val="75000"/>
                      </a:schemeClr>
                    </a:gs>
                  </a:gsLst>
                  <a:lin ang="2700000" scaled="1"/>
                </a:gradFill>
                <a:latin typeface="+mj-lt"/>
                <a:cs typeface="Poppins Light" panose="00000400000000000000" pitchFamily="2" charset="0"/>
              </a:rPr>
              <a:t>Professional Networks of DAs within each Department/Organisation</a:t>
            </a:r>
            <a:endParaRPr lang="en-US" sz="4800" spc="-188" dirty="0">
              <a:gradFill>
                <a:gsLst>
                  <a:gs pos="0">
                    <a:schemeClr val="accent3"/>
                  </a:gs>
                  <a:gs pos="82000">
                    <a:schemeClr val="accent1">
                      <a:lumMod val="75000"/>
                    </a:schemeClr>
                  </a:gs>
                </a:gsLst>
                <a:lin ang="2700000" scaled="1"/>
              </a:gradFill>
              <a:latin typeface="+mj-lt"/>
              <a:cs typeface="Poppins SemiBold" panose="00000700000000000000" pitchFamily="2" charset="0"/>
            </a:endParaRPr>
          </a:p>
        </p:txBody>
      </p:sp>
      <p:sp>
        <p:nvSpPr>
          <p:cNvPr id="24" name="Rectangle 23">
            <a:extLst>
              <a:ext uri="{FF2B5EF4-FFF2-40B4-BE49-F238E27FC236}">
                <a16:creationId xmlns:a16="http://schemas.microsoft.com/office/drawing/2014/main" id="{90B9A730-E54E-491A-BC35-C4FC358DB590}"/>
              </a:ext>
            </a:extLst>
          </p:cNvPr>
          <p:cNvSpPr/>
          <p:nvPr/>
        </p:nvSpPr>
        <p:spPr>
          <a:xfrm>
            <a:off x="948102" y="2499590"/>
            <a:ext cx="3132995" cy="1323439"/>
          </a:xfrm>
          <a:prstGeom prst="rect">
            <a:avLst/>
          </a:prstGeom>
        </p:spPr>
        <p:txBody>
          <a:bodyPr wrap="square">
            <a:spAutoFit/>
          </a:bodyPr>
          <a:lstStyle/>
          <a:p>
            <a:r>
              <a:rPr lang="en-GB" sz="2000" dirty="0">
                <a:solidFill>
                  <a:schemeClr val="tx1">
                    <a:lumMod val="75000"/>
                    <a:lumOff val="25000"/>
                  </a:schemeClr>
                </a:solidFill>
                <a:latin typeface="+mj-lt"/>
                <a:cs typeface="Segoe UI Light" panose="020B0502040204020203" pitchFamily="34" charset="0"/>
              </a:rPr>
              <a:t>Integrated valued members of the MDT within three month of introducing Doctors Administrators</a:t>
            </a:r>
          </a:p>
        </p:txBody>
      </p:sp>
      <p:sp>
        <p:nvSpPr>
          <p:cNvPr id="84" name="Rectangle 83">
            <a:extLst>
              <a:ext uri="{FF2B5EF4-FFF2-40B4-BE49-F238E27FC236}">
                <a16:creationId xmlns:a16="http://schemas.microsoft.com/office/drawing/2014/main" id="{3B077738-6A60-4E6A-9BAE-89C631B5B2CF}"/>
              </a:ext>
            </a:extLst>
          </p:cNvPr>
          <p:cNvSpPr/>
          <p:nvPr/>
        </p:nvSpPr>
        <p:spPr>
          <a:xfrm>
            <a:off x="4524067" y="2890947"/>
            <a:ext cx="2188339" cy="505972"/>
          </a:xfrm>
          <a:prstGeom prst="rect">
            <a:avLst/>
          </a:prstGeom>
        </p:spPr>
        <p:txBody>
          <a:bodyPr wrap="square">
            <a:spAutoFit/>
          </a:bodyPr>
          <a:lstStyle/>
          <a:p>
            <a:pPr>
              <a:lnSpc>
                <a:spcPct val="120000"/>
              </a:lnSpc>
            </a:pPr>
            <a:r>
              <a:rPr lang="en-GB" sz="2400" dirty="0">
                <a:solidFill>
                  <a:schemeClr val="tx1">
                    <a:lumMod val="75000"/>
                    <a:lumOff val="25000"/>
                  </a:schemeClr>
                </a:solidFill>
                <a:latin typeface="+mj-lt"/>
                <a:cs typeface="Segoe UI Light" panose="020B0502040204020203" pitchFamily="34" charset="0"/>
              </a:rPr>
              <a:t>Coders</a:t>
            </a:r>
          </a:p>
        </p:txBody>
      </p:sp>
      <p:sp>
        <p:nvSpPr>
          <p:cNvPr id="85" name="Rectangle 84">
            <a:extLst>
              <a:ext uri="{FF2B5EF4-FFF2-40B4-BE49-F238E27FC236}">
                <a16:creationId xmlns:a16="http://schemas.microsoft.com/office/drawing/2014/main" id="{4E329883-6802-4CC8-98C5-FDF721204428}"/>
              </a:ext>
            </a:extLst>
          </p:cNvPr>
          <p:cNvSpPr/>
          <p:nvPr/>
        </p:nvSpPr>
        <p:spPr>
          <a:xfrm>
            <a:off x="8061201" y="2648296"/>
            <a:ext cx="3132995" cy="1015663"/>
          </a:xfrm>
          <a:prstGeom prst="rect">
            <a:avLst/>
          </a:prstGeom>
        </p:spPr>
        <p:txBody>
          <a:bodyPr wrap="square">
            <a:spAutoFit/>
          </a:bodyPr>
          <a:lstStyle/>
          <a:p>
            <a:r>
              <a:rPr lang="en-GB" sz="2000" dirty="0">
                <a:solidFill>
                  <a:schemeClr val="tx1">
                    <a:lumMod val="75000"/>
                    <a:lumOff val="25000"/>
                  </a:schemeClr>
                </a:solidFill>
                <a:latin typeface="+mj-lt"/>
                <a:cs typeface="Segoe UI Light" panose="020B0502040204020203" pitchFamily="34" charset="0"/>
              </a:rPr>
              <a:t>Quality for income (cost improvement and transformation)</a:t>
            </a:r>
          </a:p>
        </p:txBody>
      </p:sp>
      <p:sp>
        <p:nvSpPr>
          <p:cNvPr id="86" name="Rectangle 85">
            <a:extLst>
              <a:ext uri="{FF2B5EF4-FFF2-40B4-BE49-F238E27FC236}">
                <a16:creationId xmlns:a16="http://schemas.microsoft.com/office/drawing/2014/main" id="{8E71209E-2945-4197-8B08-A92874464B9F}"/>
              </a:ext>
            </a:extLst>
          </p:cNvPr>
          <p:cNvSpPr/>
          <p:nvPr/>
        </p:nvSpPr>
        <p:spPr>
          <a:xfrm>
            <a:off x="937658" y="4548110"/>
            <a:ext cx="3132995" cy="505972"/>
          </a:xfrm>
          <a:prstGeom prst="rect">
            <a:avLst/>
          </a:prstGeom>
        </p:spPr>
        <p:txBody>
          <a:bodyPr wrap="square">
            <a:spAutoFit/>
          </a:bodyPr>
          <a:lstStyle/>
          <a:p>
            <a:pPr>
              <a:lnSpc>
                <a:spcPct val="120000"/>
              </a:lnSpc>
            </a:pPr>
            <a:r>
              <a:rPr lang="en-GB" sz="2400" dirty="0">
                <a:solidFill>
                  <a:schemeClr val="tx1">
                    <a:lumMod val="75000"/>
                    <a:lumOff val="25000"/>
                  </a:schemeClr>
                </a:solidFill>
                <a:latin typeface="+mj-lt"/>
                <a:cs typeface="Segoe UI Light" panose="020B0502040204020203" pitchFamily="34" charset="0"/>
              </a:rPr>
              <a:t>Ward Clerks</a:t>
            </a:r>
          </a:p>
        </p:txBody>
      </p:sp>
      <p:sp>
        <p:nvSpPr>
          <p:cNvPr id="87" name="Rectangle 86">
            <a:extLst>
              <a:ext uri="{FF2B5EF4-FFF2-40B4-BE49-F238E27FC236}">
                <a16:creationId xmlns:a16="http://schemas.microsoft.com/office/drawing/2014/main" id="{23036CD4-B91F-474D-89E3-8EBA1395DC77}"/>
              </a:ext>
            </a:extLst>
          </p:cNvPr>
          <p:cNvSpPr/>
          <p:nvPr/>
        </p:nvSpPr>
        <p:spPr>
          <a:xfrm>
            <a:off x="4529502" y="4548109"/>
            <a:ext cx="3132995" cy="505972"/>
          </a:xfrm>
          <a:prstGeom prst="rect">
            <a:avLst/>
          </a:prstGeom>
        </p:spPr>
        <p:txBody>
          <a:bodyPr wrap="square">
            <a:spAutoFit/>
          </a:bodyPr>
          <a:lstStyle/>
          <a:p>
            <a:pPr>
              <a:lnSpc>
                <a:spcPct val="120000"/>
              </a:lnSpc>
            </a:pPr>
            <a:r>
              <a:rPr lang="en-GB" sz="2400" dirty="0">
                <a:solidFill>
                  <a:schemeClr val="tx1">
                    <a:lumMod val="75000"/>
                    <a:lumOff val="25000"/>
                  </a:schemeClr>
                </a:solidFill>
                <a:latin typeface="+mj-lt"/>
                <a:cs typeface="Segoe UI Light" panose="020B0502040204020203" pitchFamily="34" charset="0"/>
              </a:rPr>
              <a:t>Nurses</a:t>
            </a:r>
          </a:p>
        </p:txBody>
      </p:sp>
      <p:sp>
        <p:nvSpPr>
          <p:cNvPr id="88" name="Rectangle 87">
            <a:extLst>
              <a:ext uri="{FF2B5EF4-FFF2-40B4-BE49-F238E27FC236}">
                <a16:creationId xmlns:a16="http://schemas.microsoft.com/office/drawing/2014/main" id="{F49ECBDC-9DCB-462F-875C-F5505815ED24}"/>
              </a:ext>
            </a:extLst>
          </p:cNvPr>
          <p:cNvSpPr/>
          <p:nvPr/>
        </p:nvSpPr>
        <p:spPr>
          <a:xfrm>
            <a:off x="8061201" y="4548108"/>
            <a:ext cx="3132995" cy="505972"/>
          </a:xfrm>
          <a:prstGeom prst="rect">
            <a:avLst/>
          </a:prstGeom>
        </p:spPr>
        <p:txBody>
          <a:bodyPr wrap="square">
            <a:spAutoFit/>
          </a:bodyPr>
          <a:lstStyle/>
          <a:p>
            <a:pPr>
              <a:lnSpc>
                <a:spcPct val="120000"/>
              </a:lnSpc>
            </a:pPr>
            <a:r>
              <a:rPr lang="en-GB" sz="2400" dirty="0">
                <a:solidFill>
                  <a:schemeClr val="tx1">
                    <a:lumMod val="75000"/>
                    <a:lumOff val="25000"/>
                  </a:schemeClr>
                </a:solidFill>
                <a:latin typeface="+mj-lt"/>
                <a:cs typeface="Segoe UI Light" panose="020B0502040204020203" pitchFamily="34" charset="0"/>
              </a:rPr>
              <a:t>Doctors</a:t>
            </a:r>
          </a:p>
        </p:txBody>
      </p:sp>
    </p:spTree>
    <p:extLst>
      <p:ext uri="{BB962C8B-B14F-4D97-AF65-F5344CB8AC3E}">
        <p14:creationId xmlns:p14="http://schemas.microsoft.com/office/powerpoint/2010/main" val="79504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Placeholder 71">
            <a:extLst>
              <a:ext uri="{FF2B5EF4-FFF2-40B4-BE49-F238E27FC236}">
                <a16:creationId xmlns:a16="http://schemas.microsoft.com/office/drawing/2014/main" id="{0410A135-E193-40F7-AD11-D830F511B73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856" b="3856"/>
          <a:stretch>
            <a:fillRect/>
          </a:stretch>
        </p:blipFill>
        <p:spPr/>
      </p:pic>
      <p:sp>
        <p:nvSpPr>
          <p:cNvPr id="69" name="Rectangle: Rounded Corners 68">
            <a:extLst>
              <a:ext uri="{FF2B5EF4-FFF2-40B4-BE49-F238E27FC236}">
                <a16:creationId xmlns:a16="http://schemas.microsoft.com/office/drawing/2014/main" id="{2DEE3251-AECF-4D81-B2F6-7FECC427185C}"/>
              </a:ext>
            </a:extLst>
          </p:cNvPr>
          <p:cNvSpPr/>
          <p:nvPr/>
        </p:nvSpPr>
        <p:spPr>
          <a:xfrm>
            <a:off x="0" y="0"/>
            <a:ext cx="12192000" cy="6858000"/>
          </a:xfrm>
          <a:prstGeom prst="roundRect">
            <a:avLst>
              <a:gd name="adj" fmla="val 0"/>
            </a:avLst>
          </a:prstGeom>
          <a:gradFill>
            <a:gsLst>
              <a:gs pos="0">
                <a:schemeClr val="accent3">
                  <a:alpha val="90000"/>
                </a:schemeClr>
              </a:gs>
              <a:gs pos="82000">
                <a:schemeClr val="accent1">
                  <a:lumMod val="75000"/>
                  <a:alpha val="9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p>
        </p:txBody>
      </p:sp>
      <p:sp>
        <p:nvSpPr>
          <p:cNvPr id="3" name="TextBox 2">
            <a:extLst>
              <a:ext uri="{FF2B5EF4-FFF2-40B4-BE49-F238E27FC236}">
                <a16:creationId xmlns:a16="http://schemas.microsoft.com/office/drawing/2014/main" id="{0E72DD95-A7EA-45ED-A9DF-ECCF40935CA0}"/>
              </a:ext>
            </a:extLst>
          </p:cNvPr>
          <p:cNvSpPr txBox="1"/>
          <p:nvPr/>
        </p:nvSpPr>
        <p:spPr>
          <a:xfrm>
            <a:off x="3223350" y="1440966"/>
            <a:ext cx="5745302" cy="596766"/>
          </a:xfrm>
          <a:prstGeom prst="rect">
            <a:avLst/>
          </a:prstGeom>
          <a:noFill/>
        </p:spPr>
        <p:txBody>
          <a:bodyPr wrap="square" rtlCol="0">
            <a:spAutoFit/>
          </a:bodyPr>
          <a:lstStyle/>
          <a:p>
            <a:pPr algn="ctr">
              <a:lnSpc>
                <a:spcPct val="70000"/>
              </a:lnSpc>
            </a:pPr>
            <a:r>
              <a:rPr lang="en-US" sz="4400" spc="-188" dirty="0">
                <a:solidFill>
                  <a:schemeClr val="bg1"/>
                </a:solidFill>
                <a:latin typeface="+mj-lt"/>
                <a:cs typeface="Poppins Light" panose="00000400000000000000" pitchFamily="2" charset="0"/>
              </a:rPr>
              <a:t>Before We Begin</a:t>
            </a:r>
          </a:p>
        </p:txBody>
      </p:sp>
      <p:sp>
        <p:nvSpPr>
          <p:cNvPr id="33" name="Rectangle 32">
            <a:extLst>
              <a:ext uri="{FF2B5EF4-FFF2-40B4-BE49-F238E27FC236}">
                <a16:creationId xmlns:a16="http://schemas.microsoft.com/office/drawing/2014/main" id="{6EC93F2A-B1B4-4412-ABE7-A956841077C1}"/>
              </a:ext>
            </a:extLst>
          </p:cNvPr>
          <p:cNvSpPr/>
          <p:nvPr/>
        </p:nvSpPr>
        <p:spPr>
          <a:xfrm>
            <a:off x="4775159" y="4458054"/>
            <a:ext cx="2641682" cy="663515"/>
          </a:xfrm>
          <a:prstGeom prst="rect">
            <a:avLst/>
          </a:prstGeom>
        </p:spPr>
        <p:txBody>
          <a:bodyPr wrap="square">
            <a:spAutoFit/>
          </a:bodyPr>
          <a:lstStyle/>
          <a:p>
            <a:pPr algn="ctr">
              <a:lnSpc>
                <a:spcPct val="120000"/>
              </a:lnSpc>
            </a:pPr>
            <a:r>
              <a:rPr lang="en-US" sz="1600" dirty="0">
                <a:solidFill>
                  <a:schemeClr val="bg1"/>
                </a:solidFill>
                <a:latin typeface="+mj-lt"/>
                <a:cs typeface="Segoe UI Light" panose="020B0502040204020203" pitchFamily="34" charset="0"/>
              </a:rPr>
              <a:t>Submit your questions anytime via the chat box.</a:t>
            </a:r>
          </a:p>
        </p:txBody>
      </p:sp>
      <p:sp>
        <p:nvSpPr>
          <p:cNvPr id="37" name="Rectangle 36">
            <a:extLst>
              <a:ext uri="{FF2B5EF4-FFF2-40B4-BE49-F238E27FC236}">
                <a16:creationId xmlns:a16="http://schemas.microsoft.com/office/drawing/2014/main" id="{8B6A875E-D18E-4D56-A96A-DBF22C07906E}"/>
              </a:ext>
            </a:extLst>
          </p:cNvPr>
          <p:cNvSpPr/>
          <p:nvPr/>
        </p:nvSpPr>
        <p:spPr>
          <a:xfrm>
            <a:off x="8373330" y="4458054"/>
            <a:ext cx="2641682" cy="663515"/>
          </a:xfrm>
          <a:prstGeom prst="rect">
            <a:avLst/>
          </a:prstGeom>
        </p:spPr>
        <p:txBody>
          <a:bodyPr wrap="square">
            <a:spAutoFit/>
          </a:bodyPr>
          <a:lstStyle/>
          <a:p>
            <a:pPr algn="ctr">
              <a:lnSpc>
                <a:spcPct val="120000"/>
              </a:lnSpc>
            </a:pPr>
            <a:r>
              <a:rPr lang="en-US" sz="1600" dirty="0">
                <a:solidFill>
                  <a:schemeClr val="bg1"/>
                </a:solidFill>
                <a:latin typeface="+mj-lt"/>
                <a:cs typeface="Segoe UI Light" panose="020B0502040204020203" pitchFamily="34" charset="0"/>
              </a:rPr>
              <a:t>Please complete the exit survey</a:t>
            </a:r>
            <a:endParaRPr lang="en-US" sz="2000" b="1" dirty="0">
              <a:solidFill>
                <a:schemeClr val="bg1"/>
              </a:solidFill>
              <a:latin typeface="+mj-lt"/>
              <a:cs typeface="Segoe UI Light" panose="020B0502040204020203" pitchFamily="34" charset="0"/>
            </a:endParaRPr>
          </a:p>
        </p:txBody>
      </p:sp>
      <p:sp>
        <p:nvSpPr>
          <p:cNvPr id="40" name="Rectangle 39">
            <a:extLst>
              <a:ext uri="{FF2B5EF4-FFF2-40B4-BE49-F238E27FC236}">
                <a16:creationId xmlns:a16="http://schemas.microsoft.com/office/drawing/2014/main" id="{315FC16D-F277-4F5D-8428-E2FB539DB77A}"/>
              </a:ext>
            </a:extLst>
          </p:cNvPr>
          <p:cNvSpPr/>
          <p:nvPr/>
        </p:nvSpPr>
        <p:spPr>
          <a:xfrm>
            <a:off x="1176987" y="4458054"/>
            <a:ext cx="2641682" cy="663515"/>
          </a:xfrm>
          <a:prstGeom prst="rect">
            <a:avLst/>
          </a:prstGeom>
        </p:spPr>
        <p:txBody>
          <a:bodyPr wrap="square">
            <a:spAutoFit/>
          </a:bodyPr>
          <a:lstStyle/>
          <a:p>
            <a:pPr algn="ctr">
              <a:lnSpc>
                <a:spcPct val="120000"/>
              </a:lnSpc>
            </a:pPr>
            <a:r>
              <a:rPr lang="en-US" sz="1600" dirty="0">
                <a:solidFill>
                  <a:schemeClr val="bg1"/>
                </a:solidFill>
                <a:latin typeface="+mj-lt"/>
                <a:cs typeface="Segoe UI Light" panose="020B0502040204020203" pitchFamily="34" charset="0"/>
              </a:rPr>
              <a:t>We will send you the associated handout</a:t>
            </a:r>
          </a:p>
        </p:txBody>
      </p:sp>
      <p:grpSp>
        <p:nvGrpSpPr>
          <p:cNvPr id="67" name="Group 66">
            <a:extLst>
              <a:ext uri="{FF2B5EF4-FFF2-40B4-BE49-F238E27FC236}">
                <a16:creationId xmlns:a16="http://schemas.microsoft.com/office/drawing/2014/main" id="{01E56304-7BF8-4FC5-BB01-B82C91D08F1F}"/>
              </a:ext>
            </a:extLst>
          </p:cNvPr>
          <p:cNvGrpSpPr/>
          <p:nvPr/>
        </p:nvGrpSpPr>
        <p:grpSpPr>
          <a:xfrm>
            <a:off x="8968652" y="2759967"/>
            <a:ext cx="1451038" cy="1454360"/>
            <a:chOff x="8968652" y="2693830"/>
            <a:chExt cx="1451038" cy="1454360"/>
          </a:xfrm>
        </p:grpSpPr>
        <p:sp>
          <p:nvSpPr>
            <p:cNvPr id="46" name="Freeform 34">
              <a:extLst>
                <a:ext uri="{FF2B5EF4-FFF2-40B4-BE49-F238E27FC236}">
                  <a16:creationId xmlns:a16="http://schemas.microsoft.com/office/drawing/2014/main" id="{CE356A7A-C8A3-4EB2-9CC3-5AC95BD41164}"/>
                </a:ext>
              </a:extLst>
            </p:cNvPr>
            <p:cNvSpPr>
              <a:spLocks/>
            </p:cNvSpPr>
            <p:nvPr/>
          </p:nvSpPr>
          <p:spPr bwMode="auto">
            <a:xfrm>
              <a:off x="8968652" y="2693830"/>
              <a:ext cx="1451038" cy="1454360"/>
            </a:xfrm>
            <a:prstGeom prst="ellipse">
              <a:avLst/>
            </a:prstGeom>
            <a:solidFill>
              <a:schemeClr val="bg1"/>
            </a:solidFill>
            <a:ln>
              <a:noFill/>
            </a:ln>
            <a:effectLst>
              <a:outerShdw blurRad="190500" algn="ctr" rotWithShape="0">
                <a:schemeClr val="bg1">
                  <a:lumMod val="50000"/>
                  <a:alpha val="40000"/>
                </a:schemeClr>
              </a:outerShdw>
            </a:effectLst>
          </p:spPr>
          <p:txBody>
            <a:bodyPr vert="horz" wrap="square" lIns="0" tIns="0" rIns="0" bIns="0" numCol="1" anchor="b" anchorCtr="0" compatLnSpc="1">
              <a:prstTxWarp prst="textNoShape">
                <a:avLst/>
              </a:prstTxWarp>
            </a:bodyPr>
            <a:lstStyle/>
            <a:p>
              <a:pPr lvl="0" algn="ctr"/>
              <a:endParaRPr lang="en-IN" sz="1400" dirty="0">
                <a:solidFill>
                  <a:prstClr val="white"/>
                </a:solidFill>
              </a:endParaRPr>
            </a:p>
          </p:txBody>
        </p:sp>
        <p:grpSp>
          <p:nvGrpSpPr>
            <p:cNvPr id="47" name="Group 46">
              <a:extLst>
                <a:ext uri="{FF2B5EF4-FFF2-40B4-BE49-F238E27FC236}">
                  <a16:creationId xmlns:a16="http://schemas.microsoft.com/office/drawing/2014/main" id="{BEEC86C8-C728-4AB1-998F-2CEF699EA421}"/>
                </a:ext>
              </a:extLst>
            </p:cNvPr>
            <p:cNvGrpSpPr/>
            <p:nvPr/>
          </p:nvGrpSpPr>
          <p:grpSpPr>
            <a:xfrm>
              <a:off x="9384711" y="2991999"/>
              <a:ext cx="618920" cy="861108"/>
              <a:chOff x="7543006" y="4245610"/>
              <a:chExt cx="392929" cy="546686"/>
            </a:xfrm>
            <a:gradFill>
              <a:gsLst>
                <a:gs pos="0">
                  <a:schemeClr val="accent3">
                    <a:alpha val="80000"/>
                  </a:schemeClr>
                </a:gs>
                <a:gs pos="82000">
                  <a:schemeClr val="accent1">
                    <a:lumMod val="75000"/>
                    <a:alpha val="80000"/>
                  </a:schemeClr>
                </a:gs>
              </a:gsLst>
              <a:lin ang="2700000" scaled="1"/>
            </a:gradFill>
          </p:grpSpPr>
          <p:sp>
            <p:nvSpPr>
              <p:cNvPr id="48" name="Rectangle 662">
                <a:extLst>
                  <a:ext uri="{FF2B5EF4-FFF2-40B4-BE49-F238E27FC236}">
                    <a16:creationId xmlns:a16="http://schemas.microsoft.com/office/drawing/2014/main" id="{1F6792D6-C4F8-4A6A-A00E-9C9D3EA020AF}"/>
                  </a:ext>
                </a:extLst>
              </p:cNvPr>
              <p:cNvSpPr>
                <a:spLocks noChangeArrowheads="1"/>
              </p:cNvSpPr>
              <p:nvPr/>
            </p:nvSpPr>
            <p:spPr bwMode="auto">
              <a:xfrm>
                <a:off x="7679678" y="4443784"/>
                <a:ext cx="187923" cy="17084"/>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49" name="Rectangle 663">
                <a:extLst>
                  <a:ext uri="{FF2B5EF4-FFF2-40B4-BE49-F238E27FC236}">
                    <a16:creationId xmlns:a16="http://schemas.microsoft.com/office/drawing/2014/main" id="{3AF05B45-0FD2-437F-8395-E3461E218278}"/>
                  </a:ext>
                </a:extLst>
              </p:cNvPr>
              <p:cNvSpPr>
                <a:spLocks noChangeArrowheads="1"/>
              </p:cNvSpPr>
              <p:nvPr/>
            </p:nvSpPr>
            <p:spPr bwMode="auto">
              <a:xfrm>
                <a:off x="7679678" y="4529203"/>
                <a:ext cx="187923" cy="17084"/>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50" name="Rectangle 664">
                <a:extLst>
                  <a:ext uri="{FF2B5EF4-FFF2-40B4-BE49-F238E27FC236}">
                    <a16:creationId xmlns:a16="http://schemas.microsoft.com/office/drawing/2014/main" id="{2C253DDF-E229-4ADA-8495-3C7468176D14}"/>
                  </a:ext>
                </a:extLst>
              </p:cNvPr>
              <p:cNvSpPr>
                <a:spLocks noChangeArrowheads="1"/>
              </p:cNvSpPr>
              <p:nvPr/>
            </p:nvSpPr>
            <p:spPr bwMode="auto">
              <a:xfrm>
                <a:off x="7679678" y="4614623"/>
                <a:ext cx="187923" cy="17084"/>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51" name="Rectangle 665">
                <a:extLst>
                  <a:ext uri="{FF2B5EF4-FFF2-40B4-BE49-F238E27FC236}">
                    <a16:creationId xmlns:a16="http://schemas.microsoft.com/office/drawing/2014/main" id="{7304B169-4BBA-44F9-B9C5-668867A03409}"/>
                  </a:ext>
                </a:extLst>
              </p:cNvPr>
              <p:cNvSpPr>
                <a:spLocks noChangeArrowheads="1"/>
              </p:cNvSpPr>
              <p:nvPr/>
            </p:nvSpPr>
            <p:spPr bwMode="auto">
              <a:xfrm>
                <a:off x="7679678" y="4700042"/>
                <a:ext cx="187923" cy="17084"/>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52" name="Rectangle 666">
                <a:extLst>
                  <a:ext uri="{FF2B5EF4-FFF2-40B4-BE49-F238E27FC236}">
                    <a16:creationId xmlns:a16="http://schemas.microsoft.com/office/drawing/2014/main" id="{75BD4A8C-9FF9-47E7-98CF-A9D580D4EE41}"/>
                  </a:ext>
                </a:extLst>
              </p:cNvPr>
              <p:cNvSpPr>
                <a:spLocks noChangeArrowheads="1"/>
              </p:cNvSpPr>
              <p:nvPr/>
            </p:nvSpPr>
            <p:spPr bwMode="auto">
              <a:xfrm>
                <a:off x="7611341" y="4443784"/>
                <a:ext cx="34168" cy="17084"/>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Rectangle 667">
                <a:extLst>
                  <a:ext uri="{FF2B5EF4-FFF2-40B4-BE49-F238E27FC236}">
                    <a16:creationId xmlns:a16="http://schemas.microsoft.com/office/drawing/2014/main" id="{0EBEF340-D13F-4A8C-8085-B2A7C5F63EEA}"/>
                  </a:ext>
                </a:extLst>
              </p:cNvPr>
              <p:cNvSpPr>
                <a:spLocks noChangeArrowheads="1"/>
              </p:cNvSpPr>
              <p:nvPr/>
            </p:nvSpPr>
            <p:spPr bwMode="auto">
              <a:xfrm>
                <a:off x="7611341" y="4529203"/>
                <a:ext cx="34168" cy="17084"/>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54" name="Rectangle 668">
                <a:extLst>
                  <a:ext uri="{FF2B5EF4-FFF2-40B4-BE49-F238E27FC236}">
                    <a16:creationId xmlns:a16="http://schemas.microsoft.com/office/drawing/2014/main" id="{7960EBF6-1E21-4421-AEA6-D6E215BDA8D0}"/>
                  </a:ext>
                </a:extLst>
              </p:cNvPr>
              <p:cNvSpPr>
                <a:spLocks noChangeArrowheads="1"/>
              </p:cNvSpPr>
              <p:nvPr/>
            </p:nvSpPr>
            <p:spPr bwMode="auto">
              <a:xfrm>
                <a:off x="7611341" y="4614623"/>
                <a:ext cx="34168" cy="17084"/>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Rectangle 669">
                <a:extLst>
                  <a:ext uri="{FF2B5EF4-FFF2-40B4-BE49-F238E27FC236}">
                    <a16:creationId xmlns:a16="http://schemas.microsoft.com/office/drawing/2014/main" id="{6C021619-B405-4331-B822-24195ADCA42F}"/>
                  </a:ext>
                </a:extLst>
              </p:cNvPr>
              <p:cNvSpPr>
                <a:spLocks noChangeArrowheads="1"/>
              </p:cNvSpPr>
              <p:nvPr/>
            </p:nvSpPr>
            <p:spPr bwMode="auto">
              <a:xfrm>
                <a:off x="7611341" y="4700042"/>
                <a:ext cx="34168" cy="17084"/>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56" name="Freeform 670">
                <a:extLst>
                  <a:ext uri="{FF2B5EF4-FFF2-40B4-BE49-F238E27FC236}">
                    <a16:creationId xmlns:a16="http://schemas.microsoft.com/office/drawing/2014/main" id="{339962A7-51E6-48D3-9FB1-460C199AB11B}"/>
                  </a:ext>
                </a:extLst>
              </p:cNvPr>
              <p:cNvSpPr>
                <a:spLocks/>
              </p:cNvSpPr>
              <p:nvPr/>
            </p:nvSpPr>
            <p:spPr bwMode="auto">
              <a:xfrm>
                <a:off x="7543006" y="4307113"/>
                <a:ext cx="392929" cy="485183"/>
              </a:xfrm>
              <a:custGeom>
                <a:avLst/>
                <a:gdLst>
                  <a:gd name="T0" fmla="*/ 115 w 115"/>
                  <a:gd name="T1" fmla="*/ 142 h 142"/>
                  <a:gd name="T2" fmla="*/ 0 w 115"/>
                  <a:gd name="T3" fmla="*/ 142 h 142"/>
                  <a:gd name="T4" fmla="*/ 0 w 115"/>
                  <a:gd name="T5" fmla="*/ 0 h 142"/>
                  <a:gd name="T6" fmla="*/ 35 w 115"/>
                  <a:gd name="T7" fmla="*/ 0 h 142"/>
                  <a:gd name="T8" fmla="*/ 35 w 115"/>
                  <a:gd name="T9" fmla="*/ 5 h 142"/>
                  <a:gd name="T10" fmla="*/ 5 w 115"/>
                  <a:gd name="T11" fmla="*/ 5 h 142"/>
                  <a:gd name="T12" fmla="*/ 5 w 115"/>
                  <a:gd name="T13" fmla="*/ 137 h 142"/>
                  <a:gd name="T14" fmla="*/ 110 w 115"/>
                  <a:gd name="T15" fmla="*/ 137 h 142"/>
                  <a:gd name="T16" fmla="*/ 110 w 115"/>
                  <a:gd name="T17" fmla="*/ 5 h 142"/>
                  <a:gd name="T18" fmla="*/ 80 w 115"/>
                  <a:gd name="T19" fmla="*/ 5 h 142"/>
                  <a:gd name="T20" fmla="*/ 80 w 115"/>
                  <a:gd name="T21" fmla="*/ 0 h 142"/>
                  <a:gd name="T22" fmla="*/ 115 w 115"/>
                  <a:gd name="T23" fmla="*/ 0 h 142"/>
                  <a:gd name="T24" fmla="*/ 115 w 115"/>
                  <a:gd name="T25"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 h="142">
                    <a:moveTo>
                      <a:pt x="115" y="142"/>
                    </a:moveTo>
                    <a:lnTo>
                      <a:pt x="0" y="142"/>
                    </a:lnTo>
                    <a:lnTo>
                      <a:pt x="0" y="0"/>
                    </a:lnTo>
                    <a:lnTo>
                      <a:pt x="35" y="0"/>
                    </a:lnTo>
                    <a:lnTo>
                      <a:pt x="35" y="5"/>
                    </a:lnTo>
                    <a:lnTo>
                      <a:pt x="5" y="5"/>
                    </a:lnTo>
                    <a:lnTo>
                      <a:pt x="5" y="137"/>
                    </a:lnTo>
                    <a:lnTo>
                      <a:pt x="110" y="137"/>
                    </a:lnTo>
                    <a:lnTo>
                      <a:pt x="110" y="5"/>
                    </a:lnTo>
                    <a:lnTo>
                      <a:pt x="80" y="5"/>
                    </a:lnTo>
                    <a:lnTo>
                      <a:pt x="80" y="0"/>
                    </a:lnTo>
                    <a:lnTo>
                      <a:pt x="115" y="0"/>
                    </a:lnTo>
                    <a:lnTo>
                      <a:pt x="115" y="14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57" name="Freeform 671">
                <a:extLst>
                  <a:ext uri="{FF2B5EF4-FFF2-40B4-BE49-F238E27FC236}">
                    <a16:creationId xmlns:a16="http://schemas.microsoft.com/office/drawing/2014/main" id="{5851EBFE-A1C3-4BAF-9BFA-3ABDE40D6E25}"/>
                  </a:ext>
                </a:extLst>
              </p:cNvPr>
              <p:cNvSpPr>
                <a:spLocks noEditPoints="1"/>
              </p:cNvSpPr>
              <p:nvPr/>
            </p:nvSpPr>
            <p:spPr bwMode="auto">
              <a:xfrm>
                <a:off x="7642093" y="4245610"/>
                <a:ext cx="191340" cy="119587"/>
              </a:xfrm>
              <a:custGeom>
                <a:avLst/>
                <a:gdLst>
                  <a:gd name="T0" fmla="*/ 56 w 56"/>
                  <a:gd name="T1" fmla="*/ 35 h 35"/>
                  <a:gd name="T2" fmla="*/ 0 w 56"/>
                  <a:gd name="T3" fmla="*/ 35 h 35"/>
                  <a:gd name="T4" fmla="*/ 6 w 56"/>
                  <a:gd name="T5" fmla="*/ 10 h 35"/>
                  <a:gd name="T6" fmla="*/ 16 w 56"/>
                  <a:gd name="T7" fmla="*/ 10 h 35"/>
                  <a:gd name="T8" fmla="*/ 16 w 56"/>
                  <a:gd name="T9" fmla="*/ 0 h 35"/>
                  <a:gd name="T10" fmla="*/ 41 w 56"/>
                  <a:gd name="T11" fmla="*/ 0 h 35"/>
                  <a:gd name="T12" fmla="*/ 41 w 56"/>
                  <a:gd name="T13" fmla="*/ 10 h 35"/>
                  <a:gd name="T14" fmla="*/ 50 w 56"/>
                  <a:gd name="T15" fmla="*/ 10 h 35"/>
                  <a:gd name="T16" fmla="*/ 56 w 56"/>
                  <a:gd name="T17" fmla="*/ 35 h 35"/>
                  <a:gd name="T18" fmla="*/ 6 w 56"/>
                  <a:gd name="T19" fmla="*/ 30 h 35"/>
                  <a:gd name="T20" fmla="*/ 50 w 56"/>
                  <a:gd name="T21" fmla="*/ 30 h 35"/>
                  <a:gd name="T22" fmla="*/ 46 w 56"/>
                  <a:gd name="T23" fmla="*/ 15 h 35"/>
                  <a:gd name="T24" fmla="*/ 36 w 56"/>
                  <a:gd name="T25" fmla="*/ 15 h 35"/>
                  <a:gd name="T26" fmla="*/ 36 w 56"/>
                  <a:gd name="T27" fmla="*/ 5 h 35"/>
                  <a:gd name="T28" fmla="*/ 21 w 56"/>
                  <a:gd name="T29" fmla="*/ 5 h 35"/>
                  <a:gd name="T30" fmla="*/ 21 w 56"/>
                  <a:gd name="T31" fmla="*/ 15 h 35"/>
                  <a:gd name="T32" fmla="*/ 10 w 56"/>
                  <a:gd name="T33" fmla="*/ 15 h 35"/>
                  <a:gd name="T34" fmla="*/ 6 w 56"/>
                  <a:gd name="T35" fmla="*/ 3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35">
                    <a:moveTo>
                      <a:pt x="56" y="35"/>
                    </a:moveTo>
                    <a:lnTo>
                      <a:pt x="0" y="35"/>
                    </a:lnTo>
                    <a:lnTo>
                      <a:pt x="6" y="10"/>
                    </a:lnTo>
                    <a:lnTo>
                      <a:pt x="16" y="10"/>
                    </a:lnTo>
                    <a:lnTo>
                      <a:pt x="16" y="0"/>
                    </a:lnTo>
                    <a:lnTo>
                      <a:pt x="41" y="0"/>
                    </a:lnTo>
                    <a:lnTo>
                      <a:pt x="41" y="10"/>
                    </a:lnTo>
                    <a:lnTo>
                      <a:pt x="50" y="10"/>
                    </a:lnTo>
                    <a:lnTo>
                      <a:pt x="56" y="35"/>
                    </a:lnTo>
                    <a:close/>
                    <a:moveTo>
                      <a:pt x="6" y="30"/>
                    </a:moveTo>
                    <a:lnTo>
                      <a:pt x="50" y="30"/>
                    </a:lnTo>
                    <a:lnTo>
                      <a:pt x="46" y="15"/>
                    </a:lnTo>
                    <a:lnTo>
                      <a:pt x="36" y="15"/>
                    </a:lnTo>
                    <a:lnTo>
                      <a:pt x="36" y="5"/>
                    </a:lnTo>
                    <a:lnTo>
                      <a:pt x="21" y="5"/>
                    </a:lnTo>
                    <a:lnTo>
                      <a:pt x="21" y="15"/>
                    </a:lnTo>
                    <a:lnTo>
                      <a:pt x="10" y="15"/>
                    </a:lnTo>
                    <a:lnTo>
                      <a:pt x="6" y="3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grpSp>
        <p:nvGrpSpPr>
          <p:cNvPr id="66" name="Group 65">
            <a:extLst>
              <a:ext uri="{FF2B5EF4-FFF2-40B4-BE49-F238E27FC236}">
                <a16:creationId xmlns:a16="http://schemas.microsoft.com/office/drawing/2014/main" id="{C19E3496-359D-4FD6-9DFD-43EF17777C47}"/>
              </a:ext>
            </a:extLst>
          </p:cNvPr>
          <p:cNvGrpSpPr/>
          <p:nvPr/>
        </p:nvGrpSpPr>
        <p:grpSpPr>
          <a:xfrm>
            <a:off x="5370481" y="2759967"/>
            <a:ext cx="1451038" cy="1454360"/>
            <a:chOff x="5370481" y="2693830"/>
            <a:chExt cx="1451038" cy="1454360"/>
          </a:xfrm>
        </p:grpSpPr>
        <p:sp>
          <p:nvSpPr>
            <p:cNvPr id="45" name="Freeform 34">
              <a:extLst>
                <a:ext uri="{FF2B5EF4-FFF2-40B4-BE49-F238E27FC236}">
                  <a16:creationId xmlns:a16="http://schemas.microsoft.com/office/drawing/2014/main" id="{55F376C6-6AE6-4292-B685-5A67591BFCFB}"/>
                </a:ext>
              </a:extLst>
            </p:cNvPr>
            <p:cNvSpPr>
              <a:spLocks/>
            </p:cNvSpPr>
            <p:nvPr/>
          </p:nvSpPr>
          <p:spPr bwMode="auto">
            <a:xfrm>
              <a:off x="5370481" y="2693830"/>
              <a:ext cx="1451038" cy="1454360"/>
            </a:xfrm>
            <a:prstGeom prst="ellipse">
              <a:avLst/>
            </a:prstGeom>
            <a:solidFill>
              <a:schemeClr val="bg1"/>
            </a:solidFill>
            <a:ln>
              <a:noFill/>
            </a:ln>
            <a:effectLst>
              <a:outerShdw blurRad="190500" algn="ctr" rotWithShape="0">
                <a:schemeClr val="bg1">
                  <a:lumMod val="50000"/>
                  <a:alpha val="40000"/>
                </a:schemeClr>
              </a:outerShdw>
            </a:effectLst>
          </p:spPr>
          <p:txBody>
            <a:bodyPr vert="horz" wrap="square" lIns="0" tIns="0" rIns="0" bIns="0" numCol="1" anchor="b" anchorCtr="0" compatLnSpc="1">
              <a:prstTxWarp prst="textNoShape">
                <a:avLst/>
              </a:prstTxWarp>
            </a:bodyPr>
            <a:lstStyle/>
            <a:p>
              <a:pPr lvl="0" algn="ctr"/>
              <a:endParaRPr lang="en-IN" sz="1400" dirty="0">
                <a:solidFill>
                  <a:prstClr val="white"/>
                </a:solidFill>
              </a:endParaRPr>
            </a:p>
          </p:txBody>
        </p:sp>
        <p:grpSp>
          <p:nvGrpSpPr>
            <p:cNvPr id="58" name="Group 57">
              <a:extLst>
                <a:ext uri="{FF2B5EF4-FFF2-40B4-BE49-F238E27FC236}">
                  <a16:creationId xmlns:a16="http://schemas.microsoft.com/office/drawing/2014/main" id="{6108BD36-8C3A-4E4E-B704-6E3EB88B3CFB}"/>
                </a:ext>
              </a:extLst>
            </p:cNvPr>
            <p:cNvGrpSpPr/>
            <p:nvPr/>
          </p:nvGrpSpPr>
          <p:grpSpPr>
            <a:xfrm>
              <a:off x="5707380" y="3033933"/>
              <a:ext cx="777240" cy="777238"/>
              <a:chOff x="6378245" y="2109810"/>
              <a:chExt cx="560985" cy="560984"/>
            </a:xfrm>
            <a:gradFill>
              <a:gsLst>
                <a:gs pos="0">
                  <a:schemeClr val="accent3">
                    <a:alpha val="80000"/>
                  </a:schemeClr>
                </a:gs>
                <a:gs pos="82000">
                  <a:schemeClr val="accent1">
                    <a:lumMod val="75000"/>
                    <a:alpha val="80000"/>
                  </a:schemeClr>
                </a:gs>
              </a:gsLst>
              <a:lin ang="2700000" scaled="1"/>
            </a:gradFill>
          </p:grpSpPr>
          <p:sp>
            <p:nvSpPr>
              <p:cNvPr id="59" name="Freeform 311">
                <a:extLst>
                  <a:ext uri="{FF2B5EF4-FFF2-40B4-BE49-F238E27FC236}">
                    <a16:creationId xmlns:a16="http://schemas.microsoft.com/office/drawing/2014/main" id="{D748A8D4-CF03-40C2-998A-1D1FAD207C73}"/>
                  </a:ext>
                </a:extLst>
              </p:cNvPr>
              <p:cNvSpPr>
                <a:spLocks noEditPoints="1"/>
              </p:cNvSpPr>
              <p:nvPr/>
            </p:nvSpPr>
            <p:spPr bwMode="auto">
              <a:xfrm>
                <a:off x="6378245" y="2109810"/>
                <a:ext cx="560985" cy="560984"/>
              </a:xfrm>
              <a:custGeom>
                <a:avLst/>
                <a:gdLst>
                  <a:gd name="T0" fmla="*/ 128 w 256"/>
                  <a:gd name="T1" fmla="*/ 256 h 256"/>
                  <a:gd name="T2" fmla="*/ 38 w 256"/>
                  <a:gd name="T3" fmla="*/ 218 h 256"/>
                  <a:gd name="T4" fmla="*/ 0 w 256"/>
                  <a:gd name="T5" fmla="*/ 128 h 256"/>
                  <a:gd name="T6" fmla="*/ 38 w 256"/>
                  <a:gd name="T7" fmla="*/ 37 h 256"/>
                  <a:gd name="T8" fmla="*/ 128 w 256"/>
                  <a:gd name="T9" fmla="*/ 0 h 256"/>
                  <a:gd name="T10" fmla="*/ 219 w 256"/>
                  <a:gd name="T11" fmla="*/ 37 h 256"/>
                  <a:gd name="T12" fmla="*/ 219 w 256"/>
                  <a:gd name="T13" fmla="*/ 37 h 256"/>
                  <a:gd name="T14" fmla="*/ 256 w 256"/>
                  <a:gd name="T15" fmla="*/ 128 h 256"/>
                  <a:gd name="T16" fmla="*/ 219 w 256"/>
                  <a:gd name="T17" fmla="*/ 218 h 256"/>
                  <a:gd name="T18" fmla="*/ 128 w 256"/>
                  <a:gd name="T19" fmla="*/ 256 h 256"/>
                  <a:gd name="T20" fmla="*/ 128 w 256"/>
                  <a:gd name="T21" fmla="*/ 8 h 256"/>
                  <a:gd name="T22" fmla="*/ 43 w 256"/>
                  <a:gd name="T23" fmla="*/ 43 h 256"/>
                  <a:gd name="T24" fmla="*/ 8 w 256"/>
                  <a:gd name="T25" fmla="*/ 128 h 256"/>
                  <a:gd name="T26" fmla="*/ 43 w 256"/>
                  <a:gd name="T27" fmla="*/ 213 h 256"/>
                  <a:gd name="T28" fmla="*/ 128 w 256"/>
                  <a:gd name="T29" fmla="*/ 248 h 256"/>
                  <a:gd name="T30" fmla="*/ 213 w 256"/>
                  <a:gd name="T31" fmla="*/ 213 h 256"/>
                  <a:gd name="T32" fmla="*/ 248 w 256"/>
                  <a:gd name="T33" fmla="*/ 128 h 256"/>
                  <a:gd name="T34" fmla="*/ 213 w 256"/>
                  <a:gd name="T35" fmla="*/ 43 h 256"/>
                  <a:gd name="T36" fmla="*/ 213 w 256"/>
                  <a:gd name="T37" fmla="*/ 43 h 256"/>
                  <a:gd name="T38" fmla="*/ 128 w 256"/>
                  <a:gd name="T39" fmla="*/ 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6" h="256">
                    <a:moveTo>
                      <a:pt x="128" y="256"/>
                    </a:moveTo>
                    <a:cubicBezTo>
                      <a:pt x="94" y="256"/>
                      <a:pt x="62" y="242"/>
                      <a:pt x="38" y="218"/>
                    </a:cubicBezTo>
                    <a:cubicBezTo>
                      <a:pt x="13" y="194"/>
                      <a:pt x="0" y="162"/>
                      <a:pt x="0" y="128"/>
                    </a:cubicBezTo>
                    <a:cubicBezTo>
                      <a:pt x="0" y="94"/>
                      <a:pt x="13" y="61"/>
                      <a:pt x="38" y="37"/>
                    </a:cubicBezTo>
                    <a:cubicBezTo>
                      <a:pt x="62" y="13"/>
                      <a:pt x="94" y="0"/>
                      <a:pt x="128" y="0"/>
                    </a:cubicBezTo>
                    <a:cubicBezTo>
                      <a:pt x="162" y="0"/>
                      <a:pt x="194" y="13"/>
                      <a:pt x="219" y="37"/>
                    </a:cubicBezTo>
                    <a:cubicBezTo>
                      <a:pt x="219" y="37"/>
                      <a:pt x="219" y="37"/>
                      <a:pt x="219" y="37"/>
                    </a:cubicBezTo>
                    <a:cubicBezTo>
                      <a:pt x="243" y="61"/>
                      <a:pt x="256" y="94"/>
                      <a:pt x="256" y="128"/>
                    </a:cubicBezTo>
                    <a:cubicBezTo>
                      <a:pt x="256" y="162"/>
                      <a:pt x="243" y="194"/>
                      <a:pt x="219" y="218"/>
                    </a:cubicBezTo>
                    <a:cubicBezTo>
                      <a:pt x="194" y="242"/>
                      <a:pt x="162" y="256"/>
                      <a:pt x="128" y="256"/>
                    </a:cubicBezTo>
                    <a:close/>
                    <a:moveTo>
                      <a:pt x="128" y="8"/>
                    </a:moveTo>
                    <a:cubicBezTo>
                      <a:pt x="96" y="8"/>
                      <a:pt x="66" y="20"/>
                      <a:pt x="43" y="43"/>
                    </a:cubicBezTo>
                    <a:cubicBezTo>
                      <a:pt x="21" y="66"/>
                      <a:pt x="8" y="96"/>
                      <a:pt x="8" y="128"/>
                    </a:cubicBezTo>
                    <a:cubicBezTo>
                      <a:pt x="8" y="160"/>
                      <a:pt x="21" y="190"/>
                      <a:pt x="43" y="213"/>
                    </a:cubicBezTo>
                    <a:cubicBezTo>
                      <a:pt x="66" y="235"/>
                      <a:pt x="96" y="248"/>
                      <a:pt x="128" y="248"/>
                    </a:cubicBezTo>
                    <a:cubicBezTo>
                      <a:pt x="160" y="248"/>
                      <a:pt x="190" y="235"/>
                      <a:pt x="213" y="213"/>
                    </a:cubicBezTo>
                    <a:cubicBezTo>
                      <a:pt x="236" y="190"/>
                      <a:pt x="248" y="160"/>
                      <a:pt x="248" y="128"/>
                    </a:cubicBezTo>
                    <a:cubicBezTo>
                      <a:pt x="248" y="96"/>
                      <a:pt x="236" y="66"/>
                      <a:pt x="213" y="43"/>
                    </a:cubicBezTo>
                    <a:cubicBezTo>
                      <a:pt x="213" y="43"/>
                      <a:pt x="213" y="43"/>
                      <a:pt x="213" y="43"/>
                    </a:cubicBezTo>
                    <a:cubicBezTo>
                      <a:pt x="190" y="20"/>
                      <a:pt x="160" y="8"/>
                      <a:pt x="12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60" name="Rectangle 312">
                <a:extLst>
                  <a:ext uri="{FF2B5EF4-FFF2-40B4-BE49-F238E27FC236}">
                    <a16:creationId xmlns:a16="http://schemas.microsoft.com/office/drawing/2014/main" id="{5D7AFB34-ECC2-49C3-B9F8-66FB358FC5DB}"/>
                  </a:ext>
                </a:extLst>
              </p:cNvPr>
              <p:cNvSpPr>
                <a:spLocks noChangeArrowheads="1"/>
              </p:cNvSpPr>
              <p:nvPr/>
            </p:nvSpPr>
            <p:spPr bwMode="auto">
              <a:xfrm>
                <a:off x="6630689" y="2484968"/>
                <a:ext cx="17531" cy="35062"/>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61" name="Freeform 313">
                <a:extLst>
                  <a:ext uri="{FF2B5EF4-FFF2-40B4-BE49-F238E27FC236}">
                    <a16:creationId xmlns:a16="http://schemas.microsoft.com/office/drawing/2014/main" id="{B73E93B2-1F05-4BF3-93CD-179F47F9B2FB}"/>
                  </a:ext>
                </a:extLst>
              </p:cNvPr>
              <p:cNvSpPr>
                <a:spLocks/>
              </p:cNvSpPr>
              <p:nvPr/>
            </p:nvSpPr>
            <p:spPr bwMode="auto">
              <a:xfrm>
                <a:off x="6578096" y="2239538"/>
                <a:ext cx="157777" cy="210369"/>
              </a:xfrm>
              <a:custGeom>
                <a:avLst/>
                <a:gdLst>
                  <a:gd name="T0" fmla="*/ 32 w 72"/>
                  <a:gd name="T1" fmla="*/ 96 h 96"/>
                  <a:gd name="T2" fmla="*/ 24 w 72"/>
                  <a:gd name="T3" fmla="*/ 96 h 96"/>
                  <a:gd name="T4" fmla="*/ 24 w 72"/>
                  <a:gd name="T5" fmla="*/ 92 h 96"/>
                  <a:gd name="T6" fmla="*/ 42 w 72"/>
                  <a:gd name="T7" fmla="*/ 56 h 96"/>
                  <a:gd name="T8" fmla="*/ 64 w 72"/>
                  <a:gd name="T9" fmla="*/ 32 h 96"/>
                  <a:gd name="T10" fmla="*/ 36 w 72"/>
                  <a:gd name="T11" fmla="*/ 8 h 96"/>
                  <a:gd name="T12" fmla="*/ 8 w 72"/>
                  <a:gd name="T13" fmla="*/ 24 h 96"/>
                  <a:gd name="T14" fmla="*/ 0 w 72"/>
                  <a:gd name="T15" fmla="*/ 24 h 96"/>
                  <a:gd name="T16" fmla="*/ 36 w 72"/>
                  <a:gd name="T17" fmla="*/ 0 h 96"/>
                  <a:gd name="T18" fmla="*/ 72 w 72"/>
                  <a:gd name="T19" fmla="*/ 32 h 96"/>
                  <a:gd name="T20" fmla="*/ 46 w 72"/>
                  <a:gd name="T21" fmla="*/ 63 h 96"/>
                  <a:gd name="T22" fmla="*/ 32 w 72"/>
                  <a:gd name="T23" fmla="*/ 92 h 96"/>
                  <a:gd name="T24" fmla="*/ 32 w 72"/>
                  <a:gd name="T2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96">
                    <a:moveTo>
                      <a:pt x="32" y="96"/>
                    </a:moveTo>
                    <a:cubicBezTo>
                      <a:pt x="24" y="96"/>
                      <a:pt x="24" y="96"/>
                      <a:pt x="24" y="96"/>
                    </a:cubicBezTo>
                    <a:cubicBezTo>
                      <a:pt x="24" y="92"/>
                      <a:pt x="24" y="92"/>
                      <a:pt x="24" y="92"/>
                    </a:cubicBezTo>
                    <a:cubicBezTo>
                      <a:pt x="24" y="66"/>
                      <a:pt x="42" y="57"/>
                      <a:pt x="42" y="56"/>
                    </a:cubicBezTo>
                    <a:cubicBezTo>
                      <a:pt x="48" y="53"/>
                      <a:pt x="64" y="43"/>
                      <a:pt x="64" y="32"/>
                    </a:cubicBezTo>
                    <a:cubicBezTo>
                      <a:pt x="64" y="17"/>
                      <a:pt x="53" y="8"/>
                      <a:pt x="36" y="8"/>
                    </a:cubicBezTo>
                    <a:cubicBezTo>
                      <a:pt x="11" y="8"/>
                      <a:pt x="8" y="16"/>
                      <a:pt x="8" y="24"/>
                    </a:cubicBezTo>
                    <a:cubicBezTo>
                      <a:pt x="0" y="24"/>
                      <a:pt x="0" y="24"/>
                      <a:pt x="0" y="24"/>
                    </a:cubicBezTo>
                    <a:cubicBezTo>
                      <a:pt x="0" y="8"/>
                      <a:pt x="12" y="0"/>
                      <a:pt x="36" y="0"/>
                    </a:cubicBezTo>
                    <a:cubicBezTo>
                      <a:pt x="57" y="0"/>
                      <a:pt x="72" y="13"/>
                      <a:pt x="72" y="32"/>
                    </a:cubicBezTo>
                    <a:cubicBezTo>
                      <a:pt x="72" y="50"/>
                      <a:pt x="47" y="63"/>
                      <a:pt x="46" y="63"/>
                    </a:cubicBezTo>
                    <a:cubicBezTo>
                      <a:pt x="45" y="64"/>
                      <a:pt x="32" y="71"/>
                      <a:pt x="32" y="92"/>
                    </a:cubicBezTo>
                    <a:lnTo>
                      <a:pt x="32" y="96"/>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grpSp>
        <p:nvGrpSpPr>
          <p:cNvPr id="65" name="Group 64">
            <a:extLst>
              <a:ext uri="{FF2B5EF4-FFF2-40B4-BE49-F238E27FC236}">
                <a16:creationId xmlns:a16="http://schemas.microsoft.com/office/drawing/2014/main" id="{6337F408-DF79-4211-8C19-652E8EA6187E}"/>
              </a:ext>
            </a:extLst>
          </p:cNvPr>
          <p:cNvGrpSpPr/>
          <p:nvPr/>
        </p:nvGrpSpPr>
        <p:grpSpPr>
          <a:xfrm>
            <a:off x="1772309" y="2759967"/>
            <a:ext cx="1451038" cy="1454360"/>
            <a:chOff x="1772309" y="2693830"/>
            <a:chExt cx="1451038" cy="1454360"/>
          </a:xfrm>
        </p:grpSpPr>
        <p:sp>
          <p:nvSpPr>
            <p:cNvPr id="44" name="Freeform 34">
              <a:extLst>
                <a:ext uri="{FF2B5EF4-FFF2-40B4-BE49-F238E27FC236}">
                  <a16:creationId xmlns:a16="http://schemas.microsoft.com/office/drawing/2014/main" id="{FF4A878D-B101-4536-B993-841E736A6897}"/>
                </a:ext>
              </a:extLst>
            </p:cNvPr>
            <p:cNvSpPr>
              <a:spLocks/>
            </p:cNvSpPr>
            <p:nvPr/>
          </p:nvSpPr>
          <p:spPr bwMode="auto">
            <a:xfrm>
              <a:off x="1772309" y="2693830"/>
              <a:ext cx="1451038" cy="1454360"/>
            </a:xfrm>
            <a:prstGeom prst="ellipse">
              <a:avLst/>
            </a:prstGeom>
            <a:solidFill>
              <a:schemeClr val="bg1"/>
            </a:solidFill>
            <a:ln>
              <a:noFill/>
            </a:ln>
            <a:effectLst>
              <a:outerShdw blurRad="190500" algn="ctr" rotWithShape="0">
                <a:schemeClr val="bg1">
                  <a:lumMod val="50000"/>
                  <a:alpha val="40000"/>
                </a:schemeClr>
              </a:outerShdw>
            </a:effectLst>
          </p:spPr>
          <p:txBody>
            <a:bodyPr vert="horz" wrap="square" lIns="0" tIns="0" rIns="0" bIns="0" numCol="1" anchor="b" anchorCtr="0" compatLnSpc="1">
              <a:prstTxWarp prst="textNoShape">
                <a:avLst/>
              </a:prstTxWarp>
            </a:bodyPr>
            <a:lstStyle/>
            <a:p>
              <a:pPr lvl="0" algn="ctr"/>
              <a:endParaRPr lang="en-IN" sz="1400" dirty="0">
                <a:solidFill>
                  <a:prstClr val="white"/>
                </a:solidFill>
              </a:endParaRPr>
            </a:p>
          </p:txBody>
        </p:sp>
        <p:grpSp>
          <p:nvGrpSpPr>
            <p:cNvPr id="62" name="Group 61">
              <a:extLst>
                <a:ext uri="{FF2B5EF4-FFF2-40B4-BE49-F238E27FC236}">
                  <a16:creationId xmlns:a16="http://schemas.microsoft.com/office/drawing/2014/main" id="{D27DB4A7-29E8-4CFC-BE3C-14F82805B174}"/>
                </a:ext>
              </a:extLst>
            </p:cNvPr>
            <p:cNvGrpSpPr/>
            <p:nvPr/>
          </p:nvGrpSpPr>
          <p:grpSpPr>
            <a:xfrm>
              <a:off x="2142471" y="3069403"/>
              <a:ext cx="710714" cy="706298"/>
              <a:chOff x="6366359" y="5392447"/>
              <a:chExt cx="564491" cy="560985"/>
            </a:xfrm>
            <a:gradFill>
              <a:gsLst>
                <a:gs pos="0">
                  <a:schemeClr val="accent3">
                    <a:alpha val="80000"/>
                  </a:schemeClr>
                </a:gs>
                <a:gs pos="82000">
                  <a:schemeClr val="accent1">
                    <a:lumMod val="75000"/>
                    <a:alpha val="80000"/>
                  </a:schemeClr>
                </a:gs>
              </a:gsLst>
              <a:lin ang="2700000" scaled="1"/>
            </a:gradFill>
          </p:grpSpPr>
          <p:sp>
            <p:nvSpPr>
              <p:cNvPr id="63" name="Freeform 266">
                <a:extLst>
                  <a:ext uri="{FF2B5EF4-FFF2-40B4-BE49-F238E27FC236}">
                    <a16:creationId xmlns:a16="http://schemas.microsoft.com/office/drawing/2014/main" id="{8609B1E2-5BA4-406D-B190-474A0765F0C3}"/>
                  </a:ext>
                </a:extLst>
              </p:cNvPr>
              <p:cNvSpPr>
                <a:spLocks noEditPoints="1"/>
              </p:cNvSpPr>
              <p:nvPr/>
            </p:nvSpPr>
            <p:spPr bwMode="auto">
              <a:xfrm>
                <a:off x="6366359" y="5392447"/>
                <a:ext cx="564491" cy="560985"/>
              </a:xfrm>
              <a:custGeom>
                <a:avLst/>
                <a:gdLst>
                  <a:gd name="T0" fmla="*/ 158 w 161"/>
                  <a:gd name="T1" fmla="*/ 160 h 160"/>
                  <a:gd name="T2" fmla="*/ 3 w 161"/>
                  <a:gd name="T3" fmla="*/ 160 h 160"/>
                  <a:gd name="T4" fmla="*/ 0 w 161"/>
                  <a:gd name="T5" fmla="*/ 158 h 160"/>
                  <a:gd name="T6" fmla="*/ 0 w 161"/>
                  <a:gd name="T7" fmla="*/ 3 h 160"/>
                  <a:gd name="T8" fmla="*/ 3 w 161"/>
                  <a:gd name="T9" fmla="*/ 0 h 160"/>
                  <a:gd name="T10" fmla="*/ 158 w 161"/>
                  <a:gd name="T11" fmla="*/ 0 h 160"/>
                  <a:gd name="T12" fmla="*/ 161 w 161"/>
                  <a:gd name="T13" fmla="*/ 3 h 160"/>
                  <a:gd name="T14" fmla="*/ 161 w 161"/>
                  <a:gd name="T15" fmla="*/ 158 h 160"/>
                  <a:gd name="T16" fmla="*/ 158 w 161"/>
                  <a:gd name="T17" fmla="*/ 160 h 160"/>
                  <a:gd name="T18" fmla="*/ 5 w 161"/>
                  <a:gd name="T19" fmla="*/ 155 h 160"/>
                  <a:gd name="T20" fmla="*/ 156 w 161"/>
                  <a:gd name="T21" fmla="*/ 155 h 160"/>
                  <a:gd name="T22" fmla="*/ 156 w 161"/>
                  <a:gd name="T23" fmla="*/ 5 h 160"/>
                  <a:gd name="T24" fmla="*/ 5 w 161"/>
                  <a:gd name="T25" fmla="*/ 5 h 160"/>
                  <a:gd name="T26" fmla="*/ 5 w 161"/>
                  <a:gd name="T27"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60">
                    <a:moveTo>
                      <a:pt x="158" y="160"/>
                    </a:moveTo>
                    <a:lnTo>
                      <a:pt x="3" y="160"/>
                    </a:lnTo>
                    <a:lnTo>
                      <a:pt x="0" y="158"/>
                    </a:lnTo>
                    <a:lnTo>
                      <a:pt x="0" y="3"/>
                    </a:lnTo>
                    <a:lnTo>
                      <a:pt x="3" y="0"/>
                    </a:lnTo>
                    <a:lnTo>
                      <a:pt x="158" y="0"/>
                    </a:lnTo>
                    <a:lnTo>
                      <a:pt x="161" y="3"/>
                    </a:lnTo>
                    <a:lnTo>
                      <a:pt x="161" y="158"/>
                    </a:lnTo>
                    <a:lnTo>
                      <a:pt x="158" y="160"/>
                    </a:lnTo>
                    <a:close/>
                    <a:moveTo>
                      <a:pt x="5" y="155"/>
                    </a:moveTo>
                    <a:lnTo>
                      <a:pt x="156" y="155"/>
                    </a:lnTo>
                    <a:lnTo>
                      <a:pt x="156" y="5"/>
                    </a:lnTo>
                    <a:lnTo>
                      <a:pt x="5" y="5"/>
                    </a:lnTo>
                    <a:lnTo>
                      <a:pt x="5"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267">
                <a:extLst>
                  <a:ext uri="{FF2B5EF4-FFF2-40B4-BE49-F238E27FC236}">
                    <a16:creationId xmlns:a16="http://schemas.microsoft.com/office/drawing/2014/main" id="{44357D76-B615-4F3C-AEC2-412F53D3DFED}"/>
                  </a:ext>
                </a:extLst>
              </p:cNvPr>
              <p:cNvSpPr>
                <a:spLocks noEditPoints="1"/>
              </p:cNvSpPr>
              <p:nvPr/>
            </p:nvSpPr>
            <p:spPr bwMode="auto">
              <a:xfrm>
                <a:off x="6587247" y="5571261"/>
                <a:ext cx="154271" cy="206863"/>
              </a:xfrm>
              <a:custGeom>
                <a:avLst/>
                <a:gdLst>
                  <a:gd name="T0" fmla="*/ 4 w 44"/>
                  <a:gd name="T1" fmla="*/ 59 h 59"/>
                  <a:gd name="T2" fmla="*/ 0 w 44"/>
                  <a:gd name="T3" fmla="*/ 57 h 59"/>
                  <a:gd name="T4" fmla="*/ 0 w 44"/>
                  <a:gd name="T5" fmla="*/ 2 h 59"/>
                  <a:gd name="T6" fmla="*/ 4 w 44"/>
                  <a:gd name="T7" fmla="*/ 0 h 59"/>
                  <a:gd name="T8" fmla="*/ 44 w 44"/>
                  <a:gd name="T9" fmla="*/ 27 h 59"/>
                  <a:gd name="T10" fmla="*/ 44 w 44"/>
                  <a:gd name="T11" fmla="*/ 32 h 59"/>
                  <a:gd name="T12" fmla="*/ 4 w 44"/>
                  <a:gd name="T13" fmla="*/ 59 h 59"/>
                  <a:gd name="T14" fmla="*/ 5 w 44"/>
                  <a:gd name="T15" fmla="*/ 7 h 59"/>
                  <a:gd name="T16" fmla="*/ 5 w 44"/>
                  <a:gd name="T17" fmla="*/ 52 h 59"/>
                  <a:gd name="T18" fmla="*/ 38 w 44"/>
                  <a:gd name="T19" fmla="*/ 29 h 59"/>
                  <a:gd name="T20" fmla="*/ 5 w 44"/>
                  <a:gd name="T21" fmla="*/ 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9">
                    <a:moveTo>
                      <a:pt x="4" y="59"/>
                    </a:moveTo>
                    <a:lnTo>
                      <a:pt x="0" y="57"/>
                    </a:lnTo>
                    <a:lnTo>
                      <a:pt x="0" y="2"/>
                    </a:lnTo>
                    <a:lnTo>
                      <a:pt x="4" y="0"/>
                    </a:lnTo>
                    <a:lnTo>
                      <a:pt x="44" y="27"/>
                    </a:lnTo>
                    <a:lnTo>
                      <a:pt x="44" y="32"/>
                    </a:lnTo>
                    <a:lnTo>
                      <a:pt x="4" y="59"/>
                    </a:lnTo>
                    <a:close/>
                    <a:moveTo>
                      <a:pt x="5" y="7"/>
                    </a:moveTo>
                    <a:lnTo>
                      <a:pt x="5" y="52"/>
                    </a:lnTo>
                    <a:lnTo>
                      <a:pt x="38" y="29"/>
                    </a:lnTo>
                    <a:lnTo>
                      <a:pt x="5"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197817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239B9E-AC7D-459F-A1B9-08DD8C7578E4}"/>
              </a:ext>
            </a:extLst>
          </p:cNvPr>
          <p:cNvSpPr/>
          <p:nvPr/>
        </p:nvSpPr>
        <p:spPr>
          <a:xfrm>
            <a:off x="0" y="-1"/>
            <a:ext cx="12192000" cy="26981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Rounded Corners 22">
            <a:extLst>
              <a:ext uri="{FF2B5EF4-FFF2-40B4-BE49-F238E27FC236}">
                <a16:creationId xmlns:a16="http://schemas.microsoft.com/office/drawing/2014/main" id="{C44E84A5-3826-409B-82AA-4CA0D13325C5}"/>
              </a:ext>
            </a:extLst>
          </p:cNvPr>
          <p:cNvSpPr/>
          <p:nvPr/>
        </p:nvSpPr>
        <p:spPr>
          <a:xfrm>
            <a:off x="553175" y="1540777"/>
            <a:ext cx="11276152" cy="4707623"/>
          </a:xfrm>
          <a:prstGeom prst="roundRect">
            <a:avLst>
              <a:gd name="adj" fmla="val 933"/>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a:p>
        </p:txBody>
      </p:sp>
      <p:sp>
        <p:nvSpPr>
          <p:cNvPr id="56" name="TextBox 55">
            <a:extLst>
              <a:ext uri="{FF2B5EF4-FFF2-40B4-BE49-F238E27FC236}">
                <a16:creationId xmlns:a16="http://schemas.microsoft.com/office/drawing/2014/main" id="{8074269C-5131-4839-BAD5-A514CB3E4471}"/>
              </a:ext>
            </a:extLst>
          </p:cNvPr>
          <p:cNvSpPr txBox="1"/>
          <p:nvPr/>
        </p:nvSpPr>
        <p:spPr>
          <a:xfrm>
            <a:off x="-81023" y="609600"/>
            <a:ext cx="12273023" cy="596766"/>
          </a:xfrm>
          <a:prstGeom prst="rect">
            <a:avLst/>
          </a:prstGeom>
          <a:noFill/>
        </p:spPr>
        <p:txBody>
          <a:bodyPr wrap="square" rtlCol="0">
            <a:spAutoFit/>
          </a:bodyPr>
          <a:lstStyle/>
          <a:p>
            <a:pPr algn="ctr">
              <a:lnSpc>
                <a:spcPct val="70000"/>
              </a:lnSpc>
            </a:pPr>
            <a:r>
              <a:rPr lang="en-GB"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Impact on Clinical Service </a:t>
            </a:r>
            <a:endParaRPr lang="en-GB" sz="4400" i="1" spc="-188" dirty="0">
              <a:gradFill>
                <a:gsLst>
                  <a:gs pos="0">
                    <a:schemeClr val="accent3"/>
                  </a:gs>
                  <a:gs pos="82000">
                    <a:schemeClr val="accent1">
                      <a:lumMod val="75000"/>
                    </a:schemeClr>
                  </a:gs>
                </a:gsLst>
                <a:lin ang="2700000" scaled="1"/>
              </a:gradFill>
              <a:latin typeface="+mj-lt"/>
              <a:cs typeface="Poppins Light" panose="00000400000000000000" pitchFamily="2" charset="0"/>
            </a:endParaRPr>
          </a:p>
        </p:txBody>
      </p:sp>
      <p:sp>
        <p:nvSpPr>
          <p:cNvPr id="64" name="TextBox 63">
            <a:extLst>
              <a:ext uri="{FF2B5EF4-FFF2-40B4-BE49-F238E27FC236}">
                <a16:creationId xmlns:a16="http://schemas.microsoft.com/office/drawing/2014/main" id="{9D4F6D8C-F129-40F8-8970-ED214FCEE9B9}"/>
              </a:ext>
            </a:extLst>
          </p:cNvPr>
          <p:cNvSpPr txBox="1"/>
          <p:nvPr/>
        </p:nvSpPr>
        <p:spPr>
          <a:xfrm>
            <a:off x="908111" y="1784700"/>
            <a:ext cx="10730713" cy="3386440"/>
          </a:xfrm>
          <a:prstGeom prst="rect">
            <a:avLst/>
          </a:prstGeom>
          <a:noFill/>
        </p:spPr>
        <p:txBody>
          <a:bodyPr wrap="square" rtlCol="0">
            <a:spAutoFit/>
          </a:bodyPr>
          <a:lstStyle/>
          <a:p>
            <a:pPr marL="457200" indent="-457200">
              <a:lnSpc>
                <a:spcPct val="110000"/>
              </a:lnSpc>
              <a:buFont typeface="Courier New" panose="02070309020205020404" pitchFamily="49" charset="0"/>
              <a:buChar char="o"/>
            </a:pPr>
            <a:r>
              <a:rPr lang="en-GB" sz="2800" dirty="0">
                <a:solidFill>
                  <a:schemeClr val="bg1"/>
                </a:solidFill>
              </a:rPr>
              <a:t>Improved documentation of initial consultant review</a:t>
            </a:r>
          </a:p>
          <a:p>
            <a:pPr marL="457200" indent="-457200">
              <a:lnSpc>
                <a:spcPct val="110000"/>
              </a:lnSpc>
              <a:buFont typeface="Courier New" panose="02070309020205020404" pitchFamily="49" charset="0"/>
              <a:buChar char="o"/>
            </a:pPr>
            <a:r>
              <a:rPr lang="en-GB" sz="2800" dirty="0">
                <a:solidFill>
                  <a:schemeClr val="bg1"/>
                </a:solidFill>
              </a:rPr>
              <a:t>Improved patient information</a:t>
            </a:r>
          </a:p>
          <a:p>
            <a:pPr marL="457200" indent="-457200">
              <a:lnSpc>
                <a:spcPct val="110000"/>
              </a:lnSpc>
              <a:buFont typeface="Courier New" panose="02070309020205020404" pitchFamily="49" charset="0"/>
              <a:buChar char="o"/>
            </a:pPr>
            <a:r>
              <a:rPr lang="en-GB" sz="2800" dirty="0">
                <a:solidFill>
                  <a:schemeClr val="bg1"/>
                </a:solidFill>
              </a:rPr>
              <a:t>Improved quality, detail and narrative on EDS</a:t>
            </a:r>
          </a:p>
          <a:p>
            <a:pPr marL="457200" indent="-457200">
              <a:lnSpc>
                <a:spcPct val="110000"/>
              </a:lnSpc>
              <a:buFont typeface="Courier New" panose="02070309020205020404" pitchFamily="49" charset="0"/>
              <a:buChar char="o"/>
            </a:pPr>
            <a:r>
              <a:rPr lang="en-GB" sz="2800" dirty="0">
                <a:solidFill>
                  <a:schemeClr val="bg1"/>
                </a:solidFill>
              </a:rPr>
              <a:t>More direct discharges from AMU</a:t>
            </a:r>
          </a:p>
          <a:p>
            <a:pPr marL="457200" indent="-457200">
              <a:lnSpc>
                <a:spcPct val="110000"/>
              </a:lnSpc>
              <a:buFont typeface="Courier New" panose="02070309020205020404" pitchFamily="49" charset="0"/>
              <a:buChar char="o"/>
            </a:pPr>
            <a:r>
              <a:rPr lang="en-GB" sz="2800" dirty="0">
                <a:solidFill>
                  <a:schemeClr val="bg1"/>
                </a:solidFill>
              </a:rPr>
              <a:t>Reduced length of stay (median LOS 20 hours to  16 hours)</a:t>
            </a:r>
          </a:p>
          <a:p>
            <a:pPr marL="457200" indent="-457200">
              <a:lnSpc>
                <a:spcPct val="110000"/>
              </a:lnSpc>
              <a:buFont typeface="Courier New" panose="02070309020205020404" pitchFamily="49" charset="0"/>
              <a:buChar char="o"/>
            </a:pPr>
            <a:r>
              <a:rPr lang="en-GB" sz="2800" dirty="0">
                <a:solidFill>
                  <a:schemeClr val="bg1"/>
                </a:solidFill>
              </a:rPr>
              <a:t>Improved patient flow to wards</a:t>
            </a:r>
          </a:p>
          <a:p>
            <a:pPr marL="457200" indent="-457200">
              <a:lnSpc>
                <a:spcPct val="110000"/>
              </a:lnSpc>
              <a:buFont typeface="Courier New" panose="02070309020205020404" pitchFamily="49" charset="0"/>
              <a:buChar char="o"/>
            </a:pPr>
            <a:r>
              <a:rPr lang="en-GB" sz="2800" dirty="0">
                <a:solidFill>
                  <a:schemeClr val="bg1"/>
                </a:solidFill>
              </a:rPr>
              <a:t>Consistency throughout the week</a:t>
            </a:r>
          </a:p>
        </p:txBody>
      </p:sp>
    </p:spTree>
    <p:extLst>
      <p:ext uri="{BB962C8B-B14F-4D97-AF65-F5344CB8AC3E}">
        <p14:creationId xmlns:p14="http://schemas.microsoft.com/office/powerpoint/2010/main" val="21381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239B9E-AC7D-459F-A1B9-08DD8C7578E4}"/>
              </a:ext>
            </a:extLst>
          </p:cNvPr>
          <p:cNvSpPr/>
          <p:nvPr/>
        </p:nvSpPr>
        <p:spPr>
          <a:xfrm>
            <a:off x="0" y="-1"/>
            <a:ext cx="12192000" cy="26981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Rounded Corners 22">
            <a:extLst>
              <a:ext uri="{FF2B5EF4-FFF2-40B4-BE49-F238E27FC236}">
                <a16:creationId xmlns:a16="http://schemas.microsoft.com/office/drawing/2014/main" id="{C44E84A5-3826-409B-82AA-4CA0D13325C5}"/>
              </a:ext>
            </a:extLst>
          </p:cNvPr>
          <p:cNvSpPr/>
          <p:nvPr/>
        </p:nvSpPr>
        <p:spPr>
          <a:xfrm>
            <a:off x="553175" y="1540777"/>
            <a:ext cx="11276152" cy="4707623"/>
          </a:xfrm>
          <a:prstGeom prst="roundRect">
            <a:avLst>
              <a:gd name="adj" fmla="val 933"/>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a:p>
        </p:txBody>
      </p:sp>
      <p:sp>
        <p:nvSpPr>
          <p:cNvPr id="56" name="TextBox 55">
            <a:extLst>
              <a:ext uri="{FF2B5EF4-FFF2-40B4-BE49-F238E27FC236}">
                <a16:creationId xmlns:a16="http://schemas.microsoft.com/office/drawing/2014/main" id="{8074269C-5131-4839-BAD5-A514CB3E4471}"/>
              </a:ext>
            </a:extLst>
          </p:cNvPr>
          <p:cNvSpPr txBox="1"/>
          <p:nvPr/>
        </p:nvSpPr>
        <p:spPr>
          <a:xfrm>
            <a:off x="-81023" y="609600"/>
            <a:ext cx="12273023" cy="596766"/>
          </a:xfrm>
          <a:prstGeom prst="rect">
            <a:avLst/>
          </a:prstGeom>
          <a:noFill/>
        </p:spPr>
        <p:txBody>
          <a:bodyPr wrap="square" rtlCol="0">
            <a:spAutoFit/>
          </a:bodyPr>
          <a:lstStyle/>
          <a:p>
            <a:pPr algn="ctr">
              <a:lnSpc>
                <a:spcPct val="70000"/>
              </a:lnSpc>
            </a:pPr>
            <a:r>
              <a:rPr lang="en-GB"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Impact on Staff</a:t>
            </a:r>
            <a:endParaRPr lang="en-GB" sz="4400" i="1" spc="-188" dirty="0">
              <a:gradFill>
                <a:gsLst>
                  <a:gs pos="0">
                    <a:schemeClr val="accent3"/>
                  </a:gs>
                  <a:gs pos="82000">
                    <a:schemeClr val="accent1">
                      <a:lumMod val="75000"/>
                    </a:schemeClr>
                  </a:gs>
                </a:gsLst>
                <a:lin ang="2700000" scaled="1"/>
              </a:gradFill>
              <a:latin typeface="+mj-lt"/>
              <a:cs typeface="Poppins Light" panose="00000400000000000000" pitchFamily="2" charset="0"/>
            </a:endParaRPr>
          </a:p>
        </p:txBody>
      </p:sp>
      <p:sp>
        <p:nvSpPr>
          <p:cNvPr id="64" name="TextBox 63">
            <a:extLst>
              <a:ext uri="{FF2B5EF4-FFF2-40B4-BE49-F238E27FC236}">
                <a16:creationId xmlns:a16="http://schemas.microsoft.com/office/drawing/2014/main" id="{9D4F6D8C-F129-40F8-8970-ED214FCEE9B9}"/>
              </a:ext>
            </a:extLst>
          </p:cNvPr>
          <p:cNvSpPr txBox="1"/>
          <p:nvPr/>
        </p:nvSpPr>
        <p:spPr>
          <a:xfrm>
            <a:off x="908111" y="1784700"/>
            <a:ext cx="10730713" cy="4334392"/>
          </a:xfrm>
          <a:prstGeom prst="rect">
            <a:avLst/>
          </a:prstGeom>
          <a:noFill/>
        </p:spPr>
        <p:txBody>
          <a:bodyPr wrap="square" rtlCol="0">
            <a:spAutoFit/>
          </a:bodyPr>
          <a:lstStyle/>
          <a:p>
            <a:pPr marL="457200" indent="-457200">
              <a:lnSpc>
                <a:spcPct val="110000"/>
              </a:lnSpc>
              <a:buFont typeface="Courier New" panose="02070309020205020404" pitchFamily="49" charset="0"/>
              <a:buChar char="o"/>
            </a:pPr>
            <a:r>
              <a:rPr lang="en-GB" sz="2800" dirty="0">
                <a:solidFill>
                  <a:schemeClr val="bg1"/>
                </a:solidFill>
              </a:rPr>
              <a:t>Doctors have more time to treat patients</a:t>
            </a:r>
          </a:p>
          <a:p>
            <a:pPr marL="457200" indent="-457200">
              <a:lnSpc>
                <a:spcPct val="110000"/>
              </a:lnSpc>
              <a:buFont typeface="Courier New" panose="02070309020205020404" pitchFamily="49" charset="0"/>
              <a:buChar char="o"/>
            </a:pPr>
            <a:r>
              <a:rPr lang="en-GB" sz="2800" dirty="0">
                <a:solidFill>
                  <a:schemeClr val="bg1"/>
                </a:solidFill>
              </a:rPr>
              <a:t>Time between AMU admission and AMU initial AMU doctor assessment has halved (now 1 hour)</a:t>
            </a:r>
          </a:p>
          <a:p>
            <a:pPr marL="457200" indent="-457200">
              <a:lnSpc>
                <a:spcPct val="110000"/>
              </a:lnSpc>
              <a:buFont typeface="Courier New" panose="02070309020205020404" pitchFamily="49" charset="0"/>
              <a:buChar char="o"/>
            </a:pPr>
            <a:r>
              <a:rPr lang="en-GB" sz="2800" dirty="0">
                <a:solidFill>
                  <a:schemeClr val="bg1"/>
                </a:solidFill>
              </a:rPr>
              <a:t>Improved job satisfaction for doctors, nurses, pharmacists, social workers, H@H as we are better able  to deal with acutely unwell patients and patients ready for discharge </a:t>
            </a:r>
          </a:p>
          <a:p>
            <a:pPr marL="457200" indent="-457200">
              <a:lnSpc>
                <a:spcPct val="110000"/>
              </a:lnSpc>
              <a:buFont typeface="Courier New" panose="02070309020205020404" pitchFamily="49" charset="0"/>
              <a:buChar char="o"/>
            </a:pPr>
            <a:r>
              <a:rPr lang="en-GB" sz="2800" dirty="0">
                <a:solidFill>
                  <a:schemeClr val="bg1"/>
                </a:solidFill>
              </a:rPr>
              <a:t>Improved educational experience for staff in training</a:t>
            </a:r>
          </a:p>
          <a:p>
            <a:pPr marL="457200" indent="-457200">
              <a:lnSpc>
                <a:spcPct val="110000"/>
              </a:lnSpc>
              <a:buFont typeface="Courier New" panose="02070309020205020404" pitchFamily="49" charset="0"/>
              <a:buChar char="o"/>
            </a:pPr>
            <a:r>
              <a:rPr lang="en-GB" sz="2800" dirty="0">
                <a:solidFill>
                  <a:schemeClr val="bg1"/>
                </a:solidFill>
              </a:rPr>
              <a:t>Fewer vacancies (other local initiatives have also contributed to this)</a:t>
            </a:r>
          </a:p>
          <a:p>
            <a:pPr marL="457200" indent="-457200">
              <a:lnSpc>
                <a:spcPct val="110000"/>
              </a:lnSpc>
              <a:buFont typeface="Courier New" panose="02070309020205020404" pitchFamily="49" charset="0"/>
              <a:buChar char="o"/>
            </a:pPr>
            <a:endParaRPr lang="en-GB" sz="2800" dirty="0">
              <a:solidFill>
                <a:schemeClr val="bg1"/>
              </a:solidFill>
            </a:endParaRPr>
          </a:p>
        </p:txBody>
      </p:sp>
    </p:spTree>
    <p:extLst>
      <p:ext uri="{BB962C8B-B14F-4D97-AF65-F5344CB8AC3E}">
        <p14:creationId xmlns:p14="http://schemas.microsoft.com/office/powerpoint/2010/main" val="307003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BF47D637-F6B8-472E-9632-77DEF207218B}"/>
              </a:ext>
            </a:extLst>
          </p:cNvPr>
          <p:cNvSpPr/>
          <p:nvPr/>
        </p:nvSpPr>
        <p:spPr>
          <a:xfrm>
            <a:off x="0" y="-19774"/>
            <a:ext cx="439169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8C52E7D-E50E-41E6-806B-7629B500F778}"/>
              </a:ext>
            </a:extLst>
          </p:cNvPr>
          <p:cNvSpPr/>
          <p:nvPr/>
        </p:nvSpPr>
        <p:spPr>
          <a:xfrm>
            <a:off x="5094837" y="1270000"/>
            <a:ext cx="2074290" cy="1631216"/>
          </a:xfrm>
          <a:prstGeom prst="rect">
            <a:avLst/>
          </a:prstGeom>
        </p:spPr>
        <p:txBody>
          <a:bodyPr wrap="square">
            <a:spAutoFit/>
          </a:bodyPr>
          <a:lstStyle/>
          <a:p>
            <a:pPr lvl="0"/>
            <a:r>
              <a:rPr lang="en-GB" sz="2000" dirty="0">
                <a:solidFill>
                  <a:schemeClr val="accent1">
                    <a:lumMod val="75000"/>
                  </a:schemeClr>
                </a:solidFill>
                <a:latin typeface="+mj-lt"/>
                <a:cs typeface="Segoe UI" panose="020B0502040204020203" pitchFamily="34" charset="0"/>
              </a:rPr>
              <a:t>Value added</a:t>
            </a:r>
          </a:p>
          <a:p>
            <a:pPr marL="271463" lvl="0" indent="-271463">
              <a:buSzPct val="80000"/>
              <a:buFont typeface="Wingdings" panose="05000000000000000000" pitchFamily="2" charset="2"/>
              <a:buChar char="ü"/>
            </a:pPr>
            <a:r>
              <a:rPr lang="en-GB" sz="2000" dirty="0">
                <a:solidFill>
                  <a:schemeClr val="accent1">
                    <a:lumMod val="75000"/>
                  </a:schemeClr>
                </a:solidFill>
                <a:latin typeface="+mj-lt"/>
                <a:cs typeface="Segoe UI" panose="020B0502040204020203" pitchFamily="34" charset="0"/>
              </a:rPr>
              <a:t>Financial</a:t>
            </a:r>
          </a:p>
          <a:p>
            <a:pPr marL="271463" lvl="0" indent="-271463">
              <a:buSzPct val="80000"/>
              <a:buFont typeface="Wingdings" panose="05000000000000000000" pitchFamily="2" charset="2"/>
              <a:buChar char="ü"/>
            </a:pPr>
            <a:r>
              <a:rPr lang="en-GB" sz="2000" dirty="0">
                <a:solidFill>
                  <a:schemeClr val="accent1">
                    <a:lumMod val="75000"/>
                  </a:schemeClr>
                </a:solidFill>
                <a:latin typeface="+mj-lt"/>
                <a:cs typeface="Segoe UI" panose="020B0502040204020203" pitchFamily="34" charset="0"/>
              </a:rPr>
              <a:t>Value to patients and clinical staff</a:t>
            </a:r>
          </a:p>
        </p:txBody>
      </p:sp>
      <p:sp>
        <p:nvSpPr>
          <p:cNvPr id="33" name="TextBox 32">
            <a:extLst>
              <a:ext uri="{FF2B5EF4-FFF2-40B4-BE49-F238E27FC236}">
                <a16:creationId xmlns:a16="http://schemas.microsoft.com/office/drawing/2014/main" id="{A2FE61D5-F22B-40FB-863E-A0AAE7A44B07}"/>
              </a:ext>
            </a:extLst>
          </p:cNvPr>
          <p:cNvSpPr txBox="1"/>
          <p:nvPr/>
        </p:nvSpPr>
        <p:spPr>
          <a:xfrm>
            <a:off x="669497" y="2873855"/>
            <a:ext cx="2893548" cy="1070742"/>
          </a:xfrm>
          <a:prstGeom prst="rect">
            <a:avLst/>
          </a:prstGeom>
          <a:noFill/>
        </p:spPr>
        <p:txBody>
          <a:bodyPr wrap="square" rtlCol="0">
            <a:spAutoFit/>
          </a:bodyPr>
          <a:lstStyle/>
          <a:p>
            <a:pPr>
              <a:lnSpc>
                <a:spcPct val="70000"/>
              </a:lnSpc>
            </a:pPr>
            <a:r>
              <a:rPr lang="en-GB"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Post Evaluation</a:t>
            </a:r>
            <a:endParaRPr lang="en-US" sz="3600" spc="-188" dirty="0">
              <a:gradFill>
                <a:gsLst>
                  <a:gs pos="0">
                    <a:schemeClr val="accent3"/>
                  </a:gs>
                  <a:gs pos="82000">
                    <a:schemeClr val="accent1">
                      <a:lumMod val="75000"/>
                    </a:schemeClr>
                  </a:gs>
                </a:gsLst>
                <a:lin ang="2700000" scaled="1"/>
              </a:gradFill>
              <a:latin typeface="+mj-lt"/>
              <a:cs typeface="Poppins SemiBold" panose="00000700000000000000" pitchFamily="2" charset="0"/>
            </a:endParaRPr>
          </a:p>
        </p:txBody>
      </p:sp>
      <p:grpSp>
        <p:nvGrpSpPr>
          <p:cNvPr id="44" name="Group 43">
            <a:extLst>
              <a:ext uri="{FF2B5EF4-FFF2-40B4-BE49-F238E27FC236}">
                <a16:creationId xmlns:a16="http://schemas.microsoft.com/office/drawing/2014/main" id="{74AAE81D-FF54-4D4C-A079-C07DD2F53765}"/>
              </a:ext>
            </a:extLst>
          </p:cNvPr>
          <p:cNvGrpSpPr/>
          <p:nvPr/>
        </p:nvGrpSpPr>
        <p:grpSpPr>
          <a:xfrm>
            <a:off x="796206" y="4084963"/>
            <a:ext cx="494030" cy="99060"/>
            <a:chOff x="6949440" y="5232033"/>
            <a:chExt cx="494030" cy="99060"/>
          </a:xfrm>
          <a:noFill/>
        </p:grpSpPr>
        <p:sp>
          <p:nvSpPr>
            <p:cNvPr id="47" name="Oval 46">
              <a:extLst>
                <a:ext uri="{FF2B5EF4-FFF2-40B4-BE49-F238E27FC236}">
                  <a16:creationId xmlns:a16="http://schemas.microsoft.com/office/drawing/2014/main" id="{D972DD78-98B8-4F24-B1AF-2101FC0B008A}"/>
                </a:ext>
              </a:extLst>
            </p:cNvPr>
            <p:cNvSpPr/>
            <p:nvPr/>
          </p:nvSpPr>
          <p:spPr>
            <a:xfrm>
              <a:off x="6949440" y="5232033"/>
              <a:ext cx="99060" cy="99060"/>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E55F6E93-A285-45F3-9C8E-7F3170F05C1E}"/>
                </a:ext>
              </a:extLst>
            </p:cNvPr>
            <p:cNvSpPr/>
            <p:nvPr/>
          </p:nvSpPr>
          <p:spPr>
            <a:xfrm>
              <a:off x="7146925" y="5232033"/>
              <a:ext cx="99060" cy="99060"/>
            </a:xfrm>
            <a:prstGeom prst="ellipse">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E54325E1-74C8-49CC-9506-F1717A4E9695}"/>
                </a:ext>
              </a:extLst>
            </p:cNvPr>
            <p:cNvSpPr/>
            <p:nvPr/>
          </p:nvSpPr>
          <p:spPr>
            <a:xfrm>
              <a:off x="7344410" y="5232033"/>
              <a:ext cx="99060" cy="99060"/>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Placeholder 4" descr="A close-up of several pills&#10;&#10;Description automatically generated with low confidence">
            <a:extLst>
              <a:ext uri="{FF2B5EF4-FFF2-40B4-BE49-F238E27FC236}">
                <a16:creationId xmlns:a16="http://schemas.microsoft.com/office/drawing/2014/main" id="{A482FB20-6D0C-4BF8-8643-7E6A3517AA4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716" r="16716"/>
          <a:stretch>
            <a:fillRect/>
          </a:stretch>
        </p:blipFill>
        <p:spPr/>
      </p:pic>
      <p:pic>
        <p:nvPicPr>
          <p:cNvPr id="9" name="Picture Placeholder 8" descr="A close-up of several pills&#10;&#10;Description automatically generated with low confidence">
            <a:extLst>
              <a:ext uri="{FF2B5EF4-FFF2-40B4-BE49-F238E27FC236}">
                <a16:creationId xmlns:a16="http://schemas.microsoft.com/office/drawing/2014/main" id="{FB06660F-8043-4F8C-8937-6A3A0B8C395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667" r="16667"/>
          <a:stretch>
            <a:fillRect/>
          </a:stretch>
        </p:blipFill>
        <p:spPr>
          <a:xfrm>
            <a:off x="7788781" y="1270000"/>
            <a:ext cx="1066080" cy="1066080"/>
          </a:xfrm>
        </p:spPr>
      </p:pic>
      <p:pic>
        <p:nvPicPr>
          <p:cNvPr id="13" name="Picture Placeholder 12" descr="A close-up of several pills&#10;&#10;Description automatically generated with low confidence">
            <a:extLst>
              <a:ext uri="{FF2B5EF4-FFF2-40B4-BE49-F238E27FC236}">
                <a16:creationId xmlns:a16="http://schemas.microsoft.com/office/drawing/2014/main" id="{31E511CA-8AF0-459E-BD18-05A622A8698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6667" r="16667"/>
          <a:stretch>
            <a:fillRect/>
          </a:stretch>
        </p:blipFill>
        <p:spPr>
          <a:xfrm>
            <a:off x="3858720" y="2993473"/>
            <a:ext cx="1066080" cy="1066080"/>
          </a:xfrm>
        </p:spPr>
      </p:pic>
      <p:pic>
        <p:nvPicPr>
          <p:cNvPr id="17" name="Picture Placeholder 16" descr="A close-up of several pills&#10;&#10;Description automatically generated with low confidence">
            <a:extLst>
              <a:ext uri="{FF2B5EF4-FFF2-40B4-BE49-F238E27FC236}">
                <a16:creationId xmlns:a16="http://schemas.microsoft.com/office/drawing/2014/main" id="{20E68265-6272-461E-867D-9644EADE43E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617" r="16617"/>
          <a:stretch>
            <a:fillRect/>
          </a:stretch>
        </p:blipFill>
        <p:spPr>
          <a:xfrm>
            <a:off x="7788781" y="2993473"/>
            <a:ext cx="1066080" cy="1066080"/>
          </a:xfrm>
        </p:spPr>
      </p:pic>
      <p:pic>
        <p:nvPicPr>
          <p:cNvPr id="24" name="Picture Placeholder 23" descr="A close-up of several pills&#10;&#10;Description automatically generated with low confidence">
            <a:extLst>
              <a:ext uri="{FF2B5EF4-FFF2-40B4-BE49-F238E27FC236}">
                <a16:creationId xmlns:a16="http://schemas.microsoft.com/office/drawing/2014/main" id="{DF110A44-C48C-473E-8C3E-8D97827B6A0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6716" r="16716"/>
          <a:stretch>
            <a:fillRect/>
          </a:stretch>
        </p:blipFill>
        <p:spPr>
          <a:xfrm>
            <a:off x="3858720" y="4716948"/>
            <a:ext cx="1066080" cy="1066080"/>
          </a:xfrm>
        </p:spPr>
      </p:pic>
      <p:pic>
        <p:nvPicPr>
          <p:cNvPr id="54" name="Picture Placeholder 53" descr="A close-up of several pills&#10;&#10;Description automatically generated with low confidence">
            <a:extLst>
              <a:ext uri="{FF2B5EF4-FFF2-40B4-BE49-F238E27FC236}">
                <a16:creationId xmlns:a16="http://schemas.microsoft.com/office/drawing/2014/main" id="{BA9C7988-C908-4D94-A366-E1B0110A3E11}"/>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6667" r="16667"/>
          <a:stretch>
            <a:fillRect/>
          </a:stretch>
        </p:blipFill>
        <p:spPr>
          <a:xfrm>
            <a:off x="7788781" y="4716948"/>
            <a:ext cx="1066080" cy="1066080"/>
          </a:xfrm>
        </p:spPr>
      </p:pic>
      <p:sp>
        <p:nvSpPr>
          <p:cNvPr id="58" name="Rectangle 57">
            <a:extLst>
              <a:ext uri="{FF2B5EF4-FFF2-40B4-BE49-F238E27FC236}">
                <a16:creationId xmlns:a16="http://schemas.microsoft.com/office/drawing/2014/main" id="{61E2FDE7-684C-4652-98E3-CA2278C1189A}"/>
              </a:ext>
            </a:extLst>
          </p:cNvPr>
          <p:cNvSpPr/>
          <p:nvPr/>
        </p:nvSpPr>
        <p:spPr>
          <a:xfrm>
            <a:off x="5094837" y="3326458"/>
            <a:ext cx="2172365" cy="400110"/>
          </a:xfrm>
          <a:prstGeom prst="rect">
            <a:avLst/>
          </a:prstGeom>
        </p:spPr>
        <p:txBody>
          <a:bodyPr wrap="square">
            <a:spAutoFit/>
          </a:bodyPr>
          <a:lstStyle/>
          <a:p>
            <a:pPr lvl="0"/>
            <a:r>
              <a:rPr lang="en-GB" sz="2000" dirty="0">
                <a:solidFill>
                  <a:schemeClr val="accent1">
                    <a:lumMod val="75000"/>
                  </a:schemeClr>
                </a:solidFill>
                <a:latin typeface="+mj-lt"/>
                <a:cs typeface="Segoe UI" panose="020B0502040204020203" pitchFamily="34" charset="0"/>
              </a:rPr>
              <a:t>Trusted  colleagues</a:t>
            </a:r>
          </a:p>
        </p:txBody>
      </p:sp>
      <p:sp>
        <p:nvSpPr>
          <p:cNvPr id="60" name="Rectangle 59">
            <a:extLst>
              <a:ext uri="{FF2B5EF4-FFF2-40B4-BE49-F238E27FC236}">
                <a16:creationId xmlns:a16="http://schemas.microsoft.com/office/drawing/2014/main" id="{9824DE90-5E67-4FB0-BEA6-247EFF846892}"/>
              </a:ext>
            </a:extLst>
          </p:cNvPr>
          <p:cNvSpPr/>
          <p:nvPr/>
        </p:nvSpPr>
        <p:spPr>
          <a:xfrm>
            <a:off x="5094837" y="4716948"/>
            <a:ext cx="2546934" cy="1631216"/>
          </a:xfrm>
          <a:prstGeom prst="rect">
            <a:avLst/>
          </a:prstGeom>
        </p:spPr>
        <p:txBody>
          <a:bodyPr wrap="square">
            <a:spAutoFit/>
          </a:bodyPr>
          <a:lstStyle/>
          <a:p>
            <a:pPr lvl="0"/>
            <a:r>
              <a:rPr lang="en-GB" sz="2000" dirty="0">
                <a:solidFill>
                  <a:schemeClr val="accent1">
                    <a:lumMod val="75000"/>
                  </a:schemeClr>
                </a:solidFill>
                <a:latin typeface="+mj-lt"/>
                <a:cs typeface="Segoe UI" panose="020B0502040204020203" pitchFamily="34" charset="0"/>
              </a:rPr>
              <a:t>Electronic Discharge Summary audit shows DAs provide better documentation than junior doctors (N = 40)</a:t>
            </a:r>
          </a:p>
        </p:txBody>
      </p:sp>
      <p:sp>
        <p:nvSpPr>
          <p:cNvPr id="62" name="Rectangle 61">
            <a:extLst>
              <a:ext uri="{FF2B5EF4-FFF2-40B4-BE49-F238E27FC236}">
                <a16:creationId xmlns:a16="http://schemas.microsoft.com/office/drawing/2014/main" id="{4C2B4DD8-67A0-4EB6-9118-CBC7F3AC0B21}"/>
              </a:ext>
            </a:extLst>
          </p:cNvPr>
          <p:cNvSpPr/>
          <p:nvPr/>
        </p:nvSpPr>
        <p:spPr>
          <a:xfrm>
            <a:off x="9084464" y="3172570"/>
            <a:ext cx="2857164" cy="707886"/>
          </a:xfrm>
          <a:prstGeom prst="rect">
            <a:avLst/>
          </a:prstGeom>
        </p:spPr>
        <p:txBody>
          <a:bodyPr wrap="square">
            <a:spAutoFit/>
          </a:bodyPr>
          <a:lstStyle/>
          <a:p>
            <a:pPr lvl="0"/>
            <a:r>
              <a:rPr lang="en-GB" sz="2000" dirty="0">
                <a:solidFill>
                  <a:schemeClr val="accent1">
                    <a:lumMod val="75000"/>
                  </a:schemeClr>
                </a:solidFill>
                <a:latin typeface="+mj-lt"/>
                <a:cs typeface="Segoe UI" panose="020B0502040204020203" pitchFamily="34" charset="0"/>
              </a:rPr>
              <a:t>Integral part of </a:t>
            </a:r>
            <a:r>
              <a:rPr lang="en-GB" sz="2000" dirty="0" err="1">
                <a:solidFill>
                  <a:schemeClr val="accent1">
                    <a:lumMod val="75000"/>
                  </a:schemeClr>
                </a:solidFill>
                <a:latin typeface="+mj-lt"/>
                <a:cs typeface="Segoe UI" panose="020B0502040204020203" pitchFamily="34" charset="0"/>
              </a:rPr>
              <a:t>Multiprofessional</a:t>
            </a:r>
            <a:r>
              <a:rPr lang="en-GB" sz="2000" dirty="0">
                <a:solidFill>
                  <a:schemeClr val="accent1">
                    <a:lumMod val="75000"/>
                  </a:schemeClr>
                </a:solidFill>
                <a:latin typeface="+mj-lt"/>
                <a:cs typeface="Segoe UI" panose="020B0502040204020203" pitchFamily="34" charset="0"/>
              </a:rPr>
              <a:t> Team </a:t>
            </a:r>
          </a:p>
        </p:txBody>
      </p:sp>
      <p:sp>
        <p:nvSpPr>
          <p:cNvPr id="63" name="Rectangle 62">
            <a:extLst>
              <a:ext uri="{FF2B5EF4-FFF2-40B4-BE49-F238E27FC236}">
                <a16:creationId xmlns:a16="http://schemas.microsoft.com/office/drawing/2014/main" id="{AA3D049A-F900-4FC0-A8D9-F97758BBDAD9}"/>
              </a:ext>
            </a:extLst>
          </p:cNvPr>
          <p:cNvSpPr/>
          <p:nvPr/>
        </p:nvSpPr>
        <p:spPr>
          <a:xfrm>
            <a:off x="9084464" y="5049933"/>
            <a:ext cx="2074290" cy="400110"/>
          </a:xfrm>
          <a:prstGeom prst="rect">
            <a:avLst/>
          </a:prstGeom>
        </p:spPr>
        <p:txBody>
          <a:bodyPr wrap="square">
            <a:spAutoFit/>
          </a:bodyPr>
          <a:lstStyle/>
          <a:p>
            <a:pPr lvl="0"/>
            <a:r>
              <a:rPr lang="en-IN" sz="2000" dirty="0">
                <a:solidFill>
                  <a:schemeClr val="accent1">
                    <a:lumMod val="75000"/>
                  </a:schemeClr>
                </a:solidFill>
                <a:latin typeface="+mj-lt"/>
                <a:cs typeface="Segoe UI" panose="020B0502040204020203" pitchFamily="34" charset="0"/>
              </a:rPr>
              <a:t>Consistent quality</a:t>
            </a:r>
          </a:p>
        </p:txBody>
      </p:sp>
      <p:sp>
        <p:nvSpPr>
          <p:cNvPr id="20" name="Rectangle 19">
            <a:extLst>
              <a:ext uri="{FF2B5EF4-FFF2-40B4-BE49-F238E27FC236}">
                <a16:creationId xmlns:a16="http://schemas.microsoft.com/office/drawing/2014/main" id="{22BFAC92-0D26-46C9-8C22-7547E7CD74A4}"/>
              </a:ext>
            </a:extLst>
          </p:cNvPr>
          <p:cNvSpPr/>
          <p:nvPr/>
        </p:nvSpPr>
        <p:spPr>
          <a:xfrm>
            <a:off x="9084464" y="1270000"/>
            <a:ext cx="3107536" cy="1323439"/>
          </a:xfrm>
          <a:prstGeom prst="rect">
            <a:avLst/>
          </a:prstGeom>
        </p:spPr>
        <p:txBody>
          <a:bodyPr wrap="square">
            <a:spAutoFit/>
          </a:bodyPr>
          <a:lstStyle/>
          <a:p>
            <a:pPr lvl="0"/>
            <a:r>
              <a:rPr lang="fr-FR" sz="2000" dirty="0">
                <a:solidFill>
                  <a:schemeClr val="accent1">
                    <a:lumMod val="75000"/>
                  </a:schemeClr>
                </a:solidFill>
                <a:latin typeface="+mj-lt"/>
                <a:cs typeface="Segoe UI" panose="020B0502040204020203" pitchFamily="34" charset="0"/>
              </a:rPr>
              <a:t>Service </a:t>
            </a:r>
            <a:r>
              <a:rPr lang="fr-FR" sz="2000" dirty="0" err="1">
                <a:solidFill>
                  <a:schemeClr val="accent1">
                    <a:lumMod val="75000"/>
                  </a:schemeClr>
                </a:solidFill>
                <a:latin typeface="+mj-lt"/>
                <a:cs typeface="Segoe UI" panose="020B0502040204020203" pitchFamily="34" charset="0"/>
              </a:rPr>
              <a:t>improvement</a:t>
            </a:r>
            <a:r>
              <a:rPr lang="fr-FR" sz="2000" dirty="0">
                <a:solidFill>
                  <a:schemeClr val="accent1">
                    <a:lumMod val="75000"/>
                  </a:schemeClr>
                </a:solidFill>
                <a:latin typeface="+mj-lt"/>
                <a:cs typeface="Segoe UI" panose="020B0502040204020203" pitchFamily="34" charset="0"/>
              </a:rPr>
              <a:t> initiatives</a:t>
            </a:r>
          </a:p>
          <a:p>
            <a:pPr marL="342900" lvl="0" indent="-342900">
              <a:buSzPct val="80000"/>
              <a:buFont typeface="Wingdings" panose="05000000000000000000" pitchFamily="2" charset="2"/>
              <a:buChar char="ü"/>
            </a:pPr>
            <a:r>
              <a:rPr lang="fr-FR" sz="2000" dirty="0">
                <a:solidFill>
                  <a:schemeClr val="accent1">
                    <a:lumMod val="75000"/>
                  </a:schemeClr>
                </a:solidFill>
                <a:latin typeface="+mj-lt"/>
                <a:cs typeface="Segoe UI" panose="020B0502040204020203" pitchFamily="34" charset="0"/>
              </a:rPr>
              <a:t>Patient information</a:t>
            </a:r>
          </a:p>
          <a:p>
            <a:pPr marL="342900" lvl="0" indent="-342900">
              <a:buSzPct val="80000"/>
              <a:buFont typeface="Wingdings" panose="05000000000000000000" pitchFamily="2" charset="2"/>
              <a:buChar char="ü"/>
            </a:pPr>
            <a:r>
              <a:rPr lang="fr-FR" sz="2000" dirty="0">
                <a:solidFill>
                  <a:schemeClr val="accent1">
                    <a:lumMod val="75000"/>
                  </a:schemeClr>
                </a:solidFill>
                <a:latin typeface="+mj-lt"/>
                <a:cs typeface="Segoe UI" panose="020B0502040204020203" pitchFamily="34" charset="0"/>
              </a:rPr>
              <a:t>CQUIN data </a:t>
            </a:r>
            <a:r>
              <a:rPr lang="fr-FR" sz="2000" dirty="0" err="1">
                <a:solidFill>
                  <a:schemeClr val="accent1">
                    <a:lumMod val="75000"/>
                  </a:schemeClr>
                </a:solidFill>
                <a:latin typeface="+mj-lt"/>
                <a:cs typeface="Segoe UI" panose="020B0502040204020203" pitchFamily="34" charset="0"/>
              </a:rPr>
              <a:t>completion</a:t>
            </a:r>
            <a:endParaRPr lang="fr-FR" sz="2000" dirty="0">
              <a:solidFill>
                <a:schemeClr val="accent1">
                  <a:lumMod val="75000"/>
                </a:schemeClr>
              </a:solidFill>
              <a:latin typeface="+mj-lt"/>
              <a:cs typeface="Segoe UI" panose="020B0502040204020203" pitchFamily="34" charset="0"/>
            </a:endParaRPr>
          </a:p>
        </p:txBody>
      </p:sp>
    </p:spTree>
    <p:extLst>
      <p:ext uri="{BB962C8B-B14F-4D97-AF65-F5344CB8AC3E}">
        <p14:creationId xmlns:p14="http://schemas.microsoft.com/office/powerpoint/2010/main" val="3159868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362802-481E-41C3-94B1-0A44D630AF2C}"/>
              </a:ext>
            </a:extLst>
          </p:cNvPr>
          <p:cNvSpPr txBox="1"/>
          <p:nvPr/>
        </p:nvSpPr>
        <p:spPr>
          <a:xfrm>
            <a:off x="0" y="302727"/>
            <a:ext cx="12192000" cy="1070742"/>
          </a:xfrm>
          <a:prstGeom prst="rect">
            <a:avLst/>
          </a:prstGeom>
          <a:noFill/>
        </p:spPr>
        <p:txBody>
          <a:bodyPr wrap="square" rtlCol="0">
            <a:spAutoFit/>
          </a:bodyPr>
          <a:lstStyle/>
          <a:p>
            <a:pPr algn="ctr">
              <a:lnSpc>
                <a:spcPct val="70000"/>
              </a:lnSpc>
            </a:pPr>
            <a:r>
              <a:rPr lang="en-US"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Out of Hours Models of Care: Pre-OOH Work Structure</a:t>
            </a:r>
          </a:p>
          <a:p>
            <a:pPr algn="ctr">
              <a:lnSpc>
                <a:spcPct val="70000"/>
              </a:lnSpc>
            </a:pPr>
            <a:endParaRPr lang="en-US" sz="4400" spc="-188" dirty="0">
              <a:gradFill>
                <a:gsLst>
                  <a:gs pos="0">
                    <a:schemeClr val="accent3"/>
                  </a:gs>
                  <a:gs pos="82000">
                    <a:schemeClr val="accent1">
                      <a:lumMod val="75000"/>
                    </a:schemeClr>
                  </a:gs>
                </a:gsLst>
                <a:lin ang="2700000" scaled="1"/>
              </a:gradFill>
              <a:latin typeface="+mj-lt"/>
              <a:cs typeface="Poppins Light" panose="00000400000000000000" pitchFamily="2" charset="0"/>
            </a:endParaRPr>
          </a:p>
        </p:txBody>
      </p:sp>
      <p:graphicFrame>
        <p:nvGraphicFramePr>
          <p:cNvPr id="3" name="Diagram 2">
            <a:extLst>
              <a:ext uri="{FF2B5EF4-FFF2-40B4-BE49-F238E27FC236}">
                <a16:creationId xmlns:a16="http://schemas.microsoft.com/office/drawing/2014/main" id="{80BFAFE3-1A0C-4B0F-A89F-F8D99A0A737A}"/>
              </a:ext>
            </a:extLst>
          </p:cNvPr>
          <p:cNvGraphicFramePr/>
          <p:nvPr>
            <p:extLst>
              <p:ext uri="{D42A27DB-BD31-4B8C-83A1-F6EECF244321}">
                <p14:modId xmlns:p14="http://schemas.microsoft.com/office/powerpoint/2010/main" val="4171345277"/>
              </p:ext>
            </p:extLst>
          </p:nvPr>
        </p:nvGraphicFramePr>
        <p:xfrm>
          <a:off x="2764970" y="1045907"/>
          <a:ext cx="6662057" cy="54846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Oval 3">
            <a:extLst>
              <a:ext uri="{FF2B5EF4-FFF2-40B4-BE49-F238E27FC236}">
                <a16:creationId xmlns:a16="http://schemas.microsoft.com/office/drawing/2014/main" id="{27E56E82-C7FA-4BF1-B121-2AA5F1CD7837}"/>
              </a:ext>
            </a:extLst>
          </p:cNvPr>
          <p:cNvSpPr/>
          <p:nvPr/>
        </p:nvSpPr>
        <p:spPr>
          <a:xfrm>
            <a:off x="5437414" y="3069772"/>
            <a:ext cx="1317171" cy="1363665"/>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Nurses and Patients</a:t>
            </a:r>
          </a:p>
        </p:txBody>
      </p:sp>
      <p:cxnSp>
        <p:nvCxnSpPr>
          <p:cNvPr id="5" name="Straight Arrow Connector 4">
            <a:extLst>
              <a:ext uri="{FF2B5EF4-FFF2-40B4-BE49-F238E27FC236}">
                <a16:creationId xmlns:a16="http://schemas.microsoft.com/office/drawing/2014/main" id="{9AA489FC-F948-413F-B11B-F636586343C7}"/>
              </a:ext>
            </a:extLst>
          </p:cNvPr>
          <p:cNvCxnSpPr>
            <a:cxnSpLocks/>
          </p:cNvCxnSpPr>
          <p:nvPr/>
        </p:nvCxnSpPr>
        <p:spPr>
          <a:xfrm flipV="1">
            <a:off x="6096000" y="2252658"/>
            <a:ext cx="0" cy="828000"/>
          </a:xfrm>
          <a:prstGeom prst="straightConnector1">
            <a:avLst/>
          </a:prstGeom>
          <a:ln w="57150">
            <a:solidFill>
              <a:schemeClr val="accent4">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79A93BB0-0CF3-4E23-A0AA-CA41B9848EB1}"/>
              </a:ext>
            </a:extLst>
          </p:cNvPr>
          <p:cNvCxnSpPr>
            <a:cxnSpLocks/>
          </p:cNvCxnSpPr>
          <p:nvPr/>
        </p:nvCxnSpPr>
        <p:spPr>
          <a:xfrm flipV="1">
            <a:off x="6096000" y="4476981"/>
            <a:ext cx="0" cy="828000"/>
          </a:xfrm>
          <a:prstGeom prst="straightConnector1">
            <a:avLst/>
          </a:prstGeom>
          <a:ln w="57150">
            <a:solidFill>
              <a:schemeClr val="accent4">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A89FE48-C11A-4AB6-A6E9-4A8C3F7A6F9E}"/>
              </a:ext>
            </a:extLst>
          </p:cNvPr>
          <p:cNvCxnSpPr>
            <a:cxnSpLocks/>
          </p:cNvCxnSpPr>
          <p:nvPr/>
        </p:nvCxnSpPr>
        <p:spPr>
          <a:xfrm flipH="1">
            <a:off x="5031921" y="3799115"/>
            <a:ext cx="468000" cy="0"/>
          </a:xfrm>
          <a:prstGeom prst="straightConnector1">
            <a:avLst/>
          </a:prstGeom>
          <a:ln w="57150">
            <a:solidFill>
              <a:schemeClr val="accent4">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461071B-CF8B-4BE1-95CB-FA136B82AF36}"/>
              </a:ext>
            </a:extLst>
          </p:cNvPr>
          <p:cNvCxnSpPr>
            <a:cxnSpLocks/>
          </p:cNvCxnSpPr>
          <p:nvPr/>
        </p:nvCxnSpPr>
        <p:spPr>
          <a:xfrm flipH="1">
            <a:off x="6743699" y="3788229"/>
            <a:ext cx="468000" cy="0"/>
          </a:xfrm>
          <a:prstGeom prst="straightConnector1">
            <a:avLst/>
          </a:prstGeom>
          <a:ln w="57150">
            <a:solidFill>
              <a:schemeClr val="accent4">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821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a:extLst>
              <a:ext uri="{FF2B5EF4-FFF2-40B4-BE49-F238E27FC236}">
                <a16:creationId xmlns:a16="http://schemas.microsoft.com/office/drawing/2014/main" id="{D9C82915-29E2-4269-8E9A-25541E8AD49B}"/>
              </a:ext>
            </a:extLst>
          </p:cNvPr>
          <p:cNvGraphicFramePr/>
          <p:nvPr>
            <p:extLst>
              <p:ext uri="{D42A27DB-BD31-4B8C-83A1-F6EECF244321}">
                <p14:modId xmlns:p14="http://schemas.microsoft.com/office/powerpoint/2010/main" val="4060952638"/>
              </p:ext>
            </p:extLst>
          </p:nvPr>
        </p:nvGraphicFramePr>
        <p:xfrm>
          <a:off x="2456013" y="1240971"/>
          <a:ext cx="7279974" cy="53143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Box 15">
            <a:extLst>
              <a:ext uri="{FF2B5EF4-FFF2-40B4-BE49-F238E27FC236}">
                <a16:creationId xmlns:a16="http://schemas.microsoft.com/office/drawing/2014/main" id="{DD249A56-4CDE-419E-942D-35566F4C255B}"/>
              </a:ext>
            </a:extLst>
          </p:cNvPr>
          <p:cNvSpPr txBox="1"/>
          <p:nvPr/>
        </p:nvSpPr>
        <p:spPr>
          <a:xfrm>
            <a:off x="0" y="302727"/>
            <a:ext cx="12192000" cy="596766"/>
          </a:xfrm>
          <a:prstGeom prst="rect">
            <a:avLst/>
          </a:prstGeom>
          <a:noFill/>
        </p:spPr>
        <p:txBody>
          <a:bodyPr wrap="square" rtlCol="0">
            <a:spAutoFit/>
          </a:bodyPr>
          <a:lstStyle/>
          <a:p>
            <a:pPr algn="ctr">
              <a:lnSpc>
                <a:spcPct val="70000"/>
              </a:lnSpc>
            </a:pPr>
            <a:r>
              <a:rPr lang="en-US"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Out of Hours Models of Care: OOH/7 Day Services </a:t>
            </a:r>
          </a:p>
        </p:txBody>
      </p:sp>
      <p:cxnSp>
        <p:nvCxnSpPr>
          <p:cNvPr id="11" name="Straight Arrow Connector 10">
            <a:extLst>
              <a:ext uri="{FF2B5EF4-FFF2-40B4-BE49-F238E27FC236}">
                <a16:creationId xmlns:a16="http://schemas.microsoft.com/office/drawing/2014/main" id="{CE866216-B64E-4B76-87F2-4C1EE002389C}"/>
              </a:ext>
            </a:extLst>
          </p:cNvPr>
          <p:cNvCxnSpPr>
            <a:cxnSpLocks/>
          </p:cNvCxnSpPr>
          <p:nvPr/>
        </p:nvCxnSpPr>
        <p:spPr>
          <a:xfrm flipV="1">
            <a:off x="6128657" y="2024744"/>
            <a:ext cx="0" cy="1080000"/>
          </a:xfrm>
          <a:prstGeom prst="straightConnector1">
            <a:avLst/>
          </a:prstGeom>
          <a:ln w="57150">
            <a:solidFill>
              <a:schemeClr val="accent4">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FFF7F2E-43C0-48CA-8B53-A6D4842EBB8A}"/>
              </a:ext>
            </a:extLst>
          </p:cNvPr>
          <p:cNvCxnSpPr>
            <a:cxnSpLocks/>
          </p:cNvCxnSpPr>
          <p:nvPr/>
        </p:nvCxnSpPr>
        <p:spPr>
          <a:xfrm flipV="1">
            <a:off x="6509657" y="2373085"/>
            <a:ext cx="707572" cy="892629"/>
          </a:xfrm>
          <a:prstGeom prst="straightConnector1">
            <a:avLst/>
          </a:prstGeom>
          <a:ln w="57150">
            <a:solidFill>
              <a:schemeClr val="accent4">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2174EED-976C-4C27-B7C9-1E18D29C404D}"/>
              </a:ext>
            </a:extLst>
          </p:cNvPr>
          <p:cNvCxnSpPr>
            <a:cxnSpLocks/>
          </p:cNvCxnSpPr>
          <p:nvPr/>
        </p:nvCxnSpPr>
        <p:spPr>
          <a:xfrm flipV="1">
            <a:off x="6778437" y="3265714"/>
            <a:ext cx="1091934" cy="370116"/>
          </a:xfrm>
          <a:prstGeom prst="straightConnector1">
            <a:avLst/>
          </a:prstGeom>
          <a:ln w="57150">
            <a:solidFill>
              <a:schemeClr val="accent4">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1A3571D-5F17-435A-ACD7-048EEC5F69A7}"/>
              </a:ext>
            </a:extLst>
          </p:cNvPr>
          <p:cNvCxnSpPr>
            <a:cxnSpLocks/>
          </p:cNvCxnSpPr>
          <p:nvPr/>
        </p:nvCxnSpPr>
        <p:spPr>
          <a:xfrm>
            <a:off x="6724849" y="4057517"/>
            <a:ext cx="1199109" cy="445279"/>
          </a:xfrm>
          <a:prstGeom prst="straightConnector1">
            <a:avLst/>
          </a:prstGeom>
          <a:ln w="57150">
            <a:solidFill>
              <a:schemeClr val="accent4">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D51A6BE-B9B6-47F8-92FA-CD81608D8189}"/>
              </a:ext>
            </a:extLst>
          </p:cNvPr>
          <p:cNvCxnSpPr>
            <a:cxnSpLocks/>
          </p:cNvCxnSpPr>
          <p:nvPr/>
        </p:nvCxnSpPr>
        <p:spPr>
          <a:xfrm flipH="1" flipV="1">
            <a:off x="5029200" y="2373085"/>
            <a:ext cx="718458" cy="816430"/>
          </a:xfrm>
          <a:prstGeom prst="straightConnector1">
            <a:avLst/>
          </a:prstGeom>
          <a:ln w="57150">
            <a:solidFill>
              <a:schemeClr val="accent4">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D5728C6-B610-43AE-AF62-B4813D11AAB0}"/>
              </a:ext>
            </a:extLst>
          </p:cNvPr>
          <p:cNvCxnSpPr>
            <a:cxnSpLocks/>
          </p:cNvCxnSpPr>
          <p:nvPr/>
        </p:nvCxnSpPr>
        <p:spPr>
          <a:xfrm flipV="1">
            <a:off x="4285210" y="3945162"/>
            <a:ext cx="1255219" cy="529511"/>
          </a:xfrm>
          <a:prstGeom prst="straightConnector1">
            <a:avLst/>
          </a:prstGeom>
          <a:ln w="57150">
            <a:solidFill>
              <a:schemeClr val="accent4">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6F30C6C-E9FE-48FE-93D6-861994E2C4BC}"/>
              </a:ext>
            </a:extLst>
          </p:cNvPr>
          <p:cNvCxnSpPr>
            <a:cxnSpLocks/>
          </p:cNvCxnSpPr>
          <p:nvPr/>
        </p:nvCxnSpPr>
        <p:spPr>
          <a:xfrm>
            <a:off x="4285210" y="3265714"/>
            <a:ext cx="1190305" cy="323651"/>
          </a:xfrm>
          <a:prstGeom prst="straightConnector1">
            <a:avLst/>
          </a:prstGeom>
          <a:ln w="57150">
            <a:solidFill>
              <a:schemeClr val="accent4">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7A324EE-47F8-43EE-A684-46F555F6B55D}"/>
              </a:ext>
            </a:extLst>
          </p:cNvPr>
          <p:cNvCxnSpPr>
            <a:cxnSpLocks/>
          </p:cNvCxnSpPr>
          <p:nvPr/>
        </p:nvCxnSpPr>
        <p:spPr>
          <a:xfrm flipV="1">
            <a:off x="4994462" y="4345012"/>
            <a:ext cx="753196" cy="1070366"/>
          </a:xfrm>
          <a:prstGeom prst="straightConnector1">
            <a:avLst/>
          </a:prstGeom>
          <a:ln w="57150">
            <a:solidFill>
              <a:schemeClr val="accent4">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FC45054-CC34-4609-B1F3-51ABA4E1E2EB}"/>
              </a:ext>
            </a:extLst>
          </p:cNvPr>
          <p:cNvCxnSpPr>
            <a:cxnSpLocks/>
          </p:cNvCxnSpPr>
          <p:nvPr/>
        </p:nvCxnSpPr>
        <p:spPr>
          <a:xfrm flipV="1">
            <a:off x="6096000" y="4502796"/>
            <a:ext cx="0" cy="1260000"/>
          </a:xfrm>
          <a:prstGeom prst="straightConnector1">
            <a:avLst/>
          </a:prstGeom>
          <a:ln w="57150">
            <a:solidFill>
              <a:schemeClr val="accent4">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F0E07C5-1CB2-4F70-AAF0-FFC32A2BC84F}"/>
              </a:ext>
            </a:extLst>
          </p:cNvPr>
          <p:cNvCxnSpPr>
            <a:cxnSpLocks/>
          </p:cNvCxnSpPr>
          <p:nvPr/>
        </p:nvCxnSpPr>
        <p:spPr>
          <a:xfrm flipH="1" flipV="1">
            <a:off x="6489867" y="4345012"/>
            <a:ext cx="701186" cy="1070366"/>
          </a:xfrm>
          <a:prstGeom prst="straightConnector1">
            <a:avLst/>
          </a:prstGeom>
          <a:ln w="57150">
            <a:solidFill>
              <a:schemeClr val="accent4">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038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1D98774-09B9-402E-B227-B97630C6C4DE}"/>
              </a:ext>
            </a:extLst>
          </p:cNvPr>
          <p:cNvSpPr/>
          <p:nvPr/>
        </p:nvSpPr>
        <p:spPr>
          <a:xfrm>
            <a:off x="1240434" y="1942494"/>
            <a:ext cx="2427784" cy="3819129"/>
          </a:xfrm>
          <a:prstGeom prst="roundRect">
            <a:avLst>
              <a:gd name="adj" fmla="val 1410"/>
            </a:avLst>
          </a:prstGeom>
          <a:solidFill>
            <a:schemeClr val="bg1">
              <a:alpha val="25000"/>
            </a:schemeClr>
          </a:solidFill>
          <a:ln w="12700">
            <a:solidFill>
              <a:schemeClr val="bg1"/>
            </a:solidFill>
          </a:ln>
          <a:effectLst>
            <a:outerShdw blurRad="127000" dist="381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19" name="Rectangle: Rounded Corners 18">
            <a:extLst>
              <a:ext uri="{FF2B5EF4-FFF2-40B4-BE49-F238E27FC236}">
                <a16:creationId xmlns:a16="http://schemas.microsoft.com/office/drawing/2014/main" id="{171B5ED8-189D-4932-BB4C-141BA815E8B8}"/>
              </a:ext>
            </a:extLst>
          </p:cNvPr>
          <p:cNvSpPr/>
          <p:nvPr/>
        </p:nvSpPr>
        <p:spPr>
          <a:xfrm>
            <a:off x="3668216" y="1942494"/>
            <a:ext cx="2427784" cy="3819129"/>
          </a:xfrm>
          <a:prstGeom prst="roundRect">
            <a:avLst>
              <a:gd name="adj" fmla="val 1410"/>
            </a:avLst>
          </a:prstGeom>
          <a:solidFill>
            <a:schemeClr val="bg1">
              <a:alpha val="25000"/>
            </a:schemeClr>
          </a:solidFill>
          <a:ln w="12700">
            <a:solidFill>
              <a:schemeClr val="bg1"/>
            </a:solidFill>
          </a:ln>
          <a:effectLst>
            <a:outerShdw blurRad="127000" dist="381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35" name="Rectangle: Rounded Corners 34">
            <a:extLst>
              <a:ext uri="{FF2B5EF4-FFF2-40B4-BE49-F238E27FC236}">
                <a16:creationId xmlns:a16="http://schemas.microsoft.com/office/drawing/2014/main" id="{B316E401-24F5-416A-B6F3-2A3FEC78B876}"/>
              </a:ext>
            </a:extLst>
          </p:cNvPr>
          <p:cNvSpPr/>
          <p:nvPr/>
        </p:nvSpPr>
        <p:spPr>
          <a:xfrm>
            <a:off x="8523780" y="1942494"/>
            <a:ext cx="2427784" cy="3819129"/>
          </a:xfrm>
          <a:prstGeom prst="roundRect">
            <a:avLst>
              <a:gd name="adj" fmla="val 1410"/>
            </a:avLst>
          </a:prstGeom>
          <a:solidFill>
            <a:schemeClr val="bg1">
              <a:alpha val="25000"/>
            </a:schemeClr>
          </a:solidFill>
          <a:ln w="12700">
            <a:solidFill>
              <a:schemeClr val="bg1"/>
            </a:solidFill>
          </a:ln>
          <a:effectLst>
            <a:outerShdw blurRad="127000" dist="381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51" name="Rectangle: Rounded Corners 50">
            <a:extLst>
              <a:ext uri="{FF2B5EF4-FFF2-40B4-BE49-F238E27FC236}">
                <a16:creationId xmlns:a16="http://schemas.microsoft.com/office/drawing/2014/main" id="{86603D52-FB19-4075-8064-2A3C0F9C7DE3}"/>
              </a:ext>
            </a:extLst>
          </p:cNvPr>
          <p:cNvSpPr/>
          <p:nvPr/>
        </p:nvSpPr>
        <p:spPr>
          <a:xfrm>
            <a:off x="6095998" y="1942494"/>
            <a:ext cx="2427784" cy="3819129"/>
          </a:xfrm>
          <a:prstGeom prst="roundRect">
            <a:avLst>
              <a:gd name="adj" fmla="val 1410"/>
            </a:avLst>
          </a:prstGeom>
          <a:solidFill>
            <a:schemeClr val="bg1">
              <a:alpha val="25000"/>
            </a:schemeClr>
          </a:solidFill>
          <a:ln w="12700">
            <a:solidFill>
              <a:schemeClr val="bg1"/>
            </a:solidFill>
          </a:ln>
          <a:effectLst>
            <a:outerShdw blurRad="571500" dist="266700" dir="5400000" sx="95000" sy="95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67" name="TextBox 66">
            <a:extLst>
              <a:ext uri="{FF2B5EF4-FFF2-40B4-BE49-F238E27FC236}">
                <a16:creationId xmlns:a16="http://schemas.microsoft.com/office/drawing/2014/main" id="{41C2AE4A-EAB4-44EC-AEA6-6949F570CA0B}"/>
              </a:ext>
            </a:extLst>
          </p:cNvPr>
          <p:cNvSpPr txBox="1"/>
          <p:nvPr/>
        </p:nvSpPr>
        <p:spPr>
          <a:xfrm>
            <a:off x="-2" y="488555"/>
            <a:ext cx="12192000" cy="1070742"/>
          </a:xfrm>
          <a:prstGeom prst="rect">
            <a:avLst/>
          </a:prstGeom>
          <a:noFill/>
        </p:spPr>
        <p:txBody>
          <a:bodyPr wrap="square" rtlCol="0">
            <a:spAutoFit/>
          </a:bodyPr>
          <a:lstStyle/>
          <a:p>
            <a:pPr algn="ctr">
              <a:lnSpc>
                <a:spcPct val="70000"/>
              </a:lnSpc>
            </a:pPr>
            <a:r>
              <a:rPr lang="en-GB" sz="4400" b="1" spc="-188" dirty="0">
                <a:solidFill>
                  <a:schemeClr val="bg1"/>
                </a:solidFill>
                <a:latin typeface="+mj-lt"/>
                <a:cs typeface="Poppins Light" panose="00000400000000000000" pitchFamily="2" charset="0"/>
              </a:rPr>
              <a:t>Improvements Delivered through </a:t>
            </a:r>
          </a:p>
          <a:p>
            <a:pPr algn="ctr">
              <a:lnSpc>
                <a:spcPct val="70000"/>
              </a:lnSpc>
            </a:pPr>
            <a:r>
              <a:rPr lang="en-GB" sz="4400" b="1" spc="-188" dirty="0">
                <a:solidFill>
                  <a:schemeClr val="bg1"/>
                </a:solidFill>
                <a:latin typeface="+mj-lt"/>
                <a:cs typeface="Poppins Light" panose="00000400000000000000" pitchFamily="2" charset="0"/>
              </a:rPr>
              <a:t>Workforce Transformation </a:t>
            </a:r>
            <a:endParaRPr lang="en-US" sz="4400" b="1" spc="-188" dirty="0">
              <a:solidFill>
                <a:schemeClr val="bg1"/>
              </a:solidFill>
              <a:latin typeface="+mj-lt"/>
              <a:cs typeface="Poppins Light" panose="00000400000000000000" pitchFamily="2" charset="0"/>
            </a:endParaRPr>
          </a:p>
        </p:txBody>
      </p:sp>
      <p:sp>
        <p:nvSpPr>
          <p:cNvPr id="21" name="TextBox 20">
            <a:extLst>
              <a:ext uri="{FF2B5EF4-FFF2-40B4-BE49-F238E27FC236}">
                <a16:creationId xmlns:a16="http://schemas.microsoft.com/office/drawing/2014/main" id="{073AD51E-5B26-42F8-891F-167580A10261}"/>
              </a:ext>
            </a:extLst>
          </p:cNvPr>
          <p:cNvSpPr txBox="1"/>
          <p:nvPr/>
        </p:nvSpPr>
        <p:spPr>
          <a:xfrm>
            <a:off x="1410702" y="2290322"/>
            <a:ext cx="2342647" cy="954107"/>
          </a:xfrm>
          <a:prstGeom prst="rect">
            <a:avLst/>
          </a:prstGeom>
          <a:noFill/>
        </p:spPr>
        <p:txBody>
          <a:bodyPr wrap="square" rtlCol="0">
            <a:spAutoFit/>
          </a:bodyPr>
          <a:lstStyle>
            <a:defPPr>
              <a:defRPr lang="en-US"/>
            </a:defPPr>
            <a:lvl1pPr algn="ctr">
              <a:lnSpc>
                <a:spcPct val="70000"/>
              </a:lnSpc>
              <a:defRPr sz="5400" b="1" spc="-188">
                <a:solidFill>
                  <a:schemeClr val="bg1"/>
                </a:solidFill>
                <a:latin typeface="+mj-lt"/>
                <a:cs typeface="Poppins Light" panose="00000400000000000000" pitchFamily="2" charset="0"/>
              </a:defRPr>
            </a:lvl1pPr>
          </a:lstStyle>
          <a:p>
            <a:pPr algn="l">
              <a:lnSpc>
                <a:spcPct val="100000"/>
              </a:lnSpc>
            </a:pPr>
            <a:r>
              <a:rPr lang="en-GB" sz="2800" b="0" dirty="0"/>
              <a:t>Extended </a:t>
            </a:r>
          </a:p>
          <a:p>
            <a:pPr algn="l">
              <a:lnSpc>
                <a:spcPct val="100000"/>
              </a:lnSpc>
            </a:pPr>
            <a:r>
              <a:rPr lang="en-GB" sz="2800" b="0" dirty="0"/>
              <a:t>clinical service </a:t>
            </a:r>
          </a:p>
        </p:txBody>
      </p:sp>
      <p:sp>
        <p:nvSpPr>
          <p:cNvPr id="64" name="TextBox 63">
            <a:extLst>
              <a:ext uri="{FF2B5EF4-FFF2-40B4-BE49-F238E27FC236}">
                <a16:creationId xmlns:a16="http://schemas.microsoft.com/office/drawing/2014/main" id="{0C248167-9EFF-4CAD-97EE-5450A330A691}"/>
              </a:ext>
            </a:extLst>
          </p:cNvPr>
          <p:cNvSpPr txBox="1"/>
          <p:nvPr/>
        </p:nvSpPr>
        <p:spPr>
          <a:xfrm rot="10800000" flipV="1">
            <a:off x="11404230" y="6349263"/>
            <a:ext cx="529808" cy="307777"/>
          </a:xfrm>
          <a:prstGeom prst="rect">
            <a:avLst/>
          </a:prstGeom>
          <a:noFill/>
        </p:spPr>
        <p:txBody>
          <a:bodyPr wrap="square" rtlCol="0">
            <a:spAutoFit/>
          </a:bodyPr>
          <a:lstStyle/>
          <a:p>
            <a:pPr algn="ctr"/>
            <a:fld id="{260E2A6B-A809-4840-BF14-8648BC0BDF87}" type="slidenum">
              <a:rPr lang="id-ID" sz="1400" i="0" smtClean="0">
                <a:solidFill>
                  <a:schemeClr val="bg1">
                    <a:lumMod val="95000"/>
                  </a:schemeClr>
                </a:solidFill>
                <a:latin typeface="+mj-lt"/>
                <a:ea typeface="Lato" panose="020F0502020204030203" pitchFamily="34" charset="0"/>
                <a:cs typeface="Segoe UI" panose="020B0502040204020203" pitchFamily="34" charset="0"/>
              </a:rPr>
              <a:pPr algn="ctr"/>
              <a:t>45</a:t>
            </a:fld>
            <a:endParaRPr lang="id-ID" sz="3200" i="0" dirty="0">
              <a:solidFill>
                <a:schemeClr val="bg1">
                  <a:lumMod val="95000"/>
                </a:schemeClr>
              </a:solidFill>
              <a:latin typeface="+mj-lt"/>
              <a:ea typeface="Lato" panose="020F0502020204030203" pitchFamily="34" charset="0"/>
              <a:cs typeface="Segoe UI" panose="020B0502040204020203" pitchFamily="34" charset="0"/>
            </a:endParaRPr>
          </a:p>
        </p:txBody>
      </p:sp>
      <p:sp>
        <p:nvSpPr>
          <p:cNvPr id="65" name="TextBox 64">
            <a:extLst>
              <a:ext uri="{FF2B5EF4-FFF2-40B4-BE49-F238E27FC236}">
                <a16:creationId xmlns:a16="http://schemas.microsoft.com/office/drawing/2014/main" id="{B3FCBF1D-27F1-4863-90A6-F031C43D050C}"/>
              </a:ext>
            </a:extLst>
          </p:cNvPr>
          <p:cNvSpPr txBox="1"/>
          <p:nvPr/>
        </p:nvSpPr>
        <p:spPr>
          <a:xfrm>
            <a:off x="10781501" y="6349263"/>
            <a:ext cx="682687" cy="307777"/>
          </a:xfrm>
          <a:prstGeom prst="rect">
            <a:avLst/>
          </a:prstGeom>
          <a:noFill/>
        </p:spPr>
        <p:txBody>
          <a:bodyPr wrap="none" rtlCol="0">
            <a:spAutoFit/>
          </a:bodyPr>
          <a:lstStyle/>
          <a:p>
            <a:pPr algn="ctr"/>
            <a:r>
              <a:rPr lang="en-US" sz="1400" spc="300" dirty="0">
                <a:solidFill>
                  <a:schemeClr val="bg1">
                    <a:lumMod val="95000"/>
                  </a:schemeClr>
                </a:solidFill>
                <a:latin typeface="+mj-lt"/>
                <a:ea typeface="Lato" panose="020F0502020204030203" pitchFamily="34" charset="0"/>
                <a:cs typeface="Segoe UI" panose="020B0502040204020203" pitchFamily="34" charset="0"/>
              </a:rPr>
              <a:t>Page</a:t>
            </a:r>
            <a:endParaRPr lang="id-ID" sz="1400" spc="300" dirty="0">
              <a:solidFill>
                <a:schemeClr val="bg1">
                  <a:lumMod val="95000"/>
                </a:schemeClr>
              </a:solidFill>
              <a:latin typeface="+mj-lt"/>
              <a:ea typeface="Lato" panose="020F0502020204030203" pitchFamily="34" charset="0"/>
              <a:cs typeface="Segoe UI" panose="020B0502040204020203" pitchFamily="34" charset="0"/>
            </a:endParaRPr>
          </a:p>
        </p:txBody>
      </p:sp>
      <p:sp>
        <p:nvSpPr>
          <p:cNvPr id="66" name="TextBox 65">
            <a:extLst>
              <a:ext uri="{FF2B5EF4-FFF2-40B4-BE49-F238E27FC236}">
                <a16:creationId xmlns:a16="http://schemas.microsoft.com/office/drawing/2014/main" id="{0828313D-5BA0-4536-B4D3-BEB403A408FC}"/>
              </a:ext>
            </a:extLst>
          </p:cNvPr>
          <p:cNvSpPr txBox="1"/>
          <p:nvPr/>
        </p:nvSpPr>
        <p:spPr>
          <a:xfrm>
            <a:off x="3859767" y="2290322"/>
            <a:ext cx="2236231" cy="1815882"/>
          </a:xfrm>
          <a:prstGeom prst="rect">
            <a:avLst/>
          </a:prstGeom>
          <a:noFill/>
        </p:spPr>
        <p:txBody>
          <a:bodyPr wrap="square" rtlCol="0">
            <a:spAutoFit/>
          </a:bodyPr>
          <a:lstStyle>
            <a:defPPr>
              <a:defRPr lang="en-US"/>
            </a:defPPr>
            <a:lvl1pPr algn="ctr">
              <a:lnSpc>
                <a:spcPct val="70000"/>
              </a:lnSpc>
              <a:defRPr sz="5400" b="1" spc="-188">
                <a:solidFill>
                  <a:schemeClr val="bg1"/>
                </a:solidFill>
                <a:latin typeface="+mj-lt"/>
                <a:cs typeface="Poppins Light" panose="00000400000000000000" pitchFamily="2" charset="0"/>
              </a:defRPr>
            </a:lvl1pPr>
          </a:lstStyle>
          <a:p>
            <a:pPr algn="l">
              <a:lnSpc>
                <a:spcPct val="100000"/>
              </a:lnSpc>
            </a:pPr>
            <a:r>
              <a:rPr lang="en-GB" sz="2800" b="0" dirty="0"/>
              <a:t>Educational packages for nursing staff and junior doctors</a:t>
            </a:r>
          </a:p>
        </p:txBody>
      </p:sp>
      <p:sp>
        <p:nvSpPr>
          <p:cNvPr id="68" name="TextBox 67">
            <a:extLst>
              <a:ext uri="{FF2B5EF4-FFF2-40B4-BE49-F238E27FC236}">
                <a16:creationId xmlns:a16="http://schemas.microsoft.com/office/drawing/2014/main" id="{F0BFC2CD-5F3A-4E23-982F-C02F84E6EB15}"/>
              </a:ext>
            </a:extLst>
          </p:cNvPr>
          <p:cNvSpPr txBox="1"/>
          <p:nvPr/>
        </p:nvSpPr>
        <p:spPr>
          <a:xfrm>
            <a:off x="6319468" y="2294644"/>
            <a:ext cx="2236235" cy="3539430"/>
          </a:xfrm>
          <a:prstGeom prst="rect">
            <a:avLst/>
          </a:prstGeom>
          <a:noFill/>
        </p:spPr>
        <p:txBody>
          <a:bodyPr wrap="square" rtlCol="0">
            <a:spAutoFit/>
          </a:bodyPr>
          <a:lstStyle>
            <a:defPPr>
              <a:defRPr lang="en-US"/>
            </a:defPPr>
            <a:lvl1pPr algn="ctr">
              <a:lnSpc>
                <a:spcPct val="70000"/>
              </a:lnSpc>
              <a:defRPr sz="5400" b="1" spc="-188">
                <a:solidFill>
                  <a:schemeClr val="bg1"/>
                </a:solidFill>
                <a:latin typeface="+mj-lt"/>
                <a:cs typeface="Poppins Light" panose="00000400000000000000" pitchFamily="2" charset="0"/>
              </a:defRPr>
            </a:lvl1pPr>
          </a:lstStyle>
          <a:p>
            <a:pPr algn="l">
              <a:lnSpc>
                <a:spcPct val="100000"/>
              </a:lnSpc>
            </a:pPr>
            <a:r>
              <a:rPr lang="en-GB" sz="2800" b="0" dirty="0"/>
              <a:t>Creation of new job roles - Acute Care Fellows, Medical Assistants and Doctors Administrators</a:t>
            </a:r>
          </a:p>
          <a:p>
            <a:pPr algn="l">
              <a:lnSpc>
                <a:spcPct val="100000"/>
              </a:lnSpc>
            </a:pPr>
            <a:endParaRPr lang="en-GB" sz="2800" b="0" dirty="0"/>
          </a:p>
        </p:txBody>
      </p:sp>
      <p:sp>
        <p:nvSpPr>
          <p:cNvPr id="69" name="TextBox 68">
            <a:extLst>
              <a:ext uri="{FF2B5EF4-FFF2-40B4-BE49-F238E27FC236}">
                <a16:creationId xmlns:a16="http://schemas.microsoft.com/office/drawing/2014/main" id="{44DD98CD-BF52-414C-A490-A01959DC0F9D}"/>
              </a:ext>
            </a:extLst>
          </p:cNvPr>
          <p:cNvSpPr txBox="1"/>
          <p:nvPr/>
        </p:nvSpPr>
        <p:spPr>
          <a:xfrm>
            <a:off x="8651475" y="2290322"/>
            <a:ext cx="2300087" cy="3108543"/>
          </a:xfrm>
          <a:prstGeom prst="rect">
            <a:avLst/>
          </a:prstGeom>
          <a:noFill/>
        </p:spPr>
        <p:txBody>
          <a:bodyPr wrap="square" rtlCol="0">
            <a:spAutoFit/>
          </a:bodyPr>
          <a:lstStyle>
            <a:defPPr>
              <a:defRPr lang="en-US"/>
            </a:defPPr>
            <a:lvl1pPr algn="ctr">
              <a:lnSpc>
                <a:spcPct val="70000"/>
              </a:lnSpc>
              <a:defRPr sz="5400" b="1" spc="-188">
                <a:solidFill>
                  <a:schemeClr val="bg1"/>
                </a:solidFill>
                <a:latin typeface="+mj-lt"/>
                <a:cs typeface="Poppins Light" panose="00000400000000000000" pitchFamily="2" charset="0"/>
              </a:defRPr>
            </a:lvl1pPr>
          </a:lstStyle>
          <a:p>
            <a:pPr algn="l">
              <a:lnSpc>
                <a:spcPct val="100000"/>
              </a:lnSpc>
            </a:pPr>
            <a:r>
              <a:rPr lang="en-GB" sz="2800" b="0" dirty="0"/>
              <a:t>Online task management and handover system (“one stop shop”) designed by us for us</a:t>
            </a:r>
          </a:p>
        </p:txBody>
      </p:sp>
      <p:sp>
        <p:nvSpPr>
          <p:cNvPr id="70" name="Freeform 167">
            <a:extLst>
              <a:ext uri="{FF2B5EF4-FFF2-40B4-BE49-F238E27FC236}">
                <a16:creationId xmlns:a16="http://schemas.microsoft.com/office/drawing/2014/main" id="{14B40BE8-3A77-4EF4-B1CB-142EAB14C467}"/>
              </a:ext>
            </a:extLst>
          </p:cNvPr>
          <p:cNvSpPr>
            <a:spLocks noChangeArrowheads="1"/>
          </p:cNvSpPr>
          <p:nvPr/>
        </p:nvSpPr>
        <p:spPr bwMode="auto">
          <a:xfrm>
            <a:off x="3327886" y="2118749"/>
            <a:ext cx="170131" cy="171573"/>
          </a:xfrm>
          <a:custGeom>
            <a:avLst/>
            <a:gdLst>
              <a:gd name="T0" fmla="*/ 79322 w 418"/>
              <a:gd name="T1" fmla="*/ 0 h 417"/>
              <a:gd name="T2" fmla="*/ 79322 w 418"/>
              <a:gd name="T3" fmla="*/ 0 h 417"/>
              <a:gd name="T4" fmla="*/ 0 w 418"/>
              <a:gd name="T5" fmla="*/ 79733 h 417"/>
              <a:gd name="T6" fmla="*/ 79322 w 418"/>
              <a:gd name="T7" fmla="*/ 79733 h 417"/>
              <a:gd name="T8" fmla="*/ 79322 w 418"/>
              <a:gd name="T9" fmla="*/ 0 h 417"/>
              <a:gd name="T10" fmla="*/ 103074 w 418"/>
              <a:gd name="T11" fmla="*/ 0 h 417"/>
              <a:gd name="T12" fmla="*/ 103074 w 418"/>
              <a:gd name="T13" fmla="*/ 0 h 417"/>
              <a:gd name="T14" fmla="*/ 103074 w 418"/>
              <a:gd name="T15" fmla="*/ 91965 h 417"/>
              <a:gd name="T16" fmla="*/ 91422 w 418"/>
              <a:gd name="T17" fmla="*/ 103744 h 417"/>
              <a:gd name="T18" fmla="*/ 0 w 418"/>
              <a:gd name="T19" fmla="*/ 103744 h 417"/>
              <a:gd name="T20" fmla="*/ 91422 w 418"/>
              <a:gd name="T21" fmla="*/ 188460 h 417"/>
              <a:gd name="T22" fmla="*/ 186877 w 418"/>
              <a:gd name="T23" fmla="*/ 91965 h 417"/>
              <a:gd name="T24" fmla="*/ 103074 w 418"/>
              <a:gd name="T25" fmla="*/ 0 h 4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8" h="417">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accent3">
              <a:lumMod val="20000"/>
              <a:lumOff val="80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71" name="Freeform 167">
            <a:extLst>
              <a:ext uri="{FF2B5EF4-FFF2-40B4-BE49-F238E27FC236}">
                <a16:creationId xmlns:a16="http://schemas.microsoft.com/office/drawing/2014/main" id="{6270B300-208B-43CF-8E2D-CBE440908BF4}"/>
              </a:ext>
            </a:extLst>
          </p:cNvPr>
          <p:cNvSpPr>
            <a:spLocks noChangeArrowheads="1"/>
          </p:cNvSpPr>
          <p:nvPr/>
        </p:nvSpPr>
        <p:spPr bwMode="auto">
          <a:xfrm>
            <a:off x="5798170" y="2118749"/>
            <a:ext cx="170131" cy="171573"/>
          </a:xfrm>
          <a:custGeom>
            <a:avLst/>
            <a:gdLst>
              <a:gd name="T0" fmla="*/ 79322 w 418"/>
              <a:gd name="T1" fmla="*/ 0 h 417"/>
              <a:gd name="T2" fmla="*/ 79322 w 418"/>
              <a:gd name="T3" fmla="*/ 0 h 417"/>
              <a:gd name="T4" fmla="*/ 0 w 418"/>
              <a:gd name="T5" fmla="*/ 79733 h 417"/>
              <a:gd name="T6" fmla="*/ 79322 w 418"/>
              <a:gd name="T7" fmla="*/ 79733 h 417"/>
              <a:gd name="T8" fmla="*/ 79322 w 418"/>
              <a:gd name="T9" fmla="*/ 0 h 417"/>
              <a:gd name="T10" fmla="*/ 103074 w 418"/>
              <a:gd name="T11" fmla="*/ 0 h 417"/>
              <a:gd name="T12" fmla="*/ 103074 w 418"/>
              <a:gd name="T13" fmla="*/ 0 h 417"/>
              <a:gd name="T14" fmla="*/ 103074 w 418"/>
              <a:gd name="T15" fmla="*/ 91965 h 417"/>
              <a:gd name="T16" fmla="*/ 91422 w 418"/>
              <a:gd name="T17" fmla="*/ 103744 h 417"/>
              <a:gd name="T18" fmla="*/ 0 w 418"/>
              <a:gd name="T19" fmla="*/ 103744 h 417"/>
              <a:gd name="T20" fmla="*/ 91422 w 418"/>
              <a:gd name="T21" fmla="*/ 188460 h 417"/>
              <a:gd name="T22" fmla="*/ 186877 w 418"/>
              <a:gd name="T23" fmla="*/ 91965 h 417"/>
              <a:gd name="T24" fmla="*/ 103074 w 418"/>
              <a:gd name="T25" fmla="*/ 0 h 4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8" h="417">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accent3">
              <a:lumMod val="20000"/>
              <a:lumOff val="80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72" name="Freeform 167">
            <a:extLst>
              <a:ext uri="{FF2B5EF4-FFF2-40B4-BE49-F238E27FC236}">
                <a16:creationId xmlns:a16="http://schemas.microsoft.com/office/drawing/2014/main" id="{EB69FBD7-984F-4C88-A5B6-23CC850392D7}"/>
              </a:ext>
            </a:extLst>
          </p:cNvPr>
          <p:cNvSpPr>
            <a:spLocks noChangeArrowheads="1"/>
          </p:cNvSpPr>
          <p:nvPr/>
        </p:nvSpPr>
        <p:spPr bwMode="auto">
          <a:xfrm>
            <a:off x="8225952" y="2118749"/>
            <a:ext cx="170131" cy="171573"/>
          </a:xfrm>
          <a:custGeom>
            <a:avLst/>
            <a:gdLst>
              <a:gd name="T0" fmla="*/ 79322 w 418"/>
              <a:gd name="T1" fmla="*/ 0 h 417"/>
              <a:gd name="T2" fmla="*/ 79322 w 418"/>
              <a:gd name="T3" fmla="*/ 0 h 417"/>
              <a:gd name="T4" fmla="*/ 0 w 418"/>
              <a:gd name="T5" fmla="*/ 79733 h 417"/>
              <a:gd name="T6" fmla="*/ 79322 w 418"/>
              <a:gd name="T7" fmla="*/ 79733 h 417"/>
              <a:gd name="T8" fmla="*/ 79322 w 418"/>
              <a:gd name="T9" fmla="*/ 0 h 417"/>
              <a:gd name="T10" fmla="*/ 103074 w 418"/>
              <a:gd name="T11" fmla="*/ 0 h 417"/>
              <a:gd name="T12" fmla="*/ 103074 w 418"/>
              <a:gd name="T13" fmla="*/ 0 h 417"/>
              <a:gd name="T14" fmla="*/ 103074 w 418"/>
              <a:gd name="T15" fmla="*/ 91965 h 417"/>
              <a:gd name="T16" fmla="*/ 91422 w 418"/>
              <a:gd name="T17" fmla="*/ 103744 h 417"/>
              <a:gd name="T18" fmla="*/ 0 w 418"/>
              <a:gd name="T19" fmla="*/ 103744 h 417"/>
              <a:gd name="T20" fmla="*/ 91422 w 418"/>
              <a:gd name="T21" fmla="*/ 188460 h 417"/>
              <a:gd name="T22" fmla="*/ 186877 w 418"/>
              <a:gd name="T23" fmla="*/ 91965 h 417"/>
              <a:gd name="T24" fmla="*/ 103074 w 418"/>
              <a:gd name="T25" fmla="*/ 0 h 4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8" h="417">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accent3">
              <a:lumMod val="20000"/>
              <a:lumOff val="80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73" name="Freeform 167">
            <a:extLst>
              <a:ext uri="{FF2B5EF4-FFF2-40B4-BE49-F238E27FC236}">
                <a16:creationId xmlns:a16="http://schemas.microsoft.com/office/drawing/2014/main" id="{AE0424A9-65AD-4D0F-AA7A-741D4BDA9A09}"/>
              </a:ext>
            </a:extLst>
          </p:cNvPr>
          <p:cNvSpPr>
            <a:spLocks noChangeArrowheads="1"/>
          </p:cNvSpPr>
          <p:nvPr/>
        </p:nvSpPr>
        <p:spPr bwMode="auto">
          <a:xfrm>
            <a:off x="10632383" y="2118749"/>
            <a:ext cx="170131" cy="171573"/>
          </a:xfrm>
          <a:custGeom>
            <a:avLst/>
            <a:gdLst>
              <a:gd name="T0" fmla="*/ 79322 w 418"/>
              <a:gd name="T1" fmla="*/ 0 h 417"/>
              <a:gd name="T2" fmla="*/ 79322 w 418"/>
              <a:gd name="T3" fmla="*/ 0 h 417"/>
              <a:gd name="T4" fmla="*/ 0 w 418"/>
              <a:gd name="T5" fmla="*/ 79733 h 417"/>
              <a:gd name="T6" fmla="*/ 79322 w 418"/>
              <a:gd name="T7" fmla="*/ 79733 h 417"/>
              <a:gd name="T8" fmla="*/ 79322 w 418"/>
              <a:gd name="T9" fmla="*/ 0 h 417"/>
              <a:gd name="T10" fmla="*/ 103074 w 418"/>
              <a:gd name="T11" fmla="*/ 0 h 417"/>
              <a:gd name="T12" fmla="*/ 103074 w 418"/>
              <a:gd name="T13" fmla="*/ 0 h 417"/>
              <a:gd name="T14" fmla="*/ 103074 w 418"/>
              <a:gd name="T15" fmla="*/ 91965 h 417"/>
              <a:gd name="T16" fmla="*/ 91422 w 418"/>
              <a:gd name="T17" fmla="*/ 103744 h 417"/>
              <a:gd name="T18" fmla="*/ 0 w 418"/>
              <a:gd name="T19" fmla="*/ 103744 h 417"/>
              <a:gd name="T20" fmla="*/ 91422 w 418"/>
              <a:gd name="T21" fmla="*/ 188460 h 417"/>
              <a:gd name="T22" fmla="*/ 186877 w 418"/>
              <a:gd name="T23" fmla="*/ 91965 h 417"/>
              <a:gd name="T24" fmla="*/ 103074 w 418"/>
              <a:gd name="T25" fmla="*/ 0 h 4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8" h="417">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accent3">
              <a:lumMod val="20000"/>
              <a:lumOff val="80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Tree>
    <p:extLst>
      <p:ext uri="{BB962C8B-B14F-4D97-AF65-F5344CB8AC3E}">
        <p14:creationId xmlns:p14="http://schemas.microsoft.com/office/powerpoint/2010/main" val="4065640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person&#10;&#10;Description automatically generated">
            <a:extLst>
              <a:ext uri="{FF2B5EF4-FFF2-40B4-BE49-F238E27FC236}">
                <a16:creationId xmlns:a16="http://schemas.microsoft.com/office/drawing/2014/main" id="{C83B86C8-4A70-4C98-8D5B-007D0D3EA5A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6566" r="26566"/>
          <a:stretch>
            <a:fillRect/>
          </a:stretch>
        </p:blipFill>
        <p:spPr/>
      </p:pic>
      <p:sp>
        <p:nvSpPr>
          <p:cNvPr id="58" name="Rectangle: Rounded Corners 57">
            <a:extLst>
              <a:ext uri="{FF2B5EF4-FFF2-40B4-BE49-F238E27FC236}">
                <a16:creationId xmlns:a16="http://schemas.microsoft.com/office/drawing/2014/main" id="{F2BF17F3-F555-463C-A923-E561AA42ABFF}"/>
              </a:ext>
            </a:extLst>
          </p:cNvPr>
          <p:cNvSpPr/>
          <p:nvPr/>
        </p:nvSpPr>
        <p:spPr>
          <a:xfrm>
            <a:off x="5752617" y="1153991"/>
            <a:ext cx="2736000" cy="1117261"/>
          </a:xfrm>
          <a:prstGeom prst="roundRect">
            <a:avLst>
              <a:gd name="adj" fmla="val 2180"/>
            </a:avLst>
          </a:prstGeom>
          <a:solidFill>
            <a:schemeClr val="bg1"/>
          </a:soli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59" name="TextBox 58">
            <a:extLst>
              <a:ext uri="{FF2B5EF4-FFF2-40B4-BE49-F238E27FC236}">
                <a16:creationId xmlns:a16="http://schemas.microsoft.com/office/drawing/2014/main" id="{0814B642-0CAB-438D-A95C-4FBCBC7818B1}"/>
              </a:ext>
            </a:extLst>
          </p:cNvPr>
          <p:cNvSpPr txBox="1"/>
          <p:nvPr/>
        </p:nvSpPr>
        <p:spPr>
          <a:xfrm>
            <a:off x="5920550" y="1345147"/>
            <a:ext cx="2082987" cy="734945"/>
          </a:xfrm>
          <a:prstGeom prst="rect">
            <a:avLst/>
          </a:prstGeom>
        </p:spPr>
        <p:txBody>
          <a:bodyPr wrap="square">
            <a:spAutoFit/>
          </a:bodyPr>
          <a:lstStyle>
            <a:defPPr>
              <a:defRPr lang="en-US"/>
            </a:defPPr>
            <a:lvl1pPr>
              <a:lnSpc>
                <a:spcPct val="120000"/>
              </a:lnSpc>
              <a:defRPr sz="1200">
                <a:solidFill>
                  <a:schemeClr val="bg1">
                    <a:lumMod val="50000"/>
                  </a:schemeClr>
                </a:solidFill>
                <a:latin typeface="+mj-lt"/>
                <a:cs typeface="Segoe UI Light" panose="020B0502040204020203" pitchFamily="34" charset="0"/>
              </a:defRPr>
            </a:lvl1pPr>
          </a:lstStyle>
          <a:p>
            <a:r>
              <a:rPr lang="en-US" sz="1800" dirty="0">
                <a:solidFill>
                  <a:schemeClr val="tx1">
                    <a:lumMod val="75000"/>
                    <a:lumOff val="25000"/>
                  </a:schemeClr>
                </a:solidFill>
              </a:rPr>
              <a:t>Sufficient senior decision makers</a:t>
            </a:r>
          </a:p>
        </p:txBody>
      </p:sp>
      <p:sp>
        <p:nvSpPr>
          <p:cNvPr id="62" name="Rectangle: Rounded Corners 61">
            <a:extLst>
              <a:ext uri="{FF2B5EF4-FFF2-40B4-BE49-F238E27FC236}">
                <a16:creationId xmlns:a16="http://schemas.microsoft.com/office/drawing/2014/main" id="{C34EB087-03C2-431F-BF67-93BE0811B931}"/>
              </a:ext>
            </a:extLst>
          </p:cNvPr>
          <p:cNvSpPr/>
          <p:nvPr/>
        </p:nvSpPr>
        <p:spPr>
          <a:xfrm>
            <a:off x="5740160" y="4005994"/>
            <a:ext cx="2736000" cy="1117261"/>
          </a:xfrm>
          <a:prstGeom prst="roundRect">
            <a:avLst>
              <a:gd name="adj" fmla="val 2180"/>
            </a:avLst>
          </a:prstGeom>
          <a:solidFill>
            <a:schemeClr val="bg1"/>
          </a:soli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66" name="Rectangle: Rounded Corners 65">
            <a:extLst>
              <a:ext uri="{FF2B5EF4-FFF2-40B4-BE49-F238E27FC236}">
                <a16:creationId xmlns:a16="http://schemas.microsoft.com/office/drawing/2014/main" id="{9743C619-44F5-415E-85C7-8AA737AD58C1}"/>
              </a:ext>
            </a:extLst>
          </p:cNvPr>
          <p:cNvSpPr/>
          <p:nvPr/>
        </p:nvSpPr>
        <p:spPr>
          <a:xfrm>
            <a:off x="8606967" y="1153990"/>
            <a:ext cx="2736000" cy="1117261"/>
          </a:xfrm>
          <a:prstGeom prst="roundRect">
            <a:avLst>
              <a:gd name="adj" fmla="val 2180"/>
            </a:avLst>
          </a:prstGeom>
          <a:solidFill>
            <a:schemeClr val="bg1"/>
          </a:soli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67" name="TextBox 66">
            <a:extLst>
              <a:ext uri="{FF2B5EF4-FFF2-40B4-BE49-F238E27FC236}">
                <a16:creationId xmlns:a16="http://schemas.microsoft.com/office/drawing/2014/main" id="{14849E7C-B92A-4F6B-BF4A-1325FF063690}"/>
              </a:ext>
            </a:extLst>
          </p:cNvPr>
          <p:cNvSpPr txBox="1"/>
          <p:nvPr/>
        </p:nvSpPr>
        <p:spPr>
          <a:xfrm>
            <a:off x="8708799" y="1530005"/>
            <a:ext cx="2149453" cy="369332"/>
          </a:xfrm>
          <a:prstGeom prst="rect">
            <a:avLst/>
          </a:prstGeom>
        </p:spPr>
        <p:txBody>
          <a:bodyPr wrap="square">
            <a:spAutoFit/>
          </a:bodyPr>
          <a:lstStyle>
            <a:defPPr>
              <a:defRPr lang="en-US"/>
            </a:defPPr>
            <a:lvl1pPr>
              <a:lnSpc>
                <a:spcPct val="120000"/>
              </a:lnSpc>
              <a:defRPr sz="1200">
                <a:solidFill>
                  <a:schemeClr val="bg1">
                    <a:lumMod val="50000"/>
                  </a:schemeClr>
                </a:solidFill>
                <a:latin typeface="+mj-lt"/>
                <a:cs typeface="Segoe UI Light" panose="020B0502040204020203" pitchFamily="34" charset="0"/>
              </a:defRPr>
            </a:lvl1pPr>
          </a:lstStyle>
          <a:p>
            <a:pPr>
              <a:lnSpc>
                <a:spcPct val="100000"/>
              </a:lnSpc>
            </a:pPr>
            <a:r>
              <a:rPr lang="en-GB" sz="1800" dirty="0">
                <a:solidFill>
                  <a:schemeClr val="tx1">
                    <a:lumMod val="75000"/>
                    <a:lumOff val="25000"/>
                  </a:schemeClr>
                </a:solidFill>
              </a:rPr>
              <a:t>Sufficient workers</a:t>
            </a:r>
          </a:p>
        </p:txBody>
      </p:sp>
      <p:sp>
        <p:nvSpPr>
          <p:cNvPr id="74" name="Rectangle: Rounded Corners 73">
            <a:extLst>
              <a:ext uri="{FF2B5EF4-FFF2-40B4-BE49-F238E27FC236}">
                <a16:creationId xmlns:a16="http://schemas.microsoft.com/office/drawing/2014/main" id="{0BB34928-DBA4-4C80-A3E1-CD9131250563}"/>
              </a:ext>
            </a:extLst>
          </p:cNvPr>
          <p:cNvSpPr/>
          <p:nvPr/>
        </p:nvSpPr>
        <p:spPr>
          <a:xfrm>
            <a:off x="8594510" y="2574882"/>
            <a:ext cx="2736000" cy="1117261"/>
          </a:xfrm>
          <a:prstGeom prst="roundRect">
            <a:avLst>
              <a:gd name="adj" fmla="val 2180"/>
            </a:avLst>
          </a:prstGeom>
          <a:solidFill>
            <a:schemeClr val="bg1"/>
          </a:soli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82" name="Rectangle: Rounded Corners 81">
            <a:extLst>
              <a:ext uri="{FF2B5EF4-FFF2-40B4-BE49-F238E27FC236}">
                <a16:creationId xmlns:a16="http://schemas.microsoft.com/office/drawing/2014/main" id="{3DB60F1A-9243-46A6-B7E1-A9898C289A36}"/>
              </a:ext>
            </a:extLst>
          </p:cNvPr>
          <p:cNvSpPr/>
          <p:nvPr/>
        </p:nvSpPr>
        <p:spPr>
          <a:xfrm>
            <a:off x="8594510" y="4005993"/>
            <a:ext cx="2736000" cy="1117261"/>
          </a:xfrm>
          <a:prstGeom prst="roundRect">
            <a:avLst>
              <a:gd name="adj" fmla="val 2180"/>
            </a:avLst>
          </a:prstGeom>
          <a:solidFill>
            <a:schemeClr val="bg1"/>
          </a:soli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84" name="Freeform 167">
            <a:extLst>
              <a:ext uri="{FF2B5EF4-FFF2-40B4-BE49-F238E27FC236}">
                <a16:creationId xmlns:a16="http://schemas.microsoft.com/office/drawing/2014/main" id="{4D0204F6-8EBB-471E-BFC5-BA86D51DAF52}"/>
              </a:ext>
            </a:extLst>
          </p:cNvPr>
          <p:cNvSpPr>
            <a:spLocks noChangeArrowheads="1"/>
          </p:cNvSpPr>
          <p:nvPr/>
        </p:nvSpPr>
        <p:spPr bwMode="auto">
          <a:xfrm>
            <a:off x="8171470" y="1319332"/>
            <a:ext cx="170131" cy="171573"/>
          </a:xfrm>
          <a:custGeom>
            <a:avLst/>
            <a:gdLst>
              <a:gd name="T0" fmla="*/ 79322 w 418"/>
              <a:gd name="T1" fmla="*/ 0 h 417"/>
              <a:gd name="T2" fmla="*/ 79322 w 418"/>
              <a:gd name="T3" fmla="*/ 0 h 417"/>
              <a:gd name="T4" fmla="*/ 0 w 418"/>
              <a:gd name="T5" fmla="*/ 79733 h 417"/>
              <a:gd name="T6" fmla="*/ 79322 w 418"/>
              <a:gd name="T7" fmla="*/ 79733 h 417"/>
              <a:gd name="T8" fmla="*/ 79322 w 418"/>
              <a:gd name="T9" fmla="*/ 0 h 417"/>
              <a:gd name="T10" fmla="*/ 103074 w 418"/>
              <a:gd name="T11" fmla="*/ 0 h 417"/>
              <a:gd name="T12" fmla="*/ 103074 w 418"/>
              <a:gd name="T13" fmla="*/ 0 h 417"/>
              <a:gd name="T14" fmla="*/ 103074 w 418"/>
              <a:gd name="T15" fmla="*/ 91965 h 417"/>
              <a:gd name="T16" fmla="*/ 91422 w 418"/>
              <a:gd name="T17" fmla="*/ 103744 h 417"/>
              <a:gd name="T18" fmla="*/ 0 w 418"/>
              <a:gd name="T19" fmla="*/ 103744 h 417"/>
              <a:gd name="T20" fmla="*/ 91422 w 418"/>
              <a:gd name="T21" fmla="*/ 188460 h 417"/>
              <a:gd name="T22" fmla="*/ 186877 w 418"/>
              <a:gd name="T23" fmla="*/ 91965 h 417"/>
              <a:gd name="T24" fmla="*/ 103074 w 418"/>
              <a:gd name="T25" fmla="*/ 0 h 4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8" h="417">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accent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34" name="TextBox 33">
            <a:extLst>
              <a:ext uri="{FF2B5EF4-FFF2-40B4-BE49-F238E27FC236}">
                <a16:creationId xmlns:a16="http://schemas.microsoft.com/office/drawing/2014/main" id="{30F485C4-67FD-4CCF-8FA2-800C1F74DD54}"/>
              </a:ext>
            </a:extLst>
          </p:cNvPr>
          <p:cNvSpPr txBox="1"/>
          <p:nvPr/>
        </p:nvSpPr>
        <p:spPr>
          <a:xfrm>
            <a:off x="640174" y="2300981"/>
            <a:ext cx="4017820" cy="2018694"/>
          </a:xfrm>
          <a:prstGeom prst="rect">
            <a:avLst/>
          </a:prstGeom>
          <a:noFill/>
        </p:spPr>
        <p:txBody>
          <a:bodyPr wrap="square" rtlCol="0">
            <a:spAutoFit/>
          </a:bodyPr>
          <a:lstStyle/>
          <a:p>
            <a:pPr>
              <a:lnSpc>
                <a:spcPct val="70000"/>
              </a:lnSpc>
            </a:pPr>
            <a:r>
              <a:rPr lang="en-GB"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Impact on out of hours staffing in one large university hospital </a:t>
            </a:r>
            <a:endParaRPr lang="en-US" sz="3600" spc="-188" dirty="0">
              <a:gradFill>
                <a:gsLst>
                  <a:gs pos="0">
                    <a:schemeClr val="accent3"/>
                  </a:gs>
                  <a:gs pos="82000">
                    <a:schemeClr val="accent1">
                      <a:lumMod val="75000"/>
                    </a:schemeClr>
                  </a:gs>
                </a:gsLst>
                <a:lin ang="2700000" scaled="1"/>
              </a:gradFill>
              <a:latin typeface="+mj-lt"/>
              <a:cs typeface="Poppins SemiBold" panose="00000700000000000000" pitchFamily="2" charset="0"/>
            </a:endParaRPr>
          </a:p>
        </p:txBody>
      </p:sp>
      <p:grpSp>
        <p:nvGrpSpPr>
          <p:cNvPr id="36" name="Group 35">
            <a:extLst>
              <a:ext uri="{FF2B5EF4-FFF2-40B4-BE49-F238E27FC236}">
                <a16:creationId xmlns:a16="http://schemas.microsoft.com/office/drawing/2014/main" id="{1BA8AF8A-0D02-4B00-BD13-5092FAC684E9}"/>
              </a:ext>
            </a:extLst>
          </p:cNvPr>
          <p:cNvGrpSpPr/>
          <p:nvPr/>
        </p:nvGrpSpPr>
        <p:grpSpPr>
          <a:xfrm>
            <a:off x="795816" y="4439977"/>
            <a:ext cx="494030" cy="99060"/>
            <a:chOff x="6949440" y="5232033"/>
            <a:chExt cx="494030" cy="99060"/>
          </a:xfrm>
          <a:noFill/>
        </p:grpSpPr>
        <p:sp>
          <p:nvSpPr>
            <p:cNvPr id="38" name="Oval 37">
              <a:extLst>
                <a:ext uri="{FF2B5EF4-FFF2-40B4-BE49-F238E27FC236}">
                  <a16:creationId xmlns:a16="http://schemas.microsoft.com/office/drawing/2014/main" id="{1C7633E0-CFDB-40DE-B032-BABE2F831BDB}"/>
                </a:ext>
              </a:extLst>
            </p:cNvPr>
            <p:cNvSpPr/>
            <p:nvPr/>
          </p:nvSpPr>
          <p:spPr>
            <a:xfrm>
              <a:off x="6949440" y="5232033"/>
              <a:ext cx="99060" cy="99060"/>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B4FB46C-3400-46CB-A389-A82F9D6DAE1B}"/>
                </a:ext>
              </a:extLst>
            </p:cNvPr>
            <p:cNvSpPr/>
            <p:nvPr/>
          </p:nvSpPr>
          <p:spPr>
            <a:xfrm>
              <a:off x="7146925" y="5232033"/>
              <a:ext cx="99060" cy="99060"/>
            </a:xfrm>
            <a:prstGeom prst="ellipse">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E18F6703-0F20-4162-BAD3-357666836BE3}"/>
                </a:ext>
              </a:extLst>
            </p:cNvPr>
            <p:cNvSpPr/>
            <p:nvPr/>
          </p:nvSpPr>
          <p:spPr>
            <a:xfrm>
              <a:off x="7344410" y="5232033"/>
              <a:ext cx="99060" cy="99060"/>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Rounded Corners 40">
            <a:extLst>
              <a:ext uri="{FF2B5EF4-FFF2-40B4-BE49-F238E27FC236}">
                <a16:creationId xmlns:a16="http://schemas.microsoft.com/office/drawing/2014/main" id="{1108C5A8-9E3F-4AD8-8662-B589CA46434A}"/>
              </a:ext>
            </a:extLst>
          </p:cNvPr>
          <p:cNvSpPr/>
          <p:nvPr/>
        </p:nvSpPr>
        <p:spPr>
          <a:xfrm>
            <a:off x="5740160" y="2574881"/>
            <a:ext cx="2736000" cy="1117261"/>
          </a:xfrm>
          <a:prstGeom prst="roundRect">
            <a:avLst>
              <a:gd name="adj" fmla="val 2180"/>
            </a:avLst>
          </a:prstGeom>
          <a:solidFill>
            <a:schemeClr val="bg1"/>
          </a:soli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43" name="Freeform 167">
            <a:extLst>
              <a:ext uri="{FF2B5EF4-FFF2-40B4-BE49-F238E27FC236}">
                <a16:creationId xmlns:a16="http://schemas.microsoft.com/office/drawing/2014/main" id="{43B98BA9-DAC0-494B-8249-8ED4D5FE4A9F}"/>
              </a:ext>
            </a:extLst>
          </p:cNvPr>
          <p:cNvSpPr>
            <a:spLocks noChangeArrowheads="1"/>
          </p:cNvSpPr>
          <p:nvPr/>
        </p:nvSpPr>
        <p:spPr bwMode="auto">
          <a:xfrm>
            <a:off x="11024378" y="1365756"/>
            <a:ext cx="170131" cy="171573"/>
          </a:xfrm>
          <a:custGeom>
            <a:avLst/>
            <a:gdLst>
              <a:gd name="T0" fmla="*/ 79322 w 418"/>
              <a:gd name="T1" fmla="*/ 0 h 417"/>
              <a:gd name="T2" fmla="*/ 79322 w 418"/>
              <a:gd name="T3" fmla="*/ 0 h 417"/>
              <a:gd name="T4" fmla="*/ 0 w 418"/>
              <a:gd name="T5" fmla="*/ 79733 h 417"/>
              <a:gd name="T6" fmla="*/ 79322 w 418"/>
              <a:gd name="T7" fmla="*/ 79733 h 417"/>
              <a:gd name="T8" fmla="*/ 79322 w 418"/>
              <a:gd name="T9" fmla="*/ 0 h 417"/>
              <a:gd name="T10" fmla="*/ 103074 w 418"/>
              <a:gd name="T11" fmla="*/ 0 h 417"/>
              <a:gd name="T12" fmla="*/ 103074 w 418"/>
              <a:gd name="T13" fmla="*/ 0 h 417"/>
              <a:gd name="T14" fmla="*/ 103074 w 418"/>
              <a:gd name="T15" fmla="*/ 91965 h 417"/>
              <a:gd name="T16" fmla="*/ 91422 w 418"/>
              <a:gd name="T17" fmla="*/ 103744 h 417"/>
              <a:gd name="T18" fmla="*/ 0 w 418"/>
              <a:gd name="T19" fmla="*/ 103744 h 417"/>
              <a:gd name="T20" fmla="*/ 91422 w 418"/>
              <a:gd name="T21" fmla="*/ 188460 h 417"/>
              <a:gd name="T22" fmla="*/ 186877 w 418"/>
              <a:gd name="T23" fmla="*/ 91965 h 417"/>
              <a:gd name="T24" fmla="*/ 103074 w 418"/>
              <a:gd name="T25" fmla="*/ 0 h 4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8" h="417">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accent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44" name="TextBox 43">
            <a:extLst>
              <a:ext uri="{FF2B5EF4-FFF2-40B4-BE49-F238E27FC236}">
                <a16:creationId xmlns:a16="http://schemas.microsoft.com/office/drawing/2014/main" id="{DCA9AC95-E714-47BE-A480-CB35FEBA615F}"/>
              </a:ext>
            </a:extLst>
          </p:cNvPr>
          <p:cNvSpPr txBox="1"/>
          <p:nvPr/>
        </p:nvSpPr>
        <p:spPr>
          <a:xfrm>
            <a:off x="5920550" y="2809209"/>
            <a:ext cx="2077024" cy="646331"/>
          </a:xfrm>
          <a:prstGeom prst="rect">
            <a:avLst/>
          </a:prstGeom>
        </p:spPr>
        <p:txBody>
          <a:bodyPr wrap="square">
            <a:spAutoFit/>
          </a:bodyPr>
          <a:lstStyle>
            <a:defPPr>
              <a:defRPr lang="en-US"/>
            </a:defPPr>
            <a:lvl1pPr>
              <a:lnSpc>
                <a:spcPct val="120000"/>
              </a:lnSpc>
              <a:defRPr sz="1200">
                <a:solidFill>
                  <a:schemeClr val="bg1">
                    <a:lumMod val="50000"/>
                  </a:schemeClr>
                </a:solidFill>
                <a:latin typeface="+mj-lt"/>
                <a:cs typeface="Segoe UI Light" panose="020B0502040204020203" pitchFamily="34" charset="0"/>
              </a:defRPr>
            </a:lvl1pPr>
          </a:lstStyle>
          <a:p>
            <a:pPr>
              <a:lnSpc>
                <a:spcPct val="100000"/>
              </a:lnSpc>
            </a:pPr>
            <a:r>
              <a:rPr lang="en-GB" sz="1800" dirty="0">
                <a:solidFill>
                  <a:schemeClr val="tx1">
                    <a:lumMod val="75000"/>
                    <a:lumOff val="25000"/>
                  </a:schemeClr>
                </a:solidFill>
              </a:rPr>
              <a:t>Whole system approach </a:t>
            </a:r>
          </a:p>
        </p:txBody>
      </p:sp>
      <p:sp>
        <p:nvSpPr>
          <p:cNvPr id="45" name="TextBox 44">
            <a:extLst>
              <a:ext uri="{FF2B5EF4-FFF2-40B4-BE49-F238E27FC236}">
                <a16:creationId xmlns:a16="http://schemas.microsoft.com/office/drawing/2014/main" id="{FAAD77CF-C984-483C-A45B-67FAEEF865E3}"/>
              </a:ext>
            </a:extLst>
          </p:cNvPr>
          <p:cNvSpPr txBox="1"/>
          <p:nvPr/>
        </p:nvSpPr>
        <p:spPr>
          <a:xfrm>
            <a:off x="8749207" y="2940996"/>
            <a:ext cx="2152947" cy="369332"/>
          </a:xfrm>
          <a:prstGeom prst="rect">
            <a:avLst/>
          </a:prstGeom>
        </p:spPr>
        <p:txBody>
          <a:bodyPr wrap="square">
            <a:spAutoFit/>
          </a:bodyPr>
          <a:lstStyle>
            <a:defPPr>
              <a:defRPr lang="en-US"/>
            </a:defPPr>
            <a:lvl1pPr>
              <a:lnSpc>
                <a:spcPct val="120000"/>
              </a:lnSpc>
              <a:defRPr sz="1200">
                <a:solidFill>
                  <a:schemeClr val="bg1">
                    <a:lumMod val="50000"/>
                  </a:schemeClr>
                </a:solidFill>
                <a:latin typeface="+mj-lt"/>
                <a:cs typeface="Segoe UI Light" panose="020B0502040204020203" pitchFamily="34" charset="0"/>
              </a:defRPr>
            </a:lvl1pPr>
          </a:lstStyle>
          <a:p>
            <a:pPr>
              <a:lnSpc>
                <a:spcPct val="100000"/>
              </a:lnSpc>
            </a:pPr>
            <a:r>
              <a:rPr lang="en-GB" sz="1800" dirty="0">
                <a:solidFill>
                  <a:schemeClr val="tx1">
                    <a:lumMod val="75000"/>
                    <a:lumOff val="25000"/>
                  </a:schemeClr>
                </a:solidFill>
              </a:rPr>
              <a:t>Safety in numbers</a:t>
            </a:r>
          </a:p>
        </p:txBody>
      </p:sp>
      <p:sp>
        <p:nvSpPr>
          <p:cNvPr id="46" name="TextBox 45">
            <a:extLst>
              <a:ext uri="{FF2B5EF4-FFF2-40B4-BE49-F238E27FC236}">
                <a16:creationId xmlns:a16="http://schemas.microsoft.com/office/drawing/2014/main" id="{824BFAA9-272D-424C-9DBA-3BDD24B28EF3}"/>
              </a:ext>
            </a:extLst>
          </p:cNvPr>
          <p:cNvSpPr txBox="1"/>
          <p:nvPr/>
        </p:nvSpPr>
        <p:spPr>
          <a:xfrm>
            <a:off x="5896474" y="4171566"/>
            <a:ext cx="2423372" cy="734945"/>
          </a:xfrm>
          <a:prstGeom prst="rect">
            <a:avLst/>
          </a:prstGeom>
        </p:spPr>
        <p:txBody>
          <a:bodyPr wrap="square">
            <a:spAutoFit/>
          </a:bodyPr>
          <a:lstStyle>
            <a:defPPr>
              <a:defRPr lang="en-US"/>
            </a:defPPr>
            <a:lvl1pPr>
              <a:lnSpc>
                <a:spcPct val="120000"/>
              </a:lnSpc>
              <a:defRPr sz="1200">
                <a:solidFill>
                  <a:schemeClr val="bg1">
                    <a:lumMod val="50000"/>
                  </a:schemeClr>
                </a:solidFill>
                <a:latin typeface="+mj-lt"/>
                <a:cs typeface="Segoe UI Light" panose="020B0502040204020203" pitchFamily="34" charset="0"/>
              </a:defRPr>
            </a:lvl1pPr>
          </a:lstStyle>
          <a:p>
            <a:r>
              <a:rPr lang="en-GB" sz="1800" dirty="0">
                <a:solidFill>
                  <a:schemeClr val="tx1">
                    <a:lumMod val="75000"/>
                    <a:lumOff val="25000"/>
                  </a:schemeClr>
                </a:solidFill>
              </a:rPr>
              <a:t>Positive recruitment and retention impact </a:t>
            </a:r>
          </a:p>
        </p:txBody>
      </p:sp>
      <p:sp>
        <p:nvSpPr>
          <p:cNvPr id="47" name="TextBox 46">
            <a:extLst>
              <a:ext uri="{FF2B5EF4-FFF2-40B4-BE49-F238E27FC236}">
                <a16:creationId xmlns:a16="http://schemas.microsoft.com/office/drawing/2014/main" id="{D393CFF1-584F-4430-B838-4D45E978D182}"/>
              </a:ext>
            </a:extLst>
          </p:cNvPr>
          <p:cNvSpPr txBox="1"/>
          <p:nvPr/>
        </p:nvSpPr>
        <p:spPr>
          <a:xfrm>
            <a:off x="8749208" y="4215872"/>
            <a:ext cx="2152946" cy="646331"/>
          </a:xfrm>
          <a:prstGeom prst="rect">
            <a:avLst/>
          </a:prstGeom>
        </p:spPr>
        <p:txBody>
          <a:bodyPr wrap="square">
            <a:spAutoFit/>
          </a:bodyPr>
          <a:lstStyle>
            <a:defPPr>
              <a:defRPr lang="en-US"/>
            </a:defPPr>
            <a:lvl1pPr>
              <a:lnSpc>
                <a:spcPct val="120000"/>
              </a:lnSpc>
              <a:defRPr sz="1200">
                <a:solidFill>
                  <a:schemeClr val="bg1">
                    <a:lumMod val="50000"/>
                  </a:schemeClr>
                </a:solidFill>
                <a:latin typeface="+mj-lt"/>
                <a:cs typeface="Segoe UI Light" panose="020B0502040204020203" pitchFamily="34" charset="0"/>
              </a:defRPr>
            </a:lvl1pPr>
          </a:lstStyle>
          <a:p>
            <a:pPr>
              <a:lnSpc>
                <a:spcPct val="100000"/>
              </a:lnSpc>
            </a:pPr>
            <a:r>
              <a:rPr lang="en-GB" sz="1800" dirty="0">
                <a:solidFill>
                  <a:schemeClr val="tx1">
                    <a:lumMod val="75000"/>
                    <a:lumOff val="25000"/>
                  </a:schemeClr>
                </a:solidFill>
              </a:rPr>
              <a:t>Positive impact on reputation</a:t>
            </a:r>
          </a:p>
        </p:txBody>
      </p:sp>
      <p:sp>
        <p:nvSpPr>
          <p:cNvPr id="50" name="Freeform 167">
            <a:extLst>
              <a:ext uri="{FF2B5EF4-FFF2-40B4-BE49-F238E27FC236}">
                <a16:creationId xmlns:a16="http://schemas.microsoft.com/office/drawing/2014/main" id="{3870604B-8D33-41F1-88C1-C2D8C8A084A7}"/>
              </a:ext>
            </a:extLst>
          </p:cNvPr>
          <p:cNvSpPr>
            <a:spLocks noChangeArrowheads="1"/>
          </p:cNvSpPr>
          <p:nvPr/>
        </p:nvSpPr>
        <p:spPr bwMode="auto">
          <a:xfrm>
            <a:off x="8159012" y="2795739"/>
            <a:ext cx="170131" cy="171573"/>
          </a:xfrm>
          <a:custGeom>
            <a:avLst/>
            <a:gdLst>
              <a:gd name="T0" fmla="*/ 79322 w 418"/>
              <a:gd name="T1" fmla="*/ 0 h 417"/>
              <a:gd name="T2" fmla="*/ 79322 w 418"/>
              <a:gd name="T3" fmla="*/ 0 h 417"/>
              <a:gd name="T4" fmla="*/ 0 w 418"/>
              <a:gd name="T5" fmla="*/ 79733 h 417"/>
              <a:gd name="T6" fmla="*/ 79322 w 418"/>
              <a:gd name="T7" fmla="*/ 79733 h 417"/>
              <a:gd name="T8" fmla="*/ 79322 w 418"/>
              <a:gd name="T9" fmla="*/ 0 h 417"/>
              <a:gd name="T10" fmla="*/ 103074 w 418"/>
              <a:gd name="T11" fmla="*/ 0 h 417"/>
              <a:gd name="T12" fmla="*/ 103074 w 418"/>
              <a:gd name="T13" fmla="*/ 0 h 417"/>
              <a:gd name="T14" fmla="*/ 103074 w 418"/>
              <a:gd name="T15" fmla="*/ 91965 h 417"/>
              <a:gd name="T16" fmla="*/ 91422 w 418"/>
              <a:gd name="T17" fmla="*/ 103744 h 417"/>
              <a:gd name="T18" fmla="*/ 0 w 418"/>
              <a:gd name="T19" fmla="*/ 103744 h 417"/>
              <a:gd name="T20" fmla="*/ 91422 w 418"/>
              <a:gd name="T21" fmla="*/ 188460 h 417"/>
              <a:gd name="T22" fmla="*/ 186877 w 418"/>
              <a:gd name="T23" fmla="*/ 91965 h 417"/>
              <a:gd name="T24" fmla="*/ 103074 w 418"/>
              <a:gd name="T25" fmla="*/ 0 h 4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8" h="417">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accent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51" name="Freeform 167">
            <a:extLst>
              <a:ext uri="{FF2B5EF4-FFF2-40B4-BE49-F238E27FC236}">
                <a16:creationId xmlns:a16="http://schemas.microsoft.com/office/drawing/2014/main" id="{BA8B8DBE-48FF-40F4-A79F-FF59ED80CE8A}"/>
              </a:ext>
            </a:extLst>
          </p:cNvPr>
          <p:cNvSpPr>
            <a:spLocks noChangeArrowheads="1"/>
          </p:cNvSpPr>
          <p:nvPr/>
        </p:nvSpPr>
        <p:spPr bwMode="auto">
          <a:xfrm>
            <a:off x="11011921" y="2769423"/>
            <a:ext cx="170131" cy="171573"/>
          </a:xfrm>
          <a:custGeom>
            <a:avLst/>
            <a:gdLst>
              <a:gd name="T0" fmla="*/ 79322 w 418"/>
              <a:gd name="T1" fmla="*/ 0 h 417"/>
              <a:gd name="T2" fmla="*/ 79322 w 418"/>
              <a:gd name="T3" fmla="*/ 0 h 417"/>
              <a:gd name="T4" fmla="*/ 0 w 418"/>
              <a:gd name="T5" fmla="*/ 79733 h 417"/>
              <a:gd name="T6" fmla="*/ 79322 w 418"/>
              <a:gd name="T7" fmla="*/ 79733 h 417"/>
              <a:gd name="T8" fmla="*/ 79322 w 418"/>
              <a:gd name="T9" fmla="*/ 0 h 417"/>
              <a:gd name="T10" fmla="*/ 103074 w 418"/>
              <a:gd name="T11" fmla="*/ 0 h 417"/>
              <a:gd name="T12" fmla="*/ 103074 w 418"/>
              <a:gd name="T13" fmla="*/ 0 h 417"/>
              <a:gd name="T14" fmla="*/ 103074 w 418"/>
              <a:gd name="T15" fmla="*/ 91965 h 417"/>
              <a:gd name="T16" fmla="*/ 91422 w 418"/>
              <a:gd name="T17" fmla="*/ 103744 h 417"/>
              <a:gd name="T18" fmla="*/ 0 w 418"/>
              <a:gd name="T19" fmla="*/ 103744 h 417"/>
              <a:gd name="T20" fmla="*/ 91422 w 418"/>
              <a:gd name="T21" fmla="*/ 188460 h 417"/>
              <a:gd name="T22" fmla="*/ 186877 w 418"/>
              <a:gd name="T23" fmla="*/ 91965 h 417"/>
              <a:gd name="T24" fmla="*/ 103074 w 418"/>
              <a:gd name="T25" fmla="*/ 0 h 4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8" h="417">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accent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52" name="Freeform 167">
            <a:extLst>
              <a:ext uri="{FF2B5EF4-FFF2-40B4-BE49-F238E27FC236}">
                <a16:creationId xmlns:a16="http://schemas.microsoft.com/office/drawing/2014/main" id="{EF6526D0-4034-416E-81F6-4DB747B48288}"/>
              </a:ext>
            </a:extLst>
          </p:cNvPr>
          <p:cNvSpPr>
            <a:spLocks noChangeArrowheads="1"/>
          </p:cNvSpPr>
          <p:nvPr/>
        </p:nvSpPr>
        <p:spPr bwMode="auto">
          <a:xfrm>
            <a:off x="8164456" y="4201403"/>
            <a:ext cx="170131" cy="171573"/>
          </a:xfrm>
          <a:custGeom>
            <a:avLst/>
            <a:gdLst>
              <a:gd name="T0" fmla="*/ 79322 w 418"/>
              <a:gd name="T1" fmla="*/ 0 h 417"/>
              <a:gd name="T2" fmla="*/ 79322 w 418"/>
              <a:gd name="T3" fmla="*/ 0 h 417"/>
              <a:gd name="T4" fmla="*/ 0 w 418"/>
              <a:gd name="T5" fmla="*/ 79733 h 417"/>
              <a:gd name="T6" fmla="*/ 79322 w 418"/>
              <a:gd name="T7" fmla="*/ 79733 h 417"/>
              <a:gd name="T8" fmla="*/ 79322 w 418"/>
              <a:gd name="T9" fmla="*/ 0 h 417"/>
              <a:gd name="T10" fmla="*/ 103074 w 418"/>
              <a:gd name="T11" fmla="*/ 0 h 417"/>
              <a:gd name="T12" fmla="*/ 103074 w 418"/>
              <a:gd name="T13" fmla="*/ 0 h 417"/>
              <a:gd name="T14" fmla="*/ 103074 w 418"/>
              <a:gd name="T15" fmla="*/ 91965 h 417"/>
              <a:gd name="T16" fmla="*/ 91422 w 418"/>
              <a:gd name="T17" fmla="*/ 103744 h 417"/>
              <a:gd name="T18" fmla="*/ 0 w 418"/>
              <a:gd name="T19" fmla="*/ 103744 h 417"/>
              <a:gd name="T20" fmla="*/ 91422 w 418"/>
              <a:gd name="T21" fmla="*/ 188460 h 417"/>
              <a:gd name="T22" fmla="*/ 186877 w 418"/>
              <a:gd name="T23" fmla="*/ 91965 h 417"/>
              <a:gd name="T24" fmla="*/ 103074 w 418"/>
              <a:gd name="T25" fmla="*/ 0 h 4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8" h="417">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accent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53" name="Freeform 167">
            <a:extLst>
              <a:ext uri="{FF2B5EF4-FFF2-40B4-BE49-F238E27FC236}">
                <a16:creationId xmlns:a16="http://schemas.microsoft.com/office/drawing/2014/main" id="{A2A71F4A-658A-4F42-9CE5-AFA36D4E0FD4}"/>
              </a:ext>
            </a:extLst>
          </p:cNvPr>
          <p:cNvSpPr>
            <a:spLocks noChangeArrowheads="1"/>
          </p:cNvSpPr>
          <p:nvPr/>
        </p:nvSpPr>
        <p:spPr bwMode="auto">
          <a:xfrm>
            <a:off x="11014041" y="4197150"/>
            <a:ext cx="170131" cy="171573"/>
          </a:xfrm>
          <a:custGeom>
            <a:avLst/>
            <a:gdLst>
              <a:gd name="T0" fmla="*/ 79322 w 418"/>
              <a:gd name="T1" fmla="*/ 0 h 417"/>
              <a:gd name="T2" fmla="*/ 79322 w 418"/>
              <a:gd name="T3" fmla="*/ 0 h 417"/>
              <a:gd name="T4" fmla="*/ 0 w 418"/>
              <a:gd name="T5" fmla="*/ 79733 h 417"/>
              <a:gd name="T6" fmla="*/ 79322 w 418"/>
              <a:gd name="T7" fmla="*/ 79733 h 417"/>
              <a:gd name="T8" fmla="*/ 79322 w 418"/>
              <a:gd name="T9" fmla="*/ 0 h 417"/>
              <a:gd name="T10" fmla="*/ 103074 w 418"/>
              <a:gd name="T11" fmla="*/ 0 h 417"/>
              <a:gd name="T12" fmla="*/ 103074 w 418"/>
              <a:gd name="T13" fmla="*/ 0 h 417"/>
              <a:gd name="T14" fmla="*/ 103074 w 418"/>
              <a:gd name="T15" fmla="*/ 91965 h 417"/>
              <a:gd name="T16" fmla="*/ 91422 w 418"/>
              <a:gd name="T17" fmla="*/ 103744 h 417"/>
              <a:gd name="T18" fmla="*/ 0 w 418"/>
              <a:gd name="T19" fmla="*/ 103744 h 417"/>
              <a:gd name="T20" fmla="*/ 91422 w 418"/>
              <a:gd name="T21" fmla="*/ 188460 h 417"/>
              <a:gd name="T22" fmla="*/ 186877 w 418"/>
              <a:gd name="T23" fmla="*/ 91965 h 417"/>
              <a:gd name="T24" fmla="*/ 103074 w 418"/>
              <a:gd name="T25" fmla="*/ 0 h 4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8" h="417">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accent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Tree>
    <p:extLst>
      <p:ext uri="{BB962C8B-B14F-4D97-AF65-F5344CB8AC3E}">
        <p14:creationId xmlns:p14="http://schemas.microsoft.com/office/powerpoint/2010/main" val="204403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1458043" y="3919691"/>
            <a:ext cx="1128866" cy="1128866"/>
          </a:xfrm>
          <a:prstGeom prst="ellipse">
            <a:avLst/>
          </a:prstGeom>
          <a:ln w="101600">
            <a:solidFill>
              <a:schemeClr val="bg1"/>
            </a:solidFill>
          </a:ln>
          <a:effectLst>
            <a:outerShdw blurRad="1181100" sx="96000" sy="96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bg1"/>
              </a:solidFill>
              <a:latin typeface="Montserrat" panose="00000500000000000000" pitchFamily="50" charset="0"/>
            </a:endParaRPr>
          </a:p>
        </p:txBody>
      </p:sp>
      <p:sp>
        <p:nvSpPr>
          <p:cNvPr id="10" name="Oval 9"/>
          <p:cNvSpPr/>
          <p:nvPr/>
        </p:nvSpPr>
        <p:spPr>
          <a:xfrm>
            <a:off x="3494805" y="2790825"/>
            <a:ext cx="1128866" cy="1128866"/>
          </a:xfrm>
          <a:prstGeom prst="ellipse">
            <a:avLst/>
          </a:prstGeom>
          <a:solidFill>
            <a:schemeClr val="accent2"/>
          </a:solidFill>
          <a:ln w="101600">
            <a:solidFill>
              <a:schemeClr val="bg1"/>
            </a:solidFill>
          </a:ln>
          <a:effectLst>
            <a:outerShdw blurRad="1181100" sx="96000" sy="96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bg1"/>
              </a:solidFill>
              <a:latin typeface="Montserrat" panose="00000500000000000000" pitchFamily="50" charset="0"/>
            </a:endParaRPr>
          </a:p>
        </p:txBody>
      </p:sp>
      <p:sp>
        <p:nvSpPr>
          <p:cNvPr id="11" name="Oval 10"/>
          <p:cNvSpPr/>
          <p:nvPr/>
        </p:nvSpPr>
        <p:spPr>
          <a:xfrm>
            <a:off x="5531567" y="3919691"/>
            <a:ext cx="1128866" cy="1128866"/>
          </a:xfrm>
          <a:prstGeom prst="ellipse">
            <a:avLst/>
          </a:prstGeom>
          <a:solidFill>
            <a:schemeClr val="accent3"/>
          </a:solidFill>
          <a:ln w="101600">
            <a:solidFill>
              <a:schemeClr val="bg1"/>
            </a:solidFill>
          </a:ln>
          <a:effectLst>
            <a:outerShdw blurRad="1181100" sx="96000" sy="96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bg1"/>
              </a:solidFill>
              <a:latin typeface="Montserrat" panose="00000500000000000000" pitchFamily="50" charset="0"/>
            </a:endParaRPr>
          </a:p>
        </p:txBody>
      </p:sp>
      <p:sp>
        <p:nvSpPr>
          <p:cNvPr id="12" name="Oval 11"/>
          <p:cNvSpPr/>
          <p:nvPr/>
        </p:nvSpPr>
        <p:spPr>
          <a:xfrm>
            <a:off x="7568329" y="2790825"/>
            <a:ext cx="1128866" cy="1128866"/>
          </a:xfrm>
          <a:prstGeom prst="ellipse">
            <a:avLst/>
          </a:prstGeom>
          <a:solidFill>
            <a:schemeClr val="accent4"/>
          </a:solidFill>
          <a:ln w="101600">
            <a:solidFill>
              <a:schemeClr val="bg1"/>
            </a:solidFill>
          </a:ln>
          <a:effectLst>
            <a:outerShdw blurRad="1181100" sx="96000" sy="96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bg1"/>
              </a:solidFill>
              <a:latin typeface="Montserrat" panose="00000500000000000000" pitchFamily="50" charset="0"/>
            </a:endParaRPr>
          </a:p>
        </p:txBody>
      </p:sp>
      <p:sp>
        <p:nvSpPr>
          <p:cNvPr id="13" name="Oval 12"/>
          <p:cNvSpPr/>
          <p:nvPr/>
        </p:nvSpPr>
        <p:spPr>
          <a:xfrm>
            <a:off x="9605091" y="3919691"/>
            <a:ext cx="1128866" cy="1128866"/>
          </a:xfrm>
          <a:prstGeom prst="ellipse">
            <a:avLst/>
          </a:prstGeom>
          <a:solidFill>
            <a:schemeClr val="accent5"/>
          </a:solidFill>
          <a:ln w="101600">
            <a:solidFill>
              <a:schemeClr val="bg1"/>
            </a:solidFill>
          </a:ln>
          <a:effectLst>
            <a:outerShdw blurRad="1181100" sx="96000" sy="96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bg1"/>
              </a:solidFill>
              <a:latin typeface="Montserrat" panose="00000500000000000000" pitchFamily="50" charset="0"/>
            </a:endParaRPr>
          </a:p>
        </p:txBody>
      </p:sp>
      <p:cxnSp>
        <p:nvCxnSpPr>
          <p:cNvPr id="16" name="Straight Arrow Connector 15"/>
          <p:cNvCxnSpPr/>
          <p:nvPr/>
        </p:nvCxnSpPr>
        <p:spPr>
          <a:xfrm flipV="1">
            <a:off x="2586909" y="3578226"/>
            <a:ext cx="907896" cy="612774"/>
          </a:xfrm>
          <a:prstGeom prst="straightConnector1">
            <a:avLst/>
          </a:prstGeom>
          <a:ln w="25400" cap="rnd">
            <a:solidFill>
              <a:schemeClr val="bg1">
                <a:lumMod val="7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6660433" y="3578226"/>
            <a:ext cx="907896" cy="612774"/>
          </a:xfrm>
          <a:prstGeom prst="straightConnector1">
            <a:avLst/>
          </a:prstGeom>
          <a:ln w="25400" cap="rnd">
            <a:solidFill>
              <a:schemeClr val="bg1">
                <a:lumMod val="7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4623671" y="3578226"/>
            <a:ext cx="907896" cy="612774"/>
          </a:xfrm>
          <a:prstGeom prst="straightConnector1">
            <a:avLst/>
          </a:prstGeom>
          <a:ln w="25400" cap="rnd">
            <a:solidFill>
              <a:schemeClr val="bg1">
                <a:lumMod val="7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8697195" y="3578226"/>
            <a:ext cx="907896" cy="612774"/>
          </a:xfrm>
          <a:prstGeom prst="straightConnector1">
            <a:avLst/>
          </a:prstGeom>
          <a:ln w="25400" cap="rnd">
            <a:solidFill>
              <a:schemeClr val="bg1">
                <a:lumMod val="7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A4A191C8-51E7-42F4-9F76-4614AF1EA6D7}"/>
              </a:ext>
            </a:extLst>
          </p:cNvPr>
          <p:cNvSpPr/>
          <p:nvPr/>
        </p:nvSpPr>
        <p:spPr>
          <a:xfrm>
            <a:off x="4623671" y="5162857"/>
            <a:ext cx="2944658" cy="923330"/>
          </a:xfrm>
          <a:prstGeom prst="rect">
            <a:avLst/>
          </a:prstGeom>
        </p:spPr>
        <p:txBody>
          <a:bodyPr wrap="square">
            <a:spAutoFit/>
          </a:bodyPr>
          <a:lstStyle/>
          <a:p>
            <a:pPr lvl="0" algn="ctr"/>
            <a:r>
              <a:rPr lang="en-GB" dirty="0">
                <a:solidFill>
                  <a:schemeClr val="accent1">
                    <a:lumMod val="75000"/>
                  </a:schemeClr>
                </a:solidFill>
                <a:latin typeface="+mj-lt"/>
                <a:cs typeface="Segoe UI" panose="020B0502040204020203" pitchFamily="34" charset="0"/>
              </a:rPr>
              <a:t>Shift harmonisation of all professions working and MDT handover</a:t>
            </a:r>
          </a:p>
        </p:txBody>
      </p:sp>
      <p:sp>
        <p:nvSpPr>
          <p:cNvPr id="31" name="Rectangle 30">
            <a:extLst>
              <a:ext uri="{FF2B5EF4-FFF2-40B4-BE49-F238E27FC236}">
                <a16:creationId xmlns:a16="http://schemas.microsoft.com/office/drawing/2014/main" id="{A4A191C8-51E7-42F4-9F76-4614AF1EA6D7}"/>
              </a:ext>
            </a:extLst>
          </p:cNvPr>
          <p:cNvSpPr/>
          <p:nvPr/>
        </p:nvSpPr>
        <p:spPr>
          <a:xfrm>
            <a:off x="8697195" y="5162857"/>
            <a:ext cx="3102919" cy="923330"/>
          </a:xfrm>
          <a:prstGeom prst="rect">
            <a:avLst/>
          </a:prstGeom>
        </p:spPr>
        <p:txBody>
          <a:bodyPr wrap="square">
            <a:spAutoFit/>
          </a:bodyPr>
          <a:lstStyle/>
          <a:p>
            <a:pPr lvl="0" algn="ctr"/>
            <a:r>
              <a:rPr lang="en-GB" dirty="0">
                <a:solidFill>
                  <a:schemeClr val="accent1">
                    <a:lumMod val="75000"/>
                  </a:schemeClr>
                </a:solidFill>
                <a:latin typeface="+mj-lt"/>
                <a:cs typeface="Segoe UI" panose="020B0502040204020203" pitchFamily="34" charset="0"/>
              </a:rPr>
              <a:t>Do all “outstanding” emergency work outstanding before midnight</a:t>
            </a:r>
          </a:p>
        </p:txBody>
      </p:sp>
      <p:sp>
        <p:nvSpPr>
          <p:cNvPr id="33" name="Rectangle 32">
            <a:extLst>
              <a:ext uri="{FF2B5EF4-FFF2-40B4-BE49-F238E27FC236}">
                <a16:creationId xmlns:a16="http://schemas.microsoft.com/office/drawing/2014/main" id="{A4A191C8-51E7-42F4-9F76-4614AF1EA6D7}"/>
              </a:ext>
            </a:extLst>
          </p:cNvPr>
          <p:cNvSpPr/>
          <p:nvPr/>
        </p:nvSpPr>
        <p:spPr>
          <a:xfrm>
            <a:off x="550147" y="5097118"/>
            <a:ext cx="2944658" cy="923330"/>
          </a:xfrm>
          <a:prstGeom prst="rect">
            <a:avLst/>
          </a:prstGeom>
        </p:spPr>
        <p:txBody>
          <a:bodyPr wrap="square">
            <a:spAutoFit/>
          </a:bodyPr>
          <a:lstStyle/>
          <a:p>
            <a:pPr lvl="0" algn="ctr"/>
            <a:r>
              <a:rPr lang="en-GB" dirty="0">
                <a:solidFill>
                  <a:schemeClr val="accent1">
                    <a:lumMod val="75000"/>
                  </a:schemeClr>
                </a:solidFill>
                <a:latin typeface="+mj-lt"/>
                <a:cs typeface="Segoe UI" panose="020B0502040204020203" pitchFamily="34" charset="0"/>
              </a:rPr>
              <a:t>MDT works seven days a week and nights where required</a:t>
            </a:r>
          </a:p>
        </p:txBody>
      </p:sp>
      <p:sp>
        <p:nvSpPr>
          <p:cNvPr id="36" name="Rectangle 35">
            <a:extLst>
              <a:ext uri="{FF2B5EF4-FFF2-40B4-BE49-F238E27FC236}">
                <a16:creationId xmlns:a16="http://schemas.microsoft.com/office/drawing/2014/main" id="{A4A191C8-51E7-42F4-9F76-4614AF1EA6D7}"/>
              </a:ext>
            </a:extLst>
          </p:cNvPr>
          <p:cNvSpPr/>
          <p:nvPr/>
        </p:nvSpPr>
        <p:spPr>
          <a:xfrm>
            <a:off x="2586909" y="2007779"/>
            <a:ext cx="2944658" cy="646331"/>
          </a:xfrm>
          <a:prstGeom prst="rect">
            <a:avLst/>
          </a:prstGeom>
        </p:spPr>
        <p:txBody>
          <a:bodyPr wrap="square">
            <a:spAutoFit/>
          </a:bodyPr>
          <a:lstStyle/>
          <a:p>
            <a:pPr lvl="0" algn="ctr"/>
            <a:r>
              <a:rPr lang="en-GB" dirty="0">
                <a:solidFill>
                  <a:schemeClr val="accent1">
                    <a:lumMod val="75000"/>
                  </a:schemeClr>
                </a:solidFill>
                <a:latin typeface="+mj-lt"/>
                <a:cs typeface="Segoe UI" panose="020B0502040204020203" pitchFamily="34" charset="0"/>
              </a:rPr>
              <a:t>On call replaced by shift work where required</a:t>
            </a:r>
          </a:p>
        </p:txBody>
      </p:sp>
      <p:sp>
        <p:nvSpPr>
          <p:cNvPr id="38" name="Rectangle 37">
            <a:extLst>
              <a:ext uri="{FF2B5EF4-FFF2-40B4-BE49-F238E27FC236}">
                <a16:creationId xmlns:a16="http://schemas.microsoft.com/office/drawing/2014/main" id="{A4A191C8-51E7-42F4-9F76-4614AF1EA6D7}"/>
              </a:ext>
            </a:extLst>
          </p:cNvPr>
          <p:cNvSpPr/>
          <p:nvPr/>
        </p:nvSpPr>
        <p:spPr>
          <a:xfrm>
            <a:off x="6654361" y="1969947"/>
            <a:ext cx="2944658" cy="646331"/>
          </a:xfrm>
          <a:prstGeom prst="rect">
            <a:avLst/>
          </a:prstGeom>
        </p:spPr>
        <p:txBody>
          <a:bodyPr wrap="square">
            <a:spAutoFit/>
          </a:bodyPr>
          <a:lstStyle/>
          <a:p>
            <a:pPr lvl="0" algn="ctr"/>
            <a:r>
              <a:rPr lang="en-GB" dirty="0">
                <a:solidFill>
                  <a:schemeClr val="accent1">
                    <a:lumMod val="75000"/>
                  </a:schemeClr>
                </a:solidFill>
                <a:latin typeface="+mj-lt"/>
                <a:cs typeface="Segoe UI" panose="020B0502040204020203" pitchFamily="34" charset="0"/>
              </a:rPr>
              <a:t>Trust huddle at 11pm to discuss acuity and workflow</a:t>
            </a:r>
          </a:p>
        </p:txBody>
      </p:sp>
      <p:sp>
        <p:nvSpPr>
          <p:cNvPr id="58" name="Freeform 642">
            <a:extLst>
              <a:ext uri="{FF2B5EF4-FFF2-40B4-BE49-F238E27FC236}">
                <a16:creationId xmlns:a16="http://schemas.microsoft.com/office/drawing/2014/main" id="{31252614-A950-431A-93AF-6E22DC8CB304}"/>
              </a:ext>
            </a:extLst>
          </p:cNvPr>
          <p:cNvSpPr>
            <a:spLocks noEditPoints="1"/>
          </p:cNvSpPr>
          <p:nvPr/>
        </p:nvSpPr>
        <p:spPr bwMode="auto">
          <a:xfrm>
            <a:off x="1815465" y="4274603"/>
            <a:ext cx="414023" cy="419042"/>
          </a:xfrm>
          <a:custGeom>
            <a:avLst/>
            <a:gdLst>
              <a:gd name="T0" fmla="*/ 137 w 165"/>
              <a:gd name="T1" fmla="*/ 167 h 167"/>
              <a:gd name="T2" fmla="*/ 83 w 165"/>
              <a:gd name="T3" fmla="*/ 125 h 167"/>
              <a:gd name="T4" fmla="*/ 28 w 165"/>
              <a:gd name="T5" fmla="*/ 167 h 167"/>
              <a:gd name="T6" fmla="*/ 50 w 165"/>
              <a:gd name="T7" fmla="*/ 101 h 167"/>
              <a:gd name="T8" fmla="*/ 0 w 165"/>
              <a:gd name="T9" fmla="*/ 62 h 167"/>
              <a:gd name="T10" fmla="*/ 61 w 165"/>
              <a:gd name="T11" fmla="*/ 62 h 167"/>
              <a:gd name="T12" fmla="*/ 83 w 165"/>
              <a:gd name="T13" fmla="*/ 0 h 167"/>
              <a:gd name="T14" fmla="*/ 104 w 165"/>
              <a:gd name="T15" fmla="*/ 62 h 167"/>
              <a:gd name="T16" fmla="*/ 165 w 165"/>
              <a:gd name="T17" fmla="*/ 62 h 167"/>
              <a:gd name="T18" fmla="*/ 115 w 165"/>
              <a:gd name="T19" fmla="*/ 101 h 167"/>
              <a:gd name="T20" fmla="*/ 137 w 165"/>
              <a:gd name="T21" fmla="*/ 167 h 167"/>
              <a:gd name="T22" fmla="*/ 83 w 165"/>
              <a:gd name="T23" fmla="*/ 119 h 167"/>
              <a:gd name="T24" fmla="*/ 128 w 165"/>
              <a:gd name="T25" fmla="*/ 153 h 167"/>
              <a:gd name="T26" fmla="*/ 110 w 165"/>
              <a:gd name="T27" fmla="*/ 99 h 167"/>
              <a:gd name="T28" fmla="*/ 150 w 165"/>
              <a:gd name="T29" fmla="*/ 67 h 167"/>
              <a:gd name="T30" fmla="*/ 101 w 165"/>
              <a:gd name="T31" fmla="*/ 67 h 167"/>
              <a:gd name="T32" fmla="*/ 83 w 165"/>
              <a:gd name="T33" fmla="*/ 15 h 167"/>
              <a:gd name="T34" fmla="*/ 64 w 165"/>
              <a:gd name="T35" fmla="*/ 67 h 167"/>
              <a:gd name="T36" fmla="*/ 15 w 165"/>
              <a:gd name="T37" fmla="*/ 67 h 167"/>
              <a:gd name="T38" fmla="*/ 55 w 165"/>
              <a:gd name="T39" fmla="*/ 99 h 167"/>
              <a:gd name="T40" fmla="*/ 37 w 165"/>
              <a:gd name="T41" fmla="*/ 153 h 167"/>
              <a:gd name="T42" fmla="*/ 83 w 165"/>
              <a:gd name="T43" fmla="*/ 11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5" h="167">
                <a:moveTo>
                  <a:pt x="137" y="167"/>
                </a:moveTo>
                <a:lnTo>
                  <a:pt x="83" y="125"/>
                </a:lnTo>
                <a:lnTo>
                  <a:pt x="28" y="167"/>
                </a:lnTo>
                <a:lnTo>
                  <a:pt x="50" y="101"/>
                </a:lnTo>
                <a:lnTo>
                  <a:pt x="0" y="62"/>
                </a:lnTo>
                <a:lnTo>
                  <a:pt x="61" y="62"/>
                </a:lnTo>
                <a:lnTo>
                  <a:pt x="83" y="0"/>
                </a:lnTo>
                <a:lnTo>
                  <a:pt x="104" y="62"/>
                </a:lnTo>
                <a:lnTo>
                  <a:pt x="165" y="62"/>
                </a:lnTo>
                <a:lnTo>
                  <a:pt x="115" y="101"/>
                </a:lnTo>
                <a:lnTo>
                  <a:pt x="137" y="167"/>
                </a:lnTo>
                <a:close/>
                <a:moveTo>
                  <a:pt x="83" y="119"/>
                </a:moveTo>
                <a:lnTo>
                  <a:pt x="128" y="153"/>
                </a:lnTo>
                <a:lnTo>
                  <a:pt x="110" y="99"/>
                </a:lnTo>
                <a:lnTo>
                  <a:pt x="150" y="67"/>
                </a:lnTo>
                <a:lnTo>
                  <a:pt x="101" y="67"/>
                </a:lnTo>
                <a:lnTo>
                  <a:pt x="83" y="15"/>
                </a:lnTo>
                <a:lnTo>
                  <a:pt x="64" y="67"/>
                </a:lnTo>
                <a:lnTo>
                  <a:pt x="15" y="67"/>
                </a:lnTo>
                <a:lnTo>
                  <a:pt x="55" y="99"/>
                </a:lnTo>
                <a:lnTo>
                  <a:pt x="37" y="153"/>
                </a:lnTo>
                <a:lnTo>
                  <a:pt x="83" y="1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3" name="TextBox 62">
            <a:extLst>
              <a:ext uri="{FF2B5EF4-FFF2-40B4-BE49-F238E27FC236}">
                <a16:creationId xmlns:a16="http://schemas.microsoft.com/office/drawing/2014/main" id="{FE507127-64C6-40FF-AAB5-FB54C2C520F7}"/>
              </a:ext>
            </a:extLst>
          </p:cNvPr>
          <p:cNvSpPr txBox="1"/>
          <p:nvPr/>
        </p:nvSpPr>
        <p:spPr>
          <a:xfrm>
            <a:off x="24290" y="492996"/>
            <a:ext cx="12192000" cy="596766"/>
          </a:xfrm>
          <a:prstGeom prst="rect">
            <a:avLst/>
          </a:prstGeom>
          <a:noFill/>
        </p:spPr>
        <p:txBody>
          <a:bodyPr wrap="square" rtlCol="0">
            <a:spAutoFit/>
          </a:bodyPr>
          <a:lstStyle/>
          <a:p>
            <a:pPr algn="ctr">
              <a:lnSpc>
                <a:spcPct val="70000"/>
              </a:lnSpc>
            </a:pPr>
            <a:r>
              <a:rPr lang="en-GB"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New ways of working</a:t>
            </a:r>
            <a:endParaRPr lang="en-US" sz="4400" spc="-188" dirty="0">
              <a:gradFill>
                <a:gsLst>
                  <a:gs pos="0">
                    <a:schemeClr val="accent3"/>
                  </a:gs>
                  <a:gs pos="82000">
                    <a:schemeClr val="accent1">
                      <a:lumMod val="75000"/>
                    </a:schemeClr>
                  </a:gs>
                </a:gsLst>
                <a:lin ang="2700000" scaled="1"/>
              </a:gradFill>
              <a:latin typeface="+mj-lt"/>
              <a:cs typeface="Poppins Light" panose="00000400000000000000" pitchFamily="2" charset="0"/>
            </a:endParaRPr>
          </a:p>
        </p:txBody>
      </p:sp>
      <p:sp>
        <p:nvSpPr>
          <p:cNvPr id="64" name="Freeform 642">
            <a:extLst>
              <a:ext uri="{FF2B5EF4-FFF2-40B4-BE49-F238E27FC236}">
                <a16:creationId xmlns:a16="http://schemas.microsoft.com/office/drawing/2014/main" id="{BEBF5CBF-53C4-4823-B215-A74BEE7A78DF}"/>
              </a:ext>
            </a:extLst>
          </p:cNvPr>
          <p:cNvSpPr>
            <a:spLocks noEditPoints="1"/>
          </p:cNvSpPr>
          <p:nvPr/>
        </p:nvSpPr>
        <p:spPr bwMode="auto">
          <a:xfrm>
            <a:off x="3852226" y="3145737"/>
            <a:ext cx="414023" cy="419042"/>
          </a:xfrm>
          <a:custGeom>
            <a:avLst/>
            <a:gdLst>
              <a:gd name="T0" fmla="*/ 137 w 165"/>
              <a:gd name="T1" fmla="*/ 167 h 167"/>
              <a:gd name="T2" fmla="*/ 83 w 165"/>
              <a:gd name="T3" fmla="*/ 125 h 167"/>
              <a:gd name="T4" fmla="*/ 28 w 165"/>
              <a:gd name="T5" fmla="*/ 167 h 167"/>
              <a:gd name="T6" fmla="*/ 50 w 165"/>
              <a:gd name="T7" fmla="*/ 101 h 167"/>
              <a:gd name="T8" fmla="*/ 0 w 165"/>
              <a:gd name="T9" fmla="*/ 62 h 167"/>
              <a:gd name="T10" fmla="*/ 61 w 165"/>
              <a:gd name="T11" fmla="*/ 62 h 167"/>
              <a:gd name="T12" fmla="*/ 83 w 165"/>
              <a:gd name="T13" fmla="*/ 0 h 167"/>
              <a:gd name="T14" fmla="*/ 104 w 165"/>
              <a:gd name="T15" fmla="*/ 62 h 167"/>
              <a:gd name="T16" fmla="*/ 165 w 165"/>
              <a:gd name="T17" fmla="*/ 62 h 167"/>
              <a:gd name="T18" fmla="*/ 115 w 165"/>
              <a:gd name="T19" fmla="*/ 101 h 167"/>
              <a:gd name="T20" fmla="*/ 137 w 165"/>
              <a:gd name="T21" fmla="*/ 167 h 167"/>
              <a:gd name="T22" fmla="*/ 83 w 165"/>
              <a:gd name="T23" fmla="*/ 119 h 167"/>
              <a:gd name="T24" fmla="*/ 128 w 165"/>
              <a:gd name="T25" fmla="*/ 153 h 167"/>
              <a:gd name="T26" fmla="*/ 110 w 165"/>
              <a:gd name="T27" fmla="*/ 99 h 167"/>
              <a:gd name="T28" fmla="*/ 150 w 165"/>
              <a:gd name="T29" fmla="*/ 67 h 167"/>
              <a:gd name="T30" fmla="*/ 101 w 165"/>
              <a:gd name="T31" fmla="*/ 67 h 167"/>
              <a:gd name="T32" fmla="*/ 83 w 165"/>
              <a:gd name="T33" fmla="*/ 15 h 167"/>
              <a:gd name="T34" fmla="*/ 64 w 165"/>
              <a:gd name="T35" fmla="*/ 67 h 167"/>
              <a:gd name="T36" fmla="*/ 15 w 165"/>
              <a:gd name="T37" fmla="*/ 67 h 167"/>
              <a:gd name="T38" fmla="*/ 55 w 165"/>
              <a:gd name="T39" fmla="*/ 99 h 167"/>
              <a:gd name="T40" fmla="*/ 37 w 165"/>
              <a:gd name="T41" fmla="*/ 153 h 167"/>
              <a:gd name="T42" fmla="*/ 83 w 165"/>
              <a:gd name="T43" fmla="*/ 11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5" h="167">
                <a:moveTo>
                  <a:pt x="137" y="167"/>
                </a:moveTo>
                <a:lnTo>
                  <a:pt x="83" y="125"/>
                </a:lnTo>
                <a:lnTo>
                  <a:pt x="28" y="167"/>
                </a:lnTo>
                <a:lnTo>
                  <a:pt x="50" y="101"/>
                </a:lnTo>
                <a:lnTo>
                  <a:pt x="0" y="62"/>
                </a:lnTo>
                <a:lnTo>
                  <a:pt x="61" y="62"/>
                </a:lnTo>
                <a:lnTo>
                  <a:pt x="83" y="0"/>
                </a:lnTo>
                <a:lnTo>
                  <a:pt x="104" y="62"/>
                </a:lnTo>
                <a:lnTo>
                  <a:pt x="165" y="62"/>
                </a:lnTo>
                <a:lnTo>
                  <a:pt x="115" y="101"/>
                </a:lnTo>
                <a:lnTo>
                  <a:pt x="137" y="167"/>
                </a:lnTo>
                <a:close/>
                <a:moveTo>
                  <a:pt x="83" y="119"/>
                </a:moveTo>
                <a:lnTo>
                  <a:pt x="128" y="153"/>
                </a:lnTo>
                <a:lnTo>
                  <a:pt x="110" y="99"/>
                </a:lnTo>
                <a:lnTo>
                  <a:pt x="150" y="67"/>
                </a:lnTo>
                <a:lnTo>
                  <a:pt x="101" y="67"/>
                </a:lnTo>
                <a:lnTo>
                  <a:pt x="83" y="15"/>
                </a:lnTo>
                <a:lnTo>
                  <a:pt x="64" y="67"/>
                </a:lnTo>
                <a:lnTo>
                  <a:pt x="15" y="67"/>
                </a:lnTo>
                <a:lnTo>
                  <a:pt x="55" y="99"/>
                </a:lnTo>
                <a:lnTo>
                  <a:pt x="37" y="153"/>
                </a:lnTo>
                <a:lnTo>
                  <a:pt x="83" y="1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5" name="Freeform 642">
            <a:extLst>
              <a:ext uri="{FF2B5EF4-FFF2-40B4-BE49-F238E27FC236}">
                <a16:creationId xmlns:a16="http://schemas.microsoft.com/office/drawing/2014/main" id="{A032C4DF-8E11-4187-B4D8-297B609EB09F}"/>
              </a:ext>
            </a:extLst>
          </p:cNvPr>
          <p:cNvSpPr>
            <a:spLocks noEditPoints="1"/>
          </p:cNvSpPr>
          <p:nvPr/>
        </p:nvSpPr>
        <p:spPr bwMode="auto">
          <a:xfrm>
            <a:off x="5888988" y="4254389"/>
            <a:ext cx="414023" cy="419042"/>
          </a:xfrm>
          <a:custGeom>
            <a:avLst/>
            <a:gdLst>
              <a:gd name="T0" fmla="*/ 137 w 165"/>
              <a:gd name="T1" fmla="*/ 167 h 167"/>
              <a:gd name="T2" fmla="*/ 83 w 165"/>
              <a:gd name="T3" fmla="*/ 125 h 167"/>
              <a:gd name="T4" fmla="*/ 28 w 165"/>
              <a:gd name="T5" fmla="*/ 167 h 167"/>
              <a:gd name="T6" fmla="*/ 50 w 165"/>
              <a:gd name="T7" fmla="*/ 101 h 167"/>
              <a:gd name="T8" fmla="*/ 0 w 165"/>
              <a:gd name="T9" fmla="*/ 62 h 167"/>
              <a:gd name="T10" fmla="*/ 61 w 165"/>
              <a:gd name="T11" fmla="*/ 62 h 167"/>
              <a:gd name="T12" fmla="*/ 83 w 165"/>
              <a:gd name="T13" fmla="*/ 0 h 167"/>
              <a:gd name="T14" fmla="*/ 104 w 165"/>
              <a:gd name="T15" fmla="*/ 62 h 167"/>
              <a:gd name="T16" fmla="*/ 165 w 165"/>
              <a:gd name="T17" fmla="*/ 62 h 167"/>
              <a:gd name="T18" fmla="*/ 115 w 165"/>
              <a:gd name="T19" fmla="*/ 101 h 167"/>
              <a:gd name="T20" fmla="*/ 137 w 165"/>
              <a:gd name="T21" fmla="*/ 167 h 167"/>
              <a:gd name="T22" fmla="*/ 83 w 165"/>
              <a:gd name="T23" fmla="*/ 119 h 167"/>
              <a:gd name="T24" fmla="*/ 128 w 165"/>
              <a:gd name="T25" fmla="*/ 153 h 167"/>
              <a:gd name="T26" fmla="*/ 110 w 165"/>
              <a:gd name="T27" fmla="*/ 99 h 167"/>
              <a:gd name="T28" fmla="*/ 150 w 165"/>
              <a:gd name="T29" fmla="*/ 67 h 167"/>
              <a:gd name="T30" fmla="*/ 101 w 165"/>
              <a:gd name="T31" fmla="*/ 67 h 167"/>
              <a:gd name="T32" fmla="*/ 83 w 165"/>
              <a:gd name="T33" fmla="*/ 15 h 167"/>
              <a:gd name="T34" fmla="*/ 64 w 165"/>
              <a:gd name="T35" fmla="*/ 67 h 167"/>
              <a:gd name="T36" fmla="*/ 15 w 165"/>
              <a:gd name="T37" fmla="*/ 67 h 167"/>
              <a:gd name="T38" fmla="*/ 55 w 165"/>
              <a:gd name="T39" fmla="*/ 99 h 167"/>
              <a:gd name="T40" fmla="*/ 37 w 165"/>
              <a:gd name="T41" fmla="*/ 153 h 167"/>
              <a:gd name="T42" fmla="*/ 83 w 165"/>
              <a:gd name="T43" fmla="*/ 11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5" h="167">
                <a:moveTo>
                  <a:pt x="137" y="167"/>
                </a:moveTo>
                <a:lnTo>
                  <a:pt x="83" y="125"/>
                </a:lnTo>
                <a:lnTo>
                  <a:pt x="28" y="167"/>
                </a:lnTo>
                <a:lnTo>
                  <a:pt x="50" y="101"/>
                </a:lnTo>
                <a:lnTo>
                  <a:pt x="0" y="62"/>
                </a:lnTo>
                <a:lnTo>
                  <a:pt x="61" y="62"/>
                </a:lnTo>
                <a:lnTo>
                  <a:pt x="83" y="0"/>
                </a:lnTo>
                <a:lnTo>
                  <a:pt x="104" y="62"/>
                </a:lnTo>
                <a:lnTo>
                  <a:pt x="165" y="62"/>
                </a:lnTo>
                <a:lnTo>
                  <a:pt x="115" y="101"/>
                </a:lnTo>
                <a:lnTo>
                  <a:pt x="137" y="167"/>
                </a:lnTo>
                <a:close/>
                <a:moveTo>
                  <a:pt x="83" y="119"/>
                </a:moveTo>
                <a:lnTo>
                  <a:pt x="128" y="153"/>
                </a:lnTo>
                <a:lnTo>
                  <a:pt x="110" y="99"/>
                </a:lnTo>
                <a:lnTo>
                  <a:pt x="150" y="67"/>
                </a:lnTo>
                <a:lnTo>
                  <a:pt x="101" y="67"/>
                </a:lnTo>
                <a:lnTo>
                  <a:pt x="83" y="15"/>
                </a:lnTo>
                <a:lnTo>
                  <a:pt x="64" y="67"/>
                </a:lnTo>
                <a:lnTo>
                  <a:pt x="15" y="67"/>
                </a:lnTo>
                <a:lnTo>
                  <a:pt x="55" y="99"/>
                </a:lnTo>
                <a:lnTo>
                  <a:pt x="37" y="153"/>
                </a:lnTo>
                <a:lnTo>
                  <a:pt x="83" y="1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Freeform 642">
            <a:extLst>
              <a:ext uri="{FF2B5EF4-FFF2-40B4-BE49-F238E27FC236}">
                <a16:creationId xmlns:a16="http://schemas.microsoft.com/office/drawing/2014/main" id="{08980032-FEC4-42C6-A73F-E4C249E5ED63}"/>
              </a:ext>
            </a:extLst>
          </p:cNvPr>
          <p:cNvSpPr>
            <a:spLocks noEditPoints="1"/>
          </p:cNvSpPr>
          <p:nvPr/>
        </p:nvSpPr>
        <p:spPr bwMode="auto">
          <a:xfrm>
            <a:off x="7919678" y="3144963"/>
            <a:ext cx="414023" cy="419042"/>
          </a:xfrm>
          <a:custGeom>
            <a:avLst/>
            <a:gdLst>
              <a:gd name="T0" fmla="*/ 137 w 165"/>
              <a:gd name="T1" fmla="*/ 167 h 167"/>
              <a:gd name="T2" fmla="*/ 83 w 165"/>
              <a:gd name="T3" fmla="*/ 125 h 167"/>
              <a:gd name="T4" fmla="*/ 28 w 165"/>
              <a:gd name="T5" fmla="*/ 167 h 167"/>
              <a:gd name="T6" fmla="*/ 50 w 165"/>
              <a:gd name="T7" fmla="*/ 101 h 167"/>
              <a:gd name="T8" fmla="*/ 0 w 165"/>
              <a:gd name="T9" fmla="*/ 62 h 167"/>
              <a:gd name="T10" fmla="*/ 61 w 165"/>
              <a:gd name="T11" fmla="*/ 62 h 167"/>
              <a:gd name="T12" fmla="*/ 83 w 165"/>
              <a:gd name="T13" fmla="*/ 0 h 167"/>
              <a:gd name="T14" fmla="*/ 104 w 165"/>
              <a:gd name="T15" fmla="*/ 62 h 167"/>
              <a:gd name="T16" fmla="*/ 165 w 165"/>
              <a:gd name="T17" fmla="*/ 62 h 167"/>
              <a:gd name="T18" fmla="*/ 115 w 165"/>
              <a:gd name="T19" fmla="*/ 101 h 167"/>
              <a:gd name="T20" fmla="*/ 137 w 165"/>
              <a:gd name="T21" fmla="*/ 167 h 167"/>
              <a:gd name="T22" fmla="*/ 83 w 165"/>
              <a:gd name="T23" fmla="*/ 119 h 167"/>
              <a:gd name="T24" fmla="*/ 128 w 165"/>
              <a:gd name="T25" fmla="*/ 153 h 167"/>
              <a:gd name="T26" fmla="*/ 110 w 165"/>
              <a:gd name="T27" fmla="*/ 99 h 167"/>
              <a:gd name="T28" fmla="*/ 150 w 165"/>
              <a:gd name="T29" fmla="*/ 67 h 167"/>
              <a:gd name="T30" fmla="*/ 101 w 165"/>
              <a:gd name="T31" fmla="*/ 67 h 167"/>
              <a:gd name="T32" fmla="*/ 83 w 165"/>
              <a:gd name="T33" fmla="*/ 15 h 167"/>
              <a:gd name="T34" fmla="*/ 64 w 165"/>
              <a:gd name="T35" fmla="*/ 67 h 167"/>
              <a:gd name="T36" fmla="*/ 15 w 165"/>
              <a:gd name="T37" fmla="*/ 67 h 167"/>
              <a:gd name="T38" fmla="*/ 55 w 165"/>
              <a:gd name="T39" fmla="*/ 99 h 167"/>
              <a:gd name="T40" fmla="*/ 37 w 165"/>
              <a:gd name="T41" fmla="*/ 153 h 167"/>
              <a:gd name="T42" fmla="*/ 83 w 165"/>
              <a:gd name="T43" fmla="*/ 11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5" h="167">
                <a:moveTo>
                  <a:pt x="137" y="167"/>
                </a:moveTo>
                <a:lnTo>
                  <a:pt x="83" y="125"/>
                </a:lnTo>
                <a:lnTo>
                  <a:pt x="28" y="167"/>
                </a:lnTo>
                <a:lnTo>
                  <a:pt x="50" y="101"/>
                </a:lnTo>
                <a:lnTo>
                  <a:pt x="0" y="62"/>
                </a:lnTo>
                <a:lnTo>
                  <a:pt x="61" y="62"/>
                </a:lnTo>
                <a:lnTo>
                  <a:pt x="83" y="0"/>
                </a:lnTo>
                <a:lnTo>
                  <a:pt x="104" y="62"/>
                </a:lnTo>
                <a:lnTo>
                  <a:pt x="165" y="62"/>
                </a:lnTo>
                <a:lnTo>
                  <a:pt x="115" y="101"/>
                </a:lnTo>
                <a:lnTo>
                  <a:pt x="137" y="167"/>
                </a:lnTo>
                <a:close/>
                <a:moveTo>
                  <a:pt x="83" y="119"/>
                </a:moveTo>
                <a:lnTo>
                  <a:pt x="128" y="153"/>
                </a:lnTo>
                <a:lnTo>
                  <a:pt x="110" y="99"/>
                </a:lnTo>
                <a:lnTo>
                  <a:pt x="150" y="67"/>
                </a:lnTo>
                <a:lnTo>
                  <a:pt x="101" y="67"/>
                </a:lnTo>
                <a:lnTo>
                  <a:pt x="83" y="15"/>
                </a:lnTo>
                <a:lnTo>
                  <a:pt x="64" y="67"/>
                </a:lnTo>
                <a:lnTo>
                  <a:pt x="15" y="67"/>
                </a:lnTo>
                <a:lnTo>
                  <a:pt x="55" y="99"/>
                </a:lnTo>
                <a:lnTo>
                  <a:pt x="37" y="153"/>
                </a:lnTo>
                <a:lnTo>
                  <a:pt x="83" y="1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642">
            <a:extLst>
              <a:ext uri="{FF2B5EF4-FFF2-40B4-BE49-F238E27FC236}">
                <a16:creationId xmlns:a16="http://schemas.microsoft.com/office/drawing/2014/main" id="{5978CF81-C1F8-4477-BB69-575EBBE99413}"/>
              </a:ext>
            </a:extLst>
          </p:cNvPr>
          <p:cNvSpPr>
            <a:spLocks noEditPoints="1"/>
          </p:cNvSpPr>
          <p:nvPr/>
        </p:nvSpPr>
        <p:spPr bwMode="auto">
          <a:xfrm>
            <a:off x="9962512" y="4268899"/>
            <a:ext cx="414023" cy="419042"/>
          </a:xfrm>
          <a:custGeom>
            <a:avLst/>
            <a:gdLst>
              <a:gd name="T0" fmla="*/ 137 w 165"/>
              <a:gd name="T1" fmla="*/ 167 h 167"/>
              <a:gd name="T2" fmla="*/ 83 w 165"/>
              <a:gd name="T3" fmla="*/ 125 h 167"/>
              <a:gd name="T4" fmla="*/ 28 w 165"/>
              <a:gd name="T5" fmla="*/ 167 h 167"/>
              <a:gd name="T6" fmla="*/ 50 w 165"/>
              <a:gd name="T7" fmla="*/ 101 h 167"/>
              <a:gd name="T8" fmla="*/ 0 w 165"/>
              <a:gd name="T9" fmla="*/ 62 h 167"/>
              <a:gd name="T10" fmla="*/ 61 w 165"/>
              <a:gd name="T11" fmla="*/ 62 h 167"/>
              <a:gd name="T12" fmla="*/ 83 w 165"/>
              <a:gd name="T13" fmla="*/ 0 h 167"/>
              <a:gd name="T14" fmla="*/ 104 w 165"/>
              <a:gd name="T15" fmla="*/ 62 h 167"/>
              <a:gd name="T16" fmla="*/ 165 w 165"/>
              <a:gd name="T17" fmla="*/ 62 h 167"/>
              <a:gd name="T18" fmla="*/ 115 w 165"/>
              <a:gd name="T19" fmla="*/ 101 h 167"/>
              <a:gd name="T20" fmla="*/ 137 w 165"/>
              <a:gd name="T21" fmla="*/ 167 h 167"/>
              <a:gd name="T22" fmla="*/ 83 w 165"/>
              <a:gd name="T23" fmla="*/ 119 h 167"/>
              <a:gd name="T24" fmla="*/ 128 w 165"/>
              <a:gd name="T25" fmla="*/ 153 h 167"/>
              <a:gd name="T26" fmla="*/ 110 w 165"/>
              <a:gd name="T27" fmla="*/ 99 h 167"/>
              <a:gd name="T28" fmla="*/ 150 w 165"/>
              <a:gd name="T29" fmla="*/ 67 h 167"/>
              <a:gd name="T30" fmla="*/ 101 w 165"/>
              <a:gd name="T31" fmla="*/ 67 h 167"/>
              <a:gd name="T32" fmla="*/ 83 w 165"/>
              <a:gd name="T33" fmla="*/ 15 h 167"/>
              <a:gd name="T34" fmla="*/ 64 w 165"/>
              <a:gd name="T35" fmla="*/ 67 h 167"/>
              <a:gd name="T36" fmla="*/ 15 w 165"/>
              <a:gd name="T37" fmla="*/ 67 h 167"/>
              <a:gd name="T38" fmla="*/ 55 w 165"/>
              <a:gd name="T39" fmla="*/ 99 h 167"/>
              <a:gd name="T40" fmla="*/ 37 w 165"/>
              <a:gd name="T41" fmla="*/ 153 h 167"/>
              <a:gd name="T42" fmla="*/ 83 w 165"/>
              <a:gd name="T43" fmla="*/ 11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5" h="167">
                <a:moveTo>
                  <a:pt x="137" y="167"/>
                </a:moveTo>
                <a:lnTo>
                  <a:pt x="83" y="125"/>
                </a:lnTo>
                <a:lnTo>
                  <a:pt x="28" y="167"/>
                </a:lnTo>
                <a:lnTo>
                  <a:pt x="50" y="101"/>
                </a:lnTo>
                <a:lnTo>
                  <a:pt x="0" y="62"/>
                </a:lnTo>
                <a:lnTo>
                  <a:pt x="61" y="62"/>
                </a:lnTo>
                <a:lnTo>
                  <a:pt x="83" y="0"/>
                </a:lnTo>
                <a:lnTo>
                  <a:pt x="104" y="62"/>
                </a:lnTo>
                <a:lnTo>
                  <a:pt x="165" y="62"/>
                </a:lnTo>
                <a:lnTo>
                  <a:pt x="115" y="101"/>
                </a:lnTo>
                <a:lnTo>
                  <a:pt x="137" y="167"/>
                </a:lnTo>
                <a:close/>
                <a:moveTo>
                  <a:pt x="83" y="119"/>
                </a:moveTo>
                <a:lnTo>
                  <a:pt x="128" y="153"/>
                </a:lnTo>
                <a:lnTo>
                  <a:pt x="110" y="99"/>
                </a:lnTo>
                <a:lnTo>
                  <a:pt x="150" y="67"/>
                </a:lnTo>
                <a:lnTo>
                  <a:pt x="101" y="67"/>
                </a:lnTo>
                <a:lnTo>
                  <a:pt x="83" y="15"/>
                </a:lnTo>
                <a:lnTo>
                  <a:pt x="64" y="67"/>
                </a:lnTo>
                <a:lnTo>
                  <a:pt x="15" y="67"/>
                </a:lnTo>
                <a:lnTo>
                  <a:pt x="55" y="99"/>
                </a:lnTo>
                <a:lnTo>
                  <a:pt x="37" y="153"/>
                </a:lnTo>
                <a:lnTo>
                  <a:pt x="83" y="1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5635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Portrait of Young Woman Using Mobile Phone in Cafe">
            <a:extLst>
              <a:ext uri="{FF2B5EF4-FFF2-40B4-BE49-F238E27FC236}">
                <a16:creationId xmlns:a16="http://schemas.microsoft.com/office/drawing/2014/main" id="{A9CD85EE-DC31-49A4-925C-43AED7A48849}"/>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32470" r="32470"/>
          <a:stretch>
            <a:fillRect/>
          </a:stretch>
        </p:blipFill>
        <p:spPr>
          <a:xfrm>
            <a:off x="0" y="0"/>
            <a:ext cx="3598863" cy="6858000"/>
          </a:xfrm>
        </p:spPr>
      </p:pic>
      <p:sp>
        <p:nvSpPr>
          <p:cNvPr id="14" name="Rectangle 13">
            <a:extLst>
              <a:ext uri="{FF2B5EF4-FFF2-40B4-BE49-F238E27FC236}">
                <a16:creationId xmlns:a16="http://schemas.microsoft.com/office/drawing/2014/main" id="{6C4FDB17-7FF2-45B1-9CF5-12B63E0AB2BE}"/>
              </a:ext>
            </a:extLst>
          </p:cNvPr>
          <p:cNvSpPr/>
          <p:nvPr/>
        </p:nvSpPr>
        <p:spPr>
          <a:xfrm>
            <a:off x="-1" y="0"/>
            <a:ext cx="3599543" cy="6858000"/>
          </a:xfrm>
          <a:prstGeom prst="rect">
            <a:avLst/>
          </a:prstGeom>
          <a:gradFill flip="none" rotWithShape="1">
            <a:gsLst>
              <a:gs pos="0">
                <a:schemeClr val="accent3">
                  <a:alpha val="85000"/>
                </a:schemeClr>
              </a:gs>
              <a:gs pos="82000">
                <a:schemeClr val="accent1">
                  <a:lumMod val="75000"/>
                  <a:alpha val="9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5" name="Rectangle: Rounded Corners 14">
            <a:extLst>
              <a:ext uri="{FF2B5EF4-FFF2-40B4-BE49-F238E27FC236}">
                <a16:creationId xmlns:a16="http://schemas.microsoft.com/office/drawing/2014/main" id="{2EB1BED6-784C-4EE3-A2C8-8A727A3D30D3}"/>
              </a:ext>
            </a:extLst>
          </p:cNvPr>
          <p:cNvSpPr/>
          <p:nvPr/>
        </p:nvSpPr>
        <p:spPr>
          <a:xfrm>
            <a:off x="436109" y="1513114"/>
            <a:ext cx="9611406" cy="5001986"/>
          </a:xfrm>
          <a:prstGeom prst="roundRect">
            <a:avLst>
              <a:gd name="adj" fmla="val 2115"/>
            </a:avLst>
          </a:prstGeom>
          <a:solidFill>
            <a:schemeClr val="bg1"/>
          </a:solidFill>
          <a:ln>
            <a:noFill/>
          </a:ln>
          <a:effectLst>
            <a:outerShdw blurRad="444500" dist="152400" dir="5400000" sx="95000" sy="95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C55ED53B-90F8-4384-9953-F33B128E9F96}"/>
              </a:ext>
            </a:extLst>
          </p:cNvPr>
          <p:cNvSpPr txBox="1"/>
          <p:nvPr/>
        </p:nvSpPr>
        <p:spPr>
          <a:xfrm>
            <a:off x="629346" y="1683394"/>
            <a:ext cx="9037168" cy="3825021"/>
          </a:xfrm>
          <a:prstGeom prst="rect">
            <a:avLst/>
          </a:prstGeom>
        </p:spPr>
        <p:txBody>
          <a:bodyPr wrap="square">
            <a:spAutoFit/>
          </a:bodyPr>
          <a:lstStyle>
            <a:defPPr>
              <a:defRPr lang="en-US"/>
            </a:defPPr>
            <a:lvl1pPr>
              <a:lnSpc>
                <a:spcPct val="120000"/>
              </a:lnSpc>
              <a:defRPr sz="1200">
                <a:solidFill>
                  <a:schemeClr val="bg1">
                    <a:lumMod val="50000"/>
                  </a:schemeClr>
                </a:solidFill>
                <a:latin typeface="+mj-lt"/>
                <a:cs typeface="Segoe UI Light" panose="020B0502040204020203" pitchFamily="34" charset="0"/>
              </a:defRPr>
            </a:lvl1pPr>
          </a:lstStyle>
          <a:p>
            <a:pPr marL="342900" indent="-342900">
              <a:buFont typeface="Arial" panose="020B0604020202020204" pitchFamily="34" charset="0"/>
              <a:buChar char="•"/>
            </a:pPr>
            <a:r>
              <a:rPr lang="en-GB" sz="2200" dirty="0">
                <a:solidFill>
                  <a:schemeClr val="tx1">
                    <a:lumMod val="75000"/>
                    <a:lumOff val="25000"/>
                  </a:schemeClr>
                </a:solidFill>
              </a:rPr>
              <a:t>Super Sundays – MDT approach to clinical administration tasks </a:t>
            </a:r>
          </a:p>
          <a:p>
            <a:pPr marL="719138" indent="-360363">
              <a:buSzPct val="80000"/>
              <a:buFont typeface="Wingdings" panose="05000000000000000000" pitchFamily="2" charset="2"/>
              <a:buChar char="ü"/>
            </a:pPr>
            <a:r>
              <a:rPr lang="en-GB" sz="2200" dirty="0">
                <a:solidFill>
                  <a:schemeClr val="tx1">
                    <a:lumMod val="75000"/>
                    <a:lumOff val="25000"/>
                  </a:schemeClr>
                </a:solidFill>
              </a:rPr>
              <a:t>Doctors Administrators</a:t>
            </a:r>
          </a:p>
          <a:p>
            <a:pPr marL="719138" indent="-360363">
              <a:buSzPct val="80000"/>
              <a:buFont typeface="Wingdings" panose="05000000000000000000" pitchFamily="2" charset="2"/>
              <a:buChar char="ü"/>
            </a:pPr>
            <a:r>
              <a:rPr lang="en-GB" sz="2200" dirty="0">
                <a:solidFill>
                  <a:schemeClr val="tx1">
                    <a:lumMod val="75000"/>
                    <a:lumOff val="25000"/>
                  </a:schemeClr>
                </a:solidFill>
              </a:rPr>
              <a:t>Ward Clerks</a:t>
            </a:r>
          </a:p>
          <a:p>
            <a:pPr marL="719138" indent="-360363">
              <a:buSzPct val="80000"/>
              <a:buFont typeface="Wingdings" panose="05000000000000000000" pitchFamily="2" charset="2"/>
              <a:buChar char="ü"/>
            </a:pPr>
            <a:r>
              <a:rPr lang="en-GB" sz="2200" dirty="0">
                <a:solidFill>
                  <a:schemeClr val="tx1">
                    <a:lumMod val="75000"/>
                    <a:lumOff val="25000"/>
                  </a:schemeClr>
                </a:solidFill>
              </a:rPr>
              <a:t>Junior Doctors</a:t>
            </a:r>
          </a:p>
          <a:p>
            <a:pPr marL="719138" indent="-360363">
              <a:buSzPct val="80000"/>
              <a:buFont typeface="Wingdings" panose="05000000000000000000" pitchFamily="2" charset="2"/>
              <a:buChar char="ü"/>
            </a:pPr>
            <a:r>
              <a:rPr lang="en-GB" sz="2200" dirty="0">
                <a:solidFill>
                  <a:schemeClr val="tx1">
                    <a:lumMod val="75000"/>
                    <a:lumOff val="25000"/>
                  </a:schemeClr>
                </a:solidFill>
              </a:rPr>
              <a:t>Nurse Practitioners</a:t>
            </a:r>
          </a:p>
          <a:p>
            <a:pPr marL="342900" indent="-342900">
              <a:buFont typeface="Arial" panose="020B0604020202020204" pitchFamily="34" charset="0"/>
              <a:buChar char="•"/>
            </a:pPr>
            <a:endParaRPr lang="en-GB" sz="2200" dirty="0">
              <a:solidFill>
                <a:schemeClr val="tx1">
                  <a:lumMod val="75000"/>
                  <a:lumOff val="25000"/>
                </a:schemeClr>
              </a:solidFill>
            </a:endParaRPr>
          </a:p>
          <a:p>
            <a:pPr marL="342900" indent="-342900">
              <a:buFont typeface="Arial" panose="020B0604020202020204" pitchFamily="34" charset="0"/>
              <a:buChar char="•"/>
            </a:pPr>
            <a:r>
              <a:rPr lang="en-GB" sz="2200" dirty="0">
                <a:solidFill>
                  <a:schemeClr val="tx1">
                    <a:lumMod val="75000"/>
                    <a:lumOff val="25000"/>
                  </a:schemeClr>
                </a:solidFill>
              </a:rPr>
              <a:t>Discharge summaries = income </a:t>
            </a:r>
          </a:p>
          <a:p>
            <a:pPr marL="342900" indent="-342900">
              <a:buFont typeface="Arial" panose="020B0604020202020204" pitchFamily="34" charset="0"/>
              <a:buChar char="•"/>
            </a:pPr>
            <a:endParaRPr lang="en-GB" sz="2200" b="1" dirty="0">
              <a:solidFill>
                <a:schemeClr val="accent5">
                  <a:lumMod val="50000"/>
                </a:schemeClr>
              </a:solidFill>
            </a:endParaRPr>
          </a:p>
          <a:p>
            <a:pPr marL="342900" indent="-342900">
              <a:buFont typeface="Arial" panose="020B0604020202020204" pitchFamily="34" charset="0"/>
              <a:buChar char="•"/>
            </a:pPr>
            <a:r>
              <a:rPr lang="en-GB" sz="2800" b="1" dirty="0">
                <a:solidFill>
                  <a:schemeClr val="accent5">
                    <a:lumMod val="50000"/>
                  </a:schemeClr>
                </a:solidFill>
              </a:rPr>
              <a:t>Adding value and valuing staff</a:t>
            </a:r>
          </a:p>
        </p:txBody>
      </p:sp>
      <p:sp>
        <p:nvSpPr>
          <p:cNvPr id="8" name="TextBox 7">
            <a:extLst>
              <a:ext uri="{FF2B5EF4-FFF2-40B4-BE49-F238E27FC236}">
                <a16:creationId xmlns:a16="http://schemas.microsoft.com/office/drawing/2014/main" id="{B7335BFC-9F25-4234-B5DC-683B9564A225}"/>
              </a:ext>
            </a:extLst>
          </p:cNvPr>
          <p:cNvSpPr txBox="1"/>
          <p:nvPr/>
        </p:nvSpPr>
        <p:spPr>
          <a:xfrm>
            <a:off x="3929743" y="512366"/>
            <a:ext cx="8055428" cy="546625"/>
          </a:xfrm>
          <a:prstGeom prst="rect">
            <a:avLst/>
          </a:prstGeom>
          <a:noFill/>
        </p:spPr>
        <p:txBody>
          <a:bodyPr wrap="square" rtlCol="0">
            <a:spAutoFit/>
          </a:bodyPr>
          <a:lstStyle>
            <a:defPPr>
              <a:defRPr lang="en-US"/>
            </a:defPPr>
            <a:lvl1pPr algn="ctr">
              <a:lnSpc>
                <a:spcPct val="70000"/>
              </a:lnSpc>
              <a:defRPr sz="5400" b="1" spc="-188">
                <a:gradFill>
                  <a:gsLst>
                    <a:gs pos="0">
                      <a:schemeClr val="accent3"/>
                    </a:gs>
                    <a:gs pos="82000">
                      <a:schemeClr val="accent1">
                        <a:lumMod val="75000"/>
                      </a:schemeClr>
                    </a:gs>
                  </a:gsLst>
                  <a:lin ang="2700000" scaled="1"/>
                </a:gradFill>
                <a:latin typeface="+mj-lt"/>
                <a:cs typeface="Poppins Light" panose="00000400000000000000" pitchFamily="2" charset="0"/>
              </a:defRPr>
            </a:lvl1pPr>
          </a:lstStyle>
          <a:p>
            <a:pPr algn="l">
              <a:lnSpc>
                <a:spcPct val="80000"/>
              </a:lnSpc>
            </a:pPr>
            <a:r>
              <a:rPr lang="en-GB" sz="3600" b="0" dirty="0"/>
              <a:t>New approaches to solving old problems</a:t>
            </a:r>
            <a:endParaRPr lang="en-US" sz="3600" b="0" dirty="0"/>
          </a:p>
        </p:txBody>
      </p:sp>
    </p:spTree>
    <p:extLst>
      <p:ext uri="{BB962C8B-B14F-4D97-AF65-F5344CB8AC3E}">
        <p14:creationId xmlns:p14="http://schemas.microsoft.com/office/powerpoint/2010/main" val="287244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47D637-F6B8-472E-9632-77DEF207218B}"/>
              </a:ext>
            </a:extLst>
          </p:cNvPr>
          <p:cNvSpPr/>
          <p:nvPr/>
        </p:nvSpPr>
        <p:spPr>
          <a:xfrm>
            <a:off x="0" y="-30660"/>
            <a:ext cx="6096000" cy="6858000"/>
          </a:xfrm>
          <a:prstGeom prst="rect">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928ABC2C-826E-4E60-A8EE-EB4B847579DC}"/>
              </a:ext>
            </a:extLst>
          </p:cNvPr>
          <p:cNvSpPr txBox="1"/>
          <p:nvPr/>
        </p:nvSpPr>
        <p:spPr>
          <a:xfrm>
            <a:off x="1248724" y="510526"/>
            <a:ext cx="4540043" cy="596766"/>
          </a:xfrm>
          <a:prstGeom prst="rect">
            <a:avLst/>
          </a:prstGeom>
          <a:noFill/>
        </p:spPr>
        <p:txBody>
          <a:bodyPr wrap="square" rtlCol="0">
            <a:spAutoFit/>
          </a:bodyPr>
          <a:lstStyle/>
          <a:p>
            <a:pPr algn="r">
              <a:lnSpc>
                <a:spcPct val="70000"/>
              </a:lnSpc>
            </a:pPr>
            <a:r>
              <a:rPr lang="en-US" sz="4400" spc="-188" dirty="0">
                <a:solidFill>
                  <a:schemeClr val="bg1"/>
                </a:solidFill>
                <a:latin typeface="+mj-lt"/>
                <a:cs typeface="Poppins Light" panose="00000400000000000000" pitchFamily="2" charset="0"/>
              </a:rPr>
              <a:t>In</a:t>
            </a:r>
          </a:p>
        </p:txBody>
      </p:sp>
      <p:sp>
        <p:nvSpPr>
          <p:cNvPr id="43" name="TextBox 42">
            <a:extLst>
              <a:ext uri="{FF2B5EF4-FFF2-40B4-BE49-F238E27FC236}">
                <a16:creationId xmlns:a16="http://schemas.microsoft.com/office/drawing/2014/main" id="{928ABC2C-826E-4E60-A8EE-EB4B847579DC}"/>
              </a:ext>
            </a:extLst>
          </p:cNvPr>
          <p:cNvSpPr txBox="1"/>
          <p:nvPr/>
        </p:nvSpPr>
        <p:spPr>
          <a:xfrm>
            <a:off x="6284103" y="518361"/>
            <a:ext cx="4400451" cy="596766"/>
          </a:xfrm>
          <a:prstGeom prst="rect">
            <a:avLst/>
          </a:prstGeom>
          <a:noFill/>
        </p:spPr>
        <p:txBody>
          <a:bodyPr wrap="square" rtlCol="0">
            <a:spAutoFit/>
          </a:bodyPr>
          <a:lstStyle/>
          <a:p>
            <a:pPr>
              <a:lnSpc>
                <a:spcPct val="70000"/>
              </a:lnSpc>
            </a:pPr>
            <a:r>
              <a:rPr lang="en-GB"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Conclusion</a:t>
            </a:r>
          </a:p>
        </p:txBody>
      </p:sp>
      <p:sp>
        <p:nvSpPr>
          <p:cNvPr id="49" name="Rectangle 48">
            <a:extLst>
              <a:ext uri="{FF2B5EF4-FFF2-40B4-BE49-F238E27FC236}">
                <a16:creationId xmlns:a16="http://schemas.microsoft.com/office/drawing/2014/main" id="{F01017B3-003E-40C2-A42E-9182896E328F}"/>
              </a:ext>
            </a:extLst>
          </p:cNvPr>
          <p:cNvSpPr/>
          <p:nvPr/>
        </p:nvSpPr>
        <p:spPr>
          <a:xfrm>
            <a:off x="413658" y="1176542"/>
            <a:ext cx="5375109" cy="5188215"/>
          </a:xfrm>
          <a:prstGeom prst="rect">
            <a:avLst/>
          </a:prstGeom>
        </p:spPr>
        <p:txBody>
          <a:bodyPr wrap="square" anchor="ctr">
            <a:spAutoFit/>
          </a:bodyPr>
          <a:lstStyle/>
          <a:p>
            <a:pPr>
              <a:lnSpc>
                <a:spcPct val="150000"/>
              </a:lnSpc>
            </a:pPr>
            <a:r>
              <a:rPr lang="en-GB" b="1" dirty="0">
                <a:solidFill>
                  <a:schemeClr val="bg1"/>
                </a:solidFill>
                <a:latin typeface="+mj-lt"/>
                <a:cs typeface="Segoe UI Light" panose="020B0502040204020203" pitchFamily="34" charset="0"/>
              </a:rPr>
              <a:t>2012 Baseline:</a:t>
            </a:r>
          </a:p>
          <a:p>
            <a:pPr marL="271463" indent="-271463">
              <a:lnSpc>
                <a:spcPct val="120000"/>
              </a:lnSpc>
              <a:buFont typeface="Arial" panose="020B0604020202020204" pitchFamily="34" charset="0"/>
              <a:buChar char="•"/>
            </a:pPr>
            <a:r>
              <a:rPr lang="en-GB" sz="1600" dirty="0">
                <a:solidFill>
                  <a:schemeClr val="bg1"/>
                </a:solidFill>
                <a:latin typeface="+mj-lt"/>
                <a:cs typeface="Segoe UI Light" panose="020B0502040204020203" pitchFamily="34" charset="0"/>
              </a:rPr>
              <a:t>378 beds (13 wards, including Respiratory HDU)</a:t>
            </a:r>
          </a:p>
          <a:p>
            <a:pPr marL="271463" indent="-271463">
              <a:lnSpc>
                <a:spcPct val="120000"/>
              </a:lnSpc>
              <a:buFont typeface="Arial" panose="020B0604020202020204" pitchFamily="34" charset="0"/>
              <a:buChar char="•"/>
            </a:pPr>
            <a:r>
              <a:rPr lang="en-GB" sz="1600" b="1" dirty="0">
                <a:solidFill>
                  <a:schemeClr val="bg1"/>
                </a:solidFill>
                <a:latin typeface="+mj-lt"/>
                <a:cs typeface="Segoe UI Light" panose="020B0502040204020203" pitchFamily="34" charset="0"/>
              </a:rPr>
              <a:t>PATIENT FLOW AND SAFETY</a:t>
            </a:r>
            <a:r>
              <a:rPr lang="en-GB" sz="1600" dirty="0">
                <a:solidFill>
                  <a:schemeClr val="bg1"/>
                </a:solidFill>
                <a:latin typeface="+mj-lt"/>
                <a:cs typeface="Segoe UI Light" panose="020B0502040204020203" pitchFamily="34" charset="0"/>
              </a:rPr>
              <a:t>:</a:t>
            </a:r>
          </a:p>
          <a:p>
            <a:pPr marL="742950" lvl="1" indent="-285750">
              <a:lnSpc>
                <a:spcPct val="120000"/>
              </a:lnSpc>
              <a:buFont typeface="Courier New" panose="02070309020205020404" pitchFamily="49" charset="0"/>
              <a:buChar char="o"/>
            </a:pPr>
            <a:r>
              <a:rPr lang="en-GB" sz="1600" dirty="0">
                <a:solidFill>
                  <a:schemeClr val="bg1"/>
                </a:solidFill>
                <a:latin typeface="+mj-lt"/>
                <a:cs typeface="Segoe UI Light" panose="020B0502040204020203" pitchFamily="34" charset="0"/>
              </a:rPr>
              <a:t>Medical outliers – up to 100 in the winter </a:t>
            </a:r>
          </a:p>
          <a:p>
            <a:pPr marL="742950" lvl="1" indent="-285750">
              <a:lnSpc>
                <a:spcPct val="120000"/>
              </a:lnSpc>
              <a:buFont typeface="Courier New" panose="02070309020205020404" pitchFamily="49" charset="0"/>
              <a:buChar char="o"/>
            </a:pPr>
            <a:r>
              <a:rPr lang="en-GB" sz="1600" dirty="0">
                <a:solidFill>
                  <a:schemeClr val="bg1"/>
                </a:solidFill>
                <a:latin typeface="+mj-lt"/>
                <a:cs typeface="Segoe UI Light" panose="020B0502040204020203" pitchFamily="34" charset="0"/>
              </a:rPr>
              <a:t>PEA cardiac arrests -  45 per </a:t>
            </a:r>
          </a:p>
          <a:p>
            <a:pPr marL="742950" lvl="1" indent="-285750">
              <a:lnSpc>
                <a:spcPct val="120000"/>
              </a:lnSpc>
              <a:buFont typeface="Courier New" panose="02070309020205020404" pitchFamily="49" charset="0"/>
              <a:buChar char="o"/>
            </a:pPr>
            <a:r>
              <a:rPr lang="en-GB" sz="1600" dirty="0">
                <a:solidFill>
                  <a:schemeClr val="bg1"/>
                </a:solidFill>
                <a:latin typeface="+mj-lt"/>
                <a:cs typeface="Segoe UI Light" panose="020B0502040204020203" pitchFamily="34" charset="0"/>
              </a:rPr>
              <a:t>Length of stay – 8 days</a:t>
            </a:r>
          </a:p>
          <a:p>
            <a:pPr marL="271463" indent="-271463">
              <a:lnSpc>
                <a:spcPct val="120000"/>
              </a:lnSpc>
              <a:buFont typeface="Arial" panose="020B0604020202020204" pitchFamily="34" charset="0"/>
              <a:buChar char="•"/>
            </a:pPr>
            <a:r>
              <a:rPr lang="en-GB" sz="1600" dirty="0">
                <a:solidFill>
                  <a:schemeClr val="bg1"/>
                </a:solidFill>
                <a:latin typeface="+mj-lt"/>
                <a:cs typeface="Segoe UI Light" panose="020B0502040204020203" pitchFamily="34" charset="0"/>
              </a:rPr>
              <a:t>Shift patterns between health care professions  not coordinated</a:t>
            </a:r>
          </a:p>
          <a:p>
            <a:pPr marL="271463" indent="-271463">
              <a:lnSpc>
                <a:spcPct val="120000"/>
              </a:lnSpc>
              <a:buFont typeface="Arial" panose="020B0604020202020204" pitchFamily="34" charset="0"/>
              <a:buChar char="•"/>
            </a:pPr>
            <a:r>
              <a:rPr lang="en-GB" sz="1600" dirty="0">
                <a:solidFill>
                  <a:schemeClr val="bg1"/>
                </a:solidFill>
                <a:latin typeface="+mj-lt"/>
                <a:cs typeface="Segoe UI Light" panose="020B0502040204020203" pitchFamily="34" charset="0"/>
              </a:rPr>
              <a:t>Medical assistant cover sporadic</a:t>
            </a:r>
          </a:p>
          <a:p>
            <a:pPr marL="271463" indent="-271463">
              <a:lnSpc>
                <a:spcPct val="120000"/>
              </a:lnSpc>
              <a:buFont typeface="Arial" panose="020B0604020202020204" pitchFamily="34" charset="0"/>
              <a:buChar char="•"/>
            </a:pPr>
            <a:r>
              <a:rPr lang="en-GB" sz="1600" dirty="0">
                <a:solidFill>
                  <a:schemeClr val="bg1"/>
                </a:solidFill>
                <a:latin typeface="+mj-lt"/>
                <a:cs typeface="Segoe UI Light" panose="020B0502040204020203" pitchFamily="34" charset="0"/>
              </a:rPr>
              <a:t>No weekend pharmacy service</a:t>
            </a:r>
          </a:p>
          <a:p>
            <a:pPr marL="271463" indent="-271463">
              <a:lnSpc>
                <a:spcPct val="120000"/>
              </a:lnSpc>
              <a:buFont typeface="Arial" panose="020B0604020202020204" pitchFamily="34" charset="0"/>
              <a:buChar char="•"/>
            </a:pPr>
            <a:r>
              <a:rPr lang="en-GB" sz="1600" dirty="0">
                <a:solidFill>
                  <a:schemeClr val="bg1"/>
                </a:solidFill>
                <a:latin typeface="+mj-lt"/>
                <a:cs typeface="Segoe UI Light" panose="020B0502040204020203" pitchFamily="34" charset="0"/>
              </a:rPr>
              <a:t>1/3rd </a:t>
            </a:r>
            <a:r>
              <a:rPr lang="en-GB" sz="1600" dirty="0" err="1">
                <a:solidFill>
                  <a:schemeClr val="bg1"/>
                </a:solidFill>
                <a:latin typeface="+mj-lt"/>
                <a:cs typeface="Segoe UI Light" panose="020B0502040204020203" pitchFamily="34" charset="0"/>
              </a:rPr>
              <a:t>SpR</a:t>
            </a:r>
            <a:r>
              <a:rPr lang="en-GB" sz="1600" dirty="0">
                <a:solidFill>
                  <a:schemeClr val="bg1"/>
                </a:solidFill>
                <a:latin typeface="+mj-lt"/>
                <a:cs typeface="Segoe UI Light" panose="020B0502040204020203" pitchFamily="34" charset="0"/>
              </a:rPr>
              <a:t> vacancies (8/27)</a:t>
            </a:r>
          </a:p>
          <a:p>
            <a:pPr marL="271463" indent="-271463">
              <a:lnSpc>
                <a:spcPct val="120000"/>
              </a:lnSpc>
              <a:buFont typeface="Arial" panose="020B0604020202020204" pitchFamily="34" charset="0"/>
              <a:buChar char="•"/>
            </a:pPr>
            <a:r>
              <a:rPr lang="en-GB" sz="1600" dirty="0">
                <a:solidFill>
                  <a:schemeClr val="bg1"/>
                </a:solidFill>
                <a:latin typeface="+mj-lt"/>
                <a:cs typeface="Segoe UI Light" panose="020B0502040204020203" pitchFamily="34" charset="0"/>
              </a:rPr>
              <a:t>Out of hours staffing for 278 beds = 1SpR, 1 Core Speciality  Trainee, 1 Foundation Doctor, intermittent Out of Hours Nurse Practitioner cover </a:t>
            </a:r>
          </a:p>
          <a:p>
            <a:pPr marL="271463" indent="-271463">
              <a:lnSpc>
                <a:spcPct val="120000"/>
              </a:lnSpc>
              <a:buFont typeface="Arial" panose="020B0604020202020204" pitchFamily="34" charset="0"/>
              <a:buChar char="•"/>
            </a:pPr>
            <a:r>
              <a:rPr lang="en-GB" sz="1600" dirty="0">
                <a:solidFill>
                  <a:schemeClr val="bg1"/>
                </a:solidFill>
                <a:latin typeface="+mj-lt"/>
                <a:cs typeface="Segoe UI Light" panose="020B0502040204020203" pitchFamily="34" charset="0"/>
              </a:rPr>
              <a:t>Bed management function carried out by Out of Hours Nurse Practitioner </a:t>
            </a:r>
          </a:p>
          <a:p>
            <a:pPr marL="342900" indent="-342900">
              <a:lnSpc>
                <a:spcPct val="150000"/>
              </a:lnSpc>
              <a:buFont typeface="Arial" panose="020B0604020202020204" pitchFamily="34" charset="0"/>
              <a:buChar char="•"/>
            </a:pPr>
            <a:endParaRPr lang="en-GB" sz="1200" dirty="0">
              <a:solidFill>
                <a:schemeClr val="bg1"/>
              </a:solidFill>
              <a:latin typeface="+mj-lt"/>
              <a:cs typeface="Segoe UI Light" panose="020B0502040204020203" pitchFamily="34" charset="0"/>
            </a:endParaRPr>
          </a:p>
        </p:txBody>
      </p:sp>
      <p:sp>
        <p:nvSpPr>
          <p:cNvPr id="7" name="Rectangle 6">
            <a:extLst>
              <a:ext uri="{FF2B5EF4-FFF2-40B4-BE49-F238E27FC236}">
                <a16:creationId xmlns:a16="http://schemas.microsoft.com/office/drawing/2014/main" id="{BA1E95A9-788D-4320-A4AF-622B487AE82F}"/>
              </a:ext>
            </a:extLst>
          </p:cNvPr>
          <p:cNvSpPr/>
          <p:nvPr/>
        </p:nvSpPr>
        <p:spPr>
          <a:xfrm>
            <a:off x="6371189" y="1176542"/>
            <a:ext cx="5516011" cy="5434436"/>
          </a:xfrm>
          <a:prstGeom prst="rect">
            <a:avLst/>
          </a:prstGeom>
        </p:spPr>
        <p:txBody>
          <a:bodyPr wrap="square" anchor="ctr">
            <a:spAutoFit/>
          </a:bodyPr>
          <a:lstStyle/>
          <a:p>
            <a:pPr>
              <a:lnSpc>
                <a:spcPct val="150000"/>
              </a:lnSpc>
            </a:pPr>
            <a:r>
              <a:rPr lang="en-GB" b="1" dirty="0">
                <a:solidFill>
                  <a:schemeClr val="accent1"/>
                </a:solidFill>
                <a:latin typeface="+mj-lt"/>
                <a:cs typeface="Segoe UI Light" panose="020B0502040204020203" pitchFamily="34" charset="0"/>
              </a:rPr>
              <a:t>2015 - 2019</a:t>
            </a:r>
          </a:p>
          <a:p>
            <a:pPr marL="271463" indent="-271463">
              <a:buFont typeface="Arial" panose="020B0604020202020204" pitchFamily="34" charset="0"/>
              <a:buChar char="•"/>
            </a:pPr>
            <a:r>
              <a:rPr lang="en-GB" sz="1600" dirty="0">
                <a:solidFill>
                  <a:schemeClr val="accent1"/>
                </a:solidFill>
                <a:latin typeface="+mj-lt"/>
                <a:cs typeface="Segoe UI Light" panose="020B0502040204020203" pitchFamily="34" charset="0"/>
              </a:rPr>
              <a:t>Bed footprint unchanged, RHDU increased in size </a:t>
            </a:r>
          </a:p>
          <a:p>
            <a:pPr marL="271463" indent="-271463">
              <a:buFont typeface="Arial" panose="020B0604020202020204" pitchFamily="34" charset="0"/>
              <a:buChar char="•"/>
            </a:pPr>
            <a:r>
              <a:rPr lang="en-GB" sz="1600" b="1" dirty="0">
                <a:solidFill>
                  <a:schemeClr val="accent1"/>
                </a:solidFill>
                <a:latin typeface="+mj-lt"/>
                <a:cs typeface="Segoe UI Light" panose="020B0502040204020203" pitchFamily="34" charset="0"/>
              </a:rPr>
              <a:t>PATIENTS FLOW AND SAFETY: </a:t>
            </a:r>
          </a:p>
          <a:p>
            <a:pPr marL="742950" lvl="1" indent="-285750">
              <a:buFont typeface="Courier New" panose="02070309020205020404" pitchFamily="49" charset="0"/>
              <a:buChar char="o"/>
            </a:pPr>
            <a:r>
              <a:rPr lang="en-GB" sz="1600" dirty="0">
                <a:solidFill>
                  <a:schemeClr val="accent1"/>
                </a:solidFill>
                <a:latin typeface="+mj-lt"/>
                <a:cs typeface="Segoe UI Light" panose="020B0502040204020203" pitchFamily="34" charset="0"/>
              </a:rPr>
              <a:t>Medical outliers reduced by 75%</a:t>
            </a:r>
          </a:p>
          <a:p>
            <a:pPr marL="742950" lvl="1" indent="-285750">
              <a:buFont typeface="Courier New" panose="02070309020205020404" pitchFamily="49" charset="0"/>
              <a:buChar char="o"/>
            </a:pPr>
            <a:r>
              <a:rPr lang="en-GB" sz="1600" dirty="0">
                <a:solidFill>
                  <a:schemeClr val="accent1"/>
                </a:solidFill>
                <a:latin typeface="+mj-lt"/>
                <a:cs typeface="Segoe UI Light" panose="020B0502040204020203" pitchFamily="34" charset="0"/>
              </a:rPr>
              <a:t>PEA cardiac arrests reduced to &lt; 10 for last 2 years</a:t>
            </a:r>
          </a:p>
          <a:p>
            <a:pPr marL="742950" lvl="1" indent="-285750">
              <a:buFont typeface="Courier New" panose="02070309020205020404" pitchFamily="49" charset="0"/>
              <a:buChar char="o"/>
            </a:pPr>
            <a:r>
              <a:rPr lang="en-GB" sz="1600" dirty="0">
                <a:solidFill>
                  <a:schemeClr val="accent1"/>
                </a:solidFill>
                <a:latin typeface="+mj-lt"/>
                <a:cs typeface="Segoe UI Light" panose="020B0502040204020203" pitchFamily="34" charset="0"/>
              </a:rPr>
              <a:t>Length of stay – 6 days (in 2015), 5.5 days in 2018</a:t>
            </a:r>
          </a:p>
          <a:p>
            <a:pPr marL="271463" indent="-271463">
              <a:buFont typeface="Arial" panose="020B0604020202020204" pitchFamily="34" charset="0"/>
              <a:buChar char="•"/>
            </a:pPr>
            <a:r>
              <a:rPr lang="en-GB" sz="1600" dirty="0">
                <a:solidFill>
                  <a:schemeClr val="accent1"/>
                </a:solidFill>
                <a:latin typeface="+mj-lt"/>
                <a:cs typeface="Segoe UI Light" panose="020B0502040204020203" pitchFamily="34" charset="0"/>
              </a:rPr>
              <a:t>Shift pattens aligned (doctors, nurses, pharmacists, therapy team, </a:t>
            </a:r>
            <a:r>
              <a:rPr lang="en-GB" sz="1600" dirty="0" err="1">
                <a:solidFill>
                  <a:schemeClr val="accent1"/>
                </a:solidFill>
                <a:latin typeface="+mj-lt"/>
                <a:cs typeface="Segoe UI Light" panose="020B0502040204020203" pitchFamily="34" charset="0"/>
              </a:rPr>
              <a:t>adminstrators</a:t>
            </a:r>
            <a:r>
              <a:rPr lang="en-GB" sz="1600" dirty="0">
                <a:solidFill>
                  <a:schemeClr val="accent1"/>
                </a:solidFill>
                <a:latin typeface="+mj-lt"/>
                <a:cs typeface="Segoe UI Light" panose="020B0502040204020203" pitchFamily="34" charset="0"/>
              </a:rPr>
              <a:t>)</a:t>
            </a:r>
          </a:p>
          <a:p>
            <a:pPr marL="271463" indent="-271463">
              <a:buFont typeface="Arial" panose="020B0604020202020204" pitchFamily="34" charset="0"/>
              <a:buChar char="•"/>
            </a:pPr>
            <a:r>
              <a:rPr lang="en-GB" sz="1600" dirty="0">
                <a:solidFill>
                  <a:schemeClr val="accent1"/>
                </a:solidFill>
                <a:latin typeface="+mj-lt"/>
                <a:cs typeface="Segoe UI Light" panose="020B0502040204020203" pitchFamily="34" charset="0"/>
              </a:rPr>
              <a:t>Consistent medical assistant provision 24/7</a:t>
            </a:r>
          </a:p>
          <a:p>
            <a:pPr marL="271463" indent="-271463">
              <a:buFont typeface="Arial" panose="020B0604020202020204" pitchFamily="34" charset="0"/>
              <a:buChar char="•"/>
            </a:pPr>
            <a:r>
              <a:rPr lang="en-GB" sz="1600" dirty="0">
                <a:solidFill>
                  <a:schemeClr val="accent1"/>
                </a:solidFill>
                <a:latin typeface="+mj-lt"/>
                <a:cs typeface="Segoe UI Light" panose="020B0502040204020203" pitchFamily="34" charset="0"/>
              </a:rPr>
              <a:t>Weekend and public holiday pharmacy service </a:t>
            </a:r>
          </a:p>
          <a:p>
            <a:pPr marL="271463" indent="-271463">
              <a:buFont typeface="Arial" panose="020B0604020202020204" pitchFamily="34" charset="0"/>
              <a:buChar char="•"/>
            </a:pPr>
            <a:r>
              <a:rPr lang="en-GB" sz="1600" dirty="0">
                <a:solidFill>
                  <a:schemeClr val="accent1"/>
                </a:solidFill>
                <a:latin typeface="+mj-lt"/>
                <a:cs typeface="Segoe UI Light" panose="020B0502040204020203" pitchFamily="34" charset="0"/>
              </a:rPr>
              <a:t>No </a:t>
            </a:r>
            <a:r>
              <a:rPr lang="en-GB" sz="1600" dirty="0" err="1">
                <a:solidFill>
                  <a:schemeClr val="accent1"/>
                </a:solidFill>
                <a:latin typeface="+mj-lt"/>
                <a:cs typeface="Segoe UI Light" panose="020B0502040204020203" pitchFamily="34" charset="0"/>
              </a:rPr>
              <a:t>SpR</a:t>
            </a:r>
            <a:r>
              <a:rPr lang="en-GB" sz="1600" dirty="0">
                <a:solidFill>
                  <a:schemeClr val="accent1"/>
                </a:solidFill>
                <a:latin typeface="+mj-lt"/>
                <a:cs typeface="Segoe UI Light" panose="020B0502040204020203" pitchFamily="34" charset="0"/>
              </a:rPr>
              <a:t> vacancies </a:t>
            </a:r>
          </a:p>
          <a:p>
            <a:pPr marL="271463" indent="-271463">
              <a:buFont typeface="Arial" panose="020B0604020202020204" pitchFamily="34" charset="0"/>
              <a:buChar char="•"/>
            </a:pPr>
            <a:r>
              <a:rPr lang="en-GB" sz="1600" dirty="0">
                <a:solidFill>
                  <a:schemeClr val="accent1"/>
                </a:solidFill>
                <a:latin typeface="+mj-lt"/>
                <a:cs typeface="Segoe UI Light" panose="020B0502040204020203" pitchFamily="34" charset="0"/>
              </a:rPr>
              <a:t>Out of hours doctor staffing:  2-3 </a:t>
            </a:r>
            <a:r>
              <a:rPr lang="en-GB" sz="1600" dirty="0" err="1">
                <a:solidFill>
                  <a:schemeClr val="accent1"/>
                </a:solidFill>
                <a:latin typeface="+mj-lt"/>
                <a:cs typeface="Segoe UI Light" panose="020B0502040204020203" pitchFamily="34" charset="0"/>
              </a:rPr>
              <a:t>SpRs</a:t>
            </a:r>
            <a:r>
              <a:rPr lang="en-GB" sz="1600" dirty="0">
                <a:solidFill>
                  <a:schemeClr val="accent1"/>
                </a:solidFill>
                <a:latin typeface="+mj-lt"/>
                <a:cs typeface="Segoe UI Light" panose="020B0502040204020203" pitchFamily="34" charset="0"/>
              </a:rPr>
              <a:t>, 2 Core Trainees, 2 Foundation Doctors, 2 ANPs</a:t>
            </a:r>
          </a:p>
          <a:p>
            <a:pPr marL="271463" indent="-271463">
              <a:buFont typeface="Arial" panose="020B0604020202020204" pitchFamily="34" charset="0"/>
              <a:buChar char="•"/>
            </a:pPr>
            <a:r>
              <a:rPr lang="en-GB" sz="1600" dirty="0">
                <a:solidFill>
                  <a:schemeClr val="accent1"/>
                </a:solidFill>
                <a:latin typeface="+mj-lt"/>
                <a:cs typeface="Segoe UI Light" panose="020B0502040204020203" pitchFamily="34" charset="0"/>
              </a:rPr>
              <a:t>Bed management function separated, with electronic tools supporting  this function  </a:t>
            </a:r>
          </a:p>
          <a:p>
            <a:pPr marL="271463" indent="-271463">
              <a:buFont typeface="Arial" panose="020B0604020202020204" pitchFamily="34" charset="0"/>
              <a:buChar char="•"/>
            </a:pPr>
            <a:r>
              <a:rPr lang="en-GB" sz="1600" dirty="0">
                <a:solidFill>
                  <a:schemeClr val="accent1"/>
                </a:solidFill>
                <a:latin typeface="+mj-lt"/>
                <a:cs typeface="Segoe UI Light" panose="020B0502040204020203" pitchFamily="34" charset="0"/>
              </a:rPr>
              <a:t>FINANCIAL- Significant reduction in spending on bank nurses and locum doctors</a:t>
            </a:r>
          </a:p>
          <a:p>
            <a:pPr marL="271463" indent="-271463">
              <a:buFont typeface="Arial" panose="020B0604020202020204" pitchFamily="34" charset="0"/>
              <a:buChar char="•"/>
            </a:pPr>
            <a:r>
              <a:rPr lang="en-GB" sz="1600" dirty="0">
                <a:solidFill>
                  <a:schemeClr val="accent1"/>
                </a:solidFill>
                <a:latin typeface="+mj-lt"/>
                <a:cs typeface="Segoe UI Light" panose="020B0502040204020203" pitchFamily="34" charset="0"/>
              </a:rPr>
              <a:t>NATIONAL RECOGNITION AND COLLABORATION- national leader in OOH care, patient and staff co-design of services, clinical academic profile, innovation</a:t>
            </a:r>
          </a:p>
          <a:p>
            <a:pPr marL="342900" indent="-342900">
              <a:lnSpc>
                <a:spcPct val="150000"/>
              </a:lnSpc>
              <a:buFont typeface="Arial" panose="020B0604020202020204" pitchFamily="34" charset="0"/>
              <a:buChar char="•"/>
            </a:pPr>
            <a:endParaRPr lang="en-GB" sz="1200" dirty="0">
              <a:solidFill>
                <a:schemeClr val="accent1"/>
              </a:solidFill>
              <a:latin typeface="+mj-lt"/>
              <a:cs typeface="Segoe UI Light" panose="020B0502040204020203" pitchFamily="34" charset="0"/>
            </a:endParaRPr>
          </a:p>
        </p:txBody>
      </p:sp>
    </p:spTree>
    <p:extLst>
      <p:ext uri="{BB962C8B-B14F-4D97-AF65-F5344CB8AC3E}">
        <p14:creationId xmlns:p14="http://schemas.microsoft.com/office/powerpoint/2010/main" val="3877913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indoor, floor&#10;&#10;Description automatically generated">
            <a:extLst>
              <a:ext uri="{FF2B5EF4-FFF2-40B4-BE49-F238E27FC236}">
                <a16:creationId xmlns:a16="http://schemas.microsoft.com/office/drawing/2014/main" id="{1A178C08-A1E9-48D2-A29D-ED0FB93904C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82" r="1382"/>
          <a:stretch>
            <a:fillRect/>
          </a:stretch>
        </p:blipFill>
        <p:spPr/>
      </p:pic>
      <p:sp>
        <p:nvSpPr>
          <p:cNvPr id="32" name="Rectangle 31">
            <a:extLst>
              <a:ext uri="{FF2B5EF4-FFF2-40B4-BE49-F238E27FC236}">
                <a16:creationId xmlns:a16="http://schemas.microsoft.com/office/drawing/2014/main" id="{C1764DC9-7CDC-4A12-8C07-DB2ADD3D50F3}"/>
              </a:ext>
            </a:extLst>
          </p:cNvPr>
          <p:cNvSpPr/>
          <p:nvPr/>
        </p:nvSpPr>
        <p:spPr>
          <a:xfrm>
            <a:off x="1" y="-19774"/>
            <a:ext cx="379190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D81B4B85-C631-4DE4-A4CC-99C8B6E98215}"/>
              </a:ext>
            </a:extLst>
          </p:cNvPr>
          <p:cNvGrpSpPr/>
          <p:nvPr/>
        </p:nvGrpSpPr>
        <p:grpSpPr>
          <a:xfrm>
            <a:off x="7248593" y="369583"/>
            <a:ext cx="4638607" cy="5865939"/>
            <a:chOff x="4943276" y="1006190"/>
            <a:chExt cx="4638607" cy="5865939"/>
          </a:xfrm>
        </p:grpSpPr>
        <p:grpSp>
          <p:nvGrpSpPr>
            <p:cNvPr id="31" name="Group 30">
              <a:extLst>
                <a:ext uri="{FF2B5EF4-FFF2-40B4-BE49-F238E27FC236}">
                  <a16:creationId xmlns:a16="http://schemas.microsoft.com/office/drawing/2014/main" id="{6BDCD3B3-814B-4F3D-B978-F4561D31C25F}"/>
                </a:ext>
              </a:extLst>
            </p:cNvPr>
            <p:cNvGrpSpPr/>
            <p:nvPr/>
          </p:nvGrpSpPr>
          <p:grpSpPr>
            <a:xfrm>
              <a:off x="4943276" y="1006190"/>
              <a:ext cx="292930" cy="4950497"/>
              <a:chOff x="5926528" y="1043189"/>
              <a:chExt cx="292930" cy="4950497"/>
            </a:xfrm>
          </p:grpSpPr>
          <p:cxnSp>
            <p:nvCxnSpPr>
              <p:cNvPr id="5" name="Straight Connector 4">
                <a:extLst>
                  <a:ext uri="{FF2B5EF4-FFF2-40B4-BE49-F238E27FC236}">
                    <a16:creationId xmlns:a16="http://schemas.microsoft.com/office/drawing/2014/main" id="{C7B946C1-D729-42A5-BCE1-24D3BF5DE5D5}"/>
                  </a:ext>
                </a:extLst>
              </p:cNvPr>
              <p:cNvCxnSpPr>
                <a:cxnSpLocks/>
              </p:cNvCxnSpPr>
              <p:nvPr/>
            </p:nvCxnSpPr>
            <p:spPr>
              <a:xfrm>
                <a:off x="6065941" y="1043189"/>
                <a:ext cx="0" cy="4845620"/>
              </a:xfrm>
              <a:prstGeom prst="line">
                <a:avLst/>
              </a:prstGeom>
              <a:ln w="9525">
                <a:solidFill>
                  <a:schemeClr val="bg1">
                    <a:lumMod val="65000"/>
                    <a:alpha val="44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2FB2C842-E76C-4A71-891C-2E7A56361671}"/>
                  </a:ext>
                </a:extLst>
              </p:cNvPr>
              <p:cNvGrpSpPr/>
              <p:nvPr/>
            </p:nvGrpSpPr>
            <p:grpSpPr>
              <a:xfrm>
                <a:off x="5926528" y="1334187"/>
                <a:ext cx="264722" cy="264722"/>
                <a:chOff x="8267612" y="4907214"/>
                <a:chExt cx="502220" cy="502220"/>
              </a:xfrm>
            </p:grpSpPr>
            <p:sp>
              <p:nvSpPr>
                <p:cNvPr id="10" name="Oval 9">
                  <a:extLst>
                    <a:ext uri="{FF2B5EF4-FFF2-40B4-BE49-F238E27FC236}">
                      <a16:creationId xmlns:a16="http://schemas.microsoft.com/office/drawing/2014/main" id="{84341C5F-8762-45E1-A8C1-FE56FA3F0BAB}"/>
                    </a:ext>
                  </a:extLst>
                </p:cNvPr>
                <p:cNvSpPr/>
                <p:nvPr/>
              </p:nvSpPr>
              <p:spPr>
                <a:xfrm>
                  <a:off x="8267612" y="4907214"/>
                  <a:ext cx="502220" cy="502220"/>
                </a:xfrm>
                <a:prstGeom prst="ellipse">
                  <a:avLst/>
                </a:prstGeom>
                <a:solidFill>
                  <a:schemeClr val="accent3"/>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Freeform 33">
                  <a:extLst>
                    <a:ext uri="{FF2B5EF4-FFF2-40B4-BE49-F238E27FC236}">
                      <a16:creationId xmlns:a16="http://schemas.microsoft.com/office/drawing/2014/main" id="{B92D8FB4-21AD-45E2-8AA6-B4EB153F328E}"/>
                    </a:ext>
                  </a:extLst>
                </p:cNvPr>
                <p:cNvSpPr>
                  <a:spLocks noChangeArrowheads="1"/>
                </p:cNvSpPr>
                <p:nvPr/>
              </p:nvSpPr>
              <p:spPr bwMode="auto">
                <a:xfrm>
                  <a:off x="8416325" y="5050594"/>
                  <a:ext cx="204795" cy="215461"/>
                </a:xfrm>
                <a:custGeom>
                  <a:avLst/>
                  <a:gdLst>
                    <a:gd name="T0" fmla="*/ 55910 w 338"/>
                    <a:gd name="T1" fmla="*/ 159887 h 356"/>
                    <a:gd name="T2" fmla="*/ 55910 w 338"/>
                    <a:gd name="T3" fmla="*/ 159887 h 356"/>
                    <a:gd name="T4" fmla="*/ 44187 w 338"/>
                    <a:gd name="T5" fmla="*/ 151780 h 356"/>
                    <a:gd name="T6" fmla="*/ 4058 w 338"/>
                    <a:gd name="T7" fmla="*/ 99985 h 356"/>
                    <a:gd name="T8" fmla="*/ 8116 w 338"/>
                    <a:gd name="T9" fmla="*/ 80169 h 356"/>
                    <a:gd name="T10" fmla="*/ 27955 w 338"/>
                    <a:gd name="T11" fmla="*/ 80169 h 356"/>
                    <a:gd name="T12" fmla="*/ 55910 w 338"/>
                    <a:gd name="T13" fmla="*/ 116199 h 356"/>
                    <a:gd name="T14" fmla="*/ 119936 w 338"/>
                    <a:gd name="T15" fmla="*/ 12160 h 356"/>
                    <a:gd name="T16" fmla="*/ 143833 w 338"/>
                    <a:gd name="T17" fmla="*/ 4053 h 356"/>
                    <a:gd name="T18" fmla="*/ 147891 w 338"/>
                    <a:gd name="T19" fmla="*/ 27924 h 356"/>
                    <a:gd name="T20" fmla="*/ 72142 w 338"/>
                    <a:gd name="T21" fmla="*/ 151780 h 356"/>
                    <a:gd name="T22" fmla="*/ 55910 w 338"/>
                    <a:gd name="T23" fmla="*/ 159887 h 3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grpSp>
          <p:grpSp>
            <p:nvGrpSpPr>
              <p:cNvPr id="18" name="Group 17">
                <a:extLst>
                  <a:ext uri="{FF2B5EF4-FFF2-40B4-BE49-F238E27FC236}">
                    <a16:creationId xmlns:a16="http://schemas.microsoft.com/office/drawing/2014/main" id="{E9B79E26-4E87-4897-A77C-A5A9AB7D382F}"/>
                  </a:ext>
                </a:extLst>
              </p:cNvPr>
              <p:cNvGrpSpPr/>
              <p:nvPr/>
            </p:nvGrpSpPr>
            <p:grpSpPr>
              <a:xfrm>
                <a:off x="5933580" y="2943943"/>
                <a:ext cx="264722" cy="264722"/>
                <a:chOff x="8267612" y="4907214"/>
                <a:chExt cx="502220" cy="502220"/>
              </a:xfrm>
            </p:grpSpPr>
            <p:sp>
              <p:nvSpPr>
                <p:cNvPr id="19" name="Oval 18">
                  <a:extLst>
                    <a:ext uri="{FF2B5EF4-FFF2-40B4-BE49-F238E27FC236}">
                      <a16:creationId xmlns:a16="http://schemas.microsoft.com/office/drawing/2014/main" id="{5A7E1DEE-9C42-4EA8-ABBB-86B22809EA25}"/>
                    </a:ext>
                  </a:extLst>
                </p:cNvPr>
                <p:cNvSpPr/>
                <p:nvPr/>
              </p:nvSpPr>
              <p:spPr>
                <a:xfrm>
                  <a:off x="8267612" y="4907214"/>
                  <a:ext cx="502220" cy="502220"/>
                </a:xfrm>
                <a:prstGeom prst="ellipse">
                  <a:avLst/>
                </a:prstGeom>
                <a:solidFill>
                  <a:schemeClr val="accent3"/>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Freeform 33">
                  <a:extLst>
                    <a:ext uri="{FF2B5EF4-FFF2-40B4-BE49-F238E27FC236}">
                      <a16:creationId xmlns:a16="http://schemas.microsoft.com/office/drawing/2014/main" id="{EF55128A-1872-4D46-87DF-E41BCA3CACFF}"/>
                    </a:ext>
                  </a:extLst>
                </p:cNvPr>
                <p:cNvSpPr>
                  <a:spLocks noChangeArrowheads="1"/>
                </p:cNvSpPr>
                <p:nvPr/>
              </p:nvSpPr>
              <p:spPr bwMode="auto">
                <a:xfrm>
                  <a:off x="8416325" y="5050594"/>
                  <a:ext cx="204795" cy="215461"/>
                </a:xfrm>
                <a:custGeom>
                  <a:avLst/>
                  <a:gdLst>
                    <a:gd name="T0" fmla="*/ 55910 w 338"/>
                    <a:gd name="T1" fmla="*/ 159887 h 356"/>
                    <a:gd name="T2" fmla="*/ 55910 w 338"/>
                    <a:gd name="T3" fmla="*/ 159887 h 356"/>
                    <a:gd name="T4" fmla="*/ 44187 w 338"/>
                    <a:gd name="T5" fmla="*/ 151780 h 356"/>
                    <a:gd name="T6" fmla="*/ 4058 w 338"/>
                    <a:gd name="T7" fmla="*/ 99985 h 356"/>
                    <a:gd name="T8" fmla="*/ 8116 w 338"/>
                    <a:gd name="T9" fmla="*/ 80169 h 356"/>
                    <a:gd name="T10" fmla="*/ 27955 w 338"/>
                    <a:gd name="T11" fmla="*/ 80169 h 356"/>
                    <a:gd name="T12" fmla="*/ 55910 w 338"/>
                    <a:gd name="T13" fmla="*/ 116199 h 356"/>
                    <a:gd name="T14" fmla="*/ 119936 w 338"/>
                    <a:gd name="T15" fmla="*/ 12160 h 356"/>
                    <a:gd name="T16" fmla="*/ 143833 w 338"/>
                    <a:gd name="T17" fmla="*/ 4053 h 356"/>
                    <a:gd name="T18" fmla="*/ 147891 w 338"/>
                    <a:gd name="T19" fmla="*/ 27924 h 356"/>
                    <a:gd name="T20" fmla="*/ 72142 w 338"/>
                    <a:gd name="T21" fmla="*/ 151780 h 356"/>
                    <a:gd name="T22" fmla="*/ 55910 w 338"/>
                    <a:gd name="T23" fmla="*/ 159887 h 3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grpSp>
          <p:grpSp>
            <p:nvGrpSpPr>
              <p:cNvPr id="21" name="Group 20">
                <a:extLst>
                  <a:ext uri="{FF2B5EF4-FFF2-40B4-BE49-F238E27FC236}">
                    <a16:creationId xmlns:a16="http://schemas.microsoft.com/office/drawing/2014/main" id="{E14AEC1B-051E-4807-88D3-2681568BFE1C}"/>
                  </a:ext>
                </a:extLst>
              </p:cNvPr>
              <p:cNvGrpSpPr/>
              <p:nvPr/>
            </p:nvGrpSpPr>
            <p:grpSpPr>
              <a:xfrm>
                <a:off x="5940632" y="3748821"/>
                <a:ext cx="264722" cy="264722"/>
                <a:chOff x="8267612" y="4907214"/>
                <a:chExt cx="502220" cy="502220"/>
              </a:xfrm>
            </p:grpSpPr>
            <p:sp>
              <p:nvSpPr>
                <p:cNvPr id="22" name="Oval 21">
                  <a:extLst>
                    <a:ext uri="{FF2B5EF4-FFF2-40B4-BE49-F238E27FC236}">
                      <a16:creationId xmlns:a16="http://schemas.microsoft.com/office/drawing/2014/main" id="{4885352D-6CCF-4486-AD70-EF6E27FC9FA1}"/>
                    </a:ext>
                  </a:extLst>
                </p:cNvPr>
                <p:cNvSpPr/>
                <p:nvPr/>
              </p:nvSpPr>
              <p:spPr>
                <a:xfrm>
                  <a:off x="8267612" y="4907214"/>
                  <a:ext cx="502220" cy="502220"/>
                </a:xfrm>
                <a:prstGeom prst="ellipse">
                  <a:avLst/>
                </a:prstGeom>
                <a:solidFill>
                  <a:schemeClr val="accent3"/>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Freeform 33">
                  <a:extLst>
                    <a:ext uri="{FF2B5EF4-FFF2-40B4-BE49-F238E27FC236}">
                      <a16:creationId xmlns:a16="http://schemas.microsoft.com/office/drawing/2014/main" id="{FB397AA6-7200-4C04-B651-5BDACDE4F7DF}"/>
                    </a:ext>
                  </a:extLst>
                </p:cNvPr>
                <p:cNvSpPr>
                  <a:spLocks noChangeArrowheads="1"/>
                </p:cNvSpPr>
                <p:nvPr/>
              </p:nvSpPr>
              <p:spPr bwMode="auto">
                <a:xfrm>
                  <a:off x="8416325" y="5050594"/>
                  <a:ext cx="204795" cy="215461"/>
                </a:xfrm>
                <a:custGeom>
                  <a:avLst/>
                  <a:gdLst>
                    <a:gd name="T0" fmla="*/ 55910 w 338"/>
                    <a:gd name="T1" fmla="*/ 159887 h 356"/>
                    <a:gd name="T2" fmla="*/ 55910 w 338"/>
                    <a:gd name="T3" fmla="*/ 159887 h 356"/>
                    <a:gd name="T4" fmla="*/ 44187 w 338"/>
                    <a:gd name="T5" fmla="*/ 151780 h 356"/>
                    <a:gd name="T6" fmla="*/ 4058 w 338"/>
                    <a:gd name="T7" fmla="*/ 99985 h 356"/>
                    <a:gd name="T8" fmla="*/ 8116 w 338"/>
                    <a:gd name="T9" fmla="*/ 80169 h 356"/>
                    <a:gd name="T10" fmla="*/ 27955 w 338"/>
                    <a:gd name="T11" fmla="*/ 80169 h 356"/>
                    <a:gd name="T12" fmla="*/ 55910 w 338"/>
                    <a:gd name="T13" fmla="*/ 116199 h 356"/>
                    <a:gd name="T14" fmla="*/ 119936 w 338"/>
                    <a:gd name="T15" fmla="*/ 12160 h 356"/>
                    <a:gd name="T16" fmla="*/ 143833 w 338"/>
                    <a:gd name="T17" fmla="*/ 4053 h 356"/>
                    <a:gd name="T18" fmla="*/ 147891 w 338"/>
                    <a:gd name="T19" fmla="*/ 27924 h 356"/>
                    <a:gd name="T20" fmla="*/ 72142 w 338"/>
                    <a:gd name="T21" fmla="*/ 151780 h 356"/>
                    <a:gd name="T22" fmla="*/ 55910 w 338"/>
                    <a:gd name="T23" fmla="*/ 159887 h 3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grpSp>
          <p:grpSp>
            <p:nvGrpSpPr>
              <p:cNvPr id="24" name="Group 23">
                <a:extLst>
                  <a:ext uri="{FF2B5EF4-FFF2-40B4-BE49-F238E27FC236}">
                    <a16:creationId xmlns:a16="http://schemas.microsoft.com/office/drawing/2014/main" id="{6D9FAB1A-5DF5-4153-A464-9EF9B7DDD80C}"/>
                  </a:ext>
                </a:extLst>
              </p:cNvPr>
              <p:cNvGrpSpPr/>
              <p:nvPr/>
            </p:nvGrpSpPr>
            <p:grpSpPr>
              <a:xfrm>
                <a:off x="5947684" y="5728964"/>
                <a:ext cx="264722" cy="264722"/>
                <a:chOff x="8267612" y="5609893"/>
                <a:chExt cx="502220" cy="502220"/>
              </a:xfrm>
            </p:grpSpPr>
            <p:sp>
              <p:nvSpPr>
                <p:cNvPr id="25" name="Oval 24">
                  <a:extLst>
                    <a:ext uri="{FF2B5EF4-FFF2-40B4-BE49-F238E27FC236}">
                      <a16:creationId xmlns:a16="http://schemas.microsoft.com/office/drawing/2014/main" id="{35906BDB-8ABE-4E01-990A-8A5B4694B100}"/>
                    </a:ext>
                  </a:extLst>
                </p:cNvPr>
                <p:cNvSpPr/>
                <p:nvPr/>
              </p:nvSpPr>
              <p:spPr>
                <a:xfrm>
                  <a:off x="8267612" y="5609893"/>
                  <a:ext cx="502220" cy="502220"/>
                </a:xfrm>
                <a:prstGeom prst="ellipse">
                  <a:avLst/>
                </a:prstGeom>
                <a:solidFill>
                  <a:schemeClr val="accent3"/>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Freeform 33">
                  <a:extLst>
                    <a:ext uri="{FF2B5EF4-FFF2-40B4-BE49-F238E27FC236}">
                      <a16:creationId xmlns:a16="http://schemas.microsoft.com/office/drawing/2014/main" id="{7A573BF3-DD28-48EE-A15F-3533EAE829C4}"/>
                    </a:ext>
                  </a:extLst>
                </p:cNvPr>
                <p:cNvSpPr>
                  <a:spLocks noChangeArrowheads="1"/>
                </p:cNvSpPr>
                <p:nvPr/>
              </p:nvSpPr>
              <p:spPr bwMode="auto">
                <a:xfrm>
                  <a:off x="8416325" y="5753269"/>
                  <a:ext cx="204795" cy="215460"/>
                </a:xfrm>
                <a:custGeom>
                  <a:avLst/>
                  <a:gdLst>
                    <a:gd name="T0" fmla="*/ 55910 w 338"/>
                    <a:gd name="T1" fmla="*/ 159887 h 356"/>
                    <a:gd name="T2" fmla="*/ 55910 w 338"/>
                    <a:gd name="T3" fmla="*/ 159887 h 356"/>
                    <a:gd name="T4" fmla="*/ 44187 w 338"/>
                    <a:gd name="T5" fmla="*/ 151780 h 356"/>
                    <a:gd name="T6" fmla="*/ 4058 w 338"/>
                    <a:gd name="T7" fmla="*/ 99985 h 356"/>
                    <a:gd name="T8" fmla="*/ 8116 w 338"/>
                    <a:gd name="T9" fmla="*/ 80169 h 356"/>
                    <a:gd name="T10" fmla="*/ 27955 w 338"/>
                    <a:gd name="T11" fmla="*/ 80169 h 356"/>
                    <a:gd name="T12" fmla="*/ 55910 w 338"/>
                    <a:gd name="T13" fmla="*/ 116199 h 356"/>
                    <a:gd name="T14" fmla="*/ 119936 w 338"/>
                    <a:gd name="T15" fmla="*/ 12160 h 356"/>
                    <a:gd name="T16" fmla="*/ 143833 w 338"/>
                    <a:gd name="T17" fmla="*/ 4053 h 356"/>
                    <a:gd name="T18" fmla="*/ 147891 w 338"/>
                    <a:gd name="T19" fmla="*/ 27924 h 356"/>
                    <a:gd name="T20" fmla="*/ 72142 w 338"/>
                    <a:gd name="T21" fmla="*/ 151780 h 356"/>
                    <a:gd name="T22" fmla="*/ 55910 w 338"/>
                    <a:gd name="T23" fmla="*/ 159887 h 3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grpSp>
          <p:grpSp>
            <p:nvGrpSpPr>
              <p:cNvPr id="27" name="Group 26">
                <a:extLst>
                  <a:ext uri="{FF2B5EF4-FFF2-40B4-BE49-F238E27FC236}">
                    <a16:creationId xmlns:a16="http://schemas.microsoft.com/office/drawing/2014/main" id="{A807E873-C7D8-4FFE-89F4-E56EB5531B6C}"/>
                  </a:ext>
                </a:extLst>
              </p:cNvPr>
              <p:cNvGrpSpPr/>
              <p:nvPr/>
            </p:nvGrpSpPr>
            <p:grpSpPr>
              <a:xfrm>
                <a:off x="5954736" y="4553699"/>
                <a:ext cx="264722" cy="264722"/>
                <a:chOff x="8267612" y="4907214"/>
                <a:chExt cx="502220" cy="502220"/>
              </a:xfrm>
            </p:grpSpPr>
            <p:sp>
              <p:nvSpPr>
                <p:cNvPr id="28" name="Oval 27">
                  <a:extLst>
                    <a:ext uri="{FF2B5EF4-FFF2-40B4-BE49-F238E27FC236}">
                      <a16:creationId xmlns:a16="http://schemas.microsoft.com/office/drawing/2014/main" id="{CCF7A97E-6540-483D-949E-C003CFA4ABBC}"/>
                    </a:ext>
                  </a:extLst>
                </p:cNvPr>
                <p:cNvSpPr/>
                <p:nvPr/>
              </p:nvSpPr>
              <p:spPr>
                <a:xfrm>
                  <a:off x="8267612" y="4907214"/>
                  <a:ext cx="502220" cy="502220"/>
                </a:xfrm>
                <a:prstGeom prst="ellipse">
                  <a:avLst/>
                </a:prstGeom>
                <a:solidFill>
                  <a:schemeClr val="accent3"/>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Freeform 33">
                  <a:extLst>
                    <a:ext uri="{FF2B5EF4-FFF2-40B4-BE49-F238E27FC236}">
                      <a16:creationId xmlns:a16="http://schemas.microsoft.com/office/drawing/2014/main" id="{E22EE9AC-9760-4B67-A4D7-6104BCC48E1C}"/>
                    </a:ext>
                  </a:extLst>
                </p:cNvPr>
                <p:cNvSpPr>
                  <a:spLocks noChangeArrowheads="1"/>
                </p:cNvSpPr>
                <p:nvPr/>
              </p:nvSpPr>
              <p:spPr bwMode="auto">
                <a:xfrm>
                  <a:off x="8416325" y="5050594"/>
                  <a:ext cx="204795" cy="215461"/>
                </a:xfrm>
                <a:custGeom>
                  <a:avLst/>
                  <a:gdLst>
                    <a:gd name="T0" fmla="*/ 55910 w 338"/>
                    <a:gd name="T1" fmla="*/ 159887 h 356"/>
                    <a:gd name="T2" fmla="*/ 55910 w 338"/>
                    <a:gd name="T3" fmla="*/ 159887 h 356"/>
                    <a:gd name="T4" fmla="*/ 44187 w 338"/>
                    <a:gd name="T5" fmla="*/ 151780 h 356"/>
                    <a:gd name="T6" fmla="*/ 4058 w 338"/>
                    <a:gd name="T7" fmla="*/ 99985 h 356"/>
                    <a:gd name="T8" fmla="*/ 8116 w 338"/>
                    <a:gd name="T9" fmla="*/ 80169 h 356"/>
                    <a:gd name="T10" fmla="*/ 27955 w 338"/>
                    <a:gd name="T11" fmla="*/ 80169 h 356"/>
                    <a:gd name="T12" fmla="*/ 55910 w 338"/>
                    <a:gd name="T13" fmla="*/ 116199 h 356"/>
                    <a:gd name="T14" fmla="*/ 119936 w 338"/>
                    <a:gd name="T15" fmla="*/ 12160 h 356"/>
                    <a:gd name="T16" fmla="*/ 143833 w 338"/>
                    <a:gd name="T17" fmla="*/ 4053 h 356"/>
                    <a:gd name="T18" fmla="*/ 147891 w 338"/>
                    <a:gd name="T19" fmla="*/ 27924 h 356"/>
                    <a:gd name="T20" fmla="*/ 72142 w 338"/>
                    <a:gd name="T21" fmla="*/ 151780 h 356"/>
                    <a:gd name="T22" fmla="*/ 55910 w 338"/>
                    <a:gd name="T23" fmla="*/ 159887 h 3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grpSp>
        </p:grpSp>
        <p:sp>
          <p:nvSpPr>
            <p:cNvPr id="41" name="Rectangle 40">
              <a:extLst>
                <a:ext uri="{FF2B5EF4-FFF2-40B4-BE49-F238E27FC236}">
                  <a16:creationId xmlns:a16="http://schemas.microsoft.com/office/drawing/2014/main" id="{8630B932-9DFA-42A0-83BE-04543291E7F3}"/>
                </a:ext>
              </a:extLst>
            </p:cNvPr>
            <p:cNvSpPr/>
            <p:nvPr/>
          </p:nvSpPr>
          <p:spPr>
            <a:xfrm>
              <a:off x="5354165" y="1229494"/>
              <a:ext cx="2926442" cy="400110"/>
            </a:xfrm>
            <a:prstGeom prst="rect">
              <a:avLst/>
            </a:prstGeom>
          </p:spPr>
          <p:txBody>
            <a:bodyPr wrap="none">
              <a:spAutoFit/>
            </a:bodyPr>
            <a:lstStyle/>
            <a:p>
              <a:pPr lvl="0"/>
              <a:r>
                <a:rPr lang="en-IN" sz="2000" dirty="0">
                  <a:solidFill>
                    <a:schemeClr val="tx1">
                      <a:lumMod val="75000"/>
                      <a:lumOff val="25000"/>
                    </a:schemeClr>
                  </a:solidFill>
                  <a:latin typeface="+mj-lt"/>
                  <a:cs typeface="Segoe UI" panose="020B0502040204020203" pitchFamily="34" charset="0"/>
                </a:rPr>
                <a:t>Priority of the organisation</a:t>
              </a:r>
            </a:p>
          </p:txBody>
        </p:sp>
        <p:sp>
          <p:nvSpPr>
            <p:cNvPr id="45" name="Rectangle 44">
              <a:extLst>
                <a:ext uri="{FF2B5EF4-FFF2-40B4-BE49-F238E27FC236}">
                  <a16:creationId xmlns:a16="http://schemas.microsoft.com/office/drawing/2014/main" id="{E3561F98-2FF6-4BBD-90F2-2020D58945A0}"/>
                </a:ext>
              </a:extLst>
            </p:cNvPr>
            <p:cNvSpPr/>
            <p:nvPr/>
          </p:nvSpPr>
          <p:spPr>
            <a:xfrm>
              <a:off x="5354165" y="2033102"/>
              <a:ext cx="3959482" cy="400110"/>
            </a:xfrm>
            <a:prstGeom prst="rect">
              <a:avLst/>
            </a:prstGeom>
          </p:spPr>
          <p:txBody>
            <a:bodyPr wrap="none">
              <a:spAutoFit/>
            </a:bodyPr>
            <a:lstStyle/>
            <a:p>
              <a:pPr lvl="0"/>
              <a:r>
                <a:rPr lang="en-IN" sz="2000" dirty="0">
                  <a:solidFill>
                    <a:schemeClr val="tx1">
                      <a:lumMod val="75000"/>
                      <a:lumOff val="25000"/>
                    </a:schemeClr>
                  </a:solidFill>
                  <a:latin typeface="+mj-lt"/>
                  <a:cs typeface="Segoe UI" panose="020B0502040204020203" pitchFamily="34" charset="0"/>
                </a:rPr>
                <a:t>Resources required for improvement</a:t>
              </a:r>
            </a:p>
          </p:txBody>
        </p:sp>
        <p:sp>
          <p:nvSpPr>
            <p:cNvPr id="48" name="Rectangle 47">
              <a:extLst>
                <a:ext uri="{FF2B5EF4-FFF2-40B4-BE49-F238E27FC236}">
                  <a16:creationId xmlns:a16="http://schemas.microsoft.com/office/drawing/2014/main" id="{085390F1-9805-48C5-BCAB-1786419B8AC5}"/>
                </a:ext>
              </a:extLst>
            </p:cNvPr>
            <p:cNvSpPr/>
            <p:nvPr/>
          </p:nvSpPr>
          <p:spPr>
            <a:xfrm>
              <a:off x="5354165" y="2739827"/>
              <a:ext cx="4123546" cy="707886"/>
            </a:xfrm>
            <a:prstGeom prst="rect">
              <a:avLst/>
            </a:prstGeom>
          </p:spPr>
          <p:txBody>
            <a:bodyPr wrap="square">
              <a:spAutoFit/>
            </a:bodyPr>
            <a:lstStyle/>
            <a:p>
              <a:pPr lvl="0"/>
              <a:r>
                <a:rPr lang="en-IN" sz="2000" dirty="0">
                  <a:solidFill>
                    <a:schemeClr val="tx1">
                      <a:lumMod val="75000"/>
                      <a:lumOff val="25000"/>
                    </a:schemeClr>
                  </a:solidFill>
                  <a:latin typeface="+mj-lt"/>
                  <a:cs typeface="Segoe UI" panose="020B0502040204020203" pitchFamily="34" charset="0"/>
                </a:rPr>
                <a:t>Poorer clinical outcomes (admissions, emergency procedures, discharges)</a:t>
              </a:r>
            </a:p>
          </p:txBody>
        </p:sp>
        <p:sp>
          <p:nvSpPr>
            <p:cNvPr id="51" name="Rectangle 50">
              <a:extLst>
                <a:ext uri="{FF2B5EF4-FFF2-40B4-BE49-F238E27FC236}">
                  <a16:creationId xmlns:a16="http://schemas.microsoft.com/office/drawing/2014/main" id="{3698308D-82D1-4A93-A389-4E378552C1B5}"/>
                </a:ext>
              </a:extLst>
            </p:cNvPr>
            <p:cNvSpPr/>
            <p:nvPr/>
          </p:nvSpPr>
          <p:spPr>
            <a:xfrm>
              <a:off x="5354165" y="3611353"/>
              <a:ext cx="2975238" cy="400110"/>
            </a:xfrm>
            <a:prstGeom prst="rect">
              <a:avLst/>
            </a:prstGeom>
          </p:spPr>
          <p:txBody>
            <a:bodyPr wrap="none">
              <a:spAutoFit/>
            </a:bodyPr>
            <a:lstStyle/>
            <a:p>
              <a:pPr lvl="0"/>
              <a:r>
                <a:rPr lang="en-IN" sz="2000" dirty="0">
                  <a:solidFill>
                    <a:schemeClr val="tx1">
                      <a:lumMod val="75000"/>
                      <a:lumOff val="25000"/>
                    </a:schemeClr>
                  </a:solidFill>
                  <a:latin typeface="+mj-lt"/>
                  <a:cs typeface="Segoe UI" panose="020B0502040204020203" pitchFamily="34" charset="0"/>
                </a:rPr>
                <a:t>Inadequate clinical staffing </a:t>
              </a:r>
            </a:p>
          </p:txBody>
        </p:sp>
        <p:sp>
          <p:nvSpPr>
            <p:cNvPr id="54" name="Rectangle 53">
              <a:extLst>
                <a:ext uri="{FF2B5EF4-FFF2-40B4-BE49-F238E27FC236}">
                  <a16:creationId xmlns:a16="http://schemas.microsoft.com/office/drawing/2014/main" id="{970BD4B8-658C-4E71-A70E-F045BA795979}"/>
                </a:ext>
              </a:extLst>
            </p:cNvPr>
            <p:cNvSpPr/>
            <p:nvPr/>
          </p:nvSpPr>
          <p:spPr>
            <a:xfrm>
              <a:off x="5354165" y="4371342"/>
              <a:ext cx="3959482" cy="1015663"/>
            </a:xfrm>
            <a:prstGeom prst="rect">
              <a:avLst/>
            </a:prstGeom>
          </p:spPr>
          <p:txBody>
            <a:bodyPr wrap="square">
              <a:spAutoFit/>
            </a:bodyPr>
            <a:lstStyle/>
            <a:p>
              <a:pPr lvl="0"/>
              <a:r>
                <a:rPr lang="en-GB" sz="2000" dirty="0">
                  <a:solidFill>
                    <a:schemeClr val="tx1">
                      <a:lumMod val="75000"/>
                      <a:lumOff val="25000"/>
                    </a:schemeClr>
                  </a:solidFill>
                  <a:latin typeface="+mj-lt"/>
                  <a:cs typeface="Segoe UI" panose="020B0502040204020203" pitchFamily="34" charset="0"/>
                </a:rPr>
                <a:t>Inadequate consideration of human factors affecting shift workers in healthcare </a:t>
              </a:r>
            </a:p>
          </p:txBody>
        </p:sp>
        <p:sp>
          <p:nvSpPr>
            <p:cNvPr id="57" name="Rectangle 56">
              <a:extLst>
                <a:ext uri="{FF2B5EF4-FFF2-40B4-BE49-F238E27FC236}">
                  <a16:creationId xmlns:a16="http://schemas.microsoft.com/office/drawing/2014/main" id="{10ACE1F4-BCC9-4AF3-94AB-F99B90D2349D}"/>
                </a:ext>
              </a:extLst>
            </p:cNvPr>
            <p:cNvSpPr/>
            <p:nvPr/>
          </p:nvSpPr>
          <p:spPr>
            <a:xfrm>
              <a:off x="5354165" y="5610245"/>
              <a:ext cx="4227718" cy="1261884"/>
            </a:xfrm>
            <a:prstGeom prst="rect">
              <a:avLst/>
            </a:prstGeom>
          </p:spPr>
          <p:txBody>
            <a:bodyPr wrap="square">
              <a:spAutoFit/>
            </a:bodyPr>
            <a:lstStyle/>
            <a:p>
              <a:pPr lvl="0"/>
              <a:r>
                <a:rPr lang="en-GB" sz="2000" dirty="0">
                  <a:solidFill>
                    <a:schemeClr val="tx1">
                      <a:lumMod val="75000"/>
                      <a:lumOff val="25000"/>
                    </a:schemeClr>
                  </a:solidFill>
                  <a:latin typeface="+mj-lt"/>
                  <a:cs typeface="Segoe UI" panose="020B0502040204020203" pitchFamily="34" charset="0"/>
                </a:rPr>
                <a:t>Inadequate use of available resources</a:t>
              </a:r>
            </a:p>
            <a:p>
              <a:pPr marL="173038" lvl="0" indent="-173038">
                <a:buClr>
                  <a:schemeClr val="accent3"/>
                </a:buClr>
                <a:buFont typeface="Arial" panose="020B0604020202020204" pitchFamily="34" charset="0"/>
                <a:buChar char="•"/>
              </a:pPr>
              <a:r>
                <a:rPr lang="en-GB" sz="1400" dirty="0">
                  <a:solidFill>
                    <a:schemeClr val="tx1">
                      <a:lumMod val="75000"/>
                      <a:lumOff val="25000"/>
                    </a:schemeClr>
                  </a:solidFill>
                  <a:latin typeface="+mj-lt"/>
                  <a:cs typeface="Segoe UI" panose="020B0502040204020203" pitchFamily="34" charset="0"/>
                </a:rPr>
                <a:t>Electronic handover tools, rotas kind to circadian rhythms (systems)</a:t>
              </a:r>
            </a:p>
            <a:p>
              <a:pPr marL="173038" lvl="0" indent="-173038">
                <a:buClr>
                  <a:schemeClr val="accent3"/>
                </a:buClr>
                <a:buFont typeface="Arial" panose="020B0604020202020204" pitchFamily="34" charset="0"/>
                <a:buChar char="•"/>
              </a:pPr>
              <a:r>
                <a:rPr lang="en-GB" sz="1400" dirty="0">
                  <a:solidFill>
                    <a:schemeClr val="tx1">
                      <a:lumMod val="75000"/>
                      <a:lumOff val="25000"/>
                    </a:schemeClr>
                  </a:solidFill>
                  <a:latin typeface="+mj-lt"/>
                  <a:cs typeface="Segoe UI" panose="020B0502040204020203" pitchFamily="34" charset="0"/>
                </a:rPr>
                <a:t>Automation, communication tools (equipment)</a:t>
              </a:r>
            </a:p>
            <a:p>
              <a:pPr marL="173038" lvl="0" indent="-173038">
                <a:buClr>
                  <a:schemeClr val="accent3"/>
                </a:buClr>
                <a:buFont typeface="Arial" panose="020B0604020202020204" pitchFamily="34" charset="0"/>
                <a:buChar char="•"/>
              </a:pPr>
              <a:r>
                <a:rPr lang="en-GB" sz="1400" dirty="0">
                  <a:solidFill>
                    <a:schemeClr val="tx1">
                      <a:lumMod val="75000"/>
                      <a:lumOff val="25000"/>
                    </a:schemeClr>
                  </a:solidFill>
                  <a:latin typeface="+mj-lt"/>
                  <a:cs typeface="Segoe UI" panose="020B0502040204020203" pitchFamily="34" charset="0"/>
                </a:rPr>
                <a:t>All members of the </a:t>
              </a:r>
              <a:r>
                <a:rPr lang="en-GB" sz="1400" dirty="0" err="1">
                  <a:solidFill>
                    <a:schemeClr val="tx1">
                      <a:lumMod val="75000"/>
                      <a:lumOff val="25000"/>
                    </a:schemeClr>
                  </a:solidFill>
                  <a:latin typeface="+mj-lt"/>
                  <a:cs typeface="Segoe UI" panose="020B0502040204020203" pitchFamily="34" charset="0"/>
                </a:rPr>
                <a:t>Multiprofessional</a:t>
              </a:r>
              <a:r>
                <a:rPr lang="en-GB" sz="1400" dirty="0">
                  <a:solidFill>
                    <a:schemeClr val="tx1">
                      <a:lumMod val="75000"/>
                      <a:lumOff val="25000"/>
                    </a:schemeClr>
                  </a:solidFill>
                  <a:latin typeface="+mj-lt"/>
                  <a:cs typeface="Segoe UI" panose="020B0502040204020203" pitchFamily="34" charset="0"/>
                </a:rPr>
                <a:t> Team (people)</a:t>
              </a:r>
            </a:p>
          </p:txBody>
        </p:sp>
      </p:grpSp>
      <p:sp>
        <p:nvSpPr>
          <p:cNvPr id="62" name="TextBox 61">
            <a:extLst>
              <a:ext uri="{FF2B5EF4-FFF2-40B4-BE49-F238E27FC236}">
                <a16:creationId xmlns:a16="http://schemas.microsoft.com/office/drawing/2014/main" id="{63E24C8A-9767-487C-9B26-F96584E1A8B8}"/>
              </a:ext>
            </a:extLst>
          </p:cNvPr>
          <p:cNvSpPr txBox="1"/>
          <p:nvPr/>
        </p:nvSpPr>
        <p:spPr>
          <a:xfrm>
            <a:off x="750123" y="2574881"/>
            <a:ext cx="2893548" cy="1070742"/>
          </a:xfrm>
          <a:prstGeom prst="rect">
            <a:avLst/>
          </a:prstGeom>
          <a:noFill/>
        </p:spPr>
        <p:txBody>
          <a:bodyPr wrap="square" rtlCol="0">
            <a:spAutoFit/>
          </a:bodyPr>
          <a:lstStyle/>
          <a:p>
            <a:pPr>
              <a:lnSpc>
                <a:spcPct val="70000"/>
              </a:lnSpc>
            </a:pPr>
            <a:r>
              <a:rPr lang="en-GB"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Ongoing Issues</a:t>
            </a:r>
            <a:endParaRPr lang="en-US" sz="3600" spc="-188" dirty="0">
              <a:gradFill>
                <a:gsLst>
                  <a:gs pos="0">
                    <a:schemeClr val="accent3"/>
                  </a:gs>
                  <a:gs pos="82000">
                    <a:schemeClr val="accent1">
                      <a:lumMod val="75000"/>
                    </a:schemeClr>
                  </a:gs>
                </a:gsLst>
                <a:lin ang="2700000" scaled="1"/>
              </a:gradFill>
              <a:latin typeface="+mj-lt"/>
              <a:cs typeface="Poppins SemiBold" panose="00000700000000000000" pitchFamily="2" charset="0"/>
            </a:endParaRPr>
          </a:p>
        </p:txBody>
      </p:sp>
      <p:sp>
        <p:nvSpPr>
          <p:cNvPr id="63" name="Rectangle 62">
            <a:extLst>
              <a:ext uri="{FF2B5EF4-FFF2-40B4-BE49-F238E27FC236}">
                <a16:creationId xmlns:a16="http://schemas.microsoft.com/office/drawing/2014/main" id="{77928C11-ECC5-4C85-914E-4C10F09E5854}"/>
              </a:ext>
            </a:extLst>
          </p:cNvPr>
          <p:cNvSpPr/>
          <p:nvPr/>
        </p:nvSpPr>
        <p:spPr>
          <a:xfrm>
            <a:off x="753526" y="3763679"/>
            <a:ext cx="2842374" cy="471539"/>
          </a:xfrm>
          <a:prstGeom prst="rect">
            <a:avLst/>
          </a:prstGeom>
        </p:spPr>
        <p:txBody>
          <a:bodyPr wrap="square">
            <a:spAutoFit/>
          </a:bodyPr>
          <a:lstStyle/>
          <a:p>
            <a:pPr>
              <a:lnSpc>
                <a:spcPct val="120000"/>
              </a:lnSpc>
            </a:pPr>
            <a:r>
              <a:rPr lang="en-GB" sz="2200" dirty="0">
                <a:solidFill>
                  <a:schemeClr val="tx1">
                    <a:lumMod val="75000"/>
                    <a:lumOff val="25000"/>
                  </a:schemeClr>
                </a:solidFill>
                <a:latin typeface="+mj-lt"/>
                <a:cs typeface="Segoe UI Light" panose="020B0502040204020203" pitchFamily="34" charset="0"/>
              </a:rPr>
              <a:t>at night/out of hours</a:t>
            </a:r>
            <a:endParaRPr lang="en-US" sz="2200" dirty="0">
              <a:solidFill>
                <a:schemeClr val="tx1">
                  <a:lumMod val="75000"/>
                  <a:lumOff val="25000"/>
                </a:schemeClr>
              </a:solidFill>
              <a:latin typeface="+mj-lt"/>
              <a:cs typeface="Segoe UI Light" panose="020B0502040204020203" pitchFamily="34" charset="0"/>
            </a:endParaRPr>
          </a:p>
        </p:txBody>
      </p:sp>
      <p:grpSp>
        <p:nvGrpSpPr>
          <p:cNvPr id="64" name="Group 63">
            <a:extLst>
              <a:ext uri="{FF2B5EF4-FFF2-40B4-BE49-F238E27FC236}">
                <a16:creationId xmlns:a16="http://schemas.microsoft.com/office/drawing/2014/main" id="{8530710F-B984-45BF-9EA4-DA1CD26FB096}"/>
              </a:ext>
            </a:extLst>
          </p:cNvPr>
          <p:cNvGrpSpPr/>
          <p:nvPr/>
        </p:nvGrpSpPr>
        <p:grpSpPr>
          <a:xfrm>
            <a:off x="828863" y="4868734"/>
            <a:ext cx="494030" cy="99060"/>
            <a:chOff x="6949440" y="5232033"/>
            <a:chExt cx="494030" cy="99060"/>
          </a:xfrm>
          <a:noFill/>
        </p:grpSpPr>
        <p:sp>
          <p:nvSpPr>
            <p:cNvPr id="65" name="Oval 64">
              <a:extLst>
                <a:ext uri="{FF2B5EF4-FFF2-40B4-BE49-F238E27FC236}">
                  <a16:creationId xmlns:a16="http://schemas.microsoft.com/office/drawing/2014/main" id="{846369B0-1D55-43CC-AA42-E2302A5F7B92}"/>
                </a:ext>
              </a:extLst>
            </p:cNvPr>
            <p:cNvSpPr/>
            <p:nvPr/>
          </p:nvSpPr>
          <p:spPr>
            <a:xfrm>
              <a:off x="6949440" y="5232033"/>
              <a:ext cx="99060" cy="99060"/>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99BB7A3A-DBF9-4506-B2E9-09B5CDAEF2BA}"/>
                </a:ext>
              </a:extLst>
            </p:cNvPr>
            <p:cNvSpPr/>
            <p:nvPr/>
          </p:nvSpPr>
          <p:spPr>
            <a:xfrm>
              <a:off x="7146925" y="5232033"/>
              <a:ext cx="99060" cy="99060"/>
            </a:xfrm>
            <a:prstGeom prst="ellipse">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4C7A24A0-16CE-4A06-9BD5-DCC38B1F47B7}"/>
                </a:ext>
              </a:extLst>
            </p:cNvPr>
            <p:cNvSpPr/>
            <p:nvPr/>
          </p:nvSpPr>
          <p:spPr>
            <a:xfrm>
              <a:off x="7344410" y="5232033"/>
              <a:ext cx="99060" cy="99060"/>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Oval 58">
            <a:extLst>
              <a:ext uri="{FF2B5EF4-FFF2-40B4-BE49-F238E27FC236}">
                <a16:creationId xmlns:a16="http://schemas.microsoft.com/office/drawing/2014/main" id="{3C72911A-C1F3-4799-A0FD-B3F3BED3AAC8}"/>
              </a:ext>
            </a:extLst>
          </p:cNvPr>
          <p:cNvSpPr/>
          <p:nvPr/>
        </p:nvSpPr>
        <p:spPr>
          <a:xfrm>
            <a:off x="7260103" y="1503855"/>
            <a:ext cx="264722" cy="264722"/>
          </a:xfrm>
          <a:prstGeom prst="ellipse">
            <a:avLst/>
          </a:prstGeom>
          <a:solidFill>
            <a:schemeClr val="accent3"/>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0" name="Freeform 33">
            <a:extLst>
              <a:ext uri="{FF2B5EF4-FFF2-40B4-BE49-F238E27FC236}">
                <a16:creationId xmlns:a16="http://schemas.microsoft.com/office/drawing/2014/main" id="{5A1C1B63-2BDD-44BF-A498-C02742D80D32}"/>
              </a:ext>
            </a:extLst>
          </p:cNvPr>
          <p:cNvSpPr>
            <a:spLocks noChangeArrowheads="1"/>
          </p:cNvSpPr>
          <p:nvPr/>
        </p:nvSpPr>
        <p:spPr bwMode="auto">
          <a:xfrm>
            <a:off x="7338490" y="1579429"/>
            <a:ext cx="107948" cy="113570"/>
          </a:xfrm>
          <a:custGeom>
            <a:avLst/>
            <a:gdLst>
              <a:gd name="T0" fmla="*/ 55910 w 338"/>
              <a:gd name="T1" fmla="*/ 159887 h 356"/>
              <a:gd name="T2" fmla="*/ 55910 w 338"/>
              <a:gd name="T3" fmla="*/ 159887 h 356"/>
              <a:gd name="T4" fmla="*/ 44187 w 338"/>
              <a:gd name="T5" fmla="*/ 151780 h 356"/>
              <a:gd name="T6" fmla="*/ 4058 w 338"/>
              <a:gd name="T7" fmla="*/ 99985 h 356"/>
              <a:gd name="T8" fmla="*/ 8116 w 338"/>
              <a:gd name="T9" fmla="*/ 80169 h 356"/>
              <a:gd name="T10" fmla="*/ 27955 w 338"/>
              <a:gd name="T11" fmla="*/ 80169 h 356"/>
              <a:gd name="T12" fmla="*/ 55910 w 338"/>
              <a:gd name="T13" fmla="*/ 116199 h 356"/>
              <a:gd name="T14" fmla="*/ 119936 w 338"/>
              <a:gd name="T15" fmla="*/ 12160 h 356"/>
              <a:gd name="T16" fmla="*/ 143833 w 338"/>
              <a:gd name="T17" fmla="*/ 4053 h 356"/>
              <a:gd name="T18" fmla="*/ 147891 w 338"/>
              <a:gd name="T19" fmla="*/ 27924 h 356"/>
              <a:gd name="T20" fmla="*/ 72142 w 338"/>
              <a:gd name="T21" fmla="*/ 151780 h 356"/>
              <a:gd name="T22" fmla="*/ 55910 w 338"/>
              <a:gd name="T23" fmla="*/ 159887 h 3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Tree>
    <p:extLst>
      <p:ext uri="{BB962C8B-B14F-4D97-AF65-F5344CB8AC3E}">
        <p14:creationId xmlns:p14="http://schemas.microsoft.com/office/powerpoint/2010/main" val="279062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40">
            <a:extLst>
              <a:ext uri="{FF2B5EF4-FFF2-40B4-BE49-F238E27FC236}">
                <a16:creationId xmlns:a16="http://schemas.microsoft.com/office/drawing/2014/main" id="{532CA097-6B93-4026-9D18-7283F8B60B81}"/>
              </a:ext>
            </a:extLst>
          </p:cNvPr>
          <p:cNvSpPr/>
          <p:nvPr/>
        </p:nvSpPr>
        <p:spPr>
          <a:xfrm>
            <a:off x="915746" y="0"/>
            <a:ext cx="5536723" cy="5808168"/>
          </a:xfrm>
          <a:custGeom>
            <a:avLst/>
            <a:gdLst>
              <a:gd name="connsiteX0" fmla="*/ 1361201 w 5536723"/>
              <a:gd name="connsiteY0" fmla="*/ 3766367 h 5808168"/>
              <a:gd name="connsiteX1" fmla="*/ 868352 w 5536723"/>
              <a:gd name="connsiteY1" fmla="*/ 3969765 h 5808168"/>
              <a:gd name="connsiteX2" fmla="*/ 676689 w 5536723"/>
              <a:gd name="connsiteY2" fmla="*/ 4450879 h 5808168"/>
              <a:gd name="connsiteX3" fmla="*/ 868352 w 5536723"/>
              <a:gd name="connsiteY3" fmla="*/ 4928081 h 5808168"/>
              <a:gd name="connsiteX4" fmla="*/ 1361201 w 5536723"/>
              <a:gd name="connsiteY4" fmla="*/ 5129523 h 5808168"/>
              <a:gd name="connsiteX5" fmla="*/ 1848182 w 5536723"/>
              <a:gd name="connsiteY5" fmla="*/ 4928081 h 5808168"/>
              <a:gd name="connsiteX6" fmla="*/ 2045713 w 5536723"/>
              <a:gd name="connsiteY6" fmla="*/ 4450879 h 5808168"/>
              <a:gd name="connsiteX7" fmla="*/ 2045713 w 5536723"/>
              <a:gd name="connsiteY7" fmla="*/ 3766367 h 5808168"/>
              <a:gd name="connsiteX8" fmla="*/ 2048910 w 5536723"/>
              <a:gd name="connsiteY8" fmla="*/ 0 h 5808168"/>
              <a:gd name="connsiteX9" fmla="*/ 2729948 w 5536723"/>
              <a:gd name="connsiteY9" fmla="*/ 0 h 5808168"/>
              <a:gd name="connsiteX10" fmla="*/ 2729948 w 5536723"/>
              <a:gd name="connsiteY10" fmla="*/ 1042010 h 5808168"/>
              <a:gd name="connsiteX11" fmla="*/ 2730225 w 5536723"/>
              <a:gd name="connsiteY11" fmla="*/ 1042010 h 5808168"/>
              <a:gd name="connsiteX12" fmla="*/ 2730225 w 5536723"/>
              <a:gd name="connsiteY12" fmla="*/ 3093590 h 5808168"/>
              <a:gd name="connsiteX13" fmla="*/ 4396522 w 5536723"/>
              <a:gd name="connsiteY13" fmla="*/ 3093590 h 5808168"/>
              <a:gd name="connsiteX14" fmla="*/ 3369754 w 5536723"/>
              <a:gd name="connsiteY14" fmla="*/ 2058999 h 5808168"/>
              <a:gd name="connsiteX15" fmla="*/ 4118806 w 5536723"/>
              <a:gd name="connsiteY15" fmla="*/ 2058999 h 5808168"/>
              <a:gd name="connsiteX16" fmla="*/ 5536723 w 5536723"/>
              <a:gd name="connsiteY16" fmla="*/ 3429978 h 5808168"/>
              <a:gd name="connsiteX17" fmla="*/ 4277221 w 5536723"/>
              <a:gd name="connsiteY17" fmla="*/ 4783356 h 5808168"/>
              <a:gd name="connsiteX18" fmla="*/ 3442117 w 5536723"/>
              <a:gd name="connsiteY18" fmla="*/ 4783356 h 5808168"/>
              <a:gd name="connsiteX19" fmla="*/ 4394566 w 5536723"/>
              <a:gd name="connsiteY19" fmla="*/ 3766367 h 5808168"/>
              <a:gd name="connsiteX20" fmla="*/ 2728269 w 5536723"/>
              <a:gd name="connsiteY20" fmla="*/ 3766367 h 5808168"/>
              <a:gd name="connsiteX21" fmla="*/ 2728269 w 5536723"/>
              <a:gd name="connsiteY21" fmla="*/ 4450879 h 5808168"/>
              <a:gd name="connsiteX22" fmla="*/ 2630481 w 5536723"/>
              <a:gd name="connsiteY22" fmla="*/ 4973064 h 5808168"/>
              <a:gd name="connsiteX23" fmla="*/ 2333208 w 5536723"/>
              <a:gd name="connsiteY23" fmla="*/ 5407240 h 5808168"/>
              <a:gd name="connsiteX24" fmla="*/ 1365112 w 5536723"/>
              <a:gd name="connsiteY24" fmla="*/ 5808168 h 5808168"/>
              <a:gd name="connsiteX25" fmla="*/ 395061 w 5536723"/>
              <a:gd name="connsiteY25" fmla="*/ 5407240 h 5808168"/>
              <a:gd name="connsiteX26" fmla="*/ 0 w 5536723"/>
              <a:gd name="connsiteY26" fmla="*/ 4448923 h 5808168"/>
              <a:gd name="connsiteX27" fmla="*/ 395061 w 5536723"/>
              <a:gd name="connsiteY27" fmla="*/ 3478872 h 5808168"/>
              <a:gd name="connsiteX28" fmla="*/ 1365112 w 5536723"/>
              <a:gd name="connsiteY28" fmla="*/ 3089678 h 5808168"/>
              <a:gd name="connsiteX29" fmla="*/ 2049624 w 5536723"/>
              <a:gd name="connsiteY29" fmla="*/ 3089678 h 5808168"/>
              <a:gd name="connsiteX30" fmla="*/ 2049624 w 5536723"/>
              <a:gd name="connsiteY30" fmla="*/ 1263056 h 5808168"/>
              <a:gd name="connsiteX31" fmla="*/ 2048910 w 5536723"/>
              <a:gd name="connsiteY31" fmla="*/ 1263056 h 5808168"/>
              <a:gd name="connsiteX0" fmla="*/ 1361201 w 5536723"/>
              <a:gd name="connsiteY0" fmla="*/ 3766367 h 5808168"/>
              <a:gd name="connsiteX1" fmla="*/ 868352 w 5536723"/>
              <a:gd name="connsiteY1" fmla="*/ 3969765 h 5808168"/>
              <a:gd name="connsiteX2" fmla="*/ 676689 w 5536723"/>
              <a:gd name="connsiteY2" fmla="*/ 4450879 h 5808168"/>
              <a:gd name="connsiteX3" fmla="*/ 868352 w 5536723"/>
              <a:gd name="connsiteY3" fmla="*/ 4928081 h 5808168"/>
              <a:gd name="connsiteX4" fmla="*/ 1361201 w 5536723"/>
              <a:gd name="connsiteY4" fmla="*/ 5129523 h 5808168"/>
              <a:gd name="connsiteX5" fmla="*/ 1848182 w 5536723"/>
              <a:gd name="connsiteY5" fmla="*/ 4928081 h 5808168"/>
              <a:gd name="connsiteX6" fmla="*/ 2045713 w 5536723"/>
              <a:gd name="connsiteY6" fmla="*/ 4450879 h 5808168"/>
              <a:gd name="connsiteX7" fmla="*/ 2045713 w 5536723"/>
              <a:gd name="connsiteY7" fmla="*/ 3766367 h 5808168"/>
              <a:gd name="connsiteX8" fmla="*/ 1361201 w 5536723"/>
              <a:gd name="connsiteY8" fmla="*/ 3766367 h 5808168"/>
              <a:gd name="connsiteX9" fmla="*/ 2048910 w 5536723"/>
              <a:gd name="connsiteY9" fmla="*/ 0 h 5808168"/>
              <a:gd name="connsiteX10" fmla="*/ 2729948 w 5536723"/>
              <a:gd name="connsiteY10" fmla="*/ 0 h 5808168"/>
              <a:gd name="connsiteX11" fmla="*/ 2729948 w 5536723"/>
              <a:gd name="connsiteY11" fmla="*/ 1042010 h 5808168"/>
              <a:gd name="connsiteX12" fmla="*/ 2730225 w 5536723"/>
              <a:gd name="connsiteY12" fmla="*/ 1042010 h 5808168"/>
              <a:gd name="connsiteX13" fmla="*/ 2730225 w 5536723"/>
              <a:gd name="connsiteY13" fmla="*/ 3093590 h 5808168"/>
              <a:gd name="connsiteX14" fmla="*/ 4396522 w 5536723"/>
              <a:gd name="connsiteY14" fmla="*/ 3093590 h 5808168"/>
              <a:gd name="connsiteX15" fmla="*/ 3369754 w 5536723"/>
              <a:gd name="connsiteY15" fmla="*/ 2058999 h 5808168"/>
              <a:gd name="connsiteX16" fmla="*/ 4118806 w 5536723"/>
              <a:gd name="connsiteY16" fmla="*/ 2058999 h 5808168"/>
              <a:gd name="connsiteX17" fmla="*/ 5536723 w 5536723"/>
              <a:gd name="connsiteY17" fmla="*/ 3429978 h 5808168"/>
              <a:gd name="connsiteX18" fmla="*/ 4277221 w 5536723"/>
              <a:gd name="connsiteY18" fmla="*/ 4783356 h 5808168"/>
              <a:gd name="connsiteX19" fmla="*/ 3442117 w 5536723"/>
              <a:gd name="connsiteY19" fmla="*/ 4783356 h 5808168"/>
              <a:gd name="connsiteX20" fmla="*/ 4394566 w 5536723"/>
              <a:gd name="connsiteY20" fmla="*/ 3766367 h 5808168"/>
              <a:gd name="connsiteX21" fmla="*/ 2728269 w 5536723"/>
              <a:gd name="connsiteY21" fmla="*/ 3766367 h 5808168"/>
              <a:gd name="connsiteX22" fmla="*/ 2728269 w 5536723"/>
              <a:gd name="connsiteY22" fmla="*/ 4450879 h 5808168"/>
              <a:gd name="connsiteX23" fmla="*/ 2630481 w 5536723"/>
              <a:gd name="connsiteY23" fmla="*/ 4973064 h 5808168"/>
              <a:gd name="connsiteX24" fmla="*/ 2333208 w 5536723"/>
              <a:gd name="connsiteY24" fmla="*/ 5407240 h 5808168"/>
              <a:gd name="connsiteX25" fmla="*/ 1365112 w 5536723"/>
              <a:gd name="connsiteY25" fmla="*/ 5808168 h 5808168"/>
              <a:gd name="connsiteX26" fmla="*/ 395061 w 5536723"/>
              <a:gd name="connsiteY26" fmla="*/ 5407240 h 5808168"/>
              <a:gd name="connsiteX27" fmla="*/ 0 w 5536723"/>
              <a:gd name="connsiteY27" fmla="*/ 4448923 h 5808168"/>
              <a:gd name="connsiteX28" fmla="*/ 395061 w 5536723"/>
              <a:gd name="connsiteY28" fmla="*/ 3478872 h 5808168"/>
              <a:gd name="connsiteX29" fmla="*/ 1365112 w 5536723"/>
              <a:gd name="connsiteY29" fmla="*/ 3089678 h 5808168"/>
              <a:gd name="connsiteX30" fmla="*/ 2049624 w 5536723"/>
              <a:gd name="connsiteY30" fmla="*/ 3089678 h 5808168"/>
              <a:gd name="connsiteX31" fmla="*/ 2049624 w 5536723"/>
              <a:gd name="connsiteY31" fmla="*/ 1263056 h 5808168"/>
              <a:gd name="connsiteX32" fmla="*/ 2048910 w 5536723"/>
              <a:gd name="connsiteY32" fmla="*/ 0 h 5808168"/>
              <a:gd name="connsiteX0" fmla="*/ 1361201 w 5536723"/>
              <a:gd name="connsiteY0" fmla="*/ 3766367 h 5808168"/>
              <a:gd name="connsiteX1" fmla="*/ 868352 w 5536723"/>
              <a:gd name="connsiteY1" fmla="*/ 3969765 h 5808168"/>
              <a:gd name="connsiteX2" fmla="*/ 676689 w 5536723"/>
              <a:gd name="connsiteY2" fmla="*/ 4450879 h 5808168"/>
              <a:gd name="connsiteX3" fmla="*/ 868352 w 5536723"/>
              <a:gd name="connsiteY3" fmla="*/ 4928081 h 5808168"/>
              <a:gd name="connsiteX4" fmla="*/ 1361201 w 5536723"/>
              <a:gd name="connsiteY4" fmla="*/ 5129523 h 5808168"/>
              <a:gd name="connsiteX5" fmla="*/ 1848182 w 5536723"/>
              <a:gd name="connsiteY5" fmla="*/ 4928081 h 5808168"/>
              <a:gd name="connsiteX6" fmla="*/ 2045713 w 5536723"/>
              <a:gd name="connsiteY6" fmla="*/ 4450879 h 5808168"/>
              <a:gd name="connsiteX7" fmla="*/ 2045713 w 5536723"/>
              <a:gd name="connsiteY7" fmla="*/ 3766367 h 5808168"/>
              <a:gd name="connsiteX8" fmla="*/ 1361201 w 5536723"/>
              <a:gd name="connsiteY8" fmla="*/ 3766367 h 5808168"/>
              <a:gd name="connsiteX9" fmla="*/ 2048910 w 5536723"/>
              <a:gd name="connsiteY9" fmla="*/ 0 h 5808168"/>
              <a:gd name="connsiteX10" fmla="*/ 2729948 w 5536723"/>
              <a:gd name="connsiteY10" fmla="*/ 0 h 5808168"/>
              <a:gd name="connsiteX11" fmla="*/ 2729948 w 5536723"/>
              <a:gd name="connsiteY11" fmla="*/ 1042010 h 5808168"/>
              <a:gd name="connsiteX12" fmla="*/ 2730225 w 5536723"/>
              <a:gd name="connsiteY12" fmla="*/ 1042010 h 5808168"/>
              <a:gd name="connsiteX13" fmla="*/ 2730225 w 5536723"/>
              <a:gd name="connsiteY13" fmla="*/ 3093590 h 5808168"/>
              <a:gd name="connsiteX14" fmla="*/ 4396522 w 5536723"/>
              <a:gd name="connsiteY14" fmla="*/ 3093590 h 5808168"/>
              <a:gd name="connsiteX15" fmla="*/ 3369754 w 5536723"/>
              <a:gd name="connsiteY15" fmla="*/ 2058999 h 5808168"/>
              <a:gd name="connsiteX16" fmla="*/ 4118806 w 5536723"/>
              <a:gd name="connsiteY16" fmla="*/ 2058999 h 5808168"/>
              <a:gd name="connsiteX17" fmla="*/ 5536723 w 5536723"/>
              <a:gd name="connsiteY17" fmla="*/ 3429978 h 5808168"/>
              <a:gd name="connsiteX18" fmla="*/ 4277221 w 5536723"/>
              <a:gd name="connsiteY18" fmla="*/ 4783356 h 5808168"/>
              <a:gd name="connsiteX19" fmla="*/ 3442117 w 5536723"/>
              <a:gd name="connsiteY19" fmla="*/ 4783356 h 5808168"/>
              <a:gd name="connsiteX20" fmla="*/ 4394566 w 5536723"/>
              <a:gd name="connsiteY20" fmla="*/ 3766367 h 5808168"/>
              <a:gd name="connsiteX21" fmla="*/ 2728269 w 5536723"/>
              <a:gd name="connsiteY21" fmla="*/ 3766367 h 5808168"/>
              <a:gd name="connsiteX22" fmla="*/ 2728269 w 5536723"/>
              <a:gd name="connsiteY22" fmla="*/ 4450879 h 5808168"/>
              <a:gd name="connsiteX23" fmla="*/ 2630481 w 5536723"/>
              <a:gd name="connsiteY23" fmla="*/ 4973064 h 5808168"/>
              <a:gd name="connsiteX24" fmla="*/ 2333208 w 5536723"/>
              <a:gd name="connsiteY24" fmla="*/ 5407240 h 5808168"/>
              <a:gd name="connsiteX25" fmla="*/ 1365112 w 5536723"/>
              <a:gd name="connsiteY25" fmla="*/ 5808168 h 5808168"/>
              <a:gd name="connsiteX26" fmla="*/ 395061 w 5536723"/>
              <a:gd name="connsiteY26" fmla="*/ 5407240 h 5808168"/>
              <a:gd name="connsiteX27" fmla="*/ 0 w 5536723"/>
              <a:gd name="connsiteY27" fmla="*/ 4448923 h 5808168"/>
              <a:gd name="connsiteX28" fmla="*/ 395061 w 5536723"/>
              <a:gd name="connsiteY28" fmla="*/ 3478872 h 5808168"/>
              <a:gd name="connsiteX29" fmla="*/ 1365112 w 5536723"/>
              <a:gd name="connsiteY29" fmla="*/ 3089678 h 5808168"/>
              <a:gd name="connsiteX30" fmla="*/ 2049624 w 5536723"/>
              <a:gd name="connsiteY30" fmla="*/ 3089678 h 5808168"/>
              <a:gd name="connsiteX31" fmla="*/ 2048910 w 5536723"/>
              <a:gd name="connsiteY31" fmla="*/ 0 h 5808168"/>
              <a:gd name="connsiteX0" fmla="*/ 1361201 w 5536723"/>
              <a:gd name="connsiteY0" fmla="*/ 3766367 h 5808168"/>
              <a:gd name="connsiteX1" fmla="*/ 868352 w 5536723"/>
              <a:gd name="connsiteY1" fmla="*/ 3969765 h 5808168"/>
              <a:gd name="connsiteX2" fmla="*/ 676689 w 5536723"/>
              <a:gd name="connsiteY2" fmla="*/ 4450879 h 5808168"/>
              <a:gd name="connsiteX3" fmla="*/ 868352 w 5536723"/>
              <a:gd name="connsiteY3" fmla="*/ 4928081 h 5808168"/>
              <a:gd name="connsiteX4" fmla="*/ 1361201 w 5536723"/>
              <a:gd name="connsiteY4" fmla="*/ 5129523 h 5808168"/>
              <a:gd name="connsiteX5" fmla="*/ 1848182 w 5536723"/>
              <a:gd name="connsiteY5" fmla="*/ 4928081 h 5808168"/>
              <a:gd name="connsiteX6" fmla="*/ 2045713 w 5536723"/>
              <a:gd name="connsiteY6" fmla="*/ 4450879 h 5808168"/>
              <a:gd name="connsiteX7" fmla="*/ 2045713 w 5536723"/>
              <a:gd name="connsiteY7" fmla="*/ 3766367 h 5808168"/>
              <a:gd name="connsiteX8" fmla="*/ 1361201 w 5536723"/>
              <a:gd name="connsiteY8" fmla="*/ 3766367 h 5808168"/>
              <a:gd name="connsiteX9" fmla="*/ 2048910 w 5536723"/>
              <a:gd name="connsiteY9" fmla="*/ 0 h 5808168"/>
              <a:gd name="connsiteX10" fmla="*/ 2729948 w 5536723"/>
              <a:gd name="connsiteY10" fmla="*/ 0 h 5808168"/>
              <a:gd name="connsiteX11" fmla="*/ 2729948 w 5536723"/>
              <a:gd name="connsiteY11" fmla="*/ 1042010 h 5808168"/>
              <a:gd name="connsiteX12" fmla="*/ 2730225 w 5536723"/>
              <a:gd name="connsiteY12" fmla="*/ 3093590 h 5808168"/>
              <a:gd name="connsiteX13" fmla="*/ 4396522 w 5536723"/>
              <a:gd name="connsiteY13" fmla="*/ 3093590 h 5808168"/>
              <a:gd name="connsiteX14" fmla="*/ 3369754 w 5536723"/>
              <a:gd name="connsiteY14" fmla="*/ 2058999 h 5808168"/>
              <a:gd name="connsiteX15" fmla="*/ 4118806 w 5536723"/>
              <a:gd name="connsiteY15" fmla="*/ 2058999 h 5808168"/>
              <a:gd name="connsiteX16" fmla="*/ 5536723 w 5536723"/>
              <a:gd name="connsiteY16" fmla="*/ 3429978 h 5808168"/>
              <a:gd name="connsiteX17" fmla="*/ 4277221 w 5536723"/>
              <a:gd name="connsiteY17" fmla="*/ 4783356 h 5808168"/>
              <a:gd name="connsiteX18" fmla="*/ 3442117 w 5536723"/>
              <a:gd name="connsiteY18" fmla="*/ 4783356 h 5808168"/>
              <a:gd name="connsiteX19" fmla="*/ 4394566 w 5536723"/>
              <a:gd name="connsiteY19" fmla="*/ 3766367 h 5808168"/>
              <a:gd name="connsiteX20" fmla="*/ 2728269 w 5536723"/>
              <a:gd name="connsiteY20" fmla="*/ 3766367 h 5808168"/>
              <a:gd name="connsiteX21" fmla="*/ 2728269 w 5536723"/>
              <a:gd name="connsiteY21" fmla="*/ 4450879 h 5808168"/>
              <a:gd name="connsiteX22" fmla="*/ 2630481 w 5536723"/>
              <a:gd name="connsiteY22" fmla="*/ 4973064 h 5808168"/>
              <a:gd name="connsiteX23" fmla="*/ 2333208 w 5536723"/>
              <a:gd name="connsiteY23" fmla="*/ 5407240 h 5808168"/>
              <a:gd name="connsiteX24" fmla="*/ 1365112 w 5536723"/>
              <a:gd name="connsiteY24" fmla="*/ 5808168 h 5808168"/>
              <a:gd name="connsiteX25" fmla="*/ 395061 w 5536723"/>
              <a:gd name="connsiteY25" fmla="*/ 5407240 h 5808168"/>
              <a:gd name="connsiteX26" fmla="*/ 0 w 5536723"/>
              <a:gd name="connsiteY26" fmla="*/ 4448923 h 5808168"/>
              <a:gd name="connsiteX27" fmla="*/ 395061 w 5536723"/>
              <a:gd name="connsiteY27" fmla="*/ 3478872 h 5808168"/>
              <a:gd name="connsiteX28" fmla="*/ 1365112 w 5536723"/>
              <a:gd name="connsiteY28" fmla="*/ 3089678 h 5808168"/>
              <a:gd name="connsiteX29" fmla="*/ 2049624 w 5536723"/>
              <a:gd name="connsiteY29" fmla="*/ 3089678 h 5808168"/>
              <a:gd name="connsiteX30" fmla="*/ 2048910 w 5536723"/>
              <a:gd name="connsiteY30" fmla="*/ 0 h 5808168"/>
              <a:gd name="connsiteX0" fmla="*/ 1361201 w 5536723"/>
              <a:gd name="connsiteY0" fmla="*/ 3766367 h 5808168"/>
              <a:gd name="connsiteX1" fmla="*/ 868352 w 5536723"/>
              <a:gd name="connsiteY1" fmla="*/ 3969765 h 5808168"/>
              <a:gd name="connsiteX2" fmla="*/ 676689 w 5536723"/>
              <a:gd name="connsiteY2" fmla="*/ 4450879 h 5808168"/>
              <a:gd name="connsiteX3" fmla="*/ 868352 w 5536723"/>
              <a:gd name="connsiteY3" fmla="*/ 4928081 h 5808168"/>
              <a:gd name="connsiteX4" fmla="*/ 1361201 w 5536723"/>
              <a:gd name="connsiteY4" fmla="*/ 5129523 h 5808168"/>
              <a:gd name="connsiteX5" fmla="*/ 1848182 w 5536723"/>
              <a:gd name="connsiteY5" fmla="*/ 4928081 h 5808168"/>
              <a:gd name="connsiteX6" fmla="*/ 2045713 w 5536723"/>
              <a:gd name="connsiteY6" fmla="*/ 4450879 h 5808168"/>
              <a:gd name="connsiteX7" fmla="*/ 2045713 w 5536723"/>
              <a:gd name="connsiteY7" fmla="*/ 3766367 h 5808168"/>
              <a:gd name="connsiteX8" fmla="*/ 1361201 w 5536723"/>
              <a:gd name="connsiteY8" fmla="*/ 3766367 h 5808168"/>
              <a:gd name="connsiteX9" fmla="*/ 2048910 w 5536723"/>
              <a:gd name="connsiteY9" fmla="*/ 0 h 5808168"/>
              <a:gd name="connsiteX10" fmla="*/ 2729948 w 5536723"/>
              <a:gd name="connsiteY10" fmla="*/ 0 h 5808168"/>
              <a:gd name="connsiteX11" fmla="*/ 2730225 w 5536723"/>
              <a:gd name="connsiteY11" fmla="*/ 3093590 h 5808168"/>
              <a:gd name="connsiteX12" fmla="*/ 4396522 w 5536723"/>
              <a:gd name="connsiteY12" fmla="*/ 3093590 h 5808168"/>
              <a:gd name="connsiteX13" fmla="*/ 3369754 w 5536723"/>
              <a:gd name="connsiteY13" fmla="*/ 2058999 h 5808168"/>
              <a:gd name="connsiteX14" fmla="*/ 4118806 w 5536723"/>
              <a:gd name="connsiteY14" fmla="*/ 2058999 h 5808168"/>
              <a:gd name="connsiteX15" fmla="*/ 5536723 w 5536723"/>
              <a:gd name="connsiteY15" fmla="*/ 3429978 h 5808168"/>
              <a:gd name="connsiteX16" fmla="*/ 4277221 w 5536723"/>
              <a:gd name="connsiteY16" fmla="*/ 4783356 h 5808168"/>
              <a:gd name="connsiteX17" fmla="*/ 3442117 w 5536723"/>
              <a:gd name="connsiteY17" fmla="*/ 4783356 h 5808168"/>
              <a:gd name="connsiteX18" fmla="*/ 4394566 w 5536723"/>
              <a:gd name="connsiteY18" fmla="*/ 3766367 h 5808168"/>
              <a:gd name="connsiteX19" fmla="*/ 2728269 w 5536723"/>
              <a:gd name="connsiteY19" fmla="*/ 3766367 h 5808168"/>
              <a:gd name="connsiteX20" fmla="*/ 2728269 w 5536723"/>
              <a:gd name="connsiteY20" fmla="*/ 4450879 h 5808168"/>
              <a:gd name="connsiteX21" fmla="*/ 2630481 w 5536723"/>
              <a:gd name="connsiteY21" fmla="*/ 4973064 h 5808168"/>
              <a:gd name="connsiteX22" fmla="*/ 2333208 w 5536723"/>
              <a:gd name="connsiteY22" fmla="*/ 5407240 h 5808168"/>
              <a:gd name="connsiteX23" fmla="*/ 1365112 w 5536723"/>
              <a:gd name="connsiteY23" fmla="*/ 5808168 h 5808168"/>
              <a:gd name="connsiteX24" fmla="*/ 395061 w 5536723"/>
              <a:gd name="connsiteY24" fmla="*/ 5407240 h 5808168"/>
              <a:gd name="connsiteX25" fmla="*/ 0 w 5536723"/>
              <a:gd name="connsiteY25" fmla="*/ 4448923 h 5808168"/>
              <a:gd name="connsiteX26" fmla="*/ 395061 w 5536723"/>
              <a:gd name="connsiteY26" fmla="*/ 3478872 h 5808168"/>
              <a:gd name="connsiteX27" fmla="*/ 1365112 w 5536723"/>
              <a:gd name="connsiteY27" fmla="*/ 3089678 h 5808168"/>
              <a:gd name="connsiteX28" fmla="*/ 2049624 w 5536723"/>
              <a:gd name="connsiteY28" fmla="*/ 3089678 h 5808168"/>
              <a:gd name="connsiteX29" fmla="*/ 2048910 w 5536723"/>
              <a:gd name="connsiteY29" fmla="*/ 0 h 580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36723" h="5808168">
                <a:moveTo>
                  <a:pt x="1361201" y="3766367"/>
                </a:moveTo>
                <a:cubicBezTo>
                  <a:pt x="1175405" y="3766367"/>
                  <a:pt x="1011122" y="3834818"/>
                  <a:pt x="868352" y="3969765"/>
                </a:cubicBezTo>
                <a:cubicBezTo>
                  <a:pt x="741229" y="4104711"/>
                  <a:pt x="676689" y="4265083"/>
                  <a:pt x="676689" y="4450879"/>
                </a:cubicBezTo>
                <a:cubicBezTo>
                  <a:pt x="676689" y="4636675"/>
                  <a:pt x="741229" y="4795090"/>
                  <a:pt x="868352" y="4928081"/>
                </a:cubicBezTo>
                <a:cubicBezTo>
                  <a:pt x="1007210" y="5063028"/>
                  <a:pt x="1171493" y="5129523"/>
                  <a:pt x="1361201" y="5129523"/>
                </a:cubicBezTo>
                <a:cubicBezTo>
                  <a:pt x="1550908" y="5129523"/>
                  <a:pt x="1713236" y="5063028"/>
                  <a:pt x="1848182" y="4928081"/>
                </a:cubicBezTo>
                <a:cubicBezTo>
                  <a:pt x="1981173" y="4800958"/>
                  <a:pt x="2045713" y="4640586"/>
                  <a:pt x="2045713" y="4450879"/>
                </a:cubicBezTo>
                <a:lnTo>
                  <a:pt x="2045713" y="3766367"/>
                </a:lnTo>
                <a:lnTo>
                  <a:pt x="1361201" y="3766367"/>
                </a:lnTo>
                <a:close/>
                <a:moveTo>
                  <a:pt x="2048910" y="0"/>
                </a:moveTo>
                <a:lnTo>
                  <a:pt x="2729948" y="0"/>
                </a:lnTo>
                <a:cubicBezTo>
                  <a:pt x="2730040" y="1031197"/>
                  <a:pt x="2730133" y="2062393"/>
                  <a:pt x="2730225" y="3093590"/>
                </a:cubicBezTo>
                <a:lnTo>
                  <a:pt x="4396522" y="3093590"/>
                </a:lnTo>
                <a:lnTo>
                  <a:pt x="3369754" y="2058999"/>
                </a:lnTo>
                <a:lnTo>
                  <a:pt x="4118806" y="2058999"/>
                </a:lnTo>
                <a:lnTo>
                  <a:pt x="5536723" y="3429978"/>
                </a:lnTo>
                <a:lnTo>
                  <a:pt x="4277221" y="4783356"/>
                </a:lnTo>
                <a:lnTo>
                  <a:pt x="3442117" y="4783356"/>
                </a:lnTo>
                <a:lnTo>
                  <a:pt x="4394566" y="3766367"/>
                </a:lnTo>
                <a:lnTo>
                  <a:pt x="2728269" y="3766367"/>
                </a:lnTo>
                <a:lnTo>
                  <a:pt x="2728269" y="4450879"/>
                </a:lnTo>
                <a:cubicBezTo>
                  <a:pt x="2728269" y="4644498"/>
                  <a:pt x="2695021" y="4818560"/>
                  <a:pt x="2630481" y="4973064"/>
                </a:cubicBezTo>
                <a:cubicBezTo>
                  <a:pt x="2571809" y="5123656"/>
                  <a:pt x="2472066" y="5268382"/>
                  <a:pt x="2333208" y="5407240"/>
                </a:cubicBezTo>
                <a:cubicBezTo>
                  <a:pt x="2065270" y="5675177"/>
                  <a:pt x="1742572" y="5808168"/>
                  <a:pt x="1365112" y="5808168"/>
                </a:cubicBezTo>
                <a:cubicBezTo>
                  <a:pt x="985697" y="5808168"/>
                  <a:pt x="662999" y="5675177"/>
                  <a:pt x="395061" y="5407240"/>
                </a:cubicBezTo>
                <a:cubicBezTo>
                  <a:pt x="131035" y="5151037"/>
                  <a:pt x="0" y="4832250"/>
                  <a:pt x="0" y="4448923"/>
                </a:cubicBezTo>
                <a:cubicBezTo>
                  <a:pt x="0" y="4073420"/>
                  <a:pt x="131035" y="3750721"/>
                  <a:pt x="395061" y="3478872"/>
                </a:cubicBezTo>
                <a:cubicBezTo>
                  <a:pt x="662999" y="3220713"/>
                  <a:pt x="985697" y="3089678"/>
                  <a:pt x="1365112" y="3089678"/>
                </a:cubicBezTo>
                <a:lnTo>
                  <a:pt x="2049624" y="3089678"/>
                </a:lnTo>
                <a:lnTo>
                  <a:pt x="204891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021B71E-2A61-477A-AAA3-A23E04EFD6D8}"/>
              </a:ext>
            </a:extLst>
          </p:cNvPr>
          <p:cNvSpPr txBox="1"/>
          <p:nvPr/>
        </p:nvSpPr>
        <p:spPr>
          <a:xfrm>
            <a:off x="7072837" y="2504787"/>
            <a:ext cx="4524996" cy="2923877"/>
          </a:xfrm>
          <a:prstGeom prst="rect">
            <a:avLst/>
          </a:prstGeom>
          <a:noFill/>
        </p:spPr>
        <p:txBody>
          <a:bodyPr wrap="square" rtlCol="0" anchor="t">
            <a:spAutoFit/>
          </a:bodyPr>
          <a:lstStyle/>
          <a:p>
            <a:r>
              <a:rPr lang="en-GB" sz="2400" b="1" dirty="0">
                <a:solidFill>
                  <a:schemeClr val="bg1"/>
                </a:solidFill>
                <a:latin typeface="+mj-lt"/>
                <a:cs typeface="Poppins Light" panose="00000400000000000000" pitchFamily="2" charset="0"/>
              </a:rPr>
              <a:t>“In reality, when [staff] started doing it they said, this is brilliant, we don’t get managers bothering us, we don’t get emails, we can get hands on patients all day”. </a:t>
            </a:r>
          </a:p>
          <a:p>
            <a:endParaRPr lang="en-GB" sz="2400" spc="-188" dirty="0">
              <a:solidFill>
                <a:schemeClr val="bg1"/>
              </a:solidFill>
              <a:latin typeface="+mj-lt"/>
              <a:cs typeface="Poppins Light" panose="00000400000000000000" pitchFamily="2" charset="0"/>
            </a:endParaRPr>
          </a:p>
          <a:p>
            <a:r>
              <a:rPr lang="en-GB" sz="2000" dirty="0">
                <a:solidFill>
                  <a:schemeClr val="bg1"/>
                </a:solidFill>
                <a:latin typeface="+mj-lt"/>
                <a:cs typeface="Poppins Light" panose="00000400000000000000" pitchFamily="2" charset="0"/>
              </a:rPr>
              <a:t>Annette </a:t>
            </a:r>
            <a:r>
              <a:rPr lang="en-GB" sz="2000" dirty="0" err="1">
                <a:solidFill>
                  <a:schemeClr val="bg1"/>
                </a:solidFill>
                <a:latin typeface="+mj-lt"/>
                <a:cs typeface="Poppins Light" panose="00000400000000000000" pitchFamily="2" charset="0"/>
              </a:rPr>
              <a:t>Purkis</a:t>
            </a:r>
            <a:r>
              <a:rPr lang="en-GB" sz="2000" dirty="0">
                <a:solidFill>
                  <a:schemeClr val="bg1"/>
                </a:solidFill>
                <a:latin typeface="+mj-lt"/>
                <a:cs typeface="Poppins Light" panose="00000400000000000000" pitchFamily="2" charset="0"/>
              </a:rPr>
              <a:t>, Head of Therapies,   University Hospital Southampton NHS FT</a:t>
            </a:r>
          </a:p>
        </p:txBody>
      </p:sp>
      <p:grpSp>
        <p:nvGrpSpPr>
          <p:cNvPr id="16" name="Group 15"/>
          <p:cNvGrpSpPr/>
          <p:nvPr/>
        </p:nvGrpSpPr>
        <p:grpSpPr>
          <a:xfrm>
            <a:off x="7153021" y="5709108"/>
            <a:ext cx="494030" cy="99060"/>
            <a:chOff x="7077263" y="4620250"/>
            <a:chExt cx="494030" cy="99060"/>
          </a:xfrm>
        </p:grpSpPr>
        <p:sp>
          <p:nvSpPr>
            <p:cNvPr id="13" name="Oval 12">
              <a:extLst>
                <a:ext uri="{FF2B5EF4-FFF2-40B4-BE49-F238E27FC236}">
                  <a16:creationId xmlns:a16="http://schemas.microsoft.com/office/drawing/2014/main" id="{3E55DBAF-1BC2-4396-A97A-C72342FF59AC}"/>
                </a:ext>
              </a:extLst>
            </p:cNvPr>
            <p:cNvSpPr/>
            <p:nvPr/>
          </p:nvSpPr>
          <p:spPr>
            <a:xfrm>
              <a:off x="7077263" y="4620250"/>
              <a:ext cx="99060" cy="9906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Oval 13">
              <a:extLst>
                <a:ext uri="{FF2B5EF4-FFF2-40B4-BE49-F238E27FC236}">
                  <a16:creationId xmlns:a16="http://schemas.microsoft.com/office/drawing/2014/main" id="{17DFA62E-477F-4BBB-B90D-7968A77B7945}"/>
                </a:ext>
              </a:extLst>
            </p:cNvPr>
            <p:cNvSpPr/>
            <p:nvPr/>
          </p:nvSpPr>
          <p:spPr>
            <a:xfrm>
              <a:off x="7274748" y="4620250"/>
              <a:ext cx="99060" cy="9906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Oval 14">
              <a:extLst>
                <a:ext uri="{FF2B5EF4-FFF2-40B4-BE49-F238E27FC236}">
                  <a16:creationId xmlns:a16="http://schemas.microsoft.com/office/drawing/2014/main" id="{440FE79C-A972-411D-96DB-447836720639}"/>
                </a:ext>
              </a:extLst>
            </p:cNvPr>
            <p:cNvSpPr/>
            <p:nvPr/>
          </p:nvSpPr>
          <p:spPr>
            <a:xfrm>
              <a:off x="7472233" y="4620250"/>
              <a:ext cx="99060" cy="9906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17" name="Teardrop 16"/>
          <p:cNvSpPr/>
          <p:nvPr/>
        </p:nvSpPr>
        <p:spPr>
          <a:xfrm>
            <a:off x="1581150" y="3760520"/>
            <a:ext cx="1390650" cy="1390650"/>
          </a:xfrm>
          <a:prstGeom prst="teardrop">
            <a:avLst/>
          </a:prstGeom>
          <a:solidFill>
            <a:schemeClr val="bg1"/>
          </a:solidFill>
          <a:ln>
            <a:noFill/>
          </a:ln>
          <a:effectLst>
            <a:outerShdw blurRad="825500" dist="190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0" name="Group 19"/>
          <p:cNvGrpSpPr/>
          <p:nvPr/>
        </p:nvGrpSpPr>
        <p:grpSpPr>
          <a:xfrm>
            <a:off x="2003133" y="4201295"/>
            <a:ext cx="546684" cy="509100"/>
            <a:chOff x="4180897" y="5752145"/>
            <a:chExt cx="546684" cy="509100"/>
          </a:xfrm>
          <a:gradFill>
            <a:gsLst>
              <a:gs pos="0">
                <a:schemeClr val="accent3"/>
              </a:gs>
              <a:gs pos="82000">
                <a:schemeClr val="accent1">
                  <a:lumMod val="75000"/>
                </a:schemeClr>
              </a:gs>
            </a:gsLst>
            <a:lin ang="2700000" scaled="1"/>
          </a:gradFill>
        </p:grpSpPr>
        <p:sp>
          <p:nvSpPr>
            <p:cNvPr id="18" name="Freeform 423">
              <a:extLst>
                <a:ext uri="{FF2B5EF4-FFF2-40B4-BE49-F238E27FC236}">
                  <a16:creationId xmlns:a16="http://schemas.microsoft.com/office/drawing/2014/main" id="{D0B6A0BF-2394-4280-8022-B80295BA2982}"/>
                </a:ext>
              </a:extLst>
            </p:cNvPr>
            <p:cNvSpPr>
              <a:spLocks noEditPoints="1"/>
            </p:cNvSpPr>
            <p:nvPr/>
          </p:nvSpPr>
          <p:spPr bwMode="auto">
            <a:xfrm>
              <a:off x="4180897" y="5820480"/>
              <a:ext cx="478349" cy="440765"/>
            </a:xfrm>
            <a:custGeom>
              <a:avLst/>
              <a:gdLst>
                <a:gd name="T0" fmla="*/ 33 w 140"/>
                <a:gd name="T1" fmla="*/ 129 h 129"/>
                <a:gd name="T2" fmla="*/ 33 w 140"/>
                <a:gd name="T3" fmla="*/ 100 h 129"/>
                <a:gd name="T4" fmla="*/ 0 w 140"/>
                <a:gd name="T5" fmla="*/ 100 h 129"/>
                <a:gd name="T6" fmla="*/ 0 w 140"/>
                <a:gd name="T7" fmla="*/ 0 h 129"/>
                <a:gd name="T8" fmla="*/ 140 w 140"/>
                <a:gd name="T9" fmla="*/ 0 h 129"/>
                <a:gd name="T10" fmla="*/ 140 w 140"/>
                <a:gd name="T11" fmla="*/ 100 h 129"/>
                <a:gd name="T12" fmla="*/ 66 w 140"/>
                <a:gd name="T13" fmla="*/ 100 h 129"/>
                <a:gd name="T14" fmla="*/ 33 w 140"/>
                <a:gd name="T15" fmla="*/ 129 h 129"/>
                <a:gd name="T16" fmla="*/ 5 w 140"/>
                <a:gd name="T17" fmla="*/ 95 h 129"/>
                <a:gd name="T18" fmla="*/ 38 w 140"/>
                <a:gd name="T19" fmla="*/ 95 h 129"/>
                <a:gd name="T20" fmla="*/ 38 w 140"/>
                <a:gd name="T21" fmla="*/ 118 h 129"/>
                <a:gd name="T22" fmla="*/ 64 w 140"/>
                <a:gd name="T23" fmla="*/ 95 h 129"/>
                <a:gd name="T24" fmla="*/ 135 w 140"/>
                <a:gd name="T25" fmla="*/ 95 h 129"/>
                <a:gd name="T26" fmla="*/ 135 w 140"/>
                <a:gd name="T27" fmla="*/ 5 h 129"/>
                <a:gd name="T28" fmla="*/ 5 w 140"/>
                <a:gd name="T29" fmla="*/ 5 h 129"/>
                <a:gd name="T30" fmla="*/ 5 w 140"/>
                <a:gd name="T31" fmla="*/ 9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 h="129">
                  <a:moveTo>
                    <a:pt x="33" y="129"/>
                  </a:moveTo>
                  <a:lnTo>
                    <a:pt x="33" y="100"/>
                  </a:lnTo>
                  <a:lnTo>
                    <a:pt x="0" y="100"/>
                  </a:lnTo>
                  <a:lnTo>
                    <a:pt x="0" y="0"/>
                  </a:lnTo>
                  <a:lnTo>
                    <a:pt x="140" y="0"/>
                  </a:lnTo>
                  <a:lnTo>
                    <a:pt x="140" y="100"/>
                  </a:lnTo>
                  <a:lnTo>
                    <a:pt x="66" y="100"/>
                  </a:lnTo>
                  <a:lnTo>
                    <a:pt x="33" y="129"/>
                  </a:lnTo>
                  <a:close/>
                  <a:moveTo>
                    <a:pt x="5" y="95"/>
                  </a:moveTo>
                  <a:lnTo>
                    <a:pt x="38" y="95"/>
                  </a:lnTo>
                  <a:lnTo>
                    <a:pt x="38" y="118"/>
                  </a:lnTo>
                  <a:lnTo>
                    <a:pt x="64" y="95"/>
                  </a:lnTo>
                  <a:lnTo>
                    <a:pt x="135" y="95"/>
                  </a:lnTo>
                  <a:lnTo>
                    <a:pt x="135" y="5"/>
                  </a:lnTo>
                  <a:lnTo>
                    <a:pt x="5" y="5"/>
                  </a:lnTo>
                  <a:lnTo>
                    <a:pt x="5" y="95"/>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424">
              <a:extLst>
                <a:ext uri="{FF2B5EF4-FFF2-40B4-BE49-F238E27FC236}">
                  <a16:creationId xmlns:a16="http://schemas.microsoft.com/office/drawing/2014/main" id="{0EEFA0BF-EAEC-4B84-8C51-5D3A1FBF5E71}"/>
                </a:ext>
              </a:extLst>
            </p:cNvPr>
            <p:cNvSpPr>
              <a:spLocks/>
            </p:cNvSpPr>
            <p:nvPr/>
          </p:nvSpPr>
          <p:spPr bwMode="auto">
            <a:xfrm>
              <a:off x="4249232" y="5752145"/>
              <a:ext cx="478349" cy="341678"/>
            </a:xfrm>
            <a:custGeom>
              <a:avLst/>
              <a:gdLst>
                <a:gd name="T0" fmla="*/ 140 w 140"/>
                <a:gd name="T1" fmla="*/ 100 h 100"/>
                <a:gd name="T2" fmla="*/ 123 w 140"/>
                <a:gd name="T3" fmla="*/ 100 h 100"/>
                <a:gd name="T4" fmla="*/ 123 w 140"/>
                <a:gd name="T5" fmla="*/ 95 h 100"/>
                <a:gd name="T6" fmla="*/ 135 w 140"/>
                <a:gd name="T7" fmla="*/ 95 h 100"/>
                <a:gd name="T8" fmla="*/ 135 w 140"/>
                <a:gd name="T9" fmla="*/ 5 h 100"/>
                <a:gd name="T10" fmla="*/ 5 w 140"/>
                <a:gd name="T11" fmla="*/ 5 h 100"/>
                <a:gd name="T12" fmla="*/ 5 w 140"/>
                <a:gd name="T13" fmla="*/ 18 h 100"/>
                <a:gd name="T14" fmla="*/ 0 w 140"/>
                <a:gd name="T15" fmla="*/ 18 h 100"/>
                <a:gd name="T16" fmla="*/ 0 w 140"/>
                <a:gd name="T17" fmla="*/ 0 h 100"/>
                <a:gd name="T18" fmla="*/ 140 w 140"/>
                <a:gd name="T19" fmla="*/ 0 h 100"/>
                <a:gd name="T20" fmla="*/ 140 w 140"/>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 h="100">
                  <a:moveTo>
                    <a:pt x="140" y="100"/>
                  </a:moveTo>
                  <a:lnTo>
                    <a:pt x="123" y="100"/>
                  </a:lnTo>
                  <a:lnTo>
                    <a:pt x="123" y="95"/>
                  </a:lnTo>
                  <a:lnTo>
                    <a:pt x="135" y="95"/>
                  </a:lnTo>
                  <a:lnTo>
                    <a:pt x="135" y="5"/>
                  </a:lnTo>
                  <a:lnTo>
                    <a:pt x="5" y="5"/>
                  </a:lnTo>
                  <a:lnTo>
                    <a:pt x="5" y="18"/>
                  </a:lnTo>
                  <a:lnTo>
                    <a:pt x="0" y="18"/>
                  </a:lnTo>
                  <a:lnTo>
                    <a:pt x="0" y="0"/>
                  </a:lnTo>
                  <a:lnTo>
                    <a:pt x="140" y="0"/>
                  </a:lnTo>
                  <a:lnTo>
                    <a:pt x="140" y="10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1" name="TextBox 20">
            <a:extLst>
              <a:ext uri="{FF2B5EF4-FFF2-40B4-BE49-F238E27FC236}">
                <a16:creationId xmlns:a16="http://schemas.microsoft.com/office/drawing/2014/main" id="{E7D64AFE-0AED-490E-826A-135409FD8B78}"/>
              </a:ext>
            </a:extLst>
          </p:cNvPr>
          <p:cNvSpPr txBox="1"/>
          <p:nvPr/>
        </p:nvSpPr>
        <p:spPr>
          <a:xfrm rot="10800000" flipV="1">
            <a:off x="11404230" y="6349263"/>
            <a:ext cx="529808" cy="307777"/>
          </a:xfrm>
          <a:prstGeom prst="rect">
            <a:avLst/>
          </a:prstGeom>
          <a:noFill/>
        </p:spPr>
        <p:txBody>
          <a:bodyPr wrap="square" rtlCol="0">
            <a:spAutoFit/>
          </a:bodyPr>
          <a:lstStyle/>
          <a:p>
            <a:pPr algn="ctr"/>
            <a:fld id="{260E2A6B-A809-4840-BF14-8648BC0BDF87}" type="slidenum">
              <a:rPr lang="id-ID" sz="1400" i="0" smtClean="0">
                <a:solidFill>
                  <a:schemeClr val="bg1">
                    <a:lumMod val="95000"/>
                  </a:schemeClr>
                </a:solidFill>
                <a:latin typeface="+mj-lt"/>
                <a:ea typeface="Lato" panose="020F0502020204030203" pitchFamily="34" charset="0"/>
                <a:cs typeface="Segoe UI" panose="020B0502040204020203" pitchFamily="34" charset="0"/>
              </a:rPr>
              <a:pPr algn="ctr"/>
              <a:t>50</a:t>
            </a:fld>
            <a:endParaRPr lang="id-ID" sz="3200" i="0" dirty="0">
              <a:solidFill>
                <a:schemeClr val="bg1">
                  <a:lumMod val="95000"/>
                </a:schemeClr>
              </a:solidFill>
              <a:latin typeface="+mj-lt"/>
              <a:ea typeface="Lato" panose="020F0502020204030203" pitchFamily="34" charset="0"/>
              <a:cs typeface="Segoe UI" panose="020B0502040204020203" pitchFamily="34" charset="0"/>
            </a:endParaRPr>
          </a:p>
        </p:txBody>
      </p:sp>
      <p:sp>
        <p:nvSpPr>
          <p:cNvPr id="22" name="TextBox 21">
            <a:extLst>
              <a:ext uri="{FF2B5EF4-FFF2-40B4-BE49-F238E27FC236}">
                <a16:creationId xmlns:a16="http://schemas.microsoft.com/office/drawing/2014/main" id="{939A9F33-5F32-4AA6-B67A-28FFF47EDC55}"/>
              </a:ext>
            </a:extLst>
          </p:cNvPr>
          <p:cNvSpPr txBox="1"/>
          <p:nvPr/>
        </p:nvSpPr>
        <p:spPr>
          <a:xfrm>
            <a:off x="10781501" y="6349263"/>
            <a:ext cx="682687" cy="307777"/>
          </a:xfrm>
          <a:prstGeom prst="rect">
            <a:avLst/>
          </a:prstGeom>
          <a:noFill/>
        </p:spPr>
        <p:txBody>
          <a:bodyPr wrap="none" rtlCol="0">
            <a:spAutoFit/>
          </a:bodyPr>
          <a:lstStyle/>
          <a:p>
            <a:pPr algn="ctr"/>
            <a:r>
              <a:rPr lang="en-US" sz="1400" spc="300" dirty="0">
                <a:solidFill>
                  <a:schemeClr val="bg1">
                    <a:lumMod val="95000"/>
                  </a:schemeClr>
                </a:solidFill>
                <a:latin typeface="+mj-lt"/>
                <a:ea typeface="Lato" panose="020F0502020204030203" pitchFamily="34" charset="0"/>
                <a:cs typeface="Segoe UI" panose="020B0502040204020203" pitchFamily="34" charset="0"/>
              </a:rPr>
              <a:t>Page</a:t>
            </a:r>
            <a:endParaRPr lang="id-ID" sz="1400" spc="300" dirty="0">
              <a:solidFill>
                <a:schemeClr val="bg1">
                  <a:lumMod val="95000"/>
                </a:schemeClr>
              </a:solidFill>
              <a:latin typeface="+mj-lt"/>
              <a:ea typeface="Lato" panose="020F0502020204030203" pitchFamily="34" charset="0"/>
              <a:cs typeface="Segoe UI" panose="020B0502040204020203" pitchFamily="34" charset="0"/>
            </a:endParaRPr>
          </a:p>
        </p:txBody>
      </p:sp>
      <p:sp>
        <p:nvSpPr>
          <p:cNvPr id="23" name="Freeform: Shape 22">
            <a:extLst>
              <a:ext uri="{FF2B5EF4-FFF2-40B4-BE49-F238E27FC236}">
                <a16:creationId xmlns:a16="http://schemas.microsoft.com/office/drawing/2014/main" id="{D7F9F396-A9DE-47B4-B1FB-6A6CA1304D9C}"/>
              </a:ext>
            </a:extLst>
          </p:cNvPr>
          <p:cNvSpPr/>
          <p:nvPr/>
        </p:nvSpPr>
        <p:spPr>
          <a:xfrm>
            <a:off x="7153021" y="1767332"/>
            <a:ext cx="458882" cy="399396"/>
          </a:xfrm>
          <a:custGeom>
            <a:avLst/>
            <a:gdLst>
              <a:gd name="connsiteX0" fmla="*/ 395021 w 395021"/>
              <a:gd name="connsiteY0" fmla="*/ 0 h 343815"/>
              <a:gd name="connsiteX1" fmla="*/ 395021 w 395021"/>
              <a:gd name="connsiteY1" fmla="*/ 70714 h 343815"/>
              <a:gd name="connsiteX2" fmla="*/ 320650 w 395021"/>
              <a:gd name="connsiteY2" fmla="*/ 179223 h 343815"/>
              <a:gd name="connsiteX3" fmla="*/ 395021 w 395021"/>
              <a:gd name="connsiteY3" fmla="*/ 179223 h 343815"/>
              <a:gd name="connsiteX4" fmla="*/ 395021 w 395021"/>
              <a:gd name="connsiteY4" fmla="*/ 343815 h 343815"/>
              <a:gd name="connsiteX5" fmla="*/ 242621 w 395021"/>
              <a:gd name="connsiteY5" fmla="*/ 343815 h 343815"/>
              <a:gd name="connsiteX6" fmla="*/ 242621 w 395021"/>
              <a:gd name="connsiteY6" fmla="*/ 179223 h 343815"/>
              <a:gd name="connsiteX7" fmla="*/ 287731 w 395021"/>
              <a:gd name="connsiteY7" fmla="*/ 63399 h 343815"/>
              <a:gd name="connsiteX8" fmla="*/ 395021 w 395021"/>
              <a:gd name="connsiteY8" fmla="*/ 0 h 343815"/>
              <a:gd name="connsiteX9" fmla="*/ 152400 w 395021"/>
              <a:gd name="connsiteY9" fmla="*/ 0 h 343815"/>
              <a:gd name="connsiteX10" fmla="*/ 152400 w 395021"/>
              <a:gd name="connsiteY10" fmla="*/ 70714 h 343815"/>
              <a:gd name="connsiteX11" fmla="*/ 78029 w 395021"/>
              <a:gd name="connsiteY11" fmla="*/ 179223 h 343815"/>
              <a:gd name="connsiteX12" fmla="*/ 152400 w 395021"/>
              <a:gd name="connsiteY12" fmla="*/ 179223 h 343815"/>
              <a:gd name="connsiteX13" fmla="*/ 152400 w 395021"/>
              <a:gd name="connsiteY13" fmla="*/ 343815 h 343815"/>
              <a:gd name="connsiteX14" fmla="*/ 0 w 395021"/>
              <a:gd name="connsiteY14" fmla="*/ 343815 h 343815"/>
              <a:gd name="connsiteX15" fmla="*/ 0 w 395021"/>
              <a:gd name="connsiteY15" fmla="*/ 179223 h 343815"/>
              <a:gd name="connsiteX16" fmla="*/ 45111 w 395021"/>
              <a:gd name="connsiteY16" fmla="*/ 63399 h 343815"/>
              <a:gd name="connsiteX17" fmla="*/ 152400 w 395021"/>
              <a:gd name="connsiteY17" fmla="*/ 0 h 34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5021" h="343815">
                <a:moveTo>
                  <a:pt x="395021" y="0"/>
                </a:moveTo>
                <a:lnTo>
                  <a:pt x="395021" y="70714"/>
                </a:lnTo>
                <a:cubicBezTo>
                  <a:pt x="345440" y="87783"/>
                  <a:pt x="320650" y="123952"/>
                  <a:pt x="320650" y="179223"/>
                </a:cubicBezTo>
                <a:lnTo>
                  <a:pt x="395021" y="179223"/>
                </a:lnTo>
                <a:lnTo>
                  <a:pt x="395021" y="343815"/>
                </a:lnTo>
                <a:lnTo>
                  <a:pt x="242621" y="343815"/>
                </a:lnTo>
                <a:lnTo>
                  <a:pt x="242621" y="179223"/>
                </a:lnTo>
                <a:cubicBezTo>
                  <a:pt x="242621" y="135332"/>
                  <a:pt x="257658" y="96724"/>
                  <a:pt x="287731" y="63399"/>
                </a:cubicBezTo>
                <a:cubicBezTo>
                  <a:pt x="314554" y="34138"/>
                  <a:pt x="350317" y="13005"/>
                  <a:pt x="395021" y="0"/>
                </a:cubicBezTo>
                <a:close/>
                <a:moveTo>
                  <a:pt x="152400" y="0"/>
                </a:moveTo>
                <a:lnTo>
                  <a:pt x="152400" y="70714"/>
                </a:lnTo>
                <a:cubicBezTo>
                  <a:pt x="102819" y="87783"/>
                  <a:pt x="78029" y="123952"/>
                  <a:pt x="78029" y="179223"/>
                </a:cubicBezTo>
                <a:lnTo>
                  <a:pt x="152400" y="179223"/>
                </a:lnTo>
                <a:lnTo>
                  <a:pt x="152400" y="343815"/>
                </a:lnTo>
                <a:lnTo>
                  <a:pt x="0" y="343815"/>
                </a:lnTo>
                <a:lnTo>
                  <a:pt x="0" y="179223"/>
                </a:lnTo>
                <a:cubicBezTo>
                  <a:pt x="0" y="135332"/>
                  <a:pt x="15037" y="96724"/>
                  <a:pt x="45111" y="63399"/>
                </a:cubicBezTo>
                <a:cubicBezTo>
                  <a:pt x="71933" y="34138"/>
                  <a:pt x="107696" y="13005"/>
                  <a:pt x="152400" y="0"/>
                </a:cubicBezTo>
                <a:close/>
              </a:path>
            </a:pathLst>
          </a:custGeom>
          <a:solidFill>
            <a:schemeClr val="bg1"/>
          </a:solidFill>
          <a:ln>
            <a:noFill/>
          </a:ln>
          <a:effectLst>
            <a:outerShdw blurRad="838200" dist="381000" dir="8100000" sx="95000" sy="95000" algn="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4000" dirty="0">
              <a:latin typeface="+mj-lt"/>
              <a:cs typeface="Segoe UI" panose="020B0502040204020203" pitchFamily="34" charset="0"/>
            </a:endParaRPr>
          </a:p>
        </p:txBody>
      </p:sp>
    </p:spTree>
    <p:extLst>
      <p:ext uri="{BB962C8B-B14F-4D97-AF65-F5344CB8AC3E}">
        <p14:creationId xmlns:p14="http://schemas.microsoft.com/office/powerpoint/2010/main" val="27618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404EFD0-FF3F-4F8F-9644-8F5A99CC4D9A}"/>
              </a:ext>
            </a:extLst>
          </p:cNvPr>
          <p:cNvGrpSpPr>
            <a:grpSpLocks noChangeAspect="1"/>
          </p:cNvGrpSpPr>
          <p:nvPr/>
        </p:nvGrpSpPr>
        <p:grpSpPr>
          <a:xfrm>
            <a:off x="7592" y="-387414"/>
            <a:ext cx="12184408" cy="7245414"/>
            <a:chOff x="255569" y="2919981"/>
            <a:chExt cx="4215262" cy="2506590"/>
          </a:xfrm>
        </p:grpSpPr>
        <p:pic>
          <p:nvPicPr>
            <p:cNvPr id="14" name="Picture 13">
              <a:extLst>
                <a:ext uri="{FF2B5EF4-FFF2-40B4-BE49-F238E27FC236}">
                  <a16:creationId xmlns:a16="http://schemas.microsoft.com/office/drawing/2014/main" id="{D66D4B24-7396-4593-97C1-55CF655BE6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843" y="2919981"/>
              <a:ext cx="2123223" cy="1293207"/>
            </a:xfrm>
            <a:prstGeom prst="rect">
              <a:avLst/>
            </a:prstGeom>
          </p:spPr>
        </p:pic>
        <p:pic>
          <p:nvPicPr>
            <p:cNvPr id="15" name="Picture 14">
              <a:extLst>
                <a:ext uri="{FF2B5EF4-FFF2-40B4-BE49-F238E27FC236}">
                  <a16:creationId xmlns:a16="http://schemas.microsoft.com/office/drawing/2014/main" id="{64BF52A1-6050-4A3D-9726-FE9F2D9D91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4085" y="2929503"/>
              <a:ext cx="2086746" cy="1283685"/>
            </a:xfrm>
            <a:prstGeom prst="rect">
              <a:avLst/>
            </a:prstGeom>
          </p:spPr>
        </p:pic>
        <p:pic>
          <p:nvPicPr>
            <p:cNvPr id="16" name="Picture 15">
              <a:extLst>
                <a:ext uri="{FF2B5EF4-FFF2-40B4-BE49-F238E27FC236}">
                  <a16:creationId xmlns:a16="http://schemas.microsoft.com/office/drawing/2014/main" id="{0778DDEE-7AD9-464D-8761-B791C5D25A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569" y="4205313"/>
              <a:ext cx="2140532" cy="1221258"/>
            </a:xfrm>
            <a:prstGeom prst="rect">
              <a:avLst/>
            </a:prstGeom>
          </p:spPr>
        </p:pic>
        <p:pic>
          <p:nvPicPr>
            <p:cNvPr id="17" name="Picture 16">
              <a:extLst>
                <a:ext uri="{FF2B5EF4-FFF2-40B4-BE49-F238E27FC236}">
                  <a16:creationId xmlns:a16="http://schemas.microsoft.com/office/drawing/2014/main" id="{59EEC311-F489-46D7-A0F5-31B23781D8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87139" y="4205313"/>
              <a:ext cx="2083692" cy="1221258"/>
            </a:xfrm>
            <a:prstGeom prst="rect">
              <a:avLst/>
            </a:prstGeom>
          </p:spPr>
        </p:pic>
      </p:grpSp>
      <p:sp>
        <p:nvSpPr>
          <p:cNvPr id="5" name="Rectangle 4">
            <a:extLst>
              <a:ext uri="{FF2B5EF4-FFF2-40B4-BE49-F238E27FC236}">
                <a16:creationId xmlns:a16="http://schemas.microsoft.com/office/drawing/2014/main" id="{34C2D463-C732-45EF-A9CD-C26F285E0EEE}"/>
              </a:ext>
            </a:extLst>
          </p:cNvPr>
          <p:cNvSpPr/>
          <p:nvPr/>
        </p:nvSpPr>
        <p:spPr>
          <a:xfrm>
            <a:off x="3634987" y="1328963"/>
            <a:ext cx="8592457" cy="3751942"/>
          </a:xfrm>
          <a:prstGeom prst="rect">
            <a:avLst/>
          </a:prstGeom>
          <a:gradFill>
            <a:gsLst>
              <a:gs pos="0">
                <a:schemeClr val="accent3"/>
              </a:gs>
              <a:gs pos="82000">
                <a:schemeClr val="accent1">
                  <a:lumMod val="75000"/>
                </a:schemeClr>
              </a:gs>
            </a:gsLst>
            <a:lin ang="2700000" scaled="1"/>
          </a:gradFill>
          <a:ln>
            <a:noFill/>
          </a:ln>
          <a:effectLst>
            <a:outerShdw blurRad="1270000" dist="1066800" dir="2700000" sx="90000" sy="9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9" name="Rectangle 8">
            <a:extLst>
              <a:ext uri="{FF2B5EF4-FFF2-40B4-BE49-F238E27FC236}">
                <a16:creationId xmlns:a16="http://schemas.microsoft.com/office/drawing/2014/main" id="{86E5EAE8-C3FF-4B8E-9BA8-959205643F4D}"/>
              </a:ext>
            </a:extLst>
          </p:cNvPr>
          <p:cNvSpPr/>
          <p:nvPr/>
        </p:nvSpPr>
        <p:spPr>
          <a:xfrm>
            <a:off x="4252686" y="2332148"/>
            <a:ext cx="7286170" cy="769441"/>
          </a:xfrm>
          <a:prstGeom prst="rect">
            <a:avLst/>
          </a:prstGeom>
          <a:noFill/>
        </p:spPr>
        <p:txBody>
          <a:bodyPr wrap="square" rtlCol="0">
            <a:spAutoFit/>
          </a:bodyPr>
          <a:lstStyle/>
          <a:p>
            <a:pPr algn="ctr"/>
            <a:r>
              <a:rPr lang="en-US" sz="4400" spc="-188" dirty="0">
                <a:solidFill>
                  <a:schemeClr val="bg1"/>
                </a:solidFill>
                <a:latin typeface="+mj-lt"/>
                <a:cs typeface="Poppins Light" panose="00000400000000000000" pitchFamily="2" charset="0"/>
              </a:rPr>
              <a:t>Spreading the Word</a:t>
            </a:r>
          </a:p>
        </p:txBody>
      </p:sp>
      <p:sp>
        <p:nvSpPr>
          <p:cNvPr id="10" name="Freeform: Shape 9">
            <a:extLst>
              <a:ext uri="{FF2B5EF4-FFF2-40B4-BE49-F238E27FC236}">
                <a16:creationId xmlns:a16="http://schemas.microsoft.com/office/drawing/2014/main" id="{ED2C742E-526D-4A53-9964-C74306ADEDF9}"/>
              </a:ext>
            </a:extLst>
          </p:cNvPr>
          <p:cNvSpPr/>
          <p:nvPr/>
        </p:nvSpPr>
        <p:spPr>
          <a:xfrm>
            <a:off x="7666330" y="1706444"/>
            <a:ext cx="458882" cy="399396"/>
          </a:xfrm>
          <a:custGeom>
            <a:avLst/>
            <a:gdLst>
              <a:gd name="connsiteX0" fmla="*/ 395021 w 395021"/>
              <a:gd name="connsiteY0" fmla="*/ 0 h 343815"/>
              <a:gd name="connsiteX1" fmla="*/ 395021 w 395021"/>
              <a:gd name="connsiteY1" fmla="*/ 70714 h 343815"/>
              <a:gd name="connsiteX2" fmla="*/ 320650 w 395021"/>
              <a:gd name="connsiteY2" fmla="*/ 179223 h 343815"/>
              <a:gd name="connsiteX3" fmla="*/ 395021 w 395021"/>
              <a:gd name="connsiteY3" fmla="*/ 179223 h 343815"/>
              <a:gd name="connsiteX4" fmla="*/ 395021 w 395021"/>
              <a:gd name="connsiteY4" fmla="*/ 343815 h 343815"/>
              <a:gd name="connsiteX5" fmla="*/ 242621 w 395021"/>
              <a:gd name="connsiteY5" fmla="*/ 343815 h 343815"/>
              <a:gd name="connsiteX6" fmla="*/ 242621 w 395021"/>
              <a:gd name="connsiteY6" fmla="*/ 179223 h 343815"/>
              <a:gd name="connsiteX7" fmla="*/ 287731 w 395021"/>
              <a:gd name="connsiteY7" fmla="*/ 63399 h 343815"/>
              <a:gd name="connsiteX8" fmla="*/ 395021 w 395021"/>
              <a:gd name="connsiteY8" fmla="*/ 0 h 343815"/>
              <a:gd name="connsiteX9" fmla="*/ 152400 w 395021"/>
              <a:gd name="connsiteY9" fmla="*/ 0 h 343815"/>
              <a:gd name="connsiteX10" fmla="*/ 152400 w 395021"/>
              <a:gd name="connsiteY10" fmla="*/ 70714 h 343815"/>
              <a:gd name="connsiteX11" fmla="*/ 78029 w 395021"/>
              <a:gd name="connsiteY11" fmla="*/ 179223 h 343815"/>
              <a:gd name="connsiteX12" fmla="*/ 152400 w 395021"/>
              <a:gd name="connsiteY12" fmla="*/ 179223 h 343815"/>
              <a:gd name="connsiteX13" fmla="*/ 152400 w 395021"/>
              <a:gd name="connsiteY13" fmla="*/ 343815 h 343815"/>
              <a:gd name="connsiteX14" fmla="*/ 0 w 395021"/>
              <a:gd name="connsiteY14" fmla="*/ 343815 h 343815"/>
              <a:gd name="connsiteX15" fmla="*/ 0 w 395021"/>
              <a:gd name="connsiteY15" fmla="*/ 179223 h 343815"/>
              <a:gd name="connsiteX16" fmla="*/ 45111 w 395021"/>
              <a:gd name="connsiteY16" fmla="*/ 63399 h 343815"/>
              <a:gd name="connsiteX17" fmla="*/ 152400 w 395021"/>
              <a:gd name="connsiteY17" fmla="*/ 0 h 34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5021" h="343815">
                <a:moveTo>
                  <a:pt x="395021" y="0"/>
                </a:moveTo>
                <a:lnTo>
                  <a:pt x="395021" y="70714"/>
                </a:lnTo>
                <a:cubicBezTo>
                  <a:pt x="345440" y="87783"/>
                  <a:pt x="320650" y="123952"/>
                  <a:pt x="320650" y="179223"/>
                </a:cubicBezTo>
                <a:lnTo>
                  <a:pt x="395021" y="179223"/>
                </a:lnTo>
                <a:lnTo>
                  <a:pt x="395021" y="343815"/>
                </a:lnTo>
                <a:lnTo>
                  <a:pt x="242621" y="343815"/>
                </a:lnTo>
                <a:lnTo>
                  <a:pt x="242621" y="179223"/>
                </a:lnTo>
                <a:cubicBezTo>
                  <a:pt x="242621" y="135332"/>
                  <a:pt x="257658" y="96724"/>
                  <a:pt x="287731" y="63399"/>
                </a:cubicBezTo>
                <a:cubicBezTo>
                  <a:pt x="314554" y="34138"/>
                  <a:pt x="350317" y="13005"/>
                  <a:pt x="395021" y="0"/>
                </a:cubicBezTo>
                <a:close/>
                <a:moveTo>
                  <a:pt x="152400" y="0"/>
                </a:moveTo>
                <a:lnTo>
                  <a:pt x="152400" y="70714"/>
                </a:lnTo>
                <a:cubicBezTo>
                  <a:pt x="102819" y="87783"/>
                  <a:pt x="78029" y="123952"/>
                  <a:pt x="78029" y="179223"/>
                </a:cubicBezTo>
                <a:lnTo>
                  <a:pt x="152400" y="179223"/>
                </a:lnTo>
                <a:lnTo>
                  <a:pt x="152400" y="343815"/>
                </a:lnTo>
                <a:lnTo>
                  <a:pt x="0" y="343815"/>
                </a:lnTo>
                <a:lnTo>
                  <a:pt x="0" y="179223"/>
                </a:lnTo>
                <a:cubicBezTo>
                  <a:pt x="0" y="135332"/>
                  <a:pt x="15037" y="96724"/>
                  <a:pt x="45111" y="63399"/>
                </a:cubicBezTo>
                <a:cubicBezTo>
                  <a:pt x="71933" y="34138"/>
                  <a:pt x="107696" y="13005"/>
                  <a:pt x="152400" y="0"/>
                </a:cubicBezTo>
                <a:close/>
              </a:path>
            </a:pathLst>
          </a:custGeom>
          <a:solidFill>
            <a:schemeClr val="bg1"/>
          </a:solidFill>
          <a:ln>
            <a:noFill/>
          </a:ln>
          <a:effectLst>
            <a:outerShdw blurRad="838200" dist="381000" dir="8100000" sx="95000" sy="95000" algn="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4000" dirty="0">
              <a:latin typeface="+mj-lt"/>
              <a:cs typeface="Segoe UI" panose="020B0502040204020203" pitchFamily="34" charset="0"/>
            </a:endParaRPr>
          </a:p>
        </p:txBody>
      </p:sp>
      <p:sp>
        <p:nvSpPr>
          <p:cNvPr id="11" name="Rectangle 10">
            <a:extLst>
              <a:ext uri="{FF2B5EF4-FFF2-40B4-BE49-F238E27FC236}">
                <a16:creationId xmlns:a16="http://schemas.microsoft.com/office/drawing/2014/main" id="{8A847B4F-45AE-4F7F-A692-73F29F20E622}"/>
              </a:ext>
            </a:extLst>
          </p:cNvPr>
          <p:cNvSpPr/>
          <p:nvPr/>
        </p:nvSpPr>
        <p:spPr>
          <a:xfrm>
            <a:off x="3819745" y="3429000"/>
            <a:ext cx="8152052" cy="1138773"/>
          </a:xfrm>
          <a:prstGeom prst="rect">
            <a:avLst/>
          </a:prstGeom>
        </p:spPr>
        <p:txBody>
          <a:bodyPr wrap="square">
            <a:spAutoFit/>
          </a:bodyPr>
          <a:lstStyle/>
          <a:p>
            <a:pPr algn="ctr"/>
            <a:r>
              <a:rPr lang="en-GB" sz="2000" b="1" dirty="0">
                <a:solidFill>
                  <a:schemeClr val="bg1"/>
                </a:solidFill>
                <a:latin typeface="+mj-lt"/>
                <a:ea typeface="Open Sans" panose="020B0606030504020204" pitchFamily="34" charset="0"/>
                <a:cs typeface="Open Sans" panose="020B0606030504020204" pitchFamily="34" charset="0"/>
              </a:rPr>
              <a:t>Video and written case studies of staff already implementing                       seven-day hospital services</a:t>
            </a:r>
          </a:p>
          <a:p>
            <a:pPr algn="ctr"/>
            <a:endParaRPr lang="en-GB" sz="800" b="1" dirty="0">
              <a:solidFill>
                <a:schemeClr val="bg1"/>
              </a:solidFill>
              <a:latin typeface="+mj-lt"/>
              <a:ea typeface="Open Sans" panose="020B0606030504020204" pitchFamily="34" charset="0"/>
              <a:cs typeface="Open Sans" panose="020B0606030504020204" pitchFamily="34" charset="0"/>
            </a:endParaRPr>
          </a:p>
          <a:p>
            <a:pPr algn="ctr"/>
            <a:r>
              <a:rPr lang="en-GB" sz="2000" b="1" dirty="0">
                <a:solidFill>
                  <a:schemeClr val="bg1"/>
                </a:solidFill>
                <a:latin typeface="+mj-lt"/>
                <a:ea typeface="Open Sans" panose="020B0606030504020204" pitchFamily="34" charset="0"/>
                <a:cs typeface="Open Sans" panose="020B0606030504020204" pitchFamily="34" charset="0"/>
              </a:rPr>
              <a:t>https://improvement.nhs.uk/resources/seven-day-services/</a:t>
            </a:r>
          </a:p>
        </p:txBody>
      </p:sp>
      <p:pic>
        <p:nvPicPr>
          <p:cNvPr id="18" name="Content Placeholder 10">
            <a:extLst>
              <a:ext uri="{FF2B5EF4-FFF2-40B4-BE49-F238E27FC236}">
                <a16:creationId xmlns:a16="http://schemas.microsoft.com/office/drawing/2014/main" id="{AD970F1E-5428-49B3-BD14-E1A6D160A4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01410" y="1615782"/>
            <a:ext cx="1249324" cy="552435"/>
          </a:xfrm>
          <a:prstGeom prst="rect">
            <a:avLst/>
          </a:prstGeom>
        </p:spPr>
      </p:pic>
    </p:spTree>
    <p:extLst>
      <p:ext uri="{BB962C8B-B14F-4D97-AF65-F5344CB8AC3E}">
        <p14:creationId xmlns:p14="http://schemas.microsoft.com/office/powerpoint/2010/main" val="291259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DC6103-E533-4FFD-B5A1-C8C8EA3134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274" y="1285992"/>
            <a:ext cx="5940000" cy="324563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683DA5EF-79C4-4C8E-B1F8-16BFC33FF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3726" y="2600110"/>
            <a:ext cx="5940000" cy="3619688"/>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55505426-D381-40B8-BE49-C6E894114986}"/>
              </a:ext>
            </a:extLst>
          </p:cNvPr>
          <p:cNvSpPr txBox="1"/>
          <p:nvPr/>
        </p:nvSpPr>
        <p:spPr>
          <a:xfrm>
            <a:off x="0" y="399319"/>
            <a:ext cx="12192000" cy="459228"/>
          </a:xfrm>
          <a:prstGeom prst="rect">
            <a:avLst/>
          </a:prstGeom>
          <a:noFill/>
        </p:spPr>
        <p:txBody>
          <a:bodyPr wrap="square" rtlCol="0">
            <a:spAutoFit/>
          </a:bodyPr>
          <a:lstStyle/>
          <a:p>
            <a:pPr algn="ctr">
              <a:lnSpc>
                <a:spcPct val="70000"/>
              </a:lnSpc>
            </a:pPr>
            <a:r>
              <a:rPr lang="en-GB" sz="3200" spc="-188" dirty="0">
                <a:gradFill>
                  <a:gsLst>
                    <a:gs pos="0">
                      <a:schemeClr val="accent3"/>
                    </a:gs>
                    <a:gs pos="82000">
                      <a:schemeClr val="accent1">
                        <a:lumMod val="75000"/>
                      </a:schemeClr>
                    </a:gs>
                  </a:gsLst>
                  <a:lin ang="2700000" scaled="1"/>
                </a:gradFill>
                <a:latin typeface="+mj-lt"/>
                <a:cs typeface="Poppins Light" panose="00000400000000000000" pitchFamily="2" charset="0"/>
              </a:rPr>
              <a:t>Animated film clarifying the four clinical standards and benefits to staff and patients</a:t>
            </a:r>
          </a:p>
        </p:txBody>
      </p:sp>
      <p:pic>
        <p:nvPicPr>
          <p:cNvPr id="6" name="Content Placeholder 10">
            <a:extLst>
              <a:ext uri="{FF2B5EF4-FFF2-40B4-BE49-F238E27FC236}">
                <a16:creationId xmlns:a16="http://schemas.microsoft.com/office/drawing/2014/main" id="{88C868D8-80A4-4836-AE46-1F924EF19E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274" y="6083609"/>
            <a:ext cx="1249324" cy="552435"/>
          </a:xfrm>
          <a:prstGeom prst="rect">
            <a:avLst/>
          </a:prstGeom>
        </p:spPr>
      </p:pic>
    </p:spTree>
    <p:extLst>
      <p:ext uri="{BB962C8B-B14F-4D97-AF65-F5344CB8AC3E}">
        <p14:creationId xmlns:p14="http://schemas.microsoft.com/office/powerpoint/2010/main" val="195362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A52B8763-CADA-42C4-8C7F-5D89616B7915}"/>
              </a:ext>
            </a:extLst>
          </p:cNvPr>
          <p:cNvSpPr/>
          <p:nvPr/>
        </p:nvSpPr>
        <p:spPr>
          <a:xfrm>
            <a:off x="0" y="0"/>
            <a:ext cx="58293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7" name="Picture Placeholder 6" descr="A picture containing person, person, indoor&#10;&#10;Description automatically generated">
            <a:extLst>
              <a:ext uri="{FF2B5EF4-FFF2-40B4-BE49-F238E27FC236}">
                <a16:creationId xmlns:a16="http://schemas.microsoft.com/office/drawing/2014/main" id="{A873345E-B6F1-42A1-AA67-545751EAEFE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9197" r="9197"/>
          <a:stretch>
            <a:fillRect/>
          </a:stretch>
        </p:blipFill>
        <p:spPr/>
      </p:pic>
      <p:sp>
        <p:nvSpPr>
          <p:cNvPr id="31" name="Rectangle: Top Corners Rounded 30">
            <a:extLst>
              <a:ext uri="{FF2B5EF4-FFF2-40B4-BE49-F238E27FC236}">
                <a16:creationId xmlns:a16="http://schemas.microsoft.com/office/drawing/2014/main" id="{3D2DAC4E-758F-4FFC-8D85-35128420B163}"/>
              </a:ext>
            </a:extLst>
          </p:cNvPr>
          <p:cNvSpPr/>
          <p:nvPr/>
        </p:nvSpPr>
        <p:spPr>
          <a:xfrm rot="10800000">
            <a:off x="1173479" y="4427143"/>
            <a:ext cx="3260867" cy="970290"/>
          </a:xfrm>
          <a:prstGeom prst="round2SameRect">
            <a:avLst>
              <a:gd name="adj1" fmla="val 10367"/>
              <a:gd name="adj2" fmla="val 0"/>
            </a:avLst>
          </a:prstGeom>
          <a:gradFill flip="none" rotWithShape="1">
            <a:gsLst>
              <a:gs pos="100000">
                <a:srgbClr val="2E3251">
                  <a:alpha val="85000"/>
                </a:srgbClr>
              </a:gs>
              <a:gs pos="0">
                <a:srgbClr val="2E3252">
                  <a:alpha val="65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Rectangle: Rounded Corners 3">
            <a:extLst>
              <a:ext uri="{FF2B5EF4-FFF2-40B4-BE49-F238E27FC236}">
                <a16:creationId xmlns:a16="http://schemas.microsoft.com/office/drawing/2014/main" id="{E2E7505E-DA4C-4243-ADA8-4F2C13CC3D2A}"/>
              </a:ext>
            </a:extLst>
          </p:cNvPr>
          <p:cNvSpPr/>
          <p:nvPr/>
        </p:nvSpPr>
        <p:spPr>
          <a:xfrm>
            <a:off x="4154927" y="926431"/>
            <a:ext cx="6820146" cy="5088194"/>
          </a:xfrm>
          <a:prstGeom prst="roundRect">
            <a:avLst>
              <a:gd name="adj" fmla="val 3406"/>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dirty="0"/>
          </a:p>
        </p:txBody>
      </p:sp>
      <p:sp>
        <p:nvSpPr>
          <p:cNvPr id="6" name="Rectangle 5">
            <a:extLst>
              <a:ext uri="{FF2B5EF4-FFF2-40B4-BE49-F238E27FC236}">
                <a16:creationId xmlns:a16="http://schemas.microsoft.com/office/drawing/2014/main" id="{5E7C5D83-7716-4B36-A319-558F7C57623F}"/>
              </a:ext>
            </a:extLst>
          </p:cNvPr>
          <p:cNvSpPr/>
          <p:nvPr/>
        </p:nvSpPr>
        <p:spPr>
          <a:xfrm>
            <a:off x="4717640" y="1806375"/>
            <a:ext cx="5694719" cy="527965"/>
          </a:xfrm>
          <a:prstGeom prst="rect">
            <a:avLst/>
          </a:prstGeom>
          <a:noFill/>
        </p:spPr>
        <p:txBody>
          <a:bodyPr wrap="square" rtlCol="0">
            <a:spAutoFit/>
          </a:bodyPr>
          <a:lstStyle/>
          <a:p>
            <a:pPr>
              <a:lnSpc>
                <a:spcPct val="70000"/>
              </a:lnSpc>
            </a:pPr>
            <a:r>
              <a:rPr lang="en-US" sz="3800" spc="-188" dirty="0">
                <a:solidFill>
                  <a:schemeClr val="bg1"/>
                </a:solidFill>
                <a:effectLst>
                  <a:outerShdw blurRad="38100" dist="38100" dir="2700000" algn="tl">
                    <a:srgbClr val="000000">
                      <a:alpha val="43137"/>
                    </a:srgbClr>
                  </a:outerShdw>
                </a:effectLst>
                <a:latin typeface="+mj-lt"/>
                <a:cs typeface="Poppins Light" panose="00000400000000000000" pitchFamily="2" charset="0"/>
              </a:rPr>
              <a:t>Would I do it again? Absolutely!</a:t>
            </a:r>
          </a:p>
        </p:txBody>
      </p:sp>
      <p:grpSp>
        <p:nvGrpSpPr>
          <p:cNvPr id="30" name="Group 29">
            <a:extLst>
              <a:ext uri="{FF2B5EF4-FFF2-40B4-BE49-F238E27FC236}">
                <a16:creationId xmlns:a16="http://schemas.microsoft.com/office/drawing/2014/main" id="{9F3AE9A0-DE4E-4E51-8D2F-63404AC2F5E2}"/>
              </a:ext>
            </a:extLst>
          </p:cNvPr>
          <p:cNvGrpSpPr/>
          <p:nvPr/>
        </p:nvGrpSpPr>
        <p:grpSpPr>
          <a:xfrm>
            <a:off x="4721933" y="3177715"/>
            <a:ext cx="6093113" cy="1693821"/>
            <a:chOff x="4717640" y="2746636"/>
            <a:chExt cx="6093113" cy="1693821"/>
          </a:xfrm>
        </p:grpSpPr>
        <p:sp>
          <p:nvSpPr>
            <p:cNvPr id="24" name="Rectangle 23">
              <a:extLst>
                <a:ext uri="{FF2B5EF4-FFF2-40B4-BE49-F238E27FC236}">
                  <a16:creationId xmlns:a16="http://schemas.microsoft.com/office/drawing/2014/main" id="{7C2DC91E-D808-4E42-8883-40C42D25782F}"/>
                </a:ext>
              </a:extLst>
            </p:cNvPr>
            <p:cNvSpPr/>
            <p:nvPr/>
          </p:nvSpPr>
          <p:spPr>
            <a:xfrm>
              <a:off x="4717641" y="3934485"/>
              <a:ext cx="5850045" cy="505972"/>
            </a:xfrm>
            <a:prstGeom prst="rect">
              <a:avLst/>
            </a:prstGeom>
          </p:spPr>
          <p:txBody>
            <a:bodyPr wrap="square">
              <a:spAutoFit/>
            </a:bodyPr>
            <a:lstStyle/>
            <a:p>
              <a:pPr>
                <a:lnSpc>
                  <a:spcPct val="120000"/>
                </a:lnSpc>
              </a:pPr>
              <a:r>
                <a:rPr lang="en-US" sz="2400" b="1" dirty="0">
                  <a:solidFill>
                    <a:schemeClr val="bg1"/>
                  </a:solidFill>
                  <a:latin typeface="+mj-lt"/>
                  <a:cs typeface="Segoe UI Light" panose="020B0502040204020203" pitchFamily="34" charset="0"/>
                </a:rPr>
                <a:t>j.kause@nhs.net </a:t>
              </a:r>
              <a:r>
                <a:rPr lang="en-US" sz="1600" b="1" dirty="0">
                  <a:solidFill>
                    <a:schemeClr val="bg1"/>
                  </a:solidFill>
                  <a:latin typeface="+mj-lt"/>
                  <a:cs typeface="Segoe UI Light" panose="020B0502040204020203" pitchFamily="34" charset="0"/>
                </a:rPr>
                <a:t>or</a:t>
              </a:r>
              <a:r>
                <a:rPr lang="en-US" sz="2400" b="1" dirty="0">
                  <a:solidFill>
                    <a:schemeClr val="bg1"/>
                  </a:solidFill>
                  <a:latin typeface="+mj-lt"/>
                  <a:cs typeface="Segoe UI Light" panose="020B0502040204020203" pitchFamily="34" charset="0"/>
                </a:rPr>
                <a:t> jkause@anvilgroup.com</a:t>
              </a:r>
            </a:p>
          </p:txBody>
        </p:sp>
        <p:sp>
          <p:nvSpPr>
            <p:cNvPr id="28" name="Rectangle 27">
              <a:extLst>
                <a:ext uri="{FF2B5EF4-FFF2-40B4-BE49-F238E27FC236}">
                  <a16:creationId xmlns:a16="http://schemas.microsoft.com/office/drawing/2014/main" id="{1A03A739-FEA6-4550-984C-CFD30C5804E5}"/>
                </a:ext>
              </a:extLst>
            </p:cNvPr>
            <p:cNvSpPr/>
            <p:nvPr/>
          </p:nvSpPr>
          <p:spPr>
            <a:xfrm>
              <a:off x="4717640" y="2746636"/>
              <a:ext cx="6093113" cy="949171"/>
            </a:xfrm>
            <a:prstGeom prst="rect">
              <a:avLst/>
            </a:prstGeom>
          </p:spPr>
          <p:txBody>
            <a:bodyPr wrap="square" anchor="b">
              <a:spAutoFit/>
            </a:bodyPr>
            <a:lstStyle/>
            <a:p>
              <a:pPr>
                <a:lnSpc>
                  <a:spcPct val="120000"/>
                </a:lnSpc>
              </a:pPr>
              <a:r>
                <a:rPr lang="en-GB" sz="2400" b="1" dirty="0">
                  <a:solidFill>
                    <a:schemeClr val="bg1"/>
                  </a:solidFill>
                  <a:latin typeface="+mj-lt"/>
                  <a:cs typeface="Segoe UI Light" panose="020B0502040204020203" pitchFamily="34" charset="0"/>
                </a:rPr>
                <a:t>Thank you!</a:t>
              </a:r>
            </a:p>
            <a:p>
              <a:pPr>
                <a:lnSpc>
                  <a:spcPct val="120000"/>
                </a:lnSpc>
              </a:pPr>
              <a:r>
                <a:rPr lang="en-GB" sz="2400" b="1" dirty="0">
                  <a:solidFill>
                    <a:schemeClr val="bg1"/>
                  </a:solidFill>
                  <a:latin typeface="+mj-lt"/>
                  <a:cs typeface="Segoe UI Light" panose="020B0502040204020203" pitchFamily="34" charset="0"/>
                </a:rPr>
                <a:t>Questions! Unmute, use </a:t>
              </a:r>
              <a:r>
                <a:rPr lang="en-GB" sz="2400" b="1" dirty="0" err="1">
                  <a:solidFill>
                    <a:schemeClr val="bg1"/>
                  </a:solidFill>
                  <a:latin typeface="+mj-lt"/>
                  <a:cs typeface="Segoe UI Light" panose="020B0502040204020203" pitchFamily="34" charset="0"/>
                </a:rPr>
                <a:t>chatbox</a:t>
              </a:r>
              <a:r>
                <a:rPr lang="en-GB" sz="2400" b="1" dirty="0">
                  <a:solidFill>
                    <a:schemeClr val="bg1"/>
                  </a:solidFill>
                  <a:latin typeface="+mj-lt"/>
                  <a:cs typeface="Segoe UI Light" panose="020B0502040204020203" pitchFamily="34" charset="0"/>
                </a:rPr>
                <a:t> or email me:</a:t>
              </a:r>
            </a:p>
          </p:txBody>
        </p:sp>
      </p:grpSp>
      <p:sp>
        <p:nvSpPr>
          <p:cNvPr id="35" name="Rectangle 34">
            <a:extLst>
              <a:ext uri="{FF2B5EF4-FFF2-40B4-BE49-F238E27FC236}">
                <a16:creationId xmlns:a16="http://schemas.microsoft.com/office/drawing/2014/main" id="{AE2399E6-CB5E-40B8-AEE8-C7F648BFF09A}"/>
              </a:ext>
            </a:extLst>
          </p:cNvPr>
          <p:cNvSpPr/>
          <p:nvPr/>
        </p:nvSpPr>
        <p:spPr>
          <a:xfrm>
            <a:off x="1376954" y="4640704"/>
            <a:ext cx="2641683" cy="461665"/>
          </a:xfrm>
          <a:prstGeom prst="rect">
            <a:avLst/>
          </a:prstGeom>
          <a:noFill/>
        </p:spPr>
        <p:txBody>
          <a:bodyPr wrap="square" rtlCol="0" anchor="b">
            <a:spAutoFit/>
          </a:bodyPr>
          <a:lstStyle/>
          <a:p>
            <a:pPr algn="ctr"/>
            <a:r>
              <a:rPr lang="en-US" sz="2400" b="1" dirty="0">
                <a:solidFill>
                  <a:schemeClr val="bg1"/>
                </a:solidFill>
                <a:latin typeface="+mj-lt"/>
              </a:rPr>
              <a:t>Dr Juliane Kause</a:t>
            </a:r>
          </a:p>
        </p:txBody>
      </p:sp>
    </p:spTree>
    <p:extLst>
      <p:ext uri="{BB962C8B-B14F-4D97-AF65-F5344CB8AC3E}">
        <p14:creationId xmlns:p14="http://schemas.microsoft.com/office/powerpoint/2010/main" val="374420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BF47D637-F6B8-472E-9632-77DEF207218B}"/>
              </a:ext>
            </a:extLst>
          </p:cNvPr>
          <p:cNvSpPr/>
          <p:nvPr/>
        </p:nvSpPr>
        <p:spPr>
          <a:xfrm>
            <a:off x="0" y="-19774"/>
            <a:ext cx="439169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8C52E7D-E50E-41E6-806B-7629B500F778}"/>
              </a:ext>
            </a:extLst>
          </p:cNvPr>
          <p:cNvSpPr/>
          <p:nvPr/>
        </p:nvSpPr>
        <p:spPr>
          <a:xfrm>
            <a:off x="5094837" y="1449097"/>
            <a:ext cx="2074290" cy="707886"/>
          </a:xfrm>
          <a:prstGeom prst="rect">
            <a:avLst/>
          </a:prstGeom>
        </p:spPr>
        <p:txBody>
          <a:bodyPr wrap="square">
            <a:spAutoFit/>
          </a:bodyPr>
          <a:lstStyle/>
          <a:p>
            <a:pPr lvl="0"/>
            <a:r>
              <a:rPr lang="en-IN" sz="2000" dirty="0">
                <a:solidFill>
                  <a:schemeClr val="accent1">
                    <a:lumMod val="75000"/>
                  </a:schemeClr>
                </a:solidFill>
                <a:latin typeface="+mj-lt"/>
                <a:cs typeface="Segoe UI" panose="020B0502040204020203" pitchFamily="34" charset="0"/>
              </a:rPr>
              <a:t>Insufficient senior decision makers</a:t>
            </a:r>
          </a:p>
        </p:txBody>
      </p:sp>
      <p:sp>
        <p:nvSpPr>
          <p:cNvPr id="33" name="TextBox 32">
            <a:extLst>
              <a:ext uri="{FF2B5EF4-FFF2-40B4-BE49-F238E27FC236}">
                <a16:creationId xmlns:a16="http://schemas.microsoft.com/office/drawing/2014/main" id="{A2FE61D5-F22B-40FB-863E-A0AAE7A44B07}"/>
              </a:ext>
            </a:extLst>
          </p:cNvPr>
          <p:cNvSpPr txBox="1"/>
          <p:nvPr/>
        </p:nvSpPr>
        <p:spPr>
          <a:xfrm>
            <a:off x="703142" y="1720709"/>
            <a:ext cx="2893548" cy="2492670"/>
          </a:xfrm>
          <a:prstGeom prst="rect">
            <a:avLst/>
          </a:prstGeom>
          <a:noFill/>
        </p:spPr>
        <p:txBody>
          <a:bodyPr wrap="square" rtlCol="0">
            <a:spAutoFit/>
          </a:bodyPr>
          <a:lstStyle/>
          <a:p>
            <a:pPr>
              <a:lnSpc>
                <a:spcPct val="70000"/>
              </a:lnSpc>
            </a:pPr>
            <a:r>
              <a:rPr lang="en-GB"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Why does it “feel” different to work out of hours?</a:t>
            </a:r>
            <a:endParaRPr lang="en-US" sz="3600" spc="-188" dirty="0">
              <a:gradFill>
                <a:gsLst>
                  <a:gs pos="0">
                    <a:schemeClr val="accent3"/>
                  </a:gs>
                  <a:gs pos="82000">
                    <a:schemeClr val="accent1">
                      <a:lumMod val="75000"/>
                    </a:schemeClr>
                  </a:gs>
                </a:gsLst>
                <a:lin ang="2700000" scaled="1"/>
              </a:gradFill>
              <a:latin typeface="+mj-lt"/>
              <a:cs typeface="Poppins SemiBold" panose="00000700000000000000" pitchFamily="2" charset="0"/>
            </a:endParaRPr>
          </a:p>
        </p:txBody>
      </p:sp>
      <p:grpSp>
        <p:nvGrpSpPr>
          <p:cNvPr id="44" name="Group 43">
            <a:extLst>
              <a:ext uri="{FF2B5EF4-FFF2-40B4-BE49-F238E27FC236}">
                <a16:creationId xmlns:a16="http://schemas.microsoft.com/office/drawing/2014/main" id="{74AAE81D-FF54-4D4C-A079-C07DD2F53765}"/>
              </a:ext>
            </a:extLst>
          </p:cNvPr>
          <p:cNvGrpSpPr/>
          <p:nvPr/>
        </p:nvGrpSpPr>
        <p:grpSpPr>
          <a:xfrm>
            <a:off x="828863" y="4868734"/>
            <a:ext cx="494030" cy="99060"/>
            <a:chOff x="6949440" y="5232033"/>
            <a:chExt cx="494030" cy="99060"/>
          </a:xfrm>
          <a:noFill/>
        </p:grpSpPr>
        <p:sp>
          <p:nvSpPr>
            <p:cNvPr id="47" name="Oval 46">
              <a:extLst>
                <a:ext uri="{FF2B5EF4-FFF2-40B4-BE49-F238E27FC236}">
                  <a16:creationId xmlns:a16="http://schemas.microsoft.com/office/drawing/2014/main" id="{D972DD78-98B8-4F24-B1AF-2101FC0B008A}"/>
                </a:ext>
              </a:extLst>
            </p:cNvPr>
            <p:cNvSpPr/>
            <p:nvPr/>
          </p:nvSpPr>
          <p:spPr>
            <a:xfrm>
              <a:off x="6949440" y="5232033"/>
              <a:ext cx="99060" cy="99060"/>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E55F6E93-A285-45F3-9C8E-7F3170F05C1E}"/>
                </a:ext>
              </a:extLst>
            </p:cNvPr>
            <p:cNvSpPr/>
            <p:nvPr/>
          </p:nvSpPr>
          <p:spPr>
            <a:xfrm>
              <a:off x="7146925" y="5232033"/>
              <a:ext cx="99060" cy="99060"/>
            </a:xfrm>
            <a:prstGeom prst="ellipse">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E54325E1-74C8-49CC-9506-F1717A4E9695}"/>
                </a:ext>
              </a:extLst>
            </p:cNvPr>
            <p:cNvSpPr/>
            <p:nvPr/>
          </p:nvSpPr>
          <p:spPr>
            <a:xfrm>
              <a:off x="7344410" y="5232033"/>
              <a:ext cx="99060" cy="99060"/>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Placeholder 4" descr="A close-up of several pills&#10;&#10;Description automatically generated with low confidence">
            <a:extLst>
              <a:ext uri="{FF2B5EF4-FFF2-40B4-BE49-F238E27FC236}">
                <a16:creationId xmlns:a16="http://schemas.microsoft.com/office/drawing/2014/main" id="{A482FB20-6D0C-4BF8-8643-7E6A3517AA4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716" r="16716"/>
          <a:stretch>
            <a:fillRect/>
          </a:stretch>
        </p:blipFill>
        <p:spPr/>
      </p:pic>
      <p:pic>
        <p:nvPicPr>
          <p:cNvPr id="9" name="Picture Placeholder 8" descr="A close-up of several pills&#10;&#10;Description automatically generated with low confidence">
            <a:extLst>
              <a:ext uri="{FF2B5EF4-FFF2-40B4-BE49-F238E27FC236}">
                <a16:creationId xmlns:a16="http://schemas.microsoft.com/office/drawing/2014/main" id="{FB06660F-8043-4F8C-8937-6A3A0B8C395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667" r="16667"/>
          <a:stretch>
            <a:fillRect/>
          </a:stretch>
        </p:blipFill>
        <p:spPr>
          <a:xfrm>
            <a:off x="7788781" y="1270000"/>
            <a:ext cx="1066080" cy="1066080"/>
          </a:xfrm>
        </p:spPr>
      </p:pic>
      <p:pic>
        <p:nvPicPr>
          <p:cNvPr id="13" name="Picture Placeholder 12" descr="A close-up of several pills&#10;&#10;Description automatically generated with low confidence">
            <a:extLst>
              <a:ext uri="{FF2B5EF4-FFF2-40B4-BE49-F238E27FC236}">
                <a16:creationId xmlns:a16="http://schemas.microsoft.com/office/drawing/2014/main" id="{31E511CA-8AF0-459E-BD18-05A622A8698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6667" r="16667"/>
          <a:stretch>
            <a:fillRect/>
          </a:stretch>
        </p:blipFill>
        <p:spPr/>
      </p:pic>
      <p:pic>
        <p:nvPicPr>
          <p:cNvPr id="17" name="Picture Placeholder 16" descr="A close-up of several pills&#10;&#10;Description automatically generated with low confidence">
            <a:extLst>
              <a:ext uri="{FF2B5EF4-FFF2-40B4-BE49-F238E27FC236}">
                <a16:creationId xmlns:a16="http://schemas.microsoft.com/office/drawing/2014/main" id="{20E68265-6272-461E-867D-9644EADE43E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617" r="16617"/>
          <a:stretch>
            <a:fillRect/>
          </a:stretch>
        </p:blipFill>
        <p:spPr>
          <a:xfrm>
            <a:off x="7788781" y="2851957"/>
            <a:ext cx="1066080" cy="1066080"/>
          </a:xfrm>
        </p:spPr>
      </p:pic>
      <p:pic>
        <p:nvPicPr>
          <p:cNvPr id="24" name="Picture Placeholder 23" descr="A close-up of several pills&#10;&#10;Description automatically generated with low confidence">
            <a:extLst>
              <a:ext uri="{FF2B5EF4-FFF2-40B4-BE49-F238E27FC236}">
                <a16:creationId xmlns:a16="http://schemas.microsoft.com/office/drawing/2014/main" id="{DF110A44-C48C-473E-8C3E-8D97827B6A0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6716" r="16716"/>
          <a:stretch>
            <a:fillRect/>
          </a:stretch>
        </p:blipFill>
        <p:spPr/>
      </p:pic>
      <p:pic>
        <p:nvPicPr>
          <p:cNvPr id="54" name="Picture Placeholder 53" descr="A close-up of several pills&#10;&#10;Description automatically generated with low confidence">
            <a:extLst>
              <a:ext uri="{FF2B5EF4-FFF2-40B4-BE49-F238E27FC236}">
                <a16:creationId xmlns:a16="http://schemas.microsoft.com/office/drawing/2014/main" id="{BA9C7988-C908-4D94-A366-E1B0110A3E11}"/>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6667" r="16667"/>
          <a:stretch>
            <a:fillRect/>
          </a:stretch>
        </p:blipFill>
        <p:spPr>
          <a:xfrm>
            <a:off x="7788781" y="4433914"/>
            <a:ext cx="1066080" cy="1066080"/>
          </a:xfrm>
        </p:spPr>
      </p:pic>
      <p:sp>
        <p:nvSpPr>
          <p:cNvPr id="57" name="Rectangle 56">
            <a:extLst>
              <a:ext uri="{FF2B5EF4-FFF2-40B4-BE49-F238E27FC236}">
                <a16:creationId xmlns:a16="http://schemas.microsoft.com/office/drawing/2014/main" id="{BD5FDC19-7623-4CCC-9862-833614D63CED}"/>
              </a:ext>
            </a:extLst>
          </p:cNvPr>
          <p:cNvSpPr/>
          <p:nvPr/>
        </p:nvSpPr>
        <p:spPr>
          <a:xfrm>
            <a:off x="9084465" y="1449097"/>
            <a:ext cx="2074290" cy="707886"/>
          </a:xfrm>
          <a:prstGeom prst="rect">
            <a:avLst/>
          </a:prstGeom>
        </p:spPr>
        <p:txBody>
          <a:bodyPr wrap="square">
            <a:spAutoFit/>
          </a:bodyPr>
          <a:lstStyle/>
          <a:p>
            <a:pPr lvl="0"/>
            <a:r>
              <a:rPr lang="en-IN" sz="2000" dirty="0">
                <a:solidFill>
                  <a:schemeClr val="accent1">
                    <a:lumMod val="75000"/>
                  </a:schemeClr>
                </a:solidFill>
                <a:latin typeface="+mj-lt"/>
                <a:cs typeface="Segoe UI" panose="020B0502040204020203" pitchFamily="34" charset="0"/>
              </a:rPr>
              <a:t>Insufficient workers</a:t>
            </a:r>
          </a:p>
        </p:txBody>
      </p:sp>
      <p:sp>
        <p:nvSpPr>
          <p:cNvPr id="58" name="Rectangle 57">
            <a:extLst>
              <a:ext uri="{FF2B5EF4-FFF2-40B4-BE49-F238E27FC236}">
                <a16:creationId xmlns:a16="http://schemas.microsoft.com/office/drawing/2014/main" id="{61E2FDE7-684C-4652-98E3-CA2278C1189A}"/>
              </a:ext>
            </a:extLst>
          </p:cNvPr>
          <p:cNvSpPr/>
          <p:nvPr/>
        </p:nvSpPr>
        <p:spPr>
          <a:xfrm>
            <a:off x="5094837" y="3055283"/>
            <a:ext cx="2074290" cy="707886"/>
          </a:xfrm>
          <a:prstGeom prst="rect">
            <a:avLst/>
          </a:prstGeom>
        </p:spPr>
        <p:txBody>
          <a:bodyPr wrap="square">
            <a:spAutoFit/>
          </a:bodyPr>
          <a:lstStyle/>
          <a:p>
            <a:pPr lvl="0"/>
            <a:r>
              <a:rPr lang="en-GB" sz="2000" dirty="0">
                <a:solidFill>
                  <a:schemeClr val="accent1">
                    <a:lumMod val="75000"/>
                  </a:schemeClr>
                </a:solidFill>
                <a:latin typeface="+mj-lt"/>
                <a:cs typeface="Segoe UI" panose="020B0502040204020203" pitchFamily="34" charset="0"/>
              </a:rPr>
              <a:t>Each department works in isolation</a:t>
            </a:r>
            <a:endParaRPr lang="en-IN" sz="2000" dirty="0">
              <a:solidFill>
                <a:schemeClr val="accent1">
                  <a:lumMod val="75000"/>
                </a:schemeClr>
              </a:solidFill>
              <a:latin typeface="+mj-lt"/>
              <a:cs typeface="Segoe UI" panose="020B0502040204020203" pitchFamily="34" charset="0"/>
            </a:endParaRPr>
          </a:p>
        </p:txBody>
      </p:sp>
      <p:sp>
        <p:nvSpPr>
          <p:cNvPr id="60" name="Rectangle 59">
            <a:extLst>
              <a:ext uri="{FF2B5EF4-FFF2-40B4-BE49-F238E27FC236}">
                <a16:creationId xmlns:a16="http://schemas.microsoft.com/office/drawing/2014/main" id="{9824DE90-5E67-4FB0-BEA6-247EFF846892}"/>
              </a:ext>
            </a:extLst>
          </p:cNvPr>
          <p:cNvSpPr/>
          <p:nvPr/>
        </p:nvSpPr>
        <p:spPr>
          <a:xfrm>
            <a:off x="5094837" y="4613011"/>
            <a:ext cx="2365790" cy="707886"/>
          </a:xfrm>
          <a:prstGeom prst="rect">
            <a:avLst/>
          </a:prstGeom>
        </p:spPr>
        <p:txBody>
          <a:bodyPr wrap="square">
            <a:spAutoFit/>
          </a:bodyPr>
          <a:lstStyle/>
          <a:p>
            <a:pPr lvl="0"/>
            <a:r>
              <a:rPr lang="en-GB" sz="2000" dirty="0">
                <a:solidFill>
                  <a:schemeClr val="accent1">
                    <a:lumMod val="75000"/>
                  </a:schemeClr>
                </a:solidFill>
                <a:latin typeface="+mj-lt"/>
                <a:cs typeface="Segoe UI" panose="020B0502040204020203" pitchFamily="34" charset="0"/>
              </a:rPr>
              <a:t>Negative recruitment and retention impact</a:t>
            </a:r>
          </a:p>
        </p:txBody>
      </p:sp>
      <p:sp>
        <p:nvSpPr>
          <p:cNvPr id="62" name="Rectangle 61">
            <a:extLst>
              <a:ext uri="{FF2B5EF4-FFF2-40B4-BE49-F238E27FC236}">
                <a16:creationId xmlns:a16="http://schemas.microsoft.com/office/drawing/2014/main" id="{4C2B4DD8-67A0-4EB6-9118-CBC7F3AC0B21}"/>
              </a:ext>
            </a:extLst>
          </p:cNvPr>
          <p:cNvSpPr/>
          <p:nvPr/>
        </p:nvSpPr>
        <p:spPr>
          <a:xfrm>
            <a:off x="9084465" y="3031054"/>
            <a:ext cx="2074290" cy="707886"/>
          </a:xfrm>
          <a:prstGeom prst="rect">
            <a:avLst/>
          </a:prstGeom>
        </p:spPr>
        <p:txBody>
          <a:bodyPr wrap="square">
            <a:spAutoFit/>
          </a:bodyPr>
          <a:lstStyle/>
          <a:p>
            <a:pPr lvl="0"/>
            <a:r>
              <a:rPr lang="en-IN" sz="2000" dirty="0">
                <a:solidFill>
                  <a:schemeClr val="accent1">
                    <a:lumMod val="75000"/>
                  </a:schemeClr>
                </a:solidFill>
                <a:latin typeface="+mj-lt"/>
                <a:cs typeface="Segoe UI" panose="020B0502040204020203" pitchFamily="34" charset="0"/>
              </a:rPr>
              <a:t>Lower staffing levels</a:t>
            </a:r>
          </a:p>
        </p:txBody>
      </p:sp>
      <p:sp>
        <p:nvSpPr>
          <p:cNvPr id="63" name="Rectangle 62">
            <a:extLst>
              <a:ext uri="{FF2B5EF4-FFF2-40B4-BE49-F238E27FC236}">
                <a16:creationId xmlns:a16="http://schemas.microsoft.com/office/drawing/2014/main" id="{AA3D049A-F900-4FC0-A8D9-F97758BBDAD9}"/>
              </a:ext>
            </a:extLst>
          </p:cNvPr>
          <p:cNvSpPr/>
          <p:nvPr/>
        </p:nvSpPr>
        <p:spPr>
          <a:xfrm>
            <a:off x="9084465" y="4613011"/>
            <a:ext cx="2074290" cy="707886"/>
          </a:xfrm>
          <a:prstGeom prst="rect">
            <a:avLst/>
          </a:prstGeom>
        </p:spPr>
        <p:txBody>
          <a:bodyPr wrap="square">
            <a:spAutoFit/>
          </a:bodyPr>
          <a:lstStyle/>
          <a:p>
            <a:pPr lvl="0"/>
            <a:r>
              <a:rPr lang="en-IN" sz="2000" dirty="0">
                <a:solidFill>
                  <a:schemeClr val="accent1">
                    <a:lumMod val="75000"/>
                  </a:schemeClr>
                </a:solidFill>
                <a:latin typeface="+mj-lt"/>
                <a:cs typeface="Segoe UI" panose="020B0502040204020203" pitchFamily="34" charset="0"/>
              </a:rPr>
              <a:t>Reputational consequences</a:t>
            </a:r>
          </a:p>
        </p:txBody>
      </p:sp>
    </p:spTree>
    <p:extLst>
      <p:ext uri="{BB962C8B-B14F-4D97-AF65-F5344CB8AC3E}">
        <p14:creationId xmlns:p14="http://schemas.microsoft.com/office/powerpoint/2010/main" val="414687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BF47D637-F6B8-472E-9632-77DEF207218B}"/>
              </a:ext>
            </a:extLst>
          </p:cNvPr>
          <p:cNvSpPr/>
          <p:nvPr/>
        </p:nvSpPr>
        <p:spPr>
          <a:xfrm>
            <a:off x="0" y="-19774"/>
            <a:ext cx="439169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8C52E7D-E50E-41E6-806B-7629B500F778}"/>
              </a:ext>
            </a:extLst>
          </p:cNvPr>
          <p:cNvSpPr/>
          <p:nvPr/>
        </p:nvSpPr>
        <p:spPr>
          <a:xfrm>
            <a:off x="5094837" y="1449097"/>
            <a:ext cx="2074290" cy="400110"/>
          </a:xfrm>
          <a:prstGeom prst="rect">
            <a:avLst/>
          </a:prstGeom>
        </p:spPr>
        <p:txBody>
          <a:bodyPr wrap="square">
            <a:spAutoFit/>
          </a:bodyPr>
          <a:lstStyle/>
          <a:p>
            <a:pPr lvl="0"/>
            <a:r>
              <a:rPr lang="en-IN" sz="2000" dirty="0">
                <a:solidFill>
                  <a:schemeClr val="accent1">
                    <a:lumMod val="75000"/>
                  </a:schemeClr>
                </a:solidFill>
                <a:latin typeface="+mj-lt"/>
                <a:cs typeface="Segoe UI" panose="020B0502040204020203" pitchFamily="34" charset="0"/>
              </a:rPr>
              <a:t>Fewer staff visible</a:t>
            </a:r>
          </a:p>
        </p:txBody>
      </p:sp>
      <p:sp>
        <p:nvSpPr>
          <p:cNvPr id="33" name="TextBox 32">
            <a:extLst>
              <a:ext uri="{FF2B5EF4-FFF2-40B4-BE49-F238E27FC236}">
                <a16:creationId xmlns:a16="http://schemas.microsoft.com/office/drawing/2014/main" id="{A2FE61D5-F22B-40FB-863E-A0AAE7A44B07}"/>
              </a:ext>
            </a:extLst>
          </p:cNvPr>
          <p:cNvSpPr txBox="1"/>
          <p:nvPr/>
        </p:nvSpPr>
        <p:spPr>
          <a:xfrm>
            <a:off x="699280" y="1270000"/>
            <a:ext cx="2893548" cy="3182090"/>
          </a:xfrm>
          <a:prstGeom prst="rect">
            <a:avLst/>
          </a:prstGeom>
          <a:noFill/>
        </p:spPr>
        <p:txBody>
          <a:bodyPr wrap="square" rtlCol="0">
            <a:spAutoFit/>
          </a:bodyPr>
          <a:lstStyle/>
          <a:p>
            <a:pPr>
              <a:lnSpc>
                <a:spcPct val="70000"/>
              </a:lnSpc>
            </a:pPr>
            <a:r>
              <a:rPr lang="en-GB"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Why does it feel different to receive care out of hours?  </a:t>
            </a:r>
          </a:p>
          <a:p>
            <a:pPr>
              <a:lnSpc>
                <a:spcPct val="70000"/>
              </a:lnSpc>
            </a:pPr>
            <a:endParaRPr lang="en-GB" sz="2000" spc="-188" dirty="0">
              <a:gradFill>
                <a:gsLst>
                  <a:gs pos="0">
                    <a:schemeClr val="accent3"/>
                  </a:gs>
                  <a:gs pos="82000">
                    <a:schemeClr val="accent1">
                      <a:lumMod val="75000"/>
                    </a:schemeClr>
                  </a:gs>
                </a:gsLst>
                <a:lin ang="2700000" scaled="1"/>
              </a:gradFill>
              <a:latin typeface="+mj-lt"/>
              <a:cs typeface="Poppins Light" panose="00000400000000000000" pitchFamily="2" charset="0"/>
            </a:endParaRPr>
          </a:p>
          <a:p>
            <a:pPr>
              <a:lnSpc>
                <a:spcPct val="70000"/>
              </a:lnSpc>
            </a:pPr>
            <a:r>
              <a:rPr lang="en-GB"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2013 &amp; 2015</a:t>
            </a:r>
            <a:endParaRPr lang="en-US" sz="3600" spc="-188" dirty="0">
              <a:gradFill>
                <a:gsLst>
                  <a:gs pos="0">
                    <a:schemeClr val="accent3"/>
                  </a:gs>
                  <a:gs pos="82000">
                    <a:schemeClr val="accent1">
                      <a:lumMod val="75000"/>
                    </a:schemeClr>
                  </a:gs>
                </a:gsLst>
                <a:lin ang="2700000" scaled="1"/>
              </a:gradFill>
              <a:latin typeface="+mj-lt"/>
              <a:cs typeface="Poppins SemiBold" panose="00000700000000000000" pitchFamily="2" charset="0"/>
            </a:endParaRPr>
          </a:p>
        </p:txBody>
      </p:sp>
      <p:grpSp>
        <p:nvGrpSpPr>
          <p:cNvPr id="44" name="Group 43">
            <a:extLst>
              <a:ext uri="{FF2B5EF4-FFF2-40B4-BE49-F238E27FC236}">
                <a16:creationId xmlns:a16="http://schemas.microsoft.com/office/drawing/2014/main" id="{74AAE81D-FF54-4D4C-A079-C07DD2F53765}"/>
              </a:ext>
            </a:extLst>
          </p:cNvPr>
          <p:cNvGrpSpPr/>
          <p:nvPr/>
        </p:nvGrpSpPr>
        <p:grpSpPr>
          <a:xfrm>
            <a:off x="828863" y="4868734"/>
            <a:ext cx="494030" cy="99060"/>
            <a:chOff x="6949440" y="5232033"/>
            <a:chExt cx="494030" cy="99060"/>
          </a:xfrm>
          <a:noFill/>
        </p:grpSpPr>
        <p:sp>
          <p:nvSpPr>
            <p:cNvPr id="47" name="Oval 46">
              <a:extLst>
                <a:ext uri="{FF2B5EF4-FFF2-40B4-BE49-F238E27FC236}">
                  <a16:creationId xmlns:a16="http://schemas.microsoft.com/office/drawing/2014/main" id="{D972DD78-98B8-4F24-B1AF-2101FC0B008A}"/>
                </a:ext>
              </a:extLst>
            </p:cNvPr>
            <p:cNvSpPr/>
            <p:nvPr/>
          </p:nvSpPr>
          <p:spPr>
            <a:xfrm>
              <a:off x="6949440" y="5232033"/>
              <a:ext cx="99060" cy="99060"/>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E55F6E93-A285-45F3-9C8E-7F3170F05C1E}"/>
                </a:ext>
              </a:extLst>
            </p:cNvPr>
            <p:cNvSpPr/>
            <p:nvPr/>
          </p:nvSpPr>
          <p:spPr>
            <a:xfrm>
              <a:off x="7146925" y="5232033"/>
              <a:ext cx="99060" cy="99060"/>
            </a:xfrm>
            <a:prstGeom prst="ellipse">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E54325E1-74C8-49CC-9506-F1717A4E9695}"/>
                </a:ext>
              </a:extLst>
            </p:cNvPr>
            <p:cNvSpPr/>
            <p:nvPr/>
          </p:nvSpPr>
          <p:spPr>
            <a:xfrm>
              <a:off x="7344410" y="5232033"/>
              <a:ext cx="99060" cy="99060"/>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Placeholder 4" descr="A close-up of several pills&#10;&#10;Description automatically generated with low confidence">
            <a:extLst>
              <a:ext uri="{FF2B5EF4-FFF2-40B4-BE49-F238E27FC236}">
                <a16:creationId xmlns:a16="http://schemas.microsoft.com/office/drawing/2014/main" id="{A482FB20-6D0C-4BF8-8643-7E6A3517AA4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716" r="16716"/>
          <a:stretch>
            <a:fillRect/>
          </a:stretch>
        </p:blipFill>
        <p:spPr/>
      </p:pic>
      <p:pic>
        <p:nvPicPr>
          <p:cNvPr id="9" name="Picture Placeholder 8" descr="A close-up of several pills&#10;&#10;Description automatically generated with low confidence">
            <a:extLst>
              <a:ext uri="{FF2B5EF4-FFF2-40B4-BE49-F238E27FC236}">
                <a16:creationId xmlns:a16="http://schemas.microsoft.com/office/drawing/2014/main" id="{FB06660F-8043-4F8C-8937-6A3A0B8C395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667" r="16667"/>
          <a:stretch>
            <a:fillRect/>
          </a:stretch>
        </p:blipFill>
        <p:spPr>
          <a:xfrm>
            <a:off x="7788781" y="1270000"/>
            <a:ext cx="1066080" cy="1066080"/>
          </a:xfrm>
        </p:spPr>
      </p:pic>
      <p:pic>
        <p:nvPicPr>
          <p:cNvPr id="13" name="Picture Placeholder 12" descr="A close-up of several pills&#10;&#10;Description automatically generated with low confidence">
            <a:extLst>
              <a:ext uri="{FF2B5EF4-FFF2-40B4-BE49-F238E27FC236}">
                <a16:creationId xmlns:a16="http://schemas.microsoft.com/office/drawing/2014/main" id="{31E511CA-8AF0-459E-BD18-05A622A8698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6667" r="16667"/>
          <a:stretch>
            <a:fillRect/>
          </a:stretch>
        </p:blipFill>
        <p:spPr>
          <a:xfrm>
            <a:off x="3858720" y="3511732"/>
            <a:ext cx="1066080" cy="1066080"/>
          </a:xfrm>
        </p:spPr>
      </p:pic>
      <p:pic>
        <p:nvPicPr>
          <p:cNvPr id="17" name="Picture Placeholder 16" descr="A close-up of several pills&#10;&#10;Description automatically generated with low confidence">
            <a:extLst>
              <a:ext uri="{FF2B5EF4-FFF2-40B4-BE49-F238E27FC236}">
                <a16:creationId xmlns:a16="http://schemas.microsoft.com/office/drawing/2014/main" id="{20E68265-6272-461E-867D-9644EADE43E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617" r="16617"/>
          <a:stretch>
            <a:fillRect/>
          </a:stretch>
        </p:blipFill>
        <p:spPr>
          <a:xfrm>
            <a:off x="7788781" y="3511732"/>
            <a:ext cx="1066080" cy="1066080"/>
          </a:xfrm>
        </p:spPr>
      </p:pic>
      <p:sp>
        <p:nvSpPr>
          <p:cNvPr id="57" name="Rectangle 56">
            <a:extLst>
              <a:ext uri="{FF2B5EF4-FFF2-40B4-BE49-F238E27FC236}">
                <a16:creationId xmlns:a16="http://schemas.microsoft.com/office/drawing/2014/main" id="{BD5FDC19-7623-4CCC-9862-833614D63CED}"/>
              </a:ext>
            </a:extLst>
          </p:cNvPr>
          <p:cNvSpPr/>
          <p:nvPr/>
        </p:nvSpPr>
        <p:spPr>
          <a:xfrm>
            <a:off x="9084464" y="1449097"/>
            <a:ext cx="2634377" cy="707886"/>
          </a:xfrm>
          <a:prstGeom prst="rect">
            <a:avLst/>
          </a:prstGeom>
        </p:spPr>
        <p:txBody>
          <a:bodyPr wrap="square">
            <a:spAutoFit/>
          </a:bodyPr>
          <a:lstStyle/>
          <a:p>
            <a:pPr lvl="0"/>
            <a:r>
              <a:rPr lang="en-GB" sz="2000" dirty="0">
                <a:solidFill>
                  <a:schemeClr val="accent1">
                    <a:lumMod val="75000"/>
                  </a:schemeClr>
                </a:solidFill>
                <a:latin typeface="+mj-lt"/>
                <a:cs typeface="Segoe UI" panose="020B0502040204020203" pitchFamily="34" charset="0"/>
              </a:rPr>
              <a:t>Visible staff “always busy with emergencies”</a:t>
            </a:r>
          </a:p>
        </p:txBody>
      </p:sp>
      <p:sp>
        <p:nvSpPr>
          <p:cNvPr id="58" name="Rectangle 57">
            <a:extLst>
              <a:ext uri="{FF2B5EF4-FFF2-40B4-BE49-F238E27FC236}">
                <a16:creationId xmlns:a16="http://schemas.microsoft.com/office/drawing/2014/main" id="{61E2FDE7-684C-4652-98E3-CA2278C1189A}"/>
              </a:ext>
            </a:extLst>
          </p:cNvPr>
          <p:cNvSpPr/>
          <p:nvPr/>
        </p:nvSpPr>
        <p:spPr>
          <a:xfrm>
            <a:off x="5094837" y="3715058"/>
            <a:ext cx="2370834" cy="1015663"/>
          </a:xfrm>
          <a:prstGeom prst="rect">
            <a:avLst/>
          </a:prstGeom>
        </p:spPr>
        <p:txBody>
          <a:bodyPr wrap="square">
            <a:spAutoFit/>
          </a:bodyPr>
          <a:lstStyle/>
          <a:p>
            <a:pPr lvl="0"/>
            <a:r>
              <a:rPr lang="en-GB" sz="2000" dirty="0">
                <a:solidFill>
                  <a:schemeClr val="accent1">
                    <a:lumMod val="75000"/>
                  </a:schemeClr>
                </a:solidFill>
                <a:latin typeface="+mj-lt"/>
                <a:cs typeface="Segoe UI" panose="020B0502040204020203" pitchFamily="34" charset="0"/>
              </a:rPr>
              <a:t>Less visible “hospital activity” - tests, treatments, therapy</a:t>
            </a:r>
          </a:p>
        </p:txBody>
      </p:sp>
      <p:sp>
        <p:nvSpPr>
          <p:cNvPr id="62" name="Rectangle 61">
            <a:extLst>
              <a:ext uri="{FF2B5EF4-FFF2-40B4-BE49-F238E27FC236}">
                <a16:creationId xmlns:a16="http://schemas.microsoft.com/office/drawing/2014/main" id="{4C2B4DD8-67A0-4EB6-9118-CBC7F3AC0B21}"/>
              </a:ext>
            </a:extLst>
          </p:cNvPr>
          <p:cNvSpPr/>
          <p:nvPr/>
        </p:nvSpPr>
        <p:spPr>
          <a:xfrm>
            <a:off x="9084465" y="3690829"/>
            <a:ext cx="2634376" cy="1631216"/>
          </a:xfrm>
          <a:prstGeom prst="rect">
            <a:avLst/>
          </a:prstGeom>
        </p:spPr>
        <p:txBody>
          <a:bodyPr wrap="square">
            <a:spAutoFit/>
          </a:bodyPr>
          <a:lstStyle/>
          <a:p>
            <a:pPr lvl="0"/>
            <a:r>
              <a:rPr lang="en-GB" sz="2000" dirty="0">
                <a:solidFill>
                  <a:schemeClr val="accent1">
                    <a:lumMod val="75000"/>
                  </a:schemeClr>
                </a:solidFill>
                <a:latin typeface="+mj-lt"/>
                <a:cs typeface="Segoe UI" panose="020B0502040204020203" pitchFamily="34" charset="0"/>
              </a:rPr>
              <a:t>Staff comments: </a:t>
            </a:r>
          </a:p>
          <a:p>
            <a:pPr marL="266700" lvl="0" indent="-266700">
              <a:buClr>
                <a:schemeClr val="accent3"/>
              </a:buClr>
              <a:buFont typeface="Arial" panose="020B0604020202020204" pitchFamily="34" charset="0"/>
              <a:buChar char="•"/>
            </a:pPr>
            <a:r>
              <a:rPr lang="en-GB" sz="2000" dirty="0">
                <a:solidFill>
                  <a:schemeClr val="accent1">
                    <a:lumMod val="75000"/>
                  </a:schemeClr>
                </a:solidFill>
                <a:latin typeface="+mj-lt"/>
                <a:cs typeface="Segoe UI" panose="020B0502040204020203" pitchFamily="34" charset="0"/>
              </a:rPr>
              <a:t>only dealing with emergencies</a:t>
            </a:r>
          </a:p>
          <a:p>
            <a:pPr marL="266700" lvl="0" indent="-266700">
              <a:buClr>
                <a:schemeClr val="accent3"/>
              </a:buClr>
              <a:buFont typeface="Arial" panose="020B0604020202020204" pitchFamily="34" charset="0"/>
              <a:buChar char="•"/>
            </a:pPr>
            <a:r>
              <a:rPr lang="en-GB" sz="2000" dirty="0">
                <a:solidFill>
                  <a:schemeClr val="accent1">
                    <a:lumMod val="75000"/>
                  </a:schemeClr>
                </a:solidFill>
                <a:latin typeface="+mj-lt"/>
                <a:cs typeface="Segoe UI" panose="020B0502040204020203" pitchFamily="34" charset="0"/>
              </a:rPr>
              <a:t>always understaffed at weekends</a:t>
            </a:r>
          </a:p>
        </p:txBody>
      </p:sp>
    </p:spTree>
    <p:extLst>
      <p:ext uri="{BB962C8B-B14F-4D97-AF65-F5344CB8AC3E}">
        <p14:creationId xmlns:p14="http://schemas.microsoft.com/office/powerpoint/2010/main" val="126992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person&#10;&#10;Description automatically generated">
            <a:extLst>
              <a:ext uri="{FF2B5EF4-FFF2-40B4-BE49-F238E27FC236}">
                <a16:creationId xmlns:a16="http://schemas.microsoft.com/office/drawing/2014/main" id="{C83B86C8-4A70-4C98-8D5B-007D0D3EA5A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6566" r="26566"/>
          <a:stretch>
            <a:fillRect/>
          </a:stretch>
        </p:blipFill>
        <p:spPr/>
      </p:pic>
      <p:sp>
        <p:nvSpPr>
          <p:cNvPr id="58" name="Rectangle: Rounded Corners 57">
            <a:extLst>
              <a:ext uri="{FF2B5EF4-FFF2-40B4-BE49-F238E27FC236}">
                <a16:creationId xmlns:a16="http://schemas.microsoft.com/office/drawing/2014/main" id="{F2BF17F3-F555-463C-A923-E561AA42ABFF}"/>
              </a:ext>
            </a:extLst>
          </p:cNvPr>
          <p:cNvSpPr/>
          <p:nvPr/>
        </p:nvSpPr>
        <p:spPr>
          <a:xfrm>
            <a:off x="5752617" y="1153991"/>
            <a:ext cx="2736000" cy="1117261"/>
          </a:xfrm>
          <a:prstGeom prst="roundRect">
            <a:avLst>
              <a:gd name="adj" fmla="val 2180"/>
            </a:avLst>
          </a:prstGeom>
          <a:solidFill>
            <a:schemeClr val="bg1"/>
          </a:soli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tx1">
                  <a:lumMod val="75000"/>
                  <a:lumOff val="25000"/>
                </a:schemeClr>
              </a:solidFill>
              <a:latin typeface="+mj-lt"/>
            </a:endParaRPr>
          </a:p>
        </p:txBody>
      </p:sp>
      <p:sp>
        <p:nvSpPr>
          <p:cNvPr id="59" name="TextBox 58">
            <a:extLst>
              <a:ext uri="{FF2B5EF4-FFF2-40B4-BE49-F238E27FC236}">
                <a16:creationId xmlns:a16="http://schemas.microsoft.com/office/drawing/2014/main" id="{0814B642-0CAB-438D-A95C-4FBCBC7818B1}"/>
              </a:ext>
            </a:extLst>
          </p:cNvPr>
          <p:cNvSpPr txBox="1"/>
          <p:nvPr/>
        </p:nvSpPr>
        <p:spPr>
          <a:xfrm>
            <a:off x="5920550" y="1326265"/>
            <a:ext cx="2082987" cy="734945"/>
          </a:xfrm>
          <a:prstGeom prst="rect">
            <a:avLst/>
          </a:prstGeom>
        </p:spPr>
        <p:txBody>
          <a:bodyPr wrap="square">
            <a:spAutoFit/>
          </a:bodyPr>
          <a:lstStyle>
            <a:defPPr>
              <a:defRPr lang="en-US"/>
            </a:defPPr>
            <a:lvl1pPr>
              <a:lnSpc>
                <a:spcPct val="120000"/>
              </a:lnSpc>
              <a:defRPr sz="1200">
                <a:solidFill>
                  <a:schemeClr val="bg1">
                    <a:lumMod val="50000"/>
                  </a:schemeClr>
                </a:solidFill>
                <a:latin typeface="+mj-lt"/>
                <a:cs typeface="Segoe UI Light" panose="020B0502040204020203" pitchFamily="34" charset="0"/>
              </a:defRPr>
            </a:lvl1pPr>
          </a:lstStyle>
          <a:p>
            <a:r>
              <a:rPr lang="en-US" sz="1800" dirty="0">
                <a:solidFill>
                  <a:schemeClr val="tx1">
                    <a:lumMod val="75000"/>
                    <a:lumOff val="25000"/>
                  </a:schemeClr>
                </a:solidFill>
              </a:rPr>
              <a:t>168 hours              per week</a:t>
            </a:r>
          </a:p>
        </p:txBody>
      </p:sp>
      <p:sp>
        <p:nvSpPr>
          <p:cNvPr id="62" name="Rectangle: Rounded Corners 61">
            <a:extLst>
              <a:ext uri="{FF2B5EF4-FFF2-40B4-BE49-F238E27FC236}">
                <a16:creationId xmlns:a16="http://schemas.microsoft.com/office/drawing/2014/main" id="{C34EB087-03C2-431F-BF67-93BE0811B931}"/>
              </a:ext>
            </a:extLst>
          </p:cNvPr>
          <p:cNvSpPr/>
          <p:nvPr/>
        </p:nvSpPr>
        <p:spPr>
          <a:xfrm>
            <a:off x="5752617" y="3568555"/>
            <a:ext cx="2736000" cy="1117261"/>
          </a:xfrm>
          <a:prstGeom prst="roundRect">
            <a:avLst>
              <a:gd name="adj" fmla="val 2180"/>
            </a:avLst>
          </a:prstGeom>
          <a:solidFill>
            <a:schemeClr val="bg1"/>
          </a:soli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66" name="Rectangle: Rounded Corners 65">
            <a:extLst>
              <a:ext uri="{FF2B5EF4-FFF2-40B4-BE49-F238E27FC236}">
                <a16:creationId xmlns:a16="http://schemas.microsoft.com/office/drawing/2014/main" id="{9743C619-44F5-415E-85C7-8AA737AD58C1}"/>
              </a:ext>
            </a:extLst>
          </p:cNvPr>
          <p:cNvSpPr/>
          <p:nvPr/>
        </p:nvSpPr>
        <p:spPr>
          <a:xfrm>
            <a:off x="8606967" y="1153990"/>
            <a:ext cx="2736000" cy="1117261"/>
          </a:xfrm>
          <a:prstGeom prst="roundRect">
            <a:avLst>
              <a:gd name="adj" fmla="val 2180"/>
            </a:avLst>
          </a:prstGeom>
          <a:solidFill>
            <a:schemeClr val="bg1"/>
          </a:soli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67" name="TextBox 66">
            <a:extLst>
              <a:ext uri="{FF2B5EF4-FFF2-40B4-BE49-F238E27FC236}">
                <a16:creationId xmlns:a16="http://schemas.microsoft.com/office/drawing/2014/main" id="{14849E7C-B92A-4F6B-BF4A-1325FF063690}"/>
              </a:ext>
            </a:extLst>
          </p:cNvPr>
          <p:cNvSpPr txBox="1"/>
          <p:nvPr/>
        </p:nvSpPr>
        <p:spPr>
          <a:xfrm>
            <a:off x="8698072" y="1367320"/>
            <a:ext cx="2149453" cy="646331"/>
          </a:xfrm>
          <a:prstGeom prst="rect">
            <a:avLst/>
          </a:prstGeom>
        </p:spPr>
        <p:txBody>
          <a:bodyPr wrap="square">
            <a:spAutoFit/>
          </a:bodyPr>
          <a:lstStyle>
            <a:defPPr>
              <a:defRPr lang="en-US"/>
            </a:defPPr>
            <a:lvl1pPr>
              <a:lnSpc>
                <a:spcPct val="120000"/>
              </a:lnSpc>
              <a:defRPr sz="1200">
                <a:solidFill>
                  <a:schemeClr val="bg1">
                    <a:lumMod val="50000"/>
                  </a:schemeClr>
                </a:solidFill>
                <a:latin typeface="+mj-lt"/>
                <a:cs typeface="Segoe UI Light" panose="020B0502040204020203" pitchFamily="34" charset="0"/>
              </a:defRPr>
            </a:lvl1pPr>
          </a:lstStyle>
          <a:p>
            <a:pPr>
              <a:lnSpc>
                <a:spcPct val="100000"/>
              </a:lnSpc>
            </a:pPr>
            <a:r>
              <a:rPr lang="en-GB" sz="1800" dirty="0">
                <a:solidFill>
                  <a:schemeClr val="tx1">
                    <a:lumMod val="75000"/>
                    <a:lumOff val="25000"/>
                  </a:schemeClr>
                </a:solidFill>
              </a:rPr>
              <a:t>40 hours are            core hours</a:t>
            </a:r>
          </a:p>
        </p:txBody>
      </p:sp>
      <p:sp>
        <p:nvSpPr>
          <p:cNvPr id="70" name="Rectangle: Rounded Corners 69">
            <a:extLst>
              <a:ext uri="{FF2B5EF4-FFF2-40B4-BE49-F238E27FC236}">
                <a16:creationId xmlns:a16="http://schemas.microsoft.com/office/drawing/2014/main" id="{A923298D-F99D-4085-9E06-66933DCD53C6}"/>
              </a:ext>
            </a:extLst>
          </p:cNvPr>
          <p:cNvSpPr/>
          <p:nvPr/>
        </p:nvSpPr>
        <p:spPr>
          <a:xfrm>
            <a:off x="5752617" y="4775837"/>
            <a:ext cx="2736000" cy="1117261"/>
          </a:xfrm>
          <a:prstGeom prst="roundRect">
            <a:avLst>
              <a:gd name="adj" fmla="val 2180"/>
            </a:avLst>
          </a:prstGeom>
          <a:solidFill>
            <a:schemeClr val="bg1"/>
          </a:soli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74" name="Rectangle: Rounded Corners 73">
            <a:extLst>
              <a:ext uri="{FF2B5EF4-FFF2-40B4-BE49-F238E27FC236}">
                <a16:creationId xmlns:a16="http://schemas.microsoft.com/office/drawing/2014/main" id="{0BB34928-DBA4-4C80-A3E1-CD9131250563}"/>
              </a:ext>
            </a:extLst>
          </p:cNvPr>
          <p:cNvSpPr/>
          <p:nvPr/>
        </p:nvSpPr>
        <p:spPr>
          <a:xfrm>
            <a:off x="8606967" y="2361272"/>
            <a:ext cx="2736000" cy="1117261"/>
          </a:xfrm>
          <a:prstGeom prst="roundRect">
            <a:avLst>
              <a:gd name="adj" fmla="val 2180"/>
            </a:avLst>
          </a:prstGeom>
          <a:solidFill>
            <a:schemeClr val="bg1"/>
          </a:soli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78" name="Rectangle: Rounded Corners 77">
            <a:extLst>
              <a:ext uri="{FF2B5EF4-FFF2-40B4-BE49-F238E27FC236}">
                <a16:creationId xmlns:a16="http://schemas.microsoft.com/office/drawing/2014/main" id="{08D1485F-F557-4F3C-9F87-29C82161B9CC}"/>
              </a:ext>
            </a:extLst>
          </p:cNvPr>
          <p:cNvSpPr/>
          <p:nvPr/>
        </p:nvSpPr>
        <p:spPr>
          <a:xfrm>
            <a:off x="8606967" y="4775836"/>
            <a:ext cx="2736000" cy="1117261"/>
          </a:xfrm>
          <a:prstGeom prst="roundRect">
            <a:avLst>
              <a:gd name="adj" fmla="val 2180"/>
            </a:avLst>
          </a:prstGeom>
          <a:solidFill>
            <a:schemeClr val="bg1"/>
          </a:soli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82" name="Rectangle: Rounded Corners 81">
            <a:extLst>
              <a:ext uri="{FF2B5EF4-FFF2-40B4-BE49-F238E27FC236}">
                <a16:creationId xmlns:a16="http://schemas.microsoft.com/office/drawing/2014/main" id="{3DB60F1A-9243-46A6-B7E1-A9898C289A36}"/>
              </a:ext>
            </a:extLst>
          </p:cNvPr>
          <p:cNvSpPr/>
          <p:nvPr/>
        </p:nvSpPr>
        <p:spPr>
          <a:xfrm>
            <a:off x="8606967" y="3568554"/>
            <a:ext cx="2736000" cy="1117261"/>
          </a:xfrm>
          <a:prstGeom prst="roundRect">
            <a:avLst>
              <a:gd name="adj" fmla="val 2180"/>
            </a:avLst>
          </a:prstGeom>
          <a:solidFill>
            <a:schemeClr val="bg1"/>
          </a:soli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84" name="Freeform 167">
            <a:extLst>
              <a:ext uri="{FF2B5EF4-FFF2-40B4-BE49-F238E27FC236}">
                <a16:creationId xmlns:a16="http://schemas.microsoft.com/office/drawing/2014/main" id="{4D0204F6-8EBB-471E-BFC5-BA86D51DAF52}"/>
              </a:ext>
            </a:extLst>
          </p:cNvPr>
          <p:cNvSpPr>
            <a:spLocks noChangeArrowheads="1"/>
          </p:cNvSpPr>
          <p:nvPr/>
        </p:nvSpPr>
        <p:spPr bwMode="auto">
          <a:xfrm>
            <a:off x="8171470" y="1319332"/>
            <a:ext cx="170131" cy="171573"/>
          </a:xfrm>
          <a:custGeom>
            <a:avLst/>
            <a:gdLst>
              <a:gd name="T0" fmla="*/ 79322 w 418"/>
              <a:gd name="T1" fmla="*/ 0 h 417"/>
              <a:gd name="T2" fmla="*/ 79322 w 418"/>
              <a:gd name="T3" fmla="*/ 0 h 417"/>
              <a:gd name="T4" fmla="*/ 0 w 418"/>
              <a:gd name="T5" fmla="*/ 79733 h 417"/>
              <a:gd name="T6" fmla="*/ 79322 w 418"/>
              <a:gd name="T7" fmla="*/ 79733 h 417"/>
              <a:gd name="T8" fmla="*/ 79322 w 418"/>
              <a:gd name="T9" fmla="*/ 0 h 417"/>
              <a:gd name="T10" fmla="*/ 103074 w 418"/>
              <a:gd name="T11" fmla="*/ 0 h 417"/>
              <a:gd name="T12" fmla="*/ 103074 w 418"/>
              <a:gd name="T13" fmla="*/ 0 h 417"/>
              <a:gd name="T14" fmla="*/ 103074 w 418"/>
              <a:gd name="T15" fmla="*/ 91965 h 417"/>
              <a:gd name="T16" fmla="*/ 91422 w 418"/>
              <a:gd name="T17" fmla="*/ 103744 h 417"/>
              <a:gd name="T18" fmla="*/ 0 w 418"/>
              <a:gd name="T19" fmla="*/ 103744 h 417"/>
              <a:gd name="T20" fmla="*/ 91422 w 418"/>
              <a:gd name="T21" fmla="*/ 188460 h 417"/>
              <a:gd name="T22" fmla="*/ 186877 w 418"/>
              <a:gd name="T23" fmla="*/ 91965 h 417"/>
              <a:gd name="T24" fmla="*/ 103074 w 418"/>
              <a:gd name="T25" fmla="*/ 0 h 4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8" h="417">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accent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34" name="TextBox 33">
            <a:extLst>
              <a:ext uri="{FF2B5EF4-FFF2-40B4-BE49-F238E27FC236}">
                <a16:creationId xmlns:a16="http://schemas.microsoft.com/office/drawing/2014/main" id="{30F485C4-67FD-4CCF-8FA2-800C1F74DD54}"/>
              </a:ext>
            </a:extLst>
          </p:cNvPr>
          <p:cNvSpPr txBox="1"/>
          <p:nvPr/>
        </p:nvSpPr>
        <p:spPr>
          <a:xfrm>
            <a:off x="750123" y="2574881"/>
            <a:ext cx="3390892" cy="1544718"/>
          </a:xfrm>
          <a:prstGeom prst="rect">
            <a:avLst/>
          </a:prstGeom>
          <a:noFill/>
        </p:spPr>
        <p:txBody>
          <a:bodyPr wrap="square" rtlCol="0">
            <a:spAutoFit/>
          </a:bodyPr>
          <a:lstStyle/>
          <a:p>
            <a:pPr>
              <a:lnSpc>
                <a:spcPct val="70000"/>
              </a:lnSpc>
            </a:pPr>
            <a:r>
              <a:rPr lang="en-GB"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OOH services global facts and local problem </a:t>
            </a:r>
            <a:endParaRPr lang="en-US" sz="3600" spc="-188" dirty="0">
              <a:gradFill>
                <a:gsLst>
                  <a:gs pos="0">
                    <a:schemeClr val="accent3"/>
                  </a:gs>
                  <a:gs pos="82000">
                    <a:schemeClr val="accent1">
                      <a:lumMod val="75000"/>
                    </a:schemeClr>
                  </a:gs>
                </a:gsLst>
                <a:lin ang="2700000" scaled="1"/>
              </a:gradFill>
              <a:latin typeface="+mj-lt"/>
              <a:cs typeface="Poppins SemiBold" panose="00000700000000000000" pitchFamily="2" charset="0"/>
            </a:endParaRPr>
          </a:p>
        </p:txBody>
      </p:sp>
      <p:grpSp>
        <p:nvGrpSpPr>
          <p:cNvPr id="36" name="Group 35">
            <a:extLst>
              <a:ext uri="{FF2B5EF4-FFF2-40B4-BE49-F238E27FC236}">
                <a16:creationId xmlns:a16="http://schemas.microsoft.com/office/drawing/2014/main" id="{1BA8AF8A-0D02-4B00-BD13-5092FAC684E9}"/>
              </a:ext>
            </a:extLst>
          </p:cNvPr>
          <p:cNvGrpSpPr/>
          <p:nvPr/>
        </p:nvGrpSpPr>
        <p:grpSpPr>
          <a:xfrm>
            <a:off x="828863" y="4868734"/>
            <a:ext cx="494030" cy="99060"/>
            <a:chOff x="6949440" y="5232033"/>
            <a:chExt cx="494030" cy="99060"/>
          </a:xfrm>
          <a:noFill/>
        </p:grpSpPr>
        <p:sp>
          <p:nvSpPr>
            <p:cNvPr id="38" name="Oval 37">
              <a:extLst>
                <a:ext uri="{FF2B5EF4-FFF2-40B4-BE49-F238E27FC236}">
                  <a16:creationId xmlns:a16="http://schemas.microsoft.com/office/drawing/2014/main" id="{1C7633E0-CFDB-40DE-B032-BABE2F831BDB}"/>
                </a:ext>
              </a:extLst>
            </p:cNvPr>
            <p:cNvSpPr/>
            <p:nvPr/>
          </p:nvSpPr>
          <p:spPr>
            <a:xfrm>
              <a:off x="6949440" y="5232033"/>
              <a:ext cx="99060" cy="99060"/>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B4FB46C-3400-46CB-A389-A82F9D6DAE1B}"/>
                </a:ext>
              </a:extLst>
            </p:cNvPr>
            <p:cNvSpPr/>
            <p:nvPr/>
          </p:nvSpPr>
          <p:spPr>
            <a:xfrm>
              <a:off x="7146925" y="5232033"/>
              <a:ext cx="99060" cy="99060"/>
            </a:xfrm>
            <a:prstGeom prst="ellipse">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E18F6703-0F20-4162-BAD3-357666836BE3}"/>
                </a:ext>
              </a:extLst>
            </p:cNvPr>
            <p:cNvSpPr/>
            <p:nvPr/>
          </p:nvSpPr>
          <p:spPr>
            <a:xfrm>
              <a:off x="7344410" y="5232033"/>
              <a:ext cx="99060" cy="99060"/>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Rounded Corners 40">
            <a:extLst>
              <a:ext uri="{FF2B5EF4-FFF2-40B4-BE49-F238E27FC236}">
                <a16:creationId xmlns:a16="http://schemas.microsoft.com/office/drawing/2014/main" id="{1108C5A8-9E3F-4AD8-8662-B589CA46434A}"/>
              </a:ext>
            </a:extLst>
          </p:cNvPr>
          <p:cNvSpPr/>
          <p:nvPr/>
        </p:nvSpPr>
        <p:spPr>
          <a:xfrm>
            <a:off x="5752617" y="2361271"/>
            <a:ext cx="2736000" cy="1117261"/>
          </a:xfrm>
          <a:prstGeom prst="roundRect">
            <a:avLst>
              <a:gd name="adj" fmla="val 2180"/>
            </a:avLst>
          </a:prstGeom>
          <a:solidFill>
            <a:schemeClr val="bg1"/>
          </a:soli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43" name="Freeform 167">
            <a:extLst>
              <a:ext uri="{FF2B5EF4-FFF2-40B4-BE49-F238E27FC236}">
                <a16:creationId xmlns:a16="http://schemas.microsoft.com/office/drawing/2014/main" id="{43B98BA9-DAC0-494B-8249-8ED4D5FE4A9F}"/>
              </a:ext>
            </a:extLst>
          </p:cNvPr>
          <p:cNvSpPr>
            <a:spLocks noChangeArrowheads="1"/>
          </p:cNvSpPr>
          <p:nvPr/>
        </p:nvSpPr>
        <p:spPr bwMode="auto">
          <a:xfrm>
            <a:off x="11024378" y="1365756"/>
            <a:ext cx="170131" cy="171573"/>
          </a:xfrm>
          <a:custGeom>
            <a:avLst/>
            <a:gdLst>
              <a:gd name="T0" fmla="*/ 79322 w 418"/>
              <a:gd name="T1" fmla="*/ 0 h 417"/>
              <a:gd name="T2" fmla="*/ 79322 w 418"/>
              <a:gd name="T3" fmla="*/ 0 h 417"/>
              <a:gd name="T4" fmla="*/ 0 w 418"/>
              <a:gd name="T5" fmla="*/ 79733 h 417"/>
              <a:gd name="T6" fmla="*/ 79322 w 418"/>
              <a:gd name="T7" fmla="*/ 79733 h 417"/>
              <a:gd name="T8" fmla="*/ 79322 w 418"/>
              <a:gd name="T9" fmla="*/ 0 h 417"/>
              <a:gd name="T10" fmla="*/ 103074 w 418"/>
              <a:gd name="T11" fmla="*/ 0 h 417"/>
              <a:gd name="T12" fmla="*/ 103074 w 418"/>
              <a:gd name="T13" fmla="*/ 0 h 417"/>
              <a:gd name="T14" fmla="*/ 103074 w 418"/>
              <a:gd name="T15" fmla="*/ 91965 h 417"/>
              <a:gd name="T16" fmla="*/ 91422 w 418"/>
              <a:gd name="T17" fmla="*/ 103744 h 417"/>
              <a:gd name="T18" fmla="*/ 0 w 418"/>
              <a:gd name="T19" fmla="*/ 103744 h 417"/>
              <a:gd name="T20" fmla="*/ 91422 w 418"/>
              <a:gd name="T21" fmla="*/ 188460 h 417"/>
              <a:gd name="T22" fmla="*/ 186877 w 418"/>
              <a:gd name="T23" fmla="*/ 91965 h 417"/>
              <a:gd name="T24" fmla="*/ 103074 w 418"/>
              <a:gd name="T25" fmla="*/ 0 h 4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8" h="417">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accent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44" name="TextBox 43">
            <a:extLst>
              <a:ext uri="{FF2B5EF4-FFF2-40B4-BE49-F238E27FC236}">
                <a16:creationId xmlns:a16="http://schemas.microsoft.com/office/drawing/2014/main" id="{DCA9AC95-E714-47BE-A480-CB35FEBA615F}"/>
              </a:ext>
            </a:extLst>
          </p:cNvPr>
          <p:cNvSpPr txBox="1"/>
          <p:nvPr/>
        </p:nvSpPr>
        <p:spPr>
          <a:xfrm>
            <a:off x="5919785" y="2505877"/>
            <a:ext cx="2077024" cy="923330"/>
          </a:xfrm>
          <a:prstGeom prst="rect">
            <a:avLst/>
          </a:prstGeom>
        </p:spPr>
        <p:txBody>
          <a:bodyPr wrap="square">
            <a:spAutoFit/>
          </a:bodyPr>
          <a:lstStyle>
            <a:defPPr>
              <a:defRPr lang="en-US"/>
            </a:defPPr>
            <a:lvl1pPr>
              <a:lnSpc>
                <a:spcPct val="120000"/>
              </a:lnSpc>
              <a:defRPr sz="1200">
                <a:solidFill>
                  <a:schemeClr val="bg1">
                    <a:lumMod val="50000"/>
                  </a:schemeClr>
                </a:solidFill>
                <a:latin typeface="+mj-lt"/>
                <a:cs typeface="Segoe UI Light" panose="020B0502040204020203" pitchFamily="34" charset="0"/>
              </a:defRPr>
            </a:lvl1pPr>
          </a:lstStyle>
          <a:p>
            <a:pPr>
              <a:lnSpc>
                <a:spcPct val="100000"/>
              </a:lnSpc>
            </a:pPr>
            <a:r>
              <a:rPr lang="en-GB" sz="1800" dirty="0">
                <a:solidFill>
                  <a:schemeClr val="tx1">
                    <a:lumMod val="75000"/>
                    <a:lumOff val="25000"/>
                  </a:schemeClr>
                </a:solidFill>
              </a:rPr>
              <a:t>128 hours are out  of hours: nights, weekends</a:t>
            </a:r>
          </a:p>
        </p:txBody>
      </p:sp>
      <p:sp>
        <p:nvSpPr>
          <p:cNvPr id="45" name="TextBox 44">
            <a:extLst>
              <a:ext uri="{FF2B5EF4-FFF2-40B4-BE49-F238E27FC236}">
                <a16:creationId xmlns:a16="http://schemas.microsoft.com/office/drawing/2014/main" id="{FAAD77CF-C984-483C-A45B-67FAEEF865E3}"/>
              </a:ext>
            </a:extLst>
          </p:cNvPr>
          <p:cNvSpPr txBox="1"/>
          <p:nvPr/>
        </p:nvSpPr>
        <p:spPr>
          <a:xfrm>
            <a:off x="8755202" y="2501911"/>
            <a:ext cx="2152947" cy="923330"/>
          </a:xfrm>
          <a:prstGeom prst="rect">
            <a:avLst/>
          </a:prstGeom>
        </p:spPr>
        <p:txBody>
          <a:bodyPr wrap="square">
            <a:spAutoFit/>
          </a:bodyPr>
          <a:lstStyle>
            <a:defPPr>
              <a:defRPr lang="en-US"/>
            </a:defPPr>
            <a:lvl1pPr>
              <a:lnSpc>
                <a:spcPct val="120000"/>
              </a:lnSpc>
              <a:defRPr sz="1200">
                <a:solidFill>
                  <a:schemeClr val="bg1">
                    <a:lumMod val="50000"/>
                  </a:schemeClr>
                </a:solidFill>
                <a:latin typeface="+mj-lt"/>
                <a:cs typeface="Segoe UI Light" panose="020B0502040204020203" pitchFamily="34" charset="0"/>
              </a:defRPr>
            </a:lvl1pPr>
          </a:lstStyle>
          <a:p>
            <a:pPr>
              <a:lnSpc>
                <a:spcPct val="100000"/>
              </a:lnSpc>
            </a:pPr>
            <a:r>
              <a:rPr lang="en-GB" sz="1800" dirty="0">
                <a:solidFill>
                  <a:schemeClr val="tx1">
                    <a:lumMod val="75000"/>
                    <a:lumOff val="25000"/>
                  </a:schemeClr>
                </a:solidFill>
              </a:rPr>
              <a:t>Public holidays additional out of hours</a:t>
            </a:r>
          </a:p>
        </p:txBody>
      </p:sp>
      <p:sp>
        <p:nvSpPr>
          <p:cNvPr id="46" name="TextBox 45">
            <a:extLst>
              <a:ext uri="{FF2B5EF4-FFF2-40B4-BE49-F238E27FC236}">
                <a16:creationId xmlns:a16="http://schemas.microsoft.com/office/drawing/2014/main" id="{824BFAA9-272D-424C-9DBA-3BDD24B28EF3}"/>
              </a:ext>
            </a:extLst>
          </p:cNvPr>
          <p:cNvSpPr txBox="1"/>
          <p:nvPr/>
        </p:nvSpPr>
        <p:spPr>
          <a:xfrm>
            <a:off x="5897011" y="3759711"/>
            <a:ext cx="2082987" cy="734945"/>
          </a:xfrm>
          <a:prstGeom prst="rect">
            <a:avLst/>
          </a:prstGeom>
        </p:spPr>
        <p:txBody>
          <a:bodyPr wrap="square">
            <a:spAutoFit/>
          </a:bodyPr>
          <a:lstStyle>
            <a:defPPr>
              <a:defRPr lang="en-US"/>
            </a:defPPr>
            <a:lvl1pPr>
              <a:lnSpc>
                <a:spcPct val="120000"/>
              </a:lnSpc>
              <a:defRPr sz="1200">
                <a:solidFill>
                  <a:schemeClr val="bg1">
                    <a:lumMod val="50000"/>
                  </a:schemeClr>
                </a:solidFill>
                <a:latin typeface="+mj-lt"/>
                <a:cs typeface="Segoe UI Light" panose="020B0502040204020203" pitchFamily="34" charset="0"/>
              </a:defRPr>
            </a:lvl1pPr>
          </a:lstStyle>
          <a:p>
            <a:r>
              <a:rPr lang="en-GB" sz="1800" dirty="0">
                <a:solidFill>
                  <a:schemeClr val="tx1">
                    <a:lumMod val="75000"/>
                    <a:lumOff val="25000"/>
                  </a:schemeClr>
                </a:solidFill>
              </a:rPr>
              <a:t>Services designed for core hours</a:t>
            </a:r>
          </a:p>
        </p:txBody>
      </p:sp>
      <p:sp>
        <p:nvSpPr>
          <p:cNvPr id="47" name="TextBox 46">
            <a:extLst>
              <a:ext uri="{FF2B5EF4-FFF2-40B4-BE49-F238E27FC236}">
                <a16:creationId xmlns:a16="http://schemas.microsoft.com/office/drawing/2014/main" id="{D393CFF1-584F-4430-B838-4D45E978D182}"/>
              </a:ext>
            </a:extLst>
          </p:cNvPr>
          <p:cNvSpPr txBox="1"/>
          <p:nvPr/>
        </p:nvSpPr>
        <p:spPr>
          <a:xfrm>
            <a:off x="8755202" y="3671761"/>
            <a:ext cx="2152946" cy="923330"/>
          </a:xfrm>
          <a:prstGeom prst="rect">
            <a:avLst/>
          </a:prstGeom>
        </p:spPr>
        <p:txBody>
          <a:bodyPr wrap="square">
            <a:spAutoFit/>
          </a:bodyPr>
          <a:lstStyle>
            <a:defPPr>
              <a:defRPr lang="en-US"/>
            </a:defPPr>
            <a:lvl1pPr>
              <a:lnSpc>
                <a:spcPct val="120000"/>
              </a:lnSpc>
              <a:defRPr sz="1200">
                <a:solidFill>
                  <a:schemeClr val="bg1">
                    <a:lumMod val="50000"/>
                  </a:schemeClr>
                </a:solidFill>
                <a:latin typeface="+mj-lt"/>
                <a:cs typeface="Segoe UI Light" panose="020B0502040204020203" pitchFamily="34" charset="0"/>
              </a:defRPr>
            </a:lvl1pPr>
          </a:lstStyle>
          <a:p>
            <a:pPr>
              <a:lnSpc>
                <a:spcPct val="100000"/>
              </a:lnSpc>
            </a:pPr>
            <a:r>
              <a:rPr lang="en-GB" sz="1800" dirty="0">
                <a:solidFill>
                  <a:schemeClr val="tx1">
                    <a:lumMod val="75000"/>
                    <a:lumOff val="25000"/>
                  </a:schemeClr>
                </a:solidFill>
              </a:rPr>
              <a:t>Staffing models designed for core hours</a:t>
            </a:r>
          </a:p>
        </p:txBody>
      </p:sp>
      <p:sp>
        <p:nvSpPr>
          <p:cNvPr id="48" name="TextBox 47">
            <a:extLst>
              <a:ext uri="{FF2B5EF4-FFF2-40B4-BE49-F238E27FC236}">
                <a16:creationId xmlns:a16="http://schemas.microsoft.com/office/drawing/2014/main" id="{A8B9ABA9-6806-47E1-92E6-DA6EEE82174B}"/>
              </a:ext>
            </a:extLst>
          </p:cNvPr>
          <p:cNvSpPr txBox="1"/>
          <p:nvPr/>
        </p:nvSpPr>
        <p:spPr>
          <a:xfrm>
            <a:off x="5920550" y="4918264"/>
            <a:ext cx="2082987" cy="923330"/>
          </a:xfrm>
          <a:prstGeom prst="rect">
            <a:avLst/>
          </a:prstGeom>
        </p:spPr>
        <p:txBody>
          <a:bodyPr wrap="square">
            <a:spAutoFit/>
          </a:bodyPr>
          <a:lstStyle>
            <a:defPPr>
              <a:defRPr lang="en-US"/>
            </a:defPPr>
            <a:lvl1pPr>
              <a:lnSpc>
                <a:spcPct val="120000"/>
              </a:lnSpc>
              <a:defRPr sz="1200">
                <a:solidFill>
                  <a:schemeClr val="bg1">
                    <a:lumMod val="50000"/>
                  </a:schemeClr>
                </a:solidFill>
                <a:latin typeface="+mj-lt"/>
                <a:cs typeface="Segoe UI Light" panose="020B0502040204020203" pitchFamily="34" charset="0"/>
              </a:defRPr>
            </a:lvl1pPr>
          </a:lstStyle>
          <a:p>
            <a:pPr>
              <a:lnSpc>
                <a:spcPct val="100000"/>
              </a:lnSpc>
            </a:pPr>
            <a:r>
              <a:rPr lang="en-GB" sz="1800" dirty="0">
                <a:solidFill>
                  <a:schemeClr val="tx1">
                    <a:lumMod val="75000"/>
                    <a:lumOff val="25000"/>
                  </a:schemeClr>
                </a:solidFill>
              </a:rPr>
              <a:t>Key performance indicators designed to for core hours</a:t>
            </a:r>
          </a:p>
        </p:txBody>
      </p:sp>
      <p:sp>
        <p:nvSpPr>
          <p:cNvPr id="49" name="TextBox 48">
            <a:extLst>
              <a:ext uri="{FF2B5EF4-FFF2-40B4-BE49-F238E27FC236}">
                <a16:creationId xmlns:a16="http://schemas.microsoft.com/office/drawing/2014/main" id="{A7A16122-7A9B-40C5-9D9E-EC230596F43D}"/>
              </a:ext>
            </a:extLst>
          </p:cNvPr>
          <p:cNvSpPr txBox="1"/>
          <p:nvPr/>
        </p:nvSpPr>
        <p:spPr>
          <a:xfrm>
            <a:off x="8755201" y="4922294"/>
            <a:ext cx="2587766" cy="923330"/>
          </a:xfrm>
          <a:prstGeom prst="rect">
            <a:avLst/>
          </a:prstGeom>
        </p:spPr>
        <p:txBody>
          <a:bodyPr wrap="square">
            <a:spAutoFit/>
          </a:bodyPr>
          <a:lstStyle>
            <a:defPPr>
              <a:defRPr lang="en-US"/>
            </a:defPPr>
            <a:lvl1pPr>
              <a:lnSpc>
                <a:spcPct val="120000"/>
              </a:lnSpc>
              <a:defRPr sz="1200">
                <a:solidFill>
                  <a:schemeClr val="bg1">
                    <a:lumMod val="50000"/>
                  </a:schemeClr>
                </a:solidFill>
                <a:latin typeface="+mj-lt"/>
                <a:cs typeface="Segoe UI Light" panose="020B0502040204020203" pitchFamily="34" charset="0"/>
              </a:defRPr>
            </a:lvl1pPr>
          </a:lstStyle>
          <a:p>
            <a:pPr>
              <a:lnSpc>
                <a:spcPct val="100000"/>
              </a:lnSpc>
            </a:pPr>
            <a:r>
              <a:rPr lang="en-GB" sz="1800" dirty="0">
                <a:solidFill>
                  <a:schemeClr val="tx1">
                    <a:lumMod val="75000"/>
                    <a:lumOff val="25000"/>
                  </a:schemeClr>
                </a:solidFill>
              </a:rPr>
              <a:t>Growing research evidence on unsafe patient care out of hours</a:t>
            </a:r>
          </a:p>
        </p:txBody>
      </p:sp>
      <p:sp>
        <p:nvSpPr>
          <p:cNvPr id="50" name="Freeform 167">
            <a:extLst>
              <a:ext uri="{FF2B5EF4-FFF2-40B4-BE49-F238E27FC236}">
                <a16:creationId xmlns:a16="http://schemas.microsoft.com/office/drawing/2014/main" id="{3870604B-8D33-41F1-88C1-C2D8C8A084A7}"/>
              </a:ext>
            </a:extLst>
          </p:cNvPr>
          <p:cNvSpPr>
            <a:spLocks noChangeArrowheads="1"/>
          </p:cNvSpPr>
          <p:nvPr/>
        </p:nvSpPr>
        <p:spPr bwMode="auto">
          <a:xfrm>
            <a:off x="8171469" y="2582129"/>
            <a:ext cx="170131" cy="171573"/>
          </a:xfrm>
          <a:custGeom>
            <a:avLst/>
            <a:gdLst>
              <a:gd name="T0" fmla="*/ 79322 w 418"/>
              <a:gd name="T1" fmla="*/ 0 h 417"/>
              <a:gd name="T2" fmla="*/ 79322 w 418"/>
              <a:gd name="T3" fmla="*/ 0 h 417"/>
              <a:gd name="T4" fmla="*/ 0 w 418"/>
              <a:gd name="T5" fmla="*/ 79733 h 417"/>
              <a:gd name="T6" fmla="*/ 79322 w 418"/>
              <a:gd name="T7" fmla="*/ 79733 h 417"/>
              <a:gd name="T8" fmla="*/ 79322 w 418"/>
              <a:gd name="T9" fmla="*/ 0 h 417"/>
              <a:gd name="T10" fmla="*/ 103074 w 418"/>
              <a:gd name="T11" fmla="*/ 0 h 417"/>
              <a:gd name="T12" fmla="*/ 103074 w 418"/>
              <a:gd name="T13" fmla="*/ 0 h 417"/>
              <a:gd name="T14" fmla="*/ 103074 w 418"/>
              <a:gd name="T15" fmla="*/ 91965 h 417"/>
              <a:gd name="T16" fmla="*/ 91422 w 418"/>
              <a:gd name="T17" fmla="*/ 103744 h 417"/>
              <a:gd name="T18" fmla="*/ 0 w 418"/>
              <a:gd name="T19" fmla="*/ 103744 h 417"/>
              <a:gd name="T20" fmla="*/ 91422 w 418"/>
              <a:gd name="T21" fmla="*/ 188460 h 417"/>
              <a:gd name="T22" fmla="*/ 186877 w 418"/>
              <a:gd name="T23" fmla="*/ 91965 h 417"/>
              <a:gd name="T24" fmla="*/ 103074 w 418"/>
              <a:gd name="T25" fmla="*/ 0 h 4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8" h="417">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accent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51" name="Freeform 167">
            <a:extLst>
              <a:ext uri="{FF2B5EF4-FFF2-40B4-BE49-F238E27FC236}">
                <a16:creationId xmlns:a16="http://schemas.microsoft.com/office/drawing/2014/main" id="{BA8B8DBE-48FF-40F4-A79F-FF59ED80CE8A}"/>
              </a:ext>
            </a:extLst>
          </p:cNvPr>
          <p:cNvSpPr>
            <a:spLocks noChangeArrowheads="1"/>
          </p:cNvSpPr>
          <p:nvPr/>
        </p:nvSpPr>
        <p:spPr bwMode="auto">
          <a:xfrm>
            <a:off x="11024378" y="2555813"/>
            <a:ext cx="170131" cy="171573"/>
          </a:xfrm>
          <a:custGeom>
            <a:avLst/>
            <a:gdLst>
              <a:gd name="T0" fmla="*/ 79322 w 418"/>
              <a:gd name="T1" fmla="*/ 0 h 417"/>
              <a:gd name="T2" fmla="*/ 79322 w 418"/>
              <a:gd name="T3" fmla="*/ 0 h 417"/>
              <a:gd name="T4" fmla="*/ 0 w 418"/>
              <a:gd name="T5" fmla="*/ 79733 h 417"/>
              <a:gd name="T6" fmla="*/ 79322 w 418"/>
              <a:gd name="T7" fmla="*/ 79733 h 417"/>
              <a:gd name="T8" fmla="*/ 79322 w 418"/>
              <a:gd name="T9" fmla="*/ 0 h 417"/>
              <a:gd name="T10" fmla="*/ 103074 w 418"/>
              <a:gd name="T11" fmla="*/ 0 h 417"/>
              <a:gd name="T12" fmla="*/ 103074 w 418"/>
              <a:gd name="T13" fmla="*/ 0 h 417"/>
              <a:gd name="T14" fmla="*/ 103074 w 418"/>
              <a:gd name="T15" fmla="*/ 91965 h 417"/>
              <a:gd name="T16" fmla="*/ 91422 w 418"/>
              <a:gd name="T17" fmla="*/ 103744 h 417"/>
              <a:gd name="T18" fmla="*/ 0 w 418"/>
              <a:gd name="T19" fmla="*/ 103744 h 417"/>
              <a:gd name="T20" fmla="*/ 91422 w 418"/>
              <a:gd name="T21" fmla="*/ 188460 h 417"/>
              <a:gd name="T22" fmla="*/ 186877 w 418"/>
              <a:gd name="T23" fmla="*/ 91965 h 417"/>
              <a:gd name="T24" fmla="*/ 103074 w 418"/>
              <a:gd name="T25" fmla="*/ 0 h 4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8" h="417">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accent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52" name="Freeform 167">
            <a:extLst>
              <a:ext uri="{FF2B5EF4-FFF2-40B4-BE49-F238E27FC236}">
                <a16:creationId xmlns:a16="http://schemas.microsoft.com/office/drawing/2014/main" id="{EF6526D0-4034-416E-81F6-4DB747B48288}"/>
              </a:ext>
            </a:extLst>
          </p:cNvPr>
          <p:cNvSpPr>
            <a:spLocks noChangeArrowheads="1"/>
          </p:cNvSpPr>
          <p:nvPr/>
        </p:nvSpPr>
        <p:spPr bwMode="auto">
          <a:xfrm>
            <a:off x="8176913" y="3763964"/>
            <a:ext cx="170131" cy="171573"/>
          </a:xfrm>
          <a:custGeom>
            <a:avLst/>
            <a:gdLst>
              <a:gd name="T0" fmla="*/ 79322 w 418"/>
              <a:gd name="T1" fmla="*/ 0 h 417"/>
              <a:gd name="T2" fmla="*/ 79322 w 418"/>
              <a:gd name="T3" fmla="*/ 0 h 417"/>
              <a:gd name="T4" fmla="*/ 0 w 418"/>
              <a:gd name="T5" fmla="*/ 79733 h 417"/>
              <a:gd name="T6" fmla="*/ 79322 w 418"/>
              <a:gd name="T7" fmla="*/ 79733 h 417"/>
              <a:gd name="T8" fmla="*/ 79322 w 418"/>
              <a:gd name="T9" fmla="*/ 0 h 417"/>
              <a:gd name="T10" fmla="*/ 103074 w 418"/>
              <a:gd name="T11" fmla="*/ 0 h 417"/>
              <a:gd name="T12" fmla="*/ 103074 w 418"/>
              <a:gd name="T13" fmla="*/ 0 h 417"/>
              <a:gd name="T14" fmla="*/ 103074 w 418"/>
              <a:gd name="T15" fmla="*/ 91965 h 417"/>
              <a:gd name="T16" fmla="*/ 91422 w 418"/>
              <a:gd name="T17" fmla="*/ 103744 h 417"/>
              <a:gd name="T18" fmla="*/ 0 w 418"/>
              <a:gd name="T19" fmla="*/ 103744 h 417"/>
              <a:gd name="T20" fmla="*/ 91422 w 418"/>
              <a:gd name="T21" fmla="*/ 188460 h 417"/>
              <a:gd name="T22" fmla="*/ 186877 w 418"/>
              <a:gd name="T23" fmla="*/ 91965 h 417"/>
              <a:gd name="T24" fmla="*/ 103074 w 418"/>
              <a:gd name="T25" fmla="*/ 0 h 4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8" h="417">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accent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53" name="Freeform 167">
            <a:extLst>
              <a:ext uri="{FF2B5EF4-FFF2-40B4-BE49-F238E27FC236}">
                <a16:creationId xmlns:a16="http://schemas.microsoft.com/office/drawing/2014/main" id="{A2A71F4A-658A-4F42-9CE5-AFA36D4E0FD4}"/>
              </a:ext>
            </a:extLst>
          </p:cNvPr>
          <p:cNvSpPr>
            <a:spLocks noChangeArrowheads="1"/>
          </p:cNvSpPr>
          <p:nvPr/>
        </p:nvSpPr>
        <p:spPr bwMode="auto">
          <a:xfrm>
            <a:off x="11026498" y="3759711"/>
            <a:ext cx="170131" cy="171573"/>
          </a:xfrm>
          <a:custGeom>
            <a:avLst/>
            <a:gdLst>
              <a:gd name="T0" fmla="*/ 79322 w 418"/>
              <a:gd name="T1" fmla="*/ 0 h 417"/>
              <a:gd name="T2" fmla="*/ 79322 w 418"/>
              <a:gd name="T3" fmla="*/ 0 h 417"/>
              <a:gd name="T4" fmla="*/ 0 w 418"/>
              <a:gd name="T5" fmla="*/ 79733 h 417"/>
              <a:gd name="T6" fmla="*/ 79322 w 418"/>
              <a:gd name="T7" fmla="*/ 79733 h 417"/>
              <a:gd name="T8" fmla="*/ 79322 w 418"/>
              <a:gd name="T9" fmla="*/ 0 h 417"/>
              <a:gd name="T10" fmla="*/ 103074 w 418"/>
              <a:gd name="T11" fmla="*/ 0 h 417"/>
              <a:gd name="T12" fmla="*/ 103074 w 418"/>
              <a:gd name="T13" fmla="*/ 0 h 417"/>
              <a:gd name="T14" fmla="*/ 103074 w 418"/>
              <a:gd name="T15" fmla="*/ 91965 h 417"/>
              <a:gd name="T16" fmla="*/ 91422 w 418"/>
              <a:gd name="T17" fmla="*/ 103744 h 417"/>
              <a:gd name="T18" fmla="*/ 0 w 418"/>
              <a:gd name="T19" fmla="*/ 103744 h 417"/>
              <a:gd name="T20" fmla="*/ 91422 w 418"/>
              <a:gd name="T21" fmla="*/ 188460 h 417"/>
              <a:gd name="T22" fmla="*/ 186877 w 418"/>
              <a:gd name="T23" fmla="*/ 91965 h 417"/>
              <a:gd name="T24" fmla="*/ 103074 w 418"/>
              <a:gd name="T25" fmla="*/ 0 h 4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8" h="417">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accent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54" name="Freeform 167">
            <a:extLst>
              <a:ext uri="{FF2B5EF4-FFF2-40B4-BE49-F238E27FC236}">
                <a16:creationId xmlns:a16="http://schemas.microsoft.com/office/drawing/2014/main" id="{F8013BB9-7096-45DE-BA15-6621B765C286}"/>
              </a:ext>
            </a:extLst>
          </p:cNvPr>
          <p:cNvSpPr>
            <a:spLocks noChangeArrowheads="1"/>
          </p:cNvSpPr>
          <p:nvPr/>
        </p:nvSpPr>
        <p:spPr bwMode="auto">
          <a:xfrm>
            <a:off x="8161098" y="4918264"/>
            <a:ext cx="170131" cy="171573"/>
          </a:xfrm>
          <a:custGeom>
            <a:avLst/>
            <a:gdLst>
              <a:gd name="T0" fmla="*/ 79322 w 418"/>
              <a:gd name="T1" fmla="*/ 0 h 417"/>
              <a:gd name="T2" fmla="*/ 79322 w 418"/>
              <a:gd name="T3" fmla="*/ 0 h 417"/>
              <a:gd name="T4" fmla="*/ 0 w 418"/>
              <a:gd name="T5" fmla="*/ 79733 h 417"/>
              <a:gd name="T6" fmla="*/ 79322 w 418"/>
              <a:gd name="T7" fmla="*/ 79733 h 417"/>
              <a:gd name="T8" fmla="*/ 79322 w 418"/>
              <a:gd name="T9" fmla="*/ 0 h 417"/>
              <a:gd name="T10" fmla="*/ 103074 w 418"/>
              <a:gd name="T11" fmla="*/ 0 h 417"/>
              <a:gd name="T12" fmla="*/ 103074 w 418"/>
              <a:gd name="T13" fmla="*/ 0 h 417"/>
              <a:gd name="T14" fmla="*/ 103074 w 418"/>
              <a:gd name="T15" fmla="*/ 91965 h 417"/>
              <a:gd name="T16" fmla="*/ 91422 w 418"/>
              <a:gd name="T17" fmla="*/ 103744 h 417"/>
              <a:gd name="T18" fmla="*/ 0 w 418"/>
              <a:gd name="T19" fmla="*/ 103744 h 417"/>
              <a:gd name="T20" fmla="*/ 91422 w 418"/>
              <a:gd name="T21" fmla="*/ 188460 h 417"/>
              <a:gd name="T22" fmla="*/ 186877 w 418"/>
              <a:gd name="T23" fmla="*/ 91965 h 417"/>
              <a:gd name="T24" fmla="*/ 103074 w 418"/>
              <a:gd name="T25" fmla="*/ 0 h 4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8" h="417">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accent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56" name="Freeform 167">
            <a:extLst>
              <a:ext uri="{FF2B5EF4-FFF2-40B4-BE49-F238E27FC236}">
                <a16:creationId xmlns:a16="http://schemas.microsoft.com/office/drawing/2014/main" id="{4377795D-209C-42C9-B350-3F666729D7FE}"/>
              </a:ext>
            </a:extLst>
          </p:cNvPr>
          <p:cNvSpPr>
            <a:spLocks noChangeArrowheads="1"/>
          </p:cNvSpPr>
          <p:nvPr/>
        </p:nvSpPr>
        <p:spPr bwMode="auto">
          <a:xfrm>
            <a:off x="11039648" y="4918673"/>
            <a:ext cx="170131" cy="171573"/>
          </a:xfrm>
          <a:custGeom>
            <a:avLst/>
            <a:gdLst>
              <a:gd name="T0" fmla="*/ 79322 w 418"/>
              <a:gd name="T1" fmla="*/ 0 h 417"/>
              <a:gd name="T2" fmla="*/ 79322 w 418"/>
              <a:gd name="T3" fmla="*/ 0 h 417"/>
              <a:gd name="T4" fmla="*/ 0 w 418"/>
              <a:gd name="T5" fmla="*/ 79733 h 417"/>
              <a:gd name="T6" fmla="*/ 79322 w 418"/>
              <a:gd name="T7" fmla="*/ 79733 h 417"/>
              <a:gd name="T8" fmla="*/ 79322 w 418"/>
              <a:gd name="T9" fmla="*/ 0 h 417"/>
              <a:gd name="T10" fmla="*/ 103074 w 418"/>
              <a:gd name="T11" fmla="*/ 0 h 417"/>
              <a:gd name="T12" fmla="*/ 103074 w 418"/>
              <a:gd name="T13" fmla="*/ 0 h 417"/>
              <a:gd name="T14" fmla="*/ 103074 w 418"/>
              <a:gd name="T15" fmla="*/ 91965 h 417"/>
              <a:gd name="T16" fmla="*/ 91422 w 418"/>
              <a:gd name="T17" fmla="*/ 103744 h 417"/>
              <a:gd name="T18" fmla="*/ 0 w 418"/>
              <a:gd name="T19" fmla="*/ 103744 h 417"/>
              <a:gd name="T20" fmla="*/ 91422 w 418"/>
              <a:gd name="T21" fmla="*/ 188460 h 417"/>
              <a:gd name="T22" fmla="*/ 186877 w 418"/>
              <a:gd name="T23" fmla="*/ 91965 h 417"/>
              <a:gd name="T24" fmla="*/ 103074 w 418"/>
              <a:gd name="T25" fmla="*/ 0 h 4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8" h="417">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accent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Tree>
    <p:extLst>
      <p:ext uri="{BB962C8B-B14F-4D97-AF65-F5344CB8AC3E}">
        <p14:creationId xmlns:p14="http://schemas.microsoft.com/office/powerpoint/2010/main" val="112848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5752422-40E9-4096-8FEA-86DD614D3EA4}"/>
              </a:ext>
            </a:extLst>
          </p:cNvPr>
          <p:cNvSpPr/>
          <p:nvPr/>
        </p:nvSpPr>
        <p:spPr>
          <a:xfrm>
            <a:off x="3605981" y="3031360"/>
            <a:ext cx="2374491" cy="2848579"/>
          </a:xfrm>
          <a:prstGeom prst="roundRect">
            <a:avLst>
              <a:gd name="adj" fmla="val 797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Rounded Corners 3">
            <a:extLst>
              <a:ext uri="{FF2B5EF4-FFF2-40B4-BE49-F238E27FC236}">
                <a16:creationId xmlns:a16="http://schemas.microsoft.com/office/drawing/2014/main" id="{E7156046-9480-49BF-B53D-E626E8B49068}"/>
              </a:ext>
            </a:extLst>
          </p:cNvPr>
          <p:cNvSpPr/>
          <p:nvPr/>
        </p:nvSpPr>
        <p:spPr>
          <a:xfrm>
            <a:off x="8817078" y="3031360"/>
            <a:ext cx="2374491" cy="2848579"/>
          </a:xfrm>
          <a:prstGeom prst="roundRect">
            <a:avLst>
              <a:gd name="adj" fmla="val 797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Rectangle 18">
            <a:extLst>
              <a:ext uri="{FF2B5EF4-FFF2-40B4-BE49-F238E27FC236}">
                <a16:creationId xmlns:a16="http://schemas.microsoft.com/office/drawing/2014/main" id="{61BB7707-D72C-46F3-9689-CC5C7826B7C1}"/>
              </a:ext>
            </a:extLst>
          </p:cNvPr>
          <p:cNvSpPr/>
          <p:nvPr/>
        </p:nvSpPr>
        <p:spPr>
          <a:xfrm>
            <a:off x="1175941" y="4249386"/>
            <a:ext cx="2023472" cy="1295868"/>
          </a:xfrm>
          <a:prstGeom prst="rect">
            <a:avLst/>
          </a:prstGeom>
        </p:spPr>
        <p:txBody>
          <a:bodyPr wrap="square">
            <a:spAutoFit/>
          </a:bodyPr>
          <a:lstStyle/>
          <a:p>
            <a:pPr algn="ctr">
              <a:lnSpc>
                <a:spcPct val="110000"/>
              </a:lnSpc>
            </a:pPr>
            <a:r>
              <a:rPr lang="en-GB" dirty="0">
                <a:solidFill>
                  <a:schemeClr val="tx1">
                    <a:lumMod val="75000"/>
                    <a:lumOff val="25000"/>
                  </a:schemeClr>
                </a:solidFill>
                <a:latin typeface="+mj-lt"/>
                <a:cs typeface="Segoe UI Light" panose="020B0502040204020203" pitchFamily="34" charset="0"/>
              </a:rPr>
              <a:t>Enormous anecdotal evidence of overworked doctors and nurses</a:t>
            </a:r>
          </a:p>
        </p:txBody>
      </p:sp>
      <p:sp>
        <p:nvSpPr>
          <p:cNvPr id="22" name="Rectangle 21">
            <a:extLst>
              <a:ext uri="{FF2B5EF4-FFF2-40B4-BE49-F238E27FC236}">
                <a16:creationId xmlns:a16="http://schemas.microsoft.com/office/drawing/2014/main" id="{3BDFB888-448D-4F2C-8073-EDAF405862CB}"/>
              </a:ext>
            </a:extLst>
          </p:cNvPr>
          <p:cNvSpPr/>
          <p:nvPr/>
        </p:nvSpPr>
        <p:spPr>
          <a:xfrm>
            <a:off x="3605981" y="4249386"/>
            <a:ext cx="2374490" cy="1295868"/>
          </a:xfrm>
          <a:prstGeom prst="rect">
            <a:avLst/>
          </a:prstGeom>
        </p:spPr>
        <p:txBody>
          <a:bodyPr wrap="square">
            <a:spAutoFit/>
          </a:bodyPr>
          <a:lstStyle/>
          <a:p>
            <a:pPr algn="ctr">
              <a:lnSpc>
                <a:spcPct val="110000"/>
              </a:lnSpc>
            </a:pPr>
            <a:r>
              <a:rPr lang="en-GB" dirty="0">
                <a:solidFill>
                  <a:schemeClr val="tx1">
                    <a:lumMod val="75000"/>
                    <a:lumOff val="25000"/>
                  </a:schemeClr>
                </a:solidFill>
                <a:latin typeface="+mj-lt"/>
                <a:cs typeface="Segoe UI Light" panose="020B0502040204020203" pitchFamily="34" charset="0"/>
              </a:rPr>
              <a:t>Healthcare professionals opting for roles with core working hours</a:t>
            </a:r>
          </a:p>
        </p:txBody>
      </p:sp>
      <p:sp>
        <p:nvSpPr>
          <p:cNvPr id="25" name="Rectangle 24">
            <a:extLst>
              <a:ext uri="{FF2B5EF4-FFF2-40B4-BE49-F238E27FC236}">
                <a16:creationId xmlns:a16="http://schemas.microsoft.com/office/drawing/2014/main" id="{3A7A84E6-81F1-4AEC-A73E-36316D7CF5B9}"/>
              </a:ext>
            </a:extLst>
          </p:cNvPr>
          <p:cNvSpPr/>
          <p:nvPr/>
        </p:nvSpPr>
        <p:spPr>
          <a:xfrm>
            <a:off x="6155981" y="4249386"/>
            <a:ext cx="2518062" cy="1295868"/>
          </a:xfrm>
          <a:prstGeom prst="rect">
            <a:avLst/>
          </a:prstGeom>
        </p:spPr>
        <p:txBody>
          <a:bodyPr wrap="square">
            <a:spAutoFit/>
          </a:bodyPr>
          <a:lstStyle/>
          <a:p>
            <a:pPr algn="ctr">
              <a:lnSpc>
                <a:spcPct val="110000"/>
              </a:lnSpc>
            </a:pPr>
            <a:r>
              <a:rPr lang="en-GB" dirty="0">
                <a:solidFill>
                  <a:schemeClr val="tx1">
                    <a:lumMod val="75000"/>
                    <a:lumOff val="25000"/>
                  </a:schemeClr>
                </a:solidFill>
                <a:latin typeface="+mj-lt"/>
                <a:cs typeface="Segoe UI Light" panose="020B0502040204020203" pitchFamily="34" charset="0"/>
              </a:rPr>
              <a:t>Clinicians carry out administrative tasks that could be carried out by others</a:t>
            </a:r>
          </a:p>
        </p:txBody>
      </p:sp>
      <p:sp>
        <p:nvSpPr>
          <p:cNvPr id="28" name="Rectangle 27">
            <a:extLst>
              <a:ext uri="{FF2B5EF4-FFF2-40B4-BE49-F238E27FC236}">
                <a16:creationId xmlns:a16="http://schemas.microsoft.com/office/drawing/2014/main" id="{E14D38DA-8E56-4C70-967C-A704CA691C9B}"/>
              </a:ext>
            </a:extLst>
          </p:cNvPr>
          <p:cNvSpPr/>
          <p:nvPr/>
        </p:nvSpPr>
        <p:spPr>
          <a:xfrm>
            <a:off x="8992587" y="4249386"/>
            <a:ext cx="2023472" cy="991169"/>
          </a:xfrm>
          <a:prstGeom prst="rect">
            <a:avLst/>
          </a:prstGeom>
        </p:spPr>
        <p:txBody>
          <a:bodyPr wrap="square">
            <a:spAutoFit/>
          </a:bodyPr>
          <a:lstStyle/>
          <a:p>
            <a:pPr algn="ctr">
              <a:lnSpc>
                <a:spcPct val="110000"/>
              </a:lnSpc>
            </a:pPr>
            <a:r>
              <a:rPr lang="en-GB" dirty="0">
                <a:solidFill>
                  <a:schemeClr val="tx1">
                    <a:lumMod val="75000"/>
                    <a:lumOff val="25000"/>
                  </a:schemeClr>
                </a:solidFill>
                <a:latin typeface="+mj-lt"/>
                <a:cs typeface="Segoe UI Light" panose="020B0502040204020203" pitchFamily="34" charset="0"/>
              </a:rPr>
              <a:t>“too wicked a problem to solve”, “too complicated”</a:t>
            </a:r>
          </a:p>
        </p:txBody>
      </p:sp>
      <p:sp>
        <p:nvSpPr>
          <p:cNvPr id="30" name="Speech Bubble: Oval 29">
            <a:extLst>
              <a:ext uri="{FF2B5EF4-FFF2-40B4-BE49-F238E27FC236}">
                <a16:creationId xmlns:a16="http://schemas.microsoft.com/office/drawing/2014/main" id="{B1E99A6A-52BD-422C-B0C3-982DE5B4C66A}"/>
              </a:ext>
            </a:extLst>
          </p:cNvPr>
          <p:cNvSpPr/>
          <p:nvPr/>
        </p:nvSpPr>
        <p:spPr>
          <a:xfrm>
            <a:off x="2501191" y="2071178"/>
            <a:ext cx="964091" cy="960184"/>
          </a:xfrm>
          <a:prstGeom prst="wedgeEllipseCallout">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Rectangle 30">
            <a:extLst>
              <a:ext uri="{FF2B5EF4-FFF2-40B4-BE49-F238E27FC236}">
                <a16:creationId xmlns:a16="http://schemas.microsoft.com/office/drawing/2014/main" id="{5EBA59C6-4D8A-4D44-96B7-F10CF9BCD6D8}"/>
              </a:ext>
            </a:extLst>
          </p:cNvPr>
          <p:cNvSpPr/>
          <p:nvPr/>
        </p:nvSpPr>
        <p:spPr>
          <a:xfrm>
            <a:off x="2526219" y="2289660"/>
            <a:ext cx="914034" cy="523220"/>
          </a:xfrm>
          <a:prstGeom prst="rect">
            <a:avLst/>
          </a:prstGeom>
        </p:spPr>
        <p:txBody>
          <a:bodyPr wrap="square">
            <a:spAutoFit/>
          </a:bodyPr>
          <a:lstStyle/>
          <a:p>
            <a:pPr algn="ctr"/>
            <a:r>
              <a:rPr lang="en-US" sz="2800" b="1" dirty="0">
                <a:solidFill>
                  <a:schemeClr val="bg1"/>
                </a:solidFill>
                <a:latin typeface="+mj-lt"/>
                <a:ea typeface="Open Sans" panose="020B0606030504020204" pitchFamily="34" charset="0"/>
                <a:cs typeface="Open Sans" panose="020B0606030504020204" pitchFamily="34" charset="0"/>
              </a:rPr>
              <a:t>01</a:t>
            </a:r>
            <a:endParaRPr lang="en-US" sz="2800" b="1" baseline="30000" dirty="0">
              <a:solidFill>
                <a:schemeClr val="bg1"/>
              </a:solidFill>
              <a:latin typeface="+mj-lt"/>
              <a:ea typeface="Open Sans" panose="020B0606030504020204" pitchFamily="34" charset="0"/>
              <a:cs typeface="Open Sans" panose="020B0606030504020204" pitchFamily="34" charset="0"/>
            </a:endParaRPr>
          </a:p>
        </p:txBody>
      </p:sp>
      <p:sp>
        <p:nvSpPr>
          <p:cNvPr id="33" name="Speech Bubble: Oval 32">
            <a:extLst>
              <a:ext uri="{FF2B5EF4-FFF2-40B4-BE49-F238E27FC236}">
                <a16:creationId xmlns:a16="http://schemas.microsoft.com/office/drawing/2014/main" id="{BCBE8E00-DA06-4B88-B535-C8FEBCE9981D}"/>
              </a:ext>
            </a:extLst>
          </p:cNvPr>
          <p:cNvSpPr/>
          <p:nvPr/>
        </p:nvSpPr>
        <p:spPr>
          <a:xfrm>
            <a:off x="5118086" y="2071178"/>
            <a:ext cx="964091" cy="960184"/>
          </a:xfrm>
          <a:prstGeom prst="wedgeEllipseCallout">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4" name="Rectangle 33">
            <a:extLst>
              <a:ext uri="{FF2B5EF4-FFF2-40B4-BE49-F238E27FC236}">
                <a16:creationId xmlns:a16="http://schemas.microsoft.com/office/drawing/2014/main" id="{4A15A4A6-4BDF-4DF9-8E96-F2021C11016E}"/>
              </a:ext>
            </a:extLst>
          </p:cNvPr>
          <p:cNvSpPr/>
          <p:nvPr/>
        </p:nvSpPr>
        <p:spPr>
          <a:xfrm>
            <a:off x="5143114" y="2289660"/>
            <a:ext cx="914034" cy="523220"/>
          </a:xfrm>
          <a:prstGeom prst="rect">
            <a:avLst/>
          </a:prstGeom>
        </p:spPr>
        <p:txBody>
          <a:bodyPr wrap="square">
            <a:spAutoFit/>
          </a:bodyPr>
          <a:lstStyle/>
          <a:p>
            <a:pPr algn="ctr"/>
            <a:r>
              <a:rPr lang="en-US" sz="2800" b="1" dirty="0">
                <a:solidFill>
                  <a:schemeClr val="bg1"/>
                </a:solidFill>
                <a:latin typeface="+mj-lt"/>
                <a:ea typeface="Open Sans" panose="020B0606030504020204" pitchFamily="34" charset="0"/>
                <a:cs typeface="Open Sans" panose="020B0606030504020204" pitchFamily="34" charset="0"/>
              </a:rPr>
              <a:t>02</a:t>
            </a:r>
            <a:endParaRPr lang="en-US" sz="2800" b="1" baseline="30000" dirty="0">
              <a:solidFill>
                <a:schemeClr val="bg1"/>
              </a:solidFill>
              <a:latin typeface="+mj-lt"/>
              <a:ea typeface="Open Sans" panose="020B0606030504020204" pitchFamily="34" charset="0"/>
              <a:cs typeface="Open Sans" panose="020B0606030504020204" pitchFamily="34" charset="0"/>
            </a:endParaRPr>
          </a:p>
        </p:txBody>
      </p:sp>
      <p:sp>
        <p:nvSpPr>
          <p:cNvPr id="36" name="Speech Bubble: Oval 35">
            <a:extLst>
              <a:ext uri="{FF2B5EF4-FFF2-40B4-BE49-F238E27FC236}">
                <a16:creationId xmlns:a16="http://schemas.microsoft.com/office/drawing/2014/main" id="{15342004-3BF5-4E1A-8378-8510B8169BF5}"/>
              </a:ext>
            </a:extLst>
          </p:cNvPr>
          <p:cNvSpPr/>
          <p:nvPr/>
        </p:nvSpPr>
        <p:spPr>
          <a:xfrm>
            <a:off x="7734981" y="2071178"/>
            <a:ext cx="964091" cy="960184"/>
          </a:xfrm>
          <a:prstGeom prst="wedgeEllipseCallout">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7" name="Rectangle 36">
            <a:extLst>
              <a:ext uri="{FF2B5EF4-FFF2-40B4-BE49-F238E27FC236}">
                <a16:creationId xmlns:a16="http://schemas.microsoft.com/office/drawing/2014/main" id="{5162686A-2868-4E4C-9647-D2660EB0926E}"/>
              </a:ext>
            </a:extLst>
          </p:cNvPr>
          <p:cNvSpPr/>
          <p:nvPr/>
        </p:nvSpPr>
        <p:spPr>
          <a:xfrm>
            <a:off x="7760009" y="2289660"/>
            <a:ext cx="914034" cy="523220"/>
          </a:xfrm>
          <a:prstGeom prst="rect">
            <a:avLst/>
          </a:prstGeom>
        </p:spPr>
        <p:txBody>
          <a:bodyPr wrap="square">
            <a:spAutoFit/>
          </a:bodyPr>
          <a:lstStyle/>
          <a:p>
            <a:pPr algn="ctr"/>
            <a:r>
              <a:rPr lang="en-US" sz="2800" b="1" dirty="0">
                <a:solidFill>
                  <a:schemeClr val="bg1"/>
                </a:solidFill>
                <a:latin typeface="+mj-lt"/>
                <a:ea typeface="Open Sans" panose="020B0606030504020204" pitchFamily="34" charset="0"/>
                <a:cs typeface="Open Sans" panose="020B0606030504020204" pitchFamily="34" charset="0"/>
              </a:rPr>
              <a:t>03</a:t>
            </a:r>
            <a:endParaRPr lang="en-US" sz="2800" b="1" baseline="30000" dirty="0">
              <a:solidFill>
                <a:schemeClr val="bg1"/>
              </a:solidFill>
              <a:latin typeface="+mj-lt"/>
              <a:ea typeface="Open Sans" panose="020B0606030504020204" pitchFamily="34" charset="0"/>
              <a:cs typeface="Open Sans" panose="020B0606030504020204" pitchFamily="34" charset="0"/>
            </a:endParaRPr>
          </a:p>
        </p:txBody>
      </p:sp>
      <p:sp>
        <p:nvSpPr>
          <p:cNvPr id="39" name="Speech Bubble: Oval 38">
            <a:extLst>
              <a:ext uri="{FF2B5EF4-FFF2-40B4-BE49-F238E27FC236}">
                <a16:creationId xmlns:a16="http://schemas.microsoft.com/office/drawing/2014/main" id="{D27F66A4-1F10-4EA2-9A58-D50693239F27}"/>
              </a:ext>
            </a:extLst>
          </p:cNvPr>
          <p:cNvSpPr/>
          <p:nvPr/>
        </p:nvSpPr>
        <p:spPr>
          <a:xfrm>
            <a:off x="10351875" y="2071178"/>
            <a:ext cx="964091" cy="960184"/>
          </a:xfrm>
          <a:prstGeom prst="wedgeEllipseCallout">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0" name="Rectangle 39">
            <a:extLst>
              <a:ext uri="{FF2B5EF4-FFF2-40B4-BE49-F238E27FC236}">
                <a16:creationId xmlns:a16="http://schemas.microsoft.com/office/drawing/2014/main" id="{CADEA5CC-3C2B-4C64-8ABC-E18BDBDF0D12}"/>
              </a:ext>
            </a:extLst>
          </p:cNvPr>
          <p:cNvSpPr/>
          <p:nvPr/>
        </p:nvSpPr>
        <p:spPr>
          <a:xfrm>
            <a:off x="10376903" y="2289660"/>
            <a:ext cx="914034" cy="523220"/>
          </a:xfrm>
          <a:prstGeom prst="rect">
            <a:avLst/>
          </a:prstGeom>
        </p:spPr>
        <p:txBody>
          <a:bodyPr wrap="square">
            <a:spAutoFit/>
          </a:bodyPr>
          <a:lstStyle/>
          <a:p>
            <a:pPr algn="ctr"/>
            <a:r>
              <a:rPr lang="en-US" sz="2800" b="1" dirty="0">
                <a:solidFill>
                  <a:schemeClr val="bg1"/>
                </a:solidFill>
                <a:latin typeface="+mj-lt"/>
                <a:ea typeface="Open Sans" panose="020B0606030504020204" pitchFamily="34" charset="0"/>
                <a:cs typeface="Open Sans" panose="020B0606030504020204" pitchFamily="34" charset="0"/>
              </a:rPr>
              <a:t>04</a:t>
            </a:r>
            <a:endParaRPr lang="en-US" sz="2800" b="1" baseline="30000" dirty="0">
              <a:solidFill>
                <a:schemeClr val="bg1"/>
              </a:solidFill>
              <a:latin typeface="+mj-lt"/>
              <a:ea typeface="Open Sans" panose="020B0606030504020204" pitchFamily="34" charset="0"/>
              <a:cs typeface="Open Sans" panose="020B0606030504020204" pitchFamily="34" charset="0"/>
            </a:endParaRPr>
          </a:p>
        </p:txBody>
      </p:sp>
      <p:grpSp>
        <p:nvGrpSpPr>
          <p:cNvPr id="43" name="Group 42">
            <a:extLst>
              <a:ext uri="{FF2B5EF4-FFF2-40B4-BE49-F238E27FC236}">
                <a16:creationId xmlns:a16="http://schemas.microsoft.com/office/drawing/2014/main" id="{16411779-0472-4802-A022-D071F2B25C36}"/>
              </a:ext>
            </a:extLst>
          </p:cNvPr>
          <p:cNvGrpSpPr/>
          <p:nvPr/>
        </p:nvGrpSpPr>
        <p:grpSpPr>
          <a:xfrm>
            <a:off x="9673196" y="3429737"/>
            <a:ext cx="662254" cy="600716"/>
            <a:chOff x="9086745" y="2191465"/>
            <a:chExt cx="555748" cy="504108"/>
          </a:xfrm>
          <a:solidFill>
            <a:schemeClr val="accent1"/>
          </a:solidFill>
        </p:grpSpPr>
        <p:sp>
          <p:nvSpPr>
            <p:cNvPr id="44" name="Freeform 214">
              <a:extLst>
                <a:ext uri="{FF2B5EF4-FFF2-40B4-BE49-F238E27FC236}">
                  <a16:creationId xmlns:a16="http://schemas.microsoft.com/office/drawing/2014/main" id="{D516D7B0-4C95-40BD-936A-46EF1FF414AD}"/>
                </a:ext>
              </a:extLst>
            </p:cNvPr>
            <p:cNvSpPr>
              <a:spLocks noEditPoints="1"/>
            </p:cNvSpPr>
            <p:nvPr/>
          </p:nvSpPr>
          <p:spPr bwMode="auto">
            <a:xfrm>
              <a:off x="9086745" y="2368518"/>
              <a:ext cx="390991" cy="327055"/>
            </a:xfrm>
            <a:custGeom>
              <a:avLst/>
              <a:gdLst>
                <a:gd name="T0" fmla="*/ 3 w 159"/>
                <a:gd name="T1" fmla="*/ 133 h 133"/>
                <a:gd name="T2" fmla="*/ 0 w 159"/>
                <a:gd name="T3" fmla="*/ 128 h 133"/>
                <a:gd name="T4" fmla="*/ 128 w 159"/>
                <a:gd name="T5" fmla="*/ 0 h 133"/>
                <a:gd name="T6" fmla="*/ 133 w 159"/>
                <a:gd name="T7" fmla="*/ 0 h 133"/>
                <a:gd name="T8" fmla="*/ 158 w 159"/>
                <a:gd name="T9" fmla="*/ 25 h 133"/>
                <a:gd name="T10" fmla="*/ 159 w 159"/>
                <a:gd name="T11" fmla="*/ 28 h 133"/>
                <a:gd name="T12" fmla="*/ 131 w 159"/>
                <a:gd name="T13" fmla="*/ 82 h 133"/>
                <a:gd name="T14" fmla="*/ 128 w 159"/>
                <a:gd name="T15" fmla="*/ 83 h 133"/>
                <a:gd name="T16" fmla="*/ 3 w 159"/>
                <a:gd name="T17" fmla="*/ 133 h 133"/>
                <a:gd name="T18" fmla="*/ 131 w 159"/>
                <a:gd name="T19" fmla="*/ 7 h 133"/>
                <a:gd name="T20" fmla="*/ 17 w 159"/>
                <a:gd name="T21" fmla="*/ 121 h 133"/>
                <a:gd name="T22" fmla="*/ 124 w 159"/>
                <a:gd name="T23" fmla="*/ 77 h 133"/>
                <a:gd name="T24" fmla="*/ 151 w 159"/>
                <a:gd name="T25" fmla="*/ 27 h 133"/>
                <a:gd name="T26" fmla="*/ 131 w 159"/>
                <a:gd name="T27" fmla="*/ 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9" h="133">
                  <a:moveTo>
                    <a:pt x="3" y="133"/>
                  </a:moveTo>
                  <a:lnTo>
                    <a:pt x="0" y="128"/>
                  </a:lnTo>
                  <a:lnTo>
                    <a:pt x="128" y="0"/>
                  </a:lnTo>
                  <a:lnTo>
                    <a:pt x="133" y="0"/>
                  </a:lnTo>
                  <a:lnTo>
                    <a:pt x="158" y="25"/>
                  </a:lnTo>
                  <a:lnTo>
                    <a:pt x="159" y="28"/>
                  </a:lnTo>
                  <a:lnTo>
                    <a:pt x="131" y="82"/>
                  </a:lnTo>
                  <a:lnTo>
                    <a:pt x="128" y="83"/>
                  </a:lnTo>
                  <a:lnTo>
                    <a:pt x="3" y="133"/>
                  </a:lnTo>
                  <a:close/>
                  <a:moveTo>
                    <a:pt x="131" y="7"/>
                  </a:moveTo>
                  <a:lnTo>
                    <a:pt x="17" y="121"/>
                  </a:lnTo>
                  <a:lnTo>
                    <a:pt x="124" y="77"/>
                  </a:lnTo>
                  <a:lnTo>
                    <a:pt x="151" y="27"/>
                  </a:lnTo>
                  <a:lnTo>
                    <a:pt x="131" y="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45" name="Freeform 215">
              <a:extLst>
                <a:ext uri="{FF2B5EF4-FFF2-40B4-BE49-F238E27FC236}">
                  <a16:creationId xmlns:a16="http://schemas.microsoft.com/office/drawing/2014/main" id="{494BB929-7BC4-4F7B-8117-762A4A43DA58}"/>
                </a:ext>
              </a:extLst>
            </p:cNvPr>
            <p:cNvSpPr>
              <a:spLocks noEditPoints="1"/>
            </p:cNvSpPr>
            <p:nvPr/>
          </p:nvSpPr>
          <p:spPr bwMode="auto">
            <a:xfrm>
              <a:off x="9428555" y="2191465"/>
              <a:ext cx="213938" cy="221315"/>
            </a:xfrm>
            <a:custGeom>
              <a:avLst/>
              <a:gdLst>
                <a:gd name="T0" fmla="*/ 25 w 87"/>
                <a:gd name="T1" fmla="*/ 90 h 90"/>
                <a:gd name="T2" fmla="*/ 0 w 87"/>
                <a:gd name="T3" fmla="*/ 65 h 90"/>
                <a:gd name="T4" fmla="*/ 0 w 87"/>
                <a:gd name="T5" fmla="*/ 61 h 90"/>
                <a:gd name="T6" fmla="*/ 60 w 87"/>
                <a:gd name="T7" fmla="*/ 0 h 90"/>
                <a:gd name="T8" fmla="*/ 66 w 87"/>
                <a:gd name="T9" fmla="*/ 0 h 90"/>
                <a:gd name="T10" fmla="*/ 87 w 87"/>
                <a:gd name="T11" fmla="*/ 22 h 90"/>
                <a:gd name="T12" fmla="*/ 87 w 87"/>
                <a:gd name="T13" fmla="*/ 26 h 90"/>
                <a:gd name="T14" fmla="*/ 30 w 87"/>
                <a:gd name="T15" fmla="*/ 90 h 90"/>
                <a:gd name="T16" fmla="*/ 25 w 87"/>
                <a:gd name="T17" fmla="*/ 90 h 90"/>
                <a:gd name="T18" fmla="*/ 8 w 87"/>
                <a:gd name="T19" fmla="*/ 63 h 90"/>
                <a:gd name="T20" fmla="*/ 27 w 87"/>
                <a:gd name="T21" fmla="*/ 83 h 90"/>
                <a:gd name="T22" fmla="*/ 80 w 87"/>
                <a:gd name="T23" fmla="*/ 24 h 90"/>
                <a:gd name="T24" fmla="*/ 63 w 87"/>
                <a:gd name="T25" fmla="*/ 7 h 90"/>
                <a:gd name="T26" fmla="*/ 8 w 87"/>
                <a:gd name="T27"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90">
                  <a:moveTo>
                    <a:pt x="25" y="90"/>
                  </a:moveTo>
                  <a:lnTo>
                    <a:pt x="0" y="65"/>
                  </a:lnTo>
                  <a:lnTo>
                    <a:pt x="0" y="61"/>
                  </a:lnTo>
                  <a:lnTo>
                    <a:pt x="60" y="0"/>
                  </a:lnTo>
                  <a:lnTo>
                    <a:pt x="66" y="0"/>
                  </a:lnTo>
                  <a:lnTo>
                    <a:pt x="87" y="22"/>
                  </a:lnTo>
                  <a:lnTo>
                    <a:pt x="87" y="26"/>
                  </a:lnTo>
                  <a:lnTo>
                    <a:pt x="30" y="90"/>
                  </a:lnTo>
                  <a:lnTo>
                    <a:pt x="25" y="90"/>
                  </a:lnTo>
                  <a:close/>
                  <a:moveTo>
                    <a:pt x="8" y="63"/>
                  </a:moveTo>
                  <a:lnTo>
                    <a:pt x="27" y="83"/>
                  </a:lnTo>
                  <a:lnTo>
                    <a:pt x="80" y="24"/>
                  </a:lnTo>
                  <a:lnTo>
                    <a:pt x="63" y="7"/>
                  </a:lnTo>
                  <a:lnTo>
                    <a:pt x="8" y="63"/>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46" name="Group 45">
            <a:extLst>
              <a:ext uri="{FF2B5EF4-FFF2-40B4-BE49-F238E27FC236}">
                <a16:creationId xmlns:a16="http://schemas.microsoft.com/office/drawing/2014/main" id="{288400E0-63A5-4DD8-A74A-5C52B8CC7564}"/>
              </a:ext>
            </a:extLst>
          </p:cNvPr>
          <p:cNvGrpSpPr/>
          <p:nvPr/>
        </p:nvGrpSpPr>
        <p:grpSpPr>
          <a:xfrm>
            <a:off x="1812156" y="3423876"/>
            <a:ext cx="751042" cy="612438"/>
            <a:chOff x="5712911" y="2223432"/>
            <a:chExt cx="572962" cy="467223"/>
          </a:xfrm>
          <a:solidFill>
            <a:schemeClr val="accent1"/>
          </a:solidFill>
        </p:grpSpPr>
        <p:sp>
          <p:nvSpPr>
            <p:cNvPr id="47" name="Freeform 436">
              <a:extLst>
                <a:ext uri="{FF2B5EF4-FFF2-40B4-BE49-F238E27FC236}">
                  <a16:creationId xmlns:a16="http://schemas.microsoft.com/office/drawing/2014/main" id="{437E6725-EBA3-45BF-8EF9-AF072B394B13}"/>
                </a:ext>
              </a:extLst>
            </p:cNvPr>
            <p:cNvSpPr>
              <a:spLocks/>
            </p:cNvSpPr>
            <p:nvPr/>
          </p:nvSpPr>
          <p:spPr bwMode="auto">
            <a:xfrm>
              <a:off x="5712911" y="2390649"/>
              <a:ext cx="572962" cy="184430"/>
            </a:xfrm>
            <a:custGeom>
              <a:avLst/>
              <a:gdLst>
                <a:gd name="T0" fmla="*/ 116 w 233"/>
                <a:gd name="T1" fmla="*/ 75 h 75"/>
                <a:gd name="T2" fmla="*/ 0 w 233"/>
                <a:gd name="T3" fmla="*/ 28 h 75"/>
                <a:gd name="T4" fmla="*/ 65 w 233"/>
                <a:gd name="T5" fmla="*/ 0 h 75"/>
                <a:gd name="T6" fmla="*/ 68 w 233"/>
                <a:gd name="T7" fmla="*/ 7 h 75"/>
                <a:gd name="T8" fmla="*/ 19 w 233"/>
                <a:gd name="T9" fmla="*/ 28 h 75"/>
                <a:gd name="T10" fmla="*/ 116 w 233"/>
                <a:gd name="T11" fmla="*/ 67 h 75"/>
                <a:gd name="T12" fmla="*/ 214 w 233"/>
                <a:gd name="T13" fmla="*/ 28 h 75"/>
                <a:gd name="T14" fmla="*/ 165 w 233"/>
                <a:gd name="T15" fmla="*/ 7 h 75"/>
                <a:gd name="T16" fmla="*/ 167 w 233"/>
                <a:gd name="T17" fmla="*/ 0 h 75"/>
                <a:gd name="T18" fmla="*/ 233 w 233"/>
                <a:gd name="T19" fmla="*/ 28 h 75"/>
                <a:gd name="T20" fmla="*/ 116 w 233"/>
                <a:gd name="T2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75">
                  <a:moveTo>
                    <a:pt x="116" y="75"/>
                  </a:moveTo>
                  <a:lnTo>
                    <a:pt x="0" y="28"/>
                  </a:lnTo>
                  <a:lnTo>
                    <a:pt x="65" y="0"/>
                  </a:lnTo>
                  <a:lnTo>
                    <a:pt x="68" y="7"/>
                  </a:lnTo>
                  <a:lnTo>
                    <a:pt x="19" y="28"/>
                  </a:lnTo>
                  <a:lnTo>
                    <a:pt x="116" y="67"/>
                  </a:lnTo>
                  <a:lnTo>
                    <a:pt x="214" y="28"/>
                  </a:lnTo>
                  <a:lnTo>
                    <a:pt x="165" y="7"/>
                  </a:lnTo>
                  <a:lnTo>
                    <a:pt x="167" y="0"/>
                  </a:lnTo>
                  <a:lnTo>
                    <a:pt x="233" y="28"/>
                  </a:lnTo>
                  <a:lnTo>
                    <a:pt x="116" y="75"/>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48" name="Freeform 437">
              <a:extLst>
                <a:ext uri="{FF2B5EF4-FFF2-40B4-BE49-F238E27FC236}">
                  <a16:creationId xmlns:a16="http://schemas.microsoft.com/office/drawing/2014/main" id="{E13E1101-5683-419C-AF5D-ECC3FD781E59}"/>
                </a:ext>
              </a:extLst>
            </p:cNvPr>
            <p:cNvSpPr>
              <a:spLocks/>
            </p:cNvSpPr>
            <p:nvPr/>
          </p:nvSpPr>
          <p:spPr bwMode="auto">
            <a:xfrm>
              <a:off x="5712911" y="2506225"/>
              <a:ext cx="572962" cy="184430"/>
            </a:xfrm>
            <a:custGeom>
              <a:avLst/>
              <a:gdLst>
                <a:gd name="T0" fmla="*/ 116 w 233"/>
                <a:gd name="T1" fmla="*/ 75 h 75"/>
                <a:gd name="T2" fmla="*/ 0 w 233"/>
                <a:gd name="T3" fmla="*/ 27 h 75"/>
                <a:gd name="T4" fmla="*/ 65 w 233"/>
                <a:gd name="T5" fmla="*/ 0 h 75"/>
                <a:gd name="T6" fmla="*/ 68 w 233"/>
                <a:gd name="T7" fmla="*/ 6 h 75"/>
                <a:gd name="T8" fmla="*/ 19 w 233"/>
                <a:gd name="T9" fmla="*/ 27 h 75"/>
                <a:gd name="T10" fmla="*/ 116 w 233"/>
                <a:gd name="T11" fmla="*/ 67 h 75"/>
                <a:gd name="T12" fmla="*/ 214 w 233"/>
                <a:gd name="T13" fmla="*/ 27 h 75"/>
                <a:gd name="T14" fmla="*/ 165 w 233"/>
                <a:gd name="T15" fmla="*/ 6 h 75"/>
                <a:gd name="T16" fmla="*/ 167 w 233"/>
                <a:gd name="T17" fmla="*/ 0 h 75"/>
                <a:gd name="T18" fmla="*/ 233 w 233"/>
                <a:gd name="T19" fmla="*/ 27 h 75"/>
                <a:gd name="T20" fmla="*/ 116 w 233"/>
                <a:gd name="T2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75">
                  <a:moveTo>
                    <a:pt x="116" y="75"/>
                  </a:moveTo>
                  <a:lnTo>
                    <a:pt x="0" y="27"/>
                  </a:lnTo>
                  <a:lnTo>
                    <a:pt x="65" y="0"/>
                  </a:lnTo>
                  <a:lnTo>
                    <a:pt x="68" y="6"/>
                  </a:lnTo>
                  <a:lnTo>
                    <a:pt x="19" y="27"/>
                  </a:lnTo>
                  <a:lnTo>
                    <a:pt x="116" y="67"/>
                  </a:lnTo>
                  <a:lnTo>
                    <a:pt x="214" y="27"/>
                  </a:lnTo>
                  <a:lnTo>
                    <a:pt x="165" y="6"/>
                  </a:lnTo>
                  <a:lnTo>
                    <a:pt x="167" y="0"/>
                  </a:lnTo>
                  <a:lnTo>
                    <a:pt x="233" y="27"/>
                  </a:lnTo>
                  <a:lnTo>
                    <a:pt x="116" y="75"/>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49" name="Freeform 438">
              <a:extLst>
                <a:ext uri="{FF2B5EF4-FFF2-40B4-BE49-F238E27FC236}">
                  <a16:creationId xmlns:a16="http://schemas.microsoft.com/office/drawing/2014/main" id="{6D593CD7-CD18-4BAC-851A-37102CCB3C03}"/>
                </a:ext>
              </a:extLst>
            </p:cNvPr>
            <p:cNvSpPr>
              <a:spLocks noEditPoints="1"/>
            </p:cNvSpPr>
            <p:nvPr/>
          </p:nvSpPr>
          <p:spPr bwMode="auto">
            <a:xfrm>
              <a:off x="5712911" y="2223432"/>
              <a:ext cx="572962" cy="238529"/>
            </a:xfrm>
            <a:custGeom>
              <a:avLst/>
              <a:gdLst>
                <a:gd name="T0" fmla="*/ 116 w 233"/>
                <a:gd name="T1" fmla="*/ 97 h 97"/>
                <a:gd name="T2" fmla="*/ 0 w 233"/>
                <a:gd name="T3" fmla="*/ 50 h 97"/>
                <a:gd name="T4" fmla="*/ 116 w 233"/>
                <a:gd name="T5" fmla="*/ 0 h 97"/>
                <a:gd name="T6" fmla="*/ 233 w 233"/>
                <a:gd name="T7" fmla="*/ 50 h 97"/>
                <a:gd name="T8" fmla="*/ 116 w 233"/>
                <a:gd name="T9" fmla="*/ 97 h 97"/>
                <a:gd name="T10" fmla="*/ 19 w 233"/>
                <a:gd name="T11" fmla="*/ 50 h 97"/>
                <a:gd name="T12" fmla="*/ 116 w 233"/>
                <a:gd name="T13" fmla="*/ 89 h 97"/>
                <a:gd name="T14" fmla="*/ 214 w 233"/>
                <a:gd name="T15" fmla="*/ 50 h 97"/>
                <a:gd name="T16" fmla="*/ 116 w 233"/>
                <a:gd name="T17" fmla="*/ 8 h 97"/>
                <a:gd name="T18" fmla="*/ 19 w 233"/>
                <a:gd name="T19" fmla="*/ 5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3" h="97">
                  <a:moveTo>
                    <a:pt x="116" y="97"/>
                  </a:moveTo>
                  <a:lnTo>
                    <a:pt x="0" y="50"/>
                  </a:lnTo>
                  <a:lnTo>
                    <a:pt x="116" y="0"/>
                  </a:lnTo>
                  <a:lnTo>
                    <a:pt x="233" y="50"/>
                  </a:lnTo>
                  <a:lnTo>
                    <a:pt x="116" y="97"/>
                  </a:lnTo>
                  <a:close/>
                  <a:moveTo>
                    <a:pt x="19" y="50"/>
                  </a:moveTo>
                  <a:lnTo>
                    <a:pt x="116" y="89"/>
                  </a:lnTo>
                  <a:lnTo>
                    <a:pt x="214" y="50"/>
                  </a:lnTo>
                  <a:lnTo>
                    <a:pt x="116" y="8"/>
                  </a:lnTo>
                  <a:lnTo>
                    <a:pt x="19" y="5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32" name="TextBox 31">
            <a:extLst>
              <a:ext uri="{FF2B5EF4-FFF2-40B4-BE49-F238E27FC236}">
                <a16:creationId xmlns:a16="http://schemas.microsoft.com/office/drawing/2014/main" id="{A27F5A53-8DC7-4131-A83E-AE4B97C753BF}"/>
              </a:ext>
            </a:extLst>
          </p:cNvPr>
          <p:cNvSpPr txBox="1"/>
          <p:nvPr/>
        </p:nvSpPr>
        <p:spPr>
          <a:xfrm>
            <a:off x="0" y="689029"/>
            <a:ext cx="12192000" cy="596766"/>
          </a:xfrm>
          <a:prstGeom prst="rect">
            <a:avLst/>
          </a:prstGeom>
          <a:noFill/>
        </p:spPr>
        <p:txBody>
          <a:bodyPr wrap="square" rtlCol="0">
            <a:spAutoFit/>
          </a:bodyPr>
          <a:lstStyle/>
          <a:p>
            <a:pPr algn="ctr">
              <a:lnSpc>
                <a:spcPct val="70000"/>
              </a:lnSpc>
            </a:pPr>
            <a:r>
              <a:rPr lang="en-GB" sz="4400" spc="-188" dirty="0">
                <a:gradFill>
                  <a:gsLst>
                    <a:gs pos="0">
                      <a:schemeClr val="accent3"/>
                    </a:gs>
                    <a:gs pos="82000">
                      <a:schemeClr val="accent1">
                        <a:lumMod val="75000"/>
                      </a:schemeClr>
                    </a:gs>
                  </a:gsLst>
                  <a:lin ang="2700000" scaled="1"/>
                </a:gradFill>
                <a:latin typeface="+mj-lt"/>
                <a:cs typeface="Poppins Light" panose="00000400000000000000" pitchFamily="2" charset="0"/>
              </a:rPr>
              <a:t>Drivers and barriers for changes in OOH services</a:t>
            </a:r>
            <a:endParaRPr lang="en-US" sz="4400" spc="-188" dirty="0">
              <a:gradFill>
                <a:gsLst>
                  <a:gs pos="0">
                    <a:schemeClr val="accent3"/>
                  </a:gs>
                  <a:gs pos="82000">
                    <a:schemeClr val="accent1">
                      <a:lumMod val="75000"/>
                    </a:schemeClr>
                  </a:gs>
                </a:gsLst>
                <a:lin ang="2700000" scaled="1"/>
              </a:gradFill>
              <a:latin typeface="+mj-lt"/>
              <a:cs typeface="Poppins Light" panose="00000400000000000000" pitchFamily="2" charset="0"/>
            </a:endParaRPr>
          </a:p>
        </p:txBody>
      </p:sp>
      <p:sp>
        <p:nvSpPr>
          <p:cNvPr id="35" name="Rectangle 662">
            <a:extLst>
              <a:ext uri="{FF2B5EF4-FFF2-40B4-BE49-F238E27FC236}">
                <a16:creationId xmlns:a16="http://schemas.microsoft.com/office/drawing/2014/main" id="{704EBADE-F6C8-442D-ABF5-867ACE3E6C1E}"/>
              </a:ext>
            </a:extLst>
          </p:cNvPr>
          <p:cNvSpPr>
            <a:spLocks noChangeArrowheads="1"/>
          </p:cNvSpPr>
          <p:nvPr/>
        </p:nvSpPr>
        <p:spPr bwMode="auto">
          <a:xfrm>
            <a:off x="7372096" y="3717105"/>
            <a:ext cx="187923" cy="17084"/>
          </a:xfrm>
          <a:prstGeom prst="rect">
            <a:avLst/>
          </a:prstGeom>
          <a:solidFill>
            <a:srgbClr val="7F7F7F"/>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38" name="Rectangle 663">
            <a:extLst>
              <a:ext uri="{FF2B5EF4-FFF2-40B4-BE49-F238E27FC236}">
                <a16:creationId xmlns:a16="http://schemas.microsoft.com/office/drawing/2014/main" id="{729FFB3E-882C-4255-B424-54B508297FCB}"/>
              </a:ext>
            </a:extLst>
          </p:cNvPr>
          <p:cNvSpPr>
            <a:spLocks noChangeArrowheads="1"/>
          </p:cNvSpPr>
          <p:nvPr/>
        </p:nvSpPr>
        <p:spPr bwMode="auto">
          <a:xfrm>
            <a:off x="7372096" y="3802524"/>
            <a:ext cx="187923" cy="17084"/>
          </a:xfrm>
          <a:prstGeom prst="rect">
            <a:avLst/>
          </a:prstGeom>
          <a:solidFill>
            <a:srgbClr val="7F7F7F"/>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41" name="Rectangle 664">
            <a:extLst>
              <a:ext uri="{FF2B5EF4-FFF2-40B4-BE49-F238E27FC236}">
                <a16:creationId xmlns:a16="http://schemas.microsoft.com/office/drawing/2014/main" id="{AB8F1A21-A8B7-4113-82D3-CEF1768C6B62}"/>
              </a:ext>
            </a:extLst>
          </p:cNvPr>
          <p:cNvSpPr>
            <a:spLocks noChangeArrowheads="1"/>
          </p:cNvSpPr>
          <p:nvPr/>
        </p:nvSpPr>
        <p:spPr bwMode="auto">
          <a:xfrm>
            <a:off x="7372096" y="3887944"/>
            <a:ext cx="187923" cy="17084"/>
          </a:xfrm>
          <a:prstGeom prst="rect">
            <a:avLst/>
          </a:prstGeom>
          <a:solidFill>
            <a:srgbClr val="7F7F7F"/>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42" name="Rectangle 665">
            <a:extLst>
              <a:ext uri="{FF2B5EF4-FFF2-40B4-BE49-F238E27FC236}">
                <a16:creationId xmlns:a16="http://schemas.microsoft.com/office/drawing/2014/main" id="{051682EC-FB81-4305-9E10-012CEE976927}"/>
              </a:ext>
            </a:extLst>
          </p:cNvPr>
          <p:cNvSpPr>
            <a:spLocks noChangeArrowheads="1"/>
          </p:cNvSpPr>
          <p:nvPr/>
        </p:nvSpPr>
        <p:spPr bwMode="auto">
          <a:xfrm>
            <a:off x="7372096" y="3973363"/>
            <a:ext cx="187923" cy="17084"/>
          </a:xfrm>
          <a:prstGeom prst="rect">
            <a:avLst/>
          </a:prstGeom>
          <a:solidFill>
            <a:srgbClr val="7F7F7F"/>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57" name="Rectangle 666">
            <a:extLst>
              <a:ext uri="{FF2B5EF4-FFF2-40B4-BE49-F238E27FC236}">
                <a16:creationId xmlns:a16="http://schemas.microsoft.com/office/drawing/2014/main" id="{C59F2A1B-B6A4-4A59-954B-4ED15F13C400}"/>
              </a:ext>
            </a:extLst>
          </p:cNvPr>
          <p:cNvSpPr>
            <a:spLocks noChangeArrowheads="1"/>
          </p:cNvSpPr>
          <p:nvPr/>
        </p:nvSpPr>
        <p:spPr bwMode="auto">
          <a:xfrm>
            <a:off x="7303759" y="3717105"/>
            <a:ext cx="34168" cy="17084"/>
          </a:xfrm>
          <a:prstGeom prst="rect">
            <a:avLst/>
          </a:prstGeom>
          <a:solidFill>
            <a:srgbClr val="7F7F7F"/>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58" name="Rectangle 667">
            <a:extLst>
              <a:ext uri="{FF2B5EF4-FFF2-40B4-BE49-F238E27FC236}">
                <a16:creationId xmlns:a16="http://schemas.microsoft.com/office/drawing/2014/main" id="{EA562592-01AC-4D24-9035-5EFBF4F26507}"/>
              </a:ext>
            </a:extLst>
          </p:cNvPr>
          <p:cNvSpPr>
            <a:spLocks noChangeArrowheads="1"/>
          </p:cNvSpPr>
          <p:nvPr/>
        </p:nvSpPr>
        <p:spPr bwMode="auto">
          <a:xfrm>
            <a:off x="7303759" y="3802524"/>
            <a:ext cx="34168" cy="17084"/>
          </a:xfrm>
          <a:prstGeom prst="rect">
            <a:avLst/>
          </a:prstGeom>
          <a:solidFill>
            <a:srgbClr val="7F7F7F"/>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59" name="Rectangle 668">
            <a:extLst>
              <a:ext uri="{FF2B5EF4-FFF2-40B4-BE49-F238E27FC236}">
                <a16:creationId xmlns:a16="http://schemas.microsoft.com/office/drawing/2014/main" id="{506DE082-E03F-4678-B64D-7600842873A0}"/>
              </a:ext>
            </a:extLst>
          </p:cNvPr>
          <p:cNvSpPr>
            <a:spLocks noChangeArrowheads="1"/>
          </p:cNvSpPr>
          <p:nvPr/>
        </p:nvSpPr>
        <p:spPr bwMode="auto">
          <a:xfrm>
            <a:off x="7303759" y="3887944"/>
            <a:ext cx="34168" cy="17084"/>
          </a:xfrm>
          <a:prstGeom prst="rect">
            <a:avLst/>
          </a:prstGeom>
          <a:solidFill>
            <a:srgbClr val="7F7F7F"/>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60" name="Rectangle 669">
            <a:extLst>
              <a:ext uri="{FF2B5EF4-FFF2-40B4-BE49-F238E27FC236}">
                <a16:creationId xmlns:a16="http://schemas.microsoft.com/office/drawing/2014/main" id="{A0865017-67CF-4BA2-9D99-795E5EAAE3B6}"/>
              </a:ext>
            </a:extLst>
          </p:cNvPr>
          <p:cNvSpPr>
            <a:spLocks noChangeArrowheads="1"/>
          </p:cNvSpPr>
          <p:nvPr/>
        </p:nvSpPr>
        <p:spPr bwMode="auto">
          <a:xfrm>
            <a:off x="7303759" y="3973363"/>
            <a:ext cx="34168" cy="17084"/>
          </a:xfrm>
          <a:prstGeom prst="rect">
            <a:avLst/>
          </a:prstGeom>
          <a:solidFill>
            <a:srgbClr val="7F7F7F"/>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61" name="Freeform 670">
            <a:extLst>
              <a:ext uri="{FF2B5EF4-FFF2-40B4-BE49-F238E27FC236}">
                <a16:creationId xmlns:a16="http://schemas.microsoft.com/office/drawing/2014/main" id="{7364E0A4-6241-44DA-AEDF-E2FAE4846F35}"/>
              </a:ext>
            </a:extLst>
          </p:cNvPr>
          <p:cNvSpPr>
            <a:spLocks/>
          </p:cNvSpPr>
          <p:nvPr/>
        </p:nvSpPr>
        <p:spPr bwMode="auto">
          <a:xfrm>
            <a:off x="7235424" y="3580434"/>
            <a:ext cx="392929" cy="485183"/>
          </a:xfrm>
          <a:custGeom>
            <a:avLst/>
            <a:gdLst>
              <a:gd name="T0" fmla="*/ 115 w 115"/>
              <a:gd name="T1" fmla="*/ 142 h 142"/>
              <a:gd name="T2" fmla="*/ 0 w 115"/>
              <a:gd name="T3" fmla="*/ 142 h 142"/>
              <a:gd name="T4" fmla="*/ 0 w 115"/>
              <a:gd name="T5" fmla="*/ 0 h 142"/>
              <a:gd name="T6" fmla="*/ 35 w 115"/>
              <a:gd name="T7" fmla="*/ 0 h 142"/>
              <a:gd name="T8" fmla="*/ 35 w 115"/>
              <a:gd name="T9" fmla="*/ 5 h 142"/>
              <a:gd name="T10" fmla="*/ 5 w 115"/>
              <a:gd name="T11" fmla="*/ 5 h 142"/>
              <a:gd name="T12" fmla="*/ 5 w 115"/>
              <a:gd name="T13" fmla="*/ 137 h 142"/>
              <a:gd name="T14" fmla="*/ 110 w 115"/>
              <a:gd name="T15" fmla="*/ 137 h 142"/>
              <a:gd name="T16" fmla="*/ 110 w 115"/>
              <a:gd name="T17" fmla="*/ 5 h 142"/>
              <a:gd name="T18" fmla="*/ 80 w 115"/>
              <a:gd name="T19" fmla="*/ 5 h 142"/>
              <a:gd name="T20" fmla="*/ 80 w 115"/>
              <a:gd name="T21" fmla="*/ 0 h 142"/>
              <a:gd name="T22" fmla="*/ 115 w 115"/>
              <a:gd name="T23" fmla="*/ 0 h 142"/>
              <a:gd name="T24" fmla="*/ 115 w 115"/>
              <a:gd name="T25"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 h="142">
                <a:moveTo>
                  <a:pt x="115" y="142"/>
                </a:moveTo>
                <a:lnTo>
                  <a:pt x="0" y="142"/>
                </a:lnTo>
                <a:lnTo>
                  <a:pt x="0" y="0"/>
                </a:lnTo>
                <a:lnTo>
                  <a:pt x="35" y="0"/>
                </a:lnTo>
                <a:lnTo>
                  <a:pt x="35" y="5"/>
                </a:lnTo>
                <a:lnTo>
                  <a:pt x="5" y="5"/>
                </a:lnTo>
                <a:lnTo>
                  <a:pt x="5" y="137"/>
                </a:lnTo>
                <a:lnTo>
                  <a:pt x="110" y="137"/>
                </a:lnTo>
                <a:lnTo>
                  <a:pt x="110" y="5"/>
                </a:lnTo>
                <a:lnTo>
                  <a:pt x="80" y="5"/>
                </a:lnTo>
                <a:lnTo>
                  <a:pt x="80" y="0"/>
                </a:lnTo>
                <a:lnTo>
                  <a:pt x="115" y="0"/>
                </a:lnTo>
                <a:lnTo>
                  <a:pt x="115" y="142"/>
                </a:lnTo>
                <a:close/>
              </a:path>
            </a:pathLst>
          </a:custGeom>
          <a:solidFill>
            <a:srgbClr val="7F7F7F"/>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62" name="Freeform 671">
            <a:extLst>
              <a:ext uri="{FF2B5EF4-FFF2-40B4-BE49-F238E27FC236}">
                <a16:creationId xmlns:a16="http://schemas.microsoft.com/office/drawing/2014/main" id="{591B3D43-74B5-420B-B609-DB48441EFA01}"/>
              </a:ext>
            </a:extLst>
          </p:cNvPr>
          <p:cNvSpPr>
            <a:spLocks noEditPoints="1"/>
          </p:cNvSpPr>
          <p:nvPr/>
        </p:nvSpPr>
        <p:spPr bwMode="auto">
          <a:xfrm>
            <a:off x="7334511" y="3518931"/>
            <a:ext cx="191340" cy="119587"/>
          </a:xfrm>
          <a:custGeom>
            <a:avLst/>
            <a:gdLst>
              <a:gd name="T0" fmla="*/ 56 w 56"/>
              <a:gd name="T1" fmla="*/ 35 h 35"/>
              <a:gd name="T2" fmla="*/ 0 w 56"/>
              <a:gd name="T3" fmla="*/ 35 h 35"/>
              <a:gd name="T4" fmla="*/ 6 w 56"/>
              <a:gd name="T5" fmla="*/ 10 h 35"/>
              <a:gd name="T6" fmla="*/ 16 w 56"/>
              <a:gd name="T7" fmla="*/ 10 h 35"/>
              <a:gd name="T8" fmla="*/ 16 w 56"/>
              <a:gd name="T9" fmla="*/ 0 h 35"/>
              <a:gd name="T10" fmla="*/ 41 w 56"/>
              <a:gd name="T11" fmla="*/ 0 h 35"/>
              <a:gd name="T12" fmla="*/ 41 w 56"/>
              <a:gd name="T13" fmla="*/ 10 h 35"/>
              <a:gd name="T14" fmla="*/ 50 w 56"/>
              <a:gd name="T15" fmla="*/ 10 h 35"/>
              <a:gd name="T16" fmla="*/ 56 w 56"/>
              <a:gd name="T17" fmla="*/ 35 h 35"/>
              <a:gd name="T18" fmla="*/ 6 w 56"/>
              <a:gd name="T19" fmla="*/ 30 h 35"/>
              <a:gd name="T20" fmla="*/ 50 w 56"/>
              <a:gd name="T21" fmla="*/ 30 h 35"/>
              <a:gd name="T22" fmla="*/ 46 w 56"/>
              <a:gd name="T23" fmla="*/ 15 h 35"/>
              <a:gd name="T24" fmla="*/ 36 w 56"/>
              <a:gd name="T25" fmla="*/ 15 h 35"/>
              <a:gd name="T26" fmla="*/ 36 w 56"/>
              <a:gd name="T27" fmla="*/ 5 h 35"/>
              <a:gd name="T28" fmla="*/ 21 w 56"/>
              <a:gd name="T29" fmla="*/ 5 h 35"/>
              <a:gd name="T30" fmla="*/ 21 w 56"/>
              <a:gd name="T31" fmla="*/ 15 h 35"/>
              <a:gd name="T32" fmla="*/ 10 w 56"/>
              <a:gd name="T33" fmla="*/ 15 h 35"/>
              <a:gd name="T34" fmla="*/ 6 w 56"/>
              <a:gd name="T35" fmla="*/ 3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35">
                <a:moveTo>
                  <a:pt x="56" y="35"/>
                </a:moveTo>
                <a:lnTo>
                  <a:pt x="0" y="35"/>
                </a:lnTo>
                <a:lnTo>
                  <a:pt x="6" y="10"/>
                </a:lnTo>
                <a:lnTo>
                  <a:pt x="16" y="10"/>
                </a:lnTo>
                <a:lnTo>
                  <a:pt x="16" y="0"/>
                </a:lnTo>
                <a:lnTo>
                  <a:pt x="41" y="0"/>
                </a:lnTo>
                <a:lnTo>
                  <a:pt x="41" y="10"/>
                </a:lnTo>
                <a:lnTo>
                  <a:pt x="50" y="10"/>
                </a:lnTo>
                <a:lnTo>
                  <a:pt x="56" y="35"/>
                </a:lnTo>
                <a:close/>
                <a:moveTo>
                  <a:pt x="6" y="30"/>
                </a:moveTo>
                <a:lnTo>
                  <a:pt x="50" y="30"/>
                </a:lnTo>
                <a:lnTo>
                  <a:pt x="46" y="15"/>
                </a:lnTo>
                <a:lnTo>
                  <a:pt x="36" y="15"/>
                </a:lnTo>
                <a:lnTo>
                  <a:pt x="36" y="5"/>
                </a:lnTo>
                <a:lnTo>
                  <a:pt x="21" y="5"/>
                </a:lnTo>
                <a:lnTo>
                  <a:pt x="21" y="15"/>
                </a:lnTo>
                <a:lnTo>
                  <a:pt x="10" y="15"/>
                </a:lnTo>
                <a:lnTo>
                  <a:pt x="6" y="30"/>
                </a:lnTo>
                <a:close/>
              </a:path>
            </a:pathLst>
          </a:custGeom>
          <a:solidFill>
            <a:srgbClr val="7F7F7F"/>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63" name="Freeform 209">
            <a:extLst>
              <a:ext uri="{FF2B5EF4-FFF2-40B4-BE49-F238E27FC236}">
                <a16:creationId xmlns:a16="http://schemas.microsoft.com/office/drawing/2014/main" id="{AC44C233-CFA7-445D-9A36-7E99DF1C954D}"/>
              </a:ext>
            </a:extLst>
          </p:cNvPr>
          <p:cNvSpPr>
            <a:spLocks noEditPoints="1"/>
          </p:cNvSpPr>
          <p:nvPr/>
        </p:nvSpPr>
        <p:spPr bwMode="auto">
          <a:xfrm>
            <a:off x="4446615" y="3507687"/>
            <a:ext cx="577435" cy="574019"/>
          </a:xfrm>
          <a:custGeom>
            <a:avLst/>
            <a:gdLst>
              <a:gd name="T0" fmla="*/ 141 w 269"/>
              <a:gd name="T1" fmla="*/ 269 h 269"/>
              <a:gd name="T2" fmla="*/ 50 w 269"/>
              <a:gd name="T3" fmla="*/ 231 h 269"/>
              <a:gd name="T4" fmla="*/ 50 w 269"/>
              <a:gd name="T5" fmla="*/ 50 h 269"/>
              <a:gd name="T6" fmla="*/ 231 w 269"/>
              <a:gd name="T7" fmla="*/ 50 h 269"/>
              <a:gd name="T8" fmla="*/ 231 w 269"/>
              <a:gd name="T9" fmla="*/ 50 h 269"/>
              <a:gd name="T10" fmla="*/ 269 w 269"/>
              <a:gd name="T11" fmla="*/ 141 h 269"/>
              <a:gd name="T12" fmla="*/ 231 w 269"/>
              <a:gd name="T13" fmla="*/ 231 h 269"/>
              <a:gd name="T14" fmla="*/ 141 w 269"/>
              <a:gd name="T15" fmla="*/ 269 h 269"/>
              <a:gd name="T16" fmla="*/ 141 w 269"/>
              <a:gd name="T17" fmla="*/ 21 h 269"/>
              <a:gd name="T18" fmla="*/ 56 w 269"/>
              <a:gd name="T19" fmla="*/ 56 h 269"/>
              <a:gd name="T20" fmla="*/ 56 w 269"/>
              <a:gd name="T21" fmla="*/ 225 h 269"/>
              <a:gd name="T22" fmla="*/ 141 w 269"/>
              <a:gd name="T23" fmla="*/ 261 h 269"/>
              <a:gd name="T24" fmla="*/ 226 w 269"/>
              <a:gd name="T25" fmla="*/ 225 h 269"/>
              <a:gd name="T26" fmla="*/ 261 w 269"/>
              <a:gd name="T27" fmla="*/ 141 h 269"/>
              <a:gd name="T28" fmla="*/ 226 w 269"/>
              <a:gd name="T29" fmla="*/ 56 h 269"/>
              <a:gd name="T30" fmla="*/ 141 w 269"/>
              <a:gd name="T31" fmla="*/ 21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269">
                <a:moveTo>
                  <a:pt x="141" y="269"/>
                </a:moveTo>
                <a:cubicBezTo>
                  <a:pt x="107" y="269"/>
                  <a:pt x="74" y="255"/>
                  <a:pt x="50" y="231"/>
                </a:cubicBezTo>
                <a:cubicBezTo>
                  <a:pt x="0" y="181"/>
                  <a:pt x="0" y="100"/>
                  <a:pt x="50" y="50"/>
                </a:cubicBezTo>
                <a:cubicBezTo>
                  <a:pt x="100" y="0"/>
                  <a:pt x="181" y="0"/>
                  <a:pt x="231" y="50"/>
                </a:cubicBezTo>
                <a:cubicBezTo>
                  <a:pt x="231" y="50"/>
                  <a:pt x="231" y="50"/>
                  <a:pt x="231" y="50"/>
                </a:cubicBezTo>
                <a:cubicBezTo>
                  <a:pt x="255" y="74"/>
                  <a:pt x="269" y="107"/>
                  <a:pt x="269" y="141"/>
                </a:cubicBezTo>
                <a:cubicBezTo>
                  <a:pt x="269" y="175"/>
                  <a:pt x="255" y="207"/>
                  <a:pt x="231" y="231"/>
                </a:cubicBezTo>
                <a:cubicBezTo>
                  <a:pt x="207" y="255"/>
                  <a:pt x="175" y="269"/>
                  <a:pt x="141" y="269"/>
                </a:cubicBezTo>
                <a:close/>
                <a:moveTo>
                  <a:pt x="141" y="21"/>
                </a:moveTo>
                <a:cubicBezTo>
                  <a:pt x="110" y="21"/>
                  <a:pt x="79" y="33"/>
                  <a:pt x="56" y="56"/>
                </a:cubicBezTo>
                <a:cubicBezTo>
                  <a:pt x="9" y="103"/>
                  <a:pt x="9" y="179"/>
                  <a:pt x="56" y="225"/>
                </a:cubicBezTo>
                <a:cubicBezTo>
                  <a:pt x="79" y="248"/>
                  <a:pt x="109" y="261"/>
                  <a:pt x="141" y="261"/>
                </a:cubicBezTo>
                <a:cubicBezTo>
                  <a:pt x="173" y="261"/>
                  <a:pt x="203" y="248"/>
                  <a:pt x="226" y="225"/>
                </a:cubicBezTo>
                <a:cubicBezTo>
                  <a:pt x="248" y="203"/>
                  <a:pt x="261" y="173"/>
                  <a:pt x="261" y="141"/>
                </a:cubicBezTo>
                <a:cubicBezTo>
                  <a:pt x="261" y="109"/>
                  <a:pt x="248" y="79"/>
                  <a:pt x="226" y="56"/>
                </a:cubicBezTo>
                <a:cubicBezTo>
                  <a:pt x="202" y="33"/>
                  <a:pt x="171" y="21"/>
                  <a:pt x="141" y="21"/>
                </a:cubicBezTo>
                <a:close/>
              </a:path>
            </a:pathLst>
          </a:custGeom>
          <a:solidFill>
            <a:srgbClr val="7F7F7F"/>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 name="Freeform 210">
            <a:extLst>
              <a:ext uri="{FF2B5EF4-FFF2-40B4-BE49-F238E27FC236}">
                <a16:creationId xmlns:a16="http://schemas.microsoft.com/office/drawing/2014/main" id="{410F2EC8-7A68-451D-ABB4-00A01FDB9838}"/>
              </a:ext>
            </a:extLst>
          </p:cNvPr>
          <p:cNvSpPr>
            <a:spLocks/>
          </p:cNvSpPr>
          <p:nvPr/>
        </p:nvSpPr>
        <p:spPr bwMode="auto">
          <a:xfrm>
            <a:off x="4740458" y="3637524"/>
            <a:ext cx="92253" cy="252842"/>
          </a:xfrm>
          <a:custGeom>
            <a:avLst/>
            <a:gdLst>
              <a:gd name="T0" fmla="*/ 23 w 27"/>
              <a:gd name="T1" fmla="*/ 74 h 74"/>
              <a:gd name="T2" fmla="*/ 0 w 27"/>
              <a:gd name="T3" fmla="*/ 51 h 74"/>
              <a:gd name="T4" fmla="*/ 0 w 27"/>
              <a:gd name="T5" fmla="*/ 0 h 74"/>
              <a:gd name="T6" fmla="*/ 5 w 27"/>
              <a:gd name="T7" fmla="*/ 0 h 74"/>
              <a:gd name="T8" fmla="*/ 5 w 27"/>
              <a:gd name="T9" fmla="*/ 49 h 74"/>
              <a:gd name="T10" fmla="*/ 27 w 27"/>
              <a:gd name="T11" fmla="*/ 71 h 74"/>
              <a:gd name="T12" fmla="*/ 23 w 27"/>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27" h="74">
                <a:moveTo>
                  <a:pt x="23" y="74"/>
                </a:moveTo>
                <a:lnTo>
                  <a:pt x="0" y="51"/>
                </a:lnTo>
                <a:lnTo>
                  <a:pt x="0" y="0"/>
                </a:lnTo>
                <a:lnTo>
                  <a:pt x="5" y="0"/>
                </a:lnTo>
                <a:lnTo>
                  <a:pt x="5" y="49"/>
                </a:lnTo>
                <a:lnTo>
                  <a:pt x="27" y="71"/>
                </a:lnTo>
                <a:lnTo>
                  <a:pt x="23" y="74"/>
                </a:lnTo>
                <a:close/>
              </a:path>
            </a:pathLst>
          </a:custGeom>
          <a:solidFill>
            <a:srgbClr val="7F7F7F"/>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 name="Rectangle 211">
            <a:extLst>
              <a:ext uri="{FF2B5EF4-FFF2-40B4-BE49-F238E27FC236}">
                <a16:creationId xmlns:a16="http://schemas.microsoft.com/office/drawing/2014/main" id="{EB5A9199-6E92-42F2-A210-E0D1668471CA}"/>
              </a:ext>
            </a:extLst>
          </p:cNvPr>
          <p:cNvSpPr>
            <a:spLocks noChangeArrowheads="1"/>
          </p:cNvSpPr>
          <p:nvPr/>
        </p:nvSpPr>
        <p:spPr bwMode="auto">
          <a:xfrm>
            <a:off x="4508117" y="3801529"/>
            <a:ext cx="34168" cy="17084"/>
          </a:xfrm>
          <a:prstGeom prst="rect">
            <a:avLst/>
          </a:prstGeom>
          <a:solidFill>
            <a:srgbClr val="7F7F7F"/>
          </a:solidFill>
          <a:ln w="9525">
            <a:solidFill>
              <a:schemeClr val="accent1"/>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6" name="Rectangle 212">
            <a:extLst>
              <a:ext uri="{FF2B5EF4-FFF2-40B4-BE49-F238E27FC236}">
                <a16:creationId xmlns:a16="http://schemas.microsoft.com/office/drawing/2014/main" id="{9408EDFE-2EAD-4889-9534-B961E4B2DC84}"/>
              </a:ext>
            </a:extLst>
          </p:cNvPr>
          <p:cNvSpPr>
            <a:spLocks noChangeArrowheads="1"/>
          </p:cNvSpPr>
          <p:nvPr/>
        </p:nvSpPr>
        <p:spPr bwMode="auto">
          <a:xfrm>
            <a:off x="4952299" y="3801529"/>
            <a:ext cx="37585" cy="17084"/>
          </a:xfrm>
          <a:prstGeom prst="rect">
            <a:avLst/>
          </a:prstGeom>
          <a:solidFill>
            <a:srgbClr val="7F7F7F"/>
          </a:solidFill>
          <a:ln w="9525">
            <a:solidFill>
              <a:schemeClr val="accent1"/>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7" name="Rectangle 213">
            <a:extLst>
              <a:ext uri="{FF2B5EF4-FFF2-40B4-BE49-F238E27FC236}">
                <a16:creationId xmlns:a16="http://schemas.microsoft.com/office/drawing/2014/main" id="{48495691-7BDE-4763-ACC4-1F04C6572E69}"/>
              </a:ext>
            </a:extLst>
          </p:cNvPr>
          <p:cNvSpPr>
            <a:spLocks noChangeArrowheads="1"/>
          </p:cNvSpPr>
          <p:nvPr/>
        </p:nvSpPr>
        <p:spPr bwMode="auto">
          <a:xfrm>
            <a:off x="4740458" y="4013369"/>
            <a:ext cx="17084" cy="34168"/>
          </a:xfrm>
          <a:prstGeom prst="rect">
            <a:avLst/>
          </a:prstGeom>
          <a:solidFill>
            <a:srgbClr val="7F7F7F"/>
          </a:solidFill>
          <a:ln w="9525">
            <a:solidFill>
              <a:schemeClr val="accent1"/>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8" name="Rectangle 214">
            <a:extLst>
              <a:ext uri="{FF2B5EF4-FFF2-40B4-BE49-F238E27FC236}">
                <a16:creationId xmlns:a16="http://schemas.microsoft.com/office/drawing/2014/main" id="{B8A3C30F-498C-4919-A1AE-45B712108889}"/>
              </a:ext>
            </a:extLst>
          </p:cNvPr>
          <p:cNvSpPr>
            <a:spLocks noChangeArrowheads="1"/>
          </p:cNvSpPr>
          <p:nvPr/>
        </p:nvSpPr>
        <p:spPr bwMode="auto">
          <a:xfrm>
            <a:off x="4740458" y="3569188"/>
            <a:ext cx="17084" cy="34168"/>
          </a:xfrm>
          <a:prstGeom prst="rect">
            <a:avLst/>
          </a:prstGeom>
          <a:solidFill>
            <a:srgbClr val="7F7F7F"/>
          </a:solidFill>
          <a:ln w="9525">
            <a:solidFill>
              <a:schemeClr val="accent1"/>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20771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15244</TotalTime>
  <Words>4612</Words>
  <Application>Microsoft Office PowerPoint</Application>
  <PresentationFormat>Widescreen</PresentationFormat>
  <Paragraphs>542</Paragraphs>
  <Slides>53</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Arial</vt:lpstr>
      <vt:lpstr>Calibri</vt:lpstr>
      <vt:lpstr>Calibri Light</vt:lpstr>
      <vt:lpstr>Courier New</vt:lpstr>
      <vt:lpstr>Montserrat</vt:lpstr>
      <vt:lpstr>Montserrat Light</vt:lpstr>
      <vt:lpstr>Open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Pslided</dc:creator>
  <cp:lastModifiedBy>Juliane Kause</cp:lastModifiedBy>
  <cp:revision>112</cp:revision>
  <dcterms:created xsi:type="dcterms:W3CDTF">2019-02-14T02:32:27Z</dcterms:created>
  <dcterms:modified xsi:type="dcterms:W3CDTF">2021-10-03T14:55:53Z</dcterms:modified>
</cp:coreProperties>
</file>