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7" r:id="rId5"/>
  </p:sldMasterIdLst>
  <p:notesMasterIdLst>
    <p:notesMasterId r:id="rId26"/>
  </p:notesMasterIdLst>
  <p:handoutMasterIdLst>
    <p:handoutMasterId r:id="rId27"/>
  </p:handoutMasterIdLst>
  <p:sldIdLst>
    <p:sldId id="256" r:id="rId6"/>
    <p:sldId id="333" r:id="rId7"/>
    <p:sldId id="395" r:id="rId8"/>
    <p:sldId id="410" r:id="rId9"/>
    <p:sldId id="361" r:id="rId10"/>
    <p:sldId id="401" r:id="rId11"/>
    <p:sldId id="402" r:id="rId12"/>
    <p:sldId id="403" r:id="rId13"/>
    <p:sldId id="286" r:id="rId14"/>
    <p:sldId id="407" r:id="rId15"/>
    <p:sldId id="408" r:id="rId16"/>
    <p:sldId id="405" r:id="rId17"/>
    <p:sldId id="406" r:id="rId18"/>
    <p:sldId id="284" r:id="rId19"/>
    <p:sldId id="400" r:id="rId20"/>
    <p:sldId id="404" r:id="rId21"/>
    <p:sldId id="409" r:id="rId22"/>
    <p:sldId id="412" r:id="rId23"/>
    <p:sldId id="411" r:id="rId24"/>
    <p:sldId id="356"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158" userDrawn="1">
          <p15:clr>
            <a:srgbClr val="A4A3A4"/>
          </p15:clr>
        </p15:guide>
        <p15:guide id="3" pos="5567" userDrawn="1">
          <p15:clr>
            <a:srgbClr val="A4A3A4"/>
          </p15:clr>
        </p15:guide>
        <p15:guide id="4"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87897" autoAdjust="0"/>
  </p:normalViewPr>
  <p:slideViewPr>
    <p:cSldViewPr snapToGrid="0" snapToObjects="1">
      <p:cViewPr varScale="1">
        <p:scale>
          <a:sx n="59" d="100"/>
          <a:sy n="59" d="100"/>
        </p:scale>
        <p:origin x="1420" y="64"/>
      </p:cViewPr>
      <p:guideLst>
        <p:guide orient="horz" pos="595"/>
        <p:guide pos="158"/>
        <p:guide pos="5567"/>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055794-9B30-C643-AFFE-804292E41D08}" type="datetimeFigureOut">
              <a:rPr lang="en-US"/>
              <a:pPr>
                <a:defRPr/>
              </a:pPr>
              <a:t>1/16/2022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DFB8CB-CE0F-BC4F-86BB-211563F6FAE4}" type="slidenum">
              <a:rPr lang="en-US"/>
              <a:pPr>
                <a:defRPr/>
              </a:pPr>
              <a:t>‹#›</a:t>
            </a:fld>
            <a:endParaRPr lang="en-US"/>
          </a:p>
        </p:txBody>
      </p:sp>
    </p:spTree>
    <p:extLst>
      <p:ext uri="{BB962C8B-B14F-4D97-AF65-F5344CB8AC3E}">
        <p14:creationId xmlns:p14="http://schemas.microsoft.com/office/powerpoint/2010/main" val="187919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ABA2B-0A1E-9240-B9B6-09FA40BDFA2E}" type="datetimeFigureOut">
              <a:rPr lang="en-US"/>
              <a:pPr>
                <a:defRPr/>
              </a:pPr>
              <a:t>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70F38E-81F3-B14A-8C05-8130B15E9E4C}" type="slidenum">
              <a:rPr lang="en-US"/>
              <a:pPr>
                <a:defRPr/>
              </a:pPr>
              <a:t>‹#›</a:t>
            </a:fld>
            <a:endParaRPr lang="en-US"/>
          </a:p>
        </p:txBody>
      </p:sp>
    </p:spTree>
    <p:extLst>
      <p:ext uri="{BB962C8B-B14F-4D97-AF65-F5344CB8AC3E}">
        <p14:creationId xmlns:p14="http://schemas.microsoft.com/office/powerpoint/2010/main" val="2279149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70F38E-81F3-B14A-8C05-8130B15E9E4C}" type="slidenum">
              <a:rPr lang="en-US" smtClean="0"/>
              <a:pPr>
                <a:defRPr/>
              </a:pPr>
              <a:t>2</a:t>
            </a:fld>
            <a:endParaRPr lang="en-US"/>
          </a:p>
        </p:txBody>
      </p:sp>
    </p:spTree>
    <p:extLst>
      <p:ext uri="{BB962C8B-B14F-4D97-AF65-F5344CB8AC3E}">
        <p14:creationId xmlns:p14="http://schemas.microsoft.com/office/powerpoint/2010/main" val="104885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70F38E-81F3-B14A-8C05-8130B15E9E4C}" type="slidenum">
              <a:rPr lang="en-US" smtClean="0"/>
              <a:pPr>
                <a:defRPr/>
              </a:pPr>
              <a:t>5</a:t>
            </a:fld>
            <a:endParaRPr lang="en-US"/>
          </a:p>
        </p:txBody>
      </p:sp>
    </p:spTree>
    <p:extLst>
      <p:ext uri="{BB962C8B-B14F-4D97-AF65-F5344CB8AC3E}">
        <p14:creationId xmlns:p14="http://schemas.microsoft.com/office/powerpoint/2010/main" val="216606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9</a:t>
            </a:fld>
            <a:endParaRPr lang="en-US"/>
          </a:p>
        </p:txBody>
      </p:sp>
    </p:spTree>
    <p:extLst>
      <p:ext uri="{BB962C8B-B14F-4D97-AF65-F5344CB8AC3E}">
        <p14:creationId xmlns:p14="http://schemas.microsoft.com/office/powerpoint/2010/main" val="425356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0856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6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02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1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4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75667" y="6524625"/>
            <a:ext cx="4572000" cy="168275"/>
          </a:xfrm>
          <a:prstGeom prst="rect">
            <a:avLst/>
          </a:prstGeom>
        </p:spPr>
        <p:txBody>
          <a:bodyPr/>
          <a:lstStyle/>
          <a:p>
            <a:r>
              <a:rPr lang="en-US" dirty="0">
                <a:solidFill>
                  <a:prstClr val="black"/>
                </a:solidFill>
              </a:rPr>
              <a:t>Change the way you think about Hull  </a:t>
            </a:r>
            <a:r>
              <a:rPr lang="en-US" b="1" dirty="0">
                <a:solidFill>
                  <a:prstClr val="black"/>
                </a:solidFill>
              </a:rPr>
              <a:t>|  </a:t>
            </a:r>
            <a:r>
              <a:rPr lang="en-US" dirty="0">
                <a:solidFill>
                  <a:prstClr val="black"/>
                </a:solidFill>
              </a:rPr>
              <a:t>7 October 2009 |  </a:t>
            </a:r>
            <a:fld id="{C837C1E8-7741-3740-B0D3-00EB180785DC}" type="slidenum">
              <a:rPr lang="en-US" b="1" smtClean="0">
                <a:solidFill>
                  <a:prstClr val="black"/>
                </a:solidFill>
              </a:rPr>
              <a:pPr/>
              <a:t>‹#›</a:t>
            </a:fld>
            <a:endParaRPr lang="en-US" b="1" dirty="0">
              <a:solidFill>
                <a:prstClr val="black"/>
              </a:solidFill>
            </a:endParaRPr>
          </a:p>
        </p:txBody>
      </p:sp>
      <p:sp>
        <p:nvSpPr>
          <p:cNvPr id="5" name="Text Placeholder 4"/>
          <p:cNvSpPr>
            <a:spLocks noGrp="1"/>
          </p:cNvSpPr>
          <p:nvPr>
            <p:ph type="body" sz="quarter" idx="11"/>
          </p:nvPr>
        </p:nvSpPr>
        <p:spPr>
          <a:xfrm>
            <a:off x="292099" y="1752600"/>
            <a:ext cx="855556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2515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670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22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787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19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05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448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00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0659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86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31362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225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647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673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26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27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051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909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966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15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87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772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037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75667" y="6524625"/>
            <a:ext cx="4572000" cy="168275"/>
          </a:xfrm>
          <a:prstGeom prst="rect">
            <a:avLst/>
          </a:prstGeom>
        </p:spPr>
        <p:txBody>
          <a:bodyPr/>
          <a:lstStyle/>
          <a:p>
            <a:r>
              <a:rPr lang="en-US" dirty="0">
                <a:solidFill>
                  <a:prstClr val="black"/>
                </a:solidFill>
              </a:rPr>
              <a:t>Change the way you think about Hull  </a:t>
            </a:r>
            <a:r>
              <a:rPr lang="en-US" b="1" dirty="0">
                <a:solidFill>
                  <a:prstClr val="black"/>
                </a:solidFill>
              </a:rPr>
              <a:t>|  </a:t>
            </a:r>
            <a:r>
              <a:rPr lang="en-US" dirty="0">
                <a:solidFill>
                  <a:prstClr val="black"/>
                </a:solidFill>
              </a:rPr>
              <a:t>7 October 2009 |  </a:t>
            </a:r>
            <a:fld id="{C837C1E8-7741-3740-B0D3-00EB180785DC}" type="slidenum">
              <a:rPr lang="en-US" b="1" smtClean="0">
                <a:solidFill>
                  <a:prstClr val="black"/>
                </a:solidFill>
              </a:rPr>
              <a:pPr/>
              <a:t>‹#›</a:t>
            </a:fld>
            <a:endParaRPr lang="en-US" b="1" dirty="0">
              <a:solidFill>
                <a:prstClr val="black"/>
              </a:solidFill>
            </a:endParaRPr>
          </a:p>
        </p:txBody>
      </p:sp>
      <p:sp>
        <p:nvSpPr>
          <p:cNvPr id="5" name="Text Placeholder 4"/>
          <p:cNvSpPr>
            <a:spLocks noGrp="1"/>
          </p:cNvSpPr>
          <p:nvPr>
            <p:ph type="body" sz="quarter" idx="11"/>
          </p:nvPr>
        </p:nvSpPr>
        <p:spPr>
          <a:xfrm>
            <a:off x="292099" y="1752600"/>
            <a:ext cx="855556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1741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143000" y="368301"/>
            <a:ext cx="6678216" cy="395628"/>
          </a:xfrm>
          <a:prstGeom prst="rect">
            <a:avLst/>
          </a:prstGeom>
        </p:spPr>
        <p:txBody>
          <a:bodyPr/>
          <a:lstStyle>
            <a:lvl1pPr>
              <a:defRPr sz="15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133957" y="960438"/>
            <a:ext cx="7712387" cy="5492750"/>
          </a:xfrm>
          <a:prstGeom prst="rect">
            <a:avLst/>
          </a:prstGeom>
        </p:spPr>
        <p:txBody>
          <a:bodyPr/>
          <a:lstStyle/>
          <a:p>
            <a:endParaRPr lang="en-US"/>
          </a:p>
        </p:txBody>
      </p:sp>
    </p:spTree>
    <p:extLst>
      <p:ext uri="{BB962C8B-B14F-4D97-AF65-F5344CB8AC3E}">
        <p14:creationId xmlns:p14="http://schemas.microsoft.com/office/powerpoint/2010/main" val="253865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1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971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15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60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5" name="Picture 11"/>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5" name="Pictur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59941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30" r:id="rId22"/>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hilton@hul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hyperlink" Target="https://www.nmc.org.uk/globalassets/sitedocuments/other-publications/high-level-principles-for-remote-prescribing-.pdf" TargetMode="Externa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2" y="3690093"/>
            <a:ext cx="8555893" cy="1704794"/>
          </a:xfrm>
        </p:spPr>
        <p:txBody>
          <a:bodyPr/>
          <a:lstStyle/>
          <a:p>
            <a:pPr algn="ctr"/>
            <a:br>
              <a:rPr lang="en-US" sz="3200" dirty="0"/>
            </a:br>
            <a:br>
              <a:rPr lang="en-US" sz="3200" dirty="0"/>
            </a:br>
            <a:br>
              <a:rPr lang="en-US" sz="3200" dirty="0"/>
            </a:br>
            <a:br>
              <a:rPr lang="en-US" sz="3200" dirty="0"/>
            </a:br>
            <a:br>
              <a:rPr lang="en-US" sz="3200" dirty="0"/>
            </a:br>
            <a:r>
              <a:rPr lang="en-US" sz="6000" dirty="0"/>
              <a:t>Non-Medical Prescribing in Mental Health:</a:t>
            </a:r>
            <a:br>
              <a:rPr lang="en-US" sz="6000" dirty="0"/>
            </a:br>
            <a:r>
              <a:rPr lang="en-US" sz="6000" dirty="0"/>
              <a:t> Current Developments </a:t>
            </a:r>
            <a:br>
              <a:rPr lang="en-US" sz="4400" dirty="0"/>
            </a:br>
            <a:br>
              <a:rPr lang="en-US" sz="3200" dirty="0"/>
            </a:br>
            <a:br>
              <a:rPr lang="en-US" sz="3200" dirty="0"/>
            </a:br>
            <a:endParaRPr lang="en-US" sz="3200" dirty="0"/>
          </a:p>
        </p:txBody>
      </p:sp>
      <p:sp>
        <p:nvSpPr>
          <p:cNvPr id="3" name="Subtitle 2"/>
          <p:cNvSpPr>
            <a:spLocks noGrp="1"/>
          </p:cNvSpPr>
          <p:nvPr>
            <p:ph type="subTitle" idx="1"/>
          </p:nvPr>
        </p:nvSpPr>
        <p:spPr>
          <a:xfrm>
            <a:off x="155428" y="4281397"/>
            <a:ext cx="8118133" cy="2226980"/>
          </a:xfrm>
        </p:spPr>
        <p:txBody>
          <a:bodyPr/>
          <a:lstStyle/>
          <a:p>
            <a:endParaRPr lang="en-US" sz="2400" dirty="0"/>
          </a:p>
          <a:p>
            <a:r>
              <a:rPr lang="en-US" dirty="0"/>
              <a:t>Dr Andrea Hilton (BPharm (Hons),  MSc, PhD, PGCERT, SFHEA, </a:t>
            </a:r>
            <a:r>
              <a:rPr lang="en-US" dirty="0" err="1"/>
              <a:t>MRPharmS</a:t>
            </a:r>
            <a:r>
              <a:rPr lang="en-US" dirty="0"/>
              <a:t>)</a:t>
            </a:r>
          </a:p>
          <a:p>
            <a:r>
              <a:rPr lang="en-US" dirty="0"/>
              <a:t>Reader</a:t>
            </a:r>
          </a:p>
          <a:p>
            <a:r>
              <a:rPr lang="en-US" dirty="0"/>
              <a:t>Non-medical prescribing programme director</a:t>
            </a:r>
          </a:p>
          <a:p>
            <a:r>
              <a:rPr lang="en-US" dirty="0">
                <a:hlinkClick r:id="rId2">
                  <a:extLst>
                    <a:ext uri="{A12FA001-AC4F-418D-AE19-62706E023703}">
                      <ahyp:hlinkClr xmlns:ahyp="http://schemas.microsoft.com/office/drawing/2018/hyperlinkcolor" val="tx"/>
                    </a:ext>
                  </a:extLst>
                </a:hlinkClick>
              </a:rPr>
              <a:t>a.hilton@hull.ac.uk</a:t>
            </a:r>
            <a:endParaRPr lang="en-US" dirty="0"/>
          </a:p>
          <a:p>
            <a:endParaRPr lang="en-US" sz="1400" dirty="0"/>
          </a:p>
          <a:p>
            <a:endParaRPr lang="en-US" sz="1400" dirty="0"/>
          </a:p>
          <a:p>
            <a:endParaRPr lang="en-US" dirty="0"/>
          </a:p>
        </p:txBody>
      </p:sp>
    </p:spTree>
    <p:extLst>
      <p:ext uri="{BB962C8B-B14F-4D97-AF65-F5344CB8AC3E}">
        <p14:creationId xmlns:p14="http://schemas.microsoft.com/office/powerpoint/2010/main" val="65396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5FA83-893A-4DC6-BD58-82FFD7003D23}"/>
              </a:ext>
            </a:extLst>
          </p:cNvPr>
          <p:cNvSpPr>
            <a:spLocks noGrp="1"/>
          </p:cNvSpPr>
          <p:nvPr>
            <p:ph type="title"/>
          </p:nvPr>
        </p:nvSpPr>
        <p:spPr/>
        <p:txBody>
          <a:bodyPr/>
          <a:lstStyle/>
          <a:p>
            <a:r>
              <a:rPr lang="en-US" dirty="0"/>
              <a:t>Competency 8 – prescribe professionally in more detail </a:t>
            </a:r>
            <a:endParaRPr lang="en-GB" dirty="0"/>
          </a:p>
        </p:txBody>
      </p:sp>
      <p:sp>
        <p:nvSpPr>
          <p:cNvPr id="6" name="Content Placeholder 5">
            <a:extLst>
              <a:ext uri="{FF2B5EF4-FFF2-40B4-BE49-F238E27FC236}">
                <a16:creationId xmlns:a16="http://schemas.microsoft.com/office/drawing/2014/main" id="{4FEAB14E-B6E0-4FBD-8DCD-98A0BEFF27E8}"/>
              </a:ext>
            </a:extLst>
          </p:cNvPr>
          <p:cNvSpPr>
            <a:spLocks noGrp="1"/>
          </p:cNvSpPr>
          <p:nvPr>
            <p:ph idx="1"/>
          </p:nvPr>
        </p:nvSpPr>
        <p:spPr>
          <a:xfrm>
            <a:off x="265510" y="2476500"/>
            <a:ext cx="8560594" cy="3994151"/>
          </a:xfrm>
        </p:spPr>
        <p:txBody>
          <a:bodyPr/>
          <a:lstStyle/>
          <a:p>
            <a:r>
              <a:rPr lang="en-US" b="1" dirty="0">
                <a:solidFill>
                  <a:srgbClr val="FF0000"/>
                </a:solidFill>
              </a:rPr>
              <a:t>8.1. Ensures confidence and competence to prescribe are maintained. </a:t>
            </a:r>
          </a:p>
          <a:p>
            <a:r>
              <a:rPr lang="en-US" b="1" dirty="0">
                <a:solidFill>
                  <a:srgbClr val="FF0000"/>
                </a:solidFill>
              </a:rPr>
              <a:t>8.2. Accepts personal responsibility and accountability for prescribing and clinical decisions, and understands the legal and ethical implications</a:t>
            </a:r>
            <a:r>
              <a:rPr lang="en-US" dirty="0"/>
              <a:t>. </a:t>
            </a:r>
          </a:p>
          <a:p>
            <a:r>
              <a:rPr lang="en-US" dirty="0"/>
              <a:t>8.3. Knows and works within legal and regulatory frameworks affecting prescribing practice. </a:t>
            </a:r>
          </a:p>
          <a:p>
            <a:r>
              <a:rPr lang="en-US" dirty="0"/>
              <a:t>8.4. Makes prescribing decisions based on the needs of patients and not the prescriber’s personal views. </a:t>
            </a:r>
          </a:p>
          <a:p>
            <a:r>
              <a:rPr lang="en-US" dirty="0"/>
              <a:t>8.5. </a:t>
            </a:r>
            <a:r>
              <a:rPr lang="en-US" dirty="0" err="1"/>
              <a:t>Recognises</a:t>
            </a:r>
            <a:r>
              <a:rPr lang="en-US" dirty="0"/>
              <a:t> and responds to factors that might influence prescribing.</a:t>
            </a:r>
          </a:p>
          <a:p>
            <a:r>
              <a:rPr lang="en-US" dirty="0"/>
              <a:t> 8.6. Works within the NHS, </a:t>
            </a:r>
            <a:r>
              <a:rPr lang="en-US" dirty="0" err="1"/>
              <a:t>organisational</a:t>
            </a:r>
            <a:r>
              <a:rPr lang="en-US" dirty="0"/>
              <a:t>, regulatory and other codes of conduct when interacting with the pharmaceutical industry</a:t>
            </a:r>
            <a:endParaRPr lang="en-GB" dirty="0"/>
          </a:p>
        </p:txBody>
      </p:sp>
    </p:spTree>
    <p:extLst>
      <p:ext uri="{BB962C8B-B14F-4D97-AF65-F5344CB8AC3E}">
        <p14:creationId xmlns:p14="http://schemas.microsoft.com/office/powerpoint/2010/main" val="198242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D555-EF66-4748-9864-66EA901116EB}"/>
              </a:ext>
            </a:extLst>
          </p:cNvPr>
          <p:cNvSpPr>
            <a:spLocks noGrp="1"/>
          </p:cNvSpPr>
          <p:nvPr>
            <p:ph type="title"/>
          </p:nvPr>
        </p:nvSpPr>
        <p:spPr>
          <a:xfrm>
            <a:off x="189310" y="874713"/>
            <a:ext cx="8560594" cy="1325562"/>
          </a:xfrm>
        </p:spPr>
        <p:txBody>
          <a:bodyPr/>
          <a:lstStyle/>
          <a:p>
            <a:r>
              <a:rPr lang="en-US" dirty="0"/>
              <a:t>Competency 9 – Improve prescribing practice</a:t>
            </a:r>
            <a:endParaRPr lang="en-GB" dirty="0"/>
          </a:p>
        </p:txBody>
      </p:sp>
      <p:sp>
        <p:nvSpPr>
          <p:cNvPr id="3" name="Content Placeholder 2">
            <a:extLst>
              <a:ext uri="{FF2B5EF4-FFF2-40B4-BE49-F238E27FC236}">
                <a16:creationId xmlns:a16="http://schemas.microsoft.com/office/drawing/2014/main" id="{8B8E4663-709D-473E-B5B3-BAC91D9B7F15}"/>
              </a:ext>
            </a:extLst>
          </p:cNvPr>
          <p:cNvSpPr>
            <a:spLocks noGrp="1"/>
          </p:cNvSpPr>
          <p:nvPr>
            <p:ph idx="1"/>
          </p:nvPr>
        </p:nvSpPr>
        <p:spPr>
          <a:xfrm>
            <a:off x="189310" y="2105025"/>
            <a:ext cx="8560594" cy="3648869"/>
          </a:xfrm>
        </p:spPr>
        <p:txBody>
          <a:bodyPr/>
          <a:lstStyle/>
          <a:p>
            <a:r>
              <a:rPr lang="en-US" b="1" dirty="0">
                <a:solidFill>
                  <a:srgbClr val="FF0000"/>
                </a:solidFill>
              </a:rPr>
              <a:t>9.1. Improves by reflecting on own and others’ prescribing practice, and by acting upon feedback and discussion</a:t>
            </a:r>
            <a:r>
              <a:rPr lang="en-US" dirty="0">
                <a:solidFill>
                  <a:srgbClr val="FF0000"/>
                </a:solidFill>
              </a:rPr>
              <a:t>. </a:t>
            </a:r>
          </a:p>
          <a:p>
            <a:r>
              <a:rPr lang="en-US" dirty="0"/>
              <a:t>9.2. Acts upon inappropriate or unsafe prescribing practice using appropriate processes</a:t>
            </a:r>
          </a:p>
          <a:p>
            <a:r>
              <a:rPr lang="en-US" dirty="0"/>
              <a:t>9.3. Understands and uses available tools to improve prescribing practice.</a:t>
            </a:r>
          </a:p>
          <a:p>
            <a:r>
              <a:rPr lang="en-US" b="1" dirty="0">
                <a:solidFill>
                  <a:srgbClr val="FF0000"/>
                </a:solidFill>
              </a:rPr>
              <a:t>9.4. Takes responsibility for own learning and continuing professional development relevant to the prescribing role.</a:t>
            </a:r>
          </a:p>
          <a:p>
            <a:r>
              <a:rPr lang="en-US" dirty="0"/>
              <a:t> </a:t>
            </a:r>
            <a:r>
              <a:rPr lang="en-US" b="1" dirty="0">
                <a:solidFill>
                  <a:srgbClr val="FF0000"/>
                </a:solidFill>
              </a:rPr>
              <a:t>9.5. Makes use of networks for support and learning. </a:t>
            </a:r>
          </a:p>
          <a:p>
            <a:r>
              <a:rPr lang="en-US" dirty="0"/>
              <a:t>9.6. Encourages and supports others with their prescribing practice and continuing professional development.</a:t>
            </a:r>
          </a:p>
          <a:p>
            <a:r>
              <a:rPr lang="en-US" dirty="0"/>
              <a:t> 9.7. Considers the impact of prescribing on sustainability, as well as methods of reducing the carbon footprint and environmental impact of any medicine.</a:t>
            </a:r>
            <a:endParaRPr lang="en-GB" dirty="0"/>
          </a:p>
        </p:txBody>
      </p:sp>
    </p:spTree>
    <p:extLst>
      <p:ext uri="{BB962C8B-B14F-4D97-AF65-F5344CB8AC3E}">
        <p14:creationId xmlns:p14="http://schemas.microsoft.com/office/powerpoint/2010/main" val="33207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510A15-85CA-42B6-B175-EDE432CEFFF2}"/>
              </a:ext>
            </a:extLst>
          </p:cNvPr>
          <p:cNvSpPr>
            <a:spLocks noGrp="1"/>
          </p:cNvSpPr>
          <p:nvPr>
            <p:ph type="title"/>
          </p:nvPr>
        </p:nvSpPr>
        <p:spPr/>
        <p:txBody>
          <a:bodyPr/>
          <a:lstStyle/>
          <a:p>
            <a:r>
              <a:rPr lang="en-US" dirty="0"/>
              <a:t>Developments…. </a:t>
            </a:r>
            <a:endParaRPr lang="en-GB" dirty="0"/>
          </a:p>
        </p:txBody>
      </p:sp>
      <p:sp>
        <p:nvSpPr>
          <p:cNvPr id="6" name="Content Placeholder 5">
            <a:extLst>
              <a:ext uri="{FF2B5EF4-FFF2-40B4-BE49-F238E27FC236}">
                <a16:creationId xmlns:a16="http://schemas.microsoft.com/office/drawing/2014/main" id="{41626171-5A96-429A-B18A-DB9EE4E9B843}"/>
              </a:ext>
            </a:extLst>
          </p:cNvPr>
          <p:cNvSpPr>
            <a:spLocks noGrp="1"/>
          </p:cNvSpPr>
          <p:nvPr>
            <p:ph idx="1"/>
          </p:nvPr>
        </p:nvSpPr>
        <p:spPr/>
        <p:txBody>
          <a:bodyPr/>
          <a:lstStyle/>
          <a:p>
            <a:r>
              <a:rPr lang="en-US" dirty="0"/>
              <a:t>What had been the biggest change in the last year</a:t>
            </a:r>
          </a:p>
          <a:p>
            <a:pPr lvl="1"/>
            <a:r>
              <a:rPr lang="en-US" dirty="0"/>
              <a:t>Suggestions???? </a:t>
            </a:r>
          </a:p>
          <a:p>
            <a:pPr lvl="1"/>
            <a:r>
              <a:rPr lang="en-US" dirty="0"/>
              <a:t>Remote consultations?????</a:t>
            </a:r>
          </a:p>
          <a:p>
            <a:endParaRPr lang="en-US" dirty="0"/>
          </a:p>
          <a:p>
            <a:r>
              <a:rPr lang="en-US" dirty="0"/>
              <a:t>10 high level key principles </a:t>
            </a:r>
          </a:p>
          <a:p>
            <a:pPr marL="0" indent="0">
              <a:buNone/>
            </a:pPr>
            <a:endParaRPr lang="en-GB" dirty="0">
              <a:hlinkClick r:id="rId2"/>
            </a:endParaRPr>
          </a:p>
          <a:p>
            <a:pPr marL="0" indent="0">
              <a:buNone/>
            </a:pPr>
            <a:r>
              <a:rPr lang="en-GB" dirty="0">
                <a:hlinkClick r:id="rId2"/>
              </a:rPr>
              <a:t>https://www.nmc.org.uk/globalassets/sitedocuments/other-publications/high-level-principles-for-remote-prescribing-.pdf</a:t>
            </a:r>
            <a:endParaRPr lang="en-GB" dirty="0"/>
          </a:p>
          <a:p>
            <a:pPr marL="0" indent="0">
              <a:buNone/>
            </a:pPr>
            <a:endParaRPr lang="en-GB" dirty="0"/>
          </a:p>
        </p:txBody>
      </p:sp>
    </p:spTree>
    <p:extLst>
      <p:ext uri="{BB962C8B-B14F-4D97-AF65-F5344CB8AC3E}">
        <p14:creationId xmlns:p14="http://schemas.microsoft.com/office/powerpoint/2010/main" val="427759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DE24-6E1D-44D5-B4B0-6F49F3950DDD}"/>
              </a:ext>
            </a:extLst>
          </p:cNvPr>
          <p:cNvSpPr>
            <a:spLocks noGrp="1"/>
          </p:cNvSpPr>
          <p:nvPr>
            <p:ph type="title"/>
          </p:nvPr>
        </p:nvSpPr>
        <p:spPr/>
        <p:txBody>
          <a:bodyPr/>
          <a:lstStyle/>
          <a:p>
            <a:r>
              <a:rPr lang="en-US" dirty="0"/>
              <a:t>Developments </a:t>
            </a:r>
            <a:endParaRPr lang="en-GB" dirty="0"/>
          </a:p>
        </p:txBody>
      </p:sp>
      <p:sp>
        <p:nvSpPr>
          <p:cNvPr id="3" name="Content Placeholder 2">
            <a:extLst>
              <a:ext uri="{FF2B5EF4-FFF2-40B4-BE49-F238E27FC236}">
                <a16:creationId xmlns:a16="http://schemas.microsoft.com/office/drawing/2014/main" id="{B798A296-DDD5-4439-A3AA-46B8D8C10835}"/>
              </a:ext>
            </a:extLst>
          </p:cNvPr>
          <p:cNvSpPr>
            <a:spLocks noGrp="1"/>
          </p:cNvSpPr>
          <p:nvPr>
            <p:ph idx="1"/>
          </p:nvPr>
        </p:nvSpPr>
        <p:spPr/>
        <p:txBody>
          <a:bodyPr/>
          <a:lstStyle/>
          <a:p>
            <a:pPr marL="0" indent="0">
              <a:buNone/>
            </a:pPr>
            <a:endParaRPr lang="en-US" dirty="0"/>
          </a:p>
          <a:p>
            <a:pPr marL="0" indent="0">
              <a:buNone/>
            </a:pPr>
            <a:r>
              <a:rPr lang="en-US" dirty="0"/>
              <a:t>W</a:t>
            </a:r>
            <a:r>
              <a:rPr lang="en-GB" dirty="0"/>
              <a:t>hat does your NMP policy state about remote consultation/prescribing? </a:t>
            </a:r>
          </a:p>
          <a:p>
            <a:pPr marL="0" indent="0">
              <a:buNone/>
            </a:pPr>
            <a:endParaRPr lang="en-US" dirty="0"/>
          </a:p>
          <a:p>
            <a:pPr marL="0" indent="0">
              <a:buNone/>
            </a:pPr>
            <a:r>
              <a:rPr lang="en-US" dirty="0"/>
              <a:t>CPD for remote consultations? </a:t>
            </a:r>
            <a:endParaRPr lang="en-GB" dirty="0"/>
          </a:p>
        </p:txBody>
      </p:sp>
    </p:spTree>
    <p:extLst>
      <p:ext uri="{BB962C8B-B14F-4D97-AF65-F5344CB8AC3E}">
        <p14:creationId xmlns:p14="http://schemas.microsoft.com/office/powerpoint/2010/main" val="114822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10" y="665163"/>
            <a:ext cx="8560594" cy="1325562"/>
          </a:xfrm>
        </p:spPr>
        <p:txBody>
          <a:bodyPr>
            <a:normAutofit/>
          </a:bodyPr>
          <a:lstStyle/>
          <a:p>
            <a:r>
              <a:rPr lang="en-GB" dirty="0"/>
              <a:t>Solutions and Strategies for maintaining competencies – what can you tap into ? </a:t>
            </a:r>
          </a:p>
        </p:txBody>
      </p:sp>
      <p:sp>
        <p:nvSpPr>
          <p:cNvPr id="3" name="Content Placeholder 2"/>
          <p:cNvSpPr>
            <a:spLocks noGrp="1"/>
          </p:cNvSpPr>
          <p:nvPr>
            <p:ph idx="1"/>
          </p:nvPr>
        </p:nvSpPr>
        <p:spPr>
          <a:xfrm>
            <a:off x="457200" y="2329356"/>
            <a:ext cx="8024280" cy="3740517"/>
          </a:xfrm>
        </p:spPr>
        <p:txBody>
          <a:bodyPr>
            <a:normAutofit fontScale="85000" lnSpcReduction="20000"/>
          </a:bodyPr>
          <a:lstStyle/>
          <a:p>
            <a:r>
              <a:rPr lang="en-GB" dirty="0"/>
              <a:t>National resources: …….</a:t>
            </a:r>
          </a:p>
          <a:p>
            <a:r>
              <a:rPr lang="en-GB" dirty="0"/>
              <a:t>Local resources: …….</a:t>
            </a:r>
          </a:p>
          <a:p>
            <a:r>
              <a:rPr lang="en-GB" dirty="0"/>
              <a:t>Study days; conferences, Universities </a:t>
            </a:r>
          </a:p>
          <a:p>
            <a:r>
              <a:rPr lang="en-GB" dirty="0"/>
              <a:t>Employer resources: </a:t>
            </a:r>
          </a:p>
          <a:p>
            <a:r>
              <a:rPr lang="en-GB" dirty="0"/>
              <a:t>Prescribing policy including guidance e.g. forums, website, appraisal prescribing templates,</a:t>
            </a:r>
          </a:p>
          <a:p>
            <a:r>
              <a:rPr lang="en-GB" dirty="0"/>
              <a:t>NOTHING happened if it wasn’t recorded !! KEEP A LOG </a:t>
            </a:r>
          </a:p>
          <a:p>
            <a:r>
              <a:rPr lang="en-GB" dirty="0"/>
              <a:t>SWOT analysis, targeted competencies, e.g. extension to role (physical health) teaching with evaluation, on line accredited courses, personal audit, work with service users to gain feedback and peer review from a range of colleagues, research study. </a:t>
            </a:r>
          </a:p>
          <a:p>
            <a:r>
              <a:rPr lang="en-US" dirty="0"/>
              <a:t>Use of a Personal Formulary </a:t>
            </a:r>
            <a:endParaRPr lang="en-GB" dirty="0"/>
          </a:p>
          <a:p>
            <a:r>
              <a:rPr lang="en-GB" dirty="0"/>
              <a:t>REFLECTION – identify key areas of deficit and address these but RECORD your learning .</a:t>
            </a:r>
          </a:p>
          <a:p>
            <a:endParaRPr lang="en-GB" dirty="0"/>
          </a:p>
        </p:txBody>
      </p:sp>
    </p:spTree>
    <p:extLst>
      <p:ext uri="{BB962C8B-B14F-4D97-AF65-F5344CB8AC3E}">
        <p14:creationId xmlns:p14="http://schemas.microsoft.com/office/powerpoint/2010/main" val="261582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06E4BFB-EC9A-4231-BA31-C93C5A26CDE1}"/>
              </a:ext>
            </a:extLst>
          </p:cNvPr>
          <p:cNvSpPr>
            <a:spLocks noGrp="1"/>
          </p:cNvSpPr>
          <p:nvPr>
            <p:ph type="subTitle" idx="1"/>
          </p:nvPr>
        </p:nvSpPr>
        <p:spPr>
          <a:xfrm>
            <a:off x="697111" y="993776"/>
            <a:ext cx="8170664" cy="2435224"/>
          </a:xfrm>
        </p:spPr>
        <p:txBody>
          <a:bodyPr/>
          <a:lstStyle/>
          <a:p>
            <a:r>
              <a:rPr lang="en-US" sz="5400" dirty="0"/>
              <a:t>Benefits of non-medical prescribing</a:t>
            </a:r>
          </a:p>
          <a:p>
            <a:pPr algn="ctr"/>
            <a:r>
              <a:rPr lang="en-GB" sz="5400" dirty="0"/>
              <a:t>&amp;	</a:t>
            </a:r>
          </a:p>
          <a:p>
            <a:pPr lvl="0"/>
            <a:r>
              <a:rPr lang="en-GB" sz="5400" dirty="0"/>
              <a:t>Prescribing is being used in mental health settings in the UK</a:t>
            </a:r>
          </a:p>
        </p:txBody>
      </p:sp>
    </p:spTree>
    <p:extLst>
      <p:ext uri="{BB962C8B-B14F-4D97-AF65-F5344CB8AC3E}">
        <p14:creationId xmlns:p14="http://schemas.microsoft.com/office/powerpoint/2010/main" val="159949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E3AD86-8ECC-4644-9206-45990943C154}"/>
              </a:ext>
            </a:extLst>
          </p:cNvPr>
          <p:cNvSpPr>
            <a:spLocks noGrp="1"/>
          </p:cNvSpPr>
          <p:nvPr>
            <p:ph type="title"/>
          </p:nvPr>
        </p:nvSpPr>
        <p:spPr/>
        <p:txBody>
          <a:bodyPr/>
          <a:lstStyle/>
          <a:p>
            <a:r>
              <a:rPr lang="en-US" dirty="0"/>
              <a:t>Group work </a:t>
            </a:r>
            <a:endParaRPr lang="en-GB" dirty="0"/>
          </a:p>
        </p:txBody>
      </p:sp>
      <p:sp>
        <p:nvSpPr>
          <p:cNvPr id="7" name="Content Placeholder 6">
            <a:extLst>
              <a:ext uri="{FF2B5EF4-FFF2-40B4-BE49-F238E27FC236}">
                <a16:creationId xmlns:a16="http://schemas.microsoft.com/office/drawing/2014/main" id="{2CF0D424-637D-438F-AB01-8ABA037DB639}"/>
              </a:ext>
            </a:extLst>
          </p:cNvPr>
          <p:cNvSpPr>
            <a:spLocks noGrp="1"/>
          </p:cNvSpPr>
          <p:nvPr>
            <p:ph idx="1"/>
          </p:nvPr>
        </p:nvSpPr>
        <p:spPr/>
        <p:txBody>
          <a:bodyPr/>
          <a:lstStyle/>
          <a:p>
            <a:r>
              <a:rPr lang="en-US" dirty="0"/>
              <a:t>In your groups</a:t>
            </a:r>
          </a:p>
          <a:p>
            <a:pPr lvl="1"/>
            <a:r>
              <a:rPr lang="en-US" dirty="0"/>
              <a:t>List one advantage to non-medical prescribing </a:t>
            </a:r>
          </a:p>
          <a:p>
            <a:pPr lvl="1"/>
            <a:endParaRPr lang="en-US" dirty="0"/>
          </a:p>
          <a:p>
            <a:pPr lvl="1"/>
            <a:r>
              <a:rPr lang="en-US" dirty="0"/>
              <a:t>How are you using non-medical prescribing – one example </a:t>
            </a:r>
          </a:p>
          <a:p>
            <a:pPr lvl="1"/>
            <a:endParaRPr lang="en-US" dirty="0"/>
          </a:p>
          <a:p>
            <a:pPr lvl="1"/>
            <a:r>
              <a:rPr lang="en-US" dirty="0"/>
              <a:t>Be ready to feedback in 5 minutes </a:t>
            </a:r>
          </a:p>
          <a:p>
            <a:pPr lvl="1"/>
            <a:endParaRPr lang="en-US" dirty="0"/>
          </a:p>
        </p:txBody>
      </p:sp>
    </p:spTree>
    <p:extLst>
      <p:ext uri="{BB962C8B-B14F-4D97-AF65-F5344CB8AC3E}">
        <p14:creationId xmlns:p14="http://schemas.microsoft.com/office/powerpoint/2010/main" val="10309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192F-02F3-4A37-8513-94D7196B5308}"/>
              </a:ext>
            </a:extLst>
          </p:cNvPr>
          <p:cNvSpPr>
            <a:spLocks noGrp="1"/>
          </p:cNvSpPr>
          <p:nvPr>
            <p:ph type="title"/>
          </p:nvPr>
        </p:nvSpPr>
        <p:spPr/>
        <p:txBody>
          <a:bodyPr/>
          <a:lstStyle/>
          <a:p>
            <a:r>
              <a:rPr lang="en-US" dirty="0"/>
              <a:t>On Reflection </a:t>
            </a:r>
            <a:endParaRPr lang="en-GB" dirty="0"/>
          </a:p>
        </p:txBody>
      </p:sp>
      <p:sp>
        <p:nvSpPr>
          <p:cNvPr id="3" name="Content Placeholder 2">
            <a:extLst>
              <a:ext uri="{FF2B5EF4-FFF2-40B4-BE49-F238E27FC236}">
                <a16:creationId xmlns:a16="http://schemas.microsoft.com/office/drawing/2014/main" id="{DF5594DD-C033-40FB-986F-19D7D75D1C77}"/>
              </a:ext>
            </a:extLst>
          </p:cNvPr>
          <p:cNvSpPr>
            <a:spLocks noGrp="1"/>
          </p:cNvSpPr>
          <p:nvPr>
            <p:ph idx="1"/>
          </p:nvPr>
        </p:nvSpPr>
        <p:spPr/>
        <p:txBody>
          <a:bodyPr/>
          <a:lstStyle/>
          <a:p>
            <a:r>
              <a:rPr lang="en-US" dirty="0"/>
              <a:t>What will you do differently? </a:t>
            </a:r>
            <a:endParaRPr lang="en-GB" dirty="0"/>
          </a:p>
        </p:txBody>
      </p:sp>
    </p:spTree>
    <p:extLst>
      <p:ext uri="{BB962C8B-B14F-4D97-AF65-F5344CB8AC3E}">
        <p14:creationId xmlns:p14="http://schemas.microsoft.com/office/powerpoint/2010/main" val="414585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14D8-8FA0-4D7C-9EB0-4C6D7E8BA8CA}"/>
              </a:ext>
            </a:extLst>
          </p:cNvPr>
          <p:cNvSpPr>
            <a:spLocks noGrp="1"/>
          </p:cNvSpPr>
          <p:nvPr>
            <p:ph type="title"/>
          </p:nvPr>
        </p:nvSpPr>
        <p:spPr/>
        <p:txBody>
          <a:bodyPr/>
          <a:lstStyle/>
          <a:p>
            <a:r>
              <a:rPr lang="en-US" dirty="0"/>
              <a:t>Case Study </a:t>
            </a:r>
            <a:endParaRPr lang="en-GB" dirty="0"/>
          </a:p>
        </p:txBody>
      </p:sp>
      <p:sp>
        <p:nvSpPr>
          <p:cNvPr id="3" name="Content Placeholder 2">
            <a:extLst>
              <a:ext uri="{FF2B5EF4-FFF2-40B4-BE49-F238E27FC236}">
                <a16:creationId xmlns:a16="http://schemas.microsoft.com/office/drawing/2014/main" id="{ADE1B691-04E6-42CF-9276-684C730598C5}"/>
              </a:ext>
            </a:extLst>
          </p:cNvPr>
          <p:cNvSpPr>
            <a:spLocks noGrp="1"/>
          </p:cNvSpPr>
          <p:nvPr>
            <p:ph idx="1"/>
          </p:nvPr>
        </p:nvSpPr>
        <p:spPr/>
        <p:txBody>
          <a:bodyPr/>
          <a:lstStyle/>
          <a:p>
            <a:r>
              <a:rPr lang="en-US" dirty="0"/>
              <a:t>Jane has been qualified as a non-medical prescriber for 2 years and works with an adult crisis team. </a:t>
            </a:r>
          </a:p>
          <a:p>
            <a:r>
              <a:rPr lang="en-US" dirty="0"/>
              <a:t>There has been a service redesign and a telephone triage system will now also be in place.  </a:t>
            </a:r>
          </a:p>
          <a:p>
            <a:pPr marL="0" indent="0">
              <a:buNone/>
            </a:pPr>
            <a:endParaRPr lang="en-US" dirty="0"/>
          </a:p>
          <a:p>
            <a:r>
              <a:rPr lang="en-US" dirty="0"/>
              <a:t>What should Jane consider whilst working in this service? </a:t>
            </a:r>
            <a:endParaRPr lang="en-GB" dirty="0"/>
          </a:p>
        </p:txBody>
      </p:sp>
    </p:spTree>
    <p:extLst>
      <p:ext uri="{BB962C8B-B14F-4D97-AF65-F5344CB8AC3E}">
        <p14:creationId xmlns:p14="http://schemas.microsoft.com/office/powerpoint/2010/main" val="219402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Outcomes….revisited </a:t>
            </a:r>
          </a:p>
        </p:txBody>
      </p:sp>
      <p:sp>
        <p:nvSpPr>
          <p:cNvPr id="3" name="Content Placeholder 2"/>
          <p:cNvSpPr>
            <a:spLocks noGrp="1"/>
          </p:cNvSpPr>
          <p:nvPr>
            <p:ph idx="1"/>
          </p:nvPr>
        </p:nvSpPr>
        <p:spPr/>
        <p:txBody>
          <a:bodyPr/>
          <a:lstStyle/>
          <a:p>
            <a:r>
              <a:rPr lang="en-GB" dirty="0"/>
              <a:t>By the end of this mini  session you will have:</a:t>
            </a:r>
          </a:p>
          <a:p>
            <a:pPr marL="0" indent="0">
              <a:buNone/>
            </a:pPr>
            <a:r>
              <a:rPr lang="en-GB" dirty="0"/>
              <a:t>  </a:t>
            </a:r>
          </a:p>
          <a:p>
            <a:pPr marL="0" indent="0">
              <a:buNone/>
            </a:pPr>
            <a:r>
              <a:rPr lang="en-US" dirty="0"/>
              <a:t>• reviewed confidence and competence re prescribing</a:t>
            </a:r>
          </a:p>
          <a:p>
            <a:pPr marL="0" indent="0">
              <a:buNone/>
            </a:pPr>
            <a:r>
              <a:rPr lang="en-GB" dirty="0"/>
              <a:t>• reviewed prescribing developments </a:t>
            </a:r>
          </a:p>
          <a:p>
            <a:pPr marL="0" indent="0">
              <a:buNone/>
            </a:pPr>
            <a:r>
              <a:rPr lang="en-US" dirty="0"/>
              <a:t>• discussed the benefits of non-medical prescribing in general </a:t>
            </a:r>
            <a:endParaRPr lang="en-GB" dirty="0"/>
          </a:p>
          <a:p>
            <a:pPr lvl="0"/>
            <a:r>
              <a:rPr lang="en-GB" dirty="0"/>
              <a:t>d</a:t>
            </a:r>
            <a:r>
              <a:rPr lang="en-GB"/>
              <a:t>iscussed </a:t>
            </a:r>
            <a:r>
              <a:rPr lang="en-GB" dirty="0"/>
              <a:t>how non-medical prescribing is being used in mental health settings in the UK</a:t>
            </a:r>
          </a:p>
        </p:txBody>
      </p:sp>
    </p:spTree>
    <p:extLst>
      <p:ext uri="{BB962C8B-B14F-4D97-AF65-F5344CB8AC3E}">
        <p14:creationId xmlns:p14="http://schemas.microsoft.com/office/powerpoint/2010/main" val="99259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dirty="0"/>
              <a:t>By the end of this mini session you will have:</a:t>
            </a:r>
          </a:p>
          <a:p>
            <a:pPr marL="0" indent="0">
              <a:buNone/>
            </a:pPr>
            <a:r>
              <a:rPr lang="en-GB" dirty="0"/>
              <a:t>  </a:t>
            </a:r>
          </a:p>
          <a:p>
            <a:pPr marL="0" indent="0">
              <a:buNone/>
            </a:pPr>
            <a:r>
              <a:rPr lang="en-US" sz="2000" dirty="0"/>
              <a:t>• reviewed confidence and competence re prescribing</a:t>
            </a:r>
          </a:p>
          <a:p>
            <a:pPr marL="0" indent="0">
              <a:buNone/>
            </a:pPr>
            <a:r>
              <a:rPr lang="en-GB" sz="2000" dirty="0"/>
              <a:t>• reviewed prescribing developments </a:t>
            </a:r>
          </a:p>
          <a:p>
            <a:pPr marL="0" indent="0">
              <a:buNone/>
            </a:pPr>
            <a:r>
              <a:rPr lang="en-US" sz="2000" dirty="0"/>
              <a:t>• discussed the benefits of non-medical prescribing in general </a:t>
            </a:r>
          </a:p>
          <a:p>
            <a:r>
              <a:rPr lang="en-GB" sz="2000" dirty="0"/>
              <a:t>discussed how non-medical prescribing is being used in mental health settings in the UK</a:t>
            </a:r>
          </a:p>
        </p:txBody>
      </p:sp>
    </p:spTree>
    <p:extLst>
      <p:ext uri="{BB962C8B-B14F-4D97-AF65-F5344CB8AC3E}">
        <p14:creationId xmlns:p14="http://schemas.microsoft.com/office/powerpoint/2010/main" val="272072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10" y="950917"/>
            <a:ext cx="8560594" cy="1325562"/>
          </a:xfrm>
        </p:spPr>
        <p:txBody>
          <a:bodyPr/>
          <a:lstStyle/>
          <a:p>
            <a:r>
              <a:rPr lang="en-US" dirty="0"/>
              <a:t>Any questions </a:t>
            </a:r>
          </a:p>
        </p:txBody>
      </p:sp>
      <p:sp>
        <p:nvSpPr>
          <p:cNvPr id="4" name="Text Placeholder 3"/>
          <p:cNvSpPr>
            <a:spLocks noGrp="1"/>
          </p:cNvSpPr>
          <p:nvPr>
            <p:ph type="body" sz="quarter" idx="11"/>
          </p:nvPr>
        </p:nvSpPr>
        <p:spPr>
          <a:xfrm>
            <a:off x="292099" y="2553244"/>
            <a:ext cx="8555568" cy="4324350"/>
          </a:xfrm>
        </p:spPr>
        <p:txBody>
          <a:bodyPr/>
          <a:lstStyle/>
          <a:p>
            <a:pPr lvl="1"/>
            <a:endParaRPr lang="en-US" dirty="0"/>
          </a:p>
          <a:p>
            <a:pPr marL="342900" lvl="1" indent="0">
              <a:buNone/>
            </a:pPr>
            <a:r>
              <a:rPr lang="en-US" dirty="0"/>
              <a:t>		 </a:t>
            </a:r>
          </a:p>
          <a:p>
            <a:pPr marL="0" indent="0">
              <a:buNone/>
            </a:pPr>
            <a:endParaRPr lang="en-US" dirty="0"/>
          </a:p>
        </p:txBody>
      </p:sp>
      <p:pic>
        <p:nvPicPr>
          <p:cNvPr id="5" name="Picture 4"/>
          <p:cNvPicPr>
            <a:picLocks noChangeAspect="1"/>
          </p:cNvPicPr>
          <p:nvPr/>
        </p:nvPicPr>
        <p:blipFill>
          <a:blip r:embed="rId3"/>
          <a:stretch>
            <a:fillRect/>
          </a:stretch>
        </p:blipFill>
        <p:spPr>
          <a:xfrm>
            <a:off x="2664823" y="2429691"/>
            <a:ext cx="3692434" cy="2228396"/>
          </a:xfrm>
          <a:prstGeom prst="rect">
            <a:avLst/>
          </a:prstGeom>
        </p:spPr>
      </p:pic>
    </p:spTree>
    <p:extLst>
      <p:ext uri="{BB962C8B-B14F-4D97-AF65-F5344CB8AC3E}">
        <p14:creationId xmlns:p14="http://schemas.microsoft.com/office/powerpoint/2010/main" val="232105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CE6A1F-B7CE-4D65-A0B6-711F0C1F8550}"/>
              </a:ext>
            </a:extLst>
          </p:cNvPr>
          <p:cNvSpPr>
            <a:spLocks noGrp="1"/>
          </p:cNvSpPr>
          <p:nvPr>
            <p:ph type="subTitle" idx="1"/>
          </p:nvPr>
        </p:nvSpPr>
        <p:spPr>
          <a:xfrm>
            <a:off x="556023" y="1162050"/>
            <a:ext cx="8254602" cy="3094831"/>
          </a:xfrm>
        </p:spPr>
        <p:txBody>
          <a:bodyPr/>
          <a:lstStyle/>
          <a:p>
            <a:r>
              <a:rPr lang="en-US" sz="6000" dirty="0"/>
              <a:t>Developing confidence and competence in your ability to prescribe</a:t>
            </a:r>
          </a:p>
          <a:p>
            <a:pPr algn="ctr"/>
            <a:r>
              <a:rPr lang="en-US" sz="6000" dirty="0"/>
              <a:t>&amp;</a:t>
            </a:r>
          </a:p>
          <a:p>
            <a:r>
              <a:rPr lang="en-GB" sz="6000" dirty="0"/>
              <a:t>Prescribing developments </a:t>
            </a:r>
          </a:p>
          <a:p>
            <a:endParaRPr lang="en-US" sz="6000" dirty="0"/>
          </a:p>
          <a:p>
            <a:endParaRPr lang="en-US" sz="6000" dirty="0"/>
          </a:p>
          <a:p>
            <a:endParaRPr lang="en-US" sz="6000" dirty="0"/>
          </a:p>
          <a:p>
            <a:endParaRPr lang="en-GB" dirty="0"/>
          </a:p>
        </p:txBody>
      </p:sp>
    </p:spTree>
    <p:extLst>
      <p:ext uri="{BB962C8B-B14F-4D97-AF65-F5344CB8AC3E}">
        <p14:creationId xmlns:p14="http://schemas.microsoft.com/office/powerpoint/2010/main" val="213339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F6509F-191D-4420-AFC2-E761A09DC576}"/>
              </a:ext>
            </a:extLst>
          </p:cNvPr>
          <p:cNvSpPr>
            <a:spLocks noGrp="1"/>
          </p:cNvSpPr>
          <p:nvPr>
            <p:ph type="title"/>
          </p:nvPr>
        </p:nvSpPr>
        <p:spPr/>
        <p:txBody>
          <a:bodyPr/>
          <a:lstStyle/>
          <a:p>
            <a:r>
              <a:rPr lang="en-US" dirty="0"/>
              <a:t>What is competence? </a:t>
            </a:r>
            <a:endParaRPr lang="en-GB" dirty="0"/>
          </a:p>
        </p:txBody>
      </p:sp>
      <p:sp>
        <p:nvSpPr>
          <p:cNvPr id="5" name="Content Placeholder 4">
            <a:extLst>
              <a:ext uri="{FF2B5EF4-FFF2-40B4-BE49-F238E27FC236}">
                <a16:creationId xmlns:a16="http://schemas.microsoft.com/office/drawing/2014/main" id="{A6507863-692D-48C7-81CC-4357CB5F1A50}"/>
              </a:ext>
            </a:extLst>
          </p:cNvPr>
          <p:cNvSpPr>
            <a:spLocks noGrp="1"/>
          </p:cNvSpPr>
          <p:nvPr>
            <p:ph idx="1"/>
          </p:nvPr>
        </p:nvSpPr>
        <p:spPr/>
        <p:txBody>
          <a:bodyPr/>
          <a:lstStyle/>
          <a:p>
            <a:pPr marL="0" indent="0" algn="ctr">
              <a:buNone/>
            </a:pPr>
            <a:r>
              <a:rPr lang="en-US" dirty="0"/>
              <a:t>“A competency is a quality or characteristic of a person that is related to effective performance. Competencies can be described as a combination of knowledge, skills, motives and personal traits.”</a:t>
            </a:r>
          </a:p>
          <a:p>
            <a:endParaRPr lang="en-US" dirty="0"/>
          </a:p>
          <a:p>
            <a:pPr marL="0" indent="0">
              <a:buNone/>
            </a:pPr>
            <a:r>
              <a:rPr lang="en-US" sz="1600" dirty="0"/>
              <a:t>(RPS A competency framework for all prescribers 2016)</a:t>
            </a:r>
            <a:endParaRPr lang="en-GB" sz="1600" dirty="0"/>
          </a:p>
          <a:p>
            <a:pPr marL="0" indent="0">
              <a:buNone/>
            </a:pPr>
            <a:endParaRPr lang="en-GB" dirty="0"/>
          </a:p>
        </p:txBody>
      </p:sp>
    </p:spTree>
    <p:extLst>
      <p:ext uri="{BB962C8B-B14F-4D97-AF65-F5344CB8AC3E}">
        <p14:creationId xmlns:p14="http://schemas.microsoft.com/office/powerpoint/2010/main" val="376862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75D0-703D-46FC-AEB4-B3A3A95FC512}"/>
              </a:ext>
            </a:extLst>
          </p:cNvPr>
          <p:cNvSpPr>
            <a:spLocks noGrp="1"/>
          </p:cNvSpPr>
          <p:nvPr>
            <p:ph type="title"/>
          </p:nvPr>
        </p:nvSpPr>
        <p:spPr>
          <a:xfrm>
            <a:off x="265510" y="1123950"/>
            <a:ext cx="8560594" cy="800100"/>
          </a:xfrm>
        </p:spPr>
        <p:txBody>
          <a:bodyPr/>
          <a:lstStyle/>
          <a:p>
            <a:r>
              <a:rPr lang="en-US" dirty="0" err="1"/>
              <a:t>Utilising</a:t>
            </a:r>
            <a:r>
              <a:rPr lang="en-US" dirty="0"/>
              <a:t> and mapping your practice to…..</a:t>
            </a:r>
            <a:endParaRPr lang="en-GB" dirty="0"/>
          </a:p>
        </p:txBody>
      </p:sp>
      <p:pic>
        <p:nvPicPr>
          <p:cNvPr id="3" name="Content Placeholder 2">
            <a:extLst>
              <a:ext uri="{FF2B5EF4-FFF2-40B4-BE49-F238E27FC236}">
                <a16:creationId xmlns:a16="http://schemas.microsoft.com/office/drawing/2014/main" id="{8784E731-E36C-407A-8B0B-18A59FD8C7ED}"/>
              </a:ext>
            </a:extLst>
          </p:cNvPr>
          <p:cNvPicPr>
            <a:picLocks noGrp="1" noChangeAspect="1"/>
          </p:cNvPicPr>
          <p:nvPr>
            <p:ph idx="1"/>
          </p:nvPr>
        </p:nvPicPr>
        <p:blipFill>
          <a:blip r:embed="rId3"/>
          <a:stretch>
            <a:fillRect/>
          </a:stretch>
        </p:blipFill>
        <p:spPr>
          <a:xfrm>
            <a:off x="2752725" y="1924050"/>
            <a:ext cx="2952232" cy="4238625"/>
          </a:xfrm>
          <a:prstGeom prst="rect">
            <a:avLst/>
          </a:prstGeom>
        </p:spPr>
      </p:pic>
    </p:spTree>
    <p:extLst>
      <p:ext uri="{BB962C8B-B14F-4D97-AF65-F5344CB8AC3E}">
        <p14:creationId xmlns:p14="http://schemas.microsoft.com/office/powerpoint/2010/main" val="36618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504A-0D90-4EE8-B513-ECF69373C9C2}"/>
              </a:ext>
            </a:extLst>
          </p:cNvPr>
          <p:cNvSpPr>
            <a:spLocks noGrp="1"/>
          </p:cNvSpPr>
          <p:nvPr>
            <p:ph type="title"/>
          </p:nvPr>
        </p:nvSpPr>
        <p:spPr/>
        <p:txBody>
          <a:bodyPr/>
          <a:lstStyle/>
          <a:p>
            <a:r>
              <a:rPr lang="en-US" dirty="0"/>
              <a:t>Confidence and competence</a:t>
            </a:r>
            <a:endParaRPr lang="en-GB" dirty="0"/>
          </a:p>
        </p:txBody>
      </p:sp>
      <p:sp>
        <p:nvSpPr>
          <p:cNvPr id="3" name="Content Placeholder 2">
            <a:extLst>
              <a:ext uri="{FF2B5EF4-FFF2-40B4-BE49-F238E27FC236}">
                <a16:creationId xmlns:a16="http://schemas.microsoft.com/office/drawing/2014/main" id="{EFD88C94-63AB-4F19-A8BC-9D5819FDA0D1}"/>
              </a:ext>
            </a:extLst>
          </p:cNvPr>
          <p:cNvSpPr>
            <a:spLocks noGrp="1"/>
          </p:cNvSpPr>
          <p:nvPr>
            <p:ph idx="1"/>
          </p:nvPr>
        </p:nvSpPr>
        <p:spPr/>
        <p:txBody>
          <a:bodyPr/>
          <a:lstStyle/>
          <a:p>
            <a:pPr marL="0" indent="0" algn="ctr">
              <a:buNone/>
            </a:pPr>
            <a:endParaRPr lang="en-US" dirty="0"/>
          </a:p>
          <a:p>
            <a:pPr marL="0" indent="0" algn="ctr">
              <a:buNone/>
            </a:pPr>
            <a:r>
              <a:rPr lang="en-US" sz="2400" dirty="0"/>
              <a:t>“When acquired and maintained, the prescribing competencies in this framework will help healthcare professionals to be safe and effective prescribers who support patients in getting the best outcomes from their medicines.”</a:t>
            </a:r>
          </a:p>
          <a:p>
            <a:pPr marL="0" indent="0">
              <a:buNone/>
            </a:pPr>
            <a:r>
              <a:rPr lang="en-US" sz="1600" dirty="0"/>
              <a:t>(RPS A competency framework for all prescribers 2021)</a:t>
            </a:r>
            <a:endParaRPr lang="en-GB" sz="1600" dirty="0"/>
          </a:p>
        </p:txBody>
      </p:sp>
    </p:spTree>
    <p:extLst>
      <p:ext uri="{BB962C8B-B14F-4D97-AF65-F5344CB8AC3E}">
        <p14:creationId xmlns:p14="http://schemas.microsoft.com/office/powerpoint/2010/main" val="69991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89D7-69AC-4C48-8350-80EEF0C79799}"/>
              </a:ext>
            </a:extLst>
          </p:cNvPr>
          <p:cNvSpPr>
            <a:spLocks noGrp="1"/>
          </p:cNvSpPr>
          <p:nvPr>
            <p:ph type="title"/>
          </p:nvPr>
        </p:nvSpPr>
        <p:spPr/>
        <p:txBody>
          <a:bodyPr/>
          <a:lstStyle/>
          <a:p>
            <a:r>
              <a:rPr lang="en-US" dirty="0"/>
              <a:t>Confidence and competence</a:t>
            </a:r>
            <a:endParaRPr lang="en-GB" dirty="0"/>
          </a:p>
        </p:txBody>
      </p:sp>
      <p:sp>
        <p:nvSpPr>
          <p:cNvPr id="3" name="Content Placeholder 2">
            <a:extLst>
              <a:ext uri="{FF2B5EF4-FFF2-40B4-BE49-F238E27FC236}">
                <a16:creationId xmlns:a16="http://schemas.microsoft.com/office/drawing/2014/main" id="{A0061B03-CE63-4116-9403-C95DE0103973}"/>
              </a:ext>
            </a:extLst>
          </p:cNvPr>
          <p:cNvSpPr>
            <a:spLocks noGrp="1"/>
          </p:cNvSpPr>
          <p:nvPr>
            <p:ph idx="1"/>
          </p:nvPr>
        </p:nvSpPr>
        <p:spPr/>
        <p:txBody>
          <a:bodyPr/>
          <a:lstStyle/>
          <a:p>
            <a:pPr marL="0" indent="0" algn="ctr">
              <a:buNone/>
            </a:pPr>
            <a:r>
              <a:rPr lang="en-US" dirty="0"/>
              <a:t>“Help healthcare professionals prepare to prescribe and provide the basis for on-going continuing education and development </a:t>
            </a:r>
            <a:r>
              <a:rPr lang="en-US" dirty="0" err="1"/>
              <a:t>programmes</a:t>
            </a:r>
            <a:r>
              <a:rPr lang="en-US" dirty="0"/>
              <a:t>, as well as revalidation processes. For example, use as a framework for a portfolio to demonstrate continued competency in prescribing.”</a:t>
            </a:r>
          </a:p>
          <a:p>
            <a:pPr marL="0" indent="0" algn="ctr">
              <a:buNone/>
            </a:pPr>
            <a:endParaRPr lang="en-US" dirty="0"/>
          </a:p>
          <a:p>
            <a:pPr marL="0" indent="0">
              <a:buNone/>
            </a:pPr>
            <a:r>
              <a:rPr lang="en-US" sz="1600" dirty="0"/>
              <a:t>(RPS A competency framework for all prescribers 2021)</a:t>
            </a:r>
            <a:endParaRPr lang="en-GB" sz="1600" dirty="0"/>
          </a:p>
          <a:p>
            <a:pPr marL="0" indent="0">
              <a:buNone/>
            </a:pPr>
            <a:endParaRPr lang="en-GB" dirty="0"/>
          </a:p>
        </p:txBody>
      </p:sp>
    </p:spTree>
    <p:extLst>
      <p:ext uri="{BB962C8B-B14F-4D97-AF65-F5344CB8AC3E}">
        <p14:creationId xmlns:p14="http://schemas.microsoft.com/office/powerpoint/2010/main" val="189569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41AB-D32B-41D7-9A0F-0471F792BFFB}"/>
              </a:ext>
            </a:extLst>
          </p:cNvPr>
          <p:cNvSpPr>
            <a:spLocks noGrp="1"/>
          </p:cNvSpPr>
          <p:nvPr>
            <p:ph type="title"/>
          </p:nvPr>
        </p:nvSpPr>
        <p:spPr/>
        <p:txBody>
          <a:bodyPr/>
          <a:lstStyle/>
          <a:p>
            <a:r>
              <a:rPr lang="en-US" dirty="0"/>
              <a:t>Chat time…. </a:t>
            </a:r>
            <a:endParaRPr lang="en-GB" dirty="0"/>
          </a:p>
        </p:txBody>
      </p:sp>
      <p:sp>
        <p:nvSpPr>
          <p:cNvPr id="3" name="Content Placeholder 2">
            <a:extLst>
              <a:ext uri="{FF2B5EF4-FFF2-40B4-BE49-F238E27FC236}">
                <a16:creationId xmlns:a16="http://schemas.microsoft.com/office/drawing/2014/main" id="{BC6F11DA-7FBE-4367-8184-E880A914E4FC}"/>
              </a:ext>
            </a:extLst>
          </p:cNvPr>
          <p:cNvSpPr>
            <a:spLocks noGrp="1"/>
          </p:cNvSpPr>
          <p:nvPr>
            <p:ph idx="1"/>
          </p:nvPr>
        </p:nvSpPr>
        <p:spPr/>
        <p:txBody>
          <a:bodyPr/>
          <a:lstStyle/>
          <a:p>
            <a:r>
              <a:rPr lang="en-US" dirty="0"/>
              <a:t>Please post in the chat </a:t>
            </a:r>
          </a:p>
          <a:p>
            <a:pPr lvl="1"/>
            <a:r>
              <a:rPr lang="en-US" dirty="0"/>
              <a:t>How do you use the competency framework for all prescribers </a:t>
            </a:r>
            <a:endParaRPr lang="en-GB" dirty="0"/>
          </a:p>
        </p:txBody>
      </p:sp>
    </p:spTree>
    <p:extLst>
      <p:ext uri="{BB962C8B-B14F-4D97-AF65-F5344CB8AC3E}">
        <p14:creationId xmlns:p14="http://schemas.microsoft.com/office/powerpoint/2010/main" val="145327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03" y="983864"/>
            <a:ext cx="8560594" cy="1325562"/>
          </a:xfrm>
        </p:spPr>
        <p:txBody>
          <a:bodyPr/>
          <a:lstStyle/>
          <a:p>
            <a:r>
              <a:rPr lang="en-US" dirty="0"/>
              <a:t>Self-awareness</a:t>
            </a:r>
            <a:endParaRPr lang="en-GB" dirty="0"/>
          </a:p>
        </p:txBody>
      </p:sp>
      <p:sp>
        <p:nvSpPr>
          <p:cNvPr id="3" name="Content Placeholder 2"/>
          <p:cNvSpPr>
            <a:spLocks noGrp="1"/>
          </p:cNvSpPr>
          <p:nvPr>
            <p:ph idx="1"/>
          </p:nvPr>
        </p:nvSpPr>
        <p:spPr>
          <a:xfrm>
            <a:off x="255313" y="2619978"/>
            <a:ext cx="8560594" cy="3736976"/>
          </a:xfrm>
        </p:spPr>
        <p:txBody>
          <a:bodyPr/>
          <a:lstStyle/>
          <a:p>
            <a:r>
              <a:rPr lang="en-GB" dirty="0"/>
              <a:t>Unconscious Incompetent </a:t>
            </a:r>
          </a:p>
          <a:p>
            <a:endParaRPr lang="en-GB" dirty="0"/>
          </a:p>
          <a:p>
            <a:r>
              <a:rPr lang="en-GB" dirty="0"/>
              <a:t>Conscious Incompetent </a:t>
            </a:r>
          </a:p>
          <a:p>
            <a:endParaRPr lang="en-GB" dirty="0"/>
          </a:p>
          <a:p>
            <a:r>
              <a:rPr lang="en-GB" dirty="0"/>
              <a:t>Conscious Competent </a:t>
            </a:r>
          </a:p>
          <a:p>
            <a:endParaRPr lang="en-GB" dirty="0"/>
          </a:p>
          <a:p>
            <a:r>
              <a:rPr lang="en-GB" dirty="0"/>
              <a:t>Unconscious Competent</a:t>
            </a:r>
          </a:p>
          <a:p>
            <a:endParaRPr lang="en-GB" dirty="0"/>
          </a:p>
          <a:p>
            <a:pPr marL="0" indent="0">
              <a:buNone/>
            </a:pPr>
            <a:endParaRPr lang="en-GB" dirty="0" err="1"/>
          </a:p>
        </p:txBody>
      </p:sp>
      <p:sp>
        <p:nvSpPr>
          <p:cNvPr id="4" name="Rounded Rectangle 8">
            <a:extLst>
              <a:ext uri="{FF2B5EF4-FFF2-40B4-BE49-F238E27FC236}">
                <a16:creationId xmlns:a16="http://schemas.microsoft.com/office/drawing/2014/main" id="{4C8CF92A-938A-4530-8B7A-7B8ED0E9E68B}"/>
              </a:ext>
            </a:extLst>
          </p:cNvPr>
          <p:cNvSpPr/>
          <p:nvPr/>
        </p:nvSpPr>
        <p:spPr>
          <a:xfrm>
            <a:off x="2403641" y="5410872"/>
            <a:ext cx="1787359" cy="94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Unconscious Incompetent </a:t>
            </a:r>
          </a:p>
        </p:txBody>
      </p:sp>
      <p:pic>
        <p:nvPicPr>
          <p:cNvPr id="5" name="Picture 4">
            <a:extLst>
              <a:ext uri="{FF2B5EF4-FFF2-40B4-BE49-F238E27FC236}">
                <a16:creationId xmlns:a16="http://schemas.microsoft.com/office/drawing/2014/main" id="{0FCA2650-7D20-43F4-BF7D-E8868436413D}"/>
              </a:ext>
            </a:extLst>
          </p:cNvPr>
          <p:cNvPicPr>
            <a:picLocks noChangeAspect="1"/>
          </p:cNvPicPr>
          <p:nvPr/>
        </p:nvPicPr>
        <p:blipFill>
          <a:blip r:embed="rId3"/>
          <a:stretch>
            <a:fillRect/>
          </a:stretch>
        </p:blipFill>
        <p:spPr>
          <a:xfrm>
            <a:off x="3273045" y="4651861"/>
            <a:ext cx="1066892" cy="682811"/>
          </a:xfrm>
          <a:prstGeom prst="rect">
            <a:avLst/>
          </a:prstGeom>
        </p:spPr>
      </p:pic>
      <p:pic>
        <p:nvPicPr>
          <p:cNvPr id="6" name="Picture 5">
            <a:extLst>
              <a:ext uri="{FF2B5EF4-FFF2-40B4-BE49-F238E27FC236}">
                <a16:creationId xmlns:a16="http://schemas.microsoft.com/office/drawing/2014/main" id="{CD72ED36-2F5A-4154-B5CB-D666892C99AF}"/>
              </a:ext>
            </a:extLst>
          </p:cNvPr>
          <p:cNvPicPr>
            <a:picLocks noChangeAspect="1"/>
          </p:cNvPicPr>
          <p:nvPr/>
        </p:nvPicPr>
        <p:blipFill>
          <a:blip r:embed="rId4"/>
          <a:stretch>
            <a:fillRect/>
          </a:stretch>
        </p:blipFill>
        <p:spPr>
          <a:xfrm>
            <a:off x="4339937" y="4075488"/>
            <a:ext cx="1772807" cy="1036410"/>
          </a:xfrm>
          <a:prstGeom prst="rect">
            <a:avLst/>
          </a:prstGeom>
        </p:spPr>
      </p:pic>
      <p:pic>
        <p:nvPicPr>
          <p:cNvPr id="7" name="Picture 6">
            <a:extLst>
              <a:ext uri="{FF2B5EF4-FFF2-40B4-BE49-F238E27FC236}">
                <a16:creationId xmlns:a16="http://schemas.microsoft.com/office/drawing/2014/main" id="{04ADEEB3-F1BC-440C-B041-7E0C4A4D49B5}"/>
              </a:ext>
            </a:extLst>
          </p:cNvPr>
          <p:cNvPicPr>
            <a:picLocks noChangeAspect="1"/>
          </p:cNvPicPr>
          <p:nvPr/>
        </p:nvPicPr>
        <p:blipFill>
          <a:blip r:embed="rId5"/>
          <a:stretch>
            <a:fillRect/>
          </a:stretch>
        </p:blipFill>
        <p:spPr>
          <a:xfrm>
            <a:off x="6077251" y="3080844"/>
            <a:ext cx="1772807" cy="994644"/>
          </a:xfrm>
          <a:prstGeom prst="rect">
            <a:avLst/>
          </a:prstGeom>
        </p:spPr>
      </p:pic>
      <p:pic>
        <p:nvPicPr>
          <p:cNvPr id="8" name="Picture 7">
            <a:extLst>
              <a:ext uri="{FF2B5EF4-FFF2-40B4-BE49-F238E27FC236}">
                <a16:creationId xmlns:a16="http://schemas.microsoft.com/office/drawing/2014/main" id="{C04C5E99-CAA1-47E8-9C6A-746BAAD6D87D}"/>
              </a:ext>
            </a:extLst>
          </p:cNvPr>
          <p:cNvPicPr>
            <a:picLocks noChangeAspect="1"/>
          </p:cNvPicPr>
          <p:nvPr/>
        </p:nvPicPr>
        <p:blipFill>
          <a:blip r:embed="rId3"/>
          <a:stretch>
            <a:fillRect/>
          </a:stretch>
        </p:blipFill>
        <p:spPr>
          <a:xfrm>
            <a:off x="4939920" y="3304070"/>
            <a:ext cx="1066892" cy="682811"/>
          </a:xfrm>
          <a:prstGeom prst="rect">
            <a:avLst/>
          </a:prstGeom>
        </p:spPr>
      </p:pic>
      <p:sp>
        <p:nvSpPr>
          <p:cNvPr id="9" name="Rounded Rectangle 11">
            <a:extLst>
              <a:ext uri="{FF2B5EF4-FFF2-40B4-BE49-F238E27FC236}">
                <a16:creationId xmlns:a16="http://schemas.microsoft.com/office/drawing/2014/main" id="{2AE573D1-AB7D-4503-814C-7260215AB77E}"/>
              </a:ext>
            </a:extLst>
          </p:cNvPr>
          <p:cNvSpPr/>
          <p:nvPr/>
        </p:nvSpPr>
        <p:spPr>
          <a:xfrm>
            <a:off x="7310880" y="1871585"/>
            <a:ext cx="1671196" cy="1036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Unconscious Competent </a:t>
            </a:r>
          </a:p>
        </p:txBody>
      </p:sp>
      <p:pic>
        <p:nvPicPr>
          <p:cNvPr id="10" name="Picture 9">
            <a:extLst>
              <a:ext uri="{FF2B5EF4-FFF2-40B4-BE49-F238E27FC236}">
                <a16:creationId xmlns:a16="http://schemas.microsoft.com/office/drawing/2014/main" id="{6EF1E81E-AFA7-456D-8436-1A02322642C9}"/>
              </a:ext>
            </a:extLst>
          </p:cNvPr>
          <p:cNvPicPr>
            <a:picLocks noChangeAspect="1"/>
          </p:cNvPicPr>
          <p:nvPr/>
        </p:nvPicPr>
        <p:blipFill>
          <a:blip r:embed="rId3"/>
          <a:stretch>
            <a:fillRect/>
          </a:stretch>
        </p:blipFill>
        <p:spPr>
          <a:xfrm>
            <a:off x="6495097" y="2394666"/>
            <a:ext cx="815783" cy="522101"/>
          </a:xfrm>
          <a:prstGeom prst="rect">
            <a:avLst/>
          </a:prstGeom>
        </p:spPr>
      </p:pic>
    </p:spTree>
    <p:extLst>
      <p:ext uri="{BB962C8B-B14F-4D97-AF65-F5344CB8AC3E}">
        <p14:creationId xmlns:p14="http://schemas.microsoft.com/office/powerpoint/2010/main" val="888540434"/>
      </p:ext>
    </p:extLst>
  </p:cSld>
  <p:clrMapOvr>
    <a:masterClrMapping/>
  </p:clrMapOvr>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2.xml><?xml version="1.0" encoding="utf-8"?>
<a:theme xmlns:a="http://schemas.openxmlformats.org/drawingml/2006/main" name="1_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9E50676A51E5468642D2ADD9403D9C" ma:contentTypeVersion="0" ma:contentTypeDescription="Create a new document." ma:contentTypeScope="" ma:versionID="2a479cc587dce514386f67702654a09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B3CF5-ECE1-4982-8D11-164FB7F7238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EAF6ACB-F437-477D-A4B3-8A34A676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B8F7CDF-33D6-4D6D-8623-8F0F015B7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UoH powerpoint Template</Template>
  <TotalTime>1407</TotalTime>
  <Words>838</Words>
  <Application>Microsoft Office PowerPoint</Application>
  <PresentationFormat>On-screen Show (4:3)</PresentationFormat>
  <Paragraphs>114</Paragraphs>
  <Slides>20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Georgia</vt:lpstr>
      <vt:lpstr>University of Hull Theme</vt:lpstr>
      <vt:lpstr>1_University of Hull Theme</vt:lpstr>
      <vt:lpstr>     Non-Medical Prescribing in Mental Health:  Current Developments    </vt:lpstr>
      <vt:lpstr>Learning Outcomes</vt:lpstr>
      <vt:lpstr>PowerPoint Presentation</vt:lpstr>
      <vt:lpstr>What is competence? </vt:lpstr>
      <vt:lpstr>Utilising and mapping your practice to…..</vt:lpstr>
      <vt:lpstr>Confidence and competence</vt:lpstr>
      <vt:lpstr>Confidence and competence</vt:lpstr>
      <vt:lpstr>Chat time…. </vt:lpstr>
      <vt:lpstr>Self-awareness</vt:lpstr>
      <vt:lpstr>Competency 8 – prescribe professionally in more detail </vt:lpstr>
      <vt:lpstr>Competency 9 – Improve prescribing practice</vt:lpstr>
      <vt:lpstr>Developments…. </vt:lpstr>
      <vt:lpstr>Developments </vt:lpstr>
      <vt:lpstr>Solutions and Strategies for maintaining competencies – what can you tap into ? </vt:lpstr>
      <vt:lpstr>PowerPoint Presentation</vt:lpstr>
      <vt:lpstr>Group work </vt:lpstr>
      <vt:lpstr>On Reflection </vt:lpstr>
      <vt:lpstr>Case Study </vt:lpstr>
      <vt:lpstr>Learning Outcomes….revisited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Phillis</dc:creator>
  <cp:lastModifiedBy>Andrea Hilton</cp:lastModifiedBy>
  <cp:revision>116</cp:revision>
  <dcterms:created xsi:type="dcterms:W3CDTF">2017-07-27T14:37:24Z</dcterms:created>
  <dcterms:modified xsi:type="dcterms:W3CDTF">2022-01-16T19:35:17Z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0x0101004B9E50676A51E5468642D2ADD9403D9C</vt:lpwstr>
  </property>
</Properties>
</file>