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281" r:id="rId3"/>
    <p:sldId id="285" r:id="rId4"/>
    <p:sldId id="283" r:id="rId5"/>
    <p:sldId id="284" r:id="rId6"/>
    <p:sldId id="289" r:id="rId7"/>
    <p:sldId id="261" r:id="rId8"/>
    <p:sldId id="287" r:id="rId9"/>
    <p:sldId id="286" r:id="rId10"/>
    <p:sldId id="298" r:id="rId11"/>
    <p:sldId id="288" r:id="rId12"/>
    <p:sldId id="300" r:id="rId13"/>
    <p:sldId id="299" r:id="rId14"/>
    <p:sldId id="301" r:id="rId15"/>
    <p:sldId id="302" r:id="rId16"/>
    <p:sldId id="303" r:id="rId17"/>
    <p:sldId id="304" r:id="rId18"/>
    <p:sldId id="292" r:id="rId19"/>
    <p:sldId id="290" r:id="rId20"/>
    <p:sldId id="305" r:id="rId21"/>
    <p:sldId id="306" r:id="rId22"/>
    <p:sldId id="291" r:id="rId23"/>
    <p:sldId id="294" r:id="rId24"/>
    <p:sldId id="273" r:id="rId25"/>
    <p:sldId id="263" r:id="rId26"/>
    <p:sldId id="270" r:id="rId27"/>
    <p:sldId id="295" r:id="rId28"/>
    <p:sldId id="296" r:id="rId29"/>
    <p:sldId id="297" r:id="rId3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68" d="100"/>
          <a:sy n="68" d="100"/>
        </p:scale>
        <p:origin x="7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9CFF12D-F623-44CB-837D-DDA0CE17148F}" type="datetimeFigureOut">
              <a:rPr lang="en-GB" smtClean="0"/>
              <a:t>02/07/2021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71D0577-17B7-40E9-AF54-026C97413B42}" type="slidenum">
              <a:rPr lang="en-GB" smtClean="0"/>
              <a:t>‹#›</a:t>
            </a:fld>
            <a:endParaRPr lang="en-GB"/>
          </a:p>
        </p:txBody>
      </p:sp>
    </p:spTree>
    <p:extLst>
      <p:ext uri="{BB962C8B-B14F-4D97-AF65-F5344CB8AC3E}">
        <p14:creationId xmlns:p14="http://schemas.microsoft.com/office/powerpoint/2010/main" val="16933119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87F5B90-B1C3-4442-A495-2D63EDA3E85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14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7B7D58-76EA-45F1-A473-9049DB118619}"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F5B90-B1C3-4442-A495-2D63EDA3E858}" type="slidenum">
              <a:rPr lang="en-GB" smtClean="0"/>
              <a:t>‹#›</a:t>
            </a:fld>
            <a:endParaRPr lang="en-GB"/>
          </a:p>
        </p:txBody>
      </p:sp>
    </p:spTree>
    <p:extLst>
      <p:ext uri="{BB962C8B-B14F-4D97-AF65-F5344CB8AC3E}">
        <p14:creationId xmlns:p14="http://schemas.microsoft.com/office/powerpoint/2010/main" val="320995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508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4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spTree>
    <p:extLst>
      <p:ext uri="{BB962C8B-B14F-4D97-AF65-F5344CB8AC3E}">
        <p14:creationId xmlns:p14="http://schemas.microsoft.com/office/powerpoint/2010/main" val="416553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15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598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03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spTree>
    <p:extLst>
      <p:ext uri="{BB962C8B-B14F-4D97-AF65-F5344CB8AC3E}">
        <p14:creationId xmlns:p14="http://schemas.microsoft.com/office/powerpoint/2010/main" val="367281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B7D58-76EA-45F1-A473-9049DB118619}"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7F5B90-B1C3-4442-A495-2D63EDA3E85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53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7B7D58-76EA-45F1-A473-9049DB118619}"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F5B90-B1C3-4442-A495-2D63EDA3E858}" type="slidenum">
              <a:rPr lang="en-GB" smtClean="0"/>
              <a:t>‹#›</a:t>
            </a:fld>
            <a:endParaRPr lang="en-GB"/>
          </a:p>
        </p:txBody>
      </p:sp>
    </p:spTree>
    <p:extLst>
      <p:ext uri="{BB962C8B-B14F-4D97-AF65-F5344CB8AC3E}">
        <p14:creationId xmlns:p14="http://schemas.microsoft.com/office/powerpoint/2010/main" val="24718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B7D58-76EA-45F1-A473-9049DB118619}" type="datetimeFigureOut">
              <a:rPr lang="en-GB" smtClean="0"/>
              <a:t>02/07/2021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7F5B90-B1C3-4442-A495-2D63EDA3E85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30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7B7D58-76EA-45F1-A473-9049DB118619}" type="datetimeFigureOut">
              <a:rPr lang="en-GB" smtClean="0"/>
              <a:t>02/07/2021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7F5B90-B1C3-4442-A495-2D63EDA3E85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30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B7D58-76EA-45F1-A473-9049DB118619}" type="datetimeFigureOut">
              <a:rPr lang="en-GB" smtClean="0"/>
              <a:t>02/07/2021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7F5B90-B1C3-4442-A495-2D63EDA3E858}" type="slidenum">
              <a:rPr lang="en-GB" smtClean="0"/>
              <a:t>‹#›</a:t>
            </a:fld>
            <a:endParaRPr lang="en-GB"/>
          </a:p>
        </p:txBody>
      </p:sp>
    </p:spTree>
    <p:extLst>
      <p:ext uri="{BB962C8B-B14F-4D97-AF65-F5344CB8AC3E}">
        <p14:creationId xmlns:p14="http://schemas.microsoft.com/office/powerpoint/2010/main" val="18128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7B7D58-76EA-45F1-A473-9049DB118619}"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F5B90-B1C3-4442-A495-2D63EDA3E85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22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7B7D58-76EA-45F1-A473-9049DB118619}"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7F5B90-B1C3-4442-A495-2D63EDA3E858}" type="slidenum">
              <a:rPr lang="en-GB" smtClean="0"/>
              <a:t>‹#›</a:t>
            </a:fld>
            <a:endParaRPr lang="en-GB"/>
          </a:p>
        </p:txBody>
      </p:sp>
    </p:spTree>
    <p:extLst>
      <p:ext uri="{BB962C8B-B14F-4D97-AF65-F5344CB8AC3E}">
        <p14:creationId xmlns:p14="http://schemas.microsoft.com/office/powerpoint/2010/main" val="45683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B7D58-76EA-45F1-A473-9049DB118619}" type="datetimeFigureOut">
              <a:rPr lang="en-GB" smtClean="0"/>
              <a:t>02/07/2021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F5B90-B1C3-4442-A495-2D63EDA3E858}" type="slidenum">
              <a:rPr lang="en-GB" smtClean="0"/>
              <a:t>‹#›</a:t>
            </a:fld>
            <a:endParaRPr lang="en-GB"/>
          </a:p>
        </p:txBody>
      </p:sp>
    </p:spTree>
    <p:extLst>
      <p:ext uri="{BB962C8B-B14F-4D97-AF65-F5344CB8AC3E}">
        <p14:creationId xmlns:p14="http://schemas.microsoft.com/office/powerpoint/2010/main" val="352485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hyperlink" Target="mailto:K.Fishburn@hull.ac.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pharms.com/Portals/0/RPS%20document%20library/Open%20access/Professional%20standards/Prescribing%20competency%20framework/prescribing-competency-framework.pdf?ver=2019-02-13-163215-030" TargetMode="External"/><Relationship Id="rId2" Type="http://schemas.openxmlformats.org/officeDocument/2006/relationships/hyperlink" Target="https://www.rpharms.com/Portals/0/RPS%20document%20library/Open%20access/Professional%20standards/DPP%20Framework/DPP%20competency%20framework%20Dec%20201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58344"/>
            <a:ext cx="6815669" cy="1957587"/>
          </a:xfrm>
        </p:spPr>
        <p:txBody>
          <a:bodyPr/>
          <a:lstStyle/>
          <a:p>
            <a:r>
              <a:rPr lang="en-GB" sz="4400" dirty="0"/>
              <a:t>Maintaining Competency in Non-medical Prescribing </a:t>
            </a:r>
          </a:p>
        </p:txBody>
      </p:sp>
      <p:sp>
        <p:nvSpPr>
          <p:cNvPr id="3" name="Subtitle 2"/>
          <p:cNvSpPr>
            <a:spLocks noGrp="1"/>
          </p:cNvSpPr>
          <p:nvPr>
            <p:ph type="subTitle" idx="1"/>
          </p:nvPr>
        </p:nvSpPr>
        <p:spPr>
          <a:xfrm>
            <a:off x="2692398" y="3825025"/>
            <a:ext cx="6815669" cy="1153373"/>
          </a:xfrm>
        </p:spPr>
        <p:txBody>
          <a:bodyPr>
            <a:normAutofit/>
          </a:bodyPr>
          <a:lstStyle/>
          <a:p>
            <a:r>
              <a:rPr lang="en-GB" dirty="0"/>
              <a:t>Kirsty Fishburn Programme Director for Mental Health and Module Lead for Nurses NMP. </a:t>
            </a:r>
          </a:p>
          <a:p>
            <a:endParaRPr lang="en-GB" dirty="0"/>
          </a:p>
        </p:txBody>
      </p:sp>
    </p:spTree>
    <p:extLst>
      <p:ext uri="{BB962C8B-B14F-4D97-AF65-F5344CB8AC3E}">
        <p14:creationId xmlns:p14="http://schemas.microsoft.com/office/powerpoint/2010/main" val="301280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Underpinning Rationale… </a:t>
            </a:r>
          </a:p>
        </p:txBody>
      </p:sp>
      <p:sp>
        <p:nvSpPr>
          <p:cNvPr id="3" name="Content Placeholder 2"/>
          <p:cNvSpPr>
            <a:spLocks noGrp="1"/>
          </p:cNvSpPr>
          <p:nvPr>
            <p:ph idx="1"/>
          </p:nvPr>
        </p:nvSpPr>
        <p:spPr/>
        <p:txBody>
          <a:bodyPr>
            <a:normAutofit/>
          </a:bodyPr>
          <a:lstStyle/>
          <a:p>
            <a:r>
              <a:rPr lang="en-GB" dirty="0"/>
              <a:t>The prescribing competency framework can be used by any prescriber at any point in their career to underpin professional responsibility for prescribing.</a:t>
            </a:r>
          </a:p>
          <a:p>
            <a:r>
              <a:rPr lang="en-GB" dirty="0"/>
              <a:t> Development of competencies should therefore help individuals to continually improve their performance and to work more effectively.</a:t>
            </a:r>
          </a:p>
          <a:p>
            <a:r>
              <a:rPr lang="en-GB" dirty="0"/>
              <a:t>If acquired and maintained, the prescribing competencies in this framework, will help healthcare professionals to be safe, effective prescribers who are able to support patients to get the best outcomes from their medicines</a:t>
            </a:r>
          </a:p>
        </p:txBody>
      </p:sp>
    </p:spTree>
    <p:extLst>
      <p:ext uri="{BB962C8B-B14F-4D97-AF65-F5344CB8AC3E}">
        <p14:creationId xmlns:p14="http://schemas.microsoft.com/office/powerpoint/2010/main" val="135906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it say for maintaining competence and developing skills?</a:t>
            </a:r>
          </a:p>
        </p:txBody>
      </p:sp>
      <p:sp>
        <p:nvSpPr>
          <p:cNvPr id="3" name="Content Placeholder 2"/>
          <p:cNvSpPr>
            <a:spLocks noGrp="1"/>
          </p:cNvSpPr>
          <p:nvPr>
            <p:ph idx="1"/>
          </p:nvPr>
        </p:nvSpPr>
        <p:spPr/>
        <p:txBody>
          <a:bodyPr>
            <a:normAutofit fontScale="85000" lnSpcReduction="10000"/>
          </a:bodyPr>
          <a:lstStyle/>
          <a:p>
            <a:r>
              <a:rPr lang="en-GB" dirty="0"/>
              <a:t>Prescribers identify strengths and areas for development through self-assessment, appraisal</a:t>
            </a:r>
          </a:p>
          <a:p>
            <a:r>
              <a:rPr lang="en-GB" dirty="0"/>
              <a:t>Keeps up to date with emerging safety concerns related to prescribing.</a:t>
            </a:r>
          </a:p>
          <a:p>
            <a:r>
              <a:rPr lang="en-GB" dirty="0"/>
              <a:t>Accepts personal responsibility for prescribing and understands the legal and ethical implications.</a:t>
            </a:r>
          </a:p>
          <a:p>
            <a:r>
              <a:rPr lang="en-GB" dirty="0"/>
              <a:t>Works within the NHS/organisational/regulatory and other codes of conduct when interacting with the pharmaceutical industry.</a:t>
            </a:r>
          </a:p>
          <a:p>
            <a:r>
              <a:rPr lang="en-GB" dirty="0"/>
              <a:t>Reflects on own and others prescribing practice, and acts upon feedback and discussion.</a:t>
            </a:r>
          </a:p>
          <a:p>
            <a:r>
              <a:rPr lang="en-GB" dirty="0"/>
              <a:t>Negotiates the appropriate level of support and supervision for role as a prescriber.</a:t>
            </a:r>
          </a:p>
          <a:p>
            <a:endParaRPr lang="en-GB" dirty="0"/>
          </a:p>
        </p:txBody>
      </p:sp>
    </p:spTree>
    <p:extLst>
      <p:ext uri="{BB962C8B-B14F-4D97-AF65-F5344CB8AC3E}">
        <p14:creationId xmlns:p14="http://schemas.microsoft.com/office/powerpoint/2010/main" val="314919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a:t>
            </a:r>
          </a:p>
        </p:txBody>
      </p:sp>
      <p:sp>
        <p:nvSpPr>
          <p:cNvPr id="3" name="Content Placeholder 2"/>
          <p:cNvSpPr>
            <a:spLocks noGrp="1"/>
          </p:cNvSpPr>
          <p:nvPr>
            <p:ph idx="1"/>
          </p:nvPr>
        </p:nvSpPr>
        <p:spPr>
          <a:xfrm>
            <a:off x="1295401" y="2421228"/>
            <a:ext cx="9601196" cy="3799268"/>
          </a:xfrm>
        </p:spPr>
        <p:txBody>
          <a:bodyPr>
            <a:normAutofit/>
          </a:bodyPr>
          <a:lstStyle/>
          <a:p>
            <a:r>
              <a:rPr lang="en-GB" b="1" dirty="0"/>
              <a:t>The Consultation (1-6)</a:t>
            </a:r>
          </a:p>
          <a:p>
            <a:pPr marL="0" indent="0">
              <a:buNone/>
            </a:pPr>
            <a:r>
              <a:rPr lang="en-GB" u="sng" dirty="0"/>
              <a:t>Assess the patient </a:t>
            </a:r>
            <a:r>
              <a:rPr lang="en-GB" dirty="0"/>
              <a:t>– history taking – full holistic assessment - </a:t>
            </a:r>
            <a:r>
              <a:rPr lang="en-GB" u="sng" dirty="0"/>
              <a:t>Consider the options</a:t>
            </a:r>
            <a:r>
              <a:rPr lang="en-GB" dirty="0"/>
              <a:t> – differential diagnosis – </a:t>
            </a:r>
            <a:r>
              <a:rPr lang="en-GB" u="sng" dirty="0"/>
              <a:t>Reach a shared decision </a:t>
            </a:r>
            <a:r>
              <a:rPr lang="en-GB" dirty="0"/>
              <a:t>– make a prescribing decision (</a:t>
            </a:r>
            <a:r>
              <a:rPr lang="en-GB" u="sng" dirty="0"/>
              <a:t>Prescribe</a:t>
            </a:r>
            <a:r>
              <a:rPr lang="en-GB" dirty="0"/>
              <a:t> it) – nonpharmacological options – </a:t>
            </a:r>
            <a:r>
              <a:rPr lang="en-GB" u="sng" dirty="0"/>
              <a:t>provide information</a:t>
            </a:r>
            <a:r>
              <a:rPr lang="en-GB" dirty="0"/>
              <a:t> – manage expectations – </a:t>
            </a:r>
            <a:r>
              <a:rPr lang="en-GB" u="sng" dirty="0"/>
              <a:t>monitor and review </a:t>
            </a:r>
            <a:r>
              <a:rPr lang="en-GB" dirty="0"/>
              <a:t>– efficacy – further referral. </a:t>
            </a:r>
          </a:p>
          <a:p>
            <a:r>
              <a:rPr lang="en-GB" b="1" dirty="0"/>
              <a:t>Prescribing Governance (6-10)</a:t>
            </a:r>
          </a:p>
          <a:p>
            <a:pPr marL="0" indent="0">
              <a:buNone/>
            </a:pPr>
            <a:r>
              <a:rPr lang="en-GB" dirty="0"/>
              <a:t>Prescribe safely – Prescribe professionally – Improve prescribing practice – Prescribe as part of a team.</a:t>
            </a:r>
          </a:p>
          <a:p>
            <a:endParaRPr lang="en-GB" dirty="0"/>
          </a:p>
        </p:txBody>
      </p:sp>
    </p:spTree>
    <p:extLst>
      <p:ext uri="{BB962C8B-B14F-4D97-AF65-F5344CB8AC3E}">
        <p14:creationId xmlns:p14="http://schemas.microsoft.com/office/powerpoint/2010/main" val="357423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1295402" y="615683"/>
            <a:ext cx="9485545" cy="5439960"/>
          </a:xfrm>
          <a:prstGeom prst="rect">
            <a:avLst/>
          </a:prstGeom>
        </p:spPr>
      </p:pic>
    </p:spTree>
    <p:extLst>
      <p:ext uri="{BB962C8B-B14F-4D97-AF65-F5344CB8AC3E}">
        <p14:creationId xmlns:p14="http://schemas.microsoft.com/office/powerpoint/2010/main" val="95168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9645" y="780967"/>
            <a:ext cx="3561486" cy="3301635"/>
          </a:xfrm>
          <a:prstGeom prst="rect">
            <a:avLst/>
          </a:prstGeom>
        </p:spPr>
      </p:pic>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stretch>
            <a:fillRect/>
          </a:stretch>
        </p:blipFill>
        <p:spPr>
          <a:xfrm>
            <a:off x="5463056" y="1854558"/>
            <a:ext cx="5232042" cy="3903908"/>
          </a:xfrm>
          <a:prstGeom prst="rect">
            <a:avLst/>
          </a:prstGeom>
        </p:spPr>
      </p:pic>
    </p:spTree>
    <p:extLst>
      <p:ext uri="{BB962C8B-B14F-4D97-AF65-F5344CB8AC3E}">
        <p14:creationId xmlns:p14="http://schemas.microsoft.com/office/powerpoint/2010/main" val="329428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Underpinning Rationale… </a:t>
            </a:r>
          </a:p>
        </p:txBody>
      </p:sp>
      <p:sp>
        <p:nvSpPr>
          <p:cNvPr id="3" name="Content Placeholder 2"/>
          <p:cNvSpPr>
            <a:spLocks noGrp="1"/>
          </p:cNvSpPr>
          <p:nvPr>
            <p:ph idx="1"/>
          </p:nvPr>
        </p:nvSpPr>
        <p:spPr/>
        <p:txBody>
          <a:bodyPr>
            <a:normAutofit lnSpcReduction="10000"/>
          </a:bodyPr>
          <a:lstStyle/>
          <a:p>
            <a:r>
              <a:rPr lang="en-GB" dirty="0"/>
              <a:t>Professional regulatory changes in 2018/19 have enabled some non-medical prescribers (NMPs) to take on this designated practitioner role for the Period of Learning in Practice PLP, in addition to Designated Medical Practitioners (DMPs) continuing to carry out this role.</a:t>
            </a:r>
          </a:p>
          <a:p>
            <a:r>
              <a:rPr lang="en-GB" dirty="0"/>
              <a:t>In 2005, the National Prescribing Centre (NPC) published A guide to help doctors prepare for and carry out the role of designated medical practitioner, which outlined eligibility criteria and a set of broad competency areas for the DMP role. Following the recent regulatory changes, there is now a need for guidance to reflect the expansion of this role to include NMPs.</a:t>
            </a:r>
          </a:p>
        </p:txBody>
      </p:sp>
    </p:spTree>
    <p:extLst>
      <p:ext uri="{BB962C8B-B14F-4D97-AF65-F5344CB8AC3E}">
        <p14:creationId xmlns:p14="http://schemas.microsoft.com/office/powerpoint/2010/main" val="421219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does this help to maintain and develop prescribing practice…?</a:t>
            </a:r>
          </a:p>
        </p:txBody>
      </p:sp>
      <p:sp>
        <p:nvSpPr>
          <p:cNvPr id="3" name="Content Placeholder 2"/>
          <p:cNvSpPr>
            <a:spLocks noGrp="1"/>
          </p:cNvSpPr>
          <p:nvPr>
            <p:ph idx="1"/>
          </p:nvPr>
        </p:nvSpPr>
        <p:spPr/>
        <p:txBody>
          <a:bodyPr>
            <a:normAutofit lnSpcReduction="10000"/>
          </a:bodyPr>
          <a:lstStyle/>
          <a:p>
            <a:r>
              <a:rPr lang="en-GB" dirty="0"/>
              <a:t>This competency framework has been developed to underpin quality in training in practice, a critical aspect of non-medical prescribing training to which the DPP role is central. It supports prescribers to be effective DPPs able to optimise learning and assessment in practice; working with academic partners to ensure the safety and quality of future NMPs.</a:t>
            </a:r>
          </a:p>
          <a:p>
            <a:r>
              <a:rPr lang="en-GB" dirty="0"/>
              <a:t>It has been developed for multi-professional use and provides the opportunity to bring prescribing professions together to ensure consistency in the competencies required of all healthcare professionals carrying out the same role.</a:t>
            </a:r>
          </a:p>
          <a:p>
            <a:endParaRPr lang="en-GB" dirty="0"/>
          </a:p>
        </p:txBody>
      </p:sp>
    </p:spTree>
    <p:extLst>
      <p:ext uri="{BB962C8B-B14F-4D97-AF65-F5344CB8AC3E}">
        <p14:creationId xmlns:p14="http://schemas.microsoft.com/office/powerpoint/2010/main" val="316290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Main Areas…</a:t>
            </a:r>
          </a:p>
        </p:txBody>
      </p:sp>
      <p:sp>
        <p:nvSpPr>
          <p:cNvPr id="3" name="Content Placeholder 2"/>
          <p:cNvSpPr>
            <a:spLocks noGrp="1"/>
          </p:cNvSpPr>
          <p:nvPr>
            <p:ph idx="1"/>
          </p:nvPr>
        </p:nvSpPr>
        <p:spPr/>
        <p:txBody>
          <a:bodyPr>
            <a:normAutofit lnSpcReduction="10000"/>
          </a:bodyPr>
          <a:lstStyle/>
          <a:p>
            <a:r>
              <a:rPr lang="en-GB" dirty="0"/>
              <a:t>The Designated Prescribing Practitioner:</a:t>
            </a:r>
          </a:p>
          <a:p>
            <a:pPr marL="0" indent="0">
              <a:buNone/>
            </a:pPr>
            <a:r>
              <a:rPr lang="en-GB" dirty="0"/>
              <a:t>Personal characteristics; Professional skills and knowledge; Teaching and training skills.</a:t>
            </a:r>
          </a:p>
          <a:p>
            <a:r>
              <a:rPr lang="en-GB" dirty="0"/>
              <a:t>Delivering the role:</a:t>
            </a:r>
          </a:p>
          <a:p>
            <a:pPr marL="0" indent="0">
              <a:buNone/>
            </a:pPr>
            <a:r>
              <a:rPr lang="en-GB" dirty="0"/>
              <a:t>Working in partnership; Prioritising patient care; Developing in the role.</a:t>
            </a:r>
          </a:p>
          <a:p>
            <a:r>
              <a:rPr lang="en-GB" dirty="0"/>
              <a:t>Learning environment and Governance:</a:t>
            </a:r>
          </a:p>
          <a:p>
            <a:pPr marL="0" indent="0">
              <a:buNone/>
            </a:pPr>
            <a:r>
              <a:rPr lang="en-GB" dirty="0"/>
              <a:t>Learning environment; Governance.  </a:t>
            </a:r>
          </a:p>
          <a:p>
            <a:pPr marL="0" indent="0">
              <a:buNone/>
            </a:pPr>
            <a:endParaRPr lang="en-GB" dirty="0"/>
          </a:p>
        </p:txBody>
      </p:sp>
    </p:spTree>
    <p:extLst>
      <p:ext uri="{BB962C8B-B14F-4D97-AF65-F5344CB8AC3E}">
        <p14:creationId xmlns:p14="http://schemas.microsoft.com/office/powerpoint/2010/main" val="262543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3341" y="786155"/>
            <a:ext cx="8925318" cy="5285690"/>
          </a:xfrm>
          <a:prstGeom prst="rect">
            <a:avLst/>
          </a:prstGeom>
        </p:spPr>
      </p:pic>
    </p:spTree>
    <p:extLst>
      <p:ext uri="{BB962C8B-B14F-4D97-AF65-F5344CB8AC3E}">
        <p14:creationId xmlns:p14="http://schemas.microsoft.com/office/powerpoint/2010/main" val="182712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you measure competence? </a:t>
            </a:r>
          </a:p>
        </p:txBody>
      </p:sp>
      <p:sp>
        <p:nvSpPr>
          <p:cNvPr id="3" name="Content Placeholder 2"/>
          <p:cNvSpPr>
            <a:spLocks noGrp="1"/>
          </p:cNvSpPr>
          <p:nvPr>
            <p:ph idx="1"/>
          </p:nvPr>
        </p:nvSpPr>
        <p:spPr/>
        <p:txBody>
          <a:bodyPr>
            <a:normAutofit fontScale="92500" lnSpcReduction="20000"/>
          </a:bodyPr>
          <a:lstStyle/>
          <a:p>
            <a:r>
              <a:rPr lang="en-GB" dirty="0"/>
              <a:t>How can you IMPROVE competence ? </a:t>
            </a:r>
          </a:p>
          <a:p>
            <a:endParaRPr lang="en-GB" dirty="0"/>
          </a:p>
          <a:p>
            <a:r>
              <a:rPr lang="en-GB" dirty="0"/>
              <a:t>How can you IMPROVE performance?</a:t>
            </a:r>
          </a:p>
          <a:p>
            <a:endParaRPr lang="en-GB" dirty="0"/>
          </a:p>
          <a:p>
            <a:r>
              <a:rPr lang="en-GB" dirty="0"/>
              <a:t>By observation of practice</a:t>
            </a:r>
          </a:p>
          <a:p>
            <a:r>
              <a:rPr lang="en-GB" dirty="0"/>
              <a:t>Through intuition</a:t>
            </a:r>
          </a:p>
          <a:p>
            <a:r>
              <a:rPr lang="en-GB" dirty="0"/>
              <a:t>Continuous assessment</a:t>
            </a:r>
          </a:p>
          <a:p>
            <a:r>
              <a:rPr lang="en-GB" dirty="0"/>
              <a:t>Collecting evidence to meet specific outcomes</a:t>
            </a:r>
          </a:p>
          <a:p>
            <a:endParaRPr lang="en-GB" dirty="0"/>
          </a:p>
        </p:txBody>
      </p:sp>
    </p:spTree>
    <p:extLst>
      <p:ext uri="{BB962C8B-B14F-4D97-AF65-F5344CB8AC3E}">
        <p14:creationId xmlns:p14="http://schemas.microsoft.com/office/powerpoint/2010/main" val="426581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this session</a:t>
            </a:r>
          </a:p>
        </p:txBody>
      </p:sp>
      <p:sp>
        <p:nvSpPr>
          <p:cNvPr id="3" name="Content Placeholder 2"/>
          <p:cNvSpPr>
            <a:spLocks noGrp="1"/>
          </p:cNvSpPr>
          <p:nvPr>
            <p:ph idx="1"/>
          </p:nvPr>
        </p:nvSpPr>
        <p:spPr/>
        <p:txBody>
          <a:bodyPr>
            <a:normAutofit lnSpcReduction="10000"/>
          </a:bodyPr>
          <a:lstStyle/>
          <a:p>
            <a:r>
              <a:rPr lang="en-GB" dirty="0"/>
              <a:t>How do we improve prescribing practice? </a:t>
            </a:r>
          </a:p>
          <a:p>
            <a:r>
              <a:rPr lang="en-GB" dirty="0"/>
              <a:t>How we maintain our own competency – using the RPS Framework?</a:t>
            </a:r>
          </a:p>
          <a:p>
            <a:r>
              <a:rPr lang="en-GB" dirty="0"/>
              <a:t>Tools to help - SWOT, RAG Rating (others are out there)</a:t>
            </a:r>
          </a:p>
          <a:p>
            <a:r>
              <a:rPr lang="en-GB" dirty="0"/>
              <a:t>Developing skills and recognising own limitations </a:t>
            </a:r>
          </a:p>
          <a:p>
            <a:r>
              <a:rPr lang="en-GB" dirty="0"/>
              <a:t>What does the new DPP Framework mean? Impact on prescribing future </a:t>
            </a:r>
          </a:p>
          <a:p>
            <a:r>
              <a:rPr lang="en-GB" dirty="0"/>
              <a:t>Reassessing </a:t>
            </a:r>
            <a:r>
              <a:rPr lang="en-GB"/>
              <a:t>our Competence </a:t>
            </a:r>
            <a:r>
              <a:rPr lang="en-GB" dirty="0"/>
              <a:t>and Confidence.</a:t>
            </a:r>
          </a:p>
          <a:p>
            <a:r>
              <a:rPr lang="en-GB" dirty="0"/>
              <a:t>Ensuing our skills are updated and fit for practice. </a:t>
            </a:r>
          </a:p>
        </p:txBody>
      </p:sp>
    </p:spTree>
    <p:extLst>
      <p:ext uri="{BB962C8B-B14F-4D97-AF65-F5344CB8AC3E}">
        <p14:creationId xmlns:p14="http://schemas.microsoft.com/office/powerpoint/2010/main" val="354886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1" y="1411804"/>
            <a:ext cx="9311425" cy="3939449"/>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027647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Thinking of difficult areas….</a:t>
            </a:r>
          </a:p>
        </p:txBody>
      </p:sp>
      <p:sp>
        <p:nvSpPr>
          <p:cNvPr id="3" name="Content Placeholder 2"/>
          <p:cNvSpPr>
            <a:spLocks noGrp="1"/>
          </p:cNvSpPr>
          <p:nvPr>
            <p:ph idx="1"/>
          </p:nvPr>
        </p:nvSpPr>
        <p:spPr/>
        <p:txBody>
          <a:bodyPr/>
          <a:lstStyle/>
          <a:p>
            <a:r>
              <a:rPr lang="en-GB" dirty="0"/>
              <a:t>Pharmacology</a:t>
            </a:r>
          </a:p>
          <a:p>
            <a:r>
              <a:rPr lang="en-GB" dirty="0"/>
              <a:t>Decision Making</a:t>
            </a:r>
          </a:p>
          <a:p>
            <a:r>
              <a:rPr lang="en-GB" dirty="0"/>
              <a:t>Co-morbidity </a:t>
            </a:r>
          </a:p>
          <a:p>
            <a:r>
              <a:rPr lang="en-GB" dirty="0"/>
              <a:t>Drug Interactions</a:t>
            </a:r>
          </a:p>
          <a:p>
            <a:endParaRPr lang="en-GB" dirty="0"/>
          </a:p>
          <a:p>
            <a:pPr marL="0" indent="0">
              <a:buNone/>
            </a:pPr>
            <a:r>
              <a:rPr lang="en-GB" dirty="0"/>
              <a:t>………  Making a plan, developing, improvement!  </a:t>
            </a:r>
          </a:p>
        </p:txBody>
      </p:sp>
      <p:pic>
        <p:nvPicPr>
          <p:cNvPr id="5" name="Picture 4"/>
          <p:cNvPicPr>
            <a:picLocks noChangeAspect="1"/>
          </p:cNvPicPr>
          <p:nvPr/>
        </p:nvPicPr>
        <p:blipFill>
          <a:blip r:embed="rId2"/>
          <a:stretch>
            <a:fillRect/>
          </a:stretch>
        </p:blipFill>
        <p:spPr>
          <a:xfrm>
            <a:off x="7342634" y="2876767"/>
            <a:ext cx="2999101" cy="2999101"/>
          </a:xfrm>
          <a:prstGeom prst="rect">
            <a:avLst/>
          </a:prstGeom>
        </p:spPr>
      </p:pic>
    </p:spTree>
    <p:extLst>
      <p:ext uri="{BB962C8B-B14F-4D97-AF65-F5344CB8AC3E}">
        <p14:creationId xmlns:p14="http://schemas.microsoft.com/office/powerpoint/2010/main" val="111591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‘competence’ – Benner </a:t>
            </a:r>
          </a:p>
        </p:txBody>
      </p:sp>
      <p:sp>
        <p:nvSpPr>
          <p:cNvPr id="3" name="Content Placeholder 2"/>
          <p:cNvSpPr>
            <a:spLocks noGrp="1"/>
          </p:cNvSpPr>
          <p:nvPr>
            <p:ph idx="1"/>
          </p:nvPr>
        </p:nvSpPr>
        <p:spPr/>
        <p:txBody>
          <a:bodyPr/>
          <a:lstStyle/>
          <a:p>
            <a:r>
              <a:rPr lang="en-GB" dirty="0"/>
              <a:t>Frameworks – Benner’s old novice to expert and more recent move to developing clinical wisdom. </a:t>
            </a:r>
          </a:p>
          <a:p>
            <a:r>
              <a:rPr lang="en-GB" dirty="0"/>
              <a:t>Novice - Advanced beginner - Competent  -Proficient – Expert</a:t>
            </a:r>
          </a:p>
          <a:p>
            <a:r>
              <a:rPr lang="en-GB" dirty="0"/>
              <a:t>Then from expert – evolves ‘wisdom’ - expert professionals apply scientific knowledge, professional experience, and a careful attention to each patient's changing condition to underpin excellent care. 	</a:t>
            </a:r>
          </a:p>
          <a:p>
            <a:r>
              <a:rPr lang="en-GB" dirty="0"/>
              <a:t>Within our area of competence  </a:t>
            </a:r>
          </a:p>
        </p:txBody>
      </p:sp>
    </p:spTree>
    <p:extLst>
      <p:ext uri="{BB962C8B-B14F-4D97-AF65-F5344CB8AC3E}">
        <p14:creationId xmlns:p14="http://schemas.microsoft.com/office/powerpoint/2010/main" val="2967382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know we are competent? </a:t>
            </a:r>
          </a:p>
        </p:txBody>
      </p:sp>
      <p:sp>
        <p:nvSpPr>
          <p:cNvPr id="3" name="Content Placeholder 2"/>
          <p:cNvSpPr>
            <a:spLocks noGrp="1"/>
          </p:cNvSpPr>
          <p:nvPr>
            <p:ph idx="1"/>
          </p:nvPr>
        </p:nvSpPr>
        <p:spPr/>
        <p:txBody>
          <a:bodyPr>
            <a:normAutofit fontScale="92500" lnSpcReduction="10000"/>
          </a:bodyPr>
          <a:lstStyle/>
          <a:p>
            <a:r>
              <a:rPr lang="en-GB" dirty="0"/>
              <a:t>Case based discussions </a:t>
            </a:r>
          </a:p>
          <a:p>
            <a:r>
              <a:rPr lang="en-GB" dirty="0"/>
              <a:t>Reflecting same domains of delivery of patient care and problem solving, through discussion with a clinical ‘mentor’ – DMP, PA, PS, DPP.</a:t>
            </a:r>
          </a:p>
          <a:p>
            <a:r>
              <a:rPr lang="en-GB" dirty="0"/>
              <a:t>360* peer review – Faculty Membership</a:t>
            </a:r>
          </a:p>
          <a:p>
            <a:r>
              <a:rPr lang="en-GB" dirty="0"/>
              <a:t>Feedback gathered by the NMP , from managers, peers , patients and any significant others and related to same domains of delivery of patient care and problem solving. </a:t>
            </a:r>
          </a:p>
          <a:p>
            <a:r>
              <a:rPr lang="en-GB" dirty="0"/>
              <a:t>Further Training, Education and Research.</a:t>
            </a:r>
          </a:p>
          <a:p>
            <a:r>
              <a:rPr lang="en-GB" dirty="0"/>
              <a:t>The ability to say NO!</a:t>
            </a:r>
          </a:p>
          <a:p>
            <a:endParaRPr lang="en-GB" dirty="0"/>
          </a:p>
        </p:txBody>
      </p:sp>
    </p:spTree>
    <p:extLst>
      <p:ext uri="{BB962C8B-B14F-4D97-AF65-F5344CB8AC3E}">
        <p14:creationId xmlns:p14="http://schemas.microsoft.com/office/powerpoint/2010/main" val="336987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Keeping up to date</a:t>
            </a:r>
          </a:p>
        </p:txBody>
      </p:sp>
      <p:sp>
        <p:nvSpPr>
          <p:cNvPr id="5" name="Content Placeholder 4"/>
          <p:cNvSpPr>
            <a:spLocks noGrp="1"/>
          </p:cNvSpPr>
          <p:nvPr>
            <p:ph idx="1"/>
          </p:nvPr>
        </p:nvSpPr>
        <p:spPr/>
        <p:txBody>
          <a:bodyPr/>
          <a:lstStyle/>
          <a:p>
            <a:pPr>
              <a:buFont typeface="Wingdings" panose="05000000000000000000" pitchFamily="2" charset="2"/>
              <a:buChar char="Ø"/>
            </a:pPr>
            <a:r>
              <a:rPr lang="en-GB" dirty="0"/>
              <a:t>Sign up for alerts – but keep them relevant and READ THEM! </a:t>
            </a:r>
          </a:p>
          <a:p>
            <a:pPr>
              <a:buFont typeface="Wingdings" panose="05000000000000000000" pitchFamily="2" charset="2"/>
              <a:buChar char="Ø"/>
            </a:pPr>
            <a:r>
              <a:rPr lang="en-GB" dirty="0"/>
              <a:t>Supervision with an NMP, DPP and Medical Prescriber</a:t>
            </a:r>
          </a:p>
          <a:p>
            <a:pPr>
              <a:buFont typeface="Wingdings" panose="05000000000000000000" pitchFamily="2" charset="2"/>
              <a:buChar char="Ø"/>
            </a:pPr>
            <a:r>
              <a:rPr lang="en-GB" dirty="0"/>
              <a:t>Schedule in 1 hour per month to have a browse…?</a:t>
            </a:r>
          </a:p>
          <a:p>
            <a:pPr>
              <a:buFont typeface="Wingdings" panose="05000000000000000000" pitchFamily="2" charset="2"/>
              <a:buChar char="Ø"/>
            </a:pPr>
            <a:r>
              <a:rPr lang="en-GB" dirty="0"/>
              <a:t>Attend CPD events</a:t>
            </a:r>
          </a:p>
          <a:p>
            <a:pPr>
              <a:buFont typeface="Wingdings" panose="05000000000000000000" pitchFamily="2" charset="2"/>
              <a:buChar char="Ø"/>
            </a:pPr>
            <a:r>
              <a:rPr lang="en-GB" dirty="0"/>
              <a:t>Link in with other organisation, Trusts, Charities and HEI’s</a:t>
            </a:r>
          </a:p>
          <a:p>
            <a:pPr>
              <a:buFont typeface="Wingdings" panose="05000000000000000000" pitchFamily="2" charset="2"/>
              <a:buChar char="Ø"/>
            </a:pPr>
            <a:r>
              <a:rPr lang="en-GB" dirty="0"/>
              <a:t>Attend networks, forums. Conferences…. where time and finances allow. </a:t>
            </a:r>
          </a:p>
          <a:p>
            <a:endParaRPr lang="en-GB" dirty="0"/>
          </a:p>
        </p:txBody>
      </p:sp>
    </p:spTree>
    <p:extLst>
      <p:ext uri="{BB962C8B-B14F-4D97-AF65-F5344CB8AC3E}">
        <p14:creationId xmlns:p14="http://schemas.microsoft.com/office/powerpoint/2010/main" val="67848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Always something new… </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GB" dirty="0"/>
              <a:t>NMC Standards</a:t>
            </a:r>
          </a:p>
          <a:p>
            <a:pPr>
              <a:buFont typeface="Wingdings" panose="05000000000000000000" pitchFamily="2" charset="2"/>
              <a:buChar char="Ø"/>
            </a:pPr>
            <a:r>
              <a:rPr lang="en-GB" dirty="0"/>
              <a:t>RPS Framework																																																																																		</a:t>
            </a:r>
          </a:p>
          <a:p>
            <a:pPr lvl="5">
              <a:buFont typeface="Wingdings" panose="05000000000000000000" pitchFamily="2" charset="2"/>
              <a:buChar char="Ø"/>
            </a:pPr>
            <a:r>
              <a:rPr lang="en-GB" sz="2400" dirty="0"/>
              <a:t>MHRA</a:t>
            </a:r>
          </a:p>
          <a:p>
            <a:pPr lvl="5">
              <a:buFont typeface="Wingdings" panose="05000000000000000000" pitchFamily="2" charset="2"/>
              <a:buChar char="Ø"/>
            </a:pPr>
            <a:r>
              <a:rPr lang="en-GB" sz="2400" dirty="0"/>
              <a:t>NICE</a:t>
            </a:r>
          </a:p>
        </p:txBody>
      </p:sp>
      <p:pic>
        <p:nvPicPr>
          <p:cNvPr id="4" name="Picture 3"/>
          <p:cNvPicPr>
            <a:picLocks noChangeAspect="1"/>
          </p:cNvPicPr>
          <p:nvPr/>
        </p:nvPicPr>
        <p:blipFill>
          <a:blip r:embed="rId2"/>
          <a:stretch>
            <a:fillRect/>
          </a:stretch>
        </p:blipFill>
        <p:spPr>
          <a:xfrm rot="20879443">
            <a:off x="4788455" y="2144084"/>
            <a:ext cx="2433886" cy="1659468"/>
          </a:xfrm>
          <a:prstGeom prst="rect">
            <a:avLst/>
          </a:prstGeom>
        </p:spPr>
      </p:pic>
      <p:pic>
        <p:nvPicPr>
          <p:cNvPr id="5" name="Picture 4"/>
          <p:cNvPicPr>
            <a:picLocks noChangeAspect="1"/>
          </p:cNvPicPr>
          <p:nvPr/>
        </p:nvPicPr>
        <p:blipFill>
          <a:blip r:embed="rId3"/>
          <a:stretch>
            <a:fillRect/>
          </a:stretch>
        </p:blipFill>
        <p:spPr>
          <a:xfrm rot="20889167">
            <a:off x="1286489" y="4142886"/>
            <a:ext cx="1848115" cy="1603240"/>
          </a:xfrm>
          <a:prstGeom prst="rect">
            <a:avLst/>
          </a:prstGeom>
        </p:spPr>
      </p:pic>
      <p:pic>
        <p:nvPicPr>
          <p:cNvPr id="6" name="Picture 5"/>
          <p:cNvPicPr>
            <a:picLocks noChangeAspect="1"/>
          </p:cNvPicPr>
          <p:nvPr/>
        </p:nvPicPr>
        <p:blipFill>
          <a:blip r:embed="rId4"/>
          <a:stretch>
            <a:fillRect/>
          </a:stretch>
        </p:blipFill>
        <p:spPr>
          <a:xfrm rot="788232">
            <a:off x="10761300" y="2619066"/>
            <a:ext cx="1661375" cy="1661375"/>
          </a:xfrm>
          <a:prstGeom prst="rect">
            <a:avLst/>
          </a:prstGeom>
        </p:spPr>
      </p:pic>
      <p:pic>
        <p:nvPicPr>
          <p:cNvPr id="7" name="Picture 6"/>
          <p:cNvPicPr>
            <a:picLocks noChangeAspect="1"/>
          </p:cNvPicPr>
          <p:nvPr/>
        </p:nvPicPr>
        <p:blipFill>
          <a:blip r:embed="rId5"/>
          <a:stretch>
            <a:fillRect/>
          </a:stretch>
        </p:blipFill>
        <p:spPr>
          <a:xfrm rot="20442806">
            <a:off x="7376355" y="2922062"/>
            <a:ext cx="3049485" cy="1023447"/>
          </a:xfrm>
          <a:prstGeom prst="rect">
            <a:avLst/>
          </a:prstGeom>
        </p:spPr>
      </p:pic>
      <p:pic>
        <p:nvPicPr>
          <p:cNvPr id="8" name="Picture 7"/>
          <p:cNvPicPr>
            <a:picLocks noChangeAspect="1"/>
          </p:cNvPicPr>
          <p:nvPr/>
        </p:nvPicPr>
        <p:blipFill>
          <a:blip r:embed="rId6"/>
          <a:stretch>
            <a:fillRect/>
          </a:stretch>
        </p:blipFill>
        <p:spPr>
          <a:xfrm rot="1921615">
            <a:off x="1308183" y="1040568"/>
            <a:ext cx="1525233" cy="1199850"/>
          </a:xfrm>
          <a:prstGeom prst="rect">
            <a:avLst/>
          </a:prstGeom>
        </p:spPr>
      </p:pic>
      <p:pic>
        <p:nvPicPr>
          <p:cNvPr id="9" name="Picture 8"/>
          <p:cNvPicPr>
            <a:picLocks noChangeAspect="1"/>
          </p:cNvPicPr>
          <p:nvPr/>
        </p:nvPicPr>
        <p:blipFill>
          <a:blip r:embed="rId7"/>
          <a:stretch>
            <a:fillRect/>
          </a:stretch>
        </p:blipFill>
        <p:spPr>
          <a:xfrm>
            <a:off x="8708624" y="4415567"/>
            <a:ext cx="2576510" cy="1453785"/>
          </a:xfrm>
          <a:prstGeom prst="rect">
            <a:avLst/>
          </a:prstGeom>
        </p:spPr>
      </p:pic>
      <p:pic>
        <p:nvPicPr>
          <p:cNvPr id="10" name="Picture 9"/>
          <p:cNvPicPr>
            <a:picLocks noChangeAspect="1"/>
          </p:cNvPicPr>
          <p:nvPr/>
        </p:nvPicPr>
        <p:blipFill>
          <a:blip r:embed="rId8"/>
          <a:stretch>
            <a:fillRect/>
          </a:stretch>
        </p:blipFill>
        <p:spPr>
          <a:xfrm>
            <a:off x="9138773" y="231282"/>
            <a:ext cx="2629705" cy="1501700"/>
          </a:xfrm>
          <a:prstGeom prst="rect">
            <a:avLst/>
          </a:prstGeom>
        </p:spPr>
      </p:pic>
      <p:pic>
        <p:nvPicPr>
          <p:cNvPr id="11" name="Picture 10"/>
          <p:cNvPicPr>
            <a:picLocks noChangeAspect="1"/>
          </p:cNvPicPr>
          <p:nvPr/>
        </p:nvPicPr>
        <p:blipFill>
          <a:blip r:embed="rId9"/>
          <a:stretch>
            <a:fillRect/>
          </a:stretch>
        </p:blipFill>
        <p:spPr>
          <a:xfrm rot="1230523">
            <a:off x="5190012" y="4189958"/>
            <a:ext cx="1905000" cy="1905000"/>
          </a:xfrm>
          <a:prstGeom prst="rect">
            <a:avLst/>
          </a:prstGeom>
        </p:spPr>
      </p:pic>
    </p:spTree>
    <p:extLst>
      <p:ext uri="{BB962C8B-B14F-4D97-AF65-F5344CB8AC3E}">
        <p14:creationId xmlns:p14="http://schemas.microsoft.com/office/powerpoint/2010/main" val="2964423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…Thanks</a:t>
            </a:r>
          </a:p>
        </p:txBody>
      </p:sp>
      <p:sp>
        <p:nvSpPr>
          <p:cNvPr id="3" name="Content Placeholder 2"/>
          <p:cNvSpPr>
            <a:spLocks noGrp="1"/>
          </p:cNvSpPr>
          <p:nvPr>
            <p:ph idx="1"/>
          </p:nvPr>
        </p:nvSpPr>
        <p:spPr/>
        <p:txBody>
          <a:bodyPr>
            <a:normAutofit/>
          </a:bodyPr>
          <a:lstStyle/>
          <a:p>
            <a:pPr marL="0" indent="0" algn="ctr">
              <a:buNone/>
            </a:pPr>
            <a:r>
              <a:rPr lang="en-GB" sz="4000" dirty="0"/>
              <a:t>Any Questions…</a:t>
            </a:r>
          </a:p>
          <a:p>
            <a:endParaRPr lang="en-GB" dirty="0"/>
          </a:p>
          <a:p>
            <a:pPr marL="0" indent="0">
              <a:buNone/>
            </a:pPr>
            <a:r>
              <a:rPr lang="en-GB" dirty="0"/>
              <a:t>Kirsty Fishburn</a:t>
            </a:r>
          </a:p>
          <a:p>
            <a:pPr marL="0" indent="0">
              <a:buNone/>
            </a:pPr>
            <a:r>
              <a:rPr lang="en-GB" dirty="0">
                <a:solidFill>
                  <a:schemeClr val="tx1"/>
                </a:solidFill>
              </a:rPr>
              <a:t>Email: </a:t>
            </a:r>
            <a:r>
              <a:rPr lang="en-GB" dirty="0">
                <a:solidFill>
                  <a:schemeClr val="tx1"/>
                </a:solidFill>
                <a:hlinkClick r:id="rId2"/>
              </a:rPr>
              <a:t>K.Fishburn@hull.ac.uk</a:t>
            </a:r>
            <a:r>
              <a:rPr lang="en-GB" dirty="0">
                <a:solidFill>
                  <a:schemeClr val="tx1"/>
                </a:solidFill>
              </a:rPr>
              <a:t> </a:t>
            </a:r>
          </a:p>
          <a:p>
            <a:pPr marL="0" indent="0">
              <a:buNone/>
            </a:pPr>
            <a:r>
              <a:rPr lang="en-GB" dirty="0">
                <a:solidFill>
                  <a:schemeClr val="tx1"/>
                </a:solidFill>
              </a:rPr>
              <a:t>Twitter: @</a:t>
            </a:r>
            <a:r>
              <a:rPr lang="en-GB" dirty="0" err="1">
                <a:solidFill>
                  <a:schemeClr val="tx1"/>
                </a:solidFill>
              </a:rPr>
              <a:t>spiderlegsmooni</a:t>
            </a:r>
            <a:r>
              <a:rPr lang="en-GB" dirty="0">
                <a:solidFill>
                  <a:schemeClr val="tx1"/>
                </a:solidFill>
              </a:rPr>
              <a:t> </a:t>
            </a:r>
          </a:p>
        </p:txBody>
      </p:sp>
    </p:spTree>
    <p:extLst>
      <p:ext uri="{BB962C8B-B14F-4D97-AF65-F5344CB8AC3E}">
        <p14:creationId xmlns:p14="http://schemas.microsoft.com/office/powerpoint/2010/main" val="363329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p>
        </p:txBody>
      </p:sp>
      <p:sp>
        <p:nvSpPr>
          <p:cNvPr id="3" name="Content Placeholder 2"/>
          <p:cNvSpPr>
            <a:spLocks noGrp="1"/>
          </p:cNvSpPr>
          <p:nvPr>
            <p:ph idx="1"/>
          </p:nvPr>
        </p:nvSpPr>
        <p:spPr/>
        <p:txBody>
          <a:bodyPr>
            <a:normAutofit fontScale="55000" lnSpcReduction="20000"/>
          </a:bodyPr>
          <a:lstStyle/>
          <a:p>
            <a:r>
              <a:rPr lang="en-GB" dirty="0"/>
              <a:t>Benner, P. (2001) </a:t>
            </a:r>
            <a:r>
              <a:rPr lang="en-GB" i="1" dirty="0"/>
              <a:t>From novice to expert: excellence and power in clinical nursing practice : </a:t>
            </a:r>
            <a:r>
              <a:rPr lang="en-GB" dirty="0"/>
              <a:t>Commemorative Edition. London : Addison-Wesley.</a:t>
            </a:r>
          </a:p>
          <a:p>
            <a:r>
              <a:rPr lang="en-GB" dirty="0"/>
              <a:t>Bloom, B. (1956) </a:t>
            </a:r>
            <a:r>
              <a:rPr lang="en-GB" i="1" dirty="0"/>
              <a:t>Taxonomy of Educational Objectives: The classification of educational goals Handbook One: Cognitive Domain</a:t>
            </a:r>
            <a:r>
              <a:rPr lang="en-GB" dirty="0"/>
              <a:t>.  London : Longman.</a:t>
            </a:r>
          </a:p>
          <a:p>
            <a:r>
              <a:rPr lang="en-GB" dirty="0" err="1"/>
              <a:t>Caddye</a:t>
            </a:r>
            <a:r>
              <a:rPr lang="en-GB" dirty="0"/>
              <a:t>, W.S. &amp; St. Clair-Jones, A. (2015) Reaccreditation of non-medical prescribers: maintaining competence. </a:t>
            </a:r>
            <a:r>
              <a:rPr lang="en-GB" i="1" dirty="0"/>
              <a:t>British Journal of Nursing</a:t>
            </a:r>
            <a:r>
              <a:rPr lang="en-GB" dirty="0"/>
              <a:t>, 24 (12), 640-643.</a:t>
            </a:r>
          </a:p>
          <a:p>
            <a:r>
              <a:rPr lang="en-GB" dirty="0"/>
              <a:t>Davis, T., </a:t>
            </a:r>
            <a:r>
              <a:rPr lang="en-GB" dirty="0" err="1"/>
              <a:t>Thoong</a:t>
            </a:r>
            <a:r>
              <a:rPr lang="en-GB" dirty="0"/>
              <a:t>, H., Kelsey, A. &amp; Makin, G. (2013) Categorising paediatric prescribing errors by junior doctors through prescribing competency assessment: does assessment reflect actual practice? </a:t>
            </a:r>
            <a:r>
              <a:rPr lang="en-GB" i="1" dirty="0"/>
              <a:t>European Journal of Clinical Pharmacology</a:t>
            </a:r>
            <a:r>
              <a:rPr lang="en-GB" dirty="0"/>
              <a:t>, 69 (5), 1163-1166. </a:t>
            </a:r>
          </a:p>
          <a:p>
            <a:r>
              <a:rPr lang="en-GB" dirty="0"/>
              <a:t>Earle, E.A., Taylor, J., </a:t>
            </a:r>
            <a:r>
              <a:rPr lang="en-GB" dirty="0" err="1"/>
              <a:t>Peet</a:t>
            </a:r>
            <a:r>
              <a:rPr lang="en-GB" dirty="0"/>
              <a:t>, M. &amp; Grant, G. (2011) Nurse prescribing in specialist mental health (Part 1): the views and experiences of practising and non-practising nurse prescribers and service users</a:t>
            </a:r>
            <a:r>
              <a:rPr lang="en-GB" i="1" dirty="0"/>
              <a:t>. Journal of Psychiatric &amp; Mental Health Nursing</a:t>
            </a:r>
            <a:r>
              <a:rPr lang="en-GB" dirty="0"/>
              <a:t>, 18 (3), 189-197. </a:t>
            </a:r>
          </a:p>
          <a:p>
            <a:r>
              <a:rPr lang="en-GB" dirty="0" err="1"/>
              <a:t>Herklots</a:t>
            </a:r>
            <a:r>
              <a:rPr lang="en-GB" dirty="0"/>
              <a:t>, A., </a:t>
            </a:r>
            <a:r>
              <a:rPr lang="en-GB" dirty="0" err="1"/>
              <a:t>Baileff</a:t>
            </a:r>
            <a:r>
              <a:rPr lang="en-GB" dirty="0"/>
              <a:t>, A. &amp; Latter, S. (2015) Community matrons' experience as independent prescribers. </a:t>
            </a:r>
            <a:r>
              <a:rPr lang="en-GB" i="1" dirty="0"/>
              <a:t>British Journal of Community Nursing,</a:t>
            </a:r>
            <a:r>
              <a:rPr lang="en-GB" dirty="0"/>
              <a:t> 20 (5), 217-223. </a:t>
            </a:r>
          </a:p>
          <a:p>
            <a:r>
              <a:rPr lang="en-GB" dirty="0"/>
              <a:t>Klein, T. &amp; Kaplan, L. (2010) Prescribing competencies for advanced practice registered nurses. </a:t>
            </a:r>
            <a:r>
              <a:rPr lang="en-GB" i="1" dirty="0"/>
              <a:t>Journal for Nurse Practitioners, </a:t>
            </a:r>
            <a:r>
              <a:rPr lang="en-GB" dirty="0"/>
              <a:t>6 (2), 115-122. </a:t>
            </a:r>
          </a:p>
          <a:p>
            <a:r>
              <a:rPr lang="en-GB" dirty="0"/>
              <a:t>Klein, T.A. (2012) Implementing autonomous clinical nurse specialist prescriptive authority: a competency-based transition model. Clinical Nurse Specialist: </a:t>
            </a:r>
            <a:r>
              <a:rPr lang="en-GB" i="1" dirty="0"/>
              <a:t>The Journal for Advanced Nursing Practice, </a:t>
            </a:r>
            <a:r>
              <a:rPr lang="en-GB" dirty="0"/>
              <a:t>26 (5), 254-262.</a:t>
            </a:r>
          </a:p>
          <a:p>
            <a:endParaRPr lang="en-GB" dirty="0"/>
          </a:p>
        </p:txBody>
      </p:sp>
    </p:spTree>
    <p:extLst>
      <p:ext uri="{BB962C8B-B14F-4D97-AF65-F5344CB8AC3E}">
        <p14:creationId xmlns:p14="http://schemas.microsoft.com/office/powerpoint/2010/main" val="3365413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62500" lnSpcReduction="20000"/>
          </a:bodyPr>
          <a:lstStyle/>
          <a:p>
            <a:r>
              <a:rPr lang="en-GB" dirty="0"/>
              <a:t>Latter, S. (2008) Safety and quality in independent prescribing: an evidence review. </a:t>
            </a:r>
            <a:r>
              <a:rPr lang="en-GB" i="1" dirty="0"/>
              <a:t>Nurse Prescribing, </a:t>
            </a:r>
            <a:r>
              <a:rPr lang="en-GB" dirty="0"/>
              <a:t>6 (2), 59-66. </a:t>
            </a:r>
          </a:p>
          <a:p>
            <a:r>
              <a:rPr lang="en-GB" dirty="0"/>
              <a:t>Latter, S., Maben, J., Myall, M. &amp; Young, A. (2007) Evaluating nurse prescribers' education and continuing professional development for independent prescribing practice: findings from a national survey in England. </a:t>
            </a:r>
            <a:r>
              <a:rPr lang="en-GB" i="1" dirty="0"/>
              <a:t>Nurse Education Today</a:t>
            </a:r>
            <a:r>
              <a:rPr lang="en-GB" dirty="0"/>
              <a:t>, 27 (7), 685-696. </a:t>
            </a:r>
          </a:p>
          <a:p>
            <a:r>
              <a:rPr lang="en-GB" dirty="0"/>
              <a:t>McCormick, E. &amp; Downer, F. (2012) Students' perceptions of learning in practice for NMPs. </a:t>
            </a:r>
            <a:r>
              <a:rPr lang="en-GB" i="1" dirty="0"/>
              <a:t>Nurse Prescribing</a:t>
            </a:r>
            <a:r>
              <a:rPr lang="en-GB" dirty="0"/>
              <a:t>, 10 (2), 85-90. </a:t>
            </a:r>
          </a:p>
          <a:p>
            <a:r>
              <a:rPr lang="en-GB" dirty="0"/>
              <a:t>McEwan, A. &amp; Taylor, D. (2007) Assessing practice through portfolio learning. </a:t>
            </a:r>
            <a:r>
              <a:rPr lang="en-GB" i="1" dirty="0"/>
              <a:t>Journal of Community Nursing, </a:t>
            </a:r>
            <a:r>
              <a:rPr lang="en-GB" dirty="0"/>
              <a:t>21 (8), 4-6.</a:t>
            </a:r>
          </a:p>
          <a:p>
            <a:r>
              <a:rPr lang="en-GB" dirty="0"/>
              <a:t> National Institute for Health and Care Excellence. Medicines optimisation: the safe and effective use of medicines to enable the best possible outcomes. March 2015. https://www.nice.org.uk/guidance/ng5 </a:t>
            </a:r>
          </a:p>
          <a:p>
            <a:r>
              <a:rPr lang="en-GB" dirty="0"/>
              <a:t>Oldknow, H., </a:t>
            </a:r>
            <a:r>
              <a:rPr lang="en-GB" dirty="0" err="1"/>
              <a:t>Gilibrand</a:t>
            </a:r>
            <a:r>
              <a:rPr lang="en-GB" dirty="0"/>
              <a:t>, W. &amp; Clifton, A. (2019) An exploration of why qualified mental health nurse prescribers do no prescribe. </a:t>
            </a:r>
            <a:r>
              <a:rPr lang="en-GB" i="1" dirty="0"/>
              <a:t>British Journal of Mental Health Nursing, </a:t>
            </a:r>
            <a:r>
              <a:rPr lang="en-GB" dirty="0" err="1"/>
              <a:t>vol</a:t>
            </a:r>
            <a:r>
              <a:rPr lang="en-GB" dirty="0"/>
              <a:t> 8, No:1. 41-48 </a:t>
            </a:r>
          </a:p>
          <a:p>
            <a:endParaRPr lang="en-GB" dirty="0"/>
          </a:p>
          <a:p>
            <a:endParaRPr lang="en-GB" dirty="0"/>
          </a:p>
        </p:txBody>
      </p:sp>
    </p:spTree>
    <p:extLst>
      <p:ext uri="{BB962C8B-B14F-4D97-AF65-F5344CB8AC3E}">
        <p14:creationId xmlns:p14="http://schemas.microsoft.com/office/powerpoint/2010/main" val="31390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1295401" y="2459865"/>
            <a:ext cx="9601196" cy="3416003"/>
          </a:xfrm>
        </p:spPr>
        <p:txBody>
          <a:bodyPr>
            <a:normAutofit fontScale="25000" lnSpcReduction="20000"/>
          </a:bodyPr>
          <a:lstStyle/>
          <a:p>
            <a:r>
              <a:rPr lang="en-GB" sz="5600" dirty="0"/>
              <a:t>Picton, C. &amp; Granby, T. (2002) Maintaining and developing competencies in nurse prescribing. </a:t>
            </a:r>
            <a:r>
              <a:rPr lang="en-GB" sz="5600" i="1" dirty="0"/>
              <a:t>British Journal of Community Nursing</a:t>
            </a:r>
            <a:r>
              <a:rPr lang="en-GB" sz="5600" dirty="0"/>
              <a:t>, 7 (2), 90-93. </a:t>
            </a:r>
          </a:p>
          <a:p>
            <a:r>
              <a:rPr lang="en-GB" sz="5600" dirty="0"/>
              <a:t>Ross, J. D. &amp; Kettles, A. M. (2012) Mental health nurse independent prescribing: what are nurse prescribers’ views of the barriers to implementation? </a:t>
            </a:r>
            <a:r>
              <a:rPr lang="en-GB" sz="5600" i="1" dirty="0"/>
              <a:t>Journal of Psychiatric and Mental Health Nursing</a:t>
            </a:r>
            <a:r>
              <a:rPr lang="en-GB" sz="5600" dirty="0"/>
              <a:t>, 2012, 19, 916–932</a:t>
            </a:r>
          </a:p>
          <a:p>
            <a:r>
              <a:rPr lang="en-GB" sz="5600" dirty="0"/>
              <a:t>Ross, J. D. (2015) Mental health nurse prescribing: the emerging impact. </a:t>
            </a:r>
            <a:r>
              <a:rPr lang="en-GB" sz="5600" i="1" dirty="0"/>
              <a:t>Journal of Psychiatric and Mental Health Nursing, </a:t>
            </a:r>
            <a:r>
              <a:rPr lang="en-GB" sz="5600" dirty="0"/>
              <a:t>22, 529–542</a:t>
            </a:r>
          </a:p>
          <a:p>
            <a:r>
              <a:rPr lang="en-GB" sz="5600" dirty="0"/>
              <a:t>Royal Pharmaceutical Society (2019) A Competency Framework for Designated Prescribing Practitioners. Accessed online </a:t>
            </a:r>
            <a:r>
              <a:rPr lang="en-GB" sz="5600" dirty="0">
                <a:hlinkClick r:id="rId2"/>
              </a:rPr>
              <a:t>https://www.rpharms.com/Portals/0/RPS%20document%20library/Open%20access/Professional%20standards/DPP%20Framework/DPP%20competency%20framework%20Dec%202019.pdf</a:t>
            </a:r>
            <a:r>
              <a:rPr lang="en-GB" sz="5600" dirty="0"/>
              <a:t> </a:t>
            </a:r>
          </a:p>
          <a:p>
            <a:r>
              <a:rPr lang="en-GB" sz="5600" dirty="0"/>
              <a:t>Royal College of Pharmacists (2016) A Competency  Framework for  all Prescribers. Accessed online </a:t>
            </a:r>
            <a:r>
              <a:rPr lang="en-GB" sz="5600" dirty="0">
                <a:hlinkClick r:id="rId3"/>
              </a:rPr>
              <a:t>https://www.rpharms.com/Portals/0/RPS%20document%20library/Open%20access/Professional%20standards/Prescribing%20competency%20framework/prescribing-competency-framework.pdf?ver=2019-02-13-163215-030</a:t>
            </a:r>
            <a:r>
              <a:rPr lang="en-GB" sz="5600" dirty="0"/>
              <a:t> </a:t>
            </a:r>
          </a:p>
          <a:p>
            <a:r>
              <a:rPr lang="en-GB" sz="5600" dirty="0"/>
              <a:t>Shah, C. &amp; Coyne, T. (2012) Medicines management programme for non-medical prescribers. </a:t>
            </a:r>
            <a:r>
              <a:rPr lang="en-GB" sz="5600" i="1" dirty="0"/>
              <a:t>Nursing Management - UK</a:t>
            </a:r>
            <a:r>
              <a:rPr lang="en-GB" sz="5600" dirty="0"/>
              <a:t>, 19 (8), 34-37.</a:t>
            </a:r>
          </a:p>
          <a:p>
            <a:r>
              <a:rPr lang="en-GB" sz="5600" dirty="0"/>
              <a:t>Snowden, A. &amp; Martin, C. R.. (2010) Mental health nurse prescribing: a difﬁcult pill to swallow? </a:t>
            </a:r>
            <a:r>
              <a:rPr lang="en-GB" sz="5600" i="1" dirty="0"/>
              <a:t>Journal of Psychiatric and Mental Health Nursing,</a:t>
            </a:r>
            <a:r>
              <a:rPr lang="en-GB" sz="5600" dirty="0"/>
              <a:t>  17, 543–553</a:t>
            </a:r>
          </a:p>
          <a:p>
            <a:endParaRPr lang="en-GB" dirty="0"/>
          </a:p>
          <a:p>
            <a:endParaRPr lang="en-GB" dirty="0"/>
          </a:p>
        </p:txBody>
      </p:sp>
    </p:spTree>
    <p:extLst>
      <p:ext uri="{BB962C8B-B14F-4D97-AF65-F5344CB8AC3E}">
        <p14:creationId xmlns:p14="http://schemas.microsoft.com/office/powerpoint/2010/main" val="8048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deem someone is competent?</a:t>
            </a:r>
          </a:p>
        </p:txBody>
      </p:sp>
      <p:sp>
        <p:nvSpPr>
          <p:cNvPr id="3" name="Content Placeholder 2"/>
          <p:cNvSpPr>
            <a:spLocks noGrp="1"/>
          </p:cNvSpPr>
          <p:nvPr>
            <p:ph idx="1"/>
          </p:nvPr>
        </p:nvSpPr>
        <p:spPr/>
        <p:txBody>
          <a:bodyPr/>
          <a:lstStyle/>
          <a:p>
            <a:r>
              <a:rPr lang="en-GB" dirty="0"/>
              <a:t>By observation of practice</a:t>
            </a:r>
          </a:p>
          <a:p>
            <a:r>
              <a:rPr lang="en-GB" dirty="0"/>
              <a:t>Through intuition</a:t>
            </a:r>
          </a:p>
          <a:p>
            <a:r>
              <a:rPr lang="en-GB" dirty="0"/>
              <a:t>Continuous assessment</a:t>
            </a:r>
          </a:p>
          <a:p>
            <a:r>
              <a:rPr lang="en-GB" dirty="0"/>
              <a:t>Collecting evidence to meet specific outcomes</a:t>
            </a:r>
          </a:p>
          <a:p>
            <a:endParaRPr lang="en-GB" dirty="0"/>
          </a:p>
          <a:p>
            <a:r>
              <a:rPr lang="en-GB" dirty="0"/>
              <a:t>How many of you have peer review of your clinical practice? </a:t>
            </a:r>
          </a:p>
          <a:p>
            <a:endParaRPr lang="en-GB" dirty="0"/>
          </a:p>
        </p:txBody>
      </p:sp>
    </p:spTree>
    <p:extLst>
      <p:ext uri="{BB962C8B-B14F-4D97-AF65-F5344CB8AC3E}">
        <p14:creationId xmlns:p14="http://schemas.microsoft.com/office/powerpoint/2010/main" val="66199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assess competency </a:t>
            </a:r>
          </a:p>
        </p:txBody>
      </p:sp>
      <p:pic>
        <p:nvPicPr>
          <p:cNvPr id="4" name="Content Placeholder 3"/>
          <p:cNvPicPr>
            <a:picLocks noGrp="1" noChangeAspect="1"/>
          </p:cNvPicPr>
          <p:nvPr>
            <p:ph idx="1"/>
          </p:nvPr>
        </p:nvPicPr>
        <p:blipFill>
          <a:blip r:embed="rId2"/>
          <a:stretch>
            <a:fillRect/>
          </a:stretch>
        </p:blipFill>
        <p:spPr>
          <a:xfrm>
            <a:off x="8523058" y="2069563"/>
            <a:ext cx="2731245" cy="1737511"/>
          </a:xfrm>
          <a:prstGeom prst="rect">
            <a:avLst/>
          </a:prstGeom>
        </p:spPr>
      </p:pic>
      <p:pic>
        <p:nvPicPr>
          <p:cNvPr id="5" name="Picture 4"/>
          <p:cNvPicPr>
            <a:picLocks noChangeAspect="1"/>
          </p:cNvPicPr>
          <p:nvPr/>
        </p:nvPicPr>
        <p:blipFill>
          <a:blip r:embed="rId3"/>
          <a:stretch>
            <a:fillRect/>
          </a:stretch>
        </p:blipFill>
        <p:spPr>
          <a:xfrm>
            <a:off x="4288304" y="3941526"/>
            <a:ext cx="2139881" cy="2133785"/>
          </a:xfrm>
          <a:prstGeom prst="rect">
            <a:avLst/>
          </a:prstGeom>
        </p:spPr>
      </p:pic>
      <p:sp>
        <p:nvSpPr>
          <p:cNvPr id="6" name="Rectangle 5"/>
          <p:cNvSpPr/>
          <p:nvPr/>
        </p:nvSpPr>
        <p:spPr>
          <a:xfrm>
            <a:off x="1721036" y="2861870"/>
            <a:ext cx="3384516" cy="400110"/>
          </a:xfrm>
          <a:prstGeom prst="rect">
            <a:avLst/>
          </a:prstGeom>
        </p:spPr>
        <p:txBody>
          <a:bodyPr wrap="none">
            <a:spAutoFit/>
          </a:bodyPr>
          <a:lstStyle/>
          <a:p>
            <a:r>
              <a:rPr lang="en-GB" sz="2000" dirty="0"/>
              <a:t>Let’s start at the beginning…….</a:t>
            </a:r>
          </a:p>
        </p:txBody>
      </p:sp>
      <p:sp>
        <p:nvSpPr>
          <p:cNvPr id="7" name="Rectangle 6"/>
          <p:cNvSpPr/>
          <p:nvPr/>
        </p:nvSpPr>
        <p:spPr>
          <a:xfrm>
            <a:off x="3815237" y="3572194"/>
            <a:ext cx="4389920" cy="461665"/>
          </a:xfrm>
          <a:prstGeom prst="rect">
            <a:avLst/>
          </a:prstGeom>
        </p:spPr>
        <p:txBody>
          <a:bodyPr wrap="none">
            <a:spAutoFit/>
          </a:bodyPr>
          <a:lstStyle/>
          <a:p>
            <a:r>
              <a:rPr lang="en-GB" sz="2400" dirty="0"/>
              <a:t>What do you think competency is? </a:t>
            </a:r>
          </a:p>
        </p:txBody>
      </p:sp>
    </p:spTree>
    <p:extLst>
      <p:ext uri="{BB962C8B-B14F-4D97-AF65-F5344CB8AC3E}">
        <p14:creationId xmlns:p14="http://schemas.microsoft.com/office/powerpoint/2010/main" val="73705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Competency - what is it? - </a:t>
            </a:r>
          </a:p>
        </p:txBody>
      </p:sp>
      <p:sp>
        <p:nvSpPr>
          <p:cNvPr id="3" name="Content Placeholder 2"/>
          <p:cNvSpPr>
            <a:spLocks noGrp="1"/>
          </p:cNvSpPr>
          <p:nvPr>
            <p:ph idx="1"/>
          </p:nvPr>
        </p:nvSpPr>
        <p:spPr/>
        <p:txBody>
          <a:bodyPr/>
          <a:lstStyle/>
          <a:p>
            <a:r>
              <a:rPr lang="en-GB" sz="2800" dirty="0"/>
              <a:t>“A competency is a quality or characteristic of a person that is related to effective performance. Competencies can be described as a combination of knowledge, skills, motives and personal traits. Competencies help individuals and their organisations look at how they do their jobs” (Royal Pharmaceutical Society - A Competency Framework for all Prescribers)</a:t>
            </a:r>
          </a:p>
          <a:p>
            <a:endParaRPr lang="en-GB" dirty="0"/>
          </a:p>
        </p:txBody>
      </p:sp>
    </p:spTree>
    <p:extLst>
      <p:ext uri="{BB962C8B-B14F-4D97-AF65-F5344CB8AC3E}">
        <p14:creationId xmlns:p14="http://schemas.microsoft.com/office/powerpoint/2010/main" val="314981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competence ? </a:t>
            </a:r>
          </a:p>
        </p:txBody>
      </p:sp>
      <p:sp>
        <p:nvSpPr>
          <p:cNvPr id="3" name="Content Placeholder 2"/>
          <p:cNvSpPr>
            <a:spLocks noGrp="1"/>
          </p:cNvSpPr>
          <p:nvPr>
            <p:ph idx="1"/>
          </p:nvPr>
        </p:nvSpPr>
        <p:spPr/>
        <p:txBody>
          <a:bodyPr>
            <a:normAutofit lnSpcReduction="10000"/>
          </a:bodyPr>
          <a:lstStyle/>
          <a:p>
            <a:r>
              <a:rPr lang="en-GB" dirty="0"/>
              <a:t>“ The combination of skills, knowledge and attitudes, values and technical abilities that underpin safe and effective practice and intension” </a:t>
            </a:r>
          </a:p>
          <a:p>
            <a:r>
              <a:rPr lang="en-GB" dirty="0"/>
              <a:t>NMC identifies four sets of competencies:</a:t>
            </a:r>
          </a:p>
          <a:p>
            <a:r>
              <a:rPr lang="en-GB" dirty="0"/>
              <a:t>Professional values</a:t>
            </a:r>
          </a:p>
          <a:p>
            <a:r>
              <a:rPr lang="en-GB" dirty="0"/>
              <a:t>Communication and interpersonal skills</a:t>
            </a:r>
          </a:p>
          <a:p>
            <a:r>
              <a:rPr lang="en-GB" dirty="0"/>
              <a:t>Nursing practice and decision-making</a:t>
            </a:r>
          </a:p>
          <a:p>
            <a:r>
              <a:rPr lang="en-GB" dirty="0"/>
              <a:t>Leadership and management.</a:t>
            </a:r>
          </a:p>
          <a:p>
            <a:endParaRPr lang="en-GB" dirty="0"/>
          </a:p>
        </p:txBody>
      </p:sp>
    </p:spTree>
    <p:extLst>
      <p:ext uri="{BB962C8B-B14F-4D97-AF65-F5344CB8AC3E}">
        <p14:creationId xmlns:p14="http://schemas.microsoft.com/office/powerpoint/2010/main" val="218862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helps us develop our prescribing practice? </a:t>
            </a:r>
          </a:p>
        </p:txBody>
      </p:sp>
      <p:pic>
        <p:nvPicPr>
          <p:cNvPr id="4" name="Content Placeholder 3"/>
          <p:cNvPicPr>
            <a:picLocks noGrp="1" noChangeAspect="1"/>
          </p:cNvPicPr>
          <p:nvPr>
            <p:ph idx="1"/>
          </p:nvPr>
        </p:nvPicPr>
        <p:blipFill>
          <a:blip r:embed="rId2"/>
          <a:stretch>
            <a:fillRect/>
          </a:stretch>
        </p:blipFill>
        <p:spPr>
          <a:xfrm>
            <a:off x="2249090" y="2434107"/>
            <a:ext cx="7693819" cy="3078051"/>
          </a:xfrm>
          <a:prstGeom prst="rect">
            <a:avLst/>
          </a:prstGeom>
        </p:spPr>
      </p:pic>
    </p:spTree>
    <p:extLst>
      <p:ext uri="{BB962C8B-B14F-4D97-AF65-F5344CB8AC3E}">
        <p14:creationId xmlns:p14="http://schemas.microsoft.com/office/powerpoint/2010/main" val="319144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Frameworks and Standards</a:t>
            </a:r>
          </a:p>
        </p:txBody>
      </p:sp>
      <p:sp>
        <p:nvSpPr>
          <p:cNvPr id="3" name="Content Placeholder 2"/>
          <p:cNvSpPr>
            <a:spLocks noGrp="1"/>
          </p:cNvSpPr>
          <p:nvPr>
            <p:ph idx="1"/>
          </p:nvPr>
        </p:nvSpPr>
        <p:spPr/>
        <p:txBody>
          <a:bodyPr>
            <a:normAutofit/>
          </a:bodyPr>
          <a:lstStyle/>
          <a:p>
            <a:r>
              <a:rPr lang="en-GB" dirty="0"/>
              <a:t>NMC Standards</a:t>
            </a:r>
          </a:p>
          <a:p>
            <a:r>
              <a:rPr lang="en-GB" dirty="0"/>
              <a:t>RPS A Competency Framework for all Prescribers  </a:t>
            </a:r>
          </a:p>
          <a:p>
            <a:r>
              <a:rPr lang="en-GB" dirty="0"/>
              <a:t>Designated Prescribing Practitioner Framework</a:t>
            </a:r>
          </a:p>
          <a:p>
            <a:endParaRPr lang="en-GB" dirty="0"/>
          </a:p>
          <a:p>
            <a:pPr marL="0" indent="0">
              <a:buNone/>
            </a:pPr>
            <a:r>
              <a:rPr lang="en-GB" dirty="0"/>
              <a:t>                                     ……..   Lots of change to keep up to date with</a:t>
            </a:r>
          </a:p>
        </p:txBody>
      </p:sp>
    </p:spTree>
    <p:extLst>
      <p:ext uri="{BB962C8B-B14F-4D97-AF65-F5344CB8AC3E}">
        <p14:creationId xmlns:p14="http://schemas.microsoft.com/office/powerpoint/2010/main" val="103733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21977"/>
          </a:xfrm>
        </p:spPr>
        <p:txBody>
          <a:bodyPr>
            <a:normAutofit fontScale="90000"/>
          </a:bodyPr>
          <a:lstStyle/>
          <a:p>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3603888" y="723588"/>
            <a:ext cx="4277982" cy="5339506"/>
          </a:xfrm>
          <a:prstGeom prst="rect">
            <a:avLst/>
          </a:prstGeom>
        </p:spPr>
      </p:pic>
    </p:spTree>
    <p:extLst>
      <p:ext uri="{BB962C8B-B14F-4D97-AF65-F5344CB8AC3E}">
        <p14:creationId xmlns:p14="http://schemas.microsoft.com/office/powerpoint/2010/main" val="10183354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1148</TotalTime>
  <Words>2028</Words>
  <Application>Microsoft Office PowerPoint</Application>
  <PresentationFormat>Widescreen</PresentationFormat>
  <Paragraphs>136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Wingdings</vt:lpstr>
      <vt:lpstr>Organic</vt:lpstr>
      <vt:lpstr>Maintaining Competency in Non-medical Prescribing </vt:lpstr>
      <vt:lpstr>Aims of this session</vt:lpstr>
      <vt:lpstr>How do we deem someone is competent?</vt:lpstr>
      <vt:lpstr>How to assess competency </vt:lpstr>
      <vt:lpstr>Competency - what is it? - </vt:lpstr>
      <vt:lpstr>What is competence ? </vt:lpstr>
      <vt:lpstr>What helps us develop our prescribing practice? </vt:lpstr>
      <vt:lpstr>New Frameworks and Standards</vt:lpstr>
      <vt:lpstr> </vt:lpstr>
      <vt:lpstr>Underpinning Rationale… </vt:lpstr>
      <vt:lpstr>What does it say for maintaining competence and developing skills?</vt:lpstr>
      <vt:lpstr>Key Areas…. </vt:lpstr>
      <vt:lpstr>PowerPoint Presentation</vt:lpstr>
      <vt:lpstr>PowerPoint Presentation</vt:lpstr>
      <vt:lpstr>Underpinning Rationale… </vt:lpstr>
      <vt:lpstr>How does this help to maintain and develop prescribing practice…?</vt:lpstr>
      <vt:lpstr>3 Main Areas…</vt:lpstr>
      <vt:lpstr>PowerPoint Presentation</vt:lpstr>
      <vt:lpstr>How do you measure competence? </vt:lpstr>
      <vt:lpstr>PowerPoint Presentation</vt:lpstr>
      <vt:lpstr>Thinking of difficult areas….</vt:lpstr>
      <vt:lpstr>Measuring ‘competence’ – Benner </vt:lpstr>
      <vt:lpstr>How do we know we are competent? </vt:lpstr>
      <vt:lpstr>Keeping up to date</vt:lpstr>
      <vt:lpstr>Always something new… </vt:lpstr>
      <vt:lpstr>…Thanks</vt:lpstr>
      <vt:lpstr>References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Presentations in Forensic Mental Health Settings</dc:title>
  <dc:creator>Kirsty and Chris Fishburn</dc:creator>
  <cp:lastModifiedBy>Kirsty E Fishburn</cp:lastModifiedBy>
  <cp:revision>66</cp:revision>
  <cp:lastPrinted>2017-06-20T07:44:32Z</cp:lastPrinted>
  <dcterms:created xsi:type="dcterms:W3CDTF">2015-06-21T11:57:21Z</dcterms:created>
  <dcterms:modified xsi:type="dcterms:W3CDTF">2021-07-02T10:13:38Z</dcterms:modified>
</cp:coreProperties>
</file>