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5"/>
  </p:notesMasterIdLst>
  <p:sldIdLst>
    <p:sldId id="256" r:id="rId2"/>
    <p:sldId id="257" r:id="rId3"/>
    <p:sldId id="265" r:id="rId4"/>
    <p:sldId id="259" r:id="rId5"/>
    <p:sldId id="260" r:id="rId6"/>
    <p:sldId id="261" r:id="rId7"/>
    <p:sldId id="262" r:id="rId8"/>
    <p:sldId id="264" r:id="rId9"/>
    <p:sldId id="263" r:id="rId10"/>
    <p:sldId id="293" r:id="rId11"/>
    <p:sldId id="294" r:id="rId12"/>
    <p:sldId id="295" r:id="rId13"/>
    <p:sldId id="296" r:id="rId14"/>
    <p:sldId id="297" r:id="rId15"/>
    <p:sldId id="266" r:id="rId16"/>
    <p:sldId id="267" r:id="rId17"/>
    <p:sldId id="268" r:id="rId18"/>
    <p:sldId id="269" r:id="rId19"/>
    <p:sldId id="298" r:id="rId20"/>
    <p:sldId id="299" r:id="rId21"/>
    <p:sldId id="300" r:id="rId22"/>
    <p:sldId id="301" r:id="rId23"/>
    <p:sldId id="302" r:id="rId24"/>
    <p:sldId id="303" r:id="rId25"/>
    <p:sldId id="304" r:id="rId26"/>
    <p:sldId id="271" r:id="rId27"/>
    <p:sldId id="282" r:id="rId28"/>
    <p:sldId id="283" r:id="rId29"/>
    <p:sldId id="284" r:id="rId30"/>
    <p:sldId id="285" r:id="rId31"/>
    <p:sldId id="272" r:id="rId32"/>
    <p:sldId id="286" r:id="rId33"/>
    <p:sldId id="25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p:scale>
          <a:sx n="50" d="100"/>
          <a:sy n="50" d="100"/>
        </p:scale>
        <p:origin x="-3018"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9B358-A9B6-4482-9A08-6172371BEB8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9D4C28A1-EC3B-43CA-AF2B-6B91E1494D16}">
      <dgm:prSet phldrT="[Text]"/>
      <dgm:spPr/>
      <dgm:t>
        <a:bodyPr/>
        <a:lstStyle/>
        <a:p>
          <a:r>
            <a:rPr lang="en-GB" dirty="0"/>
            <a:t>The DPP</a:t>
          </a:r>
        </a:p>
      </dgm:t>
    </dgm:pt>
    <dgm:pt modelId="{EF0ADF30-9596-4A27-9C8F-AD48A2D9109D}" type="parTrans" cxnId="{B6E58AC7-E7A7-4270-8DF5-13CF1021094F}">
      <dgm:prSet/>
      <dgm:spPr/>
      <dgm:t>
        <a:bodyPr/>
        <a:lstStyle/>
        <a:p>
          <a:endParaRPr lang="en-GB"/>
        </a:p>
      </dgm:t>
    </dgm:pt>
    <dgm:pt modelId="{67161874-58FE-4501-AFCA-F969F7EEA4C5}" type="sibTrans" cxnId="{B6E58AC7-E7A7-4270-8DF5-13CF1021094F}">
      <dgm:prSet/>
      <dgm:spPr/>
      <dgm:t>
        <a:bodyPr/>
        <a:lstStyle/>
        <a:p>
          <a:endParaRPr lang="en-GB"/>
        </a:p>
      </dgm:t>
    </dgm:pt>
    <dgm:pt modelId="{C43E1088-E714-4952-9F1E-A57F82360450}">
      <dgm:prSet phldrT="[Text]"/>
      <dgm:spPr/>
      <dgm:t>
        <a:bodyPr/>
        <a:lstStyle/>
        <a:p>
          <a:r>
            <a:rPr lang="en-GB" dirty="0"/>
            <a:t>Personal Characteristics</a:t>
          </a:r>
        </a:p>
      </dgm:t>
    </dgm:pt>
    <dgm:pt modelId="{A776B4DF-D046-4493-A193-35B7191AC575}" type="parTrans" cxnId="{C1A19900-FB77-4F2D-8EB0-425FEE89E490}">
      <dgm:prSet/>
      <dgm:spPr/>
      <dgm:t>
        <a:bodyPr/>
        <a:lstStyle/>
        <a:p>
          <a:endParaRPr lang="en-GB"/>
        </a:p>
      </dgm:t>
    </dgm:pt>
    <dgm:pt modelId="{8FD7585C-4A49-4D24-82CD-A6687553C80D}" type="sibTrans" cxnId="{C1A19900-FB77-4F2D-8EB0-425FEE89E490}">
      <dgm:prSet/>
      <dgm:spPr/>
      <dgm:t>
        <a:bodyPr/>
        <a:lstStyle/>
        <a:p>
          <a:endParaRPr lang="en-GB"/>
        </a:p>
      </dgm:t>
    </dgm:pt>
    <dgm:pt modelId="{8E6822C5-B3EC-4692-A123-6E57A41F7631}">
      <dgm:prSet phldrT="[Text]"/>
      <dgm:spPr/>
      <dgm:t>
        <a:bodyPr/>
        <a:lstStyle/>
        <a:p>
          <a:r>
            <a:rPr lang="en-GB" dirty="0"/>
            <a:t>Teaching and Training Skills</a:t>
          </a:r>
        </a:p>
      </dgm:t>
    </dgm:pt>
    <dgm:pt modelId="{95DBA974-D157-46AE-920C-64C78EA8ED0E}" type="parTrans" cxnId="{12B18446-9EF9-4757-82DC-5A0D2B982182}">
      <dgm:prSet/>
      <dgm:spPr/>
      <dgm:t>
        <a:bodyPr/>
        <a:lstStyle/>
        <a:p>
          <a:endParaRPr lang="en-GB"/>
        </a:p>
      </dgm:t>
    </dgm:pt>
    <dgm:pt modelId="{7F34EF60-94ED-492B-8770-1F7626E46FE3}" type="sibTrans" cxnId="{12B18446-9EF9-4757-82DC-5A0D2B982182}">
      <dgm:prSet/>
      <dgm:spPr/>
      <dgm:t>
        <a:bodyPr/>
        <a:lstStyle/>
        <a:p>
          <a:endParaRPr lang="en-GB"/>
        </a:p>
      </dgm:t>
    </dgm:pt>
    <dgm:pt modelId="{7B0025AC-106F-4A87-BBC5-F443A129DD4E}">
      <dgm:prSet phldrT="[Text]"/>
      <dgm:spPr/>
      <dgm:t>
        <a:bodyPr/>
        <a:lstStyle/>
        <a:p>
          <a:r>
            <a:rPr lang="en-GB" dirty="0"/>
            <a:t>Delivering the Role</a:t>
          </a:r>
        </a:p>
      </dgm:t>
    </dgm:pt>
    <dgm:pt modelId="{9D332018-F3E0-4BFE-9176-3975CC66E00A}" type="parTrans" cxnId="{5B631C3C-3091-4364-8987-2FC29153A85E}">
      <dgm:prSet/>
      <dgm:spPr/>
      <dgm:t>
        <a:bodyPr/>
        <a:lstStyle/>
        <a:p>
          <a:endParaRPr lang="en-GB"/>
        </a:p>
      </dgm:t>
    </dgm:pt>
    <dgm:pt modelId="{5E53F26C-0517-4A0D-9B8A-D7BA65CB1DFA}" type="sibTrans" cxnId="{5B631C3C-3091-4364-8987-2FC29153A85E}">
      <dgm:prSet/>
      <dgm:spPr/>
      <dgm:t>
        <a:bodyPr/>
        <a:lstStyle/>
        <a:p>
          <a:endParaRPr lang="en-GB"/>
        </a:p>
      </dgm:t>
    </dgm:pt>
    <dgm:pt modelId="{64D0791D-34CE-4FA7-B320-618D45397E2C}">
      <dgm:prSet phldrT="[Text]"/>
      <dgm:spPr/>
      <dgm:t>
        <a:bodyPr/>
        <a:lstStyle/>
        <a:p>
          <a:r>
            <a:rPr lang="en-GB" dirty="0"/>
            <a:t>Delivering the Role</a:t>
          </a:r>
        </a:p>
      </dgm:t>
    </dgm:pt>
    <dgm:pt modelId="{FF319776-E450-4BAF-B8EB-85338E410635}" type="parTrans" cxnId="{A3456436-51A1-4BB6-830A-BABC4CB674EE}">
      <dgm:prSet/>
      <dgm:spPr/>
      <dgm:t>
        <a:bodyPr/>
        <a:lstStyle/>
        <a:p>
          <a:endParaRPr lang="en-GB"/>
        </a:p>
      </dgm:t>
    </dgm:pt>
    <dgm:pt modelId="{A1E63C08-C34E-4B8B-95E6-DC1DF0194AA7}" type="sibTrans" cxnId="{A3456436-51A1-4BB6-830A-BABC4CB674EE}">
      <dgm:prSet/>
      <dgm:spPr/>
      <dgm:t>
        <a:bodyPr/>
        <a:lstStyle/>
        <a:p>
          <a:endParaRPr lang="en-GB"/>
        </a:p>
      </dgm:t>
    </dgm:pt>
    <dgm:pt modelId="{7F51E4DE-70F6-4661-9F58-0D269957071F}">
      <dgm:prSet phldrT="[Text]"/>
      <dgm:spPr/>
      <dgm:t>
        <a:bodyPr/>
        <a:lstStyle/>
        <a:p>
          <a:r>
            <a:rPr lang="en-GB" dirty="0"/>
            <a:t>Prioritising Patient Care</a:t>
          </a:r>
        </a:p>
      </dgm:t>
    </dgm:pt>
    <dgm:pt modelId="{4CE3726F-06B2-4727-8133-FB00D077F18F}" type="parTrans" cxnId="{1BA51C71-1180-4868-A6B9-4D2750B18F11}">
      <dgm:prSet/>
      <dgm:spPr/>
      <dgm:t>
        <a:bodyPr/>
        <a:lstStyle/>
        <a:p>
          <a:endParaRPr lang="en-GB"/>
        </a:p>
      </dgm:t>
    </dgm:pt>
    <dgm:pt modelId="{737B1730-52EB-404C-897C-9EB5869B2987}" type="sibTrans" cxnId="{1BA51C71-1180-4868-A6B9-4D2750B18F11}">
      <dgm:prSet/>
      <dgm:spPr/>
      <dgm:t>
        <a:bodyPr/>
        <a:lstStyle/>
        <a:p>
          <a:endParaRPr lang="en-GB"/>
        </a:p>
      </dgm:t>
    </dgm:pt>
    <dgm:pt modelId="{96938A96-842B-435F-9C51-61AEA8E57B0B}">
      <dgm:prSet phldrT="[Text]"/>
      <dgm:spPr/>
      <dgm:t>
        <a:bodyPr/>
        <a:lstStyle/>
        <a:p>
          <a:r>
            <a:rPr lang="en-GB" dirty="0"/>
            <a:t>Governance</a:t>
          </a:r>
        </a:p>
      </dgm:t>
    </dgm:pt>
    <dgm:pt modelId="{EA408073-99EF-4D52-9E25-C59921632BCE}" type="parTrans" cxnId="{6455ADF9-B997-4439-8E58-C4192A2FDE67}">
      <dgm:prSet/>
      <dgm:spPr/>
      <dgm:t>
        <a:bodyPr/>
        <a:lstStyle/>
        <a:p>
          <a:endParaRPr lang="en-GB"/>
        </a:p>
      </dgm:t>
    </dgm:pt>
    <dgm:pt modelId="{42EAE5DA-5B32-4720-B722-8B7C4FFF2B1D}" type="sibTrans" cxnId="{6455ADF9-B997-4439-8E58-C4192A2FDE67}">
      <dgm:prSet/>
      <dgm:spPr/>
      <dgm:t>
        <a:bodyPr/>
        <a:lstStyle/>
        <a:p>
          <a:endParaRPr lang="en-GB"/>
        </a:p>
      </dgm:t>
    </dgm:pt>
    <dgm:pt modelId="{FC67E4D5-DA40-4846-A5CA-D5469CA389C6}">
      <dgm:prSet phldrT="[Text]"/>
      <dgm:spPr/>
      <dgm:t>
        <a:bodyPr/>
        <a:lstStyle/>
        <a:p>
          <a:r>
            <a:rPr lang="en-GB" dirty="0"/>
            <a:t>Learning Environment</a:t>
          </a:r>
        </a:p>
      </dgm:t>
    </dgm:pt>
    <dgm:pt modelId="{58ECA2BF-E352-4AE4-A7BC-BA5852741E85}" type="parTrans" cxnId="{D96DF766-A443-4940-9751-E159E30542F8}">
      <dgm:prSet/>
      <dgm:spPr/>
      <dgm:t>
        <a:bodyPr/>
        <a:lstStyle/>
        <a:p>
          <a:endParaRPr lang="en-GB"/>
        </a:p>
      </dgm:t>
    </dgm:pt>
    <dgm:pt modelId="{A3470346-36CD-4A37-832D-865E188A3580}" type="sibTrans" cxnId="{D96DF766-A443-4940-9751-E159E30542F8}">
      <dgm:prSet/>
      <dgm:spPr/>
      <dgm:t>
        <a:bodyPr/>
        <a:lstStyle/>
        <a:p>
          <a:endParaRPr lang="en-GB"/>
        </a:p>
      </dgm:t>
    </dgm:pt>
    <dgm:pt modelId="{A17CDC34-FAA1-48AF-B492-F57EB47CA6E1}">
      <dgm:prSet phldrT="[Text]"/>
      <dgm:spPr/>
      <dgm:t>
        <a:bodyPr/>
        <a:lstStyle/>
        <a:p>
          <a:r>
            <a:rPr lang="en-GB" dirty="0"/>
            <a:t>Governance</a:t>
          </a:r>
        </a:p>
      </dgm:t>
    </dgm:pt>
    <dgm:pt modelId="{CB64A4FD-C886-4426-9A9B-1D3873C14D85}" type="parTrans" cxnId="{537BED40-5CAC-4336-9AC1-D11090A350B5}">
      <dgm:prSet/>
      <dgm:spPr/>
      <dgm:t>
        <a:bodyPr/>
        <a:lstStyle/>
        <a:p>
          <a:endParaRPr lang="en-GB"/>
        </a:p>
      </dgm:t>
    </dgm:pt>
    <dgm:pt modelId="{52004FE1-E1F3-48DD-A531-E5BACAAD562D}" type="sibTrans" cxnId="{537BED40-5CAC-4336-9AC1-D11090A350B5}">
      <dgm:prSet/>
      <dgm:spPr/>
      <dgm:t>
        <a:bodyPr/>
        <a:lstStyle/>
        <a:p>
          <a:endParaRPr lang="en-GB"/>
        </a:p>
      </dgm:t>
    </dgm:pt>
    <dgm:pt modelId="{A502CBDA-0177-47DD-86A9-771D84D0D4B6}">
      <dgm:prSet phldrT="[Text]"/>
      <dgm:spPr/>
      <dgm:t>
        <a:bodyPr/>
        <a:lstStyle/>
        <a:p>
          <a:r>
            <a:rPr lang="en-GB" dirty="0"/>
            <a:t>Professional Skills and Knowledge</a:t>
          </a:r>
        </a:p>
      </dgm:t>
    </dgm:pt>
    <dgm:pt modelId="{1181D303-7C3B-4F72-9BC7-9DB16E1F3626}" type="parTrans" cxnId="{90CD6F37-7442-4163-851E-4D62E23943C8}">
      <dgm:prSet/>
      <dgm:spPr/>
      <dgm:t>
        <a:bodyPr/>
        <a:lstStyle/>
        <a:p>
          <a:endParaRPr lang="en-GB"/>
        </a:p>
      </dgm:t>
    </dgm:pt>
    <dgm:pt modelId="{4A3AE877-1F1D-40BC-BE82-05B9FA4892E6}" type="sibTrans" cxnId="{90CD6F37-7442-4163-851E-4D62E23943C8}">
      <dgm:prSet/>
      <dgm:spPr/>
      <dgm:t>
        <a:bodyPr/>
        <a:lstStyle/>
        <a:p>
          <a:endParaRPr lang="en-GB"/>
        </a:p>
      </dgm:t>
    </dgm:pt>
    <dgm:pt modelId="{526C58CC-3B92-4C50-96C0-A456B94B8D97}">
      <dgm:prSet phldrT="[Text]"/>
      <dgm:spPr/>
      <dgm:t>
        <a:bodyPr/>
        <a:lstStyle/>
        <a:p>
          <a:r>
            <a:rPr lang="en-GB" dirty="0"/>
            <a:t>Developing the Role</a:t>
          </a:r>
        </a:p>
      </dgm:t>
    </dgm:pt>
    <dgm:pt modelId="{49F21331-940D-45E2-B28A-4F643327D1DB}" type="parTrans" cxnId="{9F0652B2-A9F3-4282-B767-C6F5BC9A6A70}">
      <dgm:prSet/>
      <dgm:spPr/>
      <dgm:t>
        <a:bodyPr/>
        <a:lstStyle/>
        <a:p>
          <a:endParaRPr lang="en-GB"/>
        </a:p>
      </dgm:t>
    </dgm:pt>
    <dgm:pt modelId="{7ECA4F34-F03B-4731-9362-22CD355502FF}" type="sibTrans" cxnId="{9F0652B2-A9F3-4282-B767-C6F5BC9A6A70}">
      <dgm:prSet/>
      <dgm:spPr/>
      <dgm:t>
        <a:bodyPr/>
        <a:lstStyle/>
        <a:p>
          <a:endParaRPr lang="en-GB"/>
        </a:p>
      </dgm:t>
    </dgm:pt>
    <dgm:pt modelId="{E7777BF8-6021-4492-95E0-48530EAA738C}" type="pres">
      <dgm:prSet presAssocID="{6949B358-A9B6-4482-9A08-6172371BEB8D}" presName="linearFlow" presStyleCnt="0">
        <dgm:presLayoutVars>
          <dgm:dir/>
          <dgm:animLvl val="lvl"/>
          <dgm:resizeHandles val="exact"/>
        </dgm:presLayoutVars>
      </dgm:prSet>
      <dgm:spPr/>
      <dgm:t>
        <a:bodyPr/>
        <a:lstStyle/>
        <a:p>
          <a:endParaRPr lang="en-GB"/>
        </a:p>
      </dgm:t>
    </dgm:pt>
    <dgm:pt modelId="{9793DD8E-26E4-4B8D-B0B5-5DE0B8DC61AF}" type="pres">
      <dgm:prSet presAssocID="{9D4C28A1-EC3B-43CA-AF2B-6B91E1494D16}" presName="composite" presStyleCnt="0"/>
      <dgm:spPr/>
    </dgm:pt>
    <dgm:pt modelId="{3C56FF2C-01EE-4278-AE64-4C9E594073D0}" type="pres">
      <dgm:prSet presAssocID="{9D4C28A1-EC3B-43CA-AF2B-6B91E1494D16}" presName="parentText" presStyleLbl="alignNode1" presStyleIdx="0" presStyleCnt="3">
        <dgm:presLayoutVars>
          <dgm:chMax val="1"/>
          <dgm:bulletEnabled val="1"/>
        </dgm:presLayoutVars>
      </dgm:prSet>
      <dgm:spPr/>
      <dgm:t>
        <a:bodyPr/>
        <a:lstStyle/>
        <a:p>
          <a:endParaRPr lang="en-GB"/>
        </a:p>
      </dgm:t>
    </dgm:pt>
    <dgm:pt modelId="{A9849782-542D-41A7-A0DB-738097F9D6C0}" type="pres">
      <dgm:prSet presAssocID="{9D4C28A1-EC3B-43CA-AF2B-6B91E1494D16}" presName="descendantText" presStyleLbl="alignAcc1" presStyleIdx="0" presStyleCnt="3">
        <dgm:presLayoutVars>
          <dgm:bulletEnabled val="1"/>
        </dgm:presLayoutVars>
      </dgm:prSet>
      <dgm:spPr/>
      <dgm:t>
        <a:bodyPr/>
        <a:lstStyle/>
        <a:p>
          <a:endParaRPr lang="en-GB"/>
        </a:p>
      </dgm:t>
    </dgm:pt>
    <dgm:pt modelId="{6E479298-4179-467B-AB9B-E0A200F64218}" type="pres">
      <dgm:prSet presAssocID="{67161874-58FE-4501-AFCA-F969F7EEA4C5}" presName="sp" presStyleCnt="0"/>
      <dgm:spPr/>
    </dgm:pt>
    <dgm:pt modelId="{2CA4607C-83B7-4E0A-A506-859CEA562A4E}" type="pres">
      <dgm:prSet presAssocID="{7B0025AC-106F-4A87-BBC5-F443A129DD4E}" presName="composite" presStyleCnt="0"/>
      <dgm:spPr/>
    </dgm:pt>
    <dgm:pt modelId="{C34271E0-8601-460C-B078-CB7356828910}" type="pres">
      <dgm:prSet presAssocID="{7B0025AC-106F-4A87-BBC5-F443A129DD4E}" presName="parentText" presStyleLbl="alignNode1" presStyleIdx="1" presStyleCnt="3">
        <dgm:presLayoutVars>
          <dgm:chMax val="1"/>
          <dgm:bulletEnabled val="1"/>
        </dgm:presLayoutVars>
      </dgm:prSet>
      <dgm:spPr/>
      <dgm:t>
        <a:bodyPr/>
        <a:lstStyle/>
        <a:p>
          <a:endParaRPr lang="en-GB"/>
        </a:p>
      </dgm:t>
    </dgm:pt>
    <dgm:pt modelId="{BD94A531-E03D-49FA-BC8C-CE1E1E30452F}" type="pres">
      <dgm:prSet presAssocID="{7B0025AC-106F-4A87-BBC5-F443A129DD4E}" presName="descendantText" presStyleLbl="alignAcc1" presStyleIdx="1" presStyleCnt="3">
        <dgm:presLayoutVars>
          <dgm:bulletEnabled val="1"/>
        </dgm:presLayoutVars>
      </dgm:prSet>
      <dgm:spPr/>
      <dgm:t>
        <a:bodyPr/>
        <a:lstStyle/>
        <a:p>
          <a:endParaRPr lang="en-GB"/>
        </a:p>
      </dgm:t>
    </dgm:pt>
    <dgm:pt modelId="{B9EC0C43-B179-4907-AD22-C100477B383C}" type="pres">
      <dgm:prSet presAssocID="{5E53F26C-0517-4A0D-9B8A-D7BA65CB1DFA}" presName="sp" presStyleCnt="0"/>
      <dgm:spPr/>
    </dgm:pt>
    <dgm:pt modelId="{10606692-062E-4C35-A870-48E564A4AAE9}" type="pres">
      <dgm:prSet presAssocID="{96938A96-842B-435F-9C51-61AEA8E57B0B}" presName="composite" presStyleCnt="0"/>
      <dgm:spPr/>
    </dgm:pt>
    <dgm:pt modelId="{2C901889-BBE7-4E7F-BDA9-A537145E67CA}" type="pres">
      <dgm:prSet presAssocID="{96938A96-842B-435F-9C51-61AEA8E57B0B}" presName="parentText" presStyleLbl="alignNode1" presStyleIdx="2" presStyleCnt="3">
        <dgm:presLayoutVars>
          <dgm:chMax val="1"/>
          <dgm:bulletEnabled val="1"/>
        </dgm:presLayoutVars>
      </dgm:prSet>
      <dgm:spPr/>
      <dgm:t>
        <a:bodyPr/>
        <a:lstStyle/>
        <a:p>
          <a:endParaRPr lang="en-GB"/>
        </a:p>
      </dgm:t>
    </dgm:pt>
    <dgm:pt modelId="{E69AD4ED-0E5F-439F-B57A-9FC5A530974D}" type="pres">
      <dgm:prSet presAssocID="{96938A96-842B-435F-9C51-61AEA8E57B0B}" presName="descendantText" presStyleLbl="alignAcc1" presStyleIdx="2" presStyleCnt="3">
        <dgm:presLayoutVars>
          <dgm:bulletEnabled val="1"/>
        </dgm:presLayoutVars>
      </dgm:prSet>
      <dgm:spPr/>
      <dgm:t>
        <a:bodyPr/>
        <a:lstStyle/>
        <a:p>
          <a:endParaRPr lang="en-GB"/>
        </a:p>
      </dgm:t>
    </dgm:pt>
  </dgm:ptLst>
  <dgm:cxnLst>
    <dgm:cxn modelId="{F807F24C-B383-4987-A3F0-17A917E33FF3}" type="presOf" srcId="{7B0025AC-106F-4A87-BBC5-F443A129DD4E}" destId="{C34271E0-8601-460C-B078-CB7356828910}" srcOrd="0" destOrd="0" presId="urn:microsoft.com/office/officeart/2005/8/layout/chevron2"/>
    <dgm:cxn modelId="{6455ADF9-B997-4439-8E58-C4192A2FDE67}" srcId="{6949B358-A9B6-4482-9A08-6172371BEB8D}" destId="{96938A96-842B-435F-9C51-61AEA8E57B0B}" srcOrd="2" destOrd="0" parTransId="{EA408073-99EF-4D52-9E25-C59921632BCE}" sibTransId="{42EAE5DA-5B32-4720-B722-8B7C4FFF2B1D}"/>
    <dgm:cxn modelId="{8C20EAD9-FF7A-4C8C-8DF4-F73A2719393E}" type="presOf" srcId="{FC67E4D5-DA40-4846-A5CA-D5469CA389C6}" destId="{E69AD4ED-0E5F-439F-B57A-9FC5A530974D}" srcOrd="0" destOrd="0" presId="urn:microsoft.com/office/officeart/2005/8/layout/chevron2"/>
    <dgm:cxn modelId="{212062D2-42E2-401A-B64C-F7D9141860BA}" type="presOf" srcId="{64D0791D-34CE-4FA7-B320-618D45397E2C}" destId="{BD94A531-E03D-49FA-BC8C-CE1E1E30452F}" srcOrd="0" destOrd="0" presId="urn:microsoft.com/office/officeart/2005/8/layout/chevron2"/>
    <dgm:cxn modelId="{5459877B-B724-4492-941F-35176EA02D78}" type="presOf" srcId="{7F51E4DE-70F6-4661-9F58-0D269957071F}" destId="{BD94A531-E03D-49FA-BC8C-CE1E1E30452F}" srcOrd="0" destOrd="1" presId="urn:microsoft.com/office/officeart/2005/8/layout/chevron2"/>
    <dgm:cxn modelId="{9F0652B2-A9F3-4282-B767-C6F5BC9A6A70}" srcId="{7B0025AC-106F-4A87-BBC5-F443A129DD4E}" destId="{526C58CC-3B92-4C50-96C0-A456B94B8D97}" srcOrd="2" destOrd="0" parTransId="{49F21331-940D-45E2-B28A-4F643327D1DB}" sibTransId="{7ECA4F34-F03B-4731-9362-22CD355502FF}"/>
    <dgm:cxn modelId="{5B631C3C-3091-4364-8987-2FC29153A85E}" srcId="{6949B358-A9B6-4482-9A08-6172371BEB8D}" destId="{7B0025AC-106F-4A87-BBC5-F443A129DD4E}" srcOrd="1" destOrd="0" parTransId="{9D332018-F3E0-4BFE-9176-3975CC66E00A}" sibTransId="{5E53F26C-0517-4A0D-9B8A-D7BA65CB1DFA}"/>
    <dgm:cxn modelId="{90CD6F37-7442-4163-851E-4D62E23943C8}" srcId="{9D4C28A1-EC3B-43CA-AF2B-6B91E1494D16}" destId="{A502CBDA-0177-47DD-86A9-771D84D0D4B6}" srcOrd="1" destOrd="0" parTransId="{1181D303-7C3B-4F72-9BC7-9DB16E1F3626}" sibTransId="{4A3AE877-1F1D-40BC-BE82-05B9FA4892E6}"/>
    <dgm:cxn modelId="{F559ECF5-CEB7-422C-9F62-C680D72D20B2}" type="presOf" srcId="{6949B358-A9B6-4482-9A08-6172371BEB8D}" destId="{E7777BF8-6021-4492-95E0-48530EAA738C}" srcOrd="0" destOrd="0" presId="urn:microsoft.com/office/officeart/2005/8/layout/chevron2"/>
    <dgm:cxn modelId="{47CFF1F1-2118-4405-86F6-831F389E6BDE}" type="presOf" srcId="{C43E1088-E714-4952-9F1E-A57F82360450}" destId="{A9849782-542D-41A7-A0DB-738097F9D6C0}" srcOrd="0" destOrd="0" presId="urn:microsoft.com/office/officeart/2005/8/layout/chevron2"/>
    <dgm:cxn modelId="{537BED40-5CAC-4336-9AC1-D11090A350B5}" srcId="{96938A96-842B-435F-9C51-61AEA8E57B0B}" destId="{A17CDC34-FAA1-48AF-B492-F57EB47CA6E1}" srcOrd="1" destOrd="0" parTransId="{CB64A4FD-C886-4426-9A9B-1D3873C14D85}" sibTransId="{52004FE1-E1F3-48DD-A531-E5BACAAD562D}"/>
    <dgm:cxn modelId="{6F6D98B0-28B6-44B4-9DE3-40DFDF1622F9}" type="presOf" srcId="{A502CBDA-0177-47DD-86A9-771D84D0D4B6}" destId="{A9849782-542D-41A7-A0DB-738097F9D6C0}" srcOrd="0" destOrd="1" presId="urn:microsoft.com/office/officeart/2005/8/layout/chevron2"/>
    <dgm:cxn modelId="{FE800F9A-02E5-4B01-A9B8-058E731B425E}" type="presOf" srcId="{526C58CC-3B92-4C50-96C0-A456B94B8D97}" destId="{BD94A531-E03D-49FA-BC8C-CE1E1E30452F}" srcOrd="0" destOrd="2" presId="urn:microsoft.com/office/officeart/2005/8/layout/chevron2"/>
    <dgm:cxn modelId="{F2B1E8AA-134B-4BC1-86D7-9B0048F73E11}" type="presOf" srcId="{8E6822C5-B3EC-4692-A123-6E57A41F7631}" destId="{A9849782-542D-41A7-A0DB-738097F9D6C0}" srcOrd="0" destOrd="2" presId="urn:microsoft.com/office/officeart/2005/8/layout/chevron2"/>
    <dgm:cxn modelId="{12B18446-9EF9-4757-82DC-5A0D2B982182}" srcId="{9D4C28A1-EC3B-43CA-AF2B-6B91E1494D16}" destId="{8E6822C5-B3EC-4692-A123-6E57A41F7631}" srcOrd="2" destOrd="0" parTransId="{95DBA974-D157-46AE-920C-64C78EA8ED0E}" sibTransId="{7F34EF60-94ED-492B-8770-1F7626E46FE3}"/>
    <dgm:cxn modelId="{B6E58AC7-E7A7-4270-8DF5-13CF1021094F}" srcId="{6949B358-A9B6-4482-9A08-6172371BEB8D}" destId="{9D4C28A1-EC3B-43CA-AF2B-6B91E1494D16}" srcOrd="0" destOrd="0" parTransId="{EF0ADF30-9596-4A27-9C8F-AD48A2D9109D}" sibTransId="{67161874-58FE-4501-AFCA-F969F7EEA4C5}"/>
    <dgm:cxn modelId="{1BA51C71-1180-4868-A6B9-4D2750B18F11}" srcId="{7B0025AC-106F-4A87-BBC5-F443A129DD4E}" destId="{7F51E4DE-70F6-4661-9F58-0D269957071F}" srcOrd="1" destOrd="0" parTransId="{4CE3726F-06B2-4727-8133-FB00D077F18F}" sibTransId="{737B1730-52EB-404C-897C-9EB5869B2987}"/>
    <dgm:cxn modelId="{D96DF766-A443-4940-9751-E159E30542F8}" srcId="{96938A96-842B-435F-9C51-61AEA8E57B0B}" destId="{FC67E4D5-DA40-4846-A5CA-D5469CA389C6}" srcOrd="0" destOrd="0" parTransId="{58ECA2BF-E352-4AE4-A7BC-BA5852741E85}" sibTransId="{A3470346-36CD-4A37-832D-865E188A3580}"/>
    <dgm:cxn modelId="{92BF9DE7-03AE-4523-979C-C39D5E09B14E}" type="presOf" srcId="{A17CDC34-FAA1-48AF-B492-F57EB47CA6E1}" destId="{E69AD4ED-0E5F-439F-B57A-9FC5A530974D}" srcOrd="0" destOrd="1" presId="urn:microsoft.com/office/officeart/2005/8/layout/chevron2"/>
    <dgm:cxn modelId="{4D006927-DC04-4428-9606-277128A0B71D}" type="presOf" srcId="{96938A96-842B-435F-9C51-61AEA8E57B0B}" destId="{2C901889-BBE7-4E7F-BDA9-A537145E67CA}" srcOrd="0" destOrd="0" presId="urn:microsoft.com/office/officeart/2005/8/layout/chevron2"/>
    <dgm:cxn modelId="{A3456436-51A1-4BB6-830A-BABC4CB674EE}" srcId="{7B0025AC-106F-4A87-BBC5-F443A129DD4E}" destId="{64D0791D-34CE-4FA7-B320-618D45397E2C}" srcOrd="0" destOrd="0" parTransId="{FF319776-E450-4BAF-B8EB-85338E410635}" sibTransId="{A1E63C08-C34E-4B8B-95E6-DC1DF0194AA7}"/>
    <dgm:cxn modelId="{079F85BE-F205-4548-901E-55BE58939D58}" type="presOf" srcId="{9D4C28A1-EC3B-43CA-AF2B-6B91E1494D16}" destId="{3C56FF2C-01EE-4278-AE64-4C9E594073D0}" srcOrd="0" destOrd="0" presId="urn:microsoft.com/office/officeart/2005/8/layout/chevron2"/>
    <dgm:cxn modelId="{C1A19900-FB77-4F2D-8EB0-425FEE89E490}" srcId="{9D4C28A1-EC3B-43CA-AF2B-6B91E1494D16}" destId="{C43E1088-E714-4952-9F1E-A57F82360450}" srcOrd="0" destOrd="0" parTransId="{A776B4DF-D046-4493-A193-35B7191AC575}" sibTransId="{8FD7585C-4A49-4D24-82CD-A6687553C80D}"/>
    <dgm:cxn modelId="{B8FC0A65-71A3-421E-8B6C-1CADBAFC2EE0}" type="presParOf" srcId="{E7777BF8-6021-4492-95E0-48530EAA738C}" destId="{9793DD8E-26E4-4B8D-B0B5-5DE0B8DC61AF}" srcOrd="0" destOrd="0" presId="urn:microsoft.com/office/officeart/2005/8/layout/chevron2"/>
    <dgm:cxn modelId="{6F57B0C0-D942-4A45-97A8-6C6D8201CEF7}" type="presParOf" srcId="{9793DD8E-26E4-4B8D-B0B5-5DE0B8DC61AF}" destId="{3C56FF2C-01EE-4278-AE64-4C9E594073D0}" srcOrd="0" destOrd="0" presId="urn:microsoft.com/office/officeart/2005/8/layout/chevron2"/>
    <dgm:cxn modelId="{FB837F78-E22E-46B7-BE21-14B7F04A049D}" type="presParOf" srcId="{9793DD8E-26E4-4B8D-B0B5-5DE0B8DC61AF}" destId="{A9849782-542D-41A7-A0DB-738097F9D6C0}" srcOrd="1" destOrd="0" presId="urn:microsoft.com/office/officeart/2005/8/layout/chevron2"/>
    <dgm:cxn modelId="{055826E8-AF09-460E-9D5E-B878CD7AA488}" type="presParOf" srcId="{E7777BF8-6021-4492-95E0-48530EAA738C}" destId="{6E479298-4179-467B-AB9B-E0A200F64218}" srcOrd="1" destOrd="0" presId="urn:microsoft.com/office/officeart/2005/8/layout/chevron2"/>
    <dgm:cxn modelId="{3FBFEA46-DB05-40D9-B984-3F75F8BDEC41}" type="presParOf" srcId="{E7777BF8-6021-4492-95E0-48530EAA738C}" destId="{2CA4607C-83B7-4E0A-A506-859CEA562A4E}" srcOrd="2" destOrd="0" presId="urn:microsoft.com/office/officeart/2005/8/layout/chevron2"/>
    <dgm:cxn modelId="{B4BC1F6A-27E8-4AA1-9E67-FF52851EFA1E}" type="presParOf" srcId="{2CA4607C-83B7-4E0A-A506-859CEA562A4E}" destId="{C34271E0-8601-460C-B078-CB7356828910}" srcOrd="0" destOrd="0" presId="urn:microsoft.com/office/officeart/2005/8/layout/chevron2"/>
    <dgm:cxn modelId="{0B813087-4555-4DD0-BF5A-DE36D200DDC8}" type="presParOf" srcId="{2CA4607C-83B7-4E0A-A506-859CEA562A4E}" destId="{BD94A531-E03D-49FA-BC8C-CE1E1E30452F}" srcOrd="1" destOrd="0" presId="urn:microsoft.com/office/officeart/2005/8/layout/chevron2"/>
    <dgm:cxn modelId="{5A667B16-20F0-4743-BE75-702975EA8C56}" type="presParOf" srcId="{E7777BF8-6021-4492-95E0-48530EAA738C}" destId="{B9EC0C43-B179-4907-AD22-C100477B383C}" srcOrd="3" destOrd="0" presId="urn:microsoft.com/office/officeart/2005/8/layout/chevron2"/>
    <dgm:cxn modelId="{3207480F-D54C-4B85-B4FF-68A501A48B06}" type="presParOf" srcId="{E7777BF8-6021-4492-95E0-48530EAA738C}" destId="{10606692-062E-4C35-A870-48E564A4AAE9}" srcOrd="4" destOrd="0" presId="urn:microsoft.com/office/officeart/2005/8/layout/chevron2"/>
    <dgm:cxn modelId="{6F72296D-810E-4248-89D0-6D6D9AC7F30A}" type="presParOf" srcId="{10606692-062E-4C35-A870-48E564A4AAE9}" destId="{2C901889-BBE7-4E7F-BDA9-A537145E67CA}" srcOrd="0" destOrd="0" presId="urn:microsoft.com/office/officeart/2005/8/layout/chevron2"/>
    <dgm:cxn modelId="{84A0F872-40AA-4A7F-A364-58DC63B281CA}" type="presParOf" srcId="{10606692-062E-4C35-A870-48E564A4AAE9}" destId="{E69AD4ED-0E5F-439F-B57A-9FC5A53097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traceFormat>
        <inkml:channelProperties>
          <inkml:channelProperty channel="X" name="resolution" value="2155.72363" units="1/cm"/>
          <inkml:channelProperty channel="Y" name="resolution" value="3449.15796" units="1/cm"/>
          <inkml:channelProperty channel="F" name="resolution" value="2.84167" units="1/cm"/>
        </inkml:channelProperties>
      </inkml:inkSource>
      <inkml:timestamp xml:id="ts0" timeString="2016-10-04T09:40:56.423"/>
    </inkml:context>
    <inkml:brush xml:id="br0">
      <inkml:brushProperty name="width" value="0.06667" units="cm"/>
      <inkml:brushProperty name="height" value="0.06667" units="cm"/>
      <inkml:brushProperty name="fitToCurve" value="1"/>
    </inkml:brush>
  </inkml:definitions>
  <inkml:trace contextRef="#ctx0" brushRef="#br0">14-1 0,'0'0'20,"-6"0"4,4 0-1,-1 0-2,1 0-6,2 0-4,0 0-3,0 0-2,0 0 0,0 0 0,0 0-1,0 0 0,-2 0 2,2 0-2,0 0-1,0 0 0,0 0-1,0 0-2,0 0-1,0 0 0,0 0-1,0 0-2,0 0-4,0 0-2,0 0-1,0 2-8,0 3-19,11 3-28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3B284-E862-4F96-9AA4-FE17899D1D68}" type="datetimeFigureOut">
              <a:rPr lang="en-GB" smtClean="0"/>
              <a:t>17/01/2022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D28CF9-341C-42D0-ADF7-094AD77772F5}" type="slidenum">
              <a:rPr lang="en-GB" smtClean="0"/>
              <a:t>‹#›</a:t>
            </a:fld>
            <a:endParaRPr lang="en-GB"/>
          </a:p>
        </p:txBody>
      </p:sp>
    </p:spTree>
    <p:extLst>
      <p:ext uri="{BB962C8B-B14F-4D97-AF65-F5344CB8AC3E}">
        <p14:creationId xmlns:p14="http://schemas.microsoft.com/office/powerpoint/2010/main" val="207773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pharms.com/resources/frameworks/prescribing-competency-framework/competency-framework#fb"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D28CF9-341C-42D0-ADF7-094AD77772F5}" type="slidenum">
              <a:rPr lang="en-GB" smtClean="0"/>
              <a:t>4</a:t>
            </a:fld>
            <a:endParaRPr lang="en-GB"/>
          </a:p>
        </p:txBody>
      </p:sp>
    </p:spTree>
    <p:extLst>
      <p:ext uri="{BB962C8B-B14F-4D97-AF65-F5344CB8AC3E}">
        <p14:creationId xmlns:p14="http://schemas.microsoft.com/office/powerpoint/2010/main" val="154238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D28CF9-341C-42D0-ADF7-094AD77772F5}" type="slidenum">
              <a:rPr lang="en-GB" smtClean="0"/>
              <a:t>17</a:t>
            </a:fld>
            <a:endParaRPr lang="en-GB"/>
          </a:p>
        </p:txBody>
      </p:sp>
    </p:spTree>
    <p:extLst>
      <p:ext uri="{BB962C8B-B14F-4D97-AF65-F5344CB8AC3E}">
        <p14:creationId xmlns:p14="http://schemas.microsoft.com/office/powerpoint/2010/main" val="1223147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40 year old man</a:t>
            </a:r>
          </a:p>
          <a:p>
            <a:r>
              <a:rPr lang="en-GB" dirty="0"/>
              <a:t>PC – 9 month history of neck an arm pain.  Acute onset lifting a bag of coal at work.  Worsened. Severe pain at rest and doing virtually anything Poor sleep. </a:t>
            </a:r>
          </a:p>
          <a:p>
            <a:r>
              <a:rPr lang="en-GB" dirty="0"/>
              <a:t>HPC – Saw physio “made things worst”, referred to orthopaedic spinal team.  </a:t>
            </a:r>
          </a:p>
          <a:p>
            <a:r>
              <a:rPr lang="en-GB" dirty="0"/>
              <a:t>MRI, small disc protrusion at C6/7 may irritate exiting nerve root – no surgical options available.  Referred to pain team.  </a:t>
            </a:r>
          </a:p>
          <a:p>
            <a:r>
              <a:rPr lang="en-GB" dirty="0"/>
              <a:t>No other change in health, weight loss, sleep</a:t>
            </a:r>
          </a:p>
          <a:p>
            <a:endParaRPr lang="en-GB" dirty="0"/>
          </a:p>
          <a:p>
            <a:r>
              <a:rPr lang="en-GB" dirty="0"/>
              <a:t>Medications – MST 30mg BD, Paracetamol 1g QDS, occasional ibuprofen 200mg</a:t>
            </a:r>
          </a:p>
          <a:p>
            <a:r>
              <a:rPr lang="en-GB" dirty="0"/>
              <a:t>Medical </a:t>
            </a:r>
            <a:r>
              <a:rPr lang="en-GB" dirty="0" err="1"/>
              <a:t>Hx</a:t>
            </a:r>
            <a:r>
              <a:rPr lang="en-GB" dirty="0"/>
              <a:t> – IBS</a:t>
            </a:r>
          </a:p>
          <a:p>
            <a:r>
              <a:rPr lang="en-GB" dirty="0"/>
              <a:t>SH – lives with partner and son, works in a manual job – not worked for past 9 months and at risk of losing his job </a:t>
            </a:r>
          </a:p>
          <a:p>
            <a:r>
              <a:rPr lang="en-GB" dirty="0"/>
              <a:t>Psych </a:t>
            </a:r>
            <a:r>
              <a:rPr lang="en-GB" dirty="0" err="1"/>
              <a:t>Hx</a:t>
            </a:r>
            <a:r>
              <a:rPr lang="en-GB" dirty="0"/>
              <a:t> – Low mood secondary to pain and not being able to do the things he enjoys, financial pressure</a:t>
            </a:r>
          </a:p>
          <a:p>
            <a:endParaRPr lang="en-GB" dirty="0"/>
          </a:p>
          <a:p>
            <a:endParaRPr lang="en-GB" dirty="0"/>
          </a:p>
          <a:p>
            <a:endParaRPr lang="en-US" dirty="0"/>
          </a:p>
          <a:p>
            <a:endParaRPr lang="en-US" dirty="0"/>
          </a:p>
          <a:p>
            <a:endParaRPr lang="en-US" dirty="0"/>
          </a:p>
          <a:p>
            <a:endParaRPr lang="en-US" dirty="0"/>
          </a:p>
          <a:p>
            <a:r>
              <a:rPr lang="en-US" dirty="0"/>
              <a:t>Undertakes the consultation in an appropriate setting. </a:t>
            </a:r>
          </a:p>
          <a:p>
            <a:r>
              <a:rPr lang="en-US" dirty="0"/>
              <a:t>1.5. Demonstrates good consultation skills and builds rapport with the patient/</a:t>
            </a:r>
            <a:r>
              <a:rPr lang="en-US" dirty="0" err="1"/>
              <a:t>carer</a:t>
            </a:r>
            <a:r>
              <a:rPr lang="en-US" dirty="0"/>
              <a:t>. </a:t>
            </a:r>
          </a:p>
          <a:p>
            <a:endParaRPr lang="en-US" dirty="0"/>
          </a:p>
          <a:p>
            <a:r>
              <a:rPr lang="en-US" dirty="0"/>
              <a:t>Really important</a:t>
            </a:r>
            <a:r>
              <a:rPr lang="en-US" baseline="0" dirty="0"/>
              <a:t> was </a:t>
            </a:r>
            <a:r>
              <a:rPr lang="en-US" baseline="0" dirty="0" err="1"/>
              <a:t>andry</a:t>
            </a:r>
            <a:r>
              <a:rPr lang="en-US" baseline="0" dirty="0"/>
              <a:t>, felt he had been fobbed off and didn’t know what to do so sent to the pain team.</a:t>
            </a:r>
          </a:p>
          <a:p>
            <a:endParaRPr lang="en-US" dirty="0"/>
          </a:p>
          <a:p>
            <a:r>
              <a:rPr lang="en-US" dirty="0"/>
              <a:t>1.12. Understands the condition(s) being treated, their natural progression, and how to assess their severity, deterioration and anticipated response to treatment.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Working in an out </a:t>
            </a:r>
            <a:r>
              <a:rPr lang="en-GB" dirty="0" err="1"/>
              <a:t>pt</a:t>
            </a:r>
            <a:r>
              <a:rPr lang="en-GB" dirty="0"/>
              <a:t> pain team a referral criteria is diagnosis made or cleared. Shouldn’t be assumed</a:t>
            </a:r>
            <a:r>
              <a:rPr lang="en-GB" baseline="0" dirty="0"/>
              <a:t> still need to take a full history, review scans and perform assessment.  What is really important is to assess patients understanding and expectation. He was frustrated seen all these people and didn’t fully understand the nature of the problem.</a:t>
            </a:r>
            <a:endParaRPr lang="en-US" dirty="0"/>
          </a:p>
          <a:p>
            <a:endParaRPr lang="en-US" dirty="0"/>
          </a:p>
          <a:p>
            <a:endParaRPr lang="en-US" dirty="0"/>
          </a:p>
          <a:p>
            <a:r>
              <a:rPr lang="en-US" dirty="0"/>
              <a:t>1.13. Reviews adherence (and non-adherence) to, and effectiveness of, current medicines. </a:t>
            </a:r>
          </a:p>
          <a:p>
            <a:r>
              <a:rPr lang="en-GB" dirty="0"/>
              <a:t>Was taking more than the prescribed dose of MST although felt it wasn’t effective.  Desperate and </a:t>
            </a:r>
            <a:r>
              <a:rPr lang="en-GB" dirty="0" err="1"/>
              <a:t>din’t</a:t>
            </a:r>
            <a:r>
              <a:rPr lang="en-GB" dirty="0"/>
              <a:t> know what else to do and said at least it made him feel a bit drowsy and like he wasn’t completely present.</a:t>
            </a:r>
          </a:p>
          <a:p>
            <a:endParaRPr lang="en-US" dirty="0"/>
          </a:p>
        </p:txBody>
      </p:sp>
      <p:sp>
        <p:nvSpPr>
          <p:cNvPr id="4" name="Slide Number Placeholder 3"/>
          <p:cNvSpPr>
            <a:spLocks noGrp="1"/>
          </p:cNvSpPr>
          <p:nvPr>
            <p:ph type="sldNum" sz="quarter" idx="10"/>
          </p:nvPr>
        </p:nvSpPr>
        <p:spPr/>
        <p:txBody>
          <a:bodyPr/>
          <a:lstStyle/>
          <a:p>
            <a:fld id="{FD27B0DB-2C36-4B82-8326-8F45E41E44CD}" type="slidenum">
              <a:rPr lang="en-GB" smtClean="0"/>
              <a:t>19</a:t>
            </a:fld>
            <a:endParaRPr lang="en-GB"/>
          </a:p>
        </p:txBody>
      </p:sp>
    </p:spTree>
    <p:extLst>
      <p:ext uri="{BB962C8B-B14F-4D97-AF65-F5344CB8AC3E}">
        <p14:creationId xmlns:p14="http://schemas.microsoft.com/office/powerpoint/2010/main" val="16881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 pharm options</a:t>
            </a:r>
            <a:r>
              <a:rPr lang="en-GB" baseline="0" dirty="0"/>
              <a:t> discussion about pain and explanation already provided types of pain including neuropathic and sensitised nerves and a nervous system –That meds are one part of a puzzle or package was discussed and included in the decision making aid</a:t>
            </a:r>
          </a:p>
          <a:p>
            <a:endParaRPr lang="en-GB" baseline="0" dirty="0"/>
          </a:p>
          <a:p>
            <a:r>
              <a:rPr lang="en-US" dirty="0"/>
              <a:t>3.5. Builds a relationship which encourages appropriate prescribing and not the expectation that a prescription will be supplied. </a:t>
            </a:r>
          </a:p>
          <a:p>
            <a:r>
              <a:rPr lang="en-US" dirty="0"/>
              <a:t>3.6. Explores the patient's/</a:t>
            </a:r>
            <a:r>
              <a:rPr lang="en-US" dirty="0" err="1"/>
              <a:t>carer's</a:t>
            </a:r>
            <a:r>
              <a:rPr lang="en-US" dirty="0"/>
              <a:t> understanding of a consultation and aims for a satisfactory outcome for the patient/</a:t>
            </a:r>
            <a:r>
              <a:rPr lang="en-US" dirty="0" err="1"/>
              <a:t>carer</a:t>
            </a:r>
            <a:r>
              <a:rPr lang="en-US" dirty="0"/>
              <a:t> and prescriber.</a:t>
            </a:r>
            <a:endParaRPr lang="en-GB" baseline="0" dirty="0"/>
          </a:p>
          <a:p>
            <a:endParaRPr lang="en-GB" baseline="0" dirty="0"/>
          </a:p>
          <a:p>
            <a:r>
              <a:rPr lang="en-GB" baseline="0" dirty="0"/>
              <a:t>Options, shared decision making, MI.  Important step before this is to agree an agenda for the session; What is the most important thing you would like to get out of today’s session, what would you like to discuss.  May not even be medication, though this wouldn’t have made for a very good case study. But really important for rapport, trust</a:t>
            </a:r>
          </a:p>
          <a:p>
            <a:endParaRPr lang="en-GB" baseline="0" dirty="0"/>
          </a:p>
          <a:p>
            <a:endParaRPr lang="en-GB" baseline="0" dirty="0"/>
          </a:p>
          <a:p>
            <a:endParaRPr lang="en-GB" baseline="0" dirty="0"/>
          </a:p>
          <a:p>
            <a:r>
              <a:rPr lang="en-GB" baseline="0" dirty="0"/>
              <a:t>Be honest, for example the aid has some info about NNT’s , although complicated to find provide a useful indication.  E.g. for every 6 people that are given this medication 1 will get a 30% reduction.  Weigh this up with the side effects </a:t>
            </a:r>
            <a:r>
              <a:rPr lang="en-GB" baseline="0" dirty="0" err="1"/>
              <a:t>etc</a:t>
            </a:r>
            <a:r>
              <a:rPr lang="en-GB" baseline="0" dirty="0"/>
              <a:t>, as well as wider package and option of doing nothing.</a:t>
            </a:r>
          </a:p>
          <a:p>
            <a:endParaRPr lang="en-GB" baseline="0" dirty="0"/>
          </a:p>
          <a:p>
            <a:r>
              <a:rPr lang="en-GB" baseline="0" dirty="0"/>
              <a:t>In terms of risks and benefits also important to consider:</a:t>
            </a:r>
          </a:p>
          <a:p>
            <a:r>
              <a:rPr lang="en-US" dirty="0"/>
              <a:t>2.9</a:t>
            </a:r>
            <a:r>
              <a:rPr lang="en-US" baseline="0" dirty="0"/>
              <a:t> </a:t>
            </a:r>
            <a:r>
              <a:rPr lang="en-US" dirty="0"/>
              <a:t>Considers the wider perspective including the public health issues related to medicines and their use, and promoting health.</a:t>
            </a:r>
          </a:p>
          <a:p>
            <a:endParaRPr lang="en-GB" baseline="0" dirty="0"/>
          </a:p>
          <a:p>
            <a:r>
              <a:rPr lang="en-GB" baseline="0" dirty="0"/>
              <a:t>PGB / Gabapentin misuse and dependence</a:t>
            </a:r>
          </a:p>
          <a:p>
            <a:endParaRPr lang="en-GB" baseline="0" dirty="0"/>
          </a:p>
          <a:p>
            <a:r>
              <a:rPr lang="en-GB" baseline="0" dirty="0"/>
              <a:t>Opiates – significance of long term side effects not going to go into this in too much detail for this patient as there is a great session later with Clare on this.</a:t>
            </a:r>
          </a:p>
          <a:p>
            <a:r>
              <a:rPr lang="en-GB" dirty="0"/>
              <a:t>dry mouth </a:t>
            </a:r>
          </a:p>
          <a:p>
            <a:r>
              <a:rPr lang="en-GB" dirty="0"/>
              <a:t>constipation </a:t>
            </a:r>
          </a:p>
          <a:p>
            <a:r>
              <a:rPr lang="en-GB" dirty="0"/>
              <a:t>nausea </a:t>
            </a:r>
          </a:p>
          <a:p>
            <a:r>
              <a:rPr lang="en-GB" dirty="0"/>
              <a:t>drowsiness </a:t>
            </a:r>
          </a:p>
          <a:p>
            <a:r>
              <a:rPr lang="en-GB" dirty="0"/>
              <a:t>weight gain </a:t>
            </a:r>
          </a:p>
          <a:p>
            <a:r>
              <a:rPr lang="en-GB" b="1" dirty="0">
                <a:solidFill>
                  <a:srgbClr val="FF0000"/>
                </a:solidFill>
              </a:rPr>
              <a:t>sleep disturbance </a:t>
            </a:r>
          </a:p>
          <a:p>
            <a:r>
              <a:rPr lang="en-GB" b="1" dirty="0">
                <a:solidFill>
                  <a:srgbClr val="FF0000"/>
                </a:solidFill>
              </a:rPr>
              <a:t>sexual dysfunction </a:t>
            </a:r>
          </a:p>
          <a:p>
            <a:r>
              <a:rPr lang="en-GB" b="1" dirty="0">
                <a:solidFill>
                  <a:srgbClr val="FF0000"/>
                </a:solidFill>
              </a:rPr>
              <a:t>shortened life expectancy</a:t>
            </a:r>
          </a:p>
          <a:p>
            <a:r>
              <a:rPr lang="en-GB" dirty="0"/>
              <a:t>tolerance </a:t>
            </a:r>
          </a:p>
          <a:p>
            <a:r>
              <a:rPr lang="en-GB" dirty="0"/>
              <a:t>addiction </a:t>
            </a:r>
          </a:p>
          <a:p>
            <a:r>
              <a:rPr lang="en-GB" dirty="0"/>
              <a:t>withdrawal </a:t>
            </a:r>
          </a:p>
          <a:p>
            <a:r>
              <a:rPr lang="en-GB" b="1" dirty="0">
                <a:solidFill>
                  <a:srgbClr val="FF0000"/>
                </a:solidFill>
              </a:rPr>
              <a:t>hypothalamic-pituitary axis adrenal and stress response</a:t>
            </a:r>
          </a:p>
          <a:p>
            <a:r>
              <a:rPr lang="en-GB" b="1" dirty="0">
                <a:solidFill>
                  <a:srgbClr val="FF0000"/>
                </a:solidFill>
              </a:rPr>
              <a:t>hyperalgesia</a:t>
            </a:r>
          </a:p>
          <a:p>
            <a:r>
              <a:rPr lang="en-GB" b="1" dirty="0">
                <a:solidFill>
                  <a:srgbClr val="FF0000"/>
                </a:solidFill>
              </a:rPr>
              <a:t>immunological suppression </a:t>
            </a:r>
          </a:p>
          <a:p>
            <a:r>
              <a:rPr lang="en-GB" dirty="0"/>
              <a:t>overdose </a:t>
            </a:r>
          </a:p>
          <a:p>
            <a:r>
              <a:rPr lang="en-GB" dirty="0"/>
              <a:t>sedation</a:t>
            </a:r>
            <a:r>
              <a:rPr lang="en-GB" b="1" dirty="0"/>
              <a:t> </a:t>
            </a:r>
          </a:p>
          <a:p>
            <a:r>
              <a:rPr lang="en-GB" dirty="0"/>
              <a:t>Depression</a:t>
            </a:r>
          </a:p>
          <a:p>
            <a:endParaRPr lang="en-GB" dirty="0"/>
          </a:p>
          <a:p>
            <a:r>
              <a:rPr lang="en-GB" dirty="0"/>
              <a:t>Preferred option DLX – MOA SNRI off label use</a:t>
            </a:r>
          </a:p>
          <a:p>
            <a:endParaRPr lang="en-GB" b="1" baseline="0" dirty="0"/>
          </a:p>
          <a:p>
            <a:endParaRPr lang="en-GB" baseline="0" dirty="0"/>
          </a:p>
        </p:txBody>
      </p:sp>
      <p:sp>
        <p:nvSpPr>
          <p:cNvPr id="4" name="Slide Number Placeholder 3"/>
          <p:cNvSpPr>
            <a:spLocks noGrp="1"/>
          </p:cNvSpPr>
          <p:nvPr>
            <p:ph type="sldNum" sz="quarter" idx="10"/>
          </p:nvPr>
        </p:nvSpPr>
        <p:spPr/>
        <p:txBody>
          <a:bodyPr/>
          <a:lstStyle/>
          <a:p>
            <a:fld id="{FD27B0DB-2C36-4B82-8326-8F45E41E44CD}" type="slidenum">
              <a:rPr lang="en-GB" smtClean="0"/>
              <a:t>20</a:t>
            </a:fld>
            <a:endParaRPr lang="en-GB"/>
          </a:p>
        </p:txBody>
      </p:sp>
    </p:spTree>
    <p:extLst>
      <p:ext uri="{BB962C8B-B14F-4D97-AF65-F5344CB8AC3E}">
        <p14:creationId xmlns:p14="http://schemas.microsoft.com/office/powerpoint/2010/main" val="400940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exhaustive just</a:t>
            </a:r>
            <a:r>
              <a:rPr lang="en-GB" baseline="0" dirty="0"/>
              <a:t> got some important info.  Many different iterations.  Patient involvement ahs been crucial in the development of this.</a:t>
            </a:r>
            <a:endParaRPr lang="en-GB" dirty="0"/>
          </a:p>
        </p:txBody>
      </p:sp>
      <p:sp>
        <p:nvSpPr>
          <p:cNvPr id="4" name="Slide Number Placeholder 3"/>
          <p:cNvSpPr>
            <a:spLocks noGrp="1"/>
          </p:cNvSpPr>
          <p:nvPr>
            <p:ph type="sldNum" sz="quarter" idx="10"/>
          </p:nvPr>
        </p:nvSpPr>
        <p:spPr/>
        <p:txBody>
          <a:bodyPr/>
          <a:lstStyle/>
          <a:p>
            <a:fld id="{FD27B0DB-2C36-4B82-8326-8F45E41E44CD}" type="slidenum">
              <a:rPr lang="en-GB" smtClean="0"/>
              <a:t>21</a:t>
            </a:fld>
            <a:endParaRPr lang="en-GB"/>
          </a:p>
        </p:txBody>
      </p:sp>
    </p:spTree>
    <p:extLst>
      <p:ext uri="{BB962C8B-B14F-4D97-AF65-F5344CB8AC3E}">
        <p14:creationId xmlns:p14="http://schemas.microsoft.com/office/powerpoint/2010/main" val="2684897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4.1 Prescribes a medicine only with adequate, up-to-date awareness of its actions, indications, dose, contraindications,</a:t>
            </a:r>
            <a:r>
              <a:rPr lang="en-GB" baseline="0" dirty="0"/>
              <a:t> </a:t>
            </a:r>
            <a:r>
              <a:rPr lang="en-GB" dirty="0"/>
              <a:t>interactions, cautions, and unwanted effects</a:t>
            </a:r>
            <a:r>
              <a:rPr lang="en-GB" baseline="0" dirty="0"/>
              <a:t> – this is an important point.  Important to review decision making aid and update with new guidance for example the guidance from MHRA on misuse and addiction to PGB</a:t>
            </a:r>
          </a:p>
          <a:p>
            <a:endParaRPr lang="en-GB" baseline="0" dirty="0"/>
          </a:p>
          <a:p>
            <a:r>
              <a:rPr lang="en-GB" baseline="0" dirty="0"/>
              <a:t>Cost not any more but a few years ago </a:t>
            </a:r>
            <a:r>
              <a:rPr lang="en-GB" baseline="0" dirty="0" err="1"/>
              <a:t>pgb</a:t>
            </a:r>
            <a:r>
              <a:rPr lang="en-GB" baseline="0" dirty="0"/>
              <a:t> became off patent but if you prescribed </a:t>
            </a:r>
            <a:r>
              <a:rPr lang="en-GB" baseline="0" dirty="0" err="1"/>
              <a:t>lyrica</a:t>
            </a:r>
            <a:r>
              <a:rPr lang="en-GB" baseline="0" dirty="0"/>
              <a:t> instead of </a:t>
            </a:r>
            <a:r>
              <a:rPr lang="en-GB" baseline="0" dirty="0" err="1"/>
              <a:t>alzain</a:t>
            </a:r>
            <a:r>
              <a:rPr lang="en-GB" baseline="0" dirty="0"/>
              <a:t> cost about £60 a month more.  </a:t>
            </a:r>
            <a:r>
              <a:rPr lang="en-GB" b="1" baseline="0" dirty="0"/>
              <a:t>Look at which competency this relates to</a:t>
            </a:r>
            <a:endParaRPr lang="en-GB" dirty="0"/>
          </a:p>
        </p:txBody>
      </p:sp>
      <p:sp>
        <p:nvSpPr>
          <p:cNvPr id="4" name="Slide Number Placeholder 3"/>
          <p:cNvSpPr>
            <a:spLocks noGrp="1"/>
          </p:cNvSpPr>
          <p:nvPr>
            <p:ph type="sldNum" sz="quarter" idx="10"/>
          </p:nvPr>
        </p:nvSpPr>
        <p:spPr/>
        <p:txBody>
          <a:bodyPr/>
          <a:lstStyle/>
          <a:p>
            <a:fld id="{FD27B0DB-2C36-4B82-8326-8F45E41E44CD}" type="slidenum">
              <a:rPr lang="en-GB" smtClean="0"/>
              <a:t>22</a:t>
            </a:fld>
            <a:endParaRPr lang="en-GB"/>
          </a:p>
        </p:txBody>
      </p:sp>
    </p:spTree>
    <p:extLst>
      <p:ext uri="{BB962C8B-B14F-4D97-AF65-F5344CB8AC3E}">
        <p14:creationId xmlns:p14="http://schemas.microsoft.com/office/powerpoint/2010/main" val="352177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Appropriate dose and time great management by GP and practice nurse.</a:t>
            </a:r>
          </a:p>
          <a:p>
            <a:endParaRPr lang="en-GB" dirty="0"/>
          </a:p>
          <a:p>
            <a:r>
              <a:rPr lang="en-GB" dirty="0"/>
              <a:t>I felt</a:t>
            </a:r>
            <a:r>
              <a:rPr lang="en-GB" baseline="0" dirty="0"/>
              <a:t> that he should be switched to a group 2 however </a:t>
            </a:r>
            <a:r>
              <a:rPr lang="en-GB" baseline="0" dirty="0" err="1"/>
              <a:t>pt</a:t>
            </a:r>
            <a:r>
              <a:rPr lang="en-GB" baseline="0" dirty="0"/>
              <a:t> wanted to try but was also really reluctant to stop DLX as had been some benefit.  Asked if he could try both, said I wasn’t aware if this but would take for discussion at our next MDT meeting.</a:t>
            </a:r>
          </a:p>
          <a:p>
            <a:endParaRPr lang="en-GB" baseline="0" dirty="0"/>
          </a:p>
          <a:p>
            <a:r>
              <a:rPr lang="en-GB" baseline="0" dirty="0"/>
              <a:t>Nurse, pharm and cons – although not in formulary or in NICE guidance there is some weak evidence for use of </a:t>
            </a:r>
            <a:r>
              <a:rPr lang="en-GB" baseline="0" dirty="0" err="1"/>
              <a:t>antineuropathics</a:t>
            </a:r>
            <a:r>
              <a:rPr lang="en-GB" baseline="0" dirty="0"/>
              <a:t> at lower does but in combination for a short term period.  Discussed this and at next session agreed to reduce DLX and start a small dose of </a:t>
            </a:r>
            <a:r>
              <a:rPr lang="en-GB" baseline="0" dirty="0" err="1"/>
              <a:t>pregabalin</a:t>
            </a:r>
            <a:r>
              <a:rPr lang="en-GB" baseline="0" dirty="0"/>
              <a:t>.  Significant improvement was able to use arm more functionally and after 6 months had stopped all meds and was back at work.</a:t>
            </a:r>
            <a:endParaRPr lang="en-GB" dirty="0"/>
          </a:p>
        </p:txBody>
      </p:sp>
      <p:sp>
        <p:nvSpPr>
          <p:cNvPr id="4" name="Slide Number Placeholder 3"/>
          <p:cNvSpPr>
            <a:spLocks noGrp="1"/>
          </p:cNvSpPr>
          <p:nvPr>
            <p:ph type="sldNum" sz="quarter" idx="10"/>
          </p:nvPr>
        </p:nvSpPr>
        <p:spPr/>
        <p:txBody>
          <a:bodyPr/>
          <a:lstStyle/>
          <a:p>
            <a:fld id="{FD27B0DB-2C36-4B82-8326-8F45E41E44CD}" type="slidenum">
              <a:rPr lang="en-GB" smtClean="0"/>
              <a:t>24</a:t>
            </a:fld>
            <a:endParaRPr lang="en-GB"/>
          </a:p>
        </p:txBody>
      </p:sp>
    </p:spTree>
    <p:extLst>
      <p:ext uri="{BB962C8B-B14F-4D97-AF65-F5344CB8AC3E}">
        <p14:creationId xmlns:p14="http://schemas.microsoft.com/office/powerpoint/2010/main" val="157179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 got well wedded to the aid, although</a:t>
            </a:r>
            <a:r>
              <a:rPr lang="en-GB" baseline="0" dirty="0"/>
              <a:t> updated with latest info re misuse for example had looked at some of the newer research regarding meds.  Diff to what the formulary said but evidence based, trialled and made a significant difference</a:t>
            </a:r>
            <a:endParaRPr lang="en-GB" dirty="0"/>
          </a:p>
        </p:txBody>
      </p:sp>
      <p:sp>
        <p:nvSpPr>
          <p:cNvPr id="4" name="Slide Number Placeholder 3"/>
          <p:cNvSpPr>
            <a:spLocks noGrp="1"/>
          </p:cNvSpPr>
          <p:nvPr>
            <p:ph type="sldNum" sz="quarter" idx="10"/>
          </p:nvPr>
        </p:nvSpPr>
        <p:spPr/>
        <p:txBody>
          <a:bodyPr/>
          <a:lstStyle/>
          <a:p>
            <a:fld id="{FD27B0DB-2C36-4B82-8326-8F45E41E44CD}" type="slidenum">
              <a:rPr lang="en-GB" smtClean="0"/>
              <a:t>25</a:t>
            </a:fld>
            <a:endParaRPr lang="en-GB"/>
          </a:p>
        </p:txBody>
      </p:sp>
    </p:spTree>
    <p:extLst>
      <p:ext uri="{BB962C8B-B14F-4D97-AF65-F5344CB8AC3E}">
        <p14:creationId xmlns:p14="http://schemas.microsoft.com/office/powerpoint/2010/main" val="2886468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17ADF5-7B14-47D2-A247-9CA2910ADF7A}" type="slidenum">
              <a:rPr lang="en-GB" smtClean="0"/>
              <a:t>31</a:t>
            </a:fld>
            <a:endParaRPr lang="en-GB"/>
          </a:p>
        </p:txBody>
      </p:sp>
    </p:spTree>
    <p:extLst>
      <p:ext uri="{BB962C8B-B14F-4D97-AF65-F5344CB8AC3E}">
        <p14:creationId xmlns:p14="http://schemas.microsoft.com/office/powerpoint/2010/main" val="252579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endParaRPr lang="en-GB" dirty="0"/>
          </a:p>
        </p:txBody>
      </p:sp>
      <p:sp>
        <p:nvSpPr>
          <p:cNvPr id="4" name="Slide Number Placeholder 3"/>
          <p:cNvSpPr>
            <a:spLocks noGrp="1"/>
          </p:cNvSpPr>
          <p:nvPr>
            <p:ph type="sldNum" sz="quarter" idx="10"/>
          </p:nvPr>
        </p:nvSpPr>
        <p:spPr/>
        <p:txBody>
          <a:bodyPr/>
          <a:lstStyle/>
          <a:p>
            <a:fld id="{0BD28CF9-341C-42D0-ADF7-094AD77772F5}" type="slidenum">
              <a:rPr lang="en-GB" smtClean="0"/>
              <a:t>6</a:t>
            </a:fld>
            <a:endParaRPr lang="en-GB"/>
          </a:p>
        </p:txBody>
      </p:sp>
    </p:spTree>
    <p:extLst>
      <p:ext uri="{BB962C8B-B14F-4D97-AF65-F5344CB8AC3E}">
        <p14:creationId xmlns:p14="http://schemas.microsoft.com/office/powerpoint/2010/main" val="154238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endParaRPr lang="en-GB" dirty="0"/>
          </a:p>
        </p:txBody>
      </p:sp>
      <p:sp>
        <p:nvSpPr>
          <p:cNvPr id="4" name="Slide Number Placeholder 3"/>
          <p:cNvSpPr>
            <a:spLocks noGrp="1"/>
          </p:cNvSpPr>
          <p:nvPr>
            <p:ph type="sldNum" sz="quarter" idx="10"/>
          </p:nvPr>
        </p:nvSpPr>
        <p:spPr/>
        <p:txBody>
          <a:bodyPr/>
          <a:lstStyle/>
          <a:p>
            <a:fld id="{0BD28CF9-341C-42D0-ADF7-094AD77772F5}" type="slidenum">
              <a:rPr lang="en-GB" smtClean="0"/>
              <a:t>8</a:t>
            </a:fld>
            <a:endParaRPr lang="en-GB"/>
          </a:p>
        </p:txBody>
      </p:sp>
    </p:spTree>
    <p:extLst>
      <p:ext uri="{BB962C8B-B14F-4D97-AF65-F5344CB8AC3E}">
        <p14:creationId xmlns:p14="http://schemas.microsoft.com/office/powerpoint/2010/main" val="154238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Including “and documents”, and “non-adherence” additions to statements.</a:t>
            </a:r>
          </a:p>
          <a:p>
            <a:endParaRPr lang="en-GB" dirty="0"/>
          </a:p>
          <a:p>
            <a:r>
              <a:rPr lang="en-GB" b="1" i="0" dirty="0">
                <a:solidFill>
                  <a:srgbClr val="1C2244"/>
                </a:solidFill>
                <a:effectLst/>
                <a:latin typeface="Poppins" panose="00000500000000000000" pitchFamily="2" charset="0"/>
              </a:rPr>
              <a:t>New key themes:</a:t>
            </a:r>
            <a:r>
              <a:rPr lang="en-GB" dirty="0"/>
              <a:t/>
            </a:r>
            <a:br>
              <a:rPr lang="en-GB" dirty="0"/>
            </a:br>
            <a:r>
              <a:rPr lang="en-GB" b="0" i="0" dirty="0">
                <a:solidFill>
                  <a:srgbClr val="1C2244"/>
                </a:solidFill>
                <a:effectLst/>
                <a:latin typeface="Poppins" panose="00000500000000000000" pitchFamily="2" charset="0"/>
              </a:rPr>
              <a:t>Appropriate setting, patient dignity, capacity, consent and confidentiality, consultation skills and building rapport, introducing yourself and your role, confirming patient identity, assessing communication needs and adapting appropriately, psychosocial history, documentation, identifying and addressing potential vulnerabilities (e.g. mental health and safeguarding issues).</a:t>
            </a:r>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9</a:t>
            </a:fld>
            <a:endParaRPr lang="en-GB"/>
          </a:p>
        </p:txBody>
      </p:sp>
    </p:spTree>
    <p:extLst>
      <p:ext uri="{BB962C8B-B14F-4D97-AF65-F5344CB8AC3E}">
        <p14:creationId xmlns:p14="http://schemas.microsoft.com/office/powerpoint/2010/main" val="352840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Considers both non-pharmacological (including no treatment) and pharmacological approaches to modifying disease and promoting health changed to </a:t>
            </a:r>
            <a:r>
              <a:rPr lang="en-GB" b="0" i="0" dirty="0">
                <a:solidFill>
                  <a:srgbClr val="1C2244"/>
                </a:solidFill>
                <a:effectLst/>
                <a:latin typeface="Poppins" panose="00000500000000000000" pitchFamily="2" charset="0"/>
              </a:rPr>
              <a:t>Considers both non-</a:t>
            </a:r>
            <a:r>
              <a:rPr lang="en-GB" b="0" i="0" dirty="0" err="1">
                <a:solidFill>
                  <a:srgbClr val="1C2244"/>
                </a:solidFill>
                <a:effectLst/>
                <a:latin typeface="Poppins" panose="00000500000000000000" pitchFamily="2" charset="0"/>
              </a:rPr>
              <a:t>pharmacological</a:t>
            </a:r>
            <a:r>
              <a:rPr lang="en-GB" b="0" i="0" u="sng" baseline="30000" dirty="0" err="1">
                <a:solidFill>
                  <a:srgbClr val="C04A89"/>
                </a:solidFill>
                <a:effectLst/>
                <a:latin typeface="Poppins" panose="00000500000000000000" pitchFamily="2" charset="0"/>
                <a:hlinkClick r:id="rId3"/>
              </a:rPr>
              <a:t>a</a:t>
            </a:r>
            <a:r>
              <a:rPr lang="en-GB" b="0" i="0" dirty="0">
                <a:solidFill>
                  <a:srgbClr val="1C2244"/>
                </a:solidFill>
                <a:effectLst/>
                <a:latin typeface="Poppins" panose="00000500000000000000" pitchFamily="2" charset="0"/>
              </a:rPr>
              <a:t> and pharmacological treatment approaches.</a:t>
            </a:r>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10</a:t>
            </a:fld>
            <a:endParaRPr lang="en-GB"/>
          </a:p>
        </p:txBody>
      </p:sp>
    </p:spTree>
    <p:extLst>
      <p:ext uri="{BB962C8B-B14F-4D97-AF65-F5344CB8AC3E}">
        <p14:creationId xmlns:p14="http://schemas.microsoft.com/office/powerpoint/2010/main" val="387628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11</a:t>
            </a:fld>
            <a:endParaRPr lang="en-GB"/>
          </a:p>
        </p:txBody>
      </p:sp>
    </p:spTree>
    <p:extLst>
      <p:ext uri="{BB962C8B-B14F-4D97-AF65-F5344CB8AC3E}">
        <p14:creationId xmlns:p14="http://schemas.microsoft.com/office/powerpoint/2010/main" val="213594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12</a:t>
            </a:fld>
            <a:endParaRPr lang="en-GB"/>
          </a:p>
        </p:txBody>
      </p:sp>
    </p:spTree>
    <p:extLst>
      <p:ext uri="{BB962C8B-B14F-4D97-AF65-F5344CB8AC3E}">
        <p14:creationId xmlns:p14="http://schemas.microsoft.com/office/powerpoint/2010/main" val="194438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13</a:t>
            </a:fld>
            <a:endParaRPr lang="en-GB"/>
          </a:p>
        </p:txBody>
      </p:sp>
    </p:spTree>
    <p:extLst>
      <p:ext uri="{BB962C8B-B14F-4D97-AF65-F5344CB8AC3E}">
        <p14:creationId xmlns:p14="http://schemas.microsoft.com/office/powerpoint/2010/main" val="5188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14</a:t>
            </a:fld>
            <a:endParaRPr lang="en-GB"/>
          </a:p>
        </p:txBody>
      </p:sp>
    </p:spTree>
    <p:extLst>
      <p:ext uri="{BB962C8B-B14F-4D97-AF65-F5344CB8AC3E}">
        <p14:creationId xmlns:p14="http://schemas.microsoft.com/office/powerpoint/2010/main" val="108631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918648" cy="1470025"/>
          </a:xfrm>
        </p:spPr>
        <p:txBody>
          <a:bodyPr/>
          <a:lstStyle>
            <a:lvl1pPr>
              <a:defRPr b="1">
                <a:solidFill>
                  <a:schemeClr val="accent3"/>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3DCE2B-15C3-4D09-8EAC-29696C25CCD0}"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1283E-B1A4-465E-B00B-D3A9711702E5}" type="slidenum">
              <a:rPr lang="en-GB" smtClean="0"/>
              <a:t>‹#›</a:t>
            </a:fld>
            <a:endParaRPr lang="en-GB"/>
          </a:p>
        </p:txBody>
      </p:sp>
      <p:sp>
        <p:nvSpPr>
          <p:cNvPr id="7" name="TextBox 6"/>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8" name="Flowchart: Manual Input 7"/>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8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1644" y="2060848"/>
            <a:ext cx="8229600" cy="3633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3DCE2B-15C3-4D09-8EAC-29696C25CCD0}"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1283E-B1A4-465E-B00B-D3A9711702E5}" type="slidenum">
              <a:rPr lang="en-GB" smtClean="0"/>
              <a:t>‹#›</a:t>
            </a:fld>
            <a:endParaRPr lang="en-GB"/>
          </a:p>
        </p:txBody>
      </p:sp>
      <p:sp>
        <p:nvSpPr>
          <p:cNvPr id="7" name="TextBox 6"/>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8" name="Flowchart: Manual Input 7"/>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923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3DCE2B-15C3-4D09-8EAC-29696C25CCD0}"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1283E-B1A4-465E-B00B-D3A9711702E5}" type="slidenum">
              <a:rPr lang="en-GB" smtClean="0"/>
              <a:t>‹#›</a:t>
            </a:fld>
            <a:endParaRPr lang="en-GB"/>
          </a:p>
        </p:txBody>
      </p:sp>
      <p:sp>
        <p:nvSpPr>
          <p:cNvPr id="7" name="TextBox 6"/>
          <p:cNvSpPr txBox="1"/>
          <p:nvPr userDrawn="1"/>
        </p:nvSpPr>
        <p:spPr>
          <a:xfrm rot="5400000">
            <a:off x="7554816" y="4118593"/>
            <a:ext cx="2664296" cy="276999"/>
          </a:xfrm>
          <a:prstGeom prst="rect">
            <a:avLst/>
          </a:prstGeom>
          <a:noFill/>
        </p:spPr>
        <p:txBody>
          <a:bodyPr wrap="square" rtlCol="0">
            <a:spAutoFit/>
          </a:bodyPr>
          <a:lstStyle/>
          <a:p>
            <a:pPr algn="r"/>
            <a:r>
              <a:rPr lang="en-GB" sz="1200" dirty="0"/>
              <a:t>Northern</a:t>
            </a:r>
            <a:r>
              <a:rPr lang="en-GB" sz="1200" baseline="0" dirty="0"/>
              <a:t> Devon Healthcare NHS Trust</a:t>
            </a:r>
            <a:endParaRPr lang="en-GB" sz="1200" dirty="0"/>
          </a:p>
        </p:txBody>
      </p:sp>
      <p:sp>
        <p:nvSpPr>
          <p:cNvPr id="8" name="Flowchart: Manual Input 7"/>
          <p:cNvSpPr/>
          <p:nvPr userDrawn="1"/>
        </p:nvSpPr>
        <p:spPr>
          <a:xfrm rot="5400000">
            <a:off x="-4140968" y="3573016"/>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01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143000"/>
          </a:xfrm>
        </p:spPr>
        <p:txBody>
          <a:bodyPr/>
          <a:lstStyle>
            <a:lvl1pPr algn="l">
              <a:defRPr b="1">
                <a:solidFill>
                  <a:schemeClr val="accent3"/>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63DCE2B-15C3-4D09-8EAC-29696C25CCD0}"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1283E-B1A4-465E-B00B-D3A9711702E5}" type="slidenum">
              <a:rPr lang="en-GB" smtClean="0"/>
              <a:t>‹#›</a:t>
            </a:fld>
            <a:endParaRPr lang="en-GB"/>
          </a:p>
        </p:txBody>
      </p:sp>
      <p:sp>
        <p:nvSpPr>
          <p:cNvPr id="7" name="Line 4"/>
          <p:cNvSpPr>
            <a:spLocks noChangeShapeType="1"/>
          </p:cNvSpPr>
          <p:nvPr userDrawn="1"/>
        </p:nvSpPr>
        <p:spPr bwMode="auto">
          <a:xfrm>
            <a:off x="539750" y="2060848"/>
            <a:ext cx="8064500" cy="0"/>
          </a:xfrm>
          <a:prstGeom prst="line">
            <a:avLst/>
          </a:prstGeom>
          <a:noFill/>
          <a:ln w="38100">
            <a:solidFill>
              <a:srgbClr val="0072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xmlns:p14="http://schemas.microsoft.com/office/powerpoint/2010/main">
        <mc:Choice Requires="p14">
          <p:contentPart p14:bwMode="auto" r:id="rId2">
            <p14:nvContentPartPr>
              <p14:cNvPr id="8" name="Ink 7"/>
              <p14:cNvContentPartPr/>
              <p14:nvPr userDrawn="1"/>
            </p14:nvContentPartPr>
            <p14:xfrm>
              <a:off x="-767492" y="1306080"/>
              <a:ext cx="5400" cy="5400"/>
            </p14:xfrm>
          </p:contentPart>
        </mc:Choice>
        <mc:Fallback xmlns="">
          <p:pic>
            <p:nvPicPr>
              <p:cNvPr id="8" name="Ink 7"/>
              <p:cNvPicPr/>
              <p:nvPr/>
            </p:nvPicPr>
            <p:blipFill>
              <a:blip r:embed="rId3"/>
              <a:stretch>
                <a:fillRect/>
              </a:stretch>
            </p:blipFill>
            <p:spPr>
              <a:xfrm>
                <a:off x="-773612" y="1299960"/>
                <a:ext cx="14760" cy="15120"/>
              </a:xfrm>
              <a:prstGeom prst="rect">
                <a:avLst/>
              </a:prstGeom>
            </p:spPr>
          </p:pic>
        </mc:Fallback>
      </mc:AlternateContent>
      <p:sp>
        <p:nvSpPr>
          <p:cNvPr id="11" name="TextBox 10"/>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12" name="Flowchart: Manual Input 11"/>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537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6187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DCE2B-15C3-4D09-8EAC-29696C25CCD0}"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1283E-B1A4-465E-B00B-D3A9711702E5}" type="slidenum">
              <a:rPr lang="en-GB" smtClean="0"/>
              <a:t>‹#›</a:t>
            </a:fld>
            <a:endParaRPr lang="en-GB"/>
          </a:p>
        </p:txBody>
      </p:sp>
      <p:sp>
        <p:nvSpPr>
          <p:cNvPr id="7" name="TextBox 6"/>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8" name="Flowchart: Manual Input 7"/>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796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916833"/>
            <a:ext cx="4038600" cy="3744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916833"/>
            <a:ext cx="4038600" cy="37444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063DCE2B-15C3-4D09-8EAC-29696C25CCD0}"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1283E-B1A4-465E-B00B-D3A9711702E5}" type="slidenum">
              <a:rPr lang="en-GB" smtClean="0"/>
              <a:t>‹#›</a:t>
            </a:fld>
            <a:endParaRPr lang="en-GB"/>
          </a:p>
        </p:txBody>
      </p:sp>
      <p:sp>
        <p:nvSpPr>
          <p:cNvPr id="8" name="TextBox 7"/>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9" name="Flowchart: Manual Input 8"/>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78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6183" y="17811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6183" y="2420888"/>
            <a:ext cx="4040188" cy="33123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4008" y="17811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8" y="2420888"/>
            <a:ext cx="4041775" cy="33123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3DCE2B-15C3-4D09-8EAC-29696C25CCD0}" type="datetimeFigureOut">
              <a:rPr lang="en-GB" smtClean="0"/>
              <a:t>17/01/2022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C1283E-B1A4-465E-B00B-D3A9711702E5}" type="slidenum">
              <a:rPr lang="en-GB" smtClean="0"/>
              <a:t>‹#›</a:t>
            </a:fld>
            <a:endParaRPr lang="en-GB"/>
          </a:p>
        </p:txBody>
      </p:sp>
      <p:sp>
        <p:nvSpPr>
          <p:cNvPr id="10" name="TextBox 9"/>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11" name="Flowchart: Manual Input 10"/>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309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3DCE2B-15C3-4D09-8EAC-29696C25CCD0}" type="datetimeFigureOut">
              <a:rPr lang="en-GB" smtClean="0"/>
              <a:t>17/01/2022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C1283E-B1A4-465E-B00B-D3A9711702E5}" type="slidenum">
              <a:rPr lang="en-GB" smtClean="0"/>
              <a:t>‹#›</a:t>
            </a:fld>
            <a:endParaRPr lang="en-GB"/>
          </a:p>
        </p:txBody>
      </p:sp>
      <p:sp>
        <p:nvSpPr>
          <p:cNvPr id="6" name="TextBox 5"/>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7" name="Flowchart: Manual Input 6"/>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865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DCE2B-15C3-4D09-8EAC-29696C25CCD0}" type="datetimeFigureOut">
              <a:rPr lang="en-GB" smtClean="0"/>
              <a:t>17/01/2022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C1283E-B1A4-465E-B00B-D3A9711702E5}" type="slidenum">
              <a:rPr lang="en-GB" smtClean="0"/>
              <a:t>‹#›</a:t>
            </a:fld>
            <a:endParaRPr lang="en-GB"/>
          </a:p>
        </p:txBody>
      </p:sp>
      <p:sp>
        <p:nvSpPr>
          <p:cNvPr id="5" name="TextBox 4"/>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6" name="Flowchart: Manual Input 5"/>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568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1152128"/>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3DCE2B-15C3-4D09-8EAC-29696C25CCD0}"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1283E-B1A4-465E-B00B-D3A9711702E5}" type="slidenum">
              <a:rPr lang="en-GB" smtClean="0"/>
              <a:t>‹#›</a:t>
            </a:fld>
            <a:endParaRPr lang="en-GB"/>
          </a:p>
        </p:txBody>
      </p:sp>
      <p:sp>
        <p:nvSpPr>
          <p:cNvPr id="8" name="TextBox 7"/>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9" name="Flowchart: Manual Input 8"/>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797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DCE2B-15C3-4D09-8EAC-29696C25CCD0}"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1283E-B1A4-465E-B00B-D3A9711702E5}" type="slidenum">
              <a:rPr lang="en-GB" smtClean="0"/>
              <a:t>‹#›</a:t>
            </a:fld>
            <a:endParaRPr lang="en-GB"/>
          </a:p>
        </p:txBody>
      </p:sp>
      <p:sp>
        <p:nvSpPr>
          <p:cNvPr id="8" name="TextBox 7"/>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9" name="Flowchart: Manual Input 8"/>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948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3100" y="1124744"/>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492896"/>
            <a:ext cx="8229600" cy="36332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73100" y="6427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DCE2B-15C3-4D09-8EAC-29696C25CCD0}" type="datetimeFigureOut">
              <a:rPr lang="en-GB" smtClean="0"/>
              <a:t>17/01/2022</a:t>
            </a:fld>
            <a:endParaRPr lang="en-GB"/>
          </a:p>
        </p:txBody>
      </p:sp>
      <p:sp>
        <p:nvSpPr>
          <p:cNvPr id="5" name="Footer Placeholder 4"/>
          <p:cNvSpPr>
            <a:spLocks noGrp="1"/>
          </p:cNvSpPr>
          <p:nvPr>
            <p:ph type="ftr" sz="quarter" idx="3"/>
          </p:nvPr>
        </p:nvSpPr>
        <p:spPr>
          <a:xfrm>
            <a:off x="3140100" y="6427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69100" y="642778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1283E-B1A4-465E-B00B-D3A9711702E5}" type="slidenum">
              <a:rPr lang="en-GB" smtClean="0"/>
              <a:t>‹#›</a:t>
            </a:fld>
            <a:endParaRPr lang="en-GB"/>
          </a:p>
        </p:txBody>
      </p:sp>
    </p:spTree>
    <p:extLst>
      <p:ext uri="{BB962C8B-B14F-4D97-AF65-F5344CB8AC3E}">
        <p14:creationId xmlns:p14="http://schemas.microsoft.com/office/powerpoint/2010/main" val="3162362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about:blan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40768"/>
            <a:ext cx="8687682" cy="864096"/>
          </a:xfrm>
        </p:spPr>
        <p:txBody>
          <a:bodyPr>
            <a:normAutofit fontScale="90000"/>
          </a:bodyPr>
          <a:lstStyle/>
          <a:p>
            <a:r>
              <a:rPr lang="en-GB" sz="2700" dirty="0">
                <a:latin typeface="+mn-lt"/>
              </a:rPr>
              <a:t>Improving Prescribing Practice &amp; Competence: </a:t>
            </a:r>
            <a:br>
              <a:rPr lang="en-GB" sz="2700" dirty="0">
                <a:latin typeface="+mn-lt"/>
              </a:rPr>
            </a:br>
            <a:r>
              <a:rPr lang="en-GB" sz="2700" dirty="0">
                <a:latin typeface="+mn-lt"/>
              </a:rPr>
              <a:t>    Using the national prescribing competency framework</a:t>
            </a:r>
            <a:r>
              <a:rPr lang="en-GB" sz="2000" dirty="0">
                <a:latin typeface="+mn-lt"/>
              </a:rPr>
              <a:t/>
            </a:r>
            <a:br>
              <a:rPr lang="en-GB" sz="2000" dirty="0">
                <a:latin typeface="+mn-lt"/>
              </a:rPr>
            </a:br>
            <a:r>
              <a:rPr lang="en-GB" sz="2000" dirty="0">
                <a:latin typeface="+mn-lt"/>
              </a:rPr>
              <a:t/>
            </a:r>
            <a:br>
              <a:rPr lang="en-GB" sz="2000" dirty="0">
                <a:latin typeface="+mn-lt"/>
              </a:rPr>
            </a:br>
            <a:r>
              <a:rPr lang="en-GB" sz="2000" b="0" dirty="0">
                <a:latin typeface="+mn-lt"/>
              </a:rPr>
              <a:t>Matt Lund </a:t>
            </a:r>
            <a:r>
              <a:rPr lang="en-GB" sz="2000" b="0" i="1" dirty="0">
                <a:latin typeface="+mn-lt"/>
              </a:rPr>
              <a:t>Non-Medical Lead (Pain Team)</a:t>
            </a:r>
            <a:br>
              <a:rPr lang="en-GB" sz="2000" b="0" i="1" dirty="0">
                <a:latin typeface="+mn-lt"/>
              </a:rPr>
            </a:br>
            <a:r>
              <a:rPr lang="en-GB" sz="2000" b="0" dirty="0">
                <a:latin typeface="+mn-lt"/>
              </a:rPr>
              <a:t>Sally </a:t>
            </a:r>
            <a:r>
              <a:rPr lang="en-GB" sz="2000" b="0" dirty="0" err="1">
                <a:latin typeface="+mn-lt"/>
              </a:rPr>
              <a:t>Jarmain</a:t>
            </a:r>
            <a:r>
              <a:rPr lang="en-GB" sz="2000" b="0" dirty="0">
                <a:latin typeface="+mn-lt"/>
              </a:rPr>
              <a:t>  </a:t>
            </a:r>
            <a:r>
              <a:rPr lang="en-GB" sz="2000" b="0" i="1" dirty="0">
                <a:latin typeface="+mn-lt"/>
              </a:rPr>
              <a:t>Non-Medical Prescribing Lead</a:t>
            </a:r>
            <a:r>
              <a:rPr lang="en-GB" sz="2000" dirty="0">
                <a:latin typeface="+mn-lt"/>
              </a:rPr>
              <a:t>	</a:t>
            </a:r>
          </a:p>
        </p:txBody>
      </p:sp>
      <p:sp>
        <p:nvSpPr>
          <p:cNvPr id="3" name="Subtitle 2"/>
          <p:cNvSpPr>
            <a:spLocks noGrp="1"/>
          </p:cNvSpPr>
          <p:nvPr>
            <p:ph type="subTitle" idx="1"/>
          </p:nvPr>
        </p:nvSpPr>
        <p:spPr/>
        <p:txBody>
          <a:bodyPr/>
          <a:lstStyle/>
          <a:p>
            <a:r>
              <a:rPr lang="en-GB" dirty="0"/>
              <a:t>Presenter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572247"/>
            <a:ext cx="9144000" cy="4314825"/>
          </a:xfrm>
          <a:prstGeom prst="rect">
            <a:avLst/>
          </a:prstGeom>
        </p:spPr>
      </p:pic>
      <p:pic>
        <p:nvPicPr>
          <p:cNvPr id="1026" name="Picture 2" descr="H:\deskop\TO DO\trust_logo_a4_col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32991"/>
            <a:ext cx="2711018" cy="71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42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GB" dirty="0"/>
              <a:t>Updated RPS Competency Framework for all Prescribers</a:t>
            </a:r>
          </a:p>
        </p:txBody>
      </p:sp>
      <p:sp>
        <p:nvSpPr>
          <p:cNvPr id="3" name="Content Placeholder 2"/>
          <p:cNvSpPr>
            <a:spLocks noGrp="1"/>
          </p:cNvSpPr>
          <p:nvPr>
            <p:ph idx="1"/>
          </p:nvPr>
        </p:nvSpPr>
        <p:spPr>
          <a:xfrm>
            <a:off x="433046" y="2204864"/>
            <a:ext cx="8229600" cy="3633267"/>
          </a:xfrm>
        </p:spPr>
        <p:txBody>
          <a:bodyPr>
            <a:normAutofit/>
          </a:bodyPr>
          <a:lstStyle/>
          <a:p>
            <a:pPr marL="0" indent="0" algn="ctr">
              <a:buNone/>
            </a:pPr>
            <a:r>
              <a:rPr lang="en-GB" sz="2400" b="1" dirty="0">
                <a:solidFill>
                  <a:srgbClr val="1C2244"/>
                </a:solidFill>
                <a:effectLst/>
              </a:rPr>
              <a:t>Competency domain 2</a:t>
            </a:r>
          </a:p>
          <a:p>
            <a:pPr marL="0" indent="0" algn="ctr">
              <a:buNone/>
            </a:pPr>
            <a:endParaRPr lang="en-GB" sz="2400" i="1" dirty="0">
              <a:solidFill>
                <a:srgbClr val="1C2244"/>
              </a:solidFill>
            </a:endParaRPr>
          </a:p>
          <a:p>
            <a:pPr marL="0" indent="0" algn="ctr">
              <a:buNone/>
            </a:pPr>
            <a:r>
              <a:rPr lang="en-GB" sz="2400" i="1" dirty="0">
                <a:solidFill>
                  <a:srgbClr val="1C2244"/>
                </a:solidFill>
                <a:effectLst/>
              </a:rPr>
              <a:t>Consider the options</a:t>
            </a:r>
          </a:p>
          <a:p>
            <a:pPr marL="0" indent="0" algn="ctr">
              <a:buNone/>
            </a:pPr>
            <a:endParaRPr lang="en-GB" sz="2400" i="1" dirty="0">
              <a:solidFill>
                <a:srgbClr val="1C2244"/>
              </a:solidFill>
            </a:endParaRPr>
          </a:p>
          <a:p>
            <a:pPr marL="0" indent="0" algn="ctr">
              <a:buNone/>
            </a:pPr>
            <a:endParaRPr lang="en-GB" sz="2400" i="1" dirty="0">
              <a:solidFill>
                <a:srgbClr val="1C2244"/>
              </a:solidFill>
              <a:effectLst/>
            </a:endParaRPr>
          </a:p>
          <a:p>
            <a:pPr marL="0" indent="0" algn="ctr">
              <a:buNone/>
            </a:pPr>
            <a:r>
              <a:rPr lang="en-GB" sz="2400" i="1" dirty="0">
                <a:solidFill>
                  <a:srgbClr val="1C2244"/>
                </a:solidFill>
                <a:effectLst/>
              </a:rPr>
              <a:t>Identify evidence-based treatment options available for clinical decision making</a:t>
            </a:r>
            <a:endParaRPr lang="en-GB" sz="2400" i="1" dirty="0"/>
          </a:p>
        </p:txBody>
      </p:sp>
      <p:sp>
        <p:nvSpPr>
          <p:cNvPr id="5" name="Arrow: Down 4">
            <a:extLst>
              <a:ext uri="{FF2B5EF4-FFF2-40B4-BE49-F238E27FC236}">
                <a16:creationId xmlns="" xmlns:a16="http://schemas.microsoft.com/office/drawing/2014/main" id="{CEAEEFCF-1B4F-4F87-A4DA-5241E5349D23}"/>
              </a:ext>
            </a:extLst>
          </p:cNvPr>
          <p:cNvSpPr/>
          <p:nvPr/>
        </p:nvSpPr>
        <p:spPr>
          <a:xfrm>
            <a:off x="4247964" y="3589449"/>
            <a:ext cx="648072" cy="8640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920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n-GB" dirty="0"/>
              <a:t>Review of RPS Competency Framework for all Prescribers</a:t>
            </a:r>
          </a:p>
        </p:txBody>
      </p:sp>
      <p:sp>
        <p:nvSpPr>
          <p:cNvPr id="3" name="Content Placeholder 2"/>
          <p:cNvSpPr>
            <a:spLocks noGrp="1"/>
          </p:cNvSpPr>
          <p:nvPr>
            <p:ph idx="1"/>
          </p:nvPr>
        </p:nvSpPr>
        <p:spPr>
          <a:xfrm>
            <a:off x="539552" y="2564904"/>
            <a:ext cx="8229600" cy="3345235"/>
          </a:xfrm>
        </p:spPr>
        <p:txBody>
          <a:bodyPr/>
          <a:lstStyle/>
          <a:p>
            <a:pPr marL="0" indent="0">
              <a:buNone/>
            </a:pPr>
            <a:r>
              <a:rPr lang="en-GB" sz="2400" i="1" dirty="0">
                <a:solidFill>
                  <a:srgbClr val="1C2244"/>
                </a:solidFill>
                <a:effectLst/>
              </a:rPr>
              <a:t>Identify evidence-based treatment options available for clinical decision making</a:t>
            </a:r>
            <a:endParaRPr lang="en-GB" sz="2400" i="1" dirty="0"/>
          </a:p>
          <a:p>
            <a:pPr marL="0" indent="0">
              <a:buNone/>
            </a:pPr>
            <a:endParaRPr lang="en-GB" sz="2400" i="1" dirty="0"/>
          </a:p>
        </p:txBody>
      </p:sp>
      <p:graphicFrame>
        <p:nvGraphicFramePr>
          <p:cNvPr id="8" name="Table 7"/>
          <p:cNvGraphicFramePr>
            <a:graphicFrameLocks noGrp="1"/>
          </p:cNvGraphicFramePr>
          <p:nvPr>
            <p:extLst>
              <p:ext uri="{D42A27DB-BD31-4B8C-83A1-F6EECF244321}">
                <p14:modId xmlns:p14="http://schemas.microsoft.com/office/powerpoint/2010/main" val="2620585467"/>
              </p:ext>
            </p:extLst>
          </p:nvPr>
        </p:nvGraphicFramePr>
        <p:xfrm>
          <a:off x="611560" y="3573016"/>
          <a:ext cx="8135783" cy="1831848"/>
        </p:xfrm>
        <a:graphic>
          <a:graphicData uri="http://schemas.openxmlformats.org/drawingml/2006/table">
            <a:tbl>
              <a:tblPr firstRow="1" firstCol="1" bandRow="1"/>
              <a:tblGrid>
                <a:gridCol w="8135783">
                  <a:extLst>
                    <a:ext uri="{9D8B030D-6E8A-4147-A177-3AD203B41FA5}">
                      <a16:colId xmlns="" xmlns:a16="http://schemas.microsoft.com/office/drawing/2014/main" val="20000"/>
                    </a:ext>
                  </a:extLst>
                </a:gridCol>
              </a:tblGrid>
              <a:tr h="76770">
                <a:tc>
                  <a:txBody>
                    <a:bodyPr/>
                    <a:lstStyle/>
                    <a:p>
                      <a:pPr>
                        <a:lnSpc>
                          <a:spcPct val="115000"/>
                        </a:lnSpc>
                        <a:spcAft>
                          <a:spcPts val="800"/>
                        </a:spcAft>
                      </a:pPr>
                      <a:r>
                        <a:rPr lang="en-GB" sz="1800" b="0" i="0" kern="1200" dirty="0">
                          <a:solidFill>
                            <a:schemeClr val="tx1"/>
                          </a:solidFill>
                          <a:effectLst/>
                          <a:latin typeface="+mn-lt"/>
                          <a:ea typeface="+mn-ea"/>
                          <a:cs typeface="+mn-cs"/>
                        </a:rPr>
                        <a:t>2.5 Assesses how co-morbidities, existing medicines, allergies, </a:t>
                      </a:r>
                      <a:r>
                        <a:rPr lang="en-GB" sz="1800" b="0" i="0" kern="1200" dirty="0">
                          <a:solidFill>
                            <a:srgbClr val="FF0000"/>
                          </a:solidFill>
                          <a:effectLst/>
                          <a:latin typeface="+mn-lt"/>
                          <a:ea typeface="+mn-ea"/>
                          <a:cs typeface="+mn-cs"/>
                        </a:rPr>
                        <a:t>intolerances</a:t>
                      </a:r>
                      <a:r>
                        <a:rPr lang="en-GB" sz="1800" b="0" i="0" kern="1200" dirty="0">
                          <a:solidFill>
                            <a:schemeClr val="tx1"/>
                          </a:solidFill>
                          <a:effectLst/>
                          <a:latin typeface="+mn-lt"/>
                          <a:ea typeface="+mn-ea"/>
                          <a:cs typeface="+mn-cs"/>
                        </a:rPr>
                        <a:t>, contraindications and quality of life impact on management options</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95822">
                <a:tc>
                  <a:txBody>
                    <a:bodyPr/>
                    <a:lstStyle/>
                    <a:p>
                      <a:pPr>
                        <a:lnSpc>
                          <a:spcPct val="115000"/>
                        </a:lnSpc>
                        <a:spcAft>
                          <a:spcPts val="800"/>
                        </a:spcAft>
                      </a:pPr>
                      <a:r>
                        <a:rPr lang="en-GB" sz="1800" b="0" i="0" kern="1200" dirty="0">
                          <a:solidFill>
                            <a:schemeClr val="tx1"/>
                          </a:solidFill>
                          <a:effectLst/>
                          <a:latin typeface="+mn-lt"/>
                          <a:ea typeface="+mn-ea"/>
                          <a:cs typeface="+mn-cs"/>
                        </a:rPr>
                        <a:t>2.6 Considers any relevant </a:t>
                      </a:r>
                      <a:r>
                        <a:rPr lang="en-GB" sz="1800" b="0" i="0" u="none" kern="1200" dirty="0">
                          <a:solidFill>
                            <a:schemeClr val="tx1"/>
                          </a:solidFill>
                          <a:effectLst/>
                          <a:latin typeface="+mn-lt"/>
                          <a:ea typeface="+mn-ea"/>
                          <a:cs typeface="+mn-cs"/>
                        </a:rPr>
                        <a:t>patient</a:t>
                      </a:r>
                      <a:r>
                        <a:rPr lang="en-GB" sz="1800" b="0" i="0" kern="1200" dirty="0">
                          <a:solidFill>
                            <a:schemeClr val="tx1"/>
                          </a:solidFill>
                          <a:effectLst/>
                          <a:latin typeface="+mn-lt"/>
                          <a:ea typeface="+mn-ea"/>
                          <a:cs typeface="+mn-cs"/>
                        </a:rPr>
                        <a:t> factors and their potential impact on the </a:t>
                      </a:r>
                      <a:r>
                        <a:rPr lang="en-GB" sz="1800" b="0" i="0" kern="1200" dirty="0">
                          <a:solidFill>
                            <a:srgbClr val="FF0000"/>
                          </a:solidFill>
                          <a:effectLst/>
                          <a:latin typeface="+mn-lt"/>
                          <a:ea typeface="+mn-ea"/>
                          <a:cs typeface="+mn-cs"/>
                        </a:rPr>
                        <a:t>choice </a:t>
                      </a:r>
                      <a:r>
                        <a:rPr lang="en-GB" sz="1800" b="0" i="0" kern="1200" dirty="0">
                          <a:solidFill>
                            <a:schemeClr val="tx1"/>
                          </a:solidFill>
                          <a:effectLst/>
                          <a:latin typeface="+mn-lt"/>
                          <a:ea typeface="+mn-ea"/>
                          <a:cs typeface="+mn-cs"/>
                        </a:rPr>
                        <a:t>and formulation of medicines, and the route of administration.</a:t>
                      </a:r>
                      <a:endParaRPr lang="en-GB" sz="18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95822">
                <a:tc>
                  <a:txBody>
                    <a:bodyPr/>
                    <a:lstStyle/>
                    <a:p>
                      <a:pPr>
                        <a:lnSpc>
                          <a:spcPct val="115000"/>
                        </a:lnSpc>
                        <a:spcAft>
                          <a:spcPts val="800"/>
                        </a:spcAft>
                      </a:pPr>
                      <a:r>
                        <a:rPr lang="en-GB" sz="1800" b="0" i="0" kern="1200" dirty="0">
                          <a:solidFill>
                            <a:schemeClr val="tx1"/>
                          </a:solidFill>
                          <a:effectLst/>
                          <a:latin typeface="+mn-lt"/>
                          <a:ea typeface="+mn-ea"/>
                          <a:cs typeface="+mn-cs"/>
                        </a:rPr>
                        <a:t>2.7 </a:t>
                      </a:r>
                      <a:r>
                        <a:rPr lang="en-GB" sz="1800" b="0" i="0" kern="1200" dirty="0">
                          <a:solidFill>
                            <a:srgbClr val="FF0000"/>
                          </a:solidFill>
                          <a:effectLst/>
                          <a:latin typeface="+mn-lt"/>
                          <a:ea typeface="+mn-ea"/>
                          <a:cs typeface="+mn-cs"/>
                        </a:rPr>
                        <a:t>Accesses, </a:t>
                      </a:r>
                      <a:r>
                        <a:rPr lang="en-GB" sz="1800" b="0" i="0" kern="1200" dirty="0">
                          <a:solidFill>
                            <a:schemeClr val="tx1"/>
                          </a:solidFill>
                          <a:effectLst/>
                          <a:latin typeface="+mn-lt"/>
                          <a:ea typeface="+mn-ea"/>
                          <a:cs typeface="+mn-cs"/>
                        </a:rPr>
                        <a:t>critically evaluates, and uses reliable and validated sources of information</a:t>
                      </a:r>
                      <a:endParaRPr lang="en-GB" sz="18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6007821"/>
                  </a:ext>
                </a:extLst>
              </a:tr>
            </a:tbl>
          </a:graphicData>
        </a:graphic>
      </p:graphicFrame>
    </p:spTree>
    <p:extLst>
      <p:ext uri="{BB962C8B-B14F-4D97-AF65-F5344CB8AC3E}">
        <p14:creationId xmlns:p14="http://schemas.microsoft.com/office/powerpoint/2010/main" val="399065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n-GB" dirty="0"/>
              <a:t>Review of RPS Competency Framework for all Prescribers</a:t>
            </a:r>
          </a:p>
        </p:txBody>
      </p:sp>
      <p:sp>
        <p:nvSpPr>
          <p:cNvPr id="3" name="Content Placeholder 2"/>
          <p:cNvSpPr>
            <a:spLocks noGrp="1"/>
          </p:cNvSpPr>
          <p:nvPr>
            <p:ph idx="1"/>
          </p:nvPr>
        </p:nvSpPr>
        <p:spPr>
          <a:xfrm>
            <a:off x="380618" y="2267973"/>
            <a:ext cx="8229600" cy="3345235"/>
          </a:xfrm>
        </p:spPr>
        <p:txBody>
          <a:bodyPr/>
          <a:lstStyle/>
          <a:p>
            <a:pPr marL="0" indent="0">
              <a:buNone/>
            </a:pPr>
            <a:r>
              <a:rPr lang="en-GB" sz="2400" i="1" dirty="0">
                <a:solidFill>
                  <a:srgbClr val="1C2244"/>
                </a:solidFill>
                <a:effectLst/>
              </a:rPr>
              <a:t>Identify evidence-based treatment options available for clinical decision making (Further Information)</a:t>
            </a:r>
            <a:endParaRPr lang="en-GB" sz="2400" i="1" dirty="0"/>
          </a:p>
          <a:p>
            <a:pPr marL="0" indent="0">
              <a:buNone/>
            </a:pPr>
            <a:endParaRPr lang="en-GB" sz="2400" i="1" dirty="0"/>
          </a:p>
        </p:txBody>
      </p:sp>
      <p:graphicFrame>
        <p:nvGraphicFramePr>
          <p:cNvPr id="6" name="Table 5">
            <a:extLst>
              <a:ext uri="{FF2B5EF4-FFF2-40B4-BE49-F238E27FC236}">
                <a16:creationId xmlns="" xmlns:a16="http://schemas.microsoft.com/office/drawing/2014/main" id="{C7937E68-8019-4E3F-BF1A-7105D99C80ED}"/>
              </a:ext>
            </a:extLst>
          </p:cNvPr>
          <p:cNvGraphicFramePr>
            <a:graphicFrameLocks noGrp="1"/>
          </p:cNvGraphicFramePr>
          <p:nvPr>
            <p:extLst>
              <p:ext uri="{D42A27DB-BD31-4B8C-83A1-F6EECF244321}">
                <p14:modId xmlns:p14="http://schemas.microsoft.com/office/powerpoint/2010/main" val="2791651530"/>
              </p:ext>
            </p:extLst>
          </p:nvPr>
        </p:nvGraphicFramePr>
        <p:xfrm>
          <a:off x="457200" y="3212976"/>
          <a:ext cx="8229600" cy="2072640"/>
        </p:xfrm>
        <a:graphic>
          <a:graphicData uri="http://schemas.openxmlformats.org/drawingml/2006/table">
            <a:tbl>
              <a:tblPr/>
              <a:tblGrid>
                <a:gridCol w="8229600">
                  <a:extLst>
                    <a:ext uri="{9D8B030D-6E8A-4147-A177-3AD203B41FA5}">
                      <a16:colId xmlns="" xmlns:a16="http://schemas.microsoft.com/office/drawing/2014/main" val="3488394644"/>
                    </a:ext>
                  </a:extLst>
                </a:gridCol>
              </a:tblGrid>
              <a:tr h="0">
                <a:tc>
                  <a:txBody>
                    <a:bodyPr/>
                    <a:lstStyle/>
                    <a:p>
                      <a:pPr fontAlgn="base"/>
                      <a:r>
                        <a:rPr lang="en-GB" b="0" dirty="0">
                          <a:solidFill>
                            <a:srgbClr val="1C2244"/>
                          </a:solidFill>
                          <a:effectLst/>
                          <a:latin typeface="Poppins" panose="00000500000000000000" pitchFamily="2" charset="0"/>
                        </a:rPr>
                        <a:t>a Non-pharmacological treatment approaches include no treatment, social prescribing and wellbeing/lifestyle changes.</a:t>
                      </a:r>
                    </a:p>
                    <a:p>
                      <a:pPr fontAlgn="base"/>
                      <a:r>
                        <a:rPr lang="en-GB" b="0" dirty="0">
                          <a:solidFill>
                            <a:srgbClr val="1C2244"/>
                          </a:solidFill>
                          <a:effectLst/>
                          <a:latin typeface="Poppins" panose="00000500000000000000" pitchFamily="2" charset="0"/>
                        </a:rPr>
                        <a:t>b Individual </a:t>
                      </a:r>
                      <a:r>
                        <a:rPr lang="en-GB" b="0" u="none" dirty="0">
                          <a:solidFill>
                            <a:schemeClr val="tx1"/>
                          </a:solidFill>
                          <a:effectLst/>
                          <a:latin typeface="Poppins" panose="00000500000000000000" pitchFamily="2" charset="0"/>
                        </a:rPr>
                        <a:t>patient</a:t>
                      </a:r>
                      <a:r>
                        <a:rPr lang="en-GB" b="0" dirty="0">
                          <a:solidFill>
                            <a:srgbClr val="1C2244"/>
                          </a:solidFill>
                          <a:effectLst/>
                          <a:latin typeface="Poppins" panose="00000500000000000000" pitchFamily="2" charset="0"/>
                        </a:rPr>
                        <a:t> factors include genetics, age, renal impairment and pregnancy.</a:t>
                      </a:r>
                    </a:p>
                    <a:p>
                      <a:pPr fontAlgn="base"/>
                      <a:r>
                        <a:rPr lang="en-GB" b="0" dirty="0">
                          <a:solidFill>
                            <a:srgbClr val="1C2244"/>
                          </a:solidFill>
                          <a:effectLst/>
                          <a:latin typeface="Poppins" panose="00000500000000000000" pitchFamily="2" charset="0"/>
                        </a:rPr>
                        <a:t>c Relevant patient factors include ability to swallow, disability, visual impairment, frailty, dexterity, religion, beliefs and intolerances.</a:t>
                      </a:r>
                    </a:p>
                    <a:p>
                      <a:pPr fontAlgn="base"/>
                      <a:r>
                        <a:rPr lang="en-GB" b="0" dirty="0">
                          <a:solidFill>
                            <a:srgbClr val="1C2244"/>
                          </a:solidFill>
                          <a:effectLst/>
                          <a:latin typeface="Poppins" panose="00000500000000000000" pitchFamily="2" charset="0"/>
                        </a:rPr>
                        <a:t>d Evidence-based practice includes clinical and cost-effectiveness.</a:t>
                      </a:r>
                    </a:p>
                  </a:txBody>
                  <a:tcPr marL="76200" marR="76200" marT="76200" marB="76200" anchor="ctr">
                    <a:lnL>
                      <a:noFill/>
                    </a:lnL>
                    <a:lnR>
                      <a:noFill/>
                    </a:lnR>
                    <a:lnT>
                      <a:noFill/>
                    </a:lnT>
                    <a:lnB w="7620" cap="flat" cmpd="sng" algn="ctr">
                      <a:solidFill>
                        <a:srgbClr val="616669"/>
                      </a:solidFill>
                      <a:prstDash val="dot"/>
                      <a:round/>
                      <a:headEnd type="none" w="med" len="med"/>
                      <a:tailEnd type="none" w="med" len="med"/>
                    </a:lnB>
                    <a:solidFill>
                      <a:srgbClr val="EEEEEE"/>
                    </a:solidFill>
                  </a:tcPr>
                </a:tc>
                <a:extLst>
                  <a:ext uri="{0D108BD9-81ED-4DB2-BD59-A6C34878D82A}">
                    <a16:rowId xmlns="" xmlns:a16="http://schemas.microsoft.com/office/drawing/2014/main" val="1199628277"/>
                  </a:ext>
                </a:extLst>
              </a:tr>
            </a:tbl>
          </a:graphicData>
        </a:graphic>
      </p:graphicFrame>
      <p:sp>
        <p:nvSpPr>
          <p:cNvPr id="7" name="Rectangle 2">
            <a:extLst>
              <a:ext uri="{FF2B5EF4-FFF2-40B4-BE49-F238E27FC236}">
                <a16:creationId xmlns="" xmlns:a16="http://schemas.microsoft.com/office/drawing/2014/main" id="{5D903EED-D433-412D-AAFC-A738ADD3D0B1}"/>
              </a:ext>
            </a:extLst>
          </p:cNvPr>
          <p:cNvSpPr>
            <a:spLocks noChangeArrowheads="1"/>
          </p:cNvSpPr>
          <p:nvPr/>
        </p:nvSpPr>
        <p:spPr bwMode="auto">
          <a:xfrm>
            <a:off x="457200" y="366359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927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GB" dirty="0"/>
              <a:t>Updated RPS Competency Framework for all Prescribers</a:t>
            </a:r>
          </a:p>
        </p:txBody>
      </p:sp>
      <p:sp>
        <p:nvSpPr>
          <p:cNvPr id="3" name="Content Placeholder 2"/>
          <p:cNvSpPr>
            <a:spLocks noGrp="1"/>
          </p:cNvSpPr>
          <p:nvPr>
            <p:ph idx="1"/>
          </p:nvPr>
        </p:nvSpPr>
        <p:spPr>
          <a:xfrm>
            <a:off x="433046" y="2204864"/>
            <a:ext cx="8229600" cy="3633267"/>
          </a:xfrm>
        </p:spPr>
        <p:txBody>
          <a:bodyPr>
            <a:normAutofit/>
          </a:bodyPr>
          <a:lstStyle/>
          <a:p>
            <a:pPr marL="0" indent="0" algn="ctr">
              <a:buNone/>
            </a:pPr>
            <a:r>
              <a:rPr lang="en-GB" sz="2400" b="1" dirty="0">
                <a:solidFill>
                  <a:srgbClr val="1C2244"/>
                </a:solidFill>
                <a:effectLst/>
              </a:rPr>
              <a:t>Competency domain 3</a:t>
            </a:r>
          </a:p>
          <a:p>
            <a:pPr marL="0" indent="0" algn="ctr">
              <a:buNone/>
            </a:pPr>
            <a:endParaRPr lang="en-GB" sz="2400" i="1" dirty="0">
              <a:solidFill>
                <a:srgbClr val="1C2244"/>
              </a:solidFill>
            </a:endParaRPr>
          </a:p>
          <a:p>
            <a:pPr marL="0" indent="0" algn="ctr">
              <a:buNone/>
            </a:pPr>
            <a:r>
              <a:rPr lang="en-GB" sz="2400" i="1" dirty="0">
                <a:solidFill>
                  <a:srgbClr val="1C2244"/>
                </a:solidFill>
              </a:rPr>
              <a:t>Reach a shared decision</a:t>
            </a:r>
            <a:endParaRPr lang="en-GB" sz="2400" i="1" dirty="0">
              <a:solidFill>
                <a:srgbClr val="1C2244"/>
              </a:solidFill>
              <a:effectLst/>
            </a:endParaRPr>
          </a:p>
          <a:p>
            <a:pPr marL="0" indent="0" algn="ctr">
              <a:buNone/>
            </a:pPr>
            <a:endParaRPr lang="en-GB" sz="2400" i="1" dirty="0">
              <a:solidFill>
                <a:srgbClr val="1C2244"/>
              </a:solidFill>
            </a:endParaRPr>
          </a:p>
          <a:p>
            <a:pPr marL="0" indent="0" algn="ctr">
              <a:buNone/>
            </a:pPr>
            <a:endParaRPr lang="en-GB" sz="2400" i="1" dirty="0">
              <a:solidFill>
                <a:srgbClr val="1C2244"/>
              </a:solidFill>
            </a:endParaRPr>
          </a:p>
          <a:p>
            <a:pPr marL="0" indent="0" algn="ctr">
              <a:buNone/>
            </a:pPr>
            <a:r>
              <a:rPr lang="en-GB" sz="2400" i="1" dirty="0">
                <a:solidFill>
                  <a:srgbClr val="1C2244"/>
                </a:solidFill>
                <a:effectLst/>
              </a:rPr>
              <a:t>Present options and reach a shared decision</a:t>
            </a:r>
          </a:p>
        </p:txBody>
      </p:sp>
      <p:sp>
        <p:nvSpPr>
          <p:cNvPr id="5" name="Arrow: Down 4">
            <a:extLst>
              <a:ext uri="{FF2B5EF4-FFF2-40B4-BE49-F238E27FC236}">
                <a16:creationId xmlns="" xmlns:a16="http://schemas.microsoft.com/office/drawing/2014/main" id="{CEAEEFCF-1B4F-4F87-A4DA-5241E5349D23}"/>
              </a:ext>
            </a:extLst>
          </p:cNvPr>
          <p:cNvSpPr/>
          <p:nvPr/>
        </p:nvSpPr>
        <p:spPr>
          <a:xfrm>
            <a:off x="4247964" y="3589449"/>
            <a:ext cx="648072" cy="8640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286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n-GB" dirty="0"/>
              <a:t>Review of RPS Competency Framework for all Prescribers</a:t>
            </a:r>
          </a:p>
        </p:txBody>
      </p:sp>
      <p:sp>
        <p:nvSpPr>
          <p:cNvPr id="3" name="Content Placeholder 2"/>
          <p:cNvSpPr>
            <a:spLocks noGrp="1"/>
          </p:cNvSpPr>
          <p:nvPr>
            <p:ph idx="1"/>
          </p:nvPr>
        </p:nvSpPr>
        <p:spPr>
          <a:xfrm>
            <a:off x="539552" y="2564904"/>
            <a:ext cx="8229600" cy="3345235"/>
          </a:xfrm>
        </p:spPr>
        <p:txBody>
          <a:bodyPr/>
          <a:lstStyle/>
          <a:p>
            <a:pPr marL="0" indent="0">
              <a:buNone/>
            </a:pPr>
            <a:r>
              <a:rPr lang="en-GB" sz="2400" i="1" dirty="0"/>
              <a:t>Present options and reach a shared decision (changes)</a:t>
            </a:r>
          </a:p>
        </p:txBody>
      </p:sp>
      <p:graphicFrame>
        <p:nvGraphicFramePr>
          <p:cNvPr id="8" name="Table 7"/>
          <p:cNvGraphicFramePr>
            <a:graphicFrameLocks noGrp="1"/>
          </p:cNvGraphicFramePr>
          <p:nvPr>
            <p:extLst>
              <p:ext uri="{D42A27DB-BD31-4B8C-83A1-F6EECF244321}">
                <p14:modId xmlns:p14="http://schemas.microsoft.com/office/powerpoint/2010/main" val="1482042609"/>
              </p:ext>
            </p:extLst>
          </p:nvPr>
        </p:nvGraphicFramePr>
        <p:xfrm>
          <a:off x="633369" y="3006129"/>
          <a:ext cx="8135783" cy="2462784"/>
        </p:xfrm>
        <a:graphic>
          <a:graphicData uri="http://schemas.openxmlformats.org/drawingml/2006/table">
            <a:tbl>
              <a:tblPr firstRow="1" firstCol="1" bandRow="1"/>
              <a:tblGrid>
                <a:gridCol w="8135783">
                  <a:extLst>
                    <a:ext uri="{9D8B030D-6E8A-4147-A177-3AD203B41FA5}">
                      <a16:colId xmlns="" xmlns:a16="http://schemas.microsoft.com/office/drawing/2014/main" val="20000"/>
                    </a:ext>
                  </a:extLst>
                </a:gridCol>
              </a:tblGrid>
              <a:tr h="76770">
                <a:tc>
                  <a:txBody>
                    <a:bodyPr/>
                    <a:lstStyle/>
                    <a:p>
                      <a:pPr>
                        <a:lnSpc>
                          <a:spcPct val="115000"/>
                        </a:lnSpc>
                        <a:spcAft>
                          <a:spcPts val="800"/>
                        </a:spcAft>
                      </a:pPr>
                      <a:r>
                        <a:rPr lang="en-GB" sz="1800" b="0" i="0" kern="1200" dirty="0">
                          <a:solidFill>
                            <a:schemeClr val="tx1"/>
                          </a:solidFill>
                          <a:effectLst/>
                          <a:latin typeface="+mn-lt"/>
                          <a:ea typeface="+mn-ea"/>
                          <a:cs typeface="+mn-cs"/>
                        </a:rPr>
                        <a:t>3.1 </a:t>
                      </a:r>
                      <a:r>
                        <a:rPr lang="en-GB" sz="1800" b="0" i="0" kern="1200" dirty="0">
                          <a:solidFill>
                            <a:srgbClr val="FF0000"/>
                          </a:solidFill>
                          <a:effectLst/>
                          <a:latin typeface="+mn-lt"/>
                          <a:ea typeface="+mn-ea"/>
                          <a:cs typeface="+mn-cs"/>
                        </a:rPr>
                        <a:t>Actively involves </a:t>
                      </a:r>
                      <a:r>
                        <a:rPr lang="en-GB" sz="1800" b="0" i="0" kern="1200" dirty="0">
                          <a:solidFill>
                            <a:schemeClr val="tx1"/>
                          </a:solidFill>
                          <a:effectLst/>
                          <a:latin typeface="+mn-lt"/>
                          <a:ea typeface="+mn-ea"/>
                          <a:cs typeface="+mn-cs"/>
                        </a:rPr>
                        <a:t>and works with the </a:t>
                      </a:r>
                      <a:r>
                        <a:rPr lang="en-GB" sz="1800" b="0" i="0" u="none" kern="1200" dirty="0">
                          <a:solidFill>
                            <a:schemeClr val="tx1"/>
                          </a:solidFill>
                          <a:effectLst/>
                          <a:latin typeface="+mn-lt"/>
                          <a:ea typeface="+mn-ea"/>
                          <a:cs typeface="+mn-cs"/>
                        </a:rPr>
                        <a:t>patient/carer </a:t>
                      </a:r>
                      <a:r>
                        <a:rPr lang="en-GB" sz="1800" b="0" i="0" kern="1200" dirty="0">
                          <a:solidFill>
                            <a:schemeClr val="tx1"/>
                          </a:solidFill>
                          <a:effectLst/>
                          <a:latin typeface="+mn-lt"/>
                          <a:ea typeface="+mn-ea"/>
                          <a:cs typeface="+mn-cs"/>
                        </a:rPr>
                        <a:t>to make informed choices and agree a plan that respects the patient’s/carer’s preferences</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95822">
                <a:tc>
                  <a:txBody>
                    <a:bodyPr/>
                    <a:lstStyle/>
                    <a:p>
                      <a:pPr>
                        <a:lnSpc>
                          <a:spcPct val="115000"/>
                        </a:lnSpc>
                        <a:spcAft>
                          <a:spcPts val="800"/>
                        </a:spcAft>
                      </a:pPr>
                      <a:r>
                        <a:rPr lang="en-GB" sz="1800" b="0" i="0" kern="1200" dirty="0">
                          <a:solidFill>
                            <a:schemeClr val="tx1"/>
                          </a:solidFill>
                          <a:effectLst/>
                          <a:latin typeface="+mn-lt"/>
                          <a:ea typeface="+mn-ea"/>
                          <a:cs typeface="+mn-cs"/>
                        </a:rPr>
                        <a:t>3.2 Considers and respects </a:t>
                      </a:r>
                      <a:r>
                        <a:rPr lang="en-GB" sz="1800" b="0" i="0" u="none" kern="1200" dirty="0">
                          <a:solidFill>
                            <a:schemeClr val="tx1"/>
                          </a:solidFill>
                          <a:effectLst/>
                          <a:latin typeface="+mn-lt"/>
                          <a:ea typeface="+mn-ea"/>
                          <a:cs typeface="+mn-cs"/>
                        </a:rPr>
                        <a:t>patient </a:t>
                      </a:r>
                      <a:r>
                        <a:rPr lang="en-GB" sz="1800" b="0" i="0" kern="1200" dirty="0">
                          <a:solidFill>
                            <a:schemeClr val="tx1"/>
                          </a:solidFill>
                          <a:effectLst/>
                          <a:latin typeface="+mn-lt"/>
                          <a:ea typeface="+mn-ea"/>
                          <a:cs typeface="+mn-cs"/>
                        </a:rPr>
                        <a:t>diversity, </a:t>
                      </a:r>
                      <a:r>
                        <a:rPr lang="en-GB" sz="1800" b="0" i="0" kern="1200" dirty="0">
                          <a:solidFill>
                            <a:srgbClr val="FF0000"/>
                          </a:solidFill>
                          <a:effectLst/>
                          <a:latin typeface="+mn-lt"/>
                          <a:ea typeface="+mn-ea"/>
                          <a:cs typeface="+mn-cs"/>
                        </a:rPr>
                        <a:t>background, personal values </a:t>
                      </a:r>
                      <a:r>
                        <a:rPr lang="en-GB" sz="1800" b="0" i="0" kern="1200" dirty="0">
                          <a:solidFill>
                            <a:schemeClr val="tx1"/>
                          </a:solidFill>
                          <a:effectLst/>
                          <a:latin typeface="+mn-lt"/>
                          <a:ea typeface="+mn-ea"/>
                          <a:cs typeface="+mn-cs"/>
                        </a:rPr>
                        <a:t>and beliefs about their health, treatment and medicines, </a:t>
                      </a:r>
                      <a:r>
                        <a:rPr lang="en-GB" sz="1800" b="0" i="0" kern="1200" dirty="0">
                          <a:solidFill>
                            <a:srgbClr val="FF0000"/>
                          </a:solidFill>
                          <a:effectLst/>
                          <a:latin typeface="+mn-lt"/>
                          <a:ea typeface="+mn-ea"/>
                          <a:cs typeface="+mn-cs"/>
                        </a:rPr>
                        <a:t>supporting the values of equality and inclusivity, and developing cultural competence.</a:t>
                      </a:r>
                      <a:endParaRPr lang="en-GB"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95822">
                <a:tc>
                  <a:txBody>
                    <a:bodyPr/>
                    <a:lstStyle/>
                    <a:p>
                      <a:pPr>
                        <a:lnSpc>
                          <a:spcPct val="115000"/>
                        </a:lnSpc>
                        <a:spcAft>
                          <a:spcPts val="800"/>
                        </a:spcAft>
                      </a:pPr>
                      <a:r>
                        <a:rPr lang="en-GB" sz="1800" b="0" i="0" kern="1200" dirty="0">
                          <a:solidFill>
                            <a:schemeClr val="tx1"/>
                          </a:solidFill>
                          <a:effectLst/>
                          <a:latin typeface="+mn-lt"/>
                          <a:ea typeface="+mn-ea"/>
                          <a:cs typeface="+mn-cs"/>
                        </a:rPr>
                        <a:t>3.3 Explains the </a:t>
                      </a:r>
                      <a:r>
                        <a:rPr lang="en-GB" sz="1800" b="0" i="0" u="none" kern="1200" dirty="0">
                          <a:solidFill>
                            <a:srgbClr val="FF0000"/>
                          </a:solidFill>
                          <a:effectLst/>
                          <a:latin typeface="+mn-lt"/>
                          <a:ea typeface="+mn-ea"/>
                          <a:cs typeface="+mn-cs"/>
                        </a:rPr>
                        <a:t>material risks and benefits</a:t>
                      </a:r>
                      <a:r>
                        <a:rPr lang="en-GB" sz="1800" b="0" i="0" u="none" kern="1200" dirty="0">
                          <a:solidFill>
                            <a:schemeClr val="tx1"/>
                          </a:solidFill>
                          <a:effectLst/>
                          <a:latin typeface="+mn-lt"/>
                          <a:ea typeface="+mn-ea"/>
                          <a:cs typeface="+mn-cs"/>
                        </a:rPr>
                        <a:t>, and rationale behind management options in a way the patient/carer </a:t>
                      </a:r>
                      <a:r>
                        <a:rPr lang="en-GB" sz="1800" b="0" i="0" kern="1200" dirty="0">
                          <a:solidFill>
                            <a:schemeClr val="tx1"/>
                          </a:solidFill>
                          <a:effectLst/>
                          <a:latin typeface="+mn-lt"/>
                          <a:ea typeface="+mn-ea"/>
                          <a:cs typeface="+mn-cs"/>
                        </a:rPr>
                        <a:t>understands, </a:t>
                      </a:r>
                      <a:r>
                        <a:rPr lang="en-GB" sz="1800" b="0" i="0" kern="1200" dirty="0">
                          <a:solidFill>
                            <a:srgbClr val="FF0000"/>
                          </a:solidFill>
                          <a:effectLst/>
                          <a:latin typeface="+mn-lt"/>
                          <a:ea typeface="+mn-ea"/>
                          <a:cs typeface="+mn-cs"/>
                        </a:rPr>
                        <a:t>so that they can make an informed choice.</a:t>
                      </a:r>
                      <a:endParaRPr lang="en-GB"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6007821"/>
                  </a:ext>
                </a:extLst>
              </a:tr>
            </a:tbl>
          </a:graphicData>
        </a:graphic>
      </p:graphicFrame>
    </p:spTree>
    <p:extLst>
      <p:ext uri="{BB962C8B-B14F-4D97-AF65-F5344CB8AC3E}">
        <p14:creationId xmlns:p14="http://schemas.microsoft.com/office/powerpoint/2010/main" val="210946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n-GB" dirty="0"/>
              <a:t>Review of RPS Competency Framework for all Prescribers</a:t>
            </a:r>
          </a:p>
        </p:txBody>
      </p:sp>
      <p:sp>
        <p:nvSpPr>
          <p:cNvPr id="3" name="Content Placeholder 2"/>
          <p:cNvSpPr>
            <a:spLocks noGrp="1"/>
          </p:cNvSpPr>
          <p:nvPr>
            <p:ph idx="1"/>
          </p:nvPr>
        </p:nvSpPr>
        <p:spPr>
          <a:xfrm>
            <a:off x="586460" y="2132856"/>
            <a:ext cx="8229600" cy="3345235"/>
          </a:xfrm>
        </p:spPr>
        <p:txBody>
          <a:bodyPr/>
          <a:lstStyle/>
          <a:p>
            <a:pPr marL="0" indent="0">
              <a:buNone/>
            </a:pPr>
            <a:r>
              <a:rPr lang="en-GB" sz="2400" i="1" dirty="0"/>
              <a:t>Prescribe (changes/additional statements)</a:t>
            </a:r>
          </a:p>
          <a:p>
            <a:pPr marL="0" indent="0">
              <a:buNone/>
            </a:pPr>
            <a:endParaRPr lang="en-GB" i="1" dirty="0"/>
          </a:p>
        </p:txBody>
      </p:sp>
      <p:graphicFrame>
        <p:nvGraphicFramePr>
          <p:cNvPr id="8" name="Table 7"/>
          <p:cNvGraphicFramePr>
            <a:graphicFrameLocks noGrp="1"/>
          </p:cNvGraphicFramePr>
          <p:nvPr>
            <p:extLst>
              <p:ext uri="{D42A27DB-BD31-4B8C-83A1-F6EECF244321}">
                <p14:modId xmlns:p14="http://schemas.microsoft.com/office/powerpoint/2010/main" val="1152250491"/>
              </p:ext>
            </p:extLst>
          </p:nvPr>
        </p:nvGraphicFramePr>
        <p:xfrm>
          <a:off x="680277" y="2564904"/>
          <a:ext cx="8135783" cy="3073400"/>
        </p:xfrm>
        <a:graphic>
          <a:graphicData uri="http://schemas.openxmlformats.org/drawingml/2006/table">
            <a:tbl>
              <a:tblPr firstRow="1" firstCol="1" bandRow="1"/>
              <a:tblGrid>
                <a:gridCol w="8135783">
                  <a:extLst>
                    <a:ext uri="{9D8B030D-6E8A-4147-A177-3AD203B41FA5}">
                      <a16:colId xmlns="" xmlns:a16="http://schemas.microsoft.com/office/drawing/2014/main" val="20000"/>
                    </a:ext>
                  </a:extLst>
                </a:gridCol>
              </a:tblGrid>
              <a:tr h="76770">
                <a:tc>
                  <a:txBody>
                    <a:bodyPr/>
                    <a:lstStyle/>
                    <a:p>
                      <a:pPr>
                        <a:lnSpc>
                          <a:spcPct val="115000"/>
                        </a:lnSpc>
                        <a:spcAft>
                          <a:spcPts val="800"/>
                        </a:spcAft>
                      </a:pPr>
                      <a:r>
                        <a:rPr lang="en-GB" sz="1800" dirty="0">
                          <a:effectLst/>
                          <a:latin typeface="Arial"/>
                          <a:ea typeface="Calibri"/>
                          <a:cs typeface="Times New Roman"/>
                        </a:rPr>
                        <a:t>4.1 Prescribes a medicine </a:t>
                      </a:r>
                      <a:r>
                        <a:rPr lang="en-GB" sz="1800" dirty="0">
                          <a:solidFill>
                            <a:srgbClr val="FF0000"/>
                          </a:solidFill>
                          <a:effectLst/>
                          <a:latin typeface="Arial"/>
                          <a:ea typeface="Calibri"/>
                          <a:cs typeface="Times New Roman"/>
                        </a:rPr>
                        <a:t>or device </a:t>
                      </a:r>
                      <a:r>
                        <a:rPr lang="en-GB" sz="1800" dirty="0">
                          <a:effectLst/>
                          <a:latin typeface="Arial"/>
                          <a:ea typeface="Calibri"/>
                          <a:cs typeface="Times New Roman"/>
                        </a:rPr>
                        <a:t>with adequate, up-to-date awareness of its actions, indications, dose, contraindications, interactions, cautions and adverse effects.</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95822">
                <a:tc>
                  <a:txBody>
                    <a:bodyPr/>
                    <a:lstStyle/>
                    <a:p>
                      <a:pPr>
                        <a:lnSpc>
                          <a:spcPct val="115000"/>
                        </a:lnSpc>
                        <a:spcAft>
                          <a:spcPts val="800"/>
                        </a:spcAft>
                      </a:pPr>
                      <a:r>
                        <a:rPr lang="en-GB" sz="1800" dirty="0">
                          <a:effectLst/>
                          <a:latin typeface="Arial"/>
                          <a:ea typeface="Calibri"/>
                          <a:cs typeface="Times New Roman"/>
                        </a:rPr>
                        <a:t>4.6 Prescribes appropriate quantities and at appropriate intervals necessary, to reduce the risk of unnecessary waste</a:t>
                      </a:r>
                      <a:r>
                        <a:rPr lang="en-GB" sz="1800" dirty="0">
                          <a:solidFill>
                            <a:srgbClr val="000000"/>
                          </a:solidFill>
                          <a:effectLst/>
                          <a:latin typeface="Arial"/>
                          <a:ea typeface="Calibri"/>
                          <a:cs typeface="Times New Roman"/>
                        </a:rPr>
                        <a:t>.</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08746">
                <a:tc>
                  <a:txBody>
                    <a:bodyPr/>
                    <a:lstStyle/>
                    <a:p>
                      <a:pPr>
                        <a:lnSpc>
                          <a:spcPct val="115000"/>
                        </a:lnSpc>
                        <a:spcAft>
                          <a:spcPts val="800"/>
                        </a:spcAft>
                      </a:pPr>
                      <a:r>
                        <a:rPr lang="en-GB" sz="1800" b="0" i="0" kern="1200" dirty="0">
                          <a:solidFill>
                            <a:schemeClr val="tx1"/>
                          </a:solidFill>
                          <a:effectLst/>
                          <a:latin typeface="+mn-lt"/>
                          <a:ea typeface="+mn-ea"/>
                          <a:cs typeface="+mn-cs"/>
                        </a:rPr>
                        <a:t>4.12 Follows appropriate safeguards if prescribing medicines that are </a:t>
                      </a:r>
                      <a:r>
                        <a:rPr lang="en-GB" sz="1800" b="0" i="0" u="none" kern="1200" dirty="0">
                          <a:solidFill>
                            <a:schemeClr val="tx1"/>
                          </a:solidFill>
                          <a:effectLst/>
                          <a:latin typeface="+mn-lt"/>
                          <a:ea typeface="+mn-ea"/>
                          <a:cs typeface="+mn-cs"/>
                        </a:rPr>
                        <a:t>unlicensed, off-label, </a:t>
                      </a:r>
                      <a:r>
                        <a:rPr lang="en-GB" sz="1800" b="0" i="0" kern="1200" dirty="0">
                          <a:solidFill>
                            <a:schemeClr val="tx1"/>
                          </a:solidFill>
                          <a:effectLst/>
                          <a:latin typeface="+mn-lt"/>
                          <a:ea typeface="+mn-ea"/>
                          <a:cs typeface="+mn-cs"/>
                        </a:rPr>
                        <a:t>or outside standard practice.</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50220"/>
                  </a:ext>
                </a:extLst>
              </a:tr>
              <a:tr h="395822">
                <a:tc>
                  <a:txBody>
                    <a:bodyPr/>
                    <a:lstStyle/>
                    <a:p>
                      <a:pPr>
                        <a:lnSpc>
                          <a:spcPct val="115000"/>
                        </a:lnSpc>
                        <a:spcAft>
                          <a:spcPts val="800"/>
                        </a:spcAft>
                      </a:pPr>
                      <a:r>
                        <a:rPr lang="en-GB" sz="1800" b="0" i="0" kern="1200" dirty="0">
                          <a:solidFill>
                            <a:schemeClr val="tx1"/>
                          </a:solidFill>
                          <a:effectLst/>
                          <a:latin typeface="+mn-lt"/>
                          <a:ea typeface="+mn-ea"/>
                          <a:cs typeface="+mn-cs"/>
                        </a:rPr>
                        <a:t>4.14 </a:t>
                      </a:r>
                      <a:r>
                        <a:rPr lang="en-GB" sz="1800" b="0" i="0" kern="1200" dirty="0">
                          <a:solidFill>
                            <a:srgbClr val="FF0000"/>
                          </a:solidFill>
                          <a:effectLst/>
                          <a:latin typeface="+mn-lt"/>
                          <a:ea typeface="+mn-ea"/>
                          <a:cs typeface="+mn-cs"/>
                        </a:rPr>
                        <a:t>Effectively and securely </a:t>
                      </a:r>
                      <a:r>
                        <a:rPr lang="en-GB" sz="1800" b="0" i="0" kern="1200" dirty="0">
                          <a:solidFill>
                            <a:schemeClr val="tx1"/>
                          </a:solidFill>
                          <a:effectLst/>
                          <a:latin typeface="+mn-lt"/>
                          <a:ea typeface="+mn-ea"/>
                          <a:cs typeface="+mn-cs"/>
                        </a:rPr>
                        <a:t>communicates information to </a:t>
                      </a:r>
                      <a:r>
                        <a:rPr lang="en-GB" sz="1800" b="0" i="0" kern="1200" dirty="0">
                          <a:solidFill>
                            <a:srgbClr val="FF0000"/>
                          </a:solidFill>
                          <a:effectLst/>
                          <a:latin typeface="+mn-lt"/>
                          <a:ea typeface="+mn-ea"/>
                          <a:cs typeface="+mn-cs"/>
                        </a:rPr>
                        <a:t>other healthcare professionals involved in the </a:t>
                      </a:r>
                      <a:r>
                        <a:rPr lang="en-GB" sz="1800" b="0" i="0" u="none" kern="1200" dirty="0">
                          <a:solidFill>
                            <a:srgbClr val="FF0000"/>
                          </a:solidFill>
                          <a:effectLst/>
                          <a:latin typeface="+mn-lt"/>
                          <a:ea typeface="+mn-ea"/>
                          <a:cs typeface="+mn-cs"/>
                        </a:rPr>
                        <a:t>patient’s </a:t>
                      </a:r>
                      <a:r>
                        <a:rPr lang="en-GB" sz="1800" b="0" i="0" kern="1200" dirty="0">
                          <a:solidFill>
                            <a:srgbClr val="FF0000"/>
                          </a:solidFill>
                          <a:effectLst/>
                          <a:latin typeface="+mn-lt"/>
                          <a:ea typeface="+mn-ea"/>
                          <a:cs typeface="+mn-cs"/>
                        </a:rPr>
                        <a:t>care,</a:t>
                      </a:r>
                      <a:r>
                        <a:rPr lang="en-GB" sz="1800" b="0" i="0" kern="1200" dirty="0">
                          <a:solidFill>
                            <a:schemeClr val="tx1"/>
                          </a:solidFill>
                          <a:effectLst/>
                          <a:latin typeface="+mn-lt"/>
                          <a:ea typeface="+mn-ea"/>
                          <a:cs typeface="+mn-cs"/>
                        </a:rPr>
                        <a:t> when sharing or transferring care and prescribing responsibilities, </a:t>
                      </a:r>
                      <a:r>
                        <a:rPr lang="en-GB" sz="1800" b="0" i="0" kern="1200" dirty="0">
                          <a:solidFill>
                            <a:srgbClr val="FF0000"/>
                          </a:solidFill>
                          <a:effectLst/>
                          <a:latin typeface="+mn-lt"/>
                          <a:ea typeface="+mn-ea"/>
                          <a:cs typeface="+mn-cs"/>
                        </a:rPr>
                        <a:t>within and across all care settings</a:t>
                      </a:r>
                      <a:endParaRPr lang="en-GB"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0337032"/>
                  </a:ext>
                </a:extLst>
              </a:tr>
            </a:tbl>
          </a:graphicData>
        </a:graphic>
      </p:graphicFrame>
    </p:spTree>
    <p:extLst>
      <p:ext uri="{BB962C8B-B14F-4D97-AF65-F5344CB8AC3E}">
        <p14:creationId xmlns:p14="http://schemas.microsoft.com/office/powerpoint/2010/main" val="51821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n-GB" dirty="0"/>
              <a:t>Review of RPS Competency Framework for all Prescribers</a:t>
            </a:r>
          </a:p>
        </p:txBody>
      </p:sp>
      <p:sp>
        <p:nvSpPr>
          <p:cNvPr id="3" name="Content Placeholder 2"/>
          <p:cNvSpPr>
            <a:spLocks noGrp="1"/>
          </p:cNvSpPr>
          <p:nvPr>
            <p:ph idx="1"/>
          </p:nvPr>
        </p:nvSpPr>
        <p:spPr>
          <a:xfrm>
            <a:off x="457199" y="2276872"/>
            <a:ext cx="8229600" cy="3345235"/>
          </a:xfrm>
        </p:spPr>
        <p:txBody>
          <a:bodyPr/>
          <a:lstStyle/>
          <a:p>
            <a:pPr marL="0" indent="0">
              <a:buNone/>
            </a:pPr>
            <a:r>
              <a:rPr lang="en-GB" sz="2400" i="1" dirty="0"/>
              <a:t>Improve Prescribing Practice (additional statements)</a:t>
            </a:r>
          </a:p>
          <a:p>
            <a:pPr marL="0" indent="0">
              <a:buNone/>
            </a:pPr>
            <a:endParaRPr lang="en-GB" i="1" dirty="0"/>
          </a:p>
        </p:txBody>
      </p:sp>
      <p:graphicFrame>
        <p:nvGraphicFramePr>
          <p:cNvPr id="4" name="Table 3"/>
          <p:cNvGraphicFramePr>
            <a:graphicFrameLocks noGrp="1"/>
          </p:cNvGraphicFramePr>
          <p:nvPr>
            <p:extLst>
              <p:ext uri="{D42A27DB-BD31-4B8C-83A1-F6EECF244321}">
                <p14:modId xmlns:p14="http://schemas.microsoft.com/office/powerpoint/2010/main" val="8280043"/>
              </p:ext>
            </p:extLst>
          </p:nvPr>
        </p:nvGraphicFramePr>
        <p:xfrm>
          <a:off x="504107" y="2924944"/>
          <a:ext cx="8135783" cy="2856824"/>
        </p:xfrm>
        <a:graphic>
          <a:graphicData uri="http://schemas.openxmlformats.org/drawingml/2006/table">
            <a:tbl>
              <a:tblPr firstRow="1" firstCol="1" bandRow="1"/>
              <a:tblGrid>
                <a:gridCol w="8135783">
                  <a:extLst>
                    <a:ext uri="{9D8B030D-6E8A-4147-A177-3AD203B41FA5}">
                      <a16:colId xmlns="" xmlns:a16="http://schemas.microsoft.com/office/drawing/2014/main" val="20000"/>
                    </a:ext>
                  </a:extLst>
                </a:gridCol>
              </a:tblGrid>
              <a:tr h="764406">
                <a:tc>
                  <a:txBody>
                    <a:bodyPr/>
                    <a:lstStyle/>
                    <a:p>
                      <a:pPr>
                        <a:lnSpc>
                          <a:spcPct val="115000"/>
                        </a:lnSpc>
                        <a:spcAft>
                          <a:spcPts val="800"/>
                        </a:spcAft>
                      </a:pPr>
                      <a:r>
                        <a:rPr lang="en-GB" sz="1800" dirty="0">
                          <a:effectLst/>
                          <a:latin typeface="Arial"/>
                          <a:ea typeface="Calibri"/>
                          <a:cs typeface="Times New Roman"/>
                        </a:rPr>
                        <a:t>9.4 Takes responsibility for own learning and continuing professional development relevant to the prescribing role.</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63606">
                <a:tc>
                  <a:txBody>
                    <a:bodyPr/>
                    <a:lstStyle/>
                    <a:p>
                      <a:pPr>
                        <a:lnSpc>
                          <a:spcPct val="115000"/>
                        </a:lnSpc>
                        <a:spcAft>
                          <a:spcPts val="800"/>
                        </a:spcAft>
                      </a:pPr>
                      <a:r>
                        <a:rPr lang="en-GB" sz="1800">
                          <a:effectLst/>
                          <a:latin typeface="Arial"/>
                          <a:ea typeface="Calibri"/>
                          <a:cs typeface="Times New Roman"/>
                        </a:rPr>
                        <a:t>9.5 Makes use of networks for support and learning.</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64406">
                <a:tc>
                  <a:txBody>
                    <a:bodyPr/>
                    <a:lstStyle/>
                    <a:p>
                      <a:pPr>
                        <a:lnSpc>
                          <a:spcPct val="115000"/>
                        </a:lnSpc>
                        <a:spcAft>
                          <a:spcPts val="800"/>
                        </a:spcAft>
                      </a:pPr>
                      <a:r>
                        <a:rPr lang="en-GB" sz="1800" dirty="0">
                          <a:effectLst/>
                          <a:latin typeface="Arial"/>
                          <a:ea typeface="Calibri"/>
                          <a:cs typeface="Times New Roman"/>
                        </a:rPr>
                        <a:t>9.6 Encourages and supports others with their prescribing practice and continuing professional development.</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64406">
                <a:tc>
                  <a:txBody>
                    <a:bodyPr/>
                    <a:lstStyle/>
                    <a:p>
                      <a:pPr>
                        <a:lnSpc>
                          <a:spcPct val="115000"/>
                        </a:lnSpc>
                        <a:spcAft>
                          <a:spcPts val="800"/>
                        </a:spcAft>
                      </a:pPr>
                      <a:r>
                        <a:rPr lang="en-GB" sz="1800" b="0" i="0" kern="1200" dirty="0">
                          <a:solidFill>
                            <a:schemeClr val="tx1"/>
                          </a:solidFill>
                          <a:effectLst/>
                          <a:latin typeface="+mn-lt"/>
                          <a:ea typeface="+mn-ea"/>
                          <a:cs typeface="+mn-cs"/>
                        </a:rPr>
                        <a:t>9.7 Considers the impact of prescribing on sustainability, as well as methods of reducing the carbon footprint and environmental impact of any medicine</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50379999"/>
                  </a:ext>
                </a:extLst>
              </a:tr>
            </a:tbl>
          </a:graphicData>
        </a:graphic>
      </p:graphicFrame>
    </p:spTree>
    <p:extLst>
      <p:ext uri="{BB962C8B-B14F-4D97-AF65-F5344CB8AC3E}">
        <p14:creationId xmlns:p14="http://schemas.microsoft.com/office/powerpoint/2010/main" val="234658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143000"/>
          </a:xfrm>
        </p:spPr>
        <p:txBody>
          <a:bodyPr>
            <a:normAutofit fontScale="90000"/>
          </a:bodyPr>
          <a:lstStyle/>
          <a:p>
            <a:r>
              <a:rPr lang="en-GB" dirty="0"/>
              <a:t>RPS Competency Framework as part of annual declaration</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204864"/>
            <a:ext cx="3024336" cy="425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54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143000"/>
          </a:xfrm>
        </p:spPr>
        <p:txBody>
          <a:bodyPr>
            <a:normAutofit fontScale="90000"/>
          </a:bodyPr>
          <a:lstStyle/>
          <a:p>
            <a:r>
              <a:rPr lang="en-GB" dirty="0"/>
              <a:t>RPS Competency Framework to expand scope of practice</a:t>
            </a:r>
          </a:p>
        </p:txBody>
      </p:sp>
      <p:sp>
        <p:nvSpPr>
          <p:cNvPr id="3" name="Content Placeholder 2"/>
          <p:cNvSpPr>
            <a:spLocks noGrp="1"/>
          </p:cNvSpPr>
          <p:nvPr>
            <p:ph idx="1"/>
          </p:nvPr>
        </p:nvSpPr>
        <p:spPr>
          <a:xfrm>
            <a:off x="457200" y="2492897"/>
            <a:ext cx="8075240" cy="3240360"/>
          </a:xfrm>
        </p:spPr>
        <p:txBody>
          <a:bodyPr>
            <a:normAutofit fontScale="92500" lnSpcReduction="20000"/>
          </a:bodyPr>
          <a:lstStyle/>
          <a:p>
            <a:r>
              <a:rPr lang="en-GB" dirty="0"/>
              <a:t>Assess the patient</a:t>
            </a:r>
          </a:p>
          <a:p>
            <a:r>
              <a:rPr lang="en-GB" sz="3200" dirty="0">
                <a:solidFill>
                  <a:srgbClr val="1C2244"/>
                </a:solidFill>
                <a:effectLst/>
              </a:rPr>
              <a:t>Identify evidence-based treatment options available for clinical decision making</a:t>
            </a:r>
            <a:endParaRPr lang="en-GB" dirty="0"/>
          </a:p>
          <a:p>
            <a:r>
              <a:rPr lang="en-GB" dirty="0"/>
              <a:t>Present options and reach a shared decision</a:t>
            </a:r>
          </a:p>
          <a:p>
            <a:r>
              <a:rPr lang="en-GB" dirty="0"/>
              <a:t>Prescribe</a:t>
            </a:r>
          </a:p>
          <a:p>
            <a:r>
              <a:rPr lang="en-GB" dirty="0"/>
              <a:t>Provide information</a:t>
            </a:r>
          </a:p>
          <a:p>
            <a:r>
              <a:rPr lang="en-GB" dirty="0"/>
              <a:t>Monitor and review</a:t>
            </a:r>
          </a:p>
        </p:txBody>
      </p:sp>
    </p:spTree>
    <p:extLst>
      <p:ext uri="{BB962C8B-B14F-4D97-AF65-F5344CB8AC3E}">
        <p14:creationId xmlns:p14="http://schemas.microsoft.com/office/powerpoint/2010/main" val="319800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D8DACD-E570-462A-81FA-00011A9B5897}"/>
              </a:ext>
            </a:extLst>
          </p:cNvPr>
          <p:cNvSpPr>
            <a:spLocks noGrp="1"/>
          </p:cNvSpPr>
          <p:nvPr>
            <p:ph type="title"/>
          </p:nvPr>
        </p:nvSpPr>
        <p:spPr>
          <a:xfrm>
            <a:off x="467544" y="836712"/>
            <a:ext cx="8229600" cy="1143000"/>
          </a:xfrm>
        </p:spPr>
        <p:txBody>
          <a:bodyPr>
            <a:noAutofit/>
          </a:bodyPr>
          <a:lstStyle/>
          <a:p>
            <a:r>
              <a:rPr lang="en-GB" sz="2800" dirty="0"/>
              <a:t>RPS Competency Framework to demonstrate competence Competency 1 - Assessment</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3768" y="2348880"/>
            <a:ext cx="4680519" cy="311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54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1143000"/>
          </a:xfrm>
        </p:spPr>
        <p:txBody>
          <a:bodyPr/>
          <a:lstStyle/>
          <a:p>
            <a:r>
              <a:rPr lang="en-GB" dirty="0"/>
              <a:t>Overview</a:t>
            </a:r>
          </a:p>
        </p:txBody>
      </p:sp>
      <p:sp>
        <p:nvSpPr>
          <p:cNvPr id="3" name="Content Placeholder 2"/>
          <p:cNvSpPr>
            <a:spLocks noGrp="1"/>
          </p:cNvSpPr>
          <p:nvPr>
            <p:ph idx="1"/>
          </p:nvPr>
        </p:nvSpPr>
        <p:spPr>
          <a:xfrm>
            <a:off x="539552" y="2204864"/>
            <a:ext cx="8229600" cy="3633267"/>
          </a:xfrm>
        </p:spPr>
        <p:txBody>
          <a:bodyPr>
            <a:normAutofit fontScale="70000" lnSpcReduction="20000"/>
          </a:bodyPr>
          <a:lstStyle/>
          <a:p>
            <a:r>
              <a:rPr lang="en-GB" dirty="0"/>
              <a:t>RPS Competency Framework for  all Prescribers: key messages</a:t>
            </a:r>
          </a:p>
          <a:p>
            <a:pPr marL="0" indent="0">
              <a:buNone/>
            </a:pPr>
            <a:endParaRPr lang="en-GB" dirty="0"/>
          </a:p>
          <a:p>
            <a:r>
              <a:rPr lang="en-GB" dirty="0"/>
              <a:t>How can organisations use the Competency Framework for all prescribers to support governance? </a:t>
            </a:r>
          </a:p>
          <a:p>
            <a:pPr marL="0" indent="0">
              <a:buNone/>
            </a:pPr>
            <a:endParaRPr lang="en-GB" dirty="0"/>
          </a:p>
          <a:p>
            <a:r>
              <a:rPr lang="en-GB" dirty="0"/>
              <a:t>How can individual practitioners use the Competency Framework for all prescribers to demonstrate competence?</a:t>
            </a:r>
          </a:p>
          <a:p>
            <a:pPr marL="0" indent="0">
              <a:buNone/>
            </a:pPr>
            <a:endParaRPr lang="en-GB" dirty="0"/>
          </a:p>
          <a:p>
            <a:r>
              <a:rPr lang="en-GB" dirty="0"/>
              <a:t>The new RPS Competency Framework for Designated Prescribing Practitioners .</a:t>
            </a:r>
          </a:p>
        </p:txBody>
      </p:sp>
    </p:spTree>
    <p:extLst>
      <p:ext uri="{BB962C8B-B14F-4D97-AF65-F5344CB8AC3E}">
        <p14:creationId xmlns:p14="http://schemas.microsoft.com/office/powerpoint/2010/main" val="313806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567908-0C18-41C8-B1C8-27856A97DB46}"/>
              </a:ext>
            </a:extLst>
          </p:cNvPr>
          <p:cNvSpPr>
            <a:spLocks noGrp="1"/>
          </p:cNvSpPr>
          <p:nvPr>
            <p:ph type="title"/>
          </p:nvPr>
        </p:nvSpPr>
        <p:spPr>
          <a:xfrm>
            <a:off x="467544" y="692696"/>
            <a:ext cx="8229600" cy="1143000"/>
          </a:xfrm>
        </p:spPr>
        <p:txBody>
          <a:bodyPr>
            <a:noAutofit/>
          </a:bodyPr>
          <a:lstStyle/>
          <a:p>
            <a:r>
              <a:rPr lang="en-GB" sz="3200" dirty="0"/>
              <a:t>Competency 2 – Consider the options</a:t>
            </a:r>
            <a:br>
              <a:rPr lang="en-GB" sz="3200" dirty="0"/>
            </a:br>
            <a:r>
              <a:rPr lang="en-GB" sz="3200" dirty="0"/>
              <a:t>Competency 3 – Shared decision making</a:t>
            </a:r>
          </a:p>
        </p:txBody>
      </p:sp>
      <p:sp>
        <p:nvSpPr>
          <p:cNvPr id="3" name="Content Placeholder 2">
            <a:extLst>
              <a:ext uri="{FF2B5EF4-FFF2-40B4-BE49-F238E27FC236}">
                <a16:creationId xmlns="" xmlns:a16="http://schemas.microsoft.com/office/drawing/2014/main" id="{D69FEA00-8CE1-4B19-80E5-E690700189BC}"/>
              </a:ext>
            </a:extLst>
          </p:cNvPr>
          <p:cNvSpPr>
            <a:spLocks noGrp="1"/>
          </p:cNvSpPr>
          <p:nvPr>
            <p:ph idx="1"/>
          </p:nvPr>
        </p:nvSpPr>
        <p:spPr>
          <a:xfrm>
            <a:off x="457200" y="2060848"/>
            <a:ext cx="8229600" cy="4065315"/>
          </a:xfrm>
        </p:spPr>
        <p:txBody>
          <a:bodyPr>
            <a:normAutofit lnSpcReduction="10000"/>
          </a:bodyPr>
          <a:lstStyle/>
          <a:p>
            <a:r>
              <a:rPr lang="en-GB" sz="2800" dirty="0"/>
              <a:t>Discussed pharmacological and non-pharmacological options</a:t>
            </a:r>
          </a:p>
          <a:p>
            <a:r>
              <a:rPr lang="en-GB" sz="2800" dirty="0"/>
              <a:t>Discussed options regarding analgesia inc. opioids, non-opioids, adjuvants - </a:t>
            </a:r>
            <a:r>
              <a:rPr lang="en-GB" sz="2800" dirty="0" err="1"/>
              <a:t>antineuropathics</a:t>
            </a:r>
            <a:endParaRPr lang="en-GB" sz="2800" dirty="0"/>
          </a:p>
          <a:p>
            <a:r>
              <a:rPr lang="en-GB" sz="2800" dirty="0"/>
              <a:t>Once preferred option mutually agreed, discussed mechanism of action and possible side effects</a:t>
            </a:r>
          </a:p>
          <a:p>
            <a:r>
              <a:rPr lang="en-GB" sz="2800" dirty="0"/>
              <a:t>Discussed risks vs benefits</a:t>
            </a:r>
          </a:p>
          <a:p>
            <a:endParaRPr lang="en-GB" dirty="0"/>
          </a:p>
        </p:txBody>
      </p:sp>
    </p:spTree>
    <p:extLst>
      <p:ext uri="{BB962C8B-B14F-4D97-AF65-F5344CB8AC3E}">
        <p14:creationId xmlns:p14="http://schemas.microsoft.com/office/powerpoint/2010/main" val="5121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Shared decision making aid</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192307824"/>
              </p:ext>
            </p:extLst>
          </p:nvPr>
        </p:nvGraphicFramePr>
        <p:xfrm>
          <a:off x="3419871" y="2882188"/>
          <a:ext cx="2664297" cy="2248001"/>
        </p:xfrm>
        <a:graphic>
          <a:graphicData uri="http://schemas.openxmlformats.org/presentationml/2006/ole">
            <mc:AlternateContent xmlns:mc="http://schemas.openxmlformats.org/markup-compatibility/2006">
              <mc:Choice xmlns:v="urn:schemas-microsoft-com:vml" Requires="v">
                <p:oleObj spid="_x0000_s1027" name="HTML Document" showAsIcon="1" r:id="rId4" imgW="914400" imgH="771480" progId="htmlfile">
                  <p:link updateAutomatic="1"/>
                </p:oleObj>
              </mc:Choice>
              <mc:Fallback>
                <p:oleObj name="HTML Document" showAsIcon="1" r:id="rId4" imgW="914400" imgH="771480" progId="htmlfile">
                  <p:link updateAutomatic="1"/>
                  <p:pic>
                    <p:nvPicPr>
                      <p:cNvPr id="4" name="Content Placeholder 3"/>
                      <p:cNvPicPr/>
                      <p:nvPr/>
                    </p:nvPicPr>
                    <p:blipFill>
                      <a:blip r:embed="rId5"/>
                      <a:stretch>
                        <a:fillRect/>
                      </a:stretch>
                    </p:blipFill>
                    <p:spPr>
                      <a:xfrm>
                        <a:off x="3419871" y="2882188"/>
                        <a:ext cx="2664297" cy="2248001"/>
                      </a:xfrm>
                      <a:prstGeom prst="rect">
                        <a:avLst/>
                      </a:prstGeom>
                    </p:spPr>
                  </p:pic>
                </p:oleObj>
              </mc:Fallback>
            </mc:AlternateContent>
          </a:graphicData>
        </a:graphic>
      </p:graphicFrame>
    </p:spTree>
    <p:extLst>
      <p:ext uri="{BB962C8B-B14F-4D97-AF65-F5344CB8AC3E}">
        <p14:creationId xmlns:p14="http://schemas.microsoft.com/office/powerpoint/2010/main" val="3429303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9E3C56-77CF-43F8-BCA1-F4A8C5110498}"/>
              </a:ext>
            </a:extLst>
          </p:cNvPr>
          <p:cNvSpPr>
            <a:spLocks noGrp="1"/>
          </p:cNvSpPr>
          <p:nvPr>
            <p:ph type="title"/>
          </p:nvPr>
        </p:nvSpPr>
        <p:spPr/>
        <p:txBody>
          <a:bodyPr/>
          <a:lstStyle/>
          <a:p>
            <a:r>
              <a:rPr lang="en-GB" dirty="0"/>
              <a:t>Competency 4 - Prescribe</a:t>
            </a:r>
          </a:p>
        </p:txBody>
      </p:sp>
      <p:sp>
        <p:nvSpPr>
          <p:cNvPr id="3" name="Content Placeholder 2">
            <a:extLst>
              <a:ext uri="{FF2B5EF4-FFF2-40B4-BE49-F238E27FC236}">
                <a16:creationId xmlns="" xmlns:a16="http://schemas.microsoft.com/office/drawing/2014/main" id="{4D892AE6-CD67-4971-B955-4D773B80A9FE}"/>
              </a:ext>
            </a:extLst>
          </p:cNvPr>
          <p:cNvSpPr>
            <a:spLocks noGrp="1"/>
          </p:cNvSpPr>
          <p:nvPr>
            <p:ph idx="1"/>
          </p:nvPr>
        </p:nvSpPr>
        <p:spPr>
          <a:xfrm>
            <a:off x="395536" y="2204864"/>
            <a:ext cx="8229600" cy="3633267"/>
          </a:xfrm>
        </p:spPr>
        <p:txBody>
          <a:bodyPr>
            <a:normAutofit/>
          </a:bodyPr>
          <a:lstStyle/>
          <a:p>
            <a:r>
              <a:rPr lang="en-GB" dirty="0"/>
              <a:t>Checked BNF and local formulary</a:t>
            </a:r>
          </a:p>
          <a:p>
            <a:endParaRPr lang="en-GB" dirty="0"/>
          </a:p>
          <a:p>
            <a:r>
              <a:rPr lang="en-GB" dirty="0"/>
              <a:t>Documented in notes rationale and letter sent to GP within 24 hours</a:t>
            </a:r>
          </a:p>
        </p:txBody>
      </p:sp>
    </p:spTree>
    <p:extLst>
      <p:ext uri="{BB962C8B-B14F-4D97-AF65-F5344CB8AC3E}">
        <p14:creationId xmlns:p14="http://schemas.microsoft.com/office/powerpoint/2010/main" val="3393637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384D56-EAB1-401C-BE39-FB7BA92FB8D3}"/>
              </a:ext>
            </a:extLst>
          </p:cNvPr>
          <p:cNvSpPr>
            <a:spLocks noGrp="1"/>
          </p:cNvSpPr>
          <p:nvPr>
            <p:ph type="title"/>
          </p:nvPr>
        </p:nvSpPr>
        <p:spPr/>
        <p:txBody>
          <a:bodyPr>
            <a:normAutofit/>
          </a:bodyPr>
          <a:lstStyle/>
          <a:p>
            <a:r>
              <a:rPr lang="en-GB" sz="3600" dirty="0"/>
              <a:t>Competency 5 – Provide information</a:t>
            </a:r>
          </a:p>
        </p:txBody>
      </p:sp>
      <p:sp>
        <p:nvSpPr>
          <p:cNvPr id="3" name="Content Placeholder 2">
            <a:extLst>
              <a:ext uri="{FF2B5EF4-FFF2-40B4-BE49-F238E27FC236}">
                <a16:creationId xmlns="" xmlns:a16="http://schemas.microsoft.com/office/drawing/2014/main" id="{7403C65C-EA2B-44B5-9176-23E5050E24A4}"/>
              </a:ext>
            </a:extLst>
          </p:cNvPr>
          <p:cNvSpPr>
            <a:spLocks noGrp="1"/>
          </p:cNvSpPr>
          <p:nvPr>
            <p:ph idx="1"/>
          </p:nvPr>
        </p:nvSpPr>
        <p:spPr>
          <a:xfrm>
            <a:off x="467544" y="2276872"/>
            <a:ext cx="8229600" cy="3633267"/>
          </a:xfrm>
        </p:spPr>
        <p:txBody>
          <a:bodyPr/>
          <a:lstStyle/>
          <a:p>
            <a:r>
              <a:rPr lang="en-GB" dirty="0"/>
              <a:t>Discussed medication action and side effects</a:t>
            </a:r>
          </a:p>
          <a:p>
            <a:r>
              <a:rPr lang="en-GB" dirty="0"/>
              <a:t>Advised regarding what to do if medication not effective or side effects</a:t>
            </a:r>
          </a:p>
          <a:p>
            <a:r>
              <a:rPr lang="en-GB" dirty="0"/>
              <a:t>Discussed non-pharmacological management</a:t>
            </a:r>
          </a:p>
        </p:txBody>
      </p:sp>
    </p:spTree>
    <p:extLst>
      <p:ext uri="{BB962C8B-B14F-4D97-AF65-F5344CB8AC3E}">
        <p14:creationId xmlns:p14="http://schemas.microsoft.com/office/powerpoint/2010/main" val="1391647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17F573-F697-436F-A1C9-6F6EC96734F1}"/>
              </a:ext>
            </a:extLst>
          </p:cNvPr>
          <p:cNvSpPr>
            <a:spLocks noGrp="1"/>
          </p:cNvSpPr>
          <p:nvPr>
            <p:ph type="title"/>
          </p:nvPr>
        </p:nvSpPr>
        <p:spPr/>
        <p:txBody>
          <a:bodyPr>
            <a:noAutofit/>
          </a:bodyPr>
          <a:lstStyle/>
          <a:p>
            <a:r>
              <a:rPr lang="en-GB" sz="3600" dirty="0"/>
              <a:t>Competency 6 - Monitor and Review</a:t>
            </a:r>
          </a:p>
        </p:txBody>
      </p:sp>
      <p:sp>
        <p:nvSpPr>
          <p:cNvPr id="3" name="Content Placeholder 2">
            <a:extLst>
              <a:ext uri="{FF2B5EF4-FFF2-40B4-BE49-F238E27FC236}">
                <a16:creationId xmlns="" xmlns:a16="http://schemas.microsoft.com/office/drawing/2014/main" id="{11893F4A-3F50-4DB6-851A-339A5F3FFA3F}"/>
              </a:ext>
            </a:extLst>
          </p:cNvPr>
          <p:cNvSpPr>
            <a:spLocks noGrp="1"/>
          </p:cNvSpPr>
          <p:nvPr>
            <p:ph idx="1"/>
          </p:nvPr>
        </p:nvSpPr>
        <p:spPr>
          <a:xfrm>
            <a:off x="467544" y="2204864"/>
            <a:ext cx="8229600" cy="3633267"/>
          </a:xfrm>
        </p:spPr>
        <p:txBody>
          <a:bodyPr/>
          <a:lstStyle/>
          <a:p>
            <a:r>
              <a:rPr lang="en-GB" dirty="0"/>
              <a:t>Reviewed and some small improvement with duloxetine, felt that his mood was brighter however no real functional change.</a:t>
            </a:r>
          </a:p>
          <a:p>
            <a:r>
              <a:rPr lang="en-GB" dirty="0"/>
              <a:t>Next steps / options </a:t>
            </a:r>
          </a:p>
          <a:p>
            <a:endParaRPr lang="en-GB" dirty="0"/>
          </a:p>
        </p:txBody>
      </p:sp>
    </p:spTree>
    <p:extLst>
      <p:ext uri="{BB962C8B-B14F-4D97-AF65-F5344CB8AC3E}">
        <p14:creationId xmlns:p14="http://schemas.microsoft.com/office/powerpoint/2010/main" val="2467337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90AB66-5395-439D-8374-26C50EF7B39C}"/>
              </a:ext>
            </a:extLst>
          </p:cNvPr>
          <p:cNvSpPr>
            <a:spLocks noGrp="1"/>
          </p:cNvSpPr>
          <p:nvPr>
            <p:ph type="title"/>
          </p:nvPr>
        </p:nvSpPr>
        <p:spPr/>
        <p:txBody>
          <a:bodyPr>
            <a:noAutofit/>
          </a:bodyPr>
          <a:lstStyle/>
          <a:p>
            <a:r>
              <a:rPr lang="en-GB" sz="3200" dirty="0"/>
              <a:t>Governance - Competencies 7,8, 9, 10</a:t>
            </a:r>
          </a:p>
        </p:txBody>
      </p:sp>
      <p:sp>
        <p:nvSpPr>
          <p:cNvPr id="3" name="Content Placeholder 2">
            <a:extLst>
              <a:ext uri="{FF2B5EF4-FFF2-40B4-BE49-F238E27FC236}">
                <a16:creationId xmlns="" xmlns:a16="http://schemas.microsoft.com/office/drawing/2014/main" id="{37E1B506-224B-4CB7-9C3B-B13374E0413C}"/>
              </a:ext>
            </a:extLst>
          </p:cNvPr>
          <p:cNvSpPr>
            <a:spLocks noGrp="1"/>
          </p:cNvSpPr>
          <p:nvPr>
            <p:ph idx="1"/>
          </p:nvPr>
        </p:nvSpPr>
        <p:spPr>
          <a:xfrm>
            <a:off x="539552" y="2204864"/>
            <a:ext cx="8229600" cy="3633267"/>
          </a:xfrm>
        </p:spPr>
        <p:txBody>
          <a:bodyPr>
            <a:normAutofit/>
          </a:bodyPr>
          <a:lstStyle/>
          <a:p>
            <a:r>
              <a:rPr lang="en-GB" dirty="0"/>
              <a:t>Prescribed within own scope</a:t>
            </a:r>
          </a:p>
          <a:p>
            <a:r>
              <a:rPr lang="en-GB" dirty="0"/>
              <a:t>Prescribe Professionally – Based on patients needs</a:t>
            </a:r>
          </a:p>
          <a:p>
            <a:r>
              <a:rPr lang="en-GB" dirty="0"/>
              <a:t>Improve prescribing practice - Reflection</a:t>
            </a:r>
          </a:p>
          <a:p>
            <a:r>
              <a:rPr lang="en-GB" dirty="0"/>
              <a:t>Prescribe as part of a team – Advice and guidance from the team</a:t>
            </a:r>
          </a:p>
          <a:p>
            <a:endParaRPr lang="en-GB" dirty="0"/>
          </a:p>
          <a:p>
            <a:endParaRPr lang="en-GB" dirty="0"/>
          </a:p>
        </p:txBody>
      </p:sp>
    </p:spTree>
    <p:extLst>
      <p:ext uri="{BB962C8B-B14F-4D97-AF65-F5344CB8AC3E}">
        <p14:creationId xmlns:p14="http://schemas.microsoft.com/office/powerpoint/2010/main" val="2917243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41568" cy="1143000"/>
          </a:xfrm>
        </p:spPr>
        <p:txBody>
          <a:bodyPr>
            <a:normAutofit/>
          </a:bodyPr>
          <a:lstStyle/>
          <a:p>
            <a:r>
              <a:rPr lang="en-GB" sz="3200" dirty="0"/>
              <a:t>RPS Competency Framework for Designated Prescribing Practitioners </a:t>
            </a:r>
          </a:p>
        </p:txBody>
      </p:sp>
      <p:sp>
        <p:nvSpPr>
          <p:cNvPr id="3" name="Content Placeholder 2"/>
          <p:cNvSpPr>
            <a:spLocks noGrp="1"/>
          </p:cNvSpPr>
          <p:nvPr>
            <p:ph idx="1"/>
          </p:nvPr>
        </p:nvSpPr>
        <p:spPr>
          <a:xfrm>
            <a:off x="395536" y="2204864"/>
            <a:ext cx="8229600" cy="3633267"/>
          </a:xfrm>
        </p:spPr>
        <p:txBody>
          <a:bodyPr>
            <a:normAutofit fontScale="32500" lnSpcReduction="20000"/>
          </a:bodyPr>
          <a:lstStyle/>
          <a:p>
            <a:pPr marL="285750" indent="-285750">
              <a:lnSpc>
                <a:spcPct val="120000"/>
              </a:lnSpc>
            </a:pPr>
            <a:r>
              <a:rPr lang="en-GB" sz="5800" dirty="0"/>
              <a:t>Traditionally only doctors (DMPs) in this role- 2019 saw regulatory change</a:t>
            </a:r>
          </a:p>
          <a:p>
            <a:pPr marL="285750" indent="-285750">
              <a:lnSpc>
                <a:spcPct val="120000"/>
              </a:lnSpc>
            </a:pPr>
            <a:endParaRPr lang="en-GB" sz="5800" dirty="0"/>
          </a:p>
          <a:p>
            <a:pPr marL="285750" indent="-285750">
              <a:lnSpc>
                <a:spcPct val="120000"/>
              </a:lnSpc>
            </a:pPr>
            <a:r>
              <a:rPr lang="en-GB" sz="5800" dirty="0"/>
              <a:t>Experienced independent prescribers</a:t>
            </a:r>
          </a:p>
          <a:p>
            <a:pPr marL="0" indent="0">
              <a:lnSpc>
                <a:spcPct val="120000"/>
              </a:lnSpc>
              <a:buNone/>
            </a:pPr>
            <a:endParaRPr lang="en-GB" sz="5800" dirty="0"/>
          </a:p>
          <a:p>
            <a:pPr marL="285750" indent="-285750">
              <a:lnSpc>
                <a:spcPct val="120000"/>
              </a:lnSpc>
            </a:pPr>
            <a:r>
              <a:rPr lang="en-GB" sz="5800" dirty="0"/>
              <a:t>Improve access to prescribing opportunities for the wider workforce</a:t>
            </a:r>
          </a:p>
          <a:p>
            <a:pPr marL="285750" indent="-285750">
              <a:lnSpc>
                <a:spcPct val="120000"/>
              </a:lnSpc>
            </a:pPr>
            <a:endParaRPr lang="en-GB" sz="5800" dirty="0"/>
          </a:p>
          <a:p>
            <a:pPr marL="285750" indent="-285750">
              <a:lnSpc>
                <a:spcPct val="120000"/>
              </a:lnSpc>
            </a:pPr>
            <a:r>
              <a:rPr lang="en-GB" sz="5800" dirty="0"/>
              <a:t>Support DMPs by distributing the supervision workload</a:t>
            </a:r>
          </a:p>
          <a:p>
            <a:pPr marL="0" indent="0">
              <a:lnSpc>
                <a:spcPct val="120000"/>
              </a:lnSpc>
              <a:buNone/>
            </a:pPr>
            <a:endParaRPr lang="en-GB" sz="5800" dirty="0"/>
          </a:p>
          <a:p>
            <a:pPr marL="285750" indent="-285750">
              <a:lnSpc>
                <a:spcPct val="120000"/>
              </a:lnSpc>
            </a:pPr>
            <a:r>
              <a:rPr lang="en-GB" sz="5800" dirty="0"/>
              <a:t>Multidisciplinary learning remains key </a:t>
            </a:r>
          </a:p>
          <a:p>
            <a:endParaRPr lang="en-GB" dirty="0"/>
          </a:p>
        </p:txBody>
      </p:sp>
    </p:spTree>
    <p:extLst>
      <p:ext uri="{BB962C8B-B14F-4D97-AF65-F5344CB8AC3E}">
        <p14:creationId xmlns:p14="http://schemas.microsoft.com/office/powerpoint/2010/main" val="336356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41568" cy="1143000"/>
          </a:xfrm>
        </p:spPr>
        <p:txBody>
          <a:bodyPr>
            <a:normAutofit/>
          </a:bodyPr>
          <a:lstStyle/>
          <a:p>
            <a:r>
              <a:rPr lang="en-GB" sz="3200" dirty="0"/>
              <a:t>Designated Prescribing Practitioner</a:t>
            </a:r>
          </a:p>
        </p:txBody>
      </p:sp>
      <p:sp>
        <p:nvSpPr>
          <p:cNvPr id="3" name="Content Placeholder 2"/>
          <p:cNvSpPr>
            <a:spLocks noGrp="1"/>
          </p:cNvSpPr>
          <p:nvPr>
            <p:ph idx="1"/>
          </p:nvPr>
        </p:nvSpPr>
        <p:spPr>
          <a:xfrm>
            <a:off x="395536" y="2204864"/>
            <a:ext cx="8229600" cy="3633267"/>
          </a:xfrm>
        </p:spPr>
        <p:txBody>
          <a:bodyPr>
            <a:normAutofit lnSpcReduction="10000"/>
          </a:bodyPr>
          <a:lstStyle/>
          <a:p>
            <a:pPr marL="0" indent="0">
              <a:buNone/>
            </a:pPr>
            <a:r>
              <a:rPr lang="en-GB" sz="2000" dirty="0"/>
              <a:t>Multi-professional framework = multiple titles for the role</a:t>
            </a:r>
          </a:p>
          <a:p>
            <a:pPr marL="0" indent="0">
              <a:buNone/>
            </a:pPr>
            <a:endParaRPr lang="en-GB" sz="2000" dirty="0"/>
          </a:p>
          <a:p>
            <a:pPr marL="0" indent="0">
              <a:buNone/>
            </a:pPr>
            <a:endParaRPr lang="en-GB" sz="2000" dirty="0"/>
          </a:p>
          <a:p>
            <a:pPr lvl="1">
              <a:buFont typeface="Arial" panose="020B0604020202020204" pitchFamily="34" charset="0"/>
              <a:buChar char="•"/>
            </a:pPr>
            <a:r>
              <a:rPr lang="en-GB" sz="2000" dirty="0"/>
              <a:t>NMC = Practice Assessor and Practice Supervisor</a:t>
            </a:r>
          </a:p>
          <a:p>
            <a:pPr marL="457200" lvl="1" indent="0">
              <a:buNone/>
            </a:pPr>
            <a:endParaRPr lang="en-GB" sz="2000" dirty="0"/>
          </a:p>
          <a:p>
            <a:pPr lvl="1">
              <a:buFont typeface="Arial" panose="020B0604020202020204" pitchFamily="34" charset="0"/>
              <a:buChar char="•"/>
            </a:pPr>
            <a:r>
              <a:rPr lang="en-GB" sz="2000" dirty="0" err="1"/>
              <a:t>GPhC</a:t>
            </a:r>
            <a:r>
              <a:rPr lang="en-GB" sz="2000" dirty="0"/>
              <a:t> = Designated Prescribing Practitioner</a:t>
            </a:r>
          </a:p>
          <a:p>
            <a:pPr marL="457200" lvl="1" indent="0">
              <a:buNone/>
            </a:pPr>
            <a:endParaRPr lang="en-GB" sz="2000" dirty="0"/>
          </a:p>
          <a:p>
            <a:pPr lvl="1">
              <a:buFont typeface="Arial" panose="020B0604020202020204" pitchFamily="34" charset="0"/>
              <a:buChar char="•"/>
            </a:pPr>
            <a:r>
              <a:rPr lang="en-GB" sz="2000" dirty="0"/>
              <a:t>HCPC = Practice Educator</a:t>
            </a:r>
          </a:p>
          <a:p>
            <a:pPr marL="457200" lvl="1" indent="0">
              <a:buNone/>
            </a:pPr>
            <a:endParaRPr lang="en-GB" sz="2000" dirty="0"/>
          </a:p>
          <a:p>
            <a:pPr lvl="1">
              <a:buFont typeface="Arial" panose="020B0604020202020204" pitchFamily="34" charset="0"/>
              <a:buChar char="•"/>
            </a:pPr>
            <a:r>
              <a:rPr lang="en-GB" sz="2000" dirty="0"/>
              <a:t>Medics = Designated Medical Practitioner</a:t>
            </a:r>
          </a:p>
          <a:p>
            <a:endParaRPr lang="en-GB" dirty="0"/>
          </a:p>
        </p:txBody>
      </p:sp>
    </p:spTree>
    <p:extLst>
      <p:ext uri="{BB962C8B-B14F-4D97-AF65-F5344CB8AC3E}">
        <p14:creationId xmlns:p14="http://schemas.microsoft.com/office/powerpoint/2010/main" val="427908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41568" cy="1143000"/>
          </a:xfrm>
        </p:spPr>
        <p:txBody>
          <a:bodyPr>
            <a:normAutofit/>
          </a:bodyPr>
          <a:lstStyle/>
          <a:p>
            <a:r>
              <a:rPr lang="en-GB" sz="3200" dirty="0"/>
              <a:t>RPS Competency Framework for DPPs</a:t>
            </a:r>
          </a:p>
        </p:txBody>
      </p:sp>
      <p:pic>
        <p:nvPicPr>
          <p:cNvPr id="4" name="Content Placeholder 3" descr="Image result for designated prescribing practitioner competency framework">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1618" y="2205038"/>
            <a:ext cx="3916939" cy="3633787"/>
          </a:xfrm>
          <a:prstGeom prst="rect">
            <a:avLst/>
          </a:prstGeom>
          <a:noFill/>
          <a:ln>
            <a:noFill/>
          </a:ln>
        </p:spPr>
      </p:pic>
    </p:spTree>
    <p:extLst>
      <p:ext uri="{BB962C8B-B14F-4D97-AF65-F5344CB8AC3E}">
        <p14:creationId xmlns:p14="http://schemas.microsoft.com/office/powerpoint/2010/main" val="3862783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41568" cy="1143000"/>
          </a:xfrm>
        </p:spPr>
        <p:txBody>
          <a:bodyPr>
            <a:normAutofit/>
          </a:bodyPr>
          <a:lstStyle/>
          <a:p>
            <a:r>
              <a:rPr lang="en-GB" sz="3200" dirty="0"/>
              <a:t>RPS Competency Framework for DPPs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159361"/>
              </p:ext>
            </p:extLst>
          </p:nvPr>
        </p:nvGraphicFramePr>
        <p:xfrm>
          <a:off x="395536" y="2132856"/>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82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GB" dirty="0"/>
              <a:t>Why do we need a competency framework for prescribers?</a:t>
            </a:r>
          </a:p>
        </p:txBody>
      </p:sp>
      <p:sp>
        <p:nvSpPr>
          <p:cNvPr id="3" name="Content Placeholder 2"/>
          <p:cNvSpPr>
            <a:spLocks noGrp="1"/>
          </p:cNvSpPr>
          <p:nvPr>
            <p:ph idx="1"/>
          </p:nvPr>
        </p:nvSpPr>
        <p:spPr>
          <a:xfrm>
            <a:off x="467544" y="2276872"/>
            <a:ext cx="8229600" cy="3633267"/>
          </a:xfrm>
        </p:spPr>
        <p:txBody>
          <a:bodyPr>
            <a:normAutofit fontScale="85000" lnSpcReduction="20000"/>
          </a:bodyPr>
          <a:lstStyle/>
          <a:p>
            <a:r>
              <a:rPr lang="en-GB" dirty="0"/>
              <a:t>Inform the design and delivery of education programmes for prescribers</a:t>
            </a:r>
          </a:p>
          <a:p>
            <a:pPr marL="0" indent="0">
              <a:buNone/>
            </a:pPr>
            <a:endParaRPr lang="en-GB" dirty="0"/>
          </a:p>
          <a:p>
            <a:r>
              <a:rPr lang="en-GB" dirty="0"/>
              <a:t>Help identify areas for CPD once qualified</a:t>
            </a:r>
          </a:p>
          <a:p>
            <a:pPr marL="0" indent="0">
              <a:buNone/>
            </a:pPr>
            <a:endParaRPr lang="en-GB" dirty="0"/>
          </a:p>
          <a:p>
            <a:r>
              <a:rPr lang="en-GB" dirty="0"/>
              <a:t>Support organisational governance of prescribers</a:t>
            </a:r>
          </a:p>
          <a:p>
            <a:pPr marL="0" indent="0">
              <a:buNone/>
            </a:pPr>
            <a:endParaRPr lang="en-GB" dirty="0"/>
          </a:p>
          <a:p>
            <a:r>
              <a:rPr lang="en-GB" dirty="0"/>
              <a:t>Assure patients about the competencies of prescribers</a:t>
            </a:r>
          </a:p>
        </p:txBody>
      </p:sp>
    </p:spTree>
    <p:extLst>
      <p:ext uri="{BB962C8B-B14F-4D97-AF65-F5344CB8AC3E}">
        <p14:creationId xmlns:p14="http://schemas.microsoft.com/office/powerpoint/2010/main" val="2474555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41568" cy="1143000"/>
          </a:xfrm>
        </p:spPr>
        <p:txBody>
          <a:bodyPr>
            <a:normAutofit/>
          </a:bodyPr>
          <a:lstStyle/>
          <a:p>
            <a:r>
              <a:rPr lang="en-GB" sz="3200" dirty="0"/>
              <a:t>Local Implementation</a:t>
            </a:r>
          </a:p>
        </p:txBody>
      </p:sp>
      <p:sp>
        <p:nvSpPr>
          <p:cNvPr id="3" name="Content Placeholder 2"/>
          <p:cNvSpPr>
            <a:spLocks noGrp="1"/>
          </p:cNvSpPr>
          <p:nvPr>
            <p:ph idx="1"/>
          </p:nvPr>
        </p:nvSpPr>
        <p:spPr>
          <a:xfrm>
            <a:off x="395536" y="2132856"/>
            <a:ext cx="8229600" cy="3633267"/>
          </a:xfrm>
        </p:spPr>
        <p:txBody>
          <a:bodyPr>
            <a:normAutofit fontScale="62500" lnSpcReduction="20000"/>
          </a:bodyPr>
          <a:lstStyle/>
          <a:p>
            <a:pPr marL="0" indent="0">
              <a:buNone/>
            </a:pPr>
            <a:r>
              <a:rPr lang="en-GB" dirty="0"/>
              <a:t>Process/structure should be the same for all DPPs regardless of profession</a:t>
            </a:r>
          </a:p>
          <a:p>
            <a:pPr marL="0" indent="0">
              <a:buNone/>
            </a:pPr>
            <a:endParaRPr lang="en-GB" dirty="0"/>
          </a:p>
          <a:p>
            <a:r>
              <a:rPr lang="en-GB" dirty="0"/>
              <a:t>NMP Policy</a:t>
            </a:r>
          </a:p>
          <a:p>
            <a:pPr marL="0" indent="0">
              <a:buNone/>
            </a:pPr>
            <a:endParaRPr lang="en-GB" dirty="0"/>
          </a:p>
          <a:p>
            <a:r>
              <a:rPr lang="en-GB" dirty="0"/>
              <a:t>NMP application</a:t>
            </a:r>
          </a:p>
          <a:p>
            <a:endParaRPr lang="en-GB" dirty="0"/>
          </a:p>
          <a:p>
            <a:r>
              <a:rPr lang="en-GB" dirty="0"/>
              <a:t>Training session (University/Trust)</a:t>
            </a:r>
          </a:p>
          <a:p>
            <a:endParaRPr lang="en-GB" dirty="0"/>
          </a:p>
          <a:p>
            <a:r>
              <a:rPr lang="en-GB" dirty="0"/>
              <a:t>Peer Support</a:t>
            </a:r>
          </a:p>
          <a:p>
            <a:endParaRPr lang="en-GB" dirty="0"/>
          </a:p>
          <a:p>
            <a:r>
              <a:rPr lang="en-GB" dirty="0"/>
              <a:t>Reflection</a:t>
            </a:r>
          </a:p>
          <a:p>
            <a:endParaRPr lang="en-GB" dirty="0"/>
          </a:p>
        </p:txBody>
      </p:sp>
    </p:spTree>
    <p:extLst>
      <p:ext uri="{BB962C8B-B14F-4D97-AF65-F5344CB8AC3E}">
        <p14:creationId xmlns:p14="http://schemas.microsoft.com/office/powerpoint/2010/main" val="555107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5987008" cy="1066130"/>
          </a:xfrm>
        </p:spPr>
        <p:txBody>
          <a:bodyPr>
            <a:normAutofit/>
          </a:bodyPr>
          <a:lstStyle/>
          <a:p>
            <a:pPr algn="l"/>
            <a:r>
              <a:rPr lang="en-GB" sz="3200" b="1" dirty="0">
                <a:solidFill>
                  <a:srgbClr val="0070C0"/>
                </a:solidFill>
                <a:latin typeface="+mn-lt"/>
              </a:rPr>
              <a:t>NMP application form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3829742"/>
              </p:ext>
            </p:extLst>
          </p:nvPr>
        </p:nvGraphicFramePr>
        <p:xfrm>
          <a:off x="2051720" y="2420888"/>
          <a:ext cx="4863041" cy="4267200"/>
        </p:xfrm>
        <a:graphic>
          <a:graphicData uri="http://schemas.openxmlformats.org/drawingml/2006/table">
            <a:tbl>
              <a:tblPr firstRow="1" firstCol="1" bandRow="1" bandCol="1"/>
              <a:tblGrid>
                <a:gridCol w="4863041">
                  <a:extLst>
                    <a:ext uri="{9D8B030D-6E8A-4147-A177-3AD203B41FA5}">
                      <a16:colId xmlns="" xmlns:a16="http://schemas.microsoft.com/office/drawing/2014/main" val="20000"/>
                    </a:ext>
                  </a:extLst>
                </a:gridCol>
              </a:tblGrid>
              <a:tr h="2089615">
                <a:tc>
                  <a:txBody>
                    <a:bodyPr/>
                    <a:lstStyle/>
                    <a:p>
                      <a:pPr>
                        <a:spcAft>
                          <a:spcPts val="0"/>
                        </a:spcAft>
                      </a:pPr>
                      <a:r>
                        <a:rPr lang="en-US" sz="800" b="1" dirty="0">
                          <a:solidFill>
                            <a:srgbClr val="000000"/>
                          </a:solidFill>
                          <a:effectLst/>
                          <a:latin typeface="Arial"/>
                          <a:ea typeface="Times New Roman"/>
                          <a:cs typeface="Times New Roman"/>
                        </a:rPr>
                        <a:t>For completion by the Designated Prescribing Practitioner (DPP)</a:t>
                      </a:r>
                      <a:endParaRPr lang="en-GB" sz="900" dirty="0">
                        <a:effectLst/>
                        <a:latin typeface="Calibri"/>
                        <a:ea typeface="Arial"/>
                        <a:cs typeface="Times New Roman"/>
                      </a:endParaRPr>
                    </a:p>
                    <a:p>
                      <a:pPr>
                        <a:spcAft>
                          <a:spcPts val="0"/>
                        </a:spcAft>
                      </a:pPr>
                      <a:r>
                        <a:rPr lang="en-US" sz="800" b="1"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The DPP is responsible for establishing a learning contract with the student, overseeing their learning in practice and verifying their competence at the end of the NMP course.</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can confirm that I am competent in areas 1-3  (personal characteristics, professional skills and knowledge, teaching and training skills) of the </a:t>
                      </a:r>
                      <a:r>
                        <a:rPr lang="en-US" sz="800" u="sng" dirty="0">
                          <a:solidFill>
                            <a:srgbClr val="0000FF"/>
                          </a:solidFill>
                          <a:effectLst/>
                          <a:latin typeface="Arial"/>
                          <a:ea typeface="Times New Roman"/>
                          <a:cs typeface="Times New Roman"/>
                          <a:hlinkClick r:id="rId3"/>
                        </a:rPr>
                        <a:t>RPS Competency Framework for DPPs.</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have been qualified as a prescriber for at least three years.</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have employer support to undertake the role of DPP.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will attend an update on NMP training with the University/NMP Lead (if not able to attend handouts will be provided).</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Name:	                                                                  Signature:</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Email address:                                                            Date:</a:t>
                      </a:r>
                      <a:endParaRPr lang="en-GB" sz="900" dirty="0">
                        <a:effectLst/>
                        <a:latin typeface="Calibri"/>
                        <a:ea typeface="Arial"/>
                        <a:cs typeface="Times New Roman"/>
                      </a:endParaRPr>
                    </a:p>
                    <a:p>
                      <a:pPr>
                        <a:spcAft>
                          <a:spcPts val="0"/>
                        </a:spcAft>
                        <a:tabLst>
                          <a:tab pos="619125" algn="l"/>
                        </a:tabLst>
                      </a:pPr>
                      <a:r>
                        <a:rPr lang="en-US" sz="800" b="1"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txBody>
                  <a:tcPr marL="58191" marR="58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759676">
                <a:tc>
                  <a:txBody>
                    <a:bodyPr/>
                    <a:lstStyle/>
                    <a:p>
                      <a:pPr>
                        <a:spcAft>
                          <a:spcPts val="0"/>
                        </a:spcAft>
                      </a:pPr>
                      <a:r>
                        <a:rPr lang="en-US" sz="800" b="1" dirty="0">
                          <a:solidFill>
                            <a:srgbClr val="000000"/>
                          </a:solidFill>
                          <a:effectLst/>
                          <a:latin typeface="Arial"/>
                          <a:ea typeface="Times New Roman"/>
                          <a:cs typeface="Times New Roman"/>
                        </a:rPr>
                        <a:t>For completion by the Designated Prescribing Practitioner (DPS)</a:t>
                      </a:r>
                      <a:endParaRPr lang="en-GB" sz="900" dirty="0">
                        <a:effectLst/>
                        <a:latin typeface="Calibri"/>
                        <a:ea typeface="Arial"/>
                        <a:cs typeface="Times New Roman"/>
                      </a:endParaRPr>
                    </a:p>
                    <a:p>
                      <a:pPr>
                        <a:spcAft>
                          <a:spcPts val="0"/>
                        </a:spcAft>
                      </a:pPr>
                      <a:r>
                        <a:rPr lang="en-US" sz="800" b="1"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The DPS is responsible for acting as a role model, working alongside the student, providing support and giving feedback to the DPP on the progress of the student.</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have been qualified as a prescriber for at least one year.</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have employer support to undertake the role of DPS.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will attend an update on NMP training with the University/NMP Lead (if not able to attend handouts will be provided).</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Name:	                                                                Signature:</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Email address:                                                          Date:</a:t>
                      </a:r>
                      <a:endParaRPr lang="en-GB" sz="900" dirty="0">
                        <a:effectLst/>
                        <a:latin typeface="Calibri"/>
                        <a:ea typeface="Arial"/>
                        <a:cs typeface="Times New Roman"/>
                      </a:endParaRPr>
                    </a:p>
                    <a:p>
                      <a:pPr>
                        <a:spcAft>
                          <a:spcPts val="0"/>
                        </a:spcAft>
                      </a:pPr>
                      <a:r>
                        <a:rPr lang="en-US" sz="800" b="1"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txBody>
                  <a:tcPr marL="58191" marR="58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142559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Trust Training</a:t>
            </a:r>
          </a:p>
        </p:txBody>
      </p:sp>
      <p:sp>
        <p:nvSpPr>
          <p:cNvPr id="3" name="Content Placeholder 2"/>
          <p:cNvSpPr>
            <a:spLocks noGrp="1"/>
          </p:cNvSpPr>
          <p:nvPr>
            <p:ph idx="1"/>
          </p:nvPr>
        </p:nvSpPr>
        <p:spPr/>
        <p:txBody>
          <a:bodyPr>
            <a:normAutofit fontScale="55000" lnSpcReduction="20000"/>
          </a:bodyPr>
          <a:lstStyle/>
          <a:p>
            <a:pPr marL="0" indent="0">
              <a:buNone/>
            </a:pPr>
            <a:r>
              <a:rPr lang="en-GB" dirty="0"/>
              <a:t>Online training session</a:t>
            </a:r>
          </a:p>
          <a:p>
            <a:pPr marL="0" indent="0">
              <a:buNone/>
            </a:pPr>
            <a:endParaRPr lang="en-GB" dirty="0"/>
          </a:p>
          <a:p>
            <a:pPr marL="0" indent="0">
              <a:buNone/>
            </a:pPr>
            <a:endParaRPr lang="en-GB" dirty="0"/>
          </a:p>
          <a:p>
            <a:r>
              <a:rPr lang="en-GB" dirty="0"/>
              <a:t>Overview of scope and legal remit of different prescribing professions</a:t>
            </a:r>
          </a:p>
          <a:p>
            <a:pPr marL="0" indent="0">
              <a:buNone/>
            </a:pPr>
            <a:endParaRPr lang="en-GB" dirty="0"/>
          </a:p>
          <a:p>
            <a:r>
              <a:rPr lang="en-GB" dirty="0"/>
              <a:t>Trust governance procedures</a:t>
            </a:r>
          </a:p>
          <a:p>
            <a:pPr marL="0" indent="0">
              <a:buNone/>
            </a:pPr>
            <a:endParaRPr lang="en-GB" dirty="0"/>
          </a:p>
          <a:p>
            <a:r>
              <a:rPr lang="en-GB" dirty="0"/>
              <a:t>Relevant policies and procedures</a:t>
            </a:r>
          </a:p>
          <a:p>
            <a:pPr marL="0" indent="0">
              <a:buNone/>
            </a:pPr>
            <a:endParaRPr lang="en-GB" dirty="0"/>
          </a:p>
          <a:p>
            <a:r>
              <a:rPr lang="en-GB" dirty="0"/>
              <a:t>Escalating concerns</a:t>
            </a:r>
          </a:p>
          <a:p>
            <a:pPr marL="0" indent="0">
              <a:buNone/>
            </a:pPr>
            <a:endParaRPr lang="en-GB" dirty="0"/>
          </a:p>
          <a:p>
            <a:r>
              <a:rPr lang="en-GB" dirty="0"/>
              <a:t>Support for DPPs (learning sets, reflection)</a:t>
            </a:r>
          </a:p>
          <a:p>
            <a:endParaRPr lang="en-GB" dirty="0"/>
          </a:p>
        </p:txBody>
      </p:sp>
    </p:spTree>
    <p:extLst>
      <p:ext uri="{BB962C8B-B14F-4D97-AF65-F5344CB8AC3E}">
        <p14:creationId xmlns:p14="http://schemas.microsoft.com/office/powerpoint/2010/main" val="2912560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Questions?	</a:t>
            </a:r>
          </a:p>
        </p:txBody>
      </p:sp>
    </p:spTree>
    <p:extLst>
      <p:ext uri="{BB962C8B-B14F-4D97-AF65-F5344CB8AC3E}">
        <p14:creationId xmlns:p14="http://schemas.microsoft.com/office/powerpoint/2010/main" val="113746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GB" dirty="0"/>
              <a:t>History</a:t>
            </a:r>
          </a:p>
        </p:txBody>
      </p:sp>
      <p:sp>
        <p:nvSpPr>
          <p:cNvPr id="3" name="Content Placeholder 2"/>
          <p:cNvSpPr>
            <a:spLocks noGrp="1"/>
          </p:cNvSpPr>
          <p:nvPr>
            <p:ph idx="1"/>
          </p:nvPr>
        </p:nvSpPr>
        <p:spPr>
          <a:xfrm>
            <a:off x="467544" y="2204864"/>
            <a:ext cx="8229600" cy="3633267"/>
          </a:xfrm>
        </p:spPr>
        <p:txBody>
          <a:bodyPr>
            <a:normAutofit/>
          </a:bodyPr>
          <a:lstStyle/>
          <a:p>
            <a:pPr>
              <a:defRPr/>
            </a:pPr>
            <a:r>
              <a:rPr lang="en-GB" sz="1900" b="1" dirty="0"/>
              <a:t>2001-2006</a:t>
            </a:r>
          </a:p>
          <a:p>
            <a:pPr marL="0" indent="0">
              <a:buNone/>
              <a:defRPr/>
            </a:pPr>
            <a:r>
              <a:rPr lang="en-GB" sz="1900" dirty="0"/>
              <a:t>	NPC published different frameworks for different professional 	groups</a:t>
            </a:r>
          </a:p>
          <a:p>
            <a:pPr marL="0" indent="0">
              <a:buNone/>
              <a:defRPr/>
            </a:pPr>
            <a:endParaRPr lang="en-GB" sz="1900" dirty="0"/>
          </a:p>
          <a:p>
            <a:pPr>
              <a:defRPr/>
            </a:pPr>
            <a:r>
              <a:rPr lang="en-GB" sz="1900" b="1" dirty="0"/>
              <a:t>2012</a:t>
            </a:r>
          </a:p>
          <a:p>
            <a:pPr marL="0" lvl="1" indent="0">
              <a:buNone/>
              <a:defRPr/>
            </a:pPr>
            <a:r>
              <a:rPr lang="en-GB" sz="1900" b="1" dirty="0"/>
              <a:t>	</a:t>
            </a:r>
            <a:r>
              <a:rPr lang="en-GB" sz="1900" dirty="0"/>
              <a:t>NPC Single Competency Framework for all Prescribers</a:t>
            </a:r>
          </a:p>
          <a:p>
            <a:pPr marL="0" lvl="1" indent="0">
              <a:buNone/>
              <a:defRPr/>
            </a:pPr>
            <a:endParaRPr lang="en-GB" sz="3300" b="1" dirty="0"/>
          </a:p>
          <a:p>
            <a:pPr marL="457200" lvl="1" indent="0">
              <a:buNone/>
              <a:defRPr/>
            </a:pPr>
            <a:endParaRPr lang="en-GB" dirty="0"/>
          </a:p>
          <a:p>
            <a:endParaRPr lang="en-GB" dirty="0"/>
          </a:p>
        </p:txBody>
      </p:sp>
    </p:spTree>
    <p:extLst>
      <p:ext uri="{BB962C8B-B14F-4D97-AF65-F5344CB8AC3E}">
        <p14:creationId xmlns:p14="http://schemas.microsoft.com/office/powerpoint/2010/main" val="67571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496944" cy="1143000"/>
          </a:xfrm>
        </p:spPr>
        <p:txBody>
          <a:bodyPr>
            <a:noAutofit/>
          </a:bodyPr>
          <a:lstStyle/>
          <a:p>
            <a:r>
              <a:rPr lang="en-GB" sz="3600" dirty="0"/>
              <a:t>NPC Single Competency Framework for all Prescribers (2012)</a:t>
            </a:r>
          </a:p>
        </p:txBody>
      </p:sp>
      <p:pic>
        <p:nvPicPr>
          <p:cNvPr id="4" name="irc_mi" descr="http://www.pharmaceutical-journal.com/Pictures/580xAny/7/6/0/1067760_good-prescribing-14.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195736" y="2420888"/>
            <a:ext cx="4208957" cy="3921299"/>
          </a:xfrm>
        </p:spPr>
      </p:pic>
    </p:spTree>
    <p:extLst>
      <p:ext uri="{BB962C8B-B14F-4D97-AF65-F5344CB8AC3E}">
        <p14:creationId xmlns:p14="http://schemas.microsoft.com/office/powerpoint/2010/main" val="65408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GB" dirty="0"/>
              <a:t>History</a:t>
            </a:r>
          </a:p>
        </p:txBody>
      </p:sp>
      <p:sp>
        <p:nvSpPr>
          <p:cNvPr id="3" name="Content Placeholder 2"/>
          <p:cNvSpPr>
            <a:spLocks noGrp="1"/>
          </p:cNvSpPr>
          <p:nvPr>
            <p:ph idx="1"/>
          </p:nvPr>
        </p:nvSpPr>
        <p:spPr>
          <a:xfrm>
            <a:off x="467544" y="2204864"/>
            <a:ext cx="8229600" cy="3633267"/>
          </a:xfrm>
        </p:spPr>
        <p:txBody>
          <a:bodyPr>
            <a:normAutofit/>
          </a:bodyPr>
          <a:lstStyle/>
          <a:p>
            <a:pPr>
              <a:defRPr/>
            </a:pPr>
            <a:r>
              <a:rPr lang="en-GB" sz="1800" b="1" dirty="0"/>
              <a:t>2001-2006</a:t>
            </a:r>
          </a:p>
          <a:p>
            <a:pPr marL="0" indent="0">
              <a:buNone/>
              <a:defRPr/>
            </a:pPr>
            <a:r>
              <a:rPr lang="en-GB" sz="1800" dirty="0"/>
              <a:t>	NPC published different frameworks for different professional groups</a:t>
            </a:r>
          </a:p>
          <a:p>
            <a:pPr marL="0" indent="0">
              <a:buNone/>
              <a:defRPr/>
            </a:pPr>
            <a:endParaRPr lang="en-GB" sz="1800" dirty="0"/>
          </a:p>
          <a:p>
            <a:pPr>
              <a:defRPr/>
            </a:pPr>
            <a:r>
              <a:rPr lang="en-GB" sz="1800" b="1" dirty="0"/>
              <a:t>2012</a:t>
            </a:r>
          </a:p>
          <a:p>
            <a:pPr marL="0" lvl="1" indent="0">
              <a:buNone/>
              <a:defRPr/>
            </a:pPr>
            <a:r>
              <a:rPr lang="en-GB" sz="1800" b="1" dirty="0"/>
              <a:t>	</a:t>
            </a:r>
            <a:r>
              <a:rPr lang="en-GB" sz="1800" dirty="0"/>
              <a:t>NPC Single Competency Framework for all Prescribers</a:t>
            </a:r>
          </a:p>
          <a:p>
            <a:pPr marL="0" lvl="1" indent="0">
              <a:buNone/>
              <a:defRPr/>
            </a:pPr>
            <a:endParaRPr lang="en-GB" sz="1800" b="1" dirty="0"/>
          </a:p>
          <a:p>
            <a:pPr>
              <a:defRPr/>
            </a:pPr>
            <a:r>
              <a:rPr lang="en-GB" sz="1800" b="1" dirty="0"/>
              <a:t>2016</a:t>
            </a:r>
          </a:p>
          <a:p>
            <a:pPr marL="457200" lvl="1" indent="0">
              <a:buNone/>
              <a:defRPr/>
            </a:pPr>
            <a:r>
              <a:rPr lang="en-GB" sz="1800" dirty="0"/>
              <a:t>	RPS reviewed and published Competency Framework for all 	Prescribers</a:t>
            </a:r>
          </a:p>
          <a:p>
            <a:pPr marL="457200" lvl="1" indent="0">
              <a:buNone/>
              <a:defRPr/>
            </a:pPr>
            <a:endParaRPr lang="en-GB" sz="3300" b="1" dirty="0"/>
          </a:p>
          <a:p>
            <a:pPr marL="457200" lvl="1" indent="0">
              <a:buNone/>
              <a:defRPr/>
            </a:pPr>
            <a:endParaRPr lang="en-GB" dirty="0"/>
          </a:p>
          <a:p>
            <a:endParaRPr lang="en-GB" dirty="0"/>
          </a:p>
        </p:txBody>
      </p:sp>
    </p:spTree>
    <p:extLst>
      <p:ext uri="{BB962C8B-B14F-4D97-AF65-F5344CB8AC3E}">
        <p14:creationId xmlns:p14="http://schemas.microsoft.com/office/powerpoint/2010/main" val="17750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1143000"/>
          </a:xfrm>
        </p:spPr>
        <p:txBody>
          <a:bodyPr>
            <a:normAutofit fontScale="90000"/>
          </a:bodyPr>
          <a:lstStyle/>
          <a:p>
            <a:r>
              <a:rPr lang="en-GB" dirty="0"/>
              <a:t>RPS Competency Framework for all Prescribers (2016)</a:t>
            </a:r>
          </a:p>
        </p:txBody>
      </p:sp>
      <p:pic>
        <p:nvPicPr>
          <p:cNvPr id="10" name="Content Placeholder 9" descr="https://www.rcpjournals.org/content/clinmedicine/16/5/470/F1.large.jpg?width=800&amp;height=600&amp;carousel=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8424936" cy="3168352"/>
          </a:xfrm>
          <a:prstGeom prst="rect">
            <a:avLst/>
          </a:prstGeom>
          <a:noFill/>
          <a:ln>
            <a:noFill/>
          </a:ln>
        </p:spPr>
      </p:pic>
    </p:spTree>
    <p:extLst>
      <p:ext uri="{BB962C8B-B14F-4D97-AF65-F5344CB8AC3E}">
        <p14:creationId xmlns:p14="http://schemas.microsoft.com/office/powerpoint/2010/main" val="77906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GB" dirty="0"/>
              <a:t>History</a:t>
            </a:r>
          </a:p>
        </p:txBody>
      </p:sp>
      <p:sp>
        <p:nvSpPr>
          <p:cNvPr id="3" name="Content Placeholder 2"/>
          <p:cNvSpPr>
            <a:spLocks noGrp="1"/>
          </p:cNvSpPr>
          <p:nvPr>
            <p:ph idx="1"/>
          </p:nvPr>
        </p:nvSpPr>
        <p:spPr>
          <a:xfrm>
            <a:off x="467544" y="2204864"/>
            <a:ext cx="8229600" cy="3633267"/>
          </a:xfrm>
        </p:spPr>
        <p:txBody>
          <a:bodyPr>
            <a:normAutofit fontScale="92500" lnSpcReduction="20000"/>
          </a:bodyPr>
          <a:lstStyle/>
          <a:p>
            <a:pPr>
              <a:defRPr/>
            </a:pPr>
            <a:r>
              <a:rPr lang="en-GB" sz="1800" b="1" dirty="0"/>
              <a:t>2001-2006</a:t>
            </a:r>
          </a:p>
          <a:p>
            <a:pPr marL="0" indent="0">
              <a:buNone/>
              <a:defRPr/>
            </a:pPr>
            <a:r>
              <a:rPr lang="en-GB" sz="1800" dirty="0"/>
              <a:t>	NPC published different frameworks for different professional groups</a:t>
            </a:r>
          </a:p>
          <a:p>
            <a:pPr marL="0" indent="0">
              <a:buNone/>
              <a:defRPr/>
            </a:pPr>
            <a:endParaRPr lang="en-GB" sz="1800" dirty="0"/>
          </a:p>
          <a:p>
            <a:pPr>
              <a:defRPr/>
            </a:pPr>
            <a:r>
              <a:rPr lang="en-GB" sz="1800" b="1" dirty="0"/>
              <a:t>2012</a:t>
            </a:r>
          </a:p>
          <a:p>
            <a:pPr marL="0" lvl="1" indent="0">
              <a:buNone/>
              <a:defRPr/>
            </a:pPr>
            <a:r>
              <a:rPr lang="en-GB" sz="1800" b="1" dirty="0"/>
              <a:t>	</a:t>
            </a:r>
            <a:r>
              <a:rPr lang="en-GB" sz="1800" dirty="0"/>
              <a:t>NPC Single Competency Framework for all Prescribers</a:t>
            </a:r>
          </a:p>
          <a:p>
            <a:pPr marL="0" lvl="1" indent="0">
              <a:buNone/>
              <a:defRPr/>
            </a:pPr>
            <a:endParaRPr lang="en-GB" sz="1800" b="1" dirty="0"/>
          </a:p>
          <a:p>
            <a:pPr>
              <a:defRPr/>
            </a:pPr>
            <a:r>
              <a:rPr lang="en-GB" sz="1800" b="1" dirty="0"/>
              <a:t>2016</a:t>
            </a:r>
          </a:p>
          <a:p>
            <a:pPr marL="457200" lvl="1" indent="0">
              <a:buNone/>
              <a:defRPr/>
            </a:pPr>
            <a:r>
              <a:rPr lang="en-GB" sz="1800" dirty="0"/>
              <a:t>	RPS reviewed and published Competency Framework for all 	Prescribers</a:t>
            </a:r>
          </a:p>
          <a:p>
            <a:pPr marL="457200" lvl="1" indent="0">
              <a:buNone/>
              <a:defRPr/>
            </a:pPr>
            <a:endParaRPr lang="en-GB" sz="1800" dirty="0"/>
          </a:p>
          <a:p>
            <a:pPr marL="365125" lvl="1" indent="-365125">
              <a:buFont typeface="Arial" panose="020B0604020202020204" pitchFamily="34" charset="0"/>
              <a:buChar char="•"/>
              <a:defRPr/>
            </a:pPr>
            <a:r>
              <a:rPr lang="en-GB" sz="1800" b="1" dirty="0"/>
              <a:t>2021</a:t>
            </a:r>
          </a:p>
          <a:p>
            <a:pPr marL="0" lvl="1" indent="0">
              <a:buNone/>
              <a:defRPr/>
            </a:pPr>
            <a:r>
              <a:rPr lang="en-GB" sz="1800" b="1" dirty="0"/>
              <a:t>	</a:t>
            </a:r>
            <a:r>
              <a:rPr lang="en-GB" sz="1800" dirty="0"/>
              <a:t>RPS reviewed and published updated version of the Competency 	Framework for all Prescribers</a:t>
            </a:r>
            <a:endParaRPr lang="en-GB" sz="1400" b="1" dirty="0"/>
          </a:p>
          <a:p>
            <a:pPr marL="457200" lvl="1" indent="0">
              <a:buNone/>
              <a:defRPr/>
            </a:pPr>
            <a:endParaRPr lang="en-GB" sz="3300" b="1" dirty="0"/>
          </a:p>
          <a:p>
            <a:pPr marL="457200" lvl="1" indent="0">
              <a:buNone/>
              <a:defRPr/>
            </a:pPr>
            <a:endParaRPr lang="en-GB" dirty="0"/>
          </a:p>
          <a:p>
            <a:endParaRPr lang="en-GB" dirty="0"/>
          </a:p>
        </p:txBody>
      </p:sp>
    </p:spTree>
    <p:extLst>
      <p:ext uri="{BB962C8B-B14F-4D97-AF65-F5344CB8AC3E}">
        <p14:creationId xmlns:p14="http://schemas.microsoft.com/office/powerpoint/2010/main" val="305763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GB" dirty="0"/>
              <a:t>Updated RPS Competency Framework for all Prescribers</a:t>
            </a:r>
          </a:p>
        </p:txBody>
      </p:sp>
      <p:sp>
        <p:nvSpPr>
          <p:cNvPr id="3" name="Content Placeholder 2"/>
          <p:cNvSpPr>
            <a:spLocks noGrp="1"/>
          </p:cNvSpPr>
          <p:nvPr>
            <p:ph idx="1"/>
          </p:nvPr>
        </p:nvSpPr>
        <p:spPr>
          <a:xfrm>
            <a:off x="467544" y="2276872"/>
            <a:ext cx="8229600" cy="3633267"/>
          </a:xfrm>
        </p:spPr>
        <p:txBody>
          <a:bodyPr/>
          <a:lstStyle/>
          <a:p>
            <a:pPr marL="0" indent="0">
              <a:buNone/>
            </a:pPr>
            <a:r>
              <a:rPr lang="en-GB" sz="2400" i="1" dirty="0"/>
              <a:t>Assessing the patient (additional statements)</a:t>
            </a:r>
          </a:p>
          <a:p>
            <a:pPr marL="0" indent="0">
              <a:buNone/>
            </a:pPr>
            <a:endParaRPr lang="en-GB" i="1" dirty="0"/>
          </a:p>
        </p:txBody>
      </p:sp>
      <p:graphicFrame>
        <p:nvGraphicFramePr>
          <p:cNvPr id="4" name="Table 3"/>
          <p:cNvGraphicFramePr>
            <a:graphicFrameLocks noGrp="1"/>
          </p:cNvGraphicFramePr>
          <p:nvPr>
            <p:extLst>
              <p:ext uri="{D42A27DB-BD31-4B8C-83A1-F6EECF244321}">
                <p14:modId xmlns:p14="http://schemas.microsoft.com/office/powerpoint/2010/main" val="516199570"/>
              </p:ext>
            </p:extLst>
          </p:nvPr>
        </p:nvGraphicFramePr>
        <p:xfrm>
          <a:off x="539552" y="2708920"/>
          <a:ext cx="7941568" cy="3032760"/>
        </p:xfrm>
        <a:graphic>
          <a:graphicData uri="http://schemas.openxmlformats.org/drawingml/2006/table">
            <a:tbl>
              <a:tblPr firstRow="1" firstCol="1" bandRow="1"/>
              <a:tblGrid>
                <a:gridCol w="7941568">
                  <a:extLst>
                    <a:ext uri="{9D8B030D-6E8A-4147-A177-3AD203B41FA5}">
                      <a16:colId xmlns="" xmlns:a16="http://schemas.microsoft.com/office/drawing/2014/main" val="20000"/>
                    </a:ext>
                  </a:extLst>
                </a:gridCol>
              </a:tblGrid>
              <a:tr h="274125">
                <a:tc>
                  <a:txBody>
                    <a:bodyPr/>
                    <a:lstStyle/>
                    <a:p>
                      <a:pPr>
                        <a:lnSpc>
                          <a:spcPct val="115000"/>
                        </a:lnSpc>
                        <a:spcAft>
                          <a:spcPts val="0"/>
                        </a:spcAft>
                      </a:pPr>
                      <a:r>
                        <a:rPr lang="en-GB" sz="1800" dirty="0">
                          <a:effectLst/>
                          <a:latin typeface="Arial"/>
                          <a:ea typeface="Calibri"/>
                          <a:cs typeface="Times New Roman"/>
                        </a:rPr>
                        <a:t>1.1 Undertakes the consultation in an appropriate setting.</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74125">
                <a:tc>
                  <a:txBody>
                    <a:bodyPr/>
                    <a:lstStyle/>
                    <a:p>
                      <a:pPr>
                        <a:lnSpc>
                          <a:spcPct val="115000"/>
                        </a:lnSpc>
                        <a:spcAft>
                          <a:spcPts val="800"/>
                        </a:spcAft>
                      </a:pPr>
                      <a:r>
                        <a:rPr lang="en-GB" sz="1800" dirty="0">
                          <a:effectLst/>
                          <a:latin typeface="Arial"/>
                          <a:ea typeface="Calibri"/>
                          <a:cs typeface="Times New Roman"/>
                        </a:rPr>
                        <a:t>1.2 Considers patient dignity, capacity, consent and confidentiality.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67122">
                <a:tc>
                  <a:txBody>
                    <a:bodyPr/>
                    <a:lstStyle/>
                    <a:p>
                      <a:pPr>
                        <a:lnSpc>
                          <a:spcPct val="115000"/>
                        </a:lnSpc>
                        <a:spcAft>
                          <a:spcPts val="800"/>
                        </a:spcAft>
                      </a:pPr>
                      <a:r>
                        <a:rPr lang="en-GB" sz="1800" dirty="0">
                          <a:effectLst/>
                          <a:latin typeface="Arial"/>
                          <a:ea typeface="Calibri"/>
                          <a:cs typeface="Times New Roman"/>
                        </a:rPr>
                        <a:t>1.3 Introduces self and prescribing role to the patient/carer and confirms patient/carer identity.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67122">
                <a:tc>
                  <a:txBody>
                    <a:bodyPr/>
                    <a:lstStyle/>
                    <a:p>
                      <a:pPr>
                        <a:lnSpc>
                          <a:spcPct val="115000"/>
                        </a:lnSpc>
                        <a:spcAft>
                          <a:spcPts val="800"/>
                        </a:spcAft>
                      </a:pPr>
                      <a:r>
                        <a:rPr lang="en-GB" sz="1800" dirty="0">
                          <a:effectLst/>
                          <a:latin typeface="Arial"/>
                          <a:ea typeface="Calibri"/>
                          <a:cs typeface="Times New Roman"/>
                        </a:rPr>
                        <a:t>1.4 Assesses the communication needs of the patient/carer and adapts</a:t>
                      </a:r>
                      <a:r>
                        <a:rPr lang="en-GB" sz="1800" baseline="30000" dirty="0">
                          <a:effectLst/>
                          <a:latin typeface="Arial"/>
                          <a:ea typeface="Calibri"/>
                          <a:cs typeface="Times New Roman"/>
                        </a:rPr>
                        <a:t> </a:t>
                      </a:r>
                      <a:r>
                        <a:rPr lang="en-GB" sz="1800" dirty="0">
                          <a:effectLst/>
                          <a:latin typeface="Arial"/>
                          <a:ea typeface="Calibri"/>
                          <a:cs typeface="Times New Roman"/>
                        </a:rPr>
                        <a:t>consultation appropriately.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67122">
                <a:tc>
                  <a:txBody>
                    <a:bodyPr/>
                    <a:lstStyle/>
                    <a:p>
                      <a:pPr>
                        <a:lnSpc>
                          <a:spcPct val="115000"/>
                        </a:lnSpc>
                        <a:spcAft>
                          <a:spcPts val="800"/>
                        </a:spcAft>
                      </a:pPr>
                      <a:r>
                        <a:rPr lang="en-GB" sz="1800" dirty="0">
                          <a:effectLst/>
                          <a:latin typeface="Arial"/>
                          <a:ea typeface="Calibri"/>
                          <a:cs typeface="Times New Roman"/>
                        </a:rPr>
                        <a:t>1.5 Demonstrates good consultation skills</a:t>
                      </a:r>
                      <a:r>
                        <a:rPr lang="en-GB" sz="1800" baseline="30000" dirty="0">
                          <a:effectLst/>
                          <a:latin typeface="Arial"/>
                          <a:ea typeface="Calibri"/>
                          <a:cs typeface="Times New Roman"/>
                        </a:rPr>
                        <a:t> </a:t>
                      </a:r>
                      <a:r>
                        <a:rPr lang="en-GB" sz="1800" dirty="0">
                          <a:effectLst/>
                          <a:latin typeface="Arial"/>
                          <a:ea typeface="Calibri"/>
                          <a:cs typeface="Times New Roman"/>
                        </a:rPr>
                        <a:t>and builds rapport with the patient/carer.</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67122">
                <a:tc>
                  <a:txBody>
                    <a:bodyPr/>
                    <a:lstStyle/>
                    <a:p>
                      <a:pPr>
                        <a:lnSpc>
                          <a:spcPct val="115000"/>
                        </a:lnSpc>
                        <a:spcAft>
                          <a:spcPts val="800"/>
                        </a:spcAft>
                      </a:pPr>
                      <a:r>
                        <a:rPr lang="en-GB" sz="1800" b="0" i="0" kern="1200" dirty="0">
                          <a:solidFill>
                            <a:schemeClr val="tx1"/>
                          </a:solidFill>
                          <a:effectLst/>
                          <a:latin typeface="+mn-lt"/>
                          <a:ea typeface="+mn-ea"/>
                          <a:cs typeface="+mn-cs"/>
                        </a:rPr>
                        <a:t>1.8 Identifies and addresses potential vulnerabilities that may be causing the </a:t>
                      </a:r>
                      <a:r>
                        <a:rPr lang="en-GB" sz="1800" b="0" i="0" u="none" kern="1200" dirty="0">
                          <a:solidFill>
                            <a:schemeClr val="tx1"/>
                          </a:solidFill>
                          <a:effectLst/>
                          <a:latin typeface="+mn-lt"/>
                          <a:ea typeface="+mn-ea"/>
                          <a:cs typeface="+mn-cs"/>
                        </a:rPr>
                        <a:t>patient/carer </a:t>
                      </a:r>
                      <a:r>
                        <a:rPr lang="en-GB" sz="1800" b="0" i="0" kern="1200" dirty="0">
                          <a:solidFill>
                            <a:schemeClr val="tx1"/>
                          </a:solidFill>
                          <a:effectLst/>
                          <a:latin typeface="+mn-lt"/>
                          <a:ea typeface="+mn-ea"/>
                          <a:cs typeface="+mn-cs"/>
                        </a:rPr>
                        <a:t>to seek treatment.</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99572622"/>
                  </a:ext>
                </a:extLst>
              </a:tr>
            </a:tbl>
          </a:graphicData>
        </a:graphic>
      </p:graphicFrame>
    </p:spTree>
    <p:extLst>
      <p:ext uri="{BB962C8B-B14F-4D97-AF65-F5344CB8AC3E}">
        <p14:creationId xmlns:p14="http://schemas.microsoft.com/office/powerpoint/2010/main" val="3126589823"/>
      </p:ext>
    </p:extLst>
  </p:cSld>
  <p:clrMapOvr>
    <a:masterClrMapping/>
  </p:clrMapOvr>
</p:sld>
</file>

<file path=ppt/theme/theme1.xml><?xml version="1.0" encoding="utf-8"?>
<a:theme xmlns:a="http://schemas.openxmlformats.org/drawingml/2006/main" name="Office Theme">
  <a:themeElements>
    <a:clrScheme name="LiA">
      <a:dk1>
        <a:sysClr val="windowText" lastClr="000000"/>
      </a:dk1>
      <a:lt1>
        <a:sysClr val="window" lastClr="FFFFFF"/>
      </a:lt1>
      <a:dk2>
        <a:srgbClr val="1F497D"/>
      </a:dk2>
      <a:lt2>
        <a:srgbClr val="EEECE1"/>
      </a:lt2>
      <a:accent1>
        <a:srgbClr val="82459A"/>
      </a:accent1>
      <a:accent2>
        <a:srgbClr val="00AEEF"/>
      </a:accent2>
      <a:accent3>
        <a:srgbClr val="007AC3"/>
      </a:accent3>
      <a:accent4>
        <a:srgbClr val="5C54A4"/>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1936</Words>
  <Application>Microsoft Office PowerPoint</Application>
  <PresentationFormat>On-screen Show (4:3)</PresentationFormat>
  <Paragraphs>317</Paragraphs>
  <Slides>33</Slides>
  <Notes>17</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33</vt:i4>
      </vt:variant>
    </vt:vector>
  </HeadingPairs>
  <TitlesOfParts>
    <vt:vector size="35" baseType="lpstr">
      <vt:lpstr>Office Theme</vt:lpstr>
      <vt:lpstr>about:blank</vt:lpstr>
      <vt:lpstr>Improving Prescribing Practice &amp; Competence:      Using the national prescribing competency framework  Matt Lund Non-Medical Lead (Pain Team) Sally Jarmain  Non-Medical Prescribing Lead </vt:lpstr>
      <vt:lpstr>Overview</vt:lpstr>
      <vt:lpstr>Why do we need a competency framework for prescribers?</vt:lpstr>
      <vt:lpstr>History</vt:lpstr>
      <vt:lpstr>NPC Single Competency Framework for all Prescribers (2012)</vt:lpstr>
      <vt:lpstr>History</vt:lpstr>
      <vt:lpstr>RPS Competency Framework for all Prescribers (2016)</vt:lpstr>
      <vt:lpstr>History</vt:lpstr>
      <vt:lpstr>Updated RPS Competency Framework for all Prescribers</vt:lpstr>
      <vt:lpstr>Updated RPS Competency Framework for all Prescribers</vt:lpstr>
      <vt:lpstr>Review of RPS Competency Framework for all Prescribers</vt:lpstr>
      <vt:lpstr>Review of RPS Competency Framework for all Prescribers</vt:lpstr>
      <vt:lpstr>Updated RPS Competency Framework for all Prescribers</vt:lpstr>
      <vt:lpstr>Review of RPS Competency Framework for all Prescribers</vt:lpstr>
      <vt:lpstr>Review of RPS Competency Framework for all Prescribers</vt:lpstr>
      <vt:lpstr>Review of RPS Competency Framework for all Prescribers</vt:lpstr>
      <vt:lpstr>RPS Competency Framework as part of annual declaration</vt:lpstr>
      <vt:lpstr>RPS Competency Framework to expand scope of practice</vt:lpstr>
      <vt:lpstr>RPS Competency Framework to demonstrate competence Competency 1 - Assessment</vt:lpstr>
      <vt:lpstr>Competency 2 – Consider the options Competency 3 – Shared decision making</vt:lpstr>
      <vt:lpstr>Shared decision making aid</vt:lpstr>
      <vt:lpstr>Competency 4 - Prescribe</vt:lpstr>
      <vt:lpstr>Competency 5 – Provide information</vt:lpstr>
      <vt:lpstr>Competency 6 - Monitor and Review</vt:lpstr>
      <vt:lpstr>Governance - Competencies 7,8, 9, 10</vt:lpstr>
      <vt:lpstr>RPS Competency Framework for Designated Prescribing Practitioners </vt:lpstr>
      <vt:lpstr>Designated Prescribing Practitioner</vt:lpstr>
      <vt:lpstr>RPS Competency Framework for DPPs</vt:lpstr>
      <vt:lpstr>RPS Competency Framework for DPPs</vt:lpstr>
      <vt:lpstr>Local Implementation</vt:lpstr>
      <vt:lpstr>NMP application form</vt:lpstr>
      <vt:lpstr>Trust Training</vt:lpstr>
      <vt:lpstr>Questions? </vt:lpstr>
    </vt:vector>
  </TitlesOfParts>
  <Company>Northern Devon Healthcare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Hartstein, Helen</dc:creator>
  <cp:lastModifiedBy>JarmainS</cp:lastModifiedBy>
  <cp:revision>33</cp:revision>
  <dcterms:created xsi:type="dcterms:W3CDTF">2015-06-15T14:24:28Z</dcterms:created>
  <dcterms:modified xsi:type="dcterms:W3CDTF">2022-01-17T07:27:36Z</dcterms:modified>
</cp:coreProperties>
</file>