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61" r:id="rId2"/>
    <p:sldMasterId id="2147483666" r:id="rId3"/>
    <p:sldMasterId id="2147483673" r:id="rId4"/>
  </p:sldMasterIdLst>
  <p:notesMasterIdLst>
    <p:notesMasterId r:id="rId56"/>
  </p:notesMasterIdLst>
  <p:sldIdLst>
    <p:sldId id="963" r:id="rId5"/>
    <p:sldId id="971" r:id="rId6"/>
    <p:sldId id="972" r:id="rId7"/>
    <p:sldId id="973" r:id="rId8"/>
    <p:sldId id="974" r:id="rId9"/>
    <p:sldId id="975" r:id="rId10"/>
    <p:sldId id="979" r:id="rId11"/>
    <p:sldId id="980" r:id="rId12"/>
    <p:sldId id="959" r:id="rId13"/>
    <p:sldId id="990" r:id="rId14"/>
    <p:sldId id="991" r:id="rId15"/>
    <p:sldId id="948" r:id="rId16"/>
    <p:sldId id="940" r:id="rId17"/>
    <p:sldId id="994" r:id="rId18"/>
    <p:sldId id="1012" r:id="rId19"/>
    <p:sldId id="1013" r:id="rId20"/>
    <p:sldId id="1002" r:id="rId21"/>
    <p:sldId id="1008" r:id="rId22"/>
    <p:sldId id="1004" r:id="rId23"/>
    <p:sldId id="1015" r:id="rId24"/>
    <p:sldId id="1016" r:id="rId25"/>
    <p:sldId id="1017" r:id="rId26"/>
    <p:sldId id="1018" r:id="rId27"/>
    <p:sldId id="992" r:id="rId28"/>
    <p:sldId id="993" r:id="rId29"/>
    <p:sldId id="981" r:id="rId30"/>
    <p:sldId id="824" r:id="rId31"/>
    <p:sldId id="1010" r:id="rId32"/>
    <p:sldId id="828" r:id="rId33"/>
    <p:sldId id="279" r:id="rId34"/>
    <p:sldId id="826" r:id="rId35"/>
    <p:sldId id="1000" r:id="rId36"/>
    <p:sldId id="1006" r:id="rId37"/>
    <p:sldId id="1007" r:id="rId38"/>
    <p:sldId id="918" r:id="rId39"/>
    <p:sldId id="966" r:id="rId40"/>
    <p:sldId id="953" r:id="rId41"/>
    <p:sldId id="950" r:id="rId42"/>
    <p:sldId id="967" r:id="rId43"/>
    <p:sldId id="663" r:id="rId44"/>
    <p:sldId id="968" r:id="rId45"/>
    <p:sldId id="598" r:id="rId46"/>
    <p:sldId id="1011" r:id="rId47"/>
    <p:sldId id="869" r:id="rId48"/>
    <p:sldId id="870" r:id="rId49"/>
    <p:sldId id="509" r:id="rId50"/>
    <p:sldId id="560" r:id="rId51"/>
    <p:sldId id="789" r:id="rId52"/>
    <p:sldId id="394" r:id="rId53"/>
    <p:sldId id="986" r:id="rId54"/>
    <p:sldId id="988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6">
          <p15:clr>
            <a:srgbClr val="A4A3A4"/>
          </p15:clr>
        </p15:guide>
        <p15:guide id="2" pos="2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09"/>
    <a:srgbClr val="F68722"/>
    <a:srgbClr val="EB2A27"/>
    <a:srgbClr val="6D6E71"/>
    <a:srgbClr val="FFFFFF"/>
    <a:srgbClr val="CC1622"/>
    <a:srgbClr val="E06A24"/>
    <a:srgbClr val="F5B71D"/>
    <a:srgbClr val="505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70" autoAdjust="0"/>
    <p:restoredTop sz="94659"/>
  </p:normalViewPr>
  <p:slideViewPr>
    <p:cSldViewPr snapToGrid="0" snapToObjects="1">
      <p:cViewPr varScale="1">
        <p:scale>
          <a:sx n="140" d="100"/>
          <a:sy n="140" d="100"/>
        </p:scale>
        <p:origin x="584" y="192"/>
      </p:cViewPr>
      <p:guideLst>
        <p:guide orient="horz" pos="2466"/>
        <p:guide pos="2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London</c:v>
                </c:pt>
                <c:pt idx="1">
                  <c:v>SE</c:v>
                </c:pt>
                <c:pt idx="2">
                  <c:v>Midlands</c:v>
                </c:pt>
                <c:pt idx="3">
                  <c:v>NE</c:v>
                </c:pt>
                <c:pt idx="4">
                  <c:v>NW</c:v>
                </c:pt>
                <c:pt idx="5">
                  <c:v>SW</c:v>
                </c:pt>
                <c:pt idx="6">
                  <c:v>EoE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0.73909999999999998</c:v>
                </c:pt>
                <c:pt idx="1">
                  <c:v>0.57889999999999997</c:v>
                </c:pt>
                <c:pt idx="2">
                  <c:v>0.23810000000000001</c:v>
                </c:pt>
                <c:pt idx="3">
                  <c:v>0.36359999999999998</c:v>
                </c:pt>
                <c:pt idx="4">
                  <c:v>0.23080000000000001</c:v>
                </c:pt>
                <c:pt idx="5">
                  <c:v>0.35289999999999999</c:v>
                </c:pt>
                <c:pt idx="6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DE-0D43-B031-DEBAD404F0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rgbClr val="EB2A27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London</c:v>
                </c:pt>
                <c:pt idx="1">
                  <c:v>SE</c:v>
                </c:pt>
                <c:pt idx="2">
                  <c:v>Midlands</c:v>
                </c:pt>
                <c:pt idx="3">
                  <c:v>NE</c:v>
                </c:pt>
                <c:pt idx="4">
                  <c:v>NW</c:v>
                </c:pt>
                <c:pt idx="5">
                  <c:v>SW</c:v>
                </c:pt>
                <c:pt idx="6">
                  <c:v>EoE</c:v>
                </c:pt>
              </c:strCache>
            </c:strRef>
          </c:cat>
          <c:val>
            <c:numRef>
              <c:f>Sheet1!$C$2:$C$8</c:f>
              <c:numCache>
                <c:formatCode>0.00%</c:formatCode>
                <c:ptCount val="7"/>
                <c:pt idx="0">
                  <c:v>0.60870000000000002</c:v>
                </c:pt>
                <c:pt idx="1">
                  <c:v>0.47370000000000001</c:v>
                </c:pt>
                <c:pt idx="2">
                  <c:v>0.23810000000000001</c:v>
                </c:pt>
                <c:pt idx="3">
                  <c:v>0.45450000000000002</c:v>
                </c:pt>
                <c:pt idx="4">
                  <c:v>0.23080000000000001</c:v>
                </c:pt>
                <c:pt idx="5">
                  <c:v>0.35289999999999999</c:v>
                </c:pt>
                <c:pt idx="6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DE-0D43-B031-DEBAD404F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177792"/>
        <c:axId val="1893292512"/>
      </c:barChart>
      <c:catAx>
        <c:axId val="189317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292512"/>
        <c:crosses val="autoZero"/>
        <c:auto val="1"/>
        <c:lblAlgn val="ctr"/>
        <c:lblOffset val="100"/>
        <c:noMultiLvlLbl val="0"/>
      </c:catAx>
      <c:valAx>
        <c:axId val="189329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17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Screening rate</c:v>
                </c:pt>
              </c:strCache>
            </c:strRef>
          </c:tx>
          <c:spPr>
            <a:ln w="28575" cap="rnd">
              <a:solidFill>
                <a:srgbClr val="EB2A2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EB2A27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40</c:v>
                </c:pt>
                <c:pt idx="1">
                  <c:v>47</c:v>
                </c:pt>
                <c:pt idx="2">
                  <c:v>50</c:v>
                </c:pt>
                <c:pt idx="3">
                  <c:v>58</c:v>
                </c:pt>
                <c:pt idx="4">
                  <c:v>69</c:v>
                </c:pt>
                <c:pt idx="5">
                  <c:v>79</c:v>
                </c:pt>
                <c:pt idx="6">
                  <c:v>78</c:v>
                </c:pt>
                <c:pt idx="7">
                  <c:v>83</c:v>
                </c:pt>
                <c:pt idx="8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8-E140-B21A-387B4EEAB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Antibiotic rate</c:v>
                </c:pt>
              </c:strCache>
            </c:strRef>
          </c:tx>
          <c:spPr>
            <a:ln w="28575" cap="rnd">
              <a:solidFill>
                <a:srgbClr val="FFC70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C709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32</c:v>
                </c:pt>
                <c:pt idx="1">
                  <c:v>39</c:v>
                </c:pt>
                <c:pt idx="2">
                  <c:v>56</c:v>
                </c:pt>
                <c:pt idx="3">
                  <c:v>59</c:v>
                </c:pt>
                <c:pt idx="4">
                  <c:v>64</c:v>
                </c:pt>
                <c:pt idx="5">
                  <c:v>69</c:v>
                </c:pt>
                <c:pt idx="6">
                  <c:v>76</c:v>
                </c:pt>
                <c:pt idx="7">
                  <c:v>74</c:v>
                </c:pt>
                <c:pt idx="8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8-E140-B21A-387B4EEAB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328464"/>
        <c:axId val="486106288"/>
      </c:lineChart>
      <c:catAx>
        <c:axId val="48632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106288"/>
        <c:crosses val="autoZero"/>
        <c:auto val="1"/>
        <c:lblAlgn val="ctr"/>
        <c:lblOffset val="100"/>
        <c:noMultiLvlLbl val="0"/>
      </c:catAx>
      <c:valAx>
        <c:axId val="48610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32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6D6E7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Screening rate</c:v>
                </c:pt>
              </c:strCache>
            </c:strRef>
          </c:tx>
          <c:spPr>
            <a:ln w="22225" cap="rnd" cmpd="sng" algn="ctr">
              <a:solidFill>
                <a:srgbClr val="FFC70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40</c:v>
                </c:pt>
                <c:pt idx="1">
                  <c:v>47</c:v>
                </c:pt>
                <c:pt idx="2">
                  <c:v>50</c:v>
                </c:pt>
                <c:pt idx="3">
                  <c:v>58</c:v>
                </c:pt>
                <c:pt idx="4">
                  <c:v>69</c:v>
                </c:pt>
                <c:pt idx="5">
                  <c:v>79</c:v>
                </c:pt>
                <c:pt idx="6">
                  <c:v>78</c:v>
                </c:pt>
                <c:pt idx="7">
                  <c:v>83</c:v>
                </c:pt>
                <c:pt idx="8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8-E140-B21A-387B4EEAB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Antibiotic rate</c:v>
                </c:pt>
              </c:strCache>
            </c:strRef>
          </c:tx>
          <c:spPr>
            <a:ln w="22225" cap="rnd" cmpd="sng" algn="ctr">
              <a:solidFill>
                <a:srgbClr val="EB2A27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32</c:v>
                </c:pt>
                <c:pt idx="1">
                  <c:v>39</c:v>
                </c:pt>
                <c:pt idx="2">
                  <c:v>56</c:v>
                </c:pt>
                <c:pt idx="3">
                  <c:v>59</c:v>
                </c:pt>
                <c:pt idx="4">
                  <c:v>64</c:v>
                </c:pt>
                <c:pt idx="5">
                  <c:v>69</c:v>
                </c:pt>
                <c:pt idx="6">
                  <c:v>76</c:v>
                </c:pt>
                <c:pt idx="7">
                  <c:v>74</c:v>
                </c:pt>
                <c:pt idx="8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8-E140-B21A-387B4EEAB7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Mortality</c:v>
                </c:pt>
              </c:strCache>
            </c:strRef>
          </c:tx>
          <c:spPr>
            <a:ln w="22225" cap="rnd" cmpd="sng" algn="ctr">
              <a:solidFill>
                <a:srgbClr val="50515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67</c:v>
                </c:pt>
                <c:pt idx="5">
                  <c:v>67</c:v>
                </c:pt>
                <c:pt idx="6">
                  <c:v>67</c:v>
                </c:pt>
                <c:pt idx="7">
                  <c:v>49</c:v>
                </c:pt>
                <c:pt idx="8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C6-F048-B701-8A98B1CE7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6328464"/>
        <c:axId val="486106288"/>
      </c:lineChart>
      <c:catAx>
        <c:axId val="48632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106288"/>
        <c:crosses val="autoZero"/>
        <c:auto val="1"/>
        <c:lblAlgn val="ctr"/>
        <c:lblOffset val="100"/>
        <c:noMultiLvlLbl val="0"/>
      </c:catAx>
      <c:valAx>
        <c:axId val="48610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32846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0.55097</cdr:x>
      <cdr:y>0.30291</cdr:y>
    </cdr:from>
    <cdr:to>
      <cdr:x>0.83622</cdr:x>
      <cdr:y>0.37107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347D064D-9B39-874F-8600-0EA6D5E9D93D}"/>
            </a:ext>
          </a:extLst>
        </cdr:cNvPr>
        <cdr:cNvSpPr txBox="1"/>
      </cdr:nvSpPr>
      <cdr:spPr>
        <a:xfrm xmlns:a="http://schemas.openxmlformats.org/drawingml/2006/main">
          <a:off x="3963583" y="1231015"/>
          <a:ext cx="205208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rgbClr val="6D6E71"/>
              </a:solidFill>
            </a:rPr>
            <a:t>UK GOV 2017</a:t>
          </a:r>
        </a:p>
      </cdr:txBody>
    </cdr:sp>
  </cdr:relSizeAnchor>
  <cdr:relSizeAnchor xmlns:cdr="http://schemas.openxmlformats.org/drawingml/2006/chartDrawing">
    <cdr:from>
      <cdr:x>0.8256</cdr:x>
      <cdr:y>0.44039</cdr:y>
    </cdr:from>
    <cdr:to>
      <cdr:x>0.98478</cdr:x>
      <cdr:y>0.55398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347D064D-9B39-874F-8600-0EA6D5E9D93D}"/>
            </a:ext>
          </a:extLst>
        </cdr:cNvPr>
        <cdr:cNvSpPr txBox="1"/>
      </cdr:nvSpPr>
      <cdr:spPr>
        <a:xfrm xmlns:a="http://schemas.openxmlformats.org/drawingml/2006/main">
          <a:off x="5939260" y="1789725"/>
          <a:ext cx="114512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rgbClr val="6D6E71"/>
              </a:solidFill>
            </a:rPr>
            <a:t>SIR BRIAN JARMAN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76657-7D55-C74F-AF74-C7F6E5E4C640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333AA-6201-FC46-B0E2-BAF705B3D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6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36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3590E-7E4E-44AF-A8B3-989BB2EF4D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743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7213-BEFA-4171-B9CA-0EBC812FF30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4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7213-BEFA-4171-B9CA-0EBC812FF30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7213-BEFA-4171-B9CA-0EBC812FF30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1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2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23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333AA-6201-FC46-B0E2-BAF705B3D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09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9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05438"/>
            <a:ext cx="8475132" cy="34818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158" y="132287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solidFill>
                  <a:srgbClr val="EB2A2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2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695" y="1989390"/>
            <a:ext cx="6426200" cy="1302032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79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0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8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4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99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6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10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90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/>
          <a:stretch/>
        </p:blipFill>
        <p:spPr>
          <a:xfrm>
            <a:off x="1" y="0"/>
            <a:ext cx="9156449" cy="515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695" y="1989390"/>
            <a:ext cx="6426200" cy="1302032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4082" y="46568"/>
            <a:ext cx="1435588" cy="5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32E730-4FCE-42C3-81F8-9D3446749BFD}" type="datetimeFigureOut">
              <a:rPr lang="en-GB" smtClean="0"/>
              <a:pPr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5E2FDAE-DB84-4494-8161-0FCE65D7CE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9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05438"/>
            <a:ext cx="8475132" cy="34818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158" y="132287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solidFill>
                  <a:srgbClr val="EB2A2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758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695" y="1989390"/>
            <a:ext cx="6426200" cy="1302032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05438"/>
            <a:ext cx="8475132" cy="34818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158" y="132287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solidFill>
                  <a:srgbClr val="EB2A2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/>
          <a:stretch/>
        </p:blipFill>
        <p:spPr>
          <a:xfrm>
            <a:off x="1" y="550334"/>
            <a:ext cx="9156449" cy="46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8" b="89479"/>
          <a:stretch/>
        </p:blipFill>
        <p:spPr>
          <a:xfrm>
            <a:off x="7757584" y="-2305"/>
            <a:ext cx="1388283" cy="5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7" r:id="rId3"/>
    <p:sldLayoutId id="214748367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8" b="89479"/>
          <a:stretch/>
        </p:blipFill>
        <p:spPr>
          <a:xfrm>
            <a:off x="7757584" y="-2305"/>
            <a:ext cx="1388283" cy="5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9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E0D1-BA04-0C41-BD00-12F81103D5E5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ECF5-6A47-C64E-8308-44B8FFE8F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2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8"/>
          <a:stretch/>
        </p:blipFill>
        <p:spPr>
          <a:xfrm>
            <a:off x="0" y="-1"/>
            <a:ext cx="9153644" cy="2127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4" y="4385732"/>
            <a:ext cx="641350" cy="64135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010683" y="4370924"/>
            <a:ext cx="3416588" cy="7087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@</a:t>
            </a:r>
            <a:r>
              <a:rPr lang="en-US" sz="2800" dirty="0" err="1">
                <a:solidFill>
                  <a:srgbClr val="FFFFFF"/>
                </a:solidFill>
              </a:rPr>
              <a:t>SepsisUK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0858" y="40920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400" dirty="0">
                <a:solidFill>
                  <a:srgbClr val="FFFFFF"/>
                </a:solidFill>
              </a:rPr>
              <a:t>Dr Ron Daniels B.E.M.</a:t>
            </a:r>
          </a:p>
          <a:p>
            <a:pPr algn="r"/>
            <a:r>
              <a:rPr lang="en-GB" sz="1400" dirty="0">
                <a:solidFill>
                  <a:srgbClr val="FFFFFF"/>
                </a:solidFill>
              </a:rPr>
              <a:t>CEO, UK Sepsis Trust</a:t>
            </a:r>
          </a:p>
          <a:p>
            <a:pPr algn="r"/>
            <a:r>
              <a:rPr lang="en-GB" sz="1400" dirty="0">
                <a:solidFill>
                  <a:srgbClr val="FFFFFF"/>
                </a:solidFill>
              </a:rPr>
              <a:t>Vice President, Global Sepsis Alliance</a:t>
            </a:r>
          </a:p>
          <a:p>
            <a:pPr algn="r"/>
            <a:r>
              <a:rPr lang="en-GB" sz="1400" dirty="0">
                <a:solidFill>
                  <a:srgbClr val="FFFFFF"/>
                </a:solidFill>
              </a:rPr>
              <a:t>WHO Technical Expert Group</a:t>
            </a:r>
          </a:p>
        </p:txBody>
      </p:sp>
    </p:spTree>
    <p:extLst>
      <p:ext uri="{BB962C8B-B14F-4D97-AF65-F5344CB8AC3E}">
        <p14:creationId xmlns:p14="http://schemas.microsoft.com/office/powerpoint/2010/main" val="37184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29955"/>
            <a:ext cx="791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+mj-lt"/>
                <a:cs typeface="Humanst521 BT Roman"/>
              </a:rPr>
              <a:t>GLOBAL SEPSIS MORTALITY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32795" y="714066"/>
            <a:ext cx="3780000" cy="2834988"/>
            <a:chOff x="323527" y="2313032"/>
            <a:chExt cx="2022940" cy="2022923"/>
          </a:xfrm>
          <a:solidFill>
            <a:srgbClr val="FFFFFF"/>
          </a:solidFill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23527" y="2313032"/>
              <a:ext cx="2022940" cy="202292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680" y="3000697"/>
              <a:ext cx="1296144" cy="92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Sepsis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21 M</a:t>
              </a:r>
            </a:p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*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45225" y="1460792"/>
            <a:ext cx="2444156" cy="979926"/>
            <a:chOff x="481712" y="2521532"/>
            <a:chExt cx="2376264" cy="1270275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048147" y="2531831"/>
              <a:ext cx="1260000" cy="1259976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712" y="2521532"/>
              <a:ext cx="2376264" cy="119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IHD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7.2M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(CDC 2015)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26432" y="1329760"/>
            <a:ext cx="3203092" cy="1241990"/>
            <a:chOff x="-306464" y="2313055"/>
            <a:chExt cx="2735986" cy="1475987"/>
          </a:xfrm>
          <a:solidFill>
            <a:srgbClr val="FFFFFF"/>
          </a:solidFill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3526" y="2313055"/>
              <a:ext cx="1476006" cy="1475987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306464" y="2515867"/>
              <a:ext cx="2735986" cy="98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Cancer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9.6M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(WHO 2018)</a:t>
              </a:r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)</a:t>
              </a:r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 </a:t>
              </a: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37081" y="3762559"/>
            <a:ext cx="3119719" cy="1079991"/>
            <a:chOff x="395736" y="2884727"/>
            <a:chExt cx="1709829" cy="789214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46602" y="2884727"/>
              <a:ext cx="789223" cy="789214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5736" y="2979520"/>
              <a:ext cx="1709829" cy="53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Tobacco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8M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(WHO 2019)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95546" y="4839818"/>
            <a:ext cx="2384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Humanist 521 Light BT"/>
                <a:cs typeface="Humanist 521 Light BT"/>
              </a:rPr>
              <a:t>*Rudd K, Lancet 2020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988512-A7CB-1449-98B4-516A7473512F}"/>
              </a:ext>
            </a:extLst>
          </p:cNvPr>
          <p:cNvSpPr>
            <a:spLocks noChangeAspect="1"/>
          </p:cNvSpPr>
          <p:nvPr/>
        </p:nvSpPr>
        <p:spPr>
          <a:xfrm>
            <a:off x="4022191" y="4175796"/>
            <a:ext cx="972000" cy="6986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CABD3A-7A4C-6D49-A74A-D4897394036A}"/>
              </a:ext>
            </a:extLst>
          </p:cNvPr>
          <p:cNvSpPr txBox="1"/>
          <p:nvPr/>
        </p:nvSpPr>
        <p:spPr>
          <a:xfrm>
            <a:off x="3109109" y="4393080"/>
            <a:ext cx="3519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  <a:cs typeface="Humanst521 BT Roman"/>
              </a:rPr>
              <a:t>COVID-19: 3.2 M   </a:t>
            </a:r>
            <a:r>
              <a:rPr lang="en-US" sz="1100" dirty="0">
                <a:solidFill>
                  <a:schemeClr val="bg1"/>
                </a:solidFill>
                <a:latin typeface="+mj-lt"/>
                <a:cs typeface="Humanst521 BT Roman"/>
              </a:rPr>
              <a:t>(JHU 2021)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3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29955"/>
            <a:ext cx="791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+mj-lt"/>
                <a:cs typeface="Humanst521 BT Roman"/>
              </a:rPr>
              <a:t>GLOBAL SEPSIS MORTALITY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288" y="714066"/>
            <a:ext cx="8820001" cy="6614973"/>
            <a:chOff x="323526" y="2313032"/>
            <a:chExt cx="4720194" cy="4720155"/>
          </a:xfrm>
          <a:solidFill>
            <a:srgbClr val="FFFFFF"/>
          </a:solidFill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23526" y="2313032"/>
              <a:ext cx="4720194" cy="4720155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680" y="3000697"/>
              <a:ext cx="1296144" cy="92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Sepsis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49 M</a:t>
              </a:r>
            </a:p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*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45225" y="1460792"/>
            <a:ext cx="2444156" cy="979926"/>
            <a:chOff x="481712" y="2521532"/>
            <a:chExt cx="2376264" cy="1270275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048147" y="2531831"/>
              <a:ext cx="1260000" cy="1259976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712" y="2521532"/>
              <a:ext cx="2376264" cy="119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IHD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7.2M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(CDC 2015)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26432" y="1329760"/>
            <a:ext cx="3203092" cy="1241990"/>
            <a:chOff x="-306464" y="2313055"/>
            <a:chExt cx="2735986" cy="1475987"/>
          </a:xfrm>
          <a:solidFill>
            <a:srgbClr val="FFFFFF"/>
          </a:solidFill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3526" y="2313055"/>
              <a:ext cx="1476006" cy="1475987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306464" y="2515867"/>
              <a:ext cx="2735986" cy="98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Cancer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9.6M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(WHO 2018)</a:t>
              </a:r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)</a:t>
              </a:r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 </a:t>
              </a: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37081" y="3762559"/>
            <a:ext cx="3119719" cy="1079991"/>
            <a:chOff x="395736" y="2884727"/>
            <a:chExt cx="1709829" cy="789214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46602" y="2884727"/>
              <a:ext cx="789223" cy="789214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5736" y="2979520"/>
              <a:ext cx="1709829" cy="53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Tobacco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8M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(WHO 2019)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95546" y="4839818"/>
            <a:ext cx="2384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Humanist 521 Light BT"/>
                <a:cs typeface="Humanist 521 Light BT"/>
              </a:rPr>
              <a:t>*Rudd K, Lancet 2020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8A5EB6-F194-2342-8C34-50385BD6201A}"/>
              </a:ext>
            </a:extLst>
          </p:cNvPr>
          <p:cNvSpPr>
            <a:spLocks noChangeAspect="1"/>
          </p:cNvSpPr>
          <p:nvPr/>
        </p:nvSpPr>
        <p:spPr>
          <a:xfrm>
            <a:off x="4022191" y="4175796"/>
            <a:ext cx="972000" cy="698625"/>
          </a:xfrm>
          <a:prstGeom prst="ellipse">
            <a:avLst/>
          </a:prstGeom>
          <a:solidFill>
            <a:srgbClr val="F687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77301C-3514-DB4D-9AF2-E3E2187AB1B8}"/>
              </a:ext>
            </a:extLst>
          </p:cNvPr>
          <p:cNvSpPr txBox="1"/>
          <p:nvPr/>
        </p:nvSpPr>
        <p:spPr>
          <a:xfrm>
            <a:off x="3109109" y="4393080"/>
            <a:ext cx="3519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Humanst521 BT Roman"/>
              </a:rPr>
              <a:t>COVID-19: 2.7M</a:t>
            </a:r>
            <a:r>
              <a:rPr lang="en-US" sz="1100" dirty="0">
                <a:solidFill>
                  <a:srgbClr val="FF0000"/>
                </a:solidFill>
                <a:latin typeface="+mj-lt"/>
                <a:cs typeface="Humanst521 BT Roman"/>
              </a:rPr>
              <a:t>   </a:t>
            </a:r>
            <a:r>
              <a:rPr lang="en-US" sz="1100" dirty="0">
                <a:solidFill>
                  <a:srgbClr val="EB2A27"/>
                </a:solidFill>
                <a:latin typeface="+mj-lt"/>
                <a:cs typeface="Humanst521 BT Roman"/>
              </a:rPr>
              <a:t>(JHU 2021</a:t>
            </a:r>
            <a:r>
              <a:rPr lang="en-US" sz="1100" dirty="0">
                <a:solidFill>
                  <a:schemeClr val="bg1"/>
                </a:solidFill>
                <a:latin typeface="+mj-lt"/>
                <a:cs typeface="Humanst521 BT Roman"/>
              </a:rPr>
              <a:t>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0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46EDE9-8ECF-EE45-BDCD-10DED2E1D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2742" cy="51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052A4F0F-E550-9B43-AB29-B692D9E0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31" y="0"/>
            <a:ext cx="6529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BEDEA6-6F2B-8542-9966-7FF5D91CD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329"/>
            <a:ext cx="9204001" cy="43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B9A11-EE1E-FF4B-90D6-E3DC1D8C3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09" b="33433"/>
          <a:stretch/>
        </p:blipFill>
        <p:spPr>
          <a:xfrm>
            <a:off x="20687" y="18108"/>
            <a:ext cx="1998236" cy="5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128273-4C44-774E-834C-0D33CFBF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"/>
            <a:ext cx="6642847" cy="24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128273-4C44-774E-834C-0D33CFBF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30"/>
          <a:stretch/>
        </p:blipFill>
        <p:spPr>
          <a:xfrm>
            <a:off x="1" y="-1"/>
            <a:ext cx="4617930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308BF-13CE-E04E-B228-D9DB6C4163A5}"/>
              </a:ext>
            </a:extLst>
          </p:cNvPr>
          <p:cNvSpPr txBox="1"/>
          <p:nvPr/>
        </p:nvSpPr>
        <p:spPr>
          <a:xfrm>
            <a:off x="941294" y="1004046"/>
            <a:ext cx="726141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using the word sepsis for COVID-19 patients just a question of semantics? No, the implications of calling this sepsis are important. First, this dysregulated host response explains why antiviral therapies, including </a:t>
            </a:r>
            <a:r>
              <a:rPr lang="en-GB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remdesivir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have not been found to be very effective in COVID-19 patients who have become critically ill. On the other hand, immunomodulation with corticosteroids and tocilizumab are valid therapeutic approaches in some patients, and other options will follow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4524F4E-3D6A-414D-BA13-298E0B922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84"/>
          <a:stretch/>
        </p:blipFill>
        <p:spPr>
          <a:xfrm>
            <a:off x="-4462" y="2459"/>
            <a:ext cx="6649200" cy="1400828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E9FFF58-54C2-D949-BB79-7FB22CC6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97" y="1457622"/>
            <a:ext cx="6769351" cy="363309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7F3A1B8-63EB-3343-A7A8-C8373E6D7A72}"/>
              </a:ext>
            </a:extLst>
          </p:cNvPr>
          <p:cNvSpPr/>
          <p:nvPr/>
        </p:nvSpPr>
        <p:spPr>
          <a:xfrm>
            <a:off x="6644738" y="2978590"/>
            <a:ext cx="806824" cy="4657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D17BAA-35C9-A64A-828B-219F0E991A14}"/>
              </a:ext>
            </a:extLst>
          </p:cNvPr>
          <p:cNvSpPr/>
          <p:nvPr/>
        </p:nvSpPr>
        <p:spPr>
          <a:xfrm>
            <a:off x="2170817" y="3538395"/>
            <a:ext cx="806824" cy="4657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0418F02-2D7B-1843-8549-AFE79A39F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26" y="0"/>
            <a:ext cx="60257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98F78D3-BD52-8947-B90B-B879DC596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87" y="0"/>
            <a:ext cx="617668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788508"/>
            <a:ext cx="88631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709"/>
                </a:solidFill>
              </a:rPr>
              <a:t>SEPSIS </a:t>
            </a:r>
            <a:r>
              <a:rPr lang="en-GB" sz="4000" dirty="0">
                <a:solidFill>
                  <a:schemeClr val="bg1"/>
                </a:solidFill>
              </a:rPr>
              <a:t>is a </a:t>
            </a:r>
            <a:r>
              <a:rPr lang="en-GB" sz="4000" dirty="0">
                <a:solidFill>
                  <a:srgbClr val="FFC709"/>
                </a:solidFill>
              </a:rPr>
              <a:t>life-threatening</a:t>
            </a:r>
            <a:r>
              <a:rPr lang="en-GB" sz="4000" dirty="0">
                <a:solidFill>
                  <a:schemeClr val="bg1"/>
                </a:solidFill>
              </a:rPr>
              <a:t> condition that arises when the </a:t>
            </a:r>
            <a:r>
              <a:rPr lang="en-GB" sz="4000" dirty="0">
                <a:solidFill>
                  <a:srgbClr val="FFC709"/>
                </a:solidFill>
              </a:rPr>
              <a:t>body’s response</a:t>
            </a:r>
          </a:p>
          <a:p>
            <a:r>
              <a:rPr lang="en-GB" sz="4000" dirty="0">
                <a:solidFill>
                  <a:schemeClr val="bg1"/>
                </a:solidFill>
              </a:rPr>
              <a:t>to an infection </a:t>
            </a:r>
            <a:r>
              <a:rPr lang="en-GB" sz="4000" dirty="0">
                <a:solidFill>
                  <a:srgbClr val="FFC709"/>
                </a:solidFill>
              </a:rPr>
              <a:t>injures</a:t>
            </a:r>
            <a:r>
              <a:rPr lang="en-GB" sz="4000" dirty="0">
                <a:solidFill>
                  <a:schemeClr val="bg1"/>
                </a:solidFill>
              </a:rPr>
              <a:t> its own tissues and </a:t>
            </a:r>
            <a:r>
              <a:rPr lang="en-GB" sz="4000" dirty="0">
                <a:solidFill>
                  <a:srgbClr val="FFC709"/>
                </a:solidFill>
              </a:rPr>
              <a:t>organs</a:t>
            </a:r>
            <a:r>
              <a:rPr lang="en-GB" sz="4000" dirty="0">
                <a:solidFill>
                  <a:schemeClr val="bg1"/>
                </a:solidFill>
              </a:rPr>
              <a:t>.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56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8"/>
          <a:stretch/>
        </p:blipFill>
        <p:spPr>
          <a:xfrm>
            <a:off x="1" y="0"/>
            <a:ext cx="9153644" cy="21272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662" y="1894777"/>
            <a:ext cx="8482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4800" b="1" cap="all" dirty="0">
                <a:solidFill>
                  <a:srgbClr val="FFFFFF"/>
                </a:solidFill>
                <a:latin typeface="Arial"/>
                <a:cs typeface="Arial"/>
              </a:rPr>
              <a:t>What about survivors?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502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9" y="6237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white"/>
                </a:solidFill>
                <a:latin typeface="Humanst521 BT" panose="020B0602020204020204" pitchFamily="34" charset="0"/>
              </a:rPr>
              <a:t>@</a:t>
            </a:r>
            <a:r>
              <a:rPr lang="en-GB" sz="2400" b="1" dirty="0" err="1">
                <a:solidFill>
                  <a:prstClr val="white"/>
                </a:solidFill>
                <a:latin typeface="Humanst521 BT" panose="020B0602020204020204" pitchFamily="34" charset="0"/>
              </a:rPr>
              <a:t>SepsisUK</a:t>
            </a:r>
            <a:endParaRPr lang="en-GB" sz="2400" b="1" dirty="0">
              <a:solidFill>
                <a:prstClr val="white"/>
              </a:solidFill>
              <a:latin typeface="Humanst521 BT" panose="020B0602020204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12" y="64026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5969" y="63897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white"/>
                </a:solidFill>
                <a:latin typeface="Humanst521 BT" panose="020B0602020204020204" pitchFamily="34" charset="0"/>
              </a:rPr>
              <a:t>@</a:t>
            </a:r>
            <a:r>
              <a:rPr lang="en-GB" sz="2400" b="1" dirty="0" err="1">
                <a:solidFill>
                  <a:prstClr val="white"/>
                </a:solidFill>
                <a:latin typeface="Humanst521 BT" panose="020B0602020204020204" pitchFamily="34" charset="0"/>
              </a:rPr>
              <a:t>SepsisUK</a:t>
            </a:r>
            <a:endParaRPr lang="en-GB" sz="2400" b="1" dirty="0">
              <a:solidFill>
                <a:prstClr val="white"/>
              </a:solidFill>
              <a:latin typeface="Humanst521 BT" panose="020B0602020204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12" y="65550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88369" y="65421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white"/>
                </a:solidFill>
                <a:latin typeface="Humanst521 BT" panose="020B0602020204020204" pitchFamily="34" charset="0"/>
              </a:rPr>
              <a:t>@</a:t>
            </a:r>
            <a:r>
              <a:rPr lang="en-GB" sz="2400" b="1" dirty="0" err="1">
                <a:solidFill>
                  <a:prstClr val="white"/>
                </a:solidFill>
                <a:latin typeface="Humanst521 BT" panose="020B0602020204020204" pitchFamily="34" charset="0"/>
              </a:rPr>
              <a:t>SepsisUK</a:t>
            </a:r>
            <a:endParaRPr lang="en-GB" sz="2400" b="1" dirty="0">
              <a:solidFill>
                <a:prstClr val="white"/>
              </a:solidFill>
              <a:latin typeface="Humanst521 BT" panose="020B0602020204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12" y="67074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19" y="4620613"/>
            <a:ext cx="406469" cy="40646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93231" y="4766720"/>
            <a:ext cx="963801" cy="3777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</a:rPr>
              <a:t>@</a:t>
            </a:r>
            <a:r>
              <a:rPr lang="en-US" sz="1000" dirty="0" err="1">
                <a:solidFill>
                  <a:srgbClr val="FFFFFF"/>
                </a:solidFill>
                <a:latin typeface="Calibri"/>
              </a:rPr>
              <a:t>sepsisuk</a:t>
            </a:r>
            <a:endParaRPr lang="en-US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5733256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Dr Ron Daniels B.E.M.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UK Sepsis Trust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Global Sepsis Alliance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Special Adviser (maternal sepsis) to WHO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8416" y="5885656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Dr Ron Daniels B.E.M.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UK Sepsis Trust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Global Sepsis Alliance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Special Adviser (maternal sepsis) to WHO</a:t>
            </a:r>
          </a:p>
        </p:txBody>
      </p:sp>
    </p:spTree>
    <p:extLst>
      <p:ext uri="{BB962C8B-B14F-4D97-AF65-F5344CB8AC3E}">
        <p14:creationId xmlns:p14="http://schemas.microsoft.com/office/powerpoint/2010/main" val="112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1289248"/>
            <a:ext cx="91244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Around 40% of survivors of sepsis suffer at least one of a range of </a:t>
            </a:r>
            <a:r>
              <a:rPr lang="en-GB" sz="5400" b="1" dirty="0">
                <a:solidFill>
                  <a:srgbClr val="FFC709"/>
                </a:solidFill>
                <a:latin typeface="Arial"/>
                <a:cs typeface="Arial"/>
              </a:rPr>
              <a:t>physical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GB" sz="4000" dirty="0">
                <a:solidFill>
                  <a:srgbClr val="FFC709"/>
                </a:solidFill>
                <a:latin typeface="Arial"/>
                <a:cs typeface="Arial"/>
              </a:rPr>
              <a:t> </a:t>
            </a:r>
            <a:r>
              <a:rPr lang="en-GB" sz="5400" b="1" dirty="0">
                <a:solidFill>
                  <a:srgbClr val="FFC709"/>
                </a:solidFill>
                <a:latin typeface="Arial"/>
                <a:cs typeface="Arial"/>
              </a:rPr>
              <a:t>cognitive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, and </a:t>
            </a:r>
            <a:r>
              <a:rPr lang="en-GB" sz="5400" b="1" dirty="0">
                <a:solidFill>
                  <a:srgbClr val="FFC709"/>
                </a:solidFill>
                <a:latin typeface="Arial"/>
                <a:cs typeface="Arial"/>
              </a:rPr>
              <a:t>psychological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 sequelae.</a:t>
            </a:r>
            <a:endParaRPr lang="nb-NO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1459372"/>
            <a:ext cx="9124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43% of survivors in one study were </a:t>
            </a:r>
            <a:r>
              <a:rPr lang="en-GB" sz="6000" b="1" dirty="0">
                <a:solidFill>
                  <a:srgbClr val="FFC709"/>
                </a:solidFill>
                <a:latin typeface="Arial"/>
                <a:cs typeface="Arial"/>
              </a:rPr>
              <a:t>still not back at work 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at one year.</a:t>
            </a:r>
            <a:endParaRPr lang="nb-NO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CF892-25EF-3C4E-8A2C-C4E042CE944D}"/>
              </a:ext>
            </a:extLst>
          </p:cNvPr>
          <p:cNvSpPr txBox="1"/>
          <p:nvPr/>
        </p:nvSpPr>
        <p:spPr>
          <a:xfrm>
            <a:off x="2892058" y="4840222"/>
            <a:ext cx="62619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Poulsen JB, </a:t>
            </a:r>
            <a:r>
              <a:rPr lang="en-GB" sz="1100" dirty="0" err="1">
                <a:solidFill>
                  <a:schemeClr val="bg1"/>
                </a:solidFill>
              </a:rPr>
              <a:t>M.ller</a:t>
            </a:r>
            <a:r>
              <a:rPr lang="en-GB" sz="1100" dirty="0">
                <a:solidFill>
                  <a:schemeClr val="bg1"/>
                </a:solidFill>
              </a:rPr>
              <a:t> K, </a:t>
            </a:r>
            <a:r>
              <a:rPr lang="en-GB" sz="1100" dirty="0" err="1">
                <a:solidFill>
                  <a:schemeClr val="bg1"/>
                </a:solidFill>
              </a:rPr>
              <a:t>Kehlet</a:t>
            </a:r>
            <a:r>
              <a:rPr lang="en-GB" sz="1100" dirty="0">
                <a:solidFill>
                  <a:schemeClr val="bg1"/>
                </a:solidFill>
              </a:rPr>
              <a:t> H, </a:t>
            </a:r>
            <a:r>
              <a:rPr lang="en-GB" sz="1100" dirty="0" err="1">
                <a:solidFill>
                  <a:schemeClr val="bg1"/>
                </a:solidFill>
              </a:rPr>
              <a:t>Perner</a:t>
            </a:r>
            <a:r>
              <a:rPr lang="en-GB" sz="1100" dirty="0">
                <a:solidFill>
                  <a:schemeClr val="bg1"/>
                </a:solidFill>
              </a:rPr>
              <a:t> A. Acta </a:t>
            </a:r>
            <a:r>
              <a:rPr lang="en-GB" sz="1100" dirty="0" err="1">
                <a:solidFill>
                  <a:schemeClr val="bg1"/>
                </a:solidFill>
              </a:rPr>
              <a:t>Anaesthesiol</a:t>
            </a:r>
            <a:r>
              <a:rPr lang="en-GB" sz="1100" dirty="0">
                <a:solidFill>
                  <a:schemeClr val="bg1"/>
                </a:solidFill>
              </a:rPr>
              <a:t> Scand. 2009;53(6):724-730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6C8633-5248-9D41-B0FF-47295E57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847"/>
            <a:ext cx="9045388" cy="45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E2EDB495-0311-2147-A9E9-10120501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054"/>
            <a:ext cx="2317223" cy="561315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6005DE-8F46-C249-9474-0A817417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116"/>
            <a:ext cx="9144000" cy="37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4A11E9D-4C41-8D4E-A71F-79F61D31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1" y="633050"/>
            <a:ext cx="4919125" cy="1584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093D81E-873E-BD4C-BFF1-BAC87AA36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43536" cy="554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9EC3A50-89E5-3E4E-A0C8-8921D2372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1" y="2217050"/>
            <a:ext cx="8724900" cy="2895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8B6642-3A73-7542-ADAF-E67D6065B5CB}"/>
              </a:ext>
            </a:extLst>
          </p:cNvPr>
          <p:cNvSpPr/>
          <p:nvPr/>
        </p:nvSpPr>
        <p:spPr>
          <a:xfrm>
            <a:off x="279464" y="3135222"/>
            <a:ext cx="8718487" cy="1059256"/>
          </a:xfrm>
          <a:prstGeom prst="ellipse">
            <a:avLst/>
          </a:prstGeom>
          <a:noFill/>
          <a:ln w="28575">
            <a:solidFill>
              <a:srgbClr val="EB2A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8"/>
          <a:stretch/>
        </p:blipFill>
        <p:spPr>
          <a:xfrm>
            <a:off x="0" y="-1"/>
            <a:ext cx="9153644" cy="2127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4" y="4385732"/>
            <a:ext cx="641350" cy="64135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010683" y="4433679"/>
            <a:ext cx="3416588" cy="7087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@</a:t>
            </a:r>
            <a:r>
              <a:rPr lang="en-US" sz="2800" dirty="0" err="1">
                <a:solidFill>
                  <a:srgbClr val="FFFFFF"/>
                </a:solidFill>
              </a:rPr>
              <a:t>SepsisUK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D5C46-CB44-A549-AE57-BD7A078A2FD9}"/>
              </a:ext>
            </a:extLst>
          </p:cNvPr>
          <p:cNvSpPr txBox="1"/>
          <p:nvPr/>
        </p:nvSpPr>
        <p:spPr>
          <a:xfrm>
            <a:off x="338661" y="1919981"/>
            <a:ext cx="8228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rgbClr val="FFFFFF"/>
                </a:solidFill>
                <a:latin typeface="Arial"/>
                <a:cs typeface="Arial"/>
              </a:rPr>
              <a:t>Intelligent Screening?</a:t>
            </a:r>
          </a:p>
        </p:txBody>
      </p:sp>
    </p:spTree>
    <p:extLst>
      <p:ext uri="{BB962C8B-B14F-4D97-AF65-F5344CB8AC3E}">
        <p14:creationId xmlns:p14="http://schemas.microsoft.com/office/powerpoint/2010/main" val="4350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9" y="792481"/>
            <a:ext cx="7931894" cy="4097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75" y="36454"/>
            <a:ext cx="639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4000" b="1" dirty="0">
                <a:solidFill>
                  <a:srgbClr val="EB2A27"/>
                </a:solidFill>
                <a:latin typeface="Calibri"/>
              </a:rPr>
              <a:t>Singer M, JAMA 2016</a:t>
            </a:r>
            <a:endParaRPr lang="en-US" sz="4000" b="1" dirty="0">
              <a:solidFill>
                <a:srgbClr val="EB2A27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98468" y="2412272"/>
            <a:ext cx="844731" cy="435429"/>
          </a:xfrm>
          <a:prstGeom prst="ellipse">
            <a:avLst/>
          </a:prstGeom>
          <a:noFill/>
          <a:ln w="38100">
            <a:solidFill>
              <a:srgbClr val="FFC7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96148" y="2303416"/>
            <a:ext cx="844731" cy="435429"/>
          </a:xfrm>
          <a:prstGeom prst="ellipse">
            <a:avLst/>
          </a:prstGeom>
          <a:noFill/>
          <a:ln w="38100">
            <a:solidFill>
              <a:srgbClr val="FFC7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2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45F39DC-BBE0-764A-9F5E-A7CFA5FC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7063" cy="556286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531D7B4-533E-394D-ACC9-12A67B5C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9" y="1317226"/>
            <a:ext cx="8219423" cy="30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928D61-08DE-9448-A47D-5E62F58D0FD5}"/>
              </a:ext>
            </a:extLst>
          </p:cNvPr>
          <p:cNvGrpSpPr/>
          <p:nvPr/>
        </p:nvGrpSpPr>
        <p:grpSpPr>
          <a:xfrm>
            <a:off x="102671" y="1004895"/>
            <a:ext cx="8942111" cy="3658690"/>
            <a:chOff x="124855" y="1333370"/>
            <a:chExt cx="8942111" cy="36586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8CEB0F-2C67-0C4A-AC1F-1711F5EF3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855" y="1333580"/>
              <a:ext cx="2717280" cy="1836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B749CF-7AD2-5B43-B12A-907188A17C5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2135" y="1333581"/>
              <a:ext cx="2124000" cy="1836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B84709-4EE1-3140-B36D-CB7FAA5A8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123" y="3166647"/>
              <a:ext cx="5587184" cy="1825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ACDF6C-4735-8344-9765-E2443D72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8204" y="1335367"/>
              <a:ext cx="2315310" cy="1836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D9F5C7-85F9-8D47-8550-9FA9083A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0475" y="1333370"/>
              <a:ext cx="1803504" cy="183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0EAEC5-F074-A04A-AFB5-080EB97B82C6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1766" y="3166860"/>
              <a:ext cx="3355200" cy="18252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E879590-A044-294B-B05E-DA2899C002CF}"/>
              </a:ext>
            </a:extLst>
          </p:cNvPr>
          <p:cNvSpPr txBox="1"/>
          <p:nvPr/>
        </p:nvSpPr>
        <p:spPr>
          <a:xfrm>
            <a:off x="0" y="-133167"/>
            <a:ext cx="5996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5400" b="1" dirty="0">
                <a:solidFill>
                  <a:srgbClr val="EB2A27"/>
                </a:solidFill>
                <a:latin typeface="Calibri"/>
              </a:rPr>
              <a:t>SOFA score</a:t>
            </a:r>
            <a:endParaRPr lang="en-US" sz="5400" b="1" dirty="0">
              <a:solidFill>
                <a:srgbClr val="EB2A27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7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lla-park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 b="9687"/>
          <a:stretch/>
        </p:blipFill>
        <p:spPr>
          <a:xfrm>
            <a:off x="0" y="555525"/>
            <a:ext cx="9153137" cy="459856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03628" y="602139"/>
            <a:ext cx="4324634" cy="1231648"/>
          </a:xfrm>
          <a:custGeom>
            <a:avLst/>
            <a:gdLst>
              <a:gd name="connsiteX0" fmla="*/ 60217 w 4324634"/>
              <a:gd name="connsiteY0" fmla="*/ 82110 h 1231648"/>
              <a:gd name="connsiteX1" fmla="*/ 0 w 4324634"/>
              <a:gd name="connsiteY1" fmla="*/ 284648 h 1231648"/>
              <a:gd name="connsiteX2" fmla="*/ 10949 w 4324634"/>
              <a:gd name="connsiteY2" fmla="*/ 656879 h 1231648"/>
              <a:gd name="connsiteX3" fmla="*/ 27371 w 4324634"/>
              <a:gd name="connsiteY3" fmla="*/ 875839 h 1231648"/>
              <a:gd name="connsiteX4" fmla="*/ 684278 w 4324634"/>
              <a:gd name="connsiteY4" fmla="*/ 1231648 h 1231648"/>
              <a:gd name="connsiteX5" fmla="*/ 4253469 w 4324634"/>
              <a:gd name="connsiteY5" fmla="*/ 1226174 h 1231648"/>
              <a:gd name="connsiteX6" fmla="*/ 4324634 w 4324634"/>
              <a:gd name="connsiteY6" fmla="*/ 1040059 h 1231648"/>
              <a:gd name="connsiteX7" fmla="*/ 4061871 w 4324634"/>
              <a:gd name="connsiteY7" fmla="*/ 755411 h 1231648"/>
              <a:gd name="connsiteX8" fmla="*/ 4078294 w 4324634"/>
              <a:gd name="connsiteY8" fmla="*/ 602139 h 1231648"/>
              <a:gd name="connsiteX9" fmla="*/ 3481604 w 4324634"/>
              <a:gd name="connsiteY9" fmla="*/ 142324 h 1231648"/>
              <a:gd name="connsiteX10" fmla="*/ 569319 w 4324634"/>
              <a:gd name="connsiteY10" fmla="*/ 0 h 1231648"/>
              <a:gd name="connsiteX11" fmla="*/ 60217 w 4324634"/>
              <a:gd name="connsiteY11" fmla="*/ 82110 h 12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24634" h="1231648">
                <a:moveTo>
                  <a:pt x="60217" y="82110"/>
                </a:moveTo>
                <a:lnTo>
                  <a:pt x="0" y="284648"/>
                </a:lnTo>
                <a:lnTo>
                  <a:pt x="10949" y="656879"/>
                </a:lnTo>
                <a:lnTo>
                  <a:pt x="27371" y="875839"/>
                </a:lnTo>
                <a:lnTo>
                  <a:pt x="684278" y="1231648"/>
                </a:lnTo>
                <a:lnTo>
                  <a:pt x="4253469" y="1226174"/>
                </a:lnTo>
                <a:lnTo>
                  <a:pt x="4324634" y="1040059"/>
                </a:lnTo>
                <a:lnTo>
                  <a:pt x="4061871" y="755411"/>
                </a:lnTo>
                <a:lnTo>
                  <a:pt x="4078294" y="602139"/>
                </a:lnTo>
                <a:lnTo>
                  <a:pt x="3481604" y="142324"/>
                </a:lnTo>
                <a:lnTo>
                  <a:pt x="569319" y="0"/>
                </a:lnTo>
                <a:lnTo>
                  <a:pt x="60217" y="82110"/>
                </a:lnTo>
                <a:close/>
              </a:path>
            </a:pathLst>
          </a:custGeom>
          <a:solidFill>
            <a:srgbClr val="FFC709">
              <a:alpha val="7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778994" y="563821"/>
            <a:ext cx="4373902" cy="2315499"/>
          </a:xfrm>
          <a:custGeom>
            <a:avLst/>
            <a:gdLst>
              <a:gd name="connsiteX0" fmla="*/ 65691 w 4373902"/>
              <a:gd name="connsiteY0" fmla="*/ 1105747 h 2315499"/>
              <a:gd name="connsiteX1" fmla="*/ 0 w 4373902"/>
              <a:gd name="connsiteY1" fmla="*/ 1264492 h 2315499"/>
              <a:gd name="connsiteX2" fmla="*/ 125907 w 4373902"/>
              <a:gd name="connsiteY2" fmla="*/ 1286388 h 2315499"/>
              <a:gd name="connsiteX3" fmla="*/ 4373902 w 4373902"/>
              <a:gd name="connsiteY3" fmla="*/ 2315499 h 2315499"/>
              <a:gd name="connsiteX4" fmla="*/ 4362953 w 4373902"/>
              <a:gd name="connsiteY4" fmla="*/ 0 h 2315499"/>
              <a:gd name="connsiteX5" fmla="*/ 2780904 w 4373902"/>
              <a:gd name="connsiteY5" fmla="*/ 5474 h 2315499"/>
              <a:gd name="connsiteX6" fmla="*/ 1631317 w 4373902"/>
              <a:gd name="connsiteY6" fmla="*/ 437920 h 2315499"/>
              <a:gd name="connsiteX7" fmla="*/ 1401400 w 4373902"/>
              <a:gd name="connsiteY7" fmla="*/ 585717 h 2315499"/>
              <a:gd name="connsiteX8" fmla="*/ 1401400 w 4373902"/>
              <a:gd name="connsiteY8" fmla="*/ 667827 h 2315499"/>
              <a:gd name="connsiteX9" fmla="*/ 957988 w 4373902"/>
              <a:gd name="connsiteY9" fmla="*/ 974371 h 2315499"/>
              <a:gd name="connsiteX10" fmla="*/ 837556 w 4373902"/>
              <a:gd name="connsiteY10" fmla="*/ 957949 h 2315499"/>
              <a:gd name="connsiteX11" fmla="*/ 432463 w 4373902"/>
              <a:gd name="connsiteY11" fmla="*/ 1045533 h 2315499"/>
              <a:gd name="connsiteX12" fmla="*/ 432463 w 4373902"/>
              <a:gd name="connsiteY12" fmla="*/ 1045533 h 2315499"/>
              <a:gd name="connsiteX13" fmla="*/ 65691 w 4373902"/>
              <a:gd name="connsiteY13" fmla="*/ 1105747 h 231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3902" h="2315499">
                <a:moveTo>
                  <a:pt x="65691" y="1105747"/>
                </a:moveTo>
                <a:lnTo>
                  <a:pt x="0" y="1264492"/>
                </a:lnTo>
                <a:lnTo>
                  <a:pt x="125907" y="1286388"/>
                </a:lnTo>
                <a:lnTo>
                  <a:pt x="4373902" y="2315499"/>
                </a:lnTo>
                <a:cubicBezTo>
                  <a:pt x="4370252" y="1543666"/>
                  <a:pt x="4366603" y="771833"/>
                  <a:pt x="4362953" y="0"/>
                </a:cubicBezTo>
                <a:lnTo>
                  <a:pt x="2780904" y="5474"/>
                </a:lnTo>
                <a:lnTo>
                  <a:pt x="1631317" y="437920"/>
                </a:lnTo>
                <a:lnTo>
                  <a:pt x="1401400" y="585717"/>
                </a:lnTo>
                <a:lnTo>
                  <a:pt x="1401400" y="667827"/>
                </a:lnTo>
                <a:lnTo>
                  <a:pt x="957988" y="974371"/>
                </a:lnTo>
                <a:lnTo>
                  <a:pt x="837556" y="957949"/>
                </a:lnTo>
                <a:lnTo>
                  <a:pt x="432463" y="1045533"/>
                </a:lnTo>
                <a:lnTo>
                  <a:pt x="432463" y="1045533"/>
                </a:lnTo>
                <a:lnTo>
                  <a:pt x="65691" y="1105747"/>
                </a:lnTo>
                <a:close/>
              </a:path>
            </a:pathLst>
          </a:custGeom>
          <a:solidFill>
            <a:srgbClr val="EB2A27">
              <a:alpha val="7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7888" y="1175432"/>
            <a:ext cx="1120076" cy="1656649"/>
          </a:xfrm>
          <a:custGeom>
            <a:avLst/>
            <a:gdLst>
              <a:gd name="connsiteX0" fmla="*/ 0 w 1120076"/>
              <a:gd name="connsiteY0" fmla="*/ 0 h 1656649"/>
              <a:gd name="connsiteX1" fmla="*/ 276075 w 1120076"/>
              <a:gd name="connsiteY1" fmla="*/ 165665 h 1656649"/>
              <a:gd name="connsiteX2" fmla="*/ 283963 w 1120076"/>
              <a:gd name="connsiteY2" fmla="*/ 299774 h 1656649"/>
              <a:gd name="connsiteX3" fmla="*/ 520599 w 1120076"/>
              <a:gd name="connsiteY3" fmla="*/ 307663 h 1656649"/>
              <a:gd name="connsiteX4" fmla="*/ 1120076 w 1120076"/>
              <a:gd name="connsiteY4" fmla="*/ 638993 h 1656649"/>
              <a:gd name="connsiteX5" fmla="*/ 7888 w 1120076"/>
              <a:gd name="connsiteY5" fmla="*/ 1656649 h 1656649"/>
              <a:gd name="connsiteX6" fmla="*/ 0 w 1120076"/>
              <a:gd name="connsiteY6" fmla="*/ 0 h 16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076" h="1656649">
                <a:moveTo>
                  <a:pt x="0" y="0"/>
                </a:moveTo>
                <a:lnTo>
                  <a:pt x="276075" y="165665"/>
                </a:lnTo>
                <a:lnTo>
                  <a:pt x="283963" y="299774"/>
                </a:lnTo>
                <a:lnTo>
                  <a:pt x="520599" y="307663"/>
                </a:lnTo>
                <a:lnTo>
                  <a:pt x="1120076" y="638993"/>
                </a:lnTo>
                <a:lnTo>
                  <a:pt x="7888" y="1656649"/>
                </a:lnTo>
                <a:cubicBezTo>
                  <a:pt x="5259" y="1104433"/>
                  <a:pt x="2629" y="552216"/>
                  <a:pt x="0" y="0"/>
                </a:cubicBezTo>
                <a:close/>
              </a:path>
            </a:pathLst>
          </a:custGeom>
          <a:solidFill>
            <a:srgbClr val="EB2A27">
              <a:alpha val="7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085632" y="3903123"/>
            <a:ext cx="7062240" cy="1239086"/>
          </a:xfrm>
          <a:custGeom>
            <a:avLst/>
            <a:gdLst>
              <a:gd name="connsiteX0" fmla="*/ 0 w 7062240"/>
              <a:gd name="connsiteY0" fmla="*/ 1218435 h 1239086"/>
              <a:gd name="connsiteX1" fmla="*/ 7062240 w 7062240"/>
              <a:gd name="connsiteY1" fmla="*/ 0 h 1239086"/>
              <a:gd name="connsiteX2" fmla="*/ 7062240 w 7062240"/>
              <a:gd name="connsiteY2" fmla="*/ 1239086 h 1239086"/>
              <a:gd name="connsiteX3" fmla="*/ 0 w 7062240"/>
              <a:gd name="connsiteY3" fmla="*/ 1218435 h 123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2240" h="1239086">
                <a:moveTo>
                  <a:pt x="0" y="1218435"/>
                </a:moveTo>
                <a:lnTo>
                  <a:pt x="7062240" y="0"/>
                </a:lnTo>
                <a:lnTo>
                  <a:pt x="7062240" y="1239086"/>
                </a:lnTo>
                <a:lnTo>
                  <a:pt x="0" y="1218435"/>
                </a:lnTo>
                <a:close/>
              </a:path>
            </a:pathLst>
          </a:custGeom>
          <a:solidFill>
            <a:srgbClr val="FFC709">
              <a:alpha val="7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0039" y="893044"/>
            <a:ext cx="2448908" cy="584776"/>
          </a:xfrm>
          <a:prstGeom prst="rect">
            <a:avLst/>
          </a:prstGeom>
          <a:noFill/>
          <a:scene3d>
            <a:camera prst="orthographicFront">
              <a:rot lat="20099999" lon="20519985" rev="42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Breast cancer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2578" y="1409310"/>
            <a:ext cx="2415245" cy="584776"/>
          </a:xfrm>
          <a:prstGeom prst="rect">
            <a:avLst/>
          </a:prstGeom>
          <a:noFill/>
          <a:scene3d>
            <a:camera prst="orthographicFront">
              <a:rot lat="2897556" lon="19432725" rev="19296495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Bowel cancer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 rot="21255194">
            <a:off x="1166631" y="2451664"/>
            <a:ext cx="55400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8301649" lon="21195453" rev="189546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i="1" dirty="0">
                <a:solidFill>
                  <a:schemeClr val="bg1"/>
                </a:solidFill>
              </a:rPr>
              <a:t>Annual UK sepsis deaths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890079" y="1909907"/>
            <a:ext cx="898868" cy="769963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18990214" lon="1255753" rev="20423234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51347" y="2952271"/>
            <a:ext cx="1318797" cy="1217532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18990207" lon="1255750" rev="2042322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83746" y="2679876"/>
            <a:ext cx="850023" cy="12999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18924952" lon="10810991" rev="11393374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61950" y="2930640"/>
            <a:ext cx="772836" cy="83818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20076815" lon="11362741" rev="11124993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5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5" grpId="0" animBg="1"/>
      <p:bldP spid="7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12" y="1445401"/>
            <a:ext cx="5949310" cy="178272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61065-E236-E646-A0B7-447212C960E6}"/>
              </a:ext>
            </a:extLst>
          </p:cNvPr>
          <p:cNvSpPr txBox="1"/>
          <p:nvPr/>
        </p:nvSpPr>
        <p:spPr>
          <a:xfrm>
            <a:off x="-1" y="-111234"/>
            <a:ext cx="8416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5200" b="1" dirty="0">
                <a:solidFill>
                  <a:srgbClr val="EB2A27"/>
                </a:solidFill>
                <a:latin typeface="Calibri"/>
                <a:cs typeface="Humanst521 BT Roman"/>
              </a:rPr>
              <a:t>NEWS-2</a:t>
            </a:r>
            <a:endParaRPr lang="en-US" sz="5200" b="1" dirty="0">
              <a:solidFill>
                <a:srgbClr val="EB2A27"/>
              </a:solidFill>
              <a:latin typeface="Calibri"/>
              <a:cs typeface="Humanst521 BT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EC3B5-DE15-A945-84CD-2479FBADA17D}"/>
              </a:ext>
            </a:extLst>
          </p:cNvPr>
          <p:cNvSpPr txBox="1"/>
          <p:nvPr/>
        </p:nvSpPr>
        <p:spPr>
          <a:xfrm>
            <a:off x="452762" y="798988"/>
            <a:ext cx="491822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spcAft>
                <a:spcPts val="1500"/>
              </a:spcAft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Second version, created by Royal College of Physicians</a:t>
            </a:r>
          </a:p>
          <a:p>
            <a:pPr defTabSz="457189">
              <a:spcAft>
                <a:spcPts val="1500"/>
              </a:spcAft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NHS recommends ‘</a:t>
            </a:r>
            <a:r>
              <a:rPr lang="en-GB" sz="2800" dirty="0">
                <a:solidFill>
                  <a:srgbClr val="FFC709"/>
                </a:solidFill>
                <a:latin typeface="Calibri"/>
              </a:rPr>
              <a:t>Think Sepsis</a:t>
            </a:r>
            <a:r>
              <a:rPr lang="en-GB" sz="2800" dirty="0">
                <a:solidFill>
                  <a:prstClr val="white"/>
                </a:solidFill>
                <a:latin typeface="Calibri"/>
              </a:rPr>
              <a:t>’ if total NEWS-2 is 5 or above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EE9DD-106B-BF41-9CF8-0948D9B3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28" y="0"/>
            <a:ext cx="34398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0F937BA-632C-8843-A677-90306932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94" y="552338"/>
            <a:ext cx="8502213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E4E39018-7378-8D4F-AAD3-A0F406D0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00"/>
            <a:ext cx="9144000" cy="30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73D86-9E28-2243-BE74-5BA4C455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753"/>
            <a:ext cx="725471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28B6A-5CB5-5644-97C2-9C77D0B1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55"/>
            <a:ext cx="6721424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73D86-9E28-2243-BE74-5BA4C455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753"/>
            <a:ext cx="7254716" cy="460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16EA6E-97D2-CF42-BC43-F30560228D4B}"/>
              </a:ext>
            </a:extLst>
          </p:cNvPr>
          <p:cNvSpPr/>
          <p:nvPr/>
        </p:nvSpPr>
        <p:spPr>
          <a:xfrm>
            <a:off x="0" y="532435"/>
            <a:ext cx="7257327" cy="4611065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0F881-FF05-0C4B-8EFE-091D353C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41663"/>
            <a:ext cx="10942503" cy="12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1063717"/>
            <a:ext cx="886315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All emergency admissions </a:t>
            </a:r>
            <a:r>
              <a:rPr lang="en-GB" sz="4800" b="1" dirty="0">
                <a:solidFill>
                  <a:srgbClr val="FFC709"/>
                </a:solidFill>
              </a:rPr>
              <a:t>must be seen </a:t>
            </a:r>
            <a:r>
              <a:rPr lang="en-GB" sz="3600" dirty="0">
                <a:solidFill>
                  <a:schemeClr val="bg1"/>
                </a:solidFill>
              </a:rPr>
              <a:t>and have a thorough clinical assessment </a:t>
            </a:r>
            <a:r>
              <a:rPr lang="en-GB" sz="4800" b="1" dirty="0">
                <a:solidFill>
                  <a:srgbClr val="FFC709"/>
                </a:solidFill>
              </a:rPr>
              <a:t>by a suitable consultant </a:t>
            </a:r>
            <a:r>
              <a:rPr lang="en-GB" sz="3600" dirty="0">
                <a:solidFill>
                  <a:schemeClr val="bg1"/>
                </a:solidFill>
              </a:rPr>
              <a:t>as soon as possible but </a:t>
            </a:r>
            <a:r>
              <a:rPr lang="en-GB" sz="4800" b="1" dirty="0">
                <a:solidFill>
                  <a:srgbClr val="FFC709"/>
                </a:solidFill>
              </a:rPr>
              <a:t>at the latest within 14 hours </a:t>
            </a:r>
            <a:r>
              <a:rPr lang="en-GB" sz="3600" dirty="0">
                <a:solidFill>
                  <a:schemeClr val="bg1"/>
                </a:solidFill>
              </a:rPr>
              <a:t>from the time of admission to hospital.</a:t>
            </a:r>
          </a:p>
          <a:p>
            <a:endParaRPr lang="en-US" sz="30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7D610C-D962-D547-B69F-5CC35163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25700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23DD1-DCEE-7B47-893F-763A390ABA76}"/>
              </a:ext>
            </a:extLst>
          </p:cNvPr>
          <p:cNvSpPr txBox="1"/>
          <p:nvPr/>
        </p:nvSpPr>
        <p:spPr>
          <a:xfrm>
            <a:off x="4243528" y="4802823"/>
            <a:ext cx="489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Seven Day Services Clinical Standards,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6FA7E-DAD7-9E4F-AD94-546A7D405EF7}"/>
              </a:ext>
            </a:extLst>
          </p:cNvPr>
          <p:cNvSpPr txBox="1"/>
          <p:nvPr/>
        </p:nvSpPr>
        <p:spPr>
          <a:xfrm>
            <a:off x="2424393" y="62146"/>
            <a:ext cx="58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B2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STANDARD 2</a:t>
            </a:r>
          </a:p>
        </p:txBody>
      </p:sp>
    </p:spTree>
    <p:extLst>
      <p:ext uri="{BB962C8B-B14F-4D97-AF65-F5344CB8AC3E}">
        <p14:creationId xmlns:p14="http://schemas.microsoft.com/office/powerpoint/2010/main" val="31483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7D610C-D962-D547-B69F-5CC35163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25700" cy="99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2BD9B0-DF13-0748-BDA1-875D141D085A}"/>
              </a:ext>
            </a:extLst>
          </p:cNvPr>
          <p:cNvSpPr txBox="1"/>
          <p:nvPr/>
        </p:nvSpPr>
        <p:spPr>
          <a:xfrm>
            <a:off x="2424393" y="62146"/>
            <a:ext cx="58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B2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STANDARD 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BCADB7-3253-734E-AA60-392E2552AA2D}"/>
              </a:ext>
            </a:extLst>
          </p:cNvPr>
          <p:cNvGraphicFramePr/>
          <p:nvPr/>
        </p:nvGraphicFramePr>
        <p:xfrm>
          <a:off x="784194" y="1034990"/>
          <a:ext cx="757561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8920F4F-6B9B-D540-9D67-9D769AB14D85}"/>
              </a:ext>
            </a:extLst>
          </p:cNvPr>
          <p:cNvSpPr txBox="1"/>
          <p:nvPr/>
        </p:nvSpPr>
        <p:spPr>
          <a:xfrm>
            <a:off x="6051612" y="4687410"/>
            <a:ext cx="230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England.nhs.uk</a:t>
            </a:r>
            <a:r>
              <a:rPr lang="en-US" sz="900" dirty="0"/>
              <a:t> </a:t>
            </a:r>
            <a:r>
              <a:rPr lang="en-GB" sz="900" b="1" dirty="0"/>
              <a:t>7 day hospital services self-assessment results, Oct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890D-7FA3-9B4E-986A-0D5F853412E3}"/>
              </a:ext>
            </a:extLst>
          </p:cNvPr>
          <p:cNvSpPr/>
          <p:nvPr/>
        </p:nvSpPr>
        <p:spPr>
          <a:xfrm>
            <a:off x="736847" y="664041"/>
            <a:ext cx="7670307" cy="4218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82E72B9-DCFB-414E-9562-94D24C5D2F2C}"/>
              </a:ext>
            </a:extLst>
          </p:cNvPr>
          <p:cNvGraphicFramePr/>
          <p:nvPr/>
        </p:nvGraphicFramePr>
        <p:xfrm>
          <a:off x="975064" y="752821"/>
          <a:ext cx="719387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7755C7-D272-A745-9E43-5EDD242966E7}"/>
              </a:ext>
            </a:extLst>
          </p:cNvPr>
          <p:cNvSpPr txBox="1"/>
          <p:nvPr/>
        </p:nvSpPr>
        <p:spPr>
          <a:xfrm>
            <a:off x="30974" y="-61935"/>
            <a:ext cx="8660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B2A27"/>
                </a:solidFill>
              </a:rPr>
              <a:t>NHS ENGLAND CQUIN DATA</a:t>
            </a:r>
            <a:endParaRPr lang="en-US" sz="4800" b="1" dirty="0">
              <a:solidFill>
                <a:srgbClr val="EB2A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AADA93-F162-734F-B644-FAD01BAD7EE9}"/>
              </a:ext>
            </a:extLst>
          </p:cNvPr>
          <p:cNvSpPr txBox="1"/>
          <p:nvPr/>
        </p:nvSpPr>
        <p:spPr>
          <a:xfrm>
            <a:off x="195388" y="683392"/>
            <a:ext cx="776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SOURCES OF INFECTION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9AD1D5-7032-EE40-8CB6-7584DEE2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143" y="1303368"/>
            <a:ext cx="5833308" cy="33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890D-7FA3-9B4E-986A-0D5F853412E3}"/>
              </a:ext>
            </a:extLst>
          </p:cNvPr>
          <p:cNvSpPr/>
          <p:nvPr/>
        </p:nvSpPr>
        <p:spPr>
          <a:xfrm>
            <a:off x="736847" y="664041"/>
            <a:ext cx="7670307" cy="4218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82E72B9-DCFB-414E-9562-94D24C5D2F2C}"/>
              </a:ext>
            </a:extLst>
          </p:cNvPr>
          <p:cNvGraphicFramePr/>
          <p:nvPr/>
        </p:nvGraphicFramePr>
        <p:xfrm>
          <a:off x="975064" y="752821"/>
          <a:ext cx="719387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7755C7-D272-A745-9E43-5EDD242966E7}"/>
              </a:ext>
            </a:extLst>
          </p:cNvPr>
          <p:cNvSpPr txBox="1"/>
          <p:nvPr/>
        </p:nvSpPr>
        <p:spPr>
          <a:xfrm>
            <a:off x="30974" y="33762"/>
            <a:ext cx="86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EB2A27"/>
                </a:solidFill>
              </a:rPr>
              <a:t>OVERLAID WITH EST</a:t>
            </a:r>
            <a:r>
              <a:rPr lang="en-GB" sz="4000" b="1" baseline="30000" dirty="0">
                <a:solidFill>
                  <a:srgbClr val="EB2A27"/>
                </a:solidFill>
              </a:rPr>
              <a:t>D</a:t>
            </a:r>
            <a:r>
              <a:rPr lang="en-GB" sz="4000" b="1" dirty="0">
                <a:solidFill>
                  <a:srgbClr val="EB2A27"/>
                </a:solidFill>
              </a:rPr>
              <a:t> MORTALITY*</a:t>
            </a:r>
            <a:endParaRPr lang="en-US" sz="4000" b="1" dirty="0">
              <a:solidFill>
                <a:srgbClr val="EB2A2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EE61A-85DC-B94C-8AE3-CC8A54A79658}"/>
              </a:ext>
            </a:extLst>
          </p:cNvPr>
          <p:cNvSpPr txBox="1"/>
          <p:nvPr/>
        </p:nvSpPr>
        <p:spPr>
          <a:xfrm>
            <a:off x="7953157" y="837885"/>
            <a:ext cx="44656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D6E71"/>
                </a:solidFill>
              </a:rPr>
              <a:t>35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30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25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20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15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10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1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5</a:t>
            </a:r>
          </a:p>
          <a:p>
            <a:endParaRPr lang="en-US" sz="1200" dirty="0">
              <a:solidFill>
                <a:srgbClr val="6D6E7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D064D-9B39-874F-8600-0EA6D5E9D93D}"/>
              </a:ext>
            </a:extLst>
          </p:cNvPr>
          <p:cNvSpPr txBox="1"/>
          <p:nvPr/>
        </p:nvSpPr>
        <p:spPr>
          <a:xfrm>
            <a:off x="2307267" y="1318438"/>
            <a:ext cx="2052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D6E71"/>
                </a:solidFill>
              </a:rPr>
              <a:t>NCEPOD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312A7-F4BA-6444-A48D-BF6678664AC6}"/>
              </a:ext>
            </a:extLst>
          </p:cNvPr>
          <p:cNvSpPr txBox="1"/>
          <p:nvPr/>
        </p:nvSpPr>
        <p:spPr>
          <a:xfrm>
            <a:off x="5967995" y="3785191"/>
            <a:ext cx="220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2A27"/>
                </a:solidFill>
              </a:rPr>
              <a:t>* </a:t>
            </a:r>
            <a:r>
              <a:rPr lang="en-US" sz="1100" dirty="0">
                <a:solidFill>
                  <a:srgbClr val="6D6E71"/>
                </a:solidFill>
              </a:rPr>
              <a:t>NB: measurement sources vary</a:t>
            </a:r>
          </a:p>
        </p:txBody>
      </p:sp>
    </p:spTree>
    <p:extLst>
      <p:ext uri="{BB962C8B-B14F-4D97-AF65-F5344CB8AC3E}">
        <p14:creationId xmlns:p14="http://schemas.microsoft.com/office/powerpoint/2010/main" val="21938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795E7-3948-FF45-B491-825B1840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615"/>
            <a:ext cx="9144000" cy="25702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070BDD-E1FC-2046-9015-04F006B6CCB5}"/>
              </a:ext>
            </a:extLst>
          </p:cNvPr>
          <p:cNvSpPr/>
          <p:nvPr/>
        </p:nvSpPr>
        <p:spPr>
          <a:xfrm>
            <a:off x="2429435" y="1792941"/>
            <a:ext cx="806824" cy="23756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A348FE-B7EE-554E-A37E-A30644FAD1DE}"/>
              </a:ext>
            </a:extLst>
          </p:cNvPr>
          <p:cNvSpPr/>
          <p:nvPr/>
        </p:nvSpPr>
        <p:spPr>
          <a:xfrm>
            <a:off x="8426827" y="1810871"/>
            <a:ext cx="806824" cy="23756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975" y="-4360"/>
            <a:ext cx="500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4400" b="1" dirty="0">
                <a:solidFill>
                  <a:srgbClr val="EB2A27"/>
                </a:solidFill>
                <a:latin typeface="Calibri"/>
              </a:rPr>
              <a:t>SSC 2021</a:t>
            </a:r>
            <a:endParaRPr lang="en-US" sz="4400" b="1" dirty="0">
              <a:solidFill>
                <a:srgbClr val="EB2A27"/>
              </a:solidFill>
              <a:latin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2E87F61-DEAD-EF49-8D70-35270A936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50" y="593840"/>
            <a:ext cx="6990501" cy="4549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4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A6F1595-B7EA-8E42-A25B-BAD70102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7063" cy="556286"/>
          </a:xfrm>
          <a:prstGeom prst="rect">
            <a:avLst/>
          </a:prstGeom>
        </p:spPr>
      </p:pic>
      <p:pic>
        <p:nvPicPr>
          <p:cNvPr id="5" name="Picture 4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47097F0E-8CD0-5F40-AE79-E8FD975C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497" y="0"/>
            <a:ext cx="5642136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79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4"/>
          <a:stretch/>
        </p:blipFill>
        <p:spPr bwMode="auto">
          <a:xfrm>
            <a:off x="-34492" y="2417591"/>
            <a:ext cx="8452628" cy="42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2" y="644377"/>
            <a:ext cx="8424000" cy="10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84195"/>
            <a:ext cx="8418136" cy="733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492" y="1684195"/>
            <a:ext cx="2780247" cy="6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6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4"/>
          <a:stretch/>
        </p:blipFill>
        <p:spPr bwMode="auto">
          <a:xfrm>
            <a:off x="-34492" y="2417591"/>
            <a:ext cx="8452628" cy="42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2" y="644377"/>
            <a:ext cx="8424000" cy="10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84195"/>
            <a:ext cx="8418136" cy="733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492" y="1684195"/>
            <a:ext cx="2780247" cy="6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567656">
            <a:off x="1065228" y="2302448"/>
            <a:ext cx="6485642" cy="1569660"/>
          </a:xfrm>
          <a:prstGeom prst="rect">
            <a:avLst/>
          </a:prstGeom>
          <a:solidFill>
            <a:srgbClr val="EB2A27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. . The </a:t>
            </a:r>
            <a:r>
              <a:rPr lang="de-DE" sz="2800" b="1" dirty="0" err="1">
                <a:solidFill>
                  <a:schemeClr val="bg1"/>
                </a:solidFill>
              </a:rPr>
              <a:t>public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and political space is the space in which [sepsis] needs to be in order for things to change.”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 Sir Liam Donaldson, </a:t>
            </a:r>
            <a:r>
              <a:rPr lang="de-DE" sz="1200" b="1" dirty="0" err="1">
                <a:solidFill>
                  <a:schemeClr val="bg1"/>
                </a:solidFill>
              </a:rPr>
              <a:t>Geneva</a:t>
            </a:r>
            <a:r>
              <a:rPr lang="de-DE" sz="1200" b="1" dirty="0">
                <a:solidFill>
                  <a:schemeClr val="bg1"/>
                </a:solidFill>
              </a:rPr>
              <a:t> ; May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47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 b="35276"/>
          <a:stretch/>
        </p:blipFill>
        <p:spPr>
          <a:xfrm>
            <a:off x="-20" y="548635"/>
            <a:ext cx="9227257" cy="46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145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"/>
          <a:stretch/>
        </p:blipFill>
        <p:spPr>
          <a:xfrm>
            <a:off x="-729" y="551808"/>
            <a:ext cx="9207394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44318-1ADF-DE4F-873A-DBCCA740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1" y="654448"/>
            <a:ext cx="8158579" cy="43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55" y="655866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8304" y="1131324"/>
            <a:ext cx="8506100" cy="425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J18.0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	  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Broncho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pneumonia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organism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J18.1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Lobar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pneumonia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organism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J18.9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Pneumonia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organism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K65.0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	  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Generalised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peritonitis</a:t>
            </a:r>
            <a:endParaRPr lang="it-IT" sz="2400" dirty="0">
              <a:solidFill>
                <a:srgbClr val="FFC709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L03.9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	  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Cellulitis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L03.1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Cellulitis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limb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N39.0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  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Urinary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tract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infection</a:t>
            </a:r>
            <a:endParaRPr lang="it-IT" sz="2400" dirty="0">
              <a:solidFill>
                <a:srgbClr val="FFC709"/>
              </a:solidFill>
              <a:latin typeface="Arial"/>
              <a:cs typeface="Arial"/>
            </a:endParaRPr>
          </a:p>
          <a:p>
            <a:endParaRPr lang="nb-NO" sz="24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ADA93-F162-734F-B644-FAD01BAD7EE9}"/>
              </a:ext>
            </a:extLst>
          </p:cNvPr>
          <p:cNvSpPr txBox="1"/>
          <p:nvPr/>
        </p:nvSpPr>
        <p:spPr>
          <a:xfrm>
            <a:off x="195388" y="683392"/>
            <a:ext cx="776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‘MIGHT BE’ SEPSIS CODES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5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-37008"/>
            <a:ext cx="9144030" cy="51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98">
        <p:fade/>
      </p:transition>
    </mc:Choice>
    <mc:Fallback xmlns="">
      <p:transition spd="med" advTm="21898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29" y="-5577"/>
            <a:ext cx="9183029" cy="51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61">
        <p:fade/>
      </p:transition>
    </mc:Choice>
    <mc:Fallback xmlns="">
      <p:transition spd="med" advTm="1876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AADA93-F162-734F-B644-FAD01BAD7EE9}"/>
              </a:ext>
            </a:extLst>
          </p:cNvPr>
          <p:cNvSpPr txBox="1"/>
          <p:nvPr/>
        </p:nvSpPr>
        <p:spPr>
          <a:xfrm>
            <a:off x="195388" y="683392"/>
            <a:ext cx="776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‘MIGHT BE’ SEPSIS CODES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B046F0D7-AD47-A548-991D-932FAF4B2B8D}"/>
              </a:ext>
            </a:extLst>
          </p:cNvPr>
          <p:cNvSpPr/>
          <p:nvPr/>
        </p:nvSpPr>
        <p:spPr>
          <a:xfrm rot="5400000">
            <a:off x="1811049" y="2390839"/>
            <a:ext cx="2779483" cy="10603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E8BC8-5D15-E646-8958-A16B6C7EB96C}"/>
              </a:ext>
            </a:extLst>
          </p:cNvPr>
          <p:cNvSpPr txBox="1"/>
          <p:nvPr/>
        </p:nvSpPr>
        <p:spPr>
          <a:xfrm>
            <a:off x="3819442" y="2042154"/>
            <a:ext cx="4018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FFC709"/>
                </a:solidFill>
                <a:latin typeface="Arial"/>
                <a:cs typeface="Arial"/>
              </a:rPr>
              <a:t>1,700,000</a:t>
            </a:r>
            <a:endParaRPr lang="en-US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E8BC8-5D15-E646-8958-A16B6C7EB96C}"/>
              </a:ext>
            </a:extLst>
          </p:cNvPr>
          <p:cNvSpPr txBox="1"/>
          <p:nvPr/>
        </p:nvSpPr>
        <p:spPr>
          <a:xfrm>
            <a:off x="6058183" y="3820968"/>
            <a:ext cx="1715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/>
                <a:cs typeface="Arial"/>
              </a:rPr>
              <a:t>(HES data 2017)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BE8BC8-5D15-E646-8958-A16B6C7EB96C}"/>
              </a:ext>
            </a:extLst>
          </p:cNvPr>
          <p:cNvSpPr txBox="1"/>
          <p:nvPr/>
        </p:nvSpPr>
        <p:spPr>
          <a:xfrm>
            <a:off x="3819443" y="2744367"/>
            <a:ext cx="38876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00" b="1" dirty="0">
                <a:solidFill>
                  <a:schemeClr val="bg1"/>
                </a:solidFill>
                <a:latin typeface="Arial"/>
                <a:cs typeface="Arial"/>
              </a:rPr>
              <a:t>CASES</a:t>
            </a:r>
            <a:endParaRPr lang="en-US" sz="7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1620" y="1380309"/>
            <a:ext cx="1179010" cy="3069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J18.0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J18.1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J18.9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K65.0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L03.9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L03.1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N39.0	</a:t>
            </a:r>
          </a:p>
        </p:txBody>
      </p:sp>
    </p:spTree>
    <p:extLst>
      <p:ext uri="{BB962C8B-B14F-4D97-AF65-F5344CB8AC3E}">
        <p14:creationId xmlns:p14="http://schemas.microsoft.com/office/powerpoint/2010/main" val="24435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DDCB1-50C4-D744-9A7C-8288E67F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25" y="1004557"/>
            <a:ext cx="9203478" cy="352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ED424-3CB3-2747-BF6B-E0017E61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89703" cy="5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48061"/>
            <a:ext cx="791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+mj-lt"/>
                <a:cs typeface="Humanst521 BT Roman"/>
              </a:rPr>
              <a:t>GLOBAL SEPSIS MORTALITY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290" y="714066"/>
            <a:ext cx="3960000" cy="2969988"/>
            <a:chOff x="323527" y="2313032"/>
            <a:chExt cx="2119270" cy="2119253"/>
          </a:xfrm>
          <a:solidFill>
            <a:srgbClr val="FFFFFF"/>
          </a:solidFill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23527" y="2313032"/>
              <a:ext cx="2119270" cy="21192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7736" y="3000697"/>
              <a:ext cx="1296144" cy="92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Sepsis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11 M</a:t>
              </a:r>
            </a:p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*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178678" y="1227060"/>
            <a:ext cx="2592029" cy="1944000"/>
            <a:chOff x="323528" y="2313032"/>
            <a:chExt cx="2520029" cy="252000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23528" y="2313032"/>
              <a:ext cx="2520029" cy="2520000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3692" y="2521532"/>
              <a:ext cx="2376264" cy="191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Humanst521 BT Roman"/>
                  <a:cs typeface="Humanst521 BT Roman"/>
                </a:rPr>
                <a:t>Ischaemic</a:t>
              </a:r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 Heart Disease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7.2M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(CDC 2015)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12540" y="778821"/>
            <a:ext cx="3456000" cy="2484000"/>
            <a:chOff x="323526" y="2313030"/>
            <a:chExt cx="2952012" cy="2951996"/>
          </a:xfrm>
          <a:solidFill>
            <a:srgbClr val="FFFFFF"/>
          </a:solidFill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3526" y="2313030"/>
              <a:ext cx="2952012" cy="2951996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1856" y="2965489"/>
              <a:ext cx="2735986" cy="131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Cancer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9.6M</a:t>
              </a:r>
            </a:p>
            <a:p>
              <a:pPr algn="ctr"/>
              <a:r>
                <a:rPr lang="en-US" sz="20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(WHO 2018)</a:t>
              </a:r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) </a:t>
              </a: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12374" y="2980229"/>
            <a:ext cx="3119719" cy="1921288"/>
            <a:chOff x="162966" y="2313032"/>
            <a:chExt cx="1709829" cy="1404000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323528" y="2313032"/>
              <a:ext cx="1404016" cy="1404000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2966" y="2622417"/>
              <a:ext cx="1709829" cy="76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Tobacco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8M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(WHO 2019)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95546" y="4839818"/>
            <a:ext cx="2384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Humanist 521 Light BT"/>
                <a:cs typeface="Humanist 521 Light BT"/>
              </a:rPr>
              <a:t>*Rudd K, Lancet 2020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42EF1A-6ABC-734A-8CA9-982D353EE08C}"/>
              </a:ext>
            </a:extLst>
          </p:cNvPr>
          <p:cNvSpPr>
            <a:spLocks noChangeAspect="1"/>
          </p:cNvSpPr>
          <p:nvPr/>
        </p:nvSpPr>
        <p:spPr>
          <a:xfrm>
            <a:off x="3582037" y="3830505"/>
            <a:ext cx="1728000" cy="124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8983E7-79BC-4346-A1BE-8280C9D2FC6C}"/>
              </a:ext>
            </a:extLst>
          </p:cNvPr>
          <p:cNvSpPr txBox="1"/>
          <p:nvPr/>
        </p:nvSpPr>
        <p:spPr>
          <a:xfrm>
            <a:off x="2692655" y="4230124"/>
            <a:ext cx="35193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  <a:cs typeface="Humanst521 BT Roman"/>
              </a:rPr>
              <a:t>COVID-19: 5.06 M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  <a:cs typeface="Humanst521 BT Roman"/>
              </a:rPr>
              <a:t>(JHU 2021)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0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8FF9B-AF1A-1848-9708-1E6D0613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714"/>
            <a:ext cx="3711921" cy="5249182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9272531-3F87-CB40-8AAC-546B981B0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34" y="1711105"/>
            <a:ext cx="6300066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18173</TotalTime>
  <Words>633</Words>
  <Application>Microsoft Macintosh PowerPoint</Application>
  <PresentationFormat>On-screen Show (16:9)</PresentationFormat>
  <Paragraphs>146</Paragraphs>
  <Slides>51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Humanist 521 Light BT</vt:lpstr>
      <vt:lpstr>Humanst521 BT</vt:lpstr>
      <vt:lpstr>Humanst521 BT Roman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Sepsis: a silent killer</dc:title>
  <dc:subject/>
  <dc:creator>Dave Hobbs</dc:creator>
  <cp:keywords/>
  <dc:description/>
  <cp:lastModifiedBy>Ron Daniels</cp:lastModifiedBy>
  <cp:revision>357</cp:revision>
  <dcterms:created xsi:type="dcterms:W3CDTF">2016-08-18T19:27:05Z</dcterms:created>
  <dcterms:modified xsi:type="dcterms:W3CDTF">2022-01-17T11:48:43Z</dcterms:modified>
  <cp:category/>
</cp:coreProperties>
</file>