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263" r:id="rId4"/>
    <p:sldId id="301" r:id="rId5"/>
    <p:sldId id="287" r:id="rId6"/>
    <p:sldId id="264" r:id="rId7"/>
    <p:sldId id="265" r:id="rId8"/>
    <p:sldId id="267" r:id="rId9"/>
    <p:sldId id="270" r:id="rId10"/>
    <p:sldId id="271" r:id="rId11"/>
    <p:sldId id="275" r:id="rId12"/>
    <p:sldId id="274" r:id="rId13"/>
    <p:sldId id="288" r:id="rId14"/>
    <p:sldId id="273" r:id="rId15"/>
    <p:sldId id="259" r:id="rId16"/>
    <p:sldId id="257" r:id="rId17"/>
    <p:sldId id="272" r:id="rId18"/>
    <p:sldId id="261" r:id="rId19"/>
    <p:sldId id="289" r:id="rId20"/>
    <p:sldId id="260" r:id="rId21"/>
    <p:sldId id="262" r:id="rId22"/>
    <p:sldId id="290" r:id="rId23"/>
    <p:sldId id="291" r:id="rId24"/>
    <p:sldId id="292" r:id="rId25"/>
    <p:sldId id="293" r:id="rId26"/>
    <p:sldId id="294" r:id="rId27"/>
    <p:sldId id="295" r:id="rId28"/>
    <p:sldId id="296" r:id="rId29"/>
    <p:sldId id="297" r:id="rId30"/>
    <p:sldId id="298" r:id="rId31"/>
    <p:sldId id="299" r:id="rId32"/>
    <p:sldId id="276" r:id="rId33"/>
    <p:sldId id="277" r:id="rId34"/>
    <p:sldId id="278" r:id="rId35"/>
    <p:sldId id="279" r:id="rId36"/>
    <p:sldId id="280" r:id="rId37"/>
    <p:sldId id="281" r:id="rId38"/>
    <p:sldId id="282" r:id="rId39"/>
    <p:sldId id="283" r:id="rId40"/>
    <p:sldId id="284" r:id="rId41"/>
    <p:sldId id="285" r:id="rId42"/>
    <p:sldId id="303"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16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80414-726D-496E-B873-34FEDC6D2A72}" type="datetimeFigureOut">
              <a:rPr lang="en-GB" smtClean="0"/>
              <a:t>25/01/2022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3EE3D-1194-44FE-8DC8-3629B7C20505}" type="slidenum">
              <a:rPr lang="en-GB" smtClean="0"/>
              <a:t>‹#›</a:t>
            </a:fld>
            <a:endParaRPr lang="en-GB"/>
          </a:p>
        </p:txBody>
      </p:sp>
    </p:spTree>
    <p:extLst>
      <p:ext uri="{BB962C8B-B14F-4D97-AF65-F5344CB8AC3E}">
        <p14:creationId xmlns:p14="http://schemas.microsoft.com/office/powerpoint/2010/main" val="291111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Harold shipman found guilty of murder of 15 patients. Overall 218 potential victims identified….. Identified by coroner concerned abut high death rates of his patients. Mid staffs failure of regulators to spot poor care. Focussed on reaching FT status (cost savings) 500 excess deaths. CS died in a bath after being left alone. Southern </a:t>
            </a:r>
          </a:p>
        </p:txBody>
      </p:sp>
      <p:sp>
        <p:nvSpPr>
          <p:cNvPr id="4" name="Slide Number Placeholder 3"/>
          <p:cNvSpPr>
            <a:spLocks noGrp="1"/>
          </p:cNvSpPr>
          <p:nvPr>
            <p:ph type="sldNum" sz="quarter" idx="5"/>
          </p:nvPr>
        </p:nvSpPr>
        <p:spPr/>
        <p:txBody>
          <a:bodyPr/>
          <a:lstStyle/>
          <a:p>
            <a:fld id="{D623EE3D-1194-44FE-8DC8-3629B7C20505}" type="slidenum">
              <a:rPr lang="en-GB" smtClean="0"/>
              <a:t>3</a:t>
            </a:fld>
            <a:endParaRPr lang="en-GB"/>
          </a:p>
        </p:txBody>
      </p:sp>
    </p:spTree>
    <p:extLst>
      <p:ext uri="{BB962C8B-B14F-4D97-AF65-F5344CB8AC3E}">
        <p14:creationId xmlns:p14="http://schemas.microsoft.com/office/powerpoint/2010/main" val="368455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7A5AEC-7BA6-49B1-AC33-5DA2F8B7354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80046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7A5AEC-7BA6-49B1-AC33-5DA2F8B7354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328022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7A5AEC-7BA6-49B1-AC33-5DA2F8B7354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108839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E380-4CD2-46F5-BDBC-AF8DA81C0BE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045312-BB95-4E0F-B19B-F626394B5A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09C194-4C17-4E0F-AEDC-44697AC19A6B}"/>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286D626-DD41-4D56-8F11-1049EFC744D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05E64A8-B87D-438B-A32B-9F07772F68BA}"/>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961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4BBF-DDBD-47E6-AAC2-0A1438FFE5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736DBE-DFED-4F36-B753-6E5925260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5EE17-C7DF-41BB-A0DA-07BBDB0171E9}"/>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766DB7F-BCA8-4C05-954B-AB9E49F60AA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6CECF80-691B-4D39-992C-059C6132B2D2}"/>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856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3827-637A-4976-9F90-12A16FF3D711}"/>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657517-A74B-41AC-8EF6-682426A2CFF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C4E5D-5F52-4361-808C-5DD8EEF867AC}"/>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09DF141-3227-4F0B-A962-92F3ED406D2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DF5A3C5-76B8-43A2-ADDF-CDEEE13D8F77}"/>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439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F334-1538-42F5-B524-5B3A8E06FD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2F909F-A003-420B-8C95-ED41A97FBB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A81A44-81BF-4715-BBC6-FC83DB6DA32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92AB59-0702-4B2F-A476-B0DBD63724A8}"/>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7F4B627-1968-420B-BE73-E7B1822E228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F0765C9-609A-477A-BEC1-18E16C4FF8A6}"/>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40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3F58-45A2-4E41-BAA5-F643FF68B93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CFAF56-C658-497D-BDE0-2377A5B0FB8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4FF6C-AC1B-4B11-897C-F5A2B773AC1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2E8745-A884-4072-A7C8-37488620607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53241E-B192-40CC-A9E5-32A77E00893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7E4160-7CC5-448A-9E1C-84A4D6618AA5}"/>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62D0ED26-7698-4D85-8FB0-17710C4CB853}"/>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1E8AEF87-EA08-4A16-8FA0-761588B90707}"/>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805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10D6-531F-4657-AD26-C0FF26C066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3AB168-413C-4E8C-BDEF-94EA5A42B052}"/>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A4F168E-56BC-470C-8764-4FBAB79744BA}"/>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85A02ACE-7CDC-4F11-8236-0899B12DAEEE}"/>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3549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8035C-367E-4C8A-AACB-AE0C497F5657}"/>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E65EB9F5-9DE7-4CA7-BCEB-6B2F8DDE68BB}"/>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7CA247B-1205-4690-9B2E-00FC78E19049}"/>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6181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89A-38C7-4B09-8C75-EB8FA3CA968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DD755F-47CA-492A-B00C-B64C82540AE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9E9E3B-3CD7-4745-BA80-3EADDB68994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BD66D-5788-467B-9305-682A49562756}"/>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F3B7561D-F860-4708-AB3B-761FE0CF3A3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B5C2004-D9CF-4527-917A-FFE791AF7A64}"/>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083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7A5AEC-7BA6-49B1-AC33-5DA2F8B7354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396933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255E-5AFD-433A-ACF4-BECAFCF3BCD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7425E5-496D-4C49-AB79-AC309014EDD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B838B7-F459-43A0-A6C2-5E79A687657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733B-A6FB-41F7-9434-BBFA52C68B28}"/>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010986C-8796-46FD-8EB7-30DE54A9315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097B862-0B45-4300-AF4C-D2DDAFF20EC0}"/>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961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D9FA-632B-466C-93AA-6CD078D247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F08D11-1956-4814-9989-CFD1781015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E96ED-0807-46EF-BA4C-05B8CBB7F9AB}"/>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C8723B6-353D-4446-B5E4-A311B9ED394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3CA0BB3-ADAB-4ED7-9A87-3A70A7F1A891}"/>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971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4FE0E-8F80-4300-A218-95C29842BF3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3936BC-BBFF-4445-865E-DF81F554BF9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C1955-3C64-4613-A1C9-BAC6E525EA27}"/>
              </a:ext>
            </a:extLst>
          </p:cNvPr>
          <p:cNvSpPr>
            <a:spLocks noGrp="1"/>
          </p:cNvSpPr>
          <p:nvPr>
            <p:ph type="dt" sz="half" idx="10"/>
          </p:nvPr>
        </p:nvSpPr>
        <p:spPr/>
        <p:txBody>
          <a:body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66CCD7E-9D27-4A03-93BF-AE08491403E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91A10F9-D82F-4129-8655-BBCAFF9EB8A4}"/>
              </a:ext>
            </a:extLst>
          </p:cNvPr>
          <p:cNvSpPr>
            <a:spLocks noGrp="1"/>
          </p:cNvSpPr>
          <p:nvPr>
            <p:ph type="sldNum" sz="quarter" idx="12"/>
          </p:nvPr>
        </p:nvSpPr>
        <p:spPr/>
        <p:txBody>
          <a:body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00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15700" y="361656"/>
            <a:ext cx="3394484" cy="1990221"/>
          </a:xfrm>
        </p:spPr>
        <p:txBody>
          <a:bodyPr anchor="b" anchorCtr="0"/>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64868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7" descr="BHRUT_ppoint_v4_AW_Titl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147638" y="4724400"/>
            <a:ext cx="9475788" cy="2232025"/>
            <a:chOff x="-165894" y="2312988"/>
            <a:chExt cx="9475788" cy="2232025"/>
          </a:xfrm>
        </p:grpSpPr>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894" y="2312988"/>
              <a:ext cx="9475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79282" y="3681413"/>
              <a:ext cx="3176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96069" y="3681413"/>
              <a:ext cx="2346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415700" y="361656"/>
            <a:ext cx="3394484" cy="1990221"/>
          </a:xfrm>
        </p:spPr>
        <p:txBody>
          <a:bodyPr anchor="b" anchorCtr="0"/>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52142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8604250" y="6381750"/>
            <a:ext cx="539750" cy="365125"/>
          </a:xfrm>
          <a:prstGeom prst="rect">
            <a:avLst/>
          </a:prstGeom>
        </p:spPr>
        <p:txBody>
          <a:bodyPr/>
          <a:lstStyle>
            <a:lvl1pPr fontAlgn="auto">
              <a:spcBef>
                <a:spcPts val="0"/>
              </a:spcBef>
              <a:spcAft>
                <a:spcPts val="0"/>
              </a:spcAft>
              <a:defRPr>
                <a:solidFill>
                  <a:schemeClr val="bg1"/>
                </a:solidFill>
                <a:latin typeface="Calibri" panose="020F0502020204030204" pitchFamily="34" charset="0"/>
                <a:cs typeface="+mn-cs"/>
              </a:defRPr>
            </a:lvl1pPr>
          </a:lstStyle>
          <a:p>
            <a:pPr defTabSz="457200">
              <a:defRPr/>
            </a:pPr>
            <a:fld id="{2B34DA4A-8578-42B7-8F63-42C1A0B15320}" type="slidenum">
              <a:rPr lang="en-GB">
                <a:solidFill>
                  <a:prstClr val="white"/>
                </a:solidFill>
              </a:rPr>
              <a:pPr defTabSz="457200">
                <a:defRPr/>
              </a:pPr>
              <a:t>‹#›</a:t>
            </a:fld>
            <a:endParaRPr lang="en-GB" dirty="0">
              <a:solidFill>
                <a:prstClr val="white"/>
              </a:solidFill>
            </a:endParaRPr>
          </a:p>
        </p:txBody>
      </p:sp>
    </p:spTree>
    <p:extLst>
      <p:ext uri="{BB962C8B-B14F-4D97-AF65-F5344CB8AC3E}">
        <p14:creationId xmlns:p14="http://schemas.microsoft.com/office/powerpoint/2010/main" val="980100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BHRUT_ppoint_v4_AW_Section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6688" y="4724400"/>
            <a:ext cx="9477376"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80075" y="6092825"/>
            <a:ext cx="31765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96863" y="6092825"/>
            <a:ext cx="2346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700" y="361656"/>
            <a:ext cx="3394484" cy="1990221"/>
          </a:xfrm>
        </p:spPr>
        <p:txBody>
          <a:bodyPr anchor="b" anchorCtr="0"/>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83973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268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268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C1DB02B-7D98-4908-BF01-810DDA225D88}"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64880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6850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6850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8" name="Footer Placeholder 7"/>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306D9CA-B02F-4F90-A022-28B4A5BE491A}"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36112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4" name="Footer Placeholder 3"/>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99D6A2DF-4DE6-43E5-8A72-F47338EC0FA9}"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76109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A5AEC-7BA6-49B1-AC33-5DA2F8B73540}"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2953402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3" name="Footer Placeholder 2"/>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51BD8A2-B0C1-4D86-AA95-45A3A781450E}"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2027302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5785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4165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E0DECD3-5E01-4613-9DDD-B4A436E4D976}"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4162909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423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49A87E4-92A3-4AC1-BCCC-BA75AB45FD16}"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80209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FD735EC-07A7-4915-91AE-EFAF4D78C4D6}"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4283861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974EEF8-88E8-466F-B774-7D93C2143AB4}" type="slidenum">
              <a:rPr>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416568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7A5AEC-7BA6-49B1-AC33-5DA2F8B73540}"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163547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7A5AEC-7BA6-49B1-AC33-5DA2F8B73540}" type="datetimeFigureOut">
              <a:rPr lang="en-GB" smtClean="0"/>
              <a:t>25/01/2022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378046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7A5AEC-7BA6-49B1-AC33-5DA2F8B73540}" type="datetimeFigureOut">
              <a:rPr lang="en-GB" smtClean="0"/>
              <a:t>25/01/2022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330511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A5AEC-7BA6-49B1-AC33-5DA2F8B73540}" type="datetimeFigureOut">
              <a:rPr lang="en-GB" smtClean="0"/>
              <a:t>25/01/2022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336348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7A5AEC-7BA6-49B1-AC33-5DA2F8B73540}"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282231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7A5AEC-7BA6-49B1-AC33-5DA2F8B73540}"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810123-565D-4B34-B4A5-55A78C35E9A2}" type="slidenum">
              <a:rPr lang="en-GB" smtClean="0"/>
              <a:t>‹#›</a:t>
            </a:fld>
            <a:endParaRPr lang="en-GB"/>
          </a:p>
        </p:txBody>
      </p:sp>
    </p:spTree>
    <p:extLst>
      <p:ext uri="{BB962C8B-B14F-4D97-AF65-F5344CB8AC3E}">
        <p14:creationId xmlns:p14="http://schemas.microsoft.com/office/powerpoint/2010/main" val="301218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A5AEC-7BA6-49B1-AC33-5DA2F8B73540}" type="datetimeFigureOut">
              <a:rPr lang="en-GB" smtClean="0"/>
              <a:t>25/01/2022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0123-565D-4B34-B4A5-55A78C35E9A2}" type="slidenum">
              <a:rPr lang="en-GB" smtClean="0"/>
              <a:t>‹#›</a:t>
            </a:fld>
            <a:endParaRPr lang="en-GB"/>
          </a:p>
        </p:txBody>
      </p:sp>
    </p:spTree>
    <p:extLst>
      <p:ext uri="{BB962C8B-B14F-4D97-AF65-F5344CB8AC3E}">
        <p14:creationId xmlns:p14="http://schemas.microsoft.com/office/powerpoint/2010/main" val="313568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7A23C-36C0-4A0E-921A-F9BF989C60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54A7C9-8B80-4E1E-93BC-9D50267DDA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F2D8F3-E950-4D84-B446-702C5F778A3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4E61C-9C05-45CC-97E5-226292CFBC22}" type="datetimeFigureOut">
              <a:rPr lang="en-GB" smtClean="0">
                <a:solidFill>
                  <a:prstClr val="black">
                    <a:tint val="75000"/>
                  </a:prstClr>
                </a:solidFill>
              </a:rPr>
              <a:pPr/>
              <a:t>25/01/2022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5EFF565-25BE-4688-B05B-7E27B3E5AC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1B25932-E37C-4055-904D-3BDD52240E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743D2-AC8D-476D-AB96-B7943C7036F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083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663" y="333375"/>
            <a:ext cx="8613775" cy="8032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027" name="Text Placeholder 2"/>
          <p:cNvSpPr>
            <a:spLocks noGrp="1"/>
          </p:cNvSpPr>
          <p:nvPr>
            <p:ph type="body" idx="1"/>
          </p:nvPr>
        </p:nvSpPr>
        <p:spPr bwMode="auto">
          <a:xfrm>
            <a:off x="220663" y="1484313"/>
            <a:ext cx="86137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grpSp>
        <p:nvGrpSpPr>
          <p:cNvPr id="1028" name="Group 4"/>
          <p:cNvGrpSpPr>
            <a:grpSpLocks/>
          </p:cNvGrpSpPr>
          <p:nvPr userDrawn="1"/>
        </p:nvGrpSpPr>
        <p:grpSpPr bwMode="auto">
          <a:xfrm>
            <a:off x="0" y="5656263"/>
            <a:ext cx="9144000" cy="1201737"/>
            <a:chOff x="0" y="5655731"/>
            <a:chExt cx="9144000" cy="1202269"/>
          </a:xfrm>
        </p:grpSpPr>
        <p:pic>
          <p:nvPicPr>
            <p:cNvPr id="1029" name="Picture 5" descr="BHRUT_ppoint_v2_whitecurve.png"/>
            <p:cNvPicPr>
              <a:picLocks noChangeAspect="1"/>
            </p:cNvPicPr>
            <p:nvPr/>
          </p:nvPicPr>
          <p:blipFill>
            <a:blip r:embed="rId14">
              <a:extLst>
                <a:ext uri="{28A0092B-C50C-407E-A947-70E740481C1C}">
                  <a14:useLocalDpi xmlns:a14="http://schemas.microsoft.com/office/drawing/2010/main" val="0"/>
                </a:ext>
              </a:extLst>
            </a:blip>
            <a:srcRect t="79877" b="2592"/>
            <a:stretch>
              <a:fillRect/>
            </a:stretch>
          </p:blipFill>
          <p:spPr bwMode="auto">
            <a:xfrm>
              <a:off x="0" y="5655731"/>
              <a:ext cx="9144000" cy="12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HRUT_ppoint_v2.png"/>
            <p:cNvPicPr>
              <a:picLocks noChangeAspect="1"/>
            </p:cNvPicPr>
            <p:nvPr/>
          </p:nvPicPr>
          <p:blipFill>
            <a:blip r:embed="rId15">
              <a:extLst>
                <a:ext uri="{28A0092B-C50C-407E-A947-70E740481C1C}">
                  <a14:useLocalDpi xmlns:a14="http://schemas.microsoft.com/office/drawing/2010/main" val="0"/>
                </a:ext>
              </a:extLst>
            </a:blip>
            <a:srcRect t="85925"/>
            <a:stretch>
              <a:fillRect/>
            </a:stretch>
          </p:blipFill>
          <p:spPr bwMode="auto">
            <a:xfrm>
              <a:off x="0" y="589280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2786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0" fontAlgn="base" hangingPunct="0">
        <a:spcBef>
          <a:spcPct val="0"/>
        </a:spcBef>
        <a:spcAft>
          <a:spcPct val="0"/>
        </a:spcAft>
        <a:defRPr sz="3200" b="1" kern="1200" cap="all">
          <a:solidFill>
            <a:srgbClr val="0E4593"/>
          </a:solidFill>
          <a:latin typeface="Arial Narrow" pitchFamily="34" charset="0"/>
          <a:ea typeface="Arial Narrow" pitchFamily="34" charset="0"/>
          <a:cs typeface="Arial Narrow" pitchFamily="34" charset="0"/>
        </a:defRPr>
      </a:lvl1pPr>
      <a:lvl2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1pPr>
      <a:lvl2pPr marL="742950" indent="-28575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2pPr>
      <a:lvl3pPr marL="1143000" indent="-2286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3pPr>
      <a:lvl4pPr marL="1600200" indent="-2286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4pPr>
      <a:lvl5pPr marL="2057400" indent="-2286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hyperlink" Target="https://www.google.co.uk/url?sa=i&amp;rct=j&amp;q=&amp;esrc=s&amp;source=images&amp;cd=&amp;cad=rja&amp;uact=8&amp;ved=2ahUKEwjmnOLjqvndAhUE2BoKHQ88BTsQjRx6BAgBEAU&amp;url=https://ubisafe.org/explore/transparent-arrows-fancy/&amp;psig=AOvVaw2Jzid_3BwKVbNFeba_4WDq&amp;ust=1539173636129655"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oleObject" Target="../embeddings/oleObject1.bin"/><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28.emf"/><Relationship Id="rId11" Type="http://schemas.openxmlformats.org/officeDocument/2006/relationships/image" Target="../media/image32.png"/><Relationship Id="rId5" Type="http://schemas.openxmlformats.org/officeDocument/2006/relationships/oleObject" Target="../embeddings/oleObject2.bin"/><Relationship Id="rId10" Type="http://schemas.openxmlformats.org/officeDocument/2006/relationships/image" Target="../media/image29.emf"/><Relationship Id="rId4" Type="http://schemas.openxmlformats.org/officeDocument/2006/relationships/image" Target="../media/image27.png"/><Relationship Id="rId9" Type="http://schemas.openxmlformats.org/officeDocument/2006/relationships/package" Target="../embeddings/Microsoft_PowerPoint_Presentation.pptx"/></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6.png"/><Relationship Id="rId7" Type="http://schemas.openxmlformats.org/officeDocument/2006/relationships/image" Target="../media/image11.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hyperlink" Target="https://www.google.co.uk/url?sa=i&amp;rct=j&amp;q=&amp;esrc=s&amp;source=images&amp;cd=&amp;cad=rja&amp;uact=8&amp;ved=2ahUKEwjmnOLjqvndAhUE2BoKHQ88BTsQjRx6BAgBEAU&amp;url=https://ubisafe.org/explore/transparent-arrows-fancy/&amp;psig=AOvVaw2Jzid_3BwKVbNFeba_4WDq&amp;ust=1539173636129655"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8820"/>
            <a:ext cx="9144000" cy="3384376"/>
          </a:xfrm>
          <a:prstGeom prst="rect">
            <a:avLst/>
          </a:prstGeom>
          <a:solidFill>
            <a:schemeClr val="accent1">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lumMod val="75000"/>
                  </a:schemeClr>
                </a:solidFill>
              </a:rPr>
              <a:t>Mortality Governance:</a:t>
            </a:r>
          </a:p>
          <a:p>
            <a:pPr algn="ctr"/>
            <a:r>
              <a:rPr lang="en-GB" sz="2800" b="1" dirty="0">
                <a:solidFill>
                  <a:schemeClr val="tx2">
                    <a:lumMod val="75000"/>
                  </a:schemeClr>
                </a:solidFill>
              </a:rPr>
              <a:t> Meeting the national Guidance on Learning from Deaths and the National Mortality Review Programme</a:t>
            </a:r>
          </a:p>
          <a:p>
            <a:pPr algn="ctr"/>
            <a:endParaRPr lang="en-GB" sz="2800" b="1" dirty="0">
              <a:solidFill>
                <a:schemeClr val="tx2">
                  <a:lumMod val="75000"/>
                </a:schemeClr>
              </a:solidFill>
            </a:endParaRPr>
          </a:p>
          <a:p>
            <a:pPr algn="ctr"/>
            <a:endParaRPr lang="en-GB" sz="1050" b="1" dirty="0">
              <a:solidFill>
                <a:schemeClr val="accent1">
                  <a:lumMod val="75000"/>
                </a:schemeClr>
              </a:solidFill>
            </a:endParaRPr>
          </a:p>
          <a:p>
            <a:pPr algn="ctr"/>
            <a:r>
              <a:rPr lang="en-GB" sz="2400" b="1" dirty="0">
                <a:solidFill>
                  <a:schemeClr val="accent1">
                    <a:lumMod val="75000"/>
                  </a:schemeClr>
                </a:solidFill>
              </a:rPr>
              <a:t> Mr Gabriel Sayer</a:t>
            </a:r>
          </a:p>
          <a:p>
            <a:pPr algn="ctr"/>
            <a:r>
              <a:rPr lang="en-GB" sz="2400" b="1" dirty="0">
                <a:solidFill>
                  <a:schemeClr val="tx2">
                    <a:lumMod val="60000"/>
                    <a:lumOff val="40000"/>
                  </a:schemeClr>
                </a:solidFill>
              </a:rPr>
              <a:t>Associate Medical Director and Lead for Learning from Mortality</a:t>
            </a:r>
            <a:r>
              <a:rPr lang="en-GB" sz="2400" dirty="0">
                <a:solidFill>
                  <a:schemeClr val="tx2">
                    <a:lumMod val="60000"/>
                    <a:lumOff val="40000"/>
                  </a:schemeClr>
                </a:solidFill>
              </a:rPr>
              <a:t> </a:t>
            </a:r>
            <a:endParaRPr lang="en-GB" sz="2400" b="1" dirty="0">
              <a:solidFill>
                <a:schemeClr val="tx2">
                  <a:lumMod val="60000"/>
                  <a:lumOff val="40000"/>
                </a:schemeClr>
              </a:solidFill>
            </a:endParaRPr>
          </a:p>
        </p:txBody>
      </p:sp>
      <p:pic>
        <p:nvPicPr>
          <p:cNvPr id="6146"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738" y="116632"/>
            <a:ext cx="5437112" cy="9309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6126000"/>
            <a:ext cx="2232248" cy="56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Desirable Reviews</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Areas with good learning</a:t>
            </a:r>
          </a:p>
          <a:p>
            <a:r>
              <a:rPr lang="en-GB" dirty="0"/>
              <a:t>Exceptionally good or poor quality practice</a:t>
            </a:r>
          </a:p>
          <a:p>
            <a:endParaRPr lang="en-GB" dirty="0"/>
          </a:p>
        </p:txBody>
      </p:sp>
    </p:spTree>
    <p:extLst>
      <p:ext uri="{BB962C8B-B14F-4D97-AF65-F5344CB8AC3E}">
        <p14:creationId xmlns:p14="http://schemas.microsoft.com/office/powerpoint/2010/main" val="38349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9198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Medical Examiner Role</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Various models</a:t>
            </a:r>
          </a:p>
          <a:p>
            <a:r>
              <a:rPr lang="en-GB" dirty="0"/>
              <a:t>Pure ME role supported by bereavement officers</a:t>
            </a:r>
          </a:p>
          <a:p>
            <a:r>
              <a:rPr lang="en-GB" dirty="0"/>
              <a:t>ME and ME officers doing screening</a:t>
            </a:r>
          </a:p>
          <a:p>
            <a:endParaRPr lang="en-GB" dirty="0"/>
          </a:p>
          <a:p>
            <a:r>
              <a:rPr lang="en-GB" dirty="0"/>
              <a:t>Should not report to trust but should link to your mortality review service</a:t>
            </a:r>
          </a:p>
        </p:txBody>
      </p:sp>
    </p:spTree>
    <p:extLst>
      <p:ext uri="{BB962C8B-B14F-4D97-AF65-F5344CB8AC3E}">
        <p14:creationId xmlns:p14="http://schemas.microsoft.com/office/powerpoint/2010/main" val="132813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Who does the reviews?</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457200" y="2478242"/>
            <a:ext cx="4038600" cy="276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716016" y="2132858"/>
            <a:ext cx="4038600" cy="4525963"/>
          </a:xfrm>
        </p:spPr>
        <p:txBody>
          <a:bodyPr/>
          <a:lstStyle/>
          <a:p>
            <a:r>
              <a:rPr lang="en-GB" dirty="0"/>
              <a:t>First line checklist review  and ME reviews</a:t>
            </a:r>
          </a:p>
          <a:p>
            <a:r>
              <a:rPr lang="en-GB" dirty="0"/>
              <a:t>Second line is local faculty reviews</a:t>
            </a:r>
          </a:p>
          <a:p>
            <a:r>
              <a:rPr lang="en-GB" dirty="0"/>
              <a:t>Third line is Mortality review faculty</a:t>
            </a:r>
          </a:p>
        </p:txBody>
      </p:sp>
    </p:spTree>
    <p:extLst>
      <p:ext uri="{BB962C8B-B14F-4D97-AF65-F5344CB8AC3E}">
        <p14:creationId xmlns:p14="http://schemas.microsoft.com/office/powerpoint/2010/main" val="38349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6780" y="1428517"/>
            <a:ext cx="5132546" cy="5163904"/>
            <a:chOff x="270645" y="1047708"/>
            <a:chExt cx="5636602" cy="5487639"/>
          </a:xfrm>
        </p:grpSpPr>
        <p:grpSp>
          <p:nvGrpSpPr>
            <p:cNvPr id="2" name="Group 1"/>
            <p:cNvGrpSpPr/>
            <p:nvPr/>
          </p:nvGrpSpPr>
          <p:grpSpPr>
            <a:xfrm>
              <a:off x="2899110" y="1047708"/>
              <a:ext cx="3008137" cy="5487639"/>
              <a:chOff x="3275856" y="690751"/>
              <a:chExt cx="3008137" cy="5487639"/>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274"/>
              <a:stretch/>
            </p:blipFill>
            <p:spPr bwMode="auto">
              <a:xfrm>
                <a:off x="3275856" y="690751"/>
                <a:ext cx="3008137" cy="314907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39821"/>
                <a:ext cx="2863974" cy="233856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45" y="1351578"/>
              <a:ext cx="2666612" cy="4879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3" name="Rectangle 2"/>
          <p:cNvSpPr/>
          <p:nvPr/>
        </p:nvSpPr>
        <p:spPr>
          <a:xfrm>
            <a:off x="91133" y="703506"/>
            <a:ext cx="5722941" cy="626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1" y="3619436"/>
            <a:ext cx="2969259" cy="2355961"/>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915978" y="1351579"/>
            <a:ext cx="3129249" cy="1477328"/>
          </a:xfrm>
          <a:prstGeom prst="rect">
            <a:avLst/>
          </a:prstGeom>
        </p:spPr>
        <p:txBody>
          <a:bodyPr wrap="square">
            <a:spAutoFit/>
          </a:bodyPr>
          <a:lstStyle/>
          <a:p>
            <a:r>
              <a:rPr lang="en-GB" dirty="0"/>
              <a:t>An electronic form which poses different questions around problems in care has been created to replace the current Checklist proforma</a:t>
            </a:r>
          </a:p>
        </p:txBody>
      </p:sp>
      <p:sp>
        <p:nvSpPr>
          <p:cNvPr id="7" name="Rectangle 6"/>
          <p:cNvSpPr/>
          <p:nvPr/>
        </p:nvSpPr>
        <p:spPr>
          <a:xfrm>
            <a:off x="179513" y="1351578"/>
            <a:ext cx="5644559" cy="53177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4" name="Rectangle 13"/>
          <p:cNvSpPr/>
          <p:nvPr/>
        </p:nvSpPr>
        <p:spPr>
          <a:xfrm>
            <a:off x="5933863" y="6010083"/>
            <a:ext cx="3129249" cy="646331"/>
          </a:xfrm>
          <a:prstGeom prst="rect">
            <a:avLst/>
          </a:prstGeom>
        </p:spPr>
        <p:txBody>
          <a:bodyPr wrap="square">
            <a:spAutoFit/>
          </a:bodyPr>
          <a:lstStyle/>
          <a:p>
            <a:pPr algn="ctr"/>
            <a:r>
              <a:rPr lang="en-GB" i="1" dirty="0"/>
              <a:t>The resulting notification of death is sent to a patient’s GP</a:t>
            </a:r>
          </a:p>
        </p:txBody>
      </p:sp>
      <p:sp>
        <p:nvSpPr>
          <p:cNvPr id="13" name="Rectangle 12"/>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Electronic Death Notification Summary</a:t>
            </a:r>
          </a:p>
        </p:txBody>
      </p:sp>
      <p:pic>
        <p:nvPicPr>
          <p:cNvPr id="15" name="Picture 2" descr="http://intranet/media/images/versions/img94joktmu71335.jpg?bev=7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9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821" y="1310155"/>
            <a:ext cx="5422695" cy="2016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84" y="3573016"/>
            <a:ext cx="5421818" cy="25981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0493" y="1579604"/>
            <a:ext cx="2731563" cy="1477328"/>
          </a:xfrm>
          <a:prstGeom prst="rect">
            <a:avLst/>
          </a:prstGeom>
          <a:noFill/>
        </p:spPr>
        <p:txBody>
          <a:bodyPr wrap="square" rtlCol="0">
            <a:spAutoFit/>
          </a:bodyPr>
          <a:lstStyle/>
          <a:p>
            <a:r>
              <a:rPr lang="en-GB" dirty="0"/>
              <a:t>Cases where problems in care were judged to contribute to patient death by SJR &amp; their checklist information</a:t>
            </a:r>
          </a:p>
        </p:txBody>
      </p:sp>
      <p:sp>
        <p:nvSpPr>
          <p:cNvPr id="5" name="TextBox 4"/>
          <p:cNvSpPr txBox="1"/>
          <p:nvPr/>
        </p:nvSpPr>
        <p:spPr>
          <a:xfrm>
            <a:off x="6084167" y="4209827"/>
            <a:ext cx="2592288" cy="1477328"/>
          </a:xfrm>
          <a:prstGeom prst="rect">
            <a:avLst/>
          </a:prstGeom>
          <a:noFill/>
        </p:spPr>
        <p:txBody>
          <a:bodyPr wrap="square" rtlCol="0">
            <a:spAutoFit/>
          </a:bodyPr>
          <a:lstStyle/>
          <a:p>
            <a:r>
              <a:rPr lang="en-GB" dirty="0"/>
              <a:t>Cases where death was judged to be avoidable by Mortality Checklist Review &amp; their SJR outcome</a:t>
            </a:r>
          </a:p>
        </p:txBody>
      </p:sp>
      <p:sp>
        <p:nvSpPr>
          <p:cNvPr id="7" name="Rectangle 6"/>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Checklists &amp; Structured Judgement Reviews - Correlation</a:t>
            </a:r>
          </a:p>
        </p:txBody>
      </p:sp>
      <p:pic>
        <p:nvPicPr>
          <p:cNvPr id="8" name="Picture 2" descr="http://intranet/media/images/versions/img94joktmu71335.jpg?bev=7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ntranet/media/images/versions/img94joktmu71332.png?bev=7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Mortality Faculty</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Lead for Mortality and Learning from deaths (2p.a.)</a:t>
            </a:r>
          </a:p>
          <a:p>
            <a:r>
              <a:rPr lang="en-GB" dirty="0"/>
              <a:t>BHRUT has a core faculty of SJR reviewers who are job planned to provide monthly capacity for central reviews (4 </a:t>
            </a:r>
            <a:r>
              <a:rPr lang="en-GB" dirty="0" err="1"/>
              <a:t>p.a.s</a:t>
            </a:r>
            <a:r>
              <a:rPr lang="en-GB" dirty="0"/>
              <a:t>)</a:t>
            </a:r>
          </a:p>
          <a:p>
            <a:r>
              <a:rPr lang="en-GB" dirty="0"/>
              <a:t>Had admin support</a:t>
            </a:r>
          </a:p>
          <a:p>
            <a:r>
              <a:rPr lang="en-GB" dirty="0"/>
              <a:t>Monthly meetings</a:t>
            </a:r>
          </a:p>
          <a:p>
            <a:endParaRPr lang="en-GB" dirty="0"/>
          </a:p>
        </p:txBody>
      </p:sp>
    </p:spTree>
    <p:extLst>
      <p:ext uri="{BB962C8B-B14F-4D97-AF65-F5344CB8AC3E}">
        <p14:creationId xmlns:p14="http://schemas.microsoft.com/office/powerpoint/2010/main" val="38349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7142" y="1402062"/>
            <a:ext cx="8662074" cy="5009731"/>
            <a:chOff x="179512" y="1027239"/>
            <a:chExt cx="8662074" cy="5009731"/>
          </a:xfrm>
        </p:grpSpPr>
        <p:sp>
          <p:nvSpPr>
            <p:cNvPr id="2" name="TextBox 1"/>
            <p:cNvSpPr txBox="1"/>
            <p:nvPr/>
          </p:nvSpPr>
          <p:spPr>
            <a:xfrm>
              <a:off x="179512" y="1027239"/>
              <a:ext cx="1860653" cy="1323439"/>
            </a:xfrm>
            <a:prstGeom prst="rect">
              <a:avLst/>
            </a:prstGeom>
            <a:solidFill>
              <a:schemeClr val="tx2">
                <a:lumMod val="40000"/>
                <a:lumOff val="60000"/>
              </a:schemeClr>
            </a:solidFill>
            <a:effectLst>
              <a:softEdge rad="31750"/>
            </a:effectLst>
          </p:spPr>
          <p:txBody>
            <a:bodyPr wrap="square" rtlCol="0">
              <a:spAutoFit/>
            </a:bodyPr>
            <a:lstStyle/>
            <a:p>
              <a:r>
                <a:rPr lang="en-GB" sz="1600" dirty="0"/>
                <a:t>The Mortality Lead directs the Mortality Faculty’s ‘Learning from Deaths’ strategy</a:t>
              </a:r>
            </a:p>
          </p:txBody>
        </p:sp>
        <p:sp>
          <p:nvSpPr>
            <p:cNvPr id="8" name="TextBox 7"/>
            <p:cNvSpPr txBox="1"/>
            <p:nvPr/>
          </p:nvSpPr>
          <p:spPr>
            <a:xfrm>
              <a:off x="2113112" y="1844824"/>
              <a:ext cx="2302346" cy="2062103"/>
            </a:xfrm>
            <a:prstGeom prst="rect">
              <a:avLst/>
            </a:prstGeom>
            <a:solidFill>
              <a:schemeClr val="accent5">
                <a:lumMod val="40000"/>
                <a:lumOff val="60000"/>
              </a:schemeClr>
            </a:solidFill>
            <a:effectLst>
              <a:softEdge rad="31750"/>
            </a:effectLst>
          </p:spPr>
          <p:txBody>
            <a:bodyPr wrap="square" rtlCol="0">
              <a:spAutoFit/>
            </a:bodyPr>
            <a:lstStyle/>
            <a:p>
              <a:r>
                <a:rPr lang="en-GB" sz="1600" dirty="0"/>
                <a:t>The Mortality Faculty also delivers the mandatory mortality reviews from ‘learning from deaths’, e.g. patients with learning disabilities and high-risk groups</a:t>
              </a:r>
            </a:p>
          </p:txBody>
        </p:sp>
        <p:sp>
          <p:nvSpPr>
            <p:cNvPr id="9" name="TextBox 8"/>
            <p:cNvSpPr txBox="1"/>
            <p:nvPr/>
          </p:nvSpPr>
          <p:spPr>
            <a:xfrm>
              <a:off x="4508179" y="3414941"/>
              <a:ext cx="2160240" cy="1569660"/>
            </a:xfrm>
            <a:prstGeom prst="rect">
              <a:avLst/>
            </a:prstGeom>
            <a:solidFill>
              <a:schemeClr val="tx2">
                <a:lumMod val="40000"/>
                <a:lumOff val="60000"/>
              </a:schemeClr>
            </a:solidFill>
            <a:effectLst>
              <a:softEdge rad="31750"/>
            </a:effectLst>
          </p:spPr>
          <p:txBody>
            <a:bodyPr wrap="square" rtlCol="0">
              <a:spAutoFit/>
            </a:bodyPr>
            <a:lstStyle/>
            <a:p>
              <a:r>
                <a:rPr lang="en-GB" sz="1600" dirty="0"/>
                <a:t>There is a central faculty of mortality reviewers who undertake SJRs when problems are identified through the Checklist</a:t>
              </a:r>
            </a:p>
          </p:txBody>
        </p:sp>
        <p:sp>
          <p:nvSpPr>
            <p:cNvPr id="10" name="TextBox 9"/>
            <p:cNvSpPr txBox="1"/>
            <p:nvPr/>
          </p:nvSpPr>
          <p:spPr>
            <a:xfrm>
              <a:off x="6727353" y="4221088"/>
              <a:ext cx="2114233" cy="1815882"/>
            </a:xfrm>
            <a:prstGeom prst="rect">
              <a:avLst/>
            </a:prstGeom>
            <a:solidFill>
              <a:schemeClr val="accent5">
                <a:lumMod val="40000"/>
                <a:lumOff val="60000"/>
              </a:schemeClr>
            </a:solidFill>
            <a:effectLst>
              <a:softEdge rad="31750"/>
            </a:effectLst>
          </p:spPr>
          <p:txBody>
            <a:bodyPr wrap="square" rtlCol="0">
              <a:spAutoFit/>
            </a:bodyPr>
            <a:lstStyle/>
            <a:p>
              <a:r>
                <a:rPr lang="en-GB" sz="1600" dirty="0"/>
                <a:t>A faculty of junior doctor mortality reviewers – who will use the SJR as part of Quality Improvement projects – is in development </a:t>
              </a:r>
            </a:p>
          </p:txBody>
        </p:sp>
        <p:pic>
          <p:nvPicPr>
            <p:cNvPr id="5122" name="Picture 2" descr="Image result for fancy arrow">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7758">
              <a:off x="1980594" y="1144505"/>
              <a:ext cx="815144" cy="8906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fancy arrow">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27758">
              <a:off x="4238455" y="2731495"/>
              <a:ext cx="827165" cy="903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fancy arrow">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27758">
              <a:off x="6582678" y="3560022"/>
              <a:ext cx="775163" cy="84693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177143" y="5507422"/>
            <a:ext cx="6414529" cy="1200329"/>
          </a:xfrm>
          <a:prstGeom prst="rect">
            <a:avLst/>
          </a:prstGeom>
        </p:spPr>
        <p:txBody>
          <a:bodyPr wrap="square">
            <a:spAutoFit/>
          </a:bodyPr>
          <a:lstStyle/>
          <a:p>
            <a:r>
              <a:rPr lang="en-GB" dirty="0"/>
              <a:t>Mortality reviews have proved particularly helpful where a concern is raised about the care of a patient or how they died, as they can be used to improve the quality and nature of discussions at round table meetings </a:t>
            </a:r>
          </a:p>
        </p:txBody>
      </p:sp>
      <p:sp>
        <p:nvSpPr>
          <p:cNvPr id="11" name="Rectangle 10"/>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The Mortality Faculty</a:t>
            </a:r>
          </a:p>
        </p:txBody>
      </p:sp>
      <p:pic>
        <p:nvPicPr>
          <p:cNvPr id="13" name="Picture 2" descr="http://intranet/media/images/versions/img94joktmu71335.jpg?bev=7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ntranet/media/images/versions/img94joktmu71332.png?bev=7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5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Outputs of mortality faculty at BHRUT</a:t>
            </a:r>
          </a:p>
        </p:txBody>
      </p:sp>
      <p:sp>
        <p:nvSpPr>
          <p:cNvPr id="4" name="Slide Number Placeholder 3"/>
          <p:cNvSpPr>
            <a:spLocks noGrp="1"/>
          </p:cNvSpPr>
          <p:nvPr>
            <p:ph type="sldNum" sz="quarter" idx="12"/>
          </p:nvPr>
        </p:nvSpPr>
        <p:spPr/>
        <p:txBody>
          <a:bodyPr/>
          <a:lstStyle/>
          <a:p>
            <a:pPr>
              <a:defRPr/>
            </a:pPr>
            <a:fld id="{8F9D38AA-715E-4D27-920F-8D70FFE3976E}" type="slidenum">
              <a:rPr lang="en-GB" smtClean="0">
                <a:solidFill>
                  <a:prstClr val="white"/>
                </a:solidFill>
              </a:rPr>
              <a:pPr>
                <a:defRPr/>
              </a:pPr>
              <a:t>17</a:t>
            </a:fld>
            <a:endParaRPr lang="en-GB" dirty="0">
              <a:solidFill>
                <a:prstClr val="white"/>
              </a:solidFill>
            </a:endParaRPr>
          </a:p>
        </p:txBody>
      </p:sp>
      <p:graphicFrame>
        <p:nvGraphicFramePr>
          <p:cNvPr id="5" name="Object 4"/>
          <p:cNvGraphicFramePr>
            <a:graphicFrameLocks noChangeAspect="1"/>
          </p:cNvGraphicFramePr>
          <p:nvPr/>
        </p:nvGraphicFramePr>
        <p:xfrm>
          <a:off x="220663" y="1162050"/>
          <a:ext cx="2876550" cy="4064000"/>
        </p:xfrm>
        <a:graphic>
          <a:graphicData uri="http://schemas.openxmlformats.org/presentationml/2006/ole">
            <mc:AlternateContent xmlns:mc="http://schemas.openxmlformats.org/markup-compatibility/2006">
              <mc:Choice xmlns:v="urn:schemas-microsoft-com:vml" Requires="v">
                <p:oleObj spid="_x0000_s1026" name="Acrobat Document" r:id="rId3" imgW="0" imgH="0" progId="AcroExch.Document.2017">
                  <p:embed/>
                </p:oleObj>
              </mc:Choice>
              <mc:Fallback>
                <p:oleObj name="Acrobat Document" r:id="rId3" imgW="0" imgH="0" progId="AcroExch.Document.20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1162050"/>
                        <a:ext cx="28765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84213" y="2492375"/>
          <a:ext cx="2871787" cy="4064000"/>
        </p:xfrm>
        <a:graphic>
          <a:graphicData uri="http://schemas.openxmlformats.org/presentationml/2006/ole">
            <mc:AlternateContent xmlns:mc="http://schemas.openxmlformats.org/markup-compatibility/2006">
              <mc:Choice xmlns:v="urn:schemas-microsoft-com:vml" Requires="v">
                <p:oleObj spid="_x0000_s1027" name="Acrobat Document" r:id="rId5" imgW="5667119" imgH="8019810" progId="AcroExch.Document.2017">
                  <p:embed/>
                </p:oleObj>
              </mc:Choice>
              <mc:Fallback>
                <p:oleObj name="Acrobat Document" r:id="rId5" imgW="5667119" imgH="8019810" progId="AcroExch.Document.201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492375"/>
                        <a:ext cx="287178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3419475" y="1225550"/>
            <a:ext cx="4295775" cy="2533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913" y="3068638"/>
            <a:ext cx="4011612"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nvGraphicFramePr>
        <p:xfrm>
          <a:off x="5711825" y="1663700"/>
          <a:ext cx="3427413" cy="4570413"/>
        </p:xfrm>
        <a:graphic>
          <a:graphicData uri="http://schemas.openxmlformats.org/presentationml/2006/ole">
            <mc:AlternateContent xmlns:mc="http://schemas.openxmlformats.org/markup-compatibility/2006">
              <mc:Choice xmlns:v="urn:schemas-microsoft-com:vml" Requires="v">
                <p:oleObj spid="_x0000_s1028" name="Presentation" r:id="rId9" imgW="3427449" imgH="4570638" progId="PowerPoint.Show.12">
                  <p:embed/>
                </p:oleObj>
              </mc:Choice>
              <mc:Fallback>
                <p:oleObj name="Presentation" r:id="rId9" imgW="3427449" imgH="4570638" progId="PowerPoint.Show.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1825" y="1663700"/>
                        <a:ext cx="342741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363" y="3168650"/>
            <a:ext cx="252412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1739900"/>
            <a:ext cx="24669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1288" y="2636838"/>
            <a:ext cx="2466975"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947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9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4105" y="1340770"/>
            <a:ext cx="4104456" cy="5517233"/>
            <a:chOff x="157309" y="909261"/>
            <a:chExt cx="4175024" cy="5572118"/>
          </a:xfrm>
        </p:grpSpPr>
        <p:grpSp>
          <p:nvGrpSpPr>
            <p:cNvPr id="8" name="Group 7"/>
            <p:cNvGrpSpPr/>
            <p:nvPr/>
          </p:nvGrpSpPr>
          <p:grpSpPr>
            <a:xfrm>
              <a:off x="157309" y="909261"/>
              <a:ext cx="4175024" cy="5075089"/>
              <a:chOff x="158749" y="185361"/>
              <a:chExt cx="4175024" cy="5075089"/>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49" y="185361"/>
                <a:ext cx="4173583" cy="344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2810"/>
              <a:stretch/>
            </p:blipFill>
            <p:spPr bwMode="auto">
              <a:xfrm>
                <a:off x="158749" y="3617519"/>
                <a:ext cx="4175024" cy="164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7326" b="38435"/>
            <a:stretch/>
          </p:blipFill>
          <p:spPr bwMode="auto">
            <a:xfrm>
              <a:off x="157310" y="5944533"/>
              <a:ext cx="4175023" cy="53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p:cNvGrpSpPr/>
          <p:nvPr/>
        </p:nvGrpSpPr>
        <p:grpSpPr>
          <a:xfrm>
            <a:off x="4931025" y="3717034"/>
            <a:ext cx="3695722" cy="2843229"/>
            <a:chOff x="4572000" y="1932068"/>
            <a:chExt cx="4355976" cy="3438753"/>
          </a:xfrm>
        </p:grpSpPr>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32068"/>
              <a:ext cx="2720794" cy="20381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2639874"/>
              <a:ext cx="2700678" cy="2019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7182" y="3325924"/>
              <a:ext cx="2720794" cy="2044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3" name="Rectangle 22"/>
          <p:cNvSpPr/>
          <p:nvPr/>
        </p:nvSpPr>
        <p:spPr>
          <a:xfrm>
            <a:off x="4267396" y="1177229"/>
            <a:ext cx="4876604" cy="2369880"/>
          </a:xfrm>
          <a:prstGeom prst="rect">
            <a:avLst/>
          </a:prstGeom>
        </p:spPr>
        <p:txBody>
          <a:bodyPr wrap="square">
            <a:spAutoFit/>
          </a:bodyPr>
          <a:lstStyle/>
          <a:p>
            <a:pPr marL="285750" indent="-285750">
              <a:buFont typeface="Arial" panose="020B0604020202020204" pitchFamily="34" charset="0"/>
              <a:buChar char="•"/>
            </a:pPr>
            <a:r>
              <a:rPr lang="en-GB" dirty="0"/>
              <a:t>We have developed a local tool for mortality reviews which asks for a summary and a rating for each of the stages of care.</a:t>
            </a:r>
          </a:p>
          <a:p>
            <a:pPr marL="171450" indent="-171450">
              <a:buFont typeface="Arial" panose="020B0604020202020204" pitchFamily="34" charset="0"/>
              <a:buChar char="•"/>
            </a:pPr>
            <a:endParaRPr lang="en-GB" sz="1100" dirty="0"/>
          </a:p>
          <a:p>
            <a:pPr marL="285750" indent="-285750">
              <a:buFont typeface="Arial" panose="020B0604020202020204" pitchFamily="34" charset="0"/>
              <a:buChar char="•"/>
            </a:pPr>
            <a:r>
              <a:rPr lang="en-GB" dirty="0"/>
              <a:t>In addition we have developed a template that enables presentation of the patient at local mortality meetings. </a:t>
            </a:r>
          </a:p>
          <a:p>
            <a:pPr marL="171450" indent="-1714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Testing is being undertaken by the Trust’s FY1s.</a:t>
            </a:r>
          </a:p>
        </p:txBody>
      </p:sp>
      <p:sp>
        <p:nvSpPr>
          <p:cNvPr id="13" name="Rectangle 12"/>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BHRUT Mortality Review Toolkit</a:t>
            </a:r>
          </a:p>
        </p:txBody>
      </p:sp>
      <p:pic>
        <p:nvPicPr>
          <p:cNvPr id="14" name="Picture 2" descr="http://intranet/media/images/versions/img94joktmu71335.jpg?bev=7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ntranet/media/images/versions/img94joktmu71332.png?bev=79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8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8858" y="5440329"/>
            <a:ext cx="5203621" cy="830997"/>
          </a:xfrm>
          <a:prstGeom prst="rect">
            <a:avLst/>
          </a:prstGeom>
          <a:noFill/>
        </p:spPr>
        <p:txBody>
          <a:bodyPr wrap="square" rtlCol="0">
            <a:spAutoFit/>
          </a:bodyPr>
          <a:lstStyle/>
          <a:p>
            <a:pPr algn="ctr"/>
            <a:r>
              <a:rPr lang="en-GB" sz="1600" dirty="0"/>
              <a:t>The ability to reach all specialities with complex pathways remains a challenge, but the use of the SJR highlights the ongoing need for improving management strategies</a:t>
            </a:r>
          </a:p>
        </p:txBody>
      </p:sp>
      <p:grpSp>
        <p:nvGrpSpPr>
          <p:cNvPr id="14" name="Group 13"/>
          <p:cNvGrpSpPr/>
          <p:nvPr/>
        </p:nvGrpSpPr>
        <p:grpSpPr>
          <a:xfrm>
            <a:off x="186918" y="1472015"/>
            <a:ext cx="8820472" cy="3813522"/>
            <a:chOff x="212493" y="980728"/>
            <a:chExt cx="8820472" cy="3813522"/>
          </a:xfrm>
        </p:grpSpPr>
        <p:sp>
          <p:nvSpPr>
            <p:cNvPr id="2" name="TextBox 1"/>
            <p:cNvSpPr txBox="1"/>
            <p:nvPr/>
          </p:nvSpPr>
          <p:spPr>
            <a:xfrm>
              <a:off x="212493" y="980728"/>
              <a:ext cx="3129325" cy="1569660"/>
            </a:xfrm>
            <a:prstGeom prst="rect">
              <a:avLst/>
            </a:prstGeom>
            <a:solidFill>
              <a:schemeClr val="accent3">
                <a:lumMod val="40000"/>
                <a:lumOff val="60000"/>
              </a:schemeClr>
            </a:solidFill>
            <a:effectLst>
              <a:softEdge rad="31750"/>
            </a:effectLst>
          </p:spPr>
          <p:txBody>
            <a:bodyPr wrap="square" rtlCol="0">
              <a:spAutoFit/>
            </a:bodyPr>
            <a:lstStyle/>
            <a:p>
              <a:r>
                <a:rPr lang="en-GB" sz="1600" dirty="0"/>
                <a:t>When BHRUT was identified as an outlier for mortality in patients with pneumonia and in patients with biliary sepsis, the faculty  undertook mortality  reviews in these specific areas</a:t>
              </a:r>
            </a:p>
          </p:txBody>
        </p:sp>
        <p:sp>
          <p:nvSpPr>
            <p:cNvPr id="3" name="TextBox 2"/>
            <p:cNvSpPr txBox="1"/>
            <p:nvPr/>
          </p:nvSpPr>
          <p:spPr>
            <a:xfrm>
              <a:off x="3452853" y="1966012"/>
              <a:ext cx="2943390" cy="1569660"/>
            </a:xfrm>
            <a:prstGeom prst="rect">
              <a:avLst/>
            </a:prstGeom>
            <a:solidFill>
              <a:srgbClr val="92D050"/>
            </a:solidFill>
            <a:effectLst>
              <a:softEdge rad="31750"/>
            </a:effectLst>
          </p:spPr>
          <p:txBody>
            <a:bodyPr wrap="square" rtlCol="0">
              <a:spAutoFit/>
            </a:bodyPr>
            <a:lstStyle/>
            <a:p>
              <a:r>
                <a:rPr lang="en-GB" sz="1600" dirty="0"/>
                <a:t>The faculty engaged with the clinical teams responsible for the care of these patients to undertake SJRs and develop a Quality Improvement strategy based on their learning</a:t>
              </a:r>
            </a:p>
          </p:txBody>
        </p:sp>
        <p:sp>
          <p:nvSpPr>
            <p:cNvPr id="4" name="TextBox 3"/>
            <p:cNvSpPr txBox="1"/>
            <p:nvPr/>
          </p:nvSpPr>
          <p:spPr>
            <a:xfrm>
              <a:off x="6318191" y="3717032"/>
              <a:ext cx="2714774" cy="1077218"/>
            </a:xfrm>
            <a:prstGeom prst="rect">
              <a:avLst/>
            </a:prstGeom>
            <a:solidFill>
              <a:schemeClr val="accent3">
                <a:lumMod val="40000"/>
                <a:lumOff val="60000"/>
              </a:schemeClr>
            </a:solidFill>
            <a:effectLst>
              <a:softEdge rad="31750"/>
            </a:effectLst>
          </p:spPr>
          <p:txBody>
            <a:bodyPr wrap="square" rtlCol="0">
              <a:spAutoFit/>
            </a:bodyPr>
            <a:lstStyle/>
            <a:p>
              <a:r>
                <a:rPr lang="en-GB" sz="1600" dirty="0"/>
                <a:t>These mortality reviews were used to inform and develop a new biliary sepsis pathway and management strategy</a:t>
              </a:r>
            </a:p>
          </p:txBody>
        </p:sp>
        <p:pic>
          <p:nvPicPr>
            <p:cNvPr id="6" name="Picture 2" descr="Image result for fancy arrow">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63023">
              <a:off x="3250175" y="1268759"/>
              <a:ext cx="710309" cy="776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fancy arrow">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08" y="2961144"/>
              <a:ext cx="710309" cy="77607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95536" y="4391823"/>
            <a:ext cx="3147695" cy="1854200"/>
          </a:xfrm>
          <a:prstGeom prst="rect">
            <a:avLst/>
          </a:prstGeom>
          <a:noFill/>
        </p:spPr>
      </p:pic>
      <p:sp>
        <p:nvSpPr>
          <p:cNvPr id="9" name="TextBox 8"/>
          <p:cNvSpPr txBox="1"/>
          <p:nvPr/>
        </p:nvSpPr>
        <p:spPr>
          <a:xfrm>
            <a:off x="107503" y="6282555"/>
            <a:ext cx="3899307" cy="338554"/>
          </a:xfrm>
          <a:prstGeom prst="rect">
            <a:avLst/>
          </a:prstGeom>
          <a:noFill/>
        </p:spPr>
        <p:txBody>
          <a:bodyPr wrap="square" rtlCol="0">
            <a:spAutoFit/>
          </a:bodyPr>
          <a:lstStyle/>
          <a:p>
            <a:pPr algn="ctr"/>
            <a:r>
              <a:rPr lang="en-GB" sz="1600" i="1" dirty="0"/>
              <a:t>Biliary sepsis quality improvement workshop</a:t>
            </a:r>
          </a:p>
        </p:txBody>
      </p:sp>
      <p:sp>
        <p:nvSpPr>
          <p:cNvPr id="11" name="Rectangle 10"/>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Quality Improvement Projects</a:t>
            </a:r>
          </a:p>
        </p:txBody>
      </p:sp>
      <p:pic>
        <p:nvPicPr>
          <p:cNvPr id="12" name="Picture 2" descr="http://intranet/media/images/versions/img94joktmu71335.jpg?bev=78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ntranet/media/images/versions/img94joktmu71332.png?bev=79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87588"/>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5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Aims</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p:txBody>
          <a:bodyPr>
            <a:normAutofit/>
          </a:bodyPr>
          <a:lstStyle/>
          <a:p>
            <a:r>
              <a:rPr lang="en-GB" sz="2800" dirty="0"/>
              <a:t>Implementing national learning from deaths framework</a:t>
            </a:r>
          </a:p>
          <a:p>
            <a:r>
              <a:rPr lang="en-GB" sz="2800" dirty="0"/>
              <a:t>The introduction and role of medical examiners</a:t>
            </a:r>
          </a:p>
          <a:p>
            <a:r>
              <a:rPr lang="en-GB" sz="2800" dirty="0"/>
              <a:t>Developing good mortality governance locally</a:t>
            </a:r>
          </a:p>
          <a:p>
            <a:r>
              <a:rPr lang="en-GB" sz="2800" dirty="0"/>
              <a:t>Examples of how we have used mortality governance for QIP</a:t>
            </a:r>
          </a:p>
          <a:p>
            <a:r>
              <a:rPr lang="en-GB" sz="2800" dirty="0"/>
              <a:t>Serious Incidents, </a:t>
            </a:r>
            <a:r>
              <a:rPr lang="en-GB" sz="2800" dirty="0" err="1"/>
              <a:t>LfD</a:t>
            </a:r>
            <a:r>
              <a:rPr lang="en-GB" sz="2800" dirty="0"/>
              <a:t> and Covid 19</a:t>
            </a:r>
          </a:p>
          <a:p>
            <a:r>
              <a:rPr lang="en-GB" sz="2800" dirty="0"/>
              <a:t>Sharing deaths between providers: challenges and information governance.</a:t>
            </a:r>
          </a:p>
          <a:p>
            <a:endParaRPr lang="en-GB" sz="2800" dirty="0"/>
          </a:p>
        </p:txBody>
      </p:sp>
    </p:spTree>
    <p:extLst>
      <p:ext uri="{BB962C8B-B14F-4D97-AF65-F5344CB8AC3E}">
        <p14:creationId xmlns:p14="http://schemas.microsoft.com/office/powerpoint/2010/main" val="368694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GB" dirty="0">
                <a:ea typeface="+mj-ea"/>
              </a:rPr>
              <a:t>Community acquired Pneumonia 2017</a:t>
            </a:r>
          </a:p>
        </p:txBody>
      </p:sp>
      <p:sp>
        <p:nvSpPr>
          <p:cNvPr id="4" name="Slide Number Placeholder 3"/>
          <p:cNvSpPr>
            <a:spLocks noGrp="1"/>
          </p:cNvSpPr>
          <p:nvPr>
            <p:ph type="sldNum" sz="quarter" idx="12"/>
          </p:nvPr>
        </p:nvSpPr>
        <p:spPr/>
        <p:txBody>
          <a:bodyPr/>
          <a:lstStyle/>
          <a:p>
            <a:pPr>
              <a:defRPr/>
            </a:pPr>
            <a:fld id="{0E2BC9F5-3C4E-4983-8A49-F1A53277AEF7}" type="slidenum">
              <a:rPr lang="en-GB"/>
              <a:pPr>
                <a:defRPr/>
              </a:pPr>
              <a:t>20</a:t>
            </a:fld>
            <a:endParaRPr lang="en-GB"/>
          </a:p>
        </p:txBody>
      </p:sp>
      <p:pic>
        <p:nvPicPr>
          <p:cNvPr id="21508" name="Content Placeholder 6"/>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074863"/>
            <a:ext cx="4038600" cy="3319462"/>
          </a:xfrm>
        </p:spPr>
      </p:pic>
      <p:pic>
        <p:nvPicPr>
          <p:cNvPr id="2150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8788" y="2074863"/>
            <a:ext cx="4133850" cy="3319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00192" y="2348880"/>
            <a:ext cx="2088232"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56176" y="3501008"/>
            <a:ext cx="1512168"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64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Focussed review of pneumonia mortality 2018</a:t>
            </a:r>
          </a:p>
        </p:txBody>
      </p:sp>
      <p:sp>
        <p:nvSpPr>
          <p:cNvPr id="5" name="Slide Number Placeholder 4"/>
          <p:cNvSpPr>
            <a:spLocks noGrp="1"/>
          </p:cNvSpPr>
          <p:nvPr>
            <p:ph type="sldNum" sz="quarter" idx="12"/>
          </p:nvPr>
        </p:nvSpPr>
        <p:spPr/>
        <p:txBody>
          <a:bodyPr/>
          <a:lstStyle/>
          <a:p>
            <a:pPr>
              <a:defRPr/>
            </a:pPr>
            <a:fld id="{60BC67E9-ED16-4BA4-BFCB-0CBCB262D7EC}" type="slidenum">
              <a:rPr lang="en-GB" smtClean="0"/>
              <a:pPr>
                <a:defRPr/>
              </a:pPr>
              <a:t>21</a:t>
            </a:fld>
            <a:endParaRPr lang="en-GB"/>
          </a:p>
        </p:txBody>
      </p:sp>
      <p:grpSp>
        <p:nvGrpSpPr>
          <p:cNvPr id="22532" name="Group 7"/>
          <p:cNvGrpSpPr>
            <a:grpSpLocks/>
          </p:cNvGrpSpPr>
          <p:nvPr/>
        </p:nvGrpSpPr>
        <p:grpSpPr bwMode="auto">
          <a:xfrm>
            <a:off x="-1260475" y="1916113"/>
            <a:ext cx="6704013" cy="3328987"/>
            <a:chOff x="327549" y="2127754"/>
            <a:chExt cx="5331729" cy="3033584"/>
          </a:xfrm>
        </p:grpSpPr>
        <p:sp>
          <p:nvSpPr>
            <p:cNvPr id="22533" name="TextBox 8"/>
            <p:cNvSpPr txBox="1">
              <a:spLocks noChangeArrowheads="1"/>
            </p:cNvSpPr>
            <p:nvPr/>
          </p:nvSpPr>
          <p:spPr bwMode="auto">
            <a:xfrm>
              <a:off x="327549" y="2127754"/>
              <a:ext cx="2565012" cy="30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rgbClr val="404040"/>
                  </a:solidFill>
                  <a:latin typeface="Calibri" pitchFamily="34" charset="0"/>
                  <a:cs typeface="Calibri" pitchFamily="34" charset="0"/>
                </a:defRPr>
              </a:lvl1pPr>
              <a:lvl2pPr marL="742950" indent="-285750" eaLnBrk="0" hangingPunct="0">
                <a:spcBef>
                  <a:spcPct val="20000"/>
                </a:spcBef>
                <a:buFont typeface="Arial" charset="0"/>
                <a:buChar char="–"/>
                <a:defRPr sz="2200">
                  <a:solidFill>
                    <a:srgbClr val="404040"/>
                  </a:solidFill>
                  <a:latin typeface="Calibri" pitchFamily="34" charset="0"/>
                  <a:cs typeface="Calibri" pitchFamily="34" charset="0"/>
                </a:defRPr>
              </a:lvl2pPr>
              <a:lvl3pPr marL="1143000" indent="-228600" eaLnBrk="0" hangingPunct="0">
                <a:spcBef>
                  <a:spcPct val="20000"/>
                </a:spcBef>
                <a:buFont typeface="Arial" charset="0"/>
                <a:buChar char="•"/>
                <a:defRPr sz="2200">
                  <a:solidFill>
                    <a:srgbClr val="404040"/>
                  </a:solidFill>
                  <a:latin typeface="Calibri" pitchFamily="34" charset="0"/>
                  <a:cs typeface="Calibri" pitchFamily="34" charset="0"/>
                </a:defRPr>
              </a:lvl3pPr>
              <a:lvl4pPr marL="1600200" indent="-228600" eaLnBrk="0" hangingPunct="0">
                <a:spcBef>
                  <a:spcPct val="20000"/>
                </a:spcBef>
                <a:buFont typeface="Arial" charset="0"/>
                <a:buChar char="–"/>
                <a:defRPr sz="2200">
                  <a:solidFill>
                    <a:srgbClr val="404040"/>
                  </a:solidFill>
                  <a:latin typeface="Calibri" pitchFamily="34" charset="0"/>
                  <a:cs typeface="Calibri" pitchFamily="34" charset="0"/>
                </a:defRPr>
              </a:lvl4pPr>
              <a:lvl5pPr marL="2057400" indent="-228600" eaLnBrk="0" hangingPunct="0">
                <a:spcBef>
                  <a:spcPct val="20000"/>
                </a:spcBef>
                <a:buFont typeface="Arial" charset="0"/>
                <a:buChar char="»"/>
                <a:defRPr sz="2200">
                  <a:solidFill>
                    <a:srgbClr val="404040"/>
                  </a:solidFill>
                  <a:latin typeface="Calibri" pitchFamily="34" charset="0"/>
                  <a:cs typeface="Calibri" pitchFamily="34" charset="0"/>
                </a:defRPr>
              </a:lvl5pPr>
              <a:lvl6pPr marL="25146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6pPr>
              <a:lvl7pPr marL="29718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7pPr>
              <a:lvl8pPr marL="34290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8pPr>
              <a:lvl9pPr marL="38862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9pPr>
            </a:lstStyle>
            <a:p>
              <a:pPr eaLnBrk="1" hangingPunct="1">
                <a:spcBef>
                  <a:spcPct val="0"/>
                </a:spcBef>
                <a:buFontTx/>
                <a:buNone/>
              </a:pPr>
              <a:endParaRPr lang="en-GB" altLang="en-US" sz="1600">
                <a:solidFill>
                  <a:schemeClr val="tx1"/>
                </a:solidFill>
                <a:latin typeface="Arial" charset="0"/>
                <a:cs typeface="Arial" charset="0"/>
              </a:endParaRPr>
            </a:p>
          </p:txBody>
        </p:sp>
        <p:grpSp>
          <p:nvGrpSpPr>
            <p:cNvPr id="22534" name="Group 14"/>
            <p:cNvGrpSpPr>
              <a:grpSpLocks/>
            </p:cNvGrpSpPr>
            <p:nvPr/>
          </p:nvGrpSpPr>
          <p:grpSpPr bwMode="auto">
            <a:xfrm>
              <a:off x="2975210" y="2127754"/>
              <a:ext cx="2684068" cy="3033584"/>
              <a:chOff x="2975210" y="2127754"/>
              <a:chExt cx="2684068" cy="3033584"/>
            </a:xfrm>
          </p:grpSpPr>
          <p:sp>
            <p:nvSpPr>
              <p:cNvPr id="22535" name="TextBox 15"/>
              <p:cNvSpPr txBox="1">
                <a:spLocks noChangeArrowheads="1"/>
              </p:cNvSpPr>
              <p:nvPr/>
            </p:nvSpPr>
            <p:spPr bwMode="auto">
              <a:xfrm>
                <a:off x="3013702" y="2159923"/>
                <a:ext cx="2607084" cy="300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rgbClr val="404040"/>
                    </a:solidFill>
                    <a:latin typeface="Calibri" pitchFamily="34" charset="0"/>
                    <a:cs typeface="Calibri" pitchFamily="34" charset="0"/>
                  </a:defRPr>
                </a:lvl1pPr>
                <a:lvl2pPr marL="742950" indent="-285750" eaLnBrk="0" hangingPunct="0">
                  <a:spcBef>
                    <a:spcPct val="20000"/>
                  </a:spcBef>
                  <a:buFont typeface="Arial" charset="0"/>
                  <a:buChar char="–"/>
                  <a:defRPr sz="2200">
                    <a:solidFill>
                      <a:srgbClr val="404040"/>
                    </a:solidFill>
                    <a:latin typeface="Calibri" pitchFamily="34" charset="0"/>
                    <a:cs typeface="Calibri" pitchFamily="34" charset="0"/>
                  </a:defRPr>
                </a:lvl2pPr>
                <a:lvl3pPr marL="1143000" indent="-228600" eaLnBrk="0" hangingPunct="0">
                  <a:spcBef>
                    <a:spcPct val="20000"/>
                  </a:spcBef>
                  <a:buFont typeface="Arial" charset="0"/>
                  <a:buChar char="•"/>
                  <a:defRPr sz="2200">
                    <a:solidFill>
                      <a:srgbClr val="404040"/>
                    </a:solidFill>
                    <a:latin typeface="Calibri" pitchFamily="34" charset="0"/>
                    <a:cs typeface="Calibri" pitchFamily="34" charset="0"/>
                  </a:defRPr>
                </a:lvl3pPr>
                <a:lvl4pPr marL="1600200" indent="-228600" eaLnBrk="0" hangingPunct="0">
                  <a:spcBef>
                    <a:spcPct val="20000"/>
                  </a:spcBef>
                  <a:buFont typeface="Arial" charset="0"/>
                  <a:buChar char="–"/>
                  <a:defRPr sz="2200">
                    <a:solidFill>
                      <a:srgbClr val="404040"/>
                    </a:solidFill>
                    <a:latin typeface="Calibri" pitchFamily="34" charset="0"/>
                    <a:cs typeface="Calibri" pitchFamily="34" charset="0"/>
                  </a:defRPr>
                </a:lvl4pPr>
                <a:lvl5pPr marL="2057400" indent="-228600" eaLnBrk="0" hangingPunct="0">
                  <a:spcBef>
                    <a:spcPct val="20000"/>
                  </a:spcBef>
                  <a:buFont typeface="Arial" charset="0"/>
                  <a:buChar char="»"/>
                  <a:defRPr sz="2200">
                    <a:solidFill>
                      <a:srgbClr val="404040"/>
                    </a:solidFill>
                    <a:latin typeface="Calibri" pitchFamily="34" charset="0"/>
                    <a:cs typeface="Calibri" pitchFamily="34" charset="0"/>
                  </a:defRPr>
                </a:lvl5pPr>
                <a:lvl6pPr marL="25146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6pPr>
                <a:lvl7pPr marL="29718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7pPr>
                <a:lvl8pPr marL="34290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8pPr>
                <a:lvl9pPr marL="38862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9pPr>
              </a:lstStyle>
              <a:p>
                <a:pPr eaLnBrk="1" hangingPunct="1">
                  <a:spcBef>
                    <a:spcPct val="0"/>
                  </a:spcBef>
                  <a:buFontTx/>
                  <a:buNone/>
                </a:pPr>
                <a:r>
                  <a:rPr lang="en-GB" altLang="en-US" sz="1600" u="sng">
                    <a:solidFill>
                      <a:schemeClr val="tx1"/>
                    </a:solidFill>
                    <a:latin typeface="Arial" charset="0"/>
                    <a:cs typeface="Arial" charset="0"/>
                  </a:rPr>
                  <a:t>Divisional HSMR outliers:</a:t>
                </a:r>
                <a:r>
                  <a:rPr lang="en-GB" altLang="en-US" sz="1600">
                    <a:solidFill>
                      <a:schemeClr val="tx1"/>
                    </a:solidFill>
                    <a:latin typeface="Arial" charset="0"/>
                    <a:cs typeface="Arial" charset="0"/>
                  </a:rPr>
                  <a:t> </a:t>
                </a:r>
              </a:p>
              <a:p>
                <a:pPr eaLnBrk="1" hangingPunct="1">
                  <a:spcBef>
                    <a:spcPct val="0"/>
                  </a:spcBef>
                  <a:buFontTx/>
                  <a:buNone/>
                </a:pPr>
                <a:endParaRPr lang="en-GB" altLang="en-US" sz="1600" b="1">
                  <a:solidFill>
                    <a:schemeClr val="tx1"/>
                  </a:solidFill>
                  <a:latin typeface="Arial" charset="0"/>
                  <a:cs typeface="Arial" charset="0"/>
                </a:endParaRPr>
              </a:p>
              <a:p>
                <a:pPr eaLnBrk="1" hangingPunct="1">
                  <a:spcBef>
                    <a:spcPct val="0"/>
                  </a:spcBef>
                  <a:buFontTx/>
                  <a:buNone/>
                </a:pPr>
                <a:r>
                  <a:rPr lang="en-GB" altLang="en-US" sz="1600" b="1">
                    <a:solidFill>
                      <a:schemeClr val="tx1"/>
                    </a:solidFill>
                    <a:latin typeface="Arial" charset="0"/>
                    <a:cs typeface="Arial" charset="0"/>
                  </a:rPr>
                  <a:t>Pneumonia</a:t>
                </a:r>
              </a:p>
              <a:p>
                <a:pPr eaLnBrk="1" hangingPunct="1">
                  <a:spcBef>
                    <a:spcPct val="0"/>
                  </a:spcBef>
                  <a:buFontTx/>
                  <a:buNone/>
                </a:pPr>
                <a:endParaRPr lang="en-GB" altLang="en-US" sz="1600">
                  <a:solidFill>
                    <a:schemeClr val="tx1"/>
                  </a:solidFill>
                  <a:latin typeface="Arial" charset="0"/>
                  <a:cs typeface="Arial" charset="0"/>
                </a:endParaRPr>
              </a:p>
              <a:p>
                <a:pPr eaLnBrk="1" hangingPunct="1">
                  <a:spcBef>
                    <a:spcPct val="0"/>
                  </a:spcBef>
                  <a:buFontTx/>
                  <a:buNone/>
                </a:pPr>
                <a:r>
                  <a:rPr lang="en-GB" altLang="en-US" sz="1600" b="1">
                    <a:solidFill>
                      <a:schemeClr val="tx1"/>
                    </a:solidFill>
                    <a:latin typeface="Arial" charset="0"/>
                    <a:cs typeface="Arial" charset="0"/>
                  </a:rPr>
                  <a:t>Spec Med </a:t>
                </a:r>
                <a:r>
                  <a:rPr lang="en-GB" altLang="en-US" sz="1600">
                    <a:solidFill>
                      <a:schemeClr val="tx1"/>
                    </a:solidFill>
                    <a:latin typeface="Arial" charset="0"/>
                    <a:cs typeface="Arial" charset="0"/>
                  </a:rPr>
                  <a:t>HSMR: 105.27</a:t>
                </a:r>
              </a:p>
              <a:p>
                <a:pPr eaLnBrk="1" hangingPunct="1">
                  <a:spcBef>
                    <a:spcPct val="0"/>
                  </a:spcBef>
                  <a:buFontTx/>
                  <a:buNone/>
                </a:pPr>
                <a:r>
                  <a:rPr lang="en-GB" altLang="en-US" sz="1600">
                    <a:solidFill>
                      <a:schemeClr val="tx1"/>
                    </a:solidFill>
                    <a:latin typeface="Arial" charset="0"/>
                    <a:cs typeface="Arial" charset="0"/>
                  </a:rPr>
                  <a:t>9 excess deaths</a:t>
                </a:r>
              </a:p>
              <a:p>
                <a:pPr eaLnBrk="1" hangingPunct="1">
                  <a:spcBef>
                    <a:spcPct val="0"/>
                  </a:spcBef>
                  <a:buFontTx/>
                  <a:buNone/>
                </a:pPr>
                <a:r>
                  <a:rPr lang="en-GB" altLang="en-US" sz="1600">
                    <a:solidFill>
                      <a:schemeClr val="tx1"/>
                    </a:solidFill>
                    <a:latin typeface="Arial" charset="0"/>
                    <a:cs typeface="Arial" charset="0"/>
                  </a:rPr>
                  <a:t>177 expected</a:t>
                </a:r>
              </a:p>
              <a:p>
                <a:pPr eaLnBrk="1" hangingPunct="1">
                  <a:spcBef>
                    <a:spcPct val="0"/>
                  </a:spcBef>
                  <a:buFontTx/>
                  <a:buNone/>
                </a:pPr>
                <a:r>
                  <a:rPr lang="en-GB" altLang="en-US" sz="1600">
                    <a:solidFill>
                      <a:schemeClr val="tx1"/>
                    </a:solidFill>
                    <a:latin typeface="Arial" charset="0"/>
                    <a:cs typeface="Arial" charset="0"/>
                  </a:rPr>
                  <a:t>186 Observed</a:t>
                </a:r>
              </a:p>
              <a:p>
                <a:pPr eaLnBrk="1" hangingPunct="1">
                  <a:spcBef>
                    <a:spcPct val="0"/>
                  </a:spcBef>
                  <a:buFontTx/>
                  <a:buNone/>
                </a:pPr>
                <a:endParaRPr lang="en-GB" altLang="en-US" sz="1600">
                  <a:solidFill>
                    <a:schemeClr val="tx1"/>
                  </a:solidFill>
                  <a:latin typeface="Arial" charset="0"/>
                  <a:cs typeface="Arial" charset="0"/>
                </a:endParaRPr>
              </a:p>
              <a:p>
                <a:pPr eaLnBrk="1" hangingPunct="1">
                  <a:spcBef>
                    <a:spcPct val="0"/>
                  </a:spcBef>
                  <a:buFontTx/>
                  <a:buNone/>
                </a:pPr>
                <a:r>
                  <a:rPr lang="en-GB" altLang="en-US" sz="1600" b="1">
                    <a:solidFill>
                      <a:schemeClr val="tx1"/>
                    </a:solidFill>
                    <a:latin typeface="Arial" charset="0"/>
                    <a:cs typeface="Arial" charset="0"/>
                  </a:rPr>
                  <a:t>Acute Medicine</a:t>
                </a:r>
                <a:r>
                  <a:rPr lang="en-GB" altLang="en-US" sz="1600">
                    <a:solidFill>
                      <a:schemeClr val="tx1"/>
                    </a:solidFill>
                    <a:latin typeface="Arial" charset="0"/>
                    <a:cs typeface="Arial" charset="0"/>
                  </a:rPr>
                  <a:t> HSMR:118.25</a:t>
                </a:r>
              </a:p>
              <a:p>
                <a:pPr eaLnBrk="1" hangingPunct="1">
                  <a:spcBef>
                    <a:spcPct val="0"/>
                  </a:spcBef>
                  <a:buFontTx/>
                  <a:buNone/>
                </a:pPr>
                <a:r>
                  <a:rPr lang="en-GB" altLang="en-US" sz="1600">
                    <a:solidFill>
                      <a:schemeClr val="tx1"/>
                    </a:solidFill>
                    <a:latin typeface="Arial" charset="0"/>
                    <a:cs typeface="Arial" charset="0"/>
                  </a:rPr>
                  <a:t>25 excess deaths </a:t>
                </a:r>
              </a:p>
              <a:p>
                <a:pPr eaLnBrk="1" hangingPunct="1">
                  <a:spcBef>
                    <a:spcPct val="0"/>
                  </a:spcBef>
                  <a:buFontTx/>
                  <a:buNone/>
                </a:pPr>
                <a:r>
                  <a:rPr lang="en-GB" altLang="en-US" sz="1600">
                    <a:solidFill>
                      <a:schemeClr val="tx1"/>
                    </a:solidFill>
                    <a:latin typeface="Arial" charset="0"/>
                    <a:cs typeface="Arial" charset="0"/>
                  </a:rPr>
                  <a:t>139 expected</a:t>
                </a:r>
              </a:p>
              <a:p>
                <a:pPr eaLnBrk="1" hangingPunct="1">
                  <a:spcBef>
                    <a:spcPct val="0"/>
                  </a:spcBef>
                  <a:buFontTx/>
                  <a:buNone/>
                </a:pPr>
                <a:r>
                  <a:rPr lang="en-GB" altLang="en-US" sz="1600">
                    <a:solidFill>
                      <a:schemeClr val="tx1"/>
                    </a:solidFill>
                    <a:latin typeface="Arial" charset="0"/>
                    <a:cs typeface="Arial" charset="0"/>
                  </a:rPr>
                  <a:t>164 Observed</a:t>
                </a:r>
              </a:p>
            </p:txBody>
          </p:sp>
          <p:sp>
            <p:nvSpPr>
              <p:cNvPr id="17" name="Rectangle 16"/>
              <p:cNvSpPr/>
              <p:nvPr/>
            </p:nvSpPr>
            <p:spPr>
              <a:xfrm>
                <a:off x="2975107" y="2127754"/>
                <a:ext cx="2684171" cy="301911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grpSp>
      </p:grpSp>
    </p:spTree>
    <p:extLst>
      <p:ext uri="{BB962C8B-B14F-4D97-AF65-F5344CB8AC3E}">
        <p14:creationId xmlns:p14="http://schemas.microsoft.com/office/powerpoint/2010/main" val="315707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a:t>Mortality reviews and Pneumonia</a:t>
            </a:r>
          </a:p>
        </p:txBody>
      </p:sp>
      <p:sp>
        <p:nvSpPr>
          <p:cNvPr id="3" name="Content Placeholder 2"/>
          <p:cNvSpPr>
            <a:spLocks noGrp="1"/>
          </p:cNvSpPr>
          <p:nvPr>
            <p:ph idx="1"/>
          </p:nvPr>
        </p:nvSpPr>
        <p:spPr>
          <a:xfrm>
            <a:off x="323528" y="1484784"/>
            <a:ext cx="8613775" cy="4824338"/>
          </a:xfrm>
        </p:spPr>
        <p:txBody>
          <a:bodyPr>
            <a:normAutofit/>
          </a:bodyPr>
          <a:lstStyle/>
          <a:p>
            <a:pPr marL="0" indent="0">
              <a:buFont typeface="Arial" charset="0"/>
              <a:buNone/>
              <a:defRPr/>
            </a:pPr>
            <a:r>
              <a:rPr lang="en-GB" sz="2400" dirty="0"/>
              <a:t>We have now undertaken two cycles of mortality reviews</a:t>
            </a:r>
          </a:p>
          <a:p>
            <a:pPr marL="0" indent="0">
              <a:buFont typeface="Arial" charset="0"/>
              <a:buNone/>
              <a:defRPr/>
            </a:pPr>
            <a:endParaRPr lang="en-GB" sz="2400" dirty="0"/>
          </a:p>
          <a:p>
            <a:pPr>
              <a:defRPr/>
            </a:pPr>
            <a:r>
              <a:rPr lang="en-GB" sz="2400" dirty="0"/>
              <a:t>2017</a:t>
            </a:r>
          </a:p>
          <a:p>
            <a:pPr lvl="2">
              <a:defRPr/>
            </a:pPr>
            <a:r>
              <a:rPr lang="en-GB" sz="2400" dirty="0"/>
              <a:t>we identified a significant proportion of patients being wrongly coded with pneumonia as a cause of death.</a:t>
            </a:r>
          </a:p>
          <a:p>
            <a:pPr lvl="2">
              <a:defRPr/>
            </a:pPr>
            <a:r>
              <a:rPr lang="en-GB" sz="2400" dirty="0"/>
              <a:t>particular a high volume of frail elderly patients from neighbouring nursing homes were being transferred to the hospital in the late stages of the life. </a:t>
            </a:r>
          </a:p>
          <a:p>
            <a:pPr>
              <a:defRPr/>
            </a:pPr>
            <a:r>
              <a:rPr lang="en-GB" sz="2400" dirty="0"/>
              <a:t>2019 </a:t>
            </a:r>
          </a:p>
          <a:p>
            <a:pPr lvl="2">
              <a:defRPr/>
            </a:pPr>
            <a:r>
              <a:rPr lang="en-GB" sz="2400" dirty="0"/>
              <a:t>focussed more on the quality of care. Case note reviews of 27 patients were undertaken by acute care physicians.</a:t>
            </a:r>
            <a:endParaRPr lang="en-GB" sz="1800" dirty="0"/>
          </a:p>
        </p:txBody>
      </p:sp>
      <p:sp>
        <p:nvSpPr>
          <p:cNvPr id="4" name="Slide Number Placeholder 3"/>
          <p:cNvSpPr>
            <a:spLocks noGrp="1"/>
          </p:cNvSpPr>
          <p:nvPr>
            <p:ph type="sldNum" sz="quarter" idx="12"/>
          </p:nvPr>
        </p:nvSpPr>
        <p:spPr/>
        <p:txBody>
          <a:bodyPr/>
          <a:lstStyle/>
          <a:p>
            <a:pPr>
              <a:defRPr/>
            </a:pPr>
            <a:fld id="{1CBB4B5A-1273-4F11-89AD-F5D8F75D3E15}" type="slidenum">
              <a:rPr lang="en-GB"/>
              <a:pPr>
                <a:defRPr/>
              </a:pPr>
              <a:t>22</a:t>
            </a:fld>
            <a:endParaRPr lang="en-GB"/>
          </a:p>
        </p:txBody>
      </p:sp>
    </p:spTree>
    <p:extLst>
      <p:ext uri="{BB962C8B-B14F-4D97-AF65-F5344CB8AC3E}">
        <p14:creationId xmlns:p14="http://schemas.microsoft.com/office/powerpoint/2010/main" val="204820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a:t>2017 review</a:t>
            </a:r>
          </a:p>
        </p:txBody>
      </p:sp>
      <p:sp>
        <p:nvSpPr>
          <p:cNvPr id="24579" name="Content Placeholder 2"/>
          <p:cNvSpPr>
            <a:spLocks noGrp="1"/>
          </p:cNvSpPr>
          <p:nvPr>
            <p:ph idx="1"/>
          </p:nvPr>
        </p:nvSpPr>
        <p:spPr>
          <a:xfrm>
            <a:off x="212725" y="1341438"/>
            <a:ext cx="4503738" cy="4032250"/>
          </a:xfrm>
        </p:spPr>
        <p:txBody>
          <a:bodyPr/>
          <a:lstStyle/>
          <a:p>
            <a:r>
              <a:rPr lang="en-GB" altLang="en-US" sz="2400">
                <a:latin typeface="Calibri" pitchFamily="34" charset="0"/>
                <a:cs typeface="Calibri" pitchFamily="34" charset="0"/>
              </a:rPr>
              <a:t>Implemented assessment proforma for pneumonia</a:t>
            </a:r>
          </a:p>
          <a:p>
            <a:endParaRPr lang="en-GB" altLang="en-US" sz="2400">
              <a:latin typeface="Calibri" pitchFamily="34" charset="0"/>
              <a:cs typeface="Calibri" pitchFamily="34" charset="0"/>
            </a:endParaRPr>
          </a:p>
          <a:p>
            <a:r>
              <a:rPr lang="en-GB" altLang="en-US" sz="2400">
                <a:latin typeface="Calibri" pitchFamily="34" charset="0"/>
                <a:cs typeface="Calibri" pitchFamily="34" charset="0"/>
              </a:rPr>
              <a:t>Mandatory training for management of pneumonia</a:t>
            </a:r>
          </a:p>
          <a:p>
            <a:endParaRPr lang="en-GB" altLang="en-US" sz="2400">
              <a:latin typeface="Calibri" pitchFamily="34" charset="0"/>
              <a:cs typeface="Calibri" pitchFamily="34" charset="0"/>
            </a:endParaRPr>
          </a:p>
          <a:p>
            <a:r>
              <a:rPr lang="en-GB" altLang="en-US" sz="2400">
                <a:latin typeface="Calibri" pitchFamily="34" charset="0"/>
                <a:cs typeface="Calibri" pitchFamily="34" charset="0"/>
              </a:rPr>
              <a:t>Clinical lead for pneumonia</a:t>
            </a:r>
          </a:p>
          <a:p>
            <a:endParaRPr lang="en-GB" altLang="en-US">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F871F839-FC83-47AA-A58B-059F660D2A61}" type="slidenum">
              <a:rPr lang="en-GB"/>
              <a:pPr>
                <a:defRPr/>
              </a:pPr>
              <a:t>23</a:t>
            </a:fld>
            <a:endParaRPr lang="en-GB"/>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1112838"/>
            <a:ext cx="4714875"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58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2019 pneumonia review</a:t>
            </a:r>
          </a:p>
        </p:txBody>
      </p:sp>
      <p:sp>
        <p:nvSpPr>
          <p:cNvPr id="25603" name="Content Placeholder 2"/>
          <p:cNvSpPr>
            <a:spLocks noGrp="1"/>
          </p:cNvSpPr>
          <p:nvPr>
            <p:ph idx="1"/>
          </p:nvPr>
        </p:nvSpPr>
        <p:spPr/>
        <p:txBody>
          <a:bodyPr/>
          <a:lstStyle/>
          <a:p>
            <a:r>
              <a:rPr lang="en-GB" altLang="en-US">
                <a:latin typeface="Calibri" pitchFamily="34" charset="0"/>
                <a:cs typeface="Calibri" pitchFamily="34" charset="0"/>
              </a:rPr>
              <a:t>Supported our local teams to undertake the clinical reviews.</a:t>
            </a:r>
          </a:p>
          <a:p>
            <a:r>
              <a:rPr lang="en-GB" altLang="en-US">
                <a:latin typeface="Calibri" pitchFamily="34" charset="0"/>
                <a:cs typeface="Calibri" pitchFamily="34" charset="0"/>
              </a:rPr>
              <a:t>Used SJR methodology to identify problems in care</a:t>
            </a:r>
          </a:p>
          <a:p>
            <a:r>
              <a:rPr lang="en-GB" altLang="en-US">
                <a:latin typeface="Calibri" pitchFamily="34" charset="0"/>
                <a:cs typeface="Calibri" pitchFamily="34" charset="0"/>
              </a:rPr>
              <a:t>Review of all patient deaths in one month period</a:t>
            </a:r>
          </a:p>
        </p:txBody>
      </p:sp>
      <p:sp>
        <p:nvSpPr>
          <p:cNvPr id="4" name="Slide Number Placeholder 3"/>
          <p:cNvSpPr>
            <a:spLocks noGrp="1"/>
          </p:cNvSpPr>
          <p:nvPr>
            <p:ph type="sldNum" sz="quarter" idx="12"/>
          </p:nvPr>
        </p:nvSpPr>
        <p:spPr/>
        <p:txBody>
          <a:bodyPr/>
          <a:lstStyle/>
          <a:p>
            <a:pPr>
              <a:defRPr/>
            </a:pPr>
            <a:fld id="{64147145-7FE7-4DCD-8A90-0A9FEEB43BFD}" type="slidenum">
              <a:rPr lang="en-GB" smtClean="0"/>
              <a:pPr>
                <a:defRPr/>
              </a:pPr>
              <a:t>24</a:t>
            </a:fld>
            <a:endParaRPr lang="en-GB" dirty="0"/>
          </a:p>
        </p:txBody>
      </p:sp>
    </p:spTree>
    <p:extLst>
      <p:ext uri="{BB962C8B-B14F-4D97-AF65-F5344CB8AC3E}">
        <p14:creationId xmlns:p14="http://schemas.microsoft.com/office/powerpoint/2010/main" val="4025858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ea typeface="+mj-ea"/>
              </a:rPr>
              <a:t>Cause of death</a:t>
            </a:r>
          </a:p>
        </p:txBody>
      </p:sp>
      <p:graphicFrame>
        <p:nvGraphicFramePr>
          <p:cNvPr id="26627" name="Chart 3"/>
          <p:cNvGraphicFramePr>
            <a:graphicFrameLocks/>
          </p:cNvGraphicFramePr>
          <p:nvPr/>
        </p:nvGraphicFramePr>
        <p:xfrm>
          <a:off x="417513" y="65088"/>
          <a:ext cx="8453437" cy="6510337"/>
        </p:xfrm>
        <a:graphic>
          <a:graphicData uri="http://schemas.openxmlformats.org/presentationml/2006/ole">
            <mc:AlternateContent xmlns:mc="http://schemas.openxmlformats.org/markup-compatibility/2006">
              <mc:Choice xmlns:v="urn:schemas-microsoft-com:vml" Requires="v">
                <p:oleObj spid="_x0000_s2050" r:id="rId3" imgW="8455885" imgH="6511092" progId="Excel.Chart.8">
                  <p:embed/>
                </p:oleObj>
              </mc:Choice>
              <mc:Fallback>
                <p:oleObj r:id="rId3" imgW="8455885" imgH="651109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65088"/>
                        <a:ext cx="8453437"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5484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ea typeface="+mj-ea"/>
              </a:rPr>
              <a:t>Sepsis bundle</a:t>
            </a:r>
          </a:p>
        </p:txBody>
      </p:sp>
      <p:graphicFrame>
        <p:nvGraphicFramePr>
          <p:cNvPr id="27651" name="Chart 2"/>
          <p:cNvGraphicFramePr>
            <a:graphicFrameLocks/>
          </p:cNvGraphicFramePr>
          <p:nvPr/>
        </p:nvGraphicFramePr>
        <p:xfrm>
          <a:off x="409575" y="209550"/>
          <a:ext cx="8455025" cy="6510338"/>
        </p:xfrm>
        <a:graphic>
          <a:graphicData uri="http://schemas.openxmlformats.org/presentationml/2006/ole">
            <mc:AlternateContent xmlns:mc="http://schemas.openxmlformats.org/markup-compatibility/2006">
              <mc:Choice xmlns:v="urn:schemas-microsoft-com:vml" Requires="v">
                <p:oleObj spid="_x0000_s3074" r:id="rId3" imgW="8455885" imgH="6511092" progId="Excel.Chart.8">
                  <p:embed/>
                </p:oleObj>
              </mc:Choice>
              <mc:Fallback>
                <p:oleObj r:id="rId3" imgW="8455885" imgH="651109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09550"/>
                        <a:ext cx="8455025" cy="65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933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t>C</a:t>
            </a:r>
            <a:r>
              <a:rPr lang="en-GB" dirty="0">
                <a:ea typeface="+mj-ea"/>
              </a:rPr>
              <a:t>onclusions</a:t>
            </a:r>
          </a:p>
        </p:txBody>
      </p:sp>
      <p:sp>
        <p:nvSpPr>
          <p:cNvPr id="28675" name="Rectangle 2"/>
          <p:cNvSpPr>
            <a:spLocks noChangeArrowheads="1"/>
          </p:cNvSpPr>
          <p:nvPr/>
        </p:nvSpPr>
        <p:spPr bwMode="auto">
          <a:xfrm>
            <a:off x="220663" y="2133600"/>
            <a:ext cx="87439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2200">
                <a:solidFill>
                  <a:srgbClr val="404040"/>
                </a:solidFill>
                <a:latin typeface="Calibri" pitchFamily="34" charset="0"/>
                <a:cs typeface="Calibri" pitchFamily="34" charset="0"/>
              </a:defRPr>
            </a:lvl1pPr>
            <a:lvl2pPr marL="742950" indent="-285750" eaLnBrk="0" hangingPunct="0">
              <a:spcBef>
                <a:spcPct val="20000"/>
              </a:spcBef>
              <a:buFont typeface="Arial" charset="0"/>
              <a:buChar char="–"/>
              <a:defRPr sz="2200">
                <a:solidFill>
                  <a:srgbClr val="404040"/>
                </a:solidFill>
                <a:latin typeface="Calibri" pitchFamily="34" charset="0"/>
                <a:cs typeface="Calibri" pitchFamily="34" charset="0"/>
              </a:defRPr>
            </a:lvl2pPr>
            <a:lvl3pPr marL="1143000" indent="-228600" eaLnBrk="0" hangingPunct="0">
              <a:spcBef>
                <a:spcPct val="20000"/>
              </a:spcBef>
              <a:buFont typeface="Arial" charset="0"/>
              <a:buChar char="•"/>
              <a:defRPr sz="2200">
                <a:solidFill>
                  <a:srgbClr val="404040"/>
                </a:solidFill>
                <a:latin typeface="Calibri" pitchFamily="34" charset="0"/>
                <a:cs typeface="Calibri" pitchFamily="34" charset="0"/>
              </a:defRPr>
            </a:lvl3pPr>
            <a:lvl4pPr marL="1600200" indent="-228600" eaLnBrk="0" hangingPunct="0">
              <a:spcBef>
                <a:spcPct val="20000"/>
              </a:spcBef>
              <a:buFont typeface="Arial" charset="0"/>
              <a:buChar char="–"/>
              <a:defRPr sz="2200">
                <a:solidFill>
                  <a:srgbClr val="404040"/>
                </a:solidFill>
                <a:latin typeface="Calibri" pitchFamily="34" charset="0"/>
                <a:cs typeface="Calibri" pitchFamily="34" charset="0"/>
              </a:defRPr>
            </a:lvl4pPr>
            <a:lvl5pPr marL="2057400" indent="-228600" eaLnBrk="0" hangingPunct="0">
              <a:spcBef>
                <a:spcPct val="20000"/>
              </a:spcBef>
              <a:buFont typeface="Arial" charset="0"/>
              <a:buChar char="»"/>
              <a:defRPr sz="2200">
                <a:solidFill>
                  <a:srgbClr val="404040"/>
                </a:solidFill>
                <a:latin typeface="Calibri" pitchFamily="34" charset="0"/>
                <a:cs typeface="Calibri" pitchFamily="34" charset="0"/>
              </a:defRPr>
            </a:lvl5pPr>
            <a:lvl6pPr marL="25146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6pPr>
            <a:lvl7pPr marL="29718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7pPr>
            <a:lvl8pPr marL="34290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8pPr>
            <a:lvl9pPr marL="38862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9pPr>
          </a:lstStyle>
          <a:p>
            <a:r>
              <a:rPr lang="en-GB" altLang="en-US" sz="2400">
                <a:cs typeface="Arial" charset="0"/>
              </a:rPr>
              <a:t>15 people (55.55%) out of 27 died of Pneumonia</a:t>
            </a:r>
          </a:p>
          <a:p>
            <a:r>
              <a:rPr lang="en-GB" altLang="en-US" sz="2400">
                <a:cs typeface="Arial" charset="0"/>
              </a:rPr>
              <a:t>Only 6 patients out of 15 had documented CURB65 score</a:t>
            </a:r>
          </a:p>
          <a:p>
            <a:r>
              <a:rPr lang="en-GB" altLang="en-US" sz="2400">
                <a:cs typeface="Arial" charset="0"/>
              </a:rPr>
              <a:t>Only 7 patients out of 18 patients had Sepsis 6 Bundle completed and followed. (38.88%).</a:t>
            </a:r>
          </a:p>
          <a:p>
            <a:endParaRPr lang="en-GB" altLang="en-US" sz="2400">
              <a:cs typeface="Arial" charset="0"/>
            </a:endParaRPr>
          </a:p>
        </p:txBody>
      </p:sp>
      <p:sp>
        <p:nvSpPr>
          <p:cNvPr id="4" name="Slide Number Placeholder 3"/>
          <p:cNvSpPr>
            <a:spLocks noGrp="1"/>
          </p:cNvSpPr>
          <p:nvPr>
            <p:ph type="sldNum" sz="quarter" idx="12"/>
          </p:nvPr>
        </p:nvSpPr>
        <p:spPr/>
        <p:txBody>
          <a:bodyPr/>
          <a:lstStyle/>
          <a:p>
            <a:pPr>
              <a:defRPr/>
            </a:pPr>
            <a:fld id="{1053820E-0937-4FF1-AB48-B4B606C06183}" type="slidenum">
              <a:rPr lang="en-GB"/>
              <a:pPr>
                <a:defRPr/>
              </a:pPr>
              <a:t>27</a:t>
            </a:fld>
            <a:endParaRPr lang="en-GB"/>
          </a:p>
        </p:txBody>
      </p:sp>
    </p:spTree>
    <p:extLst>
      <p:ext uri="{BB962C8B-B14F-4D97-AF65-F5344CB8AC3E}">
        <p14:creationId xmlns:p14="http://schemas.microsoft.com/office/powerpoint/2010/main" val="253804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t>PNEUMONIA actions 2018-20</a:t>
            </a:r>
            <a:endParaRPr lang="en-GB" dirty="0">
              <a:ea typeface="+mj-ea"/>
            </a:endParaRPr>
          </a:p>
        </p:txBody>
      </p:sp>
      <p:sp>
        <p:nvSpPr>
          <p:cNvPr id="29699" name="Rectangle 2"/>
          <p:cNvSpPr>
            <a:spLocks noChangeArrowheads="1"/>
          </p:cNvSpPr>
          <p:nvPr/>
        </p:nvSpPr>
        <p:spPr bwMode="auto">
          <a:xfrm>
            <a:off x="188913" y="2060575"/>
            <a:ext cx="86137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2200">
                <a:solidFill>
                  <a:srgbClr val="404040"/>
                </a:solidFill>
                <a:latin typeface="Calibri" pitchFamily="34" charset="0"/>
                <a:cs typeface="Calibri" pitchFamily="34" charset="0"/>
              </a:defRPr>
            </a:lvl1pPr>
            <a:lvl2pPr marL="742950" indent="-285750" eaLnBrk="0" hangingPunct="0">
              <a:spcBef>
                <a:spcPct val="20000"/>
              </a:spcBef>
              <a:buFont typeface="Arial" charset="0"/>
              <a:buChar char="–"/>
              <a:defRPr sz="2200">
                <a:solidFill>
                  <a:srgbClr val="404040"/>
                </a:solidFill>
                <a:latin typeface="Calibri" pitchFamily="34" charset="0"/>
                <a:cs typeface="Calibri" pitchFamily="34" charset="0"/>
              </a:defRPr>
            </a:lvl2pPr>
            <a:lvl3pPr marL="1200150" indent="-285750" eaLnBrk="0" hangingPunct="0">
              <a:spcBef>
                <a:spcPct val="20000"/>
              </a:spcBef>
              <a:buFont typeface="Arial" charset="0"/>
              <a:buChar char="•"/>
              <a:defRPr sz="2200">
                <a:solidFill>
                  <a:srgbClr val="404040"/>
                </a:solidFill>
                <a:latin typeface="Calibri" pitchFamily="34" charset="0"/>
                <a:cs typeface="Calibri" pitchFamily="34" charset="0"/>
              </a:defRPr>
            </a:lvl3pPr>
            <a:lvl4pPr marL="1600200" indent="-228600" eaLnBrk="0" hangingPunct="0">
              <a:spcBef>
                <a:spcPct val="20000"/>
              </a:spcBef>
              <a:buFont typeface="Arial" charset="0"/>
              <a:buChar char="–"/>
              <a:defRPr sz="2200">
                <a:solidFill>
                  <a:srgbClr val="404040"/>
                </a:solidFill>
                <a:latin typeface="Calibri" pitchFamily="34" charset="0"/>
                <a:cs typeface="Calibri" pitchFamily="34" charset="0"/>
              </a:defRPr>
            </a:lvl4pPr>
            <a:lvl5pPr marL="2057400" indent="-228600" eaLnBrk="0" hangingPunct="0">
              <a:spcBef>
                <a:spcPct val="20000"/>
              </a:spcBef>
              <a:buFont typeface="Arial" charset="0"/>
              <a:buChar char="»"/>
              <a:defRPr sz="2200">
                <a:solidFill>
                  <a:srgbClr val="404040"/>
                </a:solidFill>
                <a:latin typeface="Calibri" pitchFamily="34" charset="0"/>
                <a:cs typeface="Calibri" pitchFamily="34" charset="0"/>
              </a:defRPr>
            </a:lvl5pPr>
            <a:lvl6pPr marL="25146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6pPr>
            <a:lvl7pPr marL="29718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7pPr>
            <a:lvl8pPr marL="34290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8pPr>
            <a:lvl9pPr marL="3886200" indent="-228600" defTabSz="457200" eaLnBrk="0" fontAlgn="base" hangingPunct="0">
              <a:spcBef>
                <a:spcPct val="20000"/>
              </a:spcBef>
              <a:spcAft>
                <a:spcPct val="0"/>
              </a:spcAft>
              <a:buFont typeface="Arial" charset="0"/>
              <a:buChar char="»"/>
              <a:defRPr sz="2200">
                <a:solidFill>
                  <a:srgbClr val="404040"/>
                </a:solidFill>
                <a:latin typeface="Calibri" pitchFamily="34" charset="0"/>
                <a:cs typeface="Calibri" pitchFamily="34" charset="0"/>
              </a:defRPr>
            </a:lvl9pPr>
          </a:lstStyle>
          <a:p>
            <a:r>
              <a:rPr lang="en-GB" altLang="en-US" sz="2400">
                <a:cs typeface="Arial" charset="0"/>
              </a:rPr>
              <a:t>Focussed training on sepsis 5 in ED and MRU</a:t>
            </a:r>
          </a:p>
          <a:p>
            <a:r>
              <a:rPr lang="en-GB" altLang="en-US" sz="2400">
                <a:cs typeface="Arial" charset="0"/>
              </a:rPr>
              <a:t>Sepsis 6 and CURB 65 compliance assessed on Consultant ward round</a:t>
            </a:r>
          </a:p>
          <a:p>
            <a:r>
              <a:rPr lang="en-GB" altLang="en-US" sz="2400">
                <a:cs typeface="Arial" charset="0"/>
              </a:rPr>
              <a:t>Re-design of current medical clerking Proforma to include SEPSIS 6 and CURB65 tools</a:t>
            </a:r>
          </a:p>
          <a:p>
            <a:r>
              <a:rPr lang="en-GB" altLang="en-US" sz="2400">
                <a:cs typeface="Arial" charset="0"/>
              </a:rPr>
              <a:t>Focussed teaching and education on diagnosis and management of pneumonia</a:t>
            </a:r>
          </a:p>
        </p:txBody>
      </p:sp>
      <p:sp>
        <p:nvSpPr>
          <p:cNvPr id="4" name="Slide Number Placeholder 3"/>
          <p:cNvSpPr>
            <a:spLocks noGrp="1"/>
          </p:cNvSpPr>
          <p:nvPr>
            <p:ph type="sldNum" sz="quarter" idx="12"/>
          </p:nvPr>
        </p:nvSpPr>
        <p:spPr/>
        <p:txBody>
          <a:bodyPr/>
          <a:lstStyle/>
          <a:p>
            <a:pPr>
              <a:defRPr/>
            </a:pPr>
            <a:fld id="{44C5A43B-7C9B-4CF8-B0C6-66DB81FFCD3C}" type="slidenum">
              <a:rPr lang="en-GB"/>
              <a:pPr>
                <a:defRPr/>
              </a:pPr>
              <a:t>28</a:t>
            </a:fld>
            <a:endParaRPr lang="en-GB"/>
          </a:p>
        </p:txBody>
      </p:sp>
    </p:spTree>
    <p:extLst>
      <p:ext uri="{BB962C8B-B14F-4D97-AF65-F5344CB8AC3E}">
        <p14:creationId xmlns:p14="http://schemas.microsoft.com/office/powerpoint/2010/main" val="48454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Summary</a:t>
            </a:r>
          </a:p>
        </p:txBody>
      </p:sp>
      <p:sp>
        <p:nvSpPr>
          <p:cNvPr id="30723" name="Content Placeholder 2"/>
          <p:cNvSpPr>
            <a:spLocks noGrp="1"/>
          </p:cNvSpPr>
          <p:nvPr>
            <p:ph idx="1"/>
          </p:nvPr>
        </p:nvSpPr>
        <p:spPr>
          <a:xfrm>
            <a:off x="220663" y="1484313"/>
            <a:ext cx="8613775" cy="1584325"/>
          </a:xfrm>
        </p:spPr>
        <p:txBody>
          <a:bodyPr>
            <a:normAutofit fontScale="92500" lnSpcReduction="20000"/>
          </a:bodyPr>
          <a:lstStyle/>
          <a:p>
            <a:r>
              <a:rPr lang="en-GB" altLang="en-US">
                <a:latin typeface="Calibri" pitchFamily="34" charset="0"/>
                <a:cs typeface="Calibri" pitchFamily="34" charset="0"/>
              </a:rPr>
              <a:t>Supported learning from mortality reviews has lead to greater understanding of the department issues and ownership of the management of pneumonia within the department.</a:t>
            </a:r>
          </a:p>
        </p:txBody>
      </p:sp>
      <p:sp>
        <p:nvSpPr>
          <p:cNvPr id="4" name="Slide Number Placeholder 3"/>
          <p:cNvSpPr>
            <a:spLocks noGrp="1"/>
          </p:cNvSpPr>
          <p:nvPr>
            <p:ph type="sldNum" sz="quarter" idx="12"/>
          </p:nvPr>
        </p:nvSpPr>
        <p:spPr/>
        <p:txBody>
          <a:bodyPr/>
          <a:lstStyle/>
          <a:p>
            <a:pPr>
              <a:defRPr/>
            </a:pPr>
            <a:fld id="{5DD65D2A-21DD-4C2F-9DD2-EAA6BF055F9D}" type="slidenum">
              <a:rPr lang="en-GB" smtClean="0"/>
              <a:pPr>
                <a:defRPr/>
              </a:pPr>
              <a:t>29</a:t>
            </a:fld>
            <a:endParaRPr lang="en-GB" dirty="0"/>
          </a:p>
        </p:txBody>
      </p:sp>
      <p:pic>
        <p:nvPicPr>
          <p:cNvPr id="307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068638"/>
            <a:ext cx="38163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57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Why?</a:t>
            </a:r>
          </a:p>
        </p:txBody>
      </p:sp>
      <p:pic>
        <p:nvPicPr>
          <p:cNvPr id="15" name="Picture 2" descr="http://intranet/media/images/versions/img94joktmu71335.jpg?bev=7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33405" y="1263860"/>
            <a:ext cx="4556709" cy="255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1340768"/>
            <a:ext cx="35623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05" y="3212976"/>
            <a:ext cx="4032448" cy="259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04123EF-D49B-49B4-AD44-586ED2357B1E}"/>
              </a:ext>
            </a:extLst>
          </p:cNvPr>
          <p:cNvPicPr>
            <a:picLocks noChangeAspect="1"/>
          </p:cNvPicPr>
          <p:nvPr/>
        </p:nvPicPr>
        <p:blipFill>
          <a:blip r:embed="rId8"/>
          <a:stretch>
            <a:fillRect/>
          </a:stretch>
        </p:blipFill>
        <p:spPr>
          <a:xfrm>
            <a:off x="552256" y="3402568"/>
            <a:ext cx="5719572" cy="3398520"/>
          </a:xfrm>
          <a:prstGeom prst="rect">
            <a:avLst/>
          </a:prstGeom>
        </p:spPr>
      </p:pic>
    </p:spTree>
    <p:extLst>
      <p:ext uri="{BB962C8B-B14F-4D97-AF65-F5344CB8AC3E}">
        <p14:creationId xmlns:p14="http://schemas.microsoft.com/office/powerpoint/2010/main" val="17028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4EB5-90B5-4857-B5B7-1AD29C054113}"/>
              </a:ext>
            </a:extLst>
          </p:cNvPr>
          <p:cNvSpPr>
            <a:spLocks noGrp="1"/>
          </p:cNvSpPr>
          <p:nvPr>
            <p:ph type="ctrTitle"/>
          </p:nvPr>
        </p:nvSpPr>
        <p:spPr>
          <a:xfrm>
            <a:off x="383706" y="980728"/>
            <a:ext cx="4118665" cy="2076333"/>
          </a:xfrm>
        </p:spPr>
        <p:txBody>
          <a:bodyPr anchor="t">
            <a:normAutofit fontScale="90000"/>
          </a:bodyPr>
          <a:lstStyle/>
          <a:p>
            <a:pPr algn="l"/>
            <a:r>
              <a:rPr lang="en-GB" sz="4800" b="1" dirty="0">
                <a:solidFill>
                  <a:schemeClr val="bg1"/>
                </a:solidFill>
              </a:rPr>
              <a:t>Mortality reviews: learning from deaths during Covid</a:t>
            </a:r>
            <a:br>
              <a:rPr lang="en-GB" sz="4800" b="1" dirty="0">
                <a:solidFill>
                  <a:schemeClr val="bg1"/>
                </a:solidFill>
              </a:rPr>
            </a:br>
            <a:br>
              <a:rPr lang="en-GB" sz="4800" b="1" dirty="0">
                <a:solidFill>
                  <a:schemeClr val="bg1"/>
                </a:solidFill>
              </a:rPr>
            </a:br>
            <a:r>
              <a:rPr lang="en-GB" sz="4800" b="1" dirty="0">
                <a:solidFill>
                  <a:schemeClr val="bg1"/>
                </a:solidFill>
              </a:rPr>
              <a:t>Doreen </a:t>
            </a:r>
            <a:r>
              <a:rPr lang="en-GB" sz="4800" b="1" dirty="0" err="1">
                <a:solidFill>
                  <a:schemeClr val="bg1"/>
                </a:solidFill>
              </a:rPr>
              <a:t>Kageha</a:t>
            </a:r>
            <a:r>
              <a:rPr lang="en-GB" sz="4800" b="1" dirty="0">
                <a:solidFill>
                  <a:schemeClr val="bg1"/>
                </a:solidFill>
              </a:rPr>
              <a:t>, </a:t>
            </a:r>
            <a:br>
              <a:rPr lang="en-GB" sz="4800" b="1" dirty="0">
                <a:solidFill>
                  <a:schemeClr val="bg1"/>
                </a:solidFill>
              </a:rPr>
            </a:br>
            <a:r>
              <a:rPr lang="en-GB" sz="4800" b="1" dirty="0">
                <a:solidFill>
                  <a:schemeClr val="bg1"/>
                </a:solidFill>
              </a:rPr>
              <a:t>supported by junior doctor mortality faculty</a:t>
            </a:r>
            <a:br>
              <a:rPr lang="en-GB" sz="4800" dirty="0">
                <a:solidFill>
                  <a:schemeClr val="bg1"/>
                </a:solidFill>
              </a:rPr>
            </a:br>
            <a:endParaRPr lang="en-GB" sz="4800" dirty="0"/>
          </a:p>
        </p:txBody>
      </p:sp>
      <p:sp>
        <p:nvSpPr>
          <p:cNvPr id="37" name="Freeform: Shape 2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2985" y="381000"/>
            <a:ext cx="4751017"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5" name="Content Placeholder 4" descr="A picture containing food&#10;&#10;Description automatically generated">
            <a:extLst>
              <a:ext uri="{FF2B5EF4-FFF2-40B4-BE49-F238E27FC236}">
                <a16:creationId xmlns:a16="http://schemas.microsoft.com/office/drawing/2014/main" id="{4148FC36-4DFA-41DF-8408-687765D60EB3}"/>
              </a:ext>
            </a:extLst>
          </p:cNvPr>
          <p:cNvPicPr>
            <a:picLocks noChangeAspect="1"/>
          </p:cNvPicPr>
          <p:nvPr/>
        </p:nvPicPr>
        <p:blipFill rotWithShape="1">
          <a:blip r:embed="rId2">
            <a:extLst>
              <a:ext uri="{28A0092B-C50C-407E-A947-70E740481C1C}">
                <a14:useLocalDpi xmlns:a14="http://schemas.microsoft.com/office/drawing/2010/main" val="0"/>
              </a:ext>
            </a:extLst>
          </a:blip>
          <a:srcRect l="1516"/>
          <a:stretch/>
        </p:blipFill>
        <p:spPr>
          <a:xfrm>
            <a:off x="4515814" y="544780"/>
            <a:ext cx="4628186"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98044771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BBB5-AC27-441D-B391-12C622182B35}"/>
              </a:ext>
            </a:extLst>
          </p:cNvPr>
          <p:cNvSpPr>
            <a:spLocks noGrp="1"/>
          </p:cNvSpPr>
          <p:nvPr>
            <p:ph type="title"/>
          </p:nvPr>
        </p:nvSpPr>
        <p:spPr>
          <a:xfrm>
            <a:off x="3883641" y="255943"/>
            <a:ext cx="7886700" cy="1013100"/>
          </a:xfrm>
        </p:spPr>
        <p:txBody>
          <a:bodyPr>
            <a:normAutofit/>
          </a:bodyPr>
          <a:lstStyle/>
          <a:p>
            <a:r>
              <a:rPr lang="en-GB" sz="4000" b="1" dirty="0"/>
              <a:t>Aims</a:t>
            </a:r>
          </a:p>
        </p:txBody>
      </p:sp>
      <p:sp>
        <p:nvSpPr>
          <p:cNvPr id="3" name="Content Placeholder 2">
            <a:extLst>
              <a:ext uri="{FF2B5EF4-FFF2-40B4-BE49-F238E27FC236}">
                <a16:creationId xmlns:a16="http://schemas.microsoft.com/office/drawing/2014/main" id="{EF97BDCF-0663-4814-8098-CAB35284CB07}"/>
              </a:ext>
            </a:extLst>
          </p:cNvPr>
          <p:cNvSpPr>
            <a:spLocks noGrp="1"/>
          </p:cNvSpPr>
          <p:nvPr>
            <p:ph idx="1"/>
          </p:nvPr>
        </p:nvSpPr>
        <p:spPr>
          <a:xfrm>
            <a:off x="628650" y="1488001"/>
            <a:ext cx="7886700" cy="4351338"/>
          </a:xfrm>
        </p:spPr>
        <p:txBody>
          <a:bodyPr/>
          <a:lstStyle/>
          <a:p>
            <a:r>
              <a:rPr lang="en-GB" dirty="0"/>
              <a:t>T</a:t>
            </a:r>
            <a:r>
              <a:rPr lang="en-GB" sz="2600" dirty="0"/>
              <a:t>his is a review of mortality assessments undertaken during the height of the covid-19 pandemic, specifically March to May 2020</a:t>
            </a:r>
          </a:p>
          <a:p>
            <a:r>
              <a:rPr lang="en-GB" sz="2600" dirty="0"/>
              <a:t>A look at the common themes highlighted</a:t>
            </a:r>
          </a:p>
          <a:p>
            <a:r>
              <a:rPr lang="en-GB" sz="2600" dirty="0"/>
              <a:t>Summary of the key learning points</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58809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CB97-8F0B-4626-A5A9-1BC70748BA1D}"/>
              </a:ext>
            </a:extLst>
          </p:cNvPr>
          <p:cNvSpPr>
            <a:spLocks noGrp="1"/>
          </p:cNvSpPr>
          <p:nvPr>
            <p:ph type="title"/>
          </p:nvPr>
        </p:nvSpPr>
        <p:spPr>
          <a:xfrm>
            <a:off x="611560" y="116632"/>
            <a:ext cx="7886700" cy="1325563"/>
          </a:xfrm>
        </p:spPr>
        <p:txBody>
          <a:bodyPr>
            <a:normAutofit/>
          </a:bodyPr>
          <a:lstStyle/>
          <a:p>
            <a:r>
              <a:rPr lang="en-GB" sz="4000" b="1" dirty="0"/>
              <a:t>Comparison with pre-</a:t>
            </a:r>
            <a:r>
              <a:rPr lang="en-GB" sz="4000" b="1" dirty="0" err="1"/>
              <a:t>covid</a:t>
            </a:r>
            <a:r>
              <a:rPr lang="en-GB" sz="4000" b="1" dirty="0"/>
              <a:t> data</a:t>
            </a:r>
            <a:endParaRPr lang="en-GB" sz="4000" dirty="0"/>
          </a:p>
        </p:txBody>
      </p:sp>
      <p:sp>
        <p:nvSpPr>
          <p:cNvPr id="3" name="Content Placeholder 2">
            <a:extLst>
              <a:ext uri="{FF2B5EF4-FFF2-40B4-BE49-F238E27FC236}">
                <a16:creationId xmlns:a16="http://schemas.microsoft.com/office/drawing/2014/main" id="{3324EC24-3647-46EE-85D9-74913BCB51BD}"/>
              </a:ext>
            </a:extLst>
          </p:cNvPr>
          <p:cNvSpPr>
            <a:spLocks noGrp="1"/>
          </p:cNvSpPr>
          <p:nvPr>
            <p:ph idx="1"/>
          </p:nvPr>
        </p:nvSpPr>
        <p:spPr>
          <a:xfrm>
            <a:off x="628650" y="1505268"/>
            <a:ext cx="7886700" cy="5213584"/>
          </a:xfrm>
        </p:spPr>
        <p:txBody>
          <a:bodyPr>
            <a:normAutofit/>
          </a:bodyPr>
          <a:lstStyle/>
          <a:p>
            <a:r>
              <a:rPr lang="en-GB" sz="2400" dirty="0"/>
              <a:t>The faculty undertook 255 reviews between this March and May 2020. </a:t>
            </a:r>
          </a:p>
          <a:p>
            <a:r>
              <a:rPr lang="en-GB" sz="2400" dirty="0"/>
              <a:t>Comparison versus the pre-covid December- February 2019 64 </a:t>
            </a:r>
          </a:p>
          <a:p>
            <a:r>
              <a:rPr lang="en-GB" sz="2400" dirty="0"/>
              <a:t>This comparison is based on the quality of ratings provided by reviewers, with the scores categories being: very poor, poor, adequate, good and excellent.</a:t>
            </a:r>
          </a:p>
          <a:p>
            <a:pPr marL="0" indent="0">
              <a:buNone/>
            </a:pPr>
            <a:r>
              <a:rPr lang="en-GB" sz="2400" b="1" i="1" dirty="0"/>
              <a:t>Average of total scores</a:t>
            </a:r>
          </a:p>
          <a:p>
            <a:endParaRPr lang="en-GB" sz="2400" dirty="0"/>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indent="0" fontAlgn="t">
              <a:spcBef>
                <a:spcPts val="0"/>
              </a:spcBef>
              <a:buNone/>
            </a:pPr>
            <a:endParaRPr lang="en-GB" sz="1800" dirty="0"/>
          </a:p>
          <a:p>
            <a:pPr fontAlgn="t">
              <a:spcBef>
                <a:spcPts val="0"/>
              </a:spcBef>
              <a:buFont typeface="Wingdings" panose="05000000000000000000" pitchFamily="2" charset="2"/>
              <a:buChar char="v"/>
            </a:pPr>
            <a:r>
              <a:rPr lang="en-GB" sz="2400" dirty="0"/>
              <a:t>Improvement of 3.04 to 3.77, noted in the average rating scores recorded over the 2 periods</a:t>
            </a: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p:txBody>
      </p:sp>
      <p:graphicFrame>
        <p:nvGraphicFramePr>
          <p:cNvPr id="4" name="Table 4">
            <a:extLst>
              <a:ext uri="{FF2B5EF4-FFF2-40B4-BE49-F238E27FC236}">
                <a16:creationId xmlns:a16="http://schemas.microsoft.com/office/drawing/2014/main" id="{8FB9380D-4CEB-4857-8E53-1E6C3FC41597}"/>
              </a:ext>
            </a:extLst>
          </p:cNvPr>
          <p:cNvGraphicFramePr>
            <a:graphicFrameLocks noGrp="1"/>
          </p:cNvGraphicFramePr>
          <p:nvPr>
            <p:extLst>
              <p:ext uri="{D42A27DB-BD31-4B8C-83A1-F6EECF244321}">
                <p14:modId xmlns:p14="http://schemas.microsoft.com/office/powerpoint/2010/main" val="2556201080"/>
              </p:ext>
            </p:extLst>
          </p:nvPr>
        </p:nvGraphicFramePr>
        <p:xfrm>
          <a:off x="1403648" y="4653136"/>
          <a:ext cx="6096000" cy="102711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42751762"/>
                    </a:ext>
                  </a:extLst>
                </a:gridCol>
                <a:gridCol w="3048000">
                  <a:extLst>
                    <a:ext uri="{9D8B030D-6E8A-4147-A177-3AD203B41FA5}">
                      <a16:colId xmlns:a16="http://schemas.microsoft.com/office/drawing/2014/main" val="1499636253"/>
                    </a:ext>
                  </a:extLst>
                </a:gridCol>
              </a:tblGrid>
              <a:tr h="656279">
                <a:tc>
                  <a:txBody>
                    <a:bodyPr/>
                    <a:lstStyle/>
                    <a:p>
                      <a:r>
                        <a:rPr lang="en-GB" b="1" dirty="0">
                          <a:solidFill>
                            <a:schemeClr val="tx1"/>
                          </a:solidFill>
                        </a:rPr>
                        <a:t>Average scores Dec 2019-Feb 2020</a:t>
                      </a:r>
                    </a:p>
                  </a:txBody>
                  <a:tcPr marL="68580" marR="68580"/>
                </a:tc>
                <a:tc>
                  <a:txBody>
                    <a:bodyPr/>
                    <a:lstStyle/>
                    <a:p>
                      <a:r>
                        <a:rPr lang="en-GB" b="1" dirty="0">
                          <a:solidFill>
                            <a:schemeClr val="tx1"/>
                          </a:solidFill>
                        </a:rPr>
                        <a:t>Average scores March-May 2020</a:t>
                      </a:r>
                    </a:p>
                  </a:txBody>
                  <a:tcPr marL="68580" marR="68580"/>
                </a:tc>
                <a:extLst>
                  <a:ext uri="{0D108BD9-81ED-4DB2-BD59-A6C34878D82A}">
                    <a16:rowId xmlns:a16="http://schemas.microsoft.com/office/drawing/2014/main" val="2823976997"/>
                  </a:ext>
                </a:extLst>
              </a:tr>
              <a:tr h="370840">
                <a:tc>
                  <a:txBody>
                    <a:bodyPr/>
                    <a:lstStyle/>
                    <a:p>
                      <a:r>
                        <a:rPr lang="en-GB" dirty="0"/>
                        <a:t>3.04</a:t>
                      </a:r>
                    </a:p>
                  </a:txBody>
                  <a:tcPr marL="68580" marR="68580"/>
                </a:tc>
                <a:tc>
                  <a:txBody>
                    <a:bodyPr/>
                    <a:lstStyle/>
                    <a:p>
                      <a:r>
                        <a:rPr lang="en-GB" dirty="0"/>
                        <a:t>3.77</a:t>
                      </a:r>
                    </a:p>
                  </a:txBody>
                  <a:tcPr marL="68580" marR="68580"/>
                </a:tc>
                <a:extLst>
                  <a:ext uri="{0D108BD9-81ED-4DB2-BD59-A6C34878D82A}">
                    <a16:rowId xmlns:a16="http://schemas.microsoft.com/office/drawing/2014/main" val="3928296746"/>
                  </a:ext>
                </a:extLst>
              </a:tr>
            </a:tbl>
          </a:graphicData>
        </a:graphic>
      </p:graphicFrame>
    </p:spTree>
    <p:extLst>
      <p:ext uri="{BB962C8B-B14F-4D97-AF65-F5344CB8AC3E}">
        <p14:creationId xmlns:p14="http://schemas.microsoft.com/office/powerpoint/2010/main" val="64476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B2B1-62D4-4C41-9766-D34B9923F6AD}"/>
              </a:ext>
            </a:extLst>
          </p:cNvPr>
          <p:cNvSpPr>
            <a:spLocks noGrp="1"/>
          </p:cNvSpPr>
          <p:nvPr>
            <p:ph type="title"/>
          </p:nvPr>
        </p:nvSpPr>
        <p:spPr>
          <a:xfrm>
            <a:off x="899592" y="-28110"/>
            <a:ext cx="7886700" cy="1325563"/>
          </a:xfrm>
        </p:spPr>
        <p:txBody>
          <a:bodyPr>
            <a:normAutofit/>
          </a:bodyPr>
          <a:lstStyle/>
          <a:p>
            <a:r>
              <a:rPr lang="en-GB" sz="4000" b="1" dirty="0"/>
              <a:t>Comparison with pre-</a:t>
            </a:r>
            <a:r>
              <a:rPr lang="en-GB" sz="4000" b="1" dirty="0" err="1"/>
              <a:t>covid</a:t>
            </a:r>
            <a:r>
              <a:rPr lang="en-GB" sz="4000" b="1" dirty="0"/>
              <a:t> data</a:t>
            </a:r>
          </a:p>
        </p:txBody>
      </p:sp>
      <p:sp>
        <p:nvSpPr>
          <p:cNvPr id="3" name="Content Placeholder 2">
            <a:extLst>
              <a:ext uri="{FF2B5EF4-FFF2-40B4-BE49-F238E27FC236}">
                <a16:creationId xmlns:a16="http://schemas.microsoft.com/office/drawing/2014/main" id="{944BDCC8-D483-4ABC-89E9-77ACFF15D09E}"/>
              </a:ext>
            </a:extLst>
          </p:cNvPr>
          <p:cNvSpPr>
            <a:spLocks noGrp="1"/>
          </p:cNvSpPr>
          <p:nvPr>
            <p:ph idx="1"/>
          </p:nvPr>
        </p:nvSpPr>
        <p:spPr>
          <a:xfrm>
            <a:off x="395536" y="1628800"/>
            <a:ext cx="7886700" cy="5432701"/>
          </a:xfrm>
        </p:spPr>
        <p:txBody>
          <a:bodyPr>
            <a:normAutofit/>
          </a:bodyPr>
          <a:lstStyle/>
          <a:p>
            <a:pPr marL="0" indent="0">
              <a:buNone/>
            </a:pPr>
            <a:r>
              <a:rPr lang="en-GB" sz="2400" b="1" i="1" dirty="0"/>
              <a:t>Percentage quality of care scores</a:t>
            </a:r>
          </a:p>
          <a:p>
            <a:pPr marL="0" indent="0">
              <a:buNone/>
            </a:pPr>
            <a:endParaRPr lang="en-GB" sz="2400" b="1" i="1" dirty="0"/>
          </a:p>
          <a:p>
            <a:pPr marL="0" indent="0">
              <a:buNone/>
            </a:pPr>
            <a:endParaRPr lang="en-GB" sz="2400" b="1" i="1" dirty="0"/>
          </a:p>
          <a:p>
            <a:pPr marL="0" indent="0">
              <a:buNone/>
            </a:pPr>
            <a:endParaRPr lang="en-GB" sz="2400" b="1" i="1" dirty="0"/>
          </a:p>
          <a:p>
            <a:pPr marL="0" indent="0">
              <a:buNone/>
            </a:pPr>
            <a:endParaRPr lang="en-GB" sz="2400" b="1" i="1" dirty="0"/>
          </a:p>
          <a:p>
            <a:pPr marL="0" indent="0">
              <a:buNone/>
            </a:pPr>
            <a:endParaRPr lang="en-GB" sz="2400" b="1" i="1" dirty="0"/>
          </a:p>
          <a:p>
            <a:pPr marL="0" indent="0">
              <a:buNone/>
            </a:pPr>
            <a:endParaRPr lang="en-GB" sz="2400" b="1" i="1" dirty="0"/>
          </a:p>
          <a:p>
            <a:pPr>
              <a:buFont typeface="Wingdings" panose="05000000000000000000" pitchFamily="2" charset="2"/>
              <a:buChar char="v"/>
            </a:pPr>
            <a:r>
              <a:rPr lang="en-GB" sz="2400" dirty="0"/>
              <a:t>Improvement all of the parameters</a:t>
            </a:r>
          </a:p>
          <a:p>
            <a:pPr marL="0" indent="0">
              <a:buNone/>
            </a:pPr>
            <a:endParaRPr lang="en-GB" sz="2400" b="1" i="1" dirty="0"/>
          </a:p>
          <a:p>
            <a:pPr marL="0" indent="0">
              <a:buNone/>
            </a:pPr>
            <a:endParaRPr lang="en-GB" sz="2400" dirty="0"/>
          </a:p>
        </p:txBody>
      </p:sp>
      <p:graphicFrame>
        <p:nvGraphicFramePr>
          <p:cNvPr id="4" name="Table 4">
            <a:extLst>
              <a:ext uri="{FF2B5EF4-FFF2-40B4-BE49-F238E27FC236}">
                <a16:creationId xmlns:a16="http://schemas.microsoft.com/office/drawing/2014/main" id="{DC8616FC-B760-4DF7-AABC-FDB6767BF2AD}"/>
              </a:ext>
            </a:extLst>
          </p:cNvPr>
          <p:cNvGraphicFramePr>
            <a:graphicFrameLocks noGrp="1"/>
          </p:cNvGraphicFramePr>
          <p:nvPr>
            <p:extLst>
              <p:ext uri="{D42A27DB-BD31-4B8C-83A1-F6EECF244321}">
                <p14:modId xmlns:p14="http://schemas.microsoft.com/office/powerpoint/2010/main" val="3511204860"/>
              </p:ext>
            </p:extLst>
          </p:nvPr>
        </p:nvGraphicFramePr>
        <p:xfrm>
          <a:off x="475458" y="1417986"/>
          <a:ext cx="6362664" cy="2385513"/>
        </p:xfrm>
        <a:graphic>
          <a:graphicData uri="http://schemas.openxmlformats.org/drawingml/2006/table">
            <a:tbl>
              <a:tblPr firstRow="1" bandRow="1">
                <a:tableStyleId>{5C22544A-7EE6-4342-B048-85BDC9FD1C3A}</a:tableStyleId>
              </a:tblPr>
              <a:tblGrid>
                <a:gridCol w="3181332">
                  <a:extLst>
                    <a:ext uri="{9D8B030D-6E8A-4147-A177-3AD203B41FA5}">
                      <a16:colId xmlns:a16="http://schemas.microsoft.com/office/drawing/2014/main" val="2349786565"/>
                    </a:ext>
                  </a:extLst>
                </a:gridCol>
                <a:gridCol w="3181332">
                  <a:extLst>
                    <a:ext uri="{9D8B030D-6E8A-4147-A177-3AD203B41FA5}">
                      <a16:colId xmlns:a16="http://schemas.microsoft.com/office/drawing/2014/main" val="3621831243"/>
                    </a:ext>
                  </a:extLst>
                </a:gridCol>
              </a:tblGrid>
              <a:tr h="397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Dec 2019-Feb 2020</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March 2020-May 2020</a:t>
                      </a:r>
                    </a:p>
                  </a:txBody>
                  <a:tcPr marL="68580" marR="68580"/>
                </a:tc>
                <a:extLst>
                  <a:ext uri="{0D108BD9-81ED-4DB2-BD59-A6C34878D82A}">
                    <a16:rowId xmlns:a16="http://schemas.microsoft.com/office/drawing/2014/main" val="2385153467"/>
                  </a:ext>
                </a:extLst>
              </a:tr>
              <a:tr h="418993">
                <a:tc>
                  <a:txBody>
                    <a:bodyPr/>
                    <a:lstStyle/>
                    <a:p>
                      <a:r>
                        <a:rPr lang="en-GB" dirty="0"/>
                        <a:t>Very poor= 0.5%</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Very poor = 0.3%</a:t>
                      </a:r>
                    </a:p>
                  </a:txBody>
                  <a:tcPr marL="68580" marR="68580"/>
                </a:tc>
                <a:extLst>
                  <a:ext uri="{0D108BD9-81ED-4DB2-BD59-A6C34878D82A}">
                    <a16:rowId xmlns:a16="http://schemas.microsoft.com/office/drawing/2014/main" val="2884458788"/>
                  </a:ext>
                </a:extLst>
              </a:tr>
              <a:tr h="358942">
                <a:tc>
                  <a:txBody>
                    <a:bodyPr/>
                    <a:lstStyle/>
                    <a:p>
                      <a:r>
                        <a:rPr lang="en-GB" dirty="0"/>
                        <a:t>Poor= 19%</a:t>
                      </a:r>
                    </a:p>
                  </a:txBody>
                  <a:tcPr marL="68580" marR="68580"/>
                </a:tc>
                <a:tc>
                  <a:txBody>
                    <a:bodyPr/>
                    <a:lstStyle/>
                    <a:p>
                      <a:r>
                        <a:rPr lang="en-GB" dirty="0"/>
                        <a:t>Poor =2%</a:t>
                      </a:r>
                    </a:p>
                  </a:txBody>
                  <a:tcPr marL="68580" marR="68580"/>
                </a:tc>
                <a:extLst>
                  <a:ext uri="{0D108BD9-81ED-4DB2-BD59-A6C34878D82A}">
                    <a16:rowId xmlns:a16="http://schemas.microsoft.com/office/drawing/2014/main" val="3842962877"/>
                  </a:ext>
                </a:extLst>
              </a:tr>
              <a:tr h="358942">
                <a:tc>
                  <a:txBody>
                    <a:bodyPr/>
                    <a:lstStyle/>
                    <a:p>
                      <a:r>
                        <a:rPr lang="en-GB" dirty="0"/>
                        <a:t>Adequate= 32%</a:t>
                      </a:r>
                    </a:p>
                  </a:txBody>
                  <a:tcPr marL="68580" marR="68580"/>
                </a:tc>
                <a:tc>
                  <a:txBody>
                    <a:bodyPr/>
                    <a:lstStyle/>
                    <a:p>
                      <a:r>
                        <a:rPr lang="en-GB" dirty="0"/>
                        <a:t>Adequate = 17%</a:t>
                      </a:r>
                    </a:p>
                  </a:txBody>
                  <a:tcPr marL="68580" marR="68580"/>
                </a:tc>
                <a:extLst>
                  <a:ext uri="{0D108BD9-81ED-4DB2-BD59-A6C34878D82A}">
                    <a16:rowId xmlns:a16="http://schemas.microsoft.com/office/drawing/2014/main" val="4042337946"/>
                  </a:ext>
                </a:extLst>
              </a:tr>
              <a:tr h="418993">
                <a:tc>
                  <a:txBody>
                    <a:bodyPr/>
                    <a:lstStyle/>
                    <a:p>
                      <a:r>
                        <a:rPr lang="en-GB" dirty="0"/>
                        <a:t>Good= 43%</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62%</a:t>
                      </a:r>
                    </a:p>
                  </a:txBody>
                  <a:tcPr marL="68580" marR="68580"/>
                </a:tc>
                <a:extLst>
                  <a:ext uri="{0D108BD9-81ED-4DB2-BD59-A6C34878D82A}">
                    <a16:rowId xmlns:a16="http://schemas.microsoft.com/office/drawing/2014/main" val="3169479629"/>
                  </a:ext>
                </a:extLst>
              </a:tr>
              <a:tr h="418993">
                <a:tc>
                  <a:txBody>
                    <a:bodyPr/>
                    <a:lstStyle/>
                    <a:p>
                      <a:r>
                        <a:rPr lang="en-GB" dirty="0"/>
                        <a:t>Excellent= 6%</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Excellent= 19%</a:t>
                      </a:r>
                    </a:p>
                  </a:txBody>
                  <a:tcPr marL="68580" marR="68580"/>
                </a:tc>
                <a:extLst>
                  <a:ext uri="{0D108BD9-81ED-4DB2-BD59-A6C34878D82A}">
                    <a16:rowId xmlns:a16="http://schemas.microsoft.com/office/drawing/2014/main" val="1059193128"/>
                  </a:ext>
                </a:extLst>
              </a:tr>
            </a:tbl>
          </a:graphicData>
        </a:graphic>
      </p:graphicFrame>
    </p:spTree>
    <p:extLst>
      <p:ext uri="{BB962C8B-B14F-4D97-AF65-F5344CB8AC3E}">
        <p14:creationId xmlns:p14="http://schemas.microsoft.com/office/powerpoint/2010/main" val="322377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A860-E6D3-4F1F-BF7B-FA4F1AB56956}"/>
              </a:ext>
            </a:extLst>
          </p:cNvPr>
          <p:cNvSpPr>
            <a:spLocks noGrp="1"/>
          </p:cNvSpPr>
          <p:nvPr>
            <p:ph type="title"/>
          </p:nvPr>
        </p:nvSpPr>
        <p:spPr>
          <a:xfrm>
            <a:off x="308077" y="217214"/>
            <a:ext cx="8418480" cy="1158875"/>
          </a:xfrm>
        </p:spPr>
        <p:txBody>
          <a:bodyPr>
            <a:noAutofit/>
          </a:bodyPr>
          <a:lstStyle/>
          <a:p>
            <a:r>
              <a:rPr lang="en-GB" sz="4000" b="1" dirty="0"/>
              <a:t>Judgement reviewer statements- ‘poor &amp; very poor’</a:t>
            </a:r>
          </a:p>
        </p:txBody>
      </p:sp>
      <p:sp>
        <p:nvSpPr>
          <p:cNvPr id="3" name="Content Placeholder 2">
            <a:extLst>
              <a:ext uri="{FF2B5EF4-FFF2-40B4-BE49-F238E27FC236}">
                <a16:creationId xmlns:a16="http://schemas.microsoft.com/office/drawing/2014/main" id="{200D1E98-466D-44DF-964C-A1DA120A8CB9}"/>
              </a:ext>
            </a:extLst>
          </p:cNvPr>
          <p:cNvSpPr>
            <a:spLocks noGrp="1"/>
          </p:cNvSpPr>
          <p:nvPr>
            <p:ph idx="1"/>
          </p:nvPr>
        </p:nvSpPr>
        <p:spPr>
          <a:xfrm>
            <a:off x="390111" y="1495355"/>
            <a:ext cx="7886700" cy="4997520"/>
          </a:xfrm>
        </p:spPr>
        <p:txBody>
          <a:bodyPr>
            <a:normAutofit/>
          </a:bodyPr>
          <a:lstStyle/>
          <a:p>
            <a:r>
              <a:rPr lang="en-GB" sz="2400" dirty="0"/>
              <a:t>Poor record keeping </a:t>
            </a:r>
          </a:p>
          <a:p>
            <a:r>
              <a:rPr lang="en-GB" sz="2400" dirty="0"/>
              <a:t>Failure to act on deteriorating patient in absence of TEP/DNAR</a:t>
            </a:r>
          </a:p>
          <a:p>
            <a:r>
              <a:rPr lang="en-GB" sz="2400" dirty="0"/>
              <a:t>Decline recognised but no EOL care plan</a:t>
            </a:r>
          </a:p>
          <a:p>
            <a:r>
              <a:rPr lang="en-GB" sz="2400" dirty="0"/>
              <a:t>No evidence of discussion re TEP or involvement of MDT to advise</a:t>
            </a:r>
          </a:p>
          <a:p>
            <a:r>
              <a:rPr lang="en-GB" sz="2400" dirty="0"/>
              <a:t>Cardiac arrest call in a patient who had a CFS 6/7 multiple comorbidities and failure to escalate</a:t>
            </a:r>
          </a:p>
          <a:p>
            <a:r>
              <a:rPr lang="en-GB" sz="2400" dirty="0"/>
              <a:t>No senior review of high EWS</a:t>
            </a:r>
          </a:p>
          <a:p>
            <a:r>
              <a:rPr lang="en-GB" sz="2400" dirty="0"/>
              <a:t>Family update not documented</a:t>
            </a:r>
          </a:p>
          <a:p>
            <a:endParaRPr lang="en-GB" dirty="0"/>
          </a:p>
        </p:txBody>
      </p:sp>
    </p:spTree>
    <p:extLst>
      <p:ext uri="{BB962C8B-B14F-4D97-AF65-F5344CB8AC3E}">
        <p14:creationId xmlns:p14="http://schemas.microsoft.com/office/powerpoint/2010/main" val="107020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ED19-3113-4732-B36E-FA54ACB2AC63}"/>
              </a:ext>
            </a:extLst>
          </p:cNvPr>
          <p:cNvSpPr>
            <a:spLocks noGrp="1"/>
          </p:cNvSpPr>
          <p:nvPr>
            <p:ph type="title"/>
          </p:nvPr>
        </p:nvSpPr>
        <p:spPr>
          <a:xfrm>
            <a:off x="682229" y="245858"/>
            <a:ext cx="7886700" cy="1119119"/>
          </a:xfrm>
        </p:spPr>
        <p:txBody>
          <a:bodyPr>
            <a:normAutofit fontScale="90000"/>
          </a:bodyPr>
          <a:lstStyle/>
          <a:p>
            <a:r>
              <a:rPr lang="en-GB" sz="4000" b="1" dirty="0"/>
              <a:t>Judgement reviewer statements: ‘good &amp; excellent’</a:t>
            </a:r>
          </a:p>
        </p:txBody>
      </p:sp>
      <p:sp>
        <p:nvSpPr>
          <p:cNvPr id="3" name="Content Placeholder 2">
            <a:extLst>
              <a:ext uri="{FF2B5EF4-FFF2-40B4-BE49-F238E27FC236}">
                <a16:creationId xmlns:a16="http://schemas.microsoft.com/office/drawing/2014/main" id="{D3C9EC4D-E419-4609-82D1-506349C64878}"/>
              </a:ext>
            </a:extLst>
          </p:cNvPr>
          <p:cNvSpPr>
            <a:spLocks noGrp="1"/>
          </p:cNvSpPr>
          <p:nvPr>
            <p:ph idx="1"/>
          </p:nvPr>
        </p:nvSpPr>
        <p:spPr>
          <a:xfrm>
            <a:off x="628650" y="1364977"/>
            <a:ext cx="7886700" cy="4957763"/>
          </a:xfrm>
        </p:spPr>
        <p:txBody>
          <a:bodyPr>
            <a:normAutofit fontScale="92500" lnSpcReduction="20000"/>
          </a:bodyPr>
          <a:lstStyle/>
          <a:p>
            <a:r>
              <a:rPr lang="en-GB" sz="2600" dirty="0"/>
              <a:t>Evidence of excellent care throughout</a:t>
            </a:r>
          </a:p>
          <a:p>
            <a:r>
              <a:rPr lang="en-GB" sz="2600" dirty="0"/>
              <a:t>Speciality input as needed</a:t>
            </a:r>
          </a:p>
          <a:p>
            <a:r>
              <a:rPr lang="en-GB" sz="2600" dirty="0"/>
              <a:t>Sepsis 6 completed within 1 hr of admission </a:t>
            </a:r>
          </a:p>
          <a:p>
            <a:r>
              <a:rPr lang="en-GB" sz="2600" dirty="0"/>
              <a:t>Seen by CCOT on decline. Escalated to ITU timely</a:t>
            </a:r>
          </a:p>
          <a:p>
            <a:r>
              <a:rPr lang="en-GB" sz="2600" dirty="0"/>
              <a:t>Good daily reviews and use of proforma. Reviewed with robust action plan</a:t>
            </a:r>
          </a:p>
          <a:p>
            <a:r>
              <a:rPr lang="en-GB" sz="2600" dirty="0"/>
              <a:t>Seen by A and E/Medics with timely review and escalation decision making</a:t>
            </a:r>
          </a:p>
          <a:p>
            <a:r>
              <a:rPr lang="en-GB" sz="2600" dirty="0"/>
              <a:t>Daily review and attention to detail by consultant/team</a:t>
            </a:r>
          </a:p>
          <a:p>
            <a:r>
              <a:rPr lang="en-GB" sz="2600" dirty="0"/>
              <a:t>Deterioration communicated to family. Regular family updates</a:t>
            </a:r>
          </a:p>
          <a:p>
            <a:r>
              <a:rPr lang="en-GB" sz="2600" dirty="0"/>
              <a:t>Rationale and explanation of EOLC given</a:t>
            </a:r>
          </a:p>
          <a:p>
            <a:r>
              <a:rPr lang="en-GB" sz="2600" dirty="0"/>
              <a:t>Timely initiation of EOL pathway</a:t>
            </a:r>
          </a:p>
          <a:p>
            <a:r>
              <a:rPr lang="en-GB" sz="2600" dirty="0"/>
              <a:t>Early recognition of need for palliation</a:t>
            </a:r>
          </a:p>
          <a:p>
            <a:endParaRPr lang="en-GB" dirty="0"/>
          </a:p>
          <a:p>
            <a:endParaRPr lang="en-GB" dirty="0"/>
          </a:p>
        </p:txBody>
      </p:sp>
    </p:spTree>
    <p:extLst>
      <p:ext uri="{BB962C8B-B14F-4D97-AF65-F5344CB8AC3E}">
        <p14:creationId xmlns:p14="http://schemas.microsoft.com/office/powerpoint/2010/main" val="2761933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31EF-6BEA-49BA-82C9-7D07D7490AEA}"/>
              </a:ext>
            </a:extLst>
          </p:cNvPr>
          <p:cNvSpPr>
            <a:spLocks noGrp="1"/>
          </p:cNvSpPr>
          <p:nvPr>
            <p:ph type="title"/>
          </p:nvPr>
        </p:nvSpPr>
        <p:spPr>
          <a:xfrm>
            <a:off x="2359839" y="176069"/>
            <a:ext cx="7886700" cy="1119118"/>
          </a:xfrm>
        </p:spPr>
        <p:txBody>
          <a:bodyPr>
            <a:normAutofit/>
          </a:bodyPr>
          <a:lstStyle/>
          <a:p>
            <a:r>
              <a:rPr lang="en-GB" sz="4000" b="1" dirty="0"/>
              <a:t>Common themes</a:t>
            </a:r>
          </a:p>
        </p:txBody>
      </p:sp>
      <p:sp>
        <p:nvSpPr>
          <p:cNvPr id="3" name="Content Placeholder 2">
            <a:extLst>
              <a:ext uri="{FF2B5EF4-FFF2-40B4-BE49-F238E27FC236}">
                <a16:creationId xmlns:a16="http://schemas.microsoft.com/office/drawing/2014/main" id="{08438425-D3D6-4C77-B984-D79B8AF727D4}"/>
              </a:ext>
            </a:extLst>
          </p:cNvPr>
          <p:cNvSpPr>
            <a:spLocks noGrp="1"/>
          </p:cNvSpPr>
          <p:nvPr>
            <p:ph idx="1"/>
          </p:nvPr>
        </p:nvSpPr>
        <p:spPr>
          <a:xfrm>
            <a:off x="628650" y="1407899"/>
            <a:ext cx="7886700" cy="4037561"/>
          </a:xfrm>
        </p:spPr>
        <p:txBody>
          <a:bodyPr>
            <a:normAutofit fontScale="92500" lnSpcReduction="20000"/>
          </a:bodyPr>
          <a:lstStyle/>
          <a:p>
            <a:r>
              <a:rPr lang="en-GB" sz="2400" dirty="0"/>
              <a:t>From the poor and very poor reviews</a:t>
            </a:r>
          </a:p>
          <a:p>
            <a:pPr lvl="1"/>
            <a:r>
              <a:rPr lang="en-GB" sz="2000" dirty="0"/>
              <a:t>lack of focus on TEP including EOL/ceiling of care/appropriate escalation contributed to lower scores</a:t>
            </a:r>
          </a:p>
          <a:p>
            <a:pPr lvl="1"/>
            <a:endParaRPr lang="en-GB" sz="2000" dirty="0"/>
          </a:p>
          <a:p>
            <a:r>
              <a:rPr lang="en-GB" sz="2400" dirty="0"/>
              <a:t>Strong evidence of cross speciality input with more mention of speciality involvement in patient care, particularly: the respiratory, ITU/HDU and palliative care teams</a:t>
            </a:r>
          </a:p>
          <a:p>
            <a:endParaRPr lang="en-GB" sz="2400" dirty="0"/>
          </a:p>
          <a:p>
            <a:r>
              <a:rPr lang="en-GB" sz="2400" dirty="0"/>
              <a:t>Evidence of early family involvement in a patient’s care, including some shared decision was associated with good care</a:t>
            </a:r>
          </a:p>
          <a:p>
            <a:pPr marL="0" indent="0">
              <a:buNone/>
            </a:pPr>
            <a:endParaRPr lang="en-GB" sz="2400" dirty="0"/>
          </a:p>
          <a:p>
            <a:r>
              <a:rPr lang="en-GB" sz="2400" dirty="0"/>
              <a:t>Good EOL care was highlighted as an important factor in provision of good quality patient care</a:t>
            </a:r>
            <a:endParaRPr lang="en-GB" dirty="0"/>
          </a:p>
          <a:p>
            <a:endParaRPr lang="en-GB" dirty="0"/>
          </a:p>
        </p:txBody>
      </p:sp>
    </p:spTree>
    <p:extLst>
      <p:ext uri="{BB962C8B-B14F-4D97-AF65-F5344CB8AC3E}">
        <p14:creationId xmlns:p14="http://schemas.microsoft.com/office/powerpoint/2010/main" val="2955133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251C-2AEA-4380-95AA-975728C6D659}"/>
              </a:ext>
            </a:extLst>
          </p:cNvPr>
          <p:cNvSpPr>
            <a:spLocks noGrp="1"/>
          </p:cNvSpPr>
          <p:nvPr>
            <p:ph type="title"/>
          </p:nvPr>
        </p:nvSpPr>
        <p:spPr>
          <a:xfrm>
            <a:off x="3289964" y="160411"/>
            <a:ext cx="7886700" cy="1325563"/>
          </a:xfrm>
        </p:spPr>
        <p:txBody>
          <a:bodyPr>
            <a:normAutofit/>
          </a:bodyPr>
          <a:lstStyle/>
          <a:p>
            <a:r>
              <a:rPr lang="en-GB" sz="4000" b="1" dirty="0"/>
              <a:t>Summary</a:t>
            </a:r>
          </a:p>
        </p:txBody>
      </p:sp>
      <p:sp>
        <p:nvSpPr>
          <p:cNvPr id="3" name="Content Placeholder 2">
            <a:extLst>
              <a:ext uri="{FF2B5EF4-FFF2-40B4-BE49-F238E27FC236}">
                <a16:creationId xmlns:a16="http://schemas.microsoft.com/office/drawing/2014/main" id="{A286447C-F64A-45AF-B75E-8DE56E9F2C27}"/>
              </a:ext>
            </a:extLst>
          </p:cNvPr>
          <p:cNvSpPr>
            <a:spLocks noGrp="1"/>
          </p:cNvSpPr>
          <p:nvPr>
            <p:ph idx="1"/>
          </p:nvPr>
        </p:nvSpPr>
        <p:spPr>
          <a:xfrm>
            <a:off x="628650" y="1364977"/>
            <a:ext cx="7886700" cy="4811989"/>
          </a:xfrm>
        </p:spPr>
        <p:txBody>
          <a:bodyPr>
            <a:normAutofit/>
          </a:bodyPr>
          <a:lstStyle/>
          <a:p>
            <a:r>
              <a:rPr lang="en-GB" sz="2400" dirty="0"/>
              <a:t>Clear improvement in quality of care provided to patients at BHRUT during covid-19, as reflected by the average and individual quality scores</a:t>
            </a:r>
          </a:p>
          <a:p>
            <a:r>
              <a:rPr lang="en-GB" sz="2400" dirty="0"/>
              <a:t>Key aspects including: </a:t>
            </a:r>
          </a:p>
          <a:p>
            <a:endParaRPr lang="en-GB" sz="2400" dirty="0"/>
          </a:p>
          <a:p>
            <a:pPr lvl="1"/>
            <a:r>
              <a:rPr lang="en-GB" sz="2000" dirty="0"/>
              <a:t>clear treatment escalation/ceiling of care plans including end of life</a:t>
            </a:r>
          </a:p>
          <a:p>
            <a:pPr lvl="1"/>
            <a:r>
              <a:rPr lang="en-GB" sz="2000" dirty="0"/>
              <a:t>family engagement and communication</a:t>
            </a:r>
          </a:p>
          <a:p>
            <a:pPr lvl="1"/>
            <a:r>
              <a:rPr lang="en-GB" sz="2000" dirty="0"/>
              <a:t>Specialist input</a:t>
            </a:r>
          </a:p>
          <a:p>
            <a:pPr lvl="1"/>
            <a:endParaRPr lang="en-GB" sz="2000" dirty="0"/>
          </a:p>
          <a:p>
            <a:endParaRPr lang="en-GB" sz="2400" dirty="0"/>
          </a:p>
          <a:p>
            <a:endParaRPr lang="en-GB" sz="2400" dirty="0"/>
          </a:p>
        </p:txBody>
      </p:sp>
    </p:spTree>
    <p:extLst>
      <p:ext uri="{BB962C8B-B14F-4D97-AF65-F5344CB8AC3E}">
        <p14:creationId xmlns:p14="http://schemas.microsoft.com/office/powerpoint/2010/main" val="4286572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recent issues: From wave2/3</a:t>
            </a:r>
          </a:p>
        </p:txBody>
      </p:sp>
      <p:sp>
        <p:nvSpPr>
          <p:cNvPr id="3" name="Content Placeholder 2"/>
          <p:cNvSpPr>
            <a:spLocks noGrp="1"/>
          </p:cNvSpPr>
          <p:nvPr>
            <p:ph idx="1"/>
          </p:nvPr>
        </p:nvSpPr>
        <p:spPr/>
        <p:txBody>
          <a:bodyPr/>
          <a:lstStyle/>
          <a:p>
            <a:r>
              <a:rPr lang="en-GB" dirty="0"/>
              <a:t>Failure to consider other diagnoses</a:t>
            </a:r>
          </a:p>
          <a:p>
            <a:pPr lvl="1"/>
            <a:r>
              <a:rPr lang="en-GB" dirty="0"/>
              <a:t>Can you really feel those pulses</a:t>
            </a:r>
          </a:p>
          <a:p>
            <a:pPr lvl="1"/>
            <a:r>
              <a:rPr lang="en-GB" dirty="0"/>
              <a:t>Have we undertaken the tests proposed by our colleagues</a:t>
            </a:r>
          </a:p>
          <a:p>
            <a:pPr lvl="1"/>
            <a:r>
              <a:rPr lang="en-GB" dirty="0"/>
              <a:t>Have we looked at the results of tests proposed by our colleagues</a:t>
            </a:r>
          </a:p>
          <a:p>
            <a:pPr lvl="1"/>
            <a:r>
              <a:rPr lang="en-GB" dirty="0"/>
              <a:t>Have we acted on  the results of tests.</a:t>
            </a:r>
          </a:p>
          <a:p>
            <a:r>
              <a:rPr lang="en-GB" dirty="0"/>
              <a:t>Patients with Learning difficulties</a:t>
            </a:r>
          </a:p>
          <a:p>
            <a:r>
              <a:rPr lang="en-GB" dirty="0"/>
              <a:t>Referral to coroners and completing of death certificates</a:t>
            </a:r>
          </a:p>
          <a:p>
            <a:pPr lvl="1"/>
            <a:endParaRPr lang="en-GB" dirty="0"/>
          </a:p>
          <a:p>
            <a:endParaRPr lang="en-GB" dirty="0"/>
          </a:p>
          <a:p>
            <a:endParaRPr lang="en-GB" dirty="0"/>
          </a:p>
        </p:txBody>
      </p:sp>
    </p:spTree>
    <p:extLst>
      <p:ext uri="{BB962C8B-B14F-4D97-AF65-F5344CB8AC3E}">
        <p14:creationId xmlns:p14="http://schemas.microsoft.com/office/powerpoint/2010/main" val="3268842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Nosocomial Infections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120679" cy="459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4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5789"/>
            <a:ext cx="9144000" cy="580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What do we have to do?</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p:txBody>
          <a:bodyPr>
            <a:normAutofit/>
          </a:bodyPr>
          <a:lstStyle/>
          <a:p>
            <a:r>
              <a:rPr lang="en-GB" sz="2800" dirty="0"/>
              <a:t>Learning from Deaths framework (NQB 2017) to learn and continually improve the quality of care provided to all patients</a:t>
            </a:r>
          </a:p>
          <a:p>
            <a:endParaRPr lang="en-GB" sz="2800" dirty="0"/>
          </a:p>
          <a:p>
            <a:r>
              <a:rPr lang="en-GB" sz="2800" dirty="0"/>
              <a:t>Have a trust approved learning from deaths policy</a:t>
            </a:r>
          </a:p>
          <a:p>
            <a:endParaRPr lang="en-GB" sz="2800" dirty="0"/>
          </a:p>
          <a:p>
            <a:r>
              <a:rPr lang="en-GB" sz="2800" dirty="0"/>
              <a:t>Information on deaths should be published in the quarter after that in which the death occurred. </a:t>
            </a:r>
          </a:p>
        </p:txBody>
      </p:sp>
    </p:spTree>
    <p:extLst>
      <p:ext uri="{BB962C8B-B14F-4D97-AF65-F5344CB8AC3E}">
        <p14:creationId xmlns:p14="http://schemas.microsoft.com/office/powerpoint/2010/main" val="2801077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deaths between providers</a:t>
            </a:r>
          </a:p>
        </p:txBody>
      </p:sp>
      <p:sp>
        <p:nvSpPr>
          <p:cNvPr id="3" name="Content Placeholder 2"/>
          <p:cNvSpPr>
            <a:spLocks noGrp="1"/>
          </p:cNvSpPr>
          <p:nvPr>
            <p:ph idx="1"/>
          </p:nvPr>
        </p:nvSpPr>
        <p:spPr/>
        <p:txBody>
          <a:bodyPr/>
          <a:lstStyle/>
          <a:p>
            <a:r>
              <a:rPr lang="en-GB" dirty="0"/>
              <a:t>ME role joint appointments</a:t>
            </a:r>
          </a:p>
          <a:p>
            <a:r>
              <a:rPr lang="en-GB" dirty="0"/>
              <a:t>Knowing who to speak to in other organisations.</a:t>
            </a:r>
          </a:p>
          <a:p>
            <a:r>
              <a:rPr lang="en-GB" dirty="0"/>
              <a:t>Agreed purpose</a:t>
            </a:r>
          </a:p>
        </p:txBody>
      </p:sp>
    </p:spTree>
    <p:extLst>
      <p:ext uri="{BB962C8B-B14F-4D97-AF65-F5344CB8AC3E}">
        <p14:creationId xmlns:p14="http://schemas.microsoft.com/office/powerpoint/2010/main" val="1191711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Involving relatives in mortality review process.</a:t>
            </a: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2055" y="1825625"/>
            <a:ext cx="577989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83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0151"/>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latin typeface="+mj-lt"/>
              </a:rPr>
              <a:t>What information do we need to publish quarterly?</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332039"/>
            <a:ext cx="8229600" cy="4525963"/>
          </a:xfrm>
        </p:spPr>
        <p:txBody>
          <a:bodyPr>
            <a:normAutofit fontScale="85000" lnSpcReduction="10000"/>
          </a:bodyPr>
          <a:lstStyle/>
          <a:p>
            <a:r>
              <a:rPr lang="en-GB" dirty="0"/>
              <a:t>number of deaths in your institutions care</a:t>
            </a:r>
          </a:p>
          <a:p>
            <a:r>
              <a:rPr lang="en-GB" dirty="0"/>
              <a:t>number of deaths subject to case record review </a:t>
            </a:r>
          </a:p>
          <a:p>
            <a:r>
              <a:rPr lang="en-GB" dirty="0"/>
              <a:t>number of deaths investigated as an SI</a:t>
            </a:r>
          </a:p>
          <a:p>
            <a:r>
              <a:rPr lang="en-GB" dirty="0"/>
              <a:t>number of deaths that were reviewed/investigated and as a result considered more likely than not to be due to problems in care</a:t>
            </a:r>
          </a:p>
          <a:p>
            <a:r>
              <a:rPr lang="en-GB" dirty="0"/>
              <a:t>themes and issues identified from review and investigation (including examples of good practice)</a:t>
            </a:r>
          </a:p>
          <a:p>
            <a:r>
              <a:rPr lang="en-GB" dirty="0"/>
              <a:t>actions taken in response</a:t>
            </a:r>
          </a:p>
        </p:txBody>
      </p:sp>
    </p:spTree>
    <p:extLst>
      <p:ext uri="{BB962C8B-B14F-4D97-AF65-F5344CB8AC3E}">
        <p14:creationId xmlns:p14="http://schemas.microsoft.com/office/powerpoint/2010/main" val="25174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What records do you need to review? </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Mandatory reviews</a:t>
            </a:r>
          </a:p>
          <a:p>
            <a:r>
              <a:rPr lang="en-GB" dirty="0"/>
              <a:t>Requested reviews</a:t>
            </a:r>
          </a:p>
          <a:p>
            <a:r>
              <a:rPr lang="en-GB" dirty="0"/>
              <a:t>Advisable reviews</a:t>
            </a:r>
          </a:p>
          <a:p>
            <a:r>
              <a:rPr lang="en-GB" dirty="0"/>
              <a:t>Desirable reviews</a:t>
            </a:r>
          </a:p>
        </p:txBody>
      </p:sp>
      <p:pic>
        <p:nvPicPr>
          <p:cNvPr id="6" name="Picture 5"/>
          <p:cNvPicPr/>
          <p:nvPr/>
        </p:nvPicPr>
        <p:blipFill>
          <a:blip r:embed="rId4"/>
          <a:stretch>
            <a:fillRect/>
          </a:stretch>
        </p:blipFill>
        <p:spPr>
          <a:xfrm>
            <a:off x="4355976" y="2492898"/>
            <a:ext cx="4536504" cy="3737079"/>
          </a:xfrm>
          <a:prstGeom prst="rect">
            <a:avLst/>
          </a:prstGeom>
        </p:spPr>
      </p:pic>
    </p:spTree>
    <p:extLst>
      <p:ext uri="{BB962C8B-B14F-4D97-AF65-F5344CB8AC3E}">
        <p14:creationId xmlns:p14="http://schemas.microsoft.com/office/powerpoint/2010/main" val="34335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Mandatory Reviews? </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Deaths demonstrating a problem in care delivery as identified by your mortality review process </a:t>
            </a:r>
          </a:p>
          <a:p>
            <a:r>
              <a:rPr lang="en-GB" dirty="0"/>
              <a:t>Deaths of people with a learning disability</a:t>
            </a:r>
          </a:p>
          <a:p>
            <a:r>
              <a:rPr lang="en-GB" dirty="0"/>
              <a:t>Deaths of people with severe mental illness</a:t>
            </a:r>
          </a:p>
          <a:p>
            <a:r>
              <a:rPr lang="en-GB" dirty="0"/>
              <a:t>Infant or child deaths</a:t>
            </a:r>
          </a:p>
          <a:p>
            <a:r>
              <a:rPr lang="en-GB" dirty="0"/>
              <a:t>Stillbirths</a:t>
            </a:r>
          </a:p>
          <a:p>
            <a:r>
              <a:rPr lang="en-GB" dirty="0"/>
              <a:t>Maternal deaths.</a:t>
            </a:r>
          </a:p>
        </p:txBody>
      </p:sp>
    </p:spTree>
    <p:extLst>
      <p:ext uri="{BB962C8B-B14F-4D97-AF65-F5344CB8AC3E}">
        <p14:creationId xmlns:p14="http://schemas.microsoft.com/office/powerpoint/2010/main" val="186065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Requested Reviews</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National Mortality Outlier Status- CQC</a:t>
            </a:r>
          </a:p>
          <a:p>
            <a:r>
              <a:rPr lang="en-GB" dirty="0"/>
              <a:t>National Audits</a:t>
            </a:r>
          </a:p>
          <a:p>
            <a:r>
              <a:rPr lang="en-GB" dirty="0"/>
              <a:t>Local concerns</a:t>
            </a:r>
          </a:p>
          <a:p>
            <a:pPr lvl="1"/>
            <a:r>
              <a:rPr lang="en-GB" dirty="0"/>
              <a:t>Complaints</a:t>
            </a:r>
          </a:p>
          <a:p>
            <a:pPr lvl="1"/>
            <a:r>
              <a:rPr lang="en-GB" dirty="0"/>
              <a:t>Medical examiner or equivalent</a:t>
            </a:r>
          </a:p>
          <a:p>
            <a:pPr lvl="1"/>
            <a:r>
              <a:rPr lang="en-GB" dirty="0"/>
              <a:t>Disputes</a:t>
            </a:r>
          </a:p>
          <a:p>
            <a:pPr lvl="1"/>
            <a:endParaRPr lang="en-GB" dirty="0"/>
          </a:p>
        </p:txBody>
      </p:sp>
    </p:spTree>
    <p:extLst>
      <p:ext uri="{BB962C8B-B14F-4D97-AF65-F5344CB8AC3E}">
        <p14:creationId xmlns:p14="http://schemas.microsoft.com/office/powerpoint/2010/main" val="78577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1" y="683856"/>
            <a:ext cx="9144000" cy="1088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75000"/>
                  </a:schemeClr>
                </a:solidFill>
              </a:rPr>
              <a:t>Advisable reviews</a:t>
            </a:r>
          </a:p>
        </p:txBody>
      </p:sp>
      <p:pic>
        <p:nvPicPr>
          <p:cNvPr id="15" name="Picture 2" descr="http://intranet/media/images/versions/img94joktmu71335.jpg?bev=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8" y="56912"/>
            <a:ext cx="2872173" cy="491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ranet/media/images/versions/img94joktmu71332.png?bev=7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7" y="123502"/>
            <a:ext cx="2232248" cy="5684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0719" y="2060850"/>
            <a:ext cx="8229600" cy="4525963"/>
          </a:xfrm>
        </p:spPr>
        <p:txBody>
          <a:bodyPr>
            <a:normAutofit/>
          </a:bodyPr>
          <a:lstStyle/>
          <a:p>
            <a:r>
              <a:rPr lang="en-GB" dirty="0"/>
              <a:t>Service concerns</a:t>
            </a:r>
          </a:p>
          <a:p>
            <a:r>
              <a:rPr lang="en-GB" dirty="0"/>
              <a:t>Trends towards increasing mortality</a:t>
            </a:r>
          </a:p>
        </p:txBody>
      </p:sp>
    </p:spTree>
    <p:extLst>
      <p:ext uri="{BB962C8B-B14F-4D97-AF65-F5344CB8AC3E}">
        <p14:creationId xmlns:p14="http://schemas.microsoft.com/office/powerpoint/2010/main" val="383491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1717</Words>
  <Application>Microsoft Office PowerPoint</Application>
  <PresentationFormat>On-screen Show (4:3)</PresentationFormat>
  <Paragraphs>243</Paragraphs>
  <Slides>41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3</vt:i4>
      </vt:variant>
      <vt:variant>
        <vt:lpstr>Slide Titles</vt:lpstr>
      </vt:variant>
      <vt:variant>
        <vt:i4>41</vt:i4>
      </vt:variant>
    </vt:vector>
  </HeadingPairs>
  <TitlesOfParts>
    <vt:vector size="52" baseType="lpstr">
      <vt:lpstr>Arial</vt:lpstr>
      <vt:lpstr>Arial Narrow</vt:lpstr>
      <vt:lpstr>Calibri</vt:lpstr>
      <vt:lpstr>Calibri Light</vt:lpstr>
      <vt:lpstr>Wingdings</vt:lpstr>
      <vt:lpstr>Office Theme</vt:lpstr>
      <vt:lpstr>1_Office Theme</vt:lpstr>
      <vt:lpstr>2_Office Theme</vt:lpstr>
      <vt:lpstr>Acrobat Document</vt:lpstr>
      <vt:lpstr>Presentation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Outputs of mortality faculty at BHRUT</vt:lpstr>
      <vt:lpstr>PowerPoint Presentation</vt:lpstr>
      <vt:lpstr>PowerPoint Presentation</vt:lpstr>
      <vt:lpstr>Community acquired Pneumonia 2017</vt:lpstr>
      <vt:lpstr>Focussed review of pneumonia mortality 2018</vt:lpstr>
      <vt:lpstr>Mortality reviews and Pneumonia</vt:lpstr>
      <vt:lpstr>2017 review</vt:lpstr>
      <vt:lpstr>2019 pneumonia review</vt:lpstr>
      <vt:lpstr>Cause of death</vt:lpstr>
      <vt:lpstr>Sepsis bundle</vt:lpstr>
      <vt:lpstr>Conclusions</vt:lpstr>
      <vt:lpstr>PNEUMONIA actions 2018-20</vt:lpstr>
      <vt:lpstr>Summary</vt:lpstr>
      <vt:lpstr>Mortality reviews: learning from deaths during Covid  Doreen Kageha,  supported by junior doctor mortality faculty </vt:lpstr>
      <vt:lpstr>Aims</vt:lpstr>
      <vt:lpstr>Comparison with pre-covid data</vt:lpstr>
      <vt:lpstr>Comparison with pre-covid data</vt:lpstr>
      <vt:lpstr>Judgement reviewer statements- ‘poor &amp; very poor’</vt:lpstr>
      <vt:lpstr>Judgement reviewer statements: ‘good &amp; excellent’</vt:lpstr>
      <vt:lpstr>Common themes</vt:lpstr>
      <vt:lpstr>Summary</vt:lpstr>
      <vt:lpstr>More recent issues: From wave2/3</vt:lpstr>
      <vt:lpstr>Nosocomial Infections</vt:lpstr>
      <vt:lpstr>Sharing deaths between providers</vt:lpstr>
      <vt:lpstr>Involving relatives in mortality review process.</vt:lpstr>
    </vt:vector>
  </TitlesOfParts>
  <Company>BHR University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SAYER, Gabriel (BARKING, HAVERING AND REDBRIDGE UNIVERSITY HOSPITALS NHS TRUST)</cp:lastModifiedBy>
  <cp:revision>45</cp:revision>
  <dcterms:created xsi:type="dcterms:W3CDTF">2018-10-09T08:37:36Z</dcterms:created>
  <dcterms:modified xsi:type="dcterms:W3CDTF">2022-01-25T10:58:28Z</dcterms:modified>
</cp:coreProperties>
</file>