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1" r:id="rId2"/>
    <p:sldId id="264" r:id="rId3"/>
    <p:sldId id="283" r:id="rId4"/>
    <p:sldId id="284" r:id="rId5"/>
    <p:sldId id="285" r:id="rId6"/>
    <p:sldId id="286" r:id="rId7"/>
    <p:sldId id="271" r:id="rId8"/>
    <p:sldId id="287" r:id="rId9"/>
    <p:sldId id="269" r:id="rId10"/>
    <p:sldId id="266" r:id="rId11"/>
    <p:sldId id="274" r:id="rId12"/>
    <p:sldId id="275" r:id="rId13"/>
    <p:sldId id="276" r:id="rId14"/>
    <p:sldId id="277" r:id="rId15"/>
    <p:sldId id="279" r:id="rId16"/>
    <p:sldId id="278" r:id="rId17"/>
    <p:sldId id="281" r:id="rId18"/>
    <p:sldId id="26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
          <p15:clr>
            <a:srgbClr val="A4A3A4"/>
          </p15:clr>
        </p15:guide>
        <p15:guide id="2" pos="2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2A"/>
    <a:srgbClr val="7E7F7E"/>
    <a:srgbClr val="FFFFFF"/>
    <a:srgbClr val="E2FAFF"/>
    <a:srgbClr val="33ADEA"/>
    <a:srgbClr val="EB7900"/>
    <a:srgbClr val="005EB1"/>
    <a:srgbClr val="B0026A"/>
    <a:srgbClr val="1F5BAA"/>
    <a:srgbClr val="7ECB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1" d="100"/>
          <a:sy n="101" d="100"/>
        </p:scale>
        <p:origin x="294" y="102"/>
      </p:cViewPr>
      <p:guideLst>
        <p:guide orient="horz" pos="673"/>
        <p:guide pos="28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B8466-C72B-4799-8C3A-FC3FBA70F453}" type="doc">
      <dgm:prSet loTypeId="urn:microsoft.com/office/officeart/2005/8/layout/hProcess9" loCatId="process" qsTypeId="urn:microsoft.com/office/officeart/2005/8/quickstyle/simple1" qsCatId="simple" csTypeId="urn:microsoft.com/office/officeart/2005/8/colors/accent1_2" csCatId="accent1" phldr="1"/>
      <dgm:spPr/>
    </dgm:pt>
    <dgm:pt modelId="{5E3A5074-2741-4254-BB81-3972994DFF16}">
      <dgm:prSet phldrT="[Text]"/>
      <dgm:spPr/>
      <dgm:t>
        <a:bodyPr/>
        <a:lstStyle/>
        <a:p>
          <a:r>
            <a:rPr lang="en-GB" dirty="0"/>
            <a:t>Introduced August 2017</a:t>
          </a:r>
        </a:p>
      </dgm:t>
    </dgm:pt>
    <dgm:pt modelId="{CF187B92-2ED8-4A10-88CB-85BDA08B6384}" type="parTrans" cxnId="{D556E644-5030-4CE1-BECF-BA1F2B143EA3}">
      <dgm:prSet/>
      <dgm:spPr/>
      <dgm:t>
        <a:bodyPr/>
        <a:lstStyle/>
        <a:p>
          <a:endParaRPr lang="en-GB"/>
        </a:p>
      </dgm:t>
    </dgm:pt>
    <dgm:pt modelId="{2F16C839-D94D-427F-B74F-6FCB704F64DD}" type="sibTrans" cxnId="{D556E644-5030-4CE1-BECF-BA1F2B143EA3}">
      <dgm:prSet/>
      <dgm:spPr/>
      <dgm:t>
        <a:bodyPr/>
        <a:lstStyle/>
        <a:p>
          <a:endParaRPr lang="en-GB"/>
        </a:p>
      </dgm:t>
    </dgm:pt>
    <dgm:pt modelId="{CA1F941C-9499-42A1-815C-CE48FED49C80}">
      <dgm:prSet phldrT="[Text]"/>
      <dgm:spPr/>
      <dgm:t>
        <a:bodyPr/>
        <a:lstStyle/>
        <a:p>
          <a:r>
            <a:rPr lang="en-GB" dirty="0"/>
            <a:t>15 wards accredited between </a:t>
          </a:r>
          <a:br>
            <a:rPr lang="en-GB" dirty="0"/>
          </a:br>
          <a:r>
            <a:rPr lang="en-GB" dirty="0"/>
            <a:t>August 2017 – </a:t>
          </a:r>
          <a:br>
            <a:rPr lang="en-GB" dirty="0"/>
          </a:br>
          <a:r>
            <a:rPr lang="en-GB" dirty="0"/>
            <a:t>January 2019</a:t>
          </a:r>
        </a:p>
      </dgm:t>
    </dgm:pt>
    <dgm:pt modelId="{76F195B3-B590-48EC-8661-DD1B31FD18CD}" type="parTrans" cxnId="{AE235A42-90C5-41F1-B0A4-C55A88FDA9F7}">
      <dgm:prSet/>
      <dgm:spPr/>
      <dgm:t>
        <a:bodyPr/>
        <a:lstStyle/>
        <a:p>
          <a:endParaRPr lang="en-GB"/>
        </a:p>
      </dgm:t>
    </dgm:pt>
    <dgm:pt modelId="{5012B2D8-CBA9-46EA-B704-FDD6359B5923}" type="sibTrans" cxnId="{AE235A42-90C5-41F1-B0A4-C55A88FDA9F7}">
      <dgm:prSet/>
      <dgm:spPr/>
      <dgm:t>
        <a:bodyPr/>
        <a:lstStyle/>
        <a:p>
          <a:endParaRPr lang="en-GB"/>
        </a:p>
      </dgm:t>
    </dgm:pt>
    <dgm:pt modelId="{2D75990F-E0A9-4115-ABB5-62711F0E7429}">
      <dgm:prSet phldrT="[Text]"/>
      <dgm:spPr/>
      <dgm:t>
        <a:bodyPr/>
        <a:lstStyle/>
        <a:p>
          <a:r>
            <a:rPr lang="en-GB" dirty="0"/>
            <a:t>Suspended due to Covid-19</a:t>
          </a:r>
        </a:p>
      </dgm:t>
    </dgm:pt>
    <dgm:pt modelId="{39CA90BF-7A79-43A3-9DBC-738CF2477E41}" type="parTrans" cxnId="{07195302-F7E9-4985-AA59-978020DB1AF8}">
      <dgm:prSet/>
      <dgm:spPr/>
      <dgm:t>
        <a:bodyPr/>
        <a:lstStyle/>
        <a:p>
          <a:endParaRPr lang="en-GB"/>
        </a:p>
      </dgm:t>
    </dgm:pt>
    <dgm:pt modelId="{67C3C7A8-2827-4D46-AF99-F6A503078380}" type="sibTrans" cxnId="{07195302-F7E9-4985-AA59-978020DB1AF8}">
      <dgm:prSet/>
      <dgm:spPr/>
      <dgm:t>
        <a:bodyPr/>
        <a:lstStyle/>
        <a:p>
          <a:endParaRPr lang="en-GB"/>
        </a:p>
      </dgm:t>
    </dgm:pt>
    <dgm:pt modelId="{9B361ABF-FD6A-4260-95F6-44422EEDB2D1}">
      <dgm:prSet/>
      <dgm:spPr/>
      <dgm:t>
        <a:bodyPr/>
        <a:lstStyle/>
        <a:p>
          <a:r>
            <a:rPr lang="en-GB" dirty="0"/>
            <a:t>10 wards accredited between </a:t>
          </a:r>
          <a:br>
            <a:rPr lang="en-GB" dirty="0"/>
          </a:br>
          <a:r>
            <a:rPr lang="en-GB" dirty="0"/>
            <a:t>August 2019 – </a:t>
          </a:r>
          <a:br>
            <a:rPr lang="en-GB" dirty="0"/>
          </a:br>
          <a:r>
            <a:rPr lang="en-GB" dirty="0"/>
            <a:t>March 2020</a:t>
          </a:r>
        </a:p>
      </dgm:t>
    </dgm:pt>
    <dgm:pt modelId="{70CD0148-60BE-427E-834C-87350CEBCF53}" type="parTrans" cxnId="{3742E856-DED3-4C41-87D7-F05096AC3624}">
      <dgm:prSet/>
      <dgm:spPr/>
      <dgm:t>
        <a:bodyPr/>
        <a:lstStyle/>
        <a:p>
          <a:endParaRPr lang="en-GB"/>
        </a:p>
      </dgm:t>
    </dgm:pt>
    <dgm:pt modelId="{A5BE0243-D365-4CF9-A88D-AD4F65421AA4}" type="sibTrans" cxnId="{3742E856-DED3-4C41-87D7-F05096AC3624}">
      <dgm:prSet/>
      <dgm:spPr/>
      <dgm:t>
        <a:bodyPr/>
        <a:lstStyle/>
        <a:p>
          <a:endParaRPr lang="en-GB"/>
        </a:p>
      </dgm:t>
    </dgm:pt>
    <dgm:pt modelId="{2F0646FC-2C95-443D-94D9-2A9061320B7E}">
      <dgm:prSet/>
      <dgm:spPr/>
      <dgm:t>
        <a:bodyPr/>
        <a:lstStyle/>
        <a:p>
          <a:r>
            <a:rPr lang="en-GB" dirty="0"/>
            <a:t>Suspended January-August 2019 establishment of QI team</a:t>
          </a:r>
        </a:p>
      </dgm:t>
    </dgm:pt>
    <dgm:pt modelId="{340020DE-BB51-4106-B263-C5A080400792}" type="parTrans" cxnId="{C5A752BB-8AE6-40AA-BF0C-758DF2FFD131}">
      <dgm:prSet/>
      <dgm:spPr/>
      <dgm:t>
        <a:bodyPr/>
        <a:lstStyle/>
        <a:p>
          <a:endParaRPr lang="en-GB"/>
        </a:p>
      </dgm:t>
    </dgm:pt>
    <dgm:pt modelId="{B7DA785F-A13F-4AEE-9444-DB58FE2FC15D}" type="sibTrans" cxnId="{C5A752BB-8AE6-40AA-BF0C-758DF2FFD131}">
      <dgm:prSet/>
      <dgm:spPr/>
      <dgm:t>
        <a:bodyPr/>
        <a:lstStyle/>
        <a:p>
          <a:endParaRPr lang="en-GB"/>
        </a:p>
      </dgm:t>
    </dgm:pt>
    <dgm:pt modelId="{88315F2B-9D3B-413B-825E-558834285005}" type="pres">
      <dgm:prSet presAssocID="{136B8466-C72B-4799-8C3A-FC3FBA70F453}" presName="CompostProcess" presStyleCnt="0">
        <dgm:presLayoutVars>
          <dgm:dir/>
          <dgm:resizeHandles val="exact"/>
        </dgm:presLayoutVars>
      </dgm:prSet>
      <dgm:spPr/>
    </dgm:pt>
    <dgm:pt modelId="{8C3385CB-AF54-46EC-A81A-3EABF8DA5E6C}" type="pres">
      <dgm:prSet presAssocID="{136B8466-C72B-4799-8C3A-FC3FBA70F453}" presName="arrow" presStyleLbl="bgShp" presStyleIdx="0" presStyleCnt="1"/>
      <dgm:spPr/>
    </dgm:pt>
    <dgm:pt modelId="{D8B9CAE1-384D-4867-83A4-3F3CAE58248B}" type="pres">
      <dgm:prSet presAssocID="{136B8466-C72B-4799-8C3A-FC3FBA70F453}" presName="linearProcess" presStyleCnt="0"/>
      <dgm:spPr/>
    </dgm:pt>
    <dgm:pt modelId="{4A72E039-FFAF-415B-9639-3103875A5F35}" type="pres">
      <dgm:prSet presAssocID="{5E3A5074-2741-4254-BB81-3972994DFF16}" presName="textNode" presStyleLbl="node1" presStyleIdx="0" presStyleCnt="5">
        <dgm:presLayoutVars>
          <dgm:bulletEnabled val="1"/>
        </dgm:presLayoutVars>
      </dgm:prSet>
      <dgm:spPr/>
    </dgm:pt>
    <dgm:pt modelId="{A1CC2B3D-83F4-4BE3-A0B6-01ED0057AC67}" type="pres">
      <dgm:prSet presAssocID="{2F16C839-D94D-427F-B74F-6FCB704F64DD}" presName="sibTrans" presStyleCnt="0"/>
      <dgm:spPr/>
    </dgm:pt>
    <dgm:pt modelId="{84A68597-D0ED-4FFB-ABCB-F340428419E1}" type="pres">
      <dgm:prSet presAssocID="{CA1F941C-9499-42A1-815C-CE48FED49C80}" presName="textNode" presStyleLbl="node1" presStyleIdx="1" presStyleCnt="5">
        <dgm:presLayoutVars>
          <dgm:bulletEnabled val="1"/>
        </dgm:presLayoutVars>
      </dgm:prSet>
      <dgm:spPr/>
    </dgm:pt>
    <dgm:pt modelId="{08D2FAA3-ADE5-48F5-8F82-C1BFD592E660}" type="pres">
      <dgm:prSet presAssocID="{5012B2D8-CBA9-46EA-B704-FDD6359B5923}" presName="sibTrans" presStyleCnt="0"/>
      <dgm:spPr/>
    </dgm:pt>
    <dgm:pt modelId="{9DF36D8F-48CB-4C58-A570-6B0C851293D6}" type="pres">
      <dgm:prSet presAssocID="{2F0646FC-2C95-443D-94D9-2A9061320B7E}" presName="textNode" presStyleLbl="node1" presStyleIdx="2" presStyleCnt="5">
        <dgm:presLayoutVars>
          <dgm:bulletEnabled val="1"/>
        </dgm:presLayoutVars>
      </dgm:prSet>
      <dgm:spPr/>
    </dgm:pt>
    <dgm:pt modelId="{76CF3C36-3B60-4C6F-86FF-6EAD00A5E83A}" type="pres">
      <dgm:prSet presAssocID="{B7DA785F-A13F-4AEE-9444-DB58FE2FC15D}" presName="sibTrans" presStyleCnt="0"/>
      <dgm:spPr/>
    </dgm:pt>
    <dgm:pt modelId="{9691B2D3-9104-44DB-B803-C03FBBA37861}" type="pres">
      <dgm:prSet presAssocID="{9B361ABF-FD6A-4260-95F6-44422EEDB2D1}" presName="textNode" presStyleLbl="node1" presStyleIdx="3" presStyleCnt="5">
        <dgm:presLayoutVars>
          <dgm:bulletEnabled val="1"/>
        </dgm:presLayoutVars>
      </dgm:prSet>
      <dgm:spPr/>
    </dgm:pt>
    <dgm:pt modelId="{C0FD334C-7B80-4000-A3C8-C0CEC4610520}" type="pres">
      <dgm:prSet presAssocID="{A5BE0243-D365-4CF9-A88D-AD4F65421AA4}" presName="sibTrans" presStyleCnt="0"/>
      <dgm:spPr/>
    </dgm:pt>
    <dgm:pt modelId="{7C198E16-ADAD-47C2-981B-6AA044C4CAD5}" type="pres">
      <dgm:prSet presAssocID="{2D75990F-E0A9-4115-ABB5-62711F0E7429}" presName="textNode" presStyleLbl="node1" presStyleIdx="4" presStyleCnt="5">
        <dgm:presLayoutVars>
          <dgm:bulletEnabled val="1"/>
        </dgm:presLayoutVars>
      </dgm:prSet>
      <dgm:spPr/>
    </dgm:pt>
  </dgm:ptLst>
  <dgm:cxnLst>
    <dgm:cxn modelId="{21F48B00-06D5-4503-945C-B07C737F2251}" type="presOf" srcId="{9B361ABF-FD6A-4260-95F6-44422EEDB2D1}" destId="{9691B2D3-9104-44DB-B803-C03FBBA37861}" srcOrd="0" destOrd="0" presId="urn:microsoft.com/office/officeart/2005/8/layout/hProcess9"/>
    <dgm:cxn modelId="{07195302-F7E9-4985-AA59-978020DB1AF8}" srcId="{136B8466-C72B-4799-8C3A-FC3FBA70F453}" destId="{2D75990F-E0A9-4115-ABB5-62711F0E7429}" srcOrd="4" destOrd="0" parTransId="{39CA90BF-7A79-43A3-9DBC-738CF2477E41}" sibTransId="{67C3C7A8-2827-4D46-AF99-F6A503078380}"/>
    <dgm:cxn modelId="{07FAA002-45C1-457D-9834-40BDADEB9D1B}" type="presOf" srcId="{CA1F941C-9499-42A1-815C-CE48FED49C80}" destId="{84A68597-D0ED-4FFB-ABCB-F340428419E1}" srcOrd="0" destOrd="0" presId="urn:microsoft.com/office/officeart/2005/8/layout/hProcess9"/>
    <dgm:cxn modelId="{3B062406-DC41-4BB2-B3AB-2E213F4FAC32}" type="presOf" srcId="{2D75990F-E0A9-4115-ABB5-62711F0E7429}" destId="{7C198E16-ADAD-47C2-981B-6AA044C4CAD5}" srcOrd="0" destOrd="0" presId="urn:microsoft.com/office/officeart/2005/8/layout/hProcess9"/>
    <dgm:cxn modelId="{18BE0829-2B5D-4E50-8B17-BC8CE76BE467}" type="presOf" srcId="{136B8466-C72B-4799-8C3A-FC3FBA70F453}" destId="{88315F2B-9D3B-413B-825E-558834285005}" srcOrd="0" destOrd="0" presId="urn:microsoft.com/office/officeart/2005/8/layout/hProcess9"/>
    <dgm:cxn modelId="{8D29F440-F142-421F-A4ED-9D2683E4C654}" type="presOf" srcId="{2F0646FC-2C95-443D-94D9-2A9061320B7E}" destId="{9DF36D8F-48CB-4C58-A570-6B0C851293D6}" srcOrd="0" destOrd="0" presId="urn:microsoft.com/office/officeart/2005/8/layout/hProcess9"/>
    <dgm:cxn modelId="{AE235A42-90C5-41F1-B0A4-C55A88FDA9F7}" srcId="{136B8466-C72B-4799-8C3A-FC3FBA70F453}" destId="{CA1F941C-9499-42A1-815C-CE48FED49C80}" srcOrd="1" destOrd="0" parTransId="{76F195B3-B590-48EC-8661-DD1B31FD18CD}" sibTransId="{5012B2D8-CBA9-46EA-B704-FDD6359B5923}"/>
    <dgm:cxn modelId="{D556E644-5030-4CE1-BECF-BA1F2B143EA3}" srcId="{136B8466-C72B-4799-8C3A-FC3FBA70F453}" destId="{5E3A5074-2741-4254-BB81-3972994DFF16}" srcOrd="0" destOrd="0" parTransId="{CF187B92-2ED8-4A10-88CB-85BDA08B6384}" sibTransId="{2F16C839-D94D-427F-B74F-6FCB704F64DD}"/>
    <dgm:cxn modelId="{3742E856-DED3-4C41-87D7-F05096AC3624}" srcId="{136B8466-C72B-4799-8C3A-FC3FBA70F453}" destId="{9B361ABF-FD6A-4260-95F6-44422EEDB2D1}" srcOrd="3" destOrd="0" parTransId="{70CD0148-60BE-427E-834C-87350CEBCF53}" sibTransId="{A5BE0243-D365-4CF9-A88D-AD4F65421AA4}"/>
    <dgm:cxn modelId="{C5A752BB-8AE6-40AA-BF0C-758DF2FFD131}" srcId="{136B8466-C72B-4799-8C3A-FC3FBA70F453}" destId="{2F0646FC-2C95-443D-94D9-2A9061320B7E}" srcOrd="2" destOrd="0" parTransId="{340020DE-BB51-4106-B263-C5A080400792}" sibTransId="{B7DA785F-A13F-4AEE-9444-DB58FE2FC15D}"/>
    <dgm:cxn modelId="{384477D5-476A-409B-A100-B9BB4CB2BAFE}" type="presOf" srcId="{5E3A5074-2741-4254-BB81-3972994DFF16}" destId="{4A72E039-FFAF-415B-9639-3103875A5F35}" srcOrd="0" destOrd="0" presId="urn:microsoft.com/office/officeart/2005/8/layout/hProcess9"/>
    <dgm:cxn modelId="{CAC1263C-2F16-436D-AF14-7829161B59ED}" type="presParOf" srcId="{88315F2B-9D3B-413B-825E-558834285005}" destId="{8C3385CB-AF54-46EC-A81A-3EABF8DA5E6C}" srcOrd="0" destOrd="0" presId="urn:microsoft.com/office/officeart/2005/8/layout/hProcess9"/>
    <dgm:cxn modelId="{C716D674-74DF-4B18-8680-4A9066DF872A}" type="presParOf" srcId="{88315F2B-9D3B-413B-825E-558834285005}" destId="{D8B9CAE1-384D-4867-83A4-3F3CAE58248B}" srcOrd="1" destOrd="0" presId="urn:microsoft.com/office/officeart/2005/8/layout/hProcess9"/>
    <dgm:cxn modelId="{CBC51A21-F515-47E3-8E70-2E082A147006}" type="presParOf" srcId="{D8B9CAE1-384D-4867-83A4-3F3CAE58248B}" destId="{4A72E039-FFAF-415B-9639-3103875A5F35}" srcOrd="0" destOrd="0" presId="urn:microsoft.com/office/officeart/2005/8/layout/hProcess9"/>
    <dgm:cxn modelId="{4EF1B8CB-992F-487F-B113-A12BD09B42BE}" type="presParOf" srcId="{D8B9CAE1-384D-4867-83A4-3F3CAE58248B}" destId="{A1CC2B3D-83F4-4BE3-A0B6-01ED0057AC67}" srcOrd="1" destOrd="0" presId="urn:microsoft.com/office/officeart/2005/8/layout/hProcess9"/>
    <dgm:cxn modelId="{E35DF135-DBDA-4614-AE3B-C6CFF68DAA10}" type="presParOf" srcId="{D8B9CAE1-384D-4867-83A4-3F3CAE58248B}" destId="{84A68597-D0ED-4FFB-ABCB-F340428419E1}" srcOrd="2" destOrd="0" presId="urn:microsoft.com/office/officeart/2005/8/layout/hProcess9"/>
    <dgm:cxn modelId="{A097E181-97C5-4EBA-AF63-7C0647170E73}" type="presParOf" srcId="{D8B9CAE1-384D-4867-83A4-3F3CAE58248B}" destId="{08D2FAA3-ADE5-48F5-8F82-C1BFD592E660}" srcOrd="3" destOrd="0" presId="urn:microsoft.com/office/officeart/2005/8/layout/hProcess9"/>
    <dgm:cxn modelId="{AF0AF682-2726-425D-B20E-7E7901507939}" type="presParOf" srcId="{D8B9CAE1-384D-4867-83A4-3F3CAE58248B}" destId="{9DF36D8F-48CB-4C58-A570-6B0C851293D6}" srcOrd="4" destOrd="0" presId="urn:microsoft.com/office/officeart/2005/8/layout/hProcess9"/>
    <dgm:cxn modelId="{03481D4B-9A27-47EA-99FB-9227FFA00460}" type="presParOf" srcId="{D8B9CAE1-384D-4867-83A4-3F3CAE58248B}" destId="{76CF3C36-3B60-4C6F-86FF-6EAD00A5E83A}" srcOrd="5" destOrd="0" presId="urn:microsoft.com/office/officeart/2005/8/layout/hProcess9"/>
    <dgm:cxn modelId="{9E326E1F-D4D2-4C13-9684-4FAB33D4C96E}" type="presParOf" srcId="{D8B9CAE1-384D-4867-83A4-3F3CAE58248B}" destId="{9691B2D3-9104-44DB-B803-C03FBBA37861}" srcOrd="6" destOrd="0" presId="urn:microsoft.com/office/officeart/2005/8/layout/hProcess9"/>
    <dgm:cxn modelId="{57BB29F5-EAEA-46F2-99CB-EB23BCD20580}" type="presParOf" srcId="{D8B9CAE1-384D-4867-83A4-3F3CAE58248B}" destId="{C0FD334C-7B80-4000-A3C8-C0CEC4610520}" srcOrd="7" destOrd="0" presId="urn:microsoft.com/office/officeart/2005/8/layout/hProcess9"/>
    <dgm:cxn modelId="{EF22EC0C-0CE2-4240-9E05-6511EF460C65}" type="presParOf" srcId="{D8B9CAE1-384D-4867-83A4-3F3CAE58248B}" destId="{7C198E16-ADAD-47C2-981B-6AA044C4CAD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330BC-F685-444E-BF53-76E9B41867B0}" type="doc">
      <dgm:prSet loTypeId="urn:microsoft.com/office/officeart/2008/layout/AlternatingHexagons" loCatId="list" qsTypeId="urn:microsoft.com/office/officeart/2005/8/quickstyle/simple5" qsCatId="simple" csTypeId="urn:microsoft.com/office/officeart/2005/8/colors/accent1_2" csCatId="accent1" phldr="1"/>
      <dgm:spPr/>
      <dgm:t>
        <a:bodyPr/>
        <a:lstStyle/>
        <a:p>
          <a:endParaRPr lang="en-GB"/>
        </a:p>
      </dgm:t>
    </dgm:pt>
    <dgm:pt modelId="{A487BFD0-3E32-4050-8D9F-C595E9460925}">
      <dgm:prSet phldrT="[Text]"/>
      <dgm:spPr/>
      <dgm:t>
        <a:bodyPr/>
        <a:lstStyle/>
        <a:p>
          <a:r>
            <a:rPr lang="en-GB" dirty="0"/>
            <a:t>Person Centred Care</a:t>
          </a:r>
        </a:p>
      </dgm:t>
    </dgm:pt>
    <dgm:pt modelId="{88E1C85B-2613-4FCD-93CC-497475A0CE06}" type="parTrans" cxnId="{2413F070-FADA-445B-8E17-02C3F2CA581F}">
      <dgm:prSet/>
      <dgm:spPr/>
      <dgm:t>
        <a:bodyPr/>
        <a:lstStyle/>
        <a:p>
          <a:endParaRPr lang="en-GB"/>
        </a:p>
      </dgm:t>
    </dgm:pt>
    <dgm:pt modelId="{534E7003-70B0-47F1-B623-27BEC151129E}" type="sibTrans" cxnId="{2413F070-FADA-445B-8E17-02C3F2CA581F}">
      <dgm:prSet/>
      <dgm:spPr/>
      <dgm:t>
        <a:bodyPr/>
        <a:lstStyle/>
        <a:p>
          <a:r>
            <a:rPr lang="en-GB" dirty="0"/>
            <a:t>Nutrition &amp; Hydration</a:t>
          </a:r>
        </a:p>
      </dgm:t>
    </dgm:pt>
    <dgm:pt modelId="{F120FB24-97F2-481C-83BD-7DEF49353A6F}">
      <dgm:prSet phldrT="[Text]"/>
      <dgm:spPr/>
      <dgm:t>
        <a:bodyPr/>
        <a:lstStyle/>
        <a:p>
          <a:r>
            <a:rPr lang="en-GB" dirty="0"/>
            <a:t>Dignity &amp; Respect</a:t>
          </a:r>
        </a:p>
      </dgm:t>
    </dgm:pt>
    <dgm:pt modelId="{9073A43B-F00C-4269-A29A-6179ED046C3E}" type="parTrans" cxnId="{78BC9FF4-2B97-413C-86A8-48CE6D290349}">
      <dgm:prSet/>
      <dgm:spPr/>
      <dgm:t>
        <a:bodyPr/>
        <a:lstStyle/>
        <a:p>
          <a:endParaRPr lang="en-GB"/>
        </a:p>
      </dgm:t>
    </dgm:pt>
    <dgm:pt modelId="{45F47D21-71E9-4623-BCBC-AFC554D9770D}" type="sibTrans" cxnId="{78BC9FF4-2B97-413C-86A8-48CE6D290349}">
      <dgm:prSet/>
      <dgm:spPr/>
      <dgm:t>
        <a:bodyPr/>
        <a:lstStyle/>
        <a:p>
          <a:r>
            <a:rPr lang="en-GB" dirty="0"/>
            <a:t>Leadership &amp; Professionalism</a:t>
          </a:r>
        </a:p>
      </dgm:t>
    </dgm:pt>
    <dgm:pt modelId="{8F580669-5408-4A5B-ABDA-60778CA4A804}">
      <dgm:prSet phldrT="[Text]"/>
      <dgm:spPr/>
      <dgm:t>
        <a:bodyPr/>
        <a:lstStyle/>
        <a:p>
          <a:r>
            <a:rPr lang="en-GB" dirty="0"/>
            <a:t>Safe Care &amp; Treatment</a:t>
          </a:r>
        </a:p>
      </dgm:t>
    </dgm:pt>
    <dgm:pt modelId="{4D453A7E-4F39-4E22-B88B-55396EEA8C8F}" type="parTrans" cxnId="{C4CA3014-6D99-403D-B11C-1E498F57C2E0}">
      <dgm:prSet/>
      <dgm:spPr/>
      <dgm:t>
        <a:bodyPr/>
        <a:lstStyle/>
        <a:p>
          <a:endParaRPr lang="en-GB"/>
        </a:p>
      </dgm:t>
    </dgm:pt>
    <dgm:pt modelId="{0A6FA8F5-FC7F-4A1C-B4DA-C6383D3EDFB6}" type="sibTrans" cxnId="{C4CA3014-6D99-403D-B11C-1E498F57C2E0}">
      <dgm:prSet/>
      <dgm:spPr/>
      <dgm:t>
        <a:bodyPr/>
        <a:lstStyle/>
        <a:p>
          <a:r>
            <a:rPr lang="en-GB" dirty="0"/>
            <a:t>Safeguarding</a:t>
          </a:r>
        </a:p>
      </dgm:t>
    </dgm:pt>
    <dgm:pt modelId="{015C909A-8858-4F0B-BBCA-1F09252A82AC}">
      <dgm:prSet/>
      <dgm:spPr/>
      <dgm:t>
        <a:bodyPr/>
        <a:lstStyle/>
        <a:p>
          <a:r>
            <a:rPr lang="en-GB" dirty="0"/>
            <a:t>Consent</a:t>
          </a:r>
        </a:p>
      </dgm:t>
    </dgm:pt>
    <dgm:pt modelId="{F0DE66C7-AC0B-4FD3-9B29-8E438144DA2C}" type="parTrans" cxnId="{F07D9E68-59E8-423F-908A-4D7F5106F397}">
      <dgm:prSet/>
      <dgm:spPr/>
      <dgm:t>
        <a:bodyPr/>
        <a:lstStyle/>
        <a:p>
          <a:endParaRPr lang="en-GB"/>
        </a:p>
      </dgm:t>
    </dgm:pt>
    <dgm:pt modelId="{C5DAF0E3-2386-4670-AAAB-9B41C67EDEE4}" type="sibTrans" cxnId="{F07D9E68-59E8-423F-908A-4D7F5106F397}">
      <dgm:prSet/>
      <dgm:spPr/>
      <dgm:t>
        <a:bodyPr/>
        <a:lstStyle/>
        <a:p>
          <a:r>
            <a:rPr lang="en-GB" dirty="0"/>
            <a:t>Clinical Governance</a:t>
          </a:r>
        </a:p>
      </dgm:t>
    </dgm:pt>
    <dgm:pt modelId="{757C2CDA-73D6-4CAB-B359-CF12F8D851F6}">
      <dgm:prSet/>
      <dgm:spPr/>
      <dgm:t>
        <a:bodyPr/>
        <a:lstStyle/>
        <a:p>
          <a:r>
            <a:rPr lang="en-GB" dirty="0"/>
            <a:t>Infection Control</a:t>
          </a:r>
        </a:p>
      </dgm:t>
    </dgm:pt>
    <dgm:pt modelId="{08F14D88-A0DF-47E8-8668-1DCFD802D175}" type="sibTrans" cxnId="{41807A64-18CA-46EF-8AC8-81239D5C866E}">
      <dgm:prSet/>
      <dgm:spPr/>
      <dgm:t>
        <a:bodyPr/>
        <a:lstStyle/>
        <a:p>
          <a:endParaRPr lang="en-GB"/>
        </a:p>
      </dgm:t>
    </dgm:pt>
    <dgm:pt modelId="{2A4E8496-3688-4F06-9BD3-2F90CC96A213}" type="parTrans" cxnId="{41807A64-18CA-46EF-8AC8-81239D5C866E}">
      <dgm:prSet/>
      <dgm:spPr/>
      <dgm:t>
        <a:bodyPr/>
        <a:lstStyle/>
        <a:p>
          <a:endParaRPr lang="en-GB"/>
        </a:p>
      </dgm:t>
    </dgm:pt>
    <dgm:pt modelId="{41AFBABE-440E-4304-9559-4859AA6B6D30}" type="pres">
      <dgm:prSet presAssocID="{75A330BC-F685-444E-BF53-76E9B41867B0}" presName="Name0" presStyleCnt="0">
        <dgm:presLayoutVars>
          <dgm:chMax/>
          <dgm:chPref/>
          <dgm:dir/>
          <dgm:animLvl val="lvl"/>
        </dgm:presLayoutVars>
      </dgm:prSet>
      <dgm:spPr/>
    </dgm:pt>
    <dgm:pt modelId="{DE42E553-DFF4-4A11-A910-CBA1CC1463F8}" type="pres">
      <dgm:prSet presAssocID="{A487BFD0-3E32-4050-8D9F-C595E9460925}" presName="composite" presStyleCnt="0"/>
      <dgm:spPr/>
    </dgm:pt>
    <dgm:pt modelId="{594E95E3-DEC0-48E1-883A-EB08FB232426}" type="pres">
      <dgm:prSet presAssocID="{A487BFD0-3E32-4050-8D9F-C595E9460925}" presName="Parent1" presStyleLbl="node1" presStyleIdx="0" presStyleCnt="10" custLinFactNeighborX="-5174" custLinFactNeighborY="-209">
        <dgm:presLayoutVars>
          <dgm:chMax val="1"/>
          <dgm:chPref val="1"/>
          <dgm:bulletEnabled val="1"/>
        </dgm:presLayoutVars>
      </dgm:prSet>
      <dgm:spPr/>
    </dgm:pt>
    <dgm:pt modelId="{ECB88EB2-4EF7-4F0F-AAF5-61954CF71948}" type="pres">
      <dgm:prSet presAssocID="{A487BFD0-3E32-4050-8D9F-C595E9460925}" presName="Childtext1" presStyleLbl="revTx" presStyleIdx="0" presStyleCnt="5">
        <dgm:presLayoutVars>
          <dgm:chMax val="0"/>
          <dgm:chPref val="0"/>
          <dgm:bulletEnabled val="1"/>
        </dgm:presLayoutVars>
      </dgm:prSet>
      <dgm:spPr/>
    </dgm:pt>
    <dgm:pt modelId="{DC35D559-B003-43DA-BC56-A4A7FBBE5E7F}" type="pres">
      <dgm:prSet presAssocID="{A487BFD0-3E32-4050-8D9F-C595E9460925}" presName="BalanceSpacing" presStyleCnt="0"/>
      <dgm:spPr/>
    </dgm:pt>
    <dgm:pt modelId="{C9AC1471-42CB-4BC5-BFF2-D40B14D7C9F4}" type="pres">
      <dgm:prSet presAssocID="{A487BFD0-3E32-4050-8D9F-C595E9460925}" presName="BalanceSpacing1" presStyleCnt="0"/>
      <dgm:spPr/>
    </dgm:pt>
    <dgm:pt modelId="{16F82F2D-BC91-4A48-90B3-0CA59579B5F2}" type="pres">
      <dgm:prSet presAssocID="{534E7003-70B0-47F1-B623-27BEC151129E}" presName="Accent1Text" presStyleLbl="node1" presStyleIdx="1" presStyleCnt="10"/>
      <dgm:spPr/>
    </dgm:pt>
    <dgm:pt modelId="{EC9B82D4-515A-44D1-9D12-038F7EF43BA1}" type="pres">
      <dgm:prSet presAssocID="{534E7003-70B0-47F1-B623-27BEC151129E}" presName="spaceBetweenRectangles" presStyleCnt="0"/>
      <dgm:spPr/>
    </dgm:pt>
    <dgm:pt modelId="{D21D9743-45A0-4FF5-9267-33D6C1DC6400}" type="pres">
      <dgm:prSet presAssocID="{F120FB24-97F2-481C-83BD-7DEF49353A6F}" presName="composite" presStyleCnt="0"/>
      <dgm:spPr/>
    </dgm:pt>
    <dgm:pt modelId="{5CD9F911-36FE-455C-B070-B7BC50CEA295}" type="pres">
      <dgm:prSet presAssocID="{F120FB24-97F2-481C-83BD-7DEF49353A6F}" presName="Parent1" presStyleLbl="node1" presStyleIdx="2" presStyleCnt="10">
        <dgm:presLayoutVars>
          <dgm:chMax val="1"/>
          <dgm:chPref val="1"/>
          <dgm:bulletEnabled val="1"/>
        </dgm:presLayoutVars>
      </dgm:prSet>
      <dgm:spPr/>
    </dgm:pt>
    <dgm:pt modelId="{14728206-48A4-4DB2-BC65-05C717FEAE3C}" type="pres">
      <dgm:prSet presAssocID="{F120FB24-97F2-481C-83BD-7DEF49353A6F}" presName="Childtext1" presStyleLbl="revTx" presStyleIdx="1" presStyleCnt="5">
        <dgm:presLayoutVars>
          <dgm:chMax val="0"/>
          <dgm:chPref val="0"/>
          <dgm:bulletEnabled val="1"/>
        </dgm:presLayoutVars>
      </dgm:prSet>
      <dgm:spPr/>
    </dgm:pt>
    <dgm:pt modelId="{A6B784E7-34C3-4395-9FC7-6A96F828A03F}" type="pres">
      <dgm:prSet presAssocID="{F120FB24-97F2-481C-83BD-7DEF49353A6F}" presName="BalanceSpacing" presStyleCnt="0"/>
      <dgm:spPr/>
    </dgm:pt>
    <dgm:pt modelId="{85EB2ADB-1B85-4E73-A5AB-F2E0286E8CA4}" type="pres">
      <dgm:prSet presAssocID="{F120FB24-97F2-481C-83BD-7DEF49353A6F}" presName="BalanceSpacing1" presStyleCnt="0"/>
      <dgm:spPr/>
    </dgm:pt>
    <dgm:pt modelId="{419B625E-6726-4AD9-A447-10EE175D1BC1}" type="pres">
      <dgm:prSet presAssocID="{45F47D21-71E9-4623-BCBC-AFC554D9770D}" presName="Accent1Text" presStyleLbl="node1" presStyleIdx="3" presStyleCnt="10"/>
      <dgm:spPr/>
    </dgm:pt>
    <dgm:pt modelId="{68C26F9C-DDBA-4F81-8EB9-193576218E9B}" type="pres">
      <dgm:prSet presAssocID="{45F47D21-71E9-4623-BCBC-AFC554D9770D}" presName="spaceBetweenRectangles" presStyleCnt="0"/>
      <dgm:spPr/>
    </dgm:pt>
    <dgm:pt modelId="{86A64871-B95D-4F31-8B83-8C74CC0C584C}" type="pres">
      <dgm:prSet presAssocID="{015C909A-8858-4F0B-BBCA-1F09252A82AC}" presName="composite" presStyleCnt="0"/>
      <dgm:spPr/>
    </dgm:pt>
    <dgm:pt modelId="{70136391-DC7C-4428-9FC5-C00CDA0DBCBC}" type="pres">
      <dgm:prSet presAssocID="{015C909A-8858-4F0B-BBCA-1F09252A82AC}" presName="Parent1" presStyleLbl="node1" presStyleIdx="4" presStyleCnt="10">
        <dgm:presLayoutVars>
          <dgm:chMax val="1"/>
          <dgm:chPref val="1"/>
          <dgm:bulletEnabled val="1"/>
        </dgm:presLayoutVars>
      </dgm:prSet>
      <dgm:spPr/>
    </dgm:pt>
    <dgm:pt modelId="{CA527CAB-87C3-47B0-96B7-1A21F4789D3F}" type="pres">
      <dgm:prSet presAssocID="{015C909A-8858-4F0B-BBCA-1F09252A82AC}" presName="Childtext1" presStyleLbl="revTx" presStyleIdx="2" presStyleCnt="5">
        <dgm:presLayoutVars>
          <dgm:chMax val="0"/>
          <dgm:chPref val="0"/>
          <dgm:bulletEnabled val="1"/>
        </dgm:presLayoutVars>
      </dgm:prSet>
      <dgm:spPr/>
    </dgm:pt>
    <dgm:pt modelId="{91451AC3-2148-4567-879E-BFE1013FC2A8}" type="pres">
      <dgm:prSet presAssocID="{015C909A-8858-4F0B-BBCA-1F09252A82AC}" presName="BalanceSpacing" presStyleCnt="0"/>
      <dgm:spPr/>
    </dgm:pt>
    <dgm:pt modelId="{EE8DD2FE-C74A-4527-A1E2-D836A68BE3D1}" type="pres">
      <dgm:prSet presAssocID="{015C909A-8858-4F0B-BBCA-1F09252A82AC}" presName="BalanceSpacing1" presStyleCnt="0"/>
      <dgm:spPr/>
    </dgm:pt>
    <dgm:pt modelId="{D4419B5E-AC42-442C-AF49-D95C515FF1FA}" type="pres">
      <dgm:prSet presAssocID="{C5DAF0E3-2386-4670-AAAB-9B41C67EDEE4}" presName="Accent1Text" presStyleLbl="node1" presStyleIdx="5" presStyleCnt="10"/>
      <dgm:spPr/>
    </dgm:pt>
    <dgm:pt modelId="{6A96644E-50B9-4191-BAD0-D57FFA1AD3FC}" type="pres">
      <dgm:prSet presAssocID="{C5DAF0E3-2386-4670-AAAB-9B41C67EDEE4}" presName="spaceBetweenRectangles" presStyleCnt="0"/>
      <dgm:spPr/>
    </dgm:pt>
    <dgm:pt modelId="{2F1CABDD-EB2E-43CC-8619-B17BED25FA80}" type="pres">
      <dgm:prSet presAssocID="{8F580669-5408-4A5B-ABDA-60778CA4A804}" presName="composite" presStyleCnt="0"/>
      <dgm:spPr/>
    </dgm:pt>
    <dgm:pt modelId="{BD3B4CAF-3A8B-4110-BEB0-70F5E16C9735}" type="pres">
      <dgm:prSet presAssocID="{8F580669-5408-4A5B-ABDA-60778CA4A804}" presName="Parent1" presStyleLbl="node1" presStyleIdx="6" presStyleCnt="10">
        <dgm:presLayoutVars>
          <dgm:chMax val="1"/>
          <dgm:chPref val="1"/>
          <dgm:bulletEnabled val="1"/>
        </dgm:presLayoutVars>
      </dgm:prSet>
      <dgm:spPr/>
    </dgm:pt>
    <dgm:pt modelId="{19D6325B-1337-4352-9D50-8F7F0D3B6A74}" type="pres">
      <dgm:prSet presAssocID="{8F580669-5408-4A5B-ABDA-60778CA4A804}" presName="Childtext1" presStyleLbl="revTx" presStyleIdx="3" presStyleCnt="5">
        <dgm:presLayoutVars>
          <dgm:chMax val="0"/>
          <dgm:chPref val="0"/>
          <dgm:bulletEnabled val="1"/>
        </dgm:presLayoutVars>
      </dgm:prSet>
      <dgm:spPr/>
    </dgm:pt>
    <dgm:pt modelId="{84C9984D-C3CB-47D9-B7CD-FA004A82C232}" type="pres">
      <dgm:prSet presAssocID="{8F580669-5408-4A5B-ABDA-60778CA4A804}" presName="BalanceSpacing" presStyleCnt="0"/>
      <dgm:spPr/>
    </dgm:pt>
    <dgm:pt modelId="{05CB594D-41D6-4F75-8CAC-F568698A67DD}" type="pres">
      <dgm:prSet presAssocID="{8F580669-5408-4A5B-ABDA-60778CA4A804}" presName="BalanceSpacing1" presStyleCnt="0"/>
      <dgm:spPr/>
    </dgm:pt>
    <dgm:pt modelId="{AB5A9393-1153-4889-B726-F978DCA08E67}" type="pres">
      <dgm:prSet presAssocID="{0A6FA8F5-FC7F-4A1C-B4DA-C6383D3EDFB6}" presName="Accent1Text" presStyleLbl="node1" presStyleIdx="7" presStyleCnt="10"/>
      <dgm:spPr/>
    </dgm:pt>
    <dgm:pt modelId="{5E89052C-AA80-4387-BE5B-17B9447FA31C}" type="pres">
      <dgm:prSet presAssocID="{0A6FA8F5-FC7F-4A1C-B4DA-C6383D3EDFB6}" presName="spaceBetweenRectangles" presStyleCnt="0"/>
      <dgm:spPr/>
    </dgm:pt>
    <dgm:pt modelId="{69CE6B6B-130D-409D-B1A2-F78CE7463203}" type="pres">
      <dgm:prSet presAssocID="{757C2CDA-73D6-4CAB-B359-CF12F8D851F6}" presName="composite" presStyleCnt="0"/>
      <dgm:spPr/>
    </dgm:pt>
    <dgm:pt modelId="{084D5C7C-74D5-40A5-8237-63DF736B7F51}" type="pres">
      <dgm:prSet presAssocID="{757C2CDA-73D6-4CAB-B359-CF12F8D851F6}" presName="Parent1" presStyleLbl="node1" presStyleIdx="8" presStyleCnt="10">
        <dgm:presLayoutVars>
          <dgm:chMax val="1"/>
          <dgm:chPref val="1"/>
          <dgm:bulletEnabled val="1"/>
        </dgm:presLayoutVars>
      </dgm:prSet>
      <dgm:spPr/>
    </dgm:pt>
    <dgm:pt modelId="{2D6D1671-1ADD-41D9-AA35-545C90122A89}" type="pres">
      <dgm:prSet presAssocID="{757C2CDA-73D6-4CAB-B359-CF12F8D851F6}" presName="Childtext1" presStyleLbl="revTx" presStyleIdx="4" presStyleCnt="5">
        <dgm:presLayoutVars>
          <dgm:chMax val="0"/>
          <dgm:chPref val="0"/>
          <dgm:bulletEnabled val="1"/>
        </dgm:presLayoutVars>
      </dgm:prSet>
      <dgm:spPr/>
    </dgm:pt>
    <dgm:pt modelId="{4A74ABF9-F575-4834-9F91-D8A4306493C3}" type="pres">
      <dgm:prSet presAssocID="{757C2CDA-73D6-4CAB-B359-CF12F8D851F6}" presName="BalanceSpacing" presStyleCnt="0"/>
      <dgm:spPr/>
    </dgm:pt>
    <dgm:pt modelId="{D9A56C8F-E657-4F01-A5DA-CC0979EB5AC4}" type="pres">
      <dgm:prSet presAssocID="{757C2CDA-73D6-4CAB-B359-CF12F8D851F6}" presName="BalanceSpacing1" presStyleCnt="0"/>
      <dgm:spPr/>
    </dgm:pt>
    <dgm:pt modelId="{F611066D-DBFD-4AC9-8FAB-1DFB452719EF}" type="pres">
      <dgm:prSet presAssocID="{08F14D88-A0DF-47E8-8668-1DCFD802D175}" presName="Accent1Text" presStyleLbl="node1" presStyleIdx="9" presStyleCnt="10" custLinFactNeighborX="-5174" custLinFactNeighborY="209"/>
      <dgm:spPr/>
    </dgm:pt>
  </dgm:ptLst>
  <dgm:cxnLst>
    <dgm:cxn modelId="{CF172807-66F8-4883-9950-E2132AFA92E0}" type="presOf" srcId="{015C909A-8858-4F0B-BBCA-1F09252A82AC}" destId="{70136391-DC7C-4428-9FC5-C00CDA0DBCBC}" srcOrd="0" destOrd="0" presId="urn:microsoft.com/office/officeart/2008/layout/AlternatingHexagons"/>
    <dgm:cxn modelId="{C4CA3014-6D99-403D-B11C-1E498F57C2E0}" srcId="{75A330BC-F685-444E-BF53-76E9B41867B0}" destId="{8F580669-5408-4A5B-ABDA-60778CA4A804}" srcOrd="3" destOrd="0" parTransId="{4D453A7E-4F39-4E22-B88B-55396EEA8C8F}" sibTransId="{0A6FA8F5-FC7F-4A1C-B4DA-C6383D3EDFB6}"/>
    <dgm:cxn modelId="{89568920-189F-49D2-A4E7-11F7478AF1F4}" type="presOf" srcId="{0A6FA8F5-FC7F-4A1C-B4DA-C6383D3EDFB6}" destId="{AB5A9393-1153-4889-B726-F978DCA08E67}" srcOrd="0" destOrd="0" presId="urn:microsoft.com/office/officeart/2008/layout/AlternatingHexagons"/>
    <dgm:cxn modelId="{69E7322C-6964-4D10-A0A9-5F90FA8F374E}" type="presOf" srcId="{8F580669-5408-4A5B-ABDA-60778CA4A804}" destId="{BD3B4CAF-3A8B-4110-BEB0-70F5E16C9735}" srcOrd="0" destOrd="0" presId="urn:microsoft.com/office/officeart/2008/layout/AlternatingHexagons"/>
    <dgm:cxn modelId="{41807A64-18CA-46EF-8AC8-81239D5C866E}" srcId="{75A330BC-F685-444E-BF53-76E9B41867B0}" destId="{757C2CDA-73D6-4CAB-B359-CF12F8D851F6}" srcOrd="4" destOrd="0" parTransId="{2A4E8496-3688-4F06-9BD3-2F90CC96A213}" sibTransId="{08F14D88-A0DF-47E8-8668-1DCFD802D175}"/>
    <dgm:cxn modelId="{87D0D066-03DA-4D4F-B2BF-6ADB21B4DD2E}" type="presOf" srcId="{C5DAF0E3-2386-4670-AAAB-9B41C67EDEE4}" destId="{D4419B5E-AC42-442C-AF49-D95C515FF1FA}" srcOrd="0" destOrd="0" presId="urn:microsoft.com/office/officeart/2008/layout/AlternatingHexagons"/>
    <dgm:cxn modelId="{F07D9E68-59E8-423F-908A-4D7F5106F397}" srcId="{75A330BC-F685-444E-BF53-76E9B41867B0}" destId="{015C909A-8858-4F0B-BBCA-1F09252A82AC}" srcOrd="2" destOrd="0" parTransId="{F0DE66C7-AC0B-4FD3-9B29-8E438144DA2C}" sibTransId="{C5DAF0E3-2386-4670-AAAB-9B41C67EDEE4}"/>
    <dgm:cxn modelId="{2620E34C-6901-4481-9D9F-D68049E73CA2}" type="presOf" srcId="{08F14D88-A0DF-47E8-8668-1DCFD802D175}" destId="{F611066D-DBFD-4AC9-8FAB-1DFB452719EF}" srcOrd="0" destOrd="0" presId="urn:microsoft.com/office/officeart/2008/layout/AlternatingHexagons"/>
    <dgm:cxn modelId="{2413F070-FADA-445B-8E17-02C3F2CA581F}" srcId="{75A330BC-F685-444E-BF53-76E9B41867B0}" destId="{A487BFD0-3E32-4050-8D9F-C595E9460925}" srcOrd="0" destOrd="0" parTransId="{88E1C85B-2613-4FCD-93CC-497475A0CE06}" sibTransId="{534E7003-70B0-47F1-B623-27BEC151129E}"/>
    <dgm:cxn modelId="{B8F91786-1CCF-4275-8E9E-804942BB16A3}" type="presOf" srcId="{75A330BC-F685-444E-BF53-76E9B41867B0}" destId="{41AFBABE-440E-4304-9559-4859AA6B6D30}" srcOrd="0" destOrd="0" presId="urn:microsoft.com/office/officeart/2008/layout/AlternatingHexagons"/>
    <dgm:cxn modelId="{E4B76099-6AEB-4B19-8A74-C3ADB71709E9}" type="presOf" srcId="{45F47D21-71E9-4623-BCBC-AFC554D9770D}" destId="{419B625E-6726-4AD9-A447-10EE175D1BC1}" srcOrd="0" destOrd="0" presId="urn:microsoft.com/office/officeart/2008/layout/AlternatingHexagons"/>
    <dgm:cxn modelId="{45D1EBB9-9ABB-41AF-B8F7-1D0D4A3DC3EE}" type="presOf" srcId="{A487BFD0-3E32-4050-8D9F-C595E9460925}" destId="{594E95E3-DEC0-48E1-883A-EB08FB232426}" srcOrd="0" destOrd="0" presId="urn:microsoft.com/office/officeart/2008/layout/AlternatingHexagons"/>
    <dgm:cxn modelId="{162E97C5-9CA7-4420-9269-E647DB55151C}" type="presOf" srcId="{757C2CDA-73D6-4CAB-B359-CF12F8D851F6}" destId="{084D5C7C-74D5-40A5-8237-63DF736B7F51}" srcOrd="0" destOrd="0" presId="urn:microsoft.com/office/officeart/2008/layout/AlternatingHexagons"/>
    <dgm:cxn modelId="{EB7314D7-33EA-49EC-9EA6-B3A8833F8A9B}" type="presOf" srcId="{F120FB24-97F2-481C-83BD-7DEF49353A6F}" destId="{5CD9F911-36FE-455C-B070-B7BC50CEA295}" srcOrd="0" destOrd="0" presId="urn:microsoft.com/office/officeart/2008/layout/AlternatingHexagons"/>
    <dgm:cxn modelId="{1862E3E1-8A53-4009-ACAC-F302CB47C154}" type="presOf" srcId="{534E7003-70B0-47F1-B623-27BEC151129E}" destId="{16F82F2D-BC91-4A48-90B3-0CA59579B5F2}" srcOrd="0" destOrd="0" presId="urn:microsoft.com/office/officeart/2008/layout/AlternatingHexagons"/>
    <dgm:cxn modelId="{78BC9FF4-2B97-413C-86A8-48CE6D290349}" srcId="{75A330BC-F685-444E-BF53-76E9B41867B0}" destId="{F120FB24-97F2-481C-83BD-7DEF49353A6F}" srcOrd="1" destOrd="0" parTransId="{9073A43B-F00C-4269-A29A-6179ED046C3E}" sibTransId="{45F47D21-71E9-4623-BCBC-AFC554D9770D}"/>
    <dgm:cxn modelId="{0C0A8127-74AF-479E-9A05-A44D7E1FFD15}" type="presParOf" srcId="{41AFBABE-440E-4304-9559-4859AA6B6D30}" destId="{DE42E553-DFF4-4A11-A910-CBA1CC1463F8}" srcOrd="0" destOrd="0" presId="urn:microsoft.com/office/officeart/2008/layout/AlternatingHexagons"/>
    <dgm:cxn modelId="{452DCB1E-558F-4D8A-B9F6-C96281B088F6}" type="presParOf" srcId="{DE42E553-DFF4-4A11-A910-CBA1CC1463F8}" destId="{594E95E3-DEC0-48E1-883A-EB08FB232426}" srcOrd="0" destOrd="0" presId="urn:microsoft.com/office/officeart/2008/layout/AlternatingHexagons"/>
    <dgm:cxn modelId="{80FEF2F3-58EE-40FB-A2EA-B0FC4BCE138C}" type="presParOf" srcId="{DE42E553-DFF4-4A11-A910-CBA1CC1463F8}" destId="{ECB88EB2-4EF7-4F0F-AAF5-61954CF71948}" srcOrd="1" destOrd="0" presId="urn:microsoft.com/office/officeart/2008/layout/AlternatingHexagons"/>
    <dgm:cxn modelId="{F4951E78-874E-4DA9-8B27-B843DE496DD8}" type="presParOf" srcId="{DE42E553-DFF4-4A11-A910-CBA1CC1463F8}" destId="{DC35D559-B003-43DA-BC56-A4A7FBBE5E7F}" srcOrd="2" destOrd="0" presId="urn:microsoft.com/office/officeart/2008/layout/AlternatingHexagons"/>
    <dgm:cxn modelId="{A6D7EFB0-47DF-4E3C-B6A8-1F4BC1922CE4}" type="presParOf" srcId="{DE42E553-DFF4-4A11-A910-CBA1CC1463F8}" destId="{C9AC1471-42CB-4BC5-BFF2-D40B14D7C9F4}" srcOrd="3" destOrd="0" presId="urn:microsoft.com/office/officeart/2008/layout/AlternatingHexagons"/>
    <dgm:cxn modelId="{02407CF5-2C10-45ED-91CD-01D8A6F172E3}" type="presParOf" srcId="{DE42E553-DFF4-4A11-A910-CBA1CC1463F8}" destId="{16F82F2D-BC91-4A48-90B3-0CA59579B5F2}" srcOrd="4" destOrd="0" presId="urn:microsoft.com/office/officeart/2008/layout/AlternatingHexagons"/>
    <dgm:cxn modelId="{5FBD32CC-588F-48C2-ABB4-FFF4582714EF}" type="presParOf" srcId="{41AFBABE-440E-4304-9559-4859AA6B6D30}" destId="{EC9B82D4-515A-44D1-9D12-038F7EF43BA1}" srcOrd="1" destOrd="0" presId="urn:microsoft.com/office/officeart/2008/layout/AlternatingHexagons"/>
    <dgm:cxn modelId="{3E0A08AA-259B-4995-90B5-D0BDC9618AE4}" type="presParOf" srcId="{41AFBABE-440E-4304-9559-4859AA6B6D30}" destId="{D21D9743-45A0-4FF5-9267-33D6C1DC6400}" srcOrd="2" destOrd="0" presId="urn:microsoft.com/office/officeart/2008/layout/AlternatingHexagons"/>
    <dgm:cxn modelId="{944A5516-8A1C-4D95-8346-AEF8731E5598}" type="presParOf" srcId="{D21D9743-45A0-4FF5-9267-33D6C1DC6400}" destId="{5CD9F911-36FE-455C-B070-B7BC50CEA295}" srcOrd="0" destOrd="0" presId="urn:microsoft.com/office/officeart/2008/layout/AlternatingHexagons"/>
    <dgm:cxn modelId="{360A2B98-4794-4DC4-8F85-31AA15640485}" type="presParOf" srcId="{D21D9743-45A0-4FF5-9267-33D6C1DC6400}" destId="{14728206-48A4-4DB2-BC65-05C717FEAE3C}" srcOrd="1" destOrd="0" presId="urn:microsoft.com/office/officeart/2008/layout/AlternatingHexagons"/>
    <dgm:cxn modelId="{7BA8237B-2E16-4CA0-9B5C-B5B4D700DBB0}" type="presParOf" srcId="{D21D9743-45A0-4FF5-9267-33D6C1DC6400}" destId="{A6B784E7-34C3-4395-9FC7-6A96F828A03F}" srcOrd="2" destOrd="0" presId="urn:microsoft.com/office/officeart/2008/layout/AlternatingHexagons"/>
    <dgm:cxn modelId="{CE9E403C-9824-4A6A-A1AB-9E767DF2EC4D}" type="presParOf" srcId="{D21D9743-45A0-4FF5-9267-33D6C1DC6400}" destId="{85EB2ADB-1B85-4E73-A5AB-F2E0286E8CA4}" srcOrd="3" destOrd="0" presId="urn:microsoft.com/office/officeart/2008/layout/AlternatingHexagons"/>
    <dgm:cxn modelId="{BEF18719-55C3-4DE1-AE86-3E2AC1BB49FB}" type="presParOf" srcId="{D21D9743-45A0-4FF5-9267-33D6C1DC6400}" destId="{419B625E-6726-4AD9-A447-10EE175D1BC1}" srcOrd="4" destOrd="0" presId="urn:microsoft.com/office/officeart/2008/layout/AlternatingHexagons"/>
    <dgm:cxn modelId="{4FCF657D-247F-4B9A-9FEC-37012ED4F200}" type="presParOf" srcId="{41AFBABE-440E-4304-9559-4859AA6B6D30}" destId="{68C26F9C-DDBA-4F81-8EB9-193576218E9B}" srcOrd="3" destOrd="0" presId="urn:microsoft.com/office/officeart/2008/layout/AlternatingHexagons"/>
    <dgm:cxn modelId="{B6D91AAB-75A4-4A04-BC33-115CF8A04232}" type="presParOf" srcId="{41AFBABE-440E-4304-9559-4859AA6B6D30}" destId="{86A64871-B95D-4F31-8B83-8C74CC0C584C}" srcOrd="4" destOrd="0" presId="urn:microsoft.com/office/officeart/2008/layout/AlternatingHexagons"/>
    <dgm:cxn modelId="{26C321F5-796D-4477-9926-191F54408209}" type="presParOf" srcId="{86A64871-B95D-4F31-8B83-8C74CC0C584C}" destId="{70136391-DC7C-4428-9FC5-C00CDA0DBCBC}" srcOrd="0" destOrd="0" presId="urn:microsoft.com/office/officeart/2008/layout/AlternatingHexagons"/>
    <dgm:cxn modelId="{461EDEC2-1C7D-4ACC-910B-A87EB5285F77}" type="presParOf" srcId="{86A64871-B95D-4F31-8B83-8C74CC0C584C}" destId="{CA527CAB-87C3-47B0-96B7-1A21F4789D3F}" srcOrd="1" destOrd="0" presId="urn:microsoft.com/office/officeart/2008/layout/AlternatingHexagons"/>
    <dgm:cxn modelId="{141C2EC3-FC8B-40CC-8388-DC765FE909CA}" type="presParOf" srcId="{86A64871-B95D-4F31-8B83-8C74CC0C584C}" destId="{91451AC3-2148-4567-879E-BFE1013FC2A8}" srcOrd="2" destOrd="0" presId="urn:microsoft.com/office/officeart/2008/layout/AlternatingHexagons"/>
    <dgm:cxn modelId="{44A06F46-A4EC-4EAA-B713-6D9B0AD5BDC8}" type="presParOf" srcId="{86A64871-B95D-4F31-8B83-8C74CC0C584C}" destId="{EE8DD2FE-C74A-4527-A1E2-D836A68BE3D1}" srcOrd="3" destOrd="0" presId="urn:microsoft.com/office/officeart/2008/layout/AlternatingHexagons"/>
    <dgm:cxn modelId="{97E86552-7829-4E83-9F12-981D1E4E6D84}" type="presParOf" srcId="{86A64871-B95D-4F31-8B83-8C74CC0C584C}" destId="{D4419B5E-AC42-442C-AF49-D95C515FF1FA}" srcOrd="4" destOrd="0" presId="urn:microsoft.com/office/officeart/2008/layout/AlternatingHexagons"/>
    <dgm:cxn modelId="{B03E3B88-4233-4C30-846C-76CB2DC4BC5A}" type="presParOf" srcId="{41AFBABE-440E-4304-9559-4859AA6B6D30}" destId="{6A96644E-50B9-4191-BAD0-D57FFA1AD3FC}" srcOrd="5" destOrd="0" presId="urn:microsoft.com/office/officeart/2008/layout/AlternatingHexagons"/>
    <dgm:cxn modelId="{7A4ED1E2-6988-41DA-B45D-A52B1A65DB60}" type="presParOf" srcId="{41AFBABE-440E-4304-9559-4859AA6B6D30}" destId="{2F1CABDD-EB2E-43CC-8619-B17BED25FA80}" srcOrd="6" destOrd="0" presId="urn:microsoft.com/office/officeart/2008/layout/AlternatingHexagons"/>
    <dgm:cxn modelId="{ED8D6628-6576-49AF-ACCB-1CB204BE7C86}" type="presParOf" srcId="{2F1CABDD-EB2E-43CC-8619-B17BED25FA80}" destId="{BD3B4CAF-3A8B-4110-BEB0-70F5E16C9735}" srcOrd="0" destOrd="0" presId="urn:microsoft.com/office/officeart/2008/layout/AlternatingHexagons"/>
    <dgm:cxn modelId="{4BDE2726-215B-43DF-B07D-A10B0EFD450B}" type="presParOf" srcId="{2F1CABDD-EB2E-43CC-8619-B17BED25FA80}" destId="{19D6325B-1337-4352-9D50-8F7F0D3B6A74}" srcOrd="1" destOrd="0" presId="urn:microsoft.com/office/officeart/2008/layout/AlternatingHexagons"/>
    <dgm:cxn modelId="{135A973E-4A48-4CFF-B91F-A6BBBCF83F7F}" type="presParOf" srcId="{2F1CABDD-EB2E-43CC-8619-B17BED25FA80}" destId="{84C9984D-C3CB-47D9-B7CD-FA004A82C232}" srcOrd="2" destOrd="0" presId="urn:microsoft.com/office/officeart/2008/layout/AlternatingHexagons"/>
    <dgm:cxn modelId="{2F1008BE-2A04-4079-B650-BB75CC59A85D}" type="presParOf" srcId="{2F1CABDD-EB2E-43CC-8619-B17BED25FA80}" destId="{05CB594D-41D6-4F75-8CAC-F568698A67DD}" srcOrd="3" destOrd="0" presId="urn:microsoft.com/office/officeart/2008/layout/AlternatingHexagons"/>
    <dgm:cxn modelId="{874F72FD-1673-4FDD-801F-A52A57C2A72B}" type="presParOf" srcId="{2F1CABDD-EB2E-43CC-8619-B17BED25FA80}" destId="{AB5A9393-1153-4889-B726-F978DCA08E67}" srcOrd="4" destOrd="0" presId="urn:microsoft.com/office/officeart/2008/layout/AlternatingHexagons"/>
    <dgm:cxn modelId="{58DE8EE8-93AB-407F-9440-A57D4364DCA6}" type="presParOf" srcId="{41AFBABE-440E-4304-9559-4859AA6B6D30}" destId="{5E89052C-AA80-4387-BE5B-17B9447FA31C}" srcOrd="7" destOrd="0" presId="urn:microsoft.com/office/officeart/2008/layout/AlternatingHexagons"/>
    <dgm:cxn modelId="{85FEFFB6-411F-4203-91E6-EFE4557CEE90}" type="presParOf" srcId="{41AFBABE-440E-4304-9559-4859AA6B6D30}" destId="{69CE6B6B-130D-409D-B1A2-F78CE7463203}" srcOrd="8" destOrd="0" presId="urn:microsoft.com/office/officeart/2008/layout/AlternatingHexagons"/>
    <dgm:cxn modelId="{D7789AFA-1124-4A45-995F-FA156E5AF0DD}" type="presParOf" srcId="{69CE6B6B-130D-409D-B1A2-F78CE7463203}" destId="{084D5C7C-74D5-40A5-8237-63DF736B7F51}" srcOrd="0" destOrd="0" presId="urn:microsoft.com/office/officeart/2008/layout/AlternatingHexagons"/>
    <dgm:cxn modelId="{08795AD2-58D2-4754-96E1-8E041672E8DA}" type="presParOf" srcId="{69CE6B6B-130D-409D-B1A2-F78CE7463203}" destId="{2D6D1671-1ADD-41D9-AA35-545C90122A89}" srcOrd="1" destOrd="0" presId="urn:microsoft.com/office/officeart/2008/layout/AlternatingHexagons"/>
    <dgm:cxn modelId="{763ACB4D-FE51-4BA1-9707-556C96ACB171}" type="presParOf" srcId="{69CE6B6B-130D-409D-B1A2-F78CE7463203}" destId="{4A74ABF9-F575-4834-9F91-D8A4306493C3}" srcOrd="2" destOrd="0" presId="urn:microsoft.com/office/officeart/2008/layout/AlternatingHexagons"/>
    <dgm:cxn modelId="{D6FEC406-3256-4269-A2A8-20ECBE6E447A}" type="presParOf" srcId="{69CE6B6B-130D-409D-B1A2-F78CE7463203}" destId="{D9A56C8F-E657-4F01-A5DA-CC0979EB5AC4}" srcOrd="3" destOrd="0" presId="urn:microsoft.com/office/officeart/2008/layout/AlternatingHexagons"/>
    <dgm:cxn modelId="{F543994A-B281-4E1F-852E-FA6DE0581BB4}" type="presParOf" srcId="{69CE6B6B-130D-409D-B1A2-F78CE7463203}" destId="{F611066D-DBFD-4AC9-8FAB-1DFB452719E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80E8E9-F8A4-4A12-81F8-8D14B7A9BCB1}" type="doc">
      <dgm:prSet loTypeId="urn:microsoft.com/office/officeart/2005/8/layout/radial5" loCatId="cycle" qsTypeId="urn:microsoft.com/office/officeart/2005/8/quickstyle/simple4" qsCatId="simple" csTypeId="urn:microsoft.com/office/officeart/2005/8/colors/accent1_2" csCatId="accent1" phldr="1"/>
      <dgm:spPr/>
      <dgm:t>
        <a:bodyPr/>
        <a:lstStyle/>
        <a:p>
          <a:endParaRPr lang="en-GB"/>
        </a:p>
      </dgm:t>
    </dgm:pt>
    <dgm:pt modelId="{27739F0D-CFB7-4BA1-94C8-B2E8B8557783}">
      <dgm:prSet phldrT="[Text]"/>
      <dgm:spPr/>
      <dgm:t>
        <a:bodyPr/>
        <a:lstStyle/>
        <a:p>
          <a:r>
            <a:rPr lang="en-GB" dirty="0"/>
            <a:t>Data collection </a:t>
          </a:r>
        </a:p>
      </dgm:t>
    </dgm:pt>
    <dgm:pt modelId="{B7EC4DB1-4D99-4959-AB2C-8735915BBCED}" type="parTrans" cxnId="{8A7804E6-8A7F-4158-9F6E-51675DB66650}">
      <dgm:prSet/>
      <dgm:spPr/>
      <dgm:t>
        <a:bodyPr/>
        <a:lstStyle/>
        <a:p>
          <a:endParaRPr lang="en-GB"/>
        </a:p>
      </dgm:t>
    </dgm:pt>
    <dgm:pt modelId="{D88989FA-2006-44D8-9613-898B99338040}" type="sibTrans" cxnId="{8A7804E6-8A7F-4158-9F6E-51675DB66650}">
      <dgm:prSet/>
      <dgm:spPr/>
      <dgm:t>
        <a:bodyPr/>
        <a:lstStyle/>
        <a:p>
          <a:endParaRPr lang="en-GB"/>
        </a:p>
      </dgm:t>
    </dgm:pt>
    <dgm:pt modelId="{8ACE1233-1D38-4B8F-A151-A5FE32EFBDF0}">
      <dgm:prSet phldrT="[Text]"/>
      <dgm:spPr/>
      <dgm:t>
        <a:bodyPr/>
        <a:lstStyle/>
        <a:p>
          <a:pPr>
            <a:buFont typeface="Wingdings" panose="05000000000000000000" pitchFamily="2" charset="2"/>
            <a:buChar char="Ø"/>
          </a:pPr>
          <a:r>
            <a:rPr lang="en-GB" dirty="0"/>
            <a:t>Test Your Care</a:t>
          </a:r>
        </a:p>
      </dgm:t>
    </dgm:pt>
    <dgm:pt modelId="{E6305544-252C-4CF1-92E0-1C7DDF73000A}" type="parTrans" cxnId="{E8970024-303E-4AC1-BEFB-F5A167A09C68}">
      <dgm:prSet/>
      <dgm:spPr/>
      <dgm:t>
        <a:bodyPr/>
        <a:lstStyle/>
        <a:p>
          <a:endParaRPr lang="en-GB"/>
        </a:p>
      </dgm:t>
    </dgm:pt>
    <dgm:pt modelId="{BC3437F8-A2E2-4008-9D8D-B6A13EDC064C}" type="sibTrans" cxnId="{E8970024-303E-4AC1-BEFB-F5A167A09C68}">
      <dgm:prSet/>
      <dgm:spPr/>
      <dgm:t>
        <a:bodyPr/>
        <a:lstStyle/>
        <a:p>
          <a:endParaRPr lang="en-GB"/>
        </a:p>
      </dgm:t>
    </dgm:pt>
    <dgm:pt modelId="{6A740E34-4461-447F-8102-3126A6173D0C}">
      <dgm:prSet/>
      <dgm:spPr/>
      <dgm:t>
        <a:bodyPr/>
        <a:lstStyle/>
        <a:p>
          <a:r>
            <a:rPr lang="en-GB"/>
            <a:t>Ward Score Card</a:t>
          </a:r>
          <a:endParaRPr lang="en-GB" dirty="0"/>
        </a:p>
      </dgm:t>
    </dgm:pt>
    <dgm:pt modelId="{50E70F01-3876-4188-ADAF-A718897435C7}" type="parTrans" cxnId="{4B15329D-9F42-4183-8F45-F6E47BFFBD57}">
      <dgm:prSet/>
      <dgm:spPr/>
      <dgm:t>
        <a:bodyPr/>
        <a:lstStyle/>
        <a:p>
          <a:endParaRPr lang="en-GB"/>
        </a:p>
      </dgm:t>
    </dgm:pt>
    <dgm:pt modelId="{E66BFC0F-3151-4BC8-8CE8-105EF7E7A536}" type="sibTrans" cxnId="{4B15329D-9F42-4183-8F45-F6E47BFFBD57}">
      <dgm:prSet/>
      <dgm:spPr/>
      <dgm:t>
        <a:bodyPr/>
        <a:lstStyle/>
        <a:p>
          <a:endParaRPr lang="en-GB"/>
        </a:p>
      </dgm:t>
    </dgm:pt>
    <dgm:pt modelId="{BC65C992-68EB-454E-B0A9-F1C16731AE4C}">
      <dgm:prSet/>
      <dgm:spPr/>
      <dgm:t>
        <a:bodyPr/>
        <a:lstStyle/>
        <a:p>
          <a:r>
            <a:rPr lang="en-GB"/>
            <a:t>Matrons Quality Checks</a:t>
          </a:r>
          <a:endParaRPr lang="en-GB" dirty="0"/>
        </a:p>
      </dgm:t>
    </dgm:pt>
    <dgm:pt modelId="{90F4B013-789A-43B6-A989-EF409BC7E9A3}" type="parTrans" cxnId="{B0980D28-C18D-40E9-B96A-77EFD8A9354C}">
      <dgm:prSet/>
      <dgm:spPr/>
      <dgm:t>
        <a:bodyPr/>
        <a:lstStyle/>
        <a:p>
          <a:endParaRPr lang="en-GB"/>
        </a:p>
      </dgm:t>
    </dgm:pt>
    <dgm:pt modelId="{A0E0CE38-1E77-4189-B931-6D55550C604E}" type="sibTrans" cxnId="{B0980D28-C18D-40E9-B96A-77EFD8A9354C}">
      <dgm:prSet/>
      <dgm:spPr/>
      <dgm:t>
        <a:bodyPr/>
        <a:lstStyle/>
        <a:p>
          <a:endParaRPr lang="en-GB"/>
        </a:p>
      </dgm:t>
    </dgm:pt>
    <dgm:pt modelId="{AA231FE4-E975-4F69-B43C-77CE8C0C8A3F}">
      <dgm:prSet/>
      <dgm:spPr/>
      <dgm:t>
        <a:bodyPr/>
        <a:lstStyle/>
        <a:p>
          <a:r>
            <a:rPr lang="en-GB"/>
            <a:t>Patient Experience Questionnaire</a:t>
          </a:r>
          <a:endParaRPr lang="en-GB" dirty="0"/>
        </a:p>
      </dgm:t>
    </dgm:pt>
    <dgm:pt modelId="{ADB65172-13C1-49EA-83C0-2679EA39C331}" type="parTrans" cxnId="{2A55E281-F745-4F7F-9552-7EFEE7BD5B3F}">
      <dgm:prSet/>
      <dgm:spPr/>
      <dgm:t>
        <a:bodyPr/>
        <a:lstStyle/>
        <a:p>
          <a:endParaRPr lang="en-GB"/>
        </a:p>
      </dgm:t>
    </dgm:pt>
    <dgm:pt modelId="{440CA57D-5D8A-4DAB-AC23-F0BC635F160D}" type="sibTrans" cxnId="{2A55E281-F745-4F7F-9552-7EFEE7BD5B3F}">
      <dgm:prSet/>
      <dgm:spPr/>
      <dgm:t>
        <a:bodyPr/>
        <a:lstStyle/>
        <a:p>
          <a:endParaRPr lang="en-GB"/>
        </a:p>
      </dgm:t>
    </dgm:pt>
    <dgm:pt modelId="{7B8960DF-913C-4270-9D36-80B7478537FB}">
      <dgm:prSet/>
      <dgm:spPr/>
      <dgm:t>
        <a:bodyPr/>
        <a:lstStyle/>
        <a:p>
          <a:r>
            <a:rPr lang="en-GB"/>
            <a:t>Infection Prevention Control Dashboard</a:t>
          </a:r>
          <a:endParaRPr lang="en-GB" dirty="0"/>
        </a:p>
      </dgm:t>
    </dgm:pt>
    <dgm:pt modelId="{FB94F23B-ECFA-4839-92E8-7A37E0E4799E}" type="parTrans" cxnId="{73A35387-95A5-47FC-8ABB-6788E2056F51}">
      <dgm:prSet/>
      <dgm:spPr/>
      <dgm:t>
        <a:bodyPr/>
        <a:lstStyle/>
        <a:p>
          <a:endParaRPr lang="en-GB"/>
        </a:p>
      </dgm:t>
    </dgm:pt>
    <dgm:pt modelId="{598DA4AE-3751-4B48-822C-A75C652D9F21}" type="sibTrans" cxnId="{73A35387-95A5-47FC-8ABB-6788E2056F51}">
      <dgm:prSet/>
      <dgm:spPr/>
      <dgm:t>
        <a:bodyPr/>
        <a:lstStyle/>
        <a:p>
          <a:endParaRPr lang="en-GB"/>
        </a:p>
      </dgm:t>
    </dgm:pt>
    <dgm:pt modelId="{0D733FC2-5E1D-4F11-A72C-269C886A8092}">
      <dgm:prSet/>
      <dgm:spPr/>
      <dgm:t>
        <a:bodyPr/>
        <a:lstStyle/>
        <a:p>
          <a:r>
            <a:rPr lang="en-GB"/>
            <a:t>Trust reports incl. workforce data, training records</a:t>
          </a:r>
          <a:endParaRPr lang="en-GB" dirty="0"/>
        </a:p>
      </dgm:t>
    </dgm:pt>
    <dgm:pt modelId="{7CF1A0CE-8577-4B26-8D49-0B30CAF73182}" type="parTrans" cxnId="{4B7A0149-EF83-494B-8264-E09917A23B63}">
      <dgm:prSet/>
      <dgm:spPr/>
      <dgm:t>
        <a:bodyPr/>
        <a:lstStyle/>
        <a:p>
          <a:endParaRPr lang="en-GB"/>
        </a:p>
      </dgm:t>
    </dgm:pt>
    <dgm:pt modelId="{F0A1843D-5192-48A0-BDEB-43B568EB0670}" type="sibTrans" cxnId="{4B7A0149-EF83-494B-8264-E09917A23B63}">
      <dgm:prSet/>
      <dgm:spPr/>
      <dgm:t>
        <a:bodyPr/>
        <a:lstStyle/>
        <a:p>
          <a:endParaRPr lang="en-GB"/>
        </a:p>
      </dgm:t>
    </dgm:pt>
    <dgm:pt modelId="{91EECA75-7783-45D6-A96C-AE23299567DB}">
      <dgm:prSet/>
      <dgm:spPr/>
      <dgm:t>
        <a:bodyPr/>
        <a:lstStyle/>
        <a:p>
          <a:r>
            <a:rPr lang="en-GB"/>
            <a:t>Observation audit of patient records and clinical environment</a:t>
          </a:r>
          <a:endParaRPr lang="en-GB" dirty="0"/>
        </a:p>
      </dgm:t>
    </dgm:pt>
    <dgm:pt modelId="{14B67850-6053-405E-9BB6-197CC27E7F51}" type="parTrans" cxnId="{10222DF8-19C5-403F-8B27-D3AF33C2FC46}">
      <dgm:prSet/>
      <dgm:spPr/>
      <dgm:t>
        <a:bodyPr/>
        <a:lstStyle/>
        <a:p>
          <a:endParaRPr lang="en-GB"/>
        </a:p>
      </dgm:t>
    </dgm:pt>
    <dgm:pt modelId="{C8DD4A8A-5711-4E54-9199-EBE8F6936347}" type="sibTrans" cxnId="{10222DF8-19C5-403F-8B27-D3AF33C2FC46}">
      <dgm:prSet/>
      <dgm:spPr/>
      <dgm:t>
        <a:bodyPr/>
        <a:lstStyle/>
        <a:p>
          <a:endParaRPr lang="en-GB"/>
        </a:p>
      </dgm:t>
    </dgm:pt>
    <dgm:pt modelId="{E91B44AF-DEE3-4DFC-A38F-934634336CAE}" type="pres">
      <dgm:prSet presAssocID="{5180E8E9-F8A4-4A12-81F8-8D14B7A9BCB1}" presName="Name0" presStyleCnt="0">
        <dgm:presLayoutVars>
          <dgm:chMax val="1"/>
          <dgm:dir/>
          <dgm:animLvl val="ctr"/>
          <dgm:resizeHandles val="exact"/>
        </dgm:presLayoutVars>
      </dgm:prSet>
      <dgm:spPr/>
    </dgm:pt>
    <dgm:pt modelId="{01BF175D-18CA-416C-A8C3-6D067CAF43CF}" type="pres">
      <dgm:prSet presAssocID="{27739F0D-CFB7-4BA1-94C8-B2E8B8557783}" presName="centerShape" presStyleLbl="node0" presStyleIdx="0" presStyleCnt="1"/>
      <dgm:spPr/>
    </dgm:pt>
    <dgm:pt modelId="{D8A274DA-68CC-43E8-B0D2-516189F49C13}" type="pres">
      <dgm:prSet presAssocID="{E6305544-252C-4CF1-92E0-1C7DDF73000A}" presName="parTrans" presStyleLbl="sibTrans2D1" presStyleIdx="0" presStyleCnt="7"/>
      <dgm:spPr/>
    </dgm:pt>
    <dgm:pt modelId="{761B4983-5205-4CEA-B3CE-79DA974D2322}" type="pres">
      <dgm:prSet presAssocID="{E6305544-252C-4CF1-92E0-1C7DDF73000A}" presName="connectorText" presStyleLbl="sibTrans2D1" presStyleIdx="0" presStyleCnt="7"/>
      <dgm:spPr/>
    </dgm:pt>
    <dgm:pt modelId="{D715E81B-544E-4A56-8BF0-82AA6AB2EE0E}" type="pres">
      <dgm:prSet presAssocID="{8ACE1233-1D38-4B8F-A151-A5FE32EFBDF0}" presName="node" presStyleLbl="node1" presStyleIdx="0" presStyleCnt="7">
        <dgm:presLayoutVars>
          <dgm:bulletEnabled val="1"/>
        </dgm:presLayoutVars>
      </dgm:prSet>
      <dgm:spPr/>
    </dgm:pt>
    <dgm:pt modelId="{9B44961F-2AAB-4758-AD5C-7559B433EE7E}" type="pres">
      <dgm:prSet presAssocID="{50E70F01-3876-4188-ADAF-A718897435C7}" presName="parTrans" presStyleLbl="sibTrans2D1" presStyleIdx="1" presStyleCnt="7"/>
      <dgm:spPr/>
    </dgm:pt>
    <dgm:pt modelId="{4748B315-0453-4322-8B34-E44CDAB945B5}" type="pres">
      <dgm:prSet presAssocID="{50E70F01-3876-4188-ADAF-A718897435C7}" presName="connectorText" presStyleLbl="sibTrans2D1" presStyleIdx="1" presStyleCnt="7"/>
      <dgm:spPr/>
    </dgm:pt>
    <dgm:pt modelId="{A413FBA0-ACBF-41A5-80D2-5E1E59B041A1}" type="pres">
      <dgm:prSet presAssocID="{6A740E34-4461-447F-8102-3126A6173D0C}" presName="node" presStyleLbl="node1" presStyleIdx="1" presStyleCnt="7">
        <dgm:presLayoutVars>
          <dgm:bulletEnabled val="1"/>
        </dgm:presLayoutVars>
      </dgm:prSet>
      <dgm:spPr/>
    </dgm:pt>
    <dgm:pt modelId="{18C43A9F-3EA7-4D79-A011-B43992B68709}" type="pres">
      <dgm:prSet presAssocID="{90F4B013-789A-43B6-A989-EF409BC7E9A3}" presName="parTrans" presStyleLbl="sibTrans2D1" presStyleIdx="2" presStyleCnt="7"/>
      <dgm:spPr/>
    </dgm:pt>
    <dgm:pt modelId="{9FA34949-8131-489F-A5E6-003CC44B05D2}" type="pres">
      <dgm:prSet presAssocID="{90F4B013-789A-43B6-A989-EF409BC7E9A3}" presName="connectorText" presStyleLbl="sibTrans2D1" presStyleIdx="2" presStyleCnt="7"/>
      <dgm:spPr/>
    </dgm:pt>
    <dgm:pt modelId="{B89E0D3A-6526-4CAE-BB3D-E926C6C99A9D}" type="pres">
      <dgm:prSet presAssocID="{BC65C992-68EB-454E-B0A9-F1C16731AE4C}" presName="node" presStyleLbl="node1" presStyleIdx="2" presStyleCnt="7">
        <dgm:presLayoutVars>
          <dgm:bulletEnabled val="1"/>
        </dgm:presLayoutVars>
      </dgm:prSet>
      <dgm:spPr/>
    </dgm:pt>
    <dgm:pt modelId="{728A15D0-68BA-4C41-8051-B03E8D78D96E}" type="pres">
      <dgm:prSet presAssocID="{ADB65172-13C1-49EA-83C0-2679EA39C331}" presName="parTrans" presStyleLbl="sibTrans2D1" presStyleIdx="3" presStyleCnt="7"/>
      <dgm:spPr/>
    </dgm:pt>
    <dgm:pt modelId="{8E7D00D7-0461-4D5F-B000-C086A2B03123}" type="pres">
      <dgm:prSet presAssocID="{ADB65172-13C1-49EA-83C0-2679EA39C331}" presName="connectorText" presStyleLbl="sibTrans2D1" presStyleIdx="3" presStyleCnt="7"/>
      <dgm:spPr/>
    </dgm:pt>
    <dgm:pt modelId="{E0345950-B5C8-48F8-BFAE-4EFE85D7B60F}" type="pres">
      <dgm:prSet presAssocID="{AA231FE4-E975-4F69-B43C-77CE8C0C8A3F}" presName="node" presStyleLbl="node1" presStyleIdx="3" presStyleCnt="7">
        <dgm:presLayoutVars>
          <dgm:bulletEnabled val="1"/>
        </dgm:presLayoutVars>
      </dgm:prSet>
      <dgm:spPr/>
    </dgm:pt>
    <dgm:pt modelId="{24968D7B-1EC5-4567-8B00-E903EC11C7D2}" type="pres">
      <dgm:prSet presAssocID="{FB94F23B-ECFA-4839-92E8-7A37E0E4799E}" presName="parTrans" presStyleLbl="sibTrans2D1" presStyleIdx="4" presStyleCnt="7"/>
      <dgm:spPr/>
    </dgm:pt>
    <dgm:pt modelId="{FD5F8A92-CC45-43F2-A29D-7E784E147D10}" type="pres">
      <dgm:prSet presAssocID="{FB94F23B-ECFA-4839-92E8-7A37E0E4799E}" presName="connectorText" presStyleLbl="sibTrans2D1" presStyleIdx="4" presStyleCnt="7"/>
      <dgm:spPr/>
    </dgm:pt>
    <dgm:pt modelId="{17CE903C-F1F4-4CF4-A5F9-56873ACA708F}" type="pres">
      <dgm:prSet presAssocID="{7B8960DF-913C-4270-9D36-80B7478537FB}" presName="node" presStyleLbl="node1" presStyleIdx="4" presStyleCnt="7">
        <dgm:presLayoutVars>
          <dgm:bulletEnabled val="1"/>
        </dgm:presLayoutVars>
      </dgm:prSet>
      <dgm:spPr/>
    </dgm:pt>
    <dgm:pt modelId="{A22B2934-FBC9-4FA7-A532-CE25CCF7C8AA}" type="pres">
      <dgm:prSet presAssocID="{14B67850-6053-405E-9BB6-197CC27E7F51}" presName="parTrans" presStyleLbl="sibTrans2D1" presStyleIdx="5" presStyleCnt="7"/>
      <dgm:spPr/>
    </dgm:pt>
    <dgm:pt modelId="{CCF3630F-5C65-4DA0-AF69-572E85751966}" type="pres">
      <dgm:prSet presAssocID="{14B67850-6053-405E-9BB6-197CC27E7F51}" presName="connectorText" presStyleLbl="sibTrans2D1" presStyleIdx="5" presStyleCnt="7"/>
      <dgm:spPr/>
    </dgm:pt>
    <dgm:pt modelId="{717C45C6-ECF8-479C-BC1E-D5CD7CB32C68}" type="pres">
      <dgm:prSet presAssocID="{91EECA75-7783-45D6-A96C-AE23299567DB}" presName="node" presStyleLbl="node1" presStyleIdx="5" presStyleCnt="7">
        <dgm:presLayoutVars>
          <dgm:bulletEnabled val="1"/>
        </dgm:presLayoutVars>
      </dgm:prSet>
      <dgm:spPr/>
    </dgm:pt>
    <dgm:pt modelId="{3E751E91-6019-4654-B8C1-833A68FA7269}" type="pres">
      <dgm:prSet presAssocID="{7CF1A0CE-8577-4B26-8D49-0B30CAF73182}" presName="parTrans" presStyleLbl="sibTrans2D1" presStyleIdx="6" presStyleCnt="7"/>
      <dgm:spPr/>
    </dgm:pt>
    <dgm:pt modelId="{5A52D307-3193-47BB-B0EE-46B546FD8578}" type="pres">
      <dgm:prSet presAssocID="{7CF1A0CE-8577-4B26-8D49-0B30CAF73182}" presName="connectorText" presStyleLbl="sibTrans2D1" presStyleIdx="6" presStyleCnt="7"/>
      <dgm:spPr/>
    </dgm:pt>
    <dgm:pt modelId="{903BBAEC-74C8-4D66-AECD-9CE971EB2A5E}" type="pres">
      <dgm:prSet presAssocID="{0D733FC2-5E1D-4F11-A72C-269C886A8092}" presName="node" presStyleLbl="node1" presStyleIdx="6" presStyleCnt="7">
        <dgm:presLayoutVars>
          <dgm:bulletEnabled val="1"/>
        </dgm:presLayoutVars>
      </dgm:prSet>
      <dgm:spPr/>
    </dgm:pt>
  </dgm:ptLst>
  <dgm:cxnLst>
    <dgm:cxn modelId="{F7D7C013-D928-412F-B55A-929CD29A9839}" type="presOf" srcId="{AA231FE4-E975-4F69-B43C-77CE8C0C8A3F}" destId="{E0345950-B5C8-48F8-BFAE-4EFE85D7B60F}" srcOrd="0" destOrd="0" presId="urn:microsoft.com/office/officeart/2005/8/layout/radial5"/>
    <dgm:cxn modelId="{C67C1318-05D3-4AA7-BD2E-3751EC783B36}" type="presOf" srcId="{ADB65172-13C1-49EA-83C0-2679EA39C331}" destId="{728A15D0-68BA-4C41-8051-B03E8D78D96E}" srcOrd="0" destOrd="0" presId="urn:microsoft.com/office/officeart/2005/8/layout/radial5"/>
    <dgm:cxn modelId="{9021181E-B4D5-450D-BB28-62D562999920}" type="presOf" srcId="{7B8960DF-913C-4270-9D36-80B7478537FB}" destId="{17CE903C-F1F4-4CF4-A5F9-56873ACA708F}" srcOrd="0" destOrd="0" presId="urn:microsoft.com/office/officeart/2005/8/layout/radial5"/>
    <dgm:cxn modelId="{E8970024-303E-4AC1-BEFB-F5A167A09C68}" srcId="{27739F0D-CFB7-4BA1-94C8-B2E8B8557783}" destId="{8ACE1233-1D38-4B8F-A151-A5FE32EFBDF0}" srcOrd="0" destOrd="0" parTransId="{E6305544-252C-4CF1-92E0-1C7DDF73000A}" sibTransId="{BC3437F8-A2E2-4008-9D8D-B6A13EDC064C}"/>
    <dgm:cxn modelId="{B0980D28-C18D-40E9-B96A-77EFD8A9354C}" srcId="{27739F0D-CFB7-4BA1-94C8-B2E8B8557783}" destId="{BC65C992-68EB-454E-B0A9-F1C16731AE4C}" srcOrd="2" destOrd="0" parTransId="{90F4B013-789A-43B6-A989-EF409BC7E9A3}" sibTransId="{A0E0CE38-1E77-4189-B931-6D55550C604E}"/>
    <dgm:cxn modelId="{18827429-5CE5-488F-A223-FE3918741F15}" type="presOf" srcId="{91EECA75-7783-45D6-A96C-AE23299567DB}" destId="{717C45C6-ECF8-479C-BC1E-D5CD7CB32C68}" srcOrd="0" destOrd="0" presId="urn:microsoft.com/office/officeart/2005/8/layout/radial5"/>
    <dgm:cxn modelId="{4CE75030-BE1D-4ABC-9F03-C2C31378FF64}" type="presOf" srcId="{14B67850-6053-405E-9BB6-197CC27E7F51}" destId="{CCF3630F-5C65-4DA0-AF69-572E85751966}" srcOrd="1" destOrd="0" presId="urn:microsoft.com/office/officeart/2005/8/layout/radial5"/>
    <dgm:cxn modelId="{7AA93841-4A7D-45A4-A392-98522D273D63}" type="presOf" srcId="{50E70F01-3876-4188-ADAF-A718897435C7}" destId="{9B44961F-2AAB-4758-AD5C-7559B433EE7E}" srcOrd="0" destOrd="0" presId="urn:microsoft.com/office/officeart/2005/8/layout/radial5"/>
    <dgm:cxn modelId="{234DA064-9CD0-42F0-A080-02C999328B31}" type="presOf" srcId="{27739F0D-CFB7-4BA1-94C8-B2E8B8557783}" destId="{01BF175D-18CA-416C-A8C3-6D067CAF43CF}" srcOrd="0" destOrd="0" presId="urn:microsoft.com/office/officeart/2005/8/layout/radial5"/>
    <dgm:cxn modelId="{62490C45-DFAA-486C-B8DB-D462D49CA573}" type="presOf" srcId="{8ACE1233-1D38-4B8F-A151-A5FE32EFBDF0}" destId="{D715E81B-544E-4A56-8BF0-82AA6AB2EE0E}" srcOrd="0" destOrd="0" presId="urn:microsoft.com/office/officeart/2005/8/layout/radial5"/>
    <dgm:cxn modelId="{CFCB1A45-7783-4655-B371-736C8F9F7A9E}" type="presOf" srcId="{7CF1A0CE-8577-4B26-8D49-0B30CAF73182}" destId="{5A52D307-3193-47BB-B0EE-46B546FD8578}" srcOrd="1" destOrd="0" presId="urn:microsoft.com/office/officeart/2005/8/layout/radial5"/>
    <dgm:cxn modelId="{07E44866-EA8A-49E0-92E2-1009129AB099}" type="presOf" srcId="{90F4B013-789A-43B6-A989-EF409BC7E9A3}" destId="{9FA34949-8131-489F-A5E6-003CC44B05D2}" srcOrd="1" destOrd="0" presId="urn:microsoft.com/office/officeart/2005/8/layout/radial5"/>
    <dgm:cxn modelId="{4B7A0149-EF83-494B-8264-E09917A23B63}" srcId="{27739F0D-CFB7-4BA1-94C8-B2E8B8557783}" destId="{0D733FC2-5E1D-4F11-A72C-269C886A8092}" srcOrd="6" destOrd="0" parTransId="{7CF1A0CE-8577-4B26-8D49-0B30CAF73182}" sibTransId="{F0A1843D-5192-48A0-BDEB-43B568EB0670}"/>
    <dgm:cxn modelId="{741A7749-32E6-489E-8B20-E0A11BA8DC13}" type="presOf" srcId="{14B67850-6053-405E-9BB6-197CC27E7F51}" destId="{A22B2934-FBC9-4FA7-A532-CE25CCF7C8AA}" srcOrd="0" destOrd="0" presId="urn:microsoft.com/office/officeart/2005/8/layout/radial5"/>
    <dgm:cxn modelId="{D642DC69-34B3-4895-9536-57239A01C91F}" type="presOf" srcId="{E6305544-252C-4CF1-92E0-1C7DDF73000A}" destId="{761B4983-5205-4CEA-B3CE-79DA974D2322}" srcOrd="1" destOrd="0" presId="urn:microsoft.com/office/officeart/2005/8/layout/radial5"/>
    <dgm:cxn modelId="{330CED4F-A186-4FD9-AFB3-A1217CE7CD46}" type="presOf" srcId="{E6305544-252C-4CF1-92E0-1C7DDF73000A}" destId="{D8A274DA-68CC-43E8-B0D2-516189F49C13}" srcOrd="0" destOrd="0" presId="urn:microsoft.com/office/officeart/2005/8/layout/radial5"/>
    <dgm:cxn modelId="{41627552-0931-481A-9F77-63A7C7A25092}" type="presOf" srcId="{7CF1A0CE-8577-4B26-8D49-0B30CAF73182}" destId="{3E751E91-6019-4654-B8C1-833A68FA7269}" srcOrd="0" destOrd="0" presId="urn:microsoft.com/office/officeart/2005/8/layout/radial5"/>
    <dgm:cxn modelId="{2A55E281-F745-4F7F-9552-7EFEE7BD5B3F}" srcId="{27739F0D-CFB7-4BA1-94C8-B2E8B8557783}" destId="{AA231FE4-E975-4F69-B43C-77CE8C0C8A3F}" srcOrd="3" destOrd="0" parTransId="{ADB65172-13C1-49EA-83C0-2679EA39C331}" sibTransId="{440CA57D-5D8A-4DAB-AC23-F0BC635F160D}"/>
    <dgm:cxn modelId="{FE9ACD85-78FB-43A8-AB4C-CD987F894F4F}" type="presOf" srcId="{FB94F23B-ECFA-4839-92E8-7A37E0E4799E}" destId="{24968D7B-1EC5-4567-8B00-E903EC11C7D2}" srcOrd="0" destOrd="0" presId="urn:microsoft.com/office/officeart/2005/8/layout/radial5"/>
    <dgm:cxn modelId="{73A35387-95A5-47FC-8ABB-6788E2056F51}" srcId="{27739F0D-CFB7-4BA1-94C8-B2E8B8557783}" destId="{7B8960DF-913C-4270-9D36-80B7478537FB}" srcOrd="4" destOrd="0" parTransId="{FB94F23B-ECFA-4839-92E8-7A37E0E4799E}" sibTransId="{598DA4AE-3751-4B48-822C-A75C652D9F21}"/>
    <dgm:cxn modelId="{D5DE4197-72A6-4447-8792-AF64387F6E9A}" type="presOf" srcId="{BC65C992-68EB-454E-B0A9-F1C16731AE4C}" destId="{B89E0D3A-6526-4CAE-BB3D-E926C6C99A9D}" srcOrd="0" destOrd="0" presId="urn:microsoft.com/office/officeart/2005/8/layout/radial5"/>
    <dgm:cxn modelId="{4B15329D-9F42-4183-8F45-F6E47BFFBD57}" srcId="{27739F0D-CFB7-4BA1-94C8-B2E8B8557783}" destId="{6A740E34-4461-447F-8102-3126A6173D0C}" srcOrd="1" destOrd="0" parTransId="{50E70F01-3876-4188-ADAF-A718897435C7}" sibTransId="{E66BFC0F-3151-4BC8-8CE8-105EF7E7A536}"/>
    <dgm:cxn modelId="{709C70A1-AAAF-40B1-B494-9B37068E1913}" type="presOf" srcId="{5180E8E9-F8A4-4A12-81F8-8D14B7A9BCB1}" destId="{E91B44AF-DEE3-4DFC-A38F-934634336CAE}" srcOrd="0" destOrd="0" presId="urn:microsoft.com/office/officeart/2005/8/layout/radial5"/>
    <dgm:cxn modelId="{A0FDF9A6-5396-4ACC-AE3F-5D91C95A4B13}" type="presOf" srcId="{6A740E34-4461-447F-8102-3126A6173D0C}" destId="{A413FBA0-ACBF-41A5-80D2-5E1E59B041A1}" srcOrd="0" destOrd="0" presId="urn:microsoft.com/office/officeart/2005/8/layout/radial5"/>
    <dgm:cxn modelId="{999DA9C3-5A58-4365-919D-A29BA7AA34E6}" type="presOf" srcId="{FB94F23B-ECFA-4839-92E8-7A37E0E4799E}" destId="{FD5F8A92-CC45-43F2-A29D-7E784E147D10}" srcOrd="1" destOrd="0" presId="urn:microsoft.com/office/officeart/2005/8/layout/radial5"/>
    <dgm:cxn modelId="{B2E035D2-14D7-4427-8AE9-87F8BE5D9A98}" type="presOf" srcId="{90F4B013-789A-43B6-A989-EF409BC7E9A3}" destId="{18C43A9F-3EA7-4D79-A011-B43992B68709}" srcOrd="0" destOrd="0" presId="urn:microsoft.com/office/officeart/2005/8/layout/radial5"/>
    <dgm:cxn modelId="{8A7804E6-8A7F-4158-9F6E-51675DB66650}" srcId="{5180E8E9-F8A4-4A12-81F8-8D14B7A9BCB1}" destId="{27739F0D-CFB7-4BA1-94C8-B2E8B8557783}" srcOrd="0" destOrd="0" parTransId="{B7EC4DB1-4D99-4959-AB2C-8735915BBCED}" sibTransId="{D88989FA-2006-44D8-9613-898B99338040}"/>
    <dgm:cxn modelId="{217803EB-AB8F-430F-BA47-778C4222EEAC}" type="presOf" srcId="{ADB65172-13C1-49EA-83C0-2679EA39C331}" destId="{8E7D00D7-0461-4D5F-B000-C086A2B03123}" srcOrd="1" destOrd="0" presId="urn:microsoft.com/office/officeart/2005/8/layout/radial5"/>
    <dgm:cxn modelId="{B0CF83EE-118B-4E18-88B1-6D572781A5E1}" type="presOf" srcId="{50E70F01-3876-4188-ADAF-A718897435C7}" destId="{4748B315-0453-4322-8B34-E44CDAB945B5}" srcOrd="1" destOrd="0" presId="urn:microsoft.com/office/officeart/2005/8/layout/radial5"/>
    <dgm:cxn modelId="{10222DF8-19C5-403F-8B27-D3AF33C2FC46}" srcId="{27739F0D-CFB7-4BA1-94C8-B2E8B8557783}" destId="{91EECA75-7783-45D6-A96C-AE23299567DB}" srcOrd="5" destOrd="0" parTransId="{14B67850-6053-405E-9BB6-197CC27E7F51}" sibTransId="{C8DD4A8A-5711-4E54-9199-EBE8F6936347}"/>
    <dgm:cxn modelId="{B14AC7F9-55F1-4847-9D9C-A290553EEFD6}" type="presOf" srcId="{0D733FC2-5E1D-4F11-A72C-269C886A8092}" destId="{903BBAEC-74C8-4D66-AECD-9CE971EB2A5E}" srcOrd="0" destOrd="0" presId="urn:microsoft.com/office/officeart/2005/8/layout/radial5"/>
    <dgm:cxn modelId="{20354016-5375-4BE6-BCF1-3CF7754C3A0B}" type="presParOf" srcId="{E91B44AF-DEE3-4DFC-A38F-934634336CAE}" destId="{01BF175D-18CA-416C-A8C3-6D067CAF43CF}" srcOrd="0" destOrd="0" presId="urn:microsoft.com/office/officeart/2005/8/layout/radial5"/>
    <dgm:cxn modelId="{DF0D677F-82B9-4226-AF6A-189E4EB837C4}" type="presParOf" srcId="{E91B44AF-DEE3-4DFC-A38F-934634336CAE}" destId="{D8A274DA-68CC-43E8-B0D2-516189F49C13}" srcOrd="1" destOrd="0" presId="urn:microsoft.com/office/officeart/2005/8/layout/radial5"/>
    <dgm:cxn modelId="{88943D78-845B-45CF-95ED-0A8EF219D806}" type="presParOf" srcId="{D8A274DA-68CC-43E8-B0D2-516189F49C13}" destId="{761B4983-5205-4CEA-B3CE-79DA974D2322}" srcOrd="0" destOrd="0" presId="urn:microsoft.com/office/officeart/2005/8/layout/radial5"/>
    <dgm:cxn modelId="{A5443B0C-4306-4B7A-BB75-E6319E3C4ACF}" type="presParOf" srcId="{E91B44AF-DEE3-4DFC-A38F-934634336CAE}" destId="{D715E81B-544E-4A56-8BF0-82AA6AB2EE0E}" srcOrd="2" destOrd="0" presId="urn:microsoft.com/office/officeart/2005/8/layout/radial5"/>
    <dgm:cxn modelId="{689E4C3D-DD4D-4EB6-9D89-5DAF93AA104D}" type="presParOf" srcId="{E91B44AF-DEE3-4DFC-A38F-934634336CAE}" destId="{9B44961F-2AAB-4758-AD5C-7559B433EE7E}" srcOrd="3" destOrd="0" presId="urn:microsoft.com/office/officeart/2005/8/layout/radial5"/>
    <dgm:cxn modelId="{4D68BE88-D158-4E1B-BBC4-09F38D6F4594}" type="presParOf" srcId="{9B44961F-2AAB-4758-AD5C-7559B433EE7E}" destId="{4748B315-0453-4322-8B34-E44CDAB945B5}" srcOrd="0" destOrd="0" presId="urn:microsoft.com/office/officeart/2005/8/layout/radial5"/>
    <dgm:cxn modelId="{DAC99AC5-239C-47F5-9CFD-96F7A1F79A0F}" type="presParOf" srcId="{E91B44AF-DEE3-4DFC-A38F-934634336CAE}" destId="{A413FBA0-ACBF-41A5-80D2-5E1E59B041A1}" srcOrd="4" destOrd="0" presId="urn:microsoft.com/office/officeart/2005/8/layout/radial5"/>
    <dgm:cxn modelId="{41BB2755-4684-4966-81D6-91B770BADB1E}" type="presParOf" srcId="{E91B44AF-DEE3-4DFC-A38F-934634336CAE}" destId="{18C43A9F-3EA7-4D79-A011-B43992B68709}" srcOrd="5" destOrd="0" presId="urn:microsoft.com/office/officeart/2005/8/layout/radial5"/>
    <dgm:cxn modelId="{459201A3-A68E-4437-AF27-0442A4E0494A}" type="presParOf" srcId="{18C43A9F-3EA7-4D79-A011-B43992B68709}" destId="{9FA34949-8131-489F-A5E6-003CC44B05D2}" srcOrd="0" destOrd="0" presId="urn:microsoft.com/office/officeart/2005/8/layout/radial5"/>
    <dgm:cxn modelId="{ED1E3BDF-3FA1-4111-9CBA-756D9B65D2A1}" type="presParOf" srcId="{E91B44AF-DEE3-4DFC-A38F-934634336CAE}" destId="{B89E0D3A-6526-4CAE-BB3D-E926C6C99A9D}" srcOrd="6" destOrd="0" presId="urn:microsoft.com/office/officeart/2005/8/layout/radial5"/>
    <dgm:cxn modelId="{D92894E7-8FA2-439E-98C8-9C92140263F2}" type="presParOf" srcId="{E91B44AF-DEE3-4DFC-A38F-934634336CAE}" destId="{728A15D0-68BA-4C41-8051-B03E8D78D96E}" srcOrd="7" destOrd="0" presId="urn:microsoft.com/office/officeart/2005/8/layout/radial5"/>
    <dgm:cxn modelId="{0FA8891A-4515-48B3-9F6F-00D778EF8C36}" type="presParOf" srcId="{728A15D0-68BA-4C41-8051-B03E8D78D96E}" destId="{8E7D00D7-0461-4D5F-B000-C086A2B03123}" srcOrd="0" destOrd="0" presId="urn:microsoft.com/office/officeart/2005/8/layout/radial5"/>
    <dgm:cxn modelId="{5A283208-3B21-41E6-9B51-1CA357A76E0B}" type="presParOf" srcId="{E91B44AF-DEE3-4DFC-A38F-934634336CAE}" destId="{E0345950-B5C8-48F8-BFAE-4EFE85D7B60F}" srcOrd="8" destOrd="0" presId="urn:microsoft.com/office/officeart/2005/8/layout/radial5"/>
    <dgm:cxn modelId="{FAA24A9A-F7DC-42CF-8E37-E74D95B350E8}" type="presParOf" srcId="{E91B44AF-DEE3-4DFC-A38F-934634336CAE}" destId="{24968D7B-1EC5-4567-8B00-E903EC11C7D2}" srcOrd="9" destOrd="0" presId="urn:microsoft.com/office/officeart/2005/8/layout/radial5"/>
    <dgm:cxn modelId="{670408B2-6C9D-4D08-8691-7303DE9A0FBD}" type="presParOf" srcId="{24968D7B-1EC5-4567-8B00-E903EC11C7D2}" destId="{FD5F8A92-CC45-43F2-A29D-7E784E147D10}" srcOrd="0" destOrd="0" presId="urn:microsoft.com/office/officeart/2005/8/layout/radial5"/>
    <dgm:cxn modelId="{87754492-3E50-4A8D-8F91-AE2629BCEAD1}" type="presParOf" srcId="{E91B44AF-DEE3-4DFC-A38F-934634336CAE}" destId="{17CE903C-F1F4-4CF4-A5F9-56873ACA708F}" srcOrd="10" destOrd="0" presId="urn:microsoft.com/office/officeart/2005/8/layout/radial5"/>
    <dgm:cxn modelId="{D1B87690-0CC4-41CD-BA0E-24E61C504ADE}" type="presParOf" srcId="{E91B44AF-DEE3-4DFC-A38F-934634336CAE}" destId="{A22B2934-FBC9-4FA7-A532-CE25CCF7C8AA}" srcOrd="11" destOrd="0" presId="urn:microsoft.com/office/officeart/2005/8/layout/radial5"/>
    <dgm:cxn modelId="{A9CC5AFE-3D98-4B06-805E-7430F063E683}" type="presParOf" srcId="{A22B2934-FBC9-4FA7-A532-CE25CCF7C8AA}" destId="{CCF3630F-5C65-4DA0-AF69-572E85751966}" srcOrd="0" destOrd="0" presId="urn:microsoft.com/office/officeart/2005/8/layout/radial5"/>
    <dgm:cxn modelId="{1A4B004A-E791-4312-B8A8-62F0A3EB12DC}" type="presParOf" srcId="{E91B44AF-DEE3-4DFC-A38F-934634336CAE}" destId="{717C45C6-ECF8-479C-BC1E-D5CD7CB32C68}" srcOrd="12" destOrd="0" presId="urn:microsoft.com/office/officeart/2005/8/layout/radial5"/>
    <dgm:cxn modelId="{7BCE4BFA-0D1C-471D-8024-E34CA6295D98}" type="presParOf" srcId="{E91B44AF-DEE3-4DFC-A38F-934634336CAE}" destId="{3E751E91-6019-4654-B8C1-833A68FA7269}" srcOrd="13" destOrd="0" presId="urn:microsoft.com/office/officeart/2005/8/layout/radial5"/>
    <dgm:cxn modelId="{777D8E4D-33AB-45F7-9B29-C1A4C8DCD98C}" type="presParOf" srcId="{3E751E91-6019-4654-B8C1-833A68FA7269}" destId="{5A52D307-3193-47BB-B0EE-46B546FD8578}" srcOrd="0" destOrd="0" presId="urn:microsoft.com/office/officeart/2005/8/layout/radial5"/>
    <dgm:cxn modelId="{EEA16131-E6CD-4FBB-9115-FE41228B3994}" type="presParOf" srcId="{E91B44AF-DEE3-4DFC-A38F-934634336CAE}" destId="{903BBAEC-74C8-4D66-AECD-9CE971EB2A5E}"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1C7D44-DB30-4519-89F4-51C7403B7180}"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GB"/>
        </a:p>
      </dgm:t>
    </dgm:pt>
    <dgm:pt modelId="{71EBA5B7-91C7-446B-8EA0-70101B446209}">
      <dgm:prSet phldrT="[Text]" custT="1"/>
      <dgm:spPr/>
      <dgm:t>
        <a:bodyPr/>
        <a:lstStyle/>
        <a:p>
          <a:r>
            <a:rPr lang="en-GB" sz="1600" b="1" dirty="0"/>
            <a:t>Pre-Assessment</a:t>
          </a:r>
        </a:p>
      </dgm:t>
    </dgm:pt>
    <dgm:pt modelId="{79DA9E22-27AC-41D6-B086-EE678F2FD948}" type="parTrans" cxnId="{DEA0698A-C582-4855-AB75-5F8BC1C49A78}">
      <dgm:prSet/>
      <dgm:spPr/>
      <dgm:t>
        <a:bodyPr/>
        <a:lstStyle/>
        <a:p>
          <a:endParaRPr lang="en-GB"/>
        </a:p>
      </dgm:t>
    </dgm:pt>
    <dgm:pt modelId="{2CEE7F67-132D-43EF-9A43-D3F2671DE1DD}" type="sibTrans" cxnId="{DEA0698A-C582-4855-AB75-5F8BC1C49A78}">
      <dgm:prSet/>
      <dgm:spPr/>
      <dgm:t>
        <a:bodyPr/>
        <a:lstStyle/>
        <a:p>
          <a:endParaRPr lang="en-GB"/>
        </a:p>
      </dgm:t>
    </dgm:pt>
    <dgm:pt modelId="{EFB03316-0BF6-4666-940B-6EA59262BB53}">
      <dgm:prSet phldrT="[Text]" custT="1"/>
      <dgm:spPr/>
      <dgm:t>
        <a:bodyPr/>
        <a:lstStyle/>
        <a:p>
          <a:r>
            <a:rPr lang="en-GB" sz="1600" b="1" dirty="0"/>
            <a:t>Day of Assessment</a:t>
          </a:r>
        </a:p>
      </dgm:t>
    </dgm:pt>
    <dgm:pt modelId="{10E545E3-73CB-44D0-B3DD-8E91060D8E97}" type="parTrans" cxnId="{5A736194-87FA-4F1B-8CC6-10079D785717}">
      <dgm:prSet/>
      <dgm:spPr/>
      <dgm:t>
        <a:bodyPr/>
        <a:lstStyle/>
        <a:p>
          <a:endParaRPr lang="en-GB"/>
        </a:p>
      </dgm:t>
    </dgm:pt>
    <dgm:pt modelId="{46D5DC6D-484C-4F54-A9EC-94F0214FCBE6}" type="sibTrans" cxnId="{5A736194-87FA-4F1B-8CC6-10079D785717}">
      <dgm:prSet/>
      <dgm:spPr/>
      <dgm:t>
        <a:bodyPr/>
        <a:lstStyle/>
        <a:p>
          <a:endParaRPr lang="en-GB"/>
        </a:p>
      </dgm:t>
    </dgm:pt>
    <dgm:pt modelId="{D2B00F1B-74CD-4E98-88A4-67151FD9DB11}">
      <dgm:prSet phldrT="[Text]" custT="1"/>
      <dgm:spPr/>
      <dgm:t>
        <a:bodyPr/>
        <a:lstStyle/>
        <a:p>
          <a:r>
            <a:rPr lang="en-GB" sz="1600" b="1" dirty="0"/>
            <a:t>Post Assessment</a:t>
          </a:r>
        </a:p>
      </dgm:t>
    </dgm:pt>
    <dgm:pt modelId="{8AA47A37-415F-4D5F-BBDA-A906CA702469}" type="parTrans" cxnId="{9301A63D-EBB2-4C22-8B50-9662324C061A}">
      <dgm:prSet/>
      <dgm:spPr/>
      <dgm:t>
        <a:bodyPr/>
        <a:lstStyle/>
        <a:p>
          <a:endParaRPr lang="en-GB"/>
        </a:p>
      </dgm:t>
    </dgm:pt>
    <dgm:pt modelId="{7324E09A-1F4E-457E-96C6-24A75E5C3610}" type="sibTrans" cxnId="{9301A63D-EBB2-4C22-8B50-9662324C061A}">
      <dgm:prSet/>
      <dgm:spPr/>
      <dgm:t>
        <a:bodyPr/>
        <a:lstStyle/>
        <a:p>
          <a:endParaRPr lang="en-GB"/>
        </a:p>
      </dgm:t>
    </dgm:pt>
    <dgm:pt modelId="{1E804060-475F-4DE2-987C-E31A85BE0305}">
      <dgm:prSet/>
      <dgm:spPr/>
      <dgm:t>
        <a:bodyPr/>
        <a:lstStyle/>
        <a:p>
          <a:pPr>
            <a:buFont typeface="Wingdings" panose="05000000000000000000" pitchFamily="2" charset="2"/>
            <a:buChar char="Ø"/>
          </a:pPr>
          <a:r>
            <a:rPr lang="en-GB" dirty="0"/>
            <a:t>Ward informed month of assessment 2 weeks in advance</a:t>
          </a:r>
        </a:p>
      </dgm:t>
    </dgm:pt>
    <dgm:pt modelId="{8E3B78E5-7C57-4ED7-B35D-D98A9F73552B}" type="parTrans" cxnId="{C6B64B36-E187-4977-AF8C-9243590E899D}">
      <dgm:prSet/>
      <dgm:spPr/>
      <dgm:t>
        <a:bodyPr/>
        <a:lstStyle/>
        <a:p>
          <a:endParaRPr lang="en-GB"/>
        </a:p>
      </dgm:t>
    </dgm:pt>
    <dgm:pt modelId="{96A88007-271D-4B12-B325-1627A1743983}" type="sibTrans" cxnId="{C6B64B36-E187-4977-AF8C-9243590E899D}">
      <dgm:prSet/>
      <dgm:spPr/>
      <dgm:t>
        <a:bodyPr/>
        <a:lstStyle/>
        <a:p>
          <a:endParaRPr lang="en-GB"/>
        </a:p>
      </dgm:t>
    </dgm:pt>
    <dgm:pt modelId="{90413413-3270-44F4-9A4E-C389EE8AD6FF}">
      <dgm:prSet/>
      <dgm:spPr/>
      <dgm:t>
        <a:bodyPr/>
        <a:lstStyle/>
        <a:p>
          <a:pPr>
            <a:buFont typeface="Wingdings" panose="05000000000000000000" pitchFamily="2" charset="2"/>
            <a:buChar char="Ø"/>
          </a:pPr>
          <a:r>
            <a:rPr lang="en-GB" dirty="0"/>
            <a:t>Pre-Assessment information sent to Ward Manager</a:t>
          </a:r>
        </a:p>
      </dgm:t>
    </dgm:pt>
    <dgm:pt modelId="{FC1E35D8-4C16-4B8B-8176-BED28C14FC8C}" type="parTrans" cxnId="{3D757B10-622F-4DD6-8350-31FBA6A317B2}">
      <dgm:prSet/>
      <dgm:spPr/>
      <dgm:t>
        <a:bodyPr/>
        <a:lstStyle/>
        <a:p>
          <a:endParaRPr lang="en-GB"/>
        </a:p>
      </dgm:t>
    </dgm:pt>
    <dgm:pt modelId="{528AD098-F3E1-4DDD-998D-73A133DB8D4E}" type="sibTrans" cxnId="{3D757B10-622F-4DD6-8350-31FBA6A317B2}">
      <dgm:prSet/>
      <dgm:spPr/>
      <dgm:t>
        <a:bodyPr/>
        <a:lstStyle/>
        <a:p>
          <a:endParaRPr lang="en-GB"/>
        </a:p>
      </dgm:t>
    </dgm:pt>
    <dgm:pt modelId="{AE44D96B-63A0-4627-B6DA-31C211EE0B78}">
      <dgm:prSet/>
      <dgm:spPr/>
      <dgm:t>
        <a:bodyPr/>
        <a:lstStyle/>
        <a:p>
          <a:pPr>
            <a:buFont typeface="Wingdings" panose="05000000000000000000" pitchFamily="2" charset="2"/>
            <a:buChar char="Ø"/>
          </a:pPr>
          <a:r>
            <a:rPr lang="en-GB" dirty="0"/>
            <a:t>Optional meeting with QI team to explain process and clarify concerns</a:t>
          </a:r>
        </a:p>
      </dgm:t>
    </dgm:pt>
    <dgm:pt modelId="{712C9049-040B-4293-B78C-18197AA74FF7}" type="parTrans" cxnId="{497F2149-957E-448A-B5A5-D1189D4AB413}">
      <dgm:prSet/>
      <dgm:spPr/>
      <dgm:t>
        <a:bodyPr/>
        <a:lstStyle/>
        <a:p>
          <a:endParaRPr lang="en-GB"/>
        </a:p>
      </dgm:t>
    </dgm:pt>
    <dgm:pt modelId="{D1A7E774-50C2-422C-9643-4706645C56D4}" type="sibTrans" cxnId="{497F2149-957E-448A-B5A5-D1189D4AB413}">
      <dgm:prSet/>
      <dgm:spPr/>
      <dgm:t>
        <a:bodyPr/>
        <a:lstStyle/>
        <a:p>
          <a:endParaRPr lang="en-GB"/>
        </a:p>
      </dgm:t>
    </dgm:pt>
    <dgm:pt modelId="{448AE3C6-1797-4F7A-A70E-EF832976D451}">
      <dgm:prSet/>
      <dgm:spPr/>
      <dgm:t>
        <a:bodyPr/>
        <a:lstStyle/>
        <a:p>
          <a:pPr>
            <a:buFont typeface="Wingdings" panose="05000000000000000000" pitchFamily="2" charset="2"/>
            <a:buChar char="Ø"/>
          </a:pPr>
          <a:r>
            <a:rPr lang="en-GB" dirty="0"/>
            <a:t>QI team collects staff related data and data once date confirmed</a:t>
          </a:r>
        </a:p>
      </dgm:t>
    </dgm:pt>
    <dgm:pt modelId="{F6534919-64CF-47D1-829D-1F3C3A8DCF8A}" type="parTrans" cxnId="{117E3A85-72E0-4BE5-8B27-B6532C996BB8}">
      <dgm:prSet/>
      <dgm:spPr/>
      <dgm:t>
        <a:bodyPr/>
        <a:lstStyle/>
        <a:p>
          <a:endParaRPr lang="en-GB"/>
        </a:p>
      </dgm:t>
    </dgm:pt>
    <dgm:pt modelId="{3593D620-B9ED-47FD-987D-9B8E1BFD391D}" type="sibTrans" cxnId="{117E3A85-72E0-4BE5-8B27-B6532C996BB8}">
      <dgm:prSet/>
      <dgm:spPr/>
      <dgm:t>
        <a:bodyPr/>
        <a:lstStyle/>
        <a:p>
          <a:endParaRPr lang="en-GB"/>
        </a:p>
      </dgm:t>
    </dgm:pt>
    <dgm:pt modelId="{6878A10D-7D58-457E-AD3D-E10A26265B82}">
      <dgm:prSet/>
      <dgm:spPr/>
      <dgm:t>
        <a:bodyPr/>
        <a:lstStyle/>
        <a:p>
          <a:pPr>
            <a:buFont typeface="Wingdings" panose="05000000000000000000" pitchFamily="2" charset="2"/>
            <a:buChar char="ü"/>
          </a:pPr>
          <a:r>
            <a:rPr lang="en-GB" dirty="0"/>
            <a:t>Promotes reliability and consistency</a:t>
          </a:r>
        </a:p>
      </dgm:t>
    </dgm:pt>
    <dgm:pt modelId="{90D46065-4419-4CB1-8232-1DD085B73710}" type="parTrans" cxnId="{E821ED44-DE96-4B68-A6A0-95F780501992}">
      <dgm:prSet/>
      <dgm:spPr/>
      <dgm:t>
        <a:bodyPr/>
        <a:lstStyle/>
        <a:p>
          <a:endParaRPr lang="en-GB"/>
        </a:p>
      </dgm:t>
    </dgm:pt>
    <dgm:pt modelId="{9FD6165C-BA18-48A4-8302-7A8A6BB4E531}" type="sibTrans" cxnId="{E821ED44-DE96-4B68-A6A0-95F780501992}">
      <dgm:prSet/>
      <dgm:spPr/>
      <dgm:t>
        <a:bodyPr/>
        <a:lstStyle/>
        <a:p>
          <a:endParaRPr lang="en-GB"/>
        </a:p>
      </dgm:t>
    </dgm:pt>
    <dgm:pt modelId="{B1CFD70C-A8D7-4263-A36D-14E7FB2F0321}">
      <dgm:prSet/>
      <dgm:spPr/>
      <dgm:t>
        <a:bodyPr/>
        <a:lstStyle/>
        <a:p>
          <a:pPr>
            <a:buFont typeface="Wingdings" panose="05000000000000000000" pitchFamily="2" charset="2"/>
            <a:buChar char="Ø"/>
          </a:pPr>
          <a:r>
            <a:rPr lang="en-GB" dirty="0"/>
            <a:t>Ward Manager or deputy to be available on the day of assessment</a:t>
          </a:r>
        </a:p>
      </dgm:t>
    </dgm:pt>
    <dgm:pt modelId="{84C5440E-4E9A-4372-B201-7188C8A955F9}" type="parTrans" cxnId="{9C3A1C6A-4917-4608-B7DE-C578ED19F14F}">
      <dgm:prSet/>
      <dgm:spPr/>
      <dgm:t>
        <a:bodyPr/>
        <a:lstStyle/>
        <a:p>
          <a:endParaRPr lang="en-GB"/>
        </a:p>
      </dgm:t>
    </dgm:pt>
    <dgm:pt modelId="{C26160FD-E359-4F8A-87CB-0B180EB7000D}" type="sibTrans" cxnId="{9C3A1C6A-4917-4608-B7DE-C578ED19F14F}">
      <dgm:prSet/>
      <dgm:spPr/>
      <dgm:t>
        <a:bodyPr/>
        <a:lstStyle/>
        <a:p>
          <a:endParaRPr lang="en-GB"/>
        </a:p>
      </dgm:t>
    </dgm:pt>
    <dgm:pt modelId="{E2E798C1-2C0A-4831-BC03-175FBCDECABD}">
      <dgm:prSet/>
      <dgm:spPr/>
      <dgm:t>
        <a:bodyPr/>
        <a:lstStyle/>
        <a:p>
          <a:pPr>
            <a:buFont typeface="Wingdings" panose="05000000000000000000" pitchFamily="2" charset="2"/>
            <a:buChar char="Ø"/>
          </a:pPr>
          <a:r>
            <a:rPr lang="en-GB" dirty="0"/>
            <a:t>Assessment completed by Lead Nurse for Quality and QI team (minimum 2 assessors)</a:t>
          </a:r>
        </a:p>
      </dgm:t>
    </dgm:pt>
    <dgm:pt modelId="{1A260006-3AA0-446D-BE79-EF5C0D449ADB}" type="parTrans" cxnId="{6B2BC437-0F0B-40B0-BCB0-A0DDE83988A3}">
      <dgm:prSet/>
      <dgm:spPr/>
      <dgm:t>
        <a:bodyPr/>
        <a:lstStyle/>
        <a:p>
          <a:endParaRPr lang="en-GB"/>
        </a:p>
      </dgm:t>
    </dgm:pt>
    <dgm:pt modelId="{6D8CFEA3-4C34-442B-B734-187D67535046}" type="sibTrans" cxnId="{6B2BC437-0F0B-40B0-BCB0-A0DDE83988A3}">
      <dgm:prSet/>
      <dgm:spPr/>
      <dgm:t>
        <a:bodyPr/>
        <a:lstStyle/>
        <a:p>
          <a:endParaRPr lang="en-GB"/>
        </a:p>
      </dgm:t>
    </dgm:pt>
    <dgm:pt modelId="{1FFE6988-3FA5-4512-893B-262D09218E42}">
      <dgm:prSet/>
      <dgm:spPr/>
      <dgm:t>
        <a:bodyPr/>
        <a:lstStyle/>
        <a:p>
          <a:pPr>
            <a:buFont typeface="Wingdings" panose="05000000000000000000" pitchFamily="2" charset="2"/>
            <a:buChar char="Ø"/>
          </a:pPr>
          <a:r>
            <a:rPr lang="en-GB" dirty="0"/>
            <a:t>Assessment completed on the ward for approx. 3-5 hours</a:t>
          </a:r>
        </a:p>
      </dgm:t>
    </dgm:pt>
    <dgm:pt modelId="{07F98833-F842-4A45-8BA2-8ADB05D8371F}" type="parTrans" cxnId="{24F8ECB2-7B69-4A3F-AA54-48A6225702DD}">
      <dgm:prSet/>
      <dgm:spPr/>
      <dgm:t>
        <a:bodyPr/>
        <a:lstStyle/>
        <a:p>
          <a:endParaRPr lang="en-GB"/>
        </a:p>
      </dgm:t>
    </dgm:pt>
    <dgm:pt modelId="{A53A914D-0BA5-4C44-A6F3-909B6EBBC9D4}" type="sibTrans" cxnId="{24F8ECB2-7B69-4A3F-AA54-48A6225702DD}">
      <dgm:prSet/>
      <dgm:spPr/>
      <dgm:t>
        <a:bodyPr/>
        <a:lstStyle/>
        <a:p>
          <a:endParaRPr lang="en-GB"/>
        </a:p>
      </dgm:t>
    </dgm:pt>
    <dgm:pt modelId="{508D902E-A590-4100-8344-C483582266C7}">
      <dgm:prSet/>
      <dgm:spPr/>
      <dgm:t>
        <a:bodyPr/>
        <a:lstStyle/>
        <a:p>
          <a:pPr>
            <a:buFont typeface="Wingdings" panose="05000000000000000000" pitchFamily="2" charset="2"/>
            <a:buChar char="ü"/>
          </a:pPr>
          <a:r>
            <a:rPr lang="en-GB" dirty="0"/>
            <a:t>Includes observation, interviewing staff, examining patient records</a:t>
          </a:r>
        </a:p>
      </dgm:t>
    </dgm:pt>
    <dgm:pt modelId="{E6DCDDB6-9D38-4D20-8BE8-8635A0CAD898}" type="parTrans" cxnId="{734143A6-3C1C-4155-B5A9-C98AB3EC7B4C}">
      <dgm:prSet/>
      <dgm:spPr/>
      <dgm:t>
        <a:bodyPr/>
        <a:lstStyle/>
        <a:p>
          <a:endParaRPr lang="en-GB"/>
        </a:p>
      </dgm:t>
    </dgm:pt>
    <dgm:pt modelId="{0C66DA4C-2659-4930-9C48-5D35A01708EF}" type="sibTrans" cxnId="{734143A6-3C1C-4155-B5A9-C98AB3EC7B4C}">
      <dgm:prSet/>
      <dgm:spPr/>
      <dgm:t>
        <a:bodyPr/>
        <a:lstStyle/>
        <a:p>
          <a:endParaRPr lang="en-GB"/>
        </a:p>
      </dgm:t>
    </dgm:pt>
    <dgm:pt modelId="{9FAB9EE5-9A6F-45D6-AF6D-E6C4535CBFEC}">
      <dgm:prSet/>
      <dgm:spPr/>
      <dgm:t>
        <a:bodyPr/>
        <a:lstStyle/>
        <a:p>
          <a:pPr>
            <a:buFont typeface="Wingdings" panose="05000000000000000000" pitchFamily="2" charset="2"/>
            <a:buChar char="Ø"/>
          </a:pPr>
          <a:r>
            <a:rPr lang="en-GB" dirty="0"/>
            <a:t>Day of Review observations are fed back to Ward Manager on same day</a:t>
          </a:r>
        </a:p>
      </dgm:t>
    </dgm:pt>
    <dgm:pt modelId="{45ECADED-F410-40FB-8F5B-2534226CD5E3}" type="parTrans" cxnId="{7A751D1E-0F87-4726-8082-22FC3A5ABA0C}">
      <dgm:prSet/>
      <dgm:spPr/>
      <dgm:t>
        <a:bodyPr/>
        <a:lstStyle/>
        <a:p>
          <a:endParaRPr lang="en-GB"/>
        </a:p>
      </dgm:t>
    </dgm:pt>
    <dgm:pt modelId="{D9B0F0BB-80AC-428B-9747-1023CF54821C}" type="sibTrans" cxnId="{7A751D1E-0F87-4726-8082-22FC3A5ABA0C}">
      <dgm:prSet/>
      <dgm:spPr/>
      <dgm:t>
        <a:bodyPr/>
        <a:lstStyle/>
        <a:p>
          <a:endParaRPr lang="en-GB"/>
        </a:p>
      </dgm:t>
    </dgm:pt>
    <dgm:pt modelId="{F0125BB0-309F-43B9-AF1F-64028B13C642}">
      <dgm:prSet/>
      <dgm:spPr/>
      <dgm:t>
        <a:bodyPr/>
        <a:lstStyle/>
        <a:p>
          <a:pPr>
            <a:buFont typeface="Wingdings" panose="05000000000000000000" pitchFamily="2" charset="2"/>
            <a:buChar char="Ø"/>
          </a:pPr>
          <a:r>
            <a:rPr lang="en-GB" dirty="0"/>
            <a:t>QI team meets with Ward Manager and Matron within 1 week following assessment to discuss the findings</a:t>
          </a:r>
        </a:p>
      </dgm:t>
    </dgm:pt>
    <dgm:pt modelId="{6811D316-4866-47D5-919C-754EA0515EC9}" type="parTrans" cxnId="{B1C430CC-61F1-42DA-AE1A-7ABA067A053E}">
      <dgm:prSet/>
      <dgm:spPr/>
      <dgm:t>
        <a:bodyPr/>
        <a:lstStyle/>
        <a:p>
          <a:endParaRPr lang="en-GB"/>
        </a:p>
      </dgm:t>
    </dgm:pt>
    <dgm:pt modelId="{990F51F7-3482-471F-BA23-59D3FF2BB6FE}" type="sibTrans" cxnId="{B1C430CC-61F1-42DA-AE1A-7ABA067A053E}">
      <dgm:prSet/>
      <dgm:spPr/>
      <dgm:t>
        <a:bodyPr/>
        <a:lstStyle/>
        <a:p>
          <a:endParaRPr lang="en-GB"/>
        </a:p>
      </dgm:t>
    </dgm:pt>
    <dgm:pt modelId="{3966FC06-B75D-44FB-90F5-03D3AC946406}">
      <dgm:prSet/>
      <dgm:spPr/>
      <dgm:t>
        <a:bodyPr/>
        <a:lstStyle/>
        <a:p>
          <a:pPr>
            <a:buFont typeface="Wingdings" panose="05000000000000000000" pitchFamily="2" charset="2"/>
            <a:buChar char="Ø"/>
          </a:pPr>
          <a:r>
            <a:rPr lang="en-GB" dirty="0"/>
            <a:t>Ward Manager develops an improvement plan to present at summit meeting</a:t>
          </a:r>
        </a:p>
      </dgm:t>
    </dgm:pt>
    <dgm:pt modelId="{8EDF6DD3-781B-427D-8BA4-FDBF911E9E8B}" type="parTrans" cxnId="{733A48A1-76E4-40B8-AF33-F6ECDABFD604}">
      <dgm:prSet/>
      <dgm:spPr/>
      <dgm:t>
        <a:bodyPr/>
        <a:lstStyle/>
        <a:p>
          <a:endParaRPr lang="en-GB"/>
        </a:p>
      </dgm:t>
    </dgm:pt>
    <dgm:pt modelId="{0E61F23C-0EF1-43F5-832E-E147D7D6D1F3}" type="sibTrans" cxnId="{733A48A1-76E4-40B8-AF33-F6ECDABFD604}">
      <dgm:prSet/>
      <dgm:spPr/>
      <dgm:t>
        <a:bodyPr/>
        <a:lstStyle/>
        <a:p>
          <a:endParaRPr lang="en-GB"/>
        </a:p>
      </dgm:t>
    </dgm:pt>
    <dgm:pt modelId="{9914A5CF-D47B-498B-8F9B-73BDFF1711FB}">
      <dgm:prSet/>
      <dgm:spPr/>
      <dgm:t>
        <a:bodyPr/>
        <a:lstStyle/>
        <a:p>
          <a:pPr>
            <a:buFont typeface="Wingdings" panose="05000000000000000000" pitchFamily="2" charset="2"/>
            <a:buChar char="Ø"/>
          </a:pPr>
          <a:r>
            <a:rPr lang="en-GB" dirty="0"/>
            <a:t>QI team supports ward manager with improvement plan preparation</a:t>
          </a:r>
        </a:p>
      </dgm:t>
    </dgm:pt>
    <dgm:pt modelId="{404C403E-7BEE-4DB7-A5FB-338214D9CC11}" type="parTrans" cxnId="{BF8BAE5E-EA77-4CED-8AC6-C46027FCBB2B}">
      <dgm:prSet/>
      <dgm:spPr/>
      <dgm:t>
        <a:bodyPr/>
        <a:lstStyle/>
        <a:p>
          <a:endParaRPr lang="en-GB"/>
        </a:p>
      </dgm:t>
    </dgm:pt>
    <dgm:pt modelId="{78E6C09F-6374-48D0-8E9D-68D79C13C9A7}" type="sibTrans" cxnId="{BF8BAE5E-EA77-4CED-8AC6-C46027FCBB2B}">
      <dgm:prSet/>
      <dgm:spPr/>
      <dgm:t>
        <a:bodyPr/>
        <a:lstStyle/>
        <a:p>
          <a:endParaRPr lang="en-GB"/>
        </a:p>
      </dgm:t>
    </dgm:pt>
    <dgm:pt modelId="{67407F08-A4FC-43C1-8DD2-E8BD4A81DE59}">
      <dgm:prSet/>
      <dgm:spPr/>
      <dgm:t>
        <a:bodyPr/>
        <a:lstStyle/>
        <a:p>
          <a:pPr>
            <a:buFont typeface="Wingdings" panose="05000000000000000000" pitchFamily="2" charset="2"/>
            <a:buChar char="Ø"/>
          </a:pPr>
          <a:r>
            <a:rPr lang="en-GB" dirty="0"/>
            <a:t>Summit meeting occurs within 4 weeks of assessment</a:t>
          </a:r>
        </a:p>
      </dgm:t>
    </dgm:pt>
    <dgm:pt modelId="{E476CB1D-4FB7-48A7-92DA-E82E08E27F0D}" type="parTrans" cxnId="{EECFF7FA-8F63-4493-B712-8ECBB855CBF0}">
      <dgm:prSet/>
      <dgm:spPr/>
      <dgm:t>
        <a:bodyPr/>
        <a:lstStyle/>
        <a:p>
          <a:endParaRPr lang="en-GB"/>
        </a:p>
      </dgm:t>
    </dgm:pt>
    <dgm:pt modelId="{FE7907C5-A360-479F-B28E-8290BC3C0052}" type="sibTrans" cxnId="{EECFF7FA-8F63-4493-B712-8ECBB855CBF0}">
      <dgm:prSet/>
      <dgm:spPr/>
      <dgm:t>
        <a:bodyPr/>
        <a:lstStyle/>
        <a:p>
          <a:endParaRPr lang="en-GB"/>
        </a:p>
      </dgm:t>
    </dgm:pt>
    <dgm:pt modelId="{D3B4F04E-0BC6-4B57-90C1-32D3CAAF0336}">
      <dgm:prSet/>
      <dgm:spPr/>
      <dgm:t>
        <a:bodyPr/>
        <a:lstStyle/>
        <a:p>
          <a:pPr>
            <a:buFont typeface="Wingdings" panose="05000000000000000000" pitchFamily="2" charset="2"/>
            <a:buChar char="ü"/>
          </a:pPr>
          <a:r>
            <a:rPr lang="en-GB" dirty="0"/>
            <a:t>Ward Manager presents Improvement Plan with findings and discussing key areas of learning</a:t>
          </a:r>
        </a:p>
      </dgm:t>
    </dgm:pt>
    <dgm:pt modelId="{39FCA0F6-B9B2-4B2A-ABFF-809DDFFA0D30}" type="parTrans" cxnId="{71F63AB8-4E45-4DDA-8263-6733F9B498AE}">
      <dgm:prSet/>
      <dgm:spPr/>
      <dgm:t>
        <a:bodyPr/>
        <a:lstStyle/>
        <a:p>
          <a:endParaRPr lang="en-GB"/>
        </a:p>
      </dgm:t>
    </dgm:pt>
    <dgm:pt modelId="{9418D149-9651-4CCC-B7CA-AE7A579E987C}" type="sibTrans" cxnId="{71F63AB8-4E45-4DDA-8263-6733F9B498AE}">
      <dgm:prSet/>
      <dgm:spPr/>
      <dgm:t>
        <a:bodyPr/>
        <a:lstStyle/>
        <a:p>
          <a:endParaRPr lang="en-GB"/>
        </a:p>
      </dgm:t>
    </dgm:pt>
    <dgm:pt modelId="{FF36B677-400C-438B-A854-11CAD0DCFD46}">
      <dgm:prSet/>
      <dgm:spPr/>
      <dgm:t>
        <a:bodyPr/>
        <a:lstStyle/>
        <a:p>
          <a:pPr>
            <a:buFont typeface="Wingdings" panose="05000000000000000000" pitchFamily="2" charset="2"/>
            <a:buChar char="ü"/>
          </a:pPr>
          <a:r>
            <a:rPr lang="en-GB" dirty="0"/>
            <a:t>Attendees are Deputy Chief Nurse, Head of Nursing, Matron, Ward Manager, QI team</a:t>
          </a:r>
        </a:p>
      </dgm:t>
    </dgm:pt>
    <dgm:pt modelId="{B89B2127-A2C4-48B8-9F68-850CD3F30600}" type="parTrans" cxnId="{D8D953C1-03E8-4423-8D7F-86D79D0B3889}">
      <dgm:prSet/>
      <dgm:spPr/>
      <dgm:t>
        <a:bodyPr/>
        <a:lstStyle/>
        <a:p>
          <a:endParaRPr lang="en-GB"/>
        </a:p>
      </dgm:t>
    </dgm:pt>
    <dgm:pt modelId="{A6128FD3-60FE-43C0-982C-ED39ACFF2156}" type="sibTrans" cxnId="{D8D953C1-03E8-4423-8D7F-86D79D0B3889}">
      <dgm:prSet/>
      <dgm:spPr/>
      <dgm:t>
        <a:bodyPr/>
        <a:lstStyle/>
        <a:p>
          <a:endParaRPr lang="en-GB"/>
        </a:p>
      </dgm:t>
    </dgm:pt>
    <dgm:pt modelId="{06E644CB-5B3C-4283-ADDB-E926EF2025F2}">
      <dgm:prSet/>
      <dgm:spPr/>
      <dgm:t>
        <a:bodyPr/>
        <a:lstStyle/>
        <a:p>
          <a:pPr>
            <a:buFont typeface="Wingdings" panose="05000000000000000000" pitchFamily="2" charset="2"/>
            <a:buChar char="Ø"/>
          </a:pPr>
          <a:r>
            <a:rPr lang="en-GB" dirty="0"/>
            <a:t>Improvement plan is then monitored through the divisional quality summit meetings – progress incorporated in the Divisional Quality and Safety Committee reports</a:t>
          </a:r>
        </a:p>
      </dgm:t>
    </dgm:pt>
    <dgm:pt modelId="{81093D9B-4A35-48E0-AD49-F0B0FB74A56E}" type="parTrans" cxnId="{E64F1339-CBF0-4646-B86F-01BC2CF65B21}">
      <dgm:prSet/>
      <dgm:spPr/>
      <dgm:t>
        <a:bodyPr/>
        <a:lstStyle/>
        <a:p>
          <a:endParaRPr lang="en-GB"/>
        </a:p>
      </dgm:t>
    </dgm:pt>
    <dgm:pt modelId="{EA6F6F3D-8419-400C-B93B-393504BCBB17}" type="sibTrans" cxnId="{E64F1339-CBF0-4646-B86F-01BC2CF65B21}">
      <dgm:prSet/>
      <dgm:spPr/>
      <dgm:t>
        <a:bodyPr/>
        <a:lstStyle/>
        <a:p>
          <a:endParaRPr lang="en-GB"/>
        </a:p>
      </dgm:t>
    </dgm:pt>
    <dgm:pt modelId="{CF91FAA3-C9A6-4C1D-AE2F-D15219CD70D7}" type="pres">
      <dgm:prSet presAssocID="{731C7D44-DB30-4519-89F4-51C7403B7180}" presName="linear" presStyleCnt="0">
        <dgm:presLayoutVars>
          <dgm:dir/>
          <dgm:animLvl val="lvl"/>
          <dgm:resizeHandles val="exact"/>
        </dgm:presLayoutVars>
      </dgm:prSet>
      <dgm:spPr/>
    </dgm:pt>
    <dgm:pt modelId="{C5867BA8-DE23-4FEB-B270-E294B049D679}" type="pres">
      <dgm:prSet presAssocID="{71EBA5B7-91C7-446B-8EA0-70101B446209}" presName="parentLin" presStyleCnt="0"/>
      <dgm:spPr/>
    </dgm:pt>
    <dgm:pt modelId="{251EA93C-E1C2-4B20-9501-845BECD4CC97}" type="pres">
      <dgm:prSet presAssocID="{71EBA5B7-91C7-446B-8EA0-70101B446209}" presName="parentLeftMargin" presStyleLbl="node1" presStyleIdx="0" presStyleCnt="3"/>
      <dgm:spPr/>
    </dgm:pt>
    <dgm:pt modelId="{79A1256A-D64F-4F27-84EC-1D7F48C178DA}" type="pres">
      <dgm:prSet presAssocID="{71EBA5B7-91C7-446B-8EA0-70101B446209}" presName="parentText" presStyleLbl="node1" presStyleIdx="0" presStyleCnt="3">
        <dgm:presLayoutVars>
          <dgm:chMax val="0"/>
          <dgm:bulletEnabled val="1"/>
        </dgm:presLayoutVars>
      </dgm:prSet>
      <dgm:spPr/>
    </dgm:pt>
    <dgm:pt modelId="{527CBACF-9337-4D4A-886A-8C3DF23E918C}" type="pres">
      <dgm:prSet presAssocID="{71EBA5B7-91C7-446B-8EA0-70101B446209}" presName="negativeSpace" presStyleCnt="0"/>
      <dgm:spPr/>
    </dgm:pt>
    <dgm:pt modelId="{7ED3A53E-93AF-47CD-B88C-46CF0C5EB471}" type="pres">
      <dgm:prSet presAssocID="{71EBA5B7-91C7-446B-8EA0-70101B446209}" presName="childText" presStyleLbl="conFgAcc1" presStyleIdx="0" presStyleCnt="3">
        <dgm:presLayoutVars>
          <dgm:bulletEnabled val="1"/>
        </dgm:presLayoutVars>
      </dgm:prSet>
      <dgm:spPr/>
    </dgm:pt>
    <dgm:pt modelId="{41C83349-CCC3-4D30-A54D-D64C7CB1276A}" type="pres">
      <dgm:prSet presAssocID="{2CEE7F67-132D-43EF-9A43-D3F2671DE1DD}" presName="spaceBetweenRectangles" presStyleCnt="0"/>
      <dgm:spPr/>
    </dgm:pt>
    <dgm:pt modelId="{623FC5C0-E561-4E75-993E-F23521D1943D}" type="pres">
      <dgm:prSet presAssocID="{EFB03316-0BF6-4666-940B-6EA59262BB53}" presName="parentLin" presStyleCnt="0"/>
      <dgm:spPr/>
    </dgm:pt>
    <dgm:pt modelId="{AA084420-C09A-4336-9020-F5FCADCAD1E9}" type="pres">
      <dgm:prSet presAssocID="{EFB03316-0BF6-4666-940B-6EA59262BB53}" presName="parentLeftMargin" presStyleLbl="node1" presStyleIdx="0" presStyleCnt="3"/>
      <dgm:spPr/>
    </dgm:pt>
    <dgm:pt modelId="{C5539675-D4E9-4336-AEA2-2408114200FD}" type="pres">
      <dgm:prSet presAssocID="{EFB03316-0BF6-4666-940B-6EA59262BB53}" presName="parentText" presStyleLbl="node1" presStyleIdx="1" presStyleCnt="3">
        <dgm:presLayoutVars>
          <dgm:chMax val="0"/>
          <dgm:bulletEnabled val="1"/>
        </dgm:presLayoutVars>
      </dgm:prSet>
      <dgm:spPr/>
    </dgm:pt>
    <dgm:pt modelId="{205F0B31-F3FC-4294-A867-CBCCBE26E70A}" type="pres">
      <dgm:prSet presAssocID="{EFB03316-0BF6-4666-940B-6EA59262BB53}" presName="negativeSpace" presStyleCnt="0"/>
      <dgm:spPr/>
    </dgm:pt>
    <dgm:pt modelId="{722D1E20-E5BF-405C-99AC-5039030AA593}" type="pres">
      <dgm:prSet presAssocID="{EFB03316-0BF6-4666-940B-6EA59262BB53}" presName="childText" presStyleLbl="conFgAcc1" presStyleIdx="1" presStyleCnt="3">
        <dgm:presLayoutVars>
          <dgm:bulletEnabled val="1"/>
        </dgm:presLayoutVars>
      </dgm:prSet>
      <dgm:spPr/>
    </dgm:pt>
    <dgm:pt modelId="{7EAD1113-417D-4F3B-9EF5-86D85CC1DB4C}" type="pres">
      <dgm:prSet presAssocID="{46D5DC6D-484C-4F54-A9EC-94F0214FCBE6}" presName="spaceBetweenRectangles" presStyleCnt="0"/>
      <dgm:spPr/>
    </dgm:pt>
    <dgm:pt modelId="{7C53ABF6-7CC8-49D6-9B84-1E62B2106557}" type="pres">
      <dgm:prSet presAssocID="{D2B00F1B-74CD-4E98-88A4-67151FD9DB11}" presName="parentLin" presStyleCnt="0"/>
      <dgm:spPr/>
    </dgm:pt>
    <dgm:pt modelId="{53EA7EC4-36FB-467A-97BE-960ADDA626B5}" type="pres">
      <dgm:prSet presAssocID="{D2B00F1B-74CD-4E98-88A4-67151FD9DB11}" presName="parentLeftMargin" presStyleLbl="node1" presStyleIdx="1" presStyleCnt="3"/>
      <dgm:spPr/>
    </dgm:pt>
    <dgm:pt modelId="{6A838A98-4E35-41EC-88D9-3970E7B4576A}" type="pres">
      <dgm:prSet presAssocID="{D2B00F1B-74CD-4E98-88A4-67151FD9DB11}" presName="parentText" presStyleLbl="node1" presStyleIdx="2" presStyleCnt="3">
        <dgm:presLayoutVars>
          <dgm:chMax val="0"/>
          <dgm:bulletEnabled val="1"/>
        </dgm:presLayoutVars>
      </dgm:prSet>
      <dgm:spPr/>
    </dgm:pt>
    <dgm:pt modelId="{D69CB805-CF79-470A-8340-4A7B254681B7}" type="pres">
      <dgm:prSet presAssocID="{D2B00F1B-74CD-4E98-88A4-67151FD9DB11}" presName="negativeSpace" presStyleCnt="0"/>
      <dgm:spPr/>
    </dgm:pt>
    <dgm:pt modelId="{64982E68-8F0E-444E-A742-5FDC19C206E6}" type="pres">
      <dgm:prSet presAssocID="{D2B00F1B-74CD-4E98-88A4-67151FD9DB11}" presName="childText" presStyleLbl="conFgAcc1" presStyleIdx="2" presStyleCnt="3">
        <dgm:presLayoutVars>
          <dgm:bulletEnabled val="1"/>
        </dgm:presLayoutVars>
      </dgm:prSet>
      <dgm:spPr/>
    </dgm:pt>
  </dgm:ptLst>
  <dgm:cxnLst>
    <dgm:cxn modelId="{62630501-09A4-415B-AC2C-8F6C5357BE39}" type="presOf" srcId="{AE44D96B-63A0-4627-B6DA-31C211EE0B78}" destId="{7ED3A53E-93AF-47CD-B88C-46CF0C5EB471}" srcOrd="0" destOrd="2" presId="urn:microsoft.com/office/officeart/2005/8/layout/list1"/>
    <dgm:cxn modelId="{1591D801-2D23-48F2-A145-C1693BCD12AE}" type="presOf" srcId="{448AE3C6-1797-4F7A-A70E-EF832976D451}" destId="{7ED3A53E-93AF-47CD-B88C-46CF0C5EB471}" srcOrd="0" destOrd="3" presId="urn:microsoft.com/office/officeart/2005/8/layout/list1"/>
    <dgm:cxn modelId="{662A1508-E6F0-4FCC-AC8F-87EE7C509993}" type="presOf" srcId="{D2B00F1B-74CD-4E98-88A4-67151FD9DB11}" destId="{53EA7EC4-36FB-467A-97BE-960ADDA626B5}" srcOrd="0" destOrd="0" presId="urn:microsoft.com/office/officeart/2005/8/layout/list1"/>
    <dgm:cxn modelId="{231A900A-6F8E-4193-90C9-D9FD35FA5E47}" type="presOf" srcId="{EFB03316-0BF6-4666-940B-6EA59262BB53}" destId="{AA084420-C09A-4336-9020-F5FCADCAD1E9}" srcOrd="0" destOrd="0" presId="urn:microsoft.com/office/officeart/2005/8/layout/list1"/>
    <dgm:cxn modelId="{09F7B20E-6056-4C18-9D3F-E856987820AA}" type="presOf" srcId="{1FFE6988-3FA5-4512-893B-262D09218E42}" destId="{722D1E20-E5BF-405C-99AC-5039030AA593}" srcOrd="0" destOrd="3" presId="urn:microsoft.com/office/officeart/2005/8/layout/list1"/>
    <dgm:cxn modelId="{3D757B10-622F-4DD6-8350-31FBA6A317B2}" srcId="{71EBA5B7-91C7-446B-8EA0-70101B446209}" destId="{90413413-3270-44F4-9A4E-C389EE8AD6FF}" srcOrd="1" destOrd="0" parTransId="{FC1E35D8-4C16-4B8B-8176-BED28C14FC8C}" sibTransId="{528AD098-F3E1-4DDD-998D-73A133DB8D4E}"/>
    <dgm:cxn modelId="{02AD8F11-F787-4558-B7D7-F44F4AED7394}" type="presOf" srcId="{06E644CB-5B3C-4283-ADDB-E926EF2025F2}" destId="{64982E68-8F0E-444E-A742-5FDC19C206E6}" srcOrd="0" destOrd="6" presId="urn:microsoft.com/office/officeart/2005/8/layout/list1"/>
    <dgm:cxn modelId="{7A751D1E-0F87-4726-8082-22FC3A5ABA0C}" srcId="{EFB03316-0BF6-4666-940B-6EA59262BB53}" destId="{9FAB9EE5-9A6F-45D6-AF6D-E6C4535CBFEC}" srcOrd="3" destOrd="0" parTransId="{45ECADED-F410-40FB-8F5B-2534226CD5E3}" sibTransId="{D9B0F0BB-80AC-428B-9747-1023CF54821C}"/>
    <dgm:cxn modelId="{1F62CB1E-E037-41D4-A84C-1A9D210096B3}" type="presOf" srcId="{B1CFD70C-A8D7-4263-A36D-14E7FB2F0321}" destId="{722D1E20-E5BF-405C-99AC-5039030AA593}" srcOrd="0" destOrd="2" presId="urn:microsoft.com/office/officeart/2005/8/layout/list1"/>
    <dgm:cxn modelId="{1B35CB23-C417-4E7A-BCDB-BB9CEDAF31C7}" type="presOf" srcId="{71EBA5B7-91C7-446B-8EA0-70101B446209}" destId="{79A1256A-D64F-4F27-84EC-1D7F48C178DA}" srcOrd="1" destOrd="0" presId="urn:microsoft.com/office/officeart/2005/8/layout/list1"/>
    <dgm:cxn modelId="{C6B64B36-E187-4977-AF8C-9243590E899D}" srcId="{71EBA5B7-91C7-446B-8EA0-70101B446209}" destId="{1E804060-475F-4DE2-987C-E31A85BE0305}" srcOrd="0" destOrd="0" parTransId="{8E3B78E5-7C57-4ED7-B35D-D98A9F73552B}" sibTransId="{96A88007-271D-4B12-B325-1627A1743983}"/>
    <dgm:cxn modelId="{6B2BC437-0F0B-40B0-BCB0-A0DDE83988A3}" srcId="{EFB03316-0BF6-4666-940B-6EA59262BB53}" destId="{E2E798C1-2C0A-4831-BC03-175FBCDECABD}" srcOrd="0" destOrd="0" parTransId="{1A260006-3AA0-446D-BE79-EF5C0D449ADB}" sibTransId="{6D8CFEA3-4C34-442B-B734-187D67535046}"/>
    <dgm:cxn modelId="{E64F1339-CBF0-4646-B86F-01BC2CF65B21}" srcId="{D2B00F1B-74CD-4E98-88A4-67151FD9DB11}" destId="{06E644CB-5B3C-4283-ADDB-E926EF2025F2}" srcOrd="4" destOrd="0" parTransId="{81093D9B-4A35-48E0-AD49-F0B0FB74A56E}" sibTransId="{EA6F6F3D-8419-400C-B93B-393504BCBB17}"/>
    <dgm:cxn modelId="{2F2A433A-2E36-4FF8-B9FC-F6C93E13B630}" type="presOf" srcId="{6878A10D-7D58-457E-AD3D-E10A26265B82}" destId="{722D1E20-E5BF-405C-99AC-5039030AA593}" srcOrd="0" destOrd="1" presId="urn:microsoft.com/office/officeart/2005/8/layout/list1"/>
    <dgm:cxn modelId="{9301A63D-EBB2-4C22-8B50-9662324C061A}" srcId="{731C7D44-DB30-4519-89F4-51C7403B7180}" destId="{D2B00F1B-74CD-4E98-88A4-67151FD9DB11}" srcOrd="2" destOrd="0" parTransId="{8AA47A37-415F-4D5F-BBDA-A906CA702469}" sibTransId="{7324E09A-1F4E-457E-96C6-24A75E5C3610}"/>
    <dgm:cxn modelId="{BF8BAE5E-EA77-4CED-8AC6-C46027FCBB2B}" srcId="{D2B00F1B-74CD-4E98-88A4-67151FD9DB11}" destId="{9914A5CF-D47B-498B-8F9B-73BDFF1711FB}" srcOrd="2" destOrd="0" parTransId="{404C403E-7BEE-4DB7-A5FB-338214D9CC11}" sibTransId="{78E6C09F-6374-48D0-8E9D-68D79C13C9A7}"/>
    <dgm:cxn modelId="{E821ED44-DE96-4B68-A6A0-95F780501992}" srcId="{E2E798C1-2C0A-4831-BC03-175FBCDECABD}" destId="{6878A10D-7D58-457E-AD3D-E10A26265B82}" srcOrd="0" destOrd="0" parTransId="{90D46065-4419-4CB1-8232-1DD085B73710}" sibTransId="{9FD6165C-BA18-48A4-8302-7A8A6BB4E531}"/>
    <dgm:cxn modelId="{497F2149-957E-448A-B5A5-D1189D4AB413}" srcId="{71EBA5B7-91C7-446B-8EA0-70101B446209}" destId="{AE44D96B-63A0-4627-B6DA-31C211EE0B78}" srcOrd="2" destOrd="0" parTransId="{712C9049-040B-4293-B78C-18197AA74FF7}" sibTransId="{D1A7E774-50C2-422C-9643-4706645C56D4}"/>
    <dgm:cxn modelId="{5E16C049-8DBE-4CEC-B179-CF01AC7BF5A5}" type="presOf" srcId="{9914A5CF-D47B-498B-8F9B-73BDFF1711FB}" destId="{64982E68-8F0E-444E-A742-5FDC19C206E6}" srcOrd="0" destOrd="2" presId="urn:microsoft.com/office/officeart/2005/8/layout/list1"/>
    <dgm:cxn modelId="{9C3A1C6A-4917-4608-B7DE-C578ED19F14F}" srcId="{EFB03316-0BF6-4666-940B-6EA59262BB53}" destId="{B1CFD70C-A8D7-4263-A36D-14E7FB2F0321}" srcOrd="1" destOrd="0" parTransId="{84C5440E-4E9A-4372-B201-7188C8A955F9}" sibTransId="{C26160FD-E359-4F8A-87CB-0B180EB7000D}"/>
    <dgm:cxn modelId="{41FA047B-86F6-4084-BE73-C994D343A2FF}" type="presOf" srcId="{731C7D44-DB30-4519-89F4-51C7403B7180}" destId="{CF91FAA3-C9A6-4C1D-AE2F-D15219CD70D7}" srcOrd="0" destOrd="0" presId="urn:microsoft.com/office/officeart/2005/8/layout/list1"/>
    <dgm:cxn modelId="{EFF9557C-8EEE-44B2-94FE-E07C01D0BD98}" type="presOf" srcId="{F0125BB0-309F-43B9-AF1F-64028B13C642}" destId="{64982E68-8F0E-444E-A742-5FDC19C206E6}" srcOrd="0" destOrd="0" presId="urn:microsoft.com/office/officeart/2005/8/layout/list1"/>
    <dgm:cxn modelId="{90575582-88EC-4E35-9156-795CDFDA2558}" type="presOf" srcId="{67407F08-A4FC-43C1-8DD2-E8BD4A81DE59}" destId="{64982E68-8F0E-444E-A742-5FDC19C206E6}" srcOrd="0" destOrd="3" presId="urn:microsoft.com/office/officeart/2005/8/layout/list1"/>
    <dgm:cxn modelId="{117E3A85-72E0-4BE5-8B27-B6532C996BB8}" srcId="{71EBA5B7-91C7-446B-8EA0-70101B446209}" destId="{448AE3C6-1797-4F7A-A70E-EF832976D451}" srcOrd="3" destOrd="0" parTransId="{F6534919-64CF-47D1-829D-1F3C3A8DCF8A}" sibTransId="{3593D620-B9ED-47FD-987D-9B8E1BFD391D}"/>
    <dgm:cxn modelId="{36D2EE86-2A42-414A-84C6-6D3C8E2FEFF9}" type="presOf" srcId="{3966FC06-B75D-44FB-90F5-03D3AC946406}" destId="{64982E68-8F0E-444E-A742-5FDC19C206E6}" srcOrd="0" destOrd="1" presId="urn:microsoft.com/office/officeart/2005/8/layout/list1"/>
    <dgm:cxn modelId="{DEA0698A-C582-4855-AB75-5F8BC1C49A78}" srcId="{731C7D44-DB30-4519-89F4-51C7403B7180}" destId="{71EBA5B7-91C7-446B-8EA0-70101B446209}" srcOrd="0" destOrd="0" parTransId="{79DA9E22-27AC-41D6-B086-EE678F2FD948}" sibTransId="{2CEE7F67-132D-43EF-9A43-D3F2671DE1DD}"/>
    <dgm:cxn modelId="{11EB9A8E-BE79-425A-96A5-086678643772}" type="presOf" srcId="{90413413-3270-44F4-9A4E-C389EE8AD6FF}" destId="{7ED3A53E-93AF-47CD-B88C-46CF0C5EB471}" srcOrd="0" destOrd="1" presId="urn:microsoft.com/office/officeart/2005/8/layout/list1"/>
    <dgm:cxn modelId="{5A736194-87FA-4F1B-8CC6-10079D785717}" srcId="{731C7D44-DB30-4519-89F4-51C7403B7180}" destId="{EFB03316-0BF6-4666-940B-6EA59262BB53}" srcOrd="1" destOrd="0" parTransId="{10E545E3-73CB-44D0-B3DD-8E91060D8E97}" sibTransId="{46D5DC6D-484C-4F54-A9EC-94F0214FCBE6}"/>
    <dgm:cxn modelId="{733A48A1-76E4-40B8-AF33-F6ECDABFD604}" srcId="{D2B00F1B-74CD-4E98-88A4-67151FD9DB11}" destId="{3966FC06-B75D-44FB-90F5-03D3AC946406}" srcOrd="1" destOrd="0" parTransId="{8EDF6DD3-781B-427D-8BA4-FDBF911E9E8B}" sibTransId="{0E61F23C-0EF1-43F5-832E-E147D7D6D1F3}"/>
    <dgm:cxn modelId="{734143A6-3C1C-4155-B5A9-C98AB3EC7B4C}" srcId="{1FFE6988-3FA5-4512-893B-262D09218E42}" destId="{508D902E-A590-4100-8344-C483582266C7}" srcOrd="0" destOrd="0" parTransId="{E6DCDDB6-9D38-4D20-8BE8-8635A0CAD898}" sibTransId="{0C66DA4C-2659-4930-9C48-5D35A01708EF}"/>
    <dgm:cxn modelId="{4E7B8AAD-FDC0-413A-991B-81C325C17768}" type="presOf" srcId="{E2E798C1-2C0A-4831-BC03-175FBCDECABD}" destId="{722D1E20-E5BF-405C-99AC-5039030AA593}" srcOrd="0" destOrd="0" presId="urn:microsoft.com/office/officeart/2005/8/layout/list1"/>
    <dgm:cxn modelId="{39A428B2-3F5D-40FD-B37D-FA38F4C6D4AF}" type="presOf" srcId="{FF36B677-400C-438B-A854-11CAD0DCFD46}" destId="{64982E68-8F0E-444E-A742-5FDC19C206E6}" srcOrd="0" destOrd="5" presId="urn:microsoft.com/office/officeart/2005/8/layout/list1"/>
    <dgm:cxn modelId="{24F8ECB2-7B69-4A3F-AA54-48A6225702DD}" srcId="{EFB03316-0BF6-4666-940B-6EA59262BB53}" destId="{1FFE6988-3FA5-4512-893B-262D09218E42}" srcOrd="2" destOrd="0" parTransId="{07F98833-F842-4A45-8BA2-8ADB05D8371F}" sibTransId="{A53A914D-0BA5-4C44-A6F3-909B6EBBC9D4}"/>
    <dgm:cxn modelId="{71F63AB8-4E45-4DDA-8263-6733F9B498AE}" srcId="{67407F08-A4FC-43C1-8DD2-E8BD4A81DE59}" destId="{D3B4F04E-0BC6-4B57-90C1-32D3CAAF0336}" srcOrd="0" destOrd="0" parTransId="{39FCA0F6-B9B2-4B2A-ABFF-809DDFFA0D30}" sibTransId="{9418D149-9651-4CCC-B7CA-AE7A579E987C}"/>
    <dgm:cxn modelId="{D8D953C1-03E8-4423-8D7F-86D79D0B3889}" srcId="{67407F08-A4FC-43C1-8DD2-E8BD4A81DE59}" destId="{FF36B677-400C-438B-A854-11CAD0DCFD46}" srcOrd="1" destOrd="0" parTransId="{B89B2127-A2C4-48B8-9F68-850CD3F30600}" sibTransId="{A6128FD3-60FE-43C0-982C-ED39ACFF2156}"/>
    <dgm:cxn modelId="{7E6977C8-0850-4A2E-9C53-F1EB44F695F0}" type="presOf" srcId="{D2B00F1B-74CD-4E98-88A4-67151FD9DB11}" destId="{6A838A98-4E35-41EC-88D9-3970E7B4576A}" srcOrd="1" destOrd="0" presId="urn:microsoft.com/office/officeart/2005/8/layout/list1"/>
    <dgm:cxn modelId="{4DB122CC-D60B-43B0-B54A-DED0D43AAA14}" type="presOf" srcId="{508D902E-A590-4100-8344-C483582266C7}" destId="{722D1E20-E5BF-405C-99AC-5039030AA593}" srcOrd="0" destOrd="4" presId="urn:microsoft.com/office/officeart/2005/8/layout/list1"/>
    <dgm:cxn modelId="{B1C430CC-61F1-42DA-AE1A-7ABA067A053E}" srcId="{D2B00F1B-74CD-4E98-88A4-67151FD9DB11}" destId="{F0125BB0-309F-43B9-AF1F-64028B13C642}" srcOrd="0" destOrd="0" parTransId="{6811D316-4866-47D5-919C-754EA0515EC9}" sibTransId="{990F51F7-3482-471F-BA23-59D3FF2BB6FE}"/>
    <dgm:cxn modelId="{9D4824DD-3E9C-4D76-9467-355600CA5964}" type="presOf" srcId="{9FAB9EE5-9A6F-45D6-AF6D-E6C4535CBFEC}" destId="{722D1E20-E5BF-405C-99AC-5039030AA593}" srcOrd="0" destOrd="5" presId="urn:microsoft.com/office/officeart/2005/8/layout/list1"/>
    <dgm:cxn modelId="{8EC6FAEA-5CA0-461E-AFDF-EF0CB141D41E}" type="presOf" srcId="{71EBA5B7-91C7-446B-8EA0-70101B446209}" destId="{251EA93C-E1C2-4B20-9501-845BECD4CC97}" srcOrd="0" destOrd="0" presId="urn:microsoft.com/office/officeart/2005/8/layout/list1"/>
    <dgm:cxn modelId="{D8CE1CF6-DEA1-4907-90D0-53B250A778CE}" type="presOf" srcId="{1E804060-475F-4DE2-987C-E31A85BE0305}" destId="{7ED3A53E-93AF-47CD-B88C-46CF0C5EB471}" srcOrd="0" destOrd="0" presId="urn:microsoft.com/office/officeart/2005/8/layout/list1"/>
    <dgm:cxn modelId="{CCC929F6-CC6D-4BC0-A01F-7F60664C853A}" type="presOf" srcId="{EFB03316-0BF6-4666-940B-6EA59262BB53}" destId="{C5539675-D4E9-4336-AEA2-2408114200FD}" srcOrd="1" destOrd="0" presId="urn:microsoft.com/office/officeart/2005/8/layout/list1"/>
    <dgm:cxn modelId="{99102AFA-6D4C-4A02-A8BB-A2908B41BACF}" type="presOf" srcId="{D3B4F04E-0BC6-4B57-90C1-32D3CAAF0336}" destId="{64982E68-8F0E-444E-A742-5FDC19C206E6}" srcOrd="0" destOrd="4" presId="urn:microsoft.com/office/officeart/2005/8/layout/list1"/>
    <dgm:cxn modelId="{EECFF7FA-8F63-4493-B712-8ECBB855CBF0}" srcId="{D2B00F1B-74CD-4E98-88A4-67151FD9DB11}" destId="{67407F08-A4FC-43C1-8DD2-E8BD4A81DE59}" srcOrd="3" destOrd="0" parTransId="{E476CB1D-4FB7-48A7-92DA-E82E08E27F0D}" sibTransId="{FE7907C5-A360-479F-B28E-8290BC3C0052}"/>
    <dgm:cxn modelId="{293AC0B0-5251-4D9F-9003-152F4463B743}" type="presParOf" srcId="{CF91FAA3-C9A6-4C1D-AE2F-D15219CD70D7}" destId="{C5867BA8-DE23-4FEB-B270-E294B049D679}" srcOrd="0" destOrd="0" presId="urn:microsoft.com/office/officeart/2005/8/layout/list1"/>
    <dgm:cxn modelId="{847A4CB6-6147-4CF1-BB9C-82B4604FC0FB}" type="presParOf" srcId="{C5867BA8-DE23-4FEB-B270-E294B049D679}" destId="{251EA93C-E1C2-4B20-9501-845BECD4CC97}" srcOrd="0" destOrd="0" presId="urn:microsoft.com/office/officeart/2005/8/layout/list1"/>
    <dgm:cxn modelId="{D2637296-BF61-4FF7-867D-51ACD8EB72A1}" type="presParOf" srcId="{C5867BA8-DE23-4FEB-B270-E294B049D679}" destId="{79A1256A-D64F-4F27-84EC-1D7F48C178DA}" srcOrd="1" destOrd="0" presId="urn:microsoft.com/office/officeart/2005/8/layout/list1"/>
    <dgm:cxn modelId="{6F5D77B1-3E3E-4DC7-9465-1500BD35ECB3}" type="presParOf" srcId="{CF91FAA3-C9A6-4C1D-AE2F-D15219CD70D7}" destId="{527CBACF-9337-4D4A-886A-8C3DF23E918C}" srcOrd="1" destOrd="0" presId="urn:microsoft.com/office/officeart/2005/8/layout/list1"/>
    <dgm:cxn modelId="{6DDDEF28-3CE8-440D-993E-A476E8ADD26C}" type="presParOf" srcId="{CF91FAA3-C9A6-4C1D-AE2F-D15219CD70D7}" destId="{7ED3A53E-93AF-47CD-B88C-46CF0C5EB471}" srcOrd="2" destOrd="0" presId="urn:microsoft.com/office/officeart/2005/8/layout/list1"/>
    <dgm:cxn modelId="{70BA4B37-6462-4110-A723-57133207DCC6}" type="presParOf" srcId="{CF91FAA3-C9A6-4C1D-AE2F-D15219CD70D7}" destId="{41C83349-CCC3-4D30-A54D-D64C7CB1276A}" srcOrd="3" destOrd="0" presId="urn:microsoft.com/office/officeart/2005/8/layout/list1"/>
    <dgm:cxn modelId="{5D4494D8-BAE9-4A7E-9D24-6C3C57CB6D6C}" type="presParOf" srcId="{CF91FAA3-C9A6-4C1D-AE2F-D15219CD70D7}" destId="{623FC5C0-E561-4E75-993E-F23521D1943D}" srcOrd="4" destOrd="0" presId="urn:microsoft.com/office/officeart/2005/8/layout/list1"/>
    <dgm:cxn modelId="{AC4ED394-D0B2-4536-999F-3C5BF3BA5D77}" type="presParOf" srcId="{623FC5C0-E561-4E75-993E-F23521D1943D}" destId="{AA084420-C09A-4336-9020-F5FCADCAD1E9}" srcOrd="0" destOrd="0" presId="urn:microsoft.com/office/officeart/2005/8/layout/list1"/>
    <dgm:cxn modelId="{F0B2E111-D622-4AAF-ADB9-2E89FC8DCC71}" type="presParOf" srcId="{623FC5C0-E561-4E75-993E-F23521D1943D}" destId="{C5539675-D4E9-4336-AEA2-2408114200FD}" srcOrd="1" destOrd="0" presId="urn:microsoft.com/office/officeart/2005/8/layout/list1"/>
    <dgm:cxn modelId="{4D419680-5694-439C-A294-526C7E25210D}" type="presParOf" srcId="{CF91FAA3-C9A6-4C1D-AE2F-D15219CD70D7}" destId="{205F0B31-F3FC-4294-A867-CBCCBE26E70A}" srcOrd="5" destOrd="0" presId="urn:microsoft.com/office/officeart/2005/8/layout/list1"/>
    <dgm:cxn modelId="{EC5FC3BA-A1CA-40D5-B04F-6EC1990E6F99}" type="presParOf" srcId="{CF91FAA3-C9A6-4C1D-AE2F-D15219CD70D7}" destId="{722D1E20-E5BF-405C-99AC-5039030AA593}" srcOrd="6" destOrd="0" presId="urn:microsoft.com/office/officeart/2005/8/layout/list1"/>
    <dgm:cxn modelId="{98491B20-4B73-4F9C-8478-1488B2847AC5}" type="presParOf" srcId="{CF91FAA3-C9A6-4C1D-AE2F-D15219CD70D7}" destId="{7EAD1113-417D-4F3B-9EF5-86D85CC1DB4C}" srcOrd="7" destOrd="0" presId="urn:microsoft.com/office/officeart/2005/8/layout/list1"/>
    <dgm:cxn modelId="{DD65366F-311B-4EB2-99F0-0CDF70FA6EDA}" type="presParOf" srcId="{CF91FAA3-C9A6-4C1D-AE2F-D15219CD70D7}" destId="{7C53ABF6-7CC8-49D6-9B84-1E62B2106557}" srcOrd="8" destOrd="0" presId="urn:microsoft.com/office/officeart/2005/8/layout/list1"/>
    <dgm:cxn modelId="{50872C01-2DCD-4482-BF14-A3368B73EEA1}" type="presParOf" srcId="{7C53ABF6-7CC8-49D6-9B84-1E62B2106557}" destId="{53EA7EC4-36FB-467A-97BE-960ADDA626B5}" srcOrd="0" destOrd="0" presId="urn:microsoft.com/office/officeart/2005/8/layout/list1"/>
    <dgm:cxn modelId="{B83BF399-D290-4DC4-AC4D-D13DBDFB413E}" type="presParOf" srcId="{7C53ABF6-7CC8-49D6-9B84-1E62B2106557}" destId="{6A838A98-4E35-41EC-88D9-3970E7B4576A}" srcOrd="1" destOrd="0" presId="urn:microsoft.com/office/officeart/2005/8/layout/list1"/>
    <dgm:cxn modelId="{D3443040-E2FC-43C3-9773-9FEDB50FA6B4}" type="presParOf" srcId="{CF91FAA3-C9A6-4C1D-AE2F-D15219CD70D7}" destId="{D69CB805-CF79-470A-8340-4A7B254681B7}" srcOrd="9" destOrd="0" presId="urn:microsoft.com/office/officeart/2005/8/layout/list1"/>
    <dgm:cxn modelId="{6C656607-AA26-4A07-A50F-4187F5172D28}" type="presParOf" srcId="{CF91FAA3-C9A6-4C1D-AE2F-D15219CD70D7}" destId="{64982E68-8F0E-444E-A742-5FDC19C206E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385CB-AF54-46EC-A81A-3EABF8DA5E6C}">
      <dsp:nvSpPr>
        <dsp:cNvPr id="0" name=""/>
        <dsp:cNvSpPr/>
      </dsp:nvSpPr>
      <dsp:spPr>
        <a:xfrm>
          <a:off x="617219" y="0"/>
          <a:ext cx="6995160" cy="41132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2E039-FFAF-415B-9639-3103875A5F35}">
      <dsp:nvSpPr>
        <dsp:cNvPr id="0" name=""/>
        <dsp:cNvSpPr/>
      </dsp:nvSpPr>
      <dsp:spPr>
        <a:xfrm>
          <a:off x="3616" y="1233963"/>
          <a:ext cx="1581224" cy="1645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Introduced August 2017</a:t>
          </a:r>
        </a:p>
      </dsp:txBody>
      <dsp:txXfrm>
        <a:off x="80805" y="1311152"/>
        <a:ext cx="1426846" cy="1490906"/>
      </dsp:txXfrm>
    </dsp:sp>
    <dsp:sp modelId="{84A68597-D0ED-4FFB-ABCB-F340428419E1}">
      <dsp:nvSpPr>
        <dsp:cNvPr id="0" name=""/>
        <dsp:cNvSpPr/>
      </dsp:nvSpPr>
      <dsp:spPr>
        <a:xfrm>
          <a:off x="1663902" y="1233963"/>
          <a:ext cx="1581224" cy="1645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15 wards accredited between </a:t>
          </a:r>
          <a:br>
            <a:rPr lang="en-GB" sz="1700" kern="1200" dirty="0"/>
          </a:br>
          <a:r>
            <a:rPr lang="en-GB" sz="1700" kern="1200" dirty="0"/>
            <a:t>August 2017 – </a:t>
          </a:r>
          <a:br>
            <a:rPr lang="en-GB" sz="1700" kern="1200" dirty="0"/>
          </a:br>
          <a:r>
            <a:rPr lang="en-GB" sz="1700" kern="1200" dirty="0"/>
            <a:t>January 2019</a:t>
          </a:r>
        </a:p>
      </dsp:txBody>
      <dsp:txXfrm>
        <a:off x="1741091" y="1311152"/>
        <a:ext cx="1426846" cy="1490906"/>
      </dsp:txXfrm>
    </dsp:sp>
    <dsp:sp modelId="{9DF36D8F-48CB-4C58-A570-6B0C851293D6}">
      <dsp:nvSpPr>
        <dsp:cNvPr id="0" name=""/>
        <dsp:cNvSpPr/>
      </dsp:nvSpPr>
      <dsp:spPr>
        <a:xfrm>
          <a:off x="3324187" y="1233963"/>
          <a:ext cx="1581224" cy="1645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Suspended January-August 2019 establishment of QI team</a:t>
          </a:r>
        </a:p>
      </dsp:txBody>
      <dsp:txXfrm>
        <a:off x="3401376" y="1311152"/>
        <a:ext cx="1426846" cy="1490906"/>
      </dsp:txXfrm>
    </dsp:sp>
    <dsp:sp modelId="{9691B2D3-9104-44DB-B803-C03FBBA37861}">
      <dsp:nvSpPr>
        <dsp:cNvPr id="0" name=""/>
        <dsp:cNvSpPr/>
      </dsp:nvSpPr>
      <dsp:spPr>
        <a:xfrm>
          <a:off x="4984473" y="1233963"/>
          <a:ext cx="1581224" cy="1645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10 wards accredited between </a:t>
          </a:r>
          <a:br>
            <a:rPr lang="en-GB" sz="1700" kern="1200" dirty="0"/>
          </a:br>
          <a:r>
            <a:rPr lang="en-GB" sz="1700" kern="1200" dirty="0"/>
            <a:t>August 2019 – </a:t>
          </a:r>
          <a:br>
            <a:rPr lang="en-GB" sz="1700" kern="1200" dirty="0"/>
          </a:br>
          <a:r>
            <a:rPr lang="en-GB" sz="1700" kern="1200" dirty="0"/>
            <a:t>March 2020</a:t>
          </a:r>
        </a:p>
      </dsp:txBody>
      <dsp:txXfrm>
        <a:off x="5061662" y="1311152"/>
        <a:ext cx="1426846" cy="1490906"/>
      </dsp:txXfrm>
    </dsp:sp>
    <dsp:sp modelId="{7C198E16-ADAD-47C2-981B-6AA044C4CAD5}">
      <dsp:nvSpPr>
        <dsp:cNvPr id="0" name=""/>
        <dsp:cNvSpPr/>
      </dsp:nvSpPr>
      <dsp:spPr>
        <a:xfrm>
          <a:off x="6644759" y="1233963"/>
          <a:ext cx="1581224" cy="1645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Suspended due to Covid-19</a:t>
          </a:r>
        </a:p>
      </dsp:txBody>
      <dsp:txXfrm>
        <a:off x="6721948" y="1311152"/>
        <a:ext cx="1426846" cy="1490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E95E3-DEC0-48E1-883A-EB08FB232426}">
      <dsp:nvSpPr>
        <dsp:cNvPr id="0" name=""/>
        <dsp:cNvSpPr/>
      </dsp:nvSpPr>
      <dsp:spPr>
        <a:xfrm rot="5400000">
          <a:off x="3977887" y="68768"/>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Person Centred Care</a:t>
          </a:r>
        </a:p>
      </dsp:txBody>
      <dsp:txXfrm rot="-5400000">
        <a:off x="4190086" y="164867"/>
        <a:ext cx="633556" cy="728225"/>
      </dsp:txXfrm>
    </dsp:sp>
    <dsp:sp modelId="{ECB88EB2-4EF7-4F0F-AAF5-61954CF71948}">
      <dsp:nvSpPr>
        <dsp:cNvPr id="0" name=""/>
        <dsp:cNvSpPr/>
      </dsp:nvSpPr>
      <dsp:spPr>
        <a:xfrm>
          <a:off x="5042627" y="213803"/>
          <a:ext cx="1180677" cy="634772"/>
        </a:xfrm>
        <a:prstGeom prst="rect">
          <a:avLst/>
        </a:prstGeom>
        <a:noFill/>
        <a:ln>
          <a:noFill/>
        </a:ln>
        <a:effectLst/>
      </dsp:spPr>
      <dsp:style>
        <a:lnRef idx="0">
          <a:scrgbClr r="0" g="0" b="0"/>
        </a:lnRef>
        <a:fillRef idx="0">
          <a:scrgbClr r="0" g="0" b="0"/>
        </a:fillRef>
        <a:effectRef idx="0">
          <a:scrgbClr r="0" g="0" b="0"/>
        </a:effectRef>
        <a:fontRef idx="minor"/>
      </dsp:style>
    </dsp:sp>
    <dsp:sp modelId="{16F82F2D-BC91-4A48-90B3-0CA59579B5F2}">
      <dsp:nvSpPr>
        <dsp:cNvPr id="0" name=""/>
        <dsp:cNvSpPr/>
      </dsp:nvSpPr>
      <dsp:spPr>
        <a:xfrm rot="5400000">
          <a:off x="3031455" y="70979"/>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Nutrition &amp; Hydration</a:t>
          </a:r>
        </a:p>
      </dsp:txBody>
      <dsp:txXfrm rot="-5400000">
        <a:off x="3243654" y="167078"/>
        <a:ext cx="633556" cy="728225"/>
      </dsp:txXfrm>
    </dsp:sp>
    <dsp:sp modelId="{5CD9F911-36FE-455C-B070-B7BC50CEA295}">
      <dsp:nvSpPr>
        <dsp:cNvPr id="0" name=""/>
        <dsp:cNvSpPr/>
      </dsp:nvSpPr>
      <dsp:spPr>
        <a:xfrm rot="5400000">
          <a:off x="3526578" y="968972"/>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Dignity &amp; Respect</a:t>
          </a:r>
        </a:p>
      </dsp:txBody>
      <dsp:txXfrm rot="-5400000">
        <a:off x="3738777" y="1065071"/>
        <a:ext cx="633556" cy="728225"/>
      </dsp:txXfrm>
    </dsp:sp>
    <dsp:sp modelId="{14728206-48A4-4DB2-BC65-05C717FEAE3C}">
      <dsp:nvSpPr>
        <dsp:cNvPr id="0" name=""/>
        <dsp:cNvSpPr/>
      </dsp:nvSpPr>
      <dsp:spPr>
        <a:xfrm>
          <a:off x="2414667" y="1111795"/>
          <a:ext cx="1142591" cy="634772"/>
        </a:xfrm>
        <a:prstGeom prst="rect">
          <a:avLst/>
        </a:prstGeom>
        <a:noFill/>
        <a:ln>
          <a:noFill/>
        </a:ln>
        <a:effectLst/>
      </dsp:spPr>
      <dsp:style>
        <a:lnRef idx="0">
          <a:scrgbClr r="0" g="0" b="0"/>
        </a:lnRef>
        <a:fillRef idx="0">
          <a:scrgbClr r="0" g="0" b="0"/>
        </a:fillRef>
        <a:effectRef idx="0">
          <a:scrgbClr r="0" g="0" b="0"/>
        </a:effectRef>
        <a:fontRef idx="minor"/>
      </dsp:style>
    </dsp:sp>
    <dsp:sp modelId="{419B625E-6726-4AD9-A447-10EE175D1BC1}">
      <dsp:nvSpPr>
        <dsp:cNvPr id="0" name=""/>
        <dsp:cNvSpPr/>
      </dsp:nvSpPr>
      <dsp:spPr>
        <a:xfrm rot="5400000">
          <a:off x="4520632" y="968972"/>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n-GB" sz="700" kern="1200" dirty="0"/>
            <a:t>Leadership &amp; Professionalism</a:t>
          </a:r>
        </a:p>
      </dsp:txBody>
      <dsp:txXfrm rot="-5400000">
        <a:off x="4732831" y="1065071"/>
        <a:ext cx="633556" cy="728225"/>
      </dsp:txXfrm>
    </dsp:sp>
    <dsp:sp modelId="{70136391-DC7C-4428-9FC5-C00CDA0DBCBC}">
      <dsp:nvSpPr>
        <dsp:cNvPr id="0" name=""/>
        <dsp:cNvSpPr/>
      </dsp:nvSpPr>
      <dsp:spPr>
        <a:xfrm rot="5400000">
          <a:off x="4025509" y="1866964"/>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Consent</a:t>
          </a:r>
        </a:p>
      </dsp:txBody>
      <dsp:txXfrm rot="-5400000">
        <a:off x="4237708" y="1963063"/>
        <a:ext cx="633556" cy="728225"/>
      </dsp:txXfrm>
    </dsp:sp>
    <dsp:sp modelId="{CA527CAB-87C3-47B0-96B7-1A21F4789D3F}">
      <dsp:nvSpPr>
        <dsp:cNvPr id="0" name=""/>
        <dsp:cNvSpPr/>
      </dsp:nvSpPr>
      <dsp:spPr>
        <a:xfrm>
          <a:off x="5042627" y="2009788"/>
          <a:ext cx="1180677" cy="634772"/>
        </a:xfrm>
        <a:prstGeom prst="rect">
          <a:avLst/>
        </a:prstGeom>
        <a:noFill/>
        <a:ln>
          <a:noFill/>
        </a:ln>
        <a:effectLst/>
      </dsp:spPr>
      <dsp:style>
        <a:lnRef idx="0">
          <a:scrgbClr r="0" g="0" b="0"/>
        </a:lnRef>
        <a:fillRef idx="0">
          <a:scrgbClr r="0" g="0" b="0"/>
        </a:fillRef>
        <a:effectRef idx="0">
          <a:scrgbClr r="0" g="0" b="0"/>
        </a:effectRef>
        <a:fontRef idx="minor"/>
      </dsp:style>
    </dsp:sp>
    <dsp:sp modelId="{D4419B5E-AC42-442C-AF49-D95C515FF1FA}">
      <dsp:nvSpPr>
        <dsp:cNvPr id="0" name=""/>
        <dsp:cNvSpPr/>
      </dsp:nvSpPr>
      <dsp:spPr>
        <a:xfrm rot="5400000">
          <a:off x="3031455" y="1866964"/>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GB" sz="1000" kern="1200" dirty="0"/>
            <a:t>Clinical Governance</a:t>
          </a:r>
        </a:p>
      </dsp:txBody>
      <dsp:txXfrm rot="-5400000">
        <a:off x="3243654" y="1963063"/>
        <a:ext cx="633556" cy="728225"/>
      </dsp:txXfrm>
    </dsp:sp>
    <dsp:sp modelId="{BD3B4CAF-3A8B-4110-BEB0-70F5E16C9735}">
      <dsp:nvSpPr>
        <dsp:cNvPr id="0" name=""/>
        <dsp:cNvSpPr/>
      </dsp:nvSpPr>
      <dsp:spPr>
        <a:xfrm rot="5400000">
          <a:off x="3526578" y="2764956"/>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Safe Care &amp; Treatment</a:t>
          </a:r>
        </a:p>
      </dsp:txBody>
      <dsp:txXfrm rot="-5400000">
        <a:off x="3738777" y="2861055"/>
        <a:ext cx="633556" cy="728225"/>
      </dsp:txXfrm>
    </dsp:sp>
    <dsp:sp modelId="{19D6325B-1337-4352-9D50-8F7F0D3B6A74}">
      <dsp:nvSpPr>
        <dsp:cNvPr id="0" name=""/>
        <dsp:cNvSpPr/>
      </dsp:nvSpPr>
      <dsp:spPr>
        <a:xfrm>
          <a:off x="2414667" y="2907780"/>
          <a:ext cx="1142591" cy="634772"/>
        </a:xfrm>
        <a:prstGeom prst="rect">
          <a:avLst/>
        </a:prstGeom>
        <a:noFill/>
        <a:ln>
          <a:noFill/>
        </a:ln>
        <a:effectLst/>
      </dsp:spPr>
      <dsp:style>
        <a:lnRef idx="0">
          <a:scrgbClr r="0" g="0" b="0"/>
        </a:lnRef>
        <a:fillRef idx="0">
          <a:scrgbClr r="0" g="0" b="0"/>
        </a:fillRef>
        <a:effectRef idx="0">
          <a:scrgbClr r="0" g="0" b="0"/>
        </a:effectRef>
        <a:fontRef idx="minor"/>
      </dsp:style>
    </dsp:sp>
    <dsp:sp modelId="{AB5A9393-1153-4889-B726-F978DCA08E67}">
      <dsp:nvSpPr>
        <dsp:cNvPr id="0" name=""/>
        <dsp:cNvSpPr/>
      </dsp:nvSpPr>
      <dsp:spPr>
        <a:xfrm rot="5400000">
          <a:off x="4520632" y="2764956"/>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kern="1200" dirty="0"/>
            <a:t>Safeguarding</a:t>
          </a:r>
        </a:p>
      </dsp:txBody>
      <dsp:txXfrm rot="-5400000">
        <a:off x="4732831" y="2861055"/>
        <a:ext cx="633556" cy="728225"/>
      </dsp:txXfrm>
    </dsp:sp>
    <dsp:sp modelId="{084D5C7C-74D5-40A5-8237-63DF736B7F51}">
      <dsp:nvSpPr>
        <dsp:cNvPr id="0" name=""/>
        <dsp:cNvSpPr/>
      </dsp:nvSpPr>
      <dsp:spPr>
        <a:xfrm rot="5400000">
          <a:off x="4025509" y="3662948"/>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Infection Control</a:t>
          </a:r>
        </a:p>
      </dsp:txBody>
      <dsp:txXfrm rot="-5400000">
        <a:off x="4237708" y="3759047"/>
        <a:ext cx="633556" cy="728225"/>
      </dsp:txXfrm>
    </dsp:sp>
    <dsp:sp modelId="{2D6D1671-1ADD-41D9-AA35-545C90122A89}">
      <dsp:nvSpPr>
        <dsp:cNvPr id="0" name=""/>
        <dsp:cNvSpPr/>
      </dsp:nvSpPr>
      <dsp:spPr>
        <a:xfrm>
          <a:off x="5042627" y="3805772"/>
          <a:ext cx="1180677" cy="634772"/>
        </a:xfrm>
        <a:prstGeom prst="rect">
          <a:avLst/>
        </a:prstGeom>
        <a:noFill/>
        <a:ln>
          <a:noFill/>
        </a:ln>
        <a:effectLst/>
      </dsp:spPr>
      <dsp:style>
        <a:lnRef idx="0">
          <a:scrgbClr r="0" g="0" b="0"/>
        </a:lnRef>
        <a:fillRef idx="0">
          <a:scrgbClr r="0" g="0" b="0"/>
        </a:fillRef>
        <a:effectRef idx="0">
          <a:scrgbClr r="0" g="0" b="0"/>
        </a:effectRef>
        <a:fontRef idx="minor"/>
      </dsp:style>
    </dsp:sp>
    <dsp:sp modelId="{F611066D-DBFD-4AC9-8FAB-1DFB452719EF}">
      <dsp:nvSpPr>
        <dsp:cNvPr id="0" name=""/>
        <dsp:cNvSpPr/>
      </dsp:nvSpPr>
      <dsp:spPr>
        <a:xfrm rot="5400000">
          <a:off x="2983832" y="3665159"/>
          <a:ext cx="1057954" cy="920420"/>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196031" y="3761258"/>
        <a:ext cx="633556" cy="728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F175D-18CA-416C-A8C3-6D067CAF43CF}">
      <dsp:nvSpPr>
        <dsp:cNvPr id="0" name=""/>
        <dsp:cNvSpPr/>
      </dsp:nvSpPr>
      <dsp:spPr>
        <a:xfrm>
          <a:off x="3634781" y="1752906"/>
          <a:ext cx="1346215" cy="134621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Data collection </a:t>
          </a:r>
        </a:p>
      </dsp:txBody>
      <dsp:txXfrm>
        <a:off x="3831930" y="1950055"/>
        <a:ext cx="951917" cy="951917"/>
      </dsp:txXfrm>
    </dsp:sp>
    <dsp:sp modelId="{D8A274DA-68CC-43E8-B0D2-516189F49C13}">
      <dsp:nvSpPr>
        <dsp:cNvPr id="0" name=""/>
        <dsp:cNvSpPr/>
      </dsp:nvSpPr>
      <dsp:spPr>
        <a:xfrm rot="16200000">
          <a:off x="4165333" y="1263146"/>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208100" y="1397456"/>
        <a:ext cx="199578" cy="274627"/>
      </dsp:txXfrm>
    </dsp:sp>
    <dsp:sp modelId="{D715E81B-544E-4A56-8BF0-82AA6AB2EE0E}">
      <dsp:nvSpPr>
        <dsp:cNvPr id="0" name=""/>
        <dsp:cNvSpPr/>
      </dsp:nvSpPr>
      <dsp:spPr>
        <a:xfrm>
          <a:off x="3702092" y="3366"/>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Wingdings" panose="05000000000000000000" pitchFamily="2" charset="2"/>
            <a:buNone/>
          </a:pPr>
          <a:r>
            <a:rPr lang="en-GB" sz="1000" kern="1200" dirty="0"/>
            <a:t>Test Your Care</a:t>
          </a:r>
        </a:p>
      </dsp:txBody>
      <dsp:txXfrm>
        <a:off x="3879526" y="180800"/>
        <a:ext cx="856725" cy="856725"/>
      </dsp:txXfrm>
    </dsp:sp>
    <dsp:sp modelId="{9B44961F-2AAB-4758-AD5C-7559B433EE7E}">
      <dsp:nvSpPr>
        <dsp:cNvPr id="0" name=""/>
        <dsp:cNvSpPr/>
      </dsp:nvSpPr>
      <dsp:spPr>
        <a:xfrm rot="19285714">
          <a:off x="4895573" y="1614811"/>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904903" y="1733018"/>
        <a:ext cx="199578" cy="274627"/>
      </dsp:txXfrm>
    </dsp:sp>
    <dsp:sp modelId="{A413FBA0-ACBF-41A5-80D2-5E1E59B041A1}">
      <dsp:nvSpPr>
        <dsp:cNvPr id="0" name=""/>
        <dsp:cNvSpPr/>
      </dsp:nvSpPr>
      <dsp:spPr>
        <a:xfrm>
          <a:off x="5122563" y="687429"/>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Ward Score Card</a:t>
          </a:r>
          <a:endParaRPr lang="en-GB" sz="1000" kern="1200" dirty="0"/>
        </a:p>
      </dsp:txBody>
      <dsp:txXfrm>
        <a:off x="5299997" y="864863"/>
        <a:ext cx="856725" cy="856725"/>
      </dsp:txXfrm>
    </dsp:sp>
    <dsp:sp modelId="{18C43A9F-3EA7-4D79-A011-B43992B68709}">
      <dsp:nvSpPr>
        <dsp:cNvPr id="0" name=""/>
        <dsp:cNvSpPr/>
      </dsp:nvSpPr>
      <dsp:spPr>
        <a:xfrm rot="771429">
          <a:off x="5075927" y="2404994"/>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076999" y="2487021"/>
        <a:ext cx="199578" cy="274627"/>
      </dsp:txXfrm>
    </dsp:sp>
    <dsp:sp modelId="{B89E0D3A-6526-4CAE-BB3D-E926C6C99A9D}">
      <dsp:nvSpPr>
        <dsp:cNvPr id="0" name=""/>
        <dsp:cNvSpPr/>
      </dsp:nvSpPr>
      <dsp:spPr>
        <a:xfrm>
          <a:off x="5473390" y="2224504"/>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Matrons Quality Checks</a:t>
          </a:r>
          <a:endParaRPr lang="en-GB" sz="1000" kern="1200" dirty="0"/>
        </a:p>
      </dsp:txBody>
      <dsp:txXfrm>
        <a:off x="5650824" y="2401938"/>
        <a:ext cx="856725" cy="856725"/>
      </dsp:txXfrm>
    </dsp:sp>
    <dsp:sp modelId="{728A15D0-68BA-4C41-8051-B03E8D78D96E}">
      <dsp:nvSpPr>
        <dsp:cNvPr id="0" name=""/>
        <dsp:cNvSpPr/>
      </dsp:nvSpPr>
      <dsp:spPr>
        <a:xfrm rot="3857143">
          <a:off x="4570586" y="3038673"/>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594797" y="3091685"/>
        <a:ext cx="199578" cy="274627"/>
      </dsp:txXfrm>
    </dsp:sp>
    <dsp:sp modelId="{E0345950-B5C8-48F8-BFAE-4EFE85D7B60F}">
      <dsp:nvSpPr>
        <dsp:cNvPr id="0" name=""/>
        <dsp:cNvSpPr/>
      </dsp:nvSpPr>
      <dsp:spPr>
        <a:xfrm>
          <a:off x="4490394" y="3457143"/>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Patient Experience Questionnaire</a:t>
          </a:r>
          <a:endParaRPr lang="en-GB" sz="1000" kern="1200" dirty="0"/>
        </a:p>
      </dsp:txBody>
      <dsp:txXfrm>
        <a:off x="4667828" y="3634577"/>
        <a:ext cx="856725" cy="856725"/>
      </dsp:txXfrm>
    </dsp:sp>
    <dsp:sp modelId="{24968D7B-1EC5-4567-8B00-E903EC11C7D2}">
      <dsp:nvSpPr>
        <dsp:cNvPr id="0" name=""/>
        <dsp:cNvSpPr/>
      </dsp:nvSpPr>
      <dsp:spPr>
        <a:xfrm rot="6942857">
          <a:off x="3760081" y="3038673"/>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821403" y="3091685"/>
        <a:ext cx="199578" cy="274627"/>
      </dsp:txXfrm>
    </dsp:sp>
    <dsp:sp modelId="{17CE903C-F1F4-4CF4-A5F9-56873ACA708F}">
      <dsp:nvSpPr>
        <dsp:cNvPr id="0" name=""/>
        <dsp:cNvSpPr/>
      </dsp:nvSpPr>
      <dsp:spPr>
        <a:xfrm>
          <a:off x="2913790" y="3457143"/>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Infection Prevention Control Dashboard</a:t>
          </a:r>
          <a:endParaRPr lang="en-GB" sz="1000" kern="1200" dirty="0"/>
        </a:p>
      </dsp:txBody>
      <dsp:txXfrm>
        <a:off x="3091224" y="3634577"/>
        <a:ext cx="856725" cy="856725"/>
      </dsp:txXfrm>
    </dsp:sp>
    <dsp:sp modelId="{A22B2934-FBC9-4FA7-A532-CE25CCF7C8AA}">
      <dsp:nvSpPr>
        <dsp:cNvPr id="0" name=""/>
        <dsp:cNvSpPr/>
      </dsp:nvSpPr>
      <dsp:spPr>
        <a:xfrm rot="10028571">
          <a:off x="3254739" y="2404994"/>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339200" y="2487021"/>
        <a:ext cx="199578" cy="274627"/>
      </dsp:txXfrm>
    </dsp:sp>
    <dsp:sp modelId="{717C45C6-ECF8-479C-BC1E-D5CD7CB32C68}">
      <dsp:nvSpPr>
        <dsp:cNvPr id="0" name=""/>
        <dsp:cNvSpPr/>
      </dsp:nvSpPr>
      <dsp:spPr>
        <a:xfrm>
          <a:off x="1930794" y="2224504"/>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Observation audit of patient records and clinical environment</a:t>
          </a:r>
          <a:endParaRPr lang="en-GB" sz="1000" kern="1200" dirty="0"/>
        </a:p>
      </dsp:txBody>
      <dsp:txXfrm>
        <a:off x="2108228" y="2401938"/>
        <a:ext cx="856725" cy="856725"/>
      </dsp:txXfrm>
    </dsp:sp>
    <dsp:sp modelId="{3E751E91-6019-4654-B8C1-833A68FA7269}">
      <dsp:nvSpPr>
        <dsp:cNvPr id="0" name=""/>
        <dsp:cNvSpPr/>
      </dsp:nvSpPr>
      <dsp:spPr>
        <a:xfrm rot="13114286">
          <a:off x="3435094" y="1614811"/>
          <a:ext cx="285111" cy="457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511297" y="1733018"/>
        <a:ext cx="199578" cy="274627"/>
      </dsp:txXfrm>
    </dsp:sp>
    <dsp:sp modelId="{903BBAEC-74C8-4D66-AECD-9CE971EB2A5E}">
      <dsp:nvSpPr>
        <dsp:cNvPr id="0" name=""/>
        <dsp:cNvSpPr/>
      </dsp:nvSpPr>
      <dsp:spPr>
        <a:xfrm>
          <a:off x="2281621" y="687429"/>
          <a:ext cx="1211593" cy="12115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Trust reports incl. workforce data, training records</a:t>
          </a:r>
          <a:endParaRPr lang="en-GB" sz="1000" kern="1200" dirty="0"/>
        </a:p>
      </dsp:txBody>
      <dsp:txXfrm>
        <a:off x="2459055" y="864863"/>
        <a:ext cx="856725" cy="85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3A53E-93AF-47CD-B88C-46CF0C5EB471}">
      <dsp:nvSpPr>
        <dsp:cNvPr id="0" name=""/>
        <dsp:cNvSpPr/>
      </dsp:nvSpPr>
      <dsp:spPr>
        <a:xfrm>
          <a:off x="0" y="331996"/>
          <a:ext cx="8229600" cy="913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208280" rIns="638708" bIns="71120"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Ward informed month of assessment 2 weeks in advance</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Pre-Assessment information sent to Ward Manager</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Optional meeting with QI team to explain process and clarify concerns</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QI team collects staff related data and data once date confirmed</a:t>
          </a:r>
        </a:p>
      </dsp:txBody>
      <dsp:txXfrm>
        <a:off x="0" y="331996"/>
        <a:ext cx="8229600" cy="913500"/>
      </dsp:txXfrm>
    </dsp:sp>
    <dsp:sp modelId="{79A1256A-D64F-4F27-84EC-1D7F48C178DA}">
      <dsp:nvSpPr>
        <dsp:cNvPr id="0" name=""/>
        <dsp:cNvSpPr/>
      </dsp:nvSpPr>
      <dsp:spPr>
        <a:xfrm>
          <a:off x="411480" y="184396"/>
          <a:ext cx="5760720" cy="29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GB" sz="1600" b="1" kern="1200" dirty="0"/>
            <a:t>Pre-Assessment</a:t>
          </a:r>
        </a:p>
      </dsp:txBody>
      <dsp:txXfrm>
        <a:off x="425890" y="198806"/>
        <a:ext cx="5731900" cy="266380"/>
      </dsp:txXfrm>
    </dsp:sp>
    <dsp:sp modelId="{722D1E20-E5BF-405C-99AC-5039030AA593}">
      <dsp:nvSpPr>
        <dsp:cNvPr id="0" name=""/>
        <dsp:cNvSpPr/>
      </dsp:nvSpPr>
      <dsp:spPr>
        <a:xfrm>
          <a:off x="0" y="1447096"/>
          <a:ext cx="8229600" cy="126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208280" rIns="638708" bIns="71120"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Assessment completed by Lead Nurse for Quality and QI team (minimum 2 assessors)</a:t>
          </a:r>
        </a:p>
        <a:p>
          <a:pPr marL="114300" lvl="2" indent="-57150" algn="l" defTabSz="444500">
            <a:lnSpc>
              <a:spcPct val="90000"/>
            </a:lnSpc>
            <a:spcBef>
              <a:spcPct val="0"/>
            </a:spcBef>
            <a:spcAft>
              <a:spcPct val="15000"/>
            </a:spcAft>
            <a:buFont typeface="Wingdings" panose="05000000000000000000" pitchFamily="2" charset="2"/>
            <a:buChar char="ü"/>
          </a:pPr>
          <a:r>
            <a:rPr lang="en-GB" sz="1000" kern="1200" dirty="0"/>
            <a:t>Promotes reliability and consistency</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Ward Manager or deputy to be available on the day of assessment</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Assessment completed on the ward for approx. 3-5 hours</a:t>
          </a:r>
        </a:p>
        <a:p>
          <a:pPr marL="114300" lvl="2" indent="-57150" algn="l" defTabSz="444500">
            <a:lnSpc>
              <a:spcPct val="90000"/>
            </a:lnSpc>
            <a:spcBef>
              <a:spcPct val="0"/>
            </a:spcBef>
            <a:spcAft>
              <a:spcPct val="15000"/>
            </a:spcAft>
            <a:buFont typeface="Wingdings" panose="05000000000000000000" pitchFamily="2" charset="2"/>
            <a:buChar char="ü"/>
          </a:pPr>
          <a:r>
            <a:rPr lang="en-GB" sz="1000" kern="1200" dirty="0"/>
            <a:t>Includes observation, interviewing staff, examining patient records</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Day of Review observations are fed back to Ward Manager on same day</a:t>
          </a:r>
        </a:p>
      </dsp:txBody>
      <dsp:txXfrm>
        <a:off x="0" y="1447096"/>
        <a:ext cx="8229600" cy="1260000"/>
      </dsp:txXfrm>
    </dsp:sp>
    <dsp:sp modelId="{C5539675-D4E9-4336-AEA2-2408114200FD}">
      <dsp:nvSpPr>
        <dsp:cNvPr id="0" name=""/>
        <dsp:cNvSpPr/>
      </dsp:nvSpPr>
      <dsp:spPr>
        <a:xfrm>
          <a:off x="411480" y="1299496"/>
          <a:ext cx="5760720" cy="29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GB" sz="1600" b="1" kern="1200" dirty="0"/>
            <a:t>Day of Assessment</a:t>
          </a:r>
        </a:p>
      </dsp:txBody>
      <dsp:txXfrm>
        <a:off x="425890" y="1313906"/>
        <a:ext cx="5731900" cy="266380"/>
      </dsp:txXfrm>
    </dsp:sp>
    <dsp:sp modelId="{64982E68-8F0E-444E-A742-5FDC19C206E6}">
      <dsp:nvSpPr>
        <dsp:cNvPr id="0" name=""/>
        <dsp:cNvSpPr/>
      </dsp:nvSpPr>
      <dsp:spPr>
        <a:xfrm>
          <a:off x="0" y="2908697"/>
          <a:ext cx="8229600" cy="1543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208280" rIns="638708" bIns="71120"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QI team meets with Ward Manager and Matron within 1 week following assessment to discuss the findings</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Ward Manager develops an improvement plan to present at summit meeting</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QI team supports ward manager with improvement plan preparation</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Summit meeting occurs within 4 weeks of assessment</a:t>
          </a:r>
        </a:p>
        <a:p>
          <a:pPr marL="114300" lvl="2" indent="-57150" algn="l" defTabSz="444500">
            <a:lnSpc>
              <a:spcPct val="90000"/>
            </a:lnSpc>
            <a:spcBef>
              <a:spcPct val="0"/>
            </a:spcBef>
            <a:spcAft>
              <a:spcPct val="15000"/>
            </a:spcAft>
            <a:buFont typeface="Wingdings" panose="05000000000000000000" pitchFamily="2" charset="2"/>
            <a:buChar char="ü"/>
          </a:pPr>
          <a:r>
            <a:rPr lang="en-GB" sz="1000" kern="1200" dirty="0"/>
            <a:t>Ward Manager presents Improvement Plan with findings and discussing key areas of learning</a:t>
          </a:r>
        </a:p>
        <a:p>
          <a:pPr marL="114300" lvl="2" indent="-57150" algn="l" defTabSz="444500">
            <a:lnSpc>
              <a:spcPct val="90000"/>
            </a:lnSpc>
            <a:spcBef>
              <a:spcPct val="0"/>
            </a:spcBef>
            <a:spcAft>
              <a:spcPct val="15000"/>
            </a:spcAft>
            <a:buFont typeface="Wingdings" panose="05000000000000000000" pitchFamily="2" charset="2"/>
            <a:buChar char="ü"/>
          </a:pPr>
          <a:r>
            <a:rPr lang="en-GB" sz="1000" kern="1200" dirty="0"/>
            <a:t>Attendees are Deputy Chief Nurse, Head of Nursing, Matron, Ward Manager, QI team</a:t>
          </a:r>
        </a:p>
        <a:p>
          <a:pPr marL="57150" lvl="1" indent="-57150" algn="l" defTabSz="444500">
            <a:lnSpc>
              <a:spcPct val="90000"/>
            </a:lnSpc>
            <a:spcBef>
              <a:spcPct val="0"/>
            </a:spcBef>
            <a:spcAft>
              <a:spcPct val="15000"/>
            </a:spcAft>
            <a:buFont typeface="Wingdings" panose="05000000000000000000" pitchFamily="2" charset="2"/>
            <a:buChar char="Ø"/>
          </a:pPr>
          <a:r>
            <a:rPr lang="en-GB" sz="1000" kern="1200" dirty="0"/>
            <a:t>Improvement plan is then monitored through the divisional quality summit meetings – progress incorporated in the Divisional Quality and Safety Committee reports</a:t>
          </a:r>
        </a:p>
      </dsp:txBody>
      <dsp:txXfrm>
        <a:off x="0" y="2908697"/>
        <a:ext cx="8229600" cy="1543500"/>
      </dsp:txXfrm>
    </dsp:sp>
    <dsp:sp modelId="{6A838A98-4E35-41EC-88D9-3970E7B4576A}">
      <dsp:nvSpPr>
        <dsp:cNvPr id="0" name=""/>
        <dsp:cNvSpPr/>
      </dsp:nvSpPr>
      <dsp:spPr>
        <a:xfrm>
          <a:off x="411480" y="2761097"/>
          <a:ext cx="5760720" cy="29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GB" sz="1600" b="1" kern="1200" dirty="0"/>
            <a:t>Post Assessment</a:t>
          </a:r>
        </a:p>
      </dsp:txBody>
      <dsp:txXfrm>
        <a:off x="425890" y="2775507"/>
        <a:ext cx="5731900"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82C50-45D3-5142-B150-70F6D3B15FF5}" type="datetimeFigureOut">
              <a:rPr lang="en-US" smtClean="0"/>
              <a:pPr/>
              <a:t>1/20/2022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A5270-C765-AE48-86DD-86F4A3B1997C}" type="slidenum">
              <a:rPr lang="en-US" smtClean="0"/>
              <a:pPr/>
              <a:t>‹#›</a:t>
            </a:fld>
            <a:endParaRPr lang="en-US"/>
          </a:p>
        </p:txBody>
      </p:sp>
    </p:spTree>
    <p:extLst>
      <p:ext uri="{BB962C8B-B14F-4D97-AF65-F5344CB8AC3E}">
        <p14:creationId xmlns:p14="http://schemas.microsoft.com/office/powerpoint/2010/main" val="2893406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7772400" cy="1470025"/>
          </a:xfrm>
        </p:spPr>
        <p:txBody>
          <a:bodyPr/>
          <a:lstStyle>
            <a:lvl1pPr>
              <a:defRPr>
                <a:solidFill>
                  <a:srgbClr val="005EB8"/>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57200" y="3886200"/>
            <a:ext cx="7772400" cy="1752600"/>
          </a:xfrm>
        </p:spPr>
        <p:txBody>
          <a:bodyPr/>
          <a:lstStyle>
            <a:lvl1pPr marL="0" indent="0" algn="l">
              <a:buNone/>
              <a:defRPr>
                <a:solidFill>
                  <a:srgbClr val="3F3F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p>
            <a:fld id="{BFF28F6A-1387-5545-B9C4-24AA8B53DA61}"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278836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FF28F6A-1387-5545-B9C4-24AA8B53DA61}"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310307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0373"/>
            <a:ext cx="2057400" cy="4515789"/>
          </a:xfrm>
        </p:spPr>
        <p:txBody>
          <a:bodyPr vert="eaVert"/>
          <a:lstStyle>
            <a:lvl1pPr>
              <a:defRPr>
                <a:solidFill>
                  <a:srgbClr val="005EB8"/>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610373"/>
            <a:ext cx="6019800" cy="4515790"/>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FF28F6A-1387-5545-B9C4-24AA8B53DA61}"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261831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1955"/>
            <a:ext cx="8229600" cy="646483"/>
          </a:xfrm>
        </p:spPr>
        <p:txBody>
          <a:bodyPr/>
          <a:lstStyle>
            <a:lvl1pPr>
              <a:defRPr>
                <a:solidFill>
                  <a:srgbClr val="005EB8"/>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FF28F6A-1387-5545-B9C4-24AA8B53DA61}"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420408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005EB8"/>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F3F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FF28F6A-1387-5545-B9C4-24AA8B53DA61}"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221512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3" y="1482707"/>
            <a:ext cx="8229600" cy="646483"/>
          </a:xfrm>
        </p:spPr>
        <p:txBody>
          <a:bodyPr/>
          <a:lstStyle>
            <a:lvl1pPr>
              <a:defRPr>
                <a:solidFill>
                  <a:srgbClr val="005EB8"/>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29190"/>
            <a:ext cx="4038600" cy="3996973"/>
          </a:xfrm>
        </p:spPr>
        <p:txBody>
          <a:bodyPr>
            <a:normAutofit/>
          </a:bodyPr>
          <a:lstStyle>
            <a:lvl1pPr>
              <a:defRPr sz="2000">
                <a:solidFill>
                  <a:srgbClr val="3F3F3F"/>
                </a:solidFill>
              </a:defRPr>
            </a:lvl1pPr>
            <a:lvl2pPr>
              <a:defRPr sz="1800">
                <a:solidFill>
                  <a:srgbClr val="3F3F3F"/>
                </a:solidFill>
              </a:defRPr>
            </a:lvl2pPr>
            <a:lvl3pPr>
              <a:defRPr sz="1600">
                <a:solidFill>
                  <a:srgbClr val="3F3F3F"/>
                </a:solidFill>
              </a:defRPr>
            </a:lvl3pPr>
            <a:lvl4pPr>
              <a:defRPr sz="1400">
                <a:solidFill>
                  <a:srgbClr val="3F3F3F"/>
                </a:solidFill>
              </a:defRPr>
            </a:lvl4pPr>
            <a:lvl5pPr>
              <a:defRPr sz="1400">
                <a:solidFill>
                  <a:srgbClr val="3F3F3F"/>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29190"/>
            <a:ext cx="4038600" cy="3996973"/>
          </a:xfrm>
        </p:spPr>
        <p:txBody>
          <a:bodyPr>
            <a:normAutofit/>
          </a:bodyPr>
          <a:lstStyle>
            <a:lvl1pPr>
              <a:defRPr sz="2000">
                <a:solidFill>
                  <a:srgbClr val="3F3F3F"/>
                </a:solidFill>
              </a:defRPr>
            </a:lvl1pPr>
            <a:lvl2pPr>
              <a:defRPr sz="1800">
                <a:solidFill>
                  <a:srgbClr val="3F3F3F"/>
                </a:solidFill>
              </a:defRPr>
            </a:lvl2pPr>
            <a:lvl3pPr>
              <a:defRPr sz="1600">
                <a:solidFill>
                  <a:srgbClr val="3F3F3F"/>
                </a:solidFill>
              </a:defRPr>
            </a:lvl3pPr>
            <a:lvl4pPr>
              <a:defRPr sz="1400">
                <a:solidFill>
                  <a:srgbClr val="3F3F3F"/>
                </a:solidFill>
              </a:defRPr>
            </a:lvl4pPr>
            <a:lvl5pPr>
              <a:defRPr sz="1400">
                <a:solidFill>
                  <a:srgbClr val="3F3F3F"/>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BFF28F6A-1387-5545-B9C4-24AA8B53DA61}"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113155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0501"/>
            <a:ext cx="4040188" cy="639762"/>
          </a:xfrm>
        </p:spPr>
        <p:txBody>
          <a:bodyPr anchor="b">
            <a:noAutofit/>
          </a:bodyPr>
          <a:lstStyle>
            <a:lvl1pPr marL="0" indent="0">
              <a:buNone/>
              <a:defRPr sz="20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12963"/>
            <a:ext cx="4040188" cy="40132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460501"/>
            <a:ext cx="4041775" cy="639762"/>
          </a:xfrm>
        </p:spPr>
        <p:txBody>
          <a:bodyPr anchor="b">
            <a:noAutofit/>
          </a:bodyPr>
          <a:lstStyle>
            <a:lvl1pPr marL="0" indent="0">
              <a:buNone/>
              <a:defRPr sz="20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12963"/>
            <a:ext cx="4041775" cy="40132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BFF28F6A-1387-5545-B9C4-24AA8B53DA61}" type="datetimeFigureOut">
              <a:rPr lang="en-US" smtClean="0"/>
              <a:pPr/>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361897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BFF28F6A-1387-5545-B9C4-24AA8B53DA61}" type="datetimeFigureOut">
              <a:rPr lang="en-US" smtClean="0"/>
              <a:pPr/>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133143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28F6A-1387-5545-B9C4-24AA8B53DA61}" type="datetimeFigureOut">
              <a:rPr lang="en-US" smtClean="0"/>
              <a:pPr/>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6070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271"/>
            <a:ext cx="3008313" cy="733992"/>
          </a:xfrm>
        </p:spPr>
        <p:txBody>
          <a:bodyPr anchor="b"/>
          <a:lstStyle>
            <a:lvl1pPr algn="l">
              <a:defRPr sz="2000" b="1">
                <a:solidFill>
                  <a:srgbClr val="005EB8"/>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1366271"/>
            <a:ext cx="5111750" cy="4759892"/>
          </a:xfrm>
        </p:spPr>
        <p:txBody>
          <a:bodyPr>
            <a:normAutofit/>
          </a:bodyPr>
          <a:lstStyle>
            <a:lvl1pPr>
              <a:defRPr sz="2800">
                <a:solidFill>
                  <a:srgbClr val="3F3F3F"/>
                </a:solidFill>
              </a:defRPr>
            </a:lvl1pPr>
            <a:lvl2pPr>
              <a:defRPr sz="2400">
                <a:solidFill>
                  <a:srgbClr val="3F3F3F"/>
                </a:solidFill>
              </a:defRPr>
            </a:lvl2pPr>
            <a:lvl3pPr>
              <a:defRPr sz="2000">
                <a:solidFill>
                  <a:srgbClr val="3F3F3F"/>
                </a:solidFill>
              </a:defRPr>
            </a:lvl3pPr>
            <a:lvl4pPr>
              <a:defRPr sz="1800">
                <a:solidFill>
                  <a:srgbClr val="3F3F3F"/>
                </a:solidFill>
              </a:defRPr>
            </a:lvl4pPr>
            <a:lvl5pPr>
              <a:defRPr sz="1800">
                <a:solidFill>
                  <a:srgbClr val="3F3F3F"/>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112963"/>
            <a:ext cx="3008313" cy="4013200"/>
          </a:xfrm>
        </p:spPr>
        <p:txBody>
          <a:bodyPr/>
          <a:lstStyle>
            <a:lvl1pPr marL="0" indent="0">
              <a:buNone/>
              <a:defRPr sz="1400">
                <a:solidFill>
                  <a:srgbClr val="3F3F3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BFF28F6A-1387-5545-B9C4-24AA8B53DA61}"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97594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5EB8"/>
                </a:solidFill>
              </a:defRPr>
            </a:lvl1pPr>
          </a:lstStyle>
          <a:p>
            <a:r>
              <a:rPr lang="en-GB" dirty="0"/>
              <a:t>Click to edit Master title style</a:t>
            </a:r>
            <a:endParaRPr lang="en-US" dirty="0"/>
          </a:p>
        </p:txBody>
      </p:sp>
      <p:sp>
        <p:nvSpPr>
          <p:cNvPr id="3" name="Picture Placeholder 2"/>
          <p:cNvSpPr>
            <a:spLocks noGrp="1"/>
          </p:cNvSpPr>
          <p:nvPr>
            <p:ph type="pic" idx="1"/>
          </p:nvPr>
        </p:nvSpPr>
        <p:spPr>
          <a:xfrm>
            <a:off x="1792288" y="1368163"/>
            <a:ext cx="5486400" cy="33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FF28F6A-1387-5545-B9C4-24AA8B53DA61}"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F5E8-5FE3-2445-8F8D-194A630C8E21}" type="slidenum">
              <a:rPr lang="en-US" smtClean="0"/>
              <a:pPr/>
              <a:t>‹#›</a:t>
            </a:fld>
            <a:endParaRPr lang="en-US"/>
          </a:p>
        </p:txBody>
      </p:sp>
    </p:spTree>
    <p:extLst>
      <p:ext uri="{BB962C8B-B14F-4D97-AF65-F5344CB8AC3E}">
        <p14:creationId xmlns:p14="http://schemas.microsoft.com/office/powerpoint/2010/main" val="402365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263" y="1473441"/>
            <a:ext cx="8229600" cy="64648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197" y="2119924"/>
            <a:ext cx="8229602" cy="411284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28F6A-1387-5545-B9C4-24AA8B53DA61}" type="datetimeFigureOut">
              <a:rPr lang="en-US" smtClean="0"/>
              <a:pPr/>
              <a:t>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5F5E8-5FE3-2445-8F8D-194A630C8E21}" type="slidenum">
              <a:rPr lang="en-US" smtClean="0"/>
              <a:pPr/>
              <a:t>‹#›</a:t>
            </a:fld>
            <a:endParaRPr lang="en-US"/>
          </a:p>
        </p:txBody>
      </p:sp>
      <p:grpSp>
        <p:nvGrpSpPr>
          <p:cNvPr id="10" name="Group 9"/>
          <p:cNvGrpSpPr/>
          <p:nvPr userDrawn="1"/>
        </p:nvGrpSpPr>
        <p:grpSpPr>
          <a:xfrm>
            <a:off x="7260050" y="274638"/>
            <a:ext cx="1626390" cy="803456"/>
            <a:chOff x="6758444" y="407773"/>
            <a:chExt cx="2036064" cy="1005840"/>
          </a:xfrm>
        </p:grpSpPr>
        <p:sp>
          <p:nvSpPr>
            <p:cNvPr id="11" name="Rectangle 10"/>
            <p:cNvSpPr/>
            <p:nvPr/>
          </p:nvSpPr>
          <p:spPr>
            <a:xfrm>
              <a:off x="8001025" y="428604"/>
              <a:ext cx="785817" cy="285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A4 WHHT logo_RGB BLUE.jpg"/>
            <p:cNvPicPr>
              <a:picLocks noChangeAspect="1"/>
            </p:cNvPicPr>
            <p:nvPr/>
          </p:nvPicPr>
          <p:blipFill>
            <a:blip r:embed="rId13">
              <a:clrChange>
                <a:clrFrom>
                  <a:srgbClr val="FFFFFF"/>
                </a:clrFrom>
                <a:clrTo>
                  <a:srgbClr val="FFFFFF">
                    <a:alpha val="0"/>
                  </a:srgbClr>
                </a:clrTo>
              </a:clrChange>
            </a:blip>
            <a:stretch>
              <a:fillRect/>
            </a:stretch>
          </p:blipFill>
          <p:spPr>
            <a:xfrm>
              <a:off x="6758444" y="407773"/>
              <a:ext cx="2036064" cy="1005840"/>
            </a:xfrm>
            <a:prstGeom prst="rect">
              <a:avLst/>
            </a:prstGeom>
            <a:noFill/>
            <a:ln>
              <a:noFill/>
            </a:ln>
          </p:spPr>
        </p:pic>
      </p:grpSp>
      <p:cxnSp>
        <p:nvCxnSpPr>
          <p:cNvPr id="16" name="Straight Connector 15"/>
          <p:cNvCxnSpPr/>
          <p:nvPr userDrawn="1"/>
        </p:nvCxnSpPr>
        <p:spPr>
          <a:xfrm>
            <a:off x="0" y="1357921"/>
            <a:ext cx="9144000" cy="0"/>
          </a:xfrm>
          <a:prstGeom prst="line">
            <a:avLst/>
          </a:prstGeom>
          <a:ln w="38100" cmpd="sng">
            <a:solidFill>
              <a:srgbClr val="7ECBF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39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rgbClr val="1F5BAA"/>
          </a:solidFill>
          <a:latin typeface="Arial"/>
          <a:ea typeface="+mj-ea"/>
          <a:cs typeface="Arial"/>
        </a:defRPr>
      </a:lvl1pPr>
    </p:titleStyle>
    <p:bodyStyle>
      <a:lvl1pPr marL="177800" indent="-177800" algn="l" defTabSz="457200" rtl="0" eaLnBrk="1" latinLnBrk="0" hangingPunct="1">
        <a:lnSpc>
          <a:spcPct val="100000"/>
        </a:lnSpc>
        <a:spcBef>
          <a:spcPts val="0"/>
        </a:spcBef>
        <a:spcAft>
          <a:spcPts val="800"/>
        </a:spcAft>
        <a:buFont typeface="Arial"/>
        <a:buChar char="•"/>
        <a:defRPr sz="2000" kern="1200">
          <a:solidFill>
            <a:srgbClr val="000000"/>
          </a:solidFill>
          <a:latin typeface="Arial"/>
          <a:ea typeface="+mn-ea"/>
          <a:cs typeface="Arial"/>
        </a:defRPr>
      </a:lvl1pPr>
      <a:lvl2pPr marL="447675" indent="-269875" algn="l" defTabSz="457200" rtl="0" eaLnBrk="1" latinLnBrk="0" hangingPunct="1">
        <a:lnSpc>
          <a:spcPct val="100000"/>
        </a:lnSpc>
        <a:spcBef>
          <a:spcPts val="0"/>
        </a:spcBef>
        <a:spcAft>
          <a:spcPts val="800"/>
        </a:spcAft>
        <a:buFont typeface="Arial"/>
        <a:buChar char="–"/>
        <a:defRPr sz="1800" kern="1200">
          <a:solidFill>
            <a:srgbClr val="000000"/>
          </a:solidFill>
          <a:latin typeface="Arial"/>
          <a:ea typeface="+mn-ea"/>
          <a:cs typeface="Arial"/>
        </a:defRPr>
      </a:lvl2pPr>
      <a:lvl3pPr marL="625475" indent="-177800" algn="l" defTabSz="457200" rtl="0" eaLnBrk="1" latinLnBrk="0" hangingPunct="1">
        <a:lnSpc>
          <a:spcPct val="100000"/>
        </a:lnSpc>
        <a:spcBef>
          <a:spcPts val="0"/>
        </a:spcBef>
        <a:spcAft>
          <a:spcPts val="800"/>
        </a:spcAft>
        <a:buFont typeface="Arial"/>
        <a:buChar char="•"/>
        <a:defRPr sz="1600" kern="1200">
          <a:solidFill>
            <a:srgbClr val="000000"/>
          </a:solidFill>
          <a:latin typeface="Arial"/>
          <a:ea typeface="+mn-ea"/>
          <a:cs typeface="Arial"/>
        </a:defRPr>
      </a:lvl3pPr>
      <a:lvl4pPr marL="803275" indent="-177800"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4pPr>
      <a:lvl5pPr marL="990600" indent="-187325" algn="l" defTabSz="457200" rtl="0" eaLnBrk="1" latinLnBrk="0" hangingPunct="1">
        <a:lnSpc>
          <a:spcPct val="100000"/>
        </a:lnSpc>
        <a:spcBef>
          <a:spcPts val="0"/>
        </a:spcBef>
        <a:spcAft>
          <a:spcPts val="800"/>
        </a:spcAft>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4101719"/>
            <a:ext cx="7713080" cy="2062103"/>
          </a:xfrm>
          <a:prstGeom prst="rect">
            <a:avLst/>
          </a:prstGeom>
        </p:spPr>
        <p:txBody>
          <a:bodyPr wrap="square">
            <a:spAutoFit/>
          </a:bodyPr>
          <a:lstStyle/>
          <a:p>
            <a:endParaRPr lang="en-GB" sz="4000" b="1" dirty="0">
              <a:solidFill>
                <a:srgbClr val="003087"/>
              </a:solidFill>
              <a:latin typeface="Arial"/>
              <a:cs typeface="Arial"/>
            </a:endParaRPr>
          </a:p>
          <a:p>
            <a:endParaRPr lang="en-GB" sz="1600" dirty="0">
              <a:solidFill>
                <a:srgbClr val="41B6E6"/>
              </a:solidFill>
            </a:endParaRPr>
          </a:p>
          <a:p>
            <a:r>
              <a:rPr lang="en-GB" b="1" dirty="0">
                <a:solidFill>
                  <a:srgbClr val="41B6E6"/>
                </a:solidFill>
                <a:latin typeface="Arial"/>
                <a:cs typeface="Arial"/>
              </a:rPr>
              <a:t>Michelle Hope Associate Chief Nurse, Quality Assurance, &amp; Debby Evers Improvement Lead</a:t>
            </a:r>
          </a:p>
          <a:p>
            <a:r>
              <a:rPr lang="en-GB" b="1" dirty="0">
                <a:solidFill>
                  <a:srgbClr val="41B6E6"/>
                </a:solidFill>
                <a:latin typeface="Arial"/>
                <a:cs typeface="Arial"/>
              </a:rPr>
              <a:t>West Hertfordshire Hospitals NHS Trust</a:t>
            </a:r>
          </a:p>
          <a:p>
            <a:endParaRPr lang="en-GB" dirty="0"/>
          </a:p>
        </p:txBody>
      </p:sp>
      <p:cxnSp>
        <p:nvCxnSpPr>
          <p:cNvPr id="9" name="Straight Connector 8"/>
          <p:cNvCxnSpPr/>
          <p:nvPr/>
        </p:nvCxnSpPr>
        <p:spPr>
          <a:xfrm>
            <a:off x="455613" y="3933056"/>
            <a:ext cx="4436074" cy="0"/>
          </a:xfrm>
          <a:prstGeom prst="line">
            <a:avLst/>
          </a:prstGeom>
          <a:ln w="19050" cmpd="sng">
            <a:solidFill>
              <a:srgbClr val="B0026A"/>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95536" y="2194734"/>
            <a:ext cx="7713080" cy="1077218"/>
          </a:xfrm>
          <a:prstGeom prst="rect">
            <a:avLst/>
          </a:prstGeom>
        </p:spPr>
        <p:txBody>
          <a:bodyPr wrap="square">
            <a:spAutoFit/>
          </a:bodyPr>
          <a:lstStyle/>
          <a:p>
            <a:r>
              <a:rPr lang="en-GB" sz="3200" dirty="0"/>
              <a:t>Ward Accreditation</a:t>
            </a:r>
          </a:p>
          <a:p>
            <a:r>
              <a:rPr lang="en-GB" sz="3200" dirty="0"/>
              <a:t>The past, present and future</a:t>
            </a:r>
          </a:p>
        </p:txBody>
      </p:sp>
    </p:spTree>
    <p:extLst>
      <p:ext uri="{BB962C8B-B14F-4D97-AF65-F5344CB8AC3E}">
        <p14:creationId xmlns:p14="http://schemas.microsoft.com/office/powerpoint/2010/main" val="294941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7" y="1843698"/>
            <a:ext cx="4914903" cy="4511695"/>
          </a:xfrm>
        </p:spPr>
        <p:txBody>
          <a:bodyPr>
            <a:normAutofit fontScale="92500" lnSpcReduction="10000"/>
          </a:bodyPr>
          <a:lstStyle/>
          <a:p>
            <a:r>
              <a:rPr lang="en-US" dirty="0"/>
              <a:t>EPR system has launched at WHHT in November 2021</a:t>
            </a:r>
          </a:p>
          <a:p>
            <a:r>
              <a:rPr lang="en-US" dirty="0"/>
              <a:t>2020 Impact Assessment has paused since November 2021</a:t>
            </a:r>
          </a:p>
          <a:p>
            <a:r>
              <a:rPr lang="en-US" dirty="0"/>
              <a:t>Allows clinical staff to transition through the process</a:t>
            </a:r>
          </a:p>
          <a:p>
            <a:pPr lvl="1">
              <a:buFont typeface="Wingdings" panose="05000000000000000000" pitchFamily="2" charset="2"/>
              <a:buChar char="v"/>
            </a:pPr>
            <a:r>
              <a:rPr lang="en-US" sz="2000" dirty="0"/>
              <a:t>QI and HFC team supporting clinical staff</a:t>
            </a:r>
          </a:p>
          <a:p>
            <a:r>
              <a:rPr lang="en-US" dirty="0"/>
              <a:t>Pause was used as an opportunity to review ward accreditation process</a:t>
            </a:r>
          </a:p>
          <a:p>
            <a:r>
              <a:rPr lang="en-US" dirty="0"/>
              <a:t>Ward accreditation has been moved from QI team to the Assurance team</a:t>
            </a:r>
          </a:p>
          <a:p>
            <a:pPr lvl="1">
              <a:buFont typeface="Wingdings" panose="05000000000000000000" pitchFamily="2" charset="2"/>
              <a:buChar char="v"/>
            </a:pPr>
            <a:r>
              <a:rPr lang="en-US" sz="2000" dirty="0"/>
              <a:t>QI leads will continue to support the ward accreditation process</a:t>
            </a:r>
          </a:p>
          <a:p>
            <a:pPr marL="177800" lvl="1" indent="0">
              <a:buNone/>
            </a:pPr>
            <a:endParaRPr lang="en-US" dirty="0"/>
          </a:p>
        </p:txBody>
      </p:sp>
      <p:sp>
        <p:nvSpPr>
          <p:cNvPr id="4" name="TextBox 3">
            <a:extLst>
              <a:ext uri="{FF2B5EF4-FFF2-40B4-BE49-F238E27FC236}">
                <a16:creationId xmlns:a16="http://schemas.microsoft.com/office/drawing/2014/main" id="{4C2B47A9-2F99-4BDA-9550-90F791C4AC76}"/>
              </a:ext>
            </a:extLst>
          </p:cNvPr>
          <p:cNvSpPr txBox="1"/>
          <p:nvPr/>
        </p:nvSpPr>
        <p:spPr>
          <a:xfrm>
            <a:off x="295275" y="381685"/>
            <a:ext cx="7772400" cy="954107"/>
          </a:xfrm>
          <a:prstGeom prst="rect">
            <a:avLst/>
          </a:prstGeom>
          <a:noFill/>
        </p:spPr>
        <p:txBody>
          <a:bodyPr wrap="square">
            <a:spAutoFit/>
          </a:bodyPr>
          <a:lstStyle/>
          <a:p>
            <a:r>
              <a:rPr lang="en-GB" sz="2800" b="1" dirty="0">
                <a:solidFill>
                  <a:srgbClr val="B0026A"/>
                </a:solidFill>
                <a:latin typeface="Arial" panose="020B0604020202020204" pitchFamily="34" charset="0"/>
                <a:cs typeface="Arial" panose="020B0604020202020204" pitchFamily="34" charset="0"/>
              </a:rPr>
              <a:t>Pausing during rollout of electronic patient records </a:t>
            </a:r>
          </a:p>
        </p:txBody>
      </p:sp>
      <p:pic>
        <p:nvPicPr>
          <p:cNvPr id="2050" name="Picture 2" descr="1 Rated Computer on Wheels Healthcare| Scott-Clark Medical">
            <a:extLst>
              <a:ext uri="{FF2B5EF4-FFF2-40B4-BE49-F238E27FC236}">
                <a16:creationId xmlns:a16="http://schemas.microsoft.com/office/drawing/2014/main" id="{F962DD72-2A0C-470D-91D1-BF6E9C917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3" y="25860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594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61925"/>
            <a:ext cx="8334375" cy="1152525"/>
          </a:xfrm>
        </p:spPr>
        <p:txBody>
          <a:bodyPr>
            <a:normAutofit fontScale="90000"/>
          </a:bodyPr>
          <a:lstStyle/>
          <a:p>
            <a:br>
              <a:rPr lang="en-GB" b="1" dirty="0">
                <a:solidFill>
                  <a:srgbClr val="1F5BAA"/>
                </a:solidFill>
              </a:rPr>
            </a:br>
            <a:r>
              <a:rPr lang="en-GB" sz="3100" b="1" dirty="0">
                <a:solidFill>
                  <a:srgbClr val="008F2A"/>
                </a:solidFill>
              </a:rPr>
              <a:t>Gap analysis of our progress so far </a:t>
            </a:r>
            <a:br>
              <a:rPr lang="en-GB" sz="3100" b="1" dirty="0">
                <a:solidFill>
                  <a:srgbClr val="008F2A"/>
                </a:solidFill>
              </a:rPr>
            </a:br>
            <a:r>
              <a:rPr lang="en-GB" sz="3100" b="1" dirty="0">
                <a:solidFill>
                  <a:srgbClr val="008F2A"/>
                </a:solidFill>
              </a:rPr>
              <a:t>and the next steps</a:t>
            </a:r>
            <a:br>
              <a:rPr lang="en-GB" b="1" dirty="0">
                <a:solidFill>
                  <a:srgbClr val="1F5BAA"/>
                </a:solidFill>
              </a:rPr>
            </a:br>
            <a:endParaRPr lang="en-US" dirty="0"/>
          </a:p>
        </p:txBody>
      </p:sp>
      <p:sp>
        <p:nvSpPr>
          <p:cNvPr id="6" name="Subtitle 5">
            <a:extLst>
              <a:ext uri="{FF2B5EF4-FFF2-40B4-BE49-F238E27FC236}">
                <a16:creationId xmlns:a16="http://schemas.microsoft.com/office/drawing/2014/main" id="{F0F995F9-AE5A-420B-8790-4201D7897407}"/>
              </a:ext>
            </a:extLst>
          </p:cNvPr>
          <p:cNvSpPr>
            <a:spLocks noGrp="1"/>
          </p:cNvSpPr>
          <p:nvPr>
            <p:ph type="subTitle" idx="1"/>
          </p:nvPr>
        </p:nvSpPr>
        <p:spPr>
          <a:xfrm>
            <a:off x="523875" y="2428875"/>
            <a:ext cx="4733925" cy="2400300"/>
          </a:xfrm>
        </p:spPr>
        <p:txBody>
          <a:bodyPr/>
          <a:lstStyle/>
          <a:p>
            <a:r>
              <a:rPr lang="en-GB" dirty="0"/>
              <a:t>During the pause of impact assessment due to the EPR rollout a gap analysis was undertaken to review current progress on the following criteria: preparation, undertaking, feedback, outcomes</a:t>
            </a:r>
          </a:p>
        </p:txBody>
      </p:sp>
      <p:pic>
        <p:nvPicPr>
          <p:cNvPr id="1026" name="Picture 2" descr="Guess what London Tube: I will not mind the GAP | by Reem Shraydeh | Medium">
            <a:extLst>
              <a:ext uri="{FF2B5EF4-FFF2-40B4-BE49-F238E27FC236}">
                <a16:creationId xmlns:a16="http://schemas.microsoft.com/office/drawing/2014/main" id="{DBE15627-808D-440E-A2B1-175D6007A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5"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36E9-F49E-4377-A985-A81A92BFD70A}"/>
              </a:ext>
            </a:extLst>
          </p:cNvPr>
          <p:cNvSpPr>
            <a:spLocks noGrp="1"/>
          </p:cNvSpPr>
          <p:nvPr>
            <p:ph type="title"/>
          </p:nvPr>
        </p:nvSpPr>
        <p:spPr>
          <a:xfrm>
            <a:off x="457200" y="408595"/>
            <a:ext cx="8229600" cy="646483"/>
          </a:xfrm>
        </p:spPr>
        <p:txBody>
          <a:bodyPr anchor="ctr">
            <a:normAutofit fontScale="90000"/>
          </a:bodyPr>
          <a:lstStyle/>
          <a:p>
            <a:pPr>
              <a:lnSpc>
                <a:spcPct val="90000"/>
              </a:lnSpc>
            </a:pPr>
            <a:r>
              <a:rPr lang="en-GB" sz="3100" b="1" kern="1200" dirty="0">
                <a:effectLst/>
              </a:rPr>
              <a:t>Preparation</a:t>
            </a:r>
            <a:br>
              <a:rPr lang="en-GB" sz="2000" dirty="0">
                <a:effectLst/>
              </a:rPr>
            </a:br>
            <a:endParaRPr lang="en-GB" sz="2000" dirty="0"/>
          </a:p>
        </p:txBody>
      </p:sp>
      <p:sp>
        <p:nvSpPr>
          <p:cNvPr id="3" name="Content Placeholder 2">
            <a:extLst>
              <a:ext uri="{FF2B5EF4-FFF2-40B4-BE49-F238E27FC236}">
                <a16:creationId xmlns:a16="http://schemas.microsoft.com/office/drawing/2014/main" id="{68F8C6DF-52E5-48B2-A482-C65A034B60B9}"/>
              </a:ext>
            </a:extLst>
          </p:cNvPr>
          <p:cNvSpPr>
            <a:spLocks noGrp="1"/>
          </p:cNvSpPr>
          <p:nvPr>
            <p:ph sz="half" idx="1"/>
          </p:nvPr>
        </p:nvSpPr>
        <p:spPr>
          <a:xfrm>
            <a:off x="457200" y="2129190"/>
            <a:ext cx="4038600" cy="3996973"/>
          </a:xfrm>
        </p:spPr>
        <p:txBody>
          <a:bodyPr>
            <a:normAutofit/>
          </a:bodyPr>
          <a:lstStyle/>
          <a:p>
            <a:pPr marL="270510">
              <a:lnSpc>
                <a:spcPct val="90000"/>
              </a:lnSpc>
            </a:pPr>
            <a:r>
              <a:rPr lang="en-GB" sz="1400" u="sng" kern="1200">
                <a:effectLst/>
              </a:rPr>
              <a:t>Criteria 1 </a:t>
            </a:r>
            <a:r>
              <a:rPr lang="en-GB" sz="1400" kern="1200">
                <a:effectLst/>
              </a:rPr>
              <a:t>There is a trust-wide aim and buy-in: Executive support is essential to all elements of process</a:t>
            </a:r>
            <a:endParaRPr lang="en-GB" sz="1400">
              <a:effectLst/>
            </a:endParaRPr>
          </a:p>
          <a:p>
            <a:pPr marL="270510">
              <a:lnSpc>
                <a:spcPct val="90000"/>
              </a:lnSpc>
            </a:pPr>
            <a:r>
              <a:rPr lang="en-GB" sz="1400" u="sng" kern="1200">
                <a:effectLst/>
              </a:rPr>
              <a:t>Criteria 2 </a:t>
            </a:r>
            <a:r>
              <a:rPr lang="en-GB" sz="1400" kern="1200">
                <a:effectLst/>
              </a:rPr>
              <a:t>Establish resource commitment: Communicate to organisation</a:t>
            </a:r>
            <a:endParaRPr lang="en-GB" sz="1400">
              <a:effectLst/>
            </a:endParaRPr>
          </a:p>
          <a:p>
            <a:pPr marL="270510">
              <a:lnSpc>
                <a:spcPct val="90000"/>
              </a:lnSpc>
            </a:pPr>
            <a:r>
              <a:rPr lang="en-GB" sz="1400" u="sng" kern="1200">
                <a:effectLst/>
              </a:rPr>
              <a:t>Criteria 3 </a:t>
            </a:r>
            <a:r>
              <a:rPr lang="en-GB" sz="1400" kern="1200">
                <a:effectLst/>
              </a:rPr>
              <a:t>Data collection: Explore and create audit dataset</a:t>
            </a:r>
            <a:endParaRPr lang="en-GB" sz="1400">
              <a:effectLst/>
            </a:endParaRPr>
          </a:p>
          <a:p>
            <a:pPr marL="270510">
              <a:lnSpc>
                <a:spcPct val="90000"/>
              </a:lnSpc>
            </a:pPr>
            <a:r>
              <a:rPr lang="en-GB" sz="1400" u="sng" kern="1200">
                <a:effectLst/>
              </a:rPr>
              <a:t>Criteria 4 </a:t>
            </a:r>
            <a:r>
              <a:rPr lang="en-GB" sz="1400" kern="1200">
                <a:effectLst/>
              </a:rPr>
              <a:t>Establish source standards: Link to validated sources or strategies</a:t>
            </a:r>
            <a:endParaRPr lang="en-GB" sz="1400">
              <a:effectLst/>
            </a:endParaRPr>
          </a:p>
          <a:p>
            <a:pPr marL="270510">
              <a:lnSpc>
                <a:spcPct val="90000"/>
              </a:lnSpc>
            </a:pPr>
            <a:r>
              <a:rPr lang="en-GB" sz="1400" u="sng" kern="1200">
                <a:effectLst/>
              </a:rPr>
              <a:t>Criteria 5 </a:t>
            </a:r>
            <a:r>
              <a:rPr lang="en-GB" sz="1400" kern="1200">
                <a:effectLst/>
              </a:rPr>
              <a:t>Define method: Ward or desk-based review, fit to culture</a:t>
            </a:r>
            <a:endParaRPr lang="en-GB" sz="1400">
              <a:effectLst/>
            </a:endParaRPr>
          </a:p>
          <a:p>
            <a:pPr marL="270510">
              <a:lnSpc>
                <a:spcPct val="90000"/>
              </a:lnSpc>
            </a:pPr>
            <a:r>
              <a:rPr lang="en-GB" sz="1400" u="sng" kern="1200">
                <a:effectLst/>
              </a:rPr>
              <a:t>Criteria 6 </a:t>
            </a:r>
            <a:r>
              <a:rPr lang="en-GB" sz="1400" kern="1200">
                <a:effectLst/>
              </a:rPr>
              <a:t>Plan feedback and outcomes: Identify and measure improvement</a:t>
            </a:r>
            <a:endParaRPr lang="en-GB" sz="1400">
              <a:effectLst/>
            </a:endParaRPr>
          </a:p>
          <a:p>
            <a:pPr marL="270510">
              <a:lnSpc>
                <a:spcPct val="90000"/>
              </a:lnSpc>
            </a:pPr>
            <a:r>
              <a:rPr lang="en-GB" sz="1400" u="sng" kern="1200">
                <a:effectLst/>
              </a:rPr>
              <a:t>Criteria 7 </a:t>
            </a:r>
            <a:r>
              <a:rPr lang="en-GB" sz="1400" kern="1200">
                <a:effectLst/>
              </a:rPr>
              <a:t>Consider scale: Consider for each iteration</a:t>
            </a:r>
            <a:endParaRPr lang="en-GB" sz="1400">
              <a:effectLst/>
            </a:endParaRPr>
          </a:p>
          <a:p>
            <a:pPr>
              <a:lnSpc>
                <a:spcPct val="90000"/>
              </a:lnSpc>
            </a:pPr>
            <a:endParaRPr lang="en-GB" sz="1400"/>
          </a:p>
        </p:txBody>
      </p:sp>
      <p:pic>
        <p:nvPicPr>
          <p:cNvPr id="3074" name="Picture 2" descr="LE CB Preparation">
            <a:extLst>
              <a:ext uri="{FF2B5EF4-FFF2-40B4-BE49-F238E27FC236}">
                <a16:creationId xmlns:a16="http://schemas.microsoft.com/office/drawing/2014/main" id="{5412B4E1-F8A4-4BB6-88DD-95A7ED87FD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3408032"/>
            <a:ext cx="4038600" cy="143928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42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3161-64E3-4F1C-9F63-02DBAF6A9359}"/>
              </a:ext>
            </a:extLst>
          </p:cNvPr>
          <p:cNvSpPr>
            <a:spLocks noGrp="1"/>
          </p:cNvSpPr>
          <p:nvPr>
            <p:ph type="title"/>
          </p:nvPr>
        </p:nvSpPr>
        <p:spPr>
          <a:xfrm>
            <a:off x="600075" y="386105"/>
            <a:ext cx="8229600" cy="646483"/>
          </a:xfrm>
        </p:spPr>
        <p:txBody>
          <a:bodyPr>
            <a:normAutofit fontScale="90000"/>
          </a:bodyPr>
          <a:lstStyle/>
          <a:p>
            <a:r>
              <a:rPr lang="en-GB" sz="3100" b="1" kern="1200" dirty="0">
                <a:solidFill>
                  <a:srgbClr val="008F2A"/>
                </a:solidFill>
                <a:effectLst/>
                <a:latin typeface="Arial" panose="020B0604020202020204" pitchFamily="34" charset="0"/>
                <a:ea typeface="Times New Roman" panose="02020603050405020304" pitchFamily="18" charset="0"/>
              </a:rPr>
              <a:t>Undertaking</a:t>
            </a:r>
            <a:br>
              <a:rPr lang="en-GB" sz="1800" dirty="0">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21C2FC5B-1CF0-48A7-A38E-665CA6793981}"/>
              </a:ext>
            </a:extLst>
          </p:cNvPr>
          <p:cNvSpPr>
            <a:spLocks noGrp="1"/>
          </p:cNvSpPr>
          <p:nvPr>
            <p:ph idx="1"/>
          </p:nvPr>
        </p:nvSpPr>
        <p:spPr/>
        <p:txBody>
          <a:bodyPr/>
          <a:lstStyle/>
          <a:p>
            <a:pPr marL="270510" algn="just"/>
            <a:r>
              <a:rPr lang="en-GB" u="sng" kern="1200" dirty="0">
                <a:effectLst/>
                <a:latin typeface="Arial" panose="020B0604020202020204" pitchFamily="34" charset="0"/>
                <a:ea typeface="Times New Roman" panose="02020603050405020304" pitchFamily="18" charset="0"/>
              </a:rPr>
              <a:t>Criteria 1 </a:t>
            </a:r>
            <a:r>
              <a:rPr lang="en-GB" kern="1200" dirty="0">
                <a:effectLst/>
                <a:latin typeface="Arial" panose="020B0604020202020204" pitchFamily="34" charset="0"/>
                <a:ea typeface="Times New Roman" panose="02020603050405020304" pitchFamily="18" charset="0"/>
              </a:rPr>
              <a:t>Manage the approach: How to create a positive experience in units</a:t>
            </a:r>
            <a:endParaRPr lang="en-GB" dirty="0">
              <a:effectLst/>
              <a:latin typeface="Calibri" panose="020F0502020204030204" pitchFamily="34" charset="0"/>
              <a:ea typeface="Calibri" panose="020F0502020204030204" pitchFamily="34" charset="0"/>
            </a:endParaRPr>
          </a:p>
          <a:p>
            <a:pPr marL="270510" algn="just"/>
            <a:r>
              <a:rPr lang="en-GB" u="sng" kern="1200" dirty="0">
                <a:effectLst/>
                <a:latin typeface="Arial" panose="020B0604020202020204" pitchFamily="34" charset="0"/>
                <a:ea typeface="Times New Roman" panose="02020603050405020304" pitchFamily="18" charset="0"/>
              </a:rPr>
              <a:t>Criteria 2 </a:t>
            </a:r>
            <a:r>
              <a:rPr lang="en-GB" kern="1200" dirty="0">
                <a:effectLst/>
                <a:latin typeface="Arial" panose="020B0604020202020204" pitchFamily="34" charset="0"/>
                <a:ea typeface="Times New Roman" panose="02020603050405020304" pitchFamily="18" charset="0"/>
              </a:rPr>
              <a:t>trust wide ownership: Ward to board to involvement</a:t>
            </a:r>
            <a:endParaRPr lang="en-GB"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43429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B96A-7FDE-42E7-882C-4B58792E1431}"/>
              </a:ext>
            </a:extLst>
          </p:cNvPr>
          <p:cNvSpPr>
            <a:spLocks noGrp="1"/>
          </p:cNvSpPr>
          <p:nvPr>
            <p:ph type="title"/>
          </p:nvPr>
        </p:nvSpPr>
        <p:spPr>
          <a:xfrm>
            <a:off x="533400" y="408595"/>
            <a:ext cx="8229600" cy="646483"/>
          </a:xfrm>
        </p:spPr>
        <p:txBody>
          <a:bodyPr anchor="ctr">
            <a:normAutofit fontScale="90000"/>
          </a:bodyPr>
          <a:lstStyle/>
          <a:p>
            <a:pPr>
              <a:lnSpc>
                <a:spcPct val="90000"/>
              </a:lnSpc>
            </a:pPr>
            <a:r>
              <a:rPr lang="en-GB" sz="3100" b="1" kern="1200" dirty="0">
                <a:effectLst/>
              </a:rPr>
              <a:t>Feedback</a:t>
            </a:r>
            <a:br>
              <a:rPr lang="en-GB" sz="2000" dirty="0">
                <a:effectLst/>
              </a:rPr>
            </a:br>
            <a:endParaRPr lang="en-GB" sz="2000" dirty="0"/>
          </a:p>
        </p:txBody>
      </p:sp>
      <p:sp>
        <p:nvSpPr>
          <p:cNvPr id="3" name="Content Placeholder 2">
            <a:extLst>
              <a:ext uri="{FF2B5EF4-FFF2-40B4-BE49-F238E27FC236}">
                <a16:creationId xmlns:a16="http://schemas.microsoft.com/office/drawing/2014/main" id="{84C3D2C7-3746-49C7-8D12-51E260D524BF}"/>
              </a:ext>
            </a:extLst>
          </p:cNvPr>
          <p:cNvSpPr>
            <a:spLocks noGrp="1"/>
          </p:cNvSpPr>
          <p:nvPr>
            <p:ph sz="half" idx="1"/>
          </p:nvPr>
        </p:nvSpPr>
        <p:spPr>
          <a:xfrm>
            <a:off x="457200" y="2129190"/>
            <a:ext cx="4038600" cy="3996973"/>
          </a:xfrm>
        </p:spPr>
        <p:txBody>
          <a:bodyPr>
            <a:normAutofit/>
          </a:bodyPr>
          <a:lstStyle/>
          <a:p>
            <a:pPr marL="270510"/>
            <a:r>
              <a:rPr lang="en-GB" u="sng" kern="1200">
                <a:effectLst/>
              </a:rPr>
              <a:t>Criteria 1 </a:t>
            </a:r>
            <a:r>
              <a:rPr lang="en-GB" kern="1200">
                <a:effectLst/>
              </a:rPr>
              <a:t>Ownership: Owned by everyone from ward to board</a:t>
            </a:r>
            <a:endParaRPr lang="en-GB">
              <a:effectLst/>
            </a:endParaRPr>
          </a:p>
          <a:p>
            <a:pPr marL="270510"/>
            <a:r>
              <a:rPr lang="en-GB" u="sng" kern="1200">
                <a:effectLst/>
              </a:rPr>
              <a:t>Criteria 2 </a:t>
            </a:r>
            <a:r>
              <a:rPr lang="en-GB" kern="1200">
                <a:effectLst/>
              </a:rPr>
              <a:t>Face to face: Consider setting and attendees</a:t>
            </a:r>
            <a:endParaRPr lang="en-GB">
              <a:effectLst/>
            </a:endParaRPr>
          </a:p>
          <a:p>
            <a:pPr marL="270510"/>
            <a:r>
              <a:rPr lang="en-GB" u="sng" kern="1200">
                <a:effectLst/>
              </a:rPr>
              <a:t>Criteria 3 </a:t>
            </a:r>
            <a:r>
              <a:rPr lang="en-GB" kern="1200">
                <a:effectLst/>
              </a:rPr>
              <a:t>Written feedback: Timescales and format</a:t>
            </a:r>
            <a:endParaRPr lang="en-GB">
              <a:effectLst/>
            </a:endParaRPr>
          </a:p>
          <a:p>
            <a:pPr marL="270510"/>
            <a:r>
              <a:rPr lang="en-GB" u="sng" kern="1200">
                <a:effectLst/>
              </a:rPr>
              <a:t>Criteria 4 </a:t>
            </a:r>
            <a:r>
              <a:rPr lang="en-GB" kern="1200">
                <a:effectLst/>
              </a:rPr>
              <a:t>Communicating feedback: To all parties</a:t>
            </a:r>
            <a:endParaRPr lang="en-GB">
              <a:effectLst/>
            </a:endParaRPr>
          </a:p>
          <a:p>
            <a:endParaRPr lang="en-GB" dirty="0"/>
          </a:p>
        </p:txBody>
      </p:sp>
      <p:pic>
        <p:nvPicPr>
          <p:cNvPr id="4098" name="Picture 2" descr="Achieving a Performance Feedback Culture">
            <a:extLst>
              <a:ext uri="{FF2B5EF4-FFF2-40B4-BE49-F238E27FC236}">
                <a16:creationId xmlns:a16="http://schemas.microsoft.com/office/drawing/2014/main" id="{D2321AE2-78CD-467E-9F76-14BB3C6B2E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3062479"/>
            <a:ext cx="4038600" cy="213039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2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03E0-BA7A-4262-BEA7-F8F864734FDE}"/>
              </a:ext>
            </a:extLst>
          </p:cNvPr>
          <p:cNvSpPr>
            <a:spLocks noGrp="1"/>
          </p:cNvSpPr>
          <p:nvPr>
            <p:ph type="title"/>
          </p:nvPr>
        </p:nvSpPr>
        <p:spPr>
          <a:xfrm>
            <a:off x="620713" y="408595"/>
            <a:ext cx="8229600" cy="646483"/>
          </a:xfrm>
        </p:spPr>
        <p:txBody>
          <a:bodyPr anchor="ctr">
            <a:normAutofit fontScale="90000"/>
          </a:bodyPr>
          <a:lstStyle/>
          <a:p>
            <a:pPr>
              <a:lnSpc>
                <a:spcPct val="90000"/>
              </a:lnSpc>
            </a:pPr>
            <a:r>
              <a:rPr lang="en-GB" sz="3100" b="1" kern="1200" dirty="0">
                <a:effectLst/>
              </a:rPr>
              <a:t>Outcomes</a:t>
            </a:r>
            <a:br>
              <a:rPr lang="en-GB" sz="2000" dirty="0">
                <a:effectLst/>
              </a:rPr>
            </a:br>
            <a:endParaRPr lang="en-GB" sz="2000" dirty="0"/>
          </a:p>
        </p:txBody>
      </p:sp>
      <p:sp>
        <p:nvSpPr>
          <p:cNvPr id="3" name="Subtitle 2">
            <a:extLst>
              <a:ext uri="{FF2B5EF4-FFF2-40B4-BE49-F238E27FC236}">
                <a16:creationId xmlns:a16="http://schemas.microsoft.com/office/drawing/2014/main" id="{EEBBB8D9-0DD3-4BD1-AA2E-E5FC756B7EE8}"/>
              </a:ext>
            </a:extLst>
          </p:cNvPr>
          <p:cNvSpPr>
            <a:spLocks noGrp="1"/>
          </p:cNvSpPr>
          <p:nvPr>
            <p:ph sz="half" idx="1"/>
          </p:nvPr>
        </p:nvSpPr>
        <p:spPr>
          <a:xfrm>
            <a:off x="457200" y="2129190"/>
            <a:ext cx="4038600" cy="3996973"/>
          </a:xfrm>
        </p:spPr>
        <p:txBody>
          <a:bodyPr>
            <a:normAutofit/>
          </a:bodyPr>
          <a:lstStyle/>
          <a:p>
            <a:r>
              <a:rPr lang="en-GB" u="sng" dirty="0"/>
              <a:t>Criteria 1 </a:t>
            </a:r>
            <a:r>
              <a:rPr lang="en-GB" dirty="0"/>
              <a:t>Expected outcomes: Positive impacts</a:t>
            </a:r>
          </a:p>
          <a:p>
            <a:r>
              <a:rPr lang="en-GB" u="sng" dirty="0"/>
              <a:t>Criteria 2 </a:t>
            </a:r>
            <a:r>
              <a:rPr lang="en-GB" dirty="0"/>
              <a:t>Unexpected outcomes: Risks and complications</a:t>
            </a:r>
          </a:p>
          <a:p>
            <a:r>
              <a:rPr lang="en-GB" u="sng" dirty="0"/>
              <a:t>Criteria 3 </a:t>
            </a:r>
            <a:r>
              <a:rPr lang="en-GB" dirty="0"/>
              <a:t>Aspirational outcomes: What should happen?</a:t>
            </a:r>
          </a:p>
          <a:p>
            <a:r>
              <a:rPr lang="en-GB" u="sng" dirty="0"/>
              <a:t>Criteria 4 </a:t>
            </a:r>
            <a:r>
              <a:rPr lang="en-GB" dirty="0"/>
              <a:t>Improvement: Link to the trust QI strategy</a:t>
            </a:r>
          </a:p>
          <a:p>
            <a:endParaRPr lang="en-GB" dirty="0"/>
          </a:p>
        </p:txBody>
      </p:sp>
      <p:pic>
        <p:nvPicPr>
          <p:cNvPr id="5122" name="Picture 2" descr="Patient-Reported Outcomes Measures: An Introduction for Clinicians |  Perspectives of the ASHA Special Interest Groups">
            <a:extLst>
              <a:ext uri="{FF2B5EF4-FFF2-40B4-BE49-F238E27FC236}">
                <a16:creationId xmlns:a16="http://schemas.microsoft.com/office/drawing/2014/main" id="{9309063D-6893-4D73-B213-6F2BAB7BF4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3118026"/>
            <a:ext cx="4038600" cy="20193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70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74DE-0E9F-406E-9571-07907C3143AE}"/>
              </a:ext>
            </a:extLst>
          </p:cNvPr>
          <p:cNvSpPr>
            <a:spLocks noGrp="1"/>
          </p:cNvSpPr>
          <p:nvPr>
            <p:ph type="title"/>
          </p:nvPr>
        </p:nvSpPr>
        <p:spPr>
          <a:xfrm>
            <a:off x="523875" y="301988"/>
            <a:ext cx="8229600" cy="646483"/>
          </a:xfrm>
        </p:spPr>
        <p:txBody>
          <a:bodyPr>
            <a:normAutofit/>
          </a:bodyPr>
          <a:lstStyle/>
          <a:p>
            <a:r>
              <a:rPr lang="en-GB" dirty="0">
                <a:solidFill>
                  <a:srgbClr val="008F2A"/>
                </a:solidFill>
              </a:rPr>
              <a:t>Areas for improvement</a:t>
            </a:r>
          </a:p>
        </p:txBody>
      </p:sp>
      <p:sp>
        <p:nvSpPr>
          <p:cNvPr id="3" name="Content Placeholder 2">
            <a:extLst>
              <a:ext uri="{FF2B5EF4-FFF2-40B4-BE49-F238E27FC236}">
                <a16:creationId xmlns:a16="http://schemas.microsoft.com/office/drawing/2014/main" id="{C8DA406F-1E70-47A2-9C8F-5E868F22DA73}"/>
              </a:ext>
            </a:extLst>
          </p:cNvPr>
          <p:cNvSpPr>
            <a:spLocks noGrp="1"/>
          </p:cNvSpPr>
          <p:nvPr>
            <p:ph idx="1"/>
          </p:nvPr>
        </p:nvSpPr>
        <p:spPr>
          <a:xfrm>
            <a:off x="457197" y="1571625"/>
            <a:ext cx="4467228" cy="4661145"/>
          </a:xfrm>
        </p:spPr>
        <p:txBody>
          <a:bodyPr>
            <a:normAutofit fontScale="92500"/>
          </a:bodyPr>
          <a:lstStyle/>
          <a:p>
            <a:pPr marL="270510" algn="just"/>
            <a:r>
              <a:rPr lang="en-GB" sz="1800" kern="1200" dirty="0">
                <a:effectLst/>
                <a:latin typeface="Arial" panose="020B0604020202020204" pitchFamily="34" charset="0"/>
                <a:ea typeface="Times New Roman" panose="02020603050405020304" pitchFamily="18" charset="0"/>
              </a:rPr>
              <a:t>The areas for improvement are grouped into 5 themes: assessment/inspection, ratings/ standards, reward, sharing learning &amp; feedback. </a:t>
            </a:r>
          </a:p>
          <a:p>
            <a:pPr marL="270510" algn="just"/>
            <a:r>
              <a:rPr lang="en-GB" sz="1800" dirty="0">
                <a:effectLst/>
                <a:latin typeface="Arial" panose="020B0604020202020204" pitchFamily="34" charset="0"/>
                <a:ea typeface="Calibri" panose="020F0502020204030204" pitchFamily="34" charset="0"/>
              </a:rPr>
              <a:t>Relaunch under the working title of ‘going for silver’ to support all clinical areas to aspire towards improved ratings.</a:t>
            </a:r>
            <a:endParaRPr lang="en-GB" sz="1800" dirty="0">
              <a:effectLst/>
              <a:latin typeface="Calibri" panose="020F0502020204030204" pitchFamily="34" charset="0"/>
              <a:ea typeface="Calibri" panose="020F0502020204030204" pitchFamily="34" charset="0"/>
            </a:endParaRPr>
          </a:p>
          <a:p>
            <a:pPr marL="228600" algn="just"/>
            <a:r>
              <a:rPr lang="en-GB" sz="1800" dirty="0">
                <a:effectLst/>
                <a:latin typeface="Arial" panose="020B0604020202020204" pitchFamily="34" charset="0"/>
                <a:ea typeface="Calibri" panose="020F0502020204030204" pitchFamily="34" charset="0"/>
              </a:rPr>
              <a:t>The ratings should also be re-evaluated Gold will replace platinum as the highest rating with a new level white added for those who haven’t received bronze during an assessment. All wards will start with a bronze rating in recognition of the 2020 impact analysis rating with the ambition being that in 12 months’ time all wards will achieve silver rating.</a:t>
            </a:r>
            <a:endParaRPr lang="en-GB" sz="1800" dirty="0">
              <a:effectLst/>
              <a:latin typeface="Calibri" panose="020F0502020204030204" pitchFamily="34" charset="0"/>
              <a:ea typeface="Calibri" panose="020F0502020204030204" pitchFamily="34" charset="0"/>
            </a:endParaRPr>
          </a:p>
          <a:p>
            <a:endParaRPr lang="en-GB" dirty="0"/>
          </a:p>
        </p:txBody>
      </p:sp>
      <p:pic>
        <p:nvPicPr>
          <p:cNvPr id="4" name="Picture 3" descr="A picture containing clipart&#10;&#10;Description automatically generated">
            <a:extLst>
              <a:ext uri="{FF2B5EF4-FFF2-40B4-BE49-F238E27FC236}">
                <a16:creationId xmlns:a16="http://schemas.microsoft.com/office/drawing/2014/main" id="{AA1DA0B1-5338-45F3-85BE-E8B6966230F6}"/>
              </a:ext>
            </a:extLst>
          </p:cNvPr>
          <p:cNvPicPr>
            <a:picLocks noChangeAspect="1"/>
          </p:cNvPicPr>
          <p:nvPr/>
        </p:nvPicPr>
        <p:blipFill>
          <a:blip r:embed="rId2"/>
          <a:stretch>
            <a:fillRect/>
          </a:stretch>
        </p:blipFill>
        <p:spPr>
          <a:xfrm>
            <a:off x="6468025" y="2750509"/>
            <a:ext cx="1657350" cy="2136531"/>
          </a:xfrm>
          <a:prstGeom prst="rect">
            <a:avLst/>
          </a:prstGeom>
        </p:spPr>
      </p:pic>
    </p:spTree>
    <p:extLst>
      <p:ext uri="{BB962C8B-B14F-4D97-AF65-F5344CB8AC3E}">
        <p14:creationId xmlns:p14="http://schemas.microsoft.com/office/powerpoint/2010/main" val="153419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1FAB-7742-4BAF-8824-25BB664B561F}"/>
              </a:ext>
            </a:extLst>
          </p:cNvPr>
          <p:cNvSpPr>
            <a:spLocks noGrp="1"/>
          </p:cNvSpPr>
          <p:nvPr>
            <p:ph type="title"/>
          </p:nvPr>
        </p:nvSpPr>
        <p:spPr>
          <a:xfrm>
            <a:off x="361950" y="301988"/>
            <a:ext cx="8229600" cy="646483"/>
          </a:xfrm>
        </p:spPr>
        <p:txBody>
          <a:bodyPr>
            <a:normAutofit/>
          </a:bodyPr>
          <a:lstStyle/>
          <a:p>
            <a:r>
              <a:rPr lang="en-GB" dirty="0">
                <a:solidFill>
                  <a:srgbClr val="008F2A"/>
                </a:solidFill>
              </a:rPr>
              <a:t>Next steps</a:t>
            </a:r>
          </a:p>
        </p:txBody>
      </p:sp>
      <p:sp>
        <p:nvSpPr>
          <p:cNvPr id="3" name="Content Placeholder 2">
            <a:extLst>
              <a:ext uri="{FF2B5EF4-FFF2-40B4-BE49-F238E27FC236}">
                <a16:creationId xmlns:a16="http://schemas.microsoft.com/office/drawing/2014/main" id="{EF9E657A-4DE3-4AE2-8740-6AFD9904BD32}"/>
              </a:ext>
            </a:extLst>
          </p:cNvPr>
          <p:cNvSpPr>
            <a:spLocks noGrp="1"/>
          </p:cNvSpPr>
          <p:nvPr>
            <p:ph idx="1"/>
          </p:nvPr>
        </p:nvSpPr>
        <p:spPr>
          <a:xfrm>
            <a:off x="457197" y="1571626"/>
            <a:ext cx="5762628" cy="4984386"/>
          </a:xfrm>
        </p:spPr>
        <p:txBody>
          <a:bodyPr>
            <a:normAutofit fontScale="32500" lnSpcReduction="20000"/>
          </a:bodyPr>
          <a:lstStyle/>
          <a:p>
            <a:r>
              <a:rPr lang="en-GB" sz="3000" b="1" u="sng" dirty="0"/>
              <a:t>Assessment</a:t>
            </a:r>
          </a:p>
          <a:p>
            <a:r>
              <a:rPr lang="en-GB" sz="3000" dirty="0"/>
              <a:t>The assessment is undertaken by the wider Multi Disciplinary Team &amp; a peer review process</a:t>
            </a:r>
          </a:p>
          <a:p>
            <a:r>
              <a:rPr lang="en-GB" sz="3000" b="1" u="sng" dirty="0"/>
              <a:t>Ratings and standards</a:t>
            </a:r>
          </a:p>
          <a:p>
            <a:r>
              <a:rPr lang="en-GB" sz="3000" dirty="0"/>
              <a:t>Ratings are reviewed to include non-negotiables for each level </a:t>
            </a:r>
          </a:p>
          <a:p>
            <a:r>
              <a:rPr lang="en-GB" sz="3000" dirty="0"/>
              <a:t>Removal of the platinum rating, Addition of a white rating</a:t>
            </a:r>
          </a:p>
          <a:p>
            <a:r>
              <a:rPr lang="en-GB" sz="3000" dirty="0"/>
              <a:t>The weighting of matron’s checklists and test your care audits are to be re-evaluated to ensure consistency and fairness</a:t>
            </a:r>
          </a:p>
          <a:p>
            <a:r>
              <a:rPr lang="en-GB" sz="3000" dirty="0"/>
              <a:t>Devise a scoring criteria for all clinical areas not just wards</a:t>
            </a:r>
          </a:p>
          <a:p>
            <a:r>
              <a:rPr lang="en-GB" sz="3000" b="1" u="sng" dirty="0"/>
              <a:t>Reward</a:t>
            </a:r>
          </a:p>
          <a:p>
            <a:r>
              <a:rPr lang="en-GB" sz="3000" dirty="0"/>
              <a:t>Reinstate celebratory rewards</a:t>
            </a:r>
          </a:p>
          <a:p>
            <a:r>
              <a:rPr lang="en-GB" sz="3000" b="1" u="sng" dirty="0"/>
              <a:t>Sharing learning</a:t>
            </a:r>
          </a:p>
          <a:p>
            <a:r>
              <a:rPr lang="en-GB" sz="3000" dirty="0"/>
              <a:t>Targeted support by the harm free care team to departments where a concern is identified</a:t>
            </a:r>
          </a:p>
          <a:p>
            <a:r>
              <a:rPr lang="en-GB" sz="3000" dirty="0"/>
              <a:t>Develop generic improvement plans</a:t>
            </a:r>
          </a:p>
          <a:p>
            <a:r>
              <a:rPr lang="en-GB" sz="3000" dirty="0"/>
              <a:t>Share learning widely across the trust</a:t>
            </a:r>
          </a:p>
          <a:p>
            <a:r>
              <a:rPr lang="en-GB" sz="3000" b="1" u="sng" dirty="0"/>
              <a:t>Relaunch</a:t>
            </a:r>
          </a:p>
          <a:p>
            <a:r>
              <a:rPr lang="en-GB" sz="3000" dirty="0"/>
              <a:t>All wards will start the next financial year on bronze ratings in recognition of the 2020 impact assessment with the ambition being that in 12 months’ time all wards will achieve a silver rating.</a:t>
            </a:r>
          </a:p>
          <a:p>
            <a:r>
              <a:rPr lang="en-GB" sz="3000" dirty="0"/>
              <a:t>The ward accreditation scheme is relaunched under the working title of going for silver, this will be to support all clinical areas to aspire towards improved ratings.</a:t>
            </a:r>
          </a:p>
          <a:p>
            <a:r>
              <a:rPr lang="en-GB" sz="3000" dirty="0"/>
              <a:t>The going for silver campaign will launch in April with preparation and support for wards &amp; departments 3 months prior to their scheduled assessment</a:t>
            </a:r>
          </a:p>
          <a:p>
            <a:r>
              <a:rPr lang="en-GB" sz="3000" dirty="0"/>
              <a:t>Once finalised the ward accreditation standards and scoring criteria will be reviewed to incorporate the I and quality statements in the CQC strategy.</a:t>
            </a:r>
          </a:p>
          <a:p>
            <a:pPr marL="0" indent="0">
              <a:buNone/>
            </a:pPr>
            <a:endParaRPr lang="en-GB" dirty="0"/>
          </a:p>
        </p:txBody>
      </p:sp>
      <p:pic>
        <p:nvPicPr>
          <p:cNvPr id="6148" name="Picture 4" descr="Next Steps | NHS Talent Academy">
            <a:extLst>
              <a:ext uri="{FF2B5EF4-FFF2-40B4-BE49-F238E27FC236}">
                <a16:creationId xmlns:a16="http://schemas.microsoft.com/office/drawing/2014/main" id="{9D0CFBA3-8745-4259-AB4C-F91A14BAC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738" y="251936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0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1074"/>
            <a:ext cx="9144000" cy="646483"/>
          </a:xfrm>
        </p:spPr>
        <p:txBody>
          <a:bodyPr/>
          <a:lstStyle/>
          <a:p>
            <a:pPr algn="ctr"/>
            <a:r>
              <a:rPr lang="en-US" i="1" dirty="0">
                <a:solidFill>
                  <a:srgbClr val="1F5BAA"/>
                </a:solidFill>
              </a:rPr>
              <a:t>Thank you</a:t>
            </a:r>
          </a:p>
        </p:txBody>
      </p:sp>
      <p:grpSp>
        <p:nvGrpSpPr>
          <p:cNvPr id="4" name="Group 3"/>
          <p:cNvGrpSpPr/>
          <p:nvPr/>
        </p:nvGrpSpPr>
        <p:grpSpPr>
          <a:xfrm>
            <a:off x="7171714" y="5566990"/>
            <a:ext cx="1718286" cy="930166"/>
            <a:chOff x="360000" y="360000"/>
            <a:chExt cx="1872659" cy="1013733"/>
          </a:xfrm>
        </p:grpSpPr>
        <p:sp>
          <p:nvSpPr>
            <p:cNvPr id="5" name="Rectangle 4"/>
            <p:cNvSpPr/>
            <p:nvPr/>
          </p:nvSpPr>
          <p:spPr>
            <a:xfrm>
              <a:off x="395536" y="404664"/>
              <a:ext cx="18002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WHHT_CommitmentCareQuality_logo_small.jpg"/>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60000" y="360000"/>
              <a:ext cx="1872659" cy="1013733"/>
            </a:xfrm>
            <a:prstGeom prst="rect">
              <a:avLst/>
            </a:prstGeom>
          </p:spPr>
        </p:pic>
      </p:grpSp>
      <p:pic>
        <p:nvPicPr>
          <p:cNvPr id="9" name="Picture 8" descr="media.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197" y="5566990"/>
            <a:ext cx="2466870" cy="944879"/>
          </a:xfrm>
          <a:prstGeom prst="rect">
            <a:avLst/>
          </a:prstGeom>
        </p:spPr>
      </p:pic>
    </p:spTree>
    <p:extLst>
      <p:ext uri="{BB962C8B-B14F-4D97-AF65-F5344CB8AC3E}">
        <p14:creationId xmlns:p14="http://schemas.microsoft.com/office/powerpoint/2010/main" val="21747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88"/>
            <a:ext cx="8229600" cy="646483"/>
          </a:xfrm>
        </p:spPr>
        <p:txBody>
          <a:bodyPr/>
          <a:lstStyle/>
          <a:p>
            <a:r>
              <a:rPr lang="en-US" dirty="0"/>
              <a:t>Introduction</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GB" b="1" dirty="0">
                <a:solidFill>
                  <a:srgbClr val="1F5BAA"/>
                </a:solidFill>
              </a:rPr>
              <a:t>Impact of covid-19 on ward accreditation what we did at West Herts</a:t>
            </a:r>
          </a:p>
          <a:p>
            <a:pPr marL="285750" indent="-285750">
              <a:buFont typeface="Arial" panose="020B0604020202020204" pitchFamily="34" charset="0"/>
              <a:buChar char="•"/>
            </a:pPr>
            <a:endParaRPr lang="en-GB" b="1" dirty="0">
              <a:solidFill>
                <a:srgbClr val="B0026A"/>
              </a:solidFill>
            </a:endParaRPr>
          </a:p>
          <a:p>
            <a:pPr marL="285750" indent="-285750">
              <a:buFont typeface="Arial" panose="020B0604020202020204" pitchFamily="34" charset="0"/>
              <a:buChar char="•"/>
            </a:pPr>
            <a:r>
              <a:rPr lang="en-GB" b="1" dirty="0">
                <a:solidFill>
                  <a:srgbClr val="B0026A"/>
                </a:solidFill>
              </a:rPr>
              <a:t>Pausing during rollout of electronic patient records (EPR) </a:t>
            </a:r>
          </a:p>
          <a:p>
            <a:pPr marL="0" indent="0">
              <a:buNone/>
            </a:pPr>
            <a:endParaRPr lang="en-GB" b="1" dirty="0">
              <a:solidFill>
                <a:srgbClr val="005EB1"/>
              </a:solidFill>
            </a:endParaRPr>
          </a:p>
          <a:p>
            <a:pPr marL="285750" indent="-285750">
              <a:buFont typeface="Arial" panose="020B0604020202020204" pitchFamily="34" charset="0"/>
              <a:buChar char="•"/>
            </a:pPr>
            <a:r>
              <a:rPr lang="en-GB" b="1" dirty="0">
                <a:solidFill>
                  <a:srgbClr val="008F2A"/>
                </a:solidFill>
              </a:rPr>
              <a:t>Gap analysis of our progress so far and the next steps</a:t>
            </a:r>
            <a:br>
              <a:rPr lang="en-GB" b="1" dirty="0">
                <a:solidFill>
                  <a:srgbClr val="78BE1F"/>
                </a:solidFill>
              </a:rPr>
            </a:br>
            <a:endParaRPr lang="en-GB" b="1" dirty="0">
              <a:solidFill>
                <a:srgbClr val="78BE1F"/>
              </a:solidFill>
            </a:endParaRPr>
          </a:p>
          <a:p>
            <a:pPr marL="0" indent="0">
              <a:buNone/>
            </a:pPr>
            <a:br>
              <a:rPr lang="en-GB" b="1" dirty="0">
                <a:solidFill>
                  <a:srgbClr val="FF9900"/>
                </a:solidFill>
              </a:rPr>
            </a:br>
            <a:endParaRPr lang="en-GB" b="1" dirty="0">
              <a:solidFill>
                <a:srgbClr val="FF9900"/>
              </a:solidFill>
            </a:endParaRPr>
          </a:p>
          <a:p>
            <a:pPr marL="0" indent="0">
              <a:buNone/>
            </a:pPr>
            <a:endParaRPr lang="en-GB" sz="1800" b="1" dirty="0">
              <a:solidFill>
                <a:srgbClr val="33ADEA"/>
              </a:solidFill>
            </a:endParaRPr>
          </a:p>
        </p:txBody>
      </p:sp>
    </p:spTree>
    <p:extLst>
      <p:ext uri="{BB962C8B-B14F-4D97-AF65-F5344CB8AC3E}">
        <p14:creationId xmlns:p14="http://schemas.microsoft.com/office/powerpoint/2010/main" val="388887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673B1-D7D1-4293-A302-5ED833BDC7EF}"/>
              </a:ext>
            </a:extLst>
          </p:cNvPr>
          <p:cNvSpPr>
            <a:spLocks noGrp="1"/>
          </p:cNvSpPr>
          <p:nvPr>
            <p:ph sz="half" idx="1"/>
          </p:nvPr>
        </p:nvSpPr>
        <p:spPr>
          <a:xfrm>
            <a:off x="525463" y="1642012"/>
            <a:ext cx="4038600" cy="4711164"/>
          </a:xfrm>
        </p:spPr>
        <p:txBody>
          <a:bodyPr>
            <a:noAutofit/>
          </a:bodyPr>
          <a:lstStyle/>
          <a:p>
            <a:r>
              <a:rPr lang="en-GB" dirty="0"/>
              <a:t>Acute health service located in West Hertfordshire</a:t>
            </a:r>
          </a:p>
          <a:p>
            <a:r>
              <a:rPr lang="en-GB" dirty="0"/>
              <a:t>Core catchment of half million people</a:t>
            </a:r>
          </a:p>
          <a:p>
            <a:r>
              <a:rPr lang="en-GB" dirty="0"/>
              <a:t>Provide services on 3 sites:</a:t>
            </a:r>
          </a:p>
          <a:p>
            <a:pPr lvl="1"/>
            <a:r>
              <a:rPr lang="en-GB" sz="2000" dirty="0"/>
              <a:t>Watford General Hospital</a:t>
            </a:r>
          </a:p>
          <a:p>
            <a:pPr lvl="1"/>
            <a:r>
              <a:rPr lang="en-GB" sz="2000" dirty="0"/>
              <a:t>Hemel Hempstead Hospital</a:t>
            </a:r>
          </a:p>
          <a:p>
            <a:pPr lvl="1"/>
            <a:r>
              <a:rPr lang="en-GB" sz="2000" dirty="0"/>
              <a:t>St Albans City Hospital</a:t>
            </a:r>
          </a:p>
          <a:p>
            <a:r>
              <a:rPr lang="en-GB" dirty="0"/>
              <a:t>27</a:t>
            </a:r>
            <a:r>
              <a:rPr lang="en-GB" baseline="30000" dirty="0"/>
              <a:t>th</a:t>
            </a:r>
            <a:r>
              <a:rPr lang="en-GB" dirty="0"/>
              <a:t> Nov 2021 WHHT went live on EPR</a:t>
            </a:r>
          </a:p>
        </p:txBody>
      </p:sp>
      <p:pic>
        <p:nvPicPr>
          <p:cNvPr id="4" name="Picture 2">
            <a:extLst>
              <a:ext uri="{FF2B5EF4-FFF2-40B4-BE49-F238E27FC236}">
                <a16:creationId xmlns:a16="http://schemas.microsoft.com/office/drawing/2014/main" id="{6D053CA3-44AC-4DA3-880F-F6F149CFE0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4063" y="1570221"/>
            <a:ext cx="4038600" cy="3002026"/>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C8DE336F-1FD8-45D8-8972-815CFA508A45}"/>
              </a:ext>
            </a:extLst>
          </p:cNvPr>
          <p:cNvPicPr>
            <a:picLocks noChangeAspect="1"/>
          </p:cNvPicPr>
          <p:nvPr/>
        </p:nvPicPr>
        <p:blipFill>
          <a:blip r:embed="rId3"/>
          <a:stretch>
            <a:fillRect/>
          </a:stretch>
        </p:blipFill>
        <p:spPr>
          <a:xfrm>
            <a:off x="4866858" y="4754563"/>
            <a:ext cx="1381125" cy="1371600"/>
          </a:xfrm>
          <a:prstGeom prst="rect">
            <a:avLst/>
          </a:prstGeom>
        </p:spPr>
      </p:pic>
      <p:pic>
        <p:nvPicPr>
          <p:cNvPr id="1026" name="Picture 2" descr="Picture showing the logo for teaching trust ambition">
            <a:extLst>
              <a:ext uri="{FF2B5EF4-FFF2-40B4-BE49-F238E27FC236}">
                <a16:creationId xmlns:a16="http://schemas.microsoft.com/office/drawing/2014/main" id="{B4FCE7CC-ECD1-4448-A290-C3DF16BED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983" y="5054720"/>
            <a:ext cx="2706263" cy="7712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82E1DA8-6649-4388-9CA1-451BBD355A7B}"/>
              </a:ext>
            </a:extLst>
          </p:cNvPr>
          <p:cNvSpPr txBox="1">
            <a:spLocks/>
          </p:cNvSpPr>
          <p:nvPr/>
        </p:nvSpPr>
        <p:spPr>
          <a:xfrm>
            <a:off x="285750" y="211258"/>
            <a:ext cx="7772400" cy="820737"/>
          </a:xfrm>
          <a:prstGeom prst="rect">
            <a:avLst/>
          </a:prstGeom>
        </p:spPr>
        <p:txBody>
          <a:bodyPr vert="horz" lIns="91440" tIns="45720" rIns="91440" bIns="45720" rtlCol="0" anchor="ctr">
            <a:normAutofit fontScale="25000" lnSpcReduction="20000"/>
          </a:bodyPr>
          <a:lstStyle>
            <a:lvl1pPr algn="l" defTabSz="457200" rtl="0" eaLnBrk="1" latinLnBrk="0" hangingPunct="1">
              <a:spcBef>
                <a:spcPct val="0"/>
              </a:spcBef>
              <a:buNone/>
              <a:defRPr sz="2800" b="1" kern="1200">
                <a:solidFill>
                  <a:srgbClr val="005EB8"/>
                </a:solidFill>
                <a:latin typeface="Arial"/>
                <a:ea typeface="+mj-ea"/>
                <a:cs typeface="Arial"/>
              </a:defRPr>
            </a:lvl1pPr>
          </a:lstStyle>
          <a:p>
            <a:r>
              <a:rPr lang="en-GB" sz="11200" dirty="0">
                <a:solidFill>
                  <a:srgbClr val="1F5BAA"/>
                </a:solidFill>
              </a:rPr>
              <a:t>Impact of covid-19 on ward accreditation what we did at West Herts</a:t>
            </a:r>
            <a:br>
              <a:rPr lang="en-GB" dirty="0">
                <a:solidFill>
                  <a:srgbClr val="1F5BAA"/>
                </a:solidFill>
              </a:rPr>
            </a:br>
            <a:br>
              <a:rPr lang="en-GB" dirty="0">
                <a:solidFill>
                  <a:srgbClr val="1F5BAA"/>
                </a:solidFill>
              </a:rPr>
            </a:br>
            <a:endParaRPr lang="en-US" dirty="0"/>
          </a:p>
        </p:txBody>
      </p:sp>
    </p:spTree>
    <p:extLst>
      <p:ext uri="{BB962C8B-B14F-4D97-AF65-F5344CB8AC3E}">
        <p14:creationId xmlns:p14="http://schemas.microsoft.com/office/powerpoint/2010/main" val="2558368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ED15-CFE6-4A17-8058-BA198146E82C}"/>
              </a:ext>
            </a:extLst>
          </p:cNvPr>
          <p:cNvSpPr>
            <a:spLocks noGrp="1"/>
          </p:cNvSpPr>
          <p:nvPr>
            <p:ph type="title"/>
          </p:nvPr>
        </p:nvSpPr>
        <p:spPr>
          <a:xfrm>
            <a:off x="457200" y="528980"/>
            <a:ext cx="8229600" cy="646483"/>
          </a:xfrm>
        </p:spPr>
        <p:txBody>
          <a:bodyPr>
            <a:normAutofit/>
          </a:bodyPr>
          <a:lstStyle/>
          <a:p>
            <a:r>
              <a:rPr lang="en-GB" dirty="0"/>
              <a:t>Ward Accreditation overview 2017-2020</a:t>
            </a:r>
          </a:p>
        </p:txBody>
      </p:sp>
      <p:graphicFrame>
        <p:nvGraphicFramePr>
          <p:cNvPr id="6" name="Content Placeholder 5">
            <a:extLst>
              <a:ext uri="{FF2B5EF4-FFF2-40B4-BE49-F238E27FC236}">
                <a16:creationId xmlns:a16="http://schemas.microsoft.com/office/drawing/2014/main" id="{852AD757-003F-46C5-84CE-DACFC0BD4E2E}"/>
              </a:ext>
            </a:extLst>
          </p:cNvPr>
          <p:cNvGraphicFramePr>
            <a:graphicFrameLocks noGrp="1"/>
          </p:cNvGraphicFramePr>
          <p:nvPr>
            <p:ph idx="1"/>
            <p:extLst>
              <p:ext uri="{D42A27DB-BD31-4B8C-83A1-F6EECF244321}">
                <p14:modId xmlns:p14="http://schemas.microsoft.com/office/powerpoint/2010/main" val="3812711887"/>
              </p:ext>
            </p:extLst>
          </p:nvPr>
        </p:nvGraphicFramePr>
        <p:xfrm>
          <a:off x="457200" y="2119313"/>
          <a:ext cx="8229600" cy="4113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561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1A1-82A6-4302-8FBF-478D158627C1}"/>
              </a:ext>
            </a:extLst>
          </p:cNvPr>
          <p:cNvSpPr>
            <a:spLocks noGrp="1"/>
          </p:cNvSpPr>
          <p:nvPr>
            <p:ph type="title"/>
          </p:nvPr>
        </p:nvSpPr>
        <p:spPr>
          <a:xfrm>
            <a:off x="600075" y="540074"/>
            <a:ext cx="6477000" cy="646483"/>
          </a:xfrm>
        </p:spPr>
        <p:txBody>
          <a:bodyPr/>
          <a:lstStyle/>
          <a:p>
            <a:r>
              <a:rPr lang="en-GB" dirty="0"/>
              <a:t>9 Standards</a:t>
            </a:r>
          </a:p>
        </p:txBody>
      </p:sp>
      <p:graphicFrame>
        <p:nvGraphicFramePr>
          <p:cNvPr id="4" name="Content Placeholder 3">
            <a:extLst>
              <a:ext uri="{FF2B5EF4-FFF2-40B4-BE49-F238E27FC236}">
                <a16:creationId xmlns:a16="http://schemas.microsoft.com/office/drawing/2014/main" id="{5EA6787E-DDAF-47F3-A7FA-585DB0340EFC}"/>
              </a:ext>
            </a:extLst>
          </p:cNvPr>
          <p:cNvGraphicFramePr>
            <a:graphicFrameLocks noGrp="1"/>
          </p:cNvGraphicFramePr>
          <p:nvPr>
            <p:ph idx="1"/>
            <p:extLst>
              <p:ext uri="{D42A27DB-BD31-4B8C-83A1-F6EECF244321}">
                <p14:modId xmlns:p14="http://schemas.microsoft.com/office/powerpoint/2010/main" val="3226259302"/>
              </p:ext>
            </p:extLst>
          </p:nvPr>
        </p:nvGraphicFramePr>
        <p:xfrm>
          <a:off x="266330" y="1824037"/>
          <a:ext cx="8637973" cy="4654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69879A6-357B-4A0A-9E70-3D3ACF8F8408}"/>
              </a:ext>
            </a:extLst>
          </p:cNvPr>
          <p:cNvSpPr txBox="1"/>
          <p:nvPr/>
        </p:nvSpPr>
        <p:spPr>
          <a:xfrm rot="10800000" flipH="1" flipV="1">
            <a:off x="6594408" y="3984821"/>
            <a:ext cx="1963665" cy="923330"/>
          </a:xfrm>
          <a:prstGeom prst="rect">
            <a:avLst/>
          </a:prstGeom>
          <a:noFill/>
          <a:ln w="38100">
            <a:solidFill>
              <a:schemeClr val="accent1">
                <a:lumMod val="75000"/>
              </a:schemeClr>
            </a:solidFill>
          </a:ln>
        </p:spPr>
        <p:txBody>
          <a:bodyPr wrap="square" rtlCol="0">
            <a:spAutoFit/>
          </a:bodyPr>
          <a:lstStyle/>
          <a:p>
            <a:pPr algn="ctr"/>
            <a:r>
              <a:rPr lang="en-GB" dirty="0"/>
              <a:t>In line with CQC Fundamentals of Care</a:t>
            </a:r>
          </a:p>
        </p:txBody>
      </p:sp>
    </p:spTree>
    <p:extLst>
      <p:ext uri="{BB962C8B-B14F-4D97-AF65-F5344CB8AC3E}">
        <p14:creationId xmlns:p14="http://schemas.microsoft.com/office/powerpoint/2010/main" val="3078542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FDD3-0580-4155-AAE3-D84AB8B41AC7}"/>
              </a:ext>
            </a:extLst>
          </p:cNvPr>
          <p:cNvSpPr>
            <a:spLocks noGrp="1"/>
          </p:cNvSpPr>
          <p:nvPr>
            <p:ph type="title"/>
          </p:nvPr>
        </p:nvSpPr>
        <p:spPr>
          <a:xfrm>
            <a:off x="264110" y="481355"/>
            <a:ext cx="8229600" cy="646483"/>
          </a:xfrm>
        </p:spPr>
        <p:txBody>
          <a:bodyPr>
            <a:noAutofit/>
          </a:bodyPr>
          <a:lstStyle/>
          <a:p>
            <a:r>
              <a:rPr lang="en-GB" dirty="0"/>
              <a:t>Triangulation of data</a:t>
            </a:r>
            <a:br>
              <a:rPr lang="en-GB" dirty="0"/>
            </a:br>
            <a:r>
              <a:rPr lang="en-GB" dirty="0"/>
              <a:t>Ward performance measured over last 6 months</a:t>
            </a:r>
          </a:p>
        </p:txBody>
      </p:sp>
      <p:graphicFrame>
        <p:nvGraphicFramePr>
          <p:cNvPr id="4" name="Content Placeholder 3">
            <a:extLst>
              <a:ext uri="{FF2B5EF4-FFF2-40B4-BE49-F238E27FC236}">
                <a16:creationId xmlns:a16="http://schemas.microsoft.com/office/drawing/2014/main" id="{2F05F81C-41A3-4C43-BC08-95723CD3B913}"/>
              </a:ext>
            </a:extLst>
          </p:cNvPr>
          <p:cNvGraphicFramePr>
            <a:graphicFrameLocks noGrp="1"/>
          </p:cNvGraphicFramePr>
          <p:nvPr>
            <p:ph idx="1"/>
            <p:extLst>
              <p:ext uri="{D42A27DB-BD31-4B8C-83A1-F6EECF244321}">
                <p14:modId xmlns:p14="http://schemas.microsoft.com/office/powerpoint/2010/main" val="1768846551"/>
              </p:ext>
            </p:extLst>
          </p:nvPr>
        </p:nvGraphicFramePr>
        <p:xfrm>
          <a:off x="264110" y="1802310"/>
          <a:ext cx="8615779" cy="467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00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807"/>
            <a:ext cx="8229600" cy="646483"/>
          </a:xfrm>
        </p:spPr>
        <p:txBody>
          <a:bodyPr anchor="ctr">
            <a:normAutofit/>
          </a:bodyPr>
          <a:lstStyle/>
          <a:p>
            <a:r>
              <a:rPr lang="en-US" dirty="0"/>
              <a:t>Impact of Covid-19</a:t>
            </a:r>
          </a:p>
        </p:txBody>
      </p:sp>
      <p:sp>
        <p:nvSpPr>
          <p:cNvPr id="3" name="Content Placeholder 2"/>
          <p:cNvSpPr>
            <a:spLocks noGrp="1"/>
          </p:cNvSpPr>
          <p:nvPr>
            <p:ph sz="half" idx="1"/>
          </p:nvPr>
        </p:nvSpPr>
        <p:spPr>
          <a:xfrm>
            <a:off x="457200" y="1786290"/>
            <a:ext cx="4038600" cy="4484674"/>
          </a:xfrm>
        </p:spPr>
        <p:txBody>
          <a:bodyPr>
            <a:normAutofit fontScale="70000" lnSpcReduction="20000"/>
          </a:bodyPr>
          <a:lstStyle/>
          <a:p>
            <a:r>
              <a:rPr lang="en-US" sz="2400" dirty="0"/>
              <a:t>Due to Covid-19 ratings were not awarded</a:t>
            </a:r>
          </a:p>
          <a:p>
            <a:r>
              <a:rPr lang="en-US" sz="2400" dirty="0"/>
              <a:t>2020 Impact Assessment was introduced following the challenges wards were facing and was agreed by:</a:t>
            </a:r>
          </a:p>
          <a:p>
            <a:pPr lvl="1">
              <a:buFont typeface="Wingdings" panose="05000000000000000000" pitchFamily="2" charset="2"/>
              <a:buChar char="Ø"/>
            </a:pPr>
            <a:r>
              <a:rPr lang="en-US" sz="2400" dirty="0"/>
              <a:t>Chief Nurse</a:t>
            </a:r>
          </a:p>
          <a:p>
            <a:pPr lvl="1">
              <a:buFont typeface="Wingdings" panose="05000000000000000000" pitchFamily="2" charset="2"/>
              <a:buChar char="Ø"/>
            </a:pPr>
            <a:r>
              <a:rPr lang="en-US" sz="2400" dirty="0"/>
              <a:t>Deputy Chief Nurse</a:t>
            </a:r>
          </a:p>
          <a:p>
            <a:pPr lvl="1">
              <a:buFont typeface="Wingdings" panose="05000000000000000000" pitchFamily="2" charset="2"/>
              <a:buChar char="Ø"/>
            </a:pPr>
            <a:r>
              <a:rPr lang="en-US" sz="2400" dirty="0"/>
              <a:t>Heads of nursing</a:t>
            </a:r>
          </a:p>
          <a:p>
            <a:r>
              <a:rPr lang="en-US" sz="2400" dirty="0"/>
              <a:t>2020 Impact Assessments were completed between </a:t>
            </a:r>
            <a:br>
              <a:rPr lang="en-US" sz="2400" dirty="0"/>
            </a:br>
            <a:r>
              <a:rPr lang="en-US" sz="2400" dirty="0"/>
              <a:t>October 2020 – November 2021</a:t>
            </a:r>
          </a:p>
          <a:p>
            <a:r>
              <a:rPr lang="en-US" sz="2400" dirty="0"/>
              <a:t>17 wards completed</a:t>
            </a:r>
          </a:p>
          <a:p>
            <a:r>
              <a:rPr lang="en-US" sz="2400" dirty="0"/>
              <a:t>Ward certificate presented to recognize efforts and increase staff morale from October 2021</a:t>
            </a:r>
          </a:p>
          <a:p>
            <a:pPr marL="0" indent="0">
              <a:buNone/>
            </a:pP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6E91EC6E-685C-4FE8-A8B3-81A06FF440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48200" y="2699022"/>
            <a:ext cx="4038600" cy="2857309"/>
          </a:xfrm>
          <a:prstGeom prst="rect">
            <a:avLst/>
          </a:prstGeom>
          <a:noFill/>
        </p:spPr>
      </p:pic>
    </p:spTree>
    <p:extLst>
      <p:ext uri="{BB962C8B-B14F-4D97-AF65-F5344CB8AC3E}">
        <p14:creationId xmlns:p14="http://schemas.microsoft.com/office/powerpoint/2010/main" val="1935556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76D9-EA90-487B-BF10-69DB561D9EF8}"/>
              </a:ext>
            </a:extLst>
          </p:cNvPr>
          <p:cNvSpPr>
            <a:spLocks noGrp="1"/>
          </p:cNvSpPr>
          <p:nvPr>
            <p:ph type="title"/>
          </p:nvPr>
        </p:nvSpPr>
        <p:spPr>
          <a:xfrm>
            <a:off x="287338" y="408595"/>
            <a:ext cx="8229600" cy="646483"/>
          </a:xfrm>
        </p:spPr>
        <p:txBody>
          <a:bodyPr anchor="ctr">
            <a:noAutofit/>
          </a:bodyPr>
          <a:lstStyle/>
          <a:p>
            <a:pPr>
              <a:lnSpc>
                <a:spcPct val="90000"/>
              </a:lnSpc>
            </a:pPr>
            <a:r>
              <a:rPr lang="en-GB" dirty="0"/>
              <a:t>Changes during 2020 Impact Assessment </a:t>
            </a:r>
            <a:br>
              <a:rPr lang="en-GB" dirty="0"/>
            </a:br>
            <a:r>
              <a:rPr lang="en-GB" dirty="0"/>
              <a:t>Implementation</a:t>
            </a:r>
          </a:p>
        </p:txBody>
      </p:sp>
      <p:sp>
        <p:nvSpPr>
          <p:cNvPr id="3" name="Content Placeholder 2">
            <a:extLst>
              <a:ext uri="{FF2B5EF4-FFF2-40B4-BE49-F238E27FC236}">
                <a16:creationId xmlns:a16="http://schemas.microsoft.com/office/drawing/2014/main" id="{AB6D1458-7CFD-43EA-AAED-C73424FE871E}"/>
              </a:ext>
            </a:extLst>
          </p:cNvPr>
          <p:cNvSpPr>
            <a:spLocks noGrp="1"/>
          </p:cNvSpPr>
          <p:nvPr>
            <p:ph sz="half" idx="1"/>
          </p:nvPr>
        </p:nvSpPr>
        <p:spPr>
          <a:xfrm>
            <a:off x="457200" y="2129190"/>
            <a:ext cx="4038600" cy="3996973"/>
          </a:xfrm>
        </p:spPr>
        <p:txBody>
          <a:bodyPr>
            <a:normAutofit/>
          </a:bodyPr>
          <a:lstStyle/>
          <a:p>
            <a:pPr>
              <a:lnSpc>
                <a:spcPct val="90000"/>
              </a:lnSpc>
            </a:pPr>
            <a:r>
              <a:rPr lang="en-GB" sz="1400"/>
              <a:t>The whole framework was reviewed</a:t>
            </a:r>
          </a:p>
          <a:p>
            <a:pPr lvl="1">
              <a:lnSpc>
                <a:spcPct val="90000"/>
              </a:lnSpc>
              <a:buFont typeface="Wingdings" panose="05000000000000000000" pitchFamily="2" charset="2"/>
              <a:buChar char="Ø"/>
            </a:pPr>
            <a:r>
              <a:rPr lang="en-GB" sz="1400"/>
              <a:t>Ensure questions are up-to-date with changes impacting from Covid-19</a:t>
            </a:r>
          </a:p>
          <a:p>
            <a:pPr lvl="1">
              <a:lnSpc>
                <a:spcPct val="90000"/>
              </a:lnSpc>
              <a:buFont typeface="Wingdings" panose="05000000000000000000" pitchFamily="2" charset="2"/>
              <a:buChar char="Ø"/>
            </a:pPr>
            <a:r>
              <a:rPr lang="en-GB" sz="1400"/>
              <a:t>Each department was contacted to review questions </a:t>
            </a:r>
          </a:p>
          <a:p>
            <a:pPr lvl="2">
              <a:lnSpc>
                <a:spcPct val="90000"/>
              </a:lnSpc>
              <a:buFont typeface="Wingdings" panose="05000000000000000000" pitchFamily="2" charset="2"/>
              <a:buChar char="Ø"/>
            </a:pPr>
            <a:r>
              <a:rPr lang="en-GB" sz="1400"/>
              <a:t>Ensure it is up-to-date</a:t>
            </a:r>
          </a:p>
          <a:p>
            <a:pPr lvl="2">
              <a:lnSpc>
                <a:spcPct val="90000"/>
              </a:lnSpc>
              <a:buFont typeface="Wingdings" panose="05000000000000000000" pitchFamily="2" charset="2"/>
              <a:buChar char="Ø"/>
            </a:pPr>
            <a:r>
              <a:rPr lang="en-GB" sz="1400"/>
              <a:t>Ensure it remains relevant</a:t>
            </a:r>
          </a:p>
          <a:p>
            <a:pPr lvl="1">
              <a:lnSpc>
                <a:spcPct val="90000"/>
              </a:lnSpc>
              <a:buFont typeface="Wingdings" panose="05000000000000000000" pitchFamily="2" charset="2"/>
              <a:buChar char="Ø"/>
            </a:pPr>
            <a:r>
              <a:rPr lang="en-GB" sz="1400"/>
              <a:t> Many staff changes occurred during Covid-19 period, important to liaise with them and ensure they are aware of the assessment and its importance</a:t>
            </a:r>
          </a:p>
          <a:p>
            <a:pPr>
              <a:lnSpc>
                <a:spcPct val="90000"/>
              </a:lnSpc>
            </a:pPr>
            <a:r>
              <a:rPr lang="en-GB" sz="1400"/>
              <a:t>Data taken for 6 months and not 12 months as done previously</a:t>
            </a:r>
          </a:p>
          <a:p>
            <a:pPr>
              <a:lnSpc>
                <a:spcPct val="90000"/>
              </a:lnSpc>
            </a:pPr>
            <a:r>
              <a:rPr lang="en-GB" sz="1400"/>
              <a:t>Action plan changed into an improvement plan to apply QI methodology</a:t>
            </a:r>
          </a:p>
        </p:txBody>
      </p:sp>
      <p:pic>
        <p:nvPicPr>
          <p:cNvPr id="7170" name="Picture 2" descr="Everything You Change Changes Everything | Ashoka | Everyone a Changemaker">
            <a:extLst>
              <a:ext uri="{FF2B5EF4-FFF2-40B4-BE49-F238E27FC236}">
                <a16:creationId xmlns:a16="http://schemas.microsoft.com/office/drawing/2014/main" id="{A5137FF9-66A3-41BC-ACB2-43CEC5CB90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869169"/>
            <a:ext cx="4038600" cy="251701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4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105"/>
            <a:ext cx="8229600" cy="646483"/>
          </a:xfrm>
        </p:spPr>
        <p:txBody>
          <a:bodyPr/>
          <a:lstStyle/>
          <a:p>
            <a:r>
              <a:rPr lang="en-US" dirty="0"/>
              <a:t>2020 Impact Assessment Process</a:t>
            </a:r>
          </a:p>
        </p:txBody>
      </p:sp>
      <p:graphicFrame>
        <p:nvGraphicFramePr>
          <p:cNvPr id="4" name="Content Placeholder 3">
            <a:extLst>
              <a:ext uri="{FF2B5EF4-FFF2-40B4-BE49-F238E27FC236}">
                <a16:creationId xmlns:a16="http://schemas.microsoft.com/office/drawing/2014/main" id="{65AEA08B-902C-4FAD-B5D5-CB4D2173E68C}"/>
              </a:ext>
            </a:extLst>
          </p:cNvPr>
          <p:cNvGraphicFramePr>
            <a:graphicFrameLocks noGrp="1"/>
          </p:cNvGraphicFramePr>
          <p:nvPr>
            <p:ph idx="1"/>
            <p:extLst>
              <p:ext uri="{D42A27DB-BD31-4B8C-83A1-F6EECF244321}">
                <p14:modId xmlns:p14="http://schemas.microsoft.com/office/powerpoint/2010/main" val="348564652"/>
              </p:ext>
            </p:extLst>
          </p:nvPr>
        </p:nvGraphicFramePr>
        <p:xfrm>
          <a:off x="523875" y="1652588"/>
          <a:ext cx="8229600" cy="4636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496680"/>
      </p:ext>
    </p:extLst>
  </p:cSld>
  <p:clrMapOvr>
    <a:masterClrMapping/>
  </p:clrMapOvr>
</p:sld>
</file>

<file path=ppt/theme/theme1.xml><?xml version="1.0" encoding="utf-8"?>
<a:theme xmlns:a="http://schemas.openxmlformats.org/drawingml/2006/main" name="Office Theme">
  <a:themeElements>
    <a:clrScheme name="WHHT template colour theme">
      <a:dk1>
        <a:srgbClr val="3F3F3F"/>
      </a:dk1>
      <a:lt1>
        <a:sysClr val="window" lastClr="FFFFFF"/>
      </a:lt1>
      <a:dk2>
        <a:srgbClr val="005EB8"/>
      </a:dk2>
      <a:lt2>
        <a:srgbClr val="D9D9D9"/>
      </a:lt2>
      <a:accent1>
        <a:srgbClr val="005EB8"/>
      </a:accent1>
      <a:accent2>
        <a:srgbClr val="008927"/>
      </a:accent2>
      <a:accent3>
        <a:srgbClr val="65B706"/>
      </a:accent3>
      <a:accent4>
        <a:srgbClr val="FAE100"/>
      </a:accent4>
      <a:accent5>
        <a:srgbClr val="EA7900"/>
      </a:accent5>
      <a:accent6>
        <a:srgbClr val="77032A"/>
      </a:accent6>
      <a:hlink>
        <a:srgbClr val="D2120F"/>
      </a:hlink>
      <a:folHlink>
        <a:srgbClr val="7C28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1220</Words>
  <Application>Microsoft Office PowerPoint</Application>
  <PresentationFormat>On-screen Show (4:3)</PresentationFormat>
  <Paragraphs>141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PowerPoint Presentation</vt:lpstr>
      <vt:lpstr>Introduction</vt:lpstr>
      <vt:lpstr>PowerPoint Presentation</vt:lpstr>
      <vt:lpstr>Ward Accreditation overview 2017-2020</vt:lpstr>
      <vt:lpstr>9 Standards</vt:lpstr>
      <vt:lpstr>Triangulation of data Ward performance measured over last 6 months</vt:lpstr>
      <vt:lpstr>Impact of Covid-19</vt:lpstr>
      <vt:lpstr>Changes during 2020 Impact Assessment  Implementation</vt:lpstr>
      <vt:lpstr>2020 Impact Assessment Process</vt:lpstr>
      <vt:lpstr>PowerPoint Presentation</vt:lpstr>
      <vt:lpstr> Gap analysis of our progress so far  and the next steps </vt:lpstr>
      <vt:lpstr>Preparation </vt:lpstr>
      <vt:lpstr>Undertaking </vt:lpstr>
      <vt:lpstr>Feedback </vt:lpstr>
      <vt:lpstr>Outcomes </vt:lpstr>
      <vt:lpstr>Areas for improvement</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HOPE, Michelle (WEST HERTFORDSHIRE HOSPITALS NHS TRUST)</dc:creator>
  <cp:lastModifiedBy>HOPE, Michelle (WEST HERTFORDSHIRE HOSPITALS NHS TRUST)</cp:lastModifiedBy>
  <cp:revision>2</cp:revision>
  <dcterms:created xsi:type="dcterms:W3CDTF">2022-01-20T16:30:08Z</dcterms:created>
  <dcterms:modified xsi:type="dcterms:W3CDTF">2022-01-20T16:35:33Z</dcterms:modified>
</cp:coreProperties>
</file>