
<file path=[Content_Types].xml><?xml version="1.0" encoding="utf-8"?>
<Types xmlns="http://schemas.openxmlformats.org/package/2006/content-types">
  <Default Extension="bin" ContentType="audio/unknown"/>
  <Default Extension="jpeg" ContentType="image/jpeg"/>
  <Default Extension="jpg" ContentType="image/pn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9"/>
  </p:notesMasterIdLst>
  <p:sldIdLst>
    <p:sldId id="256" r:id="rId2"/>
    <p:sldId id="405" r:id="rId3"/>
    <p:sldId id="408" r:id="rId4"/>
    <p:sldId id="288" r:id="rId5"/>
    <p:sldId id="418" r:id="rId6"/>
    <p:sldId id="353" r:id="rId7"/>
    <p:sldId id="410" r:id="rId8"/>
    <p:sldId id="300" r:id="rId9"/>
    <p:sldId id="415" r:id="rId10"/>
    <p:sldId id="313" r:id="rId11"/>
    <p:sldId id="416" r:id="rId12"/>
    <p:sldId id="400" r:id="rId13"/>
    <p:sldId id="302" r:id="rId14"/>
    <p:sldId id="305" r:id="rId15"/>
    <p:sldId id="351" r:id="rId16"/>
    <p:sldId id="340" r:id="rId17"/>
    <p:sldId id="379" r:id="rId18"/>
    <p:sldId id="380" r:id="rId19"/>
    <p:sldId id="381" r:id="rId20"/>
    <p:sldId id="382" r:id="rId21"/>
    <p:sldId id="342" r:id="rId22"/>
    <p:sldId id="412" r:id="rId23"/>
    <p:sldId id="407" r:id="rId24"/>
    <p:sldId id="411" r:id="rId25"/>
    <p:sldId id="414" r:id="rId26"/>
    <p:sldId id="413" r:id="rId27"/>
    <p:sldId id="330" r:id="rId28"/>
    <p:sldId id="332" r:id="rId29"/>
    <p:sldId id="304" r:id="rId30"/>
    <p:sldId id="417" r:id="rId31"/>
    <p:sldId id="289" r:id="rId32"/>
    <p:sldId id="320" r:id="rId33"/>
    <p:sldId id="406" r:id="rId34"/>
    <p:sldId id="337" r:id="rId35"/>
    <p:sldId id="338" r:id="rId36"/>
    <p:sldId id="311" r:id="rId37"/>
    <p:sldId id="322"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7BCFE3-EFB5-42BA-B712-047D2ED0C85B}" v="211" dt="2022-02-03T13:26:56.6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70" autoAdjust="0"/>
    <p:restoredTop sz="88516" autoAdjust="0"/>
  </p:normalViewPr>
  <p:slideViewPr>
    <p:cSldViewPr snapToGrid="0">
      <p:cViewPr varScale="1">
        <p:scale>
          <a:sx n="74" d="100"/>
          <a:sy n="74" d="100"/>
        </p:scale>
        <p:origin x="878"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3" d="100"/>
          <a:sy n="63" d="100"/>
        </p:scale>
        <p:origin x="3206"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Williams" userId="5c4bb3394b1296e4" providerId="LiveId" clId="{667BCFE3-EFB5-42BA-B712-047D2ED0C85B}"/>
    <pc:docChg chg="undo redo custSel addSld delSld modSld sldOrd">
      <pc:chgData name="Sarah Williams" userId="5c4bb3394b1296e4" providerId="LiveId" clId="{667BCFE3-EFB5-42BA-B712-047D2ED0C85B}" dt="2022-02-03T13:34:24.871" v="7716" actId="1076"/>
      <pc:docMkLst>
        <pc:docMk/>
      </pc:docMkLst>
      <pc:sldChg chg="modSp del mod delDesignElem">
        <pc:chgData name="Sarah Williams" userId="5c4bb3394b1296e4" providerId="LiveId" clId="{667BCFE3-EFB5-42BA-B712-047D2ED0C85B}" dt="2022-02-03T13:26:13.934" v="7683" actId="27636"/>
        <pc:sldMkLst>
          <pc:docMk/>
          <pc:sldMk cId="1092531743" sldId="256"/>
        </pc:sldMkLst>
        <pc:spChg chg="mod">
          <ac:chgData name="Sarah Williams" userId="5c4bb3394b1296e4" providerId="LiveId" clId="{667BCFE3-EFB5-42BA-B712-047D2ED0C85B}" dt="2022-02-03T13:25:25.856" v="7670" actId="207"/>
          <ac:spMkLst>
            <pc:docMk/>
            <pc:sldMk cId="1092531743" sldId="256"/>
            <ac:spMk id="2" creationId="{8EAFC1B8-E42D-4D02-8F8D-944CAD4FC902}"/>
          </ac:spMkLst>
        </pc:spChg>
        <pc:spChg chg="mod">
          <ac:chgData name="Sarah Williams" userId="5c4bb3394b1296e4" providerId="LiveId" clId="{667BCFE3-EFB5-42BA-B712-047D2ED0C85B}" dt="2022-02-03T13:26:13.934" v="7683" actId="27636"/>
          <ac:spMkLst>
            <pc:docMk/>
            <pc:sldMk cId="1092531743" sldId="256"/>
            <ac:spMk id="3" creationId="{29FE0726-A840-4905-AE33-B7EF3CCA4919}"/>
          </ac:spMkLst>
        </pc:spChg>
        <pc:picChg chg="mod">
          <ac:chgData name="Sarah Williams" userId="5c4bb3394b1296e4" providerId="LiveId" clId="{667BCFE3-EFB5-42BA-B712-047D2ED0C85B}" dt="2022-02-02T21:39:37.444" v="5309" actId="1076"/>
          <ac:picMkLst>
            <pc:docMk/>
            <pc:sldMk cId="1092531743" sldId="256"/>
            <ac:picMk id="5" creationId="{5A4C97A9-3AA2-4ADA-BE5F-617DD54AE057}"/>
          </ac:picMkLst>
        </pc:picChg>
      </pc:sldChg>
      <pc:sldChg chg="del">
        <pc:chgData name="Sarah Williams" userId="5c4bb3394b1296e4" providerId="LiveId" clId="{667BCFE3-EFB5-42BA-B712-047D2ED0C85B}" dt="2022-01-28T15:29:34.456" v="35" actId="2696"/>
        <pc:sldMkLst>
          <pc:docMk/>
          <pc:sldMk cId="2761533589" sldId="263"/>
        </pc:sldMkLst>
      </pc:sldChg>
      <pc:sldChg chg="modSp del mod">
        <pc:chgData name="Sarah Williams" userId="5c4bb3394b1296e4" providerId="LiveId" clId="{667BCFE3-EFB5-42BA-B712-047D2ED0C85B}" dt="2022-02-03T13:19:44.083" v="7628" actId="2696"/>
        <pc:sldMkLst>
          <pc:docMk/>
          <pc:sldMk cId="22481365" sldId="284"/>
        </pc:sldMkLst>
        <pc:spChg chg="mod">
          <ac:chgData name="Sarah Williams" userId="5c4bb3394b1296e4" providerId="LiveId" clId="{667BCFE3-EFB5-42BA-B712-047D2ED0C85B}" dt="2022-02-01T17:06:43.493" v="308" actId="20577"/>
          <ac:spMkLst>
            <pc:docMk/>
            <pc:sldMk cId="22481365" sldId="284"/>
            <ac:spMk id="3" creationId="{00000000-0000-0000-0000-000000000000}"/>
          </ac:spMkLst>
        </pc:spChg>
      </pc:sldChg>
      <pc:sldChg chg="del">
        <pc:chgData name="Sarah Williams" userId="5c4bb3394b1296e4" providerId="LiveId" clId="{667BCFE3-EFB5-42BA-B712-047D2ED0C85B}" dt="2022-01-28T15:30:31.042" v="41" actId="2696"/>
        <pc:sldMkLst>
          <pc:docMk/>
          <pc:sldMk cId="3121584543" sldId="285"/>
        </pc:sldMkLst>
      </pc:sldChg>
      <pc:sldChg chg="del">
        <pc:chgData name="Sarah Williams" userId="5c4bb3394b1296e4" providerId="LiveId" clId="{667BCFE3-EFB5-42BA-B712-047D2ED0C85B}" dt="2022-01-28T15:30:25.151" v="40" actId="2696"/>
        <pc:sldMkLst>
          <pc:docMk/>
          <pc:sldMk cId="290690139" sldId="287"/>
        </pc:sldMkLst>
      </pc:sldChg>
      <pc:sldChg chg="modSp mod ord">
        <pc:chgData name="Sarah Williams" userId="5c4bb3394b1296e4" providerId="LiveId" clId="{667BCFE3-EFB5-42BA-B712-047D2ED0C85B}" dt="2022-02-03T13:34:24.871" v="7716" actId="1076"/>
        <pc:sldMkLst>
          <pc:docMk/>
          <pc:sldMk cId="3695919044" sldId="288"/>
        </pc:sldMkLst>
        <pc:spChg chg="mod">
          <ac:chgData name="Sarah Williams" userId="5c4bb3394b1296e4" providerId="LiveId" clId="{667BCFE3-EFB5-42BA-B712-047D2ED0C85B}" dt="2022-02-03T13:25:49.349" v="7674" actId="207"/>
          <ac:spMkLst>
            <pc:docMk/>
            <pc:sldMk cId="3695919044" sldId="288"/>
            <ac:spMk id="2" creationId="{00000000-0000-0000-0000-000000000000}"/>
          </ac:spMkLst>
        </pc:spChg>
        <pc:spChg chg="mod">
          <ac:chgData name="Sarah Williams" userId="5c4bb3394b1296e4" providerId="LiveId" clId="{667BCFE3-EFB5-42BA-B712-047D2ED0C85B}" dt="2022-02-03T13:25:52.811" v="7675" actId="207"/>
          <ac:spMkLst>
            <pc:docMk/>
            <pc:sldMk cId="3695919044" sldId="288"/>
            <ac:spMk id="3" creationId="{00000000-0000-0000-0000-000000000000}"/>
          </ac:spMkLst>
        </pc:spChg>
        <pc:graphicFrameChg chg="mod">
          <ac:chgData name="Sarah Williams" userId="5c4bb3394b1296e4" providerId="LiveId" clId="{667BCFE3-EFB5-42BA-B712-047D2ED0C85B}" dt="2022-02-03T13:34:24.871" v="7716" actId="1076"/>
          <ac:graphicFrameMkLst>
            <pc:docMk/>
            <pc:sldMk cId="3695919044" sldId="288"/>
            <ac:graphicFrameMk id="5" creationId="{BA24867A-B677-224B-8DAA-454E199D5225}"/>
          </ac:graphicFrameMkLst>
        </pc:graphicFrameChg>
      </pc:sldChg>
      <pc:sldChg chg="modSp mod ord">
        <pc:chgData name="Sarah Williams" userId="5c4bb3394b1296e4" providerId="LiveId" clId="{667BCFE3-EFB5-42BA-B712-047D2ED0C85B}" dt="2022-02-02T21:36:45.414" v="5307"/>
        <pc:sldMkLst>
          <pc:docMk/>
          <pc:sldMk cId="755854890" sldId="289"/>
        </pc:sldMkLst>
        <pc:spChg chg="mod">
          <ac:chgData name="Sarah Williams" userId="5c4bb3394b1296e4" providerId="LiveId" clId="{667BCFE3-EFB5-42BA-B712-047D2ED0C85B}" dt="2022-01-28T15:33:54.760" v="54" actId="20577"/>
          <ac:spMkLst>
            <pc:docMk/>
            <pc:sldMk cId="755854890" sldId="289"/>
            <ac:spMk id="2" creationId="{00000000-0000-0000-0000-000000000000}"/>
          </ac:spMkLst>
        </pc:spChg>
        <pc:spChg chg="mod">
          <ac:chgData name="Sarah Williams" userId="5c4bb3394b1296e4" providerId="LiveId" clId="{667BCFE3-EFB5-42BA-B712-047D2ED0C85B}" dt="2022-02-02T19:07:41.781" v="1444" actId="20577"/>
          <ac:spMkLst>
            <pc:docMk/>
            <pc:sldMk cId="755854890" sldId="289"/>
            <ac:spMk id="3" creationId="{00000000-0000-0000-0000-000000000000}"/>
          </ac:spMkLst>
        </pc:spChg>
      </pc:sldChg>
      <pc:sldChg chg="del">
        <pc:chgData name="Sarah Williams" userId="5c4bb3394b1296e4" providerId="LiveId" clId="{667BCFE3-EFB5-42BA-B712-047D2ED0C85B}" dt="2022-01-28T15:30:32.899" v="42" actId="2696"/>
        <pc:sldMkLst>
          <pc:docMk/>
          <pc:sldMk cId="198444916" sldId="293"/>
        </pc:sldMkLst>
      </pc:sldChg>
      <pc:sldChg chg="modSp del mod">
        <pc:chgData name="Sarah Williams" userId="5c4bb3394b1296e4" providerId="LiveId" clId="{667BCFE3-EFB5-42BA-B712-047D2ED0C85B}" dt="2022-02-03T13:14:25.213" v="7620" actId="2696"/>
        <pc:sldMkLst>
          <pc:docMk/>
          <pc:sldMk cId="2052286141" sldId="294"/>
        </pc:sldMkLst>
        <pc:spChg chg="mod">
          <ac:chgData name="Sarah Williams" userId="5c4bb3394b1296e4" providerId="LiveId" clId="{667BCFE3-EFB5-42BA-B712-047D2ED0C85B}" dt="2022-02-02T22:11:26.696" v="5956" actId="20577"/>
          <ac:spMkLst>
            <pc:docMk/>
            <pc:sldMk cId="2052286141" sldId="294"/>
            <ac:spMk id="3" creationId="{00000000-0000-0000-0000-000000000000}"/>
          </ac:spMkLst>
        </pc:spChg>
      </pc:sldChg>
      <pc:sldChg chg="modSp del mod">
        <pc:chgData name="Sarah Williams" userId="5c4bb3394b1296e4" providerId="LiveId" clId="{667BCFE3-EFB5-42BA-B712-047D2ED0C85B}" dt="2022-02-03T13:14:25.213" v="7620" actId="2696"/>
        <pc:sldMkLst>
          <pc:docMk/>
          <pc:sldMk cId="3874758368" sldId="295"/>
        </pc:sldMkLst>
        <pc:spChg chg="mod">
          <ac:chgData name="Sarah Williams" userId="5c4bb3394b1296e4" providerId="LiveId" clId="{667BCFE3-EFB5-42BA-B712-047D2ED0C85B}" dt="2022-01-28T15:59:00.117" v="176" actId="114"/>
          <ac:spMkLst>
            <pc:docMk/>
            <pc:sldMk cId="3874758368" sldId="295"/>
            <ac:spMk id="3" creationId="{00000000-0000-0000-0000-000000000000}"/>
          </ac:spMkLst>
        </pc:spChg>
      </pc:sldChg>
      <pc:sldChg chg="modSp del mod">
        <pc:chgData name="Sarah Williams" userId="5c4bb3394b1296e4" providerId="LiveId" clId="{667BCFE3-EFB5-42BA-B712-047D2ED0C85B}" dt="2022-02-03T13:14:25.213" v="7620" actId="2696"/>
        <pc:sldMkLst>
          <pc:docMk/>
          <pc:sldMk cId="18043452" sldId="296"/>
        </pc:sldMkLst>
        <pc:spChg chg="mod">
          <ac:chgData name="Sarah Williams" userId="5c4bb3394b1296e4" providerId="LiveId" clId="{667BCFE3-EFB5-42BA-B712-047D2ED0C85B}" dt="2022-02-01T16:57:58.849" v="178" actId="27636"/>
          <ac:spMkLst>
            <pc:docMk/>
            <pc:sldMk cId="18043452" sldId="296"/>
            <ac:spMk id="3" creationId="{00000000-0000-0000-0000-000000000000}"/>
          </ac:spMkLst>
        </pc:spChg>
      </pc:sldChg>
      <pc:sldChg chg="modSp del mod modNotesTx">
        <pc:chgData name="Sarah Williams" userId="5c4bb3394b1296e4" providerId="LiveId" clId="{667BCFE3-EFB5-42BA-B712-047D2ED0C85B}" dt="2022-02-03T13:14:25.213" v="7620" actId="2696"/>
        <pc:sldMkLst>
          <pc:docMk/>
          <pc:sldMk cId="2693779538" sldId="298"/>
        </pc:sldMkLst>
        <pc:spChg chg="mod">
          <ac:chgData name="Sarah Williams" userId="5c4bb3394b1296e4" providerId="LiveId" clId="{667BCFE3-EFB5-42BA-B712-047D2ED0C85B}" dt="2022-02-01T16:58:54.134" v="194" actId="20577"/>
          <ac:spMkLst>
            <pc:docMk/>
            <pc:sldMk cId="2693779538" sldId="298"/>
            <ac:spMk id="3" creationId="{00000000-0000-0000-0000-000000000000}"/>
          </ac:spMkLst>
        </pc:spChg>
      </pc:sldChg>
      <pc:sldChg chg="del">
        <pc:chgData name="Sarah Williams" userId="5c4bb3394b1296e4" providerId="LiveId" clId="{667BCFE3-EFB5-42BA-B712-047D2ED0C85B}" dt="2022-01-28T15:31:45.835" v="47" actId="2696"/>
        <pc:sldMkLst>
          <pc:docMk/>
          <pc:sldMk cId="4227549285" sldId="299"/>
        </pc:sldMkLst>
      </pc:sldChg>
      <pc:sldChg chg="modSp mod ord">
        <pc:chgData name="Sarah Williams" userId="5c4bb3394b1296e4" providerId="LiveId" clId="{667BCFE3-EFB5-42BA-B712-047D2ED0C85B}" dt="2022-02-03T13:16:18.692" v="7626" actId="20577"/>
        <pc:sldMkLst>
          <pc:docMk/>
          <pc:sldMk cId="2752171629" sldId="300"/>
        </pc:sldMkLst>
        <pc:spChg chg="mod">
          <ac:chgData name="Sarah Williams" userId="5c4bb3394b1296e4" providerId="LiveId" clId="{667BCFE3-EFB5-42BA-B712-047D2ED0C85B}" dt="2022-02-03T13:16:18.692" v="7626" actId="20577"/>
          <ac:spMkLst>
            <pc:docMk/>
            <pc:sldMk cId="2752171629" sldId="300"/>
            <ac:spMk id="3" creationId="{00000000-0000-0000-0000-000000000000}"/>
          </ac:spMkLst>
        </pc:spChg>
      </pc:sldChg>
      <pc:sldChg chg="del">
        <pc:chgData name="Sarah Williams" userId="5c4bb3394b1296e4" providerId="LiveId" clId="{667BCFE3-EFB5-42BA-B712-047D2ED0C85B}" dt="2022-01-28T15:31:30.643" v="46" actId="2696"/>
        <pc:sldMkLst>
          <pc:docMk/>
          <pc:sldMk cId="177879188" sldId="301"/>
        </pc:sldMkLst>
      </pc:sldChg>
      <pc:sldChg chg="modSp mod">
        <pc:chgData name="Sarah Williams" userId="5c4bb3394b1296e4" providerId="LiveId" clId="{667BCFE3-EFB5-42BA-B712-047D2ED0C85B}" dt="2022-02-02T18:49:24.938" v="1199" actId="20577"/>
        <pc:sldMkLst>
          <pc:docMk/>
          <pc:sldMk cId="515184699" sldId="302"/>
        </pc:sldMkLst>
        <pc:spChg chg="mod">
          <ac:chgData name="Sarah Williams" userId="5c4bb3394b1296e4" providerId="LiveId" clId="{667BCFE3-EFB5-42BA-B712-047D2ED0C85B}" dt="2022-02-02T18:49:24.938" v="1199" actId="20577"/>
          <ac:spMkLst>
            <pc:docMk/>
            <pc:sldMk cId="515184699" sldId="302"/>
            <ac:spMk id="3" creationId="{00000000-0000-0000-0000-000000000000}"/>
          </ac:spMkLst>
        </pc:spChg>
      </pc:sldChg>
      <pc:sldChg chg="addSp modSp add mod">
        <pc:chgData name="Sarah Williams" userId="5c4bb3394b1296e4" providerId="LiveId" clId="{667BCFE3-EFB5-42BA-B712-047D2ED0C85B}" dt="2022-02-03T13:29:00.568" v="7701" actId="14100"/>
        <pc:sldMkLst>
          <pc:docMk/>
          <pc:sldMk cId="1352052714" sldId="304"/>
        </pc:sldMkLst>
        <pc:spChg chg="add mod">
          <ac:chgData name="Sarah Williams" userId="5c4bb3394b1296e4" providerId="LiveId" clId="{667BCFE3-EFB5-42BA-B712-047D2ED0C85B}" dt="2022-02-03T13:21:50.943" v="7650" actId="1076"/>
          <ac:spMkLst>
            <pc:docMk/>
            <pc:sldMk cId="1352052714" sldId="304"/>
            <ac:spMk id="2" creationId="{0F95D847-6BBC-4D75-A025-B4061879057B}"/>
          </ac:spMkLst>
        </pc:spChg>
        <pc:spChg chg="mod">
          <ac:chgData name="Sarah Williams" userId="5c4bb3394b1296e4" providerId="LiveId" clId="{667BCFE3-EFB5-42BA-B712-047D2ED0C85B}" dt="2022-02-03T13:29:00.568" v="7701" actId="14100"/>
          <ac:spMkLst>
            <pc:docMk/>
            <pc:sldMk cId="1352052714" sldId="304"/>
            <ac:spMk id="3" creationId="{00000000-0000-0000-0000-000000000000}"/>
          </ac:spMkLst>
        </pc:spChg>
      </pc:sldChg>
      <pc:sldChg chg="modSp del mod">
        <pc:chgData name="Sarah Williams" userId="5c4bb3394b1296e4" providerId="LiveId" clId="{667BCFE3-EFB5-42BA-B712-047D2ED0C85B}" dt="2022-02-03T13:20:13.192" v="7629" actId="2696"/>
        <pc:sldMkLst>
          <pc:docMk/>
          <pc:sldMk cId="2927005387" sldId="304"/>
        </pc:sldMkLst>
        <pc:spChg chg="mod">
          <ac:chgData name="Sarah Williams" userId="5c4bb3394b1296e4" providerId="LiveId" clId="{667BCFE3-EFB5-42BA-B712-047D2ED0C85B}" dt="2022-02-02T19:08:55.524" v="1450" actId="20577"/>
          <ac:spMkLst>
            <pc:docMk/>
            <pc:sldMk cId="2927005387" sldId="304"/>
            <ac:spMk id="3" creationId="{00000000-0000-0000-0000-000000000000}"/>
          </ac:spMkLst>
        </pc:spChg>
      </pc:sldChg>
      <pc:sldChg chg="modSp mod">
        <pc:chgData name="Sarah Williams" userId="5c4bb3394b1296e4" providerId="LiveId" clId="{667BCFE3-EFB5-42BA-B712-047D2ED0C85B}" dt="2022-02-03T13:24:20.649" v="7662" actId="207"/>
        <pc:sldMkLst>
          <pc:docMk/>
          <pc:sldMk cId="231917611" sldId="305"/>
        </pc:sldMkLst>
        <pc:spChg chg="mod">
          <ac:chgData name="Sarah Williams" userId="5c4bb3394b1296e4" providerId="LiveId" clId="{667BCFE3-EFB5-42BA-B712-047D2ED0C85B}" dt="2022-02-03T13:24:20.649" v="7662" actId="207"/>
          <ac:spMkLst>
            <pc:docMk/>
            <pc:sldMk cId="231917611" sldId="305"/>
            <ac:spMk id="3" creationId="{00000000-0000-0000-0000-000000000000}"/>
          </ac:spMkLst>
        </pc:spChg>
      </pc:sldChg>
      <pc:sldChg chg="del">
        <pc:chgData name="Sarah Williams" userId="5c4bb3394b1296e4" providerId="LiveId" clId="{667BCFE3-EFB5-42BA-B712-047D2ED0C85B}" dt="2022-01-28T15:34:49.263" v="55" actId="2696"/>
        <pc:sldMkLst>
          <pc:docMk/>
          <pc:sldMk cId="2044776371" sldId="308"/>
        </pc:sldMkLst>
      </pc:sldChg>
      <pc:sldChg chg="del">
        <pc:chgData name="Sarah Williams" userId="5c4bb3394b1296e4" providerId="LiveId" clId="{667BCFE3-EFB5-42BA-B712-047D2ED0C85B}" dt="2022-01-28T15:34:51.168" v="56" actId="2696"/>
        <pc:sldMkLst>
          <pc:docMk/>
          <pc:sldMk cId="3445147786" sldId="309"/>
        </pc:sldMkLst>
      </pc:sldChg>
      <pc:sldChg chg="del">
        <pc:chgData name="Sarah Williams" userId="5c4bb3394b1296e4" providerId="LiveId" clId="{667BCFE3-EFB5-42BA-B712-047D2ED0C85B}" dt="2022-01-28T15:34:53.237" v="57" actId="2696"/>
        <pc:sldMkLst>
          <pc:docMk/>
          <pc:sldMk cId="3918124348" sldId="310"/>
        </pc:sldMkLst>
      </pc:sldChg>
      <pc:sldChg chg="modSp ord">
        <pc:chgData name="Sarah Williams" userId="5c4bb3394b1296e4" providerId="LiveId" clId="{667BCFE3-EFB5-42BA-B712-047D2ED0C85B}" dt="2022-02-03T13:14:33.619" v="7622"/>
        <pc:sldMkLst>
          <pc:docMk/>
          <pc:sldMk cId="687839919" sldId="313"/>
        </pc:sldMkLst>
        <pc:graphicFrameChg chg="mod">
          <ac:chgData name="Sarah Williams" userId="5c4bb3394b1296e4" providerId="LiveId" clId="{667BCFE3-EFB5-42BA-B712-047D2ED0C85B}" dt="2022-02-01T16:59:14.014" v="196" actId="20577"/>
          <ac:graphicFrameMkLst>
            <pc:docMk/>
            <pc:sldMk cId="687839919" sldId="313"/>
            <ac:graphicFrameMk id="5" creationId="{00000000-0000-0000-0000-000000000000}"/>
          </ac:graphicFrameMkLst>
        </pc:graphicFrameChg>
      </pc:sldChg>
      <pc:sldChg chg="del">
        <pc:chgData name="Sarah Williams" userId="5c4bb3394b1296e4" providerId="LiveId" clId="{667BCFE3-EFB5-42BA-B712-047D2ED0C85B}" dt="2022-01-28T15:31:45.835" v="47" actId="2696"/>
        <pc:sldMkLst>
          <pc:docMk/>
          <pc:sldMk cId="2980060947" sldId="318"/>
        </pc:sldMkLst>
      </pc:sldChg>
      <pc:sldChg chg="modSp mod ord">
        <pc:chgData name="Sarah Williams" userId="5c4bb3394b1296e4" providerId="LiveId" clId="{667BCFE3-EFB5-42BA-B712-047D2ED0C85B}" dt="2022-02-03T13:29:53.194" v="7707" actId="255"/>
        <pc:sldMkLst>
          <pc:docMk/>
          <pc:sldMk cId="4193555059" sldId="320"/>
        </pc:sldMkLst>
        <pc:spChg chg="mod">
          <ac:chgData name="Sarah Williams" userId="5c4bb3394b1296e4" providerId="LiveId" clId="{667BCFE3-EFB5-42BA-B712-047D2ED0C85B}" dt="2022-02-01T17:07:13.569" v="312" actId="20577"/>
          <ac:spMkLst>
            <pc:docMk/>
            <pc:sldMk cId="4193555059" sldId="320"/>
            <ac:spMk id="2" creationId="{00000000-0000-0000-0000-000000000000}"/>
          </ac:spMkLst>
        </pc:spChg>
        <pc:spChg chg="mod">
          <ac:chgData name="Sarah Williams" userId="5c4bb3394b1296e4" providerId="LiveId" clId="{667BCFE3-EFB5-42BA-B712-047D2ED0C85B}" dt="2022-02-03T13:29:53.194" v="7707" actId="255"/>
          <ac:spMkLst>
            <pc:docMk/>
            <pc:sldMk cId="4193555059" sldId="320"/>
            <ac:spMk id="3" creationId="{00000000-0000-0000-0000-000000000000}"/>
          </ac:spMkLst>
        </pc:spChg>
      </pc:sldChg>
      <pc:sldChg chg="delSp modSp mod">
        <pc:chgData name="Sarah Williams" userId="5c4bb3394b1296e4" providerId="LiveId" clId="{667BCFE3-EFB5-42BA-B712-047D2ED0C85B}" dt="2022-02-02T21:32:21.990" v="5248" actId="20577"/>
        <pc:sldMkLst>
          <pc:docMk/>
          <pc:sldMk cId="462131283" sldId="322"/>
        </pc:sldMkLst>
        <pc:spChg chg="mod">
          <ac:chgData name="Sarah Williams" userId="5c4bb3394b1296e4" providerId="LiveId" clId="{667BCFE3-EFB5-42BA-B712-047D2ED0C85B}" dt="2022-02-02T21:32:21.990" v="5248" actId="20577"/>
          <ac:spMkLst>
            <pc:docMk/>
            <pc:sldMk cId="462131283" sldId="322"/>
            <ac:spMk id="37890" creationId="{2F9ADC12-D66B-4A52-A269-F866B92A58A2}"/>
          </ac:spMkLst>
        </pc:spChg>
        <pc:spChg chg="del mod">
          <ac:chgData name="Sarah Williams" userId="5c4bb3394b1296e4" providerId="LiveId" clId="{667BCFE3-EFB5-42BA-B712-047D2ED0C85B}" dt="2022-02-01T17:08:51.568" v="319"/>
          <ac:spMkLst>
            <pc:docMk/>
            <pc:sldMk cId="462131283" sldId="322"/>
            <ac:spMk id="37896" creationId="{25E11AA2-77D3-4A7F-A212-B7DC8F64365B}"/>
          </ac:spMkLst>
        </pc:spChg>
      </pc:sldChg>
      <pc:sldChg chg="del">
        <pc:chgData name="Sarah Williams" userId="5c4bb3394b1296e4" providerId="LiveId" clId="{667BCFE3-EFB5-42BA-B712-047D2ED0C85B}" dt="2022-01-28T15:36:21.743" v="62" actId="2696"/>
        <pc:sldMkLst>
          <pc:docMk/>
          <pc:sldMk cId="2531431354" sldId="329"/>
        </pc:sldMkLst>
      </pc:sldChg>
      <pc:sldChg chg="modSp add mod ord">
        <pc:chgData name="Sarah Williams" userId="5c4bb3394b1296e4" providerId="LiveId" clId="{667BCFE3-EFB5-42BA-B712-047D2ED0C85B}" dt="2022-02-03T13:28:26.653" v="7696" actId="207"/>
        <pc:sldMkLst>
          <pc:docMk/>
          <pc:sldMk cId="835192196" sldId="330"/>
        </pc:sldMkLst>
        <pc:spChg chg="mod">
          <ac:chgData name="Sarah Williams" userId="5c4bb3394b1296e4" providerId="LiveId" clId="{667BCFE3-EFB5-42BA-B712-047D2ED0C85B}" dt="2022-02-03T13:28:22.443" v="7695" actId="207"/>
          <ac:spMkLst>
            <pc:docMk/>
            <pc:sldMk cId="835192196" sldId="330"/>
            <ac:spMk id="2" creationId="{00000000-0000-0000-0000-000000000000}"/>
          </ac:spMkLst>
        </pc:spChg>
        <pc:spChg chg="mod">
          <ac:chgData name="Sarah Williams" userId="5c4bb3394b1296e4" providerId="LiveId" clId="{667BCFE3-EFB5-42BA-B712-047D2ED0C85B}" dt="2022-02-03T13:28:26.653" v="7696" actId="207"/>
          <ac:spMkLst>
            <pc:docMk/>
            <pc:sldMk cId="835192196" sldId="330"/>
            <ac:spMk id="3" creationId="{00000000-0000-0000-0000-000000000000}"/>
          </ac:spMkLst>
        </pc:spChg>
      </pc:sldChg>
      <pc:sldChg chg="del ord">
        <pc:chgData name="Sarah Williams" userId="5c4bb3394b1296e4" providerId="LiveId" clId="{667BCFE3-EFB5-42BA-B712-047D2ED0C85B}" dt="2022-02-03T13:22:56.068" v="7651" actId="2696"/>
        <pc:sldMkLst>
          <pc:docMk/>
          <pc:sldMk cId="2698453190" sldId="330"/>
        </pc:sldMkLst>
      </pc:sldChg>
      <pc:sldChg chg="del">
        <pc:chgData name="Sarah Williams" userId="5c4bb3394b1296e4" providerId="LiveId" clId="{667BCFE3-EFB5-42BA-B712-047D2ED0C85B}" dt="2022-01-28T15:36:14.386" v="60" actId="2696"/>
        <pc:sldMkLst>
          <pc:docMk/>
          <pc:sldMk cId="224538417" sldId="331"/>
        </pc:sldMkLst>
      </pc:sldChg>
      <pc:sldChg chg="modSp mod ord">
        <pc:chgData name="Sarah Williams" userId="5c4bb3394b1296e4" providerId="LiveId" clId="{667BCFE3-EFB5-42BA-B712-047D2ED0C85B}" dt="2022-02-03T13:28:51.456" v="7698" actId="207"/>
        <pc:sldMkLst>
          <pc:docMk/>
          <pc:sldMk cId="449009797" sldId="332"/>
        </pc:sldMkLst>
        <pc:spChg chg="mod">
          <ac:chgData name="Sarah Williams" userId="5c4bb3394b1296e4" providerId="LiveId" clId="{667BCFE3-EFB5-42BA-B712-047D2ED0C85B}" dt="2022-02-03T13:28:51.456" v="7698" actId="207"/>
          <ac:spMkLst>
            <pc:docMk/>
            <pc:sldMk cId="449009797" sldId="332"/>
            <ac:spMk id="2" creationId="{00000000-0000-0000-0000-000000000000}"/>
          </ac:spMkLst>
        </pc:spChg>
        <pc:spChg chg="mod">
          <ac:chgData name="Sarah Williams" userId="5c4bb3394b1296e4" providerId="LiveId" clId="{667BCFE3-EFB5-42BA-B712-047D2ED0C85B}" dt="2022-02-03T13:28:35.139" v="7697" actId="207"/>
          <ac:spMkLst>
            <pc:docMk/>
            <pc:sldMk cId="449009797" sldId="332"/>
            <ac:spMk id="3" creationId="{00000000-0000-0000-0000-000000000000}"/>
          </ac:spMkLst>
        </pc:spChg>
      </pc:sldChg>
      <pc:sldChg chg="ord">
        <pc:chgData name="Sarah Williams" userId="5c4bb3394b1296e4" providerId="LiveId" clId="{667BCFE3-EFB5-42BA-B712-047D2ED0C85B}" dt="2022-02-02T21:35:44.937" v="5305"/>
        <pc:sldMkLst>
          <pc:docMk/>
          <pc:sldMk cId="3581274125" sldId="337"/>
        </pc:sldMkLst>
      </pc:sldChg>
      <pc:sldChg chg="ord">
        <pc:chgData name="Sarah Williams" userId="5c4bb3394b1296e4" providerId="LiveId" clId="{667BCFE3-EFB5-42BA-B712-047D2ED0C85B}" dt="2022-02-02T21:35:44.937" v="5305"/>
        <pc:sldMkLst>
          <pc:docMk/>
          <pc:sldMk cId="2485495685" sldId="338"/>
        </pc:sldMkLst>
      </pc:sldChg>
      <pc:sldChg chg="add">
        <pc:chgData name="Sarah Williams" userId="5c4bb3394b1296e4" providerId="LiveId" clId="{667BCFE3-EFB5-42BA-B712-047D2ED0C85B}" dt="2022-02-03T13:23:00.712" v="7652"/>
        <pc:sldMkLst>
          <pc:docMk/>
          <pc:sldMk cId="173531791" sldId="340"/>
        </pc:sldMkLst>
      </pc:sldChg>
      <pc:sldChg chg="modSp del ord">
        <pc:chgData name="Sarah Williams" userId="5c4bb3394b1296e4" providerId="LiveId" clId="{667BCFE3-EFB5-42BA-B712-047D2ED0C85B}" dt="2022-02-03T13:22:56.068" v="7651" actId="2696"/>
        <pc:sldMkLst>
          <pc:docMk/>
          <pc:sldMk cId="1838187933" sldId="340"/>
        </pc:sldMkLst>
        <pc:spChg chg="mod">
          <ac:chgData name="Sarah Williams" userId="5c4bb3394b1296e4" providerId="LiveId" clId="{667BCFE3-EFB5-42BA-B712-047D2ED0C85B}" dt="2022-02-02T18:58:59.619" v="1278" actId="20577"/>
          <ac:spMkLst>
            <pc:docMk/>
            <pc:sldMk cId="1838187933" sldId="340"/>
            <ac:spMk id="3" creationId="{00000000-0000-0000-0000-000000000000}"/>
          </ac:spMkLst>
        </pc:spChg>
      </pc:sldChg>
      <pc:sldChg chg="modSp mod">
        <pc:chgData name="Sarah Williams" userId="5c4bb3394b1296e4" providerId="LiveId" clId="{667BCFE3-EFB5-42BA-B712-047D2ED0C85B}" dt="2022-02-03T13:30:59.852" v="7710" actId="404"/>
        <pc:sldMkLst>
          <pc:docMk/>
          <pc:sldMk cId="2832365644" sldId="342"/>
        </pc:sldMkLst>
        <pc:spChg chg="mod">
          <ac:chgData name="Sarah Williams" userId="5c4bb3394b1296e4" providerId="LiveId" clId="{667BCFE3-EFB5-42BA-B712-047D2ED0C85B}" dt="2022-02-03T13:30:59.852" v="7710" actId="404"/>
          <ac:spMkLst>
            <pc:docMk/>
            <pc:sldMk cId="2832365644" sldId="342"/>
            <ac:spMk id="2" creationId="{00000000-0000-0000-0000-000000000000}"/>
          </ac:spMkLst>
        </pc:spChg>
        <pc:spChg chg="mod">
          <ac:chgData name="Sarah Williams" userId="5c4bb3394b1296e4" providerId="LiveId" clId="{667BCFE3-EFB5-42BA-B712-047D2ED0C85B}" dt="2022-02-03T13:27:15.520" v="7688" actId="207"/>
          <ac:spMkLst>
            <pc:docMk/>
            <pc:sldMk cId="2832365644" sldId="342"/>
            <ac:spMk id="3" creationId="{00000000-0000-0000-0000-000000000000}"/>
          </ac:spMkLst>
        </pc:spChg>
      </pc:sldChg>
      <pc:sldChg chg="modSp del mod">
        <pc:chgData name="Sarah Williams" userId="5c4bb3394b1296e4" providerId="LiveId" clId="{667BCFE3-EFB5-42BA-B712-047D2ED0C85B}" dt="2022-02-02T19:04:59.838" v="1291" actId="2696"/>
        <pc:sldMkLst>
          <pc:docMk/>
          <pc:sldMk cId="648417398" sldId="344"/>
        </pc:sldMkLst>
        <pc:spChg chg="mod">
          <ac:chgData name="Sarah Williams" userId="5c4bb3394b1296e4" providerId="LiveId" clId="{667BCFE3-EFB5-42BA-B712-047D2ED0C85B}" dt="2022-02-01T17:06:25.220" v="306" actId="20577"/>
          <ac:spMkLst>
            <pc:docMk/>
            <pc:sldMk cId="648417398" sldId="344"/>
            <ac:spMk id="3" creationId="{00000000-0000-0000-0000-000000000000}"/>
          </ac:spMkLst>
        </pc:spChg>
      </pc:sldChg>
      <pc:sldChg chg="del">
        <pc:chgData name="Sarah Williams" userId="5c4bb3394b1296e4" providerId="LiveId" clId="{667BCFE3-EFB5-42BA-B712-047D2ED0C85B}" dt="2022-02-02T19:08:13.954" v="1447" actId="2696"/>
        <pc:sldMkLst>
          <pc:docMk/>
          <pc:sldMk cId="3399784177" sldId="345"/>
        </pc:sldMkLst>
      </pc:sldChg>
      <pc:sldChg chg="modSp del mod">
        <pc:chgData name="Sarah Williams" userId="5c4bb3394b1296e4" providerId="LiveId" clId="{667BCFE3-EFB5-42BA-B712-047D2ED0C85B}" dt="2022-02-02T19:07:52.918" v="1446" actId="2696"/>
        <pc:sldMkLst>
          <pc:docMk/>
          <pc:sldMk cId="2389399225" sldId="346"/>
        </pc:sldMkLst>
        <pc:spChg chg="mod">
          <ac:chgData name="Sarah Williams" userId="5c4bb3394b1296e4" providerId="LiveId" clId="{667BCFE3-EFB5-42BA-B712-047D2ED0C85B}" dt="2022-02-01T17:05:05.878" v="257" actId="6549"/>
          <ac:spMkLst>
            <pc:docMk/>
            <pc:sldMk cId="2389399225" sldId="346"/>
            <ac:spMk id="3" creationId="{00000000-0000-0000-0000-000000000000}"/>
          </ac:spMkLst>
        </pc:spChg>
      </pc:sldChg>
      <pc:sldChg chg="modSp add del mod">
        <pc:chgData name="Sarah Williams" userId="5c4bb3394b1296e4" providerId="LiveId" clId="{667BCFE3-EFB5-42BA-B712-047D2ED0C85B}" dt="2022-02-02T19:07:50.374" v="1445" actId="2696"/>
        <pc:sldMkLst>
          <pc:docMk/>
          <pc:sldMk cId="3188816556" sldId="348"/>
        </pc:sldMkLst>
        <pc:spChg chg="mod">
          <ac:chgData name="Sarah Williams" userId="5c4bb3394b1296e4" providerId="LiveId" clId="{667BCFE3-EFB5-42BA-B712-047D2ED0C85B}" dt="2022-02-01T17:03:47.540" v="244" actId="20577"/>
          <ac:spMkLst>
            <pc:docMk/>
            <pc:sldMk cId="3188816556" sldId="348"/>
            <ac:spMk id="3" creationId="{00000000-0000-0000-0000-000000000000}"/>
          </ac:spMkLst>
        </pc:spChg>
      </pc:sldChg>
      <pc:sldChg chg="modSp del mod ord">
        <pc:chgData name="Sarah Williams" userId="5c4bb3394b1296e4" providerId="LiveId" clId="{667BCFE3-EFB5-42BA-B712-047D2ED0C85B}" dt="2022-02-03T13:29:11.206" v="7702" actId="2696"/>
        <pc:sldMkLst>
          <pc:docMk/>
          <pc:sldMk cId="295741288" sldId="349"/>
        </pc:sldMkLst>
        <pc:spChg chg="mod">
          <ac:chgData name="Sarah Williams" userId="5c4bb3394b1296e4" providerId="LiveId" clId="{667BCFE3-EFB5-42BA-B712-047D2ED0C85B}" dt="2022-01-28T15:55:52.662" v="165" actId="20577"/>
          <ac:spMkLst>
            <pc:docMk/>
            <pc:sldMk cId="295741288" sldId="349"/>
            <ac:spMk id="8" creationId="{00000000-0000-0000-0000-000000000000}"/>
          </ac:spMkLst>
        </pc:spChg>
      </pc:sldChg>
      <pc:sldChg chg="modSp mod">
        <pc:chgData name="Sarah Williams" userId="5c4bb3394b1296e4" providerId="LiveId" clId="{667BCFE3-EFB5-42BA-B712-047D2ED0C85B}" dt="2022-02-03T13:18:34.230" v="7627" actId="207"/>
        <pc:sldMkLst>
          <pc:docMk/>
          <pc:sldMk cId="2125369829" sldId="351"/>
        </pc:sldMkLst>
        <pc:graphicFrameChg chg="modGraphic">
          <ac:chgData name="Sarah Williams" userId="5c4bb3394b1296e4" providerId="LiveId" clId="{667BCFE3-EFB5-42BA-B712-047D2ED0C85B}" dt="2022-02-03T13:18:34.230" v="7627" actId="207"/>
          <ac:graphicFrameMkLst>
            <pc:docMk/>
            <pc:sldMk cId="2125369829" sldId="351"/>
            <ac:graphicFrameMk id="5" creationId="{00000000-0000-0000-0000-000000000000}"/>
          </ac:graphicFrameMkLst>
        </pc:graphicFrameChg>
      </pc:sldChg>
      <pc:sldChg chg="addSp delSp modSp mod modNotesTx">
        <pc:chgData name="Sarah Williams" userId="5c4bb3394b1296e4" providerId="LiveId" clId="{667BCFE3-EFB5-42BA-B712-047D2ED0C85B}" dt="2022-02-03T13:25:07.924" v="7669" actId="255"/>
        <pc:sldMkLst>
          <pc:docMk/>
          <pc:sldMk cId="1824230970" sldId="353"/>
        </pc:sldMkLst>
        <pc:spChg chg="mod">
          <ac:chgData name="Sarah Williams" userId="5c4bb3394b1296e4" providerId="LiveId" clId="{667BCFE3-EFB5-42BA-B712-047D2ED0C85B}" dt="2022-02-03T13:25:07.924" v="7669" actId="255"/>
          <ac:spMkLst>
            <pc:docMk/>
            <pc:sldMk cId="1824230970" sldId="353"/>
            <ac:spMk id="3" creationId="{580B91EE-CA0C-8842-BE44-2813765A43E6}"/>
          </ac:spMkLst>
        </pc:spChg>
        <pc:graphicFrameChg chg="add del mod modGraphic">
          <ac:chgData name="Sarah Williams" userId="5c4bb3394b1296e4" providerId="LiveId" clId="{667BCFE3-EFB5-42BA-B712-047D2ED0C85B}" dt="2022-02-02T21:49:44.141" v="5363" actId="27309"/>
          <ac:graphicFrameMkLst>
            <pc:docMk/>
            <pc:sldMk cId="1824230970" sldId="353"/>
            <ac:graphicFrameMk id="5" creationId="{31514DD1-A2CF-49D2-BA70-812D0280B809}"/>
          </ac:graphicFrameMkLst>
        </pc:graphicFrameChg>
      </pc:sldChg>
      <pc:sldChg chg="del">
        <pc:chgData name="Sarah Williams" userId="5c4bb3394b1296e4" providerId="LiveId" clId="{667BCFE3-EFB5-42BA-B712-047D2ED0C85B}" dt="2022-02-03T13:03:39.538" v="7462" actId="2696"/>
        <pc:sldMkLst>
          <pc:docMk/>
          <pc:sldMk cId="4121545698" sldId="371"/>
        </pc:sldMkLst>
      </pc:sldChg>
      <pc:sldChg chg="del">
        <pc:chgData name="Sarah Williams" userId="5c4bb3394b1296e4" providerId="LiveId" clId="{667BCFE3-EFB5-42BA-B712-047D2ED0C85B}" dt="2022-01-28T15:30:05.395" v="38" actId="2696"/>
        <pc:sldMkLst>
          <pc:docMk/>
          <pc:sldMk cId="2558161303" sldId="373"/>
        </pc:sldMkLst>
      </pc:sldChg>
      <pc:sldChg chg="del">
        <pc:chgData name="Sarah Williams" userId="5c4bb3394b1296e4" providerId="LiveId" clId="{667BCFE3-EFB5-42BA-B712-047D2ED0C85B}" dt="2022-01-28T15:30:08.734" v="39" actId="2696"/>
        <pc:sldMkLst>
          <pc:docMk/>
          <pc:sldMk cId="1576323838" sldId="374"/>
        </pc:sldMkLst>
      </pc:sldChg>
      <pc:sldChg chg="del">
        <pc:chgData name="Sarah Williams" userId="5c4bb3394b1296e4" providerId="LiveId" clId="{667BCFE3-EFB5-42BA-B712-047D2ED0C85B}" dt="2022-01-28T15:32:01.223" v="48" actId="2696"/>
        <pc:sldMkLst>
          <pc:docMk/>
          <pc:sldMk cId="883892799" sldId="376"/>
        </pc:sldMkLst>
      </pc:sldChg>
      <pc:sldChg chg="del">
        <pc:chgData name="Sarah Williams" userId="5c4bb3394b1296e4" providerId="LiveId" clId="{667BCFE3-EFB5-42BA-B712-047D2ED0C85B}" dt="2022-01-28T15:33:03.979" v="52" actId="2696"/>
        <pc:sldMkLst>
          <pc:docMk/>
          <pc:sldMk cId="522231546" sldId="377"/>
        </pc:sldMkLst>
      </pc:sldChg>
      <pc:sldChg chg="del">
        <pc:chgData name="Sarah Williams" userId="5c4bb3394b1296e4" providerId="LiveId" clId="{667BCFE3-EFB5-42BA-B712-047D2ED0C85B}" dt="2022-02-02T18:56:30.510" v="1201" actId="2696"/>
        <pc:sldMkLst>
          <pc:docMk/>
          <pc:sldMk cId="4265021295" sldId="378"/>
        </pc:sldMkLst>
      </pc:sldChg>
      <pc:sldChg chg="add">
        <pc:chgData name="Sarah Williams" userId="5c4bb3394b1296e4" providerId="LiveId" clId="{667BCFE3-EFB5-42BA-B712-047D2ED0C85B}" dt="2022-02-03T13:23:00.712" v="7652"/>
        <pc:sldMkLst>
          <pc:docMk/>
          <pc:sldMk cId="366447106" sldId="379"/>
        </pc:sldMkLst>
      </pc:sldChg>
      <pc:sldChg chg="modSp del mod ord">
        <pc:chgData name="Sarah Williams" userId="5c4bb3394b1296e4" providerId="LiveId" clId="{667BCFE3-EFB5-42BA-B712-047D2ED0C85B}" dt="2022-02-03T13:22:56.068" v="7651" actId="2696"/>
        <pc:sldMkLst>
          <pc:docMk/>
          <pc:sldMk cId="841547678" sldId="379"/>
        </pc:sldMkLst>
        <pc:spChg chg="mod">
          <ac:chgData name="Sarah Williams" userId="5c4bb3394b1296e4" providerId="LiveId" clId="{667BCFE3-EFB5-42BA-B712-047D2ED0C85B}" dt="2022-02-02T19:00:42.243" v="1285" actId="313"/>
          <ac:spMkLst>
            <pc:docMk/>
            <pc:sldMk cId="841547678" sldId="379"/>
            <ac:spMk id="3" creationId="{00000000-0000-0000-0000-000000000000}"/>
          </ac:spMkLst>
        </pc:spChg>
      </pc:sldChg>
      <pc:sldChg chg="del ord">
        <pc:chgData name="Sarah Williams" userId="5c4bb3394b1296e4" providerId="LiveId" clId="{667BCFE3-EFB5-42BA-B712-047D2ED0C85B}" dt="2022-02-03T13:22:56.068" v="7651" actId="2696"/>
        <pc:sldMkLst>
          <pc:docMk/>
          <pc:sldMk cId="163750535" sldId="380"/>
        </pc:sldMkLst>
      </pc:sldChg>
      <pc:sldChg chg="modSp add">
        <pc:chgData name="Sarah Williams" userId="5c4bb3394b1296e4" providerId="LiveId" clId="{667BCFE3-EFB5-42BA-B712-047D2ED0C85B}" dt="2022-02-03T13:26:56.651" v="7686" actId="207"/>
        <pc:sldMkLst>
          <pc:docMk/>
          <pc:sldMk cId="1248962190" sldId="380"/>
        </pc:sldMkLst>
        <pc:spChg chg="mod">
          <ac:chgData name="Sarah Williams" userId="5c4bb3394b1296e4" providerId="LiveId" clId="{667BCFE3-EFB5-42BA-B712-047D2ED0C85B}" dt="2022-02-03T13:26:56.651" v="7686" actId="207"/>
          <ac:spMkLst>
            <pc:docMk/>
            <pc:sldMk cId="1248962190" sldId="380"/>
            <ac:spMk id="3" creationId="{00000000-0000-0000-0000-000000000000}"/>
          </ac:spMkLst>
        </pc:spChg>
      </pc:sldChg>
      <pc:sldChg chg="modSp del ord">
        <pc:chgData name="Sarah Williams" userId="5c4bb3394b1296e4" providerId="LiveId" clId="{667BCFE3-EFB5-42BA-B712-047D2ED0C85B}" dt="2022-02-03T13:22:56.068" v="7651" actId="2696"/>
        <pc:sldMkLst>
          <pc:docMk/>
          <pc:sldMk cId="500823084" sldId="381"/>
        </pc:sldMkLst>
        <pc:spChg chg="mod">
          <ac:chgData name="Sarah Williams" userId="5c4bb3394b1296e4" providerId="LiveId" clId="{667BCFE3-EFB5-42BA-B712-047D2ED0C85B}" dt="2022-02-02T18:58:01.517" v="1202" actId="20577"/>
          <ac:spMkLst>
            <pc:docMk/>
            <pc:sldMk cId="500823084" sldId="381"/>
            <ac:spMk id="3" creationId="{00000000-0000-0000-0000-000000000000}"/>
          </ac:spMkLst>
        </pc:spChg>
      </pc:sldChg>
      <pc:sldChg chg="add">
        <pc:chgData name="Sarah Williams" userId="5c4bb3394b1296e4" providerId="LiveId" clId="{667BCFE3-EFB5-42BA-B712-047D2ED0C85B}" dt="2022-02-03T13:23:00.712" v="7652"/>
        <pc:sldMkLst>
          <pc:docMk/>
          <pc:sldMk cId="3823119128" sldId="381"/>
        </pc:sldMkLst>
      </pc:sldChg>
      <pc:sldChg chg="modSp del ord modAnim">
        <pc:chgData name="Sarah Williams" userId="5c4bb3394b1296e4" providerId="LiveId" clId="{667BCFE3-EFB5-42BA-B712-047D2ED0C85B}" dt="2022-02-03T13:22:56.068" v="7651" actId="2696"/>
        <pc:sldMkLst>
          <pc:docMk/>
          <pc:sldMk cId="2985007690" sldId="382"/>
        </pc:sldMkLst>
        <pc:spChg chg="mod">
          <ac:chgData name="Sarah Williams" userId="5c4bb3394b1296e4" providerId="LiveId" clId="{667BCFE3-EFB5-42BA-B712-047D2ED0C85B}" dt="2022-02-02T19:03:26.261" v="1290" actId="6549"/>
          <ac:spMkLst>
            <pc:docMk/>
            <pc:sldMk cId="2985007690" sldId="382"/>
            <ac:spMk id="3" creationId="{00000000-0000-0000-0000-000000000000}"/>
          </ac:spMkLst>
        </pc:spChg>
      </pc:sldChg>
      <pc:sldChg chg="add">
        <pc:chgData name="Sarah Williams" userId="5c4bb3394b1296e4" providerId="LiveId" clId="{667BCFE3-EFB5-42BA-B712-047D2ED0C85B}" dt="2022-02-03T13:23:00.712" v="7652"/>
        <pc:sldMkLst>
          <pc:docMk/>
          <pc:sldMk cId="3905089725" sldId="382"/>
        </pc:sldMkLst>
      </pc:sldChg>
      <pc:sldChg chg="del">
        <pc:chgData name="Sarah Williams" userId="5c4bb3394b1296e4" providerId="LiveId" clId="{667BCFE3-EFB5-42BA-B712-047D2ED0C85B}" dt="2022-01-28T15:36:14.386" v="60" actId="2696"/>
        <pc:sldMkLst>
          <pc:docMk/>
          <pc:sldMk cId="2803155187" sldId="383"/>
        </pc:sldMkLst>
      </pc:sldChg>
      <pc:sldChg chg="del">
        <pc:chgData name="Sarah Williams" userId="5c4bb3394b1296e4" providerId="LiveId" clId="{667BCFE3-EFB5-42BA-B712-047D2ED0C85B}" dt="2022-01-28T15:36:18.899" v="61" actId="2696"/>
        <pc:sldMkLst>
          <pc:docMk/>
          <pc:sldMk cId="2627555453" sldId="388"/>
        </pc:sldMkLst>
      </pc:sldChg>
      <pc:sldChg chg="del">
        <pc:chgData name="Sarah Williams" userId="5c4bb3394b1296e4" providerId="LiveId" clId="{667BCFE3-EFB5-42BA-B712-047D2ED0C85B}" dt="2022-01-28T15:29:51.864" v="37" actId="2696"/>
        <pc:sldMkLst>
          <pc:docMk/>
          <pc:sldMk cId="4111299056" sldId="389"/>
        </pc:sldMkLst>
      </pc:sldChg>
      <pc:sldChg chg="del">
        <pc:chgData name="Sarah Williams" userId="5c4bb3394b1296e4" providerId="LiveId" clId="{667BCFE3-EFB5-42BA-B712-047D2ED0C85B}" dt="2022-01-28T15:29:34.456" v="35" actId="2696"/>
        <pc:sldMkLst>
          <pc:docMk/>
          <pc:sldMk cId="1014832337" sldId="391"/>
        </pc:sldMkLst>
      </pc:sldChg>
      <pc:sldChg chg="del">
        <pc:chgData name="Sarah Williams" userId="5c4bb3394b1296e4" providerId="LiveId" clId="{667BCFE3-EFB5-42BA-B712-047D2ED0C85B}" dt="2022-02-03T13:00:41.915" v="7394" actId="2696"/>
        <pc:sldMkLst>
          <pc:docMk/>
          <pc:sldMk cId="1792712066" sldId="392"/>
        </pc:sldMkLst>
      </pc:sldChg>
      <pc:sldChg chg="modSp del mod">
        <pc:chgData name="Sarah Williams" userId="5c4bb3394b1296e4" providerId="LiveId" clId="{667BCFE3-EFB5-42BA-B712-047D2ED0C85B}" dt="2022-02-03T13:03:39.538" v="7462" actId="2696"/>
        <pc:sldMkLst>
          <pc:docMk/>
          <pc:sldMk cId="3186255166" sldId="394"/>
        </pc:sldMkLst>
        <pc:spChg chg="mod">
          <ac:chgData name="Sarah Williams" userId="5c4bb3394b1296e4" providerId="LiveId" clId="{667BCFE3-EFB5-42BA-B712-047D2ED0C85B}" dt="2022-01-28T15:50:51.610" v="118" actId="20577"/>
          <ac:spMkLst>
            <pc:docMk/>
            <pc:sldMk cId="3186255166" sldId="394"/>
            <ac:spMk id="3" creationId="{60FA8B89-657E-0C44-9744-8DFE0B828F5E}"/>
          </ac:spMkLst>
        </pc:spChg>
      </pc:sldChg>
      <pc:sldChg chg="del">
        <pc:chgData name="Sarah Williams" userId="5c4bb3394b1296e4" providerId="LiveId" clId="{667BCFE3-EFB5-42BA-B712-047D2ED0C85B}" dt="2022-01-28T15:29:38.318" v="36" actId="2696"/>
        <pc:sldMkLst>
          <pc:docMk/>
          <pc:sldMk cId="1513385442" sldId="395"/>
        </pc:sldMkLst>
      </pc:sldChg>
      <pc:sldChg chg="del">
        <pc:chgData name="Sarah Williams" userId="5c4bb3394b1296e4" providerId="LiveId" clId="{667BCFE3-EFB5-42BA-B712-047D2ED0C85B}" dt="2022-01-28T15:30:49.357" v="43" actId="2696"/>
        <pc:sldMkLst>
          <pc:docMk/>
          <pc:sldMk cId="4268045570" sldId="396"/>
        </pc:sldMkLst>
      </pc:sldChg>
      <pc:sldChg chg="add del">
        <pc:chgData name="Sarah Williams" userId="5c4bb3394b1296e4" providerId="LiveId" clId="{667BCFE3-EFB5-42BA-B712-047D2ED0C85B}" dt="2022-01-28T15:31:45.835" v="47" actId="2696"/>
        <pc:sldMkLst>
          <pc:docMk/>
          <pc:sldMk cId="3536434836" sldId="397"/>
        </pc:sldMkLst>
      </pc:sldChg>
      <pc:sldChg chg="del">
        <pc:chgData name="Sarah Williams" userId="5c4bb3394b1296e4" providerId="LiveId" clId="{667BCFE3-EFB5-42BA-B712-047D2ED0C85B}" dt="2022-01-28T15:31:45.835" v="47" actId="2696"/>
        <pc:sldMkLst>
          <pc:docMk/>
          <pc:sldMk cId="577423245" sldId="398"/>
        </pc:sldMkLst>
      </pc:sldChg>
      <pc:sldChg chg="del">
        <pc:chgData name="Sarah Williams" userId="5c4bb3394b1296e4" providerId="LiveId" clId="{667BCFE3-EFB5-42BA-B712-047D2ED0C85B}" dt="2022-01-28T15:36:30.551" v="63" actId="2696"/>
        <pc:sldMkLst>
          <pc:docMk/>
          <pc:sldMk cId="1795787498" sldId="399"/>
        </pc:sldMkLst>
      </pc:sldChg>
      <pc:sldChg chg="modSp mod">
        <pc:chgData name="Sarah Williams" userId="5c4bb3394b1296e4" providerId="LiveId" clId="{667BCFE3-EFB5-42BA-B712-047D2ED0C85B}" dt="2022-02-03T13:24:37.084" v="7664" actId="207"/>
        <pc:sldMkLst>
          <pc:docMk/>
          <pc:sldMk cId="1423453577" sldId="400"/>
        </pc:sldMkLst>
        <pc:spChg chg="mod">
          <ac:chgData name="Sarah Williams" userId="5c4bb3394b1296e4" providerId="LiveId" clId="{667BCFE3-EFB5-42BA-B712-047D2ED0C85B}" dt="2022-02-03T13:24:37.084" v="7664" actId="207"/>
          <ac:spMkLst>
            <pc:docMk/>
            <pc:sldMk cId="1423453577" sldId="400"/>
            <ac:spMk id="2" creationId="{BBCD4E7C-BF63-1D49-B8D0-405E51E16378}"/>
          </ac:spMkLst>
        </pc:spChg>
      </pc:sldChg>
      <pc:sldChg chg="del">
        <pc:chgData name="Sarah Williams" userId="5c4bb3394b1296e4" providerId="LiveId" clId="{667BCFE3-EFB5-42BA-B712-047D2ED0C85B}" dt="2022-01-28T15:33:01.170" v="51" actId="2696"/>
        <pc:sldMkLst>
          <pc:docMk/>
          <pc:sldMk cId="3854398236" sldId="401"/>
        </pc:sldMkLst>
      </pc:sldChg>
      <pc:sldChg chg="del">
        <pc:chgData name="Sarah Williams" userId="5c4bb3394b1296e4" providerId="LiveId" clId="{667BCFE3-EFB5-42BA-B712-047D2ED0C85B}" dt="2022-01-28T15:35:02.456" v="58" actId="2696"/>
        <pc:sldMkLst>
          <pc:docMk/>
          <pc:sldMk cId="1339084489" sldId="402"/>
        </pc:sldMkLst>
      </pc:sldChg>
      <pc:sldChg chg="del">
        <pc:chgData name="Sarah Williams" userId="5c4bb3394b1296e4" providerId="LiveId" clId="{667BCFE3-EFB5-42BA-B712-047D2ED0C85B}" dt="2022-01-28T15:35:21.883" v="59" actId="2696"/>
        <pc:sldMkLst>
          <pc:docMk/>
          <pc:sldMk cId="3546777049" sldId="403"/>
        </pc:sldMkLst>
      </pc:sldChg>
      <pc:sldChg chg="del ord">
        <pc:chgData name="Sarah Williams" userId="5c4bb3394b1296e4" providerId="LiveId" clId="{667BCFE3-EFB5-42BA-B712-047D2ED0C85B}" dt="2022-02-03T13:20:35.647" v="7631" actId="2696"/>
        <pc:sldMkLst>
          <pc:docMk/>
          <pc:sldMk cId="2178711746" sldId="404"/>
        </pc:sldMkLst>
      </pc:sldChg>
      <pc:sldChg chg="del">
        <pc:chgData name="Sarah Williams" userId="5c4bb3394b1296e4" providerId="LiveId" clId="{667BCFE3-EFB5-42BA-B712-047D2ED0C85B}" dt="2022-01-28T15:36:14.386" v="60" actId="2696"/>
        <pc:sldMkLst>
          <pc:docMk/>
          <pc:sldMk cId="3082653907" sldId="405"/>
        </pc:sldMkLst>
      </pc:sldChg>
      <pc:sldChg chg="modSp new mod">
        <pc:chgData name="Sarah Williams" userId="5c4bb3394b1296e4" providerId="LiveId" clId="{667BCFE3-EFB5-42BA-B712-047D2ED0C85B}" dt="2022-02-03T13:31:51.534" v="7714" actId="14100"/>
        <pc:sldMkLst>
          <pc:docMk/>
          <pc:sldMk cId="3298800025" sldId="405"/>
        </pc:sldMkLst>
        <pc:spChg chg="mod">
          <ac:chgData name="Sarah Williams" userId="5c4bb3394b1296e4" providerId="LiveId" clId="{667BCFE3-EFB5-42BA-B712-047D2ED0C85B}" dt="2022-02-03T13:31:51.534" v="7714" actId="14100"/>
          <ac:spMkLst>
            <pc:docMk/>
            <pc:sldMk cId="3298800025" sldId="405"/>
            <ac:spMk id="2" creationId="{362F006F-8EC8-4ABB-80EE-F56152A1B7B1}"/>
          </ac:spMkLst>
        </pc:spChg>
        <pc:spChg chg="mod">
          <ac:chgData name="Sarah Williams" userId="5c4bb3394b1296e4" providerId="LiveId" clId="{667BCFE3-EFB5-42BA-B712-047D2ED0C85B}" dt="2022-02-03T12:59:31.689" v="7393" actId="207"/>
          <ac:spMkLst>
            <pc:docMk/>
            <pc:sldMk cId="3298800025" sldId="405"/>
            <ac:spMk id="3" creationId="{9D15FECC-2392-4485-95E8-7F931FDF21A9}"/>
          </ac:spMkLst>
        </pc:spChg>
      </pc:sldChg>
      <pc:sldChg chg="new del">
        <pc:chgData name="Sarah Williams" userId="5c4bb3394b1296e4" providerId="LiveId" clId="{667BCFE3-EFB5-42BA-B712-047D2ED0C85B}" dt="2022-01-28T15:32:59.450" v="50" actId="680"/>
        <pc:sldMkLst>
          <pc:docMk/>
          <pc:sldMk cId="1636957291" sldId="406"/>
        </pc:sldMkLst>
      </pc:sldChg>
      <pc:sldChg chg="addSp delSp modSp new mod ord">
        <pc:chgData name="Sarah Williams" userId="5c4bb3394b1296e4" providerId="LiveId" clId="{667BCFE3-EFB5-42BA-B712-047D2ED0C85B}" dt="2022-02-03T13:30:02.360" v="7708" actId="207"/>
        <pc:sldMkLst>
          <pc:docMk/>
          <pc:sldMk cId="3370602645" sldId="406"/>
        </pc:sldMkLst>
        <pc:spChg chg="mod">
          <ac:chgData name="Sarah Williams" userId="5c4bb3394b1296e4" providerId="LiveId" clId="{667BCFE3-EFB5-42BA-B712-047D2ED0C85B}" dt="2022-02-01T17:21:33.557" v="344" actId="20577"/>
          <ac:spMkLst>
            <pc:docMk/>
            <pc:sldMk cId="3370602645" sldId="406"/>
            <ac:spMk id="2" creationId="{DC35C267-1A02-4FDB-96EB-0053FBA0DA8B}"/>
          </ac:spMkLst>
        </pc:spChg>
        <pc:spChg chg="add del mod">
          <ac:chgData name="Sarah Williams" userId="5c4bb3394b1296e4" providerId="LiveId" clId="{667BCFE3-EFB5-42BA-B712-047D2ED0C85B}" dt="2022-02-01T17:20:35.337" v="325" actId="478"/>
          <ac:spMkLst>
            <pc:docMk/>
            <pc:sldMk cId="3370602645" sldId="406"/>
            <ac:spMk id="3" creationId="{C7C3EB1D-0619-45C5-B4B1-32C01AA4D13B}"/>
          </ac:spMkLst>
        </pc:spChg>
        <pc:spChg chg="add del mod">
          <ac:chgData name="Sarah Williams" userId="5c4bb3394b1296e4" providerId="LiveId" clId="{667BCFE3-EFB5-42BA-B712-047D2ED0C85B}" dt="2022-02-01T17:20:23.416" v="322"/>
          <ac:spMkLst>
            <pc:docMk/>
            <pc:sldMk cId="3370602645" sldId="406"/>
            <ac:spMk id="8" creationId="{829C9D2F-374B-4461-A707-DADC613ABE40}"/>
          </ac:spMkLst>
        </pc:spChg>
        <pc:spChg chg="add del">
          <ac:chgData name="Sarah Williams" userId="5c4bb3394b1296e4" providerId="LiveId" clId="{667BCFE3-EFB5-42BA-B712-047D2ED0C85B}" dt="2022-02-01T17:20:35.337" v="325" actId="478"/>
          <ac:spMkLst>
            <pc:docMk/>
            <pc:sldMk cId="3370602645" sldId="406"/>
            <ac:spMk id="9" creationId="{CB500A66-DA57-4B68-A6B4-DBEA4B0AAAF0}"/>
          </ac:spMkLst>
        </pc:spChg>
        <pc:spChg chg="add mod">
          <ac:chgData name="Sarah Williams" userId="5c4bb3394b1296e4" providerId="LiveId" clId="{667BCFE3-EFB5-42BA-B712-047D2ED0C85B}" dt="2022-02-03T13:30:02.360" v="7708" actId="207"/>
          <ac:spMkLst>
            <pc:docMk/>
            <pc:sldMk cId="3370602645" sldId="406"/>
            <ac:spMk id="10" creationId="{95393625-354B-4B9A-8EAE-E1F0F8A20119}"/>
          </ac:spMkLst>
        </pc:spChg>
      </pc:sldChg>
      <pc:sldChg chg="modSp new mod">
        <pc:chgData name="Sarah Williams" userId="5c4bb3394b1296e4" providerId="LiveId" clId="{667BCFE3-EFB5-42BA-B712-047D2ED0C85B}" dt="2022-02-03T13:27:31.981" v="7690" actId="207"/>
        <pc:sldMkLst>
          <pc:docMk/>
          <pc:sldMk cId="2178586634" sldId="407"/>
        </pc:sldMkLst>
        <pc:spChg chg="mod">
          <ac:chgData name="Sarah Williams" userId="5c4bb3394b1296e4" providerId="LiveId" clId="{667BCFE3-EFB5-42BA-B712-047D2ED0C85B}" dt="2022-02-03T13:27:31.981" v="7690" actId="207"/>
          <ac:spMkLst>
            <pc:docMk/>
            <pc:sldMk cId="2178586634" sldId="407"/>
            <ac:spMk id="2" creationId="{4AC172F4-0ABF-4023-9246-0F9E84BBB64A}"/>
          </ac:spMkLst>
        </pc:spChg>
        <pc:spChg chg="mod">
          <ac:chgData name="Sarah Williams" userId="5c4bb3394b1296e4" providerId="LiveId" clId="{667BCFE3-EFB5-42BA-B712-047D2ED0C85B}" dt="2022-02-03T13:24:09.587" v="7661" actId="207"/>
          <ac:spMkLst>
            <pc:docMk/>
            <pc:sldMk cId="2178586634" sldId="407"/>
            <ac:spMk id="3" creationId="{7C1482A1-6164-4554-BE4F-A854B6738CF1}"/>
          </ac:spMkLst>
        </pc:spChg>
      </pc:sldChg>
      <pc:sldChg chg="modSp new mod">
        <pc:chgData name="Sarah Williams" userId="5c4bb3394b1296e4" providerId="LiveId" clId="{667BCFE3-EFB5-42BA-B712-047D2ED0C85B}" dt="2022-02-03T13:31:39.804" v="7712" actId="20577"/>
        <pc:sldMkLst>
          <pc:docMk/>
          <pc:sldMk cId="2550003019" sldId="408"/>
        </pc:sldMkLst>
        <pc:spChg chg="mod">
          <ac:chgData name="Sarah Williams" userId="5c4bb3394b1296e4" providerId="LiveId" clId="{667BCFE3-EFB5-42BA-B712-047D2ED0C85B}" dt="2022-02-03T13:31:31.394" v="7711" actId="20577"/>
          <ac:spMkLst>
            <pc:docMk/>
            <pc:sldMk cId="2550003019" sldId="408"/>
            <ac:spMk id="2" creationId="{325268D0-22AF-471A-A1F4-896A6FC489C5}"/>
          </ac:spMkLst>
        </pc:spChg>
        <pc:spChg chg="mod">
          <ac:chgData name="Sarah Williams" userId="5c4bb3394b1296e4" providerId="LiveId" clId="{667BCFE3-EFB5-42BA-B712-047D2ED0C85B}" dt="2022-02-03T13:31:39.804" v="7712" actId="20577"/>
          <ac:spMkLst>
            <pc:docMk/>
            <pc:sldMk cId="2550003019" sldId="408"/>
            <ac:spMk id="3" creationId="{56D893BD-4EDD-4F8B-9E92-1AEE9BB4190F}"/>
          </ac:spMkLst>
        </pc:spChg>
      </pc:sldChg>
      <pc:sldChg chg="addSp delSp modSp new del mod setBg">
        <pc:chgData name="Sarah Williams" userId="5c4bb3394b1296e4" providerId="LiveId" clId="{667BCFE3-EFB5-42BA-B712-047D2ED0C85B}" dt="2022-02-02T22:12:07.763" v="5957" actId="2696"/>
        <pc:sldMkLst>
          <pc:docMk/>
          <pc:sldMk cId="1525296760" sldId="409"/>
        </pc:sldMkLst>
        <pc:spChg chg="mod">
          <ac:chgData name="Sarah Williams" userId="5c4bb3394b1296e4" providerId="LiveId" clId="{667BCFE3-EFB5-42BA-B712-047D2ED0C85B}" dt="2022-02-02T18:44:19.885" v="1154" actId="26606"/>
          <ac:spMkLst>
            <pc:docMk/>
            <pc:sldMk cId="1525296760" sldId="409"/>
            <ac:spMk id="2" creationId="{5054BBBA-E6C9-4E2D-94B8-80A1D4DAFCE6}"/>
          </ac:spMkLst>
        </pc:spChg>
        <pc:spChg chg="del mod">
          <ac:chgData name="Sarah Williams" userId="5c4bb3394b1296e4" providerId="LiveId" clId="{667BCFE3-EFB5-42BA-B712-047D2ED0C85B}" dt="2022-02-02T18:43:47.419" v="1147" actId="26606"/>
          <ac:spMkLst>
            <pc:docMk/>
            <pc:sldMk cId="1525296760" sldId="409"/>
            <ac:spMk id="3" creationId="{19170106-8B96-4D57-BC4C-F5C5E8D36CC9}"/>
          </ac:spMkLst>
        </pc:spChg>
        <pc:spChg chg="mod">
          <ac:chgData name="Sarah Williams" userId="5c4bb3394b1296e4" providerId="LiveId" clId="{667BCFE3-EFB5-42BA-B712-047D2ED0C85B}" dt="2022-02-02T18:44:19.885" v="1154" actId="26606"/>
          <ac:spMkLst>
            <pc:docMk/>
            <pc:sldMk cId="1525296760" sldId="409"/>
            <ac:spMk id="4" creationId="{0E0CABF1-E1CA-449C-AF36-BA5B02DE896B}"/>
          </ac:spMkLst>
        </pc:spChg>
        <pc:spChg chg="mod">
          <ac:chgData name="Sarah Williams" userId="5c4bb3394b1296e4" providerId="LiveId" clId="{667BCFE3-EFB5-42BA-B712-047D2ED0C85B}" dt="2022-02-02T18:44:19.885" v="1154" actId="26606"/>
          <ac:spMkLst>
            <pc:docMk/>
            <pc:sldMk cId="1525296760" sldId="409"/>
            <ac:spMk id="5" creationId="{2D4380E0-196F-4A5D-A72C-42C3B413E9EC}"/>
          </ac:spMkLst>
        </pc:spChg>
        <pc:graphicFrameChg chg="add mod ord modGraphic">
          <ac:chgData name="Sarah Williams" userId="5c4bb3394b1296e4" providerId="LiveId" clId="{667BCFE3-EFB5-42BA-B712-047D2ED0C85B}" dt="2022-02-02T18:44:19.885" v="1154" actId="26606"/>
          <ac:graphicFrameMkLst>
            <pc:docMk/>
            <pc:sldMk cId="1525296760" sldId="409"/>
            <ac:graphicFrameMk id="7" creationId="{E881C93B-CBA3-473B-A004-AFB616897553}"/>
          </ac:graphicFrameMkLst>
        </pc:graphicFrameChg>
      </pc:sldChg>
      <pc:sldChg chg="addSp delSp modSp new mod ord setBg">
        <pc:chgData name="Sarah Williams" userId="5c4bb3394b1296e4" providerId="LiveId" clId="{667BCFE3-EFB5-42BA-B712-047D2ED0C85B}" dt="2022-02-03T13:11:45.892" v="7606" actId="20577"/>
        <pc:sldMkLst>
          <pc:docMk/>
          <pc:sldMk cId="4093261807" sldId="410"/>
        </pc:sldMkLst>
        <pc:spChg chg="mod">
          <ac:chgData name="Sarah Williams" userId="5c4bb3394b1296e4" providerId="LiveId" clId="{667BCFE3-EFB5-42BA-B712-047D2ED0C85B}" dt="2022-02-02T22:07:22.810" v="5832" actId="14100"/>
          <ac:spMkLst>
            <pc:docMk/>
            <pc:sldMk cId="4093261807" sldId="410"/>
            <ac:spMk id="2" creationId="{A05A7C44-B791-41D7-AA18-317865B9E4C7}"/>
          </ac:spMkLst>
        </pc:spChg>
        <pc:spChg chg="add del mod">
          <ac:chgData name="Sarah Williams" userId="5c4bb3394b1296e4" providerId="LiveId" clId="{667BCFE3-EFB5-42BA-B712-047D2ED0C85B}" dt="2022-02-02T18:46:27.142" v="1170" actId="26606"/>
          <ac:spMkLst>
            <pc:docMk/>
            <pc:sldMk cId="4093261807" sldId="410"/>
            <ac:spMk id="3" creationId="{82F38CFC-B678-4A46-9AAF-66565005161C}"/>
          </ac:spMkLst>
        </pc:spChg>
        <pc:spChg chg="add mod">
          <ac:chgData name="Sarah Williams" userId="5c4bb3394b1296e4" providerId="LiveId" clId="{667BCFE3-EFB5-42BA-B712-047D2ED0C85B}" dt="2022-02-03T13:10:03.279" v="7570" actId="20577"/>
          <ac:spMkLst>
            <pc:docMk/>
            <pc:sldMk cId="4093261807" sldId="410"/>
            <ac:spMk id="3" creationId="{8B7E66B6-10F6-4FFF-B346-7CF0FC7639FE}"/>
          </ac:spMkLst>
        </pc:spChg>
        <pc:spChg chg="mod">
          <ac:chgData name="Sarah Williams" userId="5c4bb3394b1296e4" providerId="LiveId" clId="{667BCFE3-EFB5-42BA-B712-047D2ED0C85B}" dt="2022-02-02T18:46:27.126" v="1169" actId="26606"/>
          <ac:spMkLst>
            <pc:docMk/>
            <pc:sldMk cId="4093261807" sldId="410"/>
            <ac:spMk id="4" creationId="{797B81C4-1892-4BE9-AC2D-E0DB510F6F90}"/>
          </ac:spMkLst>
        </pc:spChg>
        <pc:spChg chg="mod">
          <ac:chgData name="Sarah Williams" userId="5c4bb3394b1296e4" providerId="LiveId" clId="{667BCFE3-EFB5-42BA-B712-047D2ED0C85B}" dt="2022-02-02T18:46:27.126" v="1169" actId="26606"/>
          <ac:spMkLst>
            <pc:docMk/>
            <pc:sldMk cId="4093261807" sldId="410"/>
            <ac:spMk id="5" creationId="{AD347CAD-F63A-4FFF-9A68-8F3DF97F69A4}"/>
          </ac:spMkLst>
        </pc:spChg>
        <pc:spChg chg="add mod">
          <ac:chgData name="Sarah Williams" userId="5c4bb3394b1296e4" providerId="LiveId" clId="{667BCFE3-EFB5-42BA-B712-047D2ED0C85B}" dt="2022-02-02T22:10:33.749" v="5953" actId="207"/>
          <ac:spMkLst>
            <pc:docMk/>
            <pc:sldMk cId="4093261807" sldId="410"/>
            <ac:spMk id="6" creationId="{96C2AF48-F2CB-4A83-A455-BC5ABB6F3DD7}"/>
          </ac:spMkLst>
        </pc:spChg>
        <pc:spChg chg="add del">
          <ac:chgData name="Sarah Williams" userId="5c4bb3394b1296e4" providerId="LiveId" clId="{667BCFE3-EFB5-42BA-B712-047D2ED0C85B}" dt="2022-02-02T18:46:27.126" v="1169" actId="26606"/>
          <ac:spMkLst>
            <pc:docMk/>
            <pc:sldMk cId="4093261807" sldId="410"/>
            <ac:spMk id="11" creationId="{619B3503-D505-49AA-97C1-B299D58DB436}"/>
          </ac:spMkLst>
        </pc:spChg>
        <pc:spChg chg="add del">
          <ac:chgData name="Sarah Williams" userId="5c4bb3394b1296e4" providerId="LiveId" clId="{667BCFE3-EFB5-42BA-B712-047D2ED0C85B}" dt="2022-02-02T18:46:27.126" v="1169" actId="26606"/>
          <ac:spMkLst>
            <pc:docMk/>
            <pc:sldMk cId="4093261807" sldId="410"/>
            <ac:spMk id="13" creationId="{E39A2319-946A-4C65-9B7C-1F86E9B1B57C}"/>
          </ac:spMkLst>
        </pc:spChg>
        <pc:graphicFrameChg chg="add del">
          <ac:chgData name="Sarah Williams" userId="5c4bb3394b1296e4" providerId="LiveId" clId="{667BCFE3-EFB5-42BA-B712-047D2ED0C85B}" dt="2022-02-02T18:46:27.126" v="1169" actId="26606"/>
          <ac:graphicFrameMkLst>
            <pc:docMk/>
            <pc:sldMk cId="4093261807" sldId="410"/>
            <ac:graphicFrameMk id="7" creationId="{0079C64C-EFD8-4DFE-B562-2765561AF278}"/>
          </ac:graphicFrameMkLst>
        </pc:graphicFrameChg>
        <pc:graphicFrameChg chg="add mod">
          <ac:chgData name="Sarah Williams" userId="5c4bb3394b1296e4" providerId="LiveId" clId="{667BCFE3-EFB5-42BA-B712-047D2ED0C85B}" dt="2022-02-03T13:11:45.892" v="7606" actId="20577"/>
          <ac:graphicFrameMkLst>
            <pc:docMk/>
            <pc:sldMk cId="4093261807" sldId="410"/>
            <ac:graphicFrameMk id="15" creationId="{3024A1E6-9463-4BAA-B63D-DCC6A9FAA6B6}"/>
          </ac:graphicFrameMkLst>
        </pc:graphicFrameChg>
      </pc:sldChg>
      <pc:sldChg chg="modSp new mod">
        <pc:chgData name="Sarah Williams" userId="5c4bb3394b1296e4" providerId="LiveId" clId="{667BCFE3-EFB5-42BA-B712-047D2ED0C85B}" dt="2022-02-03T13:27:41.508" v="7692" actId="207"/>
        <pc:sldMkLst>
          <pc:docMk/>
          <pc:sldMk cId="1813381737" sldId="411"/>
        </pc:sldMkLst>
        <pc:spChg chg="mod">
          <ac:chgData name="Sarah Williams" userId="5c4bb3394b1296e4" providerId="LiveId" clId="{667BCFE3-EFB5-42BA-B712-047D2ED0C85B}" dt="2022-02-03T13:27:38.324" v="7691" actId="207"/>
          <ac:spMkLst>
            <pc:docMk/>
            <pc:sldMk cId="1813381737" sldId="411"/>
            <ac:spMk id="2" creationId="{39F23CFB-A6D1-4C46-B632-169178698D6D}"/>
          </ac:spMkLst>
        </pc:spChg>
        <pc:spChg chg="mod">
          <ac:chgData name="Sarah Williams" userId="5c4bb3394b1296e4" providerId="LiveId" clId="{667BCFE3-EFB5-42BA-B712-047D2ED0C85B}" dt="2022-02-03T13:27:41.508" v="7692" actId="207"/>
          <ac:spMkLst>
            <pc:docMk/>
            <pc:sldMk cId="1813381737" sldId="411"/>
            <ac:spMk id="3" creationId="{57A435C1-FB8E-4A8D-81C5-902C4B7FC499}"/>
          </ac:spMkLst>
        </pc:spChg>
      </pc:sldChg>
      <pc:sldChg chg="modSp new mod ord">
        <pc:chgData name="Sarah Williams" userId="5c4bb3394b1296e4" providerId="LiveId" clId="{667BCFE3-EFB5-42BA-B712-047D2ED0C85B}" dt="2022-02-03T13:27:21.725" v="7689" actId="207"/>
        <pc:sldMkLst>
          <pc:docMk/>
          <pc:sldMk cId="1023776128" sldId="412"/>
        </pc:sldMkLst>
        <pc:spChg chg="mod">
          <ac:chgData name="Sarah Williams" userId="5c4bb3394b1296e4" providerId="LiveId" clId="{667BCFE3-EFB5-42BA-B712-047D2ED0C85B}" dt="2022-02-03T13:27:21.725" v="7689" actId="207"/>
          <ac:spMkLst>
            <pc:docMk/>
            <pc:sldMk cId="1023776128" sldId="412"/>
            <ac:spMk id="2" creationId="{489CFAA1-D746-46C3-8D84-5CD2374BCA49}"/>
          </ac:spMkLst>
        </pc:spChg>
        <pc:spChg chg="mod">
          <ac:chgData name="Sarah Williams" userId="5c4bb3394b1296e4" providerId="LiveId" clId="{667BCFE3-EFB5-42BA-B712-047D2ED0C85B}" dt="2022-02-03T13:24:04.078" v="7660" actId="207"/>
          <ac:spMkLst>
            <pc:docMk/>
            <pc:sldMk cId="1023776128" sldId="412"/>
            <ac:spMk id="3" creationId="{234C03FA-49F4-4533-8ED2-4E188E8A1996}"/>
          </ac:spMkLst>
        </pc:spChg>
      </pc:sldChg>
      <pc:sldChg chg="modSp new mod">
        <pc:chgData name="Sarah Williams" userId="5c4bb3394b1296e4" providerId="LiveId" clId="{667BCFE3-EFB5-42BA-B712-047D2ED0C85B}" dt="2022-02-03T13:28:01.667" v="7694" actId="207"/>
        <pc:sldMkLst>
          <pc:docMk/>
          <pc:sldMk cId="1601933644" sldId="413"/>
        </pc:sldMkLst>
        <pc:spChg chg="mod">
          <ac:chgData name="Sarah Williams" userId="5c4bb3394b1296e4" providerId="LiveId" clId="{667BCFE3-EFB5-42BA-B712-047D2ED0C85B}" dt="2022-02-03T13:28:01.667" v="7694" actId="207"/>
          <ac:spMkLst>
            <pc:docMk/>
            <pc:sldMk cId="1601933644" sldId="413"/>
            <ac:spMk id="2" creationId="{96A47CA5-AEFE-46B8-AF9E-A5F4A6597FAF}"/>
          </ac:spMkLst>
        </pc:spChg>
        <pc:spChg chg="mod">
          <ac:chgData name="Sarah Williams" userId="5c4bb3394b1296e4" providerId="LiveId" clId="{667BCFE3-EFB5-42BA-B712-047D2ED0C85B}" dt="2022-02-03T13:23:48.882" v="7658" actId="207"/>
          <ac:spMkLst>
            <pc:docMk/>
            <pc:sldMk cId="1601933644" sldId="413"/>
            <ac:spMk id="3" creationId="{ABB065A3-3584-4409-8661-14DAB9C04A0E}"/>
          </ac:spMkLst>
        </pc:spChg>
      </pc:sldChg>
      <pc:sldChg chg="addSp delSp modSp new mod">
        <pc:chgData name="Sarah Williams" userId="5c4bb3394b1296e4" providerId="LiveId" clId="{667BCFE3-EFB5-42BA-B712-047D2ED0C85B}" dt="2022-02-03T13:27:47.655" v="7693" actId="207"/>
        <pc:sldMkLst>
          <pc:docMk/>
          <pc:sldMk cId="459884054" sldId="414"/>
        </pc:sldMkLst>
        <pc:spChg chg="mod">
          <ac:chgData name="Sarah Williams" userId="5c4bb3394b1296e4" providerId="LiveId" clId="{667BCFE3-EFB5-42BA-B712-047D2ED0C85B}" dt="2022-02-03T13:27:47.655" v="7693" actId="207"/>
          <ac:spMkLst>
            <pc:docMk/>
            <pc:sldMk cId="459884054" sldId="414"/>
            <ac:spMk id="2" creationId="{603A12D3-36EF-4E20-B107-2382CEED8B85}"/>
          </ac:spMkLst>
        </pc:spChg>
        <pc:spChg chg="mod">
          <ac:chgData name="Sarah Williams" userId="5c4bb3394b1296e4" providerId="LiveId" clId="{667BCFE3-EFB5-42BA-B712-047D2ED0C85B}" dt="2022-02-03T13:23:56.979" v="7659" actId="207"/>
          <ac:spMkLst>
            <pc:docMk/>
            <pc:sldMk cId="459884054" sldId="414"/>
            <ac:spMk id="3" creationId="{0F2F99E7-4619-4C60-920F-5D2D77D0AAC3}"/>
          </ac:spMkLst>
        </pc:spChg>
        <pc:spChg chg="add del mod">
          <ac:chgData name="Sarah Williams" userId="5c4bb3394b1296e4" providerId="LiveId" clId="{667BCFE3-EFB5-42BA-B712-047D2ED0C85B}" dt="2022-02-02T21:19:50.828" v="4566" actId="21"/>
          <ac:spMkLst>
            <pc:docMk/>
            <pc:sldMk cId="459884054" sldId="414"/>
            <ac:spMk id="7" creationId="{68A05596-7A9F-4608-BA74-B0C4246ACA39}"/>
          </ac:spMkLst>
        </pc:spChg>
        <pc:spChg chg="add del mod">
          <ac:chgData name="Sarah Williams" userId="5c4bb3394b1296e4" providerId="LiveId" clId="{667BCFE3-EFB5-42BA-B712-047D2ED0C85B}" dt="2022-02-02T21:19:31.445" v="4559"/>
          <ac:spMkLst>
            <pc:docMk/>
            <pc:sldMk cId="459884054" sldId="414"/>
            <ac:spMk id="8" creationId="{C9B69E33-7B92-4A13-B1B0-247F0EC6D048}"/>
          </ac:spMkLst>
        </pc:spChg>
      </pc:sldChg>
      <pc:sldChg chg="modSp new mod ord">
        <pc:chgData name="Sarah Williams" userId="5c4bb3394b1296e4" providerId="LiveId" clId="{667BCFE3-EFB5-42BA-B712-047D2ED0C85B}" dt="2022-02-03T13:26:45.944" v="7685" actId="207"/>
        <pc:sldMkLst>
          <pc:docMk/>
          <pc:sldMk cId="3290442065" sldId="415"/>
        </pc:sldMkLst>
        <pc:spChg chg="mod">
          <ac:chgData name="Sarah Williams" userId="5c4bb3394b1296e4" providerId="LiveId" clId="{667BCFE3-EFB5-42BA-B712-047D2ED0C85B}" dt="2022-02-03T13:26:45.944" v="7685" actId="207"/>
          <ac:spMkLst>
            <pc:docMk/>
            <pc:sldMk cId="3290442065" sldId="415"/>
            <ac:spMk id="2" creationId="{96B99FDB-4D4B-4E8D-B389-EBC7D44FBD80}"/>
          </ac:spMkLst>
        </pc:spChg>
        <pc:spChg chg="mod">
          <ac:chgData name="Sarah Williams" userId="5c4bb3394b1296e4" providerId="LiveId" clId="{667BCFE3-EFB5-42BA-B712-047D2ED0C85B}" dt="2022-02-03T13:24:47.711" v="7665" actId="207"/>
          <ac:spMkLst>
            <pc:docMk/>
            <pc:sldMk cId="3290442065" sldId="415"/>
            <ac:spMk id="3" creationId="{A76E81B7-3BBA-47E1-90DA-79242B3EF2E6}"/>
          </ac:spMkLst>
        </pc:spChg>
      </pc:sldChg>
      <pc:sldChg chg="modSp new mod ord">
        <pc:chgData name="Sarah Williams" userId="5c4bb3394b1296e4" providerId="LiveId" clId="{667BCFE3-EFB5-42BA-B712-047D2ED0C85B}" dt="2022-02-03T13:24:31.407" v="7663" actId="207"/>
        <pc:sldMkLst>
          <pc:docMk/>
          <pc:sldMk cId="3842511423" sldId="416"/>
        </pc:sldMkLst>
        <pc:spChg chg="mod">
          <ac:chgData name="Sarah Williams" userId="5c4bb3394b1296e4" providerId="LiveId" clId="{667BCFE3-EFB5-42BA-B712-047D2ED0C85B}" dt="2022-02-03T13:24:31.407" v="7663" actId="207"/>
          <ac:spMkLst>
            <pc:docMk/>
            <pc:sldMk cId="3842511423" sldId="416"/>
            <ac:spMk id="2" creationId="{35C7BC09-9FFC-4D53-A62D-E0D547AF3091}"/>
          </ac:spMkLst>
        </pc:spChg>
        <pc:spChg chg="mod">
          <ac:chgData name="Sarah Williams" userId="5c4bb3394b1296e4" providerId="LiveId" clId="{667BCFE3-EFB5-42BA-B712-047D2ED0C85B}" dt="2022-02-03T13:13:08.466" v="7619" actId="20577"/>
          <ac:spMkLst>
            <pc:docMk/>
            <pc:sldMk cId="3842511423" sldId="416"/>
            <ac:spMk id="3" creationId="{DEB90DF6-652E-4832-8992-B68AC0E99D6C}"/>
          </ac:spMkLst>
        </pc:spChg>
      </pc:sldChg>
      <pc:sldChg chg="modSp new mod">
        <pc:chgData name="Sarah Williams" userId="5c4bb3394b1296e4" providerId="LiveId" clId="{667BCFE3-EFB5-42BA-B712-047D2ED0C85B}" dt="2022-02-03T13:29:23.690" v="7704" actId="207"/>
        <pc:sldMkLst>
          <pc:docMk/>
          <pc:sldMk cId="2133838503" sldId="417"/>
        </pc:sldMkLst>
        <pc:spChg chg="mod">
          <ac:chgData name="Sarah Williams" userId="5c4bb3394b1296e4" providerId="LiveId" clId="{667BCFE3-EFB5-42BA-B712-047D2ED0C85B}" dt="2022-02-03T13:29:18.270" v="7703" actId="207"/>
          <ac:spMkLst>
            <pc:docMk/>
            <pc:sldMk cId="2133838503" sldId="417"/>
            <ac:spMk id="2" creationId="{25535097-AE1C-4797-8289-09BA406BC1D1}"/>
          </ac:spMkLst>
        </pc:spChg>
        <pc:spChg chg="mod">
          <ac:chgData name="Sarah Williams" userId="5c4bb3394b1296e4" providerId="LiveId" clId="{667BCFE3-EFB5-42BA-B712-047D2ED0C85B}" dt="2022-02-03T13:29:23.690" v="7704" actId="207"/>
          <ac:spMkLst>
            <pc:docMk/>
            <pc:sldMk cId="2133838503" sldId="417"/>
            <ac:spMk id="3" creationId="{00E0BE6F-358F-43DC-A432-D9D7BF8E361C}"/>
          </ac:spMkLst>
        </pc:spChg>
      </pc:sldChg>
      <pc:sldChg chg="addSp delSp modSp new mod">
        <pc:chgData name="Sarah Williams" userId="5c4bb3394b1296e4" providerId="LiveId" clId="{667BCFE3-EFB5-42BA-B712-047D2ED0C85B}" dt="2022-02-03T13:26:34.964" v="7684" actId="207"/>
        <pc:sldMkLst>
          <pc:docMk/>
          <pc:sldMk cId="294376778" sldId="418"/>
        </pc:sldMkLst>
        <pc:spChg chg="mod">
          <ac:chgData name="Sarah Williams" userId="5c4bb3394b1296e4" providerId="LiveId" clId="{667BCFE3-EFB5-42BA-B712-047D2ED0C85B}" dt="2022-02-03T13:26:34.964" v="7684" actId="207"/>
          <ac:spMkLst>
            <pc:docMk/>
            <pc:sldMk cId="294376778" sldId="418"/>
            <ac:spMk id="2" creationId="{041180D2-00D7-410F-88D3-127D587B5C53}"/>
          </ac:spMkLst>
        </pc:spChg>
        <pc:spChg chg="del">
          <ac:chgData name="Sarah Williams" userId="5c4bb3394b1296e4" providerId="LiveId" clId="{667BCFE3-EFB5-42BA-B712-047D2ED0C85B}" dt="2022-02-03T13:02:18.692" v="7399"/>
          <ac:spMkLst>
            <pc:docMk/>
            <pc:sldMk cId="294376778" sldId="418"/>
            <ac:spMk id="3" creationId="{3BF30940-B080-48B4-BB0B-9C8B3F9741A6}"/>
          </ac:spMkLst>
        </pc:spChg>
        <pc:picChg chg="add mod">
          <ac:chgData name="Sarah Williams" userId="5c4bb3394b1296e4" providerId="LiveId" clId="{667BCFE3-EFB5-42BA-B712-047D2ED0C85B}" dt="2022-02-03T13:02:18.692" v="7399"/>
          <ac:picMkLst>
            <pc:docMk/>
            <pc:sldMk cId="294376778" sldId="418"/>
            <ac:picMk id="6" creationId="{C270B247-37EF-4F97-952E-C020A8D00A3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AC3DB0-6964-D343-9DBA-2159CC1BED92}" type="doc">
      <dgm:prSet loTypeId="urn:microsoft.com/office/officeart/2009/layout/CircleArrowProcess" loCatId="" qsTypeId="urn:microsoft.com/office/officeart/2005/8/quickstyle/simple4" qsCatId="simple" csTypeId="urn:microsoft.com/office/officeart/2005/8/colors/accent1_2" csCatId="accent1" phldr="1"/>
      <dgm:spPr/>
      <dgm:t>
        <a:bodyPr/>
        <a:lstStyle/>
        <a:p>
          <a:endParaRPr lang="en-US"/>
        </a:p>
      </dgm:t>
    </dgm:pt>
    <dgm:pt modelId="{DF279C04-DD07-8946-A1B7-8A863CB388C4}">
      <dgm:prSet phldrT="[Text]"/>
      <dgm:spPr/>
      <dgm:t>
        <a:bodyPr/>
        <a:lstStyle/>
        <a:p>
          <a:r>
            <a:rPr lang="en-US" dirty="0"/>
            <a:t>Lawful</a:t>
          </a:r>
        </a:p>
      </dgm:t>
    </dgm:pt>
    <dgm:pt modelId="{87684F17-9E6E-8A4B-ADFA-39CC54BBFA8A}" type="parTrans" cxnId="{E1CDCB29-2CDC-384D-8160-B1FC460A606D}">
      <dgm:prSet/>
      <dgm:spPr/>
      <dgm:t>
        <a:bodyPr/>
        <a:lstStyle/>
        <a:p>
          <a:endParaRPr lang="en-US"/>
        </a:p>
      </dgm:t>
    </dgm:pt>
    <dgm:pt modelId="{FD2D55AF-E4E3-A848-BC97-55F90BA2806C}" type="sibTrans" cxnId="{E1CDCB29-2CDC-384D-8160-B1FC460A606D}">
      <dgm:prSet/>
      <dgm:spPr/>
      <dgm:t>
        <a:bodyPr/>
        <a:lstStyle/>
        <a:p>
          <a:endParaRPr lang="en-US"/>
        </a:p>
      </dgm:t>
    </dgm:pt>
    <dgm:pt modelId="{D0AED9AF-8666-A64D-9256-EBCF9DD64940}">
      <dgm:prSet phldrT="[Text]"/>
      <dgm:spPr/>
      <dgm:t>
        <a:bodyPr/>
        <a:lstStyle/>
        <a:p>
          <a:r>
            <a:rPr lang="en-US" dirty="0"/>
            <a:t>Reasonable </a:t>
          </a:r>
        </a:p>
      </dgm:t>
    </dgm:pt>
    <dgm:pt modelId="{1F7A995C-5C92-A341-8383-D2723EB76C37}" type="parTrans" cxnId="{56F4C0A2-D2C2-B042-9606-278575C77B27}">
      <dgm:prSet/>
      <dgm:spPr/>
      <dgm:t>
        <a:bodyPr/>
        <a:lstStyle/>
        <a:p>
          <a:endParaRPr lang="en-US"/>
        </a:p>
      </dgm:t>
    </dgm:pt>
    <dgm:pt modelId="{D3276234-EE54-994C-95BB-6422CEEE3258}" type="sibTrans" cxnId="{56F4C0A2-D2C2-B042-9606-278575C77B27}">
      <dgm:prSet/>
      <dgm:spPr/>
      <dgm:t>
        <a:bodyPr/>
        <a:lstStyle/>
        <a:p>
          <a:endParaRPr lang="en-US"/>
        </a:p>
      </dgm:t>
    </dgm:pt>
    <dgm:pt modelId="{60053D1A-FB25-7E49-BF1F-A21B2AA347A8}">
      <dgm:prSet phldrT="[Text]"/>
      <dgm:spPr/>
      <dgm:t>
        <a:bodyPr/>
        <a:lstStyle/>
        <a:p>
          <a:r>
            <a:rPr lang="en-US" dirty="0"/>
            <a:t>Fair</a:t>
          </a:r>
        </a:p>
      </dgm:t>
    </dgm:pt>
    <dgm:pt modelId="{8F5DB90F-C790-9A48-9DC2-1EB13ACA0055}" type="parTrans" cxnId="{9EA52BE1-2083-CC46-8697-CF260C4F63BF}">
      <dgm:prSet/>
      <dgm:spPr/>
      <dgm:t>
        <a:bodyPr/>
        <a:lstStyle/>
        <a:p>
          <a:endParaRPr lang="en-US"/>
        </a:p>
      </dgm:t>
    </dgm:pt>
    <dgm:pt modelId="{4E2F356D-2D14-0C45-A0E4-F7046063C4E1}" type="sibTrans" cxnId="{9EA52BE1-2083-CC46-8697-CF260C4F63BF}">
      <dgm:prSet/>
      <dgm:spPr/>
      <dgm:t>
        <a:bodyPr/>
        <a:lstStyle/>
        <a:p>
          <a:endParaRPr lang="en-US"/>
        </a:p>
      </dgm:t>
    </dgm:pt>
    <dgm:pt modelId="{36FAD835-C7DB-1A4E-AD0B-695EECDB2F0C}" type="pres">
      <dgm:prSet presAssocID="{50AC3DB0-6964-D343-9DBA-2159CC1BED92}" presName="Name0" presStyleCnt="0">
        <dgm:presLayoutVars>
          <dgm:chMax val="7"/>
          <dgm:chPref val="7"/>
          <dgm:dir/>
          <dgm:animLvl val="lvl"/>
        </dgm:presLayoutVars>
      </dgm:prSet>
      <dgm:spPr/>
    </dgm:pt>
    <dgm:pt modelId="{0550441E-719F-E546-9A61-9EED1669683E}" type="pres">
      <dgm:prSet presAssocID="{DF279C04-DD07-8946-A1B7-8A863CB388C4}" presName="Accent1" presStyleCnt="0"/>
      <dgm:spPr/>
    </dgm:pt>
    <dgm:pt modelId="{4F2F41B0-47F3-B747-8874-77E559F85E74}" type="pres">
      <dgm:prSet presAssocID="{DF279C04-DD07-8946-A1B7-8A863CB388C4}" presName="Accent" presStyleLbl="node1" presStyleIdx="0" presStyleCnt="3"/>
      <dgm:spPr/>
    </dgm:pt>
    <dgm:pt modelId="{92751DA3-7126-A74D-B16E-2B053D66DF27}" type="pres">
      <dgm:prSet presAssocID="{DF279C04-DD07-8946-A1B7-8A863CB388C4}" presName="Parent1" presStyleLbl="revTx" presStyleIdx="0" presStyleCnt="3">
        <dgm:presLayoutVars>
          <dgm:chMax val="1"/>
          <dgm:chPref val="1"/>
          <dgm:bulletEnabled val="1"/>
        </dgm:presLayoutVars>
      </dgm:prSet>
      <dgm:spPr/>
    </dgm:pt>
    <dgm:pt modelId="{E0586440-D7A7-9641-B459-73556EDEF56C}" type="pres">
      <dgm:prSet presAssocID="{D0AED9AF-8666-A64D-9256-EBCF9DD64940}" presName="Accent2" presStyleCnt="0"/>
      <dgm:spPr/>
    </dgm:pt>
    <dgm:pt modelId="{B4A3E4DF-E8DE-0046-A4F9-855B06D07B06}" type="pres">
      <dgm:prSet presAssocID="{D0AED9AF-8666-A64D-9256-EBCF9DD64940}" presName="Accent" presStyleLbl="node1" presStyleIdx="1" presStyleCnt="3"/>
      <dgm:spPr/>
    </dgm:pt>
    <dgm:pt modelId="{E115E511-C8D8-0648-BBA7-DF049213A9FD}" type="pres">
      <dgm:prSet presAssocID="{D0AED9AF-8666-A64D-9256-EBCF9DD64940}" presName="Parent2" presStyleLbl="revTx" presStyleIdx="1" presStyleCnt="3">
        <dgm:presLayoutVars>
          <dgm:chMax val="1"/>
          <dgm:chPref val="1"/>
          <dgm:bulletEnabled val="1"/>
        </dgm:presLayoutVars>
      </dgm:prSet>
      <dgm:spPr/>
    </dgm:pt>
    <dgm:pt modelId="{25941FD3-0AD4-054F-9FFF-41FF41B6F2E0}" type="pres">
      <dgm:prSet presAssocID="{60053D1A-FB25-7E49-BF1F-A21B2AA347A8}" presName="Accent3" presStyleCnt="0"/>
      <dgm:spPr/>
    </dgm:pt>
    <dgm:pt modelId="{A279EC84-586F-1D40-91EF-FF8513C29775}" type="pres">
      <dgm:prSet presAssocID="{60053D1A-FB25-7E49-BF1F-A21B2AA347A8}" presName="Accent" presStyleLbl="node1" presStyleIdx="2" presStyleCnt="3"/>
      <dgm:spPr/>
    </dgm:pt>
    <dgm:pt modelId="{995DA730-967B-7D43-AF5F-347EBA87AD78}" type="pres">
      <dgm:prSet presAssocID="{60053D1A-FB25-7E49-BF1F-A21B2AA347A8}" presName="Parent3" presStyleLbl="revTx" presStyleIdx="2" presStyleCnt="3">
        <dgm:presLayoutVars>
          <dgm:chMax val="1"/>
          <dgm:chPref val="1"/>
          <dgm:bulletEnabled val="1"/>
        </dgm:presLayoutVars>
      </dgm:prSet>
      <dgm:spPr/>
    </dgm:pt>
  </dgm:ptLst>
  <dgm:cxnLst>
    <dgm:cxn modelId="{E1CDCB29-2CDC-384D-8160-B1FC460A606D}" srcId="{50AC3DB0-6964-D343-9DBA-2159CC1BED92}" destId="{DF279C04-DD07-8946-A1B7-8A863CB388C4}" srcOrd="0" destOrd="0" parTransId="{87684F17-9E6E-8A4B-ADFA-39CC54BBFA8A}" sibTransId="{FD2D55AF-E4E3-A848-BC97-55F90BA2806C}"/>
    <dgm:cxn modelId="{D2865132-200D-0E40-A3AC-B71E6B8A6CA3}" type="presOf" srcId="{D0AED9AF-8666-A64D-9256-EBCF9DD64940}" destId="{E115E511-C8D8-0648-BBA7-DF049213A9FD}" srcOrd="0" destOrd="0" presId="urn:microsoft.com/office/officeart/2009/layout/CircleArrowProcess"/>
    <dgm:cxn modelId="{4394A174-CC4C-CD4D-92E4-4D7A787C2190}" type="presOf" srcId="{DF279C04-DD07-8946-A1B7-8A863CB388C4}" destId="{92751DA3-7126-A74D-B16E-2B053D66DF27}" srcOrd="0" destOrd="0" presId="urn:microsoft.com/office/officeart/2009/layout/CircleArrowProcess"/>
    <dgm:cxn modelId="{86D0BE99-A67E-8A45-8343-D5100C92E6DB}" type="presOf" srcId="{60053D1A-FB25-7E49-BF1F-A21B2AA347A8}" destId="{995DA730-967B-7D43-AF5F-347EBA87AD78}" srcOrd="0" destOrd="0" presId="urn:microsoft.com/office/officeart/2009/layout/CircleArrowProcess"/>
    <dgm:cxn modelId="{56F4C0A2-D2C2-B042-9606-278575C77B27}" srcId="{50AC3DB0-6964-D343-9DBA-2159CC1BED92}" destId="{D0AED9AF-8666-A64D-9256-EBCF9DD64940}" srcOrd="1" destOrd="0" parTransId="{1F7A995C-5C92-A341-8383-D2723EB76C37}" sibTransId="{D3276234-EE54-994C-95BB-6422CEEE3258}"/>
    <dgm:cxn modelId="{7BADD6DC-2A1B-6740-A9AE-A84B1311E06D}" type="presOf" srcId="{50AC3DB0-6964-D343-9DBA-2159CC1BED92}" destId="{36FAD835-C7DB-1A4E-AD0B-695EECDB2F0C}" srcOrd="0" destOrd="0" presId="urn:microsoft.com/office/officeart/2009/layout/CircleArrowProcess"/>
    <dgm:cxn modelId="{9EA52BE1-2083-CC46-8697-CF260C4F63BF}" srcId="{50AC3DB0-6964-D343-9DBA-2159CC1BED92}" destId="{60053D1A-FB25-7E49-BF1F-A21B2AA347A8}" srcOrd="2" destOrd="0" parTransId="{8F5DB90F-C790-9A48-9DC2-1EB13ACA0055}" sibTransId="{4E2F356D-2D14-0C45-A0E4-F7046063C4E1}"/>
    <dgm:cxn modelId="{1ADA1F82-C9E9-9A42-81A2-48DFDBFF5A6D}" type="presParOf" srcId="{36FAD835-C7DB-1A4E-AD0B-695EECDB2F0C}" destId="{0550441E-719F-E546-9A61-9EED1669683E}" srcOrd="0" destOrd="0" presId="urn:microsoft.com/office/officeart/2009/layout/CircleArrowProcess"/>
    <dgm:cxn modelId="{A98AF80A-A6B6-D849-913F-DCF2FE78052B}" type="presParOf" srcId="{0550441E-719F-E546-9A61-9EED1669683E}" destId="{4F2F41B0-47F3-B747-8874-77E559F85E74}" srcOrd="0" destOrd="0" presId="urn:microsoft.com/office/officeart/2009/layout/CircleArrowProcess"/>
    <dgm:cxn modelId="{2A80047C-06CA-F44D-88BE-E1E82170790A}" type="presParOf" srcId="{36FAD835-C7DB-1A4E-AD0B-695EECDB2F0C}" destId="{92751DA3-7126-A74D-B16E-2B053D66DF27}" srcOrd="1" destOrd="0" presId="urn:microsoft.com/office/officeart/2009/layout/CircleArrowProcess"/>
    <dgm:cxn modelId="{E99ED5FE-A52F-394D-B394-CAE61FC8DAB4}" type="presParOf" srcId="{36FAD835-C7DB-1A4E-AD0B-695EECDB2F0C}" destId="{E0586440-D7A7-9641-B459-73556EDEF56C}" srcOrd="2" destOrd="0" presId="urn:microsoft.com/office/officeart/2009/layout/CircleArrowProcess"/>
    <dgm:cxn modelId="{73C91BB1-0DFB-A845-9753-095FB1825B9D}" type="presParOf" srcId="{E0586440-D7A7-9641-B459-73556EDEF56C}" destId="{B4A3E4DF-E8DE-0046-A4F9-855B06D07B06}" srcOrd="0" destOrd="0" presId="urn:microsoft.com/office/officeart/2009/layout/CircleArrowProcess"/>
    <dgm:cxn modelId="{05C818B4-F75F-1140-8B33-9D8726316758}" type="presParOf" srcId="{36FAD835-C7DB-1A4E-AD0B-695EECDB2F0C}" destId="{E115E511-C8D8-0648-BBA7-DF049213A9FD}" srcOrd="3" destOrd="0" presId="urn:microsoft.com/office/officeart/2009/layout/CircleArrowProcess"/>
    <dgm:cxn modelId="{13C72BB3-1685-6048-A339-C69D71070613}" type="presParOf" srcId="{36FAD835-C7DB-1A4E-AD0B-695EECDB2F0C}" destId="{25941FD3-0AD4-054F-9FFF-41FF41B6F2E0}" srcOrd="4" destOrd="0" presId="urn:microsoft.com/office/officeart/2009/layout/CircleArrowProcess"/>
    <dgm:cxn modelId="{8DD98342-7F09-A548-A4AD-7CEC64D3AAD7}" type="presParOf" srcId="{25941FD3-0AD4-054F-9FFF-41FF41B6F2E0}" destId="{A279EC84-586F-1D40-91EF-FF8513C29775}" srcOrd="0" destOrd="0" presId="urn:microsoft.com/office/officeart/2009/layout/CircleArrowProcess"/>
    <dgm:cxn modelId="{49D10A73-BF76-354A-876B-413C2C4F8FC9}" type="presParOf" srcId="{36FAD835-C7DB-1A4E-AD0B-695EECDB2F0C}" destId="{995DA730-967B-7D43-AF5F-347EBA87AD78}"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223CA9-0CF5-4F13-95F1-06E65C7612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A4CAD6F-6C3C-4D7A-837D-0A576BA92144}">
      <dgm:prSet/>
      <dgm:spPr/>
      <dgm:t>
        <a:bodyPr/>
        <a:lstStyle/>
        <a:p>
          <a:pPr algn="ctr"/>
          <a:r>
            <a:rPr lang="en-GB" dirty="0" err="1"/>
            <a:t>i</a:t>
          </a:r>
          <a:r>
            <a:rPr lang="en-GB" dirty="0"/>
            <a:t>) has needs for care and support</a:t>
          </a:r>
          <a:endParaRPr lang="en-US" dirty="0"/>
        </a:p>
      </dgm:t>
    </dgm:pt>
    <dgm:pt modelId="{3EAD9A7F-1EC3-49CC-9B4C-1917083F5E34}" type="parTrans" cxnId="{6CCC12F2-1873-43D9-A787-BDAD91D9E0C8}">
      <dgm:prSet/>
      <dgm:spPr/>
      <dgm:t>
        <a:bodyPr/>
        <a:lstStyle/>
        <a:p>
          <a:endParaRPr lang="en-US"/>
        </a:p>
      </dgm:t>
    </dgm:pt>
    <dgm:pt modelId="{F37D3B75-6416-4156-907E-7BFC0187AD77}" type="sibTrans" cxnId="{6CCC12F2-1873-43D9-A787-BDAD91D9E0C8}">
      <dgm:prSet/>
      <dgm:spPr/>
      <dgm:t>
        <a:bodyPr/>
        <a:lstStyle/>
        <a:p>
          <a:endParaRPr lang="en-US"/>
        </a:p>
      </dgm:t>
    </dgm:pt>
    <dgm:pt modelId="{B0ABCED9-CFC0-4406-A191-F282BA342E13}">
      <dgm:prSet/>
      <dgm:spPr/>
      <dgm:t>
        <a:bodyPr/>
        <a:lstStyle/>
        <a:p>
          <a:pPr algn="ctr"/>
          <a:r>
            <a:rPr lang="en-GB" dirty="0"/>
            <a:t>ii) is experiencing or at risk of abuse or neglect</a:t>
          </a:r>
          <a:endParaRPr lang="en-US" dirty="0"/>
        </a:p>
      </dgm:t>
    </dgm:pt>
    <dgm:pt modelId="{514634EC-A353-4D21-B341-70904A37E938}" type="parTrans" cxnId="{68BF0448-2F95-4917-83FC-D3E8830A4A49}">
      <dgm:prSet/>
      <dgm:spPr/>
      <dgm:t>
        <a:bodyPr/>
        <a:lstStyle/>
        <a:p>
          <a:endParaRPr lang="en-US"/>
        </a:p>
      </dgm:t>
    </dgm:pt>
    <dgm:pt modelId="{70B30595-44D6-4471-8565-9D31A059CECD}" type="sibTrans" cxnId="{68BF0448-2F95-4917-83FC-D3E8830A4A49}">
      <dgm:prSet/>
      <dgm:spPr/>
      <dgm:t>
        <a:bodyPr/>
        <a:lstStyle/>
        <a:p>
          <a:endParaRPr lang="en-US"/>
        </a:p>
      </dgm:t>
    </dgm:pt>
    <dgm:pt modelId="{84F48C0F-D747-4C0C-BC68-B4DEB27EBFA7}">
      <dgm:prSet/>
      <dgm:spPr/>
      <dgm:t>
        <a:bodyPr/>
        <a:lstStyle/>
        <a:p>
          <a:pPr algn="ctr"/>
          <a:r>
            <a:rPr lang="en-GB" dirty="0"/>
            <a:t>iii) as result of needs unable to protect themselves</a:t>
          </a:r>
          <a:endParaRPr lang="en-US" dirty="0"/>
        </a:p>
      </dgm:t>
    </dgm:pt>
    <dgm:pt modelId="{20D3015B-EECB-42AE-8EFA-6FCFA9D73F69}" type="parTrans" cxnId="{4322DEF0-EC4C-4AC5-8547-20F03C92B578}">
      <dgm:prSet/>
      <dgm:spPr/>
      <dgm:t>
        <a:bodyPr/>
        <a:lstStyle/>
        <a:p>
          <a:endParaRPr lang="en-US"/>
        </a:p>
      </dgm:t>
    </dgm:pt>
    <dgm:pt modelId="{0D6A450D-2800-49A7-A9FB-E49A72EC55C2}" type="sibTrans" cxnId="{4322DEF0-EC4C-4AC5-8547-20F03C92B578}">
      <dgm:prSet/>
      <dgm:spPr/>
      <dgm:t>
        <a:bodyPr/>
        <a:lstStyle/>
        <a:p>
          <a:endParaRPr lang="en-US"/>
        </a:p>
      </dgm:t>
    </dgm:pt>
    <dgm:pt modelId="{136A97C7-BE71-400E-AFFC-0599179929AA}">
      <dgm:prSet/>
      <dgm:spPr/>
      <dgm:t>
        <a:bodyPr/>
        <a:lstStyle/>
        <a:p>
          <a:pPr algn="ctr"/>
          <a:r>
            <a:rPr lang="en-GB" dirty="0"/>
            <a:t>make (or cause to be made) whatever enquiries are necessary</a:t>
          </a:r>
          <a:endParaRPr lang="en-US" dirty="0"/>
        </a:p>
      </dgm:t>
    </dgm:pt>
    <dgm:pt modelId="{F6993968-A3B9-432B-B4E8-A82F2DFFA20F}" type="parTrans" cxnId="{5F7295F8-349B-4304-B582-E0449783CB49}">
      <dgm:prSet/>
      <dgm:spPr/>
      <dgm:t>
        <a:bodyPr/>
        <a:lstStyle/>
        <a:p>
          <a:endParaRPr lang="en-US"/>
        </a:p>
      </dgm:t>
    </dgm:pt>
    <dgm:pt modelId="{58E82D38-4406-4D62-B057-A91D6A7D7F22}" type="sibTrans" cxnId="{5F7295F8-349B-4304-B582-E0449783CB49}">
      <dgm:prSet/>
      <dgm:spPr/>
      <dgm:t>
        <a:bodyPr/>
        <a:lstStyle/>
        <a:p>
          <a:endParaRPr lang="en-US"/>
        </a:p>
      </dgm:t>
    </dgm:pt>
    <dgm:pt modelId="{EA3185BC-975C-4964-A1B8-1876010252B8}">
      <dgm:prSet/>
      <dgm:spPr/>
      <dgm:t>
        <a:bodyPr/>
        <a:lstStyle/>
        <a:p>
          <a:pPr algn="ctr"/>
          <a:r>
            <a:rPr lang="en-GB" dirty="0"/>
            <a:t>to decide whether action is necessary and if so what and by whom</a:t>
          </a:r>
          <a:endParaRPr lang="en-US" dirty="0"/>
        </a:p>
      </dgm:t>
    </dgm:pt>
    <dgm:pt modelId="{14B2242A-D681-4C39-A27E-7283AC4EDB12}" type="parTrans" cxnId="{DD23E036-524B-4D46-AF8F-591A6902EDCD}">
      <dgm:prSet/>
      <dgm:spPr/>
      <dgm:t>
        <a:bodyPr/>
        <a:lstStyle/>
        <a:p>
          <a:endParaRPr lang="en-US"/>
        </a:p>
      </dgm:t>
    </dgm:pt>
    <dgm:pt modelId="{789D7A39-51BF-44A3-8927-87827EAF539C}" type="sibTrans" cxnId="{DD23E036-524B-4D46-AF8F-591A6902EDCD}">
      <dgm:prSet/>
      <dgm:spPr/>
      <dgm:t>
        <a:bodyPr/>
        <a:lstStyle/>
        <a:p>
          <a:endParaRPr lang="en-US"/>
        </a:p>
      </dgm:t>
    </dgm:pt>
    <dgm:pt modelId="{A8D703F3-C6DB-4B71-BE67-F48376A9B645}" type="pres">
      <dgm:prSet presAssocID="{90223CA9-0CF5-4F13-95F1-06E65C761267}" presName="linear" presStyleCnt="0">
        <dgm:presLayoutVars>
          <dgm:animLvl val="lvl"/>
          <dgm:resizeHandles val="exact"/>
        </dgm:presLayoutVars>
      </dgm:prSet>
      <dgm:spPr/>
    </dgm:pt>
    <dgm:pt modelId="{96042F5D-E103-459A-83BA-D69FD8878682}" type="pres">
      <dgm:prSet presAssocID="{0A4CAD6F-6C3C-4D7A-837D-0A576BA92144}" presName="parentText" presStyleLbl="node1" presStyleIdx="0" presStyleCnt="5">
        <dgm:presLayoutVars>
          <dgm:chMax val="0"/>
          <dgm:bulletEnabled val="1"/>
        </dgm:presLayoutVars>
      </dgm:prSet>
      <dgm:spPr/>
    </dgm:pt>
    <dgm:pt modelId="{CA2196B8-D05A-46E2-9762-10A9D74E465B}" type="pres">
      <dgm:prSet presAssocID="{F37D3B75-6416-4156-907E-7BFC0187AD77}" presName="spacer" presStyleCnt="0"/>
      <dgm:spPr/>
    </dgm:pt>
    <dgm:pt modelId="{203F8DC9-2778-4E71-8B29-6FC3FF070098}" type="pres">
      <dgm:prSet presAssocID="{B0ABCED9-CFC0-4406-A191-F282BA342E13}" presName="parentText" presStyleLbl="node1" presStyleIdx="1" presStyleCnt="5">
        <dgm:presLayoutVars>
          <dgm:chMax val="0"/>
          <dgm:bulletEnabled val="1"/>
        </dgm:presLayoutVars>
      </dgm:prSet>
      <dgm:spPr/>
    </dgm:pt>
    <dgm:pt modelId="{F900A1BB-528E-4CB0-A077-2267D559E771}" type="pres">
      <dgm:prSet presAssocID="{70B30595-44D6-4471-8565-9D31A059CECD}" presName="spacer" presStyleCnt="0"/>
      <dgm:spPr/>
    </dgm:pt>
    <dgm:pt modelId="{11A8F5B2-DFDC-443D-A44D-B0F077DF4296}" type="pres">
      <dgm:prSet presAssocID="{84F48C0F-D747-4C0C-BC68-B4DEB27EBFA7}" presName="parentText" presStyleLbl="node1" presStyleIdx="2" presStyleCnt="5">
        <dgm:presLayoutVars>
          <dgm:chMax val="0"/>
          <dgm:bulletEnabled val="1"/>
        </dgm:presLayoutVars>
      </dgm:prSet>
      <dgm:spPr/>
    </dgm:pt>
    <dgm:pt modelId="{1DE41CE2-EF3D-4325-AE88-FF25569AB594}" type="pres">
      <dgm:prSet presAssocID="{0D6A450D-2800-49A7-A9FB-E49A72EC55C2}" presName="spacer" presStyleCnt="0"/>
      <dgm:spPr/>
    </dgm:pt>
    <dgm:pt modelId="{C4E9979F-6981-43A8-B65B-D58BA5BD3BCF}" type="pres">
      <dgm:prSet presAssocID="{136A97C7-BE71-400E-AFFC-0599179929AA}" presName="parentText" presStyleLbl="node1" presStyleIdx="3" presStyleCnt="5">
        <dgm:presLayoutVars>
          <dgm:chMax val="0"/>
          <dgm:bulletEnabled val="1"/>
        </dgm:presLayoutVars>
      </dgm:prSet>
      <dgm:spPr/>
    </dgm:pt>
    <dgm:pt modelId="{D658B123-D439-4B3E-9502-E379761CDF9C}" type="pres">
      <dgm:prSet presAssocID="{58E82D38-4406-4D62-B057-A91D6A7D7F22}" presName="spacer" presStyleCnt="0"/>
      <dgm:spPr/>
    </dgm:pt>
    <dgm:pt modelId="{B1A3D364-E805-4738-B20E-0BFCDA8C217B}" type="pres">
      <dgm:prSet presAssocID="{EA3185BC-975C-4964-A1B8-1876010252B8}" presName="parentText" presStyleLbl="node1" presStyleIdx="4" presStyleCnt="5">
        <dgm:presLayoutVars>
          <dgm:chMax val="0"/>
          <dgm:bulletEnabled val="1"/>
        </dgm:presLayoutVars>
      </dgm:prSet>
      <dgm:spPr/>
    </dgm:pt>
  </dgm:ptLst>
  <dgm:cxnLst>
    <dgm:cxn modelId="{C84BAC0E-3AE7-46C1-823A-2D658F5DC9B8}" type="presOf" srcId="{136A97C7-BE71-400E-AFFC-0599179929AA}" destId="{C4E9979F-6981-43A8-B65B-D58BA5BD3BCF}" srcOrd="0" destOrd="0" presId="urn:microsoft.com/office/officeart/2005/8/layout/vList2"/>
    <dgm:cxn modelId="{6759DA16-EFDC-4493-AE22-A1A844709073}" type="presOf" srcId="{EA3185BC-975C-4964-A1B8-1876010252B8}" destId="{B1A3D364-E805-4738-B20E-0BFCDA8C217B}" srcOrd="0" destOrd="0" presId="urn:microsoft.com/office/officeart/2005/8/layout/vList2"/>
    <dgm:cxn modelId="{1469FD1D-7BC8-4E23-90E1-7337292243F1}" type="presOf" srcId="{0A4CAD6F-6C3C-4D7A-837D-0A576BA92144}" destId="{96042F5D-E103-459A-83BA-D69FD8878682}" srcOrd="0" destOrd="0" presId="urn:microsoft.com/office/officeart/2005/8/layout/vList2"/>
    <dgm:cxn modelId="{DD23E036-524B-4D46-AF8F-591A6902EDCD}" srcId="{90223CA9-0CF5-4F13-95F1-06E65C761267}" destId="{EA3185BC-975C-4964-A1B8-1876010252B8}" srcOrd="4" destOrd="0" parTransId="{14B2242A-D681-4C39-A27E-7283AC4EDB12}" sibTransId="{789D7A39-51BF-44A3-8927-87827EAF539C}"/>
    <dgm:cxn modelId="{68BF0448-2F95-4917-83FC-D3E8830A4A49}" srcId="{90223CA9-0CF5-4F13-95F1-06E65C761267}" destId="{B0ABCED9-CFC0-4406-A191-F282BA342E13}" srcOrd="1" destOrd="0" parTransId="{514634EC-A353-4D21-B341-70904A37E938}" sibTransId="{70B30595-44D6-4471-8565-9D31A059CECD}"/>
    <dgm:cxn modelId="{F6DE269D-9D31-499A-A2DF-123A5497D428}" type="presOf" srcId="{84F48C0F-D747-4C0C-BC68-B4DEB27EBFA7}" destId="{11A8F5B2-DFDC-443D-A44D-B0F077DF4296}" srcOrd="0" destOrd="0" presId="urn:microsoft.com/office/officeart/2005/8/layout/vList2"/>
    <dgm:cxn modelId="{26563FCA-5939-461A-A179-9E7C49C27B26}" type="presOf" srcId="{90223CA9-0CF5-4F13-95F1-06E65C761267}" destId="{A8D703F3-C6DB-4B71-BE67-F48376A9B645}" srcOrd="0" destOrd="0" presId="urn:microsoft.com/office/officeart/2005/8/layout/vList2"/>
    <dgm:cxn modelId="{A59045E7-F7B6-4E72-A427-5F7F527924AA}" type="presOf" srcId="{B0ABCED9-CFC0-4406-A191-F282BA342E13}" destId="{203F8DC9-2778-4E71-8B29-6FC3FF070098}" srcOrd="0" destOrd="0" presId="urn:microsoft.com/office/officeart/2005/8/layout/vList2"/>
    <dgm:cxn modelId="{4322DEF0-EC4C-4AC5-8547-20F03C92B578}" srcId="{90223CA9-0CF5-4F13-95F1-06E65C761267}" destId="{84F48C0F-D747-4C0C-BC68-B4DEB27EBFA7}" srcOrd="2" destOrd="0" parTransId="{20D3015B-EECB-42AE-8EFA-6FCFA9D73F69}" sibTransId="{0D6A450D-2800-49A7-A9FB-E49A72EC55C2}"/>
    <dgm:cxn modelId="{6CCC12F2-1873-43D9-A787-BDAD91D9E0C8}" srcId="{90223CA9-0CF5-4F13-95F1-06E65C761267}" destId="{0A4CAD6F-6C3C-4D7A-837D-0A576BA92144}" srcOrd="0" destOrd="0" parTransId="{3EAD9A7F-1EC3-49CC-9B4C-1917083F5E34}" sibTransId="{F37D3B75-6416-4156-907E-7BFC0187AD77}"/>
    <dgm:cxn modelId="{5F7295F8-349B-4304-B582-E0449783CB49}" srcId="{90223CA9-0CF5-4F13-95F1-06E65C761267}" destId="{136A97C7-BE71-400E-AFFC-0599179929AA}" srcOrd="3" destOrd="0" parTransId="{F6993968-A3B9-432B-B4E8-A82F2DFFA20F}" sibTransId="{58E82D38-4406-4D62-B057-A91D6A7D7F22}"/>
    <dgm:cxn modelId="{8111E2AF-81C2-45BE-BA24-CC11D9AA0068}" type="presParOf" srcId="{A8D703F3-C6DB-4B71-BE67-F48376A9B645}" destId="{96042F5D-E103-459A-83BA-D69FD8878682}" srcOrd="0" destOrd="0" presId="urn:microsoft.com/office/officeart/2005/8/layout/vList2"/>
    <dgm:cxn modelId="{E74620C0-EEE8-4C31-91BE-A68D372EEAB7}" type="presParOf" srcId="{A8D703F3-C6DB-4B71-BE67-F48376A9B645}" destId="{CA2196B8-D05A-46E2-9762-10A9D74E465B}" srcOrd="1" destOrd="0" presId="urn:microsoft.com/office/officeart/2005/8/layout/vList2"/>
    <dgm:cxn modelId="{45CDFCA6-A8D6-4BE2-8B38-EE9BC85AA0C2}" type="presParOf" srcId="{A8D703F3-C6DB-4B71-BE67-F48376A9B645}" destId="{203F8DC9-2778-4E71-8B29-6FC3FF070098}" srcOrd="2" destOrd="0" presId="urn:microsoft.com/office/officeart/2005/8/layout/vList2"/>
    <dgm:cxn modelId="{DD42AF4B-8573-408E-8672-6361A35DDCB5}" type="presParOf" srcId="{A8D703F3-C6DB-4B71-BE67-F48376A9B645}" destId="{F900A1BB-528E-4CB0-A077-2267D559E771}" srcOrd="3" destOrd="0" presId="urn:microsoft.com/office/officeart/2005/8/layout/vList2"/>
    <dgm:cxn modelId="{B6F19340-A60B-4E32-9B52-33052E3E3C2F}" type="presParOf" srcId="{A8D703F3-C6DB-4B71-BE67-F48376A9B645}" destId="{11A8F5B2-DFDC-443D-A44D-B0F077DF4296}" srcOrd="4" destOrd="0" presId="urn:microsoft.com/office/officeart/2005/8/layout/vList2"/>
    <dgm:cxn modelId="{52B3EFEA-239A-4CCD-9FCA-436E776941D4}" type="presParOf" srcId="{A8D703F3-C6DB-4B71-BE67-F48376A9B645}" destId="{1DE41CE2-EF3D-4325-AE88-FF25569AB594}" srcOrd="5" destOrd="0" presId="urn:microsoft.com/office/officeart/2005/8/layout/vList2"/>
    <dgm:cxn modelId="{BB15DF4E-D830-4DCD-B4B8-E152AA02D516}" type="presParOf" srcId="{A8D703F3-C6DB-4B71-BE67-F48376A9B645}" destId="{C4E9979F-6981-43A8-B65B-D58BA5BD3BCF}" srcOrd="6" destOrd="0" presId="urn:microsoft.com/office/officeart/2005/8/layout/vList2"/>
    <dgm:cxn modelId="{4AEBC267-A757-4573-B42C-9A38DCFE5CF2}" type="presParOf" srcId="{A8D703F3-C6DB-4B71-BE67-F48376A9B645}" destId="{D658B123-D439-4B3E-9502-E379761CDF9C}" srcOrd="7" destOrd="0" presId="urn:microsoft.com/office/officeart/2005/8/layout/vList2"/>
    <dgm:cxn modelId="{A9F68F27-0B71-4E30-BD25-BD43965489B3}" type="presParOf" srcId="{A8D703F3-C6DB-4B71-BE67-F48376A9B645}" destId="{B1A3D364-E805-4738-B20E-0BFCDA8C217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C55BA7-730C-1D4C-B96D-CCA52A81E503}" type="doc">
      <dgm:prSet loTypeId="urn:microsoft.com/office/officeart/2005/8/layout/chevron2" loCatId="process" qsTypeId="urn:microsoft.com/office/officeart/2005/8/quickstyle/simple4" qsCatId="simple" csTypeId="urn:microsoft.com/office/officeart/2005/8/colors/accent1_2" csCatId="accent1" phldr="1"/>
      <dgm:spPr/>
      <dgm:t>
        <a:bodyPr/>
        <a:lstStyle/>
        <a:p>
          <a:endParaRPr lang="en-US"/>
        </a:p>
      </dgm:t>
    </dgm:pt>
    <dgm:pt modelId="{030445A9-81B8-564D-845B-304EA8282D1B}">
      <dgm:prSet phldrT="[Text]"/>
      <dgm:spPr>
        <a:solidFill>
          <a:srgbClr val="0070C0"/>
        </a:solidFill>
      </dgm:spPr>
      <dgm:t>
        <a:bodyPr/>
        <a:lstStyle/>
        <a:p>
          <a:r>
            <a:rPr lang="en-US" dirty="0"/>
            <a:t>Type</a:t>
          </a:r>
        </a:p>
      </dgm:t>
    </dgm:pt>
    <dgm:pt modelId="{F4F70F21-BFBF-4444-A646-B0E702943107}" type="parTrans" cxnId="{8D944277-7EC5-D24A-B8C6-C3968EFBE28C}">
      <dgm:prSet/>
      <dgm:spPr/>
      <dgm:t>
        <a:bodyPr/>
        <a:lstStyle/>
        <a:p>
          <a:endParaRPr lang="en-US"/>
        </a:p>
      </dgm:t>
    </dgm:pt>
    <dgm:pt modelId="{FAD8AB62-8AC1-114D-A774-AD427F919C66}" type="sibTrans" cxnId="{8D944277-7EC5-D24A-B8C6-C3968EFBE28C}">
      <dgm:prSet/>
      <dgm:spPr/>
      <dgm:t>
        <a:bodyPr/>
        <a:lstStyle/>
        <a:p>
          <a:endParaRPr lang="en-US"/>
        </a:p>
      </dgm:t>
    </dgm:pt>
    <dgm:pt modelId="{156F5B2D-4465-4940-B147-0F54F5E5C806}">
      <dgm:prSet phldrT="[Text]"/>
      <dgm:spPr>
        <a:solidFill>
          <a:srgbClr val="0070C0"/>
        </a:solidFill>
      </dgm:spPr>
      <dgm:t>
        <a:bodyPr/>
        <a:lstStyle/>
        <a:p>
          <a:r>
            <a:rPr lang="en-US" dirty="0"/>
            <a:t>Level</a:t>
          </a:r>
        </a:p>
      </dgm:t>
    </dgm:pt>
    <dgm:pt modelId="{B3DC4540-B273-204F-92C7-B4FE06D82069}" type="parTrans" cxnId="{D6FCB9B5-CA45-F446-9591-D5CB2E8B4753}">
      <dgm:prSet/>
      <dgm:spPr/>
      <dgm:t>
        <a:bodyPr/>
        <a:lstStyle/>
        <a:p>
          <a:endParaRPr lang="en-US"/>
        </a:p>
      </dgm:t>
    </dgm:pt>
    <dgm:pt modelId="{016F70FD-862C-5E49-9FBF-4492F272CF96}" type="sibTrans" cxnId="{D6FCB9B5-CA45-F446-9591-D5CB2E8B4753}">
      <dgm:prSet/>
      <dgm:spPr/>
      <dgm:t>
        <a:bodyPr/>
        <a:lstStyle/>
        <a:p>
          <a:endParaRPr lang="en-US"/>
        </a:p>
      </dgm:t>
    </dgm:pt>
    <dgm:pt modelId="{CDFBE7EF-2B9E-144C-84F2-2764883182C9}">
      <dgm:prSet phldrT="[Text]" custT="1"/>
      <dgm:spPr/>
      <dgm:t>
        <a:bodyPr/>
        <a:lstStyle/>
        <a:p>
          <a:r>
            <a:rPr lang="en-US" sz="1800" dirty="0">
              <a:solidFill>
                <a:srgbClr val="002060"/>
              </a:solidFill>
            </a:rPr>
            <a:t>If</a:t>
          </a:r>
          <a:r>
            <a:rPr lang="en-US" sz="1800" baseline="0" dirty="0">
              <a:solidFill>
                <a:srgbClr val="002060"/>
              </a:solidFill>
            </a:rPr>
            <a:t> proven, would this constitute criminal offence? </a:t>
          </a:r>
          <a:endParaRPr lang="en-US" sz="1800" dirty="0">
            <a:solidFill>
              <a:srgbClr val="002060"/>
            </a:solidFill>
          </a:endParaRPr>
        </a:p>
      </dgm:t>
    </dgm:pt>
    <dgm:pt modelId="{E5A4140C-FD20-4945-9EC4-31B343726095}" type="parTrans" cxnId="{732E14F8-202E-5E4A-B390-5DA9D8A3D3AA}">
      <dgm:prSet/>
      <dgm:spPr/>
      <dgm:t>
        <a:bodyPr/>
        <a:lstStyle/>
        <a:p>
          <a:endParaRPr lang="en-US"/>
        </a:p>
      </dgm:t>
    </dgm:pt>
    <dgm:pt modelId="{D950BAE7-34EA-8F49-859B-302FF4F0E1A6}" type="sibTrans" cxnId="{732E14F8-202E-5E4A-B390-5DA9D8A3D3AA}">
      <dgm:prSet/>
      <dgm:spPr/>
      <dgm:t>
        <a:bodyPr/>
        <a:lstStyle/>
        <a:p>
          <a:endParaRPr lang="en-US"/>
        </a:p>
      </dgm:t>
    </dgm:pt>
    <dgm:pt modelId="{4DC914BF-F453-E849-9BAD-0564E9D1C941}">
      <dgm:prSet phldrT="[Text]" custT="1"/>
      <dgm:spPr/>
      <dgm:t>
        <a:bodyPr/>
        <a:lstStyle/>
        <a:p>
          <a:r>
            <a:rPr lang="en-US" sz="1800" dirty="0">
              <a:solidFill>
                <a:srgbClr val="002060"/>
              </a:solidFill>
            </a:rPr>
            <a:t>Is there a relationship of trust,</a:t>
          </a:r>
          <a:r>
            <a:rPr lang="en-US" sz="1800" baseline="0" dirty="0">
              <a:solidFill>
                <a:srgbClr val="002060"/>
              </a:solidFill>
            </a:rPr>
            <a:t> personal, commercial or contractual relationship between the adult and alleged perpetrator? </a:t>
          </a:r>
          <a:endParaRPr lang="en-US" sz="1800" dirty="0">
            <a:solidFill>
              <a:srgbClr val="002060"/>
            </a:solidFill>
          </a:endParaRPr>
        </a:p>
      </dgm:t>
    </dgm:pt>
    <dgm:pt modelId="{A2B7C7E7-2FBD-C140-A43E-316C171E5543}" type="parTrans" cxnId="{8479260E-091D-BA40-9C2F-F26960D1D69E}">
      <dgm:prSet/>
      <dgm:spPr/>
      <dgm:t>
        <a:bodyPr/>
        <a:lstStyle/>
        <a:p>
          <a:endParaRPr lang="en-US"/>
        </a:p>
      </dgm:t>
    </dgm:pt>
    <dgm:pt modelId="{396D8339-FEF5-1B4D-A4D5-B307BD5818C3}" type="sibTrans" cxnId="{8479260E-091D-BA40-9C2F-F26960D1D69E}">
      <dgm:prSet/>
      <dgm:spPr/>
      <dgm:t>
        <a:bodyPr/>
        <a:lstStyle/>
        <a:p>
          <a:endParaRPr lang="en-US"/>
        </a:p>
      </dgm:t>
    </dgm:pt>
    <dgm:pt modelId="{380BDE22-0B85-524E-B0EE-98995B3BB505}">
      <dgm:prSet phldrT="[Text]"/>
      <dgm:spPr>
        <a:solidFill>
          <a:srgbClr val="0070C0"/>
        </a:solidFill>
      </dgm:spPr>
      <dgm:t>
        <a:bodyPr/>
        <a:lstStyle/>
        <a:p>
          <a:r>
            <a:rPr lang="en-US" dirty="0"/>
            <a:t>Pattern</a:t>
          </a:r>
        </a:p>
      </dgm:t>
    </dgm:pt>
    <dgm:pt modelId="{18DADD25-36AD-7D43-B524-ADAD581753AB}" type="parTrans" cxnId="{CAC5BAFE-1D4D-DF49-9854-26EF6915D410}">
      <dgm:prSet/>
      <dgm:spPr/>
      <dgm:t>
        <a:bodyPr/>
        <a:lstStyle/>
        <a:p>
          <a:endParaRPr lang="en-US"/>
        </a:p>
      </dgm:t>
    </dgm:pt>
    <dgm:pt modelId="{F7ED7B37-0EEA-2843-82C8-A5A04F11EB69}" type="sibTrans" cxnId="{CAC5BAFE-1D4D-DF49-9854-26EF6915D410}">
      <dgm:prSet/>
      <dgm:spPr/>
      <dgm:t>
        <a:bodyPr/>
        <a:lstStyle/>
        <a:p>
          <a:endParaRPr lang="en-US"/>
        </a:p>
      </dgm:t>
    </dgm:pt>
    <dgm:pt modelId="{A39F2FCE-6063-514F-A30A-961BF508076C}">
      <dgm:prSet phldrT="[Text]" custT="1"/>
      <dgm:spPr/>
      <dgm:t>
        <a:bodyPr/>
        <a:lstStyle/>
        <a:p>
          <a:r>
            <a:rPr lang="en-US" sz="1800" dirty="0">
              <a:solidFill>
                <a:srgbClr val="002060"/>
              </a:solidFill>
            </a:rPr>
            <a:t>Does the concern affect children,</a:t>
          </a:r>
          <a:r>
            <a:rPr lang="en-US" sz="1800" baseline="0" dirty="0">
              <a:solidFill>
                <a:srgbClr val="002060"/>
              </a:solidFill>
            </a:rPr>
            <a:t> or other </a:t>
          </a:r>
          <a:r>
            <a:rPr lang="en-US" sz="1800" dirty="0">
              <a:solidFill>
                <a:srgbClr val="002060"/>
              </a:solidFill>
            </a:rPr>
            <a:t>adults at risk?</a:t>
          </a:r>
        </a:p>
      </dgm:t>
    </dgm:pt>
    <dgm:pt modelId="{9477F8FD-35BE-0448-94CC-1F47F07E647F}" type="parTrans" cxnId="{6C2C2BDC-F6C6-9C4F-B609-FABE7363E7D6}">
      <dgm:prSet/>
      <dgm:spPr/>
      <dgm:t>
        <a:bodyPr/>
        <a:lstStyle/>
        <a:p>
          <a:endParaRPr lang="en-US"/>
        </a:p>
      </dgm:t>
    </dgm:pt>
    <dgm:pt modelId="{20797FB8-52FB-344C-B194-4296CD58C4DF}" type="sibTrans" cxnId="{6C2C2BDC-F6C6-9C4F-B609-FABE7363E7D6}">
      <dgm:prSet/>
      <dgm:spPr/>
      <dgm:t>
        <a:bodyPr/>
        <a:lstStyle/>
        <a:p>
          <a:endParaRPr lang="en-US"/>
        </a:p>
      </dgm:t>
    </dgm:pt>
    <dgm:pt modelId="{4734BB4B-3EAE-0C4E-B19D-E85F00BB1CE4}">
      <dgm:prSet phldrT="[Text]" custT="1"/>
      <dgm:spPr/>
      <dgm:t>
        <a:bodyPr/>
        <a:lstStyle/>
        <a:p>
          <a:r>
            <a:rPr lang="en-US" sz="1800" dirty="0">
              <a:solidFill>
                <a:srgbClr val="002060"/>
              </a:solidFill>
            </a:rPr>
            <a:t>Have</a:t>
          </a:r>
          <a:r>
            <a:rPr lang="en-US" sz="1800" baseline="0" dirty="0">
              <a:solidFill>
                <a:srgbClr val="002060"/>
              </a:solidFill>
            </a:rPr>
            <a:t> there been repeat allegations? </a:t>
          </a:r>
          <a:endParaRPr lang="en-US" sz="1800" dirty="0">
            <a:solidFill>
              <a:srgbClr val="002060"/>
            </a:solidFill>
          </a:endParaRPr>
        </a:p>
      </dgm:t>
    </dgm:pt>
    <dgm:pt modelId="{37026659-4606-C947-A283-89CAE70F75CA}" type="parTrans" cxnId="{78AF978C-5BBD-4640-AB69-91DF6566BF2B}">
      <dgm:prSet/>
      <dgm:spPr/>
      <dgm:t>
        <a:bodyPr/>
        <a:lstStyle/>
        <a:p>
          <a:endParaRPr lang="en-US"/>
        </a:p>
      </dgm:t>
    </dgm:pt>
    <dgm:pt modelId="{86700C3E-DEF7-0844-B88C-6AE41FAFD771}" type="sibTrans" cxnId="{78AF978C-5BBD-4640-AB69-91DF6566BF2B}">
      <dgm:prSet/>
      <dgm:spPr/>
      <dgm:t>
        <a:bodyPr/>
        <a:lstStyle/>
        <a:p>
          <a:endParaRPr lang="en-US"/>
        </a:p>
      </dgm:t>
    </dgm:pt>
    <dgm:pt modelId="{9F811D4D-B7F5-564D-97F5-0C6EB1A43D81}">
      <dgm:prSet custT="1"/>
      <dgm:spPr/>
      <dgm:t>
        <a:bodyPr/>
        <a:lstStyle/>
        <a:p>
          <a:pPr marL="0" marR="0" indent="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rPr>
            <a:t>  </a:t>
          </a:r>
          <a:r>
            <a:rPr lang="en-US" sz="1800" dirty="0">
              <a:solidFill>
                <a:srgbClr val="002060"/>
              </a:solidFill>
            </a:rPr>
            <a:t>Abuse: Physical, sexual, psychological,</a:t>
          </a:r>
          <a:r>
            <a:rPr lang="en-US" sz="1800" baseline="0" dirty="0">
              <a:solidFill>
                <a:srgbClr val="002060"/>
              </a:solidFill>
            </a:rPr>
            <a:t> </a:t>
          </a:r>
          <a:r>
            <a:rPr lang="en-US" sz="1800" dirty="0">
              <a:solidFill>
                <a:srgbClr val="002060"/>
              </a:solidFill>
            </a:rPr>
            <a:t>discriminatory and organisational abuse</a:t>
          </a:r>
        </a:p>
      </dgm:t>
    </dgm:pt>
    <dgm:pt modelId="{AD366CD3-FBA3-7442-B788-24841218E54A}" type="parTrans" cxnId="{937E2EDE-F591-7E49-8D1F-8B946765F32E}">
      <dgm:prSet/>
      <dgm:spPr/>
      <dgm:t>
        <a:bodyPr/>
        <a:lstStyle/>
        <a:p>
          <a:endParaRPr lang="en-US"/>
        </a:p>
      </dgm:t>
    </dgm:pt>
    <dgm:pt modelId="{2863D5A8-E643-FC48-88DC-B258C7CE4C5B}" type="sibTrans" cxnId="{937E2EDE-F591-7E49-8D1F-8B946765F32E}">
      <dgm:prSet/>
      <dgm:spPr/>
      <dgm:t>
        <a:bodyPr/>
        <a:lstStyle/>
        <a:p>
          <a:endParaRPr lang="en-US"/>
        </a:p>
      </dgm:t>
    </dgm:pt>
    <dgm:pt modelId="{F245520E-30CB-F042-A2FE-9AC7DD2F225C}">
      <dgm:prSet custT="1"/>
      <dgm:spPr/>
      <dgm:t>
        <a:bodyPr/>
        <a:lstStyle/>
        <a:p>
          <a:pPr marL="171450" indent="0" algn="l" defTabSz="800100">
            <a:lnSpc>
              <a:spcPct val="90000"/>
            </a:lnSpc>
            <a:spcBef>
              <a:spcPct val="0"/>
            </a:spcBef>
            <a:spcAft>
              <a:spcPct val="15000"/>
            </a:spcAft>
            <a:buFont typeface="Arial" panose="020B0604020202020204" pitchFamily="34" charset="0"/>
            <a:buChar char="•"/>
          </a:pPr>
          <a:r>
            <a:rPr lang="en-US" sz="1800" dirty="0">
              <a:solidFill>
                <a:srgbClr val="002060"/>
              </a:solidFill>
            </a:rPr>
            <a:t> Neglect, including acts of omission and self neglect, self- harm and suicide</a:t>
          </a:r>
        </a:p>
      </dgm:t>
    </dgm:pt>
    <dgm:pt modelId="{C8809C37-C88B-E34A-BDFC-7FABE8CA7F83}" type="parTrans" cxnId="{73D720CE-02A9-774F-B186-392A66CC57A5}">
      <dgm:prSet/>
      <dgm:spPr/>
      <dgm:t>
        <a:bodyPr/>
        <a:lstStyle/>
        <a:p>
          <a:endParaRPr lang="en-US"/>
        </a:p>
      </dgm:t>
    </dgm:pt>
    <dgm:pt modelId="{A9E915D2-B2E3-AA48-9A44-38B09DF2D567}" type="sibTrans" cxnId="{73D720CE-02A9-774F-B186-392A66CC57A5}">
      <dgm:prSet/>
      <dgm:spPr/>
      <dgm:t>
        <a:bodyPr/>
        <a:lstStyle/>
        <a:p>
          <a:endParaRPr lang="en-US"/>
        </a:p>
      </dgm:t>
    </dgm:pt>
    <dgm:pt modelId="{433C66D4-695D-2147-9060-0318B23BD345}">
      <dgm:prSet/>
      <dgm:spPr>
        <a:solidFill>
          <a:srgbClr val="0070C0"/>
        </a:solidFill>
      </dgm:spPr>
      <dgm:t>
        <a:bodyPr/>
        <a:lstStyle/>
        <a:p>
          <a:r>
            <a:rPr lang="en-US" dirty="0"/>
            <a:t>MSP</a:t>
          </a:r>
        </a:p>
      </dgm:t>
    </dgm:pt>
    <dgm:pt modelId="{0B1CC397-F10A-B640-84C1-32A322B4B43E}" type="parTrans" cxnId="{71459DAA-9B3A-DB44-B649-FFA155E4B8DB}">
      <dgm:prSet/>
      <dgm:spPr/>
      <dgm:t>
        <a:bodyPr/>
        <a:lstStyle/>
        <a:p>
          <a:endParaRPr lang="en-US"/>
        </a:p>
      </dgm:t>
    </dgm:pt>
    <dgm:pt modelId="{937ADA69-4180-C543-A2A3-25150D724348}" type="sibTrans" cxnId="{71459DAA-9B3A-DB44-B649-FFA155E4B8DB}">
      <dgm:prSet/>
      <dgm:spPr/>
      <dgm:t>
        <a:bodyPr/>
        <a:lstStyle/>
        <a:p>
          <a:endParaRPr lang="en-US"/>
        </a:p>
      </dgm:t>
    </dgm:pt>
    <dgm:pt modelId="{097C8EF2-6C62-F047-B707-B949C5B4D100}">
      <dgm:prSet/>
      <dgm:spPr>
        <a:solidFill>
          <a:srgbClr val="0070C0"/>
        </a:solidFill>
      </dgm:spPr>
      <dgm:t>
        <a:bodyPr/>
        <a:lstStyle/>
        <a:p>
          <a:r>
            <a:rPr lang="en-US" dirty="0"/>
            <a:t>indicators</a:t>
          </a:r>
        </a:p>
      </dgm:t>
    </dgm:pt>
    <dgm:pt modelId="{89B1C957-BB0B-2644-821E-A86611D129C9}" type="parTrans" cxnId="{8D787B30-9F5E-444F-AC74-67AA6108F0EA}">
      <dgm:prSet/>
      <dgm:spPr/>
      <dgm:t>
        <a:bodyPr/>
        <a:lstStyle/>
        <a:p>
          <a:endParaRPr lang="en-US"/>
        </a:p>
      </dgm:t>
    </dgm:pt>
    <dgm:pt modelId="{F90EEF3E-AA8A-E443-B939-20F260BA978F}" type="sibTrans" cxnId="{8D787B30-9F5E-444F-AC74-67AA6108F0EA}">
      <dgm:prSet/>
      <dgm:spPr/>
      <dgm:t>
        <a:bodyPr/>
        <a:lstStyle/>
        <a:p>
          <a:endParaRPr lang="en-US"/>
        </a:p>
      </dgm:t>
    </dgm:pt>
    <dgm:pt modelId="{B6F2A3B4-663D-E341-8477-4B8948EA114C}">
      <dgm:prSet custT="1"/>
      <dgm:spPr/>
      <dgm:t>
        <a:bodyPr/>
        <a:lstStyle/>
        <a:p>
          <a:r>
            <a:rPr lang="en-US" sz="1800" dirty="0">
              <a:solidFill>
                <a:srgbClr val="002060"/>
              </a:solidFill>
            </a:rPr>
            <a:t>Apply observations, third party reports and any corroborating information </a:t>
          </a:r>
          <a:r>
            <a:rPr lang="en-US" sz="1800" b="1" dirty="0">
              <a:solidFill>
                <a:srgbClr val="002060"/>
              </a:solidFill>
            </a:rPr>
            <a:t>objectively</a:t>
          </a:r>
          <a:r>
            <a:rPr lang="en-US" sz="1800" b="0" dirty="0">
              <a:solidFill>
                <a:srgbClr val="002060"/>
              </a:solidFill>
            </a:rPr>
            <a:t>.</a:t>
          </a:r>
          <a:r>
            <a:rPr lang="en-US" sz="1800" b="0" baseline="0" dirty="0">
              <a:solidFill>
                <a:srgbClr val="002060"/>
              </a:solidFill>
            </a:rPr>
            <a:t> To </a:t>
          </a:r>
          <a:r>
            <a:rPr lang="en-US" sz="1800" baseline="0" dirty="0">
              <a:solidFill>
                <a:srgbClr val="002060"/>
              </a:solidFill>
            </a:rPr>
            <a:t>reduce appearance of bias or subjectively </a:t>
          </a:r>
          <a:r>
            <a:rPr lang="en-US" sz="1800" b="0" baseline="0" dirty="0">
              <a:solidFill>
                <a:srgbClr val="002060"/>
              </a:solidFill>
            </a:rPr>
            <a:t>use</a:t>
          </a:r>
          <a:r>
            <a:rPr lang="en-US" sz="1800" dirty="0">
              <a:solidFill>
                <a:srgbClr val="002060"/>
              </a:solidFill>
            </a:rPr>
            <a:t> practice</a:t>
          </a:r>
          <a:r>
            <a:rPr lang="en-US" sz="1800" baseline="0" dirty="0">
              <a:solidFill>
                <a:srgbClr val="002060"/>
              </a:solidFill>
            </a:rPr>
            <a:t> tools (e.g. power and control wheel, clutter rating index) or eligibility thresholds for services (e.g. social care outcomes or CHC decision support tool descriptors)</a:t>
          </a:r>
          <a:endParaRPr lang="en-US" sz="1800" dirty="0">
            <a:solidFill>
              <a:srgbClr val="002060"/>
            </a:solidFill>
          </a:endParaRPr>
        </a:p>
      </dgm:t>
    </dgm:pt>
    <dgm:pt modelId="{F4186EAB-9C40-B840-9D60-C264D7123D36}" type="parTrans" cxnId="{0E9CEE16-7FC2-3741-BC27-5501F5561C42}">
      <dgm:prSet/>
      <dgm:spPr/>
      <dgm:t>
        <a:bodyPr/>
        <a:lstStyle/>
        <a:p>
          <a:endParaRPr lang="en-US"/>
        </a:p>
      </dgm:t>
    </dgm:pt>
    <dgm:pt modelId="{E1CF503C-2D47-F74E-80D5-F762B495A047}" type="sibTrans" cxnId="{0E9CEE16-7FC2-3741-BC27-5501F5561C42}">
      <dgm:prSet/>
      <dgm:spPr/>
      <dgm:t>
        <a:bodyPr/>
        <a:lstStyle/>
        <a:p>
          <a:endParaRPr lang="en-US"/>
        </a:p>
      </dgm:t>
    </dgm:pt>
    <dgm:pt modelId="{3DECEE21-15AF-7446-A4F7-D79051C0F6FC}">
      <dgm:prSet custT="1"/>
      <dgm:spPr/>
      <dgm:t>
        <a:bodyPr/>
        <a:lstStyle/>
        <a:p>
          <a:r>
            <a:rPr lang="en-US" sz="1800" dirty="0">
              <a:solidFill>
                <a:srgbClr val="002060"/>
              </a:solidFill>
            </a:rPr>
            <a:t>Utilise research findings to demonstrate why suspicions are reasonable!</a:t>
          </a:r>
        </a:p>
      </dgm:t>
    </dgm:pt>
    <dgm:pt modelId="{223510FE-F9CC-2443-9637-D508AA0FD5EA}" type="parTrans" cxnId="{091469DD-138E-8345-A211-E96799F6794C}">
      <dgm:prSet/>
      <dgm:spPr/>
      <dgm:t>
        <a:bodyPr/>
        <a:lstStyle/>
        <a:p>
          <a:endParaRPr lang="en-US"/>
        </a:p>
      </dgm:t>
    </dgm:pt>
    <dgm:pt modelId="{DAE27AA7-9470-B041-9075-C49BE9D60AC4}" type="sibTrans" cxnId="{091469DD-138E-8345-A211-E96799F6794C}">
      <dgm:prSet/>
      <dgm:spPr/>
      <dgm:t>
        <a:bodyPr/>
        <a:lstStyle/>
        <a:p>
          <a:endParaRPr lang="en-US"/>
        </a:p>
      </dgm:t>
    </dgm:pt>
    <dgm:pt modelId="{4BA4C239-569C-AD48-94B1-957B4BC5F8E0}">
      <dgm:prSet custT="1"/>
      <dgm:spPr/>
      <dgm:t>
        <a:bodyPr/>
        <a:lstStyle/>
        <a:p>
          <a:r>
            <a:rPr lang="en-US" sz="1800" dirty="0">
              <a:solidFill>
                <a:srgbClr val="002060"/>
              </a:solidFill>
            </a:rPr>
            <a:t>What</a:t>
          </a:r>
          <a:r>
            <a:rPr lang="en-US" sz="1800" baseline="0" dirty="0">
              <a:solidFill>
                <a:srgbClr val="002060"/>
              </a:solidFill>
            </a:rPr>
            <a:t> insight does the adult have into the level of risk?</a:t>
          </a:r>
          <a:endParaRPr lang="en-US" sz="1800" dirty="0">
            <a:solidFill>
              <a:srgbClr val="002060"/>
            </a:solidFill>
          </a:endParaRPr>
        </a:p>
      </dgm:t>
    </dgm:pt>
    <dgm:pt modelId="{83E0B815-E98B-8B4F-BCB5-7C005AF0248E}" type="parTrans" cxnId="{91677706-B1F1-3540-BA57-6A630D99CC33}">
      <dgm:prSet/>
      <dgm:spPr/>
      <dgm:t>
        <a:bodyPr/>
        <a:lstStyle/>
        <a:p>
          <a:endParaRPr lang="en-US"/>
        </a:p>
      </dgm:t>
    </dgm:pt>
    <dgm:pt modelId="{31B5B6D0-2F33-6A46-80AE-AA76922C5358}" type="sibTrans" cxnId="{91677706-B1F1-3540-BA57-6A630D99CC33}">
      <dgm:prSet/>
      <dgm:spPr/>
      <dgm:t>
        <a:bodyPr/>
        <a:lstStyle/>
        <a:p>
          <a:endParaRPr lang="en-US"/>
        </a:p>
      </dgm:t>
    </dgm:pt>
    <dgm:pt modelId="{13B30B93-E5A1-2E40-967D-49AFFB1F7EBE}">
      <dgm:prSet custT="1"/>
      <dgm:spPr/>
      <dgm:t>
        <a:bodyPr/>
        <a:lstStyle/>
        <a:p>
          <a:pPr algn="l"/>
          <a:r>
            <a:rPr lang="en-US" sz="1800" dirty="0">
              <a:solidFill>
                <a:srgbClr val="002060"/>
              </a:solidFill>
            </a:rPr>
            <a:t>Exploitation: sexual,</a:t>
          </a:r>
          <a:r>
            <a:rPr lang="en-US" sz="1800" baseline="0" dirty="0">
              <a:solidFill>
                <a:srgbClr val="002060"/>
              </a:solidFill>
            </a:rPr>
            <a:t> f</a:t>
          </a:r>
          <a:r>
            <a:rPr lang="en-US" sz="1800" dirty="0">
              <a:solidFill>
                <a:srgbClr val="002060"/>
              </a:solidFill>
            </a:rPr>
            <a:t>inancial or material abuse, including MDS</a:t>
          </a:r>
        </a:p>
      </dgm:t>
    </dgm:pt>
    <dgm:pt modelId="{B0CF44AA-C608-EB42-B477-5D5FA63C45CB}" type="parTrans" cxnId="{292DF0C8-F0CC-8C4F-BE4A-A78E937FE81A}">
      <dgm:prSet/>
      <dgm:spPr/>
      <dgm:t>
        <a:bodyPr/>
        <a:lstStyle/>
        <a:p>
          <a:endParaRPr lang="en-US"/>
        </a:p>
      </dgm:t>
    </dgm:pt>
    <dgm:pt modelId="{7381F091-3EEB-BF44-9C4B-462CA00DBE4B}" type="sibTrans" cxnId="{292DF0C8-F0CC-8C4F-BE4A-A78E937FE81A}">
      <dgm:prSet/>
      <dgm:spPr/>
      <dgm:t>
        <a:bodyPr/>
        <a:lstStyle/>
        <a:p>
          <a:endParaRPr lang="en-US"/>
        </a:p>
      </dgm:t>
    </dgm:pt>
    <dgm:pt modelId="{BC99DC71-EBDF-F147-AAC6-19A80AC2387F}">
      <dgm:prSet custT="1"/>
      <dgm:spPr/>
      <dgm:t>
        <a:bodyPr/>
        <a:lstStyle/>
        <a:p>
          <a:r>
            <a:rPr lang="en-US" sz="1800" baseline="0" dirty="0">
              <a:solidFill>
                <a:srgbClr val="002060"/>
              </a:solidFill>
            </a:rPr>
            <a:t>Do they understand why practitioners have concerns linked to the duty of care owed to the adult? Is there any evidence of incapacity, coercion, undue influence or duress?</a:t>
          </a:r>
          <a:endParaRPr lang="en-US" sz="1800" dirty="0">
            <a:solidFill>
              <a:srgbClr val="002060"/>
            </a:solidFill>
          </a:endParaRPr>
        </a:p>
      </dgm:t>
    </dgm:pt>
    <dgm:pt modelId="{2E17C9D7-04EF-9140-9634-6E2CAD5A4327}" type="parTrans" cxnId="{A45CC48D-DE48-114C-83AF-5B767162105A}">
      <dgm:prSet/>
      <dgm:spPr/>
      <dgm:t>
        <a:bodyPr/>
        <a:lstStyle/>
        <a:p>
          <a:endParaRPr lang="en-GB"/>
        </a:p>
      </dgm:t>
    </dgm:pt>
    <dgm:pt modelId="{DABF9871-2D55-344C-8424-52CBEFF10ED5}" type="sibTrans" cxnId="{A45CC48D-DE48-114C-83AF-5B767162105A}">
      <dgm:prSet/>
      <dgm:spPr/>
      <dgm:t>
        <a:bodyPr/>
        <a:lstStyle/>
        <a:p>
          <a:endParaRPr lang="en-GB"/>
        </a:p>
      </dgm:t>
    </dgm:pt>
    <dgm:pt modelId="{4DF85C0D-45F0-184F-BD18-08EC892A26A0}">
      <dgm:prSet custT="1"/>
      <dgm:spPr/>
      <dgm:t>
        <a:bodyPr/>
        <a:lstStyle/>
        <a:p>
          <a:r>
            <a:rPr lang="en-US" sz="1800" baseline="0" dirty="0">
              <a:solidFill>
                <a:srgbClr val="002060"/>
              </a:solidFill>
            </a:rPr>
            <a:t>What outcomes matter to the adult and will this reduce/ remove risk related to the duty of care?</a:t>
          </a:r>
          <a:endParaRPr lang="en-US" sz="1800" dirty="0">
            <a:solidFill>
              <a:srgbClr val="002060"/>
            </a:solidFill>
          </a:endParaRPr>
        </a:p>
      </dgm:t>
    </dgm:pt>
    <dgm:pt modelId="{D3EF1EB3-2DDE-4443-B7D6-1BFEB16D5D74}" type="parTrans" cxnId="{ED19FDE3-4C14-7442-8A8E-BEA178FA6D72}">
      <dgm:prSet/>
      <dgm:spPr/>
      <dgm:t>
        <a:bodyPr/>
        <a:lstStyle/>
        <a:p>
          <a:endParaRPr lang="en-GB"/>
        </a:p>
      </dgm:t>
    </dgm:pt>
    <dgm:pt modelId="{15B31EE2-DC9E-DA43-A8A2-C8D3B3EFCB0F}" type="sibTrans" cxnId="{ED19FDE3-4C14-7442-8A8E-BEA178FA6D72}">
      <dgm:prSet/>
      <dgm:spPr/>
      <dgm:t>
        <a:bodyPr/>
        <a:lstStyle/>
        <a:p>
          <a:endParaRPr lang="en-GB"/>
        </a:p>
      </dgm:t>
    </dgm:pt>
    <dgm:pt modelId="{CCBD0A00-0663-1343-8654-16D448C43412}" type="pres">
      <dgm:prSet presAssocID="{EAC55BA7-730C-1D4C-B96D-CCA52A81E503}" presName="linearFlow" presStyleCnt="0">
        <dgm:presLayoutVars>
          <dgm:dir/>
          <dgm:animLvl val="lvl"/>
          <dgm:resizeHandles val="exact"/>
        </dgm:presLayoutVars>
      </dgm:prSet>
      <dgm:spPr/>
    </dgm:pt>
    <dgm:pt modelId="{CE4551D2-7230-EE4D-AA91-3074DCFBE325}" type="pres">
      <dgm:prSet presAssocID="{030445A9-81B8-564D-845B-304EA8282D1B}" presName="composite" presStyleCnt="0"/>
      <dgm:spPr/>
    </dgm:pt>
    <dgm:pt modelId="{C49FDF22-61CC-7643-BB7F-7BA33E4E70F8}" type="pres">
      <dgm:prSet presAssocID="{030445A9-81B8-564D-845B-304EA8282D1B}" presName="parentText" presStyleLbl="alignNode1" presStyleIdx="0" presStyleCnt="5">
        <dgm:presLayoutVars>
          <dgm:chMax val="1"/>
          <dgm:bulletEnabled val="1"/>
        </dgm:presLayoutVars>
      </dgm:prSet>
      <dgm:spPr/>
    </dgm:pt>
    <dgm:pt modelId="{D850078E-0244-1142-9357-77040C688C6B}" type="pres">
      <dgm:prSet presAssocID="{030445A9-81B8-564D-845B-304EA8282D1B}" presName="descendantText" presStyleLbl="alignAcc1" presStyleIdx="0" presStyleCnt="5" custScaleY="127897">
        <dgm:presLayoutVars>
          <dgm:bulletEnabled val="1"/>
        </dgm:presLayoutVars>
      </dgm:prSet>
      <dgm:spPr/>
    </dgm:pt>
    <dgm:pt modelId="{5D4A9B34-DC61-E54E-B580-08689A1A8491}" type="pres">
      <dgm:prSet presAssocID="{FAD8AB62-8AC1-114D-A774-AD427F919C66}" presName="sp" presStyleCnt="0"/>
      <dgm:spPr/>
    </dgm:pt>
    <dgm:pt modelId="{993F0846-A059-CC4A-B432-9B50C8156CD8}" type="pres">
      <dgm:prSet presAssocID="{097C8EF2-6C62-F047-B707-B949C5B4D100}" presName="composite" presStyleCnt="0"/>
      <dgm:spPr/>
    </dgm:pt>
    <dgm:pt modelId="{B915921A-1714-A145-A77E-F57AD23BC7BB}" type="pres">
      <dgm:prSet presAssocID="{097C8EF2-6C62-F047-B707-B949C5B4D100}" presName="parentText" presStyleLbl="alignNode1" presStyleIdx="1" presStyleCnt="5" custLinFactNeighborX="-8902" custLinFactNeighborY="1749">
        <dgm:presLayoutVars>
          <dgm:chMax val="1"/>
          <dgm:bulletEnabled val="1"/>
        </dgm:presLayoutVars>
      </dgm:prSet>
      <dgm:spPr/>
    </dgm:pt>
    <dgm:pt modelId="{47D4D3AD-712B-264A-A99E-A08B8C910991}" type="pres">
      <dgm:prSet presAssocID="{097C8EF2-6C62-F047-B707-B949C5B4D100}" presName="descendantText" presStyleLbl="alignAcc1" presStyleIdx="1" presStyleCnt="5" custScaleY="141037">
        <dgm:presLayoutVars>
          <dgm:bulletEnabled val="1"/>
        </dgm:presLayoutVars>
      </dgm:prSet>
      <dgm:spPr/>
    </dgm:pt>
    <dgm:pt modelId="{FEBB5B07-8782-DF46-957E-380F78AE1369}" type="pres">
      <dgm:prSet presAssocID="{F90EEF3E-AA8A-E443-B939-20F260BA978F}" presName="sp" presStyleCnt="0"/>
      <dgm:spPr/>
    </dgm:pt>
    <dgm:pt modelId="{3993D15A-D56E-584C-9275-4E05AF8D7072}" type="pres">
      <dgm:prSet presAssocID="{380BDE22-0B85-524E-B0EE-98995B3BB505}" presName="composite" presStyleCnt="0"/>
      <dgm:spPr/>
    </dgm:pt>
    <dgm:pt modelId="{D06BB438-9F14-CB40-9D7E-65C176DDB4A0}" type="pres">
      <dgm:prSet presAssocID="{380BDE22-0B85-524E-B0EE-98995B3BB505}" presName="parentText" presStyleLbl="alignNode1" presStyleIdx="2" presStyleCnt="5">
        <dgm:presLayoutVars>
          <dgm:chMax val="1"/>
          <dgm:bulletEnabled val="1"/>
        </dgm:presLayoutVars>
      </dgm:prSet>
      <dgm:spPr/>
    </dgm:pt>
    <dgm:pt modelId="{40D46B4D-3D50-1B43-851C-85021125AAB2}" type="pres">
      <dgm:prSet presAssocID="{380BDE22-0B85-524E-B0EE-98995B3BB505}" presName="descendantText" presStyleLbl="alignAcc1" presStyleIdx="2" presStyleCnt="5" custScaleY="134279" custLinFactNeighborX="170" custLinFactNeighborY="2238">
        <dgm:presLayoutVars>
          <dgm:bulletEnabled val="1"/>
        </dgm:presLayoutVars>
      </dgm:prSet>
      <dgm:spPr/>
    </dgm:pt>
    <dgm:pt modelId="{E29B38D8-2DEA-774E-A463-84CCE997F8D0}" type="pres">
      <dgm:prSet presAssocID="{F7ED7B37-0EEA-2843-82C8-A5A04F11EB69}" presName="sp" presStyleCnt="0"/>
      <dgm:spPr/>
    </dgm:pt>
    <dgm:pt modelId="{76BC413D-010D-8E47-BB42-5FE11E4F7803}" type="pres">
      <dgm:prSet presAssocID="{156F5B2D-4465-4940-B147-0F54F5E5C806}" presName="composite" presStyleCnt="0"/>
      <dgm:spPr/>
    </dgm:pt>
    <dgm:pt modelId="{C63E4F87-5B60-7647-87AC-F545B55B2B49}" type="pres">
      <dgm:prSet presAssocID="{156F5B2D-4465-4940-B147-0F54F5E5C806}" presName="parentText" presStyleLbl="alignNode1" presStyleIdx="3" presStyleCnt="5">
        <dgm:presLayoutVars>
          <dgm:chMax val="1"/>
          <dgm:bulletEnabled val="1"/>
        </dgm:presLayoutVars>
      </dgm:prSet>
      <dgm:spPr/>
    </dgm:pt>
    <dgm:pt modelId="{37564CE6-2118-524E-8156-AD885D25A082}" type="pres">
      <dgm:prSet presAssocID="{156F5B2D-4465-4940-B147-0F54F5E5C806}" presName="descendantText" presStyleLbl="alignAcc1" presStyleIdx="3" presStyleCnt="5" custScaleY="132193" custLinFactNeighborY="7955">
        <dgm:presLayoutVars>
          <dgm:bulletEnabled val="1"/>
        </dgm:presLayoutVars>
      </dgm:prSet>
      <dgm:spPr/>
    </dgm:pt>
    <dgm:pt modelId="{8C78FC83-442E-7D46-9CBB-03742F51D322}" type="pres">
      <dgm:prSet presAssocID="{016F70FD-862C-5E49-9FBF-4492F272CF96}" presName="sp" presStyleCnt="0"/>
      <dgm:spPr/>
    </dgm:pt>
    <dgm:pt modelId="{25AC6107-246F-B24D-A14C-F0C3A38C62D1}" type="pres">
      <dgm:prSet presAssocID="{433C66D4-695D-2147-9060-0318B23BD345}" presName="composite" presStyleCnt="0"/>
      <dgm:spPr/>
    </dgm:pt>
    <dgm:pt modelId="{D3B290A8-C1D8-8343-A33B-A59A3069D226}" type="pres">
      <dgm:prSet presAssocID="{433C66D4-695D-2147-9060-0318B23BD345}" presName="parentText" presStyleLbl="alignNode1" presStyleIdx="4" presStyleCnt="5">
        <dgm:presLayoutVars>
          <dgm:chMax val="1"/>
          <dgm:bulletEnabled val="1"/>
        </dgm:presLayoutVars>
      </dgm:prSet>
      <dgm:spPr/>
    </dgm:pt>
    <dgm:pt modelId="{C3636324-D41E-F645-8FB1-66A8F5406FC1}" type="pres">
      <dgm:prSet presAssocID="{433C66D4-695D-2147-9060-0318B23BD345}" presName="descendantText" presStyleLbl="alignAcc1" presStyleIdx="4" presStyleCnt="5" custScaleY="150099">
        <dgm:presLayoutVars>
          <dgm:bulletEnabled val="1"/>
        </dgm:presLayoutVars>
      </dgm:prSet>
      <dgm:spPr/>
    </dgm:pt>
  </dgm:ptLst>
  <dgm:cxnLst>
    <dgm:cxn modelId="{91677706-B1F1-3540-BA57-6A630D99CC33}" srcId="{433C66D4-695D-2147-9060-0318B23BD345}" destId="{4BA4C239-569C-AD48-94B1-957B4BC5F8E0}" srcOrd="0" destOrd="0" parTransId="{83E0B815-E98B-8B4F-BCB5-7C005AF0248E}" sibTransId="{31B5B6D0-2F33-6A46-80AE-AA76922C5358}"/>
    <dgm:cxn modelId="{AB6D2C0A-2870-6A41-BADD-071E6C8EDEF6}" type="presOf" srcId="{4734BB4B-3EAE-0C4E-B19D-E85F00BB1CE4}" destId="{40D46B4D-3D50-1B43-851C-85021125AAB2}" srcOrd="0" destOrd="1" presId="urn:microsoft.com/office/officeart/2005/8/layout/chevron2"/>
    <dgm:cxn modelId="{8479260E-091D-BA40-9C2F-F26960D1D69E}" srcId="{156F5B2D-4465-4940-B147-0F54F5E5C806}" destId="{4DC914BF-F453-E849-9BAD-0564E9D1C941}" srcOrd="1" destOrd="0" parTransId="{A2B7C7E7-2FBD-C140-A43E-316C171E5543}" sibTransId="{396D8339-FEF5-1B4D-A4D5-B307BD5818C3}"/>
    <dgm:cxn modelId="{5ABF9E0F-5509-1D4A-B4B0-2B9EED3CBB9C}" type="presOf" srcId="{9F811D4D-B7F5-564D-97F5-0C6EB1A43D81}" destId="{D850078E-0244-1142-9357-77040C688C6B}" srcOrd="0" destOrd="0" presId="urn:microsoft.com/office/officeart/2005/8/layout/chevron2"/>
    <dgm:cxn modelId="{0E9CEE16-7FC2-3741-BC27-5501F5561C42}" srcId="{097C8EF2-6C62-F047-B707-B949C5B4D100}" destId="{B6F2A3B4-663D-E341-8477-4B8948EA114C}" srcOrd="0" destOrd="0" parTransId="{F4186EAB-9C40-B840-9D60-C264D7123D36}" sibTransId="{E1CF503C-2D47-F74E-80D5-F762B495A047}"/>
    <dgm:cxn modelId="{7391BB20-59DD-1A41-AE40-B81B272C8987}" type="presOf" srcId="{F245520E-30CB-F042-A2FE-9AC7DD2F225C}" destId="{D850078E-0244-1142-9357-77040C688C6B}" srcOrd="0" destOrd="1" presId="urn:microsoft.com/office/officeart/2005/8/layout/chevron2"/>
    <dgm:cxn modelId="{8D787B30-9F5E-444F-AC74-67AA6108F0EA}" srcId="{EAC55BA7-730C-1D4C-B96D-CCA52A81E503}" destId="{097C8EF2-6C62-F047-B707-B949C5B4D100}" srcOrd="1" destOrd="0" parTransId="{89B1C957-BB0B-2644-821E-A86611D129C9}" sibTransId="{F90EEF3E-AA8A-E443-B939-20F260BA978F}"/>
    <dgm:cxn modelId="{28D6D45E-86C6-9C4F-BC79-86870B327F9D}" type="presOf" srcId="{4BA4C239-569C-AD48-94B1-957B4BC5F8E0}" destId="{C3636324-D41E-F645-8FB1-66A8F5406FC1}" srcOrd="0" destOrd="0" presId="urn:microsoft.com/office/officeart/2005/8/layout/chevron2"/>
    <dgm:cxn modelId="{10751864-B067-B34E-A545-24AE03B125D7}" type="presOf" srcId="{EAC55BA7-730C-1D4C-B96D-CCA52A81E503}" destId="{CCBD0A00-0663-1343-8654-16D448C43412}" srcOrd="0" destOrd="0" presId="urn:microsoft.com/office/officeart/2005/8/layout/chevron2"/>
    <dgm:cxn modelId="{79E60D52-EA60-1D45-8CA1-51DF992F3736}" type="presOf" srcId="{3DECEE21-15AF-7446-A4F7-D79051C0F6FC}" destId="{47D4D3AD-712B-264A-A99E-A08B8C910991}" srcOrd="0" destOrd="1" presId="urn:microsoft.com/office/officeart/2005/8/layout/chevron2"/>
    <dgm:cxn modelId="{8D944277-7EC5-D24A-B8C6-C3968EFBE28C}" srcId="{EAC55BA7-730C-1D4C-B96D-CCA52A81E503}" destId="{030445A9-81B8-564D-845B-304EA8282D1B}" srcOrd="0" destOrd="0" parTransId="{F4F70F21-BFBF-4444-A646-B0E702943107}" sibTransId="{FAD8AB62-8AC1-114D-A774-AD427F919C66}"/>
    <dgm:cxn modelId="{48944359-6DC9-0942-BB60-731E449CB893}" type="presOf" srcId="{380BDE22-0B85-524E-B0EE-98995B3BB505}" destId="{D06BB438-9F14-CB40-9D7E-65C176DDB4A0}" srcOrd="0" destOrd="0" presId="urn:microsoft.com/office/officeart/2005/8/layout/chevron2"/>
    <dgm:cxn modelId="{0A75387D-8F76-0D41-95A5-197FC578854B}" type="presOf" srcId="{4DF85C0D-45F0-184F-BD18-08EC892A26A0}" destId="{C3636324-D41E-F645-8FB1-66A8F5406FC1}" srcOrd="0" destOrd="2" presId="urn:microsoft.com/office/officeart/2005/8/layout/chevron2"/>
    <dgm:cxn modelId="{78AF978C-5BBD-4640-AB69-91DF6566BF2B}" srcId="{380BDE22-0B85-524E-B0EE-98995B3BB505}" destId="{4734BB4B-3EAE-0C4E-B19D-E85F00BB1CE4}" srcOrd="1" destOrd="0" parTransId="{37026659-4606-C947-A283-89CAE70F75CA}" sibTransId="{86700C3E-DEF7-0844-B88C-6AE41FAFD771}"/>
    <dgm:cxn modelId="{A45CC48D-DE48-114C-83AF-5B767162105A}" srcId="{433C66D4-695D-2147-9060-0318B23BD345}" destId="{BC99DC71-EBDF-F147-AAC6-19A80AC2387F}" srcOrd="1" destOrd="0" parTransId="{2E17C9D7-04EF-9140-9634-6E2CAD5A4327}" sibTransId="{DABF9871-2D55-344C-8424-52CBEFF10ED5}"/>
    <dgm:cxn modelId="{16F01EA3-898A-764C-BA13-1B79943B23DC}" type="presOf" srcId="{156F5B2D-4465-4940-B147-0F54F5E5C806}" destId="{C63E4F87-5B60-7647-87AC-F545B55B2B49}" srcOrd="0" destOrd="0" presId="urn:microsoft.com/office/officeart/2005/8/layout/chevron2"/>
    <dgm:cxn modelId="{7AC359AA-9A28-B848-92FD-5A96D357849D}" type="presOf" srcId="{13B30B93-E5A1-2E40-967D-49AFFB1F7EBE}" destId="{D850078E-0244-1142-9357-77040C688C6B}" srcOrd="0" destOrd="2" presId="urn:microsoft.com/office/officeart/2005/8/layout/chevron2"/>
    <dgm:cxn modelId="{71459DAA-9B3A-DB44-B649-FFA155E4B8DB}" srcId="{EAC55BA7-730C-1D4C-B96D-CCA52A81E503}" destId="{433C66D4-695D-2147-9060-0318B23BD345}" srcOrd="4" destOrd="0" parTransId="{0B1CC397-F10A-B640-84C1-32A322B4B43E}" sibTransId="{937ADA69-4180-C543-A2A3-25150D724348}"/>
    <dgm:cxn modelId="{E7B7FCAF-02FA-F74B-8F4A-31019B987272}" type="presOf" srcId="{BC99DC71-EBDF-F147-AAC6-19A80AC2387F}" destId="{C3636324-D41E-F645-8FB1-66A8F5406FC1}" srcOrd="0" destOrd="1" presId="urn:microsoft.com/office/officeart/2005/8/layout/chevron2"/>
    <dgm:cxn modelId="{D6FCB9B5-CA45-F446-9591-D5CB2E8B4753}" srcId="{EAC55BA7-730C-1D4C-B96D-CCA52A81E503}" destId="{156F5B2D-4465-4940-B147-0F54F5E5C806}" srcOrd="3" destOrd="0" parTransId="{B3DC4540-B273-204F-92C7-B4FE06D82069}" sibTransId="{016F70FD-862C-5E49-9FBF-4492F272CF96}"/>
    <dgm:cxn modelId="{BAE173BA-7FE8-484D-B612-D7D9D0508774}" type="presOf" srcId="{B6F2A3B4-663D-E341-8477-4B8948EA114C}" destId="{47D4D3AD-712B-264A-A99E-A08B8C910991}" srcOrd="0" destOrd="0" presId="urn:microsoft.com/office/officeart/2005/8/layout/chevron2"/>
    <dgm:cxn modelId="{292DF0C8-F0CC-8C4F-BE4A-A78E937FE81A}" srcId="{030445A9-81B8-564D-845B-304EA8282D1B}" destId="{13B30B93-E5A1-2E40-967D-49AFFB1F7EBE}" srcOrd="2" destOrd="0" parTransId="{B0CF44AA-C608-EB42-B477-5D5FA63C45CB}" sibTransId="{7381F091-3EEB-BF44-9C4B-462CA00DBE4B}"/>
    <dgm:cxn modelId="{73D720CE-02A9-774F-B186-392A66CC57A5}" srcId="{030445A9-81B8-564D-845B-304EA8282D1B}" destId="{F245520E-30CB-F042-A2FE-9AC7DD2F225C}" srcOrd="1" destOrd="0" parTransId="{C8809C37-C88B-E34A-BDFC-7FABE8CA7F83}" sibTransId="{A9E915D2-B2E3-AA48-9A44-38B09DF2D567}"/>
    <dgm:cxn modelId="{6C2C2BDC-F6C6-9C4F-B609-FABE7363E7D6}" srcId="{380BDE22-0B85-524E-B0EE-98995B3BB505}" destId="{A39F2FCE-6063-514F-A30A-961BF508076C}" srcOrd="0" destOrd="0" parTransId="{9477F8FD-35BE-0448-94CC-1F47F07E647F}" sibTransId="{20797FB8-52FB-344C-B194-4296CD58C4DF}"/>
    <dgm:cxn modelId="{091469DD-138E-8345-A211-E96799F6794C}" srcId="{097C8EF2-6C62-F047-B707-B949C5B4D100}" destId="{3DECEE21-15AF-7446-A4F7-D79051C0F6FC}" srcOrd="1" destOrd="0" parTransId="{223510FE-F9CC-2443-9637-D508AA0FD5EA}" sibTransId="{DAE27AA7-9470-B041-9075-C49BE9D60AC4}"/>
    <dgm:cxn modelId="{937E2EDE-F591-7E49-8D1F-8B946765F32E}" srcId="{030445A9-81B8-564D-845B-304EA8282D1B}" destId="{9F811D4D-B7F5-564D-97F5-0C6EB1A43D81}" srcOrd="0" destOrd="0" parTransId="{AD366CD3-FBA3-7442-B788-24841218E54A}" sibTransId="{2863D5A8-E643-FC48-88DC-B258C7CE4C5B}"/>
    <dgm:cxn modelId="{B3C271E3-644A-BB47-99E7-D2FDF509737B}" type="presOf" srcId="{A39F2FCE-6063-514F-A30A-961BF508076C}" destId="{40D46B4D-3D50-1B43-851C-85021125AAB2}" srcOrd="0" destOrd="0" presId="urn:microsoft.com/office/officeart/2005/8/layout/chevron2"/>
    <dgm:cxn modelId="{ED19FDE3-4C14-7442-8A8E-BEA178FA6D72}" srcId="{433C66D4-695D-2147-9060-0318B23BD345}" destId="{4DF85C0D-45F0-184F-BD18-08EC892A26A0}" srcOrd="2" destOrd="0" parTransId="{D3EF1EB3-2DDE-4443-B7D6-1BFEB16D5D74}" sibTransId="{15B31EE2-DC9E-DA43-A8A2-C8D3B3EFCB0F}"/>
    <dgm:cxn modelId="{C04535F0-E827-764D-A974-94EC809B88A5}" type="presOf" srcId="{030445A9-81B8-564D-845B-304EA8282D1B}" destId="{C49FDF22-61CC-7643-BB7F-7BA33E4E70F8}" srcOrd="0" destOrd="0" presId="urn:microsoft.com/office/officeart/2005/8/layout/chevron2"/>
    <dgm:cxn modelId="{45E4A4F1-1996-094F-99EF-07CE6D940B0C}" type="presOf" srcId="{433C66D4-695D-2147-9060-0318B23BD345}" destId="{D3B290A8-C1D8-8343-A33B-A59A3069D226}" srcOrd="0" destOrd="0" presId="urn:microsoft.com/office/officeart/2005/8/layout/chevron2"/>
    <dgm:cxn modelId="{5E7B14F7-A450-7046-B7E3-669343455DFA}" type="presOf" srcId="{CDFBE7EF-2B9E-144C-84F2-2764883182C9}" destId="{37564CE6-2118-524E-8156-AD885D25A082}" srcOrd="0" destOrd="0" presId="urn:microsoft.com/office/officeart/2005/8/layout/chevron2"/>
    <dgm:cxn modelId="{732E14F8-202E-5E4A-B390-5DA9D8A3D3AA}" srcId="{156F5B2D-4465-4940-B147-0F54F5E5C806}" destId="{CDFBE7EF-2B9E-144C-84F2-2764883182C9}" srcOrd="0" destOrd="0" parTransId="{E5A4140C-FD20-4945-9EC4-31B343726095}" sibTransId="{D950BAE7-34EA-8F49-859B-302FF4F0E1A6}"/>
    <dgm:cxn modelId="{D74508FA-8BAC-9046-A5B6-90A720BF1E60}" type="presOf" srcId="{097C8EF2-6C62-F047-B707-B949C5B4D100}" destId="{B915921A-1714-A145-A77E-F57AD23BC7BB}" srcOrd="0" destOrd="0" presId="urn:microsoft.com/office/officeart/2005/8/layout/chevron2"/>
    <dgm:cxn modelId="{0CB247FC-951D-244C-9ACA-FBFCCC261D53}" type="presOf" srcId="{4DC914BF-F453-E849-9BAD-0564E9D1C941}" destId="{37564CE6-2118-524E-8156-AD885D25A082}" srcOrd="0" destOrd="1" presId="urn:microsoft.com/office/officeart/2005/8/layout/chevron2"/>
    <dgm:cxn modelId="{CAC5BAFE-1D4D-DF49-9854-26EF6915D410}" srcId="{EAC55BA7-730C-1D4C-B96D-CCA52A81E503}" destId="{380BDE22-0B85-524E-B0EE-98995B3BB505}" srcOrd="2" destOrd="0" parTransId="{18DADD25-36AD-7D43-B524-ADAD581753AB}" sibTransId="{F7ED7B37-0EEA-2843-82C8-A5A04F11EB69}"/>
    <dgm:cxn modelId="{5680C4FB-D1F5-394B-8BED-224E03C282AA}" type="presParOf" srcId="{CCBD0A00-0663-1343-8654-16D448C43412}" destId="{CE4551D2-7230-EE4D-AA91-3074DCFBE325}" srcOrd="0" destOrd="0" presId="urn:microsoft.com/office/officeart/2005/8/layout/chevron2"/>
    <dgm:cxn modelId="{14F0028C-6DBA-E74F-91C2-D7B5B80D0F63}" type="presParOf" srcId="{CE4551D2-7230-EE4D-AA91-3074DCFBE325}" destId="{C49FDF22-61CC-7643-BB7F-7BA33E4E70F8}" srcOrd="0" destOrd="0" presId="urn:microsoft.com/office/officeart/2005/8/layout/chevron2"/>
    <dgm:cxn modelId="{8C51C3BA-6BAB-9340-A2D3-DDFF0124A939}" type="presParOf" srcId="{CE4551D2-7230-EE4D-AA91-3074DCFBE325}" destId="{D850078E-0244-1142-9357-77040C688C6B}" srcOrd="1" destOrd="0" presId="urn:microsoft.com/office/officeart/2005/8/layout/chevron2"/>
    <dgm:cxn modelId="{CBB1DA87-1168-564A-9BA7-776275EE0CF2}" type="presParOf" srcId="{CCBD0A00-0663-1343-8654-16D448C43412}" destId="{5D4A9B34-DC61-E54E-B580-08689A1A8491}" srcOrd="1" destOrd="0" presId="urn:microsoft.com/office/officeart/2005/8/layout/chevron2"/>
    <dgm:cxn modelId="{EA403AB7-1EB7-AA4F-B8E3-8489C1A00162}" type="presParOf" srcId="{CCBD0A00-0663-1343-8654-16D448C43412}" destId="{993F0846-A059-CC4A-B432-9B50C8156CD8}" srcOrd="2" destOrd="0" presId="urn:microsoft.com/office/officeart/2005/8/layout/chevron2"/>
    <dgm:cxn modelId="{22B5E307-6615-8046-83D0-A9EF53291387}" type="presParOf" srcId="{993F0846-A059-CC4A-B432-9B50C8156CD8}" destId="{B915921A-1714-A145-A77E-F57AD23BC7BB}" srcOrd="0" destOrd="0" presId="urn:microsoft.com/office/officeart/2005/8/layout/chevron2"/>
    <dgm:cxn modelId="{79E2D15E-F56B-E341-ACBA-D98E0E0DCAF9}" type="presParOf" srcId="{993F0846-A059-CC4A-B432-9B50C8156CD8}" destId="{47D4D3AD-712B-264A-A99E-A08B8C910991}" srcOrd="1" destOrd="0" presId="urn:microsoft.com/office/officeart/2005/8/layout/chevron2"/>
    <dgm:cxn modelId="{9BE2134B-5F8F-DC44-9100-36161F003F3D}" type="presParOf" srcId="{CCBD0A00-0663-1343-8654-16D448C43412}" destId="{FEBB5B07-8782-DF46-957E-380F78AE1369}" srcOrd="3" destOrd="0" presId="urn:microsoft.com/office/officeart/2005/8/layout/chevron2"/>
    <dgm:cxn modelId="{BD547525-B227-6147-9A63-D420C8E77B7D}" type="presParOf" srcId="{CCBD0A00-0663-1343-8654-16D448C43412}" destId="{3993D15A-D56E-584C-9275-4E05AF8D7072}" srcOrd="4" destOrd="0" presId="urn:microsoft.com/office/officeart/2005/8/layout/chevron2"/>
    <dgm:cxn modelId="{924B00CB-DE6D-784B-A764-F73603B0B096}" type="presParOf" srcId="{3993D15A-D56E-584C-9275-4E05AF8D7072}" destId="{D06BB438-9F14-CB40-9D7E-65C176DDB4A0}" srcOrd="0" destOrd="0" presId="urn:microsoft.com/office/officeart/2005/8/layout/chevron2"/>
    <dgm:cxn modelId="{D5C25C91-CFA2-D640-A507-A1DAD924BE2B}" type="presParOf" srcId="{3993D15A-D56E-584C-9275-4E05AF8D7072}" destId="{40D46B4D-3D50-1B43-851C-85021125AAB2}" srcOrd="1" destOrd="0" presId="urn:microsoft.com/office/officeart/2005/8/layout/chevron2"/>
    <dgm:cxn modelId="{459A6BE0-0067-934A-89DA-F97B5668F5D9}" type="presParOf" srcId="{CCBD0A00-0663-1343-8654-16D448C43412}" destId="{E29B38D8-2DEA-774E-A463-84CCE997F8D0}" srcOrd="5" destOrd="0" presId="urn:microsoft.com/office/officeart/2005/8/layout/chevron2"/>
    <dgm:cxn modelId="{55898223-50D5-784A-ABF8-3F4E989A846A}" type="presParOf" srcId="{CCBD0A00-0663-1343-8654-16D448C43412}" destId="{76BC413D-010D-8E47-BB42-5FE11E4F7803}" srcOrd="6" destOrd="0" presId="urn:microsoft.com/office/officeart/2005/8/layout/chevron2"/>
    <dgm:cxn modelId="{F190A4F5-4C42-4B42-B3EC-6B4693411839}" type="presParOf" srcId="{76BC413D-010D-8E47-BB42-5FE11E4F7803}" destId="{C63E4F87-5B60-7647-87AC-F545B55B2B49}" srcOrd="0" destOrd="0" presId="urn:microsoft.com/office/officeart/2005/8/layout/chevron2"/>
    <dgm:cxn modelId="{83BF523E-12AA-0B49-B1E6-DA271E75950B}" type="presParOf" srcId="{76BC413D-010D-8E47-BB42-5FE11E4F7803}" destId="{37564CE6-2118-524E-8156-AD885D25A082}" srcOrd="1" destOrd="0" presId="urn:microsoft.com/office/officeart/2005/8/layout/chevron2"/>
    <dgm:cxn modelId="{A8B1C9FE-452D-7C42-9020-77A6A1B78439}" type="presParOf" srcId="{CCBD0A00-0663-1343-8654-16D448C43412}" destId="{8C78FC83-442E-7D46-9CBB-03742F51D322}" srcOrd="7" destOrd="0" presId="urn:microsoft.com/office/officeart/2005/8/layout/chevron2"/>
    <dgm:cxn modelId="{723C027C-8327-AC4D-8650-EFA6AA97FB55}" type="presParOf" srcId="{CCBD0A00-0663-1343-8654-16D448C43412}" destId="{25AC6107-246F-B24D-A14C-F0C3A38C62D1}" srcOrd="8" destOrd="0" presId="urn:microsoft.com/office/officeart/2005/8/layout/chevron2"/>
    <dgm:cxn modelId="{55C60B2C-02DA-FE46-BC6F-CCE58FA273CD}" type="presParOf" srcId="{25AC6107-246F-B24D-A14C-F0C3A38C62D1}" destId="{D3B290A8-C1D8-8343-A33B-A59A3069D226}" srcOrd="0" destOrd="0" presId="urn:microsoft.com/office/officeart/2005/8/layout/chevron2"/>
    <dgm:cxn modelId="{D7B72401-DF60-7C40-9903-5333C7B84A5A}" type="presParOf" srcId="{25AC6107-246F-B24D-A14C-F0C3A38C62D1}" destId="{C3636324-D41E-F645-8FB1-66A8F5406FC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F69DE6-D2EB-794A-9400-78539161C5B5}" type="doc">
      <dgm:prSet loTypeId="urn:microsoft.com/office/officeart/2005/8/layout/hProcess4" loCatId="" qsTypeId="urn:microsoft.com/office/officeart/2005/8/quickstyle/simple4" qsCatId="simple" csTypeId="urn:microsoft.com/office/officeart/2005/8/colors/accent1_2" csCatId="accent1" phldr="1"/>
      <dgm:spPr/>
      <dgm:t>
        <a:bodyPr/>
        <a:lstStyle/>
        <a:p>
          <a:endParaRPr lang="en-US"/>
        </a:p>
      </dgm:t>
    </dgm:pt>
    <dgm:pt modelId="{6C124B2D-7160-7F41-BDDD-10BA5B2975A2}">
      <dgm:prSet phldrT="[Text]" custT="1"/>
      <dgm:spPr/>
      <dgm:t>
        <a:bodyPr/>
        <a:lstStyle/>
        <a:p>
          <a:r>
            <a:rPr lang="en-US" sz="2200" dirty="0"/>
            <a:t>Consider the adult’s (or their network’s)</a:t>
          </a:r>
          <a:r>
            <a:rPr lang="en-US" sz="2200" baseline="0" dirty="0"/>
            <a:t> </a:t>
          </a:r>
          <a:r>
            <a:rPr lang="en-US" sz="2200" dirty="0"/>
            <a:t>ability to protect themselves </a:t>
          </a:r>
        </a:p>
      </dgm:t>
    </dgm:pt>
    <dgm:pt modelId="{E92AF6C0-1982-F44C-94BE-D86F215D0E5D}" type="parTrans" cxnId="{2F7194DC-A41A-9D41-9DD6-46A2D0F69395}">
      <dgm:prSet/>
      <dgm:spPr/>
      <dgm:t>
        <a:bodyPr/>
        <a:lstStyle/>
        <a:p>
          <a:endParaRPr lang="en-US"/>
        </a:p>
      </dgm:t>
    </dgm:pt>
    <dgm:pt modelId="{D1C0570C-73AD-0343-B26C-33E531C18B31}" type="sibTrans" cxnId="{2F7194DC-A41A-9D41-9DD6-46A2D0F69395}">
      <dgm:prSet/>
      <dgm:spPr/>
      <dgm:t>
        <a:bodyPr/>
        <a:lstStyle/>
        <a:p>
          <a:endParaRPr lang="en-US"/>
        </a:p>
      </dgm:t>
    </dgm:pt>
    <dgm:pt modelId="{E567DDF3-DEB7-EF45-A29C-CA028B77CD00}">
      <dgm:prSet phldrT="[Text]" custT="1"/>
      <dgm:spPr/>
      <dgm:t>
        <a:bodyPr/>
        <a:lstStyle/>
        <a:p>
          <a:pPr marL="228600" lvl="1" indent="0" algn="l" defTabSz="889000">
            <a:lnSpc>
              <a:spcPct val="90000"/>
            </a:lnSpc>
            <a:spcBef>
              <a:spcPct val="0"/>
            </a:spcBef>
            <a:spcAft>
              <a:spcPct val="15000"/>
            </a:spcAft>
            <a:buNone/>
          </a:pPr>
          <a:r>
            <a:rPr lang="en-US" sz="1800" b="0" baseline="0" dirty="0">
              <a:solidFill>
                <a:schemeClr val="bg1"/>
              </a:solidFill>
              <a:effectLst/>
              <a:latin typeface="+mn-lt"/>
              <a:ea typeface="+mn-ea"/>
              <a:cs typeface="+mn-cs"/>
            </a:rPr>
            <a:t>Provide opportunities to disclose, but ask direct questions in a safe environment </a:t>
          </a:r>
          <a:r>
            <a:rPr lang="en-US" sz="1800" b="0" dirty="0">
              <a:solidFill>
                <a:schemeClr val="bg1"/>
              </a:solidFill>
              <a:effectLst/>
              <a:latin typeface="+mn-lt"/>
              <a:ea typeface="+mn-ea"/>
              <a:cs typeface="+mn-cs"/>
            </a:rPr>
            <a:t> </a:t>
          </a:r>
          <a:endParaRPr lang="en-US" sz="1800" dirty="0">
            <a:solidFill>
              <a:schemeClr val="bg1"/>
            </a:solidFill>
          </a:endParaRPr>
        </a:p>
      </dgm:t>
    </dgm:pt>
    <dgm:pt modelId="{8B576499-DB92-994F-AA95-E8E963D5F11D}" type="parTrans" cxnId="{20E3077F-7EC8-FF48-9286-37C7CCA9BED4}">
      <dgm:prSet/>
      <dgm:spPr/>
      <dgm:t>
        <a:bodyPr/>
        <a:lstStyle/>
        <a:p>
          <a:endParaRPr lang="en-US"/>
        </a:p>
      </dgm:t>
    </dgm:pt>
    <dgm:pt modelId="{B7CA3068-3F39-184B-82F5-B06046D385DD}" type="sibTrans" cxnId="{20E3077F-7EC8-FF48-9286-37C7CCA9BED4}">
      <dgm:prSet/>
      <dgm:spPr/>
      <dgm:t>
        <a:bodyPr/>
        <a:lstStyle/>
        <a:p>
          <a:endParaRPr lang="en-US"/>
        </a:p>
      </dgm:t>
    </dgm:pt>
    <dgm:pt modelId="{6EC919F7-5A41-5947-958D-48519B3F526F}">
      <dgm:prSet phldrT="[Text]" custT="1"/>
      <dgm:spPr/>
      <dgm:t>
        <a:bodyPr/>
        <a:lstStyle/>
        <a:p>
          <a:r>
            <a:rPr lang="en-US" sz="2200" dirty="0"/>
            <a:t>Consider the impact on the adult</a:t>
          </a:r>
        </a:p>
      </dgm:t>
    </dgm:pt>
    <dgm:pt modelId="{DEED36FC-0E34-FF48-941D-2BACC95620B9}" type="parTrans" cxnId="{709B696A-CEBB-914F-8B2E-956DAC2448B6}">
      <dgm:prSet/>
      <dgm:spPr/>
      <dgm:t>
        <a:bodyPr/>
        <a:lstStyle/>
        <a:p>
          <a:endParaRPr lang="en-US"/>
        </a:p>
      </dgm:t>
    </dgm:pt>
    <dgm:pt modelId="{1A5D367D-C987-DB4E-B743-5DEE559F9939}" type="sibTrans" cxnId="{709B696A-CEBB-914F-8B2E-956DAC2448B6}">
      <dgm:prSet/>
      <dgm:spPr/>
      <dgm:t>
        <a:bodyPr/>
        <a:lstStyle/>
        <a:p>
          <a:endParaRPr lang="en-US"/>
        </a:p>
      </dgm:t>
    </dgm:pt>
    <dgm:pt modelId="{C51F445C-23A3-0343-8DBA-DE34118B1D87}">
      <dgm:prSet phldrT="[Text]" custT="1"/>
      <dgm:spPr/>
      <dgm:t>
        <a:bodyPr/>
        <a:lstStyle/>
        <a:p>
          <a:r>
            <a:rPr lang="en-US" sz="1800" dirty="0"/>
            <a:t>Consider their wishes and</a:t>
          </a:r>
          <a:r>
            <a:rPr lang="en-US" sz="1800" baseline="0" dirty="0"/>
            <a:t> possible impact on important relationships</a:t>
          </a:r>
          <a:endParaRPr lang="en-US" sz="1800" dirty="0"/>
        </a:p>
      </dgm:t>
    </dgm:pt>
    <dgm:pt modelId="{A86CB74A-B664-F944-A264-63BD95EA719D}" type="parTrans" cxnId="{247F3363-7042-774B-A301-D010F6958425}">
      <dgm:prSet/>
      <dgm:spPr/>
      <dgm:t>
        <a:bodyPr/>
        <a:lstStyle/>
        <a:p>
          <a:endParaRPr lang="en-US"/>
        </a:p>
      </dgm:t>
    </dgm:pt>
    <dgm:pt modelId="{C1763FE9-BF28-BF4C-90C6-A96473912330}" type="sibTrans" cxnId="{247F3363-7042-774B-A301-D010F6958425}">
      <dgm:prSet/>
      <dgm:spPr/>
      <dgm:t>
        <a:bodyPr/>
        <a:lstStyle/>
        <a:p>
          <a:endParaRPr lang="en-US"/>
        </a:p>
      </dgm:t>
    </dgm:pt>
    <dgm:pt modelId="{D379486D-635E-004D-B756-735CE07D285A}">
      <dgm:prSet phldrT="[Text]"/>
      <dgm:spPr/>
      <dgm:t>
        <a:bodyPr/>
        <a:lstStyle/>
        <a:p>
          <a:r>
            <a:rPr lang="en-US" dirty="0"/>
            <a:t>Consider the need for an interim safeguarding plan</a:t>
          </a:r>
        </a:p>
      </dgm:t>
    </dgm:pt>
    <dgm:pt modelId="{978C6310-AEBA-CE47-8EDC-6E3F5D7754CB}" type="parTrans" cxnId="{A393CFF4-BDD8-5842-AE6C-F3C5FDA87951}">
      <dgm:prSet/>
      <dgm:spPr/>
      <dgm:t>
        <a:bodyPr/>
        <a:lstStyle/>
        <a:p>
          <a:endParaRPr lang="en-US"/>
        </a:p>
      </dgm:t>
    </dgm:pt>
    <dgm:pt modelId="{59AF2295-957C-8F4A-AC8B-5947D6B8B0C8}" type="sibTrans" cxnId="{A393CFF4-BDD8-5842-AE6C-F3C5FDA87951}">
      <dgm:prSet/>
      <dgm:spPr/>
      <dgm:t>
        <a:bodyPr/>
        <a:lstStyle/>
        <a:p>
          <a:endParaRPr lang="en-US"/>
        </a:p>
      </dgm:t>
    </dgm:pt>
    <dgm:pt modelId="{8132951D-9AFD-9F4B-B08D-38BE94FAA90C}">
      <dgm:prSet phldrT="[Text]" custT="1"/>
      <dgm:spPr/>
      <dgm:t>
        <a:bodyPr/>
        <a:lstStyle/>
        <a:p>
          <a:r>
            <a:rPr lang="en-US" sz="2000" dirty="0"/>
            <a:t>‘</a:t>
          </a:r>
          <a:r>
            <a:rPr lang="en-US" sz="1800" dirty="0"/>
            <a:t>Think family’- ascertain any risk of repeated or increasingly serious</a:t>
          </a:r>
          <a:r>
            <a:rPr lang="en-US" sz="1800" baseline="0" dirty="0"/>
            <a:t> risks involving children or another adult at risk</a:t>
          </a:r>
        </a:p>
      </dgm:t>
    </dgm:pt>
    <dgm:pt modelId="{91FD820F-03EE-2E4F-BE06-AA51BEC9E0BF}" type="parTrans" cxnId="{838E3BEF-B52E-F642-8C8C-66802363438D}">
      <dgm:prSet/>
      <dgm:spPr/>
      <dgm:t>
        <a:bodyPr/>
        <a:lstStyle/>
        <a:p>
          <a:endParaRPr lang="en-US"/>
        </a:p>
      </dgm:t>
    </dgm:pt>
    <dgm:pt modelId="{99033E7D-7214-6148-B7A0-B04B46CF4A3E}" type="sibTrans" cxnId="{838E3BEF-B52E-F642-8C8C-66802363438D}">
      <dgm:prSet/>
      <dgm:spPr/>
      <dgm:t>
        <a:bodyPr/>
        <a:lstStyle/>
        <a:p>
          <a:endParaRPr lang="en-US"/>
        </a:p>
      </dgm:t>
    </dgm:pt>
    <dgm:pt modelId="{C4E6F143-4A5C-F64C-85A2-10A5D4EFBD5D}">
      <dgm:prSet phldrT="[Text]" custT="1"/>
      <dgm:spPr/>
      <dgm:t>
        <a:bodyPr/>
        <a:lstStyle/>
        <a:p>
          <a:r>
            <a:rPr lang="en-US" sz="1800" dirty="0"/>
            <a:t>Keep good records of any discussions and interventions</a:t>
          </a:r>
        </a:p>
      </dgm:t>
    </dgm:pt>
    <dgm:pt modelId="{B7CA3323-1C32-8A46-8332-589AE47E2980}" type="parTrans" cxnId="{98EC6D40-75C2-A843-A2C4-ED517ACE2049}">
      <dgm:prSet/>
      <dgm:spPr/>
      <dgm:t>
        <a:bodyPr/>
        <a:lstStyle/>
        <a:p>
          <a:endParaRPr lang="en-US"/>
        </a:p>
      </dgm:t>
    </dgm:pt>
    <dgm:pt modelId="{71CCED7F-D4F3-4344-BF58-A5678E3585AE}" type="sibTrans" cxnId="{98EC6D40-75C2-A843-A2C4-ED517ACE2049}">
      <dgm:prSet/>
      <dgm:spPr/>
      <dgm:t>
        <a:bodyPr/>
        <a:lstStyle/>
        <a:p>
          <a:endParaRPr lang="en-US"/>
        </a:p>
      </dgm:t>
    </dgm:pt>
    <dgm:pt modelId="{E9BE2ABF-53BD-D744-ABDE-5D89E25D7FB5}">
      <dgm:prSet phldrT="[Text]" custT="1"/>
      <dgm:spPr/>
      <dgm:t>
        <a:bodyPr/>
        <a:lstStyle/>
        <a:p>
          <a:r>
            <a:rPr lang="en-US" sz="1800" dirty="0"/>
            <a:t>Apply your experience and relevant knowledge (including research findings) to justify interventions</a:t>
          </a:r>
        </a:p>
      </dgm:t>
    </dgm:pt>
    <dgm:pt modelId="{7588A638-6551-0541-B10B-49EC291F5778}" type="parTrans" cxnId="{A6BA2470-E31E-3B40-81AD-A107FAF422C1}">
      <dgm:prSet/>
      <dgm:spPr/>
      <dgm:t>
        <a:bodyPr/>
        <a:lstStyle/>
        <a:p>
          <a:endParaRPr lang="en-US"/>
        </a:p>
      </dgm:t>
    </dgm:pt>
    <dgm:pt modelId="{8A9D4401-9477-F741-AA8C-A96015325E87}" type="sibTrans" cxnId="{A6BA2470-E31E-3B40-81AD-A107FAF422C1}">
      <dgm:prSet/>
      <dgm:spPr/>
      <dgm:t>
        <a:bodyPr/>
        <a:lstStyle/>
        <a:p>
          <a:endParaRPr lang="en-US"/>
        </a:p>
      </dgm:t>
    </dgm:pt>
    <dgm:pt modelId="{12B68C78-BFA4-7640-8DD3-D670A0FE0231}">
      <dgm:prSet phldrT="[Text]" custT="1"/>
      <dgm:spPr/>
      <dgm:t>
        <a:bodyPr/>
        <a:lstStyle/>
        <a:p>
          <a:pPr marL="228600" marR="0" lvl="1" indent="-228600" algn="l" defTabSz="889000" rtl="0" eaLnBrk="1" fontAlgn="auto" latinLnBrk="0" hangingPunct="1">
            <a:lnSpc>
              <a:spcPct val="90000"/>
            </a:lnSpc>
            <a:spcBef>
              <a:spcPct val="0"/>
            </a:spcBef>
            <a:spcAft>
              <a:spcPct val="15000"/>
            </a:spcAft>
            <a:buClrTx/>
            <a:buSzTx/>
            <a:buFontTx/>
            <a:buNone/>
            <a:tabLst/>
            <a:defRPr/>
          </a:pPr>
          <a:r>
            <a:rPr lang="en-US" sz="1800" dirty="0"/>
            <a:t>Prepare for resistance,</a:t>
          </a:r>
          <a:r>
            <a:rPr lang="en-US" sz="1800" baseline="0" dirty="0"/>
            <a:t> </a:t>
          </a:r>
          <a:r>
            <a:rPr lang="en-US" sz="1800" dirty="0"/>
            <a:t>explain evidential basis of concerns</a:t>
          </a:r>
        </a:p>
      </dgm:t>
    </dgm:pt>
    <dgm:pt modelId="{552D95D5-05B8-7E4E-BB6B-725ACAC968ED}" type="parTrans" cxnId="{2A83BB8A-5F58-0D40-A823-6587092FBE79}">
      <dgm:prSet/>
      <dgm:spPr/>
      <dgm:t>
        <a:bodyPr/>
        <a:lstStyle/>
        <a:p>
          <a:endParaRPr lang="en-US"/>
        </a:p>
      </dgm:t>
    </dgm:pt>
    <dgm:pt modelId="{CDB32557-6FFA-4F48-8DFA-168ADF1683C3}" type="sibTrans" cxnId="{2A83BB8A-5F58-0D40-A823-6587092FBE79}">
      <dgm:prSet/>
      <dgm:spPr/>
      <dgm:t>
        <a:bodyPr/>
        <a:lstStyle/>
        <a:p>
          <a:endParaRPr lang="en-US"/>
        </a:p>
      </dgm:t>
    </dgm:pt>
    <dgm:pt modelId="{2BC7BB86-7392-1143-AB8C-64CF3BC72BFE}">
      <dgm:prSet phldrT="[Text]" custT="1"/>
      <dgm:spPr/>
      <dgm:t>
        <a:bodyPr/>
        <a:lstStyle/>
        <a:p>
          <a:r>
            <a:rPr lang="en-US" sz="1800" dirty="0"/>
            <a:t>Evaluate the</a:t>
          </a:r>
          <a:r>
            <a:rPr lang="en-US" sz="1800" baseline="0" dirty="0"/>
            <a:t> nature, frequency, severity of harm and the potential of increasing risk to the adult</a:t>
          </a:r>
          <a:endParaRPr lang="en-US" sz="1800" dirty="0"/>
        </a:p>
      </dgm:t>
    </dgm:pt>
    <dgm:pt modelId="{1E0040B2-F284-9A45-B06C-9A30B47F5679}" type="parTrans" cxnId="{C28C6342-BE23-1C40-9A52-BC6DF0F9B66B}">
      <dgm:prSet/>
      <dgm:spPr/>
      <dgm:t>
        <a:bodyPr/>
        <a:lstStyle/>
        <a:p>
          <a:endParaRPr lang="en-US"/>
        </a:p>
      </dgm:t>
    </dgm:pt>
    <dgm:pt modelId="{FD65D82B-6486-3B41-9DE8-3A5FBCCF3E5D}" type="sibTrans" cxnId="{C28C6342-BE23-1C40-9A52-BC6DF0F9B66B}">
      <dgm:prSet/>
      <dgm:spPr/>
      <dgm:t>
        <a:bodyPr/>
        <a:lstStyle/>
        <a:p>
          <a:endParaRPr lang="en-US"/>
        </a:p>
      </dgm:t>
    </dgm:pt>
    <dgm:pt modelId="{0F656B67-74A3-2F4B-879E-56C0D8E267DA}">
      <dgm:prSet phldrT="[Text]" custT="1"/>
      <dgm:spPr/>
      <dgm:t>
        <a:bodyPr/>
        <a:lstStyle/>
        <a:p>
          <a:pPr marL="228600" marR="0" lvl="1" indent="-228600" algn="l" defTabSz="889000" rtl="0" eaLnBrk="1" fontAlgn="auto" latinLnBrk="0" hangingPunct="1">
            <a:lnSpc>
              <a:spcPct val="90000"/>
            </a:lnSpc>
            <a:spcBef>
              <a:spcPct val="0"/>
            </a:spcBef>
            <a:spcAft>
              <a:spcPct val="15000"/>
            </a:spcAft>
            <a:buClrTx/>
            <a:buSzTx/>
            <a:buFontTx/>
            <a:buNone/>
            <a:tabLst/>
            <a:defRPr/>
          </a:pPr>
          <a:r>
            <a:rPr lang="en-US" sz="1800" dirty="0"/>
            <a:t>Evaluate</a:t>
          </a:r>
          <a:r>
            <a:rPr lang="en-US" sz="1800" baseline="0" dirty="0"/>
            <a:t> risk of </a:t>
          </a:r>
          <a:r>
            <a:rPr lang="en-US" sz="1800" dirty="0"/>
            <a:t>PACH, e.g. domestic abuse research indicates increased risk of</a:t>
          </a:r>
          <a:r>
            <a:rPr lang="en-US" sz="1800" baseline="0" dirty="0"/>
            <a:t> harm if control challenged</a:t>
          </a:r>
          <a:r>
            <a:rPr lang="en-US" sz="1800" dirty="0"/>
            <a:t>   </a:t>
          </a:r>
        </a:p>
      </dgm:t>
    </dgm:pt>
    <dgm:pt modelId="{F262F483-2316-7940-AA5F-9995ADEE70C3}" type="parTrans" cxnId="{119C7F44-0A6A-1743-BB74-4B645C30BADB}">
      <dgm:prSet/>
      <dgm:spPr/>
      <dgm:t>
        <a:bodyPr/>
        <a:lstStyle/>
        <a:p>
          <a:endParaRPr lang="en-US"/>
        </a:p>
      </dgm:t>
    </dgm:pt>
    <dgm:pt modelId="{93E25A05-0DD2-2248-A6EC-62A3262BE83B}" type="sibTrans" cxnId="{119C7F44-0A6A-1743-BB74-4B645C30BADB}">
      <dgm:prSet/>
      <dgm:spPr/>
      <dgm:t>
        <a:bodyPr/>
        <a:lstStyle/>
        <a:p>
          <a:endParaRPr lang="en-US"/>
        </a:p>
      </dgm:t>
    </dgm:pt>
    <dgm:pt modelId="{95639953-7F67-9649-A7B2-2D56E9C41D62}">
      <dgm:prSet phldrT="[Text]" custT="1"/>
      <dgm:spPr/>
      <dgm:t>
        <a:bodyPr/>
        <a:lstStyle/>
        <a:p>
          <a:pPr marL="228600" marR="0" lvl="1" indent="-228600" algn="l" defTabSz="889000" rtl="0" eaLnBrk="1" fontAlgn="auto" latinLnBrk="0" hangingPunct="1">
            <a:lnSpc>
              <a:spcPct val="90000"/>
            </a:lnSpc>
            <a:spcBef>
              <a:spcPct val="0"/>
            </a:spcBef>
            <a:spcAft>
              <a:spcPct val="15000"/>
            </a:spcAft>
            <a:buClrTx/>
            <a:buSzTx/>
            <a:buFontTx/>
            <a:buNone/>
            <a:tabLst/>
            <a:defRPr/>
          </a:pPr>
          <a:r>
            <a:rPr lang="en-US" sz="1800" dirty="0"/>
            <a:t>Ensure safety and confidentiality, explain how and when you would tell another agency/ PACH</a:t>
          </a:r>
          <a:r>
            <a:rPr lang="en-US" sz="1800" baseline="0" dirty="0"/>
            <a:t> </a:t>
          </a:r>
          <a:endParaRPr lang="en-US" sz="1800" dirty="0"/>
        </a:p>
      </dgm:t>
    </dgm:pt>
    <dgm:pt modelId="{4C0997AE-6C46-BF45-9E5A-A24E11763F32}" type="parTrans" cxnId="{C902C57A-B476-7643-A177-7D001523F827}">
      <dgm:prSet/>
      <dgm:spPr/>
      <dgm:t>
        <a:bodyPr/>
        <a:lstStyle/>
        <a:p>
          <a:endParaRPr lang="en-US"/>
        </a:p>
      </dgm:t>
    </dgm:pt>
    <dgm:pt modelId="{21E59AF2-9FD3-BE4A-A141-4C3FE4A11A5F}" type="sibTrans" cxnId="{C902C57A-B476-7643-A177-7D001523F827}">
      <dgm:prSet/>
      <dgm:spPr/>
      <dgm:t>
        <a:bodyPr/>
        <a:lstStyle/>
        <a:p>
          <a:endParaRPr lang="en-US"/>
        </a:p>
      </dgm:t>
    </dgm:pt>
    <dgm:pt modelId="{866144B4-993A-3E45-B059-5B980BDF9B28}">
      <dgm:prSet phldrT="[Text]" custT="1"/>
      <dgm:spPr/>
      <dgm:t>
        <a:bodyPr/>
        <a:lstStyle/>
        <a:p>
          <a:r>
            <a:rPr lang="en-US" sz="1800" dirty="0"/>
            <a:t>Follow local policies and procedures.</a:t>
          </a:r>
        </a:p>
        <a:p>
          <a:endParaRPr lang="en-US" sz="2000" dirty="0"/>
        </a:p>
      </dgm:t>
    </dgm:pt>
    <dgm:pt modelId="{3E4613E0-5170-E242-B7B9-F1638A9E8BF1}" type="parTrans" cxnId="{A251215D-3EDE-BA42-9A9E-6720BFCD169C}">
      <dgm:prSet/>
      <dgm:spPr/>
      <dgm:t>
        <a:bodyPr/>
        <a:lstStyle/>
        <a:p>
          <a:endParaRPr lang="en-US"/>
        </a:p>
      </dgm:t>
    </dgm:pt>
    <dgm:pt modelId="{2EB341E9-676F-D340-A986-971F15F74A1E}" type="sibTrans" cxnId="{A251215D-3EDE-BA42-9A9E-6720BFCD169C}">
      <dgm:prSet/>
      <dgm:spPr/>
      <dgm:t>
        <a:bodyPr/>
        <a:lstStyle/>
        <a:p>
          <a:endParaRPr lang="en-US"/>
        </a:p>
      </dgm:t>
    </dgm:pt>
    <dgm:pt modelId="{1818B5ED-EAAE-B74C-ADDB-24FBACC734F5}" type="pres">
      <dgm:prSet presAssocID="{36F69DE6-D2EB-794A-9400-78539161C5B5}" presName="Name0" presStyleCnt="0">
        <dgm:presLayoutVars>
          <dgm:dir/>
          <dgm:animLvl val="lvl"/>
          <dgm:resizeHandles val="exact"/>
        </dgm:presLayoutVars>
      </dgm:prSet>
      <dgm:spPr/>
    </dgm:pt>
    <dgm:pt modelId="{90C49902-9880-3A41-B0CC-7FD8FB54D633}" type="pres">
      <dgm:prSet presAssocID="{36F69DE6-D2EB-794A-9400-78539161C5B5}" presName="tSp" presStyleCnt="0"/>
      <dgm:spPr/>
    </dgm:pt>
    <dgm:pt modelId="{743A3349-5DF9-AB4D-B537-5B5A185A8AA0}" type="pres">
      <dgm:prSet presAssocID="{36F69DE6-D2EB-794A-9400-78539161C5B5}" presName="bSp" presStyleCnt="0"/>
      <dgm:spPr/>
    </dgm:pt>
    <dgm:pt modelId="{E9C5D193-FE72-1941-8B04-F7419F2D69CD}" type="pres">
      <dgm:prSet presAssocID="{36F69DE6-D2EB-794A-9400-78539161C5B5}" presName="process" presStyleCnt="0"/>
      <dgm:spPr/>
    </dgm:pt>
    <dgm:pt modelId="{B17718A6-D4BC-B84A-B7A0-409F57DE5B4E}" type="pres">
      <dgm:prSet presAssocID="{6EC919F7-5A41-5947-958D-48519B3F526F}" presName="composite1" presStyleCnt="0"/>
      <dgm:spPr/>
    </dgm:pt>
    <dgm:pt modelId="{F7D1D4A3-EB9E-6A42-BF32-1D75DE353F84}" type="pres">
      <dgm:prSet presAssocID="{6EC919F7-5A41-5947-958D-48519B3F526F}" presName="dummyNode1" presStyleLbl="node1" presStyleIdx="0" presStyleCnt="3"/>
      <dgm:spPr/>
    </dgm:pt>
    <dgm:pt modelId="{63AEA44D-2E4E-A44E-81F1-3F949D8F59CD}" type="pres">
      <dgm:prSet presAssocID="{6EC919F7-5A41-5947-958D-48519B3F526F}" presName="childNode1" presStyleLbl="bgAcc1" presStyleIdx="0" presStyleCnt="3" custScaleX="151459" custScaleY="225710" custLinFactNeighborX="3396" custLinFactNeighborY="-28608">
        <dgm:presLayoutVars>
          <dgm:bulletEnabled val="1"/>
        </dgm:presLayoutVars>
      </dgm:prSet>
      <dgm:spPr/>
    </dgm:pt>
    <dgm:pt modelId="{5E3E5B97-7042-6D44-934A-5E022733FC64}" type="pres">
      <dgm:prSet presAssocID="{6EC919F7-5A41-5947-958D-48519B3F526F}" presName="childNode1tx" presStyleLbl="bgAcc1" presStyleIdx="0" presStyleCnt="3">
        <dgm:presLayoutVars>
          <dgm:bulletEnabled val="1"/>
        </dgm:presLayoutVars>
      </dgm:prSet>
      <dgm:spPr/>
    </dgm:pt>
    <dgm:pt modelId="{53E2CD30-5373-8D45-A841-49838760CCA0}" type="pres">
      <dgm:prSet presAssocID="{6EC919F7-5A41-5947-958D-48519B3F526F}" presName="parentNode1" presStyleLbl="node1" presStyleIdx="0" presStyleCnt="3" custScaleX="135439" custScaleY="136515" custLinFactNeighborX="-3114" custLinFactNeighborY="52564">
        <dgm:presLayoutVars>
          <dgm:chMax val="1"/>
          <dgm:bulletEnabled val="1"/>
        </dgm:presLayoutVars>
      </dgm:prSet>
      <dgm:spPr/>
    </dgm:pt>
    <dgm:pt modelId="{1DB41344-C728-0045-8721-7482C5943ED8}" type="pres">
      <dgm:prSet presAssocID="{6EC919F7-5A41-5947-958D-48519B3F526F}" presName="connSite1" presStyleCnt="0"/>
      <dgm:spPr/>
    </dgm:pt>
    <dgm:pt modelId="{6FDF30EA-6211-DE4C-9326-BF488617E28F}" type="pres">
      <dgm:prSet presAssocID="{1A5D367D-C987-DB4E-B743-5DEE559F9939}" presName="Name9" presStyleLbl="sibTrans2D1" presStyleIdx="0" presStyleCnt="2"/>
      <dgm:spPr/>
    </dgm:pt>
    <dgm:pt modelId="{B06EFD2F-ABEB-2342-BB5D-286E44977AAC}" type="pres">
      <dgm:prSet presAssocID="{6C124B2D-7160-7F41-BDDD-10BA5B2975A2}" presName="composite2" presStyleCnt="0"/>
      <dgm:spPr/>
    </dgm:pt>
    <dgm:pt modelId="{CC0E1463-C5E8-E146-8D4C-B8B9AB6A28B4}" type="pres">
      <dgm:prSet presAssocID="{6C124B2D-7160-7F41-BDDD-10BA5B2975A2}" presName="dummyNode2" presStyleLbl="node1" presStyleIdx="0" presStyleCnt="3"/>
      <dgm:spPr/>
    </dgm:pt>
    <dgm:pt modelId="{67A0DB5B-E78C-C64A-AACA-D578B838FD56}" type="pres">
      <dgm:prSet presAssocID="{6C124B2D-7160-7F41-BDDD-10BA5B2975A2}" presName="childNode2" presStyleLbl="bgAcc1" presStyleIdx="1" presStyleCnt="3" custScaleX="207741" custScaleY="239716" custLinFactNeighborX="863" custLinFactNeighborY="-3769">
        <dgm:presLayoutVars>
          <dgm:bulletEnabled val="1"/>
        </dgm:presLayoutVars>
      </dgm:prSet>
      <dgm:spPr/>
    </dgm:pt>
    <dgm:pt modelId="{F83F25A0-3750-9C4D-AFEA-B93609C8F9B7}" type="pres">
      <dgm:prSet presAssocID="{6C124B2D-7160-7F41-BDDD-10BA5B2975A2}" presName="childNode2tx" presStyleLbl="bgAcc1" presStyleIdx="1" presStyleCnt="3">
        <dgm:presLayoutVars>
          <dgm:bulletEnabled val="1"/>
        </dgm:presLayoutVars>
      </dgm:prSet>
      <dgm:spPr/>
    </dgm:pt>
    <dgm:pt modelId="{8837390C-4E95-C04F-BD33-25C23FF291AF}" type="pres">
      <dgm:prSet presAssocID="{6C124B2D-7160-7F41-BDDD-10BA5B2975A2}" presName="parentNode2" presStyleLbl="node1" presStyleIdx="1" presStyleCnt="3" custScaleX="142350" custScaleY="189538" custLinFactY="-100000" custLinFactNeighborX="9092" custLinFactNeighborY="-104468">
        <dgm:presLayoutVars>
          <dgm:chMax val="0"/>
          <dgm:bulletEnabled val="1"/>
        </dgm:presLayoutVars>
      </dgm:prSet>
      <dgm:spPr/>
    </dgm:pt>
    <dgm:pt modelId="{B21513AF-4E4C-064F-A67B-56B043215C93}" type="pres">
      <dgm:prSet presAssocID="{6C124B2D-7160-7F41-BDDD-10BA5B2975A2}" presName="connSite2" presStyleCnt="0"/>
      <dgm:spPr/>
    </dgm:pt>
    <dgm:pt modelId="{A6FB9764-C7D3-0F42-8734-BEC0C14797BD}" type="pres">
      <dgm:prSet presAssocID="{D1C0570C-73AD-0343-B26C-33E531C18B31}" presName="Name18" presStyleLbl="sibTrans2D1" presStyleIdx="1" presStyleCnt="2"/>
      <dgm:spPr/>
    </dgm:pt>
    <dgm:pt modelId="{2ED20C0A-68DC-AD45-9F1C-EA9C2D24FD06}" type="pres">
      <dgm:prSet presAssocID="{D379486D-635E-004D-B756-735CE07D285A}" presName="composite1" presStyleCnt="0"/>
      <dgm:spPr/>
    </dgm:pt>
    <dgm:pt modelId="{E75E98B9-F815-0846-B01C-3F1BC2D8C6F9}" type="pres">
      <dgm:prSet presAssocID="{D379486D-635E-004D-B756-735CE07D285A}" presName="dummyNode1" presStyleLbl="node1" presStyleIdx="1" presStyleCnt="3"/>
      <dgm:spPr/>
    </dgm:pt>
    <dgm:pt modelId="{37E92183-5BA0-874B-A65A-B09ECB5BBC27}" type="pres">
      <dgm:prSet presAssocID="{D379486D-635E-004D-B756-735CE07D285A}" presName="childNode1" presStyleLbl="bgAcc1" presStyleIdx="2" presStyleCnt="3" custScaleX="126213" custScaleY="228044" custLinFactNeighborX="5929" custLinFactNeighborY="-75902">
        <dgm:presLayoutVars>
          <dgm:bulletEnabled val="1"/>
        </dgm:presLayoutVars>
      </dgm:prSet>
      <dgm:spPr/>
    </dgm:pt>
    <dgm:pt modelId="{CEB17220-B3FF-CB4C-A617-C48349BB527E}" type="pres">
      <dgm:prSet presAssocID="{D379486D-635E-004D-B756-735CE07D285A}" presName="childNode1tx" presStyleLbl="bgAcc1" presStyleIdx="2" presStyleCnt="3">
        <dgm:presLayoutVars>
          <dgm:bulletEnabled val="1"/>
        </dgm:presLayoutVars>
      </dgm:prSet>
      <dgm:spPr/>
    </dgm:pt>
    <dgm:pt modelId="{77305E45-FEAC-8B46-B0EE-2B590357AF87}" type="pres">
      <dgm:prSet presAssocID="{D379486D-635E-004D-B756-735CE07D285A}" presName="parentNode1" presStyleLbl="node1" presStyleIdx="2" presStyleCnt="3" custScaleX="136859" custScaleY="156466" custLinFactNeighborX="350" custLinFactNeighborY="37147">
        <dgm:presLayoutVars>
          <dgm:chMax val="1"/>
          <dgm:bulletEnabled val="1"/>
        </dgm:presLayoutVars>
      </dgm:prSet>
      <dgm:spPr/>
    </dgm:pt>
    <dgm:pt modelId="{2181E170-E6DE-F745-A916-8E5893A50138}" type="pres">
      <dgm:prSet presAssocID="{D379486D-635E-004D-B756-735CE07D285A}" presName="connSite1" presStyleCnt="0"/>
      <dgm:spPr/>
    </dgm:pt>
  </dgm:ptLst>
  <dgm:cxnLst>
    <dgm:cxn modelId="{EA1DF301-1CBB-AF46-A648-D37BD8D67700}" type="presOf" srcId="{12B68C78-BFA4-7640-8DD3-D670A0FE0231}" destId="{F83F25A0-3750-9C4D-AFEA-B93609C8F9B7}" srcOrd="1" destOrd="1" presId="urn:microsoft.com/office/officeart/2005/8/layout/hProcess4"/>
    <dgm:cxn modelId="{A4F0FF0C-F3DE-E54A-BC70-88E2B5449175}" type="presOf" srcId="{1A5D367D-C987-DB4E-B743-5DEE559F9939}" destId="{6FDF30EA-6211-DE4C-9326-BF488617E28F}" srcOrd="0" destOrd="0" presId="urn:microsoft.com/office/officeart/2005/8/layout/hProcess4"/>
    <dgm:cxn modelId="{3EC3331A-4850-3749-92B1-DE5EADA162C4}" type="presOf" srcId="{E567DDF3-DEB7-EF45-A29C-CA028B77CD00}" destId="{F83F25A0-3750-9C4D-AFEA-B93609C8F9B7}" srcOrd="1" destOrd="0" presId="urn:microsoft.com/office/officeart/2005/8/layout/hProcess4"/>
    <dgm:cxn modelId="{5803761C-6093-4549-BB27-81C5721EF068}" type="presOf" srcId="{95639953-7F67-9649-A7B2-2D56E9C41D62}" destId="{F83F25A0-3750-9C4D-AFEA-B93609C8F9B7}" srcOrd="1" destOrd="2" presId="urn:microsoft.com/office/officeart/2005/8/layout/hProcess4"/>
    <dgm:cxn modelId="{9B01DF32-579A-144E-901C-E78F2FCFF6EC}" type="presOf" srcId="{95639953-7F67-9649-A7B2-2D56E9C41D62}" destId="{67A0DB5B-E78C-C64A-AACA-D578B838FD56}" srcOrd="0" destOrd="2" presId="urn:microsoft.com/office/officeart/2005/8/layout/hProcess4"/>
    <dgm:cxn modelId="{92A0963E-7061-E749-8CCE-72BD48B91355}" type="presOf" srcId="{866144B4-993A-3E45-B059-5B980BDF9B28}" destId="{37E92183-5BA0-874B-A65A-B09ECB5BBC27}" srcOrd="0" destOrd="2" presId="urn:microsoft.com/office/officeart/2005/8/layout/hProcess4"/>
    <dgm:cxn modelId="{98EC6D40-75C2-A843-A2C4-ED517ACE2049}" srcId="{D379486D-635E-004D-B756-735CE07D285A}" destId="{C4E6F143-4A5C-F64C-85A2-10A5D4EFBD5D}" srcOrd="1" destOrd="0" parTransId="{B7CA3323-1C32-8A46-8332-589AE47E2980}" sibTransId="{71CCED7F-D4F3-4344-BF58-A5678E3585AE}"/>
    <dgm:cxn modelId="{A251215D-3EDE-BA42-9A9E-6720BFCD169C}" srcId="{D379486D-635E-004D-B756-735CE07D285A}" destId="{866144B4-993A-3E45-B059-5B980BDF9B28}" srcOrd="2" destOrd="0" parTransId="{3E4613E0-5170-E242-B7B9-F1638A9E8BF1}" sibTransId="{2EB341E9-676F-D340-A986-971F15F74A1E}"/>
    <dgm:cxn modelId="{C28C6342-BE23-1C40-9A52-BC6DF0F9B66B}" srcId="{6EC919F7-5A41-5947-958D-48519B3F526F}" destId="{2BC7BB86-7392-1143-AB8C-64CF3BC72BFE}" srcOrd="0" destOrd="0" parTransId="{1E0040B2-F284-9A45-B06C-9A30B47F5679}" sibTransId="{FD65D82B-6486-3B41-9DE8-3A5FBCCF3E5D}"/>
    <dgm:cxn modelId="{247F3363-7042-774B-A301-D010F6958425}" srcId="{6EC919F7-5A41-5947-958D-48519B3F526F}" destId="{C51F445C-23A3-0343-8DBA-DE34118B1D87}" srcOrd="1" destOrd="0" parTransId="{A86CB74A-B664-F944-A264-63BD95EA719D}" sibTransId="{C1763FE9-BF28-BF4C-90C6-A96473912330}"/>
    <dgm:cxn modelId="{F92A3943-4729-EF40-87AF-4185FC5D53E4}" type="presOf" srcId="{12B68C78-BFA4-7640-8DD3-D670A0FE0231}" destId="{67A0DB5B-E78C-C64A-AACA-D578B838FD56}" srcOrd="0" destOrd="1" presId="urn:microsoft.com/office/officeart/2005/8/layout/hProcess4"/>
    <dgm:cxn modelId="{119C7F44-0A6A-1743-BB74-4B645C30BADB}" srcId="{6C124B2D-7160-7F41-BDDD-10BA5B2975A2}" destId="{0F656B67-74A3-2F4B-879E-56C0D8E267DA}" srcOrd="3" destOrd="0" parTransId="{F262F483-2316-7940-AA5F-9995ADEE70C3}" sibTransId="{93E25A05-0DD2-2248-A6EC-62A3262BE83B}"/>
    <dgm:cxn modelId="{4C78A144-662A-FD46-961F-BD2E2036DBF8}" type="presOf" srcId="{8132951D-9AFD-9F4B-B08D-38BE94FAA90C}" destId="{CEB17220-B3FF-CB4C-A617-C48349BB527E}" srcOrd="1" destOrd="0" presId="urn:microsoft.com/office/officeart/2005/8/layout/hProcess4"/>
    <dgm:cxn modelId="{358E6966-ECA7-344C-B820-54FC010FED67}" type="presOf" srcId="{0F656B67-74A3-2F4B-879E-56C0D8E267DA}" destId="{67A0DB5B-E78C-C64A-AACA-D578B838FD56}" srcOrd="0" destOrd="3" presId="urn:microsoft.com/office/officeart/2005/8/layout/hProcess4"/>
    <dgm:cxn modelId="{D1129966-8989-B646-A396-B8DBF474BC3C}" type="presOf" srcId="{6EC919F7-5A41-5947-958D-48519B3F526F}" destId="{53E2CD30-5373-8D45-A841-49838760CCA0}" srcOrd="0" destOrd="0" presId="urn:microsoft.com/office/officeart/2005/8/layout/hProcess4"/>
    <dgm:cxn modelId="{709B696A-CEBB-914F-8B2E-956DAC2448B6}" srcId="{36F69DE6-D2EB-794A-9400-78539161C5B5}" destId="{6EC919F7-5A41-5947-958D-48519B3F526F}" srcOrd="0" destOrd="0" parTransId="{DEED36FC-0E34-FF48-941D-2BACC95620B9}" sibTransId="{1A5D367D-C987-DB4E-B743-5DEE559F9939}"/>
    <dgm:cxn modelId="{4CB3406F-60C1-E148-898A-C976F67BB0A6}" type="presOf" srcId="{C51F445C-23A3-0343-8DBA-DE34118B1D87}" destId="{5E3E5B97-7042-6D44-934A-5E022733FC64}" srcOrd="1" destOrd="1" presId="urn:microsoft.com/office/officeart/2005/8/layout/hProcess4"/>
    <dgm:cxn modelId="{A6BA2470-E31E-3B40-81AD-A107FAF422C1}" srcId="{6EC919F7-5A41-5947-958D-48519B3F526F}" destId="{E9BE2ABF-53BD-D744-ABDE-5D89E25D7FB5}" srcOrd="2" destOrd="0" parTransId="{7588A638-6551-0541-B10B-49EC291F5778}" sibTransId="{8A9D4401-9477-F741-AA8C-A96015325E87}"/>
    <dgm:cxn modelId="{34F6BD51-8A3B-2342-A692-FEDACB70E2EF}" type="presOf" srcId="{36F69DE6-D2EB-794A-9400-78539161C5B5}" destId="{1818B5ED-EAAE-B74C-ADDB-24FBACC734F5}" srcOrd="0" destOrd="0" presId="urn:microsoft.com/office/officeart/2005/8/layout/hProcess4"/>
    <dgm:cxn modelId="{EEFF1B54-2C48-E14D-983E-3B7EE65E812A}" type="presOf" srcId="{E9BE2ABF-53BD-D744-ABDE-5D89E25D7FB5}" destId="{5E3E5B97-7042-6D44-934A-5E022733FC64}" srcOrd="1" destOrd="2" presId="urn:microsoft.com/office/officeart/2005/8/layout/hProcess4"/>
    <dgm:cxn modelId="{E3BEDC56-B819-6D4A-8A54-1A8763CF57AA}" type="presOf" srcId="{E9BE2ABF-53BD-D744-ABDE-5D89E25D7FB5}" destId="{63AEA44D-2E4E-A44E-81F1-3F949D8F59CD}" srcOrd="0" destOrd="2" presId="urn:microsoft.com/office/officeart/2005/8/layout/hProcess4"/>
    <dgm:cxn modelId="{C902C57A-B476-7643-A177-7D001523F827}" srcId="{6C124B2D-7160-7F41-BDDD-10BA5B2975A2}" destId="{95639953-7F67-9649-A7B2-2D56E9C41D62}" srcOrd="2" destOrd="0" parTransId="{4C0997AE-6C46-BF45-9E5A-A24E11763F32}" sibTransId="{21E59AF2-9FD3-BE4A-A141-4C3FE4A11A5F}"/>
    <dgm:cxn modelId="{20E3077F-7EC8-FF48-9286-37C7CCA9BED4}" srcId="{6C124B2D-7160-7F41-BDDD-10BA5B2975A2}" destId="{E567DDF3-DEB7-EF45-A29C-CA028B77CD00}" srcOrd="0" destOrd="0" parTransId="{8B576499-DB92-994F-AA95-E8E963D5F11D}" sibTransId="{B7CA3068-3F39-184B-82F5-B06046D385DD}"/>
    <dgm:cxn modelId="{2A83BB8A-5F58-0D40-A823-6587092FBE79}" srcId="{6C124B2D-7160-7F41-BDDD-10BA5B2975A2}" destId="{12B68C78-BFA4-7640-8DD3-D670A0FE0231}" srcOrd="1" destOrd="0" parTransId="{552D95D5-05B8-7E4E-BB6B-725ACAC968ED}" sibTransId="{CDB32557-6FFA-4F48-8DFA-168ADF1683C3}"/>
    <dgm:cxn modelId="{1FF96E96-778A-B740-B06A-7C55A142D0AF}" type="presOf" srcId="{D1C0570C-73AD-0343-B26C-33E531C18B31}" destId="{A6FB9764-C7D3-0F42-8734-BEC0C14797BD}" srcOrd="0" destOrd="0" presId="urn:microsoft.com/office/officeart/2005/8/layout/hProcess4"/>
    <dgm:cxn modelId="{545A819F-C903-1E4A-AF2E-57C84990196A}" type="presOf" srcId="{C51F445C-23A3-0343-8DBA-DE34118B1D87}" destId="{63AEA44D-2E4E-A44E-81F1-3F949D8F59CD}" srcOrd="0" destOrd="1" presId="urn:microsoft.com/office/officeart/2005/8/layout/hProcess4"/>
    <dgm:cxn modelId="{64428AB3-EC36-DD46-9C52-64332E68488B}" type="presOf" srcId="{866144B4-993A-3E45-B059-5B980BDF9B28}" destId="{CEB17220-B3FF-CB4C-A617-C48349BB527E}" srcOrd="1" destOrd="2" presId="urn:microsoft.com/office/officeart/2005/8/layout/hProcess4"/>
    <dgm:cxn modelId="{47CC46B9-36A6-D74B-9F17-8FF15C002138}" type="presOf" srcId="{D379486D-635E-004D-B756-735CE07D285A}" destId="{77305E45-FEAC-8B46-B0EE-2B590357AF87}" srcOrd="0" destOrd="0" presId="urn:microsoft.com/office/officeart/2005/8/layout/hProcess4"/>
    <dgm:cxn modelId="{0FAC85C3-384F-2F41-8B7A-8414AD61BB53}" type="presOf" srcId="{6C124B2D-7160-7F41-BDDD-10BA5B2975A2}" destId="{8837390C-4E95-C04F-BD33-25C23FF291AF}" srcOrd="0" destOrd="0" presId="urn:microsoft.com/office/officeart/2005/8/layout/hProcess4"/>
    <dgm:cxn modelId="{DE00B8C5-C597-3949-845F-CCDC93DF7D9D}" type="presOf" srcId="{2BC7BB86-7392-1143-AB8C-64CF3BC72BFE}" destId="{63AEA44D-2E4E-A44E-81F1-3F949D8F59CD}" srcOrd="0" destOrd="0" presId="urn:microsoft.com/office/officeart/2005/8/layout/hProcess4"/>
    <dgm:cxn modelId="{E923B7C6-D4BF-7C4F-ADA9-6FB070BDADE3}" type="presOf" srcId="{C4E6F143-4A5C-F64C-85A2-10A5D4EFBD5D}" destId="{37E92183-5BA0-874B-A65A-B09ECB5BBC27}" srcOrd="0" destOrd="1" presId="urn:microsoft.com/office/officeart/2005/8/layout/hProcess4"/>
    <dgm:cxn modelId="{F4FF80D4-DF5A-2142-B685-28F1ABC3F389}" type="presOf" srcId="{8132951D-9AFD-9F4B-B08D-38BE94FAA90C}" destId="{37E92183-5BA0-874B-A65A-B09ECB5BBC27}" srcOrd="0" destOrd="0" presId="urn:microsoft.com/office/officeart/2005/8/layout/hProcess4"/>
    <dgm:cxn modelId="{0A106CDB-2646-EA4E-A0C9-5C25132CCAF7}" type="presOf" srcId="{E567DDF3-DEB7-EF45-A29C-CA028B77CD00}" destId="{67A0DB5B-E78C-C64A-AACA-D578B838FD56}" srcOrd="0" destOrd="0" presId="urn:microsoft.com/office/officeart/2005/8/layout/hProcess4"/>
    <dgm:cxn modelId="{01FE95DB-2D4C-B741-B475-2C853D7C8237}" type="presOf" srcId="{C4E6F143-4A5C-F64C-85A2-10A5D4EFBD5D}" destId="{CEB17220-B3FF-CB4C-A617-C48349BB527E}" srcOrd="1" destOrd="1" presId="urn:microsoft.com/office/officeart/2005/8/layout/hProcess4"/>
    <dgm:cxn modelId="{2F7194DC-A41A-9D41-9DD6-46A2D0F69395}" srcId="{36F69DE6-D2EB-794A-9400-78539161C5B5}" destId="{6C124B2D-7160-7F41-BDDD-10BA5B2975A2}" srcOrd="1" destOrd="0" parTransId="{E92AF6C0-1982-F44C-94BE-D86F215D0E5D}" sibTransId="{D1C0570C-73AD-0343-B26C-33E531C18B31}"/>
    <dgm:cxn modelId="{F356D8E2-8D7E-4F4C-AABF-1259634AEC98}" type="presOf" srcId="{2BC7BB86-7392-1143-AB8C-64CF3BC72BFE}" destId="{5E3E5B97-7042-6D44-934A-5E022733FC64}" srcOrd="1" destOrd="0" presId="urn:microsoft.com/office/officeart/2005/8/layout/hProcess4"/>
    <dgm:cxn modelId="{F903C4EB-C4CC-2641-8922-8AD6D72F17CE}" type="presOf" srcId="{0F656B67-74A3-2F4B-879E-56C0D8E267DA}" destId="{F83F25A0-3750-9C4D-AFEA-B93609C8F9B7}" srcOrd="1" destOrd="3" presId="urn:microsoft.com/office/officeart/2005/8/layout/hProcess4"/>
    <dgm:cxn modelId="{838E3BEF-B52E-F642-8C8C-66802363438D}" srcId="{D379486D-635E-004D-B756-735CE07D285A}" destId="{8132951D-9AFD-9F4B-B08D-38BE94FAA90C}" srcOrd="0" destOrd="0" parTransId="{91FD820F-03EE-2E4F-BE06-AA51BEC9E0BF}" sibTransId="{99033E7D-7214-6148-B7A0-B04B46CF4A3E}"/>
    <dgm:cxn modelId="{A393CFF4-BDD8-5842-AE6C-F3C5FDA87951}" srcId="{36F69DE6-D2EB-794A-9400-78539161C5B5}" destId="{D379486D-635E-004D-B756-735CE07D285A}" srcOrd="2" destOrd="0" parTransId="{978C6310-AEBA-CE47-8EDC-6E3F5D7754CB}" sibTransId="{59AF2295-957C-8F4A-AC8B-5947D6B8B0C8}"/>
    <dgm:cxn modelId="{971F4E2D-5AEC-5543-AFEC-5DD47EB40381}" type="presParOf" srcId="{1818B5ED-EAAE-B74C-ADDB-24FBACC734F5}" destId="{90C49902-9880-3A41-B0CC-7FD8FB54D633}" srcOrd="0" destOrd="0" presId="urn:microsoft.com/office/officeart/2005/8/layout/hProcess4"/>
    <dgm:cxn modelId="{F067268E-BAB0-974E-AD1F-758AD8AAA46D}" type="presParOf" srcId="{1818B5ED-EAAE-B74C-ADDB-24FBACC734F5}" destId="{743A3349-5DF9-AB4D-B537-5B5A185A8AA0}" srcOrd="1" destOrd="0" presId="urn:microsoft.com/office/officeart/2005/8/layout/hProcess4"/>
    <dgm:cxn modelId="{2C32D4FB-1847-E84E-975E-6BFFC3E29931}" type="presParOf" srcId="{1818B5ED-EAAE-B74C-ADDB-24FBACC734F5}" destId="{E9C5D193-FE72-1941-8B04-F7419F2D69CD}" srcOrd="2" destOrd="0" presId="urn:microsoft.com/office/officeart/2005/8/layout/hProcess4"/>
    <dgm:cxn modelId="{FECA3E3B-B223-8440-9287-4F24F7E52054}" type="presParOf" srcId="{E9C5D193-FE72-1941-8B04-F7419F2D69CD}" destId="{B17718A6-D4BC-B84A-B7A0-409F57DE5B4E}" srcOrd="0" destOrd="0" presId="urn:microsoft.com/office/officeart/2005/8/layout/hProcess4"/>
    <dgm:cxn modelId="{9E070DA5-5D4C-1D41-9D99-76E34E2D508E}" type="presParOf" srcId="{B17718A6-D4BC-B84A-B7A0-409F57DE5B4E}" destId="{F7D1D4A3-EB9E-6A42-BF32-1D75DE353F84}" srcOrd="0" destOrd="0" presId="urn:microsoft.com/office/officeart/2005/8/layout/hProcess4"/>
    <dgm:cxn modelId="{9D69F10D-0B94-FE4F-893B-EF1E67D0F121}" type="presParOf" srcId="{B17718A6-D4BC-B84A-B7A0-409F57DE5B4E}" destId="{63AEA44D-2E4E-A44E-81F1-3F949D8F59CD}" srcOrd="1" destOrd="0" presId="urn:microsoft.com/office/officeart/2005/8/layout/hProcess4"/>
    <dgm:cxn modelId="{DB668350-6F06-704E-A7ED-D5CB2CED85C2}" type="presParOf" srcId="{B17718A6-D4BC-B84A-B7A0-409F57DE5B4E}" destId="{5E3E5B97-7042-6D44-934A-5E022733FC64}" srcOrd="2" destOrd="0" presId="urn:microsoft.com/office/officeart/2005/8/layout/hProcess4"/>
    <dgm:cxn modelId="{57610BD6-3E0A-7B41-8BD6-C3B0F84B0FAA}" type="presParOf" srcId="{B17718A6-D4BC-B84A-B7A0-409F57DE5B4E}" destId="{53E2CD30-5373-8D45-A841-49838760CCA0}" srcOrd="3" destOrd="0" presId="urn:microsoft.com/office/officeart/2005/8/layout/hProcess4"/>
    <dgm:cxn modelId="{83EA0783-CA69-314C-9D0E-4E42895C24EF}" type="presParOf" srcId="{B17718A6-D4BC-B84A-B7A0-409F57DE5B4E}" destId="{1DB41344-C728-0045-8721-7482C5943ED8}" srcOrd="4" destOrd="0" presId="urn:microsoft.com/office/officeart/2005/8/layout/hProcess4"/>
    <dgm:cxn modelId="{9C1C0B89-DE68-F84B-A6C4-52B8FEF14E0D}" type="presParOf" srcId="{E9C5D193-FE72-1941-8B04-F7419F2D69CD}" destId="{6FDF30EA-6211-DE4C-9326-BF488617E28F}" srcOrd="1" destOrd="0" presId="urn:microsoft.com/office/officeart/2005/8/layout/hProcess4"/>
    <dgm:cxn modelId="{8BE46B6F-EEFA-B34C-A0F5-170366BA9A8D}" type="presParOf" srcId="{E9C5D193-FE72-1941-8B04-F7419F2D69CD}" destId="{B06EFD2F-ABEB-2342-BB5D-286E44977AAC}" srcOrd="2" destOrd="0" presId="urn:microsoft.com/office/officeart/2005/8/layout/hProcess4"/>
    <dgm:cxn modelId="{49DDD334-5775-0448-9F9A-661260E71ED2}" type="presParOf" srcId="{B06EFD2F-ABEB-2342-BB5D-286E44977AAC}" destId="{CC0E1463-C5E8-E146-8D4C-B8B9AB6A28B4}" srcOrd="0" destOrd="0" presId="urn:microsoft.com/office/officeart/2005/8/layout/hProcess4"/>
    <dgm:cxn modelId="{BC7E502E-E0BF-3146-9158-D4EF77CF23A3}" type="presParOf" srcId="{B06EFD2F-ABEB-2342-BB5D-286E44977AAC}" destId="{67A0DB5B-E78C-C64A-AACA-D578B838FD56}" srcOrd="1" destOrd="0" presId="urn:microsoft.com/office/officeart/2005/8/layout/hProcess4"/>
    <dgm:cxn modelId="{CCEC794F-41EF-6248-95E3-E0D6CB67765B}" type="presParOf" srcId="{B06EFD2F-ABEB-2342-BB5D-286E44977AAC}" destId="{F83F25A0-3750-9C4D-AFEA-B93609C8F9B7}" srcOrd="2" destOrd="0" presId="urn:microsoft.com/office/officeart/2005/8/layout/hProcess4"/>
    <dgm:cxn modelId="{46775659-67FC-8E41-A9D8-D9EEB05A43D2}" type="presParOf" srcId="{B06EFD2F-ABEB-2342-BB5D-286E44977AAC}" destId="{8837390C-4E95-C04F-BD33-25C23FF291AF}" srcOrd="3" destOrd="0" presId="urn:microsoft.com/office/officeart/2005/8/layout/hProcess4"/>
    <dgm:cxn modelId="{63DCF885-DFDC-0040-ABF6-E12A88EA740B}" type="presParOf" srcId="{B06EFD2F-ABEB-2342-BB5D-286E44977AAC}" destId="{B21513AF-4E4C-064F-A67B-56B043215C93}" srcOrd="4" destOrd="0" presId="urn:microsoft.com/office/officeart/2005/8/layout/hProcess4"/>
    <dgm:cxn modelId="{5F566C21-F2B9-0544-872C-8C92FA84B910}" type="presParOf" srcId="{E9C5D193-FE72-1941-8B04-F7419F2D69CD}" destId="{A6FB9764-C7D3-0F42-8734-BEC0C14797BD}" srcOrd="3" destOrd="0" presId="urn:microsoft.com/office/officeart/2005/8/layout/hProcess4"/>
    <dgm:cxn modelId="{9182E72C-550C-E741-BDE8-5A7DA1F2CCB7}" type="presParOf" srcId="{E9C5D193-FE72-1941-8B04-F7419F2D69CD}" destId="{2ED20C0A-68DC-AD45-9F1C-EA9C2D24FD06}" srcOrd="4" destOrd="0" presId="urn:microsoft.com/office/officeart/2005/8/layout/hProcess4"/>
    <dgm:cxn modelId="{9570F5E6-8F0A-E44C-B5EB-F987337D1C24}" type="presParOf" srcId="{2ED20C0A-68DC-AD45-9F1C-EA9C2D24FD06}" destId="{E75E98B9-F815-0846-B01C-3F1BC2D8C6F9}" srcOrd="0" destOrd="0" presId="urn:microsoft.com/office/officeart/2005/8/layout/hProcess4"/>
    <dgm:cxn modelId="{1A5C0795-F307-5949-835D-7CC7BD02CC4E}" type="presParOf" srcId="{2ED20C0A-68DC-AD45-9F1C-EA9C2D24FD06}" destId="{37E92183-5BA0-874B-A65A-B09ECB5BBC27}" srcOrd="1" destOrd="0" presId="urn:microsoft.com/office/officeart/2005/8/layout/hProcess4"/>
    <dgm:cxn modelId="{CF0A10C2-4E38-7A4B-9C0C-F7AF9439799B}" type="presParOf" srcId="{2ED20C0A-68DC-AD45-9F1C-EA9C2D24FD06}" destId="{CEB17220-B3FF-CB4C-A617-C48349BB527E}" srcOrd="2" destOrd="0" presId="urn:microsoft.com/office/officeart/2005/8/layout/hProcess4"/>
    <dgm:cxn modelId="{253573FA-8FBE-484A-9088-05FCF3EE8A20}" type="presParOf" srcId="{2ED20C0A-68DC-AD45-9F1C-EA9C2D24FD06}" destId="{77305E45-FEAC-8B46-B0EE-2B590357AF87}" srcOrd="3" destOrd="0" presId="urn:microsoft.com/office/officeart/2005/8/layout/hProcess4"/>
    <dgm:cxn modelId="{62CD331C-01CE-974B-8F5E-DA05CA10B936}" type="presParOf" srcId="{2ED20C0A-68DC-AD45-9F1C-EA9C2D24FD06}" destId="{2181E170-E6DE-F745-A916-8E5893A50138}"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F41B0-47F3-B747-8874-77E559F85E74}">
      <dsp:nvSpPr>
        <dsp:cNvPr id="0" name=""/>
        <dsp:cNvSpPr/>
      </dsp:nvSpPr>
      <dsp:spPr>
        <a:xfrm>
          <a:off x="795401" y="0"/>
          <a:ext cx="1359910" cy="1360117"/>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2751DA3-7126-A74D-B16E-2B053D66DF27}">
      <dsp:nvSpPr>
        <dsp:cNvPr id="0" name=""/>
        <dsp:cNvSpPr/>
      </dsp:nvSpPr>
      <dsp:spPr>
        <a:xfrm>
          <a:off x="1095985" y="491043"/>
          <a:ext cx="755675" cy="377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Lawful</a:t>
          </a:r>
        </a:p>
      </dsp:txBody>
      <dsp:txXfrm>
        <a:off x="1095985" y="491043"/>
        <a:ext cx="755675" cy="377747"/>
      </dsp:txXfrm>
    </dsp:sp>
    <dsp:sp modelId="{B4A3E4DF-E8DE-0046-A4F9-855B06D07B06}">
      <dsp:nvSpPr>
        <dsp:cNvPr id="0" name=""/>
        <dsp:cNvSpPr/>
      </dsp:nvSpPr>
      <dsp:spPr>
        <a:xfrm>
          <a:off x="417690" y="781488"/>
          <a:ext cx="1359910" cy="1360117"/>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115E511-C8D8-0648-BBA7-DF049213A9FD}">
      <dsp:nvSpPr>
        <dsp:cNvPr id="0" name=""/>
        <dsp:cNvSpPr/>
      </dsp:nvSpPr>
      <dsp:spPr>
        <a:xfrm>
          <a:off x="719807" y="1277052"/>
          <a:ext cx="755675" cy="377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Reasonable </a:t>
          </a:r>
        </a:p>
      </dsp:txBody>
      <dsp:txXfrm>
        <a:off x="719807" y="1277052"/>
        <a:ext cx="755675" cy="377747"/>
      </dsp:txXfrm>
    </dsp:sp>
    <dsp:sp modelId="{A279EC84-586F-1D40-91EF-FF8513C29775}">
      <dsp:nvSpPr>
        <dsp:cNvPr id="0" name=""/>
        <dsp:cNvSpPr/>
      </dsp:nvSpPr>
      <dsp:spPr>
        <a:xfrm>
          <a:off x="892190" y="1656495"/>
          <a:ext cx="1168373" cy="1168841"/>
        </a:xfrm>
        <a:prstGeom prst="blockArc">
          <a:avLst>
            <a:gd name="adj1" fmla="val 13500000"/>
            <a:gd name="adj2" fmla="val 10800000"/>
            <a:gd name="adj3" fmla="val 1274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95DA730-967B-7D43-AF5F-347EBA87AD78}">
      <dsp:nvSpPr>
        <dsp:cNvPr id="0" name=""/>
        <dsp:cNvSpPr/>
      </dsp:nvSpPr>
      <dsp:spPr>
        <a:xfrm>
          <a:off x="1097773" y="2064191"/>
          <a:ext cx="755675" cy="377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Fair</a:t>
          </a:r>
        </a:p>
      </dsp:txBody>
      <dsp:txXfrm>
        <a:off x="1097773" y="2064191"/>
        <a:ext cx="755675" cy="3777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42F5D-E103-459A-83BA-D69FD8878682}">
      <dsp:nvSpPr>
        <dsp:cNvPr id="0" name=""/>
        <dsp:cNvSpPr/>
      </dsp:nvSpPr>
      <dsp:spPr>
        <a:xfrm>
          <a:off x="0" y="35215"/>
          <a:ext cx="8859981" cy="12314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err="1"/>
            <a:t>i</a:t>
          </a:r>
          <a:r>
            <a:rPr lang="en-GB" sz="3100" kern="1200" dirty="0"/>
            <a:t>) has needs for care and support</a:t>
          </a:r>
          <a:endParaRPr lang="en-US" sz="3100" kern="1200" dirty="0"/>
        </a:p>
      </dsp:txBody>
      <dsp:txXfrm>
        <a:off x="60116" y="95331"/>
        <a:ext cx="8739749" cy="1111247"/>
      </dsp:txXfrm>
    </dsp:sp>
    <dsp:sp modelId="{203F8DC9-2778-4E71-8B29-6FC3FF070098}">
      <dsp:nvSpPr>
        <dsp:cNvPr id="0" name=""/>
        <dsp:cNvSpPr/>
      </dsp:nvSpPr>
      <dsp:spPr>
        <a:xfrm>
          <a:off x="0" y="1355975"/>
          <a:ext cx="8859981" cy="12314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ii) is experiencing or at risk of abuse or neglect</a:t>
          </a:r>
          <a:endParaRPr lang="en-US" sz="3100" kern="1200" dirty="0"/>
        </a:p>
      </dsp:txBody>
      <dsp:txXfrm>
        <a:off x="60116" y="1416091"/>
        <a:ext cx="8739749" cy="1111247"/>
      </dsp:txXfrm>
    </dsp:sp>
    <dsp:sp modelId="{11A8F5B2-DFDC-443D-A44D-B0F077DF4296}">
      <dsp:nvSpPr>
        <dsp:cNvPr id="0" name=""/>
        <dsp:cNvSpPr/>
      </dsp:nvSpPr>
      <dsp:spPr>
        <a:xfrm>
          <a:off x="0" y="2676735"/>
          <a:ext cx="8859981" cy="12314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iii) as result of needs unable to protect themselves</a:t>
          </a:r>
          <a:endParaRPr lang="en-US" sz="3100" kern="1200" dirty="0"/>
        </a:p>
      </dsp:txBody>
      <dsp:txXfrm>
        <a:off x="60116" y="2736851"/>
        <a:ext cx="8739749" cy="1111247"/>
      </dsp:txXfrm>
    </dsp:sp>
    <dsp:sp modelId="{C4E9979F-6981-43A8-B65B-D58BA5BD3BCF}">
      <dsp:nvSpPr>
        <dsp:cNvPr id="0" name=""/>
        <dsp:cNvSpPr/>
      </dsp:nvSpPr>
      <dsp:spPr>
        <a:xfrm>
          <a:off x="0" y="3997495"/>
          <a:ext cx="8859981" cy="12314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make (or cause to be made) whatever enquiries are necessary</a:t>
          </a:r>
          <a:endParaRPr lang="en-US" sz="3100" kern="1200" dirty="0"/>
        </a:p>
      </dsp:txBody>
      <dsp:txXfrm>
        <a:off x="60116" y="4057611"/>
        <a:ext cx="8739749" cy="1111247"/>
      </dsp:txXfrm>
    </dsp:sp>
    <dsp:sp modelId="{B1A3D364-E805-4738-B20E-0BFCDA8C217B}">
      <dsp:nvSpPr>
        <dsp:cNvPr id="0" name=""/>
        <dsp:cNvSpPr/>
      </dsp:nvSpPr>
      <dsp:spPr>
        <a:xfrm>
          <a:off x="0" y="5318255"/>
          <a:ext cx="8859981" cy="12314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to decide whether action is necessary and if so what and by whom</a:t>
          </a:r>
          <a:endParaRPr lang="en-US" sz="3100" kern="1200" dirty="0"/>
        </a:p>
      </dsp:txBody>
      <dsp:txXfrm>
        <a:off x="60116" y="5378371"/>
        <a:ext cx="8739749" cy="11112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FDF22-61CC-7643-BB7F-7BA33E4E70F8}">
      <dsp:nvSpPr>
        <dsp:cNvPr id="0" name=""/>
        <dsp:cNvSpPr/>
      </dsp:nvSpPr>
      <dsp:spPr>
        <a:xfrm rot="5400000">
          <a:off x="-192557" y="319100"/>
          <a:ext cx="1283717" cy="898601"/>
        </a:xfrm>
        <a:prstGeom prst="chevron">
          <a:avLst/>
        </a:prstGeom>
        <a:solidFill>
          <a:srgbClr val="0070C0"/>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Type</a:t>
          </a:r>
        </a:p>
      </dsp:txBody>
      <dsp:txXfrm rot="-5400000">
        <a:off x="2" y="575843"/>
        <a:ext cx="898601" cy="385116"/>
      </dsp:txXfrm>
    </dsp:sp>
    <dsp:sp modelId="{D850078E-0244-1142-9357-77040C688C6B}">
      <dsp:nvSpPr>
        <dsp:cNvPr id="0" name=""/>
        <dsp:cNvSpPr/>
      </dsp:nvSpPr>
      <dsp:spPr>
        <a:xfrm rot="5400000">
          <a:off x="5795943" y="-4887187"/>
          <a:ext cx="1067193" cy="10861877"/>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800" kern="1200" dirty="0">
              <a:solidFill>
                <a:schemeClr val="tx1"/>
              </a:solidFill>
            </a:rPr>
            <a:t>  </a:t>
          </a:r>
          <a:r>
            <a:rPr lang="en-US" sz="1800" kern="1200" dirty="0">
              <a:solidFill>
                <a:srgbClr val="002060"/>
              </a:solidFill>
            </a:rPr>
            <a:t>Abuse: Physical, sexual, psychological,</a:t>
          </a:r>
          <a:r>
            <a:rPr lang="en-US" sz="1800" kern="1200" baseline="0" dirty="0">
              <a:solidFill>
                <a:srgbClr val="002060"/>
              </a:solidFill>
            </a:rPr>
            <a:t> </a:t>
          </a:r>
          <a:r>
            <a:rPr lang="en-US" sz="1800" kern="1200" dirty="0">
              <a:solidFill>
                <a:srgbClr val="002060"/>
              </a:solidFill>
            </a:rPr>
            <a:t>discriminatory and organisational abuse</a:t>
          </a:r>
        </a:p>
        <a:p>
          <a:pPr marL="171450" lvl="1" indent="0" algn="l" defTabSz="800100">
            <a:lnSpc>
              <a:spcPct val="90000"/>
            </a:lnSpc>
            <a:spcBef>
              <a:spcPct val="0"/>
            </a:spcBef>
            <a:spcAft>
              <a:spcPct val="15000"/>
            </a:spcAft>
            <a:buFont typeface="Arial" panose="020B0604020202020204" pitchFamily="34" charset="0"/>
            <a:buChar char="•"/>
          </a:pPr>
          <a:r>
            <a:rPr lang="en-US" sz="1800" kern="1200" dirty="0">
              <a:solidFill>
                <a:srgbClr val="002060"/>
              </a:solidFill>
            </a:rPr>
            <a:t> Neglect, including acts of omission and self neglect, self- harm and suicide</a:t>
          </a:r>
        </a:p>
        <a:p>
          <a:pPr marL="171450" lvl="1" indent="-171450" algn="l" defTabSz="800100">
            <a:lnSpc>
              <a:spcPct val="90000"/>
            </a:lnSpc>
            <a:spcBef>
              <a:spcPct val="0"/>
            </a:spcBef>
            <a:spcAft>
              <a:spcPct val="15000"/>
            </a:spcAft>
            <a:buChar char="•"/>
          </a:pPr>
          <a:r>
            <a:rPr lang="en-US" sz="1800" kern="1200" dirty="0">
              <a:solidFill>
                <a:srgbClr val="002060"/>
              </a:solidFill>
            </a:rPr>
            <a:t>Exploitation: sexual,</a:t>
          </a:r>
          <a:r>
            <a:rPr lang="en-US" sz="1800" kern="1200" baseline="0" dirty="0">
              <a:solidFill>
                <a:srgbClr val="002060"/>
              </a:solidFill>
            </a:rPr>
            <a:t> f</a:t>
          </a:r>
          <a:r>
            <a:rPr lang="en-US" sz="1800" kern="1200" dirty="0">
              <a:solidFill>
                <a:srgbClr val="002060"/>
              </a:solidFill>
            </a:rPr>
            <a:t>inancial or material abuse, including MDS</a:t>
          </a:r>
        </a:p>
      </dsp:txBody>
      <dsp:txXfrm rot="-5400000">
        <a:off x="898601" y="62251"/>
        <a:ext cx="10809781" cy="963001"/>
      </dsp:txXfrm>
    </dsp:sp>
    <dsp:sp modelId="{B915921A-1714-A145-A77E-F57AD23BC7BB}">
      <dsp:nvSpPr>
        <dsp:cNvPr id="0" name=""/>
        <dsp:cNvSpPr/>
      </dsp:nvSpPr>
      <dsp:spPr>
        <a:xfrm rot="5400000">
          <a:off x="-192557" y="1695484"/>
          <a:ext cx="1283717" cy="898601"/>
        </a:xfrm>
        <a:prstGeom prst="chevron">
          <a:avLst/>
        </a:prstGeom>
        <a:solidFill>
          <a:srgbClr val="0070C0"/>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indicators</a:t>
          </a:r>
        </a:p>
      </dsp:txBody>
      <dsp:txXfrm rot="-5400000">
        <a:off x="2" y="1952227"/>
        <a:ext cx="898601" cy="385116"/>
      </dsp:txXfrm>
    </dsp:sp>
    <dsp:sp modelId="{47D4D3AD-712B-264A-A99E-A08B8C910991}">
      <dsp:nvSpPr>
        <dsp:cNvPr id="0" name=""/>
        <dsp:cNvSpPr/>
      </dsp:nvSpPr>
      <dsp:spPr>
        <a:xfrm rot="5400000">
          <a:off x="5741122" y="-3533256"/>
          <a:ext cx="1176835" cy="10861877"/>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rgbClr val="002060"/>
              </a:solidFill>
            </a:rPr>
            <a:t>Apply observations, third party reports and any corroborating information </a:t>
          </a:r>
          <a:r>
            <a:rPr lang="en-US" sz="1800" b="1" kern="1200" dirty="0">
              <a:solidFill>
                <a:srgbClr val="002060"/>
              </a:solidFill>
            </a:rPr>
            <a:t>objectively</a:t>
          </a:r>
          <a:r>
            <a:rPr lang="en-US" sz="1800" b="0" kern="1200" dirty="0">
              <a:solidFill>
                <a:srgbClr val="002060"/>
              </a:solidFill>
            </a:rPr>
            <a:t>.</a:t>
          </a:r>
          <a:r>
            <a:rPr lang="en-US" sz="1800" b="0" kern="1200" baseline="0" dirty="0">
              <a:solidFill>
                <a:srgbClr val="002060"/>
              </a:solidFill>
            </a:rPr>
            <a:t> To </a:t>
          </a:r>
          <a:r>
            <a:rPr lang="en-US" sz="1800" kern="1200" baseline="0" dirty="0">
              <a:solidFill>
                <a:srgbClr val="002060"/>
              </a:solidFill>
            </a:rPr>
            <a:t>reduce appearance of bias or subjectively </a:t>
          </a:r>
          <a:r>
            <a:rPr lang="en-US" sz="1800" b="0" kern="1200" baseline="0" dirty="0">
              <a:solidFill>
                <a:srgbClr val="002060"/>
              </a:solidFill>
            </a:rPr>
            <a:t>use</a:t>
          </a:r>
          <a:r>
            <a:rPr lang="en-US" sz="1800" kern="1200" dirty="0">
              <a:solidFill>
                <a:srgbClr val="002060"/>
              </a:solidFill>
            </a:rPr>
            <a:t> practice</a:t>
          </a:r>
          <a:r>
            <a:rPr lang="en-US" sz="1800" kern="1200" baseline="0" dirty="0">
              <a:solidFill>
                <a:srgbClr val="002060"/>
              </a:solidFill>
            </a:rPr>
            <a:t> tools (e.g. power and control wheel, clutter rating index) or eligibility thresholds for services (e.g. social care outcomes or CHC decision support tool descriptors)</a:t>
          </a:r>
          <a:endParaRPr lang="en-US" sz="1800" kern="1200" dirty="0">
            <a:solidFill>
              <a:srgbClr val="002060"/>
            </a:solidFill>
          </a:endParaRPr>
        </a:p>
        <a:p>
          <a:pPr marL="171450" lvl="1" indent="-171450" algn="l" defTabSz="800100">
            <a:lnSpc>
              <a:spcPct val="90000"/>
            </a:lnSpc>
            <a:spcBef>
              <a:spcPct val="0"/>
            </a:spcBef>
            <a:spcAft>
              <a:spcPct val="15000"/>
            </a:spcAft>
            <a:buChar char="•"/>
          </a:pPr>
          <a:r>
            <a:rPr lang="en-US" sz="1800" kern="1200" dirty="0">
              <a:solidFill>
                <a:srgbClr val="002060"/>
              </a:solidFill>
            </a:rPr>
            <a:t>Utilise research findings to demonstrate why suspicions are reasonable!</a:t>
          </a:r>
        </a:p>
      </dsp:txBody>
      <dsp:txXfrm rot="-5400000">
        <a:off x="898601" y="1366713"/>
        <a:ext cx="10804429" cy="1061939"/>
      </dsp:txXfrm>
    </dsp:sp>
    <dsp:sp modelId="{D06BB438-9F14-CB40-9D7E-65C176DDB4A0}">
      <dsp:nvSpPr>
        <dsp:cNvPr id="0" name=""/>
        <dsp:cNvSpPr/>
      </dsp:nvSpPr>
      <dsp:spPr>
        <a:xfrm rot="5400000">
          <a:off x="-192557" y="2998768"/>
          <a:ext cx="1283717" cy="898601"/>
        </a:xfrm>
        <a:prstGeom prst="chevron">
          <a:avLst/>
        </a:prstGeom>
        <a:solidFill>
          <a:srgbClr val="0070C0"/>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Pattern</a:t>
          </a:r>
        </a:p>
      </dsp:txBody>
      <dsp:txXfrm rot="-5400000">
        <a:off x="2" y="3255511"/>
        <a:ext cx="898601" cy="385116"/>
      </dsp:txXfrm>
    </dsp:sp>
    <dsp:sp modelId="{40D46B4D-3D50-1B43-851C-85021125AAB2}">
      <dsp:nvSpPr>
        <dsp:cNvPr id="0" name=""/>
        <dsp:cNvSpPr/>
      </dsp:nvSpPr>
      <dsp:spPr>
        <a:xfrm rot="5400000">
          <a:off x="5769317" y="-2188845"/>
          <a:ext cx="1120445" cy="10861877"/>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rgbClr val="002060"/>
              </a:solidFill>
            </a:rPr>
            <a:t>Does the concern affect children,</a:t>
          </a:r>
          <a:r>
            <a:rPr lang="en-US" sz="1800" kern="1200" baseline="0" dirty="0">
              <a:solidFill>
                <a:srgbClr val="002060"/>
              </a:solidFill>
            </a:rPr>
            <a:t> or other </a:t>
          </a:r>
          <a:r>
            <a:rPr lang="en-US" sz="1800" kern="1200" dirty="0">
              <a:solidFill>
                <a:srgbClr val="002060"/>
              </a:solidFill>
            </a:rPr>
            <a:t>adults at risk?</a:t>
          </a:r>
        </a:p>
        <a:p>
          <a:pPr marL="171450" lvl="1" indent="-171450" algn="l" defTabSz="800100">
            <a:lnSpc>
              <a:spcPct val="90000"/>
            </a:lnSpc>
            <a:spcBef>
              <a:spcPct val="0"/>
            </a:spcBef>
            <a:spcAft>
              <a:spcPct val="15000"/>
            </a:spcAft>
            <a:buChar char="•"/>
          </a:pPr>
          <a:r>
            <a:rPr lang="en-US" sz="1800" kern="1200" dirty="0">
              <a:solidFill>
                <a:srgbClr val="002060"/>
              </a:solidFill>
            </a:rPr>
            <a:t>Have</a:t>
          </a:r>
          <a:r>
            <a:rPr lang="en-US" sz="1800" kern="1200" baseline="0" dirty="0">
              <a:solidFill>
                <a:srgbClr val="002060"/>
              </a:solidFill>
            </a:rPr>
            <a:t> there been repeat allegations? </a:t>
          </a:r>
          <a:endParaRPr lang="en-US" sz="1800" kern="1200" dirty="0">
            <a:solidFill>
              <a:srgbClr val="002060"/>
            </a:solidFill>
          </a:endParaRPr>
        </a:p>
      </dsp:txBody>
      <dsp:txXfrm rot="-5400000">
        <a:off x="898601" y="2736567"/>
        <a:ext cx="10807181" cy="1011053"/>
      </dsp:txXfrm>
    </dsp:sp>
    <dsp:sp modelId="{C63E4F87-5B60-7647-87AC-F545B55B2B49}">
      <dsp:nvSpPr>
        <dsp:cNvPr id="0" name=""/>
        <dsp:cNvSpPr/>
      </dsp:nvSpPr>
      <dsp:spPr>
        <a:xfrm rot="5400000">
          <a:off x="-192557" y="4315802"/>
          <a:ext cx="1283717" cy="898601"/>
        </a:xfrm>
        <a:prstGeom prst="chevron">
          <a:avLst/>
        </a:prstGeom>
        <a:solidFill>
          <a:srgbClr val="0070C0"/>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Level</a:t>
          </a:r>
        </a:p>
      </dsp:txBody>
      <dsp:txXfrm rot="-5400000">
        <a:off x="2" y="4572545"/>
        <a:ext cx="898601" cy="385116"/>
      </dsp:txXfrm>
    </dsp:sp>
    <dsp:sp modelId="{37564CE6-2118-524E-8156-AD885D25A082}">
      <dsp:nvSpPr>
        <dsp:cNvPr id="0" name=""/>
        <dsp:cNvSpPr/>
      </dsp:nvSpPr>
      <dsp:spPr>
        <a:xfrm rot="5400000">
          <a:off x="5778020" y="-824108"/>
          <a:ext cx="1103039" cy="10861877"/>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rgbClr val="002060"/>
              </a:solidFill>
            </a:rPr>
            <a:t>If</a:t>
          </a:r>
          <a:r>
            <a:rPr lang="en-US" sz="1800" kern="1200" baseline="0" dirty="0">
              <a:solidFill>
                <a:srgbClr val="002060"/>
              </a:solidFill>
            </a:rPr>
            <a:t> proven, would this constitute criminal offence? </a:t>
          </a:r>
          <a:endParaRPr lang="en-US" sz="1800" kern="1200" dirty="0">
            <a:solidFill>
              <a:srgbClr val="002060"/>
            </a:solidFill>
          </a:endParaRPr>
        </a:p>
        <a:p>
          <a:pPr marL="171450" lvl="1" indent="-171450" algn="l" defTabSz="800100">
            <a:lnSpc>
              <a:spcPct val="90000"/>
            </a:lnSpc>
            <a:spcBef>
              <a:spcPct val="0"/>
            </a:spcBef>
            <a:spcAft>
              <a:spcPct val="15000"/>
            </a:spcAft>
            <a:buChar char="•"/>
          </a:pPr>
          <a:r>
            <a:rPr lang="en-US" sz="1800" kern="1200" dirty="0">
              <a:solidFill>
                <a:srgbClr val="002060"/>
              </a:solidFill>
            </a:rPr>
            <a:t>Is there a relationship of trust,</a:t>
          </a:r>
          <a:r>
            <a:rPr lang="en-US" sz="1800" kern="1200" baseline="0" dirty="0">
              <a:solidFill>
                <a:srgbClr val="002060"/>
              </a:solidFill>
            </a:rPr>
            <a:t> personal, commercial or contractual relationship between the adult and alleged perpetrator? </a:t>
          </a:r>
          <a:endParaRPr lang="en-US" sz="1800" kern="1200" dirty="0">
            <a:solidFill>
              <a:srgbClr val="002060"/>
            </a:solidFill>
          </a:endParaRPr>
        </a:p>
      </dsp:txBody>
      <dsp:txXfrm rot="-5400000">
        <a:off x="898601" y="4109157"/>
        <a:ext cx="10808031" cy="995347"/>
      </dsp:txXfrm>
    </dsp:sp>
    <dsp:sp modelId="{D3B290A8-C1D8-8343-A33B-A59A3069D226}">
      <dsp:nvSpPr>
        <dsp:cNvPr id="0" name=""/>
        <dsp:cNvSpPr/>
      </dsp:nvSpPr>
      <dsp:spPr>
        <a:xfrm rot="5400000">
          <a:off x="-192557" y="5707541"/>
          <a:ext cx="1283717" cy="898601"/>
        </a:xfrm>
        <a:prstGeom prst="chevron">
          <a:avLst/>
        </a:prstGeom>
        <a:solidFill>
          <a:srgbClr val="0070C0"/>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MSP</a:t>
          </a:r>
        </a:p>
      </dsp:txBody>
      <dsp:txXfrm rot="-5400000">
        <a:off x="2" y="5964284"/>
        <a:ext cx="898601" cy="385116"/>
      </dsp:txXfrm>
    </dsp:sp>
    <dsp:sp modelId="{C3636324-D41E-F645-8FB1-66A8F5406FC1}">
      <dsp:nvSpPr>
        <dsp:cNvPr id="0" name=""/>
        <dsp:cNvSpPr/>
      </dsp:nvSpPr>
      <dsp:spPr>
        <a:xfrm rot="5400000">
          <a:off x="5703315" y="501253"/>
          <a:ext cx="1252450" cy="10861877"/>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rgbClr val="002060"/>
              </a:solidFill>
            </a:rPr>
            <a:t>What</a:t>
          </a:r>
          <a:r>
            <a:rPr lang="en-US" sz="1800" kern="1200" baseline="0" dirty="0">
              <a:solidFill>
                <a:srgbClr val="002060"/>
              </a:solidFill>
            </a:rPr>
            <a:t> insight does the adult have into the level of risk?</a:t>
          </a:r>
          <a:endParaRPr lang="en-US" sz="1800" kern="1200" dirty="0">
            <a:solidFill>
              <a:srgbClr val="002060"/>
            </a:solidFill>
          </a:endParaRPr>
        </a:p>
        <a:p>
          <a:pPr marL="171450" lvl="1" indent="-171450" algn="l" defTabSz="800100">
            <a:lnSpc>
              <a:spcPct val="90000"/>
            </a:lnSpc>
            <a:spcBef>
              <a:spcPct val="0"/>
            </a:spcBef>
            <a:spcAft>
              <a:spcPct val="15000"/>
            </a:spcAft>
            <a:buChar char="•"/>
          </a:pPr>
          <a:r>
            <a:rPr lang="en-US" sz="1800" kern="1200" baseline="0" dirty="0">
              <a:solidFill>
                <a:srgbClr val="002060"/>
              </a:solidFill>
            </a:rPr>
            <a:t>Do they understand why practitioners have concerns linked to the duty of care owed to the adult? Is there any evidence of incapacity, coercion, undue influence or duress?</a:t>
          </a:r>
          <a:endParaRPr lang="en-US" sz="1800" kern="1200" dirty="0">
            <a:solidFill>
              <a:srgbClr val="002060"/>
            </a:solidFill>
          </a:endParaRPr>
        </a:p>
        <a:p>
          <a:pPr marL="171450" lvl="1" indent="-171450" algn="l" defTabSz="800100">
            <a:lnSpc>
              <a:spcPct val="90000"/>
            </a:lnSpc>
            <a:spcBef>
              <a:spcPct val="0"/>
            </a:spcBef>
            <a:spcAft>
              <a:spcPct val="15000"/>
            </a:spcAft>
            <a:buChar char="•"/>
          </a:pPr>
          <a:r>
            <a:rPr lang="en-US" sz="1800" kern="1200" baseline="0" dirty="0">
              <a:solidFill>
                <a:srgbClr val="002060"/>
              </a:solidFill>
            </a:rPr>
            <a:t>What outcomes matter to the adult and will this reduce/ remove risk related to the duty of care?</a:t>
          </a:r>
          <a:endParaRPr lang="en-US" sz="1800" kern="1200" dirty="0">
            <a:solidFill>
              <a:srgbClr val="002060"/>
            </a:solidFill>
          </a:endParaRPr>
        </a:p>
      </dsp:txBody>
      <dsp:txXfrm rot="-5400000">
        <a:off x="898602" y="5367106"/>
        <a:ext cx="10800737" cy="11301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EA44D-2E4E-A44E-81F1-3F949D8F59CD}">
      <dsp:nvSpPr>
        <dsp:cNvPr id="0" name=""/>
        <dsp:cNvSpPr/>
      </dsp:nvSpPr>
      <dsp:spPr>
        <a:xfrm>
          <a:off x="75461" y="130038"/>
          <a:ext cx="3329932" cy="409293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n-US" sz="1800" kern="1200" dirty="0"/>
            <a:t>Evaluate the</a:t>
          </a:r>
          <a:r>
            <a:rPr lang="en-US" sz="1800" kern="1200" baseline="0" dirty="0"/>
            <a:t> nature, frequency, severity of harm and the potential of increasing risk to the adult</a:t>
          </a:r>
          <a:endParaRPr lang="en-US" sz="1800" kern="1200" dirty="0"/>
        </a:p>
        <a:p>
          <a:pPr marL="171450" lvl="1" indent="-171450" algn="l" defTabSz="800100">
            <a:lnSpc>
              <a:spcPct val="90000"/>
            </a:lnSpc>
            <a:spcBef>
              <a:spcPct val="0"/>
            </a:spcBef>
            <a:spcAft>
              <a:spcPct val="15000"/>
            </a:spcAft>
            <a:buChar char="•"/>
          </a:pPr>
          <a:r>
            <a:rPr lang="en-US" sz="1800" kern="1200" dirty="0"/>
            <a:t>Consider their wishes and</a:t>
          </a:r>
          <a:r>
            <a:rPr lang="en-US" sz="1800" kern="1200" baseline="0" dirty="0"/>
            <a:t> possible impact on important relationships</a:t>
          </a:r>
          <a:endParaRPr lang="en-US" sz="1800" kern="1200" dirty="0"/>
        </a:p>
        <a:p>
          <a:pPr marL="171450" lvl="1" indent="-171450" algn="l" defTabSz="800100">
            <a:lnSpc>
              <a:spcPct val="90000"/>
            </a:lnSpc>
            <a:spcBef>
              <a:spcPct val="0"/>
            </a:spcBef>
            <a:spcAft>
              <a:spcPct val="15000"/>
            </a:spcAft>
            <a:buChar char="•"/>
          </a:pPr>
          <a:r>
            <a:rPr lang="en-US" sz="1800" kern="1200" dirty="0"/>
            <a:t>Apply your experience and relevant knowledge (including research findings) to justify interventions</a:t>
          </a:r>
        </a:p>
      </dsp:txBody>
      <dsp:txXfrm>
        <a:off x="169651" y="224228"/>
        <a:ext cx="3141552" cy="3027498"/>
      </dsp:txXfrm>
    </dsp:sp>
    <dsp:sp modelId="{6FDF30EA-6211-DE4C-9326-BF488617E28F}">
      <dsp:nvSpPr>
        <dsp:cNvPr id="0" name=""/>
        <dsp:cNvSpPr/>
      </dsp:nvSpPr>
      <dsp:spPr>
        <a:xfrm>
          <a:off x="1408703" y="1013346"/>
          <a:ext cx="4400709" cy="4400709"/>
        </a:xfrm>
        <a:prstGeom prst="leftCircularArrow">
          <a:avLst>
            <a:gd name="adj1" fmla="val 1937"/>
            <a:gd name="adj2" fmla="val 231766"/>
            <a:gd name="adj3" fmla="val 1441494"/>
            <a:gd name="adj4" fmla="val 8458707"/>
            <a:gd name="adj5" fmla="val 226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3E2CD30-5373-8D45-A841-49838760CCA0}">
      <dsp:nvSpPr>
        <dsp:cNvPr id="0" name=""/>
        <dsp:cNvSpPr/>
      </dsp:nvSpPr>
      <dsp:spPr>
        <a:xfrm>
          <a:off x="647904" y="3479990"/>
          <a:ext cx="2646863" cy="106093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Consider the impact on the adult</a:t>
          </a:r>
        </a:p>
      </dsp:txBody>
      <dsp:txXfrm>
        <a:off x="678978" y="3511064"/>
        <a:ext cx="2584715" cy="998784"/>
      </dsp:txXfrm>
    </dsp:sp>
    <dsp:sp modelId="{67A0DB5B-E78C-C64A-AACA-D578B838FD56}">
      <dsp:nvSpPr>
        <dsp:cNvPr id="0" name=""/>
        <dsp:cNvSpPr/>
      </dsp:nvSpPr>
      <dsp:spPr>
        <a:xfrm>
          <a:off x="3780569" y="453469"/>
          <a:ext cx="4567332" cy="434691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0" algn="l" defTabSz="889000">
            <a:lnSpc>
              <a:spcPct val="90000"/>
            </a:lnSpc>
            <a:spcBef>
              <a:spcPct val="0"/>
            </a:spcBef>
            <a:spcAft>
              <a:spcPct val="15000"/>
            </a:spcAft>
            <a:buNone/>
          </a:pPr>
          <a:r>
            <a:rPr lang="en-US" sz="1800" b="0" kern="1200" baseline="0" dirty="0">
              <a:solidFill>
                <a:schemeClr val="bg1"/>
              </a:solidFill>
              <a:effectLst/>
              <a:latin typeface="+mn-lt"/>
              <a:ea typeface="+mn-ea"/>
              <a:cs typeface="+mn-cs"/>
            </a:rPr>
            <a:t>Provide opportunities to disclose, but ask direct questions in a safe environment </a:t>
          </a:r>
          <a:r>
            <a:rPr lang="en-US" sz="1800" b="0" kern="1200" dirty="0">
              <a:solidFill>
                <a:schemeClr val="bg1"/>
              </a:solidFill>
              <a:effectLst/>
              <a:latin typeface="+mn-lt"/>
              <a:ea typeface="+mn-ea"/>
              <a:cs typeface="+mn-cs"/>
            </a:rPr>
            <a:t> </a:t>
          </a:r>
          <a:endParaRPr lang="en-US" sz="1800" kern="1200" dirty="0">
            <a:solidFill>
              <a:schemeClr val="bg1"/>
            </a:solidFill>
          </a:endParaRPr>
        </a:p>
        <a:p>
          <a:pPr marL="228600" marR="0" lvl="1" indent="-228600" algn="l" defTabSz="889000" rtl="0" eaLnBrk="1" fontAlgn="auto" latinLnBrk="0" hangingPunct="1">
            <a:lnSpc>
              <a:spcPct val="90000"/>
            </a:lnSpc>
            <a:spcBef>
              <a:spcPct val="0"/>
            </a:spcBef>
            <a:spcAft>
              <a:spcPct val="15000"/>
            </a:spcAft>
            <a:buClrTx/>
            <a:buSzTx/>
            <a:buFontTx/>
            <a:buNone/>
            <a:tabLst/>
            <a:defRPr/>
          </a:pPr>
          <a:r>
            <a:rPr lang="en-US" sz="1800" kern="1200" dirty="0"/>
            <a:t>Prepare for resistance,</a:t>
          </a:r>
          <a:r>
            <a:rPr lang="en-US" sz="1800" kern="1200" baseline="0" dirty="0"/>
            <a:t> </a:t>
          </a:r>
          <a:r>
            <a:rPr lang="en-US" sz="1800" kern="1200" dirty="0"/>
            <a:t>explain evidential basis of concerns</a:t>
          </a:r>
        </a:p>
        <a:p>
          <a:pPr marL="228600" marR="0" lvl="1" indent="-228600" algn="l" defTabSz="889000" rtl="0" eaLnBrk="1" fontAlgn="auto" latinLnBrk="0" hangingPunct="1">
            <a:lnSpc>
              <a:spcPct val="90000"/>
            </a:lnSpc>
            <a:spcBef>
              <a:spcPct val="0"/>
            </a:spcBef>
            <a:spcAft>
              <a:spcPct val="15000"/>
            </a:spcAft>
            <a:buClrTx/>
            <a:buSzTx/>
            <a:buFontTx/>
            <a:buNone/>
            <a:tabLst/>
            <a:defRPr/>
          </a:pPr>
          <a:r>
            <a:rPr lang="en-US" sz="1800" kern="1200" dirty="0"/>
            <a:t>Ensure safety and confidentiality, explain how and when you would tell another agency/ PACH</a:t>
          </a:r>
          <a:r>
            <a:rPr lang="en-US" sz="1800" kern="1200" baseline="0" dirty="0"/>
            <a:t> </a:t>
          </a:r>
          <a:endParaRPr lang="en-US" sz="1800" kern="1200" dirty="0"/>
        </a:p>
        <a:p>
          <a:pPr marL="228600" marR="0" lvl="1" indent="-228600" algn="l" defTabSz="889000" rtl="0" eaLnBrk="1" fontAlgn="auto" latinLnBrk="0" hangingPunct="1">
            <a:lnSpc>
              <a:spcPct val="90000"/>
            </a:lnSpc>
            <a:spcBef>
              <a:spcPct val="0"/>
            </a:spcBef>
            <a:spcAft>
              <a:spcPct val="15000"/>
            </a:spcAft>
            <a:buClrTx/>
            <a:buSzTx/>
            <a:buFontTx/>
            <a:buNone/>
            <a:tabLst/>
            <a:defRPr/>
          </a:pPr>
          <a:r>
            <a:rPr lang="en-US" sz="1800" kern="1200" dirty="0"/>
            <a:t>Evaluate</a:t>
          </a:r>
          <a:r>
            <a:rPr lang="en-US" sz="1800" kern="1200" baseline="0" dirty="0"/>
            <a:t> risk of </a:t>
          </a:r>
          <a:r>
            <a:rPr lang="en-US" sz="1800" kern="1200" dirty="0"/>
            <a:t>PACH, e.g. domestic abuse research indicates increased risk of</a:t>
          </a:r>
          <a:r>
            <a:rPr lang="en-US" sz="1800" kern="1200" baseline="0" dirty="0"/>
            <a:t> harm if control challenged</a:t>
          </a:r>
          <a:r>
            <a:rPr lang="en-US" sz="1800" kern="1200" dirty="0"/>
            <a:t>   </a:t>
          </a:r>
        </a:p>
      </dsp:txBody>
      <dsp:txXfrm>
        <a:off x="3880604" y="1484986"/>
        <a:ext cx="4367262" cy="3215363"/>
      </dsp:txXfrm>
    </dsp:sp>
    <dsp:sp modelId="{A6FB9764-C7D3-0F42-8734-BEC0C14797BD}">
      <dsp:nvSpPr>
        <dsp:cNvPr id="0" name=""/>
        <dsp:cNvSpPr/>
      </dsp:nvSpPr>
      <dsp:spPr>
        <a:xfrm>
          <a:off x="5977775" y="-760439"/>
          <a:ext cx="4225241" cy="4225241"/>
        </a:xfrm>
        <a:prstGeom prst="circularArrow">
          <a:avLst>
            <a:gd name="adj1" fmla="val 2018"/>
            <a:gd name="adj2" fmla="val 241835"/>
            <a:gd name="adj3" fmla="val 20327972"/>
            <a:gd name="adj4" fmla="val 13320828"/>
            <a:gd name="adj5" fmla="val 2354"/>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837390C-4E95-C04F-BD33-25C23FF291AF}">
      <dsp:nvSpPr>
        <dsp:cNvPr id="0" name=""/>
        <dsp:cNvSpPr/>
      </dsp:nvSpPr>
      <dsp:spPr>
        <a:xfrm>
          <a:off x="5198411" y="0"/>
          <a:ext cx="2781924" cy="147300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Consider the adult’s (or their network’s)</a:t>
          </a:r>
          <a:r>
            <a:rPr lang="en-US" sz="2200" kern="1200" baseline="0" dirty="0"/>
            <a:t> </a:t>
          </a:r>
          <a:r>
            <a:rPr lang="en-US" sz="2200" kern="1200" dirty="0"/>
            <a:t>ability to protect themselves </a:t>
          </a:r>
        </a:p>
      </dsp:txBody>
      <dsp:txXfrm>
        <a:off x="5241554" y="43143"/>
        <a:ext cx="2695638" cy="1386717"/>
      </dsp:txXfrm>
    </dsp:sp>
    <dsp:sp modelId="{37E92183-5BA0-874B-A65A-B09ECB5BBC27}">
      <dsp:nvSpPr>
        <dsp:cNvPr id="0" name=""/>
        <dsp:cNvSpPr/>
      </dsp:nvSpPr>
      <dsp:spPr>
        <a:xfrm>
          <a:off x="8865252" y="0"/>
          <a:ext cx="2774881" cy="413526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t>
          </a:r>
          <a:r>
            <a:rPr lang="en-US" sz="1800" kern="1200" dirty="0"/>
            <a:t>Think family’- ascertain any risk of repeated or increasingly serious</a:t>
          </a:r>
          <a:r>
            <a:rPr lang="en-US" sz="1800" kern="1200" baseline="0" dirty="0"/>
            <a:t> risks involving children or another adult at risk</a:t>
          </a:r>
        </a:p>
        <a:p>
          <a:pPr marL="171450" lvl="1" indent="-171450" algn="l" defTabSz="800100">
            <a:lnSpc>
              <a:spcPct val="90000"/>
            </a:lnSpc>
            <a:spcBef>
              <a:spcPct val="0"/>
            </a:spcBef>
            <a:spcAft>
              <a:spcPct val="15000"/>
            </a:spcAft>
            <a:buChar char="•"/>
          </a:pPr>
          <a:r>
            <a:rPr lang="en-US" sz="1800" kern="1200" dirty="0"/>
            <a:t>Keep good records of any discussions and interventions</a:t>
          </a:r>
        </a:p>
        <a:p>
          <a:pPr marL="171450" lvl="1" indent="-171450" algn="l" defTabSz="800100">
            <a:lnSpc>
              <a:spcPct val="90000"/>
            </a:lnSpc>
            <a:spcBef>
              <a:spcPct val="0"/>
            </a:spcBef>
            <a:spcAft>
              <a:spcPct val="15000"/>
            </a:spcAft>
            <a:buChar char="•"/>
          </a:pPr>
          <a:r>
            <a:rPr lang="en-US" sz="1800" kern="1200" dirty="0"/>
            <a:t>Follow local policies and procedures.</a:t>
          </a:r>
        </a:p>
        <a:p>
          <a:pPr marL="171450" lvl="1" indent="-171450" algn="l" defTabSz="800100">
            <a:lnSpc>
              <a:spcPct val="90000"/>
            </a:lnSpc>
            <a:spcBef>
              <a:spcPct val="0"/>
            </a:spcBef>
            <a:spcAft>
              <a:spcPct val="15000"/>
            </a:spcAft>
            <a:buChar char="•"/>
          </a:pPr>
          <a:endParaRPr lang="en-US" sz="2000" kern="1200" dirty="0"/>
        </a:p>
      </dsp:txBody>
      <dsp:txXfrm>
        <a:off x="8946525" y="81273"/>
        <a:ext cx="2612335" cy="3086587"/>
      </dsp:txXfrm>
    </dsp:sp>
    <dsp:sp modelId="{77305E45-FEAC-8B46-B0EE-2B590357AF87}">
      <dsp:nvSpPr>
        <dsp:cNvPr id="0" name=""/>
        <dsp:cNvSpPr/>
      </dsp:nvSpPr>
      <dsp:spPr>
        <a:xfrm>
          <a:off x="9152259" y="3282651"/>
          <a:ext cx="2674614" cy="121598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a:t>Consider the need for an interim safeguarding plan</a:t>
          </a:r>
        </a:p>
      </dsp:txBody>
      <dsp:txXfrm>
        <a:off x="9187874" y="3318266"/>
        <a:ext cx="2603384" cy="1144752"/>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BE179-7319-8D42-8360-44217C623193}" type="datetimeFigureOut">
              <a:rPr lang="en-US" smtClean="0"/>
              <a:t>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1C2166-1C32-404C-8522-29B6E9A524A4}" type="slidenum">
              <a:rPr lang="en-US" smtClean="0"/>
              <a:t>‹#›</a:t>
            </a:fld>
            <a:endParaRPr lang="en-US"/>
          </a:p>
        </p:txBody>
      </p:sp>
    </p:spTree>
    <p:extLst>
      <p:ext uri="{BB962C8B-B14F-4D97-AF65-F5344CB8AC3E}">
        <p14:creationId xmlns:p14="http://schemas.microsoft.com/office/powerpoint/2010/main" val="1015529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pp.college.police.uk/app-content/investigations/investigative-interviewing/#peace-framework"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nspcc.org.uk/globalassets/documents/research-reports/10-pitfalls-initial-assessments-report.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gov.uk/government/uploads/system/uploads/attachment_data/file/445977/3799_Revised_Prevent_Duty_Guidance__England_Wales_V2-Interactive.pdf" TargetMode="External"/><Relationship Id="rId2" Type="http://schemas.openxmlformats.org/officeDocument/2006/relationships/slide" Target="../slides/slide36.xml"/><Relationship Id="rId1" Type="http://schemas.openxmlformats.org/officeDocument/2006/relationships/notesMaster" Target="../notesMasters/notesMaster1.xml"/><Relationship Id="rId5" Type="http://schemas.openxmlformats.org/officeDocument/2006/relationships/hyperlink" Target="https://www.gov.uk/government/publications/care-act-statutory-guidance/care-and-support-statutory-guidance" TargetMode="External"/><Relationship Id="rId4" Type="http://schemas.openxmlformats.org/officeDocument/2006/relationships/hyperlink" Target="https://www.judiciary.gov.uk/wp-content/uploads/2015/10/pfd-guidance-radicalisation-cases.pdf"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1C2166-1C32-404C-8522-29B6E9A524A4}" type="slidenum">
              <a:rPr lang="en-US" smtClean="0"/>
              <a:t>1</a:t>
            </a:fld>
            <a:endParaRPr lang="en-US"/>
          </a:p>
        </p:txBody>
      </p:sp>
    </p:spTree>
    <p:extLst>
      <p:ext uri="{BB962C8B-B14F-4D97-AF65-F5344CB8AC3E}">
        <p14:creationId xmlns:p14="http://schemas.microsoft.com/office/powerpoint/2010/main" val="2453024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a:t>© Belinda Schwehr, 2014</a:t>
            </a:r>
          </a:p>
        </p:txBody>
      </p:sp>
      <p:sp>
        <p:nvSpPr>
          <p:cNvPr id="5" name="Slide Number Placeholder 4"/>
          <p:cNvSpPr>
            <a:spLocks noGrp="1"/>
          </p:cNvSpPr>
          <p:nvPr>
            <p:ph type="sldNum" sz="quarter" idx="11"/>
          </p:nvPr>
        </p:nvSpPr>
        <p:spPr/>
        <p:txBody>
          <a:bodyPr/>
          <a:lstStyle/>
          <a:p>
            <a:fld id="{FB2EE903-84A9-4F3A-B4A1-AE54A933C938}" type="slidenum">
              <a:rPr lang="en-GB" smtClean="0"/>
              <a:t>16</a:t>
            </a:fld>
            <a:endParaRPr lang="en-GB"/>
          </a:p>
        </p:txBody>
      </p:sp>
    </p:spTree>
    <p:extLst>
      <p:ext uri="{BB962C8B-B14F-4D97-AF65-F5344CB8AC3E}">
        <p14:creationId xmlns:p14="http://schemas.microsoft.com/office/powerpoint/2010/main" val="2932041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a:t>© Belinda Schwehr, 2014</a:t>
            </a:r>
          </a:p>
        </p:txBody>
      </p:sp>
      <p:sp>
        <p:nvSpPr>
          <p:cNvPr id="5" name="Slide Number Placeholder 4"/>
          <p:cNvSpPr>
            <a:spLocks noGrp="1"/>
          </p:cNvSpPr>
          <p:nvPr>
            <p:ph type="sldNum" sz="quarter" idx="11"/>
          </p:nvPr>
        </p:nvSpPr>
        <p:spPr/>
        <p:txBody>
          <a:bodyPr/>
          <a:lstStyle/>
          <a:p>
            <a:fld id="{FB2EE903-84A9-4F3A-B4A1-AE54A933C938}" type="slidenum">
              <a:rPr lang="en-GB" smtClean="0"/>
              <a:t>17</a:t>
            </a:fld>
            <a:endParaRPr lang="en-GB"/>
          </a:p>
        </p:txBody>
      </p:sp>
    </p:spTree>
    <p:extLst>
      <p:ext uri="{BB962C8B-B14F-4D97-AF65-F5344CB8AC3E}">
        <p14:creationId xmlns:p14="http://schemas.microsoft.com/office/powerpoint/2010/main" val="276347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hlinkClick r:id="rId3"/>
              </a:rPr>
              <a:t>https://www.app.college.police.uk/app-content/investigations/investigative-interviewing/#peace-framework</a:t>
            </a:r>
            <a:r>
              <a:rPr lang="en-US" sz="1200" dirty="0"/>
              <a:t>. </a:t>
            </a:r>
            <a:endParaRPr lang="en-GB" dirty="0"/>
          </a:p>
        </p:txBody>
      </p:sp>
      <p:sp>
        <p:nvSpPr>
          <p:cNvPr id="4" name="Footer Placeholder 3"/>
          <p:cNvSpPr>
            <a:spLocks noGrp="1"/>
          </p:cNvSpPr>
          <p:nvPr>
            <p:ph type="ftr" sz="quarter" idx="10"/>
          </p:nvPr>
        </p:nvSpPr>
        <p:spPr/>
        <p:txBody>
          <a:bodyPr/>
          <a:lstStyle/>
          <a:p>
            <a:r>
              <a:rPr lang="en-GB"/>
              <a:t>© Belinda Schwehr, 2014</a:t>
            </a:r>
          </a:p>
        </p:txBody>
      </p:sp>
      <p:sp>
        <p:nvSpPr>
          <p:cNvPr id="5" name="Slide Number Placeholder 4"/>
          <p:cNvSpPr>
            <a:spLocks noGrp="1"/>
          </p:cNvSpPr>
          <p:nvPr>
            <p:ph type="sldNum" sz="quarter" idx="11"/>
          </p:nvPr>
        </p:nvSpPr>
        <p:spPr/>
        <p:txBody>
          <a:bodyPr/>
          <a:lstStyle/>
          <a:p>
            <a:fld id="{FB2EE903-84A9-4F3A-B4A1-AE54A933C938}" type="slidenum">
              <a:rPr lang="en-GB" smtClean="0"/>
              <a:t>18</a:t>
            </a:fld>
            <a:endParaRPr lang="en-GB"/>
          </a:p>
        </p:txBody>
      </p:sp>
    </p:spTree>
    <p:extLst>
      <p:ext uri="{BB962C8B-B14F-4D97-AF65-F5344CB8AC3E}">
        <p14:creationId xmlns:p14="http://schemas.microsoft.com/office/powerpoint/2010/main" val="1231038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a:t>© Belinda Schwehr, 2014</a:t>
            </a:r>
          </a:p>
        </p:txBody>
      </p:sp>
      <p:sp>
        <p:nvSpPr>
          <p:cNvPr id="5" name="Slide Number Placeholder 4"/>
          <p:cNvSpPr>
            <a:spLocks noGrp="1"/>
          </p:cNvSpPr>
          <p:nvPr>
            <p:ph type="sldNum" sz="quarter" idx="11"/>
          </p:nvPr>
        </p:nvSpPr>
        <p:spPr/>
        <p:txBody>
          <a:bodyPr/>
          <a:lstStyle/>
          <a:p>
            <a:fld id="{FB2EE903-84A9-4F3A-B4A1-AE54A933C938}" type="slidenum">
              <a:rPr lang="en-GB" smtClean="0"/>
              <a:t>19</a:t>
            </a:fld>
            <a:endParaRPr lang="en-GB"/>
          </a:p>
        </p:txBody>
      </p:sp>
    </p:spTree>
    <p:extLst>
      <p:ext uri="{BB962C8B-B14F-4D97-AF65-F5344CB8AC3E}">
        <p14:creationId xmlns:p14="http://schemas.microsoft.com/office/powerpoint/2010/main" val="4002887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a:t>© Belinda Schwehr, 2014</a:t>
            </a:r>
          </a:p>
        </p:txBody>
      </p:sp>
      <p:sp>
        <p:nvSpPr>
          <p:cNvPr id="5" name="Slide Number Placeholder 4"/>
          <p:cNvSpPr>
            <a:spLocks noGrp="1"/>
          </p:cNvSpPr>
          <p:nvPr>
            <p:ph type="sldNum" sz="quarter" idx="11"/>
          </p:nvPr>
        </p:nvSpPr>
        <p:spPr/>
        <p:txBody>
          <a:bodyPr/>
          <a:lstStyle/>
          <a:p>
            <a:fld id="{FB2EE903-84A9-4F3A-B4A1-AE54A933C938}" type="slidenum">
              <a:rPr lang="en-GB" smtClean="0"/>
              <a:t>20</a:t>
            </a:fld>
            <a:endParaRPr lang="en-GB"/>
          </a:p>
        </p:txBody>
      </p:sp>
    </p:spTree>
    <p:extLst>
      <p:ext uri="{BB962C8B-B14F-4D97-AF65-F5344CB8AC3E}">
        <p14:creationId xmlns:p14="http://schemas.microsoft.com/office/powerpoint/2010/main" val="1396801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AAEEDF-1C48-664D-8190-08035E702882}" type="slidenum">
              <a:rPr lang="en-US" smtClean="0"/>
              <a:t>21</a:t>
            </a:fld>
            <a:endParaRPr lang="en-US"/>
          </a:p>
        </p:txBody>
      </p:sp>
    </p:spTree>
    <p:extLst>
      <p:ext uri="{BB962C8B-B14F-4D97-AF65-F5344CB8AC3E}">
        <p14:creationId xmlns:p14="http://schemas.microsoft.com/office/powerpoint/2010/main" val="1218609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2C2B3D-A4E6-8745-A39C-3BAF9FC43D53}" type="slidenum">
              <a:rPr lang="en-US" smtClean="0"/>
              <a:t>27</a:t>
            </a:fld>
            <a:endParaRPr lang="en-US"/>
          </a:p>
        </p:txBody>
      </p:sp>
    </p:spTree>
    <p:extLst>
      <p:ext uri="{BB962C8B-B14F-4D97-AF65-F5344CB8AC3E}">
        <p14:creationId xmlns:p14="http://schemas.microsoft.com/office/powerpoint/2010/main" val="1270656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i="1" u="sng" dirty="0"/>
              <a:t>R (on the app of B) v Director of Public Prosecutions &amp; Equality And Human Rights Commission</a:t>
            </a:r>
            <a:r>
              <a:rPr lang="en-GB" altLang="en-US" sz="1200" dirty="0"/>
              <a:t> (2009) sets out obligation to vulnerable victims of crime particularly re giving evidence</a:t>
            </a:r>
          </a:p>
          <a:p>
            <a:endParaRPr lang="en-US" dirty="0"/>
          </a:p>
        </p:txBody>
      </p:sp>
      <p:sp>
        <p:nvSpPr>
          <p:cNvPr id="4" name="Slide Number Placeholder 3"/>
          <p:cNvSpPr>
            <a:spLocks noGrp="1"/>
          </p:cNvSpPr>
          <p:nvPr>
            <p:ph type="sldNum" sz="quarter" idx="10"/>
          </p:nvPr>
        </p:nvSpPr>
        <p:spPr/>
        <p:txBody>
          <a:bodyPr/>
          <a:lstStyle/>
          <a:p>
            <a:fld id="{56AAEEDF-1C48-664D-8190-08035E702882}" type="slidenum">
              <a:rPr lang="en-US" smtClean="0"/>
              <a:t>28</a:t>
            </a:fld>
            <a:endParaRPr lang="en-US"/>
          </a:p>
        </p:txBody>
      </p:sp>
    </p:spTree>
    <p:extLst>
      <p:ext uri="{BB962C8B-B14F-4D97-AF65-F5344CB8AC3E}">
        <p14:creationId xmlns:p14="http://schemas.microsoft.com/office/powerpoint/2010/main" val="3256726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2C2B3D-A4E6-8745-A39C-3BAF9FC43D53}" type="slidenum">
              <a:rPr lang="en-US" smtClean="0"/>
              <a:t>29</a:t>
            </a:fld>
            <a:endParaRPr lang="en-US"/>
          </a:p>
        </p:txBody>
      </p:sp>
    </p:spTree>
    <p:extLst>
      <p:ext uri="{BB962C8B-B14F-4D97-AF65-F5344CB8AC3E}">
        <p14:creationId xmlns:p14="http://schemas.microsoft.com/office/powerpoint/2010/main" val="3398960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56AAEEDF-1C48-664D-8190-08035E702882}" type="slidenum">
              <a:rPr lang="en-US" smtClean="0"/>
              <a:t>31</a:t>
            </a:fld>
            <a:endParaRPr lang="en-US"/>
          </a:p>
        </p:txBody>
      </p:sp>
    </p:spTree>
    <p:extLst>
      <p:ext uri="{BB962C8B-B14F-4D97-AF65-F5344CB8AC3E}">
        <p14:creationId xmlns:p14="http://schemas.microsoft.com/office/powerpoint/2010/main" val="1974366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2C2B3D-A4E6-8745-A39C-3BAF9FC43D53}" type="slidenum">
              <a:rPr lang="en-US" smtClean="0"/>
              <a:t>4</a:t>
            </a:fld>
            <a:endParaRPr lang="en-US" dirty="0"/>
          </a:p>
        </p:txBody>
      </p:sp>
    </p:spTree>
    <p:extLst>
      <p:ext uri="{BB962C8B-B14F-4D97-AF65-F5344CB8AC3E}">
        <p14:creationId xmlns:p14="http://schemas.microsoft.com/office/powerpoint/2010/main" val="1604462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AAEEDF-1C48-664D-8190-08035E702882}" type="slidenum">
              <a:rPr lang="en-US" smtClean="0"/>
              <a:t>32</a:t>
            </a:fld>
            <a:endParaRPr lang="en-US"/>
          </a:p>
        </p:txBody>
      </p:sp>
    </p:spTree>
    <p:extLst>
      <p:ext uri="{BB962C8B-B14F-4D97-AF65-F5344CB8AC3E}">
        <p14:creationId xmlns:p14="http://schemas.microsoft.com/office/powerpoint/2010/main" val="2412208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by </a:t>
            </a:r>
            <a:r>
              <a:rPr lang="en-US" sz="1200" dirty="0" err="1"/>
              <a:t>Dr</a:t>
            </a:r>
            <a:r>
              <a:rPr lang="en-US" sz="1200" dirty="0"/>
              <a:t> Karen </a:t>
            </a:r>
            <a:r>
              <a:rPr lang="en-US" sz="1200" dirty="0" err="1"/>
              <a:t>Broadhurst</a:t>
            </a:r>
            <a:r>
              <a:rPr lang="en-US" sz="1200" dirty="0"/>
              <a:t>, Professor Sue White, </a:t>
            </a:r>
            <a:r>
              <a:rPr lang="en-US" sz="1200" dirty="0" err="1"/>
              <a:t>Dr</a:t>
            </a:r>
            <a:r>
              <a:rPr lang="en-US" sz="1200" dirty="0"/>
              <a:t> Sheila Fish, Professor Eileen Munro, Kay Fletcher and Helen </a:t>
            </a:r>
            <a:r>
              <a:rPr lang="en-US" sz="1200" dirty="0" err="1"/>
              <a:t>Linco</a:t>
            </a:r>
            <a:r>
              <a:rPr lang="en-US" sz="1200" dirty="0"/>
              <a:t>: The full report is available at: </a:t>
            </a:r>
            <a:r>
              <a:rPr lang="en-US" sz="1200" dirty="0">
                <a:hlinkClick r:id="rId3"/>
              </a:rPr>
              <a:t>https://www.nspcc.org.uk/globalassets/documents/research-reports/10-pitfalls-initial-assessments-report.pdf</a:t>
            </a:r>
            <a:endParaRPr lang="en-US" sz="1200" dirty="0"/>
          </a:p>
          <a:p>
            <a:endParaRPr lang="en-US" sz="1200" dirty="0"/>
          </a:p>
          <a:p>
            <a:r>
              <a:rPr lang="en-US" sz="1200" dirty="0"/>
              <a:t>Research</a:t>
            </a:r>
            <a:r>
              <a:rPr lang="en-US" sz="1200" baseline="0" dirty="0"/>
              <a:t> by Michael Preston Shoot and Suzy Bray (available at: http://</a:t>
            </a:r>
            <a:r>
              <a:rPr lang="en-US" sz="1200" baseline="0" dirty="0" err="1"/>
              <a:t>www.osab.co.uk</a:t>
            </a:r>
            <a:r>
              <a:rPr lang="en-US" sz="1200" baseline="0" dirty="0"/>
              <a:t>/</a:t>
            </a:r>
            <a:r>
              <a:rPr lang="en-US" sz="1200" baseline="0" dirty="0" err="1"/>
              <a:t>wp</a:t>
            </a:r>
            <a:r>
              <a:rPr lang="en-US" sz="1200" baseline="0" dirty="0"/>
              <a:t>-content/uploads/London-SARs-Report-Final-</a:t>
            </a:r>
            <a:r>
              <a:rPr lang="en-US" sz="1200" baseline="0" dirty="0" err="1"/>
              <a:t>Version.pdf</a:t>
            </a:r>
            <a:r>
              <a:rPr lang="en-US" sz="1200" baseline="0" dirty="0"/>
              <a:t>)</a:t>
            </a:r>
            <a:endParaRPr lang="en-US" dirty="0"/>
          </a:p>
        </p:txBody>
      </p:sp>
      <p:sp>
        <p:nvSpPr>
          <p:cNvPr id="4" name="Slide Number Placeholder 3"/>
          <p:cNvSpPr>
            <a:spLocks noGrp="1"/>
          </p:cNvSpPr>
          <p:nvPr>
            <p:ph type="sldNum" sz="quarter" idx="10"/>
          </p:nvPr>
        </p:nvSpPr>
        <p:spPr/>
        <p:txBody>
          <a:bodyPr/>
          <a:lstStyle/>
          <a:p>
            <a:fld id="{56AAEEDF-1C48-664D-8190-08035E702882}" type="slidenum">
              <a:rPr lang="en-US" smtClean="0"/>
              <a:t>34</a:t>
            </a:fld>
            <a:endParaRPr lang="en-US"/>
          </a:p>
        </p:txBody>
      </p:sp>
    </p:spTree>
    <p:extLst>
      <p:ext uri="{BB962C8B-B14F-4D97-AF65-F5344CB8AC3E}">
        <p14:creationId xmlns:p14="http://schemas.microsoft.com/office/powerpoint/2010/main" val="1392133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AAEEDF-1C48-664D-8190-08035E702882}" type="slidenum">
              <a:rPr lang="en-US" smtClean="0"/>
              <a:t>35</a:t>
            </a:fld>
            <a:endParaRPr lang="en-US"/>
          </a:p>
        </p:txBody>
      </p:sp>
    </p:spTree>
    <p:extLst>
      <p:ext uri="{BB962C8B-B14F-4D97-AF65-F5344CB8AC3E}">
        <p14:creationId xmlns:p14="http://schemas.microsoft.com/office/powerpoint/2010/main" val="1664439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a:rPr>
              <a:t>https://www.gov.uk/government/uploads/system/uploads/attachment_data/file/445977/3799_Revised_Prevent_Duty_Guidance__England_Wales_V2-Interactive.pdf</a:t>
            </a:r>
            <a:r>
              <a:rPr lang="en-GB" sz="1200" dirty="0"/>
              <a:t>: Prevent Duty guidance and President’s Guidance on Radicalisation: </a:t>
            </a:r>
            <a:r>
              <a:rPr lang="en-GB" sz="1200" dirty="0">
                <a:hlinkClick r:id="rId4"/>
              </a:rPr>
              <a:t>https://www.judiciary.gov.uk/wp-content/uploads/2015/10/pfd-guidance-radicalisation-cases.pdf</a:t>
            </a:r>
            <a:endParaRPr lang="en-GB" sz="1200" dirty="0"/>
          </a:p>
          <a:p>
            <a:pPr marL="0" indent="0">
              <a:buNone/>
            </a:pPr>
            <a:endParaRPr lang="en-US" sz="1200" dirty="0">
              <a:solidFill>
                <a:schemeClr val="tx1"/>
              </a:solidFill>
              <a:hlinkClick r:id="" action="ppaction://noaction"/>
            </a:endParaRPr>
          </a:p>
          <a:p>
            <a:pPr marL="0" indent="0">
              <a:buNone/>
            </a:pPr>
            <a:r>
              <a:rPr lang="en-US" sz="1200" dirty="0">
                <a:solidFill>
                  <a:schemeClr val="tx1"/>
                </a:solidFill>
                <a:hlinkClick r:id="" action="ppaction://noaction"/>
              </a:rPr>
              <a:t>https://www.gov.uk/government/uploads/system/uploads/attachment_data/file/592101/Working_Together_to_Safeguard_Children_20170213.pdf</a:t>
            </a:r>
            <a:r>
              <a:rPr lang="en-US" sz="1200" dirty="0">
                <a:solidFill>
                  <a:schemeClr val="tx1"/>
                </a:solidFill>
              </a:rPr>
              <a:t>:  Working together to safeguard</a:t>
            </a:r>
            <a:r>
              <a:rPr lang="en-US" sz="1200" baseline="0" dirty="0">
                <a:solidFill>
                  <a:schemeClr val="tx1"/>
                </a:solidFill>
              </a:rPr>
              <a:t> children</a:t>
            </a:r>
            <a:endParaRPr lang="en-US" sz="1200" dirty="0">
              <a:solidFill>
                <a:schemeClr val="tx1"/>
              </a:solidFill>
            </a:endParaRPr>
          </a:p>
          <a:p>
            <a:pPr marL="0" indent="0">
              <a:buNone/>
            </a:pPr>
            <a:r>
              <a:rPr lang="en-US" sz="1200" dirty="0">
                <a:solidFill>
                  <a:schemeClr val="tx1"/>
                </a:solidFill>
                <a:hlinkClick r:id="rId5"/>
              </a:rPr>
              <a:t>https://www.gov.uk/government/publications/care-act-statutory-guidance/care-and-support-statutory-guidance</a:t>
            </a:r>
            <a:r>
              <a:rPr lang="en-US" sz="1200" dirty="0">
                <a:solidFill>
                  <a:schemeClr val="tx1"/>
                </a:solidFill>
              </a:rPr>
              <a:t>: Care and Support guidance</a:t>
            </a:r>
          </a:p>
        </p:txBody>
      </p:sp>
      <p:sp>
        <p:nvSpPr>
          <p:cNvPr id="4" name="Slide Number Placeholder 3"/>
          <p:cNvSpPr>
            <a:spLocks noGrp="1"/>
          </p:cNvSpPr>
          <p:nvPr>
            <p:ph type="sldNum" sz="quarter" idx="10"/>
          </p:nvPr>
        </p:nvSpPr>
        <p:spPr/>
        <p:txBody>
          <a:bodyPr/>
          <a:lstStyle/>
          <a:p>
            <a:fld id="{6E2C2B3D-A4E6-8745-A39C-3BAF9FC43D53}" type="slidenum">
              <a:rPr lang="en-US" smtClean="0"/>
              <a:t>36</a:t>
            </a:fld>
            <a:endParaRPr lang="en-US"/>
          </a:p>
        </p:txBody>
      </p:sp>
    </p:spTree>
    <p:extLst>
      <p:ext uri="{BB962C8B-B14F-4D97-AF65-F5344CB8AC3E}">
        <p14:creationId xmlns:p14="http://schemas.microsoft.com/office/powerpoint/2010/main" val="4255728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5F714938-29C2-4317-97B2-2739C310B43A}"/>
              </a:ext>
            </a:extLst>
          </p:cNvPr>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0275" eaLnBrk="0" hangingPunct="0">
              <a:defRPr>
                <a:solidFill>
                  <a:schemeClr val="tx1"/>
                </a:solidFill>
                <a:latin typeface="Arial" charset="0"/>
              </a:defRPr>
            </a:lvl1pPr>
            <a:lvl2pPr marL="742950" indent="-285750" defTabSz="930275" eaLnBrk="0" hangingPunct="0">
              <a:defRPr>
                <a:solidFill>
                  <a:schemeClr val="tx1"/>
                </a:solidFill>
                <a:latin typeface="Arial" charset="0"/>
              </a:defRPr>
            </a:lvl2pPr>
            <a:lvl3pPr marL="1143000" indent="-228600" defTabSz="930275" eaLnBrk="0" hangingPunct="0">
              <a:defRPr>
                <a:solidFill>
                  <a:schemeClr val="tx1"/>
                </a:solidFill>
                <a:latin typeface="Arial" charset="0"/>
              </a:defRPr>
            </a:lvl3pPr>
            <a:lvl4pPr marL="1600200" indent="-228600" defTabSz="930275" eaLnBrk="0" hangingPunct="0">
              <a:defRPr>
                <a:solidFill>
                  <a:schemeClr val="tx1"/>
                </a:solidFill>
                <a:latin typeface="Arial" charset="0"/>
              </a:defRPr>
            </a:lvl4pPr>
            <a:lvl5pPr marL="2057400" indent="-228600" defTabSz="930275" eaLnBrk="0" hangingPunct="0">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pPr marL="0" marR="0" lvl="0" indent="0" algn="r" defTabSz="930275" rtl="0" eaLnBrk="1" fontAlgn="base" latinLnBrk="0" hangingPunct="1">
              <a:lnSpc>
                <a:spcPct val="100000"/>
              </a:lnSpc>
              <a:spcBef>
                <a:spcPct val="0"/>
              </a:spcBef>
              <a:spcAft>
                <a:spcPct val="0"/>
              </a:spcAft>
              <a:buClrTx/>
              <a:buSzTx/>
              <a:buFontTx/>
              <a:buNone/>
              <a:tabLst/>
              <a:defRPr/>
            </a:pPr>
            <a:fld id="{8EE010D0-3F97-4380-B9F7-CDD18A588DC6}"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37</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2467" name="Rectangle 2">
            <a:extLst>
              <a:ext uri="{FF2B5EF4-FFF2-40B4-BE49-F238E27FC236}">
                <a16:creationId xmlns:a16="http://schemas.microsoft.com/office/drawing/2014/main" id="{B93F454C-2A4D-49F9-9D9B-B98537FF77FC}"/>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84779260-A8CC-48CB-80BE-395C756BDE5C}"/>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681777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Where an individual is not able to protect themselves without support, the aim should be to support them to make their own informed decisions which preserve their safety. However, people involved in safeguarding need to acknowledge that there is a balance to be struck between risk and an individual’s right to make their own informed decisions, even if others consider the decision to be unwise or puts the individual at risk. The importance of their right to make decisions about their own life, which is part of an individual’s well-being, needs to be considered as well as the safeguarding concerns</a:t>
            </a:r>
            <a:r>
              <a:rPr lang="en-GB" dirty="0">
                <a:effectLst/>
              </a:rPr>
              <a:t> </a:t>
            </a:r>
            <a:endParaRPr lang="en-US" dirty="0"/>
          </a:p>
        </p:txBody>
      </p:sp>
      <p:sp>
        <p:nvSpPr>
          <p:cNvPr id="4" name="Slide Number Placeholder 3"/>
          <p:cNvSpPr>
            <a:spLocks noGrp="1"/>
          </p:cNvSpPr>
          <p:nvPr>
            <p:ph type="sldNum" sz="quarter" idx="5"/>
          </p:nvPr>
        </p:nvSpPr>
        <p:spPr/>
        <p:txBody>
          <a:bodyPr/>
          <a:lstStyle/>
          <a:p>
            <a:fld id="{56AAEEDF-1C48-664D-8190-08035E702882}" type="slidenum">
              <a:rPr lang="en-US" smtClean="0"/>
              <a:t>6</a:t>
            </a:fld>
            <a:endParaRPr lang="en-US" dirty="0"/>
          </a:p>
        </p:txBody>
      </p:sp>
    </p:spTree>
    <p:extLst>
      <p:ext uri="{BB962C8B-B14F-4D97-AF65-F5344CB8AC3E}">
        <p14:creationId xmlns:p14="http://schemas.microsoft.com/office/powerpoint/2010/main" val="2296503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2C2B3D-A4E6-8745-A39C-3BAF9FC43D53}" type="slidenum">
              <a:rPr lang="en-US" smtClean="0"/>
              <a:t>8</a:t>
            </a:fld>
            <a:endParaRPr lang="en-US"/>
          </a:p>
        </p:txBody>
      </p:sp>
    </p:spTree>
    <p:extLst>
      <p:ext uri="{BB962C8B-B14F-4D97-AF65-F5344CB8AC3E}">
        <p14:creationId xmlns:p14="http://schemas.microsoft.com/office/powerpoint/2010/main" val="3842787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Self-Neglect</a:t>
            </a:r>
          </a:p>
          <a:p>
            <a:r>
              <a:rPr lang="en-GB" sz="1200" kern="1200" dirty="0">
                <a:solidFill>
                  <a:schemeClr val="tx1"/>
                </a:solidFill>
                <a:effectLst/>
                <a:latin typeface="+mn-lt"/>
                <a:ea typeface="+mn-ea"/>
                <a:cs typeface="+mn-cs"/>
              </a:rPr>
              <a:t>Inserted</a:t>
            </a:r>
          </a:p>
          <a:p>
            <a:r>
              <a:rPr lang="en-GB" sz="1200" kern="1200" dirty="0">
                <a:solidFill>
                  <a:schemeClr val="tx1"/>
                </a:solidFill>
                <a:effectLst/>
                <a:latin typeface="+mn-lt"/>
                <a:ea typeface="+mn-ea"/>
                <a:cs typeface="+mn-cs"/>
              </a:rPr>
              <a:t>However, if self-neglect results from free and informed personal choice, where the adult is able to care for themselves but chooses not to, this is not a safeguarding issue.</a:t>
            </a:r>
          </a:p>
          <a:p>
            <a:r>
              <a:rPr lang="en-GB" sz="1200" kern="1200" dirty="0">
                <a:solidFill>
                  <a:schemeClr val="tx1"/>
                </a:solidFill>
                <a:effectLst/>
                <a:latin typeface="+mn-lt"/>
                <a:ea typeface="+mn-ea"/>
                <a:cs typeface="+mn-cs"/>
              </a:rPr>
              <a:t>Hoarding</a:t>
            </a:r>
          </a:p>
          <a:p>
            <a:r>
              <a:rPr lang="en-GB" sz="1200" kern="1200" dirty="0">
                <a:solidFill>
                  <a:schemeClr val="tx1"/>
                </a:solidFill>
                <a:effectLst/>
                <a:latin typeface="+mn-lt"/>
                <a:ea typeface="+mn-ea"/>
                <a:cs typeface="+mn-cs"/>
              </a:rPr>
              <a:t>Replaced</a:t>
            </a:r>
          </a:p>
          <a:p>
            <a:r>
              <a:rPr lang="en-GB" sz="1200" b="1" kern="1200" dirty="0">
                <a:solidFill>
                  <a:schemeClr val="tx1"/>
                </a:solidFill>
                <a:effectLst/>
                <a:latin typeface="+mn-lt"/>
                <a:ea typeface="+mn-ea"/>
                <a:cs typeface="+mn-cs"/>
              </a:rPr>
              <a:t>Deleted:</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Hoarding does not fall under adult safeguarding but might be considered as safeguarding in the wider sense under the umbrella of prevention. </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Inserted:</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Hoarding may be an aspect of self-neglect.</a:t>
            </a:r>
          </a:p>
          <a:p>
            <a:r>
              <a:rPr lang="en-GB" sz="1200" kern="1200" dirty="0">
                <a:solidFill>
                  <a:schemeClr val="tx1"/>
                </a:solidFill>
                <a:effectLst/>
                <a:latin typeface="+mn-lt"/>
                <a:ea typeface="+mn-ea"/>
                <a:cs typeface="+mn-cs"/>
              </a:rPr>
              <a:t>Pressure Ulcers</a:t>
            </a:r>
          </a:p>
          <a:p>
            <a:r>
              <a:rPr lang="en-GB" sz="1200" kern="1200" dirty="0">
                <a:solidFill>
                  <a:schemeClr val="tx1"/>
                </a:solidFill>
                <a:effectLst/>
                <a:latin typeface="+mn-lt"/>
                <a:ea typeface="+mn-ea"/>
                <a:cs typeface="+mn-cs"/>
              </a:rPr>
              <a:t>Inserted</a:t>
            </a:r>
          </a:p>
          <a:p>
            <a:r>
              <a:rPr lang="en-GB" sz="1200" kern="1200" dirty="0">
                <a:solidFill>
                  <a:schemeClr val="tx1"/>
                </a:solidFill>
                <a:effectLst/>
                <a:latin typeface="+mn-lt"/>
                <a:ea typeface="+mn-ea"/>
                <a:cs typeface="+mn-cs"/>
              </a:rPr>
              <a:t>Please refer to Safeguarding Adults Protocol: Pressure Ulcers and the Interface with a Safeguarding Enquiry, DOH&amp;SC January 2018. </a:t>
            </a:r>
          </a:p>
          <a:p>
            <a:endParaRPr lang="en-US" dirty="0"/>
          </a:p>
        </p:txBody>
      </p:sp>
      <p:sp>
        <p:nvSpPr>
          <p:cNvPr id="4" name="Slide Number Placeholder 3"/>
          <p:cNvSpPr>
            <a:spLocks noGrp="1"/>
          </p:cNvSpPr>
          <p:nvPr>
            <p:ph type="sldNum" sz="quarter" idx="10"/>
          </p:nvPr>
        </p:nvSpPr>
        <p:spPr/>
        <p:txBody>
          <a:bodyPr/>
          <a:lstStyle/>
          <a:p>
            <a:fld id="{56AAEEDF-1C48-664D-8190-08035E702882}" type="slidenum">
              <a:rPr lang="en-US" smtClean="0"/>
              <a:t>10</a:t>
            </a:fld>
            <a:endParaRPr lang="en-US"/>
          </a:p>
        </p:txBody>
      </p:sp>
    </p:spTree>
    <p:extLst>
      <p:ext uri="{BB962C8B-B14F-4D97-AF65-F5344CB8AC3E}">
        <p14:creationId xmlns:p14="http://schemas.microsoft.com/office/powerpoint/2010/main" val="3518260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LB Islington v AA </a:t>
            </a:r>
            <a:r>
              <a:rPr lang="en-US" sz="1200" b="0" kern="1200" dirty="0">
                <a:solidFill>
                  <a:schemeClr val="tx1"/>
                </a:solidFill>
                <a:effectLst/>
                <a:latin typeface="+mn-lt"/>
                <a:ea typeface="+mn-ea"/>
                <a:cs typeface="+mn-cs"/>
              </a:rPr>
              <a:t>[2018] EWCOP 24 (Senior Judge </a:t>
            </a:r>
            <a:r>
              <a:rPr lang="en-US" sz="1200" b="0" kern="1200" dirty="0" err="1">
                <a:solidFill>
                  <a:schemeClr val="tx1"/>
                </a:solidFill>
                <a:effectLst/>
                <a:latin typeface="+mn-lt"/>
                <a:ea typeface="+mn-ea"/>
                <a:cs typeface="+mn-cs"/>
              </a:rPr>
              <a:t>Hilder</a:t>
            </a:r>
            <a:r>
              <a:rPr lang="en-US" sz="1200" b="0" kern="1200" dirty="0">
                <a:solidFill>
                  <a:schemeClr val="tx1"/>
                </a:solidFill>
                <a:effectLst/>
                <a:latin typeface="+mn-lt"/>
                <a:ea typeface="+mn-ea"/>
                <a:cs typeface="+mn-cs"/>
              </a:rPr>
              <a:t>) </a:t>
            </a:r>
            <a:endParaRPr lang="en-US" dirty="0"/>
          </a:p>
          <a:p>
            <a:r>
              <a:rPr lang="en-US" sz="1200" b="0" kern="1200" dirty="0">
                <a:solidFill>
                  <a:schemeClr val="tx1"/>
                </a:solidFill>
                <a:effectLst/>
                <a:latin typeface="+mn-lt"/>
                <a:ea typeface="+mn-ea"/>
                <a:cs typeface="+mn-cs"/>
              </a:rPr>
              <a:t>This judgment of Senior Judge </a:t>
            </a:r>
            <a:r>
              <a:rPr lang="en-US" sz="1200" b="0" kern="1200" dirty="0" err="1">
                <a:solidFill>
                  <a:schemeClr val="tx1"/>
                </a:solidFill>
                <a:effectLst/>
                <a:latin typeface="+mn-lt"/>
                <a:ea typeface="+mn-ea"/>
                <a:cs typeface="+mn-cs"/>
              </a:rPr>
              <a:t>Hilder</a:t>
            </a:r>
            <a:r>
              <a:rPr lang="en-US" sz="1200" b="0" kern="1200" dirty="0">
                <a:solidFill>
                  <a:schemeClr val="tx1"/>
                </a:solidFill>
                <a:effectLst/>
                <a:latin typeface="+mn-lt"/>
                <a:ea typeface="+mn-ea"/>
                <a:cs typeface="+mn-cs"/>
              </a:rPr>
              <a:t> does not lay down any new principles of law but is an interesting example of the decision on the facts balancing toleration of risks against P’s wishes and feelings. </a:t>
            </a:r>
            <a:endParaRPr lang="en-US" dirty="0"/>
          </a:p>
          <a:p>
            <a:r>
              <a:rPr lang="en-US" sz="1200" b="0" kern="1200" dirty="0">
                <a:solidFill>
                  <a:schemeClr val="tx1"/>
                </a:solidFill>
                <a:effectLst/>
                <a:latin typeface="+mn-lt"/>
                <a:ea typeface="+mn-ea"/>
                <a:cs typeface="+mn-cs"/>
              </a:rPr>
              <a:t>P (AA) was 46 years old and came to England from Bangladesh at the age of 8. She was of Muslim faith and her first language was Sylheti. Her brothers were BA, BB and BC. AA was married at the age of 23 and had two children. The marriage came into an end and AA returned to live with her mother and brothers, without her husband and children. </a:t>
            </a:r>
            <a:endParaRPr lang="en-US" dirty="0"/>
          </a:p>
          <a:p>
            <a:r>
              <a:rPr lang="en-US" sz="1200" b="0" kern="1200" dirty="0">
                <a:solidFill>
                  <a:schemeClr val="tx1"/>
                </a:solidFill>
                <a:effectLst/>
                <a:latin typeface="+mn-lt"/>
                <a:ea typeface="+mn-ea"/>
                <a:cs typeface="+mn-cs"/>
              </a:rPr>
              <a:t>AA was diagnosed as suffering from schizophrenia and was detained under the Mental Health Act. She was later admitted to hospital and discharged to a nursing home with the agreement of her family. She made trips back to the family home for contact and, on one occasion, the family failed to return AA to the nursing home for several days until social services intervened. </a:t>
            </a:r>
            <a:endParaRPr lang="en-US" dirty="0"/>
          </a:p>
          <a:p>
            <a:r>
              <a:rPr lang="en-US" sz="1200" b="0" kern="1200" dirty="0">
                <a:solidFill>
                  <a:schemeClr val="tx1"/>
                </a:solidFill>
                <a:effectLst/>
                <a:latin typeface="+mn-lt"/>
                <a:ea typeface="+mn-ea"/>
                <a:cs typeface="+mn-cs"/>
              </a:rPr>
              <a:t>AA is then said to have disclosed to a psychiatrist and a social worker that her brothers abused her. Her brothers denied that any abuse occurred. A few days later, BA took AA out of the nursing home for a walk and did not return her. </a:t>
            </a:r>
            <a:endParaRPr lang="en-US" dirty="0"/>
          </a:p>
          <a:p>
            <a:r>
              <a:rPr lang="en-US" sz="1200" b="0" kern="1200" dirty="0">
                <a:solidFill>
                  <a:schemeClr val="tx1"/>
                </a:solidFill>
                <a:effectLst/>
                <a:latin typeface="+mn-lt"/>
                <a:ea typeface="+mn-ea"/>
                <a:cs typeface="+mn-cs"/>
              </a:rPr>
              <a:t>When the social worker and police visited the family home, AA said that she wanted to remain there and not to return to the nursing home. Proceedings were then issued by the local authority. </a:t>
            </a:r>
            <a:endParaRPr lang="en-US" dirty="0"/>
          </a:p>
          <a:p>
            <a:r>
              <a:rPr lang="en-US" sz="1200" b="0" kern="1200" dirty="0">
                <a:solidFill>
                  <a:schemeClr val="tx1"/>
                </a:solidFill>
                <a:effectLst/>
                <a:latin typeface="+mn-lt"/>
                <a:ea typeface="+mn-ea"/>
                <a:cs typeface="+mn-cs"/>
              </a:rPr>
              <a:t>The local authority sought a number of findings of fact which were collected under three separate headings – financial, neglect and physical/verbal abuse. The court found some, but not all, of the allegations to be proven. In particular, the court was considered that AA was at times in a state of health crisis and there were some deficiencies in the care of AA but a basically adequate level of care was provided by her family. There was no evidence at all to substantiate the allegation of continuous severe neglect. In relation to the financial allegations, the court was satisfied that there was some degree of AA’s benefits being used as reasonable contribution to combined household costs but the court was also satisfied that there had been significant inappropriate use of AA’s funds for matters (including mobile phones and online gambling services) which were not for AA’s benefit. AA’s standard of living could have been improved by more appropriate use of her funds during the time that the family were the care providers. </a:t>
            </a:r>
            <a:endParaRPr lang="en-US" dirty="0"/>
          </a:p>
          <a:p>
            <a:r>
              <a:rPr lang="en-US" sz="1200" b="0" kern="1200" dirty="0">
                <a:solidFill>
                  <a:schemeClr val="tx1"/>
                </a:solidFill>
                <a:effectLst/>
                <a:latin typeface="+mn-lt"/>
                <a:ea typeface="+mn-ea"/>
                <a:cs typeface="+mn-cs"/>
              </a:rPr>
              <a:t>In light of the court’s findings of fact, the court concluded that it was entirely appropriate that responsibility for AA’s finances should no longer lie with family members and the local authority now acted as appointee. In relation to her residence and care, the local authority argued that it was in AA’s best interests to move back to HV, a rehabilitation unit, a support AA to gain the skills and confidence in activities of daily living that would facilitate her being able to live as independently as possible in the community. The family’s position was that AA should remain living in the family home. BA said that the family could now manage better than they had in the past. </a:t>
            </a:r>
            <a:endParaRPr lang="en-US" dirty="0"/>
          </a:p>
          <a:p>
            <a:r>
              <a:rPr lang="en-US" sz="1200" b="0" kern="1200" dirty="0">
                <a:solidFill>
                  <a:schemeClr val="tx1"/>
                </a:solidFill>
                <a:effectLst/>
                <a:latin typeface="+mn-lt"/>
                <a:ea typeface="+mn-ea"/>
                <a:cs typeface="+mn-cs"/>
              </a:rPr>
              <a:t>AA’s representative considered that AA should remain at home with a further review by the court in 2 months’ time. In particular, giving the continuing clarity of AA’s wish to live at home, and the level of distress which had recently been manifested when that wish was not given effect, AA’s representative contended on the part of AA that </a:t>
            </a:r>
            <a:r>
              <a:rPr lang="en-US" sz="1200" b="0" i="1" kern="1200" dirty="0">
                <a:solidFill>
                  <a:schemeClr val="tx1"/>
                </a:solidFill>
                <a:effectLst/>
                <a:latin typeface="+mn-lt"/>
                <a:ea typeface="+mn-ea"/>
                <a:cs typeface="+mn-cs"/>
              </a:rPr>
              <a:t>“even if it is not perfect, and is not providing all that a rehabilitation placement can” </a:t>
            </a:r>
            <a:r>
              <a:rPr lang="en-US" sz="1200" b="0" kern="1200" dirty="0">
                <a:solidFill>
                  <a:schemeClr val="tx1"/>
                </a:solidFill>
                <a:effectLst/>
                <a:latin typeface="+mn-lt"/>
                <a:ea typeface="+mn-ea"/>
                <a:cs typeface="+mn-cs"/>
              </a:rPr>
              <a:t>at this point, it was in AA’s best interests to remain living at home. </a:t>
            </a:r>
            <a:endParaRPr lang="en-US" dirty="0"/>
          </a:p>
          <a:p>
            <a:r>
              <a:rPr lang="en-US" sz="1200" b="0" kern="1200" dirty="0">
                <a:solidFill>
                  <a:schemeClr val="tx1"/>
                </a:solidFill>
                <a:effectLst/>
                <a:latin typeface="+mn-lt"/>
                <a:ea typeface="+mn-ea"/>
                <a:cs typeface="+mn-cs"/>
              </a:rPr>
              <a:t>HHJ </a:t>
            </a:r>
            <a:r>
              <a:rPr lang="en-US" sz="1200" b="0" kern="1200" dirty="0" err="1">
                <a:solidFill>
                  <a:schemeClr val="tx1"/>
                </a:solidFill>
                <a:effectLst/>
                <a:latin typeface="+mn-lt"/>
                <a:ea typeface="+mn-ea"/>
                <a:cs typeface="+mn-cs"/>
              </a:rPr>
              <a:t>Hilder</a:t>
            </a:r>
            <a:r>
              <a:rPr lang="en-US" sz="1200" b="0" kern="1200" dirty="0">
                <a:solidFill>
                  <a:schemeClr val="tx1"/>
                </a:solidFill>
                <a:effectLst/>
                <a:latin typeface="+mn-lt"/>
                <a:ea typeface="+mn-ea"/>
                <a:cs typeface="+mn-cs"/>
              </a:rPr>
              <a:t> reached the conclusion that it was in AA’s best interests to remain at home, at least in the short term, and placed significant weight on AA’s own wishes and feelings at paragraphs 90 and 92: </a:t>
            </a:r>
            <a:endParaRPr lang="en-US" dirty="0"/>
          </a:p>
          <a:p>
            <a:r>
              <a:rPr lang="en-US" sz="1200" b="0" i="1" kern="1200" dirty="0">
                <a:solidFill>
                  <a:schemeClr val="tx1"/>
                </a:solidFill>
                <a:effectLst/>
                <a:latin typeface="+mn-lt"/>
                <a:ea typeface="+mn-ea"/>
                <a:cs typeface="+mn-cs"/>
              </a:rPr>
              <a:t>I am concerned that the approach of the Local Authority appears to take too little account of AA’s wishes and feelings, particularly in the presently uncertain circumstances of her physical health needs. The aim of rehabilitation is laudable but there is insufficient information available to satisfy me that AA’s engagement in rehabilitation is realistically achievable at the moment. I can find nothing to suggest that compelling AA’s return to HV now, as the LA seeks, would be any less traumatic to her than Dr Hanlon assessed it to be barely a month ago. If she is </a:t>
            </a:r>
            <a:r>
              <a:rPr lang="en-US" sz="1200" b="0" i="1" kern="1200" dirty="0" err="1">
                <a:solidFill>
                  <a:schemeClr val="tx1"/>
                </a:solidFill>
                <a:effectLst/>
                <a:latin typeface="+mn-lt"/>
                <a:ea typeface="+mn-ea"/>
                <a:cs typeface="+mn-cs"/>
              </a:rPr>
              <a:t>traumatised</a:t>
            </a:r>
            <a:r>
              <a:rPr lang="en-US" sz="1200" b="0" i="1" kern="1200" dirty="0">
                <a:solidFill>
                  <a:schemeClr val="tx1"/>
                </a:solidFill>
                <a:effectLst/>
                <a:latin typeface="+mn-lt"/>
                <a:ea typeface="+mn-ea"/>
                <a:cs typeface="+mn-cs"/>
              </a:rPr>
              <a:t> in her return to HV, there must be serious doubt that she would be able to benefit from HV’s rehabilitative approach in the short term at least... </a:t>
            </a:r>
            <a:endParaRPr lang="en-US" dirty="0"/>
          </a:p>
          <a:p>
            <a:r>
              <a:rPr lang="en-US" sz="1200" b="0" i="1" kern="1200" dirty="0">
                <a:solidFill>
                  <a:schemeClr val="tx1"/>
                </a:solidFill>
                <a:effectLst/>
                <a:latin typeface="+mn-lt"/>
                <a:ea typeface="+mn-ea"/>
                <a:cs typeface="+mn-cs"/>
              </a:rPr>
              <a:t>I am not satisfied that it would be in the best interests of AA to compel her return to HV against her wishes, even for the laudable aims of rehabilitation support, whilst there is the very real prospect that she will imminently be admitted to hospital, for significant treatment. I am satisfied that it is in the best interests of AA to require further information to be provided about her physical healthcare needs before a final decision is made as to where she should live and receive care. Until that further information is available, in my judgment it is inn AA’s best interests that she remains living at home with the current care package. I consider that a care package of 4 hours a day, 7 days a week, by independent carers, provides sufficient support for the family so as to mitigate the risks suggested by past crises, and sufficient oversight of the situation for the Local Authority to be able to respond very quickly to any deterioration in AA’s wellbeing if necessary. I consider that the family ought to be taken at their word, and given the opportunity to show that they can cooperate with the care package and “do better this time”. </a:t>
            </a:r>
            <a:endParaRPr lang="en-US" dirty="0"/>
          </a:p>
          <a:p>
            <a:r>
              <a:rPr lang="en-US" sz="1200" b="0" kern="1200" dirty="0">
                <a:solidFill>
                  <a:schemeClr val="tx1"/>
                </a:solidFill>
                <a:effectLst/>
                <a:latin typeface="+mn-lt"/>
                <a:ea typeface="+mn-ea"/>
                <a:cs typeface="+mn-cs"/>
              </a:rPr>
              <a:t>Comment </a:t>
            </a:r>
            <a:endParaRPr lang="en-US" dirty="0"/>
          </a:p>
          <a:p>
            <a:r>
              <a:rPr lang="en-US" sz="1200" b="0" kern="1200" dirty="0">
                <a:solidFill>
                  <a:schemeClr val="tx1"/>
                </a:solidFill>
                <a:effectLst/>
                <a:latin typeface="+mn-lt"/>
                <a:ea typeface="+mn-ea"/>
                <a:cs typeface="+mn-cs"/>
              </a:rPr>
              <a:t>This case is another example of the increasing importance and weight being afforded to P’s own wishes and feelings even where it leads to an outcome which might be inherently more risky that then alternative. </a:t>
            </a:r>
            <a:endParaRPr lang="en-US" dirty="0"/>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dirty="0">
                <a:solidFill>
                  <a:schemeClr val="tx1"/>
                </a:solidFill>
              </a:rPr>
              <a:t>The freedom to choose for oneself is a part of what it means to be a human being. Anyone capable of making decisions has an absolute right to accept or refuse medical treatment, regardless of the wisdom or consequences of the decision. The decision does not have to be justified to anyone. In the absence of consent any invasion of the body will be a criminal assault. The fact that the intervention is well-meaning or therapeutic makes no difference.</a:t>
            </a:r>
            <a:r>
              <a:rPr lang="en-US" sz="1200" b="1" i="1" u="sng" dirty="0"/>
              <a:t> Heart of England v JB</a:t>
            </a:r>
            <a:r>
              <a:rPr lang="en-US" sz="1200" b="1" dirty="0"/>
              <a:t> [2014]</a:t>
            </a:r>
            <a:endParaRPr lang="en-US" sz="1200" dirty="0"/>
          </a:p>
          <a:p>
            <a:endParaRPr lang="en-US" dirty="0"/>
          </a:p>
        </p:txBody>
      </p:sp>
      <p:sp>
        <p:nvSpPr>
          <p:cNvPr id="4" name="Slide Number Placeholder 3"/>
          <p:cNvSpPr>
            <a:spLocks noGrp="1"/>
          </p:cNvSpPr>
          <p:nvPr>
            <p:ph type="sldNum" sz="quarter" idx="5"/>
          </p:nvPr>
        </p:nvSpPr>
        <p:spPr/>
        <p:txBody>
          <a:bodyPr/>
          <a:lstStyle/>
          <a:p>
            <a:fld id="{AB1C2166-1C32-404C-8522-29B6E9A524A4}" type="slidenum">
              <a:rPr lang="en-US" smtClean="0"/>
              <a:t>12</a:t>
            </a:fld>
            <a:endParaRPr lang="en-US"/>
          </a:p>
        </p:txBody>
      </p:sp>
    </p:spTree>
    <p:extLst>
      <p:ext uri="{BB962C8B-B14F-4D97-AF65-F5344CB8AC3E}">
        <p14:creationId xmlns:p14="http://schemas.microsoft.com/office/powerpoint/2010/main" val="4215858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2C2B3D-A4E6-8745-A39C-3BAF9FC43D53}" type="slidenum">
              <a:rPr lang="en-US" smtClean="0"/>
              <a:t>13</a:t>
            </a:fld>
            <a:endParaRPr lang="en-US"/>
          </a:p>
        </p:txBody>
      </p:sp>
    </p:spTree>
    <p:extLst>
      <p:ext uri="{BB962C8B-B14F-4D97-AF65-F5344CB8AC3E}">
        <p14:creationId xmlns:p14="http://schemas.microsoft.com/office/powerpoint/2010/main" val="1489061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A20DF1-E190-3341-ADC5-64CA2929C918}" type="slidenum">
              <a:rPr lang="en-US" smtClean="0"/>
              <a:t>14</a:t>
            </a:fld>
            <a:endParaRPr lang="en-US"/>
          </a:p>
        </p:txBody>
      </p:sp>
    </p:spTree>
    <p:extLst>
      <p:ext uri="{BB962C8B-B14F-4D97-AF65-F5344CB8AC3E}">
        <p14:creationId xmlns:p14="http://schemas.microsoft.com/office/powerpoint/2010/main" val="494231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Whilst it is important to focus on the risk to the adult concerned, it is equally important to consider the potential risk to others, including children. Sometimes actions are required that relate to the safety of others irrespective of the adult’s wishes. </a:t>
            </a:r>
            <a:endParaRPr lang="en-US"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https://www.local.gov.uk/adult-safeguarding-and-domestic-abuse-guide-support-practitioners-and-managers-second-edition</a:t>
            </a:r>
          </a:p>
          <a:p>
            <a:endParaRPr lang="en-GB" sz="1200" dirty="0"/>
          </a:p>
          <a:p>
            <a:r>
              <a:rPr lang="en-GB" sz="1200" dirty="0"/>
              <a:t>Davis v West Sussex County Council [2012] EWHC 2152 sternly criticised the LA for its </a:t>
            </a:r>
            <a:r>
              <a:rPr lang="en-GB" sz="1200" b="1" dirty="0"/>
              <a:t>non-compliance with the rules of natural justice</a:t>
            </a:r>
            <a:r>
              <a:rPr lang="en-GB" sz="1200" dirty="0"/>
              <a:t> in the conduct of an investigation into alleged ‘abuse’ in a care home. The judge made some </a:t>
            </a:r>
            <a:r>
              <a:rPr lang="en-GB" sz="1200" b="1" dirty="0"/>
              <a:t>important pronouncements </a:t>
            </a:r>
            <a:r>
              <a:rPr lang="en-GB" sz="1200" dirty="0"/>
              <a:t>about the inter-relationship of contractual rights and remedies, and those broader duties and remedies which are provided by </a:t>
            </a:r>
            <a:r>
              <a:rPr lang="en-GB" sz="1200" b="1" i="1" dirty="0"/>
              <a:t>public</a:t>
            </a:r>
            <a:r>
              <a:rPr lang="en-GB" sz="1200" dirty="0"/>
              <a:t> law, for anyone affected by the decisions or actions of public authorities - even safeguarding functions, which are clearly in the public interest. </a:t>
            </a:r>
          </a:p>
          <a:p>
            <a:r>
              <a:rPr lang="en-GB" sz="1200" dirty="0"/>
              <a:t>The case shows that care providers are as entitled to a fair hearing as anyone else is, even where the pressing public interest in the protection of vulnerable adults inevitably influences the approach of the courts. The providers in question believed their business suffered a £150,000 impact and the lives of individual staff were also significantly affected. The principles apply, in theory, to alleged direct perpetrators as well….</a:t>
            </a:r>
          </a:p>
          <a:p>
            <a:r>
              <a:rPr lang="en-GB" sz="1200" dirty="0"/>
              <a:t>The judgment reiterates that it is unlawful not to follow government guidance about safeguarding (ie then </a:t>
            </a:r>
            <a:r>
              <a:rPr lang="en-GB" sz="1200" i="1" dirty="0"/>
              <a:t>No</a:t>
            </a:r>
            <a:r>
              <a:rPr lang="en-GB" sz="1200" dirty="0"/>
              <a:t> </a:t>
            </a:r>
            <a:r>
              <a:rPr lang="en-GB" sz="1200" i="1" dirty="0"/>
              <a:t>Secrets</a:t>
            </a:r>
            <a:r>
              <a:rPr lang="en-GB" sz="1200" dirty="0"/>
              <a:t>) </a:t>
            </a:r>
            <a:r>
              <a:rPr lang="en-GB" sz="1200" b="1" dirty="0"/>
              <a:t>or the assurances and timescales in one’s own </a:t>
            </a:r>
            <a:r>
              <a:rPr lang="en-GB" sz="1200" b="1" i="1" u="sng" dirty="0"/>
              <a:t>local</a:t>
            </a:r>
            <a:r>
              <a:rPr lang="en-GB" sz="1200" b="1" dirty="0"/>
              <a:t> protocol, without a very good reason</a:t>
            </a:r>
            <a:r>
              <a:rPr lang="en-GB" sz="1200" dirty="0"/>
              <a:t> – and ‘resources difficulties’ is not a good enough reason...</a:t>
            </a:r>
          </a:p>
          <a:p>
            <a:r>
              <a:rPr lang="en-GB" sz="1200" b="1" i="1" dirty="0"/>
              <a:t>“I again remind myself that the prime objective of the investigation was to protect vulnerable adults and to prevent abuse, not to give particular consideration to Mrs Davis. But her treatment at and around the meeting was deplorable…”</a:t>
            </a:r>
            <a:endParaRPr lang="en-GB" sz="1200" dirty="0"/>
          </a:p>
        </p:txBody>
      </p:sp>
      <p:sp>
        <p:nvSpPr>
          <p:cNvPr id="4" name="Slide Number Placeholder 3"/>
          <p:cNvSpPr>
            <a:spLocks noGrp="1"/>
          </p:cNvSpPr>
          <p:nvPr>
            <p:ph type="sldNum" sz="quarter" idx="10"/>
          </p:nvPr>
        </p:nvSpPr>
        <p:spPr/>
        <p:txBody>
          <a:bodyPr/>
          <a:lstStyle/>
          <a:p>
            <a:fld id="{56AAEEDF-1C48-664D-8190-08035E702882}" type="slidenum">
              <a:rPr lang="en-US" smtClean="0"/>
              <a:t>15</a:t>
            </a:fld>
            <a:endParaRPr lang="en-US" dirty="0"/>
          </a:p>
        </p:txBody>
      </p:sp>
    </p:spTree>
    <p:extLst>
      <p:ext uri="{BB962C8B-B14F-4D97-AF65-F5344CB8AC3E}">
        <p14:creationId xmlns:p14="http://schemas.microsoft.com/office/powerpoint/2010/main" val="1574193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solidFill>
                  <a:schemeClr val="tx1">
                    <a:alpha val="60000"/>
                  </a:schemeClr>
                </a:solidFill>
              </a:rPr>
              <a:t>© Safeguardingcircle, 2022</a:t>
            </a:r>
          </a:p>
        </p:txBody>
      </p:sp>
      <p:sp>
        <p:nvSpPr>
          <p:cNvPr id="9" name="Slide Number Placeholder 8"/>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1001111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solidFill>
                  <a:schemeClr val="tx1">
                    <a:alpha val="60000"/>
                  </a:schemeClr>
                </a:solidFill>
              </a:rPr>
              <a:t>© Safeguardingcircle, 2022</a:t>
            </a:r>
            <a:endParaRPr lang="en-US" dirty="0">
              <a:solidFill>
                <a:schemeClr val="tx1">
                  <a:alpha val="60000"/>
                </a:schemeClr>
              </a:solidFill>
            </a:endParaRPr>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291075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solidFill>
                  <a:schemeClr val="tx1">
                    <a:alpha val="60000"/>
                  </a:schemeClr>
                </a:solidFill>
              </a:rPr>
              <a:t>© Safeguardingcircle, 2022</a:t>
            </a:r>
            <a:endParaRPr lang="en-US" dirty="0">
              <a:solidFill>
                <a:schemeClr val="tx1">
                  <a:alpha val="60000"/>
                </a:schemeClr>
              </a:solidFill>
            </a:endParaRPr>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4061989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solidFill>
                  <a:schemeClr val="tx1">
                    <a:alpha val="60000"/>
                  </a:schemeClr>
                </a:solidFill>
              </a:rPr>
              <a:t>© Safeguardingcircle, 2022</a:t>
            </a:r>
            <a:endParaRPr lang="en-US" dirty="0">
              <a:solidFill>
                <a:schemeClr val="tx1">
                  <a:alpha val="60000"/>
                </a:schemeClr>
              </a:solidFill>
            </a:endParaRPr>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21277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solidFill>
                  <a:schemeClr val="tx1">
                    <a:alpha val="60000"/>
                  </a:schemeClr>
                </a:solidFill>
              </a:rPr>
              <a:t>© Safeguardingcircle, 2022</a:t>
            </a:r>
            <a:endParaRPr lang="en-US" dirty="0">
              <a:solidFill>
                <a:schemeClr val="tx1">
                  <a:alpha val="60000"/>
                </a:schemeClr>
              </a:solidFill>
            </a:endParaRPr>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4036878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solidFill>
                  <a:schemeClr val="tx1">
                    <a:alpha val="60000"/>
                  </a:schemeClr>
                </a:solidFill>
              </a:rPr>
              <a:t>© Safeguardingcircle, 2022</a:t>
            </a:r>
            <a:endParaRPr lang="en-US" dirty="0">
              <a:solidFill>
                <a:schemeClr val="tx1">
                  <a:alpha val="60000"/>
                </a:schemeClr>
              </a:solidFill>
            </a:endParaRPr>
          </a:p>
        </p:txBody>
      </p:sp>
      <p:sp>
        <p:nvSpPr>
          <p:cNvPr id="5" name="Slide Number Placeholder 4"/>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731308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solidFill>
                  <a:schemeClr val="tx1">
                    <a:alpha val="60000"/>
                  </a:schemeClr>
                </a:solidFill>
              </a:rPr>
              <a:t>© Safeguardingcircle, 2022</a:t>
            </a:r>
            <a:endParaRPr lang="en-US" dirty="0">
              <a:solidFill>
                <a:schemeClr val="tx1">
                  <a:alpha val="60000"/>
                </a:schemeClr>
              </a:solidFill>
            </a:endParaRPr>
          </a:p>
        </p:txBody>
      </p:sp>
      <p:sp>
        <p:nvSpPr>
          <p:cNvPr id="5" name="Slide Number Placeholder 4"/>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925924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Safeguardingcircle, 2022</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00961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Safeguardingcircle, 2022</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38832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F0D5FD8D-6013-4E8C-A766-B72F7687A217}"/>
              </a:ext>
            </a:extLst>
          </p:cNvPr>
          <p:cNvSpPr>
            <a:spLocks noGrp="1"/>
          </p:cNvSpPr>
          <p:nvPr>
            <p:ph type="dt" sz="half" idx="10"/>
          </p:nvPr>
        </p:nvSpPr>
        <p:spPr/>
        <p:txBody>
          <a:bodyPr/>
          <a:lstStyle>
            <a:lvl1pPr>
              <a:defRPr/>
            </a:lvl1pPr>
          </a:lstStyle>
          <a:p>
            <a:pPr>
              <a:defRPr/>
            </a:pPr>
            <a:endParaRPr lang="en-GB" altLang="en-US" dirty="0"/>
          </a:p>
        </p:txBody>
      </p:sp>
      <p:sp>
        <p:nvSpPr>
          <p:cNvPr id="6" name="Footer Placeholder 4">
            <a:extLst>
              <a:ext uri="{FF2B5EF4-FFF2-40B4-BE49-F238E27FC236}">
                <a16:creationId xmlns:a16="http://schemas.microsoft.com/office/drawing/2014/main" id="{EA2F85AE-B8D3-42B1-98BD-C6E2480DE03A}"/>
              </a:ext>
            </a:extLst>
          </p:cNvPr>
          <p:cNvSpPr>
            <a:spLocks noGrp="1"/>
          </p:cNvSpPr>
          <p:nvPr>
            <p:ph type="ftr" sz="quarter" idx="11"/>
          </p:nvPr>
        </p:nvSpPr>
        <p:spPr/>
        <p:txBody>
          <a:bodyPr/>
          <a:lstStyle>
            <a:lvl1pPr>
              <a:defRPr/>
            </a:lvl1pPr>
          </a:lstStyle>
          <a:p>
            <a:pPr>
              <a:defRPr/>
            </a:pPr>
            <a:r>
              <a:rPr lang="en-GB" altLang="en-US"/>
              <a:t>© Safeguardingcircle, 2022</a:t>
            </a:r>
            <a:endParaRPr lang="en-GB" altLang="en-US" dirty="0"/>
          </a:p>
        </p:txBody>
      </p:sp>
      <p:sp>
        <p:nvSpPr>
          <p:cNvPr id="7" name="Slide Number Placeholder 5">
            <a:extLst>
              <a:ext uri="{FF2B5EF4-FFF2-40B4-BE49-F238E27FC236}">
                <a16:creationId xmlns:a16="http://schemas.microsoft.com/office/drawing/2014/main" id="{F9352765-2CE9-4C50-94D6-0609EA8F183F}"/>
              </a:ext>
            </a:extLst>
          </p:cNvPr>
          <p:cNvSpPr>
            <a:spLocks noGrp="1"/>
          </p:cNvSpPr>
          <p:nvPr>
            <p:ph type="sldNum" sz="quarter" idx="12"/>
          </p:nvPr>
        </p:nvSpPr>
        <p:spPr/>
        <p:txBody>
          <a:bodyPr/>
          <a:lstStyle>
            <a:lvl1pPr>
              <a:defRPr/>
            </a:lvl1pPr>
          </a:lstStyle>
          <a:p>
            <a:pPr>
              <a:defRPr/>
            </a:pPr>
            <a:fld id="{C245DFE0-F24E-4298-946B-B9DF06F7DA11}" type="slidenum">
              <a:rPr lang="en-GB" altLang="en-US"/>
              <a:pPr>
                <a:defRPr/>
              </a:pPr>
              <a:t>‹#›</a:t>
            </a:fld>
            <a:endParaRPr lang="en-GB" altLang="en-US" dirty="0"/>
          </a:p>
        </p:txBody>
      </p:sp>
    </p:spTree>
    <p:extLst>
      <p:ext uri="{BB962C8B-B14F-4D97-AF65-F5344CB8AC3E}">
        <p14:creationId xmlns:p14="http://schemas.microsoft.com/office/powerpoint/2010/main" val="648417013"/>
      </p:ext>
    </p:extLst>
  </p:cSld>
  <p:clrMapOvr>
    <a:masterClrMapping/>
  </p:clrMapOvr>
  <p:transition spd="slow">
    <p:cut/>
    <p:sndAc>
      <p:stSnd>
        <p:snd r:embed="rId1" name="drumroll.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746294" y="673921"/>
            <a:ext cx="2016784" cy="3977592"/>
          </a:xfrm>
        </p:spPr>
        <p:txBody>
          <a:bodyPr/>
          <a:lstStyle/>
          <a:p>
            <a:r>
              <a:rPr lang="en-US" dirty="0"/>
              <a:t>Click to edit Master title style</a:t>
            </a:r>
          </a:p>
        </p:txBody>
      </p:sp>
      <p:sp>
        <p:nvSpPr>
          <p:cNvPr id="3" name="Content Placeholder 2"/>
          <p:cNvSpPr>
            <a:spLocks noGrp="1"/>
          </p:cNvSpPr>
          <p:nvPr>
            <p:ph idx="1"/>
          </p:nvPr>
        </p:nvSpPr>
        <p:spPr>
          <a:xfrm>
            <a:off x="3086854" y="136524"/>
            <a:ext cx="8859981" cy="65849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rot="5400000">
            <a:off x="-1817445" y="2011362"/>
            <a:ext cx="4114800" cy="365125"/>
          </a:xfrm>
        </p:spPr>
        <p:txBody>
          <a:bodyPr/>
          <a:lstStyle/>
          <a:p>
            <a:r>
              <a:rPr lang="en-US"/>
              <a:t>© Safeguardingcircle, 2022</a:t>
            </a:r>
            <a:endParaRPr lang="en-US" dirty="0"/>
          </a:p>
        </p:txBody>
      </p:sp>
      <p:sp>
        <p:nvSpPr>
          <p:cNvPr id="6" name="Slide Number Placeholder 5"/>
          <p:cNvSpPr>
            <a:spLocks noGrp="1"/>
          </p:cNvSpPr>
          <p:nvPr>
            <p:ph type="sldNum" sz="quarter" idx="12"/>
          </p:nvPr>
        </p:nvSpPr>
        <p:spPr>
          <a:xfrm>
            <a:off x="19878" y="6468303"/>
            <a:ext cx="2743200" cy="365125"/>
          </a:xfrm>
        </p:spPr>
        <p:txBody>
          <a:bodyPr/>
          <a:lstStyle/>
          <a:p>
            <a:fld id="{73B850FF-6169-4056-8077-06FFA93A5366}" type="slidenum">
              <a:rPr lang="en-US" smtClean="0"/>
              <a:t>‹#›</a:t>
            </a:fld>
            <a:endParaRPr lang="en-US" dirty="0"/>
          </a:p>
        </p:txBody>
      </p:sp>
      <p:pic>
        <p:nvPicPr>
          <p:cNvPr id="10" name="Content Placeholder 4" descr="A picture containing blur&#10;&#10;Description automatically generated">
            <a:extLst>
              <a:ext uri="{FF2B5EF4-FFF2-40B4-BE49-F238E27FC236}">
                <a16:creationId xmlns:a16="http://schemas.microsoft.com/office/drawing/2014/main" id="{8C3639B8-8465-4C04-ACFE-17293E6DDA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288" y="5332178"/>
            <a:ext cx="1399823" cy="1389297"/>
          </a:xfrm>
          <a:prstGeom prst="rect">
            <a:avLst/>
          </a:prstGeom>
        </p:spPr>
      </p:pic>
    </p:spTree>
    <p:extLst>
      <p:ext uri="{BB962C8B-B14F-4D97-AF65-F5344CB8AC3E}">
        <p14:creationId xmlns:p14="http://schemas.microsoft.com/office/powerpoint/2010/main" val="3653674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Safeguardingcircle, 2022</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120822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 Safeguardingcircle, 2022</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7101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 Safeguardingcircle, 2022</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41254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 Safeguardingcircle, 2022</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9180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 Safeguardingcircle, 2022</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209075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 Safeguardingcircle, 2022</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93285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 Safeguardingcircle, 2022</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911413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a:solidFill>
                  <a:schemeClr val="tx1">
                    <a:alpha val="60000"/>
                  </a:schemeClr>
                </a:solidFill>
              </a:rPr>
              <a:t>© Safeguardingcircle, 2022</a:t>
            </a:r>
            <a:endParaRPr lang="en-US" dirty="0">
              <a:solidFill>
                <a:schemeClr val="tx1">
                  <a:alpha val="60000"/>
                </a:scheme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020342816"/>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3" r:id="rId18"/>
  </p:sldLayoutIdLst>
  <p:hf hd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www.cps.gov.uk/legal/p_to_r/prosecuting_crimes_against_older_people/#mental" TargetMode="External"/><Relationship Id="rId3" Type="http://schemas.openxmlformats.org/officeDocument/2006/relationships/hyperlink" Target="https://www.gov.uk/government/publications/mental-capacity-act-code-of-practice" TargetMode="External"/><Relationship Id="rId7" Type="http://schemas.openxmlformats.org/officeDocument/2006/relationships/hyperlink" Target="https://www.scie.org.uk/care-act-2014/safeguarding-adults/adult-suspected-at-risk-of-neglect-abus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scie.org.uk/care-act-2014/safeguarding-adults/adult-safeguarding-practice-questions/" TargetMode="External"/><Relationship Id="rId5" Type="http://schemas.openxmlformats.org/officeDocument/2006/relationships/hyperlink" Target="http://www.this.nhs.uk/fileadmin/IG/interagency-information-sharing-protocol.pdf" TargetMode="External"/><Relationship Id="rId10" Type="http://schemas.openxmlformats.org/officeDocument/2006/relationships/hyperlink" Target="https://www.local.gov.uk/sites/default/files/documents/25.130%20Making%20Decisions%20on%20the%20duty_06%20WEB.pdf" TargetMode="External"/><Relationship Id="rId4" Type="http://schemas.openxmlformats.org/officeDocument/2006/relationships/hyperlink" Target="https://www.gov.uk/government/publications/care-act-statutory-guidance/care-and-support-statutory-guidance" TargetMode="External"/><Relationship Id="rId9" Type="http://schemas.openxmlformats.org/officeDocument/2006/relationships/hyperlink" Target="https://www.gov.uk/apply-forced-marriage-protection-order" TargetMode="External"/></Relationships>
</file>

<file path=ppt/slides/_rels/slide3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C1B8-E42D-4D02-8F8D-944CAD4FC902}"/>
              </a:ext>
            </a:extLst>
          </p:cNvPr>
          <p:cNvSpPr>
            <a:spLocks noGrp="1"/>
          </p:cNvSpPr>
          <p:nvPr>
            <p:ph type="ctrTitle"/>
          </p:nvPr>
        </p:nvSpPr>
        <p:spPr>
          <a:xfrm>
            <a:off x="679174" y="1563583"/>
            <a:ext cx="7052937" cy="2152074"/>
          </a:xfrm>
        </p:spPr>
        <p:txBody>
          <a:bodyPr wrap="square">
            <a:normAutofit/>
          </a:bodyPr>
          <a:lstStyle/>
          <a:p>
            <a:pPr algn="ctr"/>
            <a:r>
              <a:rPr lang="en-GB" sz="4800" b="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Developing your skills in Adult Safeguarding Investigation </a:t>
            </a:r>
            <a:br>
              <a:rPr lang="en-GB" sz="1800" dirty="0">
                <a:effectLst/>
                <a:latin typeface="Times New Roman" panose="02020603050405020304" pitchFamily="18" charset="0"/>
                <a:ea typeface="Calibri" panose="020F0502020204030204" pitchFamily="34" charset="0"/>
              </a:rPr>
            </a:br>
            <a:r>
              <a:rPr lang="en-US" sz="4000" dirty="0"/>
              <a:t> </a:t>
            </a:r>
            <a:endParaRPr lang="en-GB" sz="4000" dirty="0"/>
          </a:p>
        </p:txBody>
      </p:sp>
      <p:sp>
        <p:nvSpPr>
          <p:cNvPr id="3" name="Subtitle 2">
            <a:extLst>
              <a:ext uri="{FF2B5EF4-FFF2-40B4-BE49-F238E27FC236}">
                <a16:creationId xmlns:a16="http://schemas.microsoft.com/office/drawing/2014/main" id="{29FE0726-A840-4905-AE33-B7EF3CCA4919}"/>
              </a:ext>
            </a:extLst>
          </p:cNvPr>
          <p:cNvSpPr>
            <a:spLocks noGrp="1"/>
          </p:cNvSpPr>
          <p:nvPr>
            <p:ph type="subTitle" idx="1"/>
          </p:nvPr>
        </p:nvSpPr>
        <p:spPr>
          <a:xfrm>
            <a:off x="810191" y="3429000"/>
            <a:ext cx="7043461" cy="1865417"/>
          </a:xfrm>
        </p:spPr>
        <p:txBody>
          <a:bodyPr>
            <a:normAutofit fontScale="32500" lnSpcReduction="20000"/>
          </a:bodyPr>
          <a:lstStyle/>
          <a:p>
            <a:endParaRPr lang="en-US" sz="6400" dirty="0">
              <a:solidFill>
                <a:schemeClr val="tx1"/>
              </a:solidFill>
            </a:endParaRPr>
          </a:p>
          <a:p>
            <a:r>
              <a:rPr lang="en-US" sz="6400" dirty="0">
                <a:solidFill>
                  <a:schemeClr val="tx1"/>
                </a:solidFill>
              </a:rPr>
              <a:t>Presented by Sarah Williams</a:t>
            </a:r>
          </a:p>
          <a:p>
            <a:r>
              <a:rPr lang="en-US" sz="6400" dirty="0">
                <a:solidFill>
                  <a:schemeClr val="tx1"/>
                </a:solidFill>
              </a:rPr>
              <a:t>Solicitor and Safeguarding Consultant</a:t>
            </a:r>
          </a:p>
          <a:p>
            <a:r>
              <a:rPr lang="en-US" sz="6400" dirty="0" err="1">
                <a:solidFill>
                  <a:schemeClr val="tx1"/>
                </a:solidFill>
              </a:rPr>
              <a:t>www.safeguardingcircle.co.uk</a:t>
            </a:r>
            <a:endParaRPr lang="en-US" sz="6400" dirty="0">
              <a:solidFill>
                <a:schemeClr val="tx1"/>
              </a:solidFill>
            </a:endParaRPr>
          </a:p>
          <a:p>
            <a:r>
              <a:rPr lang="en-US" sz="6400" dirty="0">
                <a:solidFill>
                  <a:schemeClr val="tx1"/>
                </a:solidFill>
              </a:rPr>
              <a:t>sarah@safeguardingcircle.co.uk </a:t>
            </a:r>
          </a:p>
          <a:p>
            <a:pPr algn="ctr"/>
            <a:endParaRPr lang="en-GB" sz="4800" dirty="0"/>
          </a:p>
        </p:txBody>
      </p:sp>
      <p:pic>
        <p:nvPicPr>
          <p:cNvPr id="5" name="Picture 4" descr="Logo&#10;&#10;Description automatically generated with low confidence">
            <a:extLst>
              <a:ext uri="{FF2B5EF4-FFF2-40B4-BE49-F238E27FC236}">
                <a16:creationId xmlns:a16="http://schemas.microsoft.com/office/drawing/2014/main" id="{5A4C97A9-3AA2-4ADA-BE5F-617DD54AE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0371" y="4978828"/>
            <a:ext cx="2800500" cy="1693112"/>
          </a:xfrm>
          <a:prstGeom prst="rect">
            <a:avLst/>
          </a:prstGeom>
        </p:spPr>
      </p:pic>
      <p:sp>
        <p:nvSpPr>
          <p:cNvPr id="4" name="Slide Number Placeholder 3">
            <a:extLst>
              <a:ext uri="{FF2B5EF4-FFF2-40B4-BE49-F238E27FC236}">
                <a16:creationId xmlns:a16="http://schemas.microsoft.com/office/drawing/2014/main" id="{CF165F1D-57CD-6E4D-A509-805A5D66860B}"/>
              </a:ext>
            </a:extLst>
          </p:cNvPr>
          <p:cNvSpPr>
            <a:spLocks noGrp="1"/>
          </p:cNvSpPr>
          <p:nvPr>
            <p:ph type="sldNum" sz="quarter" idx="12"/>
          </p:nvPr>
        </p:nvSpPr>
        <p:spPr/>
        <p:txBody>
          <a:bodyPr/>
          <a:lstStyle/>
          <a:p>
            <a:fld id="{73B850FF-6169-4056-8077-06FFA93A5366}" type="slidenum">
              <a:rPr lang="en-US" smtClean="0"/>
              <a:pPr/>
              <a:t>1</a:t>
            </a:fld>
            <a:endParaRPr lang="en-US"/>
          </a:p>
        </p:txBody>
      </p:sp>
      <p:sp>
        <p:nvSpPr>
          <p:cNvPr id="6" name="Footer Placeholder 5">
            <a:extLst>
              <a:ext uri="{FF2B5EF4-FFF2-40B4-BE49-F238E27FC236}">
                <a16:creationId xmlns:a16="http://schemas.microsoft.com/office/drawing/2014/main" id="{3A20B64B-B90C-1B41-B4A1-7956CF31D1A5}"/>
              </a:ext>
            </a:extLst>
          </p:cNvPr>
          <p:cNvSpPr>
            <a:spLocks noGrp="1"/>
          </p:cNvSpPr>
          <p:nvPr>
            <p:ph type="ftr" sz="quarter" idx="11"/>
          </p:nvPr>
        </p:nvSpPr>
        <p:spPr/>
        <p:txBody>
          <a:bodyPr/>
          <a:lstStyle/>
          <a:p>
            <a:r>
              <a:rPr lang="en-US">
                <a:solidFill>
                  <a:schemeClr val="tx1">
                    <a:alpha val="60000"/>
                  </a:schemeClr>
                </a:solidFill>
              </a:rPr>
              <a:t>© Safeguardingcircle, 2022</a:t>
            </a:r>
          </a:p>
        </p:txBody>
      </p:sp>
    </p:spTree>
    <p:extLst>
      <p:ext uri="{BB962C8B-B14F-4D97-AF65-F5344CB8AC3E}">
        <p14:creationId xmlns:p14="http://schemas.microsoft.com/office/powerpoint/2010/main" val="1092531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75791634"/>
              </p:ext>
            </p:extLst>
          </p:nvPr>
        </p:nvGraphicFramePr>
        <p:xfrm>
          <a:off x="99871" y="49145"/>
          <a:ext cx="11760479" cy="6808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0BDE4EFA-EEAD-8E4A-9F42-6A8CD137F961}"/>
              </a:ext>
            </a:extLst>
          </p:cNvPr>
          <p:cNvSpPr>
            <a:spLocks noGrp="1"/>
          </p:cNvSpPr>
          <p:nvPr>
            <p:ph type="sldNum" sz="quarter" idx="12"/>
          </p:nvPr>
        </p:nvSpPr>
        <p:spPr/>
        <p:txBody>
          <a:bodyPr/>
          <a:lstStyle/>
          <a:p>
            <a:fld id="{FFFFC492-BD7F-5440-BC0A-F5F0F45EBF29}" type="slidenum">
              <a:rPr lang="en-US" smtClean="0"/>
              <a:t>10</a:t>
            </a:fld>
            <a:endParaRPr lang="en-US" dirty="0"/>
          </a:p>
        </p:txBody>
      </p:sp>
      <p:sp>
        <p:nvSpPr>
          <p:cNvPr id="4" name="Footer Placeholder 3">
            <a:extLst>
              <a:ext uri="{FF2B5EF4-FFF2-40B4-BE49-F238E27FC236}">
                <a16:creationId xmlns:a16="http://schemas.microsoft.com/office/drawing/2014/main" id="{A32E917C-0603-F141-9736-C4EB8277FFF7}"/>
              </a:ext>
            </a:extLst>
          </p:cNvPr>
          <p:cNvSpPr>
            <a:spLocks noGrp="1"/>
          </p:cNvSpPr>
          <p:nvPr>
            <p:ph type="ftr" sz="quarter" idx="11"/>
          </p:nvPr>
        </p:nvSpPr>
        <p:spPr>
          <a:xfrm>
            <a:off x="7977329" y="6563326"/>
            <a:ext cx="4114800" cy="365125"/>
          </a:xfrm>
        </p:spPr>
        <p:txBody>
          <a:bodyPr/>
          <a:lstStyle/>
          <a:p>
            <a:r>
              <a:rPr lang="en-US" dirty="0"/>
              <a:t>© </a:t>
            </a:r>
            <a:r>
              <a:rPr lang="en-US" dirty="0" err="1"/>
              <a:t>Safeguardingcircle</a:t>
            </a:r>
            <a:r>
              <a:rPr lang="en-US" dirty="0"/>
              <a:t>, 2022</a:t>
            </a:r>
          </a:p>
        </p:txBody>
      </p:sp>
    </p:spTree>
    <p:extLst>
      <p:ext uri="{BB962C8B-B14F-4D97-AF65-F5344CB8AC3E}">
        <p14:creationId xmlns:p14="http://schemas.microsoft.com/office/powerpoint/2010/main" val="687839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7BC09-9FFC-4D53-A62D-E0D547AF3091}"/>
              </a:ext>
            </a:extLst>
          </p:cNvPr>
          <p:cNvSpPr>
            <a:spLocks noGrp="1"/>
          </p:cNvSpPr>
          <p:nvPr>
            <p:ph type="title"/>
          </p:nvPr>
        </p:nvSpPr>
        <p:spPr>
          <a:xfrm>
            <a:off x="422518" y="673920"/>
            <a:ext cx="2743200" cy="4926779"/>
          </a:xfrm>
        </p:spPr>
        <p:txBody>
          <a:bodyPr>
            <a:normAutofit/>
          </a:bodyPr>
          <a:lstStyle/>
          <a:p>
            <a:r>
              <a:rPr lang="en-GB" sz="4400" dirty="0">
                <a:solidFill>
                  <a:schemeClr val="tx1"/>
                </a:solidFill>
              </a:rPr>
              <a:t>Outcome of preliminary enquiries</a:t>
            </a:r>
          </a:p>
        </p:txBody>
      </p:sp>
      <p:sp>
        <p:nvSpPr>
          <p:cNvPr id="3" name="Content Placeholder 2">
            <a:extLst>
              <a:ext uri="{FF2B5EF4-FFF2-40B4-BE49-F238E27FC236}">
                <a16:creationId xmlns:a16="http://schemas.microsoft.com/office/drawing/2014/main" id="{DEB90DF6-652E-4832-8992-B68AC0E99D6C}"/>
              </a:ext>
            </a:extLst>
          </p:cNvPr>
          <p:cNvSpPr>
            <a:spLocks noGrp="1"/>
          </p:cNvSpPr>
          <p:nvPr>
            <p:ph idx="1"/>
          </p:nvPr>
        </p:nvSpPr>
        <p:spPr>
          <a:xfrm>
            <a:off x="3366655" y="136524"/>
            <a:ext cx="8580180" cy="6584951"/>
          </a:xfrm>
        </p:spPr>
        <p:txBody>
          <a:bodyPr>
            <a:normAutofit fontScale="85000" lnSpcReduction="20000"/>
          </a:bodyPr>
          <a:lstStyle/>
          <a:p>
            <a:pPr marL="0" indent="0">
              <a:buNone/>
            </a:pPr>
            <a:r>
              <a:rPr lang="en-GB" dirty="0">
                <a:solidFill>
                  <a:schemeClr val="tx1"/>
                </a:solidFill>
              </a:rPr>
              <a:t>After a proportionate fact finding, </a:t>
            </a:r>
            <a:r>
              <a:rPr lang="en-GB" sz="2800" dirty="0">
                <a:solidFill>
                  <a:schemeClr val="tx1"/>
                </a:solidFill>
              </a:rPr>
              <a:t>involving the adult at risk or their representative</a:t>
            </a:r>
            <a:r>
              <a:rPr lang="en-GB" dirty="0">
                <a:solidFill>
                  <a:schemeClr val="tx1"/>
                </a:solidFill>
              </a:rPr>
              <a:t>, is it necessary to continue to the S42(2) duty to make enquiries and take action? </a:t>
            </a:r>
          </a:p>
          <a:p>
            <a:r>
              <a:rPr lang="en-GB" dirty="0">
                <a:solidFill>
                  <a:schemeClr val="tx1"/>
                </a:solidFill>
              </a:rPr>
              <a:t>If not, be clear about the rationale for this – which limb of the 3-point test was not met and why? Record your evidence base; and</a:t>
            </a:r>
          </a:p>
          <a:p>
            <a:r>
              <a:rPr lang="en-GB" dirty="0">
                <a:solidFill>
                  <a:schemeClr val="tx1"/>
                </a:solidFill>
              </a:rPr>
              <a:t>Consider how any risk will be mitigated and whether any alternative response is appropriate e.g. a care assessment or review, carers’ assessment, care management, quality of care concern, complaint, MARAC, Community MARAC, signposted for advice, NFA</a:t>
            </a:r>
          </a:p>
          <a:p>
            <a:pPr marL="0" indent="0">
              <a:buNone/>
            </a:pPr>
            <a:r>
              <a:rPr lang="en-GB" dirty="0">
                <a:solidFill>
                  <a:schemeClr val="tx1"/>
                </a:solidFill>
              </a:rPr>
              <a:t>Report the outcome to NHS Digital Safeguarding Adults Collection as:</a:t>
            </a:r>
          </a:p>
          <a:p>
            <a:r>
              <a:rPr lang="en-GB" dirty="0">
                <a:solidFill>
                  <a:schemeClr val="tx1"/>
                </a:solidFill>
              </a:rPr>
              <a:t>a safeguarding enquiry under the S42 (2) duty (where there is reasonable cause to suspect that the three statutory criteria are met). </a:t>
            </a:r>
          </a:p>
          <a:p>
            <a:r>
              <a:rPr lang="en-GB" dirty="0">
                <a:solidFill>
                  <a:schemeClr val="tx1"/>
                </a:solidFill>
              </a:rPr>
              <a:t>an ‘Other’ safeguarding enquiry using the local authority’s powers but not under the S42 (2) enquiry duty. </a:t>
            </a:r>
          </a:p>
          <a:p>
            <a:r>
              <a:rPr lang="en-GB" dirty="0">
                <a:solidFill>
                  <a:schemeClr val="tx1"/>
                </a:solidFill>
              </a:rPr>
              <a:t>not requiring any further action under adult safeguarding (although support might be offered through other powers). Such cases will remain reported as a safeguarding concern. </a:t>
            </a:r>
            <a:endParaRPr lang="en-GB" dirty="0"/>
          </a:p>
        </p:txBody>
      </p:sp>
      <p:sp>
        <p:nvSpPr>
          <p:cNvPr id="4" name="Footer Placeholder 3">
            <a:extLst>
              <a:ext uri="{FF2B5EF4-FFF2-40B4-BE49-F238E27FC236}">
                <a16:creationId xmlns:a16="http://schemas.microsoft.com/office/drawing/2014/main" id="{C63A920C-B10F-4E82-8153-7415C7E41BC6}"/>
              </a:ext>
            </a:extLst>
          </p:cNvPr>
          <p:cNvSpPr>
            <a:spLocks noGrp="1"/>
          </p:cNvSpPr>
          <p:nvPr>
            <p:ph type="ftr" sz="quarter" idx="11"/>
          </p:nvPr>
        </p:nvSpPr>
        <p:spPr/>
        <p:txBody>
          <a:bodyPr/>
          <a:lstStyle/>
          <a:p>
            <a:r>
              <a:rPr lang="en-US"/>
              <a:t>© Safeguardingcircle, 2022</a:t>
            </a:r>
            <a:endParaRPr lang="en-US" dirty="0"/>
          </a:p>
        </p:txBody>
      </p:sp>
      <p:sp>
        <p:nvSpPr>
          <p:cNvPr id="5" name="Slide Number Placeholder 4">
            <a:extLst>
              <a:ext uri="{FF2B5EF4-FFF2-40B4-BE49-F238E27FC236}">
                <a16:creationId xmlns:a16="http://schemas.microsoft.com/office/drawing/2014/main" id="{573409F0-956A-41ED-86D9-ABBD147030EB}"/>
              </a:ext>
            </a:extLst>
          </p:cNvPr>
          <p:cNvSpPr>
            <a:spLocks noGrp="1"/>
          </p:cNvSpPr>
          <p:nvPr>
            <p:ph type="sldNum" sz="quarter" idx="12"/>
          </p:nvPr>
        </p:nvSpPr>
        <p:spPr/>
        <p:txBody>
          <a:bodyPr/>
          <a:lstStyle/>
          <a:p>
            <a:fld id="{73B850FF-6169-4056-8077-06FFA93A5366}" type="slidenum">
              <a:rPr lang="en-US" smtClean="0"/>
              <a:t>11</a:t>
            </a:fld>
            <a:endParaRPr lang="en-US" dirty="0"/>
          </a:p>
        </p:txBody>
      </p:sp>
    </p:spTree>
    <p:extLst>
      <p:ext uri="{BB962C8B-B14F-4D97-AF65-F5344CB8AC3E}">
        <p14:creationId xmlns:p14="http://schemas.microsoft.com/office/powerpoint/2010/main" val="3842511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D4E7C-BF63-1D49-B8D0-405E51E16378}"/>
              </a:ext>
            </a:extLst>
          </p:cNvPr>
          <p:cNvSpPr>
            <a:spLocks noGrp="1"/>
          </p:cNvSpPr>
          <p:nvPr>
            <p:ph type="title"/>
          </p:nvPr>
        </p:nvSpPr>
        <p:spPr/>
        <p:txBody>
          <a:bodyPr/>
          <a:lstStyle/>
          <a:p>
            <a:r>
              <a:rPr lang="en-US" dirty="0">
                <a:solidFill>
                  <a:schemeClr val="tx1"/>
                </a:solidFill>
              </a:rPr>
              <a:t>MSP: safety and choice</a:t>
            </a:r>
          </a:p>
        </p:txBody>
      </p:sp>
      <p:sp>
        <p:nvSpPr>
          <p:cNvPr id="3" name="Content Placeholder 2">
            <a:extLst>
              <a:ext uri="{FF2B5EF4-FFF2-40B4-BE49-F238E27FC236}">
                <a16:creationId xmlns:a16="http://schemas.microsoft.com/office/drawing/2014/main" id="{4AA6F338-2E8E-3747-B36C-93B5227546CD}"/>
              </a:ext>
            </a:extLst>
          </p:cNvPr>
          <p:cNvSpPr>
            <a:spLocks noGrp="1"/>
          </p:cNvSpPr>
          <p:nvPr>
            <p:ph idx="1"/>
          </p:nvPr>
        </p:nvSpPr>
        <p:spPr/>
        <p:txBody>
          <a:bodyPr>
            <a:normAutofit fontScale="85000" lnSpcReduction="20000"/>
          </a:bodyPr>
          <a:lstStyle/>
          <a:p>
            <a:pPr marL="0" indent="0">
              <a:spcBef>
                <a:spcPts val="0"/>
              </a:spcBef>
              <a:spcAft>
                <a:spcPts val="600"/>
              </a:spcAft>
              <a:buNone/>
              <a:defRPr/>
            </a:pPr>
            <a:r>
              <a:rPr lang="en-US" dirty="0">
                <a:solidFill>
                  <a:schemeClr val="tx1"/>
                </a:solidFill>
              </a:rPr>
              <a:t>It may not be possible to persuade or compel an adult at risk to accept support, but this does not override the enduring duty to offer preventative support or assess an adults needs [s11(2)(b) Care Act 2014]. </a:t>
            </a:r>
          </a:p>
          <a:p>
            <a:pPr marL="0" indent="0">
              <a:spcBef>
                <a:spcPts val="0"/>
              </a:spcBef>
              <a:spcAft>
                <a:spcPts val="600"/>
              </a:spcAft>
              <a:buNone/>
              <a:defRPr/>
            </a:pPr>
            <a:r>
              <a:rPr lang="en-US" dirty="0">
                <a:solidFill>
                  <a:schemeClr val="tx1"/>
                </a:solidFill>
              </a:rPr>
              <a:t>Even if a person lacks capacity due regard must be given to their wishes! </a:t>
            </a:r>
          </a:p>
          <a:p>
            <a:pPr marL="0" indent="0">
              <a:spcBef>
                <a:spcPts val="0"/>
              </a:spcBef>
              <a:spcAft>
                <a:spcPts val="600"/>
              </a:spcAft>
              <a:buNone/>
              <a:defRPr/>
            </a:pPr>
            <a:r>
              <a:rPr lang="en-US" dirty="0">
                <a:solidFill>
                  <a:schemeClr val="tx1"/>
                </a:solidFill>
              </a:rPr>
              <a:t>Careful recording of the person’s capacity to understand, retain, weigh up and communicate the decision will also require evidence that practitioners have explained, in line with their professional standards and the MCA code of practice,  any actions they are required to take to fulfil wider statutory  duties and the options available to the person. Essential that you carefully record the assessment of capacity, both to refuse support &amp; protect themselves so you can demonstrate actions/ inaction was lawful and reasonable in circumstance! </a:t>
            </a:r>
          </a:p>
          <a:p>
            <a:pPr>
              <a:spcBef>
                <a:spcPts val="0"/>
              </a:spcBef>
              <a:spcAft>
                <a:spcPts val="600"/>
              </a:spcAft>
              <a:defRPr/>
            </a:pPr>
            <a:r>
              <a:rPr lang="en-US" i="1" dirty="0">
                <a:solidFill>
                  <a:schemeClr val="tx1"/>
                </a:solidFill>
              </a:rPr>
              <a:t>I am not satisfied that it would be in the best interests of AA to compel her return to HV against her wishes, even for the laudable aims of rehabilitation support: </a:t>
            </a:r>
            <a:r>
              <a:rPr lang="en-US" i="1" u="sng" dirty="0">
                <a:solidFill>
                  <a:schemeClr val="tx1"/>
                </a:solidFill>
              </a:rPr>
              <a:t>LB Islington v AA </a:t>
            </a:r>
            <a:r>
              <a:rPr lang="en-US" dirty="0">
                <a:solidFill>
                  <a:schemeClr val="tx1"/>
                </a:solidFill>
              </a:rPr>
              <a:t>[2018]</a:t>
            </a:r>
            <a:endParaRPr lang="en-GB" i="1" dirty="0">
              <a:solidFill>
                <a:schemeClr val="tx1"/>
              </a:solidFill>
            </a:endParaRPr>
          </a:p>
          <a:p>
            <a:pPr>
              <a:spcBef>
                <a:spcPts val="0"/>
              </a:spcBef>
              <a:spcAft>
                <a:spcPts val="600"/>
              </a:spcAft>
              <a:defRPr/>
            </a:pPr>
            <a:r>
              <a:rPr lang="en-GB" i="1" dirty="0">
                <a:solidFill>
                  <a:schemeClr val="tx1"/>
                </a:solidFill>
              </a:rPr>
              <a:t>The freedom to choose for oneself is a part of what it means to be a human being.</a:t>
            </a:r>
            <a:r>
              <a:rPr lang="en-US" b="1" i="1" u="sng" dirty="0">
                <a:solidFill>
                  <a:schemeClr val="tx1"/>
                </a:solidFill>
              </a:rPr>
              <a:t> </a:t>
            </a:r>
            <a:r>
              <a:rPr lang="en-US" i="1" u="sng" dirty="0">
                <a:solidFill>
                  <a:schemeClr val="tx1"/>
                </a:solidFill>
              </a:rPr>
              <a:t>Heart of England v JB</a:t>
            </a:r>
            <a:r>
              <a:rPr lang="en-US" dirty="0">
                <a:solidFill>
                  <a:schemeClr val="tx1"/>
                </a:solidFill>
              </a:rPr>
              <a:t> [2014]</a:t>
            </a:r>
          </a:p>
          <a:p>
            <a:pPr>
              <a:spcBef>
                <a:spcPts val="0"/>
              </a:spcBef>
              <a:spcAft>
                <a:spcPts val="600"/>
              </a:spcAft>
              <a:defRPr/>
            </a:pPr>
            <a:r>
              <a:rPr lang="en-US" i="1" dirty="0">
                <a:solidFill>
                  <a:schemeClr val="tx1"/>
                </a:solidFill>
              </a:rPr>
              <a:t>The right to life and the state’s obligation to protect it is not absolute and the court must surely have regard to the person’s own assessment of her quality of life</a:t>
            </a:r>
            <a:r>
              <a:rPr lang="en-US" dirty="0">
                <a:solidFill>
                  <a:schemeClr val="tx1"/>
                </a:solidFill>
              </a:rPr>
              <a:t>’ </a:t>
            </a:r>
            <a:r>
              <a:rPr lang="en-US" i="1" u="sng" dirty="0">
                <a:solidFill>
                  <a:schemeClr val="tx1"/>
                </a:solidFill>
              </a:rPr>
              <a:t>Re M</a:t>
            </a:r>
            <a:r>
              <a:rPr lang="en-US" dirty="0">
                <a:solidFill>
                  <a:schemeClr val="tx1"/>
                </a:solidFill>
              </a:rPr>
              <a:t> [2013]</a:t>
            </a:r>
          </a:p>
          <a:p>
            <a:endParaRPr lang="en-US" dirty="0"/>
          </a:p>
        </p:txBody>
      </p:sp>
      <p:sp>
        <p:nvSpPr>
          <p:cNvPr id="4" name="Slide Number Placeholder 3">
            <a:extLst>
              <a:ext uri="{FF2B5EF4-FFF2-40B4-BE49-F238E27FC236}">
                <a16:creationId xmlns:a16="http://schemas.microsoft.com/office/drawing/2014/main" id="{6E310561-6A00-1C49-8096-4B6623A6EB15}"/>
              </a:ext>
            </a:extLst>
          </p:cNvPr>
          <p:cNvSpPr>
            <a:spLocks noGrp="1"/>
          </p:cNvSpPr>
          <p:nvPr>
            <p:ph type="sldNum" sz="quarter" idx="12"/>
          </p:nvPr>
        </p:nvSpPr>
        <p:spPr/>
        <p:txBody>
          <a:bodyPr/>
          <a:lstStyle/>
          <a:p>
            <a:fld id="{73B850FF-6169-4056-8077-06FFA93A5366}" type="slidenum">
              <a:rPr lang="en-US" smtClean="0"/>
              <a:t>12</a:t>
            </a:fld>
            <a:endParaRPr lang="en-US" dirty="0"/>
          </a:p>
        </p:txBody>
      </p:sp>
      <p:sp>
        <p:nvSpPr>
          <p:cNvPr id="5" name="Footer Placeholder 4">
            <a:extLst>
              <a:ext uri="{FF2B5EF4-FFF2-40B4-BE49-F238E27FC236}">
                <a16:creationId xmlns:a16="http://schemas.microsoft.com/office/drawing/2014/main" id="{69DBD4AF-FF1F-9948-A863-D6A8BD213E64}"/>
              </a:ext>
            </a:extLst>
          </p:cNvPr>
          <p:cNvSpPr>
            <a:spLocks noGrp="1"/>
          </p:cNvSpPr>
          <p:nvPr>
            <p:ph type="ftr" sz="quarter" idx="11"/>
          </p:nvPr>
        </p:nvSpPr>
        <p:spPr/>
        <p:txBody>
          <a:bodyPr/>
          <a:lstStyle/>
          <a:p>
            <a:pPr algn="l"/>
            <a:r>
              <a:rPr lang="en-US" dirty="0"/>
              <a:t>© </a:t>
            </a:r>
            <a:r>
              <a:rPr lang="en-US" dirty="0" err="1"/>
              <a:t>Safeguardingcircle</a:t>
            </a:r>
            <a:r>
              <a:rPr lang="en-US" dirty="0"/>
              <a:t>, 2022</a:t>
            </a:r>
          </a:p>
        </p:txBody>
      </p:sp>
    </p:spTree>
    <p:extLst>
      <p:ext uri="{BB962C8B-B14F-4D97-AF65-F5344CB8AC3E}">
        <p14:creationId xmlns:p14="http://schemas.microsoft.com/office/powerpoint/2010/main" val="1423453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9498" y="136524"/>
            <a:ext cx="9093208" cy="6461500"/>
          </a:xfrm>
        </p:spPr>
        <p:txBody>
          <a:bodyPr>
            <a:noAutofit/>
          </a:bodyPr>
          <a:lstStyle/>
          <a:p>
            <a:pPr marL="0" indent="0">
              <a:buNone/>
            </a:pPr>
            <a:r>
              <a:rPr lang="en-GB" sz="2200" dirty="0">
                <a:solidFill>
                  <a:schemeClr val="tx1"/>
                </a:solidFill>
              </a:rPr>
              <a:t>S. 79(2) expressly prohibits the delegation of certain functions including the duty to cooperate and adult safeguarding functions. It also confirms that, where a function has been delegated, the local authority remains liable (and subject to Judicial Review) for anything done or omitted to be done by the person with delegated responsibility. Local policy will specify who can act as a safeguarding coordinator under NHS/LA partnership arrangements and provide guidance on who might lead each type of enquiry. It also details the minimum expectations for the LA when delegating lead role  </a:t>
            </a:r>
          </a:p>
          <a:p>
            <a:r>
              <a:rPr lang="en-GB" sz="2000" dirty="0">
                <a:solidFill>
                  <a:schemeClr val="tx1"/>
                </a:solidFill>
                <a:cs typeface="Arial" panose="020B0604020202020204" pitchFamily="34" charset="0"/>
              </a:rPr>
              <a:t>s6-7 Care Act: Relevant partners, including Police, DWP, health and housing providers, must co-operate with the local authority generally and on specific cases when exercising their functions. Refusals are only permitted if it is incompatible with their own duties or would have adverse effect. Any refusal to co-operate must be set out in writing. </a:t>
            </a:r>
          </a:p>
          <a:p>
            <a:r>
              <a:rPr lang="en-GB" sz="2000" dirty="0">
                <a:solidFill>
                  <a:schemeClr val="tx1"/>
                </a:solidFill>
                <a:cs typeface="Arial" panose="020B0604020202020204" pitchFamily="34" charset="0"/>
              </a:rPr>
              <a:t>s45 Care Act: duty for anyone asked to supply information to the SAB for the </a:t>
            </a:r>
            <a:r>
              <a:rPr lang="en-GB" sz="2000" dirty="0">
                <a:solidFill>
                  <a:schemeClr val="tx1"/>
                </a:solidFill>
              </a:rPr>
              <a:t>purpose of enabling or assisting the SAB to exercise its functions provided that the SAB considers their functions or activities mean they are likely to have information that it relevant to the exercise of the SAB functions. </a:t>
            </a:r>
          </a:p>
          <a:p>
            <a:r>
              <a:rPr lang="en-GB" sz="2000" dirty="0">
                <a:solidFill>
                  <a:schemeClr val="tx1"/>
                </a:solidFill>
                <a:cs typeface="Arial" charset="0"/>
              </a:rPr>
              <a:t>Article 6: right to a fair trial: </a:t>
            </a:r>
            <a:r>
              <a:rPr lang="en-GB" sz="2000" i="1" u="sng" dirty="0">
                <a:solidFill>
                  <a:schemeClr val="tx1"/>
                </a:solidFill>
              </a:rPr>
              <a:t>Durham CC v Dunn </a:t>
            </a:r>
            <a:r>
              <a:rPr lang="en-GB" sz="2000" dirty="0">
                <a:solidFill>
                  <a:schemeClr val="tx1"/>
                </a:solidFill>
              </a:rPr>
              <a:t>[2012] CPR rules regarding litigation disclosure could override DPA and will be determined by the courts balancing article 6 rights over art 8 rights</a:t>
            </a:r>
          </a:p>
        </p:txBody>
      </p:sp>
      <p:sp>
        <p:nvSpPr>
          <p:cNvPr id="4" name="Slide Number Placeholder 3">
            <a:extLst>
              <a:ext uri="{FF2B5EF4-FFF2-40B4-BE49-F238E27FC236}">
                <a16:creationId xmlns:a16="http://schemas.microsoft.com/office/drawing/2014/main" id="{ED2F0A40-2805-B044-B910-D46DB4D03EAC}"/>
              </a:ext>
            </a:extLst>
          </p:cNvPr>
          <p:cNvSpPr>
            <a:spLocks noGrp="1"/>
          </p:cNvSpPr>
          <p:nvPr>
            <p:ph type="sldNum" sz="quarter" idx="12"/>
          </p:nvPr>
        </p:nvSpPr>
        <p:spPr/>
        <p:txBody>
          <a:bodyPr/>
          <a:lstStyle/>
          <a:p>
            <a:fld id="{FFFFC492-BD7F-5440-BC0A-F5F0F45EBF29}" type="slidenum">
              <a:rPr lang="en-US" smtClean="0"/>
              <a:t>13</a:t>
            </a:fld>
            <a:endParaRPr lang="en-US" dirty="0"/>
          </a:p>
        </p:txBody>
      </p:sp>
      <p:sp>
        <p:nvSpPr>
          <p:cNvPr id="6" name="Footer Placeholder 5">
            <a:extLst>
              <a:ext uri="{FF2B5EF4-FFF2-40B4-BE49-F238E27FC236}">
                <a16:creationId xmlns:a16="http://schemas.microsoft.com/office/drawing/2014/main" id="{E94864C3-A811-5D42-BA27-1487DCA64BB6}"/>
              </a:ext>
            </a:extLst>
          </p:cNvPr>
          <p:cNvSpPr>
            <a:spLocks noGrp="1"/>
          </p:cNvSpPr>
          <p:nvPr>
            <p:ph type="ftr" sz="quarter" idx="11"/>
          </p:nvPr>
        </p:nvSpPr>
        <p:spPr/>
        <p:txBody>
          <a:bodyPr/>
          <a:lstStyle/>
          <a:p>
            <a:pPr algn="l"/>
            <a:r>
              <a:rPr lang="en-US" dirty="0"/>
              <a:t>© </a:t>
            </a:r>
            <a:r>
              <a:rPr lang="en-US" dirty="0" err="1"/>
              <a:t>Safeguardingcircle</a:t>
            </a:r>
            <a:r>
              <a:rPr lang="en-US" dirty="0"/>
              <a:t>, 2022</a:t>
            </a:r>
          </a:p>
        </p:txBody>
      </p:sp>
      <p:sp>
        <p:nvSpPr>
          <p:cNvPr id="7" name="Title 1">
            <a:extLst>
              <a:ext uri="{FF2B5EF4-FFF2-40B4-BE49-F238E27FC236}">
                <a16:creationId xmlns:a16="http://schemas.microsoft.com/office/drawing/2014/main" id="{E1F7E9CC-72A3-BA47-B141-CFAD5B833378}"/>
              </a:ext>
            </a:extLst>
          </p:cNvPr>
          <p:cNvSpPr txBox="1">
            <a:spLocks/>
          </p:cNvSpPr>
          <p:nvPr/>
        </p:nvSpPr>
        <p:spPr>
          <a:xfrm>
            <a:off x="388265" y="1609236"/>
            <a:ext cx="2565486" cy="865764"/>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sz="3800" dirty="0">
                <a:solidFill>
                  <a:schemeClr val="tx1"/>
                </a:solidFill>
                <a:latin typeface="+mn-lt"/>
                <a:ea typeface="+mn-ea"/>
                <a:cs typeface="+mn-cs"/>
              </a:rPr>
              <a:t>s.42(2) Duty:</a:t>
            </a:r>
            <a:endParaRPr lang="en-US" sz="3800" dirty="0"/>
          </a:p>
        </p:txBody>
      </p:sp>
      <p:sp>
        <p:nvSpPr>
          <p:cNvPr id="8" name="Title 1">
            <a:extLst>
              <a:ext uri="{FF2B5EF4-FFF2-40B4-BE49-F238E27FC236}">
                <a16:creationId xmlns:a16="http://schemas.microsoft.com/office/drawing/2014/main" id="{F08021F8-0DF1-4D4E-A4C7-A4502F1AE8B1}"/>
              </a:ext>
            </a:extLst>
          </p:cNvPr>
          <p:cNvSpPr txBox="1">
            <a:spLocks/>
          </p:cNvSpPr>
          <p:nvPr/>
        </p:nvSpPr>
        <p:spPr>
          <a:xfrm>
            <a:off x="367048" y="2839223"/>
            <a:ext cx="2396030" cy="2216978"/>
          </a:xfrm>
          <a:prstGeom prst="ellipse">
            <a:avLst/>
          </a:prstGeom>
          <a:solidFill>
            <a:schemeClr val="accent2">
              <a:lumMod val="75000"/>
            </a:schemeClr>
          </a:solidFill>
          <a:ln>
            <a:noFill/>
          </a:ln>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2600" dirty="0">
                <a:solidFill>
                  <a:schemeClr val="tx1"/>
                </a:solidFill>
              </a:rPr>
              <a:t>must make (or cause to be made) necessary enquiries</a:t>
            </a:r>
            <a:endParaRPr lang="en-US" sz="2600" i="1" dirty="0">
              <a:solidFill>
                <a:srgbClr val="FFFFFF"/>
              </a:solidFill>
            </a:endParaRPr>
          </a:p>
        </p:txBody>
      </p:sp>
    </p:spTree>
    <p:extLst>
      <p:ext uri="{BB962C8B-B14F-4D97-AF65-F5344CB8AC3E}">
        <p14:creationId xmlns:p14="http://schemas.microsoft.com/office/powerpoint/2010/main" val="515184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81" y="2171700"/>
            <a:ext cx="2942119" cy="1977498"/>
          </a:xfrm>
          <a:noFill/>
          <a:ln>
            <a:solidFill>
              <a:schemeClr val="tx1"/>
            </a:solidFill>
          </a:ln>
        </p:spPr>
        <p:txBody>
          <a:bodyPr>
            <a:normAutofit/>
          </a:bodyPr>
          <a:lstStyle/>
          <a:p>
            <a:r>
              <a:rPr lang="en-US" sz="3800" dirty="0">
                <a:solidFill>
                  <a:schemeClr val="tx1"/>
                </a:solidFill>
              </a:rPr>
              <a:t>Investigative powers</a:t>
            </a:r>
          </a:p>
        </p:txBody>
      </p:sp>
      <p:sp>
        <p:nvSpPr>
          <p:cNvPr id="3" name="Content Placeholder 2"/>
          <p:cNvSpPr>
            <a:spLocks noGrp="1"/>
          </p:cNvSpPr>
          <p:nvPr>
            <p:ph idx="1"/>
          </p:nvPr>
        </p:nvSpPr>
        <p:spPr>
          <a:xfrm>
            <a:off x="4179163" y="108065"/>
            <a:ext cx="8012837" cy="6641868"/>
          </a:xfrm>
        </p:spPr>
        <p:txBody>
          <a:bodyPr anchor="ctr">
            <a:normAutofit/>
          </a:bodyPr>
          <a:lstStyle/>
          <a:p>
            <a:pPr marL="0" indent="0">
              <a:lnSpc>
                <a:spcPct val="90000"/>
              </a:lnSpc>
              <a:buNone/>
            </a:pPr>
            <a:r>
              <a:rPr lang="en-US" sz="2000" dirty="0">
                <a:solidFill>
                  <a:schemeClr val="tx1"/>
                </a:solidFill>
              </a:rPr>
              <a:t>It is important to highlight that despite imposing duties to carry out enquiries the act does not provide practitioners with any new powers to investigate; there are no associated powers of entry or rights of access to an individual suspected of being an adult at risk. Practitioners must therefore rely on existing powers to gain evidence and access to an adult at risk, including police powers, where obstructed. </a:t>
            </a:r>
          </a:p>
          <a:p>
            <a:pPr marL="0" indent="0">
              <a:lnSpc>
                <a:spcPct val="90000"/>
              </a:lnSpc>
              <a:buNone/>
            </a:pPr>
            <a:r>
              <a:rPr lang="en-US" sz="2000" dirty="0">
                <a:solidFill>
                  <a:schemeClr val="tx1"/>
                </a:solidFill>
              </a:rPr>
              <a:t>It may be appropriate to consider powers of entry under:</a:t>
            </a:r>
          </a:p>
          <a:p>
            <a:pPr>
              <a:lnSpc>
                <a:spcPct val="90000"/>
              </a:lnSpc>
            </a:pPr>
            <a:r>
              <a:rPr lang="en-GB" altLang="en-US" sz="2000" dirty="0">
                <a:solidFill>
                  <a:schemeClr val="tx1"/>
                </a:solidFill>
              </a:rPr>
              <a:t>Mental Health Act 1983- s115 or s135 (requires warrant)</a:t>
            </a:r>
          </a:p>
          <a:p>
            <a:pPr>
              <a:lnSpc>
                <a:spcPct val="90000"/>
              </a:lnSpc>
            </a:pPr>
            <a:r>
              <a:rPr lang="en-GB" altLang="en-US" sz="2000" dirty="0">
                <a:solidFill>
                  <a:schemeClr val="tx1"/>
                </a:solidFill>
              </a:rPr>
              <a:t>Public Health Act 1984- s32 </a:t>
            </a:r>
          </a:p>
          <a:p>
            <a:pPr>
              <a:lnSpc>
                <a:spcPct val="90000"/>
              </a:lnSpc>
            </a:pPr>
            <a:r>
              <a:rPr lang="en-GB" sz="2000" dirty="0">
                <a:solidFill>
                  <a:schemeClr val="tx1"/>
                </a:solidFill>
              </a:rPr>
              <a:t>Housing Act 2004- part 1</a:t>
            </a:r>
          </a:p>
          <a:p>
            <a:pPr>
              <a:lnSpc>
                <a:spcPct val="90000"/>
              </a:lnSpc>
            </a:pPr>
            <a:r>
              <a:rPr lang="en-GB" sz="2000" dirty="0">
                <a:solidFill>
                  <a:schemeClr val="tx1"/>
                </a:solidFill>
              </a:rPr>
              <a:t>Environmental Protection Act 1990</a:t>
            </a:r>
          </a:p>
          <a:p>
            <a:pPr>
              <a:lnSpc>
                <a:spcPct val="90000"/>
              </a:lnSpc>
            </a:pPr>
            <a:r>
              <a:rPr lang="en-GB" sz="2000" dirty="0">
                <a:solidFill>
                  <a:schemeClr val="tx1"/>
                </a:solidFill>
              </a:rPr>
              <a:t>Police have free standing powers of entry: to arrest someone for an indictable offence (s17(1)(b) PACE or there is a risk to life and limb (s17(1)(e) PACE, but this power limited as must demonstrate reasonable concern of serious bodily injury: </a:t>
            </a:r>
            <a:r>
              <a:rPr lang="en-GB" sz="2000" i="1" u="sng" dirty="0">
                <a:solidFill>
                  <a:schemeClr val="tx1"/>
                </a:solidFill>
              </a:rPr>
              <a:t>Baker v CPS </a:t>
            </a:r>
            <a:r>
              <a:rPr lang="en-GB" sz="2000" dirty="0">
                <a:solidFill>
                  <a:schemeClr val="tx1"/>
                </a:solidFill>
              </a:rPr>
              <a:t>[2009] Police common law powers to enter to deal with a breach of the peace only applies in emergencies and when harm is actually done or likely to be done to a person/property in their presence: </a:t>
            </a:r>
            <a:r>
              <a:rPr lang="en-GB" sz="2000" i="1" u="sng" dirty="0">
                <a:solidFill>
                  <a:schemeClr val="tx1"/>
                </a:solidFill>
              </a:rPr>
              <a:t>Blench v DPP </a:t>
            </a:r>
            <a:r>
              <a:rPr lang="en-GB" sz="2000" dirty="0">
                <a:solidFill>
                  <a:schemeClr val="tx1"/>
                </a:solidFill>
              </a:rPr>
              <a:t>[2004] </a:t>
            </a:r>
            <a:endParaRPr lang="en-US" sz="2000" dirty="0">
              <a:solidFill>
                <a:schemeClr val="tx1"/>
              </a:solidFill>
            </a:endParaRPr>
          </a:p>
        </p:txBody>
      </p:sp>
      <p:sp>
        <p:nvSpPr>
          <p:cNvPr id="4" name="Slide Number Placeholder 3">
            <a:extLst>
              <a:ext uri="{FF2B5EF4-FFF2-40B4-BE49-F238E27FC236}">
                <a16:creationId xmlns:a16="http://schemas.microsoft.com/office/drawing/2014/main" id="{4B35C343-907A-F148-8E59-27E94A874224}"/>
              </a:ext>
            </a:extLst>
          </p:cNvPr>
          <p:cNvSpPr>
            <a:spLocks noGrp="1"/>
          </p:cNvSpPr>
          <p:nvPr>
            <p:ph type="sldNum" sz="quarter" idx="12"/>
          </p:nvPr>
        </p:nvSpPr>
        <p:spPr/>
        <p:txBody>
          <a:bodyPr/>
          <a:lstStyle/>
          <a:p>
            <a:fld id="{FFFFC492-BD7F-5440-BC0A-F5F0F45EBF29}" type="slidenum">
              <a:rPr lang="en-US" smtClean="0"/>
              <a:t>14</a:t>
            </a:fld>
            <a:endParaRPr lang="en-US" dirty="0"/>
          </a:p>
        </p:txBody>
      </p:sp>
      <p:sp>
        <p:nvSpPr>
          <p:cNvPr id="6" name="Footer Placeholder 5">
            <a:extLst>
              <a:ext uri="{FF2B5EF4-FFF2-40B4-BE49-F238E27FC236}">
                <a16:creationId xmlns:a16="http://schemas.microsoft.com/office/drawing/2014/main" id="{6BFDCDAD-C6E6-E041-9B96-19522B235DA9}"/>
              </a:ext>
            </a:extLst>
          </p:cNvPr>
          <p:cNvSpPr>
            <a:spLocks noGrp="1"/>
          </p:cNvSpPr>
          <p:nvPr>
            <p:ph type="ftr" sz="quarter" idx="11"/>
          </p:nvPr>
        </p:nvSpPr>
        <p:spPr/>
        <p:txBody>
          <a:bodyPr/>
          <a:lstStyle/>
          <a:p>
            <a:pPr algn="l"/>
            <a:r>
              <a:rPr lang="en-US" dirty="0"/>
              <a:t>© </a:t>
            </a:r>
            <a:r>
              <a:rPr lang="en-US" dirty="0" err="1"/>
              <a:t>Safeguardingcircle</a:t>
            </a:r>
            <a:r>
              <a:rPr lang="en-US" dirty="0"/>
              <a:t>, 2022</a:t>
            </a:r>
          </a:p>
        </p:txBody>
      </p:sp>
    </p:spTree>
    <p:extLst>
      <p:ext uri="{BB962C8B-B14F-4D97-AF65-F5344CB8AC3E}">
        <p14:creationId xmlns:p14="http://schemas.microsoft.com/office/powerpoint/2010/main" val="231917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335091"/>
            <a:ext cx="6923314" cy="936419"/>
          </a:xfrm>
        </p:spPr>
        <p:txBody>
          <a:bodyPr>
            <a:normAutofit fontScale="90000"/>
          </a:bodyPr>
          <a:lstStyle/>
          <a:p>
            <a:r>
              <a:rPr lang="en-US" dirty="0"/>
              <a:t>Principles of safe enquiry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85461435"/>
              </p:ext>
            </p:extLst>
          </p:nvPr>
        </p:nvGraphicFramePr>
        <p:xfrm>
          <a:off x="452212" y="1271511"/>
          <a:ext cx="11826874" cy="5390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B3B9A6E-AC55-924D-BE5B-F79D6D74AD91}"/>
              </a:ext>
            </a:extLst>
          </p:cNvPr>
          <p:cNvSpPr>
            <a:spLocks noGrp="1"/>
          </p:cNvSpPr>
          <p:nvPr>
            <p:ph type="sldNum" sz="quarter" idx="12"/>
          </p:nvPr>
        </p:nvSpPr>
        <p:spPr/>
        <p:txBody>
          <a:bodyPr/>
          <a:lstStyle/>
          <a:p>
            <a:fld id="{FFFFC492-BD7F-5440-BC0A-F5F0F45EBF29}" type="slidenum">
              <a:rPr lang="en-US" smtClean="0"/>
              <a:t>15</a:t>
            </a:fld>
            <a:endParaRPr lang="en-US" dirty="0"/>
          </a:p>
        </p:txBody>
      </p:sp>
      <p:sp>
        <p:nvSpPr>
          <p:cNvPr id="6" name="Footer Placeholder 5">
            <a:extLst>
              <a:ext uri="{FF2B5EF4-FFF2-40B4-BE49-F238E27FC236}">
                <a16:creationId xmlns:a16="http://schemas.microsoft.com/office/drawing/2014/main" id="{CB5F436A-292C-4041-B6DE-6A955C430059}"/>
              </a:ext>
            </a:extLst>
          </p:cNvPr>
          <p:cNvSpPr>
            <a:spLocks noGrp="1"/>
          </p:cNvSpPr>
          <p:nvPr>
            <p:ph type="ftr" sz="quarter" idx="11"/>
          </p:nvPr>
        </p:nvSpPr>
        <p:spPr/>
        <p:txBody>
          <a:bodyPr/>
          <a:lstStyle/>
          <a:p>
            <a:r>
              <a:rPr lang="en-US"/>
              <a:t>© Safeguardingcircle, 2022</a:t>
            </a:r>
            <a:endParaRPr lang="en-US" dirty="0"/>
          </a:p>
        </p:txBody>
      </p:sp>
    </p:spTree>
    <p:extLst>
      <p:ext uri="{BB962C8B-B14F-4D97-AF65-F5344CB8AC3E}">
        <p14:creationId xmlns:p14="http://schemas.microsoft.com/office/powerpoint/2010/main" val="2125369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344" y="1586484"/>
            <a:ext cx="3685032" cy="3685032"/>
          </a:xfrm>
          <a:prstGeom prst="ellipse">
            <a:avLst/>
          </a:prstGeom>
          <a:solidFill>
            <a:schemeClr val="accent2"/>
          </a:solidFill>
          <a:ln>
            <a:noFill/>
          </a:ln>
        </p:spPr>
        <p:txBody>
          <a:bodyPr>
            <a:normAutofit/>
          </a:bodyPr>
          <a:lstStyle/>
          <a:p>
            <a:r>
              <a:rPr lang="is-IS" sz="2600" dirty="0">
                <a:solidFill>
                  <a:srgbClr val="FFFFFF"/>
                </a:solidFill>
              </a:rPr>
              <a:t>how to avoid the pitfalls...</a:t>
            </a:r>
            <a:br>
              <a:rPr lang="is-IS" sz="2600" dirty="0">
                <a:solidFill>
                  <a:srgbClr val="FFFFFF"/>
                </a:solidFill>
              </a:rPr>
            </a:br>
            <a:r>
              <a:rPr lang="is-IS" sz="2600" b="1" dirty="0">
                <a:solidFill>
                  <a:schemeClr val="tx1"/>
                </a:solidFill>
              </a:rPr>
              <a:t>P</a:t>
            </a:r>
            <a:r>
              <a:rPr lang="is-IS" sz="2600" dirty="0">
                <a:solidFill>
                  <a:srgbClr val="FFFFFF"/>
                </a:solidFill>
              </a:rPr>
              <a:t>EACE </a:t>
            </a:r>
            <a:endParaRPr lang="en-GB" sz="2600" dirty="0">
              <a:solidFill>
                <a:srgbClr val="FFFFFF"/>
              </a:solidFill>
            </a:endParaRPr>
          </a:p>
        </p:txBody>
      </p:sp>
      <p:sp>
        <p:nvSpPr>
          <p:cNvPr id="3" name="Content Placeholder 2"/>
          <p:cNvSpPr>
            <a:spLocks noGrp="1"/>
          </p:cNvSpPr>
          <p:nvPr>
            <p:ph idx="1"/>
          </p:nvPr>
        </p:nvSpPr>
        <p:spPr>
          <a:xfrm>
            <a:off x="5618743" y="960119"/>
            <a:ext cx="5934456" cy="5100447"/>
          </a:xfrm>
        </p:spPr>
        <p:txBody>
          <a:bodyPr anchor="ctr">
            <a:normAutofit/>
          </a:bodyPr>
          <a:lstStyle/>
          <a:p>
            <a:pPr marL="0" indent="0">
              <a:lnSpc>
                <a:spcPct val="90000"/>
              </a:lnSpc>
              <a:buNone/>
            </a:pPr>
            <a:r>
              <a:rPr lang="en-GB" sz="2400" b="1" dirty="0">
                <a:solidFill>
                  <a:schemeClr val="tx1"/>
                </a:solidFill>
              </a:rPr>
              <a:t>Planning and preparation</a:t>
            </a:r>
            <a:endParaRPr lang="en-GB" sz="2400" dirty="0">
              <a:solidFill>
                <a:schemeClr val="tx1"/>
              </a:solidFill>
            </a:endParaRPr>
          </a:p>
          <a:p>
            <a:pPr marL="0" indent="0">
              <a:lnSpc>
                <a:spcPct val="90000"/>
              </a:lnSpc>
              <a:buNone/>
            </a:pPr>
            <a:r>
              <a:rPr lang="en-GB" sz="2400" dirty="0">
                <a:solidFill>
                  <a:schemeClr val="tx1"/>
                </a:solidFill>
              </a:rPr>
              <a:t>Understand the concern, read case materials available to you and actively search for gaps in information. Ascertain what type of evidence is required to investigate the alleged harm.</a:t>
            </a:r>
          </a:p>
          <a:p>
            <a:pPr marL="0" indent="0">
              <a:lnSpc>
                <a:spcPct val="90000"/>
              </a:lnSpc>
              <a:buNone/>
            </a:pPr>
            <a:endParaRPr lang="en-GB" sz="2400" dirty="0">
              <a:solidFill>
                <a:schemeClr val="tx1"/>
              </a:solidFill>
            </a:endParaRPr>
          </a:p>
          <a:p>
            <a:pPr marL="0" indent="0">
              <a:lnSpc>
                <a:spcPct val="90000"/>
              </a:lnSpc>
              <a:buNone/>
            </a:pPr>
            <a:r>
              <a:rPr lang="en-GB" sz="2400" dirty="0">
                <a:solidFill>
                  <a:schemeClr val="tx1"/>
                </a:solidFill>
              </a:rPr>
              <a:t>Consider how best to engage with the adult, their wider support network, the perpetrator. Identify what support the adult at risk might need to engage in the safeguarding process.  Appoint an advocate if required! This can be done in the ‘information gathering stage’. </a:t>
            </a:r>
          </a:p>
          <a:p>
            <a:pPr marL="0" indent="0">
              <a:lnSpc>
                <a:spcPct val="90000"/>
              </a:lnSpc>
              <a:buNone/>
            </a:pPr>
            <a:endParaRPr lang="en-GB" sz="1100" dirty="0">
              <a:solidFill>
                <a:srgbClr val="404040"/>
              </a:solidFill>
            </a:endParaRPr>
          </a:p>
        </p:txBody>
      </p:sp>
      <p:sp>
        <p:nvSpPr>
          <p:cNvPr id="4" name="Slide Number Placeholder 3">
            <a:extLst>
              <a:ext uri="{FF2B5EF4-FFF2-40B4-BE49-F238E27FC236}">
                <a16:creationId xmlns:a16="http://schemas.microsoft.com/office/drawing/2014/main" id="{06364A40-2DB3-5F41-9650-50C53AD4356D}"/>
              </a:ext>
            </a:extLst>
          </p:cNvPr>
          <p:cNvSpPr>
            <a:spLocks noGrp="1"/>
          </p:cNvSpPr>
          <p:nvPr>
            <p:ph type="sldNum" sz="quarter" idx="12"/>
          </p:nvPr>
        </p:nvSpPr>
        <p:spPr/>
        <p:txBody>
          <a:bodyPr/>
          <a:lstStyle/>
          <a:p>
            <a:fld id="{FFFFC492-BD7F-5440-BC0A-F5F0F45EBF29}" type="slidenum">
              <a:rPr lang="en-US" smtClean="0"/>
              <a:t>16</a:t>
            </a:fld>
            <a:endParaRPr lang="en-US" dirty="0"/>
          </a:p>
        </p:txBody>
      </p:sp>
      <p:sp>
        <p:nvSpPr>
          <p:cNvPr id="6" name="Footer Placeholder 5">
            <a:extLst>
              <a:ext uri="{FF2B5EF4-FFF2-40B4-BE49-F238E27FC236}">
                <a16:creationId xmlns:a16="http://schemas.microsoft.com/office/drawing/2014/main" id="{CA67A162-D630-3540-AD96-43FDE0B80954}"/>
              </a:ext>
            </a:extLst>
          </p:cNvPr>
          <p:cNvSpPr>
            <a:spLocks noGrp="1"/>
          </p:cNvSpPr>
          <p:nvPr>
            <p:ph type="ftr" sz="quarter" idx="11"/>
          </p:nvPr>
        </p:nvSpPr>
        <p:spPr/>
        <p:txBody>
          <a:bodyPr/>
          <a:lstStyle/>
          <a:p>
            <a:pPr algn="l"/>
            <a:r>
              <a:rPr lang="en-US" dirty="0"/>
              <a:t>© </a:t>
            </a:r>
            <a:r>
              <a:rPr lang="en-US" dirty="0" err="1"/>
              <a:t>Safeguardingcircle</a:t>
            </a:r>
            <a:r>
              <a:rPr lang="en-US" dirty="0"/>
              <a:t>, 2022</a:t>
            </a:r>
          </a:p>
        </p:txBody>
      </p:sp>
    </p:spTree>
    <p:extLst>
      <p:ext uri="{BB962C8B-B14F-4D97-AF65-F5344CB8AC3E}">
        <p14:creationId xmlns:p14="http://schemas.microsoft.com/office/powerpoint/2010/main" val="17353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944" y="1576925"/>
            <a:ext cx="3685032" cy="3685032"/>
          </a:xfrm>
          <a:prstGeom prst="ellipse">
            <a:avLst/>
          </a:prstGeom>
          <a:solidFill>
            <a:schemeClr val="accent2"/>
          </a:solidFill>
          <a:ln>
            <a:noFill/>
          </a:ln>
        </p:spPr>
        <p:txBody>
          <a:bodyPr>
            <a:normAutofit/>
          </a:bodyPr>
          <a:lstStyle/>
          <a:p>
            <a:r>
              <a:rPr lang="is-IS" sz="2600" dirty="0">
                <a:solidFill>
                  <a:srgbClr val="FFFFFF"/>
                </a:solidFill>
              </a:rPr>
              <a:t>how to avoid the pitfalls...</a:t>
            </a:r>
            <a:br>
              <a:rPr lang="is-IS" sz="2600" dirty="0">
                <a:solidFill>
                  <a:srgbClr val="FFFFFF"/>
                </a:solidFill>
              </a:rPr>
            </a:br>
            <a:r>
              <a:rPr lang="is-IS" sz="2600" dirty="0">
                <a:solidFill>
                  <a:schemeClr val="bg1"/>
                </a:solidFill>
              </a:rPr>
              <a:t>P</a:t>
            </a:r>
            <a:r>
              <a:rPr lang="is-IS" sz="2600" b="1" dirty="0">
                <a:solidFill>
                  <a:schemeClr val="tx1"/>
                </a:solidFill>
              </a:rPr>
              <a:t>E</a:t>
            </a:r>
            <a:r>
              <a:rPr lang="is-IS" sz="2600" dirty="0">
                <a:solidFill>
                  <a:schemeClr val="bg1"/>
                </a:solidFill>
              </a:rPr>
              <a:t>ACE</a:t>
            </a:r>
            <a:r>
              <a:rPr lang="is-IS" sz="2600" dirty="0">
                <a:solidFill>
                  <a:srgbClr val="FFFFFF"/>
                </a:solidFill>
              </a:rPr>
              <a:t> </a:t>
            </a:r>
            <a:endParaRPr lang="en-GB" sz="2600" dirty="0">
              <a:solidFill>
                <a:srgbClr val="FFFFFF"/>
              </a:solidFill>
            </a:endParaRPr>
          </a:p>
        </p:txBody>
      </p:sp>
      <p:sp>
        <p:nvSpPr>
          <p:cNvPr id="3" name="Content Placeholder 2"/>
          <p:cNvSpPr>
            <a:spLocks noGrp="1"/>
          </p:cNvSpPr>
          <p:nvPr>
            <p:ph idx="1"/>
          </p:nvPr>
        </p:nvSpPr>
        <p:spPr>
          <a:xfrm>
            <a:off x="3891976" y="0"/>
            <a:ext cx="7891316" cy="6858000"/>
          </a:xfrm>
        </p:spPr>
        <p:txBody>
          <a:bodyPr anchor="ctr">
            <a:normAutofit/>
          </a:bodyPr>
          <a:lstStyle/>
          <a:p>
            <a:pPr marL="0" indent="0">
              <a:lnSpc>
                <a:spcPct val="90000"/>
              </a:lnSpc>
              <a:buNone/>
            </a:pPr>
            <a:r>
              <a:rPr lang="en-GB" sz="2400" b="1" dirty="0">
                <a:solidFill>
                  <a:schemeClr val="tx1"/>
                </a:solidFill>
              </a:rPr>
              <a:t>Explain and engage</a:t>
            </a:r>
            <a:endParaRPr lang="en-GB" sz="2400" dirty="0">
              <a:solidFill>
                <a:schemeClr val="tx1"/>
              </a:solidFill>
            </a:endParaRPr>
          </a:p>
          <a:p>
            <a:pPr marL="0" indent="0">
              <a:lnSpc>
                <a:spcPct val="90000"/>
              </a:lnSpc>
              <a:buNone/>
            </a:pPr>
            <a:r>
              <a:rPr lang="en-GB" sz="2400" dirty="0">
                <a:solidFill>
                  <a:schemeClr val="tx1"/>
                </a:solidFill>
              </a:rPr>
              <a:t>Identify, in a manner the adult can understand, the concerns- link these to any agency’s duty of care and explain why and with whom, you may have to share information. This will require consideration of eligibility criteria for all relevant services. Ensure that any referral to another service sets out clearly why you believe the concerns/ circumstances reach their thresholds for assessment/ service. </a:t>
            </a:r>
          </a:p>
          <a:p>
            <a:pPr marL="0" indent="0">
              <a:lnSpc>
                <a:spcPct val="90000"/>
              </a:lnSpc>
              <a:buNone/>
            </a:pPr>
            <a:r>
              <a:rPr lang="en-GB" sz="2400" dirty="0">
                <a:solidFill>
                  <a:schemeClr val="tx1"/>
                </a:solidFill>
              </a:rPr>
              <a:t>Demonstrate careful consideration of the adult’s capacity to understand and manage risks and any impairment on their executive decision making function. Guard against bias- deconstruct any stereotypes or conditions preventing expression of the person’s voice or hearing from the wider support network- especially where they may be a protective factor. ‘Difficult’ clients and families may have had bad experiences or understandably be nervous of involving services, this alone does not make them a safeguarding risk! </a:t>
            </a:r>
          </a:p>
        </p:txBody>
      </p:sp>
      <p:sp>
        <p:nvSpPr>
          <p:cNvPr id="4" name="Slide Number Placeholder 3">
            <a:extLst>
              <a:ext uri="{FF2B5EF4-FFF2-40B4-BE49-F238E27FC236}">
                <a16:creationId xmlns:a16="http://schemas.microsoft.com/office/drawing/2014/main" id="{C3391D87-D116-E54F-8CAF-C66CF8244DE5}"/>
              </a:ext>
            </a:extLst>
          </p:cNvPr>
          <p:cNvSpPr>
            <a:spLocks noGrp="1"/>
          </p:cNvSpPr>
          <p:nvPr>
            <p:ph type="sldNum" sz="quarter" idx="12"/>
          </p:nvPr>
        </p:nvSpPr>
        <p:spPr/>
        <p:txBody>
          <a:bodyPr/>
          <a:lstStyle/>
          <a:p>
            <a:fld id="{FFFFC492-BD7F-5440-BC0A-F5F0F45EBF29}" type="slidenum">
              <a:rPr lang="en-US" smtClean="0"/>
              <a:t>17</a:t>
            </a:fld>
            <a:endParaRPr lang="en-US" dirty="0"/>
          </a:p>
        </p:txBody>
      </p:sp>
      <p:sp>
        <p:nvSpPr>
          <p:cNvPr id="6" name="Footer Placeholder 5">
            <a:extLst>
              <a:ext uri="{FF2B5EF4-FFF2-40B4-BE49-F238E27FC236}">
                <a16:creationId xmlns:a16="http://schemas.microsoft.com/office/drawing/2014/main" id="{3A4210AB-924F-1840-A468-806A8F9C90B8}"/>
              </a:ext>
            </a:extLst>
          </p:cNvPr>
          <p:cNvSpPr>
            <a:spLocks noGrp="1"/>
          </p:cNvSpPr>
          <p:nvPr>
            <p:ph type="ftr" sz="quarter" idx="11"/>
          </p:nvPr>
        </p:nvSpPr>
        <p:spPr/>
        <p:txBody>
          <a:bodyPr/>
          <a:lstStyle/>
          <a:p>
            <a:r>
              <a:rPr lang="en-US"/>
              <a:t>© Safeguardingcircle, 2022</a:t>
            </a:r>
            <a:endParaRPr lang="en-US" dirty="0"/>
          </a:p>
        </p:txBody>
      </p:sp>
    </p:spTree>
    <p:extLst>
      <p:ext uri="{BB962C8B-B14F-4D97-AF65-F5344CB8AC3E}">
        <p14:creationId xmlns:p14="http://schemas.microsoft.com/office/powerpoint/2010/main" val="36644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27" y="1426464"/>
            <a:ext cx="3685032" cy="3685032"/>
          </a:xfrm>
          <a:prstGeom prst="ellipse">
            <a:avLst/>
          </a:prstGeom>
          <a:solidFill>
            <a:schemeClr val="accent2"/>
          </a:solidFill>
          <a:ln>
            <a:noFill/>
          </a:ln>
        </p:spPr>
        <p:txBody>
          <a:bodyPr>
            <a:normAutofit/>
          </a:bodyPr>
          <a:lstStyle/>
          <a:p>
            <a:r>
              <a:rPr lang="is-IS" sz="2600" dirty="0">
                <a:solidFill>
                  <a:srgbClr val="FFFFFF"/>
                </a:solidFill>
              </a:rPr>
              <a:t>how to avoid the pitfalls...</a:t>
            </a:r>
            <a:br>
              <a:rPr lang="is-IS" sz="2600" dirty="0">
                <a:solidFill>
                  <a:srgbClr val="FFFFFF"/>
                </a:solidFill>
              </a:rPr>
            </a:br>
            <a:r>
              <a:rPr lang="is-IS" sz="2600" dirty="0">
                <a:solidFill>
                  <a:schemeClr val="bg1"/>
                </a:solidFill>
              </a:rPr>
              <a:t>PE</a:t>
            </a:r>
            <a:r>
              <a:rPr lang="is-IS" sz="2600" b="1" dirty="0">
                <a:solidFill>
                  <a:schemeClr val="tx1"/>
                </a:solidFill>
              </a:rPr>
              <a:t>A</a:t>
            </a:r>
            <a:r>
              <a:rPr lang="is-IS" sz="2600" dirty="0">
                <a:solidFill>
                  <a:schemeClr val="bg1"/>
                </a:solidFill>
              </a:rPr>
              <a:t>CE</a:t>
            </a:r>
            <a:r>
              <a:rPr lang="is-IS" sz="2600" dirty="0">
                <a:solidFill>
                  <a:srgbClr val="FFFFFF"/>
                </a:solidFill>
              </a:rPr>
              <a:t> </a:t>
            </a:r>
            <a:endParaRPr lang="en-GB" sz="2600" dirty="0">
              <a:solidFill>
                <a:srgbClr val="FFFFFF"/>
              </a:solidFill>
            </a:endParaRPr>
          </a:p>
        </p:txBody>
      </p:sp>
      <p:sp>
        <p:nvSpPr>
          <p:cNvPr id="3" name="Content Placeholder 2"/>
          <p:cNvSpPr>
            <a:spLocks noGrp="1"/>
          </p:cNvSpPr>
          <p:nvPr>
            <p:ph idx="1"/>
          </p:nvPr>
        </p:nvSpPr>
        <p:spPr>
          <a:xfrm>
            <a:off x="3990110" y="301752"/>
            <a:ext cx="8042564" cy="6254496"/>
          </a:xfrm>
        </p:spPr>
        <p:txBody>
          <a:bodyPr anchor="ctr">
            <a:normAutofit fontScale="92500"/>
          </a:bodyPr>
          <a:lstStyle/>
          <a:p>
            <a:pPr marL="0" indent="0">
              <a:buNone/>
            </a:pPr>
            <a:r>
              <a:rPr lang="en-GB" sz="2200" b="1" dirty="0">
                <a:solidFill>
                  <a:schemeClr val="tx1"/>
                </a:solidFill>
              </a:rPr>
              <a:t>Account clarification and challenge</a:t>
            </a:r>
            <a:endParaRPr lang="en-GB" sz="2200" dirty="0">
              <a:solidFill>
                <a:schemeClr val="tx1"/>
              </a:solidFill>
            </a:endParaRPr>
          </a:p>
          <a:p>
            <a:pPr marL="0" indent="0">
              <a:buNone/>
            </a:pPr>
            <a:r>
              <a:rPr lang="en-GB" sz="2200" dirty="0">
                <a:solidFill>
                  <a:schemeClr val="tx1"/>
                </a:solidFill>
              </a:rPr>
              <a:t>Using an appropriate questioning style probe the adult, any witnesses and the perpetrator for their account.  The </a:t>
            </a:r>
            <a:r>
              <a:rPr lang="en-US" sz="2200" dirty="0">
                <a:solidFill>
                  <a:schemeClr val="tx1"/>
                </a:solidFill>
              </a:rPr>
              <a:t>College of Policing has extensive materials on interviewing techniques and principles they apply to ensure accurate and reliable accounts from victims, witnesses or suspects.  These have been written with duties under the Equalities Act 2010 and Human Rights Act 1998 in mind and link to more detailed guidance (e.g. ABE obligations).  Application of these standards will accentuate the credibility of your evidence and the integrity of your decision making. </a:t>
            </a:r>
          </a:p>
          <a:p>
            <a:pPr marL="0" indent="0">
              <a:buNone/>
            </a:pPr>
            <a:r>
              <a:rPr lang="en-US" sz="2200" dirty="0">
                <a:solidFill>
                  <a:schemeClr val="tx1"/>
                </a:solidFill>
              </a:rPr>
              <a:t>Central to the role of an enquiry officer is having an </a:t>
            </a:r>
            <a:r>
              <a:rPr lang="en-US" sz="2200" b="1" dirty="0">
                <a:solidFill>
                  <a:schemeClr val="tx1"/>
                </a:solidFill>
              </a:rPr>
              <a:t>investigative mindset</a:t>
            </a:r>
            <a:r>
              <a:rPr lang="en-US" sz="2200" dirty="0">
                <a:solidFill>
                  <a:schemeClr val="tx1"/>
                </a:solidFill>
              </a:rPr>
              <a:t>;  testing accounts against what the interviewer already knows or what can be reasonably established and corroborating by other means wherever possible. Safeguarding practitioners are free to ask a wide range of questions, though should be careful to avoid leading questions (because these are seen as less credible and could be ruled inadmissible in Court proceedings) and must not act in a way that is unfair or oppressive.  Lord Chief Justice Taylor defined such behaviour as ‘</a:t>
            </a:r>
            <a:r>
              <a:rPr lang="en-US" sz="2200" i="1" dirty="0">
                <a:solidFill>
                  <a:schemeClr val="tx1"/>
                </a:solidFill>
              </a:rPr>
              <a:t>the exercise of authority or power in a burdensome, harsh, or wrongful manner, or unjust or cruel treatment of subjects or inferiors, or the imposition of unreasonable or unjust burdens in circumstances which would almost always entail some impropriety on the part of the [interviewer</a:t>
            </a:r>
            <a:r>
              <a:rPr lang="en-US" sz="2200" dirty="0">
                <a:solidFill>
                  <a:schemeClr val="tx1"/>
                </a:solidFill>
              </a:rPr>
              <a:t>]’ </a:t>
            </a:r>
            <a:r>
              <a:rPr lang="en-US" sz="2200" i="1" u="sng" dirty="0">
                <a:solidFill>
                  <a:schemeClr val="tx1"/>
                </a:solidFill>
              </a:rPr>
              <a:t>R v Fulling </a:t>
            </a:r>
            <a:r>
              <a:rPr lang="en-US" sz="2200" dirty="0">
                <a:solidFill>
                  <a:schemeClr val="tx1"/>
                </a:solidFill>
              </a:rPr>
              <a:t>[1987] </a:t>
            </a:r>
          </a:p>
        </p:txBody>
      </p:sp>
      <p:sp>
        <p:nvSpPr>
          <p:cNvPr id="4" name="Slide Number Placeholder 3">
            <a:extLst>
              <a:ext uri="{FF2B5EF4-FFF2-40B4-BE49-F238E27FC236}">
                <a16:creationId xmlns:a16="http://schemas.microsoft.com/office/drawing/2014/main" id="{43ACBEF3-8613-B048-914A-D39576B74A71}"/>
              </a:ext>
            </a:extLst>
          </p:cNvPr>
          <p:cNvSpPr>
            <a:spLocks noGrp="1"/>
          </p:cNvSpPr>
          <p:nvPr>
            <p:ph type="sldNum" sz="quarter" idx="12"/>
          </p:nvPr>
        </p:nvSpPr>
        <p:spPr/>
        <p:txBody>
          <a:bodyPr/>
          <a:lstStyle/>
          <a:p>
            <a:fld id="{FFFFC492-BD7F-5440-BC0A-F5F0F45EBF29}" type="slidenum">
              <a:rPr lang="en-US" smtClean="0"/>
              <a:t>18</a:t>
            </a:fld>
            <a:endParaRPr lang="en-US" dirty="0"/>
          </a:p>
        </p:txBody>
      </p:sp>
      <p:sp>
        <p:nvSpPr>
          <p:cNvPr id="6" name="Footer Placeholder 5">
            <a:extLst>
              <a:ext uri="{FF2B5EF4-FFF2-40B4-BE49-F238E27FC236}">
                <a16:creationId xmlns:a16="http://schemas.microsoft.com/office/drawing/2014/main" id="{55099F4C-3DCB-BF43-BAE8-9FB391D0E9D8}"/>
              </a:ext>
            </a:extLst>
          </p:cNvPr>
          <p:cNvSpPr>
            <a:spLocks noGrp="1"/>
          </p:cNvSpPr>
          <p:nvPr>
            <p:ph type="ftr" sz="quarter" idx="11"/>
          </p:nvPr>
        </p:nvSpPr>
        <p:spPr/>
        <p:txBody>
          <a:bodyPr/>
          <a:lstStyle/>
          <a:p>
            <a:r>
              <a:rPr lang="en-US"/>
              <a:t>© Safeguardingcircle, 2022</a:t>
            </a:r>
            <a:endParaRPr lang="en-US" dirty="0"/>
          </a:p>
        </p:txBody>
      </p:sp>
    </p:spTree>
    <p:extLst>
      <p:ext uri="{BB962C8B-B14F-4D97-AF65-F5344CB8AC3E}">
        <p14:creationId xmlns:p14="http://schemas.microsoft.com/office/powerpoint/2010/main" val="124896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290" y="1586484"/>
            <a:ext cx="3685032" cy="3685032"/>
          </a:xfrm>
          <a:prstGeom prst="ellipse">
            <a:avLst/>
          </a:prstGeom>
          <a:solidFill>
            <a:schemeClr val="accent2"/>
          </a:solidFill>
          <a:ln>
            <a:noFill/>
          </a:ln>
        </p:spPr>
        <p:txBody>
          <a:bodyPr>
            <a:normAutofit/>
          </a:bodyPr>
          <a:lstStyle/>
          <a:p>
            <a:r>
              <a:rPr lang="is-IS" sz="2600" dirty="0">
                <a:solidFill>
                  <a:srgbClr val="FFFFFF"/>
                </a:solidFill>
              </a:rPr>
              <a:t>how to avoid the pitfalls...</a:t>
            </a:r>
            <a:br>
              <a:rPr lang="is-IS" sz="2600" dirty="0">
                <a:solidFill>
                  <a:srgbClr val="FFFFFF"/>
                </a:solidFill>
              </a:rPr>
            </a:br>
            <a:r>
              <a:rPr lang="is-IS" sz="2600" dirty="0">
                <a:solidFill>
                  <a:schemeClr val="bg1"/>
                </a:solidFill>
              </a:rPr>
              <a:t>PEA</a:t>
            </a:r>
            <a:r>
              <a:rPr lang="is-IS" sz="2600" b="1" dirty="0">
                <a:solidFill>
                  <a:schemeClr val="tx1"/>
                </a:solidFill>
              </a:rPr>
              <a:t>C</a:t>
            </a:r>
            <a:r>
              <a:rPr lang="is-IS" sz="2600" dirty="0">
                <a:solidFill>
                  <a:schemeClr val="bg1"/>
                </a:solidFill>
              </a:rPr>
              <a:t>E </a:t>
            </a:r>
            <a:endParaRPr lang="en-GB" sz="2600" dirty="0">
              <a:solidFill>
                <a:schemeClr val="bg1"/>
              </a:solidFill>
            </a:endParaRPr>
          </a:p>
        </p:txBody>
      </p:sp>
      <p:sp>
        <p:nvSpPr>
          <p:cNvPr id="3" name="Content Placeholder 2"/>
          <p:cNvSpPr>
            <a:spLocks noGrp="1"/>
          </p:cNvSpPr>
          <p:nvPr>
            <p:ph idx="1"/>
          </p:nvPr>
        </p:nvSpPr>
        <p:spPr>
          <a:xfrm>
            <a:off x="4286832" y="301752"/>
            <a:ext cx="7635878" cy="6556248"/>
          </a:xfrm>
        </p:spPr>
        <p:txBody>
          <a:bodyPr anchor="ctr">
            <a:normAutofit/>
          </a:bodyPr>
          <a:lstStyle/>
          <a:p>
            <a:pPr marL="0" indent="0">
              <a:buNone/>
            </a:pPr>
            <a:r>
              <a:rPr lang="en-GB" sz="2200" b="1" dirty="0">
                <a:solidFill>
                  <a:schemeClr val="tx1"/>
                </a:solidFill>
              </a:rPr>
              <a:t>Co-production and resilience</a:t>
            </a:r>
            <a:endParaRPr lang="en-GB" sz="2200" dirty="0">
              <a:solidFill>
                <a:schemeClr val="tx1"/>
              </a:solidFill>
            </a:endParaRPr>
          </a:p>
          <a:p>
            <a:pPr marL="0" indent="0">
              <a:buNone/>
            </a:pPr>
            <a:r>
              <a:rPr lang="en-GB" sz="2200" dirty="0">
                <a:solidFill>
                  <a:schemeClr val="tx1"/>
                </a:solidFill>
              </a:rPr>
              <a:t>Safeguarding support and interventions which lead to building or rebuilding a person’s confidence, assertiveness and sense of self-worth will help empower them to take control of situations which can lead to abuse or neglect. Taking a strengths-based approach to assessment within safeguarding can help practitioners to recognise a person's skills. This can help to support individuals in developing the coping skills necessary to manage problematic situations. Such an approach can help people to protect themselves from abuse and neglect in the future. </a:t>
            </a:r>
            <a:endParaRPr lang="en-US" sz="2200" dirty="0">
              <a:solidFill>
                <a:schemeClr val="tx1"/>
              </a:solidFill>
            </a:endParaRPr>
          </a:p>
          <a:p>
            <a:pPr marL="0" indent="0">
              <a:buNone/>
            </a:pPr>
            <a:r>
              <a:rPr lang="en-US" sz="2200" dirty="0">
                <a:solidFill>
                  <a:schemeClr val="tx1"/>
                </a:solidFill>
              </a:rPr>
              <a:t>Coproduction with partner agencies is equally vital. Risk management is a shared responsibility.  Not just across the frontline partner agencies- because safeguarding is a corporate responsibility, leaders must also nurture a culture of human rights based risk management.  </a:t>
            </a:r>
          </a:p>
          <a:p>
            <a:pPr marL="0" indent="0">
              <a:lnSpc>
                <a:spcPct val="90000"/>
              </a:lnSpc>
              <a:buNone/>
            </a:pPr>
            <a:endParaRPr lang="en-GB" sz="1100" dirty="0">
              <a:solidFill>
                <a:srgbClr val="404040"/>
              </a:solidFill>
            </a:endParaRPr>
          </a:p>
        </p:txBody>
      </p:sp>
      <p:sp>
        <p:nvSpPr>
          <p:cNvPr id="4" name="Slide Number Placeholder 3">
            <a:extLst>
              <a:ext uri="{FF2B5EF4-FFF2-40B4-BE49-F238E27FC236}">
                <a16:creationId xmlns:a16="http://schemas.microsoft.com/office/drawing/2014/main" id="{BDA43531-7AEB-1843-9942-9167F649669D}"/>
              </a:ext>
            </a:extLst>
          </p:cNvPr>
          <p:cNvSpPr>
            <a:spLocks noGrp="1"/>
          </p:cNvSpPr>
          <p:nvPr>
            <p:ph type="sldNum" sz="quarter" idx="12"/>
          </p:nvPr>
        </p:nvSpPr>
        <p:spPr/>
        <p:txBody>
          <a:bodyPr/>
          <a:lstStyle/>
          <a:p>
            <a:fld id="{FFFFC492-BD7F-5440-BC0A-F5F0F45EBF29}" type="slidenum">
              <a:rPr lang="en-US" smtClean="0"/>
              <a:t>19</a:t>
            </a:fld>
            <a:endParaRPr lang="en-US" dirty="0"/>
          </a:p>
        </p:txBody>
      </p:sp>
      <p:sp>
        <p:nvSpPr>
          <p:cNvPr id="6" name="Footer Placeholder 5">
            <a:extLst>
              <a:ext uri="{FF2B5EF4-FFF2-40B4-BE49-F238E27FC236}">
                <a16:creationId xmlns:a16="http://schemas.microsoft.com/office/drawing/2014/main" id="{26095FF7-E035-BC46-8343-7270AC0B31EE}"/>
              </a:ext>
            </a:extLst>
          </p:cNvPr>
          <p:cNvSpPr>
            <a:spLocks noGrp="1"/>
          </p:cNvSpPr>
          <p:nvPr>
            <p:ph type="ftr" sz="quarter" idx="11"/>
          </p:nvPr>
        </p:nvSpPr>
        <p:spPr/>
        <p:txBody>
          <a:bodyPr/>
          <a:lstStyle/>
          <a:p>
            <a:r>
              <a:rPr lang="en-US"/>
              <a:t>© Safeguardingcircle, 2022</a:t>
            </a:r>
            <a:endParaRPr lang="en-US" dirty="0"/>
          </a:p>
        </p:txBody>
      </p:sp>
    </p:spTree>
    <p:extLst>
      <p:ext uri="{BB962C8B-B14F-4D97-AF65-F5344CB8AC3E}">
        <p14:creationId xmlns:p14="http://schemas.microsoft.com/office/powerpoint/2010/main" val="382311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F006F-8EC8-4ABB-80EE-F56152A1B7B1}"/>
              </a:ext>
            </a:extLst>
          </p:cNvPr>
          <p:cNvSpPr>
            <a:spLocks noGrp="1"/>
          </p:cNvSpPr>
          <p:nvPr>
            <p:ph type="title"/>
          </p:nvPr>
        </p:nvSpPr>
        <p:spPr>
          <a:xfrm>
            <a:off x="746293" y="673921"/>
            <a:ext cx="2533936" cy="3977592"/>
          </a:xfrm>
        </p:spPr>
        <p:txBody>
          <a:bodyPr>
            <a:normAutofit/>
          </a:bodyPr>
          <a:lstStyle/>
          <a:p>
            <a:r>
              <a:rPr lang="en-GB" sz="4000" b="1" dirty="0">
                <a:solidFill>
                  <a:schemeClr val="tx1"/>
                </a:solidFill>
              </a:rPr>
              <a:t>Session Objectives</a:t>
            </a:r>
          </a:p>
        </p:txBody>
      </p:sp>
      <p:sp>
        <p:nvSpPr>
          <p:cNvPr id="3" name="Content Placeholder 2">
            <a:extLst>
              <a:ext uri="{FF2B5EF4-FFF2-40B4-BE49-F238E27FC236}">
                <a16:creationId xmlns:a16="http://schemas.microsoft.com/office/drawing/2014/main" id="{9D15FECC-2392-4485-95E8-7F931FDF21A9}"/>
              </a:ext>
            </a:extLst>
          </p:cNvPr>
          <p:cNvSpPr>
            <a:spLocks noGrp="1"/>
          </p:cNvSpPr>
          <p:nvPr>
            <p:ph idx="1"/>
          </p:nvPr>
        </p:nvSpPr>
        <p:spPr>
          <a:xfrm>
            <a:off x="3280229" y="136524"/>
            <a:ext cx="8666606" cy="6584951"/>
          </a:xfrm>
        </p:spPr>
        <p:txBody>
          <a:bodyPr>
            <a:normAutofit lnSpcReduction="10000"/>
          </a:bodyPr>
          <a:lstStyle/>
          <a:p>
            <a:pPr marL="1028700" indent="-342900"/>
            <a:r>
              <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core skills needed to lead or contribute to an Adult Safeguarding Investigation or review </a:t>
            </a:r>
            <a:endParaRPr lang="en-GB" dirty="0">
              <a:solidFill>
                <a:schemeClr val="tx1"/>
              </a:solidFill>
              <a:latin typeface="Times New Roman" panose="02020603050405020304" pitchFamily="18" charset="0"/>
              <a:ea typeface="Calibri" panose="020F0502020204030204" pitchFamily="34" charset="0"/>
            </a:endParaRPr>
          </a:p>
          <a:p>
            <a:pPr marL="1028700" indent="-342900"/>
            <a:r>
              <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understanding and apply the key concepts of evidence, its preservation, interview, MSP and the process of decision making, resolution and recovery, and outcome </a:t>
            </a:r>
            <a:endParaRPr lang="en-GB" dirty="0">
              <a:solidFill>
                <a:schemeClr val="tx1"/>
              </a:solidFill>
              <a:effectLst/>
              <a:latin typeface="Times New Roman" panose="02020603050405020304" pitchFamily="18" charset="0"/>
              <a:ea typeface="Calibri" panose="020F0502020204030204" pitchFamily="34" charset="0"/>
            </a:endParaRPr>
          </a:p>
          <a:p>
            <a:pPr marL="1028700" indent="-342900"/>
            <a:r>
              <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developing skills and knowledge to effectively contribute to and co-ordinate multi-agency response when working with allegations of abuse in respect of protection planning</a:t>
            </a:r>
            <a:endParaRPr lang="en-GB" dirty="0">
              <a:solidFill>
                <a:schemeClr val="tx1"/>
              </a:solidFill>
              <a:effectLst/>
              <a:latin typeface="Times New Roman" panose="02020603050405020304" pitchFamily="18" charset="0"/>
              <a:ea typeface="Calibri" panose="020F0502020204030204" pitchFamily="34" charset="0"/>
            </a:endParaRPr>
          </a:p>
          <a:p>
            <a:pPr marL="1028700" indent="-342900"/>
            <a:r>
              <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principles, processes and practice skills involved in undertaking ongoing/further enquiries and preparing for the outcome meeting </a:t>
            </a:r>
            <a:endParaRPr lang="en-GB" dirty="0">
              <a:solidFill>
                <a:schemeClr val="tx1"/>
              </a:solidFill>
              <a:effectLst/>
              <a:latin typeface="Times New Roman" panose="02020603050405020304" pitchFamily="18" charset="0"/>
              <a:ea typeface="Calibri" panose="020F0502020204030204" pitchFamily="34" charset="0"/>
            </a:endParaRPr>
          </a:p>
          <a:p>
            <a:pPr marL="1028700" indent="-342900"/>
            <a:r>
              <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investigation techniques to understand what went wrong </a:t>
            </a:r>
          </a:p>
          <a:p>
            <a:pPr marL="1028700" indent="-342900"/>
            <a:r>
              <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escalating investigations to Safeguarding Adults Reviews </a:t>
            </a:r>
            <a:endParaRPr lang="en-GB" dirty="0">
              <a:solidFill>
                <a:schemeClr val="tx1"/>
              </a:solidFill>
            </a:endParaRPr>
          </a:p>
        </p:txBody>
      </p:sp>
      <p:sp>
        <p:nvSpPr>
          <p:cNvPr id="4" name="Footer Placeholder 3">
            <a:extLst>
              <a:ext uri="{FF2B5EF4-FFF2-40B4-BE49-F238E27FC236}">
                <a16:creationId xmlns:a16="http://schemas.microsoft.com/office/drawing/2014/main" id="{CC375339-50E8-4678-ABBE-6F50ED0B9811}"/>
              </a:ext>
            </a:extLst>
          </p:cNvPr>
          <p:cNvSpPr>
            <a:spLocks noGrp="1"/>
          </p:cNvSpPr>
          <p:nvPr>
            <p:ph type="ftr" sz="quarter" idx="11"/>
          </p:nvPr>
        </p:nvSpPr>
        <p:spPr/>
        <p:txBody>
          <a:bodyPr/>
          <a:lstStyle/>
          <a:p>
            <a:r>
              <a:rPr lang="en-US"/>
              <a:t>© Safeguardingcircle, 2022</a:t>
            </a:r>
            <a:endParaRPr lang="en-US" dirty="0"/>
          </a:p>
        </p:txBody>
      </p:sp>
      <p:sp>
        <p:nvSpPr>
          <p:cNvPr id="5" name="Slide Number Placeholder 4">
            <a:extLst>
              <a:ext uri="{FF2B5EF4-FFF2-40B4-BE49-F238E27FC236}">
                <a16:creationId xmlns:a16="http://schemas.microsoft.com/office/drawing/2014/main" id="{081417E8-ABA6-4882-9F57-45B79AB597EC}"/>
              </a:ext>
            </a:extLst>
          </p:cNvPr>
          <p:cNvSpPr>
            <a:spLocks noGrp="1"/>
          </p:cNvSpPr>
          <p:nvPr>
            <p:ph type="sldNum" sz="quarter" idx="12"/>
          </p:nvPr>
        </p:nvSpPr>
        <p:spPr/>
        <p:txBody>
          <a:bodyPr/>
          <a:lstStyle/>
          <a:p>
            <a:fld id="{73B850FF-6169-4056-8077-06FFA93A5366}" type="slidenum">
              <a:rPr lang="en-US" smtClean="0"/>
              <a:t>2</a:t>
            </a:fld>
            <a:endParaRPr lang="en-US" dirty="0"/>
          </a:p>
        </p:txBody>
      </p:sp>
    </p:spTree>
    <p:extLst>
      <p:ext uri="{BB962C8B-B14F-4D97-AF65-F5344CB8AC3E}">
        <p14:creationId xmlns:p14="http://schemas.microsoft.com/office/powerpoint/2010/main" val="3298800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17" y="1586484"/>
            <a:ext cx="3685032" cy="3685032"/>
          </a:xfrm>
          <a:prstGeom prst="ellipse">
            <a:avLst/>
          </a:prstGeom>
          <a:solidFill>
            <a:schemeClr val="accent2"/>
          </a:solidFill>
          <a:ln>
            <a:noFill/>
          </a:ln>
        </p:spPr>
        <p:txBody>
          <a:bodyPr>
            <a:normAutofit/>
          </a:bodyPr>
          <a:lstStyle/>
          <a:p>
            <a:r>
              <a:rPr lang="is-IS" sz="2600" dirty="0">
                <a:solidFill>
                  <a:srgbClr val="FFFFFF"/>
                </a:solidFill>
              </a:rPr>
              <a:t>how to avoid the pitfalls...</a:t>
            </a:r>
            <a:br>
              <a:rPr lang="is-IS" sz="2600" dirty="0">
                <a:solidFill>
                  <a:srgbClr val="FFFFFF"/>
                </a:solidFill>
              </a:rPr>
            </a:br>
            <a:r>
              <a:rPr lang="is-IS" sz="2600" dirty="0">
                <a:solidFill>
                  <a:schemeClr val="bg1"/>
                </a:solidFill>
              </a:rPr>
              <a:t>PEAC</a:t>
            </a:r>
            <a:r>
              <a:rPr lang="is-IS" sz="2600" b="1" dirty="0">
                <a:solidFill>
                  <a:schemeClr val="tx1"/>
                </a:solidFill>
              </a:rPr>
              <a:t>E</a:t>
            </a:r>
            <a:r>
              <a:rPr lang="is-IS" sz="2600" dirty="0">
                <a:solidFill>
                  <a:srgbClr val="FFFFFF"/>
                </a:solidFill>
              </a:rPr>
              <a:t> </a:t>
            </a:r>
            <a:endParaRPr lang="en-GB" sz="2600" dirty="0">
              <a:solidFill>
                <a:srgbClr val="FFFFFF"/>
              </a:solidFill>
            </a:endParaRPr>
          </a:p>
        </p:txBody>
      </p:sp>
      <p:sp>
        <p:nvSpPr>
          <p:cNvPr id="3" name="Content Placeholder 2"/>
          <p:cNvSpPr>
            <a:spLocks noGrp="1"/>
          </p:cNvSpPr>
          <p:nvPr>
            <p:ph idx="1"/>
          </p:nvPr>
        </p:nvSpPr>
        <p:spPr>
          <a:xfrm>
            <a:off x="4343400" y="498764"/>
            <a:ext cx="7668491" cy="6057484"/>
          </a:xfrm>
        </p:spPr>
        <p:txBody>
          <a:bodyPr anchor="ctr">
            <a:normAutofit/>
          </a:bodyPr>
          <a:lstStyle/>
          <a:p>
            <a:pPr marL="0" indent="0">
              <a:lnSpc>
                <a:spcPct val="90000"/>
              </a:lnSpc>
              <a:buNone/>
            </a:pPr>
            <a:r>
              <a:rPr lang="en-GB" sz="2400" b="1" dirty="0">
                <a:solidFill>
                  <a:schemeClr val="tx1"/>
                </a:solidFill>
              </a:rPr>
              <a:t>Evaluation</a:t>
            </a:r>
            <a:endParaRPr lang="en-GB" sz="2400" dirty="0">
              <a:solidFill>
                <a:schemeClr val="tx1"/>
              </a:solidFill>
            </a:endParaRPr>
          </a:p>
          <a:p>
            <a:pPr marL="0" indent="0">
              <a:lnSpc>
                <a:spcPct val="90000"/>
              </a:lnSpc>
              <a:buNone/>
            </a:pPr>
            <a:r>
              <a:rPr lang="en-GB" sz="2400" dirty="0">
                <a:solidFill>
                  <a:schemeClr val="tx1"/>
                </a:solidFill>
              </a:rPr>
              <a:t>This should be a continuous process throughout the safeguarding enquiry, but local policy requires active recording of key decisions and rationale. This must withstand judicial scrutiny so remember evidence needs to be objectively analysed, decisions based on it must be lawful, reasonable and fair.</a:t>
            </a:r>
          </a:p>
          <a:p>
            <a:pPr marL="0" indent="0">
              <a:lnSpc>
                <a:spcPct val="90000"/>
              </a:lnSpc>
              <a:buNone/>
            </a:pPr>
            <a:r>
              <a:rPr lang="en-GB" sz="2400" dirty="0">
                <a:solidFill>
                  <a:schemeClr val="tx1"/>
                </a:solidFill>
              </a:rPr>
              <a:t>It is also the enquiry officer’s opportunity to evaluate if the desired outcomes have been achieved and, if not, hold anyone responsible to account. </a:t>
            </a:r>
          </a:p>
          <a:p>
            <a:pPr marL="0" indent="0">
              <a:lnSpc>
                <a:spcPct val="90000"/>
              </a:lnSpc>
              <a:buNone/>
            </a:pPr>
            <a:endParaRPr lang="en-GB" sz="1100" dirty="0">
              <a:solidFill>
                <a:srgbClr val="404040"/>
              </a:solidFill>
            </a:endParaRPr>
          </a:p>
        </p:txBody>
      </p:sp>
      <p:sp>
        <p:nvSpPr>
          <p:cNvPr id="4" name="Slide Number Placeholder 3">
            <a:extLst>
              <a:ext uri="{FF2B5EF4-FFF2-40B4-BE49-F238E27FC236}">
                <a16:creationId xmlns:a16="http://schemas.microsoft.com/office/drawing/2014/main" id="{DAE0A77C-06E2-194C-93A8-5350F95DD014}"/>
              </a:ext>
            </a:extLst>
          </p:cNvPr>
          <p:cNvSpPr>
            <a:spLocks noGrp="1"/>
          </p:cNvSpPr>
          <p:nvPr>
            <p:ph type="sldNum" sz="quarter" idx="12"/>
          </p:nvPr>
        </p:nvSpPr>
        <p:spPr/>
        <p:txBody>
          <a:bodyPr/>
          <a:lstStyle/>
          <a:p>
            <a:fld id="{FFFFC492-BD7F-5440-BC0A-F5F0F45EBF29}" type="slidenum">
              <a:rPr lang="en-US" smtClean="0"/>
              <a:t>20</a:t>
            </a:fld>
            <a:endParaRPr lang="en-US" dirty="0"/>
          </a:p>
        </p:txBody>
      </p:sp>
      <p:sp>
        <p:nvSpPr>
          <p:cNvPr id="6" name="Footer Placeholder 5">
            <a:extLst>
              <a:ext uri="{FF2B5EF4-FFF2-40B4-BE49-F238E27FC236}">
                <a16:creationId xmlns:a16="http://schemas.microsoft.com/office/drawing/2014/main" id="{739538BF-93C0-224B-B6EE-4F196CEE02B3}"/>
              </a:ext>
            </a:extLst>
          </p:cNvPr>
          <p:cNvSpPr>
            <a:spLocks noGrp="1"/>
          </p:cNvSpPr>
          <p:nvPr>
            <p:ph type="ftr" sz="quarter" idx="11"/>
          </p:nvPr>
        </p:nvSpPr>
        <p:spPr/>
        <p:txBody>
          <a:bodyPr/>
          <a:lstStyle/>
          <a:p>
            <a:r>
              <a:rPr lang="en-US"/>
              <a:t>© Safeguardingcircle, 2022</a:t>
            </a:r>
            <a:endParaRPr lang="en-US" dirty="0"/>
          </a:p>
        </p:txBody>
      </p:sp>
    </p:spTree>
    <p:extLst>
      <p:ext uri="{BB962C8B-B14F-4D97-AF65-F5344CB8AC3E}">
        <p14:creationId xmlns:p14="http://schemas.microsoft.com/office/powerpoint/2010/main" val="390508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518" y="1357648"/>
            <a:ext cx="3237758" cy="1878401"/>
          </a:xfrm>
        </p:spPr>
        <p:txBody>
          <a:bodyPr>
            <a:normAutofit/>
          </a:bodyPr>
          <a:lstStyle/>
          <a:p>
            <a:r>
              <a:rPr lang="en-US" sz="4800" dirty="0">
                <a:solidFill>
                  <a:schemeClr val="tx1"/>
                </a:solidFill>
              </a:rPr>
              <a:t>Record keeping</a:t>
            </a:r>
          </a:p>
        </p:txBody>
      </p:sp>
      <p:sp>
        <p:nvSpPr>
          <p:cNvPr id="3" name="Content Placeholder 2"/>
          <p:cNvSpPr>
            <a:spLocks noGrp="1"/>
          </p:cNvSpPr>
          <p:nvPr>
            <p:ph idx="1"/>
          </p:nvPr>
        </p:nvSpPr>
        <p:spPr>
          <a:xfrm>
            <a:off x="3135086" y="375557"/>
            <a:ext cx="8369044" cy="5933714"/>
          </a:xfrm>
        </p:spPr>
        <p:txBody>
          <a:bodyPr>
            <a:normAutofit lnSpcReduction="10000"/>
          </a:bodyPr>
          <a:lstStyle/>
          <a:p>
            <a:r>
              <a:rPr lang="en-US" sz="2200" dirty="0">
                <a:solidFill>
                  <a:schemeClr val="tx1"/>
                </a:solidFill>
              </a:rPr>
              <a:t>Keep a clear record of the evidence gathered and reviewed during your investigation in a central location/file that can be accessed by your line management (while complying with the DPA!)</a:t>
            </a:r>
          </a:p>
          <a:p>
            <a:r>
              <a:rPr lang="en-US" sz="2200" dirty="0">
                <a:solidFill>
                  <a:schemeClr val="tx1"/>
                </a:solidFill>
              </a:rPr>
              <a:t>A record of all actions and decisions must be made. Good record keeping is a vital component of professional practice. Learning lessons from past mistakes and missed opportunities highlighted in Safeguarding Adult Reviews, Serious Case Reviews and other reports emphasize the need for quality recording especially when managing abuse, neglect and risk. This includes providing rationale for actions and decisions, whether or not they were taken. </a:t>
            </a:r>
          </a:p>
          <a:p>
            <a:r>
              <a:rPr lang="en-US" sz="2200" dirty="0">
                <a:solidFill>
                  <a:schemeClr val="tx1"/>
                </a:solidFill>
              </a:rPr>
              <a:t>Quality recording of adult safeguarding does not only safeguard the specific adult at risk, but also protects workers by evidencing decision making is based on the information available at the time. </a:t>
            </a:r>
          </a:p>
          <a:p>
            <a:r>
              <a:rPr lang="en-US" sz="2200" dirty="0">
                <a:solidFill>
                  <a:schemeClr val="tx1"/>
                </a:solidFill>
              </a:rPr>
              <a:t>There are also specific obligations to record views of the adult at risk as well as rationale for key decisions including information sharing, mental capacity assessments,  risk analysis and intervention decisions and actions taken to reduce risk</a:t>
            </a:r>
          </a:p>
          <a:p>
            <a:r>
              <a:rPr lang="en-US" sz="2200" dirty="0">
                <a:solidFill>
                  <a:schemeClr val="tx1"/>
                </a:solidFill>
              </a:rPr>
              <a:t>Persistent record keeping failures may also indicate poor care amounting to organisational abuse. </a:t>
            </a:r>
          </a:p>
          <a:p>
            <a:endParaRPr lang="en-US" dirty="0">
              <a:solidFill>
                <a:schemeClr val="tx1"/>
              </a:solidFill>
            </a:endParaRPr>
          </a:p>
        </p:txBody>
      </p:sp>
      <p:sp>
        <p:nvSpPr>
          <p:cNvPr id="4" name="Slide Number Placeholder 3">
            <a:extLst>
              <a:ext uri="{FF2B5EF4-FFF2-40B4-BE49-F238E27FC236}">
                <a16:creationId xmlns:a16="http://schemas.microsoft.com/office/drawing/2014/main" id="{12E09DC7-6E2D-9A4D-B89D-16AF05E9A316}"/>
              </a:ext>
            </a:extLst>
          </p:cNvPr>
          <p:cNvSpPr>
            <a:spLocks noGrp="1"/>
          </p:cNvSpPr>
          <p:nvPr>
            <p:ph type="sldNum" sz="quarter" idx="12"/>
          </p:nvPr>
        </p:nvSpPr>
        <p:spPr/>
        <p:txBody>
          <a:bodyPr/>
          <a:lstStyle/>
          <a:p>
            <a:fld id="{FFFFC492-BD7F-5440-BC0A-F5F0F45EBF29}" type="slidenum">
              <a:rPr lang="en-US" smtClean="0"/>
              <a:t>21</a:t>
            </a:fld>
            <a:endParaRPr lang="en-US" dirty="0"/>
          </a:p>
        </p:txBody>
      </p:sp>
      <p:sp>
        <p:nvSpPr>
          <p:cNvPr id="6" name="Footer Placeholder 5">
            <a:extLst>
              <a:ext uri="{FF2B5EF4-FFF2-40B4-BE49-F238E27FC236}">
                <a16:creationId xmlns:a16="http://schemas.microsoft.com/office/drawing/2014/main" id="{5FAFEFEE-A4F4-E54E-9509-5294367EE8BF}"/>
              </a:ext>
            </a:extLst>
          </p:cNvPr>
          <p:cNvSpPr>
            <a:spLocks noGrp="1"/>
          </p:cNvSpPr>
          <p:nvPr>
            <p:ph type="ftr" sz="quarter" idx="11"/>
          </p:nvPr>
        </p:nvSpPr>
        <p:spPr/>
        <p:txBody>
          <a:bodyPr/>
          <a:lstStyle/>
          <a:p>
            <a:pPr algn="l"/>
            <a:r>
              <a:rPr lang="en-US" dirty="0"/>
              <a:t>© </a:t>
            </a:r>
            <a:r>
              <a:rPr lang="en-US" dirty="0" err="1"/>
              <a:t>Safeguardingcircle</a:t>
            </a:r>
            <a:r>
              <a:rPr lang="en-US" dirty="0"/>
              <a:t>, 2022</a:t>
            </a:r>
          </a:p>
        </p:txBody>
      </p:sp>
    </p:spTree>
    <p:extLst>
      <p:ext uri="{BB962C8B-B14F-4D97-AF65-F5344CB8AC3E}">
        <p14:creationId xmlns:p14="http://schemas.microsoft.com/office/powerpoint/2010/main" val="2832365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CFAA1-D746-46C3-8D84-5CD2374BCA49}"/>
              </a:ext>
            </a:extLst>
          </p:cNvPr>
          <p:cNvSpPr>
            <a:spLocks noGrp="1"/>
          </p:cNvSpPr>
          <p:nvPr>
            <p:ph type="title"/>
          </p:nvPr>
        </p:nvSpPr>
        <p:spPr>
          <a:xfrm>
            <a:off x="422518" y="673920"/>
            <a:ext cx="2528500" cy="4625443"/>
          </a:xfrm>
        </p:spPr>
        <p:txBody>
          <a:bodyPr>
            <a:noAutofit/>
          </a:bodyPr>
          <a:lstStyle/>
          <a:p>
            <a:r>
              <a:rPr lang="en-GB" sz="4000" dirty="0">
                <a:solidFill>
                  <a:schemeClr val="tx1"/>
                </a:solidFill>
              </a:rPr>
              <a:t>Collating evidence: proportion-</a:t>
            </a:r>
            <a:r>
              <a:rPr lang="en-GB" sz="4000" dirty="0" err="1">
                <a:solidFill>
                  <a:schemeClr val="tx1"/>
                </a:solidFill>
              </a:rPr>
              <a:t>ality</a:t>
            </a:r>
            <a:endParaRPr lang="en-GB" sz="4000" dirty="0">
              <a:solidFill>
                <a:schemeClr val="tx1"/>
              </a:solidFill>
            </a:endParaRPr>
          </a:p>
        </p:txBody>
      </p:sp>
      <p:sp>
        <p:nvSpPr>
          <p:cNvPr id="3" name="Content Placeholder 2">
            <a:extLst>
              <a:ext uri="{FF2B5EF4-FFF2-40B4-BE49-F238E27FC236}">
                <a16:creationId xmlns:a16="http://schemas.microsoft.com/office/drawing/2014/main" id="{234C03FA-49F4-4533-8ED2-4E188E8A1996}"/>
              </a:ext>
            </a:extLst>
          </p:cNvPr>
          <p:cNvSpPr>
            <a:spLocks noGrp="1"/>
          </p:cNvSpPr>
          <p:nvPr>
            <p:ph idx="1"/>
          </p:nvPr>
        </p:nvSpPr>
        <p:spPr/>
        <p:txBody>
          <a:bodyPr>
            <a:normAutofit fontScale="92500"/>
          </a:bodyPr>
          <a:lstStyle/>
          <a:p>
            <a:r>
              <a:rPr lang="en-GB" dirty="0">
                <a:solidFill>
                  <a:schemeClr val="tx1"/>
                </a:solidFill>
              </a:rPr>
              <a:t>You should agree the scope of the evidence at the initial strategy meeting (but be confident to ask for more if needed)</a:t>
            </a:r>
          </a:p>
          <a:p>
            <a:r>
              <a:rPr lang="en-GB" dirty="0">
                <a:solidFill>
                  <a:schemeClr val="tx1"/>
                </a:solidFill>
              </a:rPr>
              <a:t>Be proportionate in your approach, keeping in mind the nature and severity of the risk, the impact on resources and the adult’s objectives </a:t>
            </a:r>
          </a:p>
          <a:p>
            <a:r>
              <a:rPr lang="en-GB" dirty="0">
                <a:solidFill>
                  <a:schemeClr val="tx1"/>
                </a:solidFill>
              </a:rPr>
              <a:t>Carefully consider which agencies and individuals need to be involved</a:t>
            </a:r>
          </a:p>
          <a:p>
            <a:r>
              <a:rPr lang="en-GB" dirty="0">
                <a:solidFill>
                  <a:schemeClr val="tx1"/>
                </a:solidFill>
              </a:rPr>
              <a:t>Weigh what evidence is required to properly investigate the allegation or risk identified</a:t>
            </a:r>
          </a:p>
          <a:p>
            <a:pPr lvl="1"/>
            <a:r>
              <a:rPr lang="en-GB" dirty="0">
                <a:solidFill>
                  <a:schemeClr val="tx1"/>
                </a:solidFill>
              </a:rPr>
              <a:t>Relevant case notes or chronologies</a:t>
            </a:r>
          </a:p>
          <a:p>
            <a:pPr lvl="1"/>
            <a:r>
              <a:rPr lang="en-GB" dirty="0">
                <a:solidFill>
                  <a:schemeClr val="tx1"/>
                </a:solidFill>
              </a:rPr>
              <a:t>Care plans, CPA care plans, risk assessments, MCA assessments</a:t>
            </a:r>
          </a:p>
          <a:p>
            <a:pPr lvl="1"/>
            <a:r>
              <a:rPr lang="en-GB" dirty="0">
                <a:solidFill>
                  <a:schemeClr val="tx1"/>
                </a:solidFill>
              </a:rPr>
              <a:t>CCTV, bank statements</a:t>
            </a:r>
          </a:p>
          <a:p>
            <a:pPr lvl="1"/>
            <a:r>
              <a:rPr lang="en-GB" dirty="0">
                <a:solidFill>
                  <a:schemeClr val="tx1"/>
                </a:solidFill>
              </a:rPr>
              <a:t>Witnesses and how to obtain the information from them (in writing, through an advocate, through interview)</a:t>
            </a:r>
          </a:p>
          <a:p>
            <a:pPr lvl="1"/>
            <a:r>
              <a:rPr lang="en-GB" dirty="0">
                <a:solidFill>
                  <a:schemeClr val="tx1"/>
                </a:solidFill>
              </a:rPr>
              <a:t>Policies, procedures and guidance</a:t>
            </a:r>
          </a:p>
          <a:p>
            <a:pPr lvl="1"/>
            <a:r>
              <a:rPr lang="en-GB" u="sng" dirty="0">
                <a:solidFill>
                  <a:schemeClr val="tx1"/>
                </a:solidFill>
              </a:rPr>
              <a:t>Previous safeguarding referrals and processes</a:t>
            </a:r>
            <a:r>
              <a:rPr lang="en-GB" dirty="0">
                <a:solidFill>
                  <a:schemeClr val="tx1"/>
                </a:solidFill>
              </a:rPr>
              <a:t> – this is essential to enable you to identify patterns and escalation of risk</a:t>
            </a:r>
            <a:endParaRPr lang="en-GB" u="sng" dirty="0">
              <a:solidFill>
                <a:schemeClr val="tx1"/>
              </a:solidFill>
            </a:endParaRPr>
          </a:p>
          <a:p>
            <a:pPr lvl="1"/>
            <a:endParaRPr lang="en-GB" dirty="0"/>
          </a:p>
        </p:txBody>
      </p:sp>
      <p:sp>
        <p:nvSpPr>
          <p:cNvPr id="4" name="Footer Placeholder 3">
            <a:extLst>
              <a:ext uri="{FF2B5EF4-FFF2-40B4-BE49-F238E27FC236}">
                <a16:creationId xmlns:a16="http://schemas.microsoft.com/office/drawing/2014/main" id="{BB5A11CA-DD2A-430B-8554-ACBBF819F60E}"/>
              </a:ext>
            </a:extLst>
          </p:cNvPr>
          <p:cNvSpPr>
            <a:spLocks noGrp="1"/>
          </p:cNvSpPr>
          <p:nvPr>
            <p:ph type="ftr" sz="quarter" idx="11"/>
          </p:nvPr>
        </p:nvSpPr>
        <p:spPr/>
        <p:txBody>
          <a:bodyPr/>
          <a:lstStyle/>
          <a:p>
            <a:r>
              <a:rPr lang="en-US"/>
              <a:t>© Safeguardingcircle, 2022</a:t>
            </a:r>
            <a:endParaRPr lang="en-US" dirty="0"/>
          </a:p>
        </p:txBody>
      </p:sp>
      <p:sp>
        <p:nvSpPr>
          <p:cNvPr id="5" name="Slide Number Placeholder 4">
            <a:extLst>
              <a:ext uri="{FF2B5EF4-FFF2-40B4-BE49-F238E27FC236}">
                <a16:creationId xmlns:a16="http://schemas.microsoft.com/office/drawing/2014/main" id="{E90AF24F-658C-4F9E-8A64-2C5CA201A058}"/>
              </a:ext>
            </a:extLst>
          </p:cNvPr>
          <p:cNvSpPr>
            <a:spLocks noGrp="1"/>
          </p:cNvSpPr>
          <p:nvPr>
            <p:ph type="sldNum" sz="quarter" idx="12"/>
          </p:nvPr>
        </p:nvSpPr>
        <p:spPr/>
        <p:txBody>
          <a:bodyPr/>
          <a:lstStyle/>
          <a:p>
            <a:fld id="{73B850FF-6169-4056-8077-06FFA93A5366}" type="slidenum">
              <a:rPr lang="en-US" smtClean="0"/>
              <a:t>22</a:t>
            </a:fld>
            <a:endParaRPr lang="en-US" dirty="0"/>
          </a:p>
        </p:txBody>
      </p:sp>
    </p:spTree>
    <p:extLst>
      <p:ext uri="{BB962C8B-B14F-4D97-AF65-F5344CB8AC3E}">
        <p14:creationId xmlns:p14="http://schemas.microsoft.com/office/powerpoint/2010/main" val="1023776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172F4-0ABF-4023-9246-0F9E84BBB64A}"/>
              </a:ext>
            </a:extLst>
          </p:cNvPr>
          <p:cNvSpPr>
            <a:spLocks noGrp="1"/>
          </p:cNvSpPr>
          <p:nvPr>
            <p:ph type="title"/>
          </p:nvPr>
        </p:nvSpPr>
        <p:spPr>
          <a:xfrm>
            <a:off x="746293" y="673921"/>
            <a:ext cx="2443716" cy="3977592"/>
          </a:xfrm>
        </p:spPr>
        <p:txBody>
          <a:bodyPr>
            <a:normAutofit/>
          </a:bodyPr>
          <a:lstStyle/>
          <a:p>
            <a:r>
              <a:rPr lang="en-GB" sz="4400" dirty="0">
                <a:solidFill>
                  <a:schemeClr val="tx1"/>
                </a:solidFill>
              </a:rPr>
              <a:t>Evidence: court standards</a:t>
            </a:r>
          </a:p>
        </p:txBody>
      </p:sp>
      <p:sp>
        <p:nvSpPr>
          <p:cNvPr id="3" name="Content Placeholder 2">
            <a:extLst>
              <a:ext uri="{FF2B5EF4-FFF2-40B4-BE49-F238E27FC236}">
                <a16:creationId xmlns:a16="http://schemas.microsoft.com/office/drawing/2014/main" id="{7C1482A1-6164-4554-BE4F-A854B6738CF1}"/>
              </a:ext>
            </a:extLst>
          </p:cNvPr>
          <p:cNvSpPr>
            <a:spLocks noGrp="1"/>
          </p:cNvSpPr>
          <p:nvPr>
            <p:ph idx="1"/>
          </p:nvPr>
        </p:nvSpPr>
        <p:spPr>
          <a:xfrm>
            <a:off x="3335482" y="235372"/>
            <a:ext cx="8611353" cy="6584951"/>
          </a:xfrm>
        </p:spPr>
        <p:txBody>
          <a:bodyPr/>
          <a:lstStyle/>
          <a:p>
            <a:r>
              <a:rPr lang="en-GB" dirty="0">
                <a:solidFill>
                  <a:schemeClr val="tx1"/>
                </a:solidFill>
              </a:rPr>
              <a:t>Probative – it must add value to the case and be credible</a:t>
            </a:r>
          </a:p>
          <a:p>
            <a:r>
              <a:rPr lang="en-GB" dirty="0">
                <a:solidFill>
                  <a:schemeClr val="tx1"/>
                </a:solidFill>
              </a:rPr>
              <a:t>Not prejudicial – factual, fair and impartial</a:t>
            </a:r>
          </a:p>
          <a:p>
            <a:r>
              <a:rPr lang="en-GB" dirty="0">
                <a:solidFill>
                  <a:schemeClr val="tx1"/>
                </a:solidFill>
              </a:rPr>
              <a:t>Relevant – it must relate to the investigate and make the allegation more or less provable</a:t>
            </a:r>
          </a:p>
          <a:p>
            <a:r>
              <a:rPr lang="en-GB" dirty="0">
                <a:solidFill>
                  <a:schemeClr val="tx1"/>
                </a:solidFill>
              </a:rPr>
              <a:t>Accurate – it must describe the facts as accurately as possible to help you decide what is true</a:t>
            </a:r>
          </a:p>
          <a:p>
            <a:r>
              <a:rPr lang="en-GB" dirty="0">
                <a:solidFill>
                  <a:schemeClr val="tx1"/>
                </a:solidFill>
              </a:rPr>
              <a:t>Coherent – it must be presented in a way that makes sense and is easy to understand, usually in chronological order and in an appropriate level of detail</a:t>
            </a:r>
          </a:p>
          <a:p>
            <a:r>
              <a:rPr lang="en-GB" dirty="0">
                <a:solidFill>
                  <a:schemeClr val="tx1"/>
                </a:solidFill>
              </a:rPr>
              <a:t>Provable – through physical or witness evidence</a:t>
            </a:r>
          </a:p>
          <a:p>
            <a:endParaRPr lang="en-GB" dirty="0">
              <a:solidFill>
                <a:schemeClr val="tx1"/>
              </a:solidFill>
            </a:endParaRPr>
          </a:p>
          <a:p>
            <a:pPr marL="0" indent="0">
              <a:buNone/>
            </a:pPr>
            <a:r>
              <a:rPr lang="en-GB" dirty="0">
                <a:solidFill>
                  <a:schemeClr val="tx1"/>
                </a:solidFill>
              </a:rPr>
              <a:t>This enables the decision maker to weigh the credibility and value of the evidence to reach a decision as to the trust of the matter</a:t>
            </a:r>
          </a:p>
          <a:p>
            <a:pPr marL="0" indent="0">
              <a:buNone/>
            </a:pPr>
            <a:endParaRPr lang="en-GB" dirty="0"/>
          </a:p>
        </p:txBody>
      </p:sp>
      <p:sp>
        <p:nvSpPr>
          <p:cNvPr id="4" name="Footer Placeholder 3">
            <a:extLst>
              <a:ext uri="{FF2B5EF4-FFF2-40B4-BE49-F238E27FC236}">
                <a16:creationId xmlns:a16="http://schemas.microsoft.com/office/drawing/2014/main" id="{54887377-5EA4-4722-ABFF-BA20A32ECEBC}"/>
              </a:ext>
            </a:extLst>
          </p:cNvPr>
          <p:cNvSpPr>
            <a:spLocks noGrp="1"/>
          </p:cNvSpPr>
          <p:nvPr>
            <p:ph type="ftr" sz="quarter" idx="11"/>
          </p:nvPr>
        </p:nvSpPr>
        <p:spPr/>
        <p:txBody>
          <a:bodyPr/>
          <a:lstStyle/>
          <a:p>
            <a:r>
              <a:rPr lang="en-US"/>
              <a:t>© Safeguardingcircle, 2022</a:t>
            </a:r>
            <a:endParaRPr lang="en-US" dirty="0"/>
          </a:p>
        </p:txBody>
      </p:sp>
      <p:sp>
        <p:nvSpPr>
          <p:cNvPr id="5" name="Slide Number Placeholder 4">
            <a:extLst>
              <a:ext uri="{FF2B5EF4-FFF2-40B4-BE49-F238E27FC236}">
                <a16:creationId xmlns:a16="http://schemas.microsoft.com/office/drawing/2014/main" id="{652AE885-8703-4A5C-8D42-18F4279BEBA5}"/>
              </a:ext>
            </a:extLst>
          </p:cNvPr>
          <p:cNvSpPr>
            <a:spLocks noGrp="1"/>
          </p:cNvSpPr>
          <p:nvPr>
            <p:ph type="sldNum" sz="quarter" idx="12"/>
          </p:nvPr>
        </p:nvSpPr>
        <p:spPr/>
        <p:txBody>
          <a:bodyPr/>
          <a:lstStyle/>
          <a:p>
            <a:fld id="{73B850FF-6169-4056-8077-06FFA93A5366}" type="slidenum">
              <a:rPr lang="en-US" smtClean="0"/>
              <a:t>23</a:t>
            </a:fld>
            <a:endParaRPr lang="en-US" dirty="0"/>
          </a:p>
        </p:txBody>
      </p:sp>
    </p:spTree>
    <p:extLst>
      <p:ext uri="{BB962C8B-B14F-4D97-AF65-F5344CB8AC3E}">
        <p14:creationId xmlns:p14="http://schemas.microsoft.com/office/powerpoint/2010/main" val="2178586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23CFB-A6D1-4C46-B632-169178698D6D}"/>
              </a:ext>
            </a:extLst>
          </p:cNvPr>
          <p:cNvSpPr>
            <a:spLocks noGrp="1"/>
          </p:cNvSpPr>
          <p:nvPr>
            <p:ph type="title"/>
          </p:nvPr>
        </p:nvSpPr>
        <p:spPr>
          <a:xfrm>
            <a:off x="746292" y="673921"/>
            <a:ext cx="3160689" cy="3977592"/>
          </a:xfrm>
        </p:spPr>
        <p:txBody>
          <a:bodyPr>
            <a:normAutofit/>
          </a:bodyPr>
          <a:lstStyle/>
          <a:p>
            <a:r>
              <a:rPr lang="en-GB" sz="4800" dirty="0">
                <a:solidFill>
                  <a:schemeClr val="tx1"/>
                </a:solidFill>
              </a:rPr>
              <a:t>Classes of evidence</a:t>
            </a:r>
          </a:p>
        </p:txBody>
      </p:sp>
      <p:sp>
        <p:nvSpPr>
          <p:cNvPr id="3" name="Content Placeholder 2">
            <a:extLst>
              <a:ext uri="{FF2B5EF4-FFF2-40B4-BE49-F238E27FC236}">
                <a16:creationId xmlns:a16="http://schemas.microsoft.com/office/drawing/2014/main" id="{57A435C1-FB8E-4A8D-81C5-902C4B7FC499}"/>
              </a:ext>
            </a:extLst>
          </p:cNvPr>
          <p:cNvSpPr>
            <a:spLocks noGrp="1"/>
          </p:cNvSpPr>
          <p:nvPr>
            <p:ph idx="1"/>
          </p:nvPr>
        </p:nvSpPr>
        <p:spPr>
          <a:xfrm>
            <a:off x="3532910" y="156670"/>
            <a:ext cx="8380674" cy="6584951"/>
          </a:xfrm>
        </p:spPr>
        <p:txBody>
          <a:bodyPr/>
          <a:lstStyle/>
          <a:p>
            <a:r>
              <a:rPr lang="en-GB" dirty="0">
                <a:solidFill>
                  <a:schemeClr val="tx1"/>
                </a:solidFill>
              </a:rPr>
              <a:t>Direct evidence – known personally to the witness, what they saw, heard or smelled</a:t>
            </a:r>
          </a:p>
          <a:p>
            <a:r>
              <a:rPr lang="en-GB" dirty="0">
                <a:solidFill>
                  <a:schemeClr val="tx1"/>
                </a:solidFill>
              </a:rPr>
              <a:t>Circumstance evidence – allows a conclusion to be drawn from a set of circumstances</a:t>
            </a:r>
          </a:p>
          <a:p>
            <a:r>
              <a:rPr lang="en-GB" dirty="0">
                <a:solidFill>
                  <a:schemeClr val="tx1"/>
                </a:solidFill>
              </a:rPr>
              <a:t>Hearsay is second-hand evidence that someone has told you or was overheard or written; it can be used in certain circumstances, but you must assess the weight to be given to it</a:t>
            </a:r>
          </a:p>
          <a:p>
            <a:r>
              <a:rPr lang="en-GB" dirty="0">
                <a:solidFill>
                  <a:schemeClr val="tx1"/>
                </a:solidFill>
              </a:rPr>
              <a:t>Primary evidence – an original document</a:t>
            </a:r>
          </a:p>
          <a:p>
            <a:r>
              <a:rPr lang="en-GB" dirty="0">
                <a:solidFill>
                  <a:schemeClr val="tx1"/>
                </a:solidFill>
              </a:rPr>
              <a:t>Secondary evidence – a copy of a document or verbal evidence about its contents</a:t>
            </a:r>
          </a:p>
          <a:p>
            <a:r>
              <a:rPr lang="en-GB" dirty="0">
                <a:solidFill>
                  <a:schemeClr val="tx1"/>
                </a:solidFill>
              </a:rPr>
              <a:t>Forensic evidence – analysis/testing by an expert</a:t>
            </a:r>
          </a:p>
          <a:p>
            <a:r>
              <a:rPr lang="en-GB" dirty="0">
                <a:solidFill>
                  <a:schemeClr val="tx1"/>
                </a:solidFill>
              </a:rPr>
              <a:t>Expert evidence – an opinion from an expert on a topic outside the knowledge of a layperson</a:t>
            </a:r>
          </a:p>
          <a:p>
            <a:endParaRPr lang="en-GB" dirty="0">
              <a:solidFill>
                <a:schemeClr val="tx1"/>
              </a:solidFill>
            </a:endParaRPr>
          </a:p>
        </p:txBody>
      </p:sp>
      <p:sp>
        <p:nvSpPr>
          <p:cNvPr id="4" name="Footer Placeholder 3">
            <a:extLst>
              <a:ext uri="{FF2B5EF4-FFF2-40B4-BE49-F238E27FC236}">
                <a16:creationId xmlns:a16="http://schemas.microsoft.com/office/drawing/2014/main" id="{54A781A0-75C8-4630-BDF2-76DE4BD2957F}"/>
              </a:ext>
            </a:extLst>
          </p:cNvPr>
          <p:cNvSpPr>
            <a:spLocks noGrp="1"/>
          </p:cNvSpPr>
          <p:nvPr>
            <p:ph type="ftr" sz="quarter" idx="11"/>
          </p:nvPr>
        </p:nvSpPr>
        <p:spPr/>
        <p:txBody>
          <a:bodyPr/>
          <a:lstStyle/>
          <a:p>
            <a:r>
              <a:rPr lang="en-US"/>
              <a:t>© Safeguardingcircle, 2022</a:t>
            </a:r>
            <a:endParaRPr lang="en-US" dirty="0"/>
          </a:p>
        </p:txBody>
      </p:sp>
      <p:sp>
        <p:nvSpPr>
          <p:cNvPr id="5" name="Slide Number Placeholder 4">
            <a:extLst>
              <a:ext uri="{FF2B5EF4-FFF2-40B4-BE49-F238E27FC236}">
                <a16:creationId xmlns:a16="http://schemas.microsoft.com/office/drawing/2014/main" id="{5C7521B1-249F-47CD-829A-BB38E68BCBE4}"/>
              </a:ext>
            </a:extLst>
          </p:cNvPr>
          <p:cNvSpPr>
            <a:spLocks noGrp="1"/>
          </p:cNvSpPr>
          <p:nvPr>
            <p:ph type="sldNum" sz="quarter" idx="12"/>
          </p:nvPr>
        </p:nvSpPr>
        <p:spPr/>
        <p:txBody>
          <a:bodyPr/>
          <a:lstStyle/>
          <a:p>
            <a:fld id="{73B850FF-6169-4056-8077-06FFA93A5366}" type="slidenum">
              <a:rPr lang="en-US" smtClean="0"/>
              <a:t>24</a:t>
            </a:fld>
            <a:endParaRPr lang="en-US" dirty="0"/>
          </a:p>
        </p:txBody>
      </p:sp>
    </p:spTree>
    <p:extLst>
      <p:ext uri="{BB962C8B-B14F-4D97-AF65-F5344CB8AC3E}">
        <p14:creationId xmlns:p14="http://schemas.microsoft.com/office/powerpoint/2010/main" val="1813381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A12D3-36EF-4E20-B107-2382CEED8B85}"/>
              </a:ext>
            </a:extLst>
          </p:cNvPr>
          <p:cNvSpPr>
            <a:spLocks noGrp="1"/>
          </p:cNvSpPr>
          <p:nvPr>
            <p:ph type="title"/>
          </p:nvPr>
        </p:nvSpPr>
        <p:spPr>
          <a:xfrm>
            <a:off x="422518" y="673921"/>
            <a:ext cx="2664336" cy="3977592"/>
          </a:xfrm>
        </p:spPr>
        <p:txBody>
          <a:bodyPr>
            <a:noAutofit/>
          </a:bodyPr>
          <a:lstStyle/>
          <a:p>
            <a:r>
              <a:rPr lang="en-GB" sz="4000" dirty="0">
                <a:solidFill>
                  <a:schemeClr val="tx1"/>
                </a:solidFill>
              </a:rPr>
              <a:t>Early discussions with a witness</a:t>
            </a:r>
          </a:p>
        </p:txBody>
      </p:sp>
      <p:sp>
        <p:nvSpPr>
          <p:cNvPr id="3" name="Content Placeholder 2">
            <a:extLst>
              <a:ext uri="{FF2B5EF4-FFF2-40B4-BE49-F238E27FC236}">
                <a16:creationId xmlns:a16="http://schemas.microsoft.com/office/drawing/2014/main" id="{0F2F99E7-4619-4C60-920F-5D2D77D0AAC3}"/>
              </a:ext>
            </a:extLst>
          </p:cNvPr>
          <p:cNvSpPr>
            <a:spLocks noGrp="1"/>
          </p:cNvSpPr>
          <p:nvPr>
            <p:ph idx="1"/>
          </p:nvPr>
        </p:nvSpPr>
        <p:spPr/>
        <p:txBody>
          <a:bodyPr>
            <a:normAutofit fontScale="92500" lnSpcReduction="10000"/>
          </a:bodyPr>
          <a:lstStyle/>
          <a:p>
            <a:pPr marL="0" indent="0">
              <a:buNone/>
            </a:pPr>
            <a:r>
              <a:rPr lang="en-GB" sz="2400" dirty="0">
                <a:solidFill>
                  <a:schemeClr val="tx1"/>
                </a:solidFill>
              </a:rPr>
              <a:t>It may be appropriate to elicit a brief account through initial questioning (</a:t>
            </a:r>
            <a:r>
              <a:rPr lang="en-GB" sz="2400" dirty="0" err="1">
                <a:solidFill>
                  <a:schemeClr val="tx1"/>
                </a:solidFill>
              </a:rPr>
              <a:t>eg</a:t>
            </a:r>
            <a:r>
              <a:rPr lang="en-GB" sz="2400" dirty="0">
                <a:solidFill>
                  <a:schemeClr val="tx1"/>
                </a:solidFill>
              </a:rPr>
              <a:t> to establish where the alleged incident took place, who was involved or might hold further evidence) then return to interview some witnesses more fully. Basic principles:</a:t>
            </a:r>
          </a:p>
          <a:p>
            <a:pPr marL="0" indent="0">
              <a:buNone/>
            </a:pPr>
            <a:r>
              <a:rPr lang="en-GB" sz="2400" dirty="0">
                <a:solidFill>
                  <a:schemeClr val="tx1"/>
                </a:solidFill>
              </a:rPr>
              <a:t>a) Listen to the witness. </a:t>
            </a:r>
          </a:p>
          <a:p>
            <a:pPr marL="0" indent="0">
              <a:buNone/>
            </a:pPr>
            <a:r>
              <a:rPr lang="en-GB" sz="2400" dirty="0">
                <a:solidFill>
                  <a:schemeClr val="tx1"/>
                </a:solidFill>
              </a:rPr>
              <a:t>b) Do not stop a witness who is freely recalling significant events. </a:t>
            </a:r>
          </a:p>
          <a:p>
            <a:pPr marL="0" indent="0">
              <a:buNone/>
            </a:pPr>
            <a:r>
              <a:rPr lang="en-GB" sz="2400" dirty="0">
                <a:solidFill>
                  <a:schemeClr val="tx1"/>
                </a:solidFill>
              </a:rPr>
              <a:t>c) Where it is necessary to ask questions, they should, as far as possible in the circumstances, be open-ended or specific-closed rather than forced choice, leading or multiple. </a:t>
            </a:r>
          </a:p>
          <a:p>
            <a:pPr marL="0" indent="0">
              <a:buNone/>
            </a:pPr>
            <a:r>
              <a:rPr lang="en-GB" sz="2400" dirty="0">
                <a:solidFill>
                  <a:schemeClr val="tx1"/>
                </a:solidFill>
              </a:rPr>
              <a:t>d) Ask no more questions than are necessary in the circumstances to take immediate action. </a:t>
            </a:r>
          </a:p>
          <a:p>
            <a:pPr marL="0" indent="0">
              <a:buNone/>
            </a:pPr>
            <a:r>
              <a:rPr lang="en-GB" sz="2400" dirty="0">
                <a:solidFill>
                  <a:schemeClr val="tx1"/>
                </a:solidFill>
              </a:rPr>
              <a:t>e) Make a comprehensive note of the discussion, taking care to record the timing, setting and people present as well as what was said by the witness and anybody else present (particularly the actual questions asked of the witness) </a:t>
            </a:r>
          </a:p>
          <a:p>
            <a:pPr marL="0" indent="0">
              <a:buNone/>
            </a:pPr>
            <a:r>
              <a:rPr lang="en-GB" sz="2400" dirty="0">
                <a:solidFill>
                  <a:schemeClr val="tx1"/>
                </a:solidFill>
              </a:rPr>
              <a:t>f) Make a note of the demeanour of the witness and anything else that might be relevant to any subsequent formal interview or the wider investigation. </a:t>
            </a:r>
          </a:p>
          <a:p>
            <a:pPr marL="0" indent="0">
              <a:buNone/>
            </a:pPr>
            <a:r>
              <a:rPr lang="en-GB" sz="2400" dirty="0">
                <a:solidFill>
                  <a:schemeClr val="tx1"/>
                </a:solidFill>
              </a:rPr>
              <a:t>g) Fully record any comments made by the witness or events that might be relevant to the legal process up to the time of the interview.</a:t>
            </a:r>
          </a:p>
        </p:txBody>
      </p:sp>
      <p:sp>
        <p:nvSpPr>
          <p:cNvPr id="4" name="Footer Placeholder 3">
            <a:extLst>
              <a:ext uri="{FF2B5EF4-FFF2-40B4-BE49-F238E27FC236}">
                <a16:creationId xmlns:a16="http://schemas.microsoft.com/office/drawing/2014/main" id="{1D5FAFAC-C026-470D-915A-57FF8B410AE5}"/>
              </a:ext>
            </a:extLst>
          </p:cNvPr>
          <p:cNvSpPr>
            <a:spLocks noGrp="1"/>
          </p:cNvSpPr>
          <p:nvPr>
            <p:ph type="ftr" sz="quarter" idx="11"/>
          </p:nvPr>
        </p:nvSpPr>
        <p:spPr/>
        <p:txBody>
          <a:bodyPr/>
          <a:lstStyle/>
          <a:p>
            <a:r>
              <a:rPr lang="en-US"/>
              <a:t>© Safeguardingcircle, 2022</a:t>
            </a:r>
            <a:endParaRPr lang="en-US" dirty="0"/>
          </a:p>
        </p:txBody>
      </p:sp>
      <p:sp>
        <p:nvSpPr>
          <p:cNvPr id="5" name="Slide Number Placeholder 4">
            <a:extLst>
              <a:ext uri="{FF2B5EF4-FFF2-40B4-BE49-F238E27FC236}">
                <a16:creationId xmlns:a16="http://schemas.microsoft.com/office/drawing/2014/main" id="{BBAA8B2E-02EB-452E-A8B1-7F995FD9B388}"/>
              </a:ext>
            </a:extLst>
          </p:cNvPr>
          <p:cNvSpPr>
            <a:spLocks noGrp="1"/>
          </p:cNvSpPr>
          <p:nvPr>
            <p:ph type="sldNum" sz="quarter" idx="12"/>
          </p:nvPr>
        </p:nvSpPr>
        <p:spPr/>
        <p:txBody>
          <a:bodyPr/>
          <a:lstStyle/>
          <a:p>
            <a:fld id="{73B850FF-6169-4056-8077-06FFA93A5366}" type="slidenum">
              <a:rPr lang="en-US" smtClean="0"/>
              <a:t>25</a:t>
            </a:fld>
            <a:endParaRPr lang="en-US" dirty="0"/>
          </a:p>
        </p:txBody>
      </p:sp>
    </p:spTree>
    <p:extLst>
      <p:ext uri="{BB962C8B-B14F-4D97-AF65-F5344CB8AC3E}">
        <p14:creationId xmlns:p14="http://schemas.microsoft.com/office/powerpoint/2010/main" val="459884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47CA5-AEFE-46B8-AF9E-A5F4A6597FAF}"/>
              </a:ext>
            </a:extLst>
          </p:cNvPr>
          <p:cNvSpPr>
            <a:spLocks noGrp="1"/>
          </p:cNvSpPr>
          <p:nvPr>
            <p:ph type="title"/>
          </p:nvPr>
        </p:nvSpPr>
        <p:spPr>
          <a:xfrm>
            <a:off x="343654" y="270164"/>
            <a:ext cx="2743200" cy="5683827"/>
          </a:xfrm>
        </p:spPr>
        <p:txBody>
          <a:bodyPr>
            <a:normAutofit fontScale="90000"/>
          </a:bodyPr>
          <a:lstStyle/>
          <a:p>
            <a:r>
              <a:rPr lang="en-GB" sz="5300" dirty="0">
                <a:solidFill>
                  <a:schemeClr val="tx1"/>
                </a:solidFill>
              </a:rPr>
              <a:t>Interviews</a:t>
            </a:r>
            <a:br>
              <a:rPr lang="en-GB" sz="3100" dirty="0">
                <a:solidFill>
                  <a:schemeClr val="tx1"/>
                </a:solidFill>
              </a:rPr>
            </a:br>
            <a:br>
              <a:rPr lang="en-GB" sz="3100" dirty="0">
                <a:solidFill>
                  <a:schemeClr val="tx1"/>
                </a:solidFill>
              </a:rPr>
            </a:br>
            <a:r>
              <a:rPr lang="en-GB" sz="3100" dirty="0">
                <a:solidFill>
                  <a:schemeClr val="tx1"/>
                </a:solidFill>
              </a:rPr>
              <a:t>Achieving Best Evidence in Criminal Proceedings Guidance on interviewing victims and witnesses, and guidance on using special measures</a:t>
            </a:r>
            <a:endParaRPr lang="en-GB" dirty="0">
              <a:solidFill>
                <a:schemeClr val="tx1"/>
              </a:solidFill>
            </a:endParaRPr>
          </a:p>
        </p:txBody>
      </p:sp>
      <p:sp>
        <p:nvSpPr>
          <p:cNvPr id="3" name="Content Placeholder 2">
            <a:extLst>
              <a:ext uri="{FF2B5EF4-FFF2-40B4-BE49-F238E27FC236}">
                <a16:creationId xmlns:a16="http://schemas.microsoft.com/office/drawing/2014/main" id="{ABB065A3-3584-4409-8661-14DAB9C04A0E}"/>
              </a:ext>
            </a:extLst>
          </p:cNvPr>
          <p:cNvSpPr>
            <a:spLocks noGrp="1"/>
          </p:cNvSpPr>
          <p:nvPr>
            <p:ph idx="1"/>
          </p:nvPr>
        </p:nvSpPr>
        <p:spPr/>
        <p:txBody>
          <a:bodyPr>
            <a:normAutofit fontScale="92500"/>
          </a:bodyPr>
          <a:lstStyle/>
          <a:p>
            <a:r>
              <a:rPr lang="en-GB" dirty="0">
                <a:solidFill>
                  <a:schemeClr val="tx1"/>
                </a:solidFill>
              </a:rPr>
              <a:t>Planning is key to a successful interview – the case should be thoroughly reviewed before embarking on interviews. </a:t>
            </a:r>
          </a:p>
          <a:p>
            <a:r>
              <a:rPr lang="en-GB" dirty="0">
                <a:solidFill>
                  <a:schemeClr val="tx1"/>
                </a:solidFill>
              </a:rPr>
              <a:t>Ensure you have identified the key issues you need to ask about (while being responsive to new issues that arise)</a:t>
            </a:r>
          </a:p>
          <a:p>
            <a:r>
              <a:rPr lang="en-GB" dirty="0">
                <a:solidFill>
                  <a:schemeClr val="tx1"/>
                </a:solidFill>
              </a:rPr>
              <a:t>Structure the interview – allow a narrative account, then open questions on one key issue/time period, narrowing to closed questions to clarify specifics, before moving to the next issue</a:t>
            </a:r>
          </a:p>
          <a:p>
            <a:r>
              <a:rPr lang="en-GB" dirty="0">
                <a:solidFill>
                  <a:schemeClr val="tx1"/>
                </a:solidFill>
              </a:rPr>
              <a:t>Give them an opportunity to explain </a:t>
            </a:r>
            <a:r>
              <a:rPr lang="en-GB" u="sng" dirty="0">
                <a:solidFill>
                  <a:schemeClr val="tx1"/>
                </a:solidFill>
              </a:rPr>
              <a:t>significant</a:t>
            </a:r>
            <a:r>
              <a:rPr lang="en-GB" dirty="0">
                <a:solidFill>
                  <a:schemeClr val="tx1"/>
                </a:solidFill>
              </a:rPr>
              <a:t> inconsistencies/omissions in the evidence at the end of the interview</a:t>
            </a:r>
          </a:p>
          <a:p>
            <a:r>
              <a:rPr lang="en-GB" dirty="0">
                <a:solidFill>
                  <a:schemeClr val="tx1"/>
                </a:solidFill>
              </a:rPr>
              <a:t>Avoid jargon and ask questions in a way that the person can understand, using a translator or advocate to support the process if necessary </a:t>
            </a:r>
          </a:p>
          <a:p>
            <a:r>
              <a:rPr lang="en-GB" dirty="0">
                <a:solidFill>
                  <a:schemeClr val="tx1"/>
                </a:solidFill>
              </a:rPr>
              <a:t>Keep detailed notes and give a copy to the individual so that they can respond to any inaccuracies. A recording may be appropriate depending on the nature of the investigation.</a:t>
            </a:r>
          </a:p>
          <a:p>
            <a:endParaRPr lang="en-GB" dirty="0"/>
          </a:p>
        </p:txBody>
      </p:sp>
      <p:sp>
        <p:nvSpPr>
          <p:cNvPr id="4" name="Footer Placeholder 3">
            <a:extLst>
              <a:ext uri="{FF2B5EF4-FFF2-40B4-BE49-F238E27FC236}">
                <a16:creationId xmlns:a16="http://schemas.microsoft.com/office/drawing/2014/main" id="{4A0F2461-0B06-4964-94BD-7A72F4FFD4FA}"/>
              </a:ext>
            </a:extLst>
          </p:cNvPr>
          <p:cNvSpPr>
            <a:spLocks noGrp="1"/>
          </p:cNvSpPr>
          <p:nvPr>
            <p:ph type="ftr" sz="quarter" idx="11"/>
          </p:nvPr>
        </p:nvSpPr>
        <p:spPr/>
        <p:txBody>
          <a:bodyPr/>
          <a:lstStyle/>
          <a:p>
            <a:r>
              <a:rPr lang="en-US"/>
              <a:t>© Safeguardingcircle, 2022</a:t>
            </a:r>
            <a:endParaRPr lang="en-US" dirty="0"/>
          </a:p>
        </p:txBody>
      </p:sp>
      <p:sp>
        <p:nvSpPr>
          <p:cNvPr id="5" name="Slide Number Placeholder 4">
            <a:extLst>
              <a:ext uri="{FF2B5EF4-FFF2-40B4-BE49-F238E27FC236}">
                <a16:creationId xmlns:a16="http://schemas.microsoft.com/office/drawing/2014/main" id="{002AC2A5-E8C4-45BA-BB12-229BA84BB90E}"/>
              </a:ext>
            </a:extLst>
          </p:cNvPr>
          <p:cNvSpPr>
            <a:spLocks noGrp="1"/>
          </p:cNvSpPr>
          <p:nvPr>
            <p:ph type="sldNum" sz="quarter" idx="12"/>
          </p:nvPr>
        </p:nvSpPr>
        <p:spPr/>
        <p:txBody>
          <a:bodyPr/>
          <a:lstStyle/>
          <a:p>
            <a:fld id="{73B850FF-6169-4056-8077-06FFA93A5366}" type="slidenum">
              <a:rPr lang="en-US" smtClean="0"/>
              <a:t>26</a:t>
            </a:fld>
            <a:endParaRPr lang="en-US" dirty="0"/>
          </a:p>
        </p:txBody>
      </p:sp>
    </p:spTree>
    <p:extLst>
      <p:ext uri="{BB962C8B-B14F-4D97-AF65-F5344CB8AC3E}">
        <p14:creationId xmlns:p14="http://schemas.microsoft.com/office/powerpoint/2010/main" val="1601933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96065"/>
            <a:ext cx="8132064" cy="905206"/>
          </a:xfrm>
        </p:spPr>
        <p:txBody>
          <a:bodyPr>
            <a:normAutofit/>
          </a:bodyPr>
          <a:lstStyle/>
          <a:p>
            <a:r>
              <a:rPr lang="en-GB" dirty="0">
                <a:solidFill>
                  <a:schemeClr val="tx1"/>
                </a:solidFill>
              </a:rPr>
              <a:t>Language is very important!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707" y="1201271"/>
            <a:ext cx="3159247" cy="4114801"/>
          </a:xfrm>
          <a:prstGeom prst="rect">
            <a:avLst/>
          </a:prstGeom>
        </p:spPr>
      </p:pic>
      <p:sp>
        <p:nvSpPr>
          <p:cNvPr id="3" name="Content Placeholder 2"/>
          <p:cNvSpPr>
            <a:spLocks noGrp="1"/>
          </p:cNvSpPr>
          <p:nvPr>
            <p:ph idx="1"/>
          </p:nvPr>
        </p:nvSpPr>
        <p:spPr>
          <a:xfrm>
            <a:off x="3567954" y="1395138"/>
            <a:ext cx="8347238" cy="4641379"/>
          </a:xfrm>
        </p:spPr>
        <p:txBody>
          <a:bodyPr>
            <a:noAutofit/>
          </a:bodyPr>
          <a:lstStyle/>
          <a:p>
            <a:pPr marL="0" indent="0">
              <a:buNone/>
            </a:pPr>
            <a:r>
              <a:rPr lang="en-GB" sz="2200" dirty="0">
                <a:solidFill>
                  <a:schemeClr val="tx1"/>
                </a:solidFill>
              </a:rPr>
              <a:t>Check everyone who needs to know understands what you mean! </a:t>
            </a:r>
          </a:p>
          <a:p>
            <a:r>
              <a:rPr lang="en-GB" sz="2200" dirty="0">
                <a:solidFill>
                  <a:schemeClr val="tx1"/>
                </a:solidFill>
              </a:rPr>
              <a:t>‘vulnerable adult’ is subjective and is defined differently in Care Act,  PACE, Vetting and Barring legislation.  </a:t>
            </a:r>
          </a:p>
          <a:p>
            <a:r>
              <a:rPr lang="en-GB" sz="2200" dirty="0">
                <a:solidFill>
                  <a:schemeClr val="tx1"/>
                </a:solidFill>
              </a:rPr>
              <a:t>‘challenging behaviour’ is also subjective- use objective measures e.g. NHS CHC Decision Support Tool </a:t>
            </a:r>
          </a:p>
          <a:p>
            <a:pPr marL="0" indent="0">
              <a:buNone/>
            </a:pPr>
            <a:r>
              <a:rPr lang="en-GB" sz="2200" dirty="0">
                <a:solidFill>
                  <a:schemeClr val="tx1"/>
                </a:solidFill>
              </a:rPr>
              <a:t>Distinguish facts from your opinion </a:t>
            </a:r>
            <a:r>
              <a:rPr lang="en-US" sz="2200" dirty="0">
                <a:solidFill>
                  <a:schemeClr val="tx1"/>
                </a:solidFill>
              </a:rPr>
              <a:t>and back this up with objective evidence. </a:t>
            </a:r>
            <a:endParaRPr lang="en-GB" sz="2200" dirty="0">
              <a:solidFill>
                <a:schemeClr val="tx1"/>
              </a:solidFill>
            </a:endParaRPr>
          </a:p>
          <a:p>
            <a:r>
              <a:rPr lang="en-GB" sz="2200" dirty="0" err="1">
                <a:solidFill>
                  <a:schemeClr val="tx1"/>
                </a:solidFill>
              </a:rPr>
              <a:t>Munby</a:t>
            </a:r>
            <a:r>
              <a:rPr lang="en-GB" sz="2200" dirty="0">
                <a:solidFill>
                  <a:schemeClr val="tx1"/>
                </a:solidFill>
              </a:rPr>
              <a:t> P in the Darlington Judgment criticising the social worker’s evidence reminded  us ‘</a:t>
            </a:r>
            <a:r>
              <a:rPr lang="en-GB" sz="2200" i="1" dirty="0">
                <a:solidFill>
                  <a:schemeClr val="tx1"/>
                </a:solidFill>
              </a:rPr>
              <a:t>We are not ‘guardians of morality</a:t>
            </a:r>
            <a:r>
              <a:rPr lang="en-GB" sz="2200" dirty="0">
                <a:solidFill>
                  <a:schemeClr val="tx1"/>
                </a:solidFill>
              </a:rPr>
              <a:t>. </a:t>
            </a:r>
            <a:r>
              <a:rPr lang="en-GB" sz="2200" i="1" dirty="0">
                <a:solidFill>
                  <a:schemeClr val="tx1"/>
                </a:solidFill>
              </a:rPr>
              <a:t>The justification for State intervention is harm to children, not parental immorality.’</a:t>
            </a:r>
          </a:p>
          <a:p>
            <a:r>
              <a:rPr lang="en-US" sz="2200" dirty="0">
                <a:solidFill>
                  <a:schemeClr val="tx1"/>
                </a:solidFill>
              </a:rPr>
              <a:t>She was drunk’ is opinion. ’she was slurring her words, stumbling and smelt strongly of alcohol’ is fact and justification for you (and possibly the Court) to form the opinion she was drunk.</a:t>
            </a:r>
            <a:endParaRPr lang="en-GB" sz="2200" dirty="0">
              <a:solidFill>
                <a:schemeClr val="tx1"/>
              </a:solidFill>
            </a:endParaRPr>
          </a:p>
        </p:txBody>
      </p:sp>
      <p:sp>
        <p:nvSpPr>
          <p:cNvPr id="5" name="Slide Number Placeholder 4">
            <a:extLst>
              <a:ext uri="{FF2B5EF4-FFF2-40B4-BE49-F238E27FC236}">
                <a16:creationId xmlns:a16="http://schemas.microsoft.com/office/drawing/2014/main" id="{7BF6FCA5-B3B3-A840-BDB7-B3BBEEFE6F7B}"/>
              </a:ext>
            </a:extLst>
          </p:cNvPr>
          <p:cNvSpPr>
            <a:spLocks noGrp="1"/>
          </p:cNvSpPr>
          <p:nvPr>
            <p:ph type="sldNum" sz="quarter" idx="12"/>
          </p:nvPr>
        </p:nvSpPr>
        <p:spPr/>
        <p:txBody>
          <a:bodyPr/>
          <a:lstStyle/>
          <a:p>
            <a:fld id="{FFFFC492-BD7F-5440-BC0A-F5F0F45EBF29}" type="slidenum">
              <a:rPr lang="en-US" smtClean="0"/>
              <a:t>27</a:t>
            </a:fld>
            <a:endParaRPr lang="en-US" dirty="0"/>
          </a:p>
        </p:txBody>
      </p:sp>
      <p:sp>
        <p:nvSpPr>
          <p:cNvPr id="7" name="Footer Placeholder 6">
            <a:extLst>
              <a:ext uri="{FF2B5EF4-FFF2-40B4-BE49-F238E27FC236}">
                <a16:creationId xmlns:a16="http://schemas.microsoft.com/office/drawing/2014/main" id="{6B4C34CA-B224-F94F-8576-0E42846168AE}"/>
              </a:ext>
            </a:extLst>
          </p:cNvPr>
          <p:cNvSpPr>
            <a:spLocks noGrp="1"/>
          </p:cNvSpPr>
          <p:nvPr>
            <p:ph type="ftr" sz="quarter" idx="11"/>
          </p:nvPr>
        </p:nvSpPr>
        <p:spPr/>
        <p:txBody>
          <a:bodyPr/>
          <a:lstStyle/>
          <a:p>
            <a:pPr algn="l"/>
            <a:r>
              <a:rPr lang="en-US" dirty="0"/>
              <a:t>© </a:t>
            </a:r>
            <a:r>
              <a:rPr lang="en-US" dirty="0" err="1"/>
              <a:t>Safeguardingcircle</a:t>
            </a:r>
            <a:r>
              <a:rPr lang="en-US" dirty="0"/>
              <a:t>, 2022</a:t>
            </a:r>
          </a:p>
        </p:txBody>
      </p:sp>
    </p:spTree>
    <p:extLst>
      <p:ext uri="{BB962C8B-B14F-4D97-AF65-F5344CB8AC3E}">
        <p14:creationId xmlns:p14="http://schemas.microsoft.com/office/powerpoint/2010/main" val="835192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518" y="1283278"/>
            <a:ext cx="3136512" cy="4512800"/>
          </a:xfrm>
        </p:spPr>
        <p:txBody>
          <a:bodyPr>
            <a:normAutofit/>
          </a:bodyPr>
          <a:lstStyle/>
          <a:p>
            <a:r>
              <a:rPr lang="en-US" sz="3800" dirty="0">
                <a:solidFill>
                  <a:schemeClr val="tx1"/>
                </a:solidFill>
              </a:rPr>
              <a:t>Mechanisms for supporting vulnerable witnesses or victims of crime</a:t>
            </a:r>
          </a:p>
        </p:txBody>
      </p:sp>
      <p:sp>
        <p:nvSpPr>
          <p:cNvPr id="3" name="Content Placeholder 2"/>
          <p:cNvSpPr>
            <a:spLocks noGrp="1"/>
          </p:cNvSpPr>
          <p:nvPr>
            <p:ph idx="1"/>
          </p:nvPr>
        </p:nvSpPr>
        <p:spPr>
          <a:xfrm>
            <a:off x="3559030" y="326571"/>
            <a:ext cx="8246527" cy="6034328"/>
          </a:xfrm>
        </p:spPr>
        <p:txBody>
          <a:bodyPr>
            <a:normAutofit/>
          </a:bodyPr>
          <a:lstStyle/>
          <a:p>
            <a:pPr marL="0" indent="0">
              <a:buNone/>
            </a:pPr>
            <a:r>
              <a:rPr lang="en-US" sz="2400" dirty="0">
                <a:solidFill>
                  <a:schemeClr val="tx1"/>
                </a:solidFill>
              </a:rPr>
              <a:t>The Youth Justice and Criminal Evidence Act 1999 introduced a raft of ‘special measures’ to support witnesses in criminal trials give their best evidence and to help reduce some of the anxiety adults with care and support needs may feel when attending Court. </a:t>
            </a:r>
          </a:p>
          <a:p>
            <a:pPr marL="0" indent="0">
              <a:buNone/>
            </a:pPr>
            <a:r>
              <a:rPr lang="en-US" sz="2400" dirty="0">
                <a:solidFill>
                  <a:schemeClr val="tx1"/>
                </a:solidFill>
              </a:rPr>
              <a:t>There are a range of options, such as use of screens to shield witnesses from alleged perpetrators, use of live-link or recorded evidence-in-chief and the use of an intermediary to help witnesses understand the questions they are being asked and to give their answers accurately. Adults at risk may also be entitled to advocacy support or may benefit from input from voluntary or charitable sector, such as Victim Support.  </a:t>
            </a:r>
          </a:p>
          <a:p>
            <a:pPr marL="0" indent="0">
              <a:buNone/>
            </a:pPr>
            <a:r>
              <a:rPr lang="en-US" sz="2400" dirty="0">
                <a:solidFill>
                  <a:schemeClr val="tx1"/>
                </a:solidFill>
              </a:rPr>
              <a:t>Victim commissioners, part of the Offices of Police and Crime Commissioners, may also be a good point of contact to signpost practitioners to resources in the local area and provide details of the local strategy for victim support. </a:t>
            </a:r>
          </a:p>
        </p:txBody>
      </p:sp>
      <p:sp>
        <p:nvSpPr>
          <p:cNvPr id="4" name="Slide Number Placeholder 3">
            <a:extLst>
              <a:ext uri="{FF2B5EF4-FFF2-40B4-BE49-F238E27FC236}">
                <a16:creationId xmlns:a16="http://schemas.microsoft.com/office/drawing/2014/main" id="{49A10A31-0767-E747-B686-C4F53EB7302E}"/>
              </a:ext>
            </a:extLst>
          </p:cNvPr>
          <p:cNvSpPr>
            <a:spLocks noGrp="1"/>
          </p:cNvSpPr>
          <p:nvPr>
            <p:ph type="sldNum" sz="quarter" idx="12"/>
          </p:nvPr>
        </p:nvSpPr>
        <p:spPr/>
        <p:txBody>
          <a:bodyPr/>
          <a:lstStyle/>
          <a:p>
            <a:fld id="{FFFFC492-BD7F-5440-BC0A-F5F0F45EBF29}" type="slidenum">
              <a:rPr lang="en-US" smtClean="0"/>
              <a:t>28</a:t>
            </a:fld>
            <a:endParaRPr lang="en-US" dirty="0"/>
          </a:p>
        </p:txBody>
      </p:sp>
      <p:sp>
        <p:nvSpPr>
          <p:cNvPr id="7" name="Footer Placeholder 6">
            <a:extLst>
              <a:ext uri="{FF2B5EF4-FFF2-40B4-BE49-F238E27FC236}">
                <a16:creationId xmlns:a16="http://schemas.microsoft.com/office/drawing/2014/main" id="{F77EC106-E15A-5C41-8E67-00DE83E7FD1D}"/>
              </a:ext>
            </a:extLst>
          </p:cNvPr>
          <p:cNvSpPr>
            <a:spLocks noGrp="1"/>
          </p:cNvSpPr>
          <p:nvPr>
            <p:ph type="ftr" sz="quarter" idx="11"/>
          </p:nvPr>
        </p:nvSpPr>
        <p:spPr/>
        <p:txBody>
          <a:bodyPr/>
          <a:lstStyle/>
          <a:p>
            <a:pPr algn="l"/>
            <a:r>
              <a:rPr lang="en-US" dirty="0"/>
              <a:t>© </a:t>
            </a:r>
            <a:r>
              <a:rPr lang="en-US" dirty="0" err="1"/>
              <a:t>Safeguardingcircle</a:t>
            </a:r>
            <a:r>
              <a:rPr lang="en-US" dirty="0"/>
              <a:t>, 2022</a:t>
            </a:r>
          </a:p>
        </p:txBody>
      </p:sp>
    </p:spTree>
    <p:extLst>
      <p:ext uri="{BB962C8B-B14F-4D97-AF65-F5344CB8AC3E}">
        <p14:creationId xmlns:p14="http://schemas.microsoft.com/office/powerpoint/2010/main" val="449009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1800" y="415636"/>
            <a:ext cx="8991600" cy="6156614"/>
          </a:xfrm>
        </p:spPr>
        <p:txBody>
          <a:bodyPr>
            <a:normAutofit/>
          </a:bodyPr>
          <a:lstStyle/>
          <a:p>
            <a:pPr marL="0" indent="0">
              <a:buNone/>
            </a:pPr>
            <a:r>
              <a:rPr lang="en-US" sz="2200" dirty="0">
                <a:solidFill>
                  <a:schemeClr val="tx1"/>
                </a:solidFill>
              </a:rPr>
              <a:t>Where a protection plan is required, professionals must consider whether they have legal authority to enact that plan. The plan must meet relevant partners’ duty of care either by reducing risk of harm or that further action would be unnecessary or disproportionate interference of human rights.</a:t>
            </a:r>
          </a:p>
          <a:p>
            <a:pPr marL="0" indent="0">
              <a:buNone/>
            </a:pPr>
            <a:r>
              <a:rPr lang="en-US" sz="2200" dirty="0">
                <a:solidFill>
                  <a:schemeClr val="tx1"/>
                </a:solidFill>
              </a:rPr>
              <a:t>If the adult can’t consent to the protection plan, then it will be for the practitioner to demonstrate intervention is compliant with MCA principles i.e. in their best interests, least restrictive and within the practitioner’s lawful powers to act. </a:t>
            </a:r>
          </a:p>
          <a:p>
            <a:pPr marL="0" indent="0">
              <a:buNone/>
            </a:pPr>
            <a:r>
              <a:rPr lang="en-US" sz="2200" dirty="0">
                <a:solidFill>
                  <a:schemeClr val="tx1"/>
                </a:solidFill>
              </a:rPr>
              <a:t>Practitioners must refer the matter to the Court of Protection if there is uncertainty regarding capacity,  disagreement regarding best interests or the plan will result in a breach of human rights, </a:t>
            </a:r>
            <a:r>
              <a:rPr lang="en-US" sz="2200" dirty="0" err="1">
                <a:solidFill>
                  <a:schemeClr val="tx1"/>
                </a:solidFill>
              </a:rPr>
              <a:t>incl</a:t>
            </a:r>
            <a:r>
              <a:rPr lang="en-US" sz="2200" dirty="0">
                <a:solidFill>
                  <a:schemeClr val="tx1"/>
                </a:solidFill>
              </a:rPr>
              <a:t> article 5 or 8. Unless there is agreement from all parties regarding certain medical intervention it must go before the Court of Protection: </a:t>
            </a:r>
            <a:r>
              <a:rPr lang="en-GB" altLang="en-US" sz="2200" i="1" u="sng" dirty="0">
                <a:solidFill>
                  <a:schemeClr val="tx1"/>
                </a:solidFill>
              </a:rPr>
              <a:t>M v A hospital </a:t>
            </a:r>
            <a:r>
              <a:rPr lang="en-GB" altLang="en-US" sz="2200" dirty="0">
                <a:solidFill>
                  <a:schemeClr val="tx1"/>
                </a:solidFill>
              </a:rPr>
              <a:t>[2017]</a:t>
            </a:r>
          </a:p>
          <a:p>
            <a:pPr marL="0" indent="0">
              <a:buNone/>
            </a:pPr>
            <a:r>
              <a:rPr lang="en-GB" sz="2200" dirty="0">
                <a:solidFill>
                  <a:schemeClr val="tx1"/>
                </a:solidFill>
              </a:rPr>
              <a:t>Practitioner should also be able to advise adults at risk or their representatives about how they can access support so that the adult at risk can secure civil law remedies when they have suffered harm or been exploited. </a:t>
            </a:r>
            <a:endParaRPr lang="en-GB" altLang="en-US" sz="2000" dirty="0">
              <a:solidFill>
                <a:schemeClr val="tx1"/>
              </a:solidFill>
            </a:endParaRPr>
          </a:p>
          <a:p>
            <a:pPr marL="0" indent="0">
              <a:buNone/>
            </a:pPr>
            <a:endParaRPr lang="en-GB" altLang="en-US" sz="2000" i="1" u="sng" dirty="0">
              <a:solidFill>
                <a:schemeClr val="tx1"/>
              </a:solidFill>
            </a:endParaRPr>
          </a:p>
          <a:p>
            <a:pPr marL="0" indent="0">
              <a:buNone/>
            </a:pPr>
            <a:endParaRPr lang="en-US" sz="2200" dirty="0"/>
          </a:p>
        </p:txBody>
      </p:sp>
      <p:sp>
        <p:nvSpPr>
          <p:cNvPr id="5" name="Slide Number Placeholder 4">
            <a:extLst>
              <a:ext uri="{FF2B5EF4-FFF2-40B4-BE49-F238E27FC236}">
                <a16:creationId xmlns:a16="http://schemas.microsoft.com/office/drawing/2014/main" id="{FAA1CF20-D728-E544-9133-0E08E8F55F67}"/>
              </a:ext>
            </a:extLst>
          </p:cNvPr>
          <p:cNvSpPr>
            <a:spLocks noGrp="1"/>
          </p:cNvSpPr>
          <p:nvPr>
            <p:ph type="sldNum" sz="quarter" idx="12"/>
          </p:nvPr>
        </p:nvSpPr>
        <p:spPr/>
        <p:txBody>
          <a:bodyPr/>
          <a:lstStyle/>
          <a:p>
            <a:fld id="{FFFFC492-BD7F-5440-BC0A-F5F0F45EBF29}" type="slidenum">
              <a:rPr lang="en-US" smtClean="0"/>
              <a:t>29</a:t>
            </a:fld>
            <a:endParaRPr lang="en-US" dirty="0"/>
          </a:p>
        </p:txBody>
      </p:sp>
      <p:sp>
        <p:nvSpPr>
          <p:cNvPr id="7" name="Footer Placeholder 6">
            <a:extLst>
              <a:ext uri="{FF2B5EF4-FFF2-40B4-BE49-F238E27FC236}">
                <a16:creationId xmlns:a16="http://schemas.microsoft.com/office/drawing/2014/main" id="{FC5F939D-8CA1-9B40-B8D7-D05EC4A54647}"/>
              </a:ext>
            </a:extLst>
          </p:cNvPr>
          <p:cNvSpPr>
            <a:spLocks noGrp="1"/>
          </p:cNvSpPr>
          <p:nvPr>
            <p:ph type="ftr" sz="quarter" idx="11"/>
          </p:nvPr>
        </p:nvSpPr>
        <p:spPr/>
        <p:txBody>
          <a:bodyPr/>
          <a:lstStyle/>
          <a:p>
            <a:pPr algn="l"/>
            <a:r>
              <a:rPr lang="en-US" dirty="0"/>
              <a:t>© </a:t>
            </a:r>
            <a:r>
              <a:rPr lang="en-US" dirty="0" err="1"/>
              <a:t>Safeguardingcircle</a:t>
            </a:r>
            <a:r>
              <a:rPr lang="en-US" dirty="0"/>
              <a:t>, 2022</a:t>
            </a:r>
          </a:p>
        </p:txBody>
      </p:sp>
      <p:sp>
        <p:nvSpPr>
          <p:cNvPr id="8" name="Title 1">
            <a:extLst>
              <a:ext uri="{FF2B5EF4-FFF2-40B4-BE49-F238E27FC236}">
                <a16:creationId xmlns:a16="http://schemas.microsoft.com/office/drawing/2014/main" id="{32010FE1-1C53-3247-A4FD-2C2F086E2F77}"/>
              </a:ext>
            </a:extLst>
          </p:cNvPr>
          <p:cNvSpPr txBox="1">
            <a:spLocks/>
          </p:cNvSpPr>
          <p:nvPr/>
        </p:nvSpPr>
        <p:spPr>
          <a:xfrm>
            <a:off x="239955" y="2475000"/>
            <a:ext cx="2396030" cy="2216978"/>
          </a:xfrm>
          <a:prstGeom prst="ellipse">
            <a:avLst/>
          </a:prstGeom>
          <a:solidFill>
            <a:schemeClr val="accent2">
              <a:lumMod val="75000"/>
            </a:schemeClr>
          </a:solidFill>
          <a:ln>
            <a:no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2600" dirty="0">
                <a:solidFill>
                  <a:schemeClr val="tx1"/>
                </a:solidFill>
              </a:rPr>
              <a:t>decide what action and by whom </a:t>
            </a:r>
            <a:endParaRPr lang="en-US" sz="2600" i="1" dirty="0">
              <a:solidFill>
                <a:srgbClr val="FFFFFF"/>
              </a:solidFill>
            </a:endParaRPr>
          </a:p>
        </p:txBody>
      </p:sp>
      <p:sp>
        <p:nvSpPr>
          <p:cNvPr id="2" name="TextBox 1">
            <a:extLst>
              <a:ext uri="{FF2B5EF4-FFF2-40B4-BE49-F238E27FC236}">
                <a16:creationId xmlns:a16="http://schemas.microsoft.com/office/drawing/2014/main" id="{0F95D847-6BBC-4D75-A025-B4061879057B}"/>
              </a:ext>
            </a:extLst>
          </p:cNvPr>
          <p:cNvSpPr txBox="1"/>
          <p:nvPr/>
        </p:nvSpPr>
        <p:spPr>
          <a:xfrm>
            <a:off x="367048" y="1487574"/>
            <a:ext cx="2396030" cy="923330"/>
          </a:xfrm>
          <a:prstGeom prst="rect">
            <a:avLst/>
          </a:prstGeom>
          <a:noFill/>
        </p:spPr>
        <p:txBody>
          <a:bodyPr wrap="square" rtlCol="0">
            <a:spAutoFit/>
          </a:bodyPr>
          <a:lstStyle/>
          <a:p>
            <a:r>
              <a:rPr lang="en-GB" sz="5400" dirty="0"/>
              <a:t>S42(2)</a:t>
            </a:r>
          </a:p>
        </p:txBody>
      </p:sp>
    </p:spTree>
    <p:extLst>
      <p:ext uri="{BB962C8B-B14F-4D97-AF65-F5344CB8AC3E}">
        <p14:creationId xmlns:p14="http://schemas.microsoft.com/office/powerpoint/2010/main" val="1352052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268D0-22AF-471A-A1F4-896A6FC489C5}"/>
              </a:ext>
            </a:extLst>
          </p:cNvPr>
          <p:cNvSpPr>
            <a:spLocks noGrp="1"/>
          </p:cNvSpPr>
          <p:nvPr>
            <p:ph type="title"/>
          </p:nvPr>
        </p:nvSpPr>
        <p:spPr>
          <a:xfrm>
            <a:off x="746293" y="673921"/>
            <a:ext cx="2163161" cy="4189024"/>
          </a:xfrm>
        </p:spPr>
        <p:txBody>
          <a:bodyPr>
            <a:normAutofit/>
          </a:bodyPr>
          <a:lstStyle/>
          <a:p>
            <a:r>
              <a:rPr lang="en-GB" sz="4800" dirty="0">
                <a:solidFill>
                  <a:schemeClr val="tx1"/>
                </a:solidFill>
              </a:rPr>
              <a:t>Core skills: Legal Literacy</a:t>
            </a:r>
          </a:p>
        </p:txBody>
      </p:sp>
      <p:sp>
        <p:nvSpPr>
          <p:cNvPr id="3" name="Content Placeholder 2">
            <a:extLst>
              <a:ext uri="{FF2B5EF4-FFF2-40B4-BE49-F238E27FC236}">
                <a16:creationId xmlns:a16="http://schemas.microsoft.com/office/drawing/2014/main" id="{56D893BD-4EDD-4F8B-9E92-1AEE9BB4190F}"/>
              </a:ext>
            </a:extLst>
          </p:cNvPr>
          <p:cNvSpPr>
            <a:spLocks noGrp="1"/>
          </p:cNvSpPr>
          <p:nvPr>
            <p:ph idx="1"/>
          </p:nvPr>
        </p:nvSpPr>
        <p:spPr/>
        <p:txBody>
          <a:bodyPr>
            <a:normAutofit fontScale="85000" lnSpcReduction="10000"/>
          </a:bodyPr>
          <a:lstStyle/>
          <a:p>
            <a:pPr marL="0" indent="0">
              <a:buNone/>
            </a:pPr>
            <a:r>
              <a:rPr lang="en-GB" dirty="0">
                <a:solidFill>
                  <a:schemeClr val="tx1"/>
                </a:solidFill>
              </a:rPr>
              <a:t>Each matter must be decided on the facts of that specific case, taking into account the duties in legislation, regulations and guidance. These are public law decisions so practitioners must also be confident they can demonstrate, in court if necessary, they have: </a:t>
            </a:r>
          </a:p>
          <a:p>
            <a:r>
              <a:rPr lang="en-GB" dirty="0">
                <a:solidFill>
                  <a:schemeClr val="tx1"/>
                </a:solidFill>
              </a:rPr>
              <a:t>Upheld principles that decision making is lawful, reasonable and fair </a:t>
            </a:r>
          </a:p>
          <a:p>
            <a:r>
              <a:rPr lang="en-GB" dirty="0">
                <a:solidFill>
                  <a:schemeClr val="tx1"/>
                </a:solidFill>
              </a:rPr>
              <a:t>Protected against breaches of the adult/ PACH’s human rights and advanced the principles of the Equality Act 2010 </a:t>
            </a:r>
          </a:p>
          <a:p>
            <a:r>
              <a:rPr lang="en-GB" dirty="0">
                <a:solidFill>
                  <a:schemeClr val="tx1"/>
                </a:solidFill>
              </a:rPr>
              <a:t>All decisions respect autonomy, where there is reasonable cause to believe a person lacks capacity all decision are made with regards to the duties set out in the Mental Capacity Act 2005, practitioners also need to be mindful of external pressures than can impair free will </a:t>
            </a:r>
          </a:p>
          <a:p>
            <a:r>
              <a:rPr lang="en-GB" dirty="0">
                <a:solidFill>
                  <a:schemeClr val="tx1"/>
                </a:solidFill>
              </a:rPr>
              <a:t>Met obligations under the Data Protection Act 2018 and regulations.</a:t>
            </a:r>
          </a:p>
          <a:p>
            <a:r>
              <a:rPr lang="en-US" sz="2800" dirty="0">
                <a:solidFill>
                  <a:schemeClr val="tx1"/>
                </a:solidFill>
              </a:rPr>
              <a:t> Evidence gathered during enquiries can only be used in courts if it has been collected in a manner consistent with fundamental legal principles. It is crucial therefore that, from the start of any enquiry, officers demonstrate that they have actively considered overarching legal principles. Doing so, establishes you as a credible expert, entitled to give both factually and opinion evidence.</a:t>
            </a:r>
          </a:p>
          <a:p>
            <a:endParaRPr lang="en-GB" dirty="0"/>
          </a:p>
        </p:txBody>
      </p:sp>
      <p:sp>
        <p:nvSpPr>
          <p:cNvPr id="4" name="Footer Placeholder 3">
            <a:extLst>
              <a:ext uri="{FF2B5EF4-FFF2-40B4-BE49-F238E27FC236}">
                <a16:creationId xmlns:a16="http://schemas.microsoft.com/office/drawing/2014/main" id="{BDE47535-DE61-4C61-AD03-0FE968CBBD0E}"/>
              </a:ext>
            </a:extLst>
          </p:cNvPr>
          <p:cNvSpPr>
            <a:spLocks noGrp="1"/>
          </p:cNvSpPr>
          <p:nvPr>
            <p:ph type="ftr" sz="quarter" idx="11"/>
          </p:nvPr>
        </p:nvSpPr>
        <p:spPr/>
        <p:txBody>
          <a:bodyPr/>
          <a:lstStyle/>
          <a:p>
            <a:r>
              <a:rPr lang="en-US"/>
              <a:t>© Safeguardingcircle, 2022</a:t>
            </a:r>
            <a:endParaRPr lang="en-US" dirty="0"/>
          </a:p>
        </p:txBody>
      </p:sp>
      <p:sp>
        <p:nvSpPr>
          <p:cNvPr id="5" name="Slide Number Placeholder 4">
            <a:extLst>
              <a:ext uri="{FF2B5EF4-FFF2-40B4-BE49-F238E27FC236}">
                <a16:creationId xmlns:a16="http://schemas.microsoft.com/office/drawing/2014/main" id="{A82C81B6-1C5D-414C-A554-497A16689930}"/>
              </a:ext>
            </a:extLst>
          </p:cNvPr>
          <p:cNvSpPr>
            <a:spLocks noGrp="1"/>
          </p:cNvSpPr>
          <p:nvPr>
            <p:ph type="sldNum" sz="quarter" idx="12"/>
          </p:nvPr>
        </p:nvSpPr>
        <p:spPr/>
        <p:txBody>
          <a:bodyPr/>
          <a:lstStyle/>
          <a:p>
            <a:fld id="{73B850FF-6169-4056-8077-06FFA93A5366}" type="slidenum">
              <a:rPr lang="en-US" smtClean="0"/>
              <a:t>3</a:t>
            </a:fld>
            <a:endParaRPr lang="en-US" dirty="0"/>
          </a:p>
        </p:txBody>
      </p:sp>
    </p:spTree>
    <p:extLst>
      <p:ext uri="{BB962C8B-B14F-4D97-AF65-F5344CB8AC3E}">
        <p14:creationId xmlns:p14="http://schemas.microsoft.com/office/powerpoint/2010/main" val="2550003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35097-AE1C-4797-8289-09BA406BC1D1}"/>
              </a:ext>
            </a:extLst>
          </p:cNvPr>
          <p:cNvSpPr>
            <a:spLocks noGrp="1"/>
          </p:cNvSpPr>
          <p:nvPr>
            <p:ph type="title"/>
          </p:nvPr>
        </p:nvSpPr>
        <p:spPr>
          <a:xfrm>
            <a:off x="332509" y="673921"/>
            <a:ext cx="3117273" cy="3977592"/>
          </a:xfrm>
        </p:spPr>
        <p:txBody>
          <a:bodyPr>
            <a:normAutofit/>
          </a:bodyPr>
          <a:lstStyle/>
          <a:p>
            <a:r>
              <a:rPr lang="en-GB" sz="4400" dirty="0">
                <a:solidFill>
                  <a:schemeClr val="tx1"/>
                </a:solidFill>
              </a:rPr>
              <a:t>Safeguarding plans have to be put into effect to be effective!</a:t>
            </a:r>
          </a:p>
        </p:txBody>
      </p:sp>
      <p:sp>
        <p:nvSpPr>
          <p:cNvPr id="3" name="Content Placeholder 2">
            <a:extLst>
              <a:ext uri="{FF2B5EF4-FFF2-40B4-BE49-F238E27FC236}">
                <a16:creationId xmlns:a16="http://schemas.microsoft.com/office/drawing/2014/main" id="{00E0BE6F-358F-43DC-A432-D9D7BF8E361C}"/>
              </a:ext>
            </a:extLst>
          </p:cNvPr>
          <p:cNvSpPr>
            <a:spLocks noGrp="1"/>
          </p:cNvSpPr>
          <p:nvPr>
            <p:ph idx="1"/>
          </p:nvPr>
        </p:nvSpPr>
        <p:spPr>
          <a:xfrm>
            <a:off x="3548253" y="301336"/>
            <a:ext cx="8398582" cy="6420139"/>
          </a:xfrm>
        </p:spPr>
        <p:txBody>
          <a:bodyPr>
            <a:normAutofit fontScale="77500" lnSpcReduction="20000"/>
          </a:bodyPr>
          <a:lstStyle/>
          <a:p>
            <a:pPr marL="0" indent="0">
              <a:buNone/>
            </a:pPr>
            <a:r>
              <a:rPr lang="en-GB" dirty="0">
                <a:solidFill>
                  <a:schemeClr val="tx1"/>
                </a:solidFill>
              </a:rPr>
              <a:t>The adult safeguarding plan should follow naturally from concluding the adult safeguarding enquiry and decisions on what actions are required in the adult’s case. There should be no delay between concluding the enquiry and formulating the plan. </a:t>
            </a:r>
          </a:p>
          <a:p>
            <a:r>
              <a:rPr lang="en-GB" dirty="0">
                <a:solidFill>
                  <a:schemeClr val="tx1"/>
                </a:solidFill>
              </a:rPr>
              <a:t>Plans must be person centred – involve the adult as far as possible, using an advocate if necessary</a:t>
            </a:r>
          </a:p>
          <a:p>
            <a:r>
              <a:rPr lang="en-GB" dirty="0">
                <a:solidFill>
                  <a:schemeClr val="tx1"/>
                </a:solidFill>
              </a:rPr>
              <a:t>Outcome focussed – be clear about who/which agency is taking action, timescales and the outcome required to reduce risk</a:t>
            </a:r>
          </a:p>
          <a:p>
            <a:pPr lvl="1"/>
            <a:r>
              <a:rPr lang="en-GB" dirty="0">
                <a:solidFill>
                  <a:schemeClr val="tx1"/>
                </a:solidFill>
              </a:rPr>
              <a:t>Do senior/strategic leaders need to be involved in decision making? Panels? </a:t>
            </a:r>
          </a:p>
          <a:p>
            <a:r>
              <a:rPr lang="en-GB" dirty="0">
                <a:solidFill>
                  <a:schemeClr val="tx1"/>
                </a:solidFill>
              </a:rPr>
              <a:t>Obtain legal advice on options in complex cases</a:t>
            </a:r>
          </a:p>
          <a:p>
            <a:pPr lvl="1"/>
            <a:r>
              <a:rPr lang="en-GB" dirty="0">
                <a:solidFill>
                  <a:schemeClr val="tx1"/>
                </a:solidFill>
              </a:rPr>
              <a:t>MCA: </a:t>
            </a:r>
            <a:r>
              <a:rPr lang="en-GB" dirty="0" err="1">
                <a:solidFill>
                  <a:schemeClr val="tx1"/>
                </a:solidFill>
              </a:rPr>
              <a:t>DoLS</a:t>
            </a:r>
            <a:r>
              <a:rPr lang="en-GB" dirty="0">
                <a:solidFill>
                  <a:schemeClr val="tx1"/>
                </a:solidFill>
              </a:rPr>
              <a:t> or and application to the Court of Protection?</a:t>
            </a:r>
          </a:p>
          <a:p>
            <a:pPr lvl="1"/>
            <a:r>
              <a:rPr lang="en-GB" dirty="0">
                <a:solidFill>
                  <a:schemeClr val="tx1"/>
                </a:solidFill>
              </a:rPr>
              <a:t>Injunctions or disruption activity?</a:t>
            </a:r>
          </a:p>
          <a:p>
            <a:r>
              <a:rPr lang="en-GB" dirty="0">
                <a:solidFill>
                  <a:schemeClr val="tx1"/>
                </a:solidFill>
              </a:rPr>
              <a:t>The plan must be proportionate and least restrictive – step down once intervention is no longer required</a:t>
            </a:r>
          </a:p>
          <a:p>
            <a:r>
              <a:rPr lang="en-GB" dirty="0">
                <a:solidFill>
                  <a:schemeClr val="tx1"/>
                </a:solidFill>
              </a:rPr>
              <a:t>Agree indicative timescales for review and monitoring the plan– but don’t delay reviews or interventions if the situation deteriorates</a:t>
            </a:r>
          </a:p>
          <a:p>
            <a:r>
              <a:rPr lang="en-GB" dirty="0">
                <a:solidFill>
                  <a:schemeClr val="tx1"/>
                </a:solidFill>
              </a:rPr>
              <a:t>Identify a lead professional responsible to monitor and review the plan. Have the courage to change your approach, escalate or challenge other agencies/ professionals if the plan is not resulting in positive change</a:t>
            </a:r>
          </a:p>
          <a:p>
            <a:r>
              <a:rPr lang="en-GB" dirty="0">
                <a:solidFill>
                  <a:schemeClr val="tx1"/>
                </a:solidFill>
              </a:rPr>
              <a:t>Record whether the adult feels safer as a result of the intervention and their desired outcomes have been achieved</a:t>
            </a:r>
          </a:p>
        </p:txBody>
      </p:sp>
      <p:sp>
        <p:nvSpPr>
          <p:cNvPr id="4" name="Footer Placeholder 3">
            <a:extLst>
              <a:ext uri="{FF2B5EF4-FFF2-40B4-BE49-F238E27FC236}">
                <a16:creationId xmlns:a16="http://schemas.microsoft.com/office/drawing/2014/main" id="{CC459EB0-CCCE-41D7-A917-32B6FE7D86E8}"/>
              </a:ext>
            </a:extLst>
          </p:cNvPr>
          <p:cNvSpPr>
            <a:spLocks noGrp="1"/>
          </p:cNvSpPr>
          <p:nvPr>
            <p:ph type="ftr" sz="quarter" idx="11"/>
          </p:nvPr>
        </p:nvSpPr>
        <p:spPr/>
        <p:txBody>
          <a:bodyPr/>
          <a:lstStyle/>
          <a:p>
            <a:r>
              <a:rPr lang="en-US"/>
              <a:t>© Safeguardingcircle, 2022</a:t>
            </a:r>
            <a:endParaRPr lang="en-US" dirty="0"/>
          </a:p>
        </p:txBody>
      </p:sp>
      <p:sp>
        <p:nvSpPr>
          <p:cNvPr id="5" name="Slide Number Placeholder 4">
            <a:extLst>
              <a:ext uri="{FF2B5EF4-FFF2-40B4-BE49-F238E27FC236}">
                <a16:creationId xmlns:a16="http://schemas.microsoft.com/office/drawing/2014/main" id="{63ABB74D-D48C-4CA8-B132-54478088356B}"/>
              </a:ext>
            </a:extLst>
          </p:cNvPr>
          <p:cNvSpPr>
            <a:spLocks noGrp="1"/>
          </p:cNvSpPr>
          <p:nvPr>
            <p:ph type="sldNum" sz="quarter" idx="12"/>
          </p:nvPr>
        </p:nvSpPr>
        <p:spPr/>
        <p:txBody>
          <a:bodyPr/>
          <a:lstStyle/>
          <a:p>
            <a:fld id="{73B850FF-6169-4056-8077-06FFA93A5366}" type="slidenum">
              <a:rPr lang="en-US" smtClean="0"/>
              <a:t>30</a:t>
            </a:fld>
            <a:endParaRPr lang="en-US" dirty="0"/>
          </a:p>
        </p:txBody>
      </p:sp>
    </p:spTree>
    <p:extLst>
      <p:ext uri="{BB962C8B-B14F-4D97-AF65-F5344CB8AC3E}">
        <p14:creationId xmlns:p14="http://schemas.microsoft.com/office/powerpoint/2010/main" val="2133838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55" y="2509834"/>
            <a:ext cx="2743200" cy="2356080"/>
          </a:xfrm>
        </p:spPr>
        <p:txBody>
          <a:bodyPr>
            <a:noAutofit/>
          </a:bodyPr>
          <a:lstStyle/>
          <a:p>
            <a:r>
              <a:rPr lang="en-US" sz="3800" dirty="0">
                <a:solidFill>
                  <a:schemeClr val="tx1"/>
                </a:solidFill>
              </a:rPr>
              <a:t>Holding those who cause harm to account</a:t>
            </a:r>
          </a:p>
        </p:txBody>
      </p:sp>
      <p:sp>
        <p:nvSpPr>
          <p:cNvPr id="3" name="Content Placeholder 2"/>
          <p:cNvSpPr>
            <a:spLocks noGrp="1"/>
          </p:cNvSpPr>
          <p:nvPr>
            <p:ph idx="1"/>
          </p:nvPr>
        </p:nvSpPr>
        <p:spPr>
          <a:xfrm>
            <a:off x="3352800" y="636814"/>
            <a:ext cx="8516471" cy="5599394"/>
          </a:xfrm>
        </p:spPr>
        <p:txBody>
          <a:bodyPr>
            <a:noAutofit/>
          </a:bodyPr>
          <a:lstStyle/>
          <a:p>
            <a:pPr marL="0" indent="0">
              <a:buNone/>
            </a:pPr>
            <a:r>
              <a:rPr lang="en-US" sz="2200" dirty="0">
                <a:solidFill>
                  <a:schemeClr val="tx1"/>
                </a:solidFill>
              </a:rPr>
              <a:t>Safeguarding enquiries have a dual purpose:</a:t>
            </a:r>
          </a:p>
          <a:p>
            <a:r>
              <a:rPr lang="en-US" sz="2200" dirty="0">
                <a:solidFill>
                  <a:schemeClr val="tx1"/>
                </a:solidFill>
              </a:rPr>
              <a:t>Protect the adult at risk from abuse, exploitation or neglect</a:t>
            </a:r>
          </a:p>
          <a:p>
            <a:r>
              <a:rPr lang="en-US" sz="2200" dirty="0">
                <a:solidFill>
                  <a:schemeClr val="tx1"/>
                </a:solidFill>
              </a:rPr>
              <a:t>Hold those who have caused harm to account and in doing so protect adults at risk from future harm.</a:t>
            </a:r>
          </a:p>
          <a:p>
            <a:pPr marL="0" indent="0">
              <a:buNone/>
            </a:pPr>
            <a:r>
              <a:rPr lang="en-US" sz="2200" dirty="0">
                <a:solidFill>
                  <a:schemeClr val="tx1"/>
                </a:solidFill>
              </a:rPr>
              <a:t>Not all harm will be intentional, nor might one person be solely culpable if issues arise due to systems failures. </a:t>
            </a:r>
          </a:p>
          <a:p>
            <a:pPr marL="0" indent="0">
              <a:buNone/>
            </a:pPr>
            <a:r>
              <a:rPr lang="en-US" sz="2200" dirty="0">
                <a:solidFill>
                  <a:schemeClr val="tx1"/>
                </a:solidFill>
              </a:rPr>
              <a:t>Practitioners must carefully apply a solid understanding of legal principles, such as duty of care, capacity and fiduciary [‘best interests’] duties, to ascertain what action, if any, must be taken and against whom.  </a:t>
            </a:r>
          </a:p>
          <a:p>
            <a:pPr marL="0" indent="0">
              <a:buNone/>
            </a:pPr>
            <a:r>
              <a:rPr lang="en-GB" sz="2200" dirty="0">
                <a:solidFill>
                  <a:schemeClr val="tx1"/>
                </a:solidFill>
              </a:rPr>
              <a:t>Courts will not impose obligations without reference to the statutory framework which governs professional standards or responsibilities. It is therefore crucial that your investigation demonstrably considers obligations set out within the wider legal framework applicable to safeguarding.</a:t>
            </a:r>
          </a:p>
          <a:p>
            <a:pPr marL="0" indent="0">
              <a:buNone/>
            </a:pPr>
            <a:r>
              <a:rPr lang="en-GB" sz="2200" dirty="0">
                <a:solidFill>
                  <a:schemeClr val="tx1"/>
                </a:solidFill>
              </a:rPr>
              <a:t>Consider what other referrals may need to be made: regulators (including the CQC, GMC, HCPC, Social Care England), DBS, LADO, and commissioners </a:t>
            </a:r>
            <a:endParaRPr lang="en-US" sz="2200" dirty="0">
              <a:solidFill>
                <a:schemeClr val="tx1"/>
              </a:solidFill>
            </a:endParaRPr>
          </a:p>
        </p:txBody>
      </p:sp>
      <p:sp>
        <p:nvSpPr>
          <p:cNvPr id="5" name="Slide Number Placeholder 4">
            <a:extLst>
              <a:ext uri="{FF2B5EF4-FFF2-40B4-BE49-F238E27FC236}">
                <a16:creationId xmlns:a16="http://schemas.microsoft.com/office/drawing/2014/main" id="{32361C18-09E7-8A43-A7E2-8D69F99BA8B6}"/>
              </a:ext>
            </a:extLst>
          </p:cNvPr>
          <p:cNvSpPr>
            <a:spLocks noGrp="1"/>
          </p:cNvSpPr>
          <p:nvPr>
            <p:ph type="sldNum" sz="quarter" idx="12"/>
          </p:nvPr>
        </p:nvSpPr>
        <p:spPr/>
        <p:txBody>
          <a:bodyPr/>
          <a:lstStyle/>
          <a:p>
            <a:fld id="{FFFFC492-BD7F-5440-BC0A-F5F0F45EBF29}" type="slidenum">
              <a:rPr lang="en-US" smtClean="0"/>
              <a:t>31</a:t>
            </a:fld>
            <a:endParaRPr lang="en-US" dirty="0"/>
          </a:p>
        </p:txBody>
      </p:sp>
      <p:sp>
        <p:nvSpPr>
          <p:cNvPr id="7" name="Footer Placeholder 6">
            <a:extLst>
              <a:ext uri="{FF2B5EF4-FFF2-40B4-BE49-F238E27FC236}">
                <a16:creationId xmlns:a16="http://schemas.microsoft.com/office/drawing/2014/main" id="{70A1C901-E075-8940-A369-6EF144DC608A}"/>
              </a:ext>
            </a:extLst>
          </p:cNvPr>
          <p:cNvSpPr>
            <a:spLocks noGrp="1"/>
          </p:cNvSpPr>
          <p:nvPr>
            <p:ph type="ftr" sz="quarter" idx="11"/>
          </p:nvPr>
        </p:nvSpPr>
        <p:spPr/>
        <p:txBody>
          <a:bodyPr/>
          <a:lstStyle/>
          <a:p>
            <a:pPr algn="l"/>
            <a:r>
              <a:rPr lang="en-US" dirty="0"/>
              <a:t>© </a:t>
            </a:r>
            <a:r>
              <a:rPr lang="en-US" dirty="0" err="1"/>
              <a:t>Safeguardingcircle</a:t>
            </a:r>
            <a:r>
              <a:rPr lang="en-US" dirty="0"/>
              <a:t>, 2022</a:t>
            </a:r>
          </a:p>
        </p:txBody>
      </p:sp>
    </p:spTree>
    <p:extLst>
      <p:ext uri="{BB962C8B-B14F-4D97-AF65-F5344CB8AC3E}">
        <p14:creationId xmlns:p14="http://schemas.microsoft.com/office/powerpoint/2010/main" val="755854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29" y="1838257"/>
            <a:ext cx="2948659" cy="3181485"/>
          </a:xfrm>
        </p:spPr>
        <p:txBody>
          <a:bodyPr>
            <a:noAutofit/>
          </a:bodyPr>
          <a:lstStyle/>
          <a:p>
            <a:r>
              <a:rPr lang="en-US" sz="3800" dirty="0">
                <a:solidFill>
                  <a:schemeClr val="tx1"/>
                </a:solidFill>
                <a:ea typeface="+mn-ea"/>
                <a:cs typeface="+mn-cs"/>
              </a:rPr>
              <a:t>Support for people who are alleged to have caused harm </a:t>
            </a:r>
            <a:endParaRPr lang="en-US" sz="3800" dirty="0"/>
          </a:p>
        </p:txBody>
      </p:sp>
      <p:sp>
        <p:nvSpPr>
          <p:cNvPr id="3" name="Content Placeholder 2"/>
          <p:cNvSpPr>
            <a:spLocks noGrp="1"/>
          </p:cNvSpPr>
          <p:nvPr>
            <p:ph idx="1"/>
          </p:nvPr>
        </p:nvSpPr>
        <p:spPr>
          <a:xfrm>
            <a:off x="2763078" y="429763"/>
            <a:ext cx="9042479" cy="6038540"/>
          </a:xfrm>
        </p:spPr>
        <p:txBody>
          <a:bodyPr>
            <a:noAutofit/>
          </a:bodyPr>
          <a:lstStyle/>
          <a:p>
            <a:r>
              <a:rPr lang="en-US" sz="2300" dirty="0">
                <a:solidFill>
                  <a:schemeClr val="tx1"/>
                </a:solidFill>
              </a:rPr>
              <a:t>Where the person is also an adult who has care and support needs, organisations should consider what support and actions may help them not to abuse others. For example, enquiries may indicate that abuse was caused because the adult’s needs were not met and therefore a review of their needs should be made. </a:t>
            </a:r>
          </a:p>
          <a:p>
            <a:r>
              <a:rPr lang="en-US" sz="2300" dirty="0">
                <a:solidFill>
                  <a:schemeClr val="tx1"/>
                </a:solidFill>
              </a:rPr>
              <a:t>Where the person alleged to have caused harm is a carer, consideration should be given to whether they are themselves in need of care and support. Check whether staff were provided with the right training, supervision and support. Whilst this does not condone deliberate intentions of abuse, prevention strategies to reduce the risk of it occurring again to the adult or other people should be considered. </a:t>
            </a:r>
            <a:endParaRPr lang="en-US" sz="2300" dirty="0"/>
          </a:p>
          <a:p>
            <a:r>
              <a:rPr lang="en-US" sz="2300" dirty="0">
                <a:solidFill>
                  <a:schemeClr val="tx1"/>
                </a:solidFill>
              </a:rPr>
              <a:t>People who are known perpetrators of domestic violence may benefit from Domestic Violence Prevention </a:t>
            </a:r>
            <a:r>
              <a:rPr lang="en-US" sz="2300" dirty="0" err="1">
                <a:solidFill>
                  <a:schemeClr val="tx1"/>
                </a:solidFill>
              </a:rPr>
              <a:t>Programmes</a:t>
            </a:r>
            <a:r>
              <a:rPr lang="en-US" sz="2300" dirty="0">
                <a:solidFill>
                  <a:schemeClr val="tx1"/>
                </a:solidFill>
              </a:rPr>
              <a:t>. </a:t>
            </a:r>
            <a:endParaRPr lang="en-US" sz="2300" dirty="0"/>
          </a:p>
          <a:p>
            <a:r>
              <a:rPr lang="en-US" sz="2300" dirty="0">
                <a:solidFill>
                  <a:schemeClr val="tx1"/>
                </a:solidFill>
              </a:rPr>
              <a:t>When considering action for people who abuse, prevention and action to safeguard adults should work in tandem. Equally, the role of the DBS and regulators runs alongside the enquiry officer’s responsibilities</a:t>
            </a:r>
            <a:endParaRPr lang="en-US" sz="2300" dirty="0"/>
          </a:p>
        </p:txBody>
      </p:sp>
      <p:sp>
        <p:nvSpPr>
          <p:cNvPr id="4" name="Slide Number Placeholder 3">
            <a:extLst>
              <a:ext uri="{FF2B5EF4-FFF2-40B4-BE49-F238E27FC236}">
                <a16:creationId xmlns:a16="http://schemas.microsoft.com/office/drawing/2014/main" id="{195EEC88-B3D2-9840-8FFB-FA3F6CA5DE49}"/>
              </a:ext>
            </a:extLst>
          </p:cNvPr>
          <p:cNvSpPr>
            <a:spLocks noGrp="1"/>
          </p:cNvSpPr>
          <p:nvPr>
            <p:ph type="sldNum" sz="quarter" idx="12"/>
          </p:nvPr>
        </p:nvSpPr>
        <p:spPr/>
        <p:txBody>
          <a:bodyPr/>
          <a:lstStyle/>
          <a:p>
            <a:fld id="{FFFFC492-BD7F-5440-BC0A-F5F0F45EBF29}" type="slidenum">
              <a:rPr lang="en-US" smtClean="0"/>
              <a:t>32</a:t>
            </a:fld>
            <a:endParaRPr lang="en-US" dirty="0"/>
          </a:p>
        </p:txBody>
      </p:sp>
      <p:sp>
        <p:nvSpPr>
          <p:cNvPr id="6" name="Footer Placeholder 5">
            <a:extLst>
              <a:ext uri="{FF2B5EF4-FFF2-40B4-BE49-F238E27FC236}">
                <a16:creationId xmlns:a16="http://schemas.microsoft.com/office/drawing/2014/main" id="{D750B8B1-918B-184A-9FC2-30263F7DCA56}"/>
              </a:ext>
            </a:extLst>
          </p:cNvPr>
          <p:cNvSpPr>
            <a:spLocks noGrp="1"/>
          </p:cNvSpPr>
          <p:nvPr>
            <p:ph type="ftr" sz="quarter" idx="11"/>
          </p:nvPr>
        </p:nvSpPr>
        <p:spPr/>
        <p:txBody>
          <a:bodyPr/>
          <a:lstStyle/>
          <a:p>
            <a:pPr algn="l"/>
            <a:r>
              <a:rPr lang="en-US" dirty="0"/>
              <a:t>© </a:t>
            </a:r>
            <a:r>
              <a:rPr lang="en-US" dirty="0" err="1"/>
              <a:t>Safeguardingcircle</a:t>
            </a:r>
            <a:r>
              <a:rPr lang="en-US" dirty="0"/>
              <a:t>, 2022</a:t>
            </a:r>
          </a:p>
        </p:txBody>
      </p:sp>
    </p:spTree>
    <p:extLst>
      <p:ext uri="{BB962C8B-B14F-4D97-AF65-F5344CB8AC3E}">
        <p14:creationId xmlns:p14="http://schemas.microsoft.com/office/powerpoint/2010/main" val="4193555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5C267-1A02-4FDB-96EB-0053FBA0DA8B}"/>
              </a:ext>
            </a:extLst>
          </p:cNvPr>
          <p:cNvSpPr>
            <a:spLocks noGrp="1"/>
          </p:cNvSpPr>
          <p:nvPr>
            <p:ph type="title"/>
          </p:nvPr>
        </p:nvSpPr>
        <p:spPr>
          <a:xfrm>
            <a:off x="343654" y="881164"/>
            <a:ext cx="2743200" cy="4478650"/>
          </a:xfrm>
        </p:spPr>
        <p:txBody>
          <a:bodyPr>
            <a:normAutofit/>
          </a:bodyPr>
          <a:lstStyle/>
          <a:p>
            <a:r>
              <a:rPr lang="en-GB" sz="4400" dirty="0">
                <a:latin typeface="Calibri" panose="020F0502020204030204" pitchFamily="34" charset="0"/>
                <a:ea typeface="Calibri" panose="020F0502020204030204" pitchFamily="34" charset="0"/>
                <a:cs typeface="Times New Roman" panose="02020603050405020304" pitchFamily="18" charset="0"/>
              </a:rPr>
              <a:t>E</a:t>
            </a:r>
            <a:r>
              <a:rPr lang="en-GB" sz="4400" dirty="0">
                <a:effectLst/>
                <a:latin typeface="Calibri" panose="020F0502020204030204" pitchFamily="34" charset="0"/>
                <a:ea typeface="Calibri" panose="020F0502020204030204" pitchFamily="34" charset="0"/>
                <a:cs typeface="Times New Roman" panose="02020603050405020304" pitchFamily="18" charset="0"/>
              </a:rPr>
              <a:t>scalating to a SAR</a:t>
            </a:r>
            <a:br>
              <a:rPr lang="en-GB" dirty="0"/>
            </a:br>
            <a:endParaRPr lang="en-GB" dirty="0"/>
          </a:p>
        </p:txBody>
      </p:sp>
      <p:sp>
        <p:nvSpPr>
          <p:cNvPr id="4" name="Footer Placeholder 3">
            <a:extLst>
              <a:ext uri="{FF2B5EF4-FFF2-40B4-BE49-F238E27FC236}">
                <a16:creationId xmlns:a16="http://schemas.microsoft.com/office/drawing/2014/main" id="{4182CF07-708C-4618-AB38-6B443DCBE05A}"/>
              </a:ext>
            </a:extLst>
          </p:cNvPr>
          <p:cNvSpPr>
            <a:spLocks noGrp="1"/>
          </p:cNvSpPr>
          <p:nvPr>
            <p:ph type="ftr" sz="quarter" idx="11"/>
          </p:nvPr>
        </p:nvSpPr>
        <p:spPr/>
        <p:txBody>
          <a:bodyPr/>
          <a:lstStyle/>
          <a:p>
            <a:r>
              <a:rPr lang="en-US"/>
              <a:t>© Safeguardingcircle, 2022</a:t>
            </a:r>
            <a:endParaRPr lang="en-US" dirty="0"/>
          </a:p>
        </p:txBody>
      </p:sp>
      <p:sp>
        <p:nvSpPr>
          <p:cNvPr id="5" name="Slide Number Placeholder 4">
            <a:extLst>
              <a:ext uri="{FF2B5EF4-FFF2-40B4-BE49-F238E27FC236}">
                <a16:creationId xmlns:a16="http://schemas.microsoft.com/office/drawing/2014/main" id="{6534D195-D810-479A-BFCF-3E4BC79A8636}"/>
              </a:ext>
            </a:extLst>
          </p:cNvPr>
          <p:cNvSpPr>
            <a:spLocks noGrp="1"/>
          </p:cNvSpPr>
          <p:nvPr>
            <p:ph type="sldNum" sz="quarter" idx="12"/>
          </p:nvPr>
        </p:nvSpPr>
        <p:spPr/>
        <p:txBody>
          <a:bodyPr/>
          <a:lstStyle/>
          <a:p>
            <a:fld id="{73B850FF-6169-4056-8077-06FFA93A5366}" type="slidenum">
              <a:rPr lang="en-US" smtClean="0"/>
              <a:t>33</a:t>
            </a:fld>
            <a:endParaRPr lang="en-US" dirty="0"/>
          </a:p>
        </p:txBody>
      </p:sp>
      <p:sp>
        <p:nvSpPr>
          <p:cNvPr id="10" name="Content Placeholder 9">
            <a:extLst>
              <a:ext uri="{FF2B5EF4-FFF2-40B4-BE49-F238E27FC236}">
                <a16:creationId xmlns:a16="http://schemas.microsoft.com/office/drawing/2014/main" id="{95393625-354B-4B9A-8EAE-E1F0F8A20119}"/>
              </a:ext>
            </a:extLst>
          </p:cNvPr>
          <p:cNvSpPr>
            <a:spLocks noGrp="1"/>
          </p:cNvSpPr>
          <p:nvPr>
            <p:ph idx="1"/>
          </p:nvPr>
        </p:nvSpPr>
        <p:spPr/>
        <p:txBody>
          <a:bodyPr/>
          <a:lstStyle/>
          <a:p>
            <a:r>
              <a:rPr lang="en-GB" dirty="0">
                <a:solidFill>
                  <a:schemeClr val="tx1"/>
                </a:solidFill>
              </a:rPr>
              <a:t>A s42 investigation must stop if the adult dies</a:t>
            </a:r>
          </a:p>
          <a:p>
            <a:r>
              <a:rPr lang="en-GB" dirty="0">
                <a:solidFill>
                  <a:schemeClr val="tx1"/>
                </a:solidFill>
              </a:rPr>
              <a:t>If the SAB suspects that the adult may have died as a consequence of neglect of abuse, and there is concern that partner agencies could have worked together more effectively to safeguarding the adult, a safeguarding adult review  must be carried out.</a:t>
            </a:r>
          </a:p>
          <a:p>
            <a:r>
              <a:rPr lang="en-GB" dirty="0">
                <a:solidFill>
                  <a:schemeClr val="tx1"/>
                </a:solidFill>
              </a:rPr>
              <a:t>A SAR must also be carried out if the adult has not died, but has suffered serious abuse or neglect, </a:t>
            </a:r>
            <a:r>
              <a:rPr lang="en-GB" dirty="0" err="1">
                <a:solidFill>
                  <a:schemeClr val="tx1"/>
                </a:solidFill>
              </a:rPr>
              <a:t>eg</a:t>
            </a:r>
            <a:r>
              <a:rPr lang="en-GB" dirty="0">
                <a:solidFill>
                  <a:schemeClr val="tx1"/>
                </a:solidFill>
              </a:rPr>
              <a:t>:</a:t>
            </a:r>
          </a:p>
          <a:p>
            <a:pPr lvl="1"/>
            <a:r>
              <a:rPr lang="en-GB" dirty="0">
                <a:solidFill>
                  <a:schemeClr val="tx1"/>
                </a:solidFill>
              </a:rPr>
              <a:t>But for intervention they would have died. </a:t>
            </a:r>
          </a:p>
          <a:p>
            <a:pPr lvl="1"/>
            <a:r>
              <a:rPr lang="en-GB" dirty="0">
                <a:solidFill>
                  <a:schemeClr val="tx1"/>
                </a:solidFill>
              </a:rPr>
              <a:t>They have suffered permanent harm or a reduced capacity/quality of life</a:t>
            </a:r>
          </a:p>
          <a:p>
            <a:r>
              <a:rPr lang="en-GB" dirty="0">
                <a:solidFill>
                  <a:schemeClr val="tx1"/>
                </a:solidFill>
              </a:rPr>
              <a:t>A SAB can carry out SARs in other circumstances, for example where there may be valuable partnership learning</a:t>
            </a:r>
          </a:p>
        </p:txBody>
      </p:sp>
    </p:spTree>
    <p:extLst>
      <p:ext uri="{BB962C8B-B14F-4D97-AF65-F5344CB8AC3E}">
        <p14:creationId xmlns:p14="http://schemas.microsoft.com/office/powerpoint/2010/main" val="3370602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879" y="1496136"/>
            <a:ext cx="2743200" cy="4002251"/>
          </a:xfrm>
        </p:spPr>
        <p:txBody>
          <a:bodyPr>
            <a:normAutofit/>
          </a:bodyPr>
          <a:lstStyle/>
          <a:p>
            <a:r>
              <a:rPr lang="en-US" sz="3800" dirty="0">
                <a:solidFill>
                  <a:schemeClr val="tx1"/>
                </a:solidFill>
              </a:rPr>
              <a:t>Learning Lessons from Safeguarding Adults And Serious Case Reviews</a:t>
            </a:r>
          </a:p>
        </p:txBody>
      </p:sp>
      <p:sp>
        <p:nvSpPr>
          <p:cNvPr id="3" name="Content Placeholder 2"/>
          <p:cNvSpPr>
            <a:spLocks noGrp="1"/>
          </p:cNvSpPr>
          <p:nvPr>
            <p:ph idx="1"/>
          </p:nvPr>
        </p:nvSpPr>
        <p:spPr>
          <a:xfrm>
            <a:off x="3419080" y="136524"/>
            <a:ext cx="8468120" cy="6721476"/>
          </a:xfrm>
        </p:spPr>
        <p:txBody>
          <a:bodyPr>
            <a:noAutofit/>
          </a:bodyPr>
          <a:lstStyle/>
          <a:p>
            <a:pPr marL="0" indent="0">
              <a:buNone/>
            </a:pPr>
            <a:r>
              <a:rPr lang="en-US" sz="2200" dirty="0">
                <a:solidFill>
                  <a:schemeClr val="tx1"/>
                </a:solidFill>
              </a:rPr>
              <a:t>Remember professional standards require that you are able to undertake assessments of risk, need and capacity and respond appropriately make and receive referrals appropriately, recognise signs of harm and respond appropriately, recognise power dynamics in relationships, share information responsibly.</a:t>
            </a:r>
          </a:p>
          <a:p>
            <a:pPr marL="0" indent="0">
              <a:buNone/>
            </a:pPr>
            <a:r>
              <a:rPr lang="en-US" sz="2400" dirty="0">
                <a:solidFill>
                  <a:schemeClr val="tx1"/>
                </a:solidFill>
              </a:rPr>
              <a:t>Research into SAR and SCR reports identified 10 common ‘pitfalls’. </a:t>
            </a:r>
          </a:p>
          <a:p>
            <a:r>
              <a:rPr lang="en-US" sz="2200" dirty="0">
                <a:solidFill>
                  <a:schemeClr val="tx1"/>
                </a:solidFill>
              </a:rPr>
              <a:t>An initial hypothesis is formulated on the basis of </a:t>
            </a:r>
            <a:r>
              <a:rPr lang="en-US" sz="2200" b="1" dirty="0">
                <a:solidFill>
                  <a:schemeClr val="tx1"/>
                </a:solidFill>
              </a:rPr>
              <a:t>incomplete information, and is assessed and accepted too quickly</a:t>
            </a:r>
            <a:r>
              <a:rPr lang="en-US" sz="2200" dirty="0">
                <a:solidFill>
                  <a:schemeClr val="tx1"/>
                </a:solidFill>
              </a:rPr>
              <a:t>. Practitioners become committed to this hypothesis and do not seek out information that may disconfirm or refute it. </a:t>
            </a:r>
          </a:p>
          <a:p>
            <a:r>
              <a:rPr lang="en-US" sz="2200" dirty="0">
                <a:solidFill>
                  <a:schemeClr val="tx1"/>
                </a:solidFill>
              </a:rPr>
              <a:t>Information taken at the first enquiry is not adequately recorded, facts are not checked, nor is case history reviewed and </a:t>
            </a:r>
            <a:r>
              <a:rPr lang="en-US" sz="2200" b="1" dirty="0">
                <a:solidFill>
                  <a:schemeClr val="tx1"/>
                </a:solidFill>
              </a:rPr>
              <a:t>there is a failure to feedback the outcome to the referrer</a:t>
            </a:r>
            <a:r>
              <a:rPr lang="en-US" sz="2200" dirty="0">
                <a:solidFill>
                  <a:schemeClr val="tx1"/>
                </a:solidFill>
              </a:rPr>
              <a:t>. </a:t>
            </a:r>
          </a:p>
          <a:p>
            <a:r>
              <a:rPr lang="en-US" sz="2200" dirty="0">
                <a:solidFill>
                  <a:schemeClr val="tx1"/>
                </a:solidFill>
              </a:rPr>
              <a:t>Attention is focused on the most visible or pressing problems; case history and less “obvious” details are insufficiently explored. Research identified defensive organisational risk management strategies or risk averse frontline practice resulted in </a:t>
            </a:r>
            <a:r>
              <a:rPr lang="en-US" sz="2200" b="1" dirty="0">
                <a:solidFill>
                  <a:schemeClr val="tx1"/>
                </a:solidFill>
              </a:rPr>
              <a:t>adults not being supported to make choices or understand risk placing them at greater risk. </a:t>
            </a:r>
            <a:r>
              <a:rPr lang="en-US" sz="2200" dirty="0">
                <a:solidFill>
                  <a:schemeClr val="tx1"/>
                </a:solidFill>
              </a:rPr>
              <a:t>Practice is not ‘trauma informed’.</a:t>
            </a:r>
            <a:endParaRPr lang="en-US" sz="2200" b="1"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7A9F1B5A-D13E-9140-9802-54F9E2CF86CD}"/>
              </a:ext>
            </a:extLst>
          </p:cNvPr>
          <p:cNvSpPr>
            <a:spLocks noGrp="1"/>
          </p:cNvSpPr>
          <p:nvPr>
            <p:ph type="sldNum" sz="quarter" idx="12"/>
          </p:nvPr>
        </p:nvSpPr>
        <p:spPr/>
        <p:txBody>
          <a:bodyPr/>
          <a:lstStyle/>
          <a:p>
            <a:fld id="{FFFFC492-BD7F-5440-BC0A-F5F0F45EBF29}" type="slidenum">
              <a:rPr lang="en-US" smtClean="0"/>
              <a:t>34</a:t>
            </a:fld>
            <a:endParaRPr lang="en-US" dirty="0"/>
          </a:p>
        </p:txBody>
      </p:sp>
      <p:sp>
        <p:nvSpPr>
          <p:cNvPr id="6" name="Footer Placeholder 5">
            <a:extLst>
              <a:ext uri="{FF2B5EF4-FFF2-40B4-BE49-F238E27FC236}">
                <a16:creationId xmlns:a16="http://schemas.microsoft.com/office/drawing/2014/main" id="{806C2C58-D17A-C04A-B26C-61358B5C47AE}"/>
              </a:ext>
            </a:extLst>
          </p:cNvPr>
          <p:cNvSpPr>
            <a:spLocks noGrp="1"/>
          </p:cNvSpPr>
          <p:nvPr>
            <p:ph type="ftr" sz="quarter" idx="11"/>
          </p:nvPr>
        </p:nvSpPr>
        <p:spPr/>
        <p:txBody>
          <a:bodyPr/>
          <a:lstStyle/>
          <a:p>
            <a:pPr algn="l"/>
            <a:r>
              <a:rPr lang="en-US" dirty="0"/>
              <a:t>© </a:t>
            </a:r>
            <a:r>
              <a:rPr lang="en-US" dirty="0" err="1"/>
              <a:t>Safeguardingcircle</a:t>
            </a:r>
            <a:r>
              <a:rPr lang="en-US" dirty="0"/>
              <a:t>, 2022</a:t>
            </a:r>
          </a:p>
        </p:txBody>
      </p:sp>
    </p:spTree>
    <p:extLst>
      <p:ext uri="{BB962C8B-B14F-4D97-AF65-F5344CB8AC3E}">
        <p14:creationId xmlns:p14="http://schemas.microsoft.com/office/powerpoint/2010/main" val="3581274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0343" y="266700"/>
            <a:ext cx="10776856" cy="6221563"/>
          </a:xfrm>
        </p:spPr>
        <p:txBody>
          <a:bodyPr>
            <a:normAutofit lnSpcReduction="10000"/>
          </a:bodyPr>
          <a:lstStyle/>
          <a:p>
            <a:r>
              <a:rPr lang="en-US" sz="2200" dirty="0">
                <a:solidFill>
                  <a:schemeClr val="tx1"/>
                </a:solidFill>
              </a:rPr>
              <a:t>Legal duties to consult and appoint advocates are not always applied so: </a:t>
            </a:r>
          </a:p>
          <a:p>
            <a:pPr lvl="1"/>
            <a:r>
              <a:rPr lang="en-US" sz="2000" b="1" dirty="0">
                <a:solidFill>
                  <a:schemeClr val="tx1"/>
                </a:solidFill>
              </a:rPr>
              <a:t>Insufficient</a:t>
            </a:r>
            <a:r>
              <a:rPr lang="en-US" sz="2000" dirty="0">
                <a:solidFill>
                  <a:schemeClr val="tx1"/>
                </a:solidFill>
              </a:rPr>
              <a:t> </a:t>
            </a:r>
            <a:r>
              <a:rPr lang="en-US" sz="2000" b="1" dirty="0">
                <a:solidFill>
                  <a:schemeClr val="tx1"/>
                </a:solidFill>
              </a:rPr>
              <a:t>weight</a:t>
            </a:r>
            <a:r>
              <a:rPr lang="en-US" sz="2000" dirty="0">
                <a:solidFill>
                  <a:schemeClr val="tx1"/>
                </a:solidFill>
              </a:rPr>
              <a:t> is given to information from family, friends and neighbours. Insufficient attention is paid to what adult/children say, how they look and how they behave. NB: NICE guidance on assessing executive capacity.</a:t>
            </a:r>
          </a:p>
          <a:p>
            <a:pPr lvl="1"/>
            <a:r>
              <a:rPr lang="en-US" sz="2000" dirty="0">
                <a:solidFill>
                  <a:schemeClr val="tx1"/>
                </a:solidFill>
              </a:rPr>
              <a:t>There is insufficient full engagement with parents and other family carers to assess risk. The SAR review found an absence of ‘think family’ approach.</a:t>
            </a:r>
          </a:p>
          <a:p>
            <a:r>
              <a:rPr lang="en-US" sz="2200" dirty="0">
                <a:solidFill>
                  <a:schemeClr val="tx1"/>
                </a:solidFill>
              </a:rPr>
              <a:t>Initial decisions that are overly focused on age categories or the characteristics of the adult at risk, meaning that contextual safeguarding for young people is unaddressed or adults are left at unacceptable risk. </a:t>
            </a:r>
          </a:p>
          <a:p>
            <a:r>
              <a:rPr lang="en-US" sz="2200" dirty="0">
                <a:solidFill>
                  <a:schemeClr val="tx1"/>
                </a:solidFill>
              </a:rPr>
              <a:t>There is </a:t>
            </a:r>
            <a:r>
              <a:rPr lang="en-US" sz="2200" b="1" dirty="0">
                <a:solidFill>
                  <a:schemeClr val="tx1"/>
                </a:solidFill>
              </a:rPr>
              <a:t>insufficient support/supervision </a:t>
            </a:r>
            <a:r>
              <a:rPr lang="en-US" sz="2200" dirty="0">
                <a:solidFill>
                  <a:schemeClr val="tx1"/>
                </a:solidFill>
              </a:rPr>
              <a:t>to enable practitioners to work effectively with service users who are uncooperative</a:t>
            </a:r>
            <a:r>
              <a:rPr lang="en-US" sz="2200" b="1" dirty="0">
                <a:solidFill>
                  <a:schemeClr val="tx1"/>
                </a:solidFill>
              </a:rPr>
              <a:t>, </a:t>
            </a:r>
            <a:r>
              <a:rPr lang="en-US" sz="2200" dirty="0">
                <a:solidFill>
                  <a:schemeClr val="tx1"/>
                </a:solidFill>
              </a:rPr>
              <a:t>ambivalent, confrontational, avoidant or aggressive. </a:t>
            </a:r>
          </a:p>
          <a:p>
            <a:r>
              <a:rPr lang="en-US" sz="2200" dirty="0">
                <a:solidFill>
                  <a:schemeClr val="tx1"/>
                </a:solidFill>
              </a:rPr>
              <a:t>Throughout the initial assessment process, professionals do not clearly check that others have understood their communication. There is an </a:t>
            </a:r>
            <a:r>
              <a:rPr lang="en-US" sz="2200" b="1" dirty="0">
                <a:solidFill>
                  <a:schemeClr val="tx1"/>
                </a:solidFill>
              </a:rPr>
              <a:t>assumption that information shared is information understood. </a:t>
            </a:r>
          </a:p>
          <a:p>
            <a:r>
              <a:rPr lang="en-US" sz="2200" b="1" dirty="0">
                <a:solidFill>
                  <a:schemeClr val="tx1"/>
                </a:solidFill>
              </a:rPr>
              <a:t>Case responsibility is diluted in the context of multi-agency working</a:t>
            </a:r>
            <a:r>
              <a:rPr lang="en-US" sz="2200" dirty="0">
                <a:solidFill>
                  <a:schemeClr val="tx1"/>
                </a:solidFill>
              </a:rPr>
              <a:t>, impacting both on referrals and response. The local authority may inappropriately signpost families to other agencies, with no follow up. SAR review found failures to identify safeguarding procedures and lack of legal literacy frustrated multi-agency strategies. </a:t>
            </a:r>
          </a:p>
          <a:p>
            <a:pPr lvl="1"/>
            <a:r>
              <a:rPr lang="en-GB" sz="2200" i="1" u="sng" dirty="0">
                <a:solidFill>
                  <a:schemeClr val="tx1"/>
                </a:solidFill>
              </a:rPr>
              <a:t>R (Barrett) v Westminster City Council </a:t>
            </a:r>
            <a:r>
              <a:rPr lang="en-GB" sz="2200" dirty="0">
                <a:solidFill>
                  <a:schemeClr val="tx1"/>
                </a:solidFill>
              </a:rPr>
              <a:t>[2015] signposting to universal services will only be lawful if they actually exist and meet P’s identified needs</a:t>
            </a:r>
          </a:p>
          <a:p>
            <a:pPr lvl="1"/>
            <a:endParaRPr lang="en-US" sz="2000" dirty="0"/>
          </a:p>
          <a:p>
            <a:endParaRPr lang="en-US" sz="2200" dirty="0"/>
          </a:p>
          <a:p>
            <a:endParaRPr lang="en-US" sz="2200" dirty="0"/>
          </a:p>
        </p:txBody>
      </p:sp>
      <p:sp>
        <p:nvSpPr>
          <p:cNvPr id="2" name="Slide Number Placeholder 1">
            <a:extLst>
              <a:ext uri="{FF2B5EF4-FFF2-40B4-BE49-F238E27FC236}">
                <a16:creationId xmlns:a16="http://schemas.microsoft.com/office/drawing/2014/main" id="{DEB38D76-72FC-4C46-B5D2-D5BD63D8DB25}"/>
              </a:ext>
            </a:extLst>
          </p:cNvPr>
          <p:cNvSpPr>
            <a:spLocks noGrp="1"/>
          </p:cNvSpPr>
          <p:nvPr>
            <p:ph type="sldNum" sz="quarter" idx="12"/>
          </p:nvPr>
        </p:nvSpPr>
        <p:spPr/>
        <p:txBody>
          <a:bodyPr/>
          <a:lstStyle/>
          <a:p>
            <a:fld id="{FFFFC492-BD7F-5440-BC0A-F5F0F45EBF29}" type="slidenum">
              <a:rPr lang="en-US" smtClean="0"/>
              <a:t>35</a:t>
            </a:fld>
            <a:endParaRPr lang="en-US" dirty="0"/>
          </a:p>
        </p:txBody>
      </p:sp>
      <p:sp>
        <p:nvSpPr>
          <p:cNvPr id="5" name="Footer Placeholder 4">
            <a:extLst>
              <a:ext uri="{FF2B5EF4-FFF2-40B4-BE49-F238E27FC236}">
                <a16:creationId xmlns:a16="http://schemas.microsoft.com/office/drawing/2014/main" id="{32AC01A4-F444-ED45-B488-E5AB8BF18C35}"/>
              </a:ext>
            </a:extLst>
          </p:cNvPr>
          <p:cNvSpPr>
            <a:spLocks noGrp="1"/>
          </p:cNvSpPr>
          <p:nvPr>
            <p:ph type="ftr" sz="quarter" idx="11"/>
          </p:nvPr>
        </p:nvSpPr>
        <p:spPr/>
        <p:txBody>
          <a:bodyPr/>
          <a:lstStyle/>
          <a:p>
            <a:pPr algn="l"/>
            <a:r>
              <a:rPr lang="en-US" dirty="0"/>
              <a:t>© </a:t>
            </a:r>
            <a:r>
              <a:rPr lang="en-US" dirty="0" err="1"/>
              <a:t>Safeguardingcircle</a:t>
            </a:r>
            <a:r>
              <a:rPr lang="en-US" dirty="0"/>
              <a:t>, 2022</a:t>
            </a:r>
          </a:p>
        </p:txBody>
      </p:sp>
    </p:spTree>
    <p:extLst>
      <p:ext uri="{BB962C8B-B14F-4D97-AF65-F5344CB8AC3E}">
        <p14:creationId xmlns:p14="http://schemas.microsoft.com/office/powerpoint/2010/main" val="2485495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61307"/>
            <a:ext cx="7729728" cy="814458"/>
          </a:xfrm>
        </p:spPr>
        <p:txBody>
          <a:bodyPr>
            <a:normAutofit fontScale="90000"/>
          </a:bodyPr>
          <a:lstStyle/>
          <a:p>
            <a:r>
              <a:rPr lang="en-US" dirty="0"/>
              <a:t>Further reading</a:t>
            </a:r>
          </a:p>
        </p:txBody>
      </p:sp>
      <p:sp>
        <p:nvSpPr>
          <p:cNvPr id="3" name="Content Placeholder 2"/>
          <p:cNvSpPr>
            <a:spLocks noGrp="1"/>
          </p:cNvSpPr>
          <p:nvPr>
            <p:ph idx="1"/>
          </p:nvPr>
        </p:nvSpPr>
        <p:spPr>
          <a:xfrm>
            <a:off x="908120" y="1075765"/>
            <a:ext cx="11060723" cy="5215045"/>
          </a:xfrm>
        </p:spPr>
        <p:txBody>
          <a:bodyPr>
            <a:noAutofit/>
          </a:bodyPr>
          <a:lstStyle/>
          <a:p>
            <a:r>
              <a:rPr lang="en-GB" dirty="0"/>
              <a:t>‘</a:t>
            </a:r>
            <a:r>
              <a:rPr lang="en-GB" sz="2000" dirty="0">
                <a:solidFill>
                  <a:schemeClr val="tx1"/>
                </a:solidFill>
              </a:rPr>
              <a:t>Safeguarding Adults under the Care Act 2014’, Jessica Kingsley Publishers, 2017</a:t>
            </a:r>
          </a:p>
          <a:p>
            <a:r>
              <a:rPr lang="en-GB" sz="2000" dirty="0">
                <a:solidFill>
                  <a:schemeClr val="tx1"/>
                </a:solidFill>
                <a:hlinkClick r:id="rId3">
                  <a:extLst>
                    <a:ext uri="{A12FA001-AC4F-418D-AE19-62706E023703}">
                      <ahyp:hlinkClr xmlns:ahyp="http://schemas.microsoft.com/office/drawing/2018/hyperlinkcolor" val="tx"/>
                    </a:ext>
                  </a:extLst>
                </a:hlinkClick>
              </a:rPr>
              <a:t>https://www.gov.uk/government/publications/mental-capacity-act-code-of-practice</a:t>
            </a:r>
            <a:r>
              <a:rPr lang="en-GB" sz="2000" dirty="0">
                <a:solidFill>
                  <a:schemeClr val="tx1"/>
                </a:solidFill>
              </a:rPr>
              <a:t>: MCA Code of Practice</a:t>
            </a:r>
          </a:p>
          <a:p>
            <a:r>
              <a:rPr lang="en-GB" sz="2000" dirty="0">
                <a:solidFill>
                  <a:schemeClr val="tx1"/>
                </a:solidFill>
                <a:hlinkClick r:id="rId4">
                  <a:extLst>
                    <a:ext uri="{A12FA001-AC4F-418D-AE19-62706E023703}">
                      <ahyp:hlinkClr xmlns:ahyp="http://schemas.microsoft.com/office/drawing/2018/hyperlinkcolor" val="tx"/>
                    </a:ext>
                  </a:extLst>
                </a:hlinkClick>
              </a:rPr>
              <a:t>https://www.gov.uk/government/publications/care-act-statutory-guidance/care-and-support-statutory-guidance</a:t>
            </a:r>
            <a:r>
              <a:rPr lang="en-GB" sz="2000" dirty="0">
                <a:solidFill>
                  <a:schemeClr val="tx1"/>
                </a:solidFill>
              </a:rPr>
              <a:t>: Care Act statutory guidance</a:t>
            </a:r>
          </a:p>
          <a:p>
            <a:r>
              <a:rPr lang="en-GB" sz="2000" dirty="0">
                <a:solidFill>
                  <a:schemeClr val="tx1"/>
                </a:solidFill>
                <a:hlinkClick r:id="rId5">
                  <a:extLst>
                    <a:ext uri="{A12FA001-AC4F-418D-AE19-62706E023703}">
                      <ahyp:hlinkClr xmlns:ahyp="http://schemas.microsoft.com/office/drawing/2018/hyperlinkcolor" val="tx"/>
                    </a:ext>
                  </a:extLst>
                </a:hlinkClick>
              </a:rPr>
              <a:t>http://www.this.nhs.uk/fileadmin/IG/interagency-information-sharing-protocol.pdf</a:t>
            </a:r>
            <a:r>
              <a:rPr lang="en-GB" sz="2000" dirty="0">
                <a:solidFill>
                  <a:schemeClr val="tx1"/>
                </a:solidFill>
              </a:rPr>
              <a:t>: </a:t>
            </a:r>
            <a:r>
              <a:rPr lang="en-GB" sz="2000" dirty="0" err="1">
                <a:solidFill>
                  <a:schemeClr val="tx1"/>
                </a:solidFill>
              </a:rPr>
              <a:t>Kirkless</a:t>
            </a:r>
            <a:r>
              <a:rPr lang="en-GB" sz="2000" dirty="0">
                <a:solidFill>
                  <a:schemeClr val="tx1"/>
                </a:solidFill>
              </a:rPr>
              <a:t> SAB information sharing </a:t>
            </a:r>
            <a:r>
              <a:rPr lang="en-GB" sz="2000" dirty="0" err="1">
                <a:solidFill>
                  <a:schemeClr val="tx1"/>
                </a:solidFill>
              </a:rPr>
              <a:t>potocol</a:t>
            </a:r>
            <a:endParaRPr lang="en-GB" sz="2000" dirty="0">
              <a:solidFill>
                <a:schemeClr val="tx1"/>
              </a:solidFill>
            </a:endParaRPr>
          </a:p>
          <a:p>
            <a:r>
              <a:rPr lang="en-GB" sz="2000" dirty="0">
                <a:solidFill>
                  <a:schemeClr val="tx1"/>
                </a:solidFill>
                <a:hlinkClick r:id="rId6">
                  <a:extLst>
                    <a:ext uri="{A12FA001-AC4F-418D-AE19-62706E023703}">
                      <ahyp:hlinkClr xmlns:ahyp="http://schemas.microsoft.com/office/drawing/2018/hyperlinkcolor" val="tx"/>
                    </a:ext>
                  </a:extLst>
                </a:hlinkClick>
              </a:rPr>
              <a:t>https://www.scie.org.uk/care-act-2014/safeguarding-adults/adult-safeguarding-practice-questions/</a:t>
            </a:r>
            <a:r>
              <a:rPr lang="en-GB" sz="2000" dirty="0">
                <a:solidFill>
                  <a:schemeClr val="tx1"/>
                </a:solidFill>
              </a:rPr>
              <a:t>: SCIE guidance and </a:t>
            </a:r>
            <a:r>
              <a:rPr lang="en-GB" sz="2000" dirty="0">
                <a:solidFill>
                  <a:schemeClr val="tx1"/>
                </a:solidFill>
                <a:hlinkClick r:id="rId7">
                  <a:extLst>
                    <a:ext uri="{A12FA001-AC4F-418D-AE19-62706E023703}">
                      <ahyp:hlinkClr xmlns:ahyp="http://schemas.microsoft.com/office/drawing/2018/hyperlinkcolor" val="tx"/>
                    </a:ext>
                  </a:extLst>
                </a:hlinkClick>
              </a:rPr>
              <a:t>https://www.scie.org.uk/care-act-2014/safeguarding-adults/adult-suspected-at-risk-of-neglect-abuse/</a:t>
            </a:r>
            <a:r>
              <a:rPr lang="en-GB" sz="2000" dirty="0">
                <a:solidFill>
                  <a:schemeClr val="tx1"/>
                </a:solidFill>
              </a:rPr>
              <a:t> on gaining access to an adult at risk</a:t>
            </a:r>
          </a:p>
          <a:p>
            <a:r>
              <a:rPr lang="en-GB" sz="2000" dirty="0">
                <a:solidFill>
                  <a:schemeClr val="tx1"/>
                </a:solidFill>
                <a:hlinkClick r:id="rId8">
                  <a:extLst>
                    <a:ext uri="{A12FA001-AC4F-418D-AE19-62706E023703}">
                      <ahyp:hlinkClr xmlns:ahyp="http://schemas.microsoft.com/office/drawing/2018/hyperlinkcolor" val="tx"/>
                    </a:ext>
                  </a:extLst>
                </a:hlinkClick>
              </a:rPr>
              <a:t>http://www.cps.gov.uk/legal/p_to_r/prosecuting_crimes_against_older_people/#mental</a:t>
            </a:r>
            <a:r>
              <a:rPr lang="en-GB" sz="2000" dirty="0">
                <a:solidFill>
                  <a:schemeClr val="tx1"/>
                </a:solidFill>
              </a:rPr>
              <a:t>: Guidance on prosecuting crimes against adults at risk</a:t>
            </a:r>
          </a:p>
          <a:p>
            <a:r>
              <a:rPr lang="en-GB" sz="2000" dirty="0">
                <a:solidFill>
                  <a:schemeClr val="tx1"/>
                </a:solidFill>
                <a:hlinkClick r:id="rId9">
                  <a:extLst>
                    <a:ext uri="{A12FA001-AC4F-418D-AE19-62706E023703}">
                      <ahyp:hlinkClr xmlns:ahyp="http://schemas.microsoft.com/office/drawing/2018/hyperlinkcolor" val="tx"/>
                    </a:ext>
                  </a:extLst>
                </a:hlinkClick>
              </a:rPr>
              <a:t>https://www.gov.uk/apply-forced-marriage-protection-order</a:t>
            </a:r>
            <a:r>
              <a:rPr lang="en-GB" sz="2000" dirty="0">
                <a:solidFill>
                  <a:schemeClr val="tx1"/>
                </a:solidFill>
              </a:rPr>
              <a:t>: guidance on forced marriage and duties to intervene to protect adult/ child at risk.</a:t>
            </a:r>
          </a:p>
          <a:p>
            <a:r>
              <a:rPr lang="en-GB" sz="2000" dirty="0">
                <a:solidFill>
                  <a:schemeClr val="tx1"/>
                </a:solidFill>
                <a:hlinkClick r:id="rId10">
                  <a:extLst>
                    <a:ext uri="{A12FA001-AC4F-418D-AE19-62706E023703}">
                      <ahyp:hlinkClr xmlns:ahyp="http://schemas.microsoft.com/office/drawing/2018/hyperlinkcolor" val="tx"/>
                    </a:ext>
                  </a:extLst>
                </a:hlinkClick>
              </a:rPr>
              <a:t>https://www.local.gov.uk/sites/default/files/documents/25.130%20Making%20Decisions%20on%20the%20duty_06%20WEB.pdf</a:t>
            </a:r>
            <a:r>
              <a:rPr lang="en-GB" sz="2000" dirty="0">
                <a:solidFill>
                  <a:schemeClr val="tx1"/>
                </a:solidFill>
              </a:rPr>
              <a:t>:  LGA and ADASS guidance on decision making re s42 enquiries </a:t>
            </a:r>
          </a:p>
          <a:p>
            <a:pPr>
              <a:defRPr/>
            </a:pPr>
            <a:endParaRPr lang="en-GB" sz="2000" dirty="0">
              <a:solidFill>
                <a:schemeClr val="tx1"/>
              </a:solidFill>
            </a:endParaRPr>
          </a:p>
          <a:p>
            <a:pPr lvl="1"/>
            <a:endParaRPr lang="en-US" sz="2200" dirty="0"/>
          </a:p>
        </p:txBody>
      </p:sp>
      <p:sp>
        <p:nvSpPr>
          <p:cNvPr id="4" name="Slide Number Placeholder 3">
            <a:extLst>
              <a:ext uri="{FF2B5EF4-FFF2-40B4-BE49-F238E27FC236}">
                <a16:creationId xmlns:a16="http://schemas.microsoft.com/office/drawing/2014/main" id="{3E70EA78-0D09-7B4B-9580-2156CB7EA27D}"/>
              </a:ext>
            </a:extLst>
          </p:cNvPr>
          <p:cNvSpPr>
            <a:spLocks noGrp="1"/>
          </p:cNvSpPr>
          <p:nvPr>
            <p:ph type="sldNum" sz="quarter" idx="12"/>
          </p:nvPr>
        </p:nvSpPr>
        <p:spPr/>
        <p:txBody>
          <a:bodyPr/>
          <a:lstStyle/>
          <a:p>
            <a:fld id="{FFFFC492-BD7F-5440-BC0A-F5F0F45EBF29}" type="slidenum">
              <a:rPr lang="en-US" smtClean="0"/>
              <a:t>36</a:t>
            </a:fld>
            <a:endParaRPr lang="en-US" dirty="0"/>
          </a:p>
        </p:txBody>
      </p:sp>
      <p:sp>
        <p:nvSpPr>
          <p:cNvPr id="6" name="Footer Placeholder 5">
            <a:extLst>
              <a:ext uri="{FF2B5EF4-FFF2-40B4-BE49-F238E27FC236}">
                <a16:creationId xmlns:a16="http://schemas.microsoft.com/office/drawing/2014/main" id="{8D0E1EA3-A6CC-4346-BB48-4C03B91F5F3A}"/>
              </a:ext>
            </a:extLst>
          </p:cNvPr>
          <p:cNvSpPr>
            <a:spLocks noGrp="1"/>
          </p:cNvSpPr>
          <p:nvPr>
            <p:ph type="ftr" sz="quarter" idx="11"/>
          </p:nvPr>
        </p:nvSpPr>
        <p:spPr/>
        <p:txBody>
          <a:bodyPr/>
          <a:lstStyle/>
          <a:p>
            <a:pPr algn="l"/>
            <a:r>
              <a:rPr lang="en-US" dirty="0"/>
              <a:t>© </a:t>
            </a:r>
            <a:r>
              <a:rPr lang="en-US" dirty="0" err="1"/>
              <a:t>Safeguardingcircle</a:t>
            </a:r>
            <a:r>
              <a:rPr lang="en-US" dirty="0"/>
              <a:t>, 2022</a:t>
            </a:r>
          </a:p>
        </p:txBody>
      </p:sp>
    </p:spTree>
    <p:extLst>
      <p:ext uri="{BB962C8B-B14F-4D97-AF65-F5344CB8AC3E}">
        <p14:creationId xmlns:p14="http://schemas.microsoft.com/office/powerpoint/2010/main" val="2268275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F9ADC12-D66B-4A52-A269-F866B92A58A2}"/>
              </a:ext>
            </a:extLst>
          </p:cNvPr>
          <p:cNvSpPr>
            <a:spLocks noGrp="1" noChangeArrowheads="1"/>
          </p:cNvSpPr>
          <p:nvPr>
            <p:ph type="title"/>
          </p:nvPr>
        </p:nvSpPr>
        <p:spPr/>
        <p:txBody>
          <a:bodyPr/>
          <a:lstStyle/>
          <a:p>
            <a:pPr eaLnBrk="1" fontAlgn="auto" hangingPunct="1">
              <a:spcAft>
                <a:spcPts val="0"/>
              </a:spcAft>
              <a:defRPr/>
            </a:pPr>
            <a:r>
              <a:rPr lang="en-GB" altLang="en-US" dirty="0"/>
              <a:t>Thank you for listening…</a:t>
            </a:r>
          </a:p>
        </p:txBody>
      </p:sp>
      <p:sp>
        <p:nvSpPr>
          <p:cNvPr id="19458" name="Rectangle 3">
            <a:extLst>
              <a:ext uri="{FF2B5EF4-FFF2-40B4-BE49-F238E27FC236}">
                <a16:creationId xmlns:a16="http://schemas.microsoft.com/office/drawing/2014/main" id="{26D8F4EF-FEE0-4665-B653-7BC04AB9A39C}"/>
              </a:ext>
            </a:extLst>
          </p:cNvPr>
          <p:cNvSpPr>
            <a:spLocks noGrp="1" noChangeArrowheads="1"/>
          </p:cNvSpPr>
          <p:nvPr>
            <p:ph type="body" sz="half" idx="1"/>
          </p:nvPr>
        </p:nvSpPr>
        <p:spPr/>
        <p:txBody>
          <a:bodyPr/>
          <a:lstStyle/>
          <a:p>
            <a:pPr eaLnBrk="1" hangingPunct="1">
              <a:buFont typeface="Wingdings" panose="05000000000000000000" pitchFamily="2" charset="2"/>
              <a:buNone/>
            </a:pPr>
            <a:endParaRPr lang="en-GB" altLang="en-US" sz="5500" dirty="0"/>
          </a:p>
          <a:p>
            <a:pPr eaLnBrk="1" hangingPunct="1">
              <a:buFont typeface="Wingdings" panose="05000000000000000000" pitchFamily="2" charset="2"/>
              <a:buNone/>
            </a:pPr>
            <a:endParaRPr lang="en-GB" altLang="en-US" sz="5500" dirty="0"/>
          </a:p>
          <a:p>
            <a:pPr algn="ctr" eaLnBrk="1" hangingPunct="1">
              <a:buFont typeface="Wingdings" panose="05000000000000000000" pitchFamily="2" charset="2"/>
              <a:buNone/>
            </a:pPr>
            <a:endParaRPr lang="en-GB" altLang="en-US" sz="5500" dirty="0"/>
          </a:p>
        </p:txBody>
      </p:sp>
      <p:pic>
        <p:nvPicPr>
          <p:cNvPr id="19459" name="Picture 4" descr="MCj01983270000[1]">
            <a:extLst>
              <a:ext uri="{FF2B5EF4-FFF2-40B4-BE49-F238E27FC236}">
                <a16:creationId xmlns:a16="http://schemas.microsoft.com/office/drawing/2014/main" id="{A6C49183-3C2C-449B-B12F-06629662A0FC}"/>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05027" y="3673475"/>
            <a:ext cx="2386012" cy="216693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3" name="Text Box 5">
            <a:extLst>
              <a:ext uri="{FF2B5EF4-FFF2-40B4-BE49-F238E27FC236}">
                <a16:creationId xmlns:a16="http://schemas.microsoft.com/office/drawing/2014/main" id="{8B7F9F47-82FD-4EFE-9FEE-7DD28845E0E8}"/>
              </a:ext>
            </a:extLst>
          </p:cNvPr>
          <p:cNvSpPr txBox="1">
            <a:spLocks noChangeArrowheads="1"/>
          </p:cNvSpPr>
          <p:nvPr/>
        </p:nvSpPr>
        <p:spPr bwMode="auto">
          <a:xfrm>
            <a:off x="2187576" y="2513013"/>
            <a:ext cx="347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dirty="0">
              <a:solidFill>
                <a:srgbClr val="000000"/>
              </a:solidFill>
            </a:endParaRPr>
          </a:p>
        </p:txBody>
      </p:sp>
      <p:sp>
        <p:nvSpPr>
          <p:cNvPr id="37894" name="Text Box 6">
            <a:extLst>
              <a:ext uri="{FF2B5EF4-FFF2-40B4-BE49-F238E27FC236}">
                <a16:creationId xmlns:a16="http://schemas.microsoft.com/office/drawing/2014/main" id="{7BDF4C86-1499-438A-9760-C04989A49722}"/>
              </a:ext>
            </a:extLst>
          </p:cNvPr>
          <p:cNvSpPr txBox="1">
            <a:spLocks noChangeArrowheads="1"/>
          </p:cNvSpPr>
          <p:nvPr/>
        </p:nvSpPr>
        <p:spPr bwMode="auto">
          <a:xfrm>
            <a:off x="2566989" y="1844676"/>
            <a:ext cx="3241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endParaRPr lang="en-US" altLang="en-US" dirty="0">
              <a:solidFill>
                <a:srgbClr val="000000"/>
              </a:solidFill>
            </a:endParaRPr>
          </a:p>
        </p:txBody>
      </p:sp>
      <p:sp>
        <p:nvSpPr>
          <p:cNvPr id="37895" name="Text Box 7">
            <a:extLst>
              <a:ext uri="{FF2B5EF4-FFF2-40B4-BE49-F238E27FC236}">
                <a16:creationId xmlns:a16="http://schemas.microsoft.com/office/drawing/2014/main" id="{EE255530-3059-4304-B274-9EA3E8E138A3}"/>
              </a:ext>
            </a:extLst>
          </p:cNvPr>
          <p:cNvSpPr txBox="1">
            <a:spLocks noChangeArrowheads="1"/>
          </p:cNvSpPr>
          <p:nvPr/>
        </p:nvSpPr>
        <p:spPr bwMode="auto">
          <a:xfrm>
            <a:off x="6024564" y="1844676"/>
            <a:ext cx="32400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endParaRPr lang="en-US" altLang="en-US" dirty="0">
              <a:solidFill>
                <a:srgbClr val="000000"/>
              </a:solidFill>
            </a:endParaRPr>
          </a:p>
        </p:txBody>
      </p:sp>
      <p:sp>
        <p:nvSpPr>
          <p:cNvPr id="2" name="Slide Number Placeholder 1">
            <a:extLst>
              <a:ext uri="{FF2B5EF4-FFF2-40B4-BE49-F238E27FC236}">
                <a16:creationId xmlns:a16="http://schemas.microsoft.com/office/drawing/2014/main" id="{4A061AB8-65B8-3E49-B3AE-338606C38409}"/>
              </a:ext>
            </a:extLst>
          </p:cNvPr>
          <p:cNvSpPr>
            <a:spLocks noGrp="1"/>
          </p:cNvSpPr>
          <p:nvPr>
            <p:ph type="sldNum" sz="quarter" idx="12"/>
          </p:nvPr>
        </p:nvSpPr>
        <p:spPr/>
        <p:txBody>
          <a:bodyPr/>
          <a:lstStyle/>
          <a:p>
            <a:pPr>
              <a:defRPr/>
            </a:pPr>
            <a:fld id="{C245DFE0-F24E-4298-946B-B9DF06F7DA11}" type="slidenum">
              <a:rPr lang="en-GB" altLang="en-US" smtClean="0"/>
              <a:pPr>
                <a:defRPr/>
              </a:pPr>
              <a:t>37</a:t>
            </a:fld>
            <a:endParaRPr lang="en-GB" altLang="en-US" dirty="0"/>
          </a:p>
        </p:txBody>
      </p:sp>
      <p:sp>
        <p:nvSpPr>
          <p:cNvPr id="4" name="Footer Placeholder 3">
            <a:extLst>
              <a:ext uri="{FF2B5EF4-FFF2-40B4-BE49-F238E27FC236}">
                <a16:creationId xmlns:a16="http://schemas.microsoft.com/office/drawing/2014/main" id="{248B5270-9819-DD4F-B860-46563C69BBDC}"/>
              </a:ext>
            </a:extLst>
          </p:cNvPr>
          <p:cNvSpPr>
            <a:spLocks noGrp="1"/>
          </p:cNvSpPr>
          <p:nvPr>
            <p:ph type="ftr" sz="quarter" idx="11"/>
          </p:nvPr>
        </p:nvSpPr>
        <p:spPr/>
        <p:txBody>
          <a:bodyPr/>
          <a:lstStyle/>
          <a:p>
            <a:pPr>
              <a:defRPr/>
            </a:pPr>
            <a:r>
              <a:rPr lang="en-GB" altLang="en-US"/>
              <a:t>© Safeguardingcircle, 2022</a:t>
            </a:r>
            <a:endParaRPr lang="en-GB" altLang="en-US" dirty="0"/>
          </a:p>
        </p:txBody>
      </p:sp>
    </p:spTree>
    <p:extLst>
      <p:ext uri="{BB962C8B-B14F-4D97-AF65-F5344CB8AC3E}">
        <p14:creationId xmlns:p14="http://schemas.microsoft.com/office/powerpoint/2010/main" val="462131283"/>
      </p:ext>
    </p:extLst>
  </p:cSld>
  <p:clrMapOvr>
    <a:masterClrMapping/>
  </p:clrMapOvr>
  <p:transition spd="slow">
    <p:cut/>
    <p:sndAc>
      <p:stSnd>
        <p:snd r:embed="rId3" name="drumroll.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530" y="136524"/>
            <a:ext cx="3101009" cy="2476388"/>
          </a:xfrm>
        </p:spPr>
        <p:txBody>
          <a:bodyPr>
            <a:normAutofit/>
          </a:bodyPr>
          <a:lstStyle/>
          <a:p>
            <a:r>
              <a:rPr lang="en-US" sz="3800" dirty="0">
                <a:solidFill>
                  <a:schemeClr val="tx1"/>
                </a:solidFill>
              </a:rPr>
              <a:t>Justifying interventions</a:t>
            </a:r>
          </a:p>
        </p:txBody>
      </p:sp>
      <p:sp>
        <p:nvSpPr>
          <p:cNvPr id="3" name="Content Placeholder 2"/>
          <p:cNvSpPr>
            <a:spLocks noGrp="1"/>
          </p:cNvSpPr>
          <p:nvPr>
            <p:ph idx="1"/>
          </p:nvPr>
        </p:nvSpPr>
        <p:spPr>
          <a:xfrm>
            <a:off x="3667539" y="0"/>
            <a:ext cx="8467069" cy="6738730"/>
          </a:xfrm>
        </p:spPr>
        <p:txBody>
          <a:bodyPr>
            <a:normAutofit/>
          </a:bodyPr>
          <a:lstStyle/>
          <a:p>
            <a:pPr marL="0" indent="0">
              <a:buNone/>
            </a:pPr>
            <a:r>
              <a:rPr lang="en-GB" altLang="en-US" sz="2200" dirty="0">
                <a:solidFill>
                  <a:schemeClr val="tx1"/>
                </a:solidFill>
              </a:rPr>
              <a:t>Practitioners must be able to demonstrate, in court if necessary, the response (whether that is action or inaction) to a safeguarding concern was lawful, fair and reasonable in the circumstance. </a:t>
            </a:r>
            <a:r>
              <a:rPr lang="en-US" sz="2200" dirty="0">
                <a:solidFill>
                  <a:schemeClr val="tx1"/>
                </a:solidFill>
              </a:rPr>
              <a:t>In </a:t>
            </a:r>
            <a:r>
              <a:rPr lang="en-US" sz="2200" i="1" dirty="0">
                <a:solidFill>
                  <a:schemeClr val="tx1"/>
                </a:solidFill>
              </a:rPr>
              <a:t>Cheshire West </a:t>
            </a:r>
            <a:r>
              <a:rPr lang="en-US" sz="2200" dirty="0">
                <a:solidFill>
                  <a:schemeClr val="tx1"/>
                </a:solidFill>
              </a:rPr>
              <a:t>the Supreme Court unequivocally confirmed that the fundamental freedoms protected by the Human Rights Act</a:t>
            </a:r>
            <a:r>
              <a:rPr lang="en-GB" sz="2200" dirty="0">
                <a:solidFill>
                  <a:schemeClr val="tx1"/>
                </a:solidFill>
              </a:rPr>
              <a:t> are guaranteed to everyone ‘</a:t>
            </a:r>
            <a:r>
              <a:rPr lang="en-GB" sz="2200" i="1" dirty="0">
                <a:solidFill>
                  <a:schemeClr val="tx1"/>
                </a:solidFill>
              </a:rPr>
              <a:t>whatever their frailties or flaws</a:t>
            </a:r>
            <a:r>
              <a:rPr lang="en-GB" sz="2200" dirty="0">
                <a:solidFill>
                  <a:schemeClr val="tx1"/>
                </a:solidFill>
              </a:rPr>
              <a:t>’.</a:t>
            </a:r>
            <a:r>
              <a:rPr lang="en-US" sz="2200" dirty="0">
                <a:solidFill>
                  <a:schemeClr val="tx1"/>
                </a:solidFill>
              </a:rPr>
              <a:t>  </a:t>
            </a:r>
          </a:p>
          <a:p>
            <a:pPr marL="0" indent="0">
              <a:buNone/>
            </a:pPr>
            <a:r>
              <a:rPr lang="en-US" sz="2200" dirty="0">
                <a:solidFill>
                  <a:schemeClr val="tx1"/>
                </a:solidFill>
              </a:rPr>
              <a:t>As any </a:t>
            </a:r>
            <a:r>
              <a:rPr lang="en-GB" sz="2200" dirty="0">
                <a:solidFill>
                  <a:schemeClr val="tx1"/>
                </a:solidFill>
              </a:rPr>
              <a:t>safeguarding enquiry could amount to an interference with human rights it is only justified if:</a:t>
            </a:r>
            <a:endParaRPr lang="en-US" sz="2200" dirty="0">
              <a:solidFill>
                <a:schemeClr val="tx1"/>
              </a:solidFill>
            </a:endParaRPr>
          </a:p>
          <a:p>
            <a:pPr lvl="0"/>
            <a:r>
              <a:rPr lang="en-GB" sz="2200" dirty="0">
                <a:solidFill>
                  <a:schemeClr val="tx1"/>
                </a:solidFill>
              </a:rPr>
              <a:t>it is carried out in line with legal powers, </a:t>
            </a:r>
            <a:endParaRPr lang="en-US" sz="2200" dirty="0">
              <a:solidFill>
                <a:schemeClr val="tx1"/>
              </a:solidFill>
            </a:endParaRPr>
          </a:p>
          <a:p>
            <a:pPr lvl="0"/>
            <a:r>
              <a:rPr lang="en-GB" sz="2200" dirty="0">
                <a:solidFill>
                  <a:schemeClr val="tx1"/>
                </a:solidFill>
              </a:rPr>
              <a:t>is necessary in the circumstances and </a:t>
            </a:r>
            <a:endParaRPr lang="en-US" sz="2200" dirty="0">
              <a:solidFill>
                <a:schemeClr val="tx1"/>
              </a:solidFill>
            </a:endParaRPr>
          </a:p>
          <a:p>
            <a:pPr lvl="0"/>
            <a:r>
              <a:rPr lang="en-GB" sz="2200" dirty="0">
                <a:solidFill>
                  <a:schemeClr val="tx1"/>
                </a:solidFill>
              </a:rPr>
              <a:t>is a proportionate response to safeguard and promote the adult’s well-being. </a:t>
            </a:r>
            <a:endParaRPr lang="en-US" sz="2200" dirty="0">
              <a:solidFill>
                <a:schemeClr val="tx1"/>
              </a:solidFill>
            </a:endParaRPr>
          </a:p>
          <a:p>
            <a:pPr marL="0" indent="0">
              <a:buNone/>
            </a:pPr>
            <a:r>
              <a:rPr lang="en-GB" altLang="en-US" sz="2200" dirty="0">
                <a:solidFill>
                  <a:schemeClr val="tx1"/>
                </a:solidFill>
              </a:rPr>
              <a:t>As with duties owed to safeguarding children, although allegation may involved criminal offences the standard of proof required is on the balance of probably: </a:t>
            </a:r>
            <a:r>
              <a:rPr lang="en-US" sz="2200" dirty="0">
                <a:solidFill>
                  <a:schemeClr val="tx1"/>
                </a:solidFill>
              </a:rPr>
              <a:t>“</a:t>
            </a:r>
            <a:r>
              <a:rPr lang="en-US" sz="2200" i="1" dirty="0">
                <a:solidFill>
                  <a:schemeClr val="tx1"/>
                </a:solidFill>
              </a:rPr>
              <a:t>it more likely than not that something did take place, then it is treated as having taken place</a:t>
            </a:r>
            <a:r>
              <a:rPr lang="en-US" sz="2200" dirty="0">
                <a:solidFill>
                  <a:schemeClr val="tx1"/>
                </a:solidFill>
              </a:rPr>
              <a:t>.” </a:t>
            </a:r>
          </a:p>
          <a:p>
            <a:pPr marL="0" indent="0">
              <a:buNone/>
            </a:pPr>
            <a:r>
              <a:rPr lang="en-US" altLang="en-US" sz="2200" dirty="0">
                <a:solidFill>
                  <a:schemeClr val="tx1"/>
                </a:solidFill>
              </a:rPr>
              <a:t>Where allegations involve behaviours which, if proven, would constitute criminal offences guidance encourages early police involvement in the enquiry. [see national guidance pg. 14.83-101]  </a:t>
            </a:r>
          </a:p>
          <a:p>
            <a:pPr marL="0" indent="0">
              <a:buNone/>
            </a:pPr>
            <a:endParaRPr lang="en-US" altLang="en-US" sz="2200" dirty="0">
              <a:solidFill>
                <a:schemeClr val="tx1"/>
              </a:solidFill>
            </a:endParaRPr>
          </a:p>
        </p:txBody>
      </p:sp>
      <p:graphicFrame>
        <p:nvGraphicFramePr>
          <p:cNvPr id="5" name="Diagram 4">
            <a:extLst>
              <a:ext uri="{FF2B5EF4-FFF2-40B4-BE49-F238E27FC236}">
                <a16:creationId xmlns:a16="http://schemas.microsoft.com/office/drawing/2014/main" id="{BA24867A-B677-224B-8DAA-454E199D5225}"/>
              </a:ext>
            </a:extLst>
          </p:cNvPr>
          <p:cNvGraphicFramePr/>
          <p:nvPr>
            <p:extLst>
              <p:ext uri="{D42A27DB-BD31-4B8C-83A1-F6EECF244321}">
                <p14:modId xmlns:p14="http://schemas.microsoft.com/office/powerpoint/2010/main" val="4062353390"/>
              </p:ext>
            </p:extLst>
          </p:nvPr>
        </p:nvGraphicFramePr>
        <p:xfrm>
          <a:off x="642307" y="2693327"/>
          <a:ext cx="2573002" cy="2825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18206A1-F143-C040-8D03-A2385E084A0C}"/>
              </a:ext>
            </a:extLst>
          </p:cNvPr>
          <p:cNvSpPr>
            <a:spLocks noGrp="1"/>
          </p:cNvSpPr>
          <p:nvPr>
            <p:ph type="sldNum" sz="quarter" idx="12"/>
          </p:nvPr>
        </p:nvSpPr>
        <p:spPr/>
        <p:txBody>
          <a:bodyPr/>
          <a:lstStyle/>
          <a:p>
            <a:fld id="{FFFFC492-BD7F-5440-BC0A-F5F0F45EBF29}" type="slidenum">
              <a:rPr lang="en-US" smtClean="0"/>
              <a:t>4</a:t>
            </a:fld>
            <a:endParaRPr lang="en-US" dirty="0"/>
          </a:p>
        </p:txBody>
      </p:sp>
      <p:sp>
        <p:nvSpPr>
          <p:cNvPr id="7" name="Footer Placeholder 6">
            <a:extLst>
              <a:ext uri="{FF2B5EF4-FFF2-40B4-BE49-F238E27FC236}">
                <a16:creationId xmlns:a16="http://schemas.microsoft.com/office/drawing/2014/main" id="{EA8C8265-81D9-FE49-8E4B-51679F7FFEA7}"/>
              </a:ext>
            </a:extLst>
          </p:cNvPr>
          <p:cNvSpPr>
            <a:spLocks noGrp="1"/>
          </p:cNvSpPr>
          <p:nvPr>
            <p:ph type="ftr" sz="quarter" idx="11"/>
          </p:nvPr>
        </p:nvSpPr>
        <p:spPr/>
        <p:txBody>
          <a:bodyPr/>
          <a:lstStyle/>
          <a:p>
            <a:pPr algn="l"/>
            <a:r>
              <a:rPr lang="en-US" dirty="0"/>
              <a:t>© </a:t>
            </a:r>
            <a:r>
              <a:rPr lang="en-US" dirty="0" err="1"/>
              <a:t>Safeguardingcircle</a:t>
            </a:r>
            <a:r>
              <a:rPr lang="en-US" dirty="0"/>
              <a:t>, 2022</a:t>
            </a:r>
          </a:p>
        </p:txBody>
      </p:sp>
    </p:spTree>
    <p:extLst>
      <p:ext uri="{BB962C8B-B14F-4D97-AF65-F5344CB8AC3E}">
        <p14:creationId xmlns:p14="http://schemas.microsoft.com/office/powerpoint/2010/main" val="3695919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180D2-00D7-410F-88D3-127D587B5C53}"/>
              </a:ext>
            </a:extLst>
          </p:cNvPr>
          <p:cNvSpPr>
            <a:spLocks noGrp="1"/>
          </p:cNvSpPr>
          <p:nvPr>
            <p:ph type="title"/>
          </p:nvPr>
        </p:nvSpPr>
        <p:spPr>
          <a:xfrm>
            <a:off x="342901" y="673920"/>
            <a:ext cx="2743199" cy="4261761"/>
          </a:xfrm>
        </p:spPr>
        <p:txBody>
          <a:bodyPr>
            <a:noAutofit/>
          </a:bodyPr>
          <a:lstStyle/>
          <a:p>
            <a:r>
              <a:rPr lang="en-GB" sz="3600" dirty="0">
                <a:solidFill>
                  <a:schemeClr val="tx1"/>
                </a:solidFill>
              </a:rPr>
              <a:t>Making Safeguarding Personal </a:t>
            </a:r>
            <a:br>
              <a:rPr lang="en-GB" sz="3600" dirty="0">
                <a:solidFill>
                  <a:schemeClr val="tx1"/>
                </a:solidFill>
              </a:rPr>
            </a:br>
            <a:r>
              <a:rPr lang="en-GB" sz="3600" dirty="0">
                <a:solidFill>
                  <a:schemeClr val="tx1"/>
                </a:solidFill>
              </a:rPr>
              <a:t>– 6 core principles</a:t>
            </a:r>
          </a:p>
        </p:txBody>
      </p:sp>
      <p:sp>
        <p:nvSpPr>
          <p:cNvPr id="4" name="Footer Placeholder 3">
            <a:extLst>
              <a:ext uri="{FF2B5EF4-FFF2-40B4-BE49-F238E27FC236}">
                <a16:creationId xmlns:a16="http://schemas.microsoft.com/office/drawing/2014/main" id="{CA27219C-0F13-43F4-937F-C7F9963996B9}"/>
              </a:ext>
            </a:extLst>
          </p:cNvPr>
          <p:cNvSpPr>
            <a:spLocks noGrp="1"/>
          </p:cNvSpPr>
          <p:nvPr>
            <p:ph type="ftr" sz="quarter" idx="11"/>
          </p:nvPr>
        </p:nvSpPr>
        <p:spPr/>
        <p:txBody>
          <a:bodyPr/>
          <a:lstStyle/>
          <a:p>
            <a:r>
              <a:rPr lang="en-US"/>
              <a:t>© Safeguardingcircle, 2022</a:t>
            </a:r>
            <a:endParaRPr lang="en-US" dirty="0"/>
          </a:p>
        </p:txBody>
      </p:sp>
      <p:sp>
        <p:nvSpPr>
          <p:cNvPr id="5" name="Slide Number Placeholder 4">
            <a:extLst>
              <a:ext uri="{FF2B5EF4-FFF2-40B4-BE49-F238E27FC236}">
                <a16:creationId xmlns:a16="http://schemas.microsoft.com/office/drawing/2014/main" id="{6639987F-62E3-4E06-8798-E369875B871B}"/>
              </a:ext>
            </a:extLst>
          </p:cNvPr>
          <p:cNvSpPr>
            <a:spLocks noGrp="1"/>
          </p:cNvSpPr>
          <p:nvPr>
            <p:ph type="sldNum" sz="quarter" idx="12"/>
          </p:nvPr>
        </p:nvSpPr>
        <p:spPr/>
        <p:txBody>
          <a:bodyPr/>
          <a:lstStyle/>
          <a:p>
            <a:fld id="{73B850FF-6169-4056-8077-06FFA93A5366}" type="slidenum">
              <a:rPr lang="en-US" smtClean="0"/>
              <a:t>5</a:t>
            </a:fld>
            <a:endParaRPr lang="en-US" dirty="0"/>
          </a:p>
        </p:txBody>
      </p:sp>
      <p:pic>
        <p:nvPicPr>
          <p:cNvPr id="6" name="Content Placeholder 4">
            <a:extLst>
              <a:ext uri="{FF2B5EF4-FFF2-40B4-BE49-F238E27FC236}">
                <a16:creationId xmlns:a16="http://schemas.microsoft.com/office/drawing/2014/main" id="{C270B247-37EF-4F97-952E-C020A8D00A37}"/>
              </a:ext>
            </a:extLst>
          </p:cNvPr>
          <p:cNvPicPr>
            <a:picLocks noGrp="1" noChangeAspect="1"/>
          </p:cNvPicPr>
          <p:nvPr>
            <p:ph idx="1"/>
          </p:nvPr>
        </p:nvPicPr>
        <p:blipFill rotWithShape="1">
          <a:blip r:embed="rId2"/>
          <a:srcRect l="18888" t="12514" r="20277" b="15577"/>
          <a:stretch/>
        </p:blipFill>
        <p:spPr>
          <a:xfrm>
            <a:off x="3086100" y="483047"/>
            <a:ext cx="8861425" cy="5891906"/>
          </a:xfrm>
        </p:spPr>
      </p:pic>
    </p:spTree>
    <p:extLst>
      <p:ext uri="{BB962C8B-B14F-4D97-AF65-F5344CB8AC3E}">
        <p14:creationId xmlns:p14="http://schemas.microsoft.com/office/powerpoint/2010/main" val="294376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0B91EE-CA0C-8842-BE44-2813765A43E6}"/>
              </a:ext>
            </a:extLst>
          </p:cNvPr>
          <p:cNvSpPr>
            <a:spLocks noGrp="1"/>
          </p:cNvSpPr>
          <p:nvPr>
            <p:ph idx="1"/>
          </p:nvPr>
        </p:nvSpPr>
        <p:spPr>
          <a:xfrm>
            <a:off x="3489492" y="84205"/>
            <a:ext cx="8564217" cy="6686624"/>
          </a:xfrm>
        </p:spPr>
        <p:txBody>
          <a:bodyPr anchor="ctr">
            <a:noAutofit/>
          </a:bodyPr>
          <a:lstStyle/>
          <a:p>
            <a:pPr>
              <a:lnSpc>
                <a:spcPct val="90000"/>
              </a:lnSpc>
            </a:pPr>
            <a:r>
              <a:rPr lang="en-US" altLang="en-US" sz="2200" dirty="0">
                <a:solidFill>
                  <a:schemeClr val="tx1"/>
                </a:solidFill>
              </a:rPr>
              <a:t>Explore the likelihood and severity of harm, consider all available option and the adult’s view of the impact that each choice may have on their wellbeing. Research warns against overreliance on risk tools, these should complement professional judgement and be a continuous process.</a:t>
            </a:r>
          </a:p>
          <a:p>
            <a:pPr>
              <a:lnSpc>
                <a:spcPct val="90000"/>
              </a:lnSpc>
            </a:pPr>
            <a:r>
              <a:rPr lang="en-US" altLang="en-US" sz="2200" dirty="0">
                <a:solidFill>
                  <a:schemeClr val="tx1"/>
                </a:solidFill>
              </a:rPr>
              <a:t>Work collaboratively on understanding risk and underwriting safety- building trust with adult’s social network, recognise protective value of increased choice and develop techniques to detect and obstruct abuse but guard against placing undue confidence on ability of individuals, families or their informal support networks to care effectively. </a:t>
            </a:r>
          </a:p>
          <a:p>
            <a:pPr>
              <a:lnSpc>
                <a:spcPct val="90000"/>
              </a:lnSpc>
            </a:pPr>
            <a:r>
              <a:rPr lang="en-US" altLang="en-US" sz="2200" dirty="0">
                <a:solidFill>
                  <a:schemeClr val="tx1"/>
                </a:solidFill>
              </a:rPr>
              <a:t>Protect against unintended collusion with perpetrator- findings from DHR/SAR provide examples where victims are seen as lacking creditability due to the extreme/unbelievable nature of the abuse they report, an inability to give logical or ordered account or because they present as angry with professionals rather than a ‘passive’ victim.   </a:t>
            </a:r>
          </a:p>
          <a:p>
            <a:pPr>
              <a:lnSpc>
                <a:spcPct val="90000"/>
              </a:lnSpc>
            </a:pPr>
            <a:r>
              <a:rPr lang="en-US" altLang="en-US" sz="2200" dirty="0">
                <a:solidFill>
                  <a:schemeClr val="tx1"/>
                </a:solidFill>
              </a:rPr>
              <a:t>Build contingency into safety plans - ensuring this is a shared responsibility between professionals and the adult! Especially at times of increased risk. </a:t>
            </a:r>
          </a:p>
          <a:p>
            <a:pPr>
              <a:lnSpc>
                <a:spcPct val="90000"/>
              </a:lnSpc>
            </a:pPr>
            <a:r>
              <a:rPr lang="en-US" altLang="en-US" sz="2200" dirty="0">
                <a:solidFill>
                  <a:schemeClr val="tx1"/>
                </a:solidFill>
              </a:rPr>
              <a:t>Do not ignore perpetrators responsibility for harm, stopping the abuser may assist the victim/ other family members to play a protective role.  </a:t>
            </a:r>
          </a:p>
        </p:txBody>
      </p:sp>
      <p:sp>
        <p:nvSpPr>
          <p:cNvPr id="4" name="Slide Number Placeholder 3">
            <a:extLst>
              <a:ext uri="{FF2B5EF4-FFF2-40B4-BE49-F238E27FC236}">
                <a16:creationId xmlns:a16="http://schemas.microsoft.com/office/drawing/2014/main" id="{F0B1713E-E47D-F04D-A424-C440E86A9027}"/>
              </a:ext>
            </a:extLst>
          </p:cNvPr>
          <p:cNvSpPr>
            <a:spLocks noGrp="1"/>
          </p:cNvSpPr>
          <p:nvPr>
            <p:ph type="sldNum" sz="quarter" idx="12"/>
          </p:nvPr>
        </p:nvSpPr>
        <p:spPr/>
        <p:txBody>
          <a:bodyPr/>
          <a:lstStyle/>
          <a:p>
            <a:fld id="{FFFFC492-BD7F-5440-BC0A-F5F0F45EBF29}" type="slidenum">
              <a:rPr lang="en-US" smtClean="0"/>
              <a:t>6</a:t>
            </a:fld>
            <a:endParaRPr lang="en-US" dirty="0"/>
          </a:p>
        </p:txBody>
      </p:sp>
      <p:sp>
        <p:nvSpPr>
          <p:cNvPr id="7" name="Title 6">
            <a:extLst>
              <a:ext uri="{FF2B5EF4-FFF2-40B4-BE49-F238E27FC236}">
                <a16:creationId xmlns:a16="http://schemas.microsoft.com/office/drawing/2014/main" id="{9D3CDED5-CB0B-8449-82A7-5027915A3582}"/>
              </a:ext>
            </a:extLst>
          </p:cNvPr>
          <p:cNvSpPr>
            <a:spLocks noGrp="1"/>
          </p:cNvSpPr>
          <p:nvPr>
            <p:ph type="title"/>
          </p:nvPr>
        </p:nvSpPr>
        <p:spPr>
          <a:xfrm>
            <a:off x="746293" y="673921"/>
            <a:ext cx="2743199" cy="3977592"/>
          </a:xfrm>
        </p:spPr>
        <p:txBody>
          <a:bodyPr>
            <a:normAutofit/>
          </a:bodyPr>
          <a:lstStyle/>
          <a:p>
            <a:r>
              <a:rPr lang="en-US" sz="3800" dirty="0">
                <a:solidFill>
                  <a:schemeClr val="tx1">
                    <a:lumMod val="95000"/>
                    <a:lumOff val="5000"/>
                  </a:schemeClr>
                </a:solidFill>
              </a:rPr>
              <a:t>Making Safeguarding Personal- </a:t>
            </a:r>
            <a:br>
              <a:rPr lang="en-US" sz="3800" dirty="0">
                <a:solidFill>
                  <a:schemeClr val="tx1">
                    <a:lumMod val="95000"/>
                    <a:lumOff val="5000"/>
                  </a:schemeClr>
                </a:solidFill>
              </a:rPr>
            </a:br>
            <a:br>
              <a:rPr lang="en-US" sz="3800" dirty="0">
                <a:solidFill>
                  <a:schemeClr val="tx1">
                    <a:lumMod val="95000"/>
                    <a:lumOff val="5000"/>
                  </a:schemeClr>
                </a:solidFill>
              </a:rPr>
            </a:br>
            <a:r>
              <a:rPr lang="en-US" sz="3800" dirty="0">
                <a:solidFill>
                  <a:schemeClr val="tx1">
                    <a:lumMod val="95000"/>
                    <a:lumOff val="5000"/>
                  </a:schemeClr>
                </a:solidFill>
              </a:rPr>
              <a:t>What good looks like</a:t>
            </a:r>
            <a:endParaRPr lang="en-US" sz="3800" dirty="0"/>
          </a:p>
        </p:txBody>
      </p:sp>
      <p:sp>
        <p:nvSpPr>
          <p:cNvPr id="8" name="Footer Placeholder 7">
            <a:extLst>
              <a:ext uri="{FF2B5EF4-FFF2-40B4-BE49-F238E27FC236}">
                <a16:creationId xmlns:a16="http://schemas.microsoft.com/office/drawing/2014/main" id="{583196A6-F39A-7542-8D36-BB84665F8DEC}"/>
              </a:ext>
            </a:extLst>
          </p:cNvPr>
          <p:cNvSpPr>
            <a:spLocks noGrp="1"/>
          </p:cNvSpPr>
          <p:nvPr>
            <p:ph type="ftr" sz="quarter" idx="11"/>
          </p:nvPr>
        </p:nvSpPr>
        <p:spPr/>
        <p:txBody>
          <a:bodyPr/>
          <a:lstStyle/>
          <a:p>
            <a:pPr algn="l"/>
            <a:r>
              <a:rPr lang="en-US" dirty="0"/>
              <a:t>© </a:t>
            </a:r>
            <a:r>
              <a:rPr lang="en-US" dirty="0" err="1"/>
              <a:t>Safeguardingcircle</a:t>
            </a:r>
            <a:r>
              <a:rPr lang="en-US" dirty="0"/>
              <a:t>, 2022</a:t>
            </a:r>
          </a:p>
        </p:txBody>
      </p:sp>
    </p:spTree>
    <p:extLst>
      <p:ext uri="{BB962C8B-B14F-4D97-AF65-F5344CB8AC3E}">
        <p14:creationId xmlns:p14="http://schemas.microsoft.com/office/powerpoint/2010/main" val="1824230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A7C44-B791-41D7-AA18-317865B9E4C7}"/>
              </a:ext>
            </a:extLst>
          </p:cNvPr>
          <p:cNvSpPr>
            <a:spLocks noGrp="1"/>
          </p:cNvSpPr>
          <p:nvPr>
            <p:ph type="title"/>
          </p:nvPr>
        </p:nvSpPr>
        <p:spPr>
          <a:xfrm flipH="1">
            <a:off x="381169" y="322118"/>
            <a:ext cx="365125" cy="3761509"/>
          </a:xfrm>
        </p:spPr>
        <p:txBody>
          <a:bodyPr>
            <a:normAutofit/>
          </a:bodyPr>
          <a:lstStyle/>
          <a:p>
            <a:r>
              <a:rPr lang="en-GB" dirty="0"/>
              <a:t> </a:t>
            </a:r>
          </a:p>
        </p:txBody>
      </p:sp>
      <p:graphicFrame>
        <p:nvGraphicFramePr>
          <p:cNvPr id="15" name="Content Placeholder 2">
            <a:extLst>
              <a:ext uri="{FF2B5EF4-FFF2-40B4-BE49-F238E27FC236}">
                <a16:creationId xmlns:a16="http://schemas.microsoft.com/office/drawing/2014/main" id="{3024A1E6-9463-4BAA-B63D-DCC6A9FAA6B6}"/>
              </a:ext>
            </a:extLst>
          </p:cNvPr>
          <p:cNvGraphicFramePr>
            <a:graphicFrameLocks noGrp="1"/>
          </p:cNvGraphicFramePr>
          <p:nvPr>
            <p:ph idx="1"/>
            <p:extLst>
              <p:ext uri="{D42A27DB-BD31-4B8C-83A1-F6EECF244321}">
                <p14:modId xmlns:p14="http://schemas.microsoft.com/office/powerpoint/2010/main" val="916253964"/>
              </p:ext>
            </p:extLst>
          </p:nvPr>
        </p:nvGraphicFramePr>
        <p:xfrm>
          <a:off x="3086854" y="136524"/>
          <a:ext cx="8859981" cy="6584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797B81C4-1892-4BE9-AC2D-E0DB510F6F90}"/>
              </a:ext>
            </a:extLst>
          </p:cNvPr>
          <p:cNvSpPr>
            <a:spLocks noGrp="1"/>
          </p:cNvSpPr>
          <p:nvPr>
            <p:ph type="ftr" sz="quarter" idx="11"/>
          </p:nvPr>
        </p:nvSpPr>
        <p:spPr/>
        <p:txBody>
          <a:bodyPr/>
          <a:lstStyle/>
          <a:p>
            <a:r>
              <a:rPr lang="en-US"/>
              <a:t>© Safeguardingcircle, 2022</a:t>
            </a:r>
            <a:endParaRPr lang="en-US" dirty="0"/>
          </a:p>
        </p:txBody>
      </p:sp>
      <p:sp>
        <p:nvSpPr>
          <p:cNvPr id="5" name="Slide Number Placeholder 4">
            <a:extLst>
              <a:ext uri="{FF2B5EF4-FFF2-40B4-BE49-F238E27FC236}">
                <a16:creationId xmlns:a16="http://schemas.microsoft.com/office/drawing/2014/main" id="{AD347CAD-F63A-4FFF-9A68-8F3DF97F69A4}"/>
              </a:ext>
            </a:extLst>
          </p:cNvPr>
          <p:cNvSpPr>
            <a:spLocks noGrp="1"/>
          </p:cNvSpPr>
          <p:nvPr>
            <p:ph type="sldNum" sz="quarter" idx="12"/>
          </p:nvPr>
        </p:nvSpPr>
        <p:spPr/>
        <p:txBody>
          <a:bodyPr/>
          <a:lstStyle/>
          <a:p>
            <a:fld id="{73B850FF-6169-4056-8077-06FFA93A5366}" type="slidenum">
              <a:rPr lang="en-US" smtClean="0"/>
              <a:t>7</a:t>
            </a:fld>
            <a:endParaRPr lang="en-US" dirty="0"/>
          </a:p>
        </p:txBody>
      </p:sp>
      <p:sp>
        <p:nvSpPr>
          <p:cNvPr id="3" name="Rectangle: Rounded Corners 2">
            <a:extLst>
              <a:ext uri="{FF2B5EF4-FFF2-40B4-BE49-F238E27FC236}">
                <a16:creationId xmlns:a16="http://schemas.microsoft.com/office/drawing/2014/main" id="{8B7E66B6-10F6-4FFF-B346-7CF0FC7639FE}"/>
              </a:ext>
            </a:extLst>
          </p:cNvPr>
          <p:cNvSpPr/>
          <p:nvPr/>
        </p:nvSpPr>
        <p:spPr>
          <a:xfrm>
            <a:off x="665018" y="322118"/>
            <a:ext cx="2296392" cy="362642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Section 42(1) – “the 3 point test”: reasonable cause to suspect an adult:</a:t>
            </a:r>
          </a:p>
        </p:txBody>
      </p:sp>
      <p:sp>
        <p:nvSpPr>
          <p:cNvPr id="6" name="Rectangle: Rounded Corners 5">
            <a:extLst>
              <a:ext uri="{FF2B5EF4-FFF2-40B4-BE49-F238E27FC236}">
                <a16:creationId xmlns:a16="http://schemas.microsoft.com/office/drawing/2014/main" id="{96C2AF48-F2CB-4A83-A455-BC5ABB6F3DD7}"/>
              </a:ext>
            </a:extLst>
          </p:cNvPr>
          <p:cNvSpPr/>
          <p:nvPr/>
        </p:nvSpPr>
        <p:spPr>
          <a:xfrm>
            <a:off x="665018" y="4292889"/>
            <a:ext cx="2296392" cy="221697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Section 42(2) – the duty to make enquiries</a:t>
            </a:r>
          </a:p>
        </p:txBody>
      </p:sp>
    </p:spTree>
    <p:extLst>
      <p:ext uri="{BB962C8B-B14F-4D97-AF65-F5344CB8AC3E}">
        <p14:creationId xmlns:p14="http://schemas.microsoft.com/office/powerpoint/2010/main" val="4093261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3750" y="209782"/>
            <a:ext cx="9084364" cy="6141322"/>
          </a:xfrm>
        </p:spPr>
        <p:txBody>
          <a:bodyPr>
            <a:noAutofit/>
          </a:bodyPr>
          <a:lstStyle/>
          <a:p>
            <a:pPr marL="0" indent="0">
              <a:buNone/>
            </a:pPr>
            <a:r>
              <a:rPr lang="en-GB" sz="2200" dirty="0">
                <a:solidFill>
                  <a:schemeClr val="tx1"/>
                </a:solidFill>
              </a:rPr>
              <a:t>Any enquiry must:</a:t>
            </a:r>
          </a:p>
          <a:p>
            <a:r>
              <a:rPr lang="en-GB" sz="2200" dirty="0">
                <a:solidFill>
                  <a:schemeClr val="tx1"/>
                </a:solidFill>
              </a:rPr>
              <a:t>Ascertain the person’s capacity to protect themselves: focus on the specific issue and address within the assessment whether the individual “</a:t>
            </a:r>
            <a:r>
              <a:rPr lang="en-GB" sz="2200" i="1" dirty="0">
                <a:solidFill>
                  <a:schemeClr val="tx1"/>
                </a:solidFill>
              </a:rPr>
              <a:t>can comprehend and weigh the salient details relevant to a decision to be made.</a:t>
            </a:r>
            <a:r>
              <a:rPr lang="en-GB" sz="2200" dirty="0">
                <a:solidFill>
                  <a:schemeClr val="tx1"/>
                </a:solidFill>
              </a:rPr>
              <a:t>” Apply</a:t>
            </a:r>
            <a:r>
              <a:rPr lang="en-US" sz="2200" dirty="0">
                <a:solidFill>
                  <a:schemeClr val="tx1"/>
                </a:solidFill>
              </a:rPr>
              <a:t> the correct legal test on that issue of capacity, it will not be sufficient to rely on a generic capacity assessments. </a:t>
            </a:r>
          </a:p>
          <a:p>
            <a:r>
              <a:rPr lang="en-US" sz="2200" dirty="0">
                <a:solidFill>
                  <a:schemeClr val="tx1"/>
                </a:solidFill>
              </a:rPr>
              <a:t>Consider also if decision making might be impaired by coercive control, undue influence or duress</a:t>
            </a:r>
          </a:p>
          <a:p>
            <a:r>
              <a:rPr lang="en-US" sz="2200" dirty="0">
                <a:solidFill>
                  <a:schemeClr val="tx1"/>
                </a:solidFill>
              </a:rPr>
              <a:t>Identify risk correctly: pro-active duty which requires active investigation with relevant partners to obtain pertinent information. You must take into account everything you can reasonably be expected to know and respond appropriately. Be confident, if necessary, use information sharing protocols</a:t>
            </a:r>
          </a:p>
          <a:p>
            <a:r>
              <a:rPr lang="en-US" sz="2200" dirty="0">
                <a:solidFill>
                  <a:schemeClr val="tx1"/>
                </a:solidFill>
              </a:rPr>
              <a:t>Engage their established support network: EPA/LPA and deputies have legal authority to make binding decisions so practitioners can’t ignore their views based on different opinion on ‘best interests’.  Family/ friends are also best interest consultees. Family group conferences may be an effective way to gather information, identify risk and develop sustainable plans. </a:t>
            </a:r>
          </a:p>
        </p:txBody>
      </p:sp>
      <p:sp>
        <p:nvSpPr>
          <p:cNvPr id="4" name="Slide Number Placeholder 3">
            <a:extLst>
              <a:ext uri="{FF2B5EF4-FFF2-40B4-BE49-F238E27FC236}">
                <a16:creationId xmlns:a16="http://schemas.microsoft.com/office/drawing/2014/main" id="{B00607B3-EA82-DE4A-AEFF-A6D32C2F4797}"/>
              </a:ext>
            </a:extLst>
          </p:cNvPr>
          <p:cNvSpPr>
            <a:spLocks noGrp="1"/>
          </p:cNvSpPr>
          <p:nvPr>
            <p:ph type="sldNum" sz="quarter" idx="12"/>
          </p:nvPr>
        </p:nvSpPr>
        <p:spPr/>
        <p:txBody>
          <a:bodyPr/>
          <a:lstStyle/>
          <a:p>
            <a:fld id="{FFFFC492-BD7F-5440-BC0A-F5F0F45EBF29}" type="slidenum">
              <a:rPr lang="en-US" smtClean="0"/>
              <a:t>8</a:t>
            </a:fld>
            <a:endParaRPr lang="en-US" dirty="0"/>
          </a:p>
        </p:txBody>
      </p:sp>
      <p:sp>
        <p:nvSpPr>
          <p:cNvPr id="6" name="Title 1">
            <a:extLst>
              <a:ext uri="{FF2B5EF4-FFF2-40B4-BE49-F238E27FC236}">
                <a16:creationId xmlns:a16="http://schemas.microsoft.com/office/drawing/2014/main" id="{CA60C46F-B1CC-0D45-ADC1-BEA661A3EDC2}"/>
              </a:ext>
            </a:extLst>
          </p:cNvPr>
          <p:cNvSpPr txBox="1">
            <a:spLocks/>
          </p:cNvSpPr>
          <p:nvPr/>
        </p:nvSpPr>
        <p:spPr>
          <a:xfrm>
            <a:off x="239955" y="2475000"/>
            <a:ext cx="2396030" cy="2216978"/>
          </a:xfrm>
          <a:prstGeom prst="ellipse">
            <a:avLst/>
          </a:prstGeom>
          <a:solidFill>
            <a:schemeClr val="accent2">
              <a:lumMod val="75000"/>
            </a:schemeClr>
          </a:solidFill>
          <a:ln>
            <a:noFill/>
          </a:ln>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2600" dirty="0">
                <a:solidFill>
                  <a:schemeClr val="tx1"/>
                </a:solidFill>
              </a:rPr>
              <a:t>as a result of those need is unable to protect himself.</a:t>
            </a:r>
            <a:endParaRPr lang="en-US" sz="2600" i="1" dirty="0">
              <a:solidFill>
                <a:srgbClr val="FFFFFF"/>
              </a:solidFill>
            </a:endParaRPr>
          </a:p>
        </p:txBody>
      </p:sp>
      <p:sp>
        <p:nvSpPr>
          <p:cNvPr id="9" name="Footer Placeholder 8">
            <a:extLst>
              <a:ext uri="{FF2B5EF4-FFF2-40B4-BE49-F238E27FC236}">
                <a16:creationId xmlns:a16="http://schemas.microsoft.com/office/drawing/2014/main" id="{5A1C6FD0-C24A-7E48-BB97-AD9C5F669BB5}"/>
              </a:ext>
            </a:extLst>
          </p:cNvPr>
          <p:cNvSpPr>
            <a:spLocks noGrp="1"/>
          </p:cNvSpPr>
          <p:nvPr>
            <p:ph type="ftr" sz="quarter" idx="11"/>
          </p:nvPr>
        </p:nvSpPr>
        <p:spPr/>
        <p:txBody>
          <a:bodyPr/>
          <a:lstStyle/>
          <a:p>
            <a:pPr algn="l"/>
            <a:r>
              <a:rPr lang="en-US"/>
              <a:t>© Safeguardingcircle, 2022</a:t>
            </a:r>
            <a:endParaRPr lang="en-US" dirty="0"/>
          </a:p>
        </p:txBody>
      </p:sp>
    </p:spTree>
    <p:extLst>
      <p:ext uri="{BB962C8B-B14F-4D97-AF65-F5344CB8AC3E}">
        <p14:creationId xmlns:p14="http://schemas.microsoft.com/office/powerpoint/2010/main" val="2752171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99FDB-4D4B-4E8D-B389-EBC7D44FBD80}"/>
              </a:ext>
            </a:extLst>
          </p:cNvPr>
          <p:cNvSpPr>
            <a:spLocks noGrp="1"/>
          </p:cNvSpPr>
          <p:nvPr>
            <p:ph type="title"/>
          </p:nvPr>
        </p:nvSpPr>
        <p:spPr>
          <a:xfrm>
            <a:off x="422519" y="673921"/>
            <a:ext cx="2829836" cy="3977592"/>
          </a:xfrm>
        </p:spPr>
        <p:txBody>
          <a:bodyPr>
            <a:normAutofit/>
          </a:bodyPr>
          <a:lstStyle/>
          <a:p>
            <a:r>
              <a:rPr lang="en-GB" sz="4800" dirty="0">
                <a:solidFill>
                  <a:schemeClr val="tx1"/>
                </a:solidFill>
              </a:rPr>
              <a:t>Objectives of a s42 enquiry  </a:t>
            </a:r>
            <a:br>
              <a:rPr lang="en-GB" sz="4400" dirty="0"/>
            </a:br>
            <a:endParaRPr lang="en-GB" sz="4400" dirty="0"/>
          </a:p>
        </p:txBody>
      </p:sp>
      <p:sp>
        <p:nvSpPr>
          <p:cNvPr id="3" name="Content Placeholder 2">
            <a:extLst>
              <a:ext uri="{FF2B5EF4-FFF2-40B4-BE49-F238E27FC236}">
                <a16:creationId xmlns:a16="http://schemas.microsoft.com/office/drawing/2014/main" id="{A76E81B7-3BBA-47E1-90DA-79242B3EF2E6}"/>
              </a:ext>
            </a:extLst>
          </p:cNvPr>
          <p:cNvSpPr>
            <a:spLocks noGrp="1"/>
          </p:cNvSpPr>
          <p:nvPr>
            <p:ph idx="1"/>
          </p:nvPr>
        </p:nvSpPr>
        <p:spPr>
          <a:xfrm>
            <a:off x="3086854" y="673921"/>
            <a:ext cx="8859981" cy="6047554"/>
          </a:xfrm>
        </p:spPr>
        <p:txBody>
          <a:bodyPr>
            <a:normAutofit/>
          </a:bodyPr>
          <a:lstStyle/>
          <a:p>
            <a:r>
              <a:rPr lang="en-GB" sz="3200" dirty="0">
                <a:solidFill>
                  <a:schemeClr val="tx1"/>
                </a:solidFill>
              </a:rPr>
              <a:t>establish the facts </a:t>
            </a:r>
          </a:p>
          <a:p>
            <a:r>
              <a:rPr lang="en-GB" sz="3200" dirty="0">
                <a:solidFill>
                  <a:schemeClr val="tx1"/>
                </a:solidFill>
              </a:rPr>
              <a:t>ascertain the adult’s views and wishes </a:t>
            </a:r>
          </a:p>
          <a:p>
            <a:r>
              <a:rPr lang="en-GB" sz="3200" dirty="0">
                <a:solidFill>
                  <a:schemeClr val="tx1"/>
                </a:solidFill>
              </a:rPr>
              <a:t>assess the needs of the adult for protection, support and redress and how they might be met </a:t>
            </a:r>
          </a:p>
          <a:p>
            <a:r>
              <a:rPr lang="en-GB" sz="3200" dirty="0">
                <a:solidFill>
                  <a:schemeClr val="tx1"/>
                </a:solidFill>
              </a:rPr>
              <a:t>protect from the abuse and neglect, in accordance with the wishes of the adult; </a:t>
            </a:r>
          </a:p>
          <a:p>
            <a:r>
              <a:rPr lang="en-GB" sz="3200" dirty="0">
                <a:solidFill>
                  <a:schemeClr val="tx1"/>
                </a:solidFill>
              </a:rPr>
              <a:t>make decisions as to what follow-up action should be taken with regard to the person or organisation responsible for the abuse or neglect</a:t>
            </a:r>
          </a:p>
          <a:p>
            <a:endParaRPr lang="en-GB" dirty="0">
              <a:solidFill>
                <a:schemeClr val="tx1"/>
              </a:solidFill>
            </a:endParaRPr>
          </a:p>
          <a:p>
            <a:pPr marL="0" indent="0">
              <a:buNone/>
            </a:pPr>
            <a:r>
              <a:rPr lang="en-GB" dirty="0">
                <a:solidFill>
                  <a:schemeClr val="tx1"/>
                </a:solidFill>
              </a:rPr>
              <a:t>[</a:t>
            </a:r>
            <a:r>
              <a:rPr lang="en-GB" dirty="0" err="1">
                <a:solidFill>
                  <a:schemeClr val="tx1"/>
                </a:solidFill>
              </a:rPr>
              <a:t>pg</a:t>
            </a:r>
            <a:r>
              <a:rPr lang="en-GB" dirty="0">
                <a:solidFill>
                  <a:schemeClr val="tx1"/>
                </a:solidFill>
              </a:rPr>
              <a:t> 14.94 Care and Support Statutory Guidance]</a:t>
            </a:r>
          </a:p>
        </p:txBody>
      </p:sp>
      <p:sp>
        <p:nvSpPr>
          <p:cNvPr id="4" name="Footer Placeholder 3">
            <a:extLst>
              <a:ext uri="{FF2B5EF4-FFF2-40B4-BE49-F238E27FC236}">
                <a16:creationId xmlns:a16="http://schemas.microsoft.com/office/drawing/2014/main" id="{FB547DE4-74C5-405C-AE06-9332D908BA1D}"/>
              </a:ext>
            </a:extLst>
          </p:cNvPr>
          <p:cNvSpPr>
            <a:spLocks noGrp="1"/>
          </p:cNvSpPr>
          <p:nvPr>
            <p:ph type="ftr" sz="quarter" idx="11"/>
          </p:nvPr>
        </p:nvSpPr>
        <p:spPr/>
        <p:txBody>
          <a:bodyPr/>
          <a:lstStyle/>
          <a:p>
            <a:r>
              <a:rPr lang="en-US"/>
              <a:t>© Safeguardingcircle, 2022</a:t>
            </a:r>
            <a:endParaRPr lang="en-US" dirty="0"/>
          </a:p>
        </p:txBody>
      </p:sp>
      <p:sp>
        <p:nvSpPr>
          <p:cNvPr id="5" name="Slide Number Placeholder 4">
            <a:extLst>
              <a:ext uri="{FF2B5EF4-FFF2-40B4-BE49-F238E27FC236}">
                <a16:creationId xmlns:a16="http://schemas.microsoft.com/office/drawing/2014/main" id="{213F5703-37E5-43FF-B84D-F26E7AAC8EDB}"/>
              </a:ext>
            </a:extLst>
          </p:cNvPr>
          <p:cNvSpPr>
            <a:spLocks noGrp="1"/>
          </p:cNvSpPr>
          <p:nvPr>
            <p:ph type="sldNum" sz="quarter" idx="12"/>
          </p:nvPr>
        </p:nvSpPr>
        <p:spPr/>
        <p:txBody>
          <a:bodyPr/>
          <a:lstStyle/>
          <a:p>
            <a:fld id="{73B850FF-6169-4056-8077-06FFA93A5366}" type="slidenum">
              <a:rPr lang="en-US" smtClean="0"/>
              <a:t>9</a:t>
            </a:fld>
            <a:endParaRPr lang="en-US" dirty="0"/>
          </a:p>
        </p:txBody>
      </p:sp>
    </p:spTree>
    <p:extLst>
      <p:ext uri="{BB962C8B-B14F-4D97-AF65-F5344CB8AC3E}">
        <p14:creationId xmlns:p14="http://schemas.microsoft.com/office/powerpoint/2010/main" val="3290442065"/>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2339</TotalTime>
  <Words>8298</Words>
  <Application>Microsoft Office PowerPoint</Application>
  <PresentationFormat>Widescreen</PresentationFormat>
  <Paragraphs>417</Paragraphs>
  <Slides>37</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Times New Roman</vt:lpstr>
      <vt:lpstr>Wingdings</vt:lpstr>
      <vt:lpstr>Depth</vt:lpstr>
      <vt:lpstr>Developing your skills in Adult Safeguarding Investigation   </vt:lpstr>
      <vt:lpstr>Session Objectives</vt:lpstr>
      <vt:lpstr>Core skills: Legal Literacy</vt:lpstr>
      <vt:lpstr>Justifying interventions</vt:lpstr>
      <vt:lpstr>Making Safeguarding Personal  – 6 core principles</vt:lpstr>
      <vt:lpstr>Making Safeguarding Personal-   What good looks like</vt:lpstr>
      <vt:lpstr> </vt:lpstr>
      <vt:lpstr>PowerPoint Presentation</vt:lpstr>
      <vt:lpstr>Objectives of a s42 enquiry   </vt:lpstr>
      <vt:lpstr>PowerPoint Presentation</vt:lpstr>
      <vt:lpstr>Outcome of preliminary enquiries</vt:lpstr>
      <vt:lpstr>MSP: safety and choice</vt:lpstr>
      <vt:lpstr>PowerPoint Presentation</vt:lpstr>
      <vt:lpstr>Investigative powers</vt:lpstr>
      <vt:lpstr>Principles of safe enquiry</vt:lpstr>
      <vt:lpstr>how to avoid the pitfalls... PEACE </vt:lpstr>
      <vt:lpstr>how to avoid the pitfalls... PEACE </vt:lpstr>
      <vt:lpstr>how to avoid the pitfalls... PEACE </vt:lpstr>
      <vt:lpstr>how to avoid the pitfalls... PEACE </vt:lpstr>
      <vt:lpstr>how to avoid the pitfalls... PEACE </vt:lpstr>
      <vt:lpstr>Record keeping</vt:lpstr>
      <vt:lpstr>Collating evidence: proportion-ality</vt:lpstr>
      <vt:lpstr>Evidence: court standards</vt:lpstr>
      <vt:lpstr>Classes of evidence</vt:lpstr>
      <vt:lpstr>Early discussions with a witness</vt:lpstr>
      <vt:lpstr>Interviews  Achieving Best Evidence in Criminal Proceedings Guidance on interviewing victims and witnesses, and guidance on using special measures</vt:lpstr>
      <vt:lpstr>Language is very important!</vt:lpstr>
      <vt:lpstr>Mechanisms for supporting vulnerable witnesses or victims of crime</vt:lpstr>
      <vt:lpstr>PowerPoint Presentation</vt:lpstr>
      <vt:lpstr>Safeguarding plans have to be put into effect to be effective!</vt:lpstr>
      <vt:lpstr>Holding those who cause harm to account</vt:lpstr>
      <vt:lpstr>Support for people who are alleged to have caused harm </vt:lpstr>
      <vt:lpstr>Escalating to a SAR </vt:lpstr>
      <vt:lpstr>Learning Lessons from Safeguarding Adults And Serious Case Reviews</vt:lpstr>
      <vt:lpstr>PowerPoint Presentation</vt:lpstr>
      <vt:lpstr>Further reading</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adults at risk – Undertaking Enquiries in the Workplace </dc:title>
  <dc:creator>fiona bateman</dc:creator>
  <cp:lastModifiedBy>Sarah Williams</cp:lastModifiedBy>
  <cp:revision>7</cp:revision>
  <dcterms:created xsi:type="dcterms:W3CDTF">2022-01-27T21:59:55Z</dcterms:created>
  <dcterms:modified xsi:type="dcterms:W3CDTF">2022-02-03T13:34:43Z</dcterms:modified>
</cp:coreProperties>
</file>