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4" r:id="rId1"/>
  </p:sldMasterIdLst>
  <p:notesMasterIdLst>
    <p:notesMasterId r:id="rId53"/>
  </p:notesMasterIdLst>
  <p:sldIdLst>
    <p:sldId id="301" r:id="rId2"/>
    <p:sldId id="367" r:id="rId3"/>
    <p:sldId id="257" r:id="rId4"/>
    <p:sldId id="340" r:id="rId5"/>
    <p:sldId id="258" r:id="rId6"/>
    <p:sldId id="341" r:id="rId7"/>
    <p:sldId id="351" r:id="rId8"/>
    <p:sldId id="348" r:id="rId9"/>
    <p:sldId id="349" r:id="rId10"/>
    <p:sldId id="350" r:id="rId11"/>
    <p:sldId id="352" r:id="rId12"/>
    <p:sldId id="353" r:id="rId13"/>
    <p:sldId id="354" r:id="rId14"/>
    <p:sldId id="355" r:id="rId15"/>
    <p:sldId id="342" r:id="rId16"/>
    <p:sldId id="356" r:id="rId17"/>
    <p:sldId id="347" r:id="rId18"/>
    <p:sldId id="259" r:id="rId19"/>
    <p:sldId id="260" r:id="rId20"/>
    <p:sldId id="261" r:id="rId21"/>
    <p:sldId id="262" r:id="rId22"/>
    <p:sldId id="305" r:id="rId23"/>
    <p:sldId id="263" r:id="rId24"/>
    <p:sldId id="264" r:id="rId25"/>
    <p:sldId id="265" r:id="rId26"/>
    <p:sldId id="266" r:id="rId27"/>
    <p:sldId id="267" r:id="rId28"/>
    <p:sldId id="315" r:id="rId29"/>
    <p:sldId id="312" r:id="rId30"/>
    <p:sldId id="313" r:id="rId31"/>
    <p:sldId id="338" r:id="rId32"/>
    <p:sldId id="333" r:id="rId33"/>
    <p:sldId id="334" r:id="rId34"/>
    <p:sldId id="335" r:id="rId35"/>
    <p:sldId id="357" r:id="rId36"/>
    <p:sldId id="358" r:id="rId37"/>
    <p:sldId id="359" r:id="rId38"/>
    <p:sldId id="360" r:id="rId39"/>
    <p:sldId id="361" r:id="rId40"/>
    <p:sldId id="368" r:id="rId41"/>
    <p:sldId id="362" r:id="rId42"/>
    <p:sldId id="363" r:id="rId43"/>
    <p:sldId id="343" r:id="rId44"/>
    <p:sldId id="339" r:id="rId45"/>
    <p:sldId id="336" r:id="rId46"/>
    <p:sldId id="344" r:id="rId47"/>
    <p:sldId id="345" r:id="rId48"/>
    <p:sldId id="364" r:id="rId49"/>
    <p:sldId id="365" r:id="rId50"/>
    <p:sldId id="366" r:id="rId51"/>
    <p:sldId id="346"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1" autoAdjust="0"/>
    <p:restoredTop sz="94660"/>
  </p:normalViewPr>
  <p:slideViewPr>
    <p:cSldViewPr>
      <p:cViewPr varScale="1">
        <p:scale>
          <a:sx n="46" d="100"/>
          <a:sy n="46" d="100"/>
        </p:scale>
        <p:origin x="700" y="2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50" name="Shape 1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575621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dirty="0"/>
          </a:p>
        </p:txBody>
      </p:sp>
      <p:sp>
        <p:nvSpPr>
          <p:cNvPr id="173" name="Shape 173"/>
          <p:cNvSpPr>
            <a:spLocks noGrp="1"/>
          </p:cNvSpPr>
          <p:nvPr>
            <p:ph type="body" sz="quarter" idx="1"/>
          </p:nvPr>
        </p:nvSpPr>
        <p:spPr>
          <a:prstGeom prst="rect">
            <a:avLst/>
          </a:prstGeom>
        </p:spPr>
        <p:txBody>
          <a:bodyPr/>
          <a:lstStyle/>
          <a:p>
            <a:pPr defTabSz="914400">
              <a:lnSpc>
                <a:spcPct val="100000"/>
              </a:lnSpc>
              <a:spcBef>
                <a:spcPts val="400"/>
              </a:spcBef>
              <a:defRPr sz="1200">
                <a:latin typeface="Arial"/>
                <a:ea typeface="Arial"/>
                <a:cs typeface="Arial"/>
                <a:sym typeface="Arial"/>
              </a:defRPr>
            </a:pPr>
            <a:r>
              <a:rPr dirty="0"/>
              <a:t>If degree of harm not yet clear then need to inform person.</a:t>
            </a:r>
          </a:p>
          <a:p>
            <a:pPr defTabSz="914400">
              <a:lnSpc>
                <a:spcPct val="100000"/>
              </a:lnSpc>
              <a:spcBef>
                <a:spcPts val="400"/>
              </a:spcBef>
              <a:defRPr sz="1200">
                <a:latin typeface="Arial"/>
                <a:ea typeface="Arial"/>
                <a:cs typeface="Arial"/>
                <a:sym typeface="Arial"/>
              </a:defRPr>
            </a:pPr>
            <a:r>
              <a:rPr dirty="0"/>
              <a:t>Not required to notify of near misses where no harm resulted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dirty="0"/>
          </a:p>
        </p:txBody>
      </p:sp>
      <p:sp>
        <p:nvSpPr>
          <p:cNvPr id="184" name="Shape 184"/>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dirty="0"/>
              <a:t>NHS Standard Contract – within 10 working days of the incident being reported to local systems, and sooner where possible.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dirty="0"/>
          </a:p>
        </p:txBody>
      </p:sp>
      <p:sp>
        <p:nvSpPr>
          <p:cNvPr id="192" name="Shape 192"/>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dirty="0"/>
              <a:t>NHS Standard Contract – within 10 working days of the incident being reported to local systems, and sooner where possible.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solidFill>
                  <a:srgbClr val="002F5F"/>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7131" t="39514" r="26174" b="18296"/>
          <a:stretch/>
        </p:blipFill>
        <p:spPr>
          <a:xfrm>
            <a:off x="488618" y="45234"/>
            <a:ext cx="3786000" cy="2418246"/>
          </a:xfrm>
          <a:prstGeom prst="rect">
            <a:avLst/>
          </a:prstGeom>
        </p:spPr>
      </p:pic>
    </p:spTree>
    <p:extLst>
      <p:ext uri="{BB962C8B-B14F-4D97-AF65-F5344CB8AC3E}">
        <p14:creationId xmlns:p14="http://schemas.microsoft.com/office/powerpoint/2010/main" val="35421327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F5F"/>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631115" y="2845997"/>
            <a:ext cx="11819069" cy="5847644"/>
          </a:xfrm>
        </p:spPr>
        <p:txBody>
          <a:bodyPr numCol="2" spcCol="255996"/>
          <a:lstStyle>
            <a:lvl1pPr marL="487672" indent="-487672">
              <a:buFont typeface="Wingdings" panose="05000000000000000000" pitchFamily="2" charset="2"/>
              <a:buChar char="§"/>
              <a:defRPr sz="3100"/>
            </a:lvl1pPr>
            <a:lvl2pPr>
              <a:defRPr sz="3100"/>
            </a:lvl2pPr>
            <a:lvl3pPr>
              <a:defRPr sz="3100"/>
            </a:lvl3pPr>
            <a:lvl4pPr>
              <a:defRPr sz="3100"/>
            </a:lvl4pPr>
            <a:lvl5pPr>
              <a:defRPr sz="31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AC7E2FC-4C64-4440-A066-FA19275DDB92}" type="slidenum">
              <a:rPr lang="en-GB" smtClean="0"/>
              <a:pPr>
                <a:defRPr/>
              </a:pPr>
              <a:t>‹#›</a:t>
            </a:fld>
            <a:endParaRPr lang="en-GB" dirty="0"/>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2168227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85" y="444783"/>
            <a:ext cx="9990667"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50241" y="2865120"/>
            <a:ext cx="11685195" cy="304441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DE4ECCC-63F0-4B73-9EE6-EB6D68014FF4}"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
        <p:nvSpPr>
          <p:cNvPr id="7" name="Content Placeholder 3"/>
          <p:cNvSpPr>
            <a:spLocks noGrp="1"/>
          </p:cNvSpPr>
          <p:nvPr>
            <p:ph sz="half" idx="2"/>
          </p:nvPr>
        </p:nvSpPr>
        <p:spPr>
          <a:xfrm>
            <a:off x="611991" y="6158157"/>
            <a:ext cx="11742569" cy="2554610"/>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672277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85" y="444783"/>
            <a:ext cx="9990667" cy="1625600"/>
          </a:xfrm>
        </p:spPr>
        <p:txBody>
          <a:bodyPr/>
          <a:lstStyle>
            <a:lvl1pPr>
              <a:defRPr>
                <a:solidFill>
                  <a:srgbClr val="002F5F"/>
                </a:solidFill>
              </a:defRPr>
            </a:lvl1pPr>
          </a:lstStyle>
          <a:p>
            <a:r>
              <a:rPr lang="en-US" smtClean="0"/>
              <a:t>Click to edit Master title style</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EDE4ECCC-63F0-4B73-9EE6-EB6D68014FF4}"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
        <p:nvSpPr>
          <p:cNvPr id="7" name="Rectangle 3"/>
          <p:cNvSpPr>
            <a:spLocks noGrp="1" noChangeArrowheads="1"/>
          </p:cNvSpPr>
          <p:nvPr>
            <p:ph type="body" sz="half" idx="1"/>
          </p:nvPr>
        </p:nvSpPr>
        <p:spPr>
          <a:xfrm>
            <a:off x="401884" y="2799645"/>
            <a:ext cx="5872481" cy="5660250"/>
          </a:xfrm>
        </p:spPr>
        <p:txBody>
          <a:bodyPr/>
          <a:lstStyle/>
          <a:p>
            <a:pPr lvl="0"/>
            <a:r>
              <a:rPr lang="en-US" altLang="en-US" smtClean="0"/>
              <a:t>Click to edit Master text styles</a:t>
            </a:r>
          </a:p>
          <a:p>
            <a:pPr lvl="1"/>
            <a:r>
              <a:rPr lang="en-US" altLang="en-US" smtClean="0"/>
              <a:t>Second level</a:t>
            </a:r>
          </a:p>
        </p:txBody>
      </p:sp>
      <p:sp>
        <p:nvSpPr>
          <p:cNvPr id="8" name="Rectangle 7"/>
          <p:cNvSpPr>
            <a:spLocks noGrp="1" noChangeArrowheads="1"/>
          </p:cNvSpPr>
          <p:nvPr>
            <p:ph sz="half" idx="2"/>
          </p:nvPr>
        </p:nvSpPr>
        <p:spPr>
          <a:xfrm>
            <a:off x="6626578" y="2779325"/>
            <a:ext cx="5743787" cy="5660248"/>
          </a:xfrm>
          <a:solidFill>
            <a:schemeClr val="bg1">
              <a:lumMod val="85000"/>
            </a:schemeClr>
          </a:solidFill>
          <a:ln>
            <a:noFill/>
            <a:miter lim="800000"/>
            <a:headEnd/>
            <a:tailEnd/>
          </a:ln>
        </p:spPr>
        <p:txBody>
          <a:bodyPr/>
          <a:lstStyle/>
          <a:p>
            <a:pPr lvl="0" eaLnBrk="1" hangingPunct="1"/>
            <a:r>
              <a:rPr lang="en-US" altLang="en-US" sz="3100" smtClean="0"/>
              <a:t>Click to edit Master text styles</a:t>
            </a:r>
          </a:p>
        </p:txBody>
      </p:sp>
    </p:spTree>
    <p:extLst>
      <p:ext uri="{BB962C8B-B14F-4D97-AF65-F5344CB8AC3E}">
        <p14:creationId xmlns:p14="http://schemas.microsoft.com/office/powerpoint/2010/main" val="6820507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885" y="444783"/>
            <a:ext cx="9990667"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50240" y="2865122"/>
            <a:ext cx="5743787" cy="5847644"/>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610773" y="2865122"/>
            <a:ext cx="5743787" cy="5847644"/>
          </a:xfrm>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sldNum" sz="quarter" idx="10"/>
          </p:nvPr>
        </p:nvSpPr>
        <p:spPr>
          <a:ln/>
        </p:spPr>
        <p:txBody>
          <a:bodyPr/>
          <a:lstStyle>
            <a:lvl1pPr>
              <a:defRPr>
                <a:solidFill>
                  <a:srgbClr val="393130"/>
                </a:solidFill>
              </a:defRPr>
            </a:lvl1pPr>
          </a:lstStyle>
          <a:p>
            <a:pPr>
              <a:defRPr/>
            </a:pPr>
            <a:fld id="{A08BE09D-50A9-42A5-ACB4-0A5185E6774D}" type="slidenum">
              <a:rPr lang="en-GB" smtClean="0"/>
              <a:pPr>
                <a:defRPr/>
              </a:pPr>
              <a:t>‹#›</a:t>
            </a:fld>
            <a:endParaRPr lang="en-GB"/>
          </a:p>
        </p:txBody>
      </p:sp>
      <p:sp>
        <p:nvSpPr>
          <p:cNvPr id="6"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096496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29207" t="40744" r="30956" b="23585"/>
          <a:stretch/>
        </p:blipFill>
        <p:spPr>
          <a:xfrm>
            <a:off x="439591" y="79162"/>
            <a:ext cx="3789791" cy="2398985"/>
          </a:xfrm>
          <a:prstGeom prst="rect">
            <a:avLst/>
          </a:prstGeom>
        </p:spPr>
      </p:pic>
    </p:spTree>
    <p:extLst>
      <p:ext uri="{BB962C8B-B14F-4D97-AF65-F5344CB8AC3E}">
        <p14:creationId xmlns:p14="http://schemas.microsoft.com/office/powerpoint/2010/main" val="41162072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solidFill>
                  <a:srgbClr val="002F5F"/>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2348" t="30658" r="33826" b="23217"/>
          <a:stretch/>
        </p:blipFill>
        <p:spPr>
          <a:xfrm>
            <a:off x="418414" y="67849"/>
            <a:ext cx="2521801" cy="2431043"/>
          </a:xfrm>
          <a:prstGeom prst="rect">
            <a:avLst/>
          </a:prstGeom>
        </p:spPr>
      </p:pic>
    </p:spTree>
    <p:extLst>
      <p:ext uri="{BB962C8B-B14F-4D97-AF65-F5344CB8AC3E}">
        <p14:creationId xmlns:p14="http://schemas.microsoft.com/office/powerpoint/2010/main" val="8670083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4" name="Rectangle 9"/>
          <p:cNvSpPr>
            <a:spLocks noChangeArrowheads="1"/>
          </p:cNvSpPr>
          <p:nvPr/>
        </p:nvSpPr>
        <p:spPr bwMode="gray">
          <a:xfrm>
            <a:off x="541867" y="2556071"/>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4098" name="Rectangle 2"/>
          <p:cNvSpPr>
            <a:spLocks noGrp="1" noChangeArrowheads="1"/>
          </p:cNvSpPr>
          <p:nvPr>
            <p:ph type="ctrTitle"/>
          </p:nvPr>
        </p:nvSpPr>
        <p:spPr>
          <a:xfrm>
            <a:off x="386081" y="3054775"/>
            <a:ext cx="11982026" cy="3201529"/>
          </a:xfrm>
        </p:spPr>
        <p:txBody>
          <a:bodyPr lIns="127998" tIns="66559" rIns="127998" bIns="66559"/>
          <a:lstStyle>
            <a:lvl1pPr>
              <a:defRPr sz="5700">
                <a:solidFill>
                  <a:srgbClr val="002F5F"/>
                </a:solidFill>
              </a:defRPr>
            </a:lvl1pPr>
          </a:lstStyle>
          <a:p>
            <a:pPr lvl="0"/>
            <a:r>
              <a:rPr lang="en-US" noProof="0" smtClean="0"/>
              <a:t>Click to edit Master title style</a:t>
            </a:r>
            <a:endParaRPr lang="en-GB" noProof="0" dirty="0" smtClean="0"/>
          </a:p>
        </p:txBody>
      </p:sp>
      <p:sp>
        <p:nvSpPr>
          <p:cNvPr id="4099" name="Rectangle 3"/>
          <p:cNvSpPr>
            <a:spLocks noGrp="1" noChangeArrowheads="1"/>
          </p:cNvSpPr>
          <p:nvPr>
            <p:ph type="subTitle" idx="1"/>
          </p:nvPr>
        </p:nvSpPr>
        <p:spPr>
          <a:xfrm>
            <a:off x="424463" y="6450473"/>
            <a:ext cx="11943644" cy="1115342"/>
          </a:xfrm>
        </p:spPr>
        <p:txBody>
          <a:bodyPr lIns="127998" tIns="66559" rIns="127998" bIns="66559"/>
          <a:lstStyle>
            <a:lvl1pPr marL="0" indent="0">
              <a:buFont typeface="Wingdings" pitchFamily="2" charset="2"/>
              <a:buNone/>
              <a:defRPr sz="3700"/>
            </a:lvl1pPr>
          </a:lstStyle>
          <a:p>
            <a:pPr lvl="0"/>
            <a:r>
              <a:rPr lang="en-US" noProof="0" smtClean="0"/>
              <a:t>Click to edit Master subtitle style</a:t>
            </a:r>
            <a:endParaRPr lang="en-GB" noProof="0" dirty="0" smtClean="0"/>
          </a:p>
        </p:txBody>
      </p:sp>
      <p:pic>
        <p:nvPicPr>
          <p:cNvPr id="7"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25217" t="40375" r="21652" b="17436"/>
          <a:stretch/>
        </p:blipFill>
        <p:spPr>
          <a:xfrm>
            <a:off x="452339" y="67852"/>
            <a:ext cx="4342471" cy="2437756"/>
          </a:xfrm>
          <a:prstGeom prst="rect">
            <a:avLst/>
          </a:prstGeom>
        </p:spPr>
      </p:pic>
    </p:spTree>
    <p:extLst>
      <p:ext uri="{BB962C8B-B14F-4D97-AF65-F5344CB8AC3E}">
        <p14:creationId xmlns:p14="http://schemas.microsoft.com/office/powerpoint/2010/main" val="32498909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lvl1pPr>
              <a:defRPr>
                <a:solidFill>
                  <a:srgbClr val="002F5F"/>
                </a:solidFill>
              </a:defRPr>
            </a:lvl1pPr>
          </a:lstStyle>
          <a:p>
            <a:r>
              <a:rPr lang="en-US" smtClean="0"/>
              <a:t>Click to edit Master title style</a:t>
            </a:r>
            <a:endParaRPr lang="en-GB" dirty="0"/>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98" t="24701" r="4365" b="3580"/>
          <a:stretch/>
        </p:blipFill>
        <p:spPr>
          <a:xfrm>
            <a:off x="1001163" y="2550943"/>
            <a:ext cx="11435968" cy="6593704"/>
          </a:xfrm>
          <a:prstGeom prst="rect">
            <a:avLst/>
          </a:prstGeom>
        </p:spPr>
      </p:pic>
    </p:spTree>
    <p:extLst>
      <p:ext uri="{BB962C8B-B14F-4D97-AF65-F5344CB8AC3E}">
        <p14:creationId xmlns:p14="http://schemas.microsoft.com/office/powerpoint/2010/main" val="3901822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Rectangle 8"/>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968" t="22664" r="7142" b="3018"/>
          <a:stretch/>
        </p:blipFill>
        <p:spPr>
          <a:xfrm>
            <a:off x="1166302" y="2363571"/>
            <a:ext cx="10909584" cy="6832680"/>
          </a:xfrm>
          <a:prstGeom prst="rect">
            <a:avLst/>
          </a:prstGeom>
        </p:spPr>
      </p:pic>
    </p:spTree>
    <p:extLst>
      <p:ext uri="{BB962C8B-B14F-4D97-AF65-F5344CB8AC3E}">
        <p14:creationId xmlns:p14="http://schemas.microsoft.com/office/powerpoint/2010/main" val="3083119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Rectangle 8"/>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59" t="25807" r="9683" b="2906"/>
          <a:stretch/>
        </p:blipFill>
        <p:spPr>
          <a:xfrm>
            <a:off x="1321123" y="2652568"/>
            <a:ext cx="10424484" cy="6554005"/>
          </a:xfrm>
          <a:prstGeom prst="rect">
            <a:avLst/>
          </a:prstGeom>
        </p:spPr>
      </p:pic>
    </p:spTree>
    <p:extLst>
      <p:ext uri="{BB962C8B-B14F-4D97-AF65-F5344CB8AC3E}">
        <p14:creationId xmlns:p14="http://schemas.microsoft.com/office/powerpoint/2010/main" val="30617010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Rectangle 8"/>
          <p:cNvSpPr/>
          <p:nvPr userDrawn="1"/>
        </p:nvSpPr>
        <p:spPr bwMode="auto">
          <a:xfrm>
            <a:off x="6361048" y="2269841"/>
            <a:ext cx="262696" cy="562203"/>
          </a:xfrm>
          <a:prstGeom prst="rect">
            <a:avLst/>
          </a:prstGeom>
          <a:solidFill>
            <a:schemeClr val="bg1"/>
          </a:solidFill>
          <a:ln>
            <a:noFill/>
          </a:ln>
          <a:effectLst/>
          <a:extLst/>
        </p:spPr>
        <p:txBody>
          <a:bodyPr vert="horz" wrap="none" lIns="130046" tIns="65023" rIns="130046" bIns="65023" numCol="1" rtlCol="0" anchor="ctr" anchorCtr="0" compatLnSpc="1">
            <a:prstTxWarp prst="textNoShape">
              <a:avLst/>
            </a:prstTxWarp>
            <a:spAutoFit/>
          </a:bodyPr>
          <a:lstStyle/>
          <a:p>
            <a:pPr defTabSz="1300460" fontAlgn="base" hangingPunct="1">
              <a:spcBef>
                <a:spcPct val="50000"/>
              </a:spcBef>
              <a:spcAft>
                <a:spcPct val="0"/>
              </a:spcAft>
            </a:pPr>
            <a:endParaRPr lang="en-GB" sz="2800" b="0" kern="1200" smtClean="0">
              <a:solidFill>
                <a:srgbClr val="393130"/>
              </a:solidFill>
              <a:latin typeface="Arial" charset="0"/>
              <a:ea typeface="+mn-ea"/>
              <a:cs typeface="Arial" charset="0"/>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E0E6B94-66B3-47E6-B5F1-258C53CCAED1}" type="slidenum">
              <a:rPr lang="en-GB" smtClean="0">
                <a:solidFill>
                  <a:srgbClr val="393130"/>
                </a:solidFill>
              </a:rPr>
              <a:pPr>
                <a:defRPr/>
              </a:pPr>
              <a:t>‹#›</a:t>
            </a:fld>
            <a:endParaRPr lang="en-GB">
              <a:solidFill>
                <a:srgbClr val="393130"/>
              </a:solidFill>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5873" t="4702" r="18730" b="7284"/>
          <a:stretch/>
        </p:blipFill>
        <p:spPr>
          <a:xfrm>
            <a:off x="2378415" y="2141852"/>
            <a:ext cx="7876406" cy="7494056"/>
          </a:xfrm>
          <a:prstGeom prst="rect">
            <a:avLst/>
          </a:prstGeom>
        </p:spPr>
      </p:pic>
    </p:spTree>
    <p:extLst>
      <p:ext uri="{BB962C8B-B14F-4D97-AF65-F5344CB8AC3E}">
        <p14:creationId xmlns:p14="http://schemas.microsoft.com/office/powerpoint/2010/main" val="21137771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02F5F"/>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393130"/>
                </a:solidFill>
              </a:defRPr>
            </a:lvl1pPr>
            <a:lvl2pPr>
              <a:defRPr>
                <a:solidFill>
                  <a:srgbClr val="393130"/>
                </a:solidFill>
              </a:defRPr>
            </a:lvl2pPr>
            <a:lvl3pPr>
              <a:defRPr>
                <a:solidFill>
                  <a:srgbClr val="393130"/>
                </a:solidFill>
              </a:defRPr>
            </a:lvl3pPr>
            <a:lvl4pPr>
              <a:defRPr>
                <a:solidFill>
                  <a:srgbClr val="393130"/>
                </a:solidFill>
              </a:defRPr>
            </a:lvl4pPr>
            <a:lvl5pPr>
              <a:defRPr>
                <a:solidFill>
                  <a:srgbClr val="39313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23BC01E4-8FEE-4FCC-9C39-AF1FD4612A82}" type="slidenum">
              <a:rPr lang="en-GB">
                <a:solidFill>
                  <a:srgbClr val="393130"/>
                </a:solidFill>
              </a:rPr>
              <a:pPr>
                <a:defRPr/>
              </a:pPr>
              <a:t>‹#›</a:t>
            </a:fld>
            <a:endParaRPr lang="en-GB">
              <a:solidFill>
                <a:srgbClr val="393130"/>
              </a:solidFill>
            </a:endParaRPr>
          </a:p>
        </p:txBody>
      </p:sp>
      <p:sp>
        <p:nvSpPr>
          <p:cNvPr id="5" name="Rectangle 11"/>
          <p:cNvSpPr>
            <a:spLocks noGrp="1" noChangeArrowheads="1"/>
          </p:cNvSpPr>
          <p:nvPr>
            <p:ph type="ftr" sz="quarter" idx="11"/>
          </p:nvPr>
        </p:nvSpPr>
        <p:spPr>
          <a:ln/>
        </p:spPr>
        <p:txBody>
          <a:bodyPr/>
          <a:lstStyle>
            <a:lvl1pPr>
              <a:defRPr>
                <a:solidFill>
                  <a:srgbClr val="393130"/>
                </a:solidFill>
              </a:defRPr>
            </a:lvl1pPr>
          </a:lstStyle>
          <a:p>
            <a:pPr>
              <a:defRPr/>
            </a:pPr>
            <a:endParaRPr lang="en-GB" dirty="0"/>
          </a:p>
        </p:txBody>
      </p:sp>
    </p:spTree>
    <p:extLst>
      <p:ext uri="{BB962C8B-B14F-4D97-AF65-F5344CB8AC3E}">
        <p14:creationId xmlns:p14="http://schemas.microsoft.com/office/powerpoint/2010/main" val="35343113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1885" y="444783"/>
            <a:ext cx="9990667"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0" bIns="65023"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1030" name="Rectangle 6"/>
          <p:cNvSpPr>
            <a:spLocks noGrp="1" noChangeArrowheads="1"/>
          </p:cNvSpPr>
          <p:nvPr>
            <p:ph type="sldNum" sz="quarter" idx="4"/>
          </p:nvPr>
        </p:nvSpPr>
        <p:spPr bwMode="auto">
          <a:xfrm>
            <a:off x="9320107" y="8882098"/>
            <a:ext cx="3034453"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lvl1pPr algn="r">
              <a:spcBef>
                <a:spcPct val="0"/>
              </a:spcBef>
              <a:defRPr sz="1700"/>
            </a:lvl1pPr>
          </a:lstStyle>
          <a:p>
            <a:pPr defTabSz="914400" fontAlgn="base" hangingPunct="1">
              <a:spcAft>
                <a:spcPct val="0"/>
              </a:spcAft>
              <a:defRPr/>
            </a:pPr>
            <a:fld id="{4E0E6B94-66B3-47E6-B5F1-258C53CCAED1}" type="slidenum">
              <a:rPr lang="en-GB" b="0" kern="1200">
                <a:solidFill>
                  <a:srgbClr val="393130"/>
                </a:solidFill>
                <a:latin typeface="Arial" charset="0"/>
                <a:ea typeface="+mn-ea"/>
                <a:cs typeface="Arial" charset="0"/>
              </a:rPr>
              <a:pPr defTabSz="914400" fontAlgn="base" hangingPunct="1">
                <a:spcAft>
                  <a:spcPct val="0"/>
                </a:spcAft>
                <a:defRPr/>
              </a:pPr>
              <a:t>‹#›</a:t>
            </a:fld>
            <a:endParaRPr lang="en-GB" b="0" kern="1200">
              <a:solidFill>
                <a:srgbClr val="393130"/>
              </a:solidFill>
              <a:latin typeface="Arial" charset="0"/>
              <a:ea typeface="+mn-ea"/>
              <a:cs typeface="Arial" charset="0"/>
            </a:endParaRPr>
          </a:p>
        </p:txBody>
      </p:sp>
      <p:sp>
        <p:nvSpPr>
          <p:cNvPr id="1028" name="Rectangle 7"/>
          <p:cNvSpPr>
            <a:spLocks noChangeArrowheads="1"/>
          </p:cNvSpPr>
          <p:nvPr/>
        </p:nvSpPr>
        <p:spPr bwMode="gray">
          <a:xfrm>
            <a:off x="541867" y="2524196"/>
            <a:ext cx="11812693" cy="115147"/>
          </a:xfrm>
          <a:prstGeom prst="rect">
            <a:avLst/>
          </a:prstGeom>
          <a:solidFill>
            <a:schemeClr val="bg1">
              <a:lumMod val="85000"/>
            </a:schemeClr>
          </a:solidFill>
          <a:ln>
            <a:noFill/>
          </a:ln>
          <a:effectLst/>
          <a:extLst/>
        </p:spPr>
        <p:txBody>
          <a:bodyPr wrap="none" lIns="130046" tIns="65023" rIns="130046" bIns="65023"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914400" eaLnBrk="1" fontAlgn="base" hangingPunct="1">
              <a:spcBef>
                <a:spcPct val="50000"/>
              </a:spcBef>
              <a:spcAft>
                <a:spcPct val="0"/>
              </a:spcAft>
            </a:pPr>
            <a:endParaRPr lang="en-US" altLang="en-US" b="0" kern="1200">
              <a:solidFill>
                <a:srgbClr val="393130"/>
              </a:solidFill>
              <a:ea typeface="+mn-ea"/>
            </a:endParaRPr>
          </a:p>
        </p:txBody>
      </p:sp>
      <p:sp>
        <p:nvSpPr>
          <p:cNvPr id="1035" name="Rectangle 11"/>
          <p:cNvSpPr>
            <a:spLocks noGrp="1" noChangeArrowheads="1"/>
          </p:cNvSpPr>
          <p:nvPr>
            <p:ph type="ftr" sz="quarter" idx="3"/>
          </p:nvPr>
        </p:nvSpPr>
        <p:spPr bwMode="auto">
          <a:xfrm>
            <a:off x="401885" y="8882098"/>
            <a:ext cx="8658578" cy="6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lvl1pPr algn="l">
              <a:spcBef>
                <a:spcPct val="0"/>
              </a:spcBef>
              <a:defRPr sz="2000">
                <a:solidFill>
                  <a:srgbClr val="393130"/>
                </a:solidFill>
              </a:defRPr>
            </a:lvl1pPr>
          </a:lstStyle>
          <a:p>
            <a:pPr defTabSz="914400" fontAlgn="base" hangingPunct="1">
              <a:spcAft>
                <a:spcPct val="0"/>
              </a:spcAft>
              <a:defRPr/>
            </a:pPr>
            <a:endParaRPr lang="en-GB" b="0" kern="1200" dirty="0">
              <a:latin typeface="Arial" charset="0"/>
              <a:ea typeface="+mn-ea"/>
              <a:cs typeface="Arial" charset="0"/>
            </a:endParaRPr>
          </a:p>
        </p:txBody>
      </p:sp>
      <p:sp>
        <p:nvSpPr>
          <p:cNvPr id="1031" name="Rectangle 12"/>
          <p:cNvSpPr>
            <a:spLocks noGrp="1" noChangeArrowheads="1"/>
          </p:cNvSpPr>
          <p:nvPr>
            <p:ph type="body" idx="1"/>
          </p:nvPr>
        </p:nvSpPr>
        <p:spPr bwMode="auto">
          <a:xfrm>
            <a:off x="650240" y="2865122"/>
            <a:ext cx="11704320" cy="584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046" tIns="65023" rIns="130046" bIns="6502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pic>
        <p:nvPicPr>
          <p:cNvPr id="8" name="Picture 9"/>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34916" y="440903"/>
            <a:ext cx="1504933" cy="150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60100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par>
    </p:tnLst>
  </p:timing>
  <p:txStyles>
    <p:titleStyle>
      <a:lvl1pPr algn="l" rtl="0" eaLnBrk="1" fontAlgn="base" hangingPunct="1">
        <a:spcBef>
          <a:spcPct val="0"/>
        </a:spcBef>
        <a:spcAft>
          <a:spcPct val="0"/>
        </a:spcAft>
        <a:defRPr sz="4000">
          <a:solidFill>
            <a:srgbClr val="002F5F"/>
          </a:solidFill>
          <a:latin typeface="+mj-lt"/>
          <a:ea typeface="+mj-ea"/>
          <a:cs typeface="+mj-cs"/>
        </a:defRPr>
      </a:lvl1pPr>
      <a:lvl2pPr algn="l" rtl="0" eaLnBrk="1" fontAlgn="base" hangingPunct="1">
        <a:spcBef>
          <a:spcPct val="0"/>
        </a:spcBef>
        <a:spcAft>
          <a:spcPct val="0"/>
        </a:spcAft>
        <a:defRPr sz="4300">
          <a:solidFill>
            <a:schemeClr val="tx2"/>
          </a:solidFill>
          <a:latin typeface="Arial" charset="0"/>
          <a:cs typeface="Arial" charset="0"/>
        </a:defRPr>
      </a:lvl2pPr>
      <a:lvl3pPr algn="l" rtl="0" eaLnBrk="1" fontAlgn="base" hangingPunct="1">
        <a:spcBef>
          <a:spcPct val="0"/>
        </a:spcBef>
        <a:spcAft>
          <a:spcPct val="0"/>
        </a:spcAft>
        <a:defRPr sz="4300">
          <a:solidFill>
            <a:schemeClr val="tx2"/>
          </a:solidFill>
          <a:latin typeface="Arial" charset="0"/>
          <a:cs typeface="Arial" charset="0"/>
        </a:defRPr>
      </a:lvl3pPr>
      <a:lvl4pPr algn="l" rtl="0" eaLnBrk="1" fontAlgn="base" hangingPunct="1">
        <a:spcBef>
          <a:spcPct val="0"/>
        </a:spcBef>
        <a:spcAft>
          <a:spcPct val="0"/>
        </a:spcAft>
        <a:defRPr sz="4300">
          <a:solidFill>
            <a:schemeClr val="tx2"/>
          </a:solidFill>
          <a:latin typeface="Arial" charset="0"/>
          <a:cs typeface="Arial" charset="0"/>
        </a:defRPr>
      </a:lvl4pPr>
      <a:lvl5pPr algn="l" rtl="0" eaLnBrk="1" fontAlgn="base" hangingPunct="1">
        <a:spcBef>
          <a:spcPct val="0"/>
        </a:spcBef>
        <a:spcAft>
          <a:spcPct val="0"/>
        </a:spcAft>
        <a:defRPr sz="4300">
          <a:solidFill>
            <a:schemeClr val="tx2"/>
          </a:solidFill>
          <a:latin typeface="Arial" charset="0"/>
          <a:cs typeface="Arial" charset="0"/>
        </a:defRPr>
      </a:lvl5pPr>
      <a:lvl6pPr marL="650230" algn="l" rtl="0" eaLnBrk="1" fontAlgn="base" hangingPunct="1">
        <a:spcBef>
          <a:spcPct val="0"/>
        </a:spcBef>
        <a:spcAft>
          <a:spcPct val="0"/>
        </a:spcAft>
        <a:defRPr sz="4300">
          <a:solidFill>
            <a:schemeClr val="tx2"/>
          </a:solidFill>
          <a:latin typeface="Arial" charset="0"/>
          <a:cs typeface="Arial" charset="0"/>
        </a:defRPr>
      </a:lvl6pPr>
      <a:lvl7pPr marL="1300460" algn="l" rtl="0" eaLnBrk="1" fontAlgn="base" hangingPunct="1">
        <a:spcBef>
          <a:spcPct val="0"/>
        </a:spcBef>
        <a:spcAft>
          <a:spcPct val="0"/>
        </a:spcAft>
        <a:defRPr sz="4300">
          <a:solidFill>
            <a:schemeClr val="tx2"/>
          </a:solidFill>
          <a:latin typeface="Arial" charset="0"/>
          <a:cs typeface="Arial" charset="0"/>
        </a:defRPr>
      </a:lvl7pPr>
      <a:lvl8pPr marL="1950690" algn="l" rtl="0" eaLnBrk="1" fontAlgn="base" hangingPunct="1">
        <a:spcBef>
          <a:spcPct val="0"/>
        </a:spcBef>
        <a:spcAft>
          <a:spcPct val="0"/>
        </a:spcAft>
        <a:defRPr sz="4300">
          <a:solidFill>
            <a:schemeClr val="tx2"/>
          </a:solidFill>
          <a:latin typeface="Arial" charset="0"/>
          <a:cs typeface="Arial" charset="0"/>
        </a:defRPr>
      </a:lvl8pPr>
      <a:lvl9pPr marL="2600919" algn="l" rtl="0" eaLnBrk="1" fontAlgn="base" hangingPunct="1">
        <a:spcBef>
          <a:spcPct val="0"/>
        </a:spcBef>
        <a:spcAft>
          <a:spcPct val="0"/>
        </a:spcAft>
        <a:defRPr sz="4300">
          <a:solidFill>
            <a:schemeClr val="tx2"/>
          </a:solidFill>
          <a:latin typeface="Arial" charset="0"/>
          <a:cs typeface="Arial" charset="0"/>
        </a:defRPr>
      </a:lvl9pPr>
    </p:titleStyle>
    <p:bodyStyle>
      <a:lvl1pPr marL="763117" indent="-763117" algn="l" defTabSz="270929" rtl="0" eaLnBrk="1" fontAlgn="base" hangingPunct="1">
        <a:spcBef>
          <a:spcPct val="10000"/>
        </a:spcBef>
        <a:spcAft>
          <a:spcPct val="0"/>
        </a:spcAft>
        <a:buFont typeface="Wingdings" pitchFamily="2" charset="2"/>
        <a:buChar char="§"/>
        <a:tabLst>
          <a:tab pos="763117" algn="l"/>
        </a:tabLst>
        <a:defRPr sz="3100">
          <a:solidFill>
            <a:srgbClr val="393130"/>
          </a:solidFill>
          <a:latin typeface="+mn-lt"/>
          <a:ea typeface="+mn-ea"/>
          <a:cs typeface="+mn-cs"/>
        </a:defRPr>
      </a:lvl1pPr>
      <a:lvl2pPr marL="1612028" indent="-846654" algn="l" defTabSz="270929" rtl="0" eaLnBrk="1" fontAlgn="base" hangingPunct="1">
        <a:spcBef>
          <a:spcPct val="10000"/>
        </a:spcBef>
        <a:spcAft>
          <a:spcPct val="0"/>
        </a:spcAft>
        <a:buFont typeface="Wingdings" pitchFamily="2" charset="2"/>
        <a:buChar char="§"/>
        <a:tabLst>
          <a:tab pos="763117" algn="l"/>
        </a:tabLst>
        <a:defRPr sz="3100">
          <a:solidFill>
            <a:srgbClr val="393130"/>
          </a:solidFill>
          <a:latin typeface="+mn-lt"/>
          <a:cs typeface="+mn-cs"/>
        </a:defRPr>
      </a:lvl2pPr>
      <a:lvl3pPr marL="2323218" indent="-708931" algn="l" defTabSz="270929" rtl="0" eaLnBrk="1" fontAlgn="base" hangingPunct="1">
        <a:spcBef>
          <a:spcPct val="10000"/>
        </a:spcBef>
        <a:spcAft>
          <a:spcPct val="0"/>
        </a:spcAft>
        <a:buFont typeface="Wingdings" pitchFamily="2" charset="2"/>
        <a:buChar char="§"/>
        <a:tabLst>
          <a:tab pos="763117" algn="l"/>
        </a:tabLst>
        <a:defRPr sz="3100">
          <a:solidFill>
            <a:srgbClr val="393130"/>
          </a:solidFill>
          <a:latin typeface="+mn-lt"/>
          <a:cs typeface="+mn-cs"/>
        </a:defRPr>
      </a:lvl3pPr>
      <a:lvl4pPr marL="3050211" indent="-711190" algn="l" defTabSz="270929" rtl="0" eaLnBrk="1" fontAlgn="base" hangingPunct="1">
        <a:spcBef>
          <a:spcPct val="10000"/>
        </a:spcBef>
        <a:spcAft>
          <a:spcPct val="0"/>
        </a:spcAft>
        <a:buFont typeface="Arial" charset="0"/>
        <a:buChar char="–"/>
        <a:tabLst>
          <a:tab pos="763117" algn="l"/>
        </a:tabLst>
        <a:defRPr sz="3100">
          <a:solidFill>
            <a:srgbClr val="393130"/>
          </a:solidFill>
          <a:latin typeface="+mn-lt"/>
          <a:cs typeface="+mn-cs"/>
        </a:defRPr>
      </a:lvl4pPr>
      <a:lvl5pPr marL="3461120" indent="-408652" algn="l" defTabSz="270929" rtl="0" eaLnBrk="1" fontAlgn="base" hangingPunct="1">
        <a:spcBef>
          <a:spcPct val="10000"/>
        </a:spcBef>
        <a:spcAft>
          <a:spcPct val="0"/>
        </a:spcAft>
        <a:buFont typeface="Arial" charset="0"/>
        <a:buChar char="–"/>
        <a:tabLst>
          <a:tab pos="763117" algn="l"/>
        </a:tabLst>
        <a:defRPr sz="3100">
          <a:solidFill>
            <a:srgbClr val="393130"/>
          </a:solidFill>
          <a:latin typeface="+mn-lt"/>
          <a:cs typeface="+mn-cs"/>
        </a:defRPr>
      </a:lvl5pPr>
      <a:lvl6pPr marL="4111350"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6pPr>
      <a:lvl7pPr marL="4761580"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7pPr>
      <a:lvl8pPr marL="5411809"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8pPr>
      <a:lvl9pPr marL="6062039" indent="-408652" algn="l" defTabSz="270929" rtl="0" eaLnBrk="1" fontAlgn="base" hangingPunct="1">
        <a:spcBef>
          <a:spcPct val="10000"/>
        </a:spcBef>
        <a:spcAft>
          <a:spcPct val="0"/>
        </a:spcAft>
        <a:buFont typeface="Arial" charset="0"/>
        <a:buChar char="–"/>
        <a:tabLst>
          <a:tab pos="763117" algn="l"/>
        </a:tabLst>
        <a:defRPr sz="2300">
          <a:solidFill>
            <a:schemeClr val="tx1"/>
          </a:solidFill>
          <a:latin typeface="+mn-lt"/>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www.gmc-uk.org/-/media/documents/gmc-guidance-for-doctors---decision-making-and-consent-english_pdf-84191055.pdf?la=en&amp;hash=BE327A1C584627D12BC51F66E790443F0E0651DA"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s://www.linkedin.com/in/andrew-latham-1baab461/" TargetMode="External"/><Relationship Id="rId2" Type="http://schemas.openxmlformats.org/officeDocument/2006/relationships/hyperlink" Target="mailto:andrew.latham@capsticks.com"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GB" dirty="0"/>
              <a:t>Legal Update for Caldicott Guardians</a:t>
            </a:r>
            <a:br>
              <a:rPr lang="en-GB" dirty="0"/>
            </a:br>
            <a:r>
              <a:rPr lang="en-GB" dirty="0"/>
              <a:t>    </a:t>
            </a:r>
            <a:endParaRPr lang="en-GB" altLang="en-US" dirty="0" smtClean="0"/>
          </a:p>
        </p:txBody>
      </p:sp>
      <p:sp>
        <p:nvSpPr>
          <p:cNvPr id="3075" name="Rectangle 3"/>
          <p:cNvSpPr>
            <a:spLocks noGrp="1" noChangeArrowheads="1"/>
          </p:cNvSpPr>
          <p:nvPr>
            <p:ph type="subTitle" idx="1"/>
          </p:nvPr>
        </p:nvSpPr>
        <p:spPr/>
        <p:txBody>
          <a:bodyPr/>
          <a:lstStyle/>
          <a:p>
            <a:r>
              <a:rPr lang="en-GB" sz="3600" dirty="0" smtClean="0"/>
              <a:t>Issues involving children and young people</a:t>
            </a:r>
            <a:endParaRPr lang="en-GB" sz="3600" dirty="0"/>
          </a:p>
        </p:txBody>
      </p:sp>
      <p:sp>
        <p:nvSpPr>
          <p:cNvPr id="3076" name="Text Box 4"/>
          <p:cNvSpPr txBox="1">
            <a:spLocks noChangeArrowheads="1"/>
          </p:cNvSpPr>
          <p:nvPr/>
        </p:nvSpPr>
        <p:spPr bwMode="auto">
          <a:xfrm>
            <a:off x="539612" y="7945123"/>
            <a:ext cx="31179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algn="l" defTabSz="1300460" eaLnBrk="1" fontAlgn="base" hangingPunct="1">
              <a:spcBef>
                <a:spcPct val="0"/>
              </a:spcBef>
              <a:spcAft>
                <a:spcPct val="0"/>
              </a:spcAft>
            </a:pPr>
            <a:r>
              <a:rPr lang="en-GB" altLang="en-US" kern="1200" dirty="0" smtClean="0">
                <a:solidFill>
                  <a:srgbClr val="002F5F"/>
                </a:solidFill>
                <a:ea typeface="+mn-ea"/>
              </a:rPr>
              <a:t>Andrew Latham</a:t>
            </a:r>
            <a:r>
              <a:rPr lang="en-GB" altLang="en-US" b="0" kern="1200" dirty="0" smtClean="0">
                <a:solidFill>
                  <a:srgbClr val="002F5F"/>
                </a:solidFill>
                <a:ea typeface="+mn-ea"/>
              </a:rPr>
              <a:t> </a:t>
            </a:r>
          </a:p>
          <a:p>
            <a:pPr algn="l" defTabSz="1300460" eaLnBrk="1" fontAlgn="base" hangingPunct="1">
              <a:spcBef>
                <a:spcPct val="0"/>
              </a:spcBef>
              <a:spcAft>
                <a:spcPct val="0"/>
              </a:spcAft>
            </a:pPr>
            <a:r>
              <a:rPr lang="en-GB" altLang="en-US" b="0" kern="1200" dirty="0" smtClean="0">
                <a:solidFill>
                  <a:srgbClr val="002F5F"/>
                </a:solidFill>
                <a:ea typeface="+mn-ea"/>
              </a:rPr>
              <a:t>Partner</a:t>
            </a:r>
          </a:p>
          <a:p>
            <a:pPr algn="l" defTabSz="1300460" eaLnBrk="1" fontAlgn="base" hangingPunct="1">
              <a:spcBef>
                <a:spcPct val="0"/>
              </a:spcBef>
              <a:spcAft>
                <a:spcPct val="0"/>
              </a:spcAft>
            </a:pPr>
            <a:r>
              <a:rPr lang="en-GB" altLang="en-US" b="0" kern="1200" dirty="0" smtClean="0">
                <a:solidFill>
                  <a:srgbClr val="002F5F"/>
                </a:solidFill>
                <a:ea typeface="+mn-ea"/>
              </a:rPr>
              <a:t>February 2022</a:t>
            </a:r>
            <a:endParaRPr lang="en-GB" altLang="en-US" b="0" kern="1200" dirty="0">
              <a:solidFill>
                <a:srgbClr val="002F5F"/>
              </a:solidFill>
              <a:ea typeface="+mn-ea"/>
            </a:endParaRPr>
          </a:p>
        </p:txBody>
      </p:sp>
      <p:sp>
        <p:nvSpPr>
          <p:cNvPr id="3079" name="Rectangle 10"/>
          <p:cNvSpPr>
            <a:spLocks noChangeArrowheads="1"/>
          </p:cNvSpPr>
          <p:nvPr/>
        </p:nvSpPr>
        <p:spPr bwMode="gray">
          <a:xfrm>
            <a:off x="541867" y="7687734"/>
            <a:ext cx="11812693" cy="115146"/>
          </a:xfrm>
          <a:prstGeom prst="rect">
            <a:avLst/>
          </a:prstGeom>
          <a:solidFill>
            <a:schemeClr val="bg1">
              <a:lumMod val="85000"/>
            </a:schemeClr>
          </a:solidFill>
          <a:ln>
            <a:noFill/>
          </a:ln>
          <a:effectLst/>
          <a:extLst/>
        </p:spPr>
        <p:txBody>
          <a:bodyPr wrap="none" lIns="130039" tIns="65020" rIns="130039" bIns="6502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ctr" eaLnBrk="0" fontAlgn="base" hangingPunct="0">
              <a:spcBef>
                <a:spcPct val="50000"/>
              </a:spcBef>
              <a:spcAft>
                <a:spcPct val="0"/>
              </a:spcAft>
              <a:defRPr sz="2000">
                <a:solidFill>
                  <a:schemeClr val="tx1"/>
                </a:solidFill>
                <a:latin typeface="Arial" charset="0"/>
                <a:cs typeface="Arial" charset="0"/>
              </a:defRPr>
            </a:lvl6pPr>
            <a:lvl7pPr marL="2971800" indent="-228600" algn="ctr" eaLnBrk="0" fontAlgn="base" hangingPunct="0">
              <a:spcBef>
                <a:spcPct val="50000"/>
              </a:spcBef>
              <a:spcAft>
                <a:spcPct val="0"/>
              </a:spcAft>
              <a:defRPr sz="2000">
                <a:solidFill>
                  <a:schemeClr val="tx1"/>
                </a:solidFill>
                <a:latin typeface="Arial" charset="0"/>
                <a:cs typeface="Arial" charset="0"/>
              </a:defRPr>
            </a:lvl7pPr>
            <a:lvl8pPr marL="3429000" indent="-228600" algn="ctr" eaLnBrk="0" fontAlgn="base" hangingPunct="0">
              <a:spcBef>
                <a:spcPct val="50000"/>
              </a:spcBef>
              <a:spcAft>
                <a:spcPct val="0"/>
              </a:spcAft>
              <a:defRPr sz="2000">
                <a:solidFill>
                  <a:schemeClr val="tx1"/>
                </a:solidFill>
                <a:latin typeface="Arial" charset="0"/>
                <a:cs typeface="Arial" charset="0"/>
              </a:defRPr>
            </a:lvl8pPr>
            <a:lvl9pPr marL="3886200" indent="-228600" algn="ctr" eaLnBrk="0" fontAlgn="base" hangingPunct="0">
              <a:spcBef>
                <a:spcPct val="50000"/>
              </a:spcBef>
              <a:spcAft>
                <a:spcPct val="0"/>
              </a:spcAft>
              <a:defRPr sz="2000">
                <a:solidFill>
                  <a:schemeClr val="tx1"/>
                </a:solidFill>
                <a:latin typeface="Arial" charset="0"/>
                <a:cs typeface="Arial" charset="0"/>
              </a:defRPr>
            </a:lvl9pPr>
          </a:lstStyle>
          <a:p>
            <a:pPr defTabSz="1300460" eaLnBrk="1" fontAlgn="base" hangingPunct="1">
              <a:spcBef>
                <a:spcPct val="50000"/>
              </a:spcBef>
              <a:spcAft>
                <a:spcPct val="0"/>
              </a:spcAft>
            </a:pPr>
            <a:endParaRPr lang="en-US" altLang="en-US" b="0" kern="1200">
              <a:solidFill>
                <a:srgbClr val="393130"/>
              </a:solidFill>
              <a:ea typeface="+mn-ea"/>
            </a:endParaRPr>
          </a:p>
        </p:txBody>
      </p:sp>
    </p:spTree>
    <p:extLst>
      <p:ext uri="{BB962C8B-B14F-4D97-AF65-F5344CB8AC3E}">
        <p14:creationId xmlns:p14="http://schemas.microsoft.com/office/powerpoint/2010/main" val="4056902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(Axon) v </a:t>
            </a:r>
            <a:r>
              <a:rPr lang="en-GB" dirty="0" err="1"/>
              <a:t>SoS</a:t>
            </a:r>
            <a:r>
              <a:rPr lang="en-GB" dirty="0"/>
              <a:t> for Health (2006</a:t>
            </a:r>
            <a:r>
              <a:rPr lang="en-GB" dirty="0" smtClean="0"/>
              <a:t>) (2)</a:t>
            </a:r>
            <a:endParaRPr lang="en-GB" dirty="0"/>
          </a:p>
        </p:txBody>
      </p:sp>
      <p:sp>
        <p:nvSpPr>
          <p:cNvPr id="3" name="Content Placeholder 2"/>
          <p:cNvSpPr>
            <a:spLocks noGrp="1"/>
          </p:cNvSpPr>
          <p:nvPr>
            <p:ph idx="1"/>
          </p:nvPr>
        </p:nvSpPr>
        <p:spPr>
          <a:xfrm>
            <a:off x="650240" y="2644552"/>
            <a:ext cx="11704320" cy="6068214"/>
          </a:xfrm>
        </p:spPr>
        <p:txBody>
          <a:bodyPr/>
          <a:lstStyle/>
          <a:p>
            <a:r>
              <a:rPr lang="en-GB" dirty="0" smtClean="0"/>
              <a:t>Clinicians are entitled to provide medical advice and treatment on sexual matters to P without a parent's </a:t>
            </a:r>
            <a:r>
              <a:rPr lang="en-GB" dirty="0"/>
              <a:t>knowledge or consent </a:t>
            </a:r>
            <a:r>
              <a:rPr lang="en-GB" dirty="0" smtClean="0"/>
              <a:t>if satisfied that:</a:t>
            </a:r>
          </a:p>
          <a:p>
            <a:r>
              <a:rPr lang="en-GB" dirty="0" smtClean="0"/>
              <a:t>P understood </a:t>
            </a:r>
            <a:r>
              <a:rPr lang="en-GB" dirty="0"/>
              <a:t>all aspects of the advice; </a:t>
            </a:r>
            <a:endParaRPr lang="en-GB" dirty="0" smtClean="0"/>
          </a:p>
          <a:p>
            <a:r>
              <a:rPr lang="en-GB" dirty="0" smtClean="0"/>
              <a:t>The clinician could </a:t>
            </a:r>
            <a:r>
              <a:rPr lang="en-GB" dirty="0"/>
              <a:t>not persuade </a:t>
            </a:r>
            <a:r>
              <a:rPr lang="en-GB" dirty="0" smtClean="0"/>
              <a:t>P to </a:t>
            </a:r>
            <a:r>
              <a:rPr lang="en-GB" dirty="0"/>
              <a:t>inform </a:t>
            </a:r>
            <a:r>
              <a:rPr lang="en-GB" dirty="0" smtClean="0"/>
              <a:t>their parents (or allow the clinician to inform them) that P wanted advice </a:t>
            </a:r>
            <a:r>
              <a:rPr lang="en-GB" dirty="0"/>
              <a:t>and/or </a:t>
            </a:r>
            <a:r>
              <a:rPr lang="en-GB" dirty="0" smtClean="0"/>
              <a:t>treatment on sexual matters; </a:t>
            </a:r>
          </a:p>
          <a:p>
            <a:r>
              <a:rPr lang="en-GB" dirty="0" smtClean="0"/>
              <a:t>P was </a:t>
            </a:r>
            <a:r>
              <a:rPr lang="en-GB" dirty="0"/>
              <a:t>very likely to begin or to continue having sexual intercourse with or without contraceptive treatment or treatment for a sexually transmissible illness; </a:t>
            </a:r>
            <a:endParaRPr lang="en-GB" dirty="0" smtClean="0"/>
          </a:p>
          <a:p>
            <a:r>
              <a:rPr lang="en-GB" dirty="0" smtClean="0"/>
              <a:t>Unless P received </a:t>
            </a:r>
            <a:r>
              <a:rPr lang="en-GB" dirty="0"/>
              <a:t>advice and treatment on the relevant sexual matters, </a:t>
            </a:r>
            <a:r>
              <a:rPr lang="en-GB" dirty="0" smtClean="0"/>
              <a:t>their health was likely to suffer; </a:t>
            </a:r>
            <a:r>
              <a:rPr lang="en-GB" dirty="0"/>
              <a:t>and </a:t>
            </a:r>
            <a:endParaRPr lang="en-GB" dirty="0" smtClean="0"/>
          </a:p>
          <a:p>
            <a:r>
              <a:rPr lang="en-GB" dirty="0" smtClean="0"/>
              <a:t>P’s best </a:t>
            </a:r>
            <a:r>
              <a:rPr lang="en-GB" dirty="0"/>
              <a:t>interests </a:t>
            </a:r>
            <a:r>
              <a:rPr lang="en-GB" dirty="0" smtClean="0"/>
              <a:t>required them to receive </a:t>
            </a:r>
            <a:r>
              <a:rPr lang="en-GB" dirty="0"/>
              <a:t>advice and treatment </a:t>
            </a:r>
            <a:r>
              <a:rPr lang="en-GB" dirty="0" smtClean="0"/>
              <a:t>without </a:t>
            </a:r>
            <a:r>
              <a:rPr lang="en-GB" dirty="0"/>
              <a:t>parental consent or notification</a:t>
            </a:r>
          </a:p>
        </p:txBody>
      </p:sp>
    </p:spTree>
    <p:extLst>
      <p:ext uri="{BB962C8B-B14F-4D97-AF65-F5344CB8AC3E}">
        <p14:creationId xmlns:p14="http://schemas.microsoft.com/office/powerpoint/2010/main" val="3042508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Authority X v HI and others </a:t>
            </a:r>
            <a:r>
              <a:rPr lang="en-GB" dirty="0"/>
              <a:t>(</a:t>
            </a:r>
            <a:r>
              <a:rPr lang="en-GB" dirty="0" smtClean="0"/>
              <a:t>2016) (1)</a:t>
            </a:r>
            <a:endParaRPr lang="en-GB" dirty="0"/>
          </a:p>
        </p:txBody>
      </p:sp>
      <p:sp>
        <p:nvSpPr>
          <p:cNvPr id="3" name="Content Placeholder 2"/>
          <p:cNvSpPr>
            <a:spLocks noGrp="1"/>
          </p:cNvSpPr>
          <p:nvPr>
            <p:ph idx="1"/>
          </p:nvPr>
        </p:nvSpPr>
        <p:spPr>
          <a:xfrm>
            <a:off x="650240" y="2644552"/>
            <a:ext cx="11704320" cy="6068214"/>
          </a:xfrm>
        </p:spPr>
        <p:txBody>
          <a:bodyPr/>
          <a:lstStyle/>
          <a:p>
            <a:r>
              <a:rPr lang="en-GB" dirty="0" smtClean="0"/>
              <a:t>Child I shared a ‘piece of information’ with professionals.</a:t>
            </a:r>
          </a:p>
          <a:p>
            <a:r>
              <a:rPr lang="en-GB" dirty="0" smtClean="0"/>
              <a:t>The information was about him himself, not about his parents.</a:t>
            </a:r>
          </a:p>
          <a:p>
            <a:r>
              <a:rPr lang="en-GB" dirty="0" smtClean="0"/>
              <a:t>He was already subject to ongoing court proceedings relating to residence/welfare.</a:t>
            </a:r>
          </a:p>
          <a:p>
            <a:r>
              <a:rPr lang="en-GB" dirty="0" smtClean="0"/>
              <a:t>Child I was adamant the information should not be shared with his parents, particularly his father.</a:t>
            </a:r>
          </a:p>
          <a:p>
            <a:r>
              <a:rPr lang="en-GB" dirty="0" smtClean="0"/>
              <a:t>The local authority considered that whilst they owed a duty of confidentiality to Child I, they were under </a:t>
            </a:r>
            <a:r>
              <a:rPr lang="en-GB" dirty="0"/>
              <a:t>an </a:t>
            </a:r>
            <a:r>
              <a:rPr lang="en-GB" dirty="0" smtClean="0"/>
              <a:t>duty </a:t>
            </a:r>
            <a:r>
              <a:rPr lang="en-GB" dirty="0"/>
              <a:t>to disclose the </a:t>
            </a:r>
            <a:r>
              <a:rPr lang="en-GB" dirty="0" smtClean="0"/>
              <a:t>information to his parents because of the disclosure obligations associated with court proceedings. </a:t>
            </a:r>
          </a:p>
          <a:p>
            <a:r>
              <a:rPr lang="en-GB" dirty="0" smtClean="0"/>
              <a:t>Child I (via his legal guardian) sought to prevent the local authority from sharing the information with his parents.</a:t>
            </a:r>
          </a:p>
          <a:p>
            <a:r>
              <a:rPr lang="en-GB" dirty="0" smtClean="0"/>
              <a:t>LA applied to Court for directions as to what to do.</a:t>
            </a:r>
          </a:p>
          <a:p>
            <a:endParaRPr lang="en-GB" dirty="0"/>
          </a:p>
        </p:txBody>
      </p:sp>
    </p:spTree>
    <p:extLst>
      <p:ext uri="{BB962C8B-B14F-4D97-AF65-F5344CB8AC3E}">
        <p14:creationId xmlns:p14="http://schemas.microsoft.com/office/powerpoint/2010/main" val="106267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Authority X v HI and others (</a:t>
            </a:r>
            <a:r>
              <a:rPr lang="en-GB" dirty="0" smtClean="0"/>
              <a:t>2016</a:t>
            </a:r>
            <a:r>
              <a:rPr lang="en-GB" dirty="0"/>
              <a:t>)</a:t>
            </a:r>
            <a:r>
              <a:rPr lang="en-GB" dirty="0" smtClean="0"/>
              <a:t> (2)</a:t>
            </a:r>
            <a:endParaRPr lang="en-GB" dirty="0"/>
          </a:p>
        </p:txBody>
      </p:sp>
      <p:sp>
        <p:nvSpPr>
          <p:cNvPr id="3" name="Content Placeholder 2"/>
          <p:cNvSpPr>
            <a:spLocks noGrp="1"/>
          </p:cNvSpPr>
          <p:nvPr>
            <p:ph idx="1"/>
          </p:nvPr>
        </p:nvSpPr>
        <p:spPr>
          <a:xfrm>
            <a:off x="650240" y="2644552"/>
            <a:ext cx="11704320" cy="6068214"/>
          </a:xfrm>
        </p:spPr>
        <p:txBody>
          <a:bodyPr/>
          <a:lstStyle/>
          <a:p>
            <a:r>
              <a:rPr lang="en-GB" dirty="0"/>
              <a:t>L</a:t>
            </a:r>
            <a:r>
              <a:rPr lang="en-GB" dirty="0" smtClean="0"/>
              <a:t>ocal </a:t>
            </a:r>
            <a:r>
              <a:rPr lang="en-GB" dirty="0"/>
              <a:t>authority was </a:t>
            </a:r>
            <a:r>
              <a:rPr lang="en-GB" i="1" dirty="0" smtClean="0"/>
              <a:t>“absolutely </a:t>
            </a:r>
            <a:r>
              <a:rPr lang="en-GB" i="1" dirty="0"/>
              <a:t>right to make this </a:t>
            </a:r>
            <a:r>
              <a:rPr lang="en-GB" i="1" dirty="0" smtClean="0"/>
              <a:t>application”</a:t>
            </a:r>
            <a:r>
              <a:rPr lang="en-GB" dirty="0" smtClean="0"/>
              <a:t>. </a:t>
            </a:r>
          </a:p>
          <a:p>
            <a:r>
              <a:rPr lang="en-GB" dirty="0" smtClean="0"/>
              <a:t>Court decided this was a balancing exercise between the child’s privacy rights and the fairness of the court proceedings for the parents. Factors: </a:t>
            </a:r>
          </a:p>
          <a:p>
            <a:pPr lvl="1"/>
            <a:r>
              <a:rPr lang="en-GB" dirty="0" smtClean="0"/>
              <a:t>Was the information relevant to the court proceedings? </a:t>
            </a:r>
            <a:r>
              <a:rPr lang="en-GB" b="1" dirty="0" smtClean="0"/>
              <a:t>Not really very relevant</a:t>
            </a:r>
          </a:p>
          <a:p>
            <a:pPr lvl="1"/>
            <a:r>
              <a:rPr lang="en-GB" dirty="0" smtClean="0"/>
              <a:t>Would disclosure be likely to cause significant harm to child I? </a:t>
            </a:r>
            <a:r>
              <a:rPr lang="en-GB" b="1" dirty="0" smtClean="0"/>
              <a:t>Yes</a:t>
            </a:r>
          </a:p>
          <a:p>
            <a:pPr lvl="1"/>
            <a:r>
              <a:rPr lang="en-GB" dirty="0" smtClean="0"/>
              <a:t>The </a:t>
            </a:r>
            <a:r>
              <a:rPr lang="en-GB" dirty="0"/>
              <a:t>harm which would be caused by disclosure of information which has very little, if any, relevance to the issues which need to be determined by the court would be wholly disproportionate to any legitimate forensic purposes served. </a:t>
            </a:r>
            <a:endParaRPr lang="en-GB" dirty="0" smtClean="0"/>
          </a:p>
          <a:p>
            <a:endParaRPr lang="en-GB" dirty="0"/>
          </a:p>
          <a:p>
            <a:endParaRPr lang="en-GB" dirty="0"/>
          </a:p>
        </p:txBody>
      </p:sp>
    </p:spTree>
    <p:extLst>
      <p:ext uri="{BB962C8B-B14F-4D97-AF65-F5344CB8AC3E}">
        <p14:creationId xmlns:p14="http://schemas.microsoft.com/office/powerpoint/2010/main" val="1696760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 v SD and X local authority (2015)</a:t>
            </a:r>
            <a:endParaRPr lang="en-GB" dirty="0"/>
          </a:p>
        </p:txBody>
      </p:sp>
      <p:sp>
        <p:nvSpPr>
          <p:cNvPr id="3" name="Content Placeholder 2"/>
          <p:cNvSpPr>
            <a:spLocks noGrp="1"/>
          </p:cNvSpPr>
          <p:nvPr>
            <p:ph idx="1"/>
          </p:nvPr>
        </p:nvSpPr>
        <p:spPr>
          <a:xfrm>
            <a:off x="650240" y="2572544"/>
            <a:ext cx="11704320" cy="7056784"/>
          </a:xfrm>
        </p:spPr>
        <p:txBody>
          <a:bodyPr/>
          <a:lstStyle/>
          <a:p>
            <a:r>
              <a:rPr lang="en-GB" dirty="0" smtClean="0"/>
              <a:t>PD aged 16, had been adopted aged 5.</a:t>
            </a:r>
          </a:p>
          <a:p>
            <a:r>
              <a:rPr lang="en-GB" dirty="0" smtClean="0"/>
              <a:t>PD had gender dysphoria and was referred to the Tavistock. </a:t>
            </a:r>
          </a:p>
          <a:p>
            <a:r>
              <a:rPr lang="en-GB" dirty="0" smtClean="0"/>
              <a:t>PD’s parents struggled with this, and relationship collapsed.</a:t>
            </a:r>
          </a:p>
          <a:p>
            <a:r>
              <a:rPr lang="en-GB" dirty="0" smtClean="0"/>
              <a:t>PD came to </a:t>
            </a:r>
            <a:r>
              <a:rPr lang="en-GB" dirty="0"/>
              <a:t>the very clear and very firm conclusion that he no longer </a:t>
            </a:r>
            <a:r>
              <a:rPr lang="en-GB" dirty="0" smtClean="0"/>
              <a:t>wished </a:t>
            </a:r>
            <a:r>
              <a:rPr lang="en-GB" dirty="0"/>
              <a:t>his parents to be involved in his life and </a:t>
            </a:r>
            <a:r>
              <a:rPr lang="en-GB" dirty="0" smtClean="0"/>
              <a:t>not receive any </a:t>
            </a:r>
            <a:r>
              <a:rPr lang="en-GB" dirty="0"/>
              <a:t>information about his day-to-day life, nor about his assessment and possible treatment at the Tavistock Clinic or other medical </a:t>
            </a:r>
            <a:r>
              <a:rPr lang="en-GB" dirty="0" smtClean="0"/>
              <a:t>facility. This extended to </a:t>
            </a:r>
            <a:r>
              <a:rPr lang="en-GB" dirty="0"/>
              <a:t>if he were required to receive emergency medical treatment</a:t>
            </a:r>
            <a:r>
              <a:rPr lang="en-GB" dirty="0" smtClean="0"/>
              <a:t>.</a:t>
            </a:r>
          </a:p>
          <a:p>
            <a:r>
              <a:rPr lang="en-GB" dirty="0" smtClean="0"/>
              <a:t>Parents (SD) wanted involvement through quarterly updates.</a:t>
            </a:r>
          </a:p>
          <a:p>
            <a:r>
              <a:rPr lang="en-GB" dirty="0" smtClean="0"/>
              <a:t>The local authority was ordinarily under statutory duties to </a:t>
            </a:r>
            <a:r>
              <a:rPr lang="en-GB" dirty="0"/>
              <a:t>consult with and give information about P to his </a:t>
            </a:r>
            <a:r>
              <a:rPr lang="en-GB" dirty="0" smtClean="0"/>
              <a:t>parents.</a:t>
            </a:r>
          </a:p>
          <a:p>
            <a:r>
              <a:rPr lang="en-GB" dirty="0" smtClean="0"/>
              <a:t>Court required to reconcile the LA’s duties and wishes of the parties.</a:t>
            </a:r>
            <a:endParaRPr lang="en-GB" dirty="0"/>
          </a:p>
          <a:p>
            <a:endParaRPr lang="en-GB" dirty="0"/>
          </a:p>
        </p:txBody>
      </p:sp>
    </p:spTree>
    <p:extLst>
      <p:ext uri="{BB962C8B-B14F-4D97-AF65-F5344CB8AC3E}">
        <p14:creationId xmlns:p14="http://schemas.microsoft.com/office/powerpoint/2010/main" val="194264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PD v SD and X local authority (2015)</a:t>
            </a:r>
          </a:p>
        </p:txBody>
      </p:sp>
      <p:sp>
        <p:nvSpPr>
          <p:cNvPr id="3" name="Content Placeholder 2"/>
          <p:cNvSpPr>
            <a:spLocks noGrp="1"/>
          </p:cNvSpPr>
          <p:nvPr>
            <p:ph idx="1"/>
          </p:nvPr>
        </p:nvSpPr>
        <p:spPr>
          <a:xfrm>
            <a:off x="650240" y="2644552"/>
            <a:ext cx="11704320" cy="6068214"/>
          </a:xfrm>
        </p:spPr>
        <p:txBody>
          <a:bodyPr/>
          <a:lstStyle/>
          <a:p>
            <a:r>
              <a:rPr lang="en-GB" dirty="0" smtClean="0"/>
              <a:t>As PD aged 16 he was entitled to withdraw from his family and</a:t>
            </a:r>
            <a:r>
              <a:rPr lang="en-GB" dirty="0"/>
              <a:t> that is a decision </a:t>
            </a:r>
            <a:r>
              <a:rPr lang="en-GB" dirty="0" smtClean="0"/>
              <a:t>the court </a:t>
            </a:r>
            <a:r>
              <a:rPr lang="en-GB" dirty="0"/>
              <a:t>must respect.</a:t>
            </a:r>
            <a:endParaRPr lang="en-GB" dirty="0" smtClean="0"/>
          </a:p>
          <a:p>
            <a:r>
              <a:rPr lang="en-GB" dirty="0" smtClean="0"/>
              <a:t>Court looked at the Article 8 rights of the parents and the family, and ‘entirely </a:t>
            </a:r>
            <a:r>
              <a:rPr lang="en-GB" dirty="0"/>
              <a:t>satisfied the balance falls decisively in favour of </a:t>
            </a:r>
            <a:r>
              <a:rPr lang="en-GB" dirty="0" smtClean="0"/>
              <a:t>PD's </a:t>
            </a:r>
            <a:r>
              <a:rPr lang="en-GB" dirty="0"/>
              <a:t>Article 8 </a:t>
            </a:r>
            <a:r>
              <a:rPr lang="en-GB" dirty="0" smtClean="0"/>
              <a:t>rights’. </a:t>
            </a:r>
          </a:p>
          <a:p>
            <a:r>
              <a:rPr lang="en-GB" dirty="0" smtClean="0"/>
              <a:t>It was for PD </a:t>
            </a:r>
            <a:r>
              <a:rPr lang="en-GB" dirty="0"/>
              <a:t>to decide what, if and when any details about his life are given to his parents. </a:t>
            </a:r>
            <a:r>
              <a:rPr lang="en-GB" dirty="0" smtClean="0"/>
              <a:t>Judge took particular </a:t>
            </a:r>
            <a:r>
              <a:rPr lang="en-GB" dirty="0"/>
              <a:t>account of the genuine and sincere conviction with which P has expressed </a:t>
            </a:r>
            <a:r>
              <a:rPr lang="en-GB" dirty="0" smtClean="0"/>
              <a:t>views </a:t>
            </a:r>
            <a:r>
              <a:rPr lang="en-GB" dirty="0"/>
              <a:t>and wishes. </a:t>
            </a:r>
            <a:endParaRPr lang="en-GB" dirty="0" smtClean="0"/>
          </a:p>
          <a:p>
            <a:r>
              <a:rPr lang="en-GB" dirty="0" smtClean="0"/>
              <a:t>Ongoing provision of information to parents would be wholly incompatible with (a</a:t>
            </a:r>
            <a:r>
              <a:rPr lang="en-GB" dirty="0"/>
              <a:t>) his welfare best interests, (b) his Article 8 rights and (c) any hope of a reconciliation being </a:t>
            </a:r>
            <a:r>
              <a:rPr lang="en-GB" dirty="0" smtClean="0"/>
              <a:t>effected. </a:t>
            </a:r>
          </a:p>
          <a:p>
            <a:r>
              <a:rPr lang="en-GB" dirty="0" smtClean="0"/>
              <a:t>Court would not override PD’s views </a:t>
            </a:r>
            <a:r>
              <a:rPr lang="en-GB" dirty="0"/>
              <a:t>and permit or require the </a:t>
            </a:r>
            <a:r>
              <a:rPr lang="en-GB" dirty="0" smtClean="0"/>
              <a:t>LA to </a:t>
            </a:r>
            <a:r>
              <a:rPr lang="en-GB" dirty="0"/>
              <a:t>provide information about </a:t>
            </a:r>
            <a:r>
              <a:rPr lang="en-GB" dirty="0" smtClean="0"/>
              <a:t>him to parents</a:t>
            </a:r>
            <a:r>
              <a:rPr lang="en-GB" dirty="0"/>
              <a:t>.</a:t>
            </a:r>
            <a:endParaRPr lang="en-GB" dirty="0"/>
          </a:p>
        </p:txBody>
      </p:sp>
    </p:spTree>
    <p:extLst>
      <p:ext uri="{BB962C8B-B14F-4D97-AF65-F5344CB8AC3E}">
        <p14:creationId xmlns:p14="http://schemas.microsoft.com/office/powerpoint/2010/main" val="3656546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Parental responsibility  - what is it, and who has it?</a:t>
            </a:r>
            <a:endParaRPr lang="en-GB" dirty="0"/>
          </a:p>
        </p:txBody>
      </p:sp>
      <p:sp>
        <p:nvSpPr>
          <p:cNvPr id="3" name="Content Placeholder 2"/>
          <p:cNvSpPr>
            <a:spLocks noGrp="1"/>
          </p:cNvSpPr>
          <p:nvPr>
            <p:ph idx="1"/>
          </p:nvPr>
        </p:nvSpPr>
        <p:spPr/>
        <p:txBody>
          <a:bodyPr/>
          <a:lstStyle/>
          <a:p>
            <a:r>
              <a:rPr lang="en-GB" dirty="0"/>
              <a:t>PR means all the rights, duties, powers, responsibilities and authority that a parent of a child has in relation to the child and their property by law (</a:t>
            </a:r>
            <a:r>
              <a:rPr lang="en-GB" i="1" dirty="0"/>
              <a:t>section 3(1), Children Act </a:t>
            </a:r>
            <a:r>
              <a:rPr lang="en-GB" i="1" dirty="0" smtClean="0"/>
              <a:t>1989.</a:t>
            </a:r>
          </a:p>
          <a:p>
            <a:endParaRPr lang="en-GB" dirty="0" smtClean="0"/>
          </a:p>
          <a:p>
            <a:r>
              <a:rPr lang="en-GB" b="1" dirty="0" smtClean="0"/>
              <a:t>Who has it?</a:t>
            </a:r>
          </a:p>
          <a:p>
            <a:r>
              <a:rPr lang="en-GB" dirty="0" smtClean="0"/>
              <a:t>Birth mother</a:t>
            </a:r>
          </a:p>
          <a:p>
            <a:r>
              <a:rPr lang="en-GB" dirty="0" smtClean="0"/>
              <a:t>Father/second mother if married/in civil partnership</a:t>
            </a:r>
          </a:p>
          <a:p>
            <a:r>
              <a:rPr lang="en-GB" dirty="0" smtClean="0"/>
              <a:t>Father named on birth certificate</a:t>
            </a:r>
          </a:p>
          <a:p>
            <a:r>
              <a:rPr lang="en-GB" dirty="0" smtClean="0"/>
              <a:t>People who enter into parental responsibility agreement or have court order</a:t>
            </a:r>
          </a:p>
          <a:p>
            <a:r>
              <a:rPr lang="en-GB" dirty="0" smtClean="0"/>
              <a:t>Adoptive parents (extinguishes rights of others)</a:t>
            </a:r>
          </a:p>
          <a:p>
            <a:r>
              <a:rPr lang="en-GB" dirty="0" smtClean="0"/>
              <a:t>Local authority (with care order or emergency protection order)</a:t>
            </a:r>
            <a:endParaRPr lang="en-GB" dirty="0"/>
          </a:p>
        </p:txBody>
      </p:sp>
    </p:spTree>
    <p:extLst>
      <p:ext uri="{BB962C8B-B14F-4D97-AF65-F5344CB8AC3E}">
        <p14:creationId xmlns:p14="http://schemas.microsoft.com/office/powerpoint/2010/main" val="1481950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learn from these cases?</a:t>
            </a:r>
            <a:endParaRPr lang="en-GB" dirty="0"/>
          </a:p>
        </p:txBody>
      </p:sp>
      <p:sp>
        <p:nvSpPr>
          <p:cNvPr id="3" name="Content Placeholder 2"/>
          <p:cNvSpPr>
            <a:spLocks noGrp="1"/>
          </p:cNvSpPr>
          <p:nvPr>
            <p:ph idx="1"/>
          </p:nvPr>
        </p:nvSpPr>
        <p:spPr>
          <a:xfrm>
            <a:off x="650240" y="2788568"/>
            <a:ext cx="11704320" cy="5924198"/>
          </a:xfrm>
        </p:spPr>
        <p:txBody>
          <a:bodyPr/>
          <a:lstStyle/>
          <a:p>
            <a:r>
              <a:rPr lang="en-GB" dirty="0" smtClean="0"/>
              <a:t>The Courts will prioritise the confidentiality, privacy and broader interests of the child over the parents</a:t>
            </a:r>
          </a:p>
          <a:p>
            <a:r>
              <a:rPr lang="en-GB" dirty="0"/>
              <a:t>This is probably becoming a more pronounced trend </a:t>
            </a:r>
          </a:p>
          <a:p>
            <a:r>
              <a:rPr lang="en-GB" dirty="0" smtClean="0"/>
              <a:t>Ascertaining what is in the child’s best interests is multi-faceted, and decision/context specific </a:t>
            </a:r>
          </a:p>
          <a:p>
            <a:r>
              <a:rPr lang="en-GB" dirty="0" smtClean="0"/>
              <a:t>If in doubt, there are mechanisms by which a proposed disclosure (or protection of confidentiality) can be tested/confirmed…</a:t>
            </a:r>
          </a:p>
          <a:p>
            <a:r>
              <a:rPr lang="en-GB" dirty="0" smtClean="0"/>
              <a:t>…But by their nature these are quite exceptional cases</a:t>
            </a:r>
          </a:p>
          <a:p>
            <a:r>
              <a:rPr lang="en-GB" dirty="0" smtClean="0"/>
              <a:t>You may need to involve other agencies in the decision making (which itself will involve sharing confidential information).</a:t>
            </a:r>
          </a:p>
        </p:txBody>
      </p:sp>
    </p:spTree>
    <p:extLst>
      <p:ext uri="{BB962C8B-B14F-4D97-AF65-F5344CB8AC3E}">
        <p14:creationId xmlns:p14="http://schemas.microsoft.com/office/powerpoint/2010/main" val="23399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duty of candour</a:t>
            </a:r>
            <a:endParaRPr lang="en-GB" dirty="0"/>
          </a:p>
        </p:txBody>
      </p:sp>
    </p:spTree>
    <p:extLst>
      <p:ext uri="{BB962C8B-B14F-4D97-AF65-F5344CB8AC3E}">
        <p14:creationId xmlns:p14="http://schemas.microsoft.com/office/powerpoint/2010/main" val="1325655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he duty of candour: what is it?"/>
          <p:cNvSpPr txBox="1">
            <a:spLocks noGrp="1"/>
          </p:cNvSpPr>
          <p:nvPr>
            <p:ph type="title"/>
          </p:nvPr>
        </p:nvSpPr>
        <p:spPr>
          <a:prstGeom prst="rect">
            <a:avLst/>
          </a:prstGeom>
        </p:spPr>
        <p:txBody>
          <a:bodyPr>
            <a:normAutofit/>
          </a:bodyPr>
          <a:lstStyle>
            <a:lvl1pPr defTabSz="484886">
              <a:defRPr sz="6640"/>
            </a:lvl1pPr>
          </a:lstStyle>
          <a:p>
            <a:pPr defTabSz="502412"/>
            <a:r>
              <a:rPr sz="4000" dirty="0"/>
              <a:t>The duty of candour: what is it?</a:t>
            </a:r>
          </a:p>
        </p:txBody>
      </p:sp>
      <p:sp>
        <p:nvSpPr>
          <p:cNvPr id="162" name="Key set of recommendations from Francis report…"/>
          <p:cNvSpPr txBox="1">
            <a:spLocks noGrp="1"/>
          </p:cNvSpPr>
          <p:nvPr>
            <p:ph idx="1"/>
          </p:nvPr>
        </p:nvSpPr>
        <p:spPr>
          <a:prstGeom prst="rect">
            <a:avLst/>
          </a:prstGeom>
        </p:spPr>
        <p:txBody>
          <a:bodyPr/>
          <a:lstStyle/>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sz="3200" dirty="0">
                <a:latin typeface="Arial" panose="020B0604020202020204" pitchFamily="34" charset="0"/>
                <a:ea typeface="Times New Roman"/>
                <a:cs typeface="Arial" panose="020B0604020202020204" pitchFamily="34" charset="0"/>
              </a:rPr>
              <a:t>Key set of recommendations from Francis report</a:t>
            </a:r>
          </a:p>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sz="3200" dirty="0" smtClean="0">
                <a:latin typeface="Arial" panose="020B0604020202020204" pitchFamily="34" charset="0"/>
                <a:ea typeface="Times New Roman"/>
                <a:cs typeface="Arial" panose="020B0604020202020204" pitchFamily="34" charset="0"/>
              </a:rPr>
              <a:t>Statutory </a:t>
            </a:r>
            <a:r>
              <a:rPr sz="3200" dirty="0">
                <a:latin typeface="Arial" panose="020B0604020202020204" pitchFamily="34" charset="0"/>
                <a:ea typeface="Times New Roman"/>
                <a:cs typeface="Arial" panose="020B0604020202020204" pitchFamily="34" charset="0"/>
              </a:rPr>
              <a:t>duty </a:t>
            </a:r>
            <a:r>
              <a:rPr lang="en-GB" sz="3200" dirty="0" smtClean="0">
                <a:latin typeface="Arial" panose="020B0604020202020204" pitchFamily="34" charset="0"/>
                <a:ea typeface="Times New Roman"/>
                <a:cs typeface="Arial" panose="020B0604020202020204" pitchFamily="34" charset="0"/>
              </a:rPr>
              <a:t>on organisations </a:t>
            </a:r>
            <a:r>
              <a:rPr sz="3200" dirty="0" smtClean="0">
                <a:latin typeface="Arial" panose="020B0604020202020204" pitchFamily="34" charset="0"/>
                <a:ea typeface="Times New Roman"/>
                <a:cs typeface="Arial" panose="020B0604020202020204" pitchFamily="34" charset="0"/>
              </a:rPr>
              <a:t>– </a:t>
            </a:r>
            <a:r>
              <a:rPr sz="3200" dirty="0">
                <a:latin typeface="Arial" panose="020B0604020202020204" pitchFamily="34" charset="0"/>
                <a:ea typeface="Times New Roman"/>
                <a:cs typeface="Arial" panose="020B0604020202020204" pitchFamily="34" charset="0"/>
              </a:rPr>
              <a:t>Health and Social Care Act 2008 (Regulated Activities) Regulations 2014, regulation </a:t>
            </a:r>
            <a:r>
              <a:rPr sz="3200" dirty="0" smtClean="0">
                <a:latin typeface="Arial" panose="020B0604020202020204" pitchFamily="34" charset="0"/>
                <a:ea typeface="Times New Roman"/>
                <a:cs typeface="Arial" panose="020B0604020202020204" pitchFamily="34" charset="0"/>
              </a:rPr>
              <a:t>20</a:t>
            </a:r>
            <a:endParaRPr lang="en-GB" sz="3200" dirty="0" smtClean="0">
              <a:latin typeface="Arial" panose="020B0604020202020204" pitchFamily="34" charset="0"/>
              <a:ea typeface="Times New Roman"/>
              <a:cs typeface="Arial" panose="020B0604020202020204" pitchFamily="34" charset="0"/>
            </a:endParaRPr>
          </a:p>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lang="en-GB" sz="3200" dirty="0" smtClean="0">
                <a:latin typeface="Arial" panose="020B0604020202020204" pitchFamily="34" charset="0"/>
                <a:ea typeface="Times New Roman"/>
                <a:cs typeface="Arial" panose="020B0604020202020204" pitchFamily="34" charset="0"/>
              </a:rPr>
              <a:t>Applies to individuals through professional obligations and guidance </a:t>
            </a:r>
            <a:endParaRPr sz="3200" dirty="0">
              <a:latin typeface="Arial" panose="020B0604020202020204" pitchFamily="34" charset="0"/>
              <a:ea typeface="Times New Roman"/>
              <a:cs typeface="Arial" panose="020B0604020202020204" pitchFamily="34" charset="0"/>
            </a:endParaRPr>
          </a:p>
          <a:p>
            <a:pPr marL="305593" indent="-305593" defTabSz="457200">
              <a:lnSpc>
                <a:spcPct val="120000"/>
              </a:lnSpc>
              <a:spcBef>
                <a:spcPts val="0"/>
              </a:spcBef>
              <a:defRPr sz="2200">
                <a:solidFill>
                  <a:srgbClr val="393130"/>
                </a:solidFill>
                <a:latin typeface="Times New Roman"/>
                <a:ea typeface="Times New Roman"/>
                <a:cs typeface="Times New Roman"/>
                <a:sym typeface="Times New Roman"/>
              </a:defRPr>
            </a:pPr>
            <a:r>
              <a:rPr sz="3200" dirty="0" smtClean="0">
                <a:latin typeface="Arial" panose="020B0604020202020204" pitchFamily="34" charset="0"/>
                <a:ea typeface="Times New Roman"/>
                <a:cs typeface="Arial" panose="020B0604020202020204" pitchFamily="34" charset="0"/>
              </a:rPr>
              <a:t>Provision </a:t>
            </a:r>
            <a:r>
              <a:rPr sz="3200" dirty="0">
                <a:latin typeface="Arial" panose="020B0604020202020204" pitchFamily="34" charset="0"/>
                <a:ea typeface="Times New Roman"/>
                <a:cs typeface="Arial" panose="020B0604020202020204" pitchFamily="34" charset="0"/>
              </a:rPr>
              <a:t>of an explanation – not an admission of liability</a:t>
            </a:r>
          </a:p>
        </p:txBody>
      </p:sp>
      <p:pic>
        <p:nvPicPr>
          <p:cNvPr id="2" name="Picture 1"/>
          <p:cNvPicPr>
            <a:picLocks noChangeAspect="1"/>
          </p:cNvPicPr>
          <p:nvPr/>
        </p:nvPicPr>
        <p:blipFill>
          <a:blip r:embed="rId2"/>
          <a:stretch>
            <a:fillRect/>
          </a:stretch>
        </p:blipFill>
        <p:spPr>
          <a:xfrm>
            <a:off x="1016000" y="6965032"/>
            <a:ext cx="10972800" cy="2247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7"/>
          <p:cNvSpPr txBox="1">
            <a:spLocks noGrp="1"/>
          </p:cNvSpPr>
          <p:nvPr>
            <p:ph type="title"/>
          </p:nvPr>
        </p:nvSpPr>
        <p:spPr>
          <a:prstGeom prst="rect">
            <a:avLst/>
          </a:prstGeom>
        </p:spPr>
        <p:txBody>
          <a:bodyPr/>
          <a:lstStyle/>
          <a:p>
            <a:pPr defTabSz="502412"/>
            <a:r>
              <a:rPr dirty="0"/>
              <a:t>What is candour?</a:t>
            </a:r>
          </a:p>
        </p:txBody>
      </p:sp>
      <p:sp>
        <p:nvSpPr>
          <p:cNvPr id="165" name="Rectangle 8"/>
          <p:cNvSpPr txBox="1">
            <a:spLocks noGrp="1"/>
          </p:cNvSpPr>
          <p:nvPr>
            <p:ph idx="1"/>
          </p:nvPr>
        </p:nvSpPr>
        <p:spPr>
          <a:prstGeom prst="rect">
            <a:avLst/>
          </a:prstGeom>
        </p:spPr>
        <p:txBody>
          <a:bodyPr/>
          <a:lstStyle/>
          <a:p>
            <a:pPr marL="0" indent="0">
              <a:lnSpc>
                <a:spcPct val="120000"/>
              </a:lnSpc>
              <a:buSzTx/>
              <a:buFont typeface="Wingdings"/>
              <a:buNone/>
              <a:defRPr i="1"/>
            </a:pPr>
            <a:r>
              <a:rPr sz="3600" dirty="0" smtClean="0"/>
              <a:t>“</a:t>
            </a:r>
            <a:r>
              <a:rPr sz="3600" dirty="0"/>
              <a:t>The volunteering of all relevant information to persons who have or may have been harmed by the provision of services, whether or not information has been requested and whether or not a complaint or a report of that provision has been made”</a:t>
            </a:r>
          </a:p>
          <a:p>
            <a:pPr marL="0" indent="0">
              <a:lnSpc>
                <a:spcPct val="120000"/>
              </a:lnSpc>
              <a:buSzTx/>
              <a:buFont typeface="Wingdings"/>
              <a:buNone/>
            </a:pPr>
            <a:endParaRPr sz="2400" dirty="0"/>
          </a:p>
          <a:p>
            <a:pPr marL="0" indent="0">
              <a:lnSpc>
                <a:spcPct val="120000"/>
              </a:lnSpc>
              <a:buSzTx/>
              <a:buFont typeface="Wingdings"/>
              <a:buNone/>
            </a:pPr>
            <a:r>
              <a:rPr sz="2400" dirty="0"/>
              <a:t>Robert Francis </a:t>
            </a:r>
            <a:r>
              <a:rPr sz="2400" dirty="0" smtClean="0"/>
              <a:t>QC</a:t>
            </a:r>
            <a:endParaRPr lang="en-GB" sz="2400" dirty="0" smtClean="0"/>
          </a:p>
          <a:p>
            <a:pPr marL="0" indent="0">
              <a:lnSpc>
                <a:spcPct val="120000"/>
              </a:lnSpc>
              <a:buSzTx/>
              <a:buFont typeface="Wingdings"/>
              <a:buNone/>
            </a:pPr>
            <a:endParaRPr lang="en-GB" sz="2400" dirty="0"/>
          </a:p>
          <a:p>
            <a:pPr marL="0" indent="0">
              <a:lnSpc>
                <a:spcPct val="120000"/>
              </a:lnSpc>
              <a:buNone/>
            </a:pPr>
            <a:r>
              <a:rPr lang="en-GB" sz="3600" i="1" dirty="0" smtClean="0"/>
              <a:t>“The </a:t>
            </a:r>
            <a:r>
              <a:rPr lang="en-GB" sz="3600" i="1" dirty="0"/>
              <a:t>quality of being open and honest; frankness</a:t>
            </a:r>
            <a:r>
              <a:rPr lang="en-GB" sz="3600" i="1" dirty="0" smtClean="0"/>
              <a:t>.”</a:t>
            </a:r>
            <a:endParaRPr lang="en-GB" sz="3600" i="1" dirty="0"/>
          </a:p>
          <a:p>
            <a:pPr marL="0" indent="0">
              <a:lnSpc>
                <a:spcPct val="120000"/>
              </a:lnSpc>
              <a:buSzTx/>
              <a:buFont typeface="Wingdings"/>
              <a:buNone/>
            </a:pPr>
            <a:endParaRPr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health warning!</a:t>
            </a:r>
            <a:br>
              <a:rPr lang="en-GB" dirty="0" smtClean="0"/>
            </a:br>
            <a:r>
              <a:rPr lang="en-GB" dirty="0" smtClean="0"/>
              <a:t>Lawyers love text heavy slides…</a:t>
            </a:r>
            <a:endParaRPr lang="en-GB" dirty="0"/>
          </a:p>
        </p:txBody>
      </p:sp>
      <p:pic>
        <p:nvPicPr>
          <p:cNvPr id="1026" name="Picture 2" descr="https://cdn.theatlantic.com/thumbor/jos1NAkjphHsgB0_e601kjja5zc=/900x633/media/img/photo/2019/06/weird-wonderful-archival-photos/w06_106889866/origin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784" y="2644552"/>
            <a:ext cx="11089232" cy="779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83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7"/>
          <p:cNvSpPr txBox="1">
            <a:spLocks noGrp="1"/>
          </p:cNvSpPr>
          <p:nvPr>
            <p:ph type="title"/>
          </p:nvPr>
        </p:nvSpPr>
        <p:spPr>
          <a:prstGeom prst="rect">
            <a:avLst/>
          </a:prstGeom>
        </p:spPr>
        <p:txBody>
          <a:bodyPr/>
          <a:lstStyle/>
          <a:p>
            <a:pPr defTabSz="502412"/>
            <a:r>
              <a:rPr dirty="0"/>
              <a:t>What is candour?</a:t>
            </a:r>
          </a:p>
        </p:txBody>
      </p:sp>
      <p:sp>
        <p:nvSpPr>
          <p:cNvPr id="168" name="Rectangle 8"/>
          <p:cNvSpPr txBox="1">
            <a:spLocks noGrp="1"/>
          </p:cNvSpPr>
          <p:nvPr>
            <p:ph idx="1"/>
          </p:nvPr>
        </p:nvSpPr>
        <p:spPr>
          <a:prstGeom prst="rect">
            <a:avLst/>
          </a:prstGeom>
        </p:spPr>
        <p:txBody>
          <a:bodyPr/>
          <a:lstStyle/>
          <a:p>
            <a:pPr marL="751204" indent="-751204">
              <a:defRPr sz="2800"/>
            </a:pPr>
            <a:r>
              <a:rPr sz="2800" dirty="0"/>
              <a:t>The statutory duty of candour is:</a:t>
            </a:r>
          </a:p>
          <a:p>
            <a:pPr marL="1371600" lvl="1" indent="-563563">
              <a:defRPr sz="2800">
                <a:solidFill>
                  <a:srgbClr val="002F5F"/>
                </a:solidFill>
              </a:defRPr>
            </a:pPr>
            <a:r>
              <a:rPr sz="2800" dirty="0"/>
              <a:t>a legal duty placed on CQC registered </a:t>
            </a:r>
            <a:r>
              <a:rPr sz="2800" dirty="0" smtClean="0"/>
              <a:t>providers</a:t>
            </a:r>
            <a:endParaRPr lang="en-GB" sz="2800" dirty="0" smtClean="0"/>
          </a:p>
          <a:p>
            <a:pPr marL="1371600" lvl="1" indent="-563563">
              <a:defRPr sz="2800">
                <a:solidFill>
                  <a:srgbClr val="002F5F"/>
                </a:solidFill>
              </a:defRPr>
            </a:pPr>
            <a:r>
              <a:rPr sz="2800" dirty="0" smtClean="0"/>
              <a:t>The </a:t>
            </a:r>
            <a:r>
              <a:rPr sz="2800" dirty="0"/>
              <a:t>statutory duty is on the organisation </a:t>
            </a:r>
            <a:r>
              <a:rPr sz="2800" b="1" dirty="0"/>
              <a:t>not </a:t>
            </a:r>
            <a:r>
              <a:rPr sz="2800" dirty="0"/>
              <a:t>individuals</a:t>
            </a:r>
          </a:p>
          <a:p>
            <a:pPr marL="1371600" lvl="1" indent="-563563">
              <a:defRPr sz="2800">
                <a:solidFill>
                  <a:srgbClr val="002F5F"/>
                </a:solidFill>
              </a:defRPr>
            </a:pPr>
            <a:r>
              <a:rPr sz="2800" dirty="0"/>
              <a:t>It is one of the </a:t>
            </a:r>
            <a:r>
              <a:rPr sz="2800" dirty="0" smtClean="0"/>
              <a:t>‘</a:t>
            </a:r>
            <a:r>
              <a:rPr sz="2800" dirty="0"/>
              <a:t>Fundamental Standards’ - it </a:t>
            </a:r>
            <a:r>
              <a:rPr lang="en-GB" sz="2800" dirty="0" smtClean="0"/>
              <a:t>can be </a:t>
            </a:r>
            <a:r>
              <a:rPr sz="2800" dirty="0" smtClean="0"/>
              <a:t>policed </a:t>
            </a:r>
            <a:r>
              <a:rPr sz="2800" dirty="0"/>
              <a:t>and enforced by the CQC as with other regulatory standards (e.g. care and treatment, safeguarding, governance</a:t>
            </a:r>
            <a:r>
              <a:rPr sz="2800" dirty="0" smtClean="0"/>
              <a:t>)</a:t>
            </a:r>
            <a:endParaRPr sz="2800" dirty="0"/>
          </a:p>
          <a:p>
            <a:pPr marL="751204" indent="-751204">
              <a:defRPr sz="2800"/>
            </a:pPr>
            <a:r>
              <a:rPr sz="2800" dirty="0"/>
              <a:t>There are 2 parts to the statutory duty:</a:t>
            </a:r>
          </a:p>
          <a:p>
            <a:pPr marL="1371600" lvl="1" indent="-563563">
              <a:defRPr sz="2800" b="1">
                <a:solidFill>
                  <a:srgbClr val="002F5F"/>
                </a:solidFill>
              </a:defRPr>
            </a:pPr>
            <a:r>
              <a:rPr sz="2800" dirty="0"/>
              <a:t>General duty </a:t>
            </a:r>
            <a:r>
              <a:rPr sz="2800" b="0" dirty="0"/>
              <a:t>–”must act in an open and transparent way…in relation to care and treatment provided to service users…”</a:t>
            </a:r>
          </a:p>
          <a:p>
            <a:pPr marL="1371600" lvl="1" indent="-563563">
              <a:defRPr sz="2800" b="1">
                <a:solidFill>
                  <a:srgbClr val="002F5F"/>
                </a:solidFill>
              </a:defRPr>
            </a:pPr>
            <a:r>
              <a:rPr sz="2800" dirty="0"/>
              <a:t>Specific duty </a:t>
            </a:r>
            <a:r>
              <a:rPr sz="2800" b="0" dirty="0"/>
              <a:t>applies for ‘notifiable safety </a:t>
            </a:r>
            <a:r>
              <a:rPr sz="2800" b="0" dirty="0" smtClean="0"/>
              <a:t>incidents</a:t>
            </a:r>
            <a:r>
              <a:rPr sz="2800" b="0" dirty="0" smtClean="0"/>
              <a:t>’</a:t>
            </a:r>
            <a:endParaRPr lang="en-GB" sz="2800" b="0" dirty="0" smtClean="0"/>
          </a:p>
          <a:p>
            <a:pPr marL="522689" indent="-563563">
              <a:defRPr sz="2800" b="1">
                <a:solidFill>
                  <a:srgbClr val="002F5F"/>
                </a:solidFill>
              </a:defRPr>
            </a:pPr>
            <a:r>
              <a:rPr lang="en-GB" sz="2800" dirty="0" smtClean="0"/>
              <a:t>Wales – new duty </a:t>
            </a:r>
            <a:r>
              <a:rPr lang="en-GB" sz="2800" dirty="0"/>
              <a:t>of candour in Health and Social Care (Quality and Engagement) (Wales) Act </a:t>
            </a:r>
            <a:r>
              <a:rPr lang="en-GB" sz="2800" dirty="0" smtClean="0"/>
              <a:t>2020</a:t>
            </a:r>
          </a:p>
          <a:p>
            <a:pPr marL="522689" indent="-563563">
              <a:defRPr sz="2800" b="1">
                <a:solidFill>
                  <a:srgbClr val="002F5F"/>
                </a:solidFill>
              </a:defRPr>
            </a:pPr>
            <a:r>
              <a:rPr lang="en-GB" sz="2800" dirty="0" smtClean="0"/>
              <a:t>Scotland - Duty </a:t>
            </a:r>
            <a:r>
              <a:rPr lang="en-GB" sz="2800" dirty="0"/>
              <a:t>of Candour Procedure (Scotland) Regulations 2018 </a:t>
            </a:r>
            <a:endParaRPr lang="en-GB"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7"/>
          <p:cNvSpPr txBox="1">
            <a:spLocks noGrp="1"/>
          </p:cNvSpPr>
          <p:nvPr>
            <p:ph type="title"/>
          </p:nvPr>
        </p:nvSpPr>
        <p:spPr>
          <a:prstGeom prst="rect">
            <a:avLst/>
          </a:prstGeom>
        </p:spPr>
        <p:txBody>
          <a:bodyPr/>
          <a:lstStyle/>
          <a:p>
            <a:pPr defTabSz="502412"/>
            <a:r>
              <a:rPr dirty="0"/>
              <a:t>When does it apply?</a:t>
            </a:r>
          </a:p>
        </p:txBody>
      </p:sp>
      <p:sp>
        <p:nvSpPr>
          <p:cNvPr id="171" name="Rectangle 8"/>
          <p:cNvSpPr txBox="1">
            <a:spLocks noGrp="1"/>
          </p:cNvSpPr>
          <p:nvPr>
            <p:ph idx="1"/>
          </p:nvPr>
        </p:nvSpPr>
        <p:spPr>
          <a:prstGeom prst="rect">
            <a:avLst/>
          </a:prstGeom>
        </p:spPr>
        <p:txBody>
          <a:bodyPr>
            <a:noAutofit/>
          </a:bodyPr>
          <a:lstStyle/>
          <a:p>
            <a:pPr marL="751204" indent="-751204">
              <a:defRPr sz="2800"/>
            </a:pPr>
            <a:r>
              <a:rPr sz="2800" dirty="0"/>
              <a:t>General duty to be open applies to all interactions with patients about care and treatment</a:t>
            </a:r>
          </a:p>
          <a:p>
            <a:pPr marL="751204" indent="-751204">
              <a:defRPr sz="2800"/>
            </a:pPr>
            <a:r>
              <a:rPr sz="2800" dirty="0" smtClean="0"/>
              <a:t>Specific </a:t>
            </a:r>
            <a:r>
              <a:rPr sz="2800" dirty="0"/>
              <a:t>duty applies where there has been a:</a:t>
            </a:r>
          </a:p>
          <a:p>
            <a:pPr lvl="1">
              <a:defRPr b="1"/>
            </a:pPr>
            <a:r>
              <a:rPr sz="2800" dirty="0"/>
              <a:t>Notifiable safety incident (‘NSI’)– </a:t>
            </a:r>
            <a:r>
              <a:rPr sz="2800" b="0" dirty="0"/>
              <a:t>an unintended or unexpected incident that ‘</a:t>
            </a:r>
            <a:r>
              <a:rPr sz="2800" b="0" i="1" dirty="0"/>
              <a:t>could result in or appears to have resulted </a:t>
            </a:r>
            <a:r>
              <a:rPr sz="2800" b="0" dirty="0"/>
              <a:t>in’:</a:t>
            </a:r>
          </a:p>
          <a:p>
            <a:pPr lvl="2">
              <a:defRPr>
                <a:solidFill>
                  <a:srgbClr val="002F5F"/>
                </a:solidFill>
              </a:defRPr>
            </a:pPr>
            <a:r>
              <a:rPr sz="2800" dirty="0"/>
              <a:t>death (i.e. caused by incident not natural progression of disease)</a:t>
            </a:r>
          </a:p>
          <a:p>
            <a:pPr lvl="2">
              <a:defRPr>
                <a:solidFill>
                  <a:srgbClr val="002F5F"/>
                </a:solidFill>
              </a:defRPr>
            </a:pPr>
            <a:r>
              <a:rPr sz="2800" dirty="0"/>
              <a:t>severe harm, moderate harm or prolonged psychological </a:t>
            </a:r>
            <a:r>
              <a:rPr sz="2800" dirty="0" smtClean="0"/>
              <a:t>harm</a:t>
            </a:r>
            <a:endParaRPr lang="en-GB" sz="2800" dirty="0" smtClean="0"/>
          </a:p>
          <a:p>
            <a:pPr lvl="1">
              <a:defRPr>
                <a:solidFill>
                  <a:srgbClr val="002F5F"/>
                </a:solidFill>
              </a:defRPr>
            </a:pPr>
            <a:r>
              <a:rPr lang="en-GB" sz="2800" dirty="0" smtClean="0"/>
              <a:t>Slightly different definitions for health service bodies and other registered persons (overleaf). </a:t>
            </a:r>
            <a:r>
              <a:rPr sz="2800" dirty="0" smtClean="0"/>
              <a:t> </a:t>
            </a:r>
            <a:endParaRPr sz="2800" dirty="0"/>
          </a:p>
          <a:p>
            <a:r>
              <a:rPr sz="2800" dirty="0"/>
              <a:t>If it is a ‘near miss’ with no harm then specific duty will not apply.</a:t>
            </a:r>
          </a:p>
          <a:p>
            <a:pPr marL="0" indent="0">
              <a:buSzTx/>
              <a:buFont typeface="Wingdings"/>
              <a:buNone/>
              <a:defRPr sz="2800"/>
            </a:pPr>
            <a:r>
              <a:rPr sz="28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Notifiable safety incidents</a:t>
            </a:r>
            <a:br>
              <a:rPr lang="en-GB" dirty="0" smtClean="0"/>
            </a:br>
            <a:r>
              <a:rPr lang="en-GB" dirty="0" smtClean="0"/>
              <a:t>Other registered persons (GPs </a:t>
            </a:r>
            <a:r>
              <a:rPr lang="en-GB" dirty="0" smtClean="0"/>
              <a:t>etc. in England)</a:t>
            </a:r>
            <a:endParaRPr lang="en-GB" dirty="0"/>
          </a:p>
        </p:txBody>
      </p:sp>
      <p:sp>
        <p:nvSpPr>
          <p:cNvPr id="3" name="Content Placeholder 2"/>
          <p:cNvSpPr>
            <a:spLocks noGrp="1"/>
          </p:cNvSpPr>
          <p:nvPr>
            <p:ph idx="1"/>
          </p:nvPr>
        </p:nvSpPr>
        <p:spPr>
          <a:xfrm>
            <a:off x="650240" y="2644552"/>
            <a:ext cx="11704320" cy="6068214"/>
          </a:xfrm>
        </p:spPr>
        <p:txBody>
          <a:bodyPr/>
          <a:lstStyle/>
          <a:p>
            <a:pPr marL="765374" lvl="1" indent="0">
              <a:buNone/>
            </a:pPr>
            <a:r>
              <a:rPr lang="en-GB" sz="2400" dirty="0" smtClean="0"/>
              <a:t>An unintended </a:t>
            </a:r>
            <a:r>
              <a:rPr lang="en-GB" sz="2400" dirty="0"/>
              <a:t>or unexpected incident that occurred in respect of a service user during the provision of a regulated activity that </a:t>
            </a:r>
            <a:r>
              <a:rPr lang="en-GB" sz="2400" dirty="0" smtClean="0"/>
              <a:t>In reasonable opinion of healthcare professional, incident appears </a:t>
            </a:r>
            <a:r>
              <a:rPr lang="en-GB" sz="2400" dirty="0"/>
              <a:t>to have resulted in— </a:t>
            </a:r>
            <a:endParaRPr lang="en-GB" sz="2400" dirty="0" smtClean="0"/>
          </a:p>
          <a:p>
            <a:pPr marL="765374" lvl="1" indent="0">
              <a:buNone/>
            </a:pPr>
            <a:r>
              <a:rPr lang="en-GB" sz="2400" dirty="0" smtClean="0"/>
              <a:t>(a) 	(</a:t>
            </a:r>
            <a:r>
              <a:rPr lang="en-GB" sz="2400" dirty="0" err="1" smtClean="0"/>
              <a:t>i</a:t>
            </a:r>
            <a:r>
              <a:rPr lang="en-GB" sz="2400" dirty="0" smtClean="0"/>
              <a:t>) 	the </a:t>
            </a:r>
            <a:r>
              <a:rPr lang="en-GB" sz="2400" dirty="0"/>
              <a:t>death of the service user, where the death relates directly to the </a:t>
            </a:r>
            <a:r>
              <a:rPr lang="en-GB" sz="2400" dirty="0" smtClean="0"/>
              <a:t>							incident </a:t>
            </a:r>
            <a:r>
              <a:rPr lang="en-GB" sz="2400" dirty="0"/>
              <a:t>rather than to the natural course of the service user's illness </a:t>
            </a:r>
            <a:r>
              <a:rPr lang="en-GB" sz="2400" dirty="0" smtClean="0"/>
              <a:t>						or underlying condition,</a:t>
            </a:r>
          </a:p>
          <a:p>
            <a:pPr marL="765374" lvl="1" indent="0">
              <a:buNone/>
            </a:pPr>
            <a:r>
              <a:rPr lang="en-GB" sz="2400" dirty="0" smtClean="0"/>
              <a:t>			(ii) 	an </a:t>
            </a:r>
            <a:r>
              <a:rPr lang="en-GB" sz="2400" dirty="0"/>
              <a:t>impairment of the sensory, motor or intellectual functions of the </a:t>
            </a:r>
            <a:r>
              <a:rPr lang="en-GB" sz="2400" dirty="0" smtClean="0"/>
              <a:t>							service </a:t>
            </a:r>
            <a:r>
              <a:rPr lang="en-GB" sz="2400" dirty="0"/>
              <a:t>user which has lasted, or is likely to last, for a continuous </a:t>
            </a:r>
            <a:r>
              <a:rPr lang="en-GB" sz="2400" dirty="0" smtClean="0"/>
              <a:t>								period </a:t>
            </a:r>
            <a:r>
              <a:rPr lang="en-GB" sz="2400" dirty="0"/>
              <a:t>of at least 28 </a:t>
            </a:r>
            <a:r>
              <a:rPr lang="en-GB" sz="2400" dirty="0" smtClean="0"/>
              <a:t>days,</a:t>
            </a:r>
          </a:p>
          <a:p>
            <a:pPr marL="765374" lvl="1" indent="0">
              <a:buNone/>
            </a:pPr>
            <a:r>
              <a:rPr lang="en-GB" sz="2400" dirty="0" smtClean="0"/>
              <a:t>			(iii) changes </a:t>
            </a:r>
            <a:r>
              <a:rPr lang="en-GB" sz="2400" dirty="0"/>
              <a:t>to the structure of the service user's </a:t>
            </a:r>
            <a:r>
              <a:rPr lang="en-GB" sz="2400" dirty="0" smtClean="0"/>
              <a:t>body,</a:t>
            </a:r>
          </a:p>
          <a:p>
            <a:pPr marL="765374" lvl="1" indent="0">
              <a:buNone/>
            </a:pPr>
            <a:r>
              <a:rPr lang="en-GB" sz="2400" dirty="0" smtClean="0"/>
              <a:t>			(iv) 	the </a:t>
            </a:r>
            <a:r>
              <a:rPr lang="en-GB" sz="2400" dirty="0"/>
              <a:t>service user experiencing prolonged pain or prolonged </a:t>
            </a:r>
            <a:r>
              <a:rPr lang="en-GB" sz="2400" dirty="0" smtClean="0"/>
              <a:t>											psychological harm [28 days +], or</a:t>
            </a:r>
          </a:p>
          <a:p>
            <a:pPr marL="765374" lvl="1" indent="0">
              <a:buNone/>
            </a:pPr>
            <a:r>
              <a:rPr lang="en-GB" sz="2400" dirty="0" smtClean="0"/>
              <a:t>			(v) 	the </a:t>
            </a:r>
            <a:r>
              <a:rPr lang="en-GB" sz="2400" dirty="0"/>
              <a:t>shortening of the life expectancy of the service user; or</a:t>
            </a:r>
          </a:p>
          <a:p>
            <a:pPr marL="1222574" lvl="1" indent="-457200">
              <a:buAutoNum type="alphaLcParenBoth" startAt="2"/>
            </a:pPr>
            <a:r>
              <a:rPr lang="en-GB" sz="2400" dirty="0" smtClean="0"/>
              <a:t>requires </a:t>
            </a:r>
            <a:r>
              <a:rPr lang="en-GB" sz="2400" dirty="0"/>
              <a:t>treatment by a health care professional in order to </a:t>
            </a:r>
            <a:r>
              <a:rPr lang="en-GB" sz="2400" dirty="0" smtClean="0"/>
              <a:t>prevent—</a:t>
            </a:r>
          </a:p>
          <a:p>
            <a:pPr marL="1990914" lvl="2" indent="-514350">
              <a:buAutoNum type="romanLcParenBoth"/>
            </a:pPr>
            <a:r>
              <a:rPr lang="en-GB" sz="2400" dirty="0" smtClean="0"/>
              <a:t>the </a:t>
            </a:r>
            <a:r>
              <a:rPr lang="en-GB" sz="2400" dirty="0"/>
              <a:t>death of the service user, </a:t>
            </a:r>
            <a:r>
              <a:rPr lang="en-GB" sz="2400" dirty="0" smtClean="0"/>
              <a:t>or</a:t>
            </a:r>
          </a:p>
          <a:p>
            <a:pPr marL="1990914" lvl="2" indent="-514350">
              <a:buAutoNum type="romanLcParenBoth"/>
            </a:pPr>
            <a:r>
              <a:rPr lang="en-GB" sz="2400" dirty="0" smtClean="0"/>
              <a:t>any </a:t>
            </a:r>
            <a:r>
              <a:rPr lang="en-GB" sz="2400" dirty="0"/>
              <a:t>injury to the service user which, if left untreated, would lead to one or more of the outcomes mentioned in sub-paragraph (a).</a:t>
            </a:r>
          </a:p>
          <a:p>
            <a:endParaRPr lang="en-GB" dirty="0"/>
          </a:p>
        </p:txBody>
      </p:sp>
    </p:spTree>
    <p:extLst>
      <p:ext uri="{BB962C8B-B14F-4D97-AF65-F5344CB8AC3E}">
        <p14:creationId xmlns:p14="http://schemas.microsoft.com/office/powerpoint/2010/main" val="4155195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7"/>
          <p:cNvSpPr txBox="1">
            <a:spLocks noGrp="1"/>
          </p:cNvSpPr>
          <p:nvPr>
            <p:ph type="title"/>
          </p:nvPr>
        </p:nvSpPr>
        <p:spPr>
          <a:prstGeom prst="rect">
            <a:avLst/>
          </a:prstGeom>
        </p:spPr>
        <p:txBody>
          <a:bodyPr/>
          <a:lstStyle/>
          <a:p>
            <a:pPr defTabSz="502412"/>
            <a:r>
              <a:rPr dirty="0"/>
              <a:t>When does it </a:t>
            </a:r>
            <a:r>
              <a:rPr dirty="0" smtClean="0"/>
              <a:t>apply</a:t>
            </a:r>
            <a:r>
              <a:rPr lang="en-GB" dirty="0" smtClean="0"/>
              <a:t> (</a:t>
            </a:r>
            <a:r>
              <a:rPr lang="en-GB" dirty="0" smtClean="0"/>
              <a:t>NHS in England)</a:t>
            </a:r>
            <a:r>
              <a:rPr dirty="0" smtClean="0"/>
              <a:t>?</a:t>
            </a:r>
            <a:endParaRPr dirty="0"/>
          </a:p>
        </p:txBody>
      </p:sp>
      <p:sp>
        <p:nvSpPr>
          <p:cNvPr id="176" name="Rectangle 8"/>
          <p:cNvSpPr txBox="1">
            <a:spLocks noGrp="1"/>
          </p:cNvSpPr>
          <p:nvPr>
            <p:ph idx="1"/>
          </p:nvPr>
        </p:nvSpPr>
        <p:spPr>
          <a:prstGeom prst="rect">
            <a:avLst/>
          </a:prstGeom>
        </p:spPr>
        <p:txBody>
          <a:bodyPr/>
          <a:lstStyle/>
          <a:p>
            <a:pPr marL="760147" indent="-760147">
              <a:spcBef>
                <a:spcPts val="400"/>
              </a:spcBef>
              <a:defRPr sz="3400"/>
            </a:pPr>
            <a:r>
              <a:rPr sz="3200" dirty="0"/>
              <a:t>Moderate harm?</a:t>
            </a:r>
          </a:p>
          <a:p>
            <a:pPr marL="1381125" lvl="1" indent="-573088">
              <a:spcBef>
                <a:spcPts val="400"/>
              </a:spcBef>
              <a:defRPr sz="3400">
                <a:solidFill>
                  <a:srgbClr val="002F5F"/>
                </a:solidFill>
              </a:defRPr>
            </a:pPr>
            <a:r>
              <a:rPr sz="3200" dirty="0"/>
              <a:t>Harm requiring a ‘moderate increase in treatment’, and </a:t>
            </a:r>
          </a:p>
          <a:p>
            <a:pPr marL="1381125" lvl="1" indent="-573088">
              <a:spcBef>
                <a:spcPts val="400"/>
              </a:spcBef>
              <a:defRPr sz="3400">
                <a:solidFill>
                  <a:srgbClr val="002F5F"/>
                </a:solidFill>
              </a:defRPr>
            </a:pPr>
            <a:r>
              <a:rPr sz="3200" dirty="0"/>
              <a:t>significant, but not permanent harm</a:t>
            </a:r>
          </a:p>
          <a:p>
            <a:pPr marL="760147" indent="-760147">
              <a:spcBef>
                <a:spcPts val="400"/>
              </a:spcBef>
              <a:defRPr sz="3400"/>
            </a:pPr>
            <a:r>
              <a:rPr sz="3200" dirty="0"/>
              <a:t>Moderate increase in treatment = unplanned return to surgery, unplanned re-admission, prolonged episode of care, extra time in hospital or as an outpatient, cancelling of treatment, or transfer to another treatment area (ICU) </a:t>
            </a:r>
            <a:r>
              <a:rPr sz="3200" b="1" dirty="0"/>
              <a:t>[as a result of the unintended or unexpected incident].</a:t>
            </a:r>
          </a:p>
          <a:p>
            <a:pPr marL="0" indent="0">
              <a:buSzTx/>
              <a:buFont typeface="Wingdings"/>
              <a:buNone/>
              <a:defRPr sz="2800"/>
            </a:pPr>
            <a:r>
              <a:rPr sz="24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7"/>
          <p:cNvSpPr txBox="1">
            <a:spLocks noGrp="1"/>
          </p:cNvSpPr>
          <p:nvPr>
            <p:ph type="title"/>
          </p:nvPr>
        </p:nvSpPr>
        <p:spPr>
          <a:prstGeom prst="rect">
            <a:avLst/>
          </a:prstGeom>
        </p:spPr>
        <p:txBody>
          <a:bodyPr/>
          <a:lstStyle/>
          <a:p>
            <a:pPr defTabSz="502412"/>
            <a:r>
              <a:rPr dirty="0"/>
              <a:t>When does it apply?</a:t>
            </a:r>
            <a:br>
              <a:rPr dirty="0"/>
            </a:br>
            <a:r>
              <a:rPr dirty="0"/>
              <a:t>Summary</a:t>
            </a:r>
          </a:p>
        </p:txBody>
      </p:sp>
      <p:sp>
        <p:nvSpPr>
          <p:cNvPr id="179" name="Rectangle 8"/>
          <p:cNvSpPr txBox="1">
            <a:spLocks noGrp="1"/>
          </p:cNvSpPr>
          <p:nvPr>
            <p:ph idx="1"/>
          </p:nvPr>
        </p:nvSpPr>
        <p:spPr>
          <a:prstGeom prst="rect">
            <a:avLst/>
          </a:prstGeom>
        </p:spPr>
        <p:txBody>
          <a:bodyPr/>
          <a:lstStyle/>
          <a:p>
            <a:pPr marL="751204" indent="-751204">
              <a:defRPr sz="2800"/>
            </a:pPr>
            <a:r>
              <a:rPr sz="4000" dirty="0">
                <a:latin typeface="Arial" panose="020B0604020202020204" pitchFamily="34" charset="0"/>
                <a:ea typeface="Times New Roman"/>
                <a:cs typeface="Arial" panose="020B0604020202020204" pitchFamily="34" charset="0"/>
              </a:rPr>
              <a:t>General duty applies at all times</a:t>
            </a:r>
          </a:p>
          <a:p>
            <a:pPr marL="751204" indent="-751204">
              <a:defRPr sz="2800"/>
            </a:pPr>
            <a:r>
              <a:rPr sz="4000" dirty="0" smtClean="0">
                <a:latin typeface="Arial" panose="020B0604020202020204" pitchFamily="34" charset="0"/>
                <a:ea typeface="Times New Roman"/>
                <a:cs typeface="Arial" panose="020B0604020202020204" pitchFamily="34" charset="0"/>
              </a:rPr>
              <a:t>Specific </a:t>
            </a:r>
            <a:r>
              <a:rPr sz="4000" dirty="0">
                <a:latin typeface="Arial" panose="020B0604020202020204" pitchFamily="34" charset="0"/>
                <a:ea typeface="Times New Roman"/>
                <a:cs typeface="Arial" panose="020B0604020202020204" pitchFamily="34" charset="0"/>
              </a:rPr>
              <a:t>duty only applies when threshold of harm or potential harm is met (a notifiable safety incident or ‘NSI’)</a:t>
            </a:r>
          </a:p>
          <a:p>
            <a:pPr marL="751204" indent="-751204">
              <a:defRPr sz="2800"/>
            </a:pPr>
            <a:r>
              <a:rPr sz="4000" dirty="0" smtClean="0">
                <a:latin typeface="Arial" panose="020B0604020202020204" pitchFamily="34" charset="0"/>
                <a:ea typeface="Times New Roman"/>
                <a:cs typeface="Arial" panose="020B0604020202020204" pitchFamily="34" charset="0"/>
              </a:rPr>
              <a:t>The </a:t>
            </a:r>
            <a:r>
              <a:rPr sz="4000" dirty="0">
                <a:latin typeface="Arial" panose="020B0604020202020204" pitchFamily="34" charset="0"/>
                <a:ea typeface="Times New Roman"/>
                <a:cs typeface="Arial" panose="020B0604020202020204" pitchFamily="34" charset="0"/>
              </a:rPr>
              <a:t>key is to ensure you are recognising those incidents where the specific duty applies and then taking action to comply with it.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7"/>
          <p:cNvSpPr txBox="1">
            <a:spLocks noGrp="1"/>
          </p:cNvSpPr>
          <p:nvPr>
            <p:ph type="title"/>
          </p:nvPr>
        </p:nvSpPr>
        <p:spPr>
          <a:prstGeom prst="rect">
            <a:avLst/>
          </a:prstGeom>
        </p:spPr>
        <p:txBody>
          <a:bodyPr/>
          <a:lstStyle/>
          <a:p>
            <a:pPr defTabSz="502412"/>
            <a:r>
              <a:rPr dirty="0"/>
              <a:t>How do you comply with the specific duty?</a:t>
            </a:r>
          </a:p>
        </p:txBody>
      </p:sp>
      <p:sp>
        <p:nvSpPr>
          <p:cNvPr id="182" name="Rectangle 8"/>
          <p:cNvSpPr txBox="1">
            <a:spLocks noGrp="1"/>
          </p:cNvSpPr>
          <p:nvPr>
            <p:ph idx="1"/>
          </p:nvPr>
        </p:nvSpPr>
        <p:spPr>
          <a:prstGeom prst="rect">
            <a:avLst/>
          </a:prstGeom>
        </p:spPr>
        <p:txBody>
          <a:bodyPr/>
          <a:lstStyle/>
          <a:p>
            <a:pPr>
              <a:defRPr b="1"/>
            </a:pPr>
            <a:r>
              <a:rPr sz="2800" dirty="0"/>
              <a:t>As soon as reasonably practicable </a:t>
            </a:r>
            <a:r>
              <a:rPr sz="2800" b="0" dirty="0"/>
              <a:t>after becoming aware of a ‘NSI’ the provider must:</a:t>
            </a:r>
          </a:p>
          <a:p>
            <a:pPr lvl="1"/>
            <a:r>
              <a:rPr sz="2800" dirty="0"/>
              <a:t>Notify the relevant person that the incident has occurred, and</a:t>
            </a:r>
          </a:p>
          <a:p>
            <a:pPr lvl="1"/>
            <a:r>
              <a:rPr sz="2800" dirty="0"/>
              <a:t>Provide reasonable support to the relevant person</a:t>
            </a:r>
          </a:p>
          <a:p>
            <a:pPr marL="751204" indent="-751204">
              <a:defRPr sz="2800"/>
            </a:pPr>
            <a:r>
              <a:rPr sz="2800" dirty="0"/>
              <a:t>The notification (face to face)</a:t>
            </a:r>
          </a:p>
          <a:p>
            <a:pPr marL="1832928" lvl="2" indent="-697864">
              <a:defRPr sz="2800"/>
            </a:pPr>
            <a:r>
              <a:rPr sz="2800" dirty="0"/>
              <a:t>Inform them that the incident has occurred </a:t>
            </a:r>
          </a:p>
          <a:p>
            <a:pPr marL="1832928" lvl="2" indent="-697864">
              <a:defRPr sz="2800"/>
            </a:pPr>
            <a:r>
              <a:rPr sz="2800" dirty="0"/>
              <a:t>Provide a true account of all facts</a:t>
            </a:r>
          </a:p>
          <a:p>
            <a:pPr marL="1832928" lvl="2" indent="-697864">
              <a:defRPr sz="2800"/>
            </a:pPr>
            <a:r>
              <a:rPr sz="2800" dirty="0"/>
              <a:t>Advise what further enquiries will be made</a:t>
            </a:r>
          </a:p>
          <a:p>
            <a:pPr marL="1832928" lvl="2" indent="-697864">
              <a:defRPr sz="2800"/>
            </a:pPr>
            <a:r>
              <a:rPr sz="2800" dirty="0"/>
              <a:t>Apologise</a:t>
            </a:r>
          </a:p>
          <a:p>
            <a:pPr marL="751204" indent="-751204">
              <a:defRPr sz="2800"/>
            </a:pPr>
            <a:r>
              <a:rPr sz="2800" dirty="0"/>
              <a:t>A written record of the notification must be kept</a:t>
            </a:r>
          </a:p>
          <a:p>
            <a:pPr marL="751204" indent="-751204">
              <a:defRPr sz="2800"/>
            </a:pPr>
            <a:r>
              <a:rPr sz="2800" dirty="0"/>
              <a:t>The notification must be followed up in writing (covering all of the above)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ho needs to be told?"/>
          <p:cNvSpPr txBox="1">
            <a:spLocks noGrp="1"/>
          </p:cNvSpPr>
          <p:nvPr>
            <p:ph type="title"/>
          </p:nvPr>
        </p:nvSpPr>
        <p:spPr>
          <a:prstGeom prst="rect">
            <a:avLst/>
          </a:prstGeom>
        </p:spPr>
        <p:txBody>
          <a:bodyPr/>
          <a:lstStyle/>
          <a:p>
            <a:pPr defTabSz="502412"/>
            <a:r>
              <a:rPr dirty="0"/>
              <a:t>Who </a:t>
            </a:r>
            <a:r>
              <a:rPr b="1" dirty="0"/>
              <a:t>needs</a:t>
            </a:r>
            <a:r>
              <a:rPr dirty="0"/>
              <a:t> to be told?</a:t>
            </a:r>
          </a:p>
        </p:txBody>
      </p:sp>
      <p:sp>
        <p:nvSpPr>
          <p:cNvPr id="187" name="The &quot;relevant person&quot; means the service user or, in the following circumstances, a person lawfully acting on their behalf—…"/>
          <p:cNvSpPr txBox="1">
            <a:spLocks noGrp="1"/>
          </p:cNvSpPr>
          <p:nvPr>
            <p:ph idx="1"/>
          </p:nvPr>
        </p:nvSpPr>
        <p:spPr>
          <a:prstGeom prst="rect">
            <a:avLst/>
          </a:prstGeom>
        </p:spPr>
        <p:txBody>
          <a:bodyPr/>
          <a:lstStyle/>
          <a:p>
            <a:pPr marL="0" indent="0" defTabSz="457200">
              <a:spcBef>
                <a:spcPts val="0"/>
              </a:spcBef>
              <a:buSzTx/>
              <a:buNone/>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The "relevant person" means the service user or, in the following circumstances, a person lawfully acting on their behalf—</a:t>
            </a:r>
          </a:p>
          <a:p>
            <a:pPr marL="457200" indent="-457200" defTabSz="457200">
              <a:spcBef>
                <a:spcPts val="0"/>
              </a:spcBef>
              <a:buSzTx/>
              <a:buNone/>
              <a:tabLst>
                <a:tab pos="139700" algn="l"/>
                <a:tab pos="457200" algn="l"/>
              </a:tabLst>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a:t>
            </a:r>
            <a:r>
              <a:rPr sz="3600" dirty="0" smtClean="0">
                <a:latin typeface="Arial" panose="020B0604020202020204" pitchFamily="34" charset="0"/>
                <a:cs typeface="Arial" panose="020B0604020202020204" pitchFamily="34" charset="0"/>
              </a:rPr>
              <a:t>a</a:t>
            </a:r>
            <a:r>
              <a:rPr lang="en-GB" sz="3600" dirty="0" smtClean="0">
                <a:latin typeface="Arial" panose="020B0604020202020204" pitchFamily="34" charset="0"/>
                <a:cs typeface="Arial" panose="020B0604020202020204" pitchFamily="34" charset="0"/>
              </a:rPr>
              <a:t>)</a:t>
            </a:r>
            <a:r>
              <a:rPr sz="3600" dirty="0">
                <a:latin typeface="Arial" panose="020B0604020202020204" pitchFamily="34" charset="0"/>
                <a:cs typeface="Arial" panose="020B0604020202020204" pitchFamily="34" charset="0"/>
              </a:rPr>
              <a:t>	on the death of the service user,</a:t>
            </a:r>
          </a:p>
          <a:p>
            <a:pPr marL="457200" indent="-457200" defTabSz="457200">
              <a:spcBef>
                <a:spcPts val="0"/>
              </a:spcBef>
              <a:buSzTx/>
              <a:buNone/>
              <a:tabLst>
                <a:tab pos="139700" algn="l"/>
                <a:tab pos="457200" algn="l"/>
              </a:tabLst>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a:t>
            </a:r>
            <a:r>
              <a:rPr sz="3600" dirty="0" smtClean="0">
                <a:latin typeface="Arial" panose="020B0604020202020204" pitchFamily="34" charset="0"/>
                <a:cs typeface="Arial" panose="020B0604020202020204" pitchFamily="34" charset="0"/>
              </a:rPr>
              <a:t>b</a:t>
            </a:r>
            <a:r>
              <a:rPr lang="en-GB" sz="3600" dirty="0" smtClean="0">
                <a:latin typeface="Arial" panose="020B0604020202020204" pitchFamily="34" charset="0"/>
                <a:cs typeface="Arial" panose="020B0604020202020204" pitchFamily="34" charset="0"/>
              </a:rPr>
              <a:t>)</a:t>
            </a:r>
            <a:r>
              <a:rPr sz="3600" dirty="0">
                <a:latin typeface="Arial" panose="020B0604020202020204" pitchFamily="34" charset="0"/>
                <a:cs typeface="Arial" panose="020B0604020202020204" pitchFamily="34" charset="0"/>
              </a:rPr>
              <a:t>	where the service user is under 16 and not competent to make a decision in relation to their care or treatment, or</a:t>
            </a:r>
          </a:p>
          <a:p>
            <a:pPr marL="457200" indent="-457200" defTabSz="457200">
              <a:spcBef>
                <a:spcPts val="0"/>
              </a:spcBef>
              <a:buSzTx/>
              <a:buNone/>
              <a:tabLst>
                <a:tab pos="139700" algn="l"/>
                <a:tab pos="457200" algn="l"/>
              </a:tabLst>
              <a:defRPr sz="1500">
                <a:solidFill>
                  <a:srgbClr val="3E3E35"/>
                </a:solidFill>
                <a:latin typeface="Helvetica"/>
                <a:ea typeface="Helvetica"/>
                <a:cs typeface="Helvetica"/>
                <a:sym typeface="Helvetica"/>
              </a:defRPr>
            </a:pPr>
            <a:r>
              <a:rPr sz="3600" dirty="0">
                <a:latin typeface="Arial" panose="020B0604020202020204" pitchFamily="34" charset="0"/>
                <a:cs typeface="Arial" panose="020B0604020202020204" pitchFamily="34" charset="0"/>
              </a:rPr>
              <a:t>	</a:t>
            </a:r>
            <a:r>
              <a:rPr lang="en-GB" sz="3600" dirty="0" smtClean="0">
                <a:latin typeface="Arial" panose="020B0604020202020204" pitchFamily="34" charset="0"/>
                <a:cs typeface="Arial" panose="020B0604020202020204" pitchFamily="34" charset="0"/>
              </a:rPr>
              <a:t>(c) </a:t>
            </a:r>
            <a:r>
              <a:rPr sz="3600" dirty="0" smtClean="0">
                <a:latin typeface="Arial" panose="020B0604020202020204" pitchFamily="34" charset="0"/>
                <a:cs typeface="Arial" panose="020B0604020202020204" pitchFamily="34" charset="0"/>
              </a:rPr>
              <a:t>where </a:t>
            </a:r>
            <a:r>
              <a:rPr sz="3600" dirty="0">
                <a:latin typeface="Arial" panose="020B0604020202020204" pitchFamily="34" charset="0"/>
                <a:cs typeface="Arial" panose="020B0604020202020204" pitchFamily="34" charset="0"/>
              </a:rPr>
              <a:t>the service user is 16 or over and lacks capacity in relation to the </a:t>
            </a:r>
            <a:r>
              <a:rPr sz="3600" dirty="0" smtClean="0">
                <a:latin typeface="Arial" panose="020B0604020202020204" pitchFamily="34" charset="0"/>
                <a:cs typeface="Arial" panose="020B0604020202020204" pitchFamily="34" charset="0"/>
              </a:rPr>
              <a:t>matter</a:t>
            </a:r>
            <a:r>
              <a:rPr lang="en-GB" sz="3600" dirty="0" smtClean="0">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Rectangle 7"/>
          <p:cNvSpPr txBox="1">
            <a:spLocks noGrp="1"/>
          </p:cNvSpPr>
          <p:nvPr>
            <p:ph type="title"/>
          </p:nvPr>
        </p:nvSpPr>
        <p:spPr>
          <a:prstGeom prst="rect">
            <a:avLst/>
          </a:prstGeom>
        </p:spPr>
        <p:txBody>
          <a:bodyPr/>
          <a:lstStyle/>
          <a:p>
            <a:pPr defTabSz="502412"/>
            <a:r>
              <a:rPr dirty="0"/>
              <a:t>How do you comply with the specific duty?</a:t>
            </a:r>
          </a:p>
        </p:txBody>
      </p:sp>
      <p:sp>
        <p:nvSpPr>
          <p:cNvPr id="190" name="Rectangle 8"/>
          <p:cNvSpPr txBox="1">
            <a:spLocks noGrp="1"/>
          </p:cNvSpPr>
          <p:nvPr>
            <p:ph idx="1"/>
          </p:nvPr>
        </p:nvSpPr>
        <p:spPr>
          <a:prstGeom prst="rect">
            <a:avLst/>
          </a:prstGeom>
        </p:spPr>
        <p:txBody>
          <a:bodyPr/>
          <a:lstStyle/>
          <a:p>
            <a:r>
              <a:rPr sz="3200" dirty="0"/>
              <a:t>Practical points:</a:t>
            </a:r>
          </a:p>
          <a:p>
            <a:pPr lvl="1"/>
            <a:r>
              <a:rPr sz="3200" dirty="0"/>
              <a:t>Apology = expression of sorrow or regret – see </a:t>
            </a:r>
            <a:r>
              <a:rPr sz="3200" dirty="0" smtClean="0"/>
              <a:t>NHSLA</a:t>
            </a:r>
            <a:r>
              <a:rPr lang="en-GB" sz="3200" dirty="0" smtClean="0"/>
              <a:t> (NHSR)</a:t>
            </a:r>
            <a:r>
              <a:rPr sz="3200" dirty="0" smtClean="0"/>
              <a:t> </a:t>
            </a:r>
            <a:r>
              <a:rPr sz="3200" dirty="0"/>
              <a:t>guidance</a:t>
            </a:r>
          </a:p>
          <a:p>
            <a:pPr lvl="1"/>
            <a:r>
              <a:rPr sz="3200" dirty="0"/>
              <a:t>Who should provide the notification?</a:t>
            </a:r>
          </a:p>
          <a:p>
            <a:pPr lvl="2"/>
            <a:r>
              <a:rPr sz="3200" dirty="0"/>
              <a:t>consider seniority, relationship to patient, experience and expertise in the type of incident that has occurred</a:t>
            </a:r>
          </a:p>
          <a:p>
            <a:pPr lvl="1"/>
            <a:r>
              <a:rPr sz="3200" dirty="0"/>
              <a:t>What about recognised risks of procedures and matters discussed during the consent process?</a:t>
            </a:r>
          </a:p>
          <a:p>
            <a:pPr lvl="1"/>
            <a:r>
              <a:rPr sz="3200" dirty="0"/>
              <a:t>What if the patient doesn’t want to know?</a:t>
            </a:r>
          </a:p>
          <a:p>
            <a:pPr lvl="1"/>
            <a:r>
              <a:rPr sz="3200" dirty="0"/>
              <a:t>Mixed information: staff, third party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Things to think about and train staff on</a:t>
            </a:r>
            <a:endParaRPr lang="en-GB" dirty="0"/>
          </a:p>
        </p:txBody>
      </p:sp>
      <p:sp>
        <p:nvSpPr>
          <p:cNvPr id="3" name="Content Placeholder 2"/>
          <p:cNvSpPr>
            <a:spLocks noGrp="1"/>
          </p:cNvSpPr>
          <p:nvPr>
            <p:ph idx="1"/>
          </p:nvPr>
        </p:nvSpPr>
        <p:spPr/>
        <p:txBody>
          <a:bodyPr/>
          <a:lstStyle/>
          <a:p>
            <a:r>
              <a:rPr lang="en-GB" dirty="0" smtClean="0"/>
              <a:t>Where </a:t>
            </a:r>
            <a:r>
              <a:rPr lang="en-GB" dirty="0"/>
              <a:t>should the </a:t>
            </a:r>
            <a:r>
              <a:rPr lang="en-GB" dirty="0" smtClean="0"/>
              <a:t>initial conversation </a:t>
            </a:r>
            <a:r>
              <a:rPr lang="en-GB" dirty="0"/>
              <a:t>take place? </a:t>
            </a:r>
          </a:p>
          <a:p>
            <a:r>
              <a:rPr lang="en-GB" dirty="0" smtClean="0"/>
              <a:t>Tone, language, sensitivity, time</a:t>
            </a:r>
            <a:endParaRPr lang="en-GB" dirty="0"/>
          </a:p>
          <a:p>
            <a:r>
              <a:rPr lang="en-GB" dirty="0" smtClean="0"/>
              <a:t>What </a:t>
            </a:r>
            <a:r>
              <a:rPr lang="en-GB" dirty="0"/>
              <a:t>support should be available to the patient during the conversation and afterwards? </a:t>
            </a:r>
          </a:p>
          <a:p>
            <a:r>
              <a:rPr lang="en-GB" dirty="0" smtClean="0"/>
              <a:t>Who </a:t>
            </a:r>
            <a:r>
              <a:rPr lang="en-GB" dirty="0"/>
              <a:t>will be the single point of contact following the discussion with the patient? </a:t>
            </a:r>
          </a:p>
          <a:p>
            <a:r>
              <a:rPr lang="en-GB" dirty="0" smtClean="0"/>
              <a:t>Who </a:t>
            </a:r>
            <a:r>
              <a:rPr lang="en-GB" dirty="0"/>
              <a:t>will capture the discussion in writing and where will that documented account be held? </a:t>
            </a:r>
          </a:p>
          <a:p>
            <a:r>
              <a:rPr lang="en-GB" dirty="0" smtClean="0"/>
              <a:t>If </a:t>
            </a:r>
            <a:r>
              <a:rPr lang="en-GB" dirty="0"/>
              <a:t>the patient is unable to hold the discussion who should be involved on their behalf</a:t>
            </a:r>
            <a:r>
              <a:rPr lang="en-GB" dirty="0" smtClean="0"/>
              <a:t>?</a:t>
            </a:r>
          </a:p>
          <a:p>
            <a:pPr lvl="1"/>
            <a:r>
              <a:rPr lang="en-GB" dirty="0" smtClean="0"/>
              <a:t>What if other relatives want to know/complex family dynamics? </a:t>
            </a:r>
            <a:endParaRPr lang="en-GB" dirty="0"/>
          </a:p>
        </p:txBody>
      </p:sp>
    </p:spTree>
    <p:extLst>
      <p:ext uri="{BB962C8B-B14F-4D97-AF65-F5344CB8AC3E}">
        <p14:creationId xmlns:p14="http://schemas.microsoft.com/office/powerpoint/2010/main" val="2545467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Candour and GDPR – the interaction</a:t>
            </a:r>
            <a:br>
              <a:rPr lang="en-GB" dirty="0" smtClean="0"/>
            </a:br>
            <a:r>
              <a:rPr lang="en-GB" dirty="0" smtClean="0"/>
              <a:t>Notifiable personal data breaches (article 33 GDPR)</a:t>
            </a:r>
            <a:endParaRPr lang="en-GB" dirty="0"/>
          </a:p>
        </p:txBody>
      </p:sp>
      <p:sp>
        <p:nvSpPr>
          <p:cNvPr id="3" name="Content Placeholder 2"/>
          <p:cNvSpPr>
            <a:spLocks noGrp="1"/>
          </p:cNvSpPr>
          <p:nvPr>
            <p:ph sz="half" idx="1"/>
          </p:nvPr>
        </p:nvSpPr>
        <p:spPr/>
        <p:txBody>
          <a:bodyPr numCol="1"/>
          <a:lstStyle/>
          <a:p>
            <a:r>
              <a:rPr lang="en-GB" dirty="0" smtClean="0"/>
              <a:t>Need to tell the ICO: </a:t>
            </a:r>
          </a:p>
          <a:p>
            <a:pPr lvl="1"/>
            <a:r>
              <a:rPr lang="en-GB" dirty="0" smtClean="0"/>
              <a:t>Within 72 hours of becoming aware of the breach, unless the breach is unlikely to result in a risk to rights and freedoms of individuals</a:t>
            </a:r>
          </a:p>
          <a:p>
            <a:pPr lvl="1"/>
            <a:r>
              <a:rPr lang="en-GB" dirty="0" smtClean="0"/>
              <a:t>Description of nature of breach, categories and numbers of individuals and records concerned;</a:t>
            </a:r>
          </a:p>
          <a:p>
            <a:pPr lvl="1"/>
            <a:r>
              <a:rPr lang="en-GB" dirty="0" smtClean="0"/>
              <a:t>Provide details of DPO</a:t>
            </a:r>
          </a:p>
          <a:p>
            <a:pPr lvl="1"/>
            <a:r>
              <a:rPr lang="en-GB" dirty="0" smtClean="0"/>
              <a:t>Describe consequences of the breach </a:t>
            </a:r>
          </a:p>
          <a:p>
            <a:pPr lvl="1"/>
            <a:r>
              <a:rPr lang="en-GB" dirty="0" smtClean="0"/>
              <a:t>Describe measures taken to address the breach</a:t>
            </a:r>
          </a:p>
          <a:p>
            <a:pPr lvl="1"/>
            <a:r>
              <a:rPr lang="en-GB" dirty="0" smtClean="0"/>
              <a:t>May need to update/provide information in phases</a:t>
            </a:r>
          </a:p>
          <a:p>
            <a:pPr lvl="1"/>
            <a:r>
              <a:rPr lang="en-GB" dirty="0" smtClean="0"/>
              <a:t>Maintain a register of breaches</a:t>
            </a:r>
          </a:p>
          <a:p>
            <a:pPr lvl="1"/>
            <a:r>
              <a:rPr lang="en-GB" dirty="0" smtClean="0"/>
              <a:t>Is a </a:t>
            </a:r>
            <a:r>
              <a:rPr lang="en-GB" b="1" dirty="0" smtClean="0"/>
              <a:t>breach </a:t>
            </a:r>
            <a:r>
              <a:rPr lang="en-GB" dirty="0" smtClean="0"/>
              <a:t>an </a:t>
            </a:r>
            <a:r>
              <a:rPr lang="en-GB" b="1" dirty="0" smtClean="0"/>
              <a:t>incident?</a:t>
            </a:r>
            <a:endParaRPr lang="en-GB" dirty="0" smtClean="0"/>
          </a:p>
        </p:txBody>
      </p:sp>
    </p:spTree>
    <p:extLst>
      <p:ext uri="{BB962C8B-B14F-4D97-AF65-F5344CB8AC3E}">
        <p14:creationId xmlns:p14="http://schemas.microsoft.com/office/powerpoint/2010/main" val="2567559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we will be discussing"/>
          <p:cNvSpPr txBox="1">
            <a:spLocks noGrp="1"/>
          </p:cNvSpPr>
          <p:nvPr>
            <p:ph type="title"/>
          </p:nvPr>
        </p:nvSpPr>
        <p:spPr>
          <a:prstGeom prst="rect">
            <a:avLst/>
          </a:prstGeom>
        </p:spPr>
        <p:txBody>
          <a:bodyPr>
            <a:normAutofit/>
          </a:bodyPr>
          <a:lstStyle>
            <a:lvl1pPr defTabSz="502412">
              <a:defRPr sz="6880"/>
            </a:lvl1pPr>
          </a:lstStyle>
          <a:p>
            <a:r>
              <a:rPr sz="4000" dirty="0"/>
              <a:t>What we will be discussing</a:t>
            </a:r>
          </a:p>
        </p:txBody>
      </p:sp>
      <p:sp>
        <p:nvSpPr>
          <p:cNvPr id="156" name="The duty of candour and the Caldicott Guardian…"/>
          <p:cNvSpPr txBox="1">
            <a:spLocks noGrp="1"/>
          </p:cNvSpPr>
          <p:nvPr>
            <p:ph idx="1"/>
          </p:nvPr>
        </p:nvSpPr>
        <p:spPr>
          <a:xfrm>
            <a:off x="669752" y="2932584"/>
            <a:ext cx="11704320" cy="5847644"/>
          </a:xfrm>
          <a:prstGeom prst="rect">
            <a:avLst/>
          </a:prstGeom>
        </p:spPr>
        <p:txBody>
          <a:bodyPr/>
          <a:lstStyle/>
          <a:p>
            <a:pPr marL="333375" indent="-333375" defTabSz="457200">
              <a:spcBef>
                <a:spcPts val="0"/>
              </a:spcBef>
              <a:defRPr sz="2400">
                <a:latin typeface="Times New Roman"/>
                <a:ea typeface="Times New Roman"/>
                <a:cs typeface="Times New Roman"/>
                <a:sym typeface="Times New Roman"/>
              </a:defRPr>
            </a:pPr>
            <a:r>
              <a:rPr lang="en-GB" sz="3200" dirty="0">
                <a:solidFill>
                  <a:schemeClr val="tx1"/>
                </a:solidFill>
                <a:latin typeface="+mj-lt"/>
                <a:cs typeface="Arial" panose="020B0604020202020204" pitchFamily="34" charset="0"/>
              </a:rPr>
              <a:t>I</a:t>
            </a:r>
            <a:r>
              <a:rPr lang="en-GB" sz="3200" dirty="0" smtClean="0">
                <a:solidFill>
                  <a:schemeClr val="tx1"/>
                </a:solidFill>
                <a:latin typeface="+mj-lt"/>
                <a:cs typeface="Arial" panose="020B0604020202020204" pitchFamily="34" charset="0"/>
              </a:rPr>
              <a:t>nformation </a:t>
            </a:r>
            <a:r>
              <a:rPr lang="en-GB" sz="3200" dirty="0">
                <a:solidFill>
                  <a:schemeClr val="tx1"/>
                </a:solidFill>
                <a:latin typeface="+mj-lt"/>
                <a:cs typeface="Arial" panose="020B0604020202020204" pitchFamily="34" charset="0"/>
              </a:rPr>
              <a:t>sharing and legal issues in children and young people</a:t>
            </a:r>
          </a:p>
          <a:p>
            <a:pPr marL="333375" indent="-333375" defTabSz="457200">
              <a:spcBef>
                <a:spcPts val="0"/>
              </a:spcBef>
              <a:defRPr sz="2400">
                <a:latin typeface="Times New Roman"/>
                <a:ea typeface="Times New Roman"/>
                <a:cs typeface="Times New Roman"/>
                <a:sym typeface="Times New Roman"/>
              </a:defRPr>
            </a:pPr>
            <a:r>
              <a:rPr lang="en-GB" sz="3200" dirty="0">
                <a:solidFill>
                  <a:schemeClr val="tx1"/>
                </a:solidFill>
                <a:latin typeface="+mj-lt"/>
                <a:cs typeface="Arial" panose="020B0604020202020204" pitchFamily="34" charset="0"/>
              </a:rPr>
              <a:t>The Duty of Candour</a:t>
            </a:r>
          </a:p>
          <a:p>
            <a:pPr marL="333375" indent="-333375" defTabSz="457200">
              <a:spcBef>
                <a:spcPts val="0"/>
              </a:spcBef>
              <a:defRPr sz="2400">
                <a:latin typeface="Times New Roman"/>
                <a:ea typeface="Times New Roman"/>
                <a:cs typeface="Times New Roman"/>
                <a:sym typeface="Times New Roman"/>
              </a:defRPr>
            </a:pPr>
            <a:r>
              <a:rPr lang="en-GB" sz="3200" dirty="0" smtClean="0">
                <a:solidFill>
                  <a:schemeClr val="tx1"/>
                </a:solidFill>
                <a:latin typeface="+mj-lt"/>
                <a:cs typeface="Arial" panose="020B0604020202020204" pitchFamily="34" charset="0"/>
              </a:rPr>
              <a:t>Consent </a:t>
            </a:r>
          </a:p>
          <a:p>
            <a:pPr marL="333375" indent="-333375" defTabSz="457200">
              <a:spcBef>
                <a:spcPts val="0"/>
              </a:spcBef>
              <a:defRPr sz="2400">
                <a:latin typeface="Times New Roman"/>
                <a:ea typeface="Times New Roman"/>
                <a:cs typeface="Times New Roman"/>
                <a:sym typeface="Times New Roman"/>
              </a:defRPr>
            </a:pPr>
            <a:r>
              <a:rPr lang="en-GB" sz="3200" dirty="0" smtClean="0">
                <a:solidFill>
                  <a:schemeClr val="tx1"/>
                </a:solidFill>
                <a:latin typeface="+mj-lt"/>
                <a:cs typeface="Arial" panose="020B0604020202020204" pitchFamily="34" charset="0"/>
              </a:rPr>
              <a:t>Data Protection issues</a:t>
            </a:r>
            <a:endParaRPr lang="en-GB" sz="3200" dirty="0" smtClean="0">
              <a:solidFill>
                <a:schemeClr val="tx1"/>
              </a:solidFill>
              <a:latin typeface="+mj-lt"/>
              <a:cs typeface="Arial" panose="020B0604020202020204" pitchFamily="34" charset="0"/>
            </a:endParaRPr>
          </a:p>
          <a:p>
            <a:pPr marL="333375" indent="-333375" defTabSz="457200">
              <a:spcBef>
                <a:spcPts val="0"/>
              </a:spcBef>
              <a:defRPr sz="2400">
                <a:latin typeface="Times New Roman"/>
                <a:ea typeface="Times New Roman"/>
                <a:cs typeface="Times New Roman"/>
                <a:sym typeface="Times New Roman"/>
              </a:defRPr>
            </a:pPr>
            <a:r>
              <a:rPr lang="en-GB" sz="3200" dirty="0" smtClean="0">
                <a:solidFill>
                  <a:schemeClr val="tx1"/>
                </a:solidFill>
                <a:latin typeface="+mj-lt"/>
                <a:cs typeface="Arial" panose="020B0604020202020204" pitchFamily="34" charset="0"/>
              </a:rPr>
              <a:t>Making </a:t>
            </a:r>
            <a:r>
              <a:rPr lang="en-GB" sz="3200" dirty="0" smtClean="0">
                <a:solidFill>
                  <a:schemeClr val="tx1"/>
                </a:solidFill>
                <a:latin typeface="+mj-lt"/>
                <a:cs typeface="Arial" panose="020B0604020202020204" pitchFamily="34" charset="0"/>
              </a:rPr>
              <a:t>safe(r) decisions and resolving disputes</a:t>
            </a:r>
            <a:endParaRPr sz="3200" dirty="0">
              <a:solidFill>
                <a:schemeClr val="tx1"/>
              </a:solidFill>
              <a:latin typeface="+mj-lt"/>
              <a:cs typeface="Arial" panose="020B0604020202020204" pitchFamily="34" charset="0"/>
            </a:endParaRPr>
          </a:p>
          <a:p>
            <a:pPr marL="333375" indent="-333375" defTabSz="457200">
              <a:spcBef>
                <a:spcPts val="0"/>
              </a:spcBef>
              <a:defRPr sz="2400">
                <a:latin typeface="Times New Roman"/>
                <a:ea typeface="Times New Roman"/>
                <a:cs typeface="Times New Roman"/>
                <a:sym typeface="Times New Roman"/>
              </a:defRPr>
            </a:pPr>
            <a:r>
              <a:rPr lang="en-GB" sz="3200" dirty="0" smtClean="0">
                <a:solidFill>
                  <a:schemeClr val="tx1"/>
                </a:solidFill>
                <a:latin typeface="+mj-lt"/>
                <a:cs typeface="Arial" panose="020B0604020202020204" pitchFamily="34" charset="0"/>
              </a:rPr>
              <a:t>Case study</a:t>
            </a:r>
            <a:endParaRPr lang="en-GB" sz="3200" dirty="0" smtClean="0">
              <a:solidFill>
                <a:schemeClr val="tx1"/>
              </a:solidFill>
              <a:latin typeface="+mj-lt"/>
              <a:cs typeface="Arial" panose="020B0604020202020204" pitchFamily="34" charset="0"/>
            </a:endParaRPr>
          </a:p>
          <a:p>
            <a:pPr marL="0" indent="0" defTabSz="457200">
              <a:spcBef>
                <a:spcPts val="0"/>
              </a:spcBef>
              <a:buNone/>
              <a:defRPr sz="2400">
                <a:latin typeface="Times New Roman"/>
                <a:ea typeface="Times New Roman"/>
                <a:cs typeface="Times New Roman"/>
                <a:sym typeface="Times New Roman"/>
              </a:defRPr>
            </a:pPr>
            <a:endParaRPr lang="en-GB" sz="2800"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Duty to notify data subject (art 34)</a:t>
            </a:r>
            <a:endParaRPr lang="en-GB" dirty="0"/>
          </a:p>
        </p:txBody>
      </p:sp>
      <p:sp>
        <p:nvSpPr>
          <p:cNvPr id="3" name="Content Placeholder 2"/>
          <p:cNvSpPr>
            <a:spLocks noGrp="1"/>
          </p:cNvSpPr>
          <p:nvPr>
            <p:ph sz="half" idx="1"/>
          </p:nvPr>
        </p:nvSpPr>
        <p:spPr/>
        <p:txBody>
          <a:bodyPr numCol="1"/>
          <a:lstStyle/>
          <a:p>
            <a:r>
              <a:rPr lang="en-GB" dirty="0" smtClean="0"/>
              <a:t>When the breach is likely to result in a high risk to the data subject, the controller shall communicate the breach to the data subject without undue delay. </a:t>
            </a:r>
          </a:p>
          <a:p>
            <a:r>
              <a:rPr lang="en-GB" dirty="0" smtClean="0"/>
              <a:t>Communications need to be in clear and plain language.</a:t>
            </a:r>
          </a:p>
          <a:p>
            <a:r>
              <a:rPr lang="en-GB" dirty="0" smtClean="0"/>
              <a:t>Data subject to be told </a:t>
            </a:r>
            <a:r>
              <a:rPr lang="en-GB" u="sng" dirty="0" smtClean="0"/>
              <a:t>at least:</a:t>
            </a:r>
          </a:p>
          <a:p>
            <a:pPr lvl="1"/>
            <a:r>
              <a:rPr lang="en-GB" dirty="0" smtClean="0"/>
              <a:t>Nature of breach</a:t>
            </a:r>
          </a:p>
          <a:p>
            <a:pPr lvl="1"/>
            <a:r>
              <a:rPr lang="en-GB" dirty="0" smtClean="0"/>
              <a:t>Details of DPO</a:t>
            </a:r>
          </a:p>
          <a:p>
            <a:pPr lvl="1"/>
            <a:r>
              <a:rPr lang="en-GB" dirty="0" smtClean="0"/>
              <a:t>Likely consequences of breach </a:t>
            </a:r>
          </a:p>
          <a:p>
            <a:pPr lvl="1"/>
            <a:r>
              <a:rPr lang="en-GB" dirty="0" smtClean="0"/>
              <a:t>Measures taken to manage the risk.</a:t>
            </a:r>
          </a:p>
          <a:p>
            <a:endParaRPr lang="en-GB" u="sng" dirty="0" smtClean="0"/>
          </a:p>
          <a:p>
            <a:pPr lvl="1"/>
            <a:endParaRPr lang="en-GB" dirty="0"/>
          </a:p>
        </p:txBody>
      </p:sp>
    </p:spTree>
    <p:extLst>
      <p:ext uri="{BB962C8B-B14F-4D97-AF65-F5344CB8AC3E}">
        <p14:creationId xmlns:p14="http://schemas.microsoft.com/office/powerpoint/2010/main" val="3796262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and data protection issues</a:t>
            </a:r>
            <a:endParaRPr lang="en-GB" dirty="0"/>
          </a:p>
        </p:txBody>
      </p:sp>
    </p:spTree>
    <p:extLst>
      <p:ext uri="{BB962C8B-B14F-4D97-AF65-F5344CB8AC3E}">
        <p14:creationId xmlns:p14="http://schemas.microsoft.com/office/powerpoint/2010/main" val="533338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Coco v AN Clark – ingredients for confidentiality claims…</a:t>
            </a:r>
            <a:endParaRPr lang="en-GB" dirty="0"/>
          </a:p>
        </p:txBody>
      </p:sp>
      <p:sp>
        <p:nvSpPr>
          <p:cNvPr id="3" name="Content Placeholder 2"/>
          <p:cNvSpPr>
            <a:spLocks noGrp="1"/>
          </p:cNvSpPr>
          <p:nvPr>
            <p:ph idx="1"/>
          </p:nvPr>
        </p:nvSpPr>
        <p:spPr/>
        <p:txBody>
          <a:bodyPr/>
          <a:lstStyle/>
          <a:p>
            <a:pPr marL="0" indent="0">
              <a:buNone/>
            </a:pPr>
            <a:r>
              <a:rPr lang="en-GB" dirty="0" smtClean="0"/>
              <a:t>To bring a claim</a:t>
            </a:r>
          </a:p>
          <a:p>
            <a:r>
              <a:rPr lang="en-GB" dirty="0" smtClean="0"/>
              <a:t>the </a:t>
            </a:r>
            <a:r>
              <a:rPr lang="en-GB" dirty="0"/>
              <a:t>information has “the necessary degree of confidence about it”;</a:t>
            </a:r>
          </a:p>
          <a:p>
            <a:r>
              <a:rPr lang="en-GB" dirty="0"/>
              <a:t>the information was provided in circumstances importing an obligation of confidence; and</a:t>
            </a:r>
          </a:p>
          <a:p>
            <a:r>
              <a:rPr lang="en-GB" dirty="0" smtClean="0"/>
              <a:t>there </a:t>
            </a:r>
            <a:r>
              <a:rPr lang="en-GB" dirty="0"/>
              <a:t>was an unauthorised use or disclosure of that information </a:t>
            </a:r>
            <a:r>
              <a:rPr lang="en-GB" dirty="0" smtClean="0"/>
              <a:t>(and some kind of risk </a:t>
            </a:r>
            <a:r>
              <a:rPr lang="en-GB" dirty="0"/>
              <a:t>of </a:t>
            </a:r>
            <a:r>
              <a:rPr lang="en-GB" dirty="0" smtClean="0"/>
              <a:t>damage which potentially could be distress)</a:t>
            </a:r>
          </a:p>
          <a:p>
            <a:pPr marL="0" indent="0">
              <a:buNone/>
            </a:pPr>
            <a:endParaRPr lang="en-GB" u="sng" baseline="30000" dirty="0"/>
          </a:p>
          <a:p>
            <a:pPr marL="0" indent="0">
              <a:buNone/>
            </a:pPr>
            <a:r>
              <a:rPr lang="en-GB" dirty="0" smtClean="0"/>
              <a:t>Plus…</a:t>
            </a:r>
          </a:p>
          <a:p>
            <a:r>
              <a:rPr lang="en-GB" dirty="0" smtClean="0"/>
              <a:t>Proportionality, reasonable expectations (objective/specific)</a:t>
            </a:r>
          </a:p>
          <a:p>
            <a:pPr marL="0" indent="0">
              <a:buNone/>
            </a:pPr>
            <a:endParaRPr lang="en-GB" dirty="0"/>
          </a:p>
          <a:p>
            <a:endParaRPr lang="en-GB" dirty="0"/>
          </a:p>
        </p:txBody>
      </p:sp>
    </p:spTree>
    <p:extLst>
      <p:ext uri="{BB962C8B-B14F-4D97-AF65-F5344CB8AC3E}">
        <p14:creationId xmlns:p14="http://schemas.microsoft.com/office/powerpoint/2010/main" val="3415802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and defences</a:t>
            </a:r>
            <a:endParaRPr lang="en-GB" dirty="0"/>
          </a:p>
        </p:txBody>
      </p:sp>
      <p:sp>
        <p:nvSpPr>
          <p:cNvPr id="3" name="Content Placeholder 2"/>
          <p:cNvSpPr>
            <a:spLocks noGrp="1"/>
          </p:cNvSpPr>
          <p:nvPr>
            <p:ph idx="1"/>
          </p:nvPr>
        </p:nvSpPr>
        <p:spPr/>
        <p:txBody>
          <a:bodyPr/>
          <a:lstStyle/>
          <a:p>
            <a:r>
              <a:rPr lang="en-GB" dirty="0" smtClean="0">
                <a:solidFill>
                  <a:srgbClr val="FFC000"/>
                </a:solidFill>
              </a:rPr>
              <a:t>No misuse (i.e. the use was in the reasonable expectations of the individual)</a:t>
            </a:r>
          </a:p>
          <a:p>
            <a:r>
              <a:rPr lang="en-GB" dirty="0" smtClean="0"/>
              <a:t>The disclosure or use was justified: </a:t>
            </a:r>
          </a:p>
          <a:p>
            <a:pPr lvl="1"/>
            <a:r>
              <a:rPr lang="en-GB" dirty="0" smtClean="0">
                <a:solidFill>
                  <a:srgbClr val="00B050"/>
                </a:solidFill>
              </a:rPr>
              <a:t>Because of the consent of the individual </a:t>
            </a:r>
          </a:p>
          <a:p>
            <a:pPr lvl="1"/>
            <a:r>
              <a:rPr lang="en-GB" dirty="0" smtClean="0">
                <a:solidFill>
                  <a:srgbClr val="00B050"/>
                </a:solidFill>
              </a:rPr>
              <a:t>Because of a legal authority (for instance a </a:t>
            </a:r>
            <a:r>
              <a:rPr lang="en-GB" dirty="0">
                <a:solidFill>
                  <a:srgbClr val="00B050"/>
                </a:solidFill>
              </a:rPr>
              <a:t>c</a:t>
            </a:r>
            <a:r>
              <a:rPr lang="en-GB" dirty="0" smtClean="0">
                <a:solidFill>
                  <a:srgbClr val="00B050"/>
                </a:solidFill>
              </a:rPr>
              <a:t>ourt order or statutory provision which permits the disclosure/use)</a:t>
            </a:r>
          </a:p>
          <a:p>
            <a:pPr lvl="2"/>
            <a:r>
              <a:rPr lang="en-GB" dirty="0" smtClean="0">
                <a:solidFill>
                  <a:srgbClr val="00B050"/>
                </a:solidFill>
              </a:rPr>
              <a:t>COPI notices/s. 251 approval </a:t>
            </a:r>
          </a:p>
          <a:p>
            <a:pPr lvl="1"/>
            <a:r>
              <a:rPr lang="en-GB" dirty="0" smtClean="0">
                <a:solidFill>
                  <a:srgbClr val="FFC000"/>
                </a:solidFill>
              </a:rPr>
              <a:t>Because disclosure can be justified in the public interest</a:t>
            </a:r>
          </a:p>
          <a:p>
            <a:r>
              <a:rPr lang="en-GB" dirty="0" smtClean="0"/>
              <a:t>So big questions are </a:t>
            </a:r>
            <a:r>
              <a:rPr lang="en-GB" b="1" dirty="0" smtClean="0"/>
              <a:t>WHO </a:t>
            </a:r>
            <a:r>
              <a:rPr lang="en-GB" dirty="0" smtClean="0"/>
              <a:t>do you want to share information about, </a:t>
            </a:r>
            <a:r>
              <a:rPr lang="en-GB" b="1" dirty="0" smtClean="0"/>
              <a:t>WHETHER/WHAT </a:t>
            </a:r>
            <a:r>
              <a:rPr lang="en-GB" dirty="0" smtClean="0"/>
              <a:t>information are you sharing, </a:t>
            </a:r>
            <a:r>
              <a:rPr lang="en-GB" b="1" dirty="0" smtClean="0"/>
              <a:t>WHY </a:t>
            </a:r>
            <a:r>
              <a:rPr lang="en-GB" dirty="0" smtClean="0"/>
              <a:t>you want to share it, with </a:t>
            </a:r>
            <a:r>
              <a:rPr lang="en-GB" b="1" dirty="0" smtClean="0"/>
              <a:t>WHOM</a:t>
            </a:r>
            <a:r>
              <a:rPr lang="en-GB" dirty="0" smtClean="0"/>
              <a:t> you want to share it</a:t>
            </a:r>
          </a:p>
          <a:p>
            <a:r>
              <a:rPr lang="en-GB" dirty="0" smtClean="0"/>
              <a:t>What are the implications of (not) sharing?</a:t>
            </a:r>
          </a:p>
          <a:p>
            <a:pPr marL="0" indent="0">
              <a:buNone/>
            </a:pPr>
            <a:endParaRPr lang="en-GB" dirty="0"/>
          </a:p>
        </p:txBody>
      </p:sp>
    </p:spTree>
    <p:extLst>
      <p:ext uri="{BB962C8B-B14F-4D97-AF65-F5344CB8AC3E}">
        <p14:creationId xmlns:p14="http://schemas.microsoft.com/office/powerpoint/2010/main" val="876045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few things to bear in mind</a:t>
            </a:r>
            <a:endParaRPr lang="en-GB" dirty="0"/>
          </a:p>
        </p:txBody>
      </p:sp>
      <p:sp>
        <p:nvSpPr>
          <p:cNvPr id="3" name="Content Placeholder 2"/>
          <p:cNvSpPr>
            <a:spLocks noGrp="1"/>
          </p:cNvSpPr>
          <p:nvPr>
            <p:ph idx="1"/>
          </p:nvPr>
        </p:nvSpPr>
        <p:spPr/>
        <p:txBody>
          <a:bodyPr/>
          <a:lstStyle/>
          <a:p>
            <a:r>
              <a:rPr lang="en-GB" dirty="0" smtClean="0"/>
              <a:t>Even if you aren’t seeking consent, what are you doing to involve the patient? If not, why not?</a:t>
            </a:r>
          </a:p>
          <a:p>
            <a:r>
              <a:rPr lang="en-GB" dirty="0"/>
              <a:t>Risk appetite and </a:t>
            </a:r>
            <a:r>
              <a:rPr lang="en-GB" dirty="0" smtClean="0"/>
              <a:t>your need for certainty</a:t>
            </a:r>
            <a:r>
              <a:rPr lang="en-GB" dirty="0"/>
              <a:t>, time </a:t>
            </a:r>
            <a:r>
              <a:rPr lang="en-GB" dirty="0" smtClean="0"/>
              <a:t>pressure</a:t>
            </a:r>
            <a:endParaRPr lang="en-GB" b="1" dirty="0" smtClean="0"/>
          </a:p>
          <a:p>
            <a:r>
              <a:rPr lang="en-GB" dirty="0" smtClean="0"/>
              <a:t>Documentation/audit-trail</a:t>
            </a:r>
          </a:p>
          <a:p>
            <a:r>
              <a:rPr lang="en-GB" dirty="0" smtClean="0"/>
              <a:t>Consent will almost never be </a:t>
            </a:r>
            <a:r>
              <a:rPr lang="en-GB" dirty="0" smtClean="0"/>
              <a:t>your UK </a:t>
            </a:r>
            <a:r>
              <a:rPr lang="en-GB" dirty="0" smtClean="0"/>
              <a:t>GDPR legal basis, even if you are thinking about it re confidentiality</a:t>
            </a:r>
          </a:p>
          <a:p>
            <a:pPr lvl="1"/>
            <a:r>
              <a:rPr lang="en-GB" dirty="0" smtClean="0"/>
              <a:t>Legal obligation, vital interests, public interest/exercise of official authority, legitimate </a:t>
            </a:r>
            <a:r>
              <a:rPr lang="en-GB" dirty="0" smtClean="0"/>
              <a:t>interests</a:t>
            </a:r>
          </a:p>
          <a:p>
            <a:pPr lvl="1"/>
            <a:r>
              <a:rPr lang="en-GB" dirty="0" smtClean="0"/>
              <a:t>Statutory functions, health and care, counselling, safeguarding </a:t>
            </a:r>
            <a:endParaRPr lang="en-GB" dirty="0" smtClean="0"/>
          </a:p>
          <a:p>
            <a:r>
              <a:rPr lang="en-GB" dirty="0" smtClean="0"/>
              <a:t>Remember consent can be express/implied, but it needs to be freely given and informed.</a:t>
            </a:r>
          </a:p>
        </p:txBody>
      </p:sp>
    </p:spTree>
    <p:extLst>
      <p:ext uri="{BB962C8B-B14F-4D97-AF65-F5344CB8AC3E}">
        <p14:creationId xmlns:p14="http://schemas.microsoft.com/office/powerpoint/2010/main" val="1348813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GMC consent guidance (applies to all patients – not just those who lack capacity)</a:t>
            </a:r>
            <a:endParaRPr lang="en-GB" dirty="0"/>
          </a:p>
        </p:txBody>
      </p:sp>
      <p:sp>
        <p:nvSpPr>
          <p:cNvPr id="3" name="Content Placeholder 2"/>
          <p:cNvSpPr>
            <a:spLocks noGrp="1"/>
          </p:cNvSpPr>
          <p:nvPr>
            <p:ph idx="1"/>
          </p:nvPr>
        </p:nvSpPr>
        <p:spPr/>
        <p:txBody>
          <a:bodyPr/>
          <a:lstStyle/>
          <a:p>
            <a:r>
              <a:rPr lang="en-GB" dirty="0" smtClean="0"/>
              <a:t>Para 27 – shared decision making </a:t>
            </a:r>
          </a:p>
          <a:p>
            <a:r>
              <a:rPr lang="en-GB" dirty="0" smtClean="0"/>
              <a:t>Clinicians should </a:t>
            </a:r>
          </a:p>
          <a:p>
            <a:pPr lvl="1"/>
            <a:r>
              <a:rPr lang="en-GB" dirty="0" smtClean="0"/>
              <a:t>accommodate </a:t>
            </a:r>
            <a:r>
              <a:rPr lang="en-GB" dirty="0"/>
              <a:t>a patient’s wishes if they would like to record the discussion </a:t>
            </a:r>
          </a:p>
          <a:p>
            <a:pPr lvl="1"/>
            <a:r>
              <a:rPr lang="en-GB" dirty="0" smtClean="0"/>
              <a:t>accommodate </a:t>
            </a:r>
            <a:r>
              <a:rPr lang="en-GB" dirty="0"/>
              <a:t>a patient’s wishes if they would like anyone else – a relative, partner, friend, carer or advocate – to be involved in discussions and/or help them make decisions </a:t>
            </a:r>
            <a:endParaRPr lang="en-GB" dirty="0" smtClean="0"/>
          </a:p>
          <a:p>
            <a:pPr lvl="1"/>
            <a:r>
              <a:rPr lang="en-GB" dirty="0">
                <a:hlinkClick r:id="rId2"/>
              </a:rPr>
              <a:t>https://www.gmc-uk.org/-/media/documents/gmc-guidance-for-doctors---</a:t>
            </a:r>
            <a:r>
              <a:rPr lang="en-GB" dirty="0" smtClean="0">
                <a:hlinkClick r:id="rId2"/>
              </a:rPr>
              <a:t>decision-making-and-consent-english_pdf-84191055.pdf?la=en&amp;hash=BE327A1C584627D12BC51F66E790443F0E0651DA</a:t>
            </a:r>
            <a:r>
              <a:rPr lang="en-GB" dirty="0" smtClean="0"/>
              <a:t> </a:t>
            </a:r>
            <a:endParaRPr lang="en-GB" dirty="0"/>
          </a:p>
        </p:txBody>
      </p:sp>
    </p:spTree>
    <p:extLst>
      <p:ext uri="{BB962C8B-B14F-4D97-AF65-F5344CB8AC3E}">
        <p14:creationId xmlns:p14="http://schemas.microsoft.com/office/powerpoint/2010/main" val="2168776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 GMC 0-18 years guidance </a:t>
            </a:r>
            <a:endParaRPr lang="en-GB" dirty="0"/>
          </a:p>
        </p:txBody>
      </p:sp>
      <p:sp>
        <p:nvSpPr>
          <p:cNvPr id="3" name="Content Placeholder 2"/>
          <p:cNvSpPr>
            <a:spLocks noGrp="1"/>
          </p:cNvSpPr>
          <p:nvPr>
            <p:ph idx="1"/>
          </p:nvPr>
        </p:nvSpPr>
        <p:spPr/>
        <p:txBody>
          <a:bodyPr/>
          <a:lstStyle/>
          <a:p>
            <a:r>
              <a:rPr lang="en-GB" dirty="0" smtClean="0"/>
              <a:t>Generally ask for consent to share information</a:t>
            </a:r>
          </a:p>
          <a:p>
            <a:r>
              <a:rPr lang="en-GB" dirty="0" smtClean="0"/>
              <a:t>This is respectful to the child </a:t>
            </a:r>
          </a:p>
          <a:p>
            <a:r>
              <a:rPr lang="en-GB" dirty="0" smtClean="0"/>
              <a:t>If</a:t>
            </a:r>
            <a:r>
              <a:rPr lang="en-GB" dirty="0"/>
              <a:t> a child or young person does not agree to disclosure there are still circumstances in which you should disclose information:</a:t>
            </a:r>
          </a:p>
          <a:p>
            <a:pPr lvl="1"/>
            <a:r>
              <a:rPr lang="en-GB" dirty="0"/>
              <a:t>when there is an overriding public interest in the disclosure</a:t>
            </a:r>
          </a:p>
          <a:p>
            <a:pPr lvl="1"/>
            <a:r>
              <a:rPr lang="en-GB" dirty="0"/>
              <a:t>when you judge that the disclosure is in the best interests of a child or young person who does not have the maturity or understanding to make a decision about disclosure</a:t>
            </a:r>
          </a:p>
          <a:p>
            <a:pPr lvl="1"/>
            <a:r>
              <a:rPr lang="en-GB" dirty="0"/>
              <a:t>when disclosure is required by law</a:t>
            </a:r>
          </a:p>
          <a:p>
            <a:endParaRPr lang="en-GB" dirty="0"/>
          </a:p>
        </p:txBody>
      </p:sp>
    </p:spTree>
    <p:extLst>
      <p:ext uri="{BB962C8B-B14F-4D97-AF65-F5344CB8AC3E}">
        <p14:creationId xmlns:p14="http://schemas.microsoft.com/office/powerpoint/2010/main" val="1827435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GMC 0-18 guidance (2)</a:t>
            </a:r>
            <a:endParaRPr lang="en-GB" dirty="0"/>
          </a:p>
        </p:txBody>
      </p:sp>
      <p:sp>
        <p:nvSpPr>
          <p:cNvPr id="3" name="Content Placeholder 2"/>
          <p:cNvSpPr>
            <a:spLocks noGrp="1"/>
          </p:cNvSpPr>
          <p:nvPr>
            <p:ph idx="1"/>
          </p:nvPr>
        </p:nvSpPr>
        <p:spPr>
          <a:xfrm>
            <a:off x="650240" y="2572544"/>
            <a:ext cx="11704320" cy="6140222"/>
          </a:xfrm>
        </p:spPr>
        <p:txBody>
          <a:bodyPr/>
          <a:lstStyle/>
          <a:p>
            <a:r>
              <a:rPr lang="en-GB" dirty="0" smtClean="0"/>
              <a:t>If </a:t>
            </a:r>
            <a:r>
              <a:rPr lang="en-GB" dirty="0"/>
              <a:t>a child or young person refuses consent, or if it is not practical or appropriate to ask for consent, you should consider the </a:t>
            </a:r>
            <a:r>
              <a:rPr lang="en-GB" dirty="0" smtClean="0"/>
              <a:t>potential benefits </a:t>
            </a:r>
            <a:r>
              <a:rPr lang="en-GB" dirty="0"/>
              <a:t>and </a:t>
            </a:r>
            <a:r>
              <a:rPr lang="en-GB" dirty="0" smtClean="0"/>
              <a:t>harms from </a:t>
            </a:r>
            <a:r>
              <a:rPr lang="en-GB" dirty="0"/>
              <a:t>disclosure. </a:t>
            </a:r>
            <a:endParaRPr lang="en-GB" dirty="0" smtClean="0"/>
          </a:p>
          <a:p>
            <a:r>
              <a:rPr lang="en-GB" dirty="0" smtClean="0"/>
              <a:t>Consider any views or reasons given by the child. </a:t>
            </a:r>
          </a:p>
          <a:p>
            <a:r>
              <a:rPr lang="en-GB" dirty="0"/>
              <a:t>Y</a:t>
            </a:r>
            <a:r>
              <a:rPr lang="en-GB" dirty="0" smtClean="0"/>
              <a:t>ou </a:t>
            </a:r>
            <a:r>
              <a:rPr lang="en-GB" dirty="0"/>
              <a:t>should disclose information if this is necessary to protect the </a:t>
            </a:r>
            <a:r>
              <a:rPr lang="en-GB" dirty="0" smtClean="0"/>
              <a:t>patient, </a:t>
            </a:r>
            <a:r>
              <a:rPr lang="en-GB" dirty="0"/>
              <a:t>or someone else, from risk of death or serious </a:t>
            </a:r>
            <a:r>
              <a:rPr lang="en-GB" dirty="0" smtClean="0"/>
              <a:t>harm.</a:t>
            </a:r>
          </a:p>
          <a:p>
            <a:r>
              <a:rPr lang="en-GB" dirty="0"/>
              <a:t>Children will usually be accompanied by parents or other adults involved in their care, and you can usually tell if a child agrees to information being shared by their behaviour. </a:t>
            </a:r>
            <a:endParaRPr lang="en-GB" dirty="0" smtClean="0"/>
          </a:p>
        </p:txBody>
      </p:sp>
    </p:spTree>
    <p:extLst>
      <p:ext uri="{BB962C8B-B14F-4D97-AF65-F5344CB8AC3E}">
        <p14:creationId xmlns:p14="http://schemas.microsoft.com/office/powerpoint/2010/main" val="332214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GMC 0-18 guidance (3)</a:t>
            </a:r>
            <a:endParaRPr lang="en-GB" dirty="0"/>
          </a:p>
        </p:txBody>
      </p:sp>
      <p:sp>
        <p:nvSpPr>
          <p:cNvPr id="3" name="Content Placeholder 2"/>
          <p:cNvSpPr>
            <a:spLocks noGrp="1"/>
          </p:cNvSpPr>
          <p:nvPr>
            <p:ph idx="1"/>
          </p:nvPr>
        </p:nvSpPr>
        <p:spPr/>
        <p:txBody>
          <a:bodyPr/>
          <a:lstStyle/>
          <a:p>
            <a:r>
              <a:rPr lang="en-GB" dirty="0"/>
              <a:t>Occasionally, children who lack the capacity to consent will share information with you on the understanding that their parents are not informed. </a:t>
            </a:r>
          </a:p>
          <a:p>
            <a:r>
              <a:rPr lang="en-GB" dirty="0"/>
              <a:t>Try to persuade the child to involve a parent in such circumstances. </a:t>
            </a:r>
          </a:p>
          <a:p>
            <a:r>
              <a:rPr lang="en-GB" dirty="0"/>
              <a:t>If they refuse and you consider it is necessary in the child’s best interests for the information to be shared (for example, to enable a parent to make an important decision, or to provide proper care for the child), you can disclose information to parents or appropriate authorities. </a:t>
            </a:r>
          </a:p>
          <a:p>
            <a:endParaRPr lang="en-GB" dirty="0"/>
          </a:p>
        </p:txBody>
      </p:sp>
    </p:spTree>
    <p:extLst>
      <p:ext uri="{BB962C8B-B14F-4D97-AF65-F5344CB8AC3E}">
        <p14:creationId xmlns:p14="http://schemas.microsoft.com/office/powerpoint/2010/main" val="3938965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protection law – records requests (1)</a:t>
            </a:r>
            <a:endParaRPr lang="en-GB" dirty="0"/>
          </a:p>
        </p:txBody>
      </p:sp>
      <p:sp>
        <p:nvSpPr>
          <p:cNvPr id="3" name="Content Placeholder 2"/>
          <p:cNvSpPr>
            <a:spLocks noGrp="1"/>
          </p:cNvSpPr>
          <p:nvPr>
            <p:ph idx="1"/>
          </p:nvPr>
        </p:nvSpPr>
        <p:spPr>
          <a:xfrm>
            <a:off x="650240" y="2572545"/>
            <a:ext cx="11704320" cy="6111274"/>
          </a:xfrm>
        </p:spPr>
        <p:txBody>
          <a:bodyPr/>
          <a:lstStyle/>
          <a:p>
            <a:r>
              <a:rPr lang="en-GB" sz="3600" dirty="0"/>
              <a:t>Can no longer charge a </a:t>
            </a:r>
            <a:r>
              <a:rPr lang="en-GB" sz="3600" dirty="0" smtClean="0"/>
              <a:t>fee, generally</a:t>
            </a:r>
            <a:endParaRPr lang="en-GB" sz="3600" dirty="0"/>
          </a:p>
          <a:p>
            <a:r>
              <a:rPr lang="en-GB" sz="3600" dirty="0"/>
              <a:t>Ordinarily should respond within one month</a:t>
            </a:r>
          </a:p>
          <a:p>
            <a:r>
              <a:rPr lang="en-GB" sz="3600" dirty="0" smtClean="0"/>
              <a:t>Various exemptions – these should not be applied on a ‘blanket’ basis.</a:t>
            </a:r>
          </a:p>
          <a:p>
            <a:r>
              <a:rPr lang="en-GB" sz="3600" dirty="0" smtClean="0"/>
              <a:t>Can </a:t>
            </a:r>
            <a:r>
              <a:rPr lang="en-GB" sz="3600" dirty="0"/>
              <a:t>refuse to provide health information where:</a:t>
            </a:r>
          </a:p>
          <a:p>
            <a:r>
              <a:rPr lang="en-GB" sz="3600" dirty="0"/>
              <a:t>Disclosure would be likely (in the view of the </a:t>
            </a:r>
            <a:r>
              <a:rPr lang="en-GB" sz="3600" b="1" dirty="0"/>
              <a:t>“appropriate health professional</a:t>
            </a:r>
            <a:r>
              <a:rPr lang="en-GB" sz="3600" dirty="0"/>
              <a:t>” given in response to the request or six months prior) to cause serious harm to any person’s physical or mental health</a:t>
            </a:r>
          </a:p>
          <a:p>
            <a:endParaRPr lang="en-GB" dirty="0"/>
          </a:p>
        </p:txBody>
      </p:sp>
    </p:spTree>
    <p:extLst>
      <p:ext uri="{BB962C8B-B14F-4D97-AF65-F5344CB8AC3E}">
        <p14:creationId xmlns:p14="http://schemas.microsoft.com/office/powerpoint/2010/main" val="212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sharing as an issue</a:t>
            </a:r>
            <a:endParaRPr lang="en-GB" dirty="0"/>
          </a:p>
        </p:txBody>
      </p:sp>
      <p:pic>
        <p:nvPicPr>
          <p:cNvPr id="4" name="Content Placeholder 3"/>
          <p:cNvPicPr>
            <a:picLocks noGrp="1" noChangeAspect="1"/>
          </p:cNvPicPr>
          <p:nvPr>
            <p:ph idx="1"/>
          </p:nvPr>
        </p:nvPicPr>
        <p:blipFill>
          <a:blip r:embed="rId2"/>
          <a:stretch>
            <a:fillRect/>
          </a:stretch>
        </p:blipFill>
        <p:spPr>
          <a:xfrm>
            <a:off x="650875" y="2893261"/>
            <a:ext cx="11703050" cy="5791116"/>
          </a:xfrm>
          <a:prstGeom prst="rect">
            <a:avLst/>
          </a:prstGeom>
        </p:spPr>
      </p:pic>
    </p:spTree>
    <p:extLst>
      <p:ext uri="{BB962C8B-B14F-4D97-AF65-F5344CB8AC3E}">
        <p14:creationId xmlns:p14="http://schemas.microsoft.com/office/powerpoint/2010/main" val="2532612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protection law – records requests (1)</a:t>
            </a:r>
            <a:endParaRPr lang="en-GB" dirty="0"/>
          </a:p>
        </p:txBody>
      </p:sp>
      <p:sp>
        <p:nvSpPr>
          <p:cNvPr id="3" name="Content Placeholder 2"/>
          <p:cNvSpPr>
            <a:spLocks noGrp="1"/>
          </p:cNvSpPr>
          <p:nvPr>
            <p:ph idx="1"/>
          </p:nvPr>
        </p:nvSpPr>
        <p:spPr>
          <a:xfrm>
            <a:off x="650240" y="2572545"/>
            <a:ext cx="11704320" cy="6111274"/>
          </a:xfrm>
        </p:spPr>
        <p:txBody>
          <a:bodyPr/>
          <a:lstStyle/>
          <a:p>
            <a:r>
              <a:rPr lang="en-GB" sz="3200" dirty="0"/>
              <a:t>Request made by third party on behalf of patient (e.g. parent) and complying with the request would disclose information—</a:t>
            </a:r>
          </a:p>
          <a:p>
            <a:pPr marL="939800" lvl="1" indent="-342900">
              <a:buFont typeface="+mj-lt"/>
              <a:buAutoNum type="alphaLcParenR"/>
            </a:pPr>
            <a:r>
              <a:rPr lang="en-GB" sz="3200" dirty="0"/>
              <a:t>which was provided by the data subject in the expectation that it would not be disclosed to the person making the request,</a:t>
            </a:r>
          </a:p>
          <a:p>
            <a:pPr marL="939800" lvl="1" indent="-342900">
              <a:buFont typeface="+mj-lt"/>
              <a:buAutoNum type="alphaLcParenR"/>
            </a:pPr>
            <a:r>
              <a:rPr lang="en-GB" sz="3200" dirty="0"/>
              <a:t>which was obtained as a result of any examination or investigation to which the 	data subject consented in the expectation that the information would not be so 	disclosed, or</a:t>
            </a:r>
          </a:p>
          <a:p>
            <a:pPr marL="939800" lvl="1" indent="-342900">
              <a:buFont typeface="+mj-lt"/>
              <a:buAutoNum type="alphaLcParenR"/>
            </a:pPr>
            <a:r>
              <a:rPr lang="en-GB" sz="3200" dirty="0"/>
              <a:t>which the data subject has expressly indicated should not be so disclosed.</a:t>
            </a:r>
          </a:p>
          <a:p>
            <a:r>
              <a:rPr lang="en-GB" sz="3200" dirty="0"/>
              <a:t>Clinician details should normally be disclosed.</a:t>
            </a:r>
          </a:p>
          <a:p>
            <a:endParaRPr lang="en-GB" dirty="0"/>
          </a:p>
        </p:txBody>
      </p:sp>
    </p:spTree>
    <p:extLst>
      <p:ext uri="{BB962C8B-B14F-4D97-AF65-F5344CB8AC3E}">
        <p14:creationId xmlns:p14="http://schemas.microsoft.com/office/powerpoint/2010/main" val="383941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Requests for records by parents</a:t>
            </a:r>
            <a:endParaRPr lang="en-GB" dirty="0"/>
          </a:p>
        </p:txBody>
      </p:sp>
      <p:sp>
        <p:nvSpPr>
          <p:cNvPr id="3" name="Content Placeholder 2"/>
          <p:cNvSpPr>
            <a:spLocks noGrp="1"/>
          </p:cNvSpPr>
          <p:nvPr>
            <p:ph idx="1"/>
          </p:nvPr>
        </p:nvSpPr>
        <p:spPr/>
        <p:txBody>
          <a:bodyPr/>
          <a:lstStyle/>
          <a:p>
            <a:r>
              <a:rPr lang="en-GB" dirty="0" smtClean="0"/>
              <a:t>Regal Chambers ICO monetary penalty </a:t>
            </a:r>
          </a:p>
          <a:p>
            <a:r>
              <a:rPr lang="en-GB" b="1" dirty="0" smtClean="0"/>
              <a:t>ALWAYS </a:t>
            </a:r>
            <a:r>
              <a:rPr lang="en-GB" dirty="0" smtClean="0"/>
              <a:t>review the records before they are disclosed</a:t>
            </a:r>
          </a:p>
          <a:p>
            <a:r>
              <a:rPr lang="en-GB" dirty="0" smtClean="0"/>
              <a:t>Have a policy/procedure and follow it</a:t>
            </a:r>
          </a:p>
          <a:p>
            <a:r>
              <a:rPr lang="en-GB" dirty="0" smtClean="0"/>
              <a:t>Be particularly careful about estranged parents seeking to exercise their child’s data protection rights</a:t>
            </a:r>
          </a:p>
          <a:p>
            <a:r>
              <a:rPr lang="en-GB" dirty="0" smtClean="0"/>
              <a:t>Be careful about third party material (e.g. information about other parent) in the records.</a:t>
            </a:r>
          </a:p>
          <a:p>
            <a:r>
              <a:rPr lang="en-GB" dirty="0" smtClean="0"/>
              <a:t>GMC guidance: </a:t>
            </a:r>
            <a:r>
              <a:rPr lang="en-GB" dirty="0"/>
              <a:t>Divorce or separation does not affect parental responsibility and you should allow both parents reasonable access to their children's health records</a:t>
            </a:r>
            <a:r>
              <a:rPr lang="en-GB" dirty="0" smtClean="0"/>
              <a:t>.</a:t>
            </a:r>
          </a:p>
          <a:p>
            <a:endParaRPr lang="en-GB" dirty="0"/>
          </a:p>
        </p:txBody>
      </p:sp>
    </p:spTree>
    <p:extLst>
      <p:ext uri="{BB962C8B-B14F-4D97-AF65-F5344CB8AC3E}">
        <p14:creationId xmlns:p14="http://schemas.microsoft.com/office/powerpoint/2010/main" val="2363429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Access to records - summary</a:t>
            </a:r>
            <a:endParaRPr lang="en-GB" dirty="0"/>
          </a:p>
        </p:txBody>
      </p:sp>
      <p:sp>
        <p:nvSpPr>
          <p:cNvPr id="3" name="Content Placeholder 2"/>
          <p:cNvSpPr>
            <a:spLocks noGrp="1"/>
          </p:cNvSpPr>
          <p:nvPr>
            <p:ph idx="1"/>
          </p:nvPr>
        </p:nvSpPr>
        <p:spPr>
          <a:xfrm>
            <a:off x="650240" y="2572544"/>
            <a:ext cx="11704320" cy="6140222"/>
          </a:xfrm>
        </p:spPr>
        <p:txBody>
          <a:bodyPr/>
          <a:lstStyle/>
          <a:p>
            <a:r>
              <a:rPr lang="en-GB" dirty="0"/>
              <a:t>Young people with capacity have the legal right to access their own </a:t>
            </a:r>
            <a:r>
              <a:rPr lang="en-GB" dirty="0" smtClean="0"/>
              <a:t>records </a:t>
            </a:r>
            <a:r>
              <a:rPr lang="en-GB" dirty="0"/>
              <a:t>and can allow or prevent access by others, including their </a:t>
            </a:r>
            <a:r>
              <a:rPr lang="en-GB" dirty="0" smtClean="0"/>
              <a:t>parents.</a:t>
            </a:r>
            <a:r>
              <a:rPr lang="en-GB" dirty="0"/>
              <a:t> </a:t>
            </a:r>
            <a:endParaRPr lang="en-GB" dirty="0" smtClean="0"/>
          </a:p>
          <a:p>
            <a:r>
              <a:rPr lang="en-GB" dirty="0" smtClean="0"/>
              <a:t>The child could achieve </a:t>
            </a:r>
            <a:r>
              <a:rPr lang="en-GB" dirty="0"/>
              <a:t>capacity </a:t>
            </a:r>
            <a:r>
              <a:rPr lang="en-GB" dirty="0" smtClean="0"/>
              <a:t>at different ages</a:t>
            </a:r>
          </a:p>
          <a:p>
            <a:r>
              <a:rPr lang="en-GB" dirty="0" smtClean="0"/>
              <a:t>In </a:t>
            </a:r>
            <a:r>
              <a:rPr lang="en-GB" dirty="0"/>
              <a:t>any event you should usually let children access their own </a:t>
            </a:r>
            <a:r>
              <a:rPr lang="en-GB" dirty="0" smtClean="0"/>
              <a:t>records.</a:t>
            </a:r>
            <a:endParaRPr lang="en-GB" dirty="0"/>
          </a:p>
          <a:p>
            <a:r>
              <a:rPr lang="en-GB" dirty="0" smtClean="0"/>
              <a:t>Don’t give access to </a:t>
            </a:r>
            <a:r>
              <a:rPr lang="en-GB" dirty="0"/>
              <a:t>information that would cause </a:t>
            </a:r>
            <a:r>
              <a:rPr lang="en-GB" dirty="0" smtClean="0"/>
              <a:t>anyone serious harm.</a:t>
            </a:r>
            <a:endParaRPr lang="en-GB" dirty="0"/>
          </a:p>
          <a:p>
            <a:r>
              <a:rPr lang="en-GB" dirty="0"/>
              <a:t>You should let parents access their child’s </a:t>
            </a:r>
            <a:r>
              <a:rPr lang="en-GB" dirty="0" smtClean="0"/>
              <a:t>records </a:t>
            </a:r>
            <a:r>
              <a:rPr lang="en-GB" dirty="0"/>
              <a:t>if the child or young person consents, or lacks capacity, and it does not go against the child’s best interests. If the records contain information given by the child or young person in confidence you should not normally disclose the information without their </a:t>
            </a:r>
            <a:r>
              <a:rPr lang="en-GB" dirty="0" smtClean="0"/>
              <a:t>consent</a:t>
            </a:r>
            <a:r>
              <a:rPr lang="en-GB" dirty="0"/>
              <a:t>.</a:t>
            </a:r>
            <a:endParaRPr lang="en-GB" dirty="0"/>
          </a:p>
        </p:txBody>
      </p:sp>
    </p:spTree>
    <p:extLst>
      <p:ext uri="{BB962C8B-B14F-4D97-AF65-F5344CB8AC3E}">
        <p14:creationId xmlns:p14="http://schemas.microsoft.com/office/powerpoint/2010/main" val="1768304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Managing risk and making safe(r) decisions</a:t>
            </a:r>
            <a:endParaRPr lang="en-GB" dirty="0"/>
          </a:p>
        </p:txBody>
      </p:sp>
    </p:spTree>
    <p:extLst>
      <p:ext uri="{BB962C8B-B14F-4D97-AF65-F5344CB8AC3E}">
        <p14:creationId xmlns:p14="http://schemas.microsoft.com/office/powerpoint/2010/main" val="1948983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people get sued/get into legal difficulty?</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p:txBody>
          <a:bodyPr/>
          <a:lstStyle/>
          <a:p>
            <a:r>
              <a:rPr lang="en-GB" sz="3400" dirty="0"/>
              <a:t>They have done something that they shouldn’t have done</a:t>
            </a:r>
          </a:p>
          <a:p>
            <a:r>
              <a:rPr lang="en-GB" sz="3400" dirty="0"/>
              <a:t>They haven’t done something that they should have done (or they say they will do something but haven’t</a:t>
            </a:r>
            <a:r>
              <a:rPr lang="en-GB" sz="3400" dirty="0" smtClean="0"/>
              <a:t>).</a:t>
            </a:r>
          </a:p>
          <a:p>
            <a:r>
              <a:rPr lang="en-GB" sz="3400" dirty="0" smtClean="0"/>
              <a:t>The </a:t>
            </a:r>
            <a:r>
              <a:rPr lang="en-GB" sz="3400" dirty="0"/>
              <a:t>person who finds out is hurt/offended and motivated enough to do something about it (physically, financially, emotionally, because of their public role</a:t>
            </a:r>
            <a:r>
              <a:rPr lang="en-GB" sz="3400" dirty="0" smtClean="0"/>
              <a:t>)</a:t>
            </a:r>
          </a:p>
          <a:p>
            <a:r>
              <a:rPr lang="en-GB" sz="3400" b="1" dirty="0" smtClean="0"/>
              <a:t>Factors </a:t>
            </a:r>
            <a:r>
              <a:rPr lang="en-GB" sz="3400" b="1" dirty="0"/>
              <a:t>increasing risk</a:t>
            </a:r>
            <a:r>
              <a:rPr lang="en-GB" sz="3400" dirty="0"/>
              <a:t>: length of time; number of people; clarity of the position that should have been taken; egregiousness of activity/other </a:t>
            </a:r>
            <a:r>
              <a:rPr lang="en-GB" sz="3400" dirty="0" smtClean="0"/>
              <a:t>motivators</a:t>
            </a:r>
          </a:p>
          <a:p>
            <a:r>
              <a:rPr lang="en-GB" sz="3400" dirty="0" smtClean="0"/>
              <a:t>They can’t justify what they’ve done!</a:t>
            </a:r>
            <a:endParaRPr lang="en-GB" sz="3400" dirty="0"/>
          </a:p>
        </p:txBody>
      </p:sp>
    </p:spTree>
    <p:extLst>
      <p:ext uri="{BB962C8B-B14F-4D97-AF65-F5344CB8AC3E}">
        <p14:creationId xmlns:p14="http://schemas.microsoft.com/office/powerpoint/2010/main" val="3972868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Points </a:t>
            </a:r>
            <a:r>
              <a:rPr lang="en-GB" dirty="0" smtClean="0"/>
              <a:t>to bear in mind</a:t>
            </a:r>
            <a:endParaRPr lang="en-GB" dirty="0"/>
          </a:p>
        </p:txBody>
      </p:sp>
      <p:sp>
        <p:nvSpPr>
          <p:cNvPr id="3" name="Content Placeholder 2"/>
          <p:cNvSpPr>
            <a:spLocks noGrp="1"/>
          </p:cNvSpPr>
          <p:nvPr>
            <p:ph idx="1"/>
          </p:nvPr>
        </p:nvSpPr>
        <p:spPr/>
        <p:txBody>
          <a:bodyPr/>
          <a:lstStyle/>
          <a:p>
            <a:r>
              <a:rPr lang="en-GB" dirty="0"/>
              <a:t>The law isn’t completely clear and it evolves </a:t>
            </a:r>
          </a:p>
          <a:p>
            <a:pPr lvl="1"/>
            <a:r>
              <a:rPr lang="en-GB" dirty="0"/>
              <a:t>See competing views on Royal </a:t>
            </a:r>
            <a:r>
              <a:rPr lang="en-GB" dirty="0" err="1"/>
              <a:t>Free’s</a:t>
            </a:r>
            <a:r>
              <a:rPr lang="en-GB" dirty="0"/>
              <a:t> </a:t>
            </a:r>
            <a:r>
              <a:rPr lang="en-GB" i="1" dirty="0" err="1"/>
              <a:t>Deepmind</a:t>
            </a:r>
            <a:r>
              <a:rPr lang="en-GB" i="1" dirty="0"/>
              <a:t> </a:t>
            </a:r>
            <a:r>
              <a:rPr lang="en-GB" dirty="0"/>
              <a:t>project – their lawyers confidentiality assessment reaches different conclusions to the view of the NDG</a:t>
            </a:r>
          </a:p>
          <a:p>
            <a:r>
              <a:rPr lang="en-GB" dirty="0"/>
              <a:t>The more </a:t>
            </a:r>
            <a:r>
              <a:rPr lang="en-GB" dirty="0" smtClean="0"/>
              <a:t>information, </a:t>
            </a:r>
            <a:r>
              <a:rPr lang="en-GB" dirty="0"/>
              <a:t>the more unusual/unexpected the use, the more contentious the purpose, the higher the risk (and therefore the more certainty you may want</a:t>
            </a:r>
            <a:r>
              <a:rPr lang="en-GB" dirty="0" smtClean="0"/>
              <a:t>).</a:t>
            </a:r>
          </a:p>
          <a:p>
            <a:r>
              <a:rPr lang="en-GB" dirty="0" smtClean="0"/>
              <a:t>High risk use/sharing of information may trigger obligations under </a:t>
            </a:r>
            <a:r>
              <a:rPr lang="en-GB" dirty="0" smtClean="0"/>
              <a:t>UK GDPR </a:t>
            </a:r>
            <a:r>
              <a:rPr lang="en-GB" dirty="0" smtClean="0"/>
              <a:t>to undertake a Data Protection Impact Assessment</a:t>
            </a:r>
            <a:endParaRPr lang="en-GB" dirty="0"/>
          </a:p>
          <a:p>
            <a:endParaRPr lang="en-GB" dirty="0"/>
          </a:p>
        </p:txBody>
      </p:sp>
    </p:spTree>
    <p:extLst>
      <p:ext uri="{BB962C8B-B14F-4D97-AF65-F5344CB8AC3E}">
        <p14:creationId xmlns:p14="http://schemas.microsoft.com/office/powerpoint/2010/main" val="4186943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Things to think about</a:t>
            </a:r>
            <a:endParaRPr lang="en-GB" dirty="0"/>
          </a:p>
        </p:txBody>
      </p:sp>
      <p:sp>
        <p:nvSpPr>
          <p:cNvPr id="4" name="Content Placeholder 3"/>
          <p:cNvSpPr>
            <a:spLocks noGrp="1"/>
          </p:cNvSpPr>
          <p:nvPr>
            <p:ph idx="1"/>
          </p:nvPr>
        </p:nvSpPr>
        <p:spPr>
          <a:xfrm>
            <a:off x="741760" y="2572544"/>
            <a:ext cx="11704320" cy="5847644"/>
          </a:xfrm>
        </p:spPr>
        <p:txBody>
          <a:bodyPr/>
          <a:lstStyle/>
          <a:p>
            <a:r>
              <a:rPr lang="en-GB" dirty="0" smtClean="0"/>
              <a:t>How much time have you got?</a:t>
            </a:r>
          </a:p>
          <a:p>
            <a:r>
              <a:rPr lang="en-GB" dirty="0" smtClean="0"/>
              <a:t>How contentious is the decision? Is there anything you can do to de-risk it (e.g. make things more certain)?</a:t>
            </a:r>
          </a:p>
          <a:p>
            <a:r>
              <a:rPr lang="en-GB" dirty="0" smtClean="0"/>
              <a:t>How many people are affected? Who? Equalities issues?</a:t>
            </a:r>
          </a:p>
          <a:p>
            <a:r>
              <a:rPr lang="en-GB" dirty="0" smtClean="0"/>
              <a:t>Who are you involving in the decision?</a:t>
            </a:r>
          </a:p>
          <a:p>
            <a:pPr lvl="1"/>
            <a:r>
              <a:rPr lang="en-GB" dirty="0" smtClean="0"/>
              <a:t>Can you get anyone independent involved?</a:t>
            </a:r>
          </a:p>
          <a:p>
            <a:r>
              <a:rPr lang="en-GB" dirty="0" smtClean="0"/>
              <a:t>How have you involved the person who is the subject of the information?</a:t>
            </a:r>
          </a:p>
          <a:p>
            <a:r>
              <a:rPr lang="en-GB" dirty="0" smtClean="0"/>
              <a:t>What options have you considered?</a:t>
            </a:r>
          </a:p>
          <a:p>
            <a:r>
              <a:rPr lang="en-GB" dirty="0" smtClean="0"/>
              <a:t>Why are you doing what you are doing? Why are you not doing what you are not doing?</a:t>
            </a:r>
          </a:p>
          <a:p>
            <a:r>
              <a:rPr lang="en-GB" dirty="0" smtClean="0"/>
              <a:t>What risk/benefits have you identified with each option?</a:t>
            </a:r>
          </a:p>
          <a:p>
            <a:r>
              <a:rPr lang="en-GB" dirty="0" smtClean="0"/>
              <a:t>Have you taken account of broader legal obligations, as well as confidentiality/data protection issues?</a:t>
            </a:r>
          </a:p>
          <a:p>
            <a:endParaRPr lang="en-GB" dirty="0" smtClean="0"/>
          </a:p>
          <a:p>
            <a:endParaRPr lang="en-GB" dirty="0"/>
          </a:p>
        </p:txBody>
      </p:sp>
    </p:spTree>
    <p:extLst>
      <p:ext uri="{BB962C8B-B14F-4D97-AF65-F5344CB8AC3E}">
        <p14:creationId xmlns:p14="http://schemas.microsoft.com/office/powerpoint/2010/main" val="366097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Record keeping, process documentation and litigation</a:t>
            </a:r>
            <a:br>
              <a:rPr lang="en-GB" dirty="0" smtClean="0"/>
            </a:br>
            <a:r>
              <a:rPr lang="en-GB" i="1" dirty="0" smtClean="0"/>
              <a:t>Ahmed v BBC</a:t>
            </a:r>
            <a:endParaRPr lang="en-GB" i="1" dirty="0"/>
          </a:p>
        </p:txBody>
      </p:sp>
      <p:sp>
        <p:nvSpPr>
          <p:cNvPr id="3" name="Content Placeholder 2"/>
          <p:cNvSpPr>
            <a:spLocks noGrp="1"/>
          </p:cNvSpPr>
          <p:nvPr>
            <p:ph idx="1"/>
          </p:nvPr>
        </p:nvSpPr>
        <p:spPr/>
        <p:txBody>
          <a:bodyPr/>
          <a:lstStyle/>
          <a:p>
            <a:r>
              <a:rPr lang="en-GB" dirty="0" smtClean="0"/>
              <a:t>“</a:t>
            </a:r>
            <a:r>
              <a:rPr lang="en-GB" i="1" dirty="0" smtClean="0"/>
              <a:t>We </a:t>
            </a:r>
            <a:r>
              <a:rPr lang="en-GB" i="1" dirty="0"/>
              <a:t>recognise that those decisions were made long ago and that some of the personnel involved in them may no longer be employed by </a:t>
            </a:r>
            <a:r>
              <a:rPr lang="en-GB" i="1" dirty="0" smtClean="0"/>
              <a:t>[the BBC]. </a:t>
            </a:r>
            <a:r>
              <a:rPr lang="en-GB" i="1" dirty="0"/>
              <a:t>However, those difficulties are easily surmountable if an organisation has transparent pay structures or processes for determining pay and for recording the rationale of its decisions about levels of pay. The BBC found itself in difficulties in this case because it did not (and, to an extent, still does not) have a transparent and consistent process for evaluating and determining pay for its on-air talent. It has no records (or, if it has them, it has not produced them) of how the pay levels for </a:t>
            </a:r>
            <a:r>
              <a:rPr lang="en-GB" i="1" dirty="0" smtClean="0"/>
              <a:t>[Samira Ahmed] and </a:t>
            </a:r>
            <a:r>
              <a:rPr lang="en-GB" i="1" dirty="0"/>
              <a:t>Jeremy Vine were determined. </a:t>
            </a:r>
            <a:r>
              <a:rPr lang="en-GB" i="1" dirty="0" smtClean="0"/>
              <a:t>“</a:t>
            </a:r>
            <a:endParaRPr lang="en-GB" i="1" dirty="0"/>
          </a:p>
          <a:p>
            <a:endParaRPr lang="en-GB" dirty="0"/>
          </a:p>
        </p:txBody>
      </p:sp>
    </p:spTree>
    <p:extLst>
      <p:ext uri="{BB962C8B-B14F-4D97-AF65-F5344CB8AC3E}">
        <p14:creationId xmlns:p14="http://schemas.microsoft.com/office/powerpoint/2010/main" val="8216296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study</a:t>
            </a:r>
            <a:endParaRPr lang="en-GB" dirty="0"/>
          </a:p>
        </p:txBody>
      </p:sp>
    </p:spTree>
    <p:extLst>
      <p:ext uri="{BB962C8B-B14F-4D97-AF65-F5344CB8AC3E}">
        <p14:creationId xmlns:p14="http://schemas.microsoft.com/office/powerpoint/2010/main" val="3363308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1</a:t>
            </a:r>
            <a:endParaRPr lang="en-GB" dirty="0"/>
          </a:p>
        </p:txBody>
      </p:sp>
      <p:sp>
        <p:nvSpPr>
          <p:cNvPr id="4" name="Content Placeholder 3"/>
          <p:cNvSpPr>
            <a:spLocks noGrp="1"/>
          </p:cNvSpPr>
          <p:nvPr>
            <p:ph sz="half" idx="1"/>
          </p:nvPr>
        </p:nvSpPr>
        <p:spPr/>
        <p:txBody>
          <a:bodyPr numCol="1"/>
          <a:lstStyle/>
          <a:p>
            <a:r>
              <a:rPr lang="en-GB" dirty="0" smtClean="0"/>
              <a:t>Brian is 15 and brought to </a:t>
            </a:r>
            <a:r>
              <a:rPr lang="en-GB" dirty="0" err="1" smtClean="0"/>
              <a:t>Anytownshire</a:t>
            </a:r>
            <a:r>
              <a:rPr lang="en-GB" dirty="0" smtClean="0"/>
              <a:t> A+E by the police with a minor stab wound</a:t>
            </a:r>
          </a:p>
          <a:p>
            <a:r>
              <a:rPr lang="en-GB" dirty="0" smtClean="0"/>
              <a:t>Brian has previously attended the hospital with various injuries over the last six months that make it look like he has been fighting </a:t>
            </a:r>
          </a:p>
          <a:p>
            <a:r>
              <a:rPr lang="en-GB" dirty="0" smtClean="0"/>
              <a:t>Brian’s dad attends hospital with him </a:t>
            </a:r>
          </a:p>
          <a:p>
            <a:r>
              <a:rPr lang="en-GB" dirty="0" smtClean="0"/>
              <a:t>He is seen by Dr Cranford, a junior A+E doctor</a:t>
            </a:r>
          </a:p>
          <a:p>
            <a:r>
              <a:rPr lang="en-GB" dirty="0" smtClean="0"/>
              <a:t>The police wait outside whilst Dr Cranford treats the wound</a:t>
            </a:r>
          </a:p>
          <a:p>
            <a:r>
              <a:rPr lang="en-GB" dirty="0" smtClean="0"/>
              <a:t>Brian tells Dr Cranford he has secreted on his person four </a:t>
            </a:r>
            <a:r>
              <a:rPr lang="en-GB" dirty="0" smtClean="0"/>
              <a:t>wraps </a:t>
            </a:r>
            <a:r>
              <a:rPr lang="en-GB" dirty="0" smtClean="0"/>
              <a:t>of cannabis and proposes to give them to his dad ‘for safekeeping’</a:t>
            </a:r>
          </a:p>
          <a:p>
            <a:r>
              <a:rPr lang="en-GB" dirty="0" smtClean="0"/>
              <a:t>What should Dr Cranford do about this?</a:t>
            </a:r>
          </a:p>
          <a:p>
            <a:endParaRPr lang="en-GB" dirty="0"/>
          </a:p>
        </p:txBody>
      </p:sp>
    </p:spTree>
    <p:extLst>
      <p:ext uri="{BB962C8B-B14F-4D97-AF65-F5344CB8AC3E}">
        <p14:creationId xmlns:p14="http://schemas.microsoft.com/office/powerpoint/2010/main" val="300730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he Duty of Candour and the Caldicott Guardian"/>
          <p:cNvSpPr txBox="1">
            <a:spLocks noGrp="1"/>
          </p:cNvSpPr>
          <p:nvPr>
            <p:ph type="title"/>
          </p:nvPr>
        </p:nvSpPr>
        <p:spPr>
          <a:prstGeom prst="rect">
            <a:avLst/>
          </a:prstGeom>
        </p:spPr>
        <p:txBody>
          <a:bodyPr>
            <a:normAutofit/>
          </a:bodyPr>
          <a:lstStyle>
            <a:lvl1pPr defTabSz="484886">
              <a:defRPr sz="6640"/>
            </a:lvl1pPr>
          </a:lstStyle>
          <a:p>
            <a:pPr defTabSz="502412"/>
            <a:r>
              <a:rPr sz="4000" dirty="0"/>
              <a:t>The </a:t>
            </a:r>
            <a:r>
              <a:rPr sz="4000" dirty="0" err="1" smtClean="0"/>
              <a:t>Caldicott</a:t>
            </a:r>
            <a:r>
              <a:rPr lang="en-GB" sz="4000" dirty="0"/>
              <a:t> </a:t>
            </a:r>
            <a:r>
              <a:rPr lang="en-GB" sz="4000" dirty="0" smtClean="0"/>
              <a:t>Principles and Children and Young People </a:t>
            </a:r>
            <a:endParaRPr sz="4000" dirty="0"/>
          </a:p>
        </p:txBody>
      </p:sp>
      <p:sp>
        <p:nvSpPr>
          <p:cNvPr id="159" name="Principle 1 - Justify the purpose(s) for using confidential information…"/>
          <p:cNvSpPr txBox="1">
            <a:spLocks noGrp="1"/>
          </p:cNvSpPr>
          <p:nvPr>
            <p:ph idx="1"/>
          </p:nvPr>
        </p:nvSpPr>
        <p:spPr>
          <a:xfrm>
            <a:off x="650240" y="2716560"/>
            <a:ext cx="11704320" cy="5996206"/>
          </a:xfrm>
          <a:prstGeom prst="rect">
            <a:avLst/>
          </a:prstGeom>
        </p:spPr>
        <p:txBody>
          <a:bodyPr/>
          <a:lstStyle/>
          <a:p>
            <a:pPr marL="0" indent="0" defTabSz="457200">
              <a:lnSpc>
                <a:spcPct val="110000"/>
              </a:lnSpc>
              <a:spcBef>
                <a:spcPts val="0"/>
              </a:spcBef>
              <a:buSzTx/>
              <a:buNone/>
              <a:defRPr sz="1600" b="1">
                <a:latin typeface="Arial"/>
                <a:ea typeface="Arial"/>
                <a:cs typeface="Arial"/>
                <a:sym typeface="Arial"/>
              </a:defRPr>
            </a:pPr>
            <a:r>
              <a:rPr sz="2400" dirty="0"/>
              <a:t>Principle 1 - Justify the purpose(s) for using confidential information</a:t>
            </a:r>
          </a:p>
          <a:p>
            <a:pPr marL="0" indent="0" defTabSz="457200">
              <a:lnSpc>
                <a:spcPct val="110000"/>
              </a:lnSpc>
              <a:spcBef>
                <a:spcPts val="0"/>
              </a:spcBef>
              <a:buSzTx/>
              <a:buNone/>
              <a:defRPr sz="1600" b="1">
                <a:latin typeface="Arial"/>
                <a:ea typeface="Arial"/>
                <a:cs typeface="Arial"/>
                <a:sym typeface="Arial"/>
              </a:defRPr>
            </a:pPr>
            <a:endParaRPr lang="en-GB" sz="2400" dirty="0"/>
          </a:p>
          <a:p>
            <a:pPr marL="0" indent="0" defTabSz="457200">
              <a:lnSpc>
                <a:spcPct val="110000"/>
              </a:lnSpc>
              <a:spcBef>
                <a:spcPts val="0"/>
              </a:spcBef>
              <a:buSzTx/>
              <a:buNone/>
              <a:defRPr sz="1600" b="1">
                <a:latin typeface="Arial"/>
                <a:ea typeface="Arial"/>
                <a:cs typeface="Arial"/>
                <a:sym typeface="Arial"/>
              </a:defRPr>
            </a:pPr>
            <a:r>
              <a:rPr sz="2400" dirty="0" smtClean="0"/>
              <a:t>Principle </a:t>
            </a:r>
            <a:r>
              <a:rPr sz="2400" dirty="0"/>
              <a:t>6 - Comply with the </a:t>
            </a:r>
            <a:r>
              <a:rPr sz="2400" dirty="0" smtClean="0"/>
              <a:t>law</a:t>
            </a:r>
          </a:p>
          <a:p>
            <a:pPr marL="0" indent="0" defTabSz="457200">
              <a:lnSpc>
                <a:spcPct val="110000"/>
              </a:lnSpc>
              <a:spcBef>
                <a:spcPts val="0"/>
              </a:spcBef>
              <a:buSzTx/>
              <a:buNone/>
              <a:defRPr sz="1600">
                <a:latin typeface="Arial"/>
                <a:ea typeface="Arial"/>
                <a:cs typeface="Arial"/>
                <a:sym typeface="Arial"/>
              </a:defRPr>
            </a:pPr>
            <a:endParaRPr sz="2400" dirty="0" smtClean="0"/>
          </a:p>
          <a:p>
            <a:pPr marL="0" indent="0" defTabSz="457200">
              <a:lnSpc>
                <a:spcPct val="110000"/>
              </a:lnSpc>
              <a:spcBef>
                <a:spcPts val="0"/>
              </a:spcBef>
              <a:buSzTx/>
              <a:buNone/>
              <a:defRPr sz="1600" b="1">
                <a:latin typeface="Arial"/>
                <a:ea typeface="Arial"/>
                <a:cs typeface="Arial"/>
                <a:sym typeface="Arial"/>
              </a:defRPr>
            </a:pPr>
            <a:r>
              <a:rPr sz="2400" dirty="0" smtClean="0"/>
              <a:t>Principle </a:t>
            </a:r>
            <a:r>
              <a:rPr sz="2400" dirty="0"/>
              <a:t>7 - The duty to share information can be as important as the duty to protect patient confidentiality</a:t>
            </a:r>
          </a:p>
          <a:p>
            <a:pPr marL="0" indent="0" defTabSz="457200">
              <a:lnSpc>
                <a:spcPct val="110000"/>
              </a:lnSpc>
              <a:spcBef>
                <a:spcPts val="0"/>
              </a:spcBef>
              <a:buSzTx/>
              <a:buNone/>
              <a:defRPr sz="1600">
                <a:latin typeface="Arial"/>
                <a:ea typeface="Arial"/>
                <a:cs typeface="Arial"/>
                <a:sym typeface="Arial"/>
              </a:defRPr>
            </a:pPr>
            <a:endParaRPr lang="en-GB" sz="2400" dirty="0"/>
          </a:p>
          <a:p>
            <a:pPr marL="0" indent="0" defTabSz="457200">
              <a:lnSpc>
                <a:spcPct val="110000"/>
              </a:lnSpc>
              <a:spcBef>
                <a:spcPts val="0"/>
              </a:spcBef>
              <a:buSzTx/>
              <a:buNone/>
              <a:defRPr sz="1600">
                <a:latin typeface="Arial"/>
                <a:ea typeface="Arial"/>
                <a:cs typeface="Arial"/>
                <a:sym typeface="Arial"/>
              </a:defRPr>
            </a:pPr>
            <a:r>
              <a:rPr lang="en-GB" sz="2400" b="1" dirty="0">
                <a:sym typeface="Arial"/>
              </a:rPr>
              <a:t>Principle 8: Inform patients and service users about how their confidential information is used </a:t>
            </a:r>
            <a:endParaRPr lang="en-GB" sz="2400" b="1" dirty="0" smtClean="0">
              <a:sym typeface="Arial"/>
            </a:endParaRPr>
          </a:p>
          <a:p>
            <a:pPr marL="0" indent="0" defTabSz="457200">
              <a:lnSpc>
                <a:spcPct val="110000"/>
              </a:lnSpc>
              <a:spcBef>
                <a:spcPts val="0"/>
              </a:spcBef>
              <a:buSzTx/>
              <a:buNone/>
              <a:defRPr sz="1600">
                <a:latin typeface="Arial"/>
                <a:ea typeface="Arial"/>
                <a:cs typeface="Arial"/>
                <a:sym typeface="Arial"/>
              </a:defRPr>
            </a:pPr>
            <a:endParaRPr lang="en-GB" sz="2400" b="1" dirty="0">
              <a:sym typeface="Arial"/>
            </a:endParaRPr>
          </a:p>
          <a:p>
            <a:pPr marL="0" indent="0" defTabSz="457200">
              <a:lnSpc>
                <a:spcPct val="110000"/>
              </a:lnSpc>
              <a:spcBef>
                <a:spcPts val="0"/>
              </a:spcBef>
              <a:buSzTx/>
              <a:buNone/>
              <a:defRPr sz="1600">
                <a:latin typeface="Arial"/>
                <a:ea typeface="Arial"/>
                <a:cs typeface="Arial"/>
                <a:sym typeface="Arial"/>
              </a:defRPr>
            </a:pPr>
            <a:r>
              <a:rPr lang="en-GB" sz="3200" dirty="0" smtClean="0">
                <a:sym typeface="Arial"/>
              </a:rPr>
              <a:t>Key issues: </a:t>
            </a:r>
          </a:p>
          <a:p>
            <a:pPr defTabSz="457200">
              <a:lnSpc>
                <a:spcPct val="110000"/>
              </a:lnSpc>
              <a:spcBef>
                <a:spcPts val="0"/>
              </a:spcBef>
              <a:buSzTx/>
              <a:buFontTx/>
              <a:buChar char="-"/>
              <a:defRPr sz="1600">
                <a:latin typeface="Arial"/>
                <a:ea typeface="Arial"/>
                <a:cs typeface="Arial"/>
                <a:sym typeface="Arial"/>
              </a:defRPr>
            </a:pPr>
            <a:r>
              <a:rPr lang="en-GB" sz="3200" dirty="0" smtClean="0">
                <a:sym typeface="Arial"/>
              </a:rPr>
              <a:t>Sharing information with parents</a:t>
            </a:r>
          </a:p>
          <a:p>
            <a:pPr defTabSz="457200">
              <a:lnSpc>
                <a:spcPct val="110000"/>
              </a:lnSpc>
              <a:spcBef>
                <a:spcPts val="0"/>
              </a:spcBef>
              <a:buSzTx/>
              <a:buFontTx/>
              <a:buChar char="-"/>
              <a:defRPr sz="1600">
                <a:latin typeface="Arial"/>
                <a:ea typeface="Arial"/>
                <a:cs typeface="Arial"/>
                <a:sym typeface="Arial"/>
              </a:defRPr>
            </a:pPr>
            <a:r>
              <a:rPr lang="en-GB" sz="3200" dirty="0" smtClean="0"/>
              <a:t>Sharing information with other commissioners and providers of care, support and treatment.</a:t>
            </a:r>
            <a:endParaRPr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1 continued</a:t>
            </a:r>
            <a:endParaRPr lang="en-GB" dirty="0"/>
          </a:p>
        </p:txBody>
      </p:sp>
      <p:sp>
        <p:nvSpPr>
          <p:cNvPr id="3" name="Content Placeholder 2"/>
          <p:cNvSpPr>
            <a:spLocks noGrp="1"/>
          </p:cNvSpPr>
          <p:nvPr>
            <p:ph sz="half" idx="1"/>
          </p:nvPr>
        </p:nvSpPr>
        <p:spPr/>
        <p:txBody>
          <a:bodyPr numCol="1"/>
          <a:lstStyle/>
          <a:p>
            <a:r>
              <a:rPr lang="en-GB" dirty="0" smtClean="0"/>
              <a:t>The police subsequently approach </a:t>
            </a:r>
            <a:r>
              <a:rPr lang="en-GB" dirty="0" err="1" smtClean="0"/>
              <a:t>Anytownshire</a:t>
            </a:r>
            <a:r>
              <a:rPr lang="en-GB" dirty="0" smtClean="0"/>
              <a:t> NHS Trust and identify that Brian is believed to have been involved in a number of serious assaults and robberies. </a:t>
            </a:r>
          </a:p>
          <a:p>
            <a:r>
              <a:rPr lang="en-GB" dirty="0" smtClean="0"/>
              <a:t>They ask to see Brian’s records to try to collate the timing of the robberies with Brian’s previous attendances in A+E. </a:t>
            </a:r>
          </a:p>
          <a:p>
            <a:endParaRPr lang="en-GB" dirty="0"/>
          </a:p>
          <a:p>
            <a:endParaRPr lang="en-GB" dirty="0" smtClean="0"/>
          </a:p>
          <a:p>
            <a:r>
              <a:rPr lang="en-GB" dirty="0" smtClean="0"/>
              <a:t>What </a:t>
            </a:r>
            <a:r>
              <a:rPr lang="en-GB" dirty="0" smtClean="0"/>
              <a:t>would be the issues?</a:t>
            </a:r>
          </a:p>
        </p:txBody>
      </p:sp>
    </p:spTree>
    <p:extLst>
      <p:ext uri="{BB962C8B-B14F-4D97-AF65-F5344CB8AC3E}">
        <p14:creationId xmlns:p14="http://schemas.microsoft.com/office/powerpoint/2010/main" val="191223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 and thank you!</a:t>
            </a:r>
            <a:endParaRPr lang="en-GB" dirty="0"/>
          </a:p>
        </p:txBody>
      </p:sp>
      <p:sp>
        <p:nvSpPr>
          <p:cNvPr id="3" name="Content Placeholder 2"/>
          <p:cNvSpPr>
            <a:spLocks noGrp="1"/>
          </p:cNvSpPr>
          <p:nvPr>
            <p:ph sz="half" idx="1"/>
          </p:nvPr>
        </p:nvSpPr>
        <p:spPr/>
        <p:txBody>
          <a:bodyPr numCol="1"/>
          <a:lstStyle/>
          <a:p>
            <a:pPr marL="0" indent="0" algn="ctr" fontAlgn="t">
              <a:spcBef>
                <a:spcPts val="1650"/>
              </a:spcBef>
              <a:spcAft>
                <a:spcPts val="0"/>
              </a:spcAft>
              <a:buNone/>
            </a:pPr>
            <a:r>
              <a:rPr lang="en-GB" sz="3200" b="1" kern="1200" dirty="0" smtClean="0">
                <a:solidFill>
                  <a:srgbClr val="000000"/>
                </a:solidFill>
                <a:ea typeface="Times New Roman"/>
                <a:cs typeface="Times New Roman"/>
              </a:rPr>
              <a:t>Andrew </a:t>
            </a:r>
            <a:r>
              <a:rPr lang="en-GB" sz="3200" b="1" kern="1200" dirty="0">
                <a:solidFill>
                  <a:srgbClr val="000000"/>
                </a:solidFill>
                <a:ea typeface="Times New Roman"/>
                <a:cs typeface="Times New Roman"/>
              </a:rPr>
              <a:t>Latham</a:t>
            </a:r>
            <a:r>
              <a:rPr lang="en-GB" sz="3200" kern="1200" dirty="0">
                <a:solidFill>
                  <a:srgbClr val="000000"/>
                </a:solidFill>
                <a:ea typeface="Times New Roman"/>
                <a:cs typeface="Times New Roman"/>
              </a:rPr>
              <a:t/>
            </a:r>
            <a:br>
              <a:rPr lang="en-GB" sz="3200" kern="1200" dirty="0">
                <a:solidFill>
                  <a:srgbClr val="000000"/>
                </a:solidFill>
                <a:ea typeface="Times New Roman"/>
                <a:cs typeface="Times New Roman"/>
              </a:rPr>
            </a:br>
            <a:r>
              <a:rPr lang="en-GB" sz="3200" kern="1200" dirty="0" smtClean="0">
                <a:solidFill>
                  <a:srgbClr val="000000"/>
                </a:solidFill>
                <a:ea typeface="Times New Roman"/>
                <a:cs typeface="Times New Roman"/>
              </a:rPr>
              <a:t>Partner</a:t>
            </a:r>
            <a:r>
              <a:rPr lang="en-GB" sz="3200" kern="1200" dirty="0">
                <a:solidFill>
                  <a:srgbClr val="000000"/>
                </a:solidFill>
                <a:ea typeface="Times New Roman"/>
                <a:cs typeface="Times New Roman"/>
              </a:rPr>
              <a:t> | Clinical Law</a:t>
            </a:r>
            <a:br>
              <a:rPr lang="en-GB" sz="3200" kern="1200" dirty="0">
                <a:solidFill>
                  <a:srgbClr val="000000"/>
                </a:solidFill>
                <a:ea typeface="Times New Roman"/>
                <a:cs typeface="Times New Roman"/>
              </a:rPr>
            </a:br>
            <a:r>
              <a:rPr lang="en-GB" sz="3200" kern="1200" dirty="0">
                <a:solidFill>
                  <a:srgbClr val="000000"/>
                </a:solidFill>
                <a:ea typeface="Times New Roman"/>
                <a:cs typeface="Times New Roman"/>
              </a:rPr>
              <a:t>Capsticks Solicitors LLP</a:t>
            </a:r>
            <a:br>
              <a:rPr lang="en-GB" sz="3200" kern="1200" dirty="0">
                <a:solidFill>
                  <a:srgbClr val="000000"/>
                </a:solidFill>
                <a:ea typeface="Times New Roman"/>
                <a:cs typeface="Times New Roman"/>
              </a:rPr>
            </a:br>
            <a:endParaRPr lang="en-GB" sz="3200" kern="1200" dirty="0" smtClean="0">
              <a:solidFill>
                <a:srgbClr val="000000"/>
              </a:solidFill>
              <a:ea typeface="Times New Roman"/>
              <a:cs typeface="Times New Roman"/>
            </a:endParaRPr>
          </a:p>
          <a:p>
            <a:pPr marL="0" indent="0" algn="ctr" fontAlgn="t">
              <a:spcBef>
                <a:spcPts val="1650"/>
              </a:spcBef>
              <a:spcAft>
                <a:spcPts val="0"/>
              </a:spcAft>
              <a:buNone/>
            </a:pPr>
            <a:r>
              <a:rPr lang="en-GB" sz="3200" b="1" kern="1200" dirty="0" smtClean="0">
                <a:solidFill>
                  <a:srgbClr val="000000"/>
                </a:solidFill>
                <a:ea typeface="Times New Roman"/>
                <a:cs typeface="Times New Roman"/>
              </a:rPr>
              <a:t>T</a:t>
            </a:r>
            <a:r>
              <a:rPr lang="en-GB" sz="3200" kern="1200" dirty="0">
                <a:solidFill>
                  <a:srgbClr val="000000"/>
                </a:solidFill>
                <a:ea typeface="Times New Roman"/>
                <a:cs typeface="Times New Roman"/>
              </a:rPr>
              <a:t>: 020 8780 4674 </a:t>
            </a:r>
          </a:p>
          <a:p>
            <a:pPr marL="0" indent="0" algn="ctr" fontAlgn="t">
              <a:spcBef>
                <a:spcPts val="1650"/>
              </a:spcBef>
              <a:spcAft>
                <a:spcPts val="0"/>
              </a:spcAft>
              <a:buNone/>
            </a:pPr>
            <a:r>
              <a:rPr lang="en-GB" sz="3200" b="1" kern="1200" dirty="0" smtClean="0">
                <a:solidFill>
                  <a:srgbClr val="000000"/>
                </a:solidFill>
                <a:ea typeface="Times New Roman"/>
                <a:cs typeface="Times New Roman"/>
              </a:rPr>
              <a:t>M</a:t>
            </a:r>
            <a:r>
              <a:rPr lang="en-GB" sz="3200" kern="1200" dirty="0" smtClean="0">
                <a:solidFill>
                  <a:srgbClr val="000000"/>
                </a:solidFill>
                <a:ea typeface="Times New Roman"/>
                <a:cs typeface="Times New Roman"/>
              </a:rPr>
              <a:t>:07912 563 029</a:t>
            </a:r>
          </a:p>
          <a:p>
            <a:pPr marL="0" indent="0" algn="ctr" fontAlgn="t">
              <a:spcBef>
                <a:spcPts val="1650"/>
              </a:spcBef>
              <a:spcAft>
                <a:spcPts val="0"/>
              </a:spcAft>
              <a:buNone/>
            </a:pPr>
            <a:r>
              <a:rPr lang="en-GB" sz="3200" b="1" kern="1200" dirty="0" smtClean="0">
                <a:solidFill>
                  <a:srgbClr val="000000"/>
                </a:solidFill>
                <a:ea typeface="Times New Roman"/>
                <a:cs typeface="Times New Roman"/>
              </a:rPr>
              <a:t>E: </a:t>
            </a:r>
            <a:r>
              <a:rPr lang="en-GB" sz="3200" u="sng" kern="1200" dirty="0" smtClean="0">
                <a:solidFill>
                  <a:srgbClr val="0000FF"/>
                </a:solidFill>
                <a:ea typeface="Times New Roman"/>
                <a:cs typeface="Times New Roman"/>
                <a:hlinkClick r:id="rId2"/>
              </a:rPr>
              <a:t>andrew.latham@capsticks.com</a:t>
            </a:r>
            <a:endParaRPr lang="en-GB" sz="3200" u="sng" kern="1200" dirty="0" smtClean="0">
              <a:solidFill>
                <a:srgbClr val="0000FF"/>
              </a:solidFill>
              <a:ea typeface="Times New Roman"/>
              <a:cs typeface="Times New Roman"/>
            </a:endParaRPr>
          </a:p>
          <a:p>
            <a:pPr marL="0" indent="0" algn="ctr" fontAlgn="t">
              <a:spcBef>
                <a:spcPts val="1650"/>
              </a:spcBef>
              <a:spcAft>
                <a:spcPts val="0"/>
              </a:spcAft>
              <a:buNone/>
            </a:pPr>
            <a:r>
              <a:rPr lang="en-GB" sz="3200" u="sng" kern="1200" dirty="0" smtClean="0">
                <a:solidFill>
                  <a:srgbClr val="0000FF"/>
                </a:solidFill>
                <a:cs typeface="Times New Roman"/>
              </a:rPr>
              <a:t>@</a:t>
            </a:r>
            <a:r>
              <a:rPr lang="en-GB" sz="3200" u="sng" kern="1200" dirty="0" err="1" smtClean="0">
                <a:solidFill>
                  <a:srgbClr val="0000FF"/>
                </a:solidFill>
                <a:cs typeface="Times New Roman"/>
              </a:rPr>
              <a:t>ajlhealthlaw</a:t>
            </a:r>
            <a:endParaRPr lang="en-GB" sz="3200" u="sng" kern="1200" dirty="0" smtClean="0">
              <a:solidFill>
                <a:srgbClr val="0000FF"/>
              </a:solidFill>
              <a:cs typeface="Times New Roman"/>
            </a:endParaRPr>
          </a:p>
          <a:p>
            <a:pPr marL="0" indent="0" algn="ctr" fontAlgn="t">
              <a:spcBef>
                <a:spcPts val="1650"/>
              </a:spcBef>
              <a:spcAft>
                <a:spcPts val="0"/>
              </a:spcAft>
              <a:buNone/>
            </a:pPr>
            <a:r>
              <a:rPr lang="en-GB" dirty="0">
                <a:hlinkClick r:id="rId3"/>
              </a:rPr>
              <a:t>https://www.linkedin.com/in/andrew-latham-1baab461</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2389449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laws </a:t>
            </a:r>
            <a:r>
              <a:rPr lang="en-GB" dirty="0" smtClean="0"/>
              <a:t>and guidance </a:t>
            </a:r>
            <a:r>
              <a:rPr lang="en-GB" dirty="0" smtClean="0"/>
              <a:t>are </a:t>
            </a:r>
            <a:r>
              <a:rPr lang="en-GB" dirty="0" smtClean="0"/>
              <a:t>at play</a:t>
            </a:r>
            <a:r>
              <a:rPr lang="en-GB" dirty="0" smtClean="0"/>
              <a:t>? (1)</a:t>
            </a:r>
            <a:endParaRPr lang="en-GB" dirty="0"/>
          </a:p>
        </p:txBody>
      </p:sp>
      <p:sp>
        <p:nvSpPr>
          <p:cNvPr id="3" name="Content Placeholder 2"/>
          <p:cNvSpPr>
            <a:spLocks noGrp="1"/>
          </p:cNvSpPr>
          <p:nvPr>
            <p:ph idx="1"/>
          </p:nvPr>
        </p:nvSpPr>
        <p:spPr>
          <a:xfrm>
            <a:off x="650240" y="2572544"/>
            <a:ext cx="11704320" cy="6140222"/>
          </a:xfrm>
        </p:spPr>
        <p:txBody>
          <a:bodyPr/>
          <a:lstStyle/>
          <a:p>
            <a:r>
              <a:rPr lang="en-GB" dirty="0" smtClean="0"/>
              <a:t>Confidentiality</a:t>
            </a:r>
          </a:p>
          <a:p>
            <a:r>
              <a:rPr lang="en-GB" dirty="0" smtClean="0"/>
              <a:t>Data protection </a:t>
            </a:r>
          </a:p>
          <a:p>
            <a:r>
              <a:rPr lang="en-GB" dirty="0" smtClean="0"/>
              <a:t>Human </a:t>
            </a:r>
            <a:r>
              <a:rPr lang="en-GB" dirty="0" smtClean="0"/>
              <a:t>Rights (Article 8: privacy and family rights of child and parents)</a:t>
            </a:r>
            <a:endParaRPr lang="en-GB" dirty="0" smtClean="0"/>
          </a:p>
          <a:p>
            <a:r>
              <a:rPr lang="en-GB" dirty="0" smtClean="0"/>
              <a:t>Common law issues about child/young person’s </a:t>
            </a:r>
            <a:r>
              <a:rPr lang="en-GB" dirty="0" smtClean="0"/>
              <a:t>decision making ability (</a:t>
            </a:r>
            <a:r>
              <a:rPr lang="en-GB" i="1" dirty="0" err="1" smtClean="0"/>
              <a:t>Gillick</a:t>
            </a:r>
            <a:r>
              <a:rPr lang="en-GB" dirty="0" smtClean="0"/>
              <a:t>), Mental Capacity Act 2005 </a:t>
            </a:r>
          </a:p>
          <a:p>
            <a:r>
              <a:rPr lang="en-GB" dirty="0" smtClean="0"/>
              <a:t>Children Act 1989 and </a:t>
            </a:r>
            <a:r>
              <a:rPr lang="en-GB" dirty="0" smtClean="0"/>
              <a:t>2004 – powers of parents and public bodies and duties in respect of children </a:t>
            </a:r>
            <a:endParaRPr lang="en-GB" dirty="0"/>
          </a:p>
          <a:p>
            <a:endParaRPr lang="en-GB" b="1" dirty="0" smtClean="0"/>
          </a:p>
          <a:p>
            <a:r>
              <a:rPr lang="en-GB" dirty="0" smtClean="0"/>
              <a:t>Various regulations (some context specific) </a:t>
            </a:r>
          </a:p>
          <a:p>
            <a:r>
              <a:rPr lang="en-GB" dirty="0" smtClean="0"/>
              <a:t>Professional guidance </a:t>
            </a:r>
            <a:endParaRPr lang="en-GB" dirty="0" smtClean="0"/>
          </a:p>
        </p:txBody>
      </p:sp>
    </p:spTree>
    <p:extLst>
      <p:ext uri="{BB962C8B-B14F-4D97-AF65-F5344CB8AC3E}">
        <p14:creationId xmlns:p14="http://schemas.microsoft.com/office/powerpoint/2010/main" val="878287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laws and guidance are at play (2)</a:t>
            </a:r>
            <a:endParaRPr lang="en-GB" dirty="0"/>
          </a:p>
        </p:txBody>
      </p:sp>
      <p:sp>
        <p:nvSpPr>
          <p:cNvPr id="3" name="Content Placeholder 2"/>
          <p:cNvSpPr>
            <a:spLocks noGrp="1"/>
          </p:cNvSpPr>
          <p:nvPr>
            <p:ph idx="1"/>
          </p:nvPr>
        </p:nvSpPr>
        <p:spPr/>
        <p:txBody>
          <a:bodyPr/>
          <a:lstStyle/>
          <a:p>
            <a:r>
              <a:rPr lang="en-GB" sz="3200" dirty="0"/>
              <a:t>This is not an exhaustive list! Scotland has its own cases and </a:t>
            </a:r>
            <a:r>
              <a:rPr lang="en-GB" sz="3200" dirty="0" smtClean="0"/>
              <a:t>legislation (e.g. statutory capacity presumption at age 12); </a:t>
            </a:r>
            <a:r>
              <a:rPr lang="en-GB" sz="3200" dirty="0"/>
              <a:t>Wales has some differences to England.</a:t>
            </a:r>
          </a:p>
          <a:p>
            <a:r>
              <a:rPr lang="en-GB" sz="3200" dirty="0"/>
              <a:t>How these laws overlap and interact with one another can be very important in respect of </a:t>
            </a:r>
            <a:r>
              <a:rPr lang="en-GB" sz="3200" dirty="0" err="1"/>
              <a:t>Caldicott</a:t>
            </a:r>
            <a:r>
              <a:rPr lang="en-GB" sz="3200" dirty="0"/>
              <a:t> issues</a:t>
            </a:r>
          </a:p>
          <a:p>
            <a:r>
              <a:rPr lang="en-GB" sz="3200" b="1" dirty="0"/>
              <a:t>Child’s ‘best interests’ will generally have primacy…</a:t>
            </a:r>
          </a:p>
          <a:p>
            <a:r>
              <a:rPr lang="en-GB" sz="3200" dirty="0"/>
              <a:t>… but what is in the child’s best </a:t>
            </a:r>
            <a:r>
              <a:rPr lang="en-GB" sz="3200" dirty="0" smtClean="0"/>
              <a:t>interests?</a:t>
            </a:r>
            <a:endParaRPr lang="en-GB" sz="3200" dirty="0"/>
          </a:p>
          <a:p>
            <a:pPr marL="0" indent="0">
              <a:buNone/>
            </a:pPr>
            <a:endParaRPr lang="en-GB" dirty="0"/>
          </a:p>
        </p:txBody>
      </p:sp>
    </p:spTree>
    <p:extLst>
      <p:ext uri="{BB962C8B-B14F-4D97-AF65-F5344CB8AC3E}">
        <p14:creationId xmlns:p14="http://schemas.microsoft.com/office/powerpoint/2010/main" val="12340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Confidentiality and decision making – a rule of thumb</a:t>
            </a:r>
            <a:endParaRPr lang="en-GB" dirty="0"/>
          </a:p>
        </p:txBody>
      </p:sp>
      <p:sp>
        <p:nvSpPr>
          <p:cNvPr id="3" name="Content Placeholder 2"/>
          <p:cNvSpPr>
            <a:spLocks noGrp="1"/>
          </p:cNvSpPr>
          <p:nvPr>
            <p:ph idx="1"/>
          </p:nvPr>
        </p:nvSpPr>
        <p:spPr>
          <a:xfrm>
            <a:off x="650240" y="2644552"/>
            <a:ext cx="11704320" cy="6068214"/>
          </a:xfrm>
        </p:spPr>
        <p:txBody>
          <a:bodyPr/>
          <a:lstStyle/>
          <a:p>
            <a:r>
              <a:rPr lang="en-GB" i="1" u="sng" dirty="0" err="1" smtClean="0"/>
              <a:t>Gillick</a:t>
            </a:r>
            <a:r>
              <a:rPr lang="en-GB" i="1" u="sng" dirty="0" smtClean="0"/>
              <a:t> v West Norfolk Health Authority</a:t>
            </a:r>
            <a:r>
              <a:rPr lang="en-GB" dirty="0" smtClean="0"/>
              <a:t> – children aged 15 and under may have capacity to consent to treatment on their own behalf if they have sufficient intelligence, maturity and understanding to decide on the issue in question</a:t>
            </a:r>
          </a:p>
          <a:p>
            <a:r>
              <a:rPr lang="en-GB" i="1" u="sng" dirty="0" smtClean="0"/>
              <a:t>Family Law Reform Act 1969, s. 8</a:t>
            </a:r>
            <a:r>
              <a:rPr lang="en-GB" dirty="0" smtClean="0"/>
              <a:t> </a:t>
            </a:r>
            <a:r>
              <a:rPr lang="en-GB" dirty="0"/>
              <a:t>consent of a minor who has attained the age of sixteen years to any surgical, medical or dental treatment which, in the absence of consent, would constitute a trespass to his person, shall be as effective as it would be if he were of full </a:t>
            </a:r>
            <a:r>
              <a:rPr lang="en-GB" dirty="0" smtClean="0"/>
              <a:t>age</a:t>
            </a:r>
          </a:p>
          <a:p>
            <a:r>
              <a:rPr lang="en-GB" dirty="0" smtClean="0"/>
              <a:t>MCA 2005 – a person aged 16 or over is assumed to have mental capacity as a starting point</a:t>
            </a:r>
          </a:p>
          <a:p>
            <a:r>
              <a:rPr lang="en-GB" dirty="0" smtClean="0"/>
              <a:t>Rule of thumb: if C/YP can consent to treatment him/herself, s/he can express independent views about associated information sharing</a:t>
            </a:r>
            <a:endParaRPr lang="en-GB" dirty="0"/>
          </a:p>
          <a:p>
            <a:endParaRPr lang="en-GB" dirty="0"/>
          </a:p>
        </p:txBody>
      </p:sp>
    </p:spTree>
    <p:extLst>
      <p:ext uri="{BB962C8B-B14F-4D97-AF65-F5344CB8AC3E}">
        <p14:creationId xmlns:p14="http://schemas.microsoft.com/office/powerpoint/2010/main" val="2355840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 (Axon) v </a:t>
            </a:r>
            <a:r>
              <a:rPr lang="en-GB" dirty="0" err="1" smtClean="0"/>
              <a:t>SoS</a:t>
            </a:r>
            <a:r>
              <a:rPr lang="en-GB" dirty="0" smtClean="0"/>
              <a:t> for Health (2006) (1)</a:t>
            </a:r>
            <a:endParaRPr lang="en-GB" dirty="0"/>
          </a:p>
        </p:txBody>
      </p:sp>
      <p:sp>
        <p:nvSpPr>
          <p:cNvPr id="3" name="Content Placeholder 2"/>
          <p:cNvSpPr>
            <a:spLocks noGrp="1"/>
          </p:cNvSpPr>
          <p:nvPr>
            <p:ph idx="1"/>
          </p:nvPr>
        </p:nvSpPr>
        <p:spPr>
          <a:xfrm>
            <a:off x="650240" y="2788568"/>
            <a:ext cx="11704320" cy="5924198"/>
          </a:xfrm>
        </p:spPr>
        <p:txBody>
          <a:bodyPr/>
          <a:lstStyle/>
          <a:p>
            <a:r>
              <a:rPr lang="en-GB" dirty="0" err="1" smtClean="0"/>
              <a:t>SoS</a:t>
            </a:r>
            <a:r>
              <a:rPr lang="en-GB" dirty="0" smtClean="0"/>
              <a:t> had published guidance around sexual health treatment for children and young people.</a:t>
            </a:r>
          </a:p>
          <a:p>
            <a:r>
              <a:rPr lang="en-GB" dirty="0" smtClean="0"/>
              <a:t>A challenged this </a:t>
            </a:r>
            <a:r>
              <a:rPr lang="en-GB" dirty="0"/>
              <a:t>and said </a:t>
            </a:r>
            <a:r>
              <a:rPr lang="en-GB" dirty="0" smtClean="0"/>
              <a:t>the Court should declare that clinicians are not under an obligation to </a:t>
            </a:r>
            <a:r>
              <a:rPr lang="en-GB" dirty="0"/>
              <a:t>keep confidential advice and treatment which he proposed to provide to a young person under the age of 16 in respect of contraception, sexually transmitted infections and abortion and therefore </a:t>
            </a:r>
            <a:r>
              <a:rPr lang="en-GB" dirty="0" smtClean="0"/>
              <a:t>clinicians should </a:t>
            </a:r>
            <a:r>
              <a:rPr lang="en-GB" dirty="0"/>
              <a:t>not provide such advice and treatment without the parents' knowledge unless to do so would or might prejudice the child's physical or mental health so that it was in the child's best interest not to do </a:t>
            </a:r>
            <a:r>
              <a:rPr lang="en-GB" dirty="0" smtClean="0"/>
              <a:t>so. </a:t>
            </a:r>
          </a:p>
          <a:p>
            <a:r>
              <a:rPr lang="en-GB" b="1" dirty="0" smtClean="0"/>
              <a:t>What did the Court decide?</a:t>
            </a:r>
            <a:endParaRPr lang="en-GB" b="1" dirty="0"/>
          </a:p>
        </p:txBody>
      </p:sp>
    </p:spTree>
    <p:extLst>
      <p:ext uri="{BB962C8B-B14F-4D97-AF65-F5344CB8AC3E}">
        <p14:creationId xmlns:p14="http://schemas.microsoft.com/office/powerpoint/2010/main" val="1298993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Presentation_BLUE">
  <a:themeElements>
    <a:clrScheme name="~6807654 1">
      <a:dk1>
        <a:srgbClr val="393130"/>
      </a:dk1>
      <a:lt1>
        <a:srgbClr val="FFFFFF"/>
      </a:lt1>
      <a:dk2>
        <a:srgbClr val="4791D9"/>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fontScheme name="~6807654">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807654 1">
        <a:dk1>
          <a:srgbClr val="393130"/>
        </a:dk1>
        <a:lt1>
          <a:srgbClr val="FFFFFF"/>
        </a:lt1>
        <a:dk2>
          <a:srgbClr val="4791D9"/>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2">
        <a:dk1>
          <a:srgbClr val="393130"/>
        </a:dk1>
        <a:lt1>
          <a:srgbClr val="FFFFFF"/>
        </a:lt1>
        <a:dk2>
          <a:srgbClr val="2BACCC"/>
        </a:dk2>
        <a:lt2>
          <a:srgbClr val="B22936"/>
        </a:lt2>
        <a:accent1>
          <a:srgbClr val="AEA9A3"/>
        </a:accent1>
        <a:accent2>
          <a:srgbClr val="4791D9"/>
        </a:accent2>
        <a:accent3>
          <a:srgbClr val="FFFFFF"/>
        </a:accent3>
        <a:accent4>
          <a:srgbClr val="2F2827"/>
        </a:accent4>
        <a:accent5>
          <a:srgbClr val="D3D1CE"/>
        </a:accent5>
        <a:accent6>
          <a:srgbClr val="3F83C4"/>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3">
        <a:dk1>
          <a:srgbClr val="393130"/>
        </a:dk1>
        <a:lt1>
          <a:srgbClr val="FFFFFF"/>
        </a:lt1>
        <a:dk2>
          <a:srgbClr val="6A2225"/>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
      <a:clrScheme name="~6807654 4">
        <a:dk1>
          <a:srgbClr val="393130"/>
        </a:dk1>
        <a:lt1>
          <a:srgbClr val="FFFFFF"/>
        </a:lt1>
        <a:dk2>
          <a:srgbClr val="C85300"/>
        </a:dk2>
        <a:lt2>
          <a:srgbClr val="B22936"/>
        </a:lt2>
        <a:accent1>
          <a:srgbClr val="AEA9A3"/>
        </a:accent1>
        <a:accent2>
          <a:srgbClr val="2BACCC"/>
        </a:accent2>
        <a:accent3>
          <a:srgbClr val="FFFFFF"/>
        </a:accent3>
        <a:accent4>
          <a:srgbClr val="2F2827"/>
        </a:accent4>
        <a:accent5>
          <a:srgbClr val="D3D1CE"/>
        </a:accent5>
        <a:accent6>
          <a:srgbClr val="269BB9"/>
        </a:accent6>
        <a:hlink>
          <a:srgbClr val="6A2225"/>
        </a:hlink>
        <a:folHlink>
          <a:srgbClr val="F0BA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536</TotalTime>
  <Words>4553</Words>
  <Application>Microsoft Office PowerPoint</Application>
  <PresentationFormat>Custom</PresentationFormat>
  <Paragraphs>326</Paragraphs>
  <Slides>51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Helvetica</vt:lpstr>
      <vt:lpstr>Helvetica Neue</vt:lpstr>
      <vt:lpstr>Times New Roman</vt:lpstr>
      <vt:lpstr>Wingdings</vt:lpstr>
      <vt:lpstr>Powerpoint Presentation_BLUE</vt:lpstr>
      <vt:lpstr>Legal Update for Caldicott Guardians     </vt:lpstr>
      <vt:lpstr>A health warning! Lawyers love text heavy slides…</vt:lpstr>
      <vt:lpstr>What we will be discussing</vt:lpstr>
      <vt:lpstr>Information sharing as an issue</vt:lpstr>
      <vt:lpstr>The Caldicott Principles and Children and Young People </vt:lpstr>
      <vt:lpstr>What laws and guidance are at play? (1)</vt:lpstr>
      <vt:lpstr>What laws and guidance are at play (2)</vt:lpstr>
      <vt:lpstr>Confidentiality and decision making – a rule of thumb</vt:lpstr>
      <vt:lpstr>R (Axon) v SoS for Health (2006) (1)</vt:lpstr>
      <vt:lpstr>R (Axon) v SoS for Health (2006) (2)</vt:lpstr>
      <vt:lpstr>Local Authority X v HI and others (2016) (1)</vt:lpstr>
      <vt:lpstr>Local Authority X v HI and others (2016) (2)</vt:lpstr>
      <vt:lpstr>PD v SD and X local authority (2015)</vt:lpstr>
      <vt:lpstr>PD v SD and X local authority (2015)</vt:lpstr>
      <vt:lpstr>Parental responsibility  - what is it, and who has it?</vt:lpstr>
      <vt:lpstr>What do we learn from these cases?</vt:lpstr>
      <vt:lpstr>The duty of candour</vt:lpstr>
      <vt:lpstr>The duty of candour: what is it?</vt:lpstr>
      <vt:lpstr>What is candour?</vt:lpstr>
      <vt:lpstr>What is candour?</vt:lpstr>
      <vt:lpstr>When does it apply?</vt:lpstr>
      <vt:lpstr>Notifiable safety incidents Other registered persons (GPs etc. in England)</vt:lpstr>
      <vt:lpstr>When does it apply (NHS in England)?</vt:lpstr>
      <vt:lpstr>When does it apply? Summary</vt:lpstr>
      <vt:lpstr>How do you comply with the specific duty?</vt:lpstr>
      <vt:lpstr>Who needs to be told?</vt:lpstr>
      <vt:lpstr>How do you comply with the specific duty?</vt:lpstr>
      <vt:lpstr>Things to think about and train staff on</vt:lpstr>
      <vt:lpstr>Candour and GDPR – the interaction Notifiable personal data breaches (article 33 GDPR)</vt:lpstr>
      <vt:lpstr>Duty to notify data subject (art 34)</vt:lpstr>
      <vt:lpstr>Confidentiality and data protection issues</vt:lpstr>
      <vt:lpstr>Coco v AN Clark – ingredients for confidentiality claims…</vt:lpstr>
      <vt:lpstr>… and defences</vt:lpstr>
      <vt:lpstr>A few things to bear in mind</vt:lpstr>
      <vt:lpstr>GMC consent guidance (applies to all patients – not just those who lack capacity)</vt:lpstr>
      <vt:lpstr>Confidentiality – GMC 0-18 years guidance </vt:lpstr>
      <vt:lpstr>GMC 0-18 guidance (2)</vt:lpstr>
      <vt:lpstr>GMC 0-18 guidance (3)</vt:lpstr>
      <vt:lpstr>Data protection law – records requests (1)</vt:lpstr>
      <vt:lpstr>Data protection law – records requests (1)</vt:lpstr>
      <vt:lpstr>Requests for records by parents</vt:lpstr>
      <vt:lpstr>Access to records - summary</vt:lpstr>
      <vt:lpstr>Managing risk and making safe(r) decisions</vt:lpstr>
      <vt:lpstr>Why do people get sued/get into legal difficulty?    </vt:lpstr>
      <vt:lpstr>Points to bear in mind</vt:lpstr>
      <vt:lpstr>Things to think about</vt:lpstr>
      <vt:lpstr>Record keeping, process documentation and litigation Ahmed v BBC</vt:lpstr>
      <vt:lpstr>Case study</vt:lpstr>
      <vt:lpstr>Case study 1</vt:lpstr>
      <vt:lpstr>Case study 1 continued</vt:lpstr>
      <vt:lpstr>Q+A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 for Caldicott Guardians   Decision Making, the duty of candour, confidentiality and consent</dc:title>
  <dc:creator>Sally-Anne House</dc:creator>
  <cp:lastModifiedBy>Andrew Latham</cp:lastModifiedBy>
  <cp:revision>44</cp:revision>
  <dcterms:modified xsi:type="dcterms:W3CDTF">2022-02-09T16:11:52Z</dcterms:modified>
</cp:coreProperties>
</file>