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312" r:id="rId3"/>
    <p:sldId id="315" r:id="rId4"/>
    <p:sldId id="311" r:id="rId5"/>
    <p:sldId id="279" r:id="rId6"/>
    <p:sldId id="281" r:id="rId7"/>
    <p:sldId id="280" r:id="rId8"/>
    <p:sldId id="282" r:id="rId9"/>
    <p:sldId id="283" r:id="rId10"/>
    <p:sldId id="284" r:id="rId11"/>
    <p:sldId id="286" r:id="rId12"/>
    <p:sldId id="295" r:id="rId13"/>
    <p:sldId id="296" r:id="rId14"/>
    <p:sldId id="297" r:id="rId15"/>
    <p:sldId id="307" r:id="rId16"/>
    <p:sldId id="298" r:id="rId17"/>
    <p:sldId id="301" r:id="rId18"/>
    <p:sldId id="302" r:id="rId19"/>
    <p:sldId id="303" r:id="rId20"/>
    <p:sldId id="304" r:id="rId21"/>
    <p:sldId id="267" r:id="rId22"/>
    <p:sldId id="258" r:id="rId23"/>
    <p:sldId id="259" r:id="rId24"/>
    <p:sldId id="266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30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129"/>
    <p:restoredTop sz="94438"/>
  </p:normalViewPr>
  <p:slideViewPr>
    <p:cSldViewPr snapToGrid="0" snapToObjects="1">
      <p:cViewPr varScale="1">
        <p:scale>
          <a:sx n="109" d="100"/>
          <a:sy n="109" d="100"/>
        </p:scale>
        <p:origin x="10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C9EF7-FB58-4C49-A3A4-D7E3412679E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1AB0E-ACAC-B242-B19E-B97A4BE41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7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Advice should be sought </a:t>
            </a:r>
          </a:p>
          <a:p>
            <a:r>
              <a:rPr lang="en-US" dirty="0" smtClean="0"/>
              <a:t>from the Trust’s legal team and data protection officer; In these cases the Trust will </a:t>
            </a:r>
            <a:r>
              <a:rPr lang="en-US" dirty="0" err="1" smtClean="0"/>
              <a:t>endeavour</a:t>
            </a:r>
            <a:r>
              <a:rPr lang="en-US" dirty="0" smtClean="0"/>
              <a:t> to inform the patient or family where appropriate, although disclosure may be necessary by law in any case: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B211A-4180-A045-A681-9506F936CA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4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F12DB41-6E36-124A-A8A9-73B556503B1B}" type="slidenum">
              <a:rPr lang="en-GB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53000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86% of adolescents would normally seek health care from the GP- falls to 57% if the problem was related to pregnancy, HIV, or substance misuse. 25% would forgo health care if they had concerns about confidentiality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5197D-925C-8945-B32F-55D90546C11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8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Confidentiality advisory</a:t>
            </a:r>
            <a:r>
              <a:rPr lang="en-US" baseline="0" dirty="0" smtClean="0"/>
              <a:t> group (CAG) approve under section 251 of the NHS Act 2006- sets aside the common law duty of confidence  for defined medical purposes. Can disclose confidential patient data.</a:t>
            </a:r>
          </a:p>
          <a:p>
            <a:r>
              <a:rPr lang="en-US" baseline="0" dirty="0" smtClean="0"/>
              <a:t>National data opt out  now from March 2022.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B211A-4180-A045-A681-9506F936CA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85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social license captures the notion of a mandate granted by society to certain occupational groups to determine for themselves what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proper conduct, under the condition that such conduct is in line with society’s expectations. We identified 27 papers for review, including 12 survey or questionnaire studies (quantitative), 8 interview or focus group studies (qualitative), 1 mixed methods study and 6 systematic reviews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1AB0E-ACAC-B242-B19E-B97A4BE41A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2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A75E-62D0-574D-BF1A-0D5957CB38E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15CA-72EF-2047-B57A-38A50C26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5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A75E-62D0-574D-BF1A-0D5957CB38E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15CA-72EF-2047-B57A-38A50C26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2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A75E-62D0-574D-BF1A-0D5957CB38E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15CA-72EF-2047-B57A-38A50C26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A75E-62D0-574D-BF1A-0D5957CB38E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15CA-72EF-2047-B57A-38A50C26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7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A75E-62D0-574D-BF1A-0D5957CB38E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15CA-72EF-2047-B57A-38A50C26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0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A75E-62D0-574D-BF1A-0D5957CB38E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15CA-72EF-2047-B57A-38A50C26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A75E-62D0-574D-BF1A-0D5957CB38E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15CA-72EF-2047-B57A-38A50C26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A75E-62D0-574D-BF1A-0D5957CB38E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15CA-72EF-2047-B57A-38A50C26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6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A75E-62D0-574D-BF1A-0D5957CB38E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15CA-72EF-2047-B57A-38A50C26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9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A75E-62D0-574D-BF1A-0D5957CB38E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15CA-72EF-2047-B57A-38A50C26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A75E-62D0-574D-BF1A-0D5957CB38E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15CA-72EF-2047-B57A-38A50C26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EA75E-62D0-574D-BF1A-0D5957CB38E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E15CA-72EF-2047-B57A-38A50C26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Difficult and ethical issues for </a:t>
            </a:r>
            <a:r>
              <a:rPr lang="en-US" dirty="0" err="1" smtClean="0"/>
              <a:t>Caldicott</a:t>
            </a:r>
            <a:r>
              <a:rPr lang="en-US" dirty="0" smtClean="0"/>
              <a:t> Guardians in practice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Dr. Sarah Aylett</a:t>
            </a:r>
          </a:p>
          <a:p>
            <a:r>
              <a:rPr lang="en-US" sz="3600" dirty="0" smtClean="0"/>
              <a:t>Consultant </a:t>
            </a:r>
            <a:r>
              <a:rPr lang="en-US" sz="3600" dirty="0" err="1" smtClean="0"/>
              <a:t>Paediatric</a:t>
            </a:r>
            <a:r>
              <a:rPr lang="en-US" sz="3600" dirty="0" smtClean="0"/>
              <a:t> Neurologist and </a:t>
            </a:r>
            <a:r>
              <a:rPr lang="en-US" sz="3600" dirty="0" err="1" smtClean="0"/>
              <a:t>Caldicott</a:t>
            </a:r>
            <a:r>
              <a:rPr lang="en-US" sz="3600" dirty="0" smtClean="0"/>
              <a:t> Guardian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62"/>
            <a:ext cx="2766951" cy="14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disclosures of Personal Patient Data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Trust may be required to disclose data, regardless of a patient’s or families wishes, because of specific statutory or legal </a:t>
            </a:r>
            <a:r>
              <a:rPr lang="en-US" dirty="0" smtClean="0"/>
              <a:t>requirements: 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Notification </a:t>
            </a:r>
            <a:r>
              <a:rPr lang="en-US" dirty="0"/>
              <a:t>of a known or suspected communicable </a:t>
            </a:r>
            <a:r>
              <a:rPr lang="en-US" dirty="0" smtClean="0"/>
              <a:t>disease</a:t>
            </a:r>
            <a:endParaRPr lang="en-US" dirty="0"/>
          </a:p>
          <a:p>
            <a:r>
              <a:rPr lang="en-US" dirty="0"/>
              <a:t> D</a:t>
            </a:r>
            <a:r>
              <a:rPr lang="en-US" dirty="0" smtClean="0"/>
              <a:t>isclosures </a:t>
            </a:r>
            <a:r>
              <a:rPr lang="en-US" dirty="0"/>
              <a:t>to courts or in connection with </a:t>
            </a:r>
            <a:r>
              <a:rPr lang="en-US" dirty="0" smtClean="0"/>
              <a:t>litigation</a:t>
            </a:r>
          </a:p>
          <a:p>
            <a:r>
              <a:rPr lang="en-US" dirty="0" smtClean="0"/>
              <a:t> Disclosures </a:t>
            </a:r>
            <a:r>
              <a:rPr lang="en-US" dirty="0"/>
              <a:t>to statutory/regulatory bodies including </a:t>
            </a:r>
            <a:r>
              <a:rPr lang="en-US" dirty="0" smtClean="0"/>
              <a:t>CQC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Notification </a:t>
            </a:r>
            <a:r>
              <a:rPr lang="en-US" dirty="0"/>
              <a:t>of a </a:t>
            </a:r>
            <a:r>
              <a:rPr lang="en-US" dirty="0" smtClean="0"/>
              <a:t>death </a:t>
            </a:r>
            <a:endParaRPr lang="en-US" dirty="0"/>
          </a:p>
          <a:p>
            <a:r>
              <a:rPr lang="en-US" dirty="0"/>
              <a:t> Social workers: </a:t>
            </a:r>
            <a:r>
              <a:rPr lang="en-US" dirty="0" smtClean="0"/>
              <a:t>staff </a:t>
            </a:r>
            <a:r>
              <a:rPr lang="en-US" dirty="0"/>
              <a:t>must take great care in </a:t>
            </a:r>
            <a:r>
              <a:rPr lang="en-US" dirty="0" smtClean="0"/>
              <a:t>assessing </a:t>
            </a:r>
            <a:r>
              <a:rPr lang="en-US" dirty="0"/>
              <a:t>the necessity of disclosing data to social </a:t>
            </a:r>
            <a:r>
              <a:rPr lang="en-US" dirty="0" smtClean="0"/>
              <a:t>services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/>
              <a:t>A</a:t>
            </a:r>
            <a:r>
              <a:rPr lang="en-GB" dirty="0" smtClean="0"/>
              <a:t>ny </a:t>
            </a:r>
            <a:r>
              <a:rPr lang="en-GB" dirty="0"/>
              <a:t>safeguarding and child protections concerns </a:t>
            </a:r>
            <a:r>
              <a:rPr lang="en-GB" b="1" dirty="0"/>
              <a:t>must </a:t>
            </a:r>
            <a:r>
              <a:rPr lang="en-GB" dirty="0"/>
              <a:t>be shared without delay and referred to the trust Safeguarding team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with families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</a:t>
            </a:r>
            <a:r>
              <a:rPr lang="en-GB" dirty="0" smtClean="0"/>
              <a:t>onsent </a:t>
            </a:r>
            <a:r>
              <a:rPr lang="en-GB" dirty="0"/>
              <a:t>is not necessary for any of the above described </a:t>
            </a:r>
            <a:r>
              <a:rPr lang="en-GB" dirty="0" smtClean="0"/>
              <a:t>sharing for children</a:t>
            </a:r>
          </a:p>
          <a:p>
            <a:r>
              <a:rPr lang="en-GB" dirty="0" smtClean="0"/>
              <a:t>Best </a:t>
            </a:r>
            <a:r>
              <a:rPr lang="en-GB" dirty="0"/>
              <a:t>practice to inform the patient/family in advance </a:t>
            </a:r>
            <a:r>
              <a:rPr lang="en-GB" dirty="0" smtClean="0"/>
              <a:t>of such sharing</a:t>
            </a:r>
          </a:p>
          <a:p>
            <a:r>
              <a:rPr lang="en-GB" dirty="0"/>
              <a:t>I</a:t>
            </a:r>
            <a:r>
              <a:rPr lang="en-GB" dirty="0" smtClean="0"/>
              <a:t>t </a:t>
            </a:r>
            <a:r>
              <a:rPr lang="en-GB" dirty="0"/>
              <a:t>helps manage expectations and allows families to work with staff </a:t>
            </a:r>
            <a:r>
              <a:rPr lang="en-GB" dirty="0" smtClean="0"/>
              <a:t>on practical </a:t>
            </a:r>
            <a:r>
              <a:rPr lang="en-GB" dirty="0"/>
              <a:t>matters such as a change of </a:t>
            </a:r>
            <a:r>
              <a:rPr lang="en-GB" dirty="0" smtClean="0"/>
              <a:t>school</a:t>
            </a:r>
          </a:p>
          <a:p>
            <a:r>
              <a:rPr lang="en-GB" dirty="0" smtClean="0"/>
              <a:t>Where there </a:t>
            </a:r>
            <a:r>
              <a:rPr lang="en-GB" dirty="0"/>
              <a:t>are child protection concerns </a:t>
            </a:r>
            <a:r>
              <a:rPr lang="en-GB" dirty="0" smtClean="0"/>
              <a:t>and informing </a:t>
            </a:r>
            <a:r>
              <a:rPr lang="en-GB" dirty="0"/>
              <a:t>the parents may place the child at further risk of </a:t>
            </a:r>
            <a:r>
              <a:rPr lang="en-GB" dirty="0" smtClean="0"/>
              <a:t>harm, it is not required to inform parents</a:t>
            </a:r>
          </a:p>
          <a:p>
            <a:r>
              <a:rPr lang="en-GB" dirty="0" smtClean="0"/>
              <a:t>Where risk of harm is not the </a:t>
            </a:r>
            <a:r>
              <a:rPr lang="en-GB" dirty="0"/>
              <a:t>case, staff should inform families that they are making a referral to social work.</a:t>
            </a:r>
          </a:p>
        </p:txBody>
      </p:sp>
    </p:spTree>
    <p:extLst>
      <p:ext uri="{BB962C8B-B14F-4D97-AF65-F5344CB8AC3E}">
        <p14:creationId xmlns:p14="http://schemas.microsoft.com/office/powerpoint/2010/main" val="1932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TextBox 8"/>
          <p:cNvSpPr txBox="1">
            <a:spLocks noChangeArrowheads="1"/>
          </p:cNvSpPr>
          <p:nvPr/>
        </p:nvSpPr>
        <p:spPr bwMode="auto">
          <a:xfrm>
            <a:off x="7680325" y="6361114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The child first and always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097089" y="5013326"/>
            <a:ext cx="84105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  <a:t>Title</a:t>
            </a:r>
          </a:p>
          <a:p>
            <a:pPr eaLnBrk="1" hangingPunct="1"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Subtitle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58572" y="274107"/>
            <a:ext cx="1903201" cy="47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272" y="274108"/>
            <a:ext cx="1668462" cy="347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5079"/>
            <a:ext cx="9144000" cy="65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Aim: </a:t>
            </a:r>
            <a:r>
              <a:rPr lang="en-US" dirty="0"/>
              <a:t>to explore the views of young people and their parents on a young person’s right to privacy in relation to health </a:t>
            </a:r>
            <a:r>
              <a:rPr lang="en-US" dirty="0" smtClean="0"/>
              <a:t>information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Recruitment 20 young people (YP) age 14-17 years  </a:t>
            </a:r>
            <a:r>
              <a:rPr lang="en-US" dirty="0"/>
              <a:t>with experience of healthcare </a:t>
            </a:r>
            <a:r>
              <a:rPr lang="en-US" dirty="0" smtClean="0"/>
              <a:t>services in </a:t>
            </a:r>
            <a:r>
              <a:rPr lang="en-US" dirty="0" err="1"/>
              <a:t>paediatric</a:t>
            </a:r>
            <a:r>
              <a:rPr lang="en-US" dirty="0"/>
              <a:t> </a:t>
            </a:r>
            <a:r>
              <a:rPr lang="en-US" dirty="0" smtClean="0"/>
              <a:t>outpatients </a:t>
            </a:r>
            <a:r>
              <a:rPr lang="en-US" dirty="0"/>
              <a:t>and general surgery </a:t>
            </a:r>
            <a:r>
              <a:rPr lang="en-US" dirty="0" err="1"/>
              <a:t>paediatric</a:t>
            </a:r>
            <a:r>
              <a:rPr lang="en-US" dirty="0"/>
              <a:t> wards 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Qualitative analysis of semi-structured interviews of YP and parents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78" y="572150"/>
            <a:ext cx="63373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Concern about </a:t>
            </a:r>
            <a:r>
              <a:rPr lang="en-US" dirty="0"/>
              <a:t>people other than their general practitioner (GP) having access to their health </a:t>
            </a:r>
            <a:r>
              <a:rPr lang="en-US" dirty="0" smtClean="0"/>
              <a:t>information:</a:t>
            </a:r>
          </a:p>
          <a:p>
            <a:pPr>
              <a:buFont typeface="Arial" charset="0"/>
              <a:buChar char="•"/>
            </a:pPr>
            <a:r>
              <a:rPr lang="en-US" dirty="0"/>
              <a:t>Y</a:t>
            </a:r>
            <a:r>
              <a:rPr lang="en-US" dirty="0" smtClean="0"/>
              <a:t>oung </a:t>
            </a:r>
            <a:r>
              <a:rPr lang="en-US" dirty="0"/>
              <a:t>women were more concerned than young </a:t>
            </a:r>
            <a:r>
              <a:rPr lang="en-US" dirty="0" smtClean="0"/>
              <a:t>men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Older </a:t>
            </a:r>
            <a:r>
              <a:rPr lang="en-US" dirty="0"/>
              <a:t>teenagers more </a:t>
            </a:r>
            <a:r>
              <a:rPr lang="en-US" dirty="0" smtClean="0"/>
              <a:t>concerned than younger teenagers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Young </a:t>
            </a:r>
            <a:r>
              <a:rPr lang="en-US" dirty="0"/>
              <a:t>people with little experience of the healthcare system were less happy than those with greater knowledge of the National Health Service (NHS) for non-medical staff to access their health </a:t>
            </a:r>
            <a:r>
              <a:rPr lang="en-US" dirty="0" smtClean="0"/>
              <a:t>information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As </a:t>
            </a:r>
            <a:r>
              <a:rPr lang="en-US" dirty="0"/>
              <a:t>they </a:t>
            </a:r>
            <a:r>
              <a:rPr lang="en-US" dirty="0" smtClean="0"/>
              <a:t>age, </a:t>
            </a:r>
            <a:r>
              <a:rPr lang="en-US" dirty="0"/>
              <a:t>adolescents become increasingly concerned that their health information should remain </a:t>
            </a:r>
            <a:r>
              <a:rPr lang="en-US" dirty="0" smtClean="0"/>
              <a:t>confidential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1956"/>
            <a:ext cx="63373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 disclosure to children young </a:t>
            </a:r>
            <a:r>
              <a:rPr lang="en-US" dirty="0" smtClean="0"/>
              <a:t>people and maintaining confidentiality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Case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0984" y="1892911"/>
            <a:ext cx="40386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sz="2000" dirty="0"/>
              <a:t>Anna aged 15 years has maternally acquired HIV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Treated with antiretroviral treatment from birth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She has no regular contact with her biological mother who is an iv drug user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Maternal </a:t>
            </a:r>
            <a:r>
              <a:rPr lang="en-GB" sz="2000" dirty="0" smtClean="0"/>
              <a:t>aunt  </a:t>
            </a:r>
            <a:r>
              <a:rPr lang="en-GB" sz="2000" dirty="0"/>
              <a:t>has parental responsibility via the Court</a:t>
            </a:r>
          </a:p>
          <a:p>
            <a:pPr>
              <a:buFont typeface="Arial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877480"/>
            <a:ext cx="40386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sz="2000" dirty="0"/>
              <a:t>Maternal </a:t>
            </a:r>
            <a:r>
              <a:rPr lang="en-GB" sz="2000" dirty="0" smtClean="0"/>
              <a:t>aunt </a:t>
            </a:r>
            <a:r>
              <a:rPr lang="en-GB" sz="2000" dirty="0"/>
              <a:t>has strong Christian beliefs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She has refused information to be given to Anna about her diagnosis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Her behaviour is intimidating to staff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Each invitation to meet with the Social Work team has been declined 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Has threatened legal action if there is disclosure to Anna</a:t>
            </a:r>
          </a:p>
          <a:p>
            <a:pPr>
              <a:buFont typeface="Arial" charset="0"/>
              <a:buChar char="•"/>
            </a:pPr>
            <a:r>
              <a:rPr lang="en-GB" sz="2000" dirty="0"/>
              <a:t>She will tell her when she is 18 years 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Police requests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55" y="1188067"/>
            <a:ext cx="4707468" cy="41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Anonymised</a:t>
            </a:r>
            <a:r>
              <a:rPr lang="en-US" dirty="0" smtClean="0"/>
              <a:t> data- how, by whom and whether truly </a:t>
            </a:r>
            <a:r>
              <a:rPr lang="en-US" dirty="0" err="1" smtClean="0"/>
              <a:t>anonymised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Does the consent process ensure re-consent when the YP has capacity?</a:t>
            </a:r>
          </a:p>
          <a:p>
            <a:r>
              <a:rPr lang="en-US" dirty="0" smtClean="0"/>
              <a:t>Patient information and consent</a:t>
            </a:r>
          </a:p>
          <a:p>
            <a:r>
              <a:rPr lang="en-US" dirty="0" smtClean="0"/>
              <a:t>Rare disorders- possible identification with data collection or publication</a:t>
            </a:r>
          </a:p>
          <a:p>
            <a:r>
              <a:rPr lang="en-US" dirty="0" err="1" smtClean="0"/>
              <a:t>Multicentre</a:t>
            </a:r>
            <a:r>
              <a:rPr lang="en-US" dirty="0" smtClean="0"/>
              <a:t> studies- data transfer and security of storage</a:t>
            </a:r>
          </a:p>
          <a:p>
            <a:r>
              <a:rPr lang="en-US" dirty="0" smtClean="0"/>
              <a:t>Data sharing agreement</a:t>
            </a:r>
          </a:p>
          <a:p>
            <a:r>
              <a:rPr lang="en-US" dirty="0" smtClean="0"/>
              <a:t>IG and IT </a:t>
            </a:r>
            <a:r>
              <a:rPr lang="en-US" dirty="0" smtClean="0"/>
              <a:t>involvement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and National Audits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53901" y="1448859"/>
          <a:ext cx="10515600" cy="5305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483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Paediatric</a:t>
                      </a:r>
                      <a:r>
                        <a:rPr lang="en-US" sz="2400" dirty="0" smtClean="0"/>
                        <a:t> National Audits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Maternal,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Newborn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Infant Clinical Outcome Review Programme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Cardiac Arrest Audit (NCAA)</a:t>
                      </a:r>
                      <a:b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Audit of Cardiac Rhythm Management (CRM)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National Congenital Heart Disease  (CHD)</a:t>
                      </a:r>
                      <a:endParaRPr lang="en-US" sz="2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Paediatric Diabetes Audit (NPDA)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Paediatric Intensive Care Audit Network (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PICANet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 Hazards of Transfusion (SHOT)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 Cystic Fibrosis Registry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 Disabilities Mortality Review Programme (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LeDeR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9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Tertiary children’s hospital</a:t>
            </a:r>
          </a:p>
          <a:p>
            <a:r>
              <a:rPr lang="en-US" dirty="0"/>
              <a:t>Multiple specialist </a:t>
            </a:r>
            <a:r>
              <a:rPr lang="en-US" dirty="0" smtClean="0"/>
              <a:t>teams</a:t>
            </a:r>
          </a:p>
          <a:p>
            <a:r>
              <a:rPr lang="en-US" dirty="0" smtClean="0"/>
              <a:t>Sharing of healthcare information with many secondary level services</a:t>
            </a:r>
            <a:endParaRPr lang="en-US" dirty="0"/>
          </a:p>
          <a:p>
            <a:r>
              <a:rPr lang="en-US" dirty="0"/>
              <a:t>Rare disorders</a:t>
            </a:r>
          </a:p>
          <a:p>
            <a:r>
              <a:rPr lang="en-US" dirty="0"/>
              <a:t>Active research environment</a:t>
            </a:r>
          </a:p>
          <a:p>
            <a:endParaRPr lang="en-US" dirty="0"/>
          </a:p>
        </p:txBody>
      </p:sp>
      <p:pic>
        <p:nvPicPr>
          <p:cNvPr id="5" name="Content Placeholder 3" descr="gosh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48364"/>
            <a:ext cx="5181600" cy="330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personal information for National Audits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dirty="0"/>
              <a:t>consent is judged not to be practicable then an exemption under Section 251 of the NHS Act 2006 must be obtained.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The confidentiality </a:t>
            </a:r>
            <a:r>
              <a:rPr lang="en-US" dirty="0"/>
              <a:t>advisory group (CAG) approve under section 251 of the NHS Act 2006- </a:t>
            </a:r>
            <a:r>
              <a:rPr lang="en-US" dirty="0" smtClean="0"/>
              <a:t>which sets </a:t>
            </a:r>
            <a:r>
              <a:rPr lang="en-US" dirty="0"/>
              <a:t>aside the common law duty of confidence  for defined medical </a:t>
            </a:r>
            <a:r>
              <a:rPr lang="en-US" dirty="0" smtClean="0"/>
              <a:t>purposes-can then disclose </a:t>
            </a:r>
            <a:r>
              <a:rPr lang="en-US" dirty="0"/>
              <a:t>confidential patient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/>
              <a:t>National data opt out  </a:t>
            </a:r>
            <a:r>
              <a:rPr lang="en-US" dirty="0" smtClean="0"/>
              <a:t>is now </a:t>
            </a:r>
            <a:r>
              <a:rPr lang="en-US" dirty="0"/>
              <a:t>from March </a:t>
            </a:r>
            <a:r>
              <a:rPr lang="en-US" dirty="0" smtClean="0"/>
              <a:t>2022</a:t>
            </a:r>
          </a:p>
          <a:p>
            <a:r>
              <a:rPr lang="en-US" dirty="0" err="1" smtClean="0"/>
              <a:t>Caldicott</a:t>
            </a:r>
            <a:r>
              <a:rPr lang="en-US" dirty="0" smtClean="0"/>
              <a:t> Principle </a:t>
            </a:r>
            <a:r>
              <a:rPr lang="en-US" dirty="0"/>
              <a:t>8: Inform patients and service users about how their confidential information is used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Health 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7" y="536331"/>
            <a:ext cx="5600828" cy="5663574"/>
          </a:xfrm>
        </p:spPr>
      </p:pic>
      <p:sp>
        <p:nvSpPr>
          <p:cNvPr id="3" name="Rectangle 2"/>
          <p:cNvSpPr/>
          <p:nvPr/>
        </p:nvSpPr>
        <p:spPr>
          <a:xfrm>
            <a:off x="6166338" y="334271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>
                <a:solidFill>
                  <a:srgbClr val="003C1E"/>
                </a:solidFill>
                <a:latin typeface="BiilmanBlack"/>
              </a:rPr>
              <a:t>NHS health data: fighting for your right to be heard</a:t>
            </a:r>
          </a:p>
          <a:p>
            <a:r>
              <a:rPr lang="en-GB" b="1" i="1" dirty="0">
                <a:solidFill>
                  <a:srgbClr val="003C1E"/>
                </a:solidFill>
                <a:latin typeface="BiilmanBlack"/>
              </a:rPr>
              <a:t>17.03.2021</a:t>
            </a:r>
          </a:p>
          <a:p>
            <a:r>
              <a:rPr lang="en-GB" b="1" i="1" dirty="0">
                <a:solidFill>
                  <a:srgbClr val="003C1E"/>
                </a:solidFill>
                <a:latin typeface="CoreSerifN-45Medium"/>
              </a:rPr>
              <a:t>Foxglove and </a:t>
            </a:r>
            <a:r>
              <a:rPr lang="en-GB" b="1" i="1" dirty="0" err="1">
                <a:solidFill>
                  <a:srgbClr val="003C1E"/>
                </a:solidFill>
                <a:latin typeface="CoreSerifN-45Medium"/>
              </a:rPr>
              <a:t>openDemocracy</a:t>
            </a:r>
            <a:r>
              <a:rPr lang="en-GB" b="1" i="1" dirty="0">
                <a:solidFill>
                  <a:srgbClr val="003C1E"/>
                </a:solidFill>
                <a:latin typeface="CoreSerifN-45Medium"/>
              </a:rPr>
              <a:t> are fighting for your right to have a say about data deals between the NHS and Big Tech.</a:t>
            </a:r>
          </a:p>
          <a:p>
            <a:r>
              <a:rPr lang="en-GB" b="1" i="1" dirty="0">
                <a:solidFill>
                  <a:srgbClr val="003C1E"/>
                </a:solidFill>
                <a:latin typeface="CoreSerifN-45Medium"/>
              </a:rPr>
              <a:t>The future of our NHS is being written now. Will it be a future where shady Silicon Valley tech companies like </a:t>
            </a:r>
            <a:r>
              <a:rPr lang="en-GB" b="1" i="1" dirty="0" err="1">
                <a:solidFill>
                  <a:srgbClr val="003C1E"/>
                </a:solidFill>
                <a:latin typeface="CoreSerifN-45Medium"/>
              </a:rPr>
              <a:t>Palantir</a:t>
            </a:r>
            <a:r>
              <a:rPr lang="en-GB" b="1" i="1" dirty="0">
                <a:solidFill>
                  <a:srgbClr val="003C1E"/>
                </a:solidFill>
                <a:latin typeface="CoreSerifN-45Medium"/>
              </a:rPr>
              <a:t> are let in through the backdoor? Or will it be one where public health data is properly managed and used as a public asset for public good?</a:t>
            </a:r>
            <a:endParaRPr lang="en-GB" b="1" i="1" dirty="0">
              <a:solidFill>
                <a:srgbClr val="003C1E"/>
              </a:solidFill>
              <a:effectLst/>
              <a:latin typeface="CoreSerifN-45Medium"/>
            </a:endParaRPr>
          </a:p>
        </p:txBody>
      </p:sp>
      <p:pic>
        <p:nvPicPr>
          <p:cNvPr id="6" name="Picture 5" descr="C:\Users\aylets\AppData\Local\Microsoft\Windows\INetCache\Content.MSO\6BE4551A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69" y="1850268"/>
            <a:ext cx="2860040" cy="1332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3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Sensyne</a:t>
            </a:r>
            <a:r>
              <a:rPr lang="en-US" dirty="0"/>
              <a:t> Health and Somerset NHS Foundation </a:t>
            </a:r>
            <a:r>
              <a:rPr lang="en-US" dirty="0" smtClean="0"/>
              <a:t>Trust sign </a:t>
            </a:r>
            <a:r>
              <a:rPr lang="en-US" dirty="0"/>
              <a:t>Strategic Research Agreement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Non-exclusive agreement covers a total of 1.1 million </a:t>
            </a:r>
            <a:r>
              <a:rPr lang="en-US" dirty="0" err="1"/>
              <a:t>anonymised</a:t>
            </a:r>
            <a:r>
              <a:rPr lang="en-US" dirty="0"/>
              <a:t> patient records and brings total number of records available to </a:t>
            </a:r>
            <a:r>
              <a:rPr lang="en-US" dirty="0" err="1"/>
              <a:t>Sensyne</a:t>
            </a:r>
            <a:r>
              <a:rPr lang="en-US" dirty="0"/>
              <a:t> for research to over 5.6 </a:t>
            </a:r>
            <a:r>
              <a:rPr lang="en-US" dirty="0" smtClean="0"/>
              <a:t>million</a:t>
            </a:r>
            <a:r>
              <a:rPr lang="en-US" dirty="0"/>
              <a:t> </a:t>
            </a:r>
          </a:p>
          <a:p>
            <a:r>
              <a:rPr lang="en-US" dirty="0"/>
              <a:t>Enables the ethical application of clinical artificial intelligence research on </a:t>
            </a:r>
            <a:r>
              <a:rPr lang="en-US" dirty="0" err="1"/>
              <a:t>anonymised</a:t>
            </a:r>
            <a:r>
              <a:rPr lang="en-US" dirty="0"/>
              <a:t> patient data to improve patient care and accelerate research into new </a:t>
            </a:r>
            <a:r>
              <a:rPr lang="en-US" dirty="0" smtClean="0"/>
              <a:t>medicines</a:t>
            </a:r>
            <a:r>
              <a:rPr lang="en-US" dirty="0"/>
              <a:t> </a:t>
            </a:r>
          </a:p>
          <a:p>
            <a:r>
              <a:rPr lang="en-US" dirty="0"/>
              <a:t>Somerset NHS Foundation Trust receives equity stake in </a:t>
            </a:r>
            <a:r>
              <a:rPr lang="en-US" dirty="0" err="1"/>
              <a:t>Sensyne</a:t>
            </a:r>
            <a:r>
              <a:rPr lang="en-US" dirty="0"/>
              <a:t> Health plc and will receive IT research funding and a share of </a:t>
            </a:r>
            <a:r>
              <a:rPr lang="en-US" dirty="0" smtClean="0"/>
              <a:t>revenues</a:t>
            </a:r>
          </a:p>
          <a:p>
            <a:pPr marL="0" indent="0">
              <a:buNone/>
            </a:pPr>
            <a:r>
              <a:rPr lang="en-US" i="1" dirty="0" smtClean="0"/>
              <a:t>BBC November 2020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health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Advance precision medicine benefits-</a:t>
            </a:r>
          </a:p>
          <a:p>
            <a:r>
              <a:rPr lang="en-US" dirty="0" smtClean="0"/>
              <a:t>Disease </a:t>
            </a:r>
            <a:r>
              <a:rPr lang="en-US" dirty="0" err="1" smtClean="0"/>
              <a:t>aetiology</a:t>
            </a:r>
            <a:endParaRPr lang="en-US" dirty="0" smtClean="0"/>
          </a:p>
          <a:p>
            <a:r>
              <a:rPr lang="en-US" dirty="0" smtClean="0"/>
              <a:t>Treatments</a:t>
            </a:r>
          </a:p>
          <a:p>
            <a:r>
              <a:rPr lang="en-US" dirty="0" smtClean="0"/>
              <a:t>Disease management</a:t>
            </a:r>
          </a:p>
          <a:p>
            <a:r>
              <a:rPr lang="en-US" dirty="0" smtClean="0"/>
              <a:t>Health expenditure</a:t>
            </a:r>
          </a:p>
          <a:p>
            <a:r>
              <a:rPr lang="en-US" dirty="0" smtClean="0"/>
              <a:t>Commercial asset of NHS data- £5 billion/year</a:t>
            </a:r>
          </a:p>
          <a:p>
            <a:pPr marL="0" indent="0">
              <a:buNone/>
            </a:pPr>
            <a:r>
              <a:rPr lang="en-US" dirty="0" smtClean="0"/>
              <a:t> -4.6 billion benefit through cost savings/improved outcomes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95839"/>
            <a:ext cx="5181600" cy="34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for data sharing with commercial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Public Trust</a:t>
            </a:r>
          </a:p>
          <a:p>
            <a:r>
              <a:rPr lang="en-US" dirty="0" smtClean="0"/>
              <a:t>Confidence in systems</a:t>
            </a:r>
          </a:p>
          <a:p>
            <a:pPr marL="0" indent="0">
              <a:buNone/>
            </a:pPr>
            <a:r>
              <a:rPr lang="en-US" dirty="0" smtClean="0"/>
              <a:t>-Transparency</a:t>
            </a:r>
          </a:p>
          <a:p>
            <a:pPr marL="0" indent="0">
              <a:buNone/>
            </a:pPr>
            <a:r>
              <a:rPr lang="en-US" dirty="0" smtClean="0"/>
              <a:t>-accountability</a:t>
            </a:r>
          </a:p>
          <a:p>
            <a:pPr marL="0" indent="0">
              <a:buNone/>
            </a:pPr>
            <a:r>
              <a:rPr lang="en-US" dirty="0" smtClean="0"/>
              <a:t>-Representation</a:t>
            </a:r>
          </a:p>
          <a:p>
            <a:pPr marL="0" indent="0">
              <a:buNone/>
            </a:pPr>
            <a:r>
              <a:rPr lang="en-US" dirty="0" smtClean="0"/>
              <a:t>-Clear purpose</a:t>
            </a:r>
          </a:p>
          <a:p>
            <a:r>
              <a:rPr lang="en-US" dirty="0" smtClean="0"/>
              <a:t>Assurance about health data will be used</a:t>
            </a:r>
          </a:p>
          <a:p>
            <a:r>
              <a:rPr lang="en-US" dirty="0" smtClean="0"/>
              <a:t>Data sharing agreement</a:t>
            </a:r>
          </a:p>
          <a:p>
            <a:r>
              <a:rPr lang="en-US" dirty="0" smtClean="0"/>
              <a:t>Method of consent for identifiable data</a:t>
            </a:r>
          </a:p>
          <a:p>
            <a:pPr marL="0" indent="0">
              <a:buNone/>
            </a:pPr>
            <a:r>
              <a:rPr lang="en-US" i="1" dirty="0" smtClean="0"/>
              <a:t>Mackenzie Graham J Med Ethics 30 Jul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well as a commercial purpose, companies have a role in advancing goals of society</a:t>
            </a:r>
          </a:p>
          <a:p>
            <a:r>
              <a:rPr lang="en-US" dirty="0" smtClean="0"/>
              <a:t>Social role of individuals to contribute to functioning of the health system</a:t>
            </a:r>
          </a:p>
          <a:p>
            <a:r>
              <a:rPr lang="en-US" dirty="0" smtClean="0"/>
              <a:t>Utilitarian  argument for the use of health data</a:t>
            </a:r>
          </a:p>
          <a:p>
            <a:r>
              <a:rPr lang="en-US" dirty="0" smtClean="0"/>
              <a:t>Individual rights to confidentiality and privacy upheld in law and are reflected in the </a:t>
            </a:r>
            <a:r>
              <a:rPr lang="en-US" dirty="0" err="1" smtClean="0"/>
              <a:t>Caldicott</a:t>
            </a:r>
            <a:r>
              <a:rPr lang="en-US" dirty="0" smtClean="0"/>
              <a:t> principles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Mackenzie </a:t>
            </a:r>
            <a:r>
              <a:rPr lang="en-US" i="1" dirty="0"/>
              <a:t>Graham J Med Ethics 30 Jul 2021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Patients’ and public views and attitudes towards the sharing of health data for research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57" y="1321904"/>
            <a:ext cx="4571999" cy="5188226"/>
          </a:xfrm>
        </p:spPr>
      </p:pic>
    </p:spTree>
    <p:extLst>
      <p:ext uri="{BB962C8B-B14F-4D97-AF65-F5344CB8AC3E}">
        <p14:creationId xmlns:p14="http://schemas.microsoft.com/office/powerpoint/2010/main" val="683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Patients’ and public views and attitudes towards the sharing of health data for research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Narrative review of 27 papers from 2009-19</a:t>
            </a:r>
          </a:p>
          <a:p>
            <a:r>
              <a:rPr lang="en-US" dirty="0"/>
              <a:t>P</a:t>
            </a:r>
            <a:r>
              <a:rPr lang="en-US" dirty="0" smtClean="0"/>
              <a:t>erformed </a:t>
            </a:r>
            <a:r>
              <a:rPr lang="en-US" dirty="0"/>
              <a:t>an up-to- date narrative review of both quantitative and qualitative studies to explore predominant patient and public views and attitudes towards data sharing for health research. </a:t>
            </a:r>
          </a:p>
          <a:p>
            <a:r>
              <a:rPr lang="en-US" dirty="0" smtClean="0"/>
              <a:t>Social license’ to operate- a mandate granted by society for occupational groups to determine conduct provided this reflects society's expectations</a:t>
            </a:r>
          </a:p>
          <a:p>
            <a:r>
              <a:rPr lang="en-US" dirty="0" smtClean="0"/>
              <a:t>Need to identify patients’ and public’s views about sharing access to health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Willingness to share data for health research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idespread </a:t>
            </a:r>
            <a:r>
              <a:rPr lang="en-US" dirty="0"/>
              <a:t>support for the sharing of data for health research </a:t>
            </a:r>
            <a:r>
              <a:rPr lang="en-US" dirty="0" smtClean="0"/>
              <a:t>internationally and </a:t>
            </a:r>
            <a:r>
              <a:rPr lang="en-US" dirty="0"/>
              <a:t>in </a:t>
            </a:r>
            <a:r>
              <a:rPr lang="en-US" dirty="0" err="1"/>
              <a:t>multicentre</a:t>
            </a:r>
            <a:r>
              <a:rPr lang="en-US" dirty="0"/>
              <a:t> studies </a:t>
            </a:r>
          </a:p>
          <a:p>
            <a:r>
              <a:rPr lang="en-US" dirty="0" smtClean="0"/>
              <a:t>93</a:t>
            </a:r>
            <a:r>
              <a:rPr lang="en-US" dirty="0"/>
              <a:t>% of a sample of UK citizens with Parkinson’s disease (n=306) were willing to share their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 err="1"/>
              <a:t>R</a:t>
            </a:r>
            <a:r>
              <a:rPr lang="en-US" dirty="0" err="1" smtClean="0"/>
              <a:t>ecognised</a:t>
            </a:r>
            <a:r>
              <a:rPr lang="en-US" dirty="0" smtClean="0"/>
              <a:t> </a:t>
            </a:r>
            <a:r>
              <a:rPr lang="en-US" dirty="0"/>
              <a:t>the benefits of storing electronic health </a:t>
            </a:r>
            <a:r>
              <a:rPr lang="en-US" dirty="0" smtClean="0"/>
              <a:t>information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(55%) of a sample of older Swiss citizens (n=40) were in </a:t>
            </a:r>
            <a:r>
              <a:rPr lang="en-US" dirty="0" err="1"/>
              <a:t>favour</a:t>
            </a:r>
            <a:r>
              <a:rPr lang="en-US" dirty="0"/>
              <a:t> of placing genetic data at disposal for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50</a:t>
            </a:r>
            <a:r>
              <a:rPr lang="en-US" dirty="0"/>
              <a:t>% of the members of the Citizens Council of </a:t>
            </a:r>
            <a:r>
              <a:rPr lang="en-US" dirty="0" smtClean="0"/>
              <a:t>(</a:t>
            </a:r>
            <a:r>
              <a:rPr lang="en-US" dirty="0"/>
              <a:t>NICE) said they would have no concerns about NICE using </a:t>
            </a:r>
            <a:r>
              <a:rPr lang="en-US" dirty="0" err="1"/>
              <a:t>anonymised</a:t>
            </a:r>
            <a:r>
              <a:rPr lang="en-US" dirty="0"/>
              <a:t> data derived from personal care records to evaluate </a:t>
            </a:r>
            <a:r>
              <a:rPr lang="en-US" dirty="0" smtClean="0"/>
              <a:t>treatments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ylets\AppData\Local\Microsoft\Windows\INetCache\Content.MSO\5E86ABD6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31" y="2110154"/>
            <a:ext cx="3429000" cy="211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ylets\AppData\Local\Microsoft\Windows\INetCache\Content.MSO\6956CFE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781" y="177628"/>
            <a:ext cx="2548890" cy="12452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08992" y="316523"/>
            <a:ext cx="9249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Electronic patient records (EPR)</a:t>
            </a:r>
            <a:endParaRPr lang="en-GB" sz="4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177" y="1670538"/>
            <a:ext cx="38246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Modifying the system to meet the needs of paediatrics and specialities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Transfer of paper and existing electronic health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Determining levels of access and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Ensuring security of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Maintaining confidentiality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361485" y="1758461"/>
            <a:ext cx="364001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Opportunities/benefits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Improved access to the patient record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Improved communication amongst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Improved governance of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Remote access for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Patient access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133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 to share data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ontributing </a:t>
            </a:r>
            <a:r>
              <a:rPr lang="en-US" dirty="0"/>
              <a:t>to advancements in healthcare, returning incurred benefits </a:t>
            </a:r>
            <a:r>
              <a:rPr lang="en-US" dirty="0" smtClean="0"/>
              <a:t>of the NHS and </a:t>
            </a:r>
            <a:r>
              <a:rPr lang="en-US" dirty="0"/>
              <a:t>the hope of future personal health benefits </a:t>
            </a:r>
          </a:p>
          <a:p>
            <a:r>
              <a:rPr lang="en-US" dirty="0"/>
              <a:t>S</a:t>
            </a:r>
            <a:r>
              <a:rPr lang="en-US" dirty="0" smtClean="0"/>
              <a:t>haring </a:t>
            </a:r>
            <a:r>
              <a:rPr lang="en-US" dirty="0"/>
              <a:t>data for ‘the common good’ or ‘the greater good’ was identified as one of the most prevalent </a:t>
            </a:r>
            <a:r>
              <a:rPr lang="en-US" dirty="0" smtClean="0"/>
              <a:t>motivations</a:t>
            </a:r>
          </a:p>
          <a:p>
            <a:r>
              <a:rPr lang="en-US" dirty="0" smtClean="0"/>
              <a:t>Patients </a:t>
            </a:r>
            <a:r>
              <a:rPr lang="en-US" dirty="0"/>
              <a:t>with rare disease were also motivated by ‘great hope and trust’ in the development of international databases for health </a:t>
            </a:r>
            <a:r>
              <a:rPr lang="en-US" dirty="0" smtClean="0"/>
              <a:t>research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Perceived risks of data sharing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reaches </a:t>
            </a:r>
            <a:r>
              <a:rPr lang="en-US" dirty="0"/>
              <a:t>of </a:t>
            </a:r>
            <a:r>
              <a:rPr lang="en-US" dirty="0" smtClean="0"/>
              <a:t>confidentiality</a:t>
            </a:r>
          </a:p>
          <a:p>
            <a:r>
              <a:rPr lang="en-US" dirty="0"/>
              <a:t>C</a:t>
            </a:r>
            <a:r>
              <a:rPr lang="en-US" dirty="0" smtClean="0"/>
              <a:t>ommercial </a:t>
            </a:r>
            <a:r>
              <a:rPr lang="en-US" dirty="0"/>
              <a:t>use and potential abuse of the </a:t>
            </a:r>
            <a:r>
              <a:rPr lang="en-US" dirty="0" smtClean="0"/>
              <a:t>data</a:t>
            </a:r>
          </a:p>
          <a:p>
            <a:r>
              <a:rPr lang="en-US" dirty="0"/>
              <a:t>R</a:t>
            </a:r>
            <a:r>
              <a:rPr lang="en-US" dirty="0" smtClean="0"/>
              <a:t>isk </a:t>
            </a:r>
            <a:r>
              <a:rPr lang="en-US" dirty="0"/>
              <a:t>of </a:t>
            </a:r>
            <a:r>
              <a:rPr lang="en-US" dirty="0" smtClean="0"/>
              <a:t>re-identification</a:t>
            </a:r>
          </a:p>
          <a:p>
            <a:r>
              <a:rPr lang="en-US" dirty="0"/>
              <a:t>C</a:t>
            </a:r>
            <a:r>
              <a:rPr lang="en-US" dirty="0" smtClean="0"/>
              <a:t>oncerns </a:t>
            </a:r>
            <a:r>
              <a:rPr lang="en-US" dirty="0"/>
              <a:t>about a party's competence in keeping data </a:t>
            </a:r>
            <a:r>
              <a:rPr lang="en-US" dirty="0" smtClean="0"/>
              <a:t>secure</a:t>
            </a:r>
          </a:p>
          <a:p>
            <a:r>
              <a:rPr lang="en-US" dirty="0"/>
              <a:t>C</a:t>
            </a:r>
            <a:r>
              <a:rPr lang="en-US" dirty="0" smtClean="0"/>
              <a:t>oncerns </a:t>
            </a:r>
            <a:r>
              <a:rPr lang="en-US" dirty="0"/>
              <a:t>that personal </a:t>
            </a:r>
            <a:r>
              <a:rPr lang="en-US" dirty="0" smtClean="0"/>
              <a:t>information </a:t>
            </a:r>
            <a:r>
              <a:rPr lang="en-US" dirty="0"/>
              <a:t>could be mined from genomic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‘falling into the wrong hands’, </a:t>
            </a:r>
            <a:r>
              <a:rPr lang="en-US" dirty="0" err="1" smtClean="0"/>
              <a:t>e.g</a:t>
            </a:r>
            <a:r>
              <a:rPr lang="en-US" dirty="0" smtClean="0"/>
              <a:t> insurance companies </a:t>
            </a:r>
            <a:endParaRPr lang="en-US" dirty="0"/>
          </a:p>
          <a:p>
            <a:r>
              <a:rPr lang="en-US" dirty="0"/>
              <a:t>H</a:t>
            </a:r>
            <a:r>
              <a:rPr lang="en-US" dirty="0" smtClean="0"/>
              <a:t>ealth </a:t>
            </a:r>
            <a:r>
              <a:rPr lang="en-US" dirty="0"/>
              <a:t>data being ‘stolen by hackers’ </a:t>
            </a:r>
          </a:p>
          <a:p>
            <a:r>
              <a:rPr lang="en-US" dirty="0" smtClean="0"/>
              <a:t>The </a:t>
            </a:r>
            <a:r>
              <a:rPr lang="en-US" dirty="0"/>
              <a:t>NICE Citizens Council expressed concerns about the potential for data to be sold to other </a:t>
            </a:r>
            <a:r>
              <a:rPr lang="en-US" dirty="0" err="1"/>
              <a:t>organisations</a:t>
            </a:r>
            <a:r>
              <a:rPr lang="en-US" dirty="0"/>
              <a:t> and used for profit and for purposes other than research </a:t>
            </a:r>
            <a:endParaRPr lang="en-US" dirty="0" smtClean="0"/>
          </a:p>
          <a:p>
            <a:r>
              <a:rPr lang="en-US" dirty="0"/>
              <a:t>The Citizens Council also highlighted the need for transparency about how data are </a:t>
            </a:r>
            <a:r>
              <a:rPr lang="en-US" dirty="0" smtClean="0"/>
              <a:t>used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ocial value</a:t>
            </a:r>
          </a:p>
          <a:p>
            <a:r>
              <a:rPr lang="en-US" dirty="0"/>
              <a:t>D</a:t>
            </a:r>
            <a:r>
              <a:rPr lang="en-US" dirty="0" smtClean="0"/>
              <a:t>ata security</a:t>
            </a:r>
          </a:p>
          <a:p>
            <a:r>
              <a:rPr lang="en-US" dirty="0"/>
              <a:t>T</a:t>
            </a:r>
            <a:r>
              <a:rPr lang="en-US" dirty="0" smtClean="0"/>
              <a:t>ransparency </a:t>
            </a:r>
          </a:p>
          <a:p>
            <a:r>
              <a:rPr lang="en-US" dirty="0" smtClean="0"/>
              <a:t>Accountability </a:t>
            </a:r>
          </a:p>
          <a:p>
            <a:r>
              <a:rPr lang="en-US" dirty="0" smtClean="0"/>
              <a:t>Incorporate </a:t>
            </a:r>
            <a:r>
              <a:rPr lang="en-US" dirty="0"/>
              <a:t>the diverse patient and public values, needs and </a:t>
            </a:r>
            <a:r>
              <a:rPr lang="en-US" dirty="0" smtClean="0"/>
              <a:t>interests</a:t>
            </a:r>
            <a:r>
              <a:rPr lang="en-US" dirty="0"/>
              <a:t> </a:t>
            </a:r>
            <a:r>
              <a:rPr lang="en-US" dirty="0" smtClean="0"/>
              <a:t>of different patients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role of the </a:t>
            </a:r>
            <a:r>
              <a:rPr lang="en-US" dirty="0" err="1" smtClean="0"/>
              <a:t>Caldicott</a:t>
            </a:r>
            <a:r>
              <a:rPr lang="en-US" dirty="0" smtClean="0"/>
              <a:t> Guardian in </a:t>
            </a:r>
            <a:r>
              <a:rPr lang="en-US" dirty="0" err="1" smtClean="0"/>
              <a:t>paediatrics</a:t>
            </a:r>
            <a:r>
              <a:rPr lang="en-US" dirty="0" smtClean="0"/>
              <a:t> involves many different aspects of oversight and advice</a:t>
            </a:r>
          </a:p>
          <a:p>
            <a:r>
              <a:rPr lang="en-US" dirty="0" smtClean="0"/>
              <a:t>The rapid increase in the electronic use of data brings ethical and practical challenges and opportunities</a:t>
            </a:r>
          </a:p>
          <a:p>
            <a:r>
              <a:rPr lang="en-US" dirty="0" smtClean="0"/>
              <a:t>It is important to work closely with IG and the DPO</a:t>
            </a:r>
          </a:p>
          <a:p>
            <a:r>
              <a:rPr lang="en-US" dirty="0" smtClean="0"/>
              <a:t>Importance of holding the best interest of the child and young person central to the role</a:t>
            </a:r>
          </a:p>
          <a:p>
            <a:r>
              <a:rPr lang="en-US" dirty="0" smtClean="0"/>
              <a:t>Challenges in ensuring young people are involved in their health data with increasing maturity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records-retention and destruction- photos, media or archived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Old records, radiology, videos and other media</a:t>
            </a:r>
          </a:p>
          <a:p>
            <a:r>
              <a:rPr lang="en-US" dirty="0" smtClean="0"/>
              <a:t>Consider in relation to GDPR and requirements under the Data protection Act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27" y="1825625"/>
            <a:ext cx="4999945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2464"/>
            <a:ext cx="2280356" cy="200106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83" y="4192464"/>
            <a:ext cx="2940050" cy="20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patient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MyGOSH</a:t>
            </a:r>
            <a:r>
              <a:rPr lang="en-US" dirty="0"/>
              <a:t> portal enables children, young people and families to have access to specific parts of the electronic patient </a:t>
            </a:r>
            <a:r>
              <a:rPr lang="en-US" dirty="0" smtClean="0"/>
              <a:t>record.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MyGOSH</a:t>
            </a:r>
            <a:r>
              <a:rPr lang="en-US" dirty="0" smtClean="0"/>
              <a:t> will let you: </a:t>
            </a:r>
            <a:endParaRPr lang="en-US" dirty="0"/>
          </a:p>
          <a:p>
            <a:r>
              <a:rPr lang="en-US" dirty="0"/>
              <a:t>Ask for changes to medical appointments – such as cancelling or booking an appointment </a:t>
            </a:r>
          </a:p>
          <a:p>
            <a:r>
              <a:rPr lang="en-US" dirty="0"/>
              <a:t>Look at the health summary – this is taken from your electronic patient record so is always </a:t>
            </a:r>
            <a:r>
              <a:rPr lang="en-US" dirty="0" smtClean="0"/>
              <a:t>up to </a:t>
            </a:r>
            <a:r>
              <a:rPr lang="en-US" dirty="0"/>
              <a:t>date </a:t>
            </a:r>
          </a:p>
          <a:p>
            <a:r>
              <a:rPr lang="en-US" dirty="0" smtClean="0"/>
              <a:t>Communicate </a:t>
            </a:r>
            <a:r>
              <a:rPr lang="en-US" dirty="0"/>
              <a:t>securely with the medical </a:t>
            </a:r>
            <a:r>
              <a:rPr lang="en-US" dirty="0" smtClean="0"/>
              <a:t>team</a:t>
            </a:r>
          </a:p>
          <a:p>
            <a:r>
              <a:rPr lang="en-US" dirty="0" smtClean="0"/>
              <a:t>From 12 years of age, may access jointly with parents</a:t>
            </a:r>
          </a:p>
          <a:p>
            <a:r>
              <a:rPr lang="en-US" dirty="0" smtClean="0"/>
              <a:t>From 16 years of age, young person can access and determine who else has access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83" y="382588"/>
            <a:ext cx="38100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records and information sharing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96" y="1861251"/>
            <a:ext cx="66102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Caldicott</a:t>
            </a:r>
            <a:r>
              <a:rPr lang="en-US" dirty="0" smtClean="0"/>
              <a:t> oversight for the use of personal data in children and young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Medical records and information sharing</a:t>
            </a:r>
          </a:p>
          <a:p>
            <a:pPr lvl="1"/>
            <a:r>
              <a:rPr lang="en-US" dirty="0" smtClean="0"/>
              <a:t>Use of email</a:t>
            </a:r>
          </a:p>
          <a:p>
            <a:pPr lvl="1"/>
            <a:r>
              <a:rPr lang="en-US" dirty="0" smtClean="0"/>
              <a:t>Police requests</a:t>
            </a:r>
          </a:p>
          <a:p>
            <a:pPr lvl="1"/>
            <a:r>
              <a:rPr lang="en-US" dirty="0" smtClean="0"/>
              <a:t>Audit </a:t>
            </a:r>
            <a:r>
              <a:rPr lang="en-US" dirty="0"/>
              <a:t>projects that cross </a:t>
            </a:r>
            <a:r>
              <a:rPr lang="en-US" dirty="0" err="1"/>
              <a:t>organisational</a:t>
            </a:r>
            <a:r>
              <a:rPr lang="en-US" dirty="0"/>
              <a:t> </a:t>
            </a:r>
            <a:r>
              <a:rPr lang="en-US" dirty="0" smtClean="0"/>
              <a:t>boundaries/national audits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/>
              <a:t> Teaching, where discussion or presentation of a case with particular features or </a:t>
            </a:r>
            <a:r>
              <a:rPr lang="en-US" dirty="0" smtClean="0"/>
              <a:t>history </a:t>
            </a:r>
            <a:r>
              <a:rPr lang="en-US" dirty="0"/>
              <a:t>could reasonably be said to make the patient or family identifiable to </a:t>
            </a:r>
            <a:r>
              <a:rPr lang="en-US" dirty="0" smtClean="0"/>
              <a:t>others</a:t>
            </a:r>
          </a:p>
          <a:p>
            <a:pPr lvl="1"/>
            <a:r>
              <a:rPr lang="en-US" dirty="0"/>
              <a:t>Research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Publication </a:t>
            </a:r>
            <a:r>
              <a:rPr lang="en-US" dirty="0"/>
              <a:t>of materials that identify </a:t>
            </a:r>
            <a:r>
              <a:rPr lang="en-US" dirty="0" smtClean="0"/>
              <a:t>patients</a:t>
            </a:r>
            <a:endParaRPr lang="en-US" dirty="0"/>
          </a:p>
          <a:p>
            <a:pPr lvl="1"/>
            <a:r>
              <a:rPr lang="en-US" dirty="0" smtClean="0"/>
              <a:t>Passing </a:t>
            </a:r>
            <a:r>
              <a:rPr lang="en-US" dirty="0"/>
              <a:t>data to embassies and other </a:t>
            </a:r>
            <a:r>
              <a:rPr lang="en-US" dirty="0" err="1"/>
              <a:t>organisations</a:t>
            </a:r>
            <a:r>
              <a:rPr lang="en-US" dirty="0"/>
              <a:t> involved in the management </a:t>
            </a:r>
            <a:r>
              <a:rPr lang="en-US" dirty="0" smtClean="0"/>
              <a:t>of </a:t>
            </a:r>
            <a:r>
              <a:rPr lang="en-US" dirty="0"/>
              <a:t>private </a:t>
            </a:r>
            <a:r>
              <a:rPr lang="en-US" dirty="0" smtClean="0"/>
              <a:t>patients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Uses of patient personal data and consent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8166"/>
            <a:ext cx="10515600" cy="46687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Uses </a:t>
            </a:r>
            <a:r>
              <a:rPr lang="en-GB" dirty="0"/>
              <a:t>of patient personal data for the purpose of direct clinical </a:t>
            </a:r>
            <a:r>
              <a:rPr lang="en-GB" dirty="0" smtClean="0"/>
              <a:t>care, safeguarding </a:t>
            </a:r>
            <a:r>
              <a:rPr lang="en-GB" dirty="0"/>
              <a:t>and the wellbeing of </a:t>
            </a:r>
            <a:r>
              <a:rPr lang="en-GB" dirty="0" smtClean="0"/>
              <a:t>children</a:t>
            </a:r>
          </a:p>
          <a:p>
            <a:pPr marL="0" indent="0">
              <a:buNone/>
            </a:pPr>
            <a:r>
              <a:rPr lang="en-GB" dirty="0" smtClean="0"/>
              <a:t>Consent </a:t>
            </a:r>
            <a:r>
              <a:rPr lang="en-GB" dirty="0"/>
              <a:t>is not needed for sharing children’s information that is necessary for a </a:t>
            </a:r>
            <a:r>
              <a:rPr lang="en-GB" dirty="0" smtClean="0"/>
              <a:t>medical purpose </a:t>
            </a:r>
            <a:r>
              <a:rPr lang="en-GB" dirty="0"/>
              <a:t>with:</a:t>
            </a:r>
          </a:p>
          <a:p>
            <a:r>
              <a:rPr lang="en-GB" dirty="0" smtClean="0"/>
              <a:t>The Trust </a:t>
            </a:r>
            <a:r>
              <a:rPr lang="en-GB" dirty="0"/>
              <a:t>clinical teams involved with the care of the patient</a:t>
            </a:r>
          </a:p>
          <a:p>
            <a:r>
              <a:rPr lang="en-GB" dirty="0" smtClean="0"/>
              <a:t>The patient’s: </a:t>
            </a:r>
          </a:p>
          <a:p>
            <a:pPr>
              <a:buFont typeface="Courier New" charset="0"/>
              <a:buChar char="o"/>
            </a:pPr>
            <a:r>
              <a:rPr lang="en-GB" dirty="0" smtClean="0"/>
              <a:t>School </a:t>
            </a:r>
            <a:r>
              <a:rPr lang="en-GB" dirty="0"/>
              <a:t>or local education authority </a:t>
            </a:r>
            <a:endParaRPr lang="en-GB" dirty="0" smtClean="0"/>
          </a:p>
          <a:p>
            <a:pPr>
              <a:buFont typeface="Courier New" charset="0"/>
              <a:buChar char="o"/>
            </a:pPr>
            <a:r>
              <a:rPr lang="en-GB" dirty="0" smtClean="0"/>
              <a:t>GP </a:t>
            </a:r>
          </a:p>
          <a:p>
            <a:pPr>
              <a:buFont typeface="Courier New" charset="0"/>
              <a:buChar char="o"/>
            </a:pPr>
            <a:r>
              <a:rPr lang="en-GB" dirty="0"/>
              <a:t>D</a:t>
            </a:r>
            <a:r>
              <a:rPr lang="en-GB" dirty="0" smtClean="0"/>
              <a:t>entist</a:t>
            </a:r>
          </a:p>
          <a:p>
            <a:pPr>
              <a:buFont typeface="Courier New" charset="0"/>
              <a:buChar char="o"/>
            </a:pPr>
            <a:r>
              <a:rPr lang="en-GB" dirty="0"/>
              <a:t>L</a:t>
            </a:r>
            <a:r>
              <a:rPr lang="en-GB" dirty="0" smtClean="0"/>
              <a:t>ocal </a:t>
            </a:r>
            <a:r>
              <a:rPr lang="en-GB" dirty="0"/>
              <a:t>paediatrician </a:t>
            </a:r>
            <a:endParaRPr lang="en-GB" dirty="0" smtClean="0"/>
          </a:p>
          <a:p>
            <a:pPr>
              <a:buFont typeface="Courier New" charset="0"/>
              <a:buChar char="o"/>
            </a:pPr>
            <a:r>
              <a:rPr lang="en-GB" dirty="0"/>
              <a:t>L</a:t>
            </a:r>
            <a:r>
              <a:rPr lang="en-GB" dirty="0" smtClean="0"/>
              <a:t>ocal </a:t>
            </a:r>
            <a:r>
              <a:rPr lang="en-GB" dirty="0"/>
              <a:t>CAMHS </a:t>
            </a:r>
            <a:endParaRPr lang="en-GB" dirty="0" smtClean="0"/>
          </a:p>
          <a:p>
            <a:pPr>
              <a:buFont typeface="Courier New" charset="0"/>
              <a:buChar char="o"/>
            </a:pPr>
            <a:r>
              <a:rPr lang="en-GB" dirty="0" smtClean="0"/>
              <a:t>Social </a:t>
            </a:r>
            <a:r>
              <a:rPr lang="en-GB" dirty="0"/>
              <a:t>workers</a:t>
            </a:r>
          </a:p>
        </p:txBody>
      </p:sp>
    </p:spTree>
    <p:extLst>
      <p:ext uri="{BB962C8B-B14F-4D97-AF65-F5344CB8AC3E}">
        <p14:creationId xmlns:p14="http://schemas.microsoft.com/office/powerpoint/2010/main" val="4892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 with increasing capacity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44" y="3698869"/>
            <a:ext cx="3028244" cy="308380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978" y="1523997"/>
            <a:ext cx="3654778" cy="2020713"/>
          </a:xfrm>
        </p:spPr>
      </p:pic>
      <p:sp>
        <p:nvSpPr>
          <p:cNvPr id="7" name="Rectangle 6"/>
          <p:cNvSpPr/>
          <p:nvPr/>
        </p:nvSpPr>
        <p:spPr>
          <a:xfrm>
            <a:off x="599722" y="209461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Consent sought for a child from a family can not be relied upon once the child has reached 16 years of </a:t>
            </a:r>
            <a:r>
              <a:rPr lang="en-US" sz="2800" dirty="0" smtClean="0"/>
              <a:t>age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Consent must be re-sought from the patient when they reach the age/capacity to consent for themselves </a:t>
            </a:r>
          </a:p>
        </p:txBody>
      </p:sp>
    </p:spTree>
    <p:extLst>
      <p:ext uri="{BB962C8B-B14F-4D97-AF65-F5344CB8AC3E}">
        <p14:creationId xmlns:p14="http://schemas.microsoft.com/office/powerpoint/2010/main" val="7990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5063</TotalTime>
  <Words>2095</Words>
  <Application>Microsoft Office PowerPoint</Application>
  <PresentationFormat>Widescreen</PresentationFormat>
  <Paragraphs>222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ＭＳ Ｐゴシック</vt:lpstr>
      <vt:lpstr>Arial</vt:lpstr>
      <vt:lpstr>BiilmanBlack</vt:lpstr>
      <vt:lpstr>Calibri</vt:lpstr>
      <vt:lpstr>Calibri Light</vt:lpstr>
      <vt:lpstr>CoreSerifN-45Medium</vt:lpstr>
      <vt:lpstr>Courier New</vt:lpstr>
      <vt:lpstr>Times New Roman</vt:lpstr>
      <vt:lpstr>Office Theme</vt:lpstr>
      <vt:lpstr>     Difficult and ethical issues for Caldicott Guardians in practice</vt:lpstr>
      <vt:lpstr>Background</vt:lpstr>
      <vt:lpstr>PowerPoint Presentation</vt:lpstr>
      <vt:lpstr>Medical records-retention and destruction- photos, media or archived records</vt:lpstr>
      <vt:lpstr>Electronic patient records</vt:lpstr>
      <vt:lpstr>Medical records and information sharing</vt:lpstr>
      <vt:lpstr>Caldicott oversight for the use of personal data in children and young people</vt:lpstr>
      <vt:lpstr>Uses of patient personal data and consent </vt:lpstr>
      <vt:lpstr>Consent with increasing capacity</vt:lpstr>
      <vt:lpstr>Required disclosures of Personal Patient Data  </vt:lpstr>
      <vt:lpstr>Working with families</vt:lpstr>
      <vt:lpstr>PowerPoint Presentation</vt:lpstr>
      <vt:lpstr>PowerPoint Presentation</vt:lpstr>
      <vt:lpstr>PowerPoint Presentation</vt:lpstr>
      <vt:lpstr>Non disclosure to children young people and maintaining confidentiality Case discussion</vt:lpstr>
      <vt:lpstr>Police requests</vt:lpstr>
      <vt:lpstr>Research</vt:lpstr>
      <vt:lpstr>Common issues</vt:lpstr>
      <vt:lpstr>Research and National Audits</vt:lpstr>
      <vt:lpstr>Sharing personal information for National Audits</vt:lpstr>
      <vt:lpstr>Big Data Health Research</vt:lpstr>
      <vt:lpstr>PowerPoint Presentation</vt:lpstr>
      <vt:lpstr>Sensyne Health and Somerset NHS Foundation Trust sign Strategic Research Agreement </vt:lpstr>
      <vt:lpstr>Big data health research</vt:lpstr>
      <vt:lpstr>Issues for data sharing with commercial companies</vt:lpstr>
      <vt:lpstr>Social purpose</vt:lpstr>
      <vt:lpstr>Patients’ and public views and attitudes towards the sharing of health data for research  </vt:lpstr>
      <vt:lpstr>Patients’ and public views and attitudes towards the sharing of health data for research  </vt:lpstr>
      <vt:lpstr>Willingness to share data for health research  </vt:lpstr>
      <vt:lpstr>Motivations to share data  </vt:lpstr>
      <vt:lpstr>Perceived risks of data sharing  </vt:lpstr>
      <vt:lpstr>Issues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Aylett</dc:creator>
  <cp:lastModifiedBy>Sarah Aylett</cp:lastModifiedBy>
  <cp:revision>38</cp:revision>
  <dcterms:created xsi:type="dcterms:W3CDTF">2021-10-09T20:38:23Z</dcterms:created>
  <dcterms:modified xsi:type="dcterms:W3CDTF">2021-10-14T14:24:41Z</dcterms:modified>
</cp:coreProperties>
</file>