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61" r:id="rId2"/>
    <p:sldId id="266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317" r:id="rId11"/>
    <p:sldId id="278" r:id="rId12"/>
    <p:sldId id="279" r:id="rId13"/>
    <p:sldId id="280" r:id="rId14"/>
    <p:sldId id="276" r:id="rId15"/>
    <p:sldId id="277" r:id="rId16"/>
    <p:sldId id="297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91" r:id="rId26"/>
    <p:sldId id="292" r:id="rId27"/>
    <p:sldId id="293" r:id="rId28"/>
    <p:sldId id="30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2"/>
      <c:rotY val="20"/>
      <c:depthPercent val="2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756823821340724E-2"/>
          <c:y val="2.6066350710900594E-2"/>
          <c:w val="0.74565756823821361"/>
          <c:h val="0.850710900473933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6772744982066916E-3"/>
                  <c:y val="-6.20532963967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F0-403A-A5EB-CFA13CF53AC0}"/>
                </c:ext>
              </c:extLst>
            </c:dLbl>
            <c:dLbl>
              <c:idx val="1"/>
              <c:layout>
                <c:manualLayout>
                  <c:x val="4.5268198916429414E-3"/>
                  <c:y val="-6.4886528484437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F0-403A-A5EB-CFA13CF53AC0}"/>
                </c:ext>
              </c:extLst>
            </c:dLbl>
            <c:dLbl>
              <c:idx val="2"/>
              <c:layout>
                <c:manualLayout>
                  <c:x val="-1.0502429308468699E-4"/>
                  <c:y val="-6.060389931236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F0-403A-A5EB-CFA13CF53AC0}"/>
                </c:ext>
              </c:extLst>
            </c:dLbl>
            <c:dLbl>
              <c:idx val="3"/>
              <c:layout>
                <c:manualLayout>
                  <c:x val="2.2578031401594237E-4"/>
                  <c:y val="-5.6445786959904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F0-403A-A5EB-CFA13CF53AC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203</c:v>
                </c:pt>
                <c:pt idx="1">
                  <c:v>151</c:v>
                </c:pt>
                <c:pt idx="2">
                  <c:v>156</c:v>
                </c:pt>
                <c:pt idx="3">
                  <c:v>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F0-403A-A5EB-CFA13CF53AC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Intervention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rgbClr val="00FF00"/>
              </a:solidFill>
              <a:prstDash val="solid"/>
            </a:ln>
          </c:spPr>
          <c:invertIfNegative val="1"/>
          <c:dLbls>
            <c:dLbl>
              <c:idx val="0"/>
              <c:layout>
                <c:manualLayout>
                  <c:x val="3.2110711549492431E-2"/>
                  <c:y val="-6.4191995797753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F0-403A-A5EB-CFA13CF53AC0}"/>
                </c:ext>
              </c:extLst>
            </c:dLbl>
            <c:dLbl>
              <c:idx val="1"/>
              <c:layout>
                <c:manualLayout>
                  <c:x val="2.8719562153846748E-2"/>
                  <c:y val="-5.017890605551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F0-403A-A5EB-CFA13CF53AC0}"/>
                </c:ext>
              </c:extLst>
            </c:dLbl>
            <c:dLbl>
              <c:idx val="2"/>
              <c:layout>
                <c:manualLayout>
                  <c:x val="3.2772451128193082E-2"/>
                  <c:y val="-6.036607394649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F0-403A-A5EB-CFA13CF53AC0}"/>
                </c:ext>
              </c:extLst>
            </c:dLbl>
            <c:dLbl>
              <c:idx val="3"/>
              <c:layout>
                <c:manualLayout>
                  <c:x val="4.9651460968739423E-2"/>
                  <c:y val="-6.259613535994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F0-403A-A5EB-CFA13CF53AC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50</c:v>
                </c:pt>
                <c:pt idx="1">
                  <c:v>73</c:v>
                </c:pt>
                <c:pt idx="2">
                  <c:v>60</c:v>
                </c:pt>
                <c:pt idx="3">
                  <c:v>183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2700">
                    <a:solidFill>
                      <a:srgbClr val="00FF00"/>
                    </a:solidFill>
                    <a:prstDash val="solid"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9-BAF0-403A-A5EB-CFA13CF53AC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A-BAF0-403A-A5EB-CFA13CF53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8181632"/>
        <c:axId val="158662656"/>
        <c:axId val="0"/>
      </c:bar3DChart>
      <c:catAx>
        <c:axId val="15818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81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866265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866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8181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1141439205955335"/>
          <c:y val="0.42180094786730193"/>
          <c:w val="0.17493796526054592"/>
          <c:h val="0.144549763033175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7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682382133995071E-2"/>
          <c:y val="4.7393364928910685E-2"/>
          <c:w val="0.60049627791563276"/>
          <c:h val="0.741706161137440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Falls*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387</c:v>
                </c:pt>
                <c:pt idx="1">
                  <c:v>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54-4C95-9858-6036B42BADC6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Fallers (No)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94</c:v>
                </c:pt>
                <c:pt idx="1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4-4C95-9858-6036B42BADC6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Fallers (%)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65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54-4C95-9858-6036B42BADC6}"/>
            </c:ext>
          </c:extLst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Hospital Bed Days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131</c:v>
                </c:pt>
                <c:pt idx="1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54-4C95-9858-6036B42BA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213632"/>
        <c:axId val="94215168"/>
        <c:axId val="0"/>
      </c:bar3DChart>
      <c:catAx>
        <c:axId val="9421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215168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3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982630272952872"/>
          <c:y val="0.33412322274881739"/>
          <c:w val="0.30521091811414647"/>
          <c:h val="0.33412322274881739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9627791563392"/>
          <c:y val="7.582938388625593E-2"/>
          <c:w val="0.60794044665013236"/>
          <c:h val="0.7630331753554502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spPr>
            <a:ln w="40334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Sheet1!$B$1:$E$1</c:f>
              <c:strCache>
                <c:ptCount val="4"/>
                <c:pt idx="0">
                  <c:v>Baseline</c:v>
                </c:pt>
                <c:pt idx="1">
                  <c:v>4 mth</c:v>
                </c:pt>
                <c:pt idx="2">
                  <c:v>8 mth</c:v>
                </c:pt>
                <c:pt idx="3">
                  <c:v>12 mth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18.7</c:v>
                </c:pt>
                <c:pt idx="1">
                  <c:v>18</c:v>
                </c:pt>
                <c:pt idx="2">
                  <c:v>17.600000000000001</c:v>
                </c:pt>
                <c:pt idx="3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38-4984-87DD-D303C62D199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Intervention</c:v>
                </c:pt>
              </c:strCache>
            </c:strRef>
          </c:tx>
          <c:spPr>
            <a:ln w="40334">
              <a:solidFill>
                <a:srgbClr val="00FF00"/>
              </a:solidFill>
              <a:prstDash val="solid"/>
            </a:ln>
          </c:spPr>
          <c:marker>
            <c:symbol val="star"/>
            <c:size val="5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strRef>
              <c:f>Sheet1!$B$1:$E$1</c:f>
              <c:strCache>
                <c:ptCount val="4"/>
                <c:pt idx="0">
                  <c:v>Baseline</c:v>
                </c:pt>
                <c:pt idx="1">
                  <c:v>4 mth</c:v>
                </c:pt>
                <c:pt idx="2">
                  <c:v>8 mth</c:v>
                </c:pt>
                <c:pt idx="3">
                  <c:v>12 mth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19.100000000000001</c:v>
                </c:pt>
                <c:pt idx="1">
                  <c:v>18.7</c:v>
                </c:pt>
                <c:pt idx="2">
                  <c:v>18.7</c:v>
                </c:pt>
                <c:pt idx="3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38-4984-87DD-D303C62D1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42560"/>
        <c:axId val="94245248"/>
      </c:lineChart>
      <c:catAx>
        <c:axId val="9144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03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452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4245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03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42560"/>
        <c:crosses val="autoZero"/>
        <c:crossBetween val="midCat"/>
      </c:valAx>
      <c:spPr>
        <a:noFill/>
        <a:ln w="26890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752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</c:legendEntry>
      <c:layout>
        <c:manualLayout>
          <c:xMode val="edge"/>
          <c:yMode val="edge"/>
          <c:x val="0.76674937965261014"/>
          <c:y val="0.36966824644549762"/>
          <c:w val="0.21588089330024821"/>
          <c:h val="0.16824644549763251"/>
        </c:manualLayout>
      </c:layout>
      <c:overlay val="0"/>
      <c:spPr>
        <a:noFill/>
        <a:ln w="26890">
          <a:noFill/>
        </a:ln>
      </c:spPr>
      <c:txPr>
        <a:bodyPr/>
        <a:lstStyle/>
        <a:p>
          <a:pPr>
            <a:defRPr sz="17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0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Control</c:v>
                </c:pt>
                <c:pt idx="1">
                  <c:v>Intervention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08-4FF3-A82A-635DFBCCAD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Control</c:v>
                </c:pt>
                <c:pt idx="1">
                  <c:v>Intervention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19.899999999999999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08-4FF3-A82A-635DFBCCA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13152"/>
        <c:axId val="159833088"/>
      </c:barChart>
      <c:catAx>
        <c:axId val="9411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833088"/>
        <c:crosses val="autoZero"/>
        <c:auto val="1"/>
        <c:lblAlgn val="ctr"/>
        <c:lblOffset val="100"/>
        <c:noMultiLvlLbl val="0"/>
      </c:catAx>
      <c:valAx>
        <c:axId val="159833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131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BA39A-154E-4CC7-9C70-03CBB4F1DA5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50295D-7411-4223-87D0-E54F00AACD5A}">
      <dgm:prSet/>
      <dgm:spPr/>
      <dgm:t>
        <a:bodyPr/>
        <a:lstStyle/>
        <a:p>
          <a:r>
            <a:rPr lang="en-GB" b="1"/>
            <a:t>1. Concept – an age associated syndrome</a:t>
          </a:r>
          <a:endParaRPr lang="en-US" dirty="0"/>
        </a:p>
      </dgm:t>
    </dgm:pt>
    <dgm:pt modelId="{999138BE-D2AB-44C2-8661-3759741423B6}" type="parTrans" cxnId="{E574CAE6-FD37-40CA-B562-DB632FF40989}">
      <dgm:prSet/>
      <dgm:spPr/>
      <dgm:t>
        <a:bodyPr/>
        <a:lstStyle/>
        <a:p>
          <a:endParaRPr lang="en-US"/>
        </a:p>
      </dgm:t>
    </dgm:pt>
    <dgm:pt modelId="{12D7C9FB-1375-4E4E-B10E-960401C4AA4F}" type="sibTrans" cxnId="{E574CAE6-FD37-40CA-B562-DB632FF40989}">
      <dgm:prSet/>
      <dgm:spPr/>
      <dgm:t>
        <a:bodyPr/>
        <a:lstStyle/>
        <a:p>
          <a:endParaRPr lang="en-US"/>
        </a:p>
      </dgm:t>
    </dgm:pt>
    <dgm:pt modelId="{06AD44AF-E77A-4EEA-817A-3ADF4CF7A540}">
      <dgm:prSet/>
      <dgm:spPr/>
      <dgm:t>
        <a:bodyPr/>
        <a:lstStyle/>
        <a:p>
          <a:r>
            <a:rPr lang="en-GB" b="1"/>
            <a:t>2. Evidence – positive and negative</a:t>
          </a:r>
          <a:endParaRPr lang="en-US" dirty="0"/>
        </a:p>
      </dgm:t>
    </dgm:pt>
    <dgm:pt modelId="{C3CB9F84-5CA1-4479-BD2B-CF12A9F7E830}" type="parTrans" cxnId="{D6FFC8A6-D27A-469C-95A3-E4FF208BEA59}">
      <dgm:prSet/>
      <dgm:spPr/>
      <dgm:t>
        <a:bodyPr/>
        <a:lstStyle/>
        <a:p>
          <a:endParaRPr lang="en-US"/>
        </a:p>
      </dgm:t>
    </dgm:pt>
    <dgm:pt modelId="{21BE2A9E-F436-4C3E-A864-DF87294E30C0}" type="sibTrans" cxnId="{D6FFC8A6-D27A-469C-95A3-E4FF208BEA59}">
      <dgm:prSet/>
      <dgm:spPr/>
      <dgm:t>
        <a:bodyPr/>
        <a:lstStyle/>
        <a:p>
          <a:endParaRPr lang="en-US"/>
        </a:p>
      </dgm:t>
    </dgm:pt>
    <dgm:pt modelId="{E67FEAB1-CEF5-415D-99E6-2199D31927E4}">
      <dgm:prSet/>
      <dgm:spPr/>
      <dgm:t>
        <a:bodyPr/>
        <a:lstStyle/>
        <a:p>
          <a:r>
            <a:rPr lang="en-GB" b="1"/>
            <a:t>3. Structure - crossing all boundaries</a:t>
          </a:r>
          <a:endParaRPr lang="en-US" dirty="0"/>
        </a:p>
      </dgm:t>
    </dgm:pt>
    <dgm:pt modelId="{0BBD1944-9A43-4679-BA85-BDB2F691874D}" type="parTrans" cxnId="{C4FA0003-EBBD-4E89-83C6-4DAF4DA4DC69}">
      <dgm:prSet/>
      <dgm:spPr/>
      <dgm:t>
        <a:bodyPr/>
        <a:lstStyle/>
        <a:p>
          <a:endParaRPr lang="en-US"/>
        </a:p>
      </dgm:t>
    </dgm:pt>
    <dgm:pt modelId="{49BCCED7-D3AF-46B5-BDE4-8A4FDA261545}" type="sibTrans" cxnId="{C4FA0003-EBBD-4E89-83C6-4DAF4DA4DC69}">
      <dgm:prSet/>
      <dgm:spPr/>
      <dgm:t>
        <a:bodyPr/>
        <a:lstStyle/>
        <a:p>
          <a:endParaRPr lang="en-US"/>
        </a:p>
      </dgm:t>
    </dgm:pt>
    <dgm:pt modelId="{82792207-AAE2-45ED-8919-3D947EE20001}">
      <dgm:prSet/>
      <dgm:spPr/>
      <dgm:t>
        <a:bodyPr/>
        <a:lstStyle/>
        <a:p>
          <a:r>
            <a:rPr lang="en-GB" b="1"/>
            <a:t>4. Audit - measuring process and outcome</a:t>
          </a:r>
          <a:endParaRPr lang="en-US" dirty="0"/>
        </a:p>
      </dgm:t>
    </dgm:pt>
    <dgm:pt modelId="{74318100-A2CA-491C-B66E-9EB6B68CB1AD}" type="parTrans" cxnId="{0BAFCCBE-5532-4FEB-9C77-8E15C799B4D4}">
      <dgm:prSet/>
      <dgm:spPr/>
      <dgm:t>
        <a:bodyPr/>
        <a:lstStyle/>
        <a:p>
          <a:endParaRPr lang="en-US"/>
        </a:p>
      </dgm:t>
    </dgm:pt>
    <dgm:pt modelId="{F82494FC-7360-46C3-8D83-089600929CD9}" type="sibTrans" cxnId="{0BAFCCBE-5532-4FEB-9C77-8E15C799B4D4}">
      <dgm:prSet/>
      <dgm:spPr/>
      <dgm:t>
        <a:bodyPr/>
        <a:lstStyle/>
        <a:p>
          <a:endParaRPr lang="en-US"/>
        </a:p>
      </dgm:t>
    </dgm:pt>
    <dgm:pt modelId="{9AEF69A7-1513-4316-A3F9-D5241784F397}" type="pres">
      <dgm:prSet presAssocID="{7B2BA39A-154E-4CC7-9C70-03CBB4F1DA5D}" presName="outerComposite" presStyleCnt="0">
        <dgm:presLayoutVars>
          <dgm:chMax val="5"/>
          <dgm:dir/>
          <dgm:resizeHandles val="exact"/>
        </dgm:presLayoutVars>
      </dgm:prSet>
      <dgm:spPr/>
    </dgm:pt>
    <dgm:pt modelId="{6E773982-DF30-40A6-996E-60C4D4AB15DF}" type="pres">
      <dgm:prSet presAssocID="{7B2BA39A-154E-4CC7-9C70-03CBB4F1DA5D}" presName="dummyMaxCanvas" presStyleCnt="0">
        <dgm:presLayoutVars/>
      </dgm:prSet>
      <dgm:spPr/>
    </dgm:pt>
    <dgm:pt modelId="{B38DC190-F874-4F49-A995-2871C9BA5C42}" type="pres">
      <dgm:prSet presAssocID="{7B2BA39A-154E-4CC7-9C70-03CBB4F1DA5D}" presName="FourNodes_1" presStyleLbl="node1" presStyleIdx="0" presStyleCnt="4">
        <dgm:presLayoutVars>
          <dgm:bulletEnabled val="1"/>
        </dgm:presLayoutVars>
      </dgm:prSet>
      <dgm:spPr/>
    </dgm:pt>
    <dgm:pt modelId="{60315D55-7330-4F95-A2E6-0BB6A1306897}" type="pres">
      <dgm:prSet presAssocID="{7B2BA39A-154E-4CC7-9C70-03CBB4F1DA5D}" presName="FourNodes_2" presStyleLbl="node1" presStyleIdx="1" presStyleCnt="4">
        <dgm:presLayoutVars>
          <dgm:bulletEnabled val="1"/>
        </dgm:presLayoutVars>
      </dgm:prSet>
      <dgm:spPr/>
    </dgm:pt>
    <dgm:pt modelId="{BDFD6C4C-8EEE-4CF1-B5EF-DD047FD2F89F}" type="pres">
      <dgm:prSet presAssocID="{7B2BA39A-154E-4CC7-9C70-03CBB4F1DA5D}" presName="FourNodes_3" presStyleLbl="node1" presStyleIdx="2" presStyleCnt="4">
        <dgm:presLayoutVars>
          <dgm:bulletEnabled val="1"/>
        </dgm:presLayoutVars>
      </dgm:prSet>
      <dgm:spPr/>
    </dgm:pt>
    <dgm:pt modelId="{BE8B6691-C2B5-4400-8896-D4781027D3A6}" type="pres">
      <dgm:prSet presAssocID="{7B2BA39A-154E-4CC7-9C70-03CBB4F1DA5D}" presName="FourNodes_4" presStyleLbl="node1" presStyleIdx="3" presStyleCnt="4">
        <dgm:presLayoutVars>
          <dgm:bulletEnabled val="1"/>
        </dgm:presLayoutVars>
      </dgm:prSet>
      <dgm:spPr/>
    </dgm:pt>
    <dgm:pt modelId="{42A6639F-AF72-4834-A4B3-A9F4F3D42E1F}" type="pres">
      <dgm:prSet presAssocID="{7B2BA39A-154E-4CC7-9C70-03CBB4F1DA5D}" presName="FourConn_1-2" presStyleLbl="fgAccFollowNode1" presStyleIdx="0" presStyleCnt="3">
        <dgm:presLayoutVars>
          <dgm:bulletEnabled val="1"/>
        </dgm:presLayoutVars>
      </dgm:prSet>
      <dgm:spPr/>
    </dgm:pt>
    <dgm:pt modelId="{09F8A6F9-16CA-4963-BBF8-4247D8870A45}" type="pres">
      <dgm:prSet presAssocID="{7B2BA39A-154E-4CC7-9C70-03CBB4F1DA5D}" presName="FourConn_2-3" presStyleLbl="fgAccFollowNode1" presStyleIdx="1" presStyleCnt="3">
        <dgm:presLayoutVars>
          <dgm:bulletEnabled val="1"/>
        </dgm:presLayoutVars>
      </dgm:prSet>
      <dgm:spPr/>
    </dgm:pt>
    <dgm:pt modelId="{82AB971E-1793-4981-93D3-C98276F78489}" type="pres">
      <dgm:prSet presAssocID="{7B2BA39A-154E-4CC7-9C70-03CBB4F1DA5D}" presName="FourConn_3-4" presStyleLbl="fgAccFollowNode1" presStyleIdx="2" presStyleCnt="3">
        <dgm:presLayoutVars>
          <dgm:bulletEnabled val="1"/>
        </dgm:presLayoutVars>
      </dgm:prSet>
      <dgm:spPr/>
    </dgm:pt>
    <dgm:pt modelId="{2A4562F1-1B4A-4B22-878F-71D47B38F01E}" type="pres">
      <dgm:prSet presAssocID="{7B2BA39A-154E-4CC7-9C70-03CBB4F1DA5D}" presName="FourNodes_1_text" presStyleLbl="node1" presStyleIdx="3" presStyleCnt="4">
        <dgm:presLayoutVars>
          <dgm:bulletEnabled val="1"/>
        </dgm:presLayoutVars>
      </dgm:prSet>
      <dgm:spPr/>
    </dgm:pt>
    <dgm:pt modelId="{B59C303A-41FE-4637-AACB-9DB017FB1D12}" type="pres">
      <dgm:prSet presAssocID="{7B2BA39A-154E-4CC7-9C70-03CBB4F1DA5D}" presName="FourNodes_2_text" presStyleLbl="node1" presStyleIdx="3" presStyleCnt="4">
        <dgm:presLayoutVars>
          <dgm:bulletEnabled val="1"/>
        </dgm:presLayoutVars>
      </dgm:prSet>
      <dgm:spPr/>
    </dgm:pt>
    <dgm:pt modelId="{A1D71038-6B9F-4773-A7E4-43A28B0C85D3}" type="pres">
      <dgm:prSet presAssocID="{7B2BA39A-154E-4CC7-9C70-03CBB4F1DA5D}" presName="FourNodes_3_text" presStyleLbl="node1" presStyleIdx="3" presStyleCnt="4">
        <dgm:presLayoutVars>
          <dgm:bulletEnabled val="1"/>
        </dgm:presLayoutVars>
      </dgm:prSet>
      <dgm:spPr/>
    </dgm:pt>
    <dgm:pt modelId="{29C8B1D2-118E-417A-91B3-6F4013638A48}" type="pres">
      <dgm:prSet presAssocID="{7B2BA39A-154E-4CC7-9C70-03CBB4F1DA5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4FA0003-EBBD-4E89-83C6-4DAF4DA4DC69}" srcId="{7B2BA39A-154E-4CC7-9C70-03CBB4F1DA5D}" destId="{E67FEAB1-CEF5-415D-99E6-2199D31927E4}" srcOrd="2" destOrd="0" parTransId="{0BBD1944-9A43-4679-BA85-BDB2F691874D}" sibTransId="{49BCCED7-D3AF-46B5-BDE4-8A4FDA261545}"/>
    <dgm:cxn modelId="{E79E000E-50C4-4E88-905E-82B0241D4AD3}" type="presOf" srcId="{49BCCED7-D3AF-46B5-BDE4-8A4FDA261545}" destId="{82AB971E-1793-4981-93D3-C98276F78489}" srcOrd="0" destOrd="0" presId="urn:microsoft.com/office/officeart/2005/8/layout/vProcess5"/>
    <dgm:cxn modelId="{BD81941B-F9B5-4D48-B896-7286D81B16EF}" type="presOf" srcId="{D150295D-7411-4223-87D0-E54F00AACD5A}" destId="{B38DC190-F874-4F49-A995-2871C9BA5C42}" srcOrd="0" destOrd="0" presId="urn:microsoft.com/office/officeart/2005/8/layout/vProcess5"/>
    <dgm:cxn modelId="{9B7B1F3B-AEBB-4989-A512-D63231780900}" type="presOf" srcId="{12D7C9FB-1375-4E4E-B10E-960401C4AA4F}" destId="{42A6639F-AF72-4834-A4B3-A9F4F3D42E1F}" srcOrd="0" destOrd="0" presId="urn:microsoft.com/office/officeart/2005/8/layout/vProcess5"/>
    <dgm:cxn modelId="{A9702745-30BF-4189-8F6C-CEC0F60D4B7B}" type="presOf" srcId="{E67FEAB1-CEF5-415D-99E6-2199D31927E4}" destId="{A1D71038-6B9F-4773-A7E4-43A28B0C85D3}" srcOrd="1" destOrd="0" presId="urn:microsoft.com/office/officeart/2005/8/layout/vProcess5"/>
    <dgm:cxn modelId="{93E57B69-ED05-4897-9E00-A6D0818CE834}" type="presOf" srcId="{D150295D-7411-4223-87D0-E54F00AACD5A}" destId="{2A4562F1-1B4A-4B22-878F-71D47B38F01E}" srcOrd="1" destOrd="0" presId="urn:microsoft.com/office/officeart/2005/8/layout/vProcess5"/>
    <dgm:cxn modelId="{8D4A3F82-5BC2-4E54-9B83-F7A1E0BDE94A}" type="presOf" srcId="{7B2BA39A-154E-4CC7-9C70-03CBB4F1DA5D}" destId="{9AEF69A7-1513-4316-A3F9-D5241784F397}" srcOrd="0" destOrd="0" presId="urn:microsoft.com/office/officeart/2005/8/layout/vProcess5"/>
    <dgm:cxn modelId="{D4A49395-ADCA-4667-9218-8BC632E8FDCB}" type="presOf" srcId="{82792207-AAE2-45ED-8919-3D947EE20001}" destId="{BE8B6691-C2B5-4400-8896-D4781027D3A6}" srcOrd="0" destOrd="0" presId="urn:microsoft.com/office/officeart/2005/8/layout/vProcess5"/>
    <dgm:cxn modelId="{7118449A-E572-49B6-8D0C-3FA015A34E8D}" type="presOf" srcId="{06AD44AF-E77A-4EEA-817A-3ADF4CF7A540}" destId="{B59C303A-41FE-4637-AACB-9DB017FB1D12}" srcOrd="1" destOrd="0" presId="urn:microsoft.com/office/officeart/2005/8/layout/vProcess5"/>
    <dgm:cxn modelId="{1E7A92A3-85C7-4D34-82F7-C6DA7E3945DA}" type="presOf" srcId="{06AD44AF-E77A-4EEA-817A-3ADF4CF7A540}" destId="{60315D55-7330-4F95-A2E6-0BB6A1306897}" srcOrd="0" destOrd="0" presId="urn:microsoft.com/office/officeart/2005/8/layout/vProcess5"/>
    <dgm:cxn modelId="{D6FFC8A6-D27A-469C-95A3-E4FF208BEA59}" srcId="{7B2BA39A-154E-4CC7-9C70-03CBB4F1DA5D}" destId="{06AD44AF-E77A-4EEA-817A-3ADF4CF7A540}" srcOrd="1" destOrd="0" parTransId="{C3CB9F84-5CA1-4479-BD2B-CF12A9F7E830}" sibTransId="{21BE2A9E-F436-4C3E-A864-DF87294E30C0}"/>
    <dgm:cxn modelId="{0BAFCCBE-5532-4FEB-9C77-8E15C799B4D4}" srcId="{7B2BA39A-154E-4CC7-9C70-03CBB4F1DA5D}" destId="{82792207-AAE2-45ED-8919-3D947EE20001}" srcOrd="3" destOrd="0" parTransId="{74318100-A2CA-491C-B66E-9EB6B68CB1AD}" sibTransId="{F82494FC-7360-46C3-8D83-089600929CD9}"/>
    <dgm:cxn modelId="{930877CB-1AFA-48FD-A85C-992B5CD8C4CF}" type="presOf" srcId="{82792207-AAE2-45ED-8919-3D947EE20001}" destId="{29C8B1D2-118E-417A-91B3-6F4013638A48}" srcOrd="1" destOrd="0" presId="urn:microsoft.com/office/officeart/2005/8/layout/vProcess5"/>
    <dgm:cxn modelId="{67D548E5-05D7-477A-9667-26C1A8AD1AEA}" type="presOf" srcId="{21BE2A9E-F436-4C3E-A864-DF87294E30C0}" destId="{09F8A6F9-16CA-4963-BBF8-4247D8870A45}" srcOrd="0" destOrd="0" presId="urn:microsoft.com/office/officeart/2005/8/layout/vProcess5"/>
    <dgm:cxn modelId="{E574CAE6-FD37-40CA-B562-DB632FF40989}" srcId="{7B2BA39A-154E-4CC7-9C70-03CBB4F1DA5D}" destId="{D150295D-7411-4223-87D0-E54F00AACD5A}" srcOrd="0" destOrd="0" parTransId="{999138BE-D2AB-44C2-8661-3759741423B6}" sibTransId="{12D7C9FB-1375-4E4E-B10E-960401C4AA4F}"/>
    <dgm:cxn modelId="{5B9A22F7-C727-4DE3-A6A5-6F7C2EA55189}" type="presOf" srcId="{E67FEAB1-CEF5-415D-99E6-2199D31927E4}" destId="{BDFD6C4C-8EEE-4CF1-B5EF-DD047FD2F89F}" srcOrd="0" destOrd="0" presId="urn:microsoft.com/office/officeart/2005/8/layout/vProcess5"/>
    <dgm:cxn modelId="{52031D11-3B29-4CC2-89F0-8B0EFAB0F277}" type="presParOf" srcId="{9AEF69A7-1513-4316-A3F9-D5241784F397}" destId="{6E773982-DF30-40A6-996E-60C4D4AB15DF}" srcOrd="0" destOrd="0" presId="urn:microsoft.com/office/officeart/2005/8/layout/vProcess5"/>
    <dgm:cxn modelId="{60C0C59C-901A-4D02-9287-24B829D480C1}" type="presParOf" srcId="{9AEF69A7-1513-4316-A3F9-D5241784F397}" destId="{B38DC190-F874-4F49-A995-2871C9BA5C42}" srcOrd="1" destOrd="0" presId="urn:microsoft.com/office/officeart/2005/8/layout/vProcess5"/>
    <dgm:cxn modelId="{81257071-9DF5-4680-B00F-336CEB424F0A}" type="presParOf" srcId="{9AEF69A7-1513-4316-A3F9-D5241784F397}" destId="{60315D55-7330-4F95-A2E6-0BB6A1306897}" srcOrd="2" destOrd="0" presId="urn:microsoft.com/office/officeart/2005/8/layout/vProcess5"/>
    <dgm:cxn modelId="{3BAA7E29-6919-4239-A048-0B8F5AC7A713}" type="presParOf" srcId="{9AEF69A7-1513-4316-A3F9-D5241784F397}" destId="{BDFD6C4C-8EEE-4CF1-B5EF-DD047FD2F89F}" srcOrd="3" destOrd="0" presId="urn:microsoft.com/office/officeart/2005/8/layout/vProcess5"/>
    <dgm:cxn modelId="{EFE01E0F-BE24-486C-88A5-45A74273F626}" type="presParOf" srcId="{9AEF69A7-1513-4316-A3F9-D5241784F397}" destId="{BE8B6691-C2B5-4400-8896-D4781027D3A6}" srcOrd="4" destOrd="0" presId="urn:microsoft.com/office/officeart/2005/8/layout/vProcess5"/>
    <dgm:cxn modelId="{F41B8BC5-BF75-4E8F-9238-98B9EC855687}" type="presParOf" srcId="{9AEF69A7-1513-4316-A3F9-D5241784F397}" destId="{42A6639F-AF72-4834-A4B3-A9F4F3D42E1F}" srcOrd="5" destOrd="0" presId="urn:microsoft.com/office/officeart/2005/8/layout/vProcess5"/>
    <dgm:cxn modelId="{20931779-27DC-45F6-BF34-6622769008CA}" type="presParOf" srcId="{9AEF69A7-1513-4316-A3F9-D5241784F397}" destId="{09F8A6F9-16CA-4963-BBF8-4247D8870A45}" srcOrd="6" destOrd="0" presId="urn:microsoft.com/office/officeart/2005/8/layout/vProcess5"/>
    <dgm:cxn modelId="{0D2F01C7-C612-4DFE-8A29-0ECF7FFE011C}" type="presParOf" srcId="{9AEF69A7-1513-4316-A3F9-D5241784F397}" destId="{82AB971E-1793-4981-93D3-C98276F78489}" srcOrd="7" destOrd="0" presId="urn:microsoft.com/office/officeart/2005/8/layout/vProcess5"/>
    <dgm:cxn modelId="{0FFF7C3D-0CE3-47AA-96BC-F583D29FD658}" type="presParOf" srcId="{9AEF69A7-1513-4316-A3F9-D5241784F397}" destId="{2A4562F1-1B4A-4B22-878F-71D47B38F01E}" srcOrd="8" destOrd="0" presId="urn:microsoft.com/office/officeart/2005/8/layout/vProcess5"/>
    <dgm:cxn modelId="{8D76E18D-4DDD-426B-AC26-AB2CB5C4C4B1}" type="presParOf" srcId="{9AEF69A7-1513-4316-A3F9-D5241784F397}" destId="{B59C303A-41FE-4637-AACB-9DB017FB1D12}" srcOrd="9" destOrd="0" presId="urn:microsoft.com/office/officeart/2005/8/layout/vProcess5"/>
    <dgm:cxn modelId="{1C351B98-D179-46B2-9906-E03CC082649A}" type="presParOf" srcId="{9AEF69A7-1513-4316-A3F9-D5241784F397}" destId="{A1D71038-6B9F-4773-A7E4-43A28B0C85D3}" srcOrd="10" destOrd="0" presId="urn:microsoft.com/office/officeart/2005/8/layout/vProcess5"/>
    <dgm:cxn modelId="{5DAA4EF4-1B5D-40D0-9B49-CDEE6D676E0A}" type="presParOf" srcId="{9AEF69A7-1513-4316-A3F9-D5241784F397}" destId="{29C8B1D2-118E-417A-91B3-6F4013638A4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634C8-D656-4253-9483-80FDB25103A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373F5A-47CA-4316-8438-2E5A9D7CB626}">
      <dgm:prSet/>
      <dgm:spPr/>
      <dgm:t>
        <a:bodyPr/>
        <a:lstStyle/>
        <a:p>
          <a:r>
            <a:rPr lang="en-US" b="1"/>
            <a:t>Cardiovascular/circulatory – (e.g. postural hypotension , arrhythmias, carotid sinus syndrome, pacemaker failure)  (17%)</a:t>
          </a:r>
          <a:endParaRPr lang="en-US"/>
        </a:p>
      </dgm:t>
    </dgm:pt>
    <dgm:pt modelId="{7D6CFDFE-8855-4610-BD38-A92DB2696B54}" type="parTrans" cxnId="{CD6D4AFC-ABBB-4918-81F4-5BD6892D55DE}">
      <dgm:prSet/>
      <dgm:spPr/>
      <dgm:t>
        <a:bodyPr/>
        <a:lstStyle/>
        <a:p>
          <a:endParaRPr lang="en-US"/>
        </a:p>
      </dgm:t>
    </dgm:pt>
    <dgm:pt modelId="{BA860209-AAF1-410A-A223-04120C81FB17}" type="sibTrans" cxnId="{CD6D4AFC-ABBB-4918-81F4-5BD6892D55DE}">
      <dgm:prSet/>
      <dgm:spPr/>
      <dgm:t>
        <a:bodyPr/>
        <a:lstStyle/>
        <a:p>
          <a:endParaRPr lang="en-US"/>
        </a:p>
      </dgm:t>
    </dgm:pt>
    <dgm:pt modelId="{E7942AF0-F44A-42F2-956C-CF743F258DDC}">
      <dgm:prSet/>
      <dgm:spPr/>
      <dgm:t>
        <a:bodyPr/>
        <a:lstStyle/>
        <a:p>
          <a:r>
            <a:rPr lang="en-US" b="1"/>
            <a:t>Visual impairment (59%), poor stereoscopic vision (62%), cataract (35%)</a:t>
          </a:r>
          <a:endParaRPr lang="en-US"/>
        </a:p>
      </dgm:t>
    </dgm:pt>
    <dgm:pt modelId="{EED16D14-6E27-4C8C-A749-7BAE34FF08A2}" type="parTrans" cxnId="{58E83A78-3378-4135-AABE-F34DB53BEA2A}">
      <dgm:prSet/>
      <dgm:spPr/>
      <dgm:t>
        <a:bodyPr/>
        <a:lstStyle/>
        <a:p>
          <a:endParaRPr lang="en-US"/>
        </a:p>
      </dgm:t>
    </dgm:pt>
    <dgm:pt modelId="{9F9EB69C-58D5-4FB1-A52C-6C2B7CEC703A}" type="sibTrans" cxnId="{58E83A78-3378-4135-AABE-F34DB53BEA2A}">
      <dgm:prSet/>
      <dgm:spPr/>
      <dgm:t>
        <a:bodyPr/>
        <a:lstStyle/>
        <a:p>
          <a:endParaRPr lang="en-US"/>
        </a:p>
      </dgm:t>
    </dgm:pt>
    <dgm:pt modelId="{D5180ACB-1596-4492-B4B8-515F2F3D9D40}">
      <dgm:prSet/>
      <dgm:spPr/>
      <dgm:t>
        <a:bodyPr/>
        <a:lstStyle/>
        <a:p>
          <a:r>
            <a:rPr lang="en-US" b="1"/>
            <a:t>Decreased lower limb power (28%)</a:t>
          </a:r>
          <a:endParaRPr lang="en-US"/>
        </a:p>
      </dgm:t>
    </dgm:pt>
    <dgm:pt modelId="{84333140-3FFF-4100-A5CE-F7FB5BD4B69D}" type="parTrans" cxnId="{CFA25A2F-E3DD-4235-A356-92AFBDA1EFA7}">
      <dgm:prSet/>
      <dgm:spPr/>
      <dgm:t>
        <a:bodyPr/>
        <a:lstStyle/>
        <a:p>
          <a:endParaRPr lang="en-US"/>
        </a:p>
      </dgm:t>
    </dgm:pt>
    <dgm:pt modelId="{5A91CD9A-E213-4A18-949D-A83AC705E813}" type="sibTrans" cxnId="{CFA25A2F-E3DD-4235-A356-92AFBDA1EFA7}">
      <dgm:prSet/>
      <dgm:spPr/>
      <dgm:t>
        <a:bodyPr/>
        <a:lstStyle/>
        <a:p>
          <a:endParaRPr lang="en-US"/>
        </a:p>
      </dgm:t>
    </dgm:pt>
    <dgm:pt modelId="{3950A2FA-D37B-43DF-BCCA-A706ACAA7650}">
      <dgm:prSet/>
      <dgm:spPr/>
      <dgm:t>
        <a:bodyPr/>
        <a:lstStyle/>
        <a:p>
          <a:r>
            <a:rPr lang="en-US" b="1"/>
            <a:t>Peripheral neuropathy (20%)</a:t>
          </a:r>
          <a:endParaRPr lang="en-US"/>
        </a:p>
      </dgm:t>
    </dgm:pt>
    <dgm:pt modelId="{CE0E0BB2-E206-4AD9-A49C-249DFF74D910}" type="parTrans" cxnId="{59878DC7-76D3-4562-B5D5-BF2AA88A9716}">
      <dgm:prSet/>
      <dgm:spPr/>
      <dgm:t>
        <a:bodyPr/>
        <a:lstStyle/>
        <a:p>
          <a:endParaRPr lang="en-US"/>
        </a:p>
      </dgm:t>
    </dgm:pt>
    <dgm:pt modelId="{36A723ED-26FD-458A-BDFB-F0EF236502B9}" type="sibTrans" cxnId="{59878DC7-76D3-4562-B5D5-BF2AA88A9716}">
      <dgm:prSet/>
      <dgm:spPr/>
      <dgm:t>
        <a:bodyPr/>
        <a:lstStyle/>
        <a:p>
          <a:endParaRPr lang="en-US"/>
        </a:p>
      </dgm:t>
    </dgm:pt>
    <dgm:pt modelId="{D05FE34D-D1BF-4B4F-872D-4E507C99E53A}">
      <dgm:prSet/>
      <dgm:spPr/>
      <dgm:t>
        <a:bodyPr/>
        <a:lstStyle/>
        <a:p>
          <a:r>
            <a:rPr lang="en-US" b="1"/>
            <a:t>Measured strength/balance impairment (72%)</a:t>
          </a:r>
          <a:endParaRPr lang="en-US"/>
        </a:p>
      </dgm:t>
    </dgm:pt>
    <dgm:pt modelId="{9D25AFA2-222F-4DA5-98D3-2B480FDDB185}" type="parTrans" cxnId="{02F8F520-4240-4F69-A8E8-0B527718AF46}">
      <dgm:prSet/>
      <dgm:spPr/>
      <dgm:t>
        <a:bodyPr/>
        <a:lstStyle/>
        <a:p>
          <a:endParaRPr lang="en-US"/>
        </a:p>
      </dgm:t>
    </dgm:pt>
    <dgm:pt modelId="{9BA71F61-924A-427B-BF8A-A24777EF4D9B}" type="sibTrans" cxnId="{02F8F520-4240-4F69-A8E8-0B527718AF46}">
      <dgm:prSet/>
      <dgm:spPr/>
      <dgm:t>
        <a:bodyPr/>
        <a:lstStyle/>
        <a:p>
          <a:endParaRPr lang="en-US"/>
        </a:p>
      </dgm:t>
    </dgm:pt>
    <dgm:pt modelId="{991B0CD6-368E-4EF1-865E-420B80F75EE3}">
      <dgm:prSet/>
      <dgm:spPr/>
      <dgm:t>
        <a:bodyPr/>
        <a:lstStyle/>
        <a:p>
          <a:r>
            <a:rPr lang="en-US" b="1"/>
            <a:t>Measured cognitive impairment (34%), depression (18%)</a:t>
          </a:r>
          <a:endParaRPr lang="en-US"/>
        </a:p>
      </dgm:t>
    </dgm:pt>
    <dgm:pt modelId="{DA7E7B38-49DC-4247-BBFB-3157BC8D0A9E}" type="parTrans" cxnId="{E9841C1D-DC9B-4D4D-85B7-F3767EDFE9CC}">
      <dgm:prSet/>
      <dgm:spPr/>
      <dgm:t>
        <a:bodyPr/>
        <a:lstStyle/>
        <a:p>
          <a:endParaRPr lang="en-US"/>
        </a:p>
      </dgm:t>
    </dgm:pt>
    <dgm:pt modelId="{23176D43-71F9-437A-869D-79954B3EDC39}" type="sibTrans" cxnId="{E9841C1D-DC9B-4D4D-85B7-F3767EDFE9CC}">
      <dgm:prSet/>
      <dgm:spPr/>
      <dgm:t>
        <a:bodyPr/>
        <a:lstStyle/>
        <a:p>
          <a:endParaRPr lang="en-US"/>
        </a:p>
      </dgm:t>
    </dgm:pt>
    <dgm:pt modelId="{F7BC48F4-AF94-4E8A-B4B2-7874C28E1856}">
      <dgm:prSet/>
      <dgm:spPr/>
      <dgm:t>
        <a:bodyPr/>
        <a:lstStyle/>
        <a:p>
          <a:r>
            <a:rPr lang="en-US" b="1"/>
            <a:t>Undiagnosed malignancy (2%)</a:t>
          </a:r>
          <a:endParaRPr lang="en-US"/>
        </a:p>
      </dgm:t>
    </dgm:pt>
    <dgm:pt modelId="{7338AA8E-D8DF-43E6-9E94-B2ACC4B58B56}" type="parTrans" cxnId="{11AB729E-A10A-4D63-938D-592435E74BF0}">
      <dgm:prSet/>
      <dgm:spPr/>
      <dgm:t>
        <a:bodyPr/>
        <a:lstStyle/>
        <a:p>
          <a:endParaRPr lang="en-US"/>
        </a:p>
      </dgm:t>
    </dgm:pt>
    <dgm:pt modelId="{016AE957-7AD3-49B7-9E72-E8C16D15B9D7}" type="sibTrans" cxnId="{11AB729E-A10A-4D63-938D-592435E74BF0}">
      <dgm:prSet/>
      <dgm:spPr/>
      <dgm:t>
        <a:bodyPr/>
        <a:lstStyle/>
        <a:p>
          <a:endParaRPr lang="en-US"/>
        </a:p>
      </dgm:t>
    </dgm:pt>
    <dgm:pt modelId="{65101990-5CDA-49EC-AE8B-2303E9E0289B}" type="pres">
      <dgm:prSet presAssocID="{F20634C8-D656-4253-9483-80FDB25103A6}" presName="diagram" presStyleCnt="0">
        <dgm:presLayoutVars>
          <dgm:dir/>
          <dgm:resizeHandles val="exact"/>
        </dgm:presLayoutVars>
      </dgm:prSet>
      <dgm:spPr/>
    </dgm:pt>
    <dgm:pt modelId="{BC812D0A-1452-4A36-BCCA-56B0AAD1EA1B}" type="pres">
      <dgm:prSet presAssocID="{3A373F5A-47CA-4316-8438-2E5A9D7CB626}" presName="node" presStyleLbl="node1" presStyleIdx="0" presStyleCnt="7">
        <dgm:presLayoutVars>
          <dgm:bulletEnabled val="1"/>
        </dgm:presLayoutVars>
      </dgm:prSet>
      <dgm:spPr/>
    </dgm:pt>
    <dgm:pt modelId="{F3CAB591-FF9A-4BB8-B9D3-D37BA20126FC}" type="pres">
      <dgm:prSet presAssocID="{BA860209-AAF1-410A-A223-04120C81FB17}" presName="sibTrans" presStyleCnt="0"/>
      <dgm:spPr/>
    </dgm:pt>
    <dgm:pt modelId="{60234965-CEA6-40CC-BE95-7247CC528672}" type="pres">
      <dgm:prSet presAssocID="{E7942AF0-F44A-42F2-956C-CF743F258DDC}" presName="node" presStyleLbl="node1" presStyleIdx="1" presStyleCnt="7">
        <dgm:presLayoutVars>
          <dgm:bulletEnabled val="1"/>
        </dgm:presLayoutVars>
      </dgm:prSet>
      <dgm:spPr/>
    </dgm:pt>
    <dgm:pt modelId="{462C5D30-3D55-4349-AC2F-44A3E2F8F9C1}" type="pres">
      <dgm:prSet presAssocID="{9F9EB69C-58D5-4FB1-A52C-6C2B7CEC703A}" presName="sibTrans" presStyleCnt="0"/>
      <dgm:spPr/>
    </dgm:pt>
    <dgm:pt modelId="{E4534318-EFBD-4281-9F9A-04E1BAB29BBC}" type="pres">
      <dgm:prSet presAssocID="{D5180ACB-1596-4492-B4B8-515F2F3D9D40}" presName="node" presStyleLbl="node1" presStyleIdx="2" presStyleCnt="7">
        <dgm:presLayoutVars>
          <dgm:bulletEnabled val="1"/>
        </dgm:presLayoutVars>
      </dgm:prSet>
      <dgm:spPr/>
    </dgm:pt>
    <dgm:pt modelId="{271009FD-ED00-47AF-814C-99969A78C593}" type="pres">
      <dgm:prSet presAssocID="{5A91CD9A-E213-4A18-949D-A83AC705E813}" presName="sibTrans" presStyleCnt="0"/>
      <dgm:spPr/>
    </dgm:pt>
    <dgm:pt modelId="{BCFD341F-6786-4075-A03E-730D7C45A8E8}" type="pres">
      <dgm:prSet presAssocID="{3950A2FA-D37B-43DF-BCCA-A706ACAA7650}" presName="node" presStyleLbl="node1" presStyleIdx="3" presStyleCnt="7">
        <dgm:presLayoutVars>
          <dgm:bulletEnabled val="1"/>
        </dgm:presLayoutVars>
      </dgm:prSet>
      <dgm:spPr/>
    </dgm:pt>
    <dgm:pt modelId="{E4CCEB5E-9EBE-4B6D-A4A7-ECE17FA73B90}" type="pres">
      <dgm:prSet presAssocID="{36A723ED-26FD-458A-BDFB-F0EF236502B9}" presName="sibTrans" presStyleCnt="0"/>
      <dgm:spPr/>
    </dgm:pt>
    <dgm:pt modelId="{4E9E1E2F-7E1A-43D8-9D9D-1FA111F77A68}" type="pres">
      <dgm:prSet presAssocID="{D05FE34D-D1BF-4B4F-872D-4E507C99E53A}" presName="node" presStyleLbl="node1" presStyleIdx="4" presStyleCnt="7">
        <dgm:presLayoutVars>
          <dgm:bulletEnabled val="1"/>
        </dgm:presLayoutVars>
      </dgm:prSet>
      <dgm:spPr/>
    </dgm:pt>
    <dgm:pt modelId="{9CC73908-6E43-4216-A192-7A81E6BBCE41}" type="pres">
      <dgm:prSet presAssocID="{9BA71F61-924A-427B-BF8A-A24777EF4D9B}" presName="sibTrans" presStyleCnt="0"/>
      <dgm:spPr/>
    </dgm:pt>
    <dgm:pt modelId="{DD60B940-47DE-4CF2-9F8E-E6D5097FC139}" type="pres">
      <dgm:prSet presAssocID="{991B0CD6-368E-4EF1-865E-420B80F75EE3}" presName="node" presStyleLbl="node1" presStyleIdx="5" presStyleCnt="7">
        <dgm:presLayoutVars>
          <dgm:bulletEnabled val="1"/>
        </dgm:presLayoutVars>
      </dgm:prSet>
      <dgm:spPr/>
    </dgm:pt>
    <dgm:pt modelId="{3355CD05-11B5-41C5-BFFA-22E03E8A55FC}" type="pres">
      <dgm:prSet presAssocID="{23176D43-71F9-437A-869D-79954B3EDC39}" presName="sibTrans" presStyleCnt="0"/>
      <dgm:spPr/>
    </dgm:pt>
    <dgm:pt modelId="{5B37CC73-C025-40EE-AD24-B9B9FFDAB7E4}" type="pres">
      <dgm:prSet presAssocID="{F7BC48F4-AF94-4E8A-B4B2-7874C28E1856}" presName="node" presStyleLbl="node1" presStyleIdx="6" presStyleCnt="7">
        <dgm:presLayoutVars>
          <dgm:bulletEnabled val="1"/>
        </dgm:presLayoutVars>
      </dgm:prSet>
      <dgm:spPr/>
    </dgm:pt>
  </dgm:ptLst>
  <dgm:cxnLst>
    <dgm:cxn modelId="{E9841C1D-DC9B-4D4D-85B7-F3767EDFE9CC}" srcId="{F20634C8-D656-4253-9483-80FDB25103A6}" destId="{991B0CD6-368E-4EF1-865E-420B80F75EE3}" srcOrd="5" destOrd="0" parTransId="{DA7E7B38-49DC-4247-BBFB-3157BC8D0A9E}" sibTransId="{23176D43-71F9-437A-869D-79954B3EDC39}"/>
    <dgm:cxn modelId="{02F8F520-4240-4F69-A8E8-0B527718AF46}" srcId="{F20634C8-D656-4253-9483-80FDB25103A6}" destId="{D05FE34D-D1BF-4B4F-872D-4E507C99E53A}" srcOrd="4" destOrd="0" parTransId="{9D25AFA2-222F-4DA5-98D3-2B480FDDB185}" sibTransId="{9BA71F61-924A-427B-BF8A-A24777EF4D9B}"/>
    <dgm:cxn modelId="{CFA25A2F-E3DD-4235-A356-92AFBDA1EFA7}" srcId="{F20634C8-D656-4253-9483-80FDB25103A6}" destId="{D5180ACB-1596-4492-B4B8-515F2F3D9D40}" srcOrd="2" destOrd="0" parTransId="{84333140-3FFF-4100-A5CE-F7FB5BD4B69D}" sibTransId="{5A91CD9A-E213-4A18-949D-A83AC705E813}"/>
    <dgm:cxn modelId="{FF6B5E4D-38AA-4390-99E3-E55603161A27}" type="presOf" srcId="{3A373F5A-47CA-4316-8438-2E5A9D7CB626}" destId="{BC812D0A-1452-4A36-BCCA-56B0AAD1EA1B}" srcOrd="0" destOrd="0" presId="urn:microsoft.com/office/officeart/2005/8/layout/default"/>
    <dgm:cxn modelId="{10E1686D-BD79-4BA7-BD35-DB41E54F3C74}" type="presOf" srcId="{991B0CD6-368E-4EF1-865E-420B80F75EE3}" destId="{DD60B940-47DE-4CF2-9F8E-E6D5097FC139}" srcOrd="0" destOrd="0" presId="urn:microsoft.com/office/officeart/2005/8/layout/default"/>
    <dgm:cxn modelId="{58E83A78-3378-4135-AABE-F34DB53BEA2A}" srcId="{F20634C8-D656-4253-9483-80FDB25103A6}" destId="{E7942AF0-F44A-42F2-956C-CF743F258DDC}" srcOrd="1" destOrd="0" parTransId="{EED16D14-6E27-4C8C-A749-7BAE34FF08A2}" sibTransId="{9F9EB69C-58D5-4FB1-A52C-6C2B7CEC703A}"/>
    <dgm:cxn modelId="{90193B7F-574F-422F-B12C-290F6D7A2C9E}" type="presOf" srcId="{F20634C8-D656-4253-9483-80FDB25103A6}" destId="{65101990-5CDA-49EC-AE8B-2303E9E0289B}" srcOrd="0" destOrd="0" presId="urn:microsoft.com/office/officeart/2005/8/layout/default"/>
    <dgm:cxn modelId="{0EBC2C87-ACE5-4AEB-A8C9-7D24E9C29FA7}" type="presOf" srcId="{E7942AF0-F44A-42F2-956C-CF743F258DDC}" destId="{60234965-CEA6-40CC-BE95-7247CC528672}" srcOrd="0" destOrd="0" presId="urn:microsoft.com/office/officeart/2005/8/layout/default"/>
    <dgm:cxn modelId="{8606DF8F-FC95-4B31-AD7C-019E7AC75A6B}" type="presOf" srcId="{D05FE34D-D1BF-4B4F-872D-4E507C99E53A}" destId="{4E9E1E2F-7E1A-43D8-9D9D-1FA111F77A68}" srcOrd="0" destOrd="0" presId="urn:microsoft.com/office/officeart/2005/8/layout/default"/>
    <dgm:cxn modelId="{11AB729E-A10A-4D63-938D-592435E74BF0}" srcId="{F20634C8-D656-4253-9483-80FDB25103A6}" destId="{F7BC48F4-AF94-4E8A-B4B2-7874C28E1856}" srcOrd="6" destOrd="0" parTransId="{7338AA8E-D8DF-43E6-9E94-B2ACC4B58B56}" sibTransId="{016AE957-7AD3-49B7-9E72-E8C16D15B9D7}"/>
    <dgm:cxn modelId="{89E022A9-4936-44BB-9AEE-290F7E99099D}" type="presOf" srcId="{D5180ACB-1596-4492-B4B8-515F2F3D9D40}" destId="{E4534318-EFBD-4281-9F9A-04E1BAB29BBC}" srcOrd="0" destOrd="0" presId="urn:microsoft.com/office/officeart/2005/8/layout/default"/>
    <dgm:cxn modelId="{817780C7-23C2-4943-9C26-A365BCAA0A57}" type="presOf" srcId="{3950A2FA-D37B-43DF-BCCA-A706ACAA7650}" destId="{BCFD341F-6786-4075-A03E-730D7C45A8E8}" srcOrd="0" destOrd="0" presId="urn:microsoft.com/office/officeart/2005/8/layout/default"/>
    <dgm:cxn modelId="{59878DC7-76D3-4562-B5D5-BF2AA88A9716}" srcId="{F20634C8-D656-4253-9483-80FDB25103A6}" destId="{3950A2FA-D37B-43DF-BCCA-A706ACAA7650}" srcOrd="3" destOrd="0" parTransId="{CE0E0BB2-E206-4AD9-A49C-249DFF74D910}" sibTransId="{36A723ED-26FD-458A-BDFB-F0EF236502B9}"/>
    <dgm:cxn modelId="{CD6D4AFC-ABBB-4918-81F4-5BD6892D55DE}" srcId="{F20634C8-D656-4253-9483-80FDB25103A6}" destId="{3A373F5A-47CA-4316-8438-2E5A9D7CB626}" srcOrd="0" destOrd="0" parTransId="{7D6CFDFE-8855-4610-BD38-A92DB2696B54}" sibTransId="{BA860209-AAF1-410A-A223-04120C81FB17}"/>
    <dgm:cxn modelId="{ED196CFD-1681-4233-927C-96EA7F25BDAE}" type="presOf" srcId="{F7BC48F4-AF94-4E8A-B4B2-7874C28E1856}" destId="{5B37CC73-C025-40EE-AD24-B9B9FFDAB7E4}" srcOrd="0" destOrd="0" presId="urn:microsoft.com/office/officeart/2005/8/layout/default"/>
    <dgm:cxn modelId="{E2DDB18D-D5D8-47DB-A1BC-997235B9F231}" type="presParOf" srcId="{65101990-5CDA-49EC-AE8B-2303E9E0289B}" destId="{BC812D0A-1452-4A36-BCCA-56B0AAD1EA1B}" srcOrd="0" destOrd="0" presId="urn:microsoft.com/office/officeart/2005/8/layout/default"/>
    <dgm:cxn modelId="{65A76A0B-A34F-420A-A28D-EEA1F371A41B}" type="presParOf" srcId="{65101990-5CDA-49EC-AE8B-2303E9E0289B}" destId="{F3CAB591-FF9A-4BB8-B9D3-D37BA20126FC}" srcOrd="1" destOrd="0" presId="urn:microsoft.com/office/officeart/2005/8/layout/default"/>
    <dgm:cxn modelId="{E70D8EF7-11E2-488F-9A97-0B76BA0B8B4C}" type="presParOf" srcId="{65101990-5CDA-49EC-AE8B-2303E9E0289B}" destId="{60234965-CEA6-40CC-BE95-7247CC528672}" srcOrd="2" destOrd="0" presId="urn:microsoft.com/office/officeart/2005/8/layout/default"/>
    <dgm:cxn modelId="{B1DB2327-1A95-4CC1-87C9-E860664879AE}" type="presParOf" srcId="{65101990-5CDA-49EC-AE8B-2303E9E0289B}" destId="{462C5D30-3D55-4349-AC2F-44A3E2F8F9C1}" srcOrd="3" destOrd="0" presId="urn:microsoft.com/office/officeart/2005/8/layout/default"/>
    <dgm:cxn modelId="{0F46B567-EA97-43DE-A04D-8638DA648196}" type="presParOf" srcId="{65101990-5CDA-49EC-AE8B-2303E9E0289B}" destId="{E4534318-EFBD-4281-9F9A-04E1BAB29BBC}" srcOrd="4" destOrd="0" presId="urn:microsoft.com/office/officeart/2005/8/layout/default"/>
    <dgm:cxn modelId="{154BF480-29FB-455C-B4B3-E26AB17988B6}" type="presParOf" srcId="{65101990-5CDA-49EC-AE8B-2303E9E0289B}" destId="{271009FD-ED00-47AF-814C-99969A78C593}" srcOrd="5" destOrd="0" presId="urn:microsoft.com/office/officeart/2005/8/layout/default"/>
    <dgm:cxn modelId="{DFC47FBE-DBAC-41D4-B170-AAA0DB26CF77}" type="presParOf" srcId="{65101990-5CDA-49EC-AE8B-2303E9E0289B}" destId="{BCFD341F-6786-4075-A03E-730D7C45A8E8}" srcOrd="6" destOrd="0" presId="urn:microsoft.com/office/officeart/2005/8/layout/default"/>
    <dgm:cxn modelId="{EE10BFDC-BBC6-4E11-B8C8-3A02AE9B4282}" type="presParOf" srcId="{65101990-5CDA-49EC-AE8B-2303E9E0289B}" destId="{E4CCEB5E-9EBE-4B6D-A4A7-ECE17FA73B90}" srcOrd="7" destOrd="0" presId="urn:microsoft.com/office/officeart/2005/8/layout/default"/>
    <dgm:cxn modelId="{B7854EE3-394A-4451-AB5C-E62B26A0F8F9}" type="presParOf" srcId="{65101990-5CDA-49EC-AE8B-2303E9E0289B}" destId="{4E9E1E2F-7E1A-43D8-9D9D-1FA111F77A68}" srcOrd="8" destOrd="0" presId="urn:microsoft.com/office/officeart/2005/8/layout/default"/>
    <dgm:cxn modelId="{F2CFD7AA-41D1-46FC-8442-542310C06029}" type="presParOf" srcId="{65101990-5CDA-49EC-AE8B-2303E9E0289B}" destId="{9CC73908-6E43-4216-A192-7A81E6BBCE41}" srcOrd="9" destOrd="0" presId="urn:microsoft.com/office/officeart/2005/8/layout/default"/>
    <dgm:cxn modelId="{EC3AE33F-0262-4698-BA04-746D8FD181A4}" type="presParOf" srcId="{65101990-5CDA-49EC-AE8B-2303E9E0289B}" destId="{DD60B940-47DE-4CF2-9F8E-E6D5097FC139}" srcOrd="10" destOrd="0" presId="urn:microsoft.com/office/officeart/2005/8/layout/default"/>
    <dgm:cxn modelId="{E02560E2-12AE-488B-B54C-4290ECDD6395}" type="presParOf" srcId="{65101990-5CDA-49EC-AE8B-2303E9E0289B}" destId="{3355CD05-11B5-41C5-BFFA-22E03E8A55FC}" srcOrd="11" destOrd="0" presId="urn:microsoft.com/office/officeart/2005/8/layout/default"/>
    <dgm:cxn modelId="{A4260F32-D9B1-4EC6-A3BE-B5271B013DE2}" type="presParOf" srcId="{65101990-5CDA-49EC-AE8B-2303E9E0289B}" destId="{5B37CC73-C025-40EE-AD24-B9B9FFDAB7E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AE1D66-4B01-47AC-82F6-7BA25674CF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5856B8-B312-47A2-A0E2-AC12A644B058}">
      <dgm:prSet/>
      <dgm:spPr/>
      <dgm:t>
        <a:bodyPr/>
        <a:lstStyle/>
        <a:p>
          <a:r>
            <a:rPr lang="en-GB" b="1" dirty="0"/>
            <a:t>Single interventions – untargeted group exercise, cognitive/behavioural, vision correction alone, Vit D (?)</a:t>
          </a:r>
          <a:endParaRPr lang="en-US" b="1" dirty="0"/>
        </a:p>
      </dgm:t>
    </dgm:pt>
    <dgm:pt modelId="{5D9DFC7C-FE90-43CC-BB95-BFA3B16FF7D3}" type="parTrans" cxnId="{06921A57-B61A-4CDA-A17B-31FB72CEA0C9}">
      <dgm:prSet/>
      <dgm:spPr/>
      <dgm:t>
        <a:bodyPr/>
        <a:lstStyle/>
        <a:p>
          <a:endParaRPr lang="en-US"/>
        </a:p>
      </dgm:t>
    </dgm:pt>
    <dgm:pt modelId="{8C30A48D-FA8E-4857-977B-6AAF9C8193A4}" type="sibTrans" cxnId="{06921A57-B61A-4CDA-A17B-31FB72CEA0C9}">
      <dgm:prSet/>
      <dgm:spPr/>
      <dgm:t>
        <a:bodyPr/>
        <a:lstStyle/>
        <a:p>
          <a:endParaRPr lang="en-US"/>
        </a:p>
      </dgm:t>
    </dgm:pt>
    <dgm:pt modelId="{8C4F0AA7-6172-4C6B-B8F7-428CE4CF5C2F}">
      <dgm:prSet/>
      <dgm:spPr/>
      <dgm:t>
        <a:bodyPr/>
        <a:lstStyle/>
        <a:p>
          <a:r>
            <a:rPr lang="en-GB" b="1" dirty="0"/>
            <a:t>Focus on cognitive impairment (A&amp;E /Care home) (e.g. Shaw et al, 2003, Whitney et al, 2017)</a:t>
          </a:r>
          <a:endParaRPr lang="en-US" dirty="0"/>
        </a:p>
      </dgm:t>
    </dgm:pt>
    <dgm:pt modelId="{96AC1A0E-42A2-4C7A-B217-8C95E0EF4C7C}" type="parTrans" cxnId="{689232FE-5A12-43C3-8B28-312322B04D32}">
      <dgm:prSet/>
      <dgm:spPr/>
      <dgm:t>
        <a:bodyPr/>
        <a:lstStyle/>
        <a:p>
          <a:endParaRPr lang="en-US"/>
        </a:p>
      </dgm:t>
    </dgm:pt>
    <dgm:pt modelId="{840367DC-7355-490F-849F-A1BD54500F24}" type="sibTrans" cxnId="{689232FE-5A12-43C3-8B28-312322B04D32}">
      <dgm:prSet/>
      <dgm:spPr/>
      <dgm:t>
        <a:bodyPr/>
        <a:lstStyle/>
        <a:p>
          <a:endParaRPr lang="en-US"/>
        </a:p>
      </dgm:t>
    </dgm:pt>
    <dgm:pt modelId="{E3913D13-53FE-4A5B-A608-F8709B011C6E}">
      <dgm:prSet/>
      <dgm:spPr/>
      <dgm:t>
        <a:bodyPr/>
        <a:lstStyle/>
        <a:p>
          <a:r>
            <a:rPr lang="en-GB" b="1" dirty="0" err="1"/>
            <a:t>Unidisciplinary</a:t>
          </a:r>
          <a:r>
            <a:rPr lang="en-GB" b="1" dirty="0"/>
            <a:t> assessment with non-linked referral (</a:t>
          </a:r>
          <a:r>
            <a:rPr lang="en-GB" b="1" dirty="0" err="1"/>
            <a:t>Lightbody</a:t>
          </a:r>
          <a:r>
            <a:rPr lang="en-GB" b="1" dirty="0"/>
            <a:t> et al, 2002;  Spice et al 2009)</a:t>
          </a:r>
          <a:endParaRPr lang="en-US" dirty="0"/>
        </a:p>
      </dgm:t>
    </dgm:pt>
    <dgm:pt modelId="{4CF890F3-35B8-4047-864D-F5EE5A7468BD}" type="parTrans" cxnId="{450B1BA6-6B86-46EF-B1B9-0A1ACC097BA9}">
      <dgm:prSet/>
      <dgm:spPr/>
      <dgm:t>
        <a:bodyPr/>
        <a:lstStyle/>
        <a:p>
          <a:endParaRPr lang="en-US"/>
        </a:p>
      </dgm:t>
    </dgm:pt>
    <dgm:pt modelId="{942289DF-F46B-440C-BBA0-8FDD88A822F0}" type="sibTrans" cxnId="{450B1BA6-6B86-46EF-B1B9-0A1ACC097BA9}">
      <dgm:prSet/>
      <dgm:spPr/>
      <dgm:t>
        <a:bodyPr/>
        <a:lstStyle/>
        <a:p>
          <a:endParaRPr lang="en-US"/>
        </a:p>
      </dgm:t>
    </dgm:pt>
    <dgm:pt modelId="{0A8945CB-715F-4789-8042-CE0AA58E2278}">
      <dgm:prSet/>
      <dgm:spPr/>
      <dgm:t>
        <a:bodyPr/>
        <a:lstStyle/>
        <a:p>
          <a:r>
            <a:rPr lang="en-GB" b="1" dirty="0"/>
            <a:t>Risk factor prediction tools in inpatients [e.g. Barker et all (6-Pack), 2015)</a:t>
          </a:r>
          <a:endParaRPr lang="en-US" dirty="0"/>
        </a:p>
      </dgm:t>
    </dgm:pt>
    <dgm:pt modelId="{384CB4C2-F4A3-4135-9AF5-387AE98385B1}" type="parTrans" cxnId="{BDA168A5-B383-49CB-8085-7AF63FDC3641}">
      <dgm:prSet/>
      <dgm:spPr/>
      <dgm:t>
        <a:bodyPr/>
        <a:lstStyle/>
        <a:p>
          <a:endParaRPr lang="en-US"/>
        </a:p>
      </dgm:t>
    </dgm:pt>
    <dgm:pt modelId="{7ABD35BD-2C5C-427C-A07D-353C8CAC949C}" type="sibTrans" cxnId="{BDA168A5-B383-49CB-8085-7AF63FDC3641}">
      <dgm:prSet/>
      <dgm:spPr/>
      <dgm:t>
        <a:bodyPr/>
        <a:lstStyle/>
        <a:p>
          <a:endParaRPr lang="en-US"/>
        </a:p>
      </dgm:t>
    </dgm:pt>
    <dgm:pt modelId="{E478AD0C-D6BD-4376-8875-4380C8867EC5}">
      <dgm:prSet/>
      <dgm:spPr/>
      <dgm:t>
        <a:bodyPr/>
        <a:lstStyle/>
        <a:p>
          <a:r>
            <a:rPr lang="en-GB" b="1" dirty="0"/>
            <a:t>Risk factor prospective postal screening intervention in primary care (Bruce et al, 2021)(</a:t>
          </a:r>
          <a:r>
            <a:rPr lang="en-GB" b="1" dirty="0" err="1"/>
            <a:t>PreFIT</a:t>
          </a:r>
          <a:r>
            <a:rPr lang="en-GB" b="1" dirty="0"/>
            <a:t>)</a:t>
          </a:r>
          <a:endParaRPr lang="en-US" dirty="0"/>
        </a:p>
      </dgm:t>
    </dgm:pt>
    <dgm:pt modelId="{3D879448-D6AA-4802-8ADE-5DE808CEF7B2}" type="parTrans" cxnId="{FE5BA323-DBE2-4FA3-A967-E24C8111D29D}">
      <dgm:prSet/>
      <dgm:spPr/>
      <dgm:t>
        <a:bodyPr/>
        <a:lstStyle/>
        <a:p>
          <a:endParaRPr lang="en-US"/>
        </a:p>
      </dgm:t>
    </dgm:pt>
    <dgm:pt modelId="{92D963AF-36AA-4FCF-B0F8-FC868AE1A391}" type="sibTrans" cxnId="{FE5BA323-DBE2-4FA3-A967-E24C8111D29D}">
      <dgm:prSet/>
      <dgm:spPr/>
      <dgm:t>
        <a:bodyPr/>
        <a:lstStyle/>
        <a:p>
          <a:endParaRPr lang="en-US"/>
        </a:p>
      </dgm:t>
    </dgm:pt>
    <dgm:pt modelId="{DF10977E-A980-4AE8-8B53-F9897E51C134}">
      <dgm:prSet/>
      <dgm:spPr/>
      <dgm:t>
        <a:bodyPr/>
        <a:lstStyle/>
        <a:p>
          <a:r>
            <a:rPr lang="en-GB" b="1"/>
            <a:t>Assistive technology</a:t>
          </a:r>
          <a:endParaRPr lang="en-US"/>
        </a:p>
      </dgm:t>
    </dgm:pt>
    <dgm:pt modelId="{370E0DC4-4440-448B-AB87-5CE7CD7740F9}" type="parTrans" cxnId="{3AD64CFA-E86F-401E-9D94-02FF1C4C7BEC}">
      <dgm:prSet/>
      <dgm:spPr/>
      <dgm:t>
        <a:bodyPr/>
        <a:lstStyle/>
        <a:p>
          <a:endParaRPr lang="en-US"/>
        </a:p>
      </dgm:t>
    </dgm:pt>
    <dgm:pt modelId="{5B42F2BA-44E4-4EB8-B135-A8040F27DD52}" type="sibTrans" cxnId="{3AD64CFA-E86F-401E-9D94-02FF1C4C7BEC}">
      <dgm:prSet/>
      <dgm:spPr/>
      <dgm:t>
        <a:bodyPr/>
        <a:lstStyle/>
        <a:p>
          <a:endParaRPr lang="en-US"/>
        </a:p>
      </dgm:t>
    </dgm:pt>
    <dgm:pt modelId="{688205FD-DA03-4B34-A08B-CC2C4DCFF4F0}" type="pres">
      <dgm:prSet presAssocID="{4CAE1D66-4B01-47AC-82F6-7BA25674CFA0}" presName="linear" presStyleCnt="0">
        <dgm:presLayoutVars>
          <dgm:animLvl val="lvl"/>
          <dgm:resizeHandles val="exact"/>
        </dgm:presLayoutVars>
      </dgm:prSet>
      <dgm:spPr/>
    </dgm:pt>
    <dgm:pt modelId="{60E361F7-4AB9-4E3B-9427-4EBC1C7D8552}" type="pres">
      <dgm:prSet presAssocID="{515856B8-B312-47A2-A0E2-AC12A644B05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ED25F34-0614-49B9-8A8D-EA36D88FC667}" type="pres">
      <dgm:prSet presAssocID="{8C30A48D-FA8E-4857-977B-6AAF9C8193A4}" presName="spacer" presStyleCnt="0"/>
      <dgm:spPr/>
    </dgm:pt>
    <dgm:pt modelId="{390CB9DA-B20B-4851-8426-5A7C58F76F6A}" type="pres">
      <dgm:prSet presAssocID="{8C4F0AA7-6172-4C6B-B8F7-428CE4CF5C2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FE580CC-B582-4A99-8896-01D3E0424100}" type="pres">
      <dgm:prSet presAssocID="{840367DC-7355-490F-849F-A1BD54500F24}" presName="spacer" presStyleCnt="0"/>
      <dgm:spPr/>
    </dgm:pt>
    <dgm:pt modelId="{420C6CD5-CCA1-4DD4-B23E-CA26E257886B}" type="pres">
      <dgm:prSet presAssocID="{E3913D13-53FE-4A5B-A608-F8709B011C6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7EA487C-D352-4047-83B8-804214723147}" type="pres">
      <dgm:prSet presAssocID="{942289DF-F46B-440C-BBA0-8FDD88A822F0}" presName="spacer" presStyleCnt="0"/>
      <dgm:spPr/>
    </dgm:pt>
    <dgm:pt modelId="{88FEB986-82C5-4952-9A25-325385D2C176}" type="pres">
      <dgm:prSet presAssocID="{0A8945CB-715F-4789-8042-CE0AA58E22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F908414-7E5D-4AEA-9E41-55DBA6023353}" type="pres">
      <dgm:prSet presAssocID="{7ABD35BD-2C5C-427C-A07D-353C8CAC949C}" presName="spacer" presStyleCnt="0"/>
      <dgm:spPr/>
    </dgm:pt>
    <dgm:pt modelId="{203A6467-954F-4EC1-AC63-0BDA86D3D94B}" type="pres">
      <dgm:prSet presAssocID="{E478AD0C-D6BD-4376-8875-4380C8867EC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7316366-65CC-4989-B03E-F9CCD23670B6}" type="pres">
      <dgm:prSet presAssocID="{92D963AF-36AA-4FCF-B0F8-FC868AE1A391}" presName="spacer" presStyleCnt="0"/>
      <dgm:spPr/>
    </dgm:pt>
    <dgm:pt modelId="{BB761FBE-846E-47DE-8632-E19713AD674E}" type="pres">
      <dgm:prSet presAssocID="{DF10977E-A980-4AE8-8B53-F9897E51C13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5BA323-DBE2-4FA3-A967-E24C8111D29D}" srcId="{4CAE1D66-4B01-47AC-82F6-7BA25674CFA0}" destId="{E478AD0C-D6BD-4376-8875-4380C8867EC5}" srcOrd="4" destOrd="0" parTransId="{3D879448-D6AA-4802-8ADE-5DE808CEF7B2}" sibTransId="{92D963AF-36AA-4FCF-B0F8-FC868AE1A391}"/>
    <dgm:cxn modelId="{F3BC7544-5D6E-4DE8-93F0-F32E1F52982A}" type="presOf" srcId="{E3913D13-53FE-4A5B-A608-F8709B011C6E}" destId="{420C6CD5-CCA1-4DD4-B23E-CA26E257886B}" srcOrd="0" destOrd="0" presId="urn:microsoft.com/office/officeart/2005/8/layout/vList2"/>
    <dgm:cxn modelId="{4B78574F-6890-4670-8B95-03B799050638}" type="presOf" srcId="{4CAE1D66-4B01-47AC-82F6-7BA25674CFA0}" destId="{688205FD-DA03-4B34-A08B-CC2C4DCFF4F0}" srcOrd="0" destOrd="0" presId="urn:microsoft.com/office/officeart/2005/8/layout/vList2"/>
    <dgm:cxn modelId="{95BC8355-2052-4E40-93B6-9C47BF082C45}" type="presOf" srcId="{0A8945CB-715F-4789-8042-CE0AA58E2278}" destId="{88FEB986-82C5-4952-9A25-325385D2C176}" srcOrd="0" destOrd="0" presId="urn:microsoft.com/office/officeart/2005/8/layout/vList2"/>
    <dgm:cxn modelId="{06921A57-B61A-4CDA-A17B-31FB72CEA0C9}" srcId="{4CAE1D66-4B01-47AC-82F6-7BA25674CFA0}" destId="{515856B8-B312-47A2-A0E2-AC12A644B058}" srcOrd="0" destOrd="0" parTransId="{5D9DFC7C-FE90-43CC-BB95-BFA3B16FF7D3}" sibTransId="{8C30A48D-FA8E-4857-977B-6AAF9C8193A4}"/>
    <dgm:cxn modelId="{4B271CA2-1FEA-40F3-B4EE-474AA6FB8B56}" type="presOf" srcId="{8C4F0AA7-6172-4C6B-B8F7-428CE4CF5C2F}" destId="{390CB9DA-B20B-4851-8426-5A7C58F76F6A}" srcOrd="0" destOrd="0" presId="urn:microsoft.com/office/officeart/2005/8/layout/vList2"/>
    <dgm:cxn modelId="{BDA168A5-B383-49CB-8085-7AF63FDC3641}" srcId="{4CAE1D66-4B01-47AC-82F6-7BA25674CFA0}" destId="{0A8945CB-715F-4789-8042-CE0AA58E2278}" srcOrd="3" destOrd="0" parTransId="{384CB4C2-F4A3-4135-9AF5-387AE98385B1}" sibTransId="{7ABD35BD-2C5C-427C-A07D-353C8CAC949C}"/>
    <dgm:cxn modelId="{450B1BA6-6B86-46EF-B1B9-0A1ACC097BA9}" srcId="{4CAE1D66-4B01-47AC-82F6-7BA25674CFA0}" destId="{E3913D13-53FE-4A5B-A608-F8709B011C6E}" srcOrd="2" destOrd="0" parTransId="{4CF890F3-35B8-4047-864D-F5EE5A7468BD}" sibTransId="{942289DF-F46B-440C-BBA0-8FDD88A822F0}"/>
    <dgm:cxn modelId="{822DDEAC-A68A-4D4D-82C5-3928EC2C37B1}" type="presOf" srcId="{DF10977E-A980-4AE8-8B53-F9897E51C134}" destId="{BB761FBE-846E-47DE-8632-E19713AD674E}" srcOrd="0" destOrd="0" presId="urn:microsoft.com/office/officeart/2005/8/layout/vList2"/>
    <dgm:cxn modelId="{2E6A66D8-B25C-4F40-BA86-74FDA5619184}" type="presOf" srcId="{515856B8-B312-47A2-A0E2-AC12A644B058}" destId="{60E361F7-4AB9-4E3B-9427-4EBC1C7D8552}" srcOrd="0" destOrd="0" presId="urn:microsoft.com/office/officeart/2005/8/layout/vList2"/>
    <dgm:cxn modelId="{823FF5F8-6C4E-4B19-B506-8E906E2D3B64}" type="presOf" srcId="{E478AD0C-D6BD-4376-8875-4380C8867EC5}" destId="{203A6467-954F-4EC1-AC63-0BDA86D3D94B}" srcOrd="0" destOrd="0" presId="urn:microsoft.com/office/officeart/2005/8/layout/vList2"/>
    <dgm:cxn modelId="{3AD64CFA-E86F-401E-9D94-02FF1C4C7BEC}" srcId="{4CAE1D66-4B01-47AC-82F6-7BA25674CFA0}" destId="{DF10977E-A980-4AE8-8B53-F9897E51C134}" srcOrd="5" destOrd="0" parTransId="{370E0DC4-4440-448B-AB87-5CE7CD7740F9}" sibTransId="{5B42F2BA-44E4-4EB8-B135-A8040F27DD52}"/>
    <dgm:cxn modelId="{689232FE-5A12-43C3-8B28-312322B04D32}" srcId="{4CAE1D66-4B01-47AC-82F6-7BA25674CFA0}" destId="{8C4F0AA7-6172-4C6B-B8F7-428CE4CF5C2F}" srcOrd="1" destOrd="0" parTransId="{96AC1A0E-42A2-4C7A-B217-8C95E0EF4C7C}" sibTransId="{840367DC-7355-490F-849F-A1BD54500F24}"/>
    <dgm:cxn modelId="{67044825-3E32-4CC6-8319-939164B5268A}" type="presParOf" srcId="{688205FD-DA03-4B34-A08B-CC2C4DCFF4F0}" destId="{60E361F7-4AB9-4E3B-9427-4EBC1C7D8552}" srcOrd="0" destOrd="0" presId="urn:microsoft.com/office/officeart/2005/8/layout/vList2"/>
    <dgm:cxn modelId="{C312FA65-6C24-417E-AE92-FD19FB3D2B9F}" type="presParOf" srcId="{688205FD-DA03-4B34-A08B-CC2C4DCFF4F0}" destId="{AED25F34-0614-49B9-8A8D-EA36D88FC667}" srcOrd="1" destOrd="0" presId="urn:microsoft.com/office/officeart/2005/8/layout/vList2"/>
    <dgm:cxn modelId="{920A744A-7978-45D8-B6B3-0289AD86A2EB}" type="presParOf" srcId="{688205FD-DA03-4B34-A08B-CC2C4DCFF4F0}" destId="{390CB9DA-B20B-4851-8426-5A7C58F76F6A}" srcOrd="2" destOrd="0" presId="urn:microsoft.com/office/officeart/2005/8/layout/vList2"/>
    <dgm:cxn modelId="{9359D22D-05A0-46A5-BEA9-7F046D010BAD}" type="presParOf" srcId="{688205FD-DA03-4B34-A08B-CC2C4DCFF4F0}" destId="{AFE580CC-B582-4A99-8896-01D3E0424100}" srcOrd="3" destOrd="0" presId="urn:microsoft.com/office/officeart/2005/8/layout/vList2"/>
    <dgm:cxn modelId="{831C559E-D791-47D2-A4F1-FAAF233CB8F8}" type="presParOf" srcId="{688205FD-DA03-4B34-A08B-CC2C4DCFF4F0}" destId="{420C6CD5-CCA1-4DD4-B23E-CA26E257886B}" srcOrd="4" destOrd="0" presId="urn:microsoft.com/office/officeart/2005/8/layout/vList2"/>
    <dgm:cxn modelId="{AC03BBAC-8EC7-4EAF-A80A-66111FEBC07E}" type="presParOf" srcId="{688205FD-DA03-4B34-A08B-CC2C4DCFF4F0}" destId="{07EA487C-D352-4047-83B8-804214723147}" srcOrd="5" destOrd="0" presId="urn:microsoft.com/office/officeart/2005/8/layout/vList2"/>
    <dgm:cxn modelId="{AF83E0B0-6D3A-4CC7-8354-4EAC97AE37DE}" type="presParOf" srcId="{688205FD-DA03-4B34-A08B-CC2C4DCFF4F0}" destId="{88FEB986-82C5-4952-9A25-325385D2C176}" srcOrd="6" destOrd="0" presId="urn:microsoft.com/office/officeart/2005/8/layout/vList2"/>
    <dgm:cxn modelId="{3FDAA085-4D45-4C3D-BC96-2C08175B5045}" type="presParOf" srcId="{688205FD-DA03-4B34-A08B-CC2C4DCFF4F0}" destId="{8F908414-7E5D-4AEA-9E41-55DBA6023353}" srcOrd="7" destOrd="0" presId="urn:microsoft.com/office/officeart/2005/8/layout/vList2"/>
    <dgm:cxn modelId="{3815976B-75D3-4F2A-AE2A-6460432BDDC2}" type="presParOf" srcId="{688205FD-DA03-4B34-A08B-CC2C4DCFF4F0}" destId="{203A6467-954F-4EC1-AC63-0BDA86D3D94B}" srcOrd="8" destOrd="0" presId="urn:microsoft.com/office/officeart/2005/8/layout/vList2"/>
    <dgm:cxn modelId="{C28E72A7-A9AA-48A8-A7F3-82CF2B576582}" type="presParOf" srcId="{688205FD-DA03-4B34-A08B-CC2C4DCFF4F0}" destId="{F7316366-65CC-4989-B03E-F9CCD23670B6}" srcOrd="9" destOrd="0" presId="urn:microsoft.com/office/officeart/2005/8/layout/vList2"/>
    <dgm:cxn modelId="{4E5694F0-0DAE-46DB-AE28-DC12D73417BB}" type="presParOf" srcId="{688205FD-DA03-4B34-A08B-CC2C4DCFF4F0}" destId="{BB761FBE-846E-47DE-8632-E19713AD67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2FA9F0-F233-4D48-A875-7B3C704C4890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44D23-72C2-4677-B26A-5A39360E6C4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Highest risk category</a:t>
          </a:r>
          <a:endParaRPr lang="en-US"/>
        </a:p>
      </dgm:t>
    </dgm:pt>
    <dgm:pt modelId="{87C95AD0-E7B5-427A-9C1B-2995F2439A5E}" type="parTrans" cxnId="{DC1CB807-13E2-441B-96AB-1064D6113E0E}">
      <dgm:prSet/>
      <dgm:spPr/>
      <dgm:t>
        <a:bodyPr/>
        <a:lstStyle/>
        <a:p>
          <a:endParaRPr lang="en-US"/>
        </a:p>
      </dgm:t>
    </dgm:pt>
    <dgm:pt modelId="{921055ED-4804-479E-B391-994CFCA05858}" type="sibTrans" cxnId="{DC1CB807-13E2-441B-96AB-1064D6113E0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7C15EBC-7B00-4565-A3AE-5656B4BE072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Heterogeneous studies and settings (e.g. acute. non-acute, mixed)</a:t>
          </a:r>
          <a:endParaRPr lang="en-US"/>
        </a:p>
      </dgm:t>
    </dgm:pt>
    <dgm:pt modelId="{70D96A5A-C0E6-4E4B-A9B3-57D136BFBD4D}" type="parTrans" cxnId="{43FABEEF-7ABC-4855-A994-EA45AFFFC306}">
      <dgm:prSet/>
      <dgm:spPr/>
      <dgm:t>
        <a:bodyPr/>
        <a:lstStyle/>
        <a:p>
          <a:endParaRPr lang="en-US"/>
        </a:p>
      </dgm:t>
    </dgm:pt>
    <dgm:pt modelId="{AE38876E-C11F-4321-9A78-898199226CB0}" type="sibTrans" cxnId="{43FABEEF-7ABC-4855-A994-EA45AFFFC30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2BA5D46-BE73-4AB9-9014-E580E12F007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Inconsistent or negative findings with single factor  or non-tailored interventions</a:t>
          </a:r>
          <a:endParaRPr lang="en-US" dirty="0"/>
        </a:p>
      </dgm:t>
    </dgm:pt>
    <dgm:pt modelId="{2A632AC5-6A58-4EE3-A149-AD35C79D7365}" type="parTrans" cxnId="{E9E6B182-41F5-4876-ADC2-F0ACA81BF3F3}">
      <dgm:prSet/>
      <dgm:spPr/>
      <dgm:t>
        <a:bodyPr/>
        <a:lstStyle/>
        <a:p>
          <a:endParaRPr lang="en-US"/>
        </a:p>
      </dgm:t>
    </dgm:pt>
    <dgm:pt modelId="{58DE9361-2568-4100-A099-0BC06C2CB6D2}" type="sibTrans" cxnId="{E9E6B182-41F5-4876-ADC2-F0ACA81BF3F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3214C14-BDC8-4250-A8B9-743067DEE01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Risk factor prediction tools insufficiently sensitive or specific</a:t>
          </a:r>
          <a:endParaRPr lang="en-US"/>
        </a:p>
      </dgm:t>
    </dgm:pt>
    <dgm:pt modelId="{A3B45628-D3DD-4572-951B-4E671A00AFDD}" type="parTrans" cxnId="{FA99DCC5-78A6-45F5-BA5A-E22B19EE10F4}">
      <dgm:prSet/>
      <dgm:spPr/>
      <dgm:t>
        <a:bodyPr/>
        <a:lstStyle/>
        <a:p>
          <a:endParaRPr lang="en-US"/>
        </a:p>
      </dgm:t>
    </dgm:pt>
    <dgm:pt modelId="{EE1587F9-3A24-4C3A-8411-80F7ABA25601}" type="sibTrans" cxnId="{FA99DCC5-78A6-45F5-BA5A-E22B19EE10F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49A45F3-E2EF-4ED9-9D78-F268EBB4F82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More research needed</a:t>
          </a:r>
          <a:endParaRPr lang="en-US"/>
        </a:p>
      </dgm:t>
    </dgm:pt>
    <dgm:pt modelId="{4E4E9D51-5E6A-4939-8780-DAFD46EBFE4D}" type="parTrans" cxnId="{BB01C861-E84C-4846-BAAD-598B6FCEC70A}">
      <dgm:prSet/>
      <dgm:spPr/>
      <dgm:t>
        <a:bodyPr/>
        <a:lstStyle/>
        <a:p>
          <a:endParaRPr lang="en-US"/>
        </a:p>
      </dgm:t>
    </dgm:pt>
    <dgm:pt modelId="{C42BABFC-2252-487E-BA0D-40F8F1815944}" type="sibTrans" cxnId="{BB01C861-E84C-4846-BAAD-598B6FCEC7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083828C-493C-42B4-B1B2-AD0B2BE25BE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Some moderate/low evidence for multifactorial assessment and intervention strategies</a:t>
          </a:r>
          <a:endParaRPr lang="en-US"/>
        </a:p>
      </dgm:t>
    </dgm:pt>
    <dgm:pt modelId="{3CAB1029-D544-4119-9540-08A2BF5A9128}" type="parTrans" cxnId="{654876D5-A957-44DD-A450-ED97610612A2}">
      <dgm:prSet/>
      <dgm:spPr/>
      <dgm:t>
        <a:bodyPr/>
        <a:lstStyle/>
        <a:p>
          <a:endParaRPr lang="en-US"/>
        </a:p>
      </dgm:t>
    </dgm:pt>
    <dgm:pt modelId="{E603222C-B7FA-4C7D-BF83-D738C8988389}" type="sibTrans" cxnId="{654876D5-A957-44DD-A450-ED97610612A2}">
      <dgm:prSet/>
      <dgm:spPr/>
      <dgm:t>
        <a:bodyPr/>
        <a:lstStyle/>
        <a:p>
          <a:endParaRPr lang="en-US"/>
        </a:p>
      </dgm:t>
    </dgm:pt>
    <dgm:pt modelId="{44FB5F41-7D44-46F8-A805-69CFA8D20960}" type="pres">
      <dgm:prSet presAssocID="{542FA9F0-F233-4D48-A875-7B3C704C4890}" presName="root" presStyleCnt="0">
        <dgm:presLayoutVars>
          <dgm:dir/>
          <dgm:resizeHandles val="exact"/>
        </dgm:presLayoutVars>
      </dgm:prSet>
      <dgm:spPr/>
    </dgm:pt>
    <dgm:pt modelId="{81AE06AC-0F4A-49DD-AC01-87850A11AD0C}" type="pres">
      <dgm:prSet presAssocID="{542FA9F0-F233-4D48-A875-7B3C704C4890}" presName="container" presStyleCnt="0">
        <dgm:presLayoutVars>
          <dgm:dir/>
          <dgm:resizeHandles val="exact"/>
        </dgm:presLayoutVars>
      </dgm:prSet>
      <dgm:spPr/>
    </dgm:pt>
    <dgm:pt modelId="{771CD7A4-6FD5-42DE-922A-2EBDBF89DA72}" type="pres">
      <dgm:prSet presAssocID="{A2944D23-72C2-4677-B26A-5A39360E6C42}" presName="compNode" presStyleCnt="0"/>
      <dgm:spPr/>
    </dgm:pt>
    <dgm:pt modelId="{056EE6F9-0A0A-4450-ADC1-8D65DEC4DD47}" type="pres">
      <dgm:prSet presAssocID="{A2944D23-72C2-4677-B26A-5A39360E6C42}" presName="iconBgRect" presStyleLbl="bgShp" presStyleIdx="0" presStyleCnt="6"/>
      <dgm:spPr/>
    </dgm:pt>
    <dgm:pt modelId="{6C1FE102-09AE-446F-AD0A-01D2CA705F77}" type="pres">
      <dgm:prSet presAssocID="{A2944D23-72C2-4677-B26A-5A39360E6C42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E3EA8E9-E64D-464A-98B0-A521C22F1625}" type="pres">
      <dgm:prSet presAssocID="{A2944D23-72C2-4677-B26A-5A39360E6C42}" presName="spaceRect" presStyleCnt="0"/>
      <dgm:spPr/>
    </dgm:pt>
    <dgm:pt modelId="{4831B8EA-9CF3-4C55-8064-305AFFBF52EB}" type="pres">
      <dgm:prSet presAssocID="{A2944D23-72C2-4677-B26A-5A39360E6C42}" presName="textRect" presStyleLbl="revTx" presStyleIdx="0" presStyleCnt="6">
        <dgm:presLayoutVars>
          <dgm:chMax val="1"/>
          <dgm:chPref val="1"/>
        </dgm:presLayoutVars>
      </dgm:prSet>
      <dgm:spPr/>
    </dgm:pt>
    <dgm:pt modelId="{E2E6CBA2-64FD-415E-8AA7-E0B8B3D2A144}" type="pres">
      <dgm:prSet presAssocID="{921055ED-4804-479E-B391-994CFCA05858}" presName="sibTrans" presStyleLbl="sibTrans2D1" presStyleIdx="0" presStyleCnt="0"/>
      <dgm:spPr/>
    </dgm:pt>
    <dgm:pt modelId="{7B17AE66-6605-4B0E-8BDA-1FE2729A914A}" type="pres">
      <dgm:prSet presAssocID="{67C15EBC-7B00-4565-A3AE-5656B4BE0720}" presName="compNode" presStyleCnt="0"/>
      <dgm:spPr/>
    </dgm:pt>
    <dgm:pt modelId="{1990EA5B-11DD-42B6-BCD9-58BDD13FE71E}" type="pres">
      <dgm:prSet presAssocID="{67C15EBC-7B00-4565-A3AE-5656B4BE0720}" presName="iconBgRect" presStyleLbl="bgShp" presStyleIdx="1" presStyleCnt="6"/>
      <dgm:spPr/>
    </dgm:pt>
    <dgm:pt modelId="{3DBE06E8-47C6-4B8A-9214-1EF13205AF95}" type="pres">
      <dgm:prSet presAssocID="{67C15EBC-7B00-4565-A3AE-5656B4BE0720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6D70B9BF-2A42-44DA-93EB-59E47806106B}" type="pres">
      <dgm:prSet presAssocID="{67C15EBC-7B00-4565-A3AE-5656B4BE0720}" presName="spaceRect" presStyleCnt="0"/>
      <dgm:spPr/>
    </dgm:pt>
    <dgm:pt modelId="{C6F72212-E145-4914-A56D-E4C57732A3A0}" type="pres">
      <dgm:prSet presAssocID="{67C15EBC-7B00-4565-A3AE-5656B4BE0720}" presName="textRect" presStyleLbl="revTx" presStyleIdx="1" presStyleCnt="6">
        <dgm:presLayoutVars>
          <dgm:chMax val="1"/>
          <dgm:chPref val="1"/>
        </dgm:presLayoutVars>
      </dgm:prSet>
      <dgm:spPr/>
    </dgm:pt>
    <dgm:pt modelId="{3009028C-A739-41EB-896E-DFE749E0F590}" type="pres">
      <dgm:prSet presAssocID="{AE38876E-C11F-4321-9A78-898199226CB0}" presName="sibTrans" presStyleLbl="sibTrans2D1" presStyleIdx="0" presStyleCnt="0"/>
      <dgm:spPr/>
    </dgm:pt>
    <dgm:pt modelId="{CD81E189-7EB8-4066-A3A2-1B4E134B7353}" type="pres">
      <dgm:prSet presAssocID="{62BA5D46-BE73-4AB9-9014-E580E12F007B}" presName="compNode" presStyleCnt="0"/>
      <dgm:spPr/>
    </dgm:pt>
    <dgm:pt modelId="{DE3C3F22-A551-4FCD-8F21-3E92CB46AFD2}" type="pres">
      <dgm:prSet presAssocID="{62BA5D46-BE73-4AB9-9014-E580E12F007B}" presName="iconBgRect" presStyleLbl="bgShp" presStyleIdx="2" presStyleCnt="6"/>
      <dgm:spPr/>
    </dgm:pt>
    <dgm:pt modelId="{96A40CA5-2532-412B-A938-C2D346EBABCC}" type="pres">
      <dgm:prSet presAssocID="{62BA5D46-BE73-4AB9-9014-E580E12F007B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337E37AC-53C4-4605-99A8-FB8C40B5A3FB}" type="pres">
      <dgm:prSet presAssocID="{62BA5D46-BE73-4AB9-9014-E580E12F007B}" presName="spaceRect" presStyleCnt="0"/>
      <dgm:spPr/>
    </dgm:pt>
    <dgm:pt modelId="{2FC19201-00B7-4D56-B9EA-C0C377EEF09A}" type="pres">
      <dgm:prSet presAssocID="{62BA5D46-BE73-4AB9-9014-E580E12F007B}" presName="textRect" presStyleLbl="revTx" presStyleIdx="2" presStyleCnt="6">
        <dgm:presLayoutVars>
          <dgm:chMax val="1"/>
          <dgm:chPref val="1"/>
        </dgm:presLayoutVars>
      </dgm:prSet>
      <dgm:spPr/>
    </dgm:pt>
    <dgm:pt modelId="{86495030-D254-4FE1-A561-1D62EC2D6854}" type="pres">
      <dgm:prSet presAssocID="{58DE9361-2568-4100-A099-0BC06C2CB6D2}" presName="sibTrans" presStyleLbl="sibTrans2D1" presStyleIdx="0" presStyleCnt="0"/>
      <dgm:spPr/>
    </dgm:pt>
    <dgm:pt modelId="{3D853312-F414-40BB-9F0A-B24B8A9AE2D3}" type="pres">
      <dgm:prSet presAssocID="{73214C14-BDC8-4250-A8B9-743067DEE01A}" presName="compNode" presStyleCnt="0"/>
      <dgm:spPr/>
    </dgm:pt>
    <dgm:pt modelId="{DF6257E1-C7B4-4201-BAD0-A4E7E9564412}" type="pres">
      <dgm:prSet presAssocID="{73214C14-BDC8-4250-A8B9-743067DEE01A}" presName="iconBgRect" presStyleLbl="bgShp" presStyleIdx="3" presStyleCnt="6"/>
      <dgm:spPr/>
    </dgm:pt>
    <dgm:pt modelId="{3B6163EA-6612-4533-BC7D-A44DD2213903}" type="pres">
      <dgm:prSet presAssocID="{73214C14-BDC8-4250-A8B9-743067DEE01A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35A0786-F717-42F6-B3E9-D677B3AB5F9A}" type="pres">
      <dgm:prSet presAssocID="{73214C14-BDC8-4250-A8B9-743067DEE01A}" presName="spaceRect" presStyleCnt="0"/>
      <dgm:spPr/>
    </dgm:pt>
    <dgm:pt modelId="{8F1DD1CC-7F97-4754-BA10-50E8A3A212C8}" type="pres">
      <dgm:prSet presAssocID="{73214C14-BDC8-4250-A8B9-743067DEE01A}" presName="textRect" presStyleLbl="revTx" presStyleIdx="3" presStyleCnt="6">
        <dgm:presLayoutVars>
          <dgm:chMax val="1"/>
          <dgm:chPref val="1"/>
        </dgm:presLayoutVars>
      </dgm:prSet>
      <dgm:spPr/>
    </dgm:pt>
    <dgm:pt modelId="{F8566E85-DEBE-491E-B308-4A8EFD07C20D}" type="pres">
      <dgm:prSet presAssocID="{EE1587F9-3A24-4C3A-8411-80F7ABA25601}" presName="sibTrans" presStyleLbl="sibTrans2D1" presStyleIdx="0" presStyleCnt="0"/>
      <dgm:spPr/>
    </dgm:pt>
    <dgm:pt modelId="{BB0FA0CE-D507-4486-99AF-3C91CAF88F33}" type="pres">
      <dgm:prSet presAssocID="{849A45F3-E2EF-4ED9-9D78-F268EBB4F829}" presName="compNode" presStyleCnt="0"/>
      <dgm:spPr/>
    </dgm:pt>
    <dgm:pt modelId="{9EB5F37E-CEA8-46C0-837F-A71F0A05B511}" type="pres">
      <dgm:prSet presAssocID="{849A45F3-E2EF-4ED9-9D78-F268EBB4F829}" presName="iconBgRect" presStyleLbl="bgShp" presStyleIdx="4" presStyleCnt="6"/>
      <dgm:spPr/>
    </dgm:pt>
    <dgm:pt modelId="{A1FD67C9-144B-4D7D-8F50-D0AB24B024E4}" type="pres">
      <dgm:prSet presAssocID="{849A45F3-E2EF-4ED9-9D78-F268EBB4F829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6335603-D9FE-4DA2-9706-0AF86FDB2686}" type="pres">
      <dgm:prSet presAssocID="{849A45F3-E2EF-4ED9-9D78-F268EBB4F829}" presName="spaceRect" presStyleCnt="0"/>
      <dgm:spPr/>
    </dgm:pt>
    <dgm:pt modelId="{435A784C-0618-417B-8C25-31B1F58978F3}" type="pres">
      <dgm:prSet presAssocID="{849A45F3-E2EF-4ED9-9D78-F268EBB4F829}" presName="textRect" presStyleLbl="revTx" presStyleIdx="4" presStyleCnt="6">
        <dgm:presLayoutVars>
          <dgm:chMax val="1"/>
          <dgm:chPref val="1"/>
        </dgm:presLayoutVars>
      </dgm:prSet>
      <dgm:spPr/>
    </dgm:pt>
    <dgm:pt modelId="{1232B638-4481-41F7-B647-FC4CBDE7F848}" type="pres">
      <dgm:prSet presAssocID="{C42BABFC-2252-487E-BA0D-40F8F1815944}" presName="sibTrans" presStyleLbl="sibTrans2D1" presStyleIdx="0" presStyleCnt="0"/>
      <dgm:spPr/>
    </dgm:pt>
    <dgm:pt modelId="{F1F703BB-C00C-4D2B-9E75-06A621661B39}" type="pres">
      <dgm:prSet presAssocID="{2083828C-493C-42B4-B1B2-AD0B2BE25BE7}" presName="compNode" presStyleCnt="0"/>
      <dgm:spPr/>
    </dgm:pt>
    <dgm:pt modelId="{883E1FA3-DB41-43BD-9254-D6C5517FFA8F}" type="pres">
      <dgm:prSet presAssocID="{2083828C-493C-42B4-B1B2-AD0B2BE25BE7}" presName="iconBgRect" presStyleLbl="bgShp" presStyleIdx="5" presStyleCnt="6"/>
      <dgm:spPr/>
    </dgm:pt>
    <dgm:pt modelId="{106E166F-A9D1-4353-88DB-801F127B04CD}" type="pres">
      <dgm:prSet presAssocID="{2083828C-493C-42B4-B1B2-AD0B2BE25BE7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0F8B5CC-03F3-40C8-99C8-2E8549E6EE25}" type="pres">
      <dgm:prSet presAssocID="{2083828C-493C-42B4-B1B2-AD0B2BE25BE7}" presName="spaceRect" presStyleCnt="0"/>
      <dgm:spPr/>
    </dgm:pt>
    <dgm:pt modelId="{B1976ABC-0784-4E19-A598-640E58973B5D}" type="pres">
      <dgm:prSet presAssocID="{2083828C-493C-42B4-B1B2-AD0B2BE25BE7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C1CB807-13E2-441B-96AB-1064D6113E0E}" srcId="{542FA9F0-F233-4D48-A875-7B3C704C4890}" destId="{A2944D23-72C2-4677-B26A-5A39360E6C42}" srcOrd="0" destOrd="0" parTransId="{87C95AD0-E7B5-427A-9C1B-2995F2439A5E}" sibTransId="{921055ED-4804-479E-B391-994CFCA05858}"/>
    <dgm:cxn modelId="{ED27DD2E-F73B-4D59-A06F-99C50A1F29B2}" type="presOf" srcId="{2083828C-493C-42B4-B1B2-AD0B2BE25BE7}" destId="{B1976ABC-0784-4E19-A598-640E58973B5D}" srcOrd="0" destOrd="0" presId="urn:microsoft.com/office/officeart/2018/2/layout/IconCircleList"/>
    <dgm:cxn modelId="{BB01C861-E84C-4846-BAAD-598B6FCEC70A}" srcId="{542FA9F0-F233-4D48-A875-7B3C704C4890}" destId="{849A45F3-E2EF-4ED9-9D78-F268EBB4F829}" srcOrd="4" destOrd="0" parTransId="{4E4E9D51-5E6A-4939-8780-DAFD46EBFE4D}" sibTransId="{C42BABFC-2252-487E-BA0D-40F8F1815944}"/>
    <dgm:cxn modelId="{7A844644-8A48-42A9-A852-3A818AC0B2F3}" type="presOf" srcId="{EE1587F9-3A24-4C3A-8411-80F7ABA25601}" destId="{F8566E85-DEBE-491E-B308-4A8EFD07C20D}" srcOrd="0" destOrd="0" presId="urn:microsoft.com/office/officeart/2018/2/layout/IconCircleList"/>
    <dgm:cxn modelId="{E9E6B182-41F5-4876-ADC2-F0ACA81BF3F3}" srcId="{542FA9F0-F233-4D48-A875-7B3C704C4890}" destId="{62BA5D46-BE73-4AB9-9014-E580E12F007B}" srcOrd="2" destOrd="0" parTransId="{2A632AC5-6A58-4EE3-A149-AD35C79D7365}" sibTransId="{58DE9361-2568-4100-A099-0BC06C2CB6D2}"/>
    <dgm:cxn modelId="{4FBCDD91-EF0E-4832-B299-51E5269E2803}" type="presOf" srcId="{AE38876E-C11F-4321-9A78-898199226CB0}" destId="{3009028C-A739-41EB-896E-DFE749E0F590}" srcOrd="0" destOrd="0" presId="urn:microsoft.com/office/officeart/2018/2/layout/IconCircleList"/>
    <dgm:cxn modelId="{F5D5A197-5EFF-4420-A2D9-1F0A237D371C}" type="presOf" srcId="{67C15EBC-7B00-4565-A3AE-5656B4BE0720}" destId="{C6F72212-E145-4914-A56D-E4C57732A3A0}" srcOrd="0" destOrd="0" presId="urn:microsoft.com/office/officeart/2018/2/layout/IconCircleList"/>
    <dgm:cxn modelId="{02D3FA99-7F39-4455-A616-0AA2D4965193}" type="presOf" srcId="{62BA5D46-BE73-4AB9-9014-E580E12F007B}" destId="{2FC19201-00B7-4D56-B9EA-C0C377EEF09A}" srcOrd="0" destOrd="0" presId="urn:microsoft.com/office/officeart/2018/2/layout/IconCircleList"/>
    <dgm:cxn modelId="{A5E4B7A0-69C5-461B-B16F-C9CD6C84DE87}" type="presOf" srcId="{542FA9F0-F233-4D48-A875-7B3C704C4890}" destId="{44FB5F41-7D44-46F8-A805-69CFA8D20960}" srcOrd="0" destOrd="0" presId="urn:microsoft.com/office/officeart/2018/2/layout/IconCircleList"/>
    <dgm:cxn modelId="{E8C6AFC0-8010-4A82-9DDE-F73BD8B7F942}" type="presOf" srcId="{C42BABFC-2252-487E-BA0D-40F8F1815944}" destId="{1232B638-4481-41F7-B647-FC4CBDE7F848}" srcOrd="0" destOrd="0" presId="urn:microsoft.com/office/officeart/2018/2/layout/IconCircleList"/>
    <dgm:cxn modelId="{872E83C3-BB40-478A-BFBC-C725B4CFD4B6}" type="presOf" srcId="{921055ED-4804-479E-B391-994CFCA05858}" destId="{E2E6CBA2-64FD-415E-8AA7-E0B8B3D2A144}" srcOrd="0" destOrd="0" presId="urn:microsoft.com/office/officeart/2018/2/layout/IconCircleList"/>
    <dgm:cxn modelId="{FA99DCC5-78A6-45F5-BA5A-E22B19EE10F4}" srcId="{542FA9F0-F233-4D48-A875-7B3C704C4890}" destId="{73214C14-BDC8-4250-A8B9-743067DEE01A}" srcOrd="3" destOrd="0" parTransId="{A3B45628-D3DD-4572-951B-4E671A00AFDD}" sibTransId="{EE1587F9-3A24-4C3A-8411-80F7ABA25601}"/>
    <dgm:cxn modelId="{654876D5-A957-44DD-A450-ED97610612A2}" srcId="{542FA9F0-F233-4D48-A875-7B3C704C4890}" destId="{2083828C-493C-42B4-B1B2-AD0B2BE25BE7}" srcOrd="5" destOrd="0" parTransId="{3CAB1029-D544-4119-9540-08A2BF5A9128}" sibTransId="{E603222C-B7FA-4C7D-BF83-D738C8988389}"/>
    <dgm:cxn modelId="{D3AD23EF-0BE6-4FE5-970F-14927BE188B7}" type="presOf" srcId="{58DE9361-2568-4100-A099-0BC06C2CB6D2}" destId="{86495030-D254-4FE1-A561-1D62EC2D6854}" srcOrd="0" destOrd="0" presId="urn:microsoft.com/office/officeart/2018/2/layout/IconCircleList"/>
    <dgm:cxn modelId="{8C60B2EF-480E-4D1A-AA3C-069C100C2812}" type="presOf" srcId="{A2944D23-72C2-4677-B26A-5A39360E6C42}" destId="{4831B8EA-9CF3-4C55-8064-305AFFBF52EB}" srcOrd="0" destOrd="0" presId="urn:microsoft.com/office/officeart/2018/2/layout/IconCircleList"/>
    <dgm:cxn modelId="{43FABEEF-7ABC-4855-A994-EA45AFFFC306}" srcId="{542FA9F0-F233-4D48-A875-7B3C704C4890}" destId="{67C15EBC-7B00-4565-A3AE-5656B4BE0720}" srcOrd="1" destOrd="0" parTransId="{70D96A5A-C0E6-4E4B-A9B3-57D136BFBD4D}" sibTransId="{AE38876E-C11F-4321-9A78-898199226CB0}"/>
    <dgm:cxn modelId="{008404FE-349E-4270-BC5A-F5E05C3EACA9}" type="presOf" srcId="{849A45F3-E2EF-4ED9-9D78-F268EBB4F829}" destId="{435A784C-0618-417B-8C25-31B1F58978F3}" srcOrd="0" destOrd="0" presId="urn:microsoft.com/office/officeart/2018/2/layout/IconCircleList"/>
    <dgm:cxn modelId="{103523FF-4FF1-42CC-8E17-9878707548B8}" type="presOf" srcId="{73214C14-BDC8-4250-A8B9-743067DEE01A}" destId="{8F1DD1CC-7F97-4754-BA10-50E8A3A212C8}" srcOrd="0" destOrd="0" presId="urn:microsoft.com/office/officeart/2018/2/layout/IconCircleList"/>
    <dgm:cxn modelId="{6FA42D7E-8C87-4F1B-A0B9-1B5AAB5AF077}" type="presParOf" srcId="{44FB5F41-7D44-46F8-A805-69CFA8D20960}" destId="{81AE06AC-0F4A-49DD-AC01-87850A11AD0C}" srcOrd="0" destOrd="0" presId="urn:microsoft.com/office/officeart/2018/2/layout/IconCircleList"/>
    <dgm:cxn modelId="{B63000AB-4B7A-4685-AC32-80EF32992365}" type="presParOf" srcId="{81AE06AC-0F4A-49DD-AC01-87850A11AD0C}" destId="{771CD7A4-6FD5-42DE-922A-2EBDBF89DA72}" srcOrd="0" destOrd="0" presId="urn:microsoft.com/office/officeart/2018/2/layout/IconCircleList"/>
    <dgm:cxn modelId="{9C7952DD-F1F2-4CF5-9581-B45CE258E03D}" type="presParOf" srcId="{771CD7A4-6FD5-42DE-922A-2EBDBF89DA72}" destId="{056EE6F9-0A0A-4450-ADC1-8D65DEC4DD47}" srcOrd="0" destOrd="0" presId="urn:microsoft.com/office/officeart/2018/2/layout/IconCircleList"/>
    <dgm:cxn modelId="{9E53608E-8DD7-45DC-8634-46B0AE42413D}" type="presParOf" srcId="{771CD7A4-6FD5-42DE-922A-2EBDBF89DA72}" destId="{6C1FE102-09AE-446F-AD0A-01D2CA705F77}" srcOrd="1" destOrd="0" presId="urn:microsoft.com/office/officeart/2018/2/layout/IconCircleList"/>
    <dgm:cxn modelId="{5360A939-4F48-4724-93E6-2FAC98C7FE10}" type="presParOf" srcId="{771CD7A4-6FD5-42DE-922A-2EBDBF89DA72}" destId="{6E3EA8E9-E64D-464A-98B0-A521C22F1625}" srcOrd="2" destOrd="0" presId="urn:microsoft.com/office/officeart/2018/2/layout/IconCircleList"/>
    <dgm:cxn modelId="{06BD69D6-AFCD-47BE-A19D-394D036C3220}" type="presParOf" srcId="{771CD7A4-6FD5-42DE-922A-2EBDBF89DA72}" destId="{4831B8EA-9CF3-4C55-8064-305AFFBF52EB}" srcOrd="3" destOrd="0" presId="urn:microsoft.com/office/officeart/2018/2/layout/IconCircleList"/>
    <dgm:cxn modelId="{35EAD942-79BA-4596-B99A-7D7C61747D63}" type="presParOf" srcId="{81AE06AC-0F4A-49DD-AC01-87850A11AD0C}" destId="{E2E6CBA2-64FD-415E-8AA7-E0B8B3D2A144}" srcOrd="1" destOrd="0" presId="urn:microsoft.com/office/officeart/2018/2/layout/IconCircleList"/>
    <dgm:cxn modelId="{1276AAAA-4F40-46BC-9CA3-6AE6914BD918}" type="presParOf" srcId="{81AE06AC-0F4A-49DD-AC01-87850A11AD0C}" destId="{7B17AE66-6605-4B0E-8BDA-1FE2729A914A}" srcOrd="2" destOrd="0" presId="urn:microsoft.com/office/officeart/2018/2/layout/IconCircleList"/>
    <dgm:cxn modelId="{E9EA23CA-7DBE-4A1D-977F-1A954DCA0F13}" type="presParOf" srcId="{7B17AE66-6605-4B0E-8BDA-1FE2729A914A}" destId="{1990EA5B-11DD-42B6-BCD9-58BDD13FE71E}" srcOrd="0" destOrd="0" presId="urn:microsoft.com/office/officeart/2018/2/layout/IconCircleList"/>
    <dgm:cxn modelId="{1ADA257C-95B4-4510-B277-83EAE357E44A}" type="presParOf" srcId="{7B17AE66-6605-4B0E-8BDA-1FE2729A914A}" destId="{3DBE06E8-47C6-4B8A-9214-1EF13205AF95}" srcOrd="1" destOrd="0" presId="urn:microsoft.com/office/officeart/2018/2/layout/IconCircleList"/>
    <dgm:cxn modelId="{714C0AA3-4A3C-4815-BEEC-A3C40A3A82B3}" type="presParOf" srcId="{7B17AE66-6605-4B0E-8BDA-1FE2729A914A}" destId="{6D70B9BF-2A42-44DA-93EB-59E47806106B}" srcOrd="2" destOrd="0" presId="urn:microsoft.com/office/officeart/2018/2/layout/IconCircleList"/>
    <dgm:cxn modelId="{D4C90CEA-9103-42DE-88F3-CD9D6F084569}" type="presParOf" srcId="{7B17AE66-6605-4B0E-8BDA-1FE2729A914A}" destId="{C6F72212-E145-4914-A56D-E4C57732A3A0}" srcOrd="3" destOrd="0" presId="urn:microsoft.com/office/officeart/2018/2/layout/IconCircleList"/>
    <dgm:cxn modelId="{AE242BFF-6527-444F-8DA7-F2D7E7739F14}" type="presParOf" srcId="{81AE06AC-0F4A-49DD-AC01-87850A11AD0C}" destId="{3009028C-A739-41EB-896E-DFE749E0F590}" srcOrd="3" destOrd="0" presId="urn:microsoft.com/office/officeart/2018/2/layout/IconCircleList"/>
    <dgm:cxn modelId="{03677977-FB74-40B1-BB07-F474E37D5B5B}" type="presParOf" srcId="{81AE06AC-0F4A-49DD-AC01-87850A11AD0C}" destId="{CD81E189-7EB8-4066-A3A2-1B4E134B7353}" srcOrd="4" destOrd="0" presId="urn:microsoft.com/office/officeart/2018/2/layout/IconCircleList"/>
    <dgm:cxn modelId="{59EAEB1A-AFD8-4B53-8BC1-10788D82633A}" type="presParOf" srcId="{CD81E189-7EB8-4066-A3A2-1B4E134B7353}" destId="{DE3C3F22-A551-4FCD-8F21-3E92CB46AFD2}" srcOrd="0" destOrd="0" presId="urn:microsoft.com/office/officeart/2018/2/layout/IconCircleList"/>
    <dgm:cxn modelId="{A3281C44-CE30-4BE4-B0CA-8A77380350CC}" type="presParOf" srcId="{CD81E189-7EB8-4066-A3A2-1B4E134B7353}" destId="{96A40CA5-2532-412B-A938-C2D346EBABCC}" srcOrd="1" destOrd="0" presId="urn:microsoft.com/office/officeart/2018/2/layout/IconCircleList"/>
    <dgm:cxn modelId="{E71A5434-BF78-4F2B-8CB4-C006466B9B05}" type="presParOf" srcId="{CD81E189-7EB8-4066-A3A2-1B4E134B7353}" destId="{337E37AC-53C4-4605-99A8-FB8C40B5A3FB}" srcOrd="2" destOrd="0" presId="urn:microsoft.com/office/officeart/2018/2/layout/IconCircleList"/>
    <dgm:cxn modelId="{7F91CDC4-B92F-4CAB-ADA3-BD9C888EA8F2}" type="presParOf" srcId="{CD81E189-7EB8-4066-A3A2-1B4E134B7353}" destId="{2FC19201-00B7-4D56-B9EA-C0C377EEF09A}" srcOrd="3" destOrd="0" presId="urn:microsoft.com/office/officeart/2018/2/layout/IconCircleList"/>
    <dgm:cxn modelId="{574E1C8B-517F-4EA0-B245-E67134366D3B}" type="presParOf" srcId="{81AE06AC-0F4A-49DD-AC01-87850A11AD0C}" destId="{86495030-D254-4FE1-A561-1D62EC2D6854}" srcOrd="5" destOrd="0" presId="urn:microsoft.com/office/officeart/2018/2/layout/IconCircleList"/>
    <dgm:cxn modelId="{8B624F08-FEA2-4A6F-9D02-BF4E8B6D5E55}" type="presParOf" srcId="{81AE06AC-0F4A-49DD-AC01-87850A11AD0C}" destId="{3D853312-F414-40BB-9F0A-B24B8A9AE2D3}" srcOrd="6" destOrd="0" presId="urn:microsoft.com/office/officeart/2018/2/layout/IconCircleList"/>
    <dgm:cxn modelId="{19CB18C7-2FFC-43E6-842E-075CD327D182}" type="presParOf" srcId="{3D853312-F414-40BB-9F0A-B24B8A9AE2D3}" destId="{DF6257E1-C7B4-4201-BAD0-A4E7E9564412}" srcOrd="0" destOrd="0" presId="urn:microsoft.com/office/officeart/2018/2/layout/IconCircleList"/>
    <dgm:cxn modelId="{FAEA4682-9FA0-4863-91AF-CAAD6584200A}" type="presParOf" srcId="{3D853312-F414-40BB-9F0A-B24B8A9AE2D3}" destId="{3B6163EA-6612-4533-BC7D-A44DD2213903}" srcOrd="1" destOrd="0" presId="urn:microsoft.com/office/officeart/2018/2/layout/IconCircleList"/>
    <dgm:cxn modelId="{4A0743D5-458C-4FB8-BB20-507EF6403E0B}" type="presParOf" srcId="{3D853312-F414-40BB-9F0A-B24B8A9AE2D3}" destId="{F35A0786-F717-42F6-B3E9-D677B3AB5F9A}" srcOrd="2" destOrd="0" presId="urn:microsoft.com/office/officeart/2018/2/layout/IconCircleList"/>
    <dgm:cxn modelId="{EE800F4C-274E-44AD-80BA-1E0F5C7FAFD0}" type="presParOf" srcId="{3D853312-F414-40BB-9F0A-B24B8A9AE2D3}" destId="{8F1DD1CC-7F97-4754-BA10-50E8A3A212C8}" srcOrd="3" destOrd="0" presId="urn:microsoft.com/office/officeart/2018/2/layout/IconCircleList"/>
    <dgm:cxn modelId="{D71E4364-2EE9-41A1-B99E-4C023B45DA88}" type="presParOf" srcId="{81AE06AC-0F4A-49DD-AC01-87850A11AD0C}" destId="{F8566E85-DEBE-491E-B308-4A8EFD07C20D}" srcOrd="7" destOrd="0" presId="urn:microsoft.com/office/officeart/2018/2/layout/IconCircleList"/>
    <dgm:cxn modelId="{1C98F4CB-8543-4572-9D10-BAEC620275F8}" type="presParOf" srcId="{81AE06AC-0F4A-49DD-AC01-87850A11AD0C}" destId="{BB0FA0CE-D507-4486-99AF-3C91CAF88F33}" srcOrd="8" destOrd="0" presId="urn:microsoft.com/office/officeart/2018/2/layout/IconCircleList"/>
    <dgm:cxn modelId="{6290E44C-5EF8-4710-B29E-B55EF5905844}" type="presParOf" srcId="{BB0FA0CE-D507-4486-99AF-3C91CAF88F33}" destId="{9EB5F37E-CEA8-46C0-837F-A71F0A05B511}" srcOrd="0" destOrd="0" presId="urn:microsoft.com/office/officeart/2018/2/layout/IconCircleList"/>
    <dgm:cxn modelId="{DD4C241C-D9FC-432E-A2D4-77FBF23FF7F6}" type="presParOf" srcId="{BB0FA0CE-D507-4486-99AF-3C91CAF88F33}" destId="{A1FD67C9-144B-4D7D-8F50-D0AB24B024E4}" srcOrd="1" destOrd="0" presId="urn:microsoft.com/office/officeart/2018/2/layout/IconCircleList"/>
    <dgm:cxn modelId="{9DEB3968-4D94-424D-ABFF-6D8E48D7CA8C}" type="presParOf" srcId="{BB0FA0CE-D507-4486-99AF-3C91CAF88F33}" destId="{86335603-D9FE-4DA2-9706-0AF86FDB2686}" srcOrd="2" destOrd="0" presId="urn:microsoft.com/office/officeart/2018/2/layout/IconCircleList"/>
    <dgm:cxn modelId="{9D3D37FE-67F3-4619-B228-E8FD97F9E07F}" type="presParOf" srcId="{BB0FA0CE-D507-4486-99AF-3C91CAF88F33}" destId="{435A784C-0618-417B-8C25-31B1F58978F3}" srcOrd="3" destOrd="0" presId="urn:microsoft.com/office/officeart/2018/2/layout/IconCircleList"/>
    <dgm:cxn modelId="{155F7270-3575-44B0-A703-F83EE74E3211}" type="presParOf" srcId="{81AE06AC-0F4A-49DD-AC01-87850A11AD0C}" destId="{1232B638-4481-41F7-B647-FC4CBDE7F848}" srcOrd="9" destOrd="0" presId="urn:microsoft.com/office/officeart/2018/2/layout/IconCircleList"/>
    <dgm:cxn modelId="{B1387273-C9AE-4E20-BEF0-0443D2ADB395}" type="presParOf" srcId="{81AE06AC-0F4A-49DD-AC01-87850A11AD0C}" destId="{F1F703BB-C00C-4D2B-9E75-06A621661B39}" srcOrd="10" destOrd="0" presId="urn:microsoft.com/office/officeart/2018/2/layout/IconCircleList"/>
    <dgm:cxn modelId="{5AE92B2C-7479-4F62-B588-6C901E427F03}" type="presParOf" srcId="{F1F703BB-C00C-4D2B-9E75-06A621661B39}" destId="{883E1FA3-DB41-43BD-9254-D6C5517FFA8F}" srcOrd="0" destOrd="0" presId="urn:microsoft.com/office/officeart/2018/2/layout/IconCircleList"/>
    <dgm:cxn modelId="{D0A48093-8DCA-4D44-A355-E637CECDC657}" type="presParOf" srcId="{F1F703BB-C00C-4D2B-9E75-06A621661B39}" destId="{106E166F-A9D1-4353-88DB-801F127B04CD}" srcOrd="1" destOrd="0" presId="urn:microsoft.com/office/officeart/2018/2/layout/IconCircleList"/>
    <dgm:cxn modelId="{BF5B96E1-117B-4D45-BC46-1F742D0D4C9B}" type="presParOf" srcId="{F1F703BB-C00C-4D2B-9E75-06A621661B39}" destId="{D0F8B5CC-03F3-40C8-99C8-2E8549E6EE25}" srcOrd="2" destOrd="0" presId="urn:microsoft.com/office/officeart/2018/2/layout/IconCircleList"/>
    <dgm:cxn modelId="{2F6D8BE2-2235-4B4E-9A55-3C48B39C0D4A}" type="presParOf" srcId="{F1F703BB-C00C-4D2B-9E75-06A621661B39}" destId="{B1976ABC-0784-4E19-A598-640E58973B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F15D9C-4175-471C-BF39-CFD4FE2A3AA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F6CFDF-2EBB-423B-844C-B8DEC60BD13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MANAGEMENT LEVEL</a:t>
          </a:r>
          <a:endParaRPr lang="en-US"/>
        </a:p>
      </dgm:t>
    </dgm:pt>
    <dgm:pt modelId="{EE225CD8-51ED-47A1-94D4-33CF62052438}" type="parTrans" cxnId="{D1460403-8A7A-47D0-AF95-73E2766DC105}">
      <dgm:prSet/>
      <dgm:spPr/>
      <dgm:t>
        <a:bodyPr/>
        <a:lstStyle/>
        <a:p>
          <a:endParaRPr lang="en-US"/>
        </a:p>
      </dgm:t>
    </dgm:pt>
    <dgm:pt modelId="{4F41B316-73E6-42FE-92CF-C5F5BFC80769}" type="sibTrans" cxnId="{D1460403-8A7A-47D0-AF95-73E2766DC105}">
      <dgm:prSet/>
      <dgm:spPr/>
      <dgm:t>
        <a:bodyPr/>
        <a:lstStyle/>
        <a:p>
          <a:endParaRPr lang="en-US"/>
        </a:p>
      </dgm:t>
    </dgm:pt>
    <dgm:pt modelId="{3563323F-A581-44FD-B15D-602B3E88D5D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Organisation-wide Patient Safety Group</a:t>
          </a:r>
          <a:endParaRPr lang="en-US"/>
        </a:p>
      </dgm:t>
    </dgm:pt>
    <dgm:pt modelId="{DD204E18-51C7-4A4C-BF8F-F3D84C8C901B}" type="parTrans" cxnId="{C774E523-8125-40DC-B8C4-FEA5DE83D82E}">
      <dgm:prSet/>
      <dgm:spPr/>
      <dgm:t>
        <a:bodyPr/>
        <a:lstStyle/>
        <a:p>
          <a:endParaRPr lang="en-US"/>
        </a:p>
      </dgm:t>
    </dgm:pt>
    <dgm:pt modelId="{72EC3B85-857C-47DA-B9FC-1843E0EA9B37}" type="sibTrans" cxnId="{C774E523-8125-40DC-B8C4-FEA5DE83D82E}">
      <dgm:prSet/>
      <dgm:spPr/>
      <dgm:t>
        <a:bodyPr/>
        <a:lstStyle/>
        <a:p>
          <a:endParaRPr lang="en-US"/>
        </a:p>
      </dgm:t>
    </dgm:pt>
    <dgm:pt modelId="{6032BCC1-1FB7-4727-BEEF-C0A7AE3239D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Structured rapid assessment procedures (including standardised delirium tools)</a:t>
          </a:r>
          <a:endParaRPr lang="en-US"/>
        </a:p>
      </dgm:t>
    </dgm:pt>
    <dgm:pt modelId="{E69DF1C8-1CAE-4D3A-BEA4-42D7E479D6CE}" type="parTrans" cxnId="{12BDC93F-5806-4E3E-8E9D-CCC0D3CE547B}">
      <dgm:prSet/>
      <dgm:spPr/>
      <dgm:t>
        <a:bodyPr/>
        <a:lstStyle/>
        <a:p>
          <a:endParaRPr lang="en-US"/>
        </a:p>
      </dgm:t>
    </dgm:pt>
    <dgm:pt modelId="{A57D6F72-7E59-43D1-86CC-8C1CA1C2C163}" type="sibTrans" cxnId="{12BDC93F-5806-4E3E-8E9D-CCC0D3CE547B}">
      <dgm:prSet/>
      <dgm:spPr/>
      <dgm:t>
        <a:bodyPr/>
        <a:lstStyle/>
        <a:p>
          <a:endParaRPr lang="en-US"/>
        </a:p>
      </dgm:t>
    </dgm:pt>
    <dgm:pt modelId="{D91CB819-E2C5-4841-8865-66716485A16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Robust data and reporting on falls &amp; fractures</a:t>
          </a:r>
          <a:endParaRPr lang="en-US"/>
        </a:p>
      </dgm:t>
    </dgm:pt>
    <dgm:pt modelId="{7FE27ED8-76F0-4EA8-B446-FD6CC58EE689}" type="parTrans" cxnId="{1262F839-EAC0-462B-B655-925FC54ADAB3}">
      <dgm:prSet/>
      <dgm:spPr/>
      <dgm:t>
        <a:bodyPr/>
        <a:lstStyle/>
        <a:p>
          <a:endParaRPr lang="en-US"/>
        </a:p>
      </dgm:t>
    </dgm:pt>
    <dgm:pt modelId="{A95C6E4D-A9DF-42C7-A72F-62535A026F82}" type="sibTrans" cxnId="{1262F839-EAC0-462B-B655-925FC54ADAB3}">
      <dgm:prSet/>
      <dgm:spPr/>
      <dgm:t>
        <a:bodyPr/>
        <a:lstStyle/>
        <a:p>
          <a:endParaRPr lang="en-US"/>
        </a:p>
      </dgm:t>
    </dgm:pt>
    <dgm:pt modelId="{674407DA-FE77-4832-8E4E-2DB46874FBE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CLINICAL</a:t>
          </a:r>
          <a:endParaRPr lang="en-US"/>
        </a:p>
      </dgm:t>
    </dgm:pt>
    <dgm:pt modelId="{E9B8DB07-B244-410B-8C19-A5F74CD224AE}" type="parTrans" cxnId="{96B1F9DF-49EB-4C17-9418-7274632E905B}">
      <dgm:prSet/>
      <dgm:spPr/>
      <dgm:t>
        <a:bodyPr/>
        <a:lstStyle/>
        <a:p>
          <a:endParaRPr lang="en-US"/>
        </a:p>
      </dgm:t>
    </dgm:pt>
    <dgm:pt modelId="{52231386-91AC-4784-86F8-0A678939ECA9}" type="sibTrans" cxnId="{96B1F9DF-49EB-4C17-9418-7274632E905B}">
      <dgm:prSet/>
      <dgm:spPr/>
      <dgm:t>
        <a:bodyPr/>
        <a:lstStyle/>
        <a:p>
          <a:endParaRPr lang="en-US"/>
        </a:p>
      </dgm:t>
    </dgm:pt>
    <dgm:pt modelId="{7271BC60-6390-4A6E-A68F-2DFE3338A4F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Multi-D Falls Working Group auditing v QS 86</a:t>
          </a:r>
          <a:endParaRPr lang="en-US"/>
        </a:p>
      </dgm:t>
    </dgm:pt>
    <dgm:pt modelId="{FC8E54C6-BDCC-483F-A988-AA7A2172B6E5}" type="parTrans" cxnId="{9B79B51F-981A-4C18-A21B-76AD3588A4F4}">
      <dgm:prSet/>
      <dgm:spPr/>
      <dgm:t>
        <a:bodyPr/>
        <a:lstStyle/>
        <a:p>
          <a:endParaRPr lang="en-US"/>
        </a:p>
      </dgm:t>
    </dgm:pt>
    <dgm:pt modelId="{4AC20A9F-C21B-4BF2-BDA6-F30E250F2087}" type="sibTrans" cxnId="{9B79B51F-981A-4C18-A21B-76AD3588A4F4}">
      <dgm:prSet/>
      <dgm:spPr/>
      <dgm:t>
        <a:bodyPr/>
        <a:lstStyle/>
        <a:p>
          <a:endParaRPr lang="en-US"/>
        </a:p>
      </dgm:t>
    </dgm:pt>
    <dgm:pt modelId="{CBF1848E-55AA-4029-96FD-F4648584568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Audit of Postural BP, Visual, Medication and Walking-aid use review and provision</a:t>
          </a:r>
          <a:endParaRPr lang="en-US"/>
        </a:p>
      </dgm:t>
    </dgm:pt>
    <dgm:pt modelId="{89CB41E1-B433-403F-8D2F-F66CBC785736}" type="parTrans" cxnId="{7D162A7B-7D2F-4AF8-8B5E-1AA2AB3A583E}">
      <dgm:prSet/>
      <dgm:spPr/>
      <dgm:t>
        <a:bodyPr/>
        <a:lstStyle/>
        <a:p>
          <a:endParaRPr lang="en-US"/>
        </a:p>
      </dgm:t>
    </dgm:pt>
    <dgm:pt modelId="{2149FC3F-F44D-469A-824D-B38D9135B8F0}" type="sibTrans" cxnId="{7D162A7B-7D2F-4AF8-8B5E-1AA2AB3A583E}">
      <dgm:prSet/>
      <dgm:spPr/>
      <dgm:t>
        <a:bodyPr/>
        <a:lstStyle/>
        <a:p>
          <a:endParaRPr lang="en-US"/>
        </a:p>
      </dgm:t>
    </dgm:pt>
    <dgm:pt modelId="{C2DBAD55-A556-4EFE-91D0-B24E17F7BBB7}" type="pres">
      <dgm:prSet presAssocID="{6BF15D9C-4175-471C-BF39-CFD4FE2A3AA5}" presName="root" presStyleCnt="0">
        <dgm:presLayoutVars>
          <dgm:dir/>
          <dgm:resizeHandles val="exact"/>
        </dgm:presLayoutVars>
      </dgm:prSet>
      <dgm:spPr/>
    </dgm:pt>
    <dgm:pt modelId="{413CEC02-0003-40F9-8566-59F3F3B4D0FF}" type="pres">
      <dgm:prSet presAssocID="{F7F6CFDF-2EBB-423B-844C-B8DEC60BD130}" presName="compNode" presStyleCnt="0"/>
      <dgm:spPr/>
    </dgm:pt>
    <dgm:pt modelId="{247FCD30-84C8-4DA8-A80C-EC70A92DA194}" type="pres">
      <dgm:prSet presAssocID="{F7F6CFDF-2EBB-423B-844C-B8DEC60BD13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72EBD89F-2A68-425D-BE02-C54210114325}" type="pres">
      <dgm:prSet presAssocID="{F7F6CFDF-2EBB-423B-844C-B8DEC60BD130}" presName="iconSpace" presStyleCnt="0"/>
      <dgm:spPr/>
    </dgm:pt>
    <dgm:pt modelId="{0FA6FD44-E7C9-4409-B62A-536F3B1C9078}" type="pres">
      <dgm:prSet presAssocID="{F7F6CFDF-2EBB-423B-844C-B8DEC60BD130}" presName="parTx" presStyleLbl="revTx" presStyleIdx="0" presStyleCnt="4">
        <dgm:presLayoutVars>
          <dgm:chMax val="0"/>
          <dgm:chPref val="0"/>
        </dgm:presLayoutVars>
      </dgm:prSet>
      <dgm:spPr/>
    </dgm:pt>
    <dgm:pt modelId="{4791C79E-69E8-4390-ACAC-B9F08D7E578B}" type="pres">
      <dgm:prSet presAssocID="{F7F6CFDF-2EBB-423B-844C-B8DEC60BD130}" presName="txSpace" presStyleCnt="0"/>
      <dgm:spPr/>
    </dgm:pt>
    <dgm:pt modelId="{DD6ECB34-5EC4-4241-9568-E0453BC3EB0C}" type="pres">
      <dgm:prSet presAssocID="{F7F6CFDF-2EBB-423B-844C-B8DEC60BD130}" presName="desTx" presStyleLbl="revTx" presStyleIdx="1" presStyleCnt="4">
        <dgm:presLayoutVars/>
      </dgm:prSet>
      <dgm:spPr/>
    </dgm:pt>
    <dgm:pt modelId="{72A4BC70-0D93-474A-8DFB-F6A1036857AD}" type="pres">
      <dgm:prSet presAssocID="{4F41B316-73E6-42FE-92CF-C5F5BFC80769}" presName="sibTrans" presStyleCnt="0"/>
      <dgm:spPr/>
    </dgm:pt>
    <dgm:pt modelId="{C6713DA4-D09C-4E8D-8937-89BE952A6EAF}" type="pres">
      <dgm:prSet presAssocID="{674407DA-FE77-4832-8E4E-2DB46874FBED}" presName="compNode" presStyleCnt="0"/>
      <dgm:spPr/>
    </dgm:pt>
    <dgm:pt modelId="{5F0557CA-BA91-45D3-8921-0BFD5D2A45CC}" type="pres">
      <dgm:prSet presAssocID="{674407DA-FE77-4832-8E4E-2DB46874FBE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385E4B1-334C-4427-9BBF-914B4D24286A}" type="pres">
      <dgm:prSet presAssocID="{674407DA-FE77-4832-8E4E-2DB46874FBED}" presName="iconSpace" presStyleCnt="0"/>
      <dgm:spPr/>
    </dgm:pt>
    <dgm:pt modelId="{4196D01C-9D72-4255-A67C-56224A3533CA}" type="pres">
      <dgm:prSet presAssocID="{674407DA-FE77-4832-8E4E-2DB46874FBED}" presName="parTx" presStyleLbl="revTx" presStyleIdx="2" presStyleCnt="4">
        <dgm:presLayoutVars>
          <dgm:chMax val="0"/>
          <dgm:chPref val="0"/>
        </dgm:presLayoutVars>
      </dgm:prSet>
      <dgm:spPr/>
    </dgm:pt>
    <dgm:pt modelId="{F6ED118B-9B9C-42E4-AA79-D3B3334C9F59}" type="pres">
      <dgm:prSet presAssocID="{674407DA-FE77-4832-8E4E-2DB46874FBED}" presName="txSpace" presStyleCnt="0"/>
      <dgm:spPr/>
    </dgm:pt>
    <dgm:pt modelId="{FFAB3491-0BD4-43EC-BD9D-69873CB92057}" type="pres">
      <dgm:prSet presAssocID="{674407DA-FE77-4832-8E4E-2DB46874FBED}" presName="desTx" presStyleLbl="revTx" presStyleIdx="3" presStyleCnt="4">
        <dgm:presLayoutVars/>
      </dgm:prSet>
      <dgm:spPr/>
    </dgm:pt>
  </dgm:ptLst>
  <dgm:cxnLst>
    <dgm:cxn modelId="{D1460403-8A7A-47D0-AF95-73E2766DC105}" srcId="{6BF15D9C-4175-471C-BF39-CFD4FE2A3AA5}" destId="{F7F6CFDF-2EBB-423B-844C-B8DEC60BD130}" srcOrd="0" destOrd="0" parTransId="{EE225CD8-51ED-47A1-94D4-33CF62052438}" sibTransId="{4F41B316-73E6-42FE-92CF-C5F5BFC80769}"/>
    <dgm:cxn modelId="{B158EC05-92D7-4B0A-81D0-E2F423D5B130}" type="presOf" srcId="{3563323F-A581-44FD-B15D-602B3E88D5DA}" destId="{DD6ECB34-5EC4-4241-9568-E0453BC3EB0C}" srcOrd="0" destOrd="0" presId="urn:microsoft.com/office/officeart/2018/2/layout/IconLabelDescriptionList"/>
    <dgm:cxn modelId="{DF11490F-2ED2-4C99-A7DB-C2881E506F81}" type="presOf" srcId="{674407DA-FE77-4832-8E4E-2DB46874FBED}" destId="{4196D01C-9D72-4255-A67C-56224A3533CA}" srcOrd="0" destOrd="0" presId="urn:microsoft.com/office/officeart/2018/2/layout/IconLabelDescriptionList"/>
    <dgm:cxn modelId="{9B79B51F-981A-4C18-A21B-76AD3588A4F4}" srcId="{674407DA-FE77-4832-8E4E-2DB46874FBED}" destId="{7271BC60-6390-4A6E-A68F-2DFE3338A4FF}" srcOrd="0" destOrd="0" parTransId="{FC8E54C6-BDCC-483F-A988-AA7A2172B6E5}" sibTransId="{4AC20A9F-C21B-4BF2-BDA6-F30E250F2087}"/>
    <dgm:cxn modelId="{C774E523-8125-40DC-B8C4-FEA5DE83D82E}" srcId="{F7F6CFDF-2EBB-423B-844C-B8DEC60BD130}" destId="{3563323F-A581-44FD-B15D-602B3E88D5DA}" srcOrd="0" destOrd="0" parTransId="{DD204E18-51C7-4A4C-BF8F-F3D84C8C901B}" sibTransId="{72EC3B85-857C-47DA-B9FC-1843E0EA9B37}"/>
    <dgm:cxn modelId="{1262F839-EAC0-462B-B655-925FC54ADAB3}" srcId="{F7F6CFDF-2EBB-423B-844C-B8DEC60BD130}" destId="{D91CB819-E2C5-4841-8865-66716485A161}" srcOrd="2" destOrd="0" parTransId="{7FE27ED8-76F0-4EA8-B446-FD6CC58EE689}" sibTransId="{A95C6E4D-A9DF-42C7-A72F-62535A026F82}"/>
    <dgm:cxn modelId="{12BDC93F-5806-4E3E-8E9D-CCC0D3CE547B}" srcId="{F7F6CFDF-2EBB-423B-844C-B8DEC60BD130}" destId="{6032BCC1-1FB7-4727-BEEF-C0A7AE3239D0}" srcOrd="1" destOrd="0" parTransId="{E69DF1C8-1CAE-4D3A-BEA4-42D7E479D6CE}" sibTransId="{A57D6F72-7E59-43D1-86CC-8C1CA1C2C163}"/>
    <dgm:cxn modelId="{8EF3C466-473A-4999-8923-D9F9136E7EFD}" type="presOf" srcId="{CBF1848E-55AA-4029-96FD-F4648584568C}" destId="{FFAB3491-0BD4-43EC-BD9D-69873CB92057}" srcOrd="0" destOrd="1" presId="urn:microsoft.com/office/officeart/2018/2/layout/IconLabelDescriptionList"/>
    <dgm:cxn modelId="{C2C8CA66-5F76-4F0B-AD90-2D6F0FF99E57}" type="presOf" srcId="{D91CB819-E2C5-4841-8865-66716485A161}" destId="{DD6ECB34-5EC4-4241-9568-E0453BC3EB0C}" srcOrd="0" destOrd="2" presId="urn:microsoft.com/office/officeart/2018/2/layout/IconLabelDescriptionList"/>
    <dgm:cxn modelId="{7D162A7B-7D2F-4AF8-8B5E-1AA2AB3A583E}" srcId="{674407DA-FE77-4832-8E4E-2DB46874FBED}" destId="{CBF1848E-55AA-4029-96FD-F4648584568C}" srcOrd="1" destOrd="0" parTransId="{89CB41E1-B433-403F-8D2F-F66CBC785736}" sibTransId="{2149FC3F-F44D-469A-824D-B38D9135B8F0}"/>
    <dgm:cxn modelId="{CA0A288B-9DC0-4B90-A20B-DE68C75F2A1D}" type="presOf" srcId="{F7F6CFDF-2EBB-423B-844C-B8DEC60BD130}" destId="{0FA6FD44-E7C9-4409-B62A-536F3B1C9078}" srcOrd="0" destOrd="0" presId="urn:microsoft.com/office/officeart/2018/2/layout/IconLabelDescriptionList"/>
    <dgm:cxn modelId="{A4F149A6-DB87-4798-B7DF-2D84C61262E6}" type="presOf" srcId="{6032BCC1-1FB7-4727-BEEF-C0A7AE3239D0}" destId="{DD6ECB34-5EC4-4241-9568-E0453BC3EB0C}" srcOrd="0" destOrd="1" presId="urn:microsoft.com/office/officeart/2018/2/layout/IconLabelDescriptionList"/>
    <dgm:cxn modelId="{96B1F9DF-49EB-4C17-9418-7274632E905B}" srcId="{6BF15D9C-4175-471C-BF39-CFD4FE2A3AA5}" destId="{674407DA-FE77-4832-8E4E-2DB46874FBED}" srcOrd="1" destOrd="0" parTransId="{E9B8DB07-B244-410B-8C19-A5F74CD224AE}" sibTransId="{52231386-91AC-4784-86F8-0A678939ECA9}"/>
    <dgm:cxn modelId="{64878BE0-89C4-45C0-BFC0-5EE6B8B112F5}" type="presOf" srcId="{6BF15D9C-4175-471C-BF39-CFD4FE2A3AA5}" destId="{C2DBAD55-A556-4EFE-91D0-B24E17F7BBB7}" srcOrd="0" destOrd="0" presId="urn:microsoft.com/office/officeart/2018/2/layout/IconLabelDescriptionList"/>
    <dgm:cxn modelId="{F9AE5AE8-C09D-4128-A734-E013098DC1D6}" type="presOf" srcId="{7271BC60-6390-4A6E-A68F-2DFE3338A4FF}" destId="{FFAB3491-0BD4-43EC-BD9D-69873CB92057}" srcOrd="0" destOrd="0" presId="urn:microsoft.com/office/officeart/2018/2/layout/IconLabelDescriptionList"/>
    <dgm:cxn modelId="{366BCB72-7B3C-446A-9619-BCCABB1F033B}" type="presParOf" srcId="{C2DBAD55-A556-4EFE-91D0-B24E17F7BBB7}" destId="{413CEC02-0003-40F9-8566-59F3F3B4D0FF}" srcOrd="0" destOrd="0" presId="urn:microsoft.com/office/officeart/2018/2/layout/IconLabelDescriptionList"/>
    <dgm:cxn modelId="{DA851656-D3BF-4252-B628-0CFA1D89C35A}" type="presParOf" srcId="{413CEC02-0003-40F9-8566-59F3F3B4D0FF}" destId="{247FCD30-84C8-4DA8-A80C-EC70A92DA194}" srcOrd="0" destOrd="0" presId="urn:microsoft.com/office/officeart/2018/2/layout/IconLabelDescriptionList"/>
    <dgm:cxn modelId="{178DEB55-EF06-4926-A77B-F094D5FA82A5}" type="presParOf" srcId="{413CEC02-0003-40F9-8566-59F3F3B4D0FF}" destId="{72EBD89F-2A68-425D-BE02-C54210114325}" srcOrd="1" destOrd="0" presId="urn:microsoft.com/office/officeart/2018/2/layout/IconLabelDescriptionList"/>
    <dgm:cxn modelId="{0D91120B-891B-480A-B966-DD71D07B59A5}" type="presParOf" srcId="{413CEC02-0003-40F9-8566-59F3F3B4D0FF}" destId="{0FA6FD44-E7C9-4409-B62A-536F3B1C9078}" srcOrd="2" destOrd="0" presId="urn:microsoft.com/office/officeart/2018/2/layout/IconLabelDescriptionList"/>
    <dgm:cxn modelId="{04A46ED2-65E8-4941-8BEE-03428954704E}" type="presParOf" srcId="{413CEC02-0003-40F9-8566-59F3F3B4D0FF}" destId="{4791C79E-69E8-4390-ACAC-B9F08D7E578B}" srcOrd="3" destOrd="0" presId="urn:microsoft.com/office/officeart/2018/2/layout/IconLabelDescriptionList"/>
    <dgm:cxn modelId="{84A90A56-8114-412C-98FF-B7C485D0FAB6}" type="presParOf" srcId="{413CEC02-0003-40F9-8566-59F3F3B4D0FF}" destId="{DD6ECB34-5EC4-4241-9568-E0453BC3EB0C}" srcOrd="4" destOrd="0" presId="urn:microsoft.com/office/officeart/2018/2/layout/IconLabelDescriptionList"/>
    <dgm:cxn modelId="{1F2ABBAF-F04F-4F12-BF97-4902C5971756}" type="presParOf" srcId="{C2DBAD55-A556-4EFE-91D0-B24E17F7BBB7}" destId="{72A4BC70-0D93-474A-8DFB-F6A1036857AD}" srcOrd="1" destOrd="0" presId="urn:microsoft.com/office/officeart/2018/2/layout/IconLabelDescriptionList"/>
    <dgm:cxn modelId="{895B1AE1-CF76-4DA1-B208-8A990D0083F9}" type="presParOf" srcId="{C2DBAD55-A556-4EFE-91D0-B24E17F7BBB7}" destId="{C6713DA4-D09C-4E8D-8937-89BE952A6EAF}" srcOrd="2" destOrd="0" presId="urn:microsoft.com/office/officeart/2018/2/layout/IconLabelDescriptionList"/>
    <dgm:cxn modelId="{867B8F67-0A63-46F0-BD2E-E5A0D2BAE80D}" type="presParOf" srcId="{C6713DA4-D09C-4E8D-8937-89BE952A6EAF}" destId="{5F0557CA-BA91-45D3-8921-0BFD5D2A45CC}" srcOrd="0" destOrd="0" presId="urn:microsoft.com/office/officeart/2018/2/layout/IconLabelDescriptionList"/>
    <dgm:cxn modelId="{D81ABE51-B5E0-4A17-BF34-090B9C6F957E}" type="presParOf" srcId="{C6713DA4-D09C-4E8D-8937-89BE952A6EAF}" destId="{6385E4B1-334C-4427-9BBF-914B4D24286A}" srcOrd="1" destOrd="0" presId="urn:microsoft.com/office/officeart/2018/2/layout/IconLabelDescriptionList"/>
    <dgm:cxn modelId="{C13142CD-6BE3-44D4-9072-F8A87671EDE7}" type="presParOf" srcId="{C6713DA4-D09C-4E8D-8937-89BE952A6EAF}" destId="{4196D01C-9D72-4255-A67C-56224A3533CA}" srcOrd="2" destOrd="0" presId="urn:microsoft.com/office/officeart/2018/2/layout/IconLabelDescriptionList"/>
    <dgm:cxn modelId="{D6299CA5-226D-4137-869A-6E8BF4226B41}" type="presParOf" srcId="{C6713DA4-D09C-4E8D-8937-89BE952A6EAF}" destId="{F6ED118B-9B9C-42E4-AA79-D3B3334C9F59}" srcOrd="3" destOrd="0" presId="urn:microsoft.com/office/officeart/2018/2/layout/IconLabelDescriptionList"/>
    <dgm:cxn modelId="{31098BD0-B4A8-49DC-9A08-EDFCC23B077A}" type="presParOf" srcId="{C6713DA4-D09C-4E8D-8937-89BE952A6EAF}" destId="{FFAB3491-0BD4-43EC-BD9D-69873CB9205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F0D5CF-318D-46A7-B8EE-6DD51ACADB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9AE9AA-5C88-47DA-96F5-B1F35F0BB0E4}">
      <dgm:prSet/>
      <dgm:spPr/>
      <dgm:t>
        <a:bodyPr/>
        <a:lstStyle/>
        <a:p>
          <a:r>
            <a:rPr lang="en-GB" dirty="0"/>
            <a:t>Cognitive assessment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7E02F0EE-3CB2-4449-A4FF-8A12DDD39EC5}" type="parTrans" cxnId="{349D0997-ACFA-4A24-8601-DC17798F73E9}">
      <dgm:prSet/>
      <dgm:spPr/>
      <dgm:t>
        <a:bodyPr/>
        <a:lstStyle/>
        <a:p>
          <a:endParaRPr lang="en-US"/>
        </a:p>
      </dgm:t>
    </dgm:pt>
    <dgm:pt modelId="{38675D7B-14BB-4307-A709-307C3EE6CA58}" type="sibTrans" cxnId="{349D0997-ACFA-4A24-8601-DC17798F73E9}">
      <dgm:prSet/>
      <dgm:spPr/>
      <dgm:t>
        <a:bodyPr/>
        <a:lstStyle/>
        <a:p>
          <a:endParaRPr lang="en-US"/>
        </a:p>
      </dgm:t>
    </dgm:pt>
    <dgm:pt modelId="{7705EB7F-A55C-4365-A50F-0C42B0267AE4}">
      <dgm:prSet/>
      <dgm:spPr/>
      <dgm:t>
        <a:bodyPr/>
        <a:lstStyle/>
        <a:p>
          <a:r>
            <a:rPr lang="en-GB" dirty="0"/>
            <a:t>Delirium screen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5362A1B7-74F4-48E0-99CA-C938BAB89A20}" type="parTrans" cxnId="{1C35DDB5-6AA2-4ED9-BA82-2E12BAFA2F1B}">
      <dgm:prSet/>
      <dgm:spPr/>
      <dgm:t>
        <a:bodyPr/>
        <a:lstStyle/>
        <a:p>
          <a:endParaRPr lang="en-US"/>
        </a:p>
      </dgm:t>
    </dgm:pt>
    <dgm:pt modelId="{60ABA830-D9C3-48E7-BAF4-ACCC9D9EFAF8}" type="sibTrans" cxnId="{1C35DDB5-6AA2-4ED9-BA82-2E12BAFA2F1B}">
      <dgm:prSet/>
      <dgm:spPr/>
      <dgm:t>
        <a:bodyPr/>
        <a:lstStyle/>
        <a:p>
          <a:endParaRPr lang="en-US"/>
        </a:p>
      </dgm:t>
    </dgm:pt>
    <dgm:pt modelId="{6BD96450-1696-40D4-9458-1B8299632E87}">
      <dgm:prSet/>
      <dgm:spPr/>
      <dgm:t>
        <a:bodyPr/>
        <a:lstStyle/>
        <a:p>
          <a:r>
            <a:rPr lang="en-GB" dirty="0"/>
            <a:t>Bed-rail/Ultra-low bed strategy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0784A4F3-E09E-4310-96DF-95807E787B42}" type="parTrans" cxnId="{7FFF9717-3FBA-434A-8900-11B2189E092F}">
      <dgm:prSet/>
      <dgm:spPr/>
      <dgm:t>
        <a:bodyPr/>
        <a:lstStyle/>
        <a:p>
          <a:endParaRPr lang="en-US"/>
        </a:p>
      </dgm:t>
    </dgm:pt>
    <dgm:pt modelId="{219157F6-1426-40CD-AA86-E8DC985FCEC0}" type="sibTrans" cxnId="{7FFF9717-3FBA-434A-8900-11B2189E092F}">
      <dgm:prSet/>
      <dgm:spPr/>
      <dgm:t>
        <a:bodyPr/>
        <a:lstStyle/>
        <a:p>
          <a:endParaRPr lang="en-US"/>
        </a:p>
      </dgm:t>
    </dgm:pt>
    <dgm:pt modelId="{10C61BD3-64B1-4E9D-8E32-E7364AE77025}">
      <dgm:prSet/>
      <dgm:spPr/>
      <dgm:t>
        <a:bodyPr/>
        <a:lstStyle/>
        <a:p>
          <a:r>
            <a:rPr lang="en-GB" dirty="0"/>
            <a:t>Basic visual check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AB6C6EDA-6C85-4D9F-91A0-D648F813488B}" type="parTrans" cxnId="{3073C2BB-2E57-482D-AC1C-6565E818397F}">
      <dgm:prSet/>
      <dgm:spPr/>
      <dgm:t>
        <a:bodyPr/>
        <a:lstStyle/>
        <a:p>
          <a:endParaRPr lang="en-US"/>
        </a:p>
      </dgm:t>
    </dgm:pt>
    <dgm:pt modelId="{89A04CE7-3B1D-4139-8E7A-6F2442F7C1B0}" type="sibTrans" cxnId="{3073C2BB-2E57-482D-AC1C-6565E818397F}">
      <dgm:prSet/>
      <dgm:spPr/>
      <dgm:t>
        <a:bodyPr/>
        <a:lstStyle/>
        <a:p>
          <a:endParaRPr lang="en-US"/>
        </a:p>
      </dgm:t>
    </dgm:pt>
    <dgm:pt modelId="{7A76A509-51FF-44B4-87B1-57A583E9C014}">
      <dgm:prSet/>
      <dgm:spPr/>
      <dgm:t>
        <a:bodyPr/>
        <a:lstStyle/>
        <a:p>
          <a:r>
            <a:rPr lang="en-GB" dirty="0"/>
            <a:t>Lying &amp; standing blood pressure &amp; pulse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E038C57C-B2A4-4C93-98B6-85F489E12BA8}" type="parTrans" cxnId="{F2B56993-BA8B-4D71-80F8-B9E8DF92A16F}">
      <dgm:prSet/>
      <dgm:spPr/>
      <dgm:t>
        <a:bodyPr/>
        <a:lstStyle/>
        <a:p>
          <a:endParaRPr lang="en-US"/>
        </a:p>
      </dgm:t>
    </dgm:pt>
    <dgm:pt modelId="{BE622200-117A-4EF0-95EA-246F2DFECF12}" type="sibTrans" cxnId="{F2B56993-BA8B-4D71-80F8-B9E8DF92A16F}">
      <dgm:prSet/>
      <dgm:spPr/>
      <dgm:t>
        <a:bodyPr/>
        <a:lstStyle/>
        <a:p>
          <a:endParaRPr lang="en-US"/>
        </a:p>
      </dgm:t>
    </dgm:pt>
    <dgm:pt modelId="{B20357CC-1158-43AA-8AD8-F786875EDEE0}">
      <dgm:prSet/>
      <dgm:spPr/>
      <dgm:t>
        <a:bodyPr/>
        <a:lstStyle/>
        <a:p>
          <a:r>
            <a:rPr lang="en-GB" dirty="0"/>
            <a:t>Medical &amp; medication review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2710CD07-50D5-47A4-8D71-246F7C6A977D}" type="parTrans" cxnId="{83B47AB7-9678-4EB6-B708-499576BF6CE6}">
      <dgm:prSet/>
      <dgm:spPr/>
      <dgm:t>
        <a:bodyPr/>
        <a:lstStyle/>
        <a:p>
          <a:endParaRPr lang="en-US"/>
        </a:p>
      </dgm:t>
    </dgm:pt>
    <dgm:pt modelId="{9E80AD12-57D9-4175-A9D4-CE5E32F73E58}" type="sibTrans" cxnId="{83B47AB7-9678-4EB6-B708-499576BF6CE6}">
      <dgm:prSet/>
      <dgm:spPr/>
      <dgm:t>
        <a:bodyPr/>
        <a:lstStyle/>
        <a:p>
          <a:endParaRPr lang="en-US"/>
        </a:p>
      </dgm:t>
    </dgm:pt>
    <dgm:pt modelId="{A54EAD2B-2380-4817-B704-49092E53C287}">
      <dgm:prSet/>
      <dgm:spPr/>
      <dgm:t>
        <a:bodyPr/>
        <a:lstStyle/>
        <a:p>
          <a:r>
            <a:rPr lang="en-GB"/>
            <a:t>Tailored on-ward (v 2-hr) observation regimen</a:t>
          </a:r>
          <a:endParaRPr lang="en-US"/>
        </a:p>
      </dgm:t>
    </dgm:pt>
    <dgm:pt modelId="{8BE1E21C-F9D3-4C62-AF0F-40716459FB75}" type="parTrans" cxnId="{47D3C3C2-7F94-4301-A2C4-C6FAB0065788}">
      <dgm:prSet/>
      <dgm:spPr/>
      <dgm:t>
        <a:bodyPr/>
        <a:lstStyle/>
        <a:p>
          <a:endParaRPr lang="en-US"/>
        </a:p>
      </dgm:t>
    </dgm:pt>
    <dgm:pt modelId="{0FB1478B-3C53-4972-B18B-BA85D2B5B12B}" type="sibTrans" cxnId="{47D3C3C2-7F94-4301-A2C4-C6FAB0065788}">
      <dgm:prSet/>
      <dgm:spPr/>
      <dgm:t>
        <a:bodyPr/>
        <a:lstStyle/>
        <a:p>
          <a:endParaRPr lang="en-US"/>
        </a:p>
      </dgm:t>
    </dgm:pt>
    <dgm:pt modelId="{A7084BE9-DECD-4748-A10A-CBB7DDDEE8B6}" type="pres">
      <dgm:prSet presAssocID="{7FF0D5CF-318D-46A7-B8EE-6DD51ACADB8C}" presName="diagram" presStyleCnt="0">
        <dgm:presLayoutVars>
          <dgm:dir/>
          <dgm:resizeHandles val="exact"/>
        </dgm:presLayoutVars>
      </dgm:prSet>
      <dgm:spPr/>
    </dgm:pt>
    <dgm:pt modelId="{897D7FAD-D00B-42FB-B38E-32E4FC523E51}" type="pres">
      <dgm:prSet presAssocID="{399AE9AA-5C88-47DA-96F5-B1F35F0BB0E4}" presName="node" presStyleLbl="node1" presStyleIdx="0" presStyleCnt="7">
        <dgm:presLayoutVars>
          <dgm:bulletEnabled val="1"/>
        </dgm:presLayoutVars>
      </dgm:prSet>
      <dgm:spPr/>
    </dgm:pt>
    <dgm:pt modelId="{537A40BA-0080-40C4-A794-E2765698D630}" type="pres">
      <dgm:prSet presAssocID="{38675D7B-14BB-4307-A709-307C3EE6CA58}" presName="sibTrans" presStyleCnt="0"/>
      <dgm:spPr/>
    </dgm:pt>
    <dgm:pt modelId="{53A2DB9C-2338-439B-A33F-53224178B1FF}" type="pres">
      <dgm:prSet presAssocID="{7705EB7F-A55C-4365-A50F-0C42B0267AE4}" presName="node" presStyleLbl="node1" presStyleIdx="1" presStyleCnt="7">
        <dgm:presLayoutVars>
          <dgm:bulletEnabled val="1"/>
        </dgm:presLayoutVars>
      </dgm:prSet>
      <dgm:spPr/>
    </dgm:pt>
    <dgm:pt modelId="{D928479F-E277-4615-A733-8B7213D67C15}" type="pres">
      <dgm:prSet presAssocID="{60ABA830-D9C3-48E7-BAF4-ACCC9D9EFAF8}" presName="sibTrans" presStyleCnt="0"/>
      <dgm:spPr/>
    </dgm:pt>
    <dgm:pt modelId="{7068D21A-D9F6-45E6-AE40-4DAAF4626F93}" type="pres">
      <dgm:prSet presAssocID="{6BD96450-1696-40D4-9458-1B8299632E87}" presName="node" presStyleLbl="node1" presStyleIdx="2" presStyleCnt="7">
        <dgm:presLayoutVars>
          <dgm:bulletEnabled val="1"/>
        </dgm:presLayoutVars>
      </dgm:prSet>
      <dgm:spPr/>
    </dgm:pt>
    <dgm:pt modelId="{01642DE2-14A8-4AB4-87D5-A2590FBA13FF}" type="pres">
      <dgm:prSet presAssocID="{219157F6-1426-40CD-AA86-E8DC985FCEC0}" presName="sibTrans" presStyleCnt="0"/>
      <dgm:spPr/>
    </dgm:pt>
    <dgm:pt modelId="{1ED84698-6588-4F06-ABF3-A2F519ED9916}" type="pres">
      <dgm:prSet presAssocID="{10C61BD3-64B1-4E9D-8E32-E7364AE77025}" presName="node" presStyleLbl="node1" presStyleIdx="3" presStyleCnt="7">
        <dgm:presLayoutVars>
          <dgm:bulletEnabled val="1"/>
        </dgm:presLayoutVars>
      </dgm:prSet>
      <dgm:spPr/>
    </dgm:pt>
    <dgm:pt modelId="{3620E8A7-2404-4272-BF63-04FE40363480}" type="pres">
      <dgm:prSet presAssocID="{89A04CE7-3B1D-4139-8E7A-6F2442F7C1B0}" presName="sibTrans" presStyleCnt="0"/>
      <dgm:spPr/>
    </dgm:pt>
    <dgm:pt modelId="{765209EE-8FA6-47B8-A397-B272BC8B3E7E}" type="pres">
      <dgm:prSet presAssocID="{7A76A509-51FF-44B4-87B1-57A583E9C014}" presName="node" presStyleLbl="node1" presStyleIdx="4" presStyleCnt="7">
        <dgm:presLayoutVars>
          <dgm:bulletEnabled val="1"/>
        </dgm:presLayoutVars>
      </dgm:prSet>
      <dgm:spPr/>
    </dgm:pt>
    <dgm:pt modelId="{2026AF8E-646C-4CDD-BC27-F064DE7DBD70}" type="pres">
      <dgm:prSet presAssocID="{BE622200-117A-4EF0-95EA-246F2DFECF12}" presName="sibTrans" presStyleCnt="0"/>
      <dgm:spPr/>
    </dgm:pt>
    <dgm:pt modelId="{6D805716-112B-4E53-B2CE-1C6EE453C758}" type="pres">
      <dgm:prSet presAssocID="{B20357CC-1158-43AA-8AD8-F786875EDEE0}" presName="node" presStyleLbl="node1" presStyleIdx="5" presStyleCnt="7">
        <dgm:presLayoutVars>
          <dgm:bulletEnabled val="1"/>
        </dgm:presLayoutVars>
      </dgm:prSet>
      <dgm:spPr/>
    </dgm:pt>
    <dgm:pt modelId="{019D9EED-2B40-4478-BF9C-8663F917B432}" type="pres">
      <dgm:prSet presAssocID="{9E80AD12-57D9-4175-A9D4-CE5E32F73E58}" presName="sibTrans" presStyleCnt="0"/>
      <dgm:spPr/>
    </dgm:pt>
    <dgm:pt modelId="{8B1DA135-B054-4918-A3F9-D704079CD028}" type="pres">
      <dgm:prSet presAssocID="{A54EAD2B-2380-4817-B704-49092E53C287}" presName="node" presStyleLbl="node1" presStyleIdx="6" presStyleCnt="7">
        <dgm:presLayoutVars>
          <dgm:bulletEnabled val="1"/>
        </dgm:presLayoutVars>
      </dgm:prSet>
      <dgm:spPr/>
    </dgm:pt>
  </dgm:ptLst>
  <dgm:cxnLst>
    <dgm:cxn modelId="{7FFF9717-3FBA-434A-8900-11B2189E092F}" srcId="{7FF0D5CF-318D-46A7-B8EE-6DD51ACADB8C}" destId="{6BD96450-1696-40D4-9458-1B8299632E87}" srcOrd="2" destOrd="0" parTransId="{0784A4F3-E09E-4310-96DF-95807E787B42}" sibTransId="{219157F6-1426-40CD-AA86-E8DC985FCEC0}"/>
    <dgm:cxn modelId="{CE775D1B-9D15-443E-93BF-90144628292A}" type="presOf" srcId="{7A76A509-51FF-44B4-87B1-57A583E9C014}" destId="{765209EE-8FA6-47B8-A397-B272BC8B3E7E}" srcOrd="0" destOrd="0" presId="urn:microsoft.com/office/officeart/2005/8/layout/default"/>
    <dgm:cxn modelId="{510F9230-CD18-43EB-B475-E63B08411DA8}" type="presOf" srcId="{399AE9AA-5C88-47DA-96F5-B1F35F0BB0E4}" destId="{897D7FAD-D00B-42FB-B38E-32E4FC523E51}" srcOrd="0" destOrd="0" presId="urn:microsoft.com/office/officeart/2005/8/layout/default"/>
    <dgm:cxn modelId="{492E363E-1E96-4C1A-A24A-0FEFEC791A49}" type="presOf" srcId="{6BD96450-1696-40D4-9458-1B8299632E87}" destId="{7068D21A-D9F6-45E6-AE40-4DAAF4626F93}" srcOrd="0" destOrd="0" presId="urn:microsoft.com/office/officeart/2005/8/layout/default"/>
    <dgm:cxn modelId="{B00F8163-4FEE-4AED-81FD-8EB8330383B4}" type="presOf" srcId="{7FF0D5CF-318D-46A7-B8EE-6DD51ACADB8C}" destId="{A7084BE9-DECD-4748-A10A-CBB7DDDEE8B6}" srcOrd="0" destOrd="0" presId="urn:microsoft.com/office/officeart/2005/8/layout/default"/>
    <dgm:cxn modelId="{A6CD9C4A-D454-4F88-884D-8222809A2C53}" type="presOf" srcId="{B20357CC-1158-43AA-8AD8-F786875EDEE0}" destId="{6D805716-112B-4E53-B2CE-1C6EE453C758}" srcOrd="0" destOrd="0" presId="urn:microsoft.com/office/officeart/2005/8/layout/default"/>
    <dgm:cxn modelId="{AEB54770-6648-47F4-A727-E14C8D9EF265}" type="presOf" srcId="{A54EAD2B-2380-4817-B704-49092E53C287}" destId="{8B1DA135-B054-4918-A3F9-D704079CD028}" srcOrd="0" destOrd="0" presId="urn:microsoft.com/office/officeart/2005/8/layout/default"/>
    <dgm:cxn modelId="{F2B56993-BA8B-4D71-80F8-B9E8DF92A16F}" srcId="{7FF0D5CF-318D-46A7-B8EE-6DD51ACADB8C}" destId="{7A76A509-51FF-44B4-87B1-57A583E9C014}" srcOrd="4" destOrd="0" parTransId="{E038C57C-B2A4-4C93-98B6-85F489E12BA8}" sibTransId="{BE622200-117A-4EF0-95EA-246F2DFECF12}"/>
    <dgm:cxn modelId="{349D0997-ACFA-4A24-8601-DC17798F73E9}" srcId="{7FF0D5CF-318D-46A7-B8EE-6DD51ACADB8C}" destId="{399AE9AA-5C88-47DA-96F5-B1F35F0BB0E4}" srcOrd="0" destOrd="0" parTransId="{7E02F0EE-3CB2-4449-A4FF-8A12DDD39EC5}" sibTransId="{38675D7B-14BB-4307-A709-307C3EE6CA58}"/>
    <dgm:cxn modelId="{C9D3499F-557B-43A1-8564-46677ADB752F}" type="presOf" srcId="{10C61BD3-64B1-4E9D-8E32-E7364AE77025}" destId="{1ED84698-6588-4F06-ABF3-A2F519ED9916}" srcOrd="0" destOrd="0" presId="urn:microsoft.com/office/officeart/2005/8/layout/default"/>
    <dgm:cxn modelId="{1C35DDB5-6AA2-4ED9-BA82-2E12BAFA2F1B}" srcId="{7FF0D5CF-318D-46A7-B8EE-6DD51ACADB8C}" destId="{7705EB7F-A55C-4365-A50F-0C42B0267AE4}" srcOrd="1" destOrd="0" parTransId="{5362A1B7-74F4-48E0-99CA-C938BAB89A20}" sibTransId="{60ABA830-D9C3-48E7-BAF4-ACCC9D9EFAF8}"/>
    <dgm:cxn modelId="{83B47AB7-9678-4EB6-B708-499576BF6CE6}" srcId="{7FF0D5CF-318D-46A7-B8EE-6DD51ACADB8C}" destId="{B20357CC-1158-43AA-8AD8-F786875EDEE0}" srcOrd="5" destOrd="0" parTransId="{2710CD07-50D5-47A4-8D71-246F7C6A977D}" sibTransId="{9E80AD12-57D9-4175-A9D4-CE5E32F73E58}"/>
    <dgm:cxn modelId="{3073C2BB-2E57-482D-AC1C-6565E818397F}" srcId="{7FF0D5CF-318D-46A7-B8EE-6DD51ACADB8C}" destId="{10C61BD3-64B1-4E9D-8E32-E7364AE77025}" srcOrd="3" destOrd="0" parTransId="{AB6C6EDA-6C85-4D9F-91A0-D648F813488B}" sibTransId="{89A04CE7-3B1D-4139-8E7A-6F2442F7C1B0}"/>
    <dgm:cxn modelId="{47D3C3C2-7F94-4301-A2C4-C6FAB0065788}" srcId="{7FF0D5CF-318D-46A7-B8EE-6DD51ACADB8C}" destId="{A54EAD2B-2380-4817-B704-49092E53C287}" srcOrd="6" destOrd="0" parTransId="{8BE1E21C-F9D3-4C62-AF0F-40716459FB75}" sibTransId="{0FB1478B-3C53-4972-B18B-BA85D2B5B12B}"/>
    <dgm:cxn modelId="{658546EF-44A5-49A8-A60A-71F54D9C242C}" type="presOf" srcId="{7705EB7F-A55C-4365-A50F-0C42B0267AE4}" destId="{53A2DB9C-2338-439B-A33F-53224178B1FF}" srcOrd="0" destOrd="0" presId="urn:microsoft.com/office/officeart/2005/8/layout/default"/>
    <dgm:cxn modelId="{59BF911D-1DB1-4050-8222-351CBCDE208C}" type="presParOf" srcId="{A7084BE9-DECD-4748-A10A-CBB7DDDEE8B6}" destId="{897D7FAD-D00B-42FB-B38E-32E4FC523E51}" srcOrd="0" destOrd="0" presId="urn:microsoft.com/office/officeart/2005/8/layout/default"/>
    <dgm:cxn modelId="{DED0F5C5-40B9-4A9F-955C-E6EB21876AF6}" type="presParOf" srcId="{A7084BE9-DECD-4748-A10A-CBB7DDDEE8B6}" destId="{537A40BA-0080-40C4-A794-E2765698D630}" srcOrd="1" destOrd="0" presId="urn:microsoft.com/office/officeart/2005/8/layout/default"/>
    <dgm:cxn modelId="{B7AA7D4F-2968-49A9-8E7A-8401DC533FD1}" type="presParOf" srcId="{A7084BE9-DECD-4748-A10A-CBB7DDDEE8B6}" destId="{53A2DB9C-2338-439B-A33F-53224178B1FF}" srcOrd="2" destOrd="0" presId="urn:microsoft.com/office/officeart/2005/8/layout/default"/>
    <dgm:cxn modelId="{F97251E0-8F87-45A8-B227-3B455182B135}" type="presParOf" srcId="{A7084BE9-DECD-4748-A10A-CBB7DDDEE8B6}" destId="{D928479F-E277-4615-A733-8B7213D67C15}" srcOrd="3" destOrd="0" presId="urn:microsoft.com/office/officeart/2005/8/layout/default"/>
    <dgm:cxn modelId="{C5DA41EF-DB47-4D77-A7B9-F97257B468F4}" type="presParOf" srcId="{A7084BE9-DECD-4748-A10A-CBB7DDDEE8B6}" destId="{7068D21A-D9F6-45E6-AE40-4DAAF4626F93}" srcOrd="4" destOrd="0" presId="urn:microsoft.com/office/officeart/2005/8/layout/default"/>
    <dgm:cxn modelId="{AE3E83B1-3D73-46CB-B9F8-FCBC005E64BA}" type="presParOf" srcId="{A7084BE9-DECD-4748-A10A-CBB7DDDEE8B6}" destId="{01642DE2-14A8-4AB4-87D5-A2590FBA13FF}" srcOrd="5" destOrd="0" presId="urn:microsoft.com/office/officeart/2005/8/layout/default"/>
    <dgm:cxn modelId="{62CBE251-1043-47A9-82AD-82007BBB67D4}" type="presParOf" srcId="{A7084BE9-DECD-4748-A10A-CBB7DDDEE8B6}" destId="{1ED84698-6588-4F06-ABF3-A2F519ED9916}" srcOrd="6" destOrd="0" presId="urn:microsoft.com/office/officeart/2005/8/layout/default"/>
    <dgm:cxn modelId="{E3047EAA-98E4-4680-9D66-8FBC76FAA29B}" type="presParOf" srcId="{A7084BE9-DECD-4748-A10A-CBB7DDDEE8B6}" destId="{3620E8A7-2404-4272-BF63-04FE40363480}" srcOrd="7" destOrd="0" presId="urn:microsoft.com/office/officeart/2005/8/layout/default"/>
    <dgm:cxn modelId="{4EB8D89B-6F0F-4D82-9D88-CB603D5E7F5B}" type="presParOf" srcId="{A7084BE9-DECD-4748-A10A-CBB7DDDEE8B6}" destId="{765209EE-8FA6-47B8-A397-B272BC8B3E7E}" srcOrd="8" destOrd="0" presId="urn:microsoft.com/office/officeart/2005/8/layout/default"/>
    <dgm:cxn modelId="{21C764F5-E4E2-43D7-A644-A6B16FE1850D}" type="presParOf" srcId="{A7084BE9-DECD-4748-A10A-CBB7DDDEE8B6}" destId="{2026AF8E-646C-4CDD-BC27-F064DE7DBD70}" srcOrd="9" destOrd="0" presId="urn:microsoft.com/office/officeart/2005/8/layout/default"/>
    <dgm:cxn modelId="{484B1266-4D45-44EE-9446-B3A5B221F7B5}" type="presParOf" srcId="{A7084BE9-DECD-4748-A10A-CBB7DDDEE8B6}" destId="{6D805716-112B-4E53-B2CE-1C6EE453C758}" srcOrd="10" destOrd="0" presId="urn:microsoft.com/office/officeart/2005/8/layout/default"/>
    <dgm:cxn modelId="{EA1DDAFA-98E1-4749-A9C8-B8ABB2EFECE3}" type="presParOf" srcId="{A7084BE9-DECD-4748-A10A-CBB7DDDEE8B6}" destId="{019D9EED-2B40-4478-BF9C-8663F917B432}" srcOrd="11" destOrd="0" presId="urn:microsoft.com/office/officeart/2005/8/layout/default"/>
    <dgm:cxn modelId="{5307C84F-A864-4965-BCFB-1F1906F31ED9}" type="presParOf" srcId="{A7084BE9-DECD-4748-A10A-CBB7DDDEE8B6}" destId="{8B1DA135-B054-4918-A3F9-D704079CD02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DC190-F874-4F49-A995-2871C9BA5C42}">
      <dsp:nvSpPr>
        <dsp:cNvPr id="0" name=""/>
        <dsp:cNvSpPr/>
      </dsp:nvSpPr>
      <dsp:spPr>
        <a:xfrm>
          <a:off x="0" y="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1. Concept – an age associated syndrome</a:t>
          </a:r>
          <a:endParaRPr lang="en-US" sz="2700" kern="1200" dirty="0"/>
        </a:p>
      </dsp:txBody>
      <dsp:txXfrm>
        <a:off x="29163" y="29163"/>
        <a:ext cx="5790852" cy="937385"/>
      </dsp:txXfrm>
    </dsp:sp>
    <dsp:sp modelId="{60315D55-7330-4F95-A2E6-0BB6A1306897}">
      <dsp:nvSpPr>
        <dsp:cNvPr id="0" name=""/>
        <dsp:cNvSpPr/>
      </dsp:nvSpPr>
      <dsp:spPr>
        <a:xfrm>
          <a:off x="582015" y="117675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2. Evidence – positive and negative</a:t>
          </a:r>
          <a:endParaRPr lang="en-US" sz="2700" kern="1200" dirty="0"/>
        </a:p>
      </dsp:txBody>
      <dsp:txXfrm>
        <a:off x="611178" y="1205913"/>
        <a:ext cx="5661885" cy="937385"/>
      </dsp:txXfrm>
    </dsp:sp>
    <dsp:sp modelId="{BDFD6C4C-8EEE-4CF1-B5EF-DD047FD2F89F}">
      <dsp:nvSpPr>
        <dsp:cNvPr id="0" name=""/>
        <dsp:cNvSpPr/>
      </dsp:nvSpPr>
      <dsp:spPr>
        <a:xfrm>
          <a:off x="1155344" y="235350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3. Structure - crossing all boundaries</a:t>
          </a:r>
          <a:endParaRPr lang="en-US" sz="2700" kern="1200" dirty="0"/>
        </a:p>
      </dsp:txBody>
      <dsp:txXfrm>
        <a:off x="1184507" y="2382663"/>
        <a:ext cx="5670572" cy="937385"/>
      </dsp:txXfrm>
    </dsp:sp>
    <dsp:sp modelId="{BE8B6691-C2B5-4400-8896-D4781027D3A6}">
      <dsp:nvSpPr>
        <dsp:cNvPr id="0" name=""/>
        <dsp:cNvSpPr/>
      </dsp:nvSpPr>
      <dsp:spPr>
        <a:xfrm>
          <a:off x="1737359" y="353025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4. Audit - measuring process and outcome</a:t>
          </a:r>
          <a:endParaRPr lang="en-US" sz="2700" kern="1200" dirty="0"/>
        </a:p>
      </dsp:txBody>
      <dsp:txXfrm>
        <a:off x="1766522" y="3559413"/>
        <a:ext cx="5661885" cy="937385"/>
      </dsp:txXfrm>
    </dsp:sp>
    <dsp:sp modelId="{42A6639F-AF72-4834-A4B3-A9F4F3D42E1F}">
      <dsp:nvSpPr>
        <dsp:cNvPr id="0" name=""/>
        <dsp:cNvSpPr/>
      </dsp:nvSpPr>
      <dsp:spPr>
        <a:xfrm>
          <a:off x="630222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447850" y="762624"/>
        <a:ext cx="355966" cy="487027"/>
      </dsp:txXfrm>
    </dsp:sp>
    <dsp:sp modelId="{09F8A6F9-16CA-4963-BBF8-4247D8870A45}">
      <dsp:nvSpPr>
        <dsp:cNvPr id="0" name=""/>
        <dsp:cNvSpPr/>
      </dsp:nvSpPr>
      <dsp:spPr>
        <a:xfrm>
          <a:off x="6884243" y="193937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029866" y="1939374"/>
        <a:ext cx="355966" cy="487027"/>
      </dsp:txXfrm>
    </dsp:sp>
    <dsp:sp modelId="{82AB971E-1793-4981-93D3-C98276F78489}">
      <dsp:nvSpPr>
        <dsp:cNvPr id="0" name=""/>
        <dsp:cNvSpPr/>
      </dsp:nvSpPr>
      <dsp:spPr>
        <a:xfrm>
          <a:off x="7457571" y="31161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603194" y="3116124"/>
        <a:ext cx="355966" cy="487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12D0A-1452-4A36-BCCA-56B0AAD1EA1B}">
      <dsp:nvSpPr>
        <dsp:cNvPr id="0" name=""/>
        <dsp:cNvSpPr/>
      </dsp:nvSpPr>
      <dsp:spPr>
        <a:xfrm>
          <a:off x="726162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Cardiovascular/circulatory – (e.g. postural hypotension , arrhythmias, carotid sinus syndrome, pacemaker failure)  (17%)</a:t>
          </a:r>
          <a:endParaRPr lang="en-US" sz="1500" kern="1200"/>
        </a:p>
      </dsp:txBody>
      <dsp:txXfrm>
        <a:off x="726162" y="2207"/>
        <a:ext cx="2260773" cy="1356464"/>
      </dsp:txXfrm>
    </dsp:sp>
    <dsp:sp modelId="{60234965-CEA6-40CC-BE95-7247CC528672}">
      <dsp:nvSpPr>
        <dsp:cNvPr id="0" name=""/>
        <dsp:cNvSpPr/>
      </dsp:nvSpPr>
      <dsp:spPr>
        <a:xfrm>
          <a:off x="3213013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Visual impairment (59%), poor stereoscopic vision (62%), cataract (35%)</a:t>
          </a:r>
          <a:endParaRPr lang="en-US" sz="1500" kern="1200"/>
        </a:p>
      </dsp:txBody>
      <dsp:txXfrm>
        <a:off x="3213013" y="2207"/>
        <a:ext cx="2260773" cy="1356464"/>
      </dsp:txXfrm>
    </dsp:sp>
    <dsp:sp modelId="{E4534318-EFBD-4281-9F9A-04E1BAB29BBC}">
      <dsp:nvSpPr>
        <dsp:cNvPr id="0" name=""/>
        <dsp:cNvSpPr/>
      </dsp:nvSpPr>
      <dsp:spPr>
        <a:xfrm>
          <a:off x="5699864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Decreased lower limb power (28%)</a:t>
          </a:r>
          <a:endParaRPr lang="en-US" sz="1500" kern="1200"/>
        </a:p>
      </dsp:txBody>
      <dsp:txXfrm>
        <a:off x="5699864" y="2207"/>
        <a:ext cx="2260773" cy="1356464"/>
      </dsp:txXfrm>
    </dsp:sp>
    <dsp:sp modelId="{BCFD341F-6786-4075-A03E-730D7C45A8E8}">
      <dsp:nvSpPr>
        <dsp:cNvPr id="0" name=""/>
        <dsp:cNvSpPr/>
      </dsp:nvSpPr>
      <dsp:spPr>
        <a:xfrm>
          <a:off x="726162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Peripheral neuropathy (20%)</a:t>
          </a:r>
          <a:endParaRPr lang="en-US" sz="1500" kern="1200"/>
        </a:p>
      </dsp:txBody>
      <dsp:txXfrm>
        <a:off x="726162" y="1584749"/>
        <a:ext cx="2260773" cy="1356464"/>
      </dsp:txXfrm>
    </dsp:sp>
    <dsp:sp modelId="{4E9E1E2F-7E1A-43D8-9D9D-1FA111F77A68}">
      <dsp:nvSpPr>
        <dsp:cNvPr id="0" name=""/>
        <dsp:cNvSpPr/>
      </dsp:nvSpPr>
      <dsp:spPr>
        <a:xfrm>
          <a:off x="3213013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Measured strength/balance impairment (72%)</a:t>
          </a:r>
          <a:endParaRPr lang="en-US" sz="1500" kern="1200"/>
        </a:p>
      </dsp:txBody>
      <dsp:txXfrm>
        <a:off x="3213013" y="1584749"/>
        <a:ext cx="2260773" cy="1356464"/>
      </dsp:txXfrm>
    </dsp:sp>
    <dsp:sp modelId="{DD60B940-47DE-4CF2-9F8E-E6D5097FC139}">
      <dsp:nvSpPr>
        <dsp:cNvPr id="0" name=""/>
        <dsp:cNvSpPr/>
      </dsp:nvSpPr>
      <dsp:spPr>
        <a:xfrm>
          <a:off x="5699864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Measured cognitive impairment (34%), depression (18%)</a:t>
          </a:r>
          <a:endParaRPr lang="en-US" sz="1500" kern="1200"/>
        </a:p>
      </dsp:txBody>
      <dsp:txXfrm>
        <a:off x="5699864" y="1584749"/>
        <a:ext cx="2260773" cy="1356464"/>
      </dsp:txXfrm>
    </dsp:sp>
    <dsp:sp modelId="{5B37CC73-C025-40EE-AD24-B9B9FFDAB7E4}">
      <dsp:nvSpPr>
        <dsp:cNvPr id="0" name=""/>
        <dsp:cNvSpPr/>
      </dsp:nvSpPr>
      <dsp:spPr>
        <a:xfrm>
          <a:off x="3213013" y="3167290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Undiagnosed malignancy (2%)</a:t>
          </a:r>
          <a:endParaRPr lang="en-US" sz="1500" kern="1200"/>
        </a:p>
      </dsp:txBody>
      <dsp:txXfrm>
        <a:off x="3213013" y="3167290"/>
        <a:ext cx="2260773" cy="1356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361F7-4AB9-4E3B-9427-4EBC1C7D8552}">
      <dsp:nvSpPr>
        <dsp:cNvPr id="0" name=""/>
        <dsp:cNvSpPr/>
      </dsp:nvSpPr>
      <dsp:spPr>
        <a:xfrm>
          <a:off x="0" y="11162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Single interventions – untargeted group exercise, cognitive/behavioural, vision correction alone, Vit D (?)</a:t>
          </a:r>
          <a:endParaRPr lang="en-US" sz="1800" b="1" kern="1200" dirty="0"/>
        </a:p>
      </dsp:txBody>
      <dsp:txXfrm>
        <a:off x="32898" y="144519"/>
        <a:ext cx="7649404" cy="608124"/>
      </dsp:txXfrm>
    </dsp:sp>
    <dsp:sp modelId="{390CB9DA-B20B-4851-8426-5A7C58F76F6A}">
      <dsp:nvSpPr>
        <dsp:cNvPr id="0" name=""/>
        <dsp:cNvSpPr/>
      </dsp:nvSpPr>
      <dsp:spPr>
        <a:xfrm>
          <a:off x="0" y="83738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Focus on cognitive impairment (A&amp;E /Care home) (e.g. Shaw et al, 2003, Whitney et al, 2017)</a:t>
          </a:r>
          <a:endParaRPr lang="en-US" sz="1800" kern="1200" dirty="0"/>
        </a:p>
      </dsp:txBody>
      <dsp:txXfrm>
        <a:off x="32898" y="870279"/>
        <a:ext cx="7649404" cy="608124"/>
      </dsp:txXfrm>
    </dsp:sp>
    <dsp:sp modelId="{420C6CD5-CCA1-4DD4-B23E-CA26E257886B}">
      <dsp:nvSpPr>
        <dsp:cNvPr id="0" name=""/>
        <dsp:cNvSpPr/>
      </dsp:nvSpPr>
      <dsp:spPr>
        <a:xfrm>
          <a:off x="0" y="156314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 err="1"/>
            <a:t>Unidisciplinary</a:t>
          </a:r>
          <a:r>
            <a:rPr lang="en-GB" sz="1800" b="1" kern="1200" dirty="0"/>
            <a:t> assessment with non-linked referral (</a:t>
          </a:r>
          <a:r>
            <a:rPr lang="en-GB" sz="1800" b="1" kern="1200" dirty="0" err="1"/>
            <a:t>Lightbody</a:t>
          </a:r>
          <a:r>
            <a:rPr lang="en-GB" sz="1800" b="1" kern="1200" dirty="0"/>
            <a:t> et al, 2002;  Spice et al 2009)</a:t>
          </a:r>
          <a:endParaRPr lang="en-US" sz="1800" kern="1200" dirty="0"/>
        </a:p>
      </dsp:txBody>
      <dsp:txXfrm>
        <a:off x="32898" y="1596039"/>
        <a:ext cx="7649404" cy="608124"/>
      </dsp:txXfrm>
    </dsp:sp>
    <dsp:sp modelId="{88FEB986-82C5-4952-9A25-325385D2C176}">
      <dsp:nvSpPr>
        <dsp:cNvPr id="0" name=""/>
        <dsp:cNvSpPr/>
      </dsp:nvSpPr>
      <dsp:spPr>
        <a:xfrm>
          <a:off x="0" y="228890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Risk factor prediction tools in inpatients [e.g. Barker et all (6-Pack), 2015)</a:t>
          </a:r>
          <a:endParaRPr lang="en-US" sz="1800" kern="1200" dirty="0"/>
        </a:p>
      </dsp:txBody>
      <dsp:txXfrm>
        <a:off x="32898" y="2321799"/>
        <a:ext cx="7649404" cy="608124"/>
      </dsp:txXfrm>
    </dsp:sp>
    <dsp:sp modelId="{203A6467-954F-4EC1-AC63-0BDA86D3D94B}">
      <dsp:nvSpPr>
        <dsp:cNvPr id="0" name=""/>
        <dsp:cNvSpPr/>
      </dsp:nvSpPr>
      <dsp:spPr>
        <a:xfrm>
          <a:off x="0" y="301466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Risk factor prospective postal screening intervention in primary care (Bruce et al, 2021)(</a:t>
          </a:r>
          <a:r>
            <a:rPr lang="en-GB" sz="1800" b="1" kern="1200" dirty="0" err="1"/>
            <a:t>PreFIT</a:t>
          </a:r>
          <a:r>
            <a:rPr lang="en-GB" sz="1800" b="1" kern="1200" dirty="0"/>
            <a:t>)</a:t>
          </a:r>
          <a:endParaRPr lang="en-US" sz="1800" kern="1200" dirty="0"/>
        </a:p>
      </dsp:txBody>
      <dsp:txXfrm>
        <a:off x="32898" y="3047559"/>
        <a:ext cx="7649404" cy="608124"/>
      </dsp:txXfrm>
    </dsp:sp>
    <dsp:sp modelId="{BB761FBE-846E-47DE-8632-E19713AD674E}">
      <dsp:nvSpPr>
        <dsp:cNvPr id="0" name=""/>
        <dsp:cNvSpPr/>
      </dsp:nvSpPr>
      <dsp:spPr>
        <a:xfrm>
          <a:off x="0" y="374042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Assistive technology</a:t>
          </a:r>
          <a:endParaRPr lang="en-US" sz="1800" kern="1200"/>
        </a:p>
      </dsp:txBody>
      <dsp:txXfrm>
        <a:off x="32898" y="3773319"/>
        <a:ext cx="7649404" cy="608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EE6F9-0A0A-4450-ADC1-8D65DEC4DD47}">
      <dsp:nvSpPr>
        <dsp:cNvPr id="0" name=""/>
        <dsp:cNvSpPr/>
      </dsp:nvSpPr>
      <dsp:spPr>
        <a:xfrm>
          <a:off x="765057" y="72381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1FE102-09AE-446F-AD0A-01D2CA705F77}">
      <dsp:nvSpPr>
        <dsp:cNvPr id="0" name=""/>
        <dsp:cNvSpPr/>
      </dsp:nvSpPr>
      <dsp:spPr>
        <a:xfrm>
          <a:off x="964023" y="271347"/>
          <a:ext cx="549525" cy="5495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1B8EA-9CF3-4C55-8064-305AFFBF52EB}">
      <dsp:nvSpPr>
        <dsp:cNvPr id="0" name=""/>
        <dsp:cNvSpPr/>
      </dsp:nvSpPr>
      <dsp:spPr>
        <a:xfrm>
          <a:off x="1915541" y="72381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Highest risk category</a:t>
          </a:r>
          <a:endParaRPr lang="en-US" sz="1600" kern="1200"/>
        </a:p>
      </dsp:txBody>
      <dsp:txXfrm>
        <a:off x="1915541" y="72381"/>
        <a:ext cx="2233291" cy="947457"/>
      </dsp:txXfrm>
    </dsp:sp>
    <dsp:sp modelId="{1990EA5B-11DD-42B6-BCD9-58BDD13FE71E}">
      <dsp:nvSpPr>
        <dsp:cNvPr id="0" name=""/>
        <dsp:cNvSpPr/>
      </dsp:nvSpPr>
      <dsp:spPr>
        <a:xfrm>
          <a:off x="4537967" y="72381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E06E8-47C6-4B8A-9214-1EF13205AF95}">
      <dsp:nvSpPr>
        <dsp:cNvPr id="0" name=""/>
        <dsp:cNvSpPr/>
      </dsp:nvSpPr>
      <dsp:spPr>
        <a:xfrm>
          <a:off x="4736933" y="271347"/>
          <a:ext cx="549525" cy="5495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72212-E145-4914-A56D-E4C57732A3A0}">
      <dsp:nvSpPr>
        <dsp:cNvPr id="0" name=""/>
        <dsp:cNvSpPr/>
      </dsp:nvSpPr>
      <dsp:spPr>
        <a:xfrm>
          <a:off x="5688450" y="72381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Heterogeneous studies and settings (e.g. acute. non-acute, mixed)</a:t>
          </a:r>
          <a:endParaRPr lang="en-US" sz="1600" kern="1200"/>
        </a:p>
      </dsp:txBody>
      <dsp:txXfrm>
        <a:off x="5688450" y="72381"/>
        <a:ext cx="2233291" cy="947457"/>
      </dsp:txXfrm>
    </dsp:sp>
    <dsp:sp modelId="{DE3C3F22-A551-4FCD-8F21-3E92CB46AFD2}">
      <dsp:nvSpPr>
        <dsp:cNvPr id="0" name=""/>
        <dsp:cNvSpPr/>
      </dsp:nvSpPr>
      <dsp:spPr>
        <a:xfrm>
          <a:off x="765057" y="1789252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40CA5-2532-412B-A938-C2D346EBABCC}">
      <dsp:nvSpPr>
        <dsp:cNvPr id="0" name=""/>
        <dsp:cNvSpPr/>
      </dsp:nvSpPr>
      <dsp:spPr>
        <a:xfrm>
          <a:off x="964023" y="1988218"/>
          <a:ext cx="549525" cy="5495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C19201-00B7-4D56-B9EA-C0C377EEF09A}">
      <dsp:nvSpPr>
        <dsp:cNvPr id="0" name=""/>
        <dsp:cNvSpPr/>
      </dsp:nvSpPr>
      <dsp:spPr>
        <a:xfrm>
          <a:off x="1915541" y="1789252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Inconsistent or negative findings with single factor  or non-tailored interventions</a:t>
          </a:r>
          <a:endParaRPr lang="en-US" sz="1600" kern="1200" dirty="0"/>
        </a:p>
      </dsp:txBody>
      <dsp:txXfrm>
        <a:off x="1915541" y="1789252"/>
        <a:ext cx="2233291" cy="947457"/>
      </dsp:txXfrm>
    </dsp:sp>
    <dsp:sp modelId="{DF6257E1-C7B4-4201-BAD0-A4E7E9564412}">
      <dsp:nvSpPr>
        <dsp:cNvPr id="0" name=""/>
        <dsp:cNvSpPr/>
      </dsp:nvSpPr>
      <dsp:spPr>
        <a:xfrm>
          <a:off x="4537967" y="1789252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163EA-6612-4533-BC7D-A44DD2213903}">
      <dsp:nvSpPr>
        <dsp:cNvPr id="0" name=""/>
        <dsp:cNvSpPr/>
      </dsp:nvSpPr>
      <dsp:spPr>
        <a:xfrm>
          <a:off x="4736933" y="1988218"/>
          <a:ext cx="549525" cy="549525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DD1CC-7F97-4754-BA10-50E8A3A212C8}">
      <dsp:nvSpPr>
        <dsp:cNvPr id="0" name=""/>
        <dsp:cNvSpPr/>
      </dsp:nvSpPr>
      <dsp:spPr>
        <a:xfrm>
          <a:off x="5688450" y="1789252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Risk factor prediction tools insufficiently sensitive or specific</a:t>
          </a:r>
          <a:endParaRPr lang="en-US" sz="1600" kern="1200"/>
        </a:p>
      </dsp:txBody>
      <dsp:txXfrm>
        <a:off x="5688450" y="1789252"/>
        <a:ext cx="2233291" cy="947457"/>
      </dsp:txXfrm>
    </dsp:sp>
    <dsp:sp modelId="{9EB5F37E-CEA8-46C0-837F-A71F0A05B511}">
      <dsp:nvSpPr>
        <dsp:cNvPr id="0" name=""/>
        <dsp:cNvSpPr/>
      </dsp:nvSpPr>
      <dsp:spPr>
        <a:xfrm>
          <a:off x="765057" y="3506123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D67C9-144B-4D7D-8F50-D0AB24B024E4}">
      <dsp:nvSpPr>
        <dsp:cNvPr id="0" name=""/>
        <dsp:cNvSpPr/>
      </dsp:nvSpPr>
      <dsp:spPr>
        <a:xfrm>
          <a:off x="964023" y="3705089"/>
          <a:ext cx="549525" cy="549525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A784C-0618-417B-8C25-31B1F58978F3}">
      <dsp:nvSpPr>
        <dsp:cNvPr id="0" name=""/>
        <dsp:cNvSpPr/>
      </dsp:nvSpPr>
      <dsp:spPr>
        <a:xfrm>
          <a:off x="1915541" y="3506123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More research needed</a:t>
          </a:r>
          <a:endParaRPr lang="en-US" sz="1600" kern="1200"/>
        </a:p>
      </dsp:txBody>
      <dsp:txXfrm>
        <a:off x="1915541" y="3506123"/>
        <a:ext cx="2233291" cy="947457"/>
      </dsp:txXfrm>
    </dsp:sp>
    <dsp:sp modelId="{883E1FA3-DB41-43BD-9254-D6C5517FFA8F}">
      <dsp:nvSpPr>
        <dsp:cNvPr id="0" name=""/>
        <dsp:cNvSpPr/>
      </dsp:nvSpPr>
      <dsp:spPr>
        <a:xfrm>
          <a:off x="4537967" y="3506123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E166F-A9D1-4353-88DB-801F127B04CD}">
      <dsp:nvSpPr>
        <dsp:cNvPr id="0" name=""/>
        <dsp:cNvSpPr/>
      </dsp:nvSpPr>
      <dsp:spPr>
        <a:xfrm>
          <a:off x="4736933" y="3705089"/>
          <a:ext cx="549525" cy="549525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76ABC-0784-4E19-A598-640E58973B5D}">
      <dsp:nvSpPr>
        <dsp:cNvPr id="0" name=""/>
        <dsp:cNvSpPr/>
      </dsp:nvSpPr>
      <dsp:spPr>
        <a:xfrm>
          <a:off x="5688450" y="3506123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Some moderate/low evidence for multifactorial assessment and intervention strategies</a:t>
          </a:r>
          <a:endParaRPr lang="en-US" sz="1600" kern="1200"/>
        </a:p>
      </dsp:txBody>
      <dsp:txXfrm>
        <a:off x="5688450" y="3506123"/>
        <a:ext cx="2233291" cy="9474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FCD30-84C8-4DA8-A80C-EC70A92DA194}">
      <dsp:nvSpPr>
        <dsp:cNvPr id="0" name=""/>
        <dsp:cNvSpPr/>
      </dsp:nvSpPr>
      <dsp:spPr>
        <a:xfrm>
          <a:off x="3255" y="443792"/>
          <a:ext cx="1396828" cy="13968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6FD44-E7C9-4409-B62A-536F3B1C9078}">
      <dsp:nvSpPr>
        <dsp:cNvPr id="0" name=""/>
        <dsp:cNvSpPr/>
      </dsp:nvSpPr>
      <dsp:spPr>
        <a:xfrm>
          <a:off x="3255" y="1997071"/>
          <a:ext cx="3990937" cy="59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400" b="1" kern="1200"/>
            <a:t>MANAGEMENT LEVEL</a:t>
          </a:r>
          <a:endParaRPr lang="en-US" sz="3400" kern="1200"/>
        </a:p>
      </dsp:txBody>
      <dsp:txXfrm>
        <a:off x="3255" y="1997071"/>
        <a:ext cx="3990937" cy="598640"/>
      </dsp:txXfrm>
    </dsp:sp>
    <dsp:sp modelId="{DD6ECB34-5EC4-4241-9568-E0453BC3EB0C}">
      <dsp:nvSpPr>
        <dsp:cNvPr id="0" name=""/>
        <dsp:cNvSpPr/>
      </dsp:nvSpPr>
      <dsp:spPr>
        <a:xfrm>
          <a:off x="3255" y="2668479"/>
          <a:ext cx="3990937" cy="1413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Organisation-wide Patient Safety Group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Structured rapid assessment procedures (including standardised delirium tools)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Robust data and reporting on falls &amp; fractures</a:t>
          </a:r>
          <a:endParaRPr lang="en-US" sz="1700" kern="1200"/>
        </a:p>
      </dsp:txBody>
      <dsp:txXfrm>
        <a:off x="3255" y="2668479"/>
        <a:ext cx="3990937" cy="1413690"/>
      </dsp:txXfrm>
    </dsp:sp>
    <dsp:sp modelId="{5F0557CA-BA91-45D3-8921-0BFD5D2A45CC}">
      <dsp:nvSpPr>
        <dsp:cNvPr id="0" name=""/>
        <dsp:cNvSpPr/>
      </dsp:nvSpPr>
      <dsp:spPr>
        <a:xfrm>
          <a:off x="4692607" y="443792"/>
          <a:ext cx="1396828" cy="13968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6D01C-9D72-4255-A67C-56224A3533CA}">
      <dsp:nvSpPr>
        <dsp:cNvPr id="0" name=""/>
        <dsp:cNvSpPr/>
      </dsp:nvSpPr>
      <dsp:spPr>
        <a:xfrm>
          <a:off x="4692607" y="1997071"/>
          <a:ext cx="3990937" cy="59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400" b="1" kern="1200"/>
            <a:t>CLINICAL</a:t>
          </a:r>
          <a:endParaRPr lang="en-US" sz="3400" kern="1200"/>
        </a:p>
      </dsp:txBody>
      <dsp:txXfrm>
        <a:off x="4692607" y="1997071"/>
        <a:ext cx="3990937" cy="598640"/>
      </dsp:txXfrm>
    </dsp:sp>
    <dsp:sp modelId="{FFAB3491-0BD4-43EC-BD9D-69873CB92057}">
      <dsp:nvSpPr>
        <dsp:cNvPr id="0" name=""/>
        <dsp:cNvSpPr/>
      </dsp:nvSpPr>
      <dsp:spPr>
        <a:xfrm>
          <a:off x="4692607" y="2668479"/>
          <a:ext cx="3990937" cy="1413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Multi-D Falls Working Group auditing v QS 86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Audit of Postural BP, Visual, Medication and Walking-aid use review and provision</a:t>
          </a:r>
          <a:endParaRPr lang="en-US" sz="1700" kern="1200"/>
        </a:p>
      </dsp:txBody>
      <dsp:txXfrm>
        <a:off x="4692607" y="2668479"/>
        <a:ext cx="3990937" cy="14136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D7FAD-D00B-42FB-B38E-32E4FC523E51}">
      <dsp:nvSpPr>
        <dsp:cNvPr id="0" name=""/>
        <dsp:cNvSpPr/>
      </dsp:nvSpPr>
      <dsp:spPr>
        <a:xfrm>
          <a:off x="726162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Cognitive assessment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726162" y="2207"/>
        <a:ext cx="2260773" cy="1356464"/>
      </dsp:txXfrm>
    </dsp:sp>
    <dsp:sp modelId="{53A2DB9C-2338-439B-A33F-53224178B1FF}">
      <dsp:nvSpPr>
        <dsp:cNvPr id="0" name=""/>
        <dsp:cNvSpPr/>
      </dsp:nvSpPr>
      <dsp:spPr>
        <a:xfrm>
          <a:off x="3213013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Delirium screen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3213013" y="2207"/>
        <a:ext cx="2260773" cy="1356464"/>
      </dsp:txXfrm>
    </dsp:sp>
    <dsp:sp modelId="{7068D21A-D9F6-45E6-AE40-4DAAF4626F93}">
      <dsp:nvSpPr>
        <dsp:cNvPr id="0" name=""/>
        <dsp:cNvSpPr/>
      </dsp:nvSpPr>
      <dsp:spPr>
        <a:xfrm>
          <a:off x="5699864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Bed-rail/Ultra-low bed strategy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5699864" y="2207"/>
        <a:ext cx="2260773" cy="1356464"/>
      </dsp:txXfrm>
    </dsp:sp>
    <dsp:sp modelId="{1ED84698-6588-4F06-ABF3-A2F519ED9916}">
      <dsp:nvSpPr>
        <dsp:cNvPr id="0" name=""/>
        <dsp:cNvSpPr/>
      </dsp:nvSpPr>
      <dsp:spPr>
        <a:xfrm>
          <a:off x="726162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Basic visual check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726162" y="1584748"/>
        <a:ext cx="2260773" cy="1356464"/>
      </dsp:txXfrm>
    </dsp:sp>
    <dsp:sp modelId="{765209EE-8FA6-47B8-A397-B272BC8B3E7E}">
      <dsp:nvSpPr>
        <dsp:cNvPr id="0" name=""/>
        <dsp:cNvSpPr/>
      </dsp:nvSpPr>
      <dsp:spPr>
        <a:xfrm>
          <a:off x="3213013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Lying &amp; standing blood pressure &amp; pulse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3213013" y="1584748"/>
        <a:ext cx="2260773" cy="1356464"/>
      </dsp:txXfrm>
    </dsp:sp>
    <dsp:sp modelId="{6D805716-112B-4E53-B2CE-1C6EE453C758}">
      <dsp:nvSpPr>
        <dsp:cNvPr id="0" name=""/>
        <dsp:cNvSpPr/>
      </dsp:nvSpPr>
      <dsp:spPr>
        <a:xfrm>
          <a:off x="5699864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Medical &amp; medication review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5699864" y="1584748"/>
        <a:ext cx="2260773" cy="1356464"/>
      </dsp:txXfrm>
    </dsp:sp>
    <dsp:sp modelId="{8B1DA135-B054-4918-A3F9-D704079CD028}">
      <dsp:nvSpPr>
        <dsp:cNvPr id="0" name=""/>
        <dsp:cNvSpPr/>
      </dsp:nvSpPr>
      <dsp:spPr>
        <a:xfrm>
          <a:off x="3213013" y="3167290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Tailored on-ward (v 2-hr) observation regimen</a:t>
          </a:r>
          <a:endParaRPr lang="en-US" sz="2200" kern="1200"/>
        </a:p>
      </dsp:txBody>
      <dsp:txXfrm>
        <a:off x="3213013" y="3167290"/>
        <a:ext cx="2260773" cy="1356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63560-A11C-40E2-8FE6-A5C35E0F8F57}" type="datetimeFigureOut">
              <a:rPr lang="en-GB" smtClean="0"/>
              <a:t>02/02/2022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BA715-A515-4229-9026-852F59BFD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7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B155D8-9595-4E30-835C-3AA9AD5D94B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1" y="4693700"/>
            <a:ext cx="5029200" cy="4157127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425" y="860425"/>
            <a:ext cx="6154738" cy="346233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0620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893F31-3D81-4648-9343-8EA33F04E71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22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914614" y="4691626"/>
            <a:ext cx="5028775" cy="4442016"/>
          </a:xfrm>
          <a:noFill/>
          <a:ln w="9525"/>
        </p:spPr>
        <p:txBody>
          <a:bodyPr lIns="89095" tIns="43766" rIns="89095" bIns="43766"/>
          <a:lstStyle/>
          <a:p>
            <a:pPr eaLnBrk="1" hangingPunct="1"/>
            <a:r>
              <a:rPr lang="en-GB"/>
              <a:t>This slide illustrates the change in Barthel scores over the one year follow up period. Repeated analysis of covariance using baseline Barthel as the covariate shows  a statistically significant difference between the groups and a significant change in scores over time</a:t>
            </a:r>
          </a:p>
        </p:txBody>
      </p:sp>
      <p:sp>
        <p:nvSpPr>
          <p:cNvPr id="52228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39775"/>
            <a:ext cx="6581775" cy="370363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3184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101CA-3ED7-4D2B-A562-4C3799E8C85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55663"/>
            <a:ext cx="4616450" cy="34623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4" y="4706404"/>
            <a:ext cx="5028775" cy="4463364"/>
          </a:xfrm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4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101CA-3ED7-4D2B-A562-4C3799E8C85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425" y="855663"/>
            <a:ext cx="6153150" cy="34623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4" y="4706403"/>
            <a:ext cx="5028775" cy="4463365"/>
          </a:xfrm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3494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587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59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5100"/>
            <a:ext cx="1087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0" y="1371600"/>
            <a:ext cx="12175067" cy="43561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4524C-141A-4D97-896A-24ABDA1ED4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1654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043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695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199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3308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9995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117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524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351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2/2/2022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12692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600" b="1" dirty="0">
                <a:solidFill>
                  <a:srgbClr val="0070C0"/>
                </a:solidFill>
              </a:rPr>
              <a:t> Driving improvement through national guidance, national and local audit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0466" y="1408832"/>
            <a:ext cx="8458200" cy="2883768"/>
          </a:xfrm>
        </p:spPr>
        <p:txBody>
          <a:bodyPr/>
          <a:lstStyle/>
          <a:p>
            <a:pPr algn="ctr"/>
            <a:r>
              <a:rPr lang="en-GB" sz="3200" b="1" i="1" dirty="0">
                <a:solidFill>
                  <a:srgbClr val="FF0000"/>
                </a:solidFill>
              </a:rPr>
              <a:t>Falls Prevention Summit 2022 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</a:rPr>
              <a:t>Reducing Inpatient Falls 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</a:rPr>
              <a:t>&amp; Harm from Inpatient Falls</a:t>
            </a:r>
            <a:endParaRPr lang="en-GB" b="1" dirty="0"/>
          </a:p>
          <a:p>
            <a:r>
              <a:rPr lang="en-GB" b="1" i="1" dirty="0"/>
              <a:t>Cameron Swift, King’s College School of Medicine, London</a:t>
            </a:r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6101-E049-4241-A796-07A74D2A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07428"/>
            <a:ext cx="11582400" cy="8382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(2) </a:t>
            </a:r>
            <a:r>
              <a:rPr lang="en-GB" dirty="0" err="1">
                <a:solidFill>
                  <a:srgbClr val="0070C0"/>
                </a:solidFill>
              </a:rPr>
              <a:t>G</a:t>
            </a:r>
            <a:r>
              <a:rPr lang="en-GB" cap="none" dirty="0" err="1">
                <a:solidFill>
                  <a:srgbClr val="0070C0"/>
                </a:solidFill>
              </a:rPr>
              <a:t>tACH</a:t>
            </a:r>
            <a:r>
              <a:rPr lang="en-GB" cap="none" dirty="0">
                <a:solidFill>
                  <a:srgbClr val="0070C0"/>
                </a:solidFill>
              </a:rPr>
              <a:t> MULTICENTRE CLUSTER RCT  </a:t>
            </a:r>
            <a:r>
              <a:rPr lang="en-GB" sz="1600" i="1" cap="none" dirty="0">
                <a:solidFill>
                  <a:srgbClr val="0070C0"/>
                </a:solidFill>
              </a:rPr>
              <a:t>from </a:t>
            </a:r>
            <a:r>
              <a:rPr lang="en-GB" sz="1800" i="1" cap="none" dirty="0">
                <a:solidFill>
                  <a:srgbClr val="0070C0"/>
                </a:solidFill>
              </a:rPr>
              <a:t>Logan et al BMJ Dec 2021</a:t>
            </a:r>
            <a:endParaRPr lang="en-GB" sz="2800" i="1" dirty="0">
              <a:solidFill>
                <a:srgbClr val="0070C0"/>
              </a:solidFill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D222AC5-FD7D-423E-8B3E-48B5FD9C1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808838"/>
              </p:ext>
            </p:extLst>
          </p:nvPr>
        </p:nvGraphicFramePr>
        <p:xfrm>
          <a:off x="1087820" y="1411014"/>
          <a:ext cx="9490842" cy="509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546">
                  <a:extLst>
                    <a:ext uri="{9D8B030D-6E8A-4147-A177-3AD203B41FA5}">
                      <a16:colId xmlns:a16="http://schemas.microsoft.com/office/drawing/2014/main" val="3877852895"/>
                    </a:ext>
                  </a:extLst>
                </a:gridCol>
                <a:gridCol w="2412123">
                  <a:extLst>
                    <a:ext uri="{9D8B030D-6E8A-4147-A177-3AD203B41FA5}">
                      <a16:colId xmlns:a16="http://schemas.microsoft.com/office/drawing/2014/main" val="2234706047"/>
                    </a:ext>
                  </a:extLst>
                </a:gridCol>
                <a:gridCol w="2467303">
                  <a:extLst>
                    <a:ext uri="{9D8B030D-6E8A-4147-A177-3AD203B41FA5}">
                      <a16:colId xmlns:a16="http://schemas.microsoft.com/office/drawing/2014/main" val="1190746830"/>
                    </a:ext>
                  </a:extLst>
                </a:gridCol>
                <a:gridCol w="1056290">
                  <a:extLst>
                    <a:ext uri="{9D8B030D-6E8A-4147-A177-3AD203B41FA5}">
                      <a16:colId xmlns:a16="http://schemas.microsoft.com/office/drawing/2014/main" val="3983433355"/>
                    </a:ext>
                  </a:extLst>
                </a:gridCol>
                <a:gridCol w="969580">
                  <a:extLst>
                    <a:ext uri="{9D8B030D-6E8A-4147-A177-3AD203B41FA5}">
                      <a16:colId xmlns:a16="http://schemas.microsoft.com/office/drawing/2014/main" val="3940009930"/>
                    </a:ext>
                  </a:extLst>
                </a:gridCol>
              </a:tblGrid>
              <a:tr h="53946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Fall Rate per participant 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</a:rPr>
                        <a:t>[mean</a:t>
                      </a:r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b="0" i="1" dirty="0" err="1">
                          <a:solidFill>
                            <a:schemeClr val="tx1"/>
                          </a:solidFill>
                        </a:rPr>
                        <a:t>sd</a:t>
                      </a:r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GB" b="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GtACH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Usual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Adjusted  Ratio 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7221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0 – 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0.55</a:t>
                      </a:r>
                      <a:r>
                        <a:rPr lang="en-GB" dirty="0"/>
                        <a:t>  </a:t>
                      </a:r>
                      <a:r>
                        <a:rPr lang="en-GB" i="1" dirty="0"/>
                        <a:t>(1.36) (n=708)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0.88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(2.37) (n=826)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84419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3 – 6 months*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0.49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(1.13) (n=630)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0.89</a:t>
                      </a:r>
                      <a:r>
                        <a:rPr lang="en-GB" dirty="0"/>
                        <a:t>  </a:t>
                      </a:r>
                      <a:r>
                        <a:rPr lang="en-GB" i="1" dirty="0"/>
                        <a:t> (2.60) (n=712)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934404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6 – 9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0.60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(1.29) (n=547)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0.73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(1.85) (n=633)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153556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9 – 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0.55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(1.14) (n=502)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0.79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(2.37) (n=573)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0.93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41265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91606"/>
                  </a:ext>
                </a:extLst>
              </a:tr>
              <a:tr h="655076">
                <a:tc>
                  <a:txBody>
                    <a:bodyPr/>
                    <a:lstStyle/>
                    <a:p>
                      <a:r>
                        <a:rPr lang="en-GB" b="1" dirty="0"/>
                        <a:t>Fall Rate per 1000 </a:t>
                      </a:r>
                      <a:r>
                        <a:rPr lang="en-GB" b="1" dirty="0" err="1"/>
                        <a:t>resid</a:t>
                      </a:r>
                      <a:r>
                        <a:rPr lang="en-GB" b="1" dirty="0"/>
                        <a:t>. Days (</a:t>
                      </a:r>
                      <a:r>
                        <a:rPr lang="en-GB" b="1" dirty="0" err="1"/>
                        <a:t>m+sd</a:t>
                      </a:r>
                      <a:r>
                        <a:rPr lang="en-GB" b="1" dirty="0"/>
                        <a:t>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GtACH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Usual Care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572959"/>
                  </a:ext>
                </a:extLst>
              </a:tr>
              <a:tr h="379488">
                <a:tc>
                  <a:txBody>
                    <a:bodyPr/>
                    <a:lstStyle/>
                    <a:p>
                      <a:r>
                        <a:rPr lang="en-GB" dirty="0"/>
                        <a:t>0 – 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6.93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(20.56)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10.24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(27.26)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8684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3 – 6 months*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6.04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(14.02)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10.38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(29.52)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97011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6 – 9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7.28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(16.67)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r>
                        <a:rPr lang="en-GB" sz="1800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9.21</a:t>
                      </a:r>
                      <a:r>
                        <a:rPr lang="en-GB" dirty="0"/>
                        <a:t>    </a:t>
                      </a:r>
                      <a:r>
                        <a:rPr lang="en-GB" i="1" dirty="0"/>
                        <a:t>(28.77)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18675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9 – 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6.22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(12.88)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9.22</a:t>
                      </a:r>
                      <a:r>
                        <a:rPr lang="en-GB" b="1" dirty="0">
                          <a:highlight>
                            <a:srgbClr val="008080"/>
                          </a:highlight>
                        </a:rPr>
                        <a:t> 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(27.36)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593191"/>
                  </a:ext>
                </a:extLst>
              </a:tr>
              <a:tr h="379529">
                <a:tc gridSpan="5">
                  <a:txBody>
                    <a:bodyPr/>
                    <a:lstStyle/>
                    <a:p>
                      <a:r>
                        <a:rPr lang="en-GB" sz="1600" i="1" dirty="0"/>
                        <a:t>                                                                          * Primary outcome  ** Includes both outcome variables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29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92750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787208" cy="1143000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(2) EVIDENCE:“NEGATIVE” , UNCERTAIN OR ATTENUATED INTERVENTION FINDINGS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09BF709-FF50-4D20-B6FF-B21B4F586B9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77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481561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A397-57CA-4B2C-A774-EDB3CFED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The “6-pack” (risk prediction tool based) study </a:t>
            </a:r>
            <a:r>
              <a:rPr lang="en-GB" sz="2000" b="1" dirty="0">
                <a:solidFill>
                  <a:srgbClr val="0070C0"/>
                </a:solidFill>
              </a:rPr>
              <a:t>[Barker </a:t>
            </a:r>
            <a:r>
              <a:rPr lang="en-GB" sz="2000" b="1" cap="none" dirty="0">
                <a:solidFill>
                  <a:srgbClr val="0070C0"/>
                </a:solidFill>
              </a:rPr>
              <a:t>et al</a:t>
            </a:r>
            <a:r>
              <a:rPr lang="en-GB" sz="2000" b="1" dirty="0">
                <a:solidFill>
                  <a:srgbClr val="0070C0"/>
                </a:solidFill>
              </a:rPr>
              <a:t>; </a:t>
            </a:r>
            <a:r>
              <a:rPr lang="en-GB" sz="2000" b="1" dirty="0" err="1">
                <a:solidFill>
                  <a:srgbClr val="0070C0"/>
                </a:solidFill>
              </a:rPr>
              <a:t>bmj</a:t>
            </a:r>
            <a:r>
              <a:rPr lang="en-GB" sz="2000" b="1" dirty="0">
                <a:solidFill>
                  <a:srgbClr val="0070C0"/>
                </a:solidFill>
              </a:rPr>
              <a:t> (2016) 352;</a:t>
            </a:r>
            <a:r>
              <a:rPr lang="en-GB" sz="2000" b="1" cap="none" dirty="0">
                <a:solidFill>
                  <a:srgbClr val="0070C0"/>
                </a:solidFill>
              </a:rPr>
              <a:t>h</a:t>
            </a:r>
            <a:r>
              <a:rPr lang="en-GB" sz="2000" b="1" dirty="0">
                <a:solidFill>
                  <a:srgbClr val="0070C0"/>
                </a:solidFill>
              </a:rPr>
              <a:t>6781]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3CA9C2-09AE-4AEC-83D1-020662CC1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620" y="1484784"/>
            <a:ext cx="6960773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17547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04E6-3E9E-4538-B281-838B7E21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0070C0"/>
                </a:solidFill>
              </a:rPr>
              <a:t>P</a:t>
            </a:r>
            <a:r>
              <a:rPr lang="en-GB" b="1" cap="none" dirty="0" err="1">
                <a:solidFill>
                  <a:srgbClr val="0070C0"/>
                </a:solidFill>
              </a:rPr>
              <a:t>re</a:t>
            </a:r>
            <a:r>
              <a:rPr lang="en-GB" b="1" dirty="0" err="1">
                <a:solidFill>
                  <a:srgbClr val="0070C0"/>
                </a:solidFill>
              </a:rPr>
              <a:t>fit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cap="none" dirty="0">
                <a:solidFill>
                  <a:srgbClr val="0070C0"/>
                </a:solidFill>
              </a:rPr>
              <a:t>Cluster RCT </a:t>
            </a:r>
            <a:r>
              <a:rPr lang="en-GB" sz="2400" b="1" cap="none" dirty="0">
                <a:solidFill>
                  <a:srgbClr val="0070C0"/>
                </a:solidFill>
              </a:rPr>
              <a:t>(Bruce et al, NIHR_HTA, 2021)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AE6CA4-3D94-4109-9DA6-85C972ADF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8910" y="1700808"/>
            <a:ext cx="7934181" cy="4320480"/>
          </a:xfrm>
        </p:spPr>
      </p:pic>
    </p:spTree>
    <p:extLst>
      <p:ext uri="{BB962C8B-B14F-4D97-AF65-F5344CB8AC3E}">
        <p14:creationId xmlns:p14="http://schemas.microsoft.com/office/powerpoint/2010/main" val="108670013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EVIDENCE: FALLS IN INPATIENTS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A9F01E0-CB66-4FFB-8A88-9F479E9C3A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378938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b="1" dirty="0">
                <a:solidFill>
                  <a:srgbClr val="0070C0"/>
                </a:solidFill>
              </a:rPr>
              <a:t>(2) EVIDENCE - POSITIVE: Effect of targeted risk factor reduction programme on inpatient falls </a:t>
            </a:r>
            <a:r>
              <a:rPr lang="en-GB" sz="2000" b="1" dirty="0">
                <a:solidFill>
                  <a:srgbClr val="0070C0"/>
                </a:solidFill>
              </a:rPr>
              <a:t>(per thousand occupied bed days)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  <a:r>
              <a:rPr lang="en-GB" sz="2000" i="1" dirty="0">
                <a:solidFill>
                  <a:srgbClr val="0070C0"/>
                </a:solidFill>
              </a:rPr>
              <a:t>(Healey et al, 2004)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21197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NICE CG 161: COST-EFFECTIVENESS OF INPATIENT FALLS PREVENTION</a:t>
            </a: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1628800"/>
            <a:ext cx="65527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848801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63553" y="332656"/>
            <a:ext cx="7920879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200" b="1" dirty="0">
                <a:solidFill>
                  <a:srgbClr val="0070C0"/>
                </a:solidFill>
              </a:rPr>
              <a:t>(3) STRUCTURE: CG 161 GENERIC FALLS ASSESSMENT AND INTERVENTION ACTIVITY </a:t>
            </a:r>
            <a:r>
              <a:rPr lang="en-GB" sz="2200" b="1" dirty="0">
                <a:solidFill>
                  <a:srgbClr val="0070C0"/>
                </a:solidFill>
              </a:rPr>
              <a:t>(UK evidence &amp; focus)</a:t>
            </a:r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1658938" y="1676401"/>
            <a:ext cx="3522662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CASE/RISK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IDENTIFICATION</a:t>
            </a:r>
          </a:p>
        </p:txBody>
      </p:sp>
      <p:sp>
        <p:nvSpPr>
          <p:cNvPr id="25604" name="Text Box 1028"/>
          <p:cNvSpPr txBox="1">
            <a:spLocks noChangeArrowheads="1"/>
          </p:cNvSpPr>
          <p:nvPr/>
        </p:nvSpPr>
        <p:spPr bwMode="auto">
          <a:xfrm>
            <a:off x="7145339" y="3124200"/>
            <a:ext cx="1152525" cy="2123658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MULTI-FACTORIAL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ASSESS-MENT</a:t>
            </a: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05" name="Text Box 1029"/>
          <p:cNvSpPr txBox="1">
            <a:spLocks noChangeArrowheads="1"/>
          </p:cNvSpPr>
          <p:nvPr/>
        </p:nvSpPr>
        <p:spPr bwMode="auto">
          <a:xfrm>
            <a:off x="6738938" y="1676401"/>
            <a:ext cx="3454400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NETWORKED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FALLS SERVICE</a:t>
            </a: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5606" name="Text Box 1030"/>
          <p:cNvSpPr txBox="1">
            <a:spLocks noChangeArrowheads="1"/>
          </p:cNvSpPr>
          <p:nvPr/>
        </p:nvSpPr>
        <p:spPr bwMode="auto">
          <a:xfrm>
            <a:off x="8616280" y="2996952"/>
            <a:ext cx="1224136" cy="2308324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INDIVIDUAL-ISED SINGLE OR MULTI-FACTORIAL INTERVEN-TION &amp; FOLLOW-UP</a:t>
            </a: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07" name="Text Box 1031"/>
          <p:cNvSpPr txBox="1">
            <a:spLocks noChangeArrowheads="1"/>
          </p:cNvSpPr>
          <p:nvPr/>
        </p:nvSpPr>
        <p:spPr bwMode="auto">
          <a:xfrm>
            <a:off x="6807200" y="6096001"/>
            <a:ext cx="3386138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BONE HEALTH 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SERVICE</a:t>
            </a:r>
          </a:p>
        </p:txBody>
      </p:sp>
      <p:sp>
        <p:nvSpPr>
          <p:cNvPr id="2211848" name="AutoShape 1032"/>
          <p:cNvSpPr>
            <a:spLocks noChangeArrowheads="1"/>
          </p:cNvSpPr>
          <p:nvPr/>
        </p:nvSpPr>
        <p:spPr bwMode="auto">
          <a:xfrm>
            <a:off x="9990139" y="2286000"/>
            <a:ext cx="136525" cy="3733800"/>
          </a:xfrm>
          <a:prstGeom prst="upDownArrow">
            <a:avLst>
              <a:gd name="adj1" fmla="val 50000"/>
              <a:gd name="adj2" fmla="val 546977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49" name="Line 1033"/>
          <p:cNvSpPr>
            <a:spLocks noChangeShapeType="1"/>
          </p:cNvSpPr>
          <p:nvPr/>
        </p:nvSpPr>
        <p:spPr bwMode="auto">
          <a:xfrm>
            <a:off x="5181600" y="3124200"/>
            <a:ext cx="1963738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5610" name="Text Box 1034"/>
          <p:cNvSpPr txBox="1">
            <a:spLocks noChangeArrowheads="1"/>
          </p:cNvSpPr>
          <p:nvPr/>
        </p:nvSpPr>
        <p:spPr bwMode="auto">
          <a:xfrm>
            <a:off x="1727200" y="3200400"/>
            <a:ext cx="1219200" cy="687388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300" b="1" dirty="0">
                <a:solidFill>
                  <a:srgbClr val="0070C0"/>
                </a:solidFill>
                <a:latin typeface="Arial" charset="0"/>
              </a:rPr>
              <a:t>PRIMARY &amp; COMMUNITY </a:t>
            </a:r>
          </a:p>
          <a:p>
            <a:pPr defTabSz="762000">
              <a:defRPr/>
            </a:pPr>
            <a:r>
              <a:rPr lang="en-GB" sz="1300" b="1" dirty="0">
                <a:solidFill>
                  <a:srgbClr val="0070C0"/>
                </a:solidFill>
                <a:latin typeface="Arial" charset="0"/>
              </a:rPr>
              <a:t>CARE</a:t>
            </a:r>
          </a:p>
        </p:txBody>
      </p:sp>
      <p:sp>
        <p:nvSpPr>
          <p:cNvPr id="25611" name="Text Box 1035"/>
          <p:cNvSpPr txBox="1">
            <a:spLocks noChangeArrowheads="1"/>
          </p:cNvSpPr>
          <p:nvPr/>
        </p:nvSpPr>
        <p:spPr bwMode="auto">
          <a:xfrm>
            <a:off x="1727200" y="5181601"/>
            <a:ext cx="1219200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SECONDARY 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CARE</a:t>
            </a:r>
          </a:p>
          <a:p>
            <a:pPr defTabSz="762000">
              <a:defRPr/>
            </a:pP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5612" name="Text Box 1036"/>
          <p:cNvSpPr txBox="1">
            <a:spLocks noChangeArrowheads="1"/>
          </p:cNvSpPr>
          <p:nvPr/>
        </p:nvSpPr>
        <p:spPr bwMode="auto">
          <a:xfrm>
            <a:off x="3421064" y="2743201"/>
            <a:ext cx="1760537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routine health screen</a:t>
            </a:r>
          </a:p>
          <a:p>
            <a:pPr defTabSz="762000">
              <a:defRPr/>
            </a:pP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5613" name="Text Box 1037"/>
          <p:cNvSpPr txBox="1">
            <a:spLocks noChangeArrowheads="1"/>
          </p:cNvSpPr>
          <p:nvPr/>
        </p:nvSpPr>
        <p:spPr bwMode="auto">
          <a:xfrm>
            <a:off x="3421064" y="3657601"/>
            <a:ext cx="1760537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presentation with fall / other problem</a:t>
            </a:r>
          </a:p>
        </p:txBody>
      </p:sp>
      <p:sp>
        <p:nvSpPr>
          <p:cNvPr id="25614" name="Text Box 1038"/>
          <p:cNvSpPr txBox="1">
            <a:spLocks noChangeArrowheads="1"/>
          </p:cNvSpPr>
          <p:nvPr/>
        </p:nvSpPr>
        <p:spPr bwMode="auto">
          <a:xfrm>
            <a:off x="3421064" y="4724401"/>
            <a:ext cx="1760537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presentation with fall / other problem</a:t>
            </a:r>
          </a:p>
        </p:txBody>
      </p:sp>
      <p:sp>
        <p:nvSpPr>
          <p:cNvPr id="25615" name="Text Box 1039"/>
          <p:cNvSpPr txBox="1">
            <a:spLocks noChangeArrowheads="1"/>
          </p:cNvSpPr>
          <p:nvPr/>
        </p:nvSpPr>
        <p:spPr bwMode="auto">
          <a:xfrm>
            <a:off x="3421064" y="5638801"/>
            <a:ext cx="1760537" cy="1015663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Presentation at A&amp;E with fall injury/ Inpatient &gt;65 / or Inpatient &gt;50 with known clinical risk</a:t>
            </a: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211856" name="Line 1040"/>
          <p:cNvSpPr>
            <a:spLocks noChangeShapeType="1"/>
          </p:cNvSpPr>
          <p:nvPr/>
        </p:nvSpPr>
        <p:spPr bwMode="auto">
          <a:xfrm flipV="1">
            <a:off x="2946401" y="3124200"/>
            <a:ext cx="474663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7" name="Line 1041"/>
          <p:cNvSpPr>
            <a:spLocks noChangeShapeType="1"/>
          </p:cNvSpPr>
          <p:nvPr/>
        </p:nvSpPr>
        <p:spPr bwMode="auto">
          <a:xfrm>
            <a:off x="2946401" y="3505200"/>
            <a:ext cx="474663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8" name="Line 1042"/>
          <p:cNvSpPr>
            <a:spLocks noChangeShapeType="1"/>
          </p:cNvSpPr>
          <p:nvPr/>
        </p:nvSpPr>
        <p:spPr bwMode="auto">
          <a:xfrm flipV="1">
            <a:off x="2946401" y="5105400"/>
            <a:ext cx="474663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9" name="Line 1043"/>
          <p:cNvSpPr>
            <a:spLocks noChangeShapeType="1"/>
          </p:cNvSpPr>
          <p:nvPr/>
        </p:nvSpPr>
        <p:spPr bwMode="auto">
          <a:xfrm>
            <a:off x="2946401" y="5562600"/>
            <a:ext cx="474663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0" name="Line 1044"/>
          <p:cNvSpPr>
            <a:spLocks noChangeShapeType="1"/>
          </p:cNvSpPr>
          <p:nvPr/>
        </p:nvSpPr>
        <p:spPr bwMode="auto">
          <a:xfrm>
            <a:off x="5181600" y="4038600"/>
            <a:ext cx="196373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1" name="Line 1045"/>
          <p:cNvSpPr>
            <a:spLocks noChangeShapeType="1"/>
          </p:cNvSpPr>
          <p:nvPr/>
        </p:nvSpPr>
        <p:spPr bwMode="auto">
          <a:xfrm flipV="1">
            <a:off x="5181600" y="4724400"/>
            <a:ext cx="1963738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2" name="Line 1046"/>
          <p:cNvSpPr>
            <a:spLocks noChangeShapeType="1"/>
          </p:cNvSpPr>
          <p:nvPr/>
        </p:nvSpPr>
        <p:spPr bwMode="auto">
          <a:xfrm flipV="1">
            <a:off x="5181600" y="5105400"/>
            <a:ext cx="196373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059108123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31503" y="381000"/>
            <a:ext cx="8852565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0070C0"/>
                </a:solidFill>
              </a:rPr>
              <a:t>(3) STRUCTURE - COORDINATING ACROSS BOUNDARIES: GENERIC FALLS SERVICE NETWORK – AN OPPORTUNITY TO LEAD</a:t>
            </a:r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1631504" y="1628801"/>
            <a:ext cx="3522662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PRIMARY &amp; COMMUNITY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CARE</a:t>
            </a:r>
          </a:p>
        </p:txBody>
      </p:sp>
      <p:sp>
        <p:nvSpPr>
          <p:cNvPr id="25605" name="Text Box 1029"/>
          <p:cNvSpPr txBox="1">
            <a:spLocks noChangeArrowheads="1"/>
          </p:cNvSpPr>
          <p:nvPr/>
        </p:nvSpPr>
        <p:spPr bwMode="auto">
          <a:xfrm>
            <a:off x="6240016" y="1628801"/>
            <a:ext cx="3454400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MAINSTREAM SECONDARY CARE</a:t>
            </a: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5606" name="Text Box 1030"/>
          <p:cNvSpPr txBox="1">
            <a:spLocks noChangeArrowheads="1"/>
          </p:cNvSpPr>
          <p:nvPr/>
        </p:nvSpPr>
        <p:spPr bwMode="auto">
          <a:xfrm>
            <a:off x="8904312" y="2420889"/>
            <a:ext cx="127642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ACCIDENT &amp; EMERGENCY MEDICINE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0" name="Text Box 1034"/>
          <p:cNvSpPr txBox="1">
            <a:spLocks noChangeArrowheads="1"/>
          </p:cNvSpPr>
          <p:nvPr/>
        </p:nvSpPr>
        <p:spPr bwMode="auto">
          <a:xfrm>
            <a:off x="1727200" y="3200401"/>
            <a:ext cx="1219200" cy="1015663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POPULA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TION-BASED/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OPPORTUN-ISTIC SCREENING</a:t>
            </a:r>
          </a:p>
        </p:txBody>
      </p:sp>
      <p:sp>
        <p:nvSpPr>
          <p:cNvPr id="25611" name="Text Box 1035"/>
          <p:cNvSpPr txBox="1">
            <a:spLocks noChangeArrowheads="1"/>
          </p:cNvSpPr>
          <p:nvPr/>
        </p:nvSpPr>
        <p:spPr bwMode="auto">
          <a:xfrm>
            <a:off x="1727200" y="5181601"/>
            <a:ext cx="134446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HOME-BASED EXERCISE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PROGRAMMES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2" name="Text Box 1036"/>
          <p:cNvSpPr txBox="1">
            <a:spLocks noChangeArrowheads="1"/>
          </p:cNvSpPr>
          <p:nvPr/>
        </p:nvSpPr>
        <p:spPr bwMode="auto">
          <a:xfrm>
            <a:off x="4943872" y="5157193"/>
            <a:ext cx="1512168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DAY HOSPITAL, OUTPATIENT  CLINICS &amp; REHABILITATION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3" name="Text Box 1037"/>
          <p:cNvSpPr txBox="1">
            <a:spLocks noChangeArrowheads="1"/>
          </p:cNvSpPr>
          <p:nvPr/>
        </p:nvSpPr>
        <p:spPr bwMode="auto">
          <a:xfrm>
            <a:off x="4799856" y="2492896"/>
            <a:ext cx="1800200" cy="92333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762000">
              <a:defRPr/>
            </a:pPr>
            <a:r>
              <a:rPr lang="en-GB" sz="1600" b="1" dirty="0">
                <a:solidFill>
                  <a:srgbClr val="7030A0"/>
                </a:solidFill>
                <a:latin typeface="Arial" charset="0"/>
              </a:rPr>
              <a:t>NETWORKED FALLS SERVICE </a:t>
            </a:r>
            <a:r>
              <a:rPr lang="en-GB" sz="1100" b="1" dirty="0">
                <a:solidFill>
                  <a:srgbClr val="7030A0"/>
                </a:solidFill>
                <a:latin typeface="Arial" charset="0"/>
              </a:rPr>
              <a:t>(LINKED TO MEDICAL GERONTOLOGY)</a:t>
            </a:r>
          </a:p>
        </p:txBody>
      </p:sp>
      <p:sp>
        <p:nvSpPr>
          <p:cNvPr id="25614" name="Text Box 1038"/>
          <p:cNvSpPr txBox="1">
            <a:spLocks noChangeArrowheads="1"/>
          </p:cNvSpPr>
          <p:nvPr/>
        </p:nvSpPr>
        <p:spPr bwMode="auto">
          <a:xfrm>
            <a:off x="8400257" y="5013177"/>
            <a:ext cx="1256481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OTHER MEDICAL &amp; SURGICAL SPECIALITIES</a:t>
            </a:r>
          </a:p>
        </p:txBody>
      </p:sp>
      <p:sp>
        <p:nvSpPr>
          <p:cNvPr id="25615" name="Text Box 1039"/>
          <p:cNvSpPr txBox="1">
            <a:spLocks noChangeArrowheads="1"/>
          </p:cNvSpPr>
          <p:nvPr/>
        </p:nvSpPr>
        <p:spPr bwMode="auto">
          <a:xfrm>
            <a:off x="8904312" y="4221089"/>
            <a:ext cx="129614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TRAUMA, &amp; ORTHO-PAEDICS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0096" y="5373217"/>
            <a:ext cx="1152128" cy="646331"/>
          </a:xfrm>
          <a:prstGeom prst="rect">
            <a:avLst/>
          </a:prstGeom>
          <a:solidFill>
            <a:srgbClr val="C5FFFE"/>
          </a:solidFill>
        </p:spPr>
        <p:txBody>
          <a:bodyPr wrap="square" rtlCol="0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BONE HEALTH SERVICE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cxnSp>
        <p:nvCxnSpPr>
          <p:cNvPr id="25" name="Straight Arrow Connector 24"/>
          <p:cNvCxnSpPr>
            <a:endCxn id="25613" idx="1"/>
          </p:cNvCxnSpPr>
          <p:nvPr/>
        </p:nvCxnSpPr>
        <p:spPr>
          <a:xfrm flipV="1">
            <a:off x="2927648" y="2954562"/>
            <a:ext cx="1872208" cy="690463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071664" y="3429000"/>
            <a:ext cx="1728192" cy="1728192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5606" idx="1"/>
          </p:cNvCxnSpPr>
          <p:nvPr/>
        </p:nvCxnSpPr>
        <p:spPr>
          <a:xfrm flipV="1">
            <a:off x="6600056" y="2744054"/>
            <a:ext cx="2304256" cy="180890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6600056" y="3429000"/>
            <a:ext cx="2160240" cy="1584176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5843972" y="3897052"/>
            <a:ext cx="1944216" cy="1008112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5612" idx="0"/>
            <a:endCxn id="25613" idx="2"/>
          </p:cNvCxnSpPr>
          <p:nvPr/>
        </p:nvCxnSpPr>
        <p:spPr>
          <a:xfrm rot="5400000" flipH="1" flipV="1">
            <a:off x="4829473" y="4286709"/>
            <a:ext cx="1740966" cy="1588"/>
          </a:xfrm>
          <a:prstGeom prst="straightConnector1">
            <a:avLst/>
          </a:prstGeom>
          <a:ln w="63500" cmpd="dbl">
            <a:solidFill>
              <a:srgbClr val="00B05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5615" idx="1"/>
          </p:cNvCxnSpPr>
          <p:nvPr/>
        </p:nvCxnSpPr>
        <p:spPr>
          <a:xfrm>
            <a:off x="6600056" y="3284984"/>
            <a:ext cx="2304256" cy="1259270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1030"/>
          <p:cNvSpPr txBox="1">
            <a:spLocks noChangeArrowheads="1"/>
          </p:cNvSpPr>
          <p:nvPr/>
        </p:nvSpPr>
        <p:spPr bwMode="auto">
          <a:xfrm>
            <a:off x="8904312" y="3212977"/>
            <a:ext cx="1440160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ACUTE INPATIENT MEDICAL GERONTOLOGY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6600056" y="3177842"/>
            <a:ext cx="2304256" cy="251158"/>
          </a:xfrm>
          <a:prstGeom prst="straightConnector1">
            <a:avLst/>
          </a:prstGeom>
          <a:ln w="63500" cmpd="dbl">
            <a:solidFill>
              <a:srgbClr val="00B05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5603" idx="3"/>
            <a:endCxn id="25605" idx="1"/>
          </p:cNvCxnSpPr>
          <p:nvPr/>
        </p:nvCxnSpPr>
        <p:spPr>
          <a:xfrm>
            <a:off x="5154166" y="1951966"/>
            <a:ext cx="1085850" cy="1588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606" idx="2"/>
            <a:endCxn id="94" idx="0"/>
          </p:cNvCxnSpPr>
          <p:nvPr/>
        </p:nvCxnSpPr>
        <p:spPr>
          <a:xfrm rot="16200000" flipH="1">
            <a:off x="9510581" y="3099163"/>
            <a:ext cx="145757" cy="818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9484435" y="4145021"/>
            <a:ext cx="137376" cy="14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9192343" y="4869161"/>
            <a:ext cx="144018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3" idx="3"/>
          </p:cNvCxnSpPr>
          <p:nvPr/>
        </p:nvCxnSpPr>
        <p:spPr>
          <a:xfrm rot="10800000" flipV="1">
            <a:off x="8112224" y="5589240"/>
            <a:ext cx="288032" cy="10714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6456040" y="5770130"/>
            <a:ext cx="432048" cy="351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3071664" y="5661248"/>
            <a:ext cx="1872208" cy="351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5610" idx="2"/>
          </p:cNvCxnSpPr>
          <p:nvPr/>
        </p:nvCxnSpPr>
        <p:spPr>
          <a:xfrm rot="5400000" flipH="1" flipV="1">
            <a:off x="1837625" y="4658016"/>
            <a:ext cx="941129" cy="5722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215074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(3) STRUCTURE - IMPROVING IMPLEMENTATION 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sz="2700" b="1" dirty="0">
                <a:solidFill>
                  <a:srgbClr val="0070C0"/>
                </a:solidFill>
              </a:rPr>
              <a:t>(RCP 2017)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9FE72B-186F-4824-893B-883AAAFB9A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16610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KEYS TO AN EFFECTIVE FALLS SERVICE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5BFB2A-A2B3-4F91-AFD3-A8086A4E40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038867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F29E8-C648-4DB0-98D9-CB3DBDA7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(4) INPATIENT AUDIT.  “</a:t>
            </a:r>
            <a:r>
              <a:rPr lang="en-GB" b="1" dirty="0" err="1">
                <a:solidFill>
                  <a:srgbClr val="0070C0"/>
                </a:solidFill>
              </a:rPr>
              <a:t>Fallsafe</a:t>
            </a:r>
            <a:r>
              <a:rPr lang="en-GB" b="1" dirty="0">
                <a:solidFill>
                  <a:srgbClr val="0070C0"/>
                </a:solidFill>
              </a:rPr>
              <a:t>” care bundle key elements </a:t>
            </a:r>
            <a:r>
              <a:rPr lang="en-GB" sz="2400" b="1" dirty="0">
                <a:solidFill>
                  <a:srgbClr val="0070C0"/>
                </a:solidFill>
              </a:rPr>
              <a:t>[RCP 2015]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06AFEF-777B-4905-B00F-419A044D9B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365990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694B7-7E47-4A4A-A876-6E6DB817B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(4) LOCAL AUDIT - INPATIENT IMPLEMENTATION &amp; OUTCOME MEASUREMENT “</a:t>
            </a:r>
            <a:r>
              <a:rPr lang="en-GB" sz="2800" b="1" dirty="0" err="1">
                <a:solidFill>
                  <a:srgbClr val="0070C0"/>
                </a:solidFill>
              </a:rPr>
              <a:t>Fallsafe</a:t>
            </a:r>
            <a:r>
              <a:rPr lang="en-GB" sz="2800" b="1" dirty="0">
                <a:solidFill>
                  <a:srgbClr val="0070C0"/>
                </a:solidFill>
              </a:rPr>
              <a:t>” QI evaluation     </a:t>
            </a:r>
            <a:r>
              <a:rPr lang="en-GB" sz="1800" b="1" dirty="0">
                <a:solidFill>
                  <a:srgbClr val="0070C0"/>
                </a:solidFill>
              </a:rPr>
              <a:t>[Healey et al 2014]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DF242-0E7B-45DB-B760-3F4EB0BD4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975" y="1417639"/>
            <a:ext cx="4229532" cy="501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4898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ABBD1-196A-416B-A07C-274974BD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FS Albert"/>
              </a:rPr>
              <a:t>4: LOCAL AUDIT/QI:   Inpatient falls per 1,000 bed days AT Northumbria Healthcare  NHS Foundation Trust 2013</a:t>
            </a:r>
            <a:r>
              <a:rPr lang="en-GB" sz="2800" dirty="0">
                <a:solidFill>
                  <a:srgbClr val="0070C0"/>
                </a:solidFill>
                <a:latin typeface="FS Albert"/>
              </a:rPr>
              <a:t>–</a:t>
            </a:r>
            <a:r>
              <a:rPr lang="en-GB" sz="2800" b="1" dirty="0">
                <a:solidFill>
                  <a:srgbClr val="0070C0"/>
                </a:solidFill>
                <a:latin typeface="FS Albert"/>
              </a:rPr>
              <a:t>2020</a:t>
            </a:r>
            <a:r>
              <a:rPr lang="en-GB" sz="2400" b="1" dirty="0">
                <a:solidFill>
                  <a:srgbClr val="0070C0"/>
                </a:solidFill>
                <a:latin typeface="FS Albert"/>
              </a:rPr>
              <a:t>. </a:t>
            </a:r>
            <a:br>
              <a:rPr lang="en-GB" sz="2400" b="1" dirty="0">
                <a:solidFill>
                  <a:srgbClr val="0070C0"/>
                </a:solidFill>
                <a:latin typeface="FS Albert"/>
              </a:rPr>
            </a:br>
            <a:r>
              <a:rPr lang="en-GB" sz="2000" b="1" i="1" cap="none" dirty="0">
                <a:solidFill>
                  <a:srgbClr val="0070C0"/>
                </a:solidFill>
                <a:latin typeface="FS Albert"/>
              </a:rPr>
              <a:t>(Richardson et al., 2020</a:t>
            </a:r>
            <a:r>
              <a:rPr lang="en-GB" sz="2000" b="1" i="1" cap="none" dirty="0">
                <a:solidFill>
                  <a:srgbClr val="000000"/>
                </a:solidFill>
                <a:latin typeface="FS Albert"/>
              </a:rPr>
              <a:t>) </a:t>
            </a:r>
            <a:r>
              <a:rPr lang="en-GB" sz="2000" cap="none" dirty="0">
                <a:solidFill>
                  <a:srgbClr val="0070C0"/>
                </a:solidFill>
                <a:latin typeface="FS Albert"/>
              </a:rPr>
              <a:t>[FALLSAFE + </a:t>
            </a:r>
            <a:r>
              <a:rPr lang="en-GB" sz="2000" i="0" u="none" strike="noStrike" baseline="0" dirty="0">
                <a:solidFill>
                  <a:srgbClr val="0070C0"/>
                </a:solidFill>
                <a:latin typeface="FS Albert"/>
              </a:rPr>
              <a:t>avoiding falls level of observation assessment tool (AFLOAT)] </a:t>
            </a:r>
            <a:br>
              <a:rPr lang="en-GB" sz="2000" b="0" i="0" u="none" strike="noStrike" baseline="0" dirty="0">
                <a:solidFill>
                  <a:srgbClr val="000000"/>
                </a:solidFill>
                <a:latin typeface="FS Albert"/>
              </a:rPr>
            </a:br>
            <a:endParaRPr lang="en-GB" sz="2400" b="1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51D915-8E93-4D25-B587-C6A379E8F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564" y="1556793"/>
            <a:ext cx="7848872" cy="509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65553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(4): NATIONAL AUDIT – 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	(</a:t>
            </a:r>
            <a:r>
              <a:rPr lang="en-GB" b="1" cap="none" dirty="0" err="1">
                <a:solidFill>
                  <a:srgbClr val="0070C0"/>
                </a:solidFill>
              </a:rPr>
              <a:t>i</a:t>
            </a:r>
            <a:r>
              <a:rPr lang="en-GB" b="1" cap="none" dirty="0">
                <a:solidFill>
                  <a:srgbClr val="0070C0"/>
                </a:solidFill>
              </a:rPr>
              <a:t>) </a:t>
            </a:r>
            <a:r>
              <a:rPr lang="en-GB" b="1" dirty="0">
                <a:solidFill>
                  <a:srgbClr val="0070C0"/>
                </a:solidFill>
              </a:rPr>
              <a:t>NICE guidance (CG161) </a:t>
            </a:r>
            <a:r>
              <a:rPr lang="en-GB" sz="2200" b="1" cap="none" dirty="0">
                <a:solidFill>
                  <a:srgbClr val="0070C0"/>
                </a:solidFill>
              </a:rPr>
              <a:t>(update pending - 2024)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b="1" dirty="0"/>
              <a:t>Case/risk identification</a:t>
            </a:r>
          </a:p>
          <a:p>
            <a:r>
              <a:rPr lang="en-GB" sz="2800" b="1" dirty="0"/>
              <a:t>Multifactorial falls risk assessment/diagnosis</a:t>
            </a:r>
          </a:p>
          <a:p>
            <a:pPr lvl="1"/>
            <a:r>
              <a:rPr lang="en-GB" sz="2600" b="1" dirty="0"/>
              <a:t>Falls history</a:t>
            </a:r>
          </a:p>
          <a:p>
            <a:pPr lvl="1"/>
            <a:r>
              <a:rPr lang="en-GB" sz="2600" b="1" dirty="0"/>
              <a:t>Assessment of:</a:t>
            </a:r>
          </a:p>
          <a:p>
            <a:pPr lvl="2"/>
            <a:r>
              <a:rPr lang="en-GB" sz="2600" b="1" dirty="0"/>
              <a:t>gait, balance and mobility, and muscle weakness</a:t>
            </a:r>
          </a:p>
          <a:p>
            <a:pPr lvl="2"/>
            <a:r>
              <a:rPr lang="en-GB" sz="2600" b="1" dirty="0"/>
              <a:t>osteoporosis risk</a:t>
            </a:r>
          </a:p>
          <a:p>
            <a:pPr lvl="2"/>
            <a:r>
              <a:rPr lang="en-GB" sz="2600" b="1" dirty="0"/>
              <a:t>perceived functional ability and fear relating to falling</a:t>
            </a:r>
          </a:p>
          <a:p>
            <a:pPr lvl="2"/>
            <a:r>
              <a:rPr lang="en-GB" sz="2600" b="1" dirty="0"/>
              <a:t>visual impairment</a:t>
            </a:r>
          </a:p>
          <a:p>
            <a:pPr lvl="2"/>
            <a:r>
              <a:rPr lang="en-GB" sz="2600" b="1" dirty="0"/>
              <a:t>cognitive impairment and neurological examination</a:t>
            </a:r>
          </a:p>
          <a:p>
            <a:pPr lvl="2"/>
            <a:r>
              <a:rPr lang="en-GB" sz="2600" b="1" dirty="0"/>
              <a:t>urinary continence</a:t>
            </a:r>
          </a:p>
          <a:p>
            <a:pPr lvl="2"/>
            <a:r>
              <a:rPr lang="en-GB" sz="2600" b="1" dirty="0"/>
              <a:t>environmental hazards</a:t>
            </a:r>
          </a:p>
          <a:p>
            <a:pPr lvl="1"/>
            <a:r>
              <a:rPr lang="en-GB" sz="2600" b="1" dirty="0"/>
              <a:t>Cardiovascular examination and medication review</a:t>
            </a:r>
          </a:p>
          <a:p>
            <a:r>
              <a:rPr lang="en-GB" sz="2800" b="1" dirty="0"/>
              <a:t>Individualised multifactorial interventions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33185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(4) NATIONAL AUDIT – </a:t>
            </a:r>
            <a:br>
              <a:rPr lang="en-GB" sz="2700" b="1" dirty="0">
                <a:solidFill>
                  <a:srgbClr val="0070C0"/>
                </a:solidFill>
              </a:rPr>
            </a:br>
            <a:r>
              <a:rPr lang="en-GB" sz="2700" b="1" dirty="0">
                <a:solidFill>
                  <a:srgbClr val="0070C0"/>
                </a:solidFill>
              </a:rPr>
              <a:t>   (</a:t>
            </a:r>
            <a:r>
              <a:rPr lang="en-GB" sz="2700" b="1" cap="none" dirty="0">
                <a:solidFill>
                  <a:srgbClr val="0070C0"/>
                </a:solidFill>
              </a:rPr>
              <a:t>ii</a:t>
            </a:r>
            <a:r>
              <a:rPr lang="en-GB" sz="2700" b="1" dirty="0">
                <a:solidFill>
                  <a:srgbClr val="0070C0"/>
                </a:solidFill>
              </a:rPr>
              <a:t>) nice quality standard QS86 </a:t>
            </a:r>
            <a:r>
              <a:rPr lang="en-GB" sz="1800" b="1" dirty="0">
                <a:solidFill>
                  <a:srgbClr val="0070C0"/>
                </a:solidFill>
              </a:rPr>
              <a:t>(2017 UPDATE STATEMENTS)</a:t>
            </a:r>
            <a:endParaRPr lang="en-GB" sz="27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68761"/>
            <a:ext cx="8686800" cy="4525963"/>
          </a:xfrm>
        </p:spPr>
        <p:txBody>
          <a:bodyPr>
            <a:noAutofit/>
          </a:bodyPr>
          <a:lstStyle/>
          <a:p>
            <a:r>
              <a:rPr lang="en-GB" sz="1800" b="1" i="1" dirty="0">
                <a:solidFill>
                  <a:srgbClr val="FF0000"/>
                </a:solidFill>
              </a:rPr>
              <a:t>1 Older people are asked about falls when they have routine assessments and reviews with health and social care practitioners, and if they present at hospital. </a:t>
            </a:r>
          </a:p>
          <a:p>
            <a:r>
              <a:rPr lang="en-GB" sz="1800" b="1" i="1" dirty="0">
                <a:solidFill>
                  <a:srgbClr val="FF0000"/>
                </a:solidFill>
              </a:rPr>
              <a:t>2. Older people at risk of falling are offered a multifactorial falls risk assessment. </a:t>
            </a:r>
          </a:p>
          <a:p>
            <a:r>
              <a:rPr lang="en-GB" sz="1800" b="1" i="1" dirty="0">
                <a:solidFill>
                  <a:srgbClr val="FF0000"/>
                </a:solidFill>
              </a:rPr>
              <a:t>3. Older people assessed as being at increased risk of falling have an individualised multifactorial intervention.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4.Older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are checked for signs or symptoms of fracture and potential for spinal injury before they are moved.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5. 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and have signs or symptoms of fracture or potential for spinal injury are moved using safe manual handling methods. 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6. 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have a medical examination</a:t>
            </a:r>
            <a:r>
              <a:rPr lang="en-GB" sz="1800" b="1" i="1" dirty="0">
                <a:solidFill>
                  <a:srgbClr val="FF0000"/>
                </a:solidFill>
              </a:rPr>
              <a:t>.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7. Older people </a:t>
            </a:r>
            <a:r>
              <a:rPr lang="en-GB" sz="1800" b="1" i="1" u="sng" dirty="0">
                <a:solidFill>
                  <a:srgbClr val="00B0F0"/>
                </a:solidFill>
              </a:rPr>
              <a:t>who present for medical attention because of a fall </a:t>
            </a:r>
            <a:r>
              <a:rPr lang="en-GB" sz="1800" b="1" i="1" dirty="0">
                <a:solidFill>
                  <a:srgbClr val="00B0F0"/>
                </a:solidFill>
              </a:rPr>
              <a:t>have a multifactorial falls risk assessment. 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8. Older people living in the community </a:t>
            </a:r>
            <a:r>
              <a:rPr lang="en-GB" sz="1800" b="1" i="1" u="sng" dirty="0">
                <a:solidFill>
                  <a:srgbClr val="00B0F0"/>
                </a:solidFill>
              </a:rPr>
              <a:t>who have a known history of recurrent falls </a:t>
            </a:r>
            <a:r>
              <a:rPr lang="en-GB" sz="1800" b="1" i="1" dirty="0">
                <a:solidFill>
                  <a:srgbClr val="00B0F0"/>
                </a:solidFill>
              </a:rPr>
              <a:t>are referred for strength and balance training.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9. Older people </a:t>
            </a:r>
            <a:r>
              <a:rPr lang="en-GB" sz="1800" b="1" i="1" u="sng" dirty="0">
                <a:solidFill>
                  <a:srgbClr val="00B0F0"/>
                </a:solidFill>
              </a:rPr>
              <a:t>who are admitted to hospital after having a fall </a:t>
            </a:r>
            <a:r>
              <a:rPr lang="en-GB" sz="1800" b="1" i="1" dirty="0">
                <a:solidFill>
                  <a:srgbClr val="00B0F0"/>
                </a:solidFill>
              </a:rPr>
              <a:t>are offered a home hazard assessment and safety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429149235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 NATIONAL AUDIT – NAIF SNAPSHOT DATA  -INPATIENT FALLS 2017 (</a:t>
            </a:r>
            <a:r>
              <a:rPr lang="en-GB" sz="30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GB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2015) (RCP 2019)</a:t>
            </a:r>
            <a:endParaRPr lang="en-GB" sz="3000" b="1" dirty="0">
              <a:solidFill>
                <a:srgbClr val="0070C0"/>
              </a:solidFill>
            </a:endParaRP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1" y="1556792"/>
            <a:ext cx="789535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132031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AFA6DD0-FA7E-4DE0-BECF-3F740534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457200"/>
            <a:ext cx="7931225" cy="129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(4) 30-DAY HIP FRACTURE mortality, 2011-2018</a:t>
            </a:r>
            <a:r>
              <a:rPr lang="en-US" sz="2000" dirty="0">
                <a:solidFill>
                  <a:srgbClr val="0070C0"/>
                </a:solidFill>
              </a:rPr>
              <a:t> (NHFD 2019)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3AC3E3-8F9D-4D38-A477-73951C333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6" y="1774325"/>
            <a:ext cx="7931225" cy="4342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3460819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17B1-510F-469E-BCB4-DAD4BD99B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(4) NATIONAL AUDIT OF INPATIENT FALLS (</a:t>
            </a:r>
            <a:r>
              <a:rPr lang="en-GB" dirty="0" err="1">
                <a:solidFill>
                  <a:srgbClr val="0070C0"/>
                </a:solidFill>
              </a:rPr>
              <a:t>naif</a:t>
            </a:r>
            <a:r>
              <a:rPr lang="en-GB" dirty="0">
                <a:solidFill>
                  <a:srgbClr val="0070C0"/>
                </a:solidFill>
              </a:rPr>
              <a:t>) 2018-21 </a:t>
            </a:r>
            <a:r>
              <a:rPr lang="en-GB" sz="2200" dirty="0">
                <a:solidFill>
                  <a:srgbClr val="0070C0"/>
                </a:solidFill>
              </a:rPr>
              <a:t>(RCP 2020)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D864-4E3A-44A1-88DB-FBF4C1B77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84430"/>
            <a:endParaRPr lang="en-GB" sz="3600" b="1" dirty="0">
              <a:solidFill>
                <a:srgbClr val="151616"/>
              </a:solidFill>
              <a:latin typeface="Calibri" panose="020F0502020204030204" pitchFamily="34" charset="0"/>
            </a:endParaRPr>
          </a:p>
          <a:p>
            <a:pPr marR="84430"/>
            <a:r>
              <a:rPr lang="en-GB" sz="3600" b="1" dirty="0">
                <a:solidFill>
                  <a:srgbClr val="151616"/>
                </a:solidFill>
                <a:latin typeface="Calibri" panose="020F0502020204030204" pitchFamily="34" charset="0"/>
              </a:rPr>
              <a:t>Focus on inpatient hip fracture </a:t>
            </a:r>
            <a:r>
              <a:rPr lang="en-GB" sz="3600" dirty="0">
                <a:solidFill>
                  <a:srgbClr val="151616"/>
                </a:solidFill>
                <a:latin typeface="Calibri" panose="020F0502020204030204" pitchFamily="34" charset="0"/>
              </a:rPr>
              <a:t>(IHF).  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Rational sensitive audit outcome measure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Continuous year-round national data collection (NHFD)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Increased incentive for trust level participation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32701774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CCDF-D732-4B0E-9415-D9FCBE67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28375-42DF-4DF1-B749-D66B1B3A8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647549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(1) CONCEPT: FALLS IN LATER LIFE: </a:t>
            </a:r>
            <a:br>
              <a:rPr lang="en-GB" sz="3200" b="1" dirty="0">
                <a:solidFill>
                  <a:srgbClr val="0070C0"/>
                </a:solidFill>
              </a:rPr>
            </a:br>
            <a:r>
              <a:rPr lang="en-GB" sz="3200" b="1" dirty="0">
                <a:solidFill>
                  <a:srgbClr val="0070C0"/>
                </a:solidFill>
              </a:rPr>
              <a:t>		A SIGNAL as well as a threat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None/>
            </a:pPr>
            <a:r>
              <a:rPr lang="en-GB" b="1" dirty="0">
                <a:solidFill>
                  <a:schemeClr val="tx1"/>
                </a:solidFill>
              </a:rPr>
              <a:t>Commonly detectable (Intrinsic / Extrinsic):</a:t>
            </a:r>
          </a:p>
          <a:p>
            <a:pPr marL="514350" indent="-514350">
              <a:buClr>
                <a:srgbClr val="C00000"/>
              </a:buClr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Ageing processes </a:t>
            </a:r>
            <a:r>
              <a:rPr lang="en-GB" sz="2400" b="1" dirty="0">
                <a:solidFill>
                  <a:schemeClr val="tx1"/>
                </a:solidFill>
              </a:rPr>
              <a:t>(diminished physiological reserve)</a:t>
            </a: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Suboptimal physical fitness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Stable specific impairment </a:t>
            </a:r>
            <a:r>
              <a:rPr lang="en-GB" sz="2400" b="1" dirty="0">
                <a:solidFill>
                  <a:schemeClr val="tx1"/>
                </a:solidFill>
              </a:rPr>
              <a:t>(e.g. sensory, motor, visual, CNS)</a:t>
            </a: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Unstable systemic illness </a:t>
            </a:r>
            <a:r>
              <a:rPr lang="en-GB" sz="2400" b="1" dirty="0">
                <a:solidFill>
                  <a:schemeClr val="tx1"/>
                </a:solidFill>
              </a:rPr>
              <a:t>(diagnosed or undiagnosed)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Environmental risk factors</a:t>
            </a:r>
          </a:p>
          <a:p>
            <a:pPr marL="514350" indent="-514350">
              <a:buClr>
                <a:srgbClr val="C00000"/>
              </a:buClr>
              <a:buNone/>
            </a:pPr>
            <a:endParaRPr lang="en-GB" b="1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1511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(2) EVIDENCE - POSITIVE: FALLS IN LATER LIFE – PREVENTABLE  </a:t>
            </a:r>
            <a:r>
              <a:rPr lang="en-GB" sz="1800" b="1" i="1" dirty="0">
                <a:solidFill>
                  <a:srgbClr val="0070C0"/>
                </a:solidFill>
              </a:rPr>
              <a:t>(Close  et al, Lancet 1999)</a:t>
            </a:r>
            <a:endParaRPr lang="en-GB" sz="20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1024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2336800" y="1810544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939774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7931224" cy="1143000"/>
          </a:xfrm>
          <a:noFill/>
          <a:ln/>
        </p:spPr>
        <p:txBody>
          <a:bodyPr vert="horz" lIns="90488" tIns="44450" rIns="90488" bIns="44450" anchor="ctr">
            <a:normAutofit fontScale="90000"/>
          </a:bodyPr>
          <a:lstStyle/>
          <a:p>
            <a:r>
              <a:rPr lang="en-US" sz="2700" b="1" dirty="0">
                <a:solidFill>
                  <a:srgbClr val="0070C0"/>
                </a:solidFill>
              </a:rPr>
              <a:t>(2) EVIDENCE - POSITIVE :- EXAMPLES OF ATTRIBUTABLE MEDICAL PROBLEMS IDENTIFIED </a:t>
            </a:r>
            <a:r>
              <a:rPr lang="en-US" sz="4000" b="1" dirty="0">
                <a:solidFill>
                  <a:srgbClr val="0070C0"/>
                </a:solidFill>
              </a:rPr>
              <a:t>- </a:t>
            </a:r>
            <a:r>
              <a:rPr lang="en-US" sz="2700" b="1" dirty="0">
                <a:solidFill>
                  <a:srgbClr val="0070C0"/>
                </a:solidFill>
              </a:rPr>
              <a:t>(80% +)  </a:t>
            </a:r>
            <a:r>
              <a:rPr lang="en-GB" sz="1300" b="1" i="1" dirty="0">
                <a:solidFill>
                  <a:srgbClr val="0070C0"/>
                </a:solidFill>
              </a:rPr>
              <a:t>(Close  et al, Lancet 1999)</a:t>
            </a:r>
            <a:endParaRPr lang="en-US" sz="18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14341" name="Rectangle 3">
            <a:extLst>
              <a:ext uri="{FF2B5EF4-FFF2-40B4-BE49-F238E27FC236}">
                <a16:creationId xmlns:a16="http://schemas.microsoft.com/office/drawing/2014/main" id="{DD98EF46-39D6-4A7C-8CD0-EA760DC836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08030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 - POSITIVE: </a:t>
            </a:r>
            <a:br>
              <a:rPr lang="en-GB" sz="3200" b="1" dirty="0">
                <a:solidFill>
                  <a:srgbClr val="0070C0"/>
                </a:solidFill>
              </a:rPr>
            </a:br>
            <a:r>
              <a:rPr lang="en-GB" sz="3200" b="1" dirty="0">
                <a:solidFill>
                  <a:srgbClr val="0070C0"/>
                </a:solidFill>
              </a:rPr>
              <a:t>FALLS IN LATER LIFE – PREVENTABLE </a:t>
            </a:r>
            <a:r>
              <a:rPr lang="en-GB" sz="1600" b="1" i="1" dirty="0">
                <a:solidFill>
                  <a:srgbClr val="0070C0"/>
                </a:solidFill>
              </a:rPr>
              <a:t>(LOGAN et al, BMJ 2010)</a:t>
            </a:r>
            <a:endParaRPr lang="en-GB" sz="2800" b="1" i="1" dirty="0">
              <a:solidFill>
                <a:srgbClr val="0070C0"/>
              </a:solidFill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1916832"/>
            <a:ext cx="396044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6040" y="1916832"/>
            <a:ext cx="367240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39617" y="5373217"/>
            <a:ext cx="296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(7.68 </a:t>
            </a:r>
            <a:r>
              <a:rPr lang="en-GB" sz="1400" dirty="0" err="1">
                <a:solidFill>
                  <a:prstClr val="black"/>
                </a:solidFill>
                <a:latin typeface="Franklin Gothic Book"/>
              </a:rPr>
              <a:t>vs</a:t>
            </a:r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 3.46 control </a:t>
            </a:r>
            <a:r>
              <a:rPr lang="en-GB" sz="1400" dirty="0" err="1">
                <a:solidFill>
                  <a:prstClr val="black"/>
                </a:solidFill>
                <a:latin typeface="Franklin Gothic Book"/>
              </a:rPr>
              <a:t>vs</a:t>
            </a:r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 intervention)</a:t>
            </a:r>
          </a:p>
        </p:txBody>
      </p:sp>
    </p:spTree>
    <p:extLst>
      <p:ext uri="{BB962C8B-B14F-4D97-AF65-F5344CB8AC3E}">
        <p14:creationId xmlns:p14="http://schemas.microsoft.com/office/powerpoint/2010/main" val="249057030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60648"/>
            <a:ext cx="8686800" cy="83820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 - POSITIVE: FALLS IN LATER LIFE – PREVENTABLE </a:t>
            </a:r>
            <a:r>
              <a:rPr lang="en-GB" sz="3200" dirty="0">
                <a:solidFill>
                  <a:srgbClr val="0070C0"/>
                </a:solidFill>
              </a:rPr>
              <a:t>		</a:t>
            </a:r>
            <a:r>
              <a:rPr lang="en-GB" sz="1200" b="1" dirty="0">
                <a:solidFill>
                  <a:srgbClr val="0070C0"/>
                </a:solidFill>
              </a:rPr>
              <a:t>(DAVISON et al, 2005)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1024"/>
          <p:cNvGraphicFramePr>
            <a:graphicFrameLocks noGrp="1" noChangeAspect="1"/>
          </p:cNvGraphicFramePr>
          <p:nvPr>
            <p:ph idx="1"/>
          </p:nvPr>
        </p:nvGraphicFramePr>
        <p:xfrm>
          <a:off x="2336800" y="1810544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34626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0070C0"/>
                </a:solidFill>
              </a:rPr>
              <a:t>(2) EVIDENCE:  BROADER OUTCOMES - EFFECT OF AN A&amp;E-BASED MULTIFACTORIAL INTERVENTION ON BARTHEL ADL INDEX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br>
              <a:rPr lang="en-GB" sz="2400" dirty="0">
                <a:solidFill>
                  <a:srgbClr val="0070C0"/>
                </a:solidFill>
              </a:rPr>
            </a:br>
            <a:r>
              <a:rPr lang="en-GB" sz="1800" i="1" dirty="0">
                <a:solidFill>
                  <a:srgbClr val="0070C0"/>
                </a:solidFill>
              </a:rPr>
              <a:t>(from data of Close et al, 1999)</a:t>
            </a:r>
          </a:p>
        </p:txBody>
      </p:sp>
      <p:graphicFrame>
        <p:nvGraphicFramePr>
          <p:cNvPr id="4" name="Object 0">
            <a:hlinkClick r:id="" action="ppaction://ole?verb=0"/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1574801" y="1422400"/>
          <a:ext cx="9028113" cy="42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071484"/>
      </p:ext>
    </p:extLst>
  </p:cSld>
  <p:clrMapOvr>
    <a:masterClrMapping/>
  </p:clrMapOvr>
  <p:transition spd="med" advTm="19456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1D76-C996-4514-9BE1-D1564916D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rgbClr val="0070C0"/>
                </a:solidFill>
              </a:rPr>
              <a:t>(2) EVIDENCE - Exercise in older people living in the community (Cochrane Review 2019) </a:t>
            </a:r>
            <a:r>
              <a:rPr lang="en-GB" sz="1600" b="1" dirty="0">
                <a:solidFill>
                  <a:srgbClr val="0070C0"/>
                </a:solidFill>
              </a:rPr>
              <a:t>(Sherrington et al)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84F5-36B8-4517-8150-A971BE7D3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108 RCTs with 23,407 participants living in the community in 25 countries.</a:t>
            </a:r>
          </a:p>
          <a:p>
            <a:r>
              <a:rPr lang="en-GB" sz="2400" b="1" dirty="0"/>
              <a:t>Most trials had unclear or high risk of bias</a:t>
            </a:r>
          </a:p>
          <a:p>
            <a:r>
              <a:rPr lang="en-GB" sz="2400" b="1" dirty="0"/>
              <a:t>81 trials (19,684 participants) compared exercise (all types) with control </a:t>
            </a:r>
          </a:p>
          <a:p>
            <a:r>
              <a:rPr lang="en-GB" sz="2400" b="1" dirty="0"/>
              <a:t>Exercise reduces the rate of falls by 23% and  number of people experiencing one or more falls by 15% </a:t>
            </a:r>
          </a:p>
          <a:p>
            <a:r>
              <a:rPr lang="en-GB" sz="2400" b="1" dirty="0"/>
              <a:t>Findings for other outcomes are less certain</a:t>
            </a:r>
          </a:p>
        </p:txBody>
      </p:sp>
    </p:spTree>
    <p:extLst>
      <p:ext uri="{BB962C8B-B14F-4D97-AF65-F5344CB8AC3E}">
        <p14:creationId xmlns:p14="http://schemas.microsoft.com/office/powerpoint/2010/main" val="57269837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1648</Words>
  <Application>Microsoft Office PowerPoint</Application>
  <PresentationFormat>Widescreen</PresentationFormat>
  <Paragraphs>200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Franklin Gothic Book</vt:lpstr>
      <vt:lpstr>Franklin Gothic Medium</vt:lpstr>
      <vt:lpstr>FS Albert</vt:lpstr>
      <vt:lpstr>Times New Roman</vt:lpstr>
      <vt:lpstr>Wingdings 2</vt:lpstr>
      <vt:lpstr>Trek</vt:lpstr>
      <vt:lpstr> Driving improvement through national guidance, national and local audit</vt:lpstr>
      <vt:lpstr>KEYS TO AN EFFECTIVE FALLS SERVICE</vt:lpstr>
      <vt:lpstr>(1) CONCEPT: FALLS IN LATER LIFE:    A SIGNAL as well as a threat</vt:lpstr>
      <vt:lpstr>(2) EVIDENCE - POSITIVE: FALLS IN LATER LIFE – PREVENTABLE  (Close  et al, Lancet 1999)</vt:lpstr>
      <vt:lpstr>(2) EVIDENCE - POSITIVE :- EXAMPLES OF ATTRIBUTABLE MEDICAL PROBLEMS IDENTIFIED - (80% +)  (Close  et al, Lancet 1999)</vt:lpstr>
      <vt:lpstr>(2) EVIDENCE - POSITIVE:  FALLS IN LATER LIFE – PREVENTABLE (LOGAN et al, BMJ 2010)</vt:lpstr>
      <vt:lpstr>(2) EVIDENCE - POSITIVE: FALLS IN LATER LIFE – PREVENTABLE   (DAVISON et al, 2005)</vt:lpstr>
      <vt:lpstr>(2) EVIDENCE:  BROADER OUTCOMES - EFFECT OF AN A&amp;E-BASED MULTIFACTORIAL INTERVENTION ON BARTHEL ADL INDEX  (from data of Close et al, 1999)</vt:lpstr>
      <vt:lpstr>(2) EVIDENCE - Exercise in older people living in the community (Cochrane Review 2019) (Sherrington et al)</vt:lpstr>
      <vt:lpstr>(2) GtACH MULTICENTRE CLUSTER RCT  from Logan et al BMJ Dec 2021</vt:lpstr>
      <vt:lpstr>(2) EVIDENCE:“NEGATIVE” , UNCERTAIN OR ATTENUATED INTERVENTION FINDINGS</vt:lpstr>
      <vt:lpstr>The “6-pack” (risk prediction tool based) study [Barker et al; bmj (2016) 352;h6781]</vt:lpstr>
      <vt:lpstr>Prefit Cluster RCT (Bruce et al, NIHR_HTA, 2021)</vt:lpstr>
      <vt:lpstr>(2) EVIDENCE: FALLS IN INPATIENTS</vt:lpstr>
      <vt:lpstr>(2) EVIDENCE - POSITIVE: Effect of targeted risk factor reduction programme on inpatient falls (per thousand occupied bed days) (Healey et al, 2004)</vt:lpstr>
      <vt:lpstr>NICE CG 161: COST-EFFECTIVENESS OF INPATIENT FALLS PREVENTION</vt:lpstr>
      <vt:lpstr>(3) STRUCTURE: CG 161 GENERIC FALLS ASSESSMENT AND INTERVENTION ACTIVITY (UK evidence &amp; focus)</vt:lpstr>
      <vt:lpstr>(3) STRUCTURE - COORDINATING ACROSS BOUNDARIES: GENERIC FALLS SERVICE NETWORK – AN OPPORTUNITY TO LEAD</vt:lpstr>
      <vt:lpstr>(3) STRUCTURE - IMPROVING IMPLEMENTATION  (RCP 2017)</vt:lpstr>
      <vt:lpstr>(4) INPATIENT AUDIT.  “Fallsafe” care bundle key elements [RCP 2015]</vt:lpstr>
      <vt:lpstr>(4) LOCAL AUDIT - INPATIENT IMPLEMENTATION &amp; OUTCOME MEASUREMENT “Fallsafe” QI evaluation     [Healey et al 2014]</vt:lpstr>
      <vt:lpstr>4: LOCAL AUDIT/QI:   Inpatient falls per 1,000 bed days AT Northumbria Healthcare  NHS Foundation Trust 2013–2020.  (Richardson et al., 2020) [FALLSAFE + avoiding falls level of observation assessment tool (AFLOAT)]  </vt:lpstr>
      <vt:lpstr>(4): NATIONAL AUDIT –   (i) NICE guidance (CG161) (update pending - 2024)</vt:lpstr>
      <vt:lpstr>(4) NATIONAL AUDIT –     (ii) nice quality standard QS86 (2017 UPDATE STATEMENTS)</vt:lpstr>
      <vt:lpstr>(4) NATIONAL AUDIT – NAIF SNAPSHOT DATA  -INPATIENT FALLS 2017 (v 2015) (RCP 2019)</vt:lpstr>
      <vt:lpstr>(4) 30-DAY HIP FRACTURE mortality, 2011-2018 (NHFD 2019)</vt:lpstr>
      <vt:lpstr>(4) NATIONAL AUDIT OF INPATIENT FALLS (naif) 2018-21 (RCP 2020)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Dodds</dc:creator>
  <cp:lastModifiedBy>Swift, Cameron</cp:lastModifiedBy>
  <cp:revision>59</cp:revision>
  <dcterms:created xsi:type="dcterms:W3CDTF">2021-02-11T14:16:16Z</dcterms:created>
  <dcterms:modified xsi:type="dcterms:W3CDTF">2022-02-02T10:07:13Z</dcterms:modified>
</cp:coreProperties>
</file>