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306" r:id="rId4"/>
    <p:sldId id="258" r:id="rId5"/>
    <p:sldId id="314" r:id="rId6"/>
    <p:sldId id="259" r:id="rId7"/>
    <p:sldId id="290" r:id="rId8"/>
    <p:sldId id="292" r:id="rId9"/>
    <p:sldId id="295" r:id="rId10"/>
    <p:sldId id="296" r:id="rId11"/>
    <p:sldId id="294" r:id="rId12"/>
    <p:sldId id="301" r:id="rId13"/>
    <p:sldId id="300" r:id="rId14"/>
    <p:sldId id="302" r:id="rId15"/>
    <p:sldId id="299" r:id="rId16"/>
    <p:sldId id="304" r:id="rId17"/>
    <p:sldId id="313" r:id="rId18"/>
    <p:sldId id="308" r:id="rId19"/>
    <p:sldId id="267" r:id="rId20"/>
    <p:sldId id="311" r:id="rId21"/>
    <p:sldId id="312" r:id="rId22"/>
    <p:sldId id="271" r:id="rId23"/>
    <p:sldId id="272" r:id="rId24"/>
    <p:sldId id="273" r:id="rId25"/>
    <p:sldId id="309" r:id="rId26"/>
    <p:sldId id="274" r:id="rId27"/>
    <p:sldId id="280" r:id="rId28"/>
    <p:sldId id="297" r:id="rId29"/>
    <p:sldId id="287" r:id="rId30"/>
    <p:sldId id="310" r:id="rId31"/>
    <p:sldId id="298" r:id="rId32"/>
    <p:sldId id="282" r:id="rId33"/>
    <p:sldId id="285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312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14" y="18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1915D4-C923-4D8F-A614-1E1B113A62DD}" type="datetimeFigureOut">
              <a:rPr lang="en-GB" smtClean="0"/>
              <a:t>20/01/2022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5D45C2-F612-4172-8362-DE5AB4BE96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82617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214A9-D8E5-4F42-915B-5CC3811BB6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EC2FFC-8E80-4E7B-865B-7B733BA15F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19E803-63E7-4474-A11E-14988C7F9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44E02-B1B2-4DA0-AD1F-2C7BAC07E71E}" type="datetimeFigureOut">
              <a:rPr lang="en-GB" smtClean="0"/>
              <a:t>20/01/2022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4A7DE-D7B9-4A98-898D-5BA8AFE20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652FF1-5706-446E-9A69-1A02DDD08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053CD-5443-4168-844D-D5B05934DC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9432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B597DB-5497-402E-A527-1B7AF09B26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AA1565-7F02-4622-BD93-6C4FAB96BC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E934AA-287E-4716-87E5-04CB898BC0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44E02-B1B2-4DA0-AD1F-2C7BAC07E71E}" type="datetimeFigureOut">
              <a:rPr lang="en-GB" smtClean="0"/>
              <a:t>20/01/2022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FBF675-B114-477D-8B15-1888260AD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8E91DC-CAF6-457C-909E-7DC4AA292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053CD-5443-4168-844D-D5B05934DC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4133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5F6881D-EAB0-4C62-A518-F4489D5CBA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875CCD-61EE-47BA-AD2F-AFF1A6A7F7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746C57-8615-4A52-BFC6-4AFEED5231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44E02-B1B2-4DA0-AD1F-2C7BAC07E71E}" type="datetimeFigureOut">
              <a:rPr lang="en-GB" smtClean="0"/>
              <a:t>20/01/2022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28D561-62FB-4DA1-B582-E04D733FA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16DD59-F18F-442F-8809-98EAE81B8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053CD-5443-4168-844D-D5B05934DC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7301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E4BB8-DA09-4FB9-8E0B-8102E491B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ADECF0-A3DE-45E7-8A9D-7FB774F3B3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2BAA54-7385-4872-ACD8-10D8FA60A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44E02-B1B2-4DA0-AD1F-2C7BAC07E71E}" type="datetimeFigureOut">
              <a:rPr lang="en-GB" smtClean="0"/>
              <a:t>20/01/2022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C92774-FA89-40B8-8F68-94DD56244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286C90-EF6D-41A3-962B-08918489E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053CD-5443-4168-844D-D5B05934DC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5539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67E38D-9576-4C03-B303-E534D345A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CFBAF3-3824-41CA-A178-63C7B85FD5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2902B6-0637-4F24-AF2E-B82A7AC04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44E02-B1B2-4DA0-AD1F-2C7BAC07E71E}" type="datetimeFigureOut">
              <a:rPr lang="en-GB" smtClean="0"/>
              <a:t>20/01/2022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CB39B0-B4D3-4F8F-9A96-FCEF64505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FEFDCC-A914-497D-AE4A-C70BF3F80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053CD-5443-4168-844D-D5B05934DC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7159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D47B4D-DA14-4E92-877C-AB0784E15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6E8FB1-BD2A-49EE-BB95-6F7AA91043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991F12-E6A7-47CE-94AC-18CF748BCE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DF048C-E0ED-41CA-BE73-BEAE3958D9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44E02-B1B2-4DA0-AD1F-2C7BAC07E71E}" type="datetimeFigureOut">
              <a:rPr lang="en-GB" smtClean="0"/>
              <a:t>20/01/2022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5C702F-85B1-47A8-9454-30E389D1D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6F2BE7-2175-4201-9E1B-4001C36F8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053CD-5443-4168-844D-D5B05934DC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3638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8F1160-3641-472A-BB37-35BEADFD8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2B4DFC-07A1-44C8-B5DA-C824A24198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F942CB-2F87-410D-95CB-F7F62D7ABE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20E23C-2B42-4217-83D8-9EF3C63F3F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7A8EEA-4C65-4F87-8584-C555D6CD8A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3A77502-9222-43B7-9654-12D5CD7DD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44E02-B1B2-4DA0-AD1F-2C7BAC07E71E}" type="datetimeFigureOut">
              <a:rPr lang="en-GB" smtClean="0"/>
              <a:t>20/01/2022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0C82BE-7BC8-411B-BA67-77A4351FE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D19B9EB-72F1-4DA2-83A8-3ACFA3D13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053CD-5443-4168-844D-D5B05934DC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3676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17D56-238E-49C8-B685-9889C76C9A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E4E22B-28AF-45A5-852A-A0ADE2BA8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44E02-B1B2-4DA0-AD1F-2C7BAC07E71E}" type="datetimeFigureOut">
              <a:rPr lang="en-GB" smtClean="0"/>
              <a:t>20/01/2022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B68488-6776-44CD-8C6C-0B5B8EFF4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D542AD-F8C3-4775-8A19-0C63AE514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053CD-5443-4168-844D-D5B05934DC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3876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C8F5639-68FE-4E13-B9AD-8E143C19B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44E02-B1B2-4DA0-AD1F-2C7BAC07E71E}" type="datetimeFigureOut">
              <a:rPr lang="en-GB" smtClean="0"/>
              <a:t>20/01/2022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6294AA-B157-46A8-848A-124BEF445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71FC82-23A1-4C44-98C0-BA2881EDA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053CD-5443-4168-844D-D5B05934DC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9614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3B7AA-E623-432E-B1EB-F7EFB68A5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E75012-3979-4E2D-A9E8-F910B2B387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C32FA4-130D-4497-AC26-6E27B6ACDA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E7EF7F-B9EB-4432-81F7-A6D50E1F2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44E02-B1B2-4DA0-AD1F-2C7BAC07E71E}" type="datetimeFigureOut">
              <a:rPr lang="en-GB" smtClean="0"/>
              <a:t>20/01/2022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9370E7-BFA5-476E-8032-270C3B02D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74A7F6-6D78-4DA4-9FDA-D8EB4AE91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053CD-5443-4168-844D-D5B05934DC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2332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E518A2-6583-4FCE-AD6B-33B55F0A5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D86BF88-A52A-4C74-8600-3D59EAD39D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0BDA0B-83E3-4EA8-8F1B-0432D46652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6C8244-0941-4421-9648-91C294571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44E02-B1B2-4DA0-AD1F-2C7BAC07E71E}" type="datetimeFigureOut">
              <a:rPr lang="en-GB" smtClean="0"/>
              <a:t>20/01/2022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A89F03-A6A3-4594-8A01-951CE1DBC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07979E-5636-48D8-A5FA-0D0390D7C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053CD-5443-4168-844D-D5B05934DC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2768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171FDF9-0313-4A7F-9DDA-46D84661A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15DCBD-AF9A-416B-A0CC-6007AA3F99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EDC2E5-0EE2-423A-A71F-51FAC99163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E44E02-B1B2-4DA0-AD1F-2C7BAC07E71E}" type="datetimeFigureOut">
              <a:rPr lang="en-GB" smtClean="0"/>
              <a:t>20/01/2022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F656E4-7A78-4920-9791-1B056A05F7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24E3CE-68B9-4033-93C9-38EC42AE9B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C053CD-5443-4168-844D-D5B05934DC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2280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5.png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19.tm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e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21.tmp"/><Relationship Id="rId4" Type="http://schemas.openxmlformats.org/officeDocument/2006/relationships/image" Target="../media/image20.tm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23.tm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e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25.tmp"/><Relationship Id="rId4" Type="http://schemas.openxmlformats.org/officeDocument/2006/relationships/image" Target="../media/image24.tm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437885B-2174-46BE-8F4E-99381738BF0B}"/>
              </a:ext>
            </a:extLst>
          </p:cNvPr>
          <p:cNvGrpSpPr/>
          <p:nvPr/>
        </p:nvGrpSpPr>
        <p:grpSpPr>
          <a:xfrm>
            <a:off x="0" y="1192276"/>
            <a:ext cx="12192000" cy="4358051"/>
            <a:chOff x="19492" y="1135727"/>
            <a:chExt cx="9160004" cy="4162675"/>
          </a:xfrm>
        </p:grpSpPr>
        <p:pic>
          <p:nvPicPr>
            <p:cNvPr id="5" name="Picture 2" descr="C:\Users\libuck\Desktop\Powerpoint-1 copy.jpg">
              <a:extLst>
                <a:ext uri="{FF2B5EF4-FFF2-40B4-BE49-F238E27FC236}">
                  <a16:creationId xmlns:a16="http://schemas.microsoft.com/office/drawing/2014/main" id="{7255D877-3FF1-4287-AD03-16A3EE3ACAB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643" r="97537" b="32711"/>
            <a:stretch/>
          </p:blipFill>
          <p:spPr bwMode="auto">
            <a:xfrm>
              <a:off x="3599645" y="4450080"/>
              <a:ext cx="5579851" cy="8483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C:\Users\libuck\Desktop\Powerpoint-1 copy.jpg">
              <a:extLst>
                <a:ext uri="{FF2B5EF4-FFF2-40B4-BE49-F238E27FC236}">
                  <a16:creationId xmlns:a16="http://schemas.microsoft.com/office/drawing/2014/main" id="{9E71F4E1-63FF-4E9E-9E80-B4C5E0B41D4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023" r="97343" b="32847"/>
            <a:stretch/>
          </p:blipFill>
          <p:spPr bwMode="auto">
            <a:xfrm>
              <a:off x="19492" y="1135727"/>
              <a:ext cx="339532" cy="3325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C:\Users\libuck\Desktop\Powerpoint-1 copy.jpg">
              <a:extLst>
                <a:ext uri="{FF2B5EF4-FFF2-40B4-BE49-F238E27FC236}">
                  <a16:creationId xmlns:a16="http://schemas.microsoft.com/office/drawing/2014/main" id="{3FE2CEE5-60F8-4C70-80CD-46BBD2AE92E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174" t="17533" b="36910"/>
            <a:stretch/>
          </p:blipFill>
          <p:spPr bwMode="auto">
            <a:xfrm>
              <a:off x="287015" y="1135727"/>
              <a:ext cx="8892481" cy="3325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4D74C6D5-FE36-4089-989C-A6368AC8CD5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58"/>
          <a:stretch/>
        </p:blipFill>
        <p:spPr>
          <a:xfrm>
            <a:off x="8727264" y="-53623"/>
            <a:ext cx="3464736" cy="136129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A4B3766-4FDF-437B-966A-74982C0FB321}"/>
              </a:ext>
            </a:extLst>
          </p:cNvPr>
          <p:cNvSpPr txBox="1"/>
          <p:nvPr/>
        </p:nvSpPr>
        <p:spPr>
          <a:xfrm>
            <a:off x="356074" y="1646103"/>
            <a:ext cx="93345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solidFill>
                  <a:schemeClr val="bg1"/>
                </a:solidFill>
              </a:rPr>
              <a:t>Reducing harm from falls: </a:t>
            </a:r>
            <a:br>
              <a:rPr lang="en-GB" sz="4400" dirty="0">
                <a:solidFill>
                  <a:schemeClr val="bg1"/>
                </a:solidFill>
              </a:rPr>
            </a:br>
            <a:r>
              <a:rPr lang="en-GB" sz="4400" dirty="0">
                <a:solidFill>
                  <a:schemeClr val="bg1"/>
                </a:solidFill>
              </a:rPr>
              <a:t>Focusing on inpatient falls resulting in hip fracture</a:t>
            </a:r>
            <a:br>
              <a:rPr lang="en-GB" dirty="0">
                <a:solidFill>
                  <a:schemeClr val="accent1"/>
                </a:solidFill>
              </a:rPr>
            </a:br>
            <a:br>
              <a:rPr lang="en-GB" dirty="0">
                <a:solidFill>
                  <a:schemeClr val="accent1"/>
                </a:solidFill>
              </a:rPr>
            </a:br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2CA5950-8915-4AB4-8DF2-8B76854BA4D1}"/>
              </a:ext>
            </a:extLst>
          </p:cNvPr>
          <p:cNvSpPr txBox="1"/>
          <p:nvPr/>
        </p:nvSpPr>
        <p:spPr>
          <a:xfrm>
            <a:off x="4765197" y="4750232"/>
            <a:ext cx="58986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Presenter: Lucy Winstanley</a:t>
            </a:r>
          </a:p>
          <a:p>
            <a:r>
              <a:rPr lang="en-GB" sz="2400" dirty="0">
                <a:solidFill>
                  <a:schemeClr val="bg1"/>
                </a:solidFill>
              </a:rPr>
              <a:t>                    Helen Dockerill</a:t>
            </a:r>
          </a:p>
          <a:p>
            <a:r>
              <a:rPr lang="en-GB" sz="2400" dirty="0">
                <a:solidFill>
                  <a:srgbClr val="002060"/>
                </a:solidFill>
              </a:rPr>
              <a:t>West Suffolk NHS Foundation Trust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5BC457C-F27F-441B-B25D-79ECF802EF87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0574" y="6071661"/>
            <a:ext cx="2438400" cy="57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349BA50-C959-4A8E-A920-9262B314FFD5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12259"/>
            <a:ext cx="12192000" cy="3238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63637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libuck\Desktop\Powerpoint-1 copy.jpg">
            <a:extLst>
              <a:ext uri="{FF2B5EF4-FFF2-40B4-BE49-F238E27FC236}">
                <a16:creationId xmlns:a16="http://schemas.microsoft.com/office/drawing/2014/main" id="{8FB5705C-D5B6-498E-8422-90711234B2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23" r="97343" b="32847"/>
          <a:stretch/>
        </p:blipFill>
        <p:spPr bwMode="auto">
          <a:xfrm>
            <a:off x="170382" y="139702"/>
            <a:ext cx="451918" cy="796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libuck\Desktop\Powerpoint-1 copy.jpg">
            <a:extLst>
              <a:ext uri="{FF2B5EF4-FFF2-40B4-BE49-F238E27FC236}">
                <a16:creationId xmlns:a16="http://schemas.microsoft.com/office/drawing/2014/main" id="{4A5DF4FD-E9E2-412A-809E-3B1BC864F8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74" t="17533" b="36910"/>
          <a:stretch/>
        </p:blipFill>
        <p:spPr bwMode="auto">
          <a:xfrm>
            <a:off x="622300" y="139702"/>
            <a:ext cx="11046015" cy="796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558D60B-FC22-4901-9779-BEA3713DCF2B}"/>
              </a:ext>
            </a:extLst>
          </p:cNvPr>
          <p:cNvSpPr txBox="1"/>
          <p:nvPr/>
        </p:nvSpPr>
        <p:spPr>
          <a:xfrm>
            <a:off x="1361553" y="276520"/>
            <a:ext cx="89948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Insight                 Involvement                  Improvement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1491EA5-1669-4F88-BAA0-09DC6C214AD7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1418" y="6146798"/>
            <a:ext cx="2438400" cy="57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636B0E8-EE53-4E31-9A03-12F03C7491A4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12259"/>
            <a:ext cx="12192000" cy="32385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954156" y="1649751"/>
            <a:ext cx="918375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6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IMPROVEMENT</a:t>
            </a:r>
          </a:p>
          <a:p>
            <a:endParaRPr lang="en-GB" sz="2800" u="sng" dirty="0">
              <a:solidFill>
                <a:schemeClr val="accent1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accent1"/>
                </a:solidFill>
              </a:rPr>
              <a:t>NAIF –pilot of the new process including</a:t>
            </a:r>
          </a:p>
          <a:p>
            <a:pPr lvl="1"/>
            <a:r>
              <a:rPr lang="en-GB" sz="2800" dirty="0">
                <a:solidFill>
                  <a:schemeClr val="accent1"/>
                </a:solidFill>
              </a:rPr>
              <a:t> hot debriefs and after action reviews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accent1"/>
                </a:solidFill>
              </a:rPr>
              <a:t>Continuous review of falls to identify themes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accent1"/>
                </a:solidFill>
              </a:rPr>
              <a:t>Monthly quick wins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accent1"/>
                </a:solidFill>
              </a:rPr>
              <a:t>Targeted QI approach, use of Life QI</a:t>
            </a:r>
          </a:p>
          <a:p>
            <a:pPr lvl="1"/>
            <a:endParaRPr lang="en-GB" sz="2800" dirty="0">
              <a:solidFill>
                <a:schemeClr val="accent1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sz="2800" dirty="0"/>
          </a:p>
          <a:p>
            <a:pPr lvl="1"/>
            <a:endParaRPr lang="en-GB" sz="28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sz="28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BA4F397-B3ED-4FD6-883A-5A12D32F9F98}"/>
              </a:ext>
            </a:extLst>
          </p:cNvPr>
          <p:cNvPicPr/>
          <p:nvPr/>
        </p:nvPicPr>
        <p:blipFill rotWithShape="1">
          <a:blip r:embed="rId6"/>
          <a:srcRect l="68734" t="36636" r="17040" b="24837"/>
          <a:stretch/>
        </p:blipFill>
        <p:spPr bwMode="auto">
          <a:xfrm>
            <a:off x="8507766" y="1649751"/>
            <a:ext cx="2633709" cy="395210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55212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libuck\Desktop\Powerpoint-1 copy.jpg">
            <a:extLst>
              <a:ext uri="{FF2B5EF4-FFF2-40B4-BE49-F238E27FC236}">
                <a16:creationId xmlns:a16="http://schemas.microsoft.com/office/drawing/2014/main" id="{8FB5705C-D5B6-498E-8422-90711234B2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23" r="97343" b="32847"/>
          <a:stretch/>
        </p:blipFill>
        <p:spPr bwMode="auto">
          <a:xfrm>
            <a:off x="170382" y="139702"/>
            <a:ext cx="451918" cy="796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libuck\Desktop\Powerpoint-1 copy.jpg">
            <a:extLst>
              <a:ext uri="{FF2B5EF4-FFF2-40B4-BE49-F238E27FC236}">
                <a16:creationId xmlns:a16="http://schemas.microsoft.com/office/drawing/2014/main" id="{4A5DF4FD-E9E2-412A-809E-3B1BC864F8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74" t="17533" b="36910"/>
          <a:stretch/>
        </p:blipFill>
        <p:spPr bwMode="auto">
          <a:xfrm>
            <a:off x="622300" y="139702"/>
            <a:ext cx="11046015" cy="796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558D60B-FC22-4901-9779-BEA3713DCF2B}"/>
              </a:ext>
            </a:extLst>
          </p:cNvPr>
          <p:cNvSpPr txBox="1"/>
          <p:nvPr/>
        </p:nvSpPr>
        <p:spPr>
          <a:xfrm>
            <a:off x="2086183" y="276520"/>
            <a:ext cx="75998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Patient Safety Incident Response Framework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1491EA5-1669-4F88-BAA0-09DC6C214AD7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1418" y="6146798"/>
            <a:ext cx="2438400" cy="57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636B0E8-EE53-4E31-9A03-12F03C7491A4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12259"/>
            <a:ext cx="12192000" cy="3238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>
                <a:solidFill>
                  <a:schemeClr val="accent1"/>
                </a:solidFill>
              </a:rPr>
              <a:t>Key part of the NHS patient Safety Strategy</a:t>
            </a:r>
          </a:p>
          <a:p>
            <a:r>
              <a:rPr lang="en-GB" dirty="0">
                <a:solidFill>
                  <a:schemeClr val="accent1"/>
                </a:solidFill>
              </a:rPr>
              <a:t>Aim to help the NHS to improve its understanding of safety by drawing insight from patient safety incidents.</a:t>
            </a:r>
          </a:p>
          <a:p>
            <a:r>
              <a:rPr lang="en-GB" dirty="0">
                <a:solidFill>
                  <a:schemeClr val="accent1"/>
                </a:solidFill>
              </a:rPr>
              <a:t>Early adopter site</a:t>
            </a:r>
          </a:p>
          <a:p>
            <a:r>
              <a:rPr lang="en-GB" dirty="0">
                <a:solidFill>
                  <a:schemeClr val="accent1"/>
                </a:solidFill>
              </a:rPr>
              <a:t>Opportunity to use alternative method to safety investigation</a:t>
            </a:r>
          </a:p>
          <a:p>
            <a:r>
              <a:rPr lang="en-GB" dirty="0">
                <a:solidFill>
                  <a:schemeClr val="accent1"/>
                </a:solidFill>
              </a:rPr>
              <a:t>Collaborated with the National Audit Inpatient Falls for investigating inpatient falls with ‘hot debrief’ and ‘After Action Reviews’.</a:t>
            </a:r>
          </a:p>
        </p:txBody>
      </p:sp>
    </p:spTree>
    <p:extLst>
      <p:ext uri="{BB962C8B-B14F-4D97-AF65-F5344CB8AC3E}">
        <p14:creationId xmlns:p14="http://schemas.microsoft.com/office/powerpoint/2010/main" val="3077453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libuck\Desktop\Powerpoint-1 copy.jpg">
            <a:extLst>
              <a:ext uri="{FF2B5EF4-FFF2-40B4-BE49-F238E27FC236}">
                <a16:creationId xmlns:a16="http://schemas.microsoft.com/office/drawing/2014/main" id="{8FB5705C-D5B6-498E-8422-90711234B2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23" r="97343" b="32847"/>
          <a:stretch/>
        </p:blipFill>
        <p:spPr bwMode="auto">
          <a:xfrm>
            <a:off x="170382" y="139702"/>
            <a:ext cx="451918" cy="796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libuck\Desktop\Powerpoint-1 copy.jpg">
            <a:extLst>
              <a:ext uri="{FF2B5EF4-FFF2-40B4-BE49-F238E27FC236}">
                <a16:creationId xmlns:a16="http://schemas.microsoft.com/office/drawing/2014/main" id="{4A5DF4FD-E9E2-412A-809E-3B1BC864F8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74" t="17533" b="36910"/>
          <a:stretch/>
        </p:blipFill>
        <p:spPr bwMode="auto">
          <a:xfrm>
            <a:off x="622300" y="139702"/>
            <a:ext cx="11046015" cy="796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558D60B-FC22-4901-9779-BEA3713DCF2B}"/>
              </a:ext>
            </a:extLst>
          </p:cNvPr>
          <p:cNvSpPr txBox="1"/>
          <p:nvPr/>
        </p:nvSpPr>
        <p:spPr>
          <a:xfrm>
            <a:off x="4824154" y="276520"/>
            <a:ext cx="21239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Hot Debrief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1491EA5-1669-4F88-BAA0-09DC6C214AD7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1418" y="6146798"/>
            <a:ext cx="2438400" cy="57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636B0E8-EE53-4E31-9A03-12F03C7491A4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12259"/>
            <a:ext cx="12192000" cy="3238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7198055-CF3B-4E66-98E8-25A68A6FAF2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3834" t="20004" r="15243" b="8090"/>
          <a:stretch/>
        </p:blipFill>
        <p:spPr>
          <a:xfrm>
            <a:off x="1686756" y="1371855"/>
            <a:ext cx="9135124" cy="493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068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libuck\Desktop\Powerpoint-1 copy.jpg">
            <a:extLst>
              <a:ext uri="{FF2B5EF4-FFF2-40B4-BE49-F238E27FC236}">
                <a16:creationId xmlns:a16="http://schemas.microsoft.com/office/drawing/2014/main" id="{8FB5705C-D5B6-498E-8422-90711234B2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23" r="97343" b="32847"/>
          <a:stretch/>
        </p:blipFill>
        <p:spPr bwMode="auto">
          <a:xfrm>
            <a:off x="170382" y="139702"/>
            <a:ext cx="451918" cy="796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libuck\Desktop\Powerpoint-1 copy.jpg">
            <a:extLst>
              <a:ext uri="{FF2B5EF4-FFF2-40B4-BE49-F238E27FC236}">
                <a16:creationId xmlns:a16="http://schemas.microsoft.com/office/drawing/2014/main" id="{4A5DF4FD-E9E2-412A-809E-3B1BC864F8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74" t="17533" b="36910"/>
          <a:stretch/>
        </p:blipFill>
        <p:spPr bwMode="auto">
          <a:xfrm>
            <a:off x="622300" y="139702"/>
            <a:ext cx="11046015" cy="796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558D60B-FC22-4901-9779-BEA3713DCF2B}"/>
              </a:ext>
            </a:extLst>
          </p:cNvPr>
          <p:cNvSpPr txBox="1"/>
          <p:nvPr/>
        </p:nvSpPr>
        <p:spPr>
          <a:xfrm>
            <a:off x="4824154" y="276520"/>
            <a:ext cx="21239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Hot Debrief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1491EA5-1669-4F88-BAA0-09DC6C214AD7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1418" y="6146798"/>
            <a:ext cx="2438400" cy="57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636B0E8-EE53-4E31-9A03-12F03C7491A4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12259"/>
            <a:ext cx="12192000" cy="3238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26756"/>
            <a:ext cx="10515600" cy="4351338"/>
          </a:xfrm>
        </p:spPr>
        <p:txBody>
          <a:bodyPr>
            <a:normAutofit lnSpcReduction="10000"/>
          </a:bodyPr>
          <a:lstStyle/>
          <a:p>
            <a:pPr>
              <a:buClr>
                <a:srgbClr val="0070C0"/>
              </a:buClr>
            </a:pPr>
            <a:r>
              <a:rPr lang="en-GB" dirty="0">
                <a:solidFill>
                  <a:schemeClr val="accent1"/>
                </a:solidFill>
              </a:rPr>
              <a:t>To ensure the patient and those involved in the patient’s care are given the opportunity to provide their account of the fall.</a:t>
            </a:r>
          </a:p>
          <a:p>
            <a:pPr>
              <a:buClr>
                <a:srgbClr val="0070C0"/>
              </a:buClr>
            </a:pPr>
            <a:endParaRPr lang="en-GB" dirty="0">
              <a:solidFill>
                <a:schemeClr val="accent1"/>
              </a:solidFill>
            </a:endParaRPr>
          </a:p>
          <a:p>
            <a:pPr>
              <a:buClr>
                <a:srgbClr val="0070C0"/>
              </a:buClr>
            </a:pPr>
            <a:r>
              <a:rPr lang="en-GB" dirty="0">
                <a:solidFill>
                  <a:schemeClr val="accent1"/>
                </a:solidFill>
              </a:rPr>
              <a:t>To collect the information about the circumstances surrounding the fall to inform the after-action review.</a:t>
            </a:r>
          </a:p>
          <a:p>
            <a:pPr>
              <a:buClr>
                <a:srgbClr val="0070C0"/>
              </a:buClr>
            </a:pPr>
            <a:endParaRPr lang="en-GB" dirty="0">
              <a:solidFill>
                <a:schemeClr val="accent1"/>
              </a:solidFill>
            </a:endParaRPr>
          </a:p>
          <a:p>
            <a:pPr>
              <a:buClr>
                <a:srgbClr val="0070C0"/>
              </a:buClr>
            </a:pPr>
            <a:r>
              <a:rPr lang="en-GB" dirty="0">
                <a:solidFill>
                  <a:schemeClr val="accent1"/>
                </a:solidFill>
              </a:rPr>
              <a:t>To improve record  keeping relating to the fall</a:t>
            </a:r>
          </a:p>
          <a:p>
            <a:pPr>
              <a:buClr>
                <a:srgbClr val="0070C0"/>
              </a:buClr>
            </a:pPr>
            <a:endParaRPr lang="en-GB" dirty="0">
              <a:solidFill>
                <a:schemeClr val="accent1"/>
              </a:solidFill>
            </a:endParaRPr>
          </a:p>
          <a:p>
            <a:pPr>
              <a:buClr>
                <a:srgbClr val="0070C0"/>
              </a:buClr>
            </a:pPr>
            <a:r>
              <a:rPr lang="en-GB" dirty="0">
                <a:solidFill>
                  <a:schemeClr val="accent1"/>
                </a:solidFill>
              </a:rPr>
              <a:t>To support data collection for the National Audit of inpatient Falls for falls that lead to hip fracture (NAIF)</a:t>
            </a:r>
          </a:p>
          <a:p>
            <a:endParaRPr lang="en-GB" sz="3200" dirty="0"/>
          </a:p>
          <a:p>
            <a:endParaRPr lang="en-GB" sz="3200" dirty="0"/>
          </a:p>
          <a:p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665963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libuck\Desktop\Powerpoint-1 copy.jpg">
            <a:extLst>
              <a:ext uri="{FF2B5EF4-FFF2-40B4-BE49-F238E27FC236}">
                <a16:creationId xmlns:a16="http://schemas.microsoft.com/office/drawing/2014/main" id="{8FB5705C-D5B6-498E-8422-90711234B2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23" r="97343" b="32847"/>
          <a:stretch/>
        </p:blipFill>
        <p:spPr bwMode="auto">
          <a:xfrm>
            <a:off x="170382" y="139702"/>
            <a:ext cx="451918" cy="796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libuck\Desktop\Powerpoint-1 copy.jpg">
            <a:extLst>
              <a:ext uri="{FF2B5EF4-FFF2-40B4-BE49-F238E27FC236}">
                <a16:creationId xmlns:a16="http://schemas.microsoft.com/office/drawing/2014/main" id="{4A5DF4FD-E9E2-412A-809E-3B1BC864F8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74" t="17533" b="36910"/>
          <a:stretch/>
        </p:blipFill>
        <p:spPr bwMode="auto">
          <a:xfrm>
            <a:off x="622300" y="139702"/>
            <a:ext cx="11046015" cy="796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558D60B-FC22-4901-9779-BEA3713DCF2B}"/>
              </a:ext>
            </a:extLst>
          </p:cNvPr>
          <p:cNvSpPr txBox="1"/>
          <p:nvPr/>
        </p:nvSpPr>
        <p:spPr>
          <a:xfrm>
            <a:off x="4145696" y="276520"/>
            <a:ext cx="34808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After Action Review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1491EA5-1669-4F88-BAA0-09DC6C214AD7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1418" y="6146798"/>
            <a:ext cx="2438400" cy="57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636B0E8-EE53-4E31-9A03-12F03C7491A4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12259"/>
            <a:ext cx="12192000" cy="32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94C5CA4D-BF69-4A1D-9092-72CE45ED73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6"/>
          <a:srcRect l="14093" t="20475" r="15723" b="7506"/>
          <a:stretch/>
        </p:blipFill>
        <p:spPr>
          <a:xfrm>
            <a:off x="1340527" y="1473694"/>
            <a:ext cx="9130221" cy="4314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857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libuck\Desktop\Powerpoint-1 copy.jpg">
            <a:extLst>
              <a:ext uri="{FF2B5EF4-FFF2-40B4-BE49-F238E27FC236}">
                <a16:creationId xmlns:a16="http://schemas.microsoft.com/office/drawing/2014/main" id="{8FB5705C-D5B6-498E-8422-90711234B2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23" r="97343" b="32847"/>
          <a:stretch/>
        </p:blipFill>
        <p:spPr bwMode="auto">
          <a:xfrm>
            <a:off x="170382" y="139702"/>
            <a:ext cx="451918" cy="796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libuck\Desktop\Powerpoint-1 copy.jpg">
            <a:extLst>
              <a:ext uri="{FF2B5EF4-FFF2-40B4-BE49-F238E27FC236}">
                <a16:creationId xmlns:a16="http://schemas.microsoft.com/office/drawing/2014/main" id="{4A5DF4FD-E9E2-412A-809E-3B1BC864F8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74" t="17533" b="36910"/>
          <a:stretch/>
        </p:blipFill>
        <p:spPr bwMode="auto">
          <a:xfrm>
            <a:off x="622300" y="139702"/>
            <a:ext cx="11046015" cy="796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558D60B-FC22-4901-9779-BEA3713DCF2B}"/>
              </a:ext>
            </a:extLst>
          </p:cNvPr>
          <p:cNvSpPr txBox="1"/>
          <p:nvPr/>
        </p:nvSpPr>
        <p:spPr>
          <a:xfrm>
            <a:off x="4145696" y="276520"/>
            <a:ext cx="34808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After Action Review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1491EA5-1669-4F88-BAA0-09DC6C214AD7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1418" y="6146798"/>
            <a:ext cx="2438400" cy="57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636B0E8-EE53-4E31-9A03-12F03C7491A4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12259"/>
            <a:ext cx="12192000" cy="3238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7507" y="1402020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>
              <a:buClr>
                <a:srgbClr val="0070C0"/>
              </a:buClr>
            </a:pPr>
            <a:r>
              <a:rPr lang="en-GB" sz="3000" dirty="0">
                <a:solidFill>
                  <a:schemeClr val="accent1"/>
                </a:solidFill>
              </a:rPr>
              <a:t>For the multi-disciplinary team to participate in open discussion about the circumstances leading to and the management of the fall.</a:t>
            </a:r>
          </a:p>
          <a:p>
            <a:pPr>
              <a:buClr>
                <a:srgbClr val="0070C0"/>
              </a:buClr>
            </a:pPr>
            <a:endParaRPr lang="en-GB" sz="3000" dirty="0">
              <a:solidFill>
                <a:schemeClr val="accent1"/>
              </a:solidFill>
            </a:endParaRPr>
          </a:p>
          <a:p>
            <a:pPr>
              <a:buClr>
                <a:srgbClr val="0070C0"/>
              </a:buClr>
            </a:pPr>
            <a:r>
              <a:rPr lang="en-GB" sz="3000" dirty="0">
                <a:solidFill>
                  <a:schemeClr val="accent1"/>
                </a:solidFill>
              </a:rPr>
              <a:t>To develop insights into how patient safety might be improved as a result of the discussion.</a:t>
            </a:r>
          </a:p>
          <a:p>
            <a:pPr>
              <a:buClr>
                <a:srgbClr val="0070C0"/>
              </a:buClr>
            </a:pPr>
            <a:endParaRPr lang="en-GB" sz="3000" dirty="0">
              <a:solidFill>
                <a:schemeClr val="accent1"/>
              </a:solidFill>
            </a:endParaRPr>
          </a:p>
          <a:p>
            <a:pPr>
              <a:buClr>
                <a:srgbClr val="0070C0"/>
              </a:buClr>
            </a:pPr>
            <a:r>
              <a:rPr lang="en-GB" sz="3000" dirty="0">
                <a:solidFill>
                  <a:schemeClr val="accent1"/>
                </a:solidFill>
              </a:rPr>
              <a:t>To share the outcome of discussions more widely to allow others within the organisation to benefit from the insights.</a:t>
            </a:r>
          </a:p>
          <a:p>
            <a:pPr>
              <a:buClr>
                <a:srgbClr val="0070C0"/>
              </a:buClr>
            </a:pPr>
            <a:endParaRPr lang="en-GB" sz="3000" dirty="0">
              <a:solidFill>
                <a:schemeClr val="accent1"/>
              </a:solidFill>
            </a:endParaRPr>
          </a:p>
          <a:p>
            <a:pPr>
              <a:buClr>
                <a:srgbClr val="0070C0"/>
              </a:buClr>
            </a:pPr>
            <a:r>
              <a:rPr lang="en-GB" sz="3000" dirty="0">
                <a:solidFill>
                  <a:schemeClr val="accent1"/>
                </a:solidFill>
              </a:rPr>
              <a:t>To be used to identify patterns that might require further investigation and provide an information base to support a PSII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1005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libuck\Desktop\Powerpoint-1 copy.jpg">
            <a:extLst>
              <a:ext uri="{FF2B5EF4-FFF2-40B4-BE49-F238E27FC236}">
                <a16:creationId xmlns:a16="http://schemas.microsoft.com/office/drawing/2014/main" id="{8FB5705C-D5B6-498E-8422-90711234B2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23" r="97343" b="32847"/>
          <a:stretch/>
        </p:blipFill>
        <p:spPr bwMode="auto">
          <a:xfrm>
            <a:off x="170382" y="139702"/>
            <a:ext cx="451918" cy="796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libuck\Desktop\Powerpoint-1 copy.jpg">
            <a:extLst>
              <a:ext uri="{FF2B5EF4-FFF2-40B4-BE49-F238E27FC236}">
                <a16:creationId xmlns:a16="http://schemas.microsoft.com/office/drawing/2014/main" id="{4A5DF4FD-E9E2-412A-809E-3B1BC864F8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74" t="17533" b="36910"/>
          <a:stretch/>
        </p:blipFill>
        <p:spPr bwMode="auto">
          <a:xfrm>
            <a:off x="622300" y="139702"/>
            <a:ext cx="11046015" cy="796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558D60B-FC22-4901-9779-BEA3713DCF2B}"/>
              </a:ext>
            </a:extLst>
          </p:cNvPr>
          <p:cNvSpPr txBox="1"/>
          <p:nvPr/>
        </p:nvSpPr>
        <p:spPr>
          <a:xfrm>
            <a:off x="887507" y="276489"/>
            <a:ext cx="29264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	Safety Bulletins 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1491EA5-1669-4F88-BAA0-09DC6C214AD7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1418" y="6146798"/>
            <a:ext cx="2438400" cy="57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636B0E8-EE53-4E31-9A03-12F03C7491A4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12259"/>
            <a:ext cx="12192000" cy="3238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7507" y="1402020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GB" dirty="0">
              <a:solidFill>
                <a:schemeClr val="accent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704F225-B79F-4BEB-B33A-EF033CC8D9D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2015" t="23301" r="32427" b="13547"/>
          <a:stretch/>
        </p:blipFill>
        <p:spPr>
          <a:xfrm>
            <a:off x="4900162" y="353911"/>
            <a:ext cx="4335297" cy="6025618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D59DA9CF-1A5B-4C20-9500-9A2C0976621B}"/>
              </a:ext>
            </a:extLst>
          </p:cNvPr>
          <p:cNvSpPr/>
          <p:nvPr/>
        </p:nvSpPr>
        <p:spPr>
          <a:xfrm>
            <a:off x="6871317" y="936559"/>
            <a:ext cx="159798" cy="7202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6B1F9A3-FB5B-41C6-8AE7-ABBF95CFB6DD}"/>
              </a:ext>
            </a:extLst>
          </p:cNvPr>
          <p:cNvSpPr/>
          <p:nvPr/>
        </p:nvSpPr>
        <p:spPr>
          <a:xfrm>
            <a:off x="5308847" y="763480"/>
            <a:ext cx="787153" cy="9778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21C5153-D7F8-4840-9F62-87CFAEB08F79}"/>
              </a:ext>
            </a:extLst>
          </p:cNvPr>
          <p:cNvSpPr/>
          <p:nvPr/>
        </p:nvSpPr>
        <p:spPr>
          <a:xfrm>
            <a:off x="5308847" y="763480"/>
            <a:ext cx="787153" cy="2451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E9ECE3B-F20D-484F-BF3E-6CDA04BFC005}"/>
              </a:ext>
            </a:extLst>
          </p:cNvPr>
          <p:cNvSpPr/>
          <p:nvPr/>
        </p:nvSpPr>
        <p:spPr>
          <a:xfrm>
            <a:off x="6809173" y="763480"/>
            <a:ext cx="461639" cy="977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5145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libuck\Desktop\Powerpoint-1 copy.jpg">
            <a:extLst>
              <a:ext uri="{FF2B5EF4-FFF2-40B4-BE49-F238E27FC236}">
                <a16:creationId xmlns:a16="http://schemas.microsoft.com/office/drawing/2014/main" id="{8FB5705C-D5B6-498E-8422-90711234B2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23" r="97343" b="32847"/>
          <a:stretch/>
        </p:blipFill>
        <p:spPr bwMode="auto">
          <a:xfrm>
            <a:off x="170382" y="139702"/>
            <a:ext cx="451918" cy="796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libuck\Desktop\Powerpoint-1 copy.jpg">
            <a:extLst>
              <a:ext uri="{FF2B5EF4-FFF2-40B4-BE49-F238E27FC236}">
                <a16:creationId xmlns:a16="http://schemas.microsoft.com/office/drawing/2014/main" id="{4A5DF4FD-E9E2-412A-809E-3B1BC864F8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74" t="17533" b="36910"/>
          <a:stretch/>
        </p:blipFill>
        <p:spPr bwMode="auto">
          <a:xfrm>
            <a:off x="622300" y="139702"/>
            <a:ext cx="11046015" cy="796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558D60B-FC22-4901-9779-BEA3713DCF2B}"/>
              </a:ext>
            </a:extLst>
          </p:cNvPr>
          <p:cNvSpPr txBox="1"/>
          <p:nvPr/>
        </p:nvSpPr>
        <p:spPr>
          <a:xfrm>
            <a:off x="-84774" y="276489"/>
            <a:ext cx="59852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	Investigation Findings Letter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1491EA5-1669-4F88-BAA0-09DC6C214AD7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1418" y="6146798"/>
            <a:ext cx="2438400" cy="57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636B0E8-EE53-4E31-9A03-12F03C7491A4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12259"/>
            <a:ext cx="12192000" cy="32385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E8354D0D-AE08-4FFC-8DC1-542DD0809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728" y="-219607"/>
            <a:ext cx="3932237" cy="4418749"/>
          </a:xfrm>
        </p:spPr>
        <p:txBody>
          <a:bodyPr/>
          <a:lstStyle/>
          <a:p>
            <a:r>
              <a:rPr lang="en-GB" sz="28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What happened?</a:t>
            </a:r>
            <a:br>
              <a:rPr lang="en-GB" sz="28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</a:br>
            <a:r>
              <a:rPr lang="en-GB" sz="28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How did it happen?</a:t>
            </a:r>
            <a:br>
              <a:rPr lang="en-GB" sz="28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</a:br>
            <a:r>
              <a:rPr lang="en-GB" sz="28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How are we going to change?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59DA9CF-1A5B-4C20-9500-9A2C0976621B}"/>
              </a:ext>
            </a:extLst>
          </p:cNvPr>
          <p:cNvSpPr/>
          <p:nvPr/>
        </p:nvSpPr>
        <p:spPr>
          <a:xfrm>
            <a:off x="6871317" y="936559"/>
            <a:ext cx="159798" cy="7202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A51E6F64-E0F2-4651-8D5C-66E0131CA6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7469" y="-123478"/>
            <a:ext cx="8473302" cy="279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1025" name="Picture 1">
            <a:extLst>
              <a:ext uri="{FF2B5EF4-FFF2-40B4-BE49-F238E27FC236}">
                <a16:creationId xmlns:a16="http://schemas.microsoft.com/office/drawing/2014/main" id="{C3FDFF8E-4881-4BA9-AFD5-35AD5DEE64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92" t="23636" r="38577" b="13492"/>
          <a:stretch>
            <a:fillRect/>
          </a:stretch>
        </p:blipFill>
        <p:spPr bwMode="auto">
          <a:xfrm>
            <a:off x="5900468" y="1641978"/>
            <a:ext cx="3657600" cy="4418749"/>
          </a:xfrm>
          <a:prstGeom prst="rect">
            <a:avLst/>
          </a:prstGeom>
          <a:noFill/>
          <a:scene3d>
            <a:camera prst="perspectiveLef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3387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libuck\Desktop\Powerpoint-1 copy.jpg">
            <a:extLst>
              <a:ext uri="{FF2B5EF4-FFF2-40B4-BE49-F238E27FC236}">
                <a16:creationId xmlns:a16="http://schemas.microsoft.com/office/drawing/2014/main" id="{8FB5705C-D5B6-498E-8422-90711234B2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23" r="97343" b="32847"/>
          <a:stretch/>
        </p:blipFill>
        <p:spPr bwMode="auto">
          <a:xfrm>
            <a:off x="170382" y="139702"/>
            <a:ext cx="451918" cy="796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libuck\Desktop\Powerpoint-1 copy.jpg">
            <a:extLst>
              <a:ext uri="{FF2B5EF4-FFF2-40B4-BE49-F238E27FC236}">
                <a16:creationId xmlns:a16="http://schemas.microsoft.com/office/drawing/2014/main" id="{4A5DF4FD-E9E2-412A-809E-3B1BC864F8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74" t="17533" b="36910"/>
          <a:stretch/>
        </p:blipFill>
        <p:spPr bwMode="auto">
          <a:xfrm>
            <a:off x="622300" y="139702"/>
            <a:ext cx="11046015" cy="796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558D60B-FC22-4901-9779-BEA3713DCF2B}"/>
              </a:ext>
            </a:extLst>
          </p:cNvPr>
          <p:cNvSpPr txBox="1"/>
          <p:nvPr/>
        </p:nvSpPr>
        <p:spPr>
          <a:xfrm>
            <a:off x="3095609" y="276520"/>
            <a:ext cx="55810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	Evaluation – Local and National 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1491EA5-1669-4F88-BAA0-09DC6C214AD7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1418" y="6146798"/>
            <a:ext cx="2438400" cy="57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636B0E8-EE53-4E31-9A03-12F03C7491A4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12259"/>
            <a:ext cx="12192000" cy="3238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7507" y="1402020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LOCAL</a:t>
            </a:r>
          </a:p>
          <a:p>
            <a:pPr lvl="1"/>
            <a:r>
              <a:rPr lang="en-GB" dirty="0">
                <a:solidFill>
                  <a:schemeClr val="accent1"/>
                </a:solidFill>
              </a:rPr>
              <a:t>Earlier identification of learning outcomes</a:t>
            </a:r>
          </a:p>
          <a:p>
            <a:pPr lvl="1"/>
            <a:r>
              <a:rPr lang="en-GB" dirty="0">
                <a:solidFill>
                  <a:schemeClr val="accent1"/>
                </a:solidFill>
              </a:rPr>
              <a:t>Earlier identification of themes across falls and therefore improvement plans to address these</a:t>
            </a:r>
          </a:p>
          <a:p>
            <a:pPr lvl="1"/>
            <a:r>
              <a:rPr lang="en-GB" dirty="0">
                <a:solidFill>
                  <a:schemeClr val="accent1"/>
                </a:solidFill>
              </a:rPr>
              <a:t>Opportunity for MDT involvement</a:t>
            </a:r>
          </a:p>
          <a:p>
            <a:pPr marL="0" indent="0">
              <a:buNone/>
            </a:pPr>
            <a:r>
              <a:rPr lang="en-GB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NATIONAL</a:t>
            </a:r>
          </a:p>
          <a:p>
            <a:pPr lvl="1"/>
            <a:r>
              <a:rPr lang="en-GB" dirty="0">
                <a:solidFill>
                  <a:schemeClr val="accent1"/>
                </a:solidFill>
              </a:rPr>
              <a:t>Participated in national evaluation</a:t>
            </a:r>
          </a:p>
          <a:p>
            <a:pPr lvl="1"/>
            <a:r>
              <a:rPr lang="en-GB" dirty="0">
                <a:solidFill>
                  <a:schemeClr val="accent1"/>
                </a:solidFill>
              </a:rPr>
              <a:t>Awaiting results</a:t>
            </a:r>
          </a:p>
        </p:txBody>
      </p:sp>
    </p:spTree>
    <p:extLst>
      <p:ext uri="{BB962C8B-B14F-4D97-AF65-F5344CB8AC3E}">
        <p14:creationId xmlns:p14="http://schemas.microsoft.com/office/powerpoint/2010/main" val="1961609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libuck\Desktop\Powerpoint-1 copy.jpg">
            <a:extLst>
              <a:ext uri="{FF2B5EF4-FFF2-40B4-BE49-F238E27FC236}">
                <a16:creationId xmlns:a16="http://schemas.microsoft.com/office/drawing/2014/main" id="{EFCF2914-35E9-4881-B211-4B4077444F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74" t="17533" b="36910"/>
          <a:stretch/>
        </p:blipFill>
        <p:spPr bwMode="auto">
          <a:xfrm>
            <a:off x="572992" y="139701"/>
            <a:ext cx="11046015" cy="796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libuck\Desktop\Powerpoint-1 copy.jpg">
            <a:extLst>
              <a:ext uri="{FF2B5EF4-FFF2-40B4-BE49-F238E27FC236}">
                <a16:creationId xmlns:a16="http://schemas.microsoft.com/office/drawing/2014/main" id="{8A99F139-631F-48BB-9320-927D565D67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23" r="97343" b="32847"/>
          <a:stretch/>
        </p:blipFill>
        <p:spPr bwMode="auto">
          <a:xfrm>
            <a:off x="170382" y="139702"/>
            <a:ext cx="451918" cy="796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26D6297-92C6-4BB2-BAEC-F20DC86A6984}"/>
              </a:ext>
            </a:extLst>
          </p:cNvPr>
          <p:cNvSpPr txBox="1"/>
          <p:nvPr/>
        </p:nvSpPr>
        <p:spPr>
          <a:xfrm>
            <a:off x="711200" y="311705"/>
            <a:ext cx="98185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</a:rPr>
              <a:t>Learning from the national audit of inpatient falls at a local level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89C90A8-105E-4B0D-A04D-2F77A65044A0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8813" y="6130882"/>
            <a:ext cx="2438400" cy="57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DF66195-8422-4CC5-A8A5-F94887BD2108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12259"/>
            <a:ext cx="12192000" cy="32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EC8D02A-851F-48BD-82AE-3D4E7FAA54E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6384" t="10095" r="16845" b="6993"/>
          <a:stretch/>
        </p:blipFill>
        <p:spPr>
          <a:xfrm>
            <a:off x="2790364" y="1399721"/>
            <a:ext cx="6773662" cy="473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897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FADD93-956B-49D4-83B2-AC2022C967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8484" y="1431000"/>
            <a:ext cx="10515600" cy="4351338"/>
          </a:xfrm>
        </p:spPr>
        <p:txBody>
          <a:bodyPr>
            <a:normAutofit/>
          </a:bodyPr>
          <a:lstStyle/>
          <a:p>
            <a:r>
              <a:rPr lang="en-GB" sz="3200" dirty="0">
                <a:solidFill>
                  <a:schemeClr val="accent1"/>
                </a:solidFill>
              </a:rPr>
              <a:t>Harm from inpatient falls: reviewing data </a:t>
            </a:r>
          </a:p>
          <a:p>
            <a:r>
              <a:rPr lang="en-GB" sz="3200" dirty="0">
                <a:solidFill>
                  <a:schemeClr val="accent1"/>
                </a:solidFill>
              </a:rPr>
              <a:t>Reporting and investigation of inpatient falls – changes with the introduction of PSIRF</a:t>
            </a:r>
          </a:p>
          <a:p>
            <a:r>
              <a:rPr lang="en-GB" sz="3200" dirty="0">
                <a:solidFill>
                  <a:schemeClr val="accent1"/>
                </a:solidFill>
              </a:rPr>
              <a:t>Participation in the national audit of inpatient falls at a local level</a:t>
            </a:r>
          </a:p>
          <a:p>
            <a:r>
              <a:rPr lang="en-GB" sz="3200" dirty="0">
                <a:solidFill>
                  <a:schemeClr val="accent1"/>
                </a:solidFill>
              </a:rPr>
              <a:t>Falls investigation: learning from falls</a:t>
            </a:r>
          </a:p>
          <a:p>
            <a:r>
              <a:rPr lang="en-GB" sz="3200" dirty="0">
                <a:solidFill>
                  <a:schemeClr val="accent1"/>
                </a:solidFill>
              </a:rPr>
              <a:t>Implementation of safety improvement practice</a:t>
            </a:r>
          </a:p>
          <a:p>
            <a:pPr marL="0" indent="0">
              <a:buNone/>
            </a:pPr>
            <a:endParaRPr lang="en-GB" dirty="0"/>
          </a:p>
          <a:p>
            <a:pPr marL="342900" indent="-342900"/>
            <a:endParaRPr lang="en-GB" sz="3200" dirty="0">
              <a:solidFill>
                <a:schemeClr val="accent1"/>
              </a:solidFill>
            </a:endParaRPr>
          </a:p>
          <a:p>
            <a:endParaRPr lang="en-GB" sz="36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E4BEE5E-EF85-4026-B5F8-D4AD75E252D8}"/>
              </a:ext>
            </a:extLst>
          </p:cNvPr>
          <p:cNvGrpSpPr/>
          <p:nvPr/>
        </p:nvGrpSpPr>
        <p:grpSpPr>
          <a:xfrm>
            <a:off x="386282" y="155641"/>
            <a:ext cx="11488217" cy="1076262"/>
            <a:chOff x="193324" y="796070"/>
            <a:chExt cx="8631243" cy="1028012"/>
          </a:xfrm>
        </p:grpSpPr>
        <p:pic>
          <p:nvPicPr>
            <p:cNvPr id="7" name="Picture 2" descr="C:\Users\libuck\Desktop\Powerpoint-1 copy.jpg">
              <a:extLst>
                <a:ext uri="{FF2B5EF4-FFF2-40B4-BE49-F238E27FC236}">
                  <a16:creationId xmlns:a16="http://schemas.microsoft.com/office/drawing/2014/main" id="{E682932D-66FE-4B41-BD54-6814E62B9DF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023" r="97343" b="32847"/>
            <a:stretch/>
          </p:blipFill>
          <p:spPr bwMode="auto">
            <a:xfrm>
              <a:off x="193324" y="796070"/>
              <a:ext cx="339532" cy="10280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C:\Users\libuck\Desktop\Powerpoint-1 copy.jpg">
              <a:extLst>
                <a:ext uri="{FF2B5EF4-FFF2-40B4-BE49-F238E27FC236}">
                  <a16:creationId xmlns:a16="http://schemas.microsoft.com/office/drawing/2014/main" id="{7BD56F61-6004-48AC-971A-F5B9040FA16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174" t="17533" b="36910"/>
            <a:stretch/>
          </p:blipFill>
          <p:spPr bwMode="auto">
            <a:xfrm>
              <a:off x="525556" y="796070"/>
              <a:ext cx="8299011" cy="10280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084454B6-C819-49C8-B079-8BFD16F949BE}"/>
              </a:ext>
            </a:extLst>
          </p:cNvPr>
          <p:cNvSpPr txBox="1"/>
          <p:nvPr/>
        </p:nvSpPr>
        <p:spPr>
          <a:xfrm>
            <a:off x="4786529" y="379577"/>
            <a:ext cx="6083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</a:rPr>
              <a:t>Objectives </a:t>
            </a:r>
            <a:endParaRPr lang="en-GB" sz="3200" dirty="0">
              <a:solidFill>
                <a:schemeClr val="bg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0E2F046-A64B-4124-8499-7ABD13007F27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6130859"/>
            <a:ext cx="2438400" cy="57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7652CE3-0DE1-46AF-ABCF-C7B8D2D9BD83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12259"/>
            <a:ext cx="12192000" cy="3238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93846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libuck\Desktop\Powerpoint-1 copy.jpg">
            <a:extLst>
              <a:ext uri="{FF2B5EF4-FFF2-40B4-BE49-F238E27FC236}">
                <a16:creationId xmlns:a16="http://schemas.microsoft.com/office/drawing/2014/main" id="{EFCF2914-35E9-4881-B211-4B4077444F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74" t="17533" b="36910"/>
          <a:stretch/>
        </p:blipFill>
        <p:spPr bwMode="auto">
          <a:xfrm>
            <a:off x="572992" y="139701"/>
            <a:ext cx="11046015" cy="796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libuck\Desktop\Powerpoint-1 copy.jpg">
            <a:extLst>
              <a:ext uri="{FF2B5EF4-FFF2-40B4-BE49-F238E27FC236}">
                <a16:creationId xmlns:a16="http://schemas.microsoft.com/office/drawing/2014/main" id="{8A99F139-631F-48BB-9320-927D565D67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23" r="97343" b="32847"/>
          <a:stretch/>
        </p:blipFill>
        <p:spPr bwMode="auto">
          <a:xfrm>
            <a:off x="170382" y="139702"/>
            <a:ext cx="451918" cy="796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26D6297-92C6-4BB2-BAEC-F20DC86A6984}"/>
              </a:ext>
            </a:extLst>
          </p:cNvPr>
          <p:cNvSpPr txBox="1"/>
          <p:nvPr/>
        </p:nvSpPr>
        <p:spPr>
          <a:xfrm>
            <a:off x="711200" y="311705"/>
            <a:ext cx="98185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</a:rPr>
              <a:t>Learning from the national audit of inpatient falls at a local level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89C90A8-105E-4B0D-A04D-2F77A65044A0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8813" y="6130882"/>
            <a:ext cx="2438400" cy="57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DF66195-8422-4CC5-A8A5-F94887BD2108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12259"/>
            <a:ext cx="12192000" cy="32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5B39071-3A83-4B37-A325-22B8F5F4F45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9061" r="30170" b="30227"/>
          <a:stretch/>
        </p:blipFill>
        <p:spPr>
          <a:xfrm>
            <a:off x="1839156" y="1733527"/>
            <a:ext cx="8513685" cy="4163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219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libuck\Desktop\Powerpoint-1 copy.jpg">
            <a:extLst>
              <a:ext uri="{FF2B5EF4-FFF2-40B4-BE49-F238E27FC236}">
                <a16:creationId xmlns:a16="http://schemas.microsoft.com/office/drawing/2014/main" id="{EFCF2914-35E9-4881-B211-4B4077444F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74" t="17533" b="36910"/>
          <a:stretch/>
        </p:blipFill>
        <p:spPr bwMode="auto">
          <a:xfrm>
            <a:off x="572992" y="139701"/>
            <a:ext cx="11046015" cy="796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libuck\Desktop\Powerpoint-1 copy.jpg">
            <a:extLst>
              <a:ext uri="{FF2B5EF4-FFF2-40B4-BE49-F238E27FC236}">
                <a16:creationId xmlns:a16="http://schemas.microsoft.com/office/drawing/2014/main" id="{8A99F139-631F-48BB-9320-927D565D67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23" r="97343" b="32847"/>
          <a:stretch/>
        </p:blipFill>
        <p:spPr bwMode="auto">
          <a:xfrm>
            <a:off x="170382" y="139702"/>
            <a:ext cx="451918" cy="796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26D6297-92C6-4BB2-BAEC-F20DC86A6984}"/>
              </a:ext>
            </a:extLst>
          </p:cNvPr>
          <p:cNvSpPr txBox="1"/>
          <p:nvPr/>
        </p:nvSpPr>
        <p:spPr>
          <a:xfrm>
            <a:off x="711200" y="311705"/>
            <a:ext cx="98185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</a:rPr>
              <a:t>Learning from the national audit of inpatient falls at a local level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89C90A8-105E-4B0D-A04D-2F77A65044A0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8813" y="6130882"/>
            <a:ext cx="2438400" cy="57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DF66195-8422-4CC5-A8A5-F94887BD2108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12259"/>
            <a:ext cx="12192000" cy="32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6239491-8010-4CAE-9AF0-6C3DA414984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6383" t="14683" r="20777" b="20777"/>
          <a:stretch/>
        </p:blipFill>
        <p:spPr>
          <a:xfrm>
            <a:off x="1997476" y="1006929"/>
            <a:ext cx="7661337" cy="4426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809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27084B-E992-4239-A52E-93DD70C48C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300" y="1253331"/>
            <a:ext cx="10515600" cy="4351338"/>
          </a:xfrm>
        </p:spPr>
        <p:txBody>
          <a:bodyPr/>
          <a:lstStyle/>
          <a:p>
            <a:r>
              <a:rPr lang="en-GB" sz="2000" dirty="0">
                <a:solidFill>
                  <a:schemeClr val="accent1"/>
                </a:solidFill>
              </a:rPr>
              <a:t>All adult in-patients are assessed for risk of falls as part of the Safety Assessment documentation:</a:t>
            </a:r>
          </a:p>
          <a:p>
            <a:endParaRPr lang="en-GB" dirty="0"/>
          </a:p>
        </p:txBody>
      </p:sp>
      <p:pic>
        <p:nvPicPr>
          <p:cNvPr id="4" name="Picture 2" descr="C:\Users\libuck\Desktop\Powerpoint-1 copy.jpg">
            <a:extLst>
              <a:ext uri="{FF2B5EF4-FFF2-40B4-BE49-F238E27FC236}">
                <a16:creationId xmlns:a16="http://schemas.microsoft.com/office/drawing/2014/main" id="{281354F6-449D-4B69-8FFB-3CBFC70703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74" t="17533" b="36910"/>
          <a:stretch/>
        </p:blipFill>
        <p:spPr bwMode="auto">
          <a:xfrm>
            <a:off x="572992" y="139701"/>
            <a:ext cx="11046015" cy="796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libuck\Desktop\Powerpoint-1 copy.jpg">
            <a:extLst>
              <a:ext uri="{FF2B5EF4-FFF2-40B4-BE49-F238E27FC236}">
                <a16:creationId xmlns:a16="http://schemas.microsoft.com/office/drawing/2014/main" id="{6F2D491F-6F20-4E7E-977B-EB6F33248E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23" r="97343" b="32847"/>
          <a:stretch/>
        </p:blipFill>
        <p:spPr bwMode="auto">
          <a:xfrm>
            <a:off x="170382" y="139702"/>
            <a:ext cx="451918" cy="796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27E407D-1596-471E-A5B9-DDE5CDF741C2}"/>
              </a:ext>
            </a:extLst>
          </p:cNvPr>
          <p:cNvSpPr txBox="1"/>
          <p:nvPr/>
        </p:nvSpPr>
        <p:spPr>
          <a:xfrm>
            <a:off x="2312126" y="245741"/>
            <a:ext cx="76943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bg1"/>
                </a:solidFill>
              </a:rPr>
              <a:t>Multi factorial falls assessment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63B57F-35A1-4DD7-9AC1-05913A91BB6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730" y="1607361"/>
            <a:ext cx="7715870" cy="453361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BBDD05E-30A7-4892-82AD-8A0256924BEB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6048832"/>
            <a:ext cx="2438400" cy="57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0D13CEF-3100-4592-B1D5-93B863DFC5F0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1735"/>
            <a:ext cx="12192000" cy="3238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51197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8050C0-1542-4450-A085-48E269DD99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300" y="1139825"/>
            <a:ext cx="10515600" cy="4351338"/>
          </a:xfrm>
        </p:spPr>
        <p:txBody>
          <a:bodyPr/>
          <a:lstStyle/>
          <a:p>
            <a:r>
              <a:rPr lang="en-GB" sz="2400" dirty="0">
                <a:solidFill>
                  <a:schemeClr val="accent1"/>
                </a:solidFill>
              </a:rPr>
              <a:t>If indicated, the nursing staff will be reminded to start the corresponding falls prevention care plan:</a:t>
            </a:r>
          </a:p>
          <a:p>
            <a:endParaRPr lang="en-GB" dirty="0"/>
          </a:p>
        </p:txBody>
      </p:sp>
      <p:pic>
        <p:nvPicPr>
          <p:cNvPr id="4" name="Picture 2" descr="C:\Users\libuck\Desktop\Powerpoint-1 copy.jpg">
            <a:extLst>
              <a:ext uri="{FF2B5EF4-FFF2-40B4-BE49-F238E27FC236}">
                <a16:creationId xmlns:a16="http://schemas.microsoft.com/office/drawing/2014/main" id="{6C82B752-BA9E-415A-AC95-95D1C811CE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74" t="17533" b="36910"/>
          <a:stretch/>
        </p:blipFill>
        <p:spPr bwMode="auto">
          <a:xfrm>
            <a:off x="572992" y="139701"/>
            <a:ext cx="11046015" cy="796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libuck\Desktop\Powerpoint-1 copy.jpg">
            <a:extLst>
              <a:ext uri="{FF2B5EF4-FFF2-40B4-BE49-F238E27FC236}">
                <a16:creationId xmlns:a16="http://schemas.microsoft.com/office/drawing/2014/main" id="{B45CAF8D-DDF6-43F7-9C9F-9C420DDEFA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23" r="97343" b="32847"/>
          <a:stretch/>
        </p:blipFill>
        <p:spPr bwMode="auto">
          <a:xfrm>
            <a:off x="170382" y="139702"/>
            <a:ext cx="451918" cy="796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C0E1563-C377-4377-AFBB-B2D68DE9BD2A}"/>
              </a:ext>
            </a:extLst>
          </p:cNvPr>
          <p:cNvSpPr txBox="1"/>
          <p:nvPr/>
        </p:nvSpPr>
        <p:spPr>
          <a:xfrm>
            <a:off x="4832159" y="245741"/>
            <a:ext cx="25773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</a:rPr>
              <a:t>Falls care plan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0ED75E-DA6D-4EB1-8BB8-3282577283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514" y="2153188"/>
            <a:ext cx="6716000" cy="385873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AB6B00C-53F4-4C78-9F72-F343F5388F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923" y="2153188"/>
            <a:ext cx="3318938" cy="158260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D16277A-8A1E-40FD-B7C0-B9BA0FD0AD99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750" y="6117960"/>
            <a:ext cx="2438400" cy="57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B6DAB81-4F42-411A-9A39-72F42309A89D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1735"/>
            <a:ext cx="12192000" cy="3238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63954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FACD64-0302-4337-ABBE-3253D53282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7193" y="1248568"/>
            <a:ext cx="10515600" cy="4351338"/>
          </a:xfrm>
        </p:spPr>
        <p:txBody>
          <a:bodyPr/>
          <a:lstStyle/>
          <a:p>
            <a:r>
              <a:rPr lang="en-GB" sz="2000" dirty="0">
                <a:solidFill>
                  <a:schemeClr val="accent1"/>
                </a:solidFill>
              </a:rPr>
              <a:t>Falls Prevention Interventions changed to four times a day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2" descr="C:\Users\libuck\Desktop\Powerpoint-1 copy.jpg">
            <a:extLst>
              <a:ext uri="{FF2B5EF4-FFF2-40B4-BE49-F238E27FC236}">
                <a16:creationId xmlns:a16="http://schemas.microsoft.com/office/drawing/2014/main" id="{F5EF285D-3836-44EE-963C-B5ED7A6506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74" t="17533" b="36910"/>
          <a:stretch/>
        </p:blipFill>
        <p:spPr bwMode="auto">
          <a:xfrm>
            <a:off x="572992" y="139701"/>
            <a:ext cx="11046015" cy="796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libuck\Desktop\Powerpoint-1 copy.jpg">
            <a:extLst>
              <a:ext uri="{FF2B5EF4-FFF2-40B4-BE49-F238E27FC236}">
                <a16:creationId xmlns:a16="http://schemas.microsoft.com/office/drawing/2014/main" id="{EBB1867E-0486-4EF9-8E25-09BF500E6F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23" r="97343" b="32847"/>
          <a:stretch/>
        </p:blipFill>
        <p:spPr bwMode="auto">
          <a:xfrm>
            <a:off x="170382" y="139702"/>
            <a:ext cx="451918" cy="796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B79CAF8-B07C-4AF2-9691-FCB4D7413419}"/>
              </a:ext>
            </a:extLst>
          </p:cNvPr>
          <p:cNvSpPr txBox="1"/>
          <p:nvPr/>
        </p:nvSpPr>
        <p:spPr>
          <a:xfrm>
            <a:off x="3549564" y="245741"/>
            <a:ext cx="52568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</a:rPr>
              <a:t>Falls Prevention Interventions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BBB7BF4-25A9-4669-A530-643574F818D2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6094988"/>
            <a:ext cx="2438400" cy="57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65BEC4B-D285-495F-B667-DE98B1FF70C3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1735"/>
            <a:ext cx="12192000" cy="32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1" name="Picture 2" descr="image002">
            <a:extLst>
              <a:ext uri="{FF2B5EF4-FFF2-40B4-BE49-F238E27FC236}">
                <a16:creationId xmlns:a16="http://schemas.microsoft.com/office/drawing/2014/main" id="{9DE71CDB-F18E-44B9-8C94-D4A17EBA73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10" b="-1994"/>
          <a:stretch/>
        </p:blipFill>
        <p:spPr bwMode="auto">
          <a:xfrm>
            <a:off x="1050740" y="2565647"/>
            <a:ext cx="4852910" cy="2475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4031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FACD64-0302-4337-ABBE-3253D53282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300" y="1253331"/>
            <a:ext cx="10515600" cy="4351338"/>
          </a:xfrm>
        </p:spPr>
        <p:txBody>
          <a:bodyPr/>
          <a:lstStyle/>
          <a:p>
            <a:r>
              <a:rPr lang="en-GB" sz="2000" dirty="0">
                <a:solidFill>
                  <a:schemeClr val="accent1"/>
                </a:solidFill>
              </a:rPr>
              <a:t>Completion details relating to assessment and care-planning can be viewed on the Safety assessment details dashboard:</a:t>
            </a:r>
          </a:p>
          <a:p>
            <a:r>
              <a:rPr lang="en-GB" sz="2000" dirty="0">
                <a:solidFill>
                  <a:schemeClr val="accent1"/>
                </a:solidFill>
              </a:rPr>
              <a:t>Blank spaces on the dashboard indicate incompletion (new):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pic>
        <p:nvPicPr>
          <p:cNvPr id="4" name="Picture 2" descr="C:\Users\libuck\Desktop\Powerpoint-1 copy.jpg">
            <a:extLst>
              <a:ext uri="{FF2B5EF4-FFF2-40B4-BE49-F238E27FC236}">
                <a16:creationId xmlns:a16="http://schemas.microsoft.com/office/drawing/2014/main" id="{F5EF285D-3836-44EE-963C-B5ED7A6506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74" t="17533" b="36910"/>
          <a:stretch/>
        </p:blipFill>
        <p:spPr bwMode="auto">
          <a:xfrm>
            <a:off x="572992" y="139701"/>
            <a:ext cx="11046015" cy="796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libuck\Desktop\Powerpoint-1 copy.jpg">
            <a:extLst>
              <a:ext uri="{FF2B5EF4-FFF2-40B4-BE49-F238E27FC236}">
                <a16:creationId xmlns:a16="http://schemas.microsoft.com/office/drawing/2014/main" id="{EBB1867E-0486-4EF9-8E25-09BF500E6F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23" r="97343" b="32847"/>
          <a:stretch/>
        </p:blipFill>
        <p:spPr bwMode="auto">
          <a:xfrm>
            <a:off x="170382" y="139702"/>
            <a:ext cx="451918" cy="796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B79CAF8-B07C-4AF2-9691-FCB4D7413419}"/>
              </a:ext>
            </a:extLst>
          </p:cNvPr>
          <p:cNvSpPr txBox="1"/>
          <p:nvPr/>
        </p:nvSpPr>
        <p:spPr>
          <a:xfrm>
            <a:off x="3549564" y="245741"/>
            <a:ext cx="51970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</a:rPr>
              <a:t>Safety assessment dashboard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067E66C-ED55-4EEA-8FC5-05174B2D01C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450" y="2443034"/>
            <a:ext cx="10515600" cy="327638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BBB7BF4-25A9-4669-A530-643574F818D2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6094988"/>
            <a:ext cx="2438400" cy="57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65BEC4B-D285-495F-B667-DE98B1FF70C3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1735"/>
            <a:ext cx="12192000" cy="3238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EB2A0A67-3D58-42C1-903E-7C19023CD269}"/>
              </a:ext>
            </a:extLst>
          </p:cNvPr>
          <p:cNvSpPr/>
          <p:nvPr/>
        </p:nvSpPr>
        <p:spPr>
          <a:xfrm>
            <a:off x="6338656" y="3275860"/>
            <a:ext cx="896645" cy="53266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6422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F6D959-C19B-4F4D-8182-59C4096E4D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300" y="1042598"/>
            <a:ext cx="10515600" cy="4351338"/>
          </a:xfrm>
        </p:spPr>
        <p:txBody>
          <a:bodyPr/>
          <a:lstStyle/>
          <a:p>
            <a:r>
              <a:rPr lang="en-GB" sz="2000" dirty="0">
                <a:solidFill>
                  <a:schemeClr val="accent1"/>
                </a:solidFill>
              </a:rPr>
              <a:t>A reminder to record a Lying and standing BP is generated automatically for all adult in-patients over 65 years old on admission.</a:t>
            </a:r>
          </a:p>
          <a:p>
            <a:r>
              <a:rPr lang="en-GB" sz="2000" dirty="0">
                <a:solidFill>
                  <a:schemeClr val="accent1"/>
                </a:solidFill>
              </a:rPr>
              <a:t>Completion of at least one standing blood pressure (or not) is displayed on the safety dashboard (new).</a:t>
            </a:r>
          </a:p>
          <a:p>
            <a:endParaRPr lang="en-GB" dirty="0"/>
          </a:p>
        </p:txBody>
      </p:sp>
      <p:pic>
        <p:nvPicPr>
          <p:cNvPr id="4" name="Picture 2" descr="C:\Users\libuck\Desktop\Powerpoint-1 copy.jpg">
            <a:extLst>
              <a:ext uri="{FF2B5EF4-FFF2-40B4-BE49-F238E27FC236}">
                <a16:creationId xmlns:a16="http://schemas.microsoft.com/office/drawing/2014/main" id="{F5519B4D-A853-42D1-8D6C-799CE3B618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74" t="17533" b="36910"/>
          <a:stretch/>
        </p:blipFill>
        <p:spPr bwMode="auto">
          <a:xfrm>
            <a:off x="572992" y="139701"/>
            <a:ext cx="11046015" cy="796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libuck\Desktop\Powerpoint-1 copy.jpg">
            <a:extLst>
              <a:ext uri="{FF2B5EF4-FFF2-40B4-BE49-F238E27FC236}">
                <a16:creationId xmlns:a16="http://schemas.microsoft.com/office/drawing/2014/main" id="{DC0BC5EB-84EE-4C18-A346-A8121DBD6B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23" r="97343" b="32847"/>
          <a:stretch/>
        </p:blipFill>
        <p:spPr bwMode="auto">
          <a:xfrm>
            <a:off x="170382" y="139702"/>
            <a:ext cx="451918" cy="796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70DA036-16AE-4149-8DEB-F8FD73A3DE75}"/>
              </a:ext>
            </a:extLst>
          </p:cNvPr>
          <p:cNvSpPr txBox="1"/>
          <p:nvPr/>
        </p:nvSpPr>
        <p:spPr>
          <a:xfrm>
            <a:off x="4354176" y="245741"/>
            <a:ext cx="35543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</a:rPr>
              <a:t>Lying &amp; Standing BP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BD8C7AF-11D1-4FDE-90EA-2651CDBE1A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00" y="2382911"/>
            <a:ext cx="10936386" cy="64017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44CC392-E4EE-48C1-BCBB-CE6F9D39BCE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81"/>
          <a:stretch/>
        </p:blipFill>
        <p:spPr>
          <a:xfrm>
            <a:off x="2191815" y="3023090"/>
            <a:ext cx="7376569" cy="319316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2B85266-97EE-41BB-BB55-BBA38E3C0F4F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5106" y="6098246"/>
            <a:ext cx="2438400" cy="57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8A36E35-B74E-4766-BE9E-C8B758AEC5D5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1735"/>
            <a:ext cx="12192000" cy="3238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457D70A0-86B4-4B8D-8E91-2909DA86E37B}"/>
              </a:ext>
            </a:extLst>
          </p:cNvPr>
          <p:cNvSpPr/>
          <p:nvPr/>
        </p:nvSpPr>
        <p:spPr>
          <a:xfrm>
            <a:off x="8558074" y="4039340"/>
            <a:ext cx="1010310" cy="425863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8195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libuck\Desktop\Powerpoint-1 copy.jpg">
            <a:extLst>
              <a:ext uri="{FF2B5EF4-FFF2-40B4-BE49-F238E27FC236}">
                <a16:creationId xmlns:a16="http://schemas.microsoft.com/office/drawing/2014/main" id="{44F21280-4752-482D-8E9C-9BF1CCC911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74" t="17533" b="36910"/>
          <a:stretch/>
        </p:blipFill>
        <p:spPr bwMode="auto">
          <a:xfrm>
            <a:off x="622300" y="139702"/>
            <a:ext cx="11046015" cy="796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libuck\Desktop\Powerpoint-1 copy.jpg">
            <a:extLst>
              <a:ext uri="{FF2B5EF4-FFF2-40B4-BE49-F238E27FC236}">
                <a16:creationId xmlns:a16="http://schemas.microsoft.com/office/drawing/2014/main" id="{05BCD870-BB2C-4EB9-AEA9-F6BD036A27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23" r="97343" b="32847"/>
          <a:stretch/>
        </p:blipFill>
        <p:spPr bwMode="auto">
          <a:xfrm>
            <a:off x="170382" y="139700"/>
            <a:ext cx="451918" cy="796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76724EB-5248-4BC4-9CC6-A32620702323}"/>
              </a:ext>
            </a:extLst>
          </p:cNvPr>
          <p:cNvSpPr txBox="1"/>
          <p:nvPr/>
        </p:nvSpPr>
        <p:spPr>
          <a:xfrm>
            <a:off x="4094008" y="351782"/>
            <a:ext cx="41927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</a:rPr>
              <a:t>Safety Huddle Example 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6F3494A4-C999-48D1-AA42-348369F425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6964084"/>
              </p:ext>
            </p:extLst>
          </p:nvPr>
        </p:nvGraphicFramePr>
        <p:xfrm>
          <a:off x="622300" y="1148637"/>
          <a:ext cx="10858500" cy="48210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86433">
                  <a:extLst>
                    <a:ext uri="{9D8B030D-6E8A-4147-A177-3AD203B41FA5}">
                      <a16:colId xmlns:a16="http://schemas.microsoft.com/office/drawing/2014/main" val="2440767759"/>
                    </a:ext>
                  </a:extLst>
                </a:gridCol>
                <a:gridCol w="974705">
                  <a:extLst>
                    <a:ext uri="{9D8B030D-6E8A-4147-A177-3AD203B41FA5}">
                      <a16:colId xmlns:a16="http://schemas.microsoft.com/office/drawing/2014/main" val="1392451452"/>
                    </a:ext>
                  </a:extLst>
                </a:gridCol>
                <a:gridCol w="798484">
                  <a:extLst>
                    <a:ext uri="{9D8B030D-6E8A-4147-A177-3AD203B41FA5}">
                      <a16:colId xmlns:a16="http://schemas.microsoft.com/office/drawing/2014/main" val="35732317"/>
                    </a:ext>
                  </a:extLst>
                </a:gridCol>
                <a:gridCol w="933026">
                  <a:extLst>
                    <a:ext uri="{9D8B030D-6E8A-4147-A177-3AD203B41FA5}">
                      <a16:colId xmlns:a16="http://schemas.microsoft.com/office/drawing/2014/main" val="2204711746"/>
                    </a:ext>
                  </a:extLst>
                </a:gridCol>
                <a:gridCol w="879648">
                  <a:extLst>
                    <a:ext uri="{9D8B030D-6E8A-4147-A177-3AD203B41FA5}">
                      <a16:colId xmlns:a16="http://schemas.microsoft.com/office/drawing/2014/main" val="2464787587"/>
                    </a:ext>
                  </a:extLst>
                </a:gridCol>
                <a:gridCol w="766311">
                  <a:extLst>
                    <a:ext uri="{9D8B030D-6E8A-4147-A177-3AD203B41FA5}">
                      <a16:colId xmlns:a16="http://schemas.microsoft.com/office/drawing/2014/main" val="729158088"/>
                    </a:ext>
                  </a:extLst>
                </a:gridCol>
                <a:gridCol w="1091699">
                  <a:extLst>
                    <a:ext uri="{9D8B030D-6E8A-4147-A177-3AD203B41FA5}">
                      <a16:colId xmlns:a16="http://schemas.microsoft.com/office/drawing/2014/main" val="4285272982"/>
                    </a:ext>
                  </a:extLst>
                </a:gridCol>
                <a:gridCol w="3996805">
                  <a:extLst>
                    <a:ext uri="{9D8B030D-6E8A-4147-A177-3AD203B41FA5}">
                      <a16:colId xmlns:a16="http://schemas.microsoft.com/office/drawing/2014/main" val="1743585415"/>
                    </a:ext>
                  </a:extLst>
                </a:gridCol>
                <a:gridCol w="831389">
                  <a:extLst>
                    <a:ext uri="{9D8B030D-6E8A-4147-A177-3AD203B41FA5}">
                      <a16:colId xmlns:a16="http://schemas.microsoft.com/office/drawing/2014/main" val="803750479"/>
                    </a:ext>
                  </a:extLst>
                </a:gridCol>
              </a:tblGrid>
              <a:tr h="24796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Datix ref</a:t>
                      </a:r>
                      <a:endParaRPr lang="en-GB" sz="105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74" marR="4707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Emergency Department</a:t>
                      </a:r>
                      <a:endParaRPr lang="en-GB" sz="105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74" marR="4707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09/10/20</a:t>
                      </a:r>
                      <a:endParaRPr lang="en-GB" sz="105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74" marR="4707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None (no harm caused)</a:t>
                      </a:r>
                      <a:endParaRPr lang="en-GB" sz="105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74" marR="4707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Slips, Trips or Falls Involving Patients</a:t>
                      </a:r>
                      <a:endParaRPr lang="en-GB" sz="105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74" marR="4707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Patient fall from height e.g. bed, chair etc</a:t>
                      </a:r>
                      <a:endParaRPr lang="en-GB" sz="105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74" marR="4707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 have gone to the room to take </a:t>
                      </a:r>
                      <a:r>
                        <a:rPr lang="en-GB" sz="105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obs</a:t>
                      </a:r>
                      <a:r>
                        <a:rPr lang="en-GB" sz="105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, found the patient on the floor very confused and cannula removed. Covered in diarrhoea. </a:t>
                      </a:r>
                      <a:br>
                        <a:rPr lang="en-GB" sz="105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</a:br>
                      <a:r>
                        <a:rPr lang="en-GB" sz="105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no apparent injuries, does not know how he ended up on the floor</a:t>
                      </a:r>
                      <a:endParaRPr lang="en-GB" sz="105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74" marR="4707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cleaned him and took </a:t>
                      </a:r>
                      <a:r>
                        <a:rPr lang="en-GB" sz="105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obs</a:t>
                      </a:r>
                      <a:r>
                        <a:rPr lang="en-GB" sz="105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, got back on to the bed, doctor has seen</a:t>
                      </a:r>
                      <a:br>
                        <a:rPr lang="en-GB" sz="105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</a:br>
                      <a:r>
                        <a:rPr lang="en-GB" sz="105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 cannulated twice in both ACFS </a:t>
                      </a:r>
                      <a:r>
                        <a:rPr lang="en-GB" sz="105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hartmanns</a:t>
                      </a:r>
                      <a:r>
                        <a:rPr lang="en-GB" sz="105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given </a:t>
                      </a:r>
                      <a:br>
                        <a:rPr lang="en-GB" sz="105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</a:br>
                      <a:r>
                        <a:rPr lang="en-GB" sz="105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tilted bed</a:t>
                      </a:r>
                      <a:br>
                        <a:rPr lang="en-GB" sz="105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</a:br>
                      <a:r>
                        <a:rPr lang="en-GB" sz="105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NIC aware</a:t>
                      </a:r>
                      <a:br>
                        <a:rPr lang="en-GB" sz="105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</a:br>
                      <a:r>
                        <a:rPr lang="en-GB" sz="105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outreach aware and will come to see</a:t>
                      </a:r>
                      <a:br>
                        <a:rPr lang="en-GB" sz="105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</a:br>
                      <a:r>
                        <a:rPr lang="en-GB" sz="105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suggested to move to resus but doctor happy to keep him in cubicle six</a:t>
                      </a:r>
                      <a:endParaRPr lang="en-GB" sz="105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74" marR="4707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fall </a:t>
                      </a:r>
                      <a:endParaRPr lang="en-GB" sz="105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74" marR="4707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734137"/>
                  </a:ext>
                </a:extLst>
              </a:tr>
              <a:tr h="23414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Datix ref</a:t>
                      </a:r>
                      <a:endParaRPr lang="en-GB" sz="105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74" marR="4707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G3 - Endocrine and General Medicine</a:t>
                      </a:r>
                      <a:endParaRPr lang="en-GB" sz="105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74" marR="4707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12/10/20</a:t>
                      </a:r>
                      <a:endParaRPr lang="en-GB" sz="105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74" marR="4707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Negligible (minimal injury requiring no treatment)</a:t>
                      </a:r>
                      <a:endParaRPr lang="en-GB" sz="105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74" marR="4707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Slips, Trips or Falls Involving Patients</a:t>
                      </a:r>
                      <a:endParaRPr lang="en-GB" sz="105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74" marR="4707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Patient fall from height e.g. bed, chair etc</a:t>
                      </a:r>
                      <a:endParaRPr lang="en-GB" sz="105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74" marR="4707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Patient fell during the night. Patient got out of bed to go to the toilet with a walking stick, the stick got stuck on the curtain and patient fell onto his knees, banging his head on the wall.</a:t>
                      </a:r>
                      <a:endParaRPr lang="en-GB" sz="105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74" marR="4707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Patient assisted to his feet to sit on his bed. Patient insisted on walking to the toilet. Observations and neuro </a:t>
                      </a:r>
                      <a:r>
                        <a:rPr lang="en-GB" sz="105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obs</a:t>
                      </a:r>
                      <a:r>
                        <a:rPr lang="en-GB" sz="105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done. Doctor informed to review. Patient assisted back to bed and given some bottles. Asked patient to use the call system if needed to get out of bed in future.</a:t>
                      </a:r>
                      <a:endParaRPr lang="en-GB" sz="105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74" marR="4707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none</a:t>
                      </a:r>
                      <a:endParaRPr lang="en-GB" sz="105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74" marR="4707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0556577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39E01021-9900-4BD2-89F8-A7D76827E21F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7372" y="5980235"/>
            <a:ext cx="2438400" cy="57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641DA21-5471-40B0-ADC9-C1E1EC0F6CF0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1735"/>
            <a:ext cx="12192000" cy="3238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30552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217457-4C4D-4415-8283-765D926B63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300" y="1042598"/>
            <a:ext cx="10515600" cy="5193101"/>
          </a:xfrm>
        </p:spPr>
        <p:txBody>
          <a:bodyPr>
            <a:normAutofit/>
          </a:bodyPr>
          <a:lstStyle/>
          <a:p>
            <a:endParaRPr lang="en-GB" dirty="0">
              <a:solidFill>
                <a:schemeClr val="accent1"/>
              </a:solidFill>
            </a:endParaRPr>
          </a:p>
          <a:p>
            <a:endParaRPr lang="en-GB" dirty="0">
              <a:solidFill>
                <a:schemeClr val="accent1"/>
              </a:solidFill>
            </a:endParaRPr>
          </a:p>
          <a:p>
            <a:r>
              <a:rPr lang="en-GB" dirty="0">
                <a:solidFill>
                  <a:schemeClr val="accent1"/>
                </a:solidFill>
              </a:rPr>
              <a:t>Escalated at safety huddle to matron of the area</a:t>
            </a:r>
          </a:p>
          <a:p>
            <a:r>
              <a:rPr lang="en-GB" dirty="0">
                <a:solidFill>
                  <a:schemeClr val="accent1"/>
                </a:solidFill>
              </a:rPr>
              <a:t>Ensuring all falls prevention strategies are in place</a:t>
            </a:r>
          </a:p>
          <a:p>
            <a:r>
              <a:rPr lang="en-GB" dirty="0">
                <a:solidFill>
                  <a:schemeClr val="accent1"/>
                </a:solidFill>
              </a:rPr>
              <a:t>Communication within the MDT to ensure frequent fallers identified</a:t>
            </a:r>
          </a:p>
          <a:p>
            <a:r>
              <a:rPr lang="en-GB" dirty="0">
                <a:solidFill>
                  <a:schemeClr val="accent1"/>
                </a:solidFill>
              </a:rPr>
              <a:t>Patient and environmental safety reviews </a:t>
            </a:r>
          </a:p>
          <a:p>
            <a:endParaRPr lang="en-GB" dirty="0">
              <a:solidFill>
                <a:schemeClr val="accent1"/>
              </a:solidFill>
            </a:endParaRPr>
          </a:p>
        </p:txBody>
      </p:sp>
      <p:pic>
        <p:nvPicPr>
          <p:cNvPr id="4" name="Picture 2" descr="C:\Users\libuck\Desktop\Powerpoint-1 copy.jpg">
            <a:extLst>
              <a:ext uri="{FF2B5EF4-FFF2-40B4-BE49-F238E27FC236}">
                <a16:creationId xmlns:a16="http://schemas.microsoft.com/office/drawing/2014/main" id="{788E5FED-DEB8-45AE-AB11-26546AF963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74" t="17533" b="36910"/>
          <a:stretch/>
        </p:blipFill>
        <p:spPr bwMode="auto">
          <a:xfrm>
            <a:off x="622300" y="139702"/>
            <a:ext cx="11046015" cy="796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libuck\Desktop\Powerpoint-1 copy.jpg">
            <a:extLst>
              <a:ext uri="{FF2B5EF4-FFF2-40B4-BE49-F238E27FC236}">
                <a16:creationId xmlns:a16="http://schemas.microsoft.com/office/drawing/2014/main" id="{490FBA6D-B8AA-4A7D-8613-D17480B45D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23" r="97343" b="32847"/>
          <a:stretch/>
        </p:blipFill>
        <p:spPr bwMode="auto">
          <a:xfrm>
            <a:off x="170382" y="139700"/>
            <a:ext cx="451918" cy="796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F319A79-A344-4703-B0C6-85A828FABE18}"/>
              </a:ext>
            </a:extLst>
          </p:cNvPr>
          <p:cNvSpPr txBox="1"/>
          <p:nvPr/>
        </p:nvSpPr>
        <p:spPr>
          <a:xfrm>
            <a:off x="4130237" y="245742"/>
            <a:ext cx="29124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</a:rPr>
              <a:t>Frequent Fallers</a:t>
            </a:r>
            <a:endParaRPr lang="en-GB" sz="3200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3C00C7F-CB79-48B9-8DA7-E8111F6E59A9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6107967"/>
            <a:ext cx="2438400" cy="57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E30AC80-49C9-4D6C-BE81-A500BBD8B1CB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1735"/>
            <a:ext cx="12192000" cy="32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A519320-8C57-4C81-BCB2-928651AB333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4869" t="21179" r="32962" b="40331"/>
          <a:stretch/>
        </p:blipFill>
        <p:spPr>
          <a:xfrm>
            <a:off x="8994788" y="452761"/>
            <a:ext cx="2574912" cy="235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926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B81C3A-CF58-4F9F-8FEE-BD6E29C8FB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>
                <a:solidFill>
                  <a:schemeClr val="accent1"/>
                </a:solidFill>
              </a:rPr>
              <a:t>Falls improvement Plan</a:t>
            </a:r>
          </a:p>
          <a:p>
            <a:r>
              <a:rPr lang="en-GB" dirty="0">
                <a:solidFill>
                  <a:schemeClr val="accent1"/>
                </a:solidFill>
              </a:rPr>
              <a:t>Falling man symbol</a:t>
            </a:r>
            <a:endParaRPr lang="en-GB" i="1" dirty="0">
              <a:solidFill>
                <a:schemeClr val="accent1"/>
              </a:solidFill>
            </a:endParaRPr>
          </a:p>
          <a:p>
            <a:r>
              <a:rPr lang="en-GB" dirty="0">
                <a:solidFill>
                  <a:schemeClr val="accent1"/>
                </a:solidFill>
              </a:rPr>
              <a:t>Monthly lying/standing blood pressure</a:t>
            </a:r>
          </a:p>
          <a:p>
            <a:pPr marL="0" indent="0">
              <a:buNone/>
            </a:pPr>
            <a:r>
              <a:rPr lang="en-GB" dirty="0">
                <a:solidFill>
                  <a:schemeClr val="accent1"/>
                </a:solidFill>
              </a:rPr>
              <a:t>audits with feedback to the wards</a:t>
            </a:r>
          </a:p>
          <a:p>
            <a:r>
              <a:rPr lang="en-GB" dirty="0">
                <a:solidFill>
                  <a:schemeClr val="accent1"/>
                </a:solidFill>
              </a:rPr>
              <a:t>Assistive technology –bed/ chair sensor mats</a:t>
            </a:r>
          </a:p>
          <a:p>
            <a:r>
              <a:rPr lang="en-GB" dirty="0">
                <a:solidFill>
                  <a:schemeClr val="accent1"/>
                </a:solidFill>
              </a:rPr>
              <a:t>Falls Awareness Week</a:t>
            </a:r>
          </a:p>
          <a:p>
            <a:r>
              <a:rPr lang="en-GB" dirty="0">
                <a:solidFill>
                  <a:schemeClr val="accent1"/>
                </a:solidFill>
              </a:rPr>
              <a:t>Call Don’t Fall posters </a:t>
            </a:r>
          </a:p>
          <a:p>
            <a:r>
              <a:rPr lang="en-GB" dirty="0">
                <a:solidFill>
                  <a:schemeClr val="accent1"/>
                </a:solidFill>
              </a:rPr>
              <a:t>Safety Bulletins following a fall to highlight</a:t>
            </a:r>
          </a:p>
          <a:p>
            <a:pPr marL="0" indent="0">
              <a:buNone/>
            </a:pPr>
            <a:r>
              <a:rPr lang="en-GB" dirty="0">
                <a:solidFill>
                  <a:schemeClr val="accent1"/>
                </a:solidFill>
              </a:rPr>
              <a:t>learning to all staff</a:t>
            </a:r>
          </a:p>
          <a:p>
            <a:endParaRPr lang="en-GB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GB" i="1" dirty="0">
                <a:solidFill>
                  <a:schemeClr val="accent1"/>
                </a:solidFill>
              </a:rPr>
              <a:t>   </a:t>
            </a:r>
          </a:p>
        </p:txBody>
      </p:sp>
      <p:pic>
        <p:nvPicPr>
          <p:cNvPr id="4" name="Picture 2" descr="C:\Users\libuck\Desktop\Powerpoint-1 copy.jpg">
            <a:extLst>
              <a:ext uri="{FF2B5EF4-FFF2-40B4-BE49-F238E27FC236}">
                <a16:creationId xmlns:a16="http://schemas.microsoft.com/office/drawing/2014/main" id="{DC1F781C-CBD5-4583-9ACD-1EBC35F510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23" r="97343" b="32847"/>
          <a:stretch/>
        </p:blipFill>
        <p:spPr bwMode="auto">
          <a:xfrm>
            <a:off x="371285" y="292102"/>
            <a:ext cx="451918" cy="796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libuck\Desktop\Powerpoint-1 copy.jpg">
            <a:extLst>
              <a:ext uri="{FF2B5EF4-FFF2-40B4-BE49-F238E27FC236}">
                <a16:creationId xmlns:a16="http://schemas.microsoft.com/office/drawing/2014/main" id="{9DD6E1A3-E5C2-4940-B3CD-5869E95211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74" t="17533" b="36910"/>
          <a:stretch/>
        </p:blipFill>
        <p:spPr bwMode="auto">
          <a:xfrm>
            <a:off x="823203" y="274984"/>
            <a:ext cx="10997512" cy="796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228C73E-2EE6-4F5F-9FF4-33817963DB07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6078599"/>
            <a:ext cx="2438400" cy="57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95DE78E-EC62-4A24-BB50-E45B823CF99D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1735"/>
            <a:ext cx="12192000" cy="3238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E8BA082-94F9-49AD-9CF1-3503DD2F22B4}"/>
              </a:ext>
            </a:extLst>
          </p:cNvPr>
          <p:cNvSpPr txBox="1"/>
          <p:nvPr/>
        </p:nvSpPr>
        <p:spPr>
          <a:xfrm>
            <a:off x="1088329" y="398142"/>
            <a:ext cx="102804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bg1"/>
                </a:solidFill>
              </a:rPr>
              <a:t>Continuous Improvement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C48C819-BB13-4C8F-B085-56DA3908C4B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7111" t="52686" r="31044" b="10550"/>
          <a:stretch/>
        </p:blipFill>
        <p:spPr>
          <a:xfrm>
            <a:off x="8151120" y="1650091"/>
            <a:ext cx="3070420" cy="275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650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C9018-EE4C-416D-8CFE-2F7898D4C1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6600" y="1253330"/>
            <a:ext cx="10515600" cy="46394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b="1" dirty="0">
                <a:solidFill>
                  <a:schemeClr val="accent1"/>
                </a:solidFill>
              </a:rPr>
              <a:t>December 2021 data</a:t>
            </a:r>
          </a:p>
          <a:p>
            <a:pPr marL="342900" indent="-342900"/>
            <a:r>
              <a:rPr lang="en-GB" dirty="0">
                <a:solidFill>
                  <a:schemeClr val="accent1"/>
                </a:solidFill>
              </a:rPr>
              <a:t>Total trust falls figure – </a:t>
            </a:r>
            <a:r>
              <a:rPr lang="en-GB" b="1" dirty="0">
                <a:solidFill>
                  <a:schemeClr val="accent1"/>
                </a:solidFill>
              </a:rPr>
              <a:t>92</a:t>
            </a:r>
            <a:endParaRPr lang="en-GB" dirty="0">
              <a:solidFill>
                <a:srgbClr val="FF0000"/>
              </a:solidFill>
            </a:endParaRPr>
          </a:p>
          <a:p>
            <a:pPr marL="342900" indent="-342900"/>
            <a:r>
              <a:rPr lang="en-GB" dirty="0">
                <a:solidFill>
                  <a:schemeClr val="accent1"/>
                </a:solidFill>
              </a:rPr>
              <a:t>Of these </a:t>
            </a:r>
            <a:r>
              <a:rPr lang="en-GB" b="1" dirty="0">
                <a:solidFill>
                  <a:schemeClr val="accent1"/>
                </a:solidFill>
              </a:rPr>
              <a:t>92</a:t>
            </a:r>
            <a:r>
              <a:rPr lang="en-GB" dirty="0">
                <a:solidFill>
                  <a:schemeClr val="accent1"/>
                </a:solidFill>
              </a:rPr>
              <a:t> falls  77 occurred  in acute beds and  15 occurring in community beds</a:t>
            </a:r>
          </a:p>
          <a:p>
            <a:pPr marL="342900" indent="-342900"/>
            <a:r>
              <a:rPr lang="en-GB" b="1" dirty="0">
                <a:solidFill>
                  <a:schemeClr val="accent1"/>
                </a:solidFill>
              </a:rPr>
              <a:t>13</a:t>
            </a:r>
            <a:r>
              <a:rPr lang="en-GB" dirty="0">
                <a:solidFill>
                  <a:schemeClr val="accent1"/>
                </a:solidFill>
              </a:rPr>
              <a:t> patients were classed as frequent fallers – 10 fell twice and 3 three times during the reporting month</a:t>
            </a:r>
          </a:p>
          <a:p>
            <a:pPr marL="0" indent="0">
              <a:buNone/>
            </a:pPr>
            <a:r>
              <a:rPr lang="en-GB" sz="3200" b="1" dirty="0">
                <a:solidFill>
                  <a:schemeClr val="accent1"/>
                </a:solidFill>
              </a:rPr>
              <a:t>Year to date data</a:t>
            </a:r>
            <a:endParaRPr lang="en-GB" sz="4000" b="1" dirty="0">
              <a:solidFill>
                <a:schemeClr val="accent1"/>
              </a:solidFill>
            </a:endParaRPr>
          </a:p>
          <a:p>
            <a:pPr marL="285750" indent="-285750"/>
            <a:r>
              <a:rPr lang="en-GB" dirty="0">
                <a:solidFill>
                  <a:schemeClr val="accent1"/>
                </a:solidFill>
              </a:rPr>
              <a:t>The average number of falls per month is 75, including acute and community beds</a:t>
            </a:r>
          </a:p>
          <a:p>
            <a:endParaRPr lang="en-GB" sz="3200" dirty="0"/>
          </a:p>
        </p:txBody>
      </p:sp>
      <p:pic>
        <p:nvPicPr>
          <p:cNvPr id="4" name="Picture 2" descr="C:\Users\libuck\Desktop\Powerpoint-1 copy.jpg">
            <a:extLst>
              <a:ext uri="{FF2B5EF4-FFF2-40B4-BE49-F238E27FC236}">
                <a16:creationId xmlns:a16="http://schemas.microsoft.com/office/drawing/2014/main" id="{711B3EDD-CBAA-4FE7-B125-E32AF12D56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74" t="17533" b="36910"/>
          <a:stretch/>
        </p:blipFill>
        <p:spPr bwMode="auto">
          <a:xfrm>
            <a:off x="622300" y="139702"/>
            <a:ext cx="11046015" cy="796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libuck\Desktop\Powerpoint-1 copy.jpg">
            <a:extLst>
              <a:ext uri="{FF2B5EF4-FFF2-40B4-BE49-F238E27FC236}">
                <a16:creationId xmlns:a16="http://schemas.microsoft.com/office/drawing/2014/main" id="{757FC983-22A4-41A5-9DF4-AAFCA8EF67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23" r="97343" b="32847"/>
          <a:stretch/>
        </p:blipFill>
        <p:spPr bwMode="auto">
          <a:xfrm>
            <a:off x="170382" y="139702"/>
            <a:ext cx="451918" cy="796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DCE948B-040D-44DC-901D-5DAA5CAA5326}"/>
              </a:ext>
            </a:extLst>
          </p:cNvPr>
          <p:cNvSpPr txBox="1"/>
          <p:nvPr/>
        </p:nvSpPr>
        <p:spPr>
          <a:xfrm>
            <a:off x="3340100" y="276520"/>
            <a:ext cx="551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Our story - WSFT falls position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66888F8-94F1-4D0C-A2E7-D1EF59F838B2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8996" y="6146798"/>
            <a:ext cx="2438400" cy="57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749D9F7-8B24-4AF5-AC63-90E3431B6280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12259"/>
            <a:ext cx="12192000" cy="3238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49732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88DDC7A-5704-4D9A-8684-C9CA81F0B8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029" t="22912" r="24053" b="12363"/>
          <a:stretch/>
        </p:blipFill>
        <p:spPr>
          <a:xfrm>
            <a:off x="1420426" y="260904"/>
            <a:ext cx="9223899" cy="6468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608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5A0015-D4D6-4F6C-BD81-DABEB4C39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300" y="1253330"/>
            <a:ext cx="10515600" cy="5109369"/>
          </a:xfrm>
        </p:spPr>
        <p:txBody>
          <a:bodyPr>
            <a:normAutofit/>
          </a:bodyPr>
          <a:lstStyle/>
          <a:p>
            <a:pPr algn="just"/>
            <a:r>
              <a:rPr lang="en-GB" dirty="0">
                <a:solidFill>
                  <a:schemeClr val="accent1"/>
                </a:solidFill>
              </a:rPr>
              <a:t>Impacted on some of the improvement plans</a:t>
            </a:r>
          </a:p>
          <a:p>
            <a:pPr algn="just"/>
            <a:r>
              <a:rPr lang="en-GB" dirty="0">
                <a:solidFill>
                  <a:schemeClr val="accent1"/>
                </a:solidFill>
              </a:rPr>
              <a:t>Increased number of patients not being visible to ward staff due to bay curtains </a:t>
            </a:r>
          </a:p>
          <a:p>
            <a:pPr algn="just"/>
            <a:r>
              <a:rPr lang="en-GB" dirty="0">
                <a:solidFill>
                  <a:schemeClr val="accent1"/>
                </a:solidFill>
              </a:rPr>
              <a:t>Reduced opportunity for patients to mobilise within hospital environment risking further deconditioning</a:t>
            </a:r>
          </a:p>
          <a:p>
            <a:pPr algn="just"/>
            <a:r>
              <a:rPr lang="en-GB" dirty="0">
                <a:solidFill>
                  <a:schemeClr val="accent1"/>
                </a:solidFill>
              </a:rPr>
              <a:t>Impact due to no visiting</a:t>
            </a:r>
          </a:p>
          <a:p>
            <a:pPr algn="just"/>
            <a:r>
              <a:rPr lang="en-GB" dirty="0">
                <a:solidFill>
                  <a:schemeClr val="accent1"/>
                </a:solidFill>
              </a:rPr>
              <a:t>Education virtual rather than face-to-face</a:t>
            </a:r>
          </a:p>
          <a:p>
            <a:pPr algn="just"/>
            <a:r>
              <a:rPr lang="en-GB" dirty="0">
                <a:solidFill>
                  <a:schemeClr val="accent1"/>
                </a:solidFill>
              </a:rPr>
              <a:t>Falls champion day on hold</a:t>
            </a:r>
          </a:p>
          <a:p>
            <a:pPr marL="0" indent="0" algn="just">
              <a:buNone/>
            </a:pPr>
            <a:endParaRPr lang="en-GB" dirty="0">
              <a:solidFill>
                <a:schemeClr val="accent1"/>
              </a:solidFill>
            </a:endParaRPr>
          </a:p>
          <a:p>
            <a:pPr marL="0" indent="0" algn="just">
              <a:buNone/>
            </a:pPr>
            <a:endParaRPr lang="en-GB" dirty="0">
              <a:solidFill>
                <a:schemeClr val="accent1"/>
              </a:solidFill>
            </a:endParaRPr>
          </a:p>
          <a:p>
            <a:pPr marL="0" lvl="0" indent="0" algn="just">
              <a:buNone/>
            </a:pPr>
            <a:endParaRPr lang="en-GB" dirty="0">
              <a:solidFill>
                <a:srgbClr val="4F81BD"/>
              </a:solidFill>
            </a:endParaRPr>
          </a:p>
          <a:p>
            <a:pPr marL="0" lvl="0" indent="0" algn="just">
              <a:buNone/>
            </a:pPr>
            <a:endParaRPr lang="en-GB" dirty="0">
              <a:solidFill>
                <a:srgbClr val="4F81BD"/>
              </a:solidFill>
            </a:endParaRPr>
          </a:p>
          <a:p>
            <a:pPr marL="0" lvl="0" indent="0" algn="just">
              <a:buNone/>
            </a:pPr>
            <a:endParaRPr lang="en-GB" dirty="0">
              <a:solidFill>
                <a:srgbClr val="4F81BD"/>
              </a:solidFill>
            </a:endParaRPr>
          </a:p>
          <a:p>
            <a:pPr marL="0" lvl="0" indent="0" algn="just">
              <a:buNone/>
            </a:pPr>
            <a:endParaRPr lang="en-GB" dirty="0">
              <a:solidFill>
                <a:srgbClr val="4F81BD"/>
              </a:solidFill>
            </a:endParaRPr>
          </a:p>
          <a:p>
            <a:endParaRPr lang="en-GB" dirty="0"/>
          </a:p>
        </p:txBody>
      </p:sp>
      <p:pic>
        <p:nvPicPr>
          <p:cNvPr id="4" name="Picture 2" descr="C:\Users\libuck\Desktop\Powerpoint-1 copy.jpg">
            <a:extLst>
              <a:ext uri="{FF2B5EF4-FFF2-40B4-BE49-F238E27FC236}">
                <a16:creationId xmlns:a16="http://schemas.microsoft.com/office/drawing/2014/main" id="{BB64ED15-5812-4B28-AB2D-A8D52E534D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74" t="17533" b="36910"/>
          <a:stretch/>
        </p:blipFill>
        <p:spPr bwMode="auto">
          <a:xfrm>
            <a:off x="622300" y="139702"/>
            <a:ext cx="11046015" cy="796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libuck\Desktop\Powerpoint-1 copy.jpg">
            <a:extLst>
              <a:ext uri="{FF2B5EF4-FFF2-40B4-BE49-F238E27FC236}">
                <a16:creationId xmlns:a16="http://schemas.microsoft.com/office/drawing/2014/main" id="{F83B68FA-1F4D-41A9-A3AB-0F298E989D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23" r="97343" b="32847"/>
          <a:stretch/>
        </p:blipFill>
        <p:spPr bwMode="auto">
          <a:xfrm>
            <a:off x="170382" y="139700"/>
            <a:ext cx="451918" cy="796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1EB6FFC-C212-47DC-B8B3-675DB9452B86}"/>
              </a:ext>
            </a:extLst>
          </p:cNvPr>
          <p:cNvSpPr txBox="1"/>
          <p:nvPr/>
        </p:nvSpPr>
        <p:spPr>
          <a:xfrm>
            <a:off x="1992702" y="245740"/>
            <a:ext cx="66100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</a:rPr>
              <a:t>Impact of Covid and Covid Recovery </a:t>
            </a:r>
            <a:r>
              <a:rPr lang="en-GB" sz="3200" b="1" dirty="0" err="1">
                <a:solidFill>
                  <a:schemeClr val="bg1"/>
                </a:solidFill>
              </a:rPr>
              <a:t>reocvery</a:t>
            </a:r>
            <a:endParaRPr lang="en-GB" sz="3200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C9D2C2E-A508-44C6-9908-2BDFEDACF219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6107240"/>
            <a:ext cx="2438400" cy="57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7BF38FD-1067-4F06-8B18-AC3A16FF318B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1735"/>
            <a:ext cx="12192000" cy="3238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54987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6991A1-2BA2-4CA1-902B-68A21E12C7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300" y="1253330"/>
            <a:ext cx="11046014" cy="466486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b="1" dirty="0">
                <a:solidFill>
                  <a:schemeClr val="accent1"/>
                </a:solidFill>
              </a:rPr>
              <a:t>Trust focus on falls but accept there is still lots to do!</a:t>
            </a:r>
          </a:p>
          <a:p>
            <a:r>
              <a:rPr lang="en-GB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Insight</a:t>
            </a:r>
            <a:r>
              <a:rPr lang="en-GB" dirty="0">
                <a:solidFill>
                  <a:schemeClr val="accent1"/>
                </a:solidFill>
              </a:rPr>
              <a:t> </a:t>
            </a:r>
          </a:p>
          <a:p>
            <a:r>
              <a:rPr lang="en-GB" dirty="0">
                <a:solidFill>
                  <a:schemeClr val="accent1"/>
                </a:solidFill>
              </a:rPr>
              <a:t>Invest in Falls - Trust Falls role </a:t>
            </a:r>
          </a:p>
          <a:p>
            <a:r>
              <a:rPr lang="en-GB" dirty="0">
                <a:solidFill>
                  <a:schemeClr val="accent1"/>
                </a:solidFill>
              </a:rPr>
              <a:t>Utilising different investigation methods to learn</a:t>
            </a:r>
          </a:p>
          <a:p>
            <a:r>
              <a:rPr lang="en-GB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Involvement </a:t>
            </a:r>
            <a:endParaRPr lang="en-GB" dirty="0">
              <a:solidFill>
                <a:schemeClr val="accent1"/>
              </a:solidFill>
            </a:endParaRPr>
          </a:p>
          <a:p>
            <a:r>
              <a:rPr lang="en-GB" dirty="0">
                <a:solidFill>
                  <a:schemeClr val="accent1"/>
                </a:solidFill>
              </a:rPr>
              <a:t>Trust falls group with MDT input and Executive sponsor</a:t>
            </a:r>
          </a:p>
          <a:p>
            <a:r>
              <a:rPr lang="en-GB" dirty="0">
                <a:solidFill>
                  <a:schemeClr val="accent1"/>
                </a:solidFill>
              </a:rPr>
              <a:t>Falls champions</a:t>
            </a:r>
          </a:p>
          <a:p>
            <a:r>
              <a:rPr lang="en-GB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Improvement </a:t>
            </a:r>
          </a:p>
          <a:p>
            <a:r>
              <a:rPr lang="en-GB" dirty="0">
                <a:solidFill>
                  <a:schemeClr val="accent1"/>
                </a:solidFill>
              </a:rPr>
              <a:t>Qi projects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>
                <a:solidFill>
                  <a:schemeClr val="accent1"/>
                </a:solidFill>
              </a:rPr>
              <a:t>Frequent fallers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>
                <a:solidFill>
                  <a:schemeClr val="accent1"/>
                </a:solidFill>
              </a:rPr>
              <a:t>Deconditioning games</a:t>
            </a:r>
          </a:p>
          <a:p>
            <a:pPr marL="0" indent="0">
              <a:buNone/>
            </a:pPr>
            <a:endParaRPr lang="en-GB" dirty="0">
              <a:solidFill>
                <a:schemeClr val="accent1"/>
              </a:solidFill>
            </a:endParaRPr>
          </a:p>
        </p:txBody>
      </p:sp>
      <p:pic>
        <p:nvPicPr>
          <p:cNvPr id="4" name="Picture 2" descr="C:\Users\libuck\Desktop\Powerpoint-1 copy.jpg">
            <a:extLst>
              <a:ext uri="{FF2B5EF4-FFF2-40B4-BE49-F238E27FC236}">
                <a16:creationId xmlns:a16="http://schemas.microsoft.com/office/drawing/2014/main" id="{23BF1190-A865-4D76-B014-BD136E4EEF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74" t="17533" b="36910"/>
          <a:stretch/>
        </p:blipFill>
        <p:spPr bwMode="auto">
          <a:xfrm>
            <a:off x="622300" y="139702"/>
            <a:ext cx="11046015" cy="796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libuck\Desktop\Powerpoint-1 copy.jpg">
            <a:extLst>
              <a:ext uri="{FF2B5EF4-FFF2-40B4-BE49-F238E27FC236}">
                <a16:creationId xmlns:a16="http://schemas.microsoft.com/office/drawing/2014/main" id="{39C5D2D2-C999-48CC-A2BC-64D371AA9B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23" r="97343" b="32847"/>
          <a:stretch/>
        </p:blipFill>
        <p:spPr bwMode="auto">
          <a:xfrm>
            <a:off x="170382" y="139700"/>
            <a:ext cx="451918" cy="796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81697D9-CB73-4744-A951-6A9118244EF5}"/>
              </a:ext>
            </a:extLst>
          </p:cNvPr>
          <p:cNvSpPr txBox="1"/>
          <p:nvPr/>
        </p:nvSpPr>
        <p:spPr>
          <a:xfrm>
            <a:off x="3903636" y="245740"/>
            <a:ext cx="44498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</a:rPr>
              <a:t>Our take home messages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B9024D8-57D9-49B4-800E-AC1A4FF9E080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5980235"/>
            <a:ext cx="2438400" cy="57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812220D-4D89-40D6-AC19-7671D337DEF8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1735"/>
            <a:ext cx="12192000" cy="3238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92832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57951F2-1777-41D8-B34E-32422555B10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1"/>
                </a:solidFill>
              </a:rPr>
              <a:t>Thank you for listening.</a:t>
            </a:r>
            <a:br>
              <a:rPr lang="en-GB" dirty="0">
                <a:solidFill>
                  <a:schemeClr val="accent1"/>
                </a:solidFill>
              </a:rPr>
            </a:br>
            <a:r>
              <a:rPr lang="en-GB" dirty="0">
                <a:solidFill>
                  <a:schemeClr val="accent1"/>
                </a:solidFill>
              </a:rPr>
              <a:t>Any Questions?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1C50AEE-2219-4A1E-B2E0-32EFA1690A9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1735"/>
            <a:ext cx="12192000" cy="32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F175613-8431-4117-AA13-5CB435CE24E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5980235"/>
            <a:ext cx="2438400" cy="57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3BCB9C3-49FC-46CD-A40E-43170F5D2CA6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97" t="18755" r="8864" b="29138"/>
          <a:stretch/>
        </p:blipFill>
        <p:spPr bwMode="auto">
          <a:xfrm>
            <a:off x="10512772" y="122238"/>
            <a:ext cx="1532890" cy="7143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388278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libuck\Desktop\Powerpoint-1 copy.jpg">
            <a:extLst>
              <a:ext uri="{FF2B5EF4-FFF2-40B4-BE49-F238E27FC236}">
                <a16:creationId xmlns:a16="http://schemas.microsoft.com/office/drawing/2014/main" id="{D488E079-6AE1-4241-B7A5-18EE624FBF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74" t="17533" b="36910"/>
          <a:stretch/>
        </p:blipFill>
        <p:spPr bwMode="auto">
          <a:xfrm>
            <a:off x="759703" y="155643"/>
            <a:ext cx="11046015" cy="796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libuck\Desktop\Powerpoint-1 copy.jpg">
            <a:extLst>
              <a:ext uri="{FF2B5EF4-FFF2-40B4-BE49-F238E27FC236}">
                <a16:creationId xmlns:a16="http://schemas.microsoft.com/office/drawing/2014/main" id="{9940BFE3-A3CE-4FFC-B025-E0796BD25F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23" r="97343" b="32847"/>
          <a:stretch/>
        </p:blipFill>
        <p:spPr bwMode="auto">
          <a:xfrm>
            <a:off x="386282" y="155641"/>
            <a:ext cx="451918" cy="796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79448BB-188C-4791-955B-CD6F68067A72}"/>
              </a:ext>
            </a:extLst>
          </p:cNvPr>
          <p:cNvSpPr txBox="1"/>
          <p:nvPr/>
        </p:nvSpPr>
        <p:spPr>
          <a:xfrm>
            <a:off x="5170060" y="219372"/>
            <a:ext cx="22252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600" dirty="0">
                <a:solidFill>
                  <a:schemeClr val="bg1"/>
                </a:solidFill>
              </a:rPr>
              <a:t>Case Study</a:t>
            </a:r>
          </a:p>
          <a:p>
            <a:r>
              <a:rPr lang="en-GB" dirty="0"/>
              <a:t> 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72AFA6D-B560-4430-B09A-9E573B4B687E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3498" y="6183266"/>
            <a:ext cx="2438400" cy="57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3BE56A5-91C4-4E50-81DC-F6D79789E15C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12259"/>
            <a:ext cx="12192000" cy="3238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587E67C-187D-4EA1-A22E-3B1CFE05A710}"/>
              </a:ext>
            </a:extLst>
          </p:cNvPr>
          <p:cNvSpPr txBox="1"/>
          <p:nvPr/>
        </p:nvSpPr>
        <p:spPr>
          <a:xfrm>
            <a:off x="479394" y="1426569"/>
            <a:ext cx="4563123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Fall with fractured neck of femur</a:t>
            </a:r>
          </a:p>
          <a:p>
            <a:endParaRPr lang="en-GB" sz="2400" dirty="0">
              <a:solidFill>
                <a:schemeClr val="accent1"/>
              </a:solidFill>
            </a:endParaRPr>
          </a:p>
          <a:p>
            <a:r>
              <a:rPr lang="en-GB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happened?</a:t>
            </a:r>
          </a:p>
          <a:p>
            <a:endParaRPr lang="en-GB" sz="2000" dirty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accent1"/>
                </a:solidFill>
              </a:rPr>
              <a:t>Admission with back pain and urinary incontinence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accent1"/>
                </a:solidFill>
              </a:rPr>
              <a:t>Treatment given for UTI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accent1"/>
                </a:solidFill>
              </a:rPr>
              <a:t>Declined to mobilise due to back pain and feeling unwell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accent1"/>
                </a:solidFill>
              </a:rPr>
              <a:t>Mobilised with a frame and supervision and completed stairs assessment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accent1"/>
                </a:solidFill>
              </a:rPr>
              <a:t>Discharge planned for the afternoon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accent1"/>
                </a:solidFill>
              </a:rPr>
              <a:t>Unwitnessed fall within the bay and sustained a fractured neck of femur.</a:t>
            </a:r>
          </a:p>
          <a:p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1F948D8-F875-4355-BE2D-635FE32B1842}"/>
              </a:ext>
            </a:extLst>
          </p:cNvPr>
          <p:cNvSpPr txBox="1"/>
          <p:nvPr/>
        </p:nvSpPr>
        <p:spPr>
          <a:xfrm>
            <a:off x="6542843" y="2043441"/>
            <a:ext cx="490935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did it happen?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accent1"/>
                </a:solidFill>
              </a:rPr>
              <a:t>Background of dementia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accent1"/>
                </a:solidFill>
              </a:rPr>
              <a:t>Patient awareness that not at home and wanting to return home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accent1"/>
                </a:solidFill>
              </a:rPr>
              <a:t>Deconditioning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accent1"/>
                </a:solidFill>
              </a:rPr>
              <a:t>Reduced insight into abilities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accent1"/>
                </a:solidFill>
              </a:rPr>
              <a:t>Call buzzer not used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accent1"/>
                </a:solidFill>
              </a:rPr>
              <a:t>Staff attending to another patient and not in the bay when patient mobilised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accent1"/>
                </a:solidFill>
              </a:rPr>
              <a:t>Bed space has reduced visibility from ward corridor</a:t>
            </a:r>
          </a:p>
        </p:txBody>
      </p:sp>
    </p:spTree>
    <p:extLst>
      <p:ext uri="{BB962C8B-B14F-4D97-AF65-F5344CB8AC3E}">
        <p14:creationId xmlns:p14="http://schemas.microsoft.com/office/powerpoint/2010/main" val="1045461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libuck\Desktop\Powerpoint-1 copy.jpg">
            <a:extLst>
              <a:ext uri="{FF2B5EF4-FFF2-40B4-BE49-F238E27FC236}">
                <a16:creationId xmlns:a16="http://schemas.microsoft.com/office/drawing/2014/main" id="{D488E079-6AE1-4241-B7A5-18EE624FBF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74" t="17533" b="36910"/>
          <a:stretch/>
        </p:blipFill>
        <p:spPr bwMode="auto">
          <a:xfrm>
            <a:off x="759703" y="155643"/>
            <a:ext cx="11046015" cy="796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libuck\Desktop\Powerpoint-1 copy.jpg">
            <a:extLst>
              <a:ext uri="{FF2B5EF4-FFF2-40B4-BE49-F238E27FC236}">
                <a16:creationId xmlns:a16="http://schemas.microsoft.com/office/drawing/2014/main" id="{9940BFE3-A3CE-4FFC-B025-E0796BD25F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23" r="97343" b="32847"/>
          <a:stretch/>
        </p:blipFill>
        <p:spPr bwMode="auto">
          <a:xfrm>
            <a:off x="386282" y="155641"/>
            <a:ext cx="451918" cy="796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79448BB-188C-4791-955B-CD6F68067A72}"/>
              </a:ext>
            </a:extLst>
          </p:cNvPr>
          <p:cNvSpPr txBox="1"/>
          <p:nvPr/>
        </p:nvSpPr>
        <p:spPr>
          <a:xfrm>
            <a:off x="5170064" y="219372"/>
            <a:ext cx="22252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600" dirty="0">
                <a:solidFill>
                  <a:schemeClr val="bg1"/>
                </a:solidFill>
              </a:rPr>
              <a:t>Case Study</a:t>
            </a:r>
          </a:p>
          <a:p>
            <a:r>
              <a:rPr lang="en-GB" dirty="0"/>
              <a:t> 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72AFA6D-B560-4430-B09A-9E573B4B687E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3498" y="6183266"/>
            <a:ext cx="2438400" cy="57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3BE56A5-91C4-4E50-81DC-F6D79789E15C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12259"/>
            <a:ext cx="12192000" cy="3238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D4780B9-E201-46CB-97A1-356C372285AB}"/>
              </a:ext>
            </a:extLst>
          </p:cNvPr>
          <p:cNvSpPr txBox="1"/>
          <p:nvPr/>
        </p:nvSpPr>
        <p:spPr>
          <a:xfrm>
            <a:off x="386282" y="1545159"/>
            <a:ext cx="4336638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have we learned?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accent1"/>
                </a:solidFill>
              </a:rPr>
              <a:t>Patient awareness and understanding of discussions and discharge plans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accent1"/>
                </a:solidFill>
              </a:rPr>
              <a:t>Manual Handling technique to assist patient off the floor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accent1"/>
                </a:solidFill>
              </a:rPr>
              <a:t>Lying/ standing blood pressure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E0FBB0-0531-43CD-A346-2FEA4302A285}"/>
              </a:ext>
            </a:extLst>
          </p:cNvPr>
          <p:cNvSpPr txBox="1"/>
          <p:nvPr/>
        </p:nvSpPr>
        <p:spPr>
          <a:xfrm>
            <a:off x="3440097" y="3628721"/>
            <a:ext cx="516976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did we do well?</a:t>
            </a:r>
          </a:p>
          <a:p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accent1"/>
                </a:solidFill>
              </a:rPr>
              <a:t>Documentation regarding post fall assessment and patient refusing observations, patient monitored closely for any other signs of deterioration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95A37D3-68EE-4EAF-B199-8FB4AB72E207}"/>
              </a:ext>
            </a:extLst>
          </p:cNvPr>
          <p:cNvSpPr txBox="1"/>
          <p:nvPr/>
        </p:nvSpPr>
        <p:spPr>
          <a:xfrm>
            <a:off x="6024979" y="1536557"/>
            <a:ext cx="524078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are we doing about it?</a:t>
            </a:r>
          </a:p>
          <a:p>
            <a:endParaRPr lang="en-GB" sz="2000" dirty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accent1"/>
                </a:solidFill>
              </a:rPr>
              <a:t>Education to staff ensuring close observation when patient sat out for first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accent1"/>
                </a:solidFill>
              </a:rPr>
              <a:t>Identifying how we support patients unable to use call bell 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accent1"/>
                </a:solidFill>
              </a:rPr>
              <a:t>Education to staff regarding the covid curtains being rolled up between bed spaces</a:t>
            </a:r>
          </a:p>
        </p:txBody>
      </p:sp>
    </p:spTree>
    <p:extLst>
      <p:ext uri="{BB962C8B-B14F-4D97-AF65-F5344CB8AC3E}">
        <p14:creationId xmlns:p14="http://schemas.microsoft.com/office/powerpoint/2010/main" val="799765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libuck\Desktop\Powerpoint-1 copy.jpg">
            <a:extLst>
              <a:ext uri="{FF2B5EF4-FFF2-40B4-BE49-F238E27FC236}">
                <a16:creationId xmlns:a16="http://schemas.microsoft.com/office/drawing/2014/main" id="{8FB5705C-D5B6-498E-8422-90711234B2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23" r="97343" b="32847"/>
          <a:stretch/>
        </p:blipFill>
        <p:spPr bwMode="auto">
          <a:xfrm>
            <a:off x="170382" y="139702"/>
            <a:ext cx="451918" cy="796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libuck\Desktop\Powerpoint-1 copy.jpg">
            <a:extLst>
              <a:ext uri="{FF2B5EF4-FFF2-40B4-BE49-F238E27FC236}">
                <a16:creationId xmlns:a16="http://schemas.microsoft.com/office/drawing/2014/main" id="{4A5DF4FD-E9E2-412A-809E-3B1BC864F8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74" t="17533" b="36910"/>
          <a:stretch/>
        </p:blipFill>
        <p:spPr bwMode="auto">
          <a:xfrm>
            <a:off x="622300" y="139702"/>
            <a:ext cx="11046015" cy="796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558D60B-FC22-4901-9779-BEA3713DCF2B}"/>
              </a:ext>
            </a:extLst>
          </p:cNvPr>
          <p:cNvSpPr txBox="1"/>
          <p:nvPr/>
        </p:nvSpPr>
        <p:spPr>
          <a:xfrm>
            <a:off x="2310743" y="276520"/>
            <a:ext cx="71506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Impact of falls within the hospital setting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1491EA5-1669-4F88-BAA0-09DC6C214AD7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1418" y="6146798"/>
            <a:ext cx="2438400" cy="57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636B0E8-EE53-4E31-9A03-12F03C7491A4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12259"/>
            <a:ext cx="12192000" cy="3238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26756"/>
            <a:ext cx="10515600" cy="4850207"/>
          </a:xfrm>
        </p:spPr>
        <p:txBody>
          <a:bodyPr>
            <a:normAutofit fontScale="92500" lnSpcReduction="20000"/>
          </a:bodyPr>
          <a:lstStyle/>
          <a:p>
            <a:r>
              <a:rPr lang="en-GB" dirty="0">
                <a:solidFill>
                  <a:schemeClr val="accent1"/>
                </a:solidFill>
              </a:rPr>
              <a:t>Impact of a fall to the patient, family and to the staff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>
                <a:solidFill>
                  <a:schemeClr val="accent1"/>
                </a:solidFill>
              </a:rPr>
              <a:t>Falls prevention continues to be a priority at WSFT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E97C528-83D7-44B8-AFF5-9BDEBA44BABC}"/>
              </a:ext>
            </a:extLst>
          </p:cNvPr>
          <p:cNvSpPr/>
          <p:nvPr/>
        </p:nvSpPr>
        <p:spPr>
          <a:xfrm>
            <a:off x="7377344" y="1834088"/>
            <a:ext cx="1251751" cy="2432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1AB2CBF5-FE97-47E5-B2B4-A6D9FBF6A7A8}"/>
              </a:ext>
            </a:extLst>
          </p:cNvPr>
          <p:cNvSpPr/>
          <p:nvPr/>
        </p:nvSpPr>
        <p:spPr>
          <a:xfrm>
            <a:off x="2234242" y="2427988"/>
            <a:ext cx="1508184" cy="1497204"/>
          </a:xfrm>
          <a:prstGeom prst="cloudCallou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Low self esteem</a:t>
            </a:r>
          </a:p>
        </p:txBody>
      </p:sp>
      <p:sp>
        <p:nvSpPr>
          <p:cNvPr id="11" name="Thought Bubble: Cloud 10">
            <a:extLst>
              <a:ext uri="{FF2B5EF4-FFF2-40B4-BE49-F238E27FC236}">
                <a16:creationId xmlns:a16="http://schemas.microsoft.com/office/drawing/2014/main" id="{65085E28-F9A3-481B-A49A-0ED0B5FA2463}"/>
              </a:ext>
            </a:extLst>
          </p:cNvPr>
          <p:cNvSpPr/>
          <p:nvPr/>
        </p:nvSpPr>
        <p:spPr>
          <a:xfrm>
            <a:off x="4157931" y="2077375"/>
            <a:ext cx="1938069" cy="1010881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Emotional distress</a:t>
            </a:r>
          </a:p>
        </p:txBody>
      </p:sp>
      <p:sp>
        <p:nvSpPr>
          <p:cNvPr id="12" name="Thought Bubble: Cloud 11">
            <a:extLst>
              <a:ext uri="{FF2B5EF4-FFF2-40B4-BE49-F238E27FC236}">
                <a16:creationId xmlns:a16="http://schemas.microsoft.com/office/drawing/2014/main" id="{AC0462BF-9DDD-4489-94E1-4CB39257FECF}"/>
              </a:ext>
            </a:extLst>
          </p:cNvPr>
          <p:cNvSpPr/>
          <p:nvPr/>
        </p:nvSpPr>
        <p:spPr>
          <a:xfrm>
            <a:off x="3667666" y="3823683"/>
            <a:ext cx="1338213" cy="95758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Pain</a:t>
            </a:r>
          </a:p>
        </p:txBody>
      </p:sp>
      <p:sp>
        <p:nvSpPr>
          <p:cNvPr id="13" name="Thought Bubble: Cloud 12">
            <a:extLst>
              <a:ext uri="{FF2B5EF4-FFF2-40B4-BE49-F238E27FC236}">
                <a16:creationId xmlns:a16="http://schemas.microsoft.com/office/drawing/2014/main" id="{F856C23B-5BE8-4CCC-A02C-89D4D1571846}"/>
              </a:ext>
            </a:extLst>
          </p:cNvPr>
          <p:cNvSpPr/>
          <p:nvPr/>
        </p:nvSpPr>
        <p:spPr>
          <a:xfrm>
            <a:off x="5005880" y="4781268"/>
            <a:ext cx="1338213" cy="749976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Injury</a:t>
            </a:r>
          </a:p>
        </p:txBody>
      </p:sp>
      <p:sp>
        <p:nvSpPr>
          <p:cNvPr id="14" name="Thought Bubble: Cloud 13">
            <a:extLst>
              <a:ext uri="{FF2B5EF4-FFF2-40B4-BE49-F238E27FC236}">
                <a16:creationId xmlns:a16="http://schemas.microsoft.com/office/drawing/2014/main" id="{E28D3D6E-D112-4AF3-B01B-C654CC2BD059}"/>
              </a:ext>
            </a:extLst>
          </p:cNvPr>
          <p:cNvSpPr/>
          <p:nvPr/>
        </p:nvSpPr>
        <p:spPr>
          <a:xfrm>
            <a:off x="6831326" y="2077375"/>
            <a:ext cx="1579428" cy="1200835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Reduced mobility</a:t>
            </a:r>
          </a:p>
        </p:txBody>
      </p:sp>
      <p:sp>
        <p:nvSpPr>
          <p:cNvPr id="15" name="Thought Bubble: Cloud 14">
            <a:extLst>
              <a:ext uri="{FF2B5EF4-FFF2-40B4-BE49-F238E27FC236}">
                <a16:creationId xmlns:a16="http://schemas.microsoft.com/office/drawing/2014/main" id="{154C3181-110E-44F6-B178-A0857835CCA9}"/>
              </a:ext>
            </a:extLst>
          </p:cNvPr>
          <p:cNvSpPr/>
          <p:nvPr/>
        </p:nvSpPr>
        <p:spPr>
          <a:xfrm>
            <a:off x="7016153" y="3713506"/>
            <a:ext cx="1938066" cy="120083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Additional burden</a:t>
            </a:r>
          </a:p>
        </p:txBody>
      </p:sp>
      <p:sp>
        <p:nvSpPr>
          <p:cNvPr id="16" name="Thought Bubble: Cloud 15">
            <a:extLst>
              <a:ext uri="{FF2B5EF4-FFF2-40B4-BE49-F238E27FC236}">
                <a16:creationId xmlns:a16="http://schemas.microsoft.com/office/drawing/2014/main" id="{5C63AE00-859B-452D-90A7-BEF3E1C10853}"/>
              </a:ext>
            </a:extLst>
          </p:cNvPr>
          <p:cNvSpPr/>
          <p:nvPr/>
        </p:nvSpPr>
        <p:spPr>
          <a:xfrm>
            <a:off x="5289629" y="3181384"/>
            <a:ext cx="1896494" cy="1200835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Loss of confidence</a:t>
            </a:r>
          </a:p>
        </p:txBody>
      </p:sp>
    </p:spTree>
    <p:extLst>
      <p:ext uri="{BB962C8B-B14F-4D97-AF65-F5344CB8AC3E}">
        <p14:creationId xmlns:p14="http://schemas.microsoft.com/office/powerpoint/2010/main" val="1759991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libuck\Desktop\Powerpoint-1 copy.jpg">
            <a:extLst>
              <a:ext uri="{FF2B5EF4-FFF2-40B4-BE49-F238E27FC236}">
                <a16:creationId xmlns:a16="http://schemas.microsoft.com/office/drawing/2014/main" id="{8FB5705C-D5B6-498E-8422-90711234B2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23" r="97343" b="32847"/>
          <a:stretch/>
        </p:blipFill>
        <p:spPr bwMode="auto">
          <a:xfrm>
            <a:off x="170382" y="139702"/>
            <a:ext cx="451918" cy="796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libuck\Desktop\Powerpoint-1 copy.jpg">
            <a:extLst>
              <a:ext uri="{FF2B5EF4-FFF2-40B4-BE49-F238E27FC236}">
                <a16:creationId xmlns:a16="http://schemas.microsoft.com/office/drawing/2014/main" id="{4A5DF4FD-E9E2-412A-809E-3B1BC864F8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74" t="17533" b="36910"/>
          <a:stretch/>
        </p:blipFill>
        <p:spPr bwMode="auto">
          <a:xfrm>
            <a:off x="622300" y="139702"/>
            <a:ext cx="11046015" cy="796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558D60B-FC22-4901-9779-BEA3713DCF2B}"/>
              </a:ext>
            </a:extLst>
          </p:cNvPr>
          <p:cNvSpPr txBox="1"/>
          <p:nvPr/>
        </p:nvSpPr>
        <p:spPr>
          <a:xfrm>
            <a:off x="3157783" y="276520"/>
            <a:ext cx="54566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National Patient Safety Strategy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1491EA5-1669-4F88-BAA0-09DC6C214AD7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1418" y="6146798"/>
            <a:ext cx="2438400" cy="57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636B0E8-EE53-4E31-9A03-12F03C7491A4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12259"/>
            <a:ext cx="12192000" cy="3238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294" y="1073376"/>
            <a:ext cx="10515600" cy="50734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Three strategic aims</a:t>
            </a:r>
          </a:p>
          <a:p>
            <a:pPr marL="0" indent="0">
              <a:buNone/>
            </a:pPr>
            <a:endParaRPr lang="en-GB" dirty="0">
              <a:solidFill>
                <a:schemeClr val="accent1"/>
              </a:solidFill>
            </a:endParaRPr>
          </a:p>
          <a:p>
            <a:r>
              <a:rPr lang="en-GB" sz="2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INSIGHT</a:t>
            </a:r>
            <a:r>
              <a:rPr lang="en-GB" sz="2600" b="1" dirty="0">
                <a:solidFill>
                  <a:schemeClr val="accent1"/>
                </a:solidFill>
              </a:rPr>
              <a:t> </a:t>
            </a:r>
            <a:r>
              <a:rPr lang="en-GB" sz="2600" dirty="0">
                <a:solidFill>
                  <a:schemeClr val="accent1"/>
                </a:solidFill>
              </a:rPr>
              <a:t>- improving understanding of safety by drawing intelligence from multiple sources of patient safety information </a:t>
            </a:r>
          </a:p>
          <a:p>
            <a:pPr marL="0" indent="0">
              <a:buNone/>
            </a:pPr>
            <a:endParaRPr lang="en-GB" sz="2600" dirty="0">
              <a:solidFill>
                <a:schemeClr val="accent1"/>
              </a:solidFill>
            </a:endParaRPr>
          </a:p>
          <a:p>
            <a:r>
              <a:rPr lang="en-GB" sz="2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INVOLVEMNT</a:t>
            </a:r>
            <a:r>
              <a:rPr lang="en-GB" sz="2600" b="1" dirty="0">
                <a:solidFill>
                  <a:schemeClr val="accent1"/>
                </a:solidFill>
              </a:rPr>
              <a:t> </a:t>
            </a:r>
            <a:r>
              <a:rPr lang="en-GB" sz="2600" dirty="0">
                <a:solidFill>
                  <a:schemeClr val="accent1"/>
                </a:solidFill>
              </a:rPr>
              <a:t>- equipping patients, staff and partners with the skills and opportunities to improve patient safety throughout the whole system </a:t>
            </a:r>
          </a:p>
          <a:p>
            <a:pPr marL="0" indent="0">
              <a:buNone/>
            </a:pPr>
            <a:endParaRPr lang="en-GB" sz="2600" dirty="0">
              <a:solidFill>
                <a:schemeClr val="accent1"/>
              </a:solidFill>
            </a:endParaRPr>
          </a:p>
          <a:p>
            <a:r>
              <a:rPr lang="en-GB" sz="2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IMPROVEMENT</a:t>
            </a:r>
            <a:r>
              <a:rPr lang="en-GB" sz="2600" dirty="0">
                <a:solidFill>
                  <a:schemeClr val="accent1"/>
                </a:solidFill>
              </a:rPr>
              <a:t> - designing and supporting programmes that deliver effective and sustainable change in </a:t>
            </a:r>
            <a:r>
              <a:rPr lang="en-GB" dirty="0">
                <a:solidFill>
                  <a:schemeClr val="accent1"/>
                </a:solidFill>
              </a:rPr>
              <a:t>the most important areas</a:t>
            </a:r>
          </a:p>
          <a:p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798401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libuck\Desktop\Powerpoint-1 copy.jpg">
            <a:extLst>
              <a:ext uri="{FF2B5EF4-FFF2-40B4-BE49-F238E27FC236}">
                <a16:creationId xmlns:a16="http://schemas.microsoft.com/office/drawing/2014/main" id="{8FB5705C-D5B6-498E-8422-90711234B2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23" r="97343" b="32847"/>
          <a:stretch/>
        </p:blipFill>
        <p:spPr bwMode="auto">
          <a:xfrm>
            <a:off x="170382" y="139702"/>
            <a:ext cx="451918" cy="796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libuck\Desktop\Powerpoint-1 copy.jpg">
            <a:extLst>
              <a:ext uri="{FF2B5EF4-FFF2-40B4-BE49-F238E27FC236}">
                <a16:creationId xmlns:a16="http://schemas.microsoft.com/office/drawing/2014/main" id="{4A5DF4FD-E9E2-412A-809E-3B1BC864F8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74" t="17533" b="36910"/>
          <a:stretch/>
        </p:blipFill>
        <p:spPr bwMode="auto">
          <a:xfrm>
            <a:off x="622300" y="139702"/>
            <a:ext cx="11046015" cy="796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558D60B-FC22-4901-9779-BEA3713DCF2B}"/>
              </a:ext>
            </a:extLst>
          </p:cNvPr>
          <p:cNvSpPr txBox="1"/>
          <p:nvPr/>
        </p:nvSpPr>
        <p:spPr>
          <a:xfrm>
            <a:off x="1361553" y="276520"/>
            <a:ext cx="89948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Insight                 Involvement                  Improvement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1491EA5-1669-4F88-BAA0-09DC6C214AD7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1418" y="6146798"/>
            <a:ext cx="2438400" cy="57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636B0E8-EE53-4E31-9A03-12F03C7491A4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12259"/>
            <a:ext cx="12192000" cy="3238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2300" y="1326756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INSIGHT</a:t>
            </a:r>
          </a:p>
          <a:p>
            <a:pPr marL="0" indent="0">
              <a:buNone/>
            </a:pPr>
            <a:endParaRPr lang="en-GB" u="sng" dirty="0">
              <a:solidFill>
                <a:schemeClr val="accent1"/>
              </a:solidFill>
            </a:endParaRPr>
          </a:p>
          <a:p>
            <a:pPr lvl="1"/>
            <a:r>
              <a:rPr lang="en-GB" sz="2800" dirty="0">
                <a:solidFill>
                  <a:schemeClr val="accent1"/>
                </a:solidFill>
              </a:rPr>
              <a:t>Incidents</a:t>
            </a:r>
          </a:p>
          <a:p>
            <a:pPr lvl="1"/>
            <a:r>
              <a:rPr lang="en-GB" sz="2800" dirty="0" err="1">
                <a:solidFill>
                  <a:schemeClr val="accent1"/>
                </a:solidFill>
              </a:rPr>
              <a:t>Greatix</a:t>
            </a:r>
            <a:endParaRPr lang="en-GB" sz="2800" dirty="0">
              <a:solidFill>
                <a:schemeClr val="accent1"/>
              </a:solidFill>
            </a:endParaRPr>
          </a:p>
          <a:p>
            <a:pPr lvl="1"/>
            <a:r>
              <a:rPr lang="en-GB" sz="2800" dirty="0">
                <a:solidFill>
                  <a:schemeClr val="accent1"/>
                </a:solidFill>
              </a:rPr>
              <a:t>Complaints</a:t>
            </a:r>
          </a:p>
          <a:p>
            <a:pPr lvl="1"/>
            <a:r>
              <a:rPr lang="en-GB" sz="2800" dirty="0">
                <a:solidFill>
                  <a:schemeClr val="accent1"/>
                </a:solidFill>
              </a:rPr>
              <a:t>Staff feedback</a:t>
            </a:r>
          </a:p>
          <a:p>
            <a:pPr lvl="1"/>
            <a:r>
              <a:rPr lang="en-GB" sz="2800" dirty="0">
                <a:solidFill>
                  <a:schemeClr val="accent1"/>
                </a:solidFill>
              </a:rPr>
              <a:t>Safety Dashboard</a:t>
            </a:r>
          </a:p>
          <a:p>
            <a:pPr lvl="1"/>
            <a:r>
              <a:rPr lang="en-GB" sz="2800" dirty="0">
                <a:solidFill>
                  <a:schemeClr val="accent1"/>
                </a:solidFill>
              </a:rPr>
              <a:t>National Audit Inpatient Falls</a:t>
            </a:r>
          </a:p>
          <a:p>
            <a:pPr lvl="1"/>
            <a:r>
              <a:rPr lang="en-GB" sz="2800" dirty="0">
                <a:solidFill>
                  <a:schemeClr val="accent1"/>
                </a:solidFill>
              </a:rPr>
              <a:t>National Hip Database</a:t>
            </a:r>
          </a:p>
          <a:p>
            <a:pPr lvl="1"/>
            <a:r>
              <a:rPr lang="en-GB" sz="2800" dirty="0">
                <a:solidFill>
                  <a:schemeClr val="accent1"/>
                </a:solidFill>
              </a:rPr>
              <a:t>Daily falls reviews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3D6B4A3-050F-4BE7-B465-09BF27748886}"/>
              </a:ext>
            </a:extLst>
          </p:cNvPr>
          <p:cNvPicPr/>
          <p:nvPr/>
        </p:nvPicPr>
        <p:blipFill rotWithShape="1">
          <a:blip r:embed="rId6"/>
          <a:srcRect l="37358" t="33782" r="48283" b="26493"/>
          <a:stretch/>
        </p:blipFill>
        <p:spPr bwMode="auto">
          <a:xfrm>
            <a:off x="7263443" y="1870724"/>
            <a:ext cx="3092946" cy="359791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35618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libuck\Desktop\Powerpoint-1 copy.jpg">
            <a:extLst>
              <a:ext uri="{FF2B5EF4-FFF2-40B4-BE49-F238E27FC236}">
                <a16:creationId xmlns:a16="http://schemas.microsoft.com/office/drawing/2014/main" id="{8FB5705C-D5B6-498E-8422-90711234B2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23" r="97343" b="32847"/>
          <a:stretch/>
        </p:blipFill>
        <p:spPr bwMode="auto">
          <a:xfrm>
            <a:off x="170382" y="139702"/>
            <a:ext cx="451918" cy="796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libuck\Desktop\Powerpoint-1 copy.jpg">
            <a:extLst>
              <a:ext uri="{FF2B5EF4-FFF2-40B4-BE49-F238E27FC236}">
                <a16:creationId xmlns:a16="http://schemas.microsoft.com/office/drawing/2014/main" id="{4A5DF4FD-E9E2-412A-809E-3B1BC864F8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74" t="17533" b="36910"/>
          <a:stretch/>
        </p:blipFill>
        <p:spPr bwMode="auto">
          <a:xfrm>
            <a:off x="622300" y="139702"/>
            <a:ext cx="11046015" cy="796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558D60B-FC22-4901-9779-BEA3713DCF2B}"/>
              </a:ext>
            </a:extLst>
          </p:cNvPr>
          <p:cNvSpPr txBox="1"/>
          <p:nvPr/>
        </p:nvSpPr>
        <p:spPr>
          <a:xfrm>
            <a:off x="1361553" y="276520"/>
            <a:ext cx="89948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Insight                 Involvement                  Improvement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1491EA5-1669-4F88-BAA0-09DC6C214AD7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1418" y="6146798"/>
            <a:ext cx="2438400" cy="57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636B0E8-EE53-4E31-9A03-12F03C7491A4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12259"/>
            <a:ext cx="12192000" cy="3238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GB" sz="26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INVOLVEMENT</a:t>
            </a:r>
          </a:p>
          <a:p>
            <a:pPr marL="0" indent="0">
              <a:buNone/>
            </a:pPr>
            <a:endParaRPr lang="en-GB" u="sng" dirty="0">
              <a:solidFill>
                <a:schemeClr val="accent1"/>
              </a:solidFill>
            </a:endParaRPr>
          </a:p>
          <a:p>
            <a:pPr lvl="1"/>
            <a:r>
              <a:rPr lang="en-GB" sz="2800" dirty="0">
                <a:solidFill>
                  <a:schemeClr val="accent1"/>
                </a:solidFill>
              </a:rPr>
              <a:t>Daily Safety Huddle</a:t>
            </a:r>
          </a:p>
          <a:p>
            <a:pPr lvl="1"/>
            <a:r>
              <a:rPr lang="en-GB" sz="2800" dirty="0">
                <a:solidFill>
                  <a:schemeClr val="accent1"/>
                </a:solidFill>
              </a:rPr>
              <a:t>Safety Bulletins –highlighting key points </a:t>
            </a:r>
          </a:p>
          <a:p>
            <a:pPr marL="457200" lvl="1" indent="0">
              <a:buNone/>
            </a:pPr>
            <a:r>
              <a:rPr lang="en-GB" sz="2800" dirty="0">
                <a:solidFill>
                  <a:schemeClr val="accent1"/>
                </a:solidFill>
              </a:rPr>
              <a:t>and sharing examples of good practise</a:t>
            </a:r>
          </a:p>
          <a:p>
            <a:pPr lvl="1"/>
            <a:r>
              <a:rPr lang="en-GB" sz="2800" dirty="0">
                <a:solidFill>
                  <a:schemeClr val="accent1"/>
                </a:solidFill>
              </a:rPr>
              <a:t>Falls Champion study days</a:t>
            </a:r>
          </a:p>
          <a:p>
            <a:pPr lvl="1"/>
            <a:r>
              <a:rPr lang="en-GB" sz="2800" dirty="0">
                <a:solidFill>
                  <a:schemeClr val="accent1"/>
                </a:solidFill>
              </a:rPr>
              <a:t>Trust Falls Group – MDT</a:t>
            </a:r>
          </a:p>
          <a:p>
            <a:pPr lvl="1"/>
            <a:r>
              <a:rPr lang="en-GB" sz="2800" dirty="0">
                <a:solidFill>
                  <a:schemeClr val="accent1"/>
                </a:solidFill>
              </a:rPr>
              <a:t>Engagement with the patient/ family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1CBC995-4EBB-42D4-9473-480642284157}"/>
              </a:ext>
            </a:extLst>
          </p:cNvPr>
          <p:cNvPicPr/>
          <p:nvPr/>
        </p:nvPicPr>
        <p:blipFill rotWithShape="1">
          <a:blip r:embed="rId6"/>
          <a:srcRect l="54331" t="36400" r="32677" b="26728"/>
          <a:stretch/>
        </p:blipFill>
        <p:spPr bwMode="auto">
          <a:xfrm>
            <a:off x="8246853" y="1714198"/>
            <a:ext cx="2761458" cy="381290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25013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954</TotalTime>
  <Words>1454</Words>
  <Application>Microsoft Office PowerPoint</Application>
  <PresentationFormat>Widescreen</PresentationFormat>
  <Paragraphs>232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happened? How did it happen? How are we going to change?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 for listening. Any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Smith Sky</dc:creator>
  <cp:lastModifiedBy>Winstanley Lucy</cp:lastModifiedBy>
  <cp:revision>78</cp:revision>
  <dcterms:created xsi:type="dcterms:W3CDTF">2020-10-12T13:48:08Z</dcterms:created>
  <dcterms:modified xsi:type="dcterms:W3CDTF">2022-01-20T15:03:02Z</dcterms:modified>
</cp:coreProperties>
</file>