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63" r:id="rId2"/>
    <p:sldId id="284" r:id="rId3"/>
    <p:sldId id="266" r:id="rId4"/>
    <p:sldId id="306" r:id="rId5"/>
    <p:sldId id="367" r:id="rId6"/>
    <p:sldId id="368" r:id="rId7"/>
    <p:sldId id="395" r:id="rId8"/>
    <p:sldId id="409" r:id="rId9"/>
    <p:sldId id="305" r:id="rId10"/>
    <p:sldId id="296" r:id="rId11"/>
    <p:sldId id="396" r:id="rId12"/>
    <p:sldId id="315" r:id="rId13"/>
    <p:sldId id="326" r:id="rId14"/>
    <p:sldId id="328" r:id="rId15"/>
    <p:sldId id="381" r:id="rId16"/>
    <p:sldId id="369" r:id="rId17"/>
    <p:sldId id="389" r:id="rId18"/>
    <p:sldId id="390" r:id="rId19"/>
    <p:sldId id="391" r:id="rId20"/>
    <p:sldId id="370" r:id="rId21"/>
    <p:sldId id="371" r:id="rId22"/>
    <p:sldId id="339" r:id="rId23"/>
    <p:sldId id="375" r:id="rId24"/>
    <p:sldId id="376" r:id="rId25"/>
    <p:sldId id="377" r:id="rId26"/>
    <p:sldId id="378" r:id="rId27"/>
    <p:sldId id="379" r:id="rId28"/>
    <p:sldId id="380" r:id="rId29"/>
    <p:sldId id="359" r:id="rId30"/>
    <p:sldId id="351" r:id="rId31"/>
    <p:sldId id="356" r:id="rId32"/>
    <p:sldId id="357" r:id="rId33"/>
    <p:sldId id="358" r:id="rId34"/>
    <p:sldId id="385" r:id="rId35"/>
    <p:sldId id="387" r:id="rId36"/>
    <p:sldId id="329" r:id="rId37"/>
    <p:sldId id="386" r:id="rId38"/>
    <p:sldId id="410" r:id="rId39"/>
    <p:sldId id="411" r:id="rId40"/>
    <p:sldId id="366" r:id="rId41"/>
    <p:sldId id="365" r:id="rId42"/>
    <p:sldId id="406" r:id="rId43"/>
    <p:sldId id="397" r:id="rId44"/>
    <p:sldId id="404" r:id="rId45"/>
    <p:sldId id="405" r:id="rId46"/>
    <p:sldId id="407" r:id="rId47"/>
    <p:sldId id="288" r:id="rId48"/>
    <p:sldId id="348" r:id="rId49"/>
    <p:sldId id="403" r:id="rId50"/>
    <p:sldId id="34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432"/>
    <p:restoredTop sz="86418"/>
  </p:normalViewPr>
  <p:slideViewPr>
    <p:cSldViewPr snapToGrid="0" snapToObjects="1">
      <p:cViewPr varScale="1">
        <p:scale>
          <a:sx n="125" d="100"/>
          <a:sy n="125" d="100"/>
        </p:scale>
        <p:origin x="9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2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7E6FC9-33DF-4E15-ADEA-2D63D7AF3C4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8DD655A-2491-44CD-8BCC-5EB97CE7FC98}">
      <dgm:prSet/>
      <dgm:spPr/>
      <dgm:t>
        <a:bodyPr/>
        <a:lstStyle/>
        <a:p>
          <a:pPr>
            <a:defRPr cap="all"/>
          </a:pPr>
          <a:r>
            <a:rPr lang="en-US"/>
            <a:t>Apology &amp; Accountability</a:t>
          </a:r>
        </a:p>
      </dgm:t>
    </dgm:pt>
    <dgm:pt modelId="{7EE4AB93-3A45-4764-B256-603CEE98F001}" type="parTrans" cxnId="{1E9448E9-FFDC-497F-B7A1-CAE5E3D82E80}">
      <dgm:prSet/>
      <dgm:spPr/>
      <dgm:t>
        <a:bodyPr/>
        <a:lstStyle/>
        <a:p>
          <a:endParaRPr lang="en-US"/>
        </a:p>
      </dgm:t>
    </dgm:pt>
    <dgm:pt modelId="{0748AE5A-D2AB-43B1-A487-DCDB367237D6}" type="sibTrans" cxnId="{1E9448E9-FFDC-497F-B7A1-CAE5E3D82E80}">
      <dgm:prSet/>
      <dgm:spPr/>
      <dgm:t>
        <a:bodyPr/>
        <a:lstStyle/>
        <a:p>
          <a:endParaRPr lang="en-US"/>
        </a:p>
      </dgm:t>
    </dgm:pt>
    <dgm:pt modelId="{3E409949-C0CC-4B18-B698-8EB5FD564700}">
      <dgm:prSet/>
      <dgm:spPr/>
      <dgm:t>
        <a:bodyPr/>
        <a:lstStyle/>
        <a:p>
          <a:pPr>
            <a:defRPr cap="all"/>
          </a:pPr>
          <a:r>
            <a:rPr lang="en-US"/>
            <a:t>Recognition &amp; Respect</a:t>
          </a:r>
        </a:p>
      </dgm:t>
    </dgm:pt>
    <dgm:pt modelId="{0F9736EE-A78B-4BE9-8F4A-5AE391802230}" type="parTrans" cxnId="{F34F87AC-C1C3-4290-9D24-94D0544BC90F}">
      <dgm:prSet/>
      <dgm:spPr/>
      <dgm:t>
        <a:bodyPr/>
        <a:lstStyle/>
        <a:p>
          <a:endParaRPr lang="en-US"/>
        </a:p>
      </dgm:t>
    </dgm:pt>
    <dgm:pt modelId="{058322A3-1E4B-4F55-BF2A-D651FE920561}" type="sibTrans" cxnId="{F34F87AC-C1C3-4290-9D24-94D0544BC90F}">
      <dgm:prSet/>
      <dgm:spPr/>
      <dgm:t>
        <a:bodyPr/>
        <a:lstStyle/>
        <a:p>
          <a:endParaRPr lang="en-US"/>
        </a:p>
      </dgm:t>
    </dgm:pt>
    <dgm:pt modelId="{C0D058DD-11A4-4736-9F85-DB605DAD08B6}">
      <dgm:prSet/>
      <dgm:spPr/>
      <dgm:t>
        <a:bodyPr/>
        <a:lstStyle/>
        <a:p>
          <a:pPr>
            <a:defRPr cap="all"/>
          </a:pPr>
          <a:r>
            <a:rPr lang="en-US"/>
            <a:t>Effective learning</a:t>
          </a:r>
        </a:p>
      </dgm:t>
    </dgm:pt>
    <dgm:pt modelId="{94068C4A-AC7A-44E7-BB4F-C964B3AFBCEF}" type="parTrans" cxnId="{31050894-209B-45D4-8DE3-DDB6C7D8329B}">
      <dgm:prSet/>
      <dgm:spPr/>
      <dgm:t>
        <a:bodyPr/>
        <a:lstStyle/>
        <a:p>
          <a:endParaRPr lang="en-US"/>
        </a:p>
      </dgm:t>
    </dgm:pt>
    <dgm:pt modelId="{E88428A3-DCAE-4A91-9982-5B5BDFACC589}" type="sibTrans" cxnId="{31050894-209B-45D4-8DE3-DDB6C7D8329B}">
      <dgm:prSet/>
      <dgm:spPr/>
      <dgm:t>
        <a:bodyPr/>
        <a:lstStyle/>
        <a:p>
          <a:endParaRPr lang="en-US"/>
        </a:p>
      </dgm:t>
    </dgm:pt>
    <dgm:pt modelId="{0717D85F-2112-47BD-B2C2-280515756231}" type="pres">
      <dgm:prSet presAssocID="{097E6FC9-33DF-4E15-ADEA-2D63D7AF3C4B}" presName="root" presStyleCnt="0">
        <dgm:presLayoutVars>
          <dgm:dir/>
          <dgm:resizeHandles val="exact"/>
        </dgm:presLayoutVars>
      </dgm:prSet>
      <dgm:spPr/>
    </dgm:pt>
    <dgm:pt modelId="{D40A8ECE-131D-4F36-8EFC-C3AADC4FBAC7}" type="pres">
      <dgm:prSet presAssocID="{78DD655A-2491-44CD-8BCC-5EB97CE7FC98}" presName="compNode" presStyleCnt="0"/>
      <dgm:spPr/>
    </dgm:pt>
    <dgm:pt modelId="{BCD260A8-12C5-4FE3-97CF-5C8B0B580B99}" type="pres">
      <dgm:prSet presAssocID="{78DD655A-2491-44CD-8BCC-5EB97CE7FC98}" presName="iconBgRect" presStyleLbl="bgShp" presStyleIdx="0" presStyleCnt="3"/>
      <dgm:spPr/>
    </dgm:pt>
    <dgm:pt modelId="{D3DC9248-5B62-4584-801B-5BBE8EEC999A}" type="pres">
      <dgm:prSet presAssocID="{78DD655A-2491-44CD-8BCC-5EB97CE7FC9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DA3D979A-2AC1-40F9-B3EA-A88DF89D9C2B}" type="pres">
      <dgm:prSet presAssocID="{78DD655A-2491-44CD-8BCC-5EB97CE7FC98}" presName="spaceRect" presStyleCnt="0"/>
      <dgm:spPr/>
    </dgm:pt>
    <dgm:pt modelId="{C48E65AF-AC2B-42EE-82A4-BD48C08BF6F6}" type="pres">
      <dgm:prSet presAssocID="{78DD655A-2491-44CD-8BCC-5EB97CE7FC98}" presName="textRect" presStyleLbl="revTx" presStyleIdx="0" presStyleCnt="3">
        <dgm:presLayoutVars>
          <dgm:chMax val="1"/>
          <dgm:chPref val="1"/>
        </dgm:presLayoutVars>
      </dgm:prSet>
      <dgm:spPr/>
    </dgm:pt>
    <dgm:pt modelId="{B29E02FD-FC8D-462E-9990-7E8CDC66D2E4}" type="pres">
      <dgm:prSet presAssocID="{0748AE5A-D2AB-43B1-A487-DCDB367237D6}" presName="sibTrans" presStyleCnt="0"/>
      <dgm:spPr/>
    </dgm:pt>
    <dgm:pt modelId="{82EBE7B5-E553-494C-A199-2834DBEF1175}" type="pres">
      <dgm:prSet presAssocID="{3E409949-C0CC-4B18-B698-8EB5FD564700}" presName="compNode" presStyleCnt="0"/>
      <dgm:spPr/>
    </dgm:pt>
    <dgm:pt modelId="{6147F5A7-8663-4906-B57C-9ADEE7303B61}" type="pres">
      <dgm:prSet presAssocID="{3E409949-C0CC-4B18-B698-8EB5FD564700}" presName="iconBgRect" presStyleLbl="bgShp" presStyleIdx="1" presStyleCnt="3"/>
      <dgm:spPr/>
    </dgm:pt>
    <dgm:pt modelId="{640DFF05-6307-4BF1-B3D9-4FDA3D549633}" type="pres">
      <dgm:prSet presAssocID="{3E409949-C0CC-4B18-B698-8EB5FD56470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F0AFC9D5-164C-4860-993D-34A17F285E56}" type="pres">
      <dgm:prSet presAssocID="{3E409949-C0CC-4B18-B698-8EB5FD564700}" presName="spaceRect" presStyleCnt="0"/>
      <dgm:spPr/>
    </dgm:pt>
    <dgm:pt modelId="{EC435659-475F-421E-8E73-E5F1A0E4B836}" type="pres">
      <dgm:prSet presAssocID="{3E409949-C0CC-4B18-B698-8EB5FD564700}" presName="textRect" presStyleLbl="revTx" presStyleIdx="1" presStyleCnt="3">
        <dgm:presLayoutVars>
          <dgm:chMax val="1"/>
          <dgm:chPref val="1"/>
        </dgm:presLayoutVars>
      </dgm:prSet>
      <dgm:spPr/>
    </dgm:pt>
    <dgm:pt modelId="{C5949941-7FF9-44A9-ADB7-BB3C4F4D266E}" type="pres">
      <dgm:prSet presAssocID="{058322A3-1E4B-4F55-BF2A-D651FE920561}" presName="sibTrans" presStyleCnt="0"/>
      <dgm:spPr/>
    </dgm:pt>
    <dgm:pt modelId="{8FF5AC30-F2B8-4C23-A698-FD74FEBCD09B}" type="pres">
      <dgm:prSet presAssocID="{C0D058DD-11A4-4736-9F85-DB605DAD08B6}" presName="compNode" presStyleCnt="0"/>
      <dgm:spPr/>
    </dgm:pt>
    <dgm:pt modelId="{9C3F54E4-BC4B-4DB1-AF24-2639A3A33D5F}" type="pres">
      <dgm:prSet presAssocID="{C0D058DD-11A4-4736-9F85-DB605DAD08B6}" presName="iconBgRect" presStyleLbl="bgShp" presStyleIdx="2" presStyleCnt="3"/>
      <dgm:spPr/>
    </dgm:pt>
    <dgm:pt modelId="{E910BE1F-B501-48C1-8FE8-E3F8845918BA}" type="pres">
      <dgm:prSet presAssocID="{C0D058DD-11A4-4736-9F85-DB605DAD08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A33F6DD-2693-4853-B39F-E1E9D2FDF277}" type="pres">
      <dgm:prSet presAssocID="{C0D058DD-11A4-4736-9F85-DB605DAD08B6}" presName="spaceRect" presStyleCnt="0"/>
      <dgm:spPr/>
    </dgm:pt>
    <dgm:pt modelId="{52F44F87-E44E-4921-818B-1B0EA7DF1BB4}" type="pres">
      <dgm:prSet presAssocID="{C0D058DD-11A4-4736-9F85-DB605DAD08B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59D5C33-5DA9-473D-AE76-276392CB881B}" type="presOf" srcId="{C0D058DD-11A4-4736-9F85-DB605DAD08B6}" destId="{52F44F87-E44E-4921-818B-1B0EA7DF1BB4}" srcOrd="0" destOrd="0" presId="urn:microsoft.com/office/officeart/2018/5/layout/IconCircleLabelList"/>
    <dgm:cxn modelId="{930E3643-7399-445C-82B1-BE23D130B546}" type="presOf" srcId="{78DD655A-2491-44CD-8BCC-5EB97CE7FC98}" destId="{C48E65AF-AC2B-42EE-82A4-BD48C08BF6F6}" srcOrd="0" destOrd="0" presId="urn:microsoft.com/office/officeart/2018/5/layout/IconCircleLabelList"/>
    <dgm:cxn modelId="{0790367E-764B-48A4-9091-0816A87F4465}" type="presOf" srcId="{3E409949-C0CC-4B18-B698-8EB5FD564700}" destId="{EC435659-475F-421E-8E73-E5F1A0E4B836}" srcOrd="0" destOrd="0" presId="urn:microsoft.com/office/officeart/2018/5/layout/IconCircleLabelList"/>
    <dgm:cxn modelId="{31050894-209B-45D4-8DE3-DDB6C7D8329B}" srcId="{097E6FC9-33DF-4E15-ADEA-2D63D7AF3C4B}" destId="{C0D058DD-11A4-4736-9F85-DB605DAD08B6}" srcOrd="2" destOrd="0" parTransId="{94068C4A-AC7A-44E7-BB4F-C964B3AFBCEF}" sibTransId="{E88428A3-DCAE-4A91-9982-5B5BDFACC589}"/>
    <dgm:cxn modelId="{F34F87AC-C1C3-4290-9D24-94D0544BC90F}" srcId="{097E6FC9-33DF-4E15-ADEA-2D63D7AF3C4B}" destId="{3E409949-C0CC-4B18-B698-8EB5FD564700}" srcOrd="1" destOrd="0" parTransId="{0F9736EE-A78B-4BE9-8F4A-5AE391802230}" sibTransId="{058322A3-1E4B-4F55-BF2A-D651FE920561}"/>
    <dgm:cxn modelId="{1E9448E9-FFDC-497F-B7A1-CAE5E3D82E80}" srcId="{097E6FC9-33DF-4E15-ADEA-2D63D7AF3C4B}" destId="{78DD655A-2491-44CD-8BCC-5EB97CE7FC98}" srcOrd="0" destOrd="0" parTransId="{7EE4AB93-3A45-4764-B256-603CEE98F001}" sibTransId="{0748AE5A-D2AB-43B1-A487-DCDB367237D6}"/>
    <dgm:cxn modelId="{6A7759FE-8968-4F3A-A3C8-174D7F3A754C}" type="presOf" srcId="{097E6FC9-33DF-4E15-ADEA-2D63D7AF3C4B}" destId="{0717D85F-2112-47BD-B2C2-280515756231}" srcOrd="0" destOrd="0" presId="urn:microsoft.com/office/officeart/2018/5/layout/IconCircleLabelList"/>
    <dgm:cxn modelId="{157BC35E-EAEF-4934-991E-664FDCE32412}" type="presParOf" srcId="{0717D85F-2112-47BD-B2C2-280515756231}" destId="{D40A8ECE-131D-4F36-8EFC-C3AADC4FBAC7}" srcOrd="0" destOrd="0" presId="urn:microsoft.com/office/officeart/2018/5/layout/IconCircleLabelList"/>
    <dgm:cxn modelId="{CA03EF9C-5295-49D3-B659-A4AA3300C1C4}" type="presParOf" srcId="{D40A8ECE-131D-4F36-8EFC-C3AADC4FBAC7}" destId="{BCD260A8-12C5-4FE3-97CF-5C8B0B580B99}" srcOrd="0" destOrd="0" presId="urn:microsoft.com/office/officeart/2018/5/layout/IconCircleLabelList"/>
    <dgm:cxn modelId="{B5D1CA60-6B34-49BB-B749-5A201E56E082}" type="presParOf" srcId="{D40A8ECE-131D-4F36-8EFC-C3AADC4FBAC7}" destId="{D3DC9248-5B62-4584-801B-5BBE8EEC999A}" srcOrd="1" destOrd="0" presId="urn:microsoft.com/office/officeart/2018/5/layout/IconCircleLabelList"/>
    <dgm:cxn modelId="{6D1E97E4-29E6-4186-AD60-446FF52DB2F0}" type="presParOf" srcId="{D40A8ECE-131D-4F36-8EFC-C3AADC4FBAC7}" destId="{DA3D979A-2AC1-40F9-B3EA-A88DF89D9C2B}" srcOrd="2" destOrd="0" presId="urn:microsoft.com/office/officeart/2018/5/layout/IconCircleLabelList"/>
    <dgm:cxn modelId="{518206ED-BEC4-4966-8A46-C5125168D287}" type="presParOf" srcId="{D40A8ECE-131D-4F36-8EFC-C3AADC4FBAC7}" destId="{C48E65AF-AC2B-42EE-82A4-BD48C08BF6F6}" srcOrd="3" destOrd="0" presId="urn:microsoft.com/office/officeart/2018/5/layout/IconCircleLabelList"/>
    <dgm:cxn modelId="{3A34456B-5193-4E55-8EC7-948CE70A01A3}" type="presParOf" srcId="{0717D85F-2112-47BD-B2C2-280515756231}" destId="{B29E02FD-FC8D-462E-9990-7E8CDC66D2E4}" srcOrd="1" destOrd="0" presId="urn:microsoft.com/office/officeart/2018/5/layout/IconCircleLabelList"/>
    <dgm:cxn modelId="{E415611F-AC86-4A6A-B74D-531F9F6F81D6}" type="presParOf" srcId="{0717D85F-2112-47BD-B2C2-280515756231}" destId="{82EBE7B5-E553-494C-A199-2834DBEF1175}" srcOrd="2" destOrd="0" presId="urn:microsoft.com/office/officeart/2018/5/layout/IconCircleLabelList"/>
    <dgm:cxn modelId="{50B670C3-D143-4609-847A-66A96028110A}" type="presParOf" srcId="{82EBE7B5-E553-494C-A199-2834DBEF1175}" destId="{6147F5A7-8663-4906-B57C-9ADEE7303B61}" srcOrd="0" destOrd="0" presId="urn:microsoft.com/office/officeart/2018/5/layout/IconCircleLabelList"/>
    <dgm:cxn modelId="{8D0DBF8C-8CE5-4CD2-A6D3-1C9F77E02D2D}" type="presParOf" srcId="{82EBE7B5-E553-494C-A199-2834DBEF1175}" destId="{640DFF05-6307-4BF1-B3D9-4FDA3D549633}" srcOrd="1" destOrd="0" presId="urn:microsoft.com/office/officeart/2018/5/layout/IconCircleLabelList"/>
    <dgm:cxn modelId="{DFD30D5F-68D8-4991-88B3-79361FB8F9EE}" type="presParOf" srcId="{82EBE7B5-E553-494C-A199-2834DBEF1175}" destId="{F0AFC9D5-164C-4860-993D-34A17F285E56}" srcOrd="2" destOrd="0" presId="urn:microsoft.com/office/officeart/2018/5/layout/IconCircleLabelList"/>
    <dgm:cxn modelId="{7D540064-BBE0-4132-AF80-0BB57E063B21}" type="presParOf" srcId="{82EBE7B5-E553-494C-A199-2834DBEF1175}" destId="{EC435659-475F-421E-8E73-E5F1A0E4B836}" srcOrd="3" destOrd="0" presId="urn:microsoft.com/office/officeart/2018/5/layout/IconCircleLabelList"/>
    <dgm:cxn modelId="{8699A3B4-9E3C-4E2C-9A2A-8D992E02638E}" type="presParOf" srcId="{0717D85F-2112-47BD-B2C2-280515756231}" destId="{C5949941-7FF9-44A9-ADB7-BB3C4F4D266E}" srcOrd="3" destOrd="0" presId="urn:microsoft.com/office/officeart/2018/5/layout/IconCircleLabelList"/>
    <dgm:cxn modelId="{CFB33036-49FC-47B0-96F5-D67A22D9F02F}" type="presParOf" srcId="{0717D85F-2112-47BD-B2C2-280515756231}" destId="{8FF5AC30-F2B8-4C23-A698-FD74FEBCD09B}" srcOrd="4" destOrd="0" presId="urn:microsoft.com/office/officeart/2018/5/layout/IconCircleLabelList"/>
    <dgm:cxn modelId="{E81F5BC5-F7E6-45CA-94ED-9A39ADD09EBC}" type="presParOf" srcId="{8FF5AC30-F2B8-4C23-A698-FD74FEBCD09B}" destId="{9C3F54E4-BC4B-4DB1-AF24-2639A3A33D5F}" srcOrd="0" destOrd="0" presId="urn:microsoft.com/office/officeart/2018/5/layout/IconCircleLabelList"/>
    <dgm:cxn modelId="{03CFA243-762D-4956-A32D-87751B964A4B}" type="presParOf" srcId="{8FF5AC30-F2B8-4C23-A698-FD74FEBCD09B}" destId="{E910BE1F-B501-48C1-8FE8-E3F8845918BA}" srcOrd="1" destOrd="0" presId="urn:microsoft.com/office/officeart/2018/5/layout/IconCircleLabelList"/>
    <dgm:cxn modelId="{679E9BEC-BAC3-4295-97ED-F352D44E92DE}" type="presParOf" srcId="{8FF5AC30-F2B8-4C23-A698-FD74FEBCD09B}" destId="{9A33F6DD-2693-4853-B39F-E1E9D2FDF277}" srcOrd="2" destOrd="0" presId="urn:microsoft.com/office/officeart/2018/5/layout/IconCircleLabelList"/>
    <dgm:cxn modelId="{4B8BE123-6C9C-4DE5-A27C-BCE67F64DA48}" type="presParOf" srcId="{8FF5AC30-F2B8-4C23-A698-FD74FEBCD09B}" destId="{52F44F87-E44E-4921-818B-1B0EA7DF1B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260A8-12C5-4FE3-97CF-5C8B0B580B99}">
      <dsp:nvSpPr>
        <dsp:cNvPr id="0" name=""/>
        <dsp:cNvSpPr/>
      </dsp:nvSpPr>
      <dsp:spPr>
        <a:xfrm>
          <a:off x="518185" y="768902"/>
          <a:ext cx="1475437" cy="1475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C9248-5B62-4584-801B-5BBE8EEC999A}">
      <dsp:nvSpPr>
        <dsp:cNvPr id="0" name=""/>
        <dsp:cNvSpPr/>
      </dsp:nvSpPr>
      <dsp:spPr>
        <a:xfrm>
          <a:off x="832623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E65AF-AC2B-42EE-82A4-BD48C08BF6F6}">
      <dsp:nvSpPr>
        <dsp:cNvPr id="0" name=""/>
        <dsp:cNvSpPr/>
      </dsp:nvSpPr>
      <dsp:spPr>
        <a:xfrm>
          <a:off x="46529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Apology &amp; Accountability</a:t>
          </a:r>
        </a:p>
      </dsp:txBody>
      <dsp:txXfrm>
        <a:off x="46529" y="2703902"/>
        <a:ext cx="2418750" cy="720000"/>
      </dsp:txXfrm>
    </dsp:sp>
    <dsp:sp modelId="{6147F5A7-8663-4906-B57C-9ADEE7303B61}">
      <dsp:nvSpPr>
        <dsp:cNvPr id="0" name=""/>
        <dsp:cNvSpPr/>
      </dsp:nvSpPr>
      <dsp:spPr>
        <a:xfrm>
          <a:off x="3360216" y="768902"/>
          <a:ext cx="1475437" cy="1475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DFF05-6307-4BF1-B3D9-4FDA3D549633}">
      <dsp:nvSpPr>
        <dsp:cNvPr id="0" name=""/>
        <dsp:cNvSpPr/>
      </dsp:nvSpPr>
      <dsp:spPr>
        <a:xfrm>
          <a:off x="3674654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5659-475F-421E-8E73-E5F1A0E4B836}">
      <dsp:nvSpPr>
        <dsp:cNvPr id="0" name=""/>
        <dsp:cNvSpPr/>
      </dsp:nvSpPr>
      <dsp:spPr>
        <a:xfrm>
          <a:off x="2888560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Recognition &amp; Respect</a:t>
          </a:r>
        </a:p>
      </dsp:txBody>
      <dsp:txXfrm>
        <a:off x="2888560" y="2703902"/>
        <a:ext cx="2418750" cy="720000"/>
      </dsp:txXfrm>
    </dsp:sp>
    <dsp:sp modelId="{9C3F54E4-BC4B-4DB1-AF24-2639A3A33D5F}">
      <dsp:nvSpPr>
        <dsp:cNvPr id="0" name=""/>
        <dsp:cNvSpPr/>
      </dsp:nvSpPr>
      <dsp:spPr>
        <a:xfrm>
          <a:off x="6202248" y="768902"/>
          <a:ext cx="1475437" cy="14754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BE1F-B501-48C1-8FE8-E3F8845918BA}">
      <dsp:nvSpPr>
        <dsp:cNvPr id="0" name=""/>
        <dsp:cNvSpPr/>
      </dsp:nvSpPr>
      <dsp:spPr>
        <a:xfrm>
          <a:off x="6516685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44F87-E44E-4921-818B-1B0EA7DF1BB4}">
      <dsp:nvSpPr>
        <dsp:cNvPr id="0" name=""/>
        <dsp:cNvSpPr/>
      </dsp:nvSpPr>
      <dsp:spPr>
        <a:xfrm>
          <a:off x="5730591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Effective learning</a:t>
          </a:r>
        </a:p>
      </dsp:txBody>
      <dsp:txXfrm>
        <a:off x="5730591" y="2703902"/>
        <a:ext cx="241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F12A3-41B3-5C4A-A130-6AC3B72761F9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8D9F2-B572-0947-8BEF-75EFF1A39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33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D2A22-9A89-8B42-A0B4-8B7BE6A43C5E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41123-6403-0A4F-ABD3-24FBFDF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5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.gov.uk/downloads/news/press-releases/victims-com/review-needs-of-families-bereaved-by-homicide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rcpsych.ac.uk/pdf/PS01_2012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9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Daily Mirror - 17 July 2021, Emma Blood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6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21CE692-E021-0549-99C6-C38C2674F976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SOURCE : http://www.nhs.uk/NHSEngland/thenhs/about/Pages/nhsstructure.aspx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8B94915-F75F-C64E-B7A7-135983793D2B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: Insight public affairs </a:t>
            </a:r>
          </a:p>
          <a:p>
            <a:r>
              <a:rPr lang="en-US" dirty="0"/>
              <a:t>http://</a:t>
            </a:r>
            <a:r>
              <a:rPr lang="en-US" dirty="0" err="1"/>
              <a:t>insightpublicaffairs.com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-content/uploads/2013/04/2013-NHS-Structure.png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87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6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resolution.nhs.uk</a:t>
            </a:r>
            <a:r>
              <a:rPr lang="en-US" dirty="0"/>
              <a:t>/wp-content/uploads/2018/09/NHS-Resolution-Saying-</a:t>
            </a:r>
            <a:r>
              <a:rPr lang="en-US" dirty="0" err="1"/>
              <a:t>Sorry.pdf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7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 2017</a:t>
            </a:r>
          </a:p>
          <a:p>
            <a:r>
              <a:rPr lang="en-US" dirty="0"/>
              <a:t>https://</a:t>
            </a:r>
            <a:r>
              <a:rPr lang="en-US" dirty="0" err="1"/>
              <a:t>www.cqc.org.uk</a:t>
            </a:r>
            <a:r>
              <a:rPr lang="en-US" dirty="0"/>
              <a:t>/sites/default/files/20161213-learning-candour-accountability-full-report.pdf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2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2011 – Anthony </a:t>
            </a:r>
            <a:r>
              <a:rPr lang="en-US" dirty="0" err="1"/>
              <a:t>Ogburn</a:t>
            </a:r>
            <a:r>
              <a:rPr lang="en-US" baseline="0" dirty="0"/>
              <a:t> killed Harry Morris</a:t>
            </a:r>
          </a:p>
          <a:p>
            <a:r>
              <a:rPr lang="en-US" baseline="0" dirty="0" err="1"/>
              <a:t>Manslughter</a:t>
            </a:r>
            <a:r>
              <a:rPr lang="en-US" baseline="0" dirty="0"/>
              <a:t> -  diminished responsibility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49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83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www.cqc.org.uk</a:t>
            </a:r>
            <a:r>
              <a:rPr lang="en-US" dirty="0"/>
              <a:t>/sites/default/files/20150327_duty_of_candour_guidance_final.pdf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Not just statistics – affects families and whole communities </a:t>
            </a: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C28B8818-1EED-6441-8F5A-B9DE8BD1A695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CQC requirement </a:t>
            </a:r>
            <a:r>
              <a:rPr lang="mr-IN" dirty="0"/>
              <a:t>–</a:t>
            </a:r>
            <a:r>
              <a:rPr lang="en-US" dirty="0"/>
              <a:t> CQC regulation 20</a:t>
            </a:r>
          </a:p>
          <a:p>
            <a:r>
              <a:rPr lang="en-US" dirty="0"/>
              <a:t>https://</a:t>
            </a:r>
            <a:r>
              <a:rPr lang="en-US" dirty="0" err="1"/>
              <a:t>www.cqc.org.uk</a:t>
            </a:r>
            <a:r>
              <a:rPr lang="en-US" dirty="0"/>
              <a:t>/guidance-providers/regulations-enforcement/regulation-20-duty-candour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2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i="1" dirty="0"/>
              <a:t>Truthful, timely and clear</a:t>
            </a:r>
          </a:p>
          <a:p>
            <a:pPr>
              <a:lnSpc>
                <a:spcPct val="120000"/>
              </a:lnSpc>
            </a:pPr>
            <a:r>
              <a:rPr lang="en-US" i="1" dirty="0"/>
              <a:t>Families receive the information they need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06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1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77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30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Theodore Johnson</a:t>
            </a:r>
          </a:p>
          <a:p>
            <a:r>
              <a:rPr lang="en-US" dirty="0"/>
              <a:t>Killed first wife  Yvonne Johnson in1981 – battered and threw her off a ninth floor balcony – claimed provocation</a:t>
            </a:r>
          </a:p>
          <a:p>
            <a:r>
              <a:rPr lang="en-US" dirty="0"/>
              <a:t>Killed second wife, Yvonne Bennett in 1993 – strangled here with a belt - manslaughter diminished responsibility</a:t>
            </a:r>
          </a:p>
          <a:p>
            <a:r>
              <a:rPr lang="en-US" dirty="0"/>
              <a:t>2016 killed third partner, Angela Best, – beat her with a claw hammer &amp; strangled with dressing gown 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78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22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54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807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‘My mum’ test</a:t>
            </a:r>
          </a:p>
          <a:p>
            <a:endParaRPr lang="en-US" dirty="0"/>
          </a:p>
          <a:p>
            <a:r>
              <a:rPr lang="en-US" dirty="0" err="1"/>
              <a:t>MoJ</a:t>
            </a:r>
            <a:r>
              <a:rPr lang="en-US" dirty="0"/>
              <a:t> – </a:t>
            </a:r>
            <a:r>
              <a:rPr lang="en-US" dirty="0" err="1"/>
              <a:t>gov.uk</a:t>
            </a:r>
            <a:r>
              <a:rPr lang="en-US" dirty="0"/>
              <a:t> website writes for a reading age of 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7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What Hundredfamilies does</a:t>
            </a:r>
          </a:p>
          <a:p>
            <a:pPr lvl="1">
              <a:lnSpc>
                <a:spcPct val="120000"/>
              </a:lnSpc>
            </a:pPr>
            <a:r>
              <a:rPr lang="en-US" sz="4600">
                <a:latin typeface="Calibri" charset="0"/>
              </a:rPr>
              <a:t>Support, Information and advocacy for Families</a:t>
            </a:r>
          </a:p>
          <a:p>
            <a:pPr lvl="1">
              <a:lnSpc>
                <a:spcPct val="120000"/>
              </a:lnSpc>
            </a:pPr>
            <a:r>
              <a:rPr lang="en-US" sz="4600">
                <a:latin typeface="Calibri" charset="0"/>
              </a:rPr>
              <a:t>Advice and Information for Professionals (onlt national repository for homicide inquiry reports) </a:t>
            </a:r>
          </a:p>
          <a:p>
            <a:pPr lvl="1">
              <a:lnSpc>
                <a:spcPct val="120000"/>
              </a:lnSpc>
            </a:pPr>
            <a:r>
              <a:rPr lang="en-US" sz="4600">
                <a:latin typeface="Calibri" charset="0"/>
              </a:rPr>
              <a:t>Campaigning for change 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86589F5-447E-6C44-B839-2DB2E045FEA4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4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5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www.england.nhs.uk</a:t>
            </a:r>
            <a:r>
              <a:rPr lang="en-US" dirty="0"/>
              <a:t>/</a:t>
            </a:r>
            <a:r>
              <a:rPr lang="en-US" dirty="0" err="1"/>
              <a:t>london</a:t>
            </a:r>
            <a:r>
              <a:rPr lang="en-US" dirty="0"/>
              <a:t>/wp-content/uploads/sites/8/2019/08/Information-for-Mental-Health-Providers_V4.0.pdf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www.england.nhs.uk</a:t>
            </a:r>
            <a:r>
              <a:rPr lang="en-US" dirty="0"/>
              <a:t>/</a:t>
            </a:r>
            <a:r>
              <a:rPr lang="en-US" dirty="0" err="1"/>
              <a:t>london</a:t>
            </a:r>
            <a:r>
              <a:rPr lang="en-US" dirty="0"/>
              <a:t>/our-work/</a:t>
            </a:r>
            <a:r>
              <a:rPr lang="en-US" dirty="0" err="1"/>
              <a:t>mhsupport</a:t>
            </a:r>
            <a:r>
              <a:rPr lang="en-US" dirty="0"/>
              <a:t>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3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Published July 2020</a:t>
            </a:r>
            <a:r>
              <a:rPr lang="en-US" baseline="0" dirty="0"/>
              <a:t> - </a:t>
            </a:r>
            <a:r>
              <a:rPr lang="en-US" dirty="0"/>
              <a:t>Page 6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England only </a:t>
            </a:r>
            <a:r>
              <a:rPr lang="mr-IN" dirty="0"/>
              <a:t>–</a:t>
            </a:r>
            <a:r>
              <a:rPr lang="en-US" dirty="0"/>
              <a:t> Scotland Wales &amp; NI extra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numbers considerably</a:t>
            </a:r>
            <a:r>
              <a:rPr lang="en-US" baseline="0" dirty="0"/>
              <a:t> worse since </a:t>
            </a:r>
            <a:r>
              <a:rPr lang="en-US" baseline="0" dirty="0" err="1"/>
              <a:t>Covid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3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Flynn, S., Ibrahim, S.,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N., Appleby, L., &amp; Shaw, J. (2020). Mental disorder in people convicted of homicide: Long-term national trends in rates and court outcome. </a:t>
            </a:r>
          </a:p>
          <a:p>
            <a:pPr fontAlgn="base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British Journal of Psychiatry,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1-7. doi:10.1192/bjp.2020.94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Published March 2020 -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141 domestic homicide reviews (DHRs) in England and Wales.</a:t>
            </a:r>
          </a:p>
          <a:p>
            <a:r>
              <a:rPr lang="en-US" dirty="0"/>
              <a:t>https://</a:t>
            </a:r>
            <a:r>
              <a:rPr lang="en-US" dirty="0" err="1"/>
              <a:t>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/abs/10.1111/hsc.12881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7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NHS </a:t>
            </a:r>
            <a:r>
              <a:rPr lang="en-US" dirty="0" err="1"/>
              <a:t>Steis</a:t>
            </a:r>
            <a:r>
              <a:rPr lang="en-US" dirty="0"/>
              <a:t> numbers of patient homicides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6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MS PGothic" charset="0"/>
              </a:rPr>
              <a:t>Some recent homicide victims, large numbers of kids, elderly and some other mental health patients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FA623CC-41A7-D246-87F9-D3379278E9B5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Largest ever UK survey of 400 families bereaved by murder &amp; manslaughter</a:t>
            </a:r>
          </a:p>
          <a:p>
            <a:r>
              <a:rPr lang="en-US" dirty="0">
                <a:latin typeface="Calibri" charset="0"/>
              </a:rPr>
              <a:t>Source: Office of the Victims Commissioner, Louise Casey CB,  Review into the Needs of Families Bereaved by Homicide, London, July 2011</a:t>
            </a:r>
            <a:endParaRPr lang="en-GB" dirty="0">
              <a:latin typeface="Calibri" charset="0"/>
            </a:endParaRPr>
          </a:p>
          <a:p>
            <a:r>
              <a:rPr lang="en-US" u="sng" dirty="0">
                <a:latin typeface="Calibri" charset="0"/>
                <a:hlinkClick r:id="rId3"/>
              </a:rPr>
              <a:t>http://www.justice.gov.uk/downloads/news/press-releases/victims-com/review-needs-of-families-bereaved-by-homicide.pdf</a:t>
            </a:r>
            <a:r>
              <a:rPr lang="en-US" u="sng" dirty="0">
                <a:latin typeface="Calibri" charset="0"/>
              </a:rPr>
              <a:t> ;</a:t>
            </a:r>
          </a:p>
          <a:p>
            <a:endParaRPr lang="en-US" u="sng" dirty="0">
              <a:latin typeface="Calibri" charset="0"/>
            </a:endParaRPr>
          </a:p>
          <a:p>
            <a:r>
              <a:rPr lang="en-US" dirty="0" err="1">
                <a:latin typeface="Calibri" charset="0"/>
              </a:rPr>
              <a:t>Zinzow</a:t>
            </a:r>
            <a:r>
              <a:rPr lang="en-US" dirty="0">
                <a:latin typeface="Calibri" charset="0"/>
              </a:rPr>
              <a:t>, February 2009 - J Trauma Stress</a:t>
            </a:r>
            <a:r>
              <a:rPr lang="en-GB" dirty="0">
                <a:latin typeface="Calibri" charset="0"/>
              </a:rPr>
              <a:t> - </a:t>
            </a:r>
            <a:r>
              <a:rPr lang="en-US" dirty="0">
                <a:latin typeface="Calibri" charset="0"/>
              </a:rPr>
              <a:t>Losing a Loved One to Homicide: Prevalence and Mental Health Correlates in a National Sample of Young Adults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Managing the impact of violence on mental health, including among witnesses and those affected by homicide: position statement, Royal College of Psychiatrists, 2012</a:t>
            </a:r>
            <a:endParaRPr lang="en-GB" dirty="0">
              <a:latin typeface="Calibri" charset="0"/>
            </a:endParaRPr>
          </a:p>
          <a:p>
            <a:r>
              <a:rPr lang="en-US" u="sng" dirty="0">
                <a:latin typeface="Calibri" charset="0"/>
                <a:hlinkClick r:id="rId4"/>
              </a:rPr>
              <a:t>http://www.rcpsych.ac.uk/pdf/PS01_2012.pdf</a:t>
            </a:r>
            <a:endParaRPr lang="en-GB" dirty="0">
              <a:latin typeface="Calibri" charset="0"/>
            </a:endParaRPr>
          </a:p>
          <a:p>
            <a:endParaRPr lang="en-GB" dirty="0">
              <a:latin typeface="Calibri" charset="0"/>
            </a:endParaRPr>
          </a:p>
          <a:p>
            <a:endParaRPr lang="en-US" u="sng" dirty="0">
              <a:latin typeface="Calibri" charset="0"/>
            </a:endParaRPr>
          </a:p>
          <a:p>
            <a:endParaRPr lang="en-GB" dirty="0">
              <a:latin typeface="Calibri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063A3DA-0BF7-D544-A965-609125F9283A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7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3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5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8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9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5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4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9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9895D-5F93-C14B-AEB7-697A031812C2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37A6-CB68-1F45-82F6-6A504719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9" Type="http://schemas.openxmlformats.org/officeDocument/2006/relationships/image" Target="../media/image44.jpeg"/><Relationship Id="rId21" Type="http://schemas.openxmlformats.org/officeDocument/2006/relationships/image" Target="../media/image26.jpeg"/><Relationship Id="rId34" Type="http://schemas.openxmlformats.org/officeDocument/2006/relationships/image" Target="../media/image39.jpeg"/><Relationship Id="rId42" Type="http://schemas.openxmlformats.org/officeDocument/2006/relationships/image" Target="../media/image47.jpeg"/><Relationship Id="rId47" Type="http://schemas.openxmlformats.org/officeDocument/2006/relationships/image" Target="../media/image5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jpe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32" Type="http://schemas.openxmlformats.org/officeDocument/2006/relationships/image" Target="../media/image37.jpeg"/><Relationship Id="rId37" Type="http://schemas.openxmlformats.org/officeDocument/2006/relationships/image" Target="../media/image42.jpeg"/><Relationship Id="rId40" Type="http://schemas.openxmlformats.org/officeDocument/2006/relationships/image" Target="../media/image45.jpeg"/><Relationship Id="rId45" Type="http://schemas.openxmlformats.org/officeDocument/2006/relationships/image" Target="../media/image50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jpeg"/><Relationship Id="rId36" Type="http://schemas.openxmlformats.org/officeDocument/2006/relationships/image" Target="../media/image41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31" Type="http://schemas.openxmlformats.org/officeDocument/2006/relationships/image" Target="../media/image36.jpeg"/><Relationship Id="rId44" Type="http://schemas.openxmlformats.org/officeDocument/2006/relationships/image" Target="../media/image49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jpeg"/><Relationship Id="rId30" Type="http://schemas.openxmlformats.org/officeDocument/2006/relationships/image" Target="../media/image35.jpeg"/><Relationship Id="rId35" Type="http://schemas.openxmlformats.org/officeDocument/2006/relationships/image" Target="../media/image40.jpeg"/><Relationship Id="rId43" Type="http://schemas.openxmlformats.org/officeDocument/2006/relationships/image" Target="../media/image48.jpeg"/><Relationship Id="rId48" Type="http://schemas.openxmlformats.org/officeDocument/2006/relationships/image" Target="../media/image53.jpeg"/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33" Type="http://schemas.openxmlformats.org/officeDocument/2006/relationships/image" Target="../media/image38.jpeg"/><Relationship Id="rId38" Type="http://schemas.openxmlformats.org/officeDocument/2006/relationships/image" Target="../media/image43.jpeg"/><Relationship Id="rId46" Type="http://schemas.openxmlformats.org/officeDocument/2006/relationships/image" Target="../media/image51.jpeg"/><Relationship Id="rId20" Type="http://schemas.openxmlformats.org/officeDocument/2006/relationships/image" Target="../media/image25.jpeg"/><Relationship Id="rId41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0573" y="1068188"/>
            <a:ext cx="8454887" cy="220514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Working with and Involving Families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following Serious Incidents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2413501" y="3570942"/>
            <a:ext cx="4440413" cy="1270002"/>
          </a:xfrm>
        </p:spPr>
        <p:txBody>
          <a:bodyPr rIns="321457">
            <a:normAutofit/>
          </a:bodyPr>
          <a:lstStyle/>
          <a:p>
            <a:pPr marL="0" indent="0" algn="ctr">
              <a:buNone/>
              <a:defRPr/>
            </a:pPr>
            <a:endParaRPr lang="en-US" sz="2400" dirty="0">
              <a:latin typeface="Tahoma" charset="0"/>
              <a:cs typeface="Tahoma" charset="0"/>
              <a:sym typeface="Tahoma" charset="0"/>
            </a:endParaRPr>
          </a:p>
          <a:p>
            <a:pPr marL="0" indent="0" algn="ctr">
              <a:buNone/>
              <a:defRPr/>
            </a:pPr>
            <a:r>
              <a:rPr lang="en-US" sz="3900" dirty="0">
                <a:latin typeface="Tahoma" charset="0"/>
                <a:cs typeface="Tahoma" charset="0"/>
                <a:sym typeface="Tahoma" charset="0"/>
              </a:rPr>
              <a:t>Julian Hendy</a:t>
            </a:r>
          </a:p>
        </p:txBody>
      </p:sp>
      <p:pic>
        <p:nvPicPr>
          <p:cNvPr id="2" name="Picture 1" descr="HF LOGO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17814" r="3259" b="19107"/>
          <a:stretch/>
        </p:blipFill>
        <p:spPr>
          <a:xfrm>
            <a:off x="2413501" y="5331170"/>
            <a:ext cx="4440413" cy="6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71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4881" y="442019"/>
            <a:ext cx="7646045" cy="1062633"/>
          </a:xfrm>
        </p:spPr>
        <p:txBody>
          <a:bodyPr/>
          <a:lstStyle/>
          <a:p>
            <a:pPr>
              <a:defRPr/>
            </a:pPr>
            <a:r>
              <a:rPr lang="en-US" sz="4200" dirty="0">
                <a:solidFill>
                  <a:schemeClr val="accent5">
                    <a:lumMod val="75000"/>
                  </a:schemeClr>
                </a:solidFill>
              </a:rPr>
              <a:t>Effects on Families after Homicide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0812" y="1795223"/>
            <a:ext cx="8455298" cy="4285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All report some adverse physical/mental health problems </a:t>
            </a:r>
          </a:p>
          <a:p>
            <a:pPr>
              <a:defRPr/>
            </a:pPr>
            <a:r>
              <a:rPr lang="en-US" sz="2800" dirty="0"/>
              <a:t>High rates of depression and PTSD</a:t>
            </a:r>
          </a:p>
          <a:p>
            <a:pPr>
              <a:defRPr/>
            </a:pPr>
            <a:r>
              <a:rPr lang="en-US" sz="2800" dirty="0"/>
              <a:t>High rates of drug &amp; alcohol problems</a:t>
            </a:r>
          </a:p>
          <a:p>
            <a:pPr>
              <a:defRPr/>
            </a:pPr>
            <a:r>
              <a:rPr lang="en-US" sz="2800" dirty="0"/>
              <a:t>Huge financial pressures - </a:t>
            </a:r>
          </a:p>
          <a:p>
            <a:pPr>
              <a:defRPr/>
            </a:pPr>
            <a:r>
              <a:rPr lang="en-US" sz="2800" dirty="0"/>
              <a:t>High rates of relationship or family breakdown</a:t>
            </a:r>
          </a:p>
          <a:p>
            <a:pPr>
              <a:defRPr/>
            </a:pPr>
            <a:r>
              <a:rPr lang="en-US" sz="2800" dirty="0"/>
              <a:t>25% have to move home and/or lose their jobs</a:t>
            </a:r>
          </a:p>
          <a:p>
            <a:pPr>
              <a:defRPr/>
            </a:pPr>
            <a:r>
              <a:rPr lang="en-US" sz="2800" dirty="0"/>
              <a:t>Effects persist for years</a:t>
            </a:r>
          </a:p>
        </p:txBody>
      </p:sp>
    </p:spTree>
    <p:extLst>
      <p:ext uri="{BB962C8B-B14F-4D97-AF65-F5344CB8AC3E}">
        <p14:creationId xmlns:p14="http://schemas.microsoft.com/office/powerpoint/2010/main" val="21801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D911D6E1-1126-FC49-8DE5-CE71AD6AD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834" y="608589"/>
            <a:ext cx="2363593" cy="847702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7102B1E-93AF-9E45-952D-982E5A2D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34" y="5148910"/>
            <a:ext cx="7867504" cy="1264537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8D167E37-84E0-1340-A06D-78CB0501F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34" y="1499575"/>
            <a:ext cx="7420836" cy="35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56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69" y="442020"/>
            <a:ext cx="7358063" cy="1451074"/>
          </a:xfrm>
        </p:spPr>
        <p:txBody>
          <a:bodyPr/>
          <a:lstStyle/>
          <a:p>
            <a:pPr>
              <a:defRPr/>
            </a:pPr>
            <a:r>
              <a:rPr lang="en-US" sz="5100" dirty="0">
                <a:solidFill>
                  <a:srgbClr val="31859C"/>
                </a:solidFill>
              </a:rPr>
              <a:t>Victims &amp; MH Homicides</a:t>
            </a:r>
            <a:endParaRPr lang="en-US" dirty="0">
              <a:solidFill>
                <a:srgbClr val="31859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0812" y="4846588"/>
            <a:ext cx="4657948" cy="658564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sz="3800" dirty="0"/>
              <a:t>Criminal Justice System</a:t>
            </a:r>
          </a:p>
        </p:txBody>
      </p:sp>
      <p:pic>
        <p:nvPicPr>
          <p:cNvPr id="3" name="Picture 2" descr="justice404_679942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6" y="2568402"/>
            <a:ext cx="3108647" cy="192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94" y="3074045"/>
            <a:ext cx="3374305" cy="13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34174" y="4846588"/>
            <a:ext cx="3138785" cy="64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Gill Sans" charset="0"/>
              <a:buNone/>
            </a:pPr>
            <a:r>
              <a:rPr lang="en-US" sz="3800"/>
              <a:t>Health Service</a:t>
            </a:r>
          </a:p>
        </p:txBody>
      </p:sp>
    </p:spTree>
    <p:extLst>
      <p:ext uri="{BB962C8B-B14F-4D97-AF65-F5344CB8AC3E}">
        <p14:creationId xmlns:p14="http://schemas.microsoft.com/office/powerpoint/2010/main" val="1356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1859C"/>
                </a:solidFill>
              </a:rPr>
              <a:t>Criminal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3362" y="4401448"/>
            <a:ext cx="71512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dirty="0"/>
              <a:t>Who did it?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/>
              <a:t>What should happen to them?</a:t>
            </a:r>
          </a:p>
          <a:p>
            <a:endParaRPr lang="en-US" dirty="0"/>
          </a:p>
        </p:txBody>
      </p:sp>
      <p:pic>
        <p:nvPicPr>
          <p:cNvPr id="6" name="Picture 5" descr="justice404_679942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57" y="1639560"/>
            <a:ext cx="3739706" cy="231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known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2" y="1824690"/>
            <a:ext cx="7758350" cy="31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5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Screen Shot 2013-11-14 at 10.1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1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3 at 12.5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53"/>
            <a:ext cx="9144000" cy="60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15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9FE18-B6DE-B340-B7F0-E4D565B806E6}"/>
              </a:ext>
            </a:extLst>
          </p:cNvPr>
          <p:cNvSpPr txBox="1"/>
          <p:nvPr/>
        </p:nvSpPr>
        <p:spPr>
          <a:xfrm>
            <a:off x="1468877" y="3013501"/>
            <a:ext cx="620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What do families want?</a:t>
            </a:r>
          </a:p>
        </p:txBody>
      </p:sp>
    </p:spTree>
    <p:extLst>
      <p:ext uri="{BB962C8B-B14F-4D97-AF65-F5344CB8AC3E}">
        <p14:creationId xmlns:p14="http://schemas.microsoft.com/office/powerpoint/2010/main" val="309269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1DD4C89A-B13B-4194-895D-7D971DAA7C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252057"/>
              </p:ext>
            </p:extLst>
          </p:nvPr>
        </p:nvGraphicFramePr>
        <p:xfrm>
          <a:off x="474064" y="1881085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ED2B35B-D058-8745-89DF-6A08432D458C}"/>
              </a:ext>
            </a:extLst>
          </p:cNvPr>
          <p:cNvSpPr/>
          <p:nvPr/>
        </p:nvSpPr>
        <p:spPr>
          <a:xfrm>
            <a:off x="324091" y="277792"/>
            <a:ext cx="8507393" cy="13542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870335-E43A-5842-9972-2F3FEBCB5C13}"/>
              </a:ext>
            </a:extLst>
          </p:cNvPr>
          <p:cNvSpPr/>
          <p:nvPr/>
        </p:nvSpPr>
        <p:spPr>
          <a:xfrm>
            <a:off x="439838" y="6342927"/>
            <a:ext cx="8310623" cy="3588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81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40E1-B9C3-0B41-B517-9AB60B4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Apologies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3A845-2823-E840-9BB9-7ADD8F2F2B48}"/>
              </a:ext>
            </a:extLst>
          </p:cNvPr>
          <p:cNvSpPr txBox="1"/>
          <p:nvPr/>
        </p:nvSpPr>
        <p:spPr>
          <a:xfrm>
            <a:off x="2324912" y="5013702"/>
            <a:ext cx="6712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“Saying sorry is always the right thing to 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It is not an admission of legal liability.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It’s the first step to learning from what happened and preventing it recurring.”</a:t>
            </a:r>
          </a:p>
        </p:txBody>
      </p:sp>
      <p:pic>
        <p:nvPicPr>
          <p:cNvPr id="10" name="Content Placeholder 9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47CEC2CF-A1EC-744E-849D-5B2EE25E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" t="4934"/>
          <a:stretch/>
        </p:blipFill>
        <p:spPr>
          <a:xfrm rot="21077841">
            <a:off x="1613138" y="850502"/>
            <a:ext cx="5215062" cy="3964441"/>
          </a:xfrm>
        </p:spPr>
      </p:pic>
    </p:spTree>
    <p:extLst>
      <p:ext uri="{BB962C8B-B14F-4D97-AF65-F5344CB8AC3E}">
        <p14:creationId xmlns:p14="http://schemas.microsoft.com/office/powerpoint/2010/main" val="264539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 descr="Dad &amp; Alexan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1" b="7507"/>
          <a:stretch>
            <a:fillRect/>
          </a:stretch>
        </p:blipFill>
        <p:spPr bwMode="auto">
          <a:xfrm>
            <a:off x="724421" y="593824"/>
            <a:ext cx="7848079" cy="546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52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1-20 at 08.3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2" y="524188"/>
            <a:ext cx="2886729" cy="949946"/>
          </a:xfrm>
          <a:prstGeom prst="rect">
            <a:avLst/>
          </a:prstGeom>
        </p:spPr>
      </p:pic>
      <p:pic>
        <p:nvPicPr>
          <p:cNvPr id="5" name="Picture 4" descr="Screen Shot 2017-01-20 at 08.32.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"/>
          <a:stretch/>
        </p:blipFill>
        <p:spPr>
          <a:xfrm>
            <a:off x="863078" y="1474134"/>
            <a:ext cx="7718380" cy="49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84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430" y="2387568"/>
            <a:ext cx="8051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dirty="0"/>
              <a:t>Families have poor experience of reviews and investigations –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/>
              <a:t>Not always treated with kindness, respect &amp; sensitivity</a:t>
            </a:r>
          </a:p>
        </p:txBody>
      </p:sp>
      <p:pic>
        <p:nvPicPr>
          <p:cNvPr id="3" name="Picture 2" descr="Screen Shot 2017-01-20 at 08.3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3" y="252427"/>
            <a:ext cx="3316684" cy="1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20" y="0"/>
            <a:ext cx="3906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752" y="5426384"/>
            <a:ext cx="353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Harry Morris</a:t>
            </a:r>
          </a:p>
        </p:txBody>
      </p:sp>
    </p:spTree>
    <p:extLst>
      <p:ext uri="{BB962C8B-B14F-4D97-AF65-F5344CB8AC3E}">
        <p14:creationId xmlns:p14="http://schemas.microsoft.com/office/powerpoint/2010/main" val="1316912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7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4210" r="5773"/>
          <a:stretch/>
        </p:blipFill>
        <p:spPr>
          <a:xfrm>
            <a:off x="1312335" y="395110"/>
            <a:ext cx="7083776" cy="59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7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9.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71" b="20782"/>
          <a:stretch/>
        </p:blipFill>
        <p:spPr>
          <a:xfrm>
            <a:off x="539462" y="211666"/>
            <a:ext cx="8152982" cy="62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0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9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1008944"/>
            <a:ext cx="88392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9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" y="197556"/>
            <a:ext cx="7647188" cy="64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4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5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3" y="282222"/>
            <a:ext cx="8459420" cy="62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08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50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" y="197555"/>
            <a:ext cx="8291769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01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2-23 at 13.17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0" b="10530"/>
          <a:stretch>
            <a:fillRect/>
          </a:stretch>
        </p:blipFill>
        <p:spPr>
          <a:xfrm>
            <a:off x="4293847" y="279632"/>
            <a:ext cx="2121646" cy="1166824"/>
          </a:xfrm>
        </p:spPr>
      </p:pic>
      <p:pic>
        <p:nvPicPr>
          <p:cNvPr id="5" name="Picture 4" descr="Screen Shot 2019-02-23 at 13.18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5" y="1446456"/>
            <a:ext cx="6090186" cy="2064180"/>
          </a:xfrm>
          <a:prstGeom prst="rect">
            <a:avLst/>
          </a:prstGeom>
        </p:spPr>
      </p:pic>
      <p:pic>
        <p:nvPicPr>
          <p:cNvPr id="2" name="Picture 1" descr="Screen Shot 2020-10-30 at 16.31.3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4"/>
          <a:stretch/>
        </p:blipFill>
        <p:spPr>
          <a:xfrm>
            <a:off x="1817964" y="3510636"/>
            <a:ext cx="7326036" cy="30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 LOGO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4" y="397658"/>
            <a:ext cx="4400410" cy="861206"/>
          </a:xfrm>
          <a:prstGeom prst="rect">
            <a:avLst/>
          </a:prstGeom>
        </p:spPr>
      </p:pic>
      <p:pic>
        <p:nvPicPr>
          <p:cNvPr id="4" name="Picture 3" descr="Screen Shot 2016-09-03 at 16.30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8" y="1130587"/>
            <a:ext cx="7245281" cy="5056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2395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1859C"/>
                </a:solidFill>
              </a:rPr>
              <a:t>NHS Serious Incident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Highlights “the importance of working in an </a:t>
            </a:r>
            <a:r>
              <a:rPr lang="en-US" u="sng" dirty="0"/>
              <a:t>open, honest and transparent way </a:t>
            </a:r>
            <a:r>
              <a:rPr lang="en-US" dirty="0"/>
              <a:t>where patients, victims and their </a:t>
            </a:r>
            <a:r>
              <a:rPr lang="en-US" u="sng" dirty="0"/>
              <a:t>families are put at the </a:t>
            </a:r>
            <a:r>
              <a:rPr lang="en-US" u="sng" dirty="0" err="1"/>
              <a:t>centre</a:t>
            </a:r>
            <a:r>
              <a:rPr lang="en-US" u="sng" dirty="0"/>
              <a:t> of the process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The needs of those affected should be the </a:t>
            </a:r>
            <a:r>
              <a:rPr lang="en-US" u="sng" dirty="0"/>
              <a:t>primary concern</a:t>
            </a:r>
            <a:r>
              <a:rPr lang="en-US" dirty="0"/>
              <a:t> of those involved in the investigation of serious incidents. </a:t>
            </a:r>
          </a:p>
          <a:p>
            <a:r>
              <a:rPr lang="en-US" dirty="0"/>
              <a:t>Patients and their families/</a:t>
            </a:r>
            <a:r>
              <a:rPr lang="en-US" dirty="0" err="1"/>
              <a:t>carers</a:t>
            </a:r>
            <a:r>
              <a:rPr lang="en-US" dirty="0"/>
              <a:t> and victims’ families </a:t>
            </a:r>
            <a:r>
              <a:rPr lang="en-US" u="sng" dirty="0"/>
              <a:t>must be involved and supported </a:t>
            </a:r>
            <a:r>
              <a:rPr lang="en-US" dirty="0"/>
              <a:t>throughout the investigation process.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62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10-30 at 17.4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1831787"/>
            <a:ext cx="7865035" cy="4798237"/>
          </a:xfrm>
          <a:prstGeom prst="rect">
            <a:avLst/>
          </a:prstGeom>
        </p:spPr>
      </p:pic>
      <p:pic>
        <p:nvPicPr>
          <p:cNvPr id="5" name="Picture 4" descr="Screen Shot 2020-10-30 at 17.49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574966"/>
            <a:ext cx="2365287" cy="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76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1859C"/>
                </a:solidFill>
              </a:rPr>
              <a:t>Duty Of </a:t>
            </a:r>
            <a:r>
              <a:rPr lang="en-US" dirty="0" err="1">
                <a:solidFill>
                  <a:srgbClr val="31859C"/>
                </a:solidFill>
              </a:rPr>
              <a:t>Candour</a:t>
            </a:r>
            <a:endParaRPr lang="en-US" dirty="0">
              <a:solidFill>
                <a:srgbClr val="31859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0754"/>
            <a:ext cx="8488373" cy="4410207"/>
          </a:xfrm>
        </p:spPr>
        <p:txBody>
          <a:bodyPr>
            <a:normAutofit fontScale="32500" lnSpcReduction="20000"/>
          </a:bodyPr>
          <a:lstStyle/>
          <a:p>
            <a:r>
              <a:rPr lang="en-US" sz="8600" dirty="0"/>
              <a:t>Providers have to act in an </a:t>
            </a:r>
            <a:r>
              <a:rPr lang="en-US" sz="8600" u="sng" dirty="0"/>
              <a:t>open and transparent </a:t>
            </a:r>
            <a:r>
              <a:rPr lang="en-US" sz="8600" dirty="0"/>
              <a:t>way with </a:t>
            </a:r>
            <a:r>
              <a:rPr lang="en-US" sz="8600" u="sng" dirty="0"/>
              <a:t>relevant persons </a:t>
            </a:r>
            <a:r>
              <a:rPr lang="en-US" sz="8600" dirty="0"/>
              <a:t>in relation to care and treatment provided.</a:t>
            </a:r>
          </a:p>
          <a:p>
            <a:endParaRPr lang="en-US" sz="3100" dirty="0"/>
          </a:p>
          <a:p>
            <a:r>
              <a:rPr lang="en-US" sz="8600" u="sng" dirty="0"/>
              <a:t>Tell the relevant person, in person, as soon as reasonably practicable </a:t>
            </a:r>
            <a:r>
              <a:rPr lang="en-US" sz="8600" dirty="0"/>
              <a:t>after becoming aware that a </a:t>
            </a:r>
            <a:r>
              <a:rPr lang="en-US" sz="8600" dirty="0" err="1"/>
              <a:t>notifiable</a:t>
            </a:r>
            <a:r>
              <a:rPr lang="en-US" sz="8600" dirty="0"/>
              <a:t> safety incident has occurred, and provide support to them in relation to the incident.</a:t>
            </a:r>
          </a:p>
          <a:p>
            <a:endParaRPr lang="en-US" sz="2500" dirty="0"/>
          </a:p>
          <a:p>
            <a:r>
              <a:rPr lang="en-US" sz="8600" u="sng" dirty="0"/>
              <a:t>Provide an account of the incident which, </a:t>
            </a:r>
            <a:r>
              <a:rPr lang="en-US" sz="8600" dirty="0"/>
              <a:t>to the best of the provider’s knowledge,</a:t>
            </a:r>
            <a:r>
              <a:rPr lang="en-US" sz="8600" u="sng" dirty="0"/>
              <a:t> is true of all the facts </a:t>
            </a:r>
            <a:r>
              <a:rPr lang="en-US" sz="8600" dirty="0"/>
              <a:t>the body knows about the incident as at the date of the notification.</a:t>
            </a:r>
          </a:p>
        </p:txBody>
      </p:sp>
    </p:spTree>
    <p:extLst>
      <p:ext uri="{BB962C8B-B14F-4D97-AF65-F5344CB8AC3E}">
        <p14:creationId xmlns:p14="http://schemas.microsoft.com/office/powerpoint/2010/main" val="9682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4-30 at 15.57.55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13" y="0"/>
            <a:ext cx="74060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9073" y="1874486"/>
            <a:ext cx="7014850" cy="1848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i="1" dirty="0">
                <a:solidFill>
                  <a:schemeClr val="bg1"/>
                </a:solidFill>
              </a:rPr>
              <a:t>Open, truthful, timely and clear</a:t>
            </a:r>
          </a:p>
          <a:p>
            <a:pPr>
              <a:lnSpc>
                <a:spcPct val="120000"/>
              </a:lnSpc>
            </a:pPr>
            <a:r>
              <a:rPr lang="en-US" sz="3200" i="1" dirty="0">
                <a:solidFill>
                  <a:schemeClr val="bg1"/>
                </a:solidFill>
              </a:rPr>
              <a:t>Families receive the information they need</a:t>
            </a:r>
          </a:p>
        </p:txBody>
      </p:sp>
    </p:spTree>
    <p:extLst>
      <p:ext uri="{BB962C8B-B14F-4D97-AF65-F5344CB8AC3E}">
        <p14:creationId xmlns:p14="http://schemas.microsoft.com/office/powerpoint/2010/main" val="23508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8DBDC-80C7-184F-AB0C-1980109A7AFC}"/>
              </a:ext>
            </a:extLst>
          </p:cNvPr>
          <p:cNvSpPr txBox="1"/>
          <p:nvPr/>
        </p:nvSpPr>
        <p:spPr>
          <a:xfrm>
            <a:off x="798787" y="599089"/>
            <a:ext cx="771459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Other routes</a:t>
            </a:r>
          </a:p>
          <a:p>
            <a:endParaRPr lang="en-US" sz="3600" dirty="0"/>
          </a:p>
          <a:p>
            <a:r>
              <a:rPr lang="en-US" sz="3600" dirty="0"/>
              <a:t>Coroner’s Inquest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Disclosure of reports to ‘Interested Persons’ – includes families</a:t>
            </a:r>
          </a:p>
          <a:p>
            <a:endParaRPr lang="en-US" sz="3600" dirty="0"/>
          </a:p>
          <a:p>
            <a:r>
              <a:rPr lang="en-US" sz="3600" dirty="0"/>
              <a:t>Legal claim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Disclosure of relevant documents under ‘Discovery’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D761-5057-0745-9675-BB7048228F50}"/>
              </a:ext>
            </a:extLst>
          </p:cNvPr>
          <p:cNvSpPr txBox="1"/>
          <p:nvPr/>
        </p:nvSpPr>
        <p:spPr>
          <a:xfrm>
            <a:off x="1653209" y="2367171"/>
            <a:ext cx="58375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What can happen when there’s poor </a:t>
            </a:r>
          </a:p>
          <a:p>
            <a:pPr algn="ctr"/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family engagement?</a:t>
            </a:r>
          </a:p>
        </p:txBody>
      </p:sp>
    </p:spTree>
    <p:extLst>
      <p:ext uri="{BB962C8B-B14F-4D97-AF65-F5344CB8AC3E}">
        <p14:creationId xmlns:p14="http://schemas.microsoft.com/office/powerpoint/2010/main" val="394881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7DFC0CD-FFEE-0244-920D-6B3831023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8" y="976122"/>
            <a:ext cx="8798969" cy="51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6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4857C68D-29EE-FB48-BFBC-62A613FA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14" y="0"/>
            <a:ext cx="7588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2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A4B8D0E-14BC-E147-AB25-2B7B735DD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1179">
            <a:off x="215898" y="1403332"/>
            <a:ext cx="8711630" cy="40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E09E43-11AB-5E46-9604-3E6F14F2AB2F}"/>
              </a:ext>
            </a:extLst>
          </p:cNvPr>
          <p:cNvSpPr txBox="1"/>
          <p:nvPr/>
        </p:nvSpPr>
        <p:spPr>
          <a:xfrm>
            <a:off x="665544" y="2274838"/>
            <a:ext cx="7812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How can better </a:t>
            </a:r>
          </a:p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family engagement benefit Mental Health Services?</a:t>
            </a:r>
          </a:p>
        </p:txBody>
      </p:sp>
    </p:spTree>
    <p:extLst>
      <p:ext uri="{BB962C8B-B14F-4D97-AF65-F5344CB8AC3E}">
        <p14:creationId xmlns:p14="http://schemas.microsoft.com/office/powerpoint/2010/main" val="1644665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F LOGO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1" y="440018"/>
            <a:ext cx="5978400" cy="1170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604" y="2078084"/>
            <a:ext cx="7735997" cy="347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3600" dirty="0"/>
              <a:t>Support and advocate for families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Work with the NHS and others to prevent further tragedies</a:t>
            </a:r>
          </a:p>
          <a:p>
            <a:endParaRPr lang="en-US" sz="14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3600" dirty="0"/>
              <a:t>Provide evidence and training to influence change</a:t>
            </a:r>
          </a:p>
        </p:txBody>
      </p:sp>
    </p:spTree>
    <p:extLst>
      <p:ext uri="{BB962C8B-B14F-4D97-AF65-F5344CB8AC3E}">
        <p14:creationId xmlns:p14="http://schemas.microsoft.com/office/powerpoint/2010/main" val="2375296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Listening to friends &amp;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0766"/>
            <a:ext cx="8229600" cy="4309586"/>
          </a:xfrm>
        </p:spPr>
        <p:txBody>
          <a:bodyPr>
            <a:noAutofit/>
          </a:bodyPr>
          <a:lstStyle/>
          <a:p>
            <a:r>
              <a:rPr lang="en-US" sz="3600" dirty="0"/>
              <a:t>Families know stuff</a:t>
            </a:r>
          </a:p>
          <a:p>
            <a:pPr marL="0" indent="0">
              <a:buNone/>
            </a:pPr>
            <a:r>
              <a:rPr lang="en-US" sz="3600" dirty="0"/>
              <a:t>    (not necessarily in the medical records)</a:t>
            </a:r>
          </a:p>
          <a:p>
            <a:r>
              <a:rPr lang="en-US" sz="3600" dirty="0"/>
              <a:t>They can tell you what you don’t know, what you are missing.</a:t>
            </a:r>
          </a:p>
          <a:p>
            <a:r>
              <a:rPr lang="en-US" sz="3600" dirty="0"/>
              <a:t>Manages expectations &amp; reputations </a:t>
            </a:r>
          </a:p>
          <a:p>
            <a:r>
              <a:rPr lang="en-US" sz="3600" dirty="0"/>
              <a:t>Keeps people safe.</a:t>
            </a:r>
          </a:p>
        </p:txBody>
      </p:sp>
    </p:spTree>
    <p:extLst>
      <p:ext uri="{BB962C8B-B14F-4D97-AF65-F5344CB8AC3E}">
        <p14:creationId xmlns:p14="http://schemas.microsoft.com/office/powerpoint/2010/main" val="2029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99435853_theodorejohn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8" y="0"/>
            <a:ext cx="65448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4343" y="5547577"/>
            <a:ext cx="2346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Theodore Johnson</a:t>
            </a:r>
          </a:p>
        </p:txBody>
      </p:sp>
    </p:spTree>
    <p:extLst>
      <p:ext uri="{BB962C8B-B14F-4D97-AF65-F5344CB8AC3E}">
        <p14:creationId xmlns:p14="http://schemas.microsoft.com/office/powerpoint/2010/main" val="945168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18D48D-BFD8-AF43-BE46-B276E02CA66E}"/>
              </a:ext>
            </a:extLst>
          </p:cNvPr>
          <p:cNvSpPr txBox="1"/>
          <p:nvPr/>
        </p:nvSpPr>
        <p:spPr>
          <a:xfrm>
            <a:off x="1356115" y="2656391"/>
            <a:ext cx="691978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“Studies in the USA show that rates of violence by psychiatric patients may rise threefold if self-report is supplemented by official records and by the account of a key informant.” </a:t>
            </a:r>
            <a:endParaRPr lang="en-GB" sz="3200" dirty="0"/>
          </a:p>
          <a:p>
            <a:endParaRPr lang="en-GB" i="1" dirty="0"/>
          </a:p>
          <a:p>
            <a:r>
              <a:rPr lang="en-US" dirty="0"/>
              <a:t>Practical application of structured risk assessment</a:t>
            </a:r>
            <a:endParaRPr lang="en-GB" dirty="0"/>
          </a:p>
          <a:p>
            <a:r>
              <a:rPr lang="en-US" dirty="0"/>
              <a:t>Tony </a:t>
            </a:r>
            <a:r>
              <a:rPr lang="en-US" dirty="0" err="1"/>
              <a:t>Maden</a:t>
            </a:r>
            <a:r>
              <a:rPr lang="en-US" dirty="0"/>
              <a:t> </a:t>
            </a:r>
          </a:p>
          <a:p>
            <a:r>
              <a:rPr lang="en-US" sz="1400" dirty="0"/>
              <a:t>BJP Vol 178 Issue 5 May 2001 p 479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3F797-4972-174A-B6AE-D2A4F521D7D7}"/>
              </a:ext>
            </a:extLst>
          </p:cNvPr>
          <p:cNvSpPr txBox="1"/>
          <p:nvPr/>
        </p:nvSpPr>
        <p:spPr>
          <a:xfrm>
            <a:off x="676389" y="1088679"/>
            <a:ext cx="822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Self-reporting isn’t always accurate or safe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89885346-AA91-054C-BA9A-A091A3C128AA}"/>
              </a:ext>
            </a:extLst>
          </p:cNvPr>
          <p:cNvSpPr/>
          <p:nvPr/>
        </p:nvSpPr>
        <p:spPr>
          <a:xfrm rot="16200000">
            <a:off x="6021769" y="3724115"/>
            <a:ext cx="2910492" cy="333304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C97303A-D6C9-DD43-A556-4D9A49B2E143}"/>
              </a:ext>
            </a:extLst>
          </p:cNvPr>
          <p:cNvSpPr/>
          <p:nvPr/>
        </p:nvSpPr>
        <p:spPr>
          <a:xfrm rot="5400000">
            <a:off x="104291" y="-87659"/>
            <a:ext cx="1786538" cy="196185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81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54AC9-9226-9A42-BAA0-368A52A1866A}"/>
              </a:ext>
            </a:extLst>
          </p:cNvPr>
          <p:cNvSpPr txBox="1"/>
          <p:nvPr/>
        </p:nvSpPr>
        <p:spPr>
          <a:xfrm>
            <a:off x="1693190" y="2843938"/>
            <a:ext cx="5757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Some tips for better </a:t>
            </a:r>
          </a:p>
          <a:p>
            <a:pPr algn="ctr"/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family engagement</a:t>
            </a:r>
          </a:p>
        </p:txBody>
      </p:sp>
    </p:spTree>
    <p:extLst>
      <p:ext uri="{BB962C8B-B14F-4D97-AF65-F5344CB8AC3E}">
        <p14:creationId xmlns:p14="http://schemas.microsoft.com/office/powerpoint/2010/main" val="4053762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743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Establish Early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08" y="2015942"/>
            <a:ext cx="8307092" cy="4269243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GB" dirty="0">
                <a:latin typeface="+mj-lt"/>
              </a:rPr>
              <a:t>Establish early contact with families  </a:t>
            </a:r>
          </a:p>
          <a:p>
            <a:pPr>
              <a:lnSpc>
                <a:spcPct val="110000"/>
              </a:lnSpc>
            </a:pPr>
            <a:r>
              <a:rPr lang="en-GB" dirty="0">
                <a:effectLst/>
                <a:latin typeface="+mj-lt"/>
                <a:ea typeface="ＭＳ 明朝"/>
                <a:cs typeface="Times New Roman"/>
              </a:rPr>
              <a:t>Write to them saying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+mj-lt"/>
                <a:ea typeface="ＭＳ 明朝"/>
                <a:cs typeface="Times New Roman"/>
              </a:rPr>
              <a:t>Sorry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effectLst/>
                <a:latin typeface="+mj-lt"/>
                <a:ea typeface="ＭＳ 明朝"/>
                <a:cs typeface="Times New Roman"/>
              </a:rPr>
              <a:t>Investigate / Improve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+mj-lt"/>
                <a:ea typeface="ＭＳ 明朝"/>
                <a:cs typeface="Times New Roman"/>
              </a:rPr>
              <a:t>Dedicated contact</a:t>
            </a:r>
            <a:endParaRPr lang="en-GB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+mj-lt"/>
              </a:rPr>
              <a:t>Don’t be afraid to make the first move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+mj-lt"/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3365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31859C"/>
                </a:solidFill>
              </a:rPr>
              <a:t>Don’t forget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939" y="2522352"/>
            <a:ext cx="8229600" cy="243710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Not everyone can read and write well.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Check ability to understand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Don</a:t>
            </a:r>
            <a:r>
              <a:rPr lang="fr-FR" sz="3600" dirty="0"/>
              <a:t>’</a:t>
            </a:r>
            <a:r>
              <a:rPr lang="en-US" sz="3600" dirty="0"/>
              <a:t>t use jargon</a:t>
            </a:r>
          </a:p>
        </p:txBody>
      </p:sp>
    </p:spTree>
    <p:extLst>
      <p:ext uri="{BB962C8B-B14F-4D97-AF65-F5344CB8AC3E}">
        <p14:creationId xmlns:p14="http://schemas.microsoft.com/office/powerpoint/2010/main" val="3009457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31859C"/>
                </a:solidFill>
              </a:rPr>
              <a:t>Family Liaison Officers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13" y="1895050"/>
            <a:ext cx="8508569" cy="3955559"/>
          </a:xfrm>
        </p:spPr>
        <p:txBody>
          <a:bodyPr>
            <a:normAutofit/>
          </a:bodyPr>
          <a:lstStyle/>
          <a:p>
            <a:r>
              <a:rPr lang="en-GB" sz="4000" dirty="0">
                <a:ea typeface="ＭＳ 明朝"/>
                <a:cs typeface="Times New Roman"/>
              </a:rPr>
              <a:t>Facilitate contact after Serious Incidents</a:t>
            </a:r>
          </a:p>
          <a:p>
            <a:r>
              <a:rPr lang="en-GB" sz="4000" dirty="0">
                <a:ea typeface="ＭＳ 明朝"/>
                <a:cs typeface="Times New Roman"/>
              </a:rPr>
              <a:t>Part of Investigation? (Police model)</a:t>
            </a:r>
          </a:p>
          <a:p>
            <a:r>
              <a:rPr lang="en-GB" sz="4000" dirty="0">
                <a:ea typeface="ＭＳ 明朝"/>
                <a:cs typeface="Times New Roman"/>
              </a:rPr>
              <a:t>Need dedicated time and resources </a:t>
            </a:r>
          </a:p>
          <a:p>
            <a:r>
              <a:rPr lang="en-GB" sz="4000" dirty="0">
                <a:ea typeface="ＭＳ 明朝"/>
                <a:cs typeface="Times New Roman"/>
              </a:rPr>
              <a:t>At least two needed</a:t>
            </a:r>
          </a:p>
          <a:p>
            <a:endParaRPr lang="en-GB" sz="4000" dirty="0">
              <a:ea typeface="ＭＳ 明朝"/>
              <a:cs typeface="Times New Roman"/>
            </a:endParaRPr>
          </a:p>
          <a:p>
            <a:endParaRPr lang="en-GB" sz="4000" dirty="0"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0010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4200" y="2523693"/>
            <a:ext cx="8229600" cy="310818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Learn effectively</a:t>
            </a:r>
            <a:br>
              <a:rPr lang="en-US" sz="6000" dirty="0"/>
            </a:br>
            <a:br>
              <a:rPr lang="en-US" sz="6000" dirty="0"/>
            </a:br>
            <a:r>
              <a:rPr lang="en-US" sz="3600" dirty="0"/>
              <a:t>(</a:t>
            </a:r>
            <a:r>
              <a:rPr lang="en-GB" sz="3600" dirty="0">
                <a:ea typeface="ＭＳ 明朝"/>
                <a:cs typeface="Times New Roman"/>
              </a:rPr>
              <a:t>Change doesn’t end with an Action plan)</a:t>
            </a:r>
            <a:br>
              <a:rPr lang="en-GB" sz="6000" dirty="0">
                <a:ea typeface="ＭＳ 明朝"/>
                <a:cs typeface="Times New Roman"/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162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1859C"/>
                </a:solidFill>
              </a:rPr>
              <a:t>Engaging with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3847"/>
            <a:ext cx="8229600" cy="3392248"/>
          </a:xfrm>
        </p:spPr>
        <p:txBody>
          <a:bodyPr>
            <a:noAutofit/>
          </a:bodyPr>
          <a:lstStyle/>
          <a:p>
            <a:pPr lvl="0"/>
            <a:r>
              <a:rPr lang="en-GB" sz="4000" dirty="0"/>
              <a:t>Meets your statutory obligations</a:t>
            </a:r>
          </a:p>
          <a:p>
            <a:r>
              <a:rPr lang="en-GB" sz="4000" dirty="0"/>
              <a:t>Shows you care</a:t>
            </a:r>
          </a:p>
          <a:p>
            <a:r>
              <a:rPr lang="en-GB" sz="4000" dirty="0"/>
              <a:t>Makes for better investigations </a:t>
            </a:r>
          </a:p>
          <a:p>
            <a:r>
              <a:rPr lang="en-GB" sz="4000" dirty="0"/>
              <a:t>Helps avoid litigation &amp; hostile press coverage</a:t>
            </a:r>
          </a:p>
          <a:p>
            <a:pPr lvl="0"/>
            <a:r>
              <a:rPr lang="en-GB" sz="4000" dirty="0"/>
              <a:t>Right thing to do</a:t>
            </a:r>
          </a:p>
        </p:txBody>
      </p:sp>
    </p:spTree>
    <p:extLst>
      <p:ext uri="{BB962C8B-B14F-4D97-AF65-F5344CB8AC3E}">
        <p14:creationId xmlns:p14="http://schemas.microsoft.com/office/powerpoint/2010/main" val="21544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9CAA9-D0FD-E648-B47D-759D9A30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Resources </a:t>
            </a:r>
          </a:p>
        </p:txBody>
      </p:sp>
      <p:pic>
        <p:nvPicPr>
          <p:cNvPr id="7" name="Content Placeholder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5D88075-A569-AD44-BA2D-697612EBF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738418">
            <a:off x="1137991" y="1382166"/>
            <a:ext cx="4107852" cy="3255579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D1789C-24F1-4343-829A-A1D4C403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6725">
            <a:off x="4783807" y="1865342"/>
            <a:ext cx="3492305" cy="45673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19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31859C"/>
                </a:solidFill>
              </a:rPr>
              <a:t>NHS England - Independent Investigations 2018-19 Annual Report</a:t>
            </a:r>
          </a:p>
        </p:txBody>
      </p:sp>
      <p:pic>
        <p:nvPicPr>
          <p:cNvPr id="4" name="Content Placeholder 3" descr="Screen Shot 2020-08-18 at 11.53.0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7711" r="2945" b="12256"/>
          <a:stretch/>
        </p:blipFill>
        <p:spPr>
          <a:xfrm>
            <a:off x="1054269" y="1773284"/>
            <a:ext cx="6874600" cy="4541048"/>
          </a:xfrm>
        </p:spPr>
      </p:pic>
      <p:sp>
        <p:nvSpPr>
          <p:cNvPr id="5" name="TextBox 4"/>
          <p:cNvSpPr txBox="1"/>
          <p:nvPr/>
        </p:nvSpPr>
        <p:spPr>
          <a:xfrm>
            <a:off x="2443992" y="6128616"/>
            <a:ext cx="515154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4709" y="6130715"/>
            <a:ext cx="70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1466" y="6128616"/>
            <a:ext cx="682879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3254986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ChangeArrowheads="1"/>
          </p:cNvSpPr>
          <p:nvPr/>
        </p:nvSpPr>
        <p:spPr bwMode="auto">
          <a:xfrm>
            <a:off x="976685" y="999009"/>
            <a:ext cx="7089055" cy="45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/>
              <a:t>Julian Hendy</a:t>
            </a:r>
          </a:p>
          <a:p>
            <a:pPr>
              <a:lnSpc>
                <a:spcPct val="90000"/>
              </a:lnSpc>
            </a:pPr>
            <a:endParaRPr lang="en-US" sz="4200"/>
          </a:p>
          <a:p>
            <a:pPr>
              <a:lnSpc>
                <a:spcPct val="130000"/>
              </a:lnSpc>
            </a:pPr>
            <a:r>
              <a:rPr lang="en-US" sz="4200" u="sng">
                <a:solidFill>
                  <a:srgbClr val="0000FF"/>
                </a:solidFill>
              </a:rPr>
              <a:t>www.hundredfamilies.org</a:t>
            </a:r>
          </a:p>
          <a:p>
            <a:pPr>
              <a:lnSpc>
                <a:spcPct val="130000"/>
              </a:lnSpc>
            </a:pPr>
            <a:endParaRPr lang="en-US" sz="1000" u="sng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4200" u="sng">
                <a:solidFill>
                  <a:srgbClr val="0000FF"/>
                </a:solidFill>
              </a:rPr>
              <a:t>Julian.hendy@btinternet.com</a:t>
            </a:r>
            <a:endParaRPr lang="en-US" sz="4200">
              <a:cs typeface="Gill Sans" charset="0"/>
            </a:endParaRPr>
          </a:p>
          <a:p>
            <a:pPr>
              <a:lnSpc>
                <a:spcPct val="200000"/>
              </a:lnSpc>
            </a:pPr>
            <a:r>
              <a:rPr lang="en-US" sz="1000">
                <a:cs typeface="Gill Sans" charset="0"/>
              </a:rPr>
              <a:t> </a:t>
            </a:r>
            <a:r>
              <a:rPr lang="en-US" sz="4200">
                <a:cs typeface="Gill Sans" charset="0"/>
              </a:rPr>
              <a:t>       @hundredfamilies</a:t>
            </a:r>
            <a:endParaRPr lang="en-US" sz="4200"/>
          </a:p>
        </p:txBody>
      </p:sp>
      <p:pic>
        <p:nvPicPr>
          <p:cNvPr id="92162" name="Picture 4" descr="Screen Shot 2013-09-21 at 16.29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5" y="4705946"/>
            <a:ext cx="852785" cy="86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41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intosh HD:Users:julian:Desktop:Screen Shot 2020-07-15 at 11.35.13.png"/>
          <p:cNvPicPr>
            <a:picLocks noGrp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r="-1104" b="35023"/>
          <a:stretch/>
        </p:blipFill>
        <p:spPr bwMode="auto">
          <a:xfrm rot="21154165">
            <a:off x="1105702" y="718788"/>
            <a:ext cx="6948501" cy="3655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Screen Shot 2020-08-18 at 11.47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2"/>
          <a:stretch/>
        </p:blipFill>
        <p:spPr>
          <a:xfrm>
            <a:off x="325761" y="4197274"/>
            <a:ext cx="8671480" cy="1829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7402" y="6110643"/>
            <a:ext cx="1749130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BJP - July 2020</a:t>
            </a:r>
          </a:p>
        </p:txBody>
      </p:sp>
    </p:spTree>
    <p:extLst>
      <p:ext uri="{BB962C8B-B14F-4D97-AF65-F5344CB8AC3E}">
        <p14:creationId xmlns:p14="http://schemas.microsoft.com/office/powerpoint/2010/main" val="29983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Most victims are Families and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34580"/>
            <a:ext cx="8229600" cy="2333778"/>
          </a:xfrm>
        </p:spPr>
        <p:txBody>
          <a:bodyPr/>
          <a:lstStyle/>
          <a:p>
            <a:r>
              <a:rPr lang="en-US" sz="2800" dirty="0"/>
              <a:t>“Perpetrators’ mental health was mentioned in 65% of DHRs; 49% of perpetrators had a mental health diagnosis. Healthcare services in particular, mental health services, were most likely to be involved with perpetrators</a:t>
            </a:r>
            <a:r>
              <a:rPr lang="en-US" dirty="0"/>
              <a:t>.”</a:t>
            </a:r>
          </a:p>
        </p:txBody>
      </p:sp>
      <p:pic>
        <p:nvPicPr>
          <p:cNvPr id="4" name="Picture 3" descr="Screen Shot 2021-07-22 at 15.28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497">
            <a:off x="1093664" y="1558766"/>
            <a:ext cx="7397666" cy="23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5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E0B56F-A07B-B541-95D6-1DECEB5BBA36}"/>
              </a:ext>
            </a:extLst>
          </p:cNvPr>
          <p:cNvGraphicFramePr>
            <a:graphicFrameLocks noGrp="1"/>
          </p:cNvGraphicFramePr>
          <p:nvPr/>
        </p:nvGraphicFramePr>
        <p:xfrm>
          <a:off x="482600" y="1179576"/>
          <a:ext cx="8178802" cy="449884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628">
                  <a:extLst>
                    <a:ext uri="{9D8B030D-6E8A-4147-A177-3AD203B41FA5}">
                      <a16:colId xmlns:a16="http://schemas.microsoft.com/office/drawing/2014/main" val="1384980691"/>
                    </a:ext>
                  </a:extLst>
                </a:gridCol>
                <a:gridCol w="1432209">
                  <a:extLst>
                    <a:ext uri="{9D8B030D-6E8A-4147-A177-3AD203B41FA5}">
                      <a16:colId xmlns:a16="http://schemas.microsoft.com/office/drawing/2014/main" val="197822744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4093468203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1076895970"/>
                    </a:ext>
                  </a:extLst>
                </a:gridCol>
                <a:gridCol w="1272081">
                  <a:extLst>
                    <a:ext uri="{9D8B030D-6E8A-4147-A177-3AD203B41FA5}">
                      <a16:colId xmlns:a16="http://schemas.microsoft.com/office/drawing/2014/main" val="1145125447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3724029250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2013/29555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2017/14144 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2011/13432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2019/14670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2014/42532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2018/23654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1994331179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2012/18752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2016/18500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2012/16046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2014/42181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2014/25273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2017/15717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2975164436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2011/17106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2013/28276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2016/18856</a:t>
                      </a:r>
                      <a:endParaRPr lang="en-GB" sz="12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2018/951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2015/14132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2019/4407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75417875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2014/10128 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2017/15440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2015/23056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2018/18636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2015/37663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2018/16725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361708133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2013/3454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2016/32823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2016/22096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2014/39959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2013/33945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2020/484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403916098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2013/14158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2016/19955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2017/7489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2014/24147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2014/2927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2017/26924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384889997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2012/15116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2018/19290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2014/22374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2016/17208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2014/31324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2019/12699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220418296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2013/23705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2019/4055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2014/29627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2017/29685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2014/626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2017/6089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85166140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2014/20490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2019/13411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2017/13260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2017/18462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2015/24621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2017/13849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2134661027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2012/25285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2017/32700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2015/11584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2017/9654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2016/6113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2014/26905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2362580783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2014/29533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2014/17675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2016/21910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2018/4054   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2016/15284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2013/3454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98791718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2014/40060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2015/36282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2021/11335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2021/14665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2019/359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2020/19195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27250632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891C32-8BDF-BC4D-9DB0-BB4237B1E64D}"/>
              </a:ext>
            </a:extLst>
          </p:cNvPr>
          <p:cNvSpPr txBox="1"/>
          <p:nvPr/>
        </p:nvSpPr>
        <p:spPr>
          <a:xfrm>
            <a:off x="482599" y="420129"/>
            <a:ext cx="397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People or Process ? </a:t>
            </a:r>
          </a:p>
        </p:txBody>
      </p:sp>
    </p:spTree>
    <p:extLst>
      <p:ext uri="{BB962C8B-B14F-4D97-AF65-F5344CB8AC3E}">
        <p14:creationId xmlns:p14="http://schemas.microsoft.com/office/powerpoint/2010/main" val="256532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6179" y="2080617"/>
            <a:ext cx="7358063" cy="4018359"/>
          </a:xfrm>
        </p:spPr>
        <p:txBody>
          <a:bodyPr/>
          <a:lstStyle/>
          <a:p>
            <a:pPr marL="625056"/>
            <a:endParaRPr lang="en-US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35" y="133945"/>
            <a:ext cx="760139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83" y="196453"/>
            <a:ext cx="1090538" cy="125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56" y="195337"/>
            <a:ext cx="1107281" cy="107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69664"/>
            <a:ext cx="1000125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31" y="1294805"/>
            <a:ext cx="1128489" cy="12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1375172"/>
            <a:ext cx="1312664" cy="13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41" y="107156"/>
            <a:ext cx="850553" cy="11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6" y="1250156"/>
            <a:ext cx="1009055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02" y="1160860"/>
            <a:ext cx="1122908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71" y="178594"/>
            <a:ext cx="1278061" cy="163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06" y="160735"/>
            <a:ext cx="94989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70" y="213197"/>
            <a:ext cx="776883" cy="98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27" y="1124025"/>
            <a:ext cx="1019100" cy="12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49" y="1116211"/>
            <a:ext cx="850553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64" y="1143000"/>
            <a:ext cx="848320" cy="118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52" y="1294805"/>
            <a:ext cx="948779" cy="158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8" y="2571750"/>
            <a:ext cx="884039" cy="12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03" y="2562820"/>
            <a:ext cx="100124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2562820"/>
            <a:ext cx="678656" cy="11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726" y="2643187"/>
            <a:ext cx="892969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09" y="2643188"/>
            <a:ext cx="815951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88" y="2366367"/>
            <a:ext cx="966639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41" y="2241352"/>
            <a:ext cx="923106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17" y="2241352"/>
            <a:ext cx="669727" cy="89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2866430"/>
            <a:ext cx="1196578" cy="12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2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3696891"/>
            <a:ext cx="1026914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42" y="2866430"/>
            <a:ext cx="759023" cy="102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0" y="3696891"/>
            <a:ext cx="1128489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74" y="3646662"/>
            <a:ext cx="910828" cy="11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3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49" y="3622105"/>
            <a:ext cx="1054819" cy="9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3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3598665"/>
            <a:ext cx="982266" cy="10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04" y="3420070"/>
            <a:ext cx="9164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70" y="3571875"/>
            <a:ext cx="825996" cy="83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77" y="3884414"/>
            <a:ext cx="991195" cy="14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Picture 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336480"/>
            <a:ext cx="955477" cy="127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9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9" y="5036344"/>
            <a:ext cx="776883" cy="106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0" name="Picture 3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9" y="4929187"/>
            <a:ext cx="1130721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1" name="Picture 4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2" y="4875610"/>
            <a:ext cx="955477" cy="12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2" name="Picture 4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697016"/>
            <a:ext cx="670843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3" name="Picture 4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4549676"/>
            <a:ext cx="1000125" cy="1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4" name="Picture 4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4" y="4554141"/>
            <a:ext cx="946547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5" name="Picture 4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13" y="5447109"/>
            <a:ext cx="54917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6" name="Picture 4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39" y="4572000"/>
            <a:ext cx="86618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7" name="Picture 4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03" y="5308699"/>
            <a:ext cx="937617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8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25" y="5214938"/>
            <a:ext cx="642938" cy="87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9" name="Picture 48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8" y="5384601"/>
            <a:ext cx="609451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81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22428</TotalTime>
  <Words>1384</Words>
  <Application>Microsoft Macintosh PowerPoint</Application>
  <PresentationFormat>On-screen Show (4:3)</PresentationFormat>
  <Paragraphs>262</Paragraphs>
  <Slides>50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Gill Sans</vt:lpstr>
      <vt:lpstr>Tahoma</vt:lpstr>
      <vt:lpstr>Office Theme</vt:lpstr>
      <vt:lpstr>Working with and Involving Families  following Serious Incidents</vt:lpstr>
      <vt:lpstr>PowerPoint Presentation</vt:lpstr>
      <vt:lpstr>PowerPoint Presentation</vt:lpstr>
      <vt:lpstr>PowerPoint Presentation</vt:lpstr>
      <vt:lpstr>NHS England - Independent Investigations 2018-19 Annual Report</vt:lpstr>
      <vt:lpstr>PowerPoint Presentation</vt:lpstr>
      <vt:lpstr>Most victims are Families and Friends</vt:lpstr>
      <vt:lpstr>PowerPoint Presentation</vt:lpstr>
      <vt:lpstr>PowerPoint Presentation</vt:lpstr>
      <vt:lpstr>Effects on Families after Homicide</vt:lpstr>
      <vt:lpstr>PowerPoint Presentation</vt:lpstr>
      <vt:lpstr>Victims &amp; MH Homicides</vt:lpstr>
      <vt:lpstr>Criminal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NHS Serious Incident Framework</vt:lpstr>
      <vt:lpstr>PowerPoint Presentation</vt:lpstr>
      <vt:lpstr>Duty Of Candour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Listening to friends &amp; families</vt:lpstr>
      <vt:lpstr>PowerPoint Presentation</vt:lpstr>
      <vt:lpstr>PowerPoint Presentation</vt:lpstr>
      <vt:lpstr>PowerPoint Presentation</vt:lpstr>
      <vt:lpstr>Establish Early Contact</vt:lpstr>
      <vt:lpstr>Don’t forget - </vt:lpstr>
      <vt:lpstr>Family Liaison Officers</vt:lpstr>
      <vt:lpstr>Learn effectively  (Change doesn’t end with an Action plan) </vt:lpstr>
      <vt:lpstr>Engaging with families</vt:lpstr>
      <vt:lpstr>Some Resources </vt:lpstr>
      <vt:lpstr>PowerPoint Presentation</vt:lpstr>
    </vt:vector>
  </TitlesOfParts>
  <Company>Echofilm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Models for Involving Families</dc:title>
  <dc:creator>Julian Hendy</dc:creator>
  <cp:lastModifiedBy>Julian Hendy</cp:lastModifiedBy>
  <cp:revision>129</cp:revision>
  <cp:lastPrinted>2022-01-26T10:45:48Z</cp:lastPrinted>
  <dcterms:created xsi:type="dcterms:W3CDTF">2015-02-26T08:07:26Z</dcterms:created>
  <dcterms:modified xsi:type="dcterms:W3CDTF">2022-02-22T12:27:39Z</dcterms:modified>
</cp:coreProperties>
</file>