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58" r:id="rId2"/>
    <p:sldId id="614" r:id="rId3"/>
    <p:sldId id="744" r:id="rId4"/>
    <p:sldId id="695" r:id="rId5"/>
    <p:sldId id="830" r:id="rId6"/>
    <p:sldId id="696" r:id="rId7"/>
    <p:sldId id="703" r:id="rId8"/>
    <p:sldId id="704" r:id="rId9"/>
    <p:sldId id="707" r:id="rId10"/>
    <p:sldId id="828" r:id="rId11"/>
    <p:sldId id="623" r:id="rId12"/>
    <p:sldId id="735" r:id="rId13"/>
    <p:sldId id="836" r:id="rId14"/>
    <p:sldId id="740" r:id="rId15"/>
    <p:sldId id="837" r:id="rId16"/>
    <p:sldId id="708" r:id="rId17"/>
    <p:sldId id="709" r:id="rId18"/>
    <p:sldId id="832" r:id="rId19"/>
  </p:sldIdLst>
  <p:sldSz cx="9144000" cy="6858000" type="screen4x3"/>
  <p:notesSz cx="6858000" cy="1005998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panose="020B0604020202020204" pitchFamily="34" charset="0"/>
        <a:ea typeface="ヒラギノ角ゴ ProN W3"/>
        <a:cs typeface="ヒラギノ角ゴ ProN W3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panose="020B0604020202020204" pitchFamily="34" charset="0"/>
        <a:ea typeface="ヒラギノ角ゴ ProN W3"/>
        <a:cs typeface="ヒラギノ角ゴ ProN W3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panose="020B0604020202020204" pitchFamily="34" charset="0"/>
        <a:ea typeface="ヒラギノ角ゴ ProN W3"/>
        <a:cs typeface="ヒラギノ角ゴ ProN W3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panose="020B0604020202020204" pitchFamily="34" charset="0"/>
        <a:ea typeface="ヒラギノ角ゴ ProN W3"/>
        <a:cs typeface="ヒラギノ角ゴ ProN W3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panose="020B0604020202020204" pitchFamily="34" charset="0"/>
        <a:ea typeface="ヒラギノ角ゴ ProN W3"/>
        <a:cs typeface="ヒラギノ角ゴ ProN W3"/>
        <a:sym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rgbClr val="000000"/>
        </a:solidFill>
        <a:latin typeface="Arial" panose="020B0604020202020204" pitchFamily="34" charset="0"/>
        <a:ea typeface="ヒラギノ角ゴ ProN W3"/>
        <a:cs typeface="ヒラギノ角ゴ ProN W3"/>
        <a:sym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rgbClr val="000000"/>
        </a:solidFill>
        <a:latin typeface="Arial" panose="020B0604020202020204" pitchFamily="34" charset="0"/>
        <a:ea typeface="ヒラギノ角ゴ ProN W3"/>
        <a:cs typeface="ヒラギノ角ゴ ProN W3"/>
        <a:sym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rgbClr val="000000"/>
        </a:solidFill>
        <a:latin typeface="Arial" panose="020B0604020202020204" pitchFamily="34" charset="0"/>
        <a:ea typeface="ヒラギノ角ゴ ProN W3"/>
        <a:cs typeface="ヒラギノ角ゴ ProN W3"/>
        <a:sym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rgbClr val="000000"/>
        </a:solidFill>
        <a:latin typeface="Arial" panose="020B0604020202020204" pitchFamily="34" charset="0"/>
        <a:ea typeface="ヒラギノ角ゴ ProN W3"/>
        <a:cs typeface="ヒラギノ角ゴ ProN W3"/>
        <a:sym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5DF1DAB4-4606-4E3C-ACA8-31E174D002EB}">
          <p14:sldIdLst>
            <p14:sldId id="358"/>
            <p14:sldId id="614"/>
            <p14:sldId id="744"/>
            <p14:sldId id="695"/>
            <p14:sldId id="830"/>
            <p14:sldId id="696"/>
            <p14:sldId id="703"/>
            <p14:sldId id="704"/>
            <p14:sldId id="707"/>
            <p14:sldId id="828"/>
            <p14:sldId id="623"/>
            <p14:sldId id="735"/>
            <p14:sldId id="836"/>
            <p14:sldId id="740"/>
            <p14:sldId id="837"/>
            <p14:sldId id="708"/>
            <p14:sldId id="709"/>
            <p14:sldId id="83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00"/>
    <a:srgbClr val="990099"/>
    <a:srgbClr val="96A3D7"/>
    <a:srgbClr val="A4A9DA"/>
    <a:srgbClr val="98B0CE"/>
    <a:srgbClr val="9FABC7"/>
    <a:srgbClr val="3366CC"/>
    <a:srgbClr val="96A1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52" autoAdjust="0"/>
    <p:restoredTop sz="82566" autoAdjust="0"/>
  </p:normalViewPr>
  <p:slideViewPr>
    <p:cSldViewPr>
      <p:cViewPr varScale="1">
        <p:scale>
          <a:sx n="103" d="100"/>
          <a:sy n="103" d="100"/>
        </p:scale>
        <p:origin x="1104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547" cy="501954"/>
          </a:xfrm>
          <a:prstGeom prst="rect">
            <a:avLst/>
          </a:prstGeom>
        </p:spPr>
        <p:txBody>
          <a:bodyPr vert="horz" lIns="96539" tIns="48270" rIns="96539" bIns="48270" rtlCol="0"/>
          <a:lstStyle>
            <a:lvl1pPr algn="l" eaLnBrk="1" hangingPunct="1">
              <a:defRPr sz="1300"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3852" y="0"/>
            <a:ext cx="2972547" cy="501954"/>
          </a:xfrm>
          <a:prstGeom prst="rect">
            <a:avLst/>
          </a:prstGeom>
        </p:spPr>
        <p:txBody>
          <a:bodyPr vert="horz" lIns="96539" tIns="48270" rIns="96539" bIns="48270" rtlCol="0"/>
          <a:lstStyle>
            <a:lvl1pPr algn="r" eaLnBrk="1" hangingPunct="1">
              <a:defRPr sz="1300"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</a:lstStyle>
          <a:p>
            <a:pPr>
              <a:defRPr/>
            </a:pPr>
            <a:fld id="{7DA829ED-556C-4936-B5D6-E0C26F971A70}" type="datetimeFigureOut">
              <a:rPr lang="en-US"/>
              <a:pPr>
                <a:defRPr/>
              </a:pPr>
              <a:t>1/31/2022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54817"/>
            <a:ext cx="2972547" cy="503562"/>
          </a:xfrm>
          <a:prstGeom prst="rect">
            <a:avLst/>
          </a:prstGeom>
        </p:spPr>
        <p:txBody>
          <a:bodyPr vert="horz" lIns="96539" tIns="48270" rIns="96539" bIns="48270" rtlCol="0" anchor="b"/>
          <a:lstStyle>
            <a:lvl1pPr algn="l" eaLnBrk="1" hangingPunct="1">
              <a:defRPr sz="1300"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3852" y="9554817"/>
            <a:ext cx="2972547" cy="503562"/>
          </a:xfrm>
          <a:prstGeom prst="rect">
            <a:avLst/>
          </a:prstGeom>
        </p:spPr>
        <p:txBody>
          <a:bodyPr vert="horz" wrap="square" lIns="96539" tIns="48270" rIns="96539" bIns="4827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94E71FCA-89AB-48B5-8B78-FDAB69570D4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13221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547" cy="501954"/>
          </a:xfrm>
          <a:prstGeom prst="rect">
            <a:avLst/>
          </a:prstGeom>
        </p:spPr>
        <p:txBody>
          <a:bodyPr vert="horz" lIns="96539" tIns="48270" rIns="96539" bIns="48270" rtlCol="0"/>
          <a:lstStyle>
            <a:lvl1pPr algn="l" eaLnBrk="1" hangingPunct="1">
              <a:defRPr sz="1300"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3852" y="0"/>
            <a:ext cx="2972547" cy="501954"/>
          </a:xfrm>
          <a:prstGeom prst="rect">
            <a:avLst/>
          </a:prstGeom>
        </p:spPr>
        <p:txBody>
          <a:bodyPr vert="horz" lIns="96539" tIns="48270" rIns="96539" bIns="48270" rtlCol="0"/>
          <a:lstStyle>
            <a:lvl1pPr algn="r" eaLnBrk="1" hangingPunct="1">
              <a:defRPr sz="1300"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</a:lstStyle>
          <a:p>
            <a:pPr>
              <a:defRPr/>
            </a:pPr>
            <a:fld id="{63E30A01-DF28-4FD6-A7CE-52E40BA76B10}" type="datetimeFigureOut">
              <a:rPr lang="en-US"/>
              <a:pPr>
                <a:defRPr/>
              </a:pPr>
              <a:t>1/31/2022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54063"/>
            <a:ext cx="5030788" cy="37734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39" tIns="48270" rIns="96539" bIns="4827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480" y="4778213"/>
            <a:ext cx="5487041" cy="4527236"/>
          </a:xfrm>
          <a:prstGeom prst="rect">
            <a:avLst/>
          </a:prstGeom>
        </p:spPr>
        <p:txBody>
          <a:bodyPr vert="horz" lIns="96539" tIns="48270" rIns="96539" bIns="4827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4817"/>
            <a:ext cx="2972547" cy="503562"/>
          </a:xfrm>
          <a:prstGeom prst="rect">
            <a:avLst/>
          </a:prstGeom>
        </p:spPr>
        <p:txBody>
          <a:bodyPr vert="horz" lIns="96539" tIns="48270" rIns="96539" bIns="48270" rtlCol="0" anchor="b"/>
          <a:lstStyle>
            <a:lvl1pPr algn="l" eaLnBrk="1" hangingPunct="1">
              <a:defRPr sz="1300"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3852" y="9554817"/>
            <a:ext cx="2972547" cy="503562"/>
          </a:xfrm>
          <a:prstGeom prst="rect">
            <a:avLst/>
          </a:prstGeom>
        </p:spPr>
        <p:txBody>
          <a:bodyPr vert="horz" wrap="square" lIns="96539" tIns="48270" rIns="96539" bIns="4827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100A95BB-A80B-4E37-9DB1-18293B1A145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482999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hp.nhs.uk/resources/suicide-in-doctors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eaLnBrk="1" hangingPunct="1"/>
            <a:fld id="{8174BA71-853E-4891-8C6F-F2F6C458F2BA}" type="slidenum">
              <a:rPr lang="en-GB" altLang="en-US" sz="1300"/>
              <a:pPr eaLnBrk="1" hangingPunct="1"/>
              <a:t>3</a:t>
            </a:fld>
            <a:endParaRPr lang="en-GB" altLang="en-US" sz="1300"/>
          </a:p>
        </p:txBody>
      </p:sp>
    </p:spTree>
    <p:extLst>
      <p:ext uri="{BB962C8B-B14F-4D97-AF65-F5344CB8AC3E}">
        <p14:creationId xmlns:p14="http://schemas.microsoft.com/office/powerpoint/2010/main" val="2361974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0A95BB-A80B-4E37-9DB1-18293B1A1451}" type="slidenum">
              <a:rPr lang="en-GB" altLang="en-US" smtClean="0"/>
              <a:pPr>
                <a:defRPr/>
              </a:pPr>
              <a:t>12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19618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Claire Peake, 39 – school teacher – hung herself like scene from Officer &amp; Gentlemen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Joe Bingley, nurse – jumped in front of a train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Charlotte Bevan + daughter – jumped off Avon Gorge in Bristol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 Daksha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Emson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Freya – stabbed and set fire </a:t>
            </a:r>
          </a:p>
          <a:p>
            <a:r>
              <a:rPr lang="en-US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In the words of Daksha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Emson’s</a:t>
            </a:r>
            <a:r>
              <a:rPr lang="en-US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 husband on what would have been his daughter’s 18th Birthday – ‘</a:t>
            </a:r>
            <a:r>
              <a:rPr lang="en-US" b="0" i="1" u="none" strike="noStrike" dirty="0">
                <a:solidFill>
                  <a:srgbClr val="FE7936"/>
                </a:solidFill>
                <a:effectLst/>
                <a:latin typeface="Arial" panose="020B0604020202020204" pitchFamily="34" charset="0"/>
                <a:hlinkClick r:id="rId3"/>
              </a:rPr>
              <a:t>Let’s enable their silent screams to be finally heard’.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0A95BB-A80B-4E37-9DB1-18293B1A1451}" type="slidenum">
              <a:rPr lang="en-GB" altLang="en-US" smtClean="0"/>
              <a:pPr>
                <a:defRPr/>
              </a:pPr>
              <a:t>14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22538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https://maternalmentalhealthalliance.org/</a:t>
            </a:r>
          </a:p>
          <a:p>
            <a:r>
              <a:rPr lang="en-GB" dirty="0"/>
              <a:t>https://ihv.org.uk/our-work/our-work-in-mental-health/resources-for-families/?highlight=perinatal</a:t>
            </a:r>
          </a:p>
          <a:p>
            <a:r>
              <a:rPr lang="en-GB" dirty="0"/>
              <a:t>https://parentinfantfoundation.org.uk/1001-days/</a:t>
            </a:r>
          </a:p>
          <a:p>
            <a:r>
              <a:rPr lang="en-GB" dirty="0"/>
              <a:t>https://marcesociety.com/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https://path-perinatal.eu/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0A95BB-A80B-4E37-9DB1-18293B1A1451}" type="slidenum">
              <a:rPr lang="en-GB" altLang="en-US" smtClean="0"/>
              <a:pPr>
                <a:defRPr/>
              </a:pPr>
              <a:t>15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26200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https://maternalmentalhealthalliance.org/mmhpandemic/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0A95BB-A80B-4E37-9DB1-18293B1A1451}" type="slidenum">
              <a:rPr lang="en-GB" altLang="en-US" smtClean="0"/>
              <a:pPr>
                <a:defRPr/>
              </a:pPr>
              <a:t>16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63873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4390730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6185667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291614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52713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4933719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514600"/>
            <a:ext cx="23622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00400" y="2514600"/>
            <a:ext cx="23622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81826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84681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93304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8291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389750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401627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Arial" panose="020B0604020202020204" pitchFamily="34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514600"/>
            <a:ext cx="48768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Arial" panose="020B0604020202020204" pitchFamily="34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Second level</a:t>
            </a:r>
          </a:p>
          <a:p>
            <a:pPr lvl="2"/>
            <a:r>
              <a:rPr lang="en-US" altLang="en-US">
                <a:sym typeface="Arial" panose="020B0604020202020204" pitchFamily="34" charset="0"/>
              </a:rPr>
              <a:t>Third level</a:t>
            </a:r>
          </a:p>
          <a:p>
            <a:pPr lvl="3"/>
            <a:r>
              <a:rPr lang="en-US" altLang="en-US">
                <a:sym typeface="Arial" panose="020B0604020202020204" pitchFamily="34" charset="0"/>
              </a:rPr>
              <a:t>Fourth level</a:t>
            </a:r>
          </a:p>
          <a:p>
            <a:pPr lvl="4"/>
            <a:r>
              <a:rPr lang="en-US" altLang="en-US">
                <a:sym typeface="Arial" panose="020B0604020202020204" pitchFamily="34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45" r:id="rId1"/>
    <p:sldLayoutId id="2147485146" r:id="rId2"/>
    <p:sldLayoutId id="2147485147" r:id="rId3"/>
    <p:sldLayoutId id="2147485148" r:id="rId4"/>
    <p:sldLayoutId id="2147485149" r:id="rId5"/>
    <p:sldLayoutId id="2147485150" r:id="rId6"/>
    <p:sldLayoutId id="2147485151" r:id="rId7"/>
    <p:sldLayoutId id="2147485152" r:id="rId8"/>
    <p:sldLayoutId id="2147485153" r:id="rId9"/>
    <p:sldLayoutId id="2147485154" r:id="rId10"/>
    <p:sldLayoutId id="2147485155" r:id="rId11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600"/>
        </a:spcBef>
        <a:spcAft>
          <a:spcPct val="0"/>
        </a:spcAft>
        <a:buClr>
          <a:srgbClr val="324891"/>
        </a:buClr>
        <a:buSzPct val="100000"/>
        <a:buFont typeface="Arial" panose="020B0604020202020204" pitchFamily="34" charset="0"/>
        <a:buChar char="•"/>
        <a:defRPr sz="2400">
          <a:solidFill>
            <a:srgbClr val="32489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681038" indent="-285750" algn="l" rtl="0" eaLnBrk="0" fontAlgn="base" hangingPunct="0">
        <a:spcBef>
          <a:spcPts val="600"/>
        </a:spcBef>
        <a:spcAft>
          <a:spcPct val="0"/>
        </a:spcAft>
        <a:buClr>
          <a:srgbClr val="324891"/>
        </a:buClr>
        <a:buSzPct val="100000"/>
        <a:buFont typeface="Arial" panose="020B0604020202020204" pitchFamily="34" charset="0"/>
        <a:buChar char="–"/>
        <a:defRPr sz="2400">
          <a:solidFill>
            <a:srgbClr val="324891"/>
          </a:solidFill>
          <a:latin typeface="+mn-lt"/>
          <a:ea typeface="+mn-ea"/>
          <a:cs typeface="+mn-cs"/>
          <a:sym typeface="Arial" panose="020B0604020202020204" pitchFamily="34" charset="0"/>
        </a:defRPr>
      </a:lvl2pPr>
      <a:lvl3pPr marL="1081088" indent="-228600" algn="l" rtl="0" eaLnBrk="0" fontAlgn="base" hangingPunct="0">
        <a:spcBef>
          <a:spcPts val="600"/>
        </a:spcBef>
        <a:spcAft>
          <a:spcPct val="0"/>
        </a:spcAft>
        <a:buClr>
          <a:srgbClr val="324891"/>
        </a:buClr>
        <a:buSzPct val="100000"/>
        <a:buFont typeface="Arial" panose="020B0604020202020204" pitchFamily="34" charset="0"/>
        <a:buChar char="•"/>
        <a:defRPr sz="2400">
          <a:solidFill>
            <a:srgbClr val="324891"/>
          </a:solidFill>
          <a:latin typeface="+mn-lt"/>
          <a:ea typeface="+mn-ea"/>
          <a:cs typeface="+mn-cs"/>
          <a:sym typeface="Arial" panose="020B0604020202020204" pitchFamily="34" charset="0"/>
        </a:defRPr>
      </a:lvl3pPr>
      <a:lvl4pPr marL="1538288" indent="-228600" algn="l" rtl="0" eaLnBrk="0" fontAlgn="base" hangingPunct="0">
        <a:spcBef>
          <a:spcPts val="600"/>
        </a:spcBef>
        <a:spcAft>
          <a:spcPct val="0"/>
        </a:spcAft>
        <a:buClr>
          <a:srgbClr val="324891"/>
        </a:buClr>
        <a:buSzPct val="100000"/>
        <a:buFont typeface="Arial" panose="020B0604020202020204" pitchFamily="34" charset="0"/>
        <a:buChar char="–"/>
        <a:defRPr sz="2400">
          <a:solidFill>
            <a:srgbClr val="324891"/>
          </a:solidFill>
          <a:latin typeface="+mn-lt"/>
          <a:ea typeface="+mn-ea"/>
          <a:cs typeface="+mn-cs"/>
          <a:sym typeface="Arial" panose="020B0604020202020204" pitchFamily="34" charset="0"/>
        </a:defRPr>
      </a:lvl4pPr>
      <a:lvl5pPr marL="1995488" indent="-228600" algn="l" rtl="0" eaLnBrk="0" fontAlgn="base" hangingPunct="0">
        <a:spcBef>
          <a:spcPts val="600"/>
        </a:spcBef>
        <a:spcAft>
          <a:spcPct val="0"/>
        </a:spcAft>
        <a:buClr>
          <a:srgbClr val="324891"/>
        </a:buClr>
        <a:buSzPct val="100000"/>
        <a:buFont typeface="Arial" panose="020B0604020202020204" pitchFamily="34" charset="0"/>
        <a:buChar char="»"/>
        <a:defRPr sz="2400">
          <a:solidFill>
            <a:srgbClr val="324891"/>
          </a:solidFill>
          <a:latin typeface="+mn-lt"/>
          <a:ea typeface="+mn-ea"/>
          <a:cs typeface="+mn-cs"/>
          <a:sym typeface="Arial" panose="020B0604020202020204" pitchFamily="34" charset="0"/>
        </a:defRPr>
      </a:lvl5pPr>
      <a:lvl6pPr marL="2452688" indent="-228600" algn="l" rtl="0" fontAlgn="base">
        <a:spcBef>
          <a:spcPts val="600"/>
        </a:spcBef>
        <a:spcAft>
          <a:spcPct val="0"/>
        </a:spcAft>
        <a:buClr>
          <a:srgbClr val="324891"/>
        </a:buClr>
        <a:buSzPct val="100000"/>
        <a:buFont typeface="Arial" charset="0"/>
        <a:buChar char="»"/>
        <a:defRPr sz="2400">
          <a:solidFill>
            <a:srgbClr val="324891"/>
          </a:solidFill>
          <a:latin typeface="+mn-lt"/>
          <a:ea typeface="+mn-ea"/>
          <a:cs typeface="+mn-cs"/>
          <a:sym typeface="Arial" charset="0"/>
        </a:defRPr>
      </a:lvl6pPr>
      <a:lvl7pPr marL="2909888" indent="-228600" algn="l" rtl="0" fontAlgn="base">
        <a:spcBef>
          <a:spcPts val="600"/>
        </a:spcBef>
        <a:spcAft>
          <a:spcPct val="0"/>
        </a:spcAft>
        <a:buClr>
          <a:srgbClr val="324891"/>
        </a:buClr>
        <a:buSzPct val="100000"/>
        <a:buFont typeface="Arial" charset="0"/>
        <a:buChar char="»"/>
        <a:defRPr sz="2400">
          <a:solidFill>
            <a:srgbClr val="324891"/>
          </a:solidFill>
          <a:latin typeface="+mn-lt"/>
          <a:ea typeface="+mn-ea"/>
          <a:cs typeface="+mn-cs"/>
          <a:sym typeface="Arial" charset="0"/>
        </a:defRPr>
      </a:lvl7pPr>
      <a:lvl8pPr marL="3367088" indent="-228600" algn="l" rtl="0" fontAlgn="base">
        <a:spcBef>
          <a:spcPts val="600"/>
        </a:spcBef>
        <a:spcAft>
          <a:spcPct val="0"/>
        </a:spcAft>
        <a:buClr>
          <a:srgbClr val="324891"/>
        </a:buClr>
        <a:buSzPct val="100000"/>
        <a:buFont typeface="Arial" charset="0"/>
        <a:buChar char="»"/>
        <a:defRPr sz="2400">
          <a:solidFill>
            <a:srgbClr val="324891"/>
          </a:solidFill>
          <a:latin typeface="+mn-lt"/>
          <a:ea typeface="+mn-ea"/>
          <a:cs typeface="+mn-cs"/>
          <a:sym typeface="Arial" charset="0"/>
        </a:defRPr>
      </a:lvl8pPr>
      <a:lvl9pPr marL="3824288" indent="-228600" algn="l" rtl="0" fontAlgn="base">
        <a:spcBef>
          <a:spcPts val="600"/>
        </a:spcBef>
        <a:spcAft>
          <a:spcPct val="0"/>
        </a:spcAft>
        <a:buClr>
          <a:srgbClr val="324891"/>
        </a:buClr>
        <a:buSzPct val="100000"/>
        <a:buFont typeface="Arial" charset="0"/>
        <a:buChar char="»"/>
        <a:defRPr sz="2400">
          <a:solidFill>
            <a:srgbClr val="32489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hyperlink" Target="https://www.app-network.org/" TargetMode="External"/><Relationship Id="rId3" Type="http://schemas.openxmlformats.org/officeDocument/2006/relationships/hyperlink" Target="https://path-perinatal.eu/" TargetMode="External"/><Relationship Id="rId7" Type="http://schemas.openxmlformats.org/officeDocument/2006/relationships/hyperlink" Target="https://marcesociety.com/" TargetMode="External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11" Type="http://schemas.openxmlformats.org/officeDocument/2006/relationships/hyperlink" Target="https://parentinfantfoundation.org.uk/1001-days/" TargetMode="External"/><Relationship Id="rId5" Type="http://schemas.openxmlformats.org/officeDocument/2006/relationships/hyperlink" Target="https://ihv.org.uk/our-work/our-work-in-mental-health/resources-for-families/?highlight=perinatal" TargetMode="External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hyperlink" Target="https://maternalmentalhealthalliance.org/" TargetMode="External"/><Relationship Id="rId1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/>
          </p:cNvSpPr>
          <p:nvPr/>
        </p:nvSpPr>
        <p:spPr bwMode="auto">
          <a:xfrm>
            <a:off x="-1044624" y="1964245"/>
            <a:ext cx="4643437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4000">
                <a:solidFill>
                  <a:srgbClr val="000000"/>
                </a:solidFill>
              </a:rPr>
              <a:t> </a:t>
            </a:r>
            <a:endParaRPr lang="en-US" altLang="en-US" sz="40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5363" name="Rectangle 8"/>
          <p:cNvSpPr>
            <a:spLocks noChangeArrowheads="1"/>
          </p:cNvSpPr>
          <p:nvPr/>
        </p:nvSpPr>
        <p:spPr bwMode="auto">
          <a:xfrm>
            <a:off x="107504" y="1803012"/>
            <a:ext cx="4859337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5400" dirty="0">
                <a:solidFill>
                  <a:srgbClr val="FF6600"/>
                </a:solidFill>
              </a:rPr>
              <a:t>Perinatal Mental Illness: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5400" dirty="0">
                <a:solidFill>
                  <a:srgbClr val="FF6600"/>
                </a:solidFill>
              </a:rPr>
              <a:t> </a:t>
            </a:r>
            <a:r>
              <a:rPr lang="en-US" b="1" i="0" u="none" strike="noStrike" baseline="0" dirty="0">
                <a:solidFill>
                  <a:srgbClr val="FF6600"/>
                </a:solidFill>
                <a:latin typeface="Calibri" panose="020F0502020204030204" pitchFamily="34" charset="0"/>
              </a:rPr>
              <a:t>What it feels like to be in crisis and what helped me to keep on living</a:t>
            </a:r>
            <a:endParaRPr lang="en-GB" altLang="en-US" sz="4800" dirty="0">
              <a:solidFill>
                <a:srgbClr val="FF6600"/>
              </a:solidFill>
            </a:endParaRPr>
          </a:p>
        </p:txBody>
      </p:sp>
      <p:pic>
        <p:nvPicPr>
          <p:cNvPr id="5" name="Picture 3" descr="Baby day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2931" y="1484784"/>
            <a:ext cx="3530427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6F4123A-1872-4044-9266-E2F9572F4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3272" y="3068176"/>
            <a:ext cx="25542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800" b="1" dirty="0">
                <a:solidFill>
                  <a:srgbClr val="990099"/>
                </a:solidFill>
              </a:rPr>
              <a:t>My ‘dishonesty’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dirty="0">
              <a:solidFill>
                <a:schemeClr val="accent2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030D30-189C-496F-9D63-C55F8AC5F5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404813"/>
            <a:ext cx="280035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800" b="1" dirty="0">
                <a:solidFill>
                  <a:srgbClr val="FF6600"/>
                </a:solidFill>
              </a:rPr>
              <a:t>Non-empathetic HCPs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69410E-F3BE-413A-AD42-AE4647D5F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6034" y="358646"/>
            <a:ext cx="30722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800" b="1" dirty="0">
                <a:solidFill>
                  <a:srgbClr val="990099"/>
                </a:solidFill>
              </a:rPr>
              <a:t>Communication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BDD713-6598-46C1-AB3F-B2E341A50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162" y="4485168"/>
            <a:ext cx="210346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800" b="1" dirty="0">
                <a:solidFill>
                  <a:srgbClr val="990099"/>
                </a:solidFill>
              </a:rPr>
              <a:t>My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800" b="1" dirty="0">
                <a:solidFill>
                  <a:srgbClr val="990099"/>
                </a:solidFill>
              </a:rPr>
              <a:t>personality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5E4228-F585-4E83-BA38-0BDF5A7BDE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9017" y="1651695"/>
            <a:ext cx="26400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800" b="1" dirty="0">
                <a:solidFill>
                  <a:srgbClr val="FF6600"/>
                </a:solidFill>
              </a:rPr>
              <a:t>Sleep deprivation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416AC1-8273-4C00-9278-89BD09EDD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618" y="3327060"/>
            <a:ext cx="22971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n-GB" altLang="en-US" sz="2800" b="1" dirty="0">
                <a:solidFill>
                  <a:srgbClr val="FF6600"/>
                </a:solidFill>
              </a:rPr>
              <a:t>Ignorance</a:t>
            </a:r>
          </a:p>
        </p:txBody>
      </p:sp>
      <p:sp>
        <p:nvSpPr>
          <p:cNvPr id="14344" name="Rectangle 1">
            <a:extLst>
              <a:ext uri="{FF2B5EF4-FFF2-40B4-BE49-F238E27FC236}">
                <a16:creationId xmlns:a16="http://schemas.microsoft.com/office/drawing/2014/main" id="{082FF5D3-3244-439C-AB0C-95A48B12BE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837" y="5241701"/>
            <a:ext cx="52149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4800" dirty="0">
                <a:solidFill>
                  <a:srgbClr val="FF6600"/>
                </a:solidFill>
              </a:rPr>
              <a:t>What hindered?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F37B4B-84C8-4760-AECD-097C7796CFFA}"/>
              </a:ext>
            </a:extLst>
          </p:cNvPr>
          <p:cNvSpPr txBox="1"/>
          <p:nvPr/>
        </p:nvSpPr>
        <p:spPr>
          <a:xfrm>
            <a:off x="395288" y="2096342"/>
            <a:ext cx="2047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90099"/>
                </a:solidFill>
              </a:rPr>
              <a:t>Financial pressure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7076E7-E713-4754-BB43-AF29EF75DDE4}"/>
              </a:ext>
            </a:extLst>
          </p:cNvPr>
          <p:cNvSpPr/>
          <p:nvPr/>
        </p:nvSpPr>
        <p:spPr>
          <a:xfrm>
            <a:off x="6729672" y="4439002"/>
            <a:ext cx="19561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GB" altLang="en-US" sz="2800" b="1" dirty="0">
                <a:solidFill>
                  <a:srgbClr val="FF6600"/>
                </a:solidFill>
              </a:rPr>
              <a:t>Stigma</a:t>
            </a:r>
          </a:p>
        </p:txBody>
      </p:sp>
      <p:pic>
        <p:nvPicPr>
          <p:cNvPr id="2050" name="Picture 2" descr="Person's Hands">
            <a:extLst>
              <a:ext uri="{FF2B5EF4-FFF2-40B4-BE49-F238E27FC236}">
                <a16:creationId xmlns:a16="http://schemas.microsoft.com/office/drawing/2014/main" id="{9EE2C6E2-412F-4A07-9A2E-C4A556230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910" y="1436212"/>
            <a:ext cx="3526010" cy="3526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199854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  <p:bldP spid="4" grpId="0"/>
      <p:bldP spid="5" grpId="0"/>
      <p:bldP spid="6" grpId="0"/>
      <p:bldP spid="7" grpId="0"/>
      <p:bldP spid="2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3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10192"/>
            <a:ext cx="3456384" cy="5112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French book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201174"/>
            <a:ext cx="3024336" cy="4421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564904"/>
            <a:ext cx="1674186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F09FA7-A696-40D4-A393-93366F011D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077072"/>
            <a:ext cx="2548508" cy="17828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13DC12-C06D-46A1-8A2B-09850E90C4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088" y="836712"/>
            <a:ext cx="2400300" cy="1905000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26F7D1D1-1DEB-4775-AF5A-ED66C696D1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48680"/>
            <a:ext cx="3306316" cy="49694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75775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2EA5A979-2266-4ECF-9B30-F36CA598A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86" y="1268760"/>
            <a:ext cx="8412427" cy="473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64691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397" y="1410225"/>
            <a:ext cx="2448272" cy="3521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Image result for joe bingley">
            <a:extLst>
              <a:ext uri="{FF2B5EF4-FFF2-40B4-BE49-F238E27FC236}">
                <a16:creationId xmlns:a16="http://schemas.microsoft.com/office/drawing/2014/main" id="{EF65FAE3-DE78-4784-A5F2-6AAC10932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68" y="389635"/>
            <a:ext cx="2867086" cy="1610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Tragic: Claire Peake, 39, was found hanged in her garage by her boyfriend, an inquest in Preston heard. She is pictured here at the Grand Canyon">
            <a:extLst>
              <a:ext uri="{FF2B5EF4-FFF2-40B4-BE49-F238E27FC236}">
                <a16:creationId xmlns:a16="http://schemas.microsoft.com/office/drawing/2014/main" id="{4B2526F9-FF44-4E10-8E88-F1A177F98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051" y="1619207"/>
            <a:ext cx="1569898" cy="3103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https://php.nhs.uk/wp-content/uploads/sites/26/2018/08/Freya-And-Daksha-215x300.png">
            <a:extLst>
              <a:ext uri="{FF2B5EF4-FFF2-40B4-BE49-F238E27FC236}">
                <a16:creationId xmlns:a16="http://schemas.microsoft.com/office/drawing/2014/main" id="{98A7E94A-7A43-4AD6-B6F2-B64EFFDE2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89" y="2348880"/>
            <a:ext cx="2224449" cy="310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048493D-E64F-4206-84B2-3F036103CDF9}"/>
              </a:ext>
            </a:extLst>
          </p:cNvPr>
          <p:cNvSpPr/>
          <p:nvPr/>
        </p:nvSpPr>
        <p:spPr>
          <a:xfrm>
            <a:off x="359532" y="5157192"/>
            <a:ext cx="84249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FF6600"/>
                </a:solidFill>
              </a:rPr>
              <a:t>Let’s enable their silent screams                         to be heard…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4676588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Grp="1" noChangeArrowheads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wrap="square" rIns="81279" anchor="b">
            <a:normAutofit/>
          </a:bodyPr>
          <a:lstStyle/>
          <a:p>
            <a:pPr marL="39688" eaLnBrk="1" hangingPunct="1"/>
            <a:r>
              <a:rPr lang="en-US" altLang="en-US"/>
              <a:t>COVID-19</a:t>
            </a:r>
          </a:p>
        </p:txBody>
      </p:sp>
      <p:sp>
        <p:nvSpPr>
          <p:cNvPr id="71" name="Text Placeholder 3">
            <a:extLst>
              <a:ext uri="{FF2B5EF4-FFF2-40B4-BE49-F238E27FC236}">
                <a16:creationId xmlns:a16="http://schemas.microsoft.com/office/drawing/2014/main" id="{7724502B-FCEC-4692-B6EA-0C1BA759B1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3528" y="233971"/>
            <a:ext cx="5486400" cy="936104"/>
          </a:xfrm>
        </p:spPr>
        <p:txBody>
          <a:bodyPr/>
          <a:lstStyle/>
          <a:p>
            <a:pPr algn="ctr"/>
            <a:r>
              <a:rPr lang="en-US" sz="5400" b="1" dirty="0">
                <a:solidFill>
                  <a:srgbClr val="FF6600"/>
                </a:solidFill>
                <a:latin typeface="+mj-lt"/>
              </a:rPr>
              <a:t>Useful links</a:t>
            </a:r>
          </a:p>
        </p:txBody>
      </p:sp>
      <p:pic>
        <p:nvPicPr>
          <p:cNvPr id="1026" name="Picture 2" descr="path">
            <a:hlinkClick r:id="rId3"/>
            <a:extLst>
              <a:ext uri="{FF2B5EF4-FFF2-40B4-BE49-F238E27FC236}">
                <a16:creationId xmlns:a16="http://schemas.microsoft.com/office/drawing/2014/main" id="{E120BCD9-D6AE-4469-8822-97A5AA91A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090" y="4335555"/>
            <a:ext cx="3320587" cy="110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hlinkClick r:id="rId5"/>
            <a:extLst>
              <a:ext uri="{FF2B5EF4-FFF2-40B4-BE49-F238E27FC236}">
                <a16:creationId xmlns:a16="http://schemas.microsoft.com/office/drawing/2014/main" id="{599DC036-A067-44D7-9DA6-3C9D0A8021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6096" y="1495784"/>
            <a:ext cx="2857500" cy="962025"/>
          </a:xfrm>
          <a:prstGeom prst="rect">
            <a:avLst/>
          </a:prstGeom>
        </p:spPr>
      </p:pic>
      <p:pic>
        <p:nvPicPr>
          <p:cNvPr id="1030" name="Picture 6" descr="The International Marce Society for Perinatal Mental Health">
            <a:hlinkClick r:id="rId7"/>
            <a:extLst>
              <a:ext uri="{FF2B5EF4-FFF2-40B4-BE49-F238E27FC236}">
                <a16:creationId xmlns:a16="http://schemas.microsoft.com/office/drawing/2014/main" id="{97C3FDB9-5B6C-475C-9980-A7F0BCB82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71" y="4348795"/>
            <a:ext cx="3240360" cy="109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aternal Mental Health Alliance">
            <a:hlinkClick r:id="rId9"/>
            <a:extLst>
              <a:ext uri="{FF2B5EF4-FFF2-40B4-BE49-F238E27FC236}">
                <a16:creationId xmlns:a16="http://schemas.microsoft.com/office/drawing/2014/main" id="{3A89EC0F-C97E-449C-BC3F-DE8A0D18B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36" y="1415583"/>
            <a:ext cx="3458831" cy="116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irst 1001 Days Movement becomes a formal alliance - Parent-Infant  Foundation">
            <a:hlinkClick r:id="rId11"/>
            <a:extLst>
              <a:ext uri="{FF2B5EF4-FFF2-40B4-BE49-F238E27FC236}">
                <a16:creationId xmlns:a16="http://schemas.microsoft.com/office/drawing/2014/main" id="{CC909CE3-BC28-4AAF-97B0-87C92BCF95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69" b="20934"/>
          <a:stretch/>
        </p:blipFill>
        <p:spPr bwMode="auto">
          <a:xfrm>
            <a:off x="2195736" y="2889442"/>
            <a:ext cx="1565135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hlinkClick r:id="rId13"/>
            <a:extLst>
              <a:ext uri="{FF2B5EF4-FFF2-40B4-BE49-F238E27FC236}">
                <a16:creationId xmlns:a16="http://schemas.microsoft.com/office/drawing/2014/main" id="{A678DE5A-56D7-424C-823C-2CBE4A98F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922854"/>
            <a:ext cx="2190750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7298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Grp="1" noChangeArrowheads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wrap="square" rIns="81279" anchor="b">
            <a:normAutofit/>
          </a:bodyPr>
          <a:lstStyle/>
          <a:p>
            <a:pPr marL="39688" eaLnBrk="1" hangingPunct="1"/>
            <a:r>
              <a:rPr lang="en-US" altLang="en-US"/>
              <a:t>COVID-19</a:t>
            </a:r>
          </a:p>
        </p:txBody>
      </p:sp>
      <p:pic>
        <p:nvPicPr>
          <p:cNvPr id="4" name="Picture 3" descr="A person and person smiling&#10;&#10;Description automatically generated with medium confidence">
            <a:extLst>
              <a:ext uri="{FF2B5EF4-FFF2-40B4-BE49-F238E27FC236}">
                <a16:creationId xmlns:a16="http://schemas.microsoft.com/office/drawing/2014/main" id="{AC6C8FA5-CC3B-41F1-9627-85FCDC2F91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0" r="-2" b="42507"/>
          <a:stretch/>
        </p:blipFill>
        <p:spPr>
          <a:xfrm>
            <a:off x="1792288" y="612775"/>
            <a:ext cx="5486400" cy="4114800"/>
          </a:xfrm>
          <a:prstGeom prst="rect">
            <a:avLst/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1" name="Text Placeholder 3">
            <a:extLst>
              <a:ext uri="{FF2B5EF4-FFF2-40B4-BE49-F238E27FC236}">
                <a16:creationId xmlns:a16="http://schemas.microsoft.com/office/drawing/2014/main" id="{7724502B-FCEC-4692-B6EA-0C1BA759B1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324544" y="5085184"/>
            <a:ext cx="9937104" cy="1297359"/>
          </a:xfrm>
        </p:spPr>
        <p:txBody>
          <a:bodyPr/>
          <a:lstStyle/>
          <a:p>
            <a:pPr algn="ctr"/>
            <a:r>
              <a:rPr lang="en-US" sz="5400" b="1" dirty="0">
                <a:solidFill>
                  <a:srgbClr val="FF6600"/>
                </a:solidFill>
                <a:latin typeface="+mj-lt"/>
              </a:rPr>
              <a:t>Covid-19 &amp; Long Covid</a:t>
            </a:r>
          </a:p>
        </p:txBody>
      </p:sp>
    </p:spTree>
    <p:extLst>
      <p:ext uri="{BB962C8B-B14F-4D97-AF65-F5344CB8AC3E}">
        <p14:creationId xmlns:p14="http://schemas.microsoft.com/office/powerpoint/2010/main" val="177997117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ChangeArrowheads="1"/>
          </p:cNvSpPr>
          <p:nvPr>
            <p:ph type="title"/>
          </p:nvPr>
        </p:nvSpPr>
        <p:spPr>
          <a:xfrm>
            <a:off x="539552" y="0"/>
            <a:ext cx="7313612" cy="1809750"/>
          </a:xfrm>
        </p:spPr>
        <p:txBody>
          <a:bodyPr rIns="81279"/>
          <a:lstStyle/>
          <a:p>
            <a:pPr marL="39688" eaLnBrk="1" hangingPunct="1"/>
            <a:r>
              <a:rPr lang="en-US" altLang="en-US" sz="5400" b="1" dirty="0">
                <a:solidFill>
                  <a:srgbClr val="FF6600"/>
                </a:solidFill>
              </a:rPr>
              <a:t>Gratitude</a:t>
            </a:r>
          </a:p>
        </p:txBody>
      </p:sp>
      <p:pic>
        <p:nvPicPr>
          <p:cNvPr id="6" name="Picture 5" descr="A person and perso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61495928-FAF8-4AD4-A042-B880DBAA57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556792"/>
            <a:ext cx="2927001" cy="41135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51CFA15C-216D-4D76-9691-8B531FD709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410238"/>
            <a:ext cx="2849116" cy="42733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382118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Grp="1" noChangeArrowheads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wrap="square" rIns="81279" anchor="b">
            <a:normAutofit/>
          </a:bodyPr>
          <a:lstStyle/>
          <a:p>
            <a:pPr marL="39688" eaLnBrk="1" hangingPunct="1"/>
            <a:r>
              <a:rPr lang="en-US" altLang="en-US"/>
              <a:t>COVID-19</a:t>
            </a:r>
          </a:p>
        </p:txBody>
      </p:sp>
      <p:sp>
        <p:nvSpPr>
          <p:cNvPr id="71" name="Text Placeholder 3">
            <a:extLst>
              <a:ext uri="{FF2B5EF4-FFF2-40B4-BE49-F238E27FC236}">
                <a16:creationId xmlns:a16="http://schemas.microsoft.com/office/drawing/2014/main" id="{7724502B-FCEC-4692-B6EA-0C1BA759B1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3528" y="233971"/>
            <a:ext cx="5486400" cy="936104"/>
          </a:xfrm>
        </p:spPr>
        <p:txBody>
          <a:bodyPr/>
          <a:lstStyle/>
          <a:p>
            <a:pPr algn="ctr"/>
            <a:r>
              <a:rPr lang="en-US" sz="5400" b="1" dirty="0">
                <a:solidFill>
                  <a:srgbClr val="FF6600"/>
                </a:solidFill>
                <a:latin typeface="+mj-lt"/>
              </a:rPr>
              <a:t>Questions?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F4D85F-5B4C-465C-8FA9-271D8F496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490662"/>
            <a:ext cx="6125666" cy="409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122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3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3240360" cy="4896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3" descr="Consequences260496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2132856"/>
            <a:ext cx="5194300" cy="3643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3382963" cy="936625"/>
          </a:xfrm>
        </p:spPr>
        <p:txBody>
          <a:bodyPr rIns="132080"/>
          <a:lstStyle/>
          <a:p>
            <a:pPr marL="39688" indent="-39688" eaLnBrk="1" hangingPunct="1"/>
            <a:r>
              <a:rPr lang="en-US" altLang="en-US" sz="6600">
                <a:solidFill>
                  <a:srgbClr val="990099"/>
                </a:solidFill>
              </a:rPr>
              <a:t>E</a:t>
            </a:r>
            <a:r>
              <a:rPr lang="en-US" altLang="en-US" sz="3200">
                <a:solidFill>
                  <a:srgbClr val="FF6600"/>
                </a:solidFill>
              </a:rPr>
              <a:t>xhausted</a:t>
            </a:r>
          </a:p>
        </p:txBody>
      </p:sp>
      <p:pic>
        <p:nvPicPr>
          <p:cNvPr id="5" name="Picture 2"/>
          <p:cNvPicPr>
            <a:picLocks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60032" y="1196752"/>
            <a:ext cx="3600400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50825" y="981075"/>
            <a:ext cx="163671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600">
                <a:solidFill>
                  <a:srgbClr val="990099"/>
                </a:solidFill>
              </a:rPr>
              <a:t>L</a:t>
            </a:r>
            <a:r>
              <a:rPr lang="en-US" altLang="en-US" sz="3200">
                <a:solidFill>
                  <a:srgbClr val="FF6600"/>
                </a:solidFill>
              </a:rPr>
              <a:t>onely</a:t>
            </a:r>
            <a:endParaRPr lang="en-GB" altLang="en-US" sz="320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23850" y="3068638"/>
            <a:ext cx="19716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600">
                <a:solidFill>
                  <a:srgbClr val="990099"/>
                </a:solidFill>
              </a:rPr>
              <a:t>I</a:t>
            </a:r>
            <a:r>
              <a:rPr lang="en-US" altLang="en-US" sz="3200">
                <a:solidFill>
                  <a:srgbClr val="FF6600"/>
                </a:solidFill>
              </a:rPr>
              <a:t>rrational</a:t>
            </a:r>
            <a:endParaRPr lang="en-GB" altLang="en-US" sz="320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50825" y="2060575"/>
            <a:ext cx="25034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600">
                <a:solidFill>
                  <a:srgbClr val="990099"/>
                </a:solidFill>
              </a:rPr>
              <a:t>A</a:t>
            </a:r>
            <a:r>
              <a:rPr lang="en-US" altLang="en-US" sz="3200">
                <a:solidFill>
                  <a:srgbClr val="FF6600"/>
                </a:solidFill>
              </a:rPr>
              <a:t>ggressive</a:t>
            </a:r>
            <a:endParaRPr lang="en-GB" altLang="en-US" sz="320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50825" y="4076700"/>
            <a:ext cx="33909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600">
                <a:solidFill>
                  <a:srgbClr val="990099"/>
                </a:solidFill>
              </a:rPr>
              <a:t>N</a:t>
            </a:r>
            <a:r>
              <a:rPr lang="en-US" altLang="en-US" sz="3200">
                <a:solidFill>
                  <a:srgbClr val="FF6600"/>
                </a:solidFill>
              </a:rPr>
              <a:t>ervous energy</a:t>
            </a:r>
            <a:endParaRPr lang="en-GB" altLang="en-US" sz="320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50825" y="5157788"/>
            <a:ext cx="30257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600">
                <a:solidFill>
                  <a:srgbClr val="990099"/>
                </a:solidFill>
              </a:rPr>
              <a:t>E</a:t>
            </a:r>
            <a:r>
              <a:rPr lang="en-US" altLang="en-US" sz="3200">
                <a:solidFill>
                  <a:srgbClr val="FF6600"/>
                </a:solidFill>
              </a:rPr>
              <a:t>motional</a:t>
            </a:r>
            <a:endParaRPr lang="en-GB" altLang="en-US" sz="3200"/>
          </a:p>
        </p:txBody>
      </p:sp>
    </p:spTree>
    <p:extLst>
      <p:ext uri="{BB962C8B-B14F-4D97-AF65-F5344CB8AC3E}">
        <p14:creationId xmlns:p14="http://schemas.microsoft.com/office/powerpoint/2010/main" val="22166980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/>
      <p:bldP spid="6" grpId="0"/>
      <p:bldP spid="7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7772400" cy="2362200"/>
          </a:xfrm>
        </p:spPr>
        <p:txBody>
          <a:bodyPr rIns="132080"/>
          <a:lstStyle/>
          <a:p>
            <a:pPr marL="39688" indent="-39688" eaLnBrk="1" hangingPunct="1"/>
            <a:r>
              <a:rPr lang="en-US" altLang="en-US" sz="5400">
                <a:solidFill>
                  <a:srgbClr val="FF6600"/>
                </a:solidFill>
              </a:rPr>
              <a:t>Why does everyone </a:t>
            </a:r>
            <a:br>
              <a:rPr lang="en-US" altLang="en-US" sz="5400">
                <a:solidFill>
                  <a:srgbClr val="FF6600"/>
                </a:solidFill>
              </a:rPr>
            </a:br>
            <a:r>
              <a:rPr lang="en-US" altLang="en-US" sz="5400">
                <a:solidFill>
                  <a:srgbClr val="FF6600"/>
                </a:solidFill>
              </a:rPr>
              <a:t>else seem to cope?</a:t>
            </a:r>
          </a:p>
        </p:txBody>
      </p:sp>
      <p:pic>
        <p:nvPicPr>
          <p:cNvPr id="18437" name="Picture 3"/>
          <p:cNvPicPr>
            <a:picLocks noChangeArrowheads="1"/>
          </p:cNvPicPr>
          <p:nvPr/>
        </p:nvPicPr>
        <p:blipFill>
          <a:blip r:embed="rId2" cstate="print"/>
          <a:srcRect l="3125" t="8627" r="25235" b="18164"/>
          <a:stretch>
            <a:fillRect/>
          </a:stretch>
        </p:blipFill>
        <p:spPr bwMode="auto">
          <a:xfrm>
            <a:off x="1547664" y="2276872"/>
            <a:ext cx="5448647" cy="3574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3341329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/>
          </p:cNvSpPr>
          <p:nvPr/>
        </p:nvSpPr>
        <p:spPr bwMode="auto">
          <a:xfrm>
            <a:off x="-1044624" y="1964245"/>
            <a:ext cx="4643437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AU" altLang="en-US" sz="4000">
                <a:solidFill>
                  <a:srgbClr val="000000"/>
                </a:solidFill>
              </a:rPr>
              <a:t> </a:t>
            </a:r>
            <a:endParaRPr lang="en-US" altLang="en-US" sz="40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289433-E1D2-4D5F-AC65-104934236557}"/>
              </a:ext>
            </a:extLst>
          </p:cNvPr>
          <p:cNvSpPr txBox="1"/>
          <p:nvPr/>
        </p:nvSpPr>
        <p:spPr>
          <a:xfrm>
            <a:off x="1187624" y="2561998"/>
            <a:ext cx="76328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Thanks to instagram.com/</a:t>
            </a:r>
            <a:r>
              <a:rPr lang="en-US" dirty="0" err="1">
                <a:solidFill>
                  <a:srgbClr val="FF6600"/>
                </a:solidFill>
              </a:rPr>
              <a:t>anna_kanyuk</a:t>
            </a:r>
            <a:r>
              <a:rPr lang="en-US" dirty="0">
                <a:solidFill>
                  <a:srgbClr val="FF6600"/>
                </a:solidFill>
              </a:rPr>
              <a:t> and instagram.com/</a:t>
            </a:r>
            <a:r>
              <a:rPr lang="en-US" dirty="0" err="1">
                <a:solidFill>
                  <a:srgbClr val="FF6600"/>
                </a:solidFill>
              </a:rPr>
              <a:t>knee_deep_in_life</a:t>
            </a:r>
            <a:r>
              <a:rPr lang="en-US" dirty="0">
                <a:solidFill>
                  <a:srgbClr val="FF6600"/>
                </a:solidFill>
              </a:rPr>
              <a:t> for this video</a:t>
            </a:r>
            <a:endParaRPr lang="en-GB" dirty="0">
              <a:solidFill>
                <a:srgbClr val="FF6600"/>
              </a:solidFill>
            </a:endParaRPr>
          </a:p>
        </p:txBody>
      </p:sp>
      <p:pic>
        <p:nvPicPr>
          <p:cNvPr id="2" name="Motherhood_ Expectation vs Reality... 😂👏🏼.mp4_original">
            <a:hlinkClick r:id="" action="ppaction://media"/>
            <a:extLst>
              <a:ext uri="{FF2B5EF4-FFF2-40B4-BE49-F238E27FC236}">
                <a16:creationId xmlns:a16="http://schemas.microsoft.com/office/drawing/2014/main" id="{B0E4B204-138B-4AD0-BB7E-BD03B63A71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7784" y="692696"/>
            <a:ext cx="3292475" cy="4114800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3319250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 showWhenStopped="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ChangeArrowheads="1"/>
          </p:cNvSpPr>
          <p:nvPr>
            <p:ph type="title"/>
          </p:nvPr>
        </p:nvSpPr>
        <p:spPr>
          <a:xfrm>
            <a:off x="5429250" y="2133600"/>
            <a:ext cx="3714750" cy="2214563"/>
          </a:xfrm>
        </p:spPr>
        <p:txBody>
          <a:bodyPr rIns="81279"/>
          <a:lstStyle/>
          <a:p>
            <a:pPr marL="39688" eaLnBrk="1" hangingPunct="1"/>
            <a:r>
              <a:rPr lang="en-US" altLang="en-US" sz="5400">
                <a:solidFill>
                  <a:srgbClr val="FF6600"/>
                </a:solidFill>
              </a:rPr>
              <a:t>Where’s my Mum?</a:t>
            </a:r>
          </a:p>
        </p:txBody>
      </p:sp>
      <p:pic>
        <p:nvPicPr>
          <p:cNvPr id="4" name="Picture 3" descr="Xmas"/>
          <p:cNvPicPr>
            <a:picLocks noChangeAspect="1" noChangeArrowheads="1"/>
          </p:cNvPicPr>
          <p:nvPr/>
        </p:nvPicPr>
        <p:blipFill rotWithShape="1">
          <a:blip r:embed="rId2"/>
          <a:srcRect l="17802" r="10152" b="14622"/>
          <a:stretch/>
        </p:blipFill>
        <p:spPr bwMode="auto">
          <a:xfrm>
            <a:off x="611560" y="1099858"/>
            <a:ext cx="4022824" cy="42820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71823569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ChangeArrowheads="1"/>
          </p:cNvSpPr>
          <p:nvPr>
            <p:ph type="title"/>
          </p:nvPr>
        </p:nvSpPr>
        <p:spPr>
          <a:xfrm>
            <a:off x="5580063" y="2205038"/>
            <a:ext cx="3286125" cy="2119312"/>
          </a:xfrm>
        </p:spPr>
        <p:txBody>
          <a:bodyPr rIns="81279"/>
          <a:lstStyle/>
          <a:p>
            <a:pPr marL="39688" eaLnBrk="1" hangingPunct="1"/>
            <a:r>
              <a:rPr lang="en-US" altLang="en-US" sz="5400">
                <a:solidFill>
                  <a:srgbClr val="FF6600"/>
                </a:solidFill>
              </a:rPr>
              <a:t>An </a:t>
            </a:r>
            <a:br>
              <a:rPr lang="en-US" altLang="en-US" sz="5400">
                <a:solidFill>
                  <a:srgbClr val="FF6600"/>
                </a:solidFill>
                <a:latin typeface="MS PGothic" panose="020B0600070205080204" pitchFamily="34" charset="-128"/>
                <a:ea typeface="MS PGothic" panose="020B0600070205080204" pitchFamily="34" charset="-128"/>
                <a:sym typeface="MS PGothic" panose="020B0600070205080204" pitchFamily="34" charset="-128"/>
              </a:rPr>
            </a:br>
            <a:r>
              <a:rPr lang="en-US" altLang="en-US" sz="5400">
                <a:solidFill>
                  <a:srgbClr val="FF6600"/>
                </a:solidFill>
              </a:rPr>
              <a:t>in-patient!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/>
          <a:srcRect l="18826" r="27049"/>
          <a:stretch/>
        </p:blipFill>
        <p:spPr bwMode="auto">
          <a:xfrm>
            <a:off x="971600" y="764704"/>
            <a:ext cx="3556779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5520766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ChangeArrowheads="1"/>
          </p:cNvSpPr>
          <p:nvPr>
            <p:ph type="title"/>
          </p:nvPr>
        </p:nvSpPr>
        <p:spPr>
          <a:xfrm>
            <a:off x="1331913" y="0"/>
            <a:ext cx="7313612" cy="1809750"/>
          </a:xfrm>
        </p:spPr>
        <p:txBody>
          <a:bodyPr rIns="81279"/>
          <a:lstStyle/>
          <a:p>
            <a:pPr marL="39688" eaLnBrk="1" hangingPunct="1"/>
            <a:r>
              <a:rPr lang="en-US" altLang="en-US" sz="5400">
                <a:solidFill>
                  <a:srgbClr val="FF6600"/>
                </a:solidFill>
              </a:rPr>
              <a:t>Back to life …. </a:t>
            </a:r>
          </a:p>
        </p:txBody>
      </p:sp>
      <p:pic>
        <p:nvPicPr>
          <p:cNvPr id="22533" name="Picture 3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844824"/>
            <a:ext cx="6056313" cy="3898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0548600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6F4123A-1872-4044-9266-E2F9572F4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9672" y="2906849"/>
            <a:ext cx="25542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800" b="1" dirty="0">
                <a:solidFill>
                  <a:srgbClr val="990099"/>
                </a:solidFill>
              </a:rPr>
              <a:t>Being in hospital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dirty="0">
              <a:solidFill>
                <a:schemeClr val="accent2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030D30-189C-496F-9D63-C55F8AC5F5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404813"/>
            <a:ext cx="28003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800" b="1" dirty="0">
                <a:solidFill>
                  <a:srgbClr val="FF6600"/>
                </a:solidFill>
              </a:rPr>
              <a:t>Empathetic HCPs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69410E-F3BE-413A-AD42-AE4647D5F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4721969"/>
            <a:ext cx="22971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800" b="1" dirty="0">
                <a:solidFill>
                  <a:srgbClr val="990099"/>
                </a:solidFill>
              </a:rPr>
              <a:t>Exercise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BDD713-6598-46C1-AB3F-B2E341A50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9220" y="404813"/>
            <a:ext cx="29353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800" b="1" dirty="0">
                <a:solidFill>
                  <a:srgbClr val="990099"/>
                </a:solidFill>
              </a:rPr>
              <a:t>Time &amp; patience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5E4228-F585-4E83-BA38-0BDF5A7BDE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9672" y="1638214"/>
            <a:ext cx="26400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800" b="1" dirty="0">
                <a:solidFill>
                  <a:srgbClr val="FF6600"/>
                </a:solidFill>
              </a:rPr>
              <a:t>ECT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416AC1-8273-4C00-9278-89BD09EDD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618" y="3245528"/>
            <a:ext cx="261105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n-GB" altLang="en-US" sz="2800" b="1" dirty="0">
                <a:solidFill>
                  <a:srgbClr val="FF6600"/>
                </a:solidFill>
              </a:rPr>
              <a:t>Occupational Health</a:t>
            </a:r>
          </a:p>
        </p:txBody>
      </p:sp>
      <p:sp>
        <p:nvSpPr>
          <p:cNvPr id="14344" name="Rectangle 1">
            <a:extLst>
              <a:ext uri="{FF2B5EF4-FFF2-40B4-BE49-F238E27FC236}">
                <a16:creationId xmlns:a16="http://schemas.microsoft.com/office/drawing/2014/main" id="{082FF5D3-3244-439C-AB0C-95A48B12BE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1879" y="5245189"/>
            <a:ext cx="52149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spcBef>
                <a:spcPts val="600"/>
              </a:spcBef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24891"/>
              </a:buClr>
              <a:buSzPct val="100000"/>
              <a:buFont typeface="Arial" panose="020B0604020202020204" pitchFamily="34" charset="0"/>
              <a:buChar char="»"/>
              <a:defRPr sz="2400">
                <a:solidFill>
                  <a:srgbClr val="324891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4800" dirty="0">
                <a:solidFill>
                  <a:srgbClr val="FF6600"/>
                </a:solidFill>
              </a:rPr>
              <a:t>What helped?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E4DF5D-3B45-4E5D-A14C-786EE0586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670" y="1546780"/>
            <a:ext cx="2848356" cy="331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F37B4B-84C8-4760-AECD-097C7796CFFA}"/>
              </a:ext>
            </a:extLst>
          </p:cNvPr>
          <p:cNvSpPr txBox="1"/>
          <p:nvPr/>
        </p:nvSpPr>
        <p:spPr>
          <a:xfrm>
            <a:off x="378618" y="1784477"/>
            <a:ext cx="2047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90099"/>
                </a:solidFill>
              </a:rPr>
              <a:t>Family and friends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7076E7-E713-4754-BB43-AF29EF75DDE4}"/>
              </a:ext>
            </a:extLst>
          </p:cNvPr>
          <p:cNvSpPr/>
          <p:nvPr/>
        </p:nvSpPr>
        <p:spPr>
          <a:xfrm>
            <a:off x="6729672" y="4439002"/>
            <a:ext cx="19561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GB" altLang="en-US" sz="2800" b="1" dirty="0">
                <a:solidFill>
                  <a:srgbClr val="FF6600"/>
                </a:solidFill>
              </a:rPr>
              <a:t>My son</a:t>
            </a:r>
          </a:p>
        </p:txBody>
      </p:sp>
    </p:spTree>
    <p:extLst>
      <p:ext uri="{BB962C8B-B14F-4D97-AF65-F5344CB8AC3E}">
        <p14:creationId xmlns:p14="http://schemas.microsoft.com/office/powerpoint/2010/main" val="40283245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  <p:bldP spid="4" grpId="0"/>
      <p:bldP spid="5" grpId="0"/>
      <p:bldP spid="6" grpId="0"/>
      <p:bldP spid="7" grpId="0"/>
      <p:bldP spid="2" grpId="0"/>
      <p:bldP spid="8" grpId="0"/>
    </p:bldLst>
  </p:timing>
</p:sld>
</file>

<file path=ppt/theme/theme1.xml><?xml version="1.0" encoding="utf-8"?>
<a:theme xmlns:a="http://schemas.openxmlformats.org/drawingml/2006/main" name="EH Marce presentation">
  <a:themeElements>
    <a:clrScheme name="EH Marce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H Marce presentatio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EH Marce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7481</TotalTime>
  <Pages>0</Pages>
  <Words>268</Words>
  <Characters>0</Characters>
  <Application>Microsoft Office PowerPoint</Application>
  <PresentationFormat>On-screen Show (4:3)</PresentationFormat>
  <Lines>0</Lines>
  <Paragraphs>58</Paragraphs>
  <Slides>18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MS PGothic</vt:lpstr>
      <vt:lpstr>Arial</vt:lpstr>
      <vt:lpstr>Calibri</vt:lpstr>
      <vt:lpstr>EH Marce presentation</vt:lpstr>
      <vt:lpstr>PowerPoint Presentation</vt:lpstr>
      <vt:lpstr>PowerPoint Presentation</vt:lpstr>
      <vt:lpstr>Exhausted</vt:lpstr>
      <vt:lpstr>Why does everyone  else seem to cope?</vt:lpstr>
      <vt:lpstr>PowerPoint Presentation</vt:lpstr>
      <vt:lpstr>Where’s my Mum?</vt:lpstr>
      <vt:lpstr>An  in-patient!</vt:lpstr>
      <vt:lpstr>Back to life ….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COVID-19</vt:lpstr>
      <vt:lpstr>COVID-19</vt:lpstr>
      <vt:lpstr>Gratitude</vt:lpstr>
      <vt:lpstr>COVID-19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Elaine Hanzak</dc:creator>
  <cp:lastModifiedBy>Elaine Hanzak</cp:lastModifiedBy>
  <cp:revision>523</cp:revision>
  <cp:lastPrinted>2016-04-26T11:32:09Z</cp:lastPrinted>
  <dcterms:modified xsi:type="dcterms:W3CDTF">2022-01-31T15:39:17Z</dcterms:modified>
</cp:coreProperties>
</file>