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60" r:id="rId3"/>
    <p:sldId id="274" r:id="rId4"/>
    <p:sldId id="278" r:id="rId5"/>
    <p:sldId id="265" r:id="rId6"/>
    <p:sldId id="275" r:id="rId7"/>
    <p:sldId id="279" r:id="rId8"/>
    <p:sldId id="270" r:id="rId9"/>
    <p:sldId id="263" r:id="rId10"/>
    <p:sldId id="271" r:id="rId11"/>
    <p:sldId id="272" r:id="rId12"/>
    <p:sldId id="273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FFFE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98" autoAdjust="0"/>
    <p:restoredTop sz="87628" autoAdjust="0"/>
  </p:normalViewPr>
  <p:slideViewPr>
    <p:cSldViewPr snapToGrid="0">
      <p:cViewPr varScale="1">
        <p:scale>
          <a:sx n="83" d="100"/>
          <a:sy n="83" d="100"/>
        </p:scale>
        <p:origin x="1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GB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Waiting list composition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C8BD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7D-4C38-801A-0BE30B7EF781}"/>
              </c:ext>
            </c:extLst>
          </c:dPt>
          <c:dPt>
            <c:idx val="1"/>
            <c:bubble3D val="0"/>
            <c:spPr>
              <a:solidFill>
                <a:srgbClr val="7C89F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7D-4C38-801A-0BE30B7EF781}"/>
              </c:ext>
            </c:extLst>
          </c:dPt>
          <c:dPt>
            <c:idx val="2"/>
            <c:bubble3D val="0"/>
            <c:spPr>
              <a:solidFill>
                <a:srgbClr val="87358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E7D-4C38-801A-0BE30B7EF781}"/>
              </c:ext>
            </c:extLst>
          </c:dPt>
          <c:dPt>
            <c:idx val="3"/>
            <c:bubble3D val="0"/>
            <c:spPr>
              <a:solidFill>
                <a:srgbClr val="F85D3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E7D-4C38-801A-0BE30B7EF781}"/>
              </c:ext>
            </c:extLst>
          </c:dPt>
          <c:dPt>
            <c:idx val="4"/>
            <c:bubble3D val="0"/>
            <c:spPr>
              <a:solidFill>
                <a:srgbClr val="A7BE4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E7D-4C38-801A-0BE30B7EF781}"/>
              </c:ext>
            </c:extLst>
          </c:dPt>
          <c:dLbls>
            <c:dLbl>
              <c:idx val="2"/>
              <c:layout>
                <c:manualLayout>
                  <c:x val="2.8989803177614418E-2"/>
                  <c:y val="2.7854400092886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7D-4C38-801A-0BE30B7EF7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Sheet1!$C$4:$C$8</c:f>
              <c:strCache>
                <c:ptCount val="5"/>
                <c:pt idx="0">
                  <c:v>Counselling</c:v>
                </c:pt>
                <c:pt idx="1">
                  <c:v>Initial Assessment</c:v>
                </c:pt>
                <c:pt idx="2">
                  <c:v>ISVA</c:v>
                </c:pt>
                <c:pt idx="3">
                  <c:v>Advocacy</c:v>
                </c:pt>
                <c:pt idx="4">
                  <c:v>Other</c:v>
                </c:pt>
              </c:strCache>
            </c:strRef>
          </c:cat>
          <c:val>
            <c:numRef>
              <c:f>Sheet1!$D$4:$D$8</c:f>
              <c:numCache>
                <c:formatCode>General</c:formatCode>
                <c:ptCount val="5"/>
                <c:pt idx="0">
                  <c:v>74.599999999999994</c:v>
                </c:pt>
                <c:pt idx="1">
                  <c:v>13.8</c:v>
                </c:pt>
                <c:pt idx="2">
                  <c:v>6.9</c:v>
                </c:pt>
                <c:pt idx="3">
                  <c:v>0.5</c:v>
                </c:pt>
                <c:pt idx="4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E7D-4C38-801A-0BE30B7EF7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In 2020-21, </a:t>
            </a:r>
            <a:r>
              <a:rPr lang="en-US" sz="1800" b="0" i="0" baseline="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MoJ</a:t>
            </a:r>
            <a:r>
              <a:rPr lang="en-US" sz="1800" b="0" i="0" baseline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and PCCs together provided more than </a:t>
            </a:r>
            <a:r>
              <a:rPr lang="en-US" sz="1800" b="1" i="0" baseline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7 times </a:t>
            </a:r>
            <a:r>
              <a:rPr lang="en-US" sz="1800" b="0" i="0" baseline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the funding received from CCGs, NHS England, and SARCs combined</a:t>
            </a:r>
            <a:endParaRPr lang="en-GB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layout>
        <c:manualLayout>
          <c:xMode val="edge"/>
          <c:yMode val="edge"/>
          <c:x val="0.13191270320244156"/>
          <c:y val="1.49542406963259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59208123723545"/>
          <c:y val="0.1769304442185195"/>
          <c:w val="0.85126208524884517"/>
          <c:h val="0.743404632381449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'funding comparison'!$A$25</c:f>
              <c:strCache>
                <c:ptCount val="1"/>
                <c:pt idx="0">
                  <c:v>PCC/MoJ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strRef>
                  <c:f>'funding comparison'!$B$31</c:f>
                  <c:strCache>
                    <c:ptCount val="1"/>
                    <c:pt idx="0">
                      <c:v>44%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{C6033F0D-8B7B-4531-8C98-7EC4036E6FA5}</c15:txfldGUID>
                      <c15:f>'funding comparison'!$B$31</c15:f>
                      <c15:dlblFieldTableCache>
                        <c:ptCount val="1"/>
                        <c:pt idx="0">
                          <c:v>44%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0-0966-4040-9895-59CF8C3B551E}"/>
                </c:ext>
              </c:extLst>
            </c:dLbl>
            <c:dLbl>
              <c:idx val="1"/>
              <c:tx>
                <c:strRef>
                  <c:f>'funding comparison'!$C$31</c:f>
                  <c:strCache>
                    <c:ptCount val="1"/>
                    <c:pt idx="0">
                      <c:v>58%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{209CE508-BA3E-436C-BADA-1AFF1938D3A7}</c15:txfldGUID>
                      <c15:f>'funding comparison'!$C$31</c15:f>
                      <c15:dlblFieldTableCache>
                        <c:ptCount val="1"/>
                        <c:pt idx="0">
                          <c:v>58%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0966-4040-9895-59CF8C3B551E}"/>
                </c:ext>
              </c:extLst>
            </c:dLbl>
            <c:numFmt formatCode="&quot;£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GB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'funding comparison'!$B$24:$C$24</c:f>
              <c:strCache>
                <c:ptCount val="2"/>
                <c:pt idx="0">
                  <c:v>2019-20</c:v>
                </c:pt>
                <c:pt idx="1">
                  <c:v>2020-21</c:v>
                </c:pt>
              </c:strCache>
            </c:strRef>
          </c:cat>
          <c:val>
            <c:numRef>
              <c:f>'funding comparison'!$B$25:$C$25</c:f>
              <c:numCache>
                <c:formatCode>"£"#,##0.00</c:formatCode>
                <c:ptCount val="2"/>
                <c:pt idx="0">
                  <c:v>10993605</c:v>
                </c:pt>
                <c:pt idx="1">
                  <c:v>18405008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66-4040-9895-59CF8C3B551E}"/>
            </c:ext>
          </c:extLst>
        </c:ser>
        <c:ser>
          <c:idx val="1"/>
          <c:order val="1"/>
          <c:tx>
            <c:strRef>
              <c:f>'funding comparison'!$A$26</c:f>
              <c:strCache>
                <c:ptCount val="1"/>
                <c:pt idx="0">
                  <c:v>Health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strRef>
                  <c:f>'funding comparison'!$B$32</c:f>
                  <c:strCache>
                    <c:ptCount val="1"/>
                    <c:pt idx="0">
                      <c:v>7%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{F83D3A7A-FB09-46C5-A59D-C0F0B3F9724E}</c15:txfldGUID>
                      <c15:f>'funding comparison'!$B$32</c15:f>
                      <c15:dlblFieldTableCache>
                        <c:ptCount val="1"/>
                        <c:pt idx="0">
                          <c:v>7%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0966-4040-9895-59CF8C3B551E}"/>
                </c:ext>
              </c:extLst>
            </c:dLbl>
            <c:dLbl>
              <c:idx val="1"/>
              <c:tx>
                <c:strRef>
                  <c:f>'funding comparison'!$C$32</c:f>
                  <c:strCache>
                    <c:ptCount val="1"/>
                    <c:pt idx="0">
                      <c:v>8%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{9155A46A-1B75-45BD-A7EE-765762037965}</c15:txfldGUID>
                      <c15:f>'funding comparison'!$C$32</c15:f>
                      <c15:dlblFieldTableCache>
                        <c:ptCount val="1"/>
                        <c:pt idx="0">
                          <c:v>8%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4-0966-4040-9895-59CF8C3B551E}"/>
                </c:ext>
              </c:extLst>
            </c:dLbl>
            <c:numFmt formatCode="&quot;£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GB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'funding comparison'!$B$24:$C$24</c:f>
              <c:strCache>
                <c:ptCount val="2"/>
                <c:pt idx="0">
                  <c:v>2019-20</c:v>
                </c:pt>
                <c:pt idx="1">
                  <c:v>2020-21</c:v>
                </c:pt>
              </c:strCache>
            </c:strRef>
          </c:cat>
          <c:val>
            <c:numRef>
              <c:f>'funding comparison'!$B$26:$C$26</c:f>
              <c:numCache>
                <c:formatCode>"£"#,##0.00</c:formatCode>
                <c:ptCount val="2"/>
                <c:pt idx="0">
                  <c:v>1749500</c:v>
                </c:pt>
                <c:pt idx="1">
                  <c:v>2487888.96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966-4040-9895-59CF8C3B551E}"/>
            </c:ext>
          </c:extLst>
        </c:ser>
        <c:ser>
          <c:idx val="2"/>
          <c:order val="2"/>
          <c:tx>
            <c:strRef>
              <c:f>'funding comparison'!$A$27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966-4040-9895-59CF8C3B551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966-4040-9895-59CF8C3B551E}"/>
              </c:ext>
            </c:extLst>
          </c:dPt>
          <c:dLbls>
            <c:dLbl>
              <c:idx val="0"/>
              <c:tx>
                <c:strRef>
                  <c:f>'funding comparison'!$B$33</c:f>
                  <c:strCache>
                    <c:ptCount val="1"/>
                    <c:pt idx="0">
                      <c:v>49%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{4B2A2919-F349-4027-B3F5-6E7F2A75B8B9}</c15:txfldGUID>
                      <c15:f>'funding comparison'!$B$33</c15:f>
                      <c15:dlblFieldTableCache>
                        <c:ptCount val="1"/>
                        <c:pt idx="0">
                          <c:v>49%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7-0966-4040-9895-59CF8C3B551E}"/>
                </c:ext>
              </c:extLst>
            </c:dLbl>
            <c:dLbl>
              <c:idx val="1"/>
              <c:tx>
                <c:strRef>
                  <c:f>'funding comparison'!$C$33</c:f>
                  <c:strCache>
                    <c:ptCount val="1"/>
                    <c:pt idx="0">
                      <c:v>34%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{EE70F9B4-30D2-4F46-B10C-3EED5C916847}</c15:txfldGUID>
                      <c15:f>'funding comparison'!$C$33</c15:f>
                      <c15:dlblFieldTableCache>
                        <c:ptCount val="1"/>
                        <c:pt idx="0">
                          <c:v>34%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9-0966-4040-9895-59CF8C3B551E}"/>
                </c:ext>
              </c:extLst>
            </c:dLbl>
            <c:numFmt formatCode="&quot;£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'funding comparison'!$B$24:$C$24</c:f>
              <c:strCache>
                <c:ptCount val="2"/>
                <c:pt idx="0">
                  <c:v>2019-20</c:v>
                </c:pt>
                <c:pt idx="1">
                  <c:v>2020-21</c:v>
                </c:pt>
              </c:strCache>
            </c:strRef>
          </c:cat>
          <c:val>
            <c:numRef>
              <c:f>'funding comparison'!$B$27:$C$27</c:f>
              <c:numCache>
                <c:formatCode>"£"#,##0.00</c:formatCode>
                <c:ptCount val="2"/>
                <c:pt idx="0">
                  <c:v>12157692</c:v>
                </c:pt>
                <c:pt idx="1">
                  <c:v>10748691.039999999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966-4040-9895-59CF8C3B55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853648"/>
        <c:axId val="2013562496"/>
      </c:barChart>
      <c:catAx>
        <c:axId val="11285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2013562496"/>
        <c:crosses val="autoZero"/>
        <c:auto val="1"/>
        <c:lblAlgn val="ctr"/>
        <c:lblOffset val="100"/>
        <c:noMultiLvlLbl val="0"/>
      </c:catAx>
      <c:valAx>
        <c:axId val="2013562496"/>
        <c:scaling>
          <c:orientation val="minMax"/>
          <c:max val="33000000"/>
          <c:min val="0"/>
        </c:scaling>
        <c:delete val="0"/>
        <c:axPos val="l"/>
        <c:numFmt formatCode="&quot;£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1285364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7102871149891931"/>
          <c:y val="0.12060480657542445"/>
          <c:w val="0.26968488580087785"/>
          <c:h val="9.07455072205313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8F7EE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506F5-E2FE-43D5-9F5D-99473E91F87D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95342-3B8D-4AB9-8043-44EC237EEC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064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2EDFC-3E8C-4E49-9DDF-B6706A7E47A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089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95342-3B8D-4AB9-8043-44EC237EECD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989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77EAF3-F9B0-45C2-82E9-D4A3066B16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691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437FC-CE3C-47A2-933E-74317A62F9A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305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77EAF3-F9B0-45C2-82E9-D4A3066B16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09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2EDFC-3E8C-4E49-9DDF-B6706A7E47A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919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2EDFC-3E8C-4E49-9DDF-B6706A7E47A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329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2EDFC-3E8C-4E49-9DDF-B6706A7E47A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217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1AD21-DB79-46D1-A4B1-6E82F8518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805EBE-71F5-42F2-8899-C669A7204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1443A-FFD2-4365-8C43-2D0FA7740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BF1B-E141-4300-9813-C85087D18AFF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2A49C-BD9E-457D-A462-D2FF27F60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45B8D-1249-4D5D-9635-90CDA3C19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F99B-FBEE-44EF-87FF-E1762B0A6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94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8FF7F-E7F4-47A8-802D-B184B17FC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BBEAB0-B53A-4527-B36D-38C3AB267E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22B52-C6CB-4B86-96C2-614BE114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BF1B-E141-4300-9813-C85087D18AFF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35826-814A-4BDE-B492-FA6F4CD56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7B63-DABE-4D49-9E7C-91A849242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F99B-FBEE-44EF-87FF-E1762B0A6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950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EB7339-3D78-49DE-9D01-931ED64879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540202-A829-47CF-9855-9CE7D3B46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F01D3-21B4-4878-8936-E4B306A5B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BF1B-E141-4300-9813-C85087D18AFF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AB70E-3BC6-44EE-981B-2BF73B159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558D9-D8AB-44C1-927C-A9BB767DE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F99B-FBEE-44EF-87FF-E1762B0A6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9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1953E-0E1A-42CA-9CD9-B50419A41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737945-D551-4F2C-B271-2B7692EAA9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6BEA0-1650-4FFB-A287-86BBC2C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5A605-9142-4702-BF12-E2D5AE4A24CD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3407C-5156-4484-82E8-37B5066BA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CE822-71A7-49B0-A5D5-527E5DC21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A1DB-A610-4CCD-A7C0-8154A16F8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816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0723F-679B-45F0-AC93-170DDA58D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672E1-5A2F-45A0-8F80-B0A779C57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582D0-A63D-4F5E-A7AE-57820DF36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5A605-9142-4702-BF12-E2D5AE4A24CD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81E53-76FC-4E31-A9AE-71937D30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6421F-7A91-4D55-A383-E1CCA968B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A1DB-A610-4CCD-A7C0-8154A16F8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576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62267-2D12-4018-BD2B-358D6AC6C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BB9B8-CF9F-494B-B85A-48942B5B6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45484-18DC-4149-BC4D-B933A2D87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5A605-9142-4702-BF12-E2D5AE4A24CD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299BA-B613-4C03-95A5-B60187B9D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569F9-4B9A-4F2D-A189-3E8F34D9A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A1DB-A610-4CCD-A7C0-8154A16F8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402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772F2-A513-4354-96DD-DB202493F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0EF4A-C13B-49F0-AEC8-90CFB9161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0AF108-34FA-4FB8-9354-67293D043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71C11-CFC8-4AA3-8932-BB67D8BE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5A605-9142-4702-BF12-E2D5AE4A24CD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96B508-867F-4DE2-9182-1E61AA3F6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6DB871-CD27-47EF-AEAA-49788FA14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A1DB-A610-4CCD-A7C0-8154A16F8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623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10D6E-5003-4B26-87BC-DD7A5A372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C317E-F7D5-4DF4-8385-F87DA221A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B423F3-0A36-484E-9A2E-AC44CB28D3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EED7C7-D402-47E6-B395-CF06D9EE01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933E3B-25D4-496D-A4EE-EDA1383E9D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A9E95C-EFDB-4E2D-88D9-20F3A6A43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5A605-9142-4702-BF12-E2D5AE4A24CD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1CFAB6-DC1F-4F44-99C9-193F6CE31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54BDBC-EF9C-4DAC-8182-6A72CE50C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A1DB-A610-4CCD-A7C0-8154A16F8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351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FC6B0-DE68-48AB-9ACD-F7EFBBFF4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192D1C-1822-4462-B7FB-964E1FB00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5A605-9142-4702-BF12-E2D5AE4A24CD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4B8082-E5F7-4679-9727-5C4531EC5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0A334-3C91-4B80-8B06-4E0BF59F0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A1DB-A610-4CCD-A7C0-8154A16F8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643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9CE46D-A91E-4C42-BB10-69E587EFD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5A605-9142-4702-BF12-E2D5AE4A24CD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AB685F-A8F8-4AF0-8556-9D4B68E43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8949A-D568-462D-8CC0-29A9CDD7F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A1DB-A610-4CCD-A7C0-8154A16F8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419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C50ED-D1C5-4EA3-A0AE-0A6A2A73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4BF7B-F6B3-4B0B-8EE8-D337814E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DF218C-604A-4A44-8023-3FF1871F4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B4DBA-33D9-4C40-B678-32A5A4CAD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5A605-9142-4702-BF12-E2D5AE4A24CD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269AA-0428-46D9-87FF-2F6441BC9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964E04-1908-45E2-ABC5-BF0ED5A14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A1DB-A610-4CCD-A7C0-8154A16F8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043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0AD1D-BA60-448B-A708-A9A053D87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78F7-3A6F-4586-A358-A8CECF226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CED2C-6158-4F91-9B83-E658AC930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BF1B-E141-4300-9813-C85087D18AFF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78EE1-5D0D-449E-83C7-B6D327B16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A8D53-F425-4F5F-8D3A-8032FCE43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F99B-FBEE-44EF-87FF-E1762B0A6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476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32D3D-DFD9-4F86-ADE7-1C4371838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F0B6A3-02E6-471B-8351-6E42A5885A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F9ED3-EE60-4949-82E0-7A1AECAD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DF6555-57C1-46F4-8B01-B7147CDFE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5A605-9142-4702-BF12-E2D5AE4A24CD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213662-AEAD-45F9-98BB-631E150F5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AD3ADA-D884-4838-977A-1788B586A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A1DB-A610-4CCD-A7C0-8154A16F8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612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F2BC5-6040-44FE-AC86-885B424C7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A43FA2-6FF1-46AB-9547-B4E0DBAEAD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4A0C0-27F8-4DA3-9D70-F9CFFB22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5A605-9142-4702-BF12-E2D5AE4A24CD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E1F99-F0E5-406F-8C33-46A228EF9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98669-E9DA-45EC-AA98-C0DD82A13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A1DB-A610-4CCD-A7C0-8154A16F8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368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44828-8709-443F-892F-4ED261730F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D77B6-2A2E-4724-8E53-5E2462AF9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B172D-24B1-4DFD-A1F5-BA3123854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5A605-9142-4702-BF12-E2D5AE4A24CD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9CD17-37CD-4792-8BB4-1C69668C4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4F59C-6DB5-431A-93D9-6DB3758AB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A1DB-A610-4CCD-A7C0-8154A16F8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5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FC758-9C0F-4B3D-9AAF-E1288E74D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A776D0-29AA-4391-9C4E-A73812D81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0D8A0-F9F4-4FEB-B51C-B5763FE6D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BF1B-E141-4300-9813-C85087D18AFF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8BB26-B921-482D-B18F-274C1D9A2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0981F-15F8-4C5D-86EA-EA6EA8244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F99B-FBEE-44EF-87FF-E1762B0A6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71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15F33-78F4-4014-B356-FC954501C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F3120-B930-4A63-95A6-C832307143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7E3853-D5EF-4207-94C5-09FCEE35F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4F9CC-A733-4F40-845F-A5F71A168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BF1B-E141-4300-9813-C85087D18AFF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C713E-EC3E-406F-B690-8639F3E69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25A30-441D-4F6F-8562-B117A5B4F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F99B-FBEE-44EF-87FF-E1762B0A6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31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A11CF-A0E5-4DC8-A2A4-8C5EA050E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C36AA-6C30-4BC1-95F5-145843FC5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0485C7-0BC3-4ED5-BF29-A0FE504A3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7F16C8-DF68-402F-B0E1-7A9485667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CB026A-25DB-45EE-AEF7-6CA193B19C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755BC1-1DAC-4382-856D-9B8C8754A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BF1B-E141-4300-9813-C85087D18AFF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6A93D0-6312-48BC-BF02-484ED0746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E30F4F-FB62-4D64-A752-00685A95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F99B-FBEE-44EF-87FF-E1762B0A6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579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6E78F-D38F-40AA-A073-F3592961D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E8303A-11ED-4155-B14F-564E0F9F9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BF1B-E141-4300-9813-C85087D18AFF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C9C276-F35C-458D-9910-36A12ACDA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64247-9F22-477B-A8DB-1595B299E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F99B-FBEE-44EF-87FF-E1762B0A6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50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D8C67-E8F1-4295-B25C-E6D82D614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BF1B-E141-4300-9813-C85087D18AFF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DA198E-D5AC-4A9A-8D2B-477D8870C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94B94-B195-439E-BCAD-78E3CE159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F99B-FBEE-44EF-87FF-E1762B0A6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59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A8642-B8C6-4804-AE8A-11D99C94C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F55ED-89E4-4B2F-8F02-A8CC53454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9A3047-610C-4401-897B-91351AD01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88DEC2-571C-44A9-A0E2-929F63754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BF1B-E141-4300-9813-C85087D18AFF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4BF92F-587B-4D88-B2A0-76521D9E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0975AA-6CA8-48D7-9811-5E31D71FD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F99B-FBEE-44EF-87FF-E1762B0A6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874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0B2F3-38BC-40AB-A32D-28BA68229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4A315E-6AF6-4E9B-8AD5-FF4747924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98EC70-4247-445E-9ED6-ABD40710D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C4EF7A-6447-4ECD-A7AA-9E2034B5F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BF1B-E141-4300-9813-C85087D18AFF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FCBF52-B862-4CCD-843D-FDF57A817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BE173-7EF3-4490-BBDA-F38C47AE6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F99B-FBEE-44EF-87FF-E1762B0A6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747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A58D1D-CD2A-40EB-8125-91F688C38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7D70E-11AD-4249-886C-756076431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E4095-A70D-4CF5-A41E-3C75D2D9E6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7BF1B-E141-4300-9813-C85087D18AFF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7259A-5FA0-487B-BD0A-5BA70D255B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B7970-A98A-469D-B794-6720FC0C7B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8F99B-FBEE-44EF-87FF-E1762B0A6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40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1079A9-9636-4D50-AB56-FAA101482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8DDFDC-4308-4C2E-8B2F-CAE572CA0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20EFC-1179-4197-978B-599D87562B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5A605-9142-4702-BF12-E2D5AE4A24CD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9BDFD-2BBF-45F6-8CA9-F437E7944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DD1CA-65F7-452B-9287-AA6925C7A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4A1DB-A610-4CCD-A7C0-8154A16F8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69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melia@rapecrisis.org.uk" TargetMode="External"/><Relationship Id="rId2" Type="http://schemas.openxmlformats.org/officeDocument/2006/relationships/hyperlink" Target="http://www.rapecrisis.org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6F8A5-9F26-4CC5-A9B9-5B8A333E8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538" y="129739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Victim Support: effective sexual abuse pathways during and beyond Covid-19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6E23BB-BCF8-4BD4-A792-7BAEE236F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0" y="5237292"/>
            <a:ext cx="1481096" cy="115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40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A4929-6391-499F-8140-B02F4635B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01" y="365126"/>
            <a:ext cx="11255433" cy="116783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Obstacles on the referral pathways</a:t>
            </a:r>
            <a:endParaRPr lang="en-GB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B05B89-6E17-4FBF-AC3A-F78F1BFB3E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43539" y="3330286"/>
            <a:ext cx="5620128" cy="25231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8D6A7F-2EF0-4F12-9A57-F9186D473A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701" y="1690688"/>
            <a:ext cx="6634735" cy="1481869"/>
          </a:xfrm>
          <a:prstGeom prst="rect">
            <a:avLst/>
          </a:prstGeom>
          <a:solidFill>
            <a:srgbClr val="F8F7EE"/>
          </a:solidFill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5B99A34-F7E6-49C3-B285-4C69BBF86BED}"/>
              </a:ext>
            </a:extLst>
          </p:cNvPr>
          <p:cNvSpPr txBox="1">
            <a:spLocks/>
          </p:cNvSpPr>
          <p:nvPr/>
        </p:nvSpPr>
        <p:spPr>
          <a:xfrm>
            <a:off x="8358189" y="5759501"/>
            <a:ext cx="3620452" cy="875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Rape Crisis Centre managers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C9211D-96E3-4491-8DD0-5720525820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90" y="5237292"/>
            <a:ext cx="1481096" cy="115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6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A4929-6391-499F-8140-B02F4635B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01" y="365125"/>
            <a:ext cx="11255433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Key asks we make to improve referral pathways for survivors of sexual violence and abuse </a:t>
            </a:r>
            <a:endParaRPr lang="en-GB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B0B0598-ED49-416A-8832-7C1BEF8E2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538" y="1847706"/>
            <a:ext cx="10515600" cy="3855702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Local and regional health trusts and commissioners need to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recognise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the specialism of sexual violence and abuse services, and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recognise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them as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centres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of wellbeing.</a:t>
            </a:r>
            <a:endParaRPr lang="en-GB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>
                <a:solidFill>
                  <a:srgbClr val="8735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CCGs and ICSs must appropriately fund specialist Rape Crisis Centres to help reduce the waiting times of specialist sexual violence and abuse services.</a:t>
            </a:r>
          </a:p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Department for Health and Social Care must work with other Government departments and commission Rape Crisis services at a national level and create a ring-fenced fund for specialist sexual violence and abuse services.</a:t>
            </a:r>
          </a:p>
          <a:p>
            <a:r>
              <a:rPr lang="en-US" sz="2400" dirty="0">
                <a:solidFill>
                  <a:srgbClr val="80008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Specialist support must not depend on whether someone reports to the police – everyone should get the support they need, when they need it.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9741F0-8DEB-472A-8223-A23C77CC8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03408"/>
            <a:ext cx="1481096" cy="115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76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76956-E1AE-43BF-B969-394FFC831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Any questions?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ED778-29F8-4941-9983-526AFEC99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3456" y="1722558"/>
            <a:ext cx="72999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Find out more</a:t>
            </a:r>
            <a:endParaRPr lang="en-US" dirty="0">
              <a:hlinkClick r:id="rId2"/>
            </a:endParaRPr>
          </a:p>
          <a:p>
            <a:r>
              <a:rPr lang="en-US" dirty="0"/>
              <a:t>Website:</a:t>
            </a:r>
            <a:r>
              <a:rPr lang="en-US" dirty="0">
                <a:hlinkClick r:id="rId2"/>
              </a:rPr>
              <a:t> www.rapecrisis.org.uk</a:t>
            </a:r>
            <a:endParaRPr lang="en-US" dirty="0"/>
          </a:p>
          <a:p>
            <a:r>
              <a:rPr lang="en-US" dirty="0"/>
              <a:t>Email:</a:t>
            </a:r>
            <a:r>
              <a:rPr lang="en-US" dirty="0">
                <a:hlinkClick r:id="rId3"/>
              </a:rPr>
              <a:t> amelia@rapecrisis.org.uk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</a:t>
            </a:r>
            <a:r>
              <a:rPr lang="en-GB" dirty="0" err="1"/>
              <a:t>ollow</a:t>
            </a:r>
            <a:r>
              <a:rPr lang="en-GB" dirty="0"/>
              <a:t> us on social media</a:t>
            </a:r>
          </a:p>
          <a:p>
            <a:r>
              <a:rPr lang="en-GB" dirty="0"/>
              <a:t>Twitter: @</a:t>
            </a:r>
            <a:r>
              <a:rPr lang="en-GB" dirty="0" err="1"/>
              <a:t>RapeCrisisEandW</a:t>
            </a:r>
            <a:r>
              <a:rPr lang="en-GB" dirty="0"/>
              <a:t> </a:t>
            </a:r>
          </a:p>
          <a:p>
            <a:r>
              <a:rPr lang="en-US" dirty="0"/>
              <a:t>F</a:t>
            </a:r>
            <a:r>
              <a:rPr lang="en-GB" dirty="0" err="1"/>
              <a:t>acebook</a:t>
            </a:r>
            <a:r>
              <a:rPr lang="en-GB" dirty="0"/>
              <a:t>: @</a:t>
            </a:r>
            <a:r>
              <a:rPr lang="en-GB" dirty="0" err="1"/>
              <a:t>rapecrisiseandw</a:t>
            </a:r>
            <a:endParaRPr lang="en-GB" dirty="0"/>
          </a:p>
          <a:p>
            <a:r>
              <a:rPr lang="en-US" dirty="0"/>
              <a:t>I</a:t>
            </a:r>
            <a:r>
              <a:rPr lang="en-GB" dirty="0" err="1"/>
              <a:t>nstagram</a:t>
            </a:r>
            <a:r>
              <a:rPr lang="en-GB" dirty="0"/>
              <a:t>: </a:t>
            </a:r>
            <a:r>
              <a:rPr lang="en-GB" dirty="0" err="1"/>
              <a:t>rapecrisisew</a:t>
            </a:r>
            <a:endParaRPr lang="en-GB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C42AD7-2FAC-4D55-8FA9-7C08117A5E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52" y="5496600"/>
            <a:ext cx="1481096" cy="115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66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76956-E1AE-43BF-B969-394FFC831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What you can expect from this session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ED778-29F8-4941-9983-526AFEC99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70975"/>
          </a:xfrm>
        </p:spPr>
        <p:txBody>
          <a:bodyPr/>
          <a:lstStyle/>
          <a:p>
            <a:r>
              <a:rPr lang="en-US" dirty="0"/>
              <a:t>What is the Rape Crisis network</a:t>
            </a:r>
          </a:p>
          <a:p>
            <a:r>
              <a:rPr lang="en-US" dirty="0"/>
              <a:t>The impact of Covid-19 on Rape Crisis service users and workers.</a:t>
            </a:r>
          </a:p>
          <a:p>
            <a:r>
              <a:rPr lang="en-US" dirty="0"/>
              <a:t>Demand on specialist community-based sexual violence and abuse services.</a:t>
            </a:r>
          </a:p>
          <a:p>
            <a:r>
              <a:rPr lang="en-US" dirty="0"/>
              <a:t>Funding and commissioning landscape of sexual violence and abuse services.  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C42AD7-2FAC-4D55-8FA9-7C08117A5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52" y="5496600"/>
            <a:ext cx="1481096" cy="115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47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DB8EC-13B7-4C9E-A7FF-52B5C96AA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The Rape Crisis network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A9B39-6AC9-4104-84D6-3A15FB596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39 member services across England &amp; Wales </a:t>
            </a:r>
          </a:p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All adhere to the Rape Crisis National Service Standards</a:t>
            </a:r>
          </a:p>
          <a:p>
            <a:r>
              <a:rPr lang="en-GB" sz="2400" dirty="0">
                <a:latin typeface="Segoe UI" panose="020B0502040204020203" pitchFamily="34" charset="0"/>
                <a:cs typeface="Segoe UI" panose="020B0502040204020203" pitchFamily="34" charset="0"/>
              </a:rPr>
              <a:t>The RCNSS are acknowledged by the Care Quality Commission as successfully aligned with their Key Lines of Enquiry for Healthcare and Social Care Services</a:t>
            </a:r>
          </a:p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lang="en-GB" sz="2400" dirty="0">
                <a:latin typeface="Segoe UI" panose="020B0502040204020203" pitchFamily="34" charset="0"/>
                <a:cs typeface="Segoe UI" panose="020B0502040204020203" pitchFamily="34" charset="0"/>
              </a:rPr>
              <a:t>ape Crisis services offer specialist counselling and advocacy (including ISVA) services to </a:t>
            </a:r>
            <a:r>
              <a:rPr lang="en-GB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all survivors of all forms </a:t>
            </a:r>
            <a:r>
              <a:rPr lang="en-GB" sz="2400" dirty="0">
                <a:latin typeface="Segoe UI" panose="020B0502040204020203" pitchFamily="34" charset="0"/>
                <a:cs typeface="Segoe UI" panose="020B0502040204020203" pitchFamily="34" charset="0"/>
              </a:rPr>
              <a:t>of sexual violence and abuse.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8DEAE3-5ECB-4BF3-BB89-EDF1B294A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2" y="5496600"/>
            <a:ext cx="1481096" cy="115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48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D7CC2F-A567-4F02-BBBA-95F332047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52" y="0"/>
            <a:ext cx="12192000" cy="6858000"/>
          </a:xfrm>
          <a:prstGeom prst="rect">
            <a:avLst/>
          </a:prstGeom>
          <a:solidFill>
            <a:srgbClr val="FFFEF2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B63BFC-964E-48AF-9DF1-A88D295B2C49}"/>
              </a:ext>
            </a:extLst>
          </p:cNvPr>
          <p:cNvSpPr txBox="1"/>
          <p:nvPr/>
        </p:nvSpPr>
        <p:spPr>
          <a:xfrm>
            <a:off x="567812" y="311624"/>
            <a:ext cx="10843900" cy="1292662"/>
          </a:xfrm>
          <a:prstGeom prst="rect">
            <a:avLst/>
          </a:prstGeom>
          <a:solidFill>
            <a:srgbClr val="FFFEF2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The impact of Covid-19 on Rape Crisis service users and workers</a:t>
            </a:r>
          </a:p>
          <a:p>
            <a:endParaRPr lang="en-US" dirty="0"/>
          </a:p>
          <a:p>
            <a:endParaRPr lang="en-US" dirty="0"/>
          </a:p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899198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76956-E1AE-43BF-B969-394FFC831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Case study of a survivor, “B”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C42AD7-2FAC-4D55-8FA9-7C08117A5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2" y="5496600"/>
            <a:ext cx="1481096" cy="11545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5AE6B3-1EC9-4696-8227-C3E02E2C90B6}"/>
              </a:ext>
            </a:extLst>
          </p:cNvPr>
          <p:cNvSpPr txBox="1"/>
          <p:nvPr/>
        </p:nvSpPr>
        <p:spPr>
          <a:xfrm>
            <a:off x="1298448" y="2185416"/>
            <a:ext cx="9601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Impact of lockdown and changing parental/childcare responsibilities, including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Anxiety and depression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Survivors supporting survivors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888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863D3-D12C-42DB-9A83-C6D0B18F4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Case study of a Rape Crisis worker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20DEE-9024-40FB-A95B-AA8085ADE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Illness and bereavements</a:t>
            </a:r>
          </a:p>
          <a:p>
            <a:endParaRPr lang="en-US" dirty="0"/>
          </a:p>
          <a:p>
            <a:r>
              <a:rPr lang="en-US" dirty="0"/>
              <a:t>Failings of the criminal justice system </a:t>
            </a:r>
          </a:p>
          <a:p>
            <a:endParaRPr lang="en-US" dirty="0"/>
          </a:p>
          <a:p>
            <a:r>
              <a:rPr lang="en-US" dirty="0"/>
              <a:t>Stress and vicarious trauma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82FE21-8D8E-4E94-812A-542176CC5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2" y="5496600"/>
            <a:ext cx="1481096" cy="115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610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01D8C3-FCF4-471C-BD2A-AC2285052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61" y="1545670"/>
            <a:ext cx="7205784" cy="3766659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B4EEEF6-4E10-4942-B4E5-82C8C362B1E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620803" y="2643577"/>
          <a:ext cx="4326642" cy="3617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36343AFA-D9CB-43B5-8289-248BA5417E36}"/>
              </a:ext>
            </a:extLst>
          </p:cNvPr>
          <p:cNvSpPr txBox="1">
            <a:spLocks/>
          </p:cNvSpPr>
          <p:nvPr/>
        </p:nvSpPr>
        <p:spPr>
          <a:xfrm>
            <a:off x="356061" y="182668"/>
            <a:ext cx="11255433" cy="8607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Demand for Rape Crisis services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841B81-BB92-42D9-A37A-A8F7E87BF7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90" y="5237292"/>
            <a:ext cx="1481096" cy="115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32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36C621-A7DA-4C74-91CA-DE10FBE05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31357F-4B65-488E-AEB4-084BF618831A}"/>
              </a:ext>
            </a:extLst>
          </p:cNvPr>
          <p:cNvSpPr txBox="1"/>
          <p:nvPr/>
        </p:nvSpPr>
        <p:spPr>
          <a:xfrm>
            <a:off x="622677" y="512792"/>
            <a:ext cx="4989454" cy="1015663"/>
          </a:xfrm>
          <a:prstGeom prst="rect">
            <a:avLst/>
          </a:prstGeom>
          <a:solidFill>
            <a:srgbClr val="FFFEF2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Rape Crisis response</a:t>
            </a:r>
          </a:p>
          <a:p>
            <a:endParaRPr lang="en-US" sz="1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765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D9264F7-A99F-41D1-96BF-9C58041C865E}"/>
              </a:ext>
            </a:extLst>
          </p:cNvPr>
          <p:cNvGraphicFramePr>
            <a:graphicFrameLocks noGrp="1"/>
          </p:cNvGraphicFramePr>
          <p:nvPr/>
        </p:nvGraphicFramePr>
        <p:xfrm>
          <a:off x="1269123" y="361405"/>
          <a:ext cx="9711559" cy="5944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C994B08-3DAA-428F-AF3D-8BBB99A7F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52" y="5496600"/>
            <a:ext cx="1481096" cy="115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1734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d Violet">
    <a:dk1>
      <a:sysClr val="windowText" lastClr="000000"/>
    </a:dk1>
    <a:lt1>
      <a:sysClr val="window" lastClr="FFFFFF"/>
    </a:lt1>
    <a:dk2>
      <a:srgbClr val="454551"/>
    </a:dk2>
    <a:lt2>
      <a:srgbClr val="D8D9DC"/>
    </a:lt2>
    <a:accent1>
      <a:srgbClr val="E32D91"/>
    </a:accent1>
    <a:accent2>
      <a:srgbClr val="C830CC"/>
    </a:accent2>
    <a:accent3>
      <a:srgbClr val="4EA6DC"/>
    </a:accent3>
    <a:accent4>
      <a:srgbClr val="4775E7"/>
    </a:accent4>
    <a:accent5>
      <a:srgbClr val="8971E1"/>
    </a:accent5>
    <a:accent6>
      <a:srgbClr val="D54773"/>
    </a:accent6>
    <a:hlink>
      <a:srgbClr val="6B9F25"/>
    </a:hlink>
    <a:folHlink>
      <a:srgbClr val="8C8C8C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Red Violet">
    <a:dk1>
      <a:sysClr val="windowText" lastClr="000000"/>
    </a:dk1>
    <a:lt1>
      <a:sysClr val="window" lastClr="FFFFFF"/>
    </a:lt1>
    <a:dk2>
      <a:srgbClr val="454551"/>
    </a:dk2>
    <a:lt2>
      <a:srgbClr val="D8D9DC"/>
    </a:lt2>
    <a:accent1>
      <a:srgbClr val="E32D91"/>
    </a:accent1>
    <a:accent2>
      <a:srgbClr val="C830CC"/>
    </a:accent2>
    <a:accent3>
      <a:srgbClr val="4EA6DC"/>
    </a:accent3>
    <a:accent4>
      <a:srgbClr val="4775E7"/>
    </a:accent4>
    <a:accent5>
      <a:srgbClr val="8971E1"/>
    </a:accent5>
    <a:accent6>
      <a:srgbClr val="D54773"/>
    </a:accent6>
    <a:hlink>
      <a:srgbClr val="6B9F25"/>
    </a:hlink>
    <a:folHlink>
      <a:srgbClr val="8C8C8C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407</Words>
  <Application>Microsoft Office PowerPoint</Application>
  <PresentationFormat>Widescreen</PresentationFormat>
  <Paragraphs>58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Segoe UI</vt:lpstr>
      <vt:lpstr>Segoe UI Light</vt:lpstr>
      <vt:lpstr>Times New Roman</vt:lpstr>
      <vt:lpstr>1_Office Theme</vt:lpstr>
      <vt:lpstr>Office Theme</vt:lpstr>
      <vt:lpstr>Victim Support: effective sexual abuse pathways during and beyond Covid-19</vt:lpstr>
      <vt:lpstr>What you can expect from this session</vt:lpstr>
      <vt:lpstr>The Rape Crisis network</vt:lpstr>
      <vt:lpstr>PowerPoint Presentation</vt:lpstr>
      <vt:lpstr>Case study of a survivor, “B”</vt:lpstr>
      <vt:lpstr>Case study of a Rape Crisis worker</vt:lpstr>
      <vt:lpstr>PowerPoint Presentation</vt:lpstr>
      <vt:lpstr>PowerPoint Presentation</vt:lpstr>
      <vt:lpstr>PowerPoint Presentation</vt:lpstr>
      <vt:lpstr>Obstacles on the referral pathways</vt:lpstr>
      <vt:lpstr>Key asks we make to improve referral pathways for survivors of sexual violence and abuse 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Victim Support and the police role in an effective sexual abuse pathway during and beyond Covid-19</dc:title>
  <dc:creator>Amelia Handy</dc:creator>
  <cp:lastModifiedBy>Amelia Handy</cp:lastModifiedBy>
  <cp:revision>13</cp:revision>
  <dcterms:created xsi:type="dcterms:W3CDTF">2022-01-31T15:52:54Z</dcterms:created>
  <dcterms:modified xsi:type="dcterms:W3CDTF">2022-01-31T20:56:08Z</dcterms:modified>
</cp:coreProperties>
</file>