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30"/>
  </p:notesMasterIdLst>
  <p:handoutMasterIdLst>
    <p:handoutMasterId r:id="rId31"/>
  </p:handoutMasterIdLst>
  <p:sldIdLst>
    <p:sldId id="355" r:id="rId5"/>
    <p:sldId id="356" r:id="rId6"/>
    <p:sldId id="1410" r:id="rId7"/>
    <p:sldId id="1411" r:id="rId8"/>
    <p:sldId id="1412" r:id="rId9"/>
    <p:sldId id="1419" r:id="rId10"/>
    <p:sldId id="1418" r:id="rId11"/>
    <p:sldId id="1415" r:id="rId12"/>
    <p:sldId id="1416" r:id="rId13"/>
    <p:sldId id="1413" r:id="rId14"/>
    <p:sldId id="1434" r:id="rId15"/>
    <p:sldId id="1421" r:id="rId16"/>
    <p:sldId id="1430" r:id="rId17"/>
    <p:sldId id="1426" r:id="rId18"/>
    <p:sldId id="1424" r:id="rId19"/>
    <p:sldId id="1428" r:id="rId20"/>
    <p:sldId id="1427" r:id="rId21"/>
    <p:sldId id="1431" r:id="rId22"/>
    <p:sldId id="1423" r:id="rId23"/>
    <p:sldId id="1432" r:id="rId24"/>
    <p:sldId id="1433" r:id="rId25"/>
    <p:sldId id="1425" r:id="rId26"/>
    <p:sldId id="1435" r:id="rId27"/>
    <p:sldId id="1437" r:id="rId28"/>
    <p:sldId id="143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218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129" autoAdjust="0"/>
  </p:normalViewPr>
  <p:slideViewPr>
    <p:cSldViewPr snapToGrid="0">
      <p:cViewPr varScale="1">
        <p:scale>
          <a:sx n="76" d="100"/>
          <a:sy n="76" d="100"/>
        </p:scale>
        <p:origin x="51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17/03/2022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17/03/2022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405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HHIs – now in the process of being trialled.</a:t>
            </a:r>
          </a:p>
        </p:txBody>
      </p:sp>
    </p:spTree>
    <p:extLst>
      <p:ext uri="{BB962C8B-B14F-4D97-AF65-F5344CB8AC3E}">
        <p14:creationId xmlns:p14="http://schemas.microsoft.com/office/powerpoint/2010/main" val="165136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500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88879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30"/>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71"/>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51" y="365914"/>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3" y="6213681"/>
            <a:ext cx="1221187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9"/>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3"/>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51" y="365914"/>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8" y="6333443"/>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17/03/2022</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3C5F-9532-4A28-BAD8-9667449CF79D}"/>
              </a:ext>
            </a:extLst>
          </p:cNvPr>
          <p:cNvSpPr>
            <a:spLocks noGrp="1"/>
          </p:cNvSpPr>
          <p:nvPr>
            <p:ph type="ctrTitle"/>
          </p:nvPr>
        </p:nvSpPr>
        <p:spPr>
          <a:xfrm>
            <a:off x="854765" y="2287112"/>
            <a:ext cx="9144000" cy="601111"/>
          </a:xfrm>
        </p:spPr>
        <p:txBody>
          <a:bodyPr>
            <a:normAutofit fontScale="90000"/>
          </a:bodyPr>
          <a:lstStyle/>
          <a:p>
            <a:r>
              <a:rPr lang="en-GB" b="1" i="0" u="none" strike="noStrike" baseline="0" dirty="0">
                <a:solidFill>
                  <a:schemeClr val="accent1"/>
                </a:solidFill>
                <a:latin typeface="Arial" panose="020B0604020202020204" pitchFamily="34" charset="0"/>
              </a:rPr>
              <a:t>Reducing and Managing Catheter Related Bloodstream Infection</a:t>
            </a:r>
            <a:endParaRPr lang="en-GB" b="1" dirty="0">
              <a:solidFill>
                <a:schemeClr val="accent1"/>
              </a:solidFill>
            </a:endParaRPr>
          </a:p>
        </p:txBody>
      </p:sp>
      <p:sp>
        <p:nvSpPr>
          <p:cNvPr id="3" name="Subtitle 2">
            <a:extLst>
              <a:ext uri="{FF2B5EF4-FFF2-40B4-BE49-F238E27FC236}">
                <a16:creationId xmlns:a16="http://schemas.microsoft.com/office/drawing/2014/main" id="{A20D1F25-B143-470D-A1E2-5272D733FAE3}"/>
              </a:ext>
            </a:extLst>
          </p:cNvPr>
          <p:cNvSpPr>
            <a:spLocks noGrp="1"/>
          </p:cNvSpPr>
          <p:nvPr>
            <p:ph type="subTitle" idx="1"/>
          </p:nvPr>
        </p:nvSpPr>
        <p:spPr>
          <a:xfrm>
            <a:off x="854765" y="3429000"/>
            <a:ext cx="9144000" cy="466379"/>
          </a:xfrm>
        </p:spPr>
        <p:txBody>
          <a:bodyPr>
            <a:noAutofit/>
          </a:bodyPr>
          <a:lstStyle/>
          <a:p>
            <a:r>
              <a:rPr lang="en-GB" dirty="0"/>
              <a:t>Valya Weston -  National IPC Improvement Lead</a:t>
            </a:r>
          </a:p>
          <a:p>
            <a:r>
              <a:rPr lang="en-GB" dirty="0"/>
              <a:t> #ImproveIPC </a:t>
            </a:r>
          </a:p>
        </p:txBody>
      </p:sp>
    </p:spTree>
    <p:extLst>
      <p:ext uri="{BB962C8B-B14F-4D97-AF65-F5344CB8AC3E}">
        <p14:creationId xmlns:p14="http://schemas.microsoft.com/office/powerpoint/2010/main" val="3040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9EDE-3B05-48A5-A7E5-7B6B6DE215CB}"/>
              </a:ext>
            </a:extLst>
          </p:cNvPr>
          <p:cNvSpPr>
            <a:spLocks noGrp="1"/>
          </p:cNvSpPr>
          <p:nvPr>
            <p:ph type="title"/>
          </p:nvPr>
        </p:nvSpPr>
        <p:spPr>
          <a:xfrm>
            <a:off x="397413" y="398206"/>
            <a:ext cx="10641499" cy="611649"/>
          </a:xfrm>
        </p:spPr>
        <p:txBody>
          <a:bodyPr/>
          <a:lstStyle/>
          <a:p>
            <a:r>
              <a:rPr lang="en-GB" dirty="0"/>
              <a:t>Biofilm Formation</a:t>
            </a:r>
          </a:p>
        </p:txBody>
      </p:sp>
      <p:sp>
        <p:nvSpPr>
          <p:cNvPr id="6" name="Rectangle 5">
            <a:extLst>
              <a:ext uri="{FF2B5EF4-FFF2-40B4-BE49-F238E27FC236}">
                <a16:creationId xmlns:a16="http://schemas.microsoft.com/office/drawing/2014/main" id="{B3B026A4-5511-4091-B851-0A01B77DD3B2}"/>
              </a:ext>
            </a:extLst>
          </p:cNvPr>
          <p:cNvSpPr/>
          <p:nvPr/>
        </p:nvSpPr>
        <p:spPr>
          <a:xfrm>
            <a:off x="397413" y="1380907"/>
            <a:ext cx="4112242" cy="43619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GB" sz="2200" dirty="0">
                <a:solidFill>
                  <a:srgbClr val="0070C0"/>
                </a:solidFill>
                <a:latin typeface="Arial" panose="020B0604020202020204" pitchFamily="34" charset="0"/>
                <a:cs typeface="Arial" panose="020B0604020202020204" pitchFamily="34" charset="0"/>
              </a:rPr>
              <a:t>Intravenous  Catheters – when inserted may readily acquire biofilms on the inner and outer surfaces.</a:t>
            </a:r>
          </a:p>
          <a:p>
            <a:pPr marL="342900" indent="-342900">
              <a:buFont typeface="Arial" panose="020B0604020202020204" pitchFamily="34" charset="0"/>
              <a:buChar char="•"/>
            </a:pPr>
            <a:endParaRPr lang="en-GB" sz="2200"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0070C0"/>
                </a:solidFill>
                <a:latin typeface="Arial" panose="020B0604020202020204" pitchFamily="34" charset="0"/>
                <a:cs typeface="Arial" panose="020B0604020202020204" pitchFamily="34" charset="0"/>
              </a:rPr>
              <a:t>The longer the catheter remains in place, the greater the tendency for microorganisms to develop biofilms that result in infection</a:t>
            </a:r>
            <a:r>
              <a:rPr lang="en-GB" sz="2400" dirty="0">
                <a:solidFill>
                  <a:srgbClr val="0070C0"/>
                </a:solidFill>
                <a:latin typeface="Arial" panose="020B0604020202020204" pitchFamily="34" charset="0"/>
                <a:cs typeface="Arial" panose="020B0604020202020204" pitchFamily="34" charset="0"/>
              </a:rPr>
              <a:t>.</a:t>
            </a:r>
          </a:p>
        </p:txBody>
      </p:sp>
      <p:pic>
        <p:nvPicPr>
          <p:cNvPr id="8" name="Content Placeholder 7" descr="Diagram&#10;&#10;Description automatically generated">
            <a:extLst>
              <a:ext uri="{FF2B5EF4-FFF2-40B4-BE49-F238E27FC236}">
                <a16:creationId xmlns:a16="http://schemas.microsoft.com/office/drawing/2014/main" id="{82EFBA9C-A610-42BE-A0F4-4A1AF583A7C4}"/>
              </a:ext>
            </a:extLst>
          </p:cNvPr>
          <p:cNvPicPr>
            <a:picLocks noGrp="1" noChangeAspect="1"/>
          </p:cNvPicPr>
          <p:nvPr>
            <p:ph sz="quarter" idx="10"/>
          </p:nvPr>
        </p:nvPicPr>
        <p:blipFill>
          <a:blip r:embed="rId2"/>
          <a:stretch>
            <a:fillRect/>
          </a:stretch>
        </p:blipFill>
        <p:spPr>
          <a:xfrm>
            <a:off x="4998027" y="1380907"/>
            <a:ext cx="6538468" cy="4384785"/>
          </a:xfrm>
        </p:spPr>
      </p:pic>
    </p:spTree>
    <p:extLst>
      <p:ext uri="{BB962C8B-B14F-4D97-AF65-F5344CB8AC3E}">
        <p14:creationId xmlns:p14="http://schemas.microsoft.com/office/powerpoint/2010/main" val="13597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5270-5F5B-41DD-AA94-0F7F432EF5A7}"/>
              </a:ext>
            </a:extLst>
          </p:cNvPr>
          <p:cNvSpPr>
            <a:spLocks noGrp="1"/>
          </p:cNvSpPr>
          <p:nvPr>
            <p:ph type="title"/>
          </p:nvPr>
        </p:nvSpPr>
        <p:spPr>
          <a:xfrm>
            <a:off x="438977" y="383356"/>
            <a:ext cx="10641499" cy="611649"/>
          </a:xfrm>
        </p:spPr>
        <p:txBody>
          <a:bodyPr/>
          <a:lstStyle/>
          <a:p>
            <a:r>
              <a:rPr lang="en-GB" dirty="0"/>
              <a:t>Importance of Care Bundles</a:t>
            </a:r>
          </a:p>
        </p:txBody>
      </p:sp>
      <p:sp>
        <p:nvSpPr>
          <p:cNvPr id="3" name="Content Placeholder 2">
            <a:extLst>
              <a:ext uri="{FF2B5EF4-FFF2-40B4-BE49-F238E27FC236}">
                <a16:creationId xmlns:a16="http://schemas.microsoft.com/office/drawing/2014/main" id="{71ACB220-AB79-4504-B715-808EC5F1DA1F}"/>
              </a:ext>
            </a:extLst>
          </p:cNvPr>
          <p:cNvSpPr>
            <a:spLocks noGrp="1"/>
          </p:cNvSpPr>
          <p:nvPr>
            <p:ph sz="quarter" idx="10"/>
          </p:nvPr>
        </p:nvSpPr>
        <p:spPr>
          <a:xfrm>
            <a:off x="438976" y="1313597"/>
            <a:ext cx="10641499" cy="4478757"/>
          </a:xfrm>
        </p:spPr>
        <p:txBody>
          <a:bodyPr>
            <a:normAutofit fontScale="92500" lnSpcReduction="20000"/>
          </a:bodyPr>
          <a:lstStyle/>
          <a:p>
            <a:pPr marL="0" indent="0">
              <a:lnSpc>
                <a:spcPct val="120000"/>
              </a:lnSpc>
              <a:spcBef>
                <a:spcPts val="0"/>
              </a:spcBef>
              <a:buNone/>
            </a:pPr>
            <a:r>
              <a:rPr lang="en-GB" sz="2200" b="1" dirty="0">
                <a:solidFill>
                  <a:srgbClr val="0070C0"/>
                </a:solidFill>
              </a:rPr>
              <a:t>Plethora of evidence to demonstrate that the implementation of Care Bundles has a significant effect on reducing the risk of complications including infections. </a:t>
            </a:r>
          </a:p>
          <a:p>
            <a:pPr marL="0" indent="0">
              <a:lnSpc>
                <a:spcPct val="120000"/>
              </a:lnSpc>
              <a:spcBef>
                <a:spcPts val="0"/>
              </a:spcBef>
              <a:buNone/>
            </a:pPr>
            <a:endParaRPr lang="en-GB" sz="2200" b="1" dirty="0">
              <a:solidFill>
                <a:srgbClr val="0070C0"/>
              </a:solidFill>
            </a:endParaRPr>
          </a:p>
          <a:p>
            <a:pPr marL="0" indent="0">
              <a:lnSpc>
                <a:spcPct val="120000"/>
              </a:lnSpc>
              <a:spcBef>
                <a:spcPts val="0"/>
              </a:spcBef>
              <a:buNone/>
            </a:pPr>
            <a:r>
              <a:rPr lang="en-GB" sz="2200" b="1" dirty="0">
                <a:solidFill>
                  <a:srgbClr val="0070C0"/>
                </a:solidFill>
              </a:rPr>
              <a:t>Components:</a:t>
            </a:r>
          </a:p>
          <a:p>
            <a:pPr>
              <a:lnSpc>
                <a:spcPct val="120000"/>
              </a:lnSpc>
              <a:spcBef>
                <a:spcPts val="0"/>
              </a:spcBef>
            </a:pPr>
            <a:r>
              <a:rPr lang="en-GB" sz="2200" dirty="0">
                <a:solidFill>
                  <a:srgbClr val="0070C0"/>
                </a:solidFill>
              </a:rPr>
              <a:t>Hand Hygiene</a:t>
            </a:r>
          </a:p>
          <a:p>
            <a:pPr>
              <a:lnSpc>
                <a:spcPct val="120000"/>
              </a:lnSpc>
              <a:spcBef>
                <a:spcPts val="0"/>
              </a:spcBef>
            </a:pPr>
            <a:r>
              <a:rPr lang="en-GB" sz="2200" dirty="0">
                <a:solidFill>
                  <a:srgbClr val="0070C0"/>
                </a:solidFill>
              </a:rPr>
              <a:t>Aseptic Technique</a:t>
            </a:r>
          </a:p>
          <a:p>
            <a:pPr>
              <a:lnSpc>
                <a:spcPct val="120000"/>
              </a:lnSpc>
              <a:spcBef>
                <a:spcPts val="0"/>
              </a:spcBef>
            </a:pPr>
            <a:r>
              <a:rPr lang="en-GB" sz="2200" dirty="0">
                <a:solidFill>
                  <a:srgbClr val="0070C0"/>
                </a:solidFill>
              </a:rPr>
              <a:t>Dressing changes</a:t>
            </a:r>
          </a:p>
          <a:p>
            <a:pPr>
              <a:lnSpc>
                <a:spcPct val="120000"/>
              </a:lnSpc>
              <a:spcBef>
                <a:spcPts val="0"/>
              </a:spcBef>
            </a:pPr>
            <a:r>
              <a:rPr lang="en-GB" sz="2200" dirty="0">
                <a:solidFill>
                  <a:srgbClr val="0070C0"/>
                </a:solidFill>
              </a:rPr>
              <a:t>Assessment of function, complications and signs and symptoms of infection.</a:t>
            </a:r>
          </a:p>
          <a:p>
            <a:pPr>
              <a:lnSpc>
                <a:spcPct val="120000"/>
              </a:lnSpc>
              <a:spcBef>
                <a:spcPts val="0"/>
              </a:spcBef>
            </a:pPr>
            <a:endParaRPr lang="en-GB" sz="2200" dirty="0">
              <a:solidFill>
                <a:srgbClr val="0070C0"/>
              </a:solidFill>
            </a:endParaRPr>
          </a:p>
          <a:p>
            <a:pPr marL="0" indent="0">
              <a:lnSpc>
                <a:spcPct val="120000"/>
              </a:lnSpc>
              <a:spcBef>
                <a:spcPts val="0"/>
              </a:spcBef>
              <a:buNone/>
            </a:pPr>
            <a:r>
              <a:rPr lang="en-GB" sz="2200" b="1" dirty="0">
                <a:solidFill>
                  <a:srgbClr val="0070C0"/>
                </a:solidFill>
              </a:rPr>
              <a:t>Failure to complete one of these components predisposes the patient to a BSI or other complications.</a:t>
            </a:r>
          </a:p>
          <a:p>
            <a:pPr marL="0" indent="0">
              <a:lnSpc>
                <a:spcPct val="120000"/>
              </a:lnSpc>
              <a:spcBef>
                <a:spcPts val="0"/>
              </a:spcBef>
              <a:buNone/>
            </a:pPr>
            <a:endParaRPr lang="en-GB" sz="2200" b="1" dirty="0">
              <a:solidFill>
                <a:srgbClr val="0070C0"/>
              </a:solidFill>
            </a:endParaRPr>
          </a:p>
          <a:p>
            <a:pPr marL="0" indent="0">
              <a:lnSpc>
                <a:spcPct val="120000"/>
              </a:lnSpc>
              <a:spcBef>
                <a:spcPts val="0"/>
              </a:spcBef>
              <a:buNone/>
            </a:pPr>
            <a:r>
              <a:rPr lang="en-GB" sz="2200" b="1" dirty="0">
                <a:solidFill>
                  <a:srgbClr val="0070C0"/>
                </a:solidFill>
              </a:rPr>
              <a:t>High Impact Interventions: </a:t>
            </a:r>
            <a:r>
              <a:rPr lang="en-GB" sz="2200" dirty="0">
                <a:solidFill>
                  <a:srgbClr val="0070C0"/>
                </a:solidFill>
              </a:rPr>
              <a:t>New revised care bundles for PIVC and CVC, for insertion and care and maintenance  </a:t>
            </a:r>
          </a:p>
          <a:p>
            <a:pPr>
              <a:lnSpc>
                <a:spcPct val="120000"/>
              </a:lnSpc>
              <a:spcBef>
                <a:spcPts val="0"/>
              </a:spcBef>
            </a:pPr>
            <a:endParaRPr lang="en-GB" sz="2400" dirty="0">
              <a:solidFill>
                <a:srgbClr val="0070C0"/>
              </a:solidFill>
            </a:endParaRPr>
          </a:p>
        </p:txBody>
      </p:sp>
    </p:spTree>
    <p:extLst>
      <p:ext uri="{BB962C8B-B14F-4D97-AF65-F5344CB8AC3E}">
        <p14:creationId xmlns:p14="http://schemas.microsoft.com/office/powerpoint/2010/main" val="149710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E518-599F-416C-81D3-663DFA5112B1}"/>
              </a:ext>
            </a:extLst>
          </p:cNvPr>
          <p:cNvSpPr>
            <a:spLocks noGrp="1"/>
          </p:cNvSpPr>
          <p:nvPr>
            <p:ph type="title"/>
          </p:nvPr>
        </p:nvSpPr>
        <p:spPr>
          <a:xfrm>
            <a:off x="470150" y="372965"/>
            <a:ext cx="10641499" cy="611649"/>
          </a:xfrm>
        </p:spPr>
        <p:txBody>
          <a:bodyPr/>
          <a:lstStyle/>
          <a:p>
            <a:r>
              <a:rPr lang="en-GB" dirty="0"/>
              <a:t>Insertion</a:t>
            </a:r>
          </a:p>
        </p:txBody>
      </p:sp>
      <p:sp>
        <p:nvSpPr>
          <p:cNvPr id="3" name="Content Placeholder 2">
            <a:extLst>
              <a:ext uri="{FF2B5EF4-FFF2-40B4-BE49-F238E27FC236}">
                <a16:creationId xmlns:a16="http://schemas.microsoft.com/office/drawing/2014/main" id="{C7804CDA-6CA9-4FDE-8773-14BF4D780E41}"/>
              </a:ext>
            </a:extLst>
          </p:cNvPr>
          <p:cNvSpPr>
            <a:spLocks noGrp="1"/>
          </p:cNvSpPr>
          <p:nvPr>
            <p:ph sz="quarter" idx="10"/>
          </p:nvPr>
        </p:nvSpPr>
        <p:spPr>
          <a:xfrm>
            <a:off x="470150" y="1336900"/>
            <a:ext cx="10641499" cy="4184199"/>
          </a:xfrm>
        </p:spPr>
        <p:txBody>
          <a:bodyPr>
            <a:normAutofit/>
          </a:bodyPr>
          <a:lstStyle/>
          <a:p>
            <a:pPr marL="0" indent="0">
              <a:buNone/>
            </a:pPr>
            <a:r>
              <a:rPr lang="en-GB" sz="2200" b="1" dirty="0">
                <a:solidFill>
                  <a:srgbClr val="0070C0"/>
                </a:solidFill>
              </a:rPr>
              <a:t>Infection Risk</a:t>
            </a:r>
          </a:p>
          <a:p>
            <a:r>
              <a:rPr lang="en-GB" sz="2200" dirty="0">
                <a:solidFill>
                  <a:srgbClr val="0070C0"/>
                </a:solidFill>
              </a:rPr>
              <a:t>Breaking the skin and inserting a medical device directly through the vein wall and into the blood stream.</a:t>
            </a:r>
          </a:p>
          <a:p>
            <a:endParaRPr lang="en-GB" sz="2200" dirty="0">
              <a:solidFill>
                <a:srgbClr val="0070C0"/>
              </a:solidFill>
            </a:endParaRPr>
          </a:p>
          <a:p>
            <a:pPr marL="0" indent="0">
              <a:buNone/>
            </a:pPr>
            <a:r>
              <a:rPr lang="en-GB" sz="2200" b="1" dirty="0">
                <a:solidFill>
                  <a:srgbClr val="0070C0"/>
                </a:solidFill>
              </a:rPr>
              <a:t>Mitigations</a:t>
            </a:r>
          </a:p>
          <a:p>
            <a:r>
              <a:rPr lang="en-GB" sz="2200" dirty="0">
                <a:solidFill>
                  <a:srgbClr val="0070C0"/>
                </a:solidFill>
              </a:rPr>
              <a:t>Hand hygiene</a:t>
            </a:r>
          </a:p>
          <a:p>
            <a:r>
              <a:rPr lang="en-GB" sz="2200" dirty="0">
                <a:solidFill>
                  <a:srgbClr val="0070C0"/>
                </a:solidFill>
              </a:rPr>
              <a:t>Maximal barrier precautions</a:t>
            </a:r>
          </a:p>
          <a:p>
            <a:r>
              <a:rPr lang="en-GB" sz="2200" dirty="0">
                <a:solidFill>
                  <a:srgbClr val="0070C0"/>
                </a:solidFill>
              </a:rPr>
              <a:t>Skin antisepsis</a:t>
            </a:r>
          </a:p>
          <a:p>
            <a:r>
              <a:rPr lang="en-GB" sz="2200" dirty="0">
                <a:solidFill>
                  <a:srgbClr val="0070C0"/>
                </a:solidFill>
              </a:rPr>
              <a:t>Catheter site selection – avoidance of femoral site in adults</a:t>
            </a:r>
          </a:p>
          <a:p>
            <a:r>
              <a:rPr lang="en-GB" sz="2200" dirty="0">
                <a:solidFill>
                  <a:srgbClr val="0070C0"/>
                </a:solidFill>
              </a:rPr>
              <a:t>Daily review of line necessity</a:t>
            </a:r>
          </a:p>
        </p:txBody>
      </p:sp>
    </p:spTree>
    <p:extLst>
      <p:ext uri="{BB962C8B-B14F-4D97-AF65-F5344CB8AC3E}">
        <p14:creationId xmlns:p14="http://schemas.microsoft.com/office/powerpoint/2010/main" val="138679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61DA-9F59-43F3-98F0-A9EAA076FD06}"/>
              </a:ext>
            </a:extLst>
          </p:cNvPr>
          <p:cNvSpPr>
            <a:spLocks noGrp="1"/>
          </p:cNvSpPr>
          <p:nvPr>
            <p:ph type="title"/>
          </p:nvPr>
        </p:nvSpPr>
        <p:spPr>
          <a:xfrm>
            <a:off x="511713" y="392676"/>
            <a:ext cx="10641499" cy="611649"/>
          </a:xfrm>
        </p:spPr>
        <p:txBody>
          <a:bodyPr/>
          <a:lstStyle/>
          <a:p>
            <a:r>
              <a:rPr lang="en-GB" dirty="0"/>
              <a:t>Maximal Barrier Precautions </a:t>
            </a:r>
          </a:p>
        </p:txBody>
      </p:sp>
      <p:sp>
        <p:nvSpPr>
          <p:cNvPr id="3" name="Content Placeholder 2">
            <a:extLst>
              <a:ext uri="{FF2B5EF4-FFF2-40B4-BE49-F238E27FC236}">
                <a16:creationId xmlns:a16="http://schemas.microsoft.com/office/drawing/2014/main" id="{84767C30-2528-414F-B9EE-59C02B17D096}"/>
              </a:ext>
            </a:extLst>
          </p:cNvPr>
          <p:cNvSpPr>
            <a:spLocks noGrp="1"/>
          </p:cNvSpPr>
          <p:nvPr>
            <p:ph sz="quarter" idx="10"/>
          </p:nvPr>
        </p:nvSpPr>
        <p:spPr>
          <a:xfrm>
            <a:off x="594841" y="1438287"/>
            <a:ext cx="10641499" cy="4326357"/>
          </a:xfrm>
        </p:spPr>
        <p:txBody>
          <a:bodyPr>
            <a:normAutofit fontScale="92500" lnSpcReduction="10000"/>
          </a:bodyPr>
          <a:lstStyle/>
          <a:p>
            <a:pPr marL="0" indent="0">
              <a:buNone/>
            </a:pPr>
            <a:r>
              <a:rPr lang="en-GB" sz="2200" b="1" dirty="0">
                <a:solidFill>
                  <a:srgbClr val="0070C0"/>
                </a:solidFill>
              </a:rPr>
              <a:t>Purpose:</a:t>
            </a:r>
          </a:p>
          <a:p>
            <a:pPr marL="0" indent="0">
              <a:buNone/>
            </a:pPr>
            <a:r>
              <a:rPr lang="en-GB" sz="2200" dirty="0">
                <a:solidFill>
                  <a:srgbClr val="0070C0"/>
                </a:solidFill>
              </a:rPr>
              <a:t>To establish an aseptic barrier minimising the passage of microorganisms from non-sterile areas to sterile areas.</a:t>
            </a:r>
          </a:p>
          <a:p>
            <a:pPr marL="0" indent="0">
              <a:buNone/>
            </a:pPr>
            <a:endParaRPr lang="en-GB" sz="2200" dirty="0">
              <a:solidFill>
                <a:srgbClr val="0070C0"/>
              </a:solidFill>
            </a:endParaRPr>
          </a:p>
          <a:p>
            <a:pPr marL="0" indent="0">
              <a:buNone/>
            </a:pPr>
            <a:r>
              <a:rPr lang="en-GB" sz="2200" b="1" dirty="0">
                <a:solidFill>
                  <a:srgbClr val="0070C0"/>
                </a:solidFill>
              </a:rPr>
              <a:t>Principles:</a:t>
            </a:r>
          </a:p>
          <a:p>
            <a:pPr marL="0" indent="0">
              <a:buNone/>
            </a:pPr>
            <a:r>
              <a:rPr lang="en-GB" sz="2200" dirty="0">
                <a:solidFill>
                  <a:srgbClr val="0070C0"/>
                </a:solidFill>
              </a:rPr>
              <a:t>Central Venous Catheter procedures should be treated as a surgical procedure</a:t>
            </a:r>
          </a:p>
          <a:p>
            <a:pPr marL="0" indent="0">
              <a:buNone/>
            </a:pPr>
            <a:endParaRPr lang="en-GB" sz="2200" dirty="0">
              <a:solidFill>
                <a:srgbClr val="0070C0"/>
              </a:solidFill>
            </a:endParaRPr>
          </a:p>
          <a:p>
            <a:pPr marL="0" indent="0">
              <a:buNone/>
            </a:pPr>
            <a:r>
              <a:rPr lang="en-GB" sz="2200" b="1" dirty="0">
                <a:solidFill>
                  <a:srgbClr val="0070C0"/>
                </a:solidFill>
              </a:rPr>
              <a:t>Using:</a:t>
            </a:r>
          </a:p>
          <a:p>
            <a:r>
              <a:rPr lang="en-GB" sz="2200" dirty="0">
                <a:solidFill>
                  <a:srgbClr val="0070C0"/>
                </a:solidFill>
              </a:rPr>
              <a:t>Non-sterile caps and masks</a:t>
            </a:r>
          </a:p>
          <a:p>
            <a:r>
              <a:rPr lang="en-GB" sz="2200" dirty="0">
                <a:solidFill>
                  <a:srgbClr val="0070C0"/>
                </a:solidFill>
              </a:rPr>
              <a:t>Sterile gown</a:t>
            </a:r>
          </a:p>
          <a:p>
            <a:r>
              <a:rPr lang="en-GB" sz="2200" dirty="0">
                <a:solidFill>
                  <a:srgbClr val="0070C0"/>
                </a:solidFill>
              </a:rPr>
              <a:t>Sterile gloves</a:t>
            </a:r>
          </a:p>
          <a:p>
            <a:r>
              <a:rPr lang="en-GB" sz="2200" dirty="0">
                <a:solidFill>
                  <a:srgbClr val="0070C0"/>
                </a:solidFill>
              </a:rPr>
              <a:t>Sterile full – body drapes</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405891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6871-60F1-441C-AB94-6DB6D5783096}"/>
              </a:ext>
            </a:extLst>
          </p:cNvPr>
          <p:cNvSpPr>
            <a:spLocks noGrp="1"/>
          </p:cNvSpPr>
          <p:nvPr>
            <p:ph type="title"/>
          </p:nvPr>
        </p:nvSpPr>
        <p:spPr>
          <a:xfrm>
            <a:off x="532495" y="298860"/>
            <a:ext cx="10641499" cy="611649"/>
          </a:xfrm>
        </p:spPr>
        <p:txBody>
          <a:bodyPr/>
          <a:lstStyle/>
          <a:p>
            <a:r>
              <a:rPr lang="en-GB" dirty="0"/>
              <a:t>Skin Antisepsis - Insertion</a:t>
            </a:r>
          </a:p>
        </p:txBody>
      </p:sp>
      <p:sp>
        <p:nvSpPr>
          <p:cNvPr id="3" name="Content Placeholder 2">
            <a:extLst>
              <a:ext uri="{FF2B5EF4-FFF2-40B4-BE49-F238E27FC236}">
                <a16:creationId xmlns:a16="http://schemas.microsoft.com/office/drawing/2014/main" id="{5DA44708-B0C9-4312-A56E-2366115F96D4}"/>
              </a:ext>
            </a:extLst>
          </p:cNvPr>
          <p:cNvSpPr>
            <a:spLocks noGrp="1"/>
          </p:cNvSpPr>
          <p:nvPr>
            <p:ph sz="quarter" idx="10"/>
          </p:nvPr>
        </p:nvSpPr>
        <p:spPr>
          <a:xfrm>
            <a:off x="532494" y="1218913"/>
            <a:ext cx="10641499" cy="4420173"/>
          </a:xfrm>
        </p:spPr>
        <p:txBody>
          <a:bodyPr>
            <a:normAutofit/>
          </a:bodyPr>
          <a:lstStyle/>
          <a:p>
            <a:pPr marL="0" indent="0">
              <a:buNone/>
            </a:pPr>
            <a:r>
              <a:rPr lang="en-GB" sz="2200" b="1" dirty="0">
                <a:solidFill>
                  <a:srgbClr val="0070C0"/>
                </a:solidFill>
              </a:rPr>
              <a:t>The skin acts as protective barrier against bacteria and infection</a:t>
            </a:r>
          </a:p>
          <a:p>
            <a:pPr marL="0" indent="0">
              <a:buNone/>
            </a:pPr>
            <a:endParaRPr lang="en-GB" sz="2200" b="1" dirty="0">
              <a:solidFill>
                <a:srgbClr val="0070C0"/>
              </a:solidFill>
            </a:endParaRPr>
          </a:p>
          <a:p>
            <a:r>
              <a:rPr lang="en-GB" sz="2200" dirty="0">
                <a:solidFill>
                  <a:srgbClr val="0070C0"/>
                </a:solidFill>
              </a:rPr>
              <a:t>The skin is punctured during Vascular access device (VAD) insertion – creating a direct entry for bacteria to ingress into the blood stream. </a:t>
            </a:r>
          </a:p>
          <a:p>
            <a:endParaRPr lang="en-GB" sz="2200" dirty="0">
              <a:solidFill>
                <a:srgbClr val="0070C0"/>
              </a:solidFill>
            </a:endParaRPr>
          </a:p>
          <a:p>
            <a:r>
              <a:rPr lang="en-GB" sz="2200" dirty="0">
                <a:solidFill>
                  <a:srgbClr val="0070C0"/>
                </a:solidFill>
              </a:rPr>
              <a:t>The chosen antiseptic should be applied to the skin in a back-and-forth grid –like pattern with friction to agitate the surface layers of the skin. </a:t>
            </a:r>
          </a:p>
          <a:p>
            <a:pPr marL="0" indent="0">
              <a:buNone/>
            </a:pPr>
            <a:endParaRPr lang="en-GB" sz="2200" dirty="0">
              <a:solidFill>
                <a:srgbClr val="0070C0"/>
              </a:solidFill>
            </a:endParaRPr>
          </a:p>
          <a:p>
            <a:r>
              <a:rPr lang="en-GB" sz="2200" dirty="0">
                <a:solidFill>
                  <a:srgbClr val="0070C0"/>
                </a:solidFill>
              </a:rPr>
              <a:t>Important that the antiseptic is allowed to dry completely prior to insertion – can cause dermatitis, can inactivate the adhesive of the dressing, can increase the risk of infection due to moisture being trapped underneath the dressing.</a:t>
            </a:r>
          </a:p>
          <a:p>
            <a:pPr marL="0" indent="0">
              <a:buNone/>
            </a:pPr>
            <a:endParaRPr lang="en-GB" sz="2400" dirty="0">
              <a:solidFill>
                <a:srgbClr val="0070C0"/>
              </a:solidFill>
            </a:endParaRPr>
          </a:p>
        </p:txBody>
      </p:sp>
    </p:spTree>
    <p:extLst>
      <p:ext uri="{BB962C8B-B14F-4D97-AF65-F5344CB8AC3E}">
        <p14:creationId xmlns:p14="http://schemas.microsoft.com/office/powerpoint/2010/main" val="86883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1834-85E5-4CCF-84F3-0D3D692857BE}"/>
              </a:ext>
            </a:extLst>
          </p:cNvPr>
          <p:cNvSpPr>
            <a:spLocks noGrp="1"/>
          </p:cNvSpPr>
          <p:nvPr>
            <p:ph type="title"/>
          </p:nvPr>
        </p:nvSpPr>
        <p:spPr>
          <a:xfrm>
            <a:off x="563668" y="393747"/>
            <a:ext cx="10641499" cy="611649"/>
          </a:xfrm>
        </p:spPr>
        <p:txBody>
          <a:bodyPr/>
          <a:lstStyle/>
          <a:p>
            <a:r>
              <a:rPr lang="en-GB" dirty="0"/>
              <a:t>Device Necessity</a:t>
            </a:r>
          </a:p>
        </p:txBody>
      </p:sp>
      <p:sp>
        <p:nvSpPr>
          <p:cNvPr id="3" name="Content Placeholder 2">
            <a:extLst>
              <a:ext uri="{FF2B5EF4-FFF2-40B4-BE49-F238E27FC236}">
                <a16:creationId xmlns:a16="http://schemas.microsoft.com/office/drawing/2014/main" id="{28DBF979-4466-4707-B1C5-267F101643EA}"/>
              </a:ext>
            </a:extLst>
          </p:cNvPr>
          <p:cNvSpPr>
            <a:spLocks noGrp="1"/>
          </p:cNvSpPr>
          <p:nvPr>
            <p:ph sz="quarter" idx="10"/>
          </p:nvPr>
        </p:nvSpPr>
        <p:spPr>
          <a:xfrm>
            <a:off x="563667" y="1438288"/>
            <a:ext cx="10641499" cy="4184199"/>
          </a:xfrm>
        </p:spPr>
        <p:txBody>
          <a:bodyPr>
            <a:normAutofit fontScale="92500" lnSpcReduction="20000"/>
          </a:bodyPr>
          <a:lstStyle/>
          <a:p>
            <a:pPr marL="0" indent="0">
              <a:buNone/>
            </a:pPr>
            <a:r>
              <a:rPr lang="en-GB" sz="2400" b="1" dirty="0">
                <a:solidFill>
                  <a:srgbClr val="0070C0"/>
                </a:solidFill>
              </a:rPr>
              <a:t>Daily review of Line Necessity</a:t>
            </a:r>
          </a:p>
          <a:p>
            <a:pPr marL="0" indent="0">
              <a:buNone/>
            </a:pPr>
            <a:r>
              <a:rPr lang="en-GB" sz="2400" dirty="0">
                <a:solidFill>
                  <a:srgbClr val="0070C0"/>
                </a:solidFill>
              </a:rPr>
              <a:t>Most effective way to reduce the risk of catheter-related BSI, is to remove it as soon as possible. The longer the catheter remains in situ the higher the risk of infection.</a:t>
            </a:r>
          </a:p>
          <a:p>
            <a:pPr marL="0" indent="0">
              <a:buNone/>
            </a:pPr>
            <a:endParaRPr lang="en-GB" sz="2400" dirty="0">
              <a:solidFill>
                <a:srgbClr val="0070C0"/>
              </a:solidFill>
            </a:endParaRPr>
          </a:p>
          <a:p>
            <a:pPr marL="0" indent="0">
              <a:buNone/>
            </a:pPr>
            <a:r>
              <a:rPr lang="en-GB" sz="2400" b="1" dirty="0">
                <a:solidFill>
                  <a:srgbClr val="0070C0"/>
                </a:solidFill>
              </a:rPr>
              <a:t>Perform a daily assessment:</a:t>
            </a:r>
          </a:p>
          <a:p>
            <a:r>
              <a:rPr lang="en-GB" sz="2400" dirty="0">
                <a:solidFill>
                  <a:srgbClr val="0070C0"/>
                </a:solidFill>
              </a:rPr>
              <a:t>Is the catheter still necessary for treatment?</a:t>
            </a:r>
          </a:p>
          <a:p>
            <a:r>
              <a:rPr lang="en-GB" sz="2400" dirty="0">
                <a:solidFill>
                  <a:srgbClr val="0070C0"/>
                </a:solidFill>
              </a:rPr>
              <a:t>Can the patient be switched to peripheral or oral medications?</a:t>
            </a:r>
          </a:p>
          <a:p>
            <a:r>
              <a:rPr lang="en-GB" sz="2400" dirty="0">
                <a:solidFill>
                  <a:srgbClr val="0070C0"/>
                </a:solidFill>
              </a:rPr>
              <a:t>Are there catheter related problems?</a:t>
            </a:r>
          </a:p>
          <a:p>
            <a:r>
              <a:rPr lang="en-GB" sz="2400" dirty="0">
                <a:solidFill>
                  <a:srgbClr val="0070C0"/>
                </a:solidFill>
              </a:rPr>
              <a:t> Are there alternative therapies?</a:t>
            </a:r>
          </a:p>
          <a:p>
            <a:r>
              <a:rPr lang="en-GB" sz="2400" dirty="0">
                <a:solidFill>
                  <a:srgbClr val="0070C0"/>
                </a:solidFill>
              </a:rPr>
              <a:t>Is therapy being discontinued?</a:t>
            </a:r>
          </a:p>
          <a:p>
            <a:r>
              <a:rPr lang="en-GB" sz="2400" dirty="0">
                <a:solidFill>
                  <a:srgbClr val="0070C0"/>
                </a:solidFill>
              </a:rPr>
              <a:t>Is the patient happy with the current delivery of medications?</a:t>
            </a:r>
          </a:p>
          <a:p>
            <a:pPr marL="0" indent="0">
              <a:buNone/>
            </a:pPr>
            <a:endParaRPr lang="en-GB" dirty="0"/>
          </a:p>
        </p:txBody>
      </p:sp>
    </p:spTree>
    <p:extLst>
      <p:ext uri="{BB962C8B-B14F-4D97-AF65-F5344CB8AC3E}">
        <p14:creationId xmlns:p14="http://schemas.microsoft.com/office/powerpoint/2010/main" val="356704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1B4D-E1C0-4E83-AEF7-13D64D566984}"/>
              </a:ext>
            </a:extLst>
          </p:cNvPr>
          <p:cNvSpPr>
            <a:spLocks noGrp="1"/>
          </p:cNvSpPr>
          <p:nvPr>
            <p:ph type="title"/>
          </p:nvPr>
        </p:nvSpPr>
        <p:spPr>
          <a:xfrm>
            <a:off x="428586" y="362574"/>
            <a:ext cx="10641499" cy="611649"/>
          </a:xfrm>
        </p:spPr>
        <p:txBody>
          <a:bodyPr/>
          <a:lstStyle/>
          <a:p>
            <a:r>
              <a:rPr lang="en-GB" dirty="0"/>
              <a:t>Skin Antisepsis – Dressing change</a:t>
            </a:r>
          </a:p>
        </p:txBody>
      </p:sp>
      <p:sp>
        <p:nvSpPr>
          <p:cNvPr id="3" name="Content Placeholder 2">
            <a:extLst>
              <a:ext uri="{FF2B5EF4-FFF2-40B4-BE49-F238E27FC236}">
                <a16:creationId xmlns:a16="http://schemas.microsoft.com/office/drawing/2014/main" id="{4369460F-BFB1-4BA6-B460-7D93971FE127}"/>
              </a:ext>
            </a:extLst>
          </p:cNvPr>
          <p:cNvSpPr>
            <a:spLocks noGrp="1"/>
          </p:cNvSpPr>
          <p:nvPr>
            <p:ph sz="quarter" idx="10"/>
          </p:nvPr>
        </p:nvSpPr>
        <p:spPr>
          <a:xfrm>
            <a:off x="428585" y="1220080"/>
            <a:ext cx="10641499" cy="3859734"/>
          </a:xfrm>
        </p:spPr>
        <p:txBody>
          <a:bodyPr>
            <a:noAutofit/>
          </a:bodyPr>
          <a:lstStyle/>
          <a:p>
            <a:endParaRPr lang="en-GB" sz="2000" dirty="0">
              <a:solidFill>
                <a:srgbClr val="0070C0"/>
              </a:solidFill>
            </a:endParaRPr>
          </a:p>
          <a:p>
            <a:r>
              <a:rPr lang="en-GB" sz="2000" dirty="0">
                <a:solidFill>
                  <a:srgbClr val="0070C0"/>
                </a:solidFill>
              </a:rPr>
              <a:t>Vitally important that the skin is disinfected at each dressing change and when the skin puncture site is exposed.</a:t>
            </a:r>
          </a:p>
          <a:p>
            <a:endParaRPr lang="en-GB" sz="2000" dirty="0">
              <a:solidFill>
                <a:srgbClr val="0070C0"/>
              </a:solidFill>
            </a:endParaRPr>
          </a:p>
          <a:p>
            <a:r>
              <a:rPr lang="en-GB" sz="2000" dirty="0">
                <a:solidFill>
                  <a:srgbClr val="0070C0"/>
                </a:solidFill>
              </a:rPr>
              <a:t>Important that the antiseptic is allowed to dry completely prior to dressing application – can cause dermatitis, can inactivate the adhesive of the dressing, can increase the risk of infection due to moisture being trapped underneath the dressing.</a:t>
            </a:r>
          </a:p>
          <a:p>
            <a:endParaRPr lang="en-GB" sz="2000" dirty="0">
              <a:solidFill>
                <a:srgbClr val="0070C0"/>
              </a:solidFill>
            </a:endParaRPr>
          </a:p>
          <a:p>
            <a:r>
              <a:rPr lang="en-GB" sz="2000" dirty="0">
                <a:solidFill>
                  <a:srgbClr val="0070C0"/>
                </a:solidFill>
              </a:rPr>
              <a:t>Assessment of the skin underneath the dressing should be performed regularly – potential risk of skin injury due to age, underlying skin conditions, joint movement and/or the presence of oedema.</a:t>
            </a:r>
          </a:p>
          <a:p>
            <a:endParaRPr lang="en-GB" sz="2000" dirty="0">
              <a:solidFill>
                <a:srgbClr val="0070C0"/>
              </a:solidFill>
            </a:endParaRPr>
          </a:p>
          <a:p>
            <a:r>
              <a:rPr lang="en-GB" sz="2000" dirty="0">
                <a:solidFill>
                  <a:srgbClr val="0070C0"/>
                </a:solidFill>
              </a:rPr>
              <a:t>A risk from medical adhesive- related skin injury (MARSI) associated with the use of adhesive – based engineered stabilisation devices.  </a:t>
            </a:r>
          </a:p>
          <a:p>
            <a:endParaRPr lang="en-GB" sz="2000" dirty="0">
              <a:solidFill>
                <a:srgbClr val="0070C0"/>
              </a:solidFill>
            </a:endParaRPr>
          </a:p>
          <a:p>
            <a:endParaRPr lang="en-GB" sz="2000" dirty="0"/>
          </a:p>
        </p:txBody>
      </p:sp>
    </p:spTree>
    <p:extLst>
      <p:ext uri="{BB962C8B-B14F-4D97-AF65-F5344CB8AC3E}">
        <p14:creationId xmlns:p14="http://schemas.microsoft.com/office/powerpoint/2010/main" val="84044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BE22-04DD-4211-9D52-1327D111C335}"/>
              </a:ext>
            </a:extLst>
          </p:cNvPr>
          <p:cNvSpPr>
            <a:spLocks noGrp="1"/>
          </p:cNvSpPr>
          <p:nvPr>
            <p:ph type="title"/>
          </p:nvPr>
        </p:nvSpPr>
        <p:spPr>
          <a:xfrm>
            <a:off x="522105" y="344658"/>
            <a:ext cx="10641499" cy="611649"/>
          </a:xfrm>
        </p:spPr>
        <p:txBody>
          <a:bodyPr/>
          <a:lstStyle/>
          <a:p>
            <a:r>
              <a:rPr lang="en-GB" dirty="0"/>
              <a:t>Assessment</a:t>
            </a:r>
          </a:p>
        </p:txBody>
      </p:sp>
      <p:sp>
        <p:nvSpPr>
          <p:cNvPr id="3" name="Content Placeholder 2">
            <a:extLst>
              <a:ext uri="{FF2B5EF4-FFF2-40B4-BE49-F238E27FC236}">
                <a16:creationId xmlns:a16="http://schemas.microsoft.com/office/drawing/2014/main" id="{476C72D5-ED40-4B46-B1E7-C57D4EB9192C}"/>
              </a:ext>
            </a:extLst>
          </p:cNvPr>
          <p:cNvSpPr>
            <a:spLocks noGrp="1"/>
          </p:cNvSpPr>
          <p:nvPr>
            <p:ph sz="quarter" idx="10"/>
          </p:nvPr>
        </p:nvSpPr>
        <p:spPr>
          <a:xfrm>
            <a:off x="522105" y="1280160"/>
            <a:ext cx="5428423" cy="4237457"/>
          </a:xfrm>
        </p:spPr>
        <p:txBody>
          <a:bodyPr>
            <a:normAutofit fontScale="92500" lnSpcReduction="20000"/>
          </a:bodyPr>
          <a:lstStyle/>
          <a:p>
            <a:pPr marL="0" indent="0">
              <a:buNone/>
            </a:pPr>
            <a:r>
              <a:rPr lang="en-GB" sz="2200" dirty="0">
                <a:solidFill>
                  <a:srgbClr val="0070C0"/>
                </a:solidFill>
              </a:rPr>
              <a:t>Active process of inspecting, monitoring and evaluating a vascular access device.</a:t>
            </a:r>
          </a:p>
          <a:p>
            <a:pPr marL="0" indent="0">
              <a:buNone/>
            </a:pPr>
            <a:r>
              <a:rPr lang="en-GB" sz="2200" dirty="0">
                <a:solidFill>
                  <a:srgbClr val="0070C0"/>
                </a:solidFill>
              </a:rPr>
              <a:t> </a:t>
            </a:r>
          </a:p>
          <a:p>
            <a:pPr marL="0" indent="0">
              <a:buNone/>
            </a:pPr>
            <a:r>
              <a:rPr lang="en-GB" sz="2200" dirty="0">
                <a:solidFill>
                  <a:srgbClr val="0070C0"/>
                </a:solidFill>
              </a:rPr>
              <a:t>Includes assessing the entire infusion system from the solution container to the VAD insertion site.</a:t>
            </a:r>
          </a:p>
          <a:p>
            <a:pPr marL="0" indent="0">
              <a:buNone/>
            </a:pPr>
            <a:endParaRPr lang="en-GB" sz="2200" dirty="0">
              <a:solidFill>
                <a:srgbClr val="0070C0"/>
              </a:solidFill>
            </a:endParaRPr>
          </a:p>
          <a:p>
            <a:pPr marL="0" indent="0">
              <a:buNone/>
            </a:pPr>
            <a:r>
              <a:rPr lang="en-GB" sz="2200" b="1" dirty="0">
                <a:solidFill>
                  <a:srgbClr val="0070C0"/>
                </a:solidFill>
              </a:rPr>
              <a:t>Objective is to monitor the device for:</a:t>
            </a:r>
          </a:p>
          <a:p>
            <a:r>
              <a:rPr lang="en-GB" sz="2200" dirty="0">
                <a:solidFill>
                  <a:srgbClr val="0070C0"/>
                </a:solidFill>
              </a:rPr>
              <a:t>Complications</a:t>
            </a:r>
          </a:p>
          <a:p>
            <a:r>
              <a:rPr lang="en-GB" sz="2200" dirty="0">
                <a:solidFill>
                  <a:srgbClr val="0070C0"/>
                </a:solidFill>
              </a:rPr>
              <a:t>Patency</a:t>
            </a:r>
          </a:p>
          <a:p>
            <a:r>
              <a:rPr lang="en-GB" sz="2200" dirty="0">
                <a:solidFill>
                  <a:srgbClr val="0070C0"/>
                </a:solidFill>
              </a:rPr>
              <a:t>Position</a:t>
            </a:r>
          </a:p>
          <a:p>
            <a:r>
              <a:rPr lang="en-GB" sz="2200" dirty="0">
                <a:solidFill>
                  <a:srgbClr val="0070C0"/>
                </a:solidFill>
              </a:rPr>
              <a:t>Function</a:t>
            </a:r>
          </a:p>
          <a:p>
            <a:r>
              <a:rPr lang="en-GB" sz="2200" dirty="0">
                <a:solidFill>
                  <a:srgbClr val="0070C0"/>
                </a:solidFill>
              </a:rPr>
              <a:t>Necessity</a:t>
            </a:r>
          </a:p>
          <a:p>
            <a:endParaRPr lang="en-GB" sz="2400" dirty="0">
              <a:solidFill>
                <a:srgbClr val="0070C0"/>
              </a:solidFill>
            </a:endParaRPr>
          </a:p>
          <a:p>
            <a:pPr marL="0" indent="0">
              <a:buNone/>
            </a:pPr>
            <a:endParaRPr lang="en-GB" sz="2400" dirty="0">
              <a:solidFill>
                <a:srgbClr val="0070C0"/>
              </a:solidFill>
            </a:endParaRPr>
          </a:p>
        </p:txBody>
      </p:sp>
      <p:pic>
        <p:nvPicPr>
          <p:cNvPr id="4" name="Content Placeholder 4" descr="A screenshot of a video game&#10;&#10;Description automatically generated">
            <a:extLst>
              <a:ext uri="{FF2B5EF4-FFF2-40B4-BE49-F238E27FC236}">
                <a16:creationId xmlns:a16="http://schemas.microsoft.com/office/drawing/2014/main" id="{82C80030-DF6A-46FE-8850-654112DA5C27}"/>
              </a:ext>
            </a:extLst>
          </p:cNvPr>
          <p:cNvPicPr>
            <a:picLocks/>
          </p:cNvPicPr>
          <p:nvPr/>
        </p:nvPicPr>
        <p:blipFill rotWithShape="1">
          <a:blip r:embed="rId2"/>
          <a:srcRect r="-1" b="4767"/>
          <a:stretch/>
        </p:blipFill>
        <p:spPr>
          <a:xfrm>
            <a:off x="6682154" y="1280160"/>
            <a:ext cx="4724395" cy="5233182"/>
          </a:xfrm>
          <a:prstGeom prst="rect">
            <a:avLst/>
          </a:prstGeom>
        </p:spPr>
      </p:pic>
    </p:spTree>
    <p:extLst>
      <p:ext uri="{BB962C8B-B14F-4D97-AF65-F5344CB8AC3E}">
        <p14:creationId xmlns:p14="http://schemas.microsoft.com/office/powerpoint/2010/main" val="199845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82C6-9208-4807-935A-E99F14E2961C}"/>
              </a:ext>
            </a:extLst>
          </p:cNvPr>
          <p:cNvSpPr>
            <a:spLocks noGrp="1"/>
          </p:cNvSpPr>
          <p:nvPr>
            <p:ph type="title"/>
          </p:nvPr>
        </p:nvSpPr>
        <p:spPr>
          <a:xfrm>
            <a:off x="397413" y="321010"/>
            <a:ext cx="10641499" cy="611649"/>
          </a:xfrm>
        </p:spPr>
        <p:txBody>
          <a:bodyPr/>
          <a:lstStyle/>
          <a:p>
            <a:r>
              <a:rPr lang="en-GB" dirty="0"/>
              <a:t>Assessment and Maintenance </a:t>
            </a:r>
          </a:p>
        </p:txBody>
      </p:sp>
      <p:sp>
        <p:nvSpPr>
          <p:cNvPr id="3" name="Content Placeholder 2">
            <a:extLst>
              <a:ext uri="{FF2B5EF4-FFF2-40B4-BE49-F238E27FC236}">
                <a16:creationId xmlns:a16="http://schemas.microsoft.com/office/drawing/2014/main" id="{DDA17E31-D375-4680-B3F5-F72A8C378B0E}"/>
              </a:ext>
            </a:extLst>
          </p:cNvPr>
          <p:cNvSpPr>
            <a:spLocks noGrp="1"/>
          </p:cNvSpPr>
          <p:nvPr>
            <p:ph sz="quarter" idx="10"/>
          </p:nvPr>
        </p:nvSpPr>
        <p:spPr>
          <a:xfrm>
            <a:off x="480541" y="1119771"/>
            <a:ext cx="10641499" cy="4618457"/>
          </a:xfrm>
        </p:spPr>
        <p:txBody>
          <a:bodyPr>
            <a:normAutofit fontScale="85000" lnSpcReduction="20000"/>
          </a:bodyPr>
          <a:lstStyle/>
          <a:p>
            <a:pPr marL="0" indent="0">
              <a:buNone/>
            </a:pPr>
            <a:endParaRPr lang="en-GB" sz="2400" b="1" dirty="0">
              <a:solidFill>
                <a:srgbClr val="0070C0"/>
              </a:solidFill>
            </a:endParaRPr>
          </a:p>
          <a:p>
            <a:pPr marL="0" indent="0">
              <a:buNone/>
            </a:pPr>
            <a:r>
              <a:rPr lang="en-GB" sz="2400" b="1" dirty="0">
                <a:solidFill>
                  <a:srgbClr val="0070C0"/>
                </a:solidFill>
              </a:rPr>
              <a:t>Aims:</a:t>
            </a:r>
          </a:p>
          <a:p>
            <a:r>
              <a:rPr lang="en-GB" sz="2400" dirty="0">
                <a:solidFill>
                  <a:srgbClr val="0070C0"/>
                </a:solidFill>
              </a:rPr>
              <a:t>To prevent the interruption in treatment</a:t>
            </a:r>
          </a:p>
          <a:p>
            <a:r>
              <a:rPr lang="en-GB" sz="2400" dirty="0">
                <a:solidFill>
                  <a:srgbClr val="0070C0"/>
                </a:solidFill>
              </a:rPr>
              <a:t>To assess the patency of the VAD</a:t>
            </a:r>
          </a:p>
          <a:p>
            <a:r>
              <a:rPr lang="en-GB" sz="2400" dirty="0">
                <a:solidFill>
                  <a:srgbClr val="0070C0"/>
                </a:solidFill>
              </a:rPr>
              <a:t>To detect signs of infection or other complications at the earliest possible stage.</a:t>
            </a:r>
          </a:p>
          <a:p>
            <a:endParaRPr lang="en-GB" sz="2400" dirty="0">
              <a:solidFill>
                <a:srgbClr val="0070C0"/>
              </a:solidFill>
            </a:endParaRPr>
          </a:p>
          <a:p>
            <a:pPr marL="0" indent="0">
              <a:buNone/>
            </a:pPr>
            <a:r>
              <a:rPr lang="en-GB" sz="2400" b="1" dirty="0">
                <a:solidFill>
                  <a:srgbClr val="0070C0"/>
                </a:solidFill>
              </a:rPr>
              <a:t>Components and Documentation:</a:t>
            </a:r>
            <a:endParaRPr lang="en-GB" sz="2400" dirty="0">
              <a:solidFill>
                <a:srgbClr val="0070C0"/>
              </a:solidFill>
            </a:endParaRPr>
          </a:p>
          <a:p>
            <a:pPr marL="457200" indent="-457200">
              <a:buFont typeface="+mj-lt"/>
              <a:buAutoNum type="arabicPeriod"/>
            </a:pPr>
            <a:r>
              <a:rPr lang="en-GB" sz="2400" dirty="0">
                <a:solidFill>
                  <a:srgbClr val="0070C0"/>
                </a:solidFill>
              </a:rPr>
              <a:t>Cannulation site – assessed and documented at a minimum of every shift.</a:t>
            </a:r>
          </a:p>
          <a:p>
            <a:pPr marL="457200" indent="-457200">
              <a:buFont typeface="+mj-lt"/>
              <a:buAutoNum type="arabicPeriod"/>
            </a:pPr>
            <a:r>
              <a:rPr lang="en-GB" sz="2400" dirty="0">
                <a:solidFill>
                  <a:srgbClr val="0070C0"/>
                </a:solidFill>
              </a:rPr>
              <a:t>Device care</a:t>
            </a:r>
          </a:p>
          <a:p>
            <a:pPr marL="457200" indent="-457200">
              <a:buFont typeface="+mj-lt"/>
              <a:buAutoNum type="arabicPeriod"/>
            </a:pPr>
            <a:r>
              <a:rPr lang="en-GB" sz="2400" dirty="0">
                <a:solidFill>
                  <a:srgbClr val="0070C0"/>
                </a:solidFill>
              </a:rPr>
              <a:t>Dressing changes </a:t>
            </a:r>
          </a:p>
          <a:p>
            <a:pPr marL="457200" indent="-457200">
              <a:buFont typeface="+mj-lt"/>
              <a:buAutoNum type="arabicPeriod"/>
            </a:pPr>
            <a:r>
              <a:rPr lang="en-GB" sz="2400" dirty="0">
                <a:solidFill>
                  <a:srgbClr val="0070C0"/>
                </a:solidFill>
              </a:rPr>
              <a:t>Methods to evaluate function prior to use</a:t>
            </a:r>
          </a:p>
          <a:p>
            <a:pPr marL="457200" indent="-457200">
              <a:buFont typeface="+mj-lt"/>
              <a:buAutoNum type="arabicPeriod"/>
            </a:pPr>
            <a:r>
              <a:rPr lang="en-GB" sz="2400" dirty="0">
                <a:solidFill>
                  <a:srgbClr val="0070C0"/>
                </a:solidFill>
              </a:rPr>
              <a:t>Flushing and canular length</a:t>
            </a:r>
          </a:p>
          <a:p>
            <a:pPr marL="457200" indent="-457200">
              <a:buFont typeface="+mj-lt"/>
              <a:buAutoNum type="arabicPeriod"/>
            </a:pPr>
            <a:r>
              <a:rPr lang="en-GB" sz="2400" dirty="0">
                <a:solidFill>
                  <a:srgbClr val="0070C0"/>
                </a:solidFill>
              </a:rPr>
              <a:t>Device necessity</a:t>
            </a:r>
          </a:p>
          <a:p>
            <a:pPr marL="457200" indent="-457200">
              <a:buFont typeface="+mj-lt"/>
              <a:buAutoNum type="arabicPeriod"/>
            </a:pPr>
            <a:endParaRPr lang="en-GB" sz="2400" dirty="0">
              <a:solidFill>
                <a:srgbClr val="0070C0"/>
              </a:solidFill>
            </a:endParaRPr>
          </a:p>
          <a:p>
            <a:pPr marL="457200" indent="-457200">
              <a:buFont typeface="+mj-lt"/>
              <a:buAutoNum type="arabicPeriod"/>
            </a:pPr>
            <a:endParaRPr lang="en-GB" sz="2400" dirty="0">
              <a:solidFill>
                <a:srgbClr val="0070C0"/>
              </a:solidFill>
            </a:endParaRPr>
          </a:p>
          <a:p>
            <a:pPr marL="0" indent="0">
              <a:buNone/>
            </a:pPr>
            <a:endParaRPr lang="en-GB" sz="2400" b="1" dirty="0">
              <a:solidFill>
                <a:srgbClr val="0070C0"/>
              </a:solidFill>
            </a:endParaRPr>
          </a:p>
          <a:p>
            <a:endParaRPr lang="en-GB" sz="2400" dirty="0">
              <a:solidFill>
                <a:srgbClr val="0070C0"/>
              </a:solidFill>
            </a:endParaRPr>
          </a:p>
          <a:p>
            <a:endParaRPr lang="en-GB" sz="2400" dirty="0">
              <a:solidFill>
                <a:srgbClr val="0070C0"/>
              </a:solidFill>
            </a:endParaRPr>
          </a:p>
          <a:p>
            <a:endParaRPr lang="en-GB" sz="2400" b="1" dirty="0"/>
          </a:p>
        </p:txBody>
      </p:sp>
    </p:spTree>
    <p:extLst>
      <p:ext uri="{BB962C8B-B14F-4D97-AF65-F5344CB8AC3E}">
        <p14:creationId xmlns:p14="http://schemas.microsoft.com/office/powerpoint/2010/main" val="421753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4EDA-FC93-4D10-B277-E429415FE401}"/>
              </a:ext>
            </a:extLst>
          </p:cNvPr>
          <p:cNvSpPr>
            <a:spLocks noGrp="1"/>
          </p:cNvSpPr>
          <p:nvPr>
            <p:ph type="title"/>
          </p:nvPr>
        </p:nvSpPr>
        <p:spPr>
          <a:xfrm>
            <a:off x="511713" y="394053"/>
            <a:ext cx="10641499" cy="611649"/>
          </a:xfrm>
        </p:spPr>
        <p:txBody>
          <a:bodyPr/>
          <a:lstStyle/>
          <a:p>
            <a:r>
              <a:rPr lang="en-GB" dirty="0"/>
              <a:t>Monitoring Insertion Site</a:t>
            </a:r>
          </a:p>
        </p:txBody>
      </p:sp>
      <p:sp>
        <p:nvSpPr>
          <p:cNvPr id="3" name="Content Placeholder 2">
            <a:extLst>
              <a:ext uri="{FF2B5EF4-FFF2-40B4-BE49-F238E27FC236}">
                <a16:creationId xmlns:a16="http://schemas.microsoft.com/office/drawing/2014/main" id="{94E7CD55-1618-4B2F-BB59-F0BFD5FE01B5}"/>
              </a:ext>
            </a:extLst>
          </p:cNvPr>
          <p:cNvSpPr>
            <a:spLocks noGrp="1"/>
          </p:cNvSpPr>
          <p:nvPr>
            <p:ph sz="quarter" idx="10"/>
          </p:nvPr>
        </p:nvSpPr>
        <p:spPr>
          <a:xfrm>
            <a:off x="511713" y="1429188"/>
            <a:ext cx="6634923" cy="3986874"/>
          </a:xfrm>
        </p:spPr>
        <p:txBody>
          <a:bodyPr>
            <a:normAutofit fontScale="92500" lnSpcReduction="10000"/>
          </a:bodyPr>
          <a:lstStyle/>
          <a:p>
            <a:endParaRPr lang="en-GB" sz="2200" dirty="0">
              <a:solidFill>
                <a:srgbClr val="0070C0"/>
              </a:solidFill>
            </a:endParaRPr>
          </a:p>
          <a:p>
            <a:r>
              <a:rPr lang="en-GB" sz="2200" dirty="0">
                <a:solidFill>
                  <a:srgbClr val="0070C0"/>
                </a:solidFill>
              </a:rPr>
              <a:t>Visual inspection of the insertion site for redness, swelling and/or any signs of infection.</a:t>
            </a:r>
          </a:p>
          <a:p>
            <a:r>
              <a:rPr lang="en-GB" sz="2200" dirty="0">
                <a:solidFill>
                  <a:srgbClr val="0070C0"/>
                </a:solidFill>
              </a:rPr>
              <a:t>If possible, ask how the patient is feeling and whether they are feeling pain or discomfort at the site.</a:t>
            </a:r>
          </a:p>
          <a:p>
            <a:r>
              <a:rPr lang="en-GB" sz="2200" dirty="0">
                <a:solidFill>
                  <a:srgbClr val="0070C0"/>
                </a:solidFill>
              </a:rPr>
              <a:t>Palpation of the site for signs of tenderness, firmness, blanching, moisture , oedema or oozing.</a:t>
            </a:r>
          </a:p>
          <a:p>
            <a:r>
              <a:rPr lang="en-GB" sz="2200" dirty="0">
                <a:solidFill>
                  <a:srgbClr val="0070C0"/>
                </a:solidFill>
              </a:rPr>
              <a:t>Catheter position is checked and measured to ensure that the catheter has not migrated in or out of the cannulation site.</a:t>
            </a:r>
          </a:p>
          <a:p>
            <a:r>
              <a:rPr lang="en-GB" sz="2200" dirty="0">
                <a:solidFill>
                  <a:srgbClr val="0070C0"/>
                </a:solidFill>
              </a:rPr>
              <a:t>Upper arm can be measured when clinically indicated to assess for the presence of oedema or a DVT.</a:t>
            </a:r>
          </a:p>
        </p:txBody>
      </p:sp>
      <p:pic>
        <p:nvPicPr>
          <p:cNvPr id="5" name="Picture 4" descr="A picture containing text&#10;&#10;Description automatically generated">
            <a:extLst>
              <a:ext uri="{FF2B5EF4-FFF2-40B4-BE49-F238E27FC236}">
                <a16:creationId xmlns:a16="http://schemas.microsoft.com/office/drawing/2014/main" id="{69C7B66D-F6D8-4AAD-A91F-3D480199A314}"/>
              </a:ext>
            </a:extLst>
          </p:cNvPr>
          <p:cNvPicPr>
            <a:picLocks noChangeAspect="1"/>
          </p:cNvPicPr>
          <p:nvPr/>
        </p:nvPicPr>
        <p:blipFill>
          <a:blip r:embed="rId2"/>
          <a:stretch>
            <a:fillRect/>
          </a:stretch>
        </p:blipFill>
        <p:spPr>
          <a:xfrm>
            <a:off x="7481455" y="1762458"/>
            <a:ext cx="3622595" cy="3308306"/>
          </a:xfrm>
          <a:prstGeom prst="rect">
            <a:avLst/>
          </a:prstGeom>
        </p:spPr>
      </p:pic>
    </p:spTree>
    <p:extLst>
      <p:ext uri="{BB962C8B-B14F-4D97-AF65-F5344CB8AC3E}">
        <p14:creationId xmlns:p14="http://schemas.microsoft.com/office/powerpoint/2010/main" val="157944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F1FA6-A113-4C58-BE1B-4E6C26D042B3}"/>
              </a:ext>
            </a:extLst>
          </p:cNvPr>
          <p:cNvSpPr>
            <a:spLocks noGrp="1"/>
          </p:cNvSpPr>
          <p:nvPr>
            <p:ph type="title"/>
          </p:nvPr>
        </p:nvSpPr>
        <p:spPr>
          <a:xfrm>
            <a:off x="339521" y="366285"/>
            <a:ext cx="10641499" cy="611649"/>
          </a:xfrm>
        </p:spPr>
        <p:txBody>
          <a:bodyPr>
            <a:normAutofit/>
          </a:bodyPr>
          <a:lstStyle/>
          <a:p>
            <a:r>
              <a:rPr lang="en-GB" dirty="0"/>
              <a:t>National Drivers</a:t>
            </a:r>
            <a:endParaRPr lang="en-GB" sz="1600" dirty="0"/>
          </a:p>
        </p:txBody>
      </p:sp>
      <p:sp>
        <p:nvSpPr>
          <p:cNvPr id="3" name="Content Placeholder 2">
            <a:extLst>
              <a:ext uri="{FF2B5EF4-FFF2-40B4-BE49-F238E27FC236}">
                <a16:creationId xmlns:a16="http://schemas.microsoft.com/office/drawing/2014/main" id="{F9DB237F-246D-44FB-8577-BFB73E2AEAB7}"/>
              </a:ext>
            </a:extLst>
          </p:cNvPr>
          <p:cNvSpPr>
            <a:spLocks noGrp="1"/>
          </p:cNvSpPr>
          <p:nvPr>
            <p:ph sz="quarter" idx="10"/>
          </p:nvPr>
        </p:nvSpPr>
        <p:spPr>
          <a:xfrm>
            <a:off x="339520" y="1428322"/>
            <a:ext cx="11495725" cy="4639969"/>
          </a:xfrm>
        </p:spPr>
        <p:txBody>
          <a:bodyPr/>
          <a:lstStyle/>
          <a:p>
            <a:pPr marL="0" indent="0" algn="l" fontAlgn="base">
              <a:buNone/>
            </a:pPr>
            <a:r>
              <a:rPr lang="en-GB" sz="2800" b="1" i="0" dirty="0">
                <a:solidFill>
                  <a:schemeClr val="accent1"/>
                </a:solidFill>
                <a:effectLst/>
              </a:rPr>
              <a:t>NHS Long Term Plan</a:t>
            </a:r>
          </a:p>
          <a:p>
            <a:pPr marL="0" indent="0" algn="l" fontAlgn="base">
              <a:buNone/>
            </a:pPr>
            <a:endParaRPr lang="en-GB" sz="2800" b="0" i="0" dirty="0">
              <a:solidFill>
                <a:schemeClr val="accent1"/>
              </a:solidFill>
              <a:effectLst/>
            </a:endParaRPr>
          </a:p>
          <a:p>
            <a:pPr marL="0" indent="0" algn="ctr" fontAlgn="base">
              <a:buNone/>
            </a:pPr>
            <a:r>
              <a:rPr lang="en-GB" sz="3200" b="0" i="0" dirty="0">
                <a:solidFill>
                  <a:schemeClr val="accent1"/>
                </a:solidFill>
                <a:effectLst/>
              </a:rPr>
              <a:t>‘As medicine advances, health needs change and society develops, the NHS has to continually move forward so that in 10 years time we have a service fit for the future. The NHS Long Term Plan is drawn up by frontline staff, patient groups, and national experts to be ambitious but realistic.’</a:t>
            </a:r>
          </a:p>
          <a:p>
            <a:endParaRPr lang="en-GB" dirty="0"/>
          </a:p>
        </p:txBody>
      </p:sp>
    </p:spTree>
    <p:extLst>
      <p:ext uri="{BB962C8B-B14F-4D97-AF65-F5344CB8AC3E}">
        <p14:creationId xmlns:p14="http://schemas.microsoft.com/office/powerpoint/2010/main" val="147578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6A1B-E638-47AD-9744-590C12DFD2AB}"/>
              </a:ext>
            </a:extLst>
          </p:cNvPr>
          <p:cNvSpPr>
            <a:spLocks noGrp="1"/>
          </p:cNvSpPr>
          <p:nvPr>
            <p:ph type="title"/>
          </p:nvPr>
        </p:nvSpPr>
        <p:spPr>
          <a:xfrm>
            <a:off x="387571" y="355601"/>
            <a:ext cx="10641499" cy="611649"/>
          </a:xfrm>
        </p:spPr>
        <p:txBody>
          <a:bodyPr/>
          <a:lstStyle/>
          <a:p>
            <a:r>
              <a:rPr lang="en-GB" dirty="0"/>
              <a:t>Dressing Adherence </a:t>
            </a:r>
          </a:p>
        </p:txBody>
      </p:sp>
      <p:sp>
        <p:nvSpPr>
          <p:cNvPr id="3" name="Content Placeholder 2">
            <a:extLst>
              <a:ext uri="{FF2B5EF4-FFF2-40B4-BE49-F238E27FC236}">
                <a16:creationId xmlns:a16="http://schemas.microsoft.com/office/drawing/2014/main" id="{3FAF3973-C45F-4002-9EED-7BE50BCCFF34}"/>
              </a:ext>
            </a:extLst>
          </p:cNvPr>
          <p:cNvSpPr>
            <a:spLocks noGrp="1"/>
          </p:cNvSpPr>
          <p:nvPr>
            <p:ph sz="quarter" idx="10"/>
          </p:nvPr>
        </p:nvSpPr>
        <p:spPr>
          <a:xfrm>
            <a:off x="387571" y="1094371"/>
            <a:ext cx="10247193" cy="4669257"/>
          </a:xfrm>
        </p:spPr>
        <p:txBody>
          <a:bodyPr>
            <a:normAutofit lnSpcReduction="10000"/>
          </a:bodyPr>
          <a:lstStyle/>
          <a:p>
            <a:pPr marL="0" indent="0">
              <a:buNone/>
            </a:pPr>
            <a:endParaRPr lang="en-GB" sz="2200" b="1" dirty="0">
              <a:solidFill>
                <a:srgbClr val="0070C0"/>
              </a:solidFill>
            </a:endParaRPr>
          </a:p>
          <a:p>
            <a:pPr marL="0" indent="0">
              <a:buNone/>
            </a:pPr>
            <a:r>
              <a:rPr lang="en-GB" sz="2200" b="1" dirty="0">
                <a:solidFill>
                  <a:srgbClr val="0070C0"/>
                </a:solidFill>
              </a:rPr>
              <a:t>Remember that once the skin is punctured the dressing is the only protective barrier keeping microorganisms from entering the body through the insertion site.</a:t>
            </a:r>
          </a:p>
          <a:p>
            <a:pPr marL="0" indent="0">
              <a:buNone/>
            </a:pPr>
            <a:endParaRPr lang="en-GB" sz="2200" b="1" dirty="0">
              <a:solidFill>
                <a:srgbClr val="0070C0"/>
              </a:solidFill>
            </a:endParaRPr>
          </a:p>
          <a:p>
            <a:pPr marL="0" indent="0">
              <a:buNone/>
            </a:pPr>
            <a:r>
              <a:rPr lang="en-GB" sz="2200" dirty="0">
                <a:solidFill>
                  <a:srgbClr val="0070C0"/>
                </a:solidFill>
              </a:rPr>
              <a:t>Use a transparent, permeable to water, vapour and oxygen and impermeable to microorganisms.</a:t>
            </a:r>
          </a:p>
          <a:p>
            <a:pPr marL="0" indent="0">
              <a:buNone/>
            </a:pPr>
            <a:endParaRPr lang="en-GB" sz="2200" dirty="0">
              <a:solidFill>
                <a:srgbClr val="0070C0"/>
              </a:solidFill>
            </a:endParaRPr>
          </a:p>
          <a:p>
            <a:pPr marL="0" indent="0">
              <a:buNone/>
            </a:pPr>
            <a:r>
              <a:rPr lang="en-GB" sz="2200" b="1" dirty="0">
                <a:solidFill>
                  <a:srgbClr val="0070C0"/>
                </a:solidFill>
              </a:rPr>
              <a:t>Ensure:</a:t>
            </a:r>
          </a:p>
          <a:p>
            <a:r>
              <a:rPr lang="en-GB" sz="2200" dirty="0">
                <a:solidFill>
                  <a:srgbClr val="0070C0"/>
                </a:solidFill>
              </a:rPr>
              <a:t>The dressing is completely intact</a:t>
            </a:r>
          </a:p>
          <a:p>
            <a:r>
              <a:rPr lang="en-GB" sz="2200" dirty="0">
                <a:solidFill>
                  <a:srgbClr val="0070C0"/>
                </a:solidFill>
              </a:rPr>
              <a:t>All edges are adhering to the skin</a:t>
            </a:r>
          </a:p>
          <a:p>
            <a:r>
              <a:rPr lang="en-GB" sz="2200" dirty="0">
                <a:solidFill>
                  <a:srgbClr val="0070C0"/>
                </a:solidFill>
              </a:rPr>
              <a:t>The dressing is clean and dry.</a:t>
            </a:r>
          </a:p>
          <a:p>
            <a:pPr marL="0" indent="0">
              <a:buNone/>
            </a:pPr>
            <a:endParaRPr lang="en-GB" sz="2400" b="1" dirty="0">
              <a:solidFill>
                <a:srgbClr val="0070C0"/>
              </a:solidFill>
            </a:endParaRPr>
          </a:p>
        </p:txBody>
      </p:sp>
    </p:spTree>
    <p:extLst>
      <p:ext uri="{BB962C8B-B14F-4D97-AF65-F5344CB8AC3E}">
        <p14:creationId xmlns:p14="http://schemas.microsoft.com/office/powerpoint/2010/main" val="86555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37DA-8AD0-4D7D-AD50-B7A467E8D241}"/>
              </a:ext>
            </a:extLst>
          </p:cNvPr>
          <p:cNvSpPr>
            <a:spLocks noGrp="1"/>
          </p:cNvSpPr>
          <p:nvPr>
            <p:ph type="title"/>
          </p:nvPr>
        </p:nvSpPr>
        <p:spPr>
          <a:xfrm>
            <a:off x="532495" y="321010"/>
            <a:ext cx="10641499" cy="611649"/>
          </a:xfrm>
        </p:spPr>
        <p:txBody>
          <a:bodyPr/>
          <a:lstStyle/>
          <a:p>
            <a:r>
              <a:rPr lang="en-GB" dirty="0"/>
              <a:t>Dressing Changes </a:t>
            </a:r>
          </a:p>
        </p:txBody>
      </p:sp>
      <p:sp>
        <p:nvSpPr>
          <p:cNvPr id="3" name="Content Placeholder 2">
            <a:extLst>
              <a:ext uri="{FF2B5EF4-FFF2-40B4-BE49-F238E27FC236}">
                <a16:creationId xmlns:a16="http://schemas.microsoft.com/office/drawing/2014/main" id="{9C99BD73-B986-4DF6-8358-7C8577361A0E}"/>
              </a:ext>
            </a:extLst>
          </p:cNvPr>
          <p:cNvSpPr>
            <a:spLocks noGrp="1"/>
          </p:cNvSpPr>
          <p:nvPr>
            <p:ph sz="quarter" idx="10"/>
          </p:nvPr>
        </p:nvSpPr>
        <p:spPr>
          <a:xfrm>
            <a:off x="532494" y="1183271"/>
            <a:ext cx="10641499" cy="4491457"/>
          </a:xfrm>
        </p:spPr>
        <p:txBody>
          <a:bodyPr>
            <a:noAutofit/>
          </a:bodyPr>
          <a:lstStyle/>
          <a:p>
            <a:pPr marL="0" indent="0">
              <a:buNone/>
            </a:pPr>
            <a:endParaRPr lang="en-GB" sz="1800" b="1" dirty="0">
              <a:solidFill>
                <a:srgbClr val="0070C0"/>
              </a:solidFill>
            </a:endParaRPr>
          </a:p>
          <a:p>
            <a:pPr marL="0" indent="0">
              <a:buNone/>
            </a:pPr>
            <a:r>
              <a:rPr lang="en-GB" sz="1800" b="1" dirty="0">
                <a:solidFill>
                  <a:srgbClr val="0070C0"/>
                </a:solidFill>
              </a:rPr>
              <a:t>After insertion:</a:t>
            </a:r>
          </a:p>
          <a:p>
            <a:r>
              <a:rPr lang="en-GB" sz="1800" dirty="0">
                <a:solidFill>
                  <a:srgbClr val="0070C0"/>
                </a:solidFill>
              </a:rPr>
              <a:t>the transparent dressing should be secure and intact</a:t>
            </a:r>
          </a:p>
          <a:p>
            <a:r>
              <a:rPr lang="en-GB" sz="1800" dirty="0">
                <a:solidFill>
                  <a:srgbClr val="0070C0"/>
                </a:solidFill>
              </a:rPr>
              <a:t>All edges adhere to the skin </a:t>
            </a:r>
          </a:p>
          <a:p>
            <a:r>
              <a:rPr lang="en-GB" sz="1800" dirty="0">
                <a:solidFill>
                  <a:srgbClr val="0070C0"/>
                </a:solidFill>
              </a:rPr>
              <a:t>Dressing is clean and intact.</a:t>
            </a:r>
          </a:p>
          <a:p>
            <a:endParaRPr lang="en-GB" sz="1800" dirty="0">
              <a:solidFill>
                <a:srgbClr val="0070C0"/>
              </a:solidFill>
            </a:endParaRPr>
          </a:p>
          <a:p>
            <a:pPr marL="0" indent="0">
              <a:buNone/>
            </a:pPr>
            <a:r>
              <a:rPr lang="en-GB" sz="1800" dirty="0">
                <a:solidFill>
                  <a:srgbClr val="0070C0"/>
                </a:solidFill>
              </a:rPr>
              <a:t>Gauze and tape can be used if there is a drainage of blood or fluid from the exit site or if the patient has profuse sweating.</a:t>
            </a:r>
          </a:p>
          <a:p>
            <a:pPr marL="0" indent="0">
              <a:buNone/>
            </a:pPr>
            <a:endParaRPr lang="en-GB" sz="1800" dirty="0">
              <a:solidFill>
                <a:srgbClr val="0070C0"/>
              </a:solidFill>
            </a:endParaRPr>
          </a:p>
          <a:p>
            <a:pPr marL="0" indent="0">
              <a:buNone/>
            </a:pPr>
            <a:r>
              <a:rPr lang="en-GB" sz="1800" b="1" dirty="0">
                <a:solidFill>
                  <a:srgbClr val="0070C0"/>
                </a:solidFill>
              </a:rPr>
              <a:t>Implications for changing the Dressing.</a:t>
            </a:r>
          </a:p>
          <a:p>
            <a:pPr marL="0" indent="0">
              <a:buNone/>
            </a:pPr>
            <a:r>
              <a:rPr lang="en-GB" sz="1800" dirty="0">
                <a:solidFill>
                  <a:srgbClr val="0070C0"/>
                </a:solidFill>
              </a:rPr>
              <a:t>If integrity has been compromised by:</a:t>
            </a:r>
          </a:p>
          <a:p>
            <a:r>
              <a:rPr lang="en-GB" sz="1800" dirty="0">
                <a:solidFill>
                  <a:srgbClr val="0070C0"/>
                </a:solidFill>
              </a:rPr>
              <a:t>Moisture, drainage, or blood</a:t>
            </a:r>
          </a:p>
          <a:p>
            <a:r>
              <a:rPr lang="en-GB" sz="1800" dirty="0">
                <a:solidFill>
                  <a:srgbClr val="0070C0"/>
                </a:solidFill>
              </a:rPr>
              <a:t>There are signs of sheering or dislodgement</a:t>
            </a:r>
          </a:p>
          <a:p>
            <a:r>
              <a:rPr lang="en-GB" sz="1800" dirty="0">
                <a:solidFill>
                  <a:srgbClr val="0070C0"/>
                </a:solidFill>
              </a:rPr>
              <a:t>There are signs and symptoms of infection – redness, exudate or pain </a:t>
            </a:r>
          </a:p>
          <a:p>
            <a:pPr marL="0" indent="0">
              <a:buNone/>
            </a:pPr>
            <a:r>
              <a:rPr lang="en-GB" sz="1800" dirty="0">
                <a:solidFill>
                  <a:srgbClr val="0070C0"/>
                </a:solidFill>
              </a:rPr>
              <a:t> .</a:t>
            </a:r>
          </a:p>
          <a:p>
            <a:endParaRPr lang="en-GB" sz="1800" dirty="0">
              <a:solidFill>
                <a:srgbClr val="0070C0"/>
              </a:solidFill>
            </a:endParaRPr>
          </a:p>
          <a:p>
            <a:pPr marL="0" indent="0">
              <a:buNone/>
            </a:pPr>
            <a:endParaRPr lang="en-GB" sz="1800" b="1" dirty="0">
              <a:solidFill>
                <a:srgbClr val="0070C0"/>
              </a:solidFill>
            </a:endParaRPr>
          </a:p>
          <a:p>
            <a:pPr marL="0" indent="0">
              <a:buNone/>
            </a:pPr>
            <a:endParaRPr lang="en-GB" sz="1800" b="1" dirty="0">
              <a:solidFill>
                <a:srgbClr val="0070C0"/>
              </a:solidFill>
            </a:endParaRPr>
          </a:p>
        </p:txBody>
      </p:sp>
    </p:spTree>
    <p:extLst>
      <p:ext uri="{BB962C8B-B14F-4D97-AF65-F5344CB8AC3E}">
        <p14:creationId xmlns:p14="http://schemas.microsoft.com/office/powerpoint/2010/main" val="2548527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A7ED-5DB1-40F5-877A-10AB8DD08AEB}"/>
              </a:ext>
            </a:extLst>
          </p:cNvPr>
          <p:cNvSpPr>
            <a:spLocks noGrp="1"/>
          </p:cNvSpPr>
          <p:nvPr>
            <p:ph type="title"/>
          </p:nvPr>
        </p:nvSpPr>
        <p:spPr>
          <a:xfrm>
            <a:off x="490931" y="411086"/>
            <a:ext cx="10641499" cy="611649"/>
          </a:xfrm>
        </p:spPr>
        <p:txBody>
          <a:bodyPr/>
          <a:lstStyle/>
          <a:p>
            <a:r>
              <a:rPr lang="en-GB" dirty="0"/>
              <a:t>Infection</a:t>
            </a:r>
          </a:p>
        </p:txBody>
      </p:sp>
      <p:sp>
        <p:nvSpPr>
          <p:cNvPr id="3" name="Content Placeholder 2">
            <a:extLst>
              <a:ext uri="{FF2B5EF4-FFF2-40B4-BE49-F238E27FC236}">
                <a16:creationId xmlns:a16="http://schemas.microsoft.com/office/drawing/2014/main" id="{BE7429D8-63E8-4AC7-BCCF-324CEFEB2B0E}"/>
              </a:ext>
            </a:extLst>
          </p:cNvPr>
          <p:cNvSpPr>
            <a:spLocks noGrp="1"/>
          </p:cNvSpPr>
          <p:nvPr>
            <p:ph sz="quarter" idx="10"/>
          </p:nvPr>
        </p:nvSpPr>
        <p:spPr>
          <a:xfrm>
            <a:off x="490930" y="1183271"/>
            <a:ext cx="10641499" cy="4491457"/>
          </a:xfrm>
        </p:spPr>
        <p:txBody>
          <a:bodyPr>
            <a:normAutofit lnSpcReduction="10000"/>
          </a:bodyPr>
          <a:lstStyle/>
          <a:p>
            <a:pPr marL="0" indent="0">
              <a:buNone/>
            </a:pPr>
            <a:endParaRPr lang="en-GB" sz="2200" b="1" dirty="0">
              <a:solidFill>
                <a:srgbClr val="0070C0"/>
              </a:solidFill>
            </a:endParaRPr>
          </a:p>
          <a:p>
            <a:pPr marL="0" indent="0">
              <a:buNone/>
            </a:pPr>
            <a:r>
              <a:rPr lang="en-GB" sz="2200" b="1" dirty="0">
                <a:solidFill>
                  <a:srgbClr val="0070C0"/>
                </a:solidFill>
              </a:rPr>
              <a:t>All invasive devices are a known source of infection with VADs having a greater risk for BSI. </a:t>
            </a:r>
          </a:p>
          <a:p>
            <a:pPr marL="0" indent="0">
              <a:buNone/>
            </a:pPr>
            <a:endParaRPr lang="en-GB" sz="2200" b="1" dirty="0">
              <a:solidFill>
                <a:srgbClr val="0070C0"/>
              </a:solidFill>
            </a:endParaRPr>
          </a:p>
          <a:p>
            <a:pPr marL="0" indent="0">
              <a:buNone/>
            </a:pPr>
            <a:r>
              <a:rPr lang="en-GB" sz="2200" b="1" dirty="0">
                <a:solidFill>
                  <a:srgbClr val="0070C0"/>
                </a:solidFill>
              </a:rPr>
              <a:t>Sources include:</a:t>
            </a:r>
          </a:p>
          <a:p>
            <a:r>
              <a:rPr lang="en-GB" sz="2200" dirty="0">
                <a:solidFill>
                  <a:srgbClr val="0070C0"/>
                </a:solidFill>
              </a:rPr>
              <a:t>Practitioner’s hands – direct contact</a:t>
            </a:r>
          </a:p>
          <a:p>
            <a:r>
              <a:rPr lang="en-GB" sz="2200" dirty="0">
                <a:solidFill>
                  <a:srgbClr val="0070C0"/>
                </a:solidFill>
              </a:rPr>
              <a:t>Patient skin</a:t>
            </a:r>
          </a:p>
          <a:p>
            <a:r>
              <a:rPr lang="en-GB" sz="2200" dirty="0">
                <a:solidFill>
                  <a:srgbClr val="0070C0"/>
                </a:solidFill>
              </a:rPr>
              <a:t>Catheter hubs</a:t>
            </a:r>
          </a:p>
          <a:p>
            <a:r>
              <a:rPr lang="en-GB" sz="2200" dirty="0">
                <a:solidFill>
                  <a:srgbClr val="0070C0"/>
                </a:solidFill>
              </a:rPr>
              <a:t>Catheter tubing/giving sets</a:t>
            </a:r>
          </a:p>
          <a:p>
            <a:r>
              <a:rPr lang="en-GB" sz="2200" dirty="0" err="1">
                <a:solidFill>
                  <a:srgbClr val="0070C0"/>
                </a:solidFill>
              </a:rPr>
              <a:t>Infusates</a:t>
            </a:r>
            <a:endParaRPr lang="en-GB" sz="2200" dirty="0">
              <a:solidFill>
                <a:srgbClr val="0070C0"/>
              </a:solidFill>
            </a:endParaRPr>
          </a:p>
          <a:p>
            <a:r>
              <a:rPr lang="en-GB" sz="2200" dirty="0">
                <a:solidFill>
                  <a:srgbClr val="0070C0"/>
                </a:solidFill>
              </a:rPr>
              <a:t>Contamination of equipment – indirect contact</a:t>
            </a:r>
          </a:p>
          <a:p>
            <a:pPr marL="0" indent="0">
              <a:buNone/>
            </a:pPr>
            <a:endParaRPr lang="en-GB" sz="2400" dirty="0">
              <a:solidFill>
                <a:srgbClr val="0070C0"/>
              </a:solidFill>
            </a:endParaRPr>
          </a:p>
        </p:txBody>
      </p:sp>
    </p:spTree>
    <p:extLst>
      <p:ext uri="{BB962C8B-B14F-4D97-AF65-F5344CB8AC3E}">
        <p14:creationId xmlns:p14="http://schemas.microsoft.com/office/powerpoint/2010/main" val="62332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245C-8192-4607-BBE4-66E9C21FDCEA}"/>
              </a:ext>
            </a:extLst>
          </p:cNvPr>
          <p:cNvSpPr>
            <a:spLocks noGrp="1"/>
          </p:cNvSpPr>
          <p:nvPr>
            <p:ph type="title"/>
          </p:nvPr>
        </p:nvSpPr>
        <p:spPr>
          <a:xfrm>
            <a:off x="594841" y="362574"/>
            <a:ext cx="10641499" cy="611649"/>
          </a:xfrm>
        </p:spPr>
        <p:txBody>
          <a:bodyPr>
            <a:normAutofit/>
          </a:bodyPr>
          <a:lstStyle/>
          <a:p>
            <a:r>
              <a:rPr lang="en-GB" dirty="0"/>
              <a:t>Phlebitis inflammation of the Vein</a:t>
            </a:r>
          </a:p>
        </p:txBody>
      </p:sp>
      <p:sp>
        <p:nvSpPr>
          <p:cNvPr id="3" name="Content Placeholder 2">
            <a:extLst>
              <a:ext uri="{FF2B5EF4-FFF2-40B4-BE49-F238E27FC236}">
                <a16:creationId xmlns:a16="http://schemas.microsoft.com/office/drawing/2014/main" id="{A21A37C9-C034-49DB-9E8E-0ADC782C6D02}"/>
              </a:ext>
            </a:extLst>
          </p:cNvPr>
          <p:cNvSpPr>
            <a:spLocks noGrp="1"/>
          </p:cNvSpPr>
          <p:nvPr>
            <p:ph sz="quarter" idx="10"/>
          </p:nvPr>
        </p:nvSpPr>
        <p:spPr>
          <a:xfrm>
            <a:off x="594840" y="1095387"/>
            <a:ext cx="10641499" cy="4491457"/>
          </a:xfrm>
        </p:spPr>
        <p:txBody>
          <a:bodyPr>
            <a:normAutofit/>
          </a:bodyPr>
          <a:lstStyle/>
          <a:p>
            <a:pPr marL="0" indent="0">
              <a:buNone/>
            </a:pPr>
            <a:endParaRPr lang="en-GB" sz="2200" b="1" dirty="0">
              <a:solidFill>
                <a:srgbClr val="0070C0"/>
              </a:solidFill>
            </a:endParaRPr>
          </a:p>
          <a:p>
            <a:pPr marL="0" indent="0">
              <a:buNone/>
            </a:pPr>
            <a:r>
              <a:rPr lang="en-GB" sz="2200" b="1" dirty="0">
                <a:solidFill>
                  <a:srgbClr val="0070C0"/>
                </a:solidFill>
              </a:rPr>
              <a:t>Types:</a:t>
            </a:r>
          </a:p>
          <a:p>
            <a:r>
              <a:rPr lang="en-GB" sz="2200" b="1" dirty="0">
                <a:solidFill>
                  <a:srgbClr val="0070C0"/>
                </a:solidFill>
              </a:rPr>
              <a:t>Chemical</a:t>
            </a:r>
            <a:r>
              <a:rPr lang="en-GB" sz="2200" dirty="0">
                <a:solidFill>
                  <a:srgbClr val="0070C0"/>
                </a:solidFill>
              </a:rPr>
              <a:t> – associated with </a:t>
            </a:r>
            <a:r>
              <a:rPr lang="en-GB" sz="2200" dirty="0" err="1">
                <a:solidFill>
                  <a:srgbClr val="0070C0"/>
                </a:solidFill>
              </a:rPr>
              <a:t>infusate</a:t>
            </a:r>
            <a:r>
              <a:rPr lang="en-GB" sz="2200" dirty="0">
                <a:solidFill>
                  <a:srgbClr val="0070C0"/>
                </a:solidFill>
              </a:rPr>
              <a:t> administration or with skin antiseptics that have not been allowed to dry fully and are pulled into the vein on insertion.</a:t>
            </a:r>
          </a:p>
          <a:p>
            <a:r>
              <a:rPr lang="en-GB" sz="2200" b="1" dirty="0">
                <a:solidFill>
                  <a:srgbClr val="0070C0"/>
                </a:solidFill>
              </a:rPr>
              <a:t>Mechanical – </a:t>
            </a:r>
            <a:r>
              <a:rPr lang="en-GB" sz="2200" dirty="0">
                <a:solidFill>
                  <a:srgbClr val="0070C0"/>
                </a:solidFill>
              </a:rPr>
              <a:t>associated with vein wall irritation caused by the catheter being too large, catheter movement or catheter material and stiffness.</a:t>
            </a:r>
          </a:p>
          <a:p>
            <a:r>
              <a:rPr lang="en-GB" sz="2200" b="1" dirty="0">
                <a:solidFill>
                  <a:srgbClr val="0070C0"/>
                </a:solidFill>
              </a:rPr>
              <a:t>Bacterial</a:t>
            </a:r>
            <a:r>
              <a:rPr lang="en-GB" sz="2200" dirty="0">
                <a:solidFill>
                  <a:srgbClr val="0070C0"/>
                </a:solidFill>
              </a:rPr>
              <a:t> – associated with bacterial contamination or colonisation of the VAD or cannulation site.</a:t>
            </a:r>
          </a:p>
          <a:p>
            <a:r>
              <a:rPr lang="en-GB" sz="2200" b="1" dirty="0">
                <a:solidFill>
                  <a:srgbClr val="0070C0"/>
                </a:solidFill>
              </a:rPr>
              <a:t>Post – infusion – </a:t>
            </a:r>
            <a:r>
              <a:rPr lang="en-GB" sz="2200" dirty="0">
                <a:solidFill>
                  <a:srgbClr val="0070C0"/>
                </a:solidFill>
              </a:rPr>
              <a:t>can occur up to 48hrs after removal of the device, necessitating continued observation of the site.</a:t>
            </a:r>
          </a:p>
          <a:p>
            <a:endParaRPr lang="en-GB" sz="2400" dirty="0">
              <a:solidFill>
                <a:srgbClr val="0070C0"/>
              </a:solidFill>
            </a:endParaRPr>
          </a:p>
          <a:p>
            <a:endParaRPr lang="en-GB" sz="2400" b="1" dirty="0">
              <a:solidFill>
                <a:srgbClr val="0070C0"/>
              </a:solidFill>
            </a:endParaRPr>
          </a:p>
          <a:p>
            <a:endParaRPr lang="en-GB" sz="2400" dirty="0">
              <a:solidFill>
                <a:srgbClr val="0070C0"/>
              </a:solidFill>
            </a:endParaRPr>
          </a:p>
          <a:p>
            <a:endParaRPr lang="en-GB" sz="2400" dirty="0">
              <a:solidFill>
                <a:srgbClr val="0070C0"/>
              </a:solidFill>
            </a:endParaRPr>
          </a:p>
          <a:p>
            <a:endParaRPr lang="en-GB" sz="2400" b="1" dirty="0">
              <a:solidFill>
                <a:srgbClr val="0070C0"/>
              </a:solidFill>
            </a:endParaRPr>
          </a:p>
          <a:p>
            <a:endParaRPr lang="en-GB" sz="2400" dirty="0">
              <a:solidFill>
                <a:srgbClr val="0070C0"/>
              </a:solidFill>
            </a:endParaRPr>
          </a:p>
          <a:p>
            <a:endParaRPr lang="en-GB" sz="2400" dirty="0">
              <a:solidFill>
                <a:srgbClr val="0070C0"/>
              </a:solidFill>
            </a:endParaRPr>
          </a:p>
        </p:txBody>
      </p:sp>
    </p:spTree>
    <p:extLst>
      <p:ext uri="{BB962C8B-B14F-4D97-AF65-F5344CB8AC3E}">
        <p14:creationId xmlns:p14="http://schemas.microsoft.com/office/powerpoint/2010/main" val="952866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6AF0-F6D5-4BE8-97AD-0A6E0FC616E2}"/>
              </a:ext>
            </a:extLst>
          </p:cNvPr>
          <p:cNvSpPr>
            <a:spLocks noGrp="1"/>
          </p:cNvSpPr>
          <p:nvPr>
            <p:ph type="title"/>
          </p:nvPr>
        </p:nvSpPr>
        <p:spPr>
          <a:xfrm>
            <a:off x="605232" y="368301"/>
            <a:ext cx="10641499" cy="611649"/>
          </a:xfrm>
        </p:spPr>
        <p:txBody>
          <a:bodyPr>
            <a:normAutofit/>
          </a:bodyPr>
          <a:lstStyle/>
          <a:p>
            <a:r>
              <a:rPr lang="en-GB" dirty="0"/>
              <a:t>Central Vascular Access Infections</a:t>
            </a:r>
          </a:p>
        </p:txBody>
      </p:sp>
      <p:sp>
        <p:nvSpPr>
          <p:cNvPr id="3" name="Content Placeholder 2">
            <a:extLst>
              <a:ext uri="{FF2B5EF4-FFF2-40B4-BE49-F238E27FC236}">
                <a16:creationId xmlns:a16="http://schemas.microsoft.com/office/drawing/2014/main" id="{B76A3C22-7E15-48A0-903F-D0E2BFBC02E2}"/>
              </a:ext>
            </a:extLst>
          </p:cNvPr>
          <p:cNvSpPr>
            <a:spLocks noGrp="1"/>
          </p:cNvSpPr>
          <p:nvPr>
            <p:ph sz="quarter" idx="10"/>
          </p:nvPr>
        </p:nvSpPr>
        <p:spPr>
          <a:xfrm>
            <a:off x="605232" y="1261642"/>
            <a:ext cx="10641499" cy="4656557"/>
          </a:xfrm>
        </p:spPr>
        <p:txBody>
          <a:bodyPr>
            <a:normAutofit fontScale="92500" lnSpcReduction="10000"/>
          </a:bodyPr>
          <a:lstStyle/>
          <a:p>
            <a:pPr marL="0" indent="0">
              <a:buNone/>
            </a:pPr>
            <a:r>
              <a:rPr lang="en-GB" sz="2400" b="1" i="0" dirty="0">
                <a:solidFill>
                  <a:srgbClr val="0070C0"/>
                </a:solidFill>
                <a:effectLst/>
              </a:rPr>
              <a:t>Mandatory National Surveillance of Blood Stream infections</a:t>
            </a:r>
          </a:p>
          <a:p>
            <a:r>
              <a:rPr lang="en-GB" sz="2400" dirty="0">
                <a:solidFill>
                  <a:srgbClr val="0070C0"/>
                </a:solidFill>
              </a:rPr>
              <a:t>MRSA</a:t>
            </a:r>
          </a:p>
          <a:p>
            <a:r>
              <a:rPr lang="en-GB" sz="2400" i="0" dirty="0">
                <a:solidFill>
                  <a:srgbClr val="0070C0"/>
                </a:solidFill>
                <a:effectLst/>
              </a:rPr>
              <a:t>MSSA</a:t>
            </a:r>
          </a:p>
          <a:p>
            <a:r>
              <a:rPr lang="en-GB" sz="2400" dirty="0">
                <a:solidFill>
                  <a:srgbClr val="0070C0"/>
                </a:solidFill>
              </a:rPr>
              <a:t>Gram Negatives – Pseudomonas, Klebsiella and </a:t>
            </a:r>
            <a:r>
              <a:rPr lang="en-GB" sz="2400" dirty="0" err="1">
                <a:solidFill>
                  <a:srgbClr val="0070C0"/>
                </a:solidFill>
              </a:rPr>
              <a:t>Ecoli</a:t>
            </a:r>
            <a:endParaRPr lang="en-GB" sz="2400" dirty="0">
              <a:solidFill>
                <a:srgbClr val="0070C0"/>
              </a:solidFill>
            </a:endParaRPr>
          </a:p>
          <a:p>
            <a:pPr marL="0" indent="0">
              <a:buNone/>
            </a:pPr>
            <a:r>
              <a:rPr lang="en-GB" sz="2400" dirty="0">
                <a:solidFill>
                  <a:srgbClr val="0070C0"/>
                </a:solidFill>
              </a:rPr>
              <a:t>However not necessarily caused by VADs.</a:t>
            </a:r>
          </a:p>
          <a:p>
            <a:pPr marL="0" indent="0">
              <a:buNone/>
            </a:pPr>
            <a:endParaRPr lang="en-GB" sz="2400" dirty="0">
              <a:solidFill>
                <a:srgbClr val="0070C0"/>
              </a:solidFill>
            </a:endParaRPr>
          </a:p>
          <a:p>
            <a:pPr marL="0" indent="0">
              <a:buNone/>
            </a:pPr>
            <a:r>
              <a:rPr lang="en-GB" sz="2400" b="1" dirty="0">
                <a:solidFill>
                  <a:srgbClr val="0070C0"/>
                </a:solidFill>
              </a:rPr>
              <a:t>Central Line Associated Blood Stream Infections (CLABSI)</a:t>
            </a:r>
            <a:endParaRPr lang="en-GB" sz="2400" b="1" i="0" dirty="0">
              <a:solidFill>
                <a:srgbClr val="0070C0"/>
              </a:solidFill>
              <a:effectLst/>
            </a:endParaRPr>
          </a:p>
          <a:p>
            <a:pPr marL="0" indent="0">
              <a:buNone/>
            </a:pPr>
            <a:r>
              <a:rPr lang="en-GB" sz="2400" i="0" dirty="0">
                <a:solidFill>
                  <a:srgbClr val="0070C0"/>
                </a:solidFill>
                <a:effectLst/>
              </a:rPr>
              <a:t>Defined as a laboratory-confirmed bloodstream infection not related to an infection at another site that develops within 48 hours of a central line placement.</a:t>
            </a:r>
          </a:p>
          <a:p>
            <a:pPr marL="0" indent="0">
              <a:buNone/>
            </a:pPr>
            <a:endParaRPr lang="en-GB" sz="2400" i="0" dirty="0">
              <a:solidFill>
                <a:srgbClr val="0070C0"/>
              </a:solidFill>
              <a:effectLst/>
            </a:endParaRPr>
          </a:p>
          <a:p>
            <a:pPr marL="0" indent="0">
              <a:buNone/>
            </a:pPr>
            <a:r>
              <a:rPr lang="en-GB" sz="2400" b="1" dirty="0">
                <a:solidFill>
                  <a:srgbClr val="0070C0"/>
                </a:solidFill>
              </a:rPr>
              <a:t>Data Collection:</a:t>
            </a:r>
          </a:p>
          <a:p>
            <a:pPr marL="0" indent="0">
              <a:buNone/>
            </a:pPr>
            <a:r>
              <a:rPr lang="en-GB" sz="2400" i="0" dirty="0">
                <a:solidFill>
                  <a:srgbClr val="0070C0"/>
                </a:solidFill>
                <a:effectLst/>
              </a:rPr>
              <a:t>Often collected in Intensive Care Units but data not widely collected in other areas. </a:t>
            </a:r>
          </a:p>
          <a:p>
            <a:pPr marL="0" indent="0">
              <a:buNone/>
            </a:pPr>
            <a:endParaRPr lang="en-GB" sz="2400" i="0" dirty="0">
              <a:solidFill>
                <a:srgbClr val="0070C0"/>
              </a:solidFill>
              <a:effectLst/>
            </a:endParaRPr>
          </a:p>
          <a:p>
            <a:pPr marL="0" indent="0">
              <a:buNone/>
            </a:pPr>
            <a:endParaRPr lang="en-GB" sz="2400" b="1" dirty="0">
              <a:solidFill>
                <a:srgbClr val="0070C0"/>
              </a:solidFill>
            </a:endParaRPr>
          </a:p>
          <a:p>
            <a:pPr marL="0" indent="0">
              <a:buNone/>
            </a:pPr>
            <a:endParaRPr lang="en-GB" sz="2400" b="1" dirty="0">
              <a:solidFill>
                <a:srgbClr val="0070C0"/>
              </a:solidFill>
            </a:endParaRPr>
          </a:p>
        </p:txBody>
      </p:sp>
    </p:spTree>
    <p:extLst>
      <p:ext uri="{BB962C8B-B14F-4D97-AF65-F5344CB8AC3E}">
        <p14:creationId xmlns:p14="http://schemas.microsoft.com/office/powerpoint/2010/main" val="29122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FB6C-E49A-4AAD-A8EC-0072BF9CA977}"/>
              </a:ext>
            </a:extLst>
          </p:cNvPr>
          <p:cNvSpPr>
            <a:spLocks noGrp="1"/>
          </p:cNvSpPr>
          <p:nvPr>
            <p:ph type="title"/>
          </p:nvPr>
        </p:nvSpPr>
        <p:spPr>
          <a:xfrm>
            <a:off x="626013" y="393747"/>
            <a:ext cx="10641499" cy="611649"/>
          </a:xfrm>
        </p:spPr>
        <p:txBody>
          <a:bodyPr/>
          <a:lstStyle/>
          <a:p>
            <a:r>
              <a:rPr lang="en-GB" dirty="0"/>
              <a:t>In Summary</a:t>
            </a:r>
          </a:p>
        </p:txBody>
      </p:sp>
      <p:sp>
        <p:nvSpPr>
          <p:cNvPr id="3" name="Content Placeholder 2">
            <a:extLst>
              <a:ext uri="{FF2B5EF4-FFF2-40B4-BE49-F238E27FC236}">
                <a16:creationId xmlns:a16="http://schemas.microsoft.com/office/drawing/2014/main" id="{83FBCA6F-7D66-4B77-99F5-7A8AAB25C244}"/>
              </a:ext>
            </a:extLst>
          </p:cNvPr>
          <p:cNvSpPr>
            <a:spLocks noGrp="1"/>
          </p:cNvSpPr>
          <p:nvPr>
            <p:ph sz="quarter" idx="10"/>
          </p:nvPr>
        </p:nvSpPr>
        <p:spPr>
          <a:xfrm>
            <a:off x="626012" y="1329321"/>
            <a:ext cx="10641499" cy="4199357"/>
          </a:xfrm>
        </p:spPr>
        <p:txBody>
          <a:bodyPr>
            <a:normAutofit fontScale="47500" lnSpcReduction="20000"/>
          </a:bodyPr>
          <a:lstStyle/>
          <a:p>
            <a:pPr marL="0" indent="0">
              <a:buNone/>
            </a:pPr>
            <a:r>
              <a:rPr lang="en-GB" sz="4200" dirty="0">
                <a:solidFill>
                  <a:srgbClr val="0070C0"/>
                </a:solidFill>
              </a:rPr>
              <a:t>Vascular access is an integral part of everyday healthcare. However, it is not without its complications, some of which can be life threatening.</a:t>
            </a:r>
          </a:p>
          <a:p>
            <a:pPr marL="0" indent="0">
              <a:buNone/>
            </a:pPr>
            <a:endParaRPr lang="en-GB" sz="4200" dirty="0">
              <a:solidFill>
                <a:srgbClr val="0070C0"/>
              </a:solidFill>
            </a:endParaRPr>
          </a:p>
          <a:p>
            <a:pPr marL="0" indent="0">
              <a:buNone/>
            </a:pPr>
            <a:r>
              <a:rPr lang="en-GB" sz="4200" dirty="0">
                <a:solidFill>
                  <a:srgbClr val="0070C0"/>
                </a:solidFill>
              </a:rPr>
              <a:t>The delivery of evidence-based care through the application of care bundles during insertion and care and maintenance can help to alleviate and/or prevent some of these complications.</a:t>
            </a:r>
          </a:p>
          <a:p>
            <a:pPr marL="0" indent="0">
              <a:buNone/>
            </a:pPr>
            <a:endParaRPr lang="en-GB" sz="4200" dirty="0">
              <a:solidFill>
                <a:srgbClr val="0070C0"/>
              </a:solidFill>
            </a:endParaRPr>
          </a:p>
          <a:p>
            <a:pPr marL="0" indent="0">
              <a:buNone/>
            </a:pPr>
            <a:r>
              <a:rPr lang="en-GB" sz="4200" dirty="0">
                <a:solidFill>
                  <a:srgbClr val="0070C0"/>
                </a:solidFill>
              </a:rPr>
              <a:t>This should be underpinned with providing all practitioners caring for VADs with the education and knowledge to care for the VAD and to have the confidence to identify and manage complications such as infection when they occur.</a:t>
            </a:r>
          </a:p>
          <a:p>
            <a:pPr marL="0" indent="0">
              <a:buNone/>
            </a:pPr>
            <a:endParaRPr lang="en-GB" sz="4200" dirty="0">
              <a:solidFill>
                <a:srgbClr val="0070C0"/>
              </a:solidFill>
            </a:endParaRPr>
          </a:p>
          <a:p>
            <a:pPr marL="0" indent="0">
              <a:buNone/>
            </a:pPr>
            <a:r>
              <a:rPr lang="en-GB" sz="4200" dirty="0">
                <a:solidFill>
                  <a:srgbClr val="0070C0"/>
                </a:solidFill>
              </a:rPr>
              <a:t>The prevention of Blood stream infections underpins the work being undertaken nationally for tackling antimicrobial resistance. </a:t>
            </a:r>
            <a:endParaRPr lang="en-GB" sz="4200" b="1" dirty="0">
              <a:solidFill>
                <a:srgbClr val="0070C0"/>
              </a:solidFill>
            </a:endParaRPr>
          </a:p>
          <a:p>
            <a:pPr marL="0" indent="0">
              <a:buNone/>
            </a:pPr>
            <a:endParaRPr lang="en-GB" sz="2400" dirty="0">
              <a:solidFill>
                <a:srgbClr val="0070C0"/>
              </a:solidFill>
            </a:endParaRPr>
          </a:p>
          <a:p>
            <a:pPr marL="0" indent="0">
              <a:buNone/>
            </a:pPr>
            <a:r>
              <a:rPr lang="en-GB" sz="2400" dirty="0">
                <a:solidFill>
                  <a:srgbClr val="0070C0"/>
                </a:solidFill>
              </a:rPr>
              <a:t>   </a:t>
            </a:r>
          </a:p>
          <a:p>
            <a:pPr marL="0" indent="0">
              <a:buNone/>
            </a:pPr>
            <a:endParaRPr lang="en-GB" dirty="0">
              <a:solidFill>
                <a:srgbClr val="0070C0"/>
              </a:solidFill>
            </a:endParaRPr>
          </a:p>
        </p:txBody>
      </p:sp>
    </p:spTree>
    <p:extLst>
      <p:ext uri="{BB962C8B-B14F-4D97-AF65-F5344CB8AC3E}">
        <p14:creationId xmlns:p14="http://schemas.microsoft.com/office/powerpoint/2010/main" val="248251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0F1FA6-A113-4C58-BE1B-4E6C26D042B3}"/>
              </a:ext>
            </a:extLst>
          </p:cNvPr>
          <p:cNvSpPr>
            <a:spLocks noGrp="1"/>
          </p:cNvSpPr>
          <p:nvPr>
            <p:ph type="title"/>
          </p:nvPr>
        </p:nvSpPr>
        <p:spPr>
          <a:xfrm>
            <a:off x="318740" y="397457"/>
            <a:ext cx="10641499" cy="611649"/>
          </a:xfrm>
        </p:spPr>
        <p:txBody>
          <a:bodyPr>
            <a:normAutofit/>
          </a:bodyPr>
          <a:lstStyle/>
          <a:p>
            <a:r>
              <a:rPr lang="en-GB" dirty="0"/>
              <a:t>National Drivers</a:t>
            </a:r>
            <a:endParaRPr lang="en-GB" sz="1600" dirty="0"/>
          </a:p>
        </p:txBody>
      </p:sp>
      <p:sp>
        <p:nvSpPr>
          <p:cNvPr id="3" name="Content Placeholder 2">
            <a:extLst>
              <a:ext uri="{FF2B5EF4-FFF2-40B4-BE49-F238E27FC236}">
                <a16:creationId xmlns:a16="http://schemas.microsoft.com/office/drawing/2014/main" id="{F9DB237F-246D-44FB-8577-BFB73E2AEAB7}"/>
              </a:ext>
            </a:extLst>
          </p:cNvPr>
          <p:cNvSpPr>
            <a:spLocks noGrp="1"/>
          </p:cNvSpPr>
          <p:nvPr>
            <p:ph sz="quarter" idx="10"/>
          </p:nvPr>
        </p:nvSpPr>
        <p:spPr>
          <a:xfrm>
            <a:off x="318740" y="1495285"/>
            <a:ext cx="11516505" cy="3288889"/>
          </a:xfrm>
        </p:spPr>
        <p:txBody>
          <a:bodyPr>
            <a:noAutofit/>
          </a:bodyPr>
          <a:lstStyle/>
          <a:p>
            <a:pPr marL="0" indent="0">
              <a:buNone/>
            </a:pPr>
            <a:r>
              <a:rPr lang="en-GB" sz="2400" b="1" dirty="0">
                <a:solidFill>
                  <a:schemeClr val="accent1"/>
                </a:solidFill>
              </a:rPr>
              <a:t>Tackling antimicrobial resistance 2019–2024. The UK’s five-year national action plan</a:t>
            </a:r>
          </a:p>
          <a:p>
            <a:pPr marL="0" indent="0">
              <a:buNone/>
            </a:pPr>
            <a:endParaRPr lang="en-GB" sz="2400" dirty="0">
              <a:solidFill>
                <a:schemeClr val="accent1"/>
              </a:solidFill>
            </a:endParaRPr>
          </a:p>
          <a:p>
            <a:pPr marL="0" indent="0">
              <a:buNone/>
            </a:pPr>
            <a:r>
              <a:rPr lang="en-GB" sz="2400" dirty="0">
                <a:solidFill>
                  <a:schemeClr val="accent1"/>
                </a:solidFill>
              </a:rPr>
              <a:t>Antimicrobial resistance (AMR) is a global problem that impacts all countries and all people, regardless of their wealth or status. The scale of the AMR threat, and the need to contain and control it, is widely acknowledged by country governments, international agencies, researchers and private companies alike.</a:t>
            </a:r>
          </a:p>
          <a:p>
            <a:pPr marL="0" indent="0">
              <a:buNone/>
            </a:pPr>
            <a:endParaRPr lang="en-GB" sz="2400" dirty="0">
              <a:solidFill>
                <a:schemeClr val="accent1"/>
              </a:solidFill>
            </a:endParaRPr>
          </a:p>
          <a:p>
            <a:pPr marL="0" indent="0">
              <a:buNone/>
            </a:pPr>
            <a:r>
              <a:rPr lang="en-GB" sz="2400" dirty="0">
                <a:solidFill>
                  <a:schemeClr val="accent1"/>
                </a:solidFill>
              </a:rPr>
              <a:t>AMR infections are estimated to cause 700,000 deaths each year globally. That figure is predicted to rise to 10 million, alongside a cumulative cost of $100 trillion, by 2050 if no action is taken.</a:t>
            </a:r>
          </a:p>
        </p:txBody>
      </p:sp>
    </p:spTree>
    <p:extLst>
      <p:ext uri="{BB962C8B-B14F-4D97-AF65-F5344CB8AC3E}">
        <p14:creationId xmlns:p14="http://schemas.microsoft.com/office/powerpoint/2010/main" val="294789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687E-DBF9-4110-A3C5-F9BCE536E3EC}"/>
              </a:ext>
            </a:extLst>
          </p:cNvPr>
          <p:cNvSpPr>
            <a:spLocks noGrp="1"/>
          </p:cNvSpPr>
          <p:nvPr>
            <p:ph type="title"/>
          </p:nvPr>
        </p:nvSpPr>
        <p:spPr>
          <a:xfrm>
            <a:off x="459759" y="341792"/>
            <a:ext cx="10641499" cy="611649"/>
          </a:xfrm>
        </p:spPr>
        <p:txBody>
          <a:bodyPr/>
          <a:lstStyle/>
          <a:p>
            <a:r>
              <a:rPr lang="en-GB" dirty="0"/>
              <a:t>National Drivers</a:t>
            </a:r>
          </a:p>
        </p:txBody>
      </p:sp>
      <p:sp>
        <p:nvSpPr>
          <p:cNvPr id="3" name="Content Placeholder 2">
            <a:extLst>
              <a:ext uri="{FF2B5EF4-FFF2-40B4-BE49-F238E27FC236}">
                <a16:creationId xmlns:a16="http://schemas.microsoft.com/office/drawing/2014/main" id="{2ADE0133-517B-44D6-9E8E-E839496ACC0D}"/>
              </a:ext>
            </a:extLst>
          </p:cNvPr>
          <p:cNvSpPr>
            <a:spLocks noGrp="1"/>
          </p:cNvSpPr>
          <p:nvPr>
            <p:ph sz="quarter" idx="10"/>
          </p:nvPr>
        </p:nvSpPr>
        <p:spPr>
          <a:xfrm>
            <a:off x="459759" y="1365551"/>
            <a:ext cx="11396268" cy="4508663"/>
          </a:xfrm>
        </p:spPr>
        <p:txBody>
          <a:bodyPr>
            <a:normAutofit/>
          </a:bodyPr>
          <a:lstStyle/>
          <a:p>
            <a:pPr marL="0" indent="0">
              <a:buNone/>
            </a:pPr>
            <a:r>
              <a:rPr lang="en-GB" sz="2200" b="1" dirty="0">
                <a:solidFill>
                  <a:schemeClr val="accent1"/>
                </a:solidFill>
              </a:rPr>
              <a:t>The UK’s antimicrobial resistance five-year national action plan</a:t>
            </a:r>
          </a:p>
          <a:p>
            <a:pPr marL="0" indent="0">
              <a:buNone/>
            </a:pPr>
            <a:endParaRPr lang="en-GB" sz="2200" b="1" dirty="0">
              <a:solidFill>
                <a:schemeClr val="accent1"/>
              </a:solidFill>
            </a:endParaRPr>
          </a:p>
          <a:p>
            <a:pPr marL="0" indent="0">
              <a:buNone/>
            </a:pPr>
            <a:r>
              <a:rPr lang="en-GB" sz="2200" dirty="0">
                <a:solidFill>
                  <a:schemeClr val="accent1"/>
                </a:solidFill>
              </a:rPr>
              <a:t>Focuses on three key ways of tackling AMR:</a:t>
            </a:r>
          </a:p>
          <a:p>
            <a:pPr marL="0" indent="0">
              <a:buNone/>
            </a:pPr>
            <a:endParaRPr lang="en-GB" sz="2200" dirty="0">
              <a:solidFill>
                <a:schemeClr val="accent1"/>
              </a:solidFill>
            </a:endParaRPr>
          </a:p>
          <a:p>
            <a:pPr marL="446088" indent="-446088">
              <a:buNone/>
              <a:tabLst>
                <a:tab pos="446088" algn="l"/>
              </a:tabLst>
            </a:pPr>
            <a:r>
              <a:rPr lang="en-GB" sz="2200" dirty="0">
                <a:solidFill>
                  <a:schemeClr val="accent1"/>
                </a:solidFill>
              </a:rPr>
              <a:t> • reducing need for, and unintentional exposure to, antimicrobials</a:t>
            </a:r>
          </a:p>
          <a:p>
            <a:pPr marL="446088" indent="-446088">
              <a:buNone/>
              <a:tabLst>
                <a:tab pos="446088" algn="l"/>
              </a:tabLst>
            </a:pPr>
            <a:r>
              <a:rPr lang="en-GB" sz="2200" dirty="0">
                <a:solidFill>
                  <a:schemeClr val="accent1"/>
                </a:solidFill>
              </a:rPr>
              <a:t> • optimising use of antimicrobials</a:t>
            </a:r>
          </a:p>
          <a:p>
            <a:pPr marL="446088" indent="-446088">
              <a:buNone/>
              <a:tabLst>
                <a:tab pos="446088" algn="l"/>
              </a:tabLst>
            </a:pPr>
            <a:r>
              <a:rPr lang="en-GB" sz="2200" dirty="0">
                <a:solidFill>
                  <a:schemeClr val="accent1"/>
                </a:solidFill>
              </a:rPr>
              <a:t> • investing in innovation, supply and access</a:t>
            </a:r>
          </a:p>
          <a:p>
            <a:pPr marL="0" indent="0">
              <a:buNone/>
            </a:pPr>
            <a:endParaRPr lang="en-GB" sz="2200" dirty="0">
              <a:solidFill>
                <a:schemeClr val="accent1"/>
              </a:solidFill>
            </a:endParaRPr>
          </a:p>
          <a:p>
            <a:pPr marL="0" indent="0">
              <a:buNone/>
            </a:pPr>
            <a:r>
              <a:rPr lang="en-GB" sz="2200" dirty="0">
                <a:solidFill>
                  <a:schemeClr val="accent1"/>
                </a:solidFill>
              </a:rPr>
              <a:t>These are underpinned by actions across ‘content areas’, ranging from reducing infection and strengthening stewardship to improving surveillance and boosting research. </a:t>
            </a:r>
          </a:p>
        </p:txBody>
      </p:sp>
    </p:spTree>
    <p:extLst>
      <p:ext uri="{BB962C8B-B14F-4D97-AF65-F5344CB8AC3E}">
        <p14:creationId xmlns:p14="http://schemas.microsoft.com/office/powerpoint/2010/main" val="394356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9B64-CAE2-4B2A-9734-C3E10114831A}"/>
              </a:ext>
            </a:extLst>
          </p:cNvPr>
          <p:cNvSpPr>
            <a:spLocks noGrp="1"/>
          </p:cNvSpPr>
          <p:nvPr>
            <p:ph type="title"/>
          </p:nvPr>
        </p:nvSpPr>
        <p:spPr>
          <a:xfrm>
            <a:off x="553277" y="362574"/>
            <a:ext cx="10641499" cy="611649"/>
          </a:xfrm>
        </p:spPr>
        <p:txBody>
          <a:bodyPr/>
          <a:lstStyle/>
          <a:p>
            <a:r>
              <a:rPr lang="en-GB" dirty="0"/>
              <a:t>Why is this important in Vascular Access?</a:t>
            </a:r>
          </a:p>
        </p:txBody>
      </p:sp>
      <p:sp>
        <p:nvSpPr>
          <p:cNvPr id="3" name="Content Placeholder 2">
            <a:extLst>
              <a:ext uri="{FF2B5EF4-FFF2-40B4-BE49-F238E27FC236}">
                <a16:creationId xmlns:a16="http://schemas.microsoft.com/office/drawing/2014/main" id="{1C6B9CEB-4145-4D49-BE44-C68D2BCFB5CF}"/>
              </a:ext>
            </a:extLst>
          </p:cNvPr>
          <p:cNvSpPr>
            <a:spLocks noGrp="1"/>
          </p:cNvSpPr>
          <p:nvPr>
            <p:ph sz="quarter" idx="10"/>
          </p:nvPr>
        </p:nvSpPr>
        <p:spPr>
          <a:xfrm>
            <a:off x="553276" y="1604542"/>
            <a:ext cx="10641499" cy="4493915"/>
          </a:xfrm>
        </p:spPr>
        <p:txBody>
          <a:bodyPr>
            <a:normAutofit/>
          </a:bodyPr>
          <a:lstStyle/>
          <a:p>
            <a:r>
              <a:rPr lang="en-US" sz="2200" dirty="0">
                <a:solidFill>
                  <a:srgbClr val="0070C0"/>
                </a:solidFill>
              </a:rPr>
              <a:t>Estimated 8.9 million Healthcare Acquired Infections (HCAI) annually </a:t>
            </a:r>
            <a:r>
              <a:rPr lang="en-US" sz="2200" i="1" dirty="0">
                <a:solidFill>
                  <a:srgbClr val="0070C0"/>
                </a:solidFill>
              </a:rPr>
              <a:t>(</a:t>
            </a:r>
            <a:r>
              <a:rPr lang="en-US" sz="2200" i="1" dirty="0" err="1">
                <a:solidFill>
                  <a:srgbClr val="0070C0"/>
                </a:solidFill>
              </a:rPr>
              <a:t>Suetens</a:t>
            </a:r>
            <a:r>
              <a:rPr lang="en-US" sz="2200" i="1" dirty="0">
                <a:solidFill>
                  <a:srgbClr val="0070C0"/>
                </a:solidFill>
              </a:rPr>
              <a:t> et al 2018)</a:t>
            </a:r>
          </a:p>
          <a:p>
            <a:endParaRPr lang="en-US" sz="2200" i="1" dirty="0">
              <a:solidFill>
                <a:srgbClr val="0070C0"/>
              </a:solidFill>
            </a:endParaRPr>
          </a:p>
          <a:p>
            <a:r>
              <a:rPr lang="en-US" sz="2200" dirty="0">
                <a:solidFill>
                  <a:srgbClr val="0070C0"/>
                </a:solidFill>
              </a:rPr>
              <a:t>Around 30% of HCAI are resistant to antibiotics </a:t>
            </a:r>
            <a:r>
              <a:rPr lang="en-US" sz="2200" i="1" dirty="0">
                <a:solidFill>
                  <a:srgbClr val="0070C0"/>
                </a:solidFill>
              </a:rPr>
              <a:t>(</a:t>
            </a:r>
            <a:r>
              <a:rPr lang="en-US" sz="2200" i="1" dirty="0" err="1">
                <a:solidFill>
                  <a:srgbClr val="0070C0"/>
                </a:solidFill>
              </a:rPr>
              <a:t>Suetens</a:t>
            </a:r>
            <a:r>
              <a:rPr lang="en-US" sz="2200" i="1" dirty="0">
                <a:solidFill>
                  <a:srgbClr val="0070C0"/>
                </a:solidFill>
              </a:rPr>
              <a:t> et al 2018)</a:t>
            </a:r>
          </a:p>
          <a:p>
            <a:endParaRPr lang="en-US" sz="2200" i="1" dirty="0">
              <a:solidFill>
                <a:srgbClr val="0070C0"/>
              </a:solidFill>
            </a:endParaRPr>
          </a:p>
          <a:p>
            <a:r>
              <a:rPr lang="en-US" sz="2200" dirty="0">
                <a:solidFill>
                  <a:srgbClr val="0070C0"/>
                </a:solidFill>
              </a:rPr>
              <a:t>Vascular Access Device - associated Blood Stream Infections are one the commonest device related HCAI and are often preventable </a:t>
            </a:r>
            <a:r>
              <a:rPr lang="en-US" sz="2200" i="1" dirty="0">
                <a:solidFill>
                  <a:srgbClr val="0070C0"/>
                </a:solidFill>
              </a:rPr>
              <a:t>(Quinn et al 2020)</a:t>
            </a:r>
          </a:p>
          <a:p>
            <a:endParaRPr lang="en-GB" dirty="0"/>
          </a:p>
        </p:txBody>
      </p:sp>
    </p:spTree>
    <p:extLst>
      <p:ext uri="{BB962C8B-B14F-4D97-AF65-F5344CB8AC3E}">
        <p14:creationId xmlns:p14="http://schemas.microsoft.com/office/powerpoint/2010/main" val="27821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5FEF-34DB-429C-BBAC-B7B8F6D4578A}"/>
              </a:ext>
            </a:extLst>
          </p:cNvPr>
          <p:cNvSpPr>
            <a:spLocks noGrp="1"/>
          </p:cNvSpPr>
          <p:nvPr>
            <p:ph type="title"/>
          </p:nvPr>
        </p:nvSpPr>
        <p:spPr>
          <a:xfrm>
            <a:off x="470149" y="352183"/>
            <a:ext cx="10641499" cy="611649"/>
          </a:xfrm>
        </p:spPr>
        <p:txBody>
          <a:bodyPr/>
          <a:lstStyle/>
          <a:p>
            <a:r>
              <a:rPr lang="en-GB" dirty="0"/>
              <a:t>Routes of Contamination</a:t>
            </a:r>
          </a:p>
        </p:txBody>
      </p:sp>
      <p:sp>
        <p:nvSpPr>
          <p:cNvPr id="3" name="Content Placeholder 2">
            <a:extLst>
              <a:ext uri="{FF2B5EF4-FFF2-40B4-BE49-F238E27FC236}">
                <a16:creationId xmlns:a16="http://schemas.microsoft.com/office/drawing/2014/main" id="{41C69998-8815-46F9-B8F4-65F80F688D58}"/>
              </a:ext>
            </a:extLst>
          </p:cNvPr>
          <p:cNvSpPr>
            <a:spLocks noGrp="1"/>
          </p:cNvSpPr>
          <p:nvPr>
            <p:ph sz="quarter" idx="10"/>
          </p:nvPr>
        </p:nvSpPr>
        <p:spPr>
          <a:xfrm>
            <a:off x="470148" y="1322971"/>
            <a:ext cx="10641499" cy="4212057"/>
          </a:xfrm>
        </p:spPr>
        <p:txBody>
          <a:bodyPr>
            <a:normAutofit/>
          </a:bodyPr>
          <a:lstStyle/>
          <a:p>
            <a:pPr marL="0" indent="0">
              <a:buNone/>
            </a:pPr>
            <a:r>
              <a:rPr lang="en-GB" sz="3200" b="1" dirty="0">
                <a:solidFill>
                  <a:srgbClr val="0070C0"/>
                </a:solidFill>
              </a:rPr>
              <a:t>Extraluminal</a:t>
            </a:r>
          </a:p>
          <a:p>
            <a:pPr marL="0" indent="0">
              <a:buNone/>
            </a:pPr>
            <a:endParaRPr lang="en-GB" sz="3200" b="1" dirty="0">
              <a:solidFill>
                <a:srgbClr val="0070C0"/>
              </a:solidFill>
            </a:endParaRPr>
          </a:p>
          <a:p>
            <a:pPr marL="0" indent="0">
              <a:buNone/>
            </a:pPr>
            <a:r>
              <a:rPr lang="en-GB" sz="2200" b="0" i="0" dirty="0">
                <a:solidFill>
                  <a:srgbClr val="0070C0"/>
                </a:solidFill>
                <a:effectLst/>
              </a:rPr>
              <a:t>Infection sources emanate from:</a:t>
            </a:r>
          </a:p>
          <a:p>
            <a:r>
              <a:rPr lang="en-GB" sz="2200" b="0" i="0" dirty="0">
                <a:solidFill>
                  <a:srgbClr val="0070C0"/>
                </a:solidFill>
                <a:effectLst/>
              </a:rPr>
              <a:t>Patients own skin at the catheter insertion site</a:t>
            </a:r>
          </a:p>
          <a:p>
            <a:pPr marL="0" indent="0">
              <a:buNone/>
            </a:pPr>
            <a:endParaRPr lang="en-GB" sz="2200" b="0" i="0" dirty="0">
              <a:solidFill>
                <a:srgbClr val="0070C0"/>
              </a:solidFill>
              <a:effectLst/>
            </a:endParaRPr>
          </a:p>
          <a:p>
            <a:pPr marL="0" indent="0">
              <a:buNone/>
            </a:pPr>
            <a:r>
              <a:rPr lang="en-GB" sz="2200" b="0" i="0" dirty="0">
                <a:solidFill>
                  <a:srgbClr val="0070C0"/>
                </a:solidFill>
                <a:effectLst/>
              </a:rPr>
              <a:t>Evidence suggests that an extraluminal source of infection predominates in catheters placed for a shorter duration of time</a:t>
            </a:r>
            <a:r>
              <a:rPr lang="en-GB" sz="2400" b="0" i="0" dirty="0">
                <a:solidFill>
                  <a:srgbClr val="0070C0"/>
                </a:solidFill>
                <a:effectLst/>
              </a:rPr>
              <a:t>.</a:t>
            </a:r>
            <a:endParaRPr lang="en-GB" sz="2400" dirty="0">
              <a:solidFill>
                <a:srgbClr val="0070C0"/>
              </a:solidFill>
            </a:endParaRPr>
          </a:p>
        </p:txBody>
      </p:sp>
    </p:spTree>
    <p:extLst>
      <p:ext uri="{BB962C8B-B14F-4D97-AF65-F5344CB8AC3E}">
        <p14:creationId xmlns:p14="http://schemas.microsoft.com/office/powerpoint/2010/main" val="176983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9C94-1CE2-4E07-8BF5-05F6C06BED11}"/>
              </a:ext>
            </a:extLst>
          </p:cNvPr>
          <p:cNvSpPr>
            <a:spLocks noGrp="1"/>
          </p:cNvSpPr>
          <p:nvPr>
            <p:ph type="title"/>
          </p:nvPr>
        </p:nvSpPr>
        <p:spPr>
          <a:xfrm>
            <a:off x="438977" y="367276"/>
            <a:ext cx="10641499" cy="611649"/>
          </a:xfrm>
        </p:spPr>
        <p:txBody>
          <a:bodyPr/>
          <a:lstStyle/>
          <a:p>
            <a:r>
              <a:rPr lang="en-GB" dirty="0"/>
              <a:t>Routes of Contamination</a:t>
            </a:r>
          </a:p>
        </p:txBody>
      </p:sp>
      <p:sp>
        <p:nvSpPr>
          <p:cNvPr id="3" name="Content Placeholder 2">
            <a:extLst>
              <a:ext uri="{FF2B5EF4-FFF2-40B4-BE49-F238E27FC236}">
                <a16:creationId xmlns:a16="http://schemas.microsoft.com/office/drawing/2014/main" id="{6DDED907-F4E0-4FAC-9D1D-7316CA523589}"/>
              </a:ext>
            </a:extLst>
          </p:cNvPr>
          <p:cNvSpPr>
            <a:spLocks noGrp="1"/>
          </p:cNvSpPr>
          <p:nvPr>
            <p:ph sz="quarter" idx="10"/>
          </p:nvPr>
        </p:nvSpPr>
        <p:spPr>
          <a:xfrm>
            <a:off x="438976" y="1253121"/>
            <a:ext cx="10641499" cy="4351757"/>
          </a:xfrm>
        </p:spPr>
        <p:txBody>
          <a:bodyPr>
            <a:normAutofit fontScale="92500" lnSpcReduction="20000"/>
          </a:bodyPr>
          <a:lstStyle/>
          <a:p>
            <a:pPr marL="0" indent="0">
              <a:buNone/>
            </a:pPr>
            <a:r>
              <a:rPr lang="en-GB" sz="3100" b="1" dirty="0">
                <a:solidFill>
                  <a:srgbClr val="0070C0"/>
                </a:solidFill>
              </a:rPr>
              <a:t>Intraluminal</a:t>
            </a:r>
          </a:p>
          <a:p>
            <a:pPr marL="0" indent="0">
              <a:buNone/>
            </a:pPr>
            <a:endParaRPr lang="en-GB" sz="3100" b="1" dirty="0">
              <a:solidFill>
                <a:srgbClr val="0070C0"/>
              </a:solidFill>
            </a:endParaRPr>
          </a:p>
          <a:p>
            <a:pPr marL="0" indent="0">
              <a:buNone/>
            </a:pPr>
            <a:r>
              <a:rPr lang="en-GB" sz="2200" b="0" i="0" dirty="0">
                <a:solidFill>
                  <a:srgbClr val="0070C0"/>
                </a:solidFill>
                <a:effectLst/>
              </a:rPr>
              <a:t>Infection sources emanate from:</a:t>
            </a:r>
          </a:p>
          <a:p>
            <a:r>
              <a:rPr lang="en-GB" sz="2200" b="0" i="0" dirty="0">
                <a:solidFill>
                  <a:srgbClr val="0070C0"/>
                </a:solidFill>
                <a:effectLst/>
              </a:rPr>
              <a:t> the catheter hub, </a:t>
            </a:r>
          </a:p>
          <a:p>
            <a:r>
              <a:rPr lang="en-GB" sz="2200" b="0" i="0" dirty="0">
                <a:solidFill>
                  <a:srgbClr val="0070C0"/>
                </a:solidFill>
                <a:effectLst/>
              </a:rPr>
              <a:t>the catheter tubing connection, </a:t>
            </a:r>
          </a:p>
          <a:p>
            <a:r>
              <a:rPr lang="en-GB" sz="2200" b="0" i="0" dirty="0">
                <a:solidFill>
                  <a:srgbClr val="0070C0"/>
                </a:solidFill>
                <a:effectLst/>
              </a:rPr>
              <a:t>contaminated intravenous fluids.</a:t>
            </a:r>
          </a:p>
          <a:p>
            <a:endParaRPr lang="en-GB" sz="2200" b="0" i="0" dirty="0">
              <a:solidFill>
                <a:srgbClr val="0070C0"/>
              </a:solidFill>
              <a:effectLst/>
            </a:endParaRPr>
          </a:p>
          <a:p>
            <a:pPr marL="0" indent="0">
              <a:buNone/>
            </a:pPr>
            <a:r>
              <a:rPr lang="en-GB" sz="2200" dirty="0">
                <a:solidFill>
                  <a:srgbClr val="0070C0"/>
                </a:solidFill>
              </a:rPr>
              <a:t>Evidence suggests that </a:t>
            </a:r>
            <a:r>
              <a:rPr lang="en-GB" sz="2200" b="0" i="0" dirty="0">
                <a:solidFill>
                  <a:srgbClr val="0070C0"/>
                </a:solidFill>
                <a:effectLst/>
              </a:rPr>
              <a:t>an intraluminal source predominates with more prolonged dwell times. </a:t>
            </a:r>
          </a:p>
          <a:p>
            <a:pPr marL="0" indent="0">
              <a:buNone/>
            </a:pPr>
            <a:endParaRPr lang="en-GB" sz="2200" b="0" i="0" dirty="0">
              <a:solidFill>
                <a:srgbClr val="0070C0"/>
              </a:solidFill>
              <a:effectLst/>
            </a:endParaRPr>
          </a:p>
          <a:p>
            <a:pPr marL="0" indent="0">
              <a:buNone/>
            </a:pPr>
            <a:r>
              <a:rPr lang="en-GB" sz="2200" b="0" i="0" dirty="0">
                <a:solidFill>
                  <a:srgbClr val="0070C0"/>
                </a:solidFill>
                <a:effectLst/>
              </a:rPr>
              <a:t>Intraluminal colonisation with biofilm-producing microbes </a:t>
            </a:r>
            <a:r>
              <a:rPr lang="en-GB" sz="2200" dirty="0">
                <a:solidFill>
                  <a:srgbClr val="0070C0"/>
                </a:solidFill>
              </a:rPr>
              <a:t>is </a:t>
            </a:r>
            <a:r>
              <a:rPr lang="en-GB" sz="2200" b="0" i="0" dirty="0">
                <a:solidFill>
                  <a:srgbClr val="0070C0"/>
                </a:solidFill>
                <a:effectLst/>
              </a:rPr>
              <a:t>more widespread after prolonged catheterisation.</a:t>
            </a:r>
            <a:endParaRPr lang="en-GB" sz="2200" dirty="0">
              <a:solidFill>
                <a:srgbClr val="0070C0"/>
              </a:solidFill>
            </a:endParaRPr>
          </a:p>
        </p:txBody>
      </p:sp>
    </p:spTree>
    <p:extLst>
      <p:ext uri="{BB962C8B-B14F-4D97-AF65-F5344CB8AC3E}">
        <p14:creationId xmlns:p14="http://schemas.microsoft.com/office/powerpoint/2010/main" val="37622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38F0-71CA-4B15-B8CB-F79977283143}"/>
              </a:ext>
            </a:extLst>
          </p:cNvPr>
          <p:cNvSpPr>
            <a:spLocks noGrp="1"/>
          </p:cNvSpPr>
          <p:nvPr>
            <p:ph type="title"/>
          </p:nvPr>
        </p:nvSpPr>
        <p:spPr>
          <a:xfrm>
            <a:off x="387022" y="372965"/>
            <a:ext cx="10641499" cy="611649"/>
          </a:xfrm>
        </p:spPr>
        <p:txBody>
          <a:bodyPr/>
          <a:lstStyle/>
          <a:p>
            <a:r>
              <a:rPr lang="en-GB" dirty="0"/>
              <a:t>What is a Biofilm?</a:t>
            </a:r>
          </a:p>
        </p:txBody>
      </p:sp>
      <p:sp>
        <p:nvSpPr>
          <p:cNvPr id="3" name="Content Placeholder 2">
            <a:extLst>
              <a:ext uri="{FF2B5EF4-FFF2-40B4-BE49-F238E27FC236}">
                <a16:creationId xmlns:a16="http://schemas.microsoft.com/office/drawing/2014/main" id="{BF4061D6-63C5-40AD-A146-4A978149B609}"/>
              </a:ext>
            </a:extLst>
          </p:cNvPr>
          <p:cNvSpPr>
            <a:spLocks noGrp="1"/>
          </p:cNvSpPr>
          <p:nvPr>
            <p:ph sz="quarter" idx="10"/>
          </p:nvPr>
        </p:nvSpPr>
        <p:spPr>
          <a:xfrm>
            <a:off x="293504" y="1427898"/>
            <a:ext cx="5802496" cy="4287102"/>
          </a:xfrm>
        </p:spPr>
        <p:txBody>
          <a:bodyPr>
            <a:normAutofit/>
          </a:bodyPr>
          <a:lstStyle/>
          <a:p>
            <a:r>
              <a:rPr lang="en-GB" sz="2400" dirty="0">
                <a:solidFill>
                  <a:srgbClr val="0070C0"/>
                </a:solidFill>
              </a:rPr>
              <a:t>Biofilms are complex Microbial communities containing bacteria and/or fungi.</a:t>
            </a:r>
          </a:p>
          <a:p>
            <a:r>
              <a:rPr lang="en-GB" sz="2400" dirty="0">
                <a:solidFill>
                  <a:srgbClr val="0070C0"/>
                </a:solidFill>
              </a:rPr>
              <a:t>They can consist of a single bacterial or fungal species or more commonly they can contain multiple species.</a:t>
            </a:r>
          </a:p>
          <a:p>
            <a:r>
              <a:rPr lang="en-GB" sz="2400" dirty="0" err="1">
                <a:solidFill>
                  <a:srgbClr val="0070C0"/>
                </a:solidFill>
              </a:rPr>
              <a:t>Microrganisms</a:t>
            </a:r>
            <a:r>
              <a:rPr lang="en-GB" sz="2400" dirty="0">
                <a:solidFill>
                  <a:srgbClr val="0070C0"/>
                </a:solidFill>
              </a:rPr>
              <a:t> synthesise and secrete a protective ‘slimy’ matrix – which attaches the biofilm firmly to living or non-living surfaces.</a:t>
            </a:r>
          </a:p>
          <a:p>
            <a:endParaRPr lang="en-GB" dirty="0"/>
          </a:p>
        </p:txBody>
      </p:sp>
      <p:pic>
        <p:nvPicPr>
          <p:cNvPr id="5" name="Picture 4" descr="A picture containing stone&#10;&#10;Description automatically generated">
            <a:extLst>
              <a:ext uri="{FF2B5EF4-FFF2-40B4-BE49-F238E27FC236}">
                <a16:creationId xmlns:a16="http://schemas.microsoft.com/office/drawing/2014/main" id="{0EFE2F5E-1C88-456A-A433-57403F1B196E}"/>
              </a:ext>
            </a:extLst>
          </p:cNvPr>
          <p:cNvPicPr>
            <a:picLocks noChangeAspect="1"/>
          </p:cNvPicPr>
          <p:nvPr/>
        </p:nvPicPr>
        <p:blipFill>
          <a:blip r:embed="rId2"/>
          <a:stretch>
            <a:fillRect/>
          </a:stretch>
        </p:blipFill>
        <p:spPr>
          <a:xfrm>
            <a:off x="6221596" y="1427898"/>
            <a:ext cx="5444197" cy="3597990"/>
          </a:xfrm>
          <a:prstGeom prst="rect">
            <a:avLst/>
          </a:prstGeom>
        </p:spPr>
      </p:pic>
    </p:spTree>
    <p:extLst>
      <p:ext uri="{BB962C8B-B14F-4D97-AF65-F5344CB8AC3E}">
        <p14:creationId xmlns:p14="http://schemas.microsoft.com/office/powerpoint/2010/main" val="268969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CD5E-56FA-4D11-9C8A-6620035198CC}"/>
              </a:ext>
            </a:extLst>
          </p:cNvPr>
          <p:cNvSpPr>
            <a:spLocks noGrp="1"/>
          </p:cNvSpPr>
          <p:nvPr>
            <p:ph type="title"/>
          </p:nvPr>
        </p:nvSpPr>
        <p:spPr>
          <a:xfrm>
            <a:off x="574059" y="401648"/>
            <a:ext cx="10641499" cy="611649"/>
          </a:xfrm>
        </p:spPr>
        <p:txBody>
          <a:bodyPr/>
          <a:lstStyle/>
          <a:p>
            <a:r>
              <a:rPr lang="en-GB" dirty="0"/>
              <a:t>Mechanism of Survival</a:t>
            </a:r>
          </a:p>
        </p:txBody>
      </p:sp>
      <p:sp>
        <p:nvSpPr>
          <p:cNvPr id="3" name="Content Placeholder 2">
            <a:extLst>
              <a:ext uri="{FF2B5EF4-FFF2-40B4-BE49-F238E27FC236}">
                <a16:creationId xmlns:a16="http://schemas.microsoft.com/office/drawing/2014/main" id="{6843A18A-A921-4993-B0E1-6DBF8724C035}"/>
              </a:ext>
            </a:extLst>
          </p:cNvPr>
          <p:cNvSpPr>
            <a:spLocks noGrp="1"/>
          </p:cNvSpPr>
          <p:nvPr>
            <p:ph sz="quarter" idx="10"/>
          </p:nvPr>
        </p:nvSpPr>
        <p:spPr>
          <a:xfrm>
            <a:off x="574058" y="1407116"/>
            <a:ext cx="10641499" cy="3844986"/>
          </a:xfrm>
        </p:spPr>
        <p:txBody>
          <a:bodyPr/>
          <a:lstStyle/>
          <a:p>
            <a:pPr marL="0" indent="0">
              <a:buNone/>
            </a:pPr>
            <a:r>
              <a:rPr lang="en-GB" sz="2400" dirty="0"/>
              <a:t>Bacteria and fungi want to survive. Therefore, they adapt as a form of protection.</a:t>
            </a:r>
          </a:p>
          <a:p>
            <a:endParaRPr lang="en-GB" dirty="0"/>
          </a:p>
        </p:txBody>
      </p:sp>
      <p:sp>
        <p:nvSpPr>
          <p:cNvPr id="4" name="Rectangle 3">
            <a:extLst>
              <a:ext uri="{FF2B5EF4-FFF2-40B4-BE49-F238E27FC236}">
                <a16:creationId xmlns:a16="http://schemas.microsoft.com/office/drawing/2014/main" id="{D5F1099C-B129-4F8D-B34C-94BF2C8C5026}"/>
              </a:ext>
            </a:extLst>
          </p:cNvPr>
          <p:cNvSpPr/>
          <p:nvPr/>
        </p:nvSpPr>
        <p:spPr>
          <a:xfrm>
            <a:off x="958645" y="2861187"/>
            <a:ext cx="4114799" cy="2507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Arial" panose="020B0604020202020204" pitchFamily="34" charset="0"/>
                <a:cs typeface="Arial" panose="020B0604020202020204" pitchFamily="34" charset="0"/>
              </a:rPr>
              <a:t>Microbial Resistance: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Where</a:t>
            </a:r>
            <a:r>
              <a:rPr lang="en-GB" sz="2400" baseline="0" dirty="0">
                <a:latin typeface="Arial" panose="020B0604020202020204" pitchFamily="34" charset="0"/>
                <a:cs typeface="Arial" panose="020B0604020202020204" pitchFamily="34" charset="0"/>
              </a:rPr>
              <a:t> microorganisms adapt and develop </a:t>
            </a:r>
            <a:r>
              <a:rPr lang="en-GB" sz="2400" baseline="0" dirty="0" err="1">
                <a:latin typeface="Arial" panose="020B0604020202020204" pitchFamily="34" charset="0"/>
                <a:cs typeface="Arial" panose="020B0604020202020204" pitchFamily="34" charset="0"/>
              </a:rPr>
              <a:t>resistancy</a:t>
            </a:r>
            <a:r>
              <a:rPr lang="en-GB" sz="2400" baseline="0" dirty="0">
                <a:latin typeface="Arial" panose="020B0604020202020204" pitchFamily="34" charset="0"/>
                <a:cs typeface="Arial" panose="020B0604020202020204" pitchFamily="34" charset="0"/>
              </a:rPr>
              <a:t> to antibiotics and other antimicrobials.</a:t>
            </a:r>
            <a:endParaRPr lang="en-GB"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431BD-E155-49B4-AF38-D781D7B3E3AC}"/>
              </a:ext>
            </a:extLst>
          </p:cNvPr>
          <p:cNvSpPr/>
          <p:nvPr/>
        </p:nvSpPr>
        <p:spPr>
          <a:xfrm>
            <a:off x="6096001" y="2861187"/>
            <a:ext cx="4213122" cy="2507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Arial" panose="020B0604020202020204" pitchFamily="34" charset="0"/>
                <a:cs typeface="Arial" panose="020B0604020202020204" pitchFamily="34" charset="0"/>
              </a:rPr>
              <a:t>Biofilm Formation: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formation of the biofilm acts as a barrier protecting the microorganism colony from external threats.</a:t>
            </a:r>
          </a:p>
        </p:txBody>
      </p:sp>
    </p:spTree>
    <p:extLst>
      <p:ext uri="{BB962C8B-B14F-4D97-AF65-F5344CB8AC3E}">
        <p14:creationId xmlns:p14="http://schemas.microsoft.com/office/powerpoint/2010/main" val="39389301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5d66da30-c57e-467e-bd92-94ce3dcc2d9c">2020-02-06T00:00:00+00:00</Date>
    <TaxKeywordTaxHTField xmlns="f90e7bc6-a3db-487f-b513-bfabef5bed32">
      <Terms xmlns="http://schemas.microsoft.com/office/infopath/2007/PartnerControls"/>
    </TaxKeywordTaxHTField>
    <template xmlns="5d66da30-c57e-467e-bd92-94ce3dcc2d9c">Presentation</template>
    <TaxCatchAll xmlns="cccaf3ac-2de9-44d4-aa31-54302fceb5f7"/>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9" ma:contentTypeDescription="Create a new document." ma:contentTypeScope="" ma:versionID="8169ffbeba509925200f3a3d0b494290">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96a69e71d600c1e148d8985e5128b887"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element ref="ns4: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element name="Date" ma:index="16"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f90e7bc6-a3db-487f-b513-bfabef5bed32"/>
    <ds:schemaRef ds:uri="5d66da30-c57e-467e-bd92-94ce3dcc2d9c"/>
    <ds:schemaRef ds:uri="cccaf3ac-2de9-44d4-aa31-54302fceb5f7"/>
    <ds:schemaRef ds:uri="http://www.w3.org/XML/1998/namespace"/>
    <ds:schemaRef ds:uri="http://purl.org/dc/dcmitype/"/>
  </ds:schemaRefs>
</ds:datastoreItem>
</file>

<file path=customXml/itemProps2.xml><?xml version="1.0" encoding="utf-8"?>
<ds:datastoreItem xmlns:ds="http://schemas.openxmlformats.org/officeDocument/2006/customXml" ds:itemID="{29CE14AB-F942-4F81-98BA-13239629B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3978</TotalTime>
  <Words>1774</Words>
  <Application>Microsoft Office PowerPoint</Application>
  <PresentationFormat>Widescreen</PresentationFormat>
  <Paragraphs>234</Paragraphs>
  <Slides>25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Custom Design</vt:lpstr>
      <vt:lpstr>Reducing and Managing Catheter Related Bloodstream Infection</vt:lpstr>
      <vt:lpstr>National Drivers</vt:lpstr>
      <vt:lpstr>National Drivers</vt:lpstr>
      <vt:lpstr>National Drivers</vt:lpstr>
      <vt:lpstr>Why is this important in Vascular Access?</vt:lpstr>
      <vt:lpstr>Routes of Contamination</vt:lpstr>
      <vt:lpstr>Routes of Contamination</vt:lpstr>
      <vt:lpstr>What is a Biofilm?</vt:lpstr>
      <vt:lpstr>Mechanism of Survival</vt:lpstr>
      <vt:lpstr>Biofilm Formation</vt:lpstr>
      <vt:lpstr>Importance of Care Bundles</vt:lpstr>
      <vt:lpstr>Insertion</vt:lpstr>
      <vt:lpstr>Maximal Barrier Precautions </vt:lpstr>
      <vt:lpstr>Skin Antisepsis - Insertion</vt:lpstr>
      <vt:lpstr>Device Necessity</vt:lpstr>
      <vt:lpstr>Skin Antisepsis – Dressing change</vt:lpstr>
      <vt:lpstr>Assessment</vt:lpstr>
      <vt:lpstr>Assessment and Maintenance </vt:lpstr>
      <vt:lpstr>Monitoring Insertion Site</vt:lpstr>
      <vt:lpstr>Dressing Adherence </vt:lpstr>
      <vt:lpstr>Dressing Changes </vt:lpstr>
      <vt:lpstr>Infection</vt:lpstr>
      <vt:lpstr>Phlebitis inflammation of the Vein</vt:lpstr>
      <vt:lpstr>Central Vascular Access Infections</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Guidance for the remobilisation of services within health and care settings:    Infection Prevention and Control Recommendations</dc:title>
  <dc:creator>MATTHEWS, Samantha (NHS ENGLAND &amp; NHS IMPROVEMENT - X24)</dc:creator>
  <cp:lastModifiedBy>Valya Weston</cp:lastModifiedBy>
  <cp:revision>68</cp:revision>
  <dcterms:created xsi:type="dcterms:W3CDTF">2020-09-28T13:55:41Z</dcterms:created>
  <dcterms:modified xsi:type="dcterms:W3CDTF">2022-03-17T13:13:22Z</dcterms:modified>
</cp:coreProperties>
</file>