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7" r:id="rId9"/>
    <p:sldId id="323" r:id="rId10"/>
    <p:sldId id="321" r:id="rId11"/>
    <p:sldId id="322" r:id="rId12"/>
    <p:sldId id="265" r:id="rId13"/>
    <p:sldId id="263" r:id="rId14"/>
    <p:sldId id="262" r:id="rId15"/>
    <p:sldId id="331" r:id="rId16"/>
    <p:sldId id="324" r:id="rId17"/>
    <p:sldId id="304" r:id="rId18"/>
    <p:sldId id="284" r:id="rId19"/>
    <p:sldId id="268" r:id="rId20"/>
    <p:sldId id="269" r:id="rId21"/>
    <p:sldId id="327" r:id="rId22"/>
    <p:sldId id="287" r:id="rId23"/>
    <p:sldId id="300" r:id="rId24"/>
    <p:sldId id="329" r:id="rId25"/>
    <p:sldId id="328" r:id="rId26"/>
    <p:sldId id="330" r:id="rId27"/>
    <p:sldId id="333" r:id="rId28"/>
    <p:sldId id="337" r:id="rId29"/>
    <p:sldId id="334" r:id="rId30"/>
    <p:sldId id="277" r:id="rId31"/>
    <p:sldId id="338" r:id="rId32"/>
    <p:sldId id="280" r:id="rId33"/>
    <p:sldId id="288" r:id="rId34"/>
    <p:sldId id="335" r:id="rId35"/>
    <p:sldId id="339" r:id="rId36"/>
    <p:sldId id="316" r:id="rId37"/>
    <p:sldId id="325" r:id="rId38"/>
    <p:sldId id="33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k Wilkinson (Cardiff and Vale UHB - Child Health)" initials="NW(aVU-CH" lastIdx="0" clrIdx="0">
    <p:extLst>
      <p:ext uri="{19B8F6BF-5375-455C-9EA6-DF929625EA0E}">
        <p15:presenceInfo xmlns:p15="http://schemas.microsoft.com/office/powerpoint/2012/main" userId="S-1-5-21-978635462-3828570294-627434887-13977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47527A-6B56-442B-8669-2C923593449C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3AB40EE1-99F2-4E0E-A4FA-AB17173F6AAA}">
      <dgm:prSet phldrT="[Text]"/>
      <dgm:spPr/>
      <dgm:t>
        <a:bodyPr/>
        <a:lstStyle/>
        <a:p>
          <a:r>
            <a:rPr lang="en-GB" dirty="0"/>
            <a:t>Personal assets</a:t>
          </a:r>
        </a:p>
      </dgm:t>
    </dgm:pt>
    <dgm:pt modelId="{12AF5A35-BA03-4087-8E5D-FB0E2F60DE4F}" type="parTrans" cxnId="{246BE284-CE45-42E4-9D41-627CD30A8529}">
      <dgm:prSet/>
      <dgm:spPr/>
      <dgm:t>
        <a:bodyPr/>
        <a:lstStyle/>
        <a:p>
          <a:endParaRPr lang="en-GB"/>
        </a:p>
      </dgm:t>
    </dgm:pt>
    <dgm:pt modelId="{379C45A2-AED2-43F8-9FEB-BEBAF1C1A1FC}" type="sibTrans" cxnId="{246BE284-CE45-42E4-9D41-627CD30A8529}">
      <dgm:prSet/>
      <dgm:spPr/>
      <dgm:t>
        <a:bodyPr/>
        <a:lstStyle/>
        <a:p>
          <a:endParaRPr lang="en-GB"/>
        </a:p>
      </dgm:t>
    </dgm:pt>
    <dgm:pt modelId="{E37900E7-88F4-4698-B1FC-47992A0F2695}">
      <dgm:prSet phldrT="[Text]"/>
      <dgm:spPr/>
      <dgm:t>
        <a:bodyPr/>
        <a:lstStyle/>
        <a:p>
          <a:r>
            <a:rPr lang="en-GB" dirty="0"/>
            <a:t>Organisational processes</a:t>
          </a:r>
        </a:p>
      </dgm:t>
    </dgm:pt>
    <dgm:pt modelId="{110F836B-5AB2-4ACD-9C1D-340A8CEDBDF2}" type="parTrans" cxnId="{5C778611-AB33-4E59-AC4D-45118310DC3C}">
      <dgm:prSet/>
      <dgm:spPr/>
      <dgm:t>
        <a:bodyPr/>
        <a:lstStyle/>
        <a:p>
          <a:endParaRPr lang="en-GB"/>
        </a:p>
      </dgm:t>
    </dgm:pt>
    <dgm:pt modelId="{03C4C0EF-44F0-42F2-883D-531E7DC5DC1A}" type="sibTrans" cxnId="{5C778611-AB33-4E59-AC4D-45118310DC3C}">
      <dgm:prSet/>
      <dgm:spPr/>
      <dgm:t>
        <a:bodyPr/>
        <a:lstStyle/>
        <a:p>
          <a:endParaRPr lang="en-GB"/>
        </a:p>
      </dgm:t>
    </dgm:pt>
    <dgm:pt modelId="{C7567067-6B70-48E4-BB06-F9B5DC63FEF5}">
      <dgm:prSet phldrT="[Text]"/>
      <dgm:spPr/>
      <dgm:t>
        <a:bodyPr/>
        <a:lstStyle/>
        <a:p>
          <a:r>
            <a:rPr lang="en-GB" dirty="0"/>
            <a:t>Community assets</a:t>
          </a:r>
        </a:p>
      </dgm:t>
    </dgm:pt>
    <dgm:pt modelId="{4D8DA6B7-5722-4A4A-A0E3-058922FFB687}" type="parTrans" cxnId="{4908A12A-E94A-427A-B530-0E10A5F136D5}">
      <dgm:prSet/>
      <dgm:spPr/>
      <dgm:t>
        <a:bodyPr/>
        <a:lstStyle/>
        <a:p>
          <a:endParaRPr lang="en-GB"/>
        </a:p>
      </dgm:t>
    </dgm:pt>
    <dgm:pt modelId="{26DEAF66-18B8-4FD9-8F64-1415AF8F4450}" type="sibTrans" cxnId="{4908A12A-E94A-427A-B530-0E10A5F136D5}">
      <dgm:prSet/>
      <dgm:spPr/>
      <dgm:t>
        <a:bodyPr/>
        <a:lstStyle/>
        <a:p>
          <a:endParaRPr lang="en-GB"/>
        </a:p>
      </dgm:t>
    </dgm:pt>
    <dgm:pt modelId="{3E07E93E-D02A-42BA-B382-37200AD3E47B}" type="pres">
      <dgm:prSet presAssocID="{F747527A-6B56-442B-8669-2C923593449C}" presName="compositeShape" presStyleCnt="0">
        <dgm:presLayoutVars>
          <dgm:chMax val="7"/>
          <dgm:dir/>
          <dgm:resizeHandles val="exact"/>
        </dgm:presLayoutVars>
      </dgm:prSet>
      <dgm:spPr/>
    </dgm:pt>
    <dgm:pt modelId="{CA17DB1D-942F-45DC-8023-53A27D755D29}" type="pres">
      <dgm:prSet presAssocID="{3AB40EE1-99F2-4E0E-A4FA-AB17173F6AAA}" presName="circ1" presStyleLbl="vennNode1" presStyleIdx="0" presStyleCnt="3"/>
      <dgm:spPr/>
    </dgm:pt>
    <dgm:pt modelId="{4718244F-6586-4A77-8DFA-9A754FC8B48C}" type="pres">
      <dgm:prSet presAssocID="{3AB40EE1-99F2-4E0E-A4FA-AB17173F6AA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395A0BC-AAD6-49EA-861F-BD1A4EF7FAF4}" type="pres">
      <dgm:prSet presAssocID="{E37900E7-88F4-4698-B1FC-47992A0F2695}" presName="circ2" presStyleLbl="vennNode1" presStyleIdx="1" presStyleCnt="3"/>
      <dgm:spPr/>
    </dgm:pt>
    <dgm:pt modelId="{D43DAC66-461E-4262-9441-34CDFAF1D46D}" type="pres">
      <dgm:prSet presAssocID="{E37900E7-88F4-4698-B1FC-47992A0F269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804C6D1-07A1-421F-AF5F-F42962E398D4}" type="pres">
      <dgm:prSet presAssocID="{C7567067-6B70-48E4-BB06-F9B5DC63FEF5}" presName="circ3" presStyleLbl="vennNode1" presStyleIdx="2" presStyleCnt="3"/>
      <dgm:spPr/>
    </dgm:pt>
    <dgm:pt modelId="{10B7C6C0-848A-411E-9B46-30600D6EDBBA}" type="pres">
      <dgm:prSet presAssocID="{C7567067-6B70-48E4-BB06-F9B5DC63FEF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C778611-AB33-4E59-AC4D-45118310DC3C}" srcId="{F747527A-6B56-442B-8669-2C923593449C}" destId="{E37900E7-88F4-4698-B1FC-47992A0F2695}" srcOrd="1" destOrd="0" parTransId="{110F836B-5AB2-4ACD-9C1D-340A8CEDBDF2}" sibTransId="{03C4C0EF-44F0-42F2-883D-531E7DC5DC1A}"/>
    <dgm:cxn modelId="{4908A12A-E94A-427A-B530-0E10A5F136D5}" srcId="{F747527A-6B56-442B-8669-2C923593449C}" destId="{C7567067-6B70-48E4-BB06-F9B5DC63FEF5}" srcOrd="2" destOrd="0" parTransId="{4D8DA6B7-5722-4A4A-A0E3-058922FFB687}" sibTransId="{26DEAF66-18B8-4FD9-8F64-1415AF8F4450}"/>
    <dgm:cxn modelId="{58A63B60-A141-4C19-AFFB-A975A20A8149}" type="presOf" srcId="{E37900E7-88F4-4698-B1FC-47992A0F2695}" destId="{C395A0BC-AAD6-49EA-861F-BD1A4EF7FAF4}" srcOrd="0" destOrd="0" presId="urn:microsoft.com/office/officeart/2005/8/layout/venn1"/>
    <dgm:cxn modelId="{A3AA0348-A31F-4E33-8E6F-F4CD63CE3B31}" type="presOf" srcId="{F747527A-6B56-442B-8669-2C923593449C}" destId="{3E07E93E-D02A-42BA-B382-37200AD3E47B}" srcOrd="0" destOrd="0" presId="urn:microsoft.com/office/officeart/2005/8/layout/venn1"/>
    <dgm:cxn modelId="{83C8236F-A913-450E-9ABC-63F407A43DA4}" type="presOf" srcId="{C7567067-6B70-48E4-BB06-F9B5DC63FEF5}" destId="{10B7C6C0-848A-411E-9B46-30600D6EDBBA}" srcOrd="1" destOrd="0" presId="urn:microsoft.com/office/officeart/2005/8/layout/venn1"/>
    <dgm:cxn modelId="{CABDFE55-76AA-4A4E-ABEB-406F2731037B}" type="presOf" srcId="{C7567067-6B70-48E4-BB06-F9B5DC63FEF5}" destId="{D804C6D1-07A1-421F-AF5F-F42962E398D4}" srcOrd="0" destOrd="0" presId="urn:microsoft.com/office/officeart/2005/8/layout/venn1"/>
    <dgm:cxn modelId="{246BE284-CE45-42E4-9D41-627CD30A8529}" srcId="{F747527A-6B56-442B-8669-2C923593449C}" destId="{3AB40EE1-99F2-4E0E-A4FA-AB17173F6AAA}" srcOrd="0" destOrd="0" parTransId="{12AF5A35-BA03-4087-8E5D-FB0E2F60DE4F}" sibTransId="{379C45A2-AED2-43F8-9FEB-BEBAF1C1A1FC}"/>
    <dgm:cxn modelId="{8B20448E-4E90-4FF2-8486-BD6A7ED454E8}" type="presOf" srcId="{3AB40EE1-99F2-4E0E-A4FA-AB17173F6AAA}" destId="{4718244F-6586-4A77-8DFA-9A754FC8B48C}" srcOrd="1" destOrd="0" presId="urn:microsoft.com/office/officeart/2005/8/layout/venn1"/>
    <dgm:cxn modelId="{D4B154A3-D031-4C19-ABCA-A8483FEF765F}" type="presOf" srcId="{3AB40EE1-99F2-4E0E-A4FA-AB17173F6AAA}" destId="{CA17DB1D-942F-45DC-8023-53A27D755D29}" srcOrd="0" destOrd="0" presId="urn:microsoft.com/office/officeart/2005/8/layout/venn1"/>
    <dgm:cxn modelId="{FA1EAAD4-A45B-43B5-87D4-7E22449DF910}" type="presOf" srcId="{E37900E7-88F4-4698-B1FC-47992A0F2695}" destId="{D43DAC66-461E-4262-9441-34CDFAF1D46D}" srcOrd="1" destOrd="0" presId="urn:microsoft.com/office/officeart/2005/8/layout/venn1"/>
    <dgm:cxn modelId="{1D95F218-446F-4B63-A9E2-F1C01686ED00}" type="presParOf" srcId="{3E07E93E-D02A-42BA-B382-37200AD3E47B}" destId="{CA17DB1D-942F-45DC-8023-53A27D755D29}" srcOrd="0" destOrd="0" presId="urn:microsoft.com/office/officeart/2005/8/layout/venn1"/>
    <dgm:cxn modelId="{3F67CAC1-CA14-4BE3-B3A8-D201F40340BE}" type="presParOf" srcId="{3E07E93E-D02A-42BA-B382-37200AD3E47B}" destId="{4718244F-6586-4A77-8DFA-9A754FC8B48C}" srcOrd="1" destOrd="0" presId="urn:microsoft.com/office/officeart/2005/8/layout/venn1"/>
    <dgm:cxn modelId="{BC305D3A-587D-4F1E-9222-CBD8CE113ED9}" type="presParOf" srcId="{3E07E93E-D02A-42BA-B382-37200AD3E47B}" destId="{C395A0BC-AAD6-49EA-861F-BD1A4EF7FAF4}" srcOrd="2" destOrd="0" presId="urn:microsoft.com/office/officeart/2005/8/layout/venn1"/>
    <dgm:cxn modelId="{37FB23AA-B44D-4F48-89AB-771856FA1B7C}" type="presParOf" srcId="{3E07E93E-D02A-42BA-B382-37200AD3E47B}" destId="{D43DAC66-461E-4262-9441-34CDFAF1D46D}" srcOrd="3" destOrd="0" presId="urn:microsoft.com/office/officeart/2005/8/layout/venn1"/>
    <dgm:cxn modelId="{70F92F8B-2104-4CAF-BEEE-4A5466AA2D96}" type="presParOf" srcId="{3E07E93E-D02A-42BA-B382-37200AD3E47B}" destId="{D804C6D1-07A1-421F-AF5F-F42962E398D4}" srcOrd="4" destOrd="0" presId="urn:microsoft.com/office/officeart/2005/8/layout/venn1"/>
    <dgm:cxn modelId="{8BE9943F-D589-44CB-AA8A-04AA97B2CE33}" type="presParOf" srcId="{3E07E93E-D02A-42BA-B382-37200AD3E47B}" destId="{10B7C6C0-848A-411E-9B46-30600D6EDBBA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17DB1D-942F-45DC-8023-53A27D755D29}">
      <dsp:nvSpPr>
        <dsp:cNvPr id="0" name=""/>
        <dsp:cNvSpPr/>
      </dsp:nvSpPr>
      <dsp:spPr>
        <a:xfrm>
          <a:off x="1426210" y="59901"/>
          <a:ext cx="2875279" cy="287527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Personal assets</a:t>
          </a:r>
        </a:p>
      </dsp:txBody>
      <dsp:txXfrm>
        <a:off x="1809580" y="563075"/>
        <a:ext cx="2108538" cy="1293875"/>
      </dsp:txXfrm>
    </dsp:sp>
    <dsp:sp modelId="{C395A0BC-AAD6-49EA-861F-BD1A4EF7FAF4}">
      <dsp:nvSpPr>
        <dsp:cNvPr id="0" name=""/>
        <dsp:cNvSpPr/>
      </dsp:nvSpPr>
      <dsp:spPr>
        <a:xfrm>
          <a:off x="2463706" y="1856951"/>
          <a:ext cx="2875279" cy="287527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Organisational processes</a:t>
          </a:r>
        </a:p>
      </dsp:txBody>
      <dsp:txXfrm>
        <a:off x="3343063" y="2599732"/>
        <a:ext cx="1725167" cy="1581403"/>
      </dsp:txXfrm>
    </dsp:sp>
    <dsp:sp modelId="{D804C6D1-07A1-421F-AF5F-F42962E398D4}">
      <dsp:nvSpPr>
        <dsp:cNvPr id="0" name=""/>
        <dsp:cNvSpPr/>
      </dsp:nvSpPr>
      <dsp:spPr>
        <a:xfrm>
          <a:off x="388713" y="1856951"/>
          <a:ext cx="2875279" cy="287527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Community assets</a:t>
          </a:r>
        </a:p>
      </dsp:txBody>
      <dsp:txXfrm>
        <a:off x="659468" y="2599732"/>
        <a:ext cx="1725167" cy="15814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413452-9685-40CF-BC58-CF3697162E0A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64691-AC08-4C8F-802A-011027502B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651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0B30E-B267-FB41-B54A-3E4E5471F663}" type="slidenum">
              <a:rPr lang="en-GB"/>
              <a:pPr/>
              <a:t>8</a:t>
            </a:fld>
            <a:endParaRPr lang="en-GB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GB"/>
              <a:t>More than 5000 children, self-report data; 82 % response rate</a:t>
            </a:r>
          </a:p>
          <a:p>
            <a:pPr>
              <a:buFontTx/>
              <a:buChar char="•"/>
            </a:pPr>
            <a:r>
              <a:rPr lang="en-GB"/>
              <a:t>Chronic pain: occurring weekly for more than 3 months with VAS scores above 5</a:t>
            </a:r>
          </a:p>
          <a:p>
            <a:pPr>
              <a:buFontTx/>
              <a:buChar char="•"/>
            </a:pPr>
            <a:r>
              <a:rPr lang="en-GB"/>
              <a:t>Most prevalent: limb pain, headache, abdominal pain</a:t>
            </a:r>
          </a:p>
        </p:txBody>
      </p:sp>
    </p:spTree>
    <p:extLst>
      <p:ext uri="{BB962C8B-B14F-4D97-AF65-F5344CB8AC3E}">
        <p14:creationId xmlns:p14="http://schemas.microsoft.com/office/powerpoint/2010/main" val="2920118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Evolutionary biology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0C5F2-3A07-A242-8D0D-90AEA5FDE27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375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rACC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stands for </a:t>
            </a:r>
            <a:r>
              <a:rPr lang="en-GB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Rostral Anterior Cingulate Cortex</a:t>
            </a:r>
          </a:p>
          <a:p>
            <a:r>
              <a:rPr lang="en-GB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mACC</a:t>
            </a:r>
            <a:r>
              <a:rPr lang="en-GB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Medial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0C5F2-3A07-A242-8D0D-90AEA5FDE27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610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23BC7-06DD-46D7-A754-7456B1A80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77A0C7-3FF0-4BF1-8569-97306110F0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BB155-899E-45EA-934F-BB270EC6B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C6A4-0BE0-4C2E-9169-423834C71046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53F17-3723-4F49-9E99-0884A5CA2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7D588-6C73-4636-A283-FC0D50887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EE31-87A9-41B2-B69B-37092775D3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9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E4120-4692-4E67-A3D0-E2B18988A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0B4765-A629-4465-A196-32BB9B5D03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381A3-3377-484B-9CDD-8686E78A7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C6A4-0BE0-4C2E-9169-423834C71046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02B5E-2207-41AA-96A1-BD1165BC9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84390-0CDF-493B-AE2D-83CE73F67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EE31-87A9-41B2-B69B-37092775D3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847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BC4777-3914-4ABC-9988-F7F21D4BC8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A2212C-4E3E-4331-A6C4-9A51995DF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664C4-49E5-4D05-9F83-41C5A6676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C6A4-0BE0-4C2E-9169-423834C71046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2B807-56CA-4A95-9412-749488861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5990D-EEF1-445F-B29D-A5ED2BBD0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EE31-87A9-41B2-B69B-37092775D3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365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6BF0234-EBA2-E643-AD3B-2611142301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21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5A4C7-4FEE-4B9B-8C49-FFA64573F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99E06-A43D-4B60-ACFE-014D30F06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9D6B5-F81E-4F81-BBC1-298CB0487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C6A4-0BE0-4C2E-9169-423834C71046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1F68A-0106-4E5D-B550-48D4E51BA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DC56C-250F-4818-81AB-7C13BFF2A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EE31-87A9-41B2-B69B-37092775D3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926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7DC6E-E5A1-4B6D-A39A-6D8B1FD54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672C0-90A4-48F4-BA3E-FEB6CBFB8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3EF3E-AA5B-4D9C-92A1-98D2B3388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C6A4-0BE0-4C2E-9169-423834C71046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ED4AD-D94B-4D78-82C6-1B6B3314D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CE149-1FCB-4D96-A208-72FAE4CE5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EE31-87A9-41B2-B69B-37092775D3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874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AF9E7-FD2F-4664-ACFE-283E87B9D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BB638-2249-42EA-BD47-3217320CD6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D71D83-8BA6-419F-AF97-472DE4AEE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AE9FC5-BD73-4C69-8C70-468210E8E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C6A4-0BE0-4C2E-9169-423834C71046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86E8E1-9504-447A-94F3-6BD8933A4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21414-08FF-43A1-8FAF-C131750D5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EE31-87A9-41B2-B69B-37092775D3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402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DFC02-C12E-4CCA-851C-EC7CFCE2F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7DCC77-C959-484D-B405-AB396BCDD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C6C55A-4275-4D0F-B054-0CEBCD1643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EC70BF-3889-4C3C-8702-9628DC75DD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221046-5864-4F54-8B64-636A848E57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E4C337-5458-4EA7-B126-2F5266280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C6A4-0BE0-4C2E-9169-423834C71046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D6CDDF-1D51-4F2D-A588-18757E9D5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9028DB-8377-4986-B934-9B835AA03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EE31-87A9-41B2-B69B-37092775D3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016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27919-928D-480B-BE2A-81D472430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A48095-8195-418D-9775-055545550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C6A4-0BE0-4C2E-9169-423834C71046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6CF1A5-7E0D-4673-87AE-93CB4D2AE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193915-CDD5-4B7C-BB00-EE865D26B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EE31-87A9-41B2-B69B-37092775D3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517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03C9B-DCBA-4D1A-BACE-BD005EC84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C6A4-0BE0-4C2E-9169-423834C71046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3C3D61-BADD-42B6-B38C-A8371CE0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E3BB3-4A74-4859-A7E4-FEF897513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EE31-87A9-41B2-B69B-37092775D3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385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41E5A-6BAE-4889-A120-611D4CBD4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19337-3128-40A5-A804-DF7DF5FAE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26085-ECD5-43FA-9BC0-383C75794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C9A34-5B70-4171-97EE-86336599A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C6A4-0BE0-4C2E-9169-423834C71046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25A87B-C75D-4FE2-A730-13089B93E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334CB6-945D-4289-A98C-BA6981BAC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EE31-87A9-41B2-B69B-37092775D3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335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11CE2-A8EE-4873-A58E-DD9BD2DB5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34F09F-A3D4-4771-82BC-51C49A1D53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BB031-62E4-4321-AC21-6911715B02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E88F5-E84D-4DC3-83BF-D038CE0A8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C6A4-0BE0-4C2E-9169-423834C71046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691094-5AE2-4801-AB8B-208AC1B73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0BD8AC-630F-45A1-A292-78C40BCE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EE31-87A9-41B2-B69B-37092775D3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15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657C8A-7683-4DE5-8980-9C5347077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BE1AB-53D9-4896-AF68-3AAD028CB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AF1D3-8591-4538-A307-CB80DE000D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3C6A4-0BE0-4C2E-9169-423834C71046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9A578-A56A-4487-8EBC-0A3E0354DC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01CD4-67FD-4FFD-89A5-BD6478CB06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0EE31-87A9-41B2-B69B-37092775D3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574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intechopen.com/source/html/43104/media/image1.png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74525-4B34-4DF8-9748-0EEDCEC6A3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Chronic Pain in Children and Young People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DE0172-A56E-47D6-8914-4E8272FA85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Nick Wilkinson</a:t>
            </a:r>
          </a:p>
          <a:p>
            <a:r>
              <a:rPr lang="en-GB" dirty="0"/>
              <a:t>Paediatric Specialist in Rheumatology and Chronic Pain</a:t>
            </a:r>
          </a:p>
          <a:p>
            <a:r>
              <a:rPr lang="en-GB" dirty="0"/>
              <a:t>University Hospital Wales </a:t>
            </a:r>
          </a:p>
        </p:txBody>
      </p:sp>
    </p:spTree>
    <p:extLst>
      <p:ext uri="{BB962C8B-B14F-4D97-AF65-F5344CB8AC3E}">
        <p14:creationId xmlns:p14="http://schemas.microsoft.com/office/powerpoint/2010/main" val="1187215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MSK pain in primary care</a:t>
            </a:r>
            <a:endParaRPr lang="en-GB" altLang="en-US"/>
          </a:p>
        </p:txBody>
      </p:sp>
      <p:pic>
        <p:nvPicPr>
          <p:cNvPr id="39939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14" y="1417639"/>
            <a:ext cx="6124575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40014" y="3971925"/>
            <a:ext cx="6518275" cy="465138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824789" y="2349500"/>
            <a:ext cx="1584325" cy="120015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5-10 % in two other studies </a:t>
            </a:r>
            <a:endParaRPr lang="en-GB" altLang="en-US" sz="2400" dirty="0">
              <a:latin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175501" y="3500438"/>
            <a:ext cx="720725" cy="576262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3" name="TextBox 8"/>
          <p:cNvSpPr txBox="1">
            <a:spLocks noChangeArrowheads="1"/>
          </p:cNvSpPr>
          <p:nvPr/>
        </p:nvSpPr>
        <p:spPr bwMode="auto">
          <a:xfrm>
            <a:off x="7618414" y="6223000"/>
            <a:ext cx="259238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0070C0"/>
                </a:solidFill>
                <a:latin typeface="Arial" panose="020B0604020202020204" pitchFamily="34" charset="0"/>
              </a:rPr>
              <a:t>Henschke 2014 BMC</a:t>
            </a:r>
            <a:endParaRPr lang="en-GB" altLang="en-US" sz="200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4" y="-31750"/>
            <a:ext cx="9018587" cy="692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63751" y="5445125"/>
            <a:ext cx="6518275" cy="39370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283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57BC9-F45C-4BA6-9CDD-EB665EB91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points -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9B05C-7ABA-4217-AE61-FF3BDB693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Pain is common 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808116-09E9-4F8A-983E-035AF590BD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654" y="1425962"/>
            <a:ext cx="132556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38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57BC9-F45C-4BA6-9CDD-EB665EB91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points -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9B05C-7ABA-4217-AE61-FF3BDB693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Pain is common </a:t>
            </a:r>
          </a:p>
          <a:p>
            <a:endParaRPr lang="en-GB" dirty="0"/>
          </a:p>
          <a:p>
            <a:r>
              <a:rPr lang="en-GB" dirty="0"/>
              <a:t>Pain score is not a marker of tissue damage</a:t>
            </a:r>
          </a:p>
          <a:p>
            <a:pPr lvl="1"/>
            <a:r>
              <a:rPr lang="en-GB" dirty="0"/>
              <a:t>But is of distress or threat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5A15BE-92FB-4B3A-8E07-55F3B47416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067" y="2617408"/>
            <a:ext cx="2957090" cy="1962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808116-09E9-4F8A-983E-035AF590BD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16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654" y="973380"/>
            <a:ext cx="132556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48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24000" y="535734"/>
            <a:ext cx="9144000" cy="875379"/>
          </a:xfrm>
        </p:spPr>
        <p:txBody>
          <a:bodyPr>
            <a:normAutofit fontScale="90000"/>
          </a:bodyPr>
          <a:lstStyle/>
          <a:p>
            <a:r>
              <a:rPr lang="en-GB" dirty="0"/>
              <a:t>What is the point of pain?</a:t>
            </a:r>
          </a:p>
        </p:txBody>
      </p:sp>
      <p:pic>
        <p:nvPicPr>
          <p:cNvPr id="3078" name="Picture 6" descr="daffy duck pain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341" y="2183716"/>
            <a:ext cx="47625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503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57BC9-F45C-4BA6-9CDD-EB665EB91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points -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9B05C-7ABA-4217-AE61-FF3BDB693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Pain is common </a:t>
            </a:r>
          </a:p>
          <a:p>
            <a:endParaRPr lang="en-GB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Pain score is not a marker of tissue damage</a:t>
            </a:r>
          </a:p>
          <a:p>
            <a:pPr lvl="1"/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But is of distress or threat</a:t>
            </a:r>
          </a:p>
          <a:p>
            <a:pPr lvl="1"/>
            <a:endParaRPr lang="en-GB" dirty="0"/>
          </a:p>
          <a:p>
            <a:r>
              <a:rPr lang="en-GB" dirty="0"/>
              <a:t>Pain score is entirely subjective or personal </a:t>
            </a:r>
          </a:p>
          <a:p>
            <a:pPr lvl="1"/>
            <a:r>
              <a:rPr lang="en-GB" dirty="0"/>
              <a:t>Comparisons between conditions is pointless</a:t>
            </a:r>
          </a:p>
          <a:p>
            <a:pPr lvl="1"/>
            <a:endParaRPr lang="en-GB" dirty="0"/>
          </a:p>
          <a:p>
            <a:r>
              <a:rPr lang="en-GB" dirty="0"/>
              <a:t>Pain is not the fifth vital 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C7CE5D-97EE-499B-8EED-3B2458CDE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067" y="5028962"/>
            <a:ext cx="3197235" cy="1673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5A15BE-92FB-4B3A-8E07-55F3B47416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067" y="2617408"/>
            <a:ext cx="2957090" cy="1962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808116-09E9-4F8A-983E-035AF590BD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16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654" y="973380"/>
            <a:ext cx="132556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0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D65E51-1AF6-46AD-B6E6-D78655345C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2444" y="665018"/>
            <a:ext cx="7164756" cy="576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17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is not a pain nerve </a:t>
            </a:r>
            <a:endParaRPr lang="en-GB" dirty="0"/>
          </a:p>
        </p:txBody>
      </p:sp>
      <p:pic>
        <p:nvPicPr>
          <p:cNvPr id="2050" name="Picture 2" descr="http://www.cs.bham.ac.uk/~mmk/Teaching/AI/figures/descartes-fi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814" y="1690688"/>
            <a:ext cx="4730563" cy="498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037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Interactions of nerves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435" y="1826295"/>
            <a:ext cx="6350000" cy="37465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D319AD6-50F0-4A68-ABD9-38354178C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649" y="4411291"/>
            <a:ext cx="4032438" cy="221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67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edia/image1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9" y="116633"/>
            <a:ext cx="7313421" cy="644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242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9D39C8-612C-46E7-9870-30089D858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193" y="1303142"/>
            <a:ext cx="6685864" cy="45020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6BFDF4-1475-4365-BB76-C731A5556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177" y="4456257"/>
            <a:ext cx="1666875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97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00145" y="568801"/>
            <a:ext cx="1545486" cy="3184450"/>
          </a:xfrm>
        </p:spPr>
        <p:txBody>
          <a:bodyPr>
            <a:normAutofit/>
          </a:bodyPr>
          <a:lstStyle/>
          <a:p>
            <a:r>
              <a:rPr lang="en-GB" sz="1600" dirty="0"/>
              <a:t>Context</a:t>
            </a:r>
          </a:p>
          <a:p>
            <a:r>
              <a:rPr lang="en-GB" sz="1600" dirty="0"/>
              <a:t>Localise</a:t>
            </a:r>
          </a:p>
          <a:p>
            <a:r>
              <a:rPr lang="en-GB" sz="1600" dirty="0"/>
              <a:t>Arousal</a:t>
            </a:r>
          </a:p>
          <a:p>
            <a:r>
              <a:rPr lang="en-GB" sz="1600" dirty="0"/>
              <a:t>Anxiety</a:t>
            </a:r>
          </a:p>
          <a:p>
            <a:r>
              <a:rPr lang="en-GB" sz="1600" dirty="0"/>
              <a:t>Expectation</a:t>
            </a:r>
          </a:p>
          <a:p>
            <a:r>
              <a:rPr lang="en-GB" sz="1600" dirty="0"/>
              <a:t>Happiness</a:t>
            </a:r>
          </a:p>
          <a:p>
            <a:r>
              <a:rPr lang="en-GB" sz="1600" dirty="0"/>
              <a:t>Beliefs</a:t>
            </a:r>
          </a:p>
          <a:p>
            <a:r>
              <a:rPr lang="en-GB" sz="1600" dirty="0"/>
              <a:t>Expectation</a:t>
            </a:r>
          </a:p>
          <a:p>
            <a:r>
              <a:rPr lang="en-GB" sz="1600" dirty="0"/>
              <a:t>Genetics</a:t>
            </a:r>
          </a:p>
          <a:p>
            <a:endParaRPr lang="en-GB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09" b="3209"/>
          <a:stretch/>
        </p:blipFill>
        <p:spPr>
          <a:xfrm>
            <a:off x="1811077" y="568801"/>
            <a:ext cx="5162647" cy="559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8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nput brain Images, Stock Photos &amp;amp;amp; Vectors | Shutterstock">
            <a:extLst>
              <a:ext uri="{FF2B5EF4-FFF2-40B4-BE49-F238E27FC236}">
                <a16:creationId xmlns:a16="http://schemas.microsoft.com/office/drawing/2014/main" id="{0C992F46-839D-4296-B563-B1260D9592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8" r="10579"/>
          <a:stretch/>
        </p:blipFill>
        <p:spPr bwMode="auto">
          <a:xfrm>
            <a:off x="3749879" y="1420241"/>
            <a:ext cx="4471332" cy="360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nput brain Images, Stock Photos &amp;amp;amp; Vectors | Shutterstock">
            <a:extLst>
              <a:ext uri="{FF2B5EF4-FFF2-40B4-BE49-F238E27FC236}">
                <a16:creationId xmlns:a16="http://schemas.microsoft.com/office/drawing/2014/main" id="{22328389-2A74-451C-BA24-9864863742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65926" y="1469876"/>
            <a:ext cx="2157369" cy="205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D5AC5A-829C-42C4-A9AF-6AAA791E4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211" y="372516"/>
            <a:ext cx="2893462" cy="2932951"/>
          </a:xfrm>
          <a:prstGeom prst="rect">
            <a:avLst/>
          </a:prstGeom>
        </p:spPr>
      </p:pic>
      <p:pic>
        <p:nvPicPr>
          <p:cNvPr id="6" name="Picture 5" descr="Input brain Images, Stock Photos &amp;amp;amp; Vectors | Shutterstock">
            <a:extLst>
              <a:ext uri="{FF2B5EF4-FFF2-40B4-BE49-F238E27FC236}">
                <a16:creationId xmlns:a16="http://schemas.microsoft.com/office/drawing/2014/main" id="{A48DA2D6-8E2C-47BB-988A-846F5FB17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16983">
            <a:off x="6258864" y="1751374"/>
            <a:ext cx="1687585" cy="21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02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2.bp.blogspot.com/_fZGy5ipuV-Y/TSi4luLlATI/AAAAAAAAAKs/4dFLAl7PuW8/s1600/headache.jpg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620713"/>
            <a:ext cx="6067425" cy="567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210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78.media.tumblr.com/4ad88236220577e12fefe93813b06425/tumblr_nml7dooQj11u78m4jo1_4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548" y="798489"/>
            <a:ext cx="4289928" cy="241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78.media.tumblr.com/4ad88236220577e12fefe93813b06425/tumblr_nml7dooQj11u78m4jo1_4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548" y="3532880"/>
            <a:ext cx="4304495" cy="242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586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nil Seth&amp;amp;#39;s theory of consciousness – SelfAwarePatterns">
            <a:extLst>
              <a:ext uri="{FF2B5EF4-FFF2-40B4-BE49-F238E27FC236}">
                <a16:creationId xmlns:a16="http://schemas.microsoft.com/office/drawing/2014/main" id="{EA75C745-34DF-4CB6-A614-4C072684F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102" y="926041"/>
            <a:ext cx="3319897" cy="500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608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olles Fracture - Physiopedia">
            <a:extLst>
              <a:ext uri="{FF2B5EF4-FFF2-40B4-BE49-F238E27FC236}">
                <a16:creationId xmlns:a16="http://schemas.microsoft.com/office/drawing/2014/main" id="{40B18AE4-D861-49C1-856D-DAA22DAD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995" y="877701"/>
            <a:ext cx="4275718" cy="321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E06662-7A43-4F2E-BAE1-9CA28AFB0B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11"/>
          <a:stretch/>
        </p:blipFill>
        <p:spPr>
          <a:xfrm>
            <a:off x="5580068" y="3780097"/>
            <a:ext cx="5858897" cy="251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6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E8B5FB-CF70-49A0-BC70-4430EFF01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559" y="718284"/>
            <a:ext cx="3985337" cy="3566845"/>
          </a:xfrm>
          <a:prstGeom prst="rect">
            <a:avLst/>
          </a:prstGeom>
        </p:spPr>
      </p:pic>
      <p:pic>
        <p:nvPicPr>
          <p:cNvPr id="6146" name="Picture 2" descr="Complex Regional Pain Syndromes - Cancer Therapy Advisor">
            <a:extLst>
              <a:ext uri="{FF2B5EF4-FFF2-40B4-BE49-F238E27FC236}">
                <a16:creationId xmlns:a16="http://schemas.microsoft.com/office/drawing/2014/main" id="{B84A711E-5F79-4CAD-A5C1-6E65152BE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25517" y="2881867"/>
            <a:ext cx="2197388" cy="280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BC9D4D-FB11-4499-933D-1E250CB5E5B8}"/>
              </a:ext>
            </a:extLst>
          </p:cNvPr>
          <p:cNvSpPr txBox="1"/>
          <p:nvPr/>
        </p:nvSpPr>
        <p:spPr>
          <a:xfrm>
            <a:off x="10318377" y="4285128"/>
            <a:ext cx="14253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Touch</a:t>
            </a:r>
          </a:p>
          <a:p>
            <a:r>
              <a:rPr lang="en-GB" dirty="0"/>
              <a:t>Warmth</a:t>
            </a:r>
          </a:p>
          <a:p>
            <a:r>
              <a:rPr lang="en-GB" dirty="0"/>
              <a:t>Movement</a:t>
            </a:r>
          </a:p>
          <a:p>
            <a:endParaRPr lang="en-GB" dirty="0"/>
          </a:p>
          <a:p>
            <a:r>
              <a:rPr lang="en-GB" dirty="0"/>
              <a:t>Trust</a:t>
            </a:r>
          </a:p>
          <a:p>
            <a:r>
              <a:rPr lang="en-GB" dirty="0"/>
              <a:t>Explanation </a:t>
            </a:r>
          </a:p>
          <a:p>
            <a:r>
              <a:rPr lang="en-GB" dirty="0"/>
              <a:t>Goals </a:t>
            </a:r>
          </a:p>
        </p:txBody>
      </p:sp>
    </p:spTree>
    <p:extLst>
      <p:ext uri="{BB962C8B-B14F-4D97-AF65-F5344CB8AC3E}">
        <p14:creationId xmlns:p14="http://schemas.microsoft.com/office/powerpoint/2010/main" val="37783987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25E57-9096-42FA-B208-BF6EB30BF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points -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7BA6F-F564-4BCB-886C-94AE80A69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Be careful of a mind v body approach to pain</a:t>
            </a:r>
          </a:p>
          <a:p>
            <a:endParaRPr lang="en-GB" dirty="0"/>
          </a:p>
          <a:p>
            <a:r>
              <a:rPr lang="en-GB" dirty="0"/>
              <a:t>Pain becomes self fulfilling unless challenged </a:t>
            </a:r>
          </a:p>
          <a:p>
            <a:pPr lvl="1"/>
            <a:r>
              <a:rPr lang="en-GB" dirty="0"/>
              <a:t>But in the right way</a:t>
            </a:r>
          </a:p>
          <a:p>
            <a:endParaRPr lang="en-GB" dirty="0"/>
          </a:p>
          <a:p>
            <a:r>
              <a:rPr lang="en-GB" dirty="0"/>
              <a:t>The role of medication is limited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94841E-0BF3-444D-8FA8-9FB8DC70B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952" y="4746811"/>
            <a:ext cx="1265030" cy="19966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DDBCC6-B63F-49CE-88C5-8FEBBAF71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427" y="3429000"/>
            <a:ext cx="2037064" cy="215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92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2: </a:t>
            </a:r>
            <a:r>
              <a:rPr lang="en-GB" i="1" dirty="0"/>
              <a:t>getting it right first time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6353175" cy="4641850"/>
          </a:xfrm>
        </p:spPr>
        <p:txBody>
          <a:bodyPr>
            <a:normAutofit/>
          </a:bodyPr>
          <a:lstStyle/>
          <a:p>
            <a:r>
              <a:rPr lang="en-GB" sz="2400" dirty="0"/>
              <a:t>15yo girl – emergency referral</a:t>
            </a:r>
          </a:p>
          <a:p>
            <a:r>
              <a:rPr lang="en-GB" sz="2400" dirty="0"/>
              <a:t>7mo increasing back &amp; neck pain</a:t>
            </a:r>
          </a:p>
          <a:p>
            <a:endParaRPr lang="en-GB" sz="2400" dirty="0"/>
          </a:p>
          <a:p>
            <a:r>
              <a:rPr lang="en-GB" sz="2400" dirty="0"/>
              <a:t>Seen by 9 different teams / services</a:t>
            </a:r>
          </a:p>
          <a:p>
            <a:r>
              <a:rPr lang="en-GB" sz="2400" dirty="0"/>
              <a:t>3 x MRI (and other tests)</a:t>
            </a:r>
          </a:p>
          <a:p>
            <a:endParaRPr lang="en-GB" sz="2400" dirty="0"/>
          </a:p>
          <a:p>
            <a:r>
              <a:rPr lang="en-GB" sz="2400" dirty="0"/>
              <a:t>Admitted for 10 days</a:t>
            </a:r>
          </a:p>
          <a:p>
            <a:pPr lvl="1"/>
            <a:r>
              <a:rPr lang="en-GB" sz="2000" dirty="0"/>
              <a:t>Medication</a:t>
            </a:r>
          </a:p>
          <a:p>
            <a:pPr lvl="1"/>
            <a:r>
              <a:rPr lang="en-GB" sz="2000" dirty="0"/>
              <a:t>MRI repeat</a:t>
            </a:r>
          </a:p>
          <a:p>
            <a:pPr lvl="1"/>
            <a:r>
              <a:rPr lang="en-GB" sz="2000" dirty="0"/>
              <a:t>No improvement</a:t>
            </a:r>
          </a:p>
          <a:p>
            <a:r>
              <a:rPr lang="en-GB" sz="2400" dirty="0"/>
              <a:t>Referred and seen urgently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735" y="1356519"/>
            <a:ext cx="3926442" cy="22723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087" y="4252912"/>
            <a:ext cx="2471738" cy="24717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FF7686-B70B-4C8D-BAA7-93E2EC706AA2}"/>
              </a:ext>
            </a:extLst>
          </p:cNvPr>
          <p:cNvSpPr/>
          <p:nvPr/>
        </p:nvSpPr>
        <p:spPr>
          <a:xfrm>
            <a:off x="838199" y="1621422"/>
            <a:ext cx="491714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The importance of understanding and explaining pain</a:t>
            </a:r>
          </a:p>
          <a:p>
            <a:endParaRPr lang="en-GB" sz="2400" dirty="0"/>
          </a:p>
          <a:p>
            <a:r>
              <a:rPr lang="en-GB" sz="2400" dirty="0"/>
              <a:t>Ensuring a patient feels heard</a:t>
            </a:r>
          </a:p>
          <a:p>
            <a:endParaRPr lang="en-GB" sz="2400" dirty="0"/>
          </a:p>
          <a:p>
            <a:r>
              <a:rPr lang="en-GB" sz="2400" dirty="0"/>
              <a:t>Effective reassurance </a:t>
            </a:r>
          </a:p>
          <a:p>
            <a:r>
              <a:rPr lang="en-GB" sz="2400" dirty="0"/>
              <a:t>Careful choice of language</a:t>
            </a:r>
          </a:p>
          <a:p>
            <a:endParaRPr lang="en-GB" sz="2400" dirty="0"/>
          </a:p>
          <a:p>
            <a:r>
              <a:rPr lang="en-GB" sz="2400" dirty="0"/>
              <a:t>Acknowledging complexity</a:t>
            </a:r>
          </a:p>
          <a:p>
            <a:endParaRPr lang="en-GB" sz="2400" dirty="0"/>
          </a:p>
          <a:p>
            <a:r>
              <a:rPr lang="en-GB" sz="2400" dirty="0"/>
              <a:t>One size does not fit all </a:t>
            </a:r>
          </a:p>
          <a:p>
            <a:r>
              <a:rPr lang="en-GB" sz="2400" dirty="0"/>
              <a:t>Build a community 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5571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04" y="3629744"/>
            <a:ext cx="2428173" cy="264318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Triaged model; </a:t>
            </a:r>
            <a:r>
              <a:rPr lang="en-GB" sz="4000" i="1" dirty="0"/>
              <a:t>matching resource to need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20045" y="4049204"/>
            <a:ext cx="2035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0070C0"/>
                </a:solidFill>
              </a:rPr>
              <a:t>i</a:t>
            </a:r>
            <a:r>
              <a:rPr lang="en-GB" sz="1600" dirty="0">
                <a:solidFill>
                  <a:srgbClr val="0070C0"/>
                </a:solidFill>
              </a:rPr>
              <a:t>-THRIVE toolkit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20045" y="4545146"/>
            <a:ext cx="2228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0070C0"/>
                </a:solidFill>
              </a:rPr>
              <a:t>i</a:t>
            </a:r>
            <a:r>
              <a:rPr lang="en-GB" sz="1600" dirty="0">
                <a:solidFill>
                  <a:srgbClr val="0070C0"/>
                </a:solidFill>
              </a:rPr>
              <a:t>-THRIVE Academy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20045" y="4993539"/>
            <a:ext cx="2035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0070C0"/>
                </a:solidFill>
              </a:rPr>
              <a:t>i</a:t>
            </a:r>
            <a:r>
              <a:rPr lang="en-GB" sz="1600" dirty="0">
                <a:solidFill>
                  <a:srgbClr val="0070C0"/>
                </a:solidFill>
              </a:rPr>
              <a:t>-THRIVE communities of practice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7" t="7774" r="25405" b="3784"/>
          <a:stretch/>
        </p:blipFill>
        <p:spPr>
          <a:xfrm>
            <a:off x="838200" y="1413192"/>
            <a:ext cx="4992248" cy="50051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74629" y="3072246"/>
            <a:ext cx="4145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Similar to Thrive mental health model </a:t>
            </a:r>
          </a:p>
        </p:txBody>
      </p:sp>
    </p:spTree>
    <p:extLst>
      <p:ext uri="{BB962C8B-B14F-4D97-AF65-F5344CB8AC3E}">
        <p14:creationId xmlns:p14="http://schemas.microsoft.com/office/powerpoint/2010/main" val="28830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bp.blogspot.com/_fZGy5ipuV-Y/TSi4luLlATI/AAAAAAAAAKs/4dFLAl7PuW8/s1600/headache.jpg.jpeg">
            <a:extLst>
              <a:ext uri="{FF2B5EF4-FFF2-40B4-BE49-F238E27FC236}">
                <a16:creationId xmlns:a16="http://schemas.microsoft.com/office/drawing/2014/main" id="{4A392C42-8AD3-4C5B-A02B-DAAC90281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744" y="1045299"/>
            <a:ext cx="5255491" cy="491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9244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/>
          </p:nvPr>
        </p:nvGraphicFramePr>
        <p:xfrm>
          <a:off x="2685288" y="1690688"/>
          <a:ext cx="5727700" cy="4792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Asset based healthcare</a:t>
            </a:r>
          </a:p>
        </p:txBody>
      </p:sp>
    </p:spTree>
    <p:extLst>
      <p:ext uri="{BB962C8B-B14F-4D97-AF65-F5344CB8AC3E}">
        <p14:creationId xmlns:p14="http://schemas.microsoft.com/office/powerpoint/2010/main" val="17279895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78A3FC-41FD-43E0-B6EE-1AAE3676C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369" y="2433076"/>
            <a:ext cx="2471738" cy="24717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1CBB97-ABE1-4A70-9876-FD307162D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898" y="535812"/>
            <a:ext cx="1519147" cy="17053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CF25B3-7EF7-4158-AE42-FE1D99C11C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305" t="66224"/>
          <a:stretch/>
        </p:blipFill>
        <p:spPr>
          <a:xfrm>
            <a:off x="8690160" y="2684508"/>
            <a:ext cx="2547097" cy="1968874"/>
          </a:xfrm>
          <a:prstGeom prst="rect">
            <a:avLst/>
          </a:prstGeom>
        </p:spPr>
      </p:pic>
      <p:pic>
        <p:nvPicPr>
          <p:cNvPr id="2050" name="Picture 2" descr="Beauty Salon Makeup Artist Spa Services Job Stick Figure Pictogram Icons - 55079163">
            <a:extLst>
              <a:ext uri="{FF2B5EF4-FFF2-40B4-BE49-F238E27FC236}">
                <a16:creationId xmlns:a16="http://schemas.microsoft.com/office/drawing/2014/main" id="{2F1A9B1F-036F-482A-BBCF-A51A5C450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40784" r="29608" b="35556"/>
          <a:stretch/>
        </p:blipFill>
        <p:spPr bwMode="auto">
          <a:xfrm>
            <a:off x="8942433" y="5047004"/>
            <a:ext cx="2182767" cy="129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9DB1ACE3-9A92-4751-AA82-9735243EFA2E}"/>
              </a:ext>
            </a:extLst>
          </p:cNvPr>
          <p:cNvSpPr/>
          <p:nvPr/>
        </p:nvSpPr>
        <p:spPr>
          <a:xfrm>
            <a:off x="8426824" y="330574"/>
            <a:ext cx="2904001" cy="2102502"/>
          </a:xfrm>
          <a:prstGeom prst="cloudCallout">
            <a:avLst>
              <a:gd name="adj1" fmla="val -196888"/>
              <a:gd name="adj2" fmla="val 9493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408D9D7C-4EAF-40AF-9BB8-C5D8C9A28BC0}"/>
              </a:ext>
            </a:extLst>
          </p:cNvPr>
          <p:cNvSpPr/>
          <p:nvPr/>
        </p:nvSpPr>
        <p:spPr>
          <a:xfrm>
            <a:off x="8426823" y="4653382"/>
            <a:ext cx="3316942" cy="2204618"/>
          </a:xfrm>
          <a:prstGeom prst="cloudCallout">
            <a:avLst>
              <a:gd name="adj1" fmla="val -178239"/>
              <a:gd name="adj2" fmla="val -10878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49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647" y="1314173"/>
            <a:ext cx="7639922" cy="443030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400299" y="2228850"/>
            <a:ext cx="809625" cy="74295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2676525" y="4600575"/>
            <a:ext cx="628650" cy="57150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3610846" y="4838700"/>
            <a:ext cx="628650" cy="57150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1559828" y="4667250"/>
            <a:ext cx="1014193" cy="57150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3476189" y="2333625"/>
            <a:ext cx="543361" cy="523875"/>
          </a:xfrm>
          <a:prstGeom prst="ellipse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4304865" y="2071687"/>
            <a:ext cx="543361" cy="523875"/>
          </a:xfrm>
          <a:prstGeom prst="ellipse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6143189" y="2433637"/>
            <a:ext cx="543361" cy="523875"/>
          </a:xfrm>
          <a:prstGeom prst="ellipse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2533430" y="3067050"/>
            <a:ext cx="543361" cy="523875"/>
          </a:xfrm>
          <a:prstGeom prst="ellipse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961260" y="3267385"/>
            <a:ext cx="543361" cy="523875"/>
          </a:xfrm>
          <a:prstGeom prst="ellipse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Regional developments</a:t>
            </a: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7634288" y="1337604"/>
            <a:ext cx="3719512" cy="28265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Regional connections </a:t>
            </a:r>
          </a:p>
          <a:p>
            <a:pPr lvl="1"/>
            <a:r>
              <a:rPr lang="en-GB" sz="2000" dirty="0"/>
              <a:t>&gt;100 staff</a:t>
            </a:r>
          </a:p>
          <a:p>
            <a:pPr lvl="1"/>
            <a:r>
              <a:rPr lang="en-GB" sz="2000" dirty="0"/>
              <a:t>43 physios </a:t>
            </a:r>
          </a:p>
          <a:p>
            <a:pPr lvl="1"/>
            <a:endParaRPr lang="en-GB" sz="2000" dirty="0"/>
          </a:p>
          <a:p>
            <a:r>
              <a:rPr lang="en-GB" sz="2400" dirty="0"/>
              <a:t>Multiple strategies for</a:t>
            </a:r>
          </a:p>
          <a:p>
            <a:pPr lvl="1"/>
            <a:r>
              <a:rPr lang="en-GB" sz="2000" dirty="0"/>
              <a:t>Teaching</a:t>
            </a:r>
          </a:p>
          <a:p>
            <a:pPr lvl="1"/>
            <a:r>
              <a:rPr lang="en-GB" sz="2000" dirty="0"/>
              <a:t>Coaching</a:t>
            </a:r>
          </a:p>
          <a:p>
            <a:pPr lvl="1"/>
            <a:r>
              <a:rPr lang="en-GB" sz="2000" dirty="0"/>
              <a:t>Problem solving </a:t>
            </a:r>
          </a:p>
          <a:p>
            <a:endParaRPr lang="en-GB" sz="2400" dirty="0"/>
          </a:p>
        </p:txBody>
      </p:sp>
      <p:sp>
        <p:nvSpPr>
          <p:cNvPr id="14" name="Oval 13"/>
          <p:cNvSpPr/>
          <p:nvPr/>
        </p:nvSpPr>
        <p:spPr>
          <a:xfrm>
            <a:off x="4066738" y="3612976"/>
            <a:ext cx="543361" cy="523875"/>
          </a:xfrm>
          <a:prstGeom prst="ellipse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6397766" y="5124450"/>
            <a:ext cx="543361" cy="523875"/>
          </a:xfrm>
          <a:prstGeom prst="ellipse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6372225" y="5970693"/>
            <a:ext cx="628650" cy="57150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7534275" y="5124450"/>
            <a:ext cx="2899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7030A0"/>
                </a:solidFill>
              </a:rPr>
              <a:t>= named therapists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34275" y="5970693"/>
            <a:ext cx="4014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= new therapy led pain service </a:t>
            </a:r>
          </a:p>
        </p:txBody>
      </p:sp>
    </p:spTree>
    <p:extLst>
      <p:ext uri="{BB962C8B-B14F-4D97-AF65-F5344CB8AC3E}">
        <p14:creationId xmlns:p14="http://schemas.microsoft.com/office/powerpoint/2010/main" val="25007442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1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455" y="454344"/>
            <a:ext cx="5268923" cy="640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796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Value based healthcare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00" y="1512822"/>
            <a:ext cx="9126212" cy="2368377"/>
          </a:xfrm>
          <a:prstGeom prst="rect">
            <a:avLst/>
          </a:prstGeom>
        </p:spPr>
      </p:pic>
      <p:sp>
        <p:nvSpPr>
          <p:cNvPr id="10" name="Content Placeholder 4"/>
          <p:cNvSpPr txBox="1">
            <a:spLocks/>
          </p:cNvSpPr>
          <p:nvPr/>
        </p:nvSpPr>
        <p:spPr>
          <a:xfrm>
            <a:off x="1173318" y="4557774"/>
            <a:ext cx="3721608" cy="37705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Low levels of staffing </a:t>
            </a:r>
          </a:p>
          <a:p>
            <a:pPr lvl="1"/>
            <a:r>
              <a:rPr lang="en-GB" sz="1800" dirty="0"/>
              <a:t>0.5 WTE consultant</a:t>
            </a:r>
          </a:p>
          <a:p>
            <a:pPr lvl="1"/>
            <a:r>
              <a:rPr lang="en-GB" sz="1800" dirty="0"/>
              <a:t>1 WTE physio</a:t>
            </a:r>
          </a:p>
          <a:p>
            <a:pPr lvl="1"/>
            <a:r>
              <a:rPr lang="en-GB" sz="1800" dirty="0"/>
              <a:t>1 WTE OT</a:t>
            </a:r>
          </a:p>
          <a:p>
            <a:pPr lvl="1"/>
            <a:r>
              <a:rPr lang="en-GB" sz="1800" dirty="0"/>
              <a:t>1 WTE psychologist </a:t>
            </a: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4666326" y="4557774"/>
            <a:ext cx="3721608" cy="171915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Reduced redundancy </a:t>
            </a:r>
            <a:endParaRPr lang="en-GB" sz="1800" dirty="0"/>
          </a:p>
          <a:p>
            <a:pPr lvl="1"/>
            <a:r>
              <a:rPr lang="en-GB" sz="1800" dirty="0" err="1"/>
              <a:t>RhEvE</a:t>
            </a:r>
            <a:r>
              <a:rPr lang="en-GB" sz="1800" dirty="0"/>
              <a:t> system of care </a:t>
            </a:r>
          </a:p>
          <a:p>
            <a:pPr lvl="1"/>
            <a:r>
              <a:rPr lang="en-GB" sz="1800" dirty="0"/>
              <a:t>RhEve workshops</a:t>
            </a:r>
          </a:p>
          <a:p>
            <a:pPr lvl="1"/>
            <a:r>
              <a:rPr lang="en-GB" sz="1800" dirty="0"/>
              <a:t>RhEve regional meetings and communities of practice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3336" y="4909787"/>
            <a:ext cx="1304975" cy="15332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1609" y="4949405"/>
            <a:ext cx="1379333" cy="14936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454621" y="4448122"/>
            <a:ext cx="2093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Cost (millions)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10238311" y="5676406"/>
            <a:ext cx="263298" cy="221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0352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1CCF0-4855-478B-A15D-08245BADE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D71F9-E0A9-4F9C-BF6E-D8B4737F71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 all have a role to play</a:t>
            </a:r>
          </a:p>
          <a:p>
            <a:endParaRPr lang="en-GB" dirty="0"/>
          </a:p>
          <a:p>
            <a:r>
              <a:rPr lang="en-GB" dirty="0"/>
              <a:t>This role needs rehearsing and developing</a:t>
            </a:r>
          </a:p>
          <a:p>
            <a:endParaRPr lang="en-GB" dirty="0"/>
          </a:p>
          <a:p>
            <a:r>
              <a:rPr lang="en-GB" dirty="0"/>
              <a:t>Not alone </a:t>
            </a:r>
          </a:p>
          <a:p>
            <a:pPr lvl="1"/>
            <a:r>
              <a:rPr lang="en-GB" dirty="0"/>
              <a:t>Manage as teams …. beyond organisational boundaries</a:t>
            </a:r>
          </a:p>
          <a:p>
            <a:pPr lvl="1"/>
            <a:r>
              <a:rPr lang="en-GB" dirty="0"/>
              <a:t>And beyond healthcare </a:t>
            </a:r>
          </a:p>
        </p:txBody>
      </p:sp>
    </p:spTree>
    <p:extLst>
      <p:ext uri="{BB962C8B-B14F-4D97-AF65-F5344CB8AC3E}">
        <p14:creationId xmlns:p14="http://schemas.microsoft.com/office/powerpoint/2010/main" val="19750887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jacknoel.co.uk/files/gimgs/9_3_oxparc8_v2.g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655"/>
          <a:stretch/>
        </p:blipFill>
        <p:spPr bwMode="auto">
          <a:xfrm>
            <a:off x="3398982" y="1409148"/>
            <a:ext cx="505543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9797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http://light-up-your-world.com/yahoo_site_admin/assets/images/1243197_low_burned_down_pillar.33171806_st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4" y="11114"/>
            <a:ext cx="9113837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8238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361"/>
          <a:stretch/>
        </p:blipFill>
        <p:spPr>
          <a:xfrm>
            <a:off x="615205" y="2258568"/>
            <a:ext cx="2451881" cy="37509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663" y="2950912"/>
            <a:ext cx="4703177" cy="27202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2: Redundancy in current model of care</a:t>
            </a:r>
          </a:p>
        </p:txBody>
      </p:sp>
      <p:sp>
        <p:nvSpPr>
          <p:cNvPr id="6" name="Rectangle 5"/>
          <p:cNvSpPr/>
          <p:nvPr/>
        </p:nvSpPr>
        <p:spPr>
          <a:xfrm>
            <a:off x="8311896" y="2333538"/>
            <a:ext cx="360883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15yo - 7mo </a:t>
            </a:r>
            <a:r>
              <a:rPr lang="en-GB" dirty="0" err="1"/>
              <a:t>Hx</a:t>
            </a:r>
            <a:r>
              <a:rPr lang="en-GB" dirty="0"/>
              <a:t> back &amp; neck pain</a:t>
            </a:r>
          </a:p>
          <a:p>
            <a:endParaRPr lang="en-GB" dirty="0"/>
          </a:p>
          <a:p>
            <a:r>
              <a:rPr lang="en-GB" dirty="0"/>
              <a:t>Seen by 9 different teams / services</a:t>
            </a:r>
          </a:p>
          <a:p>
            <a:r>
              <a:rPr lang="en-GB" dirty="0"/>
              <a:t>3 x MRI (and other tests)</a:t>
            </a:r>
          </a:p>
          <a:p>
            <a:endParaRPr lang="en-GB" dirty="0"/>
          </a:p>
          <a:p>
            <a:r>
              <a:rPr lang="en-GB" dirty="0"/>
              <a:t>Admitted for 10 days</a:t>
            </a:r>
          </a:p>
          <a:p>
            <a:pPr lvl="1"/>
            <a:r>
              <a:rPr lang="en-GB" sz="1600" dirty="0"/>
              <a:t>Medication</a:t>
            </a:r>
          </a:p>
          <a:p>
            <a:pPr lvl="1"/>
            <a:r>
              <a:rPr lang="en-GB" sz="1600" dirty="0"/>
              <a:t>MRI repeat</a:t>
            </a:r>
          </a:p>
          <a:p>
            <a:pPr lvl="1"/>
            <a:endParaRPr lang="en-GB" sz="1600" dirty="0"/>
          </a:p>
          <a:p>
            <a:r>
              <a:rPr lang="en-GB" dirty="0"/>
              <a:t>No improvement </a:t>
            </a:r>
          </a:p>
          <a:p>
            <a:r>
              <a:rPr lang="en-GB" dirty="0"/>
              <a:t>Referred as an emergency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98401F-C26A-4A61-8381-0A053401A137}"/>
              </a:ext>
            </a:extLst>
          </p:cNvPr>
          <p:cNvSpPr/>
          <p:nvPr/>
        </p:nvSpPr>
        <p:spPr>
          <a:xfrm>
            <a:off x="8078402" y="2120048"/>
            <a:ext cx="360883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importance of understanding and explaining pain</a:t>
            </a:r>
          </a:p>
          <a:p>
            <a:endParaRPr lang="en-GB" dirty="0"/>
          </a:p>
          <a:p>
            <a:r>
              <a:rPr lang="en-GB" dirty="0"/>
              <a:t>Ensuring a patient feels heard</a:t>
            </a:r>
          </a:p>
          <a:p>
            <a:endParaRPr lang="en-GB" dirty="0"/>
          </a:p>
          <a:p>
            <a:r>
              <a:rPr lang="en-GB" dirty="0"/>
              <a:t>Effective reassurance </a:t>
            </a:r>
          </a:p>
          <a:p>
            <a:r>
              <a:rPr lang="en-GB" dirty="0"/>
              <a:t>Careful choice of language</a:t>
            </a:r>
          </a:p>
          <a:p>
            <a:endParaRPr lang="en-GB" dirty="0"/>
          </a:p>
          <a:p>
            <a:r>
              <a:rPr lang="en-GB" dirty="0"/>
              <a:t>Acknowledging complexity</a:t>
            </a:r>
          </a:p>
          <a:p>
            <a:endParaRPr lang="en-GB" dirty="0"/>
          </a:p>
          <a:p>
            <a:r>
              <a:rPr lang="en-GB" dirty="0"/>
              <a:t>One size does not fit all </a:t>
            </a:r>
          </a:p>
          <a:p>
            <a:r>
              <a:rPr lang="en-GB" dirty="0"/>
              <a:t>Build a community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58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E530-5D75-4931-A570-4E99316D9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Objectives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EFD05-675C-4E73-9603-54723A009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Challenge assumptions about pain</a:t>
            </a:r>
          </a:p>
          <a:p>
            <a:pPr lvl="1"/>
            <a:r>
              <a:rPr lang="en-GB" dirty="0"/>
              <a:t>What it represents and what it does not</a:t>
            </a:r>
          </a:p>
          <a:p>
            <a:pPr lvl="1"/>
            <a:endParaRPr lang="en-GB" dirty="0"/>
          </a:p>
          <a:p>
            <a:r>
              <a:rPr lang="en-GB" dirty="0"/>
              <a:t>Explain pain processing</a:t>
            </a:r>
          </a:p>
          <a:p>
            <a:endParaRPr lang="en-GB" dirty="0"/>
          </a:p>
          <a:p>
            <a:r>
              <a:rPr lang="en-GB" dirty="0"/>
              <a:t>Discuss some of the language of pain </a:t>
            </a:r>
          </a:p>
          <a:p>
            <a:endParaRPr lang="en-GB" dirty="0"/>
          </a:p>
          <a:p>
            <a:r>
              <a:rPr lang="en-GB" dirty="0"/>
              <a:t>How to help patients with chronic pain (before it becomes disabling)</a:t>
            </a:r>
          </a:p>
        </p:txBody>
      </p:sp>
    </p:spTree>
    <p:extLst>
      <p:ext uri="{BB962C8B-B14F-4D97-AF65-F5344CB8AC3E}">
        <p14:creationId xmlns:p14="http://schemas.microsoft.com/office/powerpoint/2010/main" val="267662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D59EBE-2DCF-46D6-A4B6-B548E383CA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6608" y="1352526"/>
            <a:ext cx="5711537" cy="11809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69637A-D3C7-4498-81E0-1B341BBF76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8036" y="498764"/>
            <a:ext cx="5829502" cy="4743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CAA709-48A3-484D-AE4E-14E70D1EC9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54" y="5045277"/>
            <a:ext cx="3010477" cy="1694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3BC407-71BF-4B6E-BEED-09FE013BD8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5698" y="2533475"/>
            <a:ext cx="5712447" cy="317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7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A51DB7-A80A-4EAE-BCFF-14010CDAA9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6481" y="572655"/>
            <a:ext cx="6165908" cy="8199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BCA5A9-D05D-45A2-9CD2-16A2E148D1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4909" y="2715489"/>
            <a:ext cx="4193309" cy="231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AD7714-8396-4CDA-80C5-191488892D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9762" y="2122126"/>
            <a:ext cx="3775033" cy="337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0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D65E51-1AF6-46AD-B6E6-D78655345C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2444" y="665018"/>
            <a:ext cx="7164756" cy="576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00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8" y="260351"/>
            <a:ext cx="8507412" cy="1139825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latin typeface="Bookman Old Style" charset="0"/>
              </a:rPr>
              <a:t>Prevalence of severe chronic pain</a:t>
            </a:r>
            <a:br>
              <a:rPr lang="en-GB" sz="3600" dirty="0">
                <a:latin typeface="Bookman Old Style" charset="0"/>
              </a:rPr>
            </a:br>
            <a:r>
              <a:rPr lang="en-GB" sz="3600" dirty="0">
                <a:latin typeface="Bookman Old Style" charset="0"/>
              </a:rPr>
              <a:t>in a large school population </a:t>
            </a:r>
            <a:r>
              <a:rPr lang="en-GB" sz="2000" dirty="0" err="1">
                <a:latin typeface="Bookman Old Style" charset="0"/>
              </a:rPr>
              <a:t>Perquin</a:t>
            </a:r>
            <a:r>
              <a:rPr lang="en-GB" sz="2000" dirty="0">
                <a:latin typeface="Bookman Old Style" charset="0"/>
              </a:rPr>
              <a:t> et al., 2000</a:t>
            </a:r>
          </a:p>
        </p:txBody>
      </p:sp>
      <p:graphicFrame>
        <p:nvGraphicFramePr>
          <p:cNvPr id="111619" name="Object 3"/>
          <p:cNvGraphicFramePr>
            <a:graphicFrameLocks noGrp="1" noChangeAspect="1"/>
          </p:cNvGraphicFramePr>
          <p:nvPr>
            <p:ph type="chart" idx="1"/>
            <p:extLst/>
          </p:nvPr>
        </p:nvGraphicFramePr>
        <p:xfrm>
          <a:off x="1987551" y="1600201"/>
          <a:ext cx="8215313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Chart" r:id="rId4" imgW="8238970" imgH="4533926" progId="MSGraph.Chart.8">
                  <p:embed followColorScheme="full"/>
                </p:oleObj>
              </mc:Choice>
              <mc:Fallback>
                <p:oleObj name="Chart" r:id="rId4" imgW="8238970" imgH="4533926" progId="MSGraph.Chart.8">
                  <p:embed followColorScheme="full"/>
                  <p:pic>
                    <p:nvPicPr>
                      <p:cNvPr id="11161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7551" y="1600201"/>
                        <a:ext cx="8215313" cy="452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6094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336" y="2070949"/>
            <a:ext cx="3397036" cy="405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578" y="2287306"/>
            <a:ext cx="5120780" cy="36204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72674" y="6200775"/>
            <a:ext cx="2028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err="1">
                <a:solidFill>
                  <a:srgbClr val="002060"/>
                </a:solidFill>
              </a:rPr>
              <a:t>Perquin</a:t>
            </a:r>
            <a:r>
              <a:rPr lang="en-GB" b="1" i="1" dirty="0">
                <a:solidFill>
                  <a:srgbClr val="002060"/>
                </a:solidFill>
              </a:rPr>
              <a:t> 2000, Pain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90974" y="6200775"/>
            <a:ext cx="210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err="1">
                <a:solidFill>
                  <a:srgbClr val="002060"/>
                </a:solidFill>
              </a:rPr>
              <a:t>Shead</a:t>
            </a:r>
            <a:r>
              <a:rPr lang="en-GB" b="1" i="1" dirty="0">
                <a:solidFill>
                  <a:srgbClr val="002060"/>
                </a:solidFill>
              </a:rPr>
              <a:t> 2011, J Pain</a:t>
            </a:r>
          </a:p>
        </p:txBody>
      </p:sp>
    </p:spTree>
    <p:extLst>
      <p:ext uri="{BB962C8B-B14F-4D97-AF65-F5344CB8AC3E}">
        <p14:creationId xmlns:p14="http://schemas.microsoft.com/office/powerpoint/2010/main" val="2013190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546</Words>
  <Application>Microsoft Office PowerPoint</Application>
  <PresentationFormat>Widescreen</PresentationFormat>
  <Paragraphs>156</Paragraphs>
  <Slides>38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Bookman Old Style</vt:lpstr>
      <vt:lpstr>Calibri</vt:lpstr>
      <vt:lpstr>Calibri Light</vt:lpstr>
      <vt:lpstr>Office Theme</vt:lpstr>
      <vt:lpstr>Chart</vt:lpstr>
      <vt:lpstr>Chronic Pain in Children and Young People </vt:lpstr>
      <vt:lpstr>PowerPoint Presentation</vt:lpstr>
      <vt:lpstr>PowerPoint Presentation</vt:lpstr>
      <vt:lpstr>Objectives </vt:lpstr>
      <vt:lpstr>PowerPoint Presentation</vt:lpstr>
      <vt:lpstr>PowerPoint Presentation</vt:lpstr>
      <vt:lpstr>PowerPoint Presentation</vt:lpstr>
      <vt:lpstr>Prevalence of severe chronic pain in a large school population Perquin et al., 2000</vt:lpstr>
      <vt:lpstr>PowerPoint Presentation</vt:lpstr>
      <vt:lpstr>MSK pain in primary care</vt:lpstr>
      <vt:lpstr>PowerPoint Presentation</vt:lpstr>
      <vt:lpstr>Key points - I</vt:lpstr>
      <vt:lpstr>Key points - I</vt:lpstr>
      <vt:lpstr>What is the point of pain?</vt:lpstr>
      <vt:lpstr>Key points - I</vt:lpstr>
      <vt:lpstr>PowerPoint Presentation</vt:lpstr>
      <vt:lpstr>There is not a pain nerve </vt:lpstr>
      <vt:lpstr>Interactions of nerves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points - II</vt:lpstr>
      <vt:lpstr>Case 2: getting it right first time</vt:lpstr>
      <vt:lpstr>Triaged model; matching resource to need </vt:lpstr>
      <vt:lpstr>Asset based healthcare</vt:lpstr>
      <vt:lpstr>PowerPoint Presentation</vt:lpstr>
      <vt:lpstr>Regional developments</vt:lpstr>
      <vt:lpstr>PowerPoint Presentation</vt:lpstr>
      <vt:lpstr>Value based healthcare</vt:lpstr>
      <vt:lpstr>Summary </vt:lpstr>
      <vt:lpstr>PowerPoint Presentation</vt:lpstr>
      <vt:lpstr>PowerPoint Presentation</vt:lpstr>
      <vt:lpstr>Case 2: Redundancy in current model of care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Chronic Pain in Children and Young People</dc:title>
  <dc:creator>Nick Wilkinson (Cardiff and Vale UHB - Child Health)</dc:creator>
  <cp:lastModifiedBy>Nick Wilkinson (Cardiff and Vale UHB - Child Health)</cp:lastModifiedBy>
  <cp:revision>24</cp:revision>
  <dcterms:created xsi:type="dcterms:W3CDTF">2022-02-24T16:50:50Z</dcterms:created>
  <dcterms:modified xsi:type="dcterms:W3CDTF">2022-03-03T18:39:01Z</dcterms:modified>
</cp:coreProperties>
</file>