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7"/>
  </p:notesMasterIdLst>
  <p:sldIdLst>
    <p:sldId id="390" r:id="rId5"/>
    <p:sldId id="349" r:id="rId6"/>
    <p:sldId id="259" r:id="rId7"/>
    <p:sldId id="302" r:id="rId8"/>
    <p:sldId id="330" r:id="rId9"/>
    <p:sldId id="311" r:id="rId10"/>
    <p:sldId id="361" r:id="rId11"/>
    <p:sldId id="265" r:id="rId12"/>
    <p:sldId id="297" r:id="rId13"/>
    <p:sldId id="331" r:id="rId14"/>
    <p:sldId id="345" r:id="rId15"/>
    <p:sldId id="348" r:id="rId16"/>
    <p:sldId id="257" r:id="rId17"/>
    <p:sldId id="328" r:id="rId18"/>
    <p:sldId id="284" r:id="rId19"/>
    <p:sldId id="370" r:id="rId20"/>
    <p:sldId id="318" r:id="rId21"/>
    <p:sldId id="267" r:id="rId22"/>
    <p:sldId id="266" r:id="rId23"/>
    <p:sldId id="321" r:id="rId24"/>
    <p:sldId id="387" r:id="rId25"/>
    <p:sldId id="268" r:id="rId26"/>
    <p:sldId id="300" r:id="rId27"/>
    <p:sldId id="388" r:id="rId28"/>
    <p:sldId id="389" r:id="rId29"/>
    <p:sldId id="273" r:id="rId30"/>
    <p:sldId id="274" r:id="rId31"/>
    <p:sldId id="371" r:id="rId32"/>
    <p:sldId id="324" r:id="rId33"/>
    <p:sldId id="332" r:id="rId34"/>
    <p:sldId id="391" r:id="rId35"/>
    <p:sldId id="36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2" autoAdjust="0"/>
    <p:restoredTop sz="79427" autoAdjust="0"/>
  </p:normalViewPr>
  <p:slideViewPr>
    <p:cSldViewPr snapToGrid="0" snapToObjects="1" showGuides="1">
      <p:cViewPr varScale="1">
        <p:scale>
          <a:sx n="53" d="100"/>
          <a:sy n="53" d="100"/>
        </p:scale>
        <p:origin x="1196" y="40"/>
      </p:cViewPr>
      <p:guideLst/>
    </p:cSldViewPr>
  </p:slideViewPr>
  <p:notesTextViewPr>
    <p:cViewPr>
      <p:scale>
        <a:sx n="1" d="1"/>
        <a:sy n="1" d="1"/>
      </p:scale>
      <p:origin x="0" y="0"/>
    </p:cViewPr>
  </p:notesTextViewPr>
  <p:sorterViewPr>
    <p:cViewPr varScale="1">
      <p:scale>
        <a:sx n="100" d="100"/>
        <a:sy n="100" d="100"/>
      </p:scale>
      <p:origin x="0" y="-1388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B07DD6-B1D5-42E4-B3F0-1A42CAE33FCF}" type="datetimeFigureOut">
              <a:rPr lang="en-GB" smtClean="0"/>
              <a:t>14/02/2022</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6C6DC5-D5AD-4940-AA48-35E0FDFB4609}" type="slidenum">
              <a:rPr lang="en-GB" smtClean="0"/>
              <a:t>‹#›</a:t>
            </a:fld>
            <a:endParaRPr lang="en-GB"/>
          </a:p>
        </p:txBody>
      </p:sp>
    </p:spTree>
    <p:extLst>
      <p:ext uri="{BB962C8B-B14F-4D97-AF65-F5344CB8AC3E}">
        <p14:creationId xmlns:p14="http://schemas.microsoft.com/office/powerpoint/2010/main" val="3604783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to the organisers for allowing me to talk about Mercy ships, and allowing us to have a stall</a:t>
            </a:r>
          </a:p>
        </p:txBody>
      </p:sp>
      <p:sp>
        <p:nvSpPr>
          <p:cNvPr id="4" name="Slide Number Placeholder 3"/>
          <p:cNvSpPr>
            <a:spLocks noGrp="1"/>
          </p:cNvSpPr>
          <p:nvPr>
            <p:ph type="sldNum" sz="quarter" idx="5"/>
          </p:nvPr>
        </p:nvSpPr>
        <p:spPr/>
        <p:txBody>
          <a:bodyPr/>
          <a:lstStyle/>
          <a:p>
            <a:fld id="{F56C6DC5-D5AD-4940-AA48-35E0FDFB4609}" type="slidenum">
              <a:rPr lang="en-GB" smtClean="0"/>
              <a:t>1</a:t>
            </a:fld>
            <a:endParaRPr lang="en-GB"/>
          </a:p>
        </p:txBody>
      </p:sp>
    </p:spTree>
    <p:extLst>
      <p:ext uri="{BB962C8B-B14F-4D97-AF65-F5344CB8AC3E}">
        <p14:creationId xmlns:p14="http://schemas.microsoft.com/office/powerpoint/2010/main" val="1604121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Mercy Ships provides </a:t>
            </a:r>
            <a:r>
              <a:rPr lang="en-GB" sz="1200" b="1" kern="1200" dirty="0">
                <a:solidFill>
                  <a:schemeClr val="tx1"/>
                </a:solidFill>
                <a:effectLst/>
                <a:latin typeface="+mn-lt"/>
                <a:ea typeface="+mn-ea"/>
                <a:cs typeface="+mn-cs"/>
              </a:rPr>
              <a:t>surgery for many conditions, and crucially it is free.</a:t>
            </a:r>
            <a:endParaRPr lang="en-US" dirty="0"/>
          </a:p>
        </p:txBody>
      </p:sp>
      <p:sp>
        <p:nvSpPr>
          <p:cNvPr id="4" name="Slide Number Placeholder 3"/>
          <p:cNvSpPr>
            <a:spLocks noGrp="1"/>
          </p:cNvSpPr>
          <p:nvPr>
            <p:ph type="sldNum" sz="quarter" idx="5"/>
          </p:nvPr>
        </p:nvSpPr>
        <p:spPr/>
        <p:txBody>
          <a:bodyPr/>
          <a:lstStyle/>
          <a:p>
            <a:fld id="{F56C6DC5-D5AD-4940-AA48-35E0FDFB4609}" type="slidenum">
              <a:rPr lang="en-GB" smtClean="0"/>
              <a:t>10</a:t>
            </a:fld>
            <a:endParaRPr lang="en-GB"/>
          </a:p>
        </p:txBody>
      </p:sp>
    </p:spTree>
    <p:extLst>
      <p:ext uri="{BB962C8B-B14F-4D97-AF65-F5344CB8AC3E}">
        <p14:creationId xmlns:p14="http://schemas.microsoft.com/office/powerpoint/2010/main" val="4014958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dirty="0">
                <a:solidFill>
                  <a:schemeClr val="tx1"/>
                </a:solidFill>
                <a:effectLst/>
                <a:latin typeface="+mn-lt"/>
                <a:ea typeface="+mn-ea"/>
                <a:cs typeface="+mn-cs"/>
              </a:rPr>
              <a:t>A lot of training goes on for local healthcare professionals, both on and off the ship </a:t>
            </a:r>
          </a:p>
          <a:p>
            <a:pPr rtl="0" fontAlgn="base"/>
            <a:endParaRPr lang="en-GB" sz="1200" b="0" i="0" kern="1200" dirty="0">
              <a:solidFill>
                <a:schemeClr val="tx1"/>
              </a:solidFill>
              <a:effectLst/>
              <a:latin typeface="+mn-lt"/>
              <a:ea typeface="+mn-ea"/>
              <a:cs typeface="+mn-cs"/>
            </a:endParaRPr>
          </a:p>
          <a:p>
            <a:pPr rtl="0" fontAlgn="base"/>
            <a:r>
              <a:rPr lang="en-GB" sz="1200" b="0" i="0" kern="1200" dirty="0">
                <a:solidFill>
                  <a:schemeClr val="tx1"/>
                </a:solidFill>
                <a:effectLst/>
                <a:latin typeface="+mn-lt"/>
                <a:ea typeface="+mn-ea"/>
                <a:cs typeface="+mn-cs"/>
              </a:rPr>
              <a:t>Support is even given in improving nutrition through the Food for Life programme that teaches farmers sustainable farming methods so they can work to improve their country’s nutrition. </a:t>
            </a:r>
            <a:endParaRPr lang="en-GB" b="0" i="0" dirty="0">
              <a:effectLst/>
            </a:endParaRPr>
          </a:p>
          <a:p>
            <a:pPr rtl="0" fontAlgn="base"/>
            <a:endParaRPr lang="en-GB" b="0" i="0" dirty="0">
              <a:effectLst/>
            </a:endParaRPr>
          </a:p>
        </p:txBody>
      </p:sp>
      <p:sp>
        <p:nvSpPr>
          <p:cNvPr id="4" name="Slide Number Placeholder 3"/>
          <p:cNvSpPr>
            <a:spLocks noGrp="1"/>
          </p:cNvSpPr>
          <p:nvPr>
            <p:ph type="sldNum" sz="quarter" idx="5"/>
          </p:nvPr>
        </p:nvSpPr>
        <p:spPr/>
        <p:txBody>
          <a:bodyPr/>
          <a:lstStyle/>
          <a:p>
            <a:fld id="{F56C6DC5-D5AD-4940-AA48-35E0FDFB4609}" type="slidenum">
              <a:rPr lang="en-GB" smtClean="0"/>
              <a:t>11</a:t>
            </a:fld>
            <a:endParaRPr lang="en-GB"/>
          </a:p>
        </p:txBody>
      </p:sp>
    </p:spTree>
    <p:extLst>
      <p:ext uri="{BB962C8B-B14F-4D97-AF65-F5344CB8AC3E}">
        <p14:creationId xmlns:p14="http://schemas.microsoft.com/office/powerpoint/2010/main" val="1635841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dirty="0">
                <a:solidFill>
                  <a:schemeClr val="tx1"/>
                </a:solidFill>
                <a:effectLst/>
                <a:latin typeface="+mn-lt"/>
                <a:ea typeface="+mn-ea"/>
                <a:cs typeface="+mn-cs"/>
              </a:rPr>
              <a:t>Mercy Ships renovates local facilities like these, donates the equipment and trains local teams to use and look after it</a:t>
            </a:r>
          </a:p>
          <a:p>
            <a:pPr rtl="0" fontAlgn="base"/>
            <a:endParaRPr lang="en-GB" b="0" i="0" dirty="0">
              <a:effectLst/>
            </a:endParaRPr>
          </a:p>
          <a:p>
            <a:pPr rtl="0" fontAlgn="base"/>
            <a:endParaRPr lang="en-GB" b="0" i="0" dirty="0">
              <a:effectLst/>
            </a:endParaRPr>
          </a:p>
          <a:p>
            <a:pPr rtl="0" fontAlgn="base"/>
            <a:endParaRPr lang="en-GB" b="0" i="0" dirty="0">
              <a:effectLst/>
            </a:endParaRPr>
          </a:p>
        </p:txBody>
      </p:sp>
      <p:sp>
        <p:nvSpPr>
          <p:cNvPr id="4" name="Slide Number Placeholder 3"/>
          <p:cNvSpPr>
            <a:spLocks noGrp="1"/>
          </p:cNvSpPr>
          <p:nvPr>
            <p:ph type="sldNum" sz="quarter" idx="5"/>
          </p:nvPr>
        </p:nvSpPr>
        <p:spPr/>
        <p:txBody>
          <a:bodyPr/>
          <a:lstStyle/>
          <a:p>
            <a:fld id="{F56C6DC5-D5AD-4940-AA48-35E0FDFB4609}" type="slidenum">
              <a:rPr lang="en-GB" smtClean="0"/>
              <a:t>12</a:t>
            </a:fld>
            <a:endParaRPr lang="en-GB"/>
          </a:p>
        </p:txBody>
      </p:sp>
    </p:spTree>
    <p:extLst>
      <p:ext uri="{BB962C8B-B14F-4D97-AF65-F5344CB8AC3E}">
        <p14:creationId xmlns:p14="http://schemas.microsoft.com/office/powerpoint/2010/main" val="988136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my first trip with Mercy ships was to Senegal in 2019 and I went for two weeks</a:t>
            </a:r>
          </a:p>
        </p:txBody>
      </p:sp>
      <p:sp>
        <p:nvSpPr>
          <p:cNvPr id="4" name="Slide Number Placeholder 3"/>
          <p:cNvSpPr>
            <a:spLocks noGrp="1"/>
          </p:cNvSpPr>
          <p:nvPr>
            <p:ph type="sldNum" sz="quarter" idx="5"/>
          </p:nvPr>
        </p:nvSpPr>
        <p:spPr/>
        <p:txBody>
          <a:bodyPr/>
          <a:lstStyle/>
          <a:p>
            <a:fld id="{F56C6DC5-D5AD-4940-AA48-35E0FDFB4609}" type="slidenum">
              <a:rPr lang="en-GB" smtClean="0"/>
              <a:t>13</a:t>
            </a:fld>
            <a:endParaRPr lang="en-GB"/>
          </a:p>
        </p:txBody>
      </p:sp>
    </p:spTree>
    <p:extLst>
      <p:ext uri="{BB962C8B-B14F-4D97-AF65-F5344CB8AC3E}">
        <p14:creationId xmlns:p14="http://schemas.microsoft.com/office/powerpoint/2010/main" val="3794544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were docked in the port at Dakar</a:t>
            </a:r>
          </a:p>
        </p:txBody>
      </p:sp>
      <p:sp>
        <p:nvSpPr>
          <p:cNvPr id="4" name="Slide Number Placeholder 3"/>
          <p:cNvSpPr>
            <a:spLocks noGrp="1"/>
          </p:cNvSpPr>
          <p:nvPr>
            <p:ph type="sldNum" sz="quarter" idx="5"/>
          </p:nvPr>
        </p:nvSpPr>
        <p:spPr/>
        <p:txBody>
          <a:bodyPr/>
          <a:lstStyle/>
          <a:p>
            <a:fld id="{F56C6DC5-D5AD-4940-AA48-35E0FDFB4609}" type="slidenum">
              <a:rPr lang="en-GB" smtClean="0"/>
              <a:t>14</a:t>
            </a:fld>
            <a:endParaRPr lang="en-GB"/>
          </a:p>
        </p:txBody>
      </p:sp>
    </p:spTree>
    <p:extLst>
      <p:ext uri="{BB962C8B-B14F-4D97-AF65-F5344CB8AC3E}">
        <p14:creationId xmlns:p14="http://schemas.microsoft.com/office/powerpoint/2010/main" val="3637883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found myself working with an amazing team. They always put two surgeons together, and if you are new they will put you with someone who has done been before. I worked with Frank Hayden, and American surgeon with 10 years of experience working with Mercy ships.</a:t>
            </a:r>
          </a:p>
        </p:txBody>
      </p:sp>
      <p:sp>
        <p:nvSpPr>
          <p:cNvPr id="4" name="Slide Number Placeholder 3"/>
          <p:cNvSpPr>
            <a:spLocks noGrp="1"/>
          </p:cNvSpPr>
          <p:nvPr>
            <p:ph type="sldNum" sz="quarter" idx="5"/>
          </p:nvPr>
        </p:nvSpPr>
        <p:spPr/>
        <p:txBody>
          <a:bodyPr/>
          <a:lstStyle/>
          <a:p>
            <a:fld id="{F56C6DC5-D5AD-4940-AA48-35E0FDFB4609}" type="slidenum">
              <a:rPr lang="en-GB" smtClean="0"/>
              <a:t>15</a:t>
            </a:fld>
            <a:endParaRPr lang="en-GB"/>
          </a:p>
        </p:txBody>
      </p:sp>
    </p:spTree>
    <p:extLst>
      <p:ext uri="{BB962C8B-B14F-4D97-AF65-F5344CB8AC3E}">
        <p14:creationId xmlns:p14="http://schemas.microsoft.com/office/powerpoint/2010/main" val="2349728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wards are on the portside of the ship. There is very little space between the beds and the parents sleep underneath!</a:t>
            </a:r>
          </a:p>
        </p:txBody>
      </p:sp>
      <p:sp>
        <p:nvSpPr>
          <p:cNvPr id="4" name="Slide Number Placeholder 3"/>
          <p:cNvSpPr>
            <a:spLocks noGrp="1"/>
          </p:cNvSpPr>
          <p:nvPr>
            <p:ph type="sldNum" sz="quarter" idx="5"/>
          </p:nvPr>
        </p:nvSpPr>
        <p:spPr/>
        <p:txBody>
          <a:bodyPr/>
          <a:lstStyle/>
          <a:p>
            <a:fld id="{F56C6DC5-D5AD-4940-AA48-35E0FDFB4609}" type="slidenum">
              <a:rPr lang="en-GB" smtClean="0"/>
              <a:t>16</a:t>
            </a:fld>
            <a:endParaRPr lang="en-GB"/>
          </a:p>
        </p:txBody>
      </p:sp>
    </p:spTree>
    <p:extLst>
      <p:ext uri="{BB962C8B-B14F-4D97-AF65-F5344CB8AC3E}">
        <p14:creationId xmlns:p14="http://schemas.microsoft.com/office/powerpoint/2010/main" val="3092769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operating theatres, labs, and radiology are on the starboard side.</a:t>
            </a:r>
          </a:p>
        </p:txBody>
      </p:sp>
      <p:sp>
        <p:nvSpPr>
          <p:cNvPr id="4" name="Slide Number Placeholder 3"/>
          <p:cNvSpPr>
            <a:spLocks noGrp="1"/>
          </p:cNvSpPr>
          <p:nvPr>
            <p:ph type="sldNum" sz="quarter" idx="5"/>
          </p:nvPr>
        </p:nvSpPr>
        <p:spPr/>
        <p:txBody>
          <a:bodyPr/>
          <a:lstStyle/>
          <a:p>
            <a:fld id="{F56C6DC5-D5AD-4940-AA48-35E0FDFB4609}" type="slidenum">
              <a:rPr lang="en-GB" smtClean="0"/>
              <a:t>17</a:t>
            </a:fld>
            <a:endParaRPr lang="en-GB"/>
          </a:p>
        </p:txBody>
      </p:sp>
    </p:spTree>
    <p:extLst>
      <p:ext uri="{BB962C8B-B14F-4D97-AF65-F5344CB8AC3E}">
        <p14:creationId xmlns:p14="http://schemas.microsoft.com/office/powerpoint/2010/main" val="3941933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had an incredible team of nurses</a:t>
            </a:r>
          </a:p>
        </p:txBody>
      </p:sp>
      <p:sp>
        <p:nvSpPr>
          <p:cNvPr id="4" name="Slide Number Placeholder 3"/>
          <p:cNvSpPr>
            <a:spLocks noGrp="1"/>
          </p:cNvSpPr>
          <p:nvPr>
            <p:ph type="sldNum" sz="quarter" idx="5"/>
          </p:nvPr>
        </p:nvSpPr>
        <p:spPr/>
        <p:txBody>
          <a:bodyPr/>
          <a:lstStyle/>
          <a:p>
            <a:fld id="{F56C6DC5-D5AD-4940-AA48-35E0FDFB4609}" type="slidenum">
              <a:rPr lang="en-GB" smtClean="0"/>
              <a:t>18</a:t>
            </a:fld>
            <a:endParaRPr lang="en-GB"/>
          </a:p>
        </p:txBody>
      </p:sp>
    </p:spTree>
    <p:extLst>
      <p:ext uri="{BB962C8B-B14F-4D97-AF65-F5344CB8AC3E}">
        <p14:creationId xmlns:p14="http://schemas.microsoft.com/office/powerpoint/2010/main" val="4154301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During 10 days in theatre Frank and I operated on 39 children, mostly bilateral osteotomies to correct deformities. This was the work for one day</a:t>
            </a:r>
          </a:p>
        </p:txBody>
      </p:sp>
      <p:sp>
        <p:nvSpPr>
          <p:cNvPr id="4" name="Slide Number Placeholder 3"/>
          <p:cNvSpPr>
            <a:spLocks noGrp="1"/>
          </p:cNvSpPr>
          <p:nvPr>
            <p:ph type="sldNum" sz="quarter" idx="5"/>
          </p:nvPr>
        </p:nvSpPr>
        <p:spPr/>
        <p:txBody>
          <a:bodyPr/>
          <a:lstStyle/>
          <a:p>
            <a:fld id="{F56C6DC5-D5AD-4940-AA48-35E0FDFB4609}" type="slidenum">
              <a:rPr lang="en-GB" smtClean="0"/>
              <a:t>19</a:t>
            </a:fld>
            <a:endParaRPr lang="en-GB"/>
          </a:p>
        </p:txBody>
      </p:sp>
    </p:spTree>
    <p:extLst>
      <p:ext uri="{BB962C8B-B14F-4D97-AF65-F5344CB8AC3E}">
        <p14:creationId xmlns:p14="http://schemas.microsoft.com/office/powerpoint/2010/main" val="672126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b="0" i="0" dirty="0">
                <a:effectLst/>
              </a:rPr>
              <a:t>So what is Mercy ships?  Mercy ships is a Christian charitable organisation that owns the two largest non-governmental hospital ships in the world. They bring the opportunity of surgical treatment to those who would never otherwise have access to care.</a:t>
            </a:r>
          </a:p>
          <a:p>
            <a:pPr rtl="0" fontAlgn="base"/>
            <a:r>
              <a:rPr lang="en-GB" b="0" i="0" dirty="0">
                <a:effectLst/>
              </a:rPr>
              <a:t>Why is this necessary?</a:t>
            </a:r>
          </a:p>
        </p:txBody>
      </p:sp>
      <p:sp>
        <p:nvSpPr>
          <p:cNvPr id="4" name="Slide Number Placeholder 3"/>
          <p:cNvSpPr>
            <a:spLocks noGrp="1"/>
          </p:cNvSpPr>
          <p:nvPr>
            <p:ph type="sldNum" sz="quarter" idx="5"/>
          </p:nvPr>
        </p:nvSpPr>
        <p:spPr/>
        <p:txBody>
          <a:bodyPr/>
          <a:lstStyle/>
          <a:p>
            <a:fld id="{F56C6DC5-D5AD-4940-AA48-35E0FDFB4609}" type="slidenum">
              <a:rPr lang="en-GB" smtClean="0"/>
              <a:t>2</a:t>
            </a:fld>
            <a:endParaRPr lang="en-GB"/>
          </a:p>
        </p:txBody>
      </p:sp>
    </p:spTree>
    <p:extLst>
      <p:ext uri="{BB962C8B-B14F-4D97-AF65-F5344CB8AC3E}">
        <p14:creationId xmlns:p14="http://schemas.microsoft.com/office/powerpoint/2010/main" val="3676814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big challenges to this kind of work.</a:t>
            </a:r>
          </a:p>
          <a:p>
            <a:r>
              <a:rPr lang="en-GB" dirty="0"/>
              <a:t>You’ve basically got a 1 shot opportunity, limited follow up, high risk of infection and no option for future implant removal.</a:t>
            </a:r>
          </a:p>
          <a:p>
            <a:r>
              <a:rPr lang="en-GB" dirty="0"/>
              <a:t>On the other hand there is an amazingly professional team of people with a real ‘can do’ attitude.</a:t>
            </a:r>
          </a:p>
          <a:p>
            <a:endParaRPr lang="en-GB" dirty="0"/>
          </a:p>
          <a:p>
            <a:r>
              <a:rPr lang="en-GB" dirty="0"/>
              <a:t>So the answer to the implant issue, is that we barely put in any metal</a:t>
            </a:r>
          </a:p>
        </p:txBody>
      </p:sp>
      <p:sp>
        <p:nvSpPr>
          <p:cNvPr id="4" name="Slide Number Placeholder 3"/>
          <p:cNvSpPr>
            <a:spLocks noGrp="1"/>
          </p:cNvSpPr>
          <p:nvPr>
            <p:ph type="sldNum" sz="quarter" idx="5"/>
          </p:nvPr>
        </p:nvSpPr>
        <p:spPr/>
        <p:txBody>
          <a:bodyPr/>
          <a:lstStyle/>
          <a:p>
            <a:fld id="{F56C6DC5-D5AD-4940-AA48-35E0FDFB4609}" type="slidenum">
              <a:rPr lang="en-GB" smtClean="0"/>
              <a:t>20</a:t>
            </a:fld>
            <a:endParaRPr lang="en-GB"/>
          </a:p>
        </p:txBody>
      </p:sp>
    </p:spTree>
    <p:extLst>
      <p:ext uri="{BB962C8B-B14F-4D97-AF65-F5344CB8AC3E}">
        <p14:creationId xmlns:p14="http://schemas.microsoft.com/office/powerpoint/2010/main" val="2586057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 going to briefly tell you about this proximal femoral osteotomy that Frank Haden designed.</a:t>
            </a:r>
          </a:p>
        </p:txBody>
      </p:sp>
      <p:sp>
        <p:nvSpPr>
          <p:cNvPr id="4" name="Slide Number Placeholder 3"/>
          <p:cNvSpPr>
            <a:spLocks noGrp="1"/>
          </p:cNvSpPr>
          <p:nvPr>
            <p:ph type="sldNum" sz="quarter" idx="5"/>
          </p:nvPr>
        </p:nvSpPr>
        <p:spPr/>
        <p:txBody>
          <a:bodyPr/>
          <a:lstStyle/>
          <a:p>
            <a:fld id="{F56C6DC5-D5AD-4940-AA48-35E0FDFB4609}" type="slidenum">
              <a:rPr lang="en-GB" smtClean="0"/>
              <a:t>21</a:t>
            </a:fld>
            <a:endParaRPr lang="en-GB"/>
          </a:p>
        </p:txBody>
      </p:sp>
    </p:spTree>
    <p:extLst>
      <p:ext uri="{BB962C8B-B14F-4D97-AF65-F5344CB8AC3E}">
        <p14:creationId xmlns:p14="http://schemas.microsoft.com/office/powerpoint/2010/main" val="2275771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a section of fibula is removed and an osteotomy performed of the tibia. The knee is then flexed and the lower leg rotated to correct the rotation. A notch is then cut in the distal cut surface of the tibia to accept the corner of the proximal tibia which locks into position.</a:t>
            </a:r>
          </a:p>
        </p:txBody>
      </p:sp>
      <p:sp>
        <p:nvSpPr>
          <p:cNvPr id="4" name="Slide Number Placeholder 3"/>
          <p:cNvSpPr>
            <a:spLocks noGrp="1"/>
          </p:cNvSpPr>
          <p:nvPr>
            <p:ph type="sldNum" sz="quarter" idx="5"/>
          </p:nvPr>
        </p:nvSpPr>
        <p:spPr/>
        <p:txBody>
          <a:bodyPr/>
          <a:lstStyle/>
          <a:p>
            <a:fld id="{F56C6DC5-D5AD-4940-AA48-35E0FDFB4609}" type="slidenum">
              <a:rPr lang="en-GB" smtClean="0"/>
              <a:t>22</a:t>
            </a:fld>
            <a:endParaRPr lang="en-GB"/>
          </a:p>
        </p:txBody>
      </p:sp>
    </p:spTree>
    <p:extLst>
      <p:ext uri="{BB962C8B-B14F-4D97-AF65-F5344CB8AC3E}">
        <p14:creationId xmlns:p14="http://schemas.microsoft.com/office/powerpoint/2010/main" val="263696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patient is then put into long leg casts and mobilised fully weight bearing at day 3-5. long leg </a:t>
            </a:r>
            <a:r>
              <a:rPr lang="en-GB" dirty="0" err="1"/>
              <a:t>xrays</a:t>
            </a:r>
            <a:r>
              <a:rPr lang="en-GB" dirty="0"/>
              <a:t> are then taken to see if the casts need to be wedged.</a:t>
            </a:r>
          </a:p>
          <a:p>
            <a:r>
              <a:rPr lang="en-GB" dirty="0"/>
              <a:t>Total cast time is around 6-8 weeks depending on healing. The patient is given lots of therapy, and years supply of vitamin D.</a:t>
            </a:r>
          </a:p>
        </p:txBody>
      </p:sp>
      <p:sp>
        <p:nvSpPr>
          <p:cNvPr id="4" name="Slide Number Placeholder 3"/>
          <p:cNvSpPr>
            <a:spLocks noGrp="1"/>
          </p:cNvSpPr>
          <p:nvPr>
            <p:ph type="sldNum" sz="quarter" idx="5"/>
          </p:nvPr>
        </p:nvSpPr>
        <p:spPr/>
        <p:txBody>
          <a:bodyPr/>
          <a:lstStyle/>
          <a:p>
            <a:fld id="{F56C6DC5-D5AD-4940-AA48-35E0FDFB4609}" type="slidenum">
              <a:rPr lang="en-GB" smtClean="0"/>
              <a:t>23</a:t>
            </a:fld>
            <a:endParaRPr lang="en-GB"/>
          </a:p>
        </p:txBody>
      </p:sp>
    </p:spTree>
    <p:extLst>
      <p:ext uri="{BB962C8B-B14F-4D97-AF65-F5344CB8AC3E}">
        <p14:creationId xmlns:p14="http://schemas.microsoft.com/office/powerpoint/2010/main" val="9312145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that’s how legs like these, become straight</a:t>
            </a:r>
          </a:p>
        </p:txBody>
      </p:sp>
      <p:sp>
        <p:nvSpPr>
          <p:cNvPr id="4" name="Slide Number Placeholder 3"/>
          <p:cNvSpPr>
            <a:spLocks noGrp="1"/>
          </p:cNvSpPr>
          <p:nvPr>
            <p:ph type="sldNum" sz="quarter" idx="5"/>
          </p:nvPr>
        </p:nvSpPr>
        <p:spPr/>
        <p:txBody>
          <a:bodyPr/>
          <a:lstStyle/>
          <a:p>
            <a:fld id="{F56C6DC5-D5AD-4940-AA48-35E0FDFB4609}" type="slidenum">
              <a:rPr lang="en-GB" smtClean="0"/>
              <a:t>24</a:t>
            </a:fld>
            <a:endParaRPr lang="en-GB"/>
          </a:p>
        </p:txBody>
      </p:sp>
    </p:spTree>
    <p:extLst>
      <p:ext uri="{BB962C8B-B14F-4D97-AF65-F5344CB8AC3E}">
        <p14:creationId xmlns:p14="http://schemas.microsoft.com/office/powerpoint/2010/main" val="330975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audit of 208 of the Hayden osteotomies done at an average age of 8.4, showed that 48% of patients had </a:t>
            </a:r>
            <a:r>
              <a:rPr lang="en-GB" dirty="0" err="1"/>
              <a:t>Blounts</a:t>
            </a:r>
            <a:r>
              <a:rPr lang="en-GB" dirty="0"/>
              <a:t> disease and 36% had rickets with the remaining having other aetiologies. The last radiographs were taken on average 13.4 weeks post op.</a:t>
            </a:r>
          </a:p>
          <a:p>
            <a:endParaRPr lang="en-GB" dirty="0"/>
          </a:p>
          <a:p>
            <a:r>
              <a:rPr lang="en-GB" dirty="0"/>
              <a:t>The mean pre-op mechanical tibiofemoral angle was 44 degrees varus, and post operatively it was 4.3 degrees. So there were some </a:t>
            </a:r>
            <a:r>
              <a:rPr lang="en-GB" dirty="0" err="1"/>
              <a:t>undercorrections</a:t>
            </a:r>
            <a:r>
              <a:rPr lang="en-GB" dirty="0"/>
              <a:t>,</a:t>
            </a:r>
          </a:p>
        </p:txBody>
      </p:sp>
      <p:sp>
        <p:nvSpPr>
          <p:cNvPr id="4" name="Slide Number Placeholder 3"/>
          <p:cNvSpPr>
            <a:spLocks noGrp="1"/>
          </p:cNvSpPr>
          <p:nvPr>
            <p:ph type="sldNum" sz="quarter" idx="5"/>
          </p:nvPr>
        </p:nvSpPr>
        <p:spPr/>
        <p:txBody>
          <a:bodyPr/>
          <a:lstStyle/>
          <a:p>
            <a:fld id="{F56C6DC5-D5AD-4940-AA48-35E0FDFB4609}" type="slidenum">
              <a:rPr lang="en-GB" smtClean="0"/>
              <a:t>25</a:t>
            </a:fld>
            <a:endParaRPr lang="en-GB"/>
          </a:p>
        </p:txBody>
      </p:sp>
    </p:spTree>
    <p:extLst>
      <p:ext uri="{BB962C8B-B14F-4D97-AF65-F5344CB8AC3E}">
        <p14:creationId xmlns:p14="http://schemas.microsoft.com/office/powerpoint/2010/main" val="18758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However if you start like this, then even with an </a:t>
            </a:r>
            <a:r>
              <a:rPr lang="en-GB" dirty="0" err="1"/>
              <a:t>undercorrection</a:t>
            </a:r>
            <a:r>
              <a:rPr lang="en-GB" dirty="0"/>
              <a:t> the surgery looks pretty successful!</a:t>
            </a:r>
          </a:p>
        </p:txBody>
      </p:sp>
      <p:sp>
        <p:nvSpPr>
          <p:cNvPr id="4" name="Slide Number Placeholder 3"/>
          <p:cNvSpPr>
            <a:spLocks noGrp="1"/>
          </p:cNvSpPr>
          <p:nvPr>
            <p:ph type="sldNum" sz="quarter" idx="5"/>
          </p:nvPr>
        </p:nvSpPr>
        <p:spPr/>
        <p:txBody>
          <a:bodyPr/>
          <a:lstStyle/>
          <a:p>
            <a:fld id="{F56C6DC5-D5AD-4940-AA48-35E0FDFB4609}" type="slidenum">
              <a:rPr lang="en-GB" smtClean="0"/>
              <a:t>26</a:t>
            </a:fld>
            <a:endParaRPr lang="en-GB"/>
          </a:p>
        </p:txBody>
      </p:sp>
    </p:spTree>
    <p:extLst>
      <p:ext uri="{BB962C8B-B14F-4D97-AF65-F5344CB8AC3E}">
        <p14:creationId xmlns:p14="http://schemas.microsoft.com/office/powerpoint/2010/main" val="35514919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Mercy ships also runs a comprehensive </a:t>
            </a:r>
            <a:r>
              <a:rPr lang="en-GB" dirty="0" err="1"/>
              <a:t>ponseti</a:t>
            </a:r>
            <a:r>
              <a:rPr lang="en-GB" dirty="0"/>
              <a:t> treatment program for babies and older children with training of local teams</a:t>
            </a:r>
          </a:p>
        </p:txBody>
      </p:sp>
      <p:sp>
        <p:nvSpPr>
          <p:cNvPr id="4" name="Slide Number Placeholder 3"/>
          <p:cNvSpPr>
            <a:spLocks noGrp="1"/>
          </p:cNvSpPr>
          <p:nvPr>
            <p:ph type="sldNum" sz="quarter" idx="5"/>
          </p:nvPr>
        </p:nvSpPr>
        <p:spPr/>
        <p:txBody>
          <a:bodyPr/>
          <a:lstStyle/>
          <a:p>
            <a:fld id="{F56C6DC5-D5AD-4940-AA48-35E0FDFB4609}" type="slidenum">
              <a:rPr lang="en-GB" smtClean="0"/>
              <a:t>27</a:t>
            </a:fld>
            <a:endParaRPr lang="en-GB"/>
          </a:p>
        </p:txBody>
      </p:sp>
    </p:spTree>
    <p:extLst>
      <p:ext uri="{BB962C8B-B14F-4D97-AF65-F5344CB8AC3E}">
        <p14:creationId xmlns:p14="http://schemas.microsoft.com/office/powerpoint/2010/main" val="33309681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Ousseynou</a:t>
            </a:r>
            <a:r>
              <a:rPr lang="en-GB" dirty="0"/>
              <a:t> and </a:t>
            </a:r>
            <a:r>
              <a:rPr lang="en-GB" dirty="0" err="1"/>
              <a:t>Assane</a:t>
            </a:r>
            <a:r>
              <a:rPr lang="en-GB" dirty="0"/>
              <a:t>, so just to show you some of the results</a:t>
            </a:r>
          </a:p>
          <a:p>
            <a:endParaRPr lang="en-GB" dirty="0"/>
          </a:p>
        </p:txBody>
      </p:sp>
      <p:sp>
        <p:nvSpPr>
          <p:cNvPr id="4" name="Slide Number Placeholder 3"/>
          <p:cNvSpPr>
            <a:spLocks noGrp="1"/>
          </p:cNvSpPr>
          <p:nvPr>
            <p:ph type="sldNum" sz="quarter" idx="5"/>
          </p:nvPr>
        </p:nvSpPr>
        <p:spPr/>
        <p:txBody>
          <a:bodyPr/>
          <a:lstStyle/>
          <a:p>
            <a:fld id="{F56C6DC5-D5AD-4940-AA48-35E0FDFB4609}" type="slidenum">
              <a:rPr lang="en-GB" smtClean="0"/>
              <a:t>28</a:t>
            </a:fld>
            <a:endParaRPr lang="en-GB"/>
          </a:p>
        </p:txBody>
      </p:sp>
    </p:spTree>
    <p:extLst>
      <p:ext uri="{BB962C8B-B14F-4D97-AF65-F5344CB8AC3E}">
        <p14:creationId xmlns:p14="http://schemas.microsoft.com/office/powerpoint/2010/main" val="4021339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Ulrich was able to stand upright for the first time in his life</a:t>
            </a:r>
          </a:p>
        </p:txBody>
      </p:sp>
      <p:sp>
        <p:nvSpPr>
          <p:cNvPr id="4" name="Slide Number Placeholder 3"/>
          <p:cNvSpPr>
            <a:spLocks noGrp="1"/>
          </p:cNvSpPr>
          <p:nvPr>
            <p:ph type="sldNum" sz="quarter" idx="5"/>
          </p:nvPr>
        </p:nvSpPr>
        <p:spPr/>
        <p:txBody>
          <a:bodyPr/>
          <a:lstStyle/>
          <a:p>
            <a:fld id="{F56C6DC5-D5AD-4940-AA48-35E0FDFB4609}" type="slidenum">
              <a:rPr lang="en-GB" smtClean="0"/>
              <a:t>29</a:t>
            </a:fld>
            <a:endParaRPr lang="en-GB"/>
          </a:p>
        </p:txBody>
      </p:sp>
    </p:spTree>
    <p:extLst>
      <p:ext uri="{BB962C8B-B14F-4D97-AF65-F5344CB8AC3E}">
        <p14:creationId xmlns:p14="http://schemas.microsoft.com/office/powerpoint/2010/main" val="3986148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dirty="0">
                <a:solidFill>
                  <a:schemeClr val="tx1"/>
                </a:solidFill>
                <a:effectLst/>
                <a:latin typeface="+mn-lt"/>
                <a:ea typeface="+mn-ea"/>
                <a:cs typeface="+mn-cs"/>
              </a:rPr>
              <a:t>Two out of three people on the planet , and in fact 93% in </a:t>
            </a:r>
            <a:r>
              <a:rPr lang="en-GB" sz="1200" b="0" i="0" kern="1200" dirty="0" err="1">
                <a:solidFill>
                  <a:schemeClr val="tx1"/>
                </a:solidFill>
                <a:effectLst/>
                <a:latin typeface="+mn-lt"/>
                <a:ea typeface="+mn-ea"/>
                <a:cs typeface="+mn-cs"/>
              </a:rPr>
              <a:t>subSaharan</a:t>
            </a:r>
            <a:r>
              <a:rPr lang="en-GB" sz="1200" b="0" i="0" kern="1200" dirty="0">
                <a:solidFill>
                  <a:schemeClr val="tx1"/>
                </a:solidFill>
                <a:effectLst/>
                <a:latin typeface="+mn-lt"/>
                <a:ea typeface="+mn-ea"/>
                <a:cs typeface="+mn-cs"/>
              </a:rPr>
              <a:t> Africa do not have access to safe, affordable surgery when they need it. </a:t>
            </a:r>
          </a:p>
          <a:p>
            <a:pPr rtl="0" fontAlgn="base"/>
            <a:endParaRPr lang="en-GB" b="0" i="0" dirty="0">
              <a:effectLst/>
            </a:endParaRPr>
          </a:p>
          <a:p>
            <a:pPr rtl="0" fontAlgn="base"/>
            <a:endParaRPr lang="en-GB" b="0" i="0" dirty="0">
              <a:effectLst/>
            </a:endParaRPr>
          </a:p>
        </p:txBody>
      </p:sp>
      <p:sp>
        <p:nvSpPr>
          <p:cNvPr id="4" name="Slide Number Placeholder 3"/>
          <p:cNvSpPr>
            <a:spLocks noGrp="1"/>
          </p:cNvSpPr>
          <p:nvPr>
            <p:ph type="sldNum" sz="quarter" idx="10"/>
          </p:nvPr>
        </p:nvSpPr>
        <p:spPr/>
        <p:txBody>
          <a:bodyPr/>
          <a:lstStyle/>
          <a:p>
            <a:fld id="{F56C6DC5-D5AD-4940-AA48-35E0FDFB4609}" type="slidenum">
              <a:rPr lang="en-GB" smtClean="0"/>
              <a:t>3</a:t>
            </a:fld>
            <a:endParaRPr lang="en-GB"/>
          </a:p>
        </p:txBody>
      </p:sp>
    </p:spTree>
    <p:extLst>
      <p:ext uri="{BB962C8B-B14F-4D97-AF65-F5344CB8AC3E}">
        <p14:creationId xmlns:p14="http://schemas.microsoft.com/office/powerpoint/2010/main" val="36183305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dirty="0" err="1">
                <a:solidFill>
                  <a:schemeClr val="tx1"/>
                </a:solidFill>
                <a:effectLst/>
                <a:latin typeface="+mn-lt"/>
                <a:ea typeface="+mn-ea"/>
                <a:cs typeface="+mn-cs"/>
              </a:rPr>
              <a:t>Sambany</a:t>
            </a:r>
            <a:r>
              <a:rPr lang="en-GB" sz="1200" b="0" i="0" kern="1200" dirty="0">
                <a:solidFill>
                  <a:schemeClr val="tx1"/>
                </a:solidFill>
                <a:effectLst/>
                <a:latin typeface="+mn-lt"/>
                <a:ea typeface="+mn-ea"/>
                <a:cs typeface="+mn-cs"/>
              </a:rPr>
              <a:t> had a 14 hour life saving operation. His 10 units of blood came from the mercy ships crew who are the walking blood bank.</a:t>
            </a:r>
          </a:p>
          <a:p>
            <a:pPr rtl="0" fontAlgn="base"/>
            <a:r>
              <a:rPr lang="en-GB" sz="1200" b="0" i="0" kern="1200" dirty="0">
                <a:solidFill>
                  <a:schemeClr val="tx1"/>
                </a:solidFill>
                <a:effectLst/>
                <a:latin typeface="+mn-lt"/>
                <a:ea typeface="+mn-ea"/>
                <a:cs typeface="+mn-cs"/>
              </a:rPr>
              <a:t>He is back living happily with his wife and children who didn’t recognise him when he first returned home!</a:t>
            </a:r>
          </a:p>
          <a:p>
            <a:pPr rtl="0" fontAlgn="base"/>
            <a:r>
              <a:rPr lang="en-GB" sz="1200" b="0" i="0" kern="1200" dirty="0">
                <a:solidFill>
                  <a:schemeClr val="tx1"/>
                </a:solidFill>
                <a:effectLst/>
                <a:latin typeface="+mn-lt"/>
                <a:ea typeface="+mn-ea"/>
                <a:cs typeface="+mn-cs"/>
              </a:rPr>
              <a:t> </a:t>
            </a:r>
          </a:p>
          <a:p>
            <a:pPr rtl="0" fontAlgn="base"/>
            <a:endParaRPr lang="en-GB" b="0" i="0" dirty="0">
              <a:effectLst/>
            </a:endParaRPr>
          </a:p>
          <a:p>
            <a:endParaRPr lang="en-US" dirty="0"/>
          </a:p>
        </p:txBody>
      </p:sp>
      <p:sp>
        <p:nvSpPr>
          <p:cNvPr id="4" name="Slide Number Placeholder 3"/>
          <p:cNvSpPr>
            <a:spLocks noGrp="1"/>
          </p:cNvSpPr>
          <p:nvPr>
            <p:ph type="sldNum" sz="quarter" idx="5"/>
          </p:nvPr>
        </p:nvSpPr>
        <p:spPr/>
        <p:txBody>
          <a:bodyPr/>
          <a:lstStyle/>
          <a:p>
            <a:fld id="{F56C6DC5-D5AD-4940-AA48-35E0FDFB4609}" type="slidenum">
              <a:rPr lang="en-GB" smtClean="0"/>
              <a:t>30</a:t>
            </a:fld>
            <a:endParaRPr lang="en-GB"/>
          </a:p>
        </p:txBody>
      </p:sp>
    </p:spTree>
    <p:extLst>
      <p:ext uri="{BB962C8B-B14F-4D97-AF65-F5344CB8AC3E}">
        <p14:creationId xmlns:p14="http://schemas.microsoft.com/office/powerpoint/2010/main" val="3570589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would highly recommend Mercy ships as an organisation. I’m going back to work for another 2 weeks in Senegal this summer. If you would like to know more about volunteering then do come and talk to me, I will be hanging around the mercy ships stall. If you cant volunteer but would like to donate, then visit the mercy ships website.</a:t>
            </a:r>
          </a:p>
          <a:p>
            <a:r>
              <a:rPr lang="en-GB" dirty="0"/>
              <a:t>You may also be interested to the read the book by Mercy ships founder, Don Stephens which is a really fascinating read.</a:t>
            </a:r>
          </a:p>
          <a:p>
            <a:endParaRPr lang="en-GB" dirty="0"/>
          </a:p>
        </p:txBody>
      </p:sp>
      <p:sp>
        <p:nvSpPr>
          <p:cNvPr id="4" name="Slide Number Placeholder 3"/>
          <p:cNvSpPr>
            <a:spLocks noGrp="1"/>
          </p:cNvSpPr>
          <p:nvPr>
            <p:ph type="sldNum" sz="quarter" idx="5"/>
          </p:nvPr>
        </p:nvSpPr>
        <p:spPr/>
        <p:txBody>
          <a:bodyPr/>
          <a:lstStyle/>
          <a:p>
            <a:fld id="{F56C6DC5-D5AD-4940-AA48-35E0FDFB4609}" type="slidenum">
              <a:rPr lang="en-GB" smtClean="0"/>
              <a:t>31</a:t>
            </a:fld>
            <a:endParaRPr lang="en-GB"/>
          </a:p>
        </p:txBody>
      </p:sp>
    </p:spTree>
    <p:extLst>
      <p:ext uri="{BB962C8B-B14F-4D97-AF65-F5344CB8AC3E}">
        <p14:creationId xmlns:p14="http://schemas.microsoft.com/office/powerpoint/2010/main" val="30340438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b="0" i="0" dirty="0">
                <a:effectLst/>
              </a:rPr>
              <a:t>Thanks for listening!</a:t>
            </a:r>
          </a:p>
        </p:txBody>
      </p:sp>
      <p:sp>
        <p:nvSpPr>
          <p:cNvPr id="4" name="Slide Number Placeholder 3"/>
          <p:cNvSpPr>
            <a:spLocks noGrp="1"/>
          </p:cNvSpPr>
          <p:nvPr>
            <p:ph type="sldNum" sz="quarter" idx="5"/>
          </p:nvPr>
        </p:nvSpPr>
        <p:spPr/>
        <p:txBody>
          <a:bodyPr/>
          <a:lstStyle/>
          <a:p>
            <a:fld id="{F56C6DC5-D5AD-4940-AA48-35E0FDFB4609}" type="slidenum">
              <a:rPr lang="en-GB" smtClean="0"/>
              <a:t>32</a:t>
            </a:fld>
            <a:endParaRPr lang="en-GB"/>
          </a:p>
        </p:txBody>
      </p:sp>
    </p:spTree>
    <p:extLst>
      <p:ext uri="{BB962C8B-B14F-4D97-AF65-F5344CB8AC3E}">
        <p14:creationId xmlns:p14="http://schemas.microsoft.com/office/powerpoint/2010/main" val="2386845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if you are the parents of twins </a:t>
            </a:r>
            <a:r>
              <a:rPr lang="en-GB" dirty="0" err="1"/>
              <a:t>Ousseynou</a:t>
            </a:r>
            <a:r>
              <a:rPr lang="en-GB" dirty="0"/>
              <a:t> and </a:t>
            </a:r>
            <a:r>
              <a:rPr lang="en-GB" dirty="0" err="1"/>
              <a:t>Assane</a:t>
            </a:r>
            <a:r>
              <a:rPr lang="en-GB" dirty="0"/>
              <a:t> with rickets</a:t>
            </a:r>
          </a:p>
          <a:p>
            <a:r>
              <a:rPr lang="en-GB" dirty="0"/>
              <a:t>Or Ulrich with untreated congenital knee dislocation</a:t>
            </a:r>
          </a:p>
          <a:p>
            <a:r>
              <a:rPr lang="en-GB" dirty="0"/>
              <a:t>And you are not able to afford treatment, then life looks pretty beak.</a:t>
            </a:r>
          </a:p>
        </p:txBody>
      </p:sp>
      <p:sp>
        <p:nvSpPr>
          <p:cNvPr id="4" name="Slide Number Placeholder 3"/>
          <p:cNvSpPr>
            <a:spLocks noGrp="1"/>
          </p:cNvSpPr>
          <p:nvPr>
            <p:ph type="sldNum" sz="quarter" idx="5"/>
          </p:nvPr>
        </p:nvSpPr>
        <p:spPr/>
        <p:txBody>
          <a:bodyPr/>
          <a:lstStyle/>
          <a:p>
            <a:fld id="{F56C6DC5-D5AD-4940-AA48-35E0FDFB4609}" type="slidenum">
              <a:rPr lang="en-GB" smtClean="0"/>
              <a:t>4</a:t>
            </a:fld>
            <a:endParaRPr lang="en-GB"/>
          </a:p>
        </p:txBody>
      </p:sp>
    </p:spTree>
    <p:extLst>
      <p:ext uri="{BB962C8B-B14F-4D97-AF65-F5344CB8AC3E}">
        <p14:creationId xmlns:p14="http://schemas.microsoft.com/office/powerpoint/2010/main" val="1645913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dirty="0">
                <a:solidFill>
                  <a:schemeClr val="tx1"/>
                </a:solidFill>
                <a:effectLst/>
                <a:latin typeface="+mn-lt"/>
                <a:ea typeface="+mn-ea"/>
                <a:cs typeface="+mn-cs"/>
              </a:rPr>
              <a:t>This is </a:t>
            </a:r>
            <a:r>
              <a:rPr lang="en-GB" sz="1200" b="0" i="0" kern="1200" dirty="0" err="1">
                <a:solidFill>
                  <a:schemeClr val="tx1"/>
                </a:solidFill>
                <a:effectLst/>
                <a:latin typeface="+mn-lt"/>
                <a:ea typeface="+mn-ea"/>
                <a:cs typeface="+mn-cs"/>
              </a:rPr>
              <a:t>Sambany</a:t>
            </a:r>
            <a:r>
              <a:rPr lang="en-GB" sz="1200" b="0" i="0" kern="1200" dirty="0">
                <a:solidFill>
                  <a:schemeClr val="tx1"/>
                </a:solidFill>
                <a:effectLst/>
                <a:latin typeface="+mn-lt"/>
                <a:ea typeface="+mn-ea"/>
                <a:cs typeface="+mn-cs"/>
              </a:rPr>
              <a:t>. For 36 years, this tumour defined his life. He became isolated and weak, and hopelessness defined his life as he merely felt he was waiting to die. </a:t>
            </a:r>
          </a:p>
          <a:p>
            <a:pPr rtl="0" fontAlgn="base"/>
            <a:endParaRPr lang="en-GB" b="0" i="0" dirty="0">
              <a:effectLst/>
            </a:endParaRPr>
          </a:p>
          <a:p>
            <a:pPr rtl="0" fontAlgn="base"/>
            <a:r>
              <a:rPr lang="en-GB" sz="1200" b="0" i="0" kern="1200" dirty="0">
                <a:solidFill>
                  <a:schemeClr val="tx1"/>
                </a:solidFill>
                <a:effectLst/>
                <a:latin typeface="+mn-lt"/>
                <a:ea typeface="+mn-ea"/>
                <a:cs typeface="+mn-cs"/>
              </a:rPr>
              <a:t>That is until one day he heard of Mercy Ships coming to Madagascar and he was determined to seek help. It took six of his friends two days to carry </a:t>
            </a:r>
            <a:r>
              <a:rPr lang="en-GB" sz="1200" b="0" i="0" kern="1200" dirty="0" err="1">
                <a:solidFill>
                  <a:schemeClr val="tx1"/>
                </a:solidFill>
                <a:effectLst/>
                <a:latin typeface="+mn-lt"/>
                <a:ea typeface="+mn-ea"/>
                <a:cs typeface="+mn-cs"/>
              </a:rPr>
              <a:t>Sambany</a:t>
            </a:r>
            <a:r>
              <a:rPr lang="en-GB" sz="1200" b="0" i="0" kern="1200" dirty="0">
                <a:solidFill>
                  <a:schemeClr val="tx1"/>
                </a:solidFill>
                <a:effectLst/>
                <a:latin typeface="+mn-lt"/>
                <a:ea typeface="+mn-ea"/>
                <a:cs typeface="+mn-cs"/>
              </a:rPr>
              <a:t> from his remote village to a main road as he was two weak. He then endured the painful six-hour taxi ride to get to the dock. </a:t>
            </a:r>
          </a:p>
          <a:p>
            <a:pPr rtl="0" fontAlgn="base"/>
            <a:endParaRPr lang="en-GB" b="0" i="0" dirty="0">
              <a:effectLst/>
            </a:endParaRPr>
          </a:p>
          <a:p>
            <a:pPr rtl="0" fontAlgn="base"/>
            <a:r>
              <a:rPr lang="en-GB" sz="1200" b="0" i="0" kern="1200" dirty="0">
                <a:solidFill>
                  <a:schemeClr val="tx1"/>
                </a:solidFill>
                <a:effectLst/>
                <a:latin typeface="+mn-lt"/>
                <a:ea typeface="+mn-ea"/>
                <a:cs typeface="+mn-cs"/>
              </a:rPr>
              <a:t>He was determined to have the risky surgery, despite being told of the danger that he might not come out alive. </a:t>
            </a:r>
          </a:p>
          <a:p>
            <a:pPr rtl="0" fontAlgn="base"/>
            <a:endParaRPr lang="en-GB" b="0" i="0" dirty="0">
              <a:effectLst/>
            </a:endParaRPr>
          </a:p>
          <a:p>
            <a:pPr rtl="0" fontAlgn="base"/>
            <a:r>
              <a:rPr lang="en-GB" sz="1200" b="0" i="0" kern="1200" dirty="0">
                <a:solidFill>
                  <a:schemeClr val="tx1"/>
                </a:solidFill>
                <a:effectLst/>
                <a:latin typeface="+mn-lt"/>
                <a:ea typeface="+mn-ea"/>
                <a:cs typeface="+mn-cs"/>
              </a:rPr>
              <a:t>He responded, “I’m already a dead man.”  I’ll tell you about his outcome later, but just to let you know that he had his surgery and needed 10 units of blood. There is not much storage space on a boat, so where do you think this blood came from?</a:t>
            </a:r>
            <a:endParaRPr lang="en-GB" b="0" i="0" dirty="0">
              <a:effectLst/>
            </a:endParaRPr>
          </a:p>
          <a:p>
            <a:endParaRPr lang="en-US" dirty="0"/>
          </a:p>
        </p:txBody>
      </p:sp>
      <p:sp>
        <p:nvSpPr>
          <p:cNvPr id="4" name="Slide Number Placeholder 3"/>
          <p:cNvSpPr>
            <a:spLocks noGrp="1"/>
          </p:cNvSpPr>
          <p:nvPr>
            <p:ph type="sldNum" sz="quarter" idx="5"/>
          </p:nvPr>
        </p:nvSpPr>
        <p:spPr/>
        <p:txBody>
          <a:bodyPr/>
          <a:lstStyle/>
          <a:p>
            <a:fld id="{F56C6DC5-D5AD-4940-AA48-35E0FDFB4609}" type="slidenum">
              <a:rPr lang="en-GB" smtClean="0"/>
              <a:t>5</a:t>
            </a:fld>
            <a:endParaRPr lang="en-GB"/>
          </a:p>
        </p:txBody>
      </p:sp>
    </p:spTree>
    <p:extLst>
      <p:ext uri="{BB962C8B-B14F-4D97-AF65-F5344CB8AC3E}">
        <p14:creationId xmlns:p14="http://schemas.microsoft.com/office/powerpoint/2010/main" val="1073669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dirty="0">
                <a:solidFill>
                  <a:schemeClr val="tx1"/>
                </a:solidFill>
                <a:effectLst/>
                <a:latin typeface="+mn-lt"/>
                <a:ea typeface="+mn-ea"/>
                <a:cs typeface="+mn-cs"/>
              </a:rPr>
              <a:t>Around the world 17 million people die each year because they do not have access to safe affordable surgery. </a:t>
            </a:r>
          </a:p>
          <a:p>
            <a:pPr rtl="0" fontAlgn="base"/>
            <a:endParaRPr lang="en-GB" b="0" i="0" dirty="0">
              <a:effectLst/>
            </a:endParaRPr>
          </a:p>
          <a:p>
            <a:pPr rtl="0" fontAlgn="base"/>
            <a:r>
              <a:rPr lang="en-GB" sz="1200" b="0" i="0" kern="1200" dirty="0">
                <a:solidFill>
                  <a:schemeClr val="tx1"/>
                </a:solidFill>
                <a:effectLst/>
                <a:latin typeface="+mn-lt"/>
                <a:ea typeface="+mn-ea"/>
                <a:cs typeface="+mn-cs"/>
              </a:rPr>
              <a:t>That’s more than three times the annual number of people who die from HIV, Malaria and TB combined.  Around 6 million have died in two years of the Covid pandemic.</a:t>
            </a:r>
          </a:p>
          <a:p>
            <a:pPr rtl="0" fontAlgn="base"/>
            <a:endParaRPr lang="en-GB" b="0" i="0" dirty="0">
              <a:effectLst/>
            </a:endParaRPr>
          </a:p>
          <a:p>
            <a:pPr rtl="0" fontAlgn="base"/>
            <a:endParaRPr lang="en-GB" b="0" i="0" dirty="0">
              <a:effectLst/>
            </a:endParaRPr>
          </a:p>
          <a:p>
            <a:pPr rtl="0" fontAlgn="base"/>
            <a:r>
              <a:rPr lang="en-GB" sz="1200" b="0" i="0" kern="1200" dirty="0">
                <a:solidFill>
                  <a:schemeClr val="tx1"/>
                </a:solidFill>
                <a:effectLst/>
                <a:latin typeface="+mn-lt"/>
                <a:ea typeface="+mn-ea"/>
                <a:cs typeface="+mn-cs"/>
              </a:rPr>
              <a:t>This is the global surgery crisis. </a:t>
            </a:r>
            <a:endParaRPr lang="en-GB" b="0" i="0" dirty="0">
              <a:effectLst/>
            </a:endParaRPr>
          </a:p>
          <a:p>
            <a:endParaRPr lang="en-GB" dirty="0"/>
          </a:p>
        </p:txBody>
      </p:sp>
      <p:sp>
        <p:nvSpPr>
          <p:cNvPr id="4" name="Slide Number Placeholder 3"/>
          <p:cNvSpPr>
            <a:spLocks noGrp="1"/>
          </p:cNvSpPr>
          <p:nvPr>
            <p:ph type="sldNum" sz="quarter" idx="10"/>
          </p:nvPr>
        </p:nvSpPr>
        <p:spPr/>
        <p:txBody>
          <a:bodyPr/>
          <a:lstStyle/>
          <a:p>
            <a:fld id="{AEA92F4A-565D-41A0-AAF1-D8671C80015B}" type="slidenum">
              <a:rPr lang="en-GB" smtClean="0"/>
              <a:t>6</a:t>
            </a:fld>
            <a:endParaRPr lang="en-GB"/>
          </a:p>
        </p:txBody>
      </p:sp>
    </p:spTree>
    <p:extLst>
      <p:ext uri="{BB962C8B-B14F-4D97-AF65-F5344CB8AC3E}">
        <p14:creationId xmlns:p14="http://schemas.microsoft.com/office/powerpoint/2010/main" val="3218052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Mercy ships has been bringing hope and healing to the worlds poorest for the past 40 years. At the invitation of the government of the host nation the ship docks for 10-12 months,</a:t>
            </a:r>
          </a:p>
          <a:p>
            <a:pPr rtl="0" fontAlgn="base"/>
            <a:r>
              <a:rPr lang="en-GB" sz="1200" b="0" i="0" kern="1200" dirty="0">
                <a:solidFill>
                  <a:schemeClr val="tx1"/>
                </a:solidFill>
                <a:effectLst/>
                <a:latin typeface="+mn-lt"/>
                <a:ea typeface="+mn-ea"/>
                <a:cs typeface="+mn-cs"/>
              </a:rPr>
              <a:t> </a:t>
            </a:r>
            <a:endParaRPr lang="en-GB" b="0" i="0" dirty="0">
              <a:effectLst/>
            </a:endParaRPr>
          </a:p>
          <a:p>
            <a:pPr rtl="0" fontAlgn="base"/>
            <a:r>
              <a:rPr lang="en-GB" sz="1200" b="0" i="0" kern="1200" dirty="0">
                <a:solidFill>
                  <a:schemeClr val="tx1"/>
                </a:solidFill>
                <a:effectLst/>
                <a:latin typeface="+mn-lt"/>
                <a:ea typeface="+mn-ea"/>
                <a:cs typeface="+mn-cs"/>
              </a:rPr>
              <a:t>the Africa Mercy has 5 operating theatres and –  a volunteer crew of 450 people who come from over 40 countries. The newest in our fleet – the Global Mercy - is even bigger with a crew of over 900, 6 theatres, a student academy and 682 seat auditorium. The staff are not paid, </a:t>
            </a:r>
            <a:r>
              <a:rPr lang="en-GB" sz="1200" b="0" i="0" kern="1200" dirty="0" err="1">
                <a:solidFill>
                  <a:schemeClr val="tx1"/>
                </a:solidFill>
                <a:effectLst/>
                <a:latin typeface="+mn-lt"/>
                <a:ea typeface="+mn-ea"/>
                <a:cs typeface="+mn-cs"/>
              </a:rPr>
              <a:t>infact</a:t>
            </a:r>
            <a:r>
              <a:rPr lang="en-GB" sz="1200" b="0" i="0" kern="1200" dirty="0">
                <a:solidFill>
                  <a:schemeClr val="tx1"/>
                </a:solidFill>
                <a:effectLst/>
                <a:latin typeface="+mn-lt"/>
                <a:ea typeface="+mn-ea"/>
                <a:cs typeface="+mn-cs"/>
              </a:rPr>
              <a:t> we pay our own flights and living costs when on board. Volunteers spend anywhere between 2 weeks and 30 years on board.</a:t>
            </a:r>
          </a:p>
          <a:p>
            <a:pPr rtl="0" fontAlgn="base"/>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56C6DC5-D5AD-4940-AA48-35E0FDFB4609}" type="slidenum">
              <a:rPr lang="en-GB" smtClean="0"/>
              <a:t>7</a:t>
            </a:fld>
            <a:endParaRPr lang="en-GB"/>
          </a:p>
        </p:txBody>
      </p:sp>
    </p:spTree>
    <p:extLst>
      <p:ext uri="{BB962C8B-B14F-4D97-AF65-F5344CB8AC3E}">
        <p14:creationId xmlns:p14="http://schemas.microsoft.com/office/powerpoint/2010/main" val="500238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dirty="0">
                <a:solidFill>
                  <a:schemeClr val="tx1"/>
                </a:solidFill>
                <a:effectLst/>
                <a:latin typeface="+mn-lt"/>
                <a:ea typeface="+mn-ea"/>
                <a:cs typeface="+mn-cs"/>
              </a:rPr>
              <a:t>In each country visited, the ships aim to reduce the surgical backlog, mentor and train local healthcare professionals, and renovate and improve local facilities.</a:t>
            </a:r>
            <a:endParaRPr lang="en-GB" b="0" i="0" dirty="0">
              <a:effectLst/>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56C6DC5-D5AD-4940-AA48-35E0FDFB4609}" type="slidenum">
              <a:rPr lang="en-GB" smtClean="0"/>
              <a:t>8</a:t>
            </a:fld>
            <a:endParaRPr lang="en-GB"/>
          </a:p>
        </p:txBody>
      </p:sp>
    </p:spTree>
    <p:extLst>
      <p:ext uri="{BB962C8B-B14F-4D97-AF65-F5344CB8AC3E}">
        <p14:creationId xmlns:p14="http://schemas.microsoft.com/office/powerpoint/2010/main" val="2477755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Patient selection is crucial, and it is done in partnership with governments and partnerships on the ground and involves awareness campaigns in district health posts, health centres and regional hospitals to make sure everyone is aware of the surgical opportunities available with Mercy Ships.</a:t>
            </a:r>
            <a:endParaRPr lang="en-US" dirty="0"/>
          </a:p>
        </p:txBody>
      </p:sp>
      <p:sp>
        <p:nvSpPr>
          <p:cNvPr id="4" name="Slide Number Placeholder 3"/>
          <p:cNvSpPr>
            <a:spLocks noGrp="1"/>
          </p:cNvSpPr>
          <p:nvPr>
            <p:ph type="sldNum" sz="quarter" idx="5"/>
          </p:nvPr>
        </p:nvSpPr>
        <p:spPr/>
        <p:txBody>
          <a:bodyPr/>
          <a:lstStyle/>
          <a:p>
            <a:fld id="{F56C6DC5-D5AD-4940-AA48-35E0FDFB4609}" type="slidenum">
              <a:rPr lang="en-GB" smtClean="0"/>
              <a:t>9</a:t>
            </a:fld>
            <a:endParaRPr lang="en-GB"/>
          </a:p>
        </p:txBody>
      </p:sp>
    </p:spTree>
    <p:extLst>
      <p:ext uri="{BB962C8B-B14F-4D97-AF65-F5344CB8AC3E}">
        <p14:creationId xmlns:p14="http://schemas.microsoft.com/office/powerpoint/2010/main" val="3145438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E4CD0-9830-0E46-89DF-AA74BBB5D3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038F19-9ED0-4E4B-8F8C-2D54C661A5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2DC3DD-B345-BF4B-9CC4-AC4C955E2878}"/>
              </a:ext>
            </a:extLst>
          </p:cNvPr>
          <p:cNvSpPr>
            <a:spLocks noGrp="1"/>
          </p:cNvSpPr>
          <p:nvPr>
            <p:ph type="dt" sz="half" idx="10"/>
          </p:nvPr>
        </p:nvSpPr>
        <p:spPr/>
        <p:txBody>
          <a:bodyPr/>
          <a:lstStyle/>
          <a:p>
            <a:fld id="{9D0B2953-7B57-954D-B205-F7E2B67264AA}" type="datetimeFigureOut">
              <a:rPr lang="en-US" smtClean="0"/>
              <a:t>2/14/2022</a:t>
            </a:fld>
            <a:endParaRPr lang="en-US"/>
          </a:p>
        </p:txBody>
      </p:sp>
      <p:sp>
        <p:nvSpPr>
          <p:cNvPr id="5" name="Footer Placeholder 4">
            <a:extLst>
              <a:ext uri="{FF2B5EF4-FFF2-40B4-BE49-F238E27FC236}">
                <a16:creationId xmlns:a16="http://schemas.microsoft.com/office/drawing/2014/main" id="{1CBEE611-AEDF-A54B-932C-B32B789CC5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842973-F6BF-2345-9138-0A8161734192}"/>
              </a:ext>
            </a:extLst>
          </p:cNvPr>
          <p:cNvSpPr>
            <a:spLocks noGrp="1"/>
          </p:cNvSpPr>
          <p:nvPr>
            <p:ph type="sldNum" sz="quarter" idx="12"/>
          </p:nvPr>
        </p:nvSpPr>
        <p:spPr/>
        <p:txBody>
          <a:bodyPr/>
          <a:lstStyle/>
          <a:p>
            <a:fld id="{F2ADAF60-0153-D747-AFA5-3371EF50FFF2}" type="slidenum">
              <a:rPr lang="en-US" smtClean="0"/>
              <a:t>‹#›</a:t>
            </a:fld>
            <a:endParaRPr lang="en-US"/>
          </a:p>
        </p:txBody>
      </p:sp>
    </p:spTree>
    <p:extLst>
      <p:ext uri="{BB962C8B-B14F-4D97-AF65-F5344CB8AC3E}">
        <p14:creationId xmlns:p14="http://schemas.microsoft.com/office/powerpoint/2010/main" val="3034811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135DB-1C3F-D347-86FA-6CD2B75E26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E85600-C8A0-1D4F-9BC3-F00C8C9097E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54A24A-6C23-6341-AB81-1443A2A77C5A}"/>
              </a:ext>
            </a:extLst>
          </p:cNvPr>
          <p:cNvSpPr>
            <a:spLocks noGrp="1"/>
          </p:cNvSpPr>
          <p:nvPr>
            <p:ph type="dt" sz="half" idx="10"/>
          </p:nvPr>
        </p:nvSpPr>
        <p:spPr/>
        <p:txBody>
          <a:bodyPr/>
          <a:lstStyle/>
          <a:p>
            <a:fld id="{9D0B2953-7B57-954D-B205-F7E2B67264AA}" type="datetimeFigureOut">
              <a:rPr lang="en-US" smtClean="0"/>
              <a:t>2/14/2022</a:t>
            </a:fld>
            <a:endParaRPr lang="en-US"/>
          </a:p>
        </p:txBody>
      </p:sp>
      <p:sp>
        <p:nvSpPr>
          <p:cNvPr id="5" name="Footer Placeholder 4">
            <a:extLst>
              <a:ext uri="{FF2B5EF4-FFF2-40B4-BE49-F238E27FC236}">
                <a16:creationId xmlns:a16="http://schemas.microsoft.com/office/drawing/2014/main" id="{5FBD8D59-F75E-C048-AF6E-C44E1AC893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F7DE9E-DB4C-ED47-AD51-223D6DB73E0B}"/>
              </a:ext>
            </a:extLst>
          </p:cNvPr>
          <p:cNvSpPr>
            <a:spLocks noGrp="1"/>
          </p:cNvSpPr>
          <p:nvPr>
            <p:ph type="sldNum" sz="quarter" idx="12"/>
          </p:nvPr>
        </p:nvSpPr>
        <p:spPr/>
        <p:txBody>
          <a:bodyPr/>
          <a:lstStyle/>
          <a:p>
            <a:fld id="{F2ADAF60-0153-D747-AFA5-3371EF50FFF2}" type="slidenum">
              <a:rPr lang="en-US" smtClean="0"/>
              <a:t>‹#›</a:t>
            </a:fld>
            <a:endParaRPr lang="en-US"/>
          </a:p>
        </p:txBody>
      </p:sp>
    </p:spTree>
    <p:extLst>
      <p:ext uri="{BB962C8B-B14F-4D97-AF65-F5344CB8AC3E}">
        <p14:creationId xmlns:p14="http://schemas.microsoft.com/office/powerpoint/2010/main" val="1513357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AB60EF-A69E-7244-8476-426830430E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F05C74-2857-5345-B838-69513966DEB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C0422-AF40-224B-B383-757AAD73BE12}"/>
              </a:ext>
            </a:extLst>
          </p:cNvPr>
          <p:cNvSpPr>
            <a:spLocks noGrp="1"/>
          </p:cNvSpPr>
          <p:nvPr>
            <p:ph type="dt" sz="half" idx="10"/>
          </p:nvPr>
        </p:nvSpPr>
        <p:spPr/>
        <p:txBody>
          <a:bodyPr/>
          <a:lstStyle/>
          <a:p>
            <a:fld id="{9D0B2953-7B57-954D-B205-F7E2B67264AA}" type="datetimeFigureOut">
              <a:rPr lang="en-US" smtClean="0"/>
              <a:t>2/14/2022</a:t>
            </a:fld>
            <a:endParaRPr lang="en-US"/>
          </a:p>
        </p:txBody>
      </p:sp>
      <p:sp>
        <p:nvSpPr>
          <p:cNvPr id="5" name="Footer Placeholder 4">
            <a:extLst>
              <a:ext uri="{FF2B5EF4-FFF2-40B4-BE49-F238E27FC236}">
                <a16:creationId xmlns:a16="http://schemas.microsoft.com/office/drawing/2014/main" id="{1C33283C-3430-C240-A435-075CF8FB4A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5B79B-E027-A349-AF36-0B1884B8BCC6}"/>
              </a:ext>
            </a:extLst>
          </p:cNvPr>
          <p:cNvSpPr>
            <a:spLocks noGrp="1"/>
          </p:cNvSpPr>
          <p:nvPr>
            <p:ph type="sldNum" sz="quarter" idx="12"/>
          </p:nvPr>
        </p:nvSpPr>
        <p:spPr/>
        <p:txBody>
          <a:bodyPr/>
          <a:lstStyle/>
          <a:p>
            <a:fld id="{F2ADAF60-0153-D747-AFA5-3371EF50FFF2}" type="slidenum">
              <a:rPr lang="en-US" smtClean="0"/>
              <a:t>‹#›</a:t>
            </a:fld>
            <a:endParaRPr lang="en-US"/>
          </a:p>
        </p:txBody>
      </p:sp>
    </p:spTree>
    <p:extLst>
      <p:ext uri="{BB962C8B-B14F-4D97-AF65-F5344CB8AC3E}">
        <p14:creationId xmlns:p14="http://schemas.microsoft.com/office/powerpoint/2010/main" val="3178865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1FC13-A042-964D-B83A-47E638073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85D533-7B80-E149-8AAA-5DD080F34CE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60A901-ABD3-2A4E-9225-CEB777FCC925}"/>
              </a:ext>
            </a:extLst>
          </p:cNvPr>
          <p:cNvSpPr>
            <a:spLocks noGrp="1"/>
          </p:cNvSpPr>
          <p:nvPr>
            <p:ph type="dt" sz="half" idx="10"/>
          </p:nvPr>
        </p:nvSpPr>
        <p:spPr/>
        <p:txBody>
          <a:bodyPr/>
          <a:lstStyle/>
          <a:p>
            <a:fld id="{9D0B2953-7B57-954D-B205-F7E2B67264AA}" type="datetimeFigureOut">
              <a:rPr lang="en-US" smtClean="0"/>
              <a:t>2/14/2022</a:t>
            </a:fld>
            <a:endParaRPr lang="en-US"/>
          </a:p>
        </p:txBody>
      </p:sp>
      <p:sp>
        <p:nvSpPr>
          <p:cNvPr id="5" name="Footer Placeholder 4">
            <a:extLst>
              <a:ext uri="{FF2B5EF4-FFF2-40B4-BE49-F238E27FC236}">
                <a16:creationId xmlns:a16="http://schemas.microsoft.com/office/drawing/2014/main" id="{A68B9B42-218B-274F-9C72-FD68251C7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4D8480-A5AB-054F-A3DB-01A5653FAF01}"/>
              </a:ext>
            </a:extLst>
          </p:cNvPr>
          <p:cNvSpPr>
            <a:spLocks noGrp="1"/>
          </p:cNvSpPr>
          <p:nvPr>
            <p:ph type="sldNum" sz="quarter" idx="12"/>
          </p:nvPr>
        </p:nvSpPr>
        <p:spPr/>
        <p:txBody>
          <a:bodyPr/>
          <a:lstStyle/>
          <a:p>
            <a:fld id="{F2ADAF60-0153-D747-AFA5-3371EF50FFF2}" type="slidenum">
              <a:rPr lang="en-US" smtClean="0"/>
              <a:t>‹#›</a:t>
            </a:fld>
            <a:endParaRPr lang="en-US"/>
          </a:p>
        </p:txBody>
      </p:sp>
    </p:spTree>
    <p:extLst>
      <p:ext uri="{BB962C8B-B14F-4D97-AF65-F5344CB8AC3E}">
        <p14:creationId xmlns:p14="http://schemas.microsoft.com/office/powerpoint/2010/main" val="2526390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D0289-7335-D64D-AE81-61586F8851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4E256C-7638-A641-A9E6-756C6FD0FB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FBE90B5-A2FA-8B48-A2A2-F8D70900BE31}"/>
              </a:ext>
            </a:extLst>
          </p:cNvPr>
          <p:cNvSpPr>
            <a:spLocks noGrp="1"/>
          </p:cNvSpPr>
          <p:nvPr>
            <p:ph type="dt" sz="half" idx="10"/>
          </p:nvPr>
        </p:nvSpPr>
        <p:spPr/>
        <p:txBody>
          <a:bodyPr/>
          <a:lstStyle/>
          <a:p>
            <a:fld id="{9D0B2953-7B57-954D-B205-F7E2B67264AA}" type="datetimeFigureOut">
              <a:rPr lang="en-US" smtClean="0"/>
              <a:t>2/14/2022</a:t>
            </a:fld>
            <a:endParaRPr lang="en-US"/>
          </a:p>
        </p:txBody>
      </p:sp>
      <p:sp>
        <p:nvSpPr>
          <p:cNvPr id="5" name="Footer Placeholder 4">
            <a:extLst>
              <a:ext uri="{FF2B5EF4-FFF2-40B4-BE49-F238E27FC236}">
                <a16:creationId xmlns:a16="http://schemas.microsoft.com/office/drawing/2014/main" id="{2EB596F9-5618-8C44-8B66-77F48BE281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2A2448-0226-F546-B5C9-7777A112270D}"/>
              </a:ext>
            </a:extLst>
          </p:cNvPr>
          <p:cNvSpPr>
            <a:spLocks noGrp="1"/>
          </p:cNvSpPr>
          <p:nvPr>
            <p:ph type="sldNum" sz="quarter" idx="12"/>
          </p:nvPr>
        </p:nvSpPr>
        <p:spPr/>
        <p:txBody>
          <a:bodyPr/>
          <a:lstStyle/>
          <a:p>
            <a:fld id="{F2ADAF60-0153-D747-AFA5-3371EF50FFF2}" type="slidenum">
              <a:rPr lang="en-US" smtClean="0"/>
              <a:t>‹#›</a:t>
            </a:fld>
            <a:endParaRPr lang="en-US"/>
          </a:p>
        </p:txBody>
      </p:sp>
    </p:spTree>
    <p:extLst>
      <p:ext uri="{BB962C8B-B14F-4D97-AF65-F5344CB8AC3E}">
        <p14:creationId xmlns:p14="http://schemas.microsoft.com/office/powerpoint/2010/main" val="1918290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526AA-CC54-3945-A7BF-C3ADFE0CD8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265963-7544-2A4F-B1FE-1504E2E452A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181277-C7AD-F24C-A86E-22B5C7C4FEA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DB4E93-9E6A-F946-AC78-93C88B78AF0C}"/>
              </a:ext>
            </a:extLst>
          </p:cNvPr>
          <p:cNvSpPr>
            <a:spLocks noGrp="1"/>
          </p:cNvSpPr>
          <p:nvPr>
            <p:ph type="dt" sz="half" idx="10"/>
          </p:nvPr>
        </p:nvSpPr>
        <p:spPr/>
        <p:txBody>
          <a:bodyPr/>
          <a:lstStyle/>
          <a:p>
            <a:fld id="{9D0B2953-7B57-954D-B205-F7E2B67264AA}" type="datetimeFigureOut">
              <a:rPr lang="en-US" smtClean="0"/>
              <a:t>2/14/2022</a:t>
            </a:fld>
            <a:endParaRPr lang="en-US"/>
          </a:p>
        </p:txBody>
      </p:sp>
      <p:sp>
        <p:nvSpPr>
          <p:cNvPr id="6" name="Footer Placeholder 5">
            <a:extLst>
              <a:ext uri="{FF2B5EF4-FFF2-40B4-BE49-F238E27FC236}">
                <a16:creationId xmlns:a16="http://schemas.microsoft.com/office/drawing/2014/main" id="{16FF3E48-8D69-FA4C-AB8A-CCF8F3F0E7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B061ED-61CB-3B4E-9DF4-1CA582BF0F4B}"/>
              </a:ext>
            </a:extLst>
          </p:cNvPr>
          <p:cNvSpPr>
            <a:spLocks noGrp="1"/>
          </p:cNvSpPr>
          <p:nvPr>
            <p:ph type="sldNum" sz="quarter" idx="12"/>
          </p:nvPr>
        </p:nvSpPr>
        <p:spPr/>
        <p:txBody>
          <a:bodyPr/>
          <a:lstStyle/>
          <a:p>
            <a:fld id="{F2ADAF60-0153-D747-AFA5-3371EF50FFF2}" type="slidenum">
              <a:rPr lang="en-US" smtClean="0"/>
              <a:t>‹#›</a:t>
            </a:fld>
            <a:endParaRPr lang="en-US"/>
          </a:p>
        </p:txBody>
      </p:sp>
    </p:spTree>
    <p:extLst>
      <p:ext uri="{BB962C8B-B14F-4D97-AF65-F5344CB8AC3E}">
        <p14:creationId xmlns:p14="http://schemas.microsoft.com/office/powerpoint/2010/main" val="1694197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E8750-A8F2-0A4B-B497-4A1FF845C3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BCFFA4-2EF0-494C-9128-78939FA48D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8C792C-CCF4-5D4B-9C06-A503754B776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5B70F4-E52A-9D40-9BBE-6CA22AFFF6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B533F48-4C8B-3247-B846-7096D91480C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EFF0AE-3275-334B-914F-755DFE281440}"/>
              </a:ext>
            </a:extLst>
          </p:cNvPr>
          <p:cNvSpPr>
            <a:spLocks noGrp="1"/>
          </p:cNvSpPr>
          <p:nvPr>
            <p:ph type="dt" sz="half" idx="10"/>
          </p:nvPr>
        </p:nvSpPr>
        <p:spPr/>
        <p:txBody>
          <a:bodyPr/>
          <a:lstStyle/>
          <a:p>
            <a:fld id="{9D0B2953-7B57-954D-B205-F7E2B67264AA}" type="datetimeFigureOut">
              <a:rPr lang="en-US" smtClean="0"/>
              <a:t>2/14/2022</a:t>
            </a:fld>
            <a:endParaRPr lang="en-US"/>
          </a:p>
        </p:txBody>
      </p:sp>
      <p:sp>
        <p:nvSpPr>
          <p:cNvPr id="8" name="Footer Placeholder 7">
            <a:extLst>
              <a:ext uri="{FF2B5EF4-FFF2-40B4-BE49-F238E27FC236}">
                <a16:creationId xmlns:a16="http://schemas.microsoft.com/office/drawing/2014/main" id="{9DA308FE-46E9-9743-AC62-3A387BB1C2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466420-88F8-064B-AB13-D5729BB0158D}"/>
              </a:ext>
            </a:extLst>
          </p:cNvPr>
          <p:cNvSpPr>
            <a:spLocks noGrp="1"/>
          </p:cNvSpPr>
          <p:nvPr>
            <p:ph type="sldNum" sz="quarter" idx="12"/>
          </p:nvPr>
        </p:nvSpPr>
        <p:spPr/>
        <p:txBody>
          <a:bodyPr/>
          <a:lstStyle/>
          <a:p>
            <a:fld id="{F2ADAF60-0153-D747-AFA5-3371EF50FFF2}" type="slidenum">
              <a:rPr lang="en-US" smtClean="0"/>
              <a:t>‹#›</a:t>
            </a:fld>
            <a:endParaRPr lang="en-US"/>
          </a:p>
        </p:txBody>
      </p:sp>
    </p:spTree>
    <p:extLst>
      <p:ext uri="{BB962C8B-B14F-4D97-AF65-F5344CB8AC3E}">
        <p14:creationId xmlns:p14="http://schemas.microsoft.com/office/powerpoint/2010/main" val="2817784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5091-5E65-1044-9131-5420BF0323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7CCD86-5594-6248-94E0-9B6142966957}"/>
              </a:ext>
            </a:extLst>
          </p:cNvPr>
          <p:cNvSpPr>
            <a:spLocks noGrp="1"/>
          </p:cNvSpPr>
          <p:nvPr>
            <p:ph type="dt" sz="half" idx="10"/>
          </p:nvPr>
        </p:nvSpPr>
        <p:spPr/>
        <p:txBody>
          <a:bodyPr/>
          <a:lstStyle/>
          <a:p>
            <a:fld id="{9D0B2953-7B57-954D-B205-F7E2B67264AA}" type="datetimeFigureOut">
              <a:rPr lang="en-US" smtClean="0"/>
              <a:t>2/14/2022</a:t>
            </a:fld>
            <a:endParaRPr lang="en-US"/>
          </a:p>
        </p:txBody>
      </p:sp>
      <p:sp>
        <p:nvSpPr>
          <p:cNvPr id="4" name="Footer Placeholder 3">
            <a:extLst>
              <a:ext uri="{FF2B5EF4-FFF2-40B4-BE49-F238E27FC236}">
                <a16:creationId xmlns:a16="http://schemas.microsoft.com/office/drawing/2014/main" id="{4AE503BF-A662-EB49-B554-A51E55A94E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4A9E9-7EC0-8042-A8AB-5004E1DC7648}"/>
              </a:ext>
            </a:extLst>
          </p:cNvPr>
          <p:cNvSpPr>
            <a:spLocks noGrp="1"/>
          </p:cNvSpPr>
          <p:nvPr>
            <p:ph type="sldNum" sz="quarter" idx="12"/>
          </p:nvPr>
        </p:nvSpPr>
        <p:spPr/>
        <p:txBody>
          <a:bodyPr/>
          <a:lstStyle/>
          <a:p>
            <a:fld id="{F2ADAF60-0153-D747-AFA5-3371EF50FFF2}" type="slidenum">
              <a:rPr lang="en-US" smtClean="0"/>
              <a:t>‹#›</a:t>
            </a:fld>
            <a:endParaRPr lang="en-US"/>
          </a:p>
        </p:txBody>
      </p:sp>
    </p:spTree>
    <p:extLst>
      <p:ext uri="{BB962C8B-B14F-4D97-AF65-F5344CB8AC3E}">
        <p14:creationId xmlns:p14="http://schemas.microsoft.com/office/powerpoint/2010/main" val="652027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4988A9-0104-0C46-B2D6-85B4DB882332}"/>
              </a:ext>
            </a:extLst>
          </p:cNvPr>
          <p:cNvSpPr>
            <a:spLocks noGrp="1"/>
          </p:cNvSpPr>
          <p:nvPr>
            <p:ph type="dt" sz="half" idx="10"/>
          </p:nvPr>
        </p:nvSpPr>
        <p:spPr/>
        <p:txBody>
          <a:bodyPr/>
          <a:lstStyle/>
          <a:p>
            <a:fld id="{9D0B2953-7B57-954D-B205-F7E2B67264AA}" type="datetimeFigureOut">
              <a:rPr lang="en-US" smtClean="0"/>
              <a:t>2/14/2022</a:t>
            </a:fld>
            <a:endParaRPr lang="en-US"/>
          </a:p>
        </p:txBody>
      </p:sp>
      <p:sp>
        <p:nvSpPr>
          <p:cNvPr id="3" name="Footer Placeholder 2">
            <a:extLst>
              <a:ext uri="{FF2B5EF4-FFF2-40B4-BE49-F238E27FC236}">
                <a16:creationId xmlns:a16="http://schemas.microsoft.com/office/drawing/2014/main" id="{76258DEF-2E22-7E48-A4FA-E29D696BA4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F8B2D6-4863-0D46-A65C-76B32F490E1C}"/>
              </a:ext>
            </a:extLst>
          </p:cNvPr>
          <p:cNvSpPr>
            <a:spLocks noGrp="1"/>
          </p:cNvSpPr>
          <p:nvPr>
            <p:ph type="sldNum" sz="quarter" idx="12"/>
          </p:nvPr>
        </p:nvSpPr>
        <p:spPr/>
        <p:txBody>
          <a:bodyPr/>
          <a:lstStyle/>
          <a:p>
            <a:fld id="{F2ADAF60-0153-D747-AFA5-3371EF50FFF2}" type="slidenum">
              <a:rPr lang="en-US" smtClean="0"/>
              <a:t>‹#›</a:t>
            </a:fld>
            <a:endParaRPr lang="en-US"/>
          </a:p>
        </p:txBody>
      </p:sp>
    </p:spTree>
    <p:extLst>
      <p:ext uri="{BB962C8B-B14F-4D97-AF65-F5344CB8AC3E}">
        <p14:creationId xmlns:p14="http://schemas.microsoft.com/office/powerpoint/2010/main" val="23986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1B4E2-5625-3844-953E-9AC17B4708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E93838-F505-F249-8549-C3FBFBB8E3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332F6B-978F-804B-AEAC-A658EAAC39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A814F86-C6BD-A242-B265-B3CF7094D011}"/>
              </a:ext>
            </a:extLst>
          </p:cNvPr>
          <p:cNvSpPr>
            <a:spLocks noGrp="1"/>
          </p:cNvSpPr>
          <p:nvPr>
            <p:ph type="dt" sz="half" idx="10"/>
          </p:nvPr>
        </p:nvSpPr>
        <p:spPr/>
        <p:txBody>
          <a:bodyPr/>
          <a:lstStyle/>
          <a:p>
            <a:fld id="{9D0B2953-7B57-954D-B205-F7E2B67264AA}" type="datetimeFigureOut">
              <a:rPr lang="en-US" smtClean="0"/>
              <a:t>2/14/2022</a:t>
            </a:fld>
            <a:endParaRPr lang="en-US"/>
          </a:p>
        </p:txBody>
      </p:sp>
      <p:sp>
        <p:nvSpPr>
          <p:cNvPr id="6" name="Footer Placeholder 5">
            <a:extLst>
              <a:ext uri="{FF2B5EF4-FFF2-40B4-BE49-F238E27FC236}">
                <a16:creationId xmlns:a16="http://schemas.microsoft.com/office/drawing/2014/main" id="{1D9825C2-5850-3244-B223-985C5937CB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2AD08B-CE2C-6B48-B3AD-511DD9EB50C9}"/>
              </a:ext>
            </a:extLst>
          </p:cNvPr>
          <p:cNvSpPr>
            <a:spLocks noGrp="1"/>
          </p:cNvSpPr>
          <p:nvPr>
            <p:ph type="sldNum" sz="quarter" idx="12"/>
          </p:nvPr>
        </p:nvSpPr>
        <p:spPr/>
        <p:txBody>
          <a:bodyPr/>
          <a:lstStyle/>
          <a:p>
            <a:fld id="{F2ADAF60-0153-D747-AFA5-3371EF50FFF2}" type="slidenum">
              <a:rPr lang="en-US" smtClean="0"/>
              <a:t>‹#›</a:t>
            </a:fld>
            <a:endParaRPr lang="en-US"/>
          </a:p>
        </p:txBody>
      </p:sp>
    </p:spTree>
    <p:extLst>
      <p:ext uri="{BB962C8B-B14F-4D97-AF65-F5344CB8AC3E}">
        <p14:creationId xmlns:p14="http://schemas.microsoft.com/office/powerpoint/2010/main" val="2472044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4D32A-2F6E-024B-8226-60ADE91FB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95C782-35B9-2448-B6BF-2049B88AC4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273213-FAD1-E843-B646-4B48FB30E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6489DCE-EB4B-B742-B6D9-0AD2FB5E9002}"/>
              </a:ext>
            </a:extLst>
          </p:cNvPr>
          <p:cNvSpPr>
            <a:spLocks noGrp="1"/>
          </p:cNvSpPr>
          <p:nvPr>
            <p:ph type="dt" sz="half" idx="10"/>
          </p:nvPr>
        </p:nvSpPr>
        <p:spPr/>
        <p:txBody>
          <a:bodyPr/>
          <a:lstStyle/>
          <a:p>
            <a:fld id="{9D0B2953-7B57-954D-B205-F7E2B67264AA}" type="datetimeFigureOut">
              <a:rPr lang="en-US" smtClean="0"/>
              <a:t>2/14/2022</a:t>
            </a:fld>
            <a:endParaRPr lang="en-US"/>
          </a:p>
        </p:txBody>
      </p:sp>
      <p:sp>
        <p:nvSpPr>
          <p:cNvPr id="6" name="Footer Placeholder 5">
            <a:extLst>
              <a:ext uri="{FF2B5EF4-FFF2-40B4-BE49-F238E27FC236}">
                <a16:creationId xmlns:a16="http://schemas.microsoft.com/office/drawing/2014/main" id="{74D98A8A-6C3E-0647-A3DC-67691CC4FD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E01C3C-1F7B-2249-9B58-7F668CCD505C}"/>
              </a:ext>
            </a:extLst>
          </p:cNvPr>
          <p:cNvSpPr>
            <a:spLocks noGrp="1"/>
          </p:cNvSpPr>
          <p:nvPr>
            <p:ph type="sldNum" sz="quarter" idx="12"/>
          </p:nvPr>
        </p:nvSpPr>
        <p:spPr/>
        <p:txBody>
          <a:bodyPr/>
          <a:lstStyle/>
          <a:p>
            <a:fld id="{F2ADAF60-0153-D747-AFA5-3371EF50FFF2}" type="slidenum">
              <a:rPr lang="en-US" smtClean="0"/>
              <a:t>‹#›</a:t>
            </a:fld>
            <a:endParaRPr lang="en-US"/>
          </a:p>
        </p:txBody>
      </p:sp>
    </p:spTree>
    <p:extLst>
      <p:ext uri="{BB962C8B-B14F-4D97-AF65-F5344CB8AC3E}">
        <p14:creationId xmlns:p14="http://schemas.microsoft.com/office/powerpoint/2010/main" val="4185152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3C6454-8504-6D47-81D2-C81C3AAF01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C05780-F50F-7D46-B3C1-A23E9EE24A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5C1E45-2028-E74E-BF25-C10156C2A3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0B2953-7B57-954D-B205-F7E2B67264AA}" type="datetimeFigureOut">
              <a:rPr lang="en-US" smtClean="0"/>
              <a:t>2/14/2022</a:t>
            </a:fld>
            <a:endParaRPr lang="en-US"/>
          </a:p>
        </p:txBody>
      </p:sp>
      <p:sp>
        <p:nvSpPr>
          <p:cNvPr id="5" name="Footer Placeholder 4">
            <a:extLst>
              <a:ext uri="{FF2B5EF4-FFF2-40B4-BE49-F238E27FC236}">
                <a16:creationId xmlns:a16="http://schemas.microsoft.com/office/drawing/2014/main" id="{8FB810B0-493C-A249-8109-DD1C322319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F39A3B-6DEE-8645-AA9D-015FEE09C0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ADAF60-0153-D747-AFA5-3371EF50FFF2}" type="slidenum">
              <a:rPr lang="en-US" smtClean="0"/>
              <a:t>‹#›</a:t>
            </a:fld>
            <a:endParaRPr lang="en-US"/>
          </a:p>
        </p:txBody>
      </p:sp>
    </p:spTree>
    <p:extLst>
      <p:ext uri="{BB962C8B-B14F-4D97-AF65-F5344CB8AC3E}">
        <p14:creationId xmlns:p14="http://schemas.microsoft.com/office/powerpoint/2010/main" val="3226688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9.jp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26.jpg"/><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28.jp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Rachel.buckingham@ouh.nhs.uk"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A person standing in front of a large ship in the background&#10;&#10;Description automatically generated">
            <a:extLst>
              <a:ext uri="{FF2B5EF4-FFF2-40B4-BE49-F238E27FC236}">
                <a16:creationId xmlns:a16="http://schemas.microsoft.com/office/drawing/2014/main" id="{BB84D4F2-793B-4356-82A4-F68366FA1091}"/>
              </a:ext>
            </a:extLst>
          </p:cNvPr>
          <p:cNvPicPr>
            <a:picLocks noChangeAspect="1"/>
          </p:cNvPicPr>
          <p:nvPr/>
        </p:nvPicPr>
        <p:blipFill rotWithShape="1">
          <a:blip r:embed="rId3"/>
          <a:srcRect l="728" r="-175" b="-2"/>
          <a:stretch/>
        </p:blipFill>
        <p:spPr>
          <a:xfrm>
            <a:off x="1538472" y="1564105"/>
            <a:ext cx="3135704" cy="4204273"/>
          </a:xfrm>
          <a:prstGeom prst="rect">
            <a:avLst/>
          </a:prstGeom>
        </p:spPr>
      </p:pic>
      <p:sp>
        <p:nvSpPr>
          <p:cNvPr id="6" name="TextBox 5">
            <a:extLst>
              <a:ext uri="{FF2B5EF4-FFF2-40B4-BE49-F238E27FC236}">
                <a16:creationId xmlns:a16="http://schemas.microsoft.com/office/drawing/2014/main" id="{14603BEB-DF1B-4412-A5C8-6E7F459662FD}"/>
              </a:ext>
            </a:extLst>
          </p:cNvPr>
          <p:cNvSpPr txBox="1"/>
          <p:nvPr/>
        </p:nvSpPr>
        <p:spPr>
          <a:xfrm>
            <a:off x="5426242" y="1564105"/>
            <a:ext cx="5727032" cy="3170099"/>
          </a:xfrm>
          <a:prstGeom prst="rect">
            <a:avLst/>
          </a:prstGeom>
          <a:noFill/>
        </p:spPr>
        <p:txBody>
          <a:bodyPr wrap="square" rtlCol="0">
            <a:spAutoFit/>
          </a:bodyPr>
          <a:lstStyle/>
          <a:p>
            <a:pPr algn="ctr"/>
            <a:r>
              <a:rPr lang="en-GB" sz="4000" dirty="0">
                <a:solidFill>
                  <a:schemeClr val="accent1">
                    <a:lumMod val="60000"/>
                    <a:lumOff val="40000"/>
                  </a:schemeClr>
                </a:solidFill>
              </a:rPr>
              <a:t>Rachel Buckingham</a:t>
            </a:r>
          </a:p>
          <a:p>
            <a:pPr algn="ctr"/>
            <a:endParaRPr lang="en-GB" sz="3200" dirty="0">
              <a:solidFill>
                <a:schemeClr val="accent1">
                  <a:lumMod val="60000"/>
                  <a:lumOff val="40000"/>
                </a:schemeClr>
              </a:solidFill>
            </a:endParaRPr>
          </a:p>
          <a:p>
            <a:pPr algn="ctr"/>
            <a:r>
              <a:rPr lang="en-GB" sz="3200" dirty="0">
                <a:solidFill>
                  <a:schemeClr val="accent1">
                    <a:lumMod val="60000"/>
                    <a:lumOff val="40000"/>
                  </a:schemeClr>
                </a:solidFill>
              </a:rPr>
              <a:t>Children’s Orthopaedic Consultant</a:t>
            </a:r>
          </a:p>
          <a:p>
            <a:pPr algn="ctr"/>
            <a:r>
              <a:rPr lang="en-GB" sz="3200" dirty="0">
                <a:solidFill>
                  <a:schemeClr val="accent1">
                    <a:lumMod val="60000"/>
                    <a:lumOff val="40000"/>
                  </a:schemeClr>
                </a:solidFill>
              </a:rPr>
              <a:t>Oxford</a:t>
            </a:r>
          </a:p>
          <a:p>
            <a:pPr algn="ctr"/>
            <a:r>
              <a:rPr lang="en-GB" sz="3200" dirty="0">
                <a:solidFill>
                  <a:schemeClr val="accent1">
                    <a:lumMod val="60000"/>
                    <a:lumOff val="40000"/>
                  </a:schemeClr>
                </a:solidFill>
              </a:rPr>
              <a:t>(and Mercy Ships)</a:t>
            </a:r>
          </a:p>
        </p:txBody>
      </p:sp>
      <p:pic>
        <p:nvPicPr>
          <p:cNvPr id="2052" name="Picture 4" descr="Image result for Mercy Ships Logo">
            <a:extLst>
              <a:ext uri="{FF2B5EF4-FFF2-40B4-BE49-F238E27FC236}">
                <a16:creationId xmlns:a16="http://schemas.microsoft.com/office/drawing/2014/main" id="{24761952-FF59-4B88-8700-D8A89FB090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999" y="73442"/>
            <a:ext cx="1382379" cy="1382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971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51598A-B0C6-9946-89A2-272B0F0375BB}"/>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2" descr="Image result for Mercy Ships Logo">
            <a:extLst>
              <a:ext uri="{FF2B5EF4-FFF2-40B4-BE49-F238E27FC236}">
                <a16:creationId xmlns:a16="http://schemas.microsoft.com/office/drawing/2014/main" id="{495B0398-A207-49F3-8DF5-74129F040D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033" b="4106"/>
          <a:stretch/>
        </p:blipFill>
        <p:spPr bwMode="auto">
          <a:xfrm>
            <a:off x="0" y="0"/>
            <a:ext cx="1503947" cy="1306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917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D25E881-511B-B142-907F-33A7C6A1DEC9}"/>
              </a:ext>
            </a:extLst>
          </p:cNvPr>
          <p:cNvPicPr>
            <a:picLocks noChangeAspect="1"/>
          </p:cNvPicPr>
          <p:nvPr/>
        </p:nvPicPr>
        <p:blipFill>
          <a:blip r:embed="rId3"/>
          <a:stretch>
            <a:fillRect/>
          </a:stretch>
        </p:blipFill>
        <p:spPr>
          <a:xfrm>
            <a:off x="3416969" y="1913021"/>
            <a:ext cx="8594558" cy="4834439"/>
          </a:xfrm>
          <a:prstGeom prst="rect">
            <a:avLst/>
          </a:prstGeom>
        </p:spPr>
      </p:pic>
      <p:pic>
        <p:nvPicPr>
          <p:cNvPr id="3" name="Picture 2" descr="A group of people in a room&#10;&#10;Description automatically generated">
            <a:extLst>
              <a:ext uri="{FF2B5EF4-FFF2-40B4-BE49-F238E27FC236}">
                <a16:creationId xmlns:a16="http://schemas.microsoft.com/office/drawing/2014/main" id="{D80A2C82-FBA7-405B-9D63-C34A6F641CCD}"/>
              </a:ext>
            </a:extLst>
          </p:cNvPr>
          <p:cNvPicPr>
            <a:picLocks noChangeAspect="1"/>
          </p:cNvPicPr>
          <p:nvPr/>
        </p:nvPicPr>
        <p:blipFill rotWithShape="1">
          <a:blip r:embed="rId4"/>
          <a:srcRect t="129" r="-2" b="-338"/>
          <a:stretch/>
        </p:blipFill>
        <p:spPr>
          <a:xfrm>
            <a:off x="180473" y="44455"/>
            <a:ext cx="2893203" cy="3865548"/>
          </a:xfrm>
          <a:prstGeom prst="rect">
            <a:avLst/>
          </a:prstGeom>
        </p:spPr>
      </p:pic>
      <p:pic>
        <p:nvPicPr>
          <p:cNvPr id="4" name="Picture 2" descr="Image result for Mercy Ships Logo">
            <a:extLst>
              <a:ext uri="{FF2B5EF4-FFF2-40B4-BE49-F238E27FC236}">
                <a16:creationId xmlns:a16="http://schemas.microsoft.com/office/drawing/2014/main" id="{0BE097C8-C9FF-418C-9C14-8E36A5371CB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033" b="4106"/>
          <a:stretch/>
        </p:blipFill>
        <p:spPr bwMode="auto">
          <a:xfrm>
            <a:off x="286965" y="5245779"/>
            <a:ext cx="1523647" cy="1323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376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2A7168-92D8-8749-B277-6F9DC0AE55B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00399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50D2A0A-28CE-3B44-84A1-F9E71284FE5E}"/>
              </a:ext>
            </a:extLst>
          </p:cNvPr>
          <p:cNvPicPr>
            <a:picLocks noChangeAspect="1"/>
          </p:cNvPicPr>
          <p:nvPr/>
        </p:nvPicPr>
        <p:blipFill>
          <a:blip r:embed="rId3"/>
          <a:stretch>
            <a:fillRect/>
          </a:stretch>
        </p:blipFill>
        <p:spPr>
          <a:xfrm>
            <a:off x="4651823" y="2753158"/>
            <a:ext cx="7260091" cy="4011790"/>
          </a:xfrm>
          <a:prstGeom prst="rect">
            <a:avLst/>
          </a:prstGeom>
        </p:spPr>
      </p:pic>
      <p:pic>
        <p:nvPicPr>
          <p:cNvPr id="7" name="Picture 6" descr="A picture containing outdoor, person, man, woman&#10;&#10;Description automatically generated">
            <a:extLst>
              <a:ext uri="{FF2B5EF4-FFF2-40B4-BE49-F238E27FC236}">
                <a16:creationId xmlns:a16="http://schemas.microsoft.com/office/drawing/2014/main" id="{4077CEFC-27D2-D94F-ACBE-4B108CEA05BB}"/>
              </a:ext>
            </a:extLst>
          </p:cNvPr>
          <p:cNvPicPr>
            <a:picLocks noChangeAspect="1"/>
          </p:cNvPicPr>
          <p:nvPr/>
        </p:nvPicPr>
        <p:blipFill rotWithShape="1">
          <a:blip r:embed="rId4"/>
          <a:srcRect l="7855" r="586" b="-4"/>
          <a:stretch/>
        </p:blipFill>
        <p:spPr>
          <a:xfrm>
            <a:off x="148418" y="3402384"/>
            <a:ext cx="4151681" cy="3026834"/>
          </a:xfrm>
          <a:prstGeom prst="rect">
            <a:avLst/>
          </a:prstGeom>
        </p:spPr>
      </p:pic>
      <p:pic>
        <p:nvPicPr>
          <p:cNvPr id="9" name="Picture 8" descr="A group of people standing in front of a crowd&#10;&#10;Description automatically generated">
            <a:extLst>
              <a:ext uri="{FF2B5EF4-FFF2-40B4-BE49-F238E27FC236}">
                <a16:creationId xmlns:a16="http://schemas.microsoft.com/office/drawing/2014/main" id="{5436CC6C-135E-5142-A9F5-BAE64067467D}"/>
              </a:ext>
            </a:extLst>
          </p:cNvPr>
          <p:cNvPicPr>
            <a:picLocks noChangeAspect="1"/>
          </p:cNvPicPr>
          <p:nvPr/>
        </p:nvPicPr>
        <p:blipFill rotWithShape="1">
          <a:blip r:embed="rId5"/>
          <a:srcRect l="7789" r="805" b="-1"/>
          <a:stretch/>
        </p:blipFill>
        <p:spPr>
          <a:xfrm>
            <a:off x="8476735" y="380199"/>
            <a:ext cx="3062352" cy="2227938"/>
          </a:xfrm>
          <a:prstGeom prst="rect">
            <a:avLst/>
          </a:prstGeom>
        </p:spPr>
      </p:pic>
      <p:sp>
        <p:nvSpPr>
          <p:cNvPr id="17" name="TextBox 16">
            <a:extLst>
              <a:ext uri="{FF2B5EF4-FFF2-40B4-BE49-F238E27FC236}">
                <a16:creationId xmlns:a16="http://schemas.microsoft.com/office/drawing/2014/main" id="{171D33B4-CDCC-F64E-BE68-3021DA168D4F}"/>
              </a:ext>
            </a:extLst>
          </p:cNvPr>
          <p:cNvSpPr txBox="1"/>
          <p:nvPr/>
        </p:nvSpPr>
        <p:spPr>
          <a:xfrm>
            <a:off x="2866767" y="856218"/>
            <a:ext cx="5609968" cy="1015663"/>
          </a:xfrm>
          <a:prstGeom prst="rect">
            <a:avLst/>
          </a:prstGeom>
          <a:noFill/>
        </p:spPr>
        <p:txBody>
          <a:bodyPr wrap="square" rtlCol="0">
            <a:spAutoFit/>
          </a:bodyPr>
          <a:lstStyle/>
          <a:p>
            <a:r>
              <a:rPr lang="en-US" sz="6000" dirty="0">
                <a:solidFill>
                  <a:schemeClr val="accent1">
                    <a:lumMod val="60000"/>
                    <a:lumOff val="40000"/>
                  </a:schemeClr>
                </a:solidFill>
              </a:rPr>
              <a:t>Senegal 2019</a:t>
            </a:r>
          </a:p>
        </p:txBody>
      </p:sp>
      <p:cxnSp>
        <p:nvCxnSpPr>
          <p:cNvPr id="21" name="Straight Arrow Connector 20">
            <a:extLst>
              <a:ext uri="{FF2B5EF4-FFF2-40B4-BE49-F238E27FC236}">
                <a16:creationId xmlns:a16="http://schemas.microsoft.com/office/drawing/2014/main" id="{7121480D-B6AC-B44B-A6D7-B0F8CF2C2BE4}"/>
              </a:ext>
            </a:extLst>
          </p:cNvPr>
          <p:cNvCxnSpPr>
            <a:cxnSpLocks/>
          </p:cNvCxnSpPr>
          <p:nvPr/>
        </p:nvCxnSpPr>
        <p:spPr>
          <a:xfrm>
            <a:off x="4188941" y="1807130"/>
            <a:ext cx="2001794" cy="2967839"/>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Mercy Ships Logo">
            <a:extLst>
              <a:ext uri="{FF2B5EF4-FFF2-40B4-BE49-F238E27FC236}">
                <a16:creationId xmlns:a16="http://schemas.microsoft.com/office/drawing/2014/main" id="{F54E399C-C2D8-44D5-9804-4F3E5AF463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685" y="44455"/>
            <a:ext cx="2240631" cy="2240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911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large ship in the background&#10;&#10;Description automatically generated">
            <a:extLst>
              <a:ext uri="{FF2B5EF4-FFF2-40B4-BE49-F238E27FC236}">
                <a16:creationId xmlns:a16="http://schemas.microsoft.com/office/drawing/2014/main" id="{9E777124-6EB0-4A0A-A77F-5CCABC63855C}"/>
              </a:ext>
            </a:extLst>
          </p:cNvPr>
          <p:cNvPicPr>
            <a:picLocks noChangeAspect="1"/>
          </p:cNvPicPr>
          <p:nvPr/>
        </p:nvPicPr>
        <p:blipFill rotWithShape="1">
          <a:blip r:embed="rId3"/>
          <a:srcRect t="304" b="292"/>
          <a:stretch/>
        </p:blipFill>
        <p:spPr>
          <a:xfrm>
            <a:off x="84221" y="2101150"/>
            <a:ext cx="12192000" cy="3532908"/>
          </a:xfrm>
          <a:prstGeom prst="rect">
            <a:avLst/>
          </a:prstGeom>
        </p:spPr>
      </p:pic>
      <p:pic>
        <p:nvPicPr>
          <p:cNvPr id="3" name="Content Placeholder 3" descr="A person standing in front of a large ship in the background&#10;&#10;Description automatically generated">
            <a:extLst>
              <a:ext uri="{FF2B5EF4-FFF2-40B4-BE49-F238E27FC236}">
                <a16:creationId xmlns:a16="http://schemas.microsoft.com/office/drawing/2014/main" id="{F628C453-E180-6B4B-BCA0-E6EA999DA3F0}"/>
              </a:ext>
            </a:extLst>
          </p:cNvPr>
          <p:cNvPicPr>
            <a:picLocks noChangeAspect="1"/>
          </p:cNvPicPr>
          <p:nvPr/>
        </p:nvPicPr>
        <p:blipFill rotWithShape="1">
          <a:blip r:embed="rId4"/>
          <a:srcRect l="728" r="-175" b="-2"/>
          <a:stretch/>
        </p:blipFill>
        <p:spPr>
          <a:xfrm>
            <a:off x="3982453" y="2745484"/>
            <a:ext cx="2569179" cy="3444690"/>
          </a:xfrm>
          <a:prstGeom prst="rect">
            <a:avLst/>
          </a:prstGeom>
        </p:spPr>
      </p:pic>
      <p:pic>
        <p:nvPicPr>
          <p:cNvPr id="6" name="Picture 2" descr="Image result for Mercy Ships Logo">
            <a:extLst>
              <a:ext uri="{FF2B5EF4-FFF2-40B4-BE49-F238E27FC236}">
                <a16:creationId xmlns:a16="http://schemas.microsoft.com/office/drawing/2014/main" id="{D47DE667-6CF8-4914-85C7-44A67C017F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685" y="44455"/>
            <a:ext cx="2240631" cy="2240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257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people posing for a photo&#10;&#10;Description automatically generated">
            <a:extLst>
              <a:ext uri="{FF2B5EF4-FFF2-40B4-BE49-F238E27FC236}">
                <a16:creationId xmlns:a16="http://schemas.microsoft.com/office/drawing/2014/main" id="{A1FD38F6-E2E3-1249-8299-2169055419E7}"/>
              </a:ext>
            </a:extLst>
          </p:cNvPr>
          <p:cNvPicPr>
            <a:picLocks noChangeAspect="1"/>
          </p:cNvPicPr>
          <p:nvPr/>
        </p:nvPicPr>
        <p:blipFill rotWithShape="1">
          <a:blip r:embed="rId3"/>
          <a:srcRect r="-1" b="2016"/>
          <a:stretch/>
        </p:blipFill>
        <p:spPr>
          <a:xfrm>
            <a:off x="3352022" y="666085"/>
            <a:ext cx="7981726" cy="5806906"/>
          </a:xfrm>
          <a:prstGeom prst="rect">
            <a:avLst/>
          </a:prstGeom>
        </p:spPr>
      </p:pic>
      <p:pic>
        <p:nvPicPr>
          <p:cNvPr id="4" name="Picture 2" descr="Image result for Mercy Ships Logo">
            <a:extLst>
              <a:ext uri="{FF2B5EF4-FFF2-40B4-BE49-F238E27FC236}">
                <a16:creationId xmlns:a16="http://schemas.microsoft.com/office/drawing/2014/main" id="{4740AB11-742B-4848-A72C-7EB62F043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685" y="44455"/>
            <a:ext cx="2240631" cy="2240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463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group of people sitting on a bed&#10;&#10;Description automatically generated">
            <a:extLst>
              <a:ext uri="{FF2B5EF4-FFF2-40B4-BE49-F238E27FC236}">
                <a16:creationId xmlns:a16="http://schemas.microsoft.com/office/drawing/2014/main" id="{26EA3B4D-F575-3A4F-897F-E90670DE28B3}"/>
              </a:ext>
            </a:extLst>
          </p:cNvPr>
          <p:cNvPicPr>
            <a:picLocks noChangeAspect="1"/>
          </p:cNvPicPr>
          <p:nvPr/>
        </p:nvPicPr>
        <p:blipFill rotWithShape="1">
          <a:blip r:embed="rId3"/>
          <a:srcRect t="2467" b="13264"/>
          <a:stretch/>
        </p:blipFill>
        <p:spPr>
          <a:xfrm>
            <a:off x="20" y="10"/>
            <a:ext cx="5257780" cy="2957502"/>
          </a:xfrm>
          <a:prstGeom prst="rect">
            <a:avLst/>
          </a:prstGeom>
        </p:spPr>
      </p:pic>
      <p:pic>
        <p:nvPicPr>
          <p:cNvPr id="3" name="Picture 2">
            <a:extLst>
              <a:ext uri="{FF2B5EF4-FFF2-40B4-BE49-F238E27FC236}">
                <a16:creationId xmlns:a16="http://schemas.microsoft.com/office/drawing/2014/main" id="{2A8D361B-ECAE-4859-B2F7-4604238A71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3577" y="1639888"/>
            <a:ext cx="6786045" cy="4521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Image result for Mercy Ships Logo">
            <a:extLst>
              <a:ext uri="{FF2B5EF4-FFF2-40B4-BE49-F238E27FC236}">
                <a16:creationId xmlns:a16="http://schemas.microsoft.com/office/drawing/2014/main" id="{750BC665-DC3A-4B50-A518-D3E27FA9E2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167" y="4484108"/>
            <a:ext cx="2240631" cy="2240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668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picture containing indoor, building, floor, standing&#10;&#10;Description automatically generated">
            <a:extLst>
              <a:ext uri="{FF2B5EF4-FFF2-40B4-BE49-F238E27FC236}">
                <a16:creationId xmlns:a16="http://schemas.microsoft.com/office/drawing/2014/main" id="{E31EAF74-6226-B34D-8821-D093582B89C7}"/>
              </a:ext>
            </a:extLst>
          </p:cNvPr>
          <p:cNvPicPr>
            <a:picLocks noChangeAspect="1"/>
          </p:cNvPicPr>
          <p:nvPr/>
        </p:nvPicPr>
        <p:blipFill rotWithShape="1">
          <a:blip r:embed="rId3"/>
          <a:srcRect t="-437" b="1794"/>
          <a:stretch/>
        </p:blipFill>
        <p:spPr>
          <a:xfrm>
            <a:off x="155972" y="905774"/>
            <a:ext cx="3850074" cy="5063705"/>
          </a:xfrm>
          <a:prstGeom prst="rect">
            <a:avLst/>
          </a:prstGeom>
        </p:spPr>
      </p:pic>
      <p:pic>
        <p:nvPicPr>
          <p:cNvPr id="3" name="Picture 2" descr="A picture containing indoor, ceiling, kitchen, office&#10;&#10;Description automatically generated">
            <a:extLst>
              <a:ext uri="{FF2B5EF4-FFF2-40B4-BE49-F238E27FC236}">
                <a16:creationId xmlns:a16="http://schemas.microsoft.com/office/drawing/2014/main" id="{F084B5F4-CEA2-DD40-8443-C52DB43CA38C}"/>
              </a:ext>
            </a:extLst>
          </p:cNvPr>
          <p:cNvPicPr>
            <a:picLocks noChangeAspect="1"/>
          </p:cNvPicPr>
          <p:nvPr/>
        </p:nvPicPr>
        <p:blipFill rotWithShape="1">
          <a:blip r:embed="rId4"/>
          <a:srcRect l="-277" t="-1" r="-2149" b="-305"/>
          <a:stretch/>
        </p:blipFill>
        <p:spPr>
          <a:xfrm>
            <a:off x="4161324" y="917186"/>
            <a:ext cx="3878118" cy="5063705"/>
          </a:xfrm>
          <a:prstGeom prst="rect">
            <a:avLst/>
          </a:prstGeom>
        </p:spPr>
      </p:pic>
      <p:pic>
        <p:nvPicPr>
          <p:cNvPr id="4" name="Picture 3" descr="A picture containing indoor, ceiling, room, refrigerator&#10;&#10;Description automatically generated">
            <a:extLst>
              <a:ext uri="{FF2B5EF4-FFF2-40B4-BE49-F238E27FC236}">
                <a16:creationId xmlns:a16="http://schemas.microsoft.com/office/drawing/2014/main" id="{C76C1614-3A71-8044-8E27-E2DC495AC315}"/>
              </a:ext>
            </a:extLst>
          </p:cNvPr>
          <p:cNvPicPr>
            <a:picLocks noChangeAspect="1"/>
          </p:cNvPicPr>
          <p:nvPr/>
        </p:nvPicPr>
        <p:blipFill rotWithShape="1">
          <a:blip r:embed="rId5"/>
          <a:srcRect t="75" r="-2" b="-122"/>
          <a:stretch/>
        </p:blipFill>
        <p:spPr>
          <a:xfrm>
            <a:off x="8126083" y="905775"/>
            <a:ext cx="3804632" cy="5075116"/>
          </a:xfrm>
          <a:prstGeom prst="rect">
            <a:avLst/>
          </a:prstGeom>
        </p:spPr>
      </p:pic>
      <p:pic>
        <p:nvPicPr>
          <p:cNvPr id="6" name="Picture 2" descr="Image result for Mercy Ships Logo">
            <a:extLst>
              <a:ext uri="{FF2B5EF4-FFF2-40B4-BE49-F238E27FC236}">
                <a16:creationId xmlns:a16="http://schemas.microsoft.com/office/drawing/2014/main" id="{A35D7FB3-DD8B-4BA3-A675-9D64075C88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685" y="44455"/>
            <a:ext cx="2240631" cy="2240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637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osing for the camera&#10;&#10;Description automatically generated">
            <a:extLst>
              <a:ext uri="{FF2B5EF4-FFF2-40B4-BE49-F238E27FC236}">
                <a16:creationId xmlns:a16="http://schemas.microsoft.com/office/drawing/2014/main" id="{BC9B294F-8944-447A-9CD2-8BEC3D6DFF08}"/>
              </a:ext>
            </a:extLst>
          </p:cNvPr>
          <p:cNvPicPr>
            <a:picLocks noChangeAspect="1"/>
          </p:cNvPicPr>
          <p:nvPr/>
        </p:nvPicPr>
        <p:blipFill rotWithShape="1">
          <a:blip r:embed="rId3"/>
          <a:srcRect l="228" t="3" r="532" b="-6"/>
          <a:stretch/>
        </p:blipFill>
        <p:spPr>
          <a:xfrm>
            <a:off x="5650112" y="1869431"/>
            <a:ext cx="5900204" cy="4459180"/>
          </a:xfrm>
          <a:prstGeom prst="rect">
            <a:avLst/>
          </a:prstGeom>
        </p:spPr>
      </p:pic>
      <p:pic>
        <p:nvPicPr>
          <p:cNvPr id="8" name="Picture 2" descr="Image result for Mercy Ships Logo">
            <a:extLst>
              <a:ext uri="{FF2B5EF4-FFF2-40B4-BE49-F238E27FC236}">
                <a16:creationId xmlns:a16="http://schemas.microsoft.com/office/drawing/2014/main" id="{0CAD3C06-9D5A-4A3C-9A30-5921F8EF49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685" y="44455"/>
            <a:ext cx="2240631" cy="22406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group of people standing in a kitchen&#10;&#10;Description automatically generated">
            <a:extLst>
              <a:ext uri="{FF2B5EF4-FFF2-40B4-BE49-F238E27FC236}">
                <a16:creationId xmlns:a16="http://schemas.microsoft.com/office/drawing/2014/main" id="{2E2AAEC5-CFBA-4306-8968-BEFFA29CB776}"/>
              </a:ext>
            </a:extLst>
          </p:cNvPr>
          <p:cNvPicPr>
            <a:picLocks noChangeAspect="1"/>
          </p:cNvPicPr>
          <p:nvPr/>
        </p:nvPicPr>
        <p:blipFill rotWithShape="1">
          <a:blip r:embed="rId5"/>
          <a:srcRect t="16548" b="38050"/>
          <a:stretch/>
        </p:blipFill>
        <p:spPr>
          <a:xfrm>
            <a:off x="165685" y="4099021"/>
            <a:ext cx="3916632" cy="2370965"/>
          </a:xfrm>
          <a:prstGeom prst="rect">
            <a:avLst/>
          </a:prstGeom>
        </p:spPr>
      </p:pic>
      <p:pic>
        <p:nvPicPr>
          <p:cNvPr id="11" name="Picture 10" descr="A group of people in a room&#10;&#10;Description automatically generated">
            <a:extLst>
              <a:ext uri="{FF2B5EF4-FFF2-40B4-BE49-F238E27FC236}">
                <a16:creationId xmlns:a16="http://schemas.microsoft.com/office/drawing/2014/main" id="{7A1FE723-FD10-46BC-9030-CD257815A78B}"/>
              </a:ext>
            </a:extLst>
          </p:cNvPr>
          <p:cNvPicPr>
            <a:picLocks noChangeAspect="1"/>
          </p:cNvPicPr>
          <p:nvPr/>
        </p:nvPicPr>
        <p:blipFill rotWithShape="1">
          <a:blip r:embed="rId6"/>
          <a:srcRect t="129" r="-2" b="-338"/>
          <a:stretch/>
        </p:blipFill>
        <p:spPr>
          <a:xfrm>
            <a:off x="2581612" y="44455"/>
            <a:ext cx="2893203" cy="3865548"/>
          </a:xfrm>
          <a:prstGeom prst="rect">
            <a:avLst/>
          </a:prstGeom>
        </p:spPr>
      </p:pic>
    </p:spTree>
    <p:extLst>
      <p:ext uri="{BB962C8B-B14F-4D97-AF65-F5344CB8AC3E}">
        <p14:creationId xmlns:p14="http://schemas.microsoft.com/office/powerpoint/2010/main" val="1635888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 shot of a computer&#10;&#10;Description automatically generated">
            <a:extLst>
              <a:ext uri="{FF2B5EF4-FFF2-40B4-BE49-F238E27FC236}">
                <a16:creationId xmlns:a16="http://schemas.microsoft.com/office/drawing/2014/main" id="{D9EB697A-4196-3A4D-8A21-1279765220CB}"/>
              </a:ext>
            </a:extLst>
          </p:cNvPr>
          <p:cNvPicPr>
            <a:picLocks noChangeAspect="1"/>
          </p:cNvPicPr>
          <p:nvPr/>
        </p:nvPicPr>
        <p:blipFill rotWithShape="1">
          <a:blip r:embed="rId3"/>
          <a:srcRect t="8070" r="1" b="21719"/>
          <a:stretch/>
        </p:blipFill>
        <p:spPr>
          <a:xfrm>
            <a:off x="2382252" y="474759"/>
            <a:ext cx="9003513" cy="4741152"/>
          </a:xfrm>
          <a:prstGeom prst="rect">
            <a:avLst/>
          </a:prstGeom>
        </p:spPr>
      </p:pic>
      <p:pic>
        <p:nvPicPr>
          <p:cNvPr id="4" name="Picture 2" descr="Image result for Mercy Ships Logo">
            <a:extLst>
              <a:ext uri="{FF2B5EF4-FFF2-40B4-BE49-F238E27FC236}">
                <a16:creationId xmlns:a16="http://schemas.microsoft.com/office/drawing/2014/main" id="{6B9B10FB-4AA8-4E9A-AB0F-765871CFD6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685" y="0"/>
            <a:ext cx="2240631" cy="22406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4892C12-1BB9-4666-9393-AAFB2BFAAF55}"/>
              </a:ext>
            </a:extLst>
          </p:cNvPr>
          <p:cNvSpPr txBox="1"/>
          <p:nvPr/>
        </p:nvSpPr>
        <p:spPr>
          <a:xfrm>
            <a:off x="1888958" y="5558589"/>
            <a:ext cx="8482263" cy="646331"/>
          </a:xfrm>
          <a:prstGeom prst="rect">
            <a:avLst/>
          </a:prstGeom>
          <a:noFill/>
        </p:spPr>
        <p:txBody>
          <a:bodyPr wrap="square" rtlCol="0">
            <a:spAutoFit/>
          </a:bodyPr>
          <a:lstStyle/>
          <a:p>
            <a:r>
              <a:rPr lang="en-GB" sz="3600" dirty="0">
                <a:solidFill>
                  <a:schemeClr val="accent1">
                    <a:lumMod val="60000"/>
                    <a:lumOff val="40000"/>
                  </a:schemeClr>
                </a:solidFill>
              </a:rPr>
              <a:t>39 children in 2 weeks</a:t>
            </a:r>
          </a:p>
        </p:txBody>
      </p:sp>
    </p:spTree>
    <p:extLst>
      <p:ext uri="{BB962C8B-B14F-4D97-AF65-F5344CB8AC3E}">
        <p14:creationId xmlns:p14="http://schemas.microsoft.com/office/powerpoint/2010/main" val="3484432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6058F9-C193-4AF5-8BE5-253F754CB3CE}"/>
              </a:ext>
            </a:extLst>
          </p:cNvPr>
          <p:cNvPicPr>
            <a:picLocks noChangeAspect="1"/>
          </p:cNvPicPr>
          <p:nvPr/>
        </p:nvPicPr>
        <p:blipFill rotWithShape="1">
          <a:blip r:embed="rId3"/>
          <a:srcRect r="4214" b="-1"/>
          <a:stretch/>
        </p:blipFill>
        <p:spPr>
          <a:xfrm>
            <a:off x="5162052" y="3272588"/>
            <a:ext cx="6105382" cy="3585411"/>
          </a:xfrm>
          <a:prstGeom prst="rect">
            <a:avLst/>
          </a:prstGeom>
        </p:spPr>
      </p:pic>
      <p:pic>
        <p:nvPicPr>
          <p:cNvPr id="4" name="Picture 3">
            <a:extLst>
              <a:ext uri="{FF2B5EF4-FFF2-40B4-BE49-F238E27FC236}">
                <a16:creationId xmlns:a16="http://schemas.microsoft.com/office/drawing/2014/main" id="{836CC6A5-72AB-5742-9F1D-3044DCB9D92C}"/>
              </a:ext>
            </a:extLst>
          </p:cNvPr>
          <p:cNvPicPr>
            <a:picLocks noChangeAspect="1"/>
          </p:cNvPicPr>
          <p:nvPr/>
        </p:nvPicPr>
        <p:blipFill rotWithShape="1">
          <a:blip r:embed="rId4"/>
          <a:srcRect t="4874" r="7449" b="1"/>
          <a:stretch/>
        </p:blipFill>
        <p:spPr>
          <a:xfrm>
            <a:off x="21" y="-36085"/>
            <a:ext cx="6737664"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9" name="Rectangle 8">
            <a:extLst>
              <a:ext uri="{FF2B5EF4-FFF2-40B4-BE49-F238E27FC236}">
                <a16:creationId xmlns:a16="http://schemas.microsoft.com/office/drawing/2014/main" id="{73EDB3DA-AEF0-428A-A317-C42827E6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A06AD8B-0227-4FF6-AEB4-C66C5A53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DFACEB2-7564-4FB9-B739-C2CE339BA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46678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Image result for Mercy Ships Logo">
            <a:extLst>
              <a:ext uri="{FF2B5EF4-FFF2-40B4-BE49-F238E27FC236}">
                <a16:creationId xmlns:a16="http://schemas.microsoft.com/office/drawing/2014/main" id="{2627F19B-3C6A-4419-A08B-22BCEF9C79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033" b="4106"/>
          <a:stretch/>
        </p:blipFill>
        <p:spPr bwMode="auto">
          <a:xfrm>
            <a:off x="7458302" y="-84211"/>
            <a:ext cx="3809132" cy="3308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841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E3720-BC14-CD45-B7CD-D392195ACC48}"/>
              </a:ext>
            </a:extLst>
          </p:cNvPr>
          <p:cNvSpPr>
            <a:spLocks noGrp="1"/>
          </p:cNvSpPr>
          <p:nvPr>
            <p:ph type="title"/>
          </p:nvPr>
        </p:nvSpPr>
        <p:spPr>
          <a:xfrm>
            <a:off x="2548128" y="1"/>
            <a:ext cx="6781800" cy="938784"/>
          </a:xfrm>
        </p:spPr>
        <p:txBody>
          <a:bodyPr/>
          <a:lstStyle/>
          <a:p>
            <a:pPr algn="ctr"/>
            <a:r>
              <a:rPr lang="en-KE" dirty="0">
                <a:solidFill>
                  <a:schemeClr val="accent1">
                    <a:lumMod val="60000"/>
                    <a:lumOff val="40000"/>
                  </a:schemeClr>
                </a:solidFill>
              </a:rPr>
              <a:t>Challenges</a:t>
            </a:r>
          </a:p>
        </p:txBody>
      </p:sp>
      <p:sp>
        <p:nvSpPr>
          <p:cNvPr id="3" name="TextBox 2">
            <a:extLst>
              <a:ext uri="{FF2B5EF4-FFF2-40B4-BE49-F238E27FC236}">
                <a16:creationId xmlns:a16="http://schemas.microsoft.com/office/drawing/2014/main" id="{1001055E-630D-784D-BF87-FEE33E81D781}"/>
              </a:ext>
            </a:extLst>
          </p:cNvPr>
          <p:cNvSpPr txBox="1"/>
          <p:nvPr/>
        </p:nvSpPr>
        <p:spPr>
          <a:xfrm>
            <a:off x="3267456" y="938786"/>
            <a:ext cx="7485888" cy="2215991"/>
          </a:xfrm>
          <a:prstGeom prst="rect">
            <a:avLst/>
          </a:prstGeom>
          <a:noFill/>
        </p:spPr>
        <p:txBody>
          <a:bodyPr wrap="square" rtlCol="0">
            <a:spAutoFit/>
          </a:bodyPr>
          <a:lstStyle/>
          <a:p>
            <a:pPr marL="285750" indent="-285750">
              <a:buFontTx/>
              <a:buChar char="-"/>
            </a:pPr>
            <a:r>
              <a:rPr lang="en-KE" sz="2400" dirty="0">
                <a:solidFill>
                  <a:schemeClr val="bg1"/>
                </a:solidFill>
              </a:rPr>
              <a:t>1-shot opportunity</a:t>
            </a:r>
          </a:p>
          <a:p>
            <a:pPr marL="285750" indent="-285750">
              <a:buFontTx/>
              <a:buChar char="-"/>
            </a:pPr>
            <a:r>
              <a:rPr lang="en-GB" sz="2400" dirty="0">
                <a:solidFill>
                  <a:schemeClr val="bg1"/>
                </a:solidFill>
              </a:rPr>
              <a:t>O</a:t>
            </a:r>
            <a:r>
              <a:rPr lang="en-KE" sz="2400" dirty="0">
                <a:solidFill>
                  <a:schemeClr val="bg1"/>
                </a:solidFill>
              </a:rPr>
              <a:t>nly 3 month follow up</a:t>
            </a:r>
          </a:p>
          <a:p>
            <a:pPr marL="285750" indent="-285750">
              <a:buFontTx/>
              <a:buChar char="-"/>
            </a:pPr>
            <a:r>
              <a:rPr lang="en-KE" sz="2400" dirty="0">
                <a:solidFill>
                  <a:schemeClr val="bg1"/>
                </a:solidFill>
              </a:rPr>
              <a:t>No option of future implant removal</a:t>
            </a:r>
            <a:endParaRPr lang="en-GB" sz="2400" dirty="0">
              <a:solidFill>
                <a:schemeClr val="bg1"/>
              </a:solidFill>
            </a:endParaRPr>
          </a:p>
          <a:p>
            <a:pPr marL="285750" indent="-285750">
              <a:buFontTx/>
              <a:buChar char="-"/>
            </a:pPr>
            <a:r>
              <a:rPr lang="en-GB" sz="2400" dirty="0">
                <a:solidFill>
                  <a:schemeClr val="bg1"/>
                </a:solidFill>
              </a:rPr>
              <a:t>High risk of infection</a:t>
            </a:r>
            <a:endParaRPr lang="en-KE" sz="2400" dirty="0">
              <a:solidFill>
                <a:schemeClr val="bg1"/>
              </a:solidFill>
            </a:endParaRPr>
          </a:p>
          <a:p>
            <a:pPr marL="285750" indent="-285750">
              <a:buFontTx/>
              <a:buChar char="-"/>
            </a:pPr>
            <a:r>
              <a:rPr lang="en-KE" sz="2400" dirty="0">
                <a:solidFill>
                  <a:schemeClr val="bg1"/>
                </a:solidFill>
              </a:rPr>
              <a:t>No second surgery</a:t>
            </a:r>
          </a:p>
          <a:p>
            <a:pPr marL="285750" indent="-285750">
              <a:buFontTx/>
              <a:buChar char="-"/>
            </a:pPr>
            <a:endParaRPr lang="en-KE" dirty="0"/>
          </a:p>
        </p:txBody>
      </p:sp>
      <p:sp>
        <p:nvSpPr>
          <p:cNvPr id="4" name="Title 1">
            <a:extLst>
              <a:ext uri="{FF2B5EF4-FFF2-40B4-BE49-F238E27FC236}">
                <a16:creationId xmlns:a16="http://schemas.microsoft.com/office/drawing/2014/main" id="{BDE6F639-A2DC-4846-A34A-1CCE452B65D0}"/>
              </a:ext>
            </a:extLst>
          </p:cNvPr>
          <p:cNvSpPr txBox="1">
            <a:spLocks/>
          </p:cNvSpPr>
          <p:nvPr/>
        </p:nvSpPr>
        <p:spPr bwMode="auto">
          <a:xfrm>
            <a:off x="2705100" y="2603323"/>
            <a:ext cx="6781800" cy="8256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Arial Black" charset="0"/>
                <a:ea typeface="ＭＳ Ｐゴシック" charset="0"/>
              </a:defRPr>
            </a:lvl2pPr>
            <a:lvl3pPr algn="l" rtl="0" eaLnBrk="1" fontAlgn="base" hangingPunct="1">
              <a:spcBef>
                <a:spcPct val="0"/>
              </a:spcBef>
              <a:spcAft>
                <a:spcPct val="0"/>
              </a:spcAft>
              <a:defRPr sz="4000">
                <a:solidFill>
                  <a:schemeClr val="tx2"/>
                </a:solidFill>
                <a:latin typeface="Arial Black" charset="0"/>
                <a:ea typeface="ＭＳ Ｐゴシック" charset="0"/>
              </a:defRPr>
            </a:lvl3pPr>
            <a:lvl4pPr algn="l" rtl="0" eaLnBrk="1" fontAlgn="base" hangingPunct="1">
              <a:spcBef>
                <a:spcPct val="0"/>
              </a:spcBef>
              <a:spcAft>
                <a:spcPct val="0"/>
              </a:spcAft>
              <a:defRPr sz="4000">
                <a:solidFill>
                  <a:schemeClr val="tx2"/>
                </a:solidFill>
                <a:latin typeface="Arial Black" charset="0"/>
                <a:ea typeface="ＭＳ Ｐゴシック" charset="0"/>
              </a:defRPr>
            </a:lvl4pPr>
            <a:lvl5pPr algn="l" rtl="0" eaLnBrk="1" fontAlgn="base" hangingPunct="1">
              <a:spcBef>
                <a:spcPct val="0"/>
              </a:spcBef>
              <a:spcAft>
                <a:spcPct val="0"/>
              </a:spcAft>
              <a:defRPr sz="4000">
                <a:solidFill>
                  <a:schemeClr val="tx2"/>
                </a:solidFill>
                <a:latin typeface="Arial Black" charset="0"/>
                <a:ea typeface="ＭＳ Ｐゴシック" charset="0"/>
              </a:defRPr>
            </a:lvl5pPr>
            <a:lvl6pPr marL="457200" algn="l" rtl="0" eaLnBrk="1" fontAlgn="base" hangingPunct="1">
              <a:spcBef>
                <a:spcPct val="0"/>
              </a:spcBef>
              <a:spcAft>
                <a:spcPct val="0"/>
              </a:spcAft>
              <a:defRPr sz="4000">
                <a:solidFill>
                  <a:schemeClr val="tx2"/>
                </a:solidFill>
                <a:latin typeface="Arial Black" charset="0"/>
                <a:ea typeface="ＭＳ Ｐゴシック" charset="0"/>
              </a:defRPr>
            </a:lvl6pPr>
            <a:lvl7pPr marL="914400" algn="l" rtl="0" eaLnBrk="1" fontAlgn="base" hangingPunct="1">
              <a:spcBef>
                <a:spcPct val="0"/>
              </a:spcBef>
              <a:spcAft>
                <a:spcPct val="0"/>
              </a:spcAft>
              <a:defRPr sz="4000">
                <a:solidFill>
                  <a:schemeClr val="tx2"/>
                </a:solidFill>
                <a:latin typeface="Arial Black" charset="0"/>
                <a:ea typeface="ＭＳ Ｐゴシック" charset="0"/>
              </a:defRPr>
            </a:lvl7pPr>
            <a:lvl8pPr marL="1371600" algn="l" rtl="0" eaLnBrk="1" fontAlgn="base" hangingPunct="1">
              <a:spcBef>
                <a:spcPct val="0"/>
              </a:spcBef>
              <a:spcAft>
                <a:spcPct val="0"/>
              </a:spcAft>
              <a:defRPr sz="4000">
                <a:solidFill>
                  <a:schemeClr val="tx2"/>
                </a:solidFill>
                <a:latin typeface="Arial Black" charset="0"/>
                <a:ea typeface="ＭＳ Ｐゴシック" charset="0"/>
              </a:defRPr>
            </a:lvl8pPr>
            <a:lvl9pPr marL="1828800" algn="l" rtl="0" eaLnBrk="1" fontAlgn="base" hangingPunct="1">
              <a:spcBef>
                <a:spcPct val="0"/>
              </a:spcBef>
              <a:spcAft>
                <a:spcPct val="0"/>
              </a:spcAft>
              <a:defRPr sz="4000">
                <a:solidFill>
                  <a:schemeClr val="tx2"/>
                </a:solidFill>
                <a:latin typeface="Arial Black" charset="0"/>
                <a:ea typeface="ＭＳ Ｐゴシック" charset="0"/>
              </a:defRPr>
            </a:lvl9pPr>
          </a:lstStyle>
          <a:p>
            <a:pPr algn="ctr"/>
            <a:endParaRPr lang="en-GB" i="1" kern="0" dirty="0">
              <a:solidFill>
                <a:schemeClr val="accent1">
                  <a:lumMod val="60000"/>
                  <a:lumOff val="40000"/>
                </a:schemeClr>
              </a:solidFill>
            </a:endParaRPr>
          </a:p>
          <a:p>
            <a:pPr algn="ctr"/>
            <a:r>
              <a:rPr lang="en-KE" kern="0" dirty="0">
                <a:solidFill>
                  <a:schemeClr val="accent1">
                    <a:lumMod val="60000"/>
                    <a:lumOff val="40000"/>
                  </a:schemeClr>
                </a:solidFill>
              </a:rPr>
              <a:t>Opportunities</a:t>
            </a:r>
          </a:p>
        </p:txBody>
      </p:sp>
      <p:sp>
        <p:nvSpPr>
          <p:cNvPr id="5" name="TextBox 4">
            <a:extLst>
              <a:ext uri="{FF2B5EF4-FFF2-40B4-BE49-F238E27FC236}">
                <a16:creationId xmlns:a16="http://schemas.microsoft.com/office/drawing/2014/main" id="{8DD52E88-1E95-C947-9DF3-7215C929F6DA}"/>
              </a:ext>
            </a:extLst>
          </p:cNvPr>
          <p:cNvSpPr txBox="1"/>
          <p:nvPr/>
        </p:nvSpPr>
        <p:spPr>
          <a:xfrm>
            <a:off x="3274050" y="4003706"/>
            <a:ext cx="7485888" cy="1631216"/>
          </a:xfrm>
          <a:prstGeom prst="rect">
            <a:avLst/>
          </a:prstGeom>
          <a:noFill/>
        </p:spPr>
        <p:txBody>
          <a:bodyPr wrap="square" rtlCol="0">
            <a:spAutoFit/>
          </a:bodyPr>
          <a:lstStyle/>
          <a:p>
            <a:r>
              <a:rPr lang="en-GB" sz="2400" dirty="0">
                <a:solidFill>
                  <a:schemeClr val="bg1"/>
                </a:solidFill>
              </a:rPr>
              <a:t>Professional team with a ‘can-do’ attitude</a:t>
            </a:r>
            <a:endParaRPr lang="en-KE" sz="2400" dirty="0">
              <a:solidFill>
                <a:schemeClr val="bg1"/>
              </a:solidFill>
            </a:endParaRPr>
          </a:p>
          <a:p>
            <a:pPr marL="285750" indent="-285750">
              <a:buFontTx/>
              <a:buChar char="-"/>
            </a:pPr>
            <a:endParaRPr lang="en-GB" sz="2400" dirty="0">
              <a:solidFill>
                <a:schemeClr val="bg1"/>
              </a:solidFill>
            </a:endParaRPr>
          </a:p>
          <a:p>
            <a:r>
              <a:rPr lang="en-GB" sz="2400" dirty="0">
                <a:solidFill>
                  <a:schemeClr val="bg1"/>
                </a:solidFill>
              </a:rPr>
              <a:t>Very well equipped theatres</a:t>
            </a:r>
          </a:p>
          <a:p>
            <a:pPr marL="285750" indent="-285750">
              <a:buFontTx/>
              <a:buChar char="-"/>
            </a:pPr>
            <a:endParaRPr lang="en-KE" sz="2400" dirty="0">
              <a:solidFill>
                <a:schemeClr val="bg1"/>
              </a:solidFill>
            </a:endParaRPr>
          </a:p>
        </p:txBody>
      </p:sp>
      <p:pic>
        <p:nvPicPr>
          <p:cNvPr id="6" name="Picture 5" descr="A picture containing person, outdoor, people, man&#10;&#10;Description automatically generated">
            <a:extLst>
              <a:ext uri="{FF2B5EF4-FFF2-40B4-BE49-F238E27FC236}">
                <a16:creationId xmlns:a16="http://schemas.microsoft.com/office/drawing/2014/main" id="{C3EA9B5D-CFB0-47F2-8B72-CBA28D788491}"/>
              </a:ext>
            </a:extLst>
          </p:cNvPr>
          <p:cNvPicPr>
            <a:picLocks noChangeAspect="1"/>
          </p:cNvPicPr>
          <p:nvPr/>
        </p:nvPicPr>
        <p:blipFill rotWithShape="1">
          <a:blip r:embed="rId3"/>
          <a:srcRect r="49989" b="1252"/>
          <a:stretch/>
        </p:blipFill>
        <p:spPr>
          <a:xfrm>
            <a:off x="9648474" y="171284"/>
            <a:ext cx="2209739" cy="4363183"/>
          </a:xfrm>
          <a:prstGeom prst="rect">
            <a:avLst/>
          </a:prstGeom>
        </p:spPr>
      </p:pic>
      <p:pic>
        <p:nvPicPr>
          <p:cNvPr id="7" name="Picture 6" descr="A group of people posing for the camera&#10;&#10;Description automatically generated">
            <a:extLst>
              <a:ext uri="{FF2B5EF4-FFF2-40B4-BE49-F238E27FC236}">
                <a16:creationId xmlns:a16="http://schemas.microsoft.com/office/drawing/2014/main" id="{472A593F-7DFC-42EC-9F88-AD780575731A}"/>
              </a:ext>
            </a:extLst>
          </p:cNvPr>
          <p:cNvPicPr>
            <a:picLocks noChangeAspect="1"/>
          </p:cNvPicPr>
          <p:nvPr/>
        </p:nvPicPr>
        <p:blipFill rotWithShape="1">
          <a:blip r:embed="rId4"/>
          <a:srcRect l="228" t="3" r="532" b="-6"/>
          <a:stretch/>
        </p:blipFill>
        <p:spPr>
          <a:xfrm>
            <a:off x="0" y="3723640"/>
            <a:ext cx="3112476" cy="2352307"/>
          </a:xfrm>
          <a:prstGeom prst="rect">
            <a:avLst/>
          </a:prstGeom>
        </p:spPr>
      </p:pic>
      <p:pic>
        <p:nvPicPr>
          <p:cNvPr id="8" name="Picture 2" descr="Image result for Mercy Ships Logo">
            <a:extLst>
              <a:ext uri="{FF2B5EF4-FFF2-40B4-BE49-F238E27FC236}">
                <a16:creationId xmlns:a16="http://schemas.microsoft.com/office/drawing/2014/main" id="{9EC76F28-5868-4CE8-800D-A45C575916D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033" b="4106"/>
          <a:stretch/>
        </p:blipFill>
        <p:spPr bwMode="auto">
          <a:xfrm>
            <a:off x="0" y="108285"/>
            <a:ext cx="1551360" cy="1347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683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45">
            <a:extLst>
              <a:ext uri="{FF2B5EF4-FFF2-40B4-BE49-F238E27FC236}">
                <a16:creationId xmlns:a16="http://schemas.microsoft.com/office/drawing/2014/main" id="{4C255C6C-4DA6-432D-B2C4-DDC6160014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451"/>
          <a:stretch/>
        </p:blipFill>
        <p:spPr bwMode="auto">
          <a:xfrm>
            <a:off x="351257" y="486899"/>
            <a:ext cx="3498848" cy="5885747"/>
          </a:xfrm>
          <a:prstGeom prst="rect">
            <a:avLst/>
          </a:prstGeom>
          <a:noFill/>
          <a:ln>
            <a:noFill/>
          </a:ln>
          <a:extLst>
            <a:ext uri="{53640926-AAD7-44D8-BBD7-CCE9431645EC}">
              <a14:shadowObscured xmlns:a14="http://schemas.microsoft.com/office/drawing/2010/main"/>
            </a:ext>
          </a:extLst>
        </p:spPr>
      </p:pic>
      <p:pic>
        <p:nvPicPr>
          <p:cNvPr id="3" name="Bild 44">
            <a:extLst>
              <a:ext uri="{FF2B5EF4-FFF2-40B4-BE49-F238E27FC236}">
                <a16:creationId xmlns:a16="http://schemas.microsoft.com/office/drawing/2014/main" id="{E44E4C6E-7D7A-4356-B487-9C8731BF6D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009" r="6493"/>
          <a:stretch/>
        </p:blipFill>
        <p:spPr bwMode="auto">
          <a:xfrm>
            <a:off x="4596063" y="486899"/>
            <a:ext cx="3003860" cy="5884202"/>
          </a:xfrm>
          <a:prstGeom prst="rect">
            <a:avLst/>
          </a:prstGeom>
          <a:noFill/>
          <a:ln>
            <a:noFill/>
          </a:ln>
          <a:extLst>
            <a:ext uri="{53640926-AAD7-44D8-BBD7-CCE9431645EC}">
              <a14:shadowObscured xmlns:a14="http://schemas.microsoft.com/office/drawing/2010/main"/>
            </a:ext>
          </a:extLst>
        </p:spPr>
      </p:pic>
      <p:pic>
        <p:nvPicPr>
          <p:cNvPr id="4" name="Bild 43">
            <a:extLst>
              <a:ext uri="{FF2B5EF4-FFF2-40B4-BE49-F238E27FC236}">
                <a16:creationId xmlns:a16="http://schemas.microsoft.com/office/drawing/2014/main" id="{5BA8E39E-9001-428E-9056-839C0B7104F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684" r="7189"/>
          <a:stretch/>
        </p:blipFill>
        <p:spPr bwMode="auto">
          <a:xfrm>
            <a:off x="8551280" y="486899"/>
            <a:ext cx="2562726" cy="588420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262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1416" y="40689"/>
            <a:ext cx="6781800" cy="1527175"/>
          </a:xfrm>
        </p:spPr>
        <p:txBody>
          <a:bodyPr/>
          <a:lstStyle/>
          <a:p>
            <a:pPr algn="ctr"/>
            <a:r>
              <a:rPr lang="en-US" dirty="0">
                <a:solidFill>
                  <a:schemeClr val="accent1">
                    <a:lumMod val="60000"/>
                    <a:lumOff val="40000"/>
                  </a:schemeClr>
                </a:solidFill>
              </a:rPr>
              <a:t>Haydon osteotomy</a:t>
            </a:r>
          </a:p>
        </p:txBody>
      </p:sp>
      <p:pic>
        <p:nvPicPr>
          <p:cNvPr id="4" name="Content Placeholder 3" descr="P1020842.JPG"/>
          <p:cNvPicPr/>
          <p:nvPr/>
        </p:nvPicPr>
        <p:blipFill rotWithShape="1">
          <a:blip r:embed="rId3" cstate="print">
            <a:extLst>
              <a:ext uri="{28A0092B-C50C-407E-A947-70E740481C1C}">
                <a14:useLocalDpi xmlns:a14="http://schemas.microsoft.com/office/drawing/2010/main"/>
              </a:ext>
            </a:extLst>
          </a:blip>
          <a:srcRect/>
          <a:stretch/>
        </p:blipFill>
        <p:spPr bwMode="auto">
          <a:xfrm>
            <a:off x="1179562" y="1777651"/>
            <a:ext cx="1897510" cy="3542204"/>
          </a:xfrm>
          <a:prstGeom prst="rect">
            <a:avLst/>
          </a:prstGeom>
          <a:ln>
            <a:noFill/>
          </a:ln>
          <a:extLst>
            <a:ext uri="{53640926-AAD7-44d8-BBD7-CCE9431645EC}">
              <a14:shadowObscured xmlns="" xmlns:a14="http://schemas.microsoft.com/office/drawing/2010/main"/>
            </a:ext>
          </a:extLst>
        </p:spPr>
      </p:pic>
      <p:pic>
        <p:nvPicPr>
          <p:cNvPr id="5" name="Content Placeholder 3" descr="P1020848.JPG"/>
          <p:cNvPicPr/>
          <p:nvPr/>
        </p:nvPicPr>
        <p:blipFill rotWithShape="1">
          <a:blip r:embed="rId4" cstate="print">
            <a:extLst>
              <a:ext uri="{28A0092B-C50C-407E-A947-70E740481C1C}">
                <a14:useLocalDpi xmlns:a14="http://schemas.microsoft.com/office/drawing/2010/main"/>
              </a:ext>
            </a:extLst>
          </a:blip>
          <a:srcRect/>
          <a:stretch/>
        </p:blipFill>
        <p:spPr bwMode="auto">
          <a:xfrm>
            <a:off x="3340796" y="1777651"/>
            <a:ext cx="2112758" cy="3542204"/>
          </a:xfrm>
          <a:prstGeom prst="rect">
            <a:avLst/>
          </a:prstGeom>
          <a:ln>
            <a:noFill/>
          </a:ln>
          <a:extLst>
            <a:ext uri="{53640926-AAD7-44d8-BBD7-CCE9431645EC}">
              <a14:shadowObscured xmlns="" xmlns:a14="http://schemas.microsoft.com/office/drawing/2010/main"/>
            </a:ext>
          </a:extLst>
        </p:spPr>
      </p:pic>
      <p:pic>
        <p:nvPicPr>
          <p:cNvPr id="6" name="Content Placeholder 3" descr="P1020850.JPG"/>
          <p:cNvPicPr/>
          <p:nvPr/>
        </p:nvPicPr>
        <p:blipFill rotWithShape="1">
          <a:blip r:embed="rId5" cstate="print">
            <a:extLst>
              <a:ext uri="{28A0092B-C50C-407E-A947-70E740481C1C}">
                <a14:useLocalDpi xmlns:a14="http://schemas.microsoft.com/office/drawing/2010/main"/>
              </a:ext>
            </a:extLst>
          </a:blip>
          <a:srcRect/>
          <a:stretch/>
        </p:blipFill>
        <p:spPr bwMode="auto">
          <a:xfrm>
            <a:off x="5717278" y="1799368"/>
            <a:ext cx="2512322" cy="3542204"/>
          </a:xfrm>
          <a:prstGeom prst="rect">
            <a:avLst/>
          </a:prstGeom>
          <a:ln>
            <a:noFill/>
          </a:ln>
          <a:extLst>
            <a:ext uri="{53640926-AAD7-44d8-BBD7-CCE9431645EC}">
              <a14:shadowObscured xmlns="" xmlns:a14="http://schemas.microsoft.com/office/drawing/2010/main"/>
            </a:ext>
          </a:extLst>
        </p:spPr>
      </p:pic>
      <p:pic>
        <p:nvPicPr>
          <p:cNvPr id="7" name="Content Placeholder 3" descr="P1020852.JPG"/>
          <p:cNvPicPr/>
          <p:nvPr/>
        </p:nvPicPr>
        <p:blipFill rotWithShape="1">
          <a:blip r:embed="rId6" cstate="print">
            <a:extLst>
              <a:ext uri="{28A0092B-C50C-407E-A947-70E740481C1C}">
                <a14:useLocalDpi xmlns:a14="http://schemas.microsoft.com/office/drawing/2010/main"/>
              </a:ext>
            </a:extLst>
          </a:blip>
          <a:srcRect/>
          <a:stretch/>
        </p:blipFill>
        <p:spPr bwMode="auto">
          <a:xfrm>
            <a:off x="8664717" y="1777651"/>
            <a:ext cx="2075911" cy="3542204"/>
          </a:xfrm>
          <a:prstGeom prst="rect">
            <a:avLst/>
          </a:prstGeom>
          <a:ln>
            <a:noFill/>
          </a:ln>
          <a:extLst>
            <a:ext uri="{53640926-AAD7-44d8-BBD7-CCE9431645EC}">
              <a14:shadowObscured xmlns="" xmlns:a14="http://schemas.microsoft.com/office/drawing/2010/main"/>
            </a:ext>
          </a:extLst>
        </p:spPr>
      </p:pic>
      <p:sp>
        <p:nvSpPr>
          <p:cNvPr id="8" name="Curved Right Arrow 7">
            <a:extLst>
              <a:ext uri="{FF2B5EF4-FFF2-40B4-BE49-F238E27FC236}">
                <a16:creationId xmlns:a16="http://schemas.microsoft.com/office/drawing/2014/main" id="{966AB180-044E-684E-9CD7-3B766B377412}"/>
              </a:ext>
            </a:extLst>
          </p:cNvPr>
          <p:cNvSpPr/>
          <p:nvPr/>
        </p:nvSpPr>
        <p:spPr bwMode="auto">
          <a:xfrm>
            <a:off x="3783858" y="3891777"/>
            <a:ext cx="613317" cy="557561"/>
          </a:xfrm>
          <a:prstGeom prst="curv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KE">
              <a:latin typeface="Arial" charset="0"/>
              <a:ea typeface="ＭＳ Ｐゴシック" charset="0"/>
            </a:endParaRPr>
          </a:p>
        </p:txBody>
      </p:sp>
    </p:spTree>
    <p:extLst>
      <p:ext uri="{BB962C8B-B14F-4D97-AF65-F5344CB8AC3E}">
        <p14:creationId xmlns:p14="http://schemas.microsoft.com/office/powerpoint/2010/main" val="1065930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amuel postop.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6772776" y="1617245"/>
            <a:ext cx="5334000" cy="4000500"/>
          </a:xfrm>
          <a:prstGeom prst="rect">
            <a:avLst/>
          </a:prstGeom>
        </p:spPr>
      </p:pic>
      <p:sp>
        <p:nvSpPr>
          <p:cNvPr id="6" name="Oval 5"/>
          <p:cNvSpPr/>
          <p:nvPr/>
        </p:nvSpPr>
        <p:spPr>
          <a:xfrm>
            <a:off x="9011652" y="950495"/>
            <a:ext cx="1058779" cy="10106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ACDDDEC0-BB2B-4C2F-9A44-7FFD7B61B3B9}"/>
              </a:ext>
            </a:extLst>
          </p:cNvPr>
          <p:cNvSpPr txBox="1">
            <a:spLocks/>
          </p:cNvSpPr>
          <p:nvPr/>
        </p:nvSpPr>
        <p:spPr>
          <a:xfrm>
            <a:off x="429079" y="1720462"/>
            <a:ext cx="6781800" cy="304800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Overwrap with fiberglass after 3 to 5 days then mobilize full weight bearing</a:t>
            </a:r>
          </a:p>
          <a:p>
            <a:r>
              <a:rPr lang="en-US" dirty="0">
                <a:solidFill>
                  <a:schemeClr val="bg1"/>
                </a:solidFill>
              </a:rPr>
              <a:t>Check x-ray when weight bearing</a:t>
            </a:r>
          </a:p>
          <a:p>
            <a:r>
              <a:rPr lang="en-US" dirty="0">
                <a:solidFill>
                  <a:schemeClr val="bg1"/>
                </a:solidFill>
              </a:rPr>
              <a:t>Wedging of cast where required then re-</a:t>
            </a:r>
            <a:r>
              <a:rPr lang="en-US" dirty="0" err="1">
                <a:solidFill>
                  <a:schemeClr val="bg1"/>
                </a:solidFill>
              </a:rPr>
              <a:t>xray</a:t>
            </a:r>
            <a:endParaRPr lang="en-US" dirty="0">
              <a:solidFill>
                <a:schemeClr val="bg1"/>
              </a:solidFill>
            </a:endParaRPr>
          </a:p>
          <a:p>
            <a:r>
              <a:rPr lang="en-US" dirty="0">
                <a:solidFill>
                  <a:schemeClr val="bg1"/>
                </a:solidFill>
              </a:rPr>
              <a:t>Change cast at 3 weeks and </a:t>
            </a:r>
            <a:r>
              <a:rPr lang="en-US" dirty="0" err="1">
                <a:solidFill>
                  <a:schemeClr val="bg1"/>
                </a:solidFill>
              </a:rPr>
              <a:t>xray</a:t>
            </a:r>
            <a:endParaRPr lang="en-US" dirty="0">
              <a:solidFill>
                <a:schemeClr val="bg1"/>
              </a:solidFill>
            </a:endParaRPr>
          </a:p>
          <a:p>
            <a:r>
              <a:rPr lang="en-US" dirty="0">
                <a:solidFill>
                  <a:schemeClr val="bg1"/>
                </a:solidFill>
              </a:rPr>
              <a:t>Remove cast at 6 weeks if healed</a:t>
            </a:r>
          </a:p>
          <a:p>
            <a:r>
              <a:rPr lang="en-US" dirty="0">
                <a:solidFill>
                  <a:schemeClr val="bg1"/>
                </a:solidFill>
              </a:rPr>
              <a:t>Intense therapy for several weeks</a:t>
            </a:r>
          </a:p>
        </p:txBody>
      </p:sp>
    </p:spTree>
    <p:extLst>
      <p:ext uri="{BB962C8B-B14F-4D97-AF65-F5344CB8AC3E}">
        <p14:creationId xmlns:p14="http://schemas.microsoft.com/office/powerpoint/2010/main" val="121798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51">
            <a:extLst>
              <a:ext uri="{FF2B5EF4-FFF2-40B4-BE49-F238E27FC236}">
                <a16:creationId xmlns:a16="http://schemas.microsoft.com/office/drawing/2014/main" id="{78FA3135-E108-40D2-998F-58E51F4CCB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32" t="43823" r="27869" b="12755"/>
          <a:stretch/>
        </p:blipFill>
        <p:spPr bwMode="auto">
          <a:xfrm>
            <a:off x="919003" y="2066840"/>
            <a:ext cx="2829697" cy="3756442"/>
          </a:xfrm>
          <a:prstGeom prst="rect">
            <a:avLst/>
          </a:prstGeom>
          <a:noFill/>
          <a:ln>
            <a:noFill/>
          </a:ln>
          <a:extLst>
            <a:ext uri="{53640926-AAD7-44D8-BBD7-CCE9431645EC}">
              <a14:shadowObscured xmlns:a14="http://schemas.microsoft.com/office/drawing/2010/main"/>
            </a:ext>
          </a:extLst>
        </p:spPr>
      </p:pic>
      <p:pic>
        <p:nvPicPr>
          <p:cNvPr id="3" name="Bild 50">
            <a:extLst>
              <a:ext uri="{FF2B5EF4-FFF2-40B4-BE49-F238E27FC236}">
                <a16:creationId xmlns:a16="http://schemas.microsoft.com/office/drawing/2014/main" id="{2FCC752B-7A77-4C8D-84AD-538B093917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41" t="47353" r="26418" b="6761"/>
          <a:stretch/>
        </p:blipFill>
        <p:spPr bwMode="auto">
          <a:xfrm>
            <a:off x="4035072" y="2066841"/>
            <a:ext cx="2767169" cy="3756443"/>
          </a:xfrm>
          <a:prstGeom prst="rect">
            <a:avLst/>
          </a:prstGeom>
          <a:noFill/>
          <a:ln>
            <a:noFill/>
          </a:ln>
          <a:extLst>
            <a:ext uri="{53640926-AAD7-44D8-BBD7-CCE9431645EC}">
              <a14:shadowObscured xmlns:a14="http://schemas.microsoft.com/office/drawing/2010/main"/>
            </a:ext>
          </a:extLst>
        </p:spPr>
      </p:pic>
      <p:pic>
        <p:nvPicPr>
          <p:cNvPr id="4" name="Bild 48">
            <a:extLst>
              <a:ext uri="{FF2B5EF4-FFF2-40B4-BE49-F238E27FC236}">
                <a16:creationId xmlns:a16="http://schemas.microsoft.com/office/drawing/2014/main" id="{4FD92043-4962-487E-A542-CA414A633A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030" t="47060" r="37106" b="4566"/>
          <a:stretch/>
        </p:blipFill>
        <p:spPr bwMode="auto">
          <a:xfrm>
            <a:off x="7916779" y="2066840"/>
            <a:ext cx="1384099" cy="3733913"/>
          </a:xfrm>
          <a:prstGeom prst="rect">
            <a:avLst/>
          </a:prstGeom>
          <a:noFill/>
          <a:ln>
            <a:noFill/>
          </a:ln>
          <a:extLst>
            <a:ext uri="{53640926-AAD7-44D8-BBD7-CCE9431645EC}">
              <a14:shadowObscured xmlns:a14="http://schemas.microsoft.com/office/drawing/2010/main"/>
            </a:ext>
          </a:extLst>
        </p:spPr>
      </p:pic>
      <p:pic>
        <p:nvPicPr>
          <p:cNvPr id="5" name="Bild 49">
            <a:extLst>
              <a:ext uri="{FF2B5EF4-FFF2-40B4-BE49-F238E27FC236}">
                <a16:creationId xmlns:a16="http://schemas.microsoft.com/office/drawing/2014/main" id="{8F5F0323-B80C-48A7-AB9C-EEF7C87363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115" t="43530" r="37149" b="2677"/>
          <a:stretch/>
        </p:blipFill>
        <p:spPr bwMode="auto">
          <a:xfrm>
            <a:off x="9855784" y="2066841"/>
            <a:ext cx="1417213" cy="371614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86058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7AAE20-F249-450E-A181-26309F28F467}"/>
              </a:ext>
            </a:extLst>
          </p:cNvPr>
          <p:cNvSpPr>
            <a:spLocks noGrp="1"/>
          </p:cNvSpPr>
          <p:nvPr>
            <p:ph idx="1"/>
          </p:nvPr>
        </p:nvSpPr>
        <p:spPr>
          <a:xfrm>
            <a:off x="838200" y="1046747"/>
            <a:ext cx="10515600" cy="5262563"/>
          </a:xfrm>
        </p:spPr>
        <p:txBody>
          <a:bodyPr>
            <a:normAutofit/>
          </a:bodyPr>
          <a:lstStyle/>
          <a:p>
            <a:r>
              <a:rPr lang="en-US"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208</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tibial </a:t>
            </a:r>
            <a:r>
              <a:rPr lang="en-US"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valgisation</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osteotomies were performed in 124 patients between 2013 and 2017. </a:t>
            </a:r>
          </a:p>
          <a:p>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mean age at time of surgery was </a:t>
            </a:r>
            <a:r>
              <a:rPr lang="en-US"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8.4</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(2.9 to 16.9)</a:t>
            </a:r>
          </a:p>
          <a:p>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60 patients (</a:t>
            </a:r>
            <a:r>
              <a:rPr lang="en-US"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48.4 %) </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were diagnosed with </a:t>
            </a:r>
            <a:r>
              <a:rPr lang="en-US"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Blount´s disease</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45 (</a:t>
            </a:r>
            <a:r>
              <a:rPr lang="en-US"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36.3 %) </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with </a:t>
            </a:r>
            <a:r>
              <a:rPr lang="en-US"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rickets</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12 (9.7 %) with idiopathic genu varum and 7 (5.6 %) with diseases of another </a:t>
            </a:r>
            <a:r>
              <a:rPr lang="en-US"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aetiology</a:t>
            </a:r>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last long leg weight-bearing anteroposterior radiograph was taken </a:t>
            </a:r>
            <a:r>
              <a:rPr lang="en-US"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13.4</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(5.9 to 28) weeks postoperatively </a:t>
            </a:r>
          </a:p>
          <a:p>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Mean preoperative </a:t>
            </a:r>
            <a:r>
              <a:rPr lang="en-US"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mechanical</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tibiofemoral angle was </a:t>
            </a:r>
            <a:r>
              <a:rPr lang="en-US"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42.1° varus </a:t>
            </a: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(range: 85° – 12° varus). Mean postoperative mechanical tibiofemoral angle was 4.3° varus (range: 30° varus – 13° valgus).</a:t>
            </a:r>
          </a:p>
        </p:txBody>
      </p:sp>
      <p:sp>
        <p:nvSpPr>
          <p:cNvPr id="4" name="TextBox 3">
            <a:extLst>
              <a:ext uri="{FF2B5EF4-FFF2-40B4-BE49-F238E27FC236}">
                <a16:creationId xmlns:a16="http://schemas.microsoft.com/office/drawing/2014/main" id="{0313759C-8218-4DF8-8359-6D7C46B73220}"/>
              </a:ext>
            </a:extLst>
          </p:cNvPr>
          <p:cNvSpPr txBox="1"/>
          <p:nvPr/>
        </p:nvSpPr>
        <p:spPr>
          <a:xfrm>
            <a:off x="2129589" y="0"/>
            <a:ext cx="7916779" cy="769441"/>
          </a:xfrm>
          <a:prstGeom prst="rect">
            <a:avLst/>
          </a:prstGeom>
          <a:noFill/>
        </p:spPr>
        <p:txBody>
          <a:bodyPr wrap="square" rtlCol="0">
            <a:spAutoFit/>
          </a:bodyPr>
          <a:lstStyle/>
          <a:p>
            <a:pPr algn="ctr"/>
            <a:r>
              <a:rPr lang="en-GB" sz="4400" dirty="0">
                <a:solidFill>
                  <a:schemeClr val="accent1">
                    <a:lumMod val="60000"/>
                    <a:lumOff val="40000"/>
                  </a:schemeClr>
                </a:solidFill>
              </a:rPr>
              <a:t>Audit of the Hayden Osteotomy</a:t>
            </a:r>
          </a:p>
        </p:txBody>
      </p:sp>
    </p:spTree>
    <p:extLst>
      <p:ext uri="{BB962C8B-B14F-4D97-AF65-F5344CB8AC3E}">
        <p14:creationId xmlns:p14="http://schemas.microsoft.com/office/powerpoint/2010/main" val="4209253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outdoor, people, man&#10;&#10;Description automatically generated">
            <a:extLst>
              <a:ext uri="{FF2B5EF4-FFF2-40B4-BE49-F238E27FC236}">
                <a16:creationId xmlns:a16="http://schemas.microsoft.com/office/drawing/2014/main" id="{61F7353C-59D3-FF41-9A1A-618D3D5974CA}"/>
              </a:ext>
            </a:extLst>
          </p:cNvPr>
          <p:cNvPicPr>
            <a:picLocks noChangeAspect="1"/>
          </p:cNvPicPr>
          <p:nvPr/>
        </p:nvPicPr>
        <p:blipFill rotWithShape="1">
          <a:blip r:embed="rId3"/>
          <a:srcRect l="49991" r="-2" b="1252"/>
          <a:stretch/>
        </p:blipFill>
        <p:spPr>
          <a:xfrm>
            <a:off x="7270021" y="938332"/>
            <a:ext cx="2647889" cy="5228321"/>
          </a:xfrm>
          <a:prstGeom prst="rect">
            <a:avLst/>
          </a:prstGeom>
        </p:spPr>
      </p:pic>
      <p:pic>
        <p:nvPicPr>
          <p:cNvPr id="4" name="Picture 2" descr="Image result for Mercy Ships Logo">
            <a:extLst>
              <a:ext uri="{FF2B5EF4-FFF2-40B4-BE49-F238E27FC236}">
                <a16:creationId xmlns:a16="http://schemas.microsoft.com/office/drawing/2014/main" id="{F14FAA0B-1007-4D9B-A853-68ECBDAE4A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685" y="0"/>
            <a:ext cx="2240631" cy="22406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person, outdoor, people, man&#10;&#10;Description automatically generated">
            <a:extLst>
              <a:ext uri="{FF2B5EF4-FFF2-40B4-BE49-F238E27FC236}">
                <a16:creationId xmlns:a16="http://schemas.microsoft.com/office/drawing/2014/main" id="{55AC0E02-DA84-4E8F-AD99-FAC510A18E62}"/>
              </a:ext>
            </a:extLst>
          </p:cNvPr>
          <p:cNvPicPr>
            <a:picLocks noChangeAspect="1"/>
          </p:cNvPicPr>
          <p:nvPr/>
        </p:nvPicPr>
        <p:blipFill rotWithShape="1">
          <a:blip r:embed="rId3"/>
          <a:srcRect r="49989" b="1252"/>
          <a:stretch/>
        </p:blipFill>
        <p:spPr>
          <a:xfrm>
            <a:off x="3235554" y="938331"/>
            <a:ext cx="2647889" cy="5228321"/>
          </a:xfrm>
          <a:prstGeom prst="rect">
            <a:avLst/>
          </a:prstGeom>
        </p:spPr>
      </p:pic>
    </p:spTree>
    <p:extLst>
      <p:ext uri="{BB962C8B-B14F-4D97-AF65-F5344CB8AC3E}">
        <p14:creationId xmlns:p14="http://schemas.microsoft.com/office/powerpoint/2010/main" val="34092024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standing in a room&#10;&#10;Description automatically generated">
            <a:extLst>
              <a:ext uri="{FF2B5EF4-FFF2-40B4-BE49-F238E27FC236}">
                <a16:creationId xmlns:a16="http://schemas.microsoft.com/office/drawing/2014/main" id="{2E47C383-A673-3849-9785-3EA5F072B4B2}"/>
              </a:ext>
            </a:extLst>
          </p:cNvPr>
          <p:cNvPicPr>
            <a:picLocks noChangeAspect="1"/>
          </p:cNvPicPr>
          <p:nvPr/>
        </p:nvPicPr>
        <p:blipFill rotWithShape="1">
          <a:blip r:embed="rId3"/>
          <a:srcRect t="23206" r="-3" b="22898"/>
          <a:stretch/>
        </p:blipFill>
        <p:spPr>
          <a:xfrm>
            <a:off x="7368971" y="204538"/>
            <a:ext cx="4657344" cy="3346704"/>
          </a:xfrm>
          <a:prstGeom prst="rect">
            <a:avLst/>
          </a:prstGeom>
        </p:spPr>
      </p:pic>
      <p:pic>
        <p:nvPicPr>
          <p:cNvPr id="10" name="Picture 2" descr="Image result for Mercy Ships Logo">
            <a:extLst>
              <a:ext uri="{FF2B5EF4-FFF2-40B4-BE49-F238E27FC236}">
                <a16:creationId xmlns:a16="http://schemas.microsoft.com/office/drawing/2014/main" id="{AB66D156-EA92-4D95-BD95-D24E791293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685" y="0"/>
            <a:ext cx="2240631" cy="22406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group of young boys standing in front of a building&#10;&#10;Description automatically generated">
            <a:extLst>
              <a:ext uri="{FF2B5EF4-FFF2-40B4-BE49-F238E27FC236}">
                <a16:creationId xmlns:a16="http://schemas.microsoft.com/office/drawing/2014/main" id="{3F258E04-7A33-4D5F-B9B2-5D9261B11D84}"/>
              </a:ext>
            </a:extLst>
          </p:cNvPr>
          <p:cNvPicPr>
            <a:picLocks noChangeAspect="1"/>
          </p:cNvPicPr>
          <p:nvPr/>
        </p:nvPicPr>
        <p:blipFill rotWithShape="1">
          <a:blip r:embed="rId5"/>
          <a:srcRect l="1" r="-2" b="522"/>
          <a:stretch/>
        </p:blipFill>
        <p:spPr>
          <a:xfrm>
            <a:off x="1976357" y="1673353"/>
            <a:ext cx="4886309" cy="4860758"/>
          </a:xfrm>
          <a:prstGeom prst="rect">
            <a:avLst/>
          </a:prstGeom>
        </p:spPr>
      </p:pic>
    </p:spTree>
    <p:extLst>
      <p:ext uri="{BB962C8B-B14F-4D97-AF65-F5344CB8AC3E}">
        <p14:creationId xmlns:p14="http://schemas.microsoft.com/office/powerpoint/2010/main" val="32136357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descr="A person walking across a snow covered road&#10;&#10;Description automatically generated">
            <a:extLst>
              <a:ext uri="{FF2B5EF4-FFF2-40B4-BE49-F238E27FC236}">
                <a16:creationId xmlns:a16="http://schemas.microsoft.com/office/drawing/2014/main" id="{68A8E5AE-E8F7-43C9-9B90-0C3243B7776B}"/>
              </a:ext>
            </a:extLst>
          </p:cNvPr>
          <p:cNvPicPr>
            <a:picLocks noChangeAspect="1"/>
          </p:cNvPicPr>
          <p:nvPr/>
        </p:nvPicPr>
        <p:blipFill rotWithShape="1">
          <a:blip r:embed="rId3"/>
          <a:srcRect r="3359" b="-2"/>
          <a:stretch/>
        </p:blipFill>
        <p:spPr>
          <a:xfrm>
            <a:off x="838200" y="161007"/>
            <a:ext cx="5788640" cy="3998294"/>
          </a:xfrm>
          <a:prstGeom prst="rect">
            <a:avLst/>
          </a:prstGeom>
        </p:spPr>
      </p:pic>
      <p:pic>
        <p:nvPicPr>
          <p:cNvPr id="205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792176" y="2566770"/>
            <a:ext cx="6064892" cy="4040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Image result for Mercy Ships Logo">
            <a:extLst>
              <a:ext uri="{FF2B5EF4-FFF2-40B4-BE49-F238E27FC236}">
                <a16:creationId xmlns:a16="http://schemas.microsoft.com/office/drawing/2014/main" id="{3D2AA51C-1901-49CC-9174-6C4037CFFE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685" y="0"/>
            <a:ext cx="2240631" cy="2240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372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person, outdoor, sport, game&#10;&#10;Description automatically generated">
            <a:extLst>
              <a:ext uri="{FF2B5EF4-FFF2-40B4-BE49-F238E27FC236}">
                <a16:creationId xmlns:a16="http://schemas.microsoft.com/office/drawing/2014/main" id="{F6E8C953-C4A5-AE4E-B937-231801408CD5}"/>
              </a:ext>
            </a:extLst>
          </p:cNvPr>
          <p:cNvPicPr>
            <a:picLocks noChangeAspect="1"/>
          </p:cNvPicPr>
          <p:nvPr/>
        </p:nvPicPr>
        <p:blipFill rotWithShape="1">
          <a:blip r:embed="rId3"/>
          <a:srcRect r="36145" b="1252"/>
          <a:stretch/>
        </p:blipFill>
        <p:spPr>
          <a:xfrm>
            <a:off x="2406316" y="919114"/>
            <a:ext cx="3380873" cy="5228320"/>
          </a:xfrm>
          <a:prstGeom prst="rect">
            <a:avLst/>
          </a:prstGeom>
        </p:spPr>
      </p:pic>
      <p:pic>
        <p:nvPicPr>
          <p:cNvPr id="5" name="Picture 2" descr="Image result for Mercy Ships Logo">
            <a:extLst>
              <a:ext uri="{FF2B5EF4-FFF2-40B4-BE49-F238E27FC236}">
                <a16:creationId xmlns:a16="http://schemas.microsoft.com/office/drawing/2014/main" id="{835E71F0-BE95-43B0-B1AD-1D42B03579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685" y="0"/>
            <a:ext cx="2240631" cy="2240631"/>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4" descr="A picture containing person, outdoor, sport, game&#10;&#10;Description automatically generated">
            <a:extLst>
              <a:ext uri="{FF2B5EF4-FFF2-40B4-BE49-F238E27FC236}">
                <a16:creationId xmlns:a16="http://schemas.microsoft.com/office/drawing/2014/main" id="{D736DD6A-DACF-4975-AADE-28093D659C55}"/>
              </a:ext>
            </a:extLst>
          </p:cNvPr>
          <p:cNvPicPr>
            <a:picLocks noChangeAspect="1"/>
          </p:cNvPicPr>
          <p:nvPr/>
        </p:nvPicPr>
        <p:blipFill rotWithShape="1">
          <a:blip r:embed="rId3"/>
          <a:srcRect l="65719" t="-606" b="1858"/>
          <a:stretch/>
        </p:blipFill>
        <p:spPr>
          <a:xfrm>
            <a:off x="7507705" y="919114"/>
            <a:ext cx="1815060" cy="5228320"/>
          </a:xfrm>
          <a:prstGeom prst="rect">
            <a:avLst/>
          </a:prstGeom>
        </p:spPr>
      </p:pic>
    </p:spTree>
    <p:extLst>
      <p:ext uri="{BB962C8B-B14F-4D97-AF65-F5344CB8AC3E}">
        <p14:creationId xmlns:p14="http://schemas.microsoft.com/office/powerpoint/2010/main" val="1334793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5B7FD6-E3EF-5C49-9E47-9D898C824A3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72542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047A4C-621C-F140-9094-E880209F736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17234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ECC2A2-877C-438C-A0D2-50C5FA44D7F3}"/>
              </a:ext>
            </a:extLst>
          </p:cNvPr>
          <p:cNvSpPr>
            <a:spLocks noGrp="1"/>
          </p:cNvSpPr>
          <p:nvPr>
            <p:ph type="title"/>
          </p:nvPr>
        </p:nvSpPr>
        <p:spPr/>
        <p:txBody>
          <a:bodyPr/>
          <a:lstStyle/>
          <a:p>
            <a:r>
              <a:rPr lang="en-GB" dirty="0">
                <a:solidFill>
                  <a:schemeClr val="accent1">
                    <a:lumMod val="60000"/>
                    <a:lumOff val="40000"/>
                  </a:schemeClr>
                </a:solidFill>
              </a:rPr>
              <a:t>If you would like to know more….</a:t>
            </a:r>
          </a:p>
        </p:txBody>
      </p:sp>
      <p:sp>
        <p:nvSpPr>
          <p:cNvPr id="5" name="Content Placeholder 4">
            <a:extLst>
              <a:ext uri="{FF2B5EF4-FFF2-40B4-BE49-F238E27FC236}">
                <a16:creationId xmlns:a16="http://schemas.microsoft.com/office/drawing/2014/main" id="{354C3719-89FC-47E9-AFF5-2371F4101A03}"/>
              </a:ext>
            </a:extLst>
          </p:cNvPr>
          <p:cNvSpPr>
            <a:spLocks noGrp="1"/>
          </p:cNvSpPr>
          <p:nvPr>
            <p:ph idx="1"/>
          </p:nvPr>
        </p:nvSpPr>
        <p:spPr/>
        <p:txBody>
          <a:bodyPr/>
          <a:lstStyle/>
          <a:p>
            <a:endParaRPr lang="en-GB" sz="4400" dirty="0">
              <a:solidFill>
                <a:schemeClr val="bg1"/>
              </a:solidFill>
            </a:endParaRPr>
          </a:p>
          <a:p>
            <a:r>
              <a:rPr lang="en-GB" sz="4400" dirty="0">
                <a:solidFill>
                  <a:schemeClr val="bg1"/>
                </a:solidFill>
              </a:rPr>
              <a:t>Please visit the mercy ships stall!</a:t>
            </a:r>
          </a:p>
          <a:p>
            <a:endParaRPr lang="en-GB" dirty="0">
              <a:solidFill>
                <a:schemeClr val="bg1"/>
              </a:solidFill>
            </a:endParaRPr>
          </a:p>
          <a:p>
            <a:r>
              <a:rPr lang="en-GB" dirty="0">
                <a:solidFill>
                  <a:schemeClr val="bg1"/>
                </a:solidFill>
              </a:rPr>
              <a:t>http://www.mercyships.org</a:t>
            </a:r>
          </a:p>
          <a:p>
            <a:r>
              <a:rPr lang="en-GB" u="sng" dirty="0">
                <a:solidFill>
                  <a:schemeClr val="bg1"/>
                </a:solidFill>
                <a:hlinkClick r:id="rId3">
                  <a:extLst>
                    <a:ext uri="{A12FA001-AC4F-418D-AE19-62706E023703}">
                      <ahyp:hlinkClr xmlns:ahyp="http://schemas.microsoft.com/office/drawing/2018/hyperlinkcolor" val="tx"/>
                    </a:ext>
                  </a:extLst>
                </a:hlinkClick>
              </a:rPr>
              <a:t>rachel.buckingham@ouh.nhs.uk</a:t>
            </a:r>
            <a:endParaRPr lang="en-GB" u="sng" dirty="0">
              <a:solidFill>
                <a:schemeClr val="bg1"/>
              </a:solidFill>
            </a:endParaRPr>
          </a:p>
          <a:p>
            <a:endParaRPr lang="en-GB" dirty="0"/>
          </a:p>
          <a:p>
            <a:endParaRPr lang="en-GB" dirty="0"/>
          </a:p>
        </p:txBody>
      </p:sp>
      <p:pic>
        <p:nvPicPr>
          <p:cNvPr id="6" name="Picture 2" descr="https://images-na.ssl-images-amazon.com/images/I/51jZNXZfPKL._SX323_BO1,204,203,200_.jpg">
            <a:extLst>
              <a:ext uri="{FF2B5EF4-FFF2-40B4-BE49-F238E27FC236}">
                <a16:creationId xmlns:a16="http://schemas.microsoft.com/office/drawing/2014/main" id="{7974A1CC-58F2-40EC-B751-4E255B77A1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2126" y="2728567"/>
            <a:ext cx="2572530" cy="3949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567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38475A-B864-9B4D-ACE8-2E40139452D4}"/>
              </a:ext>
            </a:extLst>
          </p:cNvPr>
          <p:cNvPicPr>
            <a:picLocks noChangeAspect="1"/>
          </p:cNvPicPr>
          <p:nvPr/>
        </p:nvPicPr>
        <p:blipFill>
          <a:blip r:embed="rId3"/>
          <a:stretch>
            <a:fillRect/>
          </a:stretch>
        </p:blipFill>
        <p:spPr>
          <a:xfrm>
            <a:off x="22391" y="0"/>
            <a:ext cx="12217733" cy="6872475"/>
          </a:xfrm>
          <a:prstGeom prst="rect">
            <a:avLst/>
          </a:prstGeom>
        </p:spPr>
      </p:pic>
    </p:spTree>
    <p:extLst>
      <p:ext uri="{BB962C8B-B14F-4D97-AF65-F5344CB8AC3E}">
        <p14:creationId xmlns:p14="http://schemas.microsoft.com/office/powerpoint/2010/main" val="1909759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alking across a snow covered road&#10;&#10;Description automatically generated">
            <a:extLst>
              <a:ext uri="{FF2B5EF4-FFF2-40B4-BE49-F238E27FC236}">
                <a16:creationId xmlns:a16="http://schemas.microsoft.com/office/drawing/2014/main" id="{79A17CD9-265B-184E-8E5D-10E7A81FF316}"/>
              </a:ext>
            </a:extLst>
          </p:cNvPr>
          <p:cNvPicPr>
            <a:picLocks noChangeAspect="1"/>
          </p:cNvPicPr>
          <p:nvPr/>
        </p:nvPicPr>
        <p:blipFill rotWithShape="1">
          <a:blip r:embed="rId3"/>
          <a:srcRect l="20185" r="16017" b="-2"/>
          <a:stretch/>
        </p:blipFill>
        <p:spPr>
          <a:xfrm>
            <a:off x="2610851" y="544281"/>
            <a:ext cx="4499811" cy="4708157"/>
          </a:xfrm>
          <a:prstGeom prst="rect">
            <a:avLst/>
          </a:prstGeom>
        </p:spPr>
      </p:pic>
      <p:pic>
        <p:nvPicPr>
          <p:cNvPr id="5" name="Content Placeholder 4" descr="A picture containing person, outdoor, sport, game&#10;&#10;Description automatically generated">
            <a:extLst>
              <a:ext uri="{FF2B5EF4-FFF2-40B4-BE49-F238E27FC236}">
                <a16:creationId xmlns:a16="http://schemas.microsoft.com/office/drawing/2014/main" id="{D21C293C-2AA8-46B1-AFAF-F6689E423728}"/>
              </a:ext>
            </a:extLst>
          </p:cNvPr>
          <p:cNvPicPr>
            <a:picLocks noChangeAspect="1"/>
          </p:cNvPicPr>
          <p:nvPr/>
        </p:nvPicPr>
        <p:blipFill rotWithShape="1">
          <a:blip r:embed="rId4"/>
          <a:srcRect r="34582" b="1252"/>
          <a:stretch/>
        </p:blipFill>
        <p:spPr>
          <a:xfrm>
            <a:off x="7890187" y="1199851"/>
            <a:ext cx="3463613" cy="5228320"/>
          </a:xfrm>
          <a:prstGeom prst="rect">
            <a:avLst/>
          </a:prstGeom>
        </p:spPr>
      </p:pic>
      <p:pic>
        <p:nvPicPr>
          <p:cNvPr id="1026" name="Picture 2" descr="Image result for Mercy Ships Logo">
            <a:extLst>
              <a:ext uri="{FF2B5EF4-FFF2-40B4-BE49-F238E27FC236}">
                <a16:creationId xmlns:a16="http://schemas.microsoft.com/office/drawing/2014/main" id="{D2897EDC-7DED-4383-8FFF-DDB7953BCE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2466474" cy="2466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086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F2CB65-7313-164E-B38D-9F0598CBB3A5}"/>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descr="Image result for Mercy Ships Logo">
            <a:extLst>
              <a:ext uri="{FF2B5EF4-FFF2-40B4-BE49-F238E27FC236}">
                <a16:creationId xmlns:a16="http://schemas.microsoft.com/office/drawing/2014/main" id="{C8222465-5991-42ED-8B9E-3006828AF1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033" b="4106"/>
          <a:stretch/>
        </p:blipFill>
        <p:spPr bwMode="auto">
          <a:xfrm>
            <a:off x="253454" y="75765"/>
            <a:ext cx="3043199" cy="2643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19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9DED44-58C9-D64A-B2A5-10A5250592D4}"/>
              </a:ext>
            </a:extLst>
          </p:cNvPr>
          <p:cNvPicPr>
            <a:picLocks noChangeAspect="1"/>
          </p:cNvPicPr>
          <p:nvPr/>
        </p:nvPicPr>
        <p:blipFill rotWithShape="1">
          <a:blip r:embed="rId3"/>
          <a:srcRect r="49178"/>
          <a:stretch/>
        </p:blipFill>
        <p:spPr>
          <a:xfrm>
            <a:off x="0" y="0"/>
            <a:ext cx="6196263" cy="6858000"/>
          </a:xfrm>
          <a:prstGeom prst="rect">
            <a:avLst/>
          </a:prstGeom>
        </p:spPr>
      </p:pic>
      <p:sp>
        <p:nvSpPr>
          <p:cNvPr id="2" name="TextBox 1">
            <a:extLst>
              <a:ext uri="{FF2B5EF4-FFF2-40B4-BE49-F238E27FC236}">
                <a16:creationId xmlns:a16="http://schemas.microsoft.com/office/drawing/2014/main" id="{EA53446E-2F36-40E9-8E32-952B514B15EB}"/>
              </a:ext>
            </a:extLst>
          </p:cNvPr>
          <p:cNvSpPr txBox="1"/>
          <p:nvPr/>
        </p:nvSpPr>
        <p:spPr>
          <a:xfrm>
            <a:off x="6096000" y="4295274"/>
            <a:ext cx="5803232" cy="707886"/>
          </a:xfrm>
          <a:prstGeom prst="rect">
            <a:avLst/>
          </a:prstGeom>
          <a:noFill/>
        </p:spPr>
        <p:txBody>
          <a:bodyPr wrap="square" rtlCol="0">
            <a:spAutoFit/>
          </a:bodyPr>
          <a:lstStyle/>
          <a:p>
            <a:r>
              <a:rPr lang="en-GB" sz="4000" dirty="0">
                <a:solidFill>
                  <a:schemeClr val="bg1"/>
                </a:solidFill>
              </a:rPr>
              <a:t>&gt;(</a:t>
            </a:r>
            <a:r>
              <a:rPr lang="en-GB" sz="4000" dirty="0" err="1">
                <a:solidFill>
                  <a:schemeClr val="bg1"/>
                </a:solidFill>
              </a:rPr>
              <a:t>HIV+Malaria</a:t>
            </a:r>
            <a:r>
              <a:rPr lang="en-GB" sz="4000" dirty="0">
                <a:solidFill>
                  <a:schemeClr val="bg1"/>
                </a:solidFill>
              </a:rPr>
              <a:t>+ TB) x3</a:t>
            </a:r>
          </a:p>
        </p:txBody>
      </p:sp>
    </p:spTree>
    <p:extLst>
      <p:ext uri="{BB962C8B-B14F-4D97-AF65-F5344CB8AC3E}">
        <p14:creationId xmlns:p14="http://schemas.microsoft.com/office/powerpoint/2010/main" val="2009033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07976B-2399-BA41-B72B-0F451FC58C56}"/>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descr="Image result for Mercy Ships Logo">
            <a:extLst>
              <a:ext uri="{FF2B5EF4-FFF2-40B4-BE49-F238E27FC236}">
                <a16:creationId xmlns:a16="http://schemas.microsoft.com/office/drawing/2014/main" id="{64BFB85E-FAE0-4743-9D8F-D8B1BAE4F7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033" b="4106"/>
          <a:stretch/>
        </p:blipFill>
        <p:spPr bwMode="auto">
          <a:xfrm>
            <a:off x="637674" y="0"/>
            <a:ext cx="1768642" cy="1536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950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45BC59-3BDB-9C48-8697-EC08FD783CE6}"/>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2" descr="Image result for Mercy Ships Logo">
            <a:extLst>
              <a:ext uri="{FF2B5EF4-FFF2-40B4-BE49-F238E27FC236}">
                <a16:creationId xmlns:a16="http://schemas.microsoft.com/office/drawing/2014/main" id="{938ED1A7-962C-4ED1-A5E8-D4C82FE86A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033" b="4106"/>
          <a:stretch/>
        </p:blipFill>
        <p:spPr bwMode="auto">
          <a:xfrm>
            <a:off x="0" y="1"/>
            <a:ext cx="1660358" cy="1442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435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E732F0-43DB-B942-B5BC-2A081126FA5B}"/>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descr="Image result for Mercy Ships Logo">
            <a:extLst>
              <a:ext uri="{FF2B5EF4-FFF2-40B4-BE49-F238E27FC236}">
                <a16:creationId xmlns:a16="http://schemas.microsoft.com/office/drawing/2014/main" id="{74E9AC73-E320-48EE-AF66-FFB370E088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033" b="4106"/>
          <a:stretch/>
        </p:blipFill>
        <p:spPr bwMode="auto">
          <a:xfrm>
            <a:off x="0" y="1"/>
            <a:ext cx="1792705" cy="1557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5552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370C51E891A05478AE24F40E8BE9090" ma:contentTypeVersion="10" ma:contentTypeDescription="Create a new document." ma:contentTypeScope="" ma:versionID="819c08dabc52365e53dd7a47feda625c">
  <xsd:schema xmlns:xsd="http://www.w3.org/2001/XMLSchema" xmlns:xs="http://www.w3.org/2001/XMLSchema" xmlns:p="http://schemas.microsoft.com/office/2006/metadata/properties" xmlns:ns2="1baad6e9-6cfb-4557-a903-97ebcdb9f4d0" targetNamespace="http://schemas.microsoft.com/office/2006/metadata/properties" ma:root="true" ma:fieldsID="148e4492eeb09ba32fd5aed7b8fdc001" ns2:_="">
    <xsd:import namespace="1baad6e9-6cfb-4557-a903-97ebcdb9f4d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aad6e9-6cfb-4557-a903-97ebcdb9f4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9EDC2D-9A81-4313-BFE2-C32B6ED06B9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215BE75-2FE0-4A94-AB59-65BA027FB9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aad6e9-6cfb-4557-a903-97ebcdb9f4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ADB0B88-535F-48B6-A2E9-54151CE310A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16858</TotalTime>
  <Words>1584</Words>
  <Application>Microsoft Office PowerPoint</Application>
  <PresentationFormat>Widescreen</PresentationFormat>
  <Paragraphs>131</Paragraphs>
  <Slides>32</Slides>
  <Notes>32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Challenges</vt:lpstr>
      <vt:lpstr>PowerPoint Presentation</vt:lpstr>
      <vt:lpstr>Haydon osteotomy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you would like to know more….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Buckingham, Rachel (RTH) OUH</cp:lastModifiedBy>
  <cp:revision>106</cp:revision>
  <dcterms:created xsi:type="dcterms:W3CDTF">2019-06-24T15:10:39Z</dcterms:created>
  <dcterms:modified xsi:type="dcterms:W3CDTF">2022-02-14T18:32:31Z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0x010100A370C51E891A05478AE24F40E8BE9090</vt:lpwstr>
  </property>
</Properties>
</file>