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9" r:id="rId3"/>
    <p:sldId id="257" r:id="rId4"/>
    <p:sldId id="275" r:id="rId5"/>
    <p:sldId id="276" r:id="rId6"/>
    <p:sldId id="260" r:id="rId7"/>
    <p:sldId id="263" r:id="rId8"/>
    <p:sldId id="272" r:id="rId9"/>
    <p:sldId id="261" r:id="rId10"/>
    <p:sldId id="271" r:id="rId11"/>
    <p:sldId id="264" r:id="rId12"/>
    <p:sldId id="266" r:id="rId13"/>
    <p:sldId id="267" r:id="rId14"/>
    <p:sldId id="262" r:id="rId15"/>
    <p:sldId id="277" r:id="rId16"/>
    <p:sldId id="26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876"/>
    <a:srgbClr val="EDECED"/>
    <a:srgbClr val="43BAC3"/>
    <a:srgbClr val="444444"/>
    <a:srgbClr val="082A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7"/>
    <p:restoredTop sz="94694"/>
  </p:normalViewPr>
  <p:slideViewPr>
    <p:cSldViewPr snapToGrid="0" snapToObjects="1">
      <p:cViewPr varScale="1">
        <p:scale>
          <a:sx n="62" d="100"/>
          <a:sy n="62"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DC0862-C89A-4EEA-A9CE-03EA3FE7C6EB}" type="datetimeFigureOut">
              <a:rPr lang="en-GB" smtClean="0"/>
              <a:t>23/03/2022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C3716-ADD8-42F7-89C9-6C76F5C3A877}" type="slidenum">
              <a:rPr lang="en-GB" smtClean="0"/>
              <a:t>‹#›</a:t>
            </a:fld>
            <a:endParaRPr lang="en-GB"/>
          </a:p>
        </p:txBody>
      </p:sp>
    </p:spTree>
    <p:extLst>
      <p:ext uri="{BB962C8B-B14F-4D97-AF65-F5344CB8AC3E}">
        <p14:creationId xmlns:p14="http://schemas.microsoft.com/office/powerpoint/2010/main" val="2334617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ull Width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EE79-40BD-5448-8C86-1AB0A2A40EA7}"/>
              </a:ext>
            </a:extLst>
          </p:cNvPr>
          <p:cNvSpPr>
            <a:spLocks noGrp="1"/>
          </p:cNvSpPr>
          <p:nvPr>
            <p:ph type="ctrTitle" hasCustomPrompt="1"/>
          </p:nvPr>
        </p:nvSpPr>
        <p:spPr>
          <a:xfrm>
            <a:off x="309488" y="308199"/>
            <a:ext cx="10147924" cy="905459"/>
          </a:xfrm>
        </p:spPr>
        <p:txBody>
          <a:bodyPr anchor="t">
            <a:normAutofit/>
          </a:bodyPr>
          <a:lstStyle>
            <a:lvl1pPr algn="l">
              <a:defRPr sz="3000" b="1" i="0">
                <a:solidFill>
                  <a:srgbClr val="043876"/>
                </a:solidFill>
                <a:latin typeface="Montserrat" pitchFamily="2" charset="77"/>
              </a:defRPr>
            </a:lvl1pPr>
          </a:lstStyle>
          <a:p>
            <a:r>
              <a:rPr lang="en-GB"/>
              <a:t>Click to add title here</a:t>
            </a:r>
            <a:endParaRPr lang="en-US" dirty="0"/>
          </a:p>
        </p:txBody>
      </p:sp>
      <p:pic>
        <p:nvPicPr>
          <p:cNvPr id="8" name="Graphic 7">
            <a:extLst>
              <a:ext uri="{FF2B5EF4-FFF2-40B4-BE49-F238E27FC236}">
                <a16:creationId xmlns:a16="http://schemas.microsoft.com/office/drawing/2014/main" id="{D046642B-03CC-B448-852C-AA4C8B8E23EA}"/>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09488" y="5814383"/>
            <a:ext cx="738555" cy="448408"/>
          </a:xfrm>
          <a:prstGeom prst="rect">
            <a:avLst/>
          </a:prstGeom>
        </p:spPr>
      </p:pic>
      <p:sp>
        <p:nvSpPr>
          <p:cNvPr id="12" name="Rectangle 11">
            <a:extLst>
              <a:ext uri="{FF2B5EF4-FFF2-40B4-BE49-F238E27FC236}">
                <a16:creationId xmlns:a16="http://schemas.microsoft.com/office/drawing/2014/main" id="{87EF21B4-051E-7746-BDB2-A76C21EC1ECB}"/>
              </a:ext>
            </a:extLst>
          </p:cNvPr>
          <p:cNvSpPr/>
          <p:nvPr userDrawn="1"/>
        </p:nvSpPr>
        <p:spPr>
          <a:xfrm>
            <a:off x="0" y="6549800"/>
            <a:ext cx="12192000" cy="308199"/>
          </a:xfrm>
          <a:prstGeom prst="rect">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1AF0BC64-8DE1-A146-9903-7D86FCE09C4C}"/>
              </a:ext>
            </a:extLst>
          </p:cNvPr>
          <p:cNvSpPr/>
          <p:nvPr userDrawn="1"/>
        </p:nvSpPr>
        <p:spPr>
          <a:xfrm>
            <a:off x="-1" y="6420054"/>
            <a:ext cx="12191999" cy="259492"/>
          </a:xfrm>
          <a:prstGeom prst="roundRect">
            <a:avLst>
              <a:gd name="adj" fmla="val 50000"/>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15">
            <a:extLst>
              <a:ext uri="{FF2B5EF4-FFF2-40B4-BE49-F238E27FC236}">
                <a16:creationId xmlns:a16="http://schemas.microsoft.com/office/drawing/2014/main" id="{34B51372-ED21-A846-A8D9-AEDE5215306F}"/>
              </a:ext>
            </a:extLst>
          </p:cNvPr>
          <p:cNvSpPr>
            <a:spLocks noGrp="1"/>
          </p:cNvSpPr>
          <p:nvPr>
            <p:ph sz="quarter" idx="10" hasCustomPrompt="1"/>
          </p:nvPr>
        </p:nvSpPr>
        <p:spPr>
          <a:xfrm>
            <a:off x="309563" y="1699635"/>
            <a:ext cx="11572875" cy="3936293"/>
          </a:xfrm>
        </p:spPr>
        <p:txBody>
          <a:bodyPr>
            <a:normAutofit/>
          </a:bodyPr>
          <a:lstStyle>
            <a:lvl1pPr marL="0" indent="0">
              <a:buNone/>
              <a:defRPr sz="1200" b="0" i="0">
                <a:latin typeface="Montserrat Light"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single column content here</a:t>
            </a:r>
            <a:endParaRPr lang="en-US" dirty="0"/>
          </a:p>
        </p:txBody>
      </p:sp>
      <p:cxnSp>
        <p:nvCxnSpPr>
          <p:cNvPr id="18" name="Straight Connector 17">
            <a:extLst>
              <a:ext uri="{FF2B5EF4-FFF2-40B4-BE49-F238E27FC236}">
                <a16:creationId xmlns:a16="http://schemas.microsoft.com/office/drawing/2014/main" id="{360D8989-730E-9046-87F3-3D4DDC8BFBFD}"/>
              </a:ext>
            </a:extLst>
          </p:cNvPr>
          <p:cNvCxnSpPr/>
          <p:nvPr userDrawn="1"/>
        </p:nvCxnSpPr>
        <p:spPr>
          <a:xfrm>
            <a:off x="411159" y="1456646"/>
            <a:ext cx="752622" cy="0"/>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20" name="Content Placeholder 19">
            <a:extLst>
              <a:ext uri="{FF2B5EF4-FFF2-40B4-BE49-F238E27FC236}">
                <a16:creationId xmlns:a16="http://schemas.microsoft.com/office/drawing/2014/main" id="{79385AAE-138B-EB4F-A82C-78DD362DA764}"/>
              </a:ext>
            </a:extLst>
          </p:cNvPr>
          <p:cNvSpPr>
            <a:spLocks noGrp="1"/>
          </p:cNvSpPr>
          <p:nvPr>
            <p:ph sz="quarter" idx="11" hasCustomPrompt="1"/>
          </p:nvPr>
        </p:nvSpPr>
        <p:spPr>
          <a:xfrm>
            <a:off x="309563" y="6557229"/>
            <a:ext cx="1509810" cy="154653"/>
          </a:xfrm>
        </p:spPr>
        <p:txBody>
          <a:bodyPr>
            <a:noAutofit/>
          </a:bodyPr>
          <a:lstStyle>
            <a:lvl1pPr marL="0" indent="0">
              <a:buFont typeface="Arial" panose="020B0604020202020204" pitchFamily="34" charset="0"/>
              <a:buNone/>
              <a:defRPr sz="800" b="0" i="0" baseline="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r>
              <a:rPr lang="en-GB" dirty="0" smtClean="0"/>
              <a:t>Stan Gilmour – Director VRU</a:t>
            </a:r>
            <a:endParaRPr lang="en-US" dirty="0"/>
          </a:p>
        </p:txBody>
      </p:sp>
      <p:sp>
        <p:nvSpPr>
          <p:cNvPr id="21" name="Content Placeholder 19">
            <a:extLst>
              <a:ext uri="{FF2B5EF4-FFF2-40B4-BE49-F238E27FC236}">
                <a16:creationId xmlns:a16="http://schemas.microsoft.com/office/drawing/2014/main" id="{BC9F6496-D98E-B14B-89F1-F8C43E0579C0}"/>
              </a:ext>
            </a:extLst>
          </p:cNvPr>
          <p:cNvSpPr>
            <a:spLocks noGrp="1"/>
          </p:cNvSpPr>
          <p:nvPr>
            <p:ph sz="quarter" idx="12" hasCustomPrompt="1"/>
          </p:nvPr>
        </p:nvSpPr>
        <p:spPr>
          <a:xfrm>
            <a:off x="9861752" y="6539845"/>
            <a:ext cx="2020685" cy="228600"/>
          </a:xfrm>
        </p:spPr>
        <p:txBody>
          <a:bodyPr>
            <a:noAutofit/>
          </a:bodyPr>
          <a:lstStyle>
            <a:lvl1pPr marL="0" indent="0" algn="r">
              <a:buFont typeface="Arial" panose="020B0604020202020204" pitchFamily="34" charset="0"/>
              <a:buNone/>
              <a:defRPr sz="800" b="0" i="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r>
              <a:rPr lang="en-GB" dirty="0" err="1" smtClean="0"/>
              <a:t>Caldicott</a:t>
            </a:r>
            <a:r>
              <a:rPr lang="en-GB" dirty="0" smtClean="0"/>
              <a:t> Guardians May 2021</a:t>
            </a:r>
            <a:endParaRPr lang="en-US" dirty="0"/>
          </a:p>
        </p:txBody>
      </p:sp>
      <p:cxnSp>
        <p:nvCxnSpPr>
          <p:cNvPr id="30" name="Straight Connector 29">
            <a:extLst>
              <a:ext uri="{FF2B5EF4-FFF2-40B4-BE49-F238E27FC236}">
                <a16:creationId xmlns:a16="http://schemas.microsoft.com/office/drawing/2014/main" id="{1EF5D4B4-410B-3E4F-94F6-BCB8CCEF8706}"/>
              </a:ext>
            </a:extLst>
          </p:cNvPr>
          <p:cNvCxnSpPr>
            <a:cxnSpLocks/>
          </p:cNvCxnSpPr>
          <p:nvPr userDrawn="1"/>
        </p:nvCxnSpPr>
        <p:spPr>
          <a:xfrm>
            <a:off x="1306640" y="5845608"/>
            <a:ext cx="0" cy="417183"/>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9B16E0C4-A1B7-A647-8171-0ECBF9A87467}"/>
              </a:ext>
            </a:extLst>
          </p:cNvPr>
          <p:cNvSpPr txBox="1"/>
          <p:nvPr userDrawn="1"/>
        </p:nvSpPr>
        <p:spPr>
          <a:xfrm>
            <a:off x="1471177" y="5819337"/>
            <a:ext cx="97881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Working in partnership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with</a:t>
            </a:r>
            <a:r>
              <a:rPr lang="en-GB" sz="800" b="0" i="0" dirty="0" smtClean="0">
                <a:solidFill>
                  <a:srgbClr val="043876"/>
                </a:solidFill>
                <a:latin typeface="Montserrat" pitchFamily="2" charset="77"/>
              </a:rPr>
              <a:t>: our communities.</a:t>
            </a:r>
            <a:endParaRPr lang="en-US" sz="800" b="0" i="0" dirty="0">
              <a:solidFill>
                <a:srgbClr val="043876"/>
              </a:solidFill>
              <a:latin typeface="Montserrat" pitchFamily="2" charset="77"/>
            </a:endParaRPr>
          </a:p>
        </p:txBody>
      </p:sp>
      <p:pic>
        <p:nvPicPr>
          <p:cNvPr id="43" name="Graphic 42">
            <a:extLst>
              <a:ext uri="{FF2B5EF4-FFF2-40B4-BE49-F238E27FC236}">
                <a16:creationId xmlns:a16="http://schemas.microsoft.com/office/drawing/2014/main" id="{4F1D04AF-5A30-534C-B7F9-14918A9D67C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740044" y="391533"/>
            <a:ext cx="1142393" cy="693597"/>
          </a:xfrm>
          <a:prstGeom prst="rect">
            <a:avLst/>
          </a:prstGeom>
        </p:spPr>
      </p:pic>
    </p:spTree>
    <p:extLst>
      <p:ext uri="{BB962C8B-B14F-4D97-AF65-F5344CB8AC3E}">
        <p14:creationId xmlns:p14="http://schemas.microsoft.com/office/powerpoint/2010/main" val="228734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EE79-40BD-5448-8C86-1AB0A2A40EA7}"/>
              </a:ext>
            </a:extLst>
          </p:cNvPr>
          <p:cNvSpPr>
            <a:spLocks noGrp="1"/>
          </p:cNvSpPr>
          <p:nvPr>
            <p:ph type="ctrTitle" hasCustomPrompt="1"/>
          </p:nvPr>
        </p:nvSpPr>
        <p:spPr>
          <a:xfrm>
            <a:off x="309488" y="308199"/>
            <a:ext cx="10147924" cy="905459"/>
          </a:xfrm>
        </p:spPr>
        <p:txBody>
          <a:bodyPr anchor="t">
            <a:normAutofit/>
          </a:bodyPr>
          <a:lstStyle>
            <a:lvl1pPr algn="l">
              <a:defRPr sz="3000" b="1" i="0">
                <a:solidFill>
                  <a:srgbClr val="043876"/>
                </a:solidFill>
                <a:latin typeface="Montserrat" pitchFamily="2" charset="77"/>
              </a:defRPr>
            </a:lvl1pPr>
          </a:lstStyle>
          <a:p>
            <a:r>
              <a:rPr lang="en-GB" dirty="0"/>
              <a:t>Click to add title here</a:t>
            </a:r>
            <a:endParaRPr lang="en-US" dirty="0"/>
          </a:p>
        </p:txBody>
      </p:sp>
      <p:sp>
        <p:nvSpPr>
          <p:cNvPr id="12" name="Rectangle 11">
            <a:extLst>
              <a:ext uri="{FF2B5EF4-FFF2-40B4-BE49-F238E27FC236}">
                <a16:creationId xmlns:a16="http://schemas.microsoft.com/office/drawing/2014/main" id="{87EF21B4-051E-7746-BDB2-A76C21EC1ECB}"/>
              </a:ext>
            </a:extLst>
          </p:cNvPr>
          <p:cNvSpPr/>
          <p:nvPr userDrawn="1"/>
        </p:nvSpPr>
        <p:spPr>
          <a:xfrm>
            <a:off x="0" y="6549800"/>
            <a:ext cx="12192000" cy="308199"/>
          </a:xfrm>
          <a:prstGeom prst="rect">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1AF0BC64-8DE1-A146-9903-7D86FCE09C4C}"/>
              </a:ext>
            </a:extLst>
          </p:cNvPr>
          <p:cNvSpPr/>
          <p:nvPr userDrawn="1"/>
        </p:nvSpPr>
        <p:spPr>
          <a:xfrm>
            <a:off x="-1" y="6420054"/>
            <a:ext cx="12191999" cy="259492"/>
          </a:xfrm>
          <a:prstGeom prst="roundRect">
            <a:avLst>
              <a:gd name="adj" fmla="val 50000"/>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15">
            <a:extLst>
              <a:ext uri="{FF2B5EF4-FFF2-40B4-BE49-F238E27FC236}">
                <a16:creationId xmlns:a16="http://schemas.microsoft.com/office/drawing/2014/main" id="{34B51372-ED21-A846-A8D9-AEDE5215306F}"/>
              </a:ext>
            </a:extLst>
          </p:cNvPr>
          <p:cNvSpPr>
            <a:spLocks noGrp="1"/>
          </p:cNvSpPr>
          <p:nvPr>
            <p:ph sz="quarter" idx="10" hasCustomPrompt="1"/>
          </p:nvPr>
        </p:nvSpPr>
        <p:spPr>
          <a:xfrm>
            <a:off x="309563" y="1699635"/>
            <a:ext cx="5516357" cy="3936293"/>
          </a:xfrm>
        </p:spPr>
        <p:txBody>
          <a:bodyPr>
            <a:normAutofit/>
          </a:bodyPr>
          <a:lstStyle>
            <a:lvl1pPr marL="0" indent="0">
              <a:buNone/>
              <a:defRPr sz="1200" b="0" i="0">
                <a:latin typeface="Montserrat Light"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column one content here</a:t>
            </a:r>
            <a:endParaRPr lang="en-US" dirty="0"/>
          </a:p>
        </p:txBody>
      </p:sp>
      <p:cxnSp>
        <p:nvCxnSpPr>
          <p:cNvPr id="18" name="Straight Connector 17">
            <a:extLst>
              <a:ext uri="{FF2B5EF4-FFF2-40B4-BE49-F238E27FC236}">
                <a16:creationId xmlns:a16="http://schemas.microsoft.com/office/drawing/2014/main" id="{360D8989-730E-9046-87F3-3D4DDC8BFBFD}"/>
              </a:ext>
            </a:extLst>
          </p:cNvPr>
          <p:cNvCxnSpPr/>
          <p:nvPr userDrawn="1"/>
        </p:nvCxnSpPr>
        <p:spPr>
          <a:xfrm>
            <a:off x="411159" y="1456646"/>
            <a:ext cx="752622" cy="0"/>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20" name="Content Placeholder 19">
            <a:extLst>
              <a:ext uri="{FF2B5EF4-FFF2-40B4-BE49-F238E27FC236}">
                <a16:creationId xmlns:a16="http://schemas.microsoft.com/office/drawing/2014/main" id="{79385AAE-138B-EB4F-A82C-78DD362DA764}"/>
              </a:ext>
            </a:extLst>
          </p:cNvPr>
          <p:cNvSpPr>
            <a:spLocks noGrp="1"/>
          </p:cNvSpPr>
          <p:nvPr>
            <p:ph sz="quarter" idx="11" hasCustomPrompt="1"/>
          </p:nvPr>
        </p:nvSpPr>
        <p:spPr>
          <a:xfrm>
            <a:off x="309563" y="6549799"/>
            <a:ext cx="1500383" cy="218645"/>
          </a:xfrm>
        </p:spPr>
        <p:txBody>
          <a:bodyPr>
            <a:noAutofit/>
          </a:bodyPr>
          <a:lstStyle>
            <a:lvl1pPr marL="0" indent="0">
              <a:buFont typeface="Arial" panose="020B0604020202020204" pitchFamily="34" charset="0"/>
              <a:buNone/>
              <a:defRPr sz="800" b="0" i="0" baseline="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r>
              <a:rPr lang="en-US" dirty="0" smtClean="0"/>
              <a:t>Stan Gilmour – Director VRU</a:t>
            </a:r>
            <a:endParaRPr lang="en-US" dirty="0"/>
          </a:p>
        </p:txBody>
      </p:sp>
      <p:sp>
        <p:nvSpPr>
          <p:cNvPr id="21" name="Content Placeholder 19">
            <a:extLst>
              <a:ext uri="{FF2B5EF4-FFF2-40B4-BE49-F238E27FC236}">
                <a16:creationId xmlns:a16="http://schemas.microsoft.com/office/drawing/2014/main" id="{BC9F6496-D98E-B14B-89F1-F8C43E0579C0}"/>
              </a:ext>
            </a:extLst>
          </p:cNvPr>
          <p:cNvSpPr>
            <a:spLocks noGrp="1"/>
          </p:cNvSpPr>
          <p:nvPr>
            <p:ph sz="quarter" idx="12" hasCustomPrompt="1"/>
          </p:nvPr>
        </p:nvSpPr>
        <p:spPr>
          <a:xfrm>
            <a:off x="9861752" y="6539845"/>
            <a:ext cx="2020685" cy="228600"/>
          </a:xfrm>
        </p:spPr>
        <p:txBody>
          <a:bodyPr>
            <a:noAutofit/>
          </a:bodyPr>
          <a:lstStyle>
            <a:lvl1pPr marL="0" indent="0" algn="r">
              <a:buFont typeface="Arial" panose="020B0604020202020204" pitchFamily="34" charset="0"/>
              <a:buNone/>
              <a:defRPr sz="800" b="0" i="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r>
              <a:rPr lang="en-GB" dirty="0" err="1" smtClean="0"/>
              <a:t>Caldicott</a:t>
            </a:r>
            <a:r>
              <a:rPr lang="en-GB" dirty="0" smtClean="0"/>
              <a:t> Guardians May 2021</a:t>
            </a:r>
            <a:endParaRPr lang="en-US" dirty="0"/>
          </a:p>
        </p:txBody>
      </p:sp>
      <p:pic>
        <p:nvPicPr>
          <p:cNvPr id="43" name="Graphic 42">
            <a:extLst>
              <a:ext uri="{FF2B5EF4-FFF2-40B4-BE49-F238E27FC236}">
                <a16:creationId xmlns:a16="http://schemas.microsoft.com/office/drawing/2014/main" id="{4F1D04AF-5A30-534C-B7F9-14918A9D67C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740044" y="391533"/>
            <a:ext cx="1142393" cy="693597"/>
          </a:xfrm>
          <a:prstGeom prst="rect">
            <a:avLst/>
          </a:prstGeom>
        </p:spPr>
      </p:pic>
      <p:sp>
        <p:nvSpPr>
          <p:cNvPr id="19" name="Content Placeholder 15">
            <a:extLst>
              <a:ext uri="{FF2B5EF4-FFF2-40B4-BE49-F238E27FC236}">
                <a16:creationId xmlns:a16="http://schemas.microsoft.com/office/drawing/2014/main" id="{9072A501-B550-BD4C-89C3-5A4196CE3AD9}"/>
              </a:ext>
            </a:extLst>
          </p:cNvPr>
          <p:cNvSpPr>
            <a:spLocks noGrp="1"/>
          </p:cNvSpPr>
          <p:nvPr>
            <p:ph sz="quarter" idx="16" hasCustomPrompt="1"/>
          </p:nvPr>
        </p:nvSpPr>
        <p:spPr>
          <a:xfrm>
            <a:off x="6366080" y="1699635"/>
            <a:ext cx="5516357" cy="3936293"/>
          </a:xfrm>
        </p:spPr>
        <p:txBody>
          <a:bodyPr>
            <a:normAutofit/>
          </a:bodyPr>
          <a:lstStyle>
            <a:lvl1pPr marL="0" indent="0">
              <a:buNone/>
              <a:defRPr sz="1200" b="0" i="0">
                <a:latin typeface="Montserrat Light"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column two content here</a:t>
            </a:r>
            <a:endParaRPr lang="en-US" dirty="0"/>
          </a:p>
        </p:txBody>
      </p:sp>
      <p:pic>
        <p:nvPicPr>
          <p:cNvPr id="17" name="Graphic 16">
            <a:extLst>
              <a:ext uri="{FF2B5EF4-FFF2-40B4-BE49-F238E27FC236}">
                <a16:creationId xmlns:a16="http://schemas.microsoft.com/office/drawing/2014/main" id="{E0F7174E-6EFE-BA48-BE1B-96DF50BFEDCC}"/>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09488" y="5814383"/>
            <a:ext cx="738555" cy="448408"/>
          </a:xfrm>
          <a:prstGeom prst="rect">
            <a:avLst/>
          </a:prstGeom>
        </p:spPr>
      </p:pic>
      <p:cxnSp>
        <p:nvCxnSpPr>
          <p:cNvPr id="25" name="Straight Connector 24">
            <a:extLst>
              <a:ext uri="{FF2B5EF4-FFF2-40B4-BE49-F238E27FC236}">
                <a16:creationId xmlns:a16="http://schemas.microsoft.com/office/drawing/2014/main" id="{0D0B5106-3619-B449-AA90-33A081964737}"/>
              </a:ext>
            </a:extLst>
          </p:cNvPr>
          <p:cNvCxnSpPr>
            <a:cxnSpLocks/>
          </p:cNvCxnSpPr>
          <p:nvPr userDrawn="1"/>
        </p:nvCxnSpPr>
        <p:spPr>
          <a:xfrm>
            <a:off x="1306640" y="5845608"/>
            <a:ext cx="0" cy="417183"/>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CCBDBD1-3B3D-0A4C-B220-BB6788108A74}"/>
              </a:ext>
            </a:extLst>
          </p:cNvPr>
          <p:cNvSpPr txBox="1"/>
          <p:nvPr userDrawn="1"/>
        </p:nvSpPr>
        <p:spPr>
          <a:xfrm>
            <a:off x="1471177" y="5819337"/>
            <a:ext cx="97881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Working in partnership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with</a:t>
            </a:r>
            <a:r>
              <a:rPr lang="en-GB" sz="800" b="0" i="0" dirty="0" smtClean="0">
                <a:solidFill>
                  <a:srgbClr val="043876"/>
                </a:solidFill>
                <a:latin typeface="Montserrat" pitchFamily="2" charset="77"/>
              </a:rPr>
              <a:t>: our communities.</a:t>
            </a:r>
            <a:endParaRPr lang="en-US" sz="800" b="0" i="0" dirty="0">
              <a:solidFill>
                <a:srgbClr val="043876"/>
              </a:solidFill>
              <a:latin typeface="Montserrat" pitchFamily="2" charset="77"/>
            </a:endParaRPr>
          </a:p>
        </p:txBody>
      </p:sp>
    </p:spTree>
    <p:extLst>
      <p:ext uri="{BB962C8B-B14F-4D97-AF65-F5344CB8AC3E}">
        <p14:creationId xmlns:p14="http://schemas.microsoft.com/office/powerpoint/2010/main" val="262728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Column Content with 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EE79-40BD-5448-8C86-1AB0A2A40EA7}"/>
              </a:ext>
            </a:extLst>
          </p:cNvPr>
          <p:cNvSpPr>
            <a:spLocks noGrp="1"/>
          </p:cNvSpPr>
          <p:nvPr>
            <p:ph type="ctrTitle" hasCustomPrompt="1"/>
          </p:nvPr>
        </p:nvSpPr>
        <p:spPr>
          <a:xfrm>
            <a:off x="309488" y="308199"/>
            <a:ext cx="10147924" cy="905459"/>
          </a:xfrm>
        </p:spPr>
        <p:txBody>
          <a:bodyPr anchor="t">
            <a:normAutofit/>
          </a:bodyPr>
          <a:lstStyle>
            <a:lvl1pPr algn="l">
              <a:defRPr sz="3000" b="1" i="0">
                <a:solidFill>
                  <a:srgbClr val="043876"/>
                </a:solidFill>
                <a:latin typeface="Montserrat" pitchFamily="2" charset="77"/>
              </a:defRPr>
            </a:lvl1pPr>
          </a:lstStyle>
          <a:p>
            <a:r>
              <a:rPr lang="en-GB" dirty="0"/>
              <a:t>Click to add title here</a:t>
            </a:r>
            <a:endParaRPr lang="en-US" dirty="0"/>
          </a:p>
        </p:txBody>
      </p:sp>
      <p:sp>
        <p:nvSpPr>
          <p:cNvPr id="12" name="Rectangle 11">
            <a:extLst>
              <a:ext uri="{FF2B5EF4-FFF2-40B4-BE49-F238E27FC236}">
                <a16:creationId xmlns:a16="http://schemas.microsoft.com/office/drawing/2014/main" id="{87EF21B4-051E-7746-BDB2-A76C21EC1ECB}"/>
              </a:ext>
            </a:extLst>
          </p:cNvPr>
          <p:cNvSpPr/>
          <p:nvPr userDrawn="1"/>
        </p:nvSpPr>
        <p:spPr>
          <a:xfrm>
            <a:off x="0" y="6549800"/>
            <a:ext cx="12192000" cy="308199"/>
          </a:xfrm>
          <a:prstGeom prst="rect">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1AF0BC64-8DE1-A146-9903-7D86FCE09C4C}"/>
              </a:ext>
            </a:extLst>
          </p:cNvPr>
          <p:cNvSpPr/>
          <p:nvPr userDrawn="1"/>
        </p:nvSpPr>
        <p:spPr>
          <a:xfrm>
            <a:off x="-1" y="6420054"/>
            <a:ext cx="12191999" cy="259492"/>
          </a:xfrm>
          <a:prstGeom prst="roundRect">
            <a:avLst>
              <a:gd name="adj" fmla="val 50000"/>
            </a:avLst>
          </a:prstGeom>
          <a:solidFill>
            <a:srgbClr val="082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15">
            <a:extLst>
              <a:ext uri="{FF2B5EF4-FFF2-40B4-BE49-F238E27FC236}">
                <a16:creationId xmlns:a16="http://schemas.microsoft.com/office/drawing/2014/main" id="{34B51372-ED21-A846-A8D9-AEDE5215306F}"/>
              </a:ext>
            </a:extLst>
          </p:cNvPr>
          <p:cNvSpPr>
            <a:spLocks noGrp="1"/>
          </p:cNvSpPr>
          <p:nvPr>
            <p:ph sz="quarter" idx="10" hasCustomPrompt="1"/>
          </p:nvPr>
        </p:nvSpPr>
        <p:spPr>
          <a:xfrm>
            <a:off x="309563" y="1699635"/>
            <a:ext cx="5516357" cy="3936293"/>
          </a:xfrm>
        </p:spPr>
        <p:txBody>
          <a:bodyPr>
            <a:normAutofit/>
          </a:bodyPr>
          <a:lstStyle>
            <a:lvl1pPr marL="0" indent="0">
              <a:buNone/>
              <a:defRPr sz="1200" b="0" i="0">
                <a:latin typeface="Montserrat Light"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column one content here</a:t>
            </a:r>
            <a:endParaRPr lang="en-US" dirty="0"/>
          </a:p>
        </p:txBody>
      </p:sp>
      <p:cxnSp>
        <p:nvCxnSpPr>
          <p:cNvPr id="18" name="Straight Connector 17">
            <a:extLst>
              <a:ext uri="{FF2B5EF4-FFF2-40B4-BE49-F238E27FC236}">
                <a16:creationId xmlns:a16="http://schemas.microsoft.com/office/drawing/2014/main" id="{360D8989-730E-9046-87F3-3D4DDC8BFBFD}"/>
              </a:ext>
            </a:extLst>
          </p:cNvPr>
          <p:cNvCxnSpPr/>
          <p:nvPr userDrawn="1"/>
        </p:nvCxnSpPr>
        <p:spPr>
          <a:xfrm>
            <a:off x="411159" y="1456646"/>
            <a:ext cx="752622" cy="0"/>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20" name="Content Placeholder 19">
            <a:extLst>
              <a:ext uri="{FF2B5EF4-FFF2-40B4-BE49-F238E27FC236}">
                <a16:creationId xmlns:a16="http://schemas.microsoft.com/office/drawing/2014/main" id="{79385AAE-138B-EB4F-A82C-78DD362DA764}"/>
              </a:ext>
            </a:extLst>
          </p:cNvPr>
          <p:cNvSpPr>
            <a:spLocks noGrp="1"/>
          </p:cNvSpPr>
          <p:nvPr>
            <p:ph sz="quarter" idx="11" hasCustomPrompt="1"/>
          </p:nvPr>
        </p:nvSpPr>
        <p:spPr>
          <a:xfrm>
            <a:off x="309563" y="6539845"/>
            <a:ext cx="1328737" cy="228600"/>
          </a:xfrm>
        </p:spPr>
        <p:txBody>
          <a:bodyPr>
            <a:noAutofit/>
          </a:bodyPr>
          <a:lstStyle>
            <a:lvl1pPr marL="0" indent="0">
              <a:buFont typeface="Arial" panose="020B0604020202020204" pitchFamily="34" charset="0"/>
              <a:buNone/>
              <a:defRPr sz="800" b="0" i="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fld id="{08183262-C80B-8747-8319-6528E0092D4A}" type="slidenum">
              <a:rPr lang="en-GB" smtClean="0"/>
              <a:t>‹#›</a:t>
            </a:fld>
            <a:endParaRPr lang="en-US" dirty="0"/>
          </a:p>
        </p:txBody>
      </p:sp>
      <p:sp>
        <p:nvSpPr>
          <p:cNvPr id="21" name="Content Placeholder 19">
            <a:extLst>
              <a:ext uri="{FF2B5EF4-FFF2-40B4-BE49-F238E27FC236}">
                <a16:creationId xmlns:a16="http://schemas.microsoft.com/office/drawing/2014/main" id="{BC9F6496-D98E-B14B-89F1-F8C43E0579C0}"/>
              </a:ext>
            </a:extLst>
          </p:cNvPr>
          <p:cNvSpPr>
            <a:spLocks noGrp="1"/>
          </p:cNvSpPr>
          <p:nvPr>
            <p:ph sz="quarter" idx="12" hasCustomPrompt="1"/>
          </p:nvPr>
        </p:nvSpPr>
        <p:spPr>
          <a:xfrm>
            <a:off x="9861752" y="6539845"/>
            <a:ext cx="2020685" cy="228600"/>
          </a:xfrm>
        </p:spPr>
        <p:txBody>
          <a:bodyPr>
            <a:noAutofit/>
          </a:bodyPr>
          <a:lstStyle>
            <a:lvl1pPr marL="0" indent="0" algn="r">
              <a:buFont typeface="Arial" panose="020B0604020202020204" pitchFamily="34" charset="0"/>
              <a:buNone/>
              <a:defRPr sz="800" b="0" i="0">
                <a:solidFill>
                  <a:schemeClr val="bg1"/>
                </a:solidFill>
                <a:latin typeface="Montserrat Light" pitchFamily="2" charset="77"/>
              </a:defRPr>
            </a:lvl1pPr>
            <a:lvl2pPr marL="457200" indent="0">
              <a:buFont typeface="Arial" panose="020B0604020202020204" pitchFamily="34" charset="0"/>
              <a:buNone/>
              <a:defRPr sz="800">
                <a:solidFill>
                  <a:schemeClr val="bg1"/>
                </a:solidFill>
              </a:defRPr>
            </a:lvl2pPr>
            <a:lvl3pPr marL="914400" indent="0">
              <a:buFont typeface="Arial" panose="020B0604020202020204" pitchFamily="34" charset="0"/>
              <a:buNone/>
              <a:defRPr sz="800">
                <a:solidFill>
                  <a:schemeClr val="bg1"/>
                </a:solidFill>
              </a:defRPr>
            </a:lvl3pPr>
            <a:lvl4pPr marL="1371600" indent="0">
              <a:buFont typeface="Arial" panose="020B0604020202020204" pitchFamily="34" charset="0"/>
              <a:buNone/>
              <a:defRPr sz="800">
                <a:solidFill>
                  <a:schemeClr val="bg1"/>
                </a:solidFill>
              </a:defRPr>
            </a:lvl4pPr>
            <a:lvl5pPr marL="1828800" indent="0">
              <a:buFont typeface="Arial" panose="020B0604020202020204" pitchFamily="34" charset="0"/>
              <a:buNone/>
              <a:defRPr sz="800">
                <a:solidFill>
                  <a:schemeClr val="bg1"/>
                </a:solidFill>
              </a:defRPr>
            </a:lvl5pPr>
          </a:lstStyle>
          <a:p>
            <a:pPr lvl="0"/>
            <a:r>
              <a:rPr lang="en-GB" dirty="0"/>
              <a:t>Area to insert reference here</a:t>
            </a:r>
            <a:endParaRPr lang="en-US" dirty="0"/>
          </a:p>
        </p:txBody>
      </p:sp>
      <p:pic>
        <p:nvPicPr>
          <p:cNvPr id="43" name="Graphic 42">
            <a:extLst>
              <a:ext uri="{FF2B5EF4-FFF2-40B4-BE49-F238E27FC236}">
                <a16:creationId xmlns:a16="http://schemas.microsoft.com/office/drawing/2014/main" id="{4F1D04AF-5A30-534C-B7F9-14918A9D67C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0740044" y="391533"/>
            <a:ext cx="1142393" cy="693597"/>
          </a:xfrm>
          <a:prstGeom prst="rect">
            <a:avLst/>
          </a:prstGeom>
        </p:spPr>
      </p:pic>
      <p:sp>
        <p:nvSpPr>
          <p:cNvPr id="19" name="Content Placeholder 15">
            <a:extLst>
              <a:ext uri="{FF2B5EF4-FFF2-40B4-BE49-F238E27FC236}">
                <a16:creationId xmlns:a16="http://schemas.microsoft.com/office/drawing/2014/main" id="{9072A501-B550-BD4C-89C3-5A4196CE3AD9}"/>
              </a:ext>
            </a:extLst>
          </p:cNvPr>
          <p:cNvSpPr>
            <a:spLocks noGrp="1"/>
          </p:cNvSpPr>
          <p:nvPr>
            <p:ph sz="quarter" idx="16" hasCustomPrompt="1"/>
          </p:nvPr>
        </p:nvSpPr>
        <p:spPr>
          <a:xfrm>
            <a:off x="7672647" y="2287364"/>
            <a:ext cx="4209790" cy="3058983"/>
          </a:xfrm>
        </p:spPr>
        <p:txBody>
          <a:bodyPr anchor="ctr">
            <a:normAutofit/>
          </a:bodyPr>
          <a:lstStyle>
            <a:lvl1pPr marL="0" indent="0">
              <a:buNone/>
              <a:defRPr sz="1800" b="0" i="0">
                <a:latin typeface="Montserrat"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block quote here lorem ipsum dollar sit </a:t>
            </a:r>
            <a:r>
              <a:rPr lang="en-GB" dirty="0" err="1"/>
              <a:t>amet</a:t>
            </a:r>
            <a:r>
              <a:rPr lang="en-GB" dirty="0"/>
              <a:t>, avec </a:t>
            </a:r>
            <a:r>
              <a:rPr lang="en-GB" dirty="0" err="1"/>
              <a:t>consecteteur</a:t>
            </a:r>
            <a:r>
              <a:rPr lang="en-GB" dirty="0"/>
              <a:t> </a:t>
            </a:r>
            <a:r>
              <a:rPr lang="en-GB" dirty="0" err="1"/>
              <a:t>validum</a:t>
            </a:r>
            <a:r>
              <a:rPr lang="en-GB" dirty="0"/>
              <a:t> dollar </a:t>
            </a:r>
            <a:r>
              <a:rPr lang="en-GB" dirty="0" err="1"/>
              <a:t>consol</a:t>
            </a:r>
            <a:endParaRPr lang="en-US" dirty="0"/>
          </a:p>
        </p:txBody>
      </p:sp>
      <p:pic>
        <p:nvPicPr>
          <p:cNvPr id="6" name="Graphic 5">
            <a:extLst>
              <a:ext uri="{FF2B5EF4-FFF2-40B4-BE49-F238E27FC236}">
                <a16:creationId xmlns:a16="http://schemas.microsoft.com/office/drawing/2014/main" id="{7DA5D522-EF58-E541-86C5-9EFB076C2FA8}"/>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6532335" y="3282647"/>
            <a:ext cx="927100" cy="927100"/>
          </a:xfrm>
          <a:prstGeom prst="rect">
            <a:avLst/>
          </a:prstGeom>
        </p:spPr>
      </p:pic>
      <p:pic>
        <p:nvPicPr>
          <p:cNvPr id="22" name="Graphic 21">
            <a:extLst>
              <a:ext uri="{FF2B5EF4-FFF2-40B4-BE49-F238E27FC236}">
                <a16:creationId xmlns:a16="http://schemas.microsoft.com/office/drawing/2014/main" id="{85C80FCE-CF2B-C44B-B6DC-67702352BE2F}"/>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309488" y="5814383"/>
            <a:ext cx="738555" cy="448408"/>
          </a:xfrm>
          <a:prstGeom prst="rect">
            <a:avLst/>
          </a:prstGeom>
        </p:spPr>
      </p:pic>
      <p:sp>
        <p:nvSpPr>
          <p:cNvPr id="23" name="Picture Placeholder 25">
            <a:extLst>
              <a:ext uri="{FF2B5EF4-FFF2-40B4-BE49-F238E27FC236}">
                <a16:creationId xmlns:a16="http://schemas.microsoft.com/office/drawing/2014/main" id="{B03ADA72-2460-214B-8E54-D02FE6A00FD7}"/>
              </a:ext>
            </a:extLst>
          </p:cNvPr>
          <p:cNvSpPr>
            <a:spLocks noGrp="1"/>
          </p:cNvSpPr>
          <p:nvPr>
            <p:ph type="pic" sz="quarter" idx="13" hasCustomPrompt="1"/>
          </p:nvPr>
        </p:nvSpPr>
        <p:spPr>
          <a:xfrm>
            <a:off x="4596992" y="5846903"/>
            <a:ext cx="917523" cy="417183"/>
          </a:xfrm>
        </p:spPr>
        <p:txBody>
          <a:bodyPr anchor="ctr">
            <a:noAutofit/>
          </a:bodyPr>
          <a:lstStyle>
            <a:lvl1pPr marL="0" indent="0" algn="ctr">
              <a:buFont typeface="Arial" panose="020B0604020202020204" pitchFamily="34" charset="0"/>
              <a:buNone/>
              <a:defRPr sz="800">
                <a:solidFill>
                  <a:srgbClr val="043876"/>
                </a:solidFill>
              </a:defRPr>
            </a:lvl1pPr>
          </a:lstStyle>
          <a:p>
            <a:r>
              <a:rPr lang="en-US" dirty="0"/>
              <a:t>Insert partner logo here</a:t>
            </a:r>
          </a:p>
        </p:txBody>
      </p:sp>
      <p:sp>
        <p:nvSpPr>
          <p:cNvPr id="24" name="Picture Placeholder 25">
            <a:extLst>
              <a:ext uri="{FF2B5EF4-FFF2-40B4-BE49-F238E27FC236}">
                <a16:creationId xmlns:a16="http://schemas.microsoft.com/office/drawing/2014/main" id="{B7823A6F-329C-0443-923B-EBE0272883FD}"/>
              </a:ext>
            </a:extLst>
          </p:cNvPr>
          <p:cNvSpPr>
            <a:spLocks noGrp="1"/>
          </p:cNvSpPr>
          <p:nvPr>
            <p:ph type="pic" sz="quarter" idx="14" hasCustomPrompt="1"/>
          </p:nvPr>
        </p:nvSpPr>
        <p:spPr>
          <a:xfrm>
            <a:off x="3506454" y="5856545"/>
            <a:ext cx="917523" cy="417183"/>
          </a:xfrm>
        </p:spPr>
        <p:txBody>
          <a:bodyPr anchor="ctr">
            <a:noAutofit/>
          </a:bodyPr>
          <a:lstStyle>
            <a:lvl1pPr marL="0" indent="0" algn="ctr">
              <a:buFont typeface="Arial" panose="020B0604020202020204" pitchFamily="34" charset="0"/>
              <a:buNone/>
              <a:defRPr sz="800">
                <a:solidFill>
                  <a:srgbClr val="043876"/>
                </a:solidFill>
              </a:defRPr>
            </a:lvl1pPr>
          </a:lstStyle>
          <a:p>
            <a:r>
              <a:rPr lang="en-US" dirty="0"/>
              <a:t>Insert partner logo here</a:t>
            </a:r>
          </a:p>
        </p:txBody>
      </p:sp>
      <p:sp>
        <p:nvSpPr>
          <p:cNvPr id="25" name="Picture Placeholder 25">
            <a:extLst>
              <a:ext uri="{FF2B5EF4-FFF2-40B4-BE49-F238E27FC236}">
                <a16:creationId xmlns:a16="http://schemas.microsoft.com/office/drawing/2014/main" id="{3AA83807-CC9B-5C4A-9084-B7E4EDA1AC14}"/>
              </a:ext>
            </a:extLst>
          </p:cNvPr>
          <p:cNvSpPr>
            <a:spLocks noGrp="1"/>
          </p:cNvSpPr>
          <p:nvPr>
            <p:ph type="pic" sz="quarter" idx="15" hasCustomPrompt="1"/>
          </p:nvPr>
        </p:nvSpPr>
        <p:spPr>
          <a:xfrm>
            <a:off x="2415916" y="5845608"/>
            <a:ext cx="917523" cy="417183"/>
          </a:xfrm>
        </p:spPr>
        <p:txBody>
          <a:bodyPr anchor="ctr">
            <a:noAutofit/>
          </a:bodyPr>
          <a:lstStyle>
            <a:lvl1pPr marL="0" indent="0" algn="ctr">
              <a:buFont typeface="Arial" panose="020B0604020202020204" pitchFamily="34" charset="0"/>
              <a:buNone/>
              <a:defRPr sz="800">
                <a:solidFill>
                  <a:srgbClr val="043876"/>
                </a:solidFill>
              </a:defRPr>
            </a:lvl1pPr>
          </a:lstStyle>
          <a:p>
            <a:r>
              <a:rPr lang="en-US" dirty="0"/>
              <a:t>Insert partner logo here</a:t>
            </a:r>
          </a:p>
        </p:txBody>
      </p:sp>
      <p:cxnSp>
        <p:nvCxnSpPr>
          <p:cNvPr id="29" name="Straight Connector 28">
            <a:extLst>
              <a:ext uri="{FF2B5EF4-FFF2-40B4-BE49-F238E27FC236}">
                <a16:creationId xmlns:a16="http://schemas.microsoft.com/office/drawing/2014/main" id="{0E5F25CB-97AC-B746-B2B1-66C34CAF12E9}"/>
              </a:ext>
            </a:extLst>
          </p:cNvPr>
          <p:cNvCxnSpPr>
            <a:cxnSpLocks/>
          </p:cNvCxnSpPr>
          <p:nvPr userDrawn="1"/>
        </p:nvCxnSpPr>
        <p:spPr>
          <a:xfrm>
            <a:off x="1306640" y="5845608"/>
            <a:ext cx="0" cy="417183"/>
          </a:xfrm>
          <a:prstGeom prst="line">
            <a:avLst/>
          </a:prstGeom>
          <a:ln w="47625">
            <a:solidFill>
              <a:srgbClr val="43BAC3"/>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58453B7-F1BD-F74A-9119-55F36BE93975}"/>
              </a:ext>
            </a:extLst>
          </p:cNvPr>
          <p:cNvSpPr txBox="1"/>
          <p:nvPr userDrawn="1"/>
        </p:nvSpPr>
        <p:spPr>
          <a:xfrm>
            <a:off x="1471177" y="5819337"/>
            <a:ext cx="97881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Working in partnership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dirty="0">
                <a:solidFill>
                  <a:srgbClr val="043876"/>
                </a:solidFill>
                <a:latin typeface="Montserrat" pitchFamily="2" charset="77"/>
              </a:rPr>
              <a:t>with:</a:t>
            </a:r>
            <a:endParaRPr lang="en-US" sz="800" b="0" i="0" dirty="0">
              <a:solidFill>
                <a:srgbClr val="043876"/>
              </a:solidFill>
              <a:latin typeface="Montserrat" pitchFamily="2" charset="77"/>
            </a:endParaRPr>
          </a:p>
        </p:txBody>
      </p:sp>
    </p:spTree>
    <p:extLst>
      <p:ext uri="{BB962C8B-B14F-4D97-AF65-F5344CB8AC3E}">
        <p14:creationId xmlns:p14="http://schemas.microsoft.com/office/powerpoint/2010/main" val="19742822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904474-77B7-4049-9669-0487FC58426F}"/>
              </a:ext>
            </a:extLst>
          </p:cNvPr>
          <p:cNvSpPr>
            <a:spLocks noGrp="1"/>
          </p:cNvSpPr>
          <p:nvPr>
            <p:ph type="title"/>
          </p:nvPr>
        </p:nvSpPr>
        <p:spPr>
          <a:xfrm>
            <a:off x="838200" y="365125"/>
            <a:ext cx="10515600" cy="1325563"/>
          </a:xfrm>
          <a:prstGeom prst="rect">
            <a:avLst/>
          </a:prstGeom>
        </p:spPr>
        <p:txBody>
          <a:bodyPr vert="horz" lIns="91440" tIns="45720" rIns="91440" bIns="45720" rtlCol="0" anchor="t">
            <a:normAutofit/>
          </a:bodyPr>
          <a:lstStyle/>
          <a:p>
            <a:r>
              <a:rPr lang="en-GB" dirty="0"/>
              <a:t>Click to add title here</a:t>
            </a:r>
            <a:endParaRPr lang="en-US" dirty="0"/>
          </a:p>
        </p:txBody>
      </p:sp>
      <p:sp>
        <p:nvSpPr>
          <p:cNvPr id="3" name="Text Placeholder 2">
            <a:extLst>
              <a:ext uri="{FF2B5EF4-FFF2-40B4-BE49-F238E27FC236}">
                <a16:creationId xmlns:a16="http://schemas.microsoft.com/office/drawing/2014/main" id="{2132630B-B48E-0345-BDDB-778A9D10B9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F189D65F-214F-ED4D-B499-959A9C063A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056BA-488B-8444-B65D-E6C2155F3998}" type="datetimeFigureOut">
              <a:rPr lang="en-US" smtClean="0"/>
              <a:t>3/23/2022</a:t>
            </a:fld>
            <a:endParaRPr lang="en-US"/>
          </a:p>
        </p:txBody>
      </p:sp>
      <p:sp>
        <p:nvSpPr>
          <p:cNvPr id="5" name="Footer Placeholder 4">
            <a:extLst>
              <a:ext uri="{FF2B5EF4-FFF2-40B4-BE49-F238E27FC236}">
                <a16:creationId xmlns:a16="http://schemas.microsoft.com/office/drawing/2014/main" id="{BDE82CCD-7360-1146-9947-DE4B6228D0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6D5DBE-1ABE-1C4C-87FD-EE4AA45877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30632-CA6D-3C4B-B469-B449B64E607A}" type="slidenum">
              <a:rPr lang="en-US" smtClean="0"/>
              <a:t>‹#›</a:t>
            </a:fld>
            <a:endParaRPr lang="en-US"/>
          </a:p>
        </p:txBody>
      </p:sp>
    </p:spTree>
    <p:extLst>
      <p:ext uri="{BB962C8B-B14F-4D97-AF65-F5344CB8AC3E}">
        <p14:creationId xmlns:p14="http://schemas.microsoft.com/office/powerpoint/2010/main" val="425003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3600" b="1" i="0" kern="1200">
          <a:solidFill>
            <a:srgbClr val="043876"/>
          </a:solidFill>
          <a:latin typeface="Montserrat"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444444"/>
          </a:solidFill>
          <a:latin typeface="Montserrat"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444444"/>
          </a:solidFill>
          <a:latin typeface="Montserrat"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444444"/>
          </a:solidFill>
          <a:latin typeface="Montserrat"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444444"/>
          </a:solidFill>
          <a:latin typeface="Montserra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444444"/>
          </a:solidFill>
          <a:latin typeface="Montserra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sv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sv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sv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sv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app.college.police.uk/app-content/mental-health/awol-patients/#multi-agency-protocols-on-missing-or-awol-patie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0.svg"/></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legislation.gov.uk/ukpga/2004/31/section/11" TargetMode="External"/><Relationship Id="rId3" Type="http://schemas.openxmlformats.org/officeDocument/2006/relationships/hyperlink" Target="https://gdpr-info.eu/art-6-gdpr/" TargetMode="External"/><Relationship Id="rId7" Type="http://schemas.openxmlformats.org/officeDocument/2006/relationships/hyperlink" Target="https://www.legislation.gov.uk/ukpga/1998/37/section/115" TargetMode="External"/><Relationship Id="rId2" Type="http://schemas.openxmlformats.org/officeDocument/2006/relationships/hyperlink" Target="https://www.legislation.gov.uk/ukpga/2018/12/section/31/enacted" TargetMode="External"/><Relationship Id="rId1" Type="http://schemas.openxmlformats.org/officeDocument/2006/relationships/slideLayout" Target="../slideLayouts/slideLayout2.xml"/><Relationship Id="rId6" Type="http://schemas.openxmlformats.org/officeDocument/2006/relationships/hyperlink" Target="https://www.legislation.gov.uk/ukpga/2018/12/schedule/8/paragraph/1/enacted" TargetMode="External"/><Relationship Id="rId11" Type="http://schemas.openxmlformats.org/officeDocument/2006/relationships/hyperlink" Target="https://www.legislation.gov.uk/ukpga/2021/17/part/4/enacted" TargetMode="External"/><Relationship Id="rId5" Type="http://schemas.openxmlformats.org/officeDocument/2006/relationships/hyperlink" Target="https://www.legislation.gov.uk/ukpga/2018/12/schedule/1/paragraph/6/enacted" TargetMode="External"/><Relationship Id="rId10" Type="http://schemas.openxmlformats.org/officeDocument/2006/relationships/hyperlink" Target="https://www.app.college.police.uk/app-content/information-management/management-of-police-information/" TargetMode="External"/><Relationship Id="rId4" Type="http://schemas.openxmlformats.org/officeDocument/2006/relationships/hyperlink" Target="https://gdpr-info.eu/art-9-gdpr/" TargetMode="External"/><Relationship Id="rId9" Type="http://schemas.openxmlformats.org/officeDocument/2006/relationships/hyperlink" Target="https://www.legislation.gov.uk/ukpga/2017/30/section/35/enacted"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721581/Information_sharing_advice_practitioners_safeguarding_service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721581/Information_sharing_advice_practitioners_safeguarding_services.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5E600FA-1352-8D4B-AFBD-783E2223578D}"/>
              </a:ext>
            </a:extLst>
          </p:cNvPr>
          <p:cNvSpPr>
            <a:spLocks noGrp="1"/>
          </p:cNvSpPr>
          <p:nvPr>
            <p:ph type="ctrTitle"/>
          </p:nvPr>
        </p:nvSpPr>
        <p:spPr/>
        <p:txBody>
          <a:bodyPr>
            <a:normAutofit/>
          </a:bodyPr>
          <a:lstStyle/>
          <a:p>
            <a:r>
              <a:rPr lang="en-US" dirty="0" err="1"/>
              <a:t>Caldicott</a:t>
            </a:r>
            <a:r>
              <a:rPr lang="en-US" dirty="0"/>
              <a:t> Principles &amp; Information </a:t>
            </a:r>
            <a:r>
              <a:rPr lang="en-US" dirty="0" smtClean="0"/>
              <a:t>Sharing</a:t>
            </a:r>
            <a:endParaRPr lang="en-US" dirty="0"/>
          </a:p>
        </p:txBody>
      </p:sp>
      <p:sp>
        <p:nvSpPr>
          <p:cNvPr id="7" name="Content Placeholder 6">
            <a:extLst>
              <a:ext uri="{FF2B5EF4-FFF2-40B4-BE49-F238E27FC236}">
                <a16:creationId xmlns:a16="http://schemas.microsoft.com/office/drawing/2014/main" id="{2E46A2A0-3214-0F42-A2BD-CB69760480AB}"/>
              </a:ext>
            </a:extLst>
          </p:cNvPr>
          <p:cNvSpPr>
            <a:spLocks noGrp="1"/>
          </p:cNvSpPr>
          <p:nvPr>
            <p:ph sz="quarter" idx="10"/>
          </p:nvPr>
        </p:nvSpPr>
        <p:spPr/>
        <p:txBody>
          <a:bodyPr>
            <a:normAutofit/>
          </a:bodyPr>
          <a:lstStyle/>
          <a:p>
            <a:pPr marL="571500" indent="-571500">
              <a:buFont typeface="Arial" panose="020B0604020202020204" pitchFamily="34" charset="0"/>
              <a:buChar char="•"/>
            </a:pPr>
            <a:r>
              <a:rPr lang="en-US" sz="4000" dirty="0"/>
              <a:t>p</a:t>
            </a:r>
            <a:r>
              <a:rPr lang="en-US" sz="4000" dirty="0" smtClean="0"/>
              <a:t>roactive and reactive information sharing</a:t>
            </a:r>
          </a:p>
          <a:p>
            <a:pPr marL="571500" indent="-571500">
              <a:buFont typeface="Arial" panose="020B0604020202020204" pitchFamily="34" charset="0"/>
              <a:buChar char="•"/>
            </a:pPr>
            <a:r>
              <a:rPr lang="en-US" sz="4000" dirty="0" smtClean="0"/>
              <a:t>why </a:t>
            </a:r>
            <a:r>
              <a:rPr lang="en-US" sz="4000" dirty="0"/>
              <a:t>do police need to see health records?</a:t>
            </a:r>
          </a:p>
          <a:p>
            <a:pPr marL="571500" indent="-571500">
              <a:buFont typeface="Arial" panose="020B0604020202020204" pitchFamily="34" charset="0"/>
              <a:buChar char="•"/>
            </a:pPr>
            <a:r>
              <a:rPr lang="en-US" sz="4000" dirty="0" smtClean="0"/>
              <a:t>experiences </a:t>
            </a:r>
            <a:r>
              <a:rPr lang="en-US" sz="4000" dirty="0"/>
              <a:t>of a senior police </a:t>
            </a:r>
            <a:r>
              <a:rPr lang="en-US" sz="4000" dirty="0" smtClean="0"/>
              <a:t>officer</a:t>
            </a:r>
          </a:p>
          <a:p>
            <a:pPr marL="571500" indent="-571500">
              <a:buFont typeface="Arial" panose="020B0604020202020204" pitchFamily="34" charset="0"/>
              <a:buChar char="•"/>
            </a:pPr>
            <a:r>
              <a:rPr lang="en-US" sz="4000" dirty="0" smtClean="0"/>
              <a:t>practicalities </a:t>
            </a:r>
            <a:r>
              <a:rPr lang="en-US" sz="4000" dirty="0"/>
              <a:t>and implications of information sharing with the </a:t>
            </a:r>
            <a:r>
              <a:rPr lang="en-US" sz="4000" dirty="0" smtClean="0"/>
              <a:t>police: case </a:t>
            </a:r>
            <a:r>
              <a:rPr lang="en-US" sz="4000" dirty="0"/>
              <a:t>studies</a:t>
            </a:r>
          </a:p>
        </p:txBody>
      </p:sp>
      <p:sp>
        <p:nvSpPr>
          <p:cNvPr id="8" name="Content Placeholder 7">
            <a:extLst>
              <a:ext uri="{FF2B5EF4-FFF2-40B4-BE49-F238E27FC236}">
                <a16:creationId xmlns:a16="http://schemas.microsoft.com/office/drawing/2014/main" id="{7ADC5CF3-5324-1A45-8190-934923264285}"/>
              </a:ext>
            </a:extLst>
          </p:cNvPr>
          <p:cNvSpPr>
            <a:spLocks noGrp="1"/>
          </p:cNvSpPr>
          <p:nvPr>
            <p:ph sz="quarter" idx="11"/>
          </p:nvPr>
        </p:nvSpPr>
        <p:spPr/>
        <p:txBody>
          <a:bodyPr/>
          <a:lstStyle/>
          <a:p>
            <a:endParaRPr lang="en-US"/>
          </a:p>
        </p:txBody>
      </p:sp>
    </p:spTree>
    <p:extLst>
      <p:ext uri="{BB962C8B-B14F-4D97-AF65-F5344CB8AC3E}">
        <p14:creationId xmlns:p14="http://schemas.microsoft.com/office/powerpoint/2010/main" val="4153479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Proactive or Reactive?</a:t>
            </a:r>
            <a:endParaRPr lang="en-GB" dirty="0"/>
          </a:p>
        </p:txBody>
      </p:sp>
      <p:sp>
        <p:nvSpPr>
          <p:cNvPr id="3" name="Content Placeholder 2"/>
          <p:cNvSpPr>
            <a:spLocks noGrp="1"/>
          </p:cNvSpPr>
          <p:nvPr>
            <p:ph sz="quarter" idx="10"/>
          </p:nvPr>
        </p:nvSpPr>
        <p:spPr/>
        <p:txBody>
          <a:bodyPr>
            <a:normAutofit/>
          </a:bodyPr>
          <a:lstStyle/>
          <a:p>
            <a:r>
              <a:rPr lang="en-GB" sz="2400" b="1" dirty="0" smtClean="0"/>
              <a:t>Proactive</a:t>
            </a:r>
          </a:p>
          <a:p>
            <a:endParaRPr lang="en-GB" sz="2400" b="1" dirty="0"/>
          </a:p>
          <a:p>
            <a:r>
              <a:rPr lang="en-GB" sz="2400" b="1" dirty="0" smtClean="0"/>
              <a:t>For example, personal information you may give about a patient when you report a crime to the police.</a:t>
            </a:r>
          </a:p>
          <a:p>
            <a:endParaRPr lang="en-GB" sz="2400" b="1" dirty="0"/>
          </a:p>
          <a:p>
            <a:endParaRPr lang="en-GB" sz="2400" b="1"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p:txBody>
          <a:bodyPr>
            <a:normAutofit/>
          </a:bodyPr>
          <a:lstStyle/>
          <a:p>
            <a:r>
              <a:rPr lang="en-GB" sz="2400" b="1" dirty="0" smtClean="0"/>
              <a:t>Reactive</a:t>
            </a:r>
          </a:p>
          <a:p>
            <a:endParaRPr lang="en-GB" sz="2400" b="1" dirty="0"/>
          </a:p>
          <a:p>
            <a:r>
              <a:rPr lang="en-GB" sz="2400" b="1" dirty="0" smtClean="0"/>
              <a:t>For example, personal information you give about a patient in response to a request from the police.</a:t>
            </a:r>
          </a:p>
          <a:p>
            <a:endParaRPr lang="en-GB" sz="2400" b="1" dirty="0"/>
          </a:p>
          <a:p>
            <a:pPr marL="342900" indent="-342900">
              <a:buFont typeface="Arial" panose="020B0604020202020204" pitchFamily="34" charset="0"/>
              <a:buChar char="•"/>
            </a:pPr>
            <a:r>
              <a:rPr lang="en-GB" sz="2400" b="1" dirty="0" smtClean="0"/>
              <a:t>After an incident, or</a:t>
            </a:r>
          </a:p>
          <a:p>
            <a:pPr marL="342900" indent="-342900">
              <a:buFont typeface="Arial" panose="020B0604020202020204" pitchFamily="34" charset="0"/>
              <a:buChar char="•"/>
            </a:pPr>
            <a:r>
              <a:rPr lang="en-GB" sz="2400" b="1" dirty="0" smtClean="0"/>
              <a:t>To prevent harm</a:t>
            </a:r>
          </a:p>
          <a:p>
            <a:endParaRPr lang="en-GB" sz="2400" b="1" dirty="0"/>
          </a:p>
          <a:p>
            <a:endParaRPr lang="en-GB" b="1" dirty="0"/>
          </a:p>
        </p:txBody>
      </p:sp>
    </p:spTree>
    <p:extLst>
      <p:ext uri="{BB962C8B-B14F-4D97-AF65-F5344CB8AC3E}">
        <p14:creationId xmlns:p14="http://schemas.microsoft.com/office/powerpoint/2010/main" val="1600087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Studies - 1 </a:t>
            </a:r>
            <a:endParaRPr lang="en-GB" dirty="0"/>
          </a:p>
        </p:txBody>
      </p:sp>
      <p:sp>
        <p:nvSpPr>
          <p:cNvPr id="3" name="Content Placeholder 2"/>
          <p:cNvSpPr>
            <a:spLocks noGrp="1"/>
          </p:cNvSpPr>
          <p:nvPr>
            <p:ph sz="quarter" idx="10"/>
          </p:nvPr>
        </p:nvSpPr>
        <p:spPr/>
        <p:txBody>
          <a:bodyPr>
            <a:normAutofit/>
          </a:bodyPr>
          <a:lstStyle/>
          <a:p>
            <a:r>
              <a:rPr lang="en-GB" sz="2800" dirty="0" smtClean="0"/>
              <a:t>A </a:t>
            </a:r>
            <a:r>
              <a:rPr lang="en-GB" sz="2800" dirty="0"/>
              <a:t>P</a:t>
            </a:r>
            <a:r>
              <a:rPr lang="en-GB" sz="2800" dirty="0" smtClean="0"/>
              <a:t>olice Officer comes to you and explains that a suspect in an assault has been described in such a way that they believe you may hold information that could help identify who they are looking for, could you tell them if a young person has been in today with a head injury…</a:t>
            </a:r>
            <a:endParaRPr lang="en-GB" sz="2800"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p:txBody>
          <a:bodyPr>
            <a:normAutofit/>
          </a:bodyPr>
          <a:lstStyle/>
          <a:p>
            <a:r>
              <a:rPr lang="en-GB" sz="2800" b="1" dirty="0" smtClean="0"/>
              <a:t>Discuss</a:t>
            </a:r>
            <a:endParaRPr lang="en-GB" sz="2800" b="1" dirty="0"/>
          </a:p>
        </p:txBody>
      </p:sp>
      <p:pic>
        <p:nvPicPr>
          <p:cNvPr id="7" name="Graphic 5">
            <a:extLst>
              <a:ext uri="{FF2B5EF4-FFF2-40B4-BE49-F238E27FC236}">
                <a16:creationId xmlns:a16="http://schemas.microsoft.com/office/drawing/2014/main" id="{7DA5D522-EF58-E541-86C5-9EFB076C2FA8}"/>
              </a:ext>
            </a:extLst>
          </p:cNvPr>
          <p:cNvPicPr>
            <a:picLocks noChangeAspect="1"/>
          </p:cNvPicPr>
          <p:nvPr/>
        </p:nvPicPr>
        <p:blipFill>
          <a:blip r:embed="rId2">
            <a:extLst>
              <a:ext uri="{96DAC541-7B7A-43D3-8B79-37D633B846F1}">
                <asvg:svgBlip xmlns="" xmlns:asvg="http://schemas.microsoft.com/office/drawing/2016/SVG/main" r:embed="rId5"/>
              </a:ext>
            </a:extLst>
          </a:blip>
          <a:stretch>
            <a:fillRect/>
          </a:stretch>
        </p:blipFill>
        <p:spPr>
          <a:xfrm>
            <a:off x="7604051" y="2423991"/>
            <a:ext cx="1913575" cy="1913575"/>
          </a:xfrm>
          <a:prstGeom prst="rect">
            <a:avLst/>
          </a:prstGeom>
        </p:spPr>
      </p:pic>
    </p:spTree>
    <p:extLst>
      <p:ext uri="{BB962C8B-B14F-4D97-AF65-F5344CB8AC3E}">
        <p14:creationId xmlns:p14="http://schemas.microsoft.com/office/powerpoint/2010/main" val="2420092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Studies - 2 </a:t>
            </a:r>
            <a:endParaRPr lang="en-GB" dirty="0"/>
          </a:p>
        </p:txBody>
      </p:sp>
      <p:sp>
        <p:nvSpPr>
          <p:cNvPr id="3" name="Content Placeholder 2"/>
          <p:cNvSpPr>
            <a:spLocks noGrp="1"/>
          </p:cNvSpPr>
          <p:nvPr>
            <p:ph sz="quarter" idx="10"/>
          </p:nvPr>
        </p:nvSpPr>
        <p:spPr/>
        <p:txBody>
          <a:bodyPr>
            <a:normAutofit/>
          </a:bodyPr>
          <a:lstStyle/>
          <a:p>
            <a:r>
              <a:rPr lang="en-GB" sz="2800" dirty="0" smtClean="0"/>
              <a:t>A </a:t>
            </a:r>
            <a:r>
              <a:rPr lang="en-GB" sz="2800" dirty="0"/>
              <a:t>P</a:t>
            </a:r>
            <a:r>
              <a:rPr lang="en-GB" sz="2800" dirty="0" smtClean="0"/>
              <a:t>olice Officer comes to you and explains that a victim in an assault has been described in such a way that they believe you may hold information that could help identify who they are looking for, could you tell them if a young person has been in today with a head injury…</a:t>
            </a:r>
            <a:endParaRPr lang="en-GB" sz="2800"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p:txBody>
          <a:bodyPr>
            <a:normAutofit/>
          </a:bodyPr>
          <a:lstStyle/>
          <a:p>
            <a:r>
              <a:rPr lang="en-GB" sz="2800" b="1" dirty="0" smtClean="0"/>
              <a:t>Discuss</a:t>
            </a:r>
            <a:endParaRPr lang="en-GB" sz="2800" b="1" dirty="0"/>
          </a:p>
        </p:txBody>
      </p:sp>
      <p:pic>
        <p:nvPicPr>
          <p:cNvPr id="7" name="Graphic 5">
            <a:extLst>
              <a:ext uri="{FF2B5EF4-FFF2-40B4-BE49-F238E27FC236}">
                <a16:creationId xmlns:a16="http://schemas.microsoft.com/office/drawing/2014/main" id="{7DA5D522-EF58-E541-86C5-9EFB076C2FA8}"/>
              </a:ext>
            </a:extLst>
          </p:cNvPr>
          <p:cNvPicPr>
            <a:picLocks noChangeAspect="1"/>
          </p:cNvPicPr>
          <p:nvPr/>
        </p:nvPicPr>
        <p:blipFill>
          <a:blip r:embed="rId2">
            <a:extLst>
              <a:ext uri="{96DAC541-7B7A-43D3-8B79-37D633B846F1}">
                <asvg:svgBlip xmlns="" xmlns:asvg="http://schemas.microsoft.com/office/drawing/2016/SVG/main" r:embed="rId5"/>
              </a:ext>
            </a:extLst>
          </a:blip>
          <a:stretch>
            <a:fillRect/>
          </a:stretch>
        </p:blipFill>
        <p:spPr>
          <a:xfrm>
            <a:off x="7604051" y="2423991"/>
            <a:ext cx="1913575" cy="1913575"/>
          </a:xfrm>
          <a:prstGeom prst="rect">
            <a:avLst/>
          </a:prstGeom>
        </p:spPr>
      </p:pic>
    </p:spTree>
    <p:extLst>
      <p:ext uri="{BB962C8B-B14F-4D97-AF65-F5344CB8AC3E}">
        <p14:creationId xmlns:p14="http://schemas.microsoft.com/office/powerpoint/2010/main" val="362981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Studies - 3 </a:t>
            </a:r>
            <a:endParaRPr lang="en-GB" dirty="0"/>
          </a:p>
        </p:txBody>
      </p:sp>
      <p:sp>
        <p:nvSpPr>
          <p:cNvPr id="3" name="Content Placeholder 2"/>
          <p:cNvSpPr>
            <a:spLocks noGrp="1"/>
          </p:cNvSpPr>
          <p:nvPr>
            <p:ph sz="quarter" idx="10"/>
          </p:nvPr>
        </p:nvSpPr>
        <p:spPr/>
        <p:txBody>
          <a:bodyPr>
            <a:normAutofit/>
          </a:bodyPr>
          <a:lstStyle/>
          <a:p>
            <a:r>
              <a:rPr lang="en-GB" sz="2800" dirty="0" smtClean="0"/>
              <a:t>You are asked to provide information to a murder investigation.</a:t>
            </a:r>
          </a:p>
          <a:p>
            <a:r>
              <a:rPr lang="en-GB" sz="2800" dirty="0" smtClean="0"/>
              <a:t>A woman has been killed and her son is a suspect, he is described as “a serial abuser”.</a:t>
            </a:r>
          </a:p>
          <a:p>
            <a:r>
              <a:rPr lang="en-GB" sz="2800" dirty="0" smtClean="0"/>
              <a:t>Can you provide his and their other children’s medical records for examination please.</a:t>
            </a:r>
            <a:endParaRPr lang="en-GB" sz="2800"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p:txBody>
          <a:bodyPr>
            <a:normAutofit/>
          </a:bodyPr>
          <a:lstStyle/>
          <a:p>
            <a:r>
              <a:rPr lang="en-GB" sz="2800" b="1" dirty="0" smtClean="0"/>
              <a:t>Discuss</a:t>
            </a:r>
            <a:endParaRPr lang="en-GB" sz="2800" b="1" dirty="0"/>
          </a:p>
        </p:txBody>
      </p:sp>
      <p:pic>
        <p:nvPicPr>
          <p:cNvPr id="7" name="Graphic 5">
            <a:extLst>
              <a:ext uri="{FF2B5EF4-FFF2-40B4-BE49-F238E27FC236}">
                <a16:creationId xmlns:a16="http://schemas.microsoft.com/office/drawing/2014/main" id="{7DA5D522-EF58-E541-86C5-9EFB076C2FA8}"/>
              </a:ext>
            </a:extLst>
          </p:cNvPr>
          <p:cNvPicPr>
            <a:picLocks noChangeAspect="1"/>
          </p:cNvPicPr>
          <p:nvPr/>
        </p:nvPicPr>
        <p:blipFill>
          <a:blip r:embed="rId2">
            <a:extLst>
              <a:ext uri="{96DAC541-7B7A-43D3-8B79-37D633B846F1}">
                <asvg:svgBlip xmlns="" xmlns:asvg="http://schemas.microsoft.com/office/drawing/2016/SVG/main" r:embed="rId5"/>
              </a:ext>
            </a:extLst>
          </a:blip>
          <a:stretch>
            <a:fillRect/>
          </a:stretch>
        </p:blipFill>
        <p:spPr>
          <a:xfrm>
            <a:off x="7604051" y="2423991"/>
            <a:ext cx="1913575" cy="1913575"/>
          </a:xfrm>
          <a:prstGeom prst="rect">
            <a:avLst/>
          </a:prstGeom>
        </p:spPr>
      </p:pic>
    </p:spTree>
    <p:extLst>
      <p:ext uri="{BB962C8B-B14F-4D97-AF65-F5344CB8AC3E}">
        <p14:creationId xmlns:p14="http://schemas.microsoft.com/office/powerpoint/2010/main" val="3587412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Studies - 4 </a:t>
            </a:r>
            <a:endParaRPr lang="en-GB" dirty="0"/>
          </a:p>
        </p:txBody>
      </p:sp>
      <p:sp>
        <p:nvSpPr>
          <p:cNvPr id="3" name="Content Placeholder 2"/>
          <p:cNvSpPr>
            <a:spLocks noGrp="1"/>
          </p:cNvSpPr>
          <p:nvPr>
            <p:ph sz="quarter" idx="10"/>
          </p:nvPr>
        </p:nvSpPr>
        <p:spPr/>
        <p:txBody>
          <a:bodyPr>
            <a:normAutofit/>
          </a:bodyPr>
          <a:lstStyle/>
          <a:p>
            <a:r>
              <a:rPr lang="en-GB" sz="2800" dirty="0" smtClean="0"/>
              <a:t>You are contacted by the police, they are searching for a High Risk Missing 79 year old man.  </a:t>
            </a:r>
          </a:p>
          <a:p>
            <a:endParaRPr lang="en-GB" sz="2800" dirty="0"/>
          </a:p>
          <a:p>
            <a:r>
              <a:rPr lang="en-GB" sz="2800" dirty="0" smtClean="0"/>
              <a:t>They would like to know details of his medication. </a:t>
            </a:r>
            <a:endParaRPr lang="en-GB" sz="2800" dirty="0"/>
          </a:p>
        </p:txBody>
      </p:sp>
      <p:sp>
        <p:nvSpPr>
          <p:cNvPr id="4" name="Content Placeholder 3"/>
          <p:cNvSpPr>
            <a:spLocks noGrp="1"/>
          </p:cNvSpPr>
          <p:nvPr>
            <p:ph sz="quarter" idx="11"/>
          </p:nvPr>
        </p:nvSpPr>
        <p:spPr/>
        <p:txBody>
          <a:bodyPr/>
          <a:lstStyle/>
          <a:p>
            <a:endParaRPr lang="en-GB"/>
          </a:p>
        </p:txBody>
      </p:sp>
      <p:sp>
        <p:nvSpPr>
          <p:cNvPr id="7" name="Content Placeholder 5"/>
          <p:cNvSpPr>
            <a:spLocks noGrp="1"/>
          </p:cNvSpPr>
          <p:nvPr>
            <p:ph sz="quarter" idx="16"/>
          </p:nvPr>
        </p:nvSpPr>
        <p:spPr>
          <a:xfrm>
            <a:off x="6366080" y="1699635"/>
            <a:ext cx="5516357" cy="3936293"/>
          </a:xfrm>
        </p:spPr>
        <p:txBody>
          <a:bodyPr>
            <a:normAutofit/>
          </a:bodyPr>
          <a:lstStyle/>
          <a:p>
            <a:r>
              <a:rPr lang="en-GB" sz="2800" b="1" dirty="0" smtClean="0"/>
              <a:t>Discuss</a:t>
            </a:r>
            <a:endParaRPr lang="en-GB" sz="2800" b="1" dirty="0"/>
          </a:p>
        </p:txBody>
      </p:sp>
      <p:pic>
        <p:nvPicPr>
          <p:cNvPr id="8" name="Graphic 5">
            <a:extLst>
              <a:ext uri="{FF2B5EF4-FFF2-40B4-BE49-F238E27FC236}">
                <a16:creationId xmlns:a16="http://schemas.microsoft.com/office/drawing/2014/main" id="{7DA5D522-EF58-E541-86C5-9EFB076C2FA8}"/>
              </a:ext>
            </a:extLst>
          </p:cNvPr>
          <p:cNvPicPr>
            <a:picLocks noChangeAspect="1"/>
          </p:cNvPicPr>
          <p:nvPr/>
        </p:nvPicPr>
        <p:blipFill>
          <a:blip r:embed="rId2">
            <a:extLst>
              <a:ext uri="{96DAC541-7B7A-43D3-8B79-37D633B846F1}">
                <asvg:svgBlip xmlns="" xmlns:asvg="http://schemas.microsoft.com/office/drawing/2016/SVG/main" r:embed="rId5"/>
              </a:ext>
            </a:extLst>
          </a:blip>
          <a:stretch>
            <a:fillRect/>
          </a:stretch>
        </p:blipFill>
        <p:spPr>
          <a:xfrm>
            <a:off x="7604051" y="2423991"/>
            <a:ext cx="1913575" cy="1913575"/>
          </a:xfrm>
          <a:prstGeom prst="rect">
            <a:avLst/>
          </a:prstGeom>
        </p:spPr>
      </p:pic>
    </p:spTree>
    <p:extLst>
      <p:ext uri="{BB962C8B-B14F-4D97-AF65-F5344CB8AC3E}">
        <p14:creationId xmlns:p14="http://schemas.microsoft.com/office/powerpoint/2010/main" val="261848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Missing or AWOL</a:t>
            </a:r>
            <a:endParaRPr lang="en-GB" dirty="0"/>
          </a:p>
        </p:txBody>
      </p:sp>
      <p:sp>
        <p:nvSpPr>
          <p:cNvPr id="3" name="Content Placeholder 2"/>
          <p:cNvSpPr>
            <a:spLocks noGrp="1"/>
          </p:cNvSpPr>
          <p:nvPr>
            <p:ph sz="quarter" idx="10"/>
          </p:nvPr>
        </p:nvSpPr>
        <p:spPr/>
        <p:txBody>
          <a:bodyPr>
            <a:noAutofit/>
          </a:bodyPr>
          <a:lstStyle/>
          <a:p>
            <a:r>
              <a:rPr lang="en-US" sz="2000" dirty="0"/>
              <a:t>Multi-agency protocols on missing or AWOL patients</a:t>
            </a:r>
          </a:p>
          <a:p>
            <a:r>
              <a:rPr lang="en-US" sz="2000" dirty="0"/>
              <a:t>The Mental Health Act 1983 Code of Practice (for England) and the Mental Health Act 1983 Code of Practice (for Wales) both require that forces and agencies develop a joint protocol for the search and recovery of AWOL patients, including using warrants under section 135(2) MHA 1983. This protocol should be created and maintained between police forces, hospitals, mental health unit facilities and ambulance services at a local level. It should include the duties of the police and NHS staff before, during and after making reports. </a:t>
            </a:r>
            <a:endParaRPr lang="en-GB" sz="2000" dirty="0"/>
          </a:p>
        </p:txBody>
      </p:sp>
      <p:sp>
        <p:nvSpPr>
          <p:cNvPr id="4" name="Content Placeholder 3"/>
          <p:cNvSpPr>
            <a:spLocks noGrp="1"/>
          </p:cNvSpPr>
          <p:nvPr>
            <p:ph sz="quarter" idx="11"/>
          </p:nvPr>
        </p:nvSpPr>
        <p:spPr/>
        <p:txBody>
          <a:bodyPr/>
          <a:lstStyle/>
          <a:p>
            <a:endParaRPr lang="en-GB"/>
          </a:p>
        </p:txBody>
      </p:sp>
      <p:sp>
        <p:nvSpPr>
          <p:cNvPr id="5" name="Content Placeholder 4"/>
          <p:cNvSpPr>
            <a:spLocks noGrp="1"/>
          </p:cNvSpPr>
          <p:nvPr>
            <p:ph sz="quarter" idx="12"/>
          </p:nvPr>
        </p:nvSpPr>
        <p:spPr/>
        <p:txBody>
          <a:bodyPr/>
          <a:lstStyle/>
          <a:p>
            <a:endParaRPr lang="en-GB"/>
          </a:p>
        </p:txBody>
      </p:sp>
      <p:sp>
        <p:nvSpPr>
          <p:cNvPr id="6" name="Content Placeholder 5"/>
          <p:cNvSpPr>
            <a:spLocks noGrp="1"/>
          </p:cNvSpPr>
          <p:nvPr>
            <p:ph sz="quarter" idx="16"/>
          </p:nvPr>
        </p:nvSpPr>
        <p:spPr/>
        <p:txBody>
          <a:bodyPr/>
          <a:lstStyle/>
          <a:p>
            <a:r>
              <a:rPr lang="en-GB" dirty="0">
                <a:hlinkClick r:id="rId2"/>
              </a:rPr>
              <a:t>https://www.app.college.police.uk/app-content/mental-health/awol-patients/#</a:t>
            </a:r>
            <a:r>
              <a:rPr lang="en-GB" dirty="0" smtClean="0">
                <a:hlinkClick r:id="rId2"/>
              </a:rPr>
              <a:t>multi-agency-protocols-on-missing-or-awol-patients</a:t>
            </a:r>
            <a:r>
              <a:rPr lang="en-GB" dirty="0" smtClean="0"/>
              <a:t> </a:t>
            </a:r>
          </a:p>
          <a:p>
            <a:endParaRPr lang="en-GB" dirty="0"/>
          </a:p>
          <a:p>
            <a:endParaRPr lang="en-GB" dirty="0"/>
          </a:p>
        </p:txBody>
      </p:sp>
      <p:pic>
        <p:nvPicPr>
          <p:cNvPr id="8" name="Picture 7"/>
          <p:cNvPicPr>
            <a:picLocks noChangeAspect="1"/>
          </p:cNvPicPr>
          <p:nvPr/>
        </p:nvPicPr>
        <p:blipFill>
          <a:blip r:embed="rId3"/>
          <a:stretch>
            <a:fillRect/>
          </a:stretch>
        </p:blipFill>
        <p:spPr>
          <a:xfrm>
            <a:off x="6439299" y="2289821"/>
            <a:ext cx="4782217" cy="2981741"/>
          </a:xfrm>
          <a:prstGeom prst="rect">
            <a:avLst/>
          </a:prstGeom>
        </p:spPr>
      </p:pic>
      <p:sp>
        <p:nvSpPr>
          <p:cNvPr id="9" name="Rectangle 8"/>
          <p:cNvSpPr/>
          <p:nvPr/>
        </p:nvSpPr>
        <p:spPr>
          <a:xfrm>
            <a:off x="6366080" y="5430675"/>
            <a:ext cx="5439108" cy="461665"/>
          </a:xfrm>
          <a:prstGeom prst="rect">
            <a:avLst/>
          </a:prstGeom>
        </p:spPr>
        <p:txBody>
          <a:bodyPr wrap="square">
            <a:spAutoFit/>
          </a:bodyPr>
          <a:lstStyle/>
          <a:p>
            <a:r>
              <a:rPr lang="en-GB" sz="1200" dirty="0"/>
              <a:t>https://www.met.police.uk/SysSiteAssets/media/downloads/central/advice/herbert-protocol/herbert-protocol-form.pdf</a:t>
            </a:r>
          </a:p>
        </p:txBody>
      </p:sp>
    </p:spTree>
    <p:extLst>
      <p:ext uri="{BB962C8B-B14F-4D97-AF65-F5344CB8AC3E}">
        <p14:creationId xmlns:p14="http://schemas.microsoft.com/office/powerpoint/2010/main" val="2887271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 Studies - 5 </a:t>
            </a:r>
            <a:endParaRPr lang="en-GB" dirty="0"/>
          </a:p>
        </p:txBody>
      </p:sp>
      <p:sp>
        <p:nvSpPr>
          <p:cNvPr id="3" name="Content Placeholder 2"/>
          <p:cNvSpPr>
            <a:spLocks noGrp="1"/>
          </p:cNvSpPr>
          <p:nvPr>
            <p:ph sz="quarter" idx="10"/>
          </p:nvPr>
        </p:nvSpPr>
        <p:spPr/>
        <p:txBody>
          <a:bodyPr>
            <a:normAutofit/>
          </a:bodyPr>
          <a:lstStyle/>
          <a:p>
            <a:r>
              <a:rPr lang="en-GB" sz="2800" dirty="0" smtClean="0"/>
              <a:t>You are contacted by the police, they are dealing with a woman who is threatening to jump from a bridge.</a:t>
            </a:r>
          </a:p>
          <a:p>
            <a:endParaRPr lang="en-GB" sz="2800" dirty="0"/>
          </a:p>
          <a:p>
            <a:r>
              <a:rPr lang="en-GB" sz="2800" dirty="0" smtClean="0"/>
              <a:t>They would like to know anything that could help with her mental state.</a:t>
            </a:r>
            <a:endParaRPr lang="en-GB" sz="2800" dirty="0"/>
          </a:p>
        </p:txBody>
      </p:sp>
      <p:sp>
        <p:nvSpPr>
          <p:cNvPr id="4" name="Content Placeholder 3"/>
          <p:cNvSpPr>
            <a:spLocks noGrp="1"/>
          </p:cNvSpPr>
          <p:nvPr>
            <p:ph sz="quarter" idx="11"/>
          </p:nvPr>
        </p:nvSpPr>
        <p:spPr/>
        <p:txBody>
          <a:bodyPr/>
          <a:lstStyle/>
          <a:p>
            <a:endParaRPr lang="en-GB"/>
          </a:p>
        </p:txBody>
      </p:sp>
      <p:sp>
        <p:nvSpPr>
          <p:cNvPr id="7" name="Content Placeholder 5"/>
          <p:cNvSpPr>
            <a:spLocks noGrp="1"/>
          </p:cNvSpPr>
          <p:nvPr>
            <p:ph sz="quarter" idx="16"/>
          </p:nvPr>
        </p:nvSpPr>
        <p:spPr>
          <a:xfrm>
            <a:off x="6366080" y="1699635"/>
            <a:ext cx="5516357" cy="3936293"/>
          </a:xfrm>
        </p:spPr>
        <p:txBody>
          <a:bodyPr>
            <a:normAutofit/>
          </a:bodyPr>
          <a:lstStyle/>
          <a:p>
            <a:r>
              <a:rPr lang="en-GB" sz="2800" b="1" dirty="0" smtClean="0"/>
              <a:t>Discuss</a:t>
            </a:r>
            <a:endParaRPr lang="en-GB" sz="2800" b="1" dirty="0"/>
          </a:p>
        </p:txBody>
      </p:sp>
      <p:pic>
        <p:nvPicPr>
          <p:cNvPr id="8" name="Graphic 5">
            <a:extLst>
              <a:ext uri="{FF2B5EF4-FFF2-40B4-BE49-F238E27FC236}">
                <a16:creationId xmlns:a16="http://schemas.microsoft.com/office/drawing/2014/main" id="{7DA5D522-EF58-E541-86C5-9EFB076C2FA8}"/>
              </a:ext>
            </a:extLst>
          </p:cNvPr>
          <p:cNvPicPr>
            <a:picLocks noChangeAspect="1"/>
          </p:cNvPicPr>
          <p:nvPr/>
        </p:nvPicPr>
        <p:blipFill>
          <a:blip r:embed="rId2">
            <a:extLst>
              <a:ext uri="{96DAC541-7B7A-43D3-8B79-37D633B846F1}">
                <asvg:svgBlip xmlns="" xmlns:asvg="http://schemas.microsoft.com/office/drawing/2016/SVG/main" r:embed="rId5"/>
              </a:ext>
            </a:extLst>
          </a:blip>
          <a:stretch>
            <a:fillRect/>
          </a:stretch>
        </p:blipFill>
        <p:spPr>
          <a:xfrm>
            <a:off x="7604051" y="2423991"/>
            <a:ext cx="1913575" cy="1913575"/>
          </a:xfrm>
          <a:prstGeom prst="rect">
            <a:avLst/>
          </a:prstGeom>
        </p:spPr>
      </p:pic>
    </p:spTree>
    <p:extLst>
      <p:ext uri="{BB962C8B-B14F-4D97-AF65-F5344CB8AC3E}">
        <p14:creationId xmlns:p14="http://schemas.microsoft.com/office/powerpoint/2010/main" val="2269273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Discussion Case Study</a:t>
            </a:r>
            <a:endParaRPr lang="en-GB" dirty="0"/>
          </a:p>
        </p:txBody>
      </p:sp>
      <p:sp>
        <p:nvSpPr>
          <p:cNvPr id="3" name="Content Placeholder 2"/>
          <p:cNvSpPr>
            <a:spLocks noGrp="1"/>
          </p:cNvSpPr>
          <p:nvPr>
            <p:ph sz="quarter" idx="10"/>
          </p:nvPr>
        </p:nvSpPr>
        <p:spPr/>
        <p:txBody>
          <a:bodyPr>
            <a:normAutofit/>
          </a:bodyPr>
          <a:lstStyle/>
          <a:p>
            <a:r>
              <a:rPr lang="en-GB" sz="2000" b="1" dirty="0" smtClean="0"/>
              <a:t>Objective: </a:t>
            </a:r>
            <a:r>
              <a:rPr lang="en-GB" sz="2000" dirty="0"/>
              <a:t>DPA 2018 Sched1(18)</a:t>
            </a:r>
            <a:r>
              <a:rPr lang="en-GB" sz="2000" b="1" dirty="0" smtClean="0"/>
              <a:t> </a:t>
            </a:r>
            <a:r>
              <a:rPr lang="en-US" sz="2000" dirty="0"/>
              <a:t>(a</a:t>
            </a:r>
            <a:r>
              <a:rPr lang="en-US" sz="2000" dirty="0" smtClean="0"/>
              <a:t>)(</a:t>
            </a:r>
            <a:r>
              <a:rPr lang="en-US" sz="2000" dirty="0" err="1"/>
              <a:t>i</a:t>
            </a:r>
            <a:r>
              <a:rPr lang="en-US" sz="2000" dirty="0"/>
              <a:t>) </a:t>
            </a:r>
            <a:r>
              <a:rPr lang="en-US" sz="2000" dirty="0" smtClean="0"/>
              <a:t>- Protecting </a:t>
            </a:r>
            <a:r>
              <a:rPr lang="en-US" sz="2000" dirty="0"/>
              <a:t>an individual from neglect or physical, mental or emotional </a:t>
            </a:r>
            <a:r>
              <a:rPr lang="en-US" sz="2000" dirty="0" smtClean="0"/>
              <a:t>harm</a:t>
            </a:r>
            <a:r>
              <a:rPr lang="en-US" sz="2000" dirty="0"/>
              <a:t>.</a:t>
            </a:r>
          </a:p>
          <a:p>
            <a:r>
              <a:rPr lang="en-GB" sz="2000" b="1" dirty="0" smtClean="0"/>
              <a:t>Request:</a:t>
            </a:r>
          </a:p>
          <a:p>
            <a:r>
              <a:rPr lang="en-GB" sz="2000" dirty="0" smtClean="0"/>
              <a:t>Please provide information you hold on the recent treatment given to Child A.</a:t>
            </a:r>
          </a:p>
          <a:p>
            <a:r>
              <a:rPr lang="en-GB" sz="2000" b="1" dirty="0" smtClean="0"/>
              <a:t>Justification:</a:t>
            </a:r>
          </a:p>
          <a:p>
            <a:r>
              <a:rPr lang="en-GB" sz="2000" dirty="0" smtClean="0"/>
              <a:t>Child A is missing from home and is at risk of harm, we want to ascertain if the treatment given would add additional risk to the current assessment, or provide additional opportunities to locate them.</a:t>
            </a:r>
            <a:endParaRPr lang="en-GB" sz="2000"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a:xfrm>
            <a:off x="8082775" y="1699635"/>
            <a:ext cx="3799662" cy="3936293"/>
          </a:xfrm>
        </p:spPr>
        <p:txBody>
          <a:bodyPr>
            <a:normAutofit/>
          </a:bodyPr>
          <a:lstStyle/>
          <a:p>
            <a:r>
              <a:rPr lang="en-GB" sz="3200" b="1" dirty="0" smtClean="0"/>
              <a:t>Discussion:-</a:t>
            </a:r>
          </a:p>
          <a:p>
            <a:endParaRPr lang="en-GB" sz="3200" b="1" dirty="0" smtClean="0"/>
          </a:p>
          <a:p>
            <a:r>
              <a:rPr lang="en-GB" sz="3200" b="1" dirty="0" smtClean="0"/>
              <a:t>What are your considerations?</a:t>
            </a:r>
          </a:p>
          <a:p>
            <a:endParaRPr lang="en-GB" sz="3200" b="1" dirty="0"/>
          </a:p>
          <a:p>
            <a:r>
              <a:rPr lang="en-GB" sz="3200" b="1" dirty="0" smtClean="0"/>
              <a:t>How might you respond?</a:t>
            </a:r>
            <a:endParaRPr lang="en-GB" sz="3200" b="1" dirty="0"/>
          </a:p>
        </p:txBody>
      </p:sp>
      <p:pic>
        <p:nvPicPr>
          <p:cNvPr id="7" name="Picture 6"/>
          <p:cNvPicPr>
            <a:picLocks noChangeAspect="1"/>
          </p:cNvPicPr>
          <p:nvPr/>
        </p:nvPicPr>
        <p:blipFill>
          <a:blip r:embed="rId2"/>
          <a:stretch>
            <a:fillRect/>
          </a:stretch>
        </p:blipFill>
        <p:spPr>
          <a:xfrm>
            <a:off x="6354096" y="2703870"/>
            <a:ext cx="1200503" cy="1200503"/>
          </a:xfrm>
          <a:prstGeom prst="rect">
            <a:avLst/>
          </a:prstGeom>
        </p:spPr>
      </p:pic>
    </p:spTree>
    <p:extLst>
      <p:ext uri="{BB962C8B-B14F-4D97-AF65-F5344CB8AC3E}">
        <p14:creationId xmlns:p14="http://schemas.microsoft.com/office/powerpoint/2010/main" val="406210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smtClean="0"/>
              <a:t>Intercept Points: Who we want to reach…</a:t>
            </a:r>
            <a:endParaRPr lang="en-GB" dirty="0"/>
          </a:p>
        </p:txBody>
      </p:sp>
      <p:sp>
        <p:nvSpPr>
          <p:cNvPr id="12" name="Content Placeholder 11"/>
          <p:cNvSpPr>
            <a:spLocks noGrp="1"/>
          </p:cNvSpPr>
          <p:nvPr>
            <p:ph sz="quarter" idx="11"/>
          </p:nvPr>
        </p:nvSpPr>
        <p:spPr/>
        <p:txBody>
          <a:bodyPr/>
          <a:lstStyle/>
          <a:p>
            <a:endParaRPr lang="en-GB"/>
          </a:p>
        </p:txBody>
      </p:sp>
      <p:grpSp>
        <p:nvGrpSpPr>
          <p:cNvPr id="19" name="Group 18"/>
          <p:cNvGrpSpPr/>
          <p:nvPr/>
        </p:nvGrpSpPr>
        <p:grpSpPr>
          <a:xfrm>
            <a:off x="389303" y="1543667"/>
            <a:ext cx="2192858" cy="3264310"/>
            <a:chOff x="1317523" y="2330245"/>
            <a:chExt cx="2192858" cy="3264310"/>
          </a:xfrm>
        </p:grpSpPr>
        <p:sp>
          <p:nvSpPr>
            <p:cNvPr id="17" name="Rectangle 16"/>
            <p:cNvSpPr/>
            <p:nvPr/>
          </p:nvSpPr>
          <p:spPr>
            <a:xfrm>
              <a:off x="1317523" y="2330245"/>
              <a:ext cx="2188931" cy="32643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Children and young people identified by the police, or others (including through data), as at high risk of suffering harm.</a:t>
              </a:r>
              <a:endParaRPr lang="en-GB" dirty="0">
                <a:solidFill>
                  <a:schemeClr val="tx1"/>
                </a:solidFill>
              </a:endParaRPr>
            </a:p>
          </p:txBody>
        </p:sp>
        <p:sp>
          <p:nvSpPr>
            <p:cNvPr id="18" name="Rectangle 17"/>
            <p:cNvSpPr/>
            <p:nvPr/>
          </p:nvSpPr>
          <p:spPr>
            <a:xfrm>
              <a:off x="1321450" y="2339398"/>
              <a:ext cx="2188931" cy="5555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0</a:t>
              </a:r>
              <a:endParaRPr lang="en-GB" sz="3600" b="1" dirty="0"/>
            </a:p>
          </p:txBody>
        </p:sp>
      </p:grpSp>
      <p:grpSp>
        <p:nvGrpSpPr>
          <p:cNvPr id="20" name="Group 19"/>
          <p:cNvGrpSpPr/>
          <p:nvPr/>
        </p:nvGrpSpPr>
        <p:grpSpPr>
          <a:xfrm>
            <a:off x="2745384" y="1552820"/>
            <a:ext cx="2192858" cy="3264310"/>
            <a:chOff x="1317523" y="2330245"/>
            <a:chExt cx="2192858" cy="3264310"/>
          </a:xfrm>
        </p:grpSpPr>
        <p:sp>
          <p:nvSpPr>
            <p:cNvPr id="21" name="Rectangle 20"/>
            <p:cNvSpPr/>
            <p:nvPr/>
          </p:nvSpPr>
          <p:spPr>
            <a:xfrm>
              <a:off x="1317523" y="2330245"/>
              <a:ext cx="2188931" cy="32643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At point of arrest.</a:t>
              </a:r>
              <a:endParaRPr lang="en-GB" dirty="0">
                <a:solidFill>
                  <a:schemeClr val="tx1"/>
                </a:solidFill>
              </a:endParaRPr>
            </a:p>
          </p:txBody>
        </p:sp>
        <p:sp>
          <p:nvSpPr>
            <p:cNvPr id="22" name="Rectangle 21"/>
            <p:cNvSpPr/>
            <p:nvPr/>
          </p:nvSpPr>
          <p:spPr>
            <a:xfrm>
              <a:off x="1321450" y="2339398"/>
              <a:ext cx="2188931" cy="5555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1</a:t>
              </a:r>
            </a:p>
          </p:txBody>
        </p:sp>
      </p:grpSp>
      <p:grpSp>
        <p:nvGrpSpPr>
          <p:cNvPr id="24" name="Group 23"/>
          <p:cNvGrpSpPr/>
          <p:nvPr/>
        </p:nvGrpSpPr>
        <p:grpSpPr>
          <a:xfrm>
            <a:off x="5100187" y="1543667"/>
            <a:ext cx="2192858" cy="3264310"/>
            <a:chOff x="1317523" y="2330245"/>
            <a:chExt cx="2192858" cy="3264310"/>
          </a:xfrm>
        </p:grpSpPr>
        <p:sp>
          <p:nvSpPr>
            <p:cNvPr id="25" name="Rectangle 24"/>
            <p:cNvSpPr/>
            <p:nvPr/>
          </p:nvSpPr>
          <p:spPr>
            <a:xfrm>
              <a:off x="1317523" y="2330245"/>
              <a:ext cx="2188931" cy="32643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Prior to charge, remand, or court appearance.</a:t>
              </a:r>
              <a:endParaRPr lang="en-GB" dirty="0">
                <a:solidFill>
                  <a:schemeClr val="tx1"/>
                </a:solidFill>
              </a:endParaRPr>
            </a:p>
          </p:txBody>
        </p:sp>
        <p:sp>
          <p:nvSpPr>
            <p:cNvPr id="26" name="Rectangle 25"/>
            <p:cNvSpPr/>
            <p:nvPr/>
          </p:nvSpPr>
          <p:spPr>
            <a:xfrm>
              <a:off x="1321450" y="2339398"/>
              <a:ext cx="2188931" cy="5555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2</a:t>
              </a:r>
              <a:endParaRPr lang="en-GB" sz="3600" b="1" dirty="0"/>
            </a:p>
          </p:txBody>
        </p:sp>
      </p:grpSp>
      <p:grpSp>
        <p:nvGrpSpPr>
          <p:cNvPr id="27" name="Group 26"/>
          <p:cNvGrpSpPr/>
          <p:nvPr/>
        </p:nvGrpSpPr>
        <p:grpSpPr>
          <a:xfrm>
            <a:off x="9387158" y="1543667"/>
            <a:ext cx="2192858" cy="3264310"/>
            <a:chOff x="1317523" y="2330245"/>
            <a:chExt cx="2192858" cy="3264310"/>
          </a:xfrm>
        </p:grpSpPr>
        <p:sp>
          <p:nvSpPr>
            <p:cNvPr id="28" name="Rectangle 27"/>
            <p:cNvSpPr/>
            <p:nvPr/>
          </p:nvSpPr>
          <p:spPr>
            <a:xfrm>
              <a:off x="1317523" y="2330245"/>
              <a:ext cx="2188931" cy="32643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At point of injury.</a:t>
              </a:r>
              <a:endParaRPr lang="en-GB" dirty="0">
                <a:solidFill>
                  <a:schemeClr val="tx1"/>
                </a:solidFill>
              </a:endParaRPr>
            </a:p>
          </p:txBody>
        </p:sp>
        <p:sp>
          <p:nvSpPr>
            <p:cNvPr id="29" name="Rectangle 28"/>
            <p:cNvSpPr/>
            <p:nvPr/>
          </p:nvSpPr>
          <p:spPr>
            <a:xfrm>
              <a:off x="1321450" y="2339398"/>
              <a:ext cx="2188931" cy="5555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Navigator</a:t>
              </a:r>
              <a:endParaRPr lang="en-GB" sz="3600" b="1" dirty="0"/>
            </a:p>
          </p:txBody>
        </p:sp>
      </p:grpSp>
      <p:sp>
        <p:nvSpPr>
          <p:cNvPr id="31" name="Chevron 30"/>
          <p:cNvSpPr/>
          <p:nvPr/>
        </p:nvSpPr>
        <p:spPr>
          <a:xfrm>
            <a:off x="7869588" y="2492480"/>
            <a:ext cx="599768" cy="1366683"/>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2" name="Chevron 31"/>
          <p:cNvSpPr/>
          <p:nvPr/>
        </p:nvSpPr>
        <p:spPr>
          <a:xfrm>
            <a:off x="8469356" y="2501633"/>
            <a:ext cx="599768" cy="1366683"/>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980812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8C99-FB09-0B4A-917A-074B1A8D34AC}"/>
              </a:ext>
            </a:extLst>
          </p:cNvPr>
          <p:cNvSpPr>
            <a:spLocks noGrp="1"/>
          </p:cNvSpPr>
          <p:nvPr>
            <p:ph type="ctrTitle"/>
          </p:nvPr>
        </p:nvSpPr>
        <p:spPr/>
        <p:txBody>
          <a:bodyPr>
            <a:normAutofit fontScale="90000"/>
          </a:bodyPr>
          <a:lstStyle/>
          <a:p>
            <a:r>
              <a:rPr lang="en-US" dirty="0"/>
              <a:t>Police, Crime, Sentencing and Courts Bill 2021: </a:t>
            </a:r>
            <a:r>
              <a:rPr lang="en-US" dirty="0" smtClean="0"/>
              <a:t/>
            </a:r>
            <a:br>
              <a:rPr lang="en-US" dirty="0" smtClean="0"/>
            </a:br>
            <a:r>
              <a:rPr lang="en-US" dirty="0" smtClean="0"/>
              <a:t>Serious Violence Duty </a:t>
            </a:r>
            <a:endParaRPr lang="en-US" dirty="0"/>
          </a:p>
        </p:txBody>
      </p:sp>
      <p:sp>
        <p:nvSpPr>
          <p:cNvPr id="3" name="Content Placeholder 2">
            <a:extLst>
              <a:ext uri="{FF2B5EF4-FFF2-40B4-BE49-F238E27FC236}">
                <a16:creationId xmlns:a16="http://schemas.microsoft.com/office/drawing/2014/main" id="{907FB677-1B15-EB41-A752-ADB4D2AC302C}"/>
              </a:ext>
            </a:extLst>
          </p:cNvPr>
          <p:cNvSpPr>
            <a:spLocks noGrp="1"/>
          </p:cNvSpPr>
          <p:nvPr>
            <p:ph sz="quarter" idx="10"/>
          </p:nvPr>
        </p:nvSpPr>
        <p:spPr/>
        <p:txBody>
          <a:bodyPr>
            <a:noAutofit/>
          </a:bodyPr>
          <a:lstStyle/>
          <a:p>
            <a:r>
              <a:rPr lang="en-US" sz="2000" dirty="0"/>
              <a:t>The </a:t>
            </a:r>
            <a:r>
              <a:rPr lang="en-US" sz="2000" b="1" i="1" dirty="0"/>
              <a:t>Serious Violence Duty </a:t>
            </a:r>
            <a:r>
              <a:rPr lang="en-US" sz="2000" dirty="0"/>
              <a:t>will require local authorities, the police, fire and rescue authorities, specified criminal justice agencies and health authorities to work together to formulate an evidence based analysis of the problems associated with serious violence in a local area, </a:t>
            </a:r>
            <a:endParaRPr lang="en-US" sz="2000" dirty="0" smtClean="0"/>
          </a:p>
          <a:p>
            <a:r>
              <a:rPr lang="en-US" sz="2000" dirty="0" smtClean="0"/>
              <a:t>and </a:t>
            </a:r>
            <a:r>
              <a:rPr lang="en-US" sz="2000" dirty="0"/>
              <a:t>then produce and implement a strategy detailing how they will respond to those particular issues. </a:t>
            </a:r>
            <a:endParaRPr lang="en-US" sz="2000" dirty="0" smtClean="0"/>
          </a:p>
          <a:p>
            <a:r>
              <a:rPr lang="en-US" sz="2000" dirty="0" smtClean="0"/>
              <a:t>Prisons</a:t>
            </a:r>
            <a:r>
              <a:rPr lang="en-US" sz="2000" dirty="0"/>
              <a:t>, youth custody agencies and educational authorities may also need to work with these core partners.</a:t>
            </a:r>
          </a:p>
        </p:txBody>
      </p:sp>
      <p:sp>
        <p:nvSpPr>
          <p:cNvPr id="4" name="Content Placeholder 3">
            <a:extLst>
              <a:ext uri="{FF2B5EF4-FFF2-40B4-BE49-F238E27FC236}">
                <a16:creationId xmlns:a16="http://schemas.microsoft.com/office/drawing/2014/main" id="{A20DF2C2-FEB5-1247-B178-16E893C01867}"/>
              </a:ext>
            </a:extLst>
          </p:cNvPr>
          <p:cNvSpPr>
            <a:spLocks noGrp="1"/>
          </p:cNvSpPr>
          <p:nvPr>
            <p:ph sz="quarter" idx="11"/>
          </p:nvPr>
        </p:nvSpPr>
        <p:spPr/>
        <p:txBody>
          <a:bodyPr/>
          <a:lstStyle/>
          <a:p>
            <a:endParaRPr lang="en-US"/>
          </a:p>
        </p:txBody>
      </p:sp>
      <p:sp>
        <p:nvSpPr>
          <p:cNvPr id="9" name="Content Placeholder 8">
            <a:extLst>
              <a:ext uri="{FF2B5EF4-FFF2-40B4-BE49-F238E27FC236}">
                <a16:creationId xmlns:a16="http://schemas.microsoft.com/office/drawing/2014/main" id="{A3C6E7ED-7008-3345-90AC-0CEB4AB10F84}"/>
              </a:ext>
            </a:extLst>
          </p:cNvPr>
          <p:cNvSpPr>
            <a:spLocks noGrp="1"/>
          </p:cNvSpPr>
          <p:nvPr>
            <p:ph sz="quarter" idx="16"/>
          </p:nvPr>
        </p:nvSpPr>
        <p:spPr/>
        <p:txBody>
          <a:bodyPr>
            <a:normAutofit lnSpcReduction="10000"/>
          </a:bodyPr>
          <a:lstStyle/>
          <a:p>
            <a:r>
              <a:rPr lang="en-US" sz="2000" dirty="0"/>
              <a:t>Violence Reduction Units (VRUs) bring together community leaders and other key partners with police, local government, health and education professionals to identify the drivers of serious violence and develop a response to them. VRUs will ensure there is effective planning and collaboration to support a longer term approach to preventing violence</a:t>
            </a:r>
            <a:r>
              <a:rPr lang="en-US" sz="2000" dirty="0" smtClean="0"/>
              <a:t>.</a:t>
            </a:r>
            <a:endParaRPr lang="en-US" sz="2000" dirty="0"/>
          </a:p>
          <a:p>
            <a:r>
              <a:rPr lang="en-US" sz="2000" dirty="0"/>
              <a:t>The new duty will complement and assist the VRUs in their aim of preventing and reducing serious violence, by providing a strategic platform with the right regulatory conditions to support successful delivery of this multi agency approach, including through the extended set of partners on whom the duty will fall.</a:t>
            </a:r>
          </a:p>
          <a:p>
            <a:endParaRPr lang="en-US" dirty="0"/>
          </a:p>
        </p:txBody>
      </p:sp>
    </p:spTree>
    <p:extLst>
      <p:ext uri="{BB962C8B-B14F-4D97-AF65-F5344CB8AC3E}">
        <p14:creationId xmlns:p14="http://schemas.microsoft.com/office/powerpoint/2010/main" val="262794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Montserrat Light"/>
                <a:cs typeface="Segoe UI" panose="020B0502040204020203" pitchFamily="34" charset="0"/>
              </a:rPr>
              <a:t>Legislative basis for information sharing and processing</a:t>
            </a:r>
            <a:r>
              <a:rPr lang="en-GB" cap="small" dirty="0">
                <a:latin typeface="Segoe UI" panose="020B0502040204020203" pitchFamily="34" charset="0"/>
                <a:cs typeface="Segoe UI" panose="020B0502040204020203" pitchFamily="34" charset="0"/>
              </a:rPr>
              <a:t/>
            </a:r>
            <a:br>
              <a:rPr lang="en-GB" cap="small" dirty="0">
                <a:latin typeface="Segoe UI" panose="020B0502040204020203" pitchFamily="34" charset="0"/>
                <a:cs typeface="Segoe UI" panose="020B0502040204020203" pitchFamily="34" charset="0"/>
              </a:rPr>
            </a:br>
            <a:endParaRPr lang="en-GB" dirty="0"/>
          </a:p>
        </p:txBody>
      </p:sp>
      <p:sp>
        <p:nvSpPr>
          <p:cNvPr id="3" name="Content Placeholder 2"/>
          <p:cNvSpPr>
            <a:spLocks noGrp="1"/>
          </p:cNvSpPr>
          <p:nvPr>
            <p:ph sz="quarter" idx="10"/>
          </p:nvPr>
        </p:nvSpPr>
        <p:spPr/>
        <p:txBody>
          <a:bodyPr/>
          <a:lstStyle/>
          <a:p>
            <a:endParaRPr lang="en-GB"/>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p:txBody>
          <a:bodyPr/>
          <a:lstStyle/>
          <a:p>
            <a:endParaRPr lang="en-GB" dirty="0"/>
          </a:p>
        </p:txBody>
      </p:sp>
      <p:sp>
        <p:nvSpPr>
          <p:cNvPr id="8" name="Rectangle 7"/>
          <p:cNvSpPr/>
          <p:nvPr/>
        </p:nvSpPr>
        <p:spPr>
          <a:xfrm>
            <a:off x="988713" y="983372"/>
            <a:ext cx="2707681" cy="476011"/>
          </a:xfrm>
          <a:prstGeom prst="rect">
            <a:avLst/>
          </a:prstGeom>
          <a:solidFill>
            <a:srgbClr val="008080"/>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cap="small" dirty="0" smtClean="0">
                <a:latin typeface="Segoe UI" panose="020B0502040204020203" pitchFamily="34" charset="0"/>
                <a:cs typeface="Segoe UI" panose="020B0502040204020203" pitchFamily="34" charset="0"/>
              </a:rPr>
              <a:t>Use of personal data</a:t>
            </a:r>
            <a:endParaRPr lang="en-GB" sz="1000" b="1" cap="small" dirty="0">
              <a:latin typeface="Segoe UI" panose="020B0502040204020203" pitchFamily="34" charset="0"/>
              <a:cs typeface="Segoe UI" panose="020B0502040204020203" pitchFamily="34" charset="0"/>
            </a:endParaRPr>
          </a:p>
        </p:txBody>
      </p:sp>
      <p:sp>
        <p:nvSpPr>
          <p:cNvPr id="9" name="Rectangle 8"/>
          <p:cNvSpPr/>
          <p:nvPr/>
        </p:nvSpPr>
        <p:spPr>
          <a:xfrm>
            <a:off x="988713" y="1496826"/>
            <a:ext cx="2707681" cy="2266070"/>
          </a:xfrm>
          <a:prstGeom prst="rect">
            <a:avLst/>
          </a:prstGeom>
          <a:solidFill>
            <a:srgbClr val="CCECFF"/>
          </a:solidFill>
          <a:ln>
            <a:solidFill>
              <a:srgbClr val="CEF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u="sng" cap="small"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Part 1 Section </a:t>
            </a:r>
            <a:r>
              <a:rPr lang="en-GB" sz="1000" b="1" u="sng" cap="small" dirty="0">
                <a:solidFill>
                  <a:srgbClr val="000000"/>
                </a:solidFill>
                <a:latin typeface="Segoe UI" panose="020B0502040204020203" pitchFamily="34" charset="0"/>
                <a:ea typeface="Times New Roman" panose="02020603050405020304" pitchFamily="18" charset="0"/>
                <a:cs typeface="Segoe UI" panose="020B0502040204020203" pitchFamily="34" charset="0"/>
              </a:rPr>
              <a:t>31 </a:t>
            </a:r>
            <a:endParaRPr lang="en-GB" sz="1000" b="1" u="sng" cap="small"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a:p>
            <a:pPr>
              <a:spcAft>
                <a:spcPts val="0"/>
              </a:spcAft>
            </a:pPr>
            <a:r>
              <a:rPr lang="en-GB" sz="1000" dirty="0" smtClean="0">
                <a:solidFill>
                  <a:schemeClr val="tx1"/>
                </a:solidFill>
                <a:latin typeface="Segoe UI" panose="020B0502040204020203" pitchFamily="34" charset="0"/>
                <a:cs typeface="Segoe UI" panose="020B0502040204020203" pitchFamily="34" charset="0"/>
              </a:rPr>
              <a:t>For </a:t>
            </a:r>
            <a:r>
              <a:rPr lang="en-GB" sz="1000" dirty="0">
                <a:solidFill>
                  <a:schemeClr val="tx1"/>
                </a:solidFill>
                <a:latin typeface="Segoe UI" panose="020B0502040204020203" pitchFamily="34" charset="0"/>
                <a:cs typeface="Segoe UI" panose="020B0502040204020203" pitchFamily="34" charset="0"/>
              </a:rPr>
              <a:t>the purposes of this Part, “the law enforcement purposes” are the purposes of the prevention, investigation, detection or prosecution of criminal offences or the execution of criminal penalties, including the safeguarding against and the prevention of threats to public </a:t>
            </a:r>
            <a:r>
              <a:rPr lang="en-GB" sz="1000" dirty="0" smtClean="0">
                <a:solidFill>
                  <a:schemeClr val="tx1"/>
                </a:solidFill>
                <a:latin typeface="Segoe UI" panose="020B0502040204020203" pitchFamily="34" charset="0"/>
                <a:cs typeface="Segoe UI" panose="020B0502040204020203" pitchFamily="34" charset="0"/>
              </a:rPr>
              <a:t>security</a:t>
            </a:r>
            <a:r>
              <a:rPr lang="en-GB" sz="1000" dirty="0">
                <a:solidFill>
                  <a:schemeClr val="tx1"/>
                </a:solidFill>
                <a:latin typeface="Segoe UI" panose="020B0502040204020203" pitchFamily="34" charset="0"/>
                <a:cs typeface="Segoe UI" panose="020B0502040204020203" pitchFamily="34" charset="0"/>
              </a:rPr>
              <a:t>:</a:t>
            </a:r>
            <a:endParaRPr lang="en-GB" sz="1000" dirty="0" smtClean="0">
              <a:solidFill>
                <a:schemeClr val="tx1"/>
              </a:solidFill>
              <a:latin typeface="Segoe UI" panose="020B0502040204020203" pitchFamily="34" charset="0"/>
              <a:cs typeface="Segoe UI" panose="020B0502040204020203" pitchFamily="34" charset="0"/>
            </a:endParaRPr>
          </a:p>
          <a:p>
            <a:pPr>
              <a:spcAft>
                <a:spcPts val="0"/>
              </a:spcAft>
            </a:pPr>
            <a:r>
              <a:rPr lang="en-GB" sz="1000" dirty="0" smtClean="0">
                <a:latin typeface="Segoe UI" panose="020B0502040204020203" pitchFamily="34" charset="0"/>
                <a:cs typeface="Segoe UI" panose="020B0502040204020203" pitchFamily="34" charset="0"/>
                <a:hlinkClick r:id="rId2"/>
              </a:rPr>
              <a:t>Data </a:t>
            </a:r>
            <a:r>
              <a:rPr lang="en-GB" sz="1000" dirty="0">
                <a:latin typeface="Segoe UI" panose="020B0502040204020203" pitchFamily="34" charset="0"/>
                <a:cs typeface="Segoe UI" panose="020B0502040204020203" pitchFamily="34" charset="0"/>
                <a:hlinkClick r:id="rId2"/>
              </a:rPr>
              <a:t>Protection Act 2018 (legislation.gov.uk</a:t>
            </a:r>
            <a:r>
              <a:rPr lang="en-GB" sz="1000" dirty="0" smtClean="0">
                <a:latin typeface="Segoe UI" panose="020B0502040204020203" pitchFamily="34" charset="0"/>
                <a:cs typeface="Segoe UI" panose="020B0502040204020203" pitchFamily="34" charset="0"/>
                <a:hlinkClick r:id="rId2"/>
              </a:rPr>
              <a:t>)</a:t>
            </a:r>
            <a:endParaRPr lang="en-GB" sz="1000" dirty="0" smtClean="0">
              <a:latin typeface="Segoe UI" panose="020B0502040204020203" pitchFamily="34" charset="0"/>
              <a:cs typeface="Segoe UI" panose="020B0502040204020203" pitchFamily="34" charset="0"/>
            </a:endParaRPr>
          </a:p>
        </p:txBody>
      </p:sp>
      <p:sp>
        <p:nvSpPr>
          <p:cNvPr id="10" name="Rectangle 9"/>
          <p:cNvSpPr/>
          <p:nvPr/>
        </p:nvSpPr>
        <p:spPr>
          <a:xfrm rot="16200000">
            <a:off x="-614574" y="4806365"/>
            <a:ext cx="2458854" cy="476011"/>
          </a:xfrm>
          <a:prstGeom prst="rect">
            <a:avLst/>
          </a:prstGeom>
          <a:solidFill>
            <a:srgbClr val="3BBBC4"/>
          </a:solidFill>
          <a:ln>
            <a:solidFill>
              <a:srgbClr val="3BBB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smtClean="0">
                <a:latin typeface="Segoe UI" panose="020B0502040204020203" pitchFamily="34" charset="0"/>
                <a:cs typeface="Segoe UI" panose="020B0502040204020203" pitchFamily="34" charset="0"/>
              </a:rPr>
              <a:t>GDPR</a:t>
            </a:r>
            <a:endParaRPr lang="en-GB" sz="1000" b="1" dirty="0">
              <a:latin typeface="Segoe UI" panose="020B0502040204020203" pitchFamily="34" charset="0"/>
              <a:cs typeface="Segoe UI" panose="020B0502040204020203" pitchFamily="34" charset="0"/>
            </a:endParaRPr>
          </a:p>
        </p:txBody>
      </p:sp>
      <p:sp>
        <p:nvSpPr>
          <p:cNvPr id="11" name="Rectangle 10"/>
          <p:cNvSpPr/>
          <p:nvPr/>
        </p:nvSpPr>
        <p:spPr>
          <a:xfrm rot="16200000">
            <a:off x="-506074" y="2403965"/>
            <a:ext cx="2241850" cy="476011"/>
          </a:xfrm>
          <a:prstGeom prst="rect">
            <a:avLst/>
          </a:prstGeom>
          <a:solidFill>
            <a:srgbClr val="3BBBC4"/>
          </a:solidFill>
          <a:ln>
            <a:solidFill>
              <a:srgbClr val="3BBB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dirty="0" smtClean="0">
                <a:latin typeface="Segoe UI" panose="020B0502040204020203" pitchFamily="34" charset="0"/>
                <a:cs typeface="Segoe UI" panose="020B0502040204020203" pitchFamily="34" charset="0"/>
              </a:rPr>
              <a:t>Data Protection Act (DPA) 2018</a:t>
            </a:r>
            <a:endParaRPr lang="en-GB" sz="1000" b="1" dirty="0">
              <a:latin typeface="Segoe UI" panose="020B0502040204020203" pitchFamily="34" charset="0"/>
              <a:cs typeface="Segoe UI" panose="020B0502040204020203" pitchFamily="34" charset="0"/>
            </a:endParaRPr>
          </a:p>
        </p:txBody>
      </p:sp>
      <p:sp>
        <p:nvSpPr>
          <p:cNvPr id="12" name="Rectangle 11"/>
          <p:cNvSpPr/>
          <p:nvPr/>
        </p:nvSpPr>
        <p:spPr>
          <a:xfrm>
            <a:off x="988712" y="3814946"/>
            <a:ext cx="2707681" cy="2458853"/>
          </a:xfrm>
          <a:prstGeom prst="rect">
            <a:avLst/>
          </a:prstGeom>
          <a:solidFill>
            <a:srgbClr val="009999"/>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000" b="1" u="sng" cap="small" dirty="0" smtClean="0">
                <a:solidFill>
                  <a:schemeClr val="bg1"/>
                </a:solidFill>
                <a:latin typeface="Segoe UI" panose="020B0502040204020203" pitchFamily="34" charset="0"/>
                <a:ea typeface="Times New Roman" panose="02020603050405020304" pitchFamily="18" charset="0"/>
                <a:cs typeface="Segoe UI" panose="020B0502040204020203" pitchFamily="34" charset="0"/>
              </a:rPr>
              <a:t>Article </a:t>
            </a:r>
            <a:r>
              <a:rPr lang="en-GB" sz="1000" b="1" u="sng" cap="small" dirty="0">
                <a:solidFill>
                  <a:schemeClr val="bg1"/>
                </a:solidFill>
                <a:latin typeface="Segoe UI" panose="020B0502040204020203" pitchFamily="34" charset="0"/>
                <a:ea typeface="Times New Roman" panose="02020603050405020304" pitchFamily="18" charset="0"/>
                <a:cs typeface="Segoe UI" panose="020B0502040204020203" pitchFamily="34" charset="0"/>
              </a:rPr>
              <a:t>6(e) </a:t>
            </a:r>
            <a:endParaRPr lang="en-GB" sz="1000" b="1" u="sng" cap="small" dirty="0" smtClean="0">
              <a:solidFill>
                <a:schemeClr val="bg1"/>
              </a:solidFill>
              <a:latin typeface="Segoe UI" panose="020B0502040204020203" pitchFamily="34" charset="0"/>
              <a:ea typeface="Times New Roman" panose="02020603050405020304" pitchFamily="18" charset="0"/>
              <a:cs typeface="Segoe UI" panose="020B0502040204020203" pitchFamily="34" charset="0"/>
            </a:endParaRPr>
          </a:p>
          <a:p>
            <a:r>
              <a:rPr lang="en-GB" sz="1000" dirty="0">
                <a:solidFill>
                  <a:schemeClr val="bg1"/>
                </a:solidFill>
                <a:latin typeface="Segoe UI" panose="020B0502040204020203" pitchFamily="34" charset="0"/>
                <a:cs typeface="Segoe UI" panose="020B0502040204020203" pitchFamily="34" charset="0"/>
              </a:rPr>
              <a:t>processing is necessary for the performance of a task carried out in the public interest or in the exercise of official authority vested in the controller</a:t>
            </a:r>
            <a:r>
              <a:rPr lang="en-GB" sz="1000" dirty="0" smtClean="0">
                <a:solidFill>
                  <a:schemeClr val="bg1"/>
                </a:solidFill>
                <a:latin typeface="Segoe UI" panose="020B0502040204020203" pitchFamily="34" charset="0"/>
                <a:cs typeface="Segoe UI" panose="020B0502040204020203" pitchFamily="34" charset="0"/>
              </a:rPr>
              <a:t>;</a:t>
            </a:r>
            <a:endParaRPr lang="en-GB" sz="1000" dirty="0">
              <a:solidFill>
                <a:schemeClr val="bg1"/>
              </a:solidFill>
              <a:latin typeface="Segoe UI" panose="020B0502040204020203" pitchFamily="34" charset="0"/>
              <a:cs typeface="Segoe UI" panose="020B0502040204020203" pitchFamily="34" charset="0"/>
              <a:hlinkClick r:id="rId3"/>
            </a:endParaRPr>
          </a:p>
          <a:p>
            <a:pPr>
              <a:spcAft>
                <a:spcPts val="0"/>
              </a:spcAft>
            </a:pPr>
            <a:r>
              <a:rPr lang="en-GB" sz="1000" dirty="0" smtClean="0">
                <a:solidFill>
                  <a:schemeClr val="bg1"/>
                </a:solidFill>
                <a:latin typeface="Segoe UI" panose="020B0502040204020203" pitchFamily="34" charset="0"/>
                <a:cs typeface="Segoe UI" panose="020B0502040204020203" pitchFamily="34" charset="0"/>
                <a:hlinkClick r:id="rId3"/>
              </a:rPr>
              <a:t>Art</a:t>
            </a:r>
            <a:r>
              <a:rPr lang="en-GB" sz="1000" dirty="0">
                <a:solidFill>
                  <a:schemeClr val="bg1"/>
                </a:solidFill>
                <a:latin typeface="Segoe UI" panose="020B0502040204020203" pitchFamily="34" charset="0"/>
                <a:cs typeface="Segoe UI" panose="020B0502040204020203" pitchFamily="34" charset="0"/>
                <a:hlinkClick r:id="rId3"/>
              </a:rPr>
              <a:t>. 6 GDPR – Lawfulness of processing - General Data Protection Regulation (GDPR) (gdpr-info.eu</a:t>
            </a:r>
            <a:r>
              <a:rPr lang="en-GB" sz="1000" dirty="0" smtClean="0">
                <a:solidFill>
                  <a:schemeClr val="bg1"/>
                </a:solidFill>
                <a:latin typeface="Segoe UI" panose="020B0502040204020203" pitchFamily="34" charset="0"/>
                <a:cs typeface="Segoe UI" panose="020B0502040204020203" pitchFamily="34" charset="0"/>
                <a:hlinkClick r:id="rId3"/>
              </a:rPr>
              <a:t>)</a:t>
            </a:r>
            <a:endParaRPr lang="en-GB" sz="1000" dirty="0" smtClean="0">
              <a:solidFill>
                <a:schemeClr val="bg1"/>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13" name="Rectangle 12"/>
          <p:cNvSpPr/>
          <p:nvPr/>
        </p:nvSpPr>
        <p:spPr>
          <a:xfrm>
            <a:off x="3763120" y="3811470"/>
            <a:ext cx="2712803" cy="2462329"/>
          </a:xfrm>
          <a:prstGeom prst="rect">
            <a:avLst/>
          </a:prstGeom>
          <a:solidFill>
            <a:srgbClr val="009999"/>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u="sng" cap="small" dirty="0">
                <a:solidFill>
                  <a:schemeClr val="bg1"/>
                </a:solidFill>
                <a:latin typeface="Segoe UI" panose="020B0502040204020203" pitchFamily="34" charset="0"/>
                <a:ea typeface="Times New Roman" panose="02020603050405020304" pitchFamily="18" charset="0"/>
                <a:cs typeface="Segoe UI" panose="020B0502040204020203" pitchFamily="34" charset="0"/>
              </a:rPr>
              <a:t>Article 9(g</a:t>
            </a:r>
            <a:r>
              <a:rPr lang="en-GB" sz="1000" b="1" u="sng" cap="small" dirty="0" smtClean="0">
                <a:solidFill>
                  <a:schemeClr val="bg1"/>
                </a:solidFill>
                <a:latin typeface="Segoe UI" panose="020B0502040204020203" pitchFamily="34" charset="0"/>
                <a:ea typeface="Times New Roman" panose="02020603050405020304" pitchFamily="18" charset="0"/>
                <a:cs typeface="Segoe UI" panose="020B0502040204020203" pitchFamily="34" charset="0"/>
              </a:rPr>
              <a:t>) </a:t>
            </a:r>
          </a:p>
          <a:p>
            <a:r>
              <a:rPr lang="en-GB" sz="1000" dirty="0" smtClean="0">
                <a:solidFill>
                  <a:schemeClr val="bg1"/>
                </a:solidFill>
                <a:latin typeface="Segoe UI" panose="020B0502040204020203" pitchFamily="34" charset="0"/>
                <a:cs typeface="Segoe UI" panose="020B0502040204020203" pitchFamily="34" charset="0"/>
              </a:rPr>
              <a:t>processing </a:t>
            </a:r>
            <a:r>
              <a:rPr lang="en-GB" sz="1000" dirty="0">
                <a:solidFill>
                  <a:schemeClr val="bg1"/>
                </a:solidFill>
                <a:latin typeface="Segoe UI" panose="020B0502040204020203" pitchFamily="34" charset="0"/>
                <a:cs typeface="Segoe UI" panose="020B0502040204020203" pitchFamily="34" charset="0"/>
              </a:rPr>
              <a:t>is necessary for reasons of substantial public interest, on the basis of Union or Member State law which shall be proportionate to the aim pursued, respect the essence of the right to data protection and provide for suitable and specific measures to safeguard the fundamental rights and the interests of the data subject</a:t>
            </a:r>
            <a:r>
              <a:rPr lang="en-GB" sz="1000" dirty="0" smtClean="0">
                <a:solidFill>
                  <a:schemeClr val="bg1"/>
                </a:solidFill>
                <a:latin typeface="Segoe UI" panose="020B0502040204020203" pitchFamily="34" charset="0"/>
                <a:cs typeface="Segoe UI" panose="020B0502040204020203" pitchFamily="34" charset="0"/>
              </a:rPr>
              <a:t>;</a:t>
            </a:r>
          </a:p>
          <a:p>
            <a:r>
              <a:rPr lang="en-GB" sz="1000" dirty="0">
                <a:solidFill>
                  <a:schemeClr val="bg1"/>
                </a:solidFill>
                <a:latin typeface="Segoe UI" panose="020B0502040204020203" pitchFamily="34" charset="0"/>
                <a:cs typeface="Segoe UI" panose="020B0502040204020203" pitchFamily="34" charset="0"/>
                <a:hlinkClick r:id="rId4"/>
              </a:rPr>
              <a:t>Art. 9 GDPR – Processing of special categories of personal data - General Data Protection Regulation (GDPR) (gdpr-info.eu</a:t>
            </a:r>
            <a:r>
              <a:rPr lang="en-GB" sz="1000" dirty="0" smtClean="0">
                <a:solidFill>
                  <a:schemeClr val="bg1"/>
                </a:solidFill>
                <a:latin typeface="Segoe UI" panose="020B0502040204020203" pitchFamily="34" charset="0"/>
                <a:cs typeface="Segoe UI" panose="020B0502040204020203" pitchFamily="34" charset="0"/>
                <a:hlinkClick r:id="rId4"/>
              </a:rPr>
              <a:t>)</a:t>
            </a:r>
            <a:endParaRPr lang="en-GB" sz="1000" dirty="0">
              <a:solidFill>
                <a:schemeClr val="bg1"/>
              </a:solidFill>
              <a:latin typeface="Segoe UI" panose="020B0502040204020203" pitchFamily="34" charset="0"/>
              <a:cs typeface="Segoe UI" panose="020B0502040204020203" pitchFamily="34" charset="0"/>
            </a:endParaRPr>
          </a:p>
          <a:p>
            <a:pPr>
              <a:spcAft>
                <a:spcPts val="0"/>
              </a:spcAft>
            </a:pPr>
            <a:endParaRPr lang="en-GB" sz="1000" dirty="0" smtClean="0">
              <a:solidFill>
                <a:schemeClr val="bg1"/>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14" name="Rectangle 13"/>
          <p:cNvSpPr/>
          <p:nvPr/>
        </p:nvSpPr>
        <p:spPr>
          <a:xfrm>
            <a:off x="3766006" y="983372"/>
            <a:ext cx="2709917" cy="479668"/>
          </a:xfrm>
          <a:prstGeom prst="rect">
            <a:avLst/>
          </a:prstGeom>
          <a:solidFill>
            <a:srgbClr val="008080"/>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cap="small" dirty="0" smtClean="0">
                <a:latin typeface="Segoe UI" panose="020B0502040204020203" pitchFamily="34" charset="0"/>
                <a:cs typeface="Segoe UI" panose="020B0502040204020203" pitchFamily="34" charset="0"/>
              </a:rPr>
              <a:t>Special category data *</a:t>
            </a:r>
            <a:endParaRPr lang="en-GB" sz="1000" b="1" cap="small" dirty="0">
              <a:latin typeface="Segoe UI" panose="020B0502040204020203" pitchFamily="34" charset="0"/>
              <a:cs typeface="Segoe UI" panose="020B0502040204020203" pitchFamily="34" charset="0"/>
            </a:endParaRPr>
          </a:p>
        </p:txBody>
      </p:sp>
      <p:sp>
        <p:nvSpPr>
          <p:cNvPr id="15" name="Rectangle 14"/>
          <p:cNvSpPr/>
          <p:nvPr/>
        </p:nvSpPr>
        <p:spPr>
          <a:xfrm>
            <a:off x="3763120" y="1506814"/>
            <a:ext cx="2712803" cy="2256082"/>
          </a:xfrm>
          <a:prstGeom prst="rect">
            <a:avLst/>
          </a:prstGeom>
          <a:solidFill>
            <a:srgbClr val="CCECFF"/>
          </a:solidFill>
          <a:ln>
            <a:solidFill>
              <a:srgbClr val="CEF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000" b="1" u="sng" cap="small"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rPr>
              <a:t>Schedule </a:t>
            </a:r>
            <a:r>
              <a:rPr lang="en-GB" sz="1000" b="1" u="sng" cap="small" dirty="0">
                <a:solidFill>
                  <a:srgbClr val="000000"/>
                </a:solidFill>
                <a:latin typeface="Segoe UI" panose="020B0502040204020203" pitchFamily="34" charset="0"/>
                <a:ea typeface="Times New Roman" panose="02020603050405020304" pitchFamily="18" charset="0"/>
                <a:cs typeface="Segoe UI" panose="020B0502040204020203" pitchFamily="34" charset="0"/>
              </a:rPr>
              <a:t>1, Part 2 (6</a:t>
            </a:r>
            <a:r>
              <a:rPr lang="en-GB" sz="1000" b="1" u="sng" cap="small"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rPr>
              <a:t>)</a:t>
            </a:r>
          </a:p>
          <a:p>
            <a:r>
              <a:rPr lang="en-GB" sz="1000" i="1" dirty="0">
                <a:solidFill>
                  <a:schemeClr val="tx1"/>
                </a:solidFill>
                <a:latin typeface="Segoe UI" panose="020B0502040204020203" pitchFamily="34" charset="0"/>
                <a:cs typeface="Segoe UI" panose="020B0502040204020203" pitchFamily="34" charset="0"/>
              </a:rPr>
              <a:t>Statutory </a:t>
            </a:r>
            <a:r>
              <a:rPr lang="en-GB" sz="1000" i="1" dirty="0" smtClean="0">
                <a:solidFill>
                  <a:schemeClr val="tx1"/>
                </a:solidFill>
                <a:latin typeface="Segoe UI" panose="020B0502040204020203" pitchFamily="34" charset="0"/>
                <a:cs typeface="Segoe UI" panose="020B0502040204020203" pitchFamily="34" charset="0"/>
              </a:rPr>
              <a:t>etc. </a:t>
            </a:r>
            <a:r>
              <a:rPr lang="en-GB" sz="1000" i="1" dirty="0">
                <a:solidFill>
                  <a:schemeClr val="tx1"/>
                </a:solidFill>
                <a:latin typeface="Segoe UI" panose="020B0502040204020203" pitchFamily="34" charset="0"/>
                <a:cs typeface="Segoe UI" panose="020B0502040204020203" pitchFamily="34" charset="0"/>
              </a:rPr>
              <a:t>and government purposes</a:t>
            </a:r>
          </a:p>
          <a:p>
            <a:r>
              <a:rPr lang="en-GB" sz="1000" dirty="0">
                <a:solidFill>
                  <a:schemeClr val="tx1"/>
                </a:solidFill>
                <a:latin typeface="Segoe UI" panose="020B0502040204020203" pitchFamily="34" charset="0"/>
                <a:cs typeface="Segoe UI" panose="020B0502040204020203" pitchFamily="34" charset="0"/>
              </a:rPr>
              <a:t>6(1)This condition is met if the processing—</a:t>
            </a:r>
          </a:p>
          <a:p>
            <a:r>
              <a:rPr lang="en-GB" sz="1000" dirty="0">
                <a:solidFill>
                  <a:schemeClr val="tx1"/>
                </a:solidFill>
                <a:latin typeface="Segoe UI" panose="020B0502040204020203" pitchFamily="34" charset="0"/>
                <a:cs typeface="Segoe UI" panose="020B0502040204020203" pitchFamily="34" charset="0"/>
              </a:rPr>
              <a:t>(a)is necessary for a purpose listed in sub-paragraph (2), and</a:t>
            </a:r>
          </a:p>
          <a:p>
            <a:r>
              <a:rPr lang="en-GB" sz="1000" dirty="0">
                <a:solidFill>
                  <a:schemeClr val="tx1"/>
                </a:solidFill>
                <a:latin typeface="Segoe UI" panose="020B0502040204020203" pitchFamily="34" charset="0"/>
                <a:cs typeface="Segoe UI" panose="020B0502040204020203" pitchFamily="34" charset="0"/>
              </a:rPr>
              <a:t>(b)is necessary for reasons of substantial public interest.</a:t>
            </a:r>
          </a:p>
          <a:p>
            <a:r>
              <a:rPr lang="en-GB" sz="1000" dirty="0">
                <a:solidFill>
                  <a:schemeClr val="tx1"/>
                </a:solidFill>
                <a:latin typeface="Segoe UI" panose="020B0502040204020203" pitchFamily="34" charset="0"/>
                <a:cs typeface="Segoe UI" panose="020B0502040204020203" pitchFamily="34" charset="0"/>
              </a:rPr>
              <a:t>(2)Those purposes are—</a:t>
            </a:r>
          </a:p>
          <a:p>
            <a:r>
              <a:rPr lang="en-GB" sz="1000" dirty="0">
                <a:solidFill>
                  <a:schemeClr val="tx1"/>
                </a:solidFill>
                <a:latin typeface="Segoe UI" panose="020B0502040204020203" pitchFamily="34" charset="0"/>
                <a:cs typeface="Segoe UI" panose="020B0502040204020203" pitchFamily="34" charset="0"/>
              </a:rPr>
              <a:t>(a)the exercise of a function conferred on a person by an enactment or rule of law;</a:t>
            </a:r>
          </a:p>
          <a:p>
            <a:r>
              <a:rPr lang="en-GB" sz="1000" dirty="0">
                <a:solidFill>
                  <a:schemeClr val="tx1"/>
                </a:solidFill>
                <a:latin typeface="Segoe UI" panose="020B0502040204020203" pitchFamily="34" charset="0"/>
                <a:cs typeface="Segoe UI" panose="020B0502040204020203" pitchFamily="34" charset="0"/>
              </a:rPr>
              <a:t>(b)the exercise of a function of the Crown, a Minister of the Crown or a government department.</a:t>
            </a:r>
          </a:p>
          <a:p>
            <a:pPr>
              <a:spcAft>
                <a:spcPts val="0"/>
              </a:spcAft>
            </a:pPr>
            <a:r>
              <a:rPr lang="en-GB" sz="1000" dirty="0">
                <a:latin typeface="Segoe UI" panose="020B0502040204020203" pitchFamily="34" charset="0"/>
                <a:cs typeface="Segoe UI" panose="020B0502040204020203" pitchFamily="34" charset="0"/>
                <a:hlinkClick r:id="rId5"/>
              </a:rPr>
              <a:t>Data Protection Act 2018 (legislation.gov.uk)</a:t>
            </a:r>
            <a:endParaRPr lang="en-GB" sz="1000"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16" name="Rectangle 15"/>
          <p:cNvSpPr/>
          <p:nvPr/>
        </p:nvSpPr>
        <p:spPr>
          <a:xfrm>
            <a:off x="6542649" y="983372"/>
            <a:ext cx="2712803" cy="474867"/>
          </a:xfrm>
          <a:prstGeom prst="rect">
            <a:avLst/>
          </a:prstGeom>
          <a:solidFill>
            <a:srgbClr val="008080"/>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cap="small" dirty="0" smtClean="0">
                <a:latin typeface="Segoe UI" panose="020B0502040204020203" pitchFamily="34" charset="0"/>
                <a:cs typeface="Segoe UI" panose="020B0502040204020203" pitchFamily="34" charset="0"/>
              </a:rPr>
              <a:t>Sensitive data</a:t>
            </a:r>
            <a:endParaRPr lang="en-GB" sz="1000" b="1" cap="small" dirty="0">
              <a:latin typeface="Segoe UI" panose="020B0502040204020203" pitchFamily="34" charset="0"/>
              <a:cs typeface="Segoe UI" panose="020B0502040204020203" pitchFamily="34" charset="0"/>
            </a:endParaRPr>
          </a:p>
        </p:txBody>
      </p:sp>
      <p:sp>
        <p:nvSpPr>
          <p:cNvPr id="17" name="Rectangle 16"/>
          <p:cNvSpPr/>
          <p:nvPr/>
        </p:nvSpPr>
        <p:spPr>
          <a:xfrm>
            <a:off x="6542649" y="1506813"/>
            <a:ext cx="2712803" cy="2256083"/>
          </a:xfrm>
          <a:prstGeom prst="rect">
            <a:avLst/>
          </a:prstGeom>
          <a:solidFill>
            <a:srgbClr val="CCECFF"/>
          </a:solidFill>
          <a:ln>
            <a:solidFill>
              <a:srgbClr val="CEF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000" b="1" u="sng" cap="small"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rPr>
              <a:t>Part </a:t>
            </a:r>
            <a:r>
              <a:rPr lang="en-GB" sz="1000" b="1" u="sng" cap="small" dirty="0">
                <a:solidFill>
                  <a:srgbClr val="000000"/>
                </a:solidFill>
                <a:latin typeface="Segoe UI" panose="020B0502040204020203" pitchFamily="34" charset="0"/>
                <a:ea typeface="Times New Roman" panose="02020603050405020304" pitchFamily="18" charset="0"/>
                <a:cs typeface="Segoe UI" panose="020B0502040204020203" pitchFamily="34" charset="0"/>
              </a:rPr>
              <a:t>3 Schedule 8 Section </a:t>
            </a:r>
            <a:r>
              <a:rPr lang="en-GB" sz="1000" b="1" u="sng" cap="small" dirty="0" smtClean="0">
                <a:solidFill>
                  <a:srgbClr val="000000"/>
                </a:solidFill>
                <a:latin typeface="Segoe UI" panose="020B0502040204020203" pitchFamily="34" charset="0"/>
                <a:ea typeface="Times New Roman" panose="02020603050405020304" pitchFamily="18" charset="0"/>
                <a:cs typeface="Segoe UI" panose="020B0502040204020203" pitchFamily="34" charset="0"/>
              </a:rPr>
              <a:t>1</a:t>
            </a:r>
          </a:p>
          <a:p>
            <a:r>
              <a:rPr lang="en-GB" sz="1000" i="1" dirty="0" smtClean="0">
                <a:solidFill>
                  <a:schemeClr val="tx1"/>
                </a:solidFill>
                <a:latin typeface="Segoe UI" panose="020B0502040204020203" pitchFamily="34" charset="0"/>
                <a:cs typeface="Segoe UI" panose="020B0502040204020203" pitchFamily="34" charset="0"/>
              </a:rPr>
              <a:t>Statutory etc. </a:t>
            </a:r>
            <a:r>
              <a:rPr lang="en-GB" sz="1000" i="1" dirty="0">
                <a:solidFill>
                  <a:schemeClr val="tx1"/>
                </a:solidFill>
                <a:latin typeface="Segoe UI" panose="020B0502040204020203" pitchFamily="34" charset="0"/>
                <a:cs typeface="Segoe UI" panose="020B0502040204020203" pitchFamily="34" charset="0"/>
              </a:rPr>
              <a:t>purposes</a:t>
            </a:r>
          </a:p>
          <a:p>
            <a:r>
              <a:rPr lang="en-GB" sz="1000" dirty="0">
                <a:solidFill>
                  <a:schemeClr val="tx1"/>
                </a:solidFill>
                <a:latin typeface="Segoe UI" panose="020B0502040204020203" pitchFamily="34" charset="0"/>
                <a:cs typeface="Segoe UI" panose="020B0502040204020203" pitchFamily="34" charset="0"/>
              </a:rPr>
              <a:t>1This condition is met if the processing—</a:t>
            </a:r>
          </a:p>
          <a:p>
            <a:r>
              <a:rPr lang="en-GB" sz="1000" dirty="0">
                <a:solidFill>
                  <a:schemeClr val="tx1"/>
                </a:solidFill>
                <a:latin typeface="Segoe UI" panose="020B0502040204020203" pitchFamily="34" charset="0"/>
                <a:cs typeface="Segoe UI" panose="020B0502040204020203" pitchFamily="34" charset="0"/>
              </a:rPr>
              <a:t>(a)is necessary for the exercise of a function conferred on a person by an enactment or rule of law, and</a:t>
            </a:r>
          </a:p>
          <a:p>
            <a:r>
              <a:rPr lang="en-GB" sz="1000" dirty="0">
                <a:solidFill>
                  <a:schemeClr val="tx1"/>
                </a:solidFill>
                <a:latin typeface="Segoe UI" panose="020B0502040204020203" pitchFamily="34" charset="0"/>
                <a:cs typeface="Segoe UI" panose="020B0502040204020203" pitchFamily="34" charset="0"/>
              </a:rPr>
              <a:t>(b)is necessary for reasons of substantial public interest</a:t>
            </a:r>
            <a:r>
              <a:rPr lang="en-GB" sz="1000" dirty="0" smtClean="0">
                <a:solidFill>
                  <a:schemeClr val="tx1"/>
                </a:solidFill>
                <a:latin typeface="Segoe UI" panose="020B0502040204020203" pitchFamily="34" charset="0"/>
                <a:cs typeface="Segoe UI" panose="020B0502040204020203" pitchFamily="34" charset="0"/>
              </a:rPr>
              <a:t>.</a:t>
            </a:r>
          </a:p>
          <a:p>
            <a:r>
              <a:rPr lang="en-GB" sz="1000" dirty="0" smtClean="0">
                <a:latin typeface="Segoe UI" panose="020B0502040204020203" pitchFamily="34" charset="0"/>
                <a:cs typeface="Segoe UI" panose="020B0502040204020203" pitchFamily="34" charset="0"/>
                <a:hlinkClick r:id="rId6"/>
              </a:rPr>
              <a:t>Data </a:t>
            </a:r>
            <a:r>
              <a:rPr lang="en-GB" sz="1000" dirty="0">
                <a:latin typeface="Segoe UI" panose="020B0502040204020203" pitchFamily="34" charset="0"/>
                <a:cs typeface="Segoe UI" panose="020B0502040204020203" pitchFamily="34" charset="0"/>
                <a:hlinkClick r:id="rId6"/>
              </a:rPr>
              <a:t>Protection Act 2018 (legislation.gov.uk)</a:t>
            </a:r>
            <a:endParaRPr lang="en-GB" sz="1000" dirty="0">
              <a:solidFill>
                <a:schemeClr val="tx1"/>
              </a:solidFill>
              <a:latin typeface="Segoe UI" panose="020B0502040204020203" pitchFamily="34" charset="0"/>
              <a:cs typeface="Segoe UI" panose="020B0502040204020203" pitchFamily="34" charset="0"/>
            </a:endParaRPr>
          </a:p>
        </p:txBody>
      </p:sp>
      <p:sp>
        <p:nvSpPr>
          <p:cNvPr id="18" name="Rectangle 17"/>
          <p:cNvSpPr/>
          <p:nvPr/>
        </p:nvSpPr>
        <p:spPr>
          <a:xfrm>
            <a:off x="6542649" y="4347142"/>
            <a:ext cx="5383344" cy="1926657"/>
          </a:xfrm>
          <a:prstGeom prst="rect">
            <a:avLst/>
          </a:prstGeom>
          <a:solidFill>
            <a:srgbClr val="E9EBF5"/>
          </a:solidFill>
          <a:ln>
            <a:solidFill>
              <a:srgbClr val="E9EB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spcAft>
                <a:spcPts val="0"/>
              </a:spcAft>
              <a:buFont typeface="Arial" panose="020B0604020202020204" pitchFamily="34" charset="0"/>
              <a:buChar char="•"/>
            </a:pPr>
            <a:r>
              <a:rPr lang="en-GB" sz="1000" b="1" cap="small" dirty="0">
                <a:solidFill>
                  <a:schemeClr val="tx1"/>
                </a:solidFill>
                <a:latin typeface="Segoe UI" panose="020B0502040204020203" pitchFamily="34" charset="0"/>
                <a:ea typeface="Times New Roman" panose="02020603050405020304" pitchFamily="18" charset="0"/>
                <a:cs typeface="Segoe UI" panose="020B0502040204020203" pitchFamily="34" charset="0"/>
              </a:rPr>
              <a:t>Crime &amp; Disorder Act 1998, Section 115 </a:t>
            </a:r>
            <a:r>
              <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rPr>
              <a:t>gives partners the power to share information for the purpose of reducing crime and disorder</a:t>
            </a:r>
            <a:r>
              <a:rPr lang="en-GB" sz="1000"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 </a:t>
            </a:r>
            <a:r>
              <a:rPr lang="en-GB" sz="1000" dirty="0">
                <a:hlinkClick r:id="rId7"/>
              </a:rPr>
              <a:t>Crime and Disorder Act 1998 (legislation.gov.uk)</a:t>
            </a:r>
            <a:endPar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endParaRPr>
          </a:p>
          <a:p>
            <a:pPr marL="171450" lvl="0" indent="-171450">
              <a:spcAft>
                <a:spcPts val="0"/>
              </a:spcAft>
              <a:buFont typeface="Arial" panose="020B0604020202020204" pitchFamily="34" charset="0"/>
              <a:buChar char="•"/>
            </a:pPr>
            <a:r>
              <a:rPr lang="en-GB" sz="1000" b="1" cap="small" dirty="0">
                <a:solidFill>
                  <a:schemeClr val="tx1"/>
                </a:solidFill>
                <a:latin typeface="Segoe UI" panose="020B0502040204020203" pitchFamily="34" charset="0"/>
                <a:ea typeface="Times New Roman" panose="02020603050405020304" pitchFamily="18" charset="0"/>
                <a:cs typeface="Segoe UI" panose="020B0502040204020203" pitchFamily="34" charset="0"/>
              </a:rPr>
              <a:t>Children’s Act 2004, Section 11 </a:t>
            </a:r>
            <a:r>
              <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rPr>
              <a:t>requires that the Chief Constable and policing body must make arrangements for ensuring that their functions are discharged having regard to the need to ‘safeguard’ and ‘promote the welfare of children</a:t>
            </a:r>
            <a:r>
              <a:rPr lang="en-GB" sz="1000"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 </a:t>
            </a:r>
            <a:r>
              <a:rPr lang="en-GB" sz="1000" dirty="0">
                <a:hlinkClick r:id="rId8"/>
              </a:rPr>
              <a:t>Children Act 2004 (legislation.gov.uk)</a:t>
            </a:r>
            <a:endPar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endParaRPr>
          </a:p>
          <a:p>
            <a:pPr marL="171450" lvl="0" indent="-171450">
              <a:spcAft>
                <a:spcPts val="0"/>
              </a:spcAft>
              <a:buFont typeface="Arial" panose="020B0604020202020204" pitchFamily="34" charset="0"/>
              <a:buChar char="•"/>
            </a:pPr>
            <a:r>
              <a:rPr lang="en-GB" sz="1000" b="1" cap="small"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Digital </a:t>
            </a:r>
            <a:r>
              <a:rPr lang="en-GB" sz="1000" b="1" cap="small" dirty="0">
                <a:solidFill>
                  <a:schemeClr val="tx1"/>
                </a:solidFill>
                <a:latin typeface="Segoe UI" panose="020B0502040204020203" pitchFamily="34" charset="0"/>
                <a:ea typeface="Times New Roman" panose="02020603050405020304" pitchFamily="18" charset="0"/>
                <a:cs typeface="Segoe UI" panose="020B0502040204020203" pitchFamily="34" charset="0"/>
              </a:rPr>
              <a:t>Economy Act </a:t>
            </a:r>
            <a:r>
              <a:rPr lang="en-GB" sz="1000" b="1" cap="small"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2017, Section 35 </a:t>
            </a:r>
            <a:r>
              <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rPr>
              <a:t>allows for information sharing between public authorities for public service delivery objectives as specified in the Act. </a:t>
            </a:r>
            <a:r>
              <a:rPr lang="en-GB" sz="1000" dirty="0">
                <a:hlinkClick r:id="rId9"/>
              </a:rPr>
              <a:t>Digital Economy Act 2017 (legislation.gov.uk)</a:t>
            </a:r>
            <a:r>
              <a:rPr lang="en-GB" sz="1000"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 </a:t>
            </a:r>
            <a:endPar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endParaRPr>
          </a:p>
          <a:p>
            <a:pPr marL="171450" lvl="0" indent="-171450">
              <a:spcAft>
                <a:spcPts val="0"/>
              </a:spcAft>
              <a:buFont typeface="Arial" panose="020B0604020202020204" pitchFamily="34" charset="0"/>
              <a:buChar char="•"/>
            </a:pPr>
            <a:r>
              <a:rPr lang="en-GB" sz="1000" b="1" cap="small" dirty="0">
                <a:solidFill>
                  <a:schemeClr val="tx1"/>
                </a:solidFill>
                <a:latin typeface="Segoe UI" panose="020B0502040204020203" pitchFamily="34" charset="0"/>
                <a:ea typeface="Times New Roman" panose="02020603050405020304" pitchFamily="18" charset="0"/>
                <a:cs typeface="Segoe UI" panose="020B0502040204020203" pitchFamily="34" charset="0"/>
              </a:rPr>
              <a:t>Management of Police Information (</a:t>
            </a:r>
            <a:r>
              <a:rPr lang="en-GB" sz="1000" b="1" cap="small" dirty="0" err="1">
                <a:solidFill>
                  <a:schemeClr val="tx1"/>
                </a:solidFill>
                <a:latin typeface="Segoe UI" panose="020B0502040204020203" pitchFamily="34" charset="0"/>
                <a:ea typeface="Times New Roman" panose="02020603050405020304" pitchFamily="18" charset="0"/>
                <a:cs typeface="Segoe UI" panose="020B0502040204020203" pitchFamily="34" charset="0"/>
              </a:rPr>
              <a:t>MoPI</a:t>
            </a:r>
            <a:r>
              <a:rPr lang="en-GB" sz="1000" b="1" cap="small" dirty="0">
                <a:solidFill>
                  <a:schemeClr val="tx1"/>
                </a:solidFill>
                <a:latin typeface="Segoe UI" panose="020B0502040204020203" pitchFamily="34" charset="0"/>
                <a:ea typeface="Times New Roman" panose="02020603050405020304" pitchFamily="18" charset="0"/>
                <a:cs typeface="Segoe UI" panose="020B0502040204020203" pitchFamily="34" charset="0"/>
              </a:rPr>
              <a:t>) </a:t>
            </a:r>
            <a:r>
              <a:rPr lang="en-GB" sz="1000" b="1" cap="small" dirty="0" smtClean="0">
                <a:solidFill>
                  <a:schemeClr val="tx1"/>
                </a:solidFill>
                <a:latin typeface="Segoe UI" panose="020B0502040204020203" pitchFamily="34" charset="0"/>
                <a:ea typeface="Times New Roman" panose="02020603050405020304" pitchFamily="18" charset="0"/>
                <a:cs typeface="Segoe UI" panose="020B0502040204020203" pitchFamily="34" charset="0"/>
              </a:rPr>
              <a:t>2005 </a:t>
            </a:r>
            <a:r>
              <a:rPr lang="en-GB" sz="1000" dirty="0">
                <a:hlinkClick r:id="rId10"/>
              </a:rPr>
              <a:t>Management of police information (college.police.uk)</a:t>
            </a:r>
            <a:endParaRPr lang="en-GB" sz="1000" dirty="0">
              <a:solidFill>
                <a:schemeClr val="tx1"/>
              </a:solidFill>
              <a:latin typeface="Segoe UI" panose="020B0502040204020203" pitchFamily="34" charset="0"/>
              <a:ea typeface="Times New Roman" panose="02020603050405020304" pitchFamily="18" charset="0"/>
              <a:cs typeface="Segoe UI" panose="020B0502040204020203" pitchFamily="34" charset="0"/>
            </a:endParaRPr>
          </a:p>
        </p:txBody>
      </p:sp>
      <p:sp>
        <p:nvSpPr>
          <p:cNvPr id="19" name="Rectangle 18"/>
          <p:cNvSpPr/>
          <p:nvPr/>
        </p:nvSpPr>
        <p:spPr>
          <a:xfrm>
            <a:off x="6542649" y="3811470"/>
            <a:ext cx="5383344" cy="487099"/>
          </a:xfrm>
          <a:prstGeom prst="rect">
            <a:avLst/>
          </a:prstGeom>
          <a:solidFill>
            <a:srgbClr val="008080"/>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000" b="1" cap="small" dirty="0" smtClean="0">
                <a:latin typeface="Segoe UI" panose="020B0502040204020203" pitchFamily="34" charset="0"/>
                <a:cs typeface="Segoe UI" panose="020B0502040204020203" pitchFamily="34" charset="0"/>
              </a:rPr>
              <a:t>Supporting legislation and policy references</a:t>
            </a:r>
            <a:endParaRPr lang="en-GB" sz="1000" b="1" cap="small" dirty="0">
              <a:latin typeface="Segoe UI" panose="020B0502040204020203" pitchFamily="34" charset="0"/>
              <a:cs typeface="Segoe UI" panose="020B0502040204020203" pitchFamily="34" charset="0"/>
            </a:endParaRPr>
          </a:p>
        </p:txBody>
      </p:sp>
      <p:sp>
        <p:nvSpPr>
          <p:cNvPr id="20" name="Regular Pentagon 19"/>
          <p:cNvSpPr/>
          <p:nvPr/>
        </p:nvSpPr>
        <p:spPr>
          <a:xfrm>
            <a:off x="9591040" y="1722433"/>
            <a:ext cx="1955800" cy="1762760"/>
          </a:xfrm>
          <a:prstGeom prst="pentagon">
            <a:avLst/>
          </a:prstGeom>
          <a:solidFill>
            <a:srgbClr val="3BBBC4"/>
          </a:solidFill>
          <a:ln>
            <a:solidFill>
              <a:srgbClr val="3BBB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cap="small" dirty="0" smtClean="0">
                <a:latin typeface="Segoe UI" panose="020B0502040204020203" pitchFamily="34" charset="0"/>
                <a:cs typeface="Segoe UI" panose="020B0502040204020203" pitchFamily="34" charset="0"/>
              </a:rPr>
              <a:t>New Domestic abuse act 2021 PART 4 </a:t>
            </a:r>
            <a:r>
              <a:rPr lang="en-GB" sz="1000" cap="small" dirty="0" smtClean="0">
                <a:latin typeface="Segoe UI" panose="020B0502040204020203" pitchFamily="34" charset="0"/>
                <a:cs typeface="Segoe UI" panose="020B0502040204020203" pitchFamily="34" charset="0"/>
              </a:rPr>
              <a:t>Local </a:t>
            </a:r>
            <a:r>
              <a:rPr lang="en-GB" sz="1000" cap="small" dirty="0">
                <a:latin typeface="Segoe UI" panose="020B0502040204020203" pitchFamily="34" charset="0"/>
                <a:cs typeface="Segoe UI" panose="020B0502040204020203" pitchFamily="34" charset="0"/>
              </a:rPr>
              <a:t>authority </a:t>
            </a:r>
            <a:r>
              <a:rPr lang="en-GB" sz="1000" cap="small" dirty="0" smtClean="0">
                <a:latin typeface="Segoe UI" panose="020B0502040204020203" pitchFamily="34" charset="0"/>
                <a:cs typeface="Segoe UI" panose="020B0502040204020203" pitchFamily="34" charset="0"/>
              </a:rPr>
              <a:t>support</a:t>
            </a:r>
          </a:p>
          <a:p>
            <a:r>
              <a:rPr lang="en-GB" sz="1000" dirty="0">
                <a:solidFill>
                  <a:schemeClr val="bg1"/>
                </a:solidFill>
                <a:hlinkClick r:id="rId11"/>
              </a:rPr>
              <a:t>Domestic Abuse Act 2021 (legislation.gov.uk)</a:t>
            </a:r>
            <a:endParaRPr lang="en-GB" sz="1000" dirty="0">
              <a:solidFill>
                <a:schemeClr val="bg1"/>
              </a:solidFill>
            </a:endParaRPr>
          </a:p>
          <a:p>
            <a:endParaRPr lang="en-GB"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9928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Information sharing principles</a:t>
            </a:r>
            <a:endParaRPr lang="en-GB" dirty="0"/>
          </a:p>
        </p:txBody>
      </p:sp>
      <p:sp>
        <p:nvSpPr>
          <p:cNvPr id="3" name="Content Placeholder 2"/>
          <p:cNvSpPr>
            <a:spLocks noGrp="1"/>
          </p:cNvSpPr>
          <p:nvPr>
            <p:ph sz="quarter" idx="10"/>
          </p:nvPr>
        </p:nvSpPr>
        <p:spPr/>
        <p:txBody>
          <a:bodyPr>
            <a:normAutofit/>
          </a:bodyPr>
          <a:lstStyle/>
          <a:p>
            <a:r>
              <a:rPr lang="en-US" b="1" dirty="0"/>
              <a:t>Necessary and proportionate </a:t>
            </a:r>
            <a:endParaRPr lang="en-US" b="1" dirty="0" smtClean="0"/>
          </a:p>
          <a:p>
            <a:r>
              <a:rPr lang="en-US" dirty="0" smtClean="0"/>
              <a:t>When </a:t>
            </a:r>
            <a:r>
              <a:rPr lang="en-US" dirty="0"/>
              <a:t>taking decisions about what information to share, you should consider how much information you need to release. Not sharing more data than is necessary to be of use is a key element of the GDPR and Data Protection Act 2018, and you should consider the impact of disclosing information on the information subject and any third parties. Information must be proportionate to the need and level of risk. </a:t>
            </a:r>
            <a:endParaRPr lang="en-US" dirty="0" smtClean="0"/>
          </a:p>
          <a:p>
            <a:r>
              <a:rPr lang="en-US" b="1" dirty="0" smtClean="0"/>
              <a:t>Relevant</a:t>
            </a:r>
            <a:r>
              <a:rPr lang="en-US" dirty="0" smtClean="0"/>
              <a:t> </a:t>
            </a:r>
            <a:r>
              <a:rPr lang="en-US" dirty="0"/>
              <a:t>Only information that is relevant to the purposes should be shared with those who need it. This allows others to do their job effectively and make informed decisions. </a:t>
            </a:r>
            <a:endParaRPr lang="en-US" dirty="0" smtClean="0"/>
          </a:p>
          <a:p>
            <a:r>
              <a:rPr lang="en-US" b="1" dirty="0" smtClean="0"/>
              <a:t>Adequate</a:t>
            </a:r>
            <a:r>
              <a:rPr lang="en-US" dirty="0" smtClean="0"/>
              <a:t> </a:t>
            </a:r>
            <a:r>
              <a:rPr lang="en-US" dirty="0"/>
              <a:t>Information should be adequate for its purpose. Information should be of the right quality to ensure that it can be understood and relied upon. </a:t>
            </a:r>
            <a:endParaRPr lang="en-US" dirty="0" smtClean="0"/>
          </a:p>
          <a:p>
            <a:r>
              <a:rPr lang="en-US" b="1" dirty="0" smtClean="0"/>
              <a:t>Accurate</a:t>
            </a:r>
            <a:r>
              <a:rPr lang="en-US" dirty="0" smtClean="0"/>
              <a:t> </a:t>
            </a:r>
            <a:r>
              <a:rPr lang="en-US" dirty="0"/>
              <a:t>Information should be accurate and up to date and should clearly distinguish between fact and opinion. If the information is historical then this should be explained. </a:t>
            </a:r>
            <a:endParaRPr lang="en-US" dirty="0" smtClean="0"/>
          </a:p>
          <a:p>
            <a:r>
              <a:rPr lang="en-US" b="1" dirty="0" smtClean="0"/>
              <a:t>Timely</a:t>
            </a:r>
            <a:r>
              <a:rPr lang="en-US" dirty="0" smtClean="0"/>
              <a:t> </a:t>
            </a:r>
            <a:r>
              <a:rPr lang="en-US" dirty="0"/>
              <a:t>Information should be shared in a timely fashion to reduce the risk of missed opportunities to offer support and protection to a child. </a:t>
            </a:r>
            <a:endParaRPr lang="en-US" dirty="0" smtClean="0"/>
          </a:p>
        </p:txBody>
      </p:sp>
      <p:sp>
        <p:nvSpPr>
          <p:cNvPr id="4" name="Content Placeholder 3"/>
          <p:cNvSpPr>
            <a:spLocks noGrp="1"/>
          </p:cNvSpPr>
          <p:nvPr>
            <p:ph sz="quarter" idx="11"/>
          </p:nvPr>
        </p:nvSpPr>
        <p:spPr/>
        <p:txBody>
          <a:bodyPr/>
          <a:lstStyle/>
          <a:p>
            <a:endParaRPr lang="en-GB"/>
          </a:p>
        </p:txBody>
      </p:sp>
      <p:sp>
        <p:nvSpPr>
          <p:cNvPr id="5" name="Content Placeholder 4"/>
          <p:cNvSpPr>
            <a:spLocks noGrp="1"/>
          </p:cNvSpPr>
          <p:nvPr>
            <p:ph sz="quarter" idx="12"/>
          </p:nvPr>
        </p:nvSpPr>
        <p:spPr/>
        <p:txBody>
          <a:bodyPr/>
          <a:lstStyle/>
          <a:p>
            <a:endParaRPr lang="en-GB"/>
          </a:p>
        </p:txBody>
      </p:sp>
      <p:sp>
        <p:nvSpPr>
          <p:cNvPr id="6" name="Content Placeholder 5"/>
          <p:cNvSpPr>
            <a:spLocks noGrp="1"/>
          </p:cNvSpPr>
          <p:nvPr>
            <p:ph sz="quarter" idx="16"/>
          </p:nvPr>
        </p:nvSpPr>
        <p:spPr/>
        <p:txBody>
          <a:bodyPr/>
          <a:lstStyle/>
          <a:p>
            <a:r>
              <a:rPr lang="en-US" dirty="0"/>
              <a:t>Timeliness is key in emergency situations and it may not be appropriate to seek consent for information sharing if it could cause delays and therefore place a child or young person at increased risk of harm. Practitioners should ensure that sufficient information is shared, as well as consider the urgency with which to share it. </a:t>
            </a:r>
          </a:p>
          <a:p>
            <a:r>
              <a:rPr lang="en-US" b="1" dirty="0"/>
              <a:t>Secure</a:t>
            </a:r>
            <a:r>
              <a:rPr lang="en-US" dirty="0"/>
              <a:t> Wherever possible, information should be shared in an appropriate, secure way. Practitioners must always follow their </a:t>
            </a:r>
            <a:r>
              <a:rPr lang="en-US" dirty="0" err="1"/>
              <a:t>organisation’s</a:t>
            </a:r>
            <a:r>
              <a:rPr lang="en-US" dirty="0"/>
              <a:t> policy on security for handling personal information. </a:t>
            </a:r>
          </a:p>
          <a:p>
            <a:r>
              <a:rPr lang="en-US" b="1" dirty="0"/>
              <a:t>Record</a:t>
            </a:r>
            <a:r>
              <a:rPr lang="en-US" dirty="0"/>
              <a:t> Information sharing decisions should be recorded, whether or not the decision is taken to share. If the decision is to share, reasons should be cited including what information has been shared and with whom, in line with </a:t>
            </a:r>
            <a:r>
              <a:rPr lang="en-US" dirty="0" err="1"/>
              <a:t>organisational</a:t>
            </a:r>
            <a:r>
              <a:rPr lang="en-US" dirty="0"/>
              <a:t> procedures. If the decision is not to share, it is good practice to record the reasons for this decision and discuss them with the requester. In line with each </a:t>
            </a:r>
            <a:r>
              <a:rPr lang="en-US" dirty="0" err="1"/>
              <a:t>organisation’s</a:t>
            </a:r>
            <a:r>
              <a:rPr lang="en-US" dirty="0"/>
              <a:t> own retention policy, the information should not be kept any longer than is necessary. In some rare circumstances, this may be indefinitely, but if this is the case, there should be a review process scheduled at regular intervals to ensure data is not retained where it is unnecessary to do so</a:t>
            </a:r>
            <a:endParaRPr lang="en-GB" dirty="0"/>
          </a:p>
          <a:p>
            <a:r>
              <a:rPr lang="en-GB" dirty="0">
                <a:hlinkClick r:id="rId2"/>
              </a:rPr>
              <a:t>https://assets.publishing.service.gov.uk/government/uploads/system/uploads/attachment_data/file/721581/Information_sharing_advice_practitioners_safeguarding_services.pdf</a:t>
            </a:r>
            <a:endParaRPr lang="en-GB" dirty="0"/>
          </a:p>
          <a:p>
            <a:endParaRPr lang="en-GB" dirty="0"/>
          </a:p>
        </p:txBody>
      </p:sp>
    </p:spTree>
    <p:extLst>
      <p:ext uri="{BB962C8B-B14F-4D97-AF65-F5344CB8AC3E}">
        <p14:creationId xmlns:p14="http://schemas.microsoft.com/office/powerpoint/2010/main" val="418158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Data Protection Act 2018  Schedule 2 Exemptions</a:t>
            </a:r>
            <a:endParaRPr lang="en-GB" dirty="0"/>
          </a:p>
        </p:txBody>
      </p:sp>
      <p:sp>
        <p:nvSpPr>
          <p:cNvPr id="3" name="Content Placeholder 2"/>
          <p:cNvSpPr>
            <a:spLocks noGrp="1"/>
          </p:cNvSpPr>
          <p:nvPr>
            <p:ph sz="quarter" idx="10"/>
          </p:nvPr>
        </p:nvSpPr>
        <p:spPr/>
        <p:txBody>
          <a:bodyPr>
            <a:normAutofit lnSpcReduction="10000"/>
          </a:bodyPr>
          <a:lstStyle/>
          <a:p>
            <a:r>
              <a:rPr lang="en-US" sz="2400" dirty="0" smtClean="0"/>
              <a:t>Schedule 2, part 1.</a:t>
            </a:r>
          </a:p>
          <a:p>
            <a:endParaRPr lang="en-US" sz="100" dirty="0"/>
          </a:p>
          <a:p>
            <a:r>
              <a:rPr lang="en-US" sz="2400" dirty="0" smtClean="0"/>
              <a:t>2(1) The </a:t>
            </a:r>
            <a:r>
              <a:rPr lang="en-US" sz="2400" dirty="0"/>
              <a:t>listed GDPR provisions and Article 34(1) and (4) of the GDPR (communication of personal data breach to the data subject) do not apply to personal data processed for any of the following purposes—</a:t>
            </a:r>
          </a:p>
          <a:p>
            <a:r>
              <a:rPr lang="en-US" sz="2400" b="1" dirty="0"/>
              <a:t>(</a:t>
            </a:r>
            <a:r>
              <a:rPr lang="en-US" sz="2400" b="1" dirty="0" smtClean="0"/>
              <a:t>a) the </a:t>
            </a:r>
            <a:r>
              <a:rPr lang="en-US" sz="2400" b="1" dirty="0"/>
              <a:t>prevention or detection of crime,</a:t>
            </a:r>
          </a:p>
          <a:p>
            <a:r>
              <a:rPr lang="en-US" sz="2400" b="1" dirty="0"/>
              <a:t>(</a:t>
            </a:r>
            <a:r>
              <a:rPr lang="en-US" sz="2400" b="1" dirty="0" smtClean="0"/>
              <a:t>b) the </a:t>
            </a:r>
            <a:r>
              <a:rPr lang="en-US" sz="2400" b="1" dirty="0"/>
              <a:t>apprehension or prosecution of </a:t>
            </a:r>
            <a:r>
              <a:rPr lang="en-US" sz="2400" b="1" dirty="0" smtClean="0"/>
              <a:t>offenders</a:t>
            </a:r>
          </a:p>
          <a:p>
            <a:endParaRPr lang="en-US" dirty="0"/>
          </a:p>
          <a:p>
            <a:endParaRPr lang="en-US" dirty="0"/>
          </a:p>
          <a:p>
            <a:endParaRPr lang="en-GB" dirty="0"/>
          </a:p>
        </p:txBody>
      </p:sp>
      <p:sp>
        <p:nvSpPr>
          <p:cNvPr id="4" name="Content Placeholder 3"/>
          <p:cNvSpPr>
            <a:spLocks noGrp="1"/>
          </p:cNvSpPr>
          <p:nvPr>
            <p:ph sz="quarter" idx="11"/>
          </p:nvPr>
        </p:nvSpPr>
        <p:spPr/>
        <p:txBody>
          <a:bodyPr/>
          <a:lstStyle/>
          <a:p>
            <a:endParaRPr lang="en-GB"/>
          </a:p>
        </p:txBody>
      </p:sp>
      <p:sp>
        <p:nvSpPr>
          <p:cNvPr id="6" name="Content Placeholder 5"/>
          <p:cNvSpPr>
            <a:spLocks noGrp="1"/>
          </p:cNvSpPr>
          <p:nvPr>
            <p:ph sz="quarter" idx="16"/>
          </p:nvPr>
        </p:nvSpPr>
        <p:spPr>
          <a:xfrm>
            <a:off x="6366080" y="1699635"/>
            <a:ext cx="5516357" cy="4298042"/>
          </a:xfrm>
        </p:spPr>
        <p:txBody>
          <a:bodyPr>
            <a:noAutofit/>
          </a:bodyPr>
          <a:lstStyle/>
          <a:p>
            <a:r>
              <a:rPr lang="en-US" sz="2400" dirty="0" smtClean="0"/>
              <a:t>If </a:t>
            </a:r>
            <a:r>
              <a:rPr lang="en-US" sz="2400" dirty="0"/>
              <a:t>a disclosure becomes necessary then the duty of confidentiality has to be respected to the extent compatible with achieving that purpose. </a:t>
            </a:r>
          </a:p>
          <a:p>
            <a:r>
              <a:rPr lang="en-US" sz="2400" dirty="0" smtClean="0"/>
              <a:t>Any </a:t>
            </a:r>
            <a:r>
              <a:rPr lang="en-US" sz="2400" dirty="0"/>
              <a:t>disclosure therefore has to be both necessary and proportionate. </a:t>
            </a:r>
            <a:endParaRPr lang="en-US" sz="2400" dirty="0" smtClean="0"/>
          </a:p>
          <a:p>
            <a:r>
              <a:rPr lang="en-US" sz="2400" dirty="0" smtClean="0"/>
              <a:t>Anyone </a:t>
            </a:r>
            <a:r>
              <a:rPr lang="en-US" sz="2400" dirty="0"/>
              <a:t>considering a public interest disclosure must therefore have a reasonable belief that it will achieve its purpose and disclose only so much information as is necessary to achieve it.</a:t>
            </a:r>
            <a:endParaRPr lang="en-GB" sz="2400" dirty="0"/>
          </a:p>
        </p:txBody>
      </p:sp>
    </p:spTree>
    <p:extLst>
      <p:ext uri="{BB962C8B-B14F-4D97-AF65-F5344CB8AC3E}">
        <p14:creationId xmlns:p14="http://schemas.microsoft.com/office/powerpoint/2010/main" val="73652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“Vital Interest” - DPA 2018 Sched1(18) </a:t>
            </a:r>
            <a:endParaRPr lang="en-GB" dirty="0"/>
          </a:p>
        </p:txBody>
      </p:sp>
      <p:sp>
        <p:nvSpPr>
          <p:cNvPr id="7" name="Content Placeholder 6"/>
          <p:cNvSpPr>
            <a:spLocks noGrp="1"/>
          </p:cNvSpPr>
          <p:nvPr>
            <p:ph sz="quarter" idx="10"/>
          </p:nvPr>
        </p:nvSpPr>
        <p:spPr/>
        <p:txBody>
          <a:bodyPr/>
          <a:lstStyle/>
          <a:p>
            <a:r>
              <a:rPr lang="en-US" sz="2000" dirty="0"/>
              <a:t>This condition is met if—</a:t>
            </a:r>
          </a:p>
          <a:p>
            <a:r>
              <a:rPr lang="en-US" sz="2000" dirty="0"/>
              <a:t>(a</a:t>
            </a:r>
            <a:r>
              <a:rPr lang="en-US" sz="2000" dirty="0" smtClean="0"/>
              <a:t>) the </a:t>
            </a:r>
            <a:r>
              <a:rPr lang="en-US" sz="2000" dirty="0"/>
              <a:t>processing is necessary for the purposes of—</a:t>
            </a:r>
          </a:p>
          <a:p>
            <a:r>
              <a:rPr lang="en-US" sz="2000" dirty="0" smtClean="0"/>
              <a:t>	(</a:t>
            </a:r>
            <a:r>
              <a:rPr lang="en-US" sz="2000" dirty="0" err="1"/>
              <a:t>i</a:t>
            </a:r>
            <a:r>
              <a:rPr lang="en-US" sz="2000" dirty="0" smtClean="0"/>
              <a:t>) protecting </a:t>
            </a:r>
            <a:r>
              <a:rPr lang="en-US" sz="2000" dirty="0"/>
              <a:t>an individual from neglect or physical, mental or emotional harm, or</a:t>
            </a:r>
          </a:p>
          <a:p>
            <a:r>
              <a:rPr lang="en-US" sz="2000" dirty="0" smtClean="0"/>
              <a:t>	(</a:t>
            </a:r>
            <a:r>
              <a:rPr lang="en-US" sz="2000" dirty="0"/>
              <a:t>ii</a:t>
            </a:r>
            <a:r>
              <a:rPr lang="en-US" sz="2000" dirty="0" smtClean="0"/>
              <a:t>) protecting </a:t>
            </a:r>
            <a:r>
              <a:rPr lang="en-US" sz="2000" dirty="0"/>
              <a:t>the physical, mental or emotional well-being of an individual,</a:t>
            </a:r>
          </a:p>
          <a:p>
            <a:r>
              <a:rPr lang="en-US" sz="2000" dirty="0"/>
              <a:t>(b</a:t>
            </a:r>
            <a:r>
              <a:rPr lang="en-US" sz="2000" dirty="0" smtClean="0"/>
              <a:t>) the </a:t>
            </a:r>
            <a:r>
              <a:rPr lang="en-US" sz="2000" dirty="0"/>
              <a:t>individual is—</a:t>
            </a:r>
          </a:p>
          <a:p>
            <a:r>
              <a:rPr lang="en-US" sz="2000" dirty="0" smtClean="0"/>
              <a:t>	(</a:t>
            </a:r>
            <a:r>
              <a:rPr lang="en-US" sz="2000" dirty="0" err="1"/>
              <a:t>i</a:t>
            </a:r>
            <a:r>
              <a:rPr lang="en-US" sz="2000" dirty="0" smtClean="0"/>
              <a:t>) aged </a:t>
            </a:r>
            <a:r>
              <a:rPr lang="en-US" sz="2000" dirty="0"/>
              <a:t>under 18, or</a:t>
            </a:r>
          </a:p>
          <a:p>
            <a:r>
              <a:rPr lang="en-US" sz="2000" dirty="0" smtClean="0"/>
              <a:t>	(ii) aged </a:t>
            </a:r>
            <a:r>
              <a:rPr lang="en-US" sz="2000" dirty="0"/>
              <a:t>18 or over and at risk,</a:t>
            </a:r>
          </a:p>
          <a:p>
            <a:r>
              <a:rPr lang="en-US" sz="2000" dirty="0"/>
              <a:t>(c</a:t>
            </a:r>
            <a:r>
              <a:rPr lang="en-US" sz="2000" dirty="0" smtClean="0"/>
              <a:t>) the </a:t>
            </a:r>
            <a:r>
              <a:rPr lang="en-US" sz="2000" dirty="0"/>
              <a:t>processing is carried out without the consent of the data subject for one of the reasons listed in sub-paragraph (2), and</a:t>
            </a:r>
          </a:p>
          <a:p>
            <a:r>
              <a:rPr lang="en-US" sz="2000" dirty="0"/>
              <a:t>(d</a:t>
            </a:r>
            <a:r>
              <a:rPr lang="en-US" sz="2000" dirty="0" smtClean="0"/>
              <a:t>) the </a:t>
            </a:r>
            <a:r>
              <a:rPr lang="en-US" sz="2000" dirty="0"/>
              <a:t>processing is necessary for reasons of substantial public interest.</a:t>
            </a:r>
          </a:p>
          <a:p>
            <a:endParaRPr lang="en-GB" dirty="0"/>
          </a:p>
        </p:txBody>
      </p:sp>
      <p:sp>
        <p:nvSpPr>
          <p:cNvPr id="8" name="Content Placeholder 7"/>
          <p:cNvSpPr>
            <a:spLocks noGrp="1"/>
          </p:cNvSpPr>
          <p:nvPr>
            <p:ph sz="quarter" idx="11"/>
          </p:nvPr>
        </p:nvSpPr>
        <p:spPr/>
        <p:txBody>
          <a:bodyPr/>
          <a:lstStyle/>
          <a:p>
            <a:endParaRPr lang="en-GB"/>
          </a:p>
        </p:txBody>
      </p:sp>
    </p:spTree>
    <p:extLst>
      <p:ext uri="{BB962C8B-B14F-4D97-AF65-F5344CB8AC3E}">
        <p14:creationId xmlns:p14="http://schemas.microsoft.com/office/powerpoint/2010/main" val="381715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Flowchart for Safeguarding </a:t>
            </a:r>
            <a:endParaRPr lang="en-GB" dirty="0"/>
          </a:p>
        </p:txBody>
      </p:sp>
      <p:pic>
        <p:nvPicPr>
          <p:cNvPr id="7" name="Content Placeholder 6"/>
          <p:cNvPicPr>
            <a:picLocks noGrp="1" noChangeAspect="1"/>
          </p:cNvPicPr>
          <p:nvPr>
            <p:ph sz="quarter" idx="10"/>
          </p:nvPr>
        </p:nvPicPr>
        <p:blipFill>
          <a:blip r:embed="rId2"/>
          <a:stretch>
            <a:fillRect/>
          </a:stretch>
        </p:blipFill>
        <p:spPr>
          <a:xfrm>
            <a:off x="1417236" y="1700213"/>
            <a:ext cx="3301216" cy="3935412"/>
          </a:xfrm>
          <a:prstGeom prst="rect">
            <a:avLst/>
          </a:prstGeom>
        </p:spPr>
      </p:pic>
      <p:sp>
        <p:nvSpPr>
          <p:cNvPr id="4" name="Content Placeholder 3"/>
          <p:cNvSpPr>
            <a:spLocks noGrp="1"/>
          </p:cNvSpPr>
          <p:nvPr>
            <p:ph sz="quarter" idx="11"/>
          </p:nvPr>
        </p:nvSpPr>
        <p:spPr/>
        <p:txBody>
          <a:bodyPr/>
          <a:lstStyle/>
          <a:p>
            <a:endParaRPr lang="en-GB"/>
          </a:p>
        </p:txBody>
      </p:sp>
      <p:sp>
        <p:nvSpPr>
          <p:cNvPr id="5" name="Content Placeholder 4"/>
          <p:cNvSpPr>
            <a:spLocks noGrp="1"/>
          </p:cNvSpPr>
          <p:nvPr>
            <p:ph sz="quarter" idx="12"/>
          </p:nvPr>
        </p:nvSpPr>
        <p:spPr/>
        <p:txBody>
          <a:bodyPr/>
          <a:lstStyle/>
          <a:p>
            <a:endParaRPr lang="en-GB"/>
          </a:p>
        </p:txBody>
      </p:sp>
      <p:sp>
        <p:nvSpPr>
          <p:cNvPr id="6" name="Content Placeholder 5"/>
          <p:cNvSpPr>
            <a:spLocks noGrp="1"/>
          </p:cNvSpPr>
          <p:nvPr>
            <p:ph sz="quarter" idx="16"/>
          </p:nvPr>
        </p:nvSpPr>
        <p:spPr/>
        <p:txBody>
          <a:bodyPr/>
          <a:lstStyle/>
          <a:p>
            <a:r>
              <a:rPr lang="en-GB" dirty="0">
                <a:hlinkClick r:id="rId3"/>
              </a:rPr>
              <a:t>https://</a:t>
            </a:r>
            <a:r>
              <a:rPr lang="en-GB" dirty="0" smtClean="0">
                <a:hlinkClick r:id="rId3"/>
              </a:rPr>
              <a:t>assets.publishing.service.gov.uk/government/uploads/system/uploads/attachment_data/file/721581/Information_sharing_advice_practitioners_safeguarding_services.pdf</a:t>
            </a:r>
            <a:endParaRPr lang="en-GB" dirty="0" smtClean="0"/>
          </a:p>
          <a:p>
            <a:endParaRPr lang="en-GB" dirty="0"/>
          </a:p>
          <a:p>
            <a:r>
              <a:rPr lang="en-US" sz="2000" b="1" dirty="0" smtClean="0">
                <a:solidFill>
                  <a:schemeClr val="accent1">
                    <a:lumMod val="75000"/>
                  </a:schemeClr>
                </a:solidFill>
              </a:rPr>
              <a:t>Does the </a:t>
            </a:r>
            <a:r>
              <a:rPr lang="en-US" sz="2000" b="1" dirty="0">
                <a:solidFill>
                  <a:schemeClr val="accent1">
                    <a:lumMod val="75000"/>
                  </a:schemeClr>
                </a:solidFill>
              </a:rPr>
              <a:t>common law duty of confidence and the Human Rights Act 1998 prevent the sharing of personal </a:t>
            </a:r>
            <a:r>
              <a:rPr lang="en-US" sz="2000" b="1" dirty="0" smtClean="0">
                <a:solidFill>
                  <a:schemeClr val="accent1">
                    <a:lumMod val="75000"/>
                  </a:schemeClr>
                </a:solidFill>
              </a:rPr>
              <a:t>information?</a:t>
            </a:r>
          </a:p>
          <a:p>
            <a:r>
              <a:rPr lang="en-US" sz="2000" b="1" dirty="0" smtClean="0"/>
              <a:t>No </a:t>
            </a:r>
            <a:r>
              <a:rPr lang="en-US" sz="2000" b="1" dirty="0"/>
              <a:t>- this is not the case. In addition to the GDPR and Data Protection Act 2018, practitioners need to balance the common law duty of confidence, and the rights within the Human Rights Act 1998, against the effect on children or individuals at risk, if they do not share the information.</a:t>
            </a:r>
            <a:endParaRPr lang="en-GB" sz="2000" b="1" dirty="0"/>
          </a:p>
        </p:txBody>
      </p:sp>
    </p:spTree>
    <p:extLst>
      <p:ext uri="{BB962C8B-B14F-4D97-AF65-F5344CB8AC3E}">
        <p14:creationId xmlns:p14="http://schemas.microsoft.com/office/powerpoint/2010/main" val="52363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GB" sz="3200" dirty="0"/>
              <a:t>Necessary and Proportionate?</a:t>
            </a:r>
          </a:p>
        </p:txBody>
      </p:sp>
      <p:sp>
        <p:nvSpPr>
          <p:cNvPr id="3" name="Content Placeholder 2"/>
          <p:cNvSpPr>
            <a:spLocks noGrp="1"/>
          </p:cNvSpPr>
          <p:nvPr>
            <p:ph sz="quarter" idx="10"/>
          </p:nvPr>
        </p:nvSpPr>
        <p:spPr/>
        <p:txBody>
          <a:bodyPr>
            <a:normAutofit lnSpcReduction="10000"/>
          </a:bodyPr>
          <a:lstStyle/>
          <a:p>
            <a:pPr marL="228600" lvl="0" indent="-228600">
              <a:buFont typeface="Arial" panose="020B0604020202020204" pitchFamily="34" charset="0"/>
              <a:buChar char="•"/>
            </a:pPr>
            <a:endParaRPr lang="en-GB" sz="2000" dirty="0">
              <a:latin typeface="Montserrat" pitchFamily="2" charset="77"/>
            </a:endParaRPr>
          </a:p>
          <a:p>
            <a:pPr marL="228600" lvl="0" indent="-228600">
              <a:buFont typeface="Arial" panose="020B0604020202020204" pitchFamily="34" charset="0"/>
              <a:buChar char="•"/>
            </a:pPr>
            <a:r>
              <a:rPr lang="en-US" sz="2800" dirty="0" smtClean="0">
                <a:latin typeface="Montserrat" pitchFamily="2" charset="77"/>
              </a:rPr>
              <a:t>What is the objective that underpins the request?</a:t>
            </a:r>
          </a:p>
          <a:p>
            <a:pPr marL="228600" indent="-228600">
              <a:buFont typeface="Arial" panose="020B0604020202020204" pitchFamily="34" charset="0"/>
              <a:buChar char="•"/>
            </a:pPr>
            <a:r>
              <a:rPr lang="en-US" sz="2800" dirty="0">
                <a:latin typeface="Montserrat" pitchFamily="2" charset="77"/>
              </a:rPr>
              <a:t>Is the request under review rationally connected with that objective? </a:t>
            </a:r>
          </a:p>
          <a:p>
            <a:pPr marL="228600" lvl="0" indent="-228600">
              <a:buFont typeface="Arial" panose="020B0604020202020204" pitchFamily="34" charset="0"/>
              <a:buChar char="•"/>
            </a:pPr>
            <a:r>
              <a:rPr lang="en-US" sz="2800" dirty="0" smtClean="0">
                <a:latin typeface="Montserrat" pitchFamily="2" charset="77"/>
              </a:rPr>
              <a:t>Is the requested information necessary in order to achieve that objective, or is a less intrusive option available?</a:t>
            </a:r>
          </a:p>
          <a:p>
            <a:pPr marL="228600" lvl="0" indent="-228600">
              <a:buFont typeface="Arial" panose="020B0604020202020204" pitchFamily="34" charset="0"/>
              <a:buChar char="•"/>
            </a:pPr>
            <a:r>
              <a:rPr lang="en-US" sz="2800" dirty="0" smtClean="0">
                <a:latin typeface="Montserrat" pitchFamily="2" charset="77"/>
              </a:rPr>
              <a:t>Does </a:t>
            </a:r>
            <a:r>
              <a:rPr lang="en-US" sz="2800" dirty="0">
                <a:latin typeface="Montserrat" pitchFamily="2" charset="77"/>
              </a:rPr>
              <a:t>the measure achieve a fair balance between the interests of the individual(s) affected and the wider </a:t>
            </a:r>
            <a:r>
              <a:rPr lang="en-US" sz="2800" dirty="0" smtClean="0">
                <a:latin typeface="Montserrat" pitchFamily="2" charset="77"/>
              </a:rPr>
              <a:t>community?</a:t>
            </a:r>
          </a:p>
          <a:p>
            <a:pPr marL="685800" lvl="1" indent="-228600">
              <a:buFont typeface="Arial" panose="020B0604020202020204" pitchFamily="34" charset="0"/>
              <a:buChar char="•"/>
            </a:pPr>
            <a:r>
              <a:rPr lang="en-US" sz="2800" dirty="0" smtClean="0"/>
              <a:t>What is the justification (e.g., how serious is the offence v how intrusive is the request)? </a:t>
            </a:r>
            <a:endParaRPr lang="en-GB" sz="2800" dirty="0"/>
          </a:p>
        </p:txBody>
      </p:sp>
      <p:sp>
        <p:nvSpPr>
          <p:cNvPr id="7" name="Content Placeholder 6"/>
          <p:cNvSpPr>
            <a:spLocks noGrp="1"/>
          </p:cNvSpPr>
          <p:nvPr>
            <p:ph sz="quarter" idx="11"/>
          </p:nvPr>
        </p:nvSpPr>
        <p:spPr/>
        <p:txBody>
          <a:bodyPr/>
          <a:lstStyle/>
          <a:p>
            <a:endParaRPr lang="en-GB"/>
          </a:p>
        </p:txBody>
      </p:sp>
    </p:spTree>
    <p:extLst>
      <p:ext uri="{BB962C8B-B14F-4D97-AF65-F5344CB8AC3E}">
        <p14:creationId xmlns:p14="http://schemas.microsoft.com/office/powerpoint/2010/main" val="1782520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2165</TotalTime>
  <Words>2177</Words>
  <Application>Microsoft Office PowerPoint</Application>
  <PresentationFormat>Widescreen</PresentationFormat>
  <Paragraphs>147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Montserrat</vt:lpstr>
      <vt:lpstr>Montserrat Light</vt:lpstr>
      <vt:lpstr>Segoe UI</vt:lpstr>
      <vt:lpstr>Times New Roman</vt:lpstr>
      <vt:lpstr>Office Theme</vt:lpstr>
      <vt:lpstr>Caldicott Principles &amp; Information Sharing</vt:lpstr>
      <vt:lpstr>Intercept Points: Who we want to reach…</vt:lpstr>
      <vt:lpstr>Police, Crime, Sentencing and Courts Bill 2021:  Serious Violence Duty </vt:lpstr>
      <vt:lpstr>Legislative basis for information sharing and processing </vt:lpstr>
      <vt:lpstr>Information sharing principles</vt:lpstr>
      <vt:lpstr>Data Protection Act 2018  Schedule 2 Exemptions</vt:lpstr>
      <vt:lpstr>“Vital Interest” - DPA 2018 Sched1(18) </vt:lpstr>
      <vt:lpstr>Flowchart for Safeguarding </vt:lpstr>
      <vt:lpstr>Necessary and Proportionate?</vt:lpstr>
      <vt:lpstr>Proactive or Reactive?</vt:lpstr>
      <vt:lpstr>Case Studies - 1 </vt:lpstr>
      <vt:lpstr>Case Studies - 2 </vt:lpstr>
      <vt:lpstr>Case Studies - 3 </vt:lpstr>
      <vt:lpstr>Case Studies - 4 </vt:lpstr>
      <vt:lpstr>Missing or AWOL</vt:lpstr>
      <vt:lpstr>Case Studies - 5 </vt:lpstr>
      <vt:lpstr>Discussion Case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Franklin</dc:creator>
  <cp:lastModifiedBy>Gilmour, Stan (P2341)</cp:lastModifiedBy>
  <cp:revision>43</cp:revision>
  <dcterms:created xsi:type="dcterms:W3CDTF">2021-02-16T12:45:03Z</dcterms:created>
  <dcterms:modified xsi:type="dcterms:W3CDTF">2022-03-23T06:55:47Z</dcterms:modified>
</cp:coreProperties>
</file>