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8"/>
  </p:notesMasterIdLst>
  <p:sldIdLst>
    <p:sldId id="257" r:id="rId3"/>
    <p:sldId id="385" r:id="rId4"/>
    <p:sldId id="364" r:id="rId5"/>
    <p:sldId id="330" r:id="rId6"/>
    <p:sldId id="345" r:id="rId7"/>
    <p:sldId id="346" r:id="rId8"/>
    <p:sldId id="347" r:id="rId9"/>
    <p:sldId id="379" r:id="rId10"/>
    <p:sldId id="381" r:id="rId11"/>
    <p:sldId id="318" r:id="rId12"/>
    <p:sldId id="387" r:id="rId13"/>
    <p:sldId id="317" r:id="rId14"/>
    <p:sldId id="331" r:id="rId15"/>
    <p:sldId id="380" r:id="rId16"/>
    <p:sldId id="267" r:id="rId17"/>
    <p:sldId id="269" r:id="rId18"/>
    <p:sldId id="319" r:id="rId19"/>
    <p:sldId id="382" r:id="rId20"/>
    <p:sldId id="386" r:id="rId21"/>
    <p:sldId id="272" r:id="rId22"/>
    <p:sldId id="383" r:id="rId23"/>
    <p:sldId id="384" r:id="rId24"/>
    <p:sldId id="262" r:id="rId25"/>
    <p:sldId id="281"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F0E1"/>
    <a:srgbClr val="26E5F0"/>
    <a:srgbClr val="432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77530"/>
  </p:normalViewPr>
  <p:slideViewPr>
    <p:cSldViewPr snapToGrid="0" snapToObjects="1">
      <p:cViewPr varScale="1">
        <p:scale>
          <a:sx n="84" d="100"/>
          <a:sy n="84" d="100"/>
        </p:scale>
        <p:origin x="2680" y="184"/>
      </p:cViewPr>
      <p:guideLst/>
    </p:cSldViewPr>
  </p:slideViewPr>
  <p:notesTextViewPr>
    <p:cViewPr>
      <p:scale>
        <a:sx n="1" d="1"/>
        <a:sy n="1" d="1"/>
      </p:scale>
      <p:origin x="0" y="0"/>
    </p:cViewPr>
  </p:notesTextViewPr>
  <p:notesViewPr>
    <p:cSldViewPr snapToGrid="0" snapToObjects="1">
      <p:cViewPr varScale="1">
        <p:scale>
          <a:sx n="89" d="100"/>
          <a:sy n="89" d="100"/>
        </p:scale>
        <p:origin x="2632"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FED78-5687-4B4B-9C06-0B2A4D6F79CC}" type="doc">
      <dgm:prSet loTypeId="urn:microsoft.com/office/officeart/2005/8/layout/chevron1" loCatId="process" qsTypeId="urn:microsoft.com/office/officeart/2005/8/quickstyle/simple1" qsCatId="simple" csTypeId="urn:microsoft.com/office/officeart/2005/8/colors/colorful1" csCatId="colorful" phldr="1"/>
      <dgm:spPr/>
    </dgm:pt>
    <dgm:pt modelId="{A6C0FDEB-E4B1-4FBA-9912-C645DD552F3E}" type="pres">
      <dgm:prSet presAssocID="{B61FED78-5687-4B4B-9C06-0B2A4D6F79CC}" presName="Name0" presStyleCnt="0">
        <dgm:presLayoutVars>
          <dgm:dir/>
          <dgm:animLvl val="lvl"/>
          <dgm:resizeHandles val="exact"/>
        </dgm:presLayoutVars>
      </dgm:prSet>
      <dgm:spPr/>
    </dgm:pt>
  </dgm:ptLst>
  <dgm:cxnLst>
    <dgm:cxn modelId="{CD7B779E-67BC-334F-BA66-1618C2518FCB}" type="presOf" srcId="{B61FED78-5687-4B4B-9C06-0B2A4D6F79CC}" destId="{A6C0FDEB-E4B1-4FBA-9912-C645DD552F3E}" srcOrd="0" destOrd="0" presId="urn:microsoft.com/office/officeart/2005/8/layout/chevron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D55E5-820C-C94A-8C67-98D8F3C1A0F7}" type="datetimeFigureOut">
              <a:rPr lang="en-US" smtClean="0"/>
              <a:t>3/8/22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EBECC-5535-E64A-9722-FFD07332A243}" type="slidenum">
              <a:rPr lang="en-US" smtClean="0"/>
              <a:t>‹#›</a:t>
            </a:fld>
            <a:endParaRPr lang="en-US"/>
          </a:p>
        </p:txBody>
      </p:sp>
    </p:spTree>
    <p:extLst>
      <p:ext uri="{BB962C8B-B14F-4D97-AF65-F5344CB8AC3E}">
        <p14:creationId xmlns:p14="http://schemas.microsoft.com/office/powerpoint/2010/main" val="239718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1</a:t>
            </a:fld>
            <a:endParaRPr lang="en-US"/>
          </a:p>
        </p:txBody>
      </p:sp>
    </p:spTree>
    <p:extLst>
      <p:ext uri="{BB962C8B-B14F-4D97-AF65-F5344CB8AC3E}">
        <p14:creationId xmlns:p14="http://schemas.microsoft.com/office/powerpoint/2010/main" val="338117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themes came out of work we did back in 2012 to look at the unmet needs of young adults – we had 244 people answer a survey then. We’ve just redone this with 409 respondents so we are analyzing the statistics at the moment with the help of a team at Santander. </a:t>
            </a:r>
          </a:p>
        </p:txBody>
      </p:sp>
      <p:sp>
        <p:nvSpPr>
          <p:cNvPr id="4" name="Slide Number Placeholder 3"/>
          <p:cNvSpPr>
            <a:spLocks noGrp="1"/>
          </p:cNvSpPr>
          <p:nvPr>
            <p:ph type="sldNum" sz="quarter" idx="5"/>
          </p:nvPr>
        </p:nvSpPr>
        <p:spPr/>
        <p:txBody>
          <a:bodyPr/>
          <a:lstStyle/>
          <a:p>
            <a:fld id="{4ADCDAE6-0252-9C47-A3EC-E53EF16CBCF9}" type="slidenum">
              <a:rPr lang="en-US" smtClean="0"/>
              <a:t>10</a:t>
            </a:fld>
            <a:endParaRPr lang="en-US"/>
          </a:p>
        </p:txBody>
      </p:sp>
    </p:spTree>
    <p:extLst>
      <p:ext uri="{BB962C8B-B14F-4D97-AF65-F5344CB8AC3E}">
        <p14:creationId xmlns:p14="http://schemas.microsoft.com/office/powerpoint/2010/main" val="329780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themes came out of work we did back in 2012 to look at the unmet needs of young adults – we had 244 people answer a survey then. We’ve just redone this with 409 respondents so we are analyzing the statistics at the moment with the help of a team at Santander. </a:t>
            </a:r>
          </a:p>
        </p:txBody>
      </p:sp>
      <p:sp>
        <p:nvSpPr>
          <p:cNvPr id="4" name="Slide Number Placeholder 3"/>
          <p:cNvSpPr>
            <a:spLocks noGrp="1"/>
          </p:cNvSpPr>
          <p:nvPr>
            <p:ph type="sldNum" sz="quarter" idx="5"/>
          </p:nvPr>
        </p:nvSpPr>
        <p:spPr/>
        <p:txBody>
          <a:bodyPr/>
          <a:lstStyle/>
          <a:p>
            <a:fld id="{4ADCDAE6-0252-9C47-A3EC-E53EF16CBCF9}" type="slidenum">
              <a:rPr lang="en-US" smtClean="0"/>
              <a:t>11</a:t>
            </a:fld>
            <a:endParaRPr lang="en-US"/>
          </a:p>
        </p:txBody>
      </p:sp>
    </p:spTree>
    <p:extLst>
      <p:ext uri="{BB962C8B-B14F-4D97-AF65-F5344CB8AC3E}">
        <p14:creationId xmlns:p14="http://schemas.microsoft.com/office/powerpoint/2010/main" val="78126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Fatigue, sexual difficulties, poor mental health and</a:t>
            </a:r>
            <a:r>
              <a:rPr lang="en-US" baseline="0" dirty="0"/>
              <a:t> pain all add to the difficulties of living after a cancer diagnosis (Macmillan, Cured but at What Cost?)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Heightened due to expectations</a:t>
            </a:r>
            <a:r>
              <a:rPr lang="en-US" baseline="0" dirty="0"/>
              <a:t> </a:t>
            </a:r>
            <a:r>
              <a:rPr lang="mr-IN" baseline="0" dirty="0"/>
              <a:t>–</a:t>
            </a:r>
            <a:r>
              <a:rPr lang="en-US" baseline="0" dirty="0"/>
              <a:t> losing feeling of invincibility.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updated Small c Survey (June 2019), 79% say they’re suffering from anxiety and 52% from depression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12</a:t>
            </a:fld>
            <a:endParaRPr lang="en-US"/>
          </a:p>
        </p:txBody>
      </p:sp>
    </p:spTree>
    <p:extLst>
      <p:ext uri="{BB962C8B-B14F-4D97-AF65-F5344CB8AC3E}">
        <p14:creationId xmlns:p14="http://schemas.microsoft.com/office/powerpoint/2010/main" val="406111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Heightened due to expectations</a:t>
            </a:r>
            <a:r>
              <a:rPr lang="en-US" baseline="0" dirty="0"/>
              <a:t> </a:t>
            </a:r>
            <a:r>
              <a:rPr lang="mr-IN" baseline="0" dirty="0"/>
              <a:t>–</a:t>
            </a:r>
            <a:r>
              <a:rPr lang="en-US" baseline="0" dirty="0"/>
              <a:t> losing feeling of invincibility.</a:t>
            </a:r>
          </a:p>
          <a:p>
            <a:r>
              <a:rPr lang="en-US" baseline="0" dirty="0"/>
              <a:t>Possibly not all doom and gloom = theory of post-traumatic growth. 78% think that it has helped them to recognize what is important in their life.</a:t>
            </a:r>
          </a:p>
          <a:p>
            <a:r>
              <a:rPr lang="en-US" baseline="0" dirty="0"/>
              <a:t>90% feel that cancer will always be a part of their life.</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13</a:t>
            </a:fld>
            <a:endParaRPr lang="en-US"/>
          </a:p>
        </p:txBody>
      </p:sp>
    </p:spTree>
    <p:extLst>
      <p:ext uri="{BB962C8B-B14F-4D97-AF65-F5344CB8AC3E}">
        <p14:creationId xmlns:p14="http://schemas.microsoft.com/office/powerpoint/2010/main" val="110394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Heightened due to expectations</a:t>
            </a:r>
            <a:r>
              <a:rPr lang="en-US" baseline="0" dirty="0"/>
              <a:t> </a:t>
            </a:r>
            <a:r>
              <a:rPr lang="mr-IN" baseline="0" dirty="0"/>
              <a:t>–</a:t>
            </a:r>
            <a:r>
              <a:rPr lang="en-US" baseline="0" dirty="0"/>
              <a:t> losing feeling of invincibility.</a:t>
            </a:r>
          </a:p>
          <a:p>
            <a:r>
              <a:rPr lang="en-US" baseline="0" dirty="0"/>
              <a:t>Possibly not all doom and gloom = theory of post-traumatic growth. 78% think that it has helped them to recognize what is important in their life.</a:t>
            </a:r>
          </a:p>
          <a:p>
            <a:r>
              <a:rPr lang="en-US" baseline="0" dirty="0"/>
              <a:t>90% feel that cancer will always be a part of their life.</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14</a:t>
            </a:fld>
            <a:endParaRPr lang="en-US"/>
          </a:p>
        </p:txBody>
      </p:sp>
    </p:spTree>
    <p:extLst>
      <p:ext uri="{BB962C8B-B14F-4D97-AF65-F5344CB8AC3E}">
        <p14:creationId xmlns:p14="http://schemas.microsoft.com/office/powerpoint/2010/main" val="150914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r>
              <a:t>Fatigue, sexual difficulties, poor mental health and pain all add to the difficulties of living after a cancer diagnosis (Macmillan, Cured but at What Cost?)</a:t>
            </a:r>
          </a:p>
          <a:p>
            <a:r>
              <a:t>Heightened due to expectations – losing feeling of invincibility.</a:t>
            </a:r>
          </a:p>
          <a:p>
            <a:r>
              <a:t>In updated Small c Survey (June 2019), 79% say they’re suffering from anxiety and 52% from depression</a:t>
            </a:r>
          </a:p>
          <a:p>
            <a:endParaRPr/>
          </a:p>
        </p:txBody>
      </p:sp>
    </p:spTree>
    <p:extLst>
      <p:ext uri="{BB962C8B-B14F-4D97-AF65-F5344CB8AC3E}">
        <p14:creationId xmlns:p14="http://schemas.microsoft.com/office/powerpoint/2010/main" val="218711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16</a:t>
            </a:fld>
            <a:endParaRPr lang="en-US"/>
          </a:p>
        </p:txBody>
      </p:sp>
    </p:spTree>
    <p:extLst>
      <p:ext uri="{BB962C8B-B14F-4D97-AF65-F5344CB8AC3E}">
        <p14:creationId xmlns:p14="http://schemas.microsoft.com/office/powerpoint/2010/main" val="102295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say that their work has been negatively affected by their diagnosis </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17</a:t>
            </a:fld>
            <a:endParaRPr lang="en-US"/>
          </a:p>
        </p:txBody>
      </p:sp>
    </p:spTree>
    <p:extLst>
      <p:ext uri="{BB962C8B-B14F-4D97-AF65-F5344CB8AC3E}">
        <p14:creationId xmlns:p14="http://schemas.microsoft.com/office/powerpoint/2010/main" val="843251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82122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r>
              <a:rPr lang="en-GB" dirty="0"/>
              <a:t>NEIL:</a:t>
            </a:r>
          </a:p>
          <a:p>
            <a:r>
              <a:rPr dirty="0"/>
              <a:t>Respondents to Shine’s 2019 survey listed many reasons why their work had been negatively affected. </a:t>
            </a:r>
          </a:p>
          <a:p>
            <a:endParaRPr dirty="0"/>
          </a:p>
          <a:p>
            <a:r>
              <a:rPr dirty="0"/>
              <a:t>Fatigue is a key issue here as many patients feel that their boss and colleagues do not understand how they are physically or mentally feeling or understand that fatigue is more “than just tiredness”.  Many people say that they worry about justifying on-going time off, with colleagues saying things like “I thought you were finished treatment” and not having an awareness that cancer often requires long-term follow up and that side effects may need additional appointments.</a:t>
            </a:r>
          </a:p>
          <a:p>
            <a:endParaRPr dirty="0"/>
          </a:p>
          <a:p>
            <a:r>
              <a:rPr dirty="0"/>
              <a:t>A lack of confidence was mentioned by a significant proportion of respondents who also noted that they felt pressure not to let others down in their workplace. In some ways, the lack of confidence experienced by cancer patients has parallels with women returning to the workplace following a maternity leave; they have been out of the office/work place for some time, may not be fully aware of any changes, and have experienced a significant change in their life while their colleagues’ lives may have continued on as normal. </a:t>
            </a:r>
          </a:p>
          <a:p>
            <a:endParaRPr dirty="0"/>
          </a:p>
          <a:p>
            <a:r>
              <a:rPr dirty="0"/>
              <a:t>The full extent of Covid-19’s impact on employment for those with cancer is not yet known and is a developing story. Emerging issues include those patients who may find it difficult to work in people-facing jobs or environments which may not be </a:t>
            </a:r>
            <a:r>
              <a:rPr dirty="0" err="1"/>
              <a:t>Covid</a:t>
            </a:r>
            <a:r>
              <a:rPr dirty="0"/>
              <a:t>-secure enough given their underlying health. Some Shine forum members have also mentioned struggles to balance treatment, work and childcare as families are at home more meaning that there is no break in the day when they are able to rest.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both as a cancer survivor and as a Director at Shine Cancer Support</a:t>
            </a:r>
          </a:p>
        </p:txBody>
      </p:sp>
      <p:sp>
        <p:nvSpPr>
          <p:cNvPr id="4" name="Slide Number Placeholder 3"/>
          <p:cNvSpPr>
            <a:spLocks noGrp="1"/>
          </p:cNvSpPr>
          <p:nvPr>
            <p:ph type="sldNum" sz="quarter" idx="5"/>
          </p:nvPr>
        </p:nvSpPr>
        <p:spPr/>
        <p:txBody>
          <a:bodyPr/>
          <a:lstStyle/>
          <a:p>
            <a:fld id="{AA2EBECC-5535-E64A-9722-FFD07332A243}" type="slidenum">
              <a:rPr lang="en-US" smtClean="0"/>
              <a:t>2</a:t>
            </a:fld>
            <a:endParaRPr lang="en-US"/>
          </a:p>
        </p:txBody>
      </p:sp>
    </p:spTree>
    <p:extLst>
      <p:ext uri="{BB962C8B-B14F-4D97-AF65-F5344CB8AC3E}">
        <p14:creationId xmlns:p14="http://schemas.microsoft.com/office/powerpoint/2010/main" val="245175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20</a:t>
            </a:fld>
            <a:endParaRPr lang="en-US"/>
          </a:p>
        </p:txBody>
      </p:sp>
    </p:spTree>
    <p:extLst>
      <p:ext uri="{BB962C8B-B14F-4D97-AF65-F5344CB8AC3E}">
        <p14:creationId xmlns:p14="http://schemas.microsoft.com/office/powerpoint/2010/main" val="2885859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301073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1303462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Peer support is a major thread throughout all of this work. </a:t>
            </a:r>
            <a:endParaRPr dirty="0"/>
          </a:p>
        </p:txBody>
      </p:sp>
      <p:sp>
        <p:nvSpPr>
          <p:cNvPr id="214" name="Google Shape;2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73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24</a:t>
            </a:fld>
            <a:endParaRPr lang="en-US"/>
          </a:p>
        </p:txBody>
      </p:sp>
    </p:spTree>
    <p:extLst>
      <p:ext uri="{BB962C8B-B14F-4D97-AF65-F5344CB8AC3E}">
        <p14:creationId xmlns:p14="http://schemas.microsoft.com/office/powerpoint/2010/main" val="1053994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25</a:t>
            </a:fld>
            <a:endParaRPr lang="en-US"/>
          </a:p>
        </p:txBody>
      </p:sp>
    </p:spTree>
    <p:extLst>
      <p:ext uri="{BB962C8B-B14F-4D97-AF65-F5344CB8AC3E}">
        <p14:creationId xmlns:p14="http://schemas.microsoft.com/office/powerpoint/2010/main" val="333521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Ceinwen</a:t>
            </a:r>
          </a:p>
          <a:p>
            <a:endParaRPr lang="en-US" dirty="0"/>
          </a:p>
        </p:txBody>
      </p:sp>
      <p:sp>
        <p:nvSpPr>
          <p:cNvPr id="4" name="Slide Number Placeholder 3"/>
          <p:cNvSpPr>
            <a:spLocks noGrp="1"/>
          </p:cNvSpPr>
          <p:nvPr>
            <p:ph type="sldNum" sz="quarter" idx="5"/>
          </p:nvPr>
        </p:nvSpPr>
        <p:spPr/>
        <p:txBody>
          <a:bodyPr/>
          <a:lstStyle/>
          <a:p>
            <a:fld id="{4ADCDAE6-0252-9C47-A3EC-E53EF16CBCF9}" type="slidenum">
              <a:rPr lang="en-US" smtClean="0"/>
              <a:t>3</a:t>
            </a:fld>
            <a:endParaRPr lang="en-US"/>
          </a:p>
        </p:txBody>
      </p:sp>
    </p:spTree>
    <p:extLst>
      <p:ext uri="{BB962C8B-B14F-4D97-AF65-F5344CB8AC3E}">
        <p14:creationId xmlns:p14="http://schemas.microsoft.com/office/powerpoint/2010/main" val="350544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4</a:t>
            </a:fld>
            <a:endParaRPr lang="en-US"/>
          </a:p>
        </p:txBody>
      </p:sp>
    </p:spTree>
    <p:extLst>
      <p:ext uri="{BB962C8B-B14F-4D97-AF65-F5344CB8AC3E}">
        <p14:creationId xmlns:p14="http://schemas.microsoft.com/office/powerpoint/2010/main" val="84266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5</a:t>
            </a:fld>
            <a:endParaRPr lang="en-US"/>
          </a:p>
        </p:txBody>
      </p:sp>
    </p:spTree>
    <p:extLst>
      <p:ext uri="{BB962C8B-B14F-4D97-AF65-F5344CB8AC3E}">
        <p14:creationId xmlns:p14="http://schemas.microsoft.com/office/powerpoint/2010/main" val="58833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6</a:t>
            </a:fld>
            <a:endParaRPr lang="en-US"/>
          </a:p>
        </p:txBody>
      </p:sp>
    </p:spTree>
    <p:extLst>
      <p:ext uri="{BB962C8B-B14F-4D97-AF65-F5344CB8AC3E}">
        <p14:creationId xmlns:p14="http://schemas.microsoft.com/office/powerpoint/2010/main" val="214060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7</a:t>
            </a:fld>
            <a:endParaRPr lang="en-US"/>
          </a:p>
        </p:txBody>
      </p:sp>
    </p:spTree>
    <p:extLst>
      <p:ext uri="{BB962C8B-B14F-4D97-AF65-F5344CB8AC3E}">
        <p14:creationId xmlns:p14="http://schemas.microsoft.com/office/powerpoint/2010/main" val="427177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8</a:t>
            </a:fld>
            <a:endParaRPr lang="en-US"/>
          </a:p>
        </p:txBody>
      </p:sp>
    </p:spTree>
    <p:extLst>
      <p:ext uri="{BB962C8B-B14F-4D97-AF65-F5344CB8AC3E}">
        <p14:creationId xmlns:p14="http://schemas.microsoft.com/office/powerpoint/2010/main" val="346018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9</a:t>
            </a:fld>
            <a:endParaRPr lang="en-US"/>
          </a:p>
        </p:txBody>
      </p:sp>
    </p:spTree>
    <p:extLst>
      <p:ext uri="{BB962C8B-B14F-4D97-AF65-F5344CB8AC3E}">
        <p14:creationId xmlns:p14="http://schemas.microsoft.com/office/powerpoint/2010/main" val="1901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48858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7223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1822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34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53449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32B7-408D-EB43-981A-240F9C4E4310}"/>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421C8D-8997-1D4D-97FE-88226E5B1BE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FFAE05-33C0-4444-87A3-B8F69B40D2C8}"/>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90EF40FC-E49E-DC49-B28B-47A927D84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65001-DF1B-8D4E-8F0F-64A050767142}"/>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19203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CBE-529B-E64B-BFE6-BA159D110F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A8D1F7-09F8-7C4E-9804-427A047F44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4BC2B4-24D6-8C41-910F-7E3372692629}"/>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8A156081-226C-9642-A9DD-282F4DCFB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AF150-FA3A-CA4C-AC2A-5350A7270C6E}"/>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15709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F120-583C-7342-8A85-90945A32EBA2}"/>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345E47-69B7-F044-8CC9-80BC7178004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F662CF-E3AB-2043-87C9-C37DF078C1FF}"/>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DD3929BF-138E-9545-8D77-4DD32CE4C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FF21B-1C51-C34A-AE77-4D5C07FAFBFE}"/>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428661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F6B1-09E1-A54B-925F-62016170A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CD8390-3669-D84D-99CC-A35BA7FE174F}"/>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565BC8-F127-614A-A894-7A85461D1E47}"/>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53A4D8-582F-0A47-9CB9-73910CCA1B50}"/>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6" name="Footer Placeholder 5">
            <a:extLst>
              <a:ext uri="{FF2B5EF4-FFF2-40B4-BE49-F238E27FC236}">
                <a16:creationId xmlns:a16="http://schemas.microsoft.com/office/drawing/2014/main" id="{AF6B9F82-6205-9C4D-AF7E-9E136B78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FA0E1-A0E8-9844-91FE-6D26A5C62F9A}"/>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73599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0B9D-2D57-D74C-9F90-36EE3FD317E8}"/>
              </a:ext>
            </a:extLst>
          </p:cNvPr>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8FCAEF-D6D9-9442-9E3A-4D37C897A1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840C53-4A77-B34A-8A30-A1CB150413CE}"/>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8ED4E0-54E8-E04A-BAD1-4AF14C7B2E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58850B-A443-AB40-95AF-3BFAF6934780}"/>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CD5A0E-EBF4-0149-88FE-0C60B3A79A23}"/>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8" name="Footer Placeholder 7">
            <a:extLst>
              <a:ext uri="{FF2B5EF4-FFF2-40B4-BE49-F238E27FC236}">
                <a16:creationId xmlns:a16="http://schemas.microsoft.com/office/drawing/2014/main" id="{04A637AA-CDF8-1E47-9697-1D0245E419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77108-4069-5F4C-832E-5D44485FDAB3}"/>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08585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4485-71F2-FE43-BC50-913BC8DA3A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63CCF6-CE87-E64E-AA29-6CA38423FD45}"/>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4" name="Footer Placeholder 3">
            <a:extLst>
              <a:ext uri="{FF2B5EF4-FFF2-40B4-BE49-F238E27FC236}">
                <a16:creationId xmlns:a16="http://schemas.microsoft.com/office/drawing/2014/main" id="{0909DF71-4508-FE43-939F-044487C2BF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BC370-7D05-CC40-90F9-03F40DB3A992}"/>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3589007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A2252-B090-8345-857C-FA129DA1EA51}"/>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3" name="Footer Placeholder 2">
            <a:extLst>
              <a:ext uri="{FF2B5EF4-FFF2-40B4-BE49-F238E27FC236}">
                <a16:creationId xmlns:a16="http://schemas.microsoft.com/office/drawing/2014/main" id="{2BA4517F-376A-0046-822B-414900610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4502E-486C-7043-9442-A65B8EE84EE5}"/>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5722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996540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A152-0BF1-8649-9B63-3FEDF48C9888}"/>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F310B6-795C-794A-9ACF-2C87C0EE07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720455-EBAC-3741-8133-892EAEB6A2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732936-ED5B-1A42-80DE-EB67EF69B221}"/>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6" name="Footer Placeholder 5">
            <a:extLst>
              <a:ext uri="{FF2B5EF4-FFF2-40B4-BE49-F238E27FC236}">
                <a16:creationId xmlns:a16="http://schemas.microsoft.com/office/drawing/2014/main" id="{A485B6A7-AE58-0E4F-9A3D-B499EA57A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45A63-FAB5-3F48-8D42-A9C2732274F5}"/>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13480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3708-2F7C-DF43-8D9B-5CEAE30A6A4C}"/>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CB0E8D-34A6-E240-83BC-B79D5AED3E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C2627-C9CC-E246-A3EF-0D4F2D4CA6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2ACBA9-C04C-EC49-B14C-43F9EA5D4BE8}"/>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6" name="Footer Placeholder 5">
            <a:extLst>
              <a:ext uri="{FF2B5EF4-FFF2-40B4-BE49-F238E27FC236}">
                <a16:creationId xmlns:a16="http://schemas.microsoft.com/office/drawing/2014/main" id="{B24AC83D-589E-064E-ABA7-63121DE41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ECEA5-C2C4-D84E-AFC8-DDCD74449628}"/>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502656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EE4C-1069-6A4A-B084-4B26720AEC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899570-97B0-BD4E-A78C-05A5FE8AE8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481171-205B-F241-B5B2-0CB6DE5D1A8E}"/>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6248333E-BFE2-CC43-9E5F-A6806A634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1FFE-32A2-7D4D-B0A6-8BCA2E9238B7}"/>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75720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2DDAA-BEA1-D14B-BCB3-AAE8EECD82E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C830F8-0E9C-774E-A214-DED4C31F135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A5FE4-C3C8-294D-9E42-58ED899BCB92}"/>
              </a:ext>
            </a:extLst>
          </p:cNvPr>
          <p:cNvSpPr>
            <a:spLocks noGrp="1"/>
          </p:cNvSpPr>
          <p:nvPr>
            <p:ph type="dt" sz="half" idx="10"/>
          </p:nvPr>
        </p:nvSpPr>
        <p:spPr/>
        <p:txBody>
          <a:body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89D4EA51-90E2-9645-8DF6-9AD5F7EDE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4CBAF-10F7-0F47-BAB7-AACF7D383A99}"/>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30564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9F0BDA-BA7D-CC45-B88D-97ED520EF3D7}"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63435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99F0BDA-BA7D-CC45-B88D-97ED520EF3D7}"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0736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99F0BDA-BA7D-CC45-B88D-97ED520EF3D7}" type="datetimeFigureOut">
              <a:rPr lang="en-US" smtClean="0"/>
              <a:t>3/8/22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149427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99F0BDA-BA7D-CC45-B88D-97ED520EF3D7}" type="datetimeFigureOut">
              <a:rPr lang="en-US" smtClean="0"/>
              <a:t>3/8/22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82002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F0BDA-BA7D-CC45-B88D-97ED520EF3D7}" type="datetimeFigureOut">
              <a:rPr lang="en-US" smtClean="0"/>
              <a:t>3/8/22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24129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99F0BDA-BA7D-CC45-B88D-97ED520EF3D7}"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420390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99F0BDA-BA7D-CC45-B88D-97ED520EF3D7}"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177467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F0BDA-BA7D-CC45-B88D-97ED520EF3D7}" type="datetimeFigureOut">
              <a:rPr lang="en-US" smtClean="0"/>
              <a:t>3/8/22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F7C32-10C6-7E4C-8AC9-3FE4A5BBCC49}" type="slidenum">
              <a:rPr lang="en-US" smtClean="0"/>
              <a:t>‹#›</a:t>
            </a:fld>
            <a:endParaRPr lang="en-US"/>
          </a:p>
        </p:txBody>
      </p:sp>
      <p:pic>
        <p:nvPicPr>
          <p:cNvPr id="9" name="Picture 8">
            <a:extLst>
              <a:ext uri="{FF2B5EF4-FFF2-40B4-BE49-F238E27FC236}">
                <a16:creationId xmlns:a16="http://schemas.microsoft.com/office/drawing/2014/main" id="{2712B2A7-8D7D-354C-BC34-DE9AC66BFA6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017476" y="5364107"/>
            <a:ext cx="2840774" cy="1174806"/>
          </a:xfrm>
          <a:prstGeom prst="rect">
            <a:avLst/>
          </a:prstGeom>
        </p:spPr>
      </p:pic>
    </p:spTree>
    <p:extLst>
      <p:ext uri="{BB962C8B-B14F-4D97-AF65-F5344CB8AC3E}">
        <p14:creationId xmlns:p14="http://schemas.microsoft.com/office/powerpoint/2010/main" val="2297860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4E3D7-50AE-D04B-835E-2BEA73D34E8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BDF3D0-BF46-074A-8C10-EEF2270D91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2975C10-F0CF-C34B-AA96-09F1B6EBD8C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8B8F-1172-6541-9B03-BC336B917748}" type="datetimeFigureOut">
              <a:rPr lang="en-US" smtClean="0"/>
              <a:t>3/8/22</a:t>
            </a:fld>
            <a:endParaRPr lang="en-US"/>
          </a:p>
        </p:txBody>
      </p:sp>
      <p:sp>
        <p:nvSpPr>
          <p:cNvPr id="5" name="Footer Placeholder 4">
            <a:extLst>
              <a:ext uri="{FF2B5EF4-FFF2-40B4-BE49-F238E27FC236}">
                <a16:creationId xmlns:a16="http://schemas.microsoft.com/office/drawing/2014/main" id="{0C5138F3-1144-5448-A21F-78272EC443C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10DC9-C2A7-2142-B9B0-D359C9BC2C6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F4CE6-18B8-1946-9C95-3661C127FB82}" type="slidenum">
              <a:rPr lang="en-US" smtClean="0"/>
              <a:t>‹#›</a:t>
            </a:fld>
            <a:endParaRPr lang="en-US"/>
          </a:p>
        </p:txBody>
      </p:sp>
      <p:pic>
        <p:nvPicPr>
          <p:cNvPr id="9" name="Picture 8">
            <a:extLst>
              <a:ext uri="{FF2B5EF4-FFF2-40B4-BE49-F238E27FC236}">
                <a16:creationId xmlns:a16="http://schemas.microsoft.com/office/drawing/2014/main" id="{B4CC3978-FC03-B14D-9304-27E883EAE9D8}"/>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r="-330"/>
          <a:stretch/>
        </p:blipFill>
        <p:spPr>
          <a:xfrm>
            <a:off x="0" y="207945"/>
            <a:ext cx="3490331" cy="6713787"/>
          </a:xfrm>
          <a:prstGeom prst="rect">
            <a:avLst/>
          </a:prstGeom>
        </p:spPr>
      </p:pic>
    </p:spTree>
    <p:extLst>
      <p:ext uri="{BB962C8B-B14F-4D97-AF65-F5344CB8AC3E}">
        <p14:creationId xmlns:p14="http://schemas.microsoft.com/office/powerpoint/2010/main" val="1135073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shinecancersuppor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2A86-7DAC-7048-A080-4C05669C3096}"/>
              </a:ext>
            </a:extLst>
          </p:cNvPr>
          <p:cNvSpPr>
            <a:spLocks noGrp="1"/>
          </p:cNvSpPr>
          <p:nvPr>
            <p:ph type="ctrTitle"/>
          </p:nvPr>
        </p:nvSpPr>
        <p:spPr>
          <a:xfrm>
            <a:off x="3680176" y="1866019"/>
            <a:ext cx="5235222" cy="2164644"/>
          </a:xfrm>
        </p:spPr>
        <p:txBody>
          <a:bodyPr>
            <a:noAutofit/>
          </a:bodyPr>
          <a:lstStyle/>
          <a:p>
            <a:r>
              <a:rPr lang="en-US" sz="4000" dirty="0">
                <a:latin typeface="Poppins" pitchFamily="2" charset="77"/>
                <a:cs typeface="Poppins" pitchFamily="2" charset="77"/>
              </a:rPr>
              <a:t>How can we best support people living with and beyond cancer?</a:t>
            </a:r>
          </a:p>
        </p:txBody>
      </p:sp>
      <p:sp>
        <p:nvSpPr>
          <p:cNvPr id="3" name="Subtitle 2">
            <a:extLst>
              <a:ext uri="{FF2B5EF4-FFF2-40B4-BE49-F238E27FC236}">
                <a16:creationId xmlns:a16="http://schemas.microsoft.com/office/drawing/2014/main" id="{321625B6-66DC-FB48-BA06-672385B721B0}"/>
              </a:ext>
            </a:extLst>
          </p:cNvPr>
          <p:cNvSpPr>
            <a:spLocks noGrp="1"/>
          </p:cNvSpPr>
          <p:nvPr>
            <p:ph type="subTitle" idx="1"/>
          </p:nvPr>
        </p:nvSpPr>
        <p:spPr>
          <a:xfrm>
            <a:off x="3905954" y="4991981"/>
            <a:ext cx="4783667" cy="889000"/>
          </a:xfrm>
        </p:spPr>
        <p:txBody>
          <a:bodyPr>
            <a:noAutofit/>
          </a:bodyPr>
          <a:lstStyle/>
          <a:p>
            <a:r>
              <a:rPr lang="en-US" sz="2000" dirty="0">
                <a:latin typeface="Poppins" pitchFamily="2" charset="77"/>
                <a:cs typeface="Poppins" pitchFamily="2" charset="77"/>
              </a:rPr>
              <a:t>Ceinwen Giles</a:t>
            </a:r>
          </a:p>
          <a:p>
            <a:r>
              <a:rPr lang="en-US" sz="2000" dirty="0">
                <a:latin typeface="Poppins" pitchFamily="2" charset="77"/>
                <a:cs typeface="Poppins" pitchFamily="2" charset="77"/>
              </a:rPr>
              <a:t>Founding Director</a:t>
            </a:r>
          </a:p>
          <a:p>
            <a:r>
              <a:rPr lang="en-US" sz="2000" dirty="0">
                <a:latin typeface="Poppins" pitchFamily="2" charset="77"/>
                <a:cs typeface="Poppins" pitchFamily="2" charset="77"/>
              </a:rPr>
              <a:t>Shine Cancer Support</a:t>
            </a:r>
          </a:p>
          <a:p>
            <a:r>
              <a:rPr lang="en-US" sz="2000" dirty="0">
                <a:latin typeface="Poppins" pitchFamily="2" charset="77"/>
                <a:cs typeface="Poppins" pitchFamily="2" charset="77"/>
              </a:rPr>
              <a:t>March 2022</a:t>
            </a:r>
          </a:p>
          <a:p>
            <a:endParaRPr lang="en-US" sz="2000" dirty="0"/>
          </a:p>
        </p:txBody>
      </p:sp>
    </p:spTree>
    <p:extLst>
      <p:ext uri="{BB962C8B-B14F-4D97-AF65-F5344CB8AC3E}">
        <p14:creationId xmlns:p14="http://schemas.microsoft.com/office/powerpoint/2010/main" val="221020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latin typeface="Poppins" pitchFamily="2" charset="77"/>
              <a:cs typeface="Poppins" pitchFamily="2" charset="77"/>
            </a:endParaRPr>
          </a:p>
        </p:txBody>
      </p:sp>
      <p:sp>
        <p:nvSpPr>
          <p:cNvPr id="2" name="Title 1"/>
          <p:cNvSpPr txBox="1">
            <a:spLocks/>
          </p:cNvSpPr>
          <p:nvPr/>
        </p:nvSpPr>
        <p:spPr>
          <a:xfrm>
            <a:off x="457201" y="127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sz="3600" dirty="0">
                <a:solidFill>
                  <a:srgbClr val="FFFFFF"/>
                </a:solidFill>
                <a:latin typeface="Poppins" pitchFamily="2" charset="77"/>
                <a:cs typeface="Poppins" pitchFamily="2" charset="77"/>
              </a:rPr>
              <a:t>Priorities for cancer survivors</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lvl="0" indent="-171450" algn="l">
              <a:buFont typeface="Arial"/>
              <a:buChar char="•"/>
            </a:pPr>
            <a:endParaRPr lang="en-GB" sz="1100" dirty="0">
              <a:latin typeface="Poppins" pitchFamily="2" charset="77"/>
              <a:cs typeface="Poppins" pitchFamily="2" charset="77"/>
            </a:endParaRPr>
          </a:p>
        </p:txBody>
      </p:sp>
      <p:sp>
        <p:nvSpPr>
          <p:cNvPr id="4" name="TextBox 3"/>
          <p:cNvSpPr txBox="1"/>
          <p:nvPr/>
        </p:nvSpPr>
        <p:spPr>
          <a:xfrm>
            <a:off x="240977" y="1270000"/>
            <a:ext cx="4390571" cy="5078313"/>
          </a:xfrm>
          <a:prstGeom prst="rect">
            <a:avLst/>
          </a:prstGeom>
          <a:noFill/>
        </p:spPr>
        <p:txBody>
          <a:bodyPr wrap="square" rtlCol="0">
            <a:spAutoFit/>
          </a:bodyPr>
          <a:lstStyle/>
          <a:p>
            <a:endParaRPr lang="en-GB" dirty="0">
              <a:latin typeface="Poppins" pitchFamily="2" charset="77"/>
              <a:cs typeface="Poppins" pitchFamily="2" charset="77"/>
            </a:endParaRPr>
          </a:p>
          <a:p>
            <a:r>
              <a:rPr lang="en-US" dirty="0">
                <a:latin typeface="Poppins" pitchFamily="2" charset="77"/>
                <a:cs typeface="Poppins" pitchFamily="2" charset="77"/>
              </a:rPr>
              <a:t>Between 2017 and 2019, the NCRI partnered with the James Lind Alliance to develop priorities for research in collaboration with patients and healthcare professionals. </a:t>
            </a:r>
            <a:r>
              <a:rPr lang="en-US" b="1" dirty="0">
                <a:latin typeface="Poppins" pitchFamily="2" charset="77"/>
                <a:cs typeface="Poppins" pitchFamily="2" charset="77"/>
              </a:rPr>
              <a:t>This was distilled into 10 priorities which included:</a:t>
            </a:r>
          </a:p>
          <a:p>
            <a:endParaRPr lang="en-US" dirty="0">
              <a:latin typeface="Poppins" pitchFamily="2" charset="77"/>
              <a:cs typeface="Poppins" pitchFamily="2" charset="77"/>
            </a:endParaRPr>
          </a:p>
          <a:p>
            <a:pPr marL="285750" indent="-285750">
              <a:buFont typeface="Arial" panose="020B0604020202020204" pitchFamily="34" charset="0"/>
              <a:buChar char="•"/>
            </a:pPr>
            <a:r>
              <a:rPr lang="en-US" dirty="0">
                <a:latin typeface="Poppins" pitchFamily="2" charset="77"/>
                <a:cs typeface="Poppins" pitchFamily="2" charset="77"/>
              </a:rPr>
              <a:t>How care can be better coordinated?</a:t>
            </a:r>
          </a:p>
          <a:p>
            <a:pPr marL="285750" indent="-285750">
              <a:buFont typeface="Arial" panose="020B0604020202020204" pitchFamily="34" charset="0"/>
              <a:buChar char="•"/>
            </a:pPr>
            <a:r>
              <a:rPr lang="en-US" dirty="0">
                <a:latin typeface="Poppins" pitchFamily="2" charset="77"/>
                <a:cs typeface="Poppins" pitchFamily="2" charset="77"/>
              </a:rPr>
              <a:t>What causes fatigue and how can we manage it?</a:t>
            </a:r>
          </a:p>
          <a:p>
            <a:pPr marL="285750" indent="-285750">
              <a:buFont typeface="Arial" panose="020B0604020202020204" pitchFamily="34" charset="0"/>
              <a:buChar char="•"/>
            </a:pPr>
            <a:r>
              <a:rPr lang="en-US" dirty="0">
                <a:latin typeface="Poppins" pitchFamily="2" charset="77"/>
                <a:cs typeface="Poppins" pitchFamily="2" charset="77"/>
              </a:rPr>
              <a:t>Psychological impacts of cancer</a:t>
            </a:r>
          </a:p>
          <a:p>
            <a:pPr marL="285750" indent="-285750">
              <a:buFont typeface="Arial" panose="020B0604020202020204" pitchFamily="34" charset="0"/>
              <a:buChar char="•"/>
            </a:pPr>
            <a:r>
              <a:rPr lang="en-US" dirty="0">
                <a:latin typeface="Poppins" pitchFamily="2" charset="77"/>
                <a:cs typeface="Poppins" pitchFamily="2" charset="77"/>
              </a:rPr>
              <a:t>Best ways to manage pain.</a:t>
            </a:r>
          </a:p>
          <a:p>
            <a:pPr marL="285750" indent="-285750">
              <a:buFont typeface="Arial" panose="020B0604020202020204" pitchFamily="34" charset="0"/>
              <a:buChar char="•"/>
            </a:pPr>
            <a:r>
              <a:rPr lang="en-US" dirty="0">
                <a:latin typeface="Poppins" pitchFamily="2" charset="77"/>
                <a:cs typeface="Poppins" pitchFamily="2" charset="77"/>
              </a:rPr>
              <a:t>What lifestyle changes help with recovery and restore quality of life?</a:t>
            </a:r>
          </a:p>
        </p:txBody>
      </p:sp>
      <p:pic>
        <p:nvPicPr>
          <p:cNvPr id="3" name="Picture 2">
            <a:extLst>
              <a:ext uri="{FF2B5EF4-FFF2-40B4-BE49-F238E27FC236}">
                <a16:creationId xmlns:a16="http://schemas.microsoft.com/office/drawing/2014/main" id="{E5C2CF4B-16EA-BC40-9B13-5679AC8E3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7772" y="1817176"/>
            <a:ext cx="4097402" cy="1618903"/>
          </a:xfrm>
          <a:prstGeom prst="rect">
            <a:avLst/>
          </a:prstGeom>
          <a:effectLst>
            <a:outerShdw blurRad="50800" dist="117177" dir="5400000" algn="ctr" rotWithShape="0">
              <a:srgbClr val="000000">
                <a:alpha val="43137"/>
              </a:srgbClr>
            </a:outerShdw>
          </a:effectLst>
        </p:spPr>
      </p:pic>
    </p:spTree>
    <p:extLst>
      <p:ext uri="{BB962C8B-B14F-4D97-AF65-F5344CB8AC3E}">
        <p14:creationId xmlns:p14="http://schemas.microsoft.com/office/powerpoint/2010/main" val="161635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latin typeface="Poppins" pitchFamily="2" charset="77"/>
              <a:cs typeface="Poppins" pitchFamily="2" charset="77"/>
            </a:endParaRPr>
          </a:p>
        </p:txBody>
      </p:sp>
      <p:sp>
        <p:nvSpPr>
          <p:cNvPr id="2" name="Title 1"/>
          <p:cNvSpPr txBox="1">
            <a:spLocks/>
          </p:cNvSpPr>
          <p:nvPr/>
        </p:nvSpPr>
        <p:spPr>
          <a:xfrm>
            <a:off x="457201" y="127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sz="3600" dirty="0">
                <a:solidFill>
                  <a:srgbClr val="FFFFFF"/>
                </a:solidFill>
                <a:latin typeface="Poppins" pitchFamily="2" charset="77"/>
                <a:cs typeface="Poppins" pitchFamily="2" charset="77"/>
              </a:rPr>
              <a:t>Shine’s six themes</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lvl="0" indent="-171450" algn="l">
              <a:buFont typeface="Arial"/>
              <a:buChar char="•"/>
            </a:pPr>
            <a:endParaRPr lang="en-GB" sz="1100" dirty="0">
              <a:latin typeface="Poppins" pitchFamily="2" charset="77"/>
              <a:cs typeface="Poppins" pitchFamily="2" charset="77"/>
            </a:endParaRPr>
          </a:p>
        </p:txBody>
      </p:sp>
      <p:sp>
        <p:nvSpPr>
          <p:cNvPr id="4" name="TextBox 3"/>
          <p:cNvSpPr txBox="1"/>
          <p:nvPr/>
        </p:nvSpPr>
        <p:spPr>
          <a:xfrm>
            <a:off x="457200" y="1718800"/>
            <a:ext cx="4390571" cy="4247317"/>
          </a:xfrm>
          <a:prstGeom prst="rect">
            <a:avLst/>
          </a:prstGeom>
          <a:noFill/>
        </p:spPr>
        <p:txBody>
          <a:bodyPr wrap="square" rtlCol="0">
            <a:spAutoFit/>
          </a:bodyPr>
          <a:lstStyle/>
          <a:p>
            <a:pPr marL="285750" indent="-285750">
              <a:buFont typeface="Arial"/>
              <a:buChar char="•"/>
            </a:pPr>
            <a:r>
              <a:rPr lang="en-GB" b="1" dirty="0">
                <a:latin typeface="Poppins" pitchFamily="2" charset="77"/>
                <a:cs typeface="Poppins" pitchFamily="2" charset="77"/>
              </a:rPr>
              <a:t>Living with uncertainty – coping with anxiety and depression</a:t>
            </a:r>
          </a:p>
          <a:p>
            <a:pPr marL="285750" indent="-285750">
              <a:buFont typeface="Arial"/>
              <a:buChar char="•"/>
            </a:pPr>
            <a:endParaRPr lang="en-GB" b="1" dirty="0">
              <a:latin typeface="Poppins" pitchFamily="2" charset="77"/>
              <a:cs typeface="Poppins" pitchFamily="2" charset="77"/>
            </a:endParaRPr>
          </a:p>
          <a:p>
            <a:pPr marL="285750" indent="-285750">
              <a:buFont typeface="Arial"/>
              <a:buChar char="•"/>
            </a:pPr>
            <a:r>
              <a:rPr lang="en-GB" b="1" dirty="0">
                <a:latin typeface="Poppins" pitchFamily="2" charset="77"/>
                <a:cs typeface="Poppins" pitchFamily="2" charset="77"/>
              </a:rPr>
              <a:t>Working after cancer</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Fertility </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Relationships &amp; dating</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Caring for young children</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Finances</a:t>
            </a:r>
          </a:p>
          <a:p>
            <a:endParaRPr lang="en-GB" dirty="0">
              <a:latin typeface="Poppins" pitchFamily="2" charset="77"/>
              <a:cs typeface="Poppins" pitchFamily="2" charset="77"/>
            </a:endParaRPr>
          </a:p>
          <a:p>
            <a:endParaRPr lang="en-GB" dirty="0">
              <a:latin typeface="Poppins" pitchFamily="2" charset="77"/>
              <a:cs typeface="Poppins" pitchFamily="2" charset="77"/>
            </a:endParaRPr>
          </a:p>
          <a:p>
            <a:endParaRPr lang="en-US" dirty="0">
              <a:latin typeface="Poppins" pitchFamily="2" charset="77"/>
              <a:cs typeface="Poppins" pitchFamily="2" charset="77"/>
            </a:endParaRPr>
          </a:p>
        </p:txBody>
      </p:sp>
      <p:pic>
        <p:nvPicPr>
          <p:cNvPr id="2050" name="Picture 2" descr="Woman in Black Jacket">
            <a:extLst>
              <a:ext uri="{FF2B5EF4-FFF2-40B4-BE49-F238E27FC236}">
                <a16:creationId xmlns:a16="http://schemas.microsoft.com/office/drawing/2014/main" id="{9C5DB37E-7BF8-254E-B720-4606D7DA08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755" y="2207985"/>
            <a:ext cx="3663044" cy="2442029"/>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6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91194"/>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Living with uncertainty </a:t>
            </a:r>
          </a:p>
          <a:p>
            <a:r>
              <a:rPr lang="mr-IN" dirty="0">
                <a:solidFill>
                  <a:srgbClr val="FFFFFF"/>
                </a:solidFill>
                <a:latin typeface="Poppins" pitchFamily="2" charset="77"/>
                <a:cs typeface="Poppins" pitchFamily="2" charset="77"/>
              </a:rPr>
              <a:t>–</a:t>
            </a:r>
            <a:r>
              <a:rPr lang="en-GB" dirty="0">
                <a:solidFill>
                  <a:srgbClr val="FFFFFF"/>
                </a:solidFill>
                <a:latin typeface="Poppins" pitchFamily="2" charset="77"/>
                <a:cs typeface="Poppins" pitchFamily="2" charset="77"/>
              </a:rPr>
              <a:t> anxiety &amp; depression</a:t>
            </a:r>
          </a:p>
        </p:txBody>
      </p:sp>
      <p:sp>
        <p:nvSpPr>
          <p:cNvPr id="11" name="Content Placeholder 2"/>
          <p:cNvSpPr txBox="1">
            <a:spLocks/>
          </p:cNvSpPr>
          <p:nvPr/>
        </p:nvSpPr>
        <p:spPr>
          <a:xfrm>
            <a:off x="313175" y="1669384"/>
            <a:ext cx="4675354" cy="38824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lvl="0" indent="-171450" algn="l">
              <a:buFont typeface="Arial"/>
              <a:buChar char="•"/>
            </a:pPr>
            <a:r>
              <a:rPr lang="en-GB" sz="1600" dirty="0">
                <a:solidFill>
                  <a:schemeClr val="tx1"/>
                </a:solidFill>
                <a:latin typeface="Poppins" pitchFamily="2" charset="77"/>
                <a:cs typeface="Poppins" pitchFamily="2" charset="77"/>
              </a:rPr>
              <a:t>Younger adults with cancer tend to suffer higher rates of loneliness, isolation, depression and anxiety than their older counterparts.  </a:t>
            </a:r>
          </a:p>
          <a:p>
            <a:pPr marL="171450" lvl="0" indent="-171450" algn="l">
              <a:buFont typeface="Arial"/>
              <a:buChar char="•"/>
            </a:pPr>
            <a:r>
              <a:rPr lang="en-GB" sz="1600" dirty="0">
                <a:solidFill>
                  <a:schemeClr val="tx1"/>
                </a:solidFill>
                <a:latin typeface="Poppins" pitchFamily="2" charset="77"/>
                <a:cs typeface="Poppins" pitchFamily="2" charset="77"/>
              </a:rPr>
              <a:t>However, many cancer patients experience mental ill health after a diagnosis. </a:t>
            </a:r>
          </a:p>
          <a:p>
            <a:pPr lvl="0" algn="l"/>
            <a:endParaRPr lang="en-GB" sz="1600" dirty="0">
              <a:solidFill>
                <a:schemeClr val="tx1"/>
              </a:solidFill>
              <a:latin typeface="Poppins" pitchFamily="2" charset="77"/>
              <a:cs typeface="Poppins" pitchFamily="2" charset="77"/>
            </a:endParaRPr>
          </a:p>
          <a:p>
            <a:pPr marL="171450" indent="-171450" algn="l">
              <a:buFont typeface="Arial"/>
              <a:buChar char="•"/>
            </a:pPr>
            <a:r>
              <a:rPr lang="en-GB" sz="1600" b="1" dirty="0">
                <a:solidFill>
                  <a:schemeClr val="tx1"/>
                </a:solidFill>
                <a:latin typeface="Poppins" pitchFamily="2" charset="77"/>
                <a:cs typeface="Poppins" pitchFamily="2" charset="77"/>
              </a:rPr>
              <a:t>50% of respondents felt that others had avoided them since their diagnosis </a:t>
            </a:r>
          </a:p>
          <a:p>
            <a:pPr marL="171450" indent="-171450" algn="l">
              <a:buFont typeface="Arial"/>
              <a:buChar char="•"/>
            </a:pPr>
            <a:r>
              <a:rPr lang="en-GB" sz="1600" b="1" dirty="0">
                <a:solidFill>
                  <a:schemeClr val="tx1"/>
                </a:solidFill>
                <a:latin typeface="Poppins" pitchFamily="2" charset="77"/>
                <a:cs typeface="Poppins" pitchFamily="2" charset="77"/>
              </a:rPr>
              <a:t>52% report experiencing depression</a:t>
            </a:r>
          </a:p>
          <a:p>
            <a:pPr marL="171450" indent="-171450" algn="l">
              <a:buFont typeface="Arial"/>
              <a:buChar char="•"/>
            </a:pPr>
            <a:r>
              <a:rPr lang="en-GB" sz="1600" b="1" dirty="0">
                <a:solidFill>
                  <a:schemeClr val="tx1"/>
                </a:solidFill>
                <a:latin typeface="Poppins" pitchFamily="2" charset="77"/>
                <a:cs typeface="Poppins" pitchFamily="2" charset="77"/>
              </a:rPr>
              <a:t>79% report experiencing anxiety. </a:t>
            </a:r>
          </a:p>
          <a:p>
            <a:pPr marL="171450" lvl="0" indent="-171450" algn="l">
              <a:buFont typeface="Arial"/>
              <a:buChar char="•"/>
            </a:pPr>
            <a:r>
              <a:rPr lang="en-GB" sz="1600" b="1" dirty="0">
                <a:solidFill>
                  <a:schemeClr val="tx1"/>
                </a:solidFill>
                <a:latin typeface="Poppins" pitchFamily="2" charset="77"/>
                <a:cs typeface="Poppins" pitchFamily="2" charset="77"/>
              </a:rPr>
              <a:t>83% felt that they had lost a sense of security in their future. </a:t>
            </a:r>
          </a:p>
          <a:p>
            <a:pPr marL="171450" lvl="0" indent="-171450" algn="l">
              <a:buFont typeface="Arial"/>
              <a:buChar char="•"/>
            </a:pPr>
            <a:endParaRPr lang="en-GB" sz="1600" dirty="0">
              <a:solidFill>
                <a:schemeClr val="tx1"/>
              </a:solidFill>
              <a:latin typeface="Poppins" pitchFamily="2" charset="77"/>
              <a:cs typeface="Poppins" pitchFamily="2" charset="77"/>
            </a:endParaRPr>
          </a:p>
          <a:p>
            <a:pPr lvl="0" algn="l"/>
            <a:endParaRPr lang="en-GB" sz="1600" dirty="0">
              <a:solidFill>
                <a:schemeClr val="tx1"/>
              </a:solidFill>
              <a:latin typeface="Poppins" pitchFamily="2" charset="77"/>
              <a:cs typeface="Poppins" pitchFamily="2" charset="77"/>
            </a:endParaRPr>
          </a:p>
        </p:txBody>
      </p:sp>
      <p:pic>
        <p:nvPicPr>
          <p:cNvPr id="4" name="Picture 3" descr="Photo 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7005" y="1669155"/>
            <a:ext cx="3069795" cy="2989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59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8485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Living with uncertainty </a:t>
            </a:r>
          </a:p>
          <a:p>
            <a:r>
              <a:rPr lang="mr-IN" dirty="0">
                <a:solidFill>
                  <a:srgbClr val="FFFFFF"/>
                </a:solidFill>
                <a:latin typeface="Poppins" pitchFamily="2" charset="77"/>
                <a:cs typeface="Poppins" pitchFamily="2" charset="77"/>
              </a:rPr>
              <a:t>–</a:t>
            </a:r>
            <a:r>
              <a:rPr lang="en-GB" dirty="0">
                <a:solidFill>
                  <a:srgbClr val="FFFFFF"/>
                </a:solidFill>
                <a:latin typeface="Poppins" pitchFamily="2" charset="77"/>
                <a:cs typeface="Poppins" pitchFamily="2" charset="77"/>
              </a:rPr>
              <a:t> anxiety &amp; depression</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1100" dirty="0">
                <a:latin typeface="Poppins" pitchFamily="2" charset="77"/>
                <a:cs typeface="Poppins" pitchFamily="2" charset="77"/>
              </a:rPr>
              <a:t> </a:t>
            </a:r>
            <a:endParaRPr lang="en-GB" sz="1100" dirty="0">
              <a:latin typeface="Poppins" pitchFamily="2" charset="77"/>
              <a:cs typeface="Poppins" pitchFamily="2" charset="77"/>
            </a:endParaRPr>
          </a:p>
        </p:txBody>
      </p:sp>
      <p:sp>
        <p:nvSpPr>
          <p:cNvPr id="4" name="TextBox 3"/>
          <p:cNvSpPr txBox="1"/>
          <p:nvPr/>
        </p:nvSpPr>
        <p:spPr>
          <a:xfrm>
            <a:off x="353698" y="1631401"/>
            <a:ext cx="7711269" cy="4431983"/>
          </a:xfrm>
          <a:prstGeom prst="rect">
            <a:avLst/>
          </a:prstGeom>
          <a:noFill/>
        </p:spPr>
        <p:txBody>
          <a:bodyPr wrap="square" rtlCol="0">
            <a:spAutoFit/>
          </a:bodyPr>
          <a:lstStyle/>
          <a:p>
            <a:r>
              <a:rPr lang="en-US" dirty="0">
                <a:latin typeface="Poppins" pitchFamily="2" charset="77"/>
                <a:cs typeface="Poppins" pitchFamily="2" charset="77"/>
              </a:rPr>
              <a:t>Uncertainty relates to many issues including:</a:t>
            </a:r>
          </a:p>
          <a:p>
            <a:pPr marL="285750" indent="-285750">
              <a:buFont typeface="Arial"/>
              <a:buChar char="•"/>
            </a:pPr>
            <a:endParaRPr lang="en-US" dirty="0">
              <a:latin typeface="Poppins" pitchFamily="2" charset="77"/>
              <a:cs typeface="Poppins" pitchFamily="2" charset="77"/>
            </a:endParaRPr>
          </a:p>
          <a:p>
            <a:pPr marL="285750" indent="-285750">
              <a:buFont typeface="Arial"/>
              <a:buChar char="•"/>
            </a:pPr>
            <a:r>
              <a:rPr lang="en-US" dirty="0">
                <a:latin typeface="Poppins" pitchFamily="2" charset="77"/>
                <a:cs typeface="Poppins" pitchFamily="2" charset="77"/>
              </a:rPr>
              <a:t>Living in fear of a relapse and a feeling of “waiting to get ill again” </a:t>
            </a:r>
          </a:p>
          <a:p>
            <a:pPr marL="285750" indent="-285750">
              <a:buFont typeface="Arial"/>
              <a:buChar char="•"/>
            </a:pPr>
            <a:r>
              <a:rPr lang="en-US" dirty="0">
                <a:latin typeface="Poppins" pitchFamily="2" charset="77"/>
                <a:cs typeface="Poppins" pitchFamily="2" charset="77"/>
              </a:rPr>
              <a:t>Questions relating to whether or not side effects of cancer treatment would get better over time (e.g. peripheral neuropathy) </a:t>
            </a:r>
          </a:p>
          <a:p>
            <a:pPr marL="285750" indent="-285750">
              <a:buFont typeface="Arial"/>
              <a:buChar char="•"/>
            </a:pPr>
            <a:r>
              <a:rPr lang="en-US" dirty="0">
                <a:latin typeface="Poppins" pitchFamily="2" charset="77"/>
                <a:cs typeface="Poppins" pitchFamily="2" charset="77"/>
              </a:rPr>
              <a:t>Whether “late effects” of treatment may emerge in the future </a:t>
            </a:r>
          </a:p>
          <a:p>
            <a:pPr marL="285750" indent="-285750">
              <a:buFont typeface="Arial"/>
              <a:buChar char="•"/>
            </a:pPr>
            <a:r>
              <a:rPr lang="en-US" dirty="0">
                <a:latin typeface="Poppins" pitchFamily="2" charset="77"/>
                <a:cs typeface="Poppins" pitchFamily="2" charset="77"/>
              </a:rPr>
              <a:t>What the impact of having cancer might be on their children or whether to have children at all.</a:t>
            </a:r>
          </a:p>
          <a:p>
            <a:pPr marL="285750" indent="-285750">
              <a:buFont typeface="Arial"/>
              <a:buChar char="•"/>
            </a:pPr>
            <a:endParaRPr lang="en-US" dirty="0">
              <a:latin typeface="Poppins" pitchFamily="2" charset="77"/>
              <a:cs typeface="Poppins" pitchFamily="2" charset="77"/>
            </a:endParaRPr>
          </a:p>
          <a:p>
            <a:r>
              <a:rPr lang="en-US" b="1" dirty="0">
                <a:latin typeface="Poppins" pitchFamily="2" charset="77"/>
                <a:cs typeface="Poppins" pitchFamily="2" charset="77"/>
              </a:rPr>
              <a:t>Younger adults may have longer to live with these concerns than other older cancer patients, but levels of uncertainty can be difficult to live with, no matter what your age. </a:t>
            </a:r>
          </a:p>
          <a:p>
            <a:endParaRPr lang="en-US" sz="1600" dirty="0">
              <a:latin typeface="Poppins" pitchFamily="2" charset="77"/>
              <a:cs typeface="Poppins" pitchFamily="2" charset="77"/>
            </a:endParaRPr>
          </a:p>
          <a:p>
            <a:endParaRPr lang="en-US" sz="1400" dirty="0">
              <a:latin typeface="Poppins" pitchFamily="2" charset="77"/>
              <a:cs typeface="Poppins" pitchFamily="2" charset="77"/>
            </a:endParaRPr>
          </a:p>
        </p:txBody>
      </p:sp>
    </p:spTree>
    <p:extLst>
      <p:ext uri="{BB962C8B-B14F-4D97-AF65-F5344CB8AC3E}">
        <p14:creationId xmlns:p14="http://schemas.microsoft.com/office/powerpoint/2010/main" val="145951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1AD91A-9373-6B43-9675-CA796D56FC6D}"/>
              </a:ext>
            </a:extLst>
          </p:cNvPr>
          <p:cNvSpPr/>
          <p:nvPr/>
        </p:nvSpPr>
        <p:spPr>
          <a:xfrm>
            <a:off x="6565692" y="5471410"/>
            <a:ext cx="2413416" cy="124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45382"/>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8485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Cancer experiences lead to grieving</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1100" dirty="0">
                <a:latin typeface="Poppins" pitchFamily="2" charset="77"/>
                <a:cs typeface="Poppins" pitchFamily="2" charset="77"/>
              </a:rPr>
              <a:t> </a:t>
            </a:r>
            <a:endParaRPr lang="en-GB" sz="1100" dirty="0">
              <a:latin typeface="Poppins" pitchFamily="2" charset="77"/>
              <a:cs typeface="Poppins" pitchFamily="2" charset="77"/>
            </a:endParaRPr>
          </a:p>
        </p:txBody>
      </p:sp>
      <p:pic>
        <p:nvPicPr>
          <p:cNvPr id="6" name="Picture 5">
            <a:extLst>
              <a:ext uri="{FF2B5EF4-FFF2-40B4-BE49-F238E27FC236}">
                <a16:creationId xmlns:a16="http://schemas.microsoft.com/office/drawing/2014/main" id="{D895DE57-4343-1645-BAD8-4C047EF23526}"/>
              </a:ext>
            </a:extLst>
          </p:cNvPr>
          <p:cNvPicPr>
            <a:picLocks noChangeAspect="1"/>
          </p:cNvPicPr>
          <p:nvPr/>
        </p:nvPicPr>
        <p:blipFill>
          <a:blip r:embed="rId3"/>
          <a:stretch>
            <a:fillRect/>
          </a:stretch>
        </p:blipFill>
        <p:spPr>
          <a:xfrm>
            <a:off x="944381" y="1270000"/>
            <a:ext cx="7255238" cy="5592273"/>
          </a:xfrm>
          <a:prstGeom prst="rect">
            <a:avLst/>
          </a:prstGeom>
        </p:spPr>
      </p:pic>
    </p:spTree>
    <p:extLst>
      <p:ext uri="{BB962C8B-B14F-4D97-AF65-F5344CB8AC3E}">
        <p14:creationId xmlns:p14="http://schemas.microsoft.com/office/powerpoint/2010/main" val="61137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Rectangle 4"/>
          <p:cNvSpPr/>
          <p:nvPr/>
        </p:nvSpPr>
        <p:spPr>
          <a:xfrm>
            <a:off x="0" y="0"/>
            <a:ext cx="9144000" cy="1270000"/>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17" name="Title 1"/>
          <p:cNvSpPr txBox="1"/>
          <p:nvPr/>
        </p:nvSpPr>
        <p:spPr>
          <a:xfrm>
            <a:off x="457200" y="9119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406908">
              <a:lnSpc>
                <a:spcPct val="80000"/>
              </a:lnSpc>
              <a:defRPr sz="3559">
                <a:solidFill>
                  <a:srgbClr val="FFFFFF"/>
                </a:solidFill>
                <a:latin typeface="Arial"/>
                <a:ea typeface="Arial"/>
                <a:cs typeface="Arial"/>
                <a:sym typeface="Arial"/>
              </a:defRPr>
            </a:pPr>
            <a:r>
              <a:t>Living with uncertainty </a:t>
            </a:r>
            <a:endParaRPr>
              <a:latin typeface="Mercury Medium Regular"/>
              <a:ea typeface="Mercury Medium Regular"/>
              <a:cs typeface="Mercury Medium Regular"/>
              <a:sym typeface="Mercury Medium Regular"/>
            </a:endParaRPr>
          </a:p>
          <a:p>
            <a:pPr algn="ctr" defTabSz="406908">
              <a:lnSpc>
                <a:spcPct val="80000"/>
              </a:lnSpc>
              <a:defRPr sz="3559">
                <a:solidFill>
                  <a:srgbClr val="FFFFFF"/>
                </a:solidFill>
                <a:latin typeface="Arial"/>
                <a:ea typeface="Arial"/>
                <a:cs typeface="Arial"/>
                <a:sym typeface="Arial"/>
              </a:defRPr>
            </a:pPr>
            <a:r>
              <a:t>– anxiety &amp; </a:t>
            </a:r>
            <a:r>
              <a:rPr>
                <a:latin typeface="Poppins Regular"/>
                <a:ea typeface="Poppins Regular"/>
                <a:cs typeface="Poppins Regular"/>
                <a:sym typeface="Poppins Regular"/>
              </a:rPr>
              <a:t>depression</a:t>
            </a:r>
          </a:p>
        </p:txBody>
      </p:sp>
      <p:sp>
        <p:nvSpPr>
          <p:cNvPr id="518" name="Content Placeholder 2"/>
          <p:cNvSpPr txBox="1"/>
          <p:nvPr/>
        </p:nvSpPr>
        <p:spPr>
          <a:xfrm>
            <a:off x="313174" y="1669383"/>
            <a:ext cx="4675356" cy="4426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spcBef>
                <a:spcPts val="400"/>
              </a:spcBef>
              <a:buSzPct val="100000"/>
              <a:buFont typeface="Arial"/>
              <a:buChar char="•"/>
              <a:defRPr sz="1700">
                <a:latin typeface="Poppins Bold"/>
                <a:ea typeface="Poppins Bold"/>
                <a:cs typeface="Poppins Bold"/>
                <a:sym typeface="Poppins Bold"/>
              </a:defRPr>
            </a:pPr>
            <a:r>
              <a:rPr dirty="0"/>
              <a:t>Covid-19</a:t>
            </a:r>
            <a:r>
              <a:rPr dirty="0">
                <a:latin typeface="Poppins Regular"/>
                <a:ea typeface="Poppins Regular"/>
                <a:cs typeface="Poppins Regular"/>
                <a:sym typeface="Poppins Regular"/>
              </a:rPr>
              <a:t> and associated isolation is exacerbating mental health issues.</a:t>
            </a:r>
            <a:endParaRPr lang="en-GB" dirty="0">
              <a:latin typeface="Poppins Regular"/>
              <a:ea typeface="Poppins Regular"/>
              <a:cs typeface="Poppins Regular"/>
              <a:sym typeface="Poppins Regular"/>
            </a:endParaRPr>
          </a:p>
          <a:p>
            <a:pPr>
              <a:spcBef>
                <a:spcPts val="400"/>
              </a:spcBef>
              <a:buSzPct val="100000"/>
              <a:defRPr sz="1700">
                <a:latin typeface="Poppins Bold"/>
                <a:ea typeface="Poppins Bold"/>
                <a:cs typeface="Poppins Bold"/>
                <a:sym typeface="Poppins Bold"/>
              </a:defRPr>
            </a:pPr>
            <a:endParaRPr b="1" dirty="0">
              <a:solidFill>
                <a:srgbClr val="888888"/>
              </a:solidFill>
              <a:latin typeface="Mercury Regular Regular"/>
              <a:ea typeface="Mercury Regular Regular"/>
              <a:cs typeface="Mercury Regular Regular"/>
              <a:sym typeface="Mercury Regular Regular"/>
            </a:endParaRPr>
          </a:p>
          <a:p>
            <a:pPr marL="171450" indent="-171450">
              <a:spcBef>
                <a:spcPts val="400"/>
              </a:spcBef>
              <a:buSzPct val="100000"/>
              <a:buFont typeface="Arial"/>
              <a:buChar char="•"/>
              <a:defRPr sz="1700">
                <a:latin typeface="Poppins Regular"/>
                <a:ea typeface="Poppins Regular"/>
                <a:cs typeface="Poppins Regular"/>
                <a:sym typeface="Poppins Regular"/>
              </a:defRPr>
            </a:pPr>
            <a:r>
              <a:rPr lang="en-GB" dirty="0"/>
              <a:t>Shine has carried out a number of surveys through the pandemic:</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53% are experiencing depression at a greater rate than before lockdown.</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63% are feeling more anxious</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55% feel that they are extremely emotionally isolated from others</a:t>
            </a:r>
          </a:p>
          <a:p>
            <a:pPr lvl="1">
              <a:spcBef>
                <a:spcPts val="400"/>
              </a:spcBef>
              <a:buSzPct val="100000"/>
              <a:defRPr sz="1700">
                <a:latin typeface="Poppins Regular"/>
                <a:ea typeface="Poppins Regular"/>
                <a:cs typeface="Poppins Regular"/>
                <a:sym typeface="Poppins Regular"/>
              </a:defRPr>
            </a:pPr>
            <a:endParaRPr lang="en-GB" dirty="0">
              <a:solidFill>
                <a:srgbClr val="888888"/>
              </a:solidFill>
              <a:latin typeface="Mercury Regular Regular"/>
              <a:ea typeface="Mercury Regular Regular"/>
              <a:cs typeface="Mercury Regular Regular"/>
              <a:sym typeface="Mercury Regular Regular"/>
            </a:endParaRPr>
          </a:p>
          <a:p>
            <a:pPr lvl="1">
              <a:spcBef>
                <a:spcPts val="400"/>
              </a:spcBef>
              <a:buSzPct val="100000"/>
              <a:defRPr sz="1700">
                <a:latin typeface="Poppins Regular"/>
                <a:ea typeface="Poppins Regular"/>
                <a:cs typeface="Poppins Regular"/>
                <a:sym typeface="Poppins Regular"/>
              </a:defRPr>
            </a:pPr>
            <a:r>
              <a:rPr lang="en-GB" dirty="0">
                <a:solidFill>
                  <a:srgbClr val="888888"/>
                </a:solidFill>
                <a:latin typeface="Poppins" pitchFamily="2" charset="77"/>
                <a:ea typeface="Mercury Regular Regular"/>
                <a:cs typeface="Poppins" pitchFamily="2" charset="77"/>
                <a:sym typeface="Mercury Regular Regular"/>
              </a:rPr>
              <a:t>*As of May 2021, however, many of these issues continue to a greater or lesser extent.</a:t>
            </a:r>
          </a:p>
          <a:p>
            <a:pPr marL="171450" indent="-171450">
              <a:spcBef>
                <a:spcPts val="400"/>
              </a:spcBef>
              <a:buSzPct val="100000"/>
              <a:buFont typeface="Arial"/>
              <a:buChar char="•"/>
              <a:defRPr sz="1700">
                <a:latin typeface="Poppins Regular"/>
                <a:ea typeface="Poppins Regular"/>
                <a:cs typeface="Poppins Regular"/>
                <a:sym typeface="Poppins Regular"/>
              </a:defRPr>
            </a:pPr>
            <a:endParaRPr dirty="0">
              <a:solidFill>
                <a:srgbClr val="888888"/>
              </a:solidFill>
              <a:latin typeface="Mercury Regular Regular"/>
              <a:ea typeface="Mercury Regular Regular"/>
              <a:cs typeface="Mercury Regular Regular"/>
              <a:sym typeface="Mercury Regular Regular"/>
            </a:endParaRPr>
          </a:p>
        </p:txBody>
      </p:sp>
      <p:pic>
        <p:nvPicPr>
          <p:cNvPr id="519" name="Picture 5" descr="Picture 5"/>
          <p:cNvPicPr>
            <a:picLocks noChangeAspect="1"/>
          </p:cNvPicPr>
          <p:nvPr/>
        </p:nvPicPr>
        <p:blipFill>
          <a:blip r:embed="rId3"/>
          <a:stretch>
            <a:fillRect/>
          </a:stretch>
        </p:blipFill>
        <p:spPr>
          <a:xfrm>
            <a:off x="5178781" y="1669383"/>
            <a:ext cx="3652044" cy="2435914"/>
          </a:xfrm>
          <a:prstGeom prst="rect">
            <a:avLst/>
          </a:prstGeom>
          <a:ln w="12700">
            <a:miter lim="400000"/>
          </a:ln>
          <a:effectLst>
            <a:outerShdw blurRad="50800" dist="165100" dir="2700000" rotWithShape="0">
              <a:srgbClr val="000000">
                <a:alpha val="40000"/>
              </a:srgbClr>
            </a:outerShdw>
          </a:effectLst>
        </p:spPr>
      </p:pic>
    </p:spTree>
    <p:extLst>
      <p:ext uri="{BB962C8B-B14F-4D97-AF65-F5344CB8AC3E}">
        <p14:creationId xmlns:p14="http://schemas.microsoft.com/office/powerpoint/2010/main" val="213965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FE7E2388-A874-1F47-9FC3-44503CEF7949}"/>
              </a:ext>
            </a:extLst>
          </p:cNvPr>
          <p:cNvSpPr/>
          <p:nvPr/>
        </p:nvSpPr>
        <p:spPr>
          <a:xfrm>
            <a:off x="0" y="0"/>
            <a:ext cx="9144000" cy="1270000"/>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30" name="Rectangle 3"/>
          <p:cNvSpPr/>
          <p:nvPr/>
        </p:nvSpPr>
        <p:spPr>
          <a:xfrm>
            <a:off x="5685182" y="4863548"/>
            <a:ext cx="3458818" cy="199445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31" name="Title 1"/>
          <p:cNvSpPr txBox="1"/>
          <p:nvPr/>
        </p:nvSpPr>
        <p:spPr>
          <a:xfrm>
            <a:off x="457199" y="155701"/>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361188">
              <a:lnSpc>
                <a:spcPct val="80000"/>
              </a:lnSpc>
              <a:defRPr sz="3160">
                <a:solidFill>
                  <a:srgbClr val="E46C0A"/>
                </a:solidFill>
                <a:latin typeface="Poppins Regular"/>
                <a:ea typeface="Poppins Regular"/>
                <a:cs typeface="Poppins Regular"/>
                <a:sym typeface="Poppins Regular"/>
              </a:defRPr>
            </a:pPr>
            <a:r>
              <a:rPr dirty="0">
                <a:solidFill>
                  <a:schemeClr val="bg1"/>
                </a:solidFill>
              </a:rPr>
              <a:t>How to support patients – living with uncertainty</a:t>
            </a:r>
          </a:p>
        </p:txBody>
      </p:sp>
      <p:sp>
        <p:nvSpPr>
          <p:cNvPr id="532" name="Content Placeholder 2"/>
          <p:cNvSpPr txBox="1"/>
          <p:nvPr/>
        </p:nvSpPr>
        <p:spPr>
          <a:xfrm>
            <a:off x="457199" y="1554184"/>
            <a:ext cx="822960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300"/>
              </a:spcBef>
              <a:defRPr sz="1600">
                <a:latin typeface="Poppins Regular"/>
                <a:ea typeface="Poppins Regular"/>
                <a:cs typeface="Poppins Regular"/>
                <a:sym typeface="Poppins Regular"/>
              </a:defRPr>
            </a:lvl1pPr>
          </a:lstStyle>
          <a:p>
            <a:r>
              <a:rPr dirty="0"/>
              <a:t>People tell us that they are rarely asked how they are feeling (perhaps in a way that makes them comfortable sharing). </a:t>
            </a:r>
            <a:r>
              <a:rPr lang="en-GB" dirty="0"/>
              <a:t>Men </a:t>
            </a:r>
            <a:r>
              <a:rPr dirty="0"/>
              <a:t>in particular may need more encouragement to discuss these issues.</a:t>
            </a:r>
          </a:p>
        </p:txBody>
      </p:sp>
      <p:graphicFrame>
        <p:nvGraphicFramePr>
          <p:cNvPr id="533" name="Table 2"/>
          <p:cNvGraphicFramePr/>
          <p:nvPr>
            <p:extLst>
              <p:ext uri="{D42A27DB-BD31-4B8C-83A1-F6EECF244321}">
                <p14:modId xmlns:p14="http://schemas.microsoft.com/office/powerpoint/2010/main" val="3350257341"/>
              </p:ext>
            </p:extLst>
          </p:nvPr>
        </p:nvGraphicFramePr>
        <p:xfrm>
          <a:off x="457199" y="2799652"/>
          <a:ext cx="8043863" cy="1948074"/>
        </p:xfrm>
        <a:graphic>
          <a:graphicData uri="http://schemas.openxmlformats.org/drawingml/2006/table">
            <a:tbl>
              <a:tblPr firstRow="1"/>
              <a:tblGrid>
                <a:gridCol w="8043863">
                  <a:extLst>
                    <a:ext uri="{9D8B030D-6E8A-4147-A177-3AD203B41FA5}">
                      <a16:colId xmlns:a16="http://schemas.microsoft.com/office/drawing/2014/main" val="20000"/>
                    </a:ext>
                  </a:extLst>
                </a:gridCol>
              </a:tblGrid>
              <a:tr h="245279">
                <a:tc>
                  <a:txBody>
                    <a:bodyPr/>
                    <a:lstStyle/>
                    <a:p>
                      <a:pPr algn="l">
                        <a:defRPr sz="1800" b="0"/>
                      </a:pPr>
                      <a:r>
                        <a:rPr sz="1600" dirty="0">
                          <a:latin typeface="Poppins Bold"/>
                          <a:ea typeface="Poppins Bold"/>
                          <a:cs typeface="Poppins Bold"/>
                          <a:sym typeface="Poppins Bold"/>
                        </a:rPr>
                        <a:t>Support</a:t>
                      </a:r>
                    </a:p>
                  </a:txBody>
                  <a:tcPr marL="45720" marR="45720" horzOverflow="overflow"/>
                </a:tc>
                <a:extLst>
                  <a:ext uri="{0D108BD9-81ED-4DB2-BD59-A6C34878D82A}">
                    <a16:rowId xmlns:a16="http://schemas.microsoft.com/office/drawing/2014/main" val="10000"/>
                  </a:ext>
                </a:extLst>
              </a:tr>
              <a:tr h="1612794">
                <a:tc>
                  <a:txBody>
                    <a:bodyPr/>
                    <a:lstStyle/>
                    <a:p>
                      <a:pPr marL="171450" indent="-171450" algn="l">
                        <a:buSzPct val="100000"/>
                        <a:buFont typeface="Arial"/>
                        <a:buChar char="•"/>
                        <a:defRPr sz="1600">
                          <a:latin typeface="Poppins Bold"/>
                          <a:ea typeface="Poppins Bold"/>
                          <a:cs typeface="Poppins Bold"/>
                          <a:sym typeface="Poppins Bold"/>
                        </a:defRPr>
                      </a:pPr>
                      <a:r>
                        <a:rPr dirty="0"/>
                        <a:t>Ask!</a:t>
                      </a:r>
                    </a:p>
                    <a:p>
                      <a:pPr marL="171450" indent="-171450" algn="l">
                        <a:buSzPct val="100000"/>
                        <a:buFont typeface="Arial"/>
                        <a:buChar char="•"/>
                        <a:defRPr sz="1600">
                          <a:latin typeface="Poppins Bold"/>
                          <a:ea typeface="Poppins Bold"/>
                          <a:cs typeface="Poppins Bold"/>
                          <a:sym typeface="Poppins Bold"/>
                        </a:defRPr>
                      </a:pPr>
                      <a:r>
                        <a:rPr dirty="0"/>
                        <a:t>Help to </a:t>
                      </a:r>
                      <a:r>
                        <a:rPr dirty="0" err="1"/>
                        <a:t>normalise</a:t>
                      </a:r>
                      <a:r>
                        <a:rPr dirty="0"/>
                        <a:t> feelings</a:t>
                      </a:r>
                    </a:p>
                    <a:p>
                      <a:pPr marL="171450" indent="-171450" algn="l">
                        <a:buSzPct val="100000"/>
                        <a:buFont typeface="Arial"/>
                        <a:buChar char="•"/>
                        <a:defRPr sz="1600">
                          <a:latin typeface="Poppins Bold"/>
                          <a:ea typeface="Poppins Bold"/>
                          <a:cs typeface="Poppins Bold"/>
                          <a:sym typeface="Poppins Bold"/>
                        </a:defRPr>
                      </a:pPr>
                      <a:r>
                        <a:rPr dirty="0" err="1"/>
                        <a:t>Recognise</a:t>
                      </a:r>
                      <a:r>
                        <a:rPr dirty="0"/>
                        <a:t> the value of peer support</a:t>
                      </a:r>
                    </a:p>
                    <a:p>
                      <a:pPr marL="171450" indent="-171450" algn="l">
                        <a:buSzPct val="100000"/>
                        <a:buFont typeface="Arial"/>
                        <a:buChar char="•"/>
                        <a:defRPr sz="1600">
                          <a:latin typeface="Poppins Bold"/>
                          <a:ea typeface="Poppins Bold"/>
                          <a:cs typeface="Poppins Bold"/>
                          <a:sym typeface="Poppins Bold"/>
                        </a:defRPr>
                      </a:pPr>
                      <a:r>
                        <a:rPr dirty="0"/>
                        <a:t>Make sure people are aware of the support that is available</a:t>
                      </a:r>
                      <a:r>
                        <a:rPr lang="en-GB" dirty="0"/>
                        <a:t> – but remind them of it time and again. </a:t>
                      </a:r>
                      <a:endParaRPr dirty="0"/>
                    </a:p>
                  </a:txBody>
                  <a:tcPr marL="45720" marR="45720" horzOverflow="overflow">
                    <a:lnB w="12700">
                      <a:solidFill>
                        <a:schemeClr val="accent6"/>
                      </a:solid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956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222"/>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629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Working after cancer</a:t>
            </a:r>
          </a:p>
        </p:txBody>
      </p:sp>
      <p:sp>
        <p:nvSpPr>
          <p:cNvPr id="11" name="Content Placeholder 2"/>
          <p:cNvSpPr txBox="1">
            <a:spLocks/>
          </p:cNvSpPr>
          <p:nvPr/>
        </p:nvSpPr>
        <p:spPr>
          <a:xfrm>
            <a:off x="457201" y="1554184"/>
            <a:ext cx="4596794"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GB" sz="1600" dirty="0">
                <a:solidFill>
                  <a:schemeClr val="tx1"/>
                </a:solidFill>
                <a:latin typeface="Poppins" pitchFamily="2" charset="77"/>
                <a:cs typeface="Poppins" pitchFamily="2" charset="77"/>
              </a:rPr>
              <a:t>Employment and careers are often negatively affected by a cancer diagnosis.  </a:t>
            </a:r>
          </a:p>
          <a:p>
            <a:pPr lvl="0" algn="l"/>
            <a:endParaRPr lang="en-GB" sz="1600" dirty="0">
              <a:solidFill>
                <a:schemeClr val="tx1"/>
              </a:solidFill>
              <a:latin typeface="Poppins" pitchFamily="2" charset="77"/>
              <a:cs typeface="Poppins" pitchFamily="2" charset="77"/>
            </a:endParaRPr>
          </a:p>
          <a:p>
            <a:pPr marL="171450" lvl="0" indent="-171450" algn="l">
              <a:buFont typeface="Arial"/>
              <a:buChar char="•"/>
            </a:pPr>
            <a:r>
              <a:rPr lang="en-GB" sz="1600" dirty="0">
                <a:solidFill>
                  <a:schemeClr val="tx1"/>
                </a:solidFill>
                <a:latin typeface="Poppins" pitchFamily="2" charset="77"/>
                <a:cs typeface="Poppins" pitchFamily="2" charset="77"/>
              </a:rPr>
              <a:t>Almost 40% of people in our 2019 survey state they are </a:t>
            </a:r>
            <a:r>
              <a:rPr lang="en-GB" sz="1600" b="1" dirty="0">
                <a:solidFill>
                  <a:schemeClr val="tx1"/>
                </a:solidFill>
                <a:latin typeface="Poppins" pitchFamily="2" charset="77"/>
                <a:cs typeface="Poppins" pitchFamily="2" charset="77"/>
              </a:rPr>
              <a:t>unable to work in the same way as they had done before their diagnosis</a:t>
            </a:r>
            <a:r>
              <a:rPr lang="en-GB" sz="1600" dirty="0">
                <a:solidFill>
                  <a:schemeClr val="tx1"/>
                </a:solidFill>
                <a:latin typeface="Poppins" pitchFamily="2" charset="77"/>
                <a:cs typeface="Poppins" pitchFamily="2" charset="77"/>
              </a:rPr>
              <a:t>. </a:t>
            </a:r>
          </a:p>
          <a:p>
            <a:pPr marL="171450" lvl="0" indent="-171450" algn="l">
              <a:buFont typeface="Arial"/>
              <a:buChar char="•"/>
            </a:pPr>
            <a:r>
              <a:rPr lang="en-GB" sz="1600" dirty="0">
                <a:solidFill>
                  <a:schemeClr val="tx1"/>
                </a:solidFill>
                <a:latin typeface="Poppins" pitchFamily="2" charset="77"/>
                <a:cs typeface="Poppins" pitchFamily="2" charset="77"/>
              </a:rPr>
              <a:t>75% of those employed say their </a:t>
            </a:r>
            <a:r>
              <a:rPr lang="en-GB" sz="1600" b="1" dirty="0">
                <a:solidFill>
                  <a:schemeClr val="tx1"/>
                </a:solidFill>
                <a:latin typeface="Poppins" pitchFamily="2" charset="77"/>
                <a:cs typeface="Poppins" pitchFamily="2" charset="77"/>
              </a:rPr>
              <a:t>work has been negatively impacted.</a:t>
            </a:r>
          </a:p>
          <a:p>
            <a:pPr marL="171450" lvl="0" indent="-171450" algn="l">
              <a:buFont typeface="Arial"/>
              <a:buChar char="•"/>
            </a:pPr>
            <a:r>
              <a:rPr lang="en-GB" sz="1600" dirty="0">
                <a:solidFill>
                  <a:schemeClr val="tx1"/>
                </a:solidFill>
                <a:latin typeface="Poppins" pitchFamily="2" charset="77"/>
                <a:cs typeface="Poppins" pitchFamily="2" charset="77"/>
              </a:rPr>
              <a:t>Only 64% of people employed at the time of diagnosis achieve a successful and sustained return to work 2-3 years after diagnosis (Work Foundation).</a:t>
            </a:r>
          </a:p>
          <a:p>
            <a:pPr lvl="0" algn="l"/>
            <a:r>
              <a:rPr lang="en-US" sz="1600" dirty="0">
                <a:solidFill>
                  <a:schemeClr val="tx1"/>
                </a:solidFill>
                <a:latin typeface="Poppins" pitchFamily="2" charset="77"/>
                <a:cs typeface="Poppins" pitchFamily="2" charset="77"/>
              </a:rPr>
              <a:t> </a:t>
            </a:r>
            <a:endParaRPr lang="en-GB" sz="1600" dirty="0">
              <a:solidFill>
                <a:schemeClr val="tx1"/>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2E09AE26-3AD5-F249-8C57-F092E4FEC1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038" y="1895061"/>
            <a:ext cx="3531917" cy="2306342"/>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60376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4400">
                <a:solidFill>
                  <a:srgbClr val="FFFFFF"/>
                </a:solidFill>
                <a:latin typeface="Poppins Regular"/>
                <a:ea typeface="Poppins Regular"/>
                <a:cs typeface="Poppins Regular"/>
                <a:sym typeface="Poppins Regular"/>
              </a:defRPr>
            </a:lvl1pPr>
          </a:lstStyle>
          <a:p>
            <a:r>
              <a:t>Working after cancer</a:t>
            </a:r>
          </a:p>
        </p:txBody>
      </p:sp>
      <p:sp>
        <p:nvSpPr>
          <p:cNvPr id="544" name="Content Placeholder 2"/>
          <p:cNvSpPr txBox="1"/>
          <p:nvPr/>
        </p:nvSpPr>
        <p:spPr>
          <a:xfrm>
            <a:off x="136886" y="1429212"/>
            <a:ext cx="5189856" cy="3157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sz="1600" dirty="0">
                <a:latin typeface="Poppins" pitchFamily="2" charset="77"/>
                <a:cs typeface="Poppins" pitchFamily="2" charset="77"/>
              </a:rPr>
              <a:t>Many issues contribute to difficulties returning to work.</a:t>
            </a:r>
            <a:endParaRPr sz="1600" b="1" dirty="0">
              <a:solidFill>
                <a:srgbClr val="888888"/>
              </a:solidFill>
              <a:latin typeface="Poppins" pitchFamily="2" charset="77"/>
              <a:ea typeface="Mercury Regular Regular"/>
              <a:cs typeface="Poppins" pitchFamily="2" charset="77"/>
              <a:sym typeface="Mercury Regular Regular"/>
            </a:endParaRPr>
          </a:p>
          <a:p>
            <a:pPr>
              <a:spcBef>
                <a:spcPts val="700"/>
              </a:spcBef>
              <a:defRPr sz="1400">
                <a:latin typeface="Poppins Regular"/>
                <a:ea typeface="Poppins Regular"/>
                <a:cs typeface="Poppins Regular"/>
                <a:sym typeface="Poppins Regular"/>
              </a:defRPr>
            </a:pPr>
            <a:endParaRPr sz="1600" b="1"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Lack of understanding from colleagues &amp; bosses</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Dealing with fatigue </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Justifying on-going time-off </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Many feel pressure not to “let others down” and to continue to put in very long hours.</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Lack of confidence	</a:t>
            </a:r>
            <a:endParaRPr sz="1600" dirty="0">
              <a:solidFill>
                <a:srgbClr val="888888"/>
              </a:solidFill>
              <a:latin typeface="Poppins" pitchFamily="2" charset="77"/>
              <a:ea typeface="Mercury Regular Regular"/>
              <a:cs typeface="Poppins" pitchFamily="2" charset="77"/>
              <a:sym typeface="Mercury Regular Regular"/>
            </a:endParaRPr>
          </a:p>
          <a:p>
            <a:pPr>
              <a:spcBef>
                <a:spcPts val="700"/>
              </a:spcBef>
              <a:defRPr sz="1400">
                <a:latin typeface="Poppins Regular"/>
                <a:ea typeface="Poppins Regular"/>
                <a:cs typeface="Poppins Regular"/>
                <a:sym typeface="Poppins Regular"/>
              </a:defRPr>
            </a:pPr>
            <a:endParaRPr sz="1500" dirty="0">
              <a:solidFill>
                <a:srgbClr val="888888"/>
              </a:solidFill>
              <a:latin typeface="Poppins" pitchFamily="2" charset="77"/>
              <a:ea typeface="Mercury Regular Regular"/>
              <a:cs typeface="Poppins" pitchFamily="2" charset="77"/>
              <a:sym typeface="Mercury Regular Regular"/>
            </a:endParaRPr>
          </a:p>
        </p:txBody>
      </p:sp>
      <p:pic>
        <p:nvPicPr>
          <p:cNvPr id="545" name="Picture 2" descr="Picture 2"/>
          <p:cNvPicPr>
            <a:picLocks noChangeAspect="1"/>
          </p:cNvPicPr>
          <p:nvPr/>
        </p:nvPicPr>
        <p:blipFill>
          <a:blip r:embed="rId3"/>
          <a:stretch>
            <a:fillRect/>
          </a:stretch>
        </p:blipFill>
        <p:spPr>
          <a:xfrm>
            <a:off x="5630331" y="1929695"/>
            <a:ext cx="3259668" cy="2444751"/>
          </a:xfrm>
          <a:prstGeom prst="rect">
            <a:avLst/>
          </a:prstGeom>
          <a:ln w="12700">
            <a:miter lim="400000"/>
          </a:ln>
          <a:effectLst>
            <a:outerShdw blurRad="292100" dist="139700" dir="2700000" rotWithShape="0">
              <a:srgbClr val="333333">
                <a:alpha val="64999"/>
              </a:srgbClr>
            </a:outerShdw>
          </a:effectLst>
        </p:spPr>
      </p:pic>
      <p:sp>
        <p:nvSpPr>
          <p:cNvPr id="2" name="Rectangle 1">
            <a:extLst>
              <a:ext uri="{FF2B5EF4-FFF2-40B4-BE49-F238E27FC236}">
                <a16:creationId xmlns:a16="http://schemas.microsoft.com/office/drawing/2014/main" id="{0C1C33C6-0331-1B44-8E36-773E1487725F}"/>
              </a:ext>
            </a:extLst>
          </p:cNvPr>
          <p:cNvSpPr/>
          <p:nvPr/>
        </p:nvSpPr>
        <p:spPr>
          <a:xfrm>
            <a:off x="254001" y="4374446"/>
            <a:ext cx="5633634" cy="1815882"/>
          </a:xfrm>
          <a:prstGeom prst="rect">
            <a:avLst/>
          </a:prstGeom>
        </p:spPr>
        <p:txBody>
          <a:bodyPr wrap="square">
            <a:spAutoFit/>
          </a:bodyPr>
          <a:lstStyle/>
          <a:p>
            <a:pPr lvl="0">
              <a:spcBef>
                <a:spcPts val="300"/>
              </a:spcBef>
            </a:pPr>
            <a:r>
              <a:rPr lang="en-US" sz="1600" dirty="0">
                <a:latin typeface="Poppins"/>
                <a:ea typeface="Poppins"/>
                <a:cs typeface="Poppins"/>
                <a:sym typeface="Poppins"/>
              </a:rPr>
              <a:t>In a 2022 survey by Working through Cancer and the Institute for Employment Studies, </a:t>
            </a:r>
            <a:r>
              <a:rPr lang="en-US" sz="1600" b="1" dirty="0">
                <a:latin typeface="Poppins"/>
                <a:ea typeface="Poppins"/>
                <a:cs typeface="Poppins"/>
                <a:sym typeface="Poppins"/>
              </a:rPr>
              <a:t>only 57% of those returning to work knew that they were protected by the 2010 Equality Act</a:t>
            </a:r>
            <a:r>
              <a:rPr lang="en-US" sz="1600" dirty="0">
                <a:latin typeface="Poppins"/>
                <a:ea typeface="Poppins"/>
                <a:cs typeface="Poppins"/>
                <a:sym typeface="Poppins"/>
              </a:rPr>
              <a:t> - meaning that a significant proportion of people are unaware of actions such as the right to request reasonable adjustments/flexible workshop. </a:t>
            </a:r>
          </a:p>
        </p:txBody>
      </p:sp>
    </p:spTree>
    <p:extLst>
      <p:ext uri="{BB962C8B-B14F-4D97-AF65-F5344CB8AC3E}">
        <p14:creationId xmlns:p14="http://schemas.microsoft.com/office/powerpoint/2010/main" val="358981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623" name="Title 1"/>
          <p:cNvSpPr txBox="1"/>
          <p:nvPr/>
        </p:nvSpPr>
        <p:spPr>
          <a:xfrm>
            <a:off x="457200" y="41433"/>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a:solidFill>
                  <a:srgbClr val="FFFFFF"/>
                </a:solidFill>
                <a:latin typeface="Poppins Regular"/>
                <a:ea typeface="Poppins Regular"/>
                <a:cs typeface="Poppins Regular"/>
                <a:sym typeface="Poppins Regular"/>
              </a:defRPr>
            </a:lvl1pPr>
          </a:lstStyle>
          <a:p>
            <a:r>
              <a:t>Working after cancer</a:t>
            </a:r>
          </a:p>
        </p:txBody>
      </p:sp>
      <p:sp>
        <p:nvSpPr>
          <p:cNvPr id="624" name="Content Placeholder 2"/>
          <p:cNvSpPr txBox="1"/>
          <p:nvPr/>
        </p:nvSpPr>
        <p:spPr>
          <a:xfrm>
            <a:off x="254001" y="1523665"/>
            <a:ext cx="4965418" cy="4755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300"/>
              </a:spcBef>
              <a:defRPr sz="1400">
                <a:latin typeface="Poppins Regular"/>
                <a:ea typeface="Poppins Regular"/>
                <a:cs typeface="Poppins Regular"/>
                <a:sym typeface="Poppins Regular"/>
              </a:defRPr>
            </a:lvl1pPr>
          </a:lstStyle>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Covid-19’s impact on employment: </a:t>
            </a:r>
            <a:r>
              <a:rPr lang="en-GB" sz="1800" dirty="0">
                <a:latin typeface="Poppins" pitchFamily="2" charset="77"/>
                <a:cs typeface="Poppins" pitchFamily="2" charset="77"/>
              </a:rPr>
              <a:t>how to return to work in different environments, and how to manage treatment, work and issues like childcare from home. </a:t>
            </a:r>
          </a:p>
          <a:p>
            <a:pPr>
              <a:buSzPct val="100000"/>
              <a:defRPr sz="1400">
                <a:latin typeface="Poppins Regular"/>
                <a:ea typeface="Poppins Regular"/>
                <a:cs typeface="Poppins Regular"/>
                <a:sym typeface="Poppins Regular"/>
              </a:defRPr>
            </a:pPr>
            <a:endParaRPr lang="en-GB" sz="1800" dirty="0">
              <a:latin typeface="Poppins" pitchFamily="2" charset="77"/>
              <a:cs typeface="Poppins" pitchFamily="2" charset="77"/>
            </a:endParaRPr>
          </a:p>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Some individuals who are clinically vulnerable still have also had to attend work, </a:t>
            </a:r>
            <a:r>
              <a:rPr lang="en-GB" sz="1800" dirty="0">
                <a:latin typeface="Poppins" pitchFamily="2" charset="77"/>
                <a:cs typeface="Poppins" pitchFamily="2" charset="77"/>
              </a:rPr>
              <a:t>regardless of their health status/safety of the workplace; </a:t>
            </a:r>
          </a:p>
          <a:p>
            <a:pPr>
              <a:buSzPct val="100000"/>
              <a:defRPr sz="1400">
                <a:latin typeface="Poppins Regular"/>
                <a:ea typeface="Poppins Regular"/>
                <a:cs typeface="Poppins Regular"/>
                <a:sym typeface="Poppins Regular"/>
              </a:defRPr>
            </a:pPr>
            <a:endParaRPr lang="en-GB" sz="1800" dirty="0">
              <a:latin typeface="Poppins" pitchFamily="2" charset="77"/>
              <a:cs typeface="Poppins" pitchFamily="2" charset="77"/>
            </a:endParaRPr>
          </a:p>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Lack of employment protections of any kind </a:t>
            </a:r>
            <a:r>
              <a:rPr lang="en-GB" sz="1800" dirty="0">
                <a:latin typeface="Poppins" pitchFamily="2" charset="77"/>
                <a:cs typeface="Poppins" pitchFamily="2" charset="77"/>
              </a:rPr>
              <a:t>is likely to hit the most vulnerable the hardest.</a:t>
            </a:r>
          </a:p>
          <a:p>
            <a:endParaRPr lang="en-GB" sz="1800" dirty="0"/>
          </a:p>
          <a:p>
            <a:endParaRPr lang="en-GB" sz="1800" dirty="0"/>
          </a:p>
        </p:txBody>
      </p:sp>
      <p:pic>
        <p:nvPicPr>
          <p:cNvPr id="3" name="Picture 2">
            <a:extLst>
              <a:ext uri="{FF2B5EF4-FFF2-40B4-BE49-F238E27FC236}">
                <a16:creationId xmlns:a16="http://schemas.microsoft.com/office/drawing/2014/main" id="{4E6CD2AE-BBB0-B642-8663-1EE37AE7E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4560" y="1523665"/>
            <a:ext cx="2854055" cy="3804557"/>
          </a:xfrm>
          <a:prstGeom prst="rect">
            <a:avLst/>
          </a:prstGeom>
          <a:effectLst>
            <a:outerShdw blurRad="50800" dist="162421"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sp>
        <p:nvSpPr>
          <p:cNvPr id="9" name="Title 1">
            <a:extLst>
              <a:ext uri="{FF2B5EF4-FFF2-40B4-BE49-F238E27FC236}">
                <a16:creationId xmlns:a16="http://schemas.microsoft.com/office/drawing/2014/main" id="{BEC4E6DE-A619-4E45-94CC-2391B2E5C975}"/>
              </a:ext>
            </a:extLst>
          </p:cNvPr>
          <p:cNvSpPr txBox="1">
            <a:spLocks/>
          </p:cNvSpPr>
          <p:nvPr/>
        </p:nvSpPr>
        <p:spPr>
          <a:xfrm>
            <a:off x="1557579" y="1057467"/>
            <a:ext cx="8229600" cy="66427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tx1">
                    <a:lumMod val="50000"/>
                    <a:lumOff val="50000"/>
                  </a:schemeClr>
                </a:solidFill>
                <a:latin typeface="Poppins" pitchFamily="2" charset="77"/>
                <a:cs typeface="Poppins" pitchFamily="2" charset="77"/>
              </a:rPr>
              <a:t>Overview</a:t>
            </a:r>
          </a:p>
        </p:txBody>
      </p:sp>
      <p:sp>
        <p:nvSpPr>
          <p:cNvPr id="2" name="TextBox 1">
            <a:extLst>
              <a:ext uri="{FF2B5EF4-FFF2-40B4-BE49-F238E27FC236}">
                <a16:creationId xmlns:a16="http://schemas.microsoft.com/office/drawing/2014/main" id="{98C05BBE-13BA-A641-A1E4-9BC427DE080A}"/>
              </a:ext>
            </a:extLst>
          </p:cNvPr>
          <p:cNvSpPr txBox="1"/>
          <p:nvPr/>
        </p:nvSpPr>
        <p:spPr>
          <a:xfrm>
            <a:off x="3843580" y="2061275"/>
            <a:ext cx="505244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Personal perspective on what patients need</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Priorities for cancer patients</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The impact of Covid-19</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Supporting your patients</a:t>
            </a:r>
          </a:p>
        </p:txBody>
      </p:sp>
    </p:spTree>
    <p:extLst>
      <p:ext uri="{BB962C8B-B14F-4D97-AF65-F5344CB8AC3E}">
        <p14:creationId xmlns:p14="http://schemas.microsoft.com/office/powerpoint/2010/main" val="32355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361188">
              <a:lnSpc>
                <a:spcPct val="80000"/>
              </a:lnSpc>
              <a:defRPr sz="3160">
                <a:solidFill>
                  <a:srgbClr val="E46C0A"/>
                </a:solidFill>
                <a:latin typeface="Poppins Regular"/>
                <a:ea typeface="Poppins Regular"/>
                <a:cs typeface="Poppins Regular"/>
                <a:sym typeface="Poppins Regular"/>
              </a:defRPr>
            </a:pPr>
            <a:r>
              <a:rPr dirty="0"/>
              <a:t>How to support patients – working after cancer</a:t>
            </a:r>
          </a:p>
        </p:txBody>
      </p:sp>
      <p:sp>
        <p:nvSpPr>
          <p:cNvPr id="550" name="Content Placeholder 2"/>
          <p:cNvSpPr txBox="1"/>
          <p:nvPr/>
        </p:nvSpPr>
        <p:spPr>
          <a:xfrm>
            <a:off x="457200" y="1439884"/>
            <a:ext cx="8229600" cy="1646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300"/>
              </a:spcBef>
              <a:defRPr sz="1400">
                <a:latin typeface="Poppins Regular"/>
                <a:ea typeface="Poppins Regular"/>
                <a:cs typeface="Poppins Regular"/>
                <a:sym typeface="Poppins Regular"/>
              </a:defRPr>
            </a:pPr>
            <a:r>
              <a:rPr sz="1600" dirty="0">
                <a:latin typeface="Poppins" pitchFamily="2" charset="77"/>
                <a:cs typeface="Poppins" pitchFamily="2" charset="77"/>
              </a:rPr>
              <a:t>A lot of people are told ‘Go back to work when you feel ready’ but what does that actually mean?  </a:t>
            </a:r>
            <a:r>
              <a:rPr sz="1600" b="1" dirty="0">
                <a:latin typeface="Poppins" pitchFamily="2" charset="77"/>
                <a:cs typeface="Poppins" pitchFamily="2" charset="77"/>
              </a:rPr>
              <a:t>Most people need a little more help in thinking about how and when to return to work.</a:t>
            </a:r>
            <a:endParaRPr lang="en-GB" sz="1600" b="1" dirty="0">
              <a:latin typeface="Poppins" pitchFamily="2" charset="77"/>
              <a:cs typeface="Poppins" pitchFamily="2" charset="77"/>
            </a:endParaRPr>
          </a:p>
          <a:p>
            <a:pPr>
              <a:spcBef>
                <a:spcPts val="300"/>
              </a:spcBef>
              <a:defRPr sz="1400">
                <a:latin typeface="Poppins Regular"/>
                <a:ea typeface="Poppins Regular"/>
                <a:cs typeface="Poppins Regular"/>
                <a:sym typeface="Poppins Regular"/>
              </a:defRPr>
            </a:pPr>
            <a:endParaRPr sz="1600" b="1" dirty="0">
              <a:latin typeface="Poppins" pitchFamily="2" charset="77"/>
              <a:cs typeface="Poppins" pitchFamily="2" charset="77"/>
            </a:endParaRPr>
          </a:p>
          <a:p>
            <a:pPr>
              <a:spcBef>
                <a:spcPts val="300"/>
              </a:spcBef>
              <a:defRPr sz="1400" i="1">
                <a:latin typeface="Poppins Bold"/>
                <a:ea typeface="Poppins Bold"/>
                <a:cs typeface="Poppins Bold"/>
                <a:sym typeface="Poppins Bold"/>
              </a:defRPr>
            </a:pPr>
            <a:r>
              <a:rPr sz="1600" dirty="0">
                <a:latin typeface="Poppins" pitchFamily="2" charset="77"/>
                <a:cs typeface="Poppins" pitchFamily="2" charset="77"/>
              </a:rPr>
              <a:t>Make sure that people are aware of their rights – all people diagnosed with cancer are classified as disabled for purposes of equality rights.</a:t>
            </a:r>
          </a:p>
        </p:txBody>
      </p:sp>
      <p:graphicFrame>
        <p:nvGraphicFramePr>
          <p:cNvPr id="551" name="Table 3"/>
          <p:cNvGraphicFramePr/>
          <p:nvPr>
            <p:extLst>
              <p:ext uri="{D42A27DB-BD31-4B8C-83A1-F6EECF244321}">
                <p14:modId xmlns:p14="http://schemas.microsoft.com/office/powerpoint/2010/main" val="401657303"/>
              </p:ext>
            </p:extLst>
          </p:nvPr>
        </p:nvGraphicFramePr>
        <p:xfrm>
          <a:off x="659659" y="3564610"/>
          <a:ext cx="7517634" cy="2033328"/>
        </p:xfrm>
        <a:graphic>
          <a:graphicData uri="http://schemas.openxmlformats.org/drawingml/2006/table">
            <a:tbl>
              <a:tblPr firstRow="1"/>
              <a:tblGrid>
                <a:gridCol w="7517634">
                  <a:extLst>
                    <a:ext uri="{9D8B030D-6E8A-4147-A177-3AD203B41FA5}">
                      <a16:colId xmlns:a16="http://schemas.microsoft.com/office/drawing/2014/main" val="20000"/>
                    </a:ext>
                  </a:extLst>
                </a:gridCol>
              </a:tblGrid>
              <a:tr h="201985">
                <a:tc>
                  <a:txBody>
                    <a:bodyPr/>
                    <a:lstStyle/>
                    <a:p>
                      <a:pPr algn="l">
                        <a:defRPr sz="1800" b="0"/>
                      </a:pPr>
                      <a:r>
                        <a:rPr sz="1800" dirty="0">
                          <a:solidFill>
                            <a:schemeClr val="tx1"/>
                          </a:solidFill>
                          <a:latin typeface="Poppins Bold"/>
                          <a:ea typeface="Poppins Bold"/>
                          <a:cs typeface="Poppins Bold"/>
                          <a:sym typeface="Poppins Bold"/>
                        </a:rPr>
                        <a:t>Support</a:t>
                      </a:r>
                    </a:p>
                  </a:txBody>
                  <a:tcPr marL="45720" marR="45720" horzOverflow="overflow"/>
                </a:tc>
                <a:extLst>
                  <a:ext uri="{0D108BD9-81ED-4DB2-BD59-A6C34878D82A}">
                    <a16:rowId xmlns:a16="http://schemas.microsoft.com/office/drawing/2014/main" val="10000"/>
                  </a:ext>
                </a:extLst>
              </a:tr>
              <a:tr h="1667568">
                <a:tc>
                  <a:txBody>
                    <a:bodyPr/>
                    <a:lstStyle/>
                    <a:p>
                      <a:pPr marL="150018" indent="-150018" algn="l">
                        <a:buSzPct val="100000"/>
                        <a:buFont typeface="Arial"/>
                        <a:buChar char="•"/>
                        <a:defRPr sz="1400">
                          <a:latin typeface="Poppins Bold"/>
                          <a:ea typeface="Poppins Bold"/>
                          <a:cs typeface="Poppins Bold"/>
                          <a:sym typeface="Poppins Bold"/>
                        </a:defRPr>
                      </a:pPr>
                      <a:r>
                        <a:rPr sz="1600" b="0" dirty="0" err="1">
                          <a:solidFill>
                            <a:schemeClr val="tx1"/>
                          </a:solidFill>
                        </a:rPr>
                        <a:t>Recognise</a:t>
                      </a:r>
                      <a:r>
                        <a:rPr sz="1600" b="0" dirty="0">
                          <a:solidFill>
                            <a:schemeClr val="tx1"/>
                          </a:solidFill>
                        </a:rPr>
                        <a:t> that fatigue is a large issue in most cases</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Talk about how people can manage a phased return to work</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Discuss long term adjustments that may be made</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Psychological needs need to be considered – what is the main concern about returning to work?</a:t>
                      </a:r>
                    </a:p>
                  </a:txBody>
                  <a:tcPr marL="45720" marR="45720" horzOverflow="overflow">
                    <a:lnB w="12700">
                      <a:solidFill>
                        <a:schemeClr val="accent6"/>
                      </a:solid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10792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lvl1pPr algn="ctr">
              <a:defRPr sz="4400">
                <a:solidFill>
                  <a:srgbClr val="FFFFFF"/>
                </a:solidFill>
                <a:latin typeface="Poppins Regular"/>
                <a:ea typeface="Poppins Regular"/>
                <a:cs typeface="Poppins Regular"/>
                <a:sym typeface="Poppins Regular"/>
              </a:defRPr>
            </a:lvl1pPr>
          </a:lstStyle>
          <a:p>
            <a:r>
              <a:rPr lang="en-GB" dirty="0" err="1"/>
              <a:t>Covid’s</a:t>
            </a:r>
            <a:r>
              <a:rPr lang="en-GB" dirty="0"/>
              <a:t> impact on cancer patients</a:t>
            </a:r>
            <a:endParaRPr dirty="0"/>
          </a:p>
        </p:txBody>
      </p:sp>
      <p:sp>
        <p:nvSpPr>
          <p:cNvPr id="544" name="Content Placeholder 2"/>
          <p:cNvSpPr txBox="1"/>
          <p:nvPr/>
        </p:nvSpPr>
        <p:spPr>
          <a:xfrm>
            <a:off x="87086" y="1632412"/>
            <a:ext cx="5102771" cy="5055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lang="en-GB" sz="1500" dirty="0">
                <a:latin typeface="Poppins" pitchFamily="2" charset="77"/>
                <a:cs typeface="Poppins" pitchFamily="2" charset="77"/>
              </a:rPr>
              <a:t>Covid-19 is having a wide-ranging impact on cancer and cancer treatment:</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Current backlog and ‘missing patients’: </a:t>
            </a:r>
            <a:r>
              <a:rPr lang="en-GB" sz="1500" b="1" dirty="0">
                <a:latin typeface="Poppins" pitchFamily="2" charset="77"/>
                <a:cs typeface="Poppins" pitchFamily="2" charset="77"/>
              </a:rPr>
              <a:t>significant drop off in people presenting at their GPs with suspected cancer symptoms</a:t>
            </a:r>
            <a:r>
              <a:rPr lang="en-GB" sz="1500" dirty="0">
                <a:latin typeface="Poppins" pitchFamily="2" charset="77"/>
                <a:cs typeface="Poppins" pitchFamily="2" charset="77"/>
              </a:rPr>
              <a:t>; c.45,000 patients.</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There have been </a:t>
            </a:r>
            <a:r>
              <a:rPr lang="en-GB" sz="1500" b="1" dirty="0">
                <a:latin typeface="Poppins" pitchFamily="2" charset="77"/>
                <a:cs typeface="Poppins" pitchFamily="2" charset="77"/>
              </a:rPr>
              <a:t>interruptions to diagnostics, </a:t>
            </a:r>
            <a:r>
              <a:rPr lang="en-GB" sz="1500" dirty="0">
                <a:latin typeface="Poppins" pitchFamily="2" charset="77"/>
                <a:cs typeface="Poppins" pitchFamily="2" charset="77"/>
              </a:rPr>
              <a:t>particularly for certain cancers – stomach cancer, lung cancer, etc.</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Some patients have </a:t>
            </a:r>
            <a:r>
              <a:rPr lang="en-GB" sz="1500" b="1" dirty="0">
                <a:latin typeface="Poppins" pitchFamily="2" charset="77"/>
                <a:cs typeface="Poppins" pitchFamily="2" charset="77"/>
              </a:rPr>
              <a:t>reported delays/interruption to their treatment </a:t>
            </a:r>
            <a:r>
              <a:rPr lang="en-GB" sz="1500" dirty="0">
                <a:latin typeface="Poppins" pitchFamily="2" charset="77"/>
                <a:cs typeface="Poppins" pitchFamily="2" charset="77"/>
              </a:rPr>
              <a:t>although we know that the NHS is working hard to keep things on track.</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Move to virtual appointments </a:t>
            </a:r>
            <a:r>
              <a:rPr lang="en-GB" sz="1500" dirty="0">
                <a:latin typeface="Poppins" pitchFamily="2" charset="77"/>
                <a:cs typeface="Poppins" pitchFamily="2" charset="77"/>
              </a:rPr>
              <a:t>has suited some but not all and risks increasing health inequalities.</a:t>
            </a:r>
          </a:p>
          <a:p>
            <a:pPr>
              <a:spcBef>
                <a:spcPts val="300"/>
              </a:spcBef>
              <a:defRPr sz="1400">
                <a:latin typeface="Poppins Bold"/>
                <a:ea typeface="Poppins Bold"/>
                <a:cs typeface="Poppins Bold"/>
                <a:sym typeface="Poppins Bold"/>
              </a:defRPr>
            </a:pPr>
            <a:endParaRPr sz="1500" dirty="0">
              <a:latin typeface="Poppins" pitchFamily="2" charset="77"/>
              <a:cs typeface="Poppins" pitchFamily="2" charset="77"/>
            </a:endParaRPr>
          </a:p>
        </p:txBody>
      </p:sp>
      <p:pic>
        <p:nvPicPr>
          <p:cNvPr id="3074" name="Picture 2" descr="White Red and Blue Flower Petals">
            <a:extLst>
              <a:ext uri="{FF2B5EF4-FFF2-40B4-BE49-F238E27FC236}">
                <a16:creationId xmlns:a16="http://schemas.microsoft.com/office/drawing/2014/main" id="{412D9E9B-1D3F-9541-9CAF-990FA94D2BA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76686" y="1880054"/>
            <a:ext cx="2728685" cy="2256064"/>
          </a:xfrm>
          <a:prstGeom prst="rect">
            <a:avLst/>
          </a:prstGeom>
          <a:noFill/>
          <a:effectLst>
            <a:outerShdw blurRad="50800" dist="177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2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lvl1pPr algn="ctr">
              <a:defRPr sz="4400">
                <a:solidFill>
                  <a:srgbClr val="FFFFFF"/>
                </a:solidFill>
                <a:latin typeface="Poppins Regular"/>
                <a:ea typeface="Poppins Regular"/>
                <a:cs typeface="Poppins Regular"/>
                <a:sym typeface="Poppins Regular"/>
              </a:defRPr>
            </a:lvl1pPr>
          </a:lstStyle>
          <a:p>
            <a:r>
              <a:rPr lang="en-GB" dirty="0" err="1"/>
              <a:t>Covid’s</a:t>
            </a:r>
            <a:r>
              <a:rPr lang="en-GB" dirty="0"/>
              <a:t> impact on cancer patients</a:t>
            </a:r>
            <a:endParaRPr dirty="0"/>
          </a:p>
        </p:txBody>
      </p:sp>
      <p:sp>
        <p:nvSpPr>
          <p:cNvPr id="544" name="Content Placeholder 2"/>
          <p:cNvSpPr txBox="1"/>
          <p:nvPr/>
        </p:nvSpPr>
        <p:spPr>
          <a:xfrm>
            <a:off x="92991" y="1530505"/>
            <a:ext cx="5569795" cy="5286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lang="en-GB" sz="1500" dirty="0">
                <a:latin typeface="Poppins" pitchFamily="2" charset="77"/>
                <a:cs typeface="Poppins" pitchFamily="2" charset="77"/>
              </a:rPr>
              <a:t>We also know that cancer patients are:</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Experiencing</a:t>
            </a:r>
            <a:r>
              <a:rPr lang="en-GB" sz="1500" b="1" dirty="0">
                <a:latin typeface="Poppins" pitchFamily="2" charset="77"/>
                <a:cs typeface="Poppins" pitchFamily="2" charset="77"/>
              </a:rPr>
              <a:t> increased loneliness, anxiety and depression </a:t>
            </a:r>
            <a:r>
              <a:rPr lang="en-GB" sz="1500" dirty="0">
                <a:latin typeface="Poppins" pitchFamily="2" charset="77"/>
                <a:cs typeface="Poppins" pitchFamily="2" charset="77"/>
              </a:rPr>
              <a:t>– ”Freedom Day” and the lifting of all restrictions actually reduced freedom for some people,</a:t>
            </a:r>
          </a:p>
          <a:p>
            <a:pPr>
              <a:spcBef>
                <a:spcPts val="300"/>
              </a:spcBef>
              <a:defRPr sz="1400">
                <a:latin typeface="Poppins Bold"/>
                <a:ea typeface="Poppins Bold"/>
                <a:cs typeface="Poppins Bold"/>
                <a:sym typeface="Poppins Bold"/>
              </a:defRPr>
            </a:pPr>
            <a:endParaRPr lang="en-GB" sz="1500" dirty="0">
              <a:highlight>
                <a:srgbClr val="FFFF00"/>
              </a:highlight>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Covid </a:t>
            </a:r>
            <a:r>
              <a:rPr lang="en-GB" sz="1500" b="1" dirty="0">
                <a:latin typeface="Poppins" pitchFamily="2" charset="77"/>
                <a:cs typeface="Poppins" pitchFamily="2" charset="77"/>
              </a:rPr>
              <a:t>more severe </a:t>
            </a:r>
            <a:r>
              <a:rPr lang="en-GB" sz="1500" dirty="0">
                <a:latin typeface="Poppins" pitchFamily="2" charset="77"/>
                <a:cs typeface="Poppins" pitchFamily="2" charset="77"/>
              </a:rPr>
              <a:t>for patients undergoing treatment, and for patients who have or have had blood cancer – </a:t>
            </a:r>
            <a:r>
              <a:rPr lang="en-GB" sz="1500" i="1" dirty="0">
                <a:latin typeface="Poppins" pitchFamily="2" charset="77"/>
                <a:cs typeface="Poppins" pitchFamily="2" charset="77"/>
              </a:rPr>
              <a:t>data from May 2021 to Jan 2022 shows immune compromised people account for more than 1/4 of intensive care admissions despite having three vaccines.</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Covid-19 vaccine does not work as well </a:t>
            </a:r>
            <a:r>
              <a:rPr lang="en-GB" sz="1500" dirty="0">
                <a:latin typeface="Poppins" pitchFamily="2" charset="77"/>
                <a:cs typeface="Poppins" pitchFamily="2" charset="77"/>
              </a:rPr>
              <a:t>for people with compromised immune systems.</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Roll out of the third jab (not the booster!) and fourth jab </a:t>
            </a:r>
            <a:r>
              <a:rPr lang="en-GB" sz="1500" dirty="0">
                <a:latin typeface="Poppins" pitchFamily="2" charset="77"/>
                <a:cs typeface="Poppins" pitchFamily="2" charset="77"/>
              </a:rPr>
              <a:t>has been very confusing for patients and healthcare professionals alike.</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207015A6-870A-B847-9730-079CA8698A47}"/>
              </a:ext>
            </a:extLst>
          </p:cNvPr>
          <p:cNvSpPr/>
          <p:nvPr/>
        </p:nvSpPr>
        <p:spPr>
          <a:xfrm>
            <a:off x="5547360" y="5098942"/>
            <a:ext cx="3596640" cy="175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F70AD56-8273-B441-9903-A66B1A02C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2968" y="1759058"/>
            <a:ext cx="2870665" cy="2549471"/>
          </a:xfrm>
          <a:prstGeom prst="rect">
            <a:avLst/>
          </a:prstGeom>
          <a:effectLst>
            <a:outerShdw blurRad="50800" dist="157857" dir="2700000" algn="tl" rotWithShape="0">
              <a:prstClr val="black">
                <a:alpha val="40000"/>
              </a:prstClr>
            </a:outerShdw>
          </a:effectLst>
        </p:spPr>
      </p:pic>
    </p:spTree>
    <p:extLst>
      <p:ext uri="{BB962C8B-B14F-4D97-AF65-F5344CB8AC3E}">
        <p14:creationId xmlns:p14="http://schemas.microsoft.com/office/powerpoint/2010/main" val="423993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p:nvPr/>
        </p:nvSpPr>
        <p:spPr>
          <a:xfrm>
            <a:off x="0" y="0"/>
            <a:ext cx="9285211" cy="1796912"/>
          </a:xfrm>
          <a:prstGeom prst="rect">
            <a:avLst/>
          </a:prstGeom>
          <a:solidFill>
            <a:srgbClr val="FF7B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8" name="Google Shape;218;p31"/>
          <p:cNvGrpSpPr/>
          <p:nvPr/>
        </p:nvGrpSpPr>
        <p:grpSpPr>
          <a:xfrm>
            <a:off x="911774" y="2139504"/>
            <a:ext cx="7019765" cy="4463874"/>
            <a:chOff x="553766" y="61264"/>
            <a:chExt cx="7019765" cy="4463874"/>
          </a:xfrm>
        </p:grpSpPr>
        <p:sp>
          <p:nvSpPr>
            <p:cNvPr id="219" name="Google Shape;219;p31"/>
            <p:cNvSpPr/>
            <p:nvPr/>
          </p:nvSpPr>
          <p:spPr>
            <a:xfrm>
              <a:off x="3087473" y="2461550"/>
              <a:ext cx="2054652" cy="2063588"/>
            </a:xfrm>
            <a:prstGeom prst="ellipse">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1"/>
            <p:cNvSpPr txBox="1"/>
            <p:nvPr/>
          </p:nvSpPr>
          <p:spPr>
            <a:xfrm>
              <a:off x="3284400" y="2763749"/>
              <a:ext cx="1660800" cy="1459200"/>
            </a:xfrm>
            <a:prstGeom prst="rect">
              <a:avLst/>
            </a:prstGeom>
            <a:noFill/>
            <a:ln>
              <a:noFill/>
            </a:ln>
          </p:spPr>
          <p:txBody>
            <a:bodyPr spcFirstLastPara="1" wrap="square" lIns="31100" tIns="31100" rIns="31100" bIns="31100" anchor="ctr" anchorCtr="0">
              <a:noAutofit/>
            </a:bodyPr>
            <a:lstStyle/>
            <a:p>
              <a:pPr marL="0" marR="0" lvl="0" indent="0" algn="ctr" rtl="0">
                <a:lnSpc>
                  <a:spcPct val="90000"/>
                </a:lnSpc>
                <a:spcBef>
                  <a:spcPts val="0"/>
                </a:spcBef>
                <a:spcAft>
                  <a:spcPts val="0"/>
                </a:spcAft>
                <a:buNone/>
              </a:pPr>
              <a:r>
                <a:rPr lang="en-US" sz="4900" dirty="0">
                  <a:solidFill>
                    <a:srgbClr val="E36C09"/>
                  </a:solidFill>
                  <a:latin typeface="Calibri"/>
                  <a:ea typeface="Calibri"/>
                  <a:cs typeface="Calibri"/>
                  <a:sym typeface="Calibri"/>
                </a:rPr>
                <a:t>Shine</a:t>
              </a:r>
              <a:endParaRPr sz="4900" dirty="0">
                <a:solidFill>
                  <a:srgbClr val="E36C09"/>
                </a:solidFill>
                <a:latin typeface="Calibri"/>
                <a:ea typeface="Calibri"/>
                <a:cs typeface="Calibri"/>
                <a:sym typeface="Calibri"/>
              </a:endParaRPr>
            </a:p>
          </p:txBody>
        </p:sp>
        <p:sp>
          <p:nvSpPr>
            <p:cNvPr id="221" name="Google Shape;221;p31"/>
            <p:cNvSpPr/>
            <p:nvPr/>
          </p:nvSpPr>
          <p:spPr>
            <a:xfrm rot="2225408">
              <a:off x="2721880" y="2437630"/>
              <a:ext cx="54241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txBox="1"/>
            <p:nvPr/>
          </p:nvSpPr>
          <p:spPr>
            <a:xfrm>
              <a:off x="553766" y="1218745"/>
              <a:ext cx="1999707" cy="1476457"/>
            </a:xfrm>
            <a:prstGeom prst="rect">
              <a:avLst/>
            </a:prstGeom>
            <a:solidFill>
              <a:srgbClr val="432DA0"/>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Poppins" pitchFamily="2" charset="77"/>
                  <a:ea typeface="Calibri"/>
                  <a:cs typeface="Poppins" pitchFamily="2" charset="77"/>
                  <a:sym typeface="Calibri"/>
                </a:rPr>
                <a:t>Online support &amp; information</a:t>
              </a:r>
              <a:endParaRPr sz="2400" dirty="0">
                <a:solidFill>
                  <a:schemeClr val="lt1"/>
                </a:solidFill>
                <a:latin typeface="Poppins" pitchFamily="2" charset="77"/>
                <a:ea typeface="Calibri"/>
                <a:cs typeface="Poppins" pitchFamily="2" charset="77"/>
                <a:sym typeface="Calibri"/>
              </a:endParaRPr>
            </a:p>
          </p:txBody>
        </p:sp>
        <p:sp>
          <p:nvSpPr>
            <p:cNvPr id="224" name="Google Shape;224;p31"/>
            <p:cNvSpPr/>
            <p:nvPr/>
          </p:nvSpPr>
          <p:spPr>
            <a:xfrm rot="-5400000" flipH="1">
              <a:off x="3814462" y="1744802"/>
              <a:ext cx="62954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txBox="1"/>
            <p:nvPr/>
          </p:nvSpPr>
          <p:spPr>
            <a:xfrm>
              <a:off x="3273587" y="61264"/>
              <a:ext cx="1868538" cy="1476457"/>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Poppins" pitchFamily="2" charset="77"/>
                  <a:ea typeface="Calibri"/>
                  <a:cs typeface="Poppins" pitchFamily="2" charset="77"/>
                  <a:sym typeface="Calibri"/>
                </a:rPr>
                <a:t>In person support &amp; activities</a:t>
              </a:r>
              <a:endParaRPr sz="2400" dirty="0">
                <a:solidFill>
                  <a:schemeClr val="lt1"/>
                </a:solidFill>
                <a:latin typeface="Poppins" pitchFamily="2" charset="77"/>
                <a:ea typeface="Calibri"/>
                <a:cs typeface="Poppins" pitchFamily="2" charset="77"/>
                <a:sym typeface="Calibri"/>
              </a:endParaRPr>
            </a:p>
          </p:txBody>
        </p:sp>
        <p:sp>
          <p:nvSpPr>
            <p:cNvPr id="227" name="Google Shape;227;p31"/>
            <p:cNvSpPr/>
            <p:nvPr/>
          </p:nvSpPr>
          <p:spPr>
            <a:xfrm rot="8739622">
              <a:off x="4932157" y="2453775"/>
              <a:ext cx="56270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txBox="1"/>
            <p:nvPr/>
          </p:nvSpPr>
          <p:spPr>
            <a:xfrm>
              <a:off x="5704993" y="1287292"/>
              <a:ext cx="1868538" cy="1476457"/>
            </a:xfrm>
            <a:prstGeom prst="rect">
              <a:avLst/>
            </a:prstGeom>
            <a:solidFill>
              <a:srgbClr val="54F0E1"/>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000" dirty="0">
                  <a:solidFill>
                    <a:schemeClr val="lt1"/>
                  </a:solidFill>
                  <a:latin typeface="Poppins" pitchFamily="2" charset="77"/>
                  <a:ea typeface="Calibri"/>
                  <a:cs typeface="Poppins" pitchFamily="2" charset="77"/>
                  <a:sym typeface="Calibri"/>
                </a:rPr>
                <a:t>Advocacy and training for healthcare professionals</a:t>
              </a:r>
              <a:endParaRPr sz="2000" dirty="0">
                <a:solidFill>
                  <a:schemeClr val="lt1"/>
                </a:solidFill>
                <a:latin typeface="Poppins" pitchFamily="2" charset="77"/>
                <a:ea typeface="Calibri"/>
                <a:cs typeface="Poppins" pitchFamily="2" charset="77"/>
                <a:sym typeface="Calibri"/>
              </a:endParaRPr>
            </a:p>
          </p:txBody>
        </p:sp>
      </p:grpSp>
      <p:sp>
        <p:nvSpPr>
          <p:cNvPr id="217" name="Google Shape;217;p31"/>
          <p:cNvSpPr txBox="1">
            <a:spLocks noGrp="1"/>
          </p:cNvSpPr>
          <p:nvPr>
            <p:ph type="title"/>
          </p:nvPr>
        </p:nvSpPr>
        <p:spPr>
          <a:xfrm>
            <a:off x="649941" y="272056"/>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Arial"/>
              <a:buNone/>
            </a:pPr>
            <a:r>
              <a:rPr lang="en-US" sz="3959" dirty="0">
                <a:solidFill>
                  <a:schemeClr val="bg1"/>
                </a:solidFill>
              </a:rPr>
              <a:t>How Shine supports young adults with cancer</a:t>
            </a:r>
            <a:endParaRPr sz="3959" dirty="0">
              <a:solidFill>
                <a:schemeClr val="bg1"/>
              </a:solidFill>
            </a:endParaRPr>
          </a:p>
        </p:txBody>
      </p:sp>
    </p:spTree>
    <p:extLst>
      <p:ext uri="{BB962C8B-B14F-4D97-AF65-F5344CB8AC3E}">
        <p14:creationId xmlns:p14="http://schemas.microsoft.com/office/powerpoint/2010/main" val="329199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CABD921-4E82-CE42-AD35-52CF17C66E6A}"/>
              </a:ext>
            </a:extLst>
          </p:cNvPr>
          <p:cNvSpPr>
            <a:spLocks noGrp="1"/>
          </p:cNvSpPr>
          <p:nvPr>
            <p:ph type="title"/>
          </p:nvPr>
        </p:nvSpPr>
        <p:spPr>
          <a:xfrm>
            <a:off x="0" y="0"/>
            <a:ext cx="9144000" cy="1325563"/>
          </a:xfrm>
          <a:solidFill>
            <a:srgbClr val="FF7B23"/>
          </a:solidFill>
        </p:spPr>
        <p:txBody>
          <a:bodyPr>
            <a:normAutofit/>
          </a:bodyPr>
          <a:lstStyle/>
          <a:p>
            <a:pPr algn="ctr"/>
            <a:r>
              <a:rPr lang="en-US" sz="4000" dirty="0">
                <a:solidFill>
                  <a:schemeClr val="bg1"/>
                </a:solidFill>
              </a:rPr>
              <a:t>The value of peer support</a:t>
            </a:r>
          </a:p>
        </p:txBody>
      </p:sp>
      <p:sp>
        <p:nvSpPr>
          <p:cNvPr id="4" name="Content Placeholder 2">
            <a:extLst>
              <a:ext uri="{FF2B5EF4-FFF2-40B4-BE49-F238E27FC236}">
                <a16:creationId xmlns:a16="http://schemas.microsoft.com/office/drawing/2014/main" id="{A3F47B1B-4ECA-CB46-B142-361F7AF916DC}"/>
              </a:ext>
            </a:extLst>
          </p:cNvPr>
          <p:cNvSpPr txBox="1"/>
          <p:nvPr/>
        </p:nvSpPr>
        <p:spPr>
          <a:xfrm>
            <a:off x="242070" y="1585917"/>
            <a:ext cx="4087862" cy="4732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44450" lvl="1">
              <a:spcBef>
                <a:spcPts val="300"/>
              </a:spcBef>
              <a:defRPr sz="1400">
                <a:latin typeface="Poppins Bold"/>
                <a:ea typeface="Poppins Bold"/>
                <a:cs typeface="Poppins Bold"/>
                <a:sym typeface="Poppins Bold"/>
              </a:defRPr>
            </a:pPr>
            <a:r>
              <a:rPr lang="en-GB" sz="1500" i="1" dirty="0">
                <a:latin typeface="Poppins" pitchFamily="2" charset="77"/>
                <a:cs typeface="Poppins" pitchFamily="2" charset="77"/>
                <a:sym typeface="Poppins Bold"/>
              </a:rPr>
              <a:t>“As soon as I started attending online support groups with Shine I felt more resilient and better able to handle treatment. Connecting with other people who have had a cancer diagnosis helped me feel less afraid of everything cancer might throw at me.”</a:t>
            </a:r>
          </a:p>
          <a:p>
            <a:pPr marL="44450" lvl="1">
              <a:spcBef>
                <a:spcPts val="300"/>
              </a:spcBef>
              <a:defRPr sz="1400">
                <a:latin typeface="Poppins Bold"/>
                <a:ea typeface="Poppins Bold"/>
                <a:cs typeface="Poppins Bold"/>
                <a:sym typeface="Poppins Bold"/>
              </a:defRPr>
            </a:pPr>
            <a:endParaRPr lang="en-GB" sz="1500" i="1" dirty="0">
              <a:latin typeface="Poppins" pitchFamily="2" charset="77"/>
              <a:cs typeface="Poppins" pitchFamily="2" charset="77"/>
              <a:sym typeface="Poppins Bold"/>
            </a:endParaRPr>
          </a:p>
          <a:p>
            <a:pPr marL="44450" lvl="1">
              <a:spcBef>
                <a:spcPts val="300"/>
              </a:spcBef>
              <a:defRPr sz="1400">
                <a:latin typeface="Poppins Bold"/>
                <a:ea typeface="Poppins Bold"/>
                <a:cs typeface="Poppins Bold"/>
                <a:sym typeface="Poppins Bold"/>
              </a:defRPr>
            </a:pPr>
            <a:r>
              <a:rPr lang="en-GB" sz="1500" i="1" dirty="0">
                <a:latin typeface="Poppins" pitchFamily="2" charset="77"/>
                <a:cs typeface="Poppins" pitchFamily="2" charset="77"/>
                <a:sym typeface="Poppins Bold"/>
              </a:rPr>
              <a:t>“Thanks for giving me the space to share my experience about all the difficult things people said to me about my diagnosis. I'd felt so alone with that and had struggled to convey the impact of it when I talk to the hospital psychologist.”</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sym typeface="Poppins Bold"/>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sym typeface="Poppins Bold"/>
              </a:rPr>
              <a:t>62% feel less depressed</a:t>
            </a: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sym typeface="Poppins Bold"/>
              </a:rPr>
              <a:t>73% feel less stressed</a:t>
            </a: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endParaRPr lang="en-GB" sz="1400" dirty="0">
              <a:latin typeface="Poppins" pitchFamily="2" charset="77"/>
              <a:cs typeface="Poppins" pitchFamily="2" charset="77"/>
              <a:sym typeface="Poppins Bold"/>
            </a:endParaRP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9F5849F4-2349-3540-9F0A-A9E5F214A1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1829" y="1466282"/>
            <a:ext cx="2454635" cy="1636627"/>
          </a:xfrm>
          <a:prstGeom prst="rect">
            <a:avLst/>
          </a:prstGeom>
          <a:effectLst>
            <a:outerShdw blurRad="50800" dist="127000" dir="2700000" algn="tl" rotWithShape="0">
              <a:prstClr val="black">
                <a:alpha val="40000"/>
              </a:prstClr>
            </a:outerShdw>
          </a:effectLst>
        </p:spPr>
      </p:pic>
      <p:pic>
        <p:nvPicPr>
          <p:cNvPr id="3" name="Picture 2">
            <a:extLst>
              <a:ext uri="{FF2B5EF4-FFF2-40B4-BE49-F238E27FC236}">
                <a16:creationId xmlns:a16="http://schemas.microsoft.com/office/drawing/2014/main" id="{3947C9AE-F851-E141-BF7A-099BF947D3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9038" y="3272664"/>
            <a:ext cx="2504250" cy="1895314"/>
          </a:xfrm>
          <a:prstGeom prst="rect">
            <a:avLst/>
          </a:prstGeom>
          <a:effectLst>
            <a:outerShdw blurRad="50800" dist="142775" dir="2700000" algn="tl" rotWithShape="0">
              <a:prstClr val="black">
                <a:alpha val="40000"/>
              </a:prstClr>
            </a:outerShdw>
          </a:effectLst>
        </p:spPr>
      </p:pic>
    </p:spTree>
    <p:extLst>
      <p:ext uri="{BB962C8B-B14F-4D97-AF65-F5344CB8AC3E}">
        <p14:creationId xmlns:p14="http://schemas.microsoft.com/office/powerpoint/2010/main" val="397626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92" y="1361779"/>
            <a:ext cx="7689603" cy="3576255"/>
          </a:xfrm>
        </p:spPr>
        <p:txBody>
          <a:bodyPr>
            <a:normAutofit/>
          </a:bodyPr>
          <a:lstStyle/>
          <a:p>
            <a:pPr algn="ctr"/>
            <a:br>
              <a:rPr lang="en-GB" sz="3400" dirty="0"/>
            </a:br>
            <a:r>
              <a:rPr lang="en-GB" sz="3400" dirty="0"/>
              <a:t>Questions? </a:t>
            </a:r>
            <a:br>
              <a:rPr lang="en-GB" sz="3400" dirty="0"/>
            </a:br>
            <a:br>
              <a:rPr lang="en-GB" sz="3400" dirty="0"/>
            </a:br>
            <a:r>
              <a:rPr lang="en-GB" sz="3400" dirty="0">
                <a:hlinkClick r:id="rId3">
                  <a:extLst>
                    <a:ext uri="{A12FA001-AC4F-418D-AE19-62706E023703}">
                      <ahyp:hlinkClr xmlns:ahyp="http://schemas.microsoft.com/office/drawing/2018/hyperlinkcolor" val="tx"/>
                    </a:ext>
                  </a:extLst>
                </a:hlinkClick>
              </a:rPr>
              <a:t>www.shinecancersupport.org</a:t>
            </a:r>
            <a:br>
              <a:rPr lang="en-GB" sz="3400" dirty="0"/>
            </a:br>
            <a:r>
              <a:rPr lang="en-GB" sz="3400" dirty="0" err="1"/>
              <a:t>ceinwen@shinecancersupport.org</a:t>
            </a:r>
            <a:endParaRPr lang="en-GB" sz="3400" dirty="0"/>
          </a:p>
        </p:txBody>
      </p:sp>
    </p:spTree>
    <p:extLst>
      <p:ext uri="{BB962C8B-B14F-4D97-AF65-F5344CB8AC3E}">
        <p14:creationId xmlns:p14="http://schemas.microsoft.com/office/powerpoint/2010/main" val="165445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E46C0A"/>
                </a:solidFill>
                <a:latin typeface="Poppins" pitchFamily="2" charset="77"/>
                <a:cs typeface="Poppins" pitchFamily="2" charset="77"/>
              </a:rPr>
              <a:t>About Shine</a:t>
            </a:r>
          </a:p>
        </p:txBody>
      </p:sp>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sp>
        <p:nvSpPr>
          <p:cNvPr id="5" name="TextBox 4"/>
          <p:cNvSpPr txBox="1"/>
          <p:nvPr/>
        </p:nvSpPr>
        <p:spPr>
          <a:xfrm>
            <a:off x="404367" y="1572001"/>
            <a:ext cx="3915141" cy="4278094"/>
          </a:xfrm>
          <a:prstGeom prst="rect">
            <a:avLst/>
          </a:prstGeom>
          <a:noFill/>
        </p:spPr>
        <p:txBody>
          <a:bodyPr wrap="square" rtlCol="0">
            <a:spAutoFit/>
          </a:bodyPr>
          <a:lstStyle/>
          <a:p>
            <a:r>
              <a:rPr lang="en-GB" sz="1600" b="1" dirty="0">
                <a:solidFill>
                  <a:schemeClr val="accent2"/>
                </a:solidFill>
                <a:latin typeface="Poppins" pitchFamily="2" charset="77"/>
                <a:cs typeface="Poppins" pitchFamily="2" charset="77"/>
              </a:rPr>
              <a:t>Shine Cancer Support </a:t>
            </a:r>
            <a:r>
              <a:rPr lang="en-GB" sz="1600" dirty="0">
                <a:solidFill>
                  <a:schemeClr val="tx1">
                    <a:lumMod val="50000"/>
                    <a:lumOff val="50000"/>
                  </a:schemeClr>
                </a:solidFill>
                <a:latin typeface="Poppins" pitchFamily="2" charset="77"/>
                <a:cs typeface="Poppins" pitchFamily="2" charset="77"/>
              </a:rPr>
              <a:t>(reg. charity no 1146902) is the only charity in the United Kingdom that is exclusively focused on supporting people in their 20s, 30s and 40s who have had a cancer diagnosis. </a:t>
            </a:r>
          </a:p>
          <a:p>
            <a:r>
              <a:rPr lang="en-GB" sz="1600" dirty="0">
                <a:solidFill>
                  <a:schemeClr val="accent2"/>
                </a:solidFill>
                <a:latin typeface="Poppins" pitchFamily="2" charset="77"/>
                <a:cs typeface="Poppins" pitchFamily="2" charset="77"/>
              </a:rPr>
              <a:t> </a:t>
            </a:r>
          </a:p>
          <a:p>
            <a:r>
              <a:rPr lang="en-GB" sz="1600" b="1" dirty="0">
                <a:solidFill>
                  <a:schemeClr val="accent2"/>
                </a:solidFill>
                <a:latin typeface="Poppins" pitchFamily="2" charset="77"/>
                <a:cs typeface="Poppins" pitchFamily="2" charset="77"/>
              </a:rPr>
              <a:t>Vision</a:t>
            </a:r>
          </a:p>
          <a:p>
            <a:r>
              <a:rPr lang="en-GB" sz="1600" dirty="0">
                <a:solidFill>
                  <a:schemeClr val="tx1">
                    <a:lumMod val="50000"/>
                    <a:lumOff val="50000"/>
                  </a:schemeClr>
                </a:solidFill>
                <a:latin typeface="Poppins" pitchFamily="2" charset="77"/>
                <a:cs typeface="Poppins" pitchFamily="2" charset="77"/>
              </a:rPr>
              <a:t>We want every adult in their 20s, 30s and 40s who is diagnosed with cancer to know they’re not alone, and to have the support, knowledge, and confidence to navigate whatever cancer throws their way. </a:t>
            </a:r>
          </a:p>
          <a:p>
            <a:br>
              <a:rPr lang="en-GB" sz="1600" dirty="0"/>
            </a:br>
            <a:br>
              <a:rPr lang="en-GB" sz="1600" dirty="0"/>
            </a:br>
            <a:endParaRPr lang="en-US" sz="1600" dirty="0">
              <a:solidFill>
                <a:schemeClr val="tx1">
                  <a:lumMod val="50000"/>
                  <a:lumOff val="50000"/>
                </a:schemeClr>
              </a:solidFill>
              <a:latin typeface="Poppins" pitchFamily="2" charset="77"/>
              <a:cs typeface="Poppins" pitchFamily="2" charset="77"/>
            </a:endParaRPr>
          </a:p>
        </p:txBody>
      </p:sp>
      <p:pic>
        <p:nvPicPr>
          <p:cNvPr id="6" name="Picture 5" descr="Connect 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1489" y="1340910"/>
            <a:ext cx="3087786" cy="213254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3EFCDAF-35AE-4E4F-8883-D8DAB4F3C8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5615" y="2789695"/>
            <a:ext cx="3416949" cy="2278251"/>
          </a:xfrm>
          <a:prstGeom prst="rect">
            <a:avLst/>
          </a:prstGeom>
          <a:effectLst>
            <a:outerShdw blurRad="50800" dist="92670" dir="2700000" algn="tl" rotWithShape="0">
              <a:prstClr val="black">
                <a:alpha val="40000"/>
              </a:prstClr>
            </a:outerShdw>
          </a:effectLst>
        </p:spPr>
      </p:pic>
    </p:spTree>
    <p:extLst>
      <p:ext uri="{BB962C8B-B14F-4D97-AF65-F5344CB8AC3E}">
        <p14:creationId xmlns:p14="http://schemas.microsoft.com/office/powerpoint/2010/main" val="350036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pic>
        <p:nvPicPr>
          <p:cNvPr id="7" name="Picture Placeholder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69741" y="2101620"/>
            <a:ext cx="4143330" cy="3107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Content Placeholder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7201" y="1554185"/>
            <a:ext cx="3902864" cy="292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02D011B8-5676-1F4A-9FCA-FED1610404C9}"/>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EC4E6DE-A619-4E45-94CC-2391B2E5C975}"/>
              </a:ext>
            </a:extLst>
          </p:cNvPr>
          <p:cNvSpPr txBox="1">
            <a:spLocks/>
          </p:cNvSpPr>
          <p:nvPr/>
        </p:nvSpPr>
        <p:spPr>
          <a:xfrm>
            <a:off x="457200" y="267054"/>
            <a:ext cx="8229600" cy="66427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Personal Perspective</a:t>
            </a:r>
          </a:p>
        </p:txBody>
      </p:sp>
    </p:spTree>
    <p:extLst>
      <p:ext uri="{BB962C8B-B14F-4D97-AF65-F5344CB8AC3E}">
        <p14:creationId xmlns:p14="http://schemas.microsoft.com/office/powerpoint/2010/main" val="33113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92EAA4-9E5F-CE49-A477-59C0704CA61C}"/>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1552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Diagnosis &amp; treatment….</a:t>
            </a:r>
          </a:p>
        </p:txBody>
      </p:sp>
      <p:sp>
        <p:nvSpPr>
          <p:cNvPr id="3" name="Content Placeholder 2"/>
          <p:cNvSpPr txBox="1">
            <a:spLocks/>
          </p:cNvSpPr>
          <p:nvPr/>
        </p:nvSpPr>
        <p:spPr>
          <a:xfrm>
            <a:off x="5107120" y="2264503"/>
            <a:ext cx="3249987" cy="24204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GB" sz="2400" dirty="0">
                <a:latin typeface="Poppins" pitchFamily="2" charset="77"/>
                <a:cs typeface="Poppins" pitchFamily="2" charset="77"/>
              </a:rPr>
              <a:t>R-CODOX-M/IVAC-R as part of a Phase II clinic trial</a:t>
            </a:r>
          </a:p>
          <a:p>
            <a:pPr marL="342900" indent="-342900" algn="l">
              <a:buFont typeface="Arial"/>
              <a:buChar char="•"/>
            </a:pPr>
            <a:r>
              <a:rPr lang="en-GB" sz="2400" dirty="0">
                <a:latin typeface="Poppins" pitchFamily="2" charset="77"/>
                <a:cs typeface="Poppins" pitchFamily="2" charset="77"/>
              </a:rPr>
              <a:t>Five months as an in-patient</a:t>
            </a:r>
            <a:endParaRPr lang="en-GB" dirty="0">
              <a:latin typeface="Poppins" pitchFamily="2" charset="77"/>
              <a:cs typeface="Poppins" pitchFamily="2" charset="77"/>
            </a:endParaRPr>
          </a:p>
          <a:p>
            <a:endParaRPr lang="en-GB" dirty="0">
              <a:latin typeface="Poppins" pitchFamily="2" charset="77"/>
              <a:cs typeface="Poppins" pitchFamily="2" charset="77"/>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84776"/>
            <a:ext cx="4336235" cy="3314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5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t>Remission</a:t>
            </a:r>
          </a:p>
        </p:txBody>
      </p:sp>
      <p:graphicFrame>
        <p:nvGraphicFramePr>
          <p:cNvPr id="5" name="Content Placeholder 3"/>
          <p:cNvGraphicFramePr>
            <a:graphicFrameLocks/>
          </p:cNvGraphicFramePr>
          <p:nvPr/>
        </p:nvGraphicFramePr>
        <p:xfrm>
          <a:off x="966815" y="1556792"/>
          <a:ext cx="32403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38425" y="1720475"/>
            <a:ext cx="3304608"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lumMod val="50000"/>
                  </a:schemeClr>
                </a:solidFill>
                <a:latin typeface="Poppins" pitchFamily="2" charset="77"/>
                <a:cs typeface="Poppins" pitchFamily="2" charset="77"/>
              </a:rPr>
              <a:t>Went back to work part-time, 7 months after treatment ended</a:t>
            </a:r>
          </a:p>
          <a:p>
            <a:endParaRPr lang="en-US" sz="2400" dirty="0">
              <a:solidFill>
                <a:schemeClr val="bg1">
                  <a:lumMod val="50000"/>
                </a:schemeClr>
              </a:solidFill>
              <a:latin typeface="Poppins" pitchFamily="2" charset="77"/>
              <a:cs typeface="Poppins" pitchFamily="2" charset="77"/>
            </a:endParaRPr>
          </a:p>
          <a:p>
            <a:pPr marL="342900" indent="-342900">
              <a:buFont typeface="Arial" panose="020B0604020202020204" pitchFamily="34" charset="0"/>
              <a:buChar char="•"/>
            </a:pPr>
            <a:r>
              <a:rPr lang="en-US" sz="2400" dirty="0">
                <a:solidFill>
                  <a:schemeClr val="bg1">
                    <a:lumMod val="50000"/>
                  </a:schemeClr>
                </a:solidFill>
                <a:latin typeface="Poppins" pitchFamily="2" charset="77"/>
                <a:cs typeface="Poppins" pitchFamily="2" charset="77"/>
              </a:rPr>
              <a:t>Symptoms of post-traumatic stress disorder</a:t>
            </a:r>
          </a:p>
          <a:p>
            <a:pPr marL="285750" indent="-285750">
              <a:buFont typeface="Arial" panose="020B0604020202020204" pitchFamily="34" charset="0"/>
              <a:buChar char="•"/>
            </a:pPr>
            <a:endParaRPr lang="en-US"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60F8520D-BAA9-1448-AB4B-D3A4A98B2F54}"/>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810558D-5429-3E44-9554-430E108B359B}"/>
              </a:ext>
            </a:extLst>
          </p:cNvPr>
          <p:cNvSpPr txBox="1">
            <a:spLocks/>
          </p:cNvSpPr>
          <p:nvPr/>
        </p:nvSpPr>
        <p:spPr>
          <a:xfrm>
            <a:off x="457200" y="1552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Remission</a:t>
            </a:r>
          </a:p>
        </p:txBody>
      </p:sp>
    </p:spTree>
    <p:extLst>
      <p:ext uri="{BB962C8B-B14F-4D97-AF65-F5344CB8AC3E}">
        <p14:creationId xmlns:p14="http://schemas.microsoft.com/office/powerpoint/2010/main" val="125313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330391-8EE3-3D45-A642-FE3575AEECB6}"/>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6903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Ill again</a:t>
            </a:r>
            <a:r>
              <a:rPr lang="en-US" dirty="0">
                <a:solidFill>
                  <a:schemeClr val="bg1"/>
                </a:solidFill>
                <a:latin typeface="Poppins" pitchFamily="2" charset="77"/>
                <a:cs typeface="Poppins" pitchFamily="2" charset="77"/>
              </a:rPr>
              <a:t>….</a:t>
            </a:r>
            <a:endParaRPr lang="en-GB" dirty="0">
              <a:solidFill>
                <a:schemeClr val="bg1"/>
              </a:solidFill>
              <a:latin typeface="Poppins" pitchFamily="2" charset="77"/>
              <a:cs typeface="Poppins" pitchFamily="2" charset="77"/>
            </a:endParaRPr>
          </a:p>
        </p:txBody>
      </p:sp>
      <p:pic>
        <p:nvPicPr>
          <p:cNvPr id="3" name="Picture 2" descr="Immunoglobulin treatme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736" y="1828844"/>
            <a:ext cx="3636391" cy="363639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417638"/>
            <a:ext cx="3304608" cy="330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44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overy.jpg">
            <a:extLst>
              <a:ext uri="{FF2B5EF4-FFF2-40B4-BE49-F238E27FC236}">
                <a16:creationId xmlns:a16="http://schemas.microsoft.com/office/drawing/2014/main" id="{A209AD72-B090-2D42-B230-471B002A7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008" y="922962"/>
            <a:ext cx="4709984" cy="4154206"/>
          </a:xfrm>
          <a:prstGeom prst="rect">
            <a:avLst/>
          </a:prstGeom>
          <a:effectLst>
            <a:outerShdw blurRad="50800" dist="152400" dir="2700000" algn="tl" rotWithShape="0">
              <a:prstClr val="black">
                <a:alpha val="40000"/>
              </a:prstClr>
            </a:outerShdw>
          </a:effectLst>
        </p:spPr>
      </p:pic>
    </p:spTree>
    <p:extLst>
      <p:ext uri="{BB962C8B-B14F-4D97-AF65-F5344CB8AC3E}">
        <p14:creationId xmlns:p14="http://schemas.microsoft.com/office/powerpoint/2010/main" val="22169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CEFDCE-DDB9-D341-A5D3-E24610A8811D}"/>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C3C9961-9F44-2646-B1FA-1B019EA8FF96}"/>
              </a:ext>
            </a:extLst>
          </p:cNvPr>
          <p:cNvSpPr txBox="1">
            <a:spLocks/>
          </p:cNvSpPr>
          <p:nvPr/>
        </p:nvSpPr>
        <p:spPr>
          <a:xfrm>
            <a:off x="457200" y="6903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sz="3800" dirty="0">
                <a:solidFill>
                  <a:schemeClr val="bg1"/>
                </a:solidFill>
                <a:latin typeface="Poppins" pitchFamily="2" charset="77"/>
                <a:cs typeface="Poppins" pitchFamily="2" charset="77"/>
              </a:rPr>
              <a:t>Imagine finding a mountain lion in your fridge…</a:t>
            </a:r>
          </a:p>
        </p:txBody>
      </p:sp>
      <p:pic>
        <p:nvPicPr>
          <p:cNvPr id="1026" name="Picture 2" descr="Mountain Lion Roars! 3 Million Downloads in Four Days">
            <a:extLst>
              <a:ext uri="{FF2B5EF4-FFF2-40B4-BE49-F238E27FC236}">
                <a16:creationId xmlns:a16="http://schemas.microsoft.com/office/drawing/2014/main" id="{01611081-1B13-7348-B609-D3D370648F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465" y="2133600"/>
            <a:ext cx="2995364" cy="2243363"/>
          </a:xfrm>
          <a:prstGeom prst="rect">
            <a:avLst/>
          </a:prstGeom>
          <a:noFill/>
          <a:effectLst>
            <a:outerShdw blurRad="508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C5F36B-0F80-374B-ACAC-DB4ACD104752}"/>
              </a:ext>
            </a:extLst>
          </p:cNvPr>
          <p:cNvSpPr/>
          <p:nvPr/>
        </p:nvSpPr>
        <p:spPr>
          <a:xfrm>
            <a:off x="174171" y="1688850"/>
            <a:ext cx="5529943" cy="4616648"/>
          </a:xfrm>
          <a:prstGeom prst="rect">
            <a:avLst/>
          </a:prstGeom>
        </p:spPr>
        <p:txBody>
          <a:bodyPr wrap="square">
            <a:spAutoFit/>
          </a:bodyPr>
          <a:lstStyle/>
          <a:p>
            <a:r>
              <a:rPr lang="en-GB" sz="1400" b="1" i="1" dirty="0">
                <a:solidFill>
                  <a:srgbClr val="4A4A4A"/>
                </a:solidFill>
                <a:latin typeface="Poppins" pitchFamily="2" charset="77"/>
                <a:cs typeface="Poppins" pitchFamily="2" charset="77"/>
              </a:rPr>
              <a:t>It’s something like this: one day, you’re minding your own business, you open the fridge to get some breakfast, and </a:t>
            </a:r>
            <a:r>
              <a:rPr lang="en-GB" sz="1400" b="1" i="1" dirty="0">
                <a:solidFill>
                  <a:srgbClr val="EB7412"/>
                </a:solidFill>
                <a:latin typeface="Poppins" pitchFamily="2" charset="77"/>
                <a:cs typeface="Poppins" pitchFamily="2" charset="77"/>
              </a:rPr>
              <a:t>OH MY GOD THERE’S A MOUNTAIN LION IN YOUR FRIDGE</a:t>
            </a:r>
            <a:r>
              <a:rPr lang="en-GB" sz="1400" b="1" i="1" dirty="0">
                <a:solidFill>
                  <a:srgbClr val="4A4A4A"/>
                </a:solidFill>
                <a:latin typeface="Poppins" pitchFamily="2" charset="77"/>
                <a:cs typeface="Poppins" pitchFamily="2" charset="77"/>
              </a:rPr>
              <a:t>…</a:t>
            </a:r>
          </a:p>
          <a:p>
            <a:endParaRPr lang="en-GB" sz="1400" b="1" i="1" dirty="0">
              <a:solidFill>
                <a:srgbClr val="4A4A4A"/>
              </a:solidFill>
              <a:latin typeface="Poppins" pitchFamily="2" charset="77"/>
              <a:cs typeface="Poppins" pitchFamily="2" charset="77"/>
            </a:endParaRPr>
          </a:p>
          <a:p>
            <a:r>
              <a:rPr lang="en-GB" sz="1400" b="1" i="1" dirty="0">
                <a:solidFill>
                  <a:schemeClr val="tx1">
                    <a:lumMod val="50000"/>
                    <a:lumOff val="50000"/>
                  </a:schemeClr>
                </a:solidFill>
                <a:latin typeface="Poppins" pitchFamily="2" charset="77"/>
                <a:cs typeface="Poppins" pitchFamily="2" charset="77"/>
              </a:rPr>
              <a:t>So you take off running, and the mountain lion is right behind you. …Also, for some reason, there’s someone in the crowd who’s yelling “I read that mountain lions are allergic to kale, have you tried rubbing kale on it?”</a:t>
            </a:r>
          </a:p>
          <a:p>
            <a:endParaRPr lang="en-GB" sz="1400" b="1" i="1" dirty="0">
              <a:solidFill>
                <a:schemeClr val="tx1">
                  <a:lumMod val="50000"/>
                  <a:lumOff val="50000"/>
                </a:schemeClr>
              </a:solidFill>
              <a:latin typeface="Poppins" pitchFamily="2" charset="77"/>
              <a:cs typeface="Poppins" pitchFamily="2" charset="77"/>
            </a:endParaRPr>
          </a:p>
          <a:p>
            <a:pPr fontAlgn="base"/>
            <a:r>
              <a:rPr lang="en-GB" sz="1400" b="1" i="1" dirty="0">
                <a:solidFill>
                  <a:schemeClr val="tx1">
                    <a:lumMod val="50000"/>
                    <a:lumOff val="50000"/>
                  </a:schemeClr>
                </a:solidFill>
                <a:latin typeface="Poppins" pitchFamily="2" charset="77"/>
                <a:cs typeface="Poppins" pitchFamily="2" charset="77"/>
              </a:rPr>
              <a:t>[After you’ve killed the mountain lion] all your friends come running up to you and say “that was amazing! You’re so brave, we’re so proud of you! You didn’t die! That must be a huge relief!” </a:t>
            </a:r>
          </a:p>
          <a:p>
            <a:pPr fontAlgn="base"/>
            <a:endParaRPr lang="en-GB" sz="1400" i="1" dirty="0">
              <a:solidFill>
                <a:schemeClr val="tx1">
                  <a:lumMod val="50000"/>
                  <a:lumOff val="50000"/>
                </a:schemeClr>
              </a:solidFill>
              <a:latin typeface="Poppins" pitchFamily="2" charset="77"/>
              <a:cs typeface="Poppins" pitchFamily="2" charset="77"/>
            </a:endParaRPr>
          </a:p>
          <a:p>
            <a:pPr fontAlgn="base"/>
            <a:r>
              <a:rPr lang="en-GB" sz="1400" b="1" i="1" dirty="0">
                <a:solidFill>
                  <a:schemeClr val="tx1">
                    <a:lumMod val="50000"/>
                    <a:lumOff val="50000"/>
                  </a:schemeClr>
                </a:solidFill>
                <a:latin typeface="Poppins" pitchFamily="2" charset="77"/>
                <a:cs typeface="Poppins" pitchFamily="2" charset="77"/>
              </a:rPr>
              <a:t>Meanwhile, you blew out both your knees, you’re having an asthma attack, you twisted your ankle, and also you have been mauled by a bear. And everyone says “boy, you must be excited to walk down the mountain!” And all you can think as you stagger to your feet is “f**k this mountain, I never wanted to climb it in the first place.”</a:t>
            </a:r>
            <a:endParaRPr lang="en-GB" sz="1400" i="1" dirty="0">
              <a:solidFill>
                <a:schemeClr val="tx1">
                  <a:lumMod val="50000"/>
                  <a:lumOff val="50000"/>
                </a:schemeClr>
              </a:solidFill>
              <a:latin typeface="Poppins" pitchFamily="2" charset="77"/>
              <a:cs typeface="Poppins" pitchFamily="2" charset="77"/>
            </a:endParaRPr>
          </a:p>
          <a:p>
            <a:endParaRPr lang="en-US" sz="1400" i="1" dirty="0">
              <a:latin typeface="Poppins" pitchFamily="2" charset="77"/>
              <a:cs typeface="Poppins" pitchFamily="2" charset="77"/>
            </a:endParaRPr>
          </a:p>
        </p:txBody>
      </p:sp>
    </p:spTree>
    <p:extLst>
      <p:ext uri="{BB962C8B-B14F-4D97-AF65-F5344CB8AC3E}">
        <p14:creationId xmlns:p14="http://schemas.microsoft.com/office/powerpoint/2010/main" val="3679018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5367</TotalTime>
  <Words>2292</Words>
  <Application>Microsoft Macintosh PowerPoint</Application>
  <PresentationFormat>On-screen Show (4:3)</PresentationFormat>
  <Paragraphs>210</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Mercury Medium Regular</vt:lpstr>
      <vt:lpstr>Mercury Regular Regular</vt:lpstr>
      <vt:lpstr>Poppins</vt:lpstr>
      <vt:lpstr>Poppins Bold</vt:lpstr>
      <vt:lpstr>Poppins Regular</vt:lpstr>
      <vt:lpstr>Office Theme</vt:lpstr>
      <vt:lpstr>Custom Design</vt:lpstr>
      <vt:lpstr>How can we best support people living with and beyond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Shine supports young adults with cancer</vt:lpstr>
      <vt:lpstr>The value of peer support</vt:lpstr>
      <vt:lpstr> Questions?   www.shinecancersupport.org ceinwen@shinecancersupport.org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needs of young adults with cancer</dc:title>
  <dc:creator>Microsoft Office User</dc:creator>
  <cp:lastModifiedBy>Microsoft Office User</cp:lastModifiedBy>
  <cp:revision>23</cp:revision>
  <cp:lastPrinted>2022-03-08T13:35:37Z</cp:lastPrinted>
  <dcterms:created xsi:type="dcterms:W3CDTF">2020-04-14T16:45:50Z</dcterms:created>
  <dcterms:modified xsi:type="dcterms:W3CDTF">2022-03-08T13:37:04Z</dcterms:modified>
</cp:coreProperties>
</file>