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74" r:id="rId3"/>
    <p:sldId id="308" r:id="rId4"/>
    <p:sldId id="724" r:id="rId5"/>
    <p:sldId id="732" r:id="rId6"/>
    <p:sldId id="270" r:id="rId7"/>
    <p:sldId id="725" r:id="rId8"/>
    <p:sldId id="715" r:id="rId9"/>
    <p:sldId id="716" r:id="rId10"/>
    <p:sldId id="723" r:id="rId11"/>
    <p:sldId id="280" r:id="rId12"/>
    <p:sldId id="388" r:id="rId13"/>
    <p:sldId id="275" r:id="rId14"/>
    <p:sldId id="363" r:id="rId15"/>
    <p:sldId id="726" r:id="rId16"/>
    <p:sldId id="728" r:id="rId17"/>
    <p:sldId id="727" r:id="rId18"/>
    <p:sldId id="387" r:id="rId19"/>
    <p:sldId id="721" r:id="rId20"/>
    <p:sldId id="367" r:id="rId21"/>
    <p:sldId id="719" r:id="rId22"/>
    <p:sldId id="729" r:id="rId23"/>
    <p:sldId id="730" r:id="rId24"/>
    <p:sldId id="722" r:id="rId25"/>
    <p:sldId id="718" r:id="rId26"/>
    <p:sldId id="291" r:id="rId27"/>
    <p:sldId id="327" r:id="rId28"/>
    <p:sldId id="294" r:id="rId29"/>
    <p:sldId id="289" r:id="rId30"/>
    <p:sldId id="391" r:id="rId31"/>
    <p:sldId id="717" r:id="rId32"/>
    <p:sldId id="285"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798" autoAdjust="0"/>
    <p:restoredTop sz="78637" autoAdjust="0"/>
  </p:normalViewPr>
  <p:slideViewPr>
    <p:cSldViewPr>
      <p:cViewPr varScale="1">
        <p:scale>
          <a:sx n="50" d="100"/>
          <a:sy n="50" d="100"/>
        </p:scale>
        <p:origin x="1036" y="24"/>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0DB58-91BD-4416-A65D-7BA95658DD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C777496-5C8C-4AF1-BF37-42D56D075691}">
      <dgm:prSet phldrT="[Text]"/>
      <dgm:spPr/>
      <dgm:t>
        <a:bodyPr/>
        <a:lstStyle/>
        <a:p>
          <a:pPr>
            <a:buFont typeface="Arial" panose="020B0604020202020204" pitchFamily="34" charset="0"/>
            <a:buChar char="•"/>
          </a:pPr>
          <a:r>
            <a:rPr lang="en-GB" b="0" i="0" dirty="0"/>
            <a:t>Care is given in a way and place that works for that person</a:t>
          </a:r>
          <a:endParaRPr lang="en-GB" dirty="0"/>
        </a:p>
      </dgm:t>
    </dgm:pt>
    <dgm:pt modelId="{B32BF4E4-52B0-456F-887C-317CA847C9C7}" type="parTrans" cxnId="{5CD52C3C-F305-401E-B69F-6942B2E171A6}">
      <dgm:prSet/>
      <dgm:spPr/>
      <dgm:t>
        <a:bodyPr/>
        <a:lstStyle/>
        <a:p>
          <a:endParaRPr lang="en-GB"/>
        </a:p>
      </dgm:t>
    </dgm:pt>
    <dgm:pt modelId="{B8BD629A-5EA4-4879-946F-D65D46722795}" type="sibTrans" cxnId="{5CD52C3C-F305-401E-B69F-6942B2E171A6}">
      <dgm:prSet/>
      <dgm:spPr/>
      <dgm:t>
        <a:bodyPr/>
        <a:lstStyle/>
        <a:p>
          <a:endParaRPr lang="en-GB"/>
        </a:p>
      </dgm:t>
    </dgm:pt>
    <dgm:pt modelId="{F6E50163-D60D-4A54-8288-82792C89BB89}">
      <dgm:prSet/>
      <dgm:spPr/>
      <dgm:t>
        <a:bodyPr/>
        <a:lstStyle/>
        <a:p>
          <a:pPr>
            <a:buFont typeface="Arial" panose="020B0604020202020204" pitchFamily="34" charset="0"/>
            <a:buChar char="•"/>
          </a:pPr>
          <a:r>
            <a:rPr lang="en-GB" b="0" i="0" dirty="0"/>
            <a:t>The care and support is tailored to that </a:t>
          </a:r>
          <a:r>
            <a:rPr lang="en-GB" dirty="0"/>
            <a:t>individual</a:t>
          </a:r>
          <a:r>
            <a:rPr lang="en-GB" b="0" i="0" dirty="0"/>
            <a:t> and those close to them</a:t>
          </a:r>
        </a:p>
      </dgm:t>
    </dgm:pt>
    <dgm:pt modelId="{14E9A79B-2C12-49EA-8179-58771458DBC1}" type="parTrans" cxnId="{7D9E058B-5E72-435C-9853-FA7E20F1D1A1}">
      <dgm:prSet/>
      <dgm:spPr/>
      <dgm:t>
        <a:bodyPr/>
        <a:lstStyle/>
        <a:p>
          <a:endParaRPr lang="en-GB"/>
        </a:p>
      </dgm:t>
    </dgm:pt>
    <dgm:pt modelId="{F4020563-6F3C-4147-8B32-72CBDFC56E83}" type="sibTrans" cxnId="{7D9E058B-5E72-435C-9853-FA7E20F1D1A1}">
      <dgm:prSet/>
      <dgm:spPr/>
      <dgm:t>
        <a:bodyPr/>
        <a:lstStyle/>
        <a:p>
          <a:endParaRPr lang="en-GB"/>
        </a:p>
      </dgm:t>
    </dgm:pt>
    <dgm:pt modelId="{CA6408C4-B181-4EC5-BA89-CEAE1F1CD700}">
      <dgm:prSet/>
      <dgm:spPr/>
      <dgm:t>
        <a:bodyPr/>
        <a:lstStyle/>
        <a:p>
          <a:pPr>
            <a:buFont typeface="Arial" panose="020B0604020202020204" pitchFamily="34" charset="0"/>
            <a:buChar char="•"/>
          </a:pPr>
          <a:r>
            <a:rPr lang="en-GB" b="0" i="0" dirty="0"/>
            <a:t>The support enables that person </a:t>
          </a:r>
          <a:r>
            <a:rPr lang="en-GB" dirty="0"/>
            <a:t>to</a:t>
          </a:r>
          <a:r>
            <a:rPr lang="en-GB" b="0" i="0" dirty="0"/>
            <a:t> manage their recovery themselves.</a:t>
          </a:r>
        </a:p>
      </dgm:t>
    </dgm:pt>
    <dgm:pt modelId="{ACC45AF2-463C-4286-ADE4-B750323497AC}" type="parTrans" cxnId="{7AE8135A-2953-4C49-AD55-7AFE318C9606}">
      <dgm:prSet/>
      <dgm:spPr/>
      <dgm:t>
        <a:bodyPr/>
        <a:lstStyle/>
        <a:p>
          <a:endParaRPr lang="en-GB"/>
        </a:p>
      </dgm:t>
    </dgm:pt>
    <dgm:pt modelId="{AF445748-424F-4387-94AF-0BABD89E13D9}" type="sibTrans" cxnId="{7AE8135A-2953-4C49-AD55-7AFE318C9606}">
      <dgm:prSet/>
      <dgm:spPr/>
      <dgm:t>
        <a:bodyPr/>
        <a:lstStyle/>
        <a:p>
          <a:endParaRPr lang="en-GB"/>
        </a:p>
      </dgm:t>
    </dgm:pt>
    <dgm:pt modelId="{59D1F437-B46D-4ED9-874B-DA03A3C4C6B1}">
      <dgm:prSet/>
      <dgm:spPr/>
      <dgm:t>
        <a:bodyPr/>
        <a:lstStyle/>
        <a:p>
          <a:r>
            <a:rPr lang="en-GB" dirty="0"/>
            <a:t>There is improvement in that person’s health, wellbeing and quality of life</a:t>
          </a:r>
        </a:p>
      </dgm:t>
    </dgm:pt>
    <dgm:pt modelId="{3D17D9F3-8CE6-4AB3-B818-2D7A0BF1CE0A}" type="parTrans" cxnId="{61A359D7-F041-4A37-9C76-CE72537E3A8C}">
      <dgm:prSet/>
      <dgm:spPr/>
      <dgm:t>
        <a:bodyPr/>
        <a:lstStyle/>
        <a:p>
          <a:endParaRPr lang="en-GB"/>
        </a:p>
      </dgm:t>
    </dgm:pt>
    <dgm:pt modelId="{829327BC-A9B2-4BEA-B5BA-D5659EBE5939}" type="sibTrans" cxnId="{61A359D7-F041-4A37-9C76-CE72537E3A8C}">
      <dgm:prSet/>
      <dgm:spPr/>
      <dgm:t>
        <a:bodyPr/>
        <a:lstStyle/>
        <a:p>
          <a:endParaRPr lang="en-GB"/>
        </a:p>
      </dgm:t>
    </dgm:pt>
    <dgm:pt modelId="{A88FC8A2-D93B-41D5-A6A4-9CB5361E8224}" type="pres">
      <dgm:prSet presAssocID="{9DE0DB58-91BD-4416-A65D-7BA95658DDD1}" presName="diagram" presStyleCnt="0">
        <dgm:presLayoutVars>
          <dgm:dir/>
          <dgm:resizeHandles val="exact"/>
        </dgm:presLayoutVars>
      </dgm:prSet>
      <dgm:spPr/>
    </dgm:pt>
    <dgm:pt modelId="{DC3DE8F9-1FBD-4FF3-8E1B-80AEC1FE22FA}" type="pres">
      <dgm:prSet presAssocID="{F6E50163-D60D-4A54-8288-82792C89BB89}" presName="node" presStyleLbl="node1" presStyleIdx="0" presStyleCnt="4">
        <dgm:presLayoutVars>
          <dgm:bulletEnabled val="1"/>
        </dgm:presLayoutVars>
      </dgm:prSet>
      <dgm:spPr/>
    </dgm:pt>
    <dgm:pt modelId="{DAF995FE-B758-4826-9A44-564AC8752C61}" type="pres">
      <dgm:prSet presAssocID="{F4020563-6F3C-4147-8B32-72CBDFC56E83}" presName="sibTrans" presStyleCnt="0"/>
      <dgm:spPr/>
    </dgm:pt>
    <dgm:pt modelId="{A1036D86-6270-461A-BA04-CF31DB6B2BCC}" type="pres">
      <dgm:prSet presAssocID="{6C777496-5C8C-4AF1-BF37-42D56D075691}" presName="node" presStyleLbl="node1" presStyleIdx="1" presStyleCnt="4">
        <dgm:presLayoutVars>
          <dgm:bulletEnabled val="1"/>
        </dgm:presLayoutVars>
      </dgm:prSet>
      <dgm:spPr/>
    </dgm:pt>
    <dgm:pt modelId="{3C481C1A-272A-478E-B044-781313573B14}" type="pres">
      <dgm:prSet presAssocID="{B8BD629A-5EA4-4879-946F-D65D46722795}" presName="sibTrans" presStyleCnt="0"/>
      <dgm:spPr/>
    </dgm:pt>
    <dgm:pt modelId="{2FD36892-6430-4D62-AC7F-B4F1F9C3D022}" type="pres">
      <dgm:prSet presAssocID="{CA6408C4-B181-4EC5-BA89-CEAE1F1CD700}" presName="node" presStyleLbl="node1" presStyleIdx="2" presStyleCnt="4">
        <dgm:presLayoutVars>
          <dgm:bulletEnabled val="1"/>
        </dgm:presLayoutVars>
      </dgm:prSet>
      <dgm:spPr/>
    </dgm:pt>
    <dgm:pt modelId="{14856316-C187-47BC-A512-D714C38DE148}" type="pres">
      <dgm:prSet presAssocID="{AF445748-424F-4387-94AF-0BABD89E13D9}" presName="sibTrans" presStyleCnt="0"/>
      <dgm:spPr/>
    </dgm:pt>
    <dgm:pt modelId="{5511FF9F-9B5C-497C-B802-1401E7170BCF}" type="pres">
      <dgm:prSet presAssocID="{59D1F437-B46D-4ED9-874B-DA03A3C4C6B1}" presName="node" presStyleLbl="node1" presStyleIdx="3" presStyleCnt="4">
        <dgm:presLayoutVars>
          <dgm:bulletEnabled val="1"/>
        </dgm:presLayoutVars>
      </dgm:prSet>
      <dgm:spPr/>
    </dgm:pt>
  </dgm:ptLst>
  <dgm:cxnLst>
    <dgm:cxn modelId="{8AE49303-E869-41B8-A0DC-CDD1510F8AA4}" type="presOf" srcId="{9DE0DB58-91BD-4416-A65D-7BA95658DDD1}" destId="{A88FC8A2-D93B-41D5-A6A4-9CB5361E8224}" srcOrd="0" destOrd="0" presId="urn:microsoft.com/office/officeart/2005/8/layout/default"/>
    <dgm:cxn modelId="{9F8F7F1E-9FCF-43C3-B5BE-D1442C1A35BF}" type="presOf" srcId="{6C777496-5C8C-4AF1-BF37-42D56D075691}" destId="{A1036D86-6270-461A-BA04-CF31DB6B2BCC}" srcOrd="0" destOrd="0" presId="urn:microsoft.com/office/officeart/2005/8/layout/default"/>
    <dgm:cxn modelId="{5CD52C3C-F305-401E-B69F-6942B2E171A6}" srcId="{9DE0DB58-91BD-4416-A65D-7BA95658DDD1}" destId="{6C777496-5C8C-4AF1-BF37-42D56D075691}" srcOrd="1" destOrd="0" parTransId="{B32BF4E4-52B0-456F-887C-317CA847C9C7}" sibTransId="{B8BD629A-5EA4-4879-946F-D65D46722795}"/>
    <dgm:cxn modelId="{95705A67-5B31-41E3-A74E-91B398C7CAFF}" type="presOf" srcId="{F6E50163-D60D-4A54-8288-82792C89BB89}" destId="{DC3DE8F9-1FBD-4FF3-8E1B-80AEC1FE22FA}" srcOrd="0" destOrd="0" presId="urn:microsoft.com/office/officeart/2005/8/layout/default"/>
    <dgm:cxn modelId="{7AE8135A-2953-4C49-AD55-7AFE318C9606}" srcId="{9DE0DB58-91BD-4416-A65D-7BA95658DDD1}" destId="{CA6408C4-B181-4EC5-BA89-CEAE1F1CD700}" srcOrd="2" destOrd="0" parTransId="{ACC45AF2-463C-4286-ADE4-B750323497AC}" sibTransId="{AF445748-424F-4387-94AF-0BABD89E13D9}"/>
    <dgm:cxn modelId="{7D9E058B-5E72-435C-9853-FA7E20F1D1A1}" srcId="{9DE0DB58-91BD-4416-A65D-7BA95658DDD1}" destId="{F6E50163-D60D-4A54-8288-82792C89BB89}" srcOrd="0" destOrd="0" parTransId="{14E9A79B-2C12-49EA-8179-58771458DBC1}" sibTransId="{F4020563-6F3C-4147-8B32-72CBDFC56E83}"/>
    <dgm:cxn modelId="{621C5292-C685-402E-8BC0-BCFE7FBC77DF}" type="presOf" srcId="{59D1F437-B46D-4ED9-874B-DA03A3C4C6B1}" destId="{5511FF9F-9B5C-497C-B802-1401E7170BCF}" srcOrd="0" destOrd="0" presId="urn:microsoft.com/office/officeart/2005/8/layout/default"/>
    <dgm:cxn modelId="{E491B5D2-F6D1-4BA8-AAD6-B234931DBBDD}" type="presOf" srcId="{CA6408C4-B181-4EC5-BA89-CEAE1F1CD700}" destId="{2FD36892-6430-4D62-AC7F-B4F1F9C3D022}" srcOrd="0" destOrd="0" presId="urn:microsoft.com/office/officeart/2005/8/layout/default"/>
    <dgm:cxn modelId="{61A359D7-F041-4A37-9C76-CE72537E3A8C}" srcId="{9DE0DB58-91BD-4416-A65D-7BA95658DDD1}" destId="{59D1F437-B46D-4ED9-874B-DA03A3C4C6B1}" srcOrd="3" destOrd="0" parTransId="{3D17D9F3-8CE6-4AB3-B818-2D7A0BF1CE0A}" sibTransId="{829327BC-A9B2-4BEA-B5BA-D5659EBE5939}"/>
    <dgm:cxn modelId="{C6A1786F-8C2E-4418-9261-A73EA278F9E2}" type="presParOf" srcId="{A88FC8A2-D93B-41D5-A6A4-9CB5361E8224}" destId="{DC3DE8F9-1FBD-4FF3-8E1B-80AEC1FE22FA}" srcOrd="0" destOrd="0" presId="urn:microsoft.com/office/officeart/2005/8/layout/default"/>
    <dgm:cxn modelId="{F3FDD916-DF90-46B6-8555-6AAF91F26C66}" type="presParOf" srcId="{A88FC8A2-D93B-41D5-A6A4-9CB5361E8224}" destId="{DAF995FE-B758-4826-9A44-564AC8752C61}" srcOrd="1" destOrd="0" presId="urn:microsoft.com/office/officeart/2005/8/layout/default"/>
    <dgm:cxn modelId="{35F17451-2514-40DC-A7AD-71760EB2DF57}" type="presParOf" srcId="{A88FC8A2-D93B-41D5-A6A4-9CB5361E8224}" destId="{A1036D86-6270-461A-BA04-CF31DB6B2BCC}" srcOrd="2" destOrd="0" presId="urn:microsoft.com/office/officeart/2005/8/layout/default"/>
    <dgm:cxn modelId="{9D15A460-5E12-45F6-8CA4-D0358C91CB68}" type="presParOf" srcId="{A88FC8A2-D93B-41D5-A6A4-9CB5361E8224}" destId="{3C481C1A-272A-478E-B044-781313573B14}" srcOrd="3" destOrd="0" presId="urn:microsoft.com/office/officeart/2005/8/layout/default"/>
    <dgm:cxn modelId="{927574A7-B35D-4120-AD63-2F9146B87C49}" type="presParOf" srcId="{A88FC8A2-D93B-41D5-A6A4-9CB5361E8224}" destId="{2FD36892-6430-4D62-AC7F-B4F1F9C3D022}" srcOrd="4" destOrd="0" presId="urn:microsoft.com/office/officeart/2005/8/layout/default"/>
    <dgm:cxn modelId="{DC1D819E-70FD-4A39-BCB5-F5D58D10D67B}" type="presParOf" srcId="{A88FC8A2-D93B-41D5-A6A4-9CB5361E8224}" destId="{14856316-C187-47BC-A512-D714C38DE148}" srcOrd="5" destOrd="0" presId="urn:microsoft.com/office/officeart/2005/8/layout/default"/>
    <dgm:cxn modelId="{FA1AB928-72F4-44A0-ADD7-BFE6A5080497}" type="presParOf" srcId="{A88FC8A2-D93B-41D5-A6A4-9CB5361E8224}" destId="{5511FF9F-9B5C-497C-B802-1401E7170BCF}"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DE8F9-1FBD-4FF3-8E1B-80AEC1FE22FA}">
      <dsp:nvSpPr>
        <dsp:cNvPr id="0" name=""/>
        <dsp:cNvSpPr/>
      </dsp:nvSpPr>
      <dsp:spPr>
        <a:xfrm>
          <a:off x="622" y="685017"/>
          <a:ext cx="2427636" cy="14565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0" i="0" kern="1200" dirty="0"/>
            <a:t>The care and support is tailored to that </a:t>
          </a:r>
          <a:r>
            <a:rPr lang="en-GB" sz="2000" kern="1200" dirty="0"/>
            <a:t>individual</a:t>
          </a:r>
          <a:r>
            <a:rPr lang="en-GB" sz="2000" b="0" i="0" kern="1200" dirty="0"/>
            <a:t> and those close to them</a:t>
          </a:r>
        </a:p>
      </dsp:txBody>
      <dsp:txXfrm>
        <a:off x="622" y="685017"/>
        <a:ext cx="2427636" cy="1456581"/>
      </dsp:txXfrm>
    </dsp:sp>
    <dsp:sp modelId="{A1036D86-6270-461A-BA04-CF31DB6B2BCC}">
      <dsp:nvSpPr>
        <dsp:cNvPr id="0" name=""/>
        <dsp:cNvSpPr/>
      </dsp:nvSpPr>
      <dsp:spPr>
        <a:xfrm>
          <a:off x="2671022" y="685017"/>
          <a:ext cx="2427636" cy="14565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0" i="0" kern="1200" dirty="0"/>
            <a:t>Care is given in a way and place that works for that person</a:t>
          </a:r>
          <a:endParaRPr lang="en-GB" sz="2000" kern="1200" dirty="0"/>
        </a:p>
      </dsp:txBody>
      <dsp:txXfrm>
        <a:off x="2671022" y="685017"/>
        <a:ext cx="2427636" cy="1456581"/>
      </dsp:txXfrm>
    </dsp:sp>
    <dsp:sp modelId="{2FD36892-6430-4D62-AC7F-B4F1F9C3D022}">
      <dsp:nvSpPr>
        <dsp:cNvPr id="0" name=""/>
        <dsp:cNvSpPr/>
      </dsp:nvSpPr>
      <dsp:spPr>
        <a:xfrm>
          <a:off x="622" y="2384363"/>
          <a:ext cx="2427636" cy="14565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0" i="0" kern="1200" dirty="0"/>
            <a:t>The support enables that person </a:t>
          </a:r>
          <a:r>
            <a:rPr lang="en-GB" sz="2000" kern="1200" dirty="0"/>
            <a:t>to</a:t>
          </a:r>
          <a:r>
            <a:rPr lang="en-GB" sz="2000" b="0" i="0" kern="1200" dirty="0"/>
            <a:t> manage their recovery themselves.</a:t>
          </a:r>
        </a:p>
      </dsp:txBody>
      <dsp:txXfrm>
        <a:off x="622" y="2384363"/>
        <a:ext cx="2427636" cy="1456581"/>
      </dsp:txXfrm>
    </dsp:sp>
    <dsp:sp modelId="{5511FF9F-9B5C-497C-B802-1401E7170BCF}">
      <dsp:nvSpPr>
        <dsp:cNvPr id="0" name=""/>
        <dsp:cNvSpPr/>
      </dsp:nvSpPr>
      <dsp:spPr>
        <a:xfrm>
          <a:off x="2671022" y="2384363"/>
          <a:ext cx="2427636" cy="14565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There is improvement in that person’s health, wellbeing and quality of life</a:t>
          </a:r>
        </a:p>
      </dsp:txBody>
      <dsp:txXfrm>
        <a:off x="2671022" y="2384363"/>
        <a:ext cx="2427636" cy="14565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E176B-2E0E-471E-B8F0-C9F9E7138B50}" type="datetimeFigureOut">
              <a:rPr lang="en-GB" smtClean="0"/>
              <a:t>28/02/2022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089CC-337A-47D9-9E14-439226DCF89C}" type="slidenum">
              <a:rPr lang="en-GB" smtClean="0"/>
              <a:t>‹#›</a:t>
            </a:fld>
            <a:endParaRPr lang="en-GB"/>
          </a:p>
        </p:txBody>
      </p:sp>
    </p:spTree>
    <p:extLst>
      <p:ext uri="{BB962C8B-B14F-4D97-AF65-F5344CB8AC3E}">
        <p14:creationId xmlns:p14="http://schemas.microsoft.com/office/powerpoint/2010/main" val="39464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nlinelibrary.wiley.com/doi/full/10.1111/ecc.13087#ecc13087-bib-004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3332/ecancer.2019.99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provide information, advice and follow up care to all cancer patients and their carers who are at the end of active treatment and to enable supported self management based on individual needs and preferences and with the appropriate clinical assessment, support and treatment. </a:t>
            </a:r>
          </a:p>
          <a:p>
            <a:r>
              <a:rPr lang="en-GB" dirty="0"/>
              <a:t> </a:t>
            </a:r>
          </a:p>
          <a:p>
            <a:r>
              <a:rPr lang="en-GB" dirty="0"/>
              <a:t>To improve health, wellbeing and quality of life for the patient.   </a:t>
            </a:r>
          </a:p>
          <a:p>
            <a:r>
              <a:rPr lang="en-GB" dirty="0"/>
              <a:t> </a:t>
            </a:r>
          </a:p>
          <a:p>
            <a:r>
              <a:rPr lang="en-GB" dirty="0"/>
              <a:t>To improve the patient’s confidence and motivation.</a:t>
            </a:r>
          </a:p>
          <a:p>
            <a:endParaRPr lang="en-GB" dirty="0"/>
          </a:p>
          <a:p>
            <a:r>
              <a:rPr lang="en-GB" dirty="0"/>
              <a:t>V</a:t>
            </a:r>
          </a:p>
        </p:txBody>
      </p:sp>
      <p:sp>
        <p:nvSpPr>
          <p:cNvPr id="4" name="Slide Number Placeholder 3"/>
          <p:cNvSpPr>
            <a:spLocks noGrp="1"/>
          </p:cNvSpPr>
          <p:nvPr>
            <p:ph type="sldNum" sz="quarter" idx="5"/>
          </p:nvPr>
        </p:nvSpPr>
        <p:spPr/>
        <p:txBody>
          <a:bodyPr/>
          <a:lstStyle/>
          <a:p>
            <a:fld id="{F7A089CC-337A-47D9-9E14-439226DCF89C}" type="slidenum">
              <a:rPr lang="en-GB" smtClean="0"/>
              <a:t>3</a:t>
            </a:fld>
            <a:endParaRPr lang="en-GB"/>
          </a:p>
        </p:txBody>
      </p:sp>
    </p:spTree>
    <p:extLst>
      <p:ext uri="{BB962C8B-B14F-4D97-AF65-F5344CB8AC3E}">
        <p14:creationId xmlns:p14="http://schemas.microsoft.com/office/powerpoint/2010/main" val="386932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CNS’ picked up nine additional concerns that had not been stated by patients on their HNA tools. The most commonly under-reported concerns were noted to be either of a personal nature, in particular, fears of cancer recurrence (n=3) and sexual concerns (n=2), or worries that were perceived as being unrelated to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It enables issues and concerns to be identified that might not otherwise be addressed in a HCP led assessment</a:t>
            </a:r>
          </a:p>
          <a:p>
            <a:r>
              <a:rPr lang="en-GB" altLang="en-US" dirty="0">
                <a:latin typeface="Arial" panose="020B0604020202020204" pitchFamily="34" charset="0"/>
                <a:cs typeface="Arial" panose="020B0604020202020204" pitchFamily="34" charset="0"/>
              </a:rPr>
              <a:t>Provides a </a:t>
            </a:r>
            <a:r>
              <a:rPr lang="en-GB" altLang="en-US" b="1" dirty="0">
                <a:latin typeface="Arial" panose="020B0604020202020204" pitchFamily="34" charset="0"/>
                <a:cs typeface="Arial" panose="020B0604020202020204" pitchFamily="34" charset="0"/>
              </a:rPr>
              <a:t>framework</a:t>
            </a:r>
            <a:r>
              <a:rPr lang="en-GB" altLang="en-US" dirty="0">
                <a:latin typeface="Arial" panose="020B0604020202020204" pitchFamily="34" charset="0"/>
                <a:cs typeface="Arial" panose="020B0604020202020204" pitchFamily="34" charset="0"/>
              </a:rPr>
              <a:t> for hcp</a:t>
            </a:r>
            <a:endParaRPr lang="en-GB" dirty="0"/>
          </a:p>
        </p:txBody>
      </p:sp>
      <p:sp>
        <p:nvSpPr>
          <p:cNvPr id="4" name="Slide Number Placeholder 3"/>
          <p:cNvSpPr>
            <a:spLocks noGrp="1"/>
          </p:cNvSpPr>
          <p:nvPr>
            <p:ph type="sldNum" sz="quarter" idx="5"/>
          </p:nvPr>
        </p:nvSpPr>
        <p:spPr/>
        <p:txBody>
          <a:bodyPr/>
          <a:lstStyle/>
          <a:p>
            <a:fld id="{F7A089CC-337A-47D9-9E14-439226DCF89C}" type="slidenum">
              <a:rPr lang="en-GB" smtClean="0"/>
              <a:t>14</a:t>
            </a:fld>
            <a:endParaRPr lang="en-GB"/>
          </a:p>
        </p:txBody>
      </p:sp>
    </p:spTree>
    <p:extLst>
      <p:ext uri="{BB962C8B-B14F-4D97-AF65-F5344CB8AC3E}">
        <p14:creationId xmlns:p14="http://schemas.microsoft.com/office/powerpoint/2010/main" val="3358186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1C1D1E"/>
                </a:solidFill>
                <a:effectLst/>
                <a:latin typeface="Open Sans"/>
              </a:rPr>
              <a:t>Post‐assessment access to, and uptake of, support services is referred to as “downstream care” (Mitchell et al., </a:t>
            </a:r>
            <a:r>
              <a:rPr lang="en-GB" sz="1200" b="1" i="0" u="sng" dirty="0">
                <a:solidFill>
                  <a:srgbClr val="000000"/>
                </a:solidFill>
                <a:effectLst/>
                <a:latin typeface="Open Sans"/>
                <a:hlinkClick r:id="rId3"/>
              </a:rPr>
              <a:t>2012</a:t>
            </a:r>
            <a:endParaRPr lang="en-GB" dirty="0"/>
          </a:p>
        </p:txBody>
      </p:sp>
      <p:sp>
        <p:nvSpPr>
          <p:cNvPr id="4" name="Slide Number Placeholder 3"/>
          <p:cNvSpPr>
            <a:spLocks noGrp="1"/>
          </p:cNvSpPr>
          <p:nvPr>
            <p:ph type="sldNum" sz="quarter" idx="5"/>
          </p:nvPr>
        </p:nvSpPr>
        <p:spPr/>
        <p:txBody>
          <a:bodyPr/>
          <a:lstStyle/>
          <a:p>
            <a:fld id="{F7A089CC-337A-47D9-9E14-439226DCF89C}" type="slidenum">
              <a:rPr lang="en-GB" smtClean="0"/>
              <a:t>15</a:t>
            </a:fld>
            <a:endParaRPr lang="en-GB"/>
          </a:p>
        </p:txBody>
      </p:sp>
    </p:spTree>
    <p:extLst>
      <p:ext uri="{BB962C8B-B14F-4D97-AF65-F5344CB8AC3E}">
        <p14:creationId xmlns:p14="http://schemas.microsoft.com/office/powerpoint/2010/main" val="335400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A089CC-337A-47D9-9E14-439226DCF89C}" type="slidenum">
              <a:rPr lang="en-GB" smtClean="0"/>
              <a:t>17</a:t>
            </a:fld>
            <a:endParaRPr lang="en-GB"/>
          </a:p>
        </p:txBody>
      </p:sp>
    </p:spTree>
    <p:extLst>
      <p:ext uri="{BB962C8B-B14F-4D97-AF65-F5344CB8AC3E}">
        <p14:creationId xmlns:p14="http://schemas.microsoft.com/office/powerpoint/2010/main" val="3275853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dirty="0">
                <a:solidFill>
                  <a:srgbClr val="000000"/>
                </a:solidFill>
                <a:effectLst/>
                <a:latin typeface="Segoe UI" panose="020B0502040204020203" pitchFamily="34" charset="0"/>
              </a:rPr>
              <a:t>Following the success of My medical record, a personal online health record developed at University Hospital Southampton, it was adapted in partnership with the </a:t>
            </a:r>
            <a:r>
              <a:rPr lang="en-GB" b="0" i="0" dirty="0" err="1">
                <a:solidFill>
                  <a:srgbClr val="000000"/>
                </a:solidFill>
                <a:effectLst/>
                <a:latin typeface="Segoe UI" panose="020B0502040204020203" pitchFamily="34" charset="0"/>
              </a:rPr>
              <a:t>TrueNTH</a:t>
            </a:r>
            <a:r>
              <a:rPr lang="en-GB" b="0" i="0" dirty="0">
                <a:solidFill>
                  <a:srgbClr val="000000"/>
                </a:solidFill>
                <a:effectLst/>
                <a:latin typeface="Segoe UI" panose="020B0502040204020203" pitchFamily="34" charset="0"/>
              </a:rPr>
              <a:t> programme, a global initiative led by the </a:t>
            </a:r>
            <a:r>
              <a:rPr lang="en-GB" b="0" i="0" dirty="0" err="1">
                <a:solidFill>
                  <a:srgbClr val="000000"/>
                </a:solidFill>
                <a:effectLst/>
                <a:latin typeface="Segoe UI" panose="020B0502040204020203" pitchFamily="34" charset="0"/>
              </a:rPr>
              <a:t>Movember</a:t>
            </a:r>
            <a:r>
              <a:rPr lang="en-GB" b="0" i="0" dirty="0">
                <a:solidFill>
                  <a:srgbClr val="000000"/>
                </a:solidFill>
                <a:effectLst/>
                <a:latin typeface="Segoe UI" panose="020B0502040204020203" pitchFamily="34" charset="0"/>
              </a:rPr>
              <a:t> Foundation, to improve critical areas of prostate cancer care.</a:t>
            </a:r>
          </a:p>
          <a:p>
            <a:pPr algn="l" rtl="0"/>
            <a:br>
              <a:rPr lang="en-GB" b="0" i="0" dirty="0">
                <a:solidFill>
                  <a:srgbClr val="000000"/>
                </a:solidFill>
                <a:effectLst/>
                <a:latin typeface="Segoe UI" panose="020B0502040204020203" pitchFamily="34" charset="0"/>
              </a:rPr>
            </a:br>
            <a:endParaRPr lang="en-GB" b="0" i="0" dirty="0">
              <a:solidFill>
                <a:srgbClr val="000000"/>
              </a:solidFill>
              <a:effectLst/>
              <a:latin typeface="Segoe UI" panose="020B0502040204020203" pitchFamily="34" charset="0"/>
            </a:endParaRPr>
          </a:p>
          <a:p>
            <a:pPr algn="l" rtl="0"/>
            <a:r>
              <a:rPr lang="en-GB" b="0" i="0" dirty="0">
                <a:solidFill>
                  <a:srgbClr val="000000"/>
                </a:solidFill>
                <a:effectLst/>
                <a:latin typeface="Segoe UI" panose="020B0502040204020203" pitchFamily="34" charset="0"/>
              </a:rPr>
              <a:t>As part of a national trial funded by Prostate Cancer UK, the self-management model was introduced at UHS and four other hospital trusts across the country, with its implementation evaluated by the University of Southampton.</a:t>
            </a:r>
          </a:p>
          <a:p>
            <a:pPr algn="l" rtl="0"/>
            <a:endParaRPr lang="en-GB"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Segoe UI" panose="020B0502040204020203" pitchFamily="34" charset="0"/>
              </a:rPr>
              <a:t>Although clinical teams initially had concerns about patients having access to results before clinicians had assessed them, the project showed men were not adversely affected even if their test results were abnormal.</a:t>
            </a:r>
          </a:p>
          <a:p>
            <a:endParaRPr lang="en-GB" dirty="0"/>
          </a:p>
        </p:txBody>
      </p:sp>
      <p:sp>
        <p:nvSpPr>
          <p:cNvPr id="4" name="Slide Number Placeholder 3"/>
          <p:cNvSpPr>
            <a:spLocks noGrp="1"/>
          </p:cNvSpPr>
          <p:nvPr>
            <p:ph type="sldNum" sz="quarter" idx="5"/>
          </p:nvPr>
        </p:nvSpPr>
        <p:spPr/>
        <p:txBody>
          <a:bodyPr/>
          <a:lstStyle/>
          <a:p>
            <a:fld id="{F7A089CC-337A-47D9-9E14-439226DCF89C}" type="slidenum">
              <a:rPr lang="en-GB" smtClean="0"/>
              <a:t>25</a:t>
            </a:fld>
            <a:endParaRPr lang="en-GB"/>
          </a:p>
        </p:txBody>
      </p:sp>
    </p:spTree>
    <p:extLst>
      <p:ext uri="{BB962C8B-B14F-4D97-AF65-F5344CB8AC3E}">
        <p14:creationId xmlns:p14="http://schemas.microsoft.com/office/powerpoint/2010/main" val="1526681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A089CC-337A-47D9-9E14-439226DCF89C}" type="slidenum">
              <a:rPr lang="en-GB" smtClean="0"/>
              <a:t>29</a:t>
            </a:fld>
            <a:endParaRPr lang="en-GB"/>
          </a:p>
        </p:txBody>
      </p:sp>
    </p:spTree>
    <p:extLst>
      <p:ext uri="{BB962C8B-B14F-4D97-AF65-F5344CB8AC3E}">
        <p14:creationId xmlns:p14="http://schemas.microsoft.com/office/powerpoint/2010/main" val="428680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xfrm>
            <a:off x="1189038" y="679450"/>
            <a:ext cx="4540250" cy="3405188"/>
          </a:xfrm>
          <a:ln/>
        </p:spPr>
      </p:sp>
      <p:sp>
        <p:nvSpPr>
          <p:cNvPr id="75778" name="Notes Placeholder 2"/>
          <p:cNvSpPr>
            <a:spLocks noGrp="1"/>
          </p:cNvSpPr>
          <p:nvPr>
            <p:ph type="body" idx="1"/>
          </p:nvPr>
        </p:nvSpPr>
        <p:spPr>
          <a:xfrm>
            <a:off x="884077" y="4357071"/>
            <a:ext cx="5077034" cy="4085119"/>
          </a:xfrm>
          <a:noFill/>
          <a:ln/>
        </p:spPr>
        <p:txBody>
          <a:bodyPr lIns="88493" tIns="44247" rIns="88493" bIns="44247"/>
          <a:lstStyle/>
          <a:p>
            <a:pPr eaLnBrk="1" hangingPunct="1"/>
            <a:r>
              <a:rPr lang="en-GB" dirty="0"/>
              <a:t>The ‘Recovery Package’ is a combination of different interventions, which when delivered together, will greatly improve the outcomes and coordination of care for people living with and beyond cancer.   These are:</a:t>
            </a:r>
          </a:p>
          <a:p>
            <a:pPr eaLnBrk="1" hangingPunct="1"/>
            <a:r>
              <a:rPr lang="en-GB" dirty="0"/>
              <a:t>  </a:t>
            </a:r>
          </a:p>
          <a:p>
            <a:pPr eaLnBrk="1" hangingPunct="1"/>
            <a:r>
              <a:rPr lang="en-GB" dirty="0"/>
              <a:t> Holistic Needs Assessments and care planning at key points of the care pathway, </a:t>
            </a:r>
          </a:p>
          <a:p>
            <a:pPr eaLnBrk="1" hangingPunct="1"/>
            <a:r>
              <a:rPr lang="en-GB" dirty="0"/>
              <a:t> A Treatment Summary completed at the end of each acute treatment phase, sent to patient and GP </a:t>
            </a:r>
          </a:p>
          <a:p>
            <a:pPr eaLnBrk="1" hangingPunct="1"/>
            <a:r>
              <a:rPr lang="en-GB" dirty="0"/>
              <a:t> A Cancer Care Review completed by GP or practice nurse to discuss the person's needs, and </a:t>
            </a:r>
          </a:p>
          <a:p>
            <a:pPr eaLnBrk="1" hangingPunct="1"/>
            <a:r>
              <a:rPr lang="en-GB" dirty="0"/>
              <a:t> A patient education and support event, such as Health and Wellbeing Clinics, to prepare the person for the transition to supported self management, which will include advice on healthy lifestyle and physical activity. </a:t>
            </a:r>
          </a:p>
        </p:txBody>
      </p:sp>
      <p:sp>
        <p:nvSpPr>
          <p:cNvPr id="75779" name="Slide Number Placeholder 3"/>
          <p:cNvSpPr txBox="1">
            <a:spLocks noGrp="1"/>
          </p:cNvSpPr>
          <p:nvPr/>
        </p:nvSpPr>
        <p:spPr bwMode="auto">
          <a:xfrm>
            <a:off x="3901469" y="8714141"/>
            <a:ext cx="2943719" cy="409389"/>
          </a:xfrm>
          <a:prstGeom prst="rect">
            <a:avLst/>
          </a:prstGeom>
          <a:noFill/>
          <a:ln w="9525">
            <a:noFill/>
            <a:miter lim="800000"/>
            <a:headEnd/>
            <a:tailEnd/>
          </a:ln>
        </p:spPr>
        <p:txBody>
          <a:bodyPr lIns="88493" tIns="44247" rIns="88493" bIns="44247" anchor="b"/>
          <a:lstStyle/>
          <a:p>
            <a:pPr algn="r" defTabSz="884238"/>
            <a:fld id="{E178E233-C7FB-486E-8D17-72218FD87123}" type="slidenum">
              <a:rPr lang="en-GB" sz="1100"/>
              <a:pPr algn="r" defTabSz="884238"/>
              <a:t>6</a:t>
            </a:fld>
            <a:endParaRPr lang="en-GB"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xfrm>
            <a:off x="1189038" y="679450"/>
            <a:ext cx="4540250" cy="3405188"/>
          </a:xfrm>
          <a:ln/>
        </p:spPr>
      </p:sp>
      <p:sp>
        <p:nvSpPr>
          <p:cNvPr id="75778" name="Notes Placeholder 2"/>
          <p:cNvSpPr>
            <a:spLocks noGrp="1"/>
          </p:cNvSpPr>
          <p:nvPr>
            <p:ph type="body" idx="1"/>
          </p:nvPr>
        </p:nvSpPr>
        <p:spPr>
          <a:xfrm>
            <a:off x="884077" y="4357071"/>
            <a:ext cx="5077034" cy="4085119"/>
          </a:xfrm>
          <a:noFill/>
          <a:ln/>
        </p:spPr>
        <p:txBody>
          <a:bodyPr lIns="88493" tIns="44247" rIns="88493" bIns="44247"/>
          <a:lstStyle/>
          <a:p>
            <a:pPr eaLnBrk="1" hangingPunct="1"/>
            <a:r>
              <a:rPr lang="en-GB" dirty="0"/>
              <a:t>The ‘Recovery Package’ is a combination of different interventions, which when delivered together, will greatly improve the outcomes and coordination of care for people living with and beyond cancer.   These are:</a:t>
            </a:r>
          </a:p>
          <a:p>
            <a:pPr eaLnBrk="1" hangingPunct="1"/>
            <a:r>
              <a:rPr lang="en-GB" dirty="0"/>
              <a:t>  </a:t>
            </a:r>
          </a:p>
          <a:p>
            <a:pPr eaLnBrk="1" hangingPunct="1"/>
            <a:r>
              <a:rPr lang="en-GB" dirty="0"/>
              <a:t> Holistic Needs Assessments and care planning at key points of the care pathway, </a:t>
            </a:r>
          </a:p>
          <a:p>
            <a:pPr eaLnBrk="1" hangingPunct="1"/>
            <a:r>
              <a:rPr lang="en-GB" dirty="0"/>
              <a:t> A Treatment Summary completed at the end of each acute treatment phase, sent to patient and GP </a:t>
            </a:r>
          </a:p>
          <a:p>
            <a:pPr eaLnBrk="1" hangingPunct="1"/>
            <a:r>
              <a:rPr lang="en-GB" dirty="0"/>
              <a:t> A Cancer Care Review completed by GP or practice nurse to discuss the person's needs, and </a:t>
            </a:r>
          </a:p>
          <a:p>
            <a:pPr eaLnBrk="1" hangingPunct="1"/>
            <a:r>
              <a:rPr lang="en-GB" dirty="0"/>
              <a:t> A patient education and support event, such as Health and Wellbeing Clinics, to prepare the person for the transition to supported self management, which will include advice on healthy lifestyle and physical activity. </a:t>
            </a:r>
          </a:p>
        </p:txBody>
      </p:sp>
      <p:sp>
        <p:nvSpPr>
          <p:cNvPr id="75779" name="Slide Number Placeholder 3"/>
          <p:cNvSpPr txBox="1">
            <a:spLocks noGrp="1"/>
          </p:cNvSpPr>
          <p:nvPr/>
        </p:nvSpPr>
        <p:spPr bwMode="auto">
          <a:xfrm>
            <a:off x="3901469" y="8714141"/>
            <a:ext cx="2943719" cy="409389"/>
          </a:xfrm>
          <a:prstGeom prst="rect">
            <a:avLst/>
          </a:prstGeom>
          <a:noFill/>
          <a:ln w="9525">
            <a:noFill/>
            <a:miter lim="800000"/>
            <a:headEnd/>
            <a:tailEnd/>
          </a:ln>
        </p:spPr>
        <p:txBody>
          <a:bodyPr lIns="88493" tIns="44247" rIns="88493" bIns="44247" anchor="b"/>
          <a:lstStyle/>
          <a:p>
            <a:pPr algn="r" defTabSz="884238"/>
            <a:fld id="{E178E233-C7FB-486E-8D17-72218FD87123}" type="slidenum">
              <a:rPr lang="en-GB" sz="1100"/>
              <a:pPr algn="r" defTabSz="884238"/>
              <a:t>7</a:t>
            </a:fld>
            <a:endParaRPr lang="en-GB" sz="1100"/>
          </a:p>
        </p:txBody>
      </p:sp>
    </p:spTree>
    <p:extLst>
      <p:ext uri="{BB962C8B-B14F-4D97-AF65-F5344CB8AC3E}">
        <p14:creationId xmlns:p14="http://schemas.microsoft.com/office/powerpoint/2010/main" val="128398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err="1">
                <a:solidFill>
                  <a:srgbClr val="2D2D2D"/>
                </a:solidFill>
                <a:effectLst/>
                <a:latin typeface="Lato"/>
              </a:rPr>
              <a:t>Oncocardiologists</a:t>
            </a:r>
            <a:r>
              <a:rPr lang="en-GB" b="0" i="0" dirty="0">
                <a:solidFill>
                  <a:srgbClr val="2D2D2D"/>
                </a:solidFill>
                <a:effectLst/>
                <a:latin typeface="Lato"/>
              </a:rPr>
              <a:t>, endocrinologists, dentists and fertility specialists are examples of the more common specialists who can contribute to providing coordinated survivorship care. </a:t>
            </a:r>
            <a:endParaRPr lang="en-GB" dirty="0"/>
          </a:p>
        </p:txBody>
      </p:sp>
      <p:sp>
        <p:nvSpPr>
          <p:cNvPr id="4" name="Slide Number Placeholder 3"/>
          <p:cNvSpPr>
            <a:spLocks noGrp="1"/>
          </p:cNvSpPr>
          <p:nvPr>
            <p:ph type="sldNum" sz="quarter" idx="5"/>
          </p:nvPr>
        </p:nvSpPr>
        <p:spPr/>
        <p:txBody>
          <a:bodyPr/>
          <a:lstStyle/>
          <a:p>
            <a:fld id="{F7A089CC-337A-47D9-9E14-439226DCF89C}" type="slidenum">
              <a:rPr lang="en-GB" smtClean="0"/>
              <a:t>8</a:t>
            </a:fld>
            <a:endParaRPr lang="en-GB"/>
          </a:p>
        </p:txBody>
      </p:sp>
    </p:spTree>
    <p:extLst>
      <p:ext uri="{BB962C8B-B14F-4D97-AF65-F5344CB8AC3E}">
        <p14:creationId xmlns:p14="http://schemas.microsoft.com/office/powerpoint/2010/main" val="398931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0056B4"/>
                </a:solidFill>
                <a:effectLst/>
                <a:latin typeface="Lato" panose="020B0604020202020204" pitchFamily="34" charset="0"/>
              </a:rPr>
              <a:t>Building a comprehensive cancer survivorship program</a:t>
            </a:r>
          </a:p>
          <a:p>
            <a:pPr algn="l" fontAlgn="base">
              <a:spcBef>
                <a:spcPts val="600"/>
              </a:spcBef>
              <a:spcAft>
                <a:spcPts val="600"/>
              </a:spcAft>
            </a:pPr>
            <a:r>
              <a:rPr lang="en-GB" b="0" i="0" dirty="0">
                <a:solidFill>
                  <a:srgbClr val="2D2D2D"/>
                </a:solidFill>
                <a:effectLst/>
                <a:latin typeface="inherit"/>
              </a:rPr>
              <a:t>Tessa Flores</a:t>
            </a:r>
            <a:r>
              <a:rPr lang="en-GB" b="0" i="0" baseline="30000" dirty="0">
                <a:solidFill>
                  <a:srgbClr val="2D2D2D"/>
                </a:solidFill>
                <a:effectLst/>
                <a:latin typeface="inherit"/>
              </a:rPr>
              <a:t>1</a:t>
            </a:r>
            <a:r>
              <a:rPr lang="en-GB" b="0" i="0" dirty="0">
                <a:solidFill>
                  <a:srgbClr val="2D2D2D"/>
                </a:solidFill>
                <a:effectLst/>
                <a:latin typeface="inherit"/>
              </a:rPr>
              <a:t>, et al NY </a:t>
            </a:r>
            <a:r>
              <a:rPr lang="en-GB" b="0" i="0" dirty="0" err="1">
                <a:solidFill>
                  <a:srgbClr val="2D2D2D"/>
                </a:solidFill>
                <a:effectLst/>
                <a:latin typeface="inherit"/>
              </a:rPr>
              <a:t>ecancer</a:t>
            </a:r>
            <a:r>
              <a:rPr lang="en-GB" b="0" i="0" dirty="0">
                <a:solidFill>
                  <a:srgbClr val="2D2D2D"/>
                </a:solidFill>
                <a:effectLst/>
                <a:latin typeface="inherit"/>
              </a:rPr>
              <a:t> </a:t>
            </a:r>
            <a:r>
              <a:rPr lang="en-GB" b="0" i="0" u="none" strike="noStrike" dirty="0">
                <a:solidFill>
                  <a:srgbClr val="2D2D2D"/>
                </a:solidFill>
                <a:effectLst/>
                <a:latin typeface="Lato" panose="020B0604020202020204" pitchFamily="34" charset="0"/>
                <a:hlinkClick r:id="rId3"/>
              </a:rPr>
              <a:t>https://doi.org/10.3332/ecancer.2019.992</a:t>
            </a:r>
            <a:endParaRPr lang="en-GB" b="0" i="0" dirty="0">
              <a:solidFill>
                <a:srgbClr val="2D2D2D"/>
              </a:solidFill>
              <a:effectLst/>
              <a:latin typeface="Lato"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7A089CC-337A-47D9-9E14-439226DCF89C}" type="slidenum">
              <a:rPr lang="en-GB" smtClean="0"/>
              <a:t>9</a:t>
            </a:fld>
            <a:endParaRPr lang="en-GB"/>
          </a:p>
        </p:txBody>
      </p:sp>
    </p:spTree>
    <p:extLst>
      <p:ext uri="{BB962C8B-B14F-4D97-AF65-F5344CB8AC3E}">
        <p14:creationId xmlns:p14="http://schemas.microsoft.com/office/powerpoint/2010/main" val="153646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Staggering high number of pts still suffer from significant health issues years after being declared disease free</a:t>
            </a:r>
          </a:p>
          <a:p>
            <a:r>
              <a:rPr lang="en-US" dirty="0"/>
              <a:t>Martina Schmidt Fatigue ESMO</a:t>
            </a:r>
          </a:p>
          <a:p>
            <a:r>
              <a:rPr lang="en-US" dirty="0"/>
              <a:t>2500 PTS with 15 different types of cancer, 2 </a:t>
            </a:r>
            <a:r>
              <a:rPr lang="en-US" dirty="0" err="1"/>
              <a:t>yrs</a:t>
            </a:r>
            <a:r>
              <a:rPr lang="en-US" dirty="0"/>
              <a:t> after  cancer. 40% had fatigue that they reported as a moderate to severe burden</a:t>
            </a:r>
            <a:endParaRPr lang="en-GB" dirty="0"/>
          </a:p>
        </p:txBody>
      </p:sp>
      <p:sp>
        <p:nvSpPr>
          <p:cNvPr id="4" name="Slide Number Placeholder 3"/>
          <p:cNvSpPr>
            <a:spLocks noGrp="1"/>
          </p:cNvSpPr>
          <p:nvPr>
            <p:ph type="sldNum" sz="quarter" idx="5"/>
          </p:nvPr>
        </p:nvSpPr>
        <p:spPr/>
        <p:txBody>
          <a:bodyPr/>
          <a:lstStyle/>
          <a:p>
            <a:fld id="{F7A089CC-337A-47D9-9E14-439226DCF89C}" type="slidenum">
              <a:rPr lang="en-GB" smtClean="0"/>
              <a:t>10</a:t>
            </a:fld>
            <a:endParaRPr lang="en-GB"/>
          </a:p>
        </p:txBody>
      </p:sp>
    </p:spTree>
    <p:extLst>
      <p:ext uri="{BB962C8B-B14F-4D97-AF65-F5344CB8AC3E}">
        <p14:creationId xmlns:p14="http://schemas.microsoft.com/office/powerpoint/2010/main" val="2017965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Improve physical and psychological well-being</a:t>
            </a:r>
          </a:p>
          <a:p>
            <a:r>
              <a:rPr lang="en-GB" dirty="0"/>
              <a:t>Reduce the risk of consequences of treatment</a:t>
            </a:r>
          </a:p>
          <a:p>
            <a:r>
              <a:rPr lang="en-GB" dirty="0"/>
              <a:t>Improve overall survival rates and reduce the risk of recurrence</a:t>
            </a:r>
          </a:p>
          <a:p>
            <a:r>
              <a:rPr lang="en-GB" dirty="0"/>
              <a:t>Reduce the risk of co-morbidities (two or more medical conditions</a:t>
            </a:r>
          </a:p>
          <a:p>
            <a:endParaRPr lang="en-GB" dirty="0"/>
          </a:p>
        </p:txBody>
      </p:sp>
      <p:sp>
        <p:nvSpPr>
          <p:cNvPr id="4" name="Slide Number Placeholder 3"/>
          <p:cNvSpPr>
            <a:spLocks noGrp="1"/>
          </p:cNvSpPr>
          <p:nvPr>
            <p:ph type="sldNum" sz="quarter" idx="5"/>
          </p:nvPr>
        </p:nvSpPr>
        <p:spPr/>
        <p:txBody>
          <a:bodyPr/>
          <a:lstStyle/>
          <a:p>
            <a:fld id="{F7A089CC-337A-47D9-9E14-439226DCF89C}" type="slidenum">
              <a:rPr lang="en-GB" smtClean="0"/>
              <a:t>11</a:t>
            </a:fld>
            <a:endParaRPr lang="en-GB"/>
          </a:p>
        </p:txBody>
      </p:sp>
    </p:spTree>
    <p:extLst>
      <p:ext uri="{BB962C8B-B14F-4D97-AF65-F5344CB8AC3E}">
        <p14:creationId xmlns:p14="http://schemas.microsoft.com/office/powerpoint/2010/main" val="4219236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Choice – flexible systems</a:t>
            </a:r>
          </a:p>
          <a:p>
            <a:r>
              <a:rPr lang="en-GB" dirty="0"/>
              <a:t>Personalised or person –centred</a:t>
            </a:r>
          </a:p>
          <a:p>
            <a:r>
              <a:rPr lang="en-GB" dirty="0"/>
              <a:t>Enabling supported self management</a:t>
            </a:r>
          </a:p>
        </p:txBody>
      </p:sp>
      <p:sp>
        <p:nvSpPr>
          <p:cNvPr id="4" name="Slide Number Placeholder 3"/>
          <p:cNvSpPr>
            <a:spLocks noGrp="1"/>
          </p:cNvSpPr>
          <p:nvPr>
            <p:ph type="sldNum" sz="quarter" idx="5"/>
          </p:nvPr>
        </p:nvSpPr>
        <p:spPr/>
        <p:txBody>
          <a:bodyPr/>
          <a:lstStyle/>
          <a:p>
            <a:fld id="{F7A089CC-337A-47D9-9E14-439226DCF89C}" type="slidenum">
              <a:rPr lang="en-GB" smtClean="0"/>
              <a:t>12</a:t>
            </a:fld>
            <a:endParaRPr lang="en-GB"/>
          </a:p>
        </p:txBody>
      </p:sp>
    </p:spTree>
    <p:extLst>
      <p:ext uri="{BB962C8B-B14F-4D97-AF65-F5344CB8AC3E}">
        <p14:creationId xmlns:p14="http://schemas.microsoft.com/office/powerpoint/2010/main" val="61031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dirty="0"/>
              <a:t>Physical Symptoms</a:t>
            </a:r>
          </a:p>
          <a:p>
            <a:pPr>
              <a:lnSpc>
                <a:spcPct val="90000"/>
              </a:lnSpc>
            </a:pPr>
            <a:r>
              <a:rPr lang="en-GB" altLang="en-US" dirty="0"/>
              <a:t>Psychological Issues</a:t>
            </a:r>
          </a:p>
          <a:p>
            <a:pPr>
              <a:lnSpc>
                <a:spcPct val="90000"/>
              </a:lnSpc>
            </a:pPr>
            <a:r>
              <a:rPr lang="en-GB" altLang="en-US" dirty="0"/>
              <a:t>Religious and Spiritual Issues</a:t>
            </a:r>
          </a:p>
          <a:p>
            <a:pPr>
              <a:lnSpc>
                <a:spcPct val="90000"/>
              </a:lnSpc>
            </a:pPr>
            <a:r>
              <a:rPr lang="en-GB" altLang="en-US" dirty="0"/>
              <a:t>Independence And Activity</a:t>
            </a:r>
          </a:p>
          <a:p>
            <a:pPr>
              <a:lnSpc>
                <a:spcPct val="90000"/>
              </a:lnSpc>
            </a:pPr>
            <a:r>
              <a:rPr lang="en-GB" altLang="en-US" dirty="0"/>
              <a:t>Family and Social Issues</a:t>
            </a:r>
          </a:p>
          <a:p>
            <a:pPr>
              <a:lnSpc>
                <a:spcPct val="90000"/>
              </a:lnSpc>
            </a:pPr>
            <a:r>
              <a:rPr lang="en-GB" altLang="en-US" dirty="0"/>
              <a:t>Treatment Issues</a:t>
            </a:r>
          </a:p>
          <a:p>
            <a:pPr>
              <a:lnSpc>
                <a:spcPct val="90000"/>
              </a:lnSpc>
            </a:pPr>
            <a:r>
              <a:rPr lang="en-GB" altLang="en-US" dirty="0"/>
              <a:t>Personal Issues</a:t>
            </a:r>
          </a:p>
          <a:p>
            <a:endParaRPr lang="en-GB" dirty="0"/>
          </a:p>
        </p:txBody>
      </p:sp>
      <p:sp>
        <p:nvSpPr>
          <p:cNvPr id="4" name="Slide Number Placeholder 3"/>
          <p:cNvSpPr>
            <a:spLocks noGrp="1"/>
          </p:cNvSpPr>
          <p:nvPr>
            <p:ph type="sldNum" sz="quarter" idx="10"/>
          </p:nvPr>
        </p:nvSpPr>
        <p:spPr/>
        <p:txBody>
          <a:bodyPr/>
          <a:lstStyle/>
          <a:p>
            <a:fld id="{F7A089CC-337A-47D9-9E14-439226DCF89C}" type="slidenum">
              <a:rPr lang="en-GB" smtClean="0"/>
              <a:t>13</a:t>
            </a:fld>
            <a:endParaRPr lang="en-GB"/>
          </a:p>
        </p:txBody>
      </p:sp>
    </p:spTree>
    <p:extLst>
      <p:ext uri="{BB962C8B-B14F-4D97-AF65-F5344CB8AC3E}">
        <p14:creationId xmlns:p14="http://schemas.microsoft.com/office/powerpoint/2010/main" val="215493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2F5893-FCF7-4806-9E2E-12BDABF7AA6E}"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B4D2B5-B1AE-4534-9AC2-42263F984C2C}" type="slidenum">
              <a:rPr lang="en-GB" smtClean="0"/>
              <a:t>‹#›</a:t>
            </a:fld>
            <a:endParaRPr lang="en-GB"/>
          </a:p>
        </p:txBody>
      </p:sp>
    </p:spTree>
    <p:extLst>
      <p:ext uri="{BB962C8B-B14F-4D97-AF65-F5344CB8AC3E}">
        <p14:creationId xmlns:p14="http://schemas.microsoft.com/office/powerpoint/2010/main" val="427122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F5893-FCF7-4806-9E2E-12BDABF7AA6E}"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B4D2B5-B1AE-4534-9AC2-42263F984C2C}" type="slidenum">
              <a:rPr lang="en-GB" smtClean="0"/>
              <a:t>‹#›</a:t>
            </a:fld>
            <a:endParaRPr lang="en-GB"/>
          </a:p>
        </p:txBody>
      </p:sp>
    </p:spTree>
    <p:extLst>
      <p:ext uri="{BB962C8B-B14F-4D97-AF65-F5344CB8AC3E}">
        <p14:creationId xmlns:p14="http://schemas.microsoft.com/office/powerpoint/2010/main" val="82981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F5893-FCF7-4806-9E2E-12BDABF7AA6E}"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B4D2B5-B1AE-4534-9AC2-42263F984C2C}" type="slidenum">
              <a:rPr lang="en-GB" smtClean="0"/>
              <a:t>‹#›</a:t>
            </a:fld>
            <a:endParaRPr lang="en-GB"/>
          </a:p>
        </p:txBody>
      </p:sp>
    </p:spTree>
    <p:extLst>
      <p:ext uri="{BB962C8B-B14F-4D97-AF65-F5344CB8AC3E}">
        <p14:creationId xmlns:p14="http://schemas.microsoft.com/office/powerpoint/2010/main" val="1696661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379EE25-D48B-458C-8C01-A9AD91357398}" type="datetimeFigureOut">
              <a:rPr lang="en-GB"/>
              <a:pPr>
                <a:defRPr/>
              </a:pPr>
              <a:t>28/02/2022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FB17AA1-B350-4FAC-BD0E-5980AE0A1CE5}" type="slidenum">
              <a:rPr lang="en-GB"/>
              <a:pPr>
                <a:defRPr/>
              </a:pPr>
              <a:t>‹#›</a:t>
            </a:fld>
            <a:endParaRPr lang="en-GB"/>
          </a:p>
        </p:txBody>
      </p:sp>
    </p:spTree>
    <p:extLst>
      <p:ext uri="{BB962C8B-B14F-4D97-AF65-F5344CB8AC3E}">
        <p14:creationId xmlns:p14="http://schemas.microsoft.com/office/powerpoint/2010/main" val="241425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F5893-FCF7-4806-9E2E-12BDABF7AA6E}"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B4D2B5-B1AE-4534-9AC2-42263F984C2C}" type="slidenum">
              <a:rPr lang="en-GB" smtClean="0"/>
              <a:t>‹#›</a:t>
            </a:fld>
            <a:endParaRPr lang="en-GB"/>
          </a:p>
        </p:txBody>
      </p:sp>
    </p:spTree>
    <p:extLst>
      <p:ext uri="{BB962C8B-B14F-4D97-AF65-F5344CB8AC3E}">
        <p14:creationId xmlns:p14="http://schemas.microsoft.com/office/powerpoint/2010/main" val="359369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2F5893-FCF7-4806-9E2E-12BDABF7AA6E}"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B4D2B5-B1AE-4534-9AC2-42263F984C2C}" type="slidenum">
              <a:rPr lang="en-GB" smtClean="0"/>
              <a:t>‹#›</a:t>
            </a:fld>
            <a:endParaRPr lang="en-GB"/>
          </a:p>
        </p:txBody>
      </p:sp>
    </p:spTree>
    <p:extLst>
      <p:ext uri="{BB962C8B-B14F-4D97-AF65-F5344CB8AC3E}">
        <p14:creationId xmlns:p14="http://schemas.microsoft.com/office/powerpoint/2010/main" val="118764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2F5893-FCF7-4806-9E2E-12BDABF7AA6E}"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B4D2B5-B1AE-4534-9AC2-42263F984C2C}" type="slidenum">
              <a:rPr lang="en-GB" smtClean="0"/>
              <a:t>‹#›</a:t>
            </a:fld>
            <a:endParaRPr lang="en-GB"/>
          </a:p>
        </p:txBody>
      </p:sp>
    </p:spTree>
    <p:extLst>
      <p:ext uri="{BB962C8B-B14F-4D97-AF65-F5344CB8AC3E}">
        <p14:creationId xmlns:p14="http://schemas.microsoft.com/office/powerpoint/2010/main" val="277703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2F5893-FCF7-4806-9E2E-12BDABF7AA6E}" type="datetimeFigureOut">
              <a:rPr lang="en-GB" smtClean="0"/>
              <a:t>28/02/2022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B4D2B5-B1AE-4534-9AC2-42263F984C2C}" type="slidenum">
              <a:rPr lang="en-GB" smtClean="0"/>
              <a:t>‹#›</a:t>
            </a:fld>
            <a:endParaRPr lang="en-GB"/>
          </a:p>
        </p:txBody>
      </p:sp>
    </p:spTree>
    <p:extLst>
      <p:ext uri="{BB962C8B-B14F-4D97-AF65-F5344CB8AC3E}">
        <p14:creationId xmlns:p14="http://schemas.microsoft.com/office/powerpoint/2010/main" val="18248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2F5893-FCF7-4806-9E2E-12BDABF7AA6E}" type="datetimeFigureOut">
              <a:rPr lang="en-GB" smtClean="0"/>
              <a:t>28/02/2022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B4D2B5-B1AE-4534-9AC2-42263F984C2C}" type="slidenum">
              <a:rPr lang="en-GB" smtClean="0"/>
              <a:t>‹#›</a:t>
            </a:fld>
            <a:endParaRPr lang="en-GB"/>
          </a:p>
        </p:txBody>
      </p:sp>
    </p:spTree>
    <p:extLst>
      <p:ext uri="{BB962C8B-B14F-4D97-AF65-F5344CB8AC3E}">
        <p14:creationId xmlns:p14="http://schemas.microsoft.com/office/powerpoint/2010/main" val="306762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F5893-FCF7-4806-9E2E-12BDABF7AA6E}" type="datetimeFigureOut">
              <a:rPr lang="en-GB" smtClean="0"/>
              <a:t>28/02/2022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B4D2B5-B1AE-4534-9AC2-42263F984C2C}" type="slidenum">
              <a:rPr lang="en-GB" smtClean="0"/>
              <a:t>‹#›</a:t>
            </a:fld>
            <a:endParaRPr lang="en-GB"/>
          </a:p>
        </p:txBody>
      </p:sp>
    </p:spTree>
    <p:extLst>
      <p:ext uri="{BB962C8B-B14F-4D97-AF65-F5344CB8AC3E}">
        <p14:creationId xmlns:p14="http://schemas.microsoft.com/office/powerpoint/2010/main" val="208649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2F5893-FCF7-4806-9E2E-12BDABF7AA6E}"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B4D2B5-B1AE-4534-9AC2-42263F984C2C}" type="slidenum">
              <a:rPr lang="en-GB" smtClean="0"/>
              <a:t>‹#›</a:t>
            </a:fld>
            <a:endParaRPr lang="en-GB"/>
          </a:p>
        </p:txBody>
      </p:sp>
    </p:spTree>
    <p:extLst>
      <p:ext uri="{BB962C8B-B14F-4D97-AF65-F5344CB8AC3E}">
        <p14:creationId xmlns:p14="http://schemas.microsoft.com/office/powerpoint/2010/main" val="200883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2F5893-FCF7-4806-9E2E-12BDABF7AA6E}"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B4D2B5-B1AE-4534-9AC2-42263F984C2C}" type="slidenum">
              <a:rPr lang="en-GB" smtClean="0"/>
              <a:t>‹#›</a:t>
            </a:fld>
            <a:endParaRPr lang="en-GB"/>
          </a:p>
        </p:txBody>
      </p:sp>
    </p:spTree>
    <p:extLst>
      <p:ext uri="{BB962C8B-B14F-4D97-AF65-F5344CB8AC3E}">
        <p14:creationId xmlns:p14="http://schemas.microsoft.com/office/powerpoint/2010/main" val="112039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5893-FCF7-4806-9E2E-12BDABF7AA6E}" type="datetimeFigureOut">
              <a:rPr lang="en-GB" smtClean="0"/>
              <a:t>28/02/2022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4D2B5-B1AE-4534-9AC2-42263F984C2C}" type="slidenum">
              <a:rPr lang="en-GB" smtClean="0"/>
              <a:t>‹#›</a:t>
            </a:fld>
            <a:endParaRPr lang="en-GB"/>
          </a:p>
        </p:txBody>
      </p:sp>
    </p:spTree>
    <p:extLst>
      <p:ext uri="{BB962C8B-B14F-4D97-AF65-F5344CB8AC3E}">
        <p14:creationId xmlns:p14="http://schemas.microsoft.com/office/powerpoint/2010/main" val="869961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6.sv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111/ecc.1308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82019"/>
            <a:ext cx="7772400" cy="1470025"/>
          </a:xfrm>
        </p:spPr>
        <p:txBody>
          <a:bodyPr anchor="ctr">
            <a:normAutofit/>
          </a:bodyPr>
          <a:lstStyle/>
          <a:p>
            <a:r>
              <a:rPr lang="en-GB" b="1" dirty="0"/>
              <a:t>Delivering an effective cancer survivorship programme</a:t>
            </a:r>
            <a:endParaRPr lang="en-GB" dirty="0"/>
          </a:p>
        </p:txBody>
      </p:sp>
      <p:sp>
        <p:nvSpPr>
          <p:cNvPr id="3" name="Subtitle 2"/>
          <p:cNvSpPr>
            <a:spLocks noGrp="1"/>
          </p:cNvSpPr>
          <p:nvPr>
            <p:ph type="subTitle" idx="1"/>
          </p:nvPr>
        </p:nvSpPr>
        <p:spPr>
          <a:xfrm>
            <a:off x="1371600" y="4221088"/>
            <a:ext cx="6800800" cy="1752600"/>
          </a:xfrm>
        </p:spPr>
        <p:txBody>
          <a:bodyPr anchor="ctr">
            <a:normAutofit fontScale="77500" lnSpcReduction="20000"/>
          </a:bodyPr>
          <a:lstStyle/>
          <a:p>
            <a:r>
              <a:rPr lang="en-GB" dirty="0"/>
              <a:t>Dr Claire Taylor, MBE</a:t>
            </a:r>
          </a:p>
          <a:p>
            <a:r>
              <a:rPr lang="en-GB" dirty="0"/>
              <a:t>Macmillan Nurse Consultant in Colorectal Cancer</a:t>
            </a:r>
          </a:p>
          <a:p>
            <a:r>
              <a:rPr lang="en-GB" dirty="0"/>
              <a:t>London NW University Healthcare NHS Trust</a:t>
            </a:r>
          </a:p>
          <a:p>
            <a:r>
              <a:rPr lang="en-GB" dirty="0"/>
              <a:t>    </a:t>
            </a:r>
          </a:p>
        </p:txBody>
      </p:sp>
      <p:pic>
        <p:nvPicPr>
          <p:cNvPr id="4" name="Picture 738" descr="stmarks logo hi-res black text trimmed 6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36588" y="642938"/>
            <a:ext cx="370522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ABC0D3A-2C59-4E45-9E7A-41F834F761B1}"/>
              </a:ext>
            </a:extLst>
          </p:cNvPr>
          <p:cNvPicPr>
            <a:picLocks noChangeAspect="1"/>
          </p:cNvPicPr>
          <p:nvPr/>
        </p:nvPicPr>
        <p:blipFill>
          <a:blip r:embed="rId3"/>
          <a:stretch>
            <a:fillRect/>
          </a:stretch>
        </p:blipFill>
        <p:spPr>
          <a:xfrm>
            <a:off x="1532000" y="404664"/>
            <a:ext cx="6480000" cy="1228979"/>
          </a:xfrm>
          <a:prstGeom prst="rect">
            <a:avLst/>
          </a:prstGeom>
        </p:spPr>
      </p:pic>
    </p:spTree>
    <p:extLst>
      <p:ext uri="{BB962C8B-B14F-4D97-AF65-F5344CB8AC3E}">
        <p14:creationId xmlns:p14="http://schemas.microsoft.com/office/powerpoint/2010/main" val="347049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72689" y="3271925"/>
            <a:ext cx="5688917" cy="143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screenshot of a social media post&#10;&#10;Description automatically generated">
            <a:extLst>
              <a:ext uri="{FF2B5EF4-FFF2-40B4-BE49-F238E27FC236}">
                <a16:creationId xmlns:a16="http://schemas.microsoft.com/office/drawing/2014/main" id="{38D4BD8B-22A7-4CFB-BDCF-C8672D3D65A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61" r="-1" b="-1"/>
          <a:stretch/>
        </p:blipFill>
        <p:spPr>
          <a:xfrm>
            <a:off x="437742" y="499236"/>
            <a:ext cx="8268515" cy="5688918"/>
          </a:xfrm>
          <a:prstGeom prst="rect">
            <a:avLst/>
          </a:prstGeom>
        </p:spPr>
      </p:pic>
    </p:spTree>
    <p:extLst>
      <p:ext uri="{BB962C8B-B14F-4D97-AF65-F5344CB8AC3E}">
        <p14:creationId xmlns:p14="http://schemas.microsoft.com/office/powerpoint/2010/main" val="395648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8" name="Rectangle 75">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846" y="-1403253"/>
            <a:ext cx="8626154" cy="2806506"/>
          </a:xfrm>
        </p:spPr>
        <p:txBody>
          <a:bodyPr vert="horz" lIns="91440" tIns="45720" rIns="91440" bIns="45720" rtlCol="0" anchor="b">
            <a:normAutofit/>
          </a:bodyPr>
          <a:lstStyle/>
          <a:p>
            <a:r>
              <a:rPr lang="en-US" sz="3500" dirty="0">
                <a:solidFill>
                  <a:schemeClr val="accent2"/>
                </a:solidFill>
              </a:rPr>
              <a:t>Physical activity and healthy lifestyle</a:t>
            </a:r>
            <a:br>
              <a:rPr lang="en-US" sz="3500" dirty="0">
                <a:solidFill>
                  <a:schemeClr val="accent2"/>
                </a:solidFill>
              </a:rPr>
            </a:br>
            <a:r>
              <a:rPr lang="en-US" sz="3500" dirty="0">
                <a:solidFill>
                  <a:schemeClr val="accent2"/>
                </a:solidFill>
              </a:rPr>
              <a:t>- stratification</a:t>
            </a:r>
          </a:p>
        </p:txBody>
      </p:sp>
      <p:pic>
        <p:nvPicPr>
          <p:cNvPr id="4" name="Picture 4">
            <a:extLst>
              <a:ext uri="{FF2B5EF4-FFF2-40B4-BE49-F238E27FC236}">
                <a16:creationId xmlns:a16="http://schemas.microsoft.com/office/drawing/2014/main" id="{567A2655-CB15-48B0-B53B-28948C558C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90" r="3" b="1594"/>
          <a:stretch/>
        </p:blipFill>
        <p:spPr bwMode="auto">
          <a:xfrm>
            <a:off x="48895" y="1628800"/>
            <a:ext cx="9043921" cy="403244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FF6A6D8-45A0-4C6B-B4F8-A95CEBC8B53F}"/>
              </a:ext>
            </a:extLst>
          </p:cNvPr>
          <p:cNvSpPr txBox="1"/>
          <p:nvPr/>
        </p:nvSpPr>
        <p:spPr>
          <a:xfrm rot="10800000" flipV="1">
            <a:off x="251520" y="6177935"/>
            <a:ext cx="8892480" cy="261610"/>
          </a:xfrm>
          <a:prstGeom prst="rect">
            <a:avLst/>
          </a:prstGeom>
          <a:noFill/>
        </p:spPr>
        <p:txBody>
          <a:bodyPr wrap="square">
            <a:spAutoFit/>
          </a:bodyPr>
          <a:lstStyle/>
          <a:p>
            <a:r>
              <a:rPr lang="en-GB" sz="1100" dirty="0"/>
              <a:t>https://www.oncologynurseadvisor.com/home/hot-topics/side-effect-management/cancer-prehabilitation-one-step-toward-improved-outcomes/</a:t>
            </a:r>
          </a:p>
        </p:txBody>
      </p:sp>
    </p:spTree>
    <p:extLst>
      <p:ext uri="{BB962C8B-B14F-4D97-AF65-F5344CB8AC3E}">
        <p14:creationId xmlns:p14="http://schemas.microsoft.com/office/powerpoint/2010/main" val="51981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98ABFB7-9052-47B9-B487-8653E3EE39D1}"/>
              </a:ext>
            </a:extLst>
          </p:cNvPr>
          <p:cNvSpPr>
            <a:spLocks noGrp="1"/>
          </p:cNvSpPr>
          <p:nvPr>
            <p:ph type="title"/>
          </p:nvPr>
        </p:nvSpPr>
        <p:spPr>
          <a:xfrm>
            <a:off x="1403648" y="34413"/>
            <a:ext cx="7848350" cy="1651404"/>
          </a:xfrm>
        </p:spPr>
        <p:txBody>
          <a:bodyPr vert="horz" lIns="91440" tIns="45720" rIns="91440" bIns="45720" rtlCol="0" anchor="ctr">
            <a:normAutofit/>
          </a:bodyPr>
          <a:lstStyle/>
          <a:p>
            <a:pPr algn="l">
              <a:lnSpc>
                <a:spcPct val="90000"/>
              </a:lnSpc>
            </a:pPr>
            <a:r>
              <a:rPr lang="en-US" sz="3500" dirty="0"/>
              <a:t>What defines an ‘effective’ program?</a:t>
            </a:r>
          </a:p>
        </p:txBody>
      </p:sp>
      <p:graphicFrame>
        <p:nvGraphicFramePr>
          <p:cNvPr id="9" name="Content Placeholder 8">
            <a:extLst>
              <a:ext uri="{FF2B5EF4-FFF2-40B4-BE49-F238E27FC236}">
                <a16:creationId xmlns:a16="http://schemas.microsoft.com/office/drawing/2014/main" id="{08D0374A-56DE-4179-B924-4F5A471B30C7}"/>
              </a:ext>
            </a:extLst>
          </p:cNvPr>
          <p:cNvGraphicFramePr>
            <a:graphicFrameLocks noGrp="1"/>
          </p:cNvGraphicFramePr>
          <p:nvPr>
            <p:ph sz="half" idx="1"/>
            <p:extLst>
              <p:ext uri="{D42A27DB-BD31-4B8C-83A1-F6EECF244321}">
                <p14:modId xmlns:p14="http://schemas.microsoft.com/office/powerpoint/2010/main" val="3357756593"/>
              </p:ext>
            </p:extLst>
          </p:nvPr>
        </p:nvGraphicFramePr>
        <p:xfrm>
          <a:off x="1200910" y="1412776"/>
          <a:ext cx="5099281"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2" descr="Man">
            <a:extLst>
              <a:ext uri="{FF2B5EF4-FFF2-40B4-BE49-F238E27FC236}">
                <a16:creationId xmlns:a16="http://schemas.microsoft.com/office/drawing/2014/main" id="{64D6DFB0-3786-4F35-B8FD-5869CC9297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9480" y="1582084"/>
            <a:ext cx="2462264" cy="2368304"/>
          </a:xfrm>
          <a:prstGeom prst="rect">
            <a:avLst/>
          </a:prstGeom>
        </p:spPr>
      </p:pic>
      <p:pic>
        <p:nvPicPr>
          <p:cNvPr id="8" name="Content Placeholder 7" descr="Woman">
            <a:extLst>
              <a:ext uri="{FF2B5EF4-FFF2-40B4-BE49-F238E27FC236}">
                <a16:creationId xmlns:a16="http://schemas.microsoft.com/office/drawing/2014/main" id="{5E4A41F4-222D-4CF8-9D63-E5445BFDE47E}"/>
              </a:ext>
            </a:extLst>
          </p:cNvPr>
          <p:cNvPicPr>
            <a:picLocks noGrp="1" noChangeAspect="1"/>
          </p:cNvPicPr>
          <p:nvPr>
            <p:ph sz="half" idx="2"/>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25618" y="4018300"/>
            <a:ext cx="2370872" cy="2515231"/>
          </a:xfrm>
          <a:prstGeom prst="rect">
            <a:avLst/>
          </a:prstGeom>
        </p:spPr>
      </p:pic>
    </p:spTree>
    <p:extLst>
      <p:ext uri="{BB962C8B-B14F-4D97-AF65-F5344CB8AC3E}">
        <p14:creationId xmlns:p14="http://schemas.microsoft.com/office/powerpoint/2010/main" val="20146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32656"/>
            <a:ext cx="7715200" cy="5793507"/>
          </a:xfrm>
        </p:spPr>
        <p:txBody>
          <a:bodyPr>
            <a:normAutofit/>
          </a:bodyPr>
          <a:lstStyle/>
          <a:p>
            <a:pPr>
              <a:lnSpc>
                <a:spcPct val="90000"/>
              </a:lnSpc>
              <a:buNone/>
            </a:pPr>
            <a:r>
              <a:rPr lang="en-GB" altLang="en-US" sz="3600" b="1" dirty="0">
                <a:solidFill>
                  <a:schemeClr val="accent6">
                    <a:lumMod val="75000"/>
                  </a:schemeClr>
                </a:solidFill>
              </a:rPr>
              <a:t>            </a:t>
            </a:r>
            <a:r>
              <a:rPr lang="en-GB" altLang="en-US" sz="3600" dirty="0">
                <a:solidFill>
                  <a:schemeClr val="accent2"/>
                </a:solidFill>
              </a:rPr>
              <a:t>Holistic needs </a:t>
            </a:r>
            <a:r>
              <a:rPr lang="en-GB" altLang="en-US" sz="3600" b="1" dirty="0">
                <a:solidFill>
                  <a:schemeClr val="accent2"/>
                </a:solidFill>
              </a:rPr>
              <a:t>assessment</a:t>
            </a:r>
          </a:p>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87" r="8767"/>
          <a:stretch/>
        </p:blipFill>
        <p:spPr bwMode="auto">
          <a:xfrm>
            <a:off x="755576" y="876460"/>
            <a:ext cx="7416824" cy="62167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07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8AC5-E315-4DB6-9230-8BCAFA4B18E1}"/>
              </a:ext>
            </a:extLst>
          </p:cNvPr>
          <p:cNvSpPr>
            <a:spLocks noGrp="1"/>
          </p:cNvSpPr>
          <p:nvPr>
            <p:ph type="title"/>
          </p:nvPr>
        </p:nvSpPr>
        <p:spPr>
          <a:xfrm>
            <a:off x="457200" y="40274"/>
            <a:ext cx="8229600" cy="1143000"/>
          </a:xfrm>
        </p:spPr>
        <p:txBody>
          <a:bodyPr/>
          <a:lstStyle/>
          <a:p>
            <a:r>
              <a:rPr lang="en-GB" dirty="0">
                <a:solidFill>
                  <a:schemeClr val="accent2"/>
                </a:solidFill>
              </a:rPr>
              <a:t>Benefits</a:t>
            </a:r>
          </a:p>
        </p:txBody>
      </p:sp>
      <p:sp>
        <p:nvSpPr>
          <p:cNvPr id="3" name="Content Placeholder 2">
            <a:extLst>
              <a:ext uri="{FF2B5EF4-FFF2-40B4-BE49-F238E27FC236}">
                <a16:creationId xmlns:a16="http://schemas.microsoft.com/office/drawing/2014/main" id="{D394177F-E9D5-4DCC-87E2-B7F4D3C1CB47}"/>
              </a:ext>
            </a:extLst>
          </p:cNvPr>
          <p:cNvSpPr>
            <a:spLocks noGrp="1"/>
          </p:cNvSpPr>
          <p:nvPr>
            <p:ph idx="1"/>
          </p:nvPr>
        </p:nvSpPr>
        <p:spPr>
          <a:xfrm>
            <a:off x="368884" y="1340768"/>
            <a:ext cx="3982530" cy="4551574"/>
          </a:xfrm>
        </p:spPr>
        <p:txBody>
          <a:bodyPr/>
          <a:lstStyle/>
          <a:p>
            <a:r>
              <a:rPr lang="en-GB" sz="2800" dirty="0"/>
              <a:t>18 CRC patients HNAs and care plans were reviewed post-treatment</a:t>
            </a:r>
          </a:p>
          <a:p>
            <a:endParaRPr lang="en-GB" sz="2800" dirty="0"/>
          </a:p>
          <a:p>
            <a:r>
              <a:rPr lang="en-GB" altLang="en-US" sz="2800" dirty="0">
                <a:latin typeface="Calibri" panose="020F0502020204030204" pitchFamily="34" charset="0"/>
                <a:cs typeface="Calibri" panose="020F0502020204030204" pitchFamily="34" charset="0"/>
              </a:rPr>
              <a:t>CNS’ picked up nine additional concerns that had not been stated by patients on their HNA tools</a:t>
            </a:r>
            <a:endParaRPr lang="en-GB" sz="2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3D28131-2D8A-440A-91B7-C1C298D0FACB}"/>
              </a:ext>
            </a:extLst>
          </p:cNvPr>
          <p:cNvPicPr>
            <a:picLocks noChangeAspect="1"/>
          </p:cNvPicPr>
          <p:nvPr/>
        </p:nvPicPr>
        <p:blipFill rotWithShape="1">
          <a:blip r:embed="rId3"/>
          <a:srcRect l="24013" t="26359" r="43700" b="-1"/>
          <a:stretch/>
        </p:blipFill>
        <p:spPr>
          <a:xfrm>
            <a:off x="4283968" y="1169369"/>
            <a:ext cx="4679830" cy="5688631"/>
          </a:xfrm>
          <a:prstGeom prst="rect">
            <a:avLst/>
          </a:prstGeom>
        </p:spPr>
      </p:pic>
    </p:spTree>
    <p:extLst>
      <p:ext uri="{BB962C8B-B14F-4D97-AF65-F5344CB8AC3E}">
        <p14:creationId xmlns:p14="http://schemas.microsoft.com/office/powerpoint/2010/main" val="3714905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29FED-791F-47DE-9DB7-CF007316A3F0}"/>
              </a:ext>
            </a:extLst>
          </p:cNvPr>
          <p:cNvSpPr>
            <a:spLocks noGrp="1"/>
          </p:cNvSpPr>
          <p:nvPr>
            <p:ph type="title"/>
          </p:nvPr>
        </p:nvSpPr>
        <p:spPr>
          <a:xfrm>
            <a:off x="325488" y="369322"/>
            <a:ext cx="2855390" cy="2228074"/>
          </a:xfrm>
        </p:spPr>
        <p:txBody>
          <a:bodyPr>
            <a:normAutofit/>
          </a:bodyPr>
          <a:lstStyle/>
          <a:p>
            <a:r>
              <a:rPr lang="en-GB" sz="4000" dirty="0">
                <a:solidFill>
                  <a:schemeClr val="accent2"/>
                </a:solidFill>
              </a:rPr>
              <a:t>Key features</a:t>
            </a:r>
          </a:p>
        </p:txBody>
      </p:sp>
      <p:sp>
        <p:nvSpPr>
          <p:cNvPr id="4102" name="Content Placeholder 4101">
            <a:extLst>
              <a:ext uri="{FF2B5EF4-FFF2-40B4-BE49-F238E27FC236}">
                <a16:creationId xmlns:a16="http://schemas.microsoft.com/office/drawing/2014/main" id="{4DED88A9-3E52-4332-8092-EA9F2A085867}"/>
              </a:ext>
            </a:extLst>
          </p:cNvPr>
          <p:cNvSpPr>
            <a:spLocks noGrp="1"/>
          </p:cNvSpPr>
          <p:nvPr>
            <p:ph idx="1"/>
          </p:nvPr>
        </p:nvSpPr>
        <p:spPr>
          <a:xfrm>
            <a:off x="325488" y="2597396"/>
            <a:ext cx="4032448" cy="3168568"/>
          </a:xfrm>
        </p:spPr>
        <p:txBody>
          <a:bodyPr>
            <a:normAutofit/>
          </a:bodyPr>
          <a:lstStyle/>
          <a:p>
            <a:pPr marL="144000" indent="-144000"/>
            <a:r>
              <a:rPr lang="en-GB" sz="2000" b="0" i="0" dirty="0">
                <a:solidFill>
                  <a:srgbClr val="1F1F1F"/>
                </a:solidFill>
                <a:effectLst/>
                <a:latin typeface="open sans"/>
              </a:rPr>
              <a:t>Detecting needs</a:t>
            </a:r>
          </a:p>
          <a:p>
            <a:pPr marL="108000" indent="-144000"/>
            <a:r>
              <a:rPr lang="en-GB" sz="2000" b="0" i="0" dirty="0">
                <a:solidFill>
                  <a:srgbClr val="1F1F1F"/>
                </a:solidFill>
                <a:effectLst/>
                <a:latin typeface="open sans"/>
              </a:rPr>
              <a:t>Discussing and dealing with identified needs</a:t>
            </a:r>
          </a:p>
          <a:p>
            <a:pPr marL="144000" indent="-144000"/>
            <a:r>
              <a:rPr lang="en-GB" sz="2000" b="0" i="0" dirty="0">
                <a:solidFill>
                  <a:srgbClr val="1F1F1F"/>
                </a:solidFill>
                <a:effectLst/>
                <a:latin typeface="open sans"/>
              </a:rPr>
              <a:t>Referrals and Signposting actions</a:t>
            </a:r>
          </a:p>
          <a:p>
            <a:pPr marL="0" indent="0">
              <a:buNone/>
            </a:pPr>
            <a:endParaRPr lang="en-US" sz="1700" dirty="0"/>
          </a:p>
          <a:p>
            <a:pPr marL="0" indent="0">
              <a:buNone/>
            </a:pPr>
            <a:r>
              <a:rPr lang="en-GB" sz="1100" i="0" dirty="0">
                <a:solidFill>
                  <a:srgbClr val="1C1D1E"/>
                </a:solidFill>
                <a:effectLst/>
                <a:latin typeface="Open Sans"/>
              </a:rPr>
              <a:t>The implementation and impact of Holistic Needs Assessments for people affected by cancer: A systematic review and thematic synthesis of the literature Young et al 2019 </a:t>
            </a:r>
            <a:r>
              <a:rPr lang="en-GB" sz="800" b="1" i="0" u="none" strike="noStrike" dirty="0">
                <a:solidFill>
                  <a:srgbClr val="005274"/>
                </a:solidFill>
                <a:effectLst/>
                <a:latin typeface="Open Sans"/>
                <a:hlinkClick r:id="rId3"/>
              </a:rPr>
              <a:t>https://doi.org/10.1111/ecc.13087</a:t>
            </a:r>
            <a:endParaRPr lang="en-GB" sz="1100" i="0" dirty="0">
              <a:solidFill>
                <a:srgbClr val="1C1D1E"/>
              </a:solidFill>
              <a:effectLst/>
              <a:latin typeface="Open Sans"/>
            </a:endParaRPr>
          </a:p>
          <a:p>
            <a:pPr marL="0" indent="0">
              <a:buNone/>
            </a:pPr>
            <a:endParaRPr lang="en-US" sz="1700" dirty="0"/>
          </a:p>
        </p:txBody>
      </p:sp>
      <p:pic>
        <p:nvPicPr>
          <p:cNvPr id="4098" name="Picture 2" descr="image">
            <a:extLst>
              <a:ext uri="{FF2B5EF4-FFF2-40B4-BE49-F238E27FC236}">
                <a16:creationId xmlns:a16="http://schemas.microsoft.com/office/drawing/2014/main" id="{94780CD7-1E5F-4F21-9D98-5546BDFF4D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5145"/>
          <a:stretch/>
        </p:blipFill>
        <p:spPr bwMode="auto">
          <a:xfrm>
            <a:off x="3757789" y="10"/>
            <a:ext cx="538621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1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3EBE-B14A-4E41-A2F8-4CB3B016CC10}"/>
              </a:ext>
            </a:extLst>
          </p:cNvPr>
          <p:cNvSpPr>
            <a:spLocks noGrp="1"/>
          </p:cNvSpPr>
          <p:nvPr>
            <p:ph type="title"/>
          </p:nvPr>
        </p:nvSpPr>
        <p:spPr>
          <a:xfrm>
            <a:off x="484393" y="5110423"/>
            <a:ext cx="8179546" cy="671540"/>
          </a:xfrm>
          <a:noFill/>
        </p:spPr>
        <p:txBody>
          <a:bodyPr vert="horz" lIns="91440" tIns="45720" rIns="91440" bIns="45720" rtlCol="0" anchor="ctr">
            <a:normAutofit/>
          </a:bodyPr>
          <a:lstStyle/>
          <a:p>
            <a:pPr>
              <a:lnSpc>
                <a:spcPct val="90000"/>
              </a:lnSpc>
            </a:pPr>
            <a:r>
              <a:rPr lang="en-US" sz="4200" dirty="0">
                <a:solidFill>
                  <a:schemeClr val="accent2"/>
                </a:solidFill>
              </a:rPr>
              <a:t>Stratifying according to what need?</a:t>
            </a:r>
          </a:p>
        </p:txBody>
      </p:sp>
      <p:sp>
        <p:nvSpPr>
          <p:cNvPr id="6151" name="Rectangle 137">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1"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2"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3421" y="640091"/>
            <a:ext cx="6137157"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FROM CONCEPT TO INNOVATION">
            <a:extLst>
              <a:ext uri="{FF2B5EF4-FFF2-40B4-BE49-F238E27FC236}">
                <a16:creationId xmlns:a16="http://schemas.microsoft.com/office/drawing/2014/main" id="{7748BFF9-5778-4ADC-AFB5-49623AD0A32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0" r="-1" b="-1"/>
          <a:stretch/>
        </p:blipFill>
        <p:spPr bwMode="auto">
          <a:xfrm>
            <a:off x="1627521" y="882436"/>
            <a:ext cx="5888958" cy="355467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67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9BA1-FDAC-4F94-B8FF-A687CBA4589D}"/>
              </a:ext>
            </a:extLst>
          </p:cNvPr>
          <p:cNvSpPr>
            <a:spLocks noGrp="1"/>
          </p:cNvSpPr>
          <p:nvPr>
            <p:ph type="title"/>
          </p:nvPr>
        </p:nvSpPr>
        <p:spPr/>
        <p:txBody>
          <a:bodyPr>
            <a:normAutofit fontScale="90000"/>
          </a:bodyPr>
          <a:lstStyle/>
          <a:p>
            <a:r>
              <a:rPr lang="en-GB" sz="3600" i="0" dirty="0">
                <a:solidFill>
                  <a:schemeClr val="accent2"/>
                </a:solidFill>
                <a:effectLst/>
                <a:latin typeface="Oswald"/>
              </a:rPr>
              <a:t>Clinical Oncology Society of Australia position statement on cancer survivorship care</a:t>
            </a:r>
            <a:br>
              <a:rPr lang="en-GB" b="1" i="0" dirty="0">
                <a:solidFill>
                  <a:srgbClr val="222222"/>
                </a:solidFill>
                <a:effectLst/>
                <a:latin typeface="Oswald"/>
              </a:rPr>
            </a:br>
            <a:endParaRPr lang="en-GB" dirty="0"/>
          </a:p>
        </p:txBody>
      </p:sp>
      <p:pic>
        <p:nvPicPr>
          <p:cNvPr id="5122" name="Picture 2" descr="AJGP Focus Vardy Clinical oncology figure 1">
            <a:extLst>
              <a:ext uri="{FF2B5EF4-FFF2-40B4-BE49-F238E27FC236}">
                <a16:creationId xmlns:a16="http://schemas.microsoft.com/office/drawing/2014/main" id="{37004D7D-7421-432B-9E5E-468F08377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7638"/>
            <a:ext cx="9054732" cy="49964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0D2198-2082-41D8-8D33-6309FEE402C6}"/>
              </a:ext>
            </a:extLst>
          </p:cNvPr>
          <p:cNvSpPr txBox="1"/>
          <p:nvPr/>
        </p:nvSpPr>
        <p:spPr>
          <a:xfrm>
            <a:off x="2123728" y="6414085"/>
            <a:ext cx="5554960" cy="338554"/>
          </a:xfrm>
          <a:prstGeom prst="rect">
            <a:avLst/>
          </a:prstGeom>
          <a:noFill/>
        </p:spPr>
        <p:txBody>
          <a:bodyPr wrap="square">
            <a:spAutoFit/>
          </a:bodyPr>
          <a:lstStyle/>
          <a:p>
            <a:r>
              <a:rPr lang="en-GB" sz="1600" b="0" i="0" dirty="0">
                <a:solidFill>
                  <a:srgbClr val="222222"/>
                </a:solidFill>
                <a:effectLst/>
                <a:latin typeface="Roboto"/>
              </a:rPr>
              <a:t>Vardy et al 2019  </a:t>
            </a:r>
            <a:r>
              <a:rPr lang="en-GB" sz="1600" b="0" i="0" dirty="0" err="1">
                <a:solidFill>
                  <a:srgbClr val="222222"/>
                </a:solidFill>
                <a:effectLst/>
                <a:latin typeface="Roboto"/>
              </a:rPr>
              <a:t>doi</a:t>
            </a:r>
            <a:r>
              <a:rPr lang="en-GB" sz="1600" b="0" i="0" dirty="0">
                <a:solidFill>
                  <a:srgbClr val="222222"/>
                </a:solidFill>
                <a:effectLst/>
                <a:latin typeface="Roboto"/>
              </a:rPr>
              <a:t>: 10.31128/AJGP-07-19-4999 </a:t>
            </a:r>
            <a:endParaRPr lang="en-GB" sz="1600" dirty="0"/>
          </a:p>
        </p:txBody>
      </p:sp>
    </p:spTree>
    <p:extLst>
      <p:ext uri="{BB962C8B-B14F-4D97-AF65-F5344CB8AC3E}">
        <p14:creationId xmlns:p14="http://schemas.microsoft.com/office/powerpoint/2010/main" val="399823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4D05-D727-49D4-A313-373C6E5AEABF}"/>
              </a:ext>
            </a:extLst>
          </p:cNvPr>
          <p:cNvSpPr>
            <a:spLocks noGrp="1"/>
          </p:cNvSpPr>
          <p:nvPr>
            <p:ph type="title"/>
          </p:nvPr>
        </p:nvSpPr>
        <p:spPr/>
        <p:txBody>
          <a:bodyPr/>
          <a:lstStyle/>
          <a:p>
            <a:r>
              <a:rPr lang="en-GB" dirty="0">
                <a:solidFill>
                  <a:schemeClr val="accent2"/>
                </a:solidFill>
              </a:rPr>
              <a:t>Developing outcome data</a:t>
            </a:r>
          </a:p>
        </p:txBody>
      </p:sp>
      <p:sp>
        <p:nvSpPr>
          <p:cNvPr id="3" name="Content Placeholder 2">
            <a:extLst>
              <a:ext uri="{FF2B5EF4-FFF2-40B4-BE49-F238E27FC236}">
                <a16:creationId xmlns:a16="http://schemas.microsoft.com/office/drawing/2014/main" id="{687D08F1-FE4C-4064-ADF7-E8F403ECA531}"/>
              </a:ext>
            </a:extLst>
          </p:cNvPr>
          <p:cNvSpPr>
            <a:spLocks noGrp="1"/>
          </p:cNvSpPr>
          <p:nvPr>
            <p:ph idx="1"/>
          </p:nvPr>
        </p:nvSpPr>
        <p:spPr/>
        <p:txBody>
          <a:bodyPr>
            <a:noAutofit/>
          </a:bodyPr>
          <a:lstStyle/>
          <a:p>
            <a:pPr algn="l" fontAlgn="base">
              <a:buFont typeface="Arial" panose="020B0604020202020204" pitchFamily="34" charset="0"/>
              <a:buChar char="•"/>
            </a:pPr>
            <a:r>
              <a:rPr lang="en-GB" sz="2800" i="0" dirty="0">
                <a:solidFill>
                  <a:srgbClr val="202A30"/>
                </a:solidFill>
                <a:effectLst/>
                <a:latin typeface="inherit"/>
              </a:rPr>
              <a:t>Personalised Care and Support Plans</a:t>
            </a:r>
            <a:r>
              <a:rPr lang="en-GB" sz="2800" i="0" dirty="0">
                <a:solidFill>
                  <a:srgbClr val="202A30"/>
                </a:solidFill>
                <a:effectLst/>
                <a:latin typeface="-apple-system"/>
              </a:rPr>
              <a:t> </a:t>
            </a:r>
          </a:p>
          <a:p>
            <a:pPr algn="l" fontAlgn="base">
              <a:buFont typeface="Arial" panose="020B0604020202020204" pitchFamily="34" charset="0"/>
              <a:buChar char="•"/>
            </a:pPr>
            <a:r>
              <a:rPr lang="en-GB" sz="2800" i="0" dirty="0">
                <a:solidFill>
                  <a:srgbClr val="202A30"/>
                </a:solidFill>
                <a:effectLst/>
                <a:latin typeface="inherit"/>
              </a:rPr>
              <a:t>End of Treatment Summaries</a:t>
            </a:r>
            <a:r>
              <a:rPr lang="en-GB" sz="2800" i="0" dirty="0">
                <a:solidFill>
                  <a:srgbClr val="202A30"/>
                </a:solidFill>
                <a:effectLst/>
                <a:latin typeface="-apple-system"/>
              </a:rPr>
              <a:t> </a:t>
            </a:r>
          </a:p>
          <a:p>
            <a:pPr algn="l" fontAlgn="base">
              <a:buFont typeface="Arial" panose="020B0604020202020204" pitchFamily="34" charset="0"/>
              <a:buChar char="•"/>
            </a:pPr>
            <a:r>
              <a:rPr lang="en-GB" sz="2800" i="0" dirty="0">
                <a:solidFill>
                  <a:srgbClr val="202A30"/>
                </a:solidFill>
                <a:effectLst/>
                <a:latin typeface="inherit"/>
              </a:rPr>
              <a:t>Primary Care Cancer Care Reviews</a:t>
            </a:r>
            <a:r>
              <a:rPr lang="en-GB" sz="2800" i="0" dirty="0">
                <a:solidFill>
                  <a:srgbClr val="202A30"/>
                </a:solidFill>
                <a:effectLst/>
                <a:latin typeface="-apple-system"/>
              </a:rPr>
              <a:t> </a:t>
            </a:r>
          </a:p>
          <a:p>
            <a:pPr algn="l" fontAlgn="base">
              <a:buFont typeface="Arial" panose="020B0604020202020204" pitchFamily="34" charset="0"/>
              <a:buChar char="•"/>
            </a:pPr>
            <a:r>
              <a:rPr lang="en-GB" sz="2800" i="0" dirty="0">
                <a:solidFill>
                  <a:srgbClr val="202A30"/>
                </a:solidFill>
                <a:effectLst/>
                <a:latin typeface="inherit"/>
              </a:rPr>
              <a:t>Health &amp; Wellbeing Information and Support</a:t>
            </a:r>
            <a:endParaRPr lang="en-GB" sz="2800" i="0" dirty="0">
              <a:solidFill>
                <a:srgbClr val="202A30"/>
              </a:solidFill>
              <a:effectLst/>
              <a:latin typeface="-apple-system"/>
            </a:endParaRPr>
          </a:p>
          <a:p>
            <a:r>
              <a:rPr lang="en-GB" sz="2800" dirty="0"/>
              <a:t>Quality of life metric</a:t>
            </a:r>
          </a:p>
          <a:p>
            <a:r>
              <a:rPr lang="en-GB" sz="2800" dirty="0"/>
              <a:t>Patient satisfaction</a:t>
            </a:r>
          </a:p>
          <a:p>
            <a:r>
              <a:rPr lang="en-GB" sz="2800" dirty="0"/>
              <a:t>Cost-effectiveness</a:t>
            </a:r>
          </a:p>
          <a:p>
            <a:r>
              <a:rPr lang="en-GB" sz="2800" dirty="0"/>
              <a:t>Sustainability</a:t>
            </a:r>
          </a:p>
        </p:txBody>
      </p:sp>
    </p:spTree>
    <p:extLst>
      <p:ext uri="{BB962C8B-B14F-4D97-AF65-F5344CB8AC3E}">
        <p14:creationId xmlns:p14="http://schemas.microsoft.com/office/powerpoint/2010/main" val="12935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ED0B-0BF7-41CD-9CE0-078C1DE4B345}"/>
              </a:ext>
            </a:extLst>
          </p:cNvPr>
          <p:cNvSpPr>
            <a:spLocks noGrp="1"/>
          </p:cNvSpPr>
          <p:nvPr>
            <p:ph type="title"/>
          </p:nvPr>
        </p:nvSpPr>
        <p:spPr/>
        <p:txBody>
          <a:bodyPr/>
          <a:lstStyle/>
          <a:p>
            <a:r>
              <a:rPr lang="en-GB" dirty="0">
                <a:solidFill>
                  <a:schemeClr val="accent2"/>
                </a:solidFill>
              </a:rPr>
              <a:t>Quarterly data collected</a:t>
            </a:r>
          </a:p>
        </p:txBody>
      </p:sp>
      <p:pic>
        <p:nvPicPr>
          <p:cNvPr id="5" name="Picture 4">
            <a:extLst>
              <a:ext uri="{FF2B5EF4-FFF2-40B4-BE49-F238E27FC236}">
                <a16:creationId xmlns:a16="http://schemas.microsoft.com/office/drawing/2014/main" id="{9B79F6F0-B90C-46F4-89A8-E4C5E79D355B}"/>
              </a:ext>
            </a:extLst>
          </p:cNvPr>
          <p:cNvPicPr>
            <a:picLocks noChangeAspect="1"/>
          </p:cNvPicPr>
          <p:nvPr/>
        </p:nvPicPr>
        <p:blipFill rotWithShape="1">
          <a:blip r:embed="rId2"/>
          <a:srcRect t="26188" b="12183"/>
          <a:stretch/>
        </p:blipFill>
        <p:spPr>
          <a:xfrm>
            <a:off x="437186" y="1844823"/>
            <a:ext cx="9144000" cy="3168353"/>
          </a:xfrm>
          <a:prstGeom prst="rect">
            <a:avLst/>
          </a:prstGeom>
        </p:spPr>
      </p:pic>
    </p:spTree>
    <p:extLst>
      <p:ext uri="{BB962C8B-B14F-4D97-AF65-F5344CB8AC3E}">
        <p14:creationId xmlns:p14="http://schemas.microsoft.com/office/powerpoint/2010/main" val="413379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86EC-518D-4368-AF43-D978B57D2212}"/>
              </a:ext>
            </a:extLst>
          </p:cNvPr>
          <p:cNvSpPr>
            <a:spLocks noGrp="1"/>
          </p:cNvSpPr>
          <p:nvPr>
            <p:ph type="title"/>
          </p:nvPr>
        </p:nvSpPr>
        <p:spPr>
          <a:xfrm>
            <a:off x="457200" y="629816"/>
            <a:ext cx="8229600" cy="1143000"/>
          </a:xfrm>
        </p:spPr>
        <p:txBody>
          <a:bodyPr/>
          <a:lstStyle/>
          <a:p>
            <a:r>
              <a:rPr lang="en-GB" dirty="0">
                <a:solidFill>
                  <a:schemeClr val="accent2"/>
                </a:solidFill>
              </a:rPr>
              <a:t>Content </a:t>
            </a:r>
          </a:p>
        </p:txBody>
      </p:sp>
      <p:sp>
        <p:nvSpPr>
          <p:cNvPr id="3" name="Content Placeholder 2">
            <a:extLst>
              <a:ext uri="{FF2B5EF4-FFF2-40B4-BE49-F238E27FC236}">
                <a16:creationId xmlns:a16="http://schemas.microsoft.com/office/drawing/2014/main" id="{6708F0A5-C168-4615-91B5-7F957685C62A}"/>
              </a:ext>
            </a:extLst>
          </p:cNvPr>
          <p:cNvSpPr>
            <a:spLocks noGrp="1"/>
          </p:cNvSpPr>
          <p:nvPr>
            <p:ph idx="1"/>
          </p:nvPr>
        </p:nvSpPr>
        <p:spPr>
          <a:xfrm>
            <a:off x="611560" y="1772816"/>
            <a:ext cx="8229600" cy="4525963"/>
          </a:xfrm>
        </p:spPr>
        <p:txBody>
          <a:bodyPr>
            <a:normAutofit/>
          </a:bodyPr>
          <a:lstStyle/>
          <a:p>
            <a:pPr>
              <a:lnSpc>
                <a:spcPct val="200000"/>
              </a:lnSpc>
            </a:pPr>
            <a:r>
              <a:rPr lang="en-GB" dirty="0"/>
              <a:t>What is a cancer survivorship programme?</a:t>
            </a:r>
          </a:p>
          <a:p>
            <a:pPr>
              <a:lnSpc>
                <a:spcPct val="200000"/>
              </a:lnSpc>
            </a:pPr>
            <a:r>
              <a:rPr lang="en-GB" dirty="0"/>
              <a:t>What makes it ‘effective’?</a:t>
            </a:r>
          </a:p>
          <a:p>
            <a:pPr>
              <a:lnSpc>
                <a:spcPct val="200000"/>
              </a:lnSpc>
            </a:pPr>
            <a:r>
              <a:rPr lang="en-GB" dirty="0"/>
              <a:t>Developing outcome data</a:t>
            </a:r>
          </a:p>
          <a:p>
            <a:pPr>
              <a:lnSpc>
                <a:spcPct val="200000"/>
              </a:lnSpc>
            </a:pPr>
            <a:r>
              <a:rPr lang="en-GB" dirty="0"/>
              <a:t>Best practice – seeing the positive impact</a:t>
            </a:r>
          </a:p>
        </p:txBody>
      </p:sp>
    </p:spTree>
    <p:extLst>
      <p:ext uri="{BB962C8B-B14F-4D97-AF65-F5344CB8AC3E}">
        <p14:creationId xmlns:p14="http://schemas.microsoft.com/office/powerpoint/2010/main" val="254458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D5A5-8192-4B2D-9D2D-E0DB99A3831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2FF4CBC-ADCD-40E0-8089-5A65F2B13ECB}"/>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FC22BE36-1C68-4A72-A881-E2BD183332E6}"/>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3723A862-8FD2-4736-AC87-32EEBAEAB9A2}"/>
              </a:ext>
            </a:extLst>
          </p:cNvPr>
          <p:cNvPicPr>
            <a:picLocks noChangeAspect="1"/>
          </p:cNvPicPr>
          <p:nvPr/>
        </p:nvPicPr>
        <p:blipFill rotWithShape="1">
          <a:blip r:embed="rId2"/>
          <a:srcRect l="14563" t="9602" r="14563"/>
          <a:stretch/>
        </p:blipFill>
        <p:spPr>
          <a:xfrm>
            <a:off x="539552" y="404664"/>
            <a:ext cx="8147248" cy="5538135"/>
          </a:xfrm>
          <a:prstGeom prst="rect">
            <a:avLst/>
          </a:prstGeom>
        </p:spPr>
      </p:pic>
    </p:spTree>
    <p:extLst>
      <p:ext uri="{BB962C8B-B14F-4D97-AF65-F5344CB8AC3E}">
        <p14:creationId xmlns:p14="http://schemas.microsoft.com/office/powerpoint/2010/main" val="1644393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822326"/>
            <a:ext cx="3219450" cy="5016499"/>
          </a:xfrm>
        </p:spPr>
        <p:txBody>
          <a:bodyPr>
            <a:normAutofit/>
          </a:bodyPr>
          <a:lstStyle/>
          <a:p>
            <a:r>
              <a:rPr lang="en-GB" dirty="0"/>
              <a:t>How is your health today?</a:t>
            </a:r>
            <a:br>
              <a:rPr lang="en-GB" dirty="0"/>
            </a:br>
            <a:br>
              <a:rPr lang="en-GB" dirty="0"/>
            </a:br>
            <a:r>
              <a:rPr lang="en-GB" dirty="0"/>
              <a:t>Score 0-100</a:t>
            </a:r>
            <a:br>
              <a:rPr lang="en-GB" dirty="0"/>
            </a:br>
            <a:br>
              <a:rPr lang="en-GB" dirty="0"/>
            </a:b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622" t="14557" r="33551" b="1684"/>
          <a:stretch/>
        </p:blipFill>
        <p:spPr bwMode="auto">
          <a:xfrm>
            <a:off x="3629025" y="291701"/>
            <a:ext cx="4886325" cy="600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694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7591-61D0-40FC-9134-F426C97FAA7B}"/>
              </a:ext>
            </a:extLst>
          </p:cNvPr>
          <p:cNvSpPr>
            <a:spLocks noGrp="1"/>
          </p:cNvSpPr>
          <p:nvPr>
            <p:ph type="title"/>
          </p:nvPr>
        </p:nvSpPr>
        <p:spPr/>
        <p:txBody>
          <a:bodyPr/>
          <a:lstStyle/>
          <a:p>
            <a:r>
              <a:rPr lang="en-GB" dirty="0">
                <a:solidFill>
                  <a:schemeClr val="accent2"/>
                </a:solidFill>
              </a:rPr>
              <a:t>Patient feedback</a:t>
            </a:r>
          </a:p>
        </p:txBody>
      </p:sp>
      <p:pic>
        <p:nvPicPr>
          <p:cNvPr id="5" name="Content Placeholder 4">
            <a:extLst>
              <a:ext uri="{FF2B5EF4-FFF2-40B4-BE49-F238E27FC236}">
                <a16:creationId xmlns:a16="http://schemas.microsoft.com/office/drawing/2014/main" id="{447D3AD3-A0B8-4E5E-BF41-5A71F15C8ADA}"/>
              </a:ext>
            </a:extLst>
          </p:cNvPr>
          <p:cNvPicPr>
            <a:picLocks noGrp="1" noChangeAspect="1"/>
          </p:cNvPicPr>
          <p:nvPr>
            <p:ph idx="1"/>
          </p:nvPr>
        </p:nvPicPr>
        <p:blipFill rotWithShape="1">
          <a:blip r:embed="rId2"/>
          <a:srcRect l="21209" t="22033" r="22095" b="8681"/>
          <a:stretch/>
        </p:blipFill>
        <p:spPr>
          <a:xfrm>
            <a:off x="611560" y="1556792"/>
            <a:ext cx="7715580" cy="5301208"/>
          </a:xfrm>
        </p:spPr>
      </p:pic>
    </p:spTree>
    <p:extLst>
      <p:ext uri="{BB962C8B-B14F-4D97-AF65-F5344CB8AC3E}">
        <p14:creationId xmlns:p14="http://schemas.microsoft.com/office/powerpoint/2010/main" val="73160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76ED-7BF8-4466-B915-7478EE0A7589}"/>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kern="1200" dirty="0">
                <a:solidFill>
                  <a:schemeClr val="tx1"/>
                </a:solidFill>
                <a:latin typeface="+mj-lt"/>
                <a:ea typeface="+mj-ea"/>
                <a:cs typeface="+mj-cs"/>
              </a:rPr>
              <a:t>Rehabilitation study data</a:t>
            </a:r>
          </a:p>
        </p:txBody>
      </p:sp>
      <p:graphicFrame>
        <p:nvGraphicFramePr>
          <p:cNvPr id="4" name="Content Placeholder 3">
            <a:extLst>
              <a:ext uri="{FF2B5EF4-FFF2-40B4-BE49-F238E27FC236}">
                <a16:creationId xmlns:a16="http://schemas.microsoft.com/office/drawing/2014/main" id="{E73737DC-92AC-4143-B337-5A31CE2E8B34}"/>
              </a:ext>
            </a:extLst>
          </p:cNvPr>
          <p:cNvGraphicFramePr>
            <a:graphicFrameLocks noGrp="1"/>
          </p:cNvGraphicFramePr>
          <p:nvPr>
            <p:ph idx="1"/>
            <p:extLst>
              <p:ext uri="{D42A27DB-BD31-4B8C-83A1-F6EECF244321}">
                <p14:modId xmlns:p14="http://schemas.microsoft.com/office/powerpoint/2010/main" val="902011589"/>
              </p:ext>
            </p:extLst>
          </p:nvPr>
        </p:nvGraphicFramePr>
        <p:xfrm>
          <a:off x="404080" y="1690688"/>
          <a:ext cx="8335839" cy="3862672"/>
        </p:xfrm>
        <a:graphic>
          <a:graphicData uri="http://schemas.openxmlformats.org/drawingml/2006/table">
            <a:tbl>
              <a:tblPr/>
              <a:tblGrid>
                <a:gridCol w="538125">
                  <a:extLst>
                    <a:ext uri="{9D8B030D-6E8A-4147-A177-3AD203B41FA5}">
                      <a16:colId xmlns:a16="http://schemas.microsoft.com/office/drawing/2014/main" val="1169963382"/>
                    </a:ext>
                  </a:extLst>
                </a:gridCol>
                <a:gridCol w="809042">
                  <a:extLst>
                    <a:ext uri="{9D8B030D-6E8A-4147-A177-3AD203B41FA5}">
                      <a16:colId xmlns:a16="http://schemas.microsoft.com/office/drawing/2014/main" val="2952574027"/>
                    </a:ext>
                  </a:extLst>
                </a:gridCol>
                <a:gridCol w="1894793">
                  <a:extLst>
                    <a:ext uri="{9D8B030D-6E8A-4147-A177-3AD203B41FA5}">
                      <a16:colId xmlns:a16="http://schemas.microsoft.com/office/drawing/2014/main" val="455933301"/>
                    </a:ext>
                  </a:extLst>
                </a:gridCol>
                <a:gridCol w="634070">
                  <a:extLst>
                    <a:ext uri="{9D8B030D-6E8A-4147-A177-3AD203B41FA5}">
                      <a16:colId xmlns:a16="http://schemas.microsoft.com/office/drawing/2014/main" val="185213751"/>
                    </a:ext>
                  </a:extLst>
                </a:gridCol>
                <a:gridCol w="1834538">
                  <a:extLst>
                    <a:ext uri="{9D8B030D-6E8A-4147-A177-3AD203B41FA5}">
                      <a16:colId xmlns:a16="http://schemas.microsoft.com/office/drawing/2014/main" val="3682081144"/>
                    </a:ext>
                  </a:extLst>
                </a:gridCol>
                <a:gridCol w="784708">
                  <a:extLst>
                    <a:ext uri="{9D8B030D-6E8A-4147-A177-3AD203B41FA5}">
                      <a16:colId xmlns:a16="http://schemas.microsoft.com/office/drawing/2014/main" val="3990927884"/>
                    </a:ext>
                  </a:extLst>
                </a:gridCol>
                <a:gridCol w="643340">
                  <a:extLst>
                    <a:ext uri="{9D8B030D-6E8A-4147-A177-3AD203B41FA5}">
                      <a16:colId xmlns:a16="http://schemas.microsoft.com/office/drawing/2014/main" val="2141278141"/>
                    </a:ext>
                  </a:extLst>
                </a:gridCol>
                <a:gridCol w="1197223">
                  <a:extLst>
                    <a:ext uri="{9D8B030D-6E8A-4147-A177-3AD203B41FA5}">
                      <a16:colId xmlns:a16="http://schemas.microsoft.com/office/drawing/2014/main" val="742573976"/>
                    </a:ext>
                  </a:extLst>
                </a:gridCol>
              </a:tblGrid>
              <a:tr h="663918">
                <a:tc>
                  <a:txBody>
                    <a:bodyPr/>
                    <a:lstStyle/>
                    <a:p>
                      <a:pPr algn="l" fontAlgn="b">
                        <a:spcBef>
                          <a:spcPts val="0"/>
                        </a:spcBef>
                        <a:spcAft>
                          <a:spcPts val="0"/>
                        </a:spcAft>
                      </a:pPr>
                      <a:r>
                        <a:rPr lang="en-GB" sz="1000" b="1" i="0" u="none" strike="noStrike" dirty="0">
                          <a:solidFill>
                            <a:srgbClr val="000000"/>
                          </a:solidFill>
                          <a:effectLst/>
                          <a:latin typeface="Calibri" panose="020F0502020204030204" pitchFamily="34" charset="0"/>
                        </a:rPr>
                        <a:t>Category</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r>
                        <a:rPr lang="en-GB" sz="1000" b="1" i="0" u="none" strike="noStrike" dirty="0">
                          <a:solidFill>
                            <a:srgbClr val="000000"/>
                          </a:solidFill>
                          <a:effectLst/>
                          <a:latin typeface="Calibri" panose="020F0502020204030204" pitchFamily="34" charset="0"/>
                        </a:rPr>
                        <a:t>Outcome</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r>
                        <a:rPr lang="en-GB" sz="1000" b="1" i="0" u="none" strike="noStrike" dirty="0">
                          <a:solidFill>
                            <a:srgbClr val="000000"/>
                          </a:solidFill>
                          <a:effectLst/>
                          <a:latin typeface="Calibri" panose="020F0502020204030204" pitchFamily="34" charset="0"/>
                        </a:rPr>
                        <a:t>What will you measure?  </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r>
                        <a:rPr lang="en-GB" sz="1000" b="1" i="0" u="none" strike="noStrike">
                          <a:solidFill>
                            <a:srgbClr val="000000"/>
                          </a:solidFill>
                          <a:effectLst/>
                          <a:latin typeface="Calibri" panose="020F0502020204030204" pitchFamily="34" charset="0"/>
                        </a:rPr>
                        <a:t>What data will you collect and from whom (source)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r>
                        <a:rPr lang="en-GB" sz="1000" b="1" i="0" u="none" strike="noStrike">
                          <a:solidFill>
                            <a:srgbClr val="000000"/>
                          </a:solidFill>
                          <a:effectLst/>
                          <a:latin typeface="Calibri" panose="020F0502020204030204" pitchFamily="34" charset="0"/>
                        </a:rPr>
                        <a:t>How often will you collect the information?  e.g.mthly/6/12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r>
                        <a:rPr lang="en-GB" sz="1000" b="1" i="0" u="none" strike="noStrike">
                          <a:solidFill>
                            <a:srgbClr val="000000"/>
                          </a:solidFill>
                          <a:effectLst/>
                          <a:latin typeface="Calibri" panose="020F0502020204030204" pitchFamily="34" charset="0"/>
                        </a:rPr>
                        <a:t>Who will be responsible for collecting  information?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r>
                        <a:rPr lang="en-GB" sz="1000" b="1" i="0" u="none" strike="noStrike" dirty="0">
                          <a:solidFill>
                            <a:srgbClr val="000000"/>
                          </a:solidFill>
                          <a:effectLst/>
                          <a:latin typeface="Calibri" panose="020F0502020204030204" pitchFamily="34" charset="0"/>
                        </a:rPr>
                        <a:t>Where will this information be recorded?  </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r>
                        <a:rPr lang="en-GB" sz="700" b="1" i="0" u="none" strike="noStrike">
                          <a:solidFill>
                            <a:srgbClr val="000000"/>
                          </a:solidFill>
                          <a:effectLst/>
                          <a:latin typeface="Calibri" panose="020F0502020204030204" pitchFamily="34" charset="0"/>
                        </a:rPr>
                        <a:t>What proportion of people will you collect this from and how will they be sampled?</a:t>
                      </a:r>
                      <a:endParaRPr lang="en-GB" sz="12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82983971"/>
                  </a:ext>
                </a:extLst>
              </a:tr>
              <a:tr h="263619">
                <a:tc rowSpan="7">
                  <a:txBody>
                    <a:bodyPr/>
                    <a:lstStyle/>
                    <a:p>
                      <a:pPr algn="l" fontAlgn="ctr">
                        <a:spcBef>
                          <a:spcPts val="0"/>
                        </a:spcBef>
                        <a:spcAft>
                          <a:spcPts val="0"/>
                        </a:spcAft>
                      </a:pPr>
                      <a:r>
                        <a:rPr lang="en-GB" sz="1000" b="1" i="0" u="none" strike="noStrike">
                          <a:solidFill>
                            <a:srgbClr val="000000"/>
                          </a:solidFill>
                          <a:effectLst/>
                          <a:latin typeface="Calibri" panose="020F0502020204030204" pitchFamily="34" charset="0"/>
                        </a:rPr>
                        <a:t>Clinical </a:t>
                      </a:r>
                      <a:endParaRPr lang="en-GB" sz="1600" b="0" i="0" u="none" strike="noStrike">
                        <a:effectLst/>
                        <a:latin typeface="Arial" panose="020B0604020202020204" pitchFamily="34" charset="0"/>
                      </a:endParaRPr>
                    </a:p>
                  </a:txBody>
                  <a:tcPr marL="63205" marR="63205" marT="31603" marB="316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ctr" fontAlgn="ctr">
                        <a:spcBef>
                          <a:spcPts val="0"/>
                        </a:spcBef>
                        <a:spcAft>
                          <a:spcPts val="0"/>
                        </a:spcAft>
                      </a:pPr>
                      <a:r>
                        <a:rPr lang="en-GB" sz="1000" b="1" i="0" u="none" strike="noStrike">
                          <a:solidFill>
                            <a:srgbClr val="000000"/>
                          </a:solidFill>
                          <a:effectLst/>
                          <a:latin typeface="Calibri" panose="020F0502020204030204" pitchFamily="34" charset="0"/>
                        </a:rPr>
                        <a:t>Preoperative pathway</a:t>
                      </a:r>
                      <a:endParaRPr lang="en-GB" sz="1600" b="0" i="0" u="none" strike="noStrike">
                        <a:effectLst/>
                        <a:latin typeface="Arial" panose="020B0604020202020204" pitchFamily="34" charset="0"/>
                      </a:endParaRP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dirty="0">
                          <a:solidFill>
                            <a:srgbClr val="000000"/>
                          </a:solidFill>
                          <a:effectLst/>
                          <a:latin typeface="Calibri" panose="020F0502020204030204" pitchFamily="34" charset="0"/>
                        </a:rPr>
                        <a:t> </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dirty="0">
                          <a:solidFill>
                            <a:srgbClr val="000000"/>
                          </a:solidFill>
                          <a:effectLst/>
                          <a:latin typeface="Calibri" panose="020F0502020204030204" pitchFamily="34" charset="0"/>
                        </a:rPr>
                        <a:t> </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800" b="0" i="0" u="none" strike="noStrike">
                          <a:solidFill>
                            <a:srgbClr val="000000"/>
                          </a:solidFill>
                          <a:effectLst/>
                          <a:latin typeface="Calibri" panose="020F0502020204030204" pitchFamily="34" charset="0"/>
                        </a:rPr>
                        <a:t> </a:t>
                      </a:r>
                      <a:endParaRPr lang="en-GB" sz="12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96074924"/>
                  </a:ext>
                </a:extLst>
              </a:tr>
              <a:tr h="263619">
                <a:tc vMerge="1">
                  <a:txBody>
                    <a:bodyPr/>
                    <a:lstStyle/>
                    <a:p>
                      <a:endParaRPr lang="en-GB"/>
                    </a:p>
                  </a:txBody>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Increased activity levels</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dirty="0">
                          <a:solidFill>
                            <a:srgbClr val="000000"/>
                          </a:solidFill>
                          <a:effectLst/>
                          <a:latin typeface="Calibri" panose="020F0502020204030204" pitchFamily="34" charset="0"/>
                        </a:rPr>
                        <a:t>Exercise diary (as in ABC trial, otherwise Bouchard)</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dirty="0">
                          <a:solidFill>
                            <a:srgbClr val="000000"/>
                          </a:solidFill>
                          <a:effectLst/>
                          <a:latin typeface="Calibri" panose="020F0502020204030204" pitchFamily="34" charset="0"/>
                        </a:rPr>
                        <a:t>Collected for ?3 or 7 days at initial assessment and week prior to admission</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800" b="0" i="0" u="none" strike="noStrike">
                          <a:solidFill>
                            <a:srgbClr val="000000"/>
                          </a:solidFill>
                          <a:effectLst/>
                          <a:latin typeface="Calibri" panose="020F0502020204030204" pitchFamily="34" charset="0"/>
                        </a:rPr>
                        <a:t> </a:t>
                      </a:r>
                      <a:endParaRPr lang="en-GB" sz="12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08141261"/>
                  </a:ext>
                </a:extLst>
              </a:tr>
              <a:tr h="284687">
                <a:tc vMerge="1">
                  <a:txBody>
                    <a:bodyPr/>
                    <a:lstStyle/>
                    <a:p>
                      <a:endParaRPr lang="en-GB"/>
                    </a:p>
                  </a:txBody>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Improved self-efficacy</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Self-efficacy for Exercise (SEE) Scale</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dirty="0">
                          <a:solidFill>
                            <a:srgbClr val="000000"/>
                          </a:solidFill>
                          <a:effectLst/>
                          <a:latin typeface="Calibri" panose="020F0502020204030204" pitchFamily="34" charset="0"/>
                        </a:rPr>
                        <a:t>Initial assessment</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Repeat at hospital admission</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800" b="0" i="0" u="none" strike="noStrike">
                          <a:solidFill>
                            <a:srgbClr val="000000"/>
                          </a:solidFill>
                          <a:effectLst/>
                          <a:latin typeface="Calibri" panose="020F0502020204030204" pitchFamily="34" charset="0"/>
                        </a:rPr>
                        <a:t> </a:t>
                      </a:r>
                      <a:endParaRPr lang="en-GB" sz="12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36792637"/>
                  </a:ext>
                </a:extLst>
              </a:tr>
              <a:tr h="611247">
                <a:tc vMerge="1">
                  <a:txBody>
                    <a:bodyPr/>
                    <a:lstStyle/>
                    <a:p>
                      <a:endParaRPr lang="en-GB"/>
                    </a:p>
                  </a:txBody>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Optimised physical condition pre-surgery</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Measures of functional capacity:</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Chester Step Test and/or 6MWT</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Duke Activity Status Index (DASI)</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Performance in ADLs:</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Barthel Index</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Initial assessment</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Repeat at hospital admission</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dirty="0">
                          <a:solidFill>
                            <a:srgbClr val="000000"/>
                          </a:solidFill>
                          <a:effectLst/>
                          <a:latin typeface="Calibri" panose="020F0502020204030204" pitchFamily="34" charset="0"/>
                        </a:rPr>
                        <a:t> </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800" b="0" i="0" u="none" strike="noStrike">
                          <a:solidFill>
                            <a:srgbClr val="000000"/>
                          </a:solidFill>
                          <a:effectLst/>
                          <a:latin typeface="Calibri" panose="020F0502020204030204" pitchFamily="34" charset="0"/>
                        </a:rPr>
                        <a:t> </a:t>
                      </a:r>
                      <a:endParaRPr lang="en-GB" sz="12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23857947"/>
                  </a:ext>
                </a:extLst>
              </a:tr>
              <a:tr h="495371">
                <a:tc vMerge="1">
                  <a:txBody>
                    <a:bodyPr/>
                    <a:lstStyle/>
                    <a:p>
                      <a:endParaRPr lang="en-GB"/>
                    </a:p>
                  </a:txBody>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People feel empowered to participate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Assessment of patient knowledge, skill, and confidence for self-management via Patient Activation Measure (PAM) +/- PES (see below)</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Initial assessment</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Repeat at hospital admission</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dirty="0">
                          <a:solidFill>
                            <a:srgbClr val="000000"/>
                          </a:solidFill>
                          <a:effectLst/>
                          <a:latin typeface="Calibri" panose="020F0502020204030204" pitchFamily="34" charset="0"/>
                        </a:rPr>
                        <a:t> </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800" b="0" i="0" u="none" strike="noStrike">
                          <a:solidFill>
                            <a:srgbClr val="000000"/>
                          </a:solidFill>
                          <a:effectLst/>
                          <a:latin typeface="Calibri" panose="020F0502020204030204" pitchFamily="34" charset="0"/>
                        </a:rPr>
                        <a:t> </a:t>
                      </a:r>
                      <a:endParaRPr lang="en-GB" sz="12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25174617"/>
                  </a:ext>
                </a:extLst>
              </a:tr>
              <a:tr h="379495">
                <a:tc vMerge="1">
                  <a:txBody>
                    <a:bodyPr/>
                    <a:lstStyle/>
                    <a:p>
                      <a:endParaRPr lang="en-GB"/>
                    </a:p>
                  </a:txBody>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Goal Setting</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Goal attainment Scale (GAS)</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Initial assessment</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Repeat at hospital admission if there were goals limited to pre-op</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dirty="0">
                          <a:solidFill>
                            <a:srgbClr val="000000"/>
                          </a:solidFill>
                          <a:effectLst/>
                          <a:latin typeface="Calibri" panose="020F0502020204030204" pitchFamily="34" charset="0"/>
                        </a:rPr>
                        <a:t> </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dirty="0">
                          <a:solidFill>
                            <a:srgbClr val="000000"/>
                          </a:solidFill>
                          <a:effectLst/>
                          <a:latin typeface="Calibri" panose="020F0502020204030204" pitchFamily="34" charset="0"/>
                        </a:rPr>
                        <a:t> </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800" b="0" i="0" u="none" strike="noStrike">
                          <a:solidFill>
                            <a:srgbClr val="000000"/>
                          </a:solidFill>
                          <a:effectLst/>
                          <a:latin typeface="Calibri" panose="020F0502020204030204" pitchFamily="34" charset="0"/>
                        </a:rPr>
                        <a:t> </a:t>
                      </a:r>
                      <a:endParaRPr lang="en-GB" sz="12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34231322"/>
                  </a:ext>
                </a:extLst>
              </a:tr>
              <a:tr h="158277">
                <a:tc vMerge="1">
                  <a:txBody>
                    <a:bodyPr/>
                    <a:lstStyle/>
                    <a:p>
                      <a:endParaRPr lang="en-GB"/>
                    </a:p>
                  </a:txBody>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?Frailty Score</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Rockford</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a:solidFill>
                            <a:srgbClr val="000000"/>
                          </a:solidFill>
                          <a:effectLst/>
                          <a:latin typeface="Calibri" panose="020F0502020204030204" pitchFamily="34" charset="0"/>
                        </a:rPr>
                        <a:t> </a:t>
                      </a:r>
                      <a:endParaRPr lang="en-GB" sz="1600" b="0" i="0" u="none" strike="noStrike">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1000" b="0" i="0" u="none" strike="noStrike" dirty="0">
                          <a:solidFill>
                            <a:srgbClr val="000000"/>
                          </a:solidFill>
                          <a:effectLst/>
                          <a:latin typeface="Calibri" panose="020F0502020204030204" pitchFamily="34" charset="0"/>
                        </a:rPr>
                        <a:t> </a:t>
                      </a:r>
                      <a:endParaRPr lang="en-GB" sz="16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spcBef>
                          <a:spcPts val="0"/>
                        </a:spcBef>
                        <a:spcAft>
                          <a:spcPts val="0"/>
                        </a:spcAft>
                      </a:pPr>
                      <a:r>
                        <a:rPr lang="en-GB" sz="800" b="0" i="0" u="none" strike="noStrike" dirty="0">
                          <a:solidFill>
                            <a:srgbClr val="000000"/>
                          </a:solidFill>
                          <a:effectLst/>
                          <a:latin typeface="Calibri" panose="020F0502020204030204" pitchFamily="34" charset="0"/>
                        </a:rPr>
                        <a:t> </a:t>
                      </a:r>
                      <a:endParaRPr lang="en-GB" sz="1200" b="0" i="0" u="none" strike="noStrike" dirty="0">
                        <a:effectLst/>
                        <a:latin typeface="Arial" panose="020B0604020202020204" pitchFamily="34" charset="0"/>
                      </a:endParaRPr>
                    </a:p>
                  </a:txBody>
                  <a:tcPr marL="6584" marR="6584" marT="6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15254696"/>
                  </a:ext>
                </a:extLst>
              </a:tr>
            </a:tbl>
          </a:graphicData>
        </a:graphic>
      </p:graphicFrame>
    </p:spTree>
    <p:extLst>
      <p:ext uri="{BB962C8B-B14F-4D97-AF65-F5344CB8AC3E}">
        <p14:creationId xmlns:p14="http://schemas.microsoft.com/office/powerpoint/2010/main" val="13951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DA8D-ACEC-4E2E-8065-0A8869B2F39A}"/>
              </a:ext>
            </a:extLst>
          </p:cNvPr>
          <p:cNvSpPr>
            <a:spLocks noGrp="1"/>
          </p:cNvSpPr>
          <p:nvPr>
            <p:ph type="title"/>
          </p:nvPr>
        </p:nvSpPr>
        <p:spPr/>
        <p:txBody>
          <a:bodyPr/>
          <a:lstStyle/>
          <a:p>
            <a:r>
              <a:rPr lang="en-GB" dirty="0"/>
              <a:t>Digital solutions</a:t>
            </a:r>
          </a:p>
        </p:txBody>
      </p:sp>
      <p:pic>
        <p:nvPicPr>
          <p:cNvPr id="4" name="Picture 3">
            <a:extLst>
              <a:ext uri="{FF2B5EF4-FFF2-40B4-BE49-F238E27FC236}">
                <a16:creationId xmlns:a16="http://schemas.microsoft.com/office/drawing/2014/main" id="{8961E447-CADF-41FD-B20C-27F8ED9897E9}"/>
              </a:ext>
            </a:extLst>
          </p:cNvPr>
          <p:cNvPicPr>
            <a:picLocks noChangeAspect="1"/>
          </p:cNvPicPr>
          <p:nvPr/>
        </p:nvPicPr>
        <p:blipFill rotWithShape="1">
          <a:blip r:embed="rId2"/>
          <a:srcRect l="21651" r="21650" b="8997"/>
          <a:stretch/>
        </p:blipFill>
        <p:spPr>
          <a:xfrm>
            <a:off x="1691680" y="1599828"/>
            <a:ext cx="5256584" cy="3515964"/>
          </a:xfrm>
          <a:prstGeom prst="rect">
            <a:avLst/>
          </a:prstGeom>
        </p:spPr>
      </p:pic>
    </p:spTree>
    <p:extLst>
      <p:ext uri="{BB962C8B-B14F-4D97-AF65-F5344CB8AC3E}">
        <p14:creationId xmlns:p14="http://schemas.microsoft.com/office/powerpoint/2010/main" val="2281948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93FF-8909-4AA3-B626-F88E4F46D849}"/>
              </a:ext>
            </a:extLst>
          </p:cNvPr>
          <p:cNvSpPr>
            <a:spLocks noGrp="1"/>
          </p:cNvSpPr>
          <p:nvPr>
            <p:ph type="title"/>
          </p:nvPr>
        </p:nvSpPr>
        <p:spPr/>
        <p:txBody>
          <a:bodyPr/>
          <a:lstStyle/>
          <a:p>
            <a:r>
              <a:rPr lang="en-GB" b="0" i="0" dirty="0">
                <a:solidFill>
                  <a:schemeClr val="accent2"/>
                </a:solidFill>
                <a:effectLst/>
                <a:latin typeface="Segoe UI" panose="020B0502040204020203" pitchFamily="34" charset="0"/>
              </a:rPr>
              <a:t>My medical record</a:t>
            </a:r>
            <a:endParaRPr lang="en-GB" dirty="0">
              <a:solidFill>
                <a:schemeClr val="accent2"/>
              </a:solidFill>
            </a:endParaRPr>
          </a:p>
        </p:txBody>
      </p:sp>
      <p:sp>
        <p:nvSpPr>
          <p:cNvPr id="3" name="Content Placeholder 2">
            <a:extLst>
              <a:ext uri="{FF2B5EF4-FFF2-40B4-BE49-F238E27FC236}">
                <a16:creationId xmlns:a16="http://schemas.microsoft.com/office/drawing/2014/main" id="{36A402E5-6F48-461E-8108-8C4F66705310}"/>
              </a:ext>
            </a:extLst>
          </p:cNvPr>
          <p:cNvSpPr>
            <a:spLocks noGrp="1"/>
          </p:cNvSpPr>
          <p:nvPr>
            <p:ph idx="1"/>
          </p:nvPr>
        </p:nvSpPr>
        <p:spPr>
          <a:xfrm>
            <a:off x="251520" y="1600200"/>
            <a:ext cx="8784976" cy="4525963"/>
          </a:xfrm>
        </p:spPr>
        <p:txBody>
          <a:bodyPr>
            <a:normAutofit fontScale="62500" lnSpcReduction="20000"/>
          </a:bodyPr>
          <a:lstStyle/>
          <a:p>
            <a:pPr algn="l" rtl="0"/>
            <a:r>
              <a:rPr lang="en-GB" b="0" i="0" dirty="0">
                <a:solidFill>
                  <a:srgbClr val="000000"/>
                </a:solidFill>
                <a:effectLst/>
                <a:latin typeface="Segoe UI" panose="020B0502040204020203" pitchFamily="34" charset="0"/>
              </a:rPr>
              <a:t>A digital model of FU care for men LWBC prostate cancer @Southampton</a:t>
            </a:r>
          </a:p>
          <a:p>
            <a:pPr marL="0" indent="0" algn="l" rtl="0">
              <a:buNone/>
            </a:pPr>
            <a:endParaRPr lang="en-GB" b="0" i="0" dirty="0">
              <a:solidFill>
                <a:srgbClr val="000000"/>
              </a:solidFill>
              <a:effectLst/>
              <a:latin typeface="Segoe UI" panose="020B0502040204020203" pitchFamily="34" charset="0"/>
            </a:endParaRPr>
          </a:p>
          <a:p>
            <a:pPr algn="l" rtl="0"/>
            <a:r>
              <a:rPr lang="en-GB" b="0" i="0" dirty="0">
                <a:solidFill>
                  <a:srgbClr val="000000"/>
                </a:solidFill>
                <a:effectLst/>
                <a:latin typeface="Segoe UI" panose="020B0502040204020203" pitchFamily="34" charset="0"/>
              </a:rPr>
              <a:t>The pioneering development gives men access to view their PSA blood test results as soon as they are uploaded by the lab, as well as complete assessments, view patient information and message their clinical team – removing the need for routine appointments unless essential.</a:t>
            </a:r>
          </a:p>
          <a:p>
            <a:pPr algn="l" rtl="0"/>
            <a:endParaRPr lang="en-GB" b="0" i="0" dirty="0">
              <a:solidFill>
                <a:srgbClr val="000000"/>
              </a:solidFill>
              <a:effectLst/>
              <a:latin typeface="Segoe UI" panose="020B0502040204020203" pitchFamily="34" charset="0"/>
            </a:endParaRPr>
          </a:p>
          <a:p>
            <a:pPr algn="l" rtl="0"/>
            <a:r>
              <a:rPr lang="en-GB" b="0" i="0" dirty="0">
                <a:solidFill>
                  <a:srgbClr val="000000"/>
                </a:solidFill>
                <a:effectLst/>
                <a:latin typeface="Segoe UI" panose="020B0502040204020203" pitchFamily="34" charset="0"/>
              </a:rPr>
              <a:t>They take part in a HWB workshop &amp; are given a dedicated support worker.</a:t>
            </a:r>
            <a:br>
              <a:rPr lang="en-GB" b="0" i="0" dirty="0">
                <a:solidFill>
                  <a:srgbClr val="000000"/>
                </a:solidFill>
                <a:effectLst/>
                <a:latin typeface="Segoe UI" panose="020B0502040204020203" pitchFamily="34" charset="0"/>
              </a:rPr>
            </a:br>
            <a:endParaRPr lang="en-GB" b="0" i="0" dirty="0">
              <a:solidFill>
                <a:srgbClr val="000000"/>
              </a:solidFill>
              <a:effectLst/>
              <a:latin typeface="Segoe UI" panose="020B0502040204020203" pitchFamily="34" charset="0"/>
            </a:endParaRPr>
          </a:p>
          <a:p>
            <a:pPr algn="l" rtl="0"/>
            <a:r>
              <a:rPr lang="en-GB" b="0" i="0" dirty="0">
                <a:solidFill>
                  <a:srgbClr val="000000"/>
                </a:solidFill>
                <a:effectLst/>
                <a:latin typeface="Segoe UI" panose="020B0502040204020203" pitchFamily="34" charset="0"/>
              </a:rPr>
              <a:t>The study ran for three years and involved 2,675 men and 250 workshops, showed that outcomes were the same or even better for men than traditional follow-up care, with lower per patient costs.</a:t>
            </a:r>
            <a:br>
              <a:rPr lang="en-GB" b="0" i="0" dirty="0">
                <a:solidFill>
                  <a:srgbClr val="000000"/>
                </a:solidFill>
                <a:effectLst/>
                <a:latin typeface="Segoe UI" panose="020B0502040204020203" pitchFamily="34" charset="0"/>
              </a:rPr>
            </a:br>
            <a:endParaRPr lang="en-GB" b="0" i="0" dirty="0">
              <a:solidFill>
                <a:srgbClr val="000000"/>
              </a:solidFill>
              <a:effectLst/>
              <a:latin typeface="Segoe UI" panose="020B0502040204020203" pitchFamily="34" charset="0"/>
            </a:endParaRPr>
          </a:p>
        </p:txBody>
      </p:sp>
      <p:sp>
        <p:nvSpPr>
          <p:cNvPr id="5" name="TextBox 4">
            <a:extLst>
              <a:ext uri="{FF2B5EF4-FFF2-40B4-BE49-F238E27FC236}">
                <a16:creationId xmlns:a16="http://schemas.microsoft.com/office/drawing/2014/main" id="{7603D070-B7C1-482B-B41C-038E7A5DEC18}"/>
              </a:ext>
            </a:extLst>
          </p:cNvPr>
          <p:cNvSpPr txBox="1"/>
          <p:nvPr/>
        </p:nvSpPr>
        <p:spPr>
          <a:xfrm rot="10800000" flipV="1">
            <a:off x="251520" y="5802997"/>
            <a:ext cx="8892480" cy="646331"/>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Follow-up care after treatment for prostate cancer: evaluation of a supported self-management and remote surveillance programme. </a:t>
            </a:r>
            <a:r>
              <a:rPr lang="en-GB" dirty="0">
                <a:solidFill>
                  <a:srgbClr val="000000"/>
                </a:solidFill>
                <a:latin typeface="Times New Roman" panose="02020603050405020304" pitchFamily="18" charset="0"/>
              </a:rPr>
              <a:t>Frankland et al 2019 </a:t>
            </a:r>
            <a:r>
              <a:rPr lang="en-GB" b="0" i="0" dirty="0">
                <a:solidFill>
                  <a:srgbClr val="000000"/>
                </a:solidFill>
                <a:effectLst/>
                <a:latin typeface="Times New Roman" panose="02020603050405020304" pitchFamily="18" charset="0"/>
              </a:rPr>
              <a:t>doi.org/10.1186/s12885-019-5561-0</a:t>
            </a:r>
            <a:endParaRPr lang="en-GB" dirty="0"/>
          </a:p>
        </p:txBody>
      </p:sp>
      <p:sp>
        <p:nvSpPr>
          <p:cNvPr id="6" name="TextBox 5">
            <a:extLst>
              <a:ext uri="{FF2B5EF4-FFF2-40B4-BE49-F238E27FC236}">
                <a16:creationId xmlns:a16="http://schemas.microsoft.com/office/drawing/2014/main" id="{9A44FBBF-855B-4FC3-A425-DA9CE6D559EB}"/>
              </a:ext>
            </a:extLst>
          </p:cNvPr>
          <p:cNvSpPr txBox="1"/>
          <p:nvPr/>
        </p:nvSpPr>
        <p:spPr>
          <a:xfrm>
            <a:off x="4526281" y="2852936"/>
            <a:ext cx="45719"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12267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Online tool to help </a:t>
            </a:r>
            <a:r>
              <a:rPr lang="en-GB"/>
              <a:t>manage fatigue www.macmillanrestore.org.uk</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8347" y="1825625"/>
            <a:ext cx="762730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124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AC2BCBC-7C0C-4EE5-967F-1B779AE55A2A}"/>
              </a:ext>
            </a:extLst>
          </p:cNvPr>
          <p:cNvSpPr>
            <a:spLocks noGrp="1"/>
          </p:cNvSpPr>
          <p:nvPr>
            <p:ph type="title"/>
          </p:nvPr>
        </p:nvSpPr>
        <p:spPr/>
        <p:txBody>
          <a:bodyPr>
            <a:normAutofit/>
          </a:bodyPr>
          <a:lstStyle/>
          <a:p>
            <a:r>
              <a:rPr lang="en-GB" altLang="en-US" sz="4000" dirty="0">
                <a:solidFill>
                  <a:schemeClr val="accent2"/>
                </a:solidFill>
                <a:latin typeface="Arial" panose="020B0604020202020204" pitchFamily="34" charset="0"/>
                <a:cs typeface="Arial" panose="020B0604020202020204" pitchFamily="34" charset="0"/>
              </a:rPr>
              <a:t>Lessons learnt - 1</a:t>
            </a:r>
          </a:p>
        </p:txBody>
      </p:sp>
      <p:sp>
        <p:nvSpPr>
          <p:cNvPr id="49155" name="Content Placeholder 3">
            <a:extLst>
              <a:ext uri="{FF2B5EF4-FFF2-40B4-BE49-F238E27FC236}">
                <a16:creationId xmlns:a16="http://schemas.microsoft.com/office/drawing/2014/main" id="{3846181C-1BA8-46E7-A909-AAD07E756E50}"/>
              </a:ext>
            </a:extLst>
          </p:cNvPr>
          <p:cNvSpPr>
            <a:spLocks noGrp="1"/>
          </p:cNvSpPr>
          <p:nvPr>
            <p:ph sz="half" idx="1"/>
          </p:nvPr>
        </p:nvSpPr>
        <p:spPr>
          <a:xfrm>
            <a:off x="395288" y="1628775"/>
            <a:ext cx="4038600" cy="4525963"/>
          </a:xfrm>
        </p:spPr>
        <p:txBody>
          <a:bodyPr>
            <a:normAutofit lnSpcReduction="10000"/>
          </a:bodyPr>
          <a:lstStyle/>
          <a:p>
            <a:r>
              <a:rPr lang="en-GB" altLang="en-US" sz="2400" dirty="0">
                <a:latin typeface="Arial" panose="020B0604020202020204" pitchFamily="34" charset="0"/>
                <a:cs typeface="Arial" panose="020B0604020202020204" pitchFamily="34" charset="0"/>
              </a:rPr>
              <a:t>Engage with patients and family/friends</a:t>
            </a:r>
          </a:p>
          <a:p>
            <a:r>
              <a:rPr lang="en-GB" altLang="en-US" sz="2400" dirty="0">
                <a:latin typeface="Arial" panose="020B0604020202020204" pitchFamily="34" charset="0"/>
                <a:cs typeface="Arial" panose="020B0604020202020204" pitchFamily="34" charset="0"/>
              </a:rPr>
              <a:t>Work with all the MDT</a:t>
            </a:r>
          </a:p>
          <a:p>
            <a:r>
              <a:rPr lang="en-GB" altLang="en-US" sz="2400" dirty="0">
                <a:latin typeface="Arial" panose="020B0604020202020204" pitchFamily="34" charset="0"/>
                <a:cs typeface="Arial" panose="020B0604020202020204" pitchFamily="34" charset="0"/>
              </a:rPr>
              <a:t>Good leadership - vital</a:t>
            </a:r>
          </a:p>
          <a:p>
            <a:r>
              <a:rPr lang="en-GB" altLang="en-US" sz="2400" dirty="0">
                <a:latin typeface="Arial" panose="020B0604020202020204" pitchFamily="34" charset="0"/>
                <a:cs typeface="Arial" panose="020B0604020202020204" pitchFamily="34" charset="0"/>
              </a:rPr>
              <a:t>Be realistic about what is needed for any service improvement – how, when, who, where.</a:t>
            </a:r>
          </a:p>
          <a:p>
            <a:r>
              <a:rPr lang="en-GB" altLang="en-US" sz="2400" dirty="0">
                <a:latin typeface="Arial" panose="020B0604020202020204" pitchFamily="34" charset="0"/>
                <a:cs typeface="Arial" panose="020B0604020202020204" pitchFamily="34" charset="0"/>
              </a:rPr>
              <a:t>Pilot - in the right team!</a:t>
            </a:r>
          </a:p>
          <a:p>
            <a:r>
              <a:rPr lang="en-GB" altLang="en-US" sz="2400" dirty="0">
                <a:latin typeface="Arial" panose="020B0604020202020204" pitchFamily="34" charset="0"/>
                <a:cs typeface="Arial" panose="020B0604020202020204" pitchFamily="34" charset="0"/>
              </a:rPr>
              <a:t>Sell the idea of benefits to staff and patients</a:t>
            </a:r>
          </a:p>
          <a:p>
            <a:endParaRPr lang="en-GB" altLang="en-US" dirty="0">
              <a:latin typeface="Arial" panose="020B0604020202020204" pitchFamily="34" charset="0"/>
              <a:cs typeface="Arial" panose="020B0604020202020204" pitchFamily="34" charset="0"/>
            </a:endParaRPr>
          </a:p>
        </p:txBody>
      </p:sp>
      <p:sp>
        <p:nvSpPr>
          <p:cNvPr id="49156" name="Content Placeholder 4">
            <a:extLst>
              <a:ext uri="{FF2B5EF4-FFF2-40B4-BE49-F238E27FC236}">
                <a16:creationId xmlns:a16="http://schemas.microsoft.com/office/drawing/2014/main" id="{5CB5D001-C064-4DE2-8B46-553D630328F1}"/>
              </a:ext>
            </a:extLst>
          </p:cNvPr>
          <p:cNvSpPr>
            <a:spLocks noGrp="1"/>
          </p:cNvSpPr>
          <p:nvPr>
            <p:ph sz="half" idx="2"/>
          </p:nvPr>
        </p:nvSpPr>
        <p:spPr/>
        <p:txBody>
          <a:bodyPr>
            <a:normAutofit lnSpcReduction="10000"/>
          </a:bodyPr>
          <a:lstStyle/>
          <a:p>
            <a:r>
              <a:rPr lang="en-GB" altLang="en-US" sz="2400">
                <a:latin typeface="Arial" panose="020B0604020202020204" pitchFamily="34" charset="0"/>
                <a:cs typeface="Arial" panose="020B0604020202020204" pitchFamily="34" charset="0"/>
              </a:rPr>
              <a:t>Funding opportunities</a:t>
            </a:r>
          </a:p>
          <a:p>
            <a:r>
              <a:rPr lang="en-GB" altLang="en-US" sz="2400">
                <a:latin typeface="Arial" panose="020B0604020202020204" pitchFamily="34" charset="0"/>
                <a:cs typeface="Arial" panose="020B0604020202020204" pitchFamily="34" charset="0"/>
              </a:rPr>
              <a:t>Work with outside agencies/voluntary sector/existing cancer services staff</a:t>
            </a:r>
          </a:p>
          <a:p>
            <a:r>
              <a:rPr lang="en-GB" altLang="en-US" sz="2400">
                <a:latin typeface="Arial" panose="020B0604020202020204" pitchFamily="34" charset="0"/>
                <a:cs typeface="Arial" panose="020B0604020202020204" pitchFamily="34" charset="0"/>
              </a:rPr>
              <a:t>Evaluate – audit/patient experience</a:t>
            </a:r>
          </a:p>
          <a:p>
            <a:r>
              <a:rPr lang="en-GB" altLang="en-US" sz="2400">
                <a:latin typeface="Arial" panose="020B0604020202020204" pitchFamily="34" charset="0"/>
                <a:cs typeface="Arial" panose="020B0604020202020204" pitchFamily="34" charset="0"/>
              </a:rPr>
              <a:t>Keep the momentum up – keep on key agenda’s</a:t>
            </a:r>
          </a:p>
          <a:p>
            <a:r>
              <a:rPr lang="en-GB" altLang="en-US" sz="2400">
                <a:latin typeface="Arial" panose="020B0604020202020204" pitchFamily="34" charset="0"/>
                <a:cs typeface="Arial" panose="020B0604020202020204" pitchFamily="34" charset="0"/>
              </a:rPr>
              <a:t>Challenge current practice and be brave to make change!</a:t>
            </a: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55576" y="-28575"/>
            <a:ext cx="7560839" cy="1371600"/>
          </a:xfrm>
        </p:spPr>
        <p:txBody>
          <a:bodyPr/>
          <a:lstStyle/>
          <a:p>
            <a:pPr eaLnBrk="1" hangingPunct="1"/>
            <a:r>
              <a:rPr lang="en-GB" altLang="en-US" sz="3600" dirty="0"/>
              <a:t>   Integration within the cancer care pathway - 2</a:t>
            </a:r>
          </a:p>
        </p:txBody>
      </p:sp>
      <p:pic>
        <p:nvPicPr>
          <p:cNvPr id="31747" name="Picture 13" descr="Screen-Shot-2013-02-19-at-14.58.29.png (1289×7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7" y="1343025"/>
            <a:ext cx="7704856" cy="5329238"/>
          </a:xfrm>
          <a:noFill/>
        </p:spPr>
      </p:pic>
      <p:sp>
        <p:nvSpPr>
          <p:cNvPr id="7" name="Rectangular Callout 6"/>
          <p:cNvSpPr/>
          <p:nvPr/>
        </p:nvSpPr>
        <p:spPr>
          <a:xfrm>
            <a:off x="6876256" y="2997200"/>
            <a:ext cx="1761306" cy="719138"/>
          </a:xfrm>
          <a:prstGeom prst="wedgeRectCallout">
            <a:avLst>
              <a:gd name="adj1" fmla="val -23668"/>
              <a:gd name="adj2" fmla="val 1319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t>Manage any </a:t>
            </a:r>
            <a:endParaRPr lang="en-GB" sz="2400" dirty="0"/>
          </a:p>
          <a:p>
            <a:pPr algn="ctr">
              <a:defRPr/>
            </a:pPr>
            <a:r>
              <a:rPr lang="en-GB" sz="2000" dirty="0"/>
              <a:t>consequences</a:t>
            </a:r>
          </a:p>
        </p:txBody>
      </p:sp>
      <p:sp>
        <p:nvSpPr>
          <p:cNvPr id="11" name="Rectangular Callout 10"/>
          <p:cNvSpPr/>
          <p:nvPr/>
        </p:nvSpPr>
        <p:spPr>
          <a:xfrm>
            <a:off x="2483768" y="2280385"/>
            <a:ext cx="720080" cy="573946"/>
          </a:xfrm>
          <a:prstGeom prst="wedgeRectCallout">
            <a:avLst>
              <a:gd name="adj1" fmla="val -23668"/>
              <a:gd name="adj2" fmla="val 1319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HNA</a:t>
            </a:r>
          </a:p>
        </p:txBody>
      </p:sp>
      <p:sp>
        <p:nvSpPr>
          <p:cNvPr id="12" name="Rectangular Callout 11"/>
          <p:cNvSpPr/>
          <p:nvPr/>
        </p:nvSpPr>
        <p:spPr>
          <a:xfrm>
            <a:off x="683566" y="2280385"/>
            <a:ext cx="720080" cy="573946"/>
          </a:xfrm>
          <a:prstGeom prst="wedgeRectCallout">
            <a:avLst>
              <a:gd name="adj1" fmla="val 58111"/>
              <a:gd name="adj2" fmla="val 12930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t>HNA</a:t>
            </a:r>
            <a:endParaRPr lang="en-GB" dirty="0"/>
          </a:p>
        </p:txBody>
      </p:sp>
      <p:sp>
        <p:nvSpPr>
          <p:cNvPr id="8" name="Rectangular Callout 7"/>
          <p:cNvSpPr/>
          <p:nvPr/>
        </p:nvSpPr>
        <p:spPr>
          <a:xfrm>
            <a:off x="4283968" y="1286933"/>
            <a:ext cx="2304255" cy="775229"/>
          </a:xfrm>
          <a:prstGeom prst="wedgeRectCallout">
            <a:avLst>
              <a:gd name="adj1" fmla="val -23668"/>
              <a:gd name="adj2" fmla="val 1319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Health &amp; Well-being + Cancer Care Review</a:t>
            </a:r>
          </a:p>
        </p:txBody>
      </p:sp>
      <p:sp>
        <p:nvSpPr>
          <p:cNvPr id="9" name="Rectangular Callout 10">
            <a:extLst>
              <a:ext uri="{FF2B5EF4-FFF2-40B4-BE49-F238E27FC236}">
                <a16:creationId xmlns:a16="http://schemas.microsoft.com/office/drawing/2014/main" id="{86DD71FF-9271-4335-96B1-AA04B2C38676}"/>
              </a:ext>
            </a:extLst>
          </p:cNvPr>
          <p:cNvSpPr/>
          <p:nvPr/>
        </p:nvSpPr>
        <p:spPr>
          <a:xfrm>
            <a:off x="2483768" y="4367222"/>
            <a:ext cx="1152128" cy="573946"/>
          </a:xfrm>
          <a:prstGeom prst="wedgeRectCallout">
            <a:avLst>
              <a:gd name="adj1" fmla="val 6978"/>
              <a:gd name="adj2" fmla="val -14883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Treatment summary</a:t>
            </a:r>
          </a:p>
        </p:txBody>
      </p:sp>
    </p:spTree>
    <p:extLst>
      <p:ext uri="{BB962C8B-B14F-4D97-AF65-F5344CB8AC3E}">
        <p14:creationId xmlns:p14="http://schemas.microsoft.com/office/powerpoint/2010/main" val="3111140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368440"/>
            <a:ext cx="8766427" cy="369332"/>
          </a:xfrm>
          <a:prstGeom prst="rect">
            <a:avLst/>
          </a:prstGeom>
          <a:noFill/>
        </p:spPr>
        <p:txBody>
          <a:bodyPr wrap="square" rtlCol="0">
            <a:spAutoFit/>
          </a:bodyPr>
          <a:lstStyle/>
          <a:p>
            <a:pPr algn="r"/>
            <a:r>
              <a:rPr lang="en-GB" dirty="0"/>
              <a:t>Macmillan Consequences of Cancer Treatment collaborative (Macmillan </a:t>
            </a:r>
            <a:r>
              <a:rPr lang="en-GB" dirty="0" err="1"/>
              <a:t>CCaT</a:t>
            </a:r>
            <a:r>
              <a:rPr lang="en-GB" dirty="0"/>
              <a:t>)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56" t="9011" r="13479" b="-1099"/>
          <a:stretch/>
        </p:blipFill>
        <p:spPr bwMode="auto">
          <a:xfrm>
            <a:off x="0" y="43840"/>
            <a:ext cx="9428480" cy="638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FE65D669-D289-4F50-9C30-596D13621ED7}"/>
              </a:ext>
            </a:extLst>
          </p:cNvPr>
          <p:cNvSpPr txBox="1"/>
          <p:nvPr/>
        </p:nvSpPr>
        <p:spPr>
          <a:xfrm>
            <a:off x="1763688" y="1844824"/>
            <a:ext cx="4968552" cy="2369880"/>
          </a:xfrm>
          <a:prstGeom prst="rect">
            <a:avLst/>
          </a:prstGeom>
          <a:solidFill>
            <a:schemeClr val="bg1"/>
          </a:solidFill>
        </p:spPr>
        <p:txBody>
          <a:bodyPr wrap="square" rtlCol="0">
            <a:spAutoFit/>
          </a:bodyPr>
          <a:lstStyle/>
          <a:p>
            <a:pPr>
              <a:spcBef>
                <a:spcPts val="1800"/>
              </a:spcBef>
              <a:spcAft>
                <a:spcPts val="1800"/>
              </a:spcAft>
            </a:pPr>
            <a:r>
              <a:rPr lang="en-GB" sz="2800" b="1" dirty="0">
                <a:solidFill>
                  <a:schemeClr val="accent2"/>
                </a:solidFill>
              </a:rPr>
              <a:t>      </a:t>
            </a:r>
          </a:p>
          <a:p>
            <a:pPr algn="ctr">
              <a:spcBef>
                <a:spcPts val="1800"/>
              </a:spcBef>
              <a:spcAft>
                <a:spcPts val="1800"/>
              </a:spcAft>
            </a:pPr>
            <a:r>
              <a:rPr lang="en-GB" sz="3200" b="1" dirty="0">
                <a:solidFill>
                  <a:schemeClr val="accent2"/>
                </a:solidFill>
              </a:rPr>
              <a:t>Build a winning team - 3</a:t>
            </a:r>
          </a:p>
          <a:p>
            <a:pPr>
              <a:spcBef>
                <a:spcPts val="1800"/>
              </a:spcBef>
              <a:spcAft>
                <a:spcPts val="1800"/>
              </a:spcAft>
            </a:pPr>
            <a:endParaRPr lang="en-GB" sz="2800" b="1" dirty="0">
              <a:solidFill>
                <a:schemeClr val="accent2"/>
              </a:solidFill>
            </a:endParaRPr>
          </a:p>
        </p:txBody>
      </p:sp>
    </p:spTree>
    <p:extLst>
      <p:ext uri="{BB962C8B-B14F-4D97-AF65-F5344CB8AC3E}">
        <p14:creationId xmlns:p14="http://schemas.microsoft.com/office/powerpoint/2010/main" val="157209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FD39-A96A-4259-AA32-90A7DD93780E}"/>
              </a:ext>
            </a:extLst>
          </p:cNvPr>
          <p:cNvSpPr>
            <a:spLocks noGrp="1"/>
          </p:cNvSpPr>
          <p:nvPr>
            <p:ph type="title"/>
          </p:nvPr>
        </p:nvSpPr>
        <p:spPr/>
        <p:txBody>
          <a:bodyPr>
            <a:normAutofit fontScale="90000"/>
          </a:bodyPr>
          <a:lstStyle/>
          <a:p>
            <a:r>
              <a:rPr lang="en-GB" dirty="0">
                <a:solidFill>
                  <a:schemeClr val="accent2"/>
                </a:solidFill>
              </a:rPr>
              <a:t>What is a cancer survivorship programme?</a:t>
            </a:r>
          </a:p>
        </p:txBody>
      </p:sp>
      <p:sp>
        <p:nvSpPr>
          <p:cNvPr id="3" name="Content Placeholder 2">
            <a:extLst>
              <a:ext uri="{FF2B5EF4-FFF2-40B4-BE49-F238E27FC236}">
                <a16:creationId xmlns:a16="http://schemas.microsoft.com/office/drawing/2014/main" id="{868FF2A7-8F8F-4FA1-9F44-B5D1AA5F2717}"/>
              </a:ext>
            </a:extLst>
          </p:cNvPr>
          <p:cNvSpPr>
            <a:spLocks noGrp="1"/>
          </p:cNvSpPr>
          <p:nvPr>
            <p:ph idx="1"/>
          </p:nvPr>
        </p:nvSpPr>
        <p:spPr/>
        <p:txBody>
          <a:bodyPr/>
          <a:lstStyle/>
          <a:p>
            <a:r>
              <a:rPr lang="en-GB" dirty="0"/>
              <a:t>Survivorship Programme is a service for cancer ‘patients’ and their families who have completed active treatment.  </a:t>
            </a:r>
          </a:p>
          <a:p>
            <a:pPr marL="0" indent="0">
              <a:buNone/>
            </a:pPr>
            <a:endParaRPr lang="en-GB" dirty="0"/>
          </a:p>
          <a:p>
            <a:r>
              <a:rPr lang="en-GB" dirty="0"/>
              <a:t>Overall intention is to meet the individual’s personalised care and support needs and.. </a:t>
            </a:r>
          </a:p>
          <a:p>
            <a:pPr marL="0" indent="0">
              <a:buNone/>
            </a:pPr>
            <a:r>
              <a:rPr lang="en-GB" dirty="0"/>
              <a:t>    to focus on their recovery, health and   </a:t>
            </a:r>
          </a:p>
          <a:p>
            <a:pPr marL="0" indent="0">
              <a:buNone/>
            </a:pPr>
            <a:r>
              <a:rPr lang="en-GB" dirty="0"/>
              <a:t>    wellbeing after cancer treatment.</a:t>
            </a:r>
          </a:p>
        </p:txBody>
      </p:sp>
    </p:spTree>
    <p:extLst>
      <p:ext uri="{BB962C8B-B14F-4D97-AF65-F5344CB8AC3E}">
        <p14:creationId xmlns:p14="http://schemas.microsoft.com/office/powerpoint/2010/main" val="3608891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3A54-133D-46EE-83D8-23708E7EF67B}"/>
              </a:ext>
            </a:extLst>
          </p:cNvPr>
          <p:cNvSpPr>
            <a:spLocks noGrp="1"/>
          </p:cNvSpPr>
          <p:nvPr>
            <p:ph type="title"/>
          </p:nvPr>
        </p:nvSpPr>
        <p:spPr/>
        <p:txBody>
          <a:bodyPr/>
          <a:lstStyle/>
          <a:p>
            <a:r>
              <a:rPr lang="en-GB" dirty="0">
                <a:solidFill>
                  <a:schemeClr val="accent2"/>
                </a:solidFill>
              </a:rPr>
              <a:t>Helping people help themselves - 4</a:t>
            </a:r>
          </a:p>
        </p:txBody>
      </p:sp>
      <p:sp>
        <p:nvSpPr>
          <p:cNvPr id="3" name="Text Placeholder 2">
            <a:extLst>
              <a:ext uri="{FF2B5EF4-FFF2-40B4-BE49-F238E27FC236}">
                <a16:creationId xmlns:a16="http://schemas.microsoft.com/office/drawing/2014/main" id="{6039F615-71DD-420B-86D3-8ADFCABBAA2B}"/>
              </a:ext>
            </a:extLst>
          </p:cNvPr>
          <p:cNvSpPr>
            <a:spLocks noGrp="1"/>
          </p:cNvSpPr>
          <p:nvPr>
            <p:ph type="body" sz="half" idx="1"/>
          </p:nvPr>
        </p:nvSpPr>
        <p:spPr/>
        <p:txBody>
          <a:bodyPr>
            <a:normAutofit/>
          </a:bodyPr>
          <a:lstStyle/>
          <a:p>
            <a:endParaRPr lang="en-GB"/>
          </a:p>
        </p:txBody>
      </p:sp>
      <p:sp>
        <p:nvSpPr>
          <p:cNvPr id="4" name="Content Placeholder 3">
            <a:extLst>
              <a:ext uri="{FF2B5EF4-FFF2-40B4-BE49-F238E27FC236}">
                <a16:creationId xmlns:a16="http://schemas.microsoft.com/office/drawing/2014/main" id="{93D8ABCC-4205-4138-8CF9-8ADD63B98942}"/>
              </a:ext>
            </a:extLst>
          </p:cNvPr>
          <p:cNvSpPr>
            <a:spLocks noGrp="1"/>
          </p:cNvSpPr>
          <p:nvPr>
            <p:ph sz="half" idx="2"/>
          </p:nvPr>
        </p:nvSpPr>
        <p:spPr/>
        <p:txBody>
          <a:bodyPr>
            <a:normAutofit fontScale="62500" lnSpcReduction="20000"/>
          </a:bodyPr>
          <a:lstStyle/>
          <a:p>
            <a:pPr marL="457200" indent="-457200">
              <a:buFontTx/>
              <a:buAutoNum type="arabicPeriod"/>
            </a:pPr>
            <a:r>
              <a:rPr lang="en-GB" altLang="en-US" sz="3200" dirty="0">
                <a:solidFill>
                  <a:schemeClr val="tx2"/>
                </a:solidFill>
                <a:latin typeface="+mn-lt"/>
              </a:rPr>
              <a:t>Discuss your needs and develop a care plan </a:t>
            </a:r>
          </a:p>
          <a:p>
            <a:pPr marL="457200" indent="-457200">
              <a:buFontTx/>
              <a:buAutoNum type="arabicPeriod"/>
            </a:pPr>
            <a:r>
              <a:rPr lang="en-GB" altLang="en-US" sz="3200" dirty="0">
                <a:solidFill>
                  <a:schemeClr val="tx2"/>
                </a:solidFill>
                <a:latin typeface="+mn-lt"/>
              </a:rPr>
              <a:t>Ask about a treatment summary </a:t>
            </a:r>
          </a:p>
          <a:p>
            <a:pPr marL="457200" indent="-457200">
              <a:buFontTx/>
              <a:buAutoNum type="arabicPeriod"/>
            </a:pPr>
            <a:r>
              <a:rPr lang="en-GB" altLang="en-US" sz="3200" dirty="0">
                <a:solidFill>
                  <a:schemeClr val="tx2"/>
                </a:solidFill>
                <a:latin typeface="+mn-lt"/>
              </a:rPr>
              <a:t>Find your main contact </a:t>
            </a:r>
          </a:p>
          <a:p>
            <a:pPr marL="457200" indent="-457200">
              <a:buFontTx/>
              <a:buAutoNum type="arabicPeriod"/>
            </a:pPr>
            <a:r>
              <a:rPr lang="en-GB" altLang="en-US" sz="3200" dirty="0">
                <a:solidFill>
                  <a:schemeClr val="tx2"/>
                </a:solidFill>
                <a:latin typeface="+mn-lt"/>
              </a:rPr>
              <a:t>Be aware of any post-treatment symptoms </a:t>
            </a:r>
          </a:p>
          <a:p>
            <a:pPr marL="457200" indent="-457200">
              <a:buFontTx/>
              <a:buAutoNum type="arabicPeriod"/>
            </a:pPr>
            <a:r>
              <a:rPr lang="en-GB" altLang="en-US" sz="3200" dirty="0">
                <a:solidFill>
                  <a:schemeClr val="tx2"/>
                </a:solidFill>
                <a:latin typeface="+mn-lt"/>
              </a:rPr>
              <a:t>Get support with day to day concerns </a:t>
            </a:r>
          </a:p>
          <a:p>
            <a:pPr marL="457200" indent="-457200">
              <a:buFontTx/>
              <a:buAutoNum type="arabicPeriod"/>
            </a:pPr>
            <a:r>
              <a:rPr lang="en-GB" altLang="en-US" sz="3200" dirty="0">
                <a:solidFill>
                  <a:schemeClr val="tx2"/>
                </a:solidFill>
                <a:latin typeface="+mn-lt"/>
              </a:rPr>
              <a:t>Talk about how you feel </a:t>
            </a:r>
          </a:p>
          <a:p>
            <a:pPr marL="457200" indent="-457200">
              <a:buFontTx/>
              <a:buAutoNum type="arabicPeriod"/>
            </a:pPr>
            <a:r>
              <a:rPr lang="en-GB" altLang="en-US" sz="3200" dirty="0">
                <a:solidFill>
                  <a:schemeClr val="tx2"/>
                </a:solidFill>
                <a:latin typeface="+mn-lt"/>
              </a:rPr>
              <a:t>Try to lead a healthier life style </a:t>
            </a:r>
          </a:p>
          <a:p>
            <a:pPr marL="457200" indent="-457200">
              <a:buFontTx/>
              <a:buAutoNum type="arabicPeriod"/>
            </a:pPr>
            <a:r>
              <a:rPr lang="en-GB" altLang="en-US" sz="3200" dirty="0">
                <a:solidFill>
                  <a:schemeClr val="tx2"/>
                </a:solidFill>
                <a:latin typeface="+mn-lt"/>
              </a:rPr>
              <a:t>Know what to look out for </a:t>
            </a:r>
          </a:p>
          <a:p>
            <a:pPr marL="457200" indent="-457200">
              <a:buFontTx/>
              <a:buAutoNum type="arabicPeriod"/>
            </a:pPr>
            <a:r>
              <a:rPr lang="en-GB" altLang="en-US" sz="3200" dirty="0">
                <a:solidFill>
                  <a:schemeClr val="tx2"/>
                </a:solidFill>
                <a:latin typeface="+mn-lt"/>
              </a:rPr>
              <a:t>Be aware of your own health </a:t>
            </a:r>
          </a:p>
          <a:p>
            <a:pPr marL="457200" indent="-457200">
              <a:buFontTx/>
              <a:buAutoNum type="arabicPeriod"/>
            </a:pPr>
            <a:r>
              <a:rPr lang="en-GB" altLang="en-US" sz="3200" dirty="0">
                <a:solidFill>
                  <a:schemeClr val="tx2"/>
                </a:solidFill>
                <a:latin typeface="+mn-lt"/>
              </a:rPr>
              <a:t>Share your experiences    	   (Booklet MAC13615) </a:t>
            </a:r>
          </a:p>
          <a:p>
            <a:endParaRPr lang="en-GB" dirty="0"/>
          </a:p>
        </p:txBody>
      </p:sp>
      <p:pic>
        <p:nvPicPr>
          <p:cNvPr id="5" name="Picture 4">
            <a:extLst>
              <a:ext uri="{FF2B5EF4-FFF2-40B4-BE49-F238E27FC236}">
                <a16:creationId xmlns:a16="http://schemas.microsoft.com/office/drawing/2014/main" id="{8E96A349-23E7-465D-B0DC-73DB9DDCC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50234"/>
            <a:ext cx="3127598" cy="4458491"/>
          </a:xfrm>
          <a:prstGeom prst="rect">
            <a:avLst/>
          </a:prstGeom>
        </p:spPr>
      </p:pic>
    </p:spTree>
    <p:extLst>
      <p:ext uri="{BB962C8B-B14F-4D97-AF65-F5344CB8AC3E}">
        <p14:creationId xmlns:p14="http://schemas.microsoft.com/office/powerpoint/2010/main" val="3005549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ACE6-15DD-46CD-95D5-0B1835A915DE}"/>
              </a:ext>
            </a:extLst>
          </p:cNvPr>
          <p:cNvSpPr>
            <a:spLocks noGrp="1"/>
          </p:cNvSpPr>
          <p:nvPr>
            <p:ph type="title"/>
          </p:nvPr>
        </p:nvSpPr>
        <p:spPr/>
        <p:txBody>
          <a:bodyPr/>
          <a:lstStyle/>
          <a:p>
            <a:r>
              <a:rPr lang="en-GB" dirty="0">
                <a:solidFill>
                  <a:schemeClr val="accent2"/>
                </a:solidFill>
              </a:rPr>
              <a:t>Key points</a:t>
            </a:r>
          </a:p>
        </p:txBody>
      </p:sp>
      <p:sp>
        <p:nvSpPr>
          <p:cNvPr id="3" name="Text Placeholder 2">
            <a:extLst>
              <a:ext uri="{FF2B5EF4-FFF2-40B4-BE49-F238E27FC236}">
                <a16:creationId xmlns:a16="http://schemas.microsoft.com/office/drawing/2014/main" id="{E61936AC-84D0-468C-87F9-EA73BB4B5B37}"/>
              </a:ext>
            </a:extLst>
          </p:cNvPr>
          <p:cNvSpPr>
            <a:spLocks noGrp="1"/>
          </p:cNvSpPr>
          <p:nvPr>
            <p:ph type="body" sz="half" idx="1"/>
          </p:nvPr>
        </p:nvSpPr>
        <p:spPr>
          <a:xfrm>
            <a:off x="457200" y="1600200"/>
            <a:ext cx="8363272" cy="5141168"/>
          </a:xfrm>
        </p:spPr>
        <p:txBody>
          <a:bodyPr>
            <a:normAutofit fontScale="77500" lnSpcReduction="20000"/>
          </a:bodyPr>
          <a:lstStyle/>
          <a:p>
            <a:pPr>
              <a:lnSpc>
                <a:spcPct val="160000"/>
              </a:lnSpc>
            </a:pPr>
            <a:r>
              <a:rPr lang="en-GB" i="0" dirty="0">
                <a:solidFill>
                  <a:srgbClr val="222222"/>
                </a:solidFill>
                <a:effectLst/>
                <a:latin typeface="Roboto"/>
              </a:rPr>
              <a:t>Requires a multidisciplinary, systematic approach to deliver coordinated and integrated survivor-centred care for all individuals from the time of diagnosis in partnership with primary care providers.</a:t>
            </a:r>
          </a:p>
          <a:p>
            <a:pPr>
              <a:lnSpc>
                <a:spcPct val="160000"/>
              </a:lnSpc>
            </a:pPr>
            <a:endParaRPr lang="en-GB" i="0" dirty="0">
              <a:solidFill>
                <a:srgbClr val="222222"/>
              </a:solidFill>
              <a:effectLst/>
              <a:latin typeface="Roboto"/>
            </a:endParaRPr>
          </a:p>
          <a:p>
            <a:pPr>
              <a:lnSpc>
                <a:spcPct val="160000"/>
              </a:lnSpc>
            </a:pPr>
            <a:r>
              <a:rPr lang="en-GB" i="0" dirty="0">
                <a:solidFill>
                  <a:srgbClr val="222222"/>
                </a:solidFill>
                <a:effectLst/>
                <a:latin typeface="Roboto"/>
              </a:rPr>
              <a:t>Stratified pathways of care should be based on the needs and risk factors of the individual, treatment sequelae, existing comorbidities and capacity to self-manage</a:t>
            </a:r>
            <a:r>
              <a:rPr lang="en-GB" b="1" i="0" dirty="0">
                <a:solidFill>
                  <a:srgbClr val="222222"/>
                </a:solidFill>
                <a:effectLst/>
                <a:latin typeface="Roboto"/>
              </a:rPr>
              <a:t>.</a:t>
            </a:r>
            <a:endParaRPr lang="en-GB" dirty="0"/>
          </a:p>
        </p:txBody>
      </p:sp>
    </p:spTree>
    <p:extLst>
      <p:ext uri="{BB962C8B-B14F-4D97-AF65-F5344CB8AC3E}">
        <p14:creationId xmlns:p14="http://schemas.microsoft.com/office/powerpoint/2010/main" val="2901561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solidFill>
              </a:rPr>
              <a:t>Key points 2</a:t>
            </a:r>
          </a:p>
        </p:txBody>
      </p:sp>
      <p:sp>
        <p:nvSpPr>
          <p:cNvPr id="9" name="Content Placeholder 8"/>
          <p:cNvSpPr>
            <a:spLocks noGrp="1"/>
          </p:cNvSpPr>
          <p:nvPr>
            <p:ph idx="1"/>
          </p:nvPr>
        </p:nvSpPr>
        <p:spPr/>
        <p:txBody>
          <a:bodyPr>
            <a:normAutofit fontScale="77500" lnSpcReduction="20000"/>
          </a:bodyPr>
          <a:lstStyle/>
          <a:p>
            <a:pPr>
              <a:lnSpc>
                <a:spcPct val="160000"/>
              </a:lnSpc>
            </a:pPr>
            <a:r>
              <a:rPr lang="en-GB" i="0" dirty="0">
                <a:solidFill>
                  <a:srgbClr val="222222"/>
                </a:solidFill>
                <a:effectLst/>
                <a:latin typeface="Roboto"/>
              </a:rPr>
              <a:t>The survivorship care plan requires regular review and update to document main concerns &amp; agreed actions.</a:t>
            </a:r>
            <a:endParaRPr lang="en-GB" dirty="0">
              <a:solidFill>
                <a:srgbClr val="222222"/>
              </a:solidFill>
              <a:latin typeface="Roboto"/>
            </a:endParaRPr>
          </a:p>
          <a:p>
            <a:pPr>
              <a:lnSpc>
                <a:spcPct val="160000"/>
              </a:lnSpc>
            </a:pPr>
            <a:r>
              <a:rPr lang="en-GB" i="0" dirty="0">
                <a:solidFill>
                  <a:srgbClr val="222222"/>
                </a:solidFill>
                <a:effectLst/>
                <a:latin typeface="Roboto"/>
              </a:rPr>
              <a:t>Survivors require equitable access to services in a timely manner, while minimising unnecessary use of healthcare services and resources.</a:t>
            </a:r>
          </a:p>
          <a:p>
            <a:pPr>
              <a:lnSpc>
                <a:spcPct val="160000"/>
              </a:lnSpc>
            </a:pPr>
            <a:r>
              <a:rPr lang="en-GB" dirty="0">
                <a:solidFill>
                  <a:srgbClr val="222222"/>
                </a:solidFill>
                <a:latin typeface="Roboto"/>
              </a:rPr>
              <a:t>Survivorship care should support wellness, healthy lifestyle and primary and secondary prevention.</a:t>
            </a:r>
          </a:p>
          <a:p>
            <a:endParaRPr lang="en-GB" dirty="0"/>
          </a:p>
        </p:txBody>
      </p:sp>
    </p:spTree>
    <p:extLst>
      <p:ext uri="{BB962C8B-B14F-4D97-AF65-F5344CB8AC3E}">
        <p14:creationId xmlns:p14="http://schemas.microsoft.com/office/powerpoint/2010/main" val="2500475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536177" y="1412776"/>
            <a:ext cx="5399087" cy="863600"/>
          </a:xfrm>
          <a:prstGeom prst="rect">
            <a:avLst/>
          </a:prstGeom>
        </p:spPr>
        <p:txBody>
          <a:bodyPr vert="horz" lIns="91440" tIns="45720" rIns="91440" bIns="45720" rtlCol="0">
            <a:normAutofit/>
          </a:bodyPr>
          <a:lstStyle/>
          <a:p>
            <a:pPr marL="342900" marR="0" lvl="0" indent="-342900" algn="r" defTabSz="457200" rtl="0" eaLnBrk="1" fontAlgn="auto" latinLnBrk="0" hangingPunct="1">
              <a:lnSpc>
                <a:spcPct val="80000"/>
              </a:lnSpc>
              <a:spcBef>
                <a:spcPct val="20000"/>
              </a:spcBef>
              <a:spcAft>
                <a:spcPts val="0"/>
              </a:spcAft>
              <a:buClrTx/>
              <a:buSzTx/>
              <a:buFontTx/>
              <a:buNone/>
              <a:tabLst/>
              <a:defRPr/>
            </a:pPr>
            <a:endParaRPr kumimoji="0" lang="en-GB" altLang="en-US" sz="2400" b="1" i="0" u="none" strike="noStrike" kern="1200" cap="none" spc="0" normalizeH="0" baseline="0" noProof="0" dirty="0">
              <a:ln>
                <a:noFill/>
              </a:ln>
              <a:solidFill>
                <a:schemeClr val="tx1"/>
              </a:solidFill>
              <a:uLnTx/>
              <a:uFillTx/>
              <a:latin typeface="+mn-lt"/>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2936" y="332656"/>
            <a:ext cx="2952328" cy="1228355"/>
          </a:xfrm>
          <a:prstGeom prst="rect">
            <a:avLst/>
          </a:prstGeom>
        </p:spPr>
      </p:pic>
      <p:sp>
        <p:nvSpPr>
          <p:cNvPr id="2" name="Title 1"/>
          <p:cNvSpPr>
            <a:spLocks noGrp="1"/>
          </p:cNvSpPr>
          <p:nvPr>
            <p:ph type="ctrTitle"/>
          </p:nvPr>
        </p:nvSpPr>
        <p:spPr>
          <a:xfrm>
            <a:off x="683568" y="2492896"/>
            <a:ext cx="7772400" cy="1470025"/>
          </a:xfrm>
        </p:spPr>
        <p:txBody>
          <a:bodyPr>
            <a:normAutofit fontScale="90000"/>
          </a:bodyPr>
          <a:lstStyle/>
          <a:p>
            <a:r>
              <a:rPr lang="en-GB" sz="6700" dirty="0">
                <a:solidFill>
                  <a:srgbClr val="00B0F0"/>
                </a:solidFill>
              </a:rPr>
              <a:t>Thank you</a:t>
            </a:r>
            <a:br>
              <a:rPr lang="en-GB" sz="4800" dirty="0"/>
            </a:br>
            <a:br>
              <a:rPr lang="en-GB" sz="4800" dirty="0"/>
            </a:br>
            <a:r>
              <a:rPr lang="en-GB" sz="4800" dirty="0"/>
              <a:t> </a:t>
            </a:r>
          </a:p>
        </p:txBody>
      </p:sp>
      <p:sp>
        <p:nvSpPr>
          <p:cNvPr id="8" name="TextBox 7">
            <a:extLst>
              <a:ext uri="{FF2B5EF4-FFF2-40B4-BE49-F238E27FC236}">
                <a16:creationId xmlns:a16="http://schemas.microsoft.com/office/drawing/2014/main" id="{5F3F586A-AFB7-4614-B8FB-2DF371F3D94B}"/>
              </a:ext>
            </a:extLst>
          </p:cNvPr>
          <p:cNvSpPr txBox="1"/>
          <p:nvPr/>
        </p:nvSpPr>
        <p:spPr>
          <a:xfrm>
            <a:off x="3043031" y="2960763"/>
            <a:ext cx="3431583" cy="1323439"/>
          </a:xfrm>
          <a:prstGeom prst="rect">
            <a:avLst/>
          </a:prstGeom>
          <a:noFill/>
        </p:spPr>
        <p:txBody>
          <a:bodyPr wrap="square">
            <a:spAutoFit/>
          </a:bodyPr>
          <a:lstStyle/>
          <a:p>
            <a:endParaRPr lang="en-GB" sz="4000" dirty="0"/>
          </a:p>
          <a:p>
            <a:r>
              <a:rPr lang="en-GB" sz="4000" dirty="0"/>
              <a:t>claire_taylor22</a:t>
            </a:r>
          </a:p>
        </p:txBody>
      </p:sp>
      <p:pic>
        <p:nvPicPr>
          <p:cNvPr id="8196" name="Picture 4" descr="Image result for Twitter icon">
            <a:extLst>
              <a:ext uri="{FF2B5EF4-FFF2-40B4-BE49-F238E27FC236}">
                <a16:creationId xmlns:a16="http://schemas.microsoft.com/office/drawing/2014/main" id="{77E07F28-8277-4B4F-9E43-11E7EB70A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798" y="3320357"/>
            <a:ext cx="1123877" cy="12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72689" y="3271925"/>
            <a:ext cx="5688917" cy="143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screenshot of text&#10;&#10;Description automatically generated">
            <a:extLst>
              <a:ext uri="{FF2B5EF4-FFF2-40B4-BE49-F238E27FC236}">
                <a16:creationId xmlns:a16="http://schemas.microsoft.com/office/drawing/2014/main" id="{6548E98E-2A1C-4BED-9684-BFE43737A7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2060"/>
          <a:stretch/>
        </p:blipFill>
        <p:spPr>
          <a:xfrm>
            <a:off x="437742" y="499236"/>
            <a:ext cx="8268515" cy="5688918"/>
          </a:xfrm>
          <a:prstGeom prst="rect">
            <a:avLst/>
          </a:prstGeom>
        </p:spPr>
      </p:pic>
    </p:spTree>
    <p:extLst>
      <p:ext uri="{BB962C8B-B14F-4D97-AF65-F5344CB8AC3E}">
        <p14:creationId xmlns:p14="http://schemas.microsoft.com/office/powerpoint/2010/main" val="286584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0D33-9DED-4319-9BBE-B8DC2AE9FB6A}"/>
              </a:ext>
            </a:extLst>
          </p:cNvPr>
          <p:cNvSpPr>
            <a:spLocks noGrp="1"/>
          </p:cNvSpPr>
          <p:nvPr>
            <p:ph type="title"/>
          </p:nvPr>
        </p:nvSpPr>
        <p:spPr/>
        <p:txBody>
          <a:bodyPr/>
          <a:lstStyle/>
          <a:p>
            <a:r>
              <a:rPr lang="en-GB" dirty="0"/>
              <a:t>Where is it delivered?</a:t>
            </a:r>
          </a:p>
        </p:txBody>
      </p:sp>
      <p:pic>
        <p:nvPicPr>
          <p:cNvPr id="1028" name="Picture 4" descr="See the source image">
            <a:extLst>
              <a:ext uri="{FF2B5EF4-FFF2-40B4-BE49-F238E27FC236}">
                <a16:creationId xmlns:a16="http://schemas.microsoft.com/office/drawing/2014/main" id="{D62DF553-D6A0-4A59-B345-1E70EFE65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242" y="1844824"/>
            <a:ext cx="4476750" cy="4476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765684-1FEB-4AA1-AD48-0668FB9DC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48" y="2157660"/>
            <a:ext cx="39338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49C61E61-B708-4289-A1EA-A266AFBC30D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71600" y="1556792"/>
            <a:ext cx="7473818" cy="457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1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755" name="Picture 8"/>
          <p:cNvPicPr>
            <a:picLocks noChangeAspect="1" noChangeArrowheads="1"/>
          </p:cNvPicPr>
          <p:nvPr/>
        </p:nvPicPr>
        <p:blipFill rotWithShape="1">
          <a:blip r:embed="rId3"/>
          <a:srcRect t="9091" r="16189" b="1"/>
          <a:stretch/>
        </p:blipFill>
        <p:spPr bwMode="auto">
          <a:xfrm>
            <a:off x="2642616" y="10"/>
            <a:ext cx="6501384" cy="6857990"/>
          </a:xfrm>
          <a:prstGeom prst="rect">
            <a:avLst/>
          </a:prstGeom>
          <a:noFill/>
        </p:spPr>
      </p:pic>
      <p:sp>
        <p:nvSpPr>
          <p:cNvPr id="76" name="Rectangle 7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753" name="Title 1"/>
          <p:cNvSpPr>
            <a:spLocks noGrp="1"/>
          </p:cNvSpPr>
          <p:nvPr>
            <p:ph type="title" idx="4294967295"/>
          </p:nvPr>
        </p:nvSpPr>
        <p:spPr>
          <a:xfrm>
            <a:off x="358485" y="1122363"/>
            <a:ext cx="3017520" cy="3204134"/>
          </a:xfrm>
        </p:spPr>
        <p:txBody>
          <a:bodyPr vert="horz" lIns="91440" tIns="45720" rIns="91440" bIns="45720" rtlCol="0" anchor="b">
            <a:normAutofit/>
          </a:bodyPr>
          <a:lstStyle/>
          <a:p>
            <a:pPr algn="l">
              <a:lnSpc>
                <a:spcPct val="90000"/>
              </a:lnSpc>
            </a:pPr>
            <a:r>
              <a:rPr lang="en-US" sz="4200" dirty="0" err="1"/>
              <a:t>Personalised</a:t>
            </a:r>
            <a:r>
              <a:rPr lang="en-US" sz="4200" dirty="0"/>
              <a:t> care and support </a:t>
            </a:r>
          </a:p>
        </p:txBody>
      </p:sp>
      <p:sp>
        <p:nvSpPr>
          <p:cNvPr id="78" name="Rectangle 7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7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754" name="Slide Number Placeholder 3"/>
          <p:cNvSpPr txBox="1">
            <a:spLocks noGrp="1"/>
          </p:cNvSpPr>
          <p:nvPr/>
        </p:nvSpPr>
        <p:spPr bwMode="auto">
          <a:xfrm>
            <a:off x="7839075" y="6434138"/>
            <a:ext cx="781050" cy="214312"/>
          </a:xfrm>
          <a:prstGeom prst="rect">
            <a:avLst/>
          </a:prstGeom>
          <a:noFill/>
          <a:ln w="9525">
            <a:noFill/>
            <a:miter lim="800000"/>
            <a:headEnd/>
            <a:tailEnd/>
          </a:ln>
        </p:spPr>
        <p:txBody>
          <a:bodyPr lIns="0" tIns="36000" rIns="0" bIns="0"/>
          <a:lstStyle/>
          <a:p>
            <a:pPr algn="ctr">
              <a:spcAft>
                <a:spcPts val="600"/>
              </a:spcAft>
            </a:pPr>
            <a:r>
              <a:rPr lang="en-GB" sz="1400" b="1"/>
              <a:t> </a:t>
            </a:r>
          </a:p>
        </p:txBody>
      </p:sp>
    </p:spTree>
    <p:extLst>
      <p:ext uri="{BB962C8B-B14F-4D97-AF65-F5344CB8AC3E}">
        <p14:creationId xmlns:p14="http://schemas.microsoft.com/office/powerpoint/2010/main" val="213635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755" name="Picture 8"/>
          <p:cNvPicPr>
            <a:picLocks noChangeAspect="1" noChangeArrowheads="1"/>
          </p:cNvPicPr>
          <p:nvPr/>
        </p:nvPicPr>
        <p:blipFill rotWithShape="1">
          <a:blip r:embed="rId3"/>
          <a:srcRect t="5216" r="1" b="1"/>
          <a:stretch/>
        </p:blipFill>
        <p:spPr bwMode="auto">
          <a:xfrm>
            <a:off x="812876" y="53392"/>
            <a:ext cx="7518247" cy="6857990"/>
          </a:xfrm>
          <a:custGeom>
            <a:avLst/>
            <a:gdLst/>
            <a:ahLst/>
            <a:cxnLst/>
            <a:rect l="l" t="t" r="r" b="b"/>
            <a:pathLst>
              <a:path w="9919942" h="6858000">
                <a:moveTo>
                  <a:pt x="0" y="5890890"/>
                </a:moveTo>
                <a:lnTo>
                  <a:pt x="212725" y="5891423"/>
                </a:lnTo>
                <a:cubicBezTo>
                  <a:pt x="582535" y="5892351"/>
                  <a:pt x="1020826" y="5893449"/>
                  <a:pt x="1540283" y="5894751"/>
                </a:cubicBezTo>
                <a:cubicBezTo>
                  <a:pt x="1752088" y="5888795"/>
                  <a:pt x="1952177" y="6005934"/>
                  <a:pt x="2056518" y="6186661"/>
                </a:cubicBezTo>
                <a:cubicBezTo>
                  <a:pt x="2056518" y="6186661"/>
                  <a:pt x="2056518" y="6186661"/>
                  <a:pt x="2405221" y="6790631"/>
                </a:cubicBezTo>
                <a:lnTo>
                  <a:pt x="2444117" y="6858000"/>
                </a:lnTo>
                <a:lnTo>
                  <a:pt x="0" y="6858000"/>
                </a:lnTo>
                <a:close/>
                <a:moveTo>
                  <a:pt x="792260" y="3668381"/>
                </a:moveTo>
                <a:cubicBezTo>
                  <a:pt x="792260" y="3668381"/>
                  <a:pt x="792260" y="3668381"/>
                  <a:pt x="1811431" y="3670937"/>
                </a:cubicBezTo>
                <a:cubicBezTo>
                  <a:pt x="1876362" y="3669112"/>
                  <a:pt x="1937701" y="3705022"/>
                  <a:pt x="1969689" y="3760425"/>
                </a:cubicBezTo>
                <a:cubicBezTo>
                  <a:pt x="1969689" y="3760425"/>
                  <a:pt x="1969689" y="3760425"/>
                  <a:pt x="2480383" y="4644976"/>
                </a:cubicBezTo>
                <a:cubicBezTo>
                  <a:pt x="2513474" y="4702289"/>
                  <a:pt x="2512800" y="4771455"/>
                  <a:pt x="2479858" y="4828684"/>
                </a:cubicBezTo>
                <a:cubicBezTo>
                  <a:pt x="2479858" y="4828684"/>
                  <a:pt x="2479858" y="4828684"/>
                  <a:pt x="1971381" y="5710679"/>
                </a:cubicBezTo>
                <a:cubicBezTo>
                  <a:pt x="1940341" y="5766811"/>
                  <a:pt x="1879433" y="5801975"/>
                  <a:pt x="1815301" y="5800792"/>
                </a:cubicBezTo>
                <a:cubicBezTo>
                  <a:pt x="1815301" y="5800792"/>
                  <a:pt x="1815301" y="5800792"/>
                  <a:pt x="797234" y="5800148"/>
                </a:cubicBezTo>
                <a:cubicBezTo>
                  <a:pt x="731200" y="5800063"/>
                  <a:pt x="670963" y="5766064"/>
                  <a:pt x="637873" y="5708748"/>
                </a:cubicBezTo>
                <a:cubicBezTo>
                  <a:pt x="637873" y="5708748"/>
                  <a:pt x="637873" y="5708748"/>
                  <a:pt x="127178" y="4824199"/>
                </a:cubicBezTo>
                <a:cubicBezTo>
                  <a:pt x="95190" y="4768796"/>
                  <a:pt x="94762" y="4697719"/>
                  <a:pt x="128807" y="4642400"/>
                </a:cubicBezTo>
                <a:cubicBezTo>
                  <a:pt x="128807" y="4642400"/>
                  <a:pt x="128807" y="4642400"/>
                  <a:pt x="636180" y="3758494"/>
                </a:cubicBezTo>
                <a:cubicBezTo>
                  <a:pt x="667221" y="3702364"/>
                  <a:pt x="728129" y="3667198"/>
                  <a:pt x="792260" y="3668381"/>
                </a:cubicBezTo>
                <a:close/>
                <a:moveTo>
                  <a:pt x="2255648" y="3231561"/>
                </a:moveTo>
                <a:cubicBezTo>
                  <a:pt x="2255648" y="3231561"/>
                  <a:pt x="2255648" y="3231561"/>
                  <a:pt x="2618241" y="3232471"/>
                </a:cubicBezTo>
                <a:cubicBezTo>
                  <a:pt x="2641342" y="3231821"/>
                  <a:pt x="2663165" y="3244597"/>
                  <a:pt x="2674545" y="3264308"/>
                </a:cubicBezTo>
                <a:cubicBezTo>
                  <a:pt x="2674545" y="3264308"/>
                  <a:pt x="2674545" y="3264308"/>
                  <a:pt x="2856236" y="3579007"/>
                </a:cubicBezTo>
                <a:cubicBezTo>
                  <a:pt x="2868009" y="3599398"/>
                  <a:pt x="2867769" y="3624006"/>
                  <a:pt x="2856049" y="3644366"/>
                </a:cubicBezTo>
                <a:cubicBezTo>
                  <a:pt x="2856049" y="3644366"/>
                  <a:pt x="2856049" y="3644366"/>
                  <a:pt x="2675147" y="3958155"/>
                </a:cubicBezTo>
                <a:cubicBezTo>
                  <a:pt x="2664104" y="3978125"/>
                  <a:pt x="2642433" y="3990637"/>
                  <a:pt x="2619617" y="3990216"/>
                </a:cubicBezTo>
                <a:cubicBezTo>
                  <a:pt x="2619617" y="3990216"/>
                  <a:pt x="2619617" y="3990216"/>
                  <a:pt x="2257417" y="3989986"/>
                </a:cubicBezTo>
                <a:cubicBezTo>
                  <a:pt x="2233924" y="3989956"/>
                  <a:pt x="2212493" y="3977860"/>
                  <a:pt x="2200720" y="3957469"/>
                </a:cubicBezTo>
                <a:cubicBezTo>
                  <a:pt x="2200720" y="3957469"/>
                  <a:pt x="2200720" y="3957469"/>
                  <a:pt x="2019029" y="3642770"/>
                </a:cubicBezTo>
                <a:cubicBezTo>
                  <a:pt x="2007648" y="3623058"/>
                  <a:pt x="2007496" y="3597772"/>
                  <a:pt x="2019609" y="3578090"/>
                </a:cubicBezTo>
                <a:cubicBezTo>
                  <a:pt x="2019609" y="3578090"/>
                  <a:pt x="2019609" y="3578090"/>
                  <a:pt x="2200118" y="3263622"/>
                </a:cubicBezTo>
                <a:cubicBezTo>
                  <a:pt x="2211161" y="3243651"/>
                  <a:pt x="2232832" y="3231141"/>
                  <a:pt x="2255648" y="3231561"/>
                </a:cubicBezTo>
                <a:close/>
                <a:moveTo>
                  <a:pt x="2433010" y="2733972"/>
                </a:moveTo>
                <a:cubicBezTo>
                  <a:pt x="2433010" y="2733972"/>
                  <a:pt x="2433010" y="2733972"/>
                  <a:pt x="2624472" y="2734451"/>
                </a:cubicBezTo>
                <a:cubicBezTo>
                  <a:pt x="2636671" y="2734110"/>
                  <a:pt x="2648193" y="2740855"/>
                  <a:pt x="2654202" y="2751263"/>
                </a:cubicBezTo>
                <a:cubicBezTo>
                  <a:pt x="2654202" y="2751263"/>
                  <a:pt x="2654202" y="2751263"/>
                  <a:pt x="2750141" y="2917435"/>
                </a:cubicBezTo>
                <a:cubicBezTo>
                  <a:pt x="2756358" y="2928203"/>
                  <a:pt x="2756231" y="2941196"/>
                  <a:pt x="2750042" y="2951947"/>
                </a:cubicBezTo>
                <a:cubicBezTo>
                  <a:pt x="2750042" y="2951947"/>
                  <a:pt x="2750042" y="2951947"/>
                  <a:pt x="2654520" y="3117639"/>
                </a:cubicBezTo>
                <a:cubicBezTo>
                  <a:pt x="2648690" y="3128183"/>
                  <a:pt x="2637246" y="3134790"/>
                  <a:pt x="2625199" y="3134567"/>
                </a:cubicBezTo>
                <a:cubicBezTo>
                  <a:pt x="2625199" y="3134567"/>
                  <a:pt x="2625199" y="3134567"/>
                  <a:pt x="2433944" y="3134446"/>
                </a:cubicBezTo>
                <a:cubicBezTo>
                  <a:pt x="2421540" y="3134430"/>
                  <a:pt x="2410223" y="3128043"/>
                  <a:pt x="2404006" y="3117275"/>
                </a:cubicBezTo>
                <a:cubicBezTo>
                  <a:pt x="2404006" y="3117275"/>
                  <a:pt x="2404006" y="3117275"/>
                  <a:pt x="2308067" y="2951104"/>
                </a:cubicBezTo>
                <a:cubicBezTo>
                  <a:pt x="2302058" y="2940696"/>
                  <a:pt x="2301978" y="2927344"/>
                  <a:pt x="2308373" y="2916950"/>
                </a:cubicBezTo>
                <a:cubicBezTo>
                  <a:pt x="2308373" y="2916950"/>
                  <a:pt x="2308373" y="2916950"/>
                  <a:pt x="2403689" y="2750900"/>
                </a:cubicBezTo>
                <a:cubicBezTo>
                  <a:pt x="2409520" y="2740356"/>
                  <a:pt x="2420963" y="2733749"/>
                  <a:pt x="2433010" y="2733972"/>
                </a:cubicBezTo>
                <a:close/>
                <a:moveTo>
                  <a:pt x="4333377" y="2409543"/>
                </a:moveTo>
                <a:cubicBezTo>
                  <a:pt x="4333377" y="2409543"/>
                  <a:pt x="4333377" y="2409543"/>
                  <a:pt x="7657903" y="2417878"/>
                </a:cubicBezTo>
                <a:cubicBezTo>
                  <a:pt x="7869708" y="2411922"/>
                  <a:pt x="8069795" y="2529061"/>
                  <a:pt x="8174138" y="2709787"/>
                </a:cubicBezTo>
                <a:cubicBezTo>
                  <a:pt x="8174138" y="2709787"/>
                  <a:pt x="8174138" y="2709787"/>
                  <a:pt x="9840019" y="5595180"/>
                </a:cubicBezTo>
                <a:cubicBezTo>
                  <a:pt x="9947960" y="5782138"/>
                  <a:pt x="9945763" y="6007756"/>
                  <a:pt x="9838301" y="6194439"/>
                </a:cubicBezTo>
                <a:cubicBezTo>
                  <a:pt x="9838301" y="6194439"/>
                  <a:pt x="9838301" y="6194439"/>
                  <a:pt x="9491114" y="6796666"/>
                </a:cubicBezTo>
                <a:lnTo>
                  <a:pt x="9455755" y="6858000"/>
                </a:lnTo>
                <a:lnTo>
                  <a:pt x="2555435" y="6858000"/>
                </a:lnTo>
                <a:lnTo>
                  <a:pt x="2457118" y="6687713"/>
                </a:lnTo>
                <a:cubicBezTo>
                  <a:pt x="2365609" y="6529214"/>
                  <a:pt x="2267998" y="6360148"/>
                  <a:pt x="2163881" y="6179811"/>
                </a:cubicBezTo>
                <a:cubicBezTo>
                  <a:pt x="2059539" y="5999084"/>
                  <a:pt x="2058136" y="5767233"/>
                  <a:pt x="2169197" y="5586783"/>
                </a:cubicBezTo>
                <a:cubicBezTo>
                  <a:pt x="2169197" y="5586783"/>
                  <a:pt x="2169197" y="5586783"/>
                  <a:pt x="3824243" y="2703492"/>
                </a:cubicBezTo>
                <a:cubicBezTo>
                  <a:pt x="3925497" y="2520394"/>
                  <a:pt x="4124183" y="2405683"/>
                  <a:pt x="4333377" y="2409543"/>
                </a:cubicBezTo>
                <a:close/>
                <a:moveTo>
                  <a:pt x="725024" y="2239631"/>
                </a:moveTo>
                <a:cubicBezTo>
                  <a:pt x="725024" y="2239631"/>
                  <a:pt x="725024" y="2239631"/>
                  <a:pt x="1356572" y="2241215"/>
                </a:cubicBezTo>
                <a:cubicBezTo>
                  <a:pt x="1396808" y="2240083"/>
                  <a:pt x="1434818" y="2262335"/>
                  <a:pt x="1454639" y="2296667"/>
                </a:cubicBezTo>
                <a:cubicBezTo>
                  <a:pt x="1454639" y="2296667"/>
                  <a:pt x="1454639" y="2296667"/>
                  <a:pt x="1771100" y="2844795"/>
                </a:cubicBezTo>
                <a:cubicBezTo>
                  <a:pt x="1791605" y="2880310"/>
                  <a:pt x="1791188" y="2923170"/>
                  <a:pt x="1770775" y="2958634"/>
                </a:cubicBezTo>
                <a:cubicBezTo>
                  <a:pt x="1770775" y="2958634"/>
                  <a:pt x="1770775" y="2958634"/>
                  <a:pt x="1455688" y="3505178"/>
                </a:cubicBezTo>
                <a:cubicBezTo>
                  <a:pt x="1436453" y="3539960"/>
                  <a:pt x="1398709" y="3561751"/>
                  <a:pt x="1358971" y="3561017"/>
                </a:cubicBezTo>
                <a:cubicBezTo>
                  <a:pt x="1358971" y="3561017"/>
                  <a:pt x="1358971" y="3561017"/>
                  <a:pt x="728106" y="3560618"/>
                </a:cubicBezTo>
                <a:cubicBezTo>
                  <a:pt x="687187" y="3560566"/>
                  <a:pt x="649860" y="3539497"/>
                  <a:pt x="629355" y="3503981"/>
                </a:cubicBezTo>
                <a:cubicBezTo>
                  <a:pt x="629355" y="3503981"/>
                  <a:pt x="629355" y="3503981"/>
                  <a:pt x="312894" y="2955854"/>
                </a:cubicBezTo>
                <a:cubicBezTo>
                  <a:pt x="293073" y="2921523"/>
                  <a:pt x="292806" y="2877479"/>
                  <a:pt x="313904" y="2843200"/>
                </a:cubicBezTo>
                <a:cubicBezTo>
                  <a:pt x="313904" y="2843200"/>
                  <a:pt x="313904" y="2843200"/>
                  <a:pt x="628307" y="2295471"/>
                </a:cubicBezTo>
                <a:cubicBezTo>
                  <a:pt x="647542" y="2260690"/>
                  <a:pt x="685286" y="2238898"/>
                  <a:pt x="725024" y="2239631"/>
                </a:cubicBezTo>
                <a:close/>
                <a:moveTo>
                  <a:pt x="2879072" y="1760629"/>
                </a:moveTo>
                <a:cubicBezTo>
                  <a:pt x="2879072" y="1760629"/>
                  <a:pt x="2879072" y="1760629"/>
                  <a:pt x="3409516" y="1761958"/>
                </a:cubicBezTo>
                <a:cubicBezTo>
                  <a:pt x="3443310" y="1761007"/>
                  <a:pt x="3475235" y="1779699"/>
                  <a:pt x="3491884" y="1808535"/>
                </a:cubicBezTo>
                <a:cubicBezTo>
                  <a:pt x="3491884" y="1808535"/>
                  <a:pt x="3491884" y="1808535"/>
                  <a:pt x="3757682" y="2268912"/>
                </a:cubicBezTo>
                <a:cubicBezTo>
                  <a:pt x="3774905" y="2298742"/>
                  <a:pt x="3774555" y="2334740"/>
                  <a:pt x="3757409" y="2364527"/>
                </a:cubicBezTo>
                <a:cubicBezTo>
                  <a:pt x="3757409" y="2364527"/>
                  <a:pt x="3757409" y="2364527"/>
                  <a:pt x="3492764" y="2823575"/>
                </a:cubicBezTo>
                <a:cubicBezTo>
                  <a:pt x="3476609" y="2852789"/>
                  <a:pt x="3444908" y="2871091"/>
                  <a:pt x="3411530" y="2870476"/>
                </a:cubicBezTo>
                <a:cubicBezTo>
                  <a:pt x="3411530" y="2870476"/>
                  <a:pt x="3411530" y="2870476"/>
                  <a:pt x="2881660" y="2870140"/>
                </a:cubicBezTo>
                <a:cubicBezTo>
                  <a:pt x="2847292" y="2870095"/>
                  <a:pt x="2815940" y="2852400"/>
                  <a:pt x="2798719" y="2822570"/>
                </a:cubicBezTo>
                <a:cubicBezTo>
                  <a:pt x="2798719" y="2822570"/>
                  <a:pt x="2798719" y="2822570"/>
                  <a:pt x="2532919" y="2362193"/>
                </a:cubicBezTo>
                <a:cubicBezTo>
                  <a:pt x="2516270" y="2333357"/>
                  <a:pt x="2516047" y="2296363"/>
                  <a:pt x="2533769" y="2267572"/>
                </a:cubicBezTo>
                <a:cubicBezTo>
                  <a:pt x="2533769" y="2267572"/>
                  <a:pt x="2533769" y="2267572"/>
                  <a:pt x="2797838" y="1807530"/>
                </a:cubicBezTo>
                <a:cubicBezTo>
                  <a:pt x="2813994" y="1778316"/>
                  <a:pt x="2845695" y="1760013"/>
                  <a:pt x="2879072" y="1760629"/>
                </a:cubicBezTo>
                <a:close/>
                <a:moveTo>
                  <a:pt x="3648251" y="0"/>
                </a:moveTo>
                <a:lnTo>
                  <a:pt x="5834936" y="0"/>
                </a:lnTo>
                <a:lnTo>
                  <a:pt x="5837246" y="4001"/>
                </a:lnTo>
                <a:cubicBezTo>
                  <a:pt x="5936488" y="175894"/>
                  <a:pt x="6080841" y="425920"/>
                  <a:pt x="6290808" y="789594"/>
                </a:cubicBezTo>
                <a:cubicBezTo>
                  <a:pt x="6334344" y="865000"/>
                  <a:pt x="6333460" y="955997"/>
                  <a:pt x="6290116" y="1031291"/>
                </a:cubicBezTo>
                <a:cubicBezTo>
                  <a:pt x="6290116" y="1031291"/>
                  <a:pt x="6290116" y="1031291"/>
                  <a:pt x="5621142" y="2191688"/>
                </a:cubicBezTo>
                <a:cubicBezTo>
                  <a:pt x="5580303" y="2265537"/>
                  <a:pt x="5500166" y="2311803"/>
                  <a:pt x="5415793" y="2310245"/>
                </a:cubicBezTo>
                <a:cubicBezTo>
                  <a:pt x="5415793" y="2310245"/>
                  <a:pt x="5415793" y="2310245"/>
                  <a:pt x="4076372" y="2309398"/>
                </a:cubicBezTo>
                <a:cubicBezTo>
                  <a:pt x="3989495" y="2309287"/>
                  <a:pt x="3910245" y="2264555"/>
                  <a:pt x="3866709" y="2189150"/>
                </a:cubicBezTo>
                <a:cubicBezTo>
                  <a:pt x="3866709" y="2189150"/>
                  <a:pt x="3866709" y="2189150"/>
                  <a:pt x="3194813" y="1025391"/>
                </a:cubicBezTo>
                <a:cubicBezTo>
                  <a:pt x="3152728" y="952499"/>
                  <a:pt x="3152165" y="858988"/>
                  <a:pt x="3196958" y="786207"/>
                </a:cubicBezTo>
                <a:cubicBezTo>
                  <a:pt x="3196958" y="786207"/>
                  <a:pt x="3196958" y="786207"/>
                  <a:pt x="3644148" y="7148"/>
                </a:cubicBezTo>
                <a:close/>
              </a:path>
            </a:pathLst>
          </a:custGeom>
          <a:noFill/>
        </p:spPr>
      </p:pic>
      <p:grpSp>
        <p:nvGrpSpPr>
          <p:cNvPr id="74" name="Group 73">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1000124"/>
            <a:ext cx="1171701" cy="1172973"/>
            <a:chOff x="9160561" y="1000124"/>
            <a:chExt cx="1562267" cy="1172973"/>
          </a:xfrm>
        </p:grpSpPr>
        <p:sp>
          <p:nvSpPr>
            <p:cNvPr id="75"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6"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74754" name="Slide Number Placeholder 3"/>
          <p:cNvSpPr txBox="1">
            <a:spLocks noGrp="1"/>
          </p:cNvSpPr>
          <p:nvPr/>
        </p:nvSpPr>
        <p:spPr bwMode="auto">
          <a:xfrm>
            <a:off x="7839075" y="6434138"/>
            <a:ext cx="781050" cy="214312"/>
          </a:xfrm>
          <a:prstGeom prst="rect">
            <a:avLst/>
          </a:prstGeom>
          <a:noFill/>
          <a:ln w="9525">
            <a:noFill/>
            <a:miter lim="800000"/>
            <a:headEnd/>
            <a:tailEnd/>
          </a:ln>
        </p:spPr>
        <p:txBody>
          <a:bodyPr lIns="0" tIns="36000" rIns="0" bIns="0"/>
          <a:lstStyle/>
          <a:p>
            <a:pPr algn="ctr">
              <a:spcAft>
                <a:spcPts val="600"/>
              </a:spcAft>
            </a:pPr>
            <a:r>
              <a:rPr lang="en-GB" sz="1400" b="1"/>
              <a:t> </a:t>
            </a:r>
          </a:p>
        </p:txBody>
      </p:sp>
    </p:spTree>
    <p:extLst>
      <p:ext uri="{BB962C8B-B14F-4D97-AF65-F5344CB8AC3E}">
        <p14:creationId xmlns:p14="http://schemas.microsoft.com/office/powerpoint/2010/main" val="252684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8759B-17D2-49E6-856B-2659C0267D07}"/>
              </a:ext>
            </a:extLst>
          </p:cNvPr>
          <p:cNvSpPr>
            <a:spLocks noGrp="1"/>
          </p:cNvSpPr>
          <p:nvPr>
            <p:ph type="title"/>
          </p:nvPr>
        </p:nvSpPr>
        <p:spPr>
          <a:xfrm>
            <a:off x="129401" y="1340768"/>
            <a:ext cx="2301940" cy="5257799"/>
          </a:xfrm>
        </p:spPr>
        <p:txBody>
          <a:bodyPr vert="horz" lIns="91440" tIns="45720" rIns="91440" bIns="45720" rtlCol="0" anchor="ctr">
            <a:normAutofit fontScale="90000"/>
          </a:bodyPr>
          <a:lstStyle/>
          <a:p>
            <a:pPr algn="l">
              <a:lnSpc>
                <a:spcPct val="90000"/>
              </a:lnSpc>
            </a:pPr>
            <a:r>
              <a:rPr lang="en-US" sz="3100" dirty="0">
                <a:solidFill>
                  <a:srgbClr val="2C2C2C"/>
                </a:solidFill>
              </a:rPr>
              <a:t>* Prehab</a:t>
            </a:r>
            <a:br>
              <a:rPr lang="en-US" sz="3100" dirty="0">
                <a:solidFill>
                  <a:srgbClr val="2C2C2C"/>
                </a:solidFill>
              </a:rPr>
            </a:br>
            <a:r>
              <a:rPr lang="en-US" sz="3100" dirty="0">
                <a:solidFill>
                  <a:srgbClr val="2C2C2C"/>
                </a:solidFill>
              </a:rPr>
              <a:t>* Rehab</a:t>
            </a:r>
            <a:br>
              <a:rPr lang="en-US" sz="3100" dirty="0">
                <a:solidFill>
                  <a:srgbClr val="2C2C2C"/>
                </a:solidFill>
              </a:rPr>
            </a:br>
            <a:r>
              <a:rPr lang="en-US" sz="3100" dirty="0">
                <a:solidFill>
                  <a:srgbClr val="2C2C2C"/>
                </a:solidFill>
              </a:rPr>
              <a:t>* Stratified   </a:t>
            </a:r>
            <a:br>
              <a:rPr lang="en-US" sz="3100" dirty="0">
                <a:solidFill>
                  <a:srgbClr val="2C2C2C"/>
                </a:solidFill>
              </a:rPr>
            </a:br>
            <a:r>
              <a:rPr lang="en-US" sz="3100" dirty="0">
                <a:solidFill>
                  <a:srgbClr val="2C2C2C"/>
                </a:solidFill>
              </a:rPr>
              <a:t>   after care</a:t>
            </a:r>
            <a:br>
              <a:rPr lang="en-US" sz="3100" dirty="0">
                <a:solidFill>
                  <a:srgbClr val="2C2C2C"/>
                </a:solidFill>
              </a:rPr>
            </a:br>
            <a:r>
              <a:rPr lang="en-US" sz="3100" dirty="0">
                <a:solidFill>
                  <a:srgbClr val="2C2C2C"/>
                </a:solidFill>
              </a:rPr>
              <a:t>* Surveillance</a:t>
            </a:r>
            <a:br>
              <a:rPr lang="en-US" sz="3100" dirty="0">
                <a:solidFill>
                  <a:srgbClr val="2C2C2C"/>
                </a:solidFill>
              </a:rPr>
            </a:br>
            <a:r>
              <a:rPr lang="en-US" sz="3100" dirty="0">
                <a:solidFill>
                  <a:srgbClr val="2C2C2C"/>
                </a:solidFill>
              </a:rPr>
              <a:t>* 2ndary    </a:t>
            </a:r>
            <a:br>
              <a:rPr lang="en-US" sz="3100" dirty="0">
                <a:solidFill>
                  <a:srgbClr val="2C2C2C"/>
                </a:solidFill>
              </a:rPr>
            </a:br>
            <a:r>
              <a:rPr lang="en-US" sz="3100" dirty="0">
                <a:solidFill>
                  <a:srgbClr val="2C2C2C"/>
                </a:solidFill>
              </a:rPr>
              <a:t>   cancer </a:t>
            </a:r>
            <a:br>
              <a:rPr lang="en-US" sz="3100" dirty="0">
                <a:solidFill>
                  <a:srgbClr val="2C2C2C"/>
                </a:solidFill>
              </a:rPr>
            </a:br>
            <a:r>
              <a:rPr lang="en-US" sz="3100" dirty="0">
                <a:solidFill>
                  <a:srgbClr val="2C2C2C"/>
                </a:solidFill>
              </a:rPr>
              <a:t>   prevention</a:t>
            </a:r>
            <a:br>
              <a:rPr lang="en-US" sz="3100" dirty="0">
                <a:solidFill>
                  <a:srgbClr val="2C2C2C"/>
                </a:solidFill>
              </a:rPr>
            </a:br>
            <a:r>
              <a:rPr lang="en-US" sz="3100" dirty="0">
                <a:solidFill>
                  <a:srgbClr val="2C2C2C"/>
                </a:solidFill>
              </a:rPr>
              <a:t>* Managing </a:t>
            </a:r>
            <a:br>
              <a:rPr lang="en-US" sz="3100" dirty="0">
                <a:solidFill>
                  <a:srgbClr val="2C2C2C"/>
                </a:solidFill>
              </a:rPr>
            </a:br>
            <a:r>
              <a:rPr lang="en-US" sz="3100" dirty="0">
                <a:solidFill>
                  <a:srgbClr val="2C2C2C"/>
                </a:solidFill>
              </a:rPr>
              <a:t>   acute </a:t>
            </a:r>
            <a:r>
              <a:rPr lang="en-US" sz="3100" dirty="0" err="1">
                <a:solidFill>
                  <a:srgbClr val="2C2C2C"/>
                </a:solidFill>
              </a:rPr>
              <a:t>ttmt</a:t>
            </a:r>
            <a:r>
              <a:rPr lang="en-US" sz="3100" dirty="0">
                <a:solidFill>
                  <a:srgbClr val="2C2C2C"/>
                </a:solidFill>
              </a:rPr>
              <a:t> </a:t>
            </a:r>
            <a:br>
              <a:rPr lang="en-US" sz="3100" dirty="0">
                <a:solidFill>
                  <a:srgbClr val="2C2C2C"/>
                </a:solidFill>
              </a:rPr>
            </a:br>
            <a:r>
              <a:rPr lang="en-US" sz="3100" dirty="0">
                <a:solidFill>
                  <a:srgbClr val="2C2C2C"/>
                </a:solidFill>
              </a:rPr>
              <a:t>   effects</a:t>
            </a:r>
            <a:br>
              <a:rPr lang="en-US" sz="3100" dirty="0">
                <a:solidFill>
                  <a:srgbClr val="2C2C2C"/>
                </a:solidFill>
              </a:rPr>
            </a:br>
            <a:r>
              <a:rPr lang="en-US" sz="3100" dirty="0">
                <a:solidFill>
                  <a:srgbClr val="2C2C2C"/>
                </a:solidFill>
              </a:rPr>
              <a:t>* Managing   </a:t>
            </a:r>
            <a:br>
              <a:rPr lang="en-US" sz="3100" dirty="0">
                <a:solidFill>
                  <a:srgbClr val="2C2C2C"/>
                </a:solidFill>
              </a:rPr>
            </a:br>
            <a:r>
              <a:rPr lang="en-US" sz="3100" dirty="0">
                <a:solidFill>
                  <a:srgbClr val="2C2C2C"/>
                </a:solidFill>
              </a:rPr>
              <a:t>   long-term   </a:t>
            </a:r>
            <a:br>
              <a:rPr lang="en-US" sz="3100" dirty="0">
                <a:solidFill>
                  <a:srgbClr val="2C2C2C"/>
                </a:solidFill>
              </a:rPr>
            </a:br>
            <a:r>
              <a:rPr lang="en-US" sz="3100" dirty="0">
                <a:solidFill>
                  <a:srgbClr val="2C2C2C"/>
                </a:solidFill>
              </a:rPr>
              <a:t>   effects</a:t>
            </a:r>
            <a:br>
              <a:rPr lang="en-US" sz="3100" dirty="0">
                <a:solidFill>
                  <a:srgbClr val="2C2C2C"/>
                </a:solidFill>
              </a:rPr>
            </a:br>
            <a:r>
              <a:rPr lang="en-US" sz="3100" dirty="0">
                <a:solidFill>
                  <a:srgbClr val="2C2C2C"/>
                </a:solidFill>
              </a:rPr>
              <a:t>* Monitoring for late effects</a:t>
            </a:r>
            <a:br>
              <a:rPr lang="en-US" sz="3100" dirty="0">
                <a:solidFill>
                  <a:srgbClr val="2C2C2C"/>
                </a:solidFill>
              </a:rPr>
            </a:br>
            <a:br>
              <a:rPr lang="en-US" sz="3100" dirty="0">
                <a:solidFill>
                  <a:srgbClr val="2C2C2C"/>
                </a:solidFill>
              </a:rPr>
            </a:br>
            <a:endParaRPr lang="en-US" sz="3100" dirty="0">
              <a:solidFill>
                <a:srgbClr val="2C2C2C"/>
              </a:solidFill>
            </a:endParaRPr>
          </a:p>
        </p:txBody>
      </p:sp>
      <p:sp>
        <p:nvSpPr>
          <p:cNvPr id="12"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5050"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drawing&#10;&#10;Description automatically generated">
            <a:extLst>
              <a:ext uri="{FF2B5EF4-FFF2-40B4-BE49-F238E27FC236}">
                <a16:creationId xmlns:a16="http://schemas.microsoft.com/office/drawing/2014/main" id="{9515DB0F-5AEA-429E-9589-9D95C579555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26" r="4444" b="1"/>
          <a:stretch/>
        </p:blipFill>
        <p:spPr>
          <a:xfrm>
            <a:off x="3047223" y="942538"/>
            <a:ext cx="5197185" cy="4808332"/>
          </a:xfrm>
          <a:prstGeom prst="rect">
            <a:avLst/>
          </a:prstGeom>
          <a:effectLst/>
        </p:spPr>
      </p:pic>
      <p:sp>
        <p:nvSpPr>
          <p:cNvPr id="6" name="TextBox 5">
            <a:extLst>
              <a:ext uri="{FF2B5EF4-FFF2-40B4-BE49-F238E27FC236}">
                <a16:creationId xmlns:a16="http://schemas.microsoft.com/office/drawing/2014/main" id="{778B71A5-68CB-4830-A715-C877A286DA12}"/>
              </a:ext>
            </a:extLst>
          </p:cNvPr>
          <p:cNvSpPr txBox="1"/>
          <p:nvPr/>
        </p:nvSpPr>
        <p:spPr>
          <a:xfrm>
            <a:off x="8149896" y="753187"/>
            <a:ext cx="275606" cy="707886"/>
          </a:xfrm>
          <a:prstGeom prst="rect">
            <a:avLst/>
          </a:prstGeom>
          <a:noFill/>
        </p:spPr>
        <p:txBody>
          <a:bodyPr wrap="square" rtlCol="0">
            <a:spAutoFit/>
          </a:bodyPr>
          <a:lstStyle/>
          <a:p>
            <a:r>
              <a:rPr lang="en-GB" sz="4000" dirty="0"/>
              <a:t>a</a:t>
            </a:r>
          </a:p>
        </p:txBody>
      </p:sp>
    </p:spTree>
    <p:extLst>
      <p:ext uri="{BB962C8B-B14F-4D97-AF65-F5344CB8AC3E}">
        <p14:creationId xmlns:p14="http://schemas.microsoft.com/office/powerpoint/2010/main" val="41391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9DD1-D894-42E0-9BE5-11D91A381665}"/>
              </a:ext>
            </a:extLst>
          </p:cNvPr>
          <p:cNvSpPr>
            <a:spLocks noGrp="1"/>
          </p:cNvSpPr>
          <p:nvPr>
            <p:ph type="title"/>
          </p:nvPr>
        </p:nvSpPr>
        <p:spPr/>
        <p:txBody>
          <a:bodyPr/>
          <a:lstStyle/>
          <a:p>
            <a:endParaRPr lang="en-GB" dirty="0"/>
          </a:p>
        </p:txBody>
      </p:sp>
      <p:pic>
        <p:nvPicPr>
          <p:cNvPr id="3074" name="Picture 2">
            <a:extLst>
              <a:ext uri="{FF2B5EF4-FFF2-40B4-BE49-F238E27FC236}">
                <a16:creationId xmlns:a16="http://schemas.microsoft.com/office/drawing/2014/main" id="{DDCDE52E-C792-4F84-BBAE-9E28C8AAEF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20808" cy="30789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0B7FA7E-61A5-461E-819A-4DE3B9DCA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270" y="3302743"/>
            <a:ext cx="6600538" cy="35552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463E0E-2E04-4184-AB2B-25C68BB007F1}"/>
              </a:ext>
            </a:extLst>
          </p:cNvPr>
          <p:cNvSpPr txBox="1"/>
          <p:nvPr/>
        </p:nvSpPr>
        <p:spPr>
          <a:xfrm>
            <a:off x="23192" y="3843288"/>
            <a:ext cx="2497078" cy="1754326"/>
          </a:xfrm>
          <a:prstGeom prst="rect">
            <a:avLst/>
          </a:prstGeom>
          <a:noFill/>
        </p:spPr>
        <p:txBody>
          <a:bodyPr wrap="square">
            <a:spAutoFit/>
          </a:bodyPr>
          <a:lstStyle/>
          <a:p>
            <a:r>
              <a:rPr lang="en-GB" b="1" i="0" dirty="0">
                <a:solidFill>
                  <a:schemeClr val="accent2"/>
                </a:solidFill>
                <a:effectLst/>
                <a:latin typeface="Lato"/>
              </a:rPr>
              <a:t>The top ten support services requested by cancer survivors.</a:t>
            </a:r>
          </a:p>
          <a:p>
            <a:endParaRPr lang="en-GB" b="1" dirty="0">
              <a:solidFill>
                <a:schemeClr val="accent2"/>
              </a:solidFill>
              <a:latin typeface="Lato"/>
            </a:endParaRPr>
          </a:p>
          <a:p>
            <a:r>
              <a:rPr lang="en-GB" b="1" dirty="0">
                <a:solidFill>
                  <a:schemeClr val="accent2"/>
                </a:solidFill>
                <a:latin typeface="Lato"/>
              </a:rPr>
              <a:t>Survey of </a:t>
            </a:r>
            <a:r>
              <a:rPr lang="en-GB" b="1" i="0" dirty="0">
                <a:solidFill>
                  <a:schemeClr val="accent2"/>
                </a:solidFill>
                <a:effectLst/>
                <a:latin typeface="Lato"/>
              </a:rPr>
              <a:t>1,054 people LWBC</a:t>
            </a:r>
            <a:endParaRPr lang="en-GB" dirty="0">
              <a:solidFill>
                <a:schemeClr val="accent2"/>
              </a:solidFill>
            </a:endParaRPr>
          </a:p>
        </p:txBody>
      </p:sp>
    </p:spTree>
    <p:extLst>
      <p:ext uri="{BB962C8B-B14F-4D97-AF65-F5344CB8AC3E}">
        <p14:creationId xmlns:p14="http://schemas.microsoft.com/office/powerpoint/2010/main" val="168587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1891</Words>
  <Application>Microsoft Office PowerPoint</Application>
  <PresentationFormat>On-screen Show (4:3)</PresentationFormat>
  <Paragraphs>233</Paragraphs>
  <Slides>33</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-apple-system</vt:lpstr>
      <vt:lpstr>Arial</vt:lpstr>
      <vt:lpstr>Calibri</vt:lpstr>
      <vt:lpstr>inherit</vt:lpstr>
      <vt:lpstr>Lato</vt:lpstr>
      <vt:lpstr>open sans</vt:lpstr>
      <vt:lpstr>open sans</vt:lpstr>
      <vt:lpstr>Oswald</vt:lpstr>
      <vt:lpstr>Roboto</vt:lpstr>
      <vt:lpstr>Segoe UI</vt:lpstr>
      <vt:lpstr>Times New Roman</vt:lpstr>
      <vt:lpstr>Office Theme</vt:lpstr>
      <vt:lpstr>Delivering an effective cancer survivorship programme</vt:lpstr>
      <vt:lpstr>Content </vt:lpstr>
      <vt:lpstr>What is a cancer survivorship programme?</vt:lpstr>
      <vt:lpstr>PowerPoint Presentation</vt:lpstr>
      <vt:lpstr>Where is it delivered?</vt:lpstr>
      <vt:lpstr>Personalised care and support </vt:lpstr>
      <vt:lpstr>PowerPoint Presentation</vt:lpstr>
      <vt:lpstr>* Prehab * Rehab * Stratified       after care * Surveillance * 2ndary        cancer     prevention * Managing     acute ttmt     effects * Managing       long-term       effects * Monitoring for late effects  </vt:lpstr>
      <vt:lpstr>PowerPoint Presentation</vt:lpstr>
      <vt:lpstr>PowerPoint Presentation</vt:lpstr>
      <vt:lpstr>Physical activity and healthy lifestyle - stratification</vt:lpstr>
      <vt:lpstr>What defines an ‘effective’ program?</vt:lpstr>
      <vt:lpstr>PowerPoint Presentation</vt:lpstr>
      <vt:lpstr>Benefits</vt:lpstr>
      <vt:lpstr>Key features</vt:lpstr>
      <vt:lpstr>Stratifying according to what need?</vt:lpstr>
      <vt:lpstr>Clinical Oncology Society of Australia position statement on cancer survivorship care </vt:lpstr>
      <vt:lpstr>Developing outcome data</vt:lpstr>
      <vt:lpstr>Quarterly data collected</vt:lpstr>
      <vt:lpstr>PowerPoint Presentation</vt:lpstr>
      <vt:lpstr>How is your health today?  Score 0-100  </vt:lpstr>
      <vt:lpstr>Patient feedback</vt:lpstr>
      <vt:lpstr>Rehabilitation study data</vt:lpstr>
      <vt:lpstr>Digital solutions</vt:lpstr>
      <vt:lpstr>My medical record</vt:lpstr>
      <vt:lpstr>Online tool to help manage fatigue www.macmillanrestore.org.uk</vt:lpstr>
      <vt:lpstr>Lessons learnt - 1</vt:lpstr>
      <vt:lpstr>   Integration within the cancer care pathway - 2</vt:lpstr>
      <vt:lpstr>PowerPoint Presentation</vt:lpstr>
      <vt:lpstr>Helping people help themselves - 4</vt:lpstr>
      <vt:lpstr>Key points</vt:lpstr>
      <vt:lpstr>Key points 2</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an effective cancer survivorship programme</dc:title>
  <dc:creator>Claire Taylor</dc:creator>
  <cp:lastModifiedBy>Claire Taylor</cp:lastModifiedBy>
  <cp:revision>8</cp:revision>
  <dcterms:created xsi:type="dcterms:W3CDTF">2020-08-24T20:53:27Z</dcterms:created>
  <dcterms:modified xsi:type="dcterms:W3CDTF">2022-02-28T10:34:56Z</dcterms:modified>
</cp:coreProperties>
</file>