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>
  <p:sldMasterIdLst>
    <p:sldMasterId id="2147484408" r:id="rId1"/>
    <p:sldMasterId id="2147484419" r:id="rId2"/>
  </p:sldMasterIdLst>
  <p:notesMasterIdLst>
    <p:notesMasterId r:id="rId24"/>
  </p:notesMasterIdLst>
  <p:sldIdLst>
    <p:sldId id="278" r:id="rId3"/>
    <p:sldId id="281" r:id="rId4"/>
    <p:sldId id="276" r:id="rId5"/>
    <p:sldId id="275" r:id="rId6"/>
    <p:sldId id="277" r:id="rId7"/>
    <p:sldId id="257" r:id="rId8"/>
    <p:sldId id="263" r:id="rId9"/>
    <p:sldId id="259" r:id="rId10"/>
    <p:sldId id="260" r:id="rId11"/>
    <p:sldId id="273" r:id="rId12"/>
    <p:sldId id="280" r:id="rId13"/>
    <p:sldId id="261" r:id="rId14"/>
    <p:sldId id="264" r:id="rId15"/>
    <p:sldId id="267" r:id="rId16"/>
    <p:sldId id="266" r:id="rId17"/>
    <p:sldId id="268" r:id="rId18"/>
    <p:sldId id="272" r:id="rId19"/>
    <p:sldId id="270" r:id="rId20"/>
    <p:sldId id="269" r:id="rId21"/>
    <p:sldId id="282" r:id="rId22"/>
    <p:sldId id="279" r:id="rId23"/>
  </p:sldIdLst>
  <p:sldSz cx="12192000" cy="6858000"/>
  <p:notesSz cx="6797675" cy="9926638"/>
  <p:defaultTextStyle>
    <a:defPPr>
      <a:defRPr lang="en-US"/>
    </a:defPPr>
    <a:lvl1pPr algn="l" defTabSz="912813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1pPr>
    <a:lvl2pPr marL="455613" indent="1588" algn="l" defTabSz="912813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2813" indent="1588" algn="l" defTabSz="912813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0013" indent="1588" algn="l" defTabSz="912813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7213" indent="1588" algn="l" defTabSz="912813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17">
          <p15:clr>
            <a:srgbClr val="A4A3A4"/>
          </p15:clr>
        </p15:guide>
        <p15:guide id="2" orient="horz" pos="3657">
          <p15:clr>
            <a:srgbClr val="A4A3A4"/>
          </p15:clr>
        </p15:guide>
        <p15:guide id="3" orient="horz" pos="527">
          <p15:clr>
            <a:srgbClr val="A4A3A4"/>
          </p15:clr>
        </p15:guide>
        <p15:guide id="4" pos="438">
          <p15:clr>
            <a:srgbClr val="A4A3A4"/>
          </p15:clr>
        </p15:guide>
        <p15:guide id="5" pos="3613">
          <p15:clr>
            <a:srgbClr val="A4A3A4"/>
          </p15:clr>
        </p15:guide>
        <p15:guide id="6" pos="7242">
          <p15:clr>
            <a:srgbClr val="A4A3A4"/>
          </p15:clr>
        </p15:guide>
        <p15:guide id="7" pos="4044" userDrawn="1">
          <p15:clr>
            <a:srgbClr val="A4A3A4"/>
          </p15:clr>
        </p15:guide>
        <p15:guide id="8" pos="3863">
          <p15:clr>
            <a:srgbClr val="A4A3A4"/>
          </p15:clr>
        </p15:guide>
        <p15:guide id="9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ochenek Jessica" initials="BJ" lastIdx="1" clrIdx="0">
    <p:extLst>
      <p:ext uri="{19B8F6BF-5375-455C-9EA6-DF929625EA0E}">
        <p15:presenceInfo xmlns:p15="http://schemas.microsoft.com/office/powerpoint/2012/main" userId="S-1-5-21-54938807-603345021-1162870789-20388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80" autoAdjust="0"/>
    <p:restoredTop sz="74453" autoAdjust="0"/>
  </p:normalViewPr>
  <p:slideViewPr>
    <p:cSldViewPr snapToGrid="0" showGuides="1">
      <p:cViewPr varScale="1">
        <p:scale>
          <a:sx n="52" d="100"/>
          <a:sy n="52" d="100"/>
        </p:scale>
        <p:origin x="1152" y="52"/>
      </p:cViewPr>
      <p:guideLst>
        <p:guide orient="horz" pos="1117"/>
        <p:guide orient="horz" pos="3657"/>
        <p:guide orient="horz" pos="527"/>
        <p:guide pos="438"/>
        <p:guide pos="3613"/>
        <p:guide pos="7242"/>
        <p:guide pos="4044"/>
        <p:guide pos="3863"/>
        <p:guide orient="horz"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BC3E4D4-B711-4665-A485-87394A37FC6E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GB"/>
        </a:p>
      </dgm:t>
    </dgm:pt>
    <dgm:pt modelId="{43626A95-5796-4F7F-BAD4-BFA563C04DDC}">
      <dgm:prSet custT="1"/>
      <dgm:spPr/>
      <dgm:t>
        <a:bodyPr/>
        <a:lstStyle/>
        <a:p>
          <a:pPr algn="ctr" rtl="0"/>
          <a:r>
            <a:rPr lang="en-GB" sz="2800" b="1" dirty="0" smtClean="0"/>
            <a:t>Patient welfare calls- </a:t>
          </a:r>
          <a:br>
            <a:rPr lang="en-GB" sz="2800" b="1" dirty="0" smtClean="0"/>
          </a:br>
          <a:r>
            <a:rPr lang="en-GB" sz="2800" b="1" dirty="0" smtClean="0"/>
            <a:t>Wave two:- February 2021</a:t>
          </a:r>
          <a:endParaRPr lang="en-GB" sz="2800" dirty="0"/>
        </a:p>
      </dgm:t>
    </dgm:pt>
    <dgm:pt modelId="{B10405E8-5D2A-4812-8078-06792CEA7913}" type="parTrans" cxnId="{D5CDDEE0-3740-48AB-A019-977F1D5965A7}">
      <dgm:prSet/>
      <dgm:spPr/>
      <dgm:t>
        <a:bodyPr/>
        <a:lstStyle/>
        <a:p>
          <a:endParaRPr lang="en-GB"/>
        </a:p>
      </dgm:t>
    </dgm:pt>
    <dgm:pt modelId="{BBA7B931-F35A-41FB-992F-F78925F488F3}" type="sibTrans" cxnId="{D5CDDEE0-3740-48AB-A019-977F1D5965A7}">
      <dgm:prSet/>
      <dgm:spPr/>
      <dgm:t>
        <a:bodyPr/>
        <a:lstStyle/>
        <a:p>
          <a:endParaRPr lang="en-GB"/>
        </a:p>
      </dgm:t>
    </dgm:pt>
    <dgm:pt modelId="{A3F6C7AF-E477-4FEB-A70C-04660CC89BFC}" type="pres">
      <dgm:prSet presAssocID="{7BC3E4D4-B711-4665-A485-87394A37FC6E}" presName="linear" presStyleCnt="0">
        <dgm:presLayoutVars>
          <dgm:animLvl val="lvl"/>
          <dgm:resizeHandles val="exact"/>
        </dgm:presLayoutVars>
      </dgm:prSet>
      <dgm:spPr/>
    </dgm:pt>
    <dgm:pt modelId="{C8EF0FFD-C1E7-4ED4-9532-C8673B7A8144}" type="pres">
      <dgm:prSet presAssocID="{43626A95-5796-4F7F-BAD4-BFA563C04DDC}" presName="parentText" presStyleLbl="node1" presStyleIdx="0" presStyleCnt="1" custLinFactNeighborX="2717" custLinFactNeighborY="6283">
        <dgm:presLayoutVars>
          <dgm:chMax val="0"/>
          <dgm:bulletEnabled val="1"/>
        </dgm:presLayoutVars>
      </dgm:prSet>
      <dgm:spPr/>
    </dgm:pt>
  </dgm:ptLst>
  <dgm:cxnLst>
    <dgm:cxn modelId="{94968A55-BD6F-4D52-BB14-102F5B6B8D94}" type="presOf" srcId="{43626A95-5796-4F7F-BAD4-BFA563C04DDC}" destId="{C8EF0FFD-C1E7-4ED4-9532-C8673B7A8144}" srcOrd="0" destOrd="0" presId="urn:microsoft.com/office/officeart/2005/8/layout/vList2"/>
    <dgm:cxn modelId="{ABA81AB6-CEB9-4DB2-867B-FBF0EBC05A31}" type="presOf" srcId="{7BC3E4D4-B711-4665-A485-87394A37FC6E}" destId="{A3F6C7AF-E477-4FEB-A70C-04660CC89BFC}" srcOrd="0" destOrd="0" presId="urn:microsoft.com/office/officeart/2005/8/layout/vList2"/>
    <dgm:cxn modelId="{D5CDDEE0-3740-48AB-A019-977F1D5965A7}" srcId="{7BC3E4D4-B711-4665-A485-87394A37FC6E}" destId="{43626A95-5796-4F7F-BAD4-BFA563C04DDC}" srcOrd="0" destOrd="0" parTransId="{B10405E8-5D2A-4812-8078-06792CEA7913}" sibTransId="{BBA7B931-F35A-41FB-992F-F78925F488F3}"/>
    <dgm:cxn modelId="{71827E57-6169-45BE-9296-61B1464E8181}" type="presParOf" srcId="{A3F6C7AF-E477-4FEB-A70C-04660CC89BFC}" destId="{C8EF0FFD-C1E7-4ED4-9532-C8673B7A8144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A9DB928-6A3F-4671-92C2-DAB4B83CD4F8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EB37B0DE-9F85-40D3-BA3F-3DF306C5122D}">
      <dgm:prSet/>
      <dgm:spPr/>
      <dgm:t>
        <a:bodyPr/>
        <a:lstStyle/>
        <a:p>
          <a:pPr rtl="0"/>
          <a:r>
            <a:rPr lang="en-GB" b="1" smtClean="0"/>
            <a:t>Patients referred by CNS, AHP or self</a:t>
          </a:r>
          <a:endParaRPr lang="en-GB"/>
        </a:p>
      </dgm:t>
    </dgm:pt>
    <dgm:pt modelId="{DF1F3BDB-1B7E-42AD-B0C7-AE8F41FAAAC7}" type="parTrans" cxnId="{E885332D-9C56-4405-85E7-B1A7FCE4F65A}">
      <dgm:prSet/>
      <dgm:spPr/>
      <dgm:t>
        <a:bodyPr/>
        <a:lstStyle/>
        <a:p>
          <a:endParaRPr lang="en-GB"/>
        </a:p>
      </dgm:t>
    </dgm:pt>
    <dgm:pt modelId="{D9D454E6-5ED2-412A-B1AA-DD788BB8C316}" type="sibTrans" cxnId="{E885332D-9C56-4405-85E7-B1A7FCE4F65A}">
      <dgm:prSet/>
      <dgm:spPr/>
      <dgm:t>
        <a:bodyPr/>
        <a:lstStyle/>
        <a:p>
          <a:endParaRPr lang="en-GB"/>
        </a:p>
      </dgm:t>
    </dgm:pt>
    <dgm:pt modelId="{C8C6411C-E13D-434A-AB4A-2C2D59873D61}">
      <dgm:prSet/>
      <dgm:spPr/>
      <dgm:t>
        <a:bodyPr/>
        <a:lstStyle/>
        <a:p>
          <a:pPr rtl="0"/>
          <a:r>
            <a:rPr lang="en-GB" b="1" smtClean="0"/>
            <a:t>Receive call from Cancer Support Worker</a:t>
          </a:r>
          <a:endParaRPr lang="en-GB"/>
        </a:p>
      </dgm:t>
    </dgm:pt>
    <dgm:pt modelId="{222C483E-2252-4D36-A3BC-6DFB3E991CE6}" type="parTrans" cxnId="{6A4EB7BB-85FD-45E9-8423-7CDA01CC42DE}">
      <dgm:prSet/>
      <dgm:spPr/>
      <dgm:t>
        <a:bodyPr/>
        <a:lstStyle/>
        <a:p>
          <a:endParaRPr lang="en-GB"/>
        </a:p>
      </dgm:t>
    </dgm:pt>
    <dgm:pt modelId="{30B853A7-5654-4800-8D88-29BF9F4E99A8}" type="sibTrans" cxnId="{6A4EB7BB-85FD-45E9-8423-7CDA01CC42DE}">
      <dgm:prSet/>
      <dgm:spPr/>
      <dgm:t>
        <a:bodyPr/>
        <a:lstStyle/>
        <a:p>
          <a:endParaRPr lang="en-GB"/>
        </a:p>
      </dgm:t>
    </dgm:pt>
    <dgm:pt modelId="{2DF3BE66-9D44-48F8-BD0E-B5B9FFC39ABA}">
      <dgm:prSet/>
      <dgm:spPr/>
      <dgm:t>
        <a:bodyPr/>
        <a:lstStyle/>
        <a:p>
          <a:pPr rtl="0"/>
          <a:r>
            <a:rPr lang="en-GB" b="1" smtClean="0"/>
            <a:t>Protocol and FAQs provided to respond to common queries ( eg. Vaccine)</a:t>
          </a:r>
          <a:endParaRPr lang="en-GB"/>
        </a:p>
      </dgm:t>
    </dgm:pt>
    <dgm:pt modelId="{D4B07902-EAF6-44D7-AF61-2BECBD33DF83}" type="parTrans" cxnId="{8DF52AAC-3D28-4099-99E1-7F6DFD7F1F49}">
      <dgm:prSet/>
      <dgm:spPr/>
      <dgm:t>
        <a:bodyPr/>
        <a:lstStyle/>
        <a:p>
          <a:endParaRPr lang="en-GB"/>
        </a:p>
      </dgm:t>
    </dgm:pt>
    <dgm:pt modelId="{4A1B8BE0-20D9-442D-8BDD-7EF98AD0EA4E}" type="sibTrans" cxnId="{8DF52AAC-3D28-4099-99E1-7F6DFD7F1F49}">
      <dgm:prSet/>
      <dgm:spPr/>
      <dgm:t>
        <a:bodyPr/>
        <a:lstStyle/>
        <a:p>
          <a:endParaRPr lang="en-GB"/>
        </a:p>
      </dgm:t>
    </dgm:pt>
    <dgm:pt modelId="{3AAF9BC3-1C32-4817-A464-FB5C13A2A65E}">
      <dgm:prSet/>
      <dgm:spPr/>
      <dgm:t>
        <a:bodyPr/>
        <a:lstStyle/>
        <a:p>
          <a:pPr rtl="0"/>
          <a:r>
            <a:rPr lang="en-GB" b="1" smtClean="0"/>
            <a:t>Initial call undertaken, notes recorded in EPR and feedback to initial referrer</a:t>
          </a:r>
          <a:endParaRPr lang="en-GB"/>
        </a:p>
      </dgm:t>
    </dgm:pt>
    <dgm:pt modelId="{ADBD3C25-F290-4F5F-BEAF-DDF9B8A99C02}" type="parTrans" cxnId="{BF64879B-3AE7-48B2-9800-92D125319C80}">
      <dgm:prSet/>
      <dgm:spPr/>
      <dgm:t>
        <a:bodyPr/>
        <a:lstStyle/>
        <a:p>
          <a:endParaRPr lang="en-GB"/>
        </a:p>
      </dgm:t>
    </dgm:pt>
    <dgm:pt modelId="{7F1109AD-9A2B-41D7-9ECE-EE568688B530}" type="sibTrans" cxnId="{BF64879B-3AE7-48B2-9800-92D125319C80}">
      <dgm:prSet/>
      <dgm:spPr/>
      <dgm:t>
        <a:bodyPr/>
        <a:lstStyle/>
        <a:p>
          <a:endParaRPr lang="en-GB"/>
        </a:p>
      </dgm:t>
    </dgm:pt>
    <dgm:pt modelId="{A89C0533-B6E9-4E74-9636-19FD89D94513}">
      <dgm:prSet/>
      <dgm:spPr/>
      <dgm:t>
        <a:bodyPr/>
        <a:lstStyle/>
        <a:p>
          <a:pPr rtl="0"/>
          <a:r>
            <a:rPr lang="en-GB" b="1" smtClean="0"/>
            <a:t>Clinical issues referred to CNS </a:t>
          </a:r>
          <a:endParaRPr lang="en-GB"/>
        </a:p>
      </dgm:t>
    </dgm:pt>
    <dgm:pt modelId="{FCC7B4C6-2476-42FB-8D6A-8D730D615528}" type="parTrans" cxnId="{289687D3-5DF4-4586-85FD-03C385C26EBD}">
      <dgm:prSet/>
      <dgm:spPr/>
      <dgm:t>
        <a:bodyPr/>
        <a:lstStyle/>
        <a:p>
          <a:endParaRPr lang="en-GB"/>
        </a:p>
      </dgm:t>
    </dgm:pt>
    <dgm:pt modelId="{82D4C2F7-E8CF-4229-BD13-D82C24FF3062}" type="sibTrans" cxnId="{289687D3-5DF4-4586-85FD-03C385C26EBD}">
      <dgm:prSet/>
      <dgm:spPr/>
      <dgm:t>
        <a:bodyPr/>
        <a:lstStyle/>
        <a:p>
          <a:endParaRPr lang="en-GB"/>
        </a:p>
      </dgm:t>
    </dgm:pt>
    <dgm:pt modelId="{20456566-D48A-4BA4-9CCD-85FDDCB5912A}">
      <dgm:prSet/>
      <dgm:spPr/>
      <dgm:t>
        <a:bodyPr/>
        <a:lstStyle/>
        <a:p>
          <a:pPr rtl="0"/>
          <a:r>
            <a:rPr lang="en-GB" b="1" smtClean="0"/>
            <a:t>Over 60 patient received a call</a:t>
          </a:r>
          <a:endParaRPr lang="en-GB"/>
        </a:p>
      </dgm:t>
    </dgm:pt>
    <dgm:pt modelId="{FD28918F-F83A-4EFE-AE43-DE0BAB45994A}" type="parTrans" cxnId="{6336991B-7E8C-4C74-AC1A-245763D349EC}">
      <dgm:prSet/>
      <dgm:spPr/>
      <dgm:t>
        <a:bodyPr/>
        <a:lstStyle/>
        <a:p>
          <a:endParaRPr lang="en-GB"/>
        </a:p>
      </dgm:t>
    </dgm:pt>
    <dgm:pt modelId="{551CD39D-4286-4002-86DD-7F83E2071910}" type="sibTrans" cxnId="{6336991B-7E8C-4C74-AC1A-245763D349EC}">
      <dgm:prSet/>
      <dgm:spPr/>
      <dgm:t>
        <a:bodyPr/>
        <a:lstStyle/>
        <a:p>
          <a:endParaRPr lang="en-GB"/>
        </a:p>
      </dgm:t>
    </dgm:pt>
    <dgm:pt modelId="{3AE8AE7A-3DFA-46E6-9A26-33F1C08D5DD9}">
      <dgm:prSet/>
      <dgm:spPr/>
      <dgm:t>
        <a:bodyPr/>
        <a:lstStyle/>
        <a:p>
          <a:pPr rtl="0"/>
          <a:r>
            <a:rPr lang="en-GB" b="1" dirty="0" smtClean="0"/>
            <a:t>Average time 10-15 min</a:t>
          </a:r>
          <a:endParaRPr lang="en-GB" dirty="0"/>
        </a:p>
      </dgm:t>
    </dgm:pt>
    <dgm:pt modelId="{E36F7F6F-A1B1-4948-BF62-534EDDC128AE}" type="parTrans" cxnId="{614DD8F6-64C6-4015-898C-9A177D34EB87}">
      <dgm:prSet/>
      <dgm:spPr/>
      <dgm:t>
        <a:bodyPr/>
        <a:lstStyle/>
        <a:p>
          <a:endParaRPr lang="en-GB"/>
        </a:p>
      </dgm:t>
    </dgm:pt>
    <dgm:pt modelId="{0A90C2DE-F181-47F1-9459-A3E8AACB3FBE}" type="sibTrans" cxnId="{614DD8F6-64C6-4015-898C-9A177D34EB87}">
      <dgm:prSet/>
      <dgm:spPr/>
      <dgm:t>
        <a:bodyPr/>
        <a:lstStyle/>
        <a:p>
          <a:endParaRPr lang="en-GB"/>
        </a:p>
      </dgm:t>
    </dgm:pt>
    <dgm:pt modelId="{0F5E4598-64D9-401A-84D1-B9E0CC3799A7}">
      <dgm:prSet/>
      <dgm:spPr/>
      <dgm:t>
        <a:bodyPr/>
        <a:lstStyle/>
        <a:p>
          <a:pPr rtl="0"/>
          <a:r>
            <a:rPr lang="en-GB" b="1" smtClean="0"/>
            <a:t>Most patients received a single call. </a:t>
          </a:r>
          <a:endParaRPr lang="en-GB"/>
        </a:p>
      </dgm:t>
    </dgm:pt>
    <dgm:pt modelId="{B8532A40-6E6A-4FEF-9411-A4C4DB6B0F27}" type="parTrans" cxnId="{84D83C84-8019-44BB-80DD-C8CD34462E76}">
      <dgm:prSet/>
      <dgm:spPr/>
      <dgm:t>
        <a:bodyPr/>
        <a:lstStyle/>
        <a:p>
          <a:endParaRPr lang="en-GB"/>
        </a:p>
      </dgm:t>
    </dgm:pt>
    <dgm:pt modelId="{EC2D1F13-CCEA-4326-A880-70A57D8B4704}" type="sibTrans" cxnId="{84D83C84-8019-44BB-80DD-C8CD34462E76}">
      <dgm:prSet/>
      <dgm:spPr/>
      <dgm:t>
        <a:bodyPr/>
        <a:lstStyle/>
        <a:p>
          <a:endParaRPr lang="en-GB"/>
        </a:p>
      </dgm:t>
    </dgm:pt>
    <dgm:pt modelId="{7E81EF8A-448C-4BF3-84FE-E689C03B9CFF}">
      <dgm:prSet/>
      <dgm:spPr/>
      <dgm:t>
        <a:bodyPr/>
        <a:lstStyle/>
        <a:p>
          <a:pPr rtl="0"/>
          <a:r>
            <a:rPr lang="en-GB" b="1" dirty="0" smtClean="0"/>
            <a:t>Patients welcomed calls reported feeling reassured, pleased, minor queries answered </a:t>
          </a:r>
          <a:endParaRPr lang="en-GB" dirty="0"/>
        </a:p>
      </dgm:t>
    </dgm:pt>
    <dgm:pt modelId="{77DE2733-1D2D-46B9-B3C8-3BA2EDF4ABD5}" type="parTrans" cxnId="{4EDF7362-C0A9-40FB-8CC5-3265A44B0E7F}">
      <dgm:prSet/>
      <dgm:spPr/>
      <dgm:t>
        <a:bodyPr/>
        <a:lstStyle/>
        <a:p>
          <a:endParaRPr lang="en-GB"/>
        </a:p>
      </dgm:t>
    </dgm:pt>
    <dgm:pt modelId="{830E2083-4FB8-46E8-BC9E-F2E3C8C97F7C}" type="sibTrans" cxnId="{4EDF7362-C0A9-40FB-8CC5-3265A44B0E7F}">
      <dgm:prSet/>
      <dgm:spPr/>
      <dgm:t>
        <a:bodyPr/>
        <a:lstStyle/>
        <a:p>
          <a:endParaRPr lang="en-GB"/>
        </a:p>
      </dgm:t>
    </dgm:pt>
    <dgm:pt modelId="{52C5DA83-0690-4A70-B7FD-12BB7C80FA61}" type="pres">
      <dgm:prSet presAssocID="{9A9DB928-6A3F-4671-92C2-DAB4B83CD4F8}" presName="linear" presStyleCnt="0">
        <dgm:presLayoutVars>
          <dgm:animLvl val="lvl"/>
          <dgm:resizeHandles val="exact"/>
        </dgm:presLayoutVars>
      </dgm:prSet>
      <dgm:spPr/>
    </dgm:pt>
    <dgm:pt modelId="{E8C08AC0-56D1-48BA-A6E9-0776FF20DD7E}" type="pres">
      <dgm:prSet presAssocID="{EB37B0DE-9F85-40D3-BA3F-3DF306C5122D}" presName="parentText" presStyleLbl="node1" presStyleIdx="0" presStyleCnt="9">
        <dgm:presLayoutVars>
          <dgm:chMax val="0"/>
          <dgm:bulletEnabled val="1"/>
        </dgm:presLayoutVars>
      </dgm:prSet>
      <dgm:spPr/>
    </dgm:pt>
    <dgm:pt modelId="{F76C85B1-4D8F-4395-AC90-965882B438F3}" type="pres">
      <dgm:prSet presAssocID="{D9D454E6-5ED2-412A-B1AA-DD788BB8C316}" presName="spacer" presStyleCnt="0"/>
      <dgm:spPr/>
    </dgm:pt>
    <dgm:pt modelId="{2A0E951F-EE85-4232-92FD-72B093F5C9A0}" type="pres">
      <dgm:prSet presAssocID="{C8C6411C-E13D-434A-AB4A-2C2D59873D61}" presName="parentText" presStyleLbl="node1" presStyleIdx="1" presStyleCnt="9">
        <dgm:presLayoutVars>
          <dgm:chMax val="0"/>
          <dgm:bulletEnabled val="1"/>
        </dgm:presLayoutVars>
      </dgm:prSet>
      <dgm:spPr/>
    </dgm:pt>
    <dgm:pt modelId="{B571A8CA-53C7-4B71-ACCF-94120FE17489}" type="pres">
      <dgm:prSet presAssocID="{30B853A7-5654-4800-8D88-29BF9F4E99A8}" presName="spacer" presStyleCnt="0"/>
      <dgm:spPr/>
    </dgm:pt>
    <dgm:pt modelId="{781FD740-AAC1-4573-B8A1-3227118DF3D4}" type="pres">
      <dgm:prSet presAssocID="{2DF3BE66-9D44-48F8-BD0E-B5B9FFC39ABA}" presName="parentText" presStyleLbl="node1" presStyleIdx="2" presStyleCnt="9">
        <dgm:presLayoutVars>
          <dgm:chMax val="0"/>
          <dgm:bulletEnabled val="1"/>
        </dgm:presLayoutVars>
      </dgm:prSet>
      <dgm:spPr/>
    </dgm:pt>
    <dgm:pt modelId="{EB3E0E1D-9F52-4044-9CA4-60167FA68829}" type="pres">
      <dgm:prSet presAssocID="{4A1B8BE0-20D9-442D-8BDD-7EF98AD0EA4E}" presName="spacer" presStyleCnt="0"/>
      <dgm:spPr/>
    </dgm:pt>
    <dgm:pt modelId="{AA956BB0-B1E9-415C-BEEC-856D3586B946}" type="pres">
      <dgm:prSet presAssocID="{3AAF9BC3-1C32-4817-A464-FB5C13A2A65E}" presName="parentText" presStyleLbl="node1" presStyleIdx="3" presStyleCnt="9">
        <dgm:presLayoutVars>
          <dgm:chMax val="0"/>
          <dgm:bulletEnabled val="1"/>
        </dgm:presLayoutVars>
      </dgm:prSet>
      <dgm:spPr/>
    </dgm:pt>
    <dgm:pt modelId="{FAE17A5E-8D8D-40DE-B588-E0EB18FE2745}" type="pres">
      <dgm:prSet presAssocID="{7F1109AD-9A2B-41D7-9ECE-EE568688B530}" presName="spacer" presStyleCnt="0"/>
      <dgm:spPr/>
    </dgm:pt>
    <dgm:pt modelId="{756F9C7C-8FE6-45A3-99DB-EFAF6AAE5402}" type="pres">
      <dgm:prSet presAssocID="{A89C0533-B6E9-4E74-9636-19FD89D94513}" presName="parentText" presStyleLbl="node1" presStyleIdx="4" presStyleCnt="9">
        <dgm:presLayoutVars>
          <dgm:chMax val="0"/>
          <dgm:bulletEnabled val="1"/>
        </dgm:presLayoutVars>
      </dgm:prSet>
      <dgm:spPr/>
    </dgm:pt>
    <dgm:pt modelId="{CC5E004F-89CC-4F08-A4EA-D18F21A098DC}" type="pres">
      <dgm:prSet presAssocID="{82D4C2F7-E8CF-4229-BD13-D82C24FF3062}" presName="spacer" presStyleCnt="0"/>
      <dgm:spPr/>
    </dgm:pt>
    <dgm:pt modelId="{9336B4F9-D3A9-48DE-85E2-4E5DFF522453}" type="pres">
      <dgm:prSet presAssocID="{20456566-D48A-4BA4-9CCD-85FDDCB5912A}" presName="parentText" presStyleLbl="node1" presStyleIdx="5" presStyleCnt="9">
        <dgm:presLayoutVars>
          <dgm:chMax val="0"/>
          <dgm:bulletEnabled val="1"/>
        </dgm:presLayoutVars>
      </dgm:prSet>
      <dgm:spPr/>
    </dgm:pt>
    <dgm:pt modelId="{DEE95F09-6E4D-4718-B317-67E323F4AB0E}" type="pres">
      <dgm:prSet presAssocID="{551CD39D-4286-4002-86DD-7F83E2071910}" presName="spacer" presStyleCnt="0"/>
      <dgm:spPr/>
    </dgm:pt>
    <dgm:pt modelId="{0AC3D9F3-E5CD-41B3-A5EC-ADABF3E78E2B}" type="pres">
      <dgm:prSet presAssocID="{3AE8AE7A-3DFA-46E6-9A26-33F1C08D5DD9}" presName="parentText" presStyleLbl="node1" presStyleIdx="6" presStyleCnt="9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827A4E8F-788F-439B-86D3-C1A5B5DBA647}" type="pres">
      <dgm:prSet presAssocID="{0A90C2DE-F181-47F1-9459-A3E8AACB3FBE}" presName="spacer" presStyleCnt="0"/>
      <dgm:spPr/>
    </dgm:pt>
    <dgm:pt modelId="{3C2F14CE-BFCA-48D4-BB72-E3CA51FC1849}" type="pres">
      <dgm:prSet presAssocID="{0F5E4598-64D9-401A-84D1-B9E0CC3799A7}" presName="parentText" presStyleLbl="node1" presStyleIdx="7" presStyleCnt="9">
        <dgm:presLayoutVars>
          <dgm:chMax val="0"/>
          <dgm:bulletEnabled val="1"/>
        </dgm:presLayoutVars>
      </dgm:prSet>
      <dgm:spPr/>
    </dgm:pt>
    <dgm:pt modelId="{CD819649-23A2-4C47-98CE-21D41104F8D4}" type="pres">
      <dgm:prSet presAssocID="{EC2D1F13-CCEA-4326-A880-70A57D8B4704}" presName="spacer" presStyleCnt="0"/>
      <dgm:spPr/>
    </dgm:pt>
    <dgm:pt modelId="{7FFA47B0-F0DB-4D4B-B9BC-ED0F0BAA7069}" type="pres">
      <dgm:prSet presAssocID="{7E81EF8A-448C-4BF3-84FE-E689C03B9CFF}" presName="parentText" presStyleLbl="node1" presStyleIdx="8" presStyleCnt="9">
        <dgm:presLayoutVars>
          <dgm:chMax val="0"/>
          <dgm:bulletEnabled val="1"/>
        </dgm:presLayoutVars>
      </dgm:prSet>
      <dgm:spPr/>
    </dgm:pt>
  </dgm:ptLst>
  <dgm:cxnLst>
    <dgm:cxn modelId="{02899192-1E00-4CFA-AD62-B0FFBA0053B2}" type="presOf" srcId="{3AAF9BC3-1C32-4817-A464-FB5C13A2A65E}" destId="{AA956BB0-B1E9-415C-BEEC-856D3586B946}" srcOrd="0" destOrd="0" presId="urn:microsoft.com/office/officeart/2005/8/layout/vList2"/>
    <dgm:cxn modelId="{BF64879B-3AE7-48B2-9800-92D125319C80}" srcId="{9A9DB928-6A3F-4671-92C2-DAB4B83CD4F8}" destId="{3AAF9BC3-1C32-4817-A464-FB5C13A2A65E}" srcOrd="3" destOrd="0" parTransId="{ADBD3C25-F290-4F5F-BEAF-DDF9B8A99C02}" sibTransId="{7F1109AD-9A2B-41D7-9ECE-EE568688B530}"/>
    <dgm:cxn modelId="{248823F8-DE02-4BB4-B6C7-7BE8A3C6C2A2}" type="presOf" srcId="{EB37B0DE-9F85-40D3-BA3F-3DF306C5122D}" destId="{E8C08AC0-56D1-48BA-A6E9-0776FF20DD7E}" srcOrd="0" destOrd="0" presId="urn:microsoft.com/office/officeart/2005/8/layout/vList2"/>
    <dgm:cxn modelId="{6336991B-7E8C-4C74-AC1A-245763D349EC}" srcId="{9A9DB928-6A3F-4671-92C2-DAB4B83CD4F8}" destId="{20456566-D48A-4BA4-9CCD-85FDDCB5912A}" srcOrd="5" destOrd="0" parTransId="{FD28918F-F83A-4EFE-AE43-DE0BAB45994A}" sibTransId="{551CD39D-4286-4002-86DD-7F83E2071910}"/>
    <dgm:cxn modelId="{E37CB433-6910-4FB6-82CD-F67887170C67}" type="presOf" srcId="{7E81EF8A-448C-4BF3-84FE-E689C03B9CFF}" destId="{7FFA47B0-F0DB-4D4B-B9BC-ED0F0BAA7069}" srcOrd="0" destOrd="0" presId="urn:microsoft.com/office/officeart/2005/8/layout/vList2"/>
    <dgm:cxn modelId="{289687D3-5DF4-4586-85FD-03C385C26EBD}" srcId="{9A9DB928-6A3F-4671-92C2-DAB4B83CD4F8}" destId="{A89C0533-B6E9-4E74-9636-19FD89D94513}" srcOrd="4" destOrd="0" parTransId="{FCC7B4C6-2476-42FB-8D6A-8D730D615528}" sibTransId="{82D4C2F7-E8CF-4229-BD13-D82C24FF3062}"/>
    <dgm:cxn modelId="{4EDF7362-C0A9-40FB-8CC5-3265A44B0E7F}" srcId="{9A9DB928-6A3F-4671-92C2-DAB4B83CD4F8}" destId="{7E81EF8A-448C-4BF3-84FE-E689C03B9CFF}" srcOrd="8" destOrd="0" parTransId="{77DE2733-1D2D-46B9-B3C8-3BA2EDF4ABD5}" sibTransId="{830E2083-4FB8-46E8-BC9E-F2E3C8C97F7C}"/>
    <dgm:cxn modelId="{19C66E44-D303-4491-91DC-94F36A9FC8F5}" type="presOf" srcId="{2DF3BE66-9D44-48F8-BD0E-B5B9FFC39ABA}" destId="{781FD740-AAC1-4573-B8A1-3227118DF3D4}" srcOrd="0" destOrd="0" presId="urn:microsoft.com/office/officeart/2005/8/layout/vList2"/>
    <dgm:cxn modelId="{6A4EB7BB-85FD-45E9-8423-7CDA01CC42DE}" srcId="{9A9DB928-6A3F-4671-92C2-DAB4B83CD4F8}" destId="{C8C6411C-E13D-434A-AB4A-2C2D59873D61}" srcOrd="1" destOrd="0" parTransId="{222C483E-2252-4D36-A3BC-6DFB3E991CE6}" sibTransId="{30B853A7-5654-4800-8D88-29BF9F4E99A8}"/>
    <dgm:cxn modelId="{57EB4EE8-F577-4D33-9C0C-83140F9D969E}" type="presOf" srcId="{0F5E4598-64D9-401A-84D1-B9E0CC3799A7}" destId="{3C2F14CE-BFCA-48D4-BB72-E3CA51FC1849}" srcOrd="0" destOrd="0" presId="urn:microsoft.com/office/officeart/2005/8/layout/vList2"/>
    <dgm:cxn modelId="{DBC03902-2A8A-4288-91E6-4E889BD40B28}" type="presOf" srcId="{3AE8AE7A-3DFA-46E6-9A26-33F1C08D5DD9}" destId="{0AC3D9F3-E5CD-41B3-A5EC-ADABF3E78E2B}" srcOrd="0" destOrd="0" presId="urn:microsoft.com/office/officeart/2005/8/layout/vList2"/>
    <dgm:cxn modelId="{8DF52AAC-3D28-4099-99E1-7F6DFD7F1F49}" srcId="{9A9DB928-6A3F-4671-92C2-DAB4B83CD4F8}" destId="{2DF3BE66-9D44-48F8-BD0E-B5B9FFC39ABA}" srcOrd="2" destOrd="0" parTransId="{D4B07902-EAF6-44D7-AF61-2BECBD33DF83}" sibTransId="{4A1B8BE0-20D9-442D-8BDD-7EF98AD0EA4E}"/>
    <dgm:cxn modelId="{EB9E0684-06F8-4ADD-825A-CAEC46CBFBFD}" type="presOf" srcId="{20456566-D48A-4BA4-9CCD-85FDDCB5912A}" destId="{9336B4F9-D3A9-48DE-85E2-4E5DFF522453}" srcOrd="0" destOrd="0" presId="urn:microsoft.com/office/officeart/2005/8/layout/vList2"/>
    <dgm:cxn modelId="{614DD8F6-64C6-4015-898C-9A177D34EB87}" srcId="{9A9DB928-6A3F-4671-92C2-DAB4B83CD4F8}" destId="{3AE8AE7A-3DFA-46E6-9A26-33F1C08D5DD9}" srcOrd="6" destOrd="0" parTransId="{E36F7F6F-A1B1-4948-BF62-534EDDC128AE}" sibTransId="{0A90C2DE-F181-47F1-9459-A3E8AACB3FBE}"/>
    <dgm:cxn modelId="{7CF0A0AB-344E-40A1-A01C-9CE0A1A9E44A}" type="presOf" srcId="{A89C0533-B6E9-4E74-9636-19FD89D94513}" destId="{756F9C7C-8FE6-45A3-99DB-EFAF6AAE5402}" srcOrd="0" destOrd="0" presId="urn:microsoft.com/office/officeart/2005/8/layout/vList2"/>
    <dgm:cxn modelId="{84D83C84-8019-44BB-80DD-C8CD34462E76}" srcId="{9A9DB928-6A3F-4671-92C2-DAB4B83CD4F8}" destId="{0F5E4598-64D9-401A-84D1-B9E0CC3799A7}" srcOrd="7" destOrd="0" parTransId="{B8532A40-6E6A-4FEF-9411-A4C4DB6B0F27}" sibTransId="{EC2D1F13-CCEA-4326-A880-70A57D8B4704}"/>
    <dgm:cxn modelId="{177457BC-F53E-42DA-BF67-E7920015F272}" type="presOf" srcId="{C8C6411C-E13D-434A-AB4A-2C2D59873D61}" destId="{2A0E951F-EE85-4232-92FD-72B093F5C9A0}" srcOrd="0" destOrd="0" presId="urn:microsoft.com/office/officeart/2005/8/layout/vList2"/>
    <dgm:cxn modelId="{E885332D-9C56-4405-85E7-B1A7FCE4F65A}" srcId="{9A9DB928-6A3F-4671-92C2-DAB4B83CD4F8}" destId="{EB37B0DE-9F85-40D3-BA3F-3DF306C5122D}" srcOrd="0" destOrd="0" parTransId="{DF1F3BDB-1B7E-42AD-B0C7-AE8F41FAAAC7}" sibTransId="{D9D454E6-5ED2-412A-B1AA-DD788BB8C316}"/>
    <dgm:cxn modelId="{CE70852E-ECB9-4DDA-8AF6-1D23947EB43B}" type="presOf" srcId="{9A9DB928-6A3F-4671-92C2-DAB4B83CD4F8}" destId="{52C5DA83-0690-4A70-B7FD-12BB7C80FA61}" srcOrd="0" destOrd="0" presId="urn:microsoft.com/office/officeart/2005/8/layout/vList2"/>
    <dgm:cxn modelId="{067B24C7-69C2-4AD1-B9AA-A12FC4870A71}" type="presParOf" srcId="{52C5DA83-0690-4A70-B7FD-12BB7C80FA61}" destId="{E8C08AC0-56D1-48BA-A6E9-0776FF20DD7E}" srcOrd="0" destOrd="0" presId="urn:microsoft.com/office/officeart/2005/8/layout/vList2"/>
    <dgm:cxn modelId="{F00BB6F8-91B0-4BC7-8F67-2E1AA8FC703D}" type="presParOf" srcId="{52C5DA83-0690-4A70-B7FD-12BB7C80FA61}" destId="{F76C85B1-4D8F-4395-AC90-965882B438F3}" srcOrd="1" destOrd="0" presId="urn:microsoft.com/office/officeart/2005/8/layout/vList2"/>
    <dgm:cxn modelId="{11C01615-19FC-491B-9D30-8EACD55656E6}" type="presParOf" srcId="{52C5DA83-0690-4A70-B7FD-12BB7C80FA61}" destId="{2A0E951F-EE85-4232-92FD-72B093F5C9A0}" srcOrd="2" destOrd="0" presId="urn:microsoft.com/office/officeart/2005/8/layout/vList2"/>
    <dgm:cxn modelId="{F5B915AE-6529-429D-BFBF-EF5CFB88FD24}" type="presParOf" srcId="{52C5DA83-0690-4A70-B7FD-12BB7C80FA61}" destId="{B571A8CA-53C7-4B71-ACCF-94120FE17489}" srcOrd="3" destOrd="0" presId="urn:microsoft.com/office/officeart/2005/8/layout/vList2"/>
    <dgm:cxn modelId="{97F901CE-46FE-450B-8026-96B96899B314}" type="presParOf" srcId="{52C5DA83-0690-4A70-B7FD-12BB7C80FA61}" destId="{781FD740-AAC1-4573-B8A1-3227118DF3D4}" srcOrd="4" destOrd="0" presId="urn:microsoft.com/office/officeart/2005/8/layout/vList2"/>
    <dgm:cxn modelId="{254B3CC8-BC4D-44B7-B749-D6A566B30245}" type="presParOf" srcId="{52C5DA83-0690-4A70-B7FD-12BB7C80FA61}" destId="{EB3E0E1D-9F52-4044-9CA4-60167FA68829}" srcOrd="5" destOrd="0" presId="urn:microsoft.com/office/officeart/2005/8/layout/vList2"/>
    <dgm:cxn modelId="{31616E2B-7456-48C0-8557-345D699F2183}" type="presParOf" srcId="{52C5DA83-0690-4A70-B7FD-12BB7C80FA61}" destId="{AA956BB0-B1E9-415C-BEEC-856D3586B946}" srcOrd="6" destOrd="0" presId="urn:microsoft.com/office/officeart/2005/8/layout/vList2"/>
    <dgm:cxn modelId="{EA122DA5-18E7-4DBD-856D-C688E9EAA956}" type="presParOf" srcId="{52C5DA83-0690-4A70-B7FD-12BB7C80FA61}" destId="{FAE17A5E-8D8D-40DE-B588-E0EB18FE2745}" srcOrd="7" destOrd="0" presId="urn:microsoft.com/office/officeart/2005/8/layout/vList2"/>
    <dgm:cxn modelId="{4A2855A4-07AE-4EA5-8CC2-B03077849805}" type="presParOf" srcId="{52C5DA83-0690-4A70-B7FD-12BB7C80FA61}" destId="{756F9C7C-8FE6-45A3-99DB-EFAF6AAE5402}" srcOrd="8" destOrd="0" presId="urn:microsoft.com/office/officeart/2005/8/layout/vList2"/>
    <dgm:cxn modelId="{A08108CD-F624-488A-8179-78D38BC8700D}" type="presParOf" srcId="{52C5DA83-0690-4A70-B7FD-12BB7C80FA61}" destId="{CC5E004F-89CC-4F08-A4EA-D18F21A098DC}" srcOrd="9" destOrd="0" presId="urn:microsoft.com/office/officeart/2005/8/layout/vList2"/>
    <dgm:cxn modelId="{BB04D6DD-4891-4603-8795-D9C9DAC5B133}" type="presParOf" srcId="{52C5DA83-0690-4A70-B7FD-12BB7C80FA61}" destId="{9336B4F9-D3A9-48DE-85E2-4E5DFF522453}" srcOrd="10" destOrd="0" presId="urn:microsoft.com/office/officeart/2005/8/layout/vList2"/>
    <dgm:cxn modelId="{6C2541E0-0AA8-4D53-ACD6-C4830AE3F78A}" type="presParOf" srcId="{52C5DA83-0690-4A70-B7FD-12BB7C80FA61}" destId="{DEE95F09-6E4D-4718-B317-67E323F4AB0E}" srcOrd="11" destOrd="0" presId="urn:microsoft.com/office/officeart/2005/8/layout/vList2"/>
    <dgm:cxn modelId="{E2FEC300-4B8B-4A87-B964-FA232FF99694}" type="presParOf" srcId="{52C5DA83-0690-4A70-B7FD-12BB7C80FA61}" destId="{0AC3D9F3-E5CD-41B3-A5EC-ADABF3E78E2B}" srcOrd="12" destOrd="0" presId="urn:microsoft.com/office/officeart/2005/8/layout/vList2"/>
    <dgm:cxn modelId="{8713D96D-6675-4126-BAD8-50528F0F7F6C}" type="presParOf" srcId="{52C5DA83-0690-4A70-B7FD-12BB7C80FA61}" destId="{827A4E8F-788F-439B-86D3-C1A5B5DBA647}" srcOrd="13" destOrd="0" presId="urn:microsoft.com/office/officeart/2005/8/layout/vList2"/>
    <dgm:cxn modelId="{9994A37C-4F73-4989-B68B-4041F8735301}" type="presParOf" srcId="{52C5DA83-0690-4A70-B7FD-12BB7C80FA61}" destId="{3C2F14CE-BFCA-48D4-BB72-E3CA51FC1849}" srcOrd="14" destOrd="0" presId="urn:microsoft.com/office/officeart/2005/8/layout/vList2"/>
    <dgm:cxn modelId="{AF2A3D59-09FA-48C6-B81D-EED3BCD743E8}" type="presParOf" srcId="{52C5DA83-0690-4A70-B7FD-12BB7C80FA61}" destId="{CD819649-23A2-4C47-98CE-21D41104F8D4}" srcOrd="15" destOrd="0" presId="urn:microsoft.com/office/officeart/2005/8/layout/vList2"/>
    <dgm:cxn modelId="{63B8685D-083D-4229-A0E4-45D4CCFA95E3}" type="presParOf" srcId="{52C5DA83-0690-4A70-B7FD-12BB7C80FA61}" destId="{7FFA47B0-F0DB-4D4B-B9BC-ED0F0BAA7069}" srcOrd="1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EF0FFD-C1E7-4ED4-9532-C8673B7A8144}">
      <dsp:nvSpPr>
        <dsp:cNvPr id="0" name=""/>
        <dsp:cNvSpPr/>
      </dsp:nvSpPr>
      <dsp:spPr>
        <a:xfrm>
          <a:off x="0" y="167"/>
          <a:ext cx="10459909" cy="80311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800" b="1" kern="1200" dirty="0" smtClean="0"/>
            <a:t>Patient welfare calls- </a:t>
          </a:r>
          <a:br>
            <a:rPr lang="en-GB" sz="2800" b="1" kern="1200" dirty="0" smtClean="0"/>
          </a:br>
          <a:r>
            <a:rPr lang="en-GB" sz="2800" b="1" kern="1200" dirty="0" smtClean="0"/>
            <a:t>Wave two:- February 2021</a:t>
          </a:r>
          <a:endParaRPr lang="en-GB" sz="2800" kern="1200" dirty="0"/>
        </a:p>
      </dsp:txBody>
      <dsp:txXfrm>
        <a:off x="39205" y="39372"/>
        <a:ext cx="10381499" cy="72470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C08AC0-56D1-48BA-A6E9-0776FF20DD7E}">
      <dsp:nvSpPr>
        <dsp:cNvPr id="0" name=""/>
        <dsp:cNvSpPr/>
      </dsp:nvSpPr>
      <dsp:spPr>
        <a:xfrm>
          <a:off x="0" y="90321"/>
          <a:ext cx="10751999" cy="4446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l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900" b="1" kern="1200" smtClean="0"/>
            <a:t>Patients referred by CNS, AHP or self</a:t>
          </a:r>
          <a:endParaRPr lang="en-GB" sz="1900" kern="1200"/>
        </a:p>
      </dsp:txBody>
      <dsp:txXfrm>
        <a:off x="21704" y="112025"/>
        <a:ext cx="10708591" cy="401192"/>
      </dsp:txXfrm>
    </dsp:sp>
    <dsp:sp modelId="{2A0E951F-EE85-4232-92FD-72B093F5C9A0}">
      <dsp:nvSpPr>
        <dsp:cNvPr id="0" name=""/>
        <dsp:cNvSpPr/>
      </dsp:nvSpPr>
      <dsp:spPr>
        <a:xfrm>
          <a:off x="0" y="589641"/>
          <a:ext cx="10751999" cy="4446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l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900" b="1" kern="1200" smtClean="0"/>
            <a:t>Receive call from Cancer Support Worker</a:t>
          </a:r>
          <a:endParaRPr lang="en-GB" sz="1900" kern="1200"/>
        </a:p>
      </dsp:txBody>
      <dsp:txXfrm>
        <a:off x="21704" y="611345"/>
        <a:ext cx="10708591" cy="401192"/>
      </dsp:txXfrm>
    </dsp:sp>
    <dsp:sp modelId="{781FD740-AAC1-4573-B8A1-3227118DF3D4}">
      <dsp:nvSpPr>
        <dsp:cNvPr id="0" name=""/>
        <dsp:cNvSpPr/>
      </dsp:nvSpPr>
      <dsp:spPr>
        <a:xfrm>
          <a:off x="0" y="1088961"/>
          <a:ext cx="10751999" cy="4446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l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900" b="1" kern="1200" smtClean="0"/>
            <a:t>Protocol and FAQs provided to respond to common queries ( eg. Vaccine)</a:t>
          </a:r>
          <a:endParaRPr lang="en-GB" sz="1900" kern="1200"/>
        </a:p>
      </dsp:txBody>
      <dsp:txXfrm>
        <a:off x="21704" y="1110665"/>
        <a:ext cx="10708591" cy="401192"/>
      </dsp:txXfrm>
    </dsp:sp>
    <dsp:sp modelId="{AA956BB0-B1E9-415C-BEEC-856D3586B946}">
      <dsp:nvSpPr>
        <dsp:cNvPr id="0" name=""/>
        <dsp:cNvSpPr/>
      </dsp:nvSpPr>
      <dsp:spPr>
        <a:xfrm>
          <a:off x="0" y="1588281"/>
          <a:ext cx="10751999" cy="4446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l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900" b="1" kern="1200" smtClean="0"/>
            <a:t>Initial call undertaken, notes recorded in EPR and feedback to initial referrer</a:t>
          </a:r>
          <a:endParaRPr lang="en-GB" sz="1900" kern="1200"/>
        </a:p>
      </dsp:txBody>
      <dsp:txXfrm>
        <a:off x="21704" y="1609985"/>
        <a:ext cx="10708591" cy="401192"/>
      </dsp:txXfrm>
    </dsp:sp>
    <dsp:sp modelId="{756F9C7C-8FE6-45A3-99DB-EFAF6AAE5402}">
      <dsp:nvSpPr>
        <dsp:cNvPr id="0" name=""/>
        <dsp:cNvSpPr/>
      </dsp:nvSpPr>
      <dsp:spPr>
        <a:xfrm>
          <a:off x="0" y="2087601"/>
          <a:ext cx="10751999" cy="4446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l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900" b="1" kern="1200" smtClean="0"/>
            <a:t>Clinical issues referred to CNS </a:t>
          </a:r>
          <a:endParaRPr lang="en-GB" sz="1900" kern="1200"/>
        </a:p>
      </dsp:txBody>
      <dsp:txXfrm>
        <a:off x="21704" y="2109305"/>
        <a:ext cx="10708591" cy="401192"/>
      </dsp:txXfrm>
    </dsp:sp>
    <dsp:sp modelId="{9336B4F9-D3A9-48DE-85E2-4E5DFF522453}">
      <dsp:nvSpPr>
        <dsp:cNvPr id="0" name=""/>
        <dsp:cNvSpPr/>
      </dsp:nvSpPr>
      <dsp:spPr>
        <a:xfrm>
          <a:off x="0" y="2586921"/>
          <a:ext cx="10751999" cy="4446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l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900" b="1" kern="1200" smtClean="0"/>
            <a:t>Over 60 patient received a call</a:t>
          </a:r>
          <a:endParaRPr lang="en-GB" sz="1900" kern="1200"/>
        </a:p>
      </dsp:txBody>
      <dsp:txXfrm>
        <a:off x="21704" y="2608625"/>
        <a:ext cx="10708591" cy="401192"/>
      </dsp:txXfrm>
    </dsp:sp>
    <dsp:sp modelId="{0AC3D9F3-E5CD-41B3-A5EC-ADABF3E78E2B}">
      <dsp:nvSpPr>
        <dsp:cNvPr id="0" name=""/>
        <dsp:cNvSpPr/>
      </dsp:nvSpPr>
      <dsp:spPr>
        <a:xfrm>
          <a:off x="0" y="3086241"/>
          <a:ext cx="10751999" cy="4446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l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900" b="1" kern="1200" dirty="0" smtClean="0"/>
            <a:t>Average time 10-15 min</a:t>
          </a:r>
          <a:endParaRPr lang="en-GB" sz="1900" kern="1200" dirty="0"/>
        </a:p>
      </dsp:txBody>
      <dsp:txXfrm>
        <a:off x="21704" y="3107945"/>
        <a:ext cx="10708591" cy="401192"/>
      </dsp:txXfrm>
    </dsp:sp>
    <dsp:sp modelId="{3C2F14CE-BFCA-48D4-BB72-E3CA51FC1849}">
      <dsp:nvSpPr>
        <dsp:cNvPr id="0" name=""/>
        <dsp:cNvSpPr/>
      </dsp:nvSpPr>
      <dsp:spPr>
        <a:xfrm>
          <a:off x="0" y="3585561"/>
          <a:ext cx="10751999" cy="4446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l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900" b="1" kern="1200" smtClean="0"/>
            <a:t>Most patients received a single call. </a:t>
          </a:r>
          <a:endParaRPr lang="en-GB" sz="1900" kern="1200"/>
        </a:p>
      </dsp:txBody>
      <dsp:txXfrm>
        <a:off x="21704" y="3607265"/>
        <a:ext cx="10708591" cy="401192"/>
      </dsp:txXfrm>
    </dsp:sp>
    <dsp:sp modelId="{7FFA47B0-F0DB-4D4B-B9BC-ED0F0BAA7069}">
      <dsp:nvSpPr>
        <dsp:cNvPr id="0" name=""/>
        <dsp:cNvSpPr/>
      </dsp:nvSpPr>
      <dsp:spPr>
        <a:xfrm>
          <a:off x="0" y="4084880"/>
          <a:ext cx="10751999" cy="4446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l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900" b="1" kern="1200" dirty="0" smtClean="0"/>
            <a:t>Patients welcomed calls reported feeling reassured, pleased, minor queries answered </a:t>
          </a:r>
          <a:endParaRPr lang="en-GB" sz="1900" kern="1200" dirty="0"/>
        </a:p>
      </dsp:txBody>
      <dsp:txXfrm>
        <a:off x="21704" y="4106584"/>
        <a:ext cx="10708591" cy="40119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D190EC-B622-4011-B443-871EF38F3045}" type="datetimeFigureOut">
              <a:rPr lang="en-GB" smtClean="0"/>
              <a:t>09/02/2022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91AF0C-2CE1-4A01-8845-BCDE4A0776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15086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mycareplan.co.uk/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sms.drdoctor.co.uk/" TargetMode="External"/><Relationship Id="rId5" Type="http://schemas.openxmlformats.org/officeDocument/2006/relationships/hyperlink" Target="file:///\\gstt.local\shared\CancerProgramme\07_Patient%20Centred%20Care\Survivorship\HNA%20reporting\Remote%20HNA%20Messaging\PIMS%20Check.xlsm" TargetMode="External"/><Relationship Id="rId4" Type="http://schemas.openxmlformats.org/officeDocument/2006/relationships/hyperlink" Target="file:///\\gstt.local\shared\CancerProgramme\07_Patient%20Centred%20Care\Survivorship\HNA%20reporting\Remote%20HNA%20Messaging\Remote%20HNA%20List.xlsx" TargetMode="Externa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Good morning and thankyou for giving me the opportunity to share with you some of the work we have done at GSTT NHS Trust in</a:t>
            </a:r>
            <a:r>
              <a:rPr lang="en-GB" baseline="0" dirty="0" smtClean="0"/>
              <a:t> London to support cancer patients through the covid-19 pandemic </a:t>
            </a:r>
          </a:p>
          <a:p>
            <a:r>
              <a:rPr lang="en-GB" baseline="0" dirty="0" smtClean="0"/>
              <a:t>My name is Nikki Cannon and I am the Transformation lead for </a:t>
            </a:r>
            <a:r>
              <a:rPr lang="en-GB" baseline="0" dirty="0" smtClean="0"/>
              <a:t>Personalised care and Cancer </a:t>
            </a:r>
            <a:r>
              <a:rPr lang="en-GB" baseline="0" dirty="0" smtClean="0"/>
              <a:t>Survivorship </a:t>
            </a:r>
          </a:p>
          <a:p>
            <a:r>
              <a:rPr lang="en-GB" dirty="0" smtClean="0"/>
              <a:t>I’d like to</a:t>
            </a:r>
            <a:r>
              <a:rPr lang="en-GB" baseline="0" dirty="0" smtClean="0"/>
              <a:t> t</a:t>
            </a:r>
            <a:r>
              <a:rPr lang="en-GB" dirty="0" smtClean="0"/>
              <a:t>hank</a:t>
            </a:r>
            <a:r>
              <a:rPr lang="en-GB" baseline="0" dirty="0" smtClean="0"/>
              <a:t> my colleagues Liz Graham and </a:t>
            </a:r>
            <a:r>
              <a:rPr lang="en-GB" baseline="0" dirty="0" smtClean="0"/>
              <a:t>Jess  </a:t>
            </a:r>
            <a:r>
              <a:rPr lang="en-GB" baseline="0" dirty="0" smtClean="0"/>
              <a:t>and Macmillan cancer support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8A13F0-1FA9-4919-8C4F-881752CF99F2}" type="slidenum">
              <a:rPr lang="en-GB" smtClean="0"/>
              <a:t>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97384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600" dirty="0" smtClean="0"/>
              <a:t>Emotional Concerns raised by Text HNA are about 1.5 times as likely to be scored between 7 and 10 compared to those raised during a HNA offered by other means.</a:t>
            </a:r>
          </a:p>
          <a:p>
            <a:pPr lvl="1"/>
            <a:r>
              <a:rPr lang="en-GB" sz="1600" dirty="0" smtClean="0"/>
              <a:t>Emotional Concerns make up an extra 4.2% of concerns raised when offered via text message compared to those offered by other means.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91AF0C-2CE1-4A01-8845-BCDE4A0776C2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35786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600" dirty="0" smtClean="0"/>
              <a:t>‘Worry, fear or anxiety’ is the top concern raised across both modes of HNA delivery.</a:t>
            </a:r>
          </a:p>
          <a:p>
            <a:pPr lvl="1"/>
            <a:r>
              <a:rPr lang="en-GB" sz="1600" b="1" dirty="0" smtClean="0"/>
              <a:t>45% </a:t>
            </a:r>
            <a:r>
              <a:rPr lang="en-GB" sz="1600" dirty="0" smtClean="0"/>
              <a:t>of patients completing a text HNA raised this as a concern, with an average score </a:t>
            </a:r>
            <a:r>
              <a:rPr lang="en-GB" sz="1600" b="1" dirty="0" smtClean="0"/>
              <a:t>of 6.1</a:t>
            </a:r>
            <a:r>
              <a:rPr lang="en-GB" sz="1600" dirty="0" smtClean="0"/>
              <a:t>, compared to </a:t>
            </a:r>
            <a:r>
              <a:rPr lang="en-GB" sz="1600" b="1" dirty="0" smtClean="0"/>
              <a:t>23%</a:t>
            </a:r>
            <a:r>
              <a:rPr lang="en-GB" sz="1600" dirty="0" smtClean="0"/>
              <a:t> of patients completing a HNA by other means, with an average score or </a:t>
            </a:r>
            <a:r>
              <a:rPr lang="en-GB" sz="1600" b="1" dirty="0" smtClean="0"/>
              <a:t>5.7</a:t>
            </a:r>
          </a:p>
          <a:p>
            <a:pPr lvl="1"/>
            <a:endParaRPr lang="en-GB" sz="1600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91AF0C-2CE1-4A01-8845-BCDE4A0776C2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62417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600" dirty="0" smtClean="0"/>
              <a:t>‘Worry, fear or anxiety’ is the top concern raised across both modes of HNA delivery.</a:t>
            </a:r>
          </a:p>
          <a:p>
            <a:pPr lvl="1"/>
            <a:r>
              <a:rPr lang="en-GB" sz="1600" dirty="0" smtClean="0"/>
              <a:t>45% of patients completing a text HNA raised this as a concern, with an average score of 6.1, compared to 23% of patients completing a HNA by other means, with an average score or 5.7</a:t>
            </a:r>
          </a:p>
          <a:p>
            <a:pPr lvl="1"/>
            <a:endParaRPr lang="en-GB" sz="1600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91AF0C-2CE1-4A01-8845-BCDE4A0776C2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4567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91AF0C-2CE1-4A01-8845-BCDE4A0776C2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61623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As a result of the findings it was clear that patients needed additional support , with clinical resources being scarce we worked with out team of Macmillan cancer support workers to implement</a:t>
            </a:r>
            <a:r>
              <a:rPr lang="en-GB" baseline="0" dirty="0" smtClean="0"/>
              <a:t>  patient welfare calls.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91AF0C-2CE1-4A01-8845-BCDE4A0776C2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18983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1097280">
              <a:lnSpc>
                <a:spcPct val="100000"/>
              </a:lnSpc>
              <a:spcBef>
                <a:spcPts val="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en-GB" sz="1200" dirty="0" smtClean="0">
                <a:solidFill>
                  <a:schemeClr val="bg1"/>
                </a:solidFill>
              </a:rPr>
              <a:t>Covid -19 has had a major impact on the delivery of personalised cancer care.</a:t>
            </a:r>
          </a:p>
          <a:p>
            <a:pPr defTabSz="1097280">
              <a:lnSpc>
                <a:spcPct val="100000"/>
              </a:lnSpc>
              <a:spcBef>
                <a:spcPts val="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en-GB" sz="1200" dirty="0" smtClean="0">
                <a:solidFill>
                  <a:schemeClr val="bg1"/>
                </a:solidFill>
              </a:rPr>
              <a:t>Need to </a:t>
            </a:r>
            <a:r>
              <a:rPr lang="en-GB" sz="1200" dirty="0" smtClean="0"/>
              <a:t>look to innovative solutions to provide the support needed</a:t>
            </a:r>
          </a:p>
          <a:p>
            <a:pPr marL="0" marR="0" lvl="0" indent="0" algn="l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mtClean="0">
                <a:solidFill>
                  <a:schemeClr val="accent5"/>
                </a:solidFill>
              </a:rPr>
              <a:t>Overall HNA rates increased from 68% March 2020 to 80% December 2020. </a:t>
            </a:r>
            <a:endParaRPr lang="en-GB" smtClean="0"/>
          </a:p>
          <a:p>
            <a:pPr defTabSz="1097280">
              <a:lnSpc>
                <a:spcPct val="100000"/>
              </a:lnSpc>
              <a:spcBef>
                <a:spcPts val="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91AF0C-2CE1-4A01-8845-BCDE4A0776C2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38533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91AF0C-2CE1-4A01-8845-BCDE4A0776C2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39443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As a</a:t>
            </a:r>
            <a:r>
              <a:rPr lang="en-GB" baseline="0" dirty="0" smtClean="0"/>
              <a:t> response to this we developed a process where a patient can receive a text massage and link to complete there HNA at home and then receive a follow up care planning conversation </a:t>
            </a:r>
          </a:p>
          <a:p>
            <a:r>
              <a:rPr lang="en-GB" baseline="0" dirty="0" smtClean="0"/>
              <a:t>Using existing systems and technology – text for appointment reminders and </a:t>
            </a:r>
            <a:r>
              <a:rPr lang="en-GB" baseline="0" dirty="0" err="1" smtClean="0"/>
              <a:t>pt</a:t>
            </a:r>
            <a:r>
              <a:rPr lang="en-GB" baseline="0" dirty="0" smtClean="0"/>
              <a:t> experience surveys.</a:t>
            </a:r>
          </a:p>
          <a:p>
            <a:r>
              <a:rPr lang="en-GB" baseline="0" dirty="0" smtClean="0"/>
              <a:t>Able to expedite GDPR (data agreement) </a:t>
            </a:r>
            <a:endParaRPr lang="en-GB" dirty="0" smtClean="0"/>
          </a:p>
          <a:p>
            <a:endParaRPr lang="en-GB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 smtClean="0"/>
              <a:t>Text message is received with a link to My CarePlan</a:t>
            </a:r>
            <a:r>
              <a:rPr lang="en-GB" baseline="0" dirty="0" smtClean="0"/>
              <a:t> and 6 digit passcode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baseline="0" dirty="0" smtClean="0"/>
              <a:t>Patients log in using pass code and DOB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baseline="0" dirty="0" smtClean="0"/>
              <a:t>Pts consent to data agreement which allows anonymised data to be shared with MCS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baseline="0" dirty="0" smtClean="0"/>
              <a:t>Patients can select any number of concerns across 5 domains (emotional, family, physical, practical, diagnosis &amp; treatment, spiritual &amp; </a:t>
            </a:r>
            <a:r>
              <a:rPr lang="en-GB" baseline="0" dirty="0" err="1" smtClean="0"/>
              <a:t>religios</a:t>
            </a:r>
            <a:r>
              <a:rPr lang="en-GB" baseline="0" dirty="0" smtClean="0"/>
              <a:t>) and rate the level of concern from 1 to 10 and can also select information needs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baseline="0" dirty="0" smtClean="0"/>
              <a:t>If pts  email address is entered the </a:t>
            </a:r>
            <a:r>
              <a:rPr lang="en-GB" baseline="0" dirty="0" err="1" smtClean="0"/>
              <a:t>pt</a:t>
            </a:r>
            <a:r>
              <a:rPr lang="en-GB" baseline="0" dirty="0" smtClean="0"/>
              <a:t> can access completed care plan (s)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baseline="0" dirty="0" smtClean="0"/>
              <a:t>Once submitted the HCP that set up the assessment will be notified and can arrange a FU care planning conversation.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baseline="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baseline="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baseline="0" dirty="0" smtClean="0"/>
              <a:t>If not completed in 5 days a reminder text is sent </a:t>
            </a:r>
          </a:p>
          <a:p>
            <a:endParaRPr lang="en-GB" baseline="0" dirty="0" smtClean="0"/>
          </a:p>
          <a:p>
            <a:endParaRPr lang="en-GB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8A13F0-1FA9-4919-8C4F-881752CF99F2}" type="slidenum">
              <a:rPr lang="en-GB" smtClean="0">
                <a:solidFill>
                  <a:prstClr val="black"/>
                </a:solidFill>
              </a:rPr>
              <a:pPr/>
              <a:t>3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7768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CNS : enter patients into a spreadsheet (shown below), upload directly to MyCarePlan. it sets up all of the patients with an assessment at the same time.</a:t>
            </a:r>
            <a:endParaRPr lang="en-GB" dirty="0" smtClean="0">
              <a:effectLst/>
            </a:endParaRPr>
          </a:p>
          <a:p>
            <a:pPr lvl="0"/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From new diagnosis/first treat clinic, collate a list of patients that have agreed to receive HNA by text message</a:t>
            </a:r>
            <a:endParaRPr lang="en-GB" dirty="0" smtClean="0">
              <a:effectLst/>
            </a:endParaRPr>
          </a:p>
          <a:p>
            <a:pPr lvl="0"/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Complete spreadsheet ‘MyCarePlan Upload BLANK.xlsx’, filling in NHS Number, Hospital Number, First Name, Last Name, Date of Birth, and Tumour Group for each patient.</a:t>
            </a:r>
            <a:endParaRPr lang="en-GB" dirty="0" smtClean="0">
              <a:effectLst/>
            </a:endParaRPr>
          </a:p>
          <a:p>
            <a:pPr lvl="0"/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Save file in .CSV format.</a:t>
            </a:r>
            <a:endParaRPr lang="en-GB" dirty="0" smtClean="0">
              <a:effectLst/>
            </a:endParaRPr>
          </a:p>
          <a:p>
            <a:pPr lvl="0"/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Log in to 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http://mycareplan.co.uk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click ‘Set Up Assessment’ &gt; ‘Upload CSV’ &gt; ‘Choose File’</a:t>
            </a:r>
            <a:endParaRPr lang="en-GB" dirty="0" smtClean="0">
              <a:effectLst/>
            </a:endParaRPr>
          </a:p>
          <a:p>
            <a:pPr lvl="0"/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 AOS Coordinator and Patient Experience Lead that this has been completed</a:t>
            </a:r>
          </a:p>
          <a:p>
            <a:pPr lvl="0"/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GB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My team: Open 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‘Remote HNA List.xlsx’ </a:t>
            </a:r>
            <a:b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S:\CancerProgramme\07_Patient Centred Care\Survivorship\HNA reporting\Remote HNA Messaging\Remote HNA List.xlsx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endParaRPr lang="en-GB" dirty="0" smtClean="0">
              <a:effectLst/>
            </a:endParaRPr>
          </a:p>
          <a:p>
            <a:pPr lvl="0"/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Extract ‘Assessment Report’ from MyCarePlan, Year to Date</a:t>
            </a:r>
            <a:endParaRPr lang="en-GB" dirty="0" smtClean="0">
              <a:effectLst/>
            </a:endParaRPr>
          </a:p>
          <a:p>
            <a:pPr lvl="0"/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Copy all data into ‘Assessment Data’ tab on Remote HNA List spreadsheet</a:t>
            </a:r>
            <a:endParaRPr lang="en-GB" dirty="0" smtClean="0">
              <a:effectLst/>
            </a:endParaRPr>
          </a:p>
          <a:p>
            <a:pPr lvl="0"/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Enter hospital numbers of new patients on eHNA tab for current quarter</a:t>
            </a:r>
            <a:endParaRPr lang="en-GB" dirty="0" smtClean="0">
              <a:effectLst/>
            </a:endParaRPr>
          </a:p>
          <a:p>
            <a:pPr lvl="0"/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Copy formulae from above cells (columns B-F, I-O) to automatically populate patient information</a:t>
            </a:r>
            <a:endParaRPr lang="en-GB" dirty="0" smtClean="0">
              <a:effectLst/>
            </a:endParaRPr>
          </a:p>
          <a:p>
            <a:pPr lvl="0"/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Copy new hospital numbers into ‘PIMS Check.xlsm’, and run extraction by ‘Trust Number’.</a:t>
            </a:r>
            <a:b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/>
              </a:rPr>
              <a:t>S:\CancerProgramme\07_Patient Centred Care\Survivorship\HNA reporting\Remote HNA Messaging\PIMS Check.xlsm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endParaRPr lang="en-GB" dirty="0" smtClean="0">
              <a:effectLst/>
            </a:endParaRPr>
          </a:p>
          <a:p>
            <a:pPr lvl="1"/>
            <a:r>
              <a:rPr lang="en-GB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Remove any patients if ‘DOD’ returns a date. Patient is deceased.</a:t>
            </a:r>
            <a:endParaRPr lang="en-GB" dirty="0" smtClean="0">
              <a:effectLst/>
            </a:endParaRPr>
          </a:p>
          <a:p>
            <a:pPr lvl="0"/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Returning to ‘Remote HNA List.xlsx’, copy corresponding patient ‘Primary’ and ‘Secondary’ phone numbers into eHNA tab for current quarter. </a:t>
            </a:r>
            <a:r>
              <a:rPr lang="en-GB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 not use ‘next of kin’ phone numbers.</a:t>
            </a:r>
            <a:endParaRPr lang="en-GB" dirty="0" smtClean="0">
              <a:effectLst/>
            </a:endParaRPr>
          </a:p>
          <a:p>
            <a:pPr lvl="1"/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Cleanse and format data using find and replace and filter tools, until all numbers in ‘Primary’ column are formatted in a ‘+447#########’ format.</a:t>
            </a:r>
            <a:endParaRPr lang="en-GB" dirty="0" smtClean="0">
              <a:effectLst/>
            </a:endParaRPr>
          </a:p>
          <a:p>
            <a:pPr lvl="1"/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patients that do not have a mobile number on record, check Mosaiq notes for mobile number, otherwise refer back to CNS team to retrieve mobile number of follow up patient via the phone.</a:t>
            </a:r>
            <a:endParaRPr lang="en-GB" dirty="0" smtClean="0">
              <a:effectLst/>
            </a:endParaRPr>
          </a:p>
          <a:p>
            <a:pPr lvl="0"/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Copy new data from columns A-G of eHNA tab into ‘MessageBird Output’ tab, pasting as values only.</a:t>
            </a:r>
            <a:endParaRPr lang="en-GB" dirty="0" smtClean="0">
              <a:effectLst/>
            </a:endParaRPr>
          </a:p>
          <a:p>
            <a:pPr lvl="0"/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Right click ‘MessageBird Output’ tab &gt; ‘Move or Copy’  &gt; tick ‘Create a Copy’ &gt; ‘To book: (new book)’ &gt; OK</a:t>
            </a:r>
            <a:endParaRPr lang="en-GB" dirty="0" smtClean="0">
              <a:effectLst/>
            </a:endParaRPr>
          </a:p>
          <a:p>
            <a:pPr lvl="0"/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new book, highlight column ‘I’ and delete column.</a:t>
            </a:r>
            <a:endParaRPr lang="en-GB" dirty="0" smtClean="0">
              <a:effectLst/>
            </a:endParaRPr>
          </a:p>
          <a:p>
            <a:pPr lvl="0"/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Save as ‘Remote HNA Export.xlsx’, overwriting previous copy.</a:t>
            </a:r>
            <a:endParaRPr lang="en-GB" dirty="0" smtClean="0">
              <a:effectLst/>
            </a:endParaRPr>
          </a:p>
          <a:p>
            <a:pPr lvl="0"/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Log into 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6"/>
              </a:rPr>
              <a:t>https://sms.drdoctor.co.uk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add contacts</a:t>
            </a:r>
            <a:endParaRPr lang="en-GB" dirty="0" smtClean="0">
              <a:effectLst/>
            </a:endParaRPr>
          </a:p>
          <a:p>
            <a:pPr lvl="1"/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add new contacts click ‘Contacts’ &gt; ‘Add contact’ &gt; ‘Choose File’</a:t>
            </a:r>
            <a:endParaRPr lang="en-GB" dirty="0" smtClean="0">
              <a:effectLst/>
            </a:endParaRPr>
          </a:p>
          <a:p>
            <a:pPr lvl="1"/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‘Remote HNA Export.xlsx’</a:t>
            </a:r>
            <a:endParaRPr lang="en-GB" dirty="0" smtClean="0">
              <a:effectLst/>
            </a:endParaRPr>
          </a:p>
          <a:p>
            <a:pPr lvl="1"/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Under ‘Add to Group’, select ‘Group name is a column in the file’ &gt; ‘Next’</a:t>
            </a:r>
            <a:endParaRPr lang="en-GB" dirty="0" smtClean="0">
              <a:effectLst/>
            </a:endParaRPr>
          </a:p>
          <a:p>
            <a:pPr lvl="1"/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Configure as follows, and then click ‘Next’ once complete</a:t>
            </a:r>
            <a:endParaRPr lang="en-GB" dirty="0" smtClean="0">
              <a:effectLst/>
            </a:endParaRPr>
          </a:p>
          <a:p>
            <a:pPr lvl="2"/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Hospital Number = ‘Custom 1’</a:t>
            </a:r>
            <a:endParaRPr lang="en-GB" dirty="0" smtClean="0">
              <a:effectLst/>
            </a:endParaRPr>
          </a:p>
          <a:p>
            <a:pPr lvl="2"/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First Name = ‘Name’</a:t>
            </a:r>
            <a:endParaRPr lang="en-GB" dirty="0" smtClean="0">
              <a:effectLst/>
            </a:endParaRPr>
          </a:p>
          <a:p>
            <a:pPr lvl="2"/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Last Name = ‘Surname’</a:t>
            </a:r>
            <a:endParaRPr lang="en-GB" dirty="0" smtClean="0">
              <a:effectLst/>
            </a:endParaRPr>
          </a:p>
          <a:p>
            <a:pPr lvl="2"/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Passcode = ‘Custom 2’</a:t>
            </a:r>
            <a:endParaRPr lang="en-GB" dirty="0" smtClean="0">
              <a:effectLst/>
            </a:endParaRPr>
          </a:p>
          <a:p>
            <a:pPr lvl="2"/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Target Completion Date = ‘Custom 3’</a:t>
            </a:r>
            <a:endParaRPr lang="en-GB" dirty="0" smtClean="0">
              <a:effectLst/>
            </a:endParaRPr>
          </a:p>
          <a:p>
            <a:pPr lvl="2"/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Tumour Group = ‘Custom 4’</a:t>
            </a:r>
            <a:endParaRPr lang="en-GB" dirty="0" smtClean="0">
              <a:effectLst/>
            </a:endParaRPr>
          </a:p>
          <a:p>
            <a:pPr lvl="2"/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Phone Number = ‘Telephone Number’</a:t>
            </a:r>
            <a:endParaRPr lang="en-GB" dirty="0" smtClean="0">
              <a:effectLst/>
            </a:endParaRPr>
          </a:p>
          <a:p>
            <a:pPr lvl="2"/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Tumour Group &amp; Date = ‘Group’</a:t>
            </a:r>
            <a:endParaRPr lang="en-GB" dirty="0" smtClean="0">
              <a:effectLst/>
            </a:endParaRPr>
          </a:p>
          <a:p>
            <a:pPr lvl="0"/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Send SMS to patients</a:t>
            </a:r>
            <a:endParaRPr lang="en-GB" dirty="0" smtClean="0">
              <a:effectLst/>
            </a:endParaRPr>
          </a:p>
          <a:p>
            <a:pPr lvl="1"/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send text message, click ‘SMS’ &gt; ‘Campaign Builder’</a:t>
            </a:r>
            <a:endParaRPr lang="en-GB" dirty="0" smtClean="0">
              <a:effectLst/>
            </a:endParaRPr>
          </a:p>
          <a:p>
            <a:pPr lvl="1"/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Template &gt; ‘HNA Invitation’ (or ‘HNA Reminder’ if reminder message) &gt; ‘Next’</a:t>
            </a:r>
            <a:endParaRPr lang="en-GB" dirty="0" smtClean="0">
              <a:effectLst/>
            </a:endParaRPr>
          </a:p>
          <a:p>
            <a:pPr lvl="1"/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Enter ‘Originator’ as ‘GuysCancer’</a:t>
            </a:r>
            <a:endParaRPr lang="en-GB" dirty="0" smtClean="0">
              <a:effectLst/>
            </a:endParaRPr>
          </a:p>
          <a:p>
            <a:pPr lvl="1"/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‘+ Groups from Phone Book’ &gt; Search for new group using group name set up in previous step (e.g ‘Gynae Jan 1’) &gt; ‘Add’ &gt; ‘Next’</a:t>
            </a:r>
            <a:endParaRPr lang="en-GB" dirty="0" smtClean="0">
              <a:effectLst/>
            </a:endParaRPr>
          </a:p>
          <a:p>
            <a:pPr lvl="1"/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Check preview message is correct &gt; ‘Send’ (or ‘Schedule’, as below)</a:t>
            </a:r>
            <a:endParaRPr lang="en-GB" dirty="0" smtClean="0">
              <a:effectLst/>
            </a:endParaRPr>
          </a:p>
          <a:p>
            <a:pPr lvl="2"/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Aim to send message between 11am – 2pm. If outside of this time-frame, consider scheduling for between these times later on the same day, or on the following day if already passed.</a:t>
            </a:r>
            <a:endParaRPr lang="en-GB" dirty="0" smtClean="0">
              <a:effectLst/>
            </a:endParaRPr>
          </a:p>
          <a:p>
            <a:pPr lvl="0"/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‘Contacts’ Tab, search for group name &gt; click ellipses &gt; Export</a:t>
            </a:r>
            <a:endParaRPr lang="en-GB" dirty="0" smtClean="0">
              <a:effectLst/>
            </a:endParaRPr>
          </a:p>
          <a:p>
            <a:pPr lvl="0"/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Copy rows from exported spreadsheet into ‘Messaged Patients’ tab on Remote HNA List.xlsx</a:t>
            </a:r>
            <a:endParaRPr lang="en-GB" dirty="0" smtClean="0">
              <a:effectLst/>
            </a:endParaRPr>
          </a:p>
          <a:p>
            <a:pPr lvl="0"/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Remove list of patients from ‘MessageBird Export’ tab </a:t>
            </a:r>
            <a:endParaRPr lang="en-GB" dirty="0" smtClean="0">
              <a:effectLst/>
            </a:endParaRPr>
          </a:p>
          <a:p>
            <a:pPr lvl="1"/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Take care not to delete formulae from columns H and I</a:t>
            </a:r>
            <a:endParaRPr lang="en-GB" dirty="0" smtClean="0">
              <a:effectLst/>
            </a:endParaRPr>
          </a:p>
          <a:p>
            <a:pPr lvl="0"/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Save Spreadsheet, and inform CNS team that messages sent.</a:t>
            </a:r>
            <a:endParaRPr lang="en-GB" dirty="0" smtClean="0">
              <a:effectLst/>
            </a:endParaRPr>
          </a:p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GB" sz="14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endParaRPr lang="en-GB" dirty="0" smtClean="0">
              <a:effectLst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8A13F0-1FA9-4919-8C4F-881752CF99F2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04643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600" dirty="0" smtClean="0">
                <a:solidFill>
                  <a:schemeClr val="accent5"/>
                </a:solidFill>
              </a:rPr>
              <a:t>Since rolling out the Text Message HNA in April 2020, over 1200 HNAs have been sent to patients via SMS.</a:t>
            </a:r>
          </a:p>
          <a:p>
            <a:r>
              <a:rPr lang="en-GB" sz="1600" dirty="0" smtClean="0">
                <a:solidFill>
                  <a:schemeClr val="accent5"/>
                </a:solidFill>
              </a:rPr>
              <a:t>Of these, 75% have been completed by patients across 11 tumour groups</a:t>
            </a:r>
          </a:p>
          <a:p>
            <a:endParaRPr lang="en-GB" sz="1600" dirty="0" smtClean="0">
              <a:solidFill>
                <a:schemeClr val="accent5"/>
              </a:solidFill>
            </a:endParaRPr>
          </a:p>
          <a:p>
            <a:r>
              <a:rPr lang="en-GB" sz="1600" dirty="0" smtClean="0">
                <a:solidFill>
                  <a:schemeClr val="accent5"/>
                </a:solidFill>
                <a:cs typeface="+mn-cs"/>
              </a:rPr>
              <a:t>In 2021, HNAs offered by </a:t>
            </a:r>
            <a:r>
              <a:rPr lang="en-GB" sz="1600" dirty="0" smtClean="0">
                <a:solidFill>
                  <a:schemeClr val="accent5"/>
                </a:solidFill>
              </a:rPr>
              <a:t>text message currently make up about 30% of all HNAs offered within the trust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91AF0C-2CE1-4A01-8845-BCDE4A0776C2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59737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 smtClean="0">
              <a:solidFill>
                <a:schemeClr val="bg1"/>
              </a:solidFill>
            </a:endParaRPr>
          </a:p>
          <a:p>
            <a:r>
              <a:rPr lang="en-GB" sz="1600" dirty="0" smtClean="0">
                <a:solidFill>
                  <a:schemeClr val="accent5"/>
                </a:solidFill>
              </a:rPr>
              <a:t>65.5% of Non-Text Message HNAs offered within the trust between are completed in under 2 minutes, compared to 86.7% of Text Message HNAs taking patients over 2 minutes when completed independently.</a:t>
            </a:r>
          </a:p>
          <a:p>
            <a:pPr lvl="1"/>
            <a:r>
              <a:rPr lang="en-GB" sz="1600" dirty="0" smtClean="0">
                <a:solidFill>
                  <a:schemeClr val="accent5"/>
                </a:solidFill>
              </a:rPr>
              <a:t>When offered HNA by other means, patients may not be given enough time to complete HNA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 smtClean="0">
              <a:solidFill>
                <a:schemeClr val="bg1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 smtClean="0">
              <a:solidFill>
                <a:schemeClr val="bg1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>
                <a:solidFill>
                  <a:schemeClr val="bg1"/>
                </a:solidFill>
              </a:rPr>
              <a:t>When offered HNA by other means, patients may not be given enough time to complete HNA</a:t>
            </a:r>
            <a:br>
              <a:rPr lang="en-GB" dirty="0" smtClean="0">
                <a:solidFill>
                  <a:schemeClr val="bg1"/>
                </a:solidFill>
              </a:rPr>
            </a:br>
            <a:endParaRPr lang="en-GB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91AF0C-2CE1-4A01-8845-BCDE4A0776C2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21718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600" dirty="0" smtClean="0">
                <a:solidFill>
                  <a:schemeClr val="accent5"/>
                </a:solidFill>
              </a:rPr>
              <a:t>Age distribution for HNAs completed by text message appears to skew towards younger patients, compared to HNAs offered by other means, which skew towards older patients.</a:t>
            </a:r>
          </a:p>
          <a:p>
            <a:r>
              <a:rPr lang="en-GB" sz="1600" dirty="0" smtClean="0">
                <a:solidFill>
                  <a:schemeClr val="accent5"/>
                </a:solidFill>
              </a:rPr>
              <a:t>This could also be a result of a perception bias when offering the HNA to patients, teams may be more reluctant to offer HNA to older patients</a:t>
            </a:r>
            <a:endParaRPr lang="en-GB" dirty="0" smtClean="0">
              <a:solidFill>
                <a:schemeClr val="bg1"/>
              </a:solidFill>
            </a:endParaRPr>
          </a:p>
          <a:p>
            <a:endParaRPr lang="en-GB" dirty="0" smtClean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91AF0C-2CE1-4A01-8845-BCDE4A0776C2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15129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91AF0C-2CE1-4A01-8845-BCDE4A0776C2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99860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dirty="0" smtClean="0"/>
          </a:p>
          <a:p>
            <a:endParaRPr lang="en-GB" sz="1200" dirty="0" smtClean="0"/>
          </a:p>
          <a:p>
            <a:r>
              <a:rPr lang="en-GB" sz="1200" dirty="0" smtClean="0"/>
              <a:t>On average, HNAs offered by text raise a higher number of concerns and information needs compared to those not offered by text.</a:t>
            </a:r>
          </a:p>
          <a:p>
            <a:r>
              <a:rPr lang="en-GB" sz="1200" dirty="0" smtClean="0"/>
              <a:t>29% of HNAs not offered by text message raised nil concerns, a percentage almost  halved to 17% in HNAs offered by text.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91AF0C-2CE1-4A01-8845-BCDE4A0776C2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2870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03816" y="620688"/>
            <a:ext cx="3384375" cy="3295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6"/>
          <p:cNvSpPr>
            <a:spLocks noGrp="1"/>
          </p:cNvSpPr>
          <p:nvPr>
            <p:ph type="title"/>
          </p:nvPr>
        </p:nvSpPr>
        <p:spPr>
          <a:xfrm>
            <a:off x="720005" y="4320000"/>
            <a:ext cx="10751999" cy="900000"/>
          </a:xfrm>
          <a:prstGeom prst="rect">
            <a:avLst/>
          </a:prstGeom>
        </p:spPr>
        <p:txBody>
          <a:bodyPr/>
          <a:lstStyle>
            <a:lvl1pPr algn="ctr">
              <a:lnSpc>
                <a:spcPts val="3600"/>
              </a:lnSpc>
              <a:defRPr sz="3200">
                <a:solidFill>
                  <a:srgbClr val="294193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4943875" y="5225515"/>
            <a:ext cx="2304255" cy="4333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aseline="0">
                <a:solidFill>
                  <a:srgbClr val="F89841"/>
                </a:solidFill>
              </a:defRPr>
            </a:lvl1pPr>
          </a:lstStyle>
          <a:p>
            <a:pPr lvl="0"/>
            <a:r>
              <a:rPr lang="en-GB" dirty="0" smtClean="0"/>
              <a:t>MMMM YYYY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261608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160"/>
            </a:lvl1pPr>
            <a:lvl2pPr marL="411480" indent="0" algn="ctr">
              <a:buNone/>
              <a:defRPr sz="1800"/>
            </a:lvl2pPr>
            <a:lvl3pPr marL="822960" indent="0" algn="ctr">
              <a:buNone/>
              <a:defRPr sz="1620"/>
            </a:lvl3pPr>
            <a:lvl4pPr marL="1234440" indent="0" algn="ctr">
              <a:buNone/>
              <a:defRPr sz="1440"/>
            </a:lvl4pPr>
            <a:lvl5pPr marL="1645920" indent="0" algn="ctr">
              <a:buNone/>
              <a:defRPr sz="1440"/>
            </a:lvl5pPr>
            <a:lvl6pPr marL="2057400" indent="0" algn="ctr">
              <a:buNone/>
              <a:defRPr sz="1440"/>
            </a:lvl6pPr>
            <a:lvl7pPr marL="2468880" indent="0" algn="ctr">
              <a:buNone/>
              <a:defRPr sz="1440"/>
            </a:lvl7pPr>
            <a:lvl8pPr marL="2880360" indent="0" algn="ctr">
              <a:buNone/>
              <a:defRPr sz="1440"/>
            </a:lvl8pPr>
            <a:lvl9pPr marL="3291840" indent="0" algn="ctr">
              <a:buNone/>
              <a:defRPr sz="144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05454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160"/>
            </a:lvl1pPr>
            <a:lvl2pPr marL="411480" indent="0" algn="ctr">
              <a:buNone/>
              <a:defRPr sz="1800"/>
            </a:lvl2pPr>
            <a:lvl3pPr marL="822960" indent="0" algn="ctr">
              <a:buNone/>
              <a:defRPr sz="1620"/>
            </a:lvl3pPr>
            <a:lvl4pPr marL="1234440" indent="0" algn="ctr">
              <a:buNone/>
              <a:defRPr sz="1440"/>
            </a:lvl4pPr>
            <a:lvl5pPr marL="1645920" indent="0" algn="ctr">
              <a:buNone/>
              <a:defRPr sz="1440"/>
            </a:lvl5pPr>
            <a:lvl6pPr marL="2057400" indent="0" algn="ctr">
              <a:buNone/>
              <a:defRPr sz="1440"/>
            </a:lvl6pPr>
            <a:lvl7pPr marL="2468880" indent="0" algn="ctr">
              <a:buNone/>
              <a:defRPr sz="1440"/>
            </a:lvl7pPr>
            <a:lvl8pPr marL="2880360" indent="0" algn="ctr">
              <a:buNone/>
              <a:defRPr sz="1440"/>
            </a:lvl8pPr>
            <a:lvl9pPr marL="3291840" indent="0" algn="ctr">
              <a:buNone/>
              <a:defRPr sz="144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81591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rgbClr val="0F2B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2pPr>
              <a:defRPr>
                <a:solidFill>
                  <a:srgbClr val="D8DCEB"/>
                </a:solidFill>
              </a:defRPr>
            </a:lvl2pPr>
            <a:lvl3pPr>
              <a:defRPr>
                <a:solidFill>
                  <a:srgbClr val="D8DCEB"/>
                </a:solidFill>
              </a:defRPr>
            </a:lvl3pPr>
            <a:lvl4pPr>
              <a:defRPr>
                <a:solidFill>
                  <a:srgbClr val="D8DCEB"/>
                </a:solidFill>
              </a:defRPr>
            </a:lvl4pPr>
            <a:lvl5pPr>
              <a:defRPr>
                <a:solidFill>
                  <a:srgbClr val="D8DCEB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762430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1pPr>
            <a:lvl2pPr marL="41148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22960" indent="0">
              <a:buNone/>
              <a:defRPr sz="1620">
                <a:solidFill>
                  <a:schemeClr val="tx1">
                    <a:tint val="75000"/>
                  </a:schemeClr>
                </a:solidFill>
              </a:defRPr>
            </a:lvl3pPr>
            <a:lvl4pPr marL="12344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4pPr>
            <a:lvl5pPr marL="164592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5pPr>
            <a:lvl6pPr marL="205740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6pPr>
            <a:lvl7pPr marL="246888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7pPr>
            <a:lvl8pPr marL="288036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8pPr>
            <a:lvl9pPr marL="32918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047849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09614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6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40584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11626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05167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2880"/>
            </a:lvl1pPr>
            <a:lvl2pPr>
              <a:defRPr sz="2520"/>
            </a:lvl2pPr>
            <a:lvl3pPr>
              <a:defRPr sz="216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694892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5367654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880"/>
            </a:lvl1pPr>
            <a:lvl2pPr marL="411480" indent="0">
              <a:buNone/>
              <a:defRPr sz="2520"/>
            </a:lvl2pPr>
            <a:lvl3pPr marL="822960" indent="0">
              <a:buNone/>
              <a:defRPr sz="2160"/>
            </a:lvl3pPr>
            <a:lvl4pPr marL="1234440" indent="0">
              <a:buNone/>
              <a:defRPr sz="1800"/>
            </a:lvl4pPr>
            <a:lvl5pPr marL="1645920" indent="0">
              <a:buNone/>
              <a:defRPr sz="1800"/>
            </a:lvl5pPr>
            <a:lvl6pPr marL="2057400" indent="0">
              <a:buNone/>
              <a:defRPr sz="1800"/>
            </a:lvl6pPr>
            <a:lvl7pPr marL="2468880" indent="0">
              <a:buNone/>
              <a:defRPr sz="1800"/>
            </a:lvl7pPr>
            <a:lvl8pPr marL="2880360" indent="0">
              <a:buNone/>
              <a:defRPr sz="1800"/>
            </a:lvl8pPr>
            <a:lvl9pPr marL="3291840" indent="0">
              <a:buNone/>
              <a:defRPr sz="18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42885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781660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3200" y="385200"/>
            <a:ext cx="10751999" cy="900000"/>
          </a:xfrm>
          <a:prstGeom prst="rect">
            <a:avLst/>
          </a:prstGeom>
        </p:spPr>
        <p:txBody>
          <a:bodyPr/>
          <a:lstStyle>
            <a:lvl1pPr>
              <a:lnSpc>
                <a:spcPts val="3600"/>
              </a:lnSpc>
              <a:defRPr sz="2400">
                <a:solidFill>
                  <a:srgbClr val="294193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720003" y="1285200"/>
            <a:ext cx="10751999" cy="4619802"/>
          </a:xfrm>
          <a:prstGeom prst="rect">
            <a:avLst/>
          </a:prstGeom>
        </p:spPr>
        <p:txBody>
          <a:bodyPr/>
          <a:lstStyle>
            <a:lvl1pPr>
              <a:spcBef>
                <a:spcPts val="1200"/>
              </a:spcBef>
              <a:defRPr sz="18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257926867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itle Slide and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64594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3203" y="385200"/>
            <a:ext cx="10751999" cy="900000"/>
          </a:xfrm>
          <a:prstGeom prst="rect">
            <a:avLst/>
          </a:prstGeom>
        </p:spPr>
        <p:txBody>
          <a:bodyPr/>
          <a:lstStyle>
            <a:lvl1pPr>
              <a:lnSpc>
                <a:spcPts val="3240"/>
              </a:lnSpc>
              <a:defRPr sz="2160">
                <a:solidFill>
                  <a:srgbClr val="294193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720006" y="1285202"/>
            <a:ext cx="10751999" cy="4619802"/>
          </a:xfrm>
          <a:prstGeom prst="rect">
            <a:avLst/>
          </a:prstGeom>
        </p:spPr>
        <p:txBody>
          <a:bodyPr/>
          <a:lstStyle>
            <a:lvl1pPr>
              <a:spcBef>
                <a:spcPts val="1080"/>
              </a:spcBef>
              <a:defRPr sz="1620">
                <a:solidFill>
                  <a:schemeClr val="tx1"/>
                </a:solidFill>
              </a:defRPr>
            </a:lvl1pPr>
            <a:lvl2pPr>
              <a:defRPr sz="1620">
                <a:solidFill>
                  <a:schemeClr val="tx1"/>
                </a:solidFill>
              </a:defRPr>
            </a:lvl2pPr>
            <a:lvl3pPr>
              <a:defRPr sz="1620">
                <a:solidFill>
                  <a:schemeClr val="tx1"/>
                </a:solidFill>
              </a:defRPr>
            </a:lvl3pPr>
            <a:lvl4pPr>
              <a:defRPr sz="1620">
                <a:solidFill>
                  <a:schemeClr val="tx1"/>
                </a:solidFill>
              </a:defRPr>
            </a:lvl4pPr>
            <a:lvl5pPr>
              <a:defRPr sz="162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366659785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3203" y="385200"/>
            <a:ext cx="10751999" cy="900000"/>
          </a:xfrm>
          <a:prstGeom prst="rect">
            <a:avLst/>
          </a:prstGeom>
        </p:spPr>
        <p:txBody>
          <a:bodyPr/>
          <a:lstStyle>
            <a:lvl1pPr>
              <a:lnSpc>
                <a:spcPts val="3240"/>
              </a:lnSpc>
              <a:defRPr sz="2160">
                <a:solidFill>
                  <a:srgbClr val="294193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720006" y="1285202"/>
            <a:ext cx="10751999" cy="4619802"/>
          </a:xfrm>
          <a:prstGeom prst="rect">
            <a:avLst/>
          </a:prstGeom>
        </p:spPr>
        <p:txBody>
          <a:bodyPr/>
          <a:lstStyle>
            <a:lvl1pPr>
              <a:spcBef>
                <a:spcPts val="1080"/>
              </a:spcBef>
              <a:defRPr sz="1620">
                <a:solidFill>
                  <a:schemeClr val="tx1"/>
                </a:solidFill>
              </a:defRPr>
            </a:lvl1pPr>
            <a:lvl2pPr>
              <a:defRPr sz="1620">
                <a:solidFill>
                  <a:schemeClr val="tx1"/>
                </a:solidFill>
              </a:defRPr>
            </a:lvl2pPr>
            <a:lvl3pPr>
              <a:defRPr sz="1620">
                <a:solidFill>
                  <a:schemeClr val="tx1"/>
                </a:solidFill>
              </a:defRPr>
            </a:lvl3pPr>
            <a:lvl4pPr>
              <a:defRPr sz="1620">
                <a:solidFill>
                  <a:schemeClr val="tx1"/>
                </a:solidFill>
              </a:defRPr>
            </a:lvl4pPr>
            <a:lvl5pPr>
              <a:defRPr sz="162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751089860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3203" y="385200"/>
            <a:ext cx="10751999" cy="900000"/>
          </a:xfrm>
          <a:prstGeom prst="rect">
            <a:avLst/>
          </a:prstGeom>
        </p:spPr>
        <p:txBody>
          <a:bodyPr/>
          <a:lstStyle>
            <a:lvl1pPr>
              <a:lnSpc>
                <a:spcPts val="3240"/>
              </a:lnSpc>
              <a:defRPr sz="2160">
                <a:solidFill>
                  <a:srgbClr val="294193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720006" y="1285202"/>
            <a:ext cx="10751999" cy="4619802"/>
          </a:xfrm>
          <a:prstGeom prst="rect">
            <a:avLst/>
          </a:prstGeom>
        </p:spPr>
        <p:txBody>
          <a:bodyPr/>
          <a:lstStyle>
            <a:lvl1pPr>
              <a:spcBef>
                <a:spcPts val="1080"/>
              </a:spcBef>
              <a:defRPr sz="1620">
                <a:solidFill>
                  <a:schemeClr val="tx1"/>
                </a:solidFill>
              </a:defRPr>
            </a:lvl1pPr>
            <a:lvl2pPr>
              <a:defRPr sz="1620">
                <a:solidFill>
                  <a:schemeClr val="tx1"/>
                </a:solidFill>
              </a:defRPr>
            </a:lvl2pPr>
            <a:lvl3pPr>
              <a:defRPr sz="1620">
                <a:solidFill>
                  <a:schemeClr val="tx1"/>
                </a:solidFill>
              </a:defRPr>
            </a:lvl3pPr>
            <a:lvl4pPr>
              <a:defRPr sz="1620">
                <a:solidFill>
                  <a:schemeClr val="tx1"/>
                </a:solidFill>
              </a:defRPr>
            </a:lvl4pPr>
            <a:lvl5pPr>
              <a:defRPr sz="162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70437484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3203" y="385200"/>
            <a:ext cx="10751999" cy="900000"/>
          </a:xfrm>
          <a:prstGeom prst="rect">
            <a:avLst/>
          </a:prstGeom>
        </p:spPr>
        <p:txBody>
          <a:bodyPr/>
          <a:lstStyle>
            <a:lvl1pPr>
              <a:lnSpc>
                <a:spcPts val="3240"/>
              </a:lnSpc>
              <a:defRPr sz="2160">
                <a:solidFill>
                  <a:srgbClr val="294193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720006" y="1285202"/>
            <a:ext cx="10751999" cy="4619802"/>
          </a:xfrm>
          <a:prstGeom prst="rect">
            <a:avLst/>
          </a:prstGeom>
        </p:spPr>
        <p:txBody>
          <a:bodyPr/>
          <a:lstStyle>
            <a:lvl1pPr>
              <a:spcBef>
                <a:spcPts val="1080"/>
              </a:spcBef>
              <a:defRPr sz="1620">
                <a:solidFill>
                  <a:schemeClr val="tx1"/>
                </a:solidFill>
              </a:defRPr>
            </a:lvl1pPr>
            <a:lvl2pPr>
              <a:defRPr sz="1620">
                <a:solidFill>
                  <a:schemeClr val="tx1"/>
                </a:solidFill>
              </a:defRPr>
            </a:lvl2pPr>
            <a:lvl3pPr>
              <a:defRPr sz="1620">
                <a:solidFill>
                  <a:schemeClr val="tx1"/>
                </a:solidFill>
              </a:defRPr>
            </a:lvl3pPr>
            <a:lvl4pPr>
              <a:defRPr sz="1620">
                <a:solidFill>
                  <a:schemeClr val="tx1"/>
                </a:solidFill>
              </a:defRPr>
            </a:lvl4pPr>
            <a:lvl5pPr>
              <a:defRPr sz="162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553330629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0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3203" y="385200"/>
            <a:ext cx="10751999" cy="900000"/>
          </a:xfrm>
          <a:prstGeom prst="rect">
            <a:avLst/>
          </a:prstGeom>
        </p:spPr>
        <p:txBody>
          <a:bodyPr/>
          <a:lstStyle>
            <a:lvl1pPr>
              <a:lnSpc>
                <a:spcPts val="3240"/>
              </a:lnSpc>
              <a:defRPr sz="2160">
                <a:solidFill>
                  <a:srgbClr val="294193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720006" y="1285202"/>
            <a:ext cx="10751999" cy="4619802"/>
          </a:xfrm>
          <a:prstGeom prst="rect">
            <a:avLst/>
          </a:prstGeom>
        </p:spPr>
        <p:txBody>
          <a:bodyPr/>
          <a:lstStyle>
            <a:lvl1pPr>
              <a:spcBef>
                <a:spcPts val="1080"/>
              </a:spcBef>
              <a:defRPr sz="1620">
                <a:solidFill>
                  <a:schemeClr val="tx1"/>
                </a:solidFill>
              </a:defRPr>
            </a:lvl1pPr>
            <a:lvl2pPr>
              <a:defRPr sz="1620">
                <a:solidFill>
                  <a:schemeClr val="tx1"/>
                </a:solidFill>
              </a:defRPr>
            </a:lvl2pPr>
            <a:lvl3pPr>
              <a:defRPr sz="1620">
                <a:solidFill>
                  <a:schemeClr val="tx1"/>
                </a:solidFill>
              </a:defRPr>
            </a:lvl3pPr>
            <a:lvl4pPr>
              <a:defRPr sz="1620">
                <a:solidFill>
                  <a:schemeClr val="tx1"/>
                </a:solidFill>
              </a:defRPr>
            </a:lvl4pPr>
            <a:lvl5pPr>
              <a:defRPr sz="162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828309991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3202" y="385200"/>
            <a:ext cx="10751999" cy="900000"/>
          </a:xfrm>
          <a:prstGeom prst="rect">
            <a:avLst/>
          </a:prstGeom>
        </p:spPr>
        <p:txBody>
          <a:bodyPr/>
          <a:lstStyle>
            <a:lvl1pPr>
              <a:lnSpc>
                <a:spcPts val="3240"/>
              </a:lnSpc>
              <a:defRPr sz="2160">
                <a:solidFill>
                  <a:srgbClr val="294193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720005" y="1285201"/>
            <a:ext cx="10751999" cy="4619802"/>
          </a:xfrm>
          <a:prstGeom prst="rect">
            <a:avLst/>
          </a:prstGeom>
        </p:spPr>
        <p:txBody>
          <a:bodyPr/>
          <a:lstStyle>
            <a:lvl1pPr>
              <a:spcBef>
                <a:spcPts val="1080"/>
              </a:spcBef>
              <a:defRPr sz="1620">
                <a:solidFill>
                  <a:schemeClr val="tx1"/>
                </a:solidFill>
              </a:defRPr>
            </a:lvl1pPr>
            <a:lvl2pPr>
              <a:defRPr sz="1620">
                <a:solidFill>
                  <a:schemeClr val="tx1"/>
                </a:solidFill>
              </a:defRPr>
            </a:lvl2pPr>
            <a:lvl3pPr>
              <a:defRPr sz="1620">
                <a:solidFill>
                  <a:schemeClr val="tx1"/>
                </a:solidFill>
              </a:defRPr>
            </a:lvl3pPr>
            <a:lvl4pPr>
              <a:defRPr sz="1620">
                <a:solidFill>
                  <a:schemeClr val="tx1"/>
                </a:solidFill>
              </a:defRPr>
            </a:lvl4pPr>
            <a:lvl5pPr>
              <a:defRPr sz="162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7689658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719403" y="1285200"/>
            <a:ext cx="5040000" cy="459207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10" name="Content Placeholder 8"/>
          <p:cNvSpPr>
            <a:spLocks noGrp="1"/>
          </p:cNvSpPr>
          <p:nvPr>
            <p:ph sz="quarter" idx="14"/>
          </p:nvPr>
        </p:nvSpPr>
        <p:spPr>
          <a:xfrm>
            <a:off x="6432000" y="1285201"/>
            <a:ext cx="5040000" cy="459207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03200" y="385200"/>
            <a:ext cx="10751999" cy="900000"/>
          </a:xfrm>
          <a:prstGeom prst="rect">
            <a:avLst/>
          </a:prstGeom>
        </p:spPr>
        <p:txBody>
          <a:bodyPr/>
          <a:lstStyle>
            <a:lvl1pPr>
              <a:lnSpc>
                <a:spcPts val="3600"/>
              </a:lnSpc>
              <a:defRPr sz="2400">
                <a:solidFill>
                  <a:srgbClr val="294193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52581657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400722" y="1285201"/>
            <a:ext cx="3071281" cy="2888120"/>
          </a:xfrm>
          <a:prstGeom prst="rect">
            <a:avLst/>
          </a:prstGeom>
        </p:spPr>
        <p:txBody>
          <a:bodyPr rtlCol="0">
            <a:noAutofit/>
          </a:bodyPr>
          <a:lstStyle>
            <a:lvl1pPr marL="0" indent="0">
              <a:buNone/>
              <a:defRPr sz="1200" baseline="0">
                <a:solidFill>
                  <a:schemeClr val="tx2"/>
                </a:solidFill>
              </a:defRPr>
            </a:lvl1pPr>
            <a:lvl2pPr marL="457119" indent="0">
              <a:buNone/>
              <a:defRPr sz="2800"/>
            </a:lvl2pPr>
            <a:lvl3pPr marL="914239" indent="0">
              <a:buNone/>
              <a:defRPr sz="2400"/>
            </a:lvl3pPr>
            <a:lvl4pPr marL="1371358" indent="0">
              <a:buNone/>
              <a:defRPr sz="2000"/>
            </a:lvl4pPr>
            <a:lvl5pPr marL="1828477" indent="0">
              <a:buNone/>
              <a:defRPr sz="2000"/>
            </a:lvl5pPr>
            <a:lvl6pPr marL="2285596" indent="0">
              <a:buNone/>
              <a:defRPr sz="2000"/>
            </a:lvl6pPr>
            <a:lvl7pPr marL="2742716" indent="0">
              <a:buNone/>
              <a:defRPr sz="2000"/>
            </a:lvl7pPr>
            <a:lvl8pPr marL="3199835" indent="0">
              <a:buNone/>
              <a:defRPr sz="2000"/>
            </a:lvl8pPr>
            <a:lvl9pPr marL="3656954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  <a:endParaRPr lang="en-GB" noProof="0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03200" y="385200"/>
            <a:ext cx="10751999" cy="900000"/>
          </a:xfrm>
          <a:prstGeom prst="rect">
            <a:avLst/>
          </a:prstGeom>
        </p:spPr>
        <p:txBody>
          <a:bodyPr/>
          <a:lstStyle>
            <a:lvl1pPr>
              <a:lnSpc>
                <a:spcPts val="3600"/>
              </a:lnSpc>
              <a:defRPr sz="2400">
                <a:solidFill>
                  <a:srgbClr val="294193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9" name="Content Placeholder 2"/>
          <p:cNvSpPr>
            <a:spLocks noGrp="1"/>
          </p:cNvSpPr>
          <p:nvPr>
            <p:ph idx="10"/>
          </p:nvPr>
        </p:nvSpPr>
        <p:spPr>
          <a:xfrm>
            <a:off x="720004" y="1285200"/>
            <a:ext cx="7296213" cy="4619802"/>
          </a:xfrm>
          <a:prstGeom prst="rect">
            <a:avLst/>
          </a:prstGeom>
        </p:spPr>
        <p:txBody>
          <a:bodyPr/>
          <a:lstStyle>
            <a:lvl1pPr>
              <a:spcBef>
                <a:spcPts val="1200"/>
              </a:spcBef>
              <a:defRPr sz="18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7079125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Pale purpl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5"/>
            <a:ext cx="12192000" cy="6048375"/>
          </a:xfrm>
          <a:prstGeom prst="rect">
            <a:avLst/>
          </a:prstGeom>
          <a:solidFill>
            <a:srgbClr val="E5E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schemeClr val="tx1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720005" y="540000"/>
            <a:ext cx="10751999" cy="900000"/>
          </a:xfrm>
          <a:prstGeom prst="rect">
            <a:avLst/>
          </a:prstGeom>
        </p:spPr>
        <p:txBody>
          <a:bodyPr/>
          <a:lstStyle>
            <a:lvl1pPr>
              <a:lnSpc>
                <a:spcPts val="3600"/>
              </a:lnSpc>
              <a:defRPr sz="3200">
                <a:solidFill>
                  <a:srgbClr val="294193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720003" y="1800000"/>
            <a:ext cx="10751999" cy="4105002"/>
          </a:xfrm>
          <a:prstGeom prst="rect">
            <a:avLst/>
          </a:prstGeom>
        </p:spPr>
        <p:txBody>
          <a:bodyPr/>
          <a:lstStyle>
            <a:lvl1pPr>
              <a:spcBef>
                <a:spcPts val="1200"/>
              </a:spcBef>
              <a:defRPr sz="18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8559389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Pale blu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5"/>
            <a:ext cx="12192000" cy="6048375"/>
          </a:xfrm>
          <a:prstGeom prst="rect">
            <a:avLst/>
          </a:prstGeom>
          <a:solidFill>
            <a:srgbClr val="DFED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schemeClr val="tx1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720005" y="540000"/>
            <a:ext cx="10751999" cy="900000"/>
          </a:xfrm>
          <a:prstGeom prst="rect">
            <a:avLst/>
          </a:prstGeom>
        </p:spPr>
        <p:txBody>
          <a:bodyPr/>
          <a:lstStyle>
            <a:lvl1pPr>
              <a:lnSpc>
                <a:spcPts val="3600"/>
              </a:lnSpc>
              <a:defRPr sz="3200">
                <a:solidFill>
                  <a:srgbClr val="294193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720003" y="1800000"/>
            <a:ext cx="10751999" cy="4105002"/>
          </a:xfrm>
          <a:prstGeom prst="rect">
            <a:avLst/>
          </a:prstGeom>
        </p:spPr>
        <p:txBody>
          <a:bodyPr/>
          <a:lstStyle>
            <a:lvl1pPr>
              <a:spcBef>
                <a:spcPts val="1200"/>
              </a:spcBef>
              <a:defRPr sz="18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5065291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5"/>
            <a:ext cx="12192000" cy="6048375"/>
          </a:xfrm>
          <a:prstGeom prst="rect">
            <a:avLst/>
          </a:prstGeom>
          <a:solidFill>
            <a:srgbClr val="2941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schemeClr val="tx1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0003" y="1800000"/>
            <a:ext cx="10751999" cy="4105002"/>
          </a:xfrm>
          <a:prstGeom prst="rect">
            <a:avLst/>
          </a:prstGeom>
        </p:spPr>
        <p:txBody>
          <a:bodyPr/>
          <a:lstStyle>
            <a:lvl1pPr>
              <a:spcBef>
                <a:spcPts val="1200"/>
              </a:spcBef>
              <a:defRPr sz="18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03200" y="385200"/>
            <a:ext cx="10751999" cy="900000"/>
          </a:xfrm>
          <a:prstGeom prst="rect">
            <a:avLst/>
          </a:prstGeom>
        </p:spPr>
        <p:txBody>
          <a:bodyPr/>
          <a:lstStyle>
            <a:lvl1pPr>
              <a:lnSpc>
                <a:spcPts val="3600"/>
              </a:lnSpc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2242524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Slide and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5"/>
            <a:ext cx="12192000" cy="6048375"/>
          </a:xfrm>
          <a:prstGeom prst="rect">
            <a:avLst/>
          </a:prstGeom>
          <a:solidFill>
            <a:srgbClr val="2941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schemeClr val="tx1"/>
              </a:solidFill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00418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3200" y="385200"/>
            <a:ext cx="10751999" cy="567798"/>
          </a:xfrm>
          <a:prstGeom prst="rect">
            <a:avLst/>
          </a:prstGeom>
        </p:spPr>
        <p:txBody>
          <a:bodyPr/>
          <a:lstStyle>
            <a:lvl1pPr>
              <a:lnSpc>
                <a:spcPts val="3600"/>
              </a:lnSpc>
              <a:defRPr sz="2400">
                <a:solidFill>
                  <a:srgbClr val="294193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4562735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slideLayout" Target="../slideLayouts/slideLayout23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6" Type="http://schemas.openxmlformats.org/officeDocument/2006/relationships/slideLayout" Target="../slideLayouts/slideLayout26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551384" y="6040438"/>
            <a:ext cx="11089232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GSTH 1263 - Corporate PPT Continuation Page Footer .jpg"/>
          <p:cNvPicPr preferRelativeResize="0">
            <a:picLocks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00"/>
          <a:stretch/>
        </p:blipFill>
        <p:spPr>
          <a:xfrm>
            <a:off x="9897467" y="6053328"/>
            <a:ext cx="2268000" cy="804672"/>
          </a:xfrm>
          <a:prstGeom prst="rect">
            <a:avLst/>
          </a:prstGeom>
        </p:spPr>
      </p:pic>
      <p:pic>
        <p:nvPicPr>
          <p:cNvPr id="7" name="Picture 6" descr="GSTH 1263 - Corporate PPT Continuation Page Footer .jpg"/>
          <p:cNvPicPr preferRelativeResize="0">
            <a:picLocks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534"/>
          <a:stretch/>
        </p:blipFill>
        <p:spPr>
          <a:xfrm>
            <a:off x="9848" y="6053328"/>
            <a:ext cx="1688400" cy="804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5917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09" r:id="rId1"/>
    <p:sldLayoutId id="2147484410" r:id="rId2"/>
    <p:sldLayoutId id="2147484411" r:id="rId3"/>
    <p:sldLayoutId id="2147484412" r:id="rId4"/>
    <p:sldLayoutId id="2147484413" r:id="rId5"/>
    <p:sldLayoutId id="2147484414" r:id="rId6"/>
    <p:sldLayoutId id="2147484415" r:id="rId7"/>
    <p:sldLayoutId id="2147484416" r:id="rId8"/>
    <p:sldLayoutId id="2147484417" r:id="rId9"/>
    <p:sldLayoutId id="2147484436" r:id="rId10"/>
  </p:sldLayoutIdLst>
  <p:timing>
    <p:tnLst>
      <p:par>
        <p:cTn id="1" dur="indefinite" restart="never" nodeType="tmRoot"/>
      </p:par>
    </p:tnLst>
  </p:timing>
  <p:hf hdr="0" ftr="0"/>
  <p:txStyles>
    <p:titleStyle>
      <a:lvl1pPr algn="l" defTabSz="912813" rtl="0" eaLnBrk="1" fontAlgn="base" hangingPunct="1">
        <a:lnSpc>
          <a:spcPts val="3600"/>
        </a:lnSpc>
        <a:spcBef>
          <a:spcPct val="0"/>
        </a:spcBef>
        <a:spcAft>
          <a:spcPct val="0"/>
        </a:spcAft>
        <a:defRPr lang="en-GB" sz="3200" b="1" kern="1200">
          <a:solidFill>
            <a:srgbClr val="294193"/>
          </a:solidFill>
          <a:latin typeface="+mj-lt"/>
          <a:ea typeface="ＭＳ Ｐゴシック" pitchFamily="-84" charset="-128"/>
          <a:cs typeface="ＭＳ Ｐゴシック" pitchFamily="-84" charset="-128"/>
        </a:defRPr>
      </a:lvl1pPr>
      <a:lvl2pPr algn="l" defTabSz="912813" rtl="0" eaLnBrk="1" fontAlgn="base" hangingPunct="1">
        <a:lnSpc>
          <a:spcPts val="3600"/>
        </a:lnSpc>
        <a:spcBef>
          <a:spcPct val="0"/>
        </a:spcBef>
        <a:spcAft>
          <a:spcPct val="0"/>
        </a:spcAft>
        <a:defRPr sz="3200" b="1">
          <a:solidFill>
            <a:srgbClr val="294193"/>
          </a:solidFill>
          <a:latin typeface="Arial" charset="0"/>
          <a:ea typeface="ＭＳ Ｐゴシック" pitchFamily="-84" charset="-128"/>
          <a:cs typeface="ＭＳ Ｐゴシック" pitchFamily="-84" charset="-128"/>
        </a:defRPr>
      </a:lvl2pPr>
      <a:lvl3pPr algn="l" defTabSz="912813" rtl="0" eaLnBrk="1" fontAlgn="base" hangingPunct="1">
        <a:lnSpc>
          <a:spcPts val="3600"/>
        </a:lnSpc>
        <a:spcBef>
          <a:spcPct val="0"/>
        </a:spcBef>
        <a:spcAft>
          <a:spcPct val="0"/>
        </a:spcAft>
        <a:defRPr sz="3200" b="1">
          <a:solidFill>
            <a:srgbClr val="294193"/>
          </a:solidFill>
          <a:latin typeface="Arial" charset="0"/>
          <a:ea typeface="ＭＳ Ｐゴシック" pitchFamily="-84" charset="-128"/>
          <a:cs typeface="ＭＳ Ｐゴシック" pitchFamily="-84" charset="-128"/>
        </a:defRPr>
      </a:lvl3pPr>
      <a:lvl4pPr algn="l" defTabSz="912813" rtl="0" eaLnBrk="1" fontAlgn="base" hangingPunct="1">
        <a:lnSpc>
          <a:spcPts val="3600"/>
        </a:lnSpc>
        <a:spcBef>
          <a:spcPct val="0"/>
        </a:spcBef>
        <a:spcAft>
          <a:spcPct val="0"/>
        </a:spcAft>
        <a:defRPr sz="3200" b="1">
          <a:solidFill>
            <a:srgbClr val="294193"/>
          </a:solidFill>
          <a:latin typeface="Arial" charset="0"/>
          <a:ea typeface="ＭＳ Ｐゴシック" pitchFamily="-84" charset="-128"/>
          <a:cs typeface="ＭＳ Ｐゴシック" pitchFamily="-84" charset="-128"/>
        </a:defRPr>
      </a:lvl4pPr>
      <a:lvl5pPr algn="l" defTabSz="912813" rtl="0" eaLnBrk="1" fontAlgn="base" hangingPunct="1">
        <a:lnSpc>
          <a:spcPts val="3600"/>
        </a:lnSpc>
        <a:spcBef>
          <a:spcPct val="0"/>
        </a:spcBef>
        <a:spcAft>
          <a:spcPct val="0"/>
        </a:spcAft>
        <a:defRPr sz="3200" b="1">
          <a:solidFill>
            <a:srgbClr val="294193"/>
          </a:solidFill>
          <a:latin typeface="Arial" charset="0"/>
          <a:ea typeface="ＭＳ Ｐゴシック" pitchFamily="-84" charset="-128"/>
          <a:cs typeface="ＭＳ Ｐゴシック" pitchFamily="-84" charset="-128"/>
        </a:defRPr>
      </a:lvl5pPr>
      <a:lvl6pPr marL="457200" algn="l" defTabSz="912813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accent1"/>
          </a:solidFill>
          <a:latin typeface="Arial" charset="0"/>
        </a:defRPr>
      </a:lvl6pPr>
      <a:lvl7pPr marL="914400" algn="l" defTabSz="912813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accent1"/>
          </a:solidFill>
          <a:latin typeface="Arial" charset="0"/>
        </a:defRPr>
      </a:lvl7pPr>
      <a:lvl8pPr marL="1371600" algn="l" defTabSz="912813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accent1"/>
          </a:solidFill>
          <a:latin typeface="Arial" charset="0"/>
        </a:defRPr>
      </a:lvl8pPr>
      <a:lvl9pPr marL="1828800" algn="l" defTabSz="912813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accent1"/>
          </a:solidFill>
          <a:latin typeface="Arial" charset="0"/>
        </a:defRPr>
      </a:lvl9pPr>
    </p:titleStyle>
    <p:bodyStyle>
      <a:lvl1pPr marL="250825" indent="-250825" algn="l" defTabSz="912813" rtl="0" eaLnBrk="1" fontAlgn="base" hangingPunct="1">
        <a:lnSpc>
          <a:spcPts val="2300"/>
        </a:lnSpc>
        <a:spcBef>
          <a:spcPts val="1200"/>
        </a:spcBef>
        <a:spcAft>
          <a:spcPct val="0"/>
        </a:spcAft>
        <a:buClr>
          <a:srgbClr val="294193"/>
        </a:buClr>
        <a:buSzPct val="125000"/>
        <a:buFont typeface="LucidaGrande" charset="0"/>
        <a:buChar char="•"/>
        <a:defRPr b="1" kern="1200">
          <a:solidFill>
            <a:schemeClr val="tx1"/>
          </a:solidFill>
          <a:latin typeface="+mn-lt"/>
          <a:ea typeface="ＭＳ Ｐゴシック" pitchFamily="-84" charset="-128"/>
          <a:cs typeface="ＭＳ Ｐゴシック" pitchFamily="-84" charset="-128"/>
        </a:defRPr>
      </a:lvl1pPr>
      <a:lvl2pPr marL="539750" indent="-250825" algn="l" defTabSz="912813" rtl="0" eaLnBrk="1" fontAlgn="base" hangingPunct="1">
        <a:lnSpc>
          <a:spcPts val="2300"/>
        </a:lnSpc>
        <a:spcBef>
          <a:spcPts val="600"/>
        </a:spcBef>
        <a:spcAft>
          <a:spcPct val="0"/>
        </a:spcAft>
        <a:buFont typeface="Arial" charset="0"/>
        <a:buChar char="–"/>
        <a:defRPr kern="1200">
          <a:solidFill>
            <a:schemeClr val="tx1"/>
          </a:solidFill>
          <a:latin typeface="+mn-lt"/>
          <a:ea typeface="ＭＳ Ｐゴシック" pitchFamily="-84" charset="-128"/>
          <a:cs typeface="+mn-cs"/>
        </a:defRPr>
      </a:lvl2pPr>
      <a:lvl3pPr marL="250825" indent="-250825" algn="l" defTabSz="912813" rtl="0" eaLnBrk="1" fontAlgn="base" hangingPunct="1">
        <a:lnSpc>
          <a:spcPts val="2300"/>
        </a:lnSpc>
        <a:spcBef>
          <a:spcPts val="600"/>
        </a:spcBef>
        <a:spcAft>
          <a:spcPct val="0"/>
        </a:spcAft>
        <a:buClr>
          <a:srgbClr val="294193"/>
        </a:buClr>
        <a:buSzPct val="125000"/>
        <a:buFont typeface="LucidaGrande" charset="0"/>
        <a:buChar char="•"/>
        <a:defRPr kern="1200">
          <a:solidFill>
            <a:schemeClr val="tx1"/>
          </a:solidFill>
          <a:latin typeface="+mn-lt"/>
          <a:ea typeface="ＭＳ Ｐゴシック" pitchFamily="-84" charset="-128"/>
          <a:cs typeface="+mn-cs"/>
        </a:defRPr>
      </a:lvl3pPr>
      <a:lvl4pPr marL="539750" indent="-250825" algn="l" defTabSz="912813" rtl="0" eaLnBrk="1" fontAlgn="base" hangingPunct="1">
        <a:lnSpc>
          <a:spcPts val="2300"/>
        </a:lnSpc>
        <a:spcBef>
          <a:spcPts val="600"/>
        </a:spcBef>
        <a:spcAft>
          <a:spcPct val="0"/>
        </a:spcAft>
        <a:buFont typeface="Arial" charset="0"/>
        <a:buChar char="–"/>
        <a:defRPr kern="1200">
          <a:solidFill>
            <a:schemeClr val="tx1"/>
          </a:solidFill>
          <a:latin typeface="+mn-lt"/>
          <a:ea typeface="ＭＳ Ｐゴシック" pitchFamily="-84" charset="-128"/>
          <a:cs typeface="+mn-cs"/>
        </a:defRPr>
      </a:lvl4pPr>
      <a:lvl5pPr marL="812800" indent="-276225" algn="l" defTabSz="912813" rtl="0" eaLnBrk="1" fontAlgn="base" hangingPunct="1">
        <a:lnSpc>
          <a:spcPts val="2300"/>
        </a:lnSpc>
        <a:spcBef>
          <a:spcPts val="600"/>
        </a:spcBef>
        <a:spcAft>
          <a:spcPct val="0"/>
        </a:spcAft>
        <a:buClr>
          <a:srgbClr val="294193"/>
        </a:buClr>
        <a:buSzPct val="125000"/>
        <a:buFont typeface="LucidaGrande" charset="0"/>
        <a:buChar char="•"/>
        <a:defRPr kern="1200">
          <a:solidFill>
            <a:schemeClr val="tx1"/>
          </a:solidFill>
          <a:latin typeface="+mn-lt"/>
          <a:ea typeface="ＭＳ Ｐゴシック" pitchFamily="-84" charset="-128"/>
          <a:cs typeface="+mn-cs"/>
        </a:defRPr>
      </a:lvl5pPr>
      <a:lvl6pPr marL="2514156" indent="-228560" algn="l" defTabSz="91423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75" indent="-228560" algn="l" defTabSz="91423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95" indent="-228560" algn="l" defTabSz="91423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514" indent="-228560" algn="l" defTabSz="91423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19" algn="l" defTabSz="9142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39" algn="l" defTabSz="9142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58" algn="l" defTabSz="9142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77" algn="l" defTabSz="9142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96" algn="l" defTabSz="9142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16" algn="l" defTabSz="9142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835" algn="l" defTabSz="9142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54" algn="l" defTabSz="9142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2B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1B27804-0C78-764C-972F-8CE63769475A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0" y="6446520"/>
            <a:ext cx="1219200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3614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20" r:id="rId1"/>
    <p:sldLayoutId id="2147484421" r:id="rId2"/>
    <p:sldLayoutId id="2147484422" r:id="rId3"/>
    <p:sldLayoutId id="2147484423" r:id="rId4"/>
    <p:sldLayoutId id="2147484424" r:id="rId5"/>
    <p:sldLayoutId id="2147484425" r:id="rId6"/>
    <p:sldLayoutId id="2147484426" r:id="rId7"/>
    <p:sldLayoutId id="2147484427" r:id="rId8"/>
    <p:sldLayoutId id="2147484428" r:id="rId9"/>
    <p:sldLayoutId id="2147484429" r:id="rId10"/>
    <p:sldLayoutId id="2147484430" r:id="rId11"/>
    <p:sldLayoutId id="2147484431" r:id="rId12"/>
    <p:sldLayoutId id="2147484432" r:id="rId13"/>
    <p:sldLayoutId id="2147484433" r:id="rId14"/>
    <p:sldLayoutId id="2147484434" r:id="rId15"/>
    <p:sldLayoutId id="2147484435" r:id="rId16"/>
  </p:sldLayoutIdLst>
  <p:txStyles>
    <p:titleStyle>
      <a:lvl1pPr algn="l" defTabSz="822960" rtl="0" eaLnBrk="1" latinLnBrk="0" hangingPunct="1">
        <a:lnSpc>
          <a:spcPct val="90000"/>
        </a:lnSpc>
        <a:spcBef>
          <a:spcPct val="0"/>
        </a:spcBef>
        <a:buNone/>
        <a:defRPr sz="2880" kern="1200">
          <a:solidFill>
            <a:srgbClr val="FFC000"/>
          </a:solidFill>
          <a:latin typeface="+mj-lt"/>
          <a:ea typeface="+mj-ea"/>
          <a:cs typeface="+mj-cs"/>
        </a:defRPr>
      </a:lvl1pPr>
    </p:titleStyle>
    <p:bodyStyle>
      <a:lvl1pPr marL="205740" indent="-205740" algn="l" defTabSz="822960" rtl="0" eaLnBrk="1" latinLnBrk="0" hangingPunct="1">
        <a:lnSpc>
          <a:spcPct val="90000"/>
        </a:lnSpc>
        <a:spcBef>
          <a:spcPts val="900"/>
        </a:spcBef>
        <a:buClr>
          <a:schemeClr val="bg1"/>
        </a:buClr>
        <a:buFont typeface="Arial" panose="020B0604020202020204" pitchFamily="34" charset="0"/>
        <a:buChar char="•"/>
        <a:defRPr sz="2160" kern="1200">
          <a:solidFill>
            <a:srgbClr val="00B0F0"/>
          </a:solidFill>
          <a:latin typeface="+mj-lt"/>
          <a:ea typeface="+mn-ea"/>
          <a:cs typeface="+mn-cs"/>
        </a:defRPr>
      </a:lvl1pPr>
      <a:lvl2pPr marL="617220" indent="-205740" algn="l" defTabSz="822960" rtl="0" eaLnBrk="1" latinLnBrk="0" hangingPunct="1">
        <a:lnSpc>
          <a:spcPct val="90000"/>
        </a:lnSpc>
        <a:spcBef>
          <a:spcPts val="450"/>
        </a:spcBef>
        <a:buClr>
          <a:srgbClr val="FFC000"/>
        </a:buClr>
        <a:buSzPct val="75000"/>
        <a:buFont typeface="Wingdings" pitchFamily="2" charset="2"/>
        <a:buChar char="v"/>
        <a:defRPr sz="1920" kern="1200">
          <a:solidFill>
            <a:srgbClr val="D8DCEB"/>
          </a:solidFill>
          <a:latin typeface="+mj-lt"/>
          <a:ea typeface="+mn-ea"/>
          <a:cs typeface="+mn-cs"/>
        </a:defRPr>
      </a:lvl2pPr>
      <a:lvl3pPr marL="1028700" indent="-205740" algn="l" defTabSz="822960" rtl="0" eaLnBrk="1" latinLnBrk="0" hangingPunct="1">
        <a:lnSpc>
          <a:spcPct val="90000"/>
        </a:lnSpc>
        <a:spcBef>
          <a:spcPts val="450"/>
        </a:spcBef>
        <a:buClr>
          <a:srgbClr val="00B0F0"/>
        </a:buClr>
        <a:buSzPct val="75000"/>
        <a:buFont typeface="Courier New" panose="02070309020205020404" pitchFamily="49" charset="0"/>
        <a:buChar char="o"/>
        <a:defRPr sz="1680" kern="1200">
          <a:solidFill>
            <a:srgbClr val="D8DCEB"/>
          </a:solidFill>
          <a:latin typeface="+mj-lt"/>
          <a:ea typeface="+mn-ea"/>
          <a:cs typeface="+mn-cs"/>
        </a:defRPr>
      </a:lvl3pPr>
      <a:lvl4pPr marL="1440180" indent="-205740" algn="l" defTabSz="822960" rtl="0" eaLnBrk="1" latinLnBrk="0" hangingPunct="1">
        <a:lnSpc>
          <a:spcPct val="90000"/>
        </a:lnSpc>
        <a:spcBef>
          <a:spcPts val="450"/>
        </a:spcBef>
        <a:buClr>
          <a:schemeClr val="accent4"/>
        </a:buClr>
        <a:buFont typeface="Arial" panose="020B0604020202020204" pitchFamily="34" charset="0"/>
        <a:buChar char="•"/>
        <a:defRPr sz="1440" kern="1200">
          <a:solidFill>
            <a:srgbClr val="D8DCEB"/>
          </a:solidFill>
          <a:latin typeface="+mj-lt"/>
          <a:ea typeface="+mn-ea"/>
          <a:cs typeface="+mn-cs"/>
        </a:defRPr>
      </a:lvl4pPr>
      <a:lvl5pPr marL="1851660" indent="-205740" algn="l" defTabSz="822960" rtl="0" eaLnBrk="1" latinLnBrk="0" hangingPunct="1">
        <a:lnSpc>
          <a:spcPct val="90000"/>
        </a:lnSpc>
        <a:spcBef>
          <a:spcPts val="450"/>
        </a:spcBef>
        <a:buClr>
          <a:schemeClr val="accent6"/>
        </a:buClr>
        <a:buFont typeface="Arial" panose="020B0604020202020204" pitchFamily="34" charset="0"/>
        <a:buChar char="•"/>
        <a:defRPr sz="1200" kern="1200">
          <a:solidFill>
            <a:srgbClr val="FFFFFF"/>
          </a:solidFill>
          <a:latin typeface="+mj-lt"/>
          <a:ea typeface="+mn-ea"/>
          <a:cs typeface="+mn-cs"/>
        </a:defRPr>
      </a:lvl5pPr>
      <a:lvl6pPr marL="226314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308610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49758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E804D81-B546-D64F-B086-3EC44E9C8D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32560" y="340487"/>
            <a:ext cx="9326880" cy="2314876"/>
          </a:xfrm>
        </p:spPr>
        <p:txBody>
          <a:bodyPr>
            <a:normAutofit fontScale="90000"/>
          </a:bodyPr>
          <a:lstStyle/>
          <a:p>
            <a:r>
              <a:rPr lang="en-US" sz="3840" dirty="0" err="1" smtClean="0"/>
              <a:t>Deliv</a:t>
            </a:r>
            <a:r>
              <a:rPr lang="en-US" sz="3840" dirty="0" smtClean="0"/>
              <a:t/>
            </a:r>
            <a:br>
              <a:rPr lang="en-US" sz="3840" dirty="0" smtClean="0"/>
            </a:br>
            <a:r>
              <a:rPr lang="en-US" sz="3840" dirty="0"/>
              <a:t/>
            </a:r>
            <a:br>
              <a:rPr lang="en-US" sz="3840" dirty="0"/>
            </a:br>
            <a:r>
              <a:rPr lang="en-US" sz="3840" dirty="0" smtClean="0"/>
              <a:t/>
            </a:r>
            <a:br>
              <a:rPr lang="en-US" sz="3840" dirty="0" smtClean="0"/>
            </a:br>
            <a:r>
              <a:rPr lang="en-US" sz="3840" dirty="0"/>
              <a:t/>
            </a:r>
            <a:br>
              <a:rPr lang="en-US" sz="3840" dirty="0"/>
            </a:br>
            <a:r>
              <a:rPr lang="en-US" sz="3840" dirty="0" smtClean="0"/>
              <a:t/>
            </a:r>
            <a:br>
              <a:rPr lang="en-US" sz="3840" dirty="0" smtClean="0"/>
            </a:br>
            <a:r>
              <a:rPr lang="en-US" sz="3840" dirty="0"/>
              <a:t/>
            </a:r>
            <a:br>
              <a:rPr lang="en-US" sz="3840" dirty="0"/>
            </a:br>
            <a:r>
              <a:rPr lang="en-US" sz="3840" dirty="0" smtClean="0"/>
              <a:t/>
            </a:r>
            <a:br>
              <a:rPr lang="en-US" sz="3840" dirty="0" smtClean="0"/>
            </a:br>
            <a:r>
              <a:rPr lang="en-US" sz="3840" dirty="0"/>
              <a:t/>
            </a:r>
            <a:br>
              <a:rPr lang="en-US" sz="3840" dirty="0"/>
            </a:br>
            <a:r>
              <a:rPr lang="en-US" sz="3840" dirty="0" smtClean="0"/>
              <a:t/>
            </a:r>
            <a:br>
              <a:rPr lang="en-US" sz="3840" dirty="0" smtClean="0"/>
            </a:br>
            <a:r>
              <a:rPr lang="en-US" sz="3840" dirty="0"/>
              <a:t/>
            </a:r>
            <a:br>
              <a:rPr lang="en-US" sz="3840" dirty="0"/>
            </a:br>
            <a:r>
              <a:rPr lang="en-US" sz="3840" dirty="0" smtClean="0"/>
              <a:t/>
            </a:r>
            <a:br>
              <a:rPr lang="en-US" sz="3840" dirty="0" smtClean="0"/>
            </a:br>
            <a:r>
              <a:rPr lang="en-US" sz="3840" dirty="0"/>
              <a:t/>
            </a:r>
            <a:br>
              <a:rPr lang="en-US" sz="3840" dirty="0"/>
            </a:br>
            <a:r>
              <a:rPr lang="en-US" sz="3840" dirty="0" smtClean="0"/>
              <a:t/>
            </a:r>
            <a:br>
              <a:rPr lang="en-US" sz="3840" dirty="0" smtClean="0"/>
            </a:br>
            <a:r>
              <a:rPr lang="en-US" sz="3840" dirty="0"/>
              <a:t/>
            </a:r>
            <a:br>
              <a:rPr lang="en-US" sz="3840" dirty="0"/>
            </a:br>
            <a:r>
              <a:rPr lang="en-US" sz="3840" dirty="0" smtClean="0"/>
              <a:t/>
            </a:r>
            <a:br>
              <a:rPr lang="en-US" sz="3840" dirty="0" smtClean="0"/>
            </a:br>
            <a:r>
              <a:rPr lang="en-US" sz="3840" dirty="0"/>
              <a:t/>
            </a:r>
            <a:br>
              <a:rPr lang="en-US" sz="3840" dirty="0"/>
            </a:br>
            <a:r>
              <a:rPr lang="en-US" sz="3840" dirty="0" smtClean="0"/>
              <a:t/>
            </a:r>
            <a:br>
              <a:rPr lang="en-US" sz="3840" dirty="0" smtClean="0"/>
            </a:br>
            <a:r>
              <a:rPr lang="en-US" sz="3840" dirty="0"/>
              <a:t/>
            </a:r>
            <a:br>
              <a:rPr lang="en-US" sz="3840" dirty="0"/>
            </a:br>
            <a:r>
              <a:rPr lang="en-US" sz="3840" dirty="0" smtClean="0"/>
              <a:t/>
            </a:r>
            <a:br>
              <a:rPr lang="en-US" sz="3840" dirty="0" smtClean="0"/>
            </a:br>
            <a:r>
              <a:rPr lang="en-US" sz="3840" dirty="0"/>
              <a:t/>
            </a:r>
            <a:br>
              <a:rPr lang="en-US" sz="3840" dirty="0"/>
            </a:br>
            <a:r>
              <a:rPr lang="en-US" sz="3840" dirty="0" smtClean="0"/>
              <a:t/>
            </a:r>
            <a:br>
              <a:rPr lang="en-US" sz="3840" dirty="0" smtClean="0"/>
            </a:br>
            <a:r>
              <a:rPr lang="en-US" sz="3840" dirty="0"/>
              <a:t/>
            </a:r>
            <a:br>
              <a:rPr lang="en-US" sz="3840" dirty="0"/>
            </a:br>
            <a:r>
              <a:rPr lang="en-US" sz="3840" dirty="0" smtClean="0"/>
              <a:t/>
            </a:r>
            <a:br>
              <a:rPr lang="en-US" sz="3840" dirty="0" smtClean="0"/>
            </a:br>
            <a:r>
              <a:rPr lang="en-US" sz="3840" dirty="0"/>
              <a:t/>
            </a:r>
            <a:br>
              <a:rPr lang="en-US" sz="3840" dirty="0"/>
            </a:br>
            <a:r>
              <a:rPr lang="en-US" sz="3840" dirty="0" smtClean="0"/>
              <a:t/>
            </a:r>
            <a:br>
              <a:rPr lang="en-US" sz="3840" dirty="0" smtClean="0"/>
            </a:br>
            <a:r>
              <a:rPr lang="en-US" sz="3840" dirty="0"/>
              <a:t/>
            </a:r>
            <a:br>
              <a:rPr lang="en-US" sz="3840" dirty="0"/>
            </a:br>
            <a:r>
              <a:rPr lang="en-GB" sz="4000" dirty="0"/>
              <a:t>Supporting people living with and beyond cancer during Covid-19</a:t>
            </a:r>
            <a:r>
              <a:rPr lang="en-US" sz="3840" dirty="0" smtClean="0"/>
              <a:t/>
            </a:r>
            <a:br>
              <a:rPr lang="en-US" sz="3840" dirty="0" smtClean="0"/>
            </a:br>
            <a:endParaRPr lang="en-US" sz="384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76CA28F-3D9E-BF48-BE02-4E1946A76C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81200" y="2693521"/>
            <a:ext cx="8229600" cy="1552250"/>
          </a:xfrm>
        </p:spPr>
        <p:txBody>
          <a:bodyPr/>
          <a:lstStyle/>
          <a:p>
            <a:r>
              <a:rPr lang="en-US" sz="3360" dirty="0">
                <a:solidFill>
                  <a:schemeClr val="accent1"/>
                </a:solidFill>
              </a:rPr>
              <a:t>Nikki </a:t>
            </a:r>
            <a:r>
              <a:rPr lang="en-US" sz="3360" dirty="0" smtClean="0">
                <a:solidFill>
                  <a:schemeClr val="accent1"/>
                </a:solidFill>
              </a:rPr>
              <a:t>Cannon </a:t>
            </a:r>
            <a:endParaRPr lang="en-US" sz="3360" dirty="0">
              <a:solidFill>
                <a:schemeClr val="accent1"/>
              </a:solidFill>
            </a:endParaRPr>
          </a:p>
          <a:p>
            <a:r>
              <a:rPr lang="en-US" dirty="0">
                <a:solidFill>
                  <a:schemeClr val="accent1"/>
                </a:solidFill>
              </a:rPr>
              <a:t>Transformation Lead Personalised Care &amp; Survivorship </a:t>
            </a:r>
            <a:endParaRPr lang="en-US" dirty="0" smtClean="0">
              <a:solidFill>
                <a:schemeClr val="accent1"/>
              </a:solidFill>
            </a:endParaRPr>
          </a:p>
          <a:p>
            <a:r>
              <a:rPr lang="en-US" dirty="0" smtClean="0">
                <a:solidFill>
                  <a:schemeClr val="accent1"/>
                </a:solidFill>
              </a:rPr>
              <a:t>Guy’s and St Thomas NHS Trust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xmlns="" id="{442ECAA8-ACB3-9149-A1BB-1D9E0158BC6C}"/>
              </a:ext>
            </a:extLst>
          </p:cNvPr>
          <p:cNvSpPr txBox="1">
            <a:spLocks/>
          </p:cNvSpPr>
          <p:nvPr/>
        </p:nvSpPr>
        <p:spPr>
          <a:xfrm>
            <a:off x="4168934" y="4572188"/>
            <a:ext cx="3768869" cy="520854"/>
          </a:xfrm>
          <a:prstGeom prst="rect">
            <a:avLst/>
          </a:prstGeom>
        </p:spPr>
        <p:txBody>
          <a:bodyPr vert="horz" lIns="109728" tIns="54864" rIns="109728" bIns="54864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75000"/>
                </a:schemeClr>
              </a:buClr>
              <a:buSzPct val="60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75000"/>
                </a:schemeClr>
              </a:buClr>
              <a:buSzPct val="75000"/>
              <a:buFont typeface="Courier New" panose="02070309020205020404" pitchFamily="49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rgbClr val="00B0F0"/>
              </a:solidFill>
              <a:latin typeface="+mj-lt"/>
            </a:endParaRPr>
          </a:p>
        </p:txBody>
      </p:sp>
      <p:pic>
        <p:nvPicPr>
          <p:cNvPr id="8" name="Picture 7" descr="A picture containing clipart&#10;&#10;Description generated with very high confidence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2194" y="6301946"/>
            <a:ext cx="1913889" cy="451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43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HNA Completion (Ethnicity): Non-Text vs Text Message HNA</a:t>
            </a:r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1346886" y="6159843"/>
            <a:ext cx="32868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dirty="0">
                <a:solidFill>
                  <a:schemeClr val="accent5"/>
                </a:solidFill>
              </a:rPr>
              <a:t>31% of all patients with assessments set up on MCP have the ethnicity field blank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7740" y="1285875"/>
            <a:ext cx="10736519" cy="461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928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HNA Completion Summary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>
                <a:solidFill>
                  <a:schemeClr val="accent5"/>
                </a:solidFill>
              </a:rPr>
              <a:t>65.5</a:t>
            </a:r>
            <a:r>
              <a:rPr lang="en-GB" dirty="0" smtClean="0">
                <a:solidFill>
                  <a:schemeClr val="accent5"/>
                </a:solidFill>
              </a:rPr>
              <a:t>% of Non-Text Message HNAs offered within the trust between are completed in under 2 minutes, compared to 86.7% of Text Message HNAs taking patients over 2 minutes when completed independently.</a:t>
            </a:r>
          </a:p>
          <a:p>
            <a:pPr lvl="1"/>
            <a:r>
              <a:rPr lang="en-GB" dirty="0" smtClean="0">
                <a:solidFill>
                  <a:schemeClr val="accent5"/>
                </a:solidFill>
              </a:rPr>
              <a:t>When offered HNA by other means, patients may not be given enough time to complete HNA</a:t>
            </a:r>
          </a:p>
          <a:p>
            <a:r>
              <a:rPr lang="en-GB" dirty="0" smtClean="0">
                <a:solidFill>
                  <a:schemeClr val="accent5"/>
                </a:solidFill>
              </a:rPr>
              <a:t>Age distribution for HNAs completed by text message appears to skew towards younger patients, compared to HNAs offered by other means, which skew towards older patients.</a:t>
            </a:r>
          </a:p>
          <a:p>
            <a:pPr lvl="1"/>
            <a:r>
              <a:rPr lang="en-GB" dirty="0" smtClean="0">
                <a:solidFill>
                  <a:schemeClr val="accent5"/>
                </a:solidFill>
              </a:rPr>
              <a:t>This could also be a result of a perception bias when offering the HNA to patients, teams may be more reluctant to offer HNA to older patients.</a:t>
            </a:r>
          </a:p>
          <a:p>
            <a:r>
              <a:rPr lang="en-GB" dirty="0" smtClean="0">
                <a:solidFill>
                  <a:schemeClr val="accent5"/>
                </a:solidFill>
              </a:rPr>
              <a:t>Decline rate of HNAs across both text message and non-text message sits at around 12</a:t>
            </a:r>
            <a:r>
              <a:rPr lang="en-GB" dirty="0" smtClean="0">
                <a:solidFill>
                  <a:schemeClr val="accent5"/>
                </a:solidFill>
              </a:rPr>
              <a:t>%.</a:t>
            </a:r>
            <a:endParaRPr lang="en-GB" dirty="0">
              <a:solidFill>
                <a:schemeClr val="accent5"/>
              </a:solidFill>
            </a:endParaRPr>
          </a:p>
          <a:p>
            <a:r>
              <a:rPr lang="en-GB" dirty="0" smtClean="0">
                <a:solidFill>
                  <a:schemeClr val="accent5"/>
                </a:solidFill>
              </a:rPr>
              <a:t>Overall HNA rates increased from 68% March 2020 to 80% December 2020. </a:t>
            </a:r>
            <a:endParaRPr lang="en-GB" dirty="0" smtClean="0"/>
          </a:p>
          <a:p>
            <a:endParaRPr lang="en-GB" dirty="0" smtClean="0"/>
          </a:p>
          <a:p>
            <a:pPr lvl="1"/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3294684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95325" y="747520"/>
            <a:ext cx="796414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dirty="0" smtClean="0">
                <a:solidFill>
                  <a:schemeClr val="bg1"/>
                </a:solidFill>
              </a:rPr>
              <a:t>2. </a:t>
            </a:r>
          </a:p>
          <a:p>
            <a:r>
              <a:rPr lang="en-GB" sz="6000" dirty="0" smtClean="0">
                <a:solidFill>
                  <a:schemeClr val="bg1"/>
                </a:solidFill>
              </a:rPr>
              <a:t>Concerns Analysis</a:t>
            </a:r>
            <a:endParaRPr lang="en-GB" sz="6000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36912" y="6127221"/>
            <a:ext cx="3508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Data through </a:t>
            </a:r>
            <a:r>
              <a:rPr lang="en-GB" dirty="0" smtClean="0"/>
              <a:t>31</a:t>
            </a:r>
            <a:r>
              <a:rPr lang="en-GB" baseline="30000" dirty="0" smtClean="0"/>
              <a:t>st</a:t>
            </a:r>
            <a:r>
              <a:rPr lang="en-GB" dirty="0" smtClean="0"/>
              <a:t> August 2021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38783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Number of Concerns Raised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7109" y="990388"/>
            <a:ext cx="10217782" cy="4877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386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Concern Domains</a:t>
            </a:r>
            <a:endParaRPr lang="en-GB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17986708"/>
              </p:ext>
            </p:extLst>
          </p:nvPr>
        </p:nvGraphicFramePr>
        <p:xfrm>
          <a:off x="403199" y="968194"/>
          <a:ext cx="11380813" cy="4952647"/>
        </p:xfrm>
        <a:graphic>
          <a:graphicData uri="http://schemas.openxmlformats.org/drawingml/2006/table">
            <a:tbl>
              <a:tblPr firstRow="1" firstCol="1" bandRow="1"/>
              <a:tblGrid>
                <a:gridCol w="1438586"/>
                <a:gridCol w="1150869"/>
                <a:gridCol w="1555804"/>
                <a:gridCol w="1555804"/>
                <a:gridCol w="1555804"/>
                <a:gridCol w="2450924"/>
                <a:gridCol w="1673022"/>
              </a:tblGrid>
              <a:tr h="161324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GB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Clinical Concerns</a:t>
                      </a:r>
                    </a:p>
                  </a:txBody>
                  <a:tcPr marL="5016" marR="5016" marT="501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en-GB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Holistic Concerns</a:t>
                      </a:r>
                    </a:p>
                  </a:txBody>
                  <a:tcPr marL="5016" marR="5016" marT="5016" marB="0" anchor="ctr">
                    <a:lnL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435575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Physical concerns</a:t>
                      </a:r>
                    </a:p>
                  </a:txBody>
                  <a:tcPr marL="36000" marR="5016" marT="501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Questions about Dx, </a:t>
                      </a:r>
                      <a:r>
                        <a:rPr lang="en-GB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/>
                      </a:r>
                      <a:br>
                        <a:rPr lang="en-GB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GB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Tx</a:t>
                      </a:r>
                      <a:r>
                        <a:rPr lang="en-GB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, or Effects</a:t>
                      </a:r>
                    </a:p>
                  </a:txBody>
                  <a:tcPr marL="36000" marR="5016" marT="5016" marB="0" anchor="ctr">
                    <a:lnL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Emotional concerns</a:t>
                      </a:r>
                    </a:p>
                  </a:txBody>
                  <a:tcPr marL="36000" marR="5016" marT="5016" marB="0" anchor="ctr">
                    <a:lnL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Family concerns</a:t>
                      </a:r>
                    </a:p>
                  </a:txBody>
                  <a:tcPr marL="36000" marR="5016" marT="5016" marB="0" anchor="ctr">
                    <a:lnL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Practical concerns</a:t>
                      </a:r>
                    </a:p>
                  </a:txBody>
                  <a:tcPr marL="36000" marR="5016" marT="5016" marB="0" anchor="ctr">
                    <a:lnL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Spiritual or religious concerns</a:t>
                      </a:r>
                    </a:p>
                  </a:txBody>
                  <a:tcPr marL="36000" marR="5016" marT="5016" marB="0" anchor="ctr">
                    <a:lnL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Information Needs</a:t>
                      </a:r>
                    </a:p>
                  </a:txBody>
                  <a:tcPr marL="36000" marR="5016" marT="5016" marB="0" anchor="ctr">
                    <a:lnL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</a:tr>
              <a:tr h="161324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Breathing difficulties</a:t>
                      </a:r>
                    </a:p>
                  </a:txBody>
                  <a:tcPr marL="36000" marR="5016" marT="501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7"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Questions about Diagnosis,</a:t>
                      </a:r>
                      <a:r>
                        <a:rPr lang="en-GB" sz="9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Treatment or Effects</a:t>
                      </a:r>
                      <a:endParaRPr lang="en-GB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5016" marT="5016" marB="0">
                    <a:lnL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Anger or frustration</a:t>
                      </a:r>
                    </a:p>
                  </a:txBody>
                  <a:tcPr marL="36000" marR="5016" marT="5016" marB="0" anchor="ctr">
                    <a:lnL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Children</a:t>
                      </a:r>
                    </a:p>
                  </a:txBody>
                  <a:tcPr marL="36000" marR="5016" marT="5016" marB="0" anchor="ctr">
                    <a:lnL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Difficulty making plans</a:t>
                      </a:r>
                    </a:p>
                  </a:txBody>
                  <a:tcPr marL="36000" marR="5016" marT="5016" marB="0" anchor="ctr">
                    <a:lnL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Faith or spirituality</a:t>
                      </a:r>
                    </a:p>
                  </a:txBody>
                  <a:tcPr marL="36000" marR="5016" marT="5016" marB="0" anchor="ctr">
                    <a:lnL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Complementary therapies</a:t>
                      </a:r>
                    </a:p>
                  </a:txBody>
                  <a:tcPr marL="36000" marR="5016" marT="5016" marB="0" anchor="ctr">
                    <a:lnL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61324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Changes in weight</a:t>
                      </a:r>
                    </a:p>
                  </a:txBody>
                  <a:tcPr marL="36000" marR="5016" marT="501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Guilt</a:t>
                      </a:r>
                    </a:p>
                  </a:txBody>
                  <a:tcPr marL="36000" marR="5016" marT="5016" marB="0" anchor="ctr">
                    <a:lnL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Other relatives or friends</a:t>
                      </a:r>
                    </a:p>
                  </a:txBody>
                  <a:tcPr marL="36000" marR="5016" marT="5016" marB="0" anchor="ctr">
                    <a:lnL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Grocery shopping</a:t>
                      </a:r>
                    </a:p>
                  </a:txBody>
                  <a:tcPr marL="36000" marR="5016" marT="5016" marB="0" anchor="ctr">
                    <a:lnL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Feeling at odds with my culture, beliefs or values</a:t>
                      </a:r>
                    </a:p>
                  </a:txBody>
                  <a:tcPr marL="36000" marR="5016" marT="5016" marB="0" anchor="ctr">
                    <a:lnL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Diet and nutrition</a:t>
                      </a:r>
                    </a:p>
                  </a:txBody>
                  <a:tcPr marL="36000" marR="5016" marT="5016" marB="0" anchor="ctr">
                    <a:lnL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61324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Constipation</a:t>
                      </a:r>
                    </a:p>
                  </a:txBody>
                  <a:tcPr marL="36000" marR="5016" marT="501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Hopelessness</a:t>
                      </a:r>
                    </a:p>
                  </a:txBody>
                  <a:tcPr marL="36000" marR="5016" marT="5016" marB="0" anchor="ctr">
                    <a:lnL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Partner</a:t>
                      </a:r>
                    </a:p>
                  </a:txBody>
                  <a:tcPr marL="36000" marR="5016" marT="5016" marB="0" anchor="ctr">
                    <a:lnL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Housing</a:t>
                      </a:r>
                    </a:p>
                  </a:txBody>
                  <a:tcPr marL="36000" marR="5016" marT="5016" marB="0" anchor="ctr">
                    <a:lnL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Meaning or purpose of life</a:t>
                      </a:r>
                    </a:p>
                  </a:txBody>
                  <a:tcPr marL="36000" marR="5016" marT="5016" marB="0" anchor="ctr">
                    <a:lnL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Exercise and activity</a:t>
                      </a:r>
                    </a:p>
                  </a:txBody>
                  <a:tcPr marL="36000" marR="5016" marT="5016" marB="0" anchor="ctr">
                    <a:lnL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61324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Cough</a:t>
                      </a:r>
                    </a:p>
                  </a:txBody>
                  <a:tcPr marL="36000" marR="5016" marT="501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Independence</a:t>
                      </a:r>
                    </a:p>
                  </a:txBody>
                  <a:tcPr marL="36000" marR="5016" marT="5016" marB="0" anchor="ctr">
                    <a:lnL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Person who I look after</a:t>
                      </a:r>
                    </a:p>
                  </a:txBody>
                  <a:tcPr marL="36000" marR="5016" marT="5016" marB="0" anchor="ctr">
                    <a:lnL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Laundry or housework</a:t>
                      </a:r>
                    </a:p>
                  </a:txBody>
                  <a:tcPr marL="36000" marR="5016" marT="5016" marB="0" anchor="ctr">
                    <a:lnL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6000" marR="5016" marT="5016" marB="0" anchor="ctr">
                    <a:lnL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Health and wellbeing</a:t>
                      </a:r>
                    </a:p>
                  </a:txBody>
                  <a:tcPr marL="36000" marR="5016" marT="5016" marB="0" anchor="ctr">
                    <a:lnL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61324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Diarrhoea</a:t>
                      </a:r>
                    </a:p>
                  </a:txBody>
                  <a:tcPr marL="36000" marR="5016" marT="501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Loneliness or isolation</a:t>
                      </a:r>
                    </a:p>
                  </a:txBody>
                  <a:tcPr marL="36000" marR="5016" marT="5016" marB="0" anchor="ctr">
                    <a:lnL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Person who looks after me</a:t>
                      </a:r>
                    </a:p>
                  </a:txBody>
                  <a:tcPr marL="36000" marR="5016" marT="5016" marB="0" anchor="ctr">
                    <a:lnL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Money or finance</a:t>
                      </a:r>
                    </a:p>
                  </a:txBody>
                  <a:tcPr marL="36000" marR="5016" marT="5016" marB="0" anchor="ctr">
                    <a:lnL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6000" marR="5016" marT="5016" marB="0" anchor="ctr">
                    <a:lnL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Making a will or legal advice</a:t>
                      </a:r>
                    </a:p>
                  </a:txBody>
                  <a:tcPr marL="36000" marR="5016" marT="5016" marB="0" anchor="ctr">
                    <a:lnL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61324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Dry, itchy or sore skin</a:t>
                      </a:r>
                    </a:p>
                  </a:txBody>
                  <a:tcPr marL="36000" marR="5016" marT="501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Loss of interest in activities</a:t>
                      </a:r>
                    </a:p>
                  </a:txBody>
                  <a:tcPr marL="36000" marR="5016" marT="5016" marB="0" anchor="ctr">
                    <a:lnL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6000" marR="5016" marT="5016" marB="0" anchor="ctr">
                    <a:lnL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My medication</a:t>
                      </a:r>
                    </a:p>
                  </a:txBody>
                  <a:tcPr marL="36000" marR="5016" marT="5016" marB="0" anchor="ctr">
                    <a:lnL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6000" marR="5016" marT="5016" marB="0" anchor="ctr">
                    <a:lnL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Managing my symptoms</a:t>
                      </a:r>
                    </a:p>
                  </a:txBody>
                  <a:tcPr marL="36000" marR="5016" marT="5016" marB="0" anchor="ctr">
                    <a:lnL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61324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Eating, appetite or taste</a:t>
                      </a:r>
                    </a:p>
                  </a:txBody>
                  <a:tcPr marL="36000" marR="5016" marT="501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Regret about the past</a:t>
                      </a:r>
                    </a:p>
                  </a:txBody>
                  <a:tcPr marL="36000" marR="5016" marT="5016" marB="0" anchor="ctr">
                    <a:lnL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6000" marR="5016" marT="5016" marB="0" anchor="ctr">
                    <a:lnL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Pets</a:t>
                      </a:r>
                    </a:p>
                  </a:txBody>
                  <a:tcPr marL="36000" marR="5016" marT="5016" marB="0" anchor="ctr">
                    <a:lnL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6000" marR="5016" marT="5016" marB="0" anchor="ctr">
                    <a:lnL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Patient or carer's support groups</a:t>
                      </a:r>
                    </a:p>
                  </a:txBody>
                  <a:tcPr marL="36000" marR="5016" marT="5016" marB="0" anchor="ctr">
                    <a:lnL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61324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High temperature or fever</a:t>
                      </a:r>
                    </a:p>
                  </a:txBody>
                  <a:tcPr marL="36000" marR="5016" marT="501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Sadness or depression</a:t>
                      </a:r>
                    </a:p>
                  </a:txBody>
                  <a:tcPr marL="36000" marR="5016" marT="5016" marB="0" anchor="ctr">
                    <a:lnL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6000" marR="5016" marT="5016" marB="0" anchor="ctr">
                    <a:lnL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Preparing meals or drinks</a:t>
                      </a:r>
                    </a:p>
                  </a:txBody>
                  <a:tcPr marL="36000" marR="5016" marT="5016" marB="0" anchor="ctr">
                    <a:lnL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6000" marR="5016" marT="5016" marB="0" anchor="ctr">
                    <a:lnL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Planning for my future priorities</a:t>
                      </a:r>
                    </a:p>
                  </a:txBody>
                  <a:tcPr marL="36000" marR="5016" marT="5016" marB="0" anchor="ctr">
                    <a:lnL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61324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Hot flushes or sweating</a:t>
                      </a:r>
                    </a:p>
                  </a:txBody>
                  <a:tcPr marL="36000" marR="5016" marT="501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Thinking about the future</a:t>
                      </a:r>
                    </a:p>
                  </a:txBody>
                  <a:tcPr marL="36000" marR="5016" marT="5016" marB="0" anchor="ctr">
                    <a:lnL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6000" marR="5016" marT="5016" marB="0" anchor="ctr">
                    <a:lnL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Problems with alcohol or drugs</a:t>
                      </a:r>
                    </a:p>
                  </a:txBody>
                  <a:tcPr marL="36000" marR="5016" marT="5016" marB="0" anchor="ctr">
                    <a:lnL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6000" marR="5016" marT="5016" marB="0" anchor="ctr">
                    <a:lnL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Sun protection</a:t>
                      </a:r>
                    </a:p>
                  </a:txBody>
                  <a:tcPr marL="36000" marR="5016" marT="5016" marB="0" anchor="ctr">
                    <a:lnL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61324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Indigestion</a:t>
                      </a:r>
                    </a:p>
                  </a:txBody>
                  <a:tcPr marL="36000" marR="5016" marT="501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Unable to express feelings</a:t>
                      </a:r>
                    </a:p>
                  </a:txBody>
                  <a:tcPr marL="36000" marR="5016" marT="5016" marB="0" anchor="ctr">
                    <a:lnL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6000" marR="5016" marT="5016" marB="0" anchor="ctr">
                    <a:lnL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Smoking cessation</a:t>
                      </a:r>
                    </a:p>
                  </a:txBody>
                  <a:tcPr marL="36000" marR="5016" marT="5016" marB="0" anchor="ctr">
                    <a:lnL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6000" marR="5016" marT="5016" marB="0" anchor="ctr">
                    <a:lnL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6000" marR="5016" marT="5016" marB="0" anchor="ctr">
                    <a:lnL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</a:tr>
              <a:tr h="161324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Memory or concentration</a:t>
                      </a:r>
                    </a:p>
                  </a:txBody>
                  <a:tcPr marL="36000" marR="5016" marT="501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Uncertainty</a:t>
                      </a:r>
                    </a:p>
                  </a:txBody>
                  <a:tcPr marL="36000" marR="5016" marT="5016" marB="0" anchor="ctr">
                    <a:lnL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6000" marR="5016" marT="5016" marB="0" anchor="ctr">
                    <a:lnL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Taking care of others</a:t>
                      </a:r>
                    </a:p>
                  </a:txBody>
                  <a:tcPr marL="36000" marR="5016" marT="5016" marB="0" anchor="ctr">
                    <a:lnL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6000" marR="5016" marT="5016" marB="0" anchor="ctr">
                    <a:lnL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6000" marR="5016" marT="5016" marB="0" anchor="ctr">
                    <a:lnL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161324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Moving around (walking)</a:t>
                      </a:r>
                    </a:p>
                  </a:txBody>
                  <a:tcPr marL="36000" marR="5016" marT="501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Worry, fear or anxiety</a:t>
                      </a:r>
                    </a:p>
                  </a:txBody>
                  <a:tcPr marL="36000" marR="5016" marT="5016" marB="0" anchor="ctr">
                    <a:lnL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6000" marR="5016" marT="5016" marB="0" anchor="ctr">
                    <a:lnL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Talking or being understood</a:t>
                      </a:r>
                    </a:p>
                  </a:txBody>
                  <a:tcPr marL="36000" marR="5016" marT="5016" marB="0" anchor="ctr">
                    <a:lnL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6000" marR="5016" marT="5016" marB="0" anchor="ctr">
                    <a:lnL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6000" marR="5016" marT="5016" marB="0" anchor="ctr">
                    <a:lnL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161324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My appearance</a:t>
                      </a:r>
                    </a:p>
                  </a:txBody>
                  <a:tcPr marL="36000" marR="5016" marT="501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6000" marR="5016" marT="5016" marB="0" anchor="ctr">
                    <a:lnL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6000" marR="5016" marT="5016" marB="0" anchor="ctr">
                    <a:lnL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Transport or parking</a:t>
                      </a:r>
                    </a:p>
                  </a:txBody>
                  <a:tcPr marL="36000" marR="5016" marT="5016" marB="0" anchor="ctr">
                    <a:lnL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6000" marR="5016" marT="5016" marB="0" anchor="ctr">
                    <a:lnL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6000" marR="5016" marT="5016" marB="0" anchor="ctr">
                    <a:lnL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161324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Nausea or vomiting</a:t>
                      </a:r>
                    </a:p>
                  </a:txBody>
                  <a:tcPr marL="36000" marR="5016" marT="501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6000" marR="5016" marT="5016" marB="0" anchor="ctr">
                    <a:lnL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6000" marR="5016" marT="5016" marB="0" anchor="ctr">
                    <a:lnL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Travel</a:t>
                      </a:r>
                    </a:p>
                  </a:txBody>
                  <a:tcPr marL="36000" marR="5016" marT="5016" marB="0" anchor="ctr">
                    <a:lnL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6000" marR="5016" marT="5016" marB="0" anchor="ctr">
                    <a:lnL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6000" marR="5016" marT="5016" marB="0" anchor="ctr">
                    <a:lnL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161324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Other medical conditions</a:t>
                      </a:r>
                    </a:p>
                  </a:txBody>
                  <a:tcPr marL="36000" marR="5016" marT="501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6000" marR="5016" marT="5016" marB="0" anchor="ctr">
                    <a:lnL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6000" marR="5016" marT="5016" marB="0" anchor="ctr">
                    <a:lnL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Washing and dressing</a:t>
                      </a:r>
                    </a:p>
                  </a:txBody>
                  <a:tcPr marL="36000" marR="5016" marT="5016" marB="0" anchor="ctr">
                    <a:lnL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6000" marR="5016" marT="5016" marB="0" anchor="ctr">
                    <a:lnL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6000" marR="5016" marT="5016" marB="0" anchor="ctr">
                    <a:lnL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161324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Pain or discomfort</a:t>
                      </a:r>
                    </a:p>
                  </a:txBody>
                  <a:tcPr marL="36000" marR="5016" marT="501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6000" marR="5016" marT="5016" marB="0" anchor="ctr">
                    <a:lnL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6000" marR="5016" marT="5016" marB="0" anchor="ctr">
                    <a:lnL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Work or education</a:t>
                      </a:r>
                    </a:p>
                  </a:txBody>
                  <a:tcPr marL="36000" marR="5016" marT="5016" marB="0" anchor="ctr">
                    <a:lnL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6000" marR="5016" marT="5016" marB="0" anchor="ctr">
                    <a:lnL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6000" marR="5016" marT="5016" marB="0" anchor="ctr">
                    <a:lnL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161324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Passing urine</a:t>
                      </a:r>
                    </a:p>
                  </a:txBody>
                  <a:tcPr marL="36000" marR="5016" marT="501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6000" marR="5016" marT="5016" marB="0" anchor="ctr">
                    <a:lnL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6000" marR="5016" marT="5016" marB="0" anchor="ctr">
                    <a:lnL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6000" marR="5016" marT="5016" marB="0" anchor="ctr">
                    <a:lnL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6000" marR="5016" marT="5016" marB="0" anchor="ctr">
                    <a:lnL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6000" marR="5016" marT="5016" marB="0" anchor="ctr">
                    <a:lnL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161324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Sex, intimacy or fertility</a:t>
                      </a:r>
                    </a:p>
                  </a:txBody>
                  <a:tcPr marL="36000" marR="5016" marT="501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6000" marR="5016" marT="5016" marB="0" anchor="ctr">
                    <a:lnL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6000" marR="5016" marT="5016" marB="0" anchor="ctr">
                    <a:lnL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6000" marR="5016" marT="5016" marB="0" anchor="ctr">
                    <a:lnL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6000" marR="5016" marT="5016" marB="0" anchor="ctr">
                    <a:lnL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6000" marR="5016" marT="5016" marB="0" anchor="ctr">
                    <a:lnL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161324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Sight or hearing</a:t>
                      </a:r>
                    </a:p>
                  </a:txBody>
                  <a:tcPr marL="36000" marR="5016" marT="501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6000" marR="5016" marT="5016" marB="0" anchor="ctr">
                    <a:lnL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6000" marR="5016" marT="5016" marB="0" anchor="ctr">
                    <a:lnL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6000" marR="5016" marT="5016" marB="0" anchor="ctr">
                    <a:lnL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6000" marR="5016" marT="5016" marB="0" anchor="ctr">
                    <a:lnL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6000" marR="5016" marT="5016" marB="0" anchor="ctr">
                    <a:lnL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161324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Sleep problems</a:t>
                      </a:r>
                    </a:p>
                  </a:txBody>
                  <a:tcPr marL="36000" marR="5016" marT="501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6000" marR="5016" marT="5016" marB="0" anchor="ctr">
                    <a:lnL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6000" marR="5016" marT="5016" marB="0" anchor="ctr">
                    <a:lnL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6000" marR="5016" marT="5016" marB="0" anchor="ctr">
                    <a:lnL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6000" marR="5016" marT="5016" marB="0" anchor="ctr">
                    <a:lnL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6000" marR="5016" marT="5016" marB="0" anchor="ctr">
                    <a:lnL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161324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Sore or dry mouth, or ulcers</a:t>
                      </a:r>
                    </a:p>
                  </a:txBody>
                  <a:tcPr marL="36000" marR="5016" marT="501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6000" marR="5016" marT="5016" marB="0" anchor="ctr">
                    <a:lnL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6000" marR="5016" marT="5016" marB="0" anchor="ctr">
                    <a:lnL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6000" marR="5016" marT="5016" marB="0" anchor="ctr">
                    <a:lnL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6000" marR="5016" marT="5016" marB="0" anchor="ctr">
                    <a:lnL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6000" marR="5016" marT="5016" marB="0" anchor="ctr">
                    <a:lnL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161324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Speech or voice problems</a:t>
                      </a:r>
                    </a:p>
                  </a:txBody>
                  <a:tcPr marL="36000" marR="5016" marT="501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6000" marR="5016" marT="5016" marB="0" anchor="ctr">
                    <a:lnL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6000" marR="5016" marT="5016" marB="0" anchor="ctr">
                    <a:lnL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6000" marR="5016" marT="5016" marB="0" anchor="ctr">
                    <a:lnL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6000" marR="5016" marT="5016" marB="0" anchor="ctr">
                    <a:lnL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6000" marR="5016" marT="5016" marB="0" anchor="ctr">
                    <a:lnL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161324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Swallowing</a:t>
                      </a:r>
                    </a:p>
                  </a:txBody>
                  <a:tcPr marL="36000" marR="5016" marT="501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6000" marR="5016" marT="5016" marB="0" anchor="ctr">
                    <a:lnL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6000" marR="5016" marT="5016" marB="0" anchor="ctr">
                    <a:lnL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6000" marR="5016" marT="5016" marB="0" anchor="ctr">
                    <a:lnL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6000" marR="5016" marT="5016" marB="0" anchor="ctr">
                    <a:lnL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6000" marR="5016" marT="5016" marB="0" anchor="ctr">
                    <a:lnL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161324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Swelling</a:t>
                      </a:r>
                    </a:p>
                  </a:txBody>
                  <a:tcPr marL="36000" marR="5016" marT="501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6000" marR="5016" marT="5016" marB="0" anchor="ctr">
                    <a:lnL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6000" marR="5016" marT="5016" marB="0" anchor="ctr">
                    <a:lnL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6000" marR="5016" marT="5016" marB="0" anchor="ctr">
                    <a:lnL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6000" marR="5016" marT="5016" marB="0" anchor="ctr">
                    <a:lnL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6000" marR="5016" marT="5016" marB="0" anchor="ctr">
                    <a:lnL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161324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Tingling in hands or feet</a:t>
                      </a:r>
                    </a:p>
                  </a:txBody>
                  <a:tcPr marL="36000" marR="5016" marT="501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6000" marR="5016" marT="5016" marB="0" anchor="ctr">
                    <a:lnL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6000" marR="5016" marT="5016" marB="0" anchor="ctr">
                    <a:lnL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6000" marR="5016" marT="5016" marB="0" anchor="ctr">
                    <a:lnL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6000" marR="5016" marT="5016" marB="0" anchor="ctr">
                    <a:lnL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6000" marR="5016" marT="5016" marB="0" anchor="ctr">
                    <a:lnL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161324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Tired, exhausted or fatigued</a:t>
                      </a:r>
                    </a:p>
                  </a:txBody>
                  <a:tcPr marL="36000" marR="5016" marT="501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6000" marR="5016" marT="5016" marB="0" anchor="ctr">
                    <a:lnL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6000" marR="5016" marT="5016" marB="0" anchor="ctr">
                    <a:lnL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6000" marR="5016" marT="5016" marB="0" anchor="ctr">
                    <a:lnL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6000" marR="5016" marT="5016" marB="0" anchor="ctr">
                    <a:lnL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6000" marR="5016" marT="5016" marB="0" anchor="ctr">
                    <a:lnL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161324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Wound care</a:t>
                      </a:r>
                    </a:p>
                  </a:txBody>
                  <a:tcPr marL="36000" marR="5016" marT="501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6000" marR="5016" marT="5016" marB="0" anchor="ctr">
                    <a:lnL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6000" marR="5016" marT="5016" marB="0" anchor="ctr">
                    <a:lnL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6000" marR="5016" marT="5016" marB="0" anchor="ctr">
                    <a:lnL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6000" marR="5016" marT="5016" marB="0" anchor="ctr">
                    <a:lnL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6000" marR="5016" marT="5016" marB="0" anchor="ctr">
                    <a:lnL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51490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Concerns Raised per Domain</a:t>
            </a: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883" y="926375"/>
            <a:ext cx="11004234" cy="5005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346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Average Concern Scoring across Concern </a:t>
            </a:r>
            <a:r>
              <a:rPr lang="en-GB" dirty="0" smtClean="0"/>
              <a:t>Domains</a:t>
            </a:r>
            <a:endParaRPr lang="en-GB" dirty="0"/>
          </a:p>
        </p:txBody>
      </p:sp>
      <p:sp>
        <p:nvSpPr>
          <p:cNvPr id="19" name="TextBox 18"/>
          <p:cNvSpPr txBox="1"/>
          <p:nvPr/>
        </p:nvSpPr>
        <p:spPr>
          <a:xfrm>
            <a:off x="1210101" y="6105099"/>
            <a:ext cx="143149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dirty="0" smtClean="0">
                <a:solidFill>
                  <a:schemeClr val="accent5"/>
                </a:solidFill>
              </a:rPr>
              <a:t>Low: </a:t>
            </a:r>
            <a:r>
              <a:rPr lang="en-GB" sz="900" dirty="0" smtClean="0">
                <a:solidFill>
                  <a:schemeClr val="accent5"/>
                </a:solidFill>
              </a:rPr>
              <a:t>Scores of 1 to 3</a:t>
            </a:r>
            <a:br>
              <a:rPr lang="en-GB" sz="900" dirty="0" smtClean="0">
                <a:solidFill>
                  <a:schemeClr val="accent5"/>
                </a:solidFill>
              </a:rPr>
            </a:br>
            <a:r>
              <a:rPr lang="en-GB" sz="900" b="1" dirty="0" smtClean="0">
                <a:solidFill>
                  <a:schemeClr val="accent5"/>
                </a:solidFill>
              </a:rPr>
              <a:t>Mid: </a:t>
            </a:r>
            <a:r>
              <a:rPr lang="en-GB" sz="900" dirty="0" smtClean="0">
                <a:solidFill>
                  <a:schemeClr val="accent5"/>
                </a:solidFill>
              </a:rPr>
              <a:t>Scores of 4 to 6</a:t>
            </a:r>
            <a:br>
              <a:rPr lang="en-GB" sz="900" dirty="0" smtClean="0">
                <a:solidFill>
                  <a:schemeClr val="accent5"/>
                </a:solidFill>
              </a:rPr>
            </a:br>
            <a:r>
              <a:rPr lang="en-GB" sz="900" b="1" dirty="0" smtClean="0">
                <a:solidFill>
                  <a:schemeClr val="accent5"/>
                </a:solidFill>
              </a:rPr>
              <a:t>High: </a:t>
            </a:r>
            <a:r>
              <a:rPr lang="en-GB" sz="900" dirty="0" smtClean="0">
                <a:solidFill>
                  <a:schemeClr val="accent5"/>
                </a:solidFill>
              </a:rPr>
              <a:t>Scores of 7 to 10</a:t>
            </a:r>
            <a:endParaRPr lang="en-GB" sz="900" dirty="0">
              <a:solidFill>
                <a:schemeClr val="accent5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666" y="950246"/>
            <a:ext cx="5602710" cy="502353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4213" y="950245"/>
            <a:ext cx="5608806" cy="5023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270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800" dirty="0" smtClean="0"/>
              <a:t>Text HNA Concerns Raised</a:t>
            </a:r>
            <a:endParaRPr lang="en-GB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5984684"/>
              </p:ext>
            </p:extLst>
          </p:nvPr>
        </p:nvGraphicFramePr>
        <p:xfrm>
          <a:off x="403200" y="1484309"/>
          <a:ext cx="5692800" cy="4357689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807533"/>
                <a:gridCol w="4885267"/>
              </a:tblGrid>
              <a:tr h="394361"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u="none" strike="noStrike" dirty="0">
                          <a:effectLst/>
                        </a:rPr>
                        <a:t>Rank</a:t>
                      </a:r>
                      <a:endParaRPr lang="en-GB" sz="1800" b="1" i="1" u="none" strike="noStrike" dirty="0">
                        <a:solidFill>
                          <a:schemeClr val="accent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 dirty="0">
                          <a:effectLst/>
                        </a:rPr>
                        <a:t>Concern</a:t>
                      </a:r>
                      <a:endParaRPr lang="en-GB" sz="1800" b="1" i="0" u="none" strike="noStrike" dirty="0">
                        <a:solidFill>
                          <a:schemeClr val="accent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/>
                </a:tc>
              </a:tr>
              <a:tr h="39436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u="none" strike="noStrike" dirty="0">
                          <a:effectLst/>
                        </a:rPr>
                        <a:t>1</a:t>
                      </a:r>
                      <a:endParaRPr lang="en-GB" sz="1600" b="1" i="1" u="none" strike="noStrike" dirty="0">
                        <a:solidFill>
                          <a:schemeClr val="accent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600" u="none" strike="noStrike" dirty="0" smtClean="0">
                          <a:effectLst/>
                        </a:rPr>
                        <a:t>Thinking about the future</a:t>
                      </a:r>
                      <a:endParaRPr lang="en-GB" sz="1600" u="none" strike="noStrike" dirty="0">
                        <a:effectLst/>
                      </a:endParaRPr>
                    </a:p>
                  </a:txBody>
                  <a:tcPr marL="45720" marR="45720" anchor="ctr"/>
                </a:tc>
              </a:tr>
              <a:tr h="39436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u="none" strike="noStrike" dirty="0">
                          <a:effectLst/>
                        </a:rPr>
                        <a:t>2</a:t>
                      </a:r>
                      <a:endParaRPr lang="en-GB" sz="1600" b="1" i="1" u="none" strike="noStrike" dirty="0">
                        <a:solidFill>
                          <a:schemeClr val="accent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600" u="none" strike="noStrike" dirty="0" smtClean="0">
                          <a:effectLst/>
                        </a:rPr>
                        <a:t>Worry, fear or anxiety</a:t>
                      </a:r>
                      <a:endParaRPr lang="en-GB" sz="1600" b="0" i="0" u="none" strike="noStrike" dirty="0">
                        <a:solidFill>
                          <a:schemeClr val="accent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720" marR="45720" anchor="ctr"/>
                </a:tc>
              </a:tr>
              <a:tr h="39436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u="none" strike="noStrike" dirty="0">
                          <a:effectLst/>
                        </a:rPr>
                        <a:t>3</a:t>
                      </a:r>
                      <a:endParaRPr lang="en-GB" sz="1600" b="1" i="1" u="none" strike="noStrike" dirty="0">
                        <a:solidFill>
                          <a:schemeClr val="accent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600" u="none" strike="noStrike" dirty="0">
                          <a:effectLst/>
                        </a:rPr>
                        <a:t>Uncertainty</a:t>
                      </a:r>
                      <a:endParaRPr lang="en-GB" sz="1600" b="0" i="0" u="none" strike="noStrike" dirty="0">
                        <a:solidFill>
                          <a:schemeClr val="accent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720" marR="45720" anchor="ctr"/>
                </a:tc>
              </a:tr>
              <a:tr h="39436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u="none" strike="noStrike" dirty="0">
                          <a:effectLst/>
                        </a:rPr>
                        <a:t>4</a:t>
                      </a:r>
                      <a:endParaRPr lang="en-GB" sz="1600" b="1" i="1" u="none" strike="noStrike" dirty="0">
                        <a:solidFill>
                          <a:schemeClr val="accent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600" u="none" strike="noStrike" dirty="0" smtClean="0">
                          <a:effectLst/>
                        </a:rPr>
                        <a:t>Tired, exhausted or fatigued</a:t>
                      </a:r>
                      <a:endParaRPr lang="en-GB" sz="1600" b="0" i="0" u="none" strike="noStrike" dirty="0">
                        <a:solidFill>
                          <a:schemeClr val="accent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720" marR="45720" anchor="ctr"/>
                </a:tc>
              </a:tr>
              <a:tr h="39436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u="none" strike="noStrike" dirty="0">
                          <a:effectLst/>
                        </a:rPr>
                        <a:t>5</a:t>
                      </a:r>
                      <a:endParaRPr lang="en-GB" sz="1600" b="1" i="1" u="none" strike="noStrike" dirty="0">
                        <a:solidFill>
                          <a:schemeClr val="accent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600" u="none" strike="noStrike" dirty="0" smtClean="0">
                          <a:effectLst/>
                        </a:rPr>
                        <a:t>Sleep problems</a:t>
                      </a:r>
                      <a:endParaRPr lang="en-GB" sz="1600" b="0" i="0" u="none" strike="noStrike" dirty="0">
                        <a:solidFill>
                          <a:schemeClr val="accent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720" marR="45720" anchor="ctr"/>
                </a:tc>
              </a:tr>
              <a:tr h="39436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u="none" strike="noStrike" dirty="0">
                          <a:effectLst/>
                        </a:rPr>
                        <a:t>6</a:t>
                      </a:r>
                      <a:endParaRPr lang="en-GB" sz="1600" b="1" i="1" u="none" strike="noStrike" dirty="0">
                        <a:solidFill>
                          <a:schemeClr val="accent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600" u="none" strike="noStrike" dirty="0" smtClean="0">
                          <a:effectLst/>
                        </a:rPr>
                        <a:t>Money or finance</a:t>
                      </a:r>
                      <a:endParaRPr lang="en-GB" sz="1600" b="0" i="0" u="none" strike="noStrike" dirty="0">
                        <a:solidFill>
                          <a:schemeClr val="accent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720" marR="45720" anchor="ctr"/>
                </a:tc>
              </a:tr>
              <a:tr h="39436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u="none" strike="noStrike" dirty="0">
                          <a:effectLst/>
                        </a:rPr>
                        <a:t>7</a:t>
                      </a:r>
                      <a:endParaRPr lang="en-GB" sz="1600" b="1" i="1" u="none" strike="noStrike" dirty="0">
                        <a:solidFill>
                          <a:schemeClr val="accent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600" u="none" strike="noStrike" dirty="0" smtClean="0">
                          <a:effectLst/>
                        </a:rPr>
                        <a:t>Pain or discomfort</a:t>
                      </a:r>
                      <a:endParaRPr lang="en-GB" sz="1600" b="0" i="0" u="none" strike="noStrike" dirty="0">
                        <a:solidFill>
                          <a:schemeClr val="accent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720" marR="45720" anchor="ctr"/>
                </a:tc>
              </a:tr>
              <a:tr h="39436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u="none" strike="noStrike" dirty="0">
                          <a:effectLst/>
                        </a:rPr>
                        <a:t>8</a:t>
                      </a:r>
                      <a:endParaRPr lang="en-GB" sz="1600" b="1" i="1" u="none" strike="noStrike" dirty="0">
                        <a:solidFill>
                          <a:schemeClr val="accent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600" u="none" strike="noStrike" dirty="0" smtClean="0">
                          <a:effectLst/>
                        </a:rPr>
                        <a:t>Sadness or depression</a:t>
                      </a:r>
                      <a:endParaRPr lang="en-GB" sz="1600" b="0" i="0" u="none" strike="noStrike" dirty="0">
                        <a:solidFill>
                          <a:schemeClr val="accent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720" marR="45720" anchor="ctr"/>
                </a:tc>
              </a:tr>
              <a:tr h="39436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u="none" strike="noStrike" dirty="0">
                          <a:effectLst/>
                        </a:rPr>
                        <a:t>9</a:t>
                      </a:r>
                      <a:endParaRPr lang="en-GB" sz="1600" b="1" i="1" u="none" strike="noStrike" dirty="0">
                        <a:solidFill>
                          <a:schemeClr val="accent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600" u="none" strike="noStrike" dirty="0" smtClean="0">
                          <a:effectLst/>
                        </a:rPr>
                        <a:t>Partner</a:t>
                      </a:r>
                      <a:endParaRPr lang="en-GB" sz="1600" b="0" i="0" u="none" strike="noStrike" dirty="0">
                        <a:solidFill>
                          <a:schemeClr val="accent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720" marR="45720" anchor="ctr"/>
                </a:tc>
              </a:tr>
              <a:tr h="414079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u="none" strike="noStrike" dirty="0">
                          <a:effectLst/>
                        </a:rPr>
                        <a:t>10</a:t>
                      </a:r>
                      <a:endParaRPr lang="en-GB" sz="1600" b="1" i="1" u="none" strike="noStrike" dirty="0">
                        <a:solidFill>
                          <a:schemeClr val="accent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600" u="none" strike="noStrike" dirty="0" smtClean="0">
                          <a:effectLst/>
                        </a:rPr>
                        <a:t>Work or</a:t>
                      </a:r>
                      <a:r>
                        <a:rPr lang="en-GB" sz="1600" u="none" strike="noStrike" baseline="0" dirty="0" smtClean="0">
                          <a:effectLst/>
                        </a:rPr>
                        <a:t> education</a:t>
                      </a:r>
                      <a:endParaRPr lang="en-GB" sz="1600" b="0" i="0" u="none" strike="noStrike" dirty="0">
                        <a:solidFill>
                          <a:schemeClr val="accent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720" marR="45720" anchor="ctr"/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407988" y="1145753"/>
            <a:ext cx="56880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 smtClean="0">
                <a:solidFill>
                  <a:schemeClr val="accent5"/>
                </a:solidFill>
              </a:rPr>
              <a:t>Top 10 Concerns </a:t>
            </a:r>
            <a:endParaRPr lang="en-GB" sz="1600" b="1" dirty="0">
              <a:solidFill>
                <a:schemeClr val="accent5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096001" y="1141836"/>
            <a:ext cx="56880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 smtClean="0">
                <a:solidFill>
                  <a:schemeClr val="accent5"/>
                </a:solidFill>
              </a:rPr>
              <a:t>% of Patients Raising Concern &amp; Average Score</a:t>
            </a:r>
            <a:endParaRPr lang="en-GB" sz="1600" b="1" dirty="0">
              <a:solidFill>
                <a:schemeClr val="accent5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153427" y="5764112"/>
            <a:ext cx="25263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200" b="1" i="1" dirty="0" smtClean="0">
                <a:solidFill>
                  <a:schemeClr val="accent5"/>
                </a:solidFill>
              </a:rPr>
              <a:t>(</a:t>
            </a:r>
            <a:r>
              <a:rPr lang="en-GB" sz="1200" i="1" dirty="0" smtClean="0">
                <a:solidFill>
                  <a:schemeClr val="accent5"/>
                </a:solidFill>
              </a:rPr>
              <a:t>n</a:t>
            </a:r>
            <a:r>
              <a:rPr lang="en-GB" sz="1200" b="1" i="1" dirty="0" smtClean="0">
                <a:solidFill>
                  <a:schemeClr val="accent5"/>
                </a:solidFill>
              </a:rPr>
              <a:t>) = Average Score</a:t>
            </a:r>
            <a:endParaRPr lang="en-GB" sz="1200" b="1" i="1" dirty="0">
              <a:solidFill>
                <a:schemeClr val="accent5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06628" y="6165850"/>
            <a:ext cx="724825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i="1" dirty="0">
                <a:solidFill>
                  <a:schemeClr val="accent4"/>
                </a:solidFill>
              </a:rPr>
              <a:t>Data from </a:t>
            </a:r>
            <a:r>
              <a:rPr lang="en-GB" sz="1100" i="1" dirty="0" smtClean="0">
                <a:solidFill>
                  <a:schemeClr val="accent4"/>
                </a:solidFill>
              </a:rPr>
              <a:t>651completed </a:t>
            </a:r>
            <a:r>
              <a:rPr lang="en-GB" sz="1100" i="1" dirty="0">
                <a:solidFill>
                  <a:schemeClr val="accent4"/>
                </a:solidFill>
              </a:rPr>
              <a:t>eHNA assessments </a:t>
            </a:r>
            <a:r>
              <a:rPr lang="en-GB" sz="1100" i="1" dirty="0" smtClean="0">
                <a:solidFill>
                  <a:schemeClr val="accent4"/>
                </a:solidFill>
              </a:rPr>
              <a:t>between </a:t>
            </a:r>
            <a:r>
              <a:rPr lang="en-GB" sz="1100" i="1" dirty="0">
                <a:solidFill>
                  <a:schemeClr val="accent4"/>
                </a:solidFill>
              </a:rPr>
              <a:t>1</a:t>
            </a:r>
            <a:r>
              <a:rPr lang="en-GB" sz="1100" i="1" baseline="30000" dirty="0">
                <a:solidFill>
                  <a:schemeClr val="accent4"/>
                </a:solidFill>
              </a:rPr>
              <a:t>st</a:t>
            </a:r>
            <a:r>
              <a:rPr lang="en-GB" sz="1100" i="1" dirty="0">
                <a:solidFill>
                  <a:schemeClr val="accent4"/>
                </a:solidFill>
              </a:rPr>
              <a:t> September 2020 and 31</a:t>
            </a:r>
            <a:r>
              <a:rPr lang="en-GB" sz="1100" i="1" baseline="30000" dirty="0">
                <a:solidFill>
                  <a:schemeClr val="accent4"/>
                </a:solidFill>
              </a:rPr>
              <a:t>th</a:t>
            </a:r>
            <a:r>
              <a:rPr lang="en-GB" sz="1100" i="1" dirty="0">
                <a:solidFill>
                  <a:schemeClr val="accent4"/>
                </a:solidFill>
              </a:rPr>
              <a:t> August 2021, </a:t>
            </a:r>
            <a:r>
              <a:rPr lang="en-GB" sz="1100" i="1" dirty="0" smtClean="0">
                <a:solidFill>
                  <a:schemeClr val="accent4"/>
                </a:solidFill>
              </a:rPr>
              <a:t>offered by SMS and </a:t>
            </a:r>
            <a:r>
              <a:rPr lang="en-GB" sz="1100" i="1" dirty="0">
                <a:solidFill>
                  <a:schemeClr val="accent4"/>
                </a:solidFill>
              </a:rPr>
              <a:t>with at least one concern raised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4003" y="1636678"/>
            <a:ext cx="5432007" cy="4285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75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800" dirty="0" smtClean="0"/>
              <a:t>Non-Text HNA Concerns Raised</a:t>
            </a: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407988" y="1145753"/>
            <a:ext cx="56880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 smtClean="0">
                <a:solidFill>
                  <a:schemeClr val="accent5"/>
                </a:solidFill>
              </a:rPr>
              <a:t>Top 10 Concerns </a:t>
            </a:r>
            <a:endParaRPr lang="en-GB" sz="1600" b="1" dirty="0">
              <a:solidFill>
                <a:schemeClr val="accent5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096001" y="1141836"/>
            <a:ext cx="56880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 smtClean="0">
                <a:solidFill>
                  <a:schemeClr val="accent5"/>
                </a:solidFill>
              </a:rPr>
              <a:t>% of Patients Raising Concern &amp; Average Score</a:t>
            </a:r>
            <a:endParaRPr lang="en-GB" sz="1600" b="1" dirty="0">
              <a:solidFill>
                <a:schemeClr val="accent5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153427" y="5764112"/>
            <a:ext cx="25263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200" b="1" i="1" dirty="0" smtClean="0">
                <a:solidFill>
                  <a:schemeClr val="accent5"/>
                </a:solidFill>
              </a:rPr>
              <a:t>(</a:t>
            </a:r>
            <a:r>
              <a:rPr lang="en-GB" sz="1200" i="1" dirty="0" smtClean="0">
                <a:solidFill>
                  <a:schemeClr val="accent5"/>
                </a:solidFill>
              </a:rPr>
              <a:t>n</a:t>
            </a:r>
            <a:r>
              <a:rPr lang="en-GB" sz="1200" b="1" i="1" dirty="0" smtClean="0">
                <a:solidFill>
                  <a:schemeClr val="accent5"/>
                </a:solidFill>
              </a:rPr>
              <a:t>) = Average Score</a:t>
            </a:r>
            <a:endParaRPr lang="en-GB" sz="1200" b="1" i="1" dirty="0">
              <a:solidFill>
                <a:schemeClr val="accent5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06628" y="6165850"/>
            <a:ext cx="724825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i="1" dirty="0">
                <a:solidFill>
                  <a:schemeClr val="accent4"/>
                </a:solidFill>
              </a:rPr>
              <a:t>Data from </a:t>
            </a:r>
            <a:r>
              <a:rPr lang="en-GB" sz="1100" i="1" dirty="0" smtClean="0">
                <a:solidFill>
                  <a:schemeClr val="accent4"/>
                </a:solidFill>
              </a:rPr>
              <a:t>1592 completed </a:t>
            </a:r>
            <a:r>
              <a:rPr lang="en-GB" sz="1100" i="1" dirty="0">
                <a:solidFill>
                  <a:schemeClr val="accent4"/>
                </a:solidFill>
              </a:rPr>
              <a:t>eHNA assessments between 1</a:t>
            </a:r>
            <a:r>
              <a:rPr lang="en-GB" sz="1100" i="1" baseline="30000" dirty="0">
                <a:solidFill>
                  <a:schemeClr val="accent4"/>
                </a:solidFill>
              </a:rPr>
              <a:t>st</a:t>
            </a:r>
            <a:r>
              <a:rPr lang="en-GB" sz="1100" i="1" dirty="0">
                <a:solidFill>
                  <a:schemeClr val="accent4"/>
                </a:solidFill>
              </a:rPr>
              <a:t> </a:t>
            </a:r>
            <a:r>
              <a:rPr lang="en-GB" sz="1100" i="1" dirty="0" smtClean="0">
                <a:solidFill>
                  <a:schemeClr val="accent4"/>
                </a:solidFill>
              </a:rPr>
              <a:t>September 2020 </a:t>
            </a:r>
            <a:r>
              <a:rPr lang="en-GB" sz="1100" i="1" dirty="0">
                <a:solidFill>
                  <a:schemeClr val="accent4"/>
                </a:solidFill>
              </a:rPr>
              <a:t>and </a:t>
            </a:r>
            <a:r>
              <a:rPr lang="en-GB" sz="1100" i="1" dirty="0" smtClean="0">
                <a:solidFill>
                  <a:schemeClr val="accent4"/>
                </a:solidFill>
              </a:rPr>
              <a:t>31</a:t>
            </a:r>
            <a:r>
              <a:rPr lang="en-GB" sz="1100" i="1" baseline="30000" dirty="0" smtClean="0">
                <a:solidFill>
                  <a:schemeClr val="accent4"/>
                </a:solidFill>
              </a:rPr>
              <a:t>th</a:t>
            </a:r>
            <a:r>
              <a:rPr lang="en-GB" sz="1100" i="1" dirty="0" smtClean="0">
                <a:solidFill>
                  <a:schemeClr val="accent4"/>
                </a:solidFill>
              </a:rPr>
              <a:t> August 2021, not offered by SMS and </a:t>
            </a:r>
            <a:r>
              <a:rPr lang="en-GB" sz="1100" i="1" dirty="0">
                <a:solidFill>
                  <a:schemeClr val="accent4"/>
                </a:solidFill>
              </a:rPr>
              <a:t>with at least one concern raised</a:t>
            </a: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4219251"/>
              </p:ext>
            </p:extLst>
          </p:nvPr>
        </p:nvGraphicFramePr>
        <p:xfrm>
          <a:off x="403200" y="1503483"/>
          <a:ext cx="5692800" cy="43576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07533"/>
                <a:gridCol w="4885267"/>
              </a:tblGrid>
              <a:tr h="394361"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u="none" strike="noStrike" dirty="0">
                          <a:effectLst/>
                        </a:rPr>
                        <a:t>Rank</a:t>
                      </a:r>
                      <a:endParaRPr lang="en-GB" sz="1800" b="1" i="1" u="none" strike="noStrike" dirty="0">
                        <a:solidFill>
                          <a:schemeClr val="accent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 dirty="0">
                          <a:effectLst/>
                        </a:rPr>
                        <a:t>Concern</a:t>
                      </a:r>
                      <a:endParaRPr lang="en-GB" sz="1800" b="1" i="0" u="none" strike="noStrike" dirty="0">
                        <a:solidFill>
                          <a:schemeClr val="accent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/>
                </a:tc>
              </a:tr>
              <a:tr h="39436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u="none" strike="noStrike" dirty="0">
                          <a:effectLst/>
                        </a:rPr>
                        <a:t>1</a:t>
                      </a:r>
                      <a:endParaRPr lang="en-GB" sz="1600" b="1" i="1" u="none" strike="noStrike" dirty="0">
                        <a:solidFill>
                          <a:schemeClr val="accent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600" u="none" strike="noStrike" dirty="0">
                          <a:effectLst/>
                        </a:rPr>
                        <a:t>Worry, fear or anxiety</a:t>
                      </a:r>
                      <a:endParaRPr lang="en-GB" sz="1600" b="0" i="0" u="none" strike="noStrike" dirty="0">
                        <a:solidFill>
                          <a:schemeClr val="accent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720" marR="45720" anchor="ctr"/>
                </a:tc>
              </a:tr>
              <a:tr h="39436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u="none" strike="noStrike" dirty="0">
                          <a:effectLst/>
                        </a:rPr>
                        <a:t>2</a:t>
                      </a:r>
                      <a:endParaRPr lang="en-GB" sz="1600" b="1" i="1" u="none" strike="noStrike" dirty="0">
                        <a:solidFill>
                          <a:schemeClr val="accent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600" u="none" strike="noStrike" dirty="0" smtClean="0">
                          <a:effectLst/>
                        </a:rPr>
                        <a:t>Money or finance</a:t>
                      </a:r>
                      <a:endParaRPr lang="en-GB" sz="1600" b="0" i="0" u="none" strike="noStrike" dirty="0">
                        <a:solidFill>
                          <a:schemeClr val="accent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720" marR="45720" anchor="ctr"/>
                </a:tc>
              </a:tr>
              <a:tr h="39436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u="none" strike="noStrike" dirty="0">
                          <a:effectLst/>
                        </a:rPr>
                        <a:t>3</a:t>
                      </a:r>
                      <a:endParaRPr lang="en-GB" sz="1600" b="1" i="1" u="none" strike="noStrike" dirty="0">
                        <a:solidFill>
                          <a:schemeClr val="accent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600" u="none" strike="noStrike" dirty="0" smtClean="0">
                          <a:effectLst/>
                        </a:rPr>
                        <a:t>Pain or discomfort</a:t>
                      </a:r>
                      <a:endParaRPr lang="en-GB" sz="1600" b="0" i="0" u="none" strike="noStrike" dirty="0">
                        <a:solidFill>
                          <a:schemeClr val="accent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720" marR="45720" anchor="ctr"/>
                </a:tc>
              </a:tr>
              <a:tr h="39436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u="none" strike="noStrike" dirty="0">
                          <a:effectLst/>
                        </a:rPr>
                        <a:t>4</a:t>
                      </a:r>
                      <a:endParaRPr lang="en-GB" sz="1600" b="1" i="1" u="none" strike="noStrike" dirty="0">
                        <a:solidFill>
                          <a:schemeClr val="accent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600" u="none" strike="noStrike" dirty="0" smtClean="0">
                          <a:effectLst/>
                        </a:rPr>
                        <a:t>Tired, exhausted or fatigued</a:t>
                      </a:r>
                      <a:endParaRPr lang="en-GB" sz="1600" b="0" i="0" u="none" strike="noStrike" dirty="0">
                        <a:solidFill>
                          <a:schemeClr val="accent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720" marR="45720" anchor="ctr"/>
                </a:tc>
              </a:tr>
              <a:tr h="39436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u="none" strike="noStrike" dirty="0">
                          <a:effectLst/>
                        </a:rPr>
                        <a:t>5</a:t>
                      </a:r>
                      <a:endParaRPr lang="en-GB" sz="1600" b="1" i="1" u="none" strike="noStrike" dirty="0">
                        <a:solidFill>
                          <a:schemeClr val="accent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600" u="none" strike="noStrike" dirty="0" smtClean="0">
                          <a:effectLst/>
                        </a:rPr>
                        <a:t>Eating,</a:t>
                      </a:r>
                      <a:r>
                        <a:rPr lang="en-GB" sz="1600" u="none" strike="noStrike" baseline="0" dirty="0" smtClean="0">
                          <a:effectLst/>
                        </a:rPr>
                        <a:t> appetite or taste</a:t>
                      </a:r>
                      <a:endParaRPr lang="en-GB" sz="1600" b="0" i="0" u="none" strike="noStrike" dirty="0">
                        <a:solidFill>
                          <a:schemeClr val="accent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720" marR="45720" anchor="ctr"/>
                </a:tc>
              </a:tr>
              <a:tr h="39436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u="none" strike="noStrike" dirty="0">
                          <a:effectLst/>
                        </a:rPr>
                        <a:t>6</a:t>
                      </a:r>
                      <a:endParaRPr lang="en-GB" sz="1600" b="1" i="1" u="none" strike="noStrike" dirty="0">
                        <a:solidFill>
                          <a:schemeClr val="accent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600" u="none" strike="noStrike" dirty="0" smtClean="0">
                          <a:effectLst/>
                        </a:rPr>
                        <a:t>Uncertainty</a:t>
                      </a:r>
                      <a:endParaRPr lang="en-GB" sz="1600" b="0" i="0" u="none" strike="noStrike" dirty="0">
                        <a:solidFill>
                          <a:schemeClr val="accent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720" marR="45720" anchor="ctr"/>
                </a:tc>
              </a:tr>
              <a:tr h="39436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u="none" strike="noStrike" dirty="0">
                          <a:effectLst/>
                        </a:rPr>
                        <a:t>7</a:t>
                      </a:r>
                      <a:endParaRPr lang="en-GB" sz="1600" b="1" i="1" u="none" strike="noStrike" dirty="0">
                        <a:solidFill>
                          <a:schemeClr val="accent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600" u="none" strike="noStrike" dirty="0" smtClean="0">
                          <a:effectLst/>
                        </a:rPr>
                        <a:t>Thinking about the future</a:t>
                      </a:r>
                      <a:endParaRPr lang="en-GB" sz="1600" b="0" i="0" u="none" strike="noStrike" dirty="0">
                        <a:solidFill>
                          <a:schemeClr val="accent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720" marR="45720" anchor="ctr"/>
                </a:tc>
              </a:tr>
              <a:tr h="39436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u="none" strike="noStrike" dirty="0">
                          <a:effectLst/>
                        </a:rPr>
                        <a:t>8</a:t>
                      </a:r>
                      <a:endParaRPr lang="en-GB" sz="1600" b="1" i="1" u="none" strike="noStrike" dirty="0">
                        <a:solidFill>
                          <a:schemeClr val="accent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600" u="none" strike="noStrike" dirty="0" smtClean="0">
                          <a:effectLst/>
                        </a:rPr>
                        <a:t>Changes in weight</a:t>
                      </a:r>
                      <a:endParaRPr lang="en-GB" sz="1600" b="0" i="0" u="none" strike="noStrike" dirty="0">
                        <a:solidFill>
                          <a:schemeClr val="accent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720" marR="45720" anchor="ctr"/>
                </a:tc>
              </a:tr>
              <a:tr h="39436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u="none" strike="noStrike" dirty="0">
                          <a:effectLst/>
                        </a:rPr>
                        <a:t>9</a:t>
                      </a:r>
                      <a:endParaRPr lang="en-GB" sz="1600" b="1" i="1" u="none" strike="noStrike" dirty="0">
                        <a:solidFill>
                          <a:schemeClr val="accent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600" u="none" strike="noStrike" dirty="0" smtClean="0">
                          <a:effectLst/>
                        </a:rPr>
                        <a:t>Moving around (walking)</a:t>
                      </a:r>
                      <a:endParaRPr lang="en-GB" sz="1600" u="none" strike="noStrike" dirty="0">
                        <a:effectLst/>
                      </a:endParaRPr>
                    </a:p>
                  </a:txBody>
                  <a:tcPr marL="45720" marR="45720" anchor="ctr"/>
                </a:tc>
              </a:tr>
              <a:tr h="414079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u="none" strike="noStrike" dirty="0">
                          <a:effectLst/>
                        </a:rPr>
                        <a:t>10</a:t>
                      </a:r>
                      <a:endParaRPr lang="en-GB" sz="1600" b="1" i="1" u="none" strike="noStrike" dirty="0">
                        <a:solidFill>
                          <a:schemeClr val="accent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600" u="none" strike="noStrike" dirty="0" smtClean="0">
                          <a:effectLst/>
                        </a:rPr>
                        <a:t>Breathing</a:t>
                      </a:r>
                      <a:r>
                        <a:rPr lang="en-GB" sz="1600" u="none" strike="noStrike" baseline="0" dirty="0" smtClean="0">
                          <a:effectLst/>
                        </a:rPr>
                        <a:t> difficulties</a:t>
                      </a:r>
                      <a:endParaRPr lang="en-GB" sz="1600" b="0" i="0" u="none" strike="noStrike" dirty="0">
                        <a:solidFill>
                          <a:schemeClr val="accent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720" marR="45720" anchor="ctr"/>
                </a:tc>
              </a:tr>
            </a:tbl>
          </a:graphicData>
        </a:graphic>
      </p:graphicFrame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2672" y="1650891"/>
            <a:ext cx="5377138" cy="4102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374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Concerns Analysis Summary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1600" dirty="0" smtClean="0"/>
              <a:t>On average, HNAs offered by text raise a higher number of concerns and information needs compared to those not offered by text.</a:t>
            </a:r>
          </a:p>
          <a:p>
            <a:pPr lvl="1"/>
            <a:r>
              <a:rPr lang="en-GB" sz="1600" dirty="0" smtClean="0"/>
              <a:t>29% of HNAs not offered by text message raised nil concerns, a percentage almost halved to 17% in HNAs offered by text.</a:t>
            </a:r>
          </a:p>
          <a:p>
            <a:r>
              <a:rPr lang="en-GB" sz="1600" dirty="0" smtClean="0"/>
              <a:t>Emotional Concerns raised by Text HNA are about 1.5 times as likely to be scored between 7 and 10 compared to those raised during a HNA offered by other means.</a:t>
            </a:r>
          </a:p>
          <a:p>
            <a:pPr lvl="1"/>
            <a:r>
              <a:rPr lang="en-GB" sz="1600" dirty="0" smtClean="0"/>
              <a:t>Emotional Concerns make up an extra 4.2% of concerns raised when offered via text message compared to those offered by other means.</a:t>
            </a:r>
          </a:p>
          <a:p>
            <a:r>
              <a:rPr lang="en-GB" sz="1600" dirty="0" smtClean="0"/>
              <a:t>‘Worry, fear or anxiety’ is the top concern raised across both modes of HNA delivery.</a:t>
            </a:r>
          </a:p>
          <a:p>
            <a:pPr lvl="1"/>
            <a:r>
              <a:rPr lang="en-GB" sz="1600" dirty="0" smtClean="0"/>
              <a:t>45% of patients completing a text HNA raised this as a concern, with an average score of 6.1, compared to 23% of patients completing a HNA by other means, with an average score or 5.7</a:t>
            </a:r>
          </a:p>
          <a:p>
            <a:pPr lvl="1"/>
            <a:endParaRPr lang="en-GB" sz="1600" dirty="0" smtClean="0"/>
          </a:p>
          <a:p>
            <a:pPr lvl="1"/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2337120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89221" y="1223319"/>
            <a:ext cx="9144000" cy="3824416"/>
          </a:xfrm>
        </p:spPr>
        <p:txBody>
          <a:bodyPr/>
          <a:lstStyle/>
          <a:p>
            <a:pPr algn="l"/>
            <a:r>
              <a:rPr lang="en-GB" sz="2800" b="0" dirty="0" smtClean="0">
                <a:latin typeface="+mn-lt"/>
              </a:rPr>
              <a:t>The </a:t>
            </a:r>
            <a:r>
              <a:rPr lang="en-GB" sz="2800" b="0" dirty="0">
                <a:latin typeface="+mn-lt"/>
              </a:rPr>
              <a:t>impact of Covid-19 on cancer </a:t>
            </a:r>
            <a:r>
              <a:rPr lang="en-GB" sz="2800" b="0" dirty="0" smtClean="0">
                <a:latin typeface="+mn-lt"/>
              </a:rPr>
              <a:t>survivorship.</a:t>
            </a:r>
            <a:br>
              <a:rPr lang="en-GB" sz="2800" b="0" dirty="0" smtClean="0">
                <a:latin typeface="+mn-lt"/>
              </a:rPr>
            </a:br>
            <a:r>
              <a:rPr lang="en-GB" sz="2800" b="0" dirty="0" smtClean="0">
                <a:latin typeface="+mn-lt"/>
              </a:rPr>
              <a:t> </a:t>
            </a:r>
            <a:r>
              <a:rPr lang="en-GB" sz="2800" b="0" dirty="0">
                <a:latin typeface="+mn-lt"/>
              </a:rPr>
              <a:t/>
            </a:r>
            <a:br>
              <a:rPr lang="en-GB" sz="2800" b="0" dirty="0">
                <a:latin typeface="+mn-lt"/>
              </a:rPr>
            </a:br>
            <a:r>
              <a:rPr lang="en-GB" sz="2800" b="0" dirty="0">
                <a:latin typeface="+mn-lt"/>
              </a:rPr>
              <a:t>U</a:t>
            </a:r>
            <a:r>
              <a:rPr lang="en-GB" sz="2800" b="0" dirty="0" smtClean="0">
                <a:latin typeface="+mn-lt"/>
              </a:rPr>
              <a:t>nderstanding </a:t>
            </a:r>
            <a:r>
              <a:rPr lang="en-GB" sz="2800" b="0" dirty="0">
                <a:latin typeface="+mn-lt"/>
              </a:rPr>
              <a:t>what matters to </a:t>
            </a:r>
            <a:r>
              <a:rPr lang="en-GB" sz="2800" b="0" dirty="0" smtClean="0">
                <a:latin typeface="+mn-lt"/>
              </a:rPr>
              <a:t>people. </a:t>
            </a:r>
            <a:br>
              <a:rPr lang="en-GB" sz="2800" b="0" dirty="0" smtClean="0">
                <a:latin typeface="+mn-lt"/>
              </a:rPr>
            </a:br>
            <a:r>
              <a:rPr lang="en-GB" sz="2800" b="0" dirty="0">
                <a:latin typeface="+mn-lt"/>
              </a:rPr>
              <a:t/>
            </a:r>
            <a:br>
              <a:rPr lang="en-GB" sz="2800" b="0" dirty="0">
                <a:latin typeface="+mn-lt"/>
              </a:rPr>
            </a:br>
            <a:r>
              <a:rPr lang="en-GB" sz="2800" b="0" dirty="0">
                <a:latin typeface="+mn-lt"/>
              </a:rPr>
              <a:t>S</a:t>
            </a:r>
            <a:r>
              <a:rPr lang="en-GB" sz="2800" b="0" dirty="0" smtClean="0">
                <a:latin typeface="+mn-lt"/>
              </a:rPr>
              <a:t>upporting </a:t>
            </a:r>
            <a:r>
              <a:rPr lang="en-GB" sz="2800" b="0" dirty="0">
                <a:latin typeface="+mn-lt"/>
              </a:rPr>
              <a:t>people who are shielding and </a:t>
            </a:r>
            <a:r>
              <a:rPr lang="en-GB" sz="2800" b="0" dirty="0" smtClean="0">
                <a:latin typeface="+mn-lt"/>
              </a:rPr>
              <a:t>isolated. </a:t>
            </a:r>
            <a:r>
              <a:rPr lang="en-GB" sz="2800" b="0" dirty="0">
                <a:latin typeface="+mn-lt"/>
              </a:rPr>
              <a:t/>
            </a:r>
            <a:br>
              <a:rPr lang="en-GB" sz="2800" b="0" dirty="0">
                <a:latin typeface="+mn-lt"/>
              </a:rPr>
            </a:br>
            <a:r>
              <a:rPr lang="en-GB" sz="2800" b="0" dirty="0">
                <a:latin typeface="+mn-lt"/>
              </a:rPr>
              <a:t/>
            </a:r>
            <a:br>
              <a:rPr lang="en-GB" sz="2800" b="0" dirty="0">
                <a:latin typeface="+mn-lt"/>
              </a:rPr>
            </a:br>
            <a:r>
              <a:rPr lang="en-GB" sz="2800" b="0" dirty="0">
                <a:latin typeface="+mn-lt"/>
              </a:rPr>
              <a:t>D</a:t>
            </a:r>
            <a:r>
              <a:rPr lang="en-GB" sz="2800" b="0" dirty="0" smtClean="0">
                <a:latin typeface="+mn-lt"/>
              </a:rPr>
              <a:t>eveloping </a:t>
            </a:r>
            <a:r>
              <a:rPr lang="en-GB" sz="2800" b="0" dirty="0">
                <a:latin typeface="+mn-lt"/>
              </a:rPr>
              <a:t>services for cancer survivors during </a:t>
            </a:r>
            <a:r>
              <a:rPr lang="en-GB" sz="2800" b="0" dirty="0"/>
              <a:t>the </a:t>
            </a:r>
            <a:r>
              <a:rPr lang="en-GB" sz="2800" b="0" dirty="0" smtClean="0"/>
              <a:t>pandemic. </a:t>
            </a:r>
            <a:endParaRPr lang="en-GB" sz="2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0513" y="601835"/>
            <a:ext cx="9144000" cy="621484"/>
          </a:xfrm>
        </p:spPr>
        <p:txBody>
          <a:bodyPr/>
          <a:lstStyle/>
          <a:p>
            <a:r>
              <a:rPr lang="en-GB" sz="5400" dirty="0" smtClean="0">
                <a:latin typeface="+mj-lt"/>
              </a:rPr>
              <a:t>What we will cover today</a:t>
            </a:r>
            <a:endParaRPr lang="en-GB" sz="5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8408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4094358683"/>
              </p:ext>
            </p:extLst>
          </p:nvPr>
        </p:nvGraphicFramePr>
        <p:xfrm>
          <a:off x="720003" y="271849"/>
          <a:ext cx="10459909" cy="8032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43440713"/>
              </p:ext>
            </p:extLst>
          </p:nvPr>
        </p:nvGraphicFramePr>
        <p:xfrm>
          <a:off x="720003" y="1285200"/>
          <a:ext cx="10751999" cy="46198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10160120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5556" y="492324"/>
            <a:ext cx="10751999" cy="900000"/>
          </a:xfrm>
        </p:spPr>
        <p:txBody>
          <a:bodyPr/>
          <a:lstStyle/>
          <a:p>
            <a:r>
              <a:rPr lang="en-GB" dirty="0" smtClean="0"/>
              <a:t>Next Steps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8194" y="1441654"/>
            <a:ext cx="10751999" cy="4105002"/>
          </a:xfrm>
        </p:spPr>
        <p:txBody>
          <a:bodyPr/>
          <a:lstStyle/>
          <a:p>
            <a:pPr defTabSz="1097280">
              <a:lnSpc>
                <a:spcPct val="100000"/>
              </a:lnSpc>
              <a:spcBef>
                <a:spcPts val="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en-GB" sz="2400" dirty="0" smtClean="0">
                <a:solidFill>
                  <a:schemeClr val="bg1"/>
                </a:solidFill>
              </a:rPr>
              <a:t>PCSP (HNA) offered </a:t>
            </a:r>
            <a:r>
              <a:rPr lang="en-GB" sz="2400" dirty="0">
                <a:solidFill>
                  <a:schemeClr val="bg1"/>
                </a:solidFill>
              </a:rPr>
              <a:t>by text message </a:t>
            </a:r>
            <a:r>
              <a:rPr lang="en-GB" sz="2400" dirty="0" smtClean="0">
                <a:solidFill>
                  <a:schemeClr val="bg1"/>
                </a:solidFill>
              </a:rPr>
              <a:t>now make up </a:t>
            </a:r>
            <a:r>
              <a:rPr lang="en-GB" sz="2400" dirty="0" smtClean="0">
                <a:solidFill>
                  <a:schemeClr val="bg1"/>
                </a:solidFill>
              </a:rPr>
              <a:t>30% </a:t>
            </a:r>
            <a:r>
              <a:rPr lang="en-GB" sz="2400" dirty="0">
                <a:solidFill>
                  <a:schemeClr val="bg1"/>
                </a:solidFill>
              </a:rPr>
              <a:t>of all HNAs offered within the </a:t>
            </a:r>
            <a:r>
              <a:rPr lang="en-GB" sz="2400" dirty="0" smtClean="0">
                <a:solidFill>
                  <a:schemeClr val="bg1"/>
                </a:solidFill>
              </a:rPr>
              <a:t>trust. </a:t>
            </a:r>
          </a:p>
          <a:p>
            <a:pPr defTabSz="1097280">
              <a:lnSpc>
                <a:spcPct val="100000"/>
              </a:lnSpc>
              <a:spcBef>
                <a:spcPts val="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en-GB" sz="2400" dirty="0" smtClean="0"/>
              <a:t>Since </a:t>
            </a:r>
            <a:r>
              <a:rPr lang="en-GB" sz="2400" dirty="0"/>
              <a:t>rolling out the Text Message HNA in April 2020, over </a:t>
            </a:r>
            <a:r>
              <a:rPr lang="en-GB" sz="2400" dirty="0" smtClean="0"/>
              <a:t>1700 </a:t>
            </a:r>
            <a:r>
              <a:rPr lang="en-GB" sz="2400" dirty="0"/>
              <a:t>HNAs have been sent to patients via </a:t>
            </a:r>
            <a:r>
              <a:rPr lang="en-GB" sz="2400" dirty="0" smtClean="0"/>
              <a:t>SMS with a 75 % positive response </a:t>
            </a:r>
            <a:r>
              <a:rPr lang="en-GB" sz="2400" dirty="0" smtClean="0"/>
              <a:t>rate. </a:t>
            </a:r>
            <a:endParaRPr lang="en-GB" sz="2400" dirty="0"/>
          </a:p>
          <a:p>
            <a:pPr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GB" sz="2400" dirty="0" smtClean="0">
                <a:solidFill>
                  <a:schemeClr val="bg1"/>
                </a:solidFill>
              </a:rPr>
              <a:t>A </a:t>
            </a:r>
            <a:r>
              <a:rPr lang="en-GB" sz="2400" dirty="0">
                <a:solidFill>
                  <a:schemeClr val="bg1"/>
                </a:solidFill>
              </a:rPr>
              <a:t>valuable additional tool </a:t>
            </a:r>
            <a:r>
              <a:rPr lang="en-GB" sz="2400" dirty="0" smtClean="0">
                <a:solidFill>
                  <a:schemeClr val="bg1"/>
                </a:solidFill>
              </a:rPr>
              <a:t>in the delivery </a:t>
            </a:r>
            <a:r>
              <a:rPr lang="en-GB" sz="2400" dirty="0">
                <a:solidFill>
                  <a:schemeClr val="bg1"/>
                </a:solidFill>
              </a:rPr>
              <a:t>of personalised cancer </a:t>
            </a:r>
            <a:r>
              <a:rPr lang="en-GB" sz="2400" dirty="0" smtClean="0">
                <a:solidFill>
                  <a:schemeClr val="bg1"/>
                </a:solidFill>
              </a:rPr>
              <a:t>care</a:t>
            </a:r>
            <a:r>
              <a:rPr lang="en-GB" sz="2400" dirty="0" smtClean="0">
                <a:solidFill>
                  <a:schemeClr val="bg1"/>
                </a:solidFill>
              </a:rPr>
              <a:t>.</a:t>
            </a:r>
            <a:endParaRPr lang="en-GB" sz="2400" dirty="0" smtClean="0">
              <a:solidFill>
                <a:schemeClr val="bg1"/>
              </a:solidFill>
            </a:endParaRPr>
          </a:p>
          <a:p>
            <a:pPr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GB" sz="2400" dirty="0" smtClean="0">
                <a:solidFill>
                  <a:schemeClr val="bg1"/>
                </a:solidFill>
              </a:rPr>
              <a:t>A </a:t>
            </a:r>
            <a:r>
              <a:rPr lang="en-GB" sz="2400" dirty="0">
                <a:solidFill>
                  <a:schemeClr val="bg1"/>
                </a:solidFill>
              </a:rPr>
              <a:t>number </a:t>
            </a:r>
            <a:r>
              <a:rPr lang="en-GB" sz="2400" dirty="0" smtClean="0">
                <a:solidFill>
                  <a:schemeClr val="bg1"/>
                </a:solidFill>
              </a:rPr>
              <a:t>of </a:t>
            </a:r>
            <a:r>
              <a:rPr lang="en-GB" sz="2400" dirty="0">
                <a:solidFill>
                  <a:schemeClr val="bg1"/>
                </a:solidFill>
              </a:rPr>
              <a:t>areas for further </a:t>
            </a:r>
            <a:r>
              <a:rPr lang="en-GB" sz="2400" dirty="0" smtClean="0">
                <a:solidFill>
                  <a:schemeClr val="bg1"/>
                </a:solidFill>
              </a:rPr>
              <a:t>investigation in terms of quality and impact of </a:t>
            </a:r>
            <a:r>
              <a:rPr lang="en-GB" sz="2400" dirty="0" smtClean="0">
                <a:solidFill>
                  <a:schemeClr val="bg1"/>
                </a:solidFill>
              </a:rPr>
              <a:t>PSCP.</a:t>
            </a:r>
            <a:endParaRPr lang="en-GB" sz="2400" dirty="0"/>
          </a:p>
          <a:p>
            <a:pPr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GB" sz="2400" dirty="0" smtClean="0">
                <a:solidFill>
                  <a:schemeClr val="bg1"/>
                </a:solidFill>
              </a:rPr>
              <a:t>Highlighted need to provide additional support to patients. </a:t>
            </a:r>
          </a:p>
          <a:p>
            <a:pPr marL="0" indent="0">
              <a:buClr>
                <a:schemeClr val="bg1"/>
              </a:buClr>
              <a:buNone/>
            </a:pPr>
            <a:endParaRPr lang="en-GB" sz="2400" dirty="0" smtClean="0">
              <a:solidFill>
                <a:schemeClr val="bg1"/>
              </a:solidFill>
            </a:endParaRPr>
          </a:p>
          <a:p>
            <a:pPr algn="ctr"/>
            <a:endParaRPr lang="en-GB" dirty="0" smtClean="0">
              <a:solidFill>
                <a:schemeClr val="bg1"/>
              </a:solidFill>
            </a:endParaRPr>
          </a:p>
          <a:p>
            <a:pPr marL="0" indent="0" algn="ctr">
              <a:buNone/>
            </a:pPr>
            <a:endParaRPr lang="en-GB" sz="2880" dirty="0"/>
          </a:p>
          <a:p>
            <a:pPr marL="0" indent="0" algn="ctr">
              <a:buNone/>
            </a:pPr>
            <a:r>
              <a:rPr lang="en-GB" sz="2880" dirty="0"/>
              <a:t>Thank you </a:t>
            </a:r>
          </a:p>
        </p:txBody>
      </p:sp>
      <p:pic>
        <p:nvPicPr>
          <p:cNvPr id="4" name="Picture 3" descr="A picture containing clipart&#10;&#10;Description generated with very high confidence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2304" y="6134804"/>
            <a:ext cx="2303780" cy="618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269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99904" y="0"/>
            <a:ext cx="6718762" cy="1325563"/>
          </a:xfrm>
        </p:spPr>
        <p:txBody>
          <a:bodyPr/>
          <a:lstStyle/>
          <a:p>
            <a:pPr algn="ctr"/>
            <a:r>
              <a:rPr lang="en-GB" dirty="0" smtClean="0"/>
              <a:t>March 2020- Covid- 19 – the challenge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0003" y="1108021"/>
            <a:ext cx="10751999" cy="4526659"/>
          </a:xfrm>
        </p:spPr>
        <p:txBody>
          <a:bodyPr/>
          <a:lstStyle/>
          <a:p>
            <a:r>
              <a:rPr lang="en-GB" sz="2400" dirty="0"/>
              <a:t>March 2020- huge reduction in patients physically attending- 70 % of all appointments moved to </a:t>
            </a:r>
            <a:r>
              <a:rPr lang="en-GB" sz="2400" dirty="0" smtClean="0"/>
              <a:t>remote.</a:t>
            </a:r>
          </a:p>
          <a:p>
            <a:endParaRPr lang="en-GB" sz="2400" dirty="0"/>
          </a:p>
          <a:p>
            <a:r>
              <a:rPr lang="en-GB" sz="2400" dirty="0"/>
              <a:t>Patients - Increased anxiety delayed treatment, isolation from family and friends</a:t>
            </a:r>
            <a:r>
              <a:rPr lang="en-GB" sz="2400" dirty="0" smtClean="0"/>
              <a:t>.</a:t>
            </a:r>
          </a:p>
          <a:p>
            <a:endParaRPr lang="en-GB" sz="2400" dirty="0"/>
          </a:p>
          <a:p>
            <a:r>
              <a:rPr lang="en-GB" sz="2400" dirty="0"/>
              <a:t>HCP- Reduced capacity, increased anxiety about patient wellbeing</a:t>
            </a:r>
            <a:r>
              <a:rPr lang="en-GB" sz="2400" dirty="0" smtClean="0"/>
              <a:t>.</a:t>
            </a:r>
          </a:p>
          <a:p>
            <a:endParaRPr lang="en-GB" sz="2400" dirty="0" smtClean="0"/>
          </a:p>
          <a:p>
            <a:r>
              <a:rPr lang="en-GB" sz="2400" dirty="0" smtClean="0"/>
              <a:t>Personalised care &amp; support planning (HNA) rates falling</a:t>
            </a:r>
          </a:p>
          <a:p>
            <a:endParaRPr lang="en-GB" sz="2400" dirty="0"/>
          </a:p>
          <a:p>
            <a:r>
              <a:rPr lang="en-GB" sz="2400" dirty="0"/>
              <a:t>Reduced/redirected resources limiting potential solutions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8961296" y="5868701"/>
            <a:ext cx="19575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@nikkicannon50 </a:t>
            </a:r>
          </a:p>
        </p:txBody>
      </p:sp>
    </p:spTree>
    <p:extLst>
      <p:ext uri="{BB962C8B-B14F-4D97-AF65-F5344CB8AC3E}">
        <p14:creationId xmlns:p14="http://schemas.microsoft.com/office/powerpoint/2010/main" val="1361693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2919" y="348468"/>
            <a:ext cx="5147604" cy="810000"/>
          </a:xfrm>
        </p:spPr>
        <p:txBody>
          <a:bodyPr/>
          <a:lstStyle/>
          <a:p>
            <a:r>
              <a:rPr lang="en-GB" dirty="0" smtClean="0">
                <a:solidFill>
                  <a:srgbClr val="FFC000"/>
                </a:solidFill>
              </a:rPr>
              <a:t>The Solution – SMS Text Message HNA </a:t>
            </a:r>
            <a:endParaRPr lang="en-GB" dirty="0">
              <a:solidFill>
                <a:srgbClr val="FFC000"/>
              </a:solidFill>
            </a:endParaRPr>
          </a:p>
        </p:txBody>
      </p:sp>
      <p:pic>
        <p:nvPicPr>
          <p:cNvPr id="5" name="Text HNA Proces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73944" y="2127822"/>
            <a:ext cx="2009806" cy="434552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773946" y="2060790"/>
            <a:ext cx="2017409" cy="434552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1620">
              <a:solidFill>
                <a:srgbClr val="FEFFFF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2444" y="1773533"/>
            <a:ext cx="2632808" cy="4968566"/>
          </a:xfrm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1257604" y="1499580"/>
            <a:ext cx="6758869" cy="4157822"/>
          </a:xfrm>
          <a:prstGeom prst="rect">
            <a:avLst/>
          </a:prstGeom>
        </p:spPr>
        <p:txBody>
          <a:bodyPr/>
          <a:lstStyle>
            <a:lvl1pPr marL="250825" indent="-250825" algn="l" defTabSz="912813" rtl="0" eaLnBrk="1" fontAlgn="base" hangingPunct="1">
              <a:lnSpc>
                <a:spcPts val="2300"/>
              </a:lnSpc>
              <a:spcBef>
                <a:spcPts val="1200"/>
              </a:spcBef>
              <a:spcAft>
                <a:spcPct val="0"/>
              </a:spcAft>
              <a:buClr>
                <a:srgbClr val="294193"/>
              </a:buClr>
              <a:buSzPct val="125000"/>
              <a:buFont typeface="LucidaGrande" charset="0"/>
              <a:buChar char="•"/>
              <a:defRPr sz="1800" b="1" kern="1200">
                <a:solidFill>
                  <a:schemeClr val="tx1"/>
                </a:solidFill>
                <a:latin typeface="+mn-lt"/>
                <a:ea typeface="ＭＳ Ｐゴシック" pitchFamily="-84" charset="-128"/>
                <a:cs typeface="ＭＳ Ｐゴシック" pitchFamily="-84" charset="-128"/>
              </a:defRPr>
            </a:lvl1pPr>
            <a:lvl2pPr marL="539750" indent="-250825" algn="l" defTabSz="912813" rtl="0" eaLnBrk="1" fontAlgn="base" hangingPunct="1">
              <a:lnSpc>
                <a:spcPts val="2300"/>
              </a:lnSpc>
              <a:spcBef>
                <a:spcPts val="6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ＭＳ Ｐゴシック" pitchFamily="-84" charset="-128"/>
                <a:cs typeface="+mn-cs"/>
              </a:defRPr>
            </a:lvl2pPr>
            <a:lvl3pPr marL="250825" indent="-250825" algn="l" defTabSz="912813" rtl="0" eaLnBrk="1" fontAlgn="base" hangingPunct="1">
              <a:lnSpc>
                <a:spcPts val="2300"/>
              </a:lnSpc>
              <a:spcBef>
                <a:spcPts val="600"/>
              </a:spcBef>
              <a:spcAft>
                <a:spcPct val="0"/>
              </a:spcAft>
              <a:buClr>
                <a:srgbClr val="294193"/>
              </a:buClr>
              <a:buSzPct val="125000"/>
              <a:buFont typeface="LucidaGrande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ＭＳ Ｐゴシック" pitchFamily="-84" charset="-128"/>
                <a:cs typeface="+mn-cs"/>
              </a:defRPr>
            </a:lvl3pPr>
            <a:lvl4pPr marL="539750" indent="-250825" algn="l" defTabSz="912813" rtl="0" eaLnBrk="1" fontAlgn="base" hangingPunct="1">
              <a:lnSpc>
                <a:spcPts val="2300"/>
              </a:lnSpc>
              <a:spcBef>
                <a:spcPts val="6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ＭＳ Ｐゴシック" pitchFamily="-84" charset="-128"/>
                <a:cs typeface="+mn-cs"/>
              </a:defRPr>
            </a:lvl4pPr>
            <a:lvl5pPr marL="812800" indent="-276225" algn="l" defTabSz="912813" rtl="0" eaLnBrk="1" fontAlgn="base" hangingPunct="1">
              <a:lnSpc>
                <a:spcPts val="2300"/>
              </a:lnSpc>
              <a:spcBef>
                <a:spcPts val="600"/>
              </a:spcBef>
              <a:spcAft>
                <a:spcPct val="0"/>
              </a:spcAft>
              <a:buClr>
                <a:srgbClr val="294193"/>
              </a:buClr>
              <a:buSzPct val="125000"/>
              <a:buFont typeface="LucidaGrande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ＭＳ Ｐゴシック" pitchFamily="-84" charset="-128"/>
                <a:cs typeface="+mn-cs"/>
              </a:defRPr>
            </a:lvl5pPr>
            <a:lvl6pPr marL="2514156" indent="-228560" algn="l" defTabSz="91423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275" indent="-228560" algn="l" defTabSz="91423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395" indent="-228560" algn="l" defTabSz="91423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514" indent="-228560" algn="l" defTabSz="91423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sz="1620" dirty="0">
              <a:solidFill>
                <a:srgbClr val="DFE3EF"/>
              </a:solidFill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970053" y="1338857"/>
            <a:ext cx="7043992" cy="378503"/>
            <a:chOff x="403201" y="1546844"/>
            <a:chExt cx="7826657" cy="420558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7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3201" y="1546844"/>
              <a:ext cx="420558" cy="420558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949777" y="1572457"/>
              <a:ext cx="7280081" cy="3795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54864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GB" sz="1620" b="1" dirty="0">
                  <a:solidFill>
                    <a:srgbClr val="DFE3EF"/>
                  </a:solidFill>
                  <a:latin typeface="Calibri" panose="020F0502020204030204"/>
                  <a:ea typeface="+mn-ea"/>
                </a:rPr>
                <a:t>Clinical teams upload patients to </a:t>
              </a:r>
              <a:r>
                <a:rPr lang="en-GB" sz="1620" b="1" dirty="0" err="1">
                  <a:solidFill>
                    <a:srgbClr val="DFE3EF"/>
                  </a:solidFill>
                  <a:latin typeface="Calibri" panose="020F0502020204030204"/>
                  <a:ea typeface="+mn-ea"/>
                </a:rPr>
                <a:t>MyCarePlan</a:t>
              </a:r>
              <a:r>
                <a:rPr lang="en-GB" sz="1620" b="1" dirty="0">
                  <a:solidFill>
                    <a:srgbClr val="DFE3EF"/>
                  </a:solidFill>
                  <a:latin typeface="Calibri" panose="020F0502020204030204"/>
                  <a:ea typeface="+mn-ea"/>
                </a:rPr>
                <a:t> via a spreadsheet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970052" y="2104479"/>
            <a:ext cx="7044569" cy="379080"/>
            <a:chOff x="402559" y="2254338"/>
            <a:chExt cx="7827299" cy="421200"/>
          </a:xfrm>
        </p:grpSpPr>
        <p:sp>
          <p:nvSpPr>
            <p:cNvPr id="18" name="TextBox 17"/>
            <p:cNvSpPr txBox="1"/>
            <p:nvPr/>
          </p:nvSpPr>
          <p:spPr>
            <a:xfrm>
              <a:off x="949776" y="2280274"/>
              <a:ext cx="7280082" cy="3795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54864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GB" sz="1620" b="1" dirty="0">
                  <a:solidFill>
                    <a:srgbClr val="DFE3EF"/>
                  </a:solidFill>
                  <a:latin typeface="Calibri" panose="020F0502020204030204"/>
                  <a:ea typeface="+mn-ea"/>
                </a:rPr>
                <a:t>Text message is dispatched or scheduled by PCC team</a:t>
              </a: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8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2559" y="2254338"/>
              <a:ext cx="421200" cy="421200"/>
            </a:xfrm>
            <a:prstGeom prst="rect">
              <a:avLst/>
            </a:prstGeom>
          </p:spPr>
        </p:pic>
      </p:grpSp>
      <p:sp>
        <p:nvSpPr>
          <p:cNvPr id="26" name="AutoShape 2" descr="Insurance free icon"/>
          <p:cNvSpPr>
            <a:spLocks noChangeAspect="1" noChangeArrowheads="1"/>
          </p:cNvSpPr>
          <p:nvPr/>
        </p:nvSpPr>
        <p:spPr bwMode="auto">
          <a:xfrm>
            <a:off x="749617" y="-575786"/>
            <a:ext cx="1920240" cy="1920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2296" tIns="41148" rIns="82296" bIns="41148" numCol="1" anchor="t" anchorCtr="0" compatLnSpc="1">
            <a:prstTxWarp prst="textNoShape">
              <a:avLst/>
            </a:prstTxWarp>
          </a:bodyPr>
          <a:lstStyle/>
          <a:p>
            <a:pPr defTabSz="548640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1620">
              <a:solidFill>
                <a:srgbClr val="DFE3EF"/>
              </a:solidFill>
              <a:latin typeface="Calibri" panose="020F0502020204030204"/>
              <a:ea typeface="+mn-ea"/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970051" y="5171909"/>
            <a:ext cx="7044569" cy="379080"/>
            <a:chOff x="402559" y="4230581"/>
            <a:chExt cx="7827298" cy="421200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9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2559" y="4230581"/>
              <a:ext cx="421200" cy="421200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949776" y="4256517"/>
              <a:ext cx="7280081" cy="3795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54864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GB" sz="1620" b="1" dirty="0">
                  <a:solidFill>
                    <a:srgbClr val="DFE3EF"/>
                  </a:solidFill>
                  <a:latin typeface="Calibri" panose="020F0502020204030204"/>
                  <a:ea typeface="+mn-ea"/>
                </a:rPr>
                <a:t>Care plans can be completed face to face, or over the phone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1553719" y="3335814"/>
            <a:ext cx="5742754" cy="286232"/>
            <a:chOff x="1575412" y="2872882"/>
            <a:chExt cx="6380837" cy="318036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0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5412" y="2882770"/>
              <a:ext cx="288000" cy="288000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1924828" y="2872882"/>
              <a:ext cx="6031421" cy="3180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54864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GB" sz="1260" b="1" dirty="0">
                  <a:solidFill>
                    <a:srgbClr val="DFE3EF"/>
                  </a:solidFill>
                  <a:latin typeface="Calibri" panose="020F0502020204030204"/>
                  <a:ea typeface="+mn-ea"/>
                </a:rPr>
                <a:t>If uncompleted after 5 days, a reminder text message is sent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1554827" y="3741585"/>
            <a:ext cx="5741646" cy="286232"/>
            <a:chOff x="1576643" y="3555911"/>
            <a:chExt cx="6379606" cy="318036"/>
          </a:xfrm>
        </p:grpSpPr>
        <p:sp>
          <p:nvSpPr>
            <p:cNvPr id="23" name="TextBox 22"/>
            <p:cNvSpPr txBox="1"/>
            <p:nvPr/>
          </p:nvSpPr>
          <p:spPr>
            <a:xfrm>
              <a:off x="1924829" y="3555911"/>
              <a:ext cx="6031420" cy="3180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54864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GB" sz="1260" b="1" dirty="0">
                  <a:solidFill>
                    <a:srgbClr val="DFE3EF"/>
                  </a:solidFill>
                  <a:latin typeface="Calibri" panose="020F0502020204030204"/>
                  <a:ea typeface="+mn-ea"/>
                </a:rPr>
                <a:t>If uncompleted after 10 days, a phone call should be made</a:t>
              </a:r>
            </a:p>
          </p:txBody>
        </p:sp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11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6643" y="3565799"/>
              <a:ext cx="288000" cy="288000"/>
            </a:xfrm>
            <a:prstGeom prst="rect">
              <a:avLst/>
            </a:prstGeom>
          </p:spPr>
        </p:pic>
      </p:grpSp>
      <p:grpSp>
        <p:nvGrpSpPr>
          <p:cNvPr id="38" name="Group 37"/>
          <p:cNvGrpSpPr/>
          <p:nvPr/>
        </p:nvGrpSpPr>
        <p:grpSpPr>
          <a:xfrm>
            <a:off x="970053" y="2870687"/>
            <a:ext cx="7046420" cy="379080"/>
            <a:chOff x="400502" y="2942422"/>
            <a:chExt cx="7829356" cy="421200"/>
          </a:xfrm>
        </p:grpSpPr>
        <p:sp>
          <p:nvSpPr>
            <p:cNvPr id="34" name="TextBox 33"/>
            <p:cNvSpPr txBox="1"/>
            <p:nvPr/>
          </p:nvSpPr>
          <p:spPr>
            <a:xfrm>
              <a:off x="949776" y="2962808"/>
              <a:ext cx="7280082" cy="3795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54864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GB" sz="1620" b="1" dirty="0">
                  <a:solidFill>
                    <a:srgbClr val="DFE3EF"/>
                  </a:solidFill>
                  <a:latin typeface="Calibri" panose="020F0502020204030204"/>
                  <a:ea typeface="+mn-ea"/>
                </a:rPr>
                <a:t>Patient can complete their HNA at a time that suits them best</a:t>
              </a:r>
            </a:p>
          </p:txBody>
        </p:sp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12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502" y="2942422"/>
              <a:ext cx="421200" cy="421200"/>
            </a:xfrm>
            <a:prstGeom prst="rect">
              <a:avLst/>
            </a:prstGeom>
          </p:spPr>
        </p:pic>
      </p:grpSp>
      <p:grpSp>
        <p:nvGrpSpPr>
          <p:cNvPr id="40" name="Group 39"/>
          <p:cNvGrpSpPr/>
          <p:nvPr/>
        </p:nvGrpSpPr>
        <p:grpSpPr>
          <a:xfrm>
            <a:off x="970052" y="4405714"/>
            <a:ext cx="7135740" cy="379080"/>
            <a:chOff x="400502" y="4568269"/>
            <a:chExt cx="7928600" cy="421200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13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502" y="4568269"/>
              <a:ext cx="421200" cy="421200"/>
            </a:xfrm>
            <a:prstGeom prst="rect">
              <a:avLst/>
            </a:prstGeom>
          </p:spPr>
        </p:pic>
        <p:sp>
          <p:nvSpPr>
            <p:cNvPr id="39" name="TextBox 38"/>
            <p:cNvSpPr txBox="1"/>
            <p:nvPr/>
          </p:nvSpPr>
          <p:spPr>
            <a:xfrm>
              <a:off x="1049021" y="4597189"/>
              <a:ext cx="7280081" cy="3795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54864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GB" sz="1620" b="1" dirty="0">
                  <a:solidFill>
                    <a:srgbClr val="DFE3EF"/>
                  </a:solidFill>
                  <a:latin typeface="Calibri" panose="020F0502020204030204"/>
                  <a:ea typeface="+mn-ea"/>
                </a:rPr>
                <a:t>Once completed, email received to confirm HNA submitted</a:t>
              </a:r>
            </a:p>
          </p:txBody>
        </p:sp>
      </p:grpSp>
      <p:sp>
        <p:nvSpPr>
          <p:cNvPr id="3" name="Rectangle 2"/>
          <p:cNvSpPr/>
          <p:nvPr/>
        </p:nvSpPr>
        <p:spPr>
          <a:xfrm>
            <a:off x="5468100" y="5939983"/>
            <a:ext cx="18081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54864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DFE3EF"/>
                </a:solidFill>
                <a:latin typeface="Calibri" panose="020F0502020204030204"/>
                <a:ea typeface="+mn-ea"/>
              </a:rPr>
              <a:t>@nikkicannon50 </a:t>
            </a:r>
          </a:p>
        </p:txBody>
      </p:sp>
    </p:spTree>
    <p:extLst>
      <p:ext uri="{BB962C8B-B14F-4D97-AF65-F5344CB8AC3E}">
        <p14:creationId xmlns:p14="http://schemas.microsoft.com/office/powerpoint/2010/main" val="3805564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6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7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7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8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3151" t="2773" r="13878" b="4173"/>
          <a:stretch/>
        </p:blipFill>
        <p:spPr>
          <a:xfrm>
            <a:off x="609600" y="-246832"/>
            <a:ext cx="11060083" cy="7441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537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95325" y="747520"/>
            <a:ext cx="796414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dirty="0" smtClean="0">
                <a:solidFill>
                  <a:schemeClr val="bg1"/>
                </a:solidFill>
              </a:rPr>
              <a:t>1. </a:t>
            </a:r>
          </a:p>
          <a:p>
            <a:r>
              <a:rPr lang="en-GB" sz="6000" dirty="0" smtClean="0">
                <a:solidFill>
                  <a:schemeClr val="bg1"/>
                </a:solidFill>
              </a:rPr>
              <a:t>HNA Completion Analysis</a:t>
            </a:r>
            <a:endParaRPr lang="en-GB" sz="6000" dirty="0">
              <a:solidFill>
                <a:schemeClr val="bg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418160" y="6216134"/>
            <a:ext cx="34292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Data </a:t>
            </a:r>
            <a:r>
              <a:rPr lang="en-GB"/>
              <a:t>through </a:t>
            </a:r>
            <a:r>
              <a:rPr lang="en-GB" smtClean="0"/>
              <a:t>31</a:t>
            </a:r>
            <a:r>
              <a:rPr lang="en-GB" baseline="30000" smtClean="0"/>
              <a:t>st</a:t>
            </a:r>
            <a:r>
              <a:rPr lang="en-GB" smtClean="0"/>
              <a:t> August </a:t>
            </a:r>
            <a:r>
              <a:rPr lang="en-GB" dirty="0" smtClean="0"/>
              <a:t>2021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14703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Text Message HNA Completion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1261472" y="6105099"/>
            <a:ext cx="78110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dirty="0" smtClean="0">
                <a:solidFill>
                  <a:schemeClr val="accent5"/>
                </a:solidFill>
              </a:rPr>
              <a:t>Urology includes Prostate, Renal and Testes</a:t>
            </a:r>
            <a:br>
              <a:rPr lang="en-GB" sz="900" b="1" dirty="0" smtClean="0">
                <a:solidFill>
                  <a:schemeClr val="accent5"/>
                </a:solidFill>
              </a:rPr>
            </a:br>
            <a:r>
              <a:rPr lang="en-GB" sz="900" b="1" dirty="0" smtClean="0">
                <a:solidFill>
                  <a:schemeClr val="accent5"/>
                </a:solidFill>
              </a:rPr>
              <a:t>Skin includes Lymphoma, Melanoma, and Non-Melanoma</a:t>
            </a:r>
            <a:endParaRPr lang="en-GB" sz="900" b="1" dirty="0">
              <a:solidFill>
                <a:schemeClr val="accent5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367" y="1099582"/>
            <a:ext cx="10906689" cy="4858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232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HNA Duration: Non-Text vs Text Message HNA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827" y="981244"/>
            <a:ext cx="10632346" cy="4895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518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HNA Completion (Age): Non-Text vs Text Message HNA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862" y="1115367"/>
            <a:ext cx="10754276" cy="4627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949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uy's Cancer Theme">
  <a:themeElements>
    <a:clrScheme name="Guy's Cancer">
      <a:dk1>
        <a:sysClr val="windowText" lastClr="000000"/>
      </a:dk1>
      <a:lt1>
        <a:srgbClr val="FFFFFF"/>
      </a:lt1>
      <a:dk2>
        <a:srgbClr val="44546A"/>
      </a:dk2>
      <a:lt2>
        <a:srgbClr val="E7E6E6"/>
      </a:lt2>
      <a:accent1>
        <a:srgbClr val="DC4584"/>
      </a:accent1>
      <a:accent2>
        <a:srgbClr val="F89841"/>
      </a:accent2>
      <a:accent3>
        <a:srgbClr val="249C93"/>
      </a:accent3>
      <a:accent4>
        <a:srgbClr val="512C78"/>
      </a:accent4>
      <a:accent5>
        <a:srgbClr val="294193"/>
      </a:accent5>
      <a:accent6>
        <a:srgbClr val="F2F2F2"/>
      </a:accent6>
      <a:hlink>
        <a:srgbClr val="249C93"/>
      </a:hlink>
      <a:folHlink>
        <a:srgbClr val="DC4584"/>
      </a:folHlink>
    </a:clrScheme>
    <a:fontScheme name="KHP FontSchem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KHP PPT Template 1">
        <a:dk1>
          <a:srgbClr val="414141"/>
        </a:dk1>
        <a:lt1>
          <a:srgbClr val="FFFFFF"/>
        </a:lt1>
        <a:dk2>
          <a:srgbClr val="808285"/>
        </a:dk2>
        <a:lt2>
          <a:srgbClr val="E7E8E9"/>
        </a:lt2>
        <a:accent1>
          <a:srgbClr val="D81E05"/>
        </a:accent1>
        <a:accent2>
          <a:srgbClr val="E46250"/>
        </a:accent2>
        <a:accent3>
          <a:srgbClr val="FFFFFF"/>
        </a:accent3>
        <a:accent4>
          <a:srgbClr val="363636"/>
        </a:accent4>
        <a:accent5>
          <a:srgbClr val="E9ABAA"/>
        </a:accent5>
        <a:accent6>
          <a:srgbClr val="CF5848"/>
        </a:accent6>
        <a:hlink>
          <a:srgbClr val="EB8E82"/>
        </a:hlink>
        <a:folHlink>
          <a:srgbClr val="F7D2C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Guy's Cancer Theme" id="{6A1588F9-696C-4F11-B9A4-3518BB9A98C0}" vid="{7957A228-9C5C-43C6-9576-2A6D1F395357}"/>
    </a:ext>
  </a:extLst>
</a:theme>
</file>

<file path=ppt/theme/theme2.xml><?xml version="1.0" encoding="utf-8"?>
<a:theme xmlns:a="http://schemas.openxmlformats.org/drawingml/2006/main" name="Office Theme">
  <a:themeElements>
    <a:clrScheme name="MASCC Meeting 2021">
      <a:dk1>
        <a:srgbClr val="DFE3EF"/>
      </a:dk1>
      <a:lt1>
        <a:srgbClr val="FEFFFF"/>
      </a:lt1>
      <a:dk2>
        <a:srgbClr val="006699"/>
      </a:dk2>
      <a:lt2>
        <a:srgbClr val="D9E0E6"/>
      </a:lt2>
      <a:accent1>
        <a:srgbClr val="FFC000"/>
      </a:accent1>
      <a:accent2>
        <a:srgbClr val="00B0F0"/>
      </a:accent2>
      <a:accent3>
        <a:srgbClr val="AB23FF"/>
      </a:accent3>
      <a:accent4>
        <a:srgbClr val="5FFFEF"/>
      </a:accent4>
      <a:accent5>
        <a:srgbClr val="009192"/>
      </a:accent5>
      <a:accent6>
        <a:srgbClr val="7980FF"/>
      </a:accent6>
      <a:hlink>
        <a:srgbClr val="8DF987"/>
      </a:hlink>
      <a:folHlink>
        <a:srgbClr val="FFD10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Guy's Cancer</Template>
  <TotalTime>8335</TotalTime>
  <Words>2077</Words>
  <Application>Microsoft Office PowerPoint</Application>
  <PresentationFormat>Widescreen</PresentationFormat>
  <Paragraphs>407</Paragraphs>
  <Slides>21</Slides>
  <Notes>15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0" baseType="lpstr">
      <vt:lpstr>ＭＳ Ｐゴシック</vt:lpstr>
      <vt:lpstr>Arial</vt:lpstr>
      <vt:lpstr>Calibri</vt:lpstr>
      <vt:lpstr>Calibri Light</vt:lpstr>
      <vt:lpstr>Courier New</vt:lpstr>
      <vt:lpstr>LucidaGrande</vt:lpstr>
      <vt:lpstr>Wingdings</vt:lpstr>
      <vt:lpstr>Guy's Cancer Theme</vt:lpstr>
      <vt:lpstr>Office Theme</vt:lpstr>
      <vt:lpstr>Deliv                          Supporting people living with and beyond cancer during Covid-19 </vt:lpstr>
      <vt:lpstr>The impact of Covid-19 on cancer survivorship.   Understanding what matters to people.   Supporting people who are shielding and isolated.   Developing services for cancer survivors during the pandemic. </vt:lpstr>
      <vt:lpstr>March 2020- Covid- 19 – the challenge</vt:lpstr>
      <vt:lpstr>The Solution – SMS Text Message HNA </vt:lpstr>
      <vt:lpstr>PowerPoint Presentation</vt:lpstr>
      <vt:lpstr>PowerPoint Presentation</vt:lpstr>
      <vt:lpstr>Text Message HNA Completion</vt:lpstr>
      <vt:lpstr>HNA Duration: Non-Text vs Text Message HNA</vt:lpstr>
      <vt:lpstr>HNA Completion (Age): Non-Text vs Text Message HNA</vt:lpstr>
      <vt:lpstr>HNA Completion (Ethnicity): Non-Text vs Text Message HNA</vt:lpstr>
      <vt:lpstr>HNA Completion Summary</vt:lpstr>
      <vt:lpstr>PowerPoint Presentation</vt:lpstr>
      <vt:lpstr>Number of Concerns Raised</vt:lpstr>
      <vt:lpstr>Concern Domains</vt:lpstr>
      <vt:lpstr>Concerns Raised per Domain</vt:lpstr>
      <vt:lpstr>Average Concern Scoring across Concern Domains</vt:lpstr>
      <vt:lpstr>Text HNA Concerns Raised</vt:lpstr>
      <vt:lpstr>Non-Text HNA Concerns Raised</vt:lpstr>
      <vt:lpstr>Concerns Analysis Summary</vt:lpstr>
      <vt:lpstr>PowerPoint Presentation</vt:lpstr>
      <vt:lpstr>Next Steps</vt:lpstr>
    </vt:vector>
  </TitlesOfParts>
  <Company>GSTT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Watkins Charlie Albert</dc:creator>
  <cp:lastModifiedBy>Cannon Nikki</cp:lastModifiedBy>
  <cp:revision>70</cp:revision>
  <dcterms:created xsi:type="dcterms:W3CDTF">2021-03-03T15:04:28Z</dcterms:created>
  <dcterms:modified xsi:type="dcterms:W3CDTF">2022-02-09T14:27:00Z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WinDIP File ID">
    <vt:lpwstr>6bc71602-5110-4302-abef-4354bb80e939</vt:lpwstr>
  </property>
</Properties>
</file>