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 id="2147483669" r:id="rId4"/>
    <p:sldMasterId id="2147483673" r:id="rId5"/>
    <p:sldMasterId id="2147483677" r:id="rId6"/>
    <p:sldMasterId id="2147483681" r:id="rId7"/>
    <p:sldMasterId id="2147483684" r:id="rId8"/>
    <p:sldMasterId id="2147483688" r:id="rId9"/>
    <p:sldMasterId id="2147483692" r:id="rId10"/>
  </p:sldMasterIdLst>
  <p:notesMasterIdLst>
    <p:notesMasterId r:id="rId50"/>
  </p:notesMasterIdLst>
  <p:sldIdLst>
    <p:sldId id="256" r:id="rId11"/>
    <p:sldId id="298" r:id="rId12"/>
    <p:sldId id="257" r:id="rId13"/>
    <p:sldId id="258" r:id="rId14"/>
    <p:sldId id="290" r:id="rId15"/>
    <p:sldId id="259" r:id="rId16"/>
    <p:sldId id="260" r:id="rId17"/>
    <p:sldId id="268" r:id="rId18"/>
    <p:sldId id="261" r:id="rId19"/>
    <p:sldId id="265" r:id="rId20"/>
    <p:sldId id="262" r:id="rId21"/>
    <p:sldId id="303" r:id="rId22"/>
    <p:sldId id="302" r:id="rId23"/>
    <p:sldId id="301" r:id="rId24"/>
    <p:sldId id="272" r:id="rId25"/>
    <p:sldId id="270" r:id="rId26"/>
    <p:sldId id="273" r:id="rId27"/>
    <p:sldId id="304" r:id="rId28"/>
    <p:sldId id="264" r:id="rId29"/>
    <p:sldId id="267" r:id="rId30"/>
    <p:sldId id="263" r:id="rId31"/>
    <p:sldId id="305" r:id="rId32"/>
    <p:sldId id="275" r:id="rId33"/>
    <p:sldId id="291" r:id="rId34"/>
    <p:sldId id="277" r:id="rId35"/>
    <p:sldId id="296" r:id="rId36"/>
    <p:sldId id="278" r:id="rId37"/>
    <p:sldId id="279" r:id="rId38"/>
    <p:sldId id="280" r:id="rId39"/>
    <p:sldId id="306" r:id="rId40"/>
    <p:sldId id="292" r:id="rId41"/>
    <p:sldId id="293" r:id="rId42"/>
    <p:sldId id="284" r:id="rId43"/>
    <p:sldId id="307" r:id="rId44"/>
    <p:sldId id="295" r:id="rId45"/>
    <p:sldId id="285" r:id="rId46"/>
    <p:sldId id="286" r:id="rId47"/>
    <p:sldId id="299" r:id="rId48"/>
    <p:sldId id="30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73" autoAdjust="0"/>
  </p:normalViewPr>
  <p:slideViewPr>
    <p:cSldViewPr>
      <p:cViewPr varScale="1">
        <p:scale>
          <a:sx n="65" d="100"/>
          <a:sy n="65" d="100"/>
        </p:scale>
        <p:origin x="-129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E09C91-80BA-47B2-B80E-DD814EA9D035}" type="datetimeFigureOut">
              <a:rPr lang="en-GB" smtClean="0"/>
              <a:t>10/03/2022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16CFD1-A825-4EAA-B271-5643B5AF60DF}" type="slidenum">
              <a:rPr lang="en-GB" smtClean="0"/>
              <a:t>‹#›</a:t>
            </a:fld>
            <a:endParaRPr lang="en-GB"/>
          </a:p>
        </p:txBody>
      </p:sp>
    </p:spTree>
    <p:extLst>
      <p:ext uri="{BB962C8B-B14F-4D97-AF65-F5344CB8AC3E}">
        <p14:creationId xmlns:p14="http://schemas.microsoft.com/office/powerpoint/2010/main" val="31606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dirty="0"/>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4</a:t>
            </a:fld>
            <a:endParaRPr lang="en-GB" dirty="0"/>
          </a:p>
        </p:txBody>
      </p:sp>
    </p:spTree>
    <p:extLst>
      <p:ext uri="{BB962C8B-B14F-4D97-AF65-F5344CB8AC3E}">
        <p14:creationId xmlns:p14="http://schemas.microsoft.com/office/powerpoint/2010/main" val="208248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dirty="0">
                <a:solidFill>
                  <a:prstClr val="black"/>
                </a:solidFill>
              </a:rPr>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1117810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dirty="0">
                <a:solidFill>
                  <a:prstClr val="black"/>
                </a:solidFill>
              </a:rPr>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58540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dirty="0">
                <a:solidFill>
                  <a:prstClr val="black"/>
                </a:solidFill>
              </a:rPr>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712689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dirty="0">
                <a:solidFill>
                  <a:prstClr val="black"/>
                </a:solidFill>
              </a:rPr>
              <a:t>NHS Improvement</a:t>
            </a:r>
          </a:p>
        </p:txBody>
      </p:sp>
      <p:sp>
        <p:nvSpPr>
          <p:cNvPr id="5" name="Slide Number Placeholder 4"/>
          <p:cNvSpPr>
            <a:spLocks noGrp="1"/>
          </p:cNvSpPr>
          <p:nvPr>
            <p:ph type="sldNum" sz="quarter" idx="11"/>
          </p:nvPr>
        </p:nvSpPr>
        <p:spPr/>
        <p:txBody>
          <a:bodyPr/>
          <a:lstStyle/>
          <a:p>
            <a:pPr>
              <a:defRPr/>
            </a:pPr>
            <a:fld id="{7890AB7D-FC04-41BF-88F7-E47891A06283}" type="slidenum">
              <a:rPr lang="en-GB" smtClean="0">
                <a:solidFill>
                  <a:prstClr val="black"/>
                </a:solidFill>
              </a:rPr>
              <a:pPr>
                <a:defRPr/>
              </a:pPr>
              <a:t>10</a:t>
            </a:fld>
            <a:endParaRPr lang="en-GB" dirty="0">
              <a:solidFill>
                <a:prstClr val="black"/>
              </a:solidFill>
            </a:endParaRPr>
          </a:p>
        </p:txBody>
      </p:sp>
    </p:spTree>
    <p:extLst>
      <p:ext uri="{BB962C8B-B14F-4D97-AF65-F5344CB8AC3E}">
        <p14:creationId xmlns:p14="http://schemas.microsoft.com/office/powerpoint/2010/main" val="3346246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dirty="0">
                <a:solidFill>
                  <a:prstClr val="black"/>
                </a:solidFill>
              </a:rPr>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1524525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dirty="0"/>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21</a:t>
            </a:fld>
            <a:endParaRPr lang="en-GB" dirty="0"/>
          </a:p>
        </p:txBody>
      </p:sp>
    </p:spTree>
    <p:extLst>
      <p:ext uri="{BB962C8B-B14F-4D97-AF65-F5344CB8AC3E}">
        <p14:creationId xmlns:p14="http://schemas.microsoft.com/office/powerpoint/2010/main" val="989626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3938A0-EABA-4A77-95AA-7D87CF3D0E27}"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2FE648-E039-48E0-83C2-6FC508838548}" type="slidenum">
              <a:rPr lang="en-GB" smtClean="0"/>
              <a:t>‹#›</a:t>
            </a:fld>
            <a:endParaRPr lang="en-GB"/>
          </a:p>
        </p:txBody>
      </p:sp>
    </p:spTree>
    <p:extLst>
      <p:ext uri="{BB962C8B-B14F-4D97-AF65-F5344CB8AC3E}">
        <p14:creationId xmlns:p14="http://schemas.microsoft.com/office/powerpoint/2010/main" val="187185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3938A0-EABA-4A77-95AA-7D87CF3D0E27}"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2FE648-E039-48E0-83C2-6FC508838548}" type="slidenum">
              <a:rPr lang="en-GB" smtClean="0"/>
              <a:t>‹#›</a:t>
            </a:fld>
            <a:endParaRPr lang="en-GB"/>
          </a:p>
        </p:txBody>
      </p:sp>
    </p:spTree>
    <p:extLst>
      <p:ext uri="{BB962C8B-B14F-4D97-AF65-F5344CB8AC3E}">
        <p14:creationId xmlns:p14="http://schemas.microsoft.com/office/powerpoint/2010/main" val="390632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3938A0-EABA-4A77-95AA-7D87CF3D0E27}"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2FE648-E039-48E0-83C2-6FC508838548}" type="slidenum">
              <a:rPr lang="en-GB" smtClean="0"/>
              <a:t>‹#›</a:t>
            </a:fld>
            <a:endParaRPr lang="en-GB"/>
          </a:p>
        </p:txBody>
      </p:sp>
    </p:spTree>
    <p:extLst>
      <p:ext uri="{BB962C8B-B14F-4D97-AF65-F5344CB8AC3E}">
        <p14:creationId xmlns:p14="http://schemas.microsoft.com/office/powerpoint/2010/main" val="4614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343804"/>
            <a:ext cx="7737674"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0" y="548646"/>
            <a:ext cx="8058150"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dirty="0">
              <a:solidFill>
                <a:srgbClr val="005EB8"/>
              </a:solidFill>
              <a:latin typeface="Arial" charset="0"/>
              <a:ea typeface="Arial" charset="0"/>
              <a:cs typeface="Arial" charset="0"/>
            </a:endParaRPr>
          </a:p>
        </p:txBody>
      </p:sp>
      <p:sp>
        <p:nvSpPr>
          <p:cNvPr id="8" name="TextBox 7"/>
          <p:cNvSpPr txBox="1"/>
          <p:nvPr userDrawn="1"/>
        </p:nvSpPr>
        <p:spPr>
          <a:xfrm>
            <a:off x="291315" y="6372539"/>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dirty="0">
                <a:solidFill>
                  <a:schemeClr val="accent3">
                    <a:lumMod val="60000"/>
                    <a:lumOff val="40000"/>
                  </a:schemeClr>
                </a:solidFill>
                <a:latin typeface="Arial" panose="020B0604020202020204" pitchFamily="34" charset="0"/>
                <a:cs typeface="Arial" panose="020B0604020202020204" pitchFamily="34" charset="0"/>
              </a:rPr>
              <a:t> </a:t>
            </a:r>
            <a:r>
              <a:rPr lang="en-US" sz="900" dirty="0">
                <a:solidFill>
                  <a:schemeClr val="accent3"/>
                </a:solidFill>
                <a:latin typeface="Arial" panose="020B0604020202020204" pitchFamily="34" charset="0"/>
                <a:cs typeface="Arial" panose="020B0604020202020204" pitchFamily="34" charset="0"/>
              </a:rPr>
              <a:t>  </a:t>
            </a:r>
            <a:r>
              <a:rPr lang="en-US" sz="900" dirty="0">
                <a:solidFill>
                  <a:srgbClr val="005EB8"/>
                </a:solidFill>
                <a:latin typeface="Arial" panose="020B0604020202020204" pitchFamily="34" charset="0"/>
                <a:cs typeface="Arial" panose="020B0604020202020204" pitchFamily="34" charset="0"/>
              </a:rPr>
              <a:t>|</a:t>
            </a:r>
            <a:endParaRPr lang="en-US" sz="9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8" y="6333445"/>
            <a:ext cx="5723164"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7" name="Picture 6">
            <a:extLst>
              <a:ext uri="{FF2B5EF4-FFF2-40B4-BE49-F238E27FC236}">
                <a16:creationId xmlns:a16="http://schemas.microsoft.com/office/drawing/2014/main" xmlns="" id="{4A1CA167-44AB-40A5-A270-D67C3C87999F}"/>
              </a:ext>
            </a:extLst>
          </p:cNvPr>
          <p:cNvPicPr>
            <a:picLocks noChangeAspect="1"/>
          </p:cNvPicPr>
          <p:nvPr userDrawn="1"/>
        </p:nvPicPr>
        <p:blipFill>
          <a:blip r:embed="rId2"/>
          <a:stretch>
            <a:fillRect/>
          </a:stretch>
        </p:blipFill>
        <p:spPr>
          <a:xfrm>
            <a:off x="7830120" y="293024"/>
            <a:ext cx="812736" cy="436418"/>
          </a:xfrm>
          <a:prstGeom prst="rect">
            <a:avLst/>
          </a:prstGeom>
        </p:spPr>
      </p:pic>
    </p:spTree>
    <p:extLst>
      <p:ext uri="{BB962C8B-B14F-4D97-AF65-F5344CB8AC3E}">
        <p14:creationId xmlns:p14="http://schemas.microsoft.com/office/powerpoint/2010/main" val="3644561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8"/>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63726" y="4364955"/>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xmlns="" id="{97959884-1B4F-43C5-92F7-E44DF373C9BF}"/>
              </a:ext>
            </a:extLst>
          </p:cNvPr>
          <p:cNvPicPr>
            <a:picLocks noChangeAspect="1"/>
          </p:cNvPicPr>
          <p:nvPr userDrawn="1"/>
        </p:nvPicPr>
        <p:blipFill>
          <a:blip r:embed="rId2"/>
          <a:stretch>
            <a:fillRect/>
          </a:stretch>
        </p:blipFill>
        <p:spPr>
          <a:xfrm>
            <a:off x="7696160" y="293024"/>
            <a:ext cx="1080655" cy="436418"/>
          </a:xfrm>
          <a:prstGeom prst="rect">
            <a:avLst/>
          </a:prstGeom>
        </p:spPr>
      </p:pic>
      <p:pic>
        <p:nvPicPr>
          <p:cNvPr id="5" name="Content Placeholder 16">
            <a:extLst>
              <a:ext uri="{FF2B5EF4-FFF2-40B4-BE49-F238E27FC236}">
                <a16:creationId xmlns:a16="http://schemas.microsoft.com/office/drawing/2014/main" xmlns="" id="{5FDDE1C8-218E-4901-92BB-E0ADB27DCE4B}"/>
              </a:ext>
            </a:extLst>
          </p:cNvPr>
          <p:cNvPicPr>
            <a:picLocks noChangeAspect="1"/>
          </p:cNvPicPr>
          <p:nvPr userDrawn="1"/>
        </p:nvPicPr>
        <p:blipFill>
          <a:blip r:embed="rId3"/>
          <a:stretch>
            <a:fillRect/>
          </a:stretch>
        </p:blipFill>
        <p:spPr>
          <a:xfrm>
            <a:off x="0" y="6345238"/>
            <a:ext cx="9144000" cy="309465"/>
          </a:xfrm>
          <a:prstGeom prst="rect">
            <a:avLst/>
          </a:prstGeom>
        </p:spPr>
      </p:pic>
      <p:sp>
        <p:nvSpPr>
          <p:cNvPr id="6" name="Text Box 4">
            <a:extLst>
              <a:ext uri="{FF2B5EF4-FFF2-40B4-BE49-F238E27FC236}">
                <a16:creationId xmlns:a16="http://schemas.microsoft.com/office/drawing/2014/main" xmlns=""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1659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343804"/>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1" y="548642"/>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291315" y="6372538"/>
            <a:ext cx="647362" cy="276999"/>
          </a:xfrm>
          <a:prstGeom prst="rect">
            <a:avLst/>
          </a:prstGeom>
          <a:noFill/>
        </p:spPr>
        <p:txBody>
          <a:bodyPr wrap="square" rtlCol="0">
            <a:spAutoFit/>
          </a:bodyPr>
          <a:lstStyle/>
          <a:p>
            <a:fld id="{34F92BC6-D7C3-584B-87F2-0B845776A5AD}" type="slidenum">
              <a:rPr lang="en-US" sz="1200">
                <a:solidFill>
                  <a:srgbClr val="768692">
                    <a:lumMod val="60000"/>
                    <a:lumOff val="40000"/>
                  </a:srgbClr>
                </a:solidFill>
                <a:latin typeface="Arial" panose="020B0604020202020204" pitchFamily="34" charset="0"/>
                <a:cs typeface="Arial" panose="020B0604020202020204" pitchFamily="34" charset="0"/>
              </a:rPr>
              <a:pPr/>
              <a:t>‹#›</a:t>
            </a:fld>
            <a:r>
              <a:rPr lang="en-US" sz="1200" dirty="0">
                <a:solidFill>
                  <a:srgbClr val="768692">
                    <a:lumMod val="60000"/>
                    <a:lumOff val="40000"/>
                  </a:srgbClr>
                </a:solidFill>
                <a:latin typeface="Arial" panose="020B0604020202020204" pitchFamily="34" charset="0"/>
                <a:cs typeface="Arial" panose="020B0604020202020204" pitchFamily="34" charset="0"/>
              </a:rPr>
              <a:t> </a:t>
            </a:r>
            <a:r>
              <a:rPr lang="en-US" sz="1200" dirty="0">
                <a:solidFill>
                  <a:srgbClr val="768692"/>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7" y="6333441"/>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7696160" y="293024"/>
            <a:ext cx="1080655" cy="436418"/>
          </a:xfrm>
          <a:prstGeom prst="rect">
            <a:avLst/>
          </a:prstGeom>
        </p:spPr>
      </p:pic>
    </p:spTree>
    <p:extLst>
      <p:ext uri="{BB962C8B-B14F-4D97-AF65-F5344CB8AC3E}">
        <p14:creationId xmlns:p14="http://schemas.microsoft.com/office/powerpoint/2010/main" val="634083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343804"/>
            <a:ext cx="7737674"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0" y="548646"/>
            <a:ext cx="8058150"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dirty="0">
              <a:solidFill>
                <a:srgbClr val="005EB8"/>
              </a:solidFill>
              <a:latin typeface="Arial" charset="0"/>
              <a:ea typeface="Arial" charset="0"/>
              <a:cs typeface="Arial" charset="0"/>
            </a:endParaRPr>
          </a:p>
        </p:txBody>
      </p:sp>
      <p:sp>
        <p:nvSpPr>
          <p:cNvPr id="8" name="TextBox 7"/>
          <p:cNvSpPr txBox="1"/>
          <p:nvPr userDrawn="1"/>
        </p:nvSpPr>
        <p:spPr>
          <a:xfrm>
            <a:off x="291315" y="6372539"/>
            <a:ext cx="647362" cy="230832"/>
          </a:xfrm>
          <a:prstGeom prst="rect">
            <a:avLst/>
          </a:prstGeom>
          <a:noFill/>
        </p:spPr>
        <p:txBody>
          <a:bodyPr wrap="square" rtlCol="0">
            <a:spAutoFit/>
          </a:bodyPr>
          <a:lstStyle/>
          <a:p>
            <a:fld id="{34F92BC6-D7C3-584B-87F2-0B845776A5AD}" type="slidenum">
              <a:rPr lang="en-US" sz="900">
                <a:solidFill>
                  <a:srgbClr val="768692">
                    <a:lumMod val="60000"/>
                    <a:lumOff val="40000"/>
                  </a:srgbClr>
                </a:solidFill>
                <a:latin typeface="Arial" panose="020B0604020202020204" pitchFamily="34" charset="0"/>
                <a:cs typeface="Arial" panose="020B0604020202020204" pitchFamily="34" charset="0"/>
              </a:rPr>
              <a:pPr/>
              <a:t>‹#›</a:t>
            </a:fld>
            <a:r>
              <a:rPr lang="en-US" sz="900" dirty="0">
                <a:solidFill>
                  <a:srgbClr val="768692">
                    <a:lumMod val="60000"/>
                    <a:lumOff val="40000"/>
                  </a:srgbClr>
                </a:solidFill>
                <a:latin typeface="Arial" panose="020B0604020202020204" pitchFamily="34" charset="0"/>
                <a:cs typeface="Arial" panose="020B0604020202020204" pitchFamily="34" charset="0"/>
              </a:rPr>
              <a:t> </a:t>
            </a:r>
            <a:r>
              <a:rPr lang="en-US" sz="900" dirty="0">
                <a:solidFill>
                  <a:srgbClr val="768692"/>
                </a:solidFill>
                <a:latin typeface="Arial" panose="020B0604020202020204" pitchFamily="34" charset="0"/>
                <a:cs typeface="Arial" panose="020B0604020202020204" pitchFamily="34" charset="0"/>
              </a:rPr>
              <a:t>  </a:t>
            </a:r>
            <a:r>
              <a:rPr lang="en-US" sz="900" dirty="0">
                <a:solidFill>
                  <a:srgbClr val="005EB8"/>
                </a:solidFill>
                <a:latin typeface="Arial" panose="020B0604020202020204" pitchFamily="34" charset="0"/>
                <a:cs typeface="Arial" panose="020B0604020202020204" pitchFamily="34" charset="0"/>
              </a:rPr>
              <a:t>|</a:t>
            </a:r>
            <a:endParaRPr lang="en-US" sz="900" dirty="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8" y="6333445"/>
            <a:ext cx="5723164"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7" name="Picture 6">
            <a:extLst>
              <a:ext uri="{FF2B5EF4-FFF2-40B4-BE49-F238E27FC236}">
                <a16:creationId xmlns:a16="http://schemas.microsoft.com/office/drawing/2014/main" xmlns="" id="{4A1CA167-44AB-40A5-A270-D67C3C87999F}"/>
              </a:ext>
            </a:extLst>
          </p:cNvPr>
          <p:cNvPicPr>
            <a:picLocks noChangeAspect="1"/>
          </p:cNvPicPr>
          <p:nvPr userDrawn="1"/>
        </p:nvPicPr>
        <p:blipFill>
          <a:blip r:embed="rId2"/>
          <a:stretch>
            <a:fillRect/>
          </a:stretch>
        </p:blipFill>
        <p:spPr>
          <a:xfrm>
            <a:off x="7830120" y="293024"/>
            <a:ext cx="812736" cy="436418"/>
          </a:xfrm>
          <a:prstGeom prst="rect">
            <a:avLst/>
          </a:prstGeom>
        </p:spPr>
      </p:pic>
    </p:spTree>
    <p:extLst>
      <p:ext uri="{BB962C8B-B14F-4D97-AF65-F5344CB8AC3E}">
        <p14:creationId xmlns:p14="http://schemas.microsoft.com/office/powerpoint/2010/main" val="2752224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8"/>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63726" y="4364955"/>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xmlns="" id="{97959884-1B4F-43C5-92F7-E44DF373C9BF}"/>
              </a:ext>
            </a:extLst>
          </p:cNvPr>
          <p:cNvPicPr>
            <a:picLocks noChangeAspect="1"/>
          </p:cNvPicPr>
          <p:nvPr userDrawn="1"/>
        </p:nvPicPr>
        <p:blipFill>
          <a:blip r:embed="rId2"/>
          <a:stretch>
            <a:fillRect/>
          </a:stretch>
        </p:blipFill>
        <p:spPr>
          <a:xfrm>
            <a:off x="7696160" y="293024"/>
            <a:ext cx="1080655" cy="436418"/>
          </a:xfrm>
          <a:prstGeom prst="rect">
            <a:avLst/>
          </a:prstGeom>
        </p:spPr>
      </p:pic>
      <p:pic>
        <p:nvPicPr>
          <p:cNvPr id="5" name="Content Placeholder 16">
            <a:extLst>
              <a:ext uri="{FF2B5EF4-FFF2-40B4-BE49-F238E27FC236}">
                <a16:creationId xmlns:a16="http://schemas.microsoft.com/office/drawing/2014/main" xmlns="" id="{5FDDE1C8-218E-4901-92BB-E0ADB27DCE4B}"/>
              </a:ext>
            </a:extLst>
          </p:cNvPr>
          <p:cNvPicPr>
            <a:picLocks noChangeAspect="1"/>
          </p:cNvPicPr>
          <p:nvPr userDrawn="1"/>
        </p:nvPicPr>
        <p:blipFill>
          <a:blip r:embed="rId3"/>
          <a:stretch>
            <a:fillRect/>
          </a:stretch>
        </p:blipFill>
        <p:spPr>
          <a:xfrm>
            <a:off x="0" y="6345238"/>
            <a:ext cx="9144000" cy="309465"/>
          </a:xfrm>
          <a:prstGeom prst="rect">
            <a:avLst/>
          </a:prstGeom>
        </p:spPr>
      </p:pic>
      <p:sp>
        <p:nvSpPr>
          <p:cNvPr id="6" name="Text Box 4">
            <a:extLst>
              <a:ext uri="{FF2B5EF4-FFF2-40B4-BE49-F238E27FC236}">
                <a16:creationId xmlns:a16="http://schemas.microsoft.com/office/drawing/2014/main" xmlns=""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9305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343804"/>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1" y="548642"/>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291315" y="6372538"/>
            <a:ext cx="647362" cy="276999"/>
          </a:xfrm>
          <a:prstGeom prst="rect">
            <a:avLst/>
          </a:prstGeom>
          <a:noFill/>
        </p:spPr>
        <p:txBody>
          <a:bodyPr wrap="square" rtlCol="0">
            <a:spAutoFit/>
          </a:bodyPr>
          <a:lstStyle/>
          <a:p>
            <a:fld id="{34F92BC6-D7C3-584B-87F2-0B845776A5AD}" type="slidenum">
              <a:rPr lang="en-US" sz="1200">
                <a:solidFill>
                  <a:srgbClr val="768692">
                    <a:lumMod val="60000"/>
                    <a:lumOff val="40000"/>
                  </a:srgbClr>
                </a:solidFill>
                <a:latin typeface="Arial" panose="020B0604020202020204" pitchFamily="34" charset="0"/>
                <a:cs typeface="Arial" panose="020B0604020202020204" pitchFamily="34" charset="0"/>
              </a:rPr>
              <a:pPr/>
              <a:t>‹#›</a:t>
            </a:fld>
            <a:r>
              <a:rPr lang="en-US" sz="1200" dirty="0">
                <a:solidFill>
                  <a:srgbClr val="768692">
                    <a:lumMod val="60000"/>
                    <a:lumOff val="40000"/>
                  </a:srgbClr>
                </a:solidFill>
                <a:latin typeface="Arial" panose="020B0604020202020204" pitchFamily="34" charset="0"/>
                <a:cs typeface="Arial" panose="020B0604020202020204" pitchFamily="34" charset="0"/>
              </a:rPr>
              <a:t> </a:t>
            </a:r>
            <a:r>
              <a:rPr lang="en-US" sz="1200" dirty="0">
                <a:solidFill>
                  <a:srgbClr val="768692"/>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7" y="6333441"/>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7696160" y="293024"/>
            <a:ext cx="1080655" cy="436418"/>
          </a:xfrm>
          <a:prstGeom prst="rect">
            <a:avLst/>
          </a:prstGeom>
        </p:spPr>
      </p:pic>
    </p:spTree>
    <p:extLst>
      <p:ext uri="{BB962C8B-B14F-4D97-AF65-F5344CB8AC3E}">
        <p14:creationId xmlns:p14="http://schemas.microsoft.com/office/powerpoint/2010/main" val="4120435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343804"/>
            <a:ext cx="7737674"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0" y="548646"/>
            <a:ext cx="8058150"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dirty="0">
              <a:solidFill>
                <a:srgbClr val="005EB8"/>
              </a:solidFill>
              <a:latin typeface="Arial" charset="0"/>
              <a:ea typeface="Arial" charset="0"/>
              <a:cs typeface="Arial" charset="0"/>
            </a:endParaRPr>
          </a:p>
        </p:txBody>
      </p:sp>
      <p:sp>
        <p:nvSpPr>
          <p:cNvPr id="8" name="TextBox 7"/>
          <p:cNvSpPr txBox="1"/>
          <p:nvPr userDrawn="1"/>
        </p:nvSpPr>
        <p:spPr>
          <a:xfrm>
            <a:off x="291315" y="6372539"/>
            <a:ext cx="647362" cy="230832"/>
          </a:xfrm>
          <a:prstGeom prst="rect">
            <a:avLst/>
          </a:prstGeom>
          <a:noFill/>
        </p:spPr>
        <p:txBody>
          <a:bodyPr wrap="square" rtlCol="0">
            <a:spAutoFit/>
          </a:bodyPr>
          <a:lstStyle/>
          <a:p>
            <a:fld id="{34F92BC6-D7C3-584B-87F2-0B845776A5AD}" type="slidenum">
              <a:rPr lang="en-US" sz="900">
                <a:solidFill>
                  <a:srgbClr val="768692">
                    <a:lumMod val="60000"/>
                    <a:lumOff val="40000"/>
                  </a:srgbClr>
                </a:solidFill>
                <a:latin typeface="Arial" panose="020B0604020202020204" pitchFamily="34" charset="0"/>
                <a:cs typeface="Arial" panose="020B0604020202020204" pitchFamily="34" charset="0"/>
              </a:rPr>
              <a:pPr/>
              <a:t>‹#›</a:t>
            </a:fld>
            <a:r>
              <a:rPr lang="en-US" sz="900" dirty="0">
                <a:solidFill>
                  <a:srgbClr val="768692">
                    <a:lumMod val="60000"/>
                    <a:lumOff val="40000"/>
                  </a:srgbClr>
                </a:solidFill>
                <a:latin typeface="Arial" panose="020B0604020202020204" pitchFamily="34" charset="0"/>
                <a:cs typeface="Arial" panose="020B0604020202020204" pitchFamily="34" charset="0"/>
              </a:rPr>
              <a:t> </a:t>
            </a:r>
            <a:r>
              <a:rPr lang="en-US" sz="900" dirty="0">
                <a:solidFill>
                  <a:srgbClr val="768692"/>
                </a:solidFill>
                <a:latin typeface="Arial" panose="020B0604020202020204" pitchFamily="34" charset="0"/>
                <a:cs typeface="Arial" panose="020B0604020202020204" pitchFamily="34" charset="0"/>
              </a:rPr>
              <a:t>  </a:t>
            </a:r>
            <a:r>
              <a:rPr lang="en-US" sz="900" dirty="0">
                <a:solidFill>
                  <a:srgbClr val="005EB8"/>
                </a:solidFill>
                <a:latin typeface="Arial" panose="020B0604020202020204" pitchFamily="34" charset="0"/>
                <a:cs typeface="Arial" panose="020B0604020202020204" pitchFamily="34" charset="0"/>
              </a:rPr>
              <a:t>|</a:t>
            </a:r>
            <a:endParaRPr lang="en-US" sz="900" dirty="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8" y="6333445"/>
            <a:ext cx="5723164"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7" name="Picture 6">
            <a:extLst>
              <a:ext uri="{FF2B5EF4-FFF2-40B4-BE49-F238E27FC236}">
                <a16:creationId xmlns:a16="http://schemas.microsoft.com/office/drawing/2014/main" xmlns="" id="{4A1CA167-44AB-40A5-A270-D67C3C87999F}"/>
              </a:ext>
            </a:extLst>
          </p:cNvPr>
          <p:cNvPicPr>
            <a:picLocks noChangeAspect="1"/>
          </p:cNvPicPr>
          <p:nvPr userDrawn="1"/>
        </p:nvPicPr>
        <p:blipFill>
          <a:blip r:embed="rId2"/>
          <a:stretch>
            <a:fillRect/>
          </a:stretch>
        </p:blipFill>
        <p:spPr>
          <a:xfrm>
            <a:off x="7830120" y="293024"/>
            <a:ext cx="812736" cy="436418"/>
          </a:xfrm>
          <a:prstGeom prst="rect">
            <a:avLst/>
          </a:prstGeom>
        </p:spPr>
      </p:pic>
    </p:spTree>
    <p:extLst>
      <p:ext uri="{BB962C8B-B14F-4D97-AF65-F5344CB8AC3E}">
        <p14:creationId xmlns:p14="http://schemas.microsoft.com/office/powerpoint/2010/main" val="3987697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8"/>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63726" y="4364955"/>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xmlns="" id="{97959884-1B4F-43C5-92F7-E44DF373C9BF}"/>
              </a:ext>
            </a:extLst>
          </p:cNvPr>
          <p:cNvPicPr>
            <a:picLocks noChangeAspect="1"/>
          </p:cNvPicPr>
          <p:nvPr userDrawn="1"/>
        </p:nvPicPr>
        <p:blipFill>
          <a:blip r:embed="rId2"/>
          <a:stretch>
            <a:fillRect/>
          </a:stretch>
        </p:blipFill>
        <p:spPr>
          <a:xfrm>
            <a:off x="7696160" y="293024"/>
            <a:ext cx="1080655" cy="436418"/>
          </a:xfrm>
          <a:prstGeom prst="rect">
            <a:avLst/>
          </a:prstGeom>
        </p:spPr>
      </p:pic>
      <p:pic>
        <p:nvPicPr>
          <p:cNvPr id="5" name="Content Placeholder 16">
            <a:extLst>
              <a:ext uri="{FF2B5EF4-FFF2-40B4-BE49-F238E27FC236}">
                <a16:creationId xmlns:a16="http://schemas.microsoft.com/office/drawing/2014/main" xmlns="" id="{5FDDE1C8-218E-4901-92BB-E0ADB27DCE4B}"/>
              </a:ext>
            </a:extLst>
          </p:cNvPr>
          <p:cNvPicPr>
            <a:picLocks noChangeAspect="1"/>
          </p:cNvPicPr>
          <p:nvPr userDrawn="1"/>
        </p:nvPicPr>
        <p:blipFill>
          <a:blip r:embed="rId3"/>
          <a:stretch>
            <a:fillRect/>
          </a:stretch>
        </p:blipFill>
        <p:spPr>
          <a:xfrm>
            <a:off x="0" y="6345238"/>
            <a:ext cx="9144000" cy="309465"/>
          </a:xfrm>
          <a:prstGeom prst="rect">
            <a:avLst/>
          </a:prstGeom>
        </p:spPr>
      </p:pic>
      <p:sp>
        <p:nvSpPr>
          <p:cNvPr id="6" name="Text Box 4">
            <a:extLst>
              <a:ext uri="{FF2B5EF4-FFF2-40B4-BE49-F238E27FC236}">
                <a16:creationId xmlns:a16="http://schemas.microsoft.com/office/drawing/2014/main" xmlns=""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314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3938A0-EABA-4A77-95AA-7D87CF3D0E27}"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2FE648-E039-48E0-83C2-6FC508838548}" type="slidenum">
              <a:rPr lang="en-GB" smtClean="0"/>
              <a:t>‹#›</a:t>
            </a:fld>
            <a:endParaRPr lang="en-GB"/>
          </a:p>
        </p:txBody>
      </p:sp>
    </p:spTree>
    <p:extLst>
      <p:ext uri="{BB962C8B-B14F-4D97-AF65-F5344CB8AC3E}">
        <p14:creationId xmlns:p14="http://schemas.microsoft.com/office/powerpoint/2010/main" val="2462714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343804"/>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1" y="548642"/>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291315" y="6372538"/>
            <a:ext cx="647362" cy="276999"/>
          </a:xfrm>
          <a:prstGeom prst="rect">
            <a:avLst/>
          </a:prstGeom>
          <a:noFill/>
        </p:spPr>
        <p:txBody>
          <a:bodyPr wrap="square" rtlCol="0">
            <a:spAutoFit/>
          </a:bodyPr>
          <a:lstStyle/>
          <a:p>
            <a:fld id="{34F92BC6-D7C3-584B-87F2-0B845776A5AD}" type="slidenum">
              <a:rPr lang="en-US" sz="1200">
                <a:solidFill>
                  <a:srgbClr val="768692">
                    <a:lumMod val="60000"/>
                    <a:lumOff val="40000"/>
                  </a:srgbClr>
                </a:solidFill>
                <a:latin typeface="Arial" panose="020B0604020202020204" pitchFamily="34" charset="0"/>
                <a:cs typeface="Arial" panose="020B0604020202020204" pitchFamily="34" charset="0"/>
              </a:rPr>
              <a:pPr/>
              <a:t>‹#›</a:t>
            </a:fld>
            <a:r>
              <a:rPr lang="en-US" sz="1200" dirty="0">
                <a:solidFill>
                  <a:srgbClr val="768692">
                    <a:lumMod val="60000"/>
                    <a:lumOff val="40000"/>
                  </a:srgbClr>
                </a:solidFill>
                <a:latin typeface="Arial" panose="020B0604020202020204" pitchFamily="34" charset="0"/>
                <a:cs typeface="Arial" panose="020B0604020202020204" pitchFamily="34" charset="0"/>
              </a:rPr>
              <a:t> </a:t>
            </a:r>
            <a:r>
              <a:rPr lang="en-US" sz="1200" dirty="0">
                <a:solidFill>
                  <a:srgbClr val="768692"/>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7" y="6333441"/>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7696160" y="293024"/>
            <a:ext cx="1080655" cy="436418"/>
          </a:xfrm>
          <a:prstGeom prst="rect">
            <a:avLst/>
          </a:prstGeom>
        </p:spPr>
      </p:pic>
    </p:spTree>
    <p:extLst>
      <p:ext uri="{BB962C8B-B14F-4D97-AF65-F5344CB8AC3E}">
        <p14:creationId xmlns:p14="http://schemas.microsoft.com/office/powerpoint/2010/main" val="1992924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343804"/>
            <a:ext cx="7737674"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0" y="548646"/>
            <a:ext cx="8058150"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dirty="0">
              <a:solidFill>
                <a:srgbClr val="005EB8"/>
              </a:solidFill>
              <a:latin typeface="Arial" charset="0"/>
              <a:ea typeface="Arial" charset="0"/>
              <a:cs typeface="Arial" charset="0"/>
            </a:endParaRPr>
          </a:p>
        </p:txBody>
      </p:sp>
      <p:sp>
        <p:nvSpPr>
          <p:cNvPr id="8" name="TextBox 7"/>
          <p:cNvSpPr txBox="1"/>
          <p:nvPr userDrawn="1"/>
        </p:nvSpPr>
        <p:spPr>
          <a:xfrm>
            <a:off x="291315" y="6372539"/>
            <a:ext cx="647362" cy="230832"/>
          </a:xfrm>
          <a:prstGeom prst="rect">
            <a:avLst/>
          </a:prstGeom>
          <a:noFill/>
        </p:spPr>
        <p:txBody>
          <a:bodyPr wrap="square" rtlCol="0">
            <a:spAutoFit/>
          </a:bodyPr>
          <a:lstStyle/>
          <a:p>
            <a:fld id="{34F92BC6-D7C3-584B-87F2-0B845776A5AD}" type="slidenum">
              <a:rPr lang="en-US" sz="900">
                <a:solidFill>
                  <a:srgbClr val="768692">
                    <a:lumMod val="60000"/>
                    <a:lumOff val="40000"/>
                  </a:srgbClr>
                </a:solidFill>
                <a:latin typeface="Arial" panose="020B0604020202020204" pitchFamily="34" charset="0"/>
                <a:cs typeface="Arial" panose="020B0604020202020204" pitchFamily="34" charset="0"/>
              </a:rPr>
              <a:pPr/>
              <a:t>‹#›</a:t>
            </a:fld>
            <a:r>
              <a:rPr lang="en-US" sz="900" dirty="0">
                <a:solidFill>
                  <a:srgbClr val="768692">
                    <a:lumMod val="60000"/>
                    <a:lumOff val="40000"/>
                  </a:srgbClr>
                </a:solidFill>
                <a:latin typeface="Arial" panose="020B0604020202020204" pitchFamily="34" charset="0"/>
                <a:cs typeface="Arial" panose="020B0604020202020204" pitchFamily="34" charset="0"/>
              </a:rPr>
              <a:t> </a:t>
            </a:r>
            <a:r>
              <a:rPr lang="en-US" sz="900" dirty="0">
                <a:solidFill>
                  <a:srgbClr val="768692"/>
                </a:solidFill>
                <a:latin typeface="Arial" panose="020B0604020202020204" pitchFamily="34" charset="0"/>
                <a:cs typeface="Arial" panose="020B0604020202020204" pitchFamily="34" charset="0"/>
              </a:rPr>
              <a:t>  </a:t>
            </a:r>
            <a:r>
              <a:rPr lang="en-US" sz="900" dirty="0">
                <a:solidFill>
                  <a:srgbClr val="005EB8"/>
                </a:solidFill>
                <a:latin typeface="Arial" panose="020B0604020202020204" pitchFamily="34" charset="0"/>
                <a:cs typeface="Arial" panose="020B0604020202020204" pitchFamily="34" charset="0"/>
              </a:rPr>
              <a:t>|</a:t>
            </a:r>
            <a:endParaRPr lang="en-US" sz="900" dirty="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8" y="6333445"/>
            <a:ext cx="5723164"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7" name="Picture 6">
            <a:extLst>
              <a:ext uri="{FF2B5EF4-FFF2-40B4-BE49-F238E27FC236}">
                <a16:creationId xmlns:a16="http://schemas.microsoft.com/office/drawing/2014/main" xmlns="" id="{4A1CA167-44AB-40A5-A270-D67C3C87999F}"/>
              </a:ext>
            </a:extLst>
          </p:cNvPr>
          <p:cNvPicPr>
            <a:picLocks noChangeAspect="1"/>
          </p:cNvPicPr>
          <p:nvPr userDrawn="1"/>
        </p:nvPicPr>
        <p:blipFill>
          <a:blip r:embed="rId2"/>
          <a:stretch>
            <a:fillRect/>
          </a:stretch>
        </p:blipFill>
        <p:spPr>
          <a:xfrm>
            <a:off x="7830120" y="293024"/>
            <a:ext cx="812736" cy="436418"/>
          </a:xfrm>
          <a:prstGeom prst="rect">
            <a:avLst/>
          </a:prstGeom>
        </p:spPr>
      </p:pic>
    </p:spTree>
    <p:extLst>
      <p:ext uri="{BB962C8B-B14F-4D97-AF65-F5344CB8AC3E}">
        <p14:creationId xmlns:p14="http://schemas.microsoft.com/office/powerpoint/2010/main" val="452669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8"/>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63726" y="4364955"/>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xmlns="" id="{97959884-1B4F-43C5-92F7-E44DF373C9BF}"/>
              </a:ext>
            </a:extLst>
          </p:cNvPr>
          <p:cNvPicPr>
            <a:picLocks noChangeAspect="1"/>
          </p:cNvPicPr>
          <p:nvPr userDrawn="1"/>
        </p:nvPicPr>
        <p:blipFill>
          <a:blip r:embed="rId2"/>
          <a:stretch>
            <a:fillRect/>
          </a:stretch>
        </p:blipFill>
        <p:spPr>
          <a:xfrm>
            <a:off x="7696160" y="293024"/>
            <a:ext cx="1080655" cy="436418"/>
          </a:xfrm>
          <a:prstGeom prst="rect">
            <a:avLst/>
          </a:prstGeom>
        </p:spPr>
      </p:pic>
      <p:pic>
        <p:nvPicPr>
          <p:cNvPr id="5" name="Content Placeholder 16">
            <a:extLst>
              <a:ext uri="{FF2B5EF4-FFF2-40B4-BE49-F238E27FC236}">
                <a16:creationId xmlns:a16="http://schemas.microsoft.com/office/drawing/2014/main" xmlns="" id="{5FDDE1C8-218E-4901-92BB-E0ADB27DCE4B}"/>
              </a:ext>
            </a:extLst>
          </p:cNvPr>
          <p:cNvPicPr>
            <a:picLocks noChangeAspect="1"/>
          </p:cNvPicPr>
          <p:nvPr userDrawn="1"/>
        </p:nvPicPr>
        <p:blipFill>
          <a:blip r:embed="rId3"/>
          <a:stretch>
            <a:fillRect/>
          </a:stretch>
        </p:blipFill>
        <p:spPr>
          <a:xfrm>
            <a:off x="0" y="6345238"/>
            <a:ext cx="9144000" cy="309465"/>
          </a:xfrm>
          <a:prstGeom prst="rect">
            <a:avLst/>
          </a:prstGeom>
        </p:spPr>
      </p:pic>
      <p:sp>
        <p:nvSpPr>
          <p:cNvPr id="6" name="Text Box 4">
            <a:extLst>
              <a:ext uri="{FF2B5EF4-FFF2-40B4-BE49-F238E27FC236}">
                <a16:creationId xmlns:a16="http://schemas.microsoft.com/office/drawing/2014/main" xmlns=""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7159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343804"/>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1" y="548642"/>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291315" y="6372538"/>
            <a:ext cx="647362" cy="276999"/>
          </a:xfrm>
          <a:prstGeom prst="rect">
            <a:avLst/>
          </a:prstGeom>
          <a:noFill/>
        </p:spPr>
        <p:txBody>
          <a:bodyPr wrap="square" rtlCol="0">
            <a:spAutoFit/>
          </a:bodyPr>
          <a:lstStyle/>
          <a:p>
            <a:fld id="{34F92BC6-D7C3-584B-87F2-0B845776A5AD}" type="slidenum">
              <a:rPr lang="en-US" sz="1200">
                <a:solidFill>
                  <a:srgbClr val="768692">
                    <a:lumMod val="60000"/>
                    <a:lumOff val="40000"/>
                  </a:srgbClr>
                </a:solidFill>
                <a:latin typeface="Arial" panose="020B0604020202020204" pitchFamily="34" charset="0"/>
                <a:cs typeface="Arial" panose="020B0604020202020204" pitchFamily="34" charset="0"/>
              </a:rPr>
              <a:pPr/>
              <a:t>‹#›</a:t>
            </a:fld>
            <a:r>
              <a:rPr lang="en-US" sz="1200" dirty="0">
                <a:solidFill>
                  <a:srgbClr val="768692">
                    <a:lumMod val="60000"/>
                    <a:lumOff val="40000"/>
                  </a:srgbClr>
                </a:solidFill>
                <a:latin typeface="Arial" panose="020B0604020202020204" pitchFamily="34" charset="0"/>
                <a:cs typeface="Arial" panose="020B0604020202020204" pitchFamily="34" charset="0"/>
              </a:rPr>
              <a:t> </a:t>
            </a:r>
            <a:r>
              <a:rPr lang="en-US" sz="1200" dirty="0">
                <a:solidFill>
                  <a:srgbClr val="768692"/>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7" y="6333441"/>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7696160" y="293024"/>
            <a:ext cx="1080655" cy="436418"/>
          </a:xfrm>
          <a:prstGeom prst="rect">
            <a:avLst/>
          </a:prstGeom>
        </p:spPr>
      </p:pic>
    </p:spTree>
    <p:extLst>
      <p:ext uri="{BB962C8B-B14F-4D97-AF65-F5344CB8AC3E}">
        <p14:creationId xmlns:p14="http://schemas.microsoft.com/office/powerpoint/2010/main" val="3023652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343804"/>
            <a:ext cx="7737674"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0" y="548646"/>
            <a:ext cx="8058150"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dirty="0">
              <a:solidFill>
                <a:srgbClr val="005EB8"/>
              </a:solidFill>
              <a:latin typeface="Arial" charset="0"/>
              <a:ea typeface="Arial" charset="0"/>
              <a:cs typeface="Arial" charset="0"/>
            </a:endParaRPr>
          </a:p>
        </p:txBody>
      </p:sp>
      <p:sp>
        <p:nvSpPr>
          <p:cNvPr id="8" name="TextBox 7"/>
          <p:cNvSpPr txBox="1"/>
          <p:nvPr userDrawn="1"/>
        </p:nvSpPr>
        <p:spPr>
          <a:xfrm>
            <a:off x="291315" y="6372539"/>
            <a:ext cx="647362" cy="230832"/>
          </a:xfrm>
          <a:prstGeom prst="rect">
            <a:avLst/>
          </a:prstGeom>
          <a:noFill/>
        </p:spPr>
        <p:txBody>
          <a:bodyPr wrap="square" rtlCol="0">
            <a:spAutoFit/>
          </a:bodyPr>
          <a:lstStyle/>
          <a:p>
            <a:fld id="{34F92BC6-D7C3-584B-87F2-0B845776A5AD}" type="slidenum">
              <a:rPr lang="en-US" sz="900">
                <a:solidFill>
                  <a:srgbClr val="768692">
                    <a:lumMod val="60000"/>
                    <a:lumOff val="40000"/>
                  </a:srgbClr>
                </a:solidFill>
                <a:latin typeface="Arial" panose="020B0604020202020204" pitchFamily="34" charset="0"/>
                <a:cs typeface="Arial" panose="020B0604020202020204" pitchFamily="34" charset="0"/>
              </a:rPr>
              <a:pPr/>
              <a:t>‹#›</a:t>
            </a:fld>
            <a:r>
              <a:rPr lang="en-US" sz="900" dirty="0">
                <a:solidFill>
                  <a:srgbClr val="768692">
                    <a:lumMod val="60000"/>
                    <a:lumOff val="40000"/>
                  </a:srgbClr>
                </a:solidFill>
                <a:latin typeface="Arial" panose="020B0604020202020204" pitchFamily="34" charset="0"/>
                <a:cs typeface="Arial" panose="020B0604020202020204" pitchFamily="34" charset="0"/>
              </a:rPr>
              <a:t> </a:t>
            </a:r>
            <a:r>
              <a:rPr lang="en-US" sz="900" dirty="0">
                <a:solidFill>
                  <a:srgbClr val="768692"/>
                </a:solidFill>
                <a:latin typeface="Arial" panose="020B0604020202020204" pitchFamily="34" charset="0"/>
                <a:cs typeface="Arial" panose="020B0604020202020204" pitchFamily="34" charset="0"/>
              </a:rPr>
              <a:t>  </a:t>
            </a:r>
            <a:r>
              <a:rPr lang="en-US" sz="900" dirty="0">
                <a:solidFill>
                  <a:srgbClr val="005EB8"/>
                </a:solidFill>
                <a:latin typeface="Arial" panose="020B0604020202020204" pitchFamily="34" charset="0"/>
                <a:cs typeface="Arial" panose="020B0604020202020204" pitchFamily="34" charset="0"/>
              </a:rPr>
              <a:t>|</a:t>
            </a:r>
            <a:endParaRPr lang="en-US" sz="900" dirty="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8" y="6333445"/>
            <a:ext cx="5723164"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7" name="Picture 6">
            <a:extLst>
              <a:ext uri="{FF2B5EF4-FFF2-40B4-BE49-F238E27FC236}">
                <a16:creationId xmlns:a16="http://schemas.microsoft.com/office/drawing/2014/main" xmlns="" id="{4A1CA167-44AB-40A5-A270-D67C3C87999F}"/>
              </a:ext>
            </a:extLst>
          </p:cNvPr>
          <p:cNvPicPr>
            <a:picLocks noChangeAspect="1"/>
          </p:cNvPicPr>
          <p:nvPr userDrawn="1"/>
        </p:nvPicPr>
        <p:blipFill>
          <a:blip r:embed="rId2"/>
          <a:stretch>
            <a:fillRect/>
          </a:stretch>
        </p:blipFill>
        <p:spPr>
          <a:xfrm>
            <a:off x="7830120" y="293024"/>
            <a:ext cx="812736" cy="436418"/>
          </a:xfrm>
          <a:prstGeom prst="rect">
            <a:avLst/>
          </a:prstGeom>
        </p:spPr>
      </p:pic>
    </p:spTree>
    <p:extLst>
      <p:ext uri="{BB962C8B-B14F-4D97-AF65-F5344CB8AC3E}">
        <p14:creationId xmlns:p14="http://schemas.microsoft.com/office/powerpoint/2010/main" val="3321282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8"/>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63726" y="4364955"/>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xmlns="" id="{97959884-1B4F-43C5-92F7-E44DF373C9BF}"/>
              </a:ext>
            </a:extLst>
          </p:cNvPr>
          <p:cNvPicPr>
            <a:picLocks noChangeAspect="1"/>
          </p:cNvPicPr>
          <p:nvPr userDrawn="1"/>
        </p:nvPicPr>
        <p:blipFill>
          <a:blip r:embed="rId2"/>
          <a:stretch>
            <a:fillRect/>
          </a:stretch>
        </p:blipFill>
        <p:spPr>
          <a:xfrm>
            <a:off x="7696160" y="293024"/>
            <a:ext cx="1080655" cy="436418"/>
          </a:xfrm>
          <a:prstGeom prst="rect">
            <a:avLst/>
          </a:prstGeom>
        </p:spPr>
      </p:pic>
      <p:pic>
        <p:nvPicPr>
          <p:cNvPr id="5" name="Content Placeholder 16">
            <a:extLst>
              <a:ext uri="{FF2B5EF4-FFF2-40B4-BE49-F238E27FC236}">
                <a16:creationId xmlns:a16="http://schemas.microsoft.com/office/drawing/2014/main" xmlns="" id="{5FDDE1C8-218E-4901-92BB-E0ADB27DCE4B}"/>
              </a:ext>
            </a:extLst>
          </p:cNvPr>
          <p:cNvPicPr>
            <a:picLocks noChangeAspect="1"/>
          </p:cNvPicPr>
          <p:nvPr userDrawn="1"/>
        </p:nvPicPr>
        <p:blipFill>
          <a:blip r:embed="rId3"/>
          <a:stretch>
            <a:fillRect/>
          </a:stretch>
        </p:blipFill>
        <p:spPr>
          <a:xfrm>
            <a:off x="0" y="6345238"/>
            <a:ext cx="9144000" cy="309465"/>
          </a:xfrm>
          <a:prstGeom prst="rect">
            <a:avLst/>
          </a:prstGeom>
        </p:spPr>
      </p:pic>
      <p:sp>
        <p:nvSpPr>
          <p:cNvPr id="6" name="Text Box 4">
            <a:extLst>
              <a:ext uri="{FF2B5EF4-FFF2-40B4-BE49-F238E27FC236}">
                <a16:creationId xmlns:a16="http://schemas.microsoft.com/office/drawing/2014/main" xmlns=""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2972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343804"/>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1" y="548642"/>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291315" y="6372538"/>
            <a:ext cx="647362" cy="276999"/>
          </a:xfrm>
          <a:prstGeom prst="rect">
            <a:avLst/>
          </a:prstGeom>
          <a:noFill/>
        </p:spPr>
        <p:txBody>
          <a:bodyPr wrap="square" rtlCol="0">
            <a:spAutoFit/>
          </a:bodyPr>
          <a:lstStyle/>
          <a:p>
            <a:fld id="{34F92BC6-D7C3-584B-87F2-0B845776A5AD}" type="slidenum">
              <a:rPr lang="en-US" sz="1200">
                <a:solidFill>
                  <a:srgbClr val="768692">
                    <a:lumMod val="60000"/>
                    <a:lumOff val="40000"/>
                  </a:srgbClr>
                </a:solidFill>
                <a:latin typeface="Arial" panose="020B0604020202020204" pitchFamily="34" charset="0"/>
                <a:cs typeface="Arial" panose="020B0604020202020204" pitchFamily="34" charset="0"/>
              </a:rPr>
              <a:pPr/>
              <a:t>‹#›</a:t>
            </a:fld>
            <a:r>
              <a:rPr lang="en-US" sz="1200" dirty="0">
                <a:solidFill>
                  <a:srgbClr val="768692">
                    <a:lumMod val="60000"/>
                    <a:lumOff val="40000"/>
                  </a:srgbClr>
                </a:solidFill>
                <a:latin typeface="Arial" panose="020B0604020202020204" pitchFamily="34" charset="0"/>
                <a:cs typeface="Arial" panose="020B0604020202020204" pitchFamily="34" charset="0"/>
              </a:rPr>
              <a:t> </a:t>
            </a:r>
            <a:r>
              <a:rPr lang="en-US" sz="1200" dirty="0">
                <a:solidFill>
                  <a:srgbClr val="768692"/>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7" y="6333441"/>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7696160" y="293024"/>
            <a:ext cx="1080655" cy="436418"/>
          </a:xfrm>
          <a:prstGeom prst="rect">
            <a:avLst/>
          </a:prstGeom>
        </p:spPr>
      </p:pic>
    </p:spTree>
    <p:extLst>
      <p:ext uri="{BB962C8B-B14F-4D97-AF65-F5344CB8AC3E}">
        <p14:creationId xmlns:p14="http://schemas.microsoft.com/office/powerpoint/2010/main" val="3963911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343804"/>
            <a:ext cx="7737674"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0" y="548646"/>
            <a:ext cx="8058150"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dirty="0">
              <a:solidFill>
                <a:srgbClr val="005EB8"/>
              </a:solidFill>
              <a:latin typeface="Arial" charset="0"/>
              <a:ea typeface="Arial" charset="0"/>
              <a:cs typeface="Arial" charset="0"/>
            </a:endParaRPr>
          </a:p>
        </p:txBody>
      </p:sp>
      <p:sp>
        <p:nvSpPr>
          <p:cNvPr id="8" name="TextBox 7"/>
          <p:cNvSpPr txBox="1"/>
          <p:nvPr userDrawn="1"/>
        </p:nvSpPr>
        <p:spPr>
          <a:xfrm>
            <a:off x="291315" y="6372539"/>
            <a:ext cx="647362" cy="230832"/>
          </a:xfrm>
          <a:prstGeom prst="rect">
            <a:avLst/>
          </a:prstGeom>
          <a:noFill/>
        </p:spPr>
        <p:txBody>
          <a:bodyPr wrap="square" rtlCol="0">
            <a:spAutoFit/>
          </a:bodyPr>
          <a:lstStyle/>
          <a:p>
            <a:fld id="{34F92BC6-D7C3-584B-87F2-0B845776A5AD}" type="slidenum">
              <a:rPr lang="en-US" sz="900">
                <a:solidFill>
                  <a:srgbClr val="768692">
                    <a:lumMod val="60000"/>
                    <a:lumOff val="40000"/>
                  </a:srgbClr>
                </a:solidFill>
                <a:latin typeface="Arial" panose="020B0604020202020204" pitchFamily="34" charset="0"/>
                <a:cs typeface="Arial" panose="020B0604020202020204" pitchFamily="34" charset="0"/>
              </a:rPr>
              <a:pPr/>
              <a:t>‹#›</a:t>
            </a:fld>
            <a:r>
              <a:rPr lang="en-US" sz="900" dirty="0">
                <a:solidFill>
                  <a:srgbClr val="768692">
                    <a:lumMod val="60000"/>
                    <a:lumOff val="40000"/>
                  </a:srgbClr>
                </a:solidFill>
                <a:latin typeface="Arial" panose="020B0604020202020204" pitchFamily="34" charset="0"/>
                <a:cs typeface="Arial" panose="020B0604020202020204" pitchFamily="34" charset="0"/>
              </a:rPr>
              <a:t> </a:t>
            </a:r>
            <a:r>
              <a:rPr lang="en-US" sz="900" dirty="0">
                <a:solidFill>
                  <a:srgbClr val="768692"/>
                </a:solidFill>
                <a:latin typeface="Arial" panose="020B0604020202020204" pitchFamily="34" charset="0"/>
                <a:cs typeface="Arial" panose="020B0604020202020204" pitchFamily="34" charset="0"/>
              </a:rPr>
              <a:t>  </a:t>
            </a:r>
            <a:r>
              <a:rPr lang="en-US" sz="900" dirty="0">
                <a:solidFill>
                  <a:srgbClr val="005EB8"/>
                </a:solidFill>
                <a:latin typeface="Arial" panose="020B0604020202020204" pitchFamily="34" charset="0"/>
                <a:cs typeface="Arial" panose="020B0604020202020204" pitchFamily="34" charset="0"/>
              </a:rPr>
              <a:t>|</a:t>
            </a:r>
            <a:endParaRPr lang="en-US" sz="900" dirty="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8" y="6333445"/>
            <a:ext cx="5723164"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7" name="Picture 6">
            <a:extLst>
              <a:ext uri="{FF2B5EF4-FFF2-40B4-BE49-F238E27FC236}">
                <a16:creationId xmlns:a16="http://schemas.microsoft.com/office/drawing/2014/main" xmlns="" id="{4A1CA167-44AB-40A5-A270-D67C3C87999F}"/>
              </a:ext>
            </a:extLst>
          </p:cNvPr>
          <p:cNvPicPr>
            <a:picLocks noChangeAspect="1"/>
          </p:cNvPicPr>
          <p:nvPr userDrawn="1"/>
        </p:nvPicPr>
        <p:blipFill>
          <a:blip r:embed="rId2"/>
          <a:stretch>
            <a:fillRect/>
          </a:stretch>
        </p:blipFill>
        <p:spPr>
          <a:xfrm>
            <a:off x="7830120" y="293024"/>
            <a:ext cx="812736" cy="436418"/>
          </a:xfrm>
          <a:prstGeom prst="rect">
            <a:avLst/>
          </a:prstGeom>
        </p:spPr>
      </p:pic>
    </p:spTree>
    <p:extLst>
      <p:ext uri="{BB962C8B-B14F-4D97-AF65-F5344CB8AC3E}">
        <p14:creationId xmlns:p14="http://schemas.microsoft.com/office/powerpoint/2010/main" val="586443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8"/>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49539" y="4364955"/>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xmlns="" id="{97959884-1B4F-43C5-92F7-E44DF373C9BF}"/>
              </a:ext>
            </a:extLst>
          </p:cNvPr>
          <p:cNvPicPr>
            <a:picLocks noChangeAspect="1"/>
          </p:cNvPicPr>
          <p:nvPr userDrawn="1"/>
        </p:nvPicPr>
        <p:blipFill>
          <a:blip r:embed="rId2"/>
          <a:stretch>
            <a:fillRect/>
          </a:stretch>
        </p:blipFill>
        <p:spPr>
          <a:xfrm>
            <a:off x="7696160" y="293024"/>
            <a:ext cx="1080655" cy="436418"/>
          </a:xfrm>
          <a:prstGeom prst="rect">
            <a:avLst/>
          </a:prstGeom>
        </p:spPr>
      </p:pic>
      <p:pic>
        <p:nvPicPr>
          <p:cNvPr id="5" name="Content Placeholder 16">
            <a:extLst>
              <a:ext uri="{FF2B5EF4-FFF2-40B4-BE49-F238E27FC236}">
                <a16:creationId xmlns:a16="http://schemas.microsoft.com/office/drawing/2014/main" xmlns="" id="{5FDDE1C8-218E-4901-92BB-E0ADB27DCE4B}"/>
              </a:ext>
            </a:extLst>
          </p:cNvPr>
          <p:cNvPicPr>
            <a:picLocks noChangeAspect="1"/>
          </p:cNvPicPr>
          <p:nvPr userDrawn="1"/>
        </p:nvPicPr>
        <p:blipFill>
          <a:blip r:embed="rId3"/>
          <a:stretch>
            <a:fillRect/>
          </a:stretch>
        </p:blipFill>
        <p:spPr>
          <a:xfrm>
            <a:off x="0" y="6345238"/>
            <a:ext cx="9144000" cy="309465"/>
          </a:xfrm>
          <a:prstGeom prst="rect">
            <a:avLst/>
          </a:prstGeom>
        </p:spPr>
      </p:pic>
      <p:sp>
        <p:nvSpPr>
          <p:cNvPr id="6" name="Text Box 4">
            <a:extLst>
              <a:ext uri="{FF2B5EF4-FFF2-40B4-BE49-F238E27FC236}">
                <a16:creationId xmlns:a16="http://schemas.microsoft.com/office/drawing/2014/main" xmlns=""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746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1" y="1649628"/>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461191" y="854466"/>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291315" y="6372538"/>
            <a:ext cx="647362" cy="276999"/>
          </a:xfrm>
          <a:prstGeom prst="rect">
            <a:avLst/>
          </a:prstGeom>
          <a:noFill/>
        </p:spPr>
        <p:txBody>
          <a:bodyPr wrap="square" rtlCol="0">
            <a:spAutoFit/>
          </a:bodyPr>
          <a:lstStyle/>
          <a:p>
            <a:fld id="{34F92BC6-D7C3-584B-87F2-0B845776A5AD}" type="slidenum">
              <a:rPr lang="en-US" sz="1200">
                <a:solidFill>
                  <a:srgbClr val="768692">
                    <a:lumMod val="60000"/>
                    <a:lumOff val="40000"/>
                  </a:srgbClr>
                </a:solidFill>
                <a:latin typeface="Arial" panose="020B0604020202020204" pitchFamily="34" charset="0"/>
                <a:cs typeface="Arial" panose="020B0604020202020204" pitchFamily="34" charset="0"/>
              </a:rPr>
              <a:pPr/>
              <a:t>‹#›</a:t>
            </a:fld>
            <a:r>
              <a:rPr lang="en-US" sz="1200" dirty="0">
                <a:solidFill>
                  <a:srgbClr val="768692">
                    <a:lumMod val="60000"/>
                    <a:lumOff val="40000"/>
                  </a:srgbClr>
                </a:solidFill>
                <a:latin typeface="Arial" panose="020B0604020202020204" pitchFamily="34" charset="0"/>
                <a:cs typeface="Arial" panose="020B0604020202020204" pitchFamily="34" charset="0"/>
              </a:rPr>
              <a:t> </a:t>
            </a:r>
            <a:r>
              <a:rPr lang="en-US" sz="1200" dirty="0">
                <a:solidFill>
                  <a:srgbClr val="768692"/>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7" y="6333441"/>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7696160" y="293024"/>
            <a:ext cx="1080655" cy="436418"/>
          </a:xfrm>
          <a:prstGeom prst="rect">
            <a:avLst/>
          </a:prstGeom>
        </p:spPr>
      </p:pic>
    </p:spTree>
    <p:extLst>
      <p:ext uri="{BB962C8B-B14F-4D97-AF65-F5344CB8AC3E}">
        <p14:creationId xmlns:p14="http://schemas.microsoft.com/office/powerpoint/2010/main" val="52810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3938A0-EABA-4A77-95AA-7D87CF3D0E27}"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2FE648-E039-48E0-83C2-6FC508838548}" type="slidenum">
              <a:rPr lang="en-GB" smtClean="0"/>
              <a:t>‹#›</a:t>
            </a:fld>
            <a:endParaRPr lang="en-GB"/>
          </a:p>
        </p:txBody>
      </p:sp>
    </p:spTree>
    <p:extLst>
      <p:ext uri="{BB962C8B-B14F-4D97-AF65-F5344CB8AC3E}">
        <p14:creationId xmlns:p14="http://schemas.microsoft.com/office/powerpoint/2010/main" val="29425537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8"/>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63726" y="4364955"/>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xmlns="" id="{97959884-1B4F-43C5-92F7-E44DF373C9BF}"/>
              </a:ext>
            </a:extLst>
          </p:cNvPr>
          <p:cNvPicPr>
            <a:picLocks noChangeAspect="1"/>
          </p:cNvPicPr>
          <p:nvPr userDrawn="1"/>
        </p:nvPicPr>
        <p:blipFill>
          <a:blip r:embed="rId2"/>
          <a:stretch>
            <a:fillRect/>
          </a:stretch>
        </p:blipFill>
        <p:spPr>
          <a:xfrm>
            <a:off x="7696160" y="293024"/>
            <a:ext cx="1080655" cy="436418"/>
          </a:xfrm>
          <a:prstGeom prst="rect">
            <a:avLst/>
          </a:prstGeom>
        </p:spPr>
      </p:pic>
      <p:pic>
        <p:nvPicPr>
          <p:cNvPr id="5" name="Content Placeholder 16">
            <a:extLst>
              <a:ext uri="{FF2B5EF4-FFF2-40B4-BE49-F238E27FC236}">
                <a16:creationId xmlns:a16="http://schemas.microsoft.com/office/drawing/2014/main" xmlns="" id="{5FDDE1C8-218E-4901-92BB-E0ADB27DCE4B}"/>
              </a:ext>
            </a:extLst>
          </p:cNvPr>
          <p:cNvPicPr>
            <a:picLocks noChangeAspect="1"/>
          </p:cNvPicPr>
          <p:nvPr userDrawn="1"/>
        </p:nvPicPr>
        <p:blipFill>
          <a:blip r:embed="rId3"/>
          <a:stretch>
            <a:fillRect/>
          </a:stretch>
        </p:blipFill>
        <p:spPr>
          <a:xfrm>
            <a:off x="0" y="6345238"/>
            <a:ext cx="9144000" cy="309465"/>
          </a:xfrm>
          <a:prstGeom prst="rect">
            <a:avLst/>
          </a:prstGeom>
        </p:spPr>
      </p:pic>
      <p:sp>
        <p:nvSpPr>
          <p:cNvPr id="6" name="Text Box 4">
            <a:extLst>
              <a:ext uri="{FF2B5EF4-FFF2-40B4-BE49-F238E27FC236}">
                <a16:creationId xmlns:a16="http://schemas.microsoft.com/office/drawing/2014/main" xmlns=""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9573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343804"/>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1" y="548642"/>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291315" y="6372538"/>
            <a:ext cx="647362" cy="276999"/>
          </a:xfrm>
          <a:prstGeom prst="rect">
            <a:avLst/>
          </a:prstGeom>
          <a:noFill/>
        </p:spPr>
        <p:txBody>
          <a:bodyPr wrap="square" rtlCol="0">
            <a:spAutoFit/>
          </a:bodyPr>
          <a:lstStyle/>
          <a:p>
            <a:fld id="{34F92BC6-D7C3-584B-87F2-0B845776A5AD}" type="slidenum">
              <a:rPr lang="en-US" sz="1200">
                <a:solidFill>
                  <a:srgbClr val="768692">
                    <a:lumMod val="60000"/>
                    <a:lumOff val="40000"/>
                  </a:srgbClr>
                </a:solidFill>
                <a:latin typeface="Arial" panose="020B0604020202020204" pitchFamily="34" charset="0"/>
                <a:cs typeface="Arial" panose="020B0604020202020204" pitchFamily="34" charset="0"/>
              </a:rPr>
              <a:pPr/>
              <a:t>‹#›</a:t>
            </a:fld>
            <a:r>
              <a:rPr lang="en-US" sz="1200" dirty="0">
                <a:solidFill>
                  <a:srgbClr val="768692">
                    <a:lumMod val="60000"/>
                    <a:lumOff val="40000"/>
                  </a:srgbClr>
                </a:solidFill>
                <a:latin typeface="Arial" panose="020B0604020202020204" pitchFamily="34" charset="0"/>
                <a:cs typeface="Arial" panose="020B0604020202020204" pitchFamily="34" charset="0"/>
              </a:rPr>
              <a:t> </a:t>
            </a:r>
            <a:r>
              <a:rPr lang="en-US" sz="1200" dirty="0">
                <a:solidFill>
                  <a:srgbClr val="768692"/>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7" y="6333441"/>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7696160" y="293024"/>
            <a:ext cx="1080655" cy="436418"/>
          </a:xfrm>
          <a:prstGeom prst="rect">
            <a:avLst/>
          </a:prstGeom>
        </p:spPr>
      </p:pic>
    </p:spTree>
    <p:extLst>
      <p:ext uri="{BB962C8B-B14F-4D97-AF65-F5344CB8AC3E}">
        <p14:creationId xmlns:p14="http://schemas.microsoft.com/office/powerpoint/2010/main" val="263341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343804"/>
            <a:ext cx="7737674"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0" y="548646"/>
            <a:ext cx="8058150"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dirty="0">
              <a:solidFill>
                <a:srgbClr val="005EB8"/>
              </a:solidFill>
              <a:latin typeface="Arial" charset="0"/>
              <a:ea typeface="Arial" charset="0"/>
              <a:cs typeface="Arial" charset="0"/>
            </a:endParaRPr>
          </a:p>
        </p:txBody>
      </p:sp>
      <p:sp>
        <p:nvSpPr>
          <p:cNvPr id="8" name="TextBox 7"/>
          <p:cNvSpPr txBox="1"/>
          <p:nvPr userDrawn="1"/>
        </p:nvSpPr>
        <p:spPr>
          <a:xfrm>
            <a:off x="291315" y="6372539"/>
            <a:ext cx="647362" cy="230832"/>
          </a:xfrm>
          <a:prstGeom prst="rect">
            <a:avLst/>
          </a:prstGeom>
          <a:noFill/>
        </p:spPr>
        <p:txBody>
          <a:bodyPr wrap="square" rtlCol="0">
            <a:spAutoFit/>
          </a:bodyPr>
          <a:lstStyle/>
          <a:p>
            <a:fld id="{34F92BC6-D7C3-584B-87F2-0B845776A5AD}" type="slidenum">
              <a:rPr lang="en-US" sz="900">
                <a:solidFill>
                  <a:srgbClr val="768692">
                    <a:lumMod val="60000"/>
                    <a:lumOff val="40000"/>
                  </a:srgbClr>
                </a:solidFill>
                <a:latin typeface="Arial" panose="020B0604020202020204" pitchFamily="34" charset="0"/>
                <a:cs typeface="Arial" panose="020B0604020202020204" pitchFamily="34" charset="0"/>
              </a:rPr>
              <a:pPr/>
              <a:t>‹#›</a:t>
            </a:fld>
            <a:r>
              <a:rPr lang="en-US" sz="900" dirty="0">
                <a:solidFill>
                  <a:srgbClr val="768692">
                    <a:lumMod val="60000"/>
                    <a:lumOff val="40000"/>
                  </a:srgbClr>
                </a:solidFill>
                <a:latin typeface="Arial" panose="020B0604020202020204" pitchFamily="34" charset="0"/>
                <a:cs typeface="Arial" panose="020B0604020202020204" pitchFamily="34" charset="0"/>
              </a:rPr>
              <a:t> </a:t>
            </a:r>
            <a:r>
              <a:rPr lang="en-US" sz="900" dirty="0">
                <a:solidFill>
                  <a:srgbClr val="768692"/>
                </a:solidFill>
                <a:latin typeface="Arial" panose="020B0604020202020204" pitchFamily="34" charset="0"/>
                <a:cs typeface="Arial" panose="020B0604020202020204" pitchFamily="34" charset="0"/>
              </a:rPr>
              <a:t>  </a:t>
            </a:r>
            <a:r>
              <a:rPr lang="en-US" sz="900" dirty="0">
                <a:solidFill>
                  <a:srgbClr val="005EB8"/>
                </a:solidFill>
                <a:latin typeface="Arial" panose="020B0604020202020204" pitchFamily="34" charset="0"/>
                <a:cs typeface="Arial" panose="020B0604020202020204" pitchFamily="34" charset="0"/>
              </a:rPr>
              <a:t>|</a:t>
            </a:r>
            <a:endParaRPr lang="en-US" sz="900" dirty="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8" y="6333445"/>
            <a:ext cx="5723164"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7" name="Picture 6">
            <a:extLst>
              <a:ext uri="{FF2B5EF4-FFF2-40B4-BE49-F238E27FC236}">
                <a16:creationId xmlns:a16="http://schemas.microsoft.com/office/drawing/2014/main" xmlns="" id="{4A1CA167-44AB-40A5-A270-D67C3C87999F}"/>
              </a:ext>
            </a:extLst>
          </p:cNvPr>
          <p:cNvPicPr>
            <a:picLocks noChangeAspect="1"/>
          </p:cNvPicPr>
          <p:nvPr userDrawn="1"/>
        </p:nvPicPr>
        <p:blipFill>
          <a:blip r:embed="rId2"/>
          <a:stretch>
            <a:fillRect/>
          </a:stretch>
        </p:blipFill>
        <p:spPr>
          <a:xfrm>
            <a:off x="7830120" y="293024"/>
            <a:ext cx="812736" cy="436418"/>
          </a:xfrm>
          <a:prstGeom prst="rect">
            <a:avLst/>
          </a:prstGeom>
        </p:spPr>
      </p:pic>
    </p:spTree>
    <p:extLst>
      <p:ext uri="{BB962C8B-B14F-4D97-AF65-F5344CB8AC3E}">
        <p14:creationId xmlns:p14="http://schemas.microsoft.com/office/powerpoint/2010/main" val="758991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8"/>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63726" y="4364955"/>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xmlns="" id="{97959884-1B4F-43C5-92F7-E44DF373C9BF}"/>
              </a:ext>
            </a:extLst>
          </p:cNvPr>
          <p:cNvPicPr>
            <a:picLocks noChangeAspect="1"/>
          </p:cNvPicPr>
          <p:nvPr userDrawn="1"/>
        </p:nvPicPr>
        <p:blipFill>
          <a:blip r:embed="rId2"/>
          <a:stretch>
            <a:fillRect/>
          </a:stretch>
        </p:blipFill>
        <p:spPr>
          <a:xfrm>
            <a:off x="7696160" y="293024"/>
            <a:ext cx="1080655" cy="436418"/>
          </a:xfrm>
          <a:prstGeom prst="rect">
            <a:avLst/>
          </a:prstGeom>
        </p:spPr>
      </p:pic>
      <p:pic>
        <p:nvPicPr>
          <p:cNvPr id="5" name="Content Placeholder 16">
            <a:extLst>
              <a:ext uri="{FF2B5EF4-FFF2-40B4-BE49-F238E27FC236}">
                <a16:creationId xmlns:a16="http://schemas.microsoft.com/office/drawing/2014/main" xmlns="" id="{5FDDE1C8-218E-4901-92BB-E0ADB27DCE4B}"/>
              </a:ext>
            </a:extLst>
          </p:cNvPr>
          <p:cNvPicPr>
            <a:picLocks noChangeAspect="1"/>
          </p:cNvPicPr>
          <p:nvPr userDrawn="1"/>
        </p:nvPicPr>
        <p:blipFill>
          <a:blip r:embed="rId3"/>
          <a:stretch>
            <a:fillRect/>
          </a:stretch>
        </p:blipFill>
        <p:spPr>
          <a:xfrm>
            <a:off x="0" y="6345238"/>
            <a:ext cx="9144000" cy="309465"/>
          </a:xfrm>
          <a:prstGeom prst="rect">
            <a:avLst/>
          </a:prstGeom>
        </p:spPr>
      </p:pic>
      <p:sp>
        <p:nvSpPr>
          <p:cNvPr id="6" name="Text Box 4">
            <a:extLst>
              <a:ext uri="{FF2B5EF4-FFF2-40B4-BE49-F238E27FC236}">
                <a16:creationId xmlns:a16="http://schemas.microsoft.com/office/drawing/2014/main" xmlns=""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8888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343804"/>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1" y="548642"/>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291315" y="6372538"/>
            <a:ext cx="647362" cy="276999"/>
          </a:xfrm>
          <a:prstGeom prst="rect">
            <a:avLst/>
          </a:prstGeom>
          <a:noFill/>
        </p:spPr>
        <p:txBody>
          <a:bodyPr wrap="square" rtlCol="0">
            <a:spAutoFit/>
          </a:bodyPr>
          <a:lstStyle/>
          <a:p>
            <a:fld id="{34F92BC6-D7C3-584B-87F2-0B845776A5AD}" type="slidenum">
              <a:rPr lang="en-US" sz="1200">
                <a:solidFill>
                  <a:srgbClr val="768692">
                    <a:lumMod val="60000"/>
                    <a:lumOff val="40000"/>
                  </a:srgbClr>
                </a:solidFill>
                <a:latin typeface="Arial" panose="020B0604020202020204" pitchFamily="34" charset="0"/>
                <a:cs typeface="Arial" panose="020B0604020202020204" pitchFamily="34" charset="0"/>
              </a:rPr>
              <a:pPr/>
              <a:t>‹#›</a:t>
            </a:fld>
            <a:r>
              <a:rPr lang="en-US" sz="1200" dirty="0">
                <a:solidFill>
                  <a:srgbClr val="768692">
                    <a:lumMod val="60000"/>
                    <a:lumOff val="40000"/>
                  </a:srgbClr>
                </a:solidFill>
                <a:latin typeface="Arial" panose="020B0604020202020204" pitchFamily="34" charset="0"/>
                <a:cs typeface="Arial" panose="020B0604020202020204" pitchFamily="34" charset="0"/>
              </a:rPr>
              <a:t> </a:t>
            </a:r>
            <a:r>
              <a:rPr lang="en-US" sz="1200" dirty="0">
                <a:solidFill>
                  <a:srgbClr val="768692"/>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7" y="6333441"/>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7696160" y="293024"/>
            <a:ext cx="1080655" cy="436418"/>
          </a:xfrm>
          <a:prstGeom prst="rect">
            <a:avLst/>
          </a:prstGeom>
        </p:spPr>
      </p:pic>
    </p:spTree>
    <p:extLst>
      <p:ext uri="{BB962C8B-B14F-4D97-AF65-F5344CB8AC3E}">
        <p14:creationId xmlns:p14="http://schemas.microsoft.com/office/powerpoint/2010/main" val="4040120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343804"/>
            <a:ext cx="7737674"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0" y="548646"/>
            <a:ext cx="8058150"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dirty="0">
              <a:solidFill>
                <a:srgbClr val="005EB8"/>
              </a:solidFill>
              <a:latin typeface="Arial" charset="0"/>
              <a:ea typeface="Arial" charset="0"/>
              <a:cs typeface="Arial" charset="0"/>
            </a:endParaRPr>
          </a:p>
        </p:txBody>
      </p:sp>
      <p:sp>
        <p:nvSpPr>
          <p:cNvPr id="8" name="TextBox 7"/>
          <p:cNvSpPr txBox="1"/>
          <p:nvPr userDrawn="1"/>
        </p:nvSpPr>
        <p:spPr>
          <a:xfrm>
            <a:off x="291315" y="6372539"/>
            <a:ext cx="647362" cy="230832"/>
          </a:xfrm>
          <a:prstGeom prst="rect">
            <a:avLst/>
          </a:prstGeom>
          <a:noFill/>
        </p:spPr>
        <p:txBody>
          <a:bodyPr wrap="square" rtlCol="0">
            <a:spAutoFit/>
          </a:bodyPr>
          <a:lstStyle/>
          <a:p>
            <a:fld id="{34F92BC6-D7C3-584B-87F2-0B845776A5AD}" type="slidenum">
              <a:rPr lang="en-US" sz="900">
                <a:solidFill>
                  <a:srgbClr val="768692">
                    <a:lumMod val="60000"/>
                    <a:lumOff val="40000"/>
                  </a:srgbClr>
                </a:solidFill>
                <a:latin typeface="Arial" panose="020B0604020202020204" pitchFamily="34" charset="0"/>
                <a:cs typeface="Arial" panose="020B0604020202020204" pitchFamily="34" charset="0"/>
              </a:rPr>
              <a:pPr/>
              <a:t>‹#›</a:t>
            </a:fld>
            <a:r>
              <a:rPr lang="en-US" sz="900" dirty="0">
                <a:solidFill>
                  <a:srgbClr val="768692">
                    <a:lumMod val="60000"/>
                    <a:lumOff val="40000"/>
                  </a:srgbClr>
                </a:solidFill>
                <a:latin typeface="Arial" panose="020B0604020202020204" pitchFamily="34" charset="0"/>
                <a:cs typeface="Arial" panose="020B0604020202020204" pitchFamily="34" charset="0"/>
              </a:rPr>
              <a:t> </a:t>
            </a:r>
            <a:r>
              <a:rPr lang="en-US" sz="900" dirty="0">
                <a:solidFill>
                  <a:srgbClr val="768692"/>
                </a:solidFill>
                <a:latin typeface="Arial" panose="020B0604020202020204" pitchFamily="34" charset="0"/>
                <a:cs typeface="Arial" panose="020B0604020202020204" pitchFamily="34" charset="0"/>
              </a:rPr>
              <a:t>  </a:t>
            </a:r>
            <a:r>
              <a:rPr lang="en-US" sz="900" dirty="0">
                <a:solidFill>
                  <a:srgbClr val="005EB8"/>
                </a:solidFill>
                <a:latin typeface="Arial" panose="020B0604020202020204" pitchFamily="34" charset="0"/>
                <a:cs typeface="Arial" panose="020B0604020202020204" pitchFamily="34" charset="0"/>
              </a:rPr>
              <a:t>|</a:t>
            </a:r>
            <a:endParaRPr lang="en-US" sz="900" dirty="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8" y="6333445"/>
            <a:ext cx="5723164"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7" name="Picture 6">
            <a:extLst>
              <a:ext uri="{FF2B5EF4-FFF2-40B4-BE49-F238E27FC236}">
                <a16:creationId xmlns:a16="http://schemas.microsoft.com/office/drawing/2014/main" xmlns="" id="{4A1CA167-44AB-40A5-A270-D67C3C87999F}"/>
              </a:ext>
            </a:extLst>
          </p:cNvPr>
          <p:cNvPicPr>
            <a:picLocks noChangeAspect="1"/>
          </p:cNvPicPr>
          <p:nvPr userDrawn="1"/>
        </p:nvPicPr>
        <p:blipFill>
          <a:blip r:embed="rId2"/>
          <a:stretch>
            <a:fillRect/>
          </a:stretch>
        </p:blipFill>
        <p:spPr>
          <a:xfrm>
            <a:off x="7830120" y="293024"/>
            <a:ext cx="812736" cy="436418"/>
          </a:xfrm>
          <a:prstGeom prst="rect">
            <a:avLst/>
          </a:prstGeom>
        </p:spPr>
      </p:pic>
    </p:spTree>
    <p:extLst>
      <p:ext uri="{BB962C8B-B14F-4D97-AF65-F5344CB8AC3E}">
        <p14:creationId xmlns:p14="http://schemas.microsoft.com/office/powerpoint/2010/main" val="2456874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BDB3AC5-723E-42AE-AF11-91CB0B55CB4D}" type="datetimeFigureOut">
              <a:rPr lang="en-GB" smtClean="0">
                <a:solidFill>
                  <a:prstClr val="black">
                    <a:tint val="75000"/>
                  </a:prstClr>
                </a:solidFill>
              </a:rPr>
              <a:pPr/>
              <a:t>10/03/2022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919122A-0677-4322-B66A-445C086E49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60758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DB3AC5-723E-42AE-AF11-91CB0B55CB4D}" type="datetimeFigureOut">
              <a:rPr lang="en-GB" smtClean="0">
                <a:solidFill>
                  <a:prstClr val="black">
                    <a:tint val="75000"/>
                  </a:prstClr>
                </a:solidFill>
              </a:rPr>
              <a:pPr/>
              <a:t>10/03/2022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919122A-0677-4322-B66A-445C086E49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4350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DB3AC5-723E-42AE-AF11-91CB0B55CB4D}" type="datetimeFigureOut">
              <a:rPr lang="en-GB" smtClean="0">
                <a:solidFill>
                  <a:prstClr val="black">
                    <a:tint val="75000"/>
                  </a:prstClr>
                </a:solidFill>
              </a:rPr>
              <a:pPr/>
              <a:t>10/03/2022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919122A-0677-4322-B66A-445C086E49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6988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BDB3AC5-723E-42AE-AF11-91CB0B55CB4D}" type="datetimeFigureOut">
              <a:rPr lang="en-GB" smtClean="0">
                <a:solidFill>
                  <a:prstClr val="black">
                    <a:tint val="75000"/>
                  </a:prstClr>
                </a:solidFill>
              </a:rPr>
              <a:pPr/>
              <a:t>10/03/2022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919122A-0677-4322-B66A-445C086E49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977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3938A0-EABA-4A77-95AA-7D87CF3D0E27}" type="datetimeFigureOut">
              <a:rPr lang="en-GB" smtClean="0"/>
              <a:t>10/03/2022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2FE648-E039-48E0-83C2-6FC508838548}" type="slidenum">
              <a:rPr lang="en-GB" smtClean="0"/>
              <a:t>‹#›</a:t>
            </a:fld>
            <a:endParaRPr lang="en-GB"/>
          </a:p>
        </p:txBody>
      </p:sp>
    </p:spTree>
    <p:extLst>
      <p:ext uri="{BB962C8B-B14F-4D97-AF65-F5344CB8AC3E}">
        <p14:creationId xmlns:p14="http://schemas.microsoft.com/office/powerpoint/2010/main" val="25914588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BDB3AC5-723E-42AE-AF11-91CB0B55CB4D}" type="datetimeFigureOut">
              <a:rPr lang="en-GB" smtClean="0">
                <a:solidFill>
                  <a:prstClr val="black">
                    <a:tint val="75000"/>
                  </a:prstClr>
                </a:solidFill>
              </a:rPr>
              <a:pPr/>
              <a:t>10/03/2022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919122A-0677-4322-B66A-445C086E49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47529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BDB3AC5-723E-42AE-AF11-91CB0B55CB4D}" type="datetimeFigureOut">
              <a:rPr lang="en-GB" smtClean="0">
                <a:solidFill>
                  <a:prstClr val="black">
                    <a:tint val="75000"/>
                  </a:prstClr>
                </a:solidFill>
              </a:rPr>
              <a:pPr/>
              <a:t>10/03/2022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919122A-0677-4322-B66A-445C086E49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72904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B3AC5-723E-42AE-AF11-91CB0B55CB4D}" type="datetimeFigureOut">
              <a:rPr lang="en-GB" smtClean="0">
                <a:solidFill>
                  <a:prstClr val="black">
                    <a:tint val="75000"/>
                  </a:prstClr>
                </a:solidFill>
              </a:rPr>
              <a:pPr/>
              <a:t>10/03/2022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919122A-0677-4322-B66A-445C086E49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4619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DB3AC5-723E-42AE-AF11-91CB0B55CB4D}" type="datetimeFigureOut">
              <a:rPr lang="en-GB" smtClean="0">
                <a:solidFill>
                  <a:prstClr val="black">
                    <a:tint val="75000"/>
                  </a:prstClr>
                </a:solidFill>
              </a:rPr>
              <a:pPr/>
              <a:t>10/03/2022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919122A-0677-4322-B66A-445C086E49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54519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DB3AC5-723E-42AE-AF11-91CB0B55CB4D}" type="datetimeFigureOut">
              <a:rPr lang="en-GB" smtClean="0">
                <a:solidFill>
                  <a:prstClr val="black">
                    <a:tint val="75000"/>
                  </a:prstClr>
                </a:solidFill>
              </a:rPr>
              <a:pPr/>
              <a:t>10/03/2022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919122A-0677-4322-B66A-445C086E49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9751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DB3AC5-723E-42AE-AF11-91CB0B55CB4D}" type="datetimeFigureOut">
              <a:rPr lang="en-GB" smtClean="0">
                <a:solidFill>
                  <a:prstClr val="black">
                    <a:tint val="75000"/>
                  </a:prstClr>
                </a:solidFill>
              </a:rPr>
              <a:pPr/>
              <a:t>10/03/2022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919122A-0677-4322-B66A-445C086E49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85236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DB3AC5-723E-42AE-AF11-91CB0B55CB4D}" type="datetimeFigureOut">
              <a:rPr lang="en-GB" smtClean="0">
                <a:solidFill>
                  <a:prstClr val="black">
                    <a:tint val="75000"/>
                  </a:prstClr>
                </a:solidFill>
              </a:rPr>
              <a:pPr/>
              <a:t>10/03/2022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919122A-0677-4322-B66A-445C086E49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390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3938A0-EABA-4A77-95AA-7D87CF3D0E27}" type="datetimeFigureOut">
              <a:rPr lang="en-GB" smtClean="0"/>
              <a:t>10/03/2022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2FE648-E039-48E0-83C2-6FC508838548}" type="slidenum">
              <a:rPr lang="en-GB" smtClean="0"/>
              <a:t>‹#›</a:t>
            </a:fld>
            <a:endParaRPr lang="en-GB"/>
          </a:p>
        </p:txBody>
      </p:sp>
    </p:spTree>
    <p:extLst>
      <p:ext uri="{BB962C8B-B14F-4D97-AF65-F5344CB8AC3E}">
        <p14:creationId xmlns:p14="http://schemas.microsoft.com/office/powerpoint/2010/main" val="358103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3938A0-EABA-4A77-95AA-7D87CF3D0E27}" type="datetimeFigureOut">
              <a:rPr lang="en-GB" smtClean="0"/>
              <a:t>10/03/2022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2FE648-E039-48E0-83C2-6FC508838548}" type="slidenum">
              <a:rPr lang="en-GB" smtClean="0"/>
              <a:t>‹#›</a:t>
            </a:fld>
            <a:endParaRPr lang="en-GB"/>
          </a:p>
        </p:txBody>
      </p:sp>
    </p:spTree>
    <p:extLst>
      <p:ext uri="{BB962C8B-B14F-4D97-AF65-F5344CB8AC3E}">
        <p14:creationId xmlns:p14="http://schemas.microsoft.com/office/powerpoint/2010/main" val="322809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938A0-EABA-4A77-95AA-7D87CF3D0E27}" type="datetimeFigureOut">
              <a:rPr lang="en-GB" smtClean="0"/>
              <a:t>10/03/2022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2FE648-E039-48E0-83C2-6FC508838548}" type="slidenum">
              <a:rPr lang="en-GB" smtClean="0"/>
              <a:t>‹#›</a:t>
            </a:fld>
            <a:endParaRPr lang="en-GB"/>
          </a:p>
        </p:txBody>
      </p:sp>
    </p:spTree>
    <p:extLst>
      <p:ext uri="{BB962C8B-B14F-4D97-AF65-F5344CB8AC3E}">
        <p14:creationId xmlns:p14="http://schemas.microsoft.com/office/powerpoint/2010/main" val="342477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938A0-EABA-4A77-95AA-7D87CF3D0E27}" type="datetimeFigureOut">
              <a:rPr lang="en-GB" smtClean="0"/>
              <a:t>10/03/2022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2FE648-E039-48E0-83C2-6FC508838548}" type="slidenum">
              <a:rPr lang="en-GB" smtClean="0"/>
              <a:t>‹#›</a:t>
            </a:fld>
            <a:endParaRPr lang="en-GB"/>
          </a:p>
        </p:txBody>
      </p:sp>
    </p:spTree>
    <p:extLst>
      <p:ext uri="{BB962C8B-B14F-4D97-AF65-F5344CB8AC3E}">
        <p14:creationId xmlns:p14="http://schemas.microsoft.com/office/powerpoint/2010/main" val="398916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938A0-EABA-4A77-95AA-7D87CF3D0E27}" type="datetimeFigureOut">
              <a:rPr lang="en-GB" smtClean="0"/>
              <a:t>10/03/2022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2FE648-E039-48E0-83C2-6FC508838548}" type="slidenum">
              <a:rPr lang="en-GB" smtClean="0"/>
              <a:t>‹#›</a:t>
            </a:fld>
            <a:endParaRPr lang="en-GB"/>
          </a:p>
        </p:txBody>
      </p:sp>
    </p:spTree>
    <p:extLst>
      <p:ext uri="{BB962C8B-B14F-4D97-AF65-F5344CB8AC3E}">
        <p14:creationId xmlns:p14="http://schemas.microsoft.com/office/powerpoint/2010/main" val="942996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10.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938A0-EABA-4A77-95AA-7D87CF3D0E27}" type="datetimeFigureOut">
              <a:rPr lang="en-GB" smtClean="0"/>
              <a:t>10/03/2022</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FE648-E039-48E0-83C2-6FC508838548}" type="slidenum">
              <a:rPr lang="en-GB" smtClean="0"/>
              <a:t>‹#›</a:t>
            </a:fld>
            <a:endParaRPr lang="en-GB"/>
          </a:p>
        </p:txBody>
      </p:sp>
    </p:spTree>
    <p:extLst>
      <p:ext uri="{BB962C8B-B14F-4D97-AF65-F5344CB8AC3E}">
        <p14:creationId xmlns:p14="http://schemas.microsoft.com/office/powerpoint/2010/main" val="2316601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B3AC5-723E-42AE-AF11-91CB0B55CB4D}" type="datetimeFigureOut">
              <a:rPr lang="en-GB" smtClean="0">
                <a:solidFill>
                  <a:prstClr val="black">
                    <a:tint val="75000"/>
                  </a:prstClr>
                </a:solidFill>
              </a:rPr>
              <a:pPr/>
              <a:t>10/03/2022</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9122A-0677-4322-B66A-445C086E49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291006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291315" y="6372538"/>
            <a:ext cx="647362" cy="276999"/>
          </a:xfrm>
          <a:prstGeom prst="rect">
            <a:avLst/>
          </a:prstGeom>
          <a:noFill/>
        </p:spPr>
        <p:txBody>
          <a:bodyPr wrap="square" rtlCol="0">
            <a:spAutoFit/>
          </a:bodyPr>
          <a:lstStyle/>
          <a:p>
            <a:fld id="{34F92BC6-D7C3-584B-87F2-0B845776A5AD}" type="slidenum">
              <a:rPr lang="en-US" sz="1200">
                <a:solidFill>
                  <a:srgbClr val="768692">
                    <a:lumMod val="60000"/>
                    <a:lumOff val="40000"/>
                  </a:srgbClr>
                </a:solidFill>
                <a:latin typeface="Arial" panose="020B0604020202020204" pitchFamily="34" charset="0"/>
                <a:cs typeface="Arial" panose="020B0604020202020204" pitchFamily="34" charset="0"/>
              </a:rPr>
              <a:pPr/>
              <a:t>‹#›</a:t>
            </a:fld>
            <a:r>
              <a:rPr lang="en-US" sz="1200" dirty="0">
                <a:solidFill>
                  <a:srgbClr val="768692">
                    <a:lumMod val="60000"/>
                    <a:lumOff val="40000"/>
                  </a:srgbClr>
                </a:solidFill>
                <a:latin typeface="Arial" panose="020B0604020202020204" pitchFamily="34" charset="0"/>
                <a:cs typeface="Arial" panose="020B0604020202020204" pitchFamily="34" charset="0"/>
              </a:rPr>
              <a:t> </a:t>
            </a:r>
            <a:r>
              <a:rPr lang="en-US" sz="1200" dirty="0">
                <a:solidFill>
                  <a:srgbClr val="768692"/>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690677" y="6333441"/>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spTree>
    <p:extLst>
      <p:ext uri="{BB962C8B-B14F-4D97-AF65-F5344CB8AC3E}">
        <p14:creationId xmlns:p14="http://schemas.microsoft.com/office/powerpoint/2010/main" val="30868100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291315" y="6372538"/>
            <a:ext cx="647362" cy="276999"/>
          </a:xfrm>
          <a:prstGeom prst="rect">
            <a:avLst/>
          </a:prstGeom>
          <a:noFill/>
        </p:spPr>
        <p:txBody>
          <a:bodyPr wrap="square" rtlCol="0">
            <a:spAutoFit/>
          </a:bodyPr>
          <a:lstStyle/>
          <a:p>
            <a:fld id="{34F92BC6-D7C3-584B-87F2-0B845776A5AD}" type="slidenum">
              <a:rPr lang="en-US" sz="1200">
                <a:solidFill>
                  <a:srgbClr val="768692">
                    <a:lumMod val="60000"/>
                    <a:lumOff val="40000"/>
                  </a:srgbClr>
                </a:solidFill>
                <a:latin typeface="Arial" panose="020B0604020202020204" pitchFamily="34" charset="0"/>
                <a:cs typeface="Arial" panose="020B0604020202020204" pitchFamily="34" charset="0"/>
              </a:rPr>
              <a:pPr/>
              <a:t>‹#›</a:t>
            </a:fld>
            <a:r>
              <a:rPr lang="en-US" sz="1200" dirty="0">
                <a:solidFill>
                  <a:srgbClr val="768692">
                    <a:lumMod val="60000"/>
                    <a:lumOff val="40000"/>
                  </a:srgbClr>
                </a:solidFill>
                <a:latin typeface="Arial" panose="020B0604020202020204" pitchFamily="34" charset="0"/>
                <a:cs typeface="Arial" panose="020B0604020202020204" pitchFamily="34" charset="0"/>
              </a:rPr>
              <a:t> </a:t>
            </a:r>
            <a:r>
              <a:rPr lang="en-US" sz="1200" dirty="0">
                <a:solidFill>
                  <a:srgbClr val="768692"/>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690677" y="6333441"/>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spTree>
    <p:extLst>
      <p:ext uri="{BB962C8B-B14F-4D97-AF65-F5344CB8AC3E}">
        <p14:creationId xmlns:p14="http://schemas.microsoft.com/office/powerpoint/2010/main" val="2474300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291315" y="6372538"/>
            <a:ext cx="647362" cy="276999"/>
          </a:xfrm>
          <a:prstGeom prst="rect">
            <a:avLst/>
          </a:prstGeom>
          <a:noFill/>
        </p:spPr>
        <p:txBody>
          <a:bodyPr wrap="square" rtlCol="0">
            <a:spAutoFit/>
          </a:bodyPr>
          <a:lstStyle/>
          <a:p>
            <a:fld id="{34F92BC6-D7C3-584B-87F2-0B845776A5AD}" type="slidenum">
              <a:rPr lang="en-US" sz="1200">
                <a:solidFill>
                  <a:srgbClr val="768692">
                    <a:lumMod val="60000"/>
                    <a:lumOff val="40000"/>
                  </a:srgbClr>
                </a:solidFill>
                <a:latin typeface="Arial" panose="020B0604020202020204" pitchFamily="34" charset="0"/>
                <a:cs typeface="Arial" panose="020B0604020202020204" pitchFamily="34" charset="0"/>
              </a:rPr>
              <a:pPr/>
              <a:t>‹#›</a:t>
            </a:fld>
            <a:r>
              <a:rPr lang="en-US" sz="1200" dirty="0">
                <a:solidFill>
                  <a:srgbClr val="768692">
                    <a:lumMod val="60000"/>
                    <a:lumOff val="40000"/>
                  </a:srgbClr>
                </a:solidFill>
                <a:latin typeface="Arial" panose="020B0604020202020204" pitchFamily="34" charset="0"/>
                <a:cs typeface="Arial" panose="020B0604020202020204" pitchFamily="34" charset="0"/>
              </a:rPr>
              <a:t> </a:t>
            </a:r>
            <a:r>
              <a:rPr lang="en-US" sz="1200" dirty="0">
                <a:solidFill>
                  <a:srgbClr val="768692"/>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690677" y="6333441"/>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spTree>
    <p:extLst>
      <p:ext uri="{BB962C8B-B14F-4D97-AF65-F5344CB8AC3E}">
        <p14:creationId xmlns:p14="http://schemas.microsoft.com/office/powerpoint/2010/main" val="188248036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291315" y="6372538"/>
            <a:ext cx="647362" cy="276999"/>
          </a:xfrm>
          <a:prstGeom prst="rect">
            <a:avLst/>
          </a:prstGeom>
          <a:noFill/>
        </p:spPr>
        <p:txBody>
          <a:bodyPr wrap="square" rtlCol="0">
            <a:spAutoFit/>
          </a:bodyPr>
          <a:lstStyle/>
          <a:p>
            <a:fld id="{34F92BC6-D7C3-584B-87F2-0B845776A5AD}" type="slidenum">
              <a:rPr lang="en-US" sz="1200">
                <a:solidFill>
                  <a:srgbClr val="768692">
                    <a:lumMod val="60000"/>
                    <a:lumOff val="40000"/>
                  </a:srgbClr>
                </a:solidFill>
                <a:latin typeface="Arial" panose="020B0604020202020204" pitchFamily="34" charset="0"/>
                <a:cs typeface="Arial" panose="020B0604020202020204" pitchFamily="34" charset="0"/>
              </a:rPr>
              <a:pPr/>
              <a:t>‹#›</a:t>
            </a:fld>
            <a:r>
              <a:rPr lang="en-US" sz="1200" dirty="0">
                <a:solidFill>
                  <a:srgbClr val="768692">
                    <a:lumMod val="60000"/>
                    <a:lumOff val="40000"/>
                  </a:srgbClr>
                </a:solidFill>
                <a:latin typeface="Arial" panose="020B0604020202020204" pitchFamily="34" charset="0"/>
                <a:cs typeface="Arial" panose="020B0604020202020204" pitchFamily="34" charset="0"/>
              </a:rPr>
              <a:t> </a:t>
            </a:r>
            <a:r>
              <a:rPr lang="en-US" sz="1200" dirty="0">
                <a:solidFill>
                  <a:srgbClr val="768692"/>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690677" y="6333441"/>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spTree>
    <p:extLst>
      <p:ext uri="{BB962C8B-B14F-4D97-AF65-F5344CB8AC3E}">
        <p14:creationId xmlns:p14="http://schemas.microsoft.com/office/powerpoint/2010/main" val="22542530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291315" y="6372538"/>
            <a:ext cx="647362" cy="276999"/>
          </a:xfrm>
          <a:prstGeom prst="rect">
            <a:avLst/>
          </a:prstGeom>
          <a:noFill/>
        </p:spPr>
        <p:txBody>
          <a:bodyPr wrap="square" rtlCol="0">
            <a:spAutoFit/>
          </a:bodyPr>
          <a:lstStyle/>
          <a:p>
            <a:fld id="{34F92BC6-D7C3-584B-87F2-0B845776A5AD}" type="slidenum">
              <a:rPr lang="en-US" sz="1200">
                <a:solidFill>
                  <a:srgbClr val="768692">
                    <a:lumMod val="60000"/>
                    <a:lumOff val="40000"/>
                  </a:srgbClr>
                </a:solidFill>
                <a:latin typeface="Arial" panose="020B0604020202020204" pitchFamily="34" charset="0"/>
                <a:cs typeface="Arial" panose="020B0604020202020204" pitchFamily="34" charset="0"/>
              </a:rPr>
              <a:pPr/>
              <a:t>‹#›</a:t>
            </a:fld>
            <a:r>
              <a:rPr lang="en-US" sz="1200" dirty="0">
                <a:solidFill>
                  <a:srgbClr val="768692">
                    <a:lumMod val="60000"/>
                    <a:lumOff val="40000"/>
                  </a:srgbClr>
                </a:solidFill>
                <a:latin typeface="Arial" panose="020B0604020202020204" pitchFamily="34" charset="0"/>
                <a:cs typeface="Arial" panose="020B0604020202020204" pitchFamily="34" charset="0"/>
              </a:rPr>
              <a:t> </a:t>
            </a:r>
            <a:r>
              <a:rPr lang="en-US" sz="1200" dirty="0">
                <a:solidFill>
                  <a:srgbClr val="768692"/>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690677" y="6333441"/>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spTree>
    <p:extLst>
      <p:ext uri="{BB962C8B-B14F-4D97-AF65-F5344CB8AC3E}">
        <p14:creationId xmlns:p14="http://schemas.microsoft.com/office/powerpoint/2010/main" val="360981762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291315" y="6372538"/>
            <a:ext cx="647362" cy="276999"/>
          </a:xfrm>
          <a:prstGeom prst="rect">
            <a:avLst/>
          </a:prstGeom>
          <a:noFill/>
        </p:spPr>
        <p:txBody>
          <a:bodyPr wrap="square" rtlCol="0">
            <a:spAutoFit/>
          </a:bodyPr>
          <a:lstStyle/>
          <a:p>
            <a:fld id="{34F92BC6-D7C3-584B-87F2-0B845776A5AD}" type="slidenum">
              <a:rPr lang="en-US" sz="1200">
                <a:solidFill>
                  <a:srgbClr val="768692">
                    <a:lumMod val="60000"/>
                    <a:lumOff val="40000"/>
                  </a:srgbClr>
                </a:solidFill>
                <a:latin typeface="Arial" panose="020B0604020202020204" pitchFamily="34" charset="0"/>
                <a:cs typeface="Arial" panose="020B0604020202020204" pitchFamily="34" charset="0"/>
              </a:rPr>
              <a:pPr/>
              <a:t>‹#›</a:t>
            </a:fld>
            <a:r>
              <a:rPr lang="en-US" sz="1200" dirty="0">
                <a:solidFill>
                  <a:srgbClr val="768692">
                    <a:lumMod val="60000"/>
                    <a:lumOff val="40000"/>
                  </a:srgbClr>
                </a:solidFill>
                <a:latin typeface="Arial" panose="020B0604020202020204" pitchFamily="34" charset="0"/>
                <a:cs typeface="Arial" panose="020B0604020202020204" pitchFamily="34" charset="0"/>
              </a:rPr>
              <a:t> </a:t>
            </a:r>
            <a:r>
              <a:rPr lang="en-US" sz="1200" dirty="0">
                <a:solidFill>
                  <a:srgbClr val="768692"/>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690677" y="6333441"/>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spTree>
    <p:extLst>
      <p:ext uri="{BB962C8B-B14F-4D97-AF65-F5344CB8AC3E}">
        <p14:creationId xmlns:p14="http://schemas.microsoft.com/office/powerpoint/2010/main" val="1752399657"/>
      </p:ext>
    </p:extLst>
  </p:cSld>
  <p:clrMap bg1="lt1" tx1="dk1" bg2="lt2" tx2="dk2" accent1="accent1" accent2="accent2" accent3="accent3" accent4="accent4" accent5="accent5" accent6="accent6" hlink="hlink" folHlink="folHlink"/>
  <p:sldLayoutIdLst>
    <p:sldLayoutId id="2147483682" r:id="rId1"/>
    <p:sldLayoutId id="2147483683"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291315" y="6372538"/>
            <a:ext cx="647362" cy="276999"/>
          </a:xfrm>
          <a:prstGeom prst="rect">
            <a:avLst/>
          </a:prstGeom>
          <a:noFill/>
        </p:spPr>
        <p:txBody>
          <a:bodyPr wrap="square" rtlCol="0">
            <a:spAutoFit/>
          </a:bodyPr>
          <a:lstStyle/>
          <a:p>
            <a:fld id="{34F92BC6-D7C3-584B-87F2-0B845776A5AD}" type="slidenum">
              <a:rPr lang="en-US" sz="1200">
                <a:solidFill>
                  <a:srgbClr val="768692">
                    <a:lumMod val="60000"/>
                    <a:lumOff val="40000"/>
                  </a:srgbClr>
                </a:solidFill>
                <a:latin typeface="Arial" panose="020B0604020202020204" pitchFamily="34" charset="0"/>
                <a:cs typeface="Arial" panose="020B0604020202020204" pitchFamily="34" charset="0"/>
              </a:rPr>
              <a:pPr/>
              <a:t>‹#›</a:t>
            </a:fld>
            <a:r>
              <a:rPr lang="en-US" sz="1200" dirty="0">
                <a:solidFill>
                  <a:srgbClr val="768692">
                    <a:lumMod val="60000"/>
                    <a:lumOff val="40000"/>
                  </a:srgbClr>
                </a:solidFill>
                <a:latin typeface="Arial" panose="020B0604020202020204" pitchFamily="34" charset="0"/>
                <a:cs typeface="Arial" panose="020B0604020202020204" pitchFamily="34" charset="0"/>
              </a:rPr>
              <a:t> </a:t>
            </a:r>
            <a:r>
              <a:rPr lang="en-US" sz="1200" dirty="0">
                <a:solidFill>
                  <a:srgbClr val="768692"/>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690677" y="6333441"/>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spTree>
    <p:extLst>
      <p:ext uri="{BB962C8B-B14F-4D97-AF65-F5344CB8AC3E}">
        <p14:creationId xmlns:p14="http://schemas.microsoft.com/office/powerpoint/2010/main" val="29334148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291315" y="6372538"/>
            <a:ext cx="647362" cy="276999"/>
          </a:xfrm>
          <a:prstGeom prst="rect">
            <a:avLst/>
          </a:prstGeom>
          <a:noFill/>
        </p:spPr>
        <p:txBody>
          <a:bodyPr wrap="square" rtlCol="0">
            <a:spAutoFit/>
          </a:bodyPr>
          <a:lstStyle/>
          <a:p>
            <a:fld id="{34F92BC6-D7C3-584B-87F2-0B845776A5AD}" type="slidenum">
              <a:rPr lang="en-US" sz="1200">
                <a:solidFill>
                  <a:srgbClr val="768692">
                    <a:lumMod val="60000"/>
                    <a:lumOff val="40000"/>
                  </a:srgbClr>
                </a:solidFill>
                <a:latin typeface="Arial" panose="020B0604020202020204" pitchFamily="34" charset="0"/>
                <a:cs typeface="Arial" panose="020B0604020202020204" pitchFamily="34" charset="0"/>
              </a:rPr>
              <a:pPr/>
              <a:t>‹#›</a:t>
            </a:fld>
            <a:r>
              <a:rPr lang="en-US" sz="1200" dirty="0">
                <a:solidFill>
                  <a:srgbClr val="768692">
                    <a:lumMod val="60000"/>
                    <a:lumOff val="40000"/>
                  </a:srgbClr>
                </a:solidFill>
                <a:latin typeface="Arial" panose="020B0604020202020204" pitchFamily="34" charset="0"/>
                <a:cs typeface="Arial" panose="020B0604020202020204" pitchFamily="34" charset="0"/>
              </a:rPr>
              <a:t> </a:t>
            </a:r>
            <a:r>
              <a:rPr lang="en-US" sz="1200" dirty="0">
                <a:solidFill>
                  <a:srgbClr val="768692"/>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690677" y="6333441"/>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spTree>
    <p:extLst>
      <p:ext uri="{BB962C8B-B14F-4D97-AF65-F5344CB8AC3E}">
        <p14:creationId xmlns:p14="http://schemas.microsoft.com/office/powerpoint/2010/main" val="333928418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hyperlink" Target="https://www.hra.nhs.uk/planning-and-improving-research/application-summaries/confidentiality-advisory-group-registers/" TargetMode="Externa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3.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3.xml"/><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chemeClr val="tx2">
                    <a:lumMod val="60000"/>
                    <a:lumOff val="40000"/>
                  </a:schemeClr>
                </a:solidFill>
              </a:rPr>
              <a:t>Learning from Deaths During </a:t>
            </a:r>
            <a:r>
              <a:rPr lang="en-GB" b="1" dirty="0" err="1" smtClean="0">
                <a:solidFill>
                  <a:schemeClr val="tx2">
                    <a:lumMod val="60000"/>
                    <a:lumOff val="40000"/>
                  </a:schemeClr>
                </a:solidFill>
              </a:rPr>
              <a:t>Covid</a:t>
            </a:r>
            <a:r>
              <a:rPr lang="en-GB" b="1" dirty="0" smtClean="0">
                <a:solidFill>
                  <a:schemeClr val="tx2">
                    <a:lumMod val="60000"/>
                    <a:lumOff val="40000"/>
                  </a:schemeClr>
                </a:solidFill>
              </a:rPr>
              <a:t> 19</a:t>
            </a:r>
            <a:endParaRPr lang="en-GB" b="1" dirty="0">
              <a:solidFill>
                <a:schemeClr val="tx2">
                  <a:lumMod val="60000"/>
                  <a:lumOff val="40000"/>
                </a:schemeClr>
              </a:solidFill>
            </a:endParaRPr>
          </a:p>
        </p:txBody>
      </p:sp>
      <p:sp>
        <p:nvSpPr>
          <p:cNvPr id="3" name="Subtitle 2"/>
          <p:cNvSpPr>
            <a:spLocks noGrp="1"/>
          </p:cNvSpPr>
          <p:nvPr>
            <p:ph type="subTitle" idx="1"/>
          </p:nvPr>
        </p:nvSpPr>
        <p:spPr>
          <a:xfrm>
            <a:off x="899592" y="3861048"/>
            <a:ext cx="7344816" cy="1752600"/>
          </a:xfrm>
        </p:spPr>
        <p:txBody>
          <a:bodyPr/>
          <a:lstStyle/>
          <a:p>
            <a:r>
              <a:rPr lang="en-GB" dirty="0" smtClean="0">
                <a:solidFill>
                  <a:schemeClr val="tx2">
                    <a:lumMod val="75000"/>
                  </a:schemeClr>
                </a:solidFill>
              </a:rPr>
              <a:t>Dr Ellen Makings</a:t>
            </a:r>
          </a:p>
          <a:p>
            <a:r>
              <a:rPr lang="en-GB" dirty="0" smtClean="0">
                <a:solidFill>
                  <a:schemeClr val="tx2">
                    <a:lumMod val="75000"/>
                  </a:schemeClr>
                </a:solidFill>
              </a:rPr>
              <a:t>Regional Medical Examiner East of England</a:t>
            </a:r>
            <a:endParaRPr lang="en-GB" dirty="0">
              <a:solidFill>
                <a:schemeClr val="tx2">
                  <a:lumMod val="75000"/>
                </a:schemeClr>
              </a:solidFill>
            </a:endParaRPr>
          </a:p>
        </p:txBody>
      </p:sp>
    </p:spTree>
    <p:extLst>
      <p:ext uri="{BB962C8B-B14F-4D97-AF65-F5344CB8AC3E}">
        <p14:creationId xmlns:p14="http://schemas.microsoft.com/office/powerpoint/2010/main" val="565282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70893" y="1950131"/>
            <a:ext cx="7794700" cy="2957738"/>
          </a:xfrm>
        </p:spPr>
        <p:txBody>
          <a:bodyPr/>
          <a:lstStyle/>
          <a:p>
            <a:r>
              <a:rPr lang="en-GB" sz="2000" dirty="0"/>
              <a:t>Medical Examiners</a:t>
            </a:r>
          </a:p>
          <a:p>
            <a:pPr lvl="1"/>
            <a:r>
              <a:rPr lang="en-GB" sz="2000" dirty="0"/>
              <a:t>Lead Medical Examiner </a:t>
            </a:r>
          </a:p>
          <a:p>
            <a:pPr lvl="1"/>
            <a:r>
              <a:rPr lang="en-GB" sz="2000" dirty="0"/>
              <a:t>Part time, consultants or GPs (typically 1 or 2 PAs pw)</a:t>
            </a:r>
          </a:p>
          <a:p>
            <a:pPr lvl="1"/>
            <a:r>
              <a:rPr lang="en-GB" sz="2000" dirty="0"/>
              <a:t>Online and face-to-face training</a:t>
            </a:r>
          </a:p>
          <a:p>
            <a:pPr lvl="1"/>
            <a:r>
              <a:rPr lang="en-GB" sz="2000" dirty="0"/>
              <a:t>1 WTE per 3000 annual deaths</a:t>
            </a:r>
            <a:br>
              <a:rPr lang="en-GB" sz="2000" dirty="0"/>
            </a:br>
            <a:endParaRPr lang="en-GB" sz="2000" dirty="0"/>
          </a:p>
          <a:p>
            <a:r>
              <a:rPr lang="en-GB" sz="2000" dirty="0"/>
              <a:t>Medical Examiner Officers</a:t>
            </a:r>
          </a:p>
          <a:p>
            <a:pPr lvl="1"/>
            <a:r>
              <a:rPr lang="en-GB" sz="2000" dirty="0"/>
              <a:t>Support medical examiners </a:t>
            </a:r>
          </a:p>
          <a:p>
            <a:pPr lvl="1"/>
            <a:r>
              <a:rPr lang="en-GB" sz="2000" dirty="0"/>
              <a:t>Will be able to provide advice on medical terminology and causes of death, and discuss these with medical staff and bereaved people</a:t>
            </a:r>
          </a:p>
          <a:p>
            <a:pPr lvl="1"/>
            <a:r>
              <a:rPr lang="en-GB" sz="2000" dirty="0"/>
              <a:t>Online and face-to-face training</a:t>
            </a:r>
          </a:p>
          <a:p>
            <a:pPr lvl="1"/>
            <a:r>
              <a:rPr lang="en-GB" sz="2000" dirty="0"/>
              <a:t>3 WTEs per 3000 annual deaths</a:t>
            </a:r>
          </a:p>
          <a:p>
            <a:pPr lvl="1"/>
            <a:endParaRPr lang="en-GB" sz="1200" dirty="0"/>
          </a:p>
        </p:txBody>
      </p:sp>
      <p:sp>
        <p:nvSpPr>
          <p:cNvPr id="3" name="Title 2"/>
          <p:cNvSpPr>
            <a:spLocks noGrp="1"/>
          </p:cNvSpPr>
          <p:nvPr>
            <p:ph type="title"/>
          </p:nvPr>
        </p:nvSpPr>
        <p:spPr/>
        <p:txBody>
          <a:bodyPr/>
          <a:lstStyle/>
          <a:p>
            <a:r>
              <a:rPr lang="en-GB" dirty="0"/>
              <a:t>Medical Examiner offices in acute trusts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052736"/>
            <a:ext cx="1941018" cy="153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785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Medical examiner scrutiny</a:t>
            </a:r>
          </a:p>
        </p:txBody>
      </p:sp>
      <p:sp>
        <p:nvSpPr>
          <p:cNvPr id="5" name="Content Placeholder 2">
            <a:extLst>
              <a:ext uri="{FF2B5EF4-FFF2-40B4-BE49-F238E27FC236}">
                <a16:creationId xmlns:a16="http://schemas.microsoft.com/office/drawing/2014/main" xmlns="" id="{785AE4E4-A393-4AD7-813B-28B6BF00DEC3}"/>
              </a:ext>
            </a:extLst>
          </p:cNvPr>
          <p:cNvSpPr txBox="1">
            <a:spLocks/>
          </p:cNvSpPr>
          <p:nvPr/>
        </p:nvSpPr>
        <p:spPr>
          <a:xfrm>
            <a:off x="457200" y="1586620"/>
            <a:ext cx="8229600" cy="44792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a:buFont typeface="+mj-lt"/>
              <a:buAutoNum type="arabicPeriod"/>
            </a:pPr>
            <a:r>
              <a:rPr lang="en-GB" sz="2400" dirty="0" smtClean="0">
                <a:solidFill>
                  <a:srgbClr val="000000"/>
                </a:solidFill>
                <a:latin typeface="Arial" panose="020B0604020202020204" pitchFamily="34" charset="0"/>
                <a:cs typeface="Arial" panose="020B0604020202020204" pitchFamily="34" charset="0"/>
              </a:rPr>
              <a:t>25 minutes on average per</a:t>
            </a:r>
            <a:r>
              <a:rPr lang="en-GB" sz="2400" dirty="0">
                <a:solidFill>
                  <a:srgbClr val="000000"/>
                </a:solidFill>
                <a:latin typeface="Arial" panose="020B0604020202020204" pitchFamily="34" charset="0"/>
                <a:cs typeface="Arial" panose="020B0604020202020204" pitchFamily="34" charset="0"/>
              </a:rPr>
              <a:t> </a:t>
            </a:r>
            <a:r>
              <a:rPr lang="en-GB" sz="2400" dirty="0" smtClean="0">
                <a:solidFill>
                  <a:srgbClr val="000000"/>
                </a:solidFill>
                <a:latin typeface="Arial" panose="020B0604020202020204" pitchFamily="34" charset="0"/>
                <a:cs typeface="Arial" panose="020B0604020202020204" pitchFamily="34" charset="0"/>
              </a:rPr>
              <a:t>case – notes scrutiny, cremation 5 papers , view body</a:t>
            </a:r>
          </a:p>
          <a:p>
            <a:pPr marL="385763" indent="-385763">
              <a:buFont typeface="+mj-lt"/>
              <a:buAutoNum type="arabicPeriod"/>
            </a:pPr>
            <a:r>
              <a:rPr lang="en-GB" sz="2400" dirty="0" smtClean="0">
                <a:solidFill>
                  <a:srgbClr val="000000"/>
                </a:solidFill>
                <a:latin typeface="Arial" panose="020B0604020202020204" pitchFamily="34" charset="0"/>
                <a:cs typeface="Arial" panose="020B0604020202020204" pitchFamily="34" charset="0"/>
              </a:rPr>
              <a:t>Interaction </a:t>
            </a:r>
            <a:r>
              <a:rPr lang="en-GB" sz="2400" dirty="0">
                <a:solidFill>
                  <a:srgbClr val="000000"/>
                </a:solidFill>
                <a:latin typeface="Arial" panose="020B0604020202020204" pitchFamily="34" charset="0"/>
                <a:cs typeface="Arial" panose="020B0604020202020204" pitchFamily="34" charset="0"/>
              </a:rPr>
              <a:t>with bereaved people</a:t>
            </a:r>
          </a:p>
          <a:p>
            <a:pPr marL="385763" indent="-385763">
              <a:buFont typeface="+mj-lt"/>
              <a:buAutoNum type="arabicPeriod"/>
            </a:pPr>
            <a:r>
              <a:rPr lang="en-GB" sz="2400" dirty="0">
                <a:solidFill>
                  <a:srgbClr val="000000"/>
                </a:solidFill>
                <a:latin typeface="Arial" panose="020B0604020202020204" pitchFamily="34" charset="0"/>
                <a:cs typeface="Arial" panose="020B0604020202020204" pitchFamily="34" charset="0"/>
              </a:rPr>
              <a:t>Interaction with the attending doctor who is completing </a:t>
            </a:r>
            <a:r>
              <a:rPr lang="en-GB" sz="2400" dirty="0" smtClean="0">
                <a:solidFill>
                  <a:srgbClr val="000000"/>
                </a:solidFill>
                <a:latin typeface="Arial" panose="020B0604020202020204" pitchFamily="34" charset="0"/>
                <a:cs typeface="Arial" panose="020B0604020202020204" pitchFamily="34" charset="0"/>
              </a:rPr>
              <a:t>MCCD</a:t>
            </a:r>
            <a:endParaRPr lang="en-GB" sz="240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dirty="0">
              <a:solidFill>
                <a:srgbClr val="000000"/>
              </a:solidFill>
              <a:latin typeface="Arial" panose="020B0604020202020204" pitchFamily="34" charset="0"/>
              <a:cs typeface="Arial" panose="020B0604020202020204" pitchFamily="34" charset="0"/>
            </a:endParaRPr>
          </a:p>
          <a:p>
            <a:r>
              <a:rPr lang="en-GB" sz="2000" i="1" dirty="0">
                <a:solidFill>
                  <a:srgbClr val="000000"/>
                </a:solidFill>
                <a:latin typeface="Arial" panose="020B0604020202020204" pitchFamily="34" charset="0"/>
                <a:cs typeface="Arial" panose="020B0604020202020204" pitchFamily="34" charset="0"/>
              </a:rPr>
              <a:t>All within 24 hours of the death being notified to the medical examiner office, and records received</a:t>
            </a:r>
          </a:p>
          <a:p>
            <a:r>
              <a:rPr lang="en-GB" sz="2000" i="1" dirty="0" smtClean="0">
                <a:solidFill>
                  <a:srgbClr val="000000"/>
                </a:solidFill>
                <a:latin typeface="Arial" panose="020B0604020202020204" pitchFamily="34" charset="0"/>
                <a:cs typeface="Arial" panose="020B0604020202020204" pitchFamily="34" charset="0"/>
              </a:rPr>
              <a:t>(2) </a:t>
            </a:r>
            <a:r>
              <a:rPr lang="en-GB" sz="2000" i="1" dirty="0">
                <a:solidFill>
                  <a:srgbClr val="000000"/>
                </a:solidFill>
                <a:latin typeface="Arial" panose="020B0604020202020204" pitchFamily="34" charset="0"/>
                <a:cs typeface="Arial" panose="020B0604020202020204" pitchFamily="34" charset="0"/>
              </a:rPr>
              <a:t>and </a:t>
            </a:r>
            <a:r>
              <a:rPr lang="en-GB" sz="2000" i="1" dirty="0" smtClean="0">
                <a:solidFill>
                  <a:srgbClr val="000000"/>
                </a:solidFill>
                <a:latin typeface="Arial" panose="020B0604020202020204" pitchFamily="34" charset="0"/>
                <a:cs typeface="Arial" panose="020B0604020202020204" pitchFamily="34" charset="0"/>
              </a:rPr>
              <a:t>(3) </a:t>
            </a:r>
            <a:r>
              <a:rPr lang="en-GB" sz="2000" i="1" dirty="0">
                <a:solidFill>
                  <a:srgbClr val="000000"/>
                </a:solidFill>
                <a:latin typeface="Arial" panose="020B0604020202020204" pitchFamily="34" charset="0"/>
                <a:cs typeface="Arial" panose="020B0604020202020204" pitchFamily="34" charset="0"/>
              </a:rPr>
              <a:t>may be delegated to a Medical Examiner </a:t>
            </a:r>
            <a:r>
              <a:rPr lang="en-GB" sz="2000" i="1" dirty="0" smtClean="0">
                <a:solidFill>
                  <a:srgbClr val="000000"/>
                </a:solidFill>
                <a:latin typeface="Arial" panose="020B0604020202020204" pitchFamily="34" charset="0"/>
                <a:cs typeface="Arial" panose="020B0604020202020204" pitchFamily="34" charset="0"/>
              </a:rPr>
              <a:t>Officer</a:t>
            </a:r>
          </a:p>
          <a:p>
            <a:r>
              <a:rPr lang="en-GB" sz="2000" i="1" dirty="0" smtClean="0">
                <a:solidFill>
                  <a:srgbClr val="FF0000"/>
                </a:solidFill>
                <a:latin typeface="Arial" panose="020B0604020202020204" pitchFamily="34" charset="0"/>
                <a:cs typeface="Arial" panose="020B0604020202020204" pitchFamily="34" charset="0"/>
              </a:rPr>
              <a:t>The note scrutiny is described as a proportionate review</a:t>
            </a:r>
            <a:endParaRPr lang="en-GB" sz="20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015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a:p>
        </p:txBody>
      </p:sp>
      <p:sp>
        <p:nvSpPr>
          <p:cNvPr id="3" name="Title 2"/>
          <p:cNvSpPr>
            <a:spLocks noGrp="1"/>
          </p:cNvSpPr>
          <p:nvPr>
            <p:ph type="title"/>
          </p:nvPr>
        </p:nvSpPr>
        <p:spPr>
          <a:xfrm>
            <a:off x="1043608" y="2204864"/>
            <a:ext cx="6567055" cy="1728192"/>
          </a:xfrm>
        </p:spPr>
        <p:txBody>
          <a:bodyPr/>
          <a:lstStyle/>
          <a:p>
            <a:r>
              <a:rPr lang="en-GB" dirty="0" smtClean="0"/>
              <a:t>Medical Examiners and Learning from Deaths</a:t>
            </a:r>
            <a:endParaRPr lang="en-GB" dirty="0"/>
          </a:p>
        </p:txBody>
      </p:sp>
      <p:sp>
        <p:nvSpPr>
          <p:cNvPr id="4" name="Footer Placeholder 3"/>
          <p:cNvSpPr>
            <a:spLocks noGrp="1"/>
          </p:cNvSpPr>
          <p:nvPr>
            <p:ph type="ftr" sz="quarter" idx="3"/>
          </p:nvPr>
        </p:nvSpPr>
        <p:spPr/>
        <p:txBody>
          <a:bodyPr/>
          <a:lstStyle/>
          <a:p>
            <a:r>
              <a:rPr lang="en-US" smtClean="0">
                <a:solidFill>
                  <a:srgbClr val="768692">
                    <a:lumMod val="60000"/>
                    <a:lumOff val="40000"/>
                  </a:srgbClr>
                </a:solidFill>
              </a:rPr>
              <a:t>Presentation title</a:t>
            </a:r>
            <a:endParaRPr lang="en-US" dirty="0">
              <a:solidFill>
                <a:srgbClr val="768692">
                  <a:lumMod val="60000"/>
                  <a:lumOff val="40000"/>
                </a:srgbClr>
              </a:solidFill>
            </a:endParaRPr>
          </a:p>
        </p:txBody>
      </p:sp>
    </p:spTree>
    <p:extLst>
      <p:ext uri="{BB962C8B-B14F-4D97-AF65-F5344CB8AC3E}">
        <p14:creationId xmlns:p14="http://schemas.microsoft.com/office/powerpoint/2010/main" val="1075474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chemeClr val="accent1"/>
                </a:solidFill>
              </a:rPr>
              <a:t>Implementing national guidance on Learning from Deaths </a:t>
            </a:r>
            <a:r>
              <a:rPr lang="en-GB" sz="3600" b="1" dirty="0" smtClean="0">
                <a:solidFill>
                  <a:schemeClr val="accent1"/>
                </a:solidFill>
              </a:rPr>
              <a:t>July 2017| </a:t>
            </a:r>
            <a:r>
              <a:rPr lang="en-GB" sz="3600" b="1" dirty="0">
                <a:solidFill>
                  <a:schemeClr val="accent1"/>
                </a:solidFill>
              </a:rPr>
              <a:t>page23 </a:t>
            </a:r>
          </a:p>
        </p:txBody>
      </p:sp>
      <p:sp>
        <p:nvSpPr>
          <p:cNvPr id="3" name="Content Placeholder 2"/>
          <p:cNvSpPr>
            <a:spLocks noGrp="1"/>
          </p:cNvSpPr>
          <p:nvPr>
            <p:ph idx="1"/>
          </p:nvPr>
        </p:nvSpPr>
        <p:spPr/>
        <p:txBody>
          <a:bodyPr/>
          <a:lstStyle/>
          <a:p>
            <a:r>
              <a:rPr lang="en-GB" i="1" dirty="0" smtClean="0"/>
              <a:t>‘The </a:t>
            </a:r>
            <a:r>
              <a:rPr lang="en-GB" i="1" dirty="0"/>
              <a:t>introduction of the medical examiner’s role, expected to be in April 2019, should therefore further clarify which deaths should be reviewed under the Learning from Deaths framework. </a:t>
            </a:r>
            <a:r>
              <a:rPr lang="en-GB" i="1" dirty="0">
                <a:solidFill>
                  <a:srgbClr val="FF0000"/>
                </a:solidFill>
              </a:rPr>
              <a:t>Medical examiners will be able to refer the death of any patient for review by the most appropriate provider organisation(s). </a:t>
            </a:r>
            <a:r>
              <a:rPr lang="en-GB" i="1" dirty="0"/>
              <a:t>This new mechanism should ensure a systematic approach to selecting deaths for review, regardless of the setting or type of care provided in the period before a patient’s </a:t>
            </a:r>
            <a:r>
              <a:rPr lang="en-GB" i="1" dirty="0" smtClean="0"/>
              <a:t>death’</a:t>
            </a:r>
            <a:endParaRPr lang="en-GB" i="1" dirty="0"/>
          </a:p>
        </p:txBody>
      </p:sp>
    </p:spTree>
    <p:extLst>
      <p:ext uri="{BB962C8B-B14F-4D97-AF65-F5344CB8AC3E}">
        <p14:creationId xmlns:p14="http://schemas.microsoft.com/office/powerpoint/2010/main" val="3370166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Implementing national guidance on Learning from Deaths </a:t>
            </a:r>
            <a:r>
              <a:rPr lang="en-GB" dirty="0" smtClean="0"/>
              <a:t>page 24 </a:t>
            </a:r>
            <a:endParaRPr lang="en-GB" dirty="0"/>
          </a:p>
        </p:txBody>
      </p:sp>
      <p:sp>
        <p:nvSpPr>
          <p:cNvPr id="3" name="Content Placeholder 2"/>
          <p:cNvSpPr>
            <a:spLocks noGrp="1"/>
          </p:cNvSpPr>
          <p:nvPr>
            <p:ph idx="1"/>
          </p:nvPr>
        </p:nvSpPr>
        <p:spPr/>
        <p:txBody>
          <a:bodyPr>
            <a:normAutofit fontScale="62500" lnSpcReduction="20000"/>
          </a:bodyPr>
          <a:lstStyle/>
          <a:p>
            <a:r>
              <a:rPr lang="en-GB" sz="5900" dirty="0">
                <a:solidFill>
                  <a:schemeClr val="accent1"/>
                </a:solidFill>
              </a:rPr>
              <a:t>Link with mortality rates</a:t>
            </a:r>
          </a:p>
          <a:p>
            <a:r>
              <a:rPr lang="en-GB" sz="2900" i="1" dirty="0" smtClean="0"/>
              <a:t>The </a:t>
            </a:r>
            <a:r>
              <a:rPr lang="en-GB" sz="2900" i="1" dirty="0"/>
              <a:t>Learning from Deaths work does not replace the need to consider mortality data. </a:t>
            </a:r>
            <a:endParaRPr lang="en-GB" sz="2900" i="1" dirty="0" smtClean="0"/>
          </a:p>
          <a:p>
            <a:r>
              <a:rPr lang="en-GB" sz="2900" i="1" dirty="0" smtClean="0"/>
              <a:t>Hospital standardised </a:t>
            </a:r>
            <a:r>
              <a:rPr lang="en-GB" sz="2900" i="1" dirty="0"/>
              <a:t>mortality ratio (HSMR), summary hospital-level mortality indicator (SHMI), crude mortality </a:t>
            </a:r>
            <a:r>
              <a:rPr lang="en-GB" sz="2900" i="1" dirty="0" smtClean="0"/>
              <a:t>rates </a:t>
            </a:r>
            <a:r>
              <a:rPr lang="en-GB" sz="2900" i="1" dirty="0"/>
              <a:t>and other data are all sources of information that support trusts to understand where to focus </a:t>
            </a:r>
            <a:r>
              <a:rPr lang="en-GB" sz="2900" i="1" dirty="0" smtClean="0"/>
              <a:t>improvement work</a:t>
            </a:r>
          </a:p>
          <a:p>
            <a:r>
              <a:rPr lang="en-GB" sz="2900" i="1" dirty="0" smtClean="0"/>
              <a:t>Mortality </a:t>
            </a:r>
            <a:r>
              <a:rPr lang="en-GB" sz="2900" i="1" dirty="0"/>
              <a:t>governance processes should consider mortality rates and the results of case record reviews </a:t>
            </a:r>
            <a:r>
              <a:rPr lang="en-GB" sz="2900" i="1" dirty="0" smtClean="0"/>
              <a:t>and investigations </a:t>
            </a:r>
            <a:r>
              <a:rPr lang="en-GB" sz="2900" i="1" dirty="0"/>
              <a:t>as part of a single clinical governance framework. Multiple sources and types of data and </a:t>
            </a:r>
            <a:r>
              <a:rPr lang="en-GB" sz="2900" i="1" dirty="0" smtClean="0"/>
              <a:t> information </a:t>
            </a:r>
            <a:r>
              <a:rPr lang="en-GB" sz="2900" i="1" dirty="0"/>
              <a:t>– not just limited to mortality – should be used to help a trust understand how to improve care. </a:t>
            </a:r>
          </a:p>
          <a:p>
            <a:r>
              <a:rPr lang="en-GB" sz="2900" i="1" dirty="0">
                <a:solidFill>
                  <a:srgbClr val="FF0000"/>
                </a:solidFill>
              </a:rPr>
              <a:t>Boards should be aware that their organisations can have low mortality rates and discover </a:t>
            </a:r>
            <a:r>
              <a:rPr lang="en-GB" sz="2900" i="1" dirty="0" smtClean="0">
                <a:solidFill>
                  <a:srgbClr val="FF0000"/>
                </a:solidFill>
              </a:rPr>
              <a:t>substantial problems </a:t>
            </a:r>
            <a:r>
              <a:rPr lang="en-GB" sz="2900" i="1" dirty="0">
                <a:solidFill>
                  <a:srgbClr val="FF0000"/>
                </a:solidFill>
              </a:rPr>
              <a:t>in care of patients who die, or high mortality rates but relatively few identified problems in care. </a:t>
            </a:r>
          </a:p>
          <a:p>
            <a:r>
              <a:rPr lang="en-GB" sz="2900" i="1" dirty="0"/>
              <a:t>Mortality rates are a statistical construct that is based solely on what is in the coded data and hence </a:t>
            </a:r>
            <a:r>
              <a:rPr lang="en-GB" sz="2900" i="1" dirty="0" smtClean="0"/>
              <a:t>are limited </a:t>
            </a:r>
            <a:r>
              <a:rPr lang="en-GB" sz="2900" i="1" dirty="0"/>
              <a:t>in measures of acuity and pathology compared to the depth of clinical information available in </a:t>
            </a:r>
            <a:r>
              <a:rPr lang="en-GB" sz="2900" i="1" dirty="0" smtClean="0"/>
              <a:t>case note </a:t>
            </a:r>
            <a:r>
              <a:rPr lang="en-GB" sz="2900" i="1" dirty="0"/>
              <a:t>reviews. </a:t>
            </a:r>
          </a:p>
        </p:txBody>
      </p:sp>
    </p:spTree>
    <p:extLst>
      <p:ext uri="{BB962C8B-B14F-4D97-AF65-F5344CB8AC3E}">
        <p14:creationId xmlns:p14="http://schemas.microsoft.com/office/powerpoint/2010/main" val="2919443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If Concerns are Raised the Medical Examiner can ……</a:t>
            </a:r>
            <a:endParaRPr lang="en-GB" sz="3600" b="1" dirty="0"/>
          </a:p>
        </p:txBody>
      </p:sp>
      <p:sp>
        <p:nvSpPr>
          <p:cNvPr id="3" name="Content Placeholder 2"/>
          <p:cNvSpPr>
            <a:spLocks noGrp="1"/>
          </p:cNvSpPr>
          <p:nvPr>
            <p:ph sz="half" idx="1"/>
          </p:nvPr>
        </p:nvSpPr>
        <p:spPr/>
        <p:txBody>
          <a:bodyPr>
            <a:normAutofit fontScale="70000" lnSpcReduction="20000"/>
          </a:bodyPr>
          <a:lstStyle/>
          <a:p>
            <a:r>
              <a:rPr lang="en-GB" dirty="0" smtClean="0"/>
              <a:t>Refer </a:t>
            </a:r>
            <a:r>
              <a:rPr lang="en-GB" dirty="0"/>
              <a:t>to coroner to investigate</a:t>
            </a:r>
          </a:p>
          <a:p>
            <a:r>
              <a:rPr lang="en-GB" dirty="0"/>
              <a:t>I</a:t>
            </a:r>
            <a:r>
              <a:rPr lang="en-GB" dirty="0" smtClean="0"/>
              <a:t>nform </a:t>
            </a:r>
            <a:r>
              <a:rPr lang="en-GB" dirty="0"/>
              <a:t>Medical </a:t>
            </a:r>
            <a:r>
              <a:rPr lang="en-GB" dirty="0" smtClean="0"/>
              <a:t>Director -  concerns re a Doctor’s conduct </a:t>
            </a:r>
          </a:p>
          <a:p>
            <a:r>
              <a:rPr lang="en-GB" dirty="0" smtClean="0"/>
              <a:t>Inform Clinical Governance of  Trust or external parties – </a:t>
            </a:r>
            <a:r>
              <a:rPr lang="en-GB" dirty="0" err="1" smtClean="0"/>
              <a:t>eg</a:t>
            </a:r>
            <a:r>
              <a:rPr lang="en-GB" dirty="0" smtClean="0"/>
              <a:t> care home, primary care, ambulance service </a:t>
            </a:r>
            <a:endParaRPr lang="en-GB" dirty="0"/>
          </a:p>
          <a:p>
            <a:r>
              <a:rPr lang="en-GB" dirty="0" smtClean="0"/>
              <a:t>Complete incident form to Serious Incident Framework</a:t>
            </a:r>
          </a:p>
          <a:p>
            <a:r>
              <a:rPr lang="en-GB" dirty="0" smtClean="0"/>
              <a:t>Refer case for a Structured Judgement Review </a:t>
            </a:r>
          </a:p>
          <a:p>
            <a:r>
              <a:rPr lang="en-GB" dirty="0" smtClean="0"/>
              <a:t>Invite ward team down to the meet the family to discuss concern</a:t>
            </a:r>
          </a:p>
          <a:p>
            <a:r>
              <a:rPr lang="en-GB" dirty="0" smtClean="0"/>
              <a:t>Introduce family to PALS team</a:t>
            </a:r>
          </a:p>
          <a:p>
            <a:endParaRPr lang="en-GB" dirty="0" smtClean="0"/>
          </a:p>
          <a:p>
            <a:endParaRPr lang="en-GB" dirty="0" smtClean="0"/>
          </a:p>
          <a:p>
            <a:endParaRPr lang="en-GB" dirty="0"/>
          </a:p>
        </p:txBody>
      </p:sp>
      <p:sp>
        <p:nvSpPr>
          <p:cNvPr id="4" name="Content Placeholder 3"/>
          <p:cNvSpPr>
            <a:spLocks noGrp="1"/>
          </p:cNvSpPr>
          <p:nvPr>
            <p:ph sz="half" idx="2"/>
          </p:nvPr>
        </p:nvSpPr>
        <p:spPr/>
        <p:txBody>
          <a:bodyPr>
            <a:normAutofit fontScale="70000" lnSpcReduction="20000"/>
          </a:bodyPr>
          <a:lstStyle/>
          <a:p>
            <a:pPr marL="0" indent="0">
              <a:buNone/>
            </a:pPr>
            <a:r>
              <a:rPr lang="en-GB" dirty="0" smtClean="0"/>
              <a:t>                       </a:t>
            </a:r>
            <a:endParaRPr lang="en-GB" sz="4000" dirty="0" smtClean="0"/>
          </a:p>
          <a:p>
            <a:pPr marL="0" indent="0">
              <a:buNone/>
            </a:pPr>
            <a:r>
              <a:rPr lang="en-GB" sz="4000" dirty="0"/>
              <a:t>	 </a:t>
            </a:r>
            <a:r>
              <a:rPr lang="en-GB" sz="4000" dirty="0" smtClean="0"/>
              <a:t>  </a:t>
            </a:r>
            <a:r>
              <a:rPr lang="en-GB" sz="4000" dirty="0" smtClean="0">
                <a:solidFill>
                  <a:srgbClr val="FF0000"/>
                </a:solidFill>
              </a:rPr>
              <a:t>Most severe</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		</a:t>
            </a:r>
          </a:p>
          <a:p>
            <a:pPr marL="0" indent="0">
              <a:buNone/>
            </a:pPr>
            <a:endParaRPr lang="en-GB" dirty="0"/>
          </a:p>
          <a:p>
            <a:pPr marL="0" indent="0">
              <a:buNone/>
            </a:pPr>
            <a:r>
              <a:rPr lang="en-GB" dirty="0" smtClean="0"/>
              <a:t>	        Least severe</a:t>
            </a:r>
            <a:endParaRPr lang="en-GB" dirty="0"/>
          </a:p>
        </p:txBody>
      </p:sp>
      <p:sp>
        <p:nvSpPr>
          <p:cNvPr id="8" name="Down Arrow 7"/>
          <p:cNvSpPr/>
          <p:nvPr/>
        </p:nvSpPr>
        <p:spPr>
          <a:xfrm>
            <a:off x="6276323" y="2492896"/>
            <a:ext cx="760956" cy="2693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566117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1988840"/>
            <a:ext cx="7737674" cy="2244128"/>
          </a:xfrm>
        </p:spPr>
        <p:txBody>
          <a:bodyPr/>
          <a:lstStyle/>
          <a:p>
            <a:r>
              <a:rPr lang="en-GB" sz="2400" dirty="0" smtClean="0"/>
              <a:t>Important role in the LFD process</a:t>
            </a:r>
          </a:p>
          <a:p>
            <a:r>
              <a:rPr lang="en-GB" sz="2400" dirty="0" smtClean="0"/>
              <a:t>ME scrutiny is not a replacement for a Structured Judgement Review</a:t>
            </a:r>
          </a:p>
          <a:p>
            <a:r>
              <a:rPr lang="en-GB" sz="2400" dirty="0" smtClean="0"/>
              <a:t>ME should not carry out ME scrutiny and SJR on same patient</a:t>
            </a:r>
          </a:p>
          <a:p>
            <a:r>
              <a:rPr lang="en-GB" sz="2400" dirty="0" smtClean="0"/>
              <a:t>Role is to detect , signpost concern</a:t>
            </a:r>
          </a:p>
          <a:p>
            <a:r>
              <a:rPr lang="en-GB" sz="2400" dirty="0" smtClean="0"/>
              <a:t>Medical Examiner Officers are more likely to see emerging ‘ themes’ as they are the consistent member of the office.</a:t>
            </a:r>
            <a:endParaRPr lang="en-GB" sz="2400" dirty="0"/>
          </a:p>
        </p:txBody>
      </p:sp>
      <p:sp>
        <p:nvSpPr>
          <p:cNvPr id="3" name="Title 2"/>
          <p:cNvSpPr>
            <a:spLocks noGrp="1"/>
          </p:cNvSpPr>
          <p:nvPr>
            <p:ph type="title"/>
          </p:nvPr>
        </p:nvSpPr>
        <p:spPr>
          <a:xfrm>
            <a:off x="683568" y="908720"/>
            <a:ext cx="7488832" cy="936144"/>
          </a:xfrm>
        </p:spPr>
        <p:txBody>
          <a:bodyPr/>
          <a:lstStyle/>
          <a:p>
            <a:r>
              <a:rPr lang="en-GB" sz="2800" dirty="0" smtClean="0"/>
              <a:t>Medical Examiners and Learning from Deaths</a:t>
            </a:r>
            <a:endParaRPr lang="en-GB" sz="2800" dirty="0"/>
          </a:p>
        </p:txBody>
      </p:sp>
      <p:sp>
        <p:nvSpPr>
          <p:cNvPr id="4" name="Footer Placeholder 3"/>
          <p:cNvSpPr>
            <a:spLocks noGrp="1"/>
          </p:cNvSpPr>
          <p:nvPr>
            <p:ph type="ftr" sz="quarter" idx="3"/>
          </p:nvPr>
        </p:nvSpPr>
        <p:spPr/>
        <p:txBody>
          <a:bodyPr/>
          <a:lstStyle/>
          <a:p>
            <a:r>
              <a:rPr lang="en-US" smtClean="0">
                <a:solidFill>
                  <a:srgbClr val="768692">
                    <a:lumMod val="60000"/>
                    <a:lumOff val="40000"/>
                  </a:srgbClr>
                </a:solidFill>
              </a:rPr>
              <a:t>Presentation title</a:t>
            </a:r>
            <a:endParaRPr lang="en-US" dirty="0">
              <a:solidFill>
                <a:srgbClr val="768692">
                  <a:lumMod val="60000"/>
                  <a:lumOff val="40000"/>
                </a:srgbClr>
              </a:solidFill>
            </a:endParaRPr>
          </a:p>
        </p:txBody>
      </p:sp>
    </p:spTree>
    <p:extLst>
      <p:ext uri="{BB962C8B-B14F-4D97-AF65-F5344CB8AC3E}">
        <p14:creationId xmlns:p14="http://schemas.microsoft.com/office/powerpoint/2010/main" val="3445904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accent1"/>
                </a:solidFill>
              </a:rPr>
              <a:t>Ensuring Learning from the Mortality Review Process and Governance</a:t>
            </a:r>
            <a:endParaRPr lang="en-GB" dirty="0">
              <a:solidFill>
                <a:schemeClr val="accent1"/>
              </a:solidFill>
            </a:endParaRPr>
          </a:p>
        </p:txBody>
      </p:sp>
      <p:sp>
        <p:nvSpPr>
          <p:cNvPr id="5" name="Content Placeholder 4"/>
          <p:cNvSpPr>
            <a:spLocks noGrp="1"/>
          </p:cNvSpPr>
          <p:nvPr>
            <p:ph idx="1"/>
          </p:nvPr>
        </p:nvSpPr>
        <p:spPr/>
        <p:txBody>
          <a:bodyPr>
            <a:normAutofit fontScale="92500" lnSpcReduction="20000"/>
          </a:bodyPr>
          <a:lstStyle/>
          <a:p>
            <a:r>
              <a:rPr lang="en-GB" dirty="0" smtClean="0"/>
              <a:t>ME s are professionally accountable to National Medical Examiner via the Regional Medical Examiner</a:t>
            </a:r>
          </a:p>
          <a:p>
            <a:r>
              <a:rPr lang="en-GB" dirty="0" smtClean="0"/>
              <a:t>Employed by the Acute Trust Provider and should be part of the Trust Mortality Review Board</a:t>
            </a:r>
          </a:p>
          <a:p>
            <a:r>
              <a:rPr lang="en-GB" dirty="0" smtClean="0"/>
              <a:t>ME should report any concerns or themes that are emerging</a:t>
            </a:r>
          </a:p>
          <a:p>
            <a:r>
              <a:rPr lang="en-GB" dirty="0" smtClean="0"/>
              <a:t>ME should also receive feedback at this forum re cases highlighted as SI or requiring SJR.</a:t>
            </a:r>
          </a:p>
          <a:p>
            <a:r>
              <a:rPr lang="en-GB" dirty="0" smtClean="0"/>
              <a:t>MRG should then report to the Quality and Safety Group of the organisation</a:t>
            </a:r>
          </a:p>
          <a:p>
            <a:r>
              <a:rPr lang="en-GB" i="1" dirty="0" smtClean="0">
                <a:solidFill>
                  <a:srgbClr val="FF0000"/>
                </a:solidFill>
              </a:rPr>
              <a:t>If an ME is not satisfied with the Trust’s response to a concern , the ME can raise with their Regional Medical Examiner</a:t>
            </a:r>
            <a:endParaRPr lang="en-GB" i="1" dirty="0">
              <a:solidFill>
                <a:srgbClr val="FF0000"/>
              </a:solidFill>
            </a:endParaRPr>
          </a:p>
        </p:txBody>
      </p:sp>
    </p:spTree>
    <p:extLst>
      <p:ext uri="{BB962C8B-B14F-4D97-AF65-F5344CB8AC3E}">
        <p14:creationId xmlns:p14="http://schemas.microsoft.com/office/powerpoint/2010/main" val="1303842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dirty="0"/>
          </a:p>
        </p:txBody>
      </p:sp>
      <p:sp>
        <p:nvSpPr>
          <p:cNvPr id="3" name="Title 2"/>
          <p:cNvSpPr>
            <a:spLocks noGrp="1"/>
          </p:cNvSpPr>
          <p:nvPr>
            <p:ph type="title"/>
          </p:nvPr>
        </p:nvSpPr>
        <p:spPr>
          <a:xfrm>
            <a:off x="1259632" y="2852936"/>
            <a:ext cx="7200800" cy="611649"/>
          </a:xfrm>
        </p:spPr>
        <p:txBody>
          <a:bodyPr/>
          <a:lstStyle/>
          <a:p>
            <a:r>
              <a:rPr lang="en-GB" dirty="0" smtClean="0"/>
              <a:t>Medical Examiner Implementation</a:t>
            </a:r>
            <a:endParaRPr lang="en-GB" dirty="0"/>
          </a:p>
        </p:txBody>
      </p:sp>
      <p:sp>
        <p:nvSpPr>
          <p:cNvPr id="4" name="Footer Placeholder 3"/>
          <p:cNvSpPr>
            <a:spLocks noGrp="1"/>
          </p:cNvSpPr>
          <p:nvPr>
            <p:ph type="ftr" sz="quarter" idx="3"/>
          </p:nvPr>
        </p:nvSpPr>
        <p:spPr/>
        <p:txBody>
          <a:bodyPr/>
          <a:lstStyle/>
          <a:p>
            <a:r>
              <a:rPr lang="en-US" smtClean="0">
                <a:solidFill>
                  <a:srgbClr val="768692">
                    <a:lumMod val="60000"/>
                    <a:lumOff val="40000"/>
                  </a:srgbClr>
                </a:solidFill>
              </a:rPr>
              <a:t>Presentation title</a:t>
            </a:r>
            <a:endParaRPr lang="en-US" dirty="0">
              <a:solidFill>
                <a:srgbClr val="768692">
                  <a:lumMod val="60000"/>
                  <a:lumOff val="40000"/>
                </a:srgbClr>
              </a:solidFill>
            </a:endParaRPr>
          </a:p>
        </p:txBody>
      </p:sp>
    </p:spTree>
    <p:extLst>
      <p:ext uri="{BB962C8B-B14F-4D97-AF65-F5344CB8AC3E}">
        <p14:creationId xmlns:p14="http://schemas.microsoft.com/office/powerpoint/2010/main" val="2879459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1" y="1742706"/>
            <a:ext cx="8150375" cy="3372591"/>
          </a:xfrm>
        </p:spPr>
        <p:txBody>
          <a:bodyPr/>
          <a:lstStyle/>
          <a:p>
            <a:r>
              <a:rPr lang="en-GB" sz="2400" dirty="0"/>
              <a:t>Medical examiners form part of the DHSC’s death certification reforms programme</a:t>
            </a:r>
          </a:p>
          <a:p>
            <a:r>
              <a:rPr lang="en-GB" sz="2400" dirty="0"/>
              <a:t>The Health and Care Bill includes provisions to establish the statutory medical examiner system.  </a:t>
            </a:r>
          </a:p>
          <a:p>
            <a:r>
              <a:rPr lang="en-GB" sz="2400" dirty="0"/>
              <a:t>Work started in 2019/20, establishing </a:t>
            </a:r>
            <a:r>
              <a:rPr lang="en-GB" sz="2400" dirty="0" smtClean="0"/>
              <a:t>medical </a:t>
            </a:r>
            <a:r>
              <a:rPr lang="en-GB" sz="2400" dirty="0"/>
              <a:t>examiner offices on a non-statutory basis. There are now 129 medical examiner offices based in NHS acute trusts.  </a:t>
            </a:r>
          </a:p>
          <a:p>
            <a:r>
              <a:rPr lang="en-GB" sz="2400" dirty="0"/>
              <a:t>In June 2021, all NHS organisations were asked to start implement processes to enable medical examiner offices to provide independent scrutiny of all non-coronial deaths.</a:t>
            </a:r>
          </a:p>
        </p:txBody>
      </p:sp>
      <p:sp>
        <p:nvSpPr>
          <p:cNvPr id="3" name="Title 2"/>
          <p:cNvSpPr>
            <a:spLocks noGrp="1"/>
          </p:cNvSpPr>
          <p:nvPr>
            <p:ph type="title"/>
          </p:nvPr>
        </p:nvSpPr>
        <p:spPr>
          <a:xfrm>
            <a:off x="457201" y="548642"/>
            <a:ext cx="7218218" cy="611649"/>
          </a:xfrm>
        </p:spPr>
        <p:txBody>
          <a:bodyPr/>
          <a:lstStyle/>
          <a:p>
            <a:r>
              <a:rPr lang="en-US" dirty="0"/>
              <a:t>How we are implementing </a:t>
            </a:r>
            <a:br>
              <a:rPr lang="en-US" dirty="0"/>
            </a:br>
            <a:r>
              <a:rPr lang="en-US" dirty="0"/>
              <a:t>Medical Examiners</a:t>
            </a:r>
            <a:endParaRPr lang="en-GB" dirty="0"/>
          </a:p>
        </p:txBody>
      </p:sp>
      <p:sp>
        <p:nvSpPr>
          <p:cNvPr id="4" name="Footer Placeholder 3"/>
          <p:cNvSpPr>
            <a:spLocks noGrp="1"/>
          </p:cNvSpPr>
          <p:nvPr>
            <p:ph type="ftr" sz="quarter" idx="3"/>
          </p:nvPr>
        </p:nvSpPr>
        <p:spPr/>
        <p:txBody>
          <a:bodyPr/>
          <a:lstStyle/>
          <a:p>
            <a:r>
              <a:rPr lang="en-US" dirty="0">
                <a:solidFill>
                  <a:srgbClr val="768692">
                    <a:lumMod val="60000"/>
                    <a:lumOff val="40000"/>
                  </a:srgbClr>
                </a:solidFill>
              </a:rPr>
              <a:t>Presentation title</a:t>
            </a:r>
          </a:p>
        </p:txBody>
      </p:sp>
    </p:spTree>
    <p:extLst>
      <p:ext uri="{BB962C8B-B14F-4D97-AF65-F5344CB8AC3E}">
        <p14:creationId xmlns:p14="http://schemas.microsoft.com/office/powerpoint/2010/main" val="834382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60000"/>
                    <a:lumOff val="40000"/>
                  </a:schemeClr>
                </a:solidFill>
              </a:rPr>
              <a:t>The session</a:t>
            </a:r>
            <a:endParaRPr lang="en-GB" dirty="0">
              <a:solidFill>
                <a:schemeClr val="tx2">
                  <a:lumMod val="60000"/>
                  <a:lumOff val="40000"/>
                </a:schemeClr>
              </a:solidFill>
            </a:endParaRPr>
          </a:p>
        </p:txBody>
      </p:sp>
      <p:sp>
        <p:nvSpPr>
          <p:cNvPr id="3" name="Content Placeholder 2"/>
          <p:cNvSpPr>
            <a:spLocks noGrp="1"/>
          </p:cNvSpPr>
          <p:nvPr>
            <p:ph idx="1"/>
          </p:nvPr>
        </p:nvSpPr>
        <p:spPr/>
        <p:txBody>
          <a:bodyPr/>
          <a:lstStyle/>
          <a:p>
            <a:r>
              <a:rPr lang="en-GB" dirty="0" smtClean="0">
                <a:solidFill>
                  <a:schemeClr val="tx2">
                    <a:lumMod val="75000"/>
                  </a:schemeClr>
                </a:solidFill>
              </a:rPr>
              <a:t>Brief overview of the ME system</a:t>
            </a:r>
          </a:p>
          <a:p>
            <a:r>
              <a:rPr lang="en-GB" dirty="0" smtClean="0">
                <a:solidFill>
                  <a:schemeClr val="tx2">
                    <a:lumMod val="75000"/>
                  </a:schemeClr>
                </a:solidFill>
              </a:rPr>
              <a:t>Learning from Deaths and the ME system</a:t>
            </a:r>
          </a:p>
          <a:p>
            <a:r>
              <a:rPr lang="en-GB" dirty="0" smtClean="0">
                <a:solidFill>
                  <a:schemeClr val="tx2">
                    <a:lumMod val="75000"/>
                  </a:schemeClr>
                </a:solidFill>
              </a:rPr>
              <a:t>How do we learn from our mortality processes</a:t>
            </a:r>
          </a:p>
          <a:p>
            <a:r>
              <a:rPr lang="en-GB" dirty="0" smtClean="0">
                <a:solidFill>
                  <a:schemeClr val="tx2">
                    <a:lumMod val="75000"/>
                  </a:schemeClr>
                </a:solidFill>
              </a:rPr>
              <a:t>ME service in the Coronavirus pandemic</a:t>
            </a:r>
          </a:p>
          <a:p>
            <a:r>
              <a:rPr lang="en-GB" dirty="0" smtClean="0">
                <a:solidFill>
                  <a:schemeClr val="tx2">
                    <a:lumMod val="75000"/>
                  </a:schemeClr>
                </a:solidFill>
              </a:rPr>
              <a:t>Non acute roll out of the ME service</a:t>
            </a:r>
          </a:p>
          <a:p>
            <a:r>
              <a:rPr lang="en-GB" dirty="0" smtClean="0">
                <a:solidFill>
                  <a:schemeClr val="tx2">
                    <a:lumMod val="75000"/>
                  </a:schemeClr>
                </a:solidFill>
              </a:rPr>
              <a:t>Our experience</a:t>
            </a:r>
            <a:endParaRPr lang="en-GB" dirty="0">
              <a:solidFill>
                <a:schemeClr val="tx2">
                  <a:lumMod val="75000"/>
                </a:schemeClr>
              </a:solidFill>
            </a:endParaRPr>
          </a:p>
        </p:txBody>
      </p:sp>
    </p:spTree>
    <p:extLst>
      <p:ext uri="{BB962C8B-B14F-4D97-AF65-F5344CB8AC3E}">
        <p14:creationId xmlns:p14="http://schemas.microsoft.com/office/powerpoint/2010/main" val="2952375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74A4CD37-2A31-40CF-BE77-3885BDB902AC}"/>
              </a:ext>
            </a:extLst>
          </p:cNvPr>
          <p:cNvPicPr>
            <a:picLocks noGrp="1" noChangeAspect="1"/>
          </p:cNvPicPr>
          <p:nvPr>
            <p:ph sz="quarter" idx="10"/>
          </p:nvPr>
        </p:nvPicPr>
        <p:blipFill>
          <a:blip r:embed="rId2"/>
          <a:stretch>
            <a:fillRect/>
          </a:stretch>
        </p:blipFill>
        <p:spPr>
          <a:xfrm>
            <a:off x="0" y="1124744"/>
            <a:ext cx="9029499" cy="5616624"/>
          </a:xfrm>
        </p:spPr>
      </p:pic>
      <p:sp>
        <p:nvSpPr>
          <p:cNvPr id="3" name="Title 2">
            <a:extLst>
              <a:ext uri="{FF2B5EF4-FFF2-40B4-BE49-F238E27FC236}">
                <a16:creationId xmlns:a16="http://schemas.microsoft.com/office/drawing/2014/main" xmlns="" id="{07E3FE83-D7FC-4073-87D6-A64BEAAE4FCB}"/>
              </a:ext>
            </a:extLst>
          </p:cNvPr>
          <p:cNvSpPr>
            <a:spLocks noGrp="1"/>
          </p:cNvSpPr>
          <p:nvPr>
            <p:ph type="title"/>
          </p:nvPr>
        </p:nvSpPr>
        <p:spPr>
          <a:xfrm>
            <a:off x="353087" y="548642"/>
            <a:ext cx="6671170" cy="611649"/>
          </a:xfrm>
        </p:spPr>
        <p:txBody>
          <a:bodyPr/>
          <a:lstStyle/>
          <a:p>
            <a:r>
              <a:rPr lang="en-GB" dirty="0"/>
              <a:t>Medical Examiner Infrastructure </a:t>
            </a:r>
          </a:p>
        </p:txBody>
      </p:sp>
      <p:sp>
        <p:nvSpPr>
          <p:cNvPr id="4" name="Footer Placeholder 3">
            <a:extLst>
              <a:ext uri="{FF2B5EF4-FFF2-40B4-BE49-F238E27FC236}">
                <a16:creationId xmlns:a16="http://schemas.microsoft.com/office/drawing/2014/main" xmlns="" id="{73ADD17E-D3C9-4E25-A6E8-67FD2EF8A592}"/>
              </a:ext>
            </a:extLst>
          </p:cNvPr>
          <p:cNvSpPr>
            <a:spLocks noGrp="1"/>
          </p:cNvSpPr>
          <p:nvPr>
            <p:ph type="ftr" sz="quarter" idx="3"/>
          </p:nvPr>
        </p:nvSpPr>
        <p:spPr/>
        <p:txBody>
          <a:bodyPr/>
          <a:lstStyle/>
          <a:p>
            <a:r>
              <a:rPr lang="en-US">
                <a:solidFill>
                  <a:srgbClr val="768692">
                    <a:lumMod val="60000"/>
                    <a:lumOff val="40000"/>
                  </a:srgbClr>
                </a:solidFill>
              </a:rPr>
              <a:t>Presentation title</a:t>
            </a:r>
            <a:endParaRPr lang="en-US" dirty="0">
              <a:solidFill>
                <a:srgbClr val="768692">
                  <a:lumMod val="60000"/>
                  <a:lumOff val="40000"/>
                </a:srgbClr>
              </a:solidFill>
            </a:endParaRPr>
          </a:p>
        </p:txBody>
      </p:sp>
    </p:spTree>
    <p:extLst>
      <p:ext uri="{BB962C8B-B14F-4D97-AF65-F5344CB8AC3E}">
        <p14:creationId xmlns:p14="http://schemas.microsoft.com/office/powerpoint/2010/main" val="2005120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5" y="548642"/>
            <a:ext cx="8189987" cy="611649"/>
          </a:xfrm>
        </p:spPr>
        <p:txBody>
          <a:bodyPr/>
          <a:lstStyle/>
          <a:p>
            <a:r>
              <a:rPr lang="en-US" sz="3200" dirty="0"/>
              <a:t>Implementation - progress</a:t>
            </a:r>
            <a:endParaRPr lang="en-GB" sz="3200" dirty="0"/>
          </a:p>
        </p:txBody>
      </p:sp>
      <p:sp>
        <p:nvSpPr>
          <p:cNvPr id="4" name="Footer Placeholder 3"/>
          <p:cNvSpPr>
            <a:spLocks noGrp="1"/>
          </p:cNvSpPr>
          <p:nvPr>
            <p:ph type="ftr" sz="quarter" idx="3"/>
          </p:nvPr>
        </p:nvSpPr>
        <p:spPr/>
        <p:txBody>
          <a:bodyPr/>
          <a:lstStyle/>
          <a:p>
            <a:r>
              <a:rPr lang="en-US" dirty="0"/>
              <a:t>Presentation title</a:t>
            </a:r>
          </a:p>
        </p:txBody>
      </p:sp>
      <p:graphicFrame>
        <p:nvGraphicFramePr>
          <p:cNvPr id="7" name="Table 7">
            <a:extLst>
              <a:ext uri="{FF2B5EF4-FFF2-40B4-BE49-F238E27FC236}">
                <a16:creationId xmlns:a16="http://schemas.microsoft.com/office/drawing/2014/main" xmlns="" id="{9A09048F-CE10-4E75-BB20-5096E07EFF63}"/>
              </a:ext>
            </a:extLst>
          </p:cNvPr>
          <p:cNvGraphicFramePr>
            <a:graphicFrameLocks noGrp="1"/>
          </p:cNvGraphicFramePr>
          <p:nvPr>
            <p:ph sz="quarter" idx="10"/>
            <p:extLst>
              <p:ext uri="{D42A27DB-BD31-4B8C-83A1-F6EECF244321}">
                <p14:modId xmlns:p14="http://schemas.microsoft.com/office/powerpoint/2010/main" val="707985002"/>
              </p:ext>
            </p:extLst>
          </p:nvPr>
        </p:nvGraphicFramePr>
        <p:xfrm>
          <a:off x="352425" y="1207719"/>
          <a:ext cx="8416244" cy="5125720"/>
        </p:xfrm>
        <a:graphic>
          <a:graphicData uri="http://schemas.openxmlformats.org/drawingml/2006/table">
            <a:tbl>
              <a:tblPr firstRow="1" bandRow="1">
                <a:tableStyleId>{5C22544A-7EE6-4342-B048-85BDC9FD1C3A}</a:tableStyleId>
              </a:tblPr>
              <a:tblGrid>
                <a:gridCol w="2390776">
                  <a:extLst>
                    <a:ext uri="{9D8B030D-6E8A-4147-A177-3AD203B41FA5}">
                      <a16:colId xmlns:a16="http://schemas.microsoft.com/office/drawing/2014/main" xmlns="" val="1487387385"/>
                    </a:ext>
                  </a:extLst>
                </a:gridCol>
                <a:gridCol w="2209046">
                  <a:extLst>
                    <a:ext uri="{9D8B030D-6E8A-4147-A177-3AD203B41FA5}">
                      <a16:colId xmlns:a16="http://schemas.microsoft.com/office/drawing/2014/main" xmlns="" val="2061893522"/>
                    </a:ext>
                  </a:extLst>
                </a:gridCol>
                <a:gridCol w="2462542">
                  <a:extLst>
                    <a:ext uri="{9D8B030D-6E8A-4147-A177-3AD203B41FA5}">
                      <a16:colId xmlns:a16="http://schemas.microsoft.com/office/drawing/2014/main" xmlns="" val="2841849466"/>
                    </a:ext>
                  </a:extLst>
                </a:gridCol>
                <a:gridCol w="1353880">
                  <a:extLst>
                    <a:ext uri="{9D8B030D-6E8A-4147-A177-3AD203B41FA5}">
                      <a16:colId xmlns:a16="http://schemas.microsoft.com/office/drawing/2014/main" xmlns="" val="818468358"/>
                    </a:ext>
                  </a:extLst>
                </a:gridCol>
              </a:tblGrid>
              <a:tr h="370840">
                <a:tc>
                  <a:txBody>
                    <a:bodyPr/>
                    <a:lstStyle/>
                    <a:p>
                      <a:pPr algn="ctr"/>
                      <a:r>
                        <a:rPr lang="en-GB" dirty="0"/>
                        <a:t>2019</a:t>
                      </a:r>
                    </a:p>
                  </a:txBody>
                  <a:tcPr/>
                </a:tc>
                <a:tc>
                  <a:txBody>
                    <a:bodyPr/>
                    <a:lstStyle/>
                    <a:p>
                      <a:pPr algn="ctr"/>
                      <a:r>
                        <a:rPr lang="en-GB" dirty="0"/>
                        <a:t>2020</a:t>
                      </a:r>
                    </a:p>
                  </a:txBody>
                  <a:tcPr/>
                </a:tc>
                <a:tc>
                  <a:txBody>
                    <a:bodyPr/>
                    <a:lstStyle/>
                    <a:p>
                      <a:pPr algn="ctr"/>
                      <a:r>
                        <a:rPr lang="en-GB" dirty="0"/>
                        <a:t>2021</a:t>
                      </a:r>
                    </a:p>
                  </a:txBody>
                  <a:tcPr/>
                </a:tc>
                <a:tc>
                  <a:txBody>
                    <a:bodyPr/>
                    <a:lstStyle/>
                    <a:p>
                      <a:pPr algn="ctr"/>
                      <a:r>
                        <a:rPr lang="en-GB" dirty="0"/>
                        <a:t>2022</a:t>
                      </a:r>
                    </a:p>
                  </a:txBody>
                  <a:tcPr/>
                </a:tc>
                <a:extLst>
                  <a:ext uri="{0D108BD9-81ED-4DB2-BD59-A6C34878D82A}">
                    <a16:rowId xmlns:a16="http://schemas.microsoft.com/office/drawing/2014/main" xmlns="" val="4179927975"/>
                  </a:ext>
                </a:extLst>
              </a:tr>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471122784"/>
                  </a:ext>
                </a:extLst>
              </a:tr>
            </a:tbl>
          </a:graphicData>
        </a:graphic>
      </p:graphicFrame>
      <p:sp>
        <p:nvSpPr>
          <p:cNvPr id="9" name="Rectangle: Rounded Corners 8">
            <a:extLst>
              <a:ext uri="{FF2B5EF4-FFF2-40B4-BE49-F238E27FC236}">
                <a16:creationId xmlns:a16="http://schemas.microsoft.com/office/drawing/2014/main" xmlns="" id="{AD946E50-ED92-4F8C-AFD1-2856C4C43A0F}"/>
              </a:ext>
            </a:extLst>
          </p:cNvPr>
          <p:cNvSpPr/>
          <p:nvPr/>
        </p:nvSpPr>
        <p:spPr>
          <a:xfrm>
            <a:off x="461727" y="1683946"/>
            <a:ext cx="1973656" cy="1068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800" dirty="0"/>
              <a:t>Dr Alan Fletcher appointed National Medical Examiner</a:t>
            </a:r>
          </a:p>
        </p:txBody>
      </p:sp>
      <p:sp>
        <p:nvSpPr>
          <p:cNvPr id="10" name="Rectangle: Rounded Corners 9">
            <a:extLst>
              <a:ext uri="{FF2B5EF4-FFF2-40B4-BE49-F238E27FC236}">
                <a16:creationId xmlns:a16="http://schemas.microsoft.com/office/drawing/2014/main" xmlns="" id="{AD63FE16-4428-456F-BAF8-1A708B346066}"/>
              </a:ext>
            </a:extLst>
          </p:cNvPr>
          <p:cNvSpPr/>
          <p:nvPr/>
        </p:nvSpPr>
        <p:spPr>
          <a:xfrm>
            <a:off x="624690" y="2833522"/>
            <a:ext cx="1973656" cy="1068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800" dirty="0"/>
              <a:t>National team established </a:t>
            </a:r>
            <a:br>
              <a:rPr lang="en-GB" sz="1800" dirty="0"/>
            </a:br>
            <a:r>
              <a:rPr lang="en-GB" sz="1200" dirty="0"/>
              <a:t>(Policy and Programme Lead, Office Coordinator, Finance Analyst)</a:t>
            </a:r>
            <a:endParaRPr lang="en-GB" sz="1800" dirty="0"/>
          </a:p>
        </p:txBody>
      </p:sp>
      <p:sp>
        <p:nvSpPr>
          <p:cNvPr id="11" name="Rectangle: Rounded Corners 10">
            <a:extLst>
              <a:ext uri="{FF2B5EF4-FFF2-40B4-BE49-F238E27FC236}">
                <a16:creationId xmlns:a16="http://schemas.microsoft.com/office/drawing/2014/main" xmlns="" id="{0FB853B1-9B59-4EFE-965E-1E1BA603C4DD}"/>
              </a:ext>
            </a:extLst>
          </p:cNvPr>
          <p:cNvSpPr/>
          <p:nvPr/>
        </p:nvSpPr>
        <p:spPr>
          <a:xfrm>
            <a:off x="778598" y="3987627"/>
            <a:ext cx="2616451" cy="1068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800" dirty="0"/>
              <a:t>Regional medical examiners and regional medical examiner officers (all 0.4 FTE)</a:t>
            </a:r>
          </a:p>
        </p:txBody>
      </p:sp>
      <p:sp>
        <p:nvSpPr>
          <p:cNvPr id="12" name="Rectangle: Rounded Corners 11">
            <a:extLst>
              <a:ext uri="{FF2B5EF4-FFF2-40B4-BE49-F238E27FC236}">
                <a16:creationId xmlns:a16="http://schemas.microsoft.com/office/drawing/2014/main" xmlns="" id="{EB39ECCE-4A82-4B9F-8D0C-12C0E1D791F2}"/>
              </a:ext>
            </a:extLst>
          </p:cNvPr>
          <p:cNvSpPr/>
          <p:nvPr/>
        </p:nvSpPr>
        <p:spPr>
          <a:xfrm>
            <a:off x="1403288" y="5140007"/>
            <a:ext cx="2833734" cy="663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800" dirty="0"/>
              <a:t>Confirmed funding for medical examiner offices</a:t>
            </a:r>
          </a:p>
        </p:txBody>
      </p:sp>
      <p:sp>
        <p:nvSpPr>
          <p:cNvPr id="13" name="Rectangle: Rounded Corners 12">
            <a:extLst>
              <a:ext uri="{FF2B5EF4-FFF2-40B4-BE49-F238E27FC236}">
                <a16:creationId xmlns:a16="http://schemas.microsoft.com/office/drawing/2014/main" xmlns="" id="{997777ED-008F-4CD1-8C95-0CFF3C0FF8B7}"/>
              </a:ext>
            </a:extLst>
          </p:cNvPr>
          <p:cNvSpPr/>
          <p:nvPr/>
        </p:nvSpPr>
        <p:spPr>
          <a:xfrm>
            <a:off x="2815628" y="1685840"/>
            <a:ext cx="1421394" cy="1068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t>NME’s g</a:t>
            </a:r>
            <a:r>
              <a:rPr lang="en-GB" sz="1800" dirty="0"/>
              <a:t>ood practice guidelines published</a:t>
            </a:r>
          </a:p>
        </p:txBody>
      </p:sp>
      <p:sp>
        <p:nvSpPr>
          <p:cNvPr id="14" name="Rectangle: Rounded Corners 13">
            <a:extLst>
              <a:ext uri="{FF2B5EF4-FFF2-40B4-BE49-F238E27FC236}">
                <a16:creationId xmlns:a16="http://schemas.microsoft.com/office/drawing/2014/main" xmlns="" id="{BC72E5C1-9C93-47F3-8C15-6F978E96C5C7}"/>
              </a:ext>
            </a:extLst>
          </p:cNvPr>
          <p:cNvSpPr/>
          <p:nvPr/>
        </p:nvSpPr>
        <p:spPr>
          <a:xfrm>
            <a:off x="3775296" y="2841260"/>
            <a:ext cx="1973656" cy="1068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t>M</a:t>
            </a:r>
            <a:r>
              <a:rPr lang="en-GB" sz="1800" dirty="0"/>
              <a:t>edical examiner offices established in all acute trusts</a:t>
            </a:r>
          </a:p>
        </p:txBody>
      </p:sp>
      <p:sp>
        <p:nvSpPr>
          <p:cNvPr id="16" name="Rectangle: Rounded Corners 15">
            <a:extLst>
              <a:ext uri="{FF2B5EF4-FFF2-40B4-BE49-F238E27FC236}">
                <a16:creationId xmlns:a16="http://schemas.microsoft.com/office/drawing/2014/main" xmlns="" id="{C0B05CA3-2923-45D5-9B5F-91DCAFB4D125}"/>
              </a:ext>
            </a:extLst>
          </p:cNvPr>
          <p:cNvSpPr/>
          <p:nvPr/>
        </p:nvSpPr>
        <p:spPr>
          <a:xfrm>
            <a:off x="5033728" y="3998479"/>
            <a:ext cx="2317687" cy="1804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800" dirty="0"/>
              <a:t>NHS healthcare providers start preparing for medical examiners to scrutinise all non-coronial deaths</a:t>
            </a:r>
          </a:p>
        </p:txBody>
      </p:sp>
      <p:sp>
        <p:nvSpPr>
          <p:cNvPr id="17" name="Rectangle: Rounded Corners 16">
            <a:extLst>
              <a:ext uri="{FF2B5EF4-FFF2-40B4-BE49-F238E27FC236}">
                <a16:creationId xmlns:a16="http://schemas.microsoft.com/office/drawing/2014/main" xmlns="" id="{43644AA5-EA15-4928-AA70-A0396E0A6A74}"/>
              </a:ext>
            </a:extLst>
          </p:cNvPr>
          <p:cNvSpPr/>
          <p:nvPr/>
        </p:nvSpPr>
        <p:spPr>
          <a:xfrm>
            <a:off x="375720" y="5858133"/>
            <a:ext cx="6975695" cy="4304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800" dirty="0"/>
              <a:t>RCPath has trained ~1,400 senior doctors as medical examiners</a:t>
            </a:r>
          </a:p>
        </p:txBody>
      </p:sp>
      <p:sp>
        <p:nvSpPr>
          <p:cNvPr id="19" name="Rectangle: Rounded Corners 18">
            <a:extLst>
              <a:ext uri="{FF2B5EF4-FFF2-40B4-BE49-F238E27FC236}">
                <a16:creationId xmlns:a16="http://schemas.microsoft.com/office/drawing/2014/main" xmlns="" id="{D5D3CE74-83BF-4C9B-B527-5A84B05D0B75}"/>
              </a:ext>
            </a:extLst>
          </p:cNvPr>
          <p:cNvSpPr/>
          <p:nvPr/>
        </p:nvSpPr>
        <p:spPr>
          <a:xfrm>
            <a:off x="5558828" y="1728139"/>
            <a:ext cx="2474717" cy="1068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800" dirty="0"/>
              <a:t>Health and Care Bill provisions for statutory medical examiners</a:t>
            </a:r>
          </a:p>
        </p:txBody>
      </p:sp>
      <p:sp>
        <p:nvSpPr>
          <p:cNvPr id="20" name="Rectangle: Rounded Corners 19">
            <a:extLst>
              <a:ext uri="{FF2B5EF4-FFF2-40B4-BE49-F238E27FC236}">
                <a16:creationId xmlns:a16="http://schemas.microsoft.com/office/drawing/2014/main" xmlns="" id="{DBF45360-DFB8-4EA0-BD3E-5301AE4C0BA9}"/>
              </a:ext>
            </a:extLst>
          </p:cNvPr>
          <p:cNvSpPr/>
          <p:nvPr/>
        </p:nvSpPr>
        <p:spPr>
          <a:xfrm>
            <a:off x="6059889" y="2851982"/>
            <a:ext cx="1973656" cy="1068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t>National M</a:t>
            </a:r>
            <a:r>
              <a:rPr lang="en-GB" sz="1800" dirty="0"/>
              <a:t>edical </a:t>
            </a:r>
            <a:r>
              <a:rPr lang="en-GB" dirty="0"/>
              <a:t>E</a:t>
            </a:r>
            <a:r>
              <a:rPr lang="en-GB" sz="1800" dirty="0"/>
              <a:t>xaminer’s good practice series</a:t>
            </a:r>
          </a:p>
        </p:txBody>
      </p:sp>
      <p:sp>
        <p:nvSpPr>
          <p:cNvPr id="21" name="Arrow: Right 20">
            <a:extLst>
              <a:ext uri="{FF2B5EF4-FFF2-40B4-BE49-F238E27FC236}">
                <a16:creationId xmlns:a16="http://schemas.microsoft.com/office/drawing/2014/main" xmlns="" id="{89469F9C-8ECC-48F8-BF39-4F09A08F2131}"/>
              </a:ext>
            </a:extLst>
          </p:cNvPr>
          <p:cNvSpPr/>
          <p:nvPr/>
        </p:nvSpPr>
        <p:spPr>
          <a:xfrm>
            <a:off x="7374709" y="5876682"/>
            <a:ext cx="1393572" cy="393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2" name="Arrow: Right 21">
            <a:extLst>
              <a:ext uri="{FF2B5EF4-FFF2-40B4-BE49-F238E27FC236}">
                <a16:creationId xmlns:a16="http://schemas.microsoft.com/office/drawing/2014/main" xmlns="" id="{F52DFF08-CF08-487F-9CCE-653DF097DA21}"/>
              </a:ext>
            </a:extLst>
          </p:cNvPr>
          <p:cNvSpPr/>
          <p:nvPr/>
        </p:nvSpPr>
        <p:spPr>
          <a:xfrm>
            <a:off x="7374710" y="4744142"/>
            <a:ext cx="1393959" cy="393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3" name="Arrow: Right 22">
            <a:extLst>
              <a:ext uri="{FF2B5EF4-FFF2-40B4-BE49-F238E27FC236}">
                <a16:creationId xmlns:a16="http://schemas.microsoft.com/office/drawing/2014/main" xmlns="" id="{C64D6A54-F4A6-46C6-BE20-F5D66A6EAA46}"/>
              </a:ext>
            </a:extLst>
          </p:cNvPr>
          <p:cNvSpPr/>
          <p:nvPr/>
        </p:nvSpPr>
        <p:spPr>
          <a:xfrm>
            <a:off x="8054774" y="3189436"/>
            <a:ext cx="713895" cy="393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4" name="Arrow: Right 23">
            <a:extLst>
              <a:ext uri="{FF2B5EF4-FFF2-40B4-BE49-F238E27FC236}">
                <a16:creationId xmlns:a16="http://schemas.microsoft.com/office/drawing/2014/main" xmlns="" id="{B5076E93-1865-4202-A215-CE8C2F4DEAFC}"/>
              </a:ext>
            </a:extLst>
          </p:cNvPr>
          <p:cNvSpPr/>
          <p:nvPr/>
        </p:nvSpPr>
        <p:spPr>
          <a:xfrm>
            <a:off x="8054774" y="2018684"/>
            <a:ext cx="713895" cy="393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Tree>
    <p:extLst>
      <p:ext uri="{BB962C8B-B14F-4D97-AF65-F5344CB8AC3E}">
        <p14:creationId xmlns:p14="http://schemas.microsoft.com/office/powerpoint/2010/main" val="1059269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a:p>
        </p:txBody>
      </p:sp>
      <p:sp>
        <p:nvSpPr>
          <p:cNvPr id="3" name="Title 2"/>
          <p:cNvSpPr>
            <a:spLocks noGrp="1"/>
          </p:cNvSpPr>
          <p:nvPr>
            <p:ph type="title"/>
          </p:nvPr>
        </p:nvSpPr>
        <p:spPr>
          <a:xfrm>
            <a:off x="1115616" y="2708920"/>
            <a:ext cx="6567055" cy="467595"/>
          </a:xfrm>
        </p:spPr>
        <p:txBody>
          <a:bodyPr/>
          <a:lstStyle/>
          <a:p>
            <a:r>
              <a:rPr lang="en-GB" dirty="0" smtClean="0"/>
              <a:t>Medical Examiners and the Coronavirus Pandemic</a:t>
            </a:r>
            <a:endParaRPr lang="en-GB" dirty="0"/>
          </a:p>
        </p:txBody>
      </p:sp>
      <p:sp>
        <p:nvSpPr>
          <p:cNvPr id="4" name="Footer Placeholder 3"/>
          <p:cNvSpPr>
            <a:spLocks noGrp="1"/>
          </p:cNvSpPr>
          <p:nvPr>
            <p:ph type="ftr" sz="quarter" idx="3"/>
          </p:nvPr>
        </p:nvSpPr>
        <p:spPr/>
        <p:txBody>
          <a:bodyPr/>
          <a:lstStyle/>
          <a:p>
            <a:r>
              <a:rPr lang="en-US" smtClean="0">
                <a:solidFill>
                  <a:srgbClr val="768692">
                    <a:lumMod val="60000"/>
                    <a:lumOff val="40000"/>
                  </a:srgbClr>
                </a:solidFill>
              </a:rPr>
              <a:t>Presentation title</a:t>
            </a:r>
            <a:endParaRPr lang="en-US" dirty="0">
              <a:solidFill>
                <a:srgbClr val="768692">
                  <a:lumMod val="60000"/>
                  <a:lumOff val="40000"/>
                </a:srgbClr>
              </a:solidFill>
            </a:endParaRPr>
          </a:p>
        </p:txBody>
      </p:sp>
    </p:spTree>
    <p:extLst>
      <p:ext uri="{BB962C8B-B14F-4D97-AF65-F5344CB8AC3E}">
        <p14:creationId xmlns:p14="http://schemas.microsoft.com/office/powerpoint/2010/main" val="1724234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Coronavirus Act 2020 </a:t>
            </a:r>
            <a:endParaRPr lang="en-GB" dirty="0"/>
          </a:p>
        </p:txBody>
      </p:sp>
      <p:sp>
        <p:nvSpPr>
          <p:cNvPr id="5" name="Content Placeholder 4"/>
          <p:cNvSpPr>
            <a:spLocks noGrp="1"/>
          </p:cNvSpPr>
          <p:nvPr>
            <p:ph idx="1"/>
          </p:nvPr>
        </p:nvSpPr>
        <p:spPr/>
        <p:txBody>
          <a:bodyPr/>
          <a:lstStyle/>
          <a:p>
            <a:r>
              <a:rPr lang="en-GB" dirty="0" smtClean="0"/>
              <a:t>Sections 18 + 19 look at Death Certification</a:t>
            </a:r>
          </a:p>
          <a:p>
            <a:r>
              <a:rPr lang="en-GB" i="1" dirty="0" smtClean="0"/>
              <a:t>‘ In the event of a severe Coronavirus outbreak, the number of deaths would increase, as would absence rates for the healthcare workforce : this would have a significant impact, and increase in pressure, on registered medical practitioners, registration services and coroners dealing with a larger than normal number of deaths to be registered</a:t>
            </a:r>
            <a:endParaRPr lang="en-GB"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620688"/>
            <a:ext cx="2116137"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491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63830" cy="1325563"/>
          </a:xfrm>
        </p:spPr>
        <p:txBody>
          <a:bodyPr>
            <a:normAutofit/>
          </a:bodyPr>
          <a:lstStyle/>
          <a:p>
            <a:r>
              <a:rPr lang="en-GB" sz="3200" dirty="0" smtClean="0"/>
              <a:t>Medical Examiner Services During the Pandemic</a:t>
            </a:r>
            <a:endParaRPr lang="en-GB" sz="3200" dirty="0"/>
          </a:p>
        </p:txBody>
      </p:sp>
      <p:sp>
        <p:nvSpPr>
          <p:cNvPr id="3" name="Content Placeholder 2"/>
          <p:cNvSpPr>
            <a:spLocks noGrp="1"/>
          </p:cNvSpPr>
          <p:nvPr>
            <p:ph idx="1"/>
          </p:nvPr>
        </p:nvSpPr>
        <p:spPr/>
        <p:txBody>
          <a:bodyPr/>
          <a:lstStyle/>
          <a:p>
            <a:pPr lvl="0"/>
            <a:r>
              <a:rPr lang="en-US" sz="2600" i="1" dirty="0">
                <a:solidFill>
                  <a:prstClr val="black"/>
                </a:solidFill>
                <a:ea typeface="Calibri"/>
                <a:cs typeface="Times New Roman"/>
              </a:rPr>
              <a:t>As part of the response to extreme pressures caused by COVID-19, it is a local decision whether or not to suspend the ME system at a Trust. </a:t>
            </a:r>
            <a:endParaRPr lang="en-US" sz="2600" i="1" dirty="0" smtClean="0">
              <a:solidFill>
                <a:prstClr val="black"/>
              </a:solidFill>
              <a:ea typeface="Calibri"/>
              <a:cs typeface="Times New Roman"/>
            </a:endParaRPr>
          </a:p>
          <a:p>
            <a:pPr lvl="0"/>
            <a:r>
              <a:rPr lang="en-US" sz="2600" i="1" dirty="0" smtClean="0">
                <a:solidFill>
                  <a:prstClr val="black"/>
                </a:solidFill>
                <a:ea typeface="Calibri"/>
                <a:cs typeface="Times New Roman"/>
              </a:rPr>
              <a:t> </a:t>
            </a:r>
            <a:r>
              <a:rPr lang="en-US" sz="2600" i="1" dirty="0">
                <a:solidFill>
                  <a:prstClr val="black"/>
                </a:solidFill>
                <a:ea typeface="Calibri"/>
                <a:cs typeface="Times New Roman"/>
              </a:rPr>
              <a:t>In the emergency period, it is reasonable to deploy medical examiners and medical examiner officers according to local requirement. However, medical examiners and medical examiner officers may still support the death certification process, releasing valuable front line clinician time if needed. </a:t>
            </a:r>
            <a:endParaRPr lang="en-GB" sz="2600" i="1" dirty="0">
              <a:solidFill>
                <a:prstClr val="black"/>
              </a:solidFill>
            </a:endParaRPr>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5445224"/>
            <a:ext cx="2116137"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207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01415"/>
            <a:ext cx="7886700" cy="1325563"/>
          </a:xfrm>
        </p:spPr>
        <p:txBody>
          <a:bodyPr/>
          <a:lstStyle/>
          <a:p>
            <a:r>
              <a:rPr lang="en-GB" dirty="0"/>
              <a:t>C</a:t>
            </a:r>
            <a:r>
              <a:rPr lang="en-GB" dirty="0" smtClean="0"/>
              <a:t>oronavirus easements</a:t>
            </a:r>
            <a:endParaRPr lang="en-GB" dirty="0"/>
          </a:p>
        </p:txBody>
      </p:sp>
      <p:sp>
        <p:nvSpPr>
          <p:cNvPr id="3" name="Content Placeholder 2"/>
          <p:cNvSpPr>
            <a:spLocks noGrp="1"/>
          </p:cNvSpPr>
          <p:nvPr>
            <p:ph idx="1"/>
          </p:nvPr>
        </p:nvSpPr>
        <p:spPr>
          <a:xfrm>
            <a:off x="539552" y="1916832"/>
            <a:ext cx="7886700" cy="4351338"/>
          </a:xfrm>
        </p:spPr>
        <p:txBody>
          <a:bodyPr/>
          <a:lstStyle/>
          <a:p>
            <a:r>
              <a:rPr lang="en-GB" dirty="0" smtClean="0"/>
              <a:t>A Doctor can complete an MCCD if they have not known in life if the patient has been seen by a Doctor  in the last 28 days or after death</a:t>
            </a:r>
          </a:p>
          <a:p>
            <a:r>
              <a:rPr lang="en-GB" dirty="0" smtClean="0"/>
              <a:t>The doctor knows the cause of death ‘ to the best of their knowledge and belief’</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620688"/>
            <a:ext cx="2116137"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349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Coronavirus Act expires 24 </a:t>
            </a:r>
            <a:r>
              <a:rPr lang="en-GB" sz="3600" dirty="0" err="1" smtClean="0"/>
              <a:t>th</a:t>
            </a:r>
            <a:r>
              <a:rPr lang="en-GB" sz="3600" dirty="0" smtClean="0"/>
              <a:t> March 2022</a:t>
            </a:r>
            <a:endParaRPr lang="en-GB" sz="3600" dirty="0"/>
          </a:p>
        </p:txBody>
      </p:sp>
      <p:sp>
        <p:nvSpPr>
          <p:cNvPr id="3" name="Content Placeholder 2"/>
          <p:cNvSpPr>
            <a:spLocks noGrp="1"/>
          </p:cNvSpPr>
          <p:nvPr>
            <p:ph idx="1"/>
          </p:nvPr>
        </p:nvSpPr>
        <p:spPr>
          <a:xfrm>
            <a:off x="628650" y="1825625"/>
            <a:ext cx="7687766" cy="3763615"/>
          </a:xfrm>
        </p:spPr>
        <p:txBody>
          <a:bodyPr>
            <a:noAutofit/>
          </a:bodyPr>
          <a:lstStyle/>
          <a:p>
            <a:r>
              <a:rPr lang="en-GB" sz="1600" i="1" dirty="0">
                <a:solidFill>
                  <a:srgbClr val="030303"/>
                </a:solidFill>
                <a:latin typeface="Arial"/>
              </a:rPr>
              <a:t>The Coronavirus Act </a:t>
            </a:r>
            <a:r>
              <a:rPr lang="en-GB" sz="1600" i="1" dirty="0" smtClean="0">
                <a:solidFill>
                  <a:srgbClr val="030303"/>
                </a:solidFill>
                <a:latin typeface="Arial"/>
              </a:rPr>
              <a:t>2020</a:t>
            </a:r>
            <a:r>
              <a:rPr lang="en-GB" sz="1600" i="1" dirty="0">
                <a:solidFill>
                  <a:srgbClr val="030303"/>
                </a:solidFill>
                <a:latin typeface="Arial"/>
              </a:rPr>
              <a:t> </a:t>
            </a:r>
            <a:r>
              <a:rPr lang="en-GB" sz="1600" i="1" dirty="0" smtClean="0">
                <a:solidFill>
                  <a:srgbClr val="030303"/>
                </a:solidFill>
                <a:latin typeface="Arial"/>
              </a:rPr>
              <a:t> </a:t>
            </a:r>
            <a:r>
              <a:rPr lang="en-GB" sz="1600" i="1" dirty="0">
                <a:solidFill>
                  <a:srgbClr val="030303"/>
                </a:solidFill>
                <a:latin typeface="Arial"/>
              </a:rPr>
              <a:t>expires at midnight on </a:t>
            </a:r>
            <a:r>
              <a:rPr lang="en-GB" sz="1600" b="1" i="1" dirty="0">
                <a:solidFill>
                  <a:srgbClr val="030303"/>
                </a:solidFill>
                <a:latin typeface="Arial"/>
              </a:rPr>
              <a:t>24 March 2022</a:t>
            </a:r>
            <a:r>
              <a:rPr lang="en-GB" sz="1600" i="1" dirty="0">
                <a:solidFill>
                  <a:srgbClr val="030303"/>
                </a:solidFill>
                <a:latin typeface="Arial"/>
              </a:rPr>
              <a:t>. Some changes have been retained on a permanent basis through other measures, and other processes revert to previous practice.</a:t>
            </a:r>
          </a:p>
          <a:p>
            <a:r>
              <a:rPr lang="en-GB" sz="1600" i="1" dirty="0">
                <a:solidFill>
                  <a:srgbClr val="030303"/>
                </a:solidFill>
                <a:latin typeface="Arial"/>
              </a:rPr>
              <a:t>The following provisions are </a:t>
            </a:r>
            <a:r>
              <a:rPr lang="en-GB" sz="1600" b="1" i="1" dirty="0">
                <a:solidFill>
                  <a:srgbClr val="FF0000"/>
                </a:solidFill>
                <a:latin typeface="Arial"/>
              </a:rPr>
              <a:t>continuing</a:t>
            </a:r>
            <a:r>
              <a:rPr lang="en-GB" sz="1600" i="1" dirty="0">
                <a:solidFill>
                  <a:srgbClr val="030303"/>
                </a:solidFill>
                <a:latin typeface="Arial"/>
              </a:rPr>
              <a:t> after 24 March 2022:</a:t>
            </a:r>
          </a:p>
          <a:p>
            <a:pPr>
              <a:buFont typeface="Arial"/>
              <a:buChar char="•"/>
            </a:pPr>
            <a:r>
              <a:rPr lang="en-GB" sz="1600" i="1" dirty="0">
                <a:solidFill>
                  <a:srgbClr val="030303"/>
                </a:solidFill>
                <a:latin typeface="Arial"/>
              </a:rPr>
              <a:t>The period before death within which a doctor completing a Medical Certificate of Cause of Death (MCCD) must have seen a deceased patient will remain 28 days (prior to the coronavirus pandemic, the limit was 14 days).</a:t>
            </a:r>
          </a:p>
          <a:p>
            <a:pPr>
              <a:buFont typeface="Arial"/>
              <a:buChar char="•"/>
            </a:pPr>
            <a:r>
              <a:rPr lang="en-GB" sz="1600" i="1" dirty="0">
                <a:solidFill>
                  <a:srgbClr val="030303"/>
                </a:solidFill>
                <a:latin typeface="Arial"/>
              </a:rPr>
              <a:t>It will still be acceptable for medical practitioners to send MCCDs to registrars electronically.</a:t>
            </a:r>
          </a:p>
          <a:p>
            <a:pPr>
              <a:buFont typeface="Arial"/>
              <a:buChar char="•"/>
            </a:pPr>
            <a:r>
              <a:rPr lang="en-GB" sz="1600" i="1" dirty="0">
                <a:solidFill>
                  <a:srgbClr val="030303"/>
                </a:solidFill>
                <a:latin typeface="Arial"/>
              </a:rPr>
              <a:t>The government’s intention is that the form Cremation 5 will not be re-introduced after the Coronavirus Act expires.</a:t>
            </a:r>
          </a:p>
          <a:p>
            <a:r>
              <a:rPr lang="en-GB" sz="1600" i="1" dirty="0">
                <a:solidFill>
                  <a:srgbClr val="030303"/>
                </a:solidFill>
                <a:latin typeface="Arial"/>
              </a:rPr>
              <a:t>The following emergency provisions are </a:t>
            </a:r>
            <a:r>
              <a:rPr lang="en-GB" sz="1600" b="1" i="1" dirty="0">
                <a:solidFill>
                  <a:srgbClr val="FF0000"/>
                </a:solidFill>
                <a:latin typeface="Arial"/>
              </a:rPr>
              <a:t>changing</a:t>
            </a:r>
            <a:r>
              <a:rPr lang="en-GB" sz="1600" i="1" dirty="0">
                <a:solidFill>
                  <a:srgbClr val="030303"/>
                </a:solidFill>
                <a:latin typeface="Arial"/>
              </a:rPr>
              <a:t> with the expiry of the Act:</a:t>
            </a:r>
          </a:p>
          <a:p>
            <a:pPr>
              <a:buFont typeface="Arial"/>
              <a:buChar char="•"/>
            </a:pPr>
            <a:r>
              <a:rPr lang="en-GB" sz="1600" i="1" dirty="0">
                <a:solidFill>
                  <a:srgbClr val="030303"/>
                </a:solidFill>
                <a:latin typeface="Arial"/>
              </a:rPr>
              <a:t>The provision temporarily allowing any medical practitioner to complete the MCCD, introduced as a temporary measure by the Coronavirus Act, will be discontinued.</a:t>
            </a:r>
          </a:p>
          <a:p>
            <a:pPr>
              <a:buFont typeface="Arial"/>
              <a:buChar char="•"/>
            </a:pPr>
            <a:r>
              <a:rPr lang="en-GB" sz="1800" i="1" dirty="0">
                <a:solidFill>
                  <a:srgbClr val="030303"/>
                </a:solidFill>
                <a:latin typeface="Arial"/>
              </a:rPr>
              <a:t>Informants will have to register deaths in person, not remotely</a:t>
            </a:r>
            <a:endParaRPr lang="en-GB" sz="1800" b="0" i="1" dirty="0">
              <a:solidFill>
                <a:srgbClr val="030303"/>
              </a:solidFill>
              <a:effectLst/>
              <a:latin typeface="Arial"/>
            </a:endParaRPr>
          </a:p>
        </p:txBody>
      </p:sp>
    </p:spTree>
    <p:extLst>
      <p:ext uri="{BB962C8B-B14F-4D97-AF65-F5344CB8AC3E}">
        <p14:creationId xmlns:p14="http://schemas.microsoft.com/office/powerpoint/2010/main" val="1193922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Examiners in </a:t>
            </a:r>
            <a:r>
              <a:rPr lang="en-GB" dirty="0" err="1" smtClean="0"/>
              <a:t>Covid</a:t>
            </a:r>
            <a:r>
              <a:rPr lang="en-GB" dirty="0" smtClean="0"/>
              <a:t> 19</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Some ME offices suspended if staff redeployed to frontline</a:t>
            </a:r>
          </a:p>
          <a:p>
            <a:r>
              <a:rPr lang="en-GB" dirty="0" smtClean="0"/>
              <a:t>MOST continued to operate to maintain mortuary flow and importance of ME process.</a:t>
            </a:r>
          </a:p>
          <a:p>
            <a:r>
              <a:rPr lang="en-GB" dirty="0" smtClean="0"/>
              <a:t>Doctors who needed to shield were redeployed to Medical Examiner roles,  online training completed prior to starting.</a:t>
            </a:r>
          </a:p>
          <a:p>
            <a:r>
              <a:rPr lang="en-GB" dirty="0" smtClean="0"/>
              <a:t>Doctors on the frontline did not need to come to bereavement suite, able to concentrate on their clinical duties</a:t>
            </a:r>
          </a:p>
          <a:p>
            <a:r>
              <a:rPr lang="en-GB" dirty="0" smtClean="0"/>
              <a:t>Support for the bereaved – VITAL – limited communications from wards. A chance to speak to a senior Doctor about what happened to their loved one.</a:t>
            </a:r>
          </a:p>
          <a:p>
            <a:r>
              <a:rPr lang="en-GB" dirty="0" smtClean="0"/>
              <a:t>MCCDs able to completed in a timely manner and then scanned and sent to the Registration services electronically</a:t>
            </a:r>
          </a:p>
          <a:p>
            <a:r>
              <a:rPr lang="en-GB" dirty="0" smtClean="0"/>
              <a:t>ME s also able to complete Cremation form 4 </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445224"/>
            <a:ext cx="2116137"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975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Patient Safety in </a:t>
            </a:r>
            <a:r>
              <a:rPr lang="en-GB" dirty="0" err="1" smtClean="0"/>
              <a:t>Covid</a:t>
            </a:r>
            <a:endParaRPr lang="en-GB" dirty="0"/>
          </a:p>
        </p:txBody>
      </p:sp>
      <p:sp>
        <p:nvSpPr>
          <p:cNvPr id="5" name="Content Placeholder 4"/>
          <p:cNvSpPr>
            <a:spLocks noGrp="1"/>
          </p:cNvSpPr>
          <p:nvPr>
            <p:ph idx="1"/>
          </p:nvPr>
        </p:nvSpPr>
        <p:spPr/>
        <p:txBody>
          <a:bodyPr/>
          <a:lstStyle/>
          <a:p>
            <a:r>
              <a:rPr lang="en-GB" dirty="0" smtClean="0"/>
              <a:t>Same principles apply throughout pandemic</a:t>
            </a:r>
          </a:p>
          <a:p>
            <a:r>
              <a:rPr lang="en-GB" dirty="0" smtClean="0"/>
              <a:t>Cases of nosocomial </a:t>
            </a:r>
            <a:r>
              <a:rPr lang="en-GB" dirty="0" err="1" smtClean="0"/>
              <a:t>Covid</a:t>
            </a:r>
            <a:r>
              <a:rPr lang="en-GB" dirty="0" smtClean="0"/>
              <a:t> deaths identified to be for SJR and IPC Root Cause analysis</a:t>
            </a:r>
          </a:p>
          <a:p>
            <a:r>
              <a:rPr lang="en-GB" dirty="0" smtClean="0"/>
              <a:t>Any concerns raised from bereaved passed on</a:t>
            </a:r>
          </a:p>
          <a:p>
            <a:r>
              <a:rPr lang="en-GB" dirty="0" smtClean="0"/>
              <a:t>Coroners referrals as per guidance</a:t>
            </a:r>
          </a:p>
          <a:p>
            <a:r>
              <a:rPr lang="en-GB" dirty="0" smtClean="0"/>
              <a:t>Where occupational exposure to </a:t>
            </a:r>
            <a:r>
              <a:rPr lang="en-GB" dirty="0" err="1" smtClean="0"/>
              <a:t>Covid</a:t>
            </a:r>
            <a:r>
              <a:rPr lang="en-GB" dirty="0" smtClean="0"/>
              <a:t> has led to the death of a worker. </a:t>
            </a:r>
          </a:p>
          <a:p>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5373216"/>
            <a:ext cx="2116137"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610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Covid</a:t>
            </a:r>
            <a:r>
              <a:rPr lang="en-GB" dirty="0" smtClean="0"/>
              <a:t> 19 Staff Deaths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Secretary of State for Health and Social Care requested the Medical Examiner service to review every death of a member of NHS staff or social care who died of </a:t>
            </a:r>
            <a:r>
              <a:rPr lang="en-GB" dirty="0" err="1" smtClean="0"/>
              <a:t>Covid</a:t>
            </a:r>
            <a:r>
              <a:rPr lang="en-GB" dirty="0" smtClean="0"/>
              <a:t> 19</a:t>
            </a:r>
          </a:p>
          <a:p>
            <a:r>
              <a:rPr lang="en-GB" dirty="0" smtClean="0"/>
              <a:t>To provide an independent review to determine if the person’s work brought them directly in contact with a known coronavirus hazard.</a:t>
            </a:r>
          </a:p>
          <a:p>
            <a:r>
              <a:rPr lang="en-GB" dirty="0" smtClean="0"/>
              <a:t>To discuss with the bereaved family if they had concerns to raise.</a:t>
            </a:r>
          </a:p>
          <a:p>
            <a:r>
              <a:rPr lang="en-GB" dirty="0" smtClean="0"/>
              <a:t>To ensure a Coroner  referral had been made if occupation related</a:t>
            </a:r>
          </a:p>
          <a:p>
            <a:r>
              <a:rPr lang="en-GB" dirty="0" smtClean="0"/>
              <a:t>RME To write to the CEO of the Provider to advise if a notification to HSE under RIDDOR regulations was required.</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32656"/>
            <a:ext cx="2116137"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328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122B805-6DB1-49D2-A6BB-80DF096ADC0C}"/>
              </a:ext>
            </a:extLst>
          </p:cNvPr>
          <p:cNvSpPr>
            <a:spLocks noGrp="1"/>
          </p:cNvSpPr>
          <p:nvPr>
            <p:ph type="title"/>
          </p:nvPr>
        </p:nvSpPr>
        <p:spPr/>
        <p:txBody>
          <a:bodyPr>
            <a:normAutofit fontScale="90000"/>
          </a:bodyPr>
          <a:lstStyle/>
          <a:p>
            <a:r>
              <a:rPr lang="en-US" dirty="0"/>
              <a:t>Long Term Plan/ Patient Safety Strategy</a:t>
            </a:r>
            <a:br>
              <a:rPr lang="en-US" dirty="0"/>
            </a:br>
            <a:endParaRPr lang="en-GB" dirty="0"/>
          </a:p>
        </p:txBody>
      </p:sp>
      <p:sp>
        <p:nvSpPr>
          <p:cNvPr id="6" name="Content Placeholder 1">
            <a:extLst>
              <a:ext uri="{FF2B5EF4-FFF2-40B4-BE49-F238E27FC236}">
                <a16:creationId xmlns:a16="http://schemas.microsoft.com/office/drawing/2014/main" xmlns="" id="{152E1EAF-0671-48F7-84AC-773BF1348203}"/>
              </a:ext>
            </a:extLst>
          </p:cNvPr>
          <p:cNvSpPr txBox="1">
            <a:spLocks/>
          </p:cNvSpPr>
          <p:nvPr/>
        </p:nvSpPr>
        <p:spPr>
          <a:xfrm>
            <a:off x="574898" y="1250670"/>
            <a:ext cx="5216881" cy="1947503"/>
          </a:xfrm>
          <a:prstGeom prst="rect">
            <a:avLst/>
          </a:prstGeom>
          <a:solidFill>
            <a:schemeClr val="bg1"/>
          </a:solidFill>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Arial" panose="020B0604020202020204" pitchFamily="34" charset="0"/>
                <a:cs typeface="Arial" panose="020B0604020202020204" pitchFamily="34" charset="0"/>
              </a:rPr>
              <a:t>The NHS will:</a:t>
            </a:r>
          </a:p>
          <a:p>
            <a:r>
              <a:rPr lang="en-US" sz="1600" dirty="0">
                <a:latin typeface="Arial" panose="020B0604020202020204" pitchFamily="34" charset="0"/>
                <a:cs typeface="Arial" panose="020B0604020202020204" pitchFamily="34" charset="0"/>
              </a:rPr>
              <a:t>adopt and promote </a:t>
            </a:r>
            <a:r>
              <a:rPr lang="en-US" sz="1600" b="1" dirty="0">
                <a:latin typeface="Arial" panose="020B0604020202020204" pitchFamily="34" charset="0"/>
                <a:cs typeface="Arial" panose="020B0604020202020204" pitchFamily="34" charset="0"/>
              </a:rPr>
              <a:t>key safety measurement principles </a:t>
            </a:r>
            <a:r>
              <a:rPr lang="en-US" sz="1600" dirty="0">
                <a:latin typeface="Arial" panose="020B0604020202020204" pitchFamily="34" charset="0"/>
                <a:cs typeface="Arial" panose="020B0604020202020204" pitchFamily="34" charset="0"/>
              </a:rPr>
              <a:t>and use </a:t>
            </a:r>
            <a:r>
              <a:rPr lang="en-US" sz="1600" b="1" dirty="0">
                <a:latin typeface="Arial" panose="020B0604020202020204" pitchFamily="34" charset="0"/>
                <a:cs typeface="Arial" panose="020B0604020202020204" pitchFamily="34" charset="0"/>
              </a:rPr>
              <a:t>culture metrics </a:t>
            </a:r>
            <a:r>
              <a:rPr lang="en-US" sz="1600" dirty="0">
                <a:latin typeface="Arial" panose="020B0604020202020204" pitchFamily="34" charset="0"/>
                <a:cs typeface="Arial" panose="020B0604020202020204" pitchFamily="34" charset="0"/>
              </a:rPr>
              <a:t>to better measure how safe it is</a:t>
            </a:r>
          </a:p>
          <a:p>
            <a:r>
              <a:rPr lang="en-US" sz="1600" dirty="0">
                <a:latin typeface="Arial" panose="020B0604020202020204" pitchFamily="34" charset="0"/>
                <a:cs typeface="Arial" panose="020B0604020202020204" pitchFamily="34" charset="0"/>
              </a:rPr>
              <a:t>use new </a:t>
            </a:r>
            <a:r>
              <a:rPr lang="en-US" sz="1600" b="1" dirty="0">
                <a:latin typeface="Arial" panose="020B0604020202020204" pitchFamily="34" charset="0"/>
                <a:cs typeface="Arial" panose="020B0604020202020204" pitchFamily="34" charset="0"/>
              </a:rPr>
              <a:t>digital technologies </a:t>
            </a:r>
            <a:r>
              <a:rPr lang="en-US" sz="1600" dirty="0">
                <a:latin typeface="Arial" panose="020B0604020202020204" pitchFamily="34" charset="0"/>
                <a:cs typeface="Arial" panose="020B0604020202020204" pitchFamily="34" charset="0"/>
              </a:rPr>
              <a:t>to support learning from what does and does not go well, by replacing the National Reporting and Learning System with a new safety learning system</a:t>
            </a:r>
          </a:p>
          <a:p>
            <a:r>
              <a:rPr lang="en-US" sz="1600" dirty="0">
                <a:latin typeface="Arial" panose="020B0604020202020204" pitchFamily="34" charset="0"/>
                <a:cs typeface="Arial" panose="020B0604020202020204" pitchFamily="34" charset="0"/>
              </a:rPr>
              <a:t>introduce the </a:t>
            </a:r>
            <a:r>
              <a:rPr lang="en-US" sz="1600" b="1" dirty="0">
                <a:latin typeface="Arial" panose="020B0604020202020204" pitchFamily="34" charset="0"/>
                <a:cs typeface="Arial" panose="020B0604020202020204" pitchFamily="34" charset="0"/>
              </a:rPr>
              <a:t>Patient Safety Incident Response Framework </a:t>
            </a:r>
            <a:r>
              <a:rPr lang="en-US" sz="1600" dirty="0">
                <a:latin typeface="Arial" panose="020B0604020202020204" pitchFamily="34" charset="0"/>
                <a:cs typeface="Arial" panose="020B0604020202020204" pitchFamily="34" charset="0"/>
              </a:rPr>
              <a:t>to improve the response to, and investigation of, incidents</a:t>
            </a:r>
          </a:p>
          <a:p>
            <a:r>
              <a:rPr lang="en-US" sz="1600" dirty="0">
                <a:highlight>
                  <a:srgbClr val="FFFF00"/>
                </a:highlight>
                <a:latin typeface="Arial" panose="020B0604020202020204" pitchFamily="34" charset="0"/>
                <a:cs typeface="Arial" panose="020B0604020202020204" pitchFamily="34" charset="0"/>
              </a:rPr>
              <a:t>implement a new </a:t>
            </a:r>
            <a:r>
              <a:rPr lang="en-US" sz="1600" b="1" dirty="0">
                <a:highlight>
                  <a:srgbClr val="FFFF00"/>
                </a:highlight>
                <a:latin typeface="Arial" panose="020B0604020202020204" pitchFamily="34" charset="0"/>
                <a:cs typeface="Arial" panose="020B0604020202020204" pitchFamily="34" charset="0"/>
              </a:rPr>
              <a:t>Medical Examiner </a:t>
            </a:r>
            <a:r>
              <a:rPr lang="en-US" sz="1600" dirty="0">
                <a:highlight>
                  <a:srgbClr val="FFFF00"/>
                </a:highlight>
                <a:latin typeface="Arial" panose="020B0604020202020204" pitchFamily="34" charset="0"/>
                <a:cs typeface="Arial" panose="020B0604020202020204" pitchFamily="34" charset="0"/>
              </a:rPr>
              <a:t>system to scrutinise deaths</a:t>
            </a:r>
          </a:p>
          <a:p>
            <a:r>
              <a:rPr lang="en-US" sz="1600" dirty="0">
                <a:latin typeface="Arial" panose="020B0604020202020204" pitchFamily="34" charset="0"/>
                <a:cs typeface="Arial" panose="020B0604020202020204" pitchFamily="34" charset="0"/>
              </a:rPr>
              <a:t>improve the response to new and emerging risks, supported by the new </a:t>
            </a:r>
            <a:r>
              <a:rPr lang="en-US" sz="1600" b="1" dirty="0">
                <a:latin typeface="Arial" panose="020B0604020202020204" pitchFamily="34" charset="0"/>
                <a:cs typeface="Arial" panose="020B0604020202020204" pitchFamily="34" charset="0"/>
              </a:rPr>
              <a:t>National Patient Safety Alerts Committee</a:t>
            </a:r>
          </a:p>
          <a:p>
            <a:r>
              <a:rPr lang="en-US" sz="1600" dirty="0">
                <a:latin typeface="Arial" panose="020B0604020202020204" pitchFamily="34" charset="0"/>
                <a:cs typeface="Arial" panose="020B0604020202020204" pitchFamily="34" charset="0"/>
              </a:rPr>
              <a:t>share </a:t>
            </a:r>
            <a:r>
              <a:rPr lang="en-US" sz="1600" b="1" dirty="0">
                <a:latin typeface="Arial" panose="020B0604020202020204" pitchFamily="34" charset="0"/>
                <a:cs typeface="Arial" panose="020B0604020202020204" pitchFamily="34" charset="0"/>
              </a:rPr>
              <a:t>insight from litigation </a:t>
            </a:r>
            <a:r>
              <a:rPr lang="en-US" sz="1600" dirty="0">
                <a:latin typeface="Arial" panose="020B0604020202020204" pitchFamily="34" charset="0"/>
                <a:cs typeface="Arial" panose="020B0604020202020204" pitchFamily="34" charset="0"/>
              </a:rPr>
              <a:t>to prevent harm.</a:t>
            </a:r>
          </a:p>
          <a:p>
            <a:endParaRPr lang="en-US" sz="9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AF6E6EFA-EF56-496A-B125-1C09926F79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69" r="23686" b="-1"/>
          <a:stretch/>
        </p:blipFill>
        <p:spPr>
          <a:xfrm>
            <a:off x="5650694" y="1812546"/>
            <a:ext cx="3493307" cy="3794786"/>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220398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a:p>
        </p:txBody>
      </p:sp>
      <p:sp>
        <p:nvSpPr>
          <p:cNvPr id="3" name="Title 2"/>
          <p:cNvSpPr>
            <a:spLocks noGrp="1"/>
          </p:cNvSpPr>
          <p:nvPr>
            <p:ph type="title"/>
          </p:nvPr>
        </p:nvSpPr>
        <p:spPr>
          <a:xfrm>
            <a:off x="755576" y="2780928"/>
            <a:ext cx="7992888" cy="1584176"/>
          </a:xfrm>
        </p:spPr>
        <p:txBody>
          <a:bodyPr/>
          <a:lstStyle/>
          <a:p>
            <a:r>
              <a:rPr lang="en-GB" dirty="0" smtClean="0"/>
              <a:t>Non acute roll out of Medical Examiners</a:t>
            </a:r>
            <a:endParaRPr lang="en-GB" dirty="0"/>
          </a:p>
        </p:txBody>
      </p:sp>
      <p:sp>
        <p:nvSpPr>
          <p:cNvPr id="4" name="Footer Placeholder 3"/>
          <p:cNvSpPr>
            <a:spLocks noGrp="1"/>
          </p:cNvSpPr>
          <p:nvPr>
            <p:ph type="ftr" sz="quarter" idx="3"/>
          </p:nvPr>
        </p:nvSpPr>
        <p:spPr/>
        <p:txBody>
          <a:bodyPr/>
          <a:lstStyle/>
          <a:p>
            <a:r>
              <a:rPr lang="en-US" smtClean="0">
                <a:solidFill>
                  <a:srgbClr val="768692">
                    <a:lumMod val="60000"/>
                    <a:lumOff val="40000"/>
                  </a:srgbClr>
                </a:solidFill>
              </a:rPr>
              <a:t>Presentation title</a:t>
            </a:r>
            <a:endParaRPr lang="en-US" dirty="0">
              <a:solidFill>
                <a:srgbClr val="768692">
                  <a:lumMod val="60000"/>
                  <a:lumOff val="40000"/>
                </a:srgbClr>
              </a:solidFill>
            </a:endParaRPr>
          </a:p>
        </p:txBody>
      </p:sp>
    </p:spTree>
    <p:extLst>
      <p:ext uri="{BB962C8B-B14F-4D97-AF65-F5344CB8AC3E}">
        <p14:creationId xmlns:p14="http://schemas.microsoft.com/office/powerpoint/2010/main" val="1020242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solidFill>
              </a:rPr>
              <a:t>Non acute roll out </a:t>
            </a:r>
            <a:endParaRPr lang="en-GB" dirty="0">
              <a:solidFill>
                <a:schemeClr val="accent1"/>
              </a:solidFill>
            </a:endParaRPr>
          </a:p>
        </p:txBody>
      </p:sp>
      <p:sp>
        <p:nvSpPr>
          <p:cNvPr id="3" name="Content Placeholder 2"/>
          <p:cNvSpPr>
            <a:spLocks noGrp="1"/>
          </p:cNvSpPr>
          <p:nvPr>
            <p:ph idx="1"/>
          </p:nvPr>
        </p:nvSpPr>
        <p:spPr/>
        <p:txBody>
          <a:bodyPr>
            <a:normAutofit fontScale="85000" lnSpcReduction="10000"/>
          </a:bodyPr>
          <a:lstStyle/>
          <a:p>
            <a:r>
              <a:rPr lang="en-GB" dirty="0" smtClean="0"/>
              <a:t> </a:t>
            </a:r>
            <a:r>
              <a:rPr lang="en-GB" dirty="0"/>
              <a:t>The Government introduced the Health and Care Bill on 6 July 2021, reinforcing the Government’s commitment to introduce a statutory medical examiner system</a:t>
            </a:r>
            <a:r>
              <a:rPr lang="en-GB" dirty="0" smtClean="0"/>
              <a:t>.</a:t>
            </a:r>
          </a:p>
          <a:p>
            <a:r>
              <a:rPr lang="en-GB" dirty="0"/>
              <a:t> The Clause of the Health and Care Bill relating to medical examiners completed House of Commons report stage on 23 November 2021 and first reading in the House of Lords was on 24 November 2021</a:t>
            </a:r>
            <a:r>
              <a:rPr lang="en-GB" dirty="0" smtClean="0"/>
              <a:t>.</a:t>
            </a:r>
          </a:p>
          <a:p>
            <a:r>
              <a:rPr lang="en-GB" dirty="0" smtClean="0"/>
              <a:t> </a:t>
            </a:r>
            <a:r>
              <a:rPr lang="en-GB" dirty="0"/>
              <a:t>The Health and Care Bill will amend the Coroners and Justice Act 2009 to allow NHS bodies to appoint medical examiners instead of Local Authorities in England, and Welsh NHS bodies in </a:t>
            </a:r>
            <a:r>
              <a:rPr lang="en-GB" dirty="0" smtClean="0"/>
              <a:t>Wales</a:t>
            </a:r>
          </a:p>
          <a:p>
            <a:r>
              <a:rPr lang="en-GB" dirty="0" smtClean="0"/>
              <a:t>Subject </a:t>
            </a:r>
            <a:r>
              <a:rPr lang="en-GB" dirty="0"/>
              <a:t>to parliamentary process we do not expect the statutory system to be introduced before Summer 2022. </a:t>
            </a:r>
          </a:p>
        </p:txBody>
      </p:sp>
    </p:spTree>
    <p:extLst>
      <p:ext uri="{BB962C8B-B14F-4D97-AF65-F5344CB8AC3E}">
        <p14:creationId xmlns:p14="http://schemas.microsoft.com/office/powerpoint/2010/main" val="25991436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solidFill>
              </a:rPr>
              <a:t>Operational Model</a:t>
            </a:r>
            <a:endParaRPr lang="en-GB" dirty="0">
              <a:solidFill>
                <a:schemeClr val="accent1"/>
              </a:solidFill>
            </a:endParaRPr>
          </a:p>
        </p:txBody>
      </p:sp>
      <p:sp>
        <p:nvSpPr>
          <p:cNvPr id="3" name="Content Placeholder 2"/>
          <p:cNvSpPr>
            <a:spLocks noGrp="1"/>
          </p:cNvSpPr>
          <p:nvPr>
            <p:ph idx="1"/>
          </p:nvPr>
        </p:nvSpPr>
        <p:spPr/>
        <p:txBody>
          <a:bodyPr/>
          <a:lstStyle/>
          <a:p>
            <a:r>
              <a:rPr lang="en-GB" dirty="0" smtClean="0"/>
              <a:t>Existing Medical Examiner offices in acute Trusts are being asked to take on their local community deaths</a:t>
            </a:r>
          </a:p>
          <a:p>
            <a:r>
              <a:rPr lang="en-GB" dirty="0" smtClean="0"/>
              <a:t>Regional teams are aligning GP practices, Care Homes, Hospices </a:t>
            </a:r>
            <a:r>
              <a:rPr lang="en-GB" dirty="0" err="1" smtClean="0"/>
              <a:t>etc</a:t>
            </a:r>
            <a:r>
              <a:rPr lang="en-GB" dirty="0" smtClean="0"/>
              <a:t> with ME offices using mapping tools</a:t>
            </a:r>
          </a:p>
          <a:p>
            <a:r>
              <a:rPr lang="en-GB" dirty="0" smtClean="0"/>
              <a:t>Coronial boundaries being followed if possible</a:t>
            </a:r>
          </a:p>
          <a:p>
            <a:r>
              <a:rPr lang="en-GB" dirty="0" smtClean="0"/>
              <a:t> Offices have been recruiting ME s and MEO s to prepare for the increase in cases</a:t>
            </a:r>
          </a:p>
          <a:p>
            <a:endParaRPr lang="en-GB" dirty="0"/>
          </a:p>
        </p:txBody>
      </p:sp>
    </p:spTree>
    <p:extLst>
      <p:ext uri="{BB962C8B-B14F-4D97-AF65-F5344CB8AC3E}">
        <p14:creationId xmlns:p14="http://schemas.microsoft.com/office/powerpoint/2010/main" val="142438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solidFill>
              </a:rPr>
              <a:t>A MORE COMPLEX PROCESS…..</a:t>
            </a:r>
            <a:endParaRPr lang="en-GB" dirty="0">
              <a:solidFill>
                <a:schemeClr val="accent1"/>
              </a:solidFill>
            </a:endParaRPr>
          </a:p>
        </p:txBody>
      </p:sp>
      <p:sp>
        <p:nvSpPr>
          <p:cNvPr id="3" name="Content Placeholder 2"/>
          <p:cNvSpPr>
            <a:spLocks noGrp="1"/>
          </p:cNvSpPr>
          <p:nvPr>
            <p:ph idx="1"/>
          </p:nvPr>
        </p:nvSpPr>
        <p:spPr>
          <a:xfrm>
            <a:off x="628650" y="1825625"/>
            <a:ext cx="3727326" cy="4351338"/>
          </a:xfrm>
        </p:spPr>
        <p:txBody>
          <a:bodyPr>
            <a:normAutofit fontScale="85000" lnSpcReduction="20000"/>
          </a:bodyPr>
          <a:lstStyle/>
          <a:p>
            <a:r>
              <a:rPr lang="en-GB" dirty="0" smtClean="0"/>
              <a:t>Process needs to work for GPs and ME office</a:t>
            </a:r>
          </a:p>
          <a:p>
            <a:r>
              <a:rPr lang="en-GB" dirty="0" smtClean="0"/>
              <a:t>GPs are busy people!</a:t>
            </a:r>
          </a:p>
          <a:p>
            <a:r>
              <a:rPr lang="en-GB" dirty="0" smtClean="0"/>
              <a:t>GP availability </a:t>
            </a:r>
          </a:p>
          <a:p>
            <a:r>
              <a:rPr lang="en-GB" dirty="0" smtClean="0"/>
              <a:t>Pressures of </a:t>
            </a:r>
            <a:r>
              <a:rPr lang="en-GB" dirty="0" err="1" smtClean="0"/>
              <a:t>Covid</a:t>
            </a:r>
            <a:r>
              <a:rPr lang="en-GB" dirty="0" smtClean="0"/>
              <a:t>, backlogs, vaccination already on primary care </a:t>
            </a:r>
          </a:p>
          <a:p>
            <a:r>
              <a:rPr lang="en-GB" dirty="0" smtClean="0"/>
              <a:t>Seen as extra work</a:t>
            </a:r>
          </a:p>
          <a:p>
            <a:r>
              <a:rPr lang="en-GB" dirty="0" smtClean="0"/>
              <a:t>Why now?</a:t>
            </a:r>
          </a:p>
          <a:p>
            <a:r>
              <a:rPr lang="en-GB" dirty="0" smtClean="0"/>
              <a:t>GP engagement vital</a:t>
            </a:r>
          </a:p>
          <a:p>
            <a:r>
              <a:rPr lang="en-GB" dirty="0" smtClean="0"/>
              <a:t>Data sharing agreements</a:t>
            </a:r>
          </a:p>
          <a:p>
            <a:r>
              <a:rPr lang="en-GB" dirty="0" smtClean="0"/>
              <a:t>Opt out patients</a:t>
            </a:r>
          </a:p>
          <a:p>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196752"/>
            <a:ext cx="4672776" cy="5472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3904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rPr>
              <a:t>Data Sharing</a:t>
            </a:r>
            <a:endParaRPr lang="en-GB" b="1" dirty="0">
              <a:solidFill>
                <a:schemeClr val="accent1"/>
              </a:solidFill>
            </a:endParaRPr>
          </a:p>
        </p:txBody>
      </p:sp>
      <p:sp>
        <p:nvSpPr>
          <p:cNvPr id="3" name="Content Placeholder 2"/>
          <p:cNvSpPr>
            <a:spLocks noGrp="1"/>
          </p:cNvSpPr>
          <p:nvPr>
            <p:ph idx="1"/>
          </p:nvPr>
        </p:nvSpPr>
        <p:spPr/>
        <p:txBody>
          <a:bodyPr>
            <a:normAutofit fontScale="92500" lnSpcReduction="10000"/>
          </a:bodyPr>
          <a:lstStyle/>
          <a:p>
            <a:r>
              <a:rPr lang="en-GB" dirty="0"/>
              <a:t>In autumn 2020, NHS England and NHS Improvement agreed with DHSC to make a submission to the Confidentiality Advisory Group (CAG) to provide a “beyond doubt” basis for healthcare providers to share confidential patient data for medical examiner scrutiny in the non-statutory phase.  This related specifically to extending medical examiner scrutiny to non-acute settings in the non-statutory phase.  Details of the approved application (ref  </a:t>
            </a:r>
            <a:r>
              <a:rPr lang="en-GB" i="1" dirty="0"/>
              <a:t>21/CAG/0032</a:t>
            </a:r>
            <a:r>
              <a:rPr lang="en-GB" dirty="0"/>
              <a:t>) can be found on the Health Research Authority's </a:t>
            </a:r>
            <a:r>
              <a:rPr lang="en-GB" u="sng" dirty="0" smtClean="0">
                <a:hlinkClick r:id="rId2"/>
              </a:rPr>
              <a:t>website</a:t>
            </a:r>
            <a:endParaRPr lang="en-GB" u="sng" dirty="0" smtClean="0"/>
          </a:p>
          <a:p>
            <a:r>
              <a:rPr lang="en-GB" dirty="0" smtClean="0"/>
              <a:t>The </a:t>
            </a:r>
            <a:r>
              <a:rPr lang="en-GB" dirty="0"/>
              <a:t>S251 approval from the CAG allows other healthcare organisations to share confidential patient data for </a:t>
            </a:r>
            <a:r>
              <a:rPr lang="en-GB" dirty="0">
                <a:solidFill>
                  <a:srgbClr val="FF0000"/>
                </a:solidFill>
              </a:rPr>
              <a:t>medical examiner scrutiny</a:t>
            </a:r>
            <a:r>
              <a:rPr lang="en-GB" dirty="0"/>
              <a:t>. </a:t>
            </a:r>
            <a:endParaRPr lang="en-GB" dirty="0"/>
          </a:p>
        </p:txBody>
      </p:sp>
    </p:spTree>
    <p:extLst>
      <p:ext uri="{BB962C8B-B14F-4D97-AF65-F5344CB8AC3E}">
        <p14:creationId xmlns:p14="http://schemas.microsoft.com/office/powerpoint/2010/main" val="1744624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solidFill>
              </a:rPr>
              <a:t>Access to GP notes</a:t>
            </a:r>
            <a:endParaRPr lang="en-GB" dirty="0">
              <a:solidFill>
                <a:schemeClr val="accent1"/>
              </a:solidFill>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4230" y="1340768"/>
            <a:ext cx="300990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836712"/>
            <a:ext cx="3384376" cy="241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930410"/>
            <a:ext cx="2476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444808"/>
            <a:ext cx="4291104"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5832" y="3269355"/>
            <a:ext cx="3663730"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4725144"/>
            <a:ext cx="2736304" cy="187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935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2949178" cy="1600200"/>
          </a:xfrm>
        </p:spPr>
        <p:txBody>
          <a:bodyPr>
            <a:normAutofit/>
          </a:bodyPr>
          <a:lstStyle/>
          <a:p>
            <a:r>
              <a:rPr lang="en-GB" sz="3600" b="1" dirty="0" smtClean="0">
                <a:solidFill>
                  <a:schemeClr val="accent1"/>
                </a:solidFill>
              </a:rPr>
              <a:t>Our experience</a:t>
            </a:r>
            <a:endParaRPr lang="en-GB" sz="3600" b="1" dirty="0">
              <a:solidFill>
                <a:schemeClr val="accent1"/>
              </a:solidFill>
            </a:endParaRPr>
          </a:p>
        </p:txBody>
      </p:sp>
      <p:sp>
        <p:nvSpPr>
          <p:cNvPr id="5" name="Text Placeholder 4"/>
          <p:cNvSpPr>
            <a:spLocks noGrp="1"/>
          </p:cNvSpPr>
          <p:nvPr>
            <p:ph type="body" sz="half" idx="2"/>
          </p:nvPr>
        </p:nvSpPr>
        <p:spPr>
          <a:xfrm>
            <a:off x="251520" y="1447189"/>
            <a:ext cx="3528392" cy="4536504"/>
          </a:xfrm>
        </p:spPr>
        <p:txBody>
          <a:bodyPr>
            <a:normAutofit/>
          </a:bodyPr>
          <a:lstStyle/>
          <a:p>
            <a:pPr marL="285750" indent="-285750">
              <a:buFont typeface="Arial" panose="020B0604020202020204" pitchFamily="34" charset="0"/>
              <a:buChar char="•"/>
            </a:pPr>
            <a:r>
              <a:rPr lang="en-GB" dirty="0" smtClean="0"/>
              <a:t>Medical Examiner Office opened 2019</a:t>
            </a:r>
          </a:p>
          <a:p>
            <a:pPr marL="285750" indent="-285750">
              <a:buFont typeface="Arial" panose="020B0604020202020204" pitchFamily="34" charset="0"/>
              <a:buChar char="•"/>
            </a:pPr>
            <a:r>
              <a:rPr lang="en-GB" dirty="0" smtClean="0"/>
              <a:t>100 % Scrutiny of all in hospital deaths completed</a:t>
            </a:r>
          </a:p>
          <a:p>
            <a:pPr marL="285750" indent="-285750">
              <a:buFont typeface="Arial" panose="020B0604020202020204" pitchFamily="34" charset="0"/>
              <a:buChar char="•"/>
            </a:pPr>
            <a:r>
              <a:rPr lang="en-GB" dirty="0" smtClean="0"/>
              <a:t>Small number of deaths ~200/year</a:t>
            </a:r>
          </a:p>
          <a:p>
            <a:pPr marL="285750" indent="-285750">
              <a:buFont typeface="Arial" panose="020B0604020202020204" pitchFamily="34" charset="0"/>
              <a:buChar char="•"/>
            </a:pPr>
            <a:r>
              <a:rPr lang="en-GB" dirty="0" smtClean="0"/>
              <a:t>Good clinician engagement</a:t>
            </a:r>
          </a:p>
          <a:p>
            <a:pPr marL="285750" indent="-285750">
              <a:buFont typeface="Arial" panose="020B0604020202020204" pitchFamily="34" charset="0"/>
              <a:buChar char="•"/>
            </a:pPr>
            <a:r>
              <a:rPr lang="en-GB" dirty="0" smtClean="0"/>
              <a:t>Community deaths (1900) assigned to Royal Papworth ME Office</a:t>
            </a:r>
          </a:p>
          <a:p>
            <a:pPr marL="285750" indent="-285750">
              <a:buFont typeface="Arial" panose="020B0604020202020204" pitchFamily="34" charset="0"/>
              <a:buChar char="•"/>
            </a:pPr>
            <a:r>
              <a:rPr lang="en-GB" dirty="0" smtClean="0"/>
              <a:t>Team of 7 ME s, 2 MEOs now in place</a:t>
            </a:r>
          </a:p>
          <a:p>
            <a:pPr marL="285750" indent="-285750">
              <a:buFont typeface="Arial" panose="020B0604020202020204" pitchFamily="34" charset="0"/>
              <a:buChar char="•"/>
            </a:pPr>
            <a:r>
              <a:rPr lang="en-GB" dirty="0" smtClean="0"/>
              <a:t>Community roll out has started</a:t>
            </a:r>
          </a:p>
          <a:p>
            <a:pPr marL="285750" indent="-285750">
              <a:buFont typeface="Arial" panose="020B0604020202020204" pitchFamily="34" charset="0"/>
              <a:buChar char="•"/>
            </a:pPr>
            <a:r>
              <a:rPr lang="en-GB" dirty="0" smtClean="0"/>
              <a:t>Good working relationship with CCG and LMC</a:t>
            </a:r>
          </a:p>
          <a:p>
            <a:pPr marL="285750" indent="-285750">
              <a:buFont typeface="Arial" panose="020B0604020202020204" pitchFamily="34" charset="0"/>
              <a:buChar char="•"/>
            </a:pPr>
            <a:r>
              <a:rPr lang="en-GB" dirty="0" smtClean="0"/>
              <a:t>LMC Chair volunteered to be our first GP practice</a:t>
            </a:r>
          </a:p>
          <a:p>
            <a:endParaRPr lang="en-GB" dirty="0" smtClean="0"/>
          </a:p>
          <a:p>
            <a:endParaRPr lang="en-GB" dirty="0" smtClean="0"/>
          </a:p>
          <a:p>
            <a:endParaRPr lang="en-GB" dirty="0" smtClean="0"/>
          </a:p>
          <a:p>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7984" y="620688"/>
            <a:ext cx="4376159" cy="272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728483"/>
            <a:ext cx="2095966"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0216" y="4723553"/>
            <a:ext cx="309634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1310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245"/>
            <a:ext cx="3453234" cy="1600200"/>
          </a:xfrm>
        </p:spPr>
        <p:txBody>
          <a:bodyPr>
            <a:normAutofit/>
          </a:bodyPr>
          <a:lstStyle/>
          <a:p>
            <a:r>
              <a:rPr lang="en-GB" sz="4000" b="1" dirty="0" smtClean="0">
                <a:solidFill>
                  <a:schemeClr val="accent1">
                    <a:lumMod val="75000"/>
                  </a:schemeClr>
                </a:solidFill>
              </a:rPr>
              <a:t>Our successes</a:t>
            </a:r>
            <a:endParaRPr lang="en-GB" sz="4000" b="1" dirty="0">
              <a:solidFill>
                <a:schemeClr val="accent1">
                  <a:lumMod val="75000"/>
                </a:schemeClr>
              </a:solidFill>
            </a:endParaRPr>
          </a:p>
        </p:txBody>
      </p:sp>
      <p:sp>
        <p:nvSpPr>
          <p:cNvPr id="4" name="Text Placeholder 3"/>
          <p:cNvSpPr>
            <a:spLocks noGrp="1"/>
          </p:cNvSpPr>
          <p:nvPr>
            <p:ph type="body" sz="half" idx="2"/>
          </p:nvPr>
        </p:nvSpPr>
        <p:spPr>
          <a:xfrm>
            <a:off x="323528" y="2057400"/>
            <a:ext cx="3816423" cy="3811588"/>
          </a:xfrm>
        </p:spPr>
        <p:txBody>
          <a:bodyPr>
            <a:normAutofit/>
          </a:bodyPr>
          <a:lstStyle/>
          <a:p>
            <a:pPr marL="285750" indent="-285750">
              <a:spcAft>
                <a:spcPts val="0"/>
              </a:spcAft>
              <a:buFont typeface="Arial" panose="020B0604020202020204" pitchFamily="34" charset="0"/>
              <a:buChar char="•"/>
            </a:pPr>
            <a:r>
              <a:rPr lang="en-GB" sz="2000" dirty="0" smtClean="0">
                <a:ea typeface="Calibri"/>
              </a:rPr>
              <a:t>New ME office at Arthur Rank Hospice</a:t>
            </a:r>
          </a:p>
          <a:p>
            <a:pPr marL="285750" indent="-285750">
              <a:spcAft>
                <a:spcPts val="0"/>
              </a:spcAft>
              <a:buFont typeface="Arial" panose="020B0604020202020204" pitchFamily="34" charset="0"/>
              <a:buChar char="•"/>
            </a:pPr>
            <a:r>
              <a:rPr lang="en-GB" sz="2000" dirty="0" smtClean="0">
                <a:ea typeface="Calibri"/>
              </a:rPr>
              <a:t>4 GP practices </a:t>
            </a:r>
            <a:r>
              <a:rPr lang="en-GB" sz="2000" dirty="0" err="1" smtClean="0">
                <a:ea typeface="Calibri"/>
              </a:rPr>
              <a:t>onboarded</a:t>
            </a:r>
            <a:r>
              <a:rPr lang="en-GB" sz="2000" dirty="0" smtClean="0">
                <a:ea typeface="Calibri"/>
              </a:rPr>
              <a:t> and 1 hospice</a:t>
            </a:r>
          </a:p>
          <a:p>
            <a:pPr marL="285750" indent="-285750">
              <a:spcAft>
                <a:spcPts val="0"/>
              </a:spcAft>
              <a:buFont typeface="Arial" panose="020B0604020202020204" pitchFamily="34" charset="0"/>
              <a:buChar char="•"/>
            </a:pPr>
            <a:r>
              <a:rPr lang="en-GB" sz="2000" dirty="0" smtClean="0">
                <a:ea typeface="Calibri"/>
              </a:rPr>
              <a:t>2018-19 </a:t>
            </a:r>
            <a:r>
              <a:rPr lang="en-GB" sz="2000" dirty="0" smtClean="0">
                <a:solidFill>
                  <a:srgbClr val="FF0000"/>
                </a:solidFill>
                <a:ea typeface="Calibri"/>
              </a:rPr>
              <a:t>85.2</a:t>
            </a:r>
            <a:r>
              <a:rPr lang="en-GB" sz="2000" dirty="0" smtClean="0">
                <a:ea typeface="Calibri"/>
              </a:rPr>
              <a:t> % of all deaths referred to the Coroner ( pre ME)</a:t>
            </a:r>
          </a:p>
          <a:p>
            <a:pPr marL="285750" indent="-285750">
              <a:spcAft>
                <a:spcPts val="0"/>
              </a:spcAft>
              <a:buFont typeface="Arial" panose="020B0604020202020204" pitchFamily="34" charset="0"/>
              <a:buChar char="•"/>
            </a:pPr>
            <a:r>
              <a:rPr lang="en-GB" sz="2000" dirty="0" smtClean="0">
                <a:ea typeface="Calibri"/>
              </a:rPr>
              <a:t>2020-2021 </a:t>
            </a:r>
            <a:r>
              <a:rPr lang="en-GB" sz="2000" dirty="0" smtClean="0">
                <a:solidFill>
                  <a:srgbClr val="FF0000"/>
                </a:solidFill>
                <a:ea typeface="Calibri"/>
              </a:rPr>
              <a:t>44.5% </a:t>
            </a:r>
            <a:r>
              <a:rPr lang="en-GB" sz="2000" dirty="0" smtClean="0">
                <a:ea typeface="Calibri"/>
              </a:rPr>
              <a:t>of all deaths referred to the coroner ( post ME )</a:t>
            </a:r>
            <a:endParaRPr lang="en-GB" sz="2000" i="1" dirty="0" smtClean="0">
              <a:ea typeface="Calibri"/>
            </a:endParaRPr>
          </a:p>
          <a:p>
            <a:pPr>
              <a:spcAft>
                <a:spcPts val="0"/>
              </a:spcAft>
            </a:pPr>
            <a:endParaRPr lang="en-GB" sz="1200" i="1" dirty="0">
              <a:ea typeface="Calibri"/>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772816"/>
            <a:ext cx="374967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4509120"/>
            <a:ext cx="8517582" cy="1800200"/>
          </a:xfrm>
        </p:spPr>
        <p:txBody>
          <a:bodyPr>
            <a:normAutofit fontScale="25000" lnSpcReduction="20000"/>
          </a:bodyPr>
          <a:lstStyle/>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lvl="0" indent="0">
              <a:buNone/>
            </a:pPr>
            <a:r>
              <a:rPr lang="en-GB" sz="6400" b="1" i="1" dirty="0" smtClean="0">
                <a:solidFill>
                  <a:schemeClr val="accent1"/>
                </a:solidFill>
                <a:ea typeface="Calibri"/>
              </a:rPr>
              <a:t>‘The </a:t>
            </a:r>
            <a:r>
              <a:rPr lang="en-GB" sz="6400" b="1" i="1" dirty="0">
                <a:solidFill>
                  <a:schemeClr val="accent1"/>
                </a:solidFill>
                <a:ea typeface="Calibri"/>
              </a:rPr>
              <a:t>excellent ME scrutiny forms and input from an ME is enabling us to deal with families better also. This is probably a value added element at our end but also for  the hospital also  – we have been able to say to some families in the light of the scrutiny that it is a clear post op complication </a:t>
            </a:r>
            <a:r>
              <a:rPr lang="en-GB" sz="6400" b="1" i="1" dirty="0" err="1">
                <a:solidFill>
                  <a:schemeClr val="accent1"/>
                </a:solidFill>
                <a:ea typeface="Calibri"/>
              </a:rPr>
              <a:t>etc</a:t>
            </a:r>
            <a:r>
              <a:rPr lang="en-GB" sz="6400" b="1" i="1" dirty="0">
                <a:solidFill>
                  <a:schemeClr val="accent1"/>
                </a:solidFill>
                <a:ea typeface="Calibri"/>
              </a:rPr>
              <a:t> and we have then avoided an inquest  and saved a lot of clinician time. </a:t>
            </a:r>
          </a:p>
          <a:p>
            <a:pPr marL="0" lvl="0" indent="0">
              <a:buNone/>
            </a:pPr>
            <a:r>
              <a:rPr lang="en-GB" sz="6400" b="1" i="1" dirty="0">
                <a:solidFill>
                  <a:schemeClr val="accent1"/>
                </a:solidFill>
                <a:ea typeface="Calibri"/>
              </a:rPr>
              <a:t>I have the highest regard and utmost praise for the ME system and the benefits it has </a:t>
            </a:r>
            <a:r>
              <a:rPr lang="en-GB" sz="6400" b="1" i="1" dirty="0" smtClean="0">
                <a:solidFill>
                  <a:schemeClr val="accent1"/>
                </a:solidFill>
                <a:ea typeface="Calibri"/>
              </a:rPr>
              <a:t>brought’</a:t>
            </a:r>
            <a:r>
              <a:rPr lang="en-GB" b="1" i="1" dirty="0" smtClean="0">
                <a:solidFill>
                  <a:schemeClr val="accent1"/>
                </a:solidFill>
                <a:ea typeface="Calibri"/>
              </a:rPr>
              <a:t>’</a:t>
            </a:r>
            <a:endParaRPr lang="en-GB" b="1" i="1" dirty="0">
              <a:solidFill>
                <a:schemeClr val="accent1"/>
              </a:solidFill>
              <a:ea typeface="Calibri"/>
            </a:endParaRPr>
          </a:p>
          <a:p>
            <a:pPr marL="0" indent="0">
              <a:buNone/>
            </a:pPr>
            <a:endParaRPr lang="en-GB" dirty="0"/>
          </a:p>
          <a:p>
            <a:pPr marL="285750" lvl="0" indent="-285750"/>
            <a:endParaRPr lang="en-GB" sz="1200" dirty="0" smtClean="0">
              <a:solidFill>
                <a:prstClr val="black"/>
              </a:solidFill>
              <a:ea typeface="Calibri"/>
            </a:endParaRPr>
          </a:p>
          <a:p>
            <a:pPr marL="285750" lvl="0" indent="-285750"/>
            <a:endParaRPr lang="en-GB" sz="1200" dirty="0">
              <a:solidFill>
                <a:prstClr val="black"/>
              </a:solidFill>
              <a:ea typeface="Calibri"/>
            </a:endParaRPr>
          </a:p>
          <a:p>
            <a:pPr marL="285750" lvl="0" indent="-285750"/>
            <a:endParaRPr lang="en-GB" sz="1200" dirty="0" smtClean="0">
              <a:solidFill>
                <a:prstClr val="black"/>
              </a:solidFill>
              <a:ea typeface="Calibri"/>
            </a:endParaRPr>
          </a:p>
          <a:p>
            <a:pPr marL="285750" lvl="0" indent="-285750"/>
            <a:endParaRPr lang="en-GB" sz="1200" dirty="0">
              <a:solidFill>
                <a:prstClr val="black"/>
              </a:solidFill>
              <a:ea typeface="Calibri"/>
            </a:endParaRPr>
          </a:p>
          <a:p>
            <a:pPr marL="0" indent="0">
              <a:buNone/>
            </a:pPr>
            <a:endParaRPr lang="en-GB" dirty="0"/>
          </a:p>
        </p:txBody>
      </p:sp>
    </p:spTree>
    <p:extLst>
      <p:ext uri="{BB962C8B-B14F-4D97-AF65-F5344CB8AC3E}">
        <p14:creationId xmlns:p14="http://schemas.microsoft.com/office/powerpoint/2010/main" val="36847303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204864"/>
            <a:ext cx="2949178" cy="1600200"/>
          </a:xfrm>
        </p:spPr>
        <p:txBody>
          <a:bodyPr>
            <a:normAutofit/>
          </a:bodyPr>
          <a:lstStyle/>
          <a:p>
            <a:r>
              <a:rPr lang="en-GB" sz="3600" b="1" dirty="0" smtClean="0">
                <a:solidFill>
                  <a:schemeClr val="accent1">
                    <a:lumMod val="75000"/>
                  </a:schemeClr>
                </a:solidFill>
              </a:rPr>
              <a:t>In Summary…….</a:t>
            </a:r>
            <a:endParaRPr lang="en-GB" sz="3600" b="1" dirty="0">
              <a:solidFill>
                <a:schemeClr val="accent1">
                  <a:lumMod val="75000"/>
                </a:schemeClr>
              </a:solidFill>
            </a:endParaRPr>
          </a:p>
        </p:txBody>
      </p:sp>
      <p:sp>
        <p:nvSpPr>
          <p:cNvPr id="4" name="Text Placeholder 3"/>
          <p:cNvSpPr>
            <a:spLocks noGrp="1"/>
          </p:cNvSpPr>
          <p:nvPr>
            <p:ph type="body" sz="half" idx="2"/>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03370" y="234888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620688"/>
            <a:ext cx="3384376" cy="190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5870" y="4479393"/>
            <a:ext cx="1768275" cy="234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8" y="3573016"/>
            <a:ext cx="1838207" cy="195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08960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59632" y="2420888"/>
            <a:ext cx="6858000" cy="2387600"/>
          </a:xfrm>
        </p:spPr>
        <p:txBody>
          <a:bodyPr/>
          <a:lstStyle/>
          <a:p>
            <a:r>
              <a:rPr lang="en-GB" b="1" dirty="0" smtClean="0">
                <a:solidFill>
                  <a:schemeClr val="accent1">
                    <a:lumMod val="75000"/>
                  </a:schemeClr>
                </a:solidFill>
              </a:rPr>
              <a:t>Thank You For Your Time</a:t>
            </a:r>
            <a:endParaRPr lang="en-GB" b="1" dirty="0">
              <a:solidFill>
                <a:schemeClr val="accent1">
                  <a:lumMod val="75000"/>
                </a:schemeClr>
              </a:solidFill>
            </a:endParaRPr>
          </a:p>
        </p:txBody>
      </p:sp>
      <p:sp>
        <p:nvSpPr>
          <p:cNvPr id="6" name="Subtitle 5"/>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82888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6CEFAFF-2386-4CA4-9E03-C98393DFEEB6}"/>
              </a:ext>
            </a:extLst>
          </p:cNvPr>
          <p:cNvPicPr>
            <a:picLocks noChangeAspect="1"/>
          </p:cNvPicPr>
          <p:nvPr/>
        </p:nvPicPr>
        <p:blipFill>
          <a:blip r:embed="rId3"/>
          <a:stretch>
            <a:fillRect/>
          </a:stretch>
        </p:blipFill>
        <p:spPr>
          <a:xfrm>
            <a:off x="219903" y="1631047"/>
            <a:ext cx="3095713" cy="3365347"/>
          </a:xfrm>
          <a:prstGeom prst="rect">
            <a:avLst/>
          </a:prstGeom>
          <a:effectLst>
            <a:outerShdw blurRad="63500" sx="102000" sy="102000" algn="ctr" rotWithShape="0">
              <a:prstClr val="black">
                <a:alpha val="40000"/>
              </a:prstClr>
            </a:outerShdw>
          </a:effectLst>
        </p:spPr>
      </p:pic>
      <p:pic>
        <p:nvPicPr>
          <p:cNvPr id="15" name="Picture 14">
            <a:extLst>
              <a:ext uri="{FF2B5EF4-FFF2-40B4-BE49-F238E27FC236}">
                <a16:creationId xmlns:a16="http://schemas.microsoft.com/office/drawing/2014/main" xmlns="" id="{9293D4FD-55D4-4D49-9396-3CEE37EF6141}"/>
              </a:ext>
            </a:extLst>
          </p:cNvPr>
          <p:cNvPicPr>
            <a:picLocks noChangeAspect="1"/>
          </p:cNvPicPr>
          <p:nvPr/>
        </p:nvPicPr>
        <p:blipFill>
          <a:blip r:embed="rId4"/>
          <a:stretch>
            <a:fillRect/>
          </a:stretch>
        </p:blipFill>
        <p:spPr>
          <a:xfrm>
            <a:off x="4395905" y="1228895"/>
            <a:ext cx="2980336" cy="2306320"/>
          </a:xfrm>
          <a:prstGeom prst="rect">
            <a:avLst/>
          </a:prstGeom>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xmlns="" id="{44BB616F-BEF4-4E2E-9C22-340242DF1D19}"/>
              </a:ext>
            </a:extLst>
          </p:cNvPr>
          <p:cNvPicPr>
            <a:picLocks noChangeAspect="1"/>
          </p:cNvPicPr>
          <p:nvPr/>
        </p:nvPicPr>
        <p:blipFill>
          <a:blip r:embed="rId5"/>
          <a:stretch>
            <a:fillRect/>
          </a:stretch>
        </p:blipFill>
        <p:spPr>
          <a:xfrm>
            <a:off x="2920644" y="4077277"/>
            <a:ext cx="2203698" cy="2598484"/>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xmlns="" id="{8AF20193-C922-4676-BC3E-33EEF0267F1B}"/>
              </a:ext>
            </a:extLst>
          </p:cNvPr>
          <p:cNvPicPr>
            <a:picLocks noChangeAspect="1"/>
          </p:cNvPicPr>
          <p:nvPr/>
        </p:nvPicPr>
        <p:blipFill>
          <a:blip r:embed="rId6"/>
          <a:stretch>
            <a:fillRect/>
          </a:stretch>
        </p:blipFill>
        <p:spPr>
          <a:xfrm>
            <a:off x="5974081" y="3260897"/>
            <a:ext cx="2391347" cy="3243457"/>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457201" y="548642"/>
            <a:ext cx="7218218" cy="611649"/>
          </a:xfrm>
        </p:spPr>
        <p:txBody>
          <a:bodyPr>
            <a:normAutofit fontScale="90000"/>
          </a:bodyPr>
          <a:lstStyle/>
          <a:p>
            <a:r>
              <a:rPr lang="en-US" dirty="0">
                <a:solidFill>
                  <a:schemeClr val="tx2">
                    <a:lumMod val="60000"/>
                    <a:lumOff val="40000"/>
                  </a:schemeClr>
                </a:solidFill>
              </a:rPr>
              <a:t>Why we need Medical Examiners</a:t>
            </a:r>
            <a:endParaRPr lang="en-GB" dirty="0">
              <a:solidFill>
                <a:schemeClr val="tx2">
                  <a:lumMod val="60000"/>
                  <a:lumOff val="40000"/>
                </a:schemeClr>
              </a:solidFill>
            </a:endParaRPr>
          </a:p>
        </p:txBody>
      </p:sp>
      <p:sp>
        <p:nvSpPr>
          <p:cNvPr id="4" name="Footer Placeholder 3"/>
          <p:cNvSpPr>
            <a:spLocks noGrp="1"/>
          </p:cNvSpPr>
          <p:nvPr>
            <p:ph type="ftr" sz="quarter" idx="4294967295"/>
          </p:nvPr>
        </p:nvSpPr>
        <p:spPr>
          <a:xfrm>
            <a:off x="690677" y="6333441"/>
            <a:ext cx="5723164" cy="365125"/>
          </a:xfrm>
          <a:prstGeom prst="rect">
            <a:avLst/>
          </a:prstGeom>
        </p:spPr>
        <p:txBody>
          <a:bodyPr/>
          <a:lstStyle/>
          <a:p>
            <a:r>
              <a:rPr lang="en-US" dirty="0"/>
              <a:t>Presentation title</a:t>
            </a:r>
          </a:p>
        </p:txBody>
      </p:sp>
      <p:sp>
        <p:nvSpPr>
          <p:cNvPr id="9" name="Rectangle: Rounded Corners 8">
            <a:extLst>
              <a:ext uri="{FF2B5EF4-FFF2-40B4-BE49-F238E27FC236}">
                <a16:creationId xmlns:a16="http://schemas.microsoft.com/office/drawing/2014/main" xmlns="" id="{AB84F5F8-F6D0-4B09-B53D-289418A31275}"/>
              </a:ext>
            </a:extLst>
          </p:cNvPr>
          <p:cNvSpPr/>
          <p:nvPr/>
        </p:nvSpPr>
        <p:spPr>
          <a:xfrm>
            <a:off x="2491977" y="2550162"/>
            <a:ext cx="4160047" cy="1869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Introduction of medical examiners is a key recommendation in several high-profile independent enquiries</a:t>
            </a:r>
          </a:p>
        </p:txBody>
      </p:sp>
    </p:spTree>
    <p:extLst>
      <p:ext uri="{BB962C8B-B14F-4D97-AF65-F5344CB8AC3E}">
        <p14:creationId xmlns:p14="http://schemas.microsoft.com/office/powerpoint/2010/main" val="102417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50"/>
                                        <p:tgtEl>
                                          <p:spTgt spid="13"/>
                                        </p:tgtEl>
                                      </p:cBhvr>
                                    </p:animEffect>
                                  </p:childTnLst>
                                </p:cTn>
                              </p:par>
                            </p:childTnLst>
                          </p:cTn>
                        </p:par>
                        <p:par>
                          <p:cTn id="16" fill="hold">
                            <p:stCondLst>
                              <p:cond delay="2250"/>
                            </p:stCondLst>
                            <p:childTnLst>
                              <p:par>
                                <p:cTn id="17" presetID="10" presetClass="entr" presetSubtype="0" fill="hold" nodeType="after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73295" y="548680"/>
            <a:ext cx="454988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7" y="4005064"/>
            <a:ext cx="4383087"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31" y="0"/>
            <a:ext cx="3798887"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2007" y="5059363"/>
            <a:ext cx="4427985" cy="1754326"/>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smtClean="0">
                <a:ln>
                  <a:noFill/>
                </a:ln>
                <a:solidFill>
                  <a:schemeClr val="tx2">
                    <a:lumMod val="60000"/>
                    <a:lumOff val="40000"/>
                  </a:schemeClr>
                </a:solidFill>
                <a:effectLst/>
                <a:uLnTx/>
                <a:uFillTx/>
              </a:rPr>
              <a:t>In all of these enquiries, families did not feel heard when concerns were expressed about the care their loved ones had received</a:t>
            </a:r>
            <a:endParaRPr kumimoji="0" lang="en-GB" sz="2400" b="0" i="0" u="none" strike="noStrike" kern="0" cap="none" spc="0" normalizeH="0" baseline="0" noProof="0" dirty="0">
              <a:ln>
                <a:noFill/>
              </a:ln>
              <a:solidFill>
                <a:schemeClr val="tx2">
                  <a:lumMod val="60000"/>
                  <a:lumOff val="40000"/>
                </a:schemeClr>
              </a:solidFill>
              <a:effectLst/>
              <a:uLnTx/>
              <a:uFillTx/>
            </a:endParaRPr>
          </a:p>
        </p:txBody>
      </p:sp>
    </p:spTree>
    <p:extLst>
      <p:ext uri="{BB962C8B-B14F-4D97-AF65-F5344CB8AC3E}">
        <p14:creationId xmlns:p14="http://schemas.microsoft.com/office/powerpoint/2010/main" val="3227814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1189" y="1282061"/>
            <a:ext cx="5342082" cy="3691334"/>
          </a:xfrm>
        </p:spPr>
        <p:txBody>
          <a:bodyPr/>
          <a:lstStyle/>
          <a:p>
            <a:pPr marL="0" indent="0">
              <a:buNone/>
            </a:pPr>
            <a:r>
              <a:rPr lang="en-GB" sz="2000" dirty="0"/>
              <a:t>The introduction of medical examiners is designed to:</a:t>
            </a:r>
          </a:p>
          <a:p>
            <a:r>
              <a:rPr lang="en-GB" sz="2000" dirty="0"/>
              <a:t>provide bereaved people with opportunities to ask questions and raise concerns</a:t>
            </a:r>
          </a:p>
          <a:p>
            <a:pPr lvl="0"/>
            <a:r>
              <a:rPr lang="en-GB" sz="2000" dirty="0"/>
              <a:t>enhance safeguards for the public and healthcare providers through improved and consistent scrutiny of all non-coronial deaths </a:t>
            </a:r>
          </a:p>
          <a:p>
            <a:pPr lvl="0"/>
            <a:r>
              <a:rPr lang="en-GB" sz="2000" dirty="0"/>
              <a:t>improve the quality and accuracy of medical certification of cause of death, and ensure referrals to coroners are appropriate</a:t>
            </a:r>
          </a:p>
          <a:p>
            <a:pPr lvl="0"/>
            <a:r>
              <a:rPr lang="en-GB" sz="2000" dirty="0"/>
              <a:t>support local learning and improvement by identifying matters for clinical governance and related processes</a:t>
            </a:r>
          </a:p>
          <a:p>
            <a:r>
              <a:rPr lang="en-GB" sz="2000" dirty="0"/>
              <a:t>align with existing mortality initiatives</a:t>
            </a:r>
          </a:p>
        </p:txBody>
      </p:sp>
      <p:sp>
        <p:nvSpPr>
          <p:cNvPr id="3" name="Title 2"/>
          <p:cNvSpPr>
            <a:spLocks noGrp="1"/>
          </p:cNvSpPr>
          <p:nvPr>
            <p:ph type="title"/>
          </p:nvPr>
        </p:nvSpPr>
        <p:spPr>
          <a:xfrm>
            <a:off x="457201" y="548642"/>
            <a:ext cx="7218218" cy="611649"/>
          </a:xfrm>
        </p:spPr>
        <p:txBody>
          <a:bodyPr/>
          <a:lstStyle/>
          <a:p>
            <a:r>
              <a:rPr lang="en-US" dirty="0"/>
              <a:t>Why we need Medical Examiners</a:t>
            </a:r>
            <a:endParaRPr lang="en-GB" dirty="0"/>
          </a:p>
        </p:txBody>
      </p:sp>
      <p:sp>
        <p:nvSpPr>
          <p:cNvPr id="4" name="Footer Placeholder 3"/>
          <p:cNvSpPr>
            <a:spLocks noGrp="1"/>
          </p:cNvSpPr>
          <p:nvPr>
            <p:ph type="ftr" sz="quarter" idx="3"/>
          </p:nvPr>
        </p:nvSpPr>
        <p:spPr/>
        <p:txBody>
          <a:bodyPr/>
          <a:lstStyle/>
          <a:p>
            <a:r>
              <a:rPr lang="en-US" dirty="0">
                <a:solidFill>
                  <a:srgbClr val="768692">
                    <a:lumMod val="60000"/>
                    <a:lumOff val="40000"/>
                  </a:srgbClr>
                </a:solidFill>
              </a:rPr>
              <a:t>Presentation title</a:t>
            </a:r>
          </a:p>
        </p:txBody>
      </p:sp>
      <p:pic>
        <p:nvPicPr>
          <p:cNvPr id="5" name="Picture 2" descr="Image result for death certificate uk&quot;">
            <a:extLst>
              <a:ext uri="{FF2B5EF4-FFF2-40B4-BE49-F238E27FC236}">
                <a16:creationId xmlns:a16="http://schemas.microsoft.com/office/drawing/2014/main" xmlns="" id="{DC99C894-E697-4423-B425-CC98774179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88" r="14578"/>
          <a:stretch/>
        </p:blipFill>
        <p:spPr bwMode="auto">
          <a:xfrm>
            <a:off x="5705952" y="1282061"/>
            <a:ext cx="3438049" cy="486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232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1884" y="378461"/>
            <a:ext cx="7262081" cy="458737"/>
          </a:xfrm>
        </p:spPr>
        <p:txBody>
          <a:bodyPr/>
          <a:lstStyle/>
          <a:p>
            <a:r>
              <a:rPr lang="en-US" dirty="0"/>
              <a:t>What do Medical Examiners do?</a:t>
            </a:r>
            <a:endParaRPr lang="en-GB" dirty="0"/>
          </a:p>
        </p:txBody>
      </p:sp>
      <p:sp>
        <p:nvSpPr>
          <p:cNvPr id="6" name="Content Placeholder 2"/>
          <p:cNvSpPr txBox="1">
            <a:spLocks/>
          </p:cNvSpPr>
          <p:nvPr/>
        </p:nvSpPr>
        <p:spPr>
          <a:xfrm>
            <a:off x="506394" y="1068909"/>
            <a:ext cx="8131213" cy="5205142"/>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en-GB" sz="3400" dirty="0">
                <a:solidFill>
                  <a:srgbClr val="000000"/>
                </a:solidFill>
                <a:latin typeface="Arial" panose="020B0604020202020204" pitchFamily="34" charset="0"/>
                <a:cs typeface="Arial" panose="020B0604020202020204" pitchFamily="34" charset="0"/>
              </a:rPr>
              <a:t>Medical examiners are specially trained senior doctors who provide</a:t>
            </a:r>
            <a:r>
              <a:rPr lang="en-GB" sz="3400" dirty="0">
                <a:solidFill>
                  <a:srgbClr val="FF0000"/>
                </a:solidFill>
                <a:latin typeface="Arial" panose="020B0604020202020204" pitchFamily="34" charset="0"/>
                <a:cs typeface="Arial" panose="020B0604020202020204" pitchFamily="34" charset="0"/>
              </a:rPr>
              <a:t> independent </a:t>
            </a:r>
            <a:r>
              <a:rPr lang="en-GB" sz="3400" dirty="0">
                <a:solidFill>
                  <a:srgbClr val="000000"/>
                </a:solidFill>
                <a:latin typeface="Arial" panose="020B0604020202020204" pitchFamily="34" charset="0"/>
                <a:cs typeface="Arial" panose="020B0604020202020204" pitchFamily="34" charset="0"/>
              </a:rPr>
              <a:t>scrutiny of deaths which are not investigated by coroners.  They focus on three questions:</a:t>
            </a:r>
          </a:p>
          <a:p>
            <a:pPr marL="0" indent="0">
              <a:buFont typeface="Arial" panose="020B0604020202020204" pitchFamily="34" charset="0"/>
              <a:buNone/>
            </a:pPr>
            <a:r>
              <a:rPr lang="en-GB" sz="3300" dirty="0">
                <a:solidFill>
                  <a:srgbClr val="000000"/>
                </a:solidFill>
                <a:latin typeface="Arial" panose="020B0604020202020204" pitchFamily="34" charset="0"/>
                <a:cs typeface="Arial" panose="020B0604020202020204" pitchFamily="34" charset="0"/>
              </a:rPr>
              <a:t/>
            </a:r>
            <a:br>
              <a:rPr lang="en-GB" sz="3300" dirty="0">
                <a:solidFill>
                  <a:srgbClr val="000000"/>
                </a:solidFill>
                <a:latin typeface="Arial" panose="020B0604020202020204" pitchFamily="34" charset="0"/>
                <a:cs typeface="Arial" panose="020B0604020202020204" pitchFamily="34" charset="0"/>
              </a:rPr>
            </a:br>
            <a:r>
              <a:rPr lang="en-GB" sz="3200" dirty="0">
                <a:solidFill>
                  <a:srgbClr val="000000"/>
                </a:solidFill>
                <a:latin typeface="Arial" panose="020B0604020202020204" pitchFamily="34" charset="0"/>
                <a:cs typeface="Arial" panose="020B0604020202020204" pitchFamily="34" charset="0"/>
              </a:rPr>
              <a:t>What do patients die from? </a:t>
            </a:r>
          </a:p>
          <a:p>
            <a:r>
              <a:rPr lang="en-GB" sz="3200" dirty="0">
                <a:solidFill>
                  <a:srgbClr val="005EB8"/>
                </a:solidFill>
                <a:latin typeface="Arial" panose="020B0604020202020204" pitchFamily="34" charset="0"/>
                <a:cs typeface="Arial" panose="020B0604020202020204" pitchFamily="34" charset="0"/>
              </a:rPr>
              <a:t>Accurate completion of Medical Certificate of Cause of Death (MCCD</a:t>
            </a:r>
            <a:r>
              <a:rPr lang="en-GB" sz="3200" dirty="0" smtClean="0">
                <a:solidFill>
                  <a:srgbClr val="005EB8"/>
                </a:solidFill>
                <a:latin typeface="Arial" panose="020B0604020202020204" pitchFamily="34" charset="0"/>
                <a:cs typeface="Arial" panose="020B0604020202020204" pitchFamily="34" charset="0"/>
              </a:rPr>
              <a:t>)</a:t>
            </a:r>
          </a:p>
          <a:p>
            <a:pPr marL="0" indent="0">
              <a:buNone/>
            </a:pPr>
            <a:endParaRPr lang="en-GB" sz="3200" dirty="0" smtClean="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3200" dirty="0" smtClean="0">
                <a:solidFill>
                  <a:srgbClr val="000000"/>
                </a:solidFill>
                <a:latin typeface="Arial" panose="020B0604020202020204" pitchFamily="34" charset="0"/>
                <a:cs typeface="Arial" panose="020B0604020202020204" pitchFamily="34" charset="0"/>
              </a:rPr>
              <a:t>Does </a:t>
            </a:r>
            <a:r>
              <a:rPr lang="en-GB" sz="3200" dirty="0">
                <a:solidFill>
                  <a:srgbClr val="000000"/>
                </a:solidFill>
                <a:latin typeface="Arial" panose="020B0604020202020204" pitchFamily="34" charset="0"/>
                <a:cs typeface="Arial" panose="020B0604020202020204" pitchFamily="34" charset="0"/>
              </a:rPr>
              <a:t>the death need reporting to the coroner?</a:t>
            </a:r>
          </a:p>
          <a:p>
            <a:r>
              <a:rPr lang="en-GB" sz="3200" dirty="0">
                <a:solidFill>
                  <a:srgbClr val="005EB8"/>
                </a:solidFill>
                <a:latin typeface="Arial" panose="020B0604020202020204" pitchFamily="34" charset="0"/>
                <a:cs typeface="Arial" panose="020B0604020202020204" pitchFamily="34" charset="0"/>
              </a:rPr>
              <a:t>Timely and accurate referral to the coroner</a:t>
            </a:r>
          </a:p>
          <a:p>
            <a:endParaRPr lang="en-GB" sz="3200" dirty="0">
              <a:solidFill>
                <a:srgbClr val="7030A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3200" dirty="0">
                <a:solidFill>
                  <a:srgbClr val="000000"/>
                </a:solidFill>
                <a:latin typeface="Arial" panose="020B0604020202020204" pitchFamily="34" charset="0"/>
                <a:cs typeface="Arial" panose="020B0604020202020204" pitchFamily="34" charset="0"/>
              </a:rPr>
              <a:t>Are there any clinical governance concerns?</a:t>
            </a:r>
          </a:p>
          <a:p>
            <a:r>
              <a:rPr lang="en-GB" sz="3200" dirty="0">
                <a:solidFill>
                  <a:srgbClr val="005EB8"/>
                </a:solidFill>
                <a:latin typeface="Arial" panose="020B0604020202020204" pitchFamily="34" charset="0"/>
                <a:cs typeface="Arial" panose="020B0604020202020204" pitchFamily="34" charset="0"/>
              </a:rPr>
              <a:t>Early detection and notification</a:t>
            </a:r>
          </a:p>
          <a:p>
            <a:endParaRPr lang="en-GB" sz="2100" dirty="0">
              <a:solidFill>
                <a:srgbClr val="7030A0"/>
              </a:solidFill>
              <a:latin typeface="Arial" panose="020B0604020202020204" pitchFamily="34" charset="0"/>
              <a:cs typeface="Arial" panose="020B0604020202020204" pitchFamily="34" charset="0"/>
            </a:endParaRPr>
          </a:p>
          <a:p>
            <a:endParaRPr lang="en-GB" sz="2100" dirty="0">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396" y="3501008"/>
            <a:ext cx="1440160" cy="124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5013176"/>
            <a:ext cx="252028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67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1191" y="1343804"/>
            <a:ext cx="7737674" cy="4533468"/>
          </a:xfrm>
        </p:spPr>
        <p:txBody>
          <a:bodyPr/>
          <a:lstStyle/>
          <a:p>
            <a:r>
              <a:rPr lang="en-GB" sz="1800" dirty="0" smtClean="0"/>
              <a:t>At least 5 years’ experience as a fully registered practitioner</a:t>
            </a:r>
          </a:p>
          <a:p>
            <a:r>
              <a:rPr lang="en-GB" sz="1800" dirty="0" smtClean="0"/>
              <a:t>Currently practising in England or Wales or have retired in the last 5 years</a:t>
            </a:r>
          </a:p>
          <a:p>
            <a:r>
              <a:rPr lang="en-GB" sz="1800" dirty="0" smtClean="0"/>
              <a:t>Hold a license to practise with the GMC</a:t>
            </a:r>
          </a:p>
          <a:p>
            <a:endParaRPr lang="en-GB" dirty="0"/>
          </a:p>
          <a:p>
            <a:pPr marL="0" indent="0">
              <a:buNone/>
            </a:pPr>
            <a:r>
              <a:rPr lang="en-GB" sz="2800" b="1" dirty="0" smtClean="0">
                <a:solidFill>
                  <a:schemeClr val="bg2"/>
                </a:solidFill>
              </a:rPr>
              <a:t>What training is required to become a Medical Examiner?</a:t>
            </a:r>
          </a:p>
          <a:p>
            <a:r>
              <a:rPr lang="en-GB" sz="1800" dirty="0" smtClean="0"/>
              <a:t>Up to date knowledge of medical conditions, treatment and causes of death</a:t>
            </a:r>
          </a:p>
          <a:p>
            <a:r>
              <a:rPr lang="en-GB" sz="1800" dirty="0" smtClean="0"/>
              <a:t>Knowledge of relevant legislation and processes</a:t>
            </a:r>
          </a:p>
          <a:p>
            <a:r>
              <a:rPr lang="en-GB" sz="1800" dirty="0" smtClean="0"/>
              <a:t>Knowledge of local and national clinical governance systems</a:t>
            </a:r>
          </a:p>
          <a:p>
            <a:r>
              <a:rPr lang="en-GB" sz="1800" dirty="0" smtClean="0"/>
              <a:t>Strong communication skills</a:t>
            </a:r>
          </a:p>
          <a:p>
            <a:r>
              <a:rPr lang="en-GB" sz="1800" dirty="0" smtClean="0"/>
              <a:t>Ability to work in a multi disciplinary team</a:t>
            </a:r>
          </a:p>
          <a:p>
            <a:r>
              <a:rPr lang="en-GB" sz="1800" dirty="0" smtClean="0"/>
              <a:t>26 mandatory </a:t>
            </a:r>
            <a:r>
              <a:rPr lang="en-GB" sz="1800" dirty="0" err="1" smtClean="0"/>
              <a:t>eLfH</a:t>
            </a:r>
            <a:r>
              <a:rPr lang="en-GB" sz="1800" dirty="0" smtClean="0"/>
              <a:t> e-learning modules (8-10 hours)</a:t>
            </a:r>
          </a:p>
          <a:p>
            <a:r>
              <a:rPr lang="en-GB" sz="1800" dirty="0" smtClean="0"/>
              <a:t>Attend face to face training day ( </a:t>
            </a:r>
            <a:r>
              <a:rPr lang="en-GB" sz="1800" dirty="0" err="1" smtClean="0"/>
              <a:t>RCPath</a:t>
            </a:r>
            <a:r>
              <a:rPr lang="en-GB" sz="1800" dirty="0" smtClean="0"/>
              <a:t>)</a:t>
            </a:r>
          </a:p>
          <a:p>
            <a:pPr marL="0" indent="0">
              <a:buNone/>
            </a:pPr>
            <a:endParaRPr lang="en-GB" sz="3200" dirty="0">
              <a:solidFill>
                <a:schemeClr val="bg2"/>
              </a:solidFill>
            </a:endParaRPr>
          </a:p>
        </p:txBody>
      </p:sp>
      <p:sp>
        <p:nvSpPr>
          <p:cNvPr id="3" name="Title 2"/>
          <p:cNvSpPr>
            <a:spLocks noGrp="1"/>
          </p:cNvSpPr>
          <p:nvPr>
            <p:ph type="title"/>
          </p:nvPr>
        </p:nvSpPr>
        <p:spPr>
          <a:xfrm>
            <a:off x="457201" y="548642"/>
            <a:ext cx="7067127" cy="611649"/>
          </a:xfrm>
        </p:spPr>
        <p:txBody>
          <a:bodyPr/>
          <a:lstStyle/>
          <a:p>
            <a:r>
              <a:rPr lang="en-GB" sz="3200" b="1" dirty="0" smtClean="0"/>
              <a:t>Who Can Be A Medical Examiner?</a:t>
            </a:r>
            <a:r>
              <a:rPr lang="en-GB" dirty="0" smtClean="0"/>
              <a:t/>
            </a:r>
            <a:br>
              <a:rPr lang="en-GB" dirty="0" smtClean="0"/>
            </a:br>
            <a:endParaRPr lang="en-GB" dirty="0"/>
          </a:p>
        </p:txBody>
      </p:sp>
      <p:sp>
        <p:nvSpPr>
          <p:cNvPr id="4" name="Footer Placeholder 3"/>
          <p:cNvSpPr>
            <a:spLocks noGrp="1"/>
          </p:cNvSpPr>
          <p:nvPr>
            <p:ph type="ftr" sz="quarter" idx="3"/>
          </p:nvPr>
        </p:nvSpPr>
        <p:spPr/>
        <p:txBody>
          <a:bodyPr/>
          <a:lstStyle/>
          <a:p>
            <a:r>
              <a:rPr lang="en-US" smtClean="0">
                <a:solidFill>
                  <a:srgbClr val="768692">
                    <a:lumMod val="60000"/>
                    <a:lumOff val="40000"/>
                  </a:srgbClr>
                </a:solidFill>
              </a:rPr>
              <a:t>Presentation title</a:t>
            </a:r>
            <a:endParaRPr lang="en-US" dirty="0">
              <a:solidFill>
                <a:srgbClr val="768692">
                  <a:lumMod val="60000"/>
                  <a:lumOff val="40000"/>
                </a:srgbClr>
              </a:solidFill>
            </a:endParaRPr>
          </a:p>
        </p:txBody>
      </p:sp>
    </p:spTree>
    <p:extLst>
      <p:ext uri="{BB962C8B-B14F-4D97-AF65-F5344CB8AC3E}">
        <p14:creationId xmlns:p14="http://schemas.microsoft.com/office/powerpoint/2010/main" val="3525934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96813" y="1421267"/>
            <a:ext cx="8150375" cy="3253838"/>
          </a:xfrm>
        </p:spPr>
        <p:txBody>
          <a:bodyPr/>
          <a:lstStyle/>
          <a:p>
            <a:pPr marL="0" indent="0">
              <a:buNone/>
            </a:pPr>
            <a:r>
              <a:rPr lang="en-GB" sz="2400" dirty="0"/>
              <a:t>The role of medical examiners is to examine non-coronial  deaths to:</a:t>
            </a:r>
          </a:p>
          <a:p>
            <a:pPr lvl="0"/>
            <a:r>
              <a:rPr lang="en-GB" sz="2400" dirty="0"/>
              <a:t>agree the proposed cause of death with the attending doctor and the ensure accuracy of the medical certificate cause of death (MCCD)</a:t>
            </a:r>
          </a:p>
          <a:p>
            <a:pPr lvl="0"/>
            <a:r>
              <a:rPr lang="en-GB" sz="2400" dirty="0"/>
              <a:t>discuss the cause of death with bereaved people or informant in lay terms and establish if they have concerns about the care that could have impacted or led to death</a:t>
            </a:r>
          </a:p>
          <a:p>
            <a:pPr lvl="0"/>
            <a:r>
              <a:rPr lang="en-GB" sz="2400" dirty="0"/>
              <a:t>a medical advice resource for the local coroner</a:t>
            </a:r>
          </a:p>
          <a:p>
            <a:r>
              <a:rPr lang="en-GB" sz="2400" dirty="0"/>
              <a:t>inform the selection of cases for further review under local mortality arrangements and other clinical governance procedures.</a:t>
            </a:r>
          </a:p>
        </p:txBody>
      </p:sp>
      <p:sp>
        <p:nvSpPr>
          <p:cNvPr id="3" name="Title 2"/>
          <p:cNvSpPr>
            <a:spLocks noGrp="1"/>
          </p:cNvSpPr>
          <p:nvPr>
            <p:ph type="title"/>
          </p:nvPr>
        </p:nvSpPr>
        <p:spPr>
          <a:xfrm>
            <a:off x="457201" y="548642"/>
            <a:ext cx="7218218" cy="611649"/>
          </a:xfrm>
        </p:spPr>
        <p:txBody>
          <a:bodyPr/>
          <a:lstStyle/>
          <a:p>
            <a:r>
              <a:rPr lang="en-US" dirty="0"/>
              <a:t>How do Medical Examiners work?</a:t>
            </a:r>
            <a:endParaRPr lang="en-GB" dirty="0"/>
          </a:p>
        </p:txBody>
      </p:sp>
      <p:sp>
        <p:nvSpPr>
          <p:cNvPr id="4" name="Footer Placeholder 3"/>
          <p:cNvSpPr>
            <a:spLocks noGrp="1"/>
          </p:cNvSpPr>
          <p:nvPr>
            <p:ph type="ftr" sz="quarter" idx="3"/>
          </p:nvPr>
        </p:nvSpPr>
        <p:spPr/>
        <p:txBody>
          <a:bodyPr/>
          <a:lstStyle/>
          <a:p>
            <a:r>
              <a:rPr lang="en-US" dirty="0">
                <a:solidFill>
                  <a:srgbClr val="768692">
                    <a:lumMod val="60000"/>
                    <a:lumOff val="40000"/>
                  </a:srgbClr>
                </a:solidFill>
              </a:rPr>
              <a:t>Presentation title</a:t>
            </a:r>
          </a:p>
        </p:txBody>
      </p:sp>
    </p:spTree>
    <p:extLst>
      <p:ext uri="{BB962C8B-B14F-4D97-AF65-F5344CB8AC3E}">
        <p14:creationId xmlns:p14="http://schemas.microsoft.com/office/powerpoint/2010/main" val="2137605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T 4.3 plain template.pptx" id="{2F2F0580-1474-4B7A-A11B-8505B61FADB3}" vid="{956D579C-3B86-4FDD-8A79-810CF4E92482}"/>
    </a:ext>
  </a:extLst>
</a:theme>
</file>

<file path=ppt/theme/theme3.xml><?xml version="1.0" encoding="utf-8"?>
<a:theme xmlns:a="http://schemas.openxmlformats.org/drawingml/2006/main" name="2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T 4.3 plain template.pptx" id="{2F2F0580-1474-4B7A-A11B-8505B61FADB3}" vid="{956D579C-3B86-4FDD-8A79-810CF4E92482}"/>
    </a:ext>
  </a:extLst>
</a:theme>
</file>

<file path=ppt/theme/theme4.xml><?xml version="1.0" encoding="utf-8"?>
<a:theme xmlns:a="http://schemas.openxmlformats.org/drawingml/2006/main" name="3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T 4.3 plain template.pptx" id="{2F2F0580-1474-4B7A-A11B-8505B61FADB3}" vid="{956D579C-3B86-4FDD-8A79-810CF4E92482}"/>
    </a:ext>
  </a:extLst>
</a:theme>
</file>

<file path=ppt/theme/theme5.xml><?xml version="1.0" encoding="utf-8"?>
<a:theme xmlns:a="http://schemas.openxmlformats.org/drawingml/2006/main" name="4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T 4.3 plain template.pptx" id="{2F2F0580-1474-4B7A-A11B-8505B61FADB3}" vid="{956D579C-3B86-4FDD-8A79-810CF4E92482}"/>
    </a:ext>
  </a:extLst>
</a:theme>
</file>

<file path=ppt/theme/theme6.xml><?xml version="1.0" encoding="utf-8"?>
<a:theme xmlns:a="http://schemas.openxmlformats.org/drawingml/2006/main" name="5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T 4.3 plain template.pptx" id="{2F2F0580-1474-4B7A-A11B-8505B61FADB3}" vid="{956D579C-3B86-4FDD-8A79-810CF4E92482}"/>
    </a:ext>
  </a:extLst>
</a:theme>
</file>

<file path=ppt/theme/theme7.xml><?xml version="1.0" encoding="utf-8"?>
<a:theme xmlns:a="http://schemas.openxmlformats.org/drawingml/2006/main" name="6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T 4.3 plain template.pptx" id="{2F2F0580-1474-4B7A-A11B-8505B61FADB3}" vid="{956D579C-3B86-4FDD-8A79-810CF4E92482}"/>
    </a:ext>
  </a:extLst>
</a:theme>
</file>

<file path=ppt/theme/theme9.xml><?xml version="1.0" encoding="utf-8"?>
<a:theme xmlns:a="http://schemas.openxmlformats.org/drawingml/2006/main" name="8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T 4.3 plain template.pptx" id="{2F2F0580-1474-4B7A-A11B-8505B61FADB3}" vid="{956D579C-3B86-4FDD-8A79-810CF4E92482}"/>
    </a:ext>
  </a:extLst>
</a:theme>
</file>

<file path=docProps/app.xml><?xml version="1.0" encoding="utf-8"?>
<Properties xmlns="http://schemas.openxmlformats.org/officeDocument/2006/extended-properties" xmlns:vt="http://schemas.openxmlformats.org/officeDocument/2006/docPropsVTypes">
  <TotalTime>5301</TotalTime>
  <Words>2381</Words>
  <Application>Microsoft Office PowerPoint</Application>
  <PresentationFormat>On-screen Show (4:3)</PresentationFormat>
  <Paragraphs>275</Paragraphs>
  <Slides>39</Slides>
  <Notes>7</Notes>
  <HiddenSlides>0</HiddenSlides>
  <MMClips>0</MMClips>
  <ScaleCrop>false</ScaleCrop>
  <HeadingPairs>
    <vt:vector size="4" baseType="variant">
      <vt:variant>
        <vt:lpstr>Theme</vt:lpstr>
      </vt:variant>
      <vt:variant>
        <vt:i4>10</vt:i4>
      </vt:variant>
      <vt:variant>
        <vt:lpstr>Slide Titles</vt:lpstr>
      </vt:variant>
      <vt:variant>
        <vt:i4>39</vt:i4>
      </vt:variant>
    </vt:vector>
  </HeadingPairs>
  <TitlesOfParts>
    <vt:vector size="49"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Learning from Deaths During Covid 19</vt:lpstr>
      <vt:lpstr>The session</vt:lpstr>
      <vt:lpstr>Long Term Plan/ Patient Safety Strategy </vt:lpstr>
      <vt:lpstr>Why we need Medical Examiners</vt:lpstr>
      <vt:lpstr>PowerPoint Presentation</vt:lpstr>
      <vt:lpstr>Why we need Medical Examiners</vt:lpstr>
      <vt:lpstr>What do Medical Examiners do?</vt:lpstr>
      <vt:lpstr>Who Can Be A Medical Examiner? </vt:lpstr>
      <vt:lpstr>How do Medical Examiners work?</vt:lpstr>
      <vt:lpstr>Medical Examiner offices in acute trusts</vt:lpstr>
      <vt:lpstr>Medical examiner scrutiny</vt:lpstr>
      <vt:lpstr>Medical Examiners and Learning from Deaths</vt:lpstr>
      <vt:lpstr>Implementing national guidance on Learning from Deaths July 2017| page23 </vt:lpstr>
      <vt:lpstr>Implementing national guidance on Learning from Deaths page 24 </vt:lpstr>
      <vt:lpstr>If Concerns are Raised the Medical Examiner can ……</vt:lpstr>
      <vt:lpstr>Medical Examiners and Learning from Deaths</vt:lpstr>
      <vt:lpstr>Ensuring Learning from the Mortality Review Process and Governance</vt:lpstr>
      <vt:lpstr>Medical Examiner Implementation</vt:lpstr>
      <vt:lpstr>How we are implementing  Medical Examiners</vt:lpstr>
      <vt:lpstr>Medical Examiner Infrastructure </vt:lpstr>
      <vt:lpstr>Implementation - progress</vt:lpstr>
      <vt:lpstr>Medical Examiners and the Coronavirus Pandemic</vt:lpstr>
      <vt:lpstr>Coronavirus Act 2020 </vt:lpstr>
      <vt:lpstr>Medical Examiner Services During the Pandemic</vt:lpstr>
      <vt:lpstr>Coronavirus easements</vt:lpstr>
      <vt:lpstr>Coronavirus Act expires 24 th March 2022</vt:lpstr>
      <vt:lpstr>Medical Examiners in Covid 19</vt:lpstr>
      <vt:lpstr>Patient Safety in Covid</vt:lpstr>
      <vt:lpstr>Covid 19 Staff Deaths</vt:lpstr>
      <vt:lpstr>Non acute roll out of Medical Examiners</vt:lpstr>
      <vt:lpstr>Non acute roll out </vt:lpstr>
      <vt:lpstr>Operational Model</vt:lpstr>
      <vt:lpstr>A MORE COMPLEX PROCESS…..</vt:lpstr>
      <vt:lpstr>Data Sharing</vt:lpstr>
      <vt:lpstr>Access to GP notes</vt:lpstr>
      <vt:lpstr>Our experience</vt:lpstr>
      <vt:lpstr>Our successes</vt:lpstr>
      <vt:lpstr>In Summary…….</vt:lpstr>
      <vt:lpstr>Thank You For Your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Makings Ellen</dc:creator>
  <cp:lastModifiedBy>Makings Ellen</cp:lastModifiedBy>
  <cp:revision>40</cp:revision>
  <dcterms:created xsi:type="dcterms:W3CDTF">2022-02-18T08:37:05Z</dcterms:created>
  <dcterms:modified xsi:type="dcterms:W3CDTF">2022-03-10T19:45:01Z</dcterms:modified>
</cp:coreProperties>
</file>