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53"/>
  </p:notesMasterIdLst>
  <p:handoutMasterIdLst>
    <p:handoutMasterId r:id="rId54"/>
  </p:handoutMasterIdLst>
  <p:sldIdLst>
    <p:sldId id="256" r:id="rId2"/>
    <p:sldId id="734" r:id="rId3"/>
    <p:sldId id="738" r:id="rId4"/>
    <p:sldId id="742" r:id="rId5"/>
    <p:sldId id="749" r:id="rId6"/>
    <p:sldId id="625" r:id="rId7"/>
    <p:sldId id="750" r:id="rId8"/>
    <p:sldId id="751" r:id="rId9"/>
    <p:sldId id="769" r:id="rId10"/>
    <p:sldId id="752" r:id="rId11"/>
    <p:sldId id="753" r:id="rId12"/>
    <p:sldId id="629" r:id="rId13"/>
    <p:sldId id="453" r:id="rId14"/>
    <p:sldId id="463" r:id="rId15"/>
    <p:sldId id="633" r:id="rId16"/>
    <p:sldId id="634" r:id="rId17"/>
    <p:sldId id="530" r:id="rId18"/>
    <p:sldId id="531" r:id="rId19"/>
    <p:sldId id="533" r:id="rId20"/>
    <p:sldId id="635" r:id="rId21"/>
    <p:sldId id="695" r:id="rId22"/>
    <p:sldId id="758" r:id="rId23"/>
    <p:sldId id="759" r:id="rId24"/>
    <p:sldId id="760" r:id="rId25"/>
    <p:sldId id="761" r:id="rId26"/>
    <p:sldId id="762" r:id="rId27"/>
    <p:sldId id="763" r:id="rId28"/>
    <p:sldId id="764" r:id="rId29"/>
    <p:sldId id="765" r:id="rId30"/>
    <p:sldId id="654" r:id="rId31"/>
    <p:sldId id="547" r:id="rId32"/>
    <p:sldId id="698" r:id="rId33"/>
    <p:sldId id="743" r:id="rId34"/>
    <p:sldId id="699" r:id="rId35"/>
    <p:sldId id="754" r:id="rId36"/>
    <p:sldId id="755" r:id="rId37"/>
    <p:sldId id="756" r:id="rId38"/>
    <p:sldId id="757" r:id="rId39"/>
    <p:sldId id="771" r:id="rId40"/>
    <p:sldId id="772" r:id="rId41"/>
    <p:sldId id="700" r:id="rId42"/>
    <p:sldId id="701" r:id="rId43"/>
    <p:sldId id="705" r:id="rId44"/>
    <p:sldId id="766" r:id="rId45"/>
    <p:sldId id="767" r:id="rId46"/>
    <p:sldId id="706" r:id="rId47"/>
    <p:sldId id="768" r:id="rId48"/>
    <p:sldId id="729" r:id="rId49"/>
    <p:sldId id="739" r:id="rId50"/>
    <p:sldId id="731" r:id="rId51"/>
    <p:sldId id="39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87" autoAdjust="0"/>
    <p:restoredTop sz="96327" autoAdjust="0"/>
  </p:normalViewPr>
  <p:slideViewPr>
    <p:cSldViewPr>
      <p:cViewPr varScale="1">
        <p:scale>
          <a:sx n="128" d="100"/>
          <a:sy n="128" d="100"/>
        </p:scale>
        <p:origin x="10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nyang\Documents\Main%20work%20UoN%20June%202013\Collaboration\Peter%20Tyrer\Nottingham%20study\data\ICD%20DSM%20change%20pattern%20comparison%20Oct%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nyang\Documents\Main%20work%20UoN%20June%202013\Collaboration\Peter%20Tyrer\Nottingham%20study\data\ICD%20DSM%20change%20pattern%20comparison%20Oct%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nyang\Documents\Main%20work%20UoN%20June%202013\Collaboration\Peter%20Tyrer\Nottingham%20study\data\ICD%20DSM%20change%20pattern%20comparison%20Oct%20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nyang\Documents\Main%20work%20UoN%20June%202013\Collaboration\Peter%20Tyrer\Nottingham%20study\data\ICD%20DSM%20change%20pattern%20comparison%20Oct%202020.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Macro-enabled_Worksheet1.xlsm"/><Relationship Id="rId1" Type="http://schemas.openxmlformats.org/officeDocument/2006/relationships/image" Target="../media/image6.emf"/></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tLang="zh-CN" baseline="0">
                <a:solidFill>
                  <a:sysClr val="windowText" lastClr="000000"/>
                </a:solidFill>
              </a:rPr>
              <a:t>a: Patients showing no change</a:t>
            </a:r>
            <a:endParaRPr lang="zh-CN" altLang="en-US">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Sheet1!$A$3:$B$3</c:f>
              <c:strCache>
                <c:ptCount val="2"/>
                <c:pt idx="1">
                  <c:v>ICD</c:v>
                </c:pt>
              </c:strCache>
            </c:strRef>
          </c:tx>
          <c:spPr>
            <a:ln w="28575" cap="sq">
              <a:solidFill>
                <a:schemeClr val="tx1"/>
              </a:solidFill>
              <a:prstDash val="dash"/>
              <a:round/>
            </a:ln>
            <a:effectLst/>
          </c:spPr>
          <c:marker>
            <c:symbol val="none"/>
          </c:marker>
          <c:errBars>
            <c:errDir val="y"/>
            <c:errBarType val="both"/>
            <c:errValType val="cust"/>
            <c:noEndCap val="0"/>
            <c:plus>
              <c:numRef>
                <c:f>Sheet1!$F$3:$H$3</c:f>
                <c:numCache>
                  <c:formatCode>General</c:formatCode>
                  <c:ptCount val="3"/>
                  <c:pt idx="0">
                    <c:v>8.534815756652268</c:v>
                  </c:pt>
                  <c:pt idx="1">
                    <c:v>5.1224120606554866</c:v>
                  </c:pt>
                  <c:pt idx="2">
                    <c:v>5.9302162875725957</c:v>
                  </c:pt>
                </c:numCache>
              </c:numRef>
            </c:plus>
            <c:minus>
              <c:numRef>
                <c:f>Sheet1!$F$3:$H$3</c:f>
                <c:numCache>
                  <c:formatCode>General</c:formatCode>
                  <c:ptCount val="3"/>
                  <c:pt idx="0">
                    <c:v>8.534815756652268</c:v>
                  </c:pt>
                  <c:pt idx="1">
                    <c:v>5.1224120606554866</c:v>
                  </c:pt>
                  <c:pt idx="2">
                    <c:v>5.9302162875725957</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Sheet1!$C$3:$E$3</c:f>
              <c:numCache>
                <c:formatCode>General</c:formatCode>
                <c:ptCount val="3"/>
                <c:pt idx="0">
                  <c:v>67.739999999999995</c:v>
                </c:pt>
                <c:pt idx="1">
                  <c:v>44.21</c:v>
                </c:pt>
                <c:pt idx="2">
                  <c:v>41.43</c:v>
                </c:pt>
              </c:numCache>
            </c:numRef>
          </c:val>
          <c:smooth val="0"/>
          <c:extLst>
            <c:ext xmlns:c16="http://schemas.microsoft.com/office/drawing/2014/chart" uri="{C3380CC4-5D6E-409C-BE32-E72D297353CC}">
              <c16:uniqueId val="{00000000-E0E0-304B-99E6-8F21630DA657}"/>
            </c:ext>
          </c:extLst>
        </c:ser>
        <c:ser>
          <c:idx val="1"/>
          <c:order val="1"/>
          <c:tx>
            <c:strRef>
              <c:f>Sheet1!$A$4:$B$4</c:f>
              <c:strCache>
                <c:ptCount val="2"/>
                <c:pt idx="1">
                  <c:v>DSM</c:v>
                </c:pt>
              </c:strCache>
            </c:strRef>
          </c:tx>
          <c:spPr>
            <a:ln w="28575" cap="rnd">
              <a:solidFill>
                <a:schemeClr val="tx1"/>
              </a:solidFill>
              <a:round/>
            </a:ln>
            <a:effectLst/>
          </c:spPr>
          <c:marker>
            <c:symbol val="none"/>
          </c:marker>
          <c:errBars>
            <c:errDir val="y"/>
            <c:errBarType val="both"/>
            <c:errValType val="cust"/>
            <c:noEndCap val="0"/>
            <c:plus>
              <c:numRef>
                <c:f>Sheet1!$F$4:$H$4</c:f>
                <c:numCache>
                  <c:formatCode>General</c:formatCode>
                  <c:ptCount val="3"/>
                  <c:pt idx="0">
                    <c:v>9.2178088502637117</c:v>
                  </c:pt>
                  <c:pt idx="1">
                    <c:v>4.7027940993015562</c:v>
                  </c:pt>
                  <c:pt idx="2">
                    <c:v>5.0553750989718207</c:v>
                  </c:pt>
                </c:numCache>
              </c:numRef>
            </c:plus>
            <c:minus>
              <c:numRef>
                <c:f>Sheet1!$F$4:$H$4</c:f>
                <c:numCache>
                  <c:formatCode>General</c:formatCode>
                  <c:ptCount val="3"/>
                  <c:pt idx="0">
                    <c:v>9.2178088502637117</c:v>
                  </c:pt>
                  <c:pt idx="1">
                    <c:v>4.7027940993015562</c:v>
                  </c:pt>
                  <c:pt idx="2">
                    <c:v>5.0553750989718207</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Sheet1!$C$4:$E$4</c:f>
              <c:numCache>
                <c:formatCode>General</c:formatCode>
                <c:ptCount val="3"/>
                <c:pt idx="0">
                  <c:v>51.6</c:v>
                </c:pt>
                <c:pt idx="1">
                  <c:v>29.48</c:v>
                </c:pt>
                <c:pt idx="2">
                  <c:v>22.86</c:v>
                </c:pt>
              </c:numCache>
            </c:numRef>
          </c:val>
          <c:smooth val="0"/>
          <c:extLst>
            <c:ext xmlns:c16="http://schemas.microsoft.com/office/drawing/2014/chart" uri="{C3380CC4-5D6E-409C-BE32-E72D297353CC}">
              <c16:uniqueId val="{00000001-E0E0-304B-99E6-8F21630DA657}"/>
            </c:ext>
          </c:extLst>
        </c:ser>
        <c:dLbls>
          <c:showLegendKey val="0"/>
          <c:showVal val="0"/>
          <c:showCatName val="0"/>
          <c:showSerName val="0"/>
          <c:showPercent val="0"/>
          <c:showBubbleSize val="0"/>
        </c:dLbls>
        <c:smooth val="0"/>
        <c:axId val="-2037568584"/>
        <c:axId val="-2035938600"/>
      </c:lineChart>
      <c:catAx>
        <c:axId val="-2037568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938600"/>
        <c:crosses val="autoZero"/>
        <c:auto val="1"/>
        <c:lblAlgn val="ctr"/>
        <c:lblOffset val="100"/>
        <c:tickLblSkip val="1"/>
        <c:tickMarkSkip val="1"/>
        <c:noMultiLvlLbl val="0"/>
      </c:catAx>
      <c:valAx>
        <c:axId val="-203593860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ltLang="zh-CN">
                    <a:solidFill>
                      <a:sysClr val="windowText" lastClr="000000"/>
                    </a:solidFill>
                  </a:rPr>
                  <a:t>Percentage</a:t>
                </a:r>
                <a:r>
                  <a:rPr lang="en-GB" altLang="zh-CN" baseline="0">
                    <a:solidFill>
                      <a:sysClr val="windowText" lastClr="000000"/>
                    </a:solidFill>
                  </a:rPr>
                  <a:t> %</a:t>
                </a:r>
                <a:endParaRPr lang="zh-CN" altLang="en-US">
                  <a:solidFill>
                    <a:sysClr val="windowText" lastClr="000000"/>
                  </a:solidFill>
                </a:endParaRPr>
              </a:p>
            </c:rich>
          </c:tx>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568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tLang="zh-CN">
                <a:solidFill>
                  <a:sysClr val="windowText" lastClr="000000"/>
                </a:solidFill>
              </a:rPr>
              <a:t>c:</a:t>
            </a:r>
            <a:r>
              <a:rPr lang="en-GB" altLang="zh-CN" baseline="0">
                <a:solidFill>
                  <a:sysClr val="windowText" lastClr="000000"/>
                </a:solidFill>
              </a:rPr>
              <a:t> Patients who  worsened</a:t>
            </a:r>
            <a:endParaRPr lang="zh-CN" altLang="en-US">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Sheet1!$B$7</c:f>
              <c:strCache>
                <c:ptCount val="1"/>
                <c:pt idx="0">
                  <c:v>ICD</c:v>
                </c:pt>
              </c:strCache>
            </c:strRef>
          </c:tx>
          <c:spPr>
            <a:ln w="28575" cap="rnd">
              <a:solidFill>
                <a:schemeClr val="tx1"/>
              </a:solidFill>
              <a:prstDash val="dash"/>
              <a:round/>
            </a:ln>
            <a:effectLst/>
          </c:spPr>
          <c:marker>
            <c:symbol val="none"/>
          </c:marker>
          <c:errBars>
            <c:errDir val="y"/>
            <c:errBarType val="both"/>
            <c:errValType val="cust"/>
            <c:noEndCap val="0"/>
            <c:plus>
              <c:numRef>
                <c:f>Sheet1!$F$7:$H$7</c:f>
                <c:numCache>
                  <c:formatCode>General</c:formatCode>
                  <c:ptCount val="3"/>
                  <c:pt idx="0">
                    <c:v>6.1198856198461744</c:v>
                  </c:pt>
                  <c:pt idx="1">
                    <c:v>4.7027940993015562</c:v>
                  </c:pt>
                  <c:pt idx="2">
                    <c:v>5.2612831134619631</c:v>
                  </c:pt>
                </c:numCache>
              </c:numRef>
            </c:plus>
            <c:minus>
              <c:numRef>
                <c:f>Sheet1!$F$7:$H$7</c:f>
                <c:numCache>
                  <c:formatCode>General</c:formatCode>
                  <c:ptCount val="3"/>
                  <c:pt idx="0">
                    <c:v>6.1198856198461744</c:v>
                  </c:pt>
                  <c:pt idx="1">
                    <c:v>4.7027940993015562</c:v>
                  </c:pt>
                  <c:pt idx="2">
                    <c:v>5.2612831134619631</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Sheet1!$C$7:$E$7</c:f>
              <c:numCache>
                <c:formatCode>General</c:formatCode>
                <c:ptCount val="3"/>
                <c:pt idx="0">
                  <c:v>12.9</c:v>
                </c:pt>
                <c:pt idx="1">
                  <c:v>29.48</c:v>
                </c:pt>
                <c:pt idx="2">
                  <c:v>25.71</c:v>
                </c:pt>
              </c:numCache>
            </c:numRef>
          </c:val>
          <c:smooth val="0"/>
          <c:extLst>
            <c:ext xmlns:c16="http://schemas.microsoft.com/office/drawing/2014/chart" uri="{C3380CC4-5D6E-409C-BE32-E72D297353CC}">
              <c16:uniqueId val="{00000000-953B-5D48-B915-D0E48FCF1F0B}"/>
            </c:ext>
          </c:extLst>
        </c:ser>
        <c:ser>
          <c:idx val="1"/>
          <c:order val="1"/>
          <c:tx>
            <c:strRef>
              <c:f>Sheet1!$B$8</c:f>
              <c:strCache>
                <c:ptCount val="1"/>
                <c:pt idx="0">
                  <c:v>DSM</c:v>
                </c:pt>
              </c:strCache>
            </c:strRef>
          </c:tx>
          <c:spPr>
            <a:ln w="28575" cap="rnd">
              <a:solidFill>
                <a:schemeClr val="tx1"/>
              </a:solidFill>
              <a:round/>
            </a:ln>
            <a:effectLst/>
          </c:spPr>
          <c:marker>
            <c:symbol val="none"/>
          </c:marker>
          <c:errBars>
            <c:errDir val="y"/>
            <c:errBarType val="both"/>
            <c:errValType val="cust"/>
            <c:noEndCap val="0"/>
            <c:plus>
              <c:numRef>
                <c:f>Sheet1!$F$8:$H$8</c:f>
                <c:numCache>
                  <c:formatCode>General</c:formatCode>
                  <c:ptCount val="3"/>
                  <c:pt idx="0">
                    <c:v>7.9882413583967278</c:v>
                  </c:pt>
                  <c:pt idx="1">
                    <c:v>4.677808065523033</c:v>
                  </c:pt>
                  <c:pt idx="2">
                    <c:v>5.5887504760955258</c:v>
                  </c:pt>
                </c:numCache>
              </c:numRef>
            </c:plus>
            <c:minus>
              <c:numRef>
                <c:f>Sheet1!$F$8:$H$8</c:f>
                <c:numCache>
                  <c:formatCode>General</c:formatCode>
                  <c:ptCount val="3"/>
                  <c:pt idx="0">
                    <c:v>7.9882413583967278</c:v>
                  </c:pt>
                  <c:pt idx="1">
                    <c:v>4.677808065523033</c:v>
                  </c:pt>
                  <c:pt idx="2">
                    <c:v>5.5887504760955258</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Sheet1!$C$8:$E$8</c:f>
              <c:numCache>
                <c:formatCode>General</c:formatCode>
                <c:ptCount val="3"/>
                <c:pt idx="0">
                  <c:v>25.8</c:v>
                </c:pt>
                <c:pt idx="1">
                  <c:v>28.95</c:v>
                </c:pt>
                <c:pt idx="2">
                  <c:v>31.43</c:v>
                </c:pt>
              </c:numCache>
            </c:numRef>
          </c:val>
          <c:smooth val="0"/>
          <c:extLst>
            <c:ext xmlns:c16="http://schemas.microsoft.com/office/drawing/2014/chart" uri="{C3380CC4-5D6E-409C-BE32-E72D297353CC}">
              <c16:uniqueId val="{00000001-953B-5D48-B915-D0E48FCF1F0B}"/>
            </c:ext>
          </c:extLst>
        </c:ser>
        <c:dLbls>
          <c:showLegendKey val="0"/>
          <c:showVal val="0"/>
          <c:showCatName val="0"/>
          <c:showSerName val="0"/>
          <c:showPercent val="0"/>
          <c:showBubbleSize val="0"/>
        </c:dLbls>
        <c:smooth val="0"/>
        <c:axId val="-2035691784"/>
        <c:axId val="-2035688280"/>
      </c:lineChart>
      <c:catAx>
        <c:axId val="-2035691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688280"/>
        <c:crosses val="autoZero"/>
        <c:auto val="1"/>
        <c:lblAlgn val="ctr"/>
        <c:lblOffset val="100"/>
        <c:noMultiLvlLbl val="0"/>
      </c:catAx>
      <c:valAx>
        <c:axId val="-203568828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ltLang="zh-CN">
                    <a:solidFill>
                      <a:sysClr val="windowText" lastClr="000000"/>
                    </a:solidFill>
                  </a:rPr>
                  <a:t>Percentage,</a:t>
                </a:r>
                <a:r>
                  <a:rPr lang="en-GB" altLang="zh-CN" baseline="0">
                    <a:solidFill>
                      <a:sysClr val="windowText" lastClr="000000"/>
                    </a:solidFill>
                  </a:rPr>
                  <a:t> %</a:t>
                </a:r>
                <a:endParaRPr lang="zh-CN" altLang="en-US">
                  <a:solidFill>
                    <a:sysClr val="windowText" lastClr="000000"/>
                  </a:solidFill>
                </a:endParaRPr>
              </a:p>
            </c:rich>
          </c:tx>
          <c:layout>
            <c:manualLayout>
              <c:xMode val="edge"/>
              <c:yMode val="edge"/>
              <c:x val="3.05555555555556E-2"/>
              <c:y val="0.437400116652085"/>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691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tLang="zh-CN">
                <a:solidFill>
                  <a:sysClr val="windowText" lastClr="000000"/>
                </a:solidFill>
              </a:rPr>
              <a:t>b: Patients improved</a:t>
            </a:r>
            <a:endParaRPr lang="zh-CN" altLang="en-US">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Sheet1!$B$5</c:f>
              <c:strCache>
                <c:ptCount val="1"/>
                <c:pt idx="0">
                  <c:v>ICD</c:v>
                </c:pt>
              </c:strCache>
            </c:strRef>
          </c:tx>
          <c:spPr>
            <a:ln w="28575" cap="rnd">
              <a:solidFill>
                <a:schemeClr val="tx1"/>
              </a:solidFill>
              <a:prstDash val="dash"/>
              <a:round/>
            </a:ln>
            <a:effectLst/>
          </c:spPr>
          <c:marker>
            <c:symbol val="none"/>
          </c:marker>
          <c:cat>
            <c:strRef>
              <c:f>Sheet1!$F$2:$I$2</c:f>
              <c:strCache>
                <c:ptCount val="3"/>
                <c:pt idx="0">
                  <c:v>Two measures</c:v>
                </c:pt>
                <c:pt idx="1">
                  <c:v>Three measures</c:v>
                </c:pt>
                <c:pt idx="2">
                  <c:v>Four measures</c:v>
                </c:pt>
              </c:strCache>
            </c:strRef>
          </c:cat>
          <c:val>
            <c:numRef>
              <c:f>Sheet1!$C$5:$E$5</c:f>
              <c:numCache>
                <c:formatCode>General</c:formatCode>
                <c:ptCount val="3"/>
                <c:pt idx="0">
                  <c:v>19.36</c:v>
                </c:pt>
                <c:pt idx="1">
                  <c:v>17.899999999999999</c:v>
                </c:pt>
                <c:pt idx="2">
                  <c:v>14.29</c:v>
                </c:pt>
              </c:numCache>
            </c:numRef>
          </c:val>
          <c:smooth val="0"/>
          <c:extLst>
            <c:ext xmlns:c16="http://schemas.microsoft.com/office/drawing/2014/chart" uri="{C3380CC4-5D6E-409C-BE32-E72D297353CC}">
              <c16:uniqueId val="{00000000-5386-CF47-9E11-E9E68CDFB830}"/>
            </c:ext>
          </c:extLst>
        </c:ser>
        <c:ser>
          <c:idx val="1"/>
          <c:order val="1"/>
          <c:tx>
            <c:strRef>
              <c:f>Sheet1!$B$6</c:f>
              <c:strCache>
                <c:ptCount val="1"/>
                <c:pt idx="0">
                  <c:v>DSM</c:v>
                </c:pt>
              </c:strCache>
            </c:strRef>
          </c:tx>
          <c:spPr>
            <a:ln w="28575" cap="rnd">
              <a:solidFill>
                <a:schemeClr val="tx1"/>
              </a:solidFill>
              <a:prstDash val="solid"/>
              <a:round/>
            </a:ln>
            <a:effectLst/>
          </c:spPr>
          <c:marker>
            <c:symbol val="none"/>
          </c:marker>
          <c:errBars>
            <c:errDir val="y"/>
            <c:errBarType val="both"/>
            <c:errValType val="cust"/>
            <c:noEndCap val="0"/>
            <c:plus>
              <c:numRef>
                <c:f>Sheet1!$F$6:$H$6</c:f>
                <c:numCache>
                  <c:formatCode>General</c:formatCode>
                  <c:ptCount val="3"/>
                  <c:pt idx="0">
                    <c:v>7.6335740864508077</c:v>
                  </c:pt>
                  <c:pt idx="1">
                    <c:v>4.126458349558165</c:v>
                  </c:pt>
                  <c:pt idx="2">
                    <c:v>4.2131538326283886</c:v>
                  </c:pt>
                </c:numCache>
              </c:numRef>
            </c:plus>
            <c:minus>
              <c:numRef>
                <c:f>Sheet1!$F$6:$H$6</c:f>
                <c:numCache>
                  <c:formatCode>General</c:formatCode>
                  <c:ptCount val="3"/>
                  <c:pt idx="0">
                    <c:v>7.6335740864508077</c:v>
                  </c:pt>
                  <c:pt idx="1">
                    <c:v>4.126458349558165</c:v>
                  </c:pt>
                  <c:pt idx="2">
                    <c:v>4.2131538326283886</c:v>
                  </c:pt>
                </c:numCache>
              </c:numRef>
            </c:minus>
            <c:spPr>
              <a:noFill/>
              <a:ln w="9525" cap="flat" cmpd="sng" algn="ctr">
                <a:solidFill>
                  <a:schemeClr val="tx1">
                    <a:lumMod val="65000"/>
                    <a:lumOff val="35000"/>
                  </a:schemeClr>
                </a:solidFill>
                <a:round/>
              </a:ln>
              <a:effectLst/>
            </c:spPr>
          </c:errBars>
          <c:cat>
            <c:strRef>
              <c:f>Sheet1!$F$2:$I$2</c:f>
              <c:strCache>
                <c:ptCount val="3"/>
                <c:pt idx="0">
                  <c:v>Two measures</c:v>
                </c:pt>
                <c:pt idx="1">
                  <c:v>Three measures</c:v>
                </c:pt>
                <c:pt idx="2">
                  <c:v>Four measures</c:v>
                </c:pt>
              </c:strCache>
            </c:strRef>
          </c:cat>
          <c:val>
            <c:numRef>
              <c:f>Sheet1!$C$6:$E$6</c:f>
              <c:numCache>
                <c:formatCode>General</c:formatCode>
                <c:ptCount val="3"/>
                <c:pt idx="0">
                  <c:v>22.58</c:v>
                </c:pt>
                <c:pt idx="1">
                  <c:v>20.010000000000009</c:v>
                </c:pt>
                <c:pt idx="2">
                  <c:v>14.29</c:v>
                </c:pt>
              </c:numCache>
            </c:numRef>
          </c:val>
          <c:smooth val="0"/>
          <c:extLst>
            <c:ext xmlns:c16="http://schemas.microsoft.com/office/drawing/2014/chart" uri="{C3380CC4-5D6E-409C-BE32-E72D297353CC}">
              <c16:uniqueId val="{00000001-5386-CF47-9E11-E9E68CDFB830}"/>
            </c:ext>
          </c:extLst>
        </c:ser>
        <c:dLbls>
          <c:showLegendKey val="0"/>
          <c:showVal val="0"/>
          <c:showCatName val="0"/>
          <c:showSerName val="0"/>
          <c:showPercent val="0"/>
          <c:showBubbleSize val="0"/>
        </c:dLbls>
        <c:smooth val="0"/>
        <c:axId val="-2037633720"/>
        <c:axId val="-2037574664"/>
      </c:lineChart>
      <c:catAx>
        <c:axId val="-2037633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574664"/>
        <c:crosses val="autoZero"/>
        <c:auto val="1"/>
        <c:lblAlgn val="ctr"/>
        <c:lblOffset val="100"/>
        <c:noMultiLvlLbl val="0"/>
      </c:catAx>
      <c:valAx>
        <c:axId val="-2037574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ltLang="zh-CN">
                    <a:solidFill>
                      <a:sysClr val="windowText" lastClr="000000"/>
                    </a:solidFill>
                  </a:rPr>
                  <a:t>Percentage,</a:t>
                </a:r>
                <a:r>
                  <a:rPr lang="en-GB" altLang="zh-CN" baseline="0">
                    <a:solidFill>
                      <a:sysClr val="windowText" lastClr="000000"/>
                    </a:solidFill>
                  </a:rPr>
                  <a:t> %</a:t>
                </a:r>
                <a:endParaRPr lang="zh-CN" altLang="en-US">
                  <a:solidFill>
                    <a:sysClr val="windowText" lastClr="000000"/>
                  </a:solidFill>
                </a:endParaRPr>
              </a:p>
            </c:rich>
          </c:tx>
          <c:layout>
            <c:manualLayout>
              <c:xMode val="edge"/>
              <c:yMode val="edge"/>
              <c:x val="3.0721966205837201E-2"/>
              <c:y val="0.37258530183727001"/>
            </c:manualLayout>
          </c:layout>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633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ltLang="zh-CN" baseline="0">
                <a:solidFill>
                  <a:sysClr val="windowText" lastClr="000000"/>
                </a:solidFill>
              </a:rPr>
              <a:t>a: Patients showing no change</a:t>
            </a:r>
            <a:endParaRPr lang="zh-CN" altLang="en-US">
              <a:solidFill>
                <a:sysClr val="windowText" lastClr="000000"/>
              </a:solidFill>
            </a:endParaRPr>
          </a:p>
        </c:rich>
      </c:tx>
      <c:overlay val="0"/>
      <c:spPr>
        <a:noFill/>
        <a:ln>
          <a:noFill/>
        </a:ln>
        <a:effectLst/>
      </c:spPr>
    </c:title>
    <c:autoTitleDeleted val="0"/>
    <c:plotArea>
      <c:layout/>
      <c:lineChart>
        <c:grouping val="standard"/>
        <c:varyColors val="0"/>
        <c:ser>
          <c:idx val="0"/>
          <c:order val="0"/>
          <c:tx>
            <c:strRef>
              <c:f>Sheet1!$A$3:$B$3</c:f>
              <c:strCache>
                <c:ptCount val="2"/>
                <c:pt idx="1">
                  <c:v>ICD</c:v>
                </c:pt>
              </c:strCache>
            </c:strRef>
          </c:tx>
          <c:spPr>
            <a:ln w="28575" cap="sq">
              <a:solidFill>
                <a:schemeClr val="tx1"/>
              </a:solidFill>
              <a:prstDash val="dash"/>
              <a:round/>
            </a:ln>
            <a:effectLst/>
          </c:spPr>
          <c:marker>
            <c:symbol val="none"/>
          </c:marker>
          <c:errBars>
            <c:errDir val="y"/>
            <c:errBarType val="both"/>
            <c:errValType val="cust"/>
            <c:noEndCap val="0"/>
            <c:plus>
              <c:numRef>
                <c:f>Sheet1!$F$3:$H$3</c:f>
                <c:numCache>
                  <c:formatCode>General</c:formatCode>
                  <c:ptCount val="3"/>
                  <c:pt idx="0">
                    <c:v>8.534815756652268</c:v>
                  </c:pt>
                  <c:pt idx="1">
                    <c:v>5.1224120606554866</c:v>
                  </c:pt>
                  <c:pt idx="2">
                    <c:v>5.9302162875725957</c:v>
                  </c:pt>
                </c:numCache>
              </c:numRef>
            </c:plus>
            <c:minus>
              <c:numRef>
                <c:f>Sheet1!$F$3:$H$3</c:f>
                <c:numCache>
                  <c:formatCode>General</c:formatCode>
                  <c:ptCount val="3"/>
                  <c:pt idx="0">
                    <c:v>8.534815756652268</c:v>
                  </c:pt>
                  <c:pt idx="1">
                    <c:v>5.1224120606554866</c:v>
                  </c:pt>
                  <c:pt idx="2">
                    <c:v>5.9302162875725957</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Sheet1!$C$3:$E$3</c:f>
              <c:numCache>
                <c:formatCode>General</c:formatCode>
                <c:ptCount val="3"/>
                <c:pt idx="0">
                  <c:v>67.739999999999995</c:v>
                </c:pt>
                <c:pt idx="1">
                  <c:v>44.21</c:v>
                </c:pt>
                <c:pt idx="2">
                  <c:v>41.43</c:v>
                </c:pt>
              </c:numCache>
            </c:numRef>
          </c:val>
          <c:smooth val="0"/>
          <c:extLst>
            <c:ext xmlns:c16="http://schemas.microsoft.com/office/drawing/2014/chart" uri="{C3380CC4-5D6E-409C-BE32-E72D297353CC}">
              <c16:uniqueId val="{00000000-E2EC-6A41-9C6A-384B6FC90257}"/>
            </c:ext>
          </c:extLst>
        </c:ser>
        <c:ser>
          <c:idx val="1"/>
          <c:order val="1"/>
          <c:tx>
            <c:strRef>
              <c:f>Sheet1!$A$4:$B$4</c:f>
              <c:strCache>
                <c:ptCount val="2"/>
                <c:pt idx="1">
                  <c:v>DSM</c:v>
                </c:pt>
              </c:strCache>
            </c:strRef>
          </c:tx>
          <c:spPr>
            <a:ln w="28575" cap="rnd">
              <a:solidFill>
                <a:schemeClr val="tx1"/>
              </a:solidFill>
              <a:round/>
            </a:ln>
            <a:effectLst/>
          </c:spPr>
          <c:marker>
            <c:symbol val="none"/>
          </c:marker>
          <c:errBars>
            <c:errDir val="y"/>
            <c:errBarType val="both"/>
            <c:errValType val="cust"/>
            <c:noEndCap val="0"/>
            <c:plus>
              <c:numRef>
                <c:f>Sheet1!$F$4:$H$4</c:f>
                <c:numCache>
                  <c:formatCode>General</c:formatCode>
                  <c:ptCount val="3"/>
                  <c:pt idx="0">
                    <c:v>9.2178088502637117</c:v>
                  </c:pt>
                  <c:pt idx="1">
                    <c:v>4.7027940993015562</c:v>
                  </c:pt>
                  <c:pt idx="2">
                    <c:v>5.0553750989718207</c:v>
                  </c:pt>
                </c:numCache>
              </c:numRef>
            </c:plus>
            <c:minus>
              <c:numRef>
                <c:f>Sheet1!$F$4:$H$4</c:f>
                <c:numCache>
                  <c:formatCode>General</c:formatCode>
                  <c:ptCount val="3"/>
                  <c:pt idx="0">
                    <c:v>9.2178088502637117</c:v>
                  </c:pt>
                  <c:pt idx="1">
                    <c:v>4.7027940993015562</c:v>
                  </c:pt>
                  <c:pt idx="2">
                    <c:v>5.0553750989718207</c:v>
                  </c:pt>
                </c:numCache>
              </c:numRef>
            </c:minus>
            <c:spPr>
              <a:noFill/>
              <a:ln w="9525" cap="flat" cmpd="sng" algn="ctr">
                <a:solidFill>
                  <a:schemeClr val="tx1">
                    <a:lumMod val="65000"/>
                    <a:lumOff val="35000"/>
                  </a:schemeClr>
                </a:solidFill>
                <a:round/>
              </a:ln>
              <a:effectLst/>
            </c:spPr>
          </c:errBars>
          <c:cat>
            <c:strRef>
              <c:f>Sheet1!$C$2:$E$2</c:f>
              <c:strCache>
                <c:ptCount val="3"/>
                <c:pt idx="0">
                  <c:v>Two measures</c:v>
                </c:pt>
                <c:pt idx="1">
                  <c:v>Three measures</c:v>
                </c:pt>
                <c:pt idx="2">
                  <c:v>Four measures</c:v>
                </c:pt>
              </c:strCache>
            </c:strRef>
          </c:cat>
          <c:val>
            <c:numRef>
              <c:f>Sheet1!$C$4:$E$4</c:f>
              <c:numCache>
                <c:formatCode>General</c:formatCode>
                <c:ptCount val="3"/>
                <c:pt idx="0">
                  <c:v>51.6</c:v>
                </c:pt>
                <c:pt idx="1">
                  <c:v>29.48</c:v>
                </c:pt>
                <c:pt idx="2">
                  <c:v>22.86</c:v>
                </c:pt>
              </c:numCache>
            </c:numRef>
          </c:val>
          <c:smooth val="0"/>
          <c:extLst>
            <c:ext xmlns:c16="http://schemas.microsoft.com/office/drawing/2014/chart" uri="{C3380CC4-5D6E-409C-BE32-E72D297353CC}">
              <c16:uniqueId val="{00000001-E2EC-6A41-9C6A-384B6FC90257}"/>
            </c:ext>
          </c:extLst>
        </c:ser>
        <c:dLbls>
          <c:showLegendKey val="0"/>
          <c:showVal val="0"/>
          <c:showCatName val="0"/>
          <c:showSerName val="0"/>
          <c:showPercent val="0"/>
          <c:showBubbleSize val="0"/>
        </c:dLbls>
        <c:smooth val="0"/>
        <c:axId val="-2037568584"/>
        <c:axId val="-2035938600"/>
      </c:lineChart>
      <c:catAx>
        <c:axId val="-2037568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938600"/>
        <c:crosses val="autoZero"/>
        <c:auto val="1"/>
        <c:lblAlgn val="ctr"/>
        <c:lblOffset val="100"/>
        <c:tickLblSkip val="1"/>
        <c:tickMarkSkip val="1"/>
        <c:noMultiLvlLbl val="0"/>
      </c:catAx>
      <c:valAx>
        <c:axId val="-203593860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ltLang="zh-CN">
                    <a:solidFill>
                      <a:sysClr val="windowText" lastClr="000000"/>
                    </a:solidFill>
                  </a:rPr>
                  <a:t>Percentage</a:t>
                </a:r>
                <a:r>
                  <a:rPr lang="en-GB" altLang="zh-CN" baseline="0">
                    <a:solidFill>
                      <a:sysClr val="windowText" lastClr="000000"/>
                    </a:solidFill>
                  </a:rPr>
                  <a:t> %</a:t>
                </a:r>
                <a:endParaRPr lang="zh-CN" altLang="en-US">
                  <a:solidFill>
                    <a:sysClr val="windowText" lastClr="000000"/>
                  </a:solidFill>
                </a:endParaRPr>
              </a:p>
            </c:rich>
          </c:tx>
          <c:overlay val="0"/>
          <c:spPr>
            <a:noFill/>
            <a:ln>
              <a:noFill/>
            </a:ln>
            <a:effectLst/>
          </c:sp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568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3" b="1" i="0" u="none" strike="noStrike" baseline="0">
                <a:solidFill>
                  <a:srgbClr val="000000"/>
                </a:solidFill>
                <a:latin typeface="Arial"/>
                <a:ea typeface="Arial"/>
                <a:cs typeface="Arial"/>
              </a:defRPr>
            </a:pPr>
            <a:r>
              <a:rPr lang="en-US"/>
              <a:t>Finland, 2007 n =33,159</a:t>
            </a:r>
          </a:p>
        </c:rich>
      </c:tx>
      <c:layout>
        <c:manualLayout>
          <c:xMode val="edge"/>
          <c:yMode val="edge"/>
          <c:x val="0.32467532467532467"/>
          <c:y val="1.9607843137254902E-2"/>
        </c:manualLayout>
      </c:layout>
      <c:overlay val="0"/>
      <c:spPr>
        <a:noFill/>
        <a:ln w="31690">
          <a:noFill/>
        </a:ln>
      </c:spPr>
    </c:title>
    <c:autoTitleDeleted val="0"/>
    <c:plotArea>
      <c:layout>
        <c:manualLayout>
          <c:layoutTarget val="inner"/>
          <c:xMode val="edge"/>
          <c:yMode val="edge"/>
          <c:x val="0.18614718614718614"/>
          <c:y val="0.25980392156862747"/>
          <c:w val="0.79870129870129869"/>
          <c:h val="0.48039215686274511"/>
        </c:manualLayout>
      </c:layout>
      <c:barChart>
        <c:barDir val="col"/>
        <c:grouping val="clustered"/>
        <c:varyColors val="0"/>
        <c:ser>
          <c:idx val="0"/>
          <c:order val="0"/>
          <c:spPr>
            <a:solidFill>
              <a:srgbClr val="9999FF"/>
            </a:solidFill>
            <a:ln w="15845">
              <a:solidFill>
                <a:srgbClr val="000000"/>
              </a:solidFill>
              <a:prstDash val="solid"/>
            </a:ln>
          </c:spPr>
          <c:invertIfNegative val="0"/>
          <c:dPt>
            <c:idx val="6"/>
            <c:invertIfNegative val="0"/>
            <c:bubble3D val="0"/>
            <c:spPr>
              <a:solidFill>
                <a:srgbClr val="FF0000"/>
              </a:solidFill>
              <a:ln w="15845">
                <a:solidFill>
                  <a:srgbClr val="000000"/>
                </a:solidFill>
                <a:prstDash val="solid"/>
              </a:ln>
            </c:spPr>
            <c:extLst>
              <c:ext xmlns:c16="http://schemas.microsoft.com/office/drawing/2014/chart" uri="{C3380CC4-5D6E-409C-BE32-E72D297353CC}">
                <c16:uniqueId val="{00000000-9981-454D-B6E7-EC938F0FED0A}"/>
              </c:ext>
            </c:extLst>
          </c:dPt>
          <c:dLbls>
            <c:dLbl>
              <c:idx val="6"/>
              <c:spPr>
                <a:noFill/>
                <a:ln w="31690">
                  <a:noFill/>
                </a:ln>
              </c:spPr>
              <c:txPr>
                <a:bodyPr/>
                <a:lstStyle/>
                <a:p>
                  <a:pPr>
                    <a:defRPr sz="149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81-454D-B6E7-EC938F0FED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'Finland 2007 All (3d only)'!$F$50:$F$60</c:f>
              <c:strCache>
                <c:ptCount val="11"/>
                <c:pt idx="0">
                  <c:v>F20-F29</c:v>
                </c:pt>
                <c:pt idx="1">
                  <c:v>F30-F39</c:v>
                </c:pt>
                <c:pt idx="2">
                  <c:v>F10-F19</c:v>
                </c:pt>
                <c:pt idx="3">
                  <c:v>F40-F48</c:v>
                </c:pt>
                <c:pt idx="4">
                  <c:v>F00-F09</c:v>
                </c:pt>
                <c:pt idx="5">
                  <c:v>F90-F98</c:v>
                </c:pt>
                <c:pt idx="6">
                  <c:v>F60-F69</c:v>
                </c:pt>
                <c:pt idx="7">
                  <c:v>F50-F59</c:v>
                </c:pt>
                <c:pt idx="8">
                  <c:v>F80-F89</c:v>
                </c:pt>
                <c:pt idx="9">
                  <c:v>F70-F79</c:v>
                </c:pt>
                <c:pt idx="10">
                  <c:v>F99-F99</c:v>
                </c:pt>
              </c:strCache>
            </c:strRef>
          </c:cat>
          <c:val>
            <c:numRef>
              <c:f>'Finland 2007 All (3d only)'!$G$50:$G$60</c:f>
              <c:numCache>
                <c:formatCode>0.00%</c:formatCode>
                <c:ptCount val="11"/>
                <c:pt idx="0">
                  <c:v>0.33936487831358003</c:v>
                </c:pt>
                <c:pt idx="1">
                  <c:v>0.30136614493802588</c:v>
                </c:pt>
                <c:pt idx="2">
                  <c:v>0.13664465152748875</c:v>
                </c:pt>
                <c:pt idx="3">
                  <c:v>7.3916583732923188E-2</c:v>
                </c:pt>
                <c:pt idx="4">
                  <c:v>4.8101571217467359E-2</c:v>
                </c:pt>
                <c:pt idx="5">
                  <c:v>4.1708133538405863E-2</c:v>
                </c:pt>
                <c:pt idx="6">
                  <c:v>3.0459302150245785E-2</c:v>
                </c:pt>
                <c:pt idx="7">
                  <c:v>1.284719080792545E-2</c:v>
                </c:pt>
                <c:pt idx="8">
                  <c:v>9.3790524442836035E-3</c:v>
                </c:pt>
                <c:pt idx="9">
                  <c:v>5.579179106728188E-3</c:v>
                </c:pt>
                <c:pt idx="10">
                  <c:v>6.3331222292590248E-4</c:v>
                </c:pt>
              </c:numCache>
            </c:numRef>
          </c:val>
          <c:extLst>
            <c:ext xmlns:c16="http://schemas.microsoft.com/office/drawing/2014/chart" uri="{C3380CC4-5D6E-409C-BE32-E72D297353CC}">
              <c16:uniqueId val="{00000001-9981-454D-B6E7-EC938F0FED0A}"/>
            </c:ext>
          </c:extLst>
        </c:ser>
        <c:dLbls>
          <c:showLegendKey val="0"/>
          <c:showVal val="0"/>
          <c:showCatName val="0"/>
          <c:showSerName val="0"/>
          <c:showPercent val="0"/>
          <c:showBubbleSize val="0"/>
        </c:dLbls>
        <c:gapWidth val="150"/>
        <c:axId val="599909888"/>
        <c:axId val="1"/>
      </c:barChart>
      <c:catAx>
        <c:axId val="599909888"/>
        <c:scaling>
          <c:orientation val="minMax"/>
        </c:scaling>
        <c:delete val="0"/>
        <c:axPos val="b"/>
        <c:numFmt formatCode="General" sourceLinked="1"/>
        <c:majorTickMark val="out"/>
        <c:minorTickMark val="none"/>
        <c:tickLblPos val="nextTo"/>
        <c:spPr>
          <a:ln w="3961">
            <a:solidFill>
              <a:srgbClr val="000000"/>
            </a:solidFill>
            <a:prstDash val="solid"/>
          </a:ln>
        </c:spPr>
        <c:txPr>
          <a:bodyPr rot="0" vert="horz"/>
          <a:lstStyle/>
          <a:p>
            <a:pPr>
              <a:defRPr sz="1497"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961">
              <a:solidFill>
                <a:srgbClr val="000000"/>
              </a:solidFill>
              <a:prstDash val="solid"/>
            </a:ln>
          </c:spPr>
        </c:majorGridlines>
        <c:title>
          <c:tx>
            <c:rich>
              <a:bodyPr/>
              <a:lstStyle/>
              <a:p>
                <a:pPr>
                  <a:defRPr sz="1497" b="1" i="0" u="none" strike="noStrike" baseline="0">
                    <a:solidFill>
                      <a:srgbClr val="000000"/>
                    </a:solidFill>
                    <a:latin typeface="Arial"/>
                    <a:ea typeface="Arial"/>
                    <a:cs typeface="Arial"/>
                  </a:defRPr>
                </a:pPr>
                <a:r>
                  <a:rPr lang="en-US"/>
                  <a:t>% of Total F codes reported</a:t>
                </a:r>
              </a:p>
            </c:rich>
          </c:tx>
          <c:layout>
            <c:manualLayout>
              <c:xMode val="edge"/>
              <c:yMode val="edge"/>
              <c:x val="1.948051948051948E-2"/>
              <c:y val="0.10294117647058823"/>
            </c:manualLayout>
          </c:layout>
          <c:overlay val="0"/>
          <c:spPr>
            <a:noFill/>
            <a:ln w="31690">
              <a:noFill/>
            </a:ln>
          </c:spPr>
        </c:title>
        <c:numFmt formatCode="0.00%" sourceLinked="1"/>
        <c:majorTickMark val="out"/>
        <c:minorTickMark val="none"/>
        <c:tickLblPos val="nextTo"/>
        <c:spPr>
          <a:ln w="3961">
            <a:solidFill>
              <a:srgbClr val="000000"/>
            </a:solidFill>
            <a:prstDash val="solid"/>
          </a:ln>
        </c:spPr>
        <c:txPr>
          <a:bodyPr rot="0" vert="horz"/>
          <a:lstStyle/>
          <a:p>
            <a:pPr>
              <a:defRPr sz="1497" b="0" i="0" u="none" strike="noStrike" baseline="0">
                <a:solidFill>
                  <a:srgbClr val="000000"/>
                </a:solidFill>
                <a:latin typeface="Arial"/>
                <a:ea typeface="Arial"/>
                <a:cs typeface="Arial"/>
              </a:defRPr>
            </a:pPr>
            <a:endParaRPr lang="en-US"/>
          </a:p>
        </c:txPr>
        <c:crossAx val="599909888"/>
        <c:crosses val="autoZero"/>
        <c:crossBetween val="between"/>
      </c:valAx>
      <c:spPr>
        <a:solidFill>
          <a:srgbClr val="C0C0C0"/>
        </a:solidFill>
        <a:ln w="15845">
          <a:solidFill>
            <a:srgbClr val="808080"/>
          </a:solidFill>
          <a:prstDash val="solid"/>
        </a:ln>
      </c:spPr>
    </c:plotArea>
    <c:plotVisOnly val="1"/>
    <c:dispBlanksAs val="gap"/>
    <c:showDLblsOverMax val="0"/>
  </c:chart>
  <c:spPr>
    <a:solidFill>
      <a:srgbClr val="FFFFFF"/>
    </a:solidFill>
    <a:ln w="3961">
      <a:solidFill>
        <a:srgbClr val="000000"/>
      </a:solidFill>
      <a:prstDash val="solid"/>
    </a:ln>
  </c:spPr>
  <c:txPr>
    <a:bodyPr/>
    <a:lstStyle/>
    <a:p>
      <a:pPr>
        <a:defRPr sz="1497"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4" b="1" i="0" u="none" strike="noStrike" baseline="0">
                <a:solidFill>
                  <a:srgbClr val="000000"/>
                </a:solidFill>
                <a:latin typeface="Arial"/>
                <a:ea typeface="Arial"/>
                <a:cs typeface="Arial"/>
              </a:defRPr>
            </a:pPr>
            <a:r>
              <a:rPr lang="en-US"/>
              <a:t>Australia F60-F69, Gen Psych, 2001-2007, n = 57,384</a:t>
            </a:r>
          </a:p>
        </c:rich>
      </c:tx>
      <c:layout>
        <c:manualLayout>
          <c:xMode val="edge"/>
          <c:yMode val="edge"/>
          <c:x val="0.27753303964757697"/>
          <c:y val="1.86915887850467E-2"/>
        </c:manualLayout>
      </c:layout>
      <c:overlay val="0"/>
      <c:spPr>
        <a:noFill/>
        <a:ln w="25283">
          <a:noFill/>
        </a:ln>
      </c:spPr>
    </c:title>
    <c:autoTitleDeleted val="0"/>
    <c:plotArea>
      <c:layout>
        <c:manualLayout>
          <c:layoutTarget val="inner"/>
          <c:xMode val="edge"/>
          <c:yMode val="edge"/>
          <c:x val="0.101321585903084"/>
          <c:y val="0.154205607476635"/>
          <c:w val="0.889867841409692"/>
          <c:h val="0.579439252336449"/>
        </c:manualLayout>
      </c:layout>
      <c:barChart>
        <c:barDir val="col"/>
        <c:grouping val="clustered"/>
        <c:varyColors val="0"/>
        <c:ser>
          <c:idx val="0"/>
          <c:order val="0"/>
          <c:spPr>
            <a:solidFill>
              <a:srgbClr val="63AAFE"/>
            </a:solidFill>
            <a:ln w="12641">
              <a:solidFill>
                <a:srgbClr val="000000"/>
              </a:solidFill>
              <a:prstDash val="solid"/>
            </a:ln>
          </c:spPr>
          <c:invertIfNegative val="0"/>
          <c:cat>
            <c:strRef>
              <c:f>'Aus 01-07 F60-F69'!$C$107:$C$146</c:f>
              <c:strCache>
                <c:ptCount val="40"/>
                <c:pt idx="0">
                  <c:v>F60.31 </c:v>
                </c:pt>
                <c:pt idx="1">
                  <c:v>F60.9 </c:v>
                </c:pt>
                <c:pt idx="2">
                  <c:v>F60.2 </c:v>
                </c:pt>
                <c:pt idx="3">
                  <c:v>F60.7</c:v>
                </c:pt>
                <c:pt idx="4">
                  <c:v>F63.0 </c:v>
                </c:pt>
                <c:pt idx="5">
                  <c:v>F60.8 </c:v>
                </c:pt>
                <c:pt idx="6">
                  <c:v>F61 </c:v>
                </c:pt>
                <c:pt idx="7">
                  <c:v>F60.30 </c:v>
                </c:pt>
                <c:pt idx="8">
                  <c:v>F60.1</c:v>
                </c:pt>
                <c:pt idx="9">
                  <c:v>F68.1 </c:v>
                </c:pt>
                <c:pt idx="10">
                  <c:v>F64.0 </c:v>
                </c:pt>
                <c:pt idx="11">
                  <c:v>F63.9 </c:v>
                </c:pt>
                <c:pt idx="12">
                  <c:v>F60.5 </c:v>
                </c:pt>
                <c:pt idx="13">
                  <c:v>F60.0 </c:v>
                </c:pt>
                <c:pt idx="14">
                  <c:v>F60.4 </c:v>
                </c:pt>
                <c:pt idx="15">
                  <c:v>F69 </c:v>
                </c:pt>
                <c:pt idx="16">
                  <c:v>F63.8 </c:v>
                </c:pt>
                <c:pt idx="17">
                  <c:v>F62.8 </c:v>
                </c:pt>
                <c:pt idx="18">
                  <c:v>F62.0 </c:v>
                </c:pt>
                <c:pt idx="19">
                  <c:v>F60.6 </c:v>
                </c:pt>
                <c:pt idx="20">
                  <c:v>F65.8 </c:v>
                </c:pt>
                <c:pt idx="21">
                  <c:v>F68.8 </c:v>
                </c:pt>
                <c:pt idx="22">
                  <c:v>F64.9 </c:v>
                </c:pt>
                <c:pt idx="23">
                  <c:v>F64.8 </c:v>
                </c:pt>
                <c:pt idx="24">
                  <c:v>F68.0</c:v>
                </c:pt>
                <c:pt idx="25">
                  <c:v>F65.9 </c:v>
                </c:pt>
                <c:pt idx="26">
                  <c:v>F63.3</c:v>
                </c:pt>
                <c:pt idx="27">
                  <c:v>F62.9</c:v>
                </c:pt>
                <c:pt idx="28">
                  <c:v>F65.4 </c:v>
                </c:pt>
                <c:pt idx="29">
                  <c:v>F60.3</c:v>
                </c:pt>
                <c:pt idx="30">
                  <c:v>F63.1 </c:v>
                </c:pt>
                <c:pt idx="31">
                  <c:v>F64.1</c:v>
                </c:pt>
                <c:pt idx="32">
                  <c:v>F65.2 </c:v>
                </c:pt>
                <c:pt idx="33">
                  <c:v>F63.2 </c:v>
                </c:pt>
                <c:pt idx="34">
                  <c:v>F64.2 </c:v>
                </c:pt>
                <c:pt idx="35">
                  <c:v>F62.1</c:v>
                </c:pt>
                <c:pt idx="36">
                  <c:v>F65.0 </c:v>
                </c:pt>
                <c:pt idx="37">
                  <c:v>F65.1</c:v>
                </c:pt>
                <c:pt idx="38">
                  <c:v>F65.3 </c:v>
                </c:pt>
                <c:pt idx="39">
                  <c:v>F65.5 </c:v>
                </c:pt>
              </c:strCache>
            </c:strRef>
          </c:cat>
          <c:val>
            <c:numRef>
              <c:f>'Aus 01-07 F60-F69'!$D$107:$D$146</c:f>
              <c:numCache>
                <c:formatCode>0.00%</c:formatCode>
                <c:ptCount val="40"/>
                <c:pt idx="0">
                  <c:v>0.193419768576607</c:v>
                </c:pt>
                <c:pt idx="1">
                  <c:v>0.125104558762024</c:v>
                </c:pt>
                <c:pt idx="2">
                  <c:v>6.0556949672382503E-2</c:v>
                </c:pt>
                <c:pt idx="3">
                  <c:v>3.1402481527951998E-2</c:v>
                </c:pt>
                <c:pt idx="4">
                  <c:v>2.3351456852084201E-2</c:v>
                </c:pt>
                <c:pt idx="5">
                  <c:v>1.99010177052837E-2</c:v>
                </c:pt>
                <c:pt idx="6">
                  <c:v>1.2059110553464401E-2</c:v>
                </c:pt>
                <c:pt idx="7">
                  <c:v>1.0229332218039899E-2</c:v>
                </c:pt>
                <c:pt idx="8">
                  <c:v>8.3124215809284793E-3</c:v>
                </c:pt>
                <c:pt idx="9">
                  <c:v>7.2842604210232803E-3</c:v>
                </c:pt>
                <c:pt idx="10">
                  <c:v>6.4652167851665899E-3</c:v>
                </c:pt>
                <c:pt idx="11">
                  <c:v>6.3606580231423404E-3</c:v>
                </c:pt>
                <c:pt idx="12">
                  <c:v>5.9424229750453103E-3</c:v>
                </c:pt>
                <c:pt idx="13">
                  <c:v>5.6984525303220403E-3</c:v>
                </c:pt>
                <c:pt idx="14">
                  <c:v>5.4544820855987703E-3</c:v>
                </c:pt>
                <c:pt idx="15">
                  <c:v>5.3150704028997603E-3</c:v>
                </c:pt>
                <c:pt idx="16">
                  <c:v>4.86198243412798E-3</c:v>
                </c:pt>
                <c:pt idx="17">
                  <c:v>3.90352711557228E-3</c:v>
                </c:pt>
                <c:pt idx="18">
                  <c:v>2.3525721455458001E-3</c:v>
                </c:pt>
                <c:pt idx="19">
                  <c:v>2.0911752404851498E-3</c:v>
                </c:pt>
                <c:pt idx="20">
                  <c:v>1.77749895441238E-3</c:v>
                </c:pt>
                <c:pt idx="21">
                  <c:v>1.4289697476648499E-3</c:v>
                </c:pt>
                <c:pt idx="22">
                  <c:v>1.1675728426042099E-3</c:v>
                </c:pt>
                <c:pt idx="23">
                  <c:v>1.13271992192946E-3</c:v>
                </c:pt>
                <c:pt idx="24">
                  <c:v>1.13271992192946E-3</c:v>
                </c:pt>
                <c:pt idx="25">
                  <c:v>8.8874947720619002E-4</c:v>
                </c:pt>
                <c:pt idx="26">
                  <c:v>6.6220549282029805E-4</c:v>
                </c:pt>
                <c:pt idx="27">
                  <c:v>5.0536734978391196E-4</c:v>
                </c:pt>
                <c:pt idx="28">
                  <c:v>4.87940889446535E-4</c:v>
                </c:pt>
                <c:pt idx="29">
                  <c:v>1.7426460337376299E-4</c:v>
                </c:pt>
                <c:pt idx="30">
                  <c:v>1.3941168269900999E-4</c:v>
                </c:pt>
                <c:pt idx="31">
                  <c:v>1.2198522236163399E-4</c:v>
                </c:pt>
                <c:pt idx="32">
                  <c:v>1.2198522236163399E-4</c:v>
                </c:pt>
                <c:pt idx="33">
                  <c:v>6.9705841349505104E-5</c:v>
                </c:pt>
                <c:pt idx="34">
                  <c:v>3.4852920674752498E-5</c:v>
                </c:pt>
                <c:pt idx="35">
                  <c:v>1.74264603373763E-5</c:v>
                </c:pt>
                <c:pt idx="36">
                  <c:v>1.74264603373763E-5</c:v>
                </c:pt>
                <c:pt idx="37">
                  <c:v>1.74264603373763E-5</c:v>
                </c:pt>
                <c:pt idx="38">
                  <c:v>1.74264603373763E-5</c:v>
                </c:pt>
                <c:pt idx="39">
                  <c:v>1.74264603373763E-5</c:v>
                </c:pt>
              </c:numCache>
            </c:numRef>
          </c:val>
          <c:extLst>
            <c:ext xmlns:c16="http://schemas.microsoft.com/office/drawing/2014/chart" uri="{C3380CC4-5D6E-409C-BE32-E72D297353CC}">
              <c16:uniqueId val="{00000000-9040-B649-A68C-BAA94BC18A25}"/>
            </c:ext>
          </c:extLst>
        </c:ser>
        <c:dLbls>
          <c:showLegendKey val="0"/>
          <c:showVal val="0"/>
          <c:showCatName val="0"/>
          <c:showSerName val="0"/>
          <c:showPercent val="0"/>
          <c:showBubbleSize val="0"/>
        </c:dLbls>
        <c:gapWidth val="150"/>
        <c:axId val="-2076025448"/>
        <c:axId val="-2075290520"/>
      </c:barChart>
      <c:scatterChart>
        <c:scatterStyle val="lineMarker"/>
        <c:varyColors val="0"/>
        <c:ser>
          <c:idx val="1"/>
          <c:order val="1"/>
          <c:tx>
            <c:strRef>
              <c:f>'Aus 01-07 F60-F69'!$D$150</c:f>
              <c:strCache>
                <c:ptCount val="1"/>
                <c:pt idx="0">
                  <c:v>0.05</c:v>
                </c:pt>
              </c:strCache>
            </c:strRef>
          </c:tx>
          <c:spPr>
            <a:ln w="28443">
              <a:noFill/>
            </a:ln>
          </c:spPr>
          <c:marker>
            <c:symbol val="dash"/>
            <c:size val="4"/>
            <c:spPr>
              <a:solidFill>
                <a:srgbClr val="333333"/>
              </a:solidFill>
              <a:ln>
                <a:solidFill>
                  <a:srgbClr val="333333"/>
                </a:solidFill>
                <a:prstDash val="solid"/>
              </a:ln>
            </c:spPr>
          </c:marker>
          <c:dLbls>
            <c:dLbl>
              <c:idx val="0"/>
              <c:tx>
                <c:strRef>
                  <c:f>'Aus 01-07 F60-F69'!$E$149</c:f>
                  <c:strCache>
                    <c:ptCount val="1"/>
                    <c:pt idx="0">
                      <c:v>0.00%</c:v>
                    </c:pt>
                  </c:strCache>
                </c:strRef>
              </c:tx>
              <c:spPr>
                <a:noFill/>
                <a:ln w="25283">
                  <a:noFill/>
                </a:ln>
              </c:spPr>
              <c:txPr>
                <a:bodyPr/>
                <a:lstStyle/>
                <a:p>
                  <a:pPr>
                    <a:defRPr sz="971" b="0" i="0" u="none" strike="noStrike" baseline="0">
                      <a:solidFill>
                        <a:srgbClr val="000000"/>
                      </a:solidFill>
                      <a:latin typeface="Arial"/>
                      <a:ea typeface="Arial"/>
                      <a:cs typeface="Arial"/>
                    </a:defRPr>
                  </a:pPr>
                  <a:endParaRPr lang="en-US"/>
                </a:p>
              </c:txPr>
              <c:dLblPos val="l"/>
              <c:showLegendKey val="0"/>
              <c:showVal val="0"/>
              <c:showCatName val="0"/>
              <c:showSerName val="0"/>
              <c:showPercent val="0"/>
              <c:showBubbleSize val="0"/>
              <c:extLst>
                <c:ext xmlns:c15="http://schemas.microsoft.com/office/drawing/2012/chart" uri="{CE6537A1-D6FC-4f65-9D91-7224C49458BB}">
                  <c15:dlblFieldTable>
                    <c15:dlblFTEntry>
                      <c15:txfldGUID>{DDA14463-785C-684C-9918-2D834CE830FD}</c15:txfldGUID>
                      <c15:f>'Aus 01-07 F60-F69'!$E$149</c15:f>
                      <c15:dlblFieldTableCache>
                        <c:ptCount val="1"/>
                        <c:pt idx="0">
                          <c:v>0.00%</c:v>
                        </c:pt>
                      </c15:dlblFieldTableCache>
                    </c15:dlblFTEntry>
                  </c15:dlblFieldTable>
                  <c15:showDataLabelsRange val="0"/>
                </c:ext>
                <c:ext xmlns:c16="http://schemas.microsoft.com/office/drawing/2014/chart" uri="{C3380CC4-5D6E-409C-BE32-E72D297353CC}">
                  <c16:uniqueId val="{00000001-9040-B649-A68C-BAA94BC18A25}"/>
                </c:ext>
              </c:extLst>
            </c:dLbl>
            <c:dLbl>
              <c:idx val="1"/>
              <c:tx>
                <c:strRef>
                  <c:f>'Aus 01-07 F60-F69'!$E$150</c:f>
                  <c:strCache>
                    <c:ptCount val="1"/>
                    <c:pt idx="0">
                      <c:v>5.00%</c:v>
                    </c:pt>
                  </c:strCache>
                </c:strRef>
              </c:tx>
              <c:spPr>
                <a:noFill/>
                <a:ln w="25283">
                  <a:noFill/>
                </a:ln>
              </c:spPr>
              <c:txPr>
                <a:bodyPr/>
                <a:lstStyle/>
                <a:p>
                  <a:pPr>
                    <a:defRPr sz="971" b="0" i="0" u="none" strike="noStrike" baseline="0">
                      <a:solidFill>
                        <a:srgbClr val="000000"/>
                      </a:solidFill>
                      <a:latin typeface="Arial"/>
                      <a:ea typeface="Arial"/>
                      <a:cs typeface="Arial"/>
                    </a:defRPr>
                  </a:pPr>
                  <a:endParaRPr lang="en-US"/>
                </a:p>
              </c:txPr>
              <c:dLblPos val="l"/>
              <c:showLegendKey val="0"/>
              <c:showVal val="0"/>
              <c:showCatName val="0"/>
              <c:showSerName val="0"/>
              <c:showPercent val="0"/>
              <c:showBubbleSize val="0"/>
              <c:extLst>
                <c:ext xmlns:c15="http://schemas.microsoft.com/office/drawing/2012/chart" uri="{CE6537A1-D6FC-4f65-9D91-7224C49458BB}">
                  <c15:dlblFieldTable>
                    <c15:dlblFTEntry>
                      <c15:txfldGUID>{A96F29C3-50EA-D746-8222-47344A929EAE}</c15:txfldGUID>
                      <c15:f>'Aus 01-07 F60-F69'!$E$150</c15:f>
                      <c15:dlblFieldTableCache>
                        <c:ptCount val="1"/>
                        <c:pt idx="0">
                          <c:v>5.00%</c:v>
                        </c:pt>
                      </c15:dlblFieldTableCache>
                    </c15:dlblFTEntry>
                  </c15:dlblFieldTable>
                  <c15:showDataLabelsRange val="0"/>
                </c:ext>
                <c:ext xmlns:c16="http://schemas.microsoft.com/office/drawing/2014/chart" uri="{C3380CC4-5D6E-409C-BE32-E72D297353CC}">
                  <c16:uniqueId val="{00000002-9040-B649-A68C-BAA94BC18A25}"/>
                </c:ext>
              </c:extLst>
            </c:dLbl>
            <c:dLbl>
              <c:idx val="2"/>
              <c:tx>
                <c:strRef>
                  <c:f>'Aus 01-07 F60-F69'!$E$151</c:f>
                  <c:strCache>
                    <c:ptCount val="1"/>
                    <c:pt idx="0">
                      <c:v>10.00%</c:v>
                    </c:pt>
                  </c:strCache>
                </c:strRef>
              </c:tx>
              <c:spPr>
                <a:noFill/>
                <a:ln w="25283">
                  <a:noFill/>
                </a:ln>
              </c:spPr>
              <c:txPr>
                <a:bodyPr/>
                <a:lstStyle/>
                <a:p>
                  <a:pPr>
                    <a:defRPr sz="971" b="0" i="0" u="none" strike="noStrike" baseline="0">
                      <a:solidFill>
                        <a:srgbClr val="000000"/>
                      </a:solidFill>
                      <a:latin typeface="Arial"/>
                      <a:ea typeface="Arial"/>
                      <a:cs typeface="Arial"/>
                    </a:defRPr>
                  </a:pPr>
                  <a:endParaRPr lang="en-US"/>
                </a:p>
              </c:txPr>
              <c:dLblPos val="l"/>
              <c:showLegendKey val="0"/>
              <c:showVal val="0"/>
              <c:showCatName val="0"/>
              <c:showSerName val="0"/>
              <c:showPercent val="0"/>
              <c:showBubbleSize val="0"/>
              <c:extLst>
                <c:ext xmlns:c15="http://schemas.microsoft.com/office/drawing/2012/chart" uri="{CE6537A1-D6FC-4f65-9D91-7224C49458BB}">
                  <c15:dlblFieldTable>
                    <c15:dlblFTEntry>
                      <c15:txfldGUID>{8AC0067A-30B1-A540-8CF1-78A625920353}</c15:txfldGUID>
                      <c15:f>'Aus 01-07 F60-F69'!$E$151</c15:f>
                      <c15:dlblFieldTableCache>
                        <c:ptCount val="1"/>
                        <c:pt idx="0">
                          <c:v>10.00%</c:v>
                        </c:pt>
                      </c15:dlblFieldTableCache>
                    </c15:dlblFTEntry>
                  </c15:dlblFieldTable>
                  <c15:showDataLabelsRange val="0"/>
                </c:ext>
                <c:ext xmlns:c16="http://schemas.microsoft.com/office/drawing/2014/chart" uri="{C3380CC4-5D6E-409C-BE32-E72D297353CC}">
                  <c16:uniqueId val="{00000003-9040-B649-A68C-BAA94BC18A25}"/>
                </c:ext>
              </c:extLst>
            </c:dLbl>
            <c:dLbl>
              <c:idx val="3"/>
              <c:tx>
                <c:strRef>
                  <c:f>'Aus 01-07 F60-F69'!$E$152</c:f>
                  <c:strCache>
                    <c:ptCount val="1"/>
                    <c:pt idx="0">
                      <c:v>60.00%</c:v>
                    </c:pt>
                  </c:strCache>
                </c:strRef>
              </c:tx>
              <c:spPr>
                <a:noFill/>
                <a:ln w="25283">
                  <a:noFill/>
                </a:ln>
              </c:spPr>
              <c:txPr>
                <a:bodyPr/>
                <a:lstStyle/>
                <a:p>
                  <a:pPr>
                    <a:defRPr sz="971" b="0" i="0" u="none" strike="noStrike" baseline="0">
                      <a:solidFill>
                        <a:srgbClr val="000000"/>
                      </a:solidFill>
                      <a:latin typeface="Arial"/>
                      <a:ea typeface="Arial"/>
                      <a:cs typeface="Arial"/>
                    </a:defRPr>
                  </a:pPr>
                  <a:endParaRPr lang="en-US"/>
                </a:p>
              </c:txPr>
              <c:dLblPos val="l"/>
              <c:showLegendKey val="0"/>
              <c:showVal val="0"/>
              <c:showCatName val="0"/>
              <c:showSerName val="0"/>
              <c:showPercent val="0"/>
              <c:showBubbleSize val="0"/>
              <c:extLst>
                <c:ext xmlns:c15="http://schemas.microsoft.com/office/drawing/2012/chart" uri="{CE6537A1-D6FC-4f65-9D91-7224C49458BB}">
                  <c15:dlblFieldTable>
                    <c15:dlblFTEntry>
                      <c15:txfldGUID>{C30FB65E-2BF7-BD41-B873-1FB9E3176468}</c15:txfldGUID>
                      <c15:f>'Aus 01-07 F60-F69'!$E$152</c15:f>
                      <c15:dlblFieldTableCache>
                        <c:ptCount val="1"/>
                        <c:pt idx="0">
                          <c:v>60.00%</c:v>
                        </c:pt>
                      </c15:dlblFieldTableCache>
                    </c15:dlblFTEntry>
                  </c15:dlblFieldTable>
                  <c15:showDataLabelsRange val="0"/>
                </c:ext>
                <c:ext xmlns:c16="http://schemas.microsoft.com/office/drawing/2014/chart" uri="{C3380CC4-5D6E-409C-BE32-E72D297353CC}">
                  <c16:uniqueId val="{00000004-9040-B649-A68C-BAA94BC18A25}"/>
                </c:ext>
              </c:extLst>
            </c:dLbl>
            <c:dLbl>
              <c:idx val="4"/>
              <c:tx>
                <c:strRef>
                  <c:f>'Aus 01-07 F60-F69'!$E$153</c:f>
                  <c:strCache>
                    <c:ptCount val="1"/>
                    <c:pt idx="0">
                      <c:v>65.00%</c:v>
                    </c:pt>
                  </c:strCache>
                </c:strRef>
              </c:tx>
              <c:spPr>
                <a:noFill/>
                <a:ln w="25283">
                  <a:noFill/>
                </a:ln>
              </c:spPr>
              <c:txPr>
                <a:bodyPr/>
                <a:lstStyle/>
                <a:p>
                  <a:pPr>
                    <a:defRPr sz="971" b="0" i="0" u="none" strike="noStrike" baseline="0">
                      <a:solidFill>
                        <a:srgbClr val="000000"/>
                      </a:solidFill>
                      <a:latin typeface="Arial"/>
                      <a:ea typeface="Arial"/>
                      <a:cs typeface="Arial"/>
                    </a:defRPr>
                  </a:pPr>
                  <a:endParaRPr lang="en-US"/>
                </a:p>
              </c:txPr>
              <c:dLblPos val="l"/>
              <c:showLegendKey val="0"/>
              <c:showVal val="0"/>
              <c:showCatName val="0"/>
              <c:showSerName val="0"/>
              <c:showPercent val="0"/>
              <c:showBubbleSize val="0"/>
              <c:extLst>
                <c:ext xmlns:c15="http://schemas.microsoft.com/office/drawing/2012/chart" uri="{CE6537A1-D6FC-4f65-9D91-7224C49458BB}">
                  <c15:dlblFieldTable>
                    <c15:dlblFTEntry>
                      <c15:txfldGUID>{D3912592-7F30-DC45-AA0E-06646105266A}</c15:txfldGUID>
                      <c15:f>'Aus 01-07 F60-F69'!$E$153</c15:f>
                      <c15:dlblFieldTableCache>
                        <c:ptCount val="1"/>
                        <c:pt idx="0">
                          <c:v>65.00%</c:v>
                        </c:pt>
                      </c15:dlblFieldTableCache>
                    </c15:dlblFTEntry>
                  </c15:dlblFieldTable>
                  <c15:showDataLabelsRange val="0"/>
                </c:ext>
                <c:ext xmlns:c16="http://schemas.microsoft.com/office/drawing/2014/chart" uri="{C3380CC4-5D6E-409C-BE32-E72D297353CC}">
                  <c16:uniqueId val="{00000005-9040-B649-A68C-BAA94BC18A25}"/>
                </c:ext>
              </c:extLst>
            </c:dLbl>
            <c:spPr>
              <a:noFill/>
              <a:ln w="25283">
                <a:noFill/>
              </a:ln>
            </c:spPr>
            <c:txPr>
              <a:bodyPr/>
              <a:lstStyle/>
              <a:p>
                <a:pPr>
                  <a:defRPr sz="1194"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'Aus 01-07 F60-F69'!$C$149:$C$153</c:f>
              <c:numCache>
                <c:formatCode>General</c:formatCode>
                <c:ptCount val="5"/>
                <c:pt idx="0">
                  <c:v>0</c:v>
                </c:pt>
                <c:pt idx="1">
                  <c:v>0</c:v>
                </c:pt>
                <c:pt idx="2">
                  <c:v>0</c:v>
                </c:pt>
                <c:pt idx="3">
                  <c:v>0</c:v>
                </c:pt>
                <c:pt idx="4">
                  <c:v>0</c:v>
                </c:pt>
              </c:numCache>
            </c:numRef>
          </c:xVal>
          <c:yVal>
            <c:numRef>
              <c:f>'Aus 01-07 F60-F69'!$D$149:$D$153</c:f>
              <c:numCache>
                <c:formatCode>General</c:formatCode>
                <c:ptCount val="5"/>
                <c:pt idx="0">
                  <c:v>0</c:v>
                </c:pt>
                <c:pt idx="1">
                  <c:v>0.05</c:v>
                </c:pt>
                <c:pt idx="2">
                  <c:v>0.1</c:v>
                </c:pt>
                <c:pt idx="3">
                  <c:v>0.15</c:v>
                </c:pt>
                <c:pt idx="4">
                  <c:v>0.2</c:v>
                </c:pt>
              </c:numCache>
            </c:numRef>
          </c:yVal>
          <c:smooth val="0"/>
          <c:extLst>
            <c:ext xmlns:c16="http://schemas.microsoft.com/office/drawing/2014/chart" uri="{C3380CC4-5D6E-409C-BE32-E72D297353CC}">
              <c16:uniqueId val="{00000006-9040-B649-A68C-BAA94BC18A25}"/>
            </c:ext>
          </c:extLst>
        </c:ser>
        <c:ser>
          <c:idx val="2"/>
          <c:order val="2"/>
          <c:tx>
            <c:strRef>
              <c:f>'Aus 01-07 F60-F69'!$G$156</c:f>
              <c:strCache>
                <c:ptCount val="1"/>
                <c:pt idx="0">
                  <c:v>0.15</c:v>
                </c:pt>
              </c:strCache>
            </c:strRef>
          </c:tx>
          <c:spPr>
            <a:ln w="12641">
              <a:solidFill>
                <a:srgbClr val="FFF58C"/>
              </a:solidFill>
              <a:prstDash val="solid"/>
            </a:ln>
          </c:spPr>
          <c:marker>
            <c:symbol val="square"/>
            <c:size val="4"/>
            <c:spPr>
              <a:blipFill dpi="0" rotWithShape="0">
                <a:blip xmlns:r="http://schemas.openxmlformats.org/officeDocument/2006/relationships" r:embed="rId1"/>
                <a:srcRect/>
                <a:stretch>
                  <a:fillRect/>
                </a:stretch>
              </a:blipFill>
              <a:ln w="9481">
                <a:noFill/>
              </a:ln>
            </c:spPr>
          </c:marker>
          <c:xVal>
            <c:numRef>
              <c:f>'Aus 01-07 F60-F69'!$F$156:$F$157</c:f>
              <c:numCache>
                <c:formatCode>General</c:formatCode>
                <c:ptCount val="2"/>
                <c:pt idx="0">
                  <c:v>0</c:v>
                </c:pt>
                <c:pt idx="1">
                  <c:v>1.2500000000000001E-2</c:v>
                </c:pt>
              </c:numCache>
            </c:numRef>
          </c:xVal>
          <c:yVal>
            <c:numRef>
              <c:f>'Aus 01-07 F60-F69'!$G$156:$G$157</c:f>
              <c:numCache>
                <c:formatCode>General</c:formatCode>
                <c:ptCount val="2"/>
                <c:pt idx="0">
                  <c:v>0.15</c:v>
                </c:pt>
                <c:pt idx="1">
                  <c:v>0.15</c:v>
                </c:pt>
              </c:numCache>
            </c:numRef>
          </c:yVal>
          <c:smooth val="0"/>
          <c:extLst>
            <c:ext xmlns:c16="http://schemas.microsoft.com/office/drawing/2014/chart" uri="{C3380CC4-5D6E-409C-BE32-E72D297353CC}">
              <c16:uniqueId val="{00000007-9040-B649-A68C-BAA94BC18A25}"/>
            </c:ext>
          </c:extLst>
        </c:ser>
        <c:dLbls>
          <c:showLegendKey val="0"/>
          <c:showVal val="0"/>
          <c:showCatName val="0"/>
          <c:showSerName val="0"/>
          <c:showPercent val="0"/>
          <c:showBubbleSize val="0"/>
        </c:dLbls>
        <c:axId val="-2121445960"/>
        <c:axId val="-2121442712"/>
      </c:scatterChart>
      <c:catAx>
        <c:axId val="-2076025448"/>
        <c:scaling>
          <c:orientation val="minMax"/>
        </c:scaling>
        <c:delete val="0"/>
        <c:axPos val="b"/>
        <c:numFmt formatCode="General" sourceLinked="1"/>
        <c:majorTickMark val="out"/>
        <c:minorTickMark val="none"/>
        <c:tickLblPos val="nextTo"/>
        <c:spPr>
          <a:ln w="3160">
            <a:solidFill>
              <a:srgbClr val="000000"/>
            </a:solidFill>
            <a:prstDash val="solid"/>
          </a:ln>
        </c:spPr>
        <c:txPr>
          <a:bodyPr rot="-5400000" vert="horz"/>
          <a:lstStyle/>
          <a:p>
            <a:pPr>
              <a:defRPr sz="1194" b="1" i="0" u="none" strike="noStrike" baseline="0">
                <a:solidFill>
                  <a:srgbClr val="000000"/>
                </a:solidFill>
                <a:latin typeface="Arial"/>
                <a:ea typeface="Arial"/>
                <a:cs typeface="Arial"/>
              </a:defRPr>
            </a:pPr>
            <a:endParaRPr lang="en-US"/>
          </a:p>
        </c:txPr>
        <c:crossAx val="-2075290520"/>
        <c:crosses val="autoZero"/>
        <c:auto val="1"/>
        <c:lblAlgn val="ctr"/>
        <c:lblOffset val="100"/>
        <c:tickLblSkip val="1"/>
        <c:tickMarkSkip val="1"/>
        <c:noMultiLvlLbl val="0"/>
      </c:catAx>
      <c:valAx>
        <c:axId val="-2075290520"/>
        <c:scaling>
          <c:orientation val="minMax"/>
          <c:max val="0.2"/>
        </c:scaling>
        <c:delete val="0"/>
        <c:axPos val="l"/>
        <c:majorGridlines>
          <c:spPr>
            <a:ln w="3160">
              <a:solidFill>
                <a:srgbClr val="000000"/>
              </a:solidFill>
              <a:prstDash val="solid"/>
            </a:ln>
          </c:spPr>
        </c:majorGridlines>
        <c:title>
          <c:tx>
            <c:rich>
              <a:bodyPr/>
              <a:lstStyle/>
              <a:p>
                <a:pPr>
                  <a:defRPr sz="1194" b="1" i="0" u="none" strike="noStrike" baseline="0">
                    <a:solidFill>
                      <a:srgbClr val="000000"/>
                    </a:solidFill>
                    <a:latin typeface="Arial"/>
                    <a:ea typeface="Arial"/>
                    <a:cs typeface="Arial"/>
                  </a:defRPr>
                </a:pPr>
                <a:r>
                  <a:rPr lang="en-US"/>
                  <a:t>% F60-F69 codes</a:t>
                </a:r>
              </a:p>
            </c:rich>
          </c:tx>
          <c:layout>
            <c:manualLayout>
              <c:xMode val="edge"/>
              <c:yMode val="edge"/>
              <c:x val="8.8105726872246704E-3"/>
              <c:y val="0.21495327102803699"/>
            </c:manualLayout>
          </c:layout>
          <c:overlay val="0"/>
          <c:spPr>
            <a:noFill/>
            <a:ln w="25283">
              <a:noFill/>
            </a:ln>
          </c:spPr>
        </c:title>
        <c:numFmt formatCode="0.00%" sourceLinked="1"/>
        <c:majorTickMark val="none"/>
        <c:minorTickMark val="none"/>
        <c:tickLblPos val="none"/>
        <c:spPr>
          <a:ln w="3160">
            <a:solidFill>
              <a:srgbClr val="000000"/>
            </a:solidFill>
            <a:prstDash val="solid"/>
          </a:ln>
        </c:spPr>
        <c:crossAx val="-2076025448"/>
        <c:crosses val="autoZero"/>
        <c:crossBetween val="between"/>
      </c:valAx>
      <c:valAx>
        <c:axId val="-2121445960"/>
        <c:scaling>
          <c:orientation val="minMax"/>
          <c:max val="1"/>
          <c:min val="0"/>
        </c:scaling>
        <c:delete val="0"/>
        <c:axPos val="t"/>
        <c:numFmt formatCode="General" sourceLinked="1"/>
        <c:majorTickMark val="none"/>
        <c:minorTickMark val="none"/>
        <c:tickLblPos val="none"/>
        <c:spPr>
          <a:ln w="3160">
            <a:solidFill>
              <a:srgbClr val="000000"/>
            </a:solidFill>
            <a:prstDash val="solid"/>
          </a:ln>
        </c:spPr>
        <c:crossAx val="-2121442712"/>
        <c:crosses val="max"/>
        <c:crossBetween val="midCat"/>
      </c:valAx>
      <c:valAx>
        <c:axId val="-2121442712"/>
        <c:scaling>
          <c:orientation val="minMax"/>
        </c:scaling>
        <c:delete val="1"/>
        <c:axPos val="r"/>
        <c:numFmt formatCode="General" sourceLinked="1"/>
        <c:majorTickMark val="out"/>
        <c:minorTickMark val="none"/>
        <c:tickLblPos val="nextTo"/>
        <c:crossAx val="-2121445960"/>
        <c:crosses val="max"/>
        <c:crossBetween val="midCat"/>
      </c:valAx>
      <c:spPr>
        <a:solidFill>
          <a:srgbClr val="C0C0C0"/>
        </a:solidFill>
        <a:ln w="12641">
          <a:solidFill>
            <a:srgbClr val="808080"/>
          </a:solidFill>
          <a:prstDash val="solid"/>
        </a:ln>
      </c:spPr>
    </c:plotArea>
    <c:plotVisOnly val="1"/>
    <c:dispBlanksAs val="gap"/>
    <c:showDLblsOverMax val="0"/>
  </c:chart>
  <c:spPr>
    <a:solidFill>
      <a:srgbClr val="FFFFFF"/>
    </a:solidFill>
    <a:ln w="3160">
      <a:solidFill>
        <a:srgbClr val="000000"/>
      </a:solidFill>
      <a:prstDash val="solid"/>
    </a:ln>
  </c:spPr>
  <c:txPr>
    <a:bodyPr/>
    <a:lstStyle/>
    <a:p>
      <a:pPr>
        <a:defRPr sz="1194"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DEAD1359-7A63-F243-B36A-12B687E1D4C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58304" y="3623816"/>
          <a:ext cx="8639175" cy="27432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431DFD-9B78-0844-806C-AA66991F2122}" type="datetimeFigureOut">
              <a:rPr lang="en-US" smtClean="0"/>
              <a:t>3/12/22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DF854-7662-C24E-AF04-C7E413BA016A}" type="slidenum">
              <a:rPr lang="en-US" smtClean="0"/>
              <a:t>‹#›</a:t>
            </a:fld>
            <a:endParaRPr lang="en-US"/>
          </a:p>
        </p:txBody>
      </p:sp>
    </p:spTree>
    <p:extLst>
      <p:ext uri="{BB962C8B-B14F-4D97-AF65-F5344CB8AC3E}">
        <p14:creationId xmlns:p14="http://schemas.microsoft.com/office/powerpoint/2010/main" val="1506994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722B1-BB19-424D-AD97-FD37A7EA4E1F}" type="datetimeFigureOut">
              <a:rPr lang="en-US" smtClean="0"/>
              <a:pPr/>
              <a:t>3/12/22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13167-B258-4C66-85C9-EF7B456115BD}" type="slidenum">
              <a:rPr lang="en-GB" smtClean="0"/>
              <a:pPr/>
              <a:t>‹#›</a:t>
            </a:fld>
            <a:endParaRPr lang="en-GB"/>
          </a:p>
        </p:txBody>
      </p:sp>
    </p:spTree>
    <p:extLst>
      <p:ext uri="{BB962C8B-B14F-4D97-AF65-F5344CB8AC3E}">
        <p14:creationId xmlns:p14="http://schemas.microsoft.com/office/powerpoint/2010/main" val="34143214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13167-B258-4C66-85C9-EF7B456115BD}" type="slidenum">
              <a:rPr lang="en-GB" smtClean="0"/>
              <a:pPr/>
              <a:t>13</a:t>
            </a:fld>
            <a:endParaRPr lang="en-GB"/>
          </a:p>
        </p:txBody>
      </p:sp>
    </p:spTree>
    <p:extLst>
      <p:ext uri="{BB962C8B-B14F-4D97-AF65-F5344CB8AC3E}">
        <p14:creationId xmlns:p14="http://schemas.microsoft.com/office/powerpoint/2010/main" val="419403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Gen psych shorter stays in public, private psych hospitals (did not receive care in a specialized psych unit)</a:t>
            </a:r>
          </a:p>
          <a:p>
            <a:r>
              <a:rPr lang="en-US"/>
              <a:t>Specialized psych much longer stays in public psych hospitals, more voluntary than involuntary, younger (mostly 25-44)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Gen psych shorter stays in public, private psych hospitals (did not receive care in a specialized psych unit)</a:t>
            </a:r>
          </a:p>
          <a:p>
            <a:r>
              <a:rPr lang="en-US"/>
              <a:t>Specialized psych much longer stays in public psych hospitals, more voluntary than involuntary, younger (mostly 25-44)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62DA308-C71F-E44B-92FF-47DB9F182B6A}" type="slidenum">
              <a:rPr lang="en-US"/>
              <a:pPr eaLnBrk="1" hangingPunct="1"/>
              <a:t>18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F12B21-B877-5A4B-9CA6-310C7DEDEF8C}" type="datetime1">
              <a:rPr lang="en-GB" smtClean="0"/>
              <a:t>12/03/2022</a:t>
            </a:fld>
            <a:endParaRPr lang="en-GB"/>
          </a:p>
        </p:txBody>
      </p:sp>
      <p:sp>
        <p:nvSpPr>
          <p:cNvPr id="5" name="Footer Placeholder 4"/>
          <p:cNvSpPr>
            <a:spLocks noGrp="1"/>
          </p:cNvSpPr>
          <p:nvPr>
            <p:ph type="ftr" sz="quarter" idx="11"/>
          </p:nvPr>
        </p:nvSpPr>
        <p:spPr/>
        <p:txBody>
          <a:bodyPr/>
          <a:lstStyle/>
          <a:p>
            <a:r>
              <a:rPr lang="en-GB"/>
              <a:t>London march 2022</a:t>
            </a:r>
          </a:p>
        </p:txBody>
      </p:sp>
      <p:sp>
        <p:nvSpPr>
          <p:cNvPr id="6" name="Slide Number Placeholder 5"/>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31850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34011-70FB-3A4E-AB9A-B5B66356D96B}" type="datetime1">
              <a:rPr lang="en-GB" smtClean="0"/>
              <a:t>12/03/2022</a:t>
            </a:fld>
            <a:endParaRPr lang="en-GB"/>
          </a:p>
        </p:txBody>
      </p:sp>
      <p:sp>
        <p:nvSpPr>
          <p:cNvPr id="5" name="Footer Placeholder 4"/>
          <p:cNvSpPr>
            <a:spLocks noGrp="1"/>
          </p:cNvSpPr>
          <p:nvPr>
            <p:ph type="ftr" sz="quarter" idx="11"/>
          </p:nvPr>
        </p:nvSpPr>
        <p:spPr/>
        <p:txBody>
          <a:bodyPr/>
          <a:lstStyle/>
          <a:p>
            <a:r>
              <a:rPr lang="en-GB"/>
              <a:t>London march 2022</a:t>
            </a:r>
          </a:p>
        </p:txBody>
      </p:sp>
      <p:sp>
        <p:nvSpPr>
          <p:cNvPr id="6" name="Slide Number Placeholder 5"/>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265743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FEA9D-35D9-0F44-8DCC-21384E05B48D}" type="datetime1">
              <a:rPr lang="en-GB" smtClean="0"/>
              <a:t>12/03/2022</a:t>
            </a:fld>
            <a:endParaRPr lang="en-GB"/>
          </a:p>
        </p:txBody>
      </p:sp>
      <p:sp>
        <p:nvSpPr>
          <p:cNvPr id="5" name="Footer Placeholder 4"/>
          <p:cNvSpPr>
            <a:spLocks noGrp="1"/>
          </p:cNvSpPr>
          <p:nvPr>
            <p:ph type="ftr" sz="quarter" idx="11"/>
          </p:nvPr>
        </p:nvSpPr>
        <p:spPr/>
        <p:txBody>
          <a:bodyPr/>
          <a:lstStyle/>
          <a:p>
            <a:r>
              <a:rPr lang="en-GB"/>
              <a:t>London march 2022</a:t>
            </a:r>
          </a:p>
        </p:txBody>
      </p:sp>
      <p:sp>
        <p:nvSpPr>
          <p:cNvPr id="6" name="Slide Number Placeholder 5"/>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137470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cxnSp>
        <p:nvCxnSpPr>
          <p:cNvPr id="5" name="Straight Connector 4"/>
          <p:cNvCxnSpPr/>
          <p:nvPr/>
        </p:nvCxnSpPr>
        <p:spPr>
          <a:xfrm>
            <a:off x="914400" y="1504950"/>
            <a:ext cx="6934200" cy="9525"/>
          </a:xfrm>
          <a:prstGeom prst="line">
            <a:avLst/>
          </a:pr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914400" y="2114581"/>
            <a:ext cx="3657600" cy="3676619"/>
          </a:xfrm>
        </p:spPr>
        <p:txBody>
          <a:bodyPr>
            <a:noAutofit/>
          </a:bodyPr>
          <a:lstStyle>
            <a:lvl1pPr marL="228600" indent="-228600">
              <a:lnSpc>
                <a:spcPct val="110000"/>
              </a:lnSpc>
              <a:defRPr sz="2000" baseline="0"/>
            </a:lvl1pPr>
            <a:lvl2pPr marL="509588" indent="-280988">
              <a:lnSpc>
                <a:spcPct val="110000"/>
              </a:lnSpc>
              <a:defRPr sz="2000" baseline="0"/>
            </a:lvl2pPr>
            <a:lvl3pPr marL="801688" indent="-292100">
              <a:lnSpc>
                <a:spcPct val="110000"/>
              </a:lnSpc>
              <a:tabLst>
                <a:tab pos="509588" algn="l"/>
              </a:tabLst>
              <a:defRPr sz="1800" baseline="0"/>
            </a:lvl3pPr>
            <a:lvl4pPr marL="1082675" indent="-280988">
              <a:lnSpc>
                <a:spcPct val="110000"/>
              </a:lnSpc>
              <a:defRPr sz="1800" baseline="0"/>
            </a:lvl4pPr>
            <a:lvl5pPr marL="1374775" indent="-292100">
              <a:lnSpc>
                <a:spcPct val="110000"/>
              </a:lnSpc>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10"/>
          </p:nvPr>
        </p:nvSpPr>
        <p:spPr>
          <a:xfrm>
            <a:off x="914400" y="711200"/>
            <a:ext cx="6934200" cy="600456"/>
          </a:xfrm>
        </p:spPr>
        <p:txBody>
          <a:bodyPr>
            <a:noAutofit/>
          </a:bodyPr>
          <a:lstStyle>
            <a:lvl1pPr marL="0" indent="0">
              <a:buNone/>
              <a:defRPr sz="3200" b="1" i="0">
                <a:solidFill>
                  <a:srgbClr val="007CBC"/>
                </a:solidFill>
                <a:latin typeface="+mj-lt"/>
              </a:defRPr>
            </a:lvl1pPr>
            <a:lvl2pPr marL="457200" indent="0">
              <a:buNone/>
              <a:defRPr sz="4400" b="0" i="0">
                <a:latin typeface="+mj-lt"/>
              </a:defRPr>
            </a:lvl2pPr>
            <a:lvl3pPr marL="914400" indent="0">
              <a:buNone/>
              <a:defRPr sz="4400" b="0" i="0">
                <a:latin typeface="+mj-lt"/>
              </a:defRPr>
            </a:lvl3pPr>
            <a:lvl4pPr marL="1371600" indent="0">
              <a:buNone/>
              <a:defRPr sz="4400" b="0" i="0">
                <a:latin typeface="+mj-lt"/>
              </a:defRPr>
            </a:lvl4pPr>
            <a:lvl5pPr marL="1828800" indent="0">
              <a:buNone/>
              <a:defRPr sz="4400" b="0" i="0">
                <a:latin typeface="+mj-lt"/>
              </a:defRPr>
            </a:lvl5pPr>
          </a:lstStyle>
          <a:p>
            <a:pPr lvl="0"/>
            <a:r>
              <a:rPr lang="en-US"/>
              <a:t>Click to edit Master text styles</a:t>
            </a:r>
          </a:p>
        </p:txBody>
      </p:sp>
      <p:sp>
        <p:nvSpPr>
          <p:cNvPr id="14" name="Content Placeholder 2"/>
          <p:cNvSpPr>
            <a:spLocks noGrp="1"/>
          </p:cNvSpPr>
          <p:nvPr>
            <p:ph sz="half" idx="12"/>
          </p:nvPr>
        </p:nvSpPr>
        <p:spPr>
          <a:xfrm>
            <a:off x="4724400" y="2114581"/>
            <a:ext cx="3657600" cy="3676619"/>
          </a:xfrm>
        </p:spPr>
        <p:txBody>
          <a:bodyPr>
            <a:noAutofit/>
          </a:bodyPr>
          <a:lstStyle>
            <a:lvl1pPr marL="228600" indent="-228600">
              <a:lnSpc>
                <a:spcPct val="110000"/>
              </a:lnSpc>
              <a:defRPr sz="2000" baseline="0"/>
            </a:lvl1pPr>
            <a:lvl2pPr marL="509588" indent="-280988">
              <a:lnSpc>
                <a:spcPct val="110000"/>
              </a:lnSpc>
              <a:defRPr sz="2000" baseline="0"/>
            </a:lvl2pPr>
            <a:lvl3pPr marL="801688" indent="-292100">
              <a:lnSpc>
                <a:spcPct val="110000"/>
              </a:lnSpc>
              <a:tabLst>
                <a:tab pos="509588" algn="l"/>
              </a:tabLst>
              <a:defRPr sz="1800" baseline="0"/>
            </a:lvl3pPr>
            <a:lvl4pPr marL="1082675" indent="-280988">
              <a:lnSpc>
                <a:spcPct val="110000"/>
              </a:lnSpc>
              <a:defRPr sz="1800" baseline="0"/>
            </a:lvl4pPr>
            <a:lvl5pPr marL="1374775" indent="-292100">
              <a:lnSpc>
                <a:spcPct val="110000"/>
              </a:lnSpc>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584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692D0-20AD-1846-BCC3-4145A5BD8900}" type="datetime1">
              <a:rPr lang="en-GB" smtClean="0"/>
              <a:t>12/03/2022</a:t>
            </a:fld>
            <a:endParaRPr lang="en-GB"/>
          </a:p>
        </p:txBody>
      </p:sp>
      <p:sp>
        <p:nvSpPr>
          <p:cNvPr id="5" name="Footer Placeholder 4"/>
          <p:cNvSpPr>
            <a:spLocks noGrp="1"/>
          </p:cNvSpPr>
          <p:nvPr>
            <p:ph type="ftr" sz="quarter" idx="11"/>
          </p:nvPr>
        </p:nvSpPr>
        <p:spPr/>
        <p:txBody>
          <a:bodyPr/>
          <a:lstStyle/>
          <a:p>
            <a:r>
              <a:rPr lang="en-GB"/>
              <a:t>London march 2022</a:t>
            </a:r>
          </a:p>
        </p:txBody>
      </p:sp>
      <p:sp>
        <p:nvSpPr>
          <p:cNvPr id="6" name="Slide Number Placeholder 5"/>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73897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82025-601A-C445-B168-0F8F70381A89}" type="datetime1">
              <a:rPr lang="en-GB" smtClean="0"/>
              <a:t>12/03/2022</a:t>
            </a:fld>
            <a:endParaRPr lang="en-GB"/>
          </a:p>
        </p:txBody>
      </p:sp>
      <p:sp>
        <p:nvSpPr>
          <p:cNvPr id="5" name="Footer Placeholder 4"/>
          <p:cNvSpPr>
            <a:spLocks noGrp="1"/>
          </p:cNvSpPr>
          <p:nvPr>
            <p:ph type="ftr" sz="quarter" idx="11"/>
          </p:nvPr>
        </p:nvSpPr>
        <p:spPr/>
        <p:txBody>
          <a:bodyPr/>
          <a:lstStyle/>
          <a:p>
            <a:r>
              <a:rPr lang="en-GB"/>
              <a:t>London march 2022</a:t>
            </a:r>
          </a:p>
        </p:txBody>
      </p:sp>
      <p:sp>
        <p:nvSpPr>
          <p:cNvPr id="6" name="Slide Number Placeholder 5"/>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390489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85B359-9E45-1B45-A653-E7BED75FC57A}" type="datetime1">
              <a:rPr lang="en-GB" smtClean="0"/>
              <a:t>12/03/2022</a:t>
            </a:fld>
            <a:endParaRPr lang="en-GB"/>
          </a:p>
        </p:txBody>
      </p:sp>
      <p:sp>
        <p:nvSpPr>
          <p:cNvPr id="6" name="Footer Placeholder 5"/>
          <p:cNvSpPr>
            <a:spLocks noGrp="1"/>
          </p:cNvSpPr>
          <p:nvPr>
            <p:ph type="ftr" sz="quarter" idx="11"/>
          </p:nvPr>
        </p:nvSpPr>
        <p:spPr/>
        <p:txBody>
          <a:bodyPr/>
          <a:lstStyle/>
          <a:p>
            <a:r>
              <a:rPr lang="en-GB"/>
              <a:t>London march 2022</a:t>
            </a:r>
          </a:p>
        </p:txBody>
      </p:sp>
      <p:sp>
        <p:nvSpPr>
          <p:cNvPr id="7" name="Slide Number Placeholder 6"/>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373866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B9AEB6-E94B-BD46-BCF0-2A685D19B84B}" type="datetime1">
              <a:rPr lang="en-GB" smtClean="0"/>
              <a:t>12/03/2022</a:t>
            </a:fld>
            <a:endParaRPr lang="en-GB"/>
          </a:p>
        </p:txBody>
      </p:sp>
      <p:sp>
        <p:nvSpPr>
          <p:cNvPr id="8" name="Footer Placeholder 7"/>
          <p:cNvSpPr>
            <a:spLocks noGrp="1"/>
          </p:cNvSpPr>
          <p:nvPr>
            <p:ph type="ftr" sz="quarter" idx="11"/>
          </p:nvPr>
        </p:nvSpPr>
        <p:spPr/>
        <p:txBody>
          <a:bodyPr/>
          <a:lstStyle/>
          <a:p>
            <a:r>
              <a:rPr lang="en-GB"/>
              <a:t>London march 2022</a:t>
            </a:r>
          </a:p>
        </p:txBody>
      </p:sp>
      <p:sp>
        <p:nvSpPr>
          <p:cNvPr id="9" name="Slide Number Placeholder 8"/>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303922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4B74A9-E806-9F46-B708-2F2F29F4B4B1}" type="datetime1">
              <a:rPr lang="en-GB" smtClean="0"/>
              <a:t>12/03/2022</a:t>
            </a:fld>
            <a:endParaRPr lang="en-GB"/>
          </a:p>
        </p:txBody>
      </p:sp>
      <p:sp>
        <p:nvSpPr>
          <p:cNvPr id="4" name="Footer Placeholder 3"/>
          <p:cNvSpPr>
            <a:spLocks noGrp="1"/>
          </p:cNvSpPr>
          <p:nvPr>
            <p:ph type="ftr" sz="quarter" idx="11"/>
          </p:nvPr>
        </p:nvSpPr>
        <p:spPr/>
        <p:txBody>
          <a:bodyPr/>
          <a:lstStyle/>
          <a:p>
            <a:r>
              <a:rPr lang="en-GB"/>
              <a:t>London march 2022</a:t>
            </a:r>
          </a:p>
        </p:txBody>
      </p:sp>
      <p:sp>
        <p:nvSpPr>
          <p:cNvPr id="5" name="Slide Number Placeholder 4"/>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40780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911DF-3BFE-8347-A0B4-92BEC6A2FA77}" type="datetime1">
              <a:rPr lang="en-GB" smtClean="0"/>
              <a:t>12/03/2022</a:t>
            </a:fld>
            <a:endParaRPr lang="en-GB"/>
          </a:p>
        </p:txBody>
      </p:sp>
      <p:sp>
        <p:nvSpPr>
          <p:cNvPr id="3" name="Footer Placeholder 2"/>
          <p:cNvSpPr>
            <a:spLocks noGrp="1"/>
          </p:cNvSpPr>
          <p:nvPr>
            <p:ph type="ftr" sz="quarter" idx="11"/>
          </p:nvPr>
        </p:nvSpPr>
        <p:spPr/>
        <p:txBody>
          <a:bodyPr/>
          <a:lstStyle/>
          <a:p>
            <a:r>
              <a:rPr lang="en-GB"/>
              <a:t>London march 2022</a:t>
            </a:r>
          </a:p>
        </p:txBody>
      </p:sp>
      <p:sp>
        <p:nvSpPr>
          <p:cNvPr id="4" name="Slide Number Placeholder 3"/>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202083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A056DE-2333-574B-AC2E-97915A8598C6}" type="datetime1">
              <a:rPr lang="en-GB" smtClean="0"/>
              <a:t>12/03/2022</a:t>
            </a:fld>
            <a:endParaRPr lang="en-GB"/>
          </a:p>
        </p:txBody>
      </p:sp>
      <p:sp>
        <p:nvSpPr>
          <p:cNvPr id="6" name="Footer Placeholder 5"/>
          <p:cNvSpPr>
            <a:spLocks noGrp="1"/>
          </p:cNvSpPr>
          <p:nvPr>
            <p:ph type="ftr" sz="quarter" idx="11"/>
          </p:nvPr>
        </p:nvSpPr>
        <p:spPr/>
        <p:txBody>
          <a:bodyPr/>
          <a:lstStyle/>
          <a:p>
            <a:r>
              <a:rPr lang="en-GB"/>
              <a:t>London march 2022</a:t>
            </a:r>
          </a:p>
        </p:txBody>
      </p:sp>
      <p:sp>
        <p:nvSpPr>
          <p:cNvPr id="7" name="Slide Number Placeholder 6"/>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114274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ACC373-7DCB-574C-B490-F825A4493002}" type="datetime1">
              <a:rPr lang="en-GB" smtClean="0"/>
              <a:t>12/03/2022</a:t>
            </a:fld>
            <a:endParaRPr lang="en-GB"/>
          </a:p>
        </p:txBody>
      </p:sp>
      <p:sp>
        <p:nvSpPr>
          <p:cNvPr id="6" name="Footer Placeholder 5"/>
          <p:cNvSpPr>
            <a:spLocks noGrp="1"/>
          </p:cNvSpPr>
          <p:nvPr>
            <p:ph type="ftr" sz="quarter" idx="11"/>
          </p:nvPr>
        </p:nvSpPr>
        <p:spPr/>
        <p:txBody>
          <a:bodyPr/>
          <a:lstStyle/>
          <a:p>
            <a:r>
              <a:rPr lang="en-GB"/>
              <a:t>London march 2022</a:t>
            </a:r>
          </a:p>
        </p:txBody>
      </p:sp>
      <p:sp>
        <p:nvSpPr>
          <p:cNvPr id="7" name="Slide Number Placeholder 6"/>
          <p:cNvSpPr>
            <a:spLocks noGrp="1"/>
          </p:cNvSpPr>
          <p:nvPr>
            <p:ph type="sldNum" sz="quarter" idx="12"/>
          </p:nvPr>
        </p:nvSpPr>
        <p:spPr/>
        <p:txBody>
          <a:bodyPr/>
          <a:lstStyle/>
          <a:p>
            <a:fld id="{F182775E-9CCC-4F93-B91B-F4E34404AFA5}" type="slidenum">
              <a:rPr lang="en-GB" smtClean="0"/>
              <a:pPr/>
              <a:t>‹#›</a:t>
            </a:fld>
            <a:endParaRPr lang="en-GB"/>
          </a:p>
        </p:txBody>
      </p:sp>
    </p:spTree>
    <p:extLst>
      <p:ext uri="{BB962C8B-B14F-4D97-AF65-F5344CB8AC3E}">
        <p14:creationId xmlns:p14="http://schemas.microsoft.com/office/powerpoint/2010/main" val="104869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6F3D84-C376-C742-ABA4-612091BD2E92}" type="datetime1">
              <a:rPr lang="en-GB" smtClean="0"/>
              <a:t>12/03/2022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London march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2775E-9CCC-4F93-B91B-F4E34404AFA5}" type="slidenum">
              <a:rPr lang="en-GB" smtClean="0"/>
              <a:pPr/>
              <a:t>‹#›</a:t>
            </a:fld>
            <a:endParaRPr lang="en-GB"/>
          </a:p>
        </p:txBody>
      </p:sp>
    </p:spTree>
    <p:extLst>
      <p:ext uri="{BB962C8B-B14F-4D97-AF65-F5344CB8AC3E}">
        <p14:creationId xmlns:p14="http://schemas.microsoft.com/office/powerpoint/2010/main" val="3365154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556792"/>
            <a:ext cx="7772400" cy="5040560"/>
          </a:xfrm>
          <a:solidFill>
            <a:schemeClr val="bg2"/>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r>
              <a:rPr lang="en-GB" dirty="0">
                <a:solidFill>
                  <a:schemeClr val="tx1"/>
                </a:solidFill>
              </a:rPr>
              <a:t>Improving services for people with personality problems</a:t>
            </a:r>
            <a:br>
              <a:rPr lang="en-GB" dirty="0">
                <a:solidFill>
                  <a:schemeClr val="tx1"/>
                </a:solidFill>
              </a:rPr>
            </a:br>
            <a:br>
              <a:rPr lang="en-GB" dirty="0">
                <a:solidFill>
                  <a:schemeClr val="tx1"/>
                </a:solidFill>
              </a:rPr>
            </a:br>
            <a:r>
              <a:rPr lang="en-US" dirty="0">
                <a:solidFill>
                  <a:schemeClr val="tx1"/>
                </a:solidFill>
              </a:rPr>
              <a:t>The ICD-11 classification of personality disorder: a tortuous pathway through science, politics and stigma</a:t>
            </a:r>
            <a:br>
              <a:rPr lang="en-GB" dirty="0">
                <a:solidFill>
                  <a:schemeClr val="tx1"/>
                </a:solidFill>
              </a:rPr>
            </a:br>
            <a:endParaRPr lang="en-GB" dirty="0">
              <a:solidFill>
                <a:schemeClr val="tx1"/>
              </a:solidFill>
            </a:endParaRPr>
          </a:p>
        </p:txBody>
      </p:sp>
      <p:sp>
        <p:nvSpPr>
          <p:cNvPr id="3" name="Subtitle 2"/>
          <p:cNvSpPr>
            <a:spLocks noGrp="1"/>
          </p:cNvSpPr>
          <p:nvPr>
            <p:ph type="subTitle" idx="1"/>
          </p:nvPr>
        </p:nvSpPr>
        <p:spPr>
          <a:xfrm>
            <a:off x="899592" y="3573016"/>
            <a:ext cx="6858000" cy="2520280"/>
          </a:xfrm>
          <a:gradFill>
            <a:gsLst>
              <a:gs pos="0">
                <a:schemeClr val="accent3"/>
              </a:gs>
              <a:gs pos="52000">
                <a:schemeClr val="accent6"/>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a:normAutofit/>
          </a:bodyPr>
          <a:lstStyle/>
          <a:p>
            <a:r>
              <a:rPr lang="en-GB" sz="2800" dirty="0"/>
              <a:t>Peter Tyrer, Emeritus Professor of Community Psychiatry, Imperial College, London and Consultant in Transformation Psychiatry, Lincolnshire Partnership NHS Foundation Trust, UK </a:t>
            </a:r>
          </a:p>
        </p:txBody>
      </p:sp>
      <p:sp>
        <p:nvSpPr>
          <p:cNvPr id="5" name="TextBox 4"/>
          <p:cNvSpPr txBox="1"/>
          <p:nvPr/>
        </p:nvSpPr>
        <p:spPr>
          <a:xfrm>
            <a:off x="971600" y="548680"/>
            <a:ext cx="184666" cy="646331"/>
          </a:xfrm>
          <a:prstGeom prst="rect">
            <a:avLst/>
          </a:prstGeom>
          <a:noFill/>
        </p:spPr>
        <p:txBody>
          <a:bodyPr wrap="none" rtlCol="0">
            <a:spAutoFit/>
          </a:bodyPr>
          <a:lstStyle/>
          <a:p>
            <a:br>
              <a:rPr lang="en-GB"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AC7C-1D80-6948-AA95-37E3EDA5B0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B1B7F03-59B8-0E47-8D53-CD8D37689F5F}"/>
              </a:ext>
            </a:extLst>
          </p:cNvPr>
          <p:cNvPicPr>
            <a:picLocks noGrp="1" noChangeAspect="1"/>
          </p:cNvPicPr>
          <p:nvPr>
            <p:ph idx="1"/>
          </p:nvPr>
        </p:nvPicPr>
        <p:blipFill>
          <a:blip r:embed="rId2"/>
          <a:stretch>
            <a:fillRect/>
          </a:stretch>
        </p:blipFill>
        <p:spPr>
          <a:xfrm>
            <a:off x="287524" y="-95133"/>
            <a:ext cx="8568952" cy="7245425"/>
          </a:xfrm>
          <a:prstGeom prst="rect">
            <a:avLst/>
          </a:prstGeom>
        </p:spPr>
      </p:pic>
      <p:sp>
        <p:nvSpPr>
          <p:cNvPr id="4" name="Footer Placeholder 3">
            <a:extLst>
              <a:ext uri="{FF2B5EF4-FFF2-40B4-BE49-F238E27FC236}">
                <a16:creationId xmlns:a16="http://schemas.microsoft.com/office/drawing/2014/main" id="{876C52F8-0411-7748-A3FE-F194865B3AEE}"/>
              </a:ext>
            </a:extLst>
          </p:cNvPr>
          <p:cNvSpPr>
            <a:spLocks noGrp="1"/>
          </p:cNvSpPr>
          <p:nvPr>
            <p:ph type="ftr" sz="quarter" idx="11"/>
          </p:nvPr>
        </p:nvSpPr>
        <p:spPr/>
        <p:txBody>
          <a:bodyPr/>
          <a:lstStyle/>
          <a:p>
            <a:r>
              <a:rPr lang="en-GB"/>
              <a:t>London march 2022</a:t>
            </a:r>
          </a:p>
        </p:txBody>
      </p:sp>
      <p:sp>
        <p:nvSpPr>
          <p:cNvPr id="3" name="TextBox 2">
            <a:extLst>
              <a:ext uri="{FF2B5EF4-FFF2-40B4-BE49-F238E27FC236}">
                <a16:creationId xmlns:a16="http://schemas.microsoft.com/office/drawing/2014/main" id="{CB4EC7FE-8770-3347-88AA-6CB702ABDBD1}"/>
              </a:ext>
            </a:extLst>
          </p:cNvPr>
          <p:cNvSpPr txBox="1"/>
          <p:nvPr/>
        </p:nvSpPr>
        <p:spPr>
          <a:xfrm>
            <a:off x="628650" y="-99392"/>
            <a:ext cx="7331471" cy="369332"/>
          </a:xfrm>
          <a:prstGeom prst="rect">
            <a:avLst/>
          </a:prstGeom>
          <a:noFill/>
        </p:spPr>
        <p:txBody>
          <a:bodyPr wrap="square" rtlCol="0">
            <a:spAutoFit/>
          </a:bodyPr>
          <a:lstStyle/>
          <a:p>
            <a:r>
              <a:rPr lang="en-GB" i="1" dirty="0"/>
              <a:t>Australian and New Zealand Journal of Psychiatry, 2022: </a:t>
            </a:r>
            <a:r>
              <a:rPr lang="en-GB" dirty="0"/>
              <a:t> </a:t>
            </a:r>
            <a:r>
              <a:rPr lang="en-GB" b="1" dirty="0"/>
              <a:t>56</a:t>
            </a:r>
            <a:r>
              <a:rPr lang="en-GB" dirty="0"/>
              <a:t>, 260-269. </a:t>
            </a:r>
            <a:endParaRPr lang="en-US" dirty="0"/>
          </a:p>
        </p:txBody>
      </p:sp>
    </p:spTree>
    <p:extLst>
      <p:ext uri="{BB962C8B-B14F-4D97-AF65-F5344CB8AC3E}">
        <p14:creationId xmlns:p14="http://schemas.microsoft.com/office/powerpoint/2010/main" val="37250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8A4B24-1F04-0F48-B050-7511BA451202}"/>
              </a:ext>
            </a:extLst>
          </p:cNvPr>
          <p:cNvSpPr>
            <a:spLocks noGrp="1"/>
          </p:cNvSpPr>
          <p:nvPr>
            <p:ph type="ftr" sz="quarter" idx="11"/>
          </p:nvPr>
        </p:nvSpPr>
        <p:spPr/>
        <p:txBody>
          <a:bodyPr/>
          <a:lstStyle/>
          <a:p>
            <a:r>
              <a:rPr lang="en-GB"/>
              <a:t>London march 2022</a:t>
            </a:r>
          </a:p>
        </p:txBody>
      </p:sp>
      <p:graphicFrame>
        <p:nvGraphicFramePr>
          <p:cNvPr id="3" name="Table 2">
            <a:extLst>
              <a:ext uri="{FF2B5EF4-FFF2-40B4-BE49-F238E27FC236}">
                <a16:creationId xmlns:a16="http://schemas.microsoft.com/office/drawing/2014/main" id="{30346CC9-413C-DE45-A964-CE93C4EEBF22}"/>
              </a:ext>
            </a:extLst>
          </p:cNvPr>
          <p:cNvGraphicFramePr>
            <a:graphicFrameLocks noGrp="1"/>
          </p:cNvGraphicFramePr>
          <p:nvPr>
            <p:extLst>
              <p:ext uri="{D42A27DB-BD31-4B8C-83A1-F6EECF244321}">
                <p14:modId xmlns:p14="http://schemas.microsoft.com/office/powerpoint/2010/main" val="1103141085"/>
              </p:ext>
            </p:extLst>
          </p:nvPr>
        </p:nvGraphicFramePr>
        <p:xfrm>
          <a:off x="3347864" y="908720"/>
          <a:ext cx="2956560" cy="790800"/>
        </p:xfrm>
        <a:graphic>
          <a:graphicData uri="http://schemas.openxmlformats.org/drawingml/2006/table">
            <a:tbl>
              <a:tblPr firstRow="1" firstCol="1" bandRow="1">
                <a:tableStyleId>{5C22544A-7EE6-4342-B048-85BDC9FD1C3A}</a:tableStyleId>
              </a:tblPr>
              <a:tblGrid>
                <a:gridCol w="2956560">
                  <a:extLst>
                    <a:ext uri="{9D8B030D-6E8A-4147-A177-3AD203B41FA5}">
                      <a16:colId xmlns:a16="http://schemas.microsoft.com/office/drawing/2014/main" val="3581898425"/>
                    </a:ext>
                  </a:extLst>
                </a:gridCol>
              </a:tblGrid>
              <a:tr h="580903">
                <a:tc>
                  <a:txBody>
                    <a:bodyPr/>
                    <a:lstStyle/>
                    <a:p>
                      <a:pPr algn="ctr">
                        <a:lnSpc>
                          <a:spcPct val="115000"/>
                        </a:lnSpc>
                        <a:spcAft>
                          <a:spcPts val="1000"/>
                        </a:spcAft>
                      </a:pPr>
                      <a:endParaRPr lang="en-US" sz="1200">
                        <a:effectLst/>
                      </a:endParaRPr>
                    </a:p>
                    <a:p>
                      <a:pPr>
                        <a:lnSpc>
                          <a:spcPct val="115000"/>
                        </a:lnSpc>
                        <a:spcAft>
                          <a:spcPts val="100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212542"/>
                  </a:ext>
                </a:extLst>
              </a:tr>
              <a:tr h="209897">
                <a:tc>
                  <a:txBody>
                    <a:bodyPr/>
                    <a:lstStyle/>
                    <a:p>
                      <a:pPr algn="ctr">
                        <a:lnSpc>
                          <a:spcPct val="115000"/>
                        </a:lnSpc>
                        <a:spcAft>
                          <a:spcPts val="10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4478386"/>
                  </a:ext>
                </a:extLst>
              </a:tr>
            </a:tbl>
          </a:graphicData>
        </a:graphic>
      </p:graphicFrame>
      <p:graphicFrame>
        <p:nvGraphicFramePr>
          <p:cNvPr id="4" name="图表 1">
            <a:extLst>
              <a:ext uri="{FF2B5EF4-FFF2-40B4-BE49-F238E27FC236}">
                <a16:creationId xmlns:a16="http://schemas.microsoft.com/office/drawing/2014/main" id="{B7D50E51-38F3-F340-A03F-800975D5C318}"/>
              </a:ext>
            </a:extLst>
          </p:cNvPr>
          <p:cNvGraphicFramePr/>
          <p:nvPr>
            <p:extLst>
              <p:ext uri="{D42A27DB-BD31-4B8C-83A1-F6EECF244321}">
                <p14:modId xmlns:p14="http://schemas.microsoft.com/office/powerpoint/2010/main" val="2581531669"/>
              </p:ext>
            </p:extLst>
          </p:nvPr>
        </p:nvGraphicFramePr>
        <p:xfrm>
          <a:off x="3116400" y="1260130"/>
          <a:ext cx="2911200" cy="3861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3">
            <a:extLst>
              <a:ext uri="{FF2B5EF4-FFF2-40B4-BE49-F238E27FC236}">
                <a16:creationId xmlns:a16="http://schemas.microsoft.com/office/drawing/2014/main" id="{ABFD4ECA-AEBD-784E-A2EB-378390054DE2}"/>
              </a:ext>
            </a:extLst>
          </p:cNvPr>
          <p:cNvGraphicFramePr/>
          <p:nvPr>
            <p:extLst>
              <p:ext uri="{D42A27DB-BD31-4B8C-83A1-F6EECF244321}">
                <p14:modId xmlns:p14="http://schemas.microsoft.com/office/powerpoint/2010/main" val="2966438359"/>
              </p:ext>
            </p:extLst>
          </p:nvPr>
        </p:nvGraphicFramePr>
        <p:xfrm>
          <a:off x="3348182" y="908276"/>
          <a:ext cx="2616200" cy="3321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2">
            <a:extLst>
              <a:ext uri="{FF2B5EF4-FFF2-40B4-BE49-F238E27FC236}">
                <a16:creationId xmlns:a16="http://schemas.microsoft.com/office/drawing/2014/main" id="{E923EB08-2A2C-514E-8A5F-499F5AA19600}"/>
              </a:ext>
            </a:extLst>
          </p:cNvPr>
          <p:cNvGraphicFramePr/>
          <p:nvPr>
            <p:extLst>
              <p:ext uri="{D42A27DB-BD31-4B8C-83A1-F6EECF244321}">
                <p14:modId xmlns:p14="http://schemas.microsoft.com/office/powerpoint/2010/main" val="952191237"/>
              </p:ext>
            </p:extLst>
          </p:nvPr>
        </p:nvGraphicFramePr>
        <p:xfrm>
          <a:off x="117751" y="908276"/>
          <a:ext cx="2911200" cy="4212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1">
            <a:extLst>
              <a:ext uri="{FF2B5EF4-FFF2-40B4-BE49-F238E27FC236}">
                <a16:creationId xmlns:a16="http://schemas.microsoft.com/office/drawing/2014/main" id="{A69D77A7-89CE-5640-B59D-F68D9E50E957}"/>
              </a:ext>
            </a:extLst>
          </p:cNvPr>
          <p:cNvGraphicFramePr/>
          <p:nvPr>
            <p:extLst>
              <p:ext uri="{D42A27DB-BD31-4B8C-83A1-F6EECF244321}">
                <p14:modId xmlns:p14="http://schemas.microsoft.com/office/powerpoint/2010/main" val="1310670455"/>
              </p:ext>
            </p:extLst>
          </p:nvPr>
        </p:nvGraphicFramePr>
        <p:xfrm>
          <a:off x="6304424" y="908276"/>
          <a:ext cx="2721825" cy="421299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80F66F8-591E-D14A-A789-AAA512AC1190}"/>
              </a:ext>
            </a:extLst>
          </p:cNvPr>
          <p:cNvSpPr txBox="1"/>
          <p:nvPr/>
        </p:nvSpPr>
        <p:spPr>
          <a:xfrm>
            <a:off x="6322050" y="5324005"/>
            <a:ext cx="2810193" cy="923330"/>
          </a:xfrm>
          <a:prstGeom prst="rect">
            <a:avLst/>
          </a:prstGeom>
          <a:noFill/>
        </p:spPr>
        <p:txBody>
          <a:bodyPr wrap="none" rtlCol="0">
            <a:spAutoFit/>
          </a:bodyPr>
          <a:lstStyle/>
          <a:p>
            <a:r>
              <a:rPr lang="en-US" dirty="0"/>
              <a:t>Almost all of these were</a:t>
            </a:r>
          </a:p>
          <a:p>
            <a:r>
              <a:rPr lang="en-US" dirty="0"/>
              <a:t>patients with no personality</a:t>
            </a:r>
          </a:p>
          <a:p>
            <a:r>
              <a:rPr lang="en-US" dirty="0"/>
              <a:t>disorder at baseline   </a:t>
            </a:r>
          </a:p>
        </p:txBody>
      </p:sp>
    </p:spTree>
    <p:extLst>
      <p:ext uri="{BB962C8B-B14F-4D97-AF65-F5344CB8AC3E}">
        <p14:creationId xmlns:p14="http://schemas.microsoft.com/office/powerpoint/2010/main" val="190590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69913" y="2114550"/>
            <a:ext cx="4002087" cy="4206875"/>
          </a:xfrm>
        </p:spPr>
        <p:txBody>
          <a:bodyPr>
            <a:normAutofit/>
          </a:bodyPr>
          <a:lstStyle/>
          <a:p>
            <a:pPr>
              <a:spcBef>
                <a:spcPts val="400"/>
              </a:spcBef>
              <a:defRPr/>
            </a:pPr>
            <a:r>
              <a:rPr lang="en-US" sz="1900" dirty="0"/>
              <a:t>Paranoid personality disorder</a:t>
            </a:r>
          </a:p>
          <a:p>
            <a:pPr>
              <a:spcBef>
                <a:spcPts val="400"/>
              </a:spcBef>
              <a:defRPr/>
            </a:pPr>
            <a:r>
              <a:rPr lang="en-US" sz="1900" dirty="0"/>
              <a:t>Schizoid personality disorder</a:t>
            </a:r>
          </a:p>
          <a:p>
            <a:pPr>
              <a:spcBef>
                <a:spcPts val="400"/>
              </a:spcBef>
              <a:defRPr/>
            </a:pPr>
            <a:r>
              <a:rPr lang="en-US" sz="1900" dirty="0"/>
              <a:t>Dissocial personality disorder</a:t>
            </a:r>
          </a:p>
          <a:p>
            <a:pPr>
              <a:spcBef>
                <a:spcPts val="400"/>
              </a:spcBef>
              <a:defRPr/>
            </a:pPr>
            <a:r>
              <a:rPr lang="en-US" sz="1900" dirty="0"/>
              <a:t>Emotionally unstable personality disorder – </a:t>
            </a:r>
            <a:r>
              <a:rPr lang="en-US" sz="1900" dirty="0" err="1"/>
              <a:t>i</a:t>
            </a:r>
            <a:r>
              <a:rPr lang="en-US" sz="1900" dirty="0"/>
              <a:t>. Borderline</a:t>
            </a:r>
          </a:p>
          <a:p>
            <a:pPr>
              <a:spcBef>
                <a:spcPts val="400"/>
              </a:spcBef>
              <a:defRPr/>
            </a:pPr>
            <a:r>
              <a:rPr lang="en-US" sz="1900" dirty="0"/>
              <a:t>                   ii. Impulsive</a:t>
            </a:r>
          </a:p>
          <a:p>
            <a:pPr lvl="1">
              <a:defRPr/>
            </a:pPr>
            <a:r>
              <a:rPr lang="en-US" sz="1900" dirty="0"/>
              <a:t>Histrionic personality disorder</a:t>
            </a:r>
          </a:p>
          <a:p>
            <a:pPr lvl="1">
              <a:defRPr/>
            </a:pPr>
            <a:r>
              <a:rPr lang="en-US" sz="1900" dirty="0"/>
              <a:t>Anxious personality disorder</a:t>
            </a:r>
          </a:p>
          <a:p>
            <a:pPr lvl="1">
              <a:defRPr/>
            </a:pPr>
            <a:r>
              <a:rPr lang="en-US" sz="1900" dirty="0"/>
              <a:t>Dependent personality disorder</a:t>
            </a:r>
          </a:p>
          <a:p>
            <a:pPr lvl="1">
              <a:defRPr/>
            </a:pPr>
            <a:r>
              <a:rPr lang="en-US" sz="1900" dirty="0" err="1"/>
              <a:t>Anankastic</a:t>
            </a:r>
            <a:r>
              <a:rPr lang="en-US" sz="1900" dirty="0"/>
              <a:t> personality disorder</a:t>
            </a:r>
          </a:p>
          <a:p>
            <a:pPr lvl="1">
              <a:defRPr/>
            </a:pPr>
            <a:endParaRPr lang="en-US" dirty="0">
              <a:ea typeface="+mn-ea"/>
            </a:endParaRPr>
          </a:p>
          <a:p>
            <a:pPr>
              <a:defRPr/>
            </a:pPr>
            <a:endParaRPr lang="en-US" dirty="0">
              <a:ea typeface="+mn-ea"/>
            </a:endParaRPr>
          </a:p>
        </p:txBody>
      </p:sp>
      <p:sp>
        <p:nvSpPr>
          <p:cNvPr id="3" name="Text Placeholder 2"/>
          <p:cNvSpPr>
            <a:spLocks noGrp="1"/>
          </p:cNvSpPr>
          <p:nvPr>
            <p:ph type="body" sz="quarter" idx="10"/>
          </p:nvPr>
        </p:nvSpPr>
        <p:spPr>
          <a:xfrm>
            <a:off x="914400" y="273050"/>
            <a:ext cx="7742238" cy="600075"/>
          </a:xfrm>
        </p:spPr>
        <p:txBody>
          <a:bodyPr/>
          <a:lstStyle/>
          <a:p>
            <a:r>
              <a:rPr lang="en-US" dirty="0">
                <a:solidFill>
                  <a:schemeClr val="tx1"/>
                </a:solidFill>
                <a:latin typeface="Arial" charset="0"/>
                <a:cs typeface="Arial" charset="0"/>
              </a:rPr>
              <a:t>ICD-10 and DSM-IV Classification of Personality Disorders</a:t>
            </a:r>
          </a:p>
        </p:txBody>
      </p:sp>
      <p:sp>
        <p:nvSpPr>
          <p:cNvPr id="39940" name="Content Placeholder 5"/>
          <p:cNvSpPr>
            <a:spLocks noGrp="1"/>
          </p:cNvSpPr>
          <p:nvPr>
            <p:ph sz="half" idx="12"/>
          </p:nvPr>
        </p:nvSpPr>
        <p:spPr>
          <a:xfrm>
            <a:off x="4724400" y="2085975"/>
            <a:ext cx="3932238" cy="3676650"/>
          </a:xfrm>
        </p:spPr>
        <p:txBody>
          <a:bodyPr/>
          <a:lstStyle/>
          <a:p>
            <a:pPr>
              <a:spcBef>
                <a:spcPts val="600"/>
              </a:spcBef>
            </a:pPr>
            <a:r>
              <a:rPr lang="en-US" sz="1800" dirty="0">
                <a:latin typeface="Calibri" charset="0"/>
              </a:rPr>
              <a:t>Paranoid personality disorder</a:t>
            </a:r>
          </a:p>
          <a:p>
            <a:pPr>
              <a:spcBef>
                <a:spcPts val="600"/>
              </a:spcBef>
            </a:pPr>
            <a:r>
              <a:rPr lang="en-US" sz="1800" dirty="0">
                <a:latin typeface="Calibri" charset="0"/>
              </a:rPr>
              <a:t>Schizoid personality disorder</a:t>
            </a:r>
          </a:p>
          <a:p>
            <a:pPr>
              <a:spcBef>
                <a:spcPts val="600"/>
              </a:spcBef>
            </a:pPr>
            <a:r>
              <a:rPr lang="en-US" sz="1800" dirty="0">
                <a:latin typeface="Calibri" charset="0"/>
              </a:rPr>
              <a:t>Schizotypal personality disorder*</a:t>
            </a:r>
          </a:p>
          <a:p>
            <a:pPr>
              <a:spcBef>
                <a:spcPts val="600"/>
              </a:spcBef>
            </a:pPr>
            <a:r>
              <a:rPr lang="en-US" sz="1800" dirty="0">
                <a:latin typeface="Calibri" charset="0"/>
              </a:rPr>
              <a:t>Antisocial personality disorder*</a:t>
            </a:r>
          </a:p>
          <a:p>
            <a:pPr>
              <a:spcBef>
                <a:spcPts val="600"/>
              </a:spcBef>
            </a:pPr>
            <a:r>
              <a:rPr lang="en-US" sz="1800" dirty="0">
                <a:latin typeface="Calibri" charset="0"/>
              </a:rPr>
              <a:t>Borderline personality disorder*</a:t>
            </a:r>
          </a:p>
          <a:p>
            <a:pPr>
              <a:spcBef>
                <a:spcPts val="600"/>
              </a:spcBef>
            </a:pPr>
            <a:r>
              <a:rPr lang="en-US" sz="1800" dirty="0">
                <a:latin typeface="Calibri" charset="0"/>
              </a:rPr>
              <a:t>Histrionic personality disorder</a:t>
            </a:r>
          </a:p>
          <a:p>
            <a:pPr>
              <a:spcBef>
                <a:spcPts val="600"/>
              </a:spcBef>
            </a:pPr>
            <a:r>
              <a:rPr lang="en-US" sz="1800" dirty="0">
                <a:latin typeface="Calibri" charset="0"/>
              </a:rPr>
              <a:t>Narcissistic personality disorder*</a:t>
            </a:r>
          </a:p>
          <a:p>
            <a:pPr>
              <a:spcBef>
                <a:spcPts val="600"/>
              </a:spcBef>
            </a:pPr>
            <a:r>
              <a:rPr lang="en-US" sz="1800" dirty="0">
                <a:latin typeface="Calibri" charset="0"/>
              </a:rPr>
              <a:t>Avoidant personality disorder*</a:t>
            </a:r>
          </a:p>
          <a:p>
            <a:pPr>
              <a:spcBef>
                <a:spcPts val="600"/>
              </a:spcBef>
            </a:pPr>
            <a:r>
              <a:rPr lang="en-US" sz="1800" dirty="0">
                <a:latin typeface="Calibri" charset="0"/>
              </a:rPr>
              <a:t>Dependent personality disorder</a:t>
            </a:r>
          </a:p>
          <a:p>
            <a:pPr>
              <a:lnSpc>
                <a:spcPct val="90000"/>
              </a:lnSpc>
              <a:spcBef>
                <a:spcPts val="600"/>
              </a:spcBef>
            </a:pPr>
            <a:r>
              <a:rPr lang="en-US" sz="1800" dirty="0">
                <a:latin typeface="Calibri" charset="0"/>
              </a:rPr>
              <a:t>Obsessive-compulsive personality disorder*</a:t>
            </a:r>
          </a:p>
        </p:txBody>
      </p:sp>
      <p:sp>
        <p:nvSpPr>
          <p:cNvPr id="31749" name="Text Placeholder 4"/>
          <p:cNvSpPr>
            <a:spLocks noGrp="1"/>
          </p:cNvSpPr>
          <p:nvPr>
            <p:ph type="body" sz="quarter" idx="4294967295"/>
          </p:nvPr>
        </p:nvSpPr>
        <p:spPr>
          <a:xfrm>
            <a:off x="1619672" y="1628800"/>
            <a:ext cx="1304925" cy="639762"/>
          </a:xfrm>
        </p:spPr>
        <p:txBody>
          <a:bodyPr/>
          <a:lstStyle/>
          <a:p>
            <a:pPr marL="0" indent="0">
              <a:buFont typeface="Arial" charset="0"/>
              <a:buNone/>
            </a:pPr>
            <a:r>
              <a:rPr lang="en-US" b="1" dirty="0">
                <a:solidFill>
                  <a:srgbClr val="E78E23"/>
                </a:solidFill>
                <a:latin typeface="Calibri" charset="0"/>
              </a:rPr>
              <a:t>ICD-10</a:t>
            </a:r>
          </a:p>
        </p:txBody>
      </p:sp>
      <p:sp>
        <p:nvSpPr>
          <p:cNvPr id="31750" name="Text Placeholder 4"/>
          <p:cNvSpPr txBox="1">
            <a:spLocks/>
          </p:cNvSpPr>
          <p:nvPr/>
        </p:nvSpPr>
        <p:spPr bwMode="auto">
          <a:xfrm>
            <a:off x="5292080" y="1646238"/>
            <a:ext cx="3240361"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spcBef>
                <a:spcPct val="20000"/>
              </a:spcBef>
              <a:buClr>
                <a:srgbClr val="E47823"/>
              </a:buClr>
              <a:buFont typeface="Arial" charset="0"/>
              <a:buNone/>
            </a:pPr>
            <a:r>
              <a:rPr lang="en-US" sz="2400" b="1" dirty="0">
                <a:solidFill>
                  <a:srgbClr val="E78E23"/>
                </a:solidFill>
              </a:rPr>
              <a:t>DSM-5 (now DSM-IV)</a:t>
            </a:r>
          </a:p>
        </p:txBody>
      </p:sp>
      <p:sp>
        <p:nvSpPr>
          <p:cNvPr id="39943" name="2 Marcador de número de diapositiva"/>
          <p:cNvSpPr txBox="1">
            <a:spLocks/>
          </p:cNvSpPr>
          <p:nvPr/>
        </p:nvSpPr>
        <p:spPr bwMode="auto">
          <a:xfrm>
            <a:off x="6553200" y="6365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eaLnBrk="1" hangingPunct="1"/>
            <a:fld id="{195AD62E-8720-E647-B776-8C7A0E99937C}" type="slidenum">
              <a:rPr lang="en-US" sz="1000">
                <a:solidFill>
                  <a:schemeClr val="bg1"/>
                </a:solidFill>
              </a:rPr>
              <a:pPr algn="r" eaLnBrk="1" hangingPunct="1"/>
              <a:t>12</a:t>
            </a:fld>
            <a:endParaRPr lang="en-US" sz="1000">
              <a:solidFill>
                <a:schemeClr val="bg1"/>
              </a:solidFill>
            </a:endParaRPr>
          </a:p>
        </p:txBody>
      </p:sp>
      <p:sp>
        <p:nvSpPr>
          <p:cNvPr id="2" name="TextBox 1"/>
          <p:cNvSpPr txBox="1">
            <a:spLocks noChangeArrowheads="1"/>
          </p:cNvSpPr>
          <p:nvPr/>
        </p:nvSpPr>
        <p:spPr bwMode="auto">
          <a:xfrm>
            <a:off x="685800" y="6477000"/>
            <a:ext cx="78919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These labels are primarily the legacy of one expert in 1923 (Kurt Schneider)</a:t>
            </a:r>
          </a:p>
        </p:txBody>
      </p:sp>
    </p:spTree>
    <p:extLst>
      <p:ext uri="{BB962C8B-B14F-4D97-AF65-F5344CB8AC3E}">
        <p14:creationId xmlns:p14="http://schemas.microsoft.com/office/powerpoint/2010/main" val="38921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P spid="31749" grpId="1" build="p"/>
      <p:bldP spid="3175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London march 2022</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568952" cy="6093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187624" y="6021288"/>
            <a:ext cx="7190686" cy="646331"/>
          </a:xfrm>
          <a:prstGeom prst="rect">
            <a:avLst/>
          </a:prstGeom>
          <a:noFill/>
        </p:spPr>
        <p:txBody>
          <a:bodyPr wrap="none" rtlCol="0">
            <a:spAutoFit/>
          </a:bodyPr>
          <a:lstStyle/>
          <a:p>
            <a:r>
              <a:rPr lang="en-GB" dirty="0"/>
              <a:t>From: </a:t>
            </a:r>
            <a:r>
              <a:rPr lang="en-GB" dirty="0" err="1"/>
              <a:t>Tyrer</a:t>
            </a:r>
            <a:r>
              <a:rPr lang="en-GB" dirty="0"/>
              <a:t> P, Reed GM, &amp; Crawford MJ (2015). Classification, assessment, </a:t>
            </a:r>
          </a:p>
          <a:p>
            <a:r>
              <a:rPr lang="en-GB" dirty="0"/>
              <a:t>prevalence  and effect of personality disorder. </a:t>
            </a:r>
            <a:r>
              <a:rPr lang="en-GB" i="1" dirty="0"/>
              <a:t>Lancet, </a:t>
            </a:r>
            <a:r>
              <a:rPr lang="en-GB" b="1" dirty="0"/>
              <a:t>385, </a:t>
            </a:r>
            <a:r>
              <a:rPr lang="en-GB" dirty="0"/>
              <a:t>717-726.</a:t>
            </a:r>
          </a:p>
        </p:txBody>
      </p:sp>
      <p:sp>
        <p:nvSpPr>
          <p:cNvPr id="4" name="TextBox 3"/>
          <p:cNvSpPr txBox="1"/>
          <p:nvPr/>
        </p:nvSpPr>
        <p:spPr>
          <a:xfrm>
            <a:off x="539552" y="188640"/>
            <a:ext cx="742473" cy="369332"/>
          </a:xfrm>
          <a:prstGeom prst="rect">
            <a:avLst/>
          </a:prstGeom>
          <a:noFill/>
        </p:spPr>
        <p:txBody>
          <a:bodyPr wrap="none" rtlCol="0">
            <a:spAutoFit/>
          </a:bodyPr>
          <a:lstStyle/>
          <a:p>
            <a:r>
              <a:rPr lang="en-US" b="1" dirty="0"/>
              <a:t>Galen</a:t>
            </a:r>
          </a:p>
        </p:txBody>
      </p:sp>
    </p:spTree>
    <p:extLst>
      <p:ext uri="{BB962C8B-B14F-4D97-AF65-F5344CB8AC3E}">
        <p14:creationId xmlns:p14="http://schemas.microsoft.com/office/powerpoint/2010/main" val="124640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590352" y="239440"/>
          <a:ext cx="7375525" cy="3273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7812" name="Group 4"/>
          <p:cNvGraphicFramePr>
            <a:graphicFrameLocks noGrp="1"/>
          </p:cNvGraphicFramePr>
          <p:nvPr/>
        </p:nvGraphicFramePr>
        <p:xfrm>
          <a:off x="5638800" y="5445225"/>
          <a:ext cx="3505200" cy="792087"/>
        </p:xfrm>
        <a:graphic>
          <a:graphicData uri="http://schemas.openxmlformats.org/drawingml/2006/table">
            <a:tbl>
              <a:tblPr/>
              <a:tblGrid>
                <a:gridCol w="555625">
                  <a:extLst>
                    <a:ext uri="{9D8B030D-6E8A-4147-A177-3AD203B41FA5}">
                      <a16:colId xmlns:a16="http://schemas.microsoft.com/office/drawing/2014/main" val="20000"/>
                    </a:ext>
                  </a:extLst>
                </a:gridCol>
                <a:gridCol w="2949575">
                  <a:extLst>
                    <a:ext uri="{9D8B030D-6E8A-4147-A177-3AD203B41FA5}">
                      <a16:colId xmlns:a16="http://schemas.microsoft.com/office/drawing/2014/main" val="20001"/>
                    </a:ext>
                  </a:extLst>
                </a:gridCol>
              </a:tblGrid>
              <a:tr h="264029">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dirty="0">
                          <a:ln>
                            <a:noFill/>
                          </a:ln>
                          <a:solidFill>
                            <a:srgbClr val="000066"/>
                          </a:solidFill>
                          <a:effectLst/>
                          <a:latin typeface="Arial" pitchFamily="34" charset="0"/>
                          <a:cs typeface="Arial" pitchFamily="34" charset="0"/>
                        </a:rPr>
                        <a:t>F60</a:t>
                      </a:r>
                      <a:endParaRPr kumimoji="0" lang="en-US" sz="1500" b="0" i="0" u="none" strike="noStrike" cap="none" normalizeH="0" baseline="0" dirty="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a:ln>
                            <a:noFill/>
                          </a:ln>
                          <a:solidFill>
                            <a:srgbClr val="000066"/>
                          </a:solidFill>
                          <a:effectLst/>
                          <a:latin typeface="Arial" pitchFamily="34" charset="0"/>
                          <a:cs typeface="Arial" pitchFamily="34" charset="0"/>
                        </a:rPr>
                        <a:t>Specific personality disorders</a:t>
                      </a:r>
                      <a:endParaRPr kumimoji="0" lang="en-US" sz="1500" b="0" i="0" u="none" strike="noStrike" cap="none" normalizeH="0" baseline="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64029">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a:ln>
                            <a:noFill/>
                          </a:ln>
                          <a:solidFill>
                            <a:srgbClr val="000066"/>
                          </a:solidFill>
                          <a:effectLst/>
                          <a:latin typeface="Arial" pitchFamily="34" charset="0"/>
                          <a:cs typeface="Arial" pitchFamily="34" charset="0"/>
                        </a:rPr>
                        <a:t>F61</a:t>
                      </a:r>
                      <a:endParaRPr kumimoji="0" lang="en-US" sz="1500" b="0" i="0" u="none" strike="noStrike" cap="none" normalizeH="0" baseline="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a:ln>
                            <a:noFill/>
                          </a:ln>
                          <a:solidFill>
                            <a:srgbClr val="000066"/>
                          </a:solidFill>
                          <a:effectLst/>
                          <a:latin typeface="Arial" pitchFamily="34" charset="0"/>
                          <a:cs typeface="Arial" pitchFamily="34" charset="0"/>
                        </a:rPr>
                        <a:t>Mixed and other personality disorders</a:t>
                      </a:r>
                      <a:endParaRPr kumimoji="0" lang="en-US" sz="1500" b="0" i="0" u="none" strike="noStrike" cap="none" normalizeH="0" baseline="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4029">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a:ln>
                            <a:noFill/>
                          </a:ln>
                          <a:solidFill>
                            <a:srgbClr val="000066"/>
                          </a:solidFill>
                          <a:effectLst/>
                          <a:latin typeface="Arial" pitchFamily="34" charset="0"/>
                          <a:cs typeface="Arial" pitchFamily="34" charset="0"/>
                        </a:rPr>
                        <a:t>F63</a:t>
                      </a:r>
                      <a:endParaRPr kumimoji="0" lang="en-US" sz="1500" b="0" i="0" u="none" strike="noStrike" cap="none" normalizeH="0" baseline="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t" latinLnBrk="0" hangingPunct="0">
                        <a:lnSpc>
                          <a:spcPct val="100000"/>
                        </a:lnSpc>
                        <a:spcBef>
                          <a:spcPct val="0"/>
                        </a:spcBef>
                        <a:spcAft>
                          <a:spcPct val="0"/>
                        </a:spcAft>
                        <a:buClr>
                          <a:srgbClr val="1E7FB8"/>
                        </a:buClr>
                        <a:buSzTx/>
                        <a:buFont typeface="Wingdings" pitchFamily="2" charset="2"/>
                        <a:buNone/>
                        <a:tabLst/>
                      </a:pPr>
                      <a:r>
                        <a:rPr kumimoji="0" lang="en-US" sz="900" b="1" i="0" u="none" strike="noStrike" cap="none" normalizeH="0" baseline="0" dirty="0">
                          <a:ln>
                            <a:noFill/>
                          </a:ln>
                          <a:solidFill>
                            <a:srgbClr val="000066"/>
                          </a:solidFill>
                          <a:effectLst/>
                          <a:latin typeface="Arial" pitchFamily="34" charset="0"/>
                          <a:cs typeface="Arial" pitchFamily="34" charset="0"/>
                        </a:rPr>
                        <a:t>Habit and impulse disorders</a:t>
                      </a:r>
                      <a:endParaRPr kumimoji="0" lang="en-US" sz="1500" b="0" i="0" u="none" strike="noStrike" cap="none" normalizeH="0" baseline="0" dirty="0">
                        <a:ln>
                          <a:noFill/>
                        </a:ln>
                        <a:solidFill>
                          <a:srgbClr val="00006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11"/>
          </p:nvPr>
        </p:nvSpPr>
        <p:spPr/>
        <p:txBody>
          <a:bodyPr/>
          <a:lstStyle/>
          <a:p>
            <a:r>
              <a:rPr lang="en-GB"/>
              <a:t>London march 2022</a:t>
            </a:r>
          </a:p>
        </p:txBody>
      </p:sp>
      <p:sp>
        <p:nvSpPr>
          <p:cNvPr id="4" name="TextBox 3"/>
          <p:cNvSpPr txBox="1"/>
          <p:nvPr/>
        </p:nvSpPr>
        <p:spPr>
          <a:xfrm>
            <a:off x="1547664" y="3933056"/>
            <a:ext cx="6586483" cy="923330"/>
          </a:xfrm>
          <a:prstGeom prst="rect">
            <a:avLst/>
          </a:prstGeom>
          <a:noFill/>
        </p:spPr>
        <p:txBody>
          <a:bodyPr wrap="none" rtlCol="0">
            <a:spAutoFit/>
          </a:bodyPr>
          <a:lstStyle/>
          <a:p>
            <a:r>
              <a:rPr lang="en-GB" dirty="0"/>
              <a:t>7% have personality disorder in the population but only 3% have it if</a:t>
            </a:r>
          </a:p>
          <a:p>
            <a:r>
              <a:rPr lang="en-GB" dirty="0"/>
              <a:t>they are an in-patient in a psychiatric hospital </a:t>
            </a:r>
          </a:p>
          <a:p>
            <a:endParaRPr lang="en-GB" dirty="0"/>
          </a:p>
        </p:txBody>
      </p:sp>
      <p:sp>
        <p:nvSpPr>
          <p:cNvPr id="3" name="Rectangle 2"/>
          <p:cNvSpPr/>
          <p:nvPr/>
        </p:nvSpPr>
        <p:spPr>
          <a:xfrm>
            <a:off x="2350879" y="3244334"/>
            <a:ext cx="5205592" cy="369332"/>
          </a:xfrm>
          <a:prstGeom prst="rect">
            <a:avLst/>
          </a:prstGeom>
        </p:spPr>
        <p:txBody>
          <a:bodyPr wrap="none">
            <a:spAutoFit/>
          </a:bodyPr>
          <a:lstStyle/>
          <a:p>
            <a:r>
              <a:rPr lang="en-US" dirty="0">
                <a:latin typeface="Calibri" charset="0"/>
              </a:rPr>
              <a:t>Better and more confident usage of diagnosis needed</a:t>
            </a:r>
          </a:p>
        </p:txBody>
      </p:sp>
    </p:spTree>
    <p:extLst>
      <p:ext uri="{BB962C8B-B14F-4D97-AF65-F5344CB8AC3E}">
        <p14:creationId xmlns:p14="http://schemas.microsoft.com/office/powerpoint/2010/main" val="6107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0" y="304800"/>
          <a:ext cx="5448300" cy="2924175"/>
        </p:xfrm>
        <a:graphic>
          <a:graphicData uri="http://schemas.openxmlformats.org/presentationml/2006/ole">
            <mc:AlternateContent xmlns:mc="http://schemas.openxmlformats.org/markup-compatibility/2006">
              <mc:Choice xmlns:v="urn:schemas-microsoft-com:vml" Requires="v">
                <p:oleObj spid="_x0000_s1456" name="Chart" r:id="rId4" imgW="5448300" imgH="2924124" progId="Excel.Chart.8">
                  <p:embed/>
                </p:oleObj>
              </mc:Choice>
              <mc:Fallback>
                <p:oleObj name="Chart" r:id="rId4" imgW="5448300" imgH="292412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5448300"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0" y="3657600"/>
          <a:ext cx="8639175" cy="2743200"/>
        </p:xfrm>
        <a:graphic>
          <a:graphicData uri="http://schemas.openxmlformats.org/presentationml/2006/ole">
            <mc:AlternateContent xmlns:mc="http://schemas.openxmlformats.org/markup-compatibility/2006">
              <mc:Choice xmlns:v="urn:schemas-microsoft-com:vml" Requires="v">
                <p:oleObj spid="_x0000_s1457" name="Chart" r:id="rId6" imgW="8639251" imgH="2743200" progId="Excel.Chart.8">
                  <p:embed/>
                </p:oleObj>
              </mc:Choice>
              <mc:Fallback>
                <p:oleObj name="Chart" r:id="rId6" imgW="8639251" imgH="27432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57600"/>
                        <a:ext cx="86391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2" name="Text Box 4"/>
          <p:cNvSpPr txBox="1">
            <a:spLocks noChangeArrowheads="1"/>
          </p:cNvSpPr>
          <p:nvPr/>
        </p:nvSpPr>
        <p:spPr bwMode="auto">
          <a:xfrm>
            <a:off x="5927725" y="646113"/>
            <a:ext cx="23193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a:latin typeface="Arial" charset="0"/>
              </a:rPr>
              <a:t>Australia Gen. Psych</a:t>
            </a:r>
          </a:p>
        </p:txBody>
      </p:sp>
      <p:sp>
        <p:nvSpPr>
          <p:cNvPr id="2" name="Footer Placeholder 1"/>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192974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0" y="304800"/>
          <a:ext cx="5448300" cy="2924175"/>
        </p:xfrm>
        <a:graphic>
          <a:graphicData uri="http://schemas.openxmlformats.org/presentationml/2006/ole">
            <mc:AlternateContent xmlns:mc="http://schemas.openxmlformats.org/markup-compatibility/2006">
              <mc:Choice xmlns:v="urn:schemas-microsoft-com:vml" Requires="v">
                <p:oleObj spid="_x0000_s12721" name="Chart" r:id="rId4" imgW="5448300" imgH="2924124" progId="Excel.Chart.8">
                  <p:embed/>
                </p:oleObj>
              </mc:Choice>
              <mc:Fallback>
                <p:oleObj name="Chart" r:id="rId4" imgW="5448300" imgH="292412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5448300"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559439459"/>
              </p:ext>
            </p:extLst>
          </p:nvPr>
        </p:nvGraphicFramePr>
        <p:xfrm>
          <a:off x="107504" y="3573016"/>
          <a:ext cx="8639175" cy="2743200"/>
        </p:xfrm>
        <a:graphic>
          <a:graphicData uri="http://schemas.openxmlformats.org/presentationml/2006/ole">
            <mc:AlternateContent xmlns:mc="http://schemas.openxmlformats.org/markup-compatibility/2006">
              <mc:Choice xmlns:v="urn:schemas-microsoft-com:vml" Requires="v">
                <p:oleObj spid="_x0000_s12722" name="Chart" r:id="rId6" imgW="8639251" imgH="2743200" progId="Excel.Chart.8">
                  <p:embed/>
                </p:oleObj>
              </mc:Choice>
              <mc:Fallback>
                <p:oleObj name="Chart" r:id="rId6" imgW="8639251" imgH="27432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573016"/>
                        <a:ext cx="86391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2" name="Text Box 4"/>
          <p:cNvSpPr txBox="1">
            <a:spLocks noChangeArrowheads="1"/>
          </p:cNvSpPr>
          <p:nvPr/>
        </p:nvSpPr>
        <p:spPr bwMode="auto">
          <a:xfrm>
            <a:off x="5927725" y="646113"/>
            <a:ext cx="23193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800">
                <a:latin typeface="Arial" charset="0"/>
              </a:rPr>
              <a:t>Australia Gen. Psych</a:t>
            </a:r>
          </a:p>
        </p:txBody>
      </p:sp>
      <p:sp>
        <p:nvSpPr>
          <p:cNvPr id="2" name="Footer Placeholder 1"/>
          <p:cNvSpPr>
            <a:spLocks noGrp="1"/>
          </p:cNvSpPr>
          <p:nvPr>
            <p:ph type="ftr" sz="quarter" idx="11"/>
          </p:nvPr>
        </p:nvSpPr>
        <p:spPr/>
        <p:txBody>
          <a:bodyPr/>
          <a:lstStyle/>
          <a:p>
            <a:pPr>
              <a:defRPr/>
            </a:pPr>
            <a:r>
              <a:rPr lang="en-GB"/>
              <a:t>London march 2022</a:t>
            </a:r>
          </a:p>
        </p:txBody>
      </p:sp>
      <p:cxnSp>
        <p:nvCxnSpPr>
          <p:cNvPr id="4" name="Elbow Connector 3"/>
          <p:cNvCxnSpPr/>
          <p:nvPr/>
        </p:nvCxnSpPr>
        <p:spPr>
          <a:xfrm>
            <a:off x="2123728" y="4725144"/>
            <a:ext cx="914400" cy="914400"/>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5" name="Object 3"/>
          <p:cNvGraphicFramePr>
            <a:graphicFrameLocks noChangeAspect="1"/>
          </p:cNvGraphicFramePr>
          <p:nvPr>
            <p:extLst>
              <p:ext uri="{D42A27DB-BD31-4B8C-83A1-F6EECF244321}">
                <p14:modId xmlns:p14="http://schemas.microsoft.com/office/powerpoint/2010/main" val="1495765549"/>
              </p:ext>
            </p:extLst>
          </p:nvPr>
        </p:nvGraphicFramePr>
        <p:xfrm>
          <a:off x="310704" y="3776216"/>
          <a:ext cx="8537575" cy="2641600"/>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p:cNvSpPr txBox="1"/>
          <p:nvPr/>
        </p:nvSpPr>
        <p:spPr>
          <a:xfrm>
            <a:off x="683568" y="6497782"/>
            <a:ext cx="8368706" cy="369332"/>
          </a:xfrm>
          <a:prstGeom prst="rect">
            <a:avLst/>
          </a:prstGeom>
          <a:noFill/>
        </p:spPr>
        <p:txBody>
          <a:bodyPr wrap="square" rtlCol="0">
            <a:spAutoFit/>
          </a:bodyPr>
          <a:lstStyle/>
          <a:p>
            <a:r>
              <a:rPr lang="en-US" dirty="0"/>
              <a:t>60.31 Borderline 60.9 personality disorder unspecified, 60.2 dissocial 60.7 dependent</a:t>
            </a:r>
          </a:p>
        </p:txBody>
      </p:sp>
    </p:spTree>
    <p:extLst>
      <p:ext uri="{BB962C8B-B14F-4D97-AF65-F5344CB8AC3E}">
        <p14:creationId xmlns:p14="http://schemas.microsoft.com/office/powerpoint/2010/main" val="192974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London march 2022</a:t>
            </a:r>
          </a:p>
        </p:txBody>
      </p:sp>
      <p:sp>
        <p:nvSpPr>
          <p:cNvPr id="3" name="TextBox 2"/>
          <p:cNvSpPr txBox="1"/>
          <p:nvPr/>
        </p:nvSpPr>
        <p:spPr>
          <a:xfrm>
            <a:off x="827584" y="2996952"/>
            <a:ext cx="7234873" cy="2554545"/>
          </a:xfrm>
          <a:prstGeom prst="rect">
            <a:avLst/>
          </a:prstGeom>
          <a:noFill/>
        </p:spPr>
        <p:txBody>
          <a:bodyPr wrap="none" rtlCol="0">
            <a:spAutoFit/>
          </a:bodyPr>
          <a:lstStyle/>
          <a:p>
            <a:r>
              <a:rPr lang="en-US" sz="4000" dirty="0"/>
              <a:t>Yet we know from research data </a:t>
            </a:r>
          </a:p>
          <a:p>
            <a:r>
              <a:rPr lang="en-US" sz="4000" dirty="0"/>
              <a:t>that personality disorder is very </a:t>
            </a:r>
          </a:p>
          <a:p>
            <a:r>
              <a:rPr lang="en-US" sz="4000" dirty="0"/>
              <a:t>common in the community and in </a:t>
            </a:r>
          </a:p>
          <a:p>
            <a:r>
              <a:rPr lang="en-US" sz="4000" dirty="0"/>
              <a:t>all parts of psychiatric practice</a:t>
            </a:r>
          </a:p>
        </p:txBody>
      </p:sp>
    </p:spTree>
    <p:extLst>
      <p:ext uri="{BB962C8B-B14F-4D97-AF65-F5344CB8AC3E}">
        <p14:creationId xmlns:p14="http://schemas.microsoft.com/office/powerpoint/2010/main" val="354115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4" name="AutoShape 16"/>
          <p:cNvSpPr>
            <a:spLocks noChangeArrowheads="1"/>
          </p:cNvSpPr>
          <p:nvPr/>
        </p:nvSpPr>
        <p:spPr bwMode="auto">
          <a:xfrm>
            <a:off x="1692275" y="2349500"/>
            <a:ext cx="2592388" cy="3889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30723" name="AutoShape 17"/>
          <p:cNvSpPr>
            <a:spLocks noChangeArrowheads="1"/>
          </p:cNvSpPr>
          <p:nvPr/>
        </p:nvSpPr>
        <p:spPr bwMode="auto">
          <a:xfrm rot="6544367">
            <a:off x="683419" y="261144"/>
            <a:ext cx="1800225" cy="1944687"/>
          </a:xfrm>
          <a:prstGeom prst="can">
            <a:avLst>
              <a:gd name="adj" fmla="val 28051"/>
            </a:avLst>
          </a:prstGeom>
          <a:solidFill>
            <a:srgbClr val="FFFF00"/>
          </a:solidFill>
          <a:ln w="9525">
            <a:solidFill>
              <a:schemeClr val="accent1"/>
            </a:solidFill>
            <a:round/>
            <a:headEnd/>
            <a:tailEnd/>
          </a:ln>
        </p:spPr>
        <p:txBody>
          <a:bodyPr wrap="none" anchor="ctr"/>
          <a:lstStyle/>
          <a:p>
            <a:endParaRPr lang="en-GB"/>
          </a:p>
        </p:txBody>
      </p:sp>
      <p:sp>
        <p:nvSpPr>
          <p:cNvPr id="30724" name="AutoShape 18"/>
          <p:cNvSpPr>
            <a:spLocks noChangeArrowheads="1"/>
          </p:cNvSpPr>
          <p:nvPr/>
        </p:nvSpPr>
        <p:spPr bwMode="auto">
          <a:xfrm rot="965430">
            <a:off x="1331913" y="0"/>
            <a:ext cx="1079500" cy="9350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accent1"/>
            </a:solidFill>
            <a:miter lim="800000"/>
            <a:headEnd/>
            <a:tailEnd/>
          </a:ln>
        </p:spPr>
        <p:txBody>
          <a:bodyPr wrap="none" anchor="ctr"/>
          <a:lstStyle/>
          <a:p>
            <a:endParaRPr lang="en-US"/>
          </a:p>
        </p:txBody>
      </p:sp>
      <p:sp>
        <p:nvSpPr>
          <p:cNvPr id="89107" name="AutoShape 19"/>
          <p:cNvSpPr>
            <a:spLocks noChangeArrowheads="1"/>
          </p:cNvSpPr>
          <p:nvPr/>
        </p:nvSpPr>
        <p:spPr bwMode="auto">
          <a:xfrm>
            <a:off x="4038600" y="5562600"/>
            <a:ext cx="1676400" cy="649288"/>
          </a:xfrm>
          <a:prstGeom prst="leftArrow">
            <a:avLst>
              <a:gd name="adj1" fmla="val 50000"/>
              <a:gd name="adj2" fmla="val 64548"/>
            </a:avLst>
          </a:prstGeom>
          <a:solidFill>
            <a:schemeClr val="accent1"/>
          </a:solidFill>
          <a:ln w="9525">
            <a:solidFill>
              <a:schemeClr val="tx1"/>
            </a:solidFill>
            <a:miter lim="800000"/>
            <a:headEnd/>
            <a:tailEnd/>
          </a:ln>
        </p:spPr>
        <p:txBody>
          <a:bodyPr wrap="none" anchor="ctr"/>
          <a:lstStyle/>
          <a:p>
            <a:pPr algn="ctr"/>
            <a:r>
              <a:rPr lang="en-GB" sz="1400"/>
              <a:t>4-10% Community</a:t>
            </a:r>
          </a:p>
        </p:txBody>
      </p:sp>
      <p:sp>
        <p:nvSpPr>
          <p:cNvPr id="89108" name="AutoShape 20"/>
          <p:cNvSpPr>
            <a:spLocks noChangeArrowheads="1"/>
          </p:cNvSpPr>
          <p:nvPr/>
        </p:nvSpPr>
        <p:spPr bwMode="auto">
          <a:xfrm>
            <a:off x="3962400" y="4868863"/>
            <a:ext cx="2362200" cy="649287"/>
          </a:xfrm>
          <a:prstGeom prst="leftArrow">
            <a:avLst>
              <a:gd name="adj1" fmla="val 50000"/>
              <a:gd name="adj2" fmla="val 90954"/>
            </a:avLst>
          </a:prstGeom>
          <a:solidFill>
            <a:schemeClr val="accent1"/>
          </a:solidFill>
          <a:ln w="9525">
            <a:solidFill>
              <a:schemeClr val="tx1"/>
            </a:solidFill>
            <a:miter lim="800000"/>
            <a:headEnd/>
            <a:tailEnd/>
          </a:ln>
        </p:spPr>
        <p:txBody>
          <a:bodyPr wrap="none" anchor="ctr"/>
          <a:lstStyle/>
          <a:p>
            <a:pPr algn="ctr"/>
            <a:r>
              <a:rPr lang="en-GB" sz="1400"/>
              <a:t>25-30% General Practice</a:t>
            </a:r>
          </a:p>
        </p:txBody>
      </p:sp>
      <p:sp>
        <p:nvSpPr>
          <p:cNvPr id="89109" name="AutoShape 21"/>
          <p:cNvSpPr>
            <a:spLocks noChangeArrowheads="1"/>
          </p:cNvSpPr>
          <p:nvPr/>
        </p:nvSpPr>
        <p:spPr bwMode="auto">
          <a:xfrm>
            <a:off x="4267200" y="4114800"/>
            <a:ext cx="2895600" cy="576263"/>
          </a:xfrm>
          <a:prstGeom prst="leftArrow">
            <a:avLst>
              <a:gd name="adj1" fmla="val 50000"/>
              <a:gd name="adj2" fmla="val 125620"/>
            </a:avLst>
          </a:prstGeom>
          <a:solidFill>
            <a:schemeClr val="accent1"/>
          </a:solidFill>
          <a:ln w="9525">
            <a:solidFill>
              <a:schemeClr val="tx1"/>
            </a:solidFill>
            <a:miter lim="800000"/>
            <a:headEnd/>
            <a:tailEnd/>
          </a:ln>
        </p:spPr>
        <p:txBody>
          <a:bodyPr wrap="none" anchor="ctr"/>
          <a:lstStyle/>
          <a:p>
            <a:pPr algn="ctr"/>
            <a:r>
              <a:rPr lang="en-GB" sz="1400"/>
              <a:t>35-45% Psychiatric Outpatient</a:t>
            </a:r>
          </a:p>
        </p:txBody>
      </p:sp>
      <p:sp>
        <p:nvSpPr>
          <p:cNvPr id="89110" name="AutoShape 22"/>
          <p:cNvSpPr>
            <a:spLocks noChangeArrowheads="1"/>
          </p:cNvSpPr>
          <p:nvPr/>
        </p:nvSpPr>
        <p:spPr bwMode="auto">
          <a:xfrm>
            <a:off x="4191000" y="3429000"/>
            <a:ext cx="3124200" cy="647700"/>
          </a:xfrm>
          <a:prstGeom prst="leftArrow">
            <a:avLst>
              <a:gd name="adj1" fmla="val 50000"/>
              <a:gd name="adj2" fmla="val 120588"/>
            </a:avLst>
          </a:prstGeom>
          <a:solidFill>
            <a:schemeClr val="accent1"/>
          </a:solidFill>
          <a:ln w="9525">
            <a:solidFill>
              <a:schemeClr val="tx1"/>
            </a:solidFill>
            <a:miter lim="800000"/>
            <a:headEnd/>
            <a:tailEnd/>
          </a:ln>
        </p:spPr>
        <p:txBody>
          <a:bodyPr wrap="none" anchor="ctr"/>
          <a:lstStyle/>
          <a:p>
            <a:pPr algn="ctr"/>
            <a:r>
              <a:rPr lang="en-GB" sz="1400"/>
              <a:t>50-60% Enhanced Community Care</a:t>
            </a:r>
          </a:p>
        </p:txBody>
      </p:sp>
      <p:sp>
        <p:nvSpPr>
          <p:cNvPr id="89111" name="AutoShape 23"/>
          <p:cNvSpPr>
            <a:spLocks noChangeArrowheads="1"/>
          </p:cNvSpPr>
          <p:nvPr/>
        </p:nvSpPr>
        <p:spPr bwMode="auto">
          <a:xfrm>
            <a:off x="4356100" y="2852738"/>
            <a:ext cx="3313113" cy="576262"/>
          </a:xfrm>
          <a:prstGeom prst="leftArrow">
            <a:avLst>
              <a:gd name="adj1" fmla="val 50000"/>
              <a:gd name="adj2" fmla="val 143733"/>
            </a:avLst>
          </a:prstGeom>
          <a:solidFill>
            <a:schemeClr val="accent1"/>
          </a:solidFill>
          <a:ln w="9525">
            <a:solidFill>
              <a:schemeClr val="tx1"/>
            </a:solidFill>
            <a:miter lim="800000"/>
            <a:headEnd/>
            <a:tailEnd/>
          </a:ln>
        </p:spPr>
        <p:txBody>
          <a:bodyPr wrap="none" anchor="ctr"/>
          <a:lstStyle/>
          <a:p>
            <a:pPr algn="ctr"/>
            <a:r>
              <a:rPr lang="en-GB" sz="1400"/>
              <a:t>70-80% Prison</a:t>
            </a:r>
          </a:p>
        </p:txBody>
      </p:sp>
      <p:sp>
        <p:nvSpPr>
          <p:cNvPr id="89112" name="AutoShape 24"/>
          <p:cNvSpPr>
            <a:spLocks noChangeArrowheads="1"/>
          </p:cNvSpPr>
          <p:nvPr/>
        </p:nvSpPr>
        <p:spPr bwMode="auto">
          <a:xfrm>
            <a:off x="4716463" y="2133600"/>
            <a:ext cx="3600450" cy="647700"/>
          </a:xfrm>
          <a:prstGeom prst="leftArrow">
            <a:avLst>
              <a:gd name="adj1" fmla="val 50000"/>
              <a:gd name="adj2" fmla="val 138971"/>
            </a:avLst>
          </a:prstGeom>
          <a:solidFill>
            <a:schemeClr val="accent1"/>
          </a:solidFill>
          <a:ln w="9525">
            <a:solidFill>
              <a:schemeClr val="tx1"/>
            </a:solidFill>
            <a:miter lim="800000"/>
            <a:headEnd/>
            <a:tailEnd/>
          </a:ln>
        </p:spPr>
        <p:txBody>
          <a:bodyPr wrap="none" anchor="ctr"/>
          <a:lstStyle/>
          <a:p>
            <a:pPr algn="ctr"/>
            <a:r>
              <a:rPr lang="en-GB" sz="1400"/>
              <a:t>80-90% Tertiary Psychiatric Services</a:t>
            </a:r>
            <a:r>
              <a:rPr lang="en-GB"/>
              <a:t> </a:t>
            </a:r>
          </a:p>
        </p:txBody>
      </p:sp>
      <p:sp>
        <p:nvSpPr>
          <p:cNvPr id="89113" name="Text Box 25"/>
          <p:cNvSpPr txBox="1">
            <a:spLocks noChangeArrowheads="1"/>
          </p:cNvSpPr>
          <p:nvPr/>
        </p:nvSpPr>
        <p:spPr bwMode="auto">
          <a:xfrm>
            <a:off x="3492500" y="549275"/>
            <a:ext cx="51831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000" b="1" u="sng"/>
              <a:t>Prevalence of personality disorder in different settings (research findings)</a:t>
            </a:r>
          </a:p>
        </p:txBody>
      </p:sp>
      <p:sp>
        <p:nvSpPr>
          <p:cNvPr id="30732" name="AutoShape 26"/>
          <p:cNvSpPr>
            <a:spLocks noChangeArrowheads="1"/>
          </p:cNvSpPr>
          <p:nvPr/>
        </p:nvSpPr>
        <p:spPr bwMode="auto">
          <a:xfrm rot="2108608">
            <a:off x="1895475" y="1490663"/>
            <a:ext cx="1455738" cy="431800"/>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30733" name="AutoShape 27"/>
          <p:cNvSpPr>
            <a:spLocks noChangeArrowheads="1"/>
          </p:cNvSpPr>
          <p:nvPr/>
        </p:nvSpPr>
        <p:spPr bwMode="auto">
          <a:xfrm rot="2999085">
            <a:off x="1762918" y="1535907"/>
            <a:ext cx="1389063" cy="431800"/>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16" name="AutoShape 28"/>
          <p:cNvSpPr>
            <a:spLocks noChangeArrowheads="1"/>
          </p:cNvSpPr>
          <p:nvPr/>
        </p:nvSpPr>
        <p:spPr bwMode="auto">
          <a:xfrm rot="-249678">
            <a:off x="2051050" y="4365625"/>
            <a:ext cx="1946275" cy="339725"/>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17" name="AutoShape 29"/>
          <p:cNvSpPr>
            <a:spLocks noChangeArrowheads="1"/>
          </p:cNvSpPr>
          <p:nvPr/>
        </p:nvSpPr>
        <p:spPr bwMode="auto">
          <a:xfrm rot="-249678">
            <a:off x="2195513" y="4946650"/>
            <a:ext cx="1655762" cy="352425"/>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18" name="AutoShape 30"/>
          <p:cNvSpPr>
            <a:spLocks noChangeArrowheads="1"/>
          </p:cNvSpPr>
          <p:nvPr/>
        </p:nvSpPr>
        <p:spPr bwMode="auto">
          <a:xfrm rot="-249678">
            <a:off x="2268538" y="5661025"/>
            <a:ext cx="1439862" cy="354013"/>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19" name="AutoShape 31"/>
          <p:cNvSpPr>
            <a:spLocks noChangeArrowheads="1"/>
          </p:cNvSpPr>
          <p:nvPr/>
        </p:nvSpPr>
        <p:spPr bwMode="auto">
          <a:xfrm rot="-249678">
            <a:off x="1909763" y="3575050"/>
            <a:ext cx="2225675" cy="407988"/>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20" name="AutoShape 32"/>
          <p:cNvSpPr>
            <a:spLocks noChangeArrowheads="1"/>
          </p:cNvSpPr>
          <p:nvPr/>
        </p:nvSpPr>
        <p:spPr bwMode="auto">
          <a:xfrm rot="-249678">
            <a:off x="1831975" y="2924175"/>
            <a:ext cx="2378075" cy="403225"/>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21" name="AutoShape 33"/>
          <p:cNvSpPr>
            <a:spLocks noChangeArrowheads="1"/>
          </p:cNvSpPr>
          <p:nvPr/>
        </p:nvSpPr>
        <p:spPr bwMode="auto">
          <a:xfrm rot="-249678">
            <a:off x="1760538" y="2276475"/>
            <a:ext cx="2517775" cy="542925"/>
          </a:xfrm>
          <a:prstGeom prst="wave">
            <a:avLst>
              <a:gd name="adj1" fmla="val 20644"/>
              <a:gd name="adj2" fmla="val -3463"/>
            </a:avLst>
          </a:prstGeom>
          <a:solidFill>
            <a:schemeClr val="accent1"/>
          </a:solidFill>
          <a:ln w="9525">
            <a:solidFill>
              <a:schemeClr val="accent1"/>
            </a:solidFill>
            <a:round/>
            <a:headEnd/>
            <a:tailEnd/>
          </a:ln>
        </p:spPr>
        <p:txBody>
          <a:bodyPr wrap="none" anchor="ctr"/>
          <a:lstStyle/>
          <a:p>
            <a:endParaRPr lang="en-GB"/>
          </a:p>
        </p:txBody>
      </p:sp>
      <p:sp>
        <p:nvSpPr>
          <p:cNvPr id="89122" name="AutoShape 34"/>
          <p:cNvSpPr>
            <a:spLocks noChangeArrowheads="1"/>
          </p:cNvSpPr>
          <p:nvPr/>
        </p:nvSpPr>
        <p:spPr bwMode="auto">
          <a:xfrm>
            <a:off x="0" y="4419600"/>
            <a:ext cx="1752600" cy="2286000"/>
          </a:xfrm>
          <a:prstGeom prst="wedgeRoundRectCallout">
            <a:avLst>
              <a:gd name="adj1" fmla="val 53643"/>
              <a:gd name="adj2" fmla="val -41253"/>
              <a:gd name="adj3" fmla="val 16667"/>
            </a:avLst>
          </a:prstGeom>
          <a:solidFill>
            <a:schemeClr val="accent1"/>
          </a:solidFill>
          <a:ln w="9525">
            <a:solidFill>
              <a:schemeClr val="tx1"/>
            </a:solidFill>
            <a:miter lim="800000"/>
            <a:headEnd/>
            <a:tailEnd/>
          </a:ln>
        </p:spPr>
        <p:txBody>
          <a:bodyPr/>
          <a:lstStyle/>
          <a:p>
            <a:pPr algn="ctr"/>
            <a:r>
              <a:rPr lang="en-GB" dirty="0"/>
              <a:t>There are 600,000 people with ‘borderline </a:t>
            </a:r>
            <a:r>
              <a:rPr lang="en-GB" dirty="0" err="1"/>
              <a:t>pd</a:t>
            </a:r>
            <a:r>
              <a:rPr lang="en-GB" dirty="0"/>
              <a:t>’</a:t>
            </a:r>
          </a:p>
          <a:p>
            <a:pPr algn="ctr"/>
            <a:r>
              <a:rPr lang="en-GB" dirty="0"/>
              <a:t>In the UK, how  do we manage them?</a:t>
            </a:r>
            <a:endParaRPr lang="en-US" dirty="0"/>
          </a:p>
        </p:txBody>
      </p:sp>
      <p:sp>
        <p:nvSpPr>
          <p:cNvPr id="2" name="Footer Placeholder 1"/>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134028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9118"/>
                                        </p:tgtEl>
                                        <p:attrNameLst>
                                          <p:attrName>style.visibility</p:attrName>
                                        </p:attrNameLst>
                                      </p:cBhvr>
                                      <p:to>
                                        <p:strVal val="visible"/>
                                      </p:to>
                                    </p:set>
                                    <p:animEffect transition="in" filter="dissolve">
                                      <p:cBhvr>
                                        <p:cTn id="15" dur="500"/>
                                        <p:tgtEl>
                                          <p:spTgt spid="891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910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9117"/>
                                        </p:tgtEl>
                                        <p:attrNameLst>
                                          <p:attrName>style.visibility</p:attrName>
                                        </p:attrNameLst>
                                      </p:cBhvr>
                                      <p:to>
                                        <p:strVal val="visible"/>
                                      </p:to>
                                    </p:set>
                                    <p:animEffect transition="in" filter="dissolve">
                                      <p:cBhvr>
                                        <p:cTn id="24" dur="500"/>
                                        <p:tgtEl>
                                          <p:spTgt spid="891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910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9116"/>
                                        </p:tgtEl>
                                        <p:attrNameLst>
                                          <p:attrName>style.visibility</p:attrName>
                                        </p:attrNameLst>
                                      </p:cBhvr>
                                      <p:to>
                                        <p:strVal val="visible"/>
                                      </p:to>
                                    </p:set>
                                    <p:animEffect transition="in" filter="dissolve">
                                      <p:cBhvr>
                                        <p:cTn id="33" dur="500"/>
                                        <p:tgtEl>
                                          <p:spTgt spid="891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910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9119"/>
                                        </p:tgtEl>
                                        <p:attrNameLst>
                                          <p:attrName>style.visibility</p:attrName>
                                        </p:attrNameLst>
                                      </p:cBhvr>
                                      <p:to>
                                        <p:strVal val="visible"/>
                                      </p:to>
                                    </p:set>
                                    <p:animEffect transition="in" filter="dissolve">
                                      <p:cBhvr>
                                        <p:cTn id="42" dur="500"/>
                                        <p:tgtEl>
                                          <p:spTgt spid="89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1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9120"/>
                                        </p:tgtEl>
                                        <p:attrNameLst>
                                          <p:attrName>style.visibility</p:attrName>
                                        </p:attrNameLst>
                                      </p:cBhvr>
                                      <p:to>
                                        <p:strVal val="visible"/>
                                      </p:to>
                                    </p:set>
                                    <p:animEffect transition="in" filter="dissolve">
                                      <p:cBhvr>
                                        <p:cTn id="51" dur="500"/>
                                        <p:tgtEl>
                                          <p:spTgt spid="891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911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9121"/>
                                        </p:tgtEl>
                                        <p:attrNameLst>
                                          <p:attrName>style.visibility</p:attrName>
                                        </p:attrNameLst>
                                      </p:cBhvr>
                                      <p:to>
                                        <p:strVal val="visible"/>
                                      </p:to>
                                    </p:set>
                                    <p:animEffect transition="in" filter="dissolve">
                                      <p:cBhvr>
                                        <p:cTn id="60" dur="500"/>
                                        <p:tgtEl>
                                          <p:spTgt spid="891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911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4" grpId="0" animBg="1"/>
      <p:bldP spid="89107" grpId="0" animBg="1"/>
      <p:bldP spid="89108" grpId="0" animBg="1"/>
      <p:bldP spid="89109" grpId="0" animBg="1"/>
      <p:bldP spid="89110" grpId="0" animBg="1"/>
      <p:bldP spid="89111" grpId="0" animBg="1"/>
      <p:bldP spid="89112" grpId="0" animBg="1"/>
      <p:bldP spid="89113" grpId="0"/>
      <p:bldP spid="89116" grpId="0" animBg="1"/>
      <p:bldP spid="89117" grpId="0" animBg="1"/>
      <p:bldP spid="89118" grpId="0" animBg="1"/>
      <p:bldP spid="89119" grpId="0" animBg="1"/>
      <p:bldP spid="89120" grpId="0" animBg="1"/>
      <p:bldP spid="89121" grpId="0" animBg="1"/>
      <p:bldP spid="89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latin typeface="+mn-lt"/>
              </a:rPr>
              <a:t>Phase 2. Science</a:t>
            </a:r>
            <a:br>
              <a:rPr lang="en-GB" sz="3600" b="1" dirty="0">
                <a:latin typeface="+mn-lt"/>
              </a:rPr>
            </a:br>
            <a:r>
              <a:rPr lang="en-GB" sz="3600" b="1" dirty="0"/>
              <a:t> The ICD-11 classification attempts to rely on the scientific data underlying personality</a:t>
            </a:r>
            <a:br>
              <a:rPr lang="en-GB" sz="3200" dirty="0"/>
            </a:br>
            <a:endParaRPr lang="en-US" dirty="0"/>
          </a:p>
        </p:txBody>
      </p:sp>
      <p:sp>
        <p:nvSpPr>
          <p:cNvPr id="3" name="Content Placeholder 2"/>
          <p:cNvSpPr>
            <a:spLocks noGrp="1"/>
          </p:cNvSpPr>
          <p:nvPr>
            <p:ph idx="1"/>
          </p:nvPr>
        </p:nvSpPr>
        <p:spPr>
          <a:xfrm>
            <a:off x="107504" y="1340768"/>
            <a:ext cx="8784976" cy="4836195"/>
          </a:xfrm>
        </p:spPr>
        <p:txBody>
          <a:bodyPr>
            <a:normAutofit lnSpcReduction="10000"/>
          </a:bodyPr>
          <a:lstStyle/>
          <a:p>
            <a:endParaRPr lang="en-US" dirty="0"/>
          </a:p>
          <a:p>
            <a:endParaRPr lang="en-US" dirty="0"/>
          </a:p>
          <a:p>
            <a:r>
              <a:rPr lang="en-US" dirty="0"/>
              <a:t>All the evidence shows that a dimensional system is better than a categorical one; it fits in with the Big Five of normal personality variation (Openness to experience, Neuroticism, Conscientiousness, Extraversion, Agreeableness)  </a:t>
            </a:r>
          </a:p>
          <a:p>
            <a:endParaRPr lang="en-US" dirty="0"/>
          </a:p>
          <a:p>
            <a:r>
              <a:rPr lang="en-US" dirty="0"/>
              <a:t>Such a classification on one dimension avoids comorbidity </a:t>
            </a:r>
          </a:p>
          <a:p>
            <a:endParaRPr lang="en-US" dirty="0"/>
          </a:p>
          <a:p>
            <a:r>
              <a:rPr lang="en-US" dirty="0"/>
              <a:t>Its sub-classification is based on five traits that are similar to the Big Five</a:t>
            </a:r>
          </a:p>
          <a:p>
            <a:endParaRPr lang="en-US" dirty="0"/>
          </a:p>
          <a:p>
            <a:r>
              <a:rPr lang="en-US" dirty="0"/>
              <a:t>It abolishes categories</a:t>
            </a:r>
          </a:p>
          <a:p>
            <a:endParaRPr lang="en-US" dirty="0"/>
          </a:p>
          <a:p>
            <a:r>
              <a:rPr lang="en-US" dirty="0"/>
              <a:t>It puts personality disorder in the spotlight, and shows how common it is</a:t>
            </a:r>
          </a:p>
          <a:p>
            <a:endParaRPr lang="en-US" dirty="0"/>
          </a:p>
        </p:txBody>
      </p:sp>
      <p:sp>
        <p:nvSpPr>
          <p:cNvPr id="4" name="Footer Placeholder 3"/>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134137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8145-3F7E-B045-B6B2-81E224CCB84D}"/>
              </a:ext>
            </a:extLst>
          </p:cNvPr>
          <p:cNvSpPr>
            <a:spLocks noGrp="1"/>
          </p:cNvSpPr>
          <p:nvPr>
            <p:ph type="title"/>
          </p:nvPr>
        </p:nvSpPr>
        <p:spPr/>
        <p:txBody>
          <a:bodyPr/>
          <a:lstStyle/>
          <a:p>
            <a:pPr algn="ctr"/>
            <a:r>
              <a:rPr lang="en-US" b="1" i="1" dirty="0"/>
              <a:t>Declaration of interest </a:t>
            </a:r>
          </a:p>
        </p:txBody>
      </p:sp>
      <p:sp>
        <p:nvSpPr>
          <p:cNvPr id="3" name="Content Placeholder 2">
            <a:extLst>
              <a:ext uri="{FF2B5EF4-FFF2-40B4-BE49-F238E27FC236}">
                <a16:creationId xmlns:a16="http://schemas.microsoft.com/office/drawing/2014/main" id="{522148D6-B2C5-1C42-BCFE-970179CBD3B2}"/>
              </a:ext>
            </a:extLst>
          </p:cNvPr>
          <p:cNvSpPr>
            <a:spLocks noGrp="1"/>
          </p:cNvSpPr>
          <p:nvPr>
            <p:ph idx="1"/>
          </p:nvPr>
        </p:nvSpPr>
        <p:spPr/>
        <p:txBody>
          <a:bodyPr/>
          <a:lstStyle/>
          <a:p>
            <a:endParaRPr lang="en-US" dirty="0"/>
          </a:p>
          <a:p>
            <a:endParaRPr lang="en-US" dirty="0"/>
          </a:p>
          <a:p>
            <a:pPr marL="0" indent="0">
              <a:buNone/>
            </a:pPr>
            <a:r>
              <a:rPr lang="en-US" dirty="0"/>
              <a:t>I was the Chair of the World Health </a:t>
            </a:r>
            <a:r>
              <a:rPr lang="en-US" dirty="0" err="1"/>
              <a:t>Organisation</a:t>
            </a:r>
            <a:r>
              <a:rPr lang="en-US" dirty="0"/>
              <a:t> Revision Group for the Classification of Personality Disorders (2010-2017)</a:t>
            </a:r>
          </a:p>
        </p:txBody>
      </p:sp>
      <p:sp>
        <p:nvSpPr>
          <p:cNvPr id="4" name="Footer Placeholder 3">
            <a:extLst>
              <a:ext uri="{FF2B5EF4-FFF2-40B4-BE49-F238E27FC236}">
                <a16:creationId xmlns:a16="http://schemas.microsoft.com/office/drawing/2014/main" id="{89B660E4-87BF-7744-9F10-D9855F42A22B}"/>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14149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Everybody has to be somewhere on this spectrum of personality disturbance – and in one place only at any one time</a:t>
            </a:r>
          </a:p>
        </p:txBody>
      </p:sp>
      <p:sp>
        <p:nvSpPr>
          <p:cNvPr id="3" name="Content Placeholder 2"/>
          <p:cNvSpPr>
            <a:spLocks noGrp="1"/>
          </p:cNvSpPr>
          <p:nvPr>
            <p:ph idx="1"/>
          </p:nvPr>
        </p:nvSpPr>
        <p:spPr>
          <a:xfrm>
            <a:off x="611560" y="1844824"/>
            <a:ext cx="7886700" cy="4351338"/>
          </a:xfrm>
        </p:spPr>
        <p:txBody>
          <a:bodyPr>
            <a:normAutofit/>
          </a:bodyPr>
          <a:lstStyle/>
          <a:p>
            <a:endParaRPr lang="en-US" dirty="0"/>
          </a:p>
          <a:p>
            <a:endParaRPr lang="en-US" dirty="0"/>
          </a:p>
          <a:p>
            <a:pPr marL="0" indent="0">
              <a:buNone/>
            </a:pPr>
            <a:r>
              <a:rPr lang="en-US" dirty="0"/>
              <a:t>                                             Cut –off point </a:t>
            </a:r>
          </a:p>
          <a:p>
            <a:pPr marL="0" indent="0">
              <a:buNone/>
            </a:pPr>
            <a:r>
              <a:rPr lang="en-US" dirty="0"/>
              <a:t>                                              for disorder</a:t>
            </a:r>
          </a:p>
          <a:p>
            <a:pPr marL="0" indent="0">
              <a:buNone/>
            </a:pPr>
            <a:endParaRPr lang="en-US" dirty="0"/>
          </a:p>
          <a:p>
            <a:pPr marL="0" indent="0">
              <a:buNone/>
            </a:pPr>
            <a:r>
              <a:rPr lang="en-US" sz="7200" dirty="0"/>
              <a:t>________________</a:t>
            </a:r>
          </a:p>
          <a:p>
            <a:pPr marL="0" indent="0">
              <a:buNone/>
            </a:pPr>
            <a:r>
              <a:rPr lang="en-US" sz="2000" dirty="0"/>
              <a:t>No personality  personality        mild personality  moderate        severe</a:t>
            </a:r>
          </a:p>
          <a:p>
            <a:pPr marL="0" indent="0">
              <a:buNone/>
            </a:pPr>
            <a:r>
              <a:rPr lang="en-US" sz="2000" dirty="0"/>
              <a:t>dysfunction        difficulty             disorder              personality    personality</a:t>
            </a:r>
          </a:p>
          <a:p>
            <a:pPr marL="0" indent="0">
              <a:buNone/>
            </a:pPr>
            <a:r>
              <a:rPr lang="en-US" sz="2000" dirty="0"/>
              <a:t>         (20%)           (65%)                    (12%)                  disorder        disorder</a:t>
            </a:r>
          </a:p>
        </p:txBody>
      </p:sp>
      <p:sp>
        <p:nvSpPr>
          <p:cNvPr id="4" name="Footer Placeholder 3"/>
          <p:cNvSpPr>
            <a:spLocks noGrp="1"/>
          </p:cNvSpPr>
          <p:nvPr>
            <p:ph type="ftr" sz="quarter" idx="11"/>
          </p:nvPr>
        </p:nvSpPr>
        <p:spPr/>
        <p:txBody>
          <a:bodyPr/>
          <a:lstStyle/>
          <a:p>
            <a:r>
              <a:rPr lang="en-GB"/>
              <a:t>London march 2022</a:t>
            </a:r>
          </a:p>
        </p:txBody>
      </p:sp>
      <p:sp>
        <p:nvSpPr>
          <p:cNvPr id="5" name="Down Arrow 4"/>
          <p:cNvSpPr/>
          <p:nvPr/>
        </p:nvSpPr>
        <p:spPr>
          <a:xfrm>
            <a:off x="3995936" y="3645024"/>
            <a:ext cx="576064"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mn-lt"/>
              </a:rPr>
              <a:t>How the diagnostic system works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Stage 1.   Identification of the severity of personality disturbance (based on interpersonal social dysfunction and distortions of self-perception)</a:t>
            </a:r>
          </a:p>
          <a:p>
            <a:pPr marL="0" indent="0">
              <a:buNone/>
            </a:pPr>
            <a:endParaRPr lang="en-US" sz="3200" dirty="0"/>
          </a:p>
          <a:p>
            <a:pPr marL="0" indent="0">
              <a:buNone/>
            </a:pPr>
            <a:r>
              <a:rPr lang="en-US" sz="3200" dirty="0"/>
              <a:t>Stage 2.  Qualifying the severity level with allocation of relevant </a:t>
            </a:r>
            <a:r>
              <a:rPr lang="en-US" sz="3200" b="1" dirty="0"/>
              <a:t>domain traits</a:t>
            </a:r>
            <a:endParaRPr lang="en-US" sz="3200" dirty="0"/>
          </a:p>
        </p:txBody>
      </p:sp>
      <p:sp>
        <p:nvSpPr>
          <p:cNvPr id="4" name="Footer Placeholder 3"/>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4006575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GB" sz="3600" b="1" dirty="0">
                <a:latin typeface="Calibri" charset="0"/>
              </a:rPr>
              <a:t>      Trait domains</a:t>
            </a:r>
          </a:p>
        </p:txBody>
      </p:sp>
      <p:sp>
        <p:nvSpPr>
          <p:cNvPr id="3" name="Content Placeholder 2"/>
          <p:cNvSpPr>
            <a:spLocks noGrp="1"/>
          </p:cNvSpPr>
          <p:nvPr>
            <p:ph idx="1"/>
          </p:nvPr>
        </p:nvSpPr>
        <p:spPr>
          <a:xfrm>
            <a:off x="683568" y="1628800"/>
            <a:ext cx="7886700" cy="4692179"/>
          </a:xfrm>
        </p:spPr>
        <p:txBody>
          <a:bodyPr>
            <a:noAutofit/>
          </a:bodyPr>
          <a:lstStyle/>
          <a:p>
            <a:pPr eaLnBrk="1" hangingPunct="1">
              <a:lnSpc>
                <a:spcPct val="90000"/>
              </a:lnSpc>
            </a:pPr>
            <a:r>
              <a:rPr lang="en-GB" sz="2800" dirty="0">
                <a:latin typeface="Calibri" charset="0"/>
              </a:rPr>
              <a:t>negative emotionality/negative affectivity (equivalent to ‘neurotic’ in old terminology) </a:t>
            </a:r>
          </a:p>
          <a:p>
            <a:pPr marL="0" indent="0" eaLnBrk="1" hangingPunct="1">
              <a:lnSpc>
                <a:spcPct val="90000"/>
              </a:lnSpc>
              <a:buNone/>
            </a:pPr>
            <a:endParaRPr lang="en-GB" sz="2800" dirty="0">
              <a:latin typeface="Calibri" charset="0"/>
            </a:endParaRPr>
          </a:p>
          <a:p>
            <a:pPr eaLnBrk="1" hangingPunct="1">
              <a:lnSpc>
                <a:spcPct val="90000"/>
              </a:lnSpc>
            </a:pPr>
            <a:r>
              <a:rPr lang="en-GB" sz="2800" dirty="0">
                <a:latin typeface="Calibri" charset="0"/>
              </a:rPr>
              <a:t>detachment</a:t>
            </a:r>
          </a:p>
          <a:p>
            <a:pPr eaLnBrk="1" hangingPunct="1">
              <a:lnSpc>
                <a:spcPct val="90000"/>
              </a:lnSpc>
            </a:pPr>
            <a:endParaRPr lang="en-GB" sz="2800" dirty="0">
              <a:latin typeface="Calibri" charset="0"/>
            </a:endParaRPr>
          </a:p>
          <a:p>
            <a:pPr eaLnBrk="1" hangingPunct="1">
              <a:lnSpc>
                <a:spcPct val="90000"/>
              </a:lnSpc>
            </a:pPr>
            <a:r>
              <a:rPr lang="en-GB" sz="2800" dirty="0" err="1">
                <a:latin typeface="Calibri" charset="0"/>
              </a:rPr>
              <a:t>anankastia</a:t>
            </a:r>
            <a:endParaRPr lang="en-GB" sz="2800" dirty="0">
              <a:latin typeface="Calibri" charset="0"/>
            </a:endParaRPr>
          </a:p>
          <a:p>
            <a:pPr eaLnBrk="1" hangingPunct="1">
              <a:lnSpc>
                <a:spcPct val="90000"/>
              </a:lnSpc>
            </a:pPr>
            <a:endParaRPr lang="en-GB" sz="2800" dirty="0">
              <a:latin typeface="Calibri" charset="0"/>
            </a:endParaRPr>
          </a:p>
          <a:p>
            <a:pPr eaLnBrk="1" hangingPunct="1">
              <a:lnSpc>
                <a:spcPct val="90000"/>
              </a:lnSpc>
            </a:pPr>
            <a:r>
              <a:rPr lang="en-GB" sz="2800">
                <a:latin typeface="Calibri" charset="0"/>
              </a:rPr>
              <a:t>dissociality</a:t>
            </a:r>
            <a:endParaRPr lang="en-GB" sz="2800" dirty="0">
              <a:latin typeface="Calibri" charset="0"/>
            </a:endParaRPr>
          </a:p>
          <a:p>
            <a:pPr eaLnBrk="1" hangingPunct="1">
              <a:lnSpc>
                <a:spcPct val="90000"/>
              </a:lnSpc>
            </a:pPr>
            <a:endParaRPr lang="en-GB" sz="3600" dirty="0">
              <a:latin typeface="Calibri" charset="0"/>
            </a:endParaRPr>
          </a:p>
          <a:p>
            <a:pPr eaLnBrk="1" hangingPunct="1">
              <a:lnSpc>
                <a:spcPct val="90000"/>
              </a:lnSpc>
            </a:pPr>
            <a:r>
              <a:rPr lang="en-GB" sz="2800" dirty="0" err="1">
                <a:latin typeface="Calibri" charset="0"/>
              </a:rPr>
              <a:t>disinhibition</a:t>
            </a:r>
            <a:endParaRPr lang="en-GB" sz="2800"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90090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4000" b="1" dirty="0">
                <a:ea typeface="+mj-ea"/>
              </a:rPr>
              <a:t>Relationship between domain traits and severity levels</a:t>
            </a:r>
          </a:p>
        </p:txBody>
      </p:sp>
      <p:sp>
        <p:nvSpPr>
          <p:cNvPr id="54275" name="Content Placeholder 2"/>
          <p:cNvSpPr>
            <a:spLocks noGrp="1"/>
          </p:cNvSpPr>
          <p:nvPr>
            <p:ph idx="1"/>
          </p:nvPr>
        </p:nvSpPr>
        <p:spPr/>
        <p:txBody>
          <a:bodyPr>
            <a:normAutofit lnSpcReduction="10000"/>
          </a:bodyPr>
          <a:lstStyle/>
          <a:p>
            <a:pPr eaLnBrk="1" hangingPunct="1"/>
            <a:endParaRPr lang="en-US" dirty="0">
              <a:latin typeface="Calibri" charset="0"/>
            </a:endParaRPr>
          </a:p>
          <a:p>
            <a:pPr eaLnBrk="1" hangingPunct="1"/>
            <a:r>
              <a:rPr lang="en-US" sz="3600" dirty="0">
                <a:latin typeface="Calibri" charset="0"/>
              </a:rPr>
              <a:t>Each domain trait is a potential qualifier of each level of personality disturbance but not a diagnosis in its own right. </a:t>
            </a:r>
          </a:p>
          <a:p>
            <a:pPr eaLnBrk="1" hangingPunct="1"/>
            <a:endParaRPr lang="en-US" sz="3600" dirty="0">
              <a:latin typeface="Calibri" charset="0"/>
            </a:endParaRPr>
          </a:p>
          <a:p>
            <a:pPr eaLnBrk="1" hangingPunct="1"/>
            <a:r>
              <a:rPr lang="en-US" sz="3600" dirty="0">
                <a:latin typeface="Calibri" charset="0"/>
              </a:rPr>
              <a:t>A domain trait cannot therefore be judged in isolation – it has to be attached to the appropriate severity level  </a:t>
            </a:r>
            <a:endParaRPr lang="en-GB" sz="3600"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132829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9552" y="404664"/>
            <a:ext cx="7886700" cy="1325563"/>
          </a:xfrm>
        </p:spPr>
        <p:txBody>
          <a:bodyPr>
            <a:normAutofit/>
          </a:bodyPr>
          <a:lstStyle/>
          <a:p>
            <a:pPr eaLnBrk="1" hangingPunct="1"/>
            <a:r>
              <a:rPr lang="en-GB" sz="3600" b="1" dirty="0">
                <a:latin typeface="Calibri" charset="0"/>
              </a:rPr>
              <a:t>    Trait Domains: Negative affectivity</a:t>
            </a:r>
          </a:p>
        </p:txBody>
      </p:sp>
      <p:sp>
        <p:nvSpPr>
          <p:cNvPr id="3" name="Content Placeholder 2"/>
          <p:cNvSpPr>
            <a:spLocks noGrp="1"/>
          </p:cNvSpPr>
          <p:nvPr>
            <p:ph idx="1"/>
          </p:nvPr>
        </p:nvSpPr>
        <p:spPr/>
        <p:txBody>
          <a:bodyPr>
            <a:normAutofit/>
          </a:bodyPr>
          <a:lstStyle/>
          <a:p>
            <a:pPr marL="0" indent="0">
              <a:buNone/>
            </a:pPr>
            <a:r>
              <a:rPr lang="en-GB" sz="2800" b="1" dirty="0"/>
              <a:t>Negative affectivity.</a:t>
            </a:r>
            <a:r>
              <a:rPr lang="en-GB" sz="2800" dirty="0"/>
              <a:t> The core feature of the Negative Affectivity trait domain is the tendency to experience a broad range of negative emotions. Common manifestations of Negative Affectivity, not all of which may be present in a given individual at a given time, include: experiencing a broad range of negative emotions with a frequency and intensity out of proportion to the situation; emotional </a:t>
            </a:r>
            <a:r>
              <a:rPr lang="en-GB" sz="2800" dirty="0" err="1"/>
              <a:t>lability</a:t>
            </a:r>
            <a:r>
              <a:rPr lang="en-GB" sz="2800" dirty="0"/>
              <a:t> and poor emotion regulation; negativistic attitudes; low self-esteem and self-confidence; and mistrustfulness.</a:t>
            </a:r>
          </a:p>
          <a:p>
            <a:pPr eaLnBrk="1" hangingPunct="1">
              <a:lnSpc>
                <a:spcPct val="80000"/>
              </a:lnSpc>
            </a:pPr>
            <a:endParaRPr lang="en-GB" sz="2500"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endParaRPr lang="en-GB" dirty="0"/>
          </a:p>
        </p:txBody>
      </p:sp>
    </p:spTree>
    <p:extLst>
      <p:ext uri="{BB962C8B-B14F-4D97-AF65-F5344CB8AC3E}">
        <p14:creationId xmlns:p14="http://schemas.microsoft.com/office/powerpoint/2010/main" val="117466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pPr eaLnBrk="1" hangingPunct="1"/>
            <a:r>
              <a:rPr lang="en-GB" sz="4000" b="1" dirty="0">
                <a:latin typeface="Calibri" charset="0"/>
              </a:rPr>
              <a:t>       Dissocial domain trait </a:t>
            </a:r>
          </a:p>
        </p:txBody>
      </p:sp>
      <p:sp>
        <p:nvSpPr>
          <p:cNvPr id="3" name="Content Placeholder 2"/>
          <p:cNvSpPr>
            <a:spLocks noGrp="1"/>
          </p:cNvSpPr>
          <p:nvPr>
            <p:ph idx="1"/>
          </p:nvPr>
        </p:nvSpPr>
        <p:spPr>
          <a:xfrm>
            <a:off x="304800" y="1600200"/>
            <a:ext cx="8839200" cy="4953000"/>
          </a:xfrm>
        </p:spPr>
        <p:txBody>
          <a:bodyPr>
            <a:normAutofit/>
          </a:bodyPr>
          <a:lstStyle/>
          <a:p>
            <a:pPr marL="0" indent="0">
              <a:buNone/>
            </a:pPr>
            <a:r>
              <a:rPr lang="en-US" sz="2200" dirty="0">
                <a:latin typeface="Calibri" charset="0"/>
              </a:rPr>
              <a:t>	</a:t>
            </a:r>
            <a:r>
              <a:rPr lang="en-GB" sz="2400" dirty="0"/>
              <a:t> </a:t>
            </a:r>
          </a:p>
          <a:p>
            <a:pPr marL="0" indent="0">
              <a:buNone/>
            </a:pPr>
            <a:r>
              <a:rPr lang="en-GB" sz="2400" b="1" dirty="0" err="1"/>
              <a:t>Dissociality</a:t>
            </a:r>
            <a:r>
              <a:rPr lang="en-GB" sz="2400" b="1" dirty="0"/>
              <a:t>.  </a:t>
            </a:r>
            <a:r>
              <a:rPr lang="en-GB" sz="2400" dirty="0"/>
              <a:t>The core feature of the </a:t>
            </a:r>
            <a:r>
              <a:rPr lang="en-GB" sz="2400" dirty="0" err="1"/>
              <a:t>Dissociality</a:t>
            </a:r>
            <a:r>
              <a:rPr lang="en-GB" sz="2400" dirty="0"/>
              <a:t> trait domain is disregard for the rights and feelings of others, encompassing both self-centeredness and lack of empathy. Common manifestations of </a:t>
            </a:r>
            <a:r>
              <a:rPr lang="en-GB" sz="2400" dirty="0" err="1"/>
              <a:t>dissociality</a:t>
            </a:r>
            <a:r>
              <a:rPr lang="en-GB" sz="2400" dirty="0"/>
              <a:t>, not all of which may be present in a given individual at a given time, include: self-centeredness (e.g., sense of entitlement, expectation of others’ admiration, positive or negative attention-seeking behaviours, concern with one's own needs, desires and comfort and not those of others); and lack of empathy (i.e., indifference to whether one’s actions inconvenience hurt others, which may include being deceptive, manipulative, and exploitative of others, being mean and physically aggressive, callousness in response to others' suffering, and ruthlessness in obtaining one’s goals).</a:t>
            </a: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326027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a:bodyPr>
          <a:lstStyle/>
          <a:p>
            <a:r>
              <a:rPr lang="en-GB" sz="3600" b="1" dirty="0" err="1">
                <a:latin typeface="Calibri" charset="0"/>
              </a:rPr>
              <a:t>Anankastic</a:t>
            </a:r>
            <a:r>
              <a:rPr lang="en-GB" sz="3600" b="1" dirty="0">
                <a:latin typeface="Calibri" charset="0"/>
              </a:rPr>
              <a:t> domain trait</a:t>
            </a:r>
          </a:p>
        </p:txBody>
      </p:sp>
      <p:sp>
        <p:nvSpPr>
          <p:cNvPr id="57347" name="Content Placeholder 2"/>
          <p:cNvSpPr>
            <a:spLocks noGrp="1"/>
          </p:cNvSpPr>
          <p:nvPr>
            <p:ph idx="1"/>
          </p:nvPr>
        </p:nvSpPr>
        <p:spPr/>
        <p:txBody>
          <a:bodyPr>
            <a:normAutofit fontScale="92500" lnSpcReduction="20000"/>
          </a:bodyPr>
          <a:lstStyle/>
          <a:p>
            <a:pPr marL="0" indent="0">
              <a:buNone/>
            </a:pPr>
            <a:r>
              <a:rPr lang="en-GB" sz="2800" dirty="0"/>
              <a:t>The core feature of the </a:t>
            </a:r>
            <a:r>
              <a:rPr lang="en-GB" sz="2800" dirty="0" err="1"/>
              <a:t>Anankastia</a:t>
            </a:r>
            <a:r>
              <a:rPr lang="en-GB" sz="2800" dirty="0"/>
              <a:t> trait domain is a narrow focus on one’s rigid standard of perfection and of right and wrong, and on controlling one’s own and others’ behaviour and controlling situations to ensure conformity to these standards. Common manifestations of </a:t>
            </a:r>
            <a:r>
              <a:rPr lang="en-GB" sz="2800" dirty="0" err="1"/>
              <a:t>Anankastia</a:t>
            </a:r>
            <a:r>
              <a:rPr lang="en-GB" sz="2800" dirty="0"/>
              <a:t>, not all of which may be present in a given individual at a given time, include: perfectionism (e.g., concern with social rules, obligations, and norms of right and wrong, scrupulous attention to detail, rigid, systematic, day-to-day routines, hyper-scheduling and </a:t>
            </a:r>
            <a:r>
              <a:rPr lang="en-GB" sz="2800" dirty="0" err="1"/>
              <a:t>planfulness</a:t>
            </a:r>
            <a:r>
              <a:rPr lang="en-GB" sz="2800" dirty="0"/>
              <a:t>, emphasis on organization, orderliness, and neatness); and emotional and </a:t>
            </a:r>
            <a:r>
              <a:rPr lang="en-GB" sz="2800" dirty="0" err="1"/>
              <a:t>behavioral</a:t>
            </a:r>
            <a:r>
              <a:rPr lang="en-GB" sz="2800" dirty="0"/>
              <a:t> constraint (e.g., rigid control over emotional expression, stubbornness and inflexibility, risk-avoidance, perseveration, and deliberativeness).</a:t>
            </a:r>
          </a:p>
          <a:p>
            <a:pPr marL="0" indent="0">
              <a:buNone/>
            </a:pPr>
            <a:endParaRPr lang="en-GB" sz="2800"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20474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GB" sz="3600" b="1" dirty="0">
                <a:latin typeface="Calibri" charset="0"/>
              </a:rPr>
              <a:t>  Detached domain trait</a:t>
            </a:r>
          </a:p>
        </p:txBody>
      </p:sp>
      <p:sp>
        <p:nvSpPr>
          <p:cNvPr id="58371" name="Content Placeholder 2"/>
          <p:cNvSpPr>
            <a:spLocks noGrp="1"/>
          </p:cNvSpPr>
          <p:nvPr>
            <p:ph idx="1"/>
          </p:nvPr>
        </p:nvSpPr>
        <p:spPr>
          <a:xfrm>
            <a:off x="0" y="1600200"/>
            <a:ext cx="9144000" cy="4525963"/>
          </a:xfrm>
        </p:spPr>
        <p:txBody>
          <a:bodyPr>
            <a:normAutofit/>
          </a:bodyPr>
          <a:lstStyle/>
          <a:p>
            <a:pPr marL="0" indent="0">
              <a:buNone/>
            </a:pPr>
            <a:r>
              <a:rPr lang="en-GB" sz="3200" dirty="0"/>
              <a:t>The core feature of the Detachment trait domain is the tendency to maintain interpersonal distance (social detachment) and emotional distance (emotional detachment). Common manifestations of detachment, not all of which may be present in a given individual at a given time, include: social detachment (avoidance of social interactions, lack of friendships, and avoidance of intimacy); and emotional detachment (reserve, aloofness, and limited emotional expression and experience). </a:t>
            </a:r>
            <a:endParaRPr lang="en-GB" sz="3200"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3938264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GB" sz="3600" b="1" dirty="0">
                <a:latin typeface="Calibri" charset="0"/>
              </a:rPr>
              <a:t>Disinhibited domain trait</a:t>
            </a:r>
          </a:p>
        </p:txBody>
      </p:sp>
      <p:sp>
        <p:nvSpPr>
          <p:cNvPr id="59395" name="Content Placeholder 2"/>
          <p:cNvSpPr>
            <a:spLocks noGrp="1"/>
          </p:cNvSpPr>
          <p:nvPr>
            <p:ph idx="1"/>
          </p:nvPr>
        </p:nvSpPr>
        <p:spPr/>
        <p:txBody>
          <a:bodyPr>
            <a:normAutofit/>
          </a:bodyPr>
          <a:lstStyle/>
          <a:p>
            <a:pPr marL="0" indent="0">
              <a:buNone/>
            </a:pPr>
            <a:r>
              <a:rPr lang="en-GB" sz="2800" dirty="0"/>
              <a:t>The core feature of the </a:t>
            </a:r>
            <a:r>
              <a:rPr lang="en-GB" sz="2800" dirty="0" err="1"/>
              <a:t>Disinhibition</a:t>
            </a:r>
            <a:r>
              <a:rPr lang="en-GB" sz="2800" dirty="0"/>
              <a:t> trait domain is the tendency to act rashly based on immediate external or internal stimuli (i.e., sensations, emotions, thoughts), without consideration of potential negative consequences. Common manifestations of </a:t>
            </a:r>
            <a:r>
              <a:rPr lang="en-GB" sz="2800" dirty="0" err="1"/>
              <a:t>disinhibition</a:t>
            </a:r>
            <a:r>
              <a:rPr lang="en-GB" sz="2800" dirty="0"/>
              <a:t>, not all of which may be present in a given individual at a given time, include: impulsivity; distractibility; irresponsibility; recklessness; and lack of planning. </a:t>
            </a:r>
            <a:endParaRPr lang="en-GB" dirty="0">
              <a:latin typeface="Calibri" charset="0"/>
            </a:endParaRPr>
          </a:p>
        </p:txBody>
      </p:sp>
      <p:sp>
        <p:nvSpPr>
          <p:cNvPr id="4" name="Footer Placeholder 3"/>
          <p:cNvSpPr>
            <a:spLocks noGrp="1"/>
          </p:cNvSpPr>
          <p:nvPr>
            <p:ph type="ftr" sz="quarter" idx="11"/>
          </p:nvPr>
        </p:nvSpPr>
        <p:spPr/>
        <p:txBody>
          <a:bodyPr/>
          <a:lstStyle/>
          <a:p>
            <a:pPr>
              <a:defRPr/>
            </a:pPr>
            <a:r>
              <a:rPr lang="en-GB"/>
              <a:t>London march 2022</a:t>
            </a:r>
          </a:p>
        </p:txBody>
      </p:sp>
    </p:spTree>
    <p:extLst>
      <p:ext uri="{BB962C8B-B14F-4D97-AF65-F5344CB8AC3E}">
        <p14:creationId xmlns:p14="http://schemas.microsoft.com/office/powerpoint/2010/main" val="214994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274638"/>
            <a:ext cx="8991600" cy="1143000"/>
          </a:xfrm>
        </p:spPr>
        <p:txBody>
          <a:bodyPr>
            <a:normAutofit/>
          </a:bodyPr>
          <a:lstStyle/>
          <a:p>
            <a:pPr eaLnBrk="1" hangingPunct="1"/>
            <a:r>
              <a:rPr lang="en-GB" sz="3600" b="1" dirty="0">
                <a:latin typeface="Calibri" charset="0"/>
              </a:rPr>
              <a:t>How many possibilities of classifying personality disturbance (if you wish) </a:t>
            </a:r>
          </a:p>
        </p:txBody>
      </p:sp>
      <p:sp>
        <p:nvSpPr>
          <p:cNvPr id="60419" name="Content Placeholder 2"/>
          <p:cNvSpPr>
            <a:spLocks noGrp="1"/>
          </p:cNvSpPr>
          <p:nvPr>
            <p:ph idx="1"/>
          </p:nvPr>
        </p:nvSpPr>
        <p:spPr/>
        <p:txBody>
          <a:bodyPr>
            <a:noAutofit/>
          </a:bodyPr>
          <a:lstStyle/>
          <a:p>
            <a:pPr marL="0" indent="0" eaLnBrk="1" hangingPunct="1">
              <a:buNone/>
            </a:pPr>
            <a:r>
              <a:rPr lang="en-GB" sz="3200" dirty="0">
                <a:latin typeface="Calibri" charset="0"/>
              </a:rPr>
              <a:t>Combining severity and domains you have 641 different options of classifying personality</a:t>
            </a:r>
          </a:p>
          <a:p>
            <a:pPr marL="0" indent="0" eaLnBrk="1" hangingPunct="1">
              <a:buNone/>
            </a:pPr>
            <a:endParaRPr lang="en-GB" sz="3200" dirty="0">
              <a:latin typeface="Calibri" charset="0"/>
            </a:endParaRPr>
          </a:p>
          <a:p>
            <a:pPr marL="0" indent="0">
              <a:buNone/>
            </a:pPr>
            <a:r>
              <a:rPr lang="en-GB" sz="3200" dirty="0">
                <a:latin typeface="Calibri" charset="0"/>
              </a:rPr>
              <a:t>Patients classified as borderline usually have negative affective/dissocial or negative affective/disinhibited or negative affective/disinhibited/dissocial domain traits</a:t>
            </a:r>
          </a:p>
          <a:p>
            <a:pPr marL="0" indent="0" eaLnBrk="1" hangingPunct="1">
              <a:buNone/>
            </a:pPr>
            <a:endParaRPr lang="en-GB" sz="3200" dirty="0">
              <a:latin typeface="Calibri" charset="0"/>
            </a:endParaRPr>
          </a:p>
          <a:p>
            <a:pPr marL="0" indent="0" eaLnBrk="1" hangingPunct="1">
              <a:buNone/>
            </a:pPr>
            <a:r>
              <a:rPr lang="en-GB" sz="3200" dirty="0">
                <a:latin typeface="Calibri" charset="0"/>
              </a:rPr>
              <a:t>So there is much </a:t>
            </a:r>
            <a:r>
              <a:rPr lang="en-GB" sz="3200">
                <a:latin typeface="Calibri" charset="0"/>
              </a:rPr>
              <a:t>room for </a:t>
            </a:r>
            <a:r>
              <a:rPr lang="en-GB" sz="3200" dirty="0">
                <a:latin typeface="Calibri" charset="0"/>
              </a:rPr>
              <a:t>variety</a:t>
            </a:r>
          </a:p>
        </p:txBody>
      </p:sp>
      <p:sp>
        <p:nvSpPr>
          <p:cNvPr id="4" name="Footer Placeholder 3"/>
          <p:cNvSpPr>
            <a:spLocks noGrp="1"/>
          </p:cNvSpPr>
          <p:nvPr>
            <p:ph type="ftr" sz="quarter" idx="11"/>
          </p:nvPr>
        </p:nvSpPr>
        <p:spPr/>
        <p:txBody>
          <a:bodyPr/>
          <a:lstStyle/>
          <a:p>
            <a:pPr>
              <a:defRPr/>
            </a:pPr>
            <a:r>
              <a:rPr lang="en-GB"/>
              <a:t>London march 2022</a:t>
            </a:r>
            <a:endParaRPr lang="en-GB" dirty="0"/>
          </a:p>
        </p:txBody>
      </p:sp>
    </p:spTree>
    <p:extLst>
      <p:ext uri="{BB962C8B-B14F-4D97-AF65-F5344CB8AC3E}">
        <p14:creationId xmlns:p14="http://schemas.microsoft.com/office/powerpoint/2010/main" val="416767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3999" cy="6858000"/>
          </a:xfrm>
          <a:prstGeom prst="rect">
            <a:avLst/>
          </a:prstGeom>
        </p:spPr>
      </p:pic>
      <p:sp>
        <p:nvSpPr>
          <p:cNvPr id="2" name="TextBox 1"/>
          <p:cNvSpPr txBox="1"/>
          <p:nvPr/>
        </p:nvSpPr>
        <p:spPr>
          <a:xfrm>
            <a:off x="3635896" y="1124744"/>
            <a:ext cx="5508104" cy="369332"/>
          </a:xfrm>
          <a:prstGeom prst="rect">
            <a:avLst/>
          </a:prstGeom>
          <a:noFill/>
        </p:spPr>
        <p:txBody>
          <a:bodyPr wrap="square" rtlCol="0">
            <a:spAutoFit/>
          </a:bodyPr>
          <a:lstStyle/>
          <a:p>
            <a:r>
              <a:rPr lang="en-US" dirty="0"/>
              <a:t> </a:t>
            </a:r>
          </a:p>
        </p:txBody>
      </p:sp>
      <p:sp>
        <p:nvSpPr>
          <p:cNvPr id="3" name="Footer Placeholder 2"/>
          <p:cNvSpPr>
            <a:spLocks noGrp="1"/>
          </p:cNvSpPr>
          <p:nvPr>
            <p:ph type="ftr" sz="quarter" idx="10"/>
          </p:nvPr>
        </p:nvSpPr>
        <p:spPr/>
        <p:txBody>
          <a:bodyPr/>
          <a:lstStyle/>
          <a:p>
            <a:pPr>
              <a:defRPr/>
            </a:pPr>
            <a:r>
              <a:rPr lang="cs-CZ">
                <a:solidFill>
                  <a:srgbClr val="000000"/>
                </a:solidFill>
              </a:rPr>
              <a:t>London march 2022</a:t>
            </a:r>
            <a:endParaRPr lang="en-NZ" dirty="0">
              <a:solidFill>
                <a:srgbClr val="000000"/>
              </a:solidFill>
            </a:endParaRPr>
          </a:p>
        </p:txBody>
      </p:sp>
      <p:sp>
        <p:nvSpPr>
          <p:cNvPr id="4" name="TextBox 3">
            <a:extLst>
              <a:ext uri="{FF2B5EF4-FFF2-40B4-BE49-F238E27FC236}">
                <a16:creationId xmlns:a16="http://schemas.microsoft.com/office/drawing/2014/main" id="{2386A823-1796-AE4F-A7C7-0BD928527075}"/>
              </a:ext>
            </a:extLst>
          </p:cNvPr>
          <p:cNvSpPr txBox="1"/>
          <p:nvPr/>
        </p:nvSpPr>
        <p:spPr>
          <a:xfrm>
            <a:off x="251520" y="1556792"/>
            <a:ext cx="8352928" cy="307777"/>
          </a:xfrm>
          <a:prstGeom prst="rect">
            <a:avLst/>
          </a:prstGeom>
          <a:noFill/>
        </p:spPr>
        <p:txBody>
          <a:bodyPr wrap="square" rtlCol="0">
            <a:spAutoFit/>
          </a:bodyPr>
          <a:lstStyle/>
          <a:p>
            <a:r>
              <a:rPr lang="en-US" sz="1400" dirty="0"/>
              <a:t>Korea Switzerland   Italy         Iran    UK      UK     Wales    US    Argentina   US     New Zealand      Kenya       Serbia</a:t>
            </a:r>
          </a:p>
        </p:txBody>
      </p:sp>
      <p:sp>
        <p:nvSpPr>
          <p:cNvPr id="6" name="TextBox 5">
            <a:extLst>
              <a:ext uri="{FF2B5EF4-FFF2-40B4-BE49-F238E27FC236}">
                <a16:creationId xmlns:a16="http://schemas.microsoft.com/office/drawing/2014/main" id="{7091692B-2761-994D-8C50-D138A9F82B72}"/>
              </a:ext>
            </a:extLst>
          </p:cNvPr>
          <p:cNvSpPr txBox="1"/>
          <p:nvPr/>
        </p:nvSpPr>
        <p:spPr>
          <a:xfrm>
            <a:off x="971600" y="692696"/>
            <a:ext cx="7394332" cy="369332"/>
          </a:xfrm>
          <a:prstGeom prst="rect">
            <a:avLst/>
          </a:prstGeom>
          <a:noFill/>
        </p:spPr>
        <p:txBody>
          <a:bodyPr wrap="none" rtlCol="0">
            <a:spAutoFit/>
          </a:bodyPr>
          <a:lstStyle/>
          <a:p>
            <a:r>
              <a:rPr lang="en-US" dirty="0"/>
              <a:t>This is the ICD-11 revision group for the classification of personality disorders</a:t>
            </a:r>
          </a:p>
        </p:txBody>
      </p:sp>
    </p:spTree>
    <p:extLst>
      <p:ext uri="{BB962C8B-B14F-4D97-AF65-F5344CB8AC3E}">
        <p14:creationId xmlns:p14="http://schemas.microsoft.com/office/powerpoint/2010/main" val="3713691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Advantages of ICD-11 proposal for treatment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8114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dirty="0">
                <a:latin typeface="Calibri" charset="0"/>
              </a:rPr>
              <a:t>It allows change over time to be recorded so can be linked to treatment </a:t>
            </a:r>
          </a:p>
        </p:txBody>
      </p:sp>
      <p:sp>
        <p:nvSpPr>
          <p:cNvPr id="31747" name="Content Placeholder 2"/>
          <p:cNvSpPr>
            <a:spLocks noGrp="1"/>
          </p:cNvSpPr>
          <p:nvPr>
            <p:ph idx="1"/>
          </p:nvPr>
        </p:nvSpPr>
        <p:spPr/>
        <p:txBody>
          <a:bodyPr/>
          <a:lstStyle/>
          <a:p>
            <a:pPr algn="ctr">
              <a:buFont typeface="Wingdings" charset="0"/>
              <a:buNone/>
            </a:pPr>
            <a:endParaRPr lang="en-GB" b="1" dirty="0">
              <a:latin typeface="Calibri" charset="0"/>
            </a:endParaRPr>
          </a:p>
          <a:p>
            <a:pPr algn="ctr">
              <a:buFont typeface="Wingdings" charset="0"/>
              <a:buNone/>
            </a:pPr>
            <a:r>
              <a:rPr lang="en-GB" sz="2400" b="1" dirty="0">
                <a:latin typeface="Calibri" charset="0"/>
              </a:rPr>
              <a:t>                          </a:t>
            </a:r>
          </a:p>
          <a:p>
            <a:pPr>
              <a:buFont typeface="Wingdings" charset="0"/>
              <a:buNone/>
            </a:pPr>
            <a:r>
              <a:rPr lang="en-GB" sz="6000" b="1" dirty="0">
                <a:latin typeface="Calibri" charset="0"/>
              </a:rPr>
              <a:t>____________________</a:t>
            </a:r>
          </a:p>
          <a:p>
            <a:pPr marL="0" indent="0">
              <a:buNone/>
            </a:pPr>
            <a:r>
              <a:rPr lang="en-GB" sz="3200" dirty="0">
                <a:latin typeface="Calibri" charset="0"/>
              </a:rPr>
              <a:t>  </a:t>
            </a:r>
          </a:p>
        </p:txBody>
      </p:sp>
      <p:sp>
        <p:nvSpPr>
          <p:cNvPr id="2" name="Footer Placeholder 1"/>
          <p:cNvSpPr>
            <a:spLocks noGrp="1"/>
          </p:cNvSpPr>
          <p:nvPr>
            <p:ph type="ftr" sz="quarter" idx="11"/>
          </p:nvPr>
        </p:nvSpPr>
        <p:spPr/>
        <p:txBody>
          <a:bodyPr/>
          <a:lstStyle/>
          <a:p>
            <a:r>
              <a:rPr lang="en-GB"/>
              <a:t>London march 2022</a:t>
            </a:r>
          </a:p>
        </p:txBody>
      </p:sp>
      <p:sp>
        <p:nvSpPr>
          <p:cNvPr id="5" name="Content Placeholder 2"/>
          <p:cNvSpPr txBox="1">
            <a:spLocks/>
          </p:cNvSpPr>
          <p:nvPr/>
        </p:nvSpPr>
        <p:spPr>
          <a:xfrm>
            <a:off x="611560" y="1844824"/>
            <a:ext cx="7886700" cy="47525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
        <p:nvSpPr>
          <p:cNvPr id="3" name="Up Arrow 2"/>
          <p:cNvSpPr/>
          <p:nvPr/>
        </p:nvSpPr>
        <p:spPr>
          <a:xfrm>
            <a:off x="6372200" y="3861048"/>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4644008" y="3861048"/>
            <a:ext cx="484632" cy="978408"/>
          </a:xfrm>
          <a:prstGeom prst="upArrow">
            <a:avLst>
              <a:gd name="adj1" fmla="val 50000"/>
              <a:gd name="adj2" fmla="val 420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211960" y="5229200"/>
            <a:ext cx="3501642" cy="646331"/>
          </a:xfrm>
          <a:prstGeom prst="rect">
            <a:avLst/>
          </a:prstGeom>
          <a:noFill/>
        </p:spPr>
        <p:txBody>
          <a:bodyPr wrap="none" rtlCol="0">
            <a:spAutoFit/>
          </a:bodyPr>
          <a:lstStyle/>
          <a:p>
            <a:r>
              <a:rPr lang="en-US" dirty="0"/>
              <a:t>Mild personality    Moderate </a:t>
            </a:r>
          </a:p>
          <a:p>
            <a:r>
              <a:rPr lang="en-US" dirty="0"/>
              <a:t>Disorder – time 2   </a:t>
            </a:r>
            <a:r>
              <a:rPr lang="en-US" dirty="0" err="1"/>
              <a:t>pers</a:t>
            </a:r>
            <a:r>
              <a:rPr lang="en-US" dirty="0"/>
              <a:t> dis – time 1</a:t>
            </a:r>
          </a:p>
        </p:txBody>
      </p:sp>
    </p:spTree>
    <p:extLst>
      <p:ext uri="{BB962C8B-B14F-4D97-AF65-F5344CB8AC3E}">
        <p14:creationId xmlns:p14="http://schemas.microsoft.com/office/powerpoint/2010/main" val="2452931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Main addition to ICD-10 definition</a:t>
            </a:r>
          </a:p>
        </p:txBody>
      </p:sp>
      <p:sp>
        <p:nvSpPr>
          <p:cNvPr id="3" name="Content Placeholder 2"/>
          <p:cNvSpPr>
            <a:spLocks noGrp="1"/>
          </p:cNvSpPr>
          <p:nvPr>
            <p:ph idx="1"/>
          </p:nvPr>
        </p:nvSpPr>
        <p:spPr/>
        <p:txBody>
          <a:bodyPr>
            <a:normAutofit fontScale="92500" lnSpcReduction="10000"/>
          </a:bodyPr>
          <a:lstStyle/>
          <a:p>
            <a:endParaRPr lang="en-US" dirty="0"/>
          </a:p>
          <a:p>
            <a:pPr marL="0" indent="0">
              <a:buNone/>
            </a:pPr>
            <a:r>
              <a:rPr lang="en-US" sz="3200" dirty="0"/>
              <a:t>ICD-10 essentially confines manifestation of personality disorder to late adolescence or early adult life</a:t>
            </a:r>
          </a:p>
          <a:p>
            <a:pPr marL="0" indent="0">
              <a:buNone/>
            </a:pPr>
            <a:endParaRPr lang="en-US" sz="3200" dirty="0"/>
          </a:p>
          <a:p>
            <a:pPr marL="0" indent="0">
              <a:buNone/>
            </a:pPr>
            <a:r>
              <a:rPr lang="en-US" sz="3200" dirty="0"/>
              <a:t>ICD-11 will allow personality disorder to be diagnosed  at any time in life if it has lasted for 2 years or longer</a:t>
            </a:r>
          </a:p>
          <a:p>
            <a:pPr marL="0" indent="0">
              <a:buNone/>
            </a:pPr>
            <a:endParaRPr lang="en-US" sz="3200" dirty="0"/>
          </a:p>
          <a:p>
            <a:pPr marL="0" indent="0">
              <a:buNone/>
            </a:pPr>
            <a:r>
              <a:rPr lang="en-US" sz="3200" dirty="0"/>
              <a:t>This may increase prevalence from 10% to 12% </a:t>
            </a:r>
          </a:p>
        </p:txBody>
      </p:sp>
      <p:sp>
        <p:nvSpPr>
          <p:cNvPr id="4" name="Footer Placeholder 3"/>
          <p:cNvSpPr>
            <a:spLocks noGrp="1"/>
          </p:cNvSpPr>
          <p:nvPr>
            <p:ph type="ftr" sz="quarter" idx="11"/>
          </p:nvPr>
        </p:nvSpPr>
        <p:spPr/>
        <p:txBody>
          <a:bodyPr/>
          <a:lstStyle/>
          <a:p>
            <a:r>
              <a:rPr lang="en-GB"/>
              <a:t>London march 2022</a:t>
            </a:r>
            <a:endParaRPr lang="en-GB" dirty="0"/>
          </a:p>
        </p:txBody>
      </p:sp>
    </p:spTree>
    <p:extLst>
      <p:ext uri="{BB962C8B-B14F-4D97-AF65-F5344CB8AC3E}">
        <p14:creationId xmlns:p14="http://schemas.microsoft.com/office/powerpoint/2010/main" val="281783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467B-0DA8-5746-AB01-865A4BDEA5AB}"/>
              </a:ext>
            </a:extLst>
          </p:cNvPr>
          <p:cNvSpPr>
            <a:spLocks noGrp="1"/>
          </p:cNvSpPr>
          <p:nvPr>
            <p:ph type="title"/>
          </p:nvPr>
        </p:nvSpPr>
        <p:spPr/>
        <p:txBody>
          <a:bodyPr>
            <a:normAutofit fontScale="90000"/>
          </a:bodyPr>
          <a:lstStyle/>
          <a:p>
            <a:r>
              <a:rPr lang="en-GB" b="1" dirty="0"/>
              <a:t>Young people with personality disorder should be recognised and appropriately managed</a:t>
            </a:r>
            <a:br>
              <a:rPr lang="en-GB" b="1" dirty="0"/>
            </a:br>
            <a:r>
              <a:rPr lang="en-GB" b="1" dirty="0"/>
              <a:t> </a:t>
            </a:r>
            <a:r>
              <a:rPr lang="en-GB" sz="2700" b="1" dirty="0"/>
              <a:t>(Tyrer P (2022) </a:t>
            </a:r>
            <a:r>
              <a:rPr lang="en-GB" sz="2700" b="1" i="1" dirty="0"/>
              <a:t>Child and Adolescent Mental Health </a:t>
            </a:r>
            <a:r>
              <a:rPr lang="en-GB" sz="2700" b="1" dirty="0"/>
              <a:t>(in press)) </a:t>
            </a:r>
            <a:br>
              <a:rPr lang="en-GB" sz="2700" dirty="0"/>
            </a:br>
            <a:endParaRPr lang="en-US" sz="2700" dirty="0"/>
          </a:p>
        </p:txBody>
      </p:sp>
      <p:sp>
        <p:nvSpPr>
          <p:cNvPr id="3" name="Content Placeholder 2">
            <a:extLst>
              <a:ext uri="{FF2B5EF4-FFF2-40B4-BE49-F238E27FC236}">
                <a16:creationId xmlns:a16="http://schemas.microsoft.com/office/drawing/2014/main" id="{92495B91-2EAE-2B47-BD69-8000E245DB71}"/>
              </a:ext>
            </a:extLst>
          </p:cNvPr>
          <p:cNvSpPr>
            <a:spLocks noGrp="1"/>
          </p:cNvSpPr>
          <p:nvPr>
            <p:ph idx="1"/>
          </p:nvPr>
        </p:nvSpPr>
        <p:spPr/>
        <p:txBody>
          <a:bodyPr>
            <a:normAutofit lnSpcReduction="10000"/>
          </a:bodyPr>
          <a:lstStyle/>
          <a:p>
            <a:pPr marL="0" indent="0">
              <a:buNone/>
            </a:pPr>
            <a:r>
              <a:rPr lang="en-GB" sz="3000" dirty="0"/>
              <a:t>The characteristic features of personality disorder that are found in older people are also present in young people.  These features are currently not diagnosed as personality problems by most UK practitioners, through a mixture of fear and prejudice, which is used to justify this avoidant diagnostic behaviour.  A simple solution is offered.  State that personality function is ‘disordered’ in those who cross the threshold for diagnosis but emphasise that it is often ephemeral and can be managed.   </a:t>
            </a:r>
          </a:p>
          <a:p>
            <a:pPr marL="0" indent="0">
              <a:buNone/>
            </a:pPr>
            <a:endParaRPr lang="en-US" dirty="0"/>
          </a:p>
        </p:txBody>
      </p:sp>
      <p:sp>
        <p:nvSpPr>
          <p:cNvPr id="4" name="Footer Placeholder 3">
            <a:extLst>
              <a:ext uri="{FF2B5EF4-FFF2-40B4-BE49-F238E27FC236}">
                <a16:creationId xmlns:a16="http://schemas.microsoft.com/office/drawing/2014/main" id="{E5053306-B5F1-244E-861C-A56045BA95F7}"/>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37374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dirty="0">
                <a:latin typeface="Calibri" charset="0"/>
              </a:rPr>
              <a:t>Examples of where the new classification   </a:t>
            </a:r>
            <a:br>
              <a:rPr lang="en-GB" dirty="0">
                <a:latin typeface="Calibri" charset="0"/>
              </a:rPr>
            </a:br>
            <a:r>
              <a:rPr lang="en-GB" dirty="0">
                <a:latin typeface="Calibri" charset="0"/>
              </a:rPr>
              <a:t>            should help treatment </a:t>
            </a:r>
          </a:p>
        </p:txBody>
      </p:sp>
      <p:sp>
        <p:nvSpPr>
          <p:cNvPr id="64515" name="Content Placeholder 2"/>
          <p:cNvSpPr>
            <a:spLocks noGrp="1"/>
          </p:cNvSpPr>
          <p:nvPr>
            <p:ph idx="1"/>
          </p:nvPr>
        </p:nvSpPr>
        <p:spPr>
          <a:xfrm>
            <a:off x="323528" y="1906783"/>
            <a:ext cx="7886700" cy="4351338"/>
          </a:xfrm>
        </p:spPr>
        <p:txBody>
          <a:bodyPr>
            <a:normAutofit/>
          </a:bodyPr>
          <a:lstStyle/>
          <a:p>
            <a:pPr marL="0" indent="0">
              <a:buNone/>
            </a:pPr>
            <a:endParaRPr lang="en-GB" sz="2800" dirty="0">
              <a:latin typeface="Calibri" charset="0"/>
            </a:endParaRPr>
          </a:p>
        </p:txBody>
      </p:sp>
      <p:sp>
        <p:nvSpPr>
          <p:cNvPr id="4" name="Footer Placeholder 3"/>
          <p:cNvSpPr>
            <a:spLocks noGrp="1"/>
          </p:cNvSpPr>
          <p:nvPr>
            <p:ph type="ftr" sz="quarter" idx="11"/>
          </p:nvPr>
        </p:nvSpPr>
        <p:spPr>
          <a:xfrm>
            <a:off x="2987824" y="6492875"/>
            <a:ext cx="3086100" cy="365125"/>
          </a:xfrm>
        </p:spPr>
        <p:txBody>
          <a:bodyPr/>
          <a:lstStyle/>
          <a:p>
            <a:pPr>
              <a:defRPr/>
            </a:pPr>
            <a:r>
              <a:rPr lang="en-GB"/>
              <a:t>London march 2022</a:t>
            </a:r>
          </a:p>
        </p:txBody>
      </p:sp>
    </p:spTree>
    <p:extLst>
      <p:ext uri="{BB962C8B-B14F-4D97-AF65-F5344CB8AC3E}">
        <p14:creationId xmlns:p14="http://schemas.microsoft.com/office/powerpoint/2010/main" val="111232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2998-01C1-0547-A425-0BB3132B3147}"/>
              </a:ext>
            </a:extLst>
          </p:cNvPr>
          <p:cNvSpPr>
            <a:spLocks noGrp="1"/>
          </p:cNvSpPr>
          <p:nvPr>
            <p:ph type="title"/>
          </p:nvPr>
        </p:nvSpPr>
        <p:spPr/>
        <p:txBody>
          <a:bodyPr/>
          <a:lstStyle/>
          <a:p>
            <a:r>
              <a:rPr lang="en-US" dirty="0"/>
              <a:t>                  </a:t>
            </a:r>
            <a:r>
              <a:rPr lang="en-US" dirty="0">
                <a:latin typeface="+mn-lt"/>
              </a:rPr>
              <a:t>Personality difficulty</a:t>
            </a:r>
          </a:p>
        </p:txBody>
      </p:sp>
      <p:sp>
        <p:nvSpPr>
          <p:cNvPr id="3" name="Content Placeholder 2">
            <a:extLst>
              <a:ext uri="{FF2B5EF4-FFF2-40B4-BE49-F238E27FC236}">
                <a16:creationId xmlns:a16="http://schemas.microsoft.com/office/drawing/2014/main" id="{1FFDAA8C-DD31-3244-AF22-1C515187FAF0}"/>
              </a:ext>
            </a:extLst>
          </p:cNvPr>
          <p:cNvSpPr>
            <a:spLocks noGrp="1"/>
          </p:cNvSpPr>
          <p:nvPr>
            <p:ph idx="1"/>
          </p:nvPr>
        </p:nvSpPr>
        <p:spPr/>
        <p:txBody>
          <a:bodyPr/>
          <a:lstStyle/>
          <a:p>
            <a:pPr marL="0" indent="0">
              <a:buNone/>
            </a:pPr>
            <a:r>
              <a:rPr lang="en-GB" sz="2000" dirty="0"/>
              <a:t>Personality difficulty refers to pronounced personality characteristics that may affect treatment or health services but do not rise to the level of severity to merit a diagnosis of personality disorder. Personality difficulty is characterized by long-standing difficulties (e.g., at least 2 years), in the individual’s way of experiencing and thinking about the self, others and the world. In contrast to personality disorders, these difficulties are manifested in cognitive and emotional experience and expression only intermittently (e.g., during times of stress) or at low intensity. The difficulties are associated with some problems in functioning but </a:t>
            </a:r>
            <a:r>
              <a:rPr lang="en-GB" sz="2400" dirty="0">
                <a:solidFill>
                  <a:schemeClr val="accent2">
                    <a:lumMod val="75000"/>
                  </a:schemeClr>
                </a:solidFill>
              </a:rPr>
              <a:t>these are insufficiently severe to cause notable disruption in social, occupational, and interpersonal relationships and may be limited to specific relationships or situations.</a:t>
            </a:r>
          </a:p>
          <a:p>
            <a:endParaRPr lang="en-US" dirty="0"/>
          </a:p>
        </p:txBody>
      </p:sp>
      <p:sp>
        <p:nvSpPr>
          <p:cNvPr id="4" name="Footer Placeholder 3">
            <a:extLst>
              <a:ext uri="{FF2B5EF4-FFF2-40B4-BE49-F238E27FC236}">
                <a16:creationId xmlns:a16="http://schemas.microsoft.com/office/drawing/2014/main" id="{2538B209-8F2F-D74D-92F6-C57C54026381}"/>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74567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dirty="0">
                <a:latin typeface="Calibri" charset="0"/>
              </a:rPr>
              <a:t>How to manage personality difficulty </a:t>
            </a:r>
          </a:p>
        </p:txBody>
      </p:sp>
      <p:sp>
        <p:nvSpPr>
          <p:cNvPr id="64515" name="Content Placeholder 2"/>
          <p:cNvSpPr>
            <a:spLocks noGrp="1"/>
          </p:cNvSpPr>
          <p:nvPr>
            <p:ph idx="1"/>
          </p:nvPr>
        </p:nvSpPr>
        <p:spPr/>
        <p:txBody>
          <a:bodyPr>
            <a:normAutofit/>
          </a:bodyPr>
          <a:lstStyle/>
          <a:p>
            <a:r>
              <a:rPr lang="en-GB" sz="2800" dirty="0">
                <a:latin typeface="Calibri" charset="0"/>
              </a:rPr>
              <a:t>Be aware of settings where the patient might be at particular disadvantage (</a:t>
            </a:r>
            <a:r>
              <a:rPr lang="en-GB" sz="2800" dirty="0" err="1">
                <a:latin typeface="Calibri" charset="0"/>
              </a:rPr>
              <a:t>eg.</a:t>
            </a:r>
            <a:r>
              <a:rPr lang="en-GB" sz="2800" dirty="0">
                <a:latin typeface="Calibri" charset="0"/>
              </a:rPr>
              <a:t> High anxious predisposition with social anxiety at job interviews, undue close supervision of those who are independent). Relevant to occupational health  </a:t>
            </a:r>
          </a:p>
          <a:p>
            <a:endParaRPr lang="en-GB" sz="2800" dirty="0">
              <a:latin typeface="Calibri" charset="0"/>
            </a:endParaRPr>
          </a:p>
          <a:p>
            <a:endParaRPr lang="en-GB" sz="2800" dirty="0">
              <a:latin typeface="Calibri" charset="0"/>
            </a:endParaRPr>
          </a:p>
          <a:p>
            <a:r>
              <a:rPr lang="en-GB" sz="2800" dirty="0">
                <a:latin typeface="Calibri" charset="0"/>
              </a:rPr>
              <a:t>Help in pointing the patient to avoid settings where the negative effects of personality are shown and the positive ones may flourish</a:t>
            </a:r>
          </a:p>
        </p:txBody>
      </p:sp>
      <p:sp>
        <p:nvSpPr>
          <p:cNvPr id="4" name="Footer Placeholder 3"/>
          <p:cNvSpPr>
            <a:spLocks noGrp="1"/>
          </p:cNvSpPr>
          <p:nvPr>
            <p:ph type="ftr" sz="quarter" idx="11"/>
          </p:nvPr>
        </p:nvSpPr>
        <p:spPr>
          <a:xfrm>
            <a:off x="2987824" y="6492875"/>
            <a:ext cx="3086100" cy="365125"/>
          </a:xfrm>
        </p:spPr>
        <p:txBody>
          <a:bodyPr/>
          <a:lstStyle/>
          <a:p>
            <a:pPr>
              <a:defRPr/>
            </a:pPr>
            <a:r>
              <a:rPr lang="en-GB"/>
              <a:t>London march 2022</a:t>
            </a:r>
          </a:p>
        </p:txBody>
      </p:sp>
    </p:spTree>
    <p:extLst>
      <p:ext uri="{BB962C8B-B14F-4D97-AF65-F5344CB8AC3E}">
        <p14:creationId xmlns:p14="http://schemas.microsoft.com/office/powerpoint/2010/main" val="102968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A42B-360A-7247-AC1D-EFA7C292CEBE}"/>
              </a:ext>
            </a:extLst>
          </p:cNvPr>
          <p:cNvSpPr>
            <a:spLocks noGrp="1"/>
          </p:cNvSpPr>
          <p:nvPr>
            <p:ph type="title"/>
          </p:nvPr>
        </p:nvSpPr>
        <p:spPr/>
        <p:txBody>
          <a:bodyPr/>
          <a:lstStyle/>
          <a:p>
            <a:r>
              <a:rPr lang="en-US" dirty="0"/>
              <a:t>            </a:t>
            </a:r>
            <a:r>
              <a:rPr lang="en-US" b="1" dirty="0">
                <a:latin typeface="Calibri" panose="020F0502020204030204" pitchFamily="34" charset="0"/>
              </a:rPr>
              <a:t>Mild personality disorder</a:t>
            </a:r>
          </a:p>
        </p:txBody>
      </p:sp>
      <p:sp>
        <p:nvSpPr>
          <p:cNvPr id="3" name="Content Placeholder 2">
            <a:extLst>
              <a:ext uri="{FF2B5EF4-FFF2-40B4-BE49-F238E27FC236}">
                <a16:creationId xmlns:a16="http://schemas.microsoft.com/office/drawing/2014/main" id="{4D3E2C04-BD64-1C46-AFF5-F9088988AD46}"/>
              </a:ext>
            </a:extLst>
          </p:cNvPr>
          <p:cNvSpPr>
            <a:spLocks noGrp="1"/>
          </p:cNvSpPr>
          <p:nvPr>
            <p:ph idx="1"/>
          </p:nvPr>
        </p:nvSpPr>
        <p:spPr/>
        <p:txBody>
          <a:bodyPr>
            <a:normAutofit fontScale="92500" lnSpcReduction="20000"/>
          </a:bodyPr>
          <a:lstStyle/>
          <a:p>
            <a:pPr marL="0" indent="0">
              <a:buNone/>
            </a:pPr>
            <a:r>
              <a:rPr lang="en-GB" sz="2400" dirty="0"/>
              <a:t>All general diagnostic requirements for Personality Disorder are met. Disturbances affect some areas of personality functioning but not others (e.g., problems with self-direction in the absence of problems with stability and coherence of identity or self-worth), and may not be apparent in some contexts. There are problems in many interpersonal relationships and/or in performance of expected occupational and social roles, but some relationships are maintained and/or some roles carried out. Specific manifestations of personality disturbances are generally of mild severity. </a:t>
            </a:r>
            <a:r>
              <a:rPr lang="en-GB" sz="2800" dirty="0">
                <a:solidFill>
                  <a:srgbClr val="FF6600"/>
                </a:solidFill>
              </a:rPr>
              <a:t>Mild personality disorder is typically not associated with substantial harm to self or others, but may be associated with substantial distress or with impairment in personal, family, social, educational, occupational or other important areas of functioning that is either limited to circumscribed areas (e.g., romantic relationships; employment) or present in more areas but milder.</a:t>
            </a:r>
          </a:p>
          <a:p>
            <a:endParaRPr lang="en-GB" sz="2000" dirty="0"/>
          </a:p>
        </p:txBody>
      </p:sp>
      <p:sp>
        <p:nvSpPr>
          <p:cNvPr id="4" name="Footer Placeholder 3">
            <a:extLst>
              <a:ext uri="{FF2B5EF4-FFF2-40B4-BE49-F238E27FC236}">
                <a16:creationId xmlns:a16="http://schemas.microsoft.com/office/drawing/2014/main" id="{DDA717C8-B11D-AC49-AD2E-F08E0633B57C}"/>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47003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A6CF-91EE-5A48-912F-C2D7422C9B09}"/>
              </a:ext>
            </a:extLst>
          </p:cNvPr>
          <p:cNvSpPr>
            <a:spLocks noGrp="1"/>
          </p:cNvSpPr>
          <p:nvPr>
            <p:ph type="title"/>
          </p:nvPr>
        </p:nvSpPr>
        <p:spPr/>
        <p:txBody>
          <a:bodyPr/>
          <a:lstStyle/>
          <a:p>
            <a:r>
              <a:rPr lang="en-US" dirty="0"/>
              <a:t>  </a:t>
            </a:r>
            <a:r>
              <a:rPr lang="en-US" b="1" dirty="0"/>
              <a:t>Management of mild personality disorder</a:t>
            </a:r>
          </a:p>
        </p:txBody>
      </p:sp>
      <p:sp>
        <p:nvSpPr>
          <p:cNvPr id="3" name="Content Placeholder 2">
            <a:extLst>
              <a:ext uri="{FF2B5EF4-FFF2-40B4-BE49-F238E27FC236}">
                <a16:creationId xmlns:a16="http://schemas.microsoft.com/office/drawing/2014/main" id="{EBFF25E6-32C3-B642-831D-C68A39226DEA}"/>
              </a:ext>
            </a:extLst>
          </p:cNvPr>
          <p:cNvSpPr>
            <a:spLocks noGrp="1"/>
          </p:cNvSpPr>
          <p:nvPr>
            <p:ph idx="1"/>
          </p:nvPr>
        </p:nvSpPr>
        <p:spPr/>
        <p:txBody>
          <a:bodyPr/>
          <a:lstStyle/>
          <a:p>
            <a:endParaRPr lang="en-US" dirty="0"/>
          </a:p>
          <a:p>
            <a:r>
              <a:rPr lang="en-US" dirty="0"/>
              <a:t>Allows different forms of management of comorbid mental (and physical) health problems to be taken into treatment decisions</a:t>
            </a:r>
          </a:p>
          <a:p>
            <a:endParaRPr lang="en-US" dirty="0"/>
          </a:p>
          <a:p>
            <a:r>
              <a:rPr lang="en-US" dirty="0"/>
              <a:t>Gives scope for nidotherapy and social prescribing</a:t>
            </a:r>
          </a:p>
          <a:p>
            <a:endParaRPr lang="en-US" dirty="0"/>
          </a:p>
          <a:p>
            <a:r>
              <a:rPr lang="en-US" dirty="0"/>
              <a:t>Takes into account the options for  psychological therapy (</a:t>
            </a:r>
            <a:r>
              <a:rPr lang="en-US" dirty="0" err="1"/>
              <a:t>eg</a:t>
            </a:r>
            <a:r>
              <a:rPr lang="en-US" dirty="0"/>
              <a:t>, group, individual, session number)</a:t>
            </a:r>
          </a:p>
        </p:txBody>
      </p:sp>
      <p:sp>
        <p:nvSpPr>
          <p:cNvPr id="4" name="Footer Placeholder 3">
            <a:extLst>
              <a:ext uri="{FF2B5EF4-FFF2-40B4-BE49-F238E27FC236}">
                <a16:creationId xmlns:a16="http://schemas.microsoft.com/office/drawing/2014/main" id="{F2B42E46-1351-4E41-9270-AC344B67215A}"/>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246771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F8D8-8E5F-C34F-ACCE-BB86BC3A1CB2}"/>
              </a:ext>
            </a:extLst>
          </p:cNvPr>
          <p:cNvSpPr>
            <a:spLocks noGrp="1"/>
          </p:cNvSpPr>
          <p:nvPr>
            <p:ph type="title"/>
          </p:nvPr>
        </p:nvSpPr>
        <p:spPr/>
        <p:txBody>
          <a:bodyPr/>
          <a:lstStyle/>
          <a:p>
            <a:pPr algn="ctr"/>
            <a:r>
              <a:rPr lang="en-US" dirty="0"/>
              <a:t>  </a:t>
            </a:r>
            <a:r>
              <a:rPr lang="en-US" b="1" dirty="0"/>
              <a:t>Example of management of mild personality disorder</a:t>
            </a:r>
          </a:p>
        </p:txBody>
      </p:sp>
      <p:sp>
        <p:nvSpPr>
          <p:cNvPr id="3" name="Content Placeholder 2">
            <a:extLst>
              <a:ext uri="{FF2B5EF4-FFF2-40B4-BE49-F238E27FC236}">
                <a16:creationId xmlns:a16="http://schemas.microsoft.com/office/drawing/2014/main" id="{C7BB6A14-336C-3D4B-B929-20369EA6C514}"/>
              </a:ext>
            </a:extLst>
          </p:cNvPr>
          <p:cNvSpPr>
            <a:spLocks noGrp="1"/>
          </p:cNvSpPr>
          <p:nvPr>
            <p:ph idx="1"/>
          </p:nvPr>
        </p:nvSpPr>
        <p:spPr/>
        <p:txBody>
          <a:bodyPr>
            <a:normAutofit fontScale="85000" lnSpcReduction="20000"/>
          </a:bodyPr>
          <a:lstStyle/>
          <a:p>
            <a:endParaRPr lang="en-GB" b="1" dirty="0">
              <a:solidFill>
                <a:srgbClr val="454545"/>
              </a:solidFill>
            </a:endParaRPr>
          </a:p>
          <a:p>
            <a:pPr marL="0" indent="0">
              <a:buNone/>
            </a:pPr>
            <a:r>
              <a:rPr lang="en-GB" sz="2400" b="1" dirty="0">
                <a:solidFill>
                  <a:srgbClr val="454545"/>
                </a:solidFill>
              </a:rPr>
              <a:t>Question from Vicar who is upset about a colleague whom my wife and I have been seeing via our charity  (NIDUS-UK)  </a:t>
            </a:r>
            <a:endParaRPr lang="en-GB" b="1" dirty="0">
              <a:solidFill>
                <a:srgbClr val="454545"/>
              </a:solidFill>
            </a:endParaRPr>
          </a:p>
          <a:p>
            <a:pPr marL="0" indent="0">
              <a:buNone/>
            </a:pPr>
            <a:r>
              <a:rPr lang="en-GB" sz="2400" dirty="0">
                <a:solidFill>
                  <a:srgbClr val="454545"/>
                </a:solidFill>
              </a:rPr>
              <a:t>‘I do need to know if R can understand social nuances or can re-learn these? As again last weekend he kept a frail 84 year old woman in the cold and rain whilst talking at her in the car park at X Garden Centre, she did not know how to say she needed to go or that she was very cold, as she wanted to be polite. She was so cold and wanted to cry when she came to the World Day of Prayer and did not warm up until late evening.</a:t>
            </a:r>
            <a:endParaRPr lang="en-GB" dirty="0">
              <a:solidFill>
                <a:srgbClr val="454545"/>
              </a:solidFill>
            </a:endParaRPr>
          </a:p>
          <a:p>
            <a:pPr marL="0" indent="0">
              <a:buNone/>
            </a:pPr>
            <a:r>
              <a:rPr lang="en-GB" sz="2400" dirty="0">
                <a:solidFill>
                  <a:srgbClr val="454545"/>
                </a:solidFill>
              </a:rPr>
              <a:t> </a:t>
            </a:r>
            <a:endParaRPr lang="en-GB" dirty="0">
              <a:solidFill>
                <a:srgbClr val="454545"/>
              </a:solidFill>
            </a:endParaRPr>
          </a:p>
          <a:p>
            <a:pPr marL="0" indent="0">
              <a:buNone/>
            </a:pPr>
            <a:r>
              <a:rPr lang="en-GB" sz="2400" dirty="0">
                <a:solidFill>
                  <a:srgbClr val="454545"/>
                </a:solidFill>
              </a:rPr>
              <a:t>I am not sure of the work you are doing with R - that is up to you professionally - however he does need to know what is acceptable and what is not, in his approach to everyone.</a:t>
            </a:r>
            <a:endParaRPr lang="en-GB" dirty="0">
              <a:solidFill>
                <a:srgbClr val="454545"/>
              </a:solidFill>
            </a:endParaRPr>
          </a:p>
          <a:p>
            <a:pPr marL="0" indent="0">
              <a:buNone/>
            </a:pPr>
            <a:r>
              <a:rPr lang="en-GB" sz="2400" dirty="0">
                <a:solidFill>
                  <a:srgbClr val="454545"/>
                </a:solidFill>
              </a:rPr>
              <a:t> </a:t>
            </a:r>
            <a:endParaRPr lang="en-GB" dirty="0">
              <a:solidFill>
                <a:srgbClr val="454545"/>
              </a:solidFill>
            </a:endParaRPr>
          </a:p>
          <a:p>
            <a:pPr marL="0" indent="0">
              <a:buNone/>
            </a:pPr>
            <a:r>
              <a:rPr lang="en-GB" sz="2400" dirty="0">
                <a:solidFill>
                  <a:srgbClr val="454545"/>
                </a:solidFill>
              </a:rPr>
              <a:t>I hope you can see the safeguarding issues behind this, and I pray we can move forward.’</a:t>
            </a:r>
            <a:endParaRPr lang="en-GB" dirty="0">
              <a:solidFill>
                <a:srgbClr val="454545"/>
              </a:solidFill>
            </a:endParaRPr>
          </a:p>
          <a:p>
            <a:endParaRPr lang="en-US" dirty="0"/>
          </a:p>
        </p:txBody>
      </p:sp>
      <p:sp>
        <p:nvSpPr>
          <p:cNvPr id="4" name="Footer Placeholder 3">
            <a:extLst>
              <a:ext uri="{FF2B5EF4-FFF2-40B4-BE49-F238E27FC236}">
                <a16:creationId xmlns:a16="http://schemas.microsoft.com/office/drawing/2014/main" id="{D493E89E-7754-AD46-81C4-5F77A4CB8BC9}"/>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16597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91B9-AE01-B048-B410-2627346B4029}"/>
              </a:ext>
            </a:extLst>
          </p:cNvPr>
          <p:cNvSpPr>
            <a:spLocks noGrp="1"/>
          </p:cNvSpPr>
          <p:nvPr>
            <p:ph type="title"/>
          </p:nvPr>
        </p:nvSpPr>
        <p:spPr>
          <a:xfrm>
            <a:off x="323528" y="365126"/>
            <a:ext cx="8191822" cy="1325563"/>
          </a:xfrm>
        </p:spPr>
        <p:txBody>
          <a:bodyPr>
            <a:normAutofit fontScale="90000"/>
          </a:bodyPr>
          <a:lstStyle/>
          <a:p>
            <a:pPr algn="ctr"/>
            <a:r>
              <a:rPr lang="en-US" dirty="0">
                <a:latin typeface="Calibri" panose="020F0502020204030204" pitchFamily="34" charset="0"/>
              </a:rPr>
              <a:t> </a:t>
            </a:r>
            <a:r>
              <a:rPr lang="en-US" sz="4400" b="1" dirty="0">
                <a:latin typeface="Calibri" panose="020F0502020204030204" pitchFamily="34" charset="0"/>
              </a:rPr>
              <a:t>Three reasons why the personality disorder diagnosis is stigmatized</a:t>
            </a:r>
          </a:p>
        </p:txBody>
      </p:sp>
      <p:sp>
        <p:nvSpPr>
          <p:cNvPr id="3" name="Content Placeholder 2">
            <a:extLst>
              <a:ext uri="{FF2B5EF4-FFF2-40B4-BE49-F238E27FC236}">
                <a16:creationId xmlns:a16="http://schemas.microsoft.com/office/drawing/2014/main" id="{4A657349-3A81-F748-9671-646F3116B0D8}"/>
              </a:ext>
            </a:extLst>
          </p:cNvPr>
          <p:cNvSpPr>
            <a:spLocks noGrp="1"/>
          </p:cNvSpPr>
          <p:nvPr>
            <p:ph idx="1"/>
          </p:nvPr>
        </p:nvSpPr>
        <p:spPr/>
        <p:txBody>
          <a:bodyPr>
            <a:normAutofit/>
          </a:bodyPr>
          <a:lstStyle/>
          <a:p>
            <a:endParaRPr lang="en-US" dirty="0"/>
          </a:p>
          <a:p>
            <a:endParaRPr lang="en-US" sz="4000" dirty="0"/>
          </a:p>
          <a:p>
            <a:pPr marL="742950" indent="-742950">
              <a:buAutoNum type="arabicPeriod"/>
            </a:pPr>
            <a:r>
              <a:rPr lang="en-US" sz="4000" dirty="0"/>
              <a:t>It is a criticism of the person</a:t>
            </a:r>
          </a:p>
          <a:p>
            <a:pPr marL="742950" indent="-742950">
              <a:buAutoNum type="arabicPeriod"/>
            </a:pPr>
            <a:endParaRPr lang="en-US" sz="4000" dirty="0"/>
          </a:p>
          <a:p>
            <a:pPr marL="742950" indent="-742950">
              <a:buAutoNum type="arabicPeriod" startAt="2"/>
            </a:pPr>
            <a:r>
              <a:rPr lang="en-US" sz="4000" dirty="0"/>
              <a:t>It is untreatable</a:t>
            </a:r>
          </a:p>
          <a:p>
            <a:pPr marL="742950" indent="-742950">
              <a:buAutoNum type="arabicPeriod" startAt="2"/>
            </a:pPr>
            <a:endParaRPr lang="en-US" sz="4000" dirty="0"/>
          </a:p>
          <a:p>
            <a:pPr marL="0" indent="0">
              <a:buNone/>
            </a:pPr>
            <a:r>
              <a:rPr lang="en-US" sz="4000" dirty="0"/>
              <a:t>3.   It never gets better</a:t>
            </a:r>
          </a:p>
        </p:txBody>
      </p:sp>
      <p:sp>
        <p:nvSpPr>
          <p:cNvPr id="4" name="Footer Placeholder 3">
            <a:extLst>
              <a:ext uri="{FF2B5EF4-FFF2-40B4-BE49-F238E27FC236}">
                <a16:creationId xmlns:a16="http://schemas.microsoft.com/office/drawing/2014/main" id="{3A14F386-D834-EA43-A577-AC1F65D1C1A1}"/>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1882548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CC6C-42C8-6C4C-9B1F-633929504662}"/>
              </a:ext>
            </a:extLst>
          </p:cNvPr>
          <p:cNvSpPr>
            <a:spLocks noGrp="1"/>
          </p:cNvSpPr>
          <p:nvPr>
            <p:ph type="title"/>
          </p:nvPr>
        </p:nvSpPr>
        <p:spPr/>
        <p:txBody>
          <a:bodyPr/>
          <a:lstStyle/>
          <a:p>
            <a:pPr algn="ctr"/>
            <a:r>
              <a:rPr lang="en-US" b="1" dirty="0"/>
              <a:t>Reply to vicar</a:t>
            </a:r>
          </a:p>
        </p:txBody>
      </p:sp>
      <p:sp>
        <p:nvSpPr>
          <p:cNvPr id="3" name="Content Placeholder 2">
            <a:extLst>
              <a:ext uri="{FF2B5EF4-FFF2-40B4-BE49-F238E27FC236}">
                <a16:creationId xmlns:a16="http://schemas.microsoft.com/office/drawing/2014/main" id="{C93C9981-C85E-4045-A699-468387FF2F26}"/>
              </a:ext>
            </a:extLst>
          </p:cNvPr>
          <p:cNvSpPr>
            <a:spLocks noGrp="1"/>
          </p:cNvSpPr>
          <p:nvPr>
            <p:ph idx="1"/>
          </p:nvPr>
        </p:nvSpPr>
        <p:spPr>
          <a:xfrm>
            <a:off x="251520" y="1196752"/>
            <a:ext cx="8784976" cy="5296122"/>
          </a:xfrm>
        </p:spPr>
        <p:txBody>
          <a:bodyPr>
            <a:normAutofit fontScale="62500" lnSpcReduction="20000"/>
          </a:bodyPr>
          <a:lstStyle/>
          <a:p>
            <a:pPr marL="0" indent="0">
              <a:buNone/>
            </a:pPr>
            <a:r>
              <a:rPr lang="en-GB" dirty="0"/>
              <a:t>Sorry to hear about this.</a:t>
            </a:r>
          </a:p>
          <a:p>
            <a:pPr marL="0" indent="0">
              <a:buNone/>
            </a:pPr>
            <a:r>
              <a:rPr lang="en-GB" dirty="0"/>
              <a:t>The situation is this:</a:t>
            </a:r>
          </a:p>
          <a:p>
            <a:pPr marL="0" indent="0">
              <a:buNone/>
            </a:pPr>
            <a:r>
              <a:rPr lang="en-GB" dirty="0"/>
              <a:t>R has a personality disorder.  This is not in any way a criticism. One in ten of the population has a personality disorder but the subject is not often discussed openly as there is so much stigma attached to it (which we are trying desperately to reduce). </a:t>
            </a:r>
            <a:r>
              <a:rPr lang="en-GB" sz="2600" b="1" dirty="0">
                <a:solidFill>
                  <a:schemeClr val="tx2"/>
                </a:solidFill>
              </a:rPr>
              <a:t> People with personality disorders have two major problems:  they have difficulties in interpersonal relationships and have distorted self-perception (</a:t>
            </a:r>
            <a:r>
              <a:rPr lang="en-GB" sz="2600" b="1" dirty="0" err="1">
                <a:solidFill>
                  <a:schemeClr val="tx2"/>
                </a:solidFill>
              </a:rPr>
              <a:t>ie</a:t>
            </a:r>
            <a:r>
              <a:rPr lang="en-GB" sz="2600" b="1" dirty="0">
                <a:solidFill>
                  <a:schemeClr val="tx2"/>
                </a:solidFill>
              </a:rPr>
              <a:t>, they do not see themselves as others see them and so make mistakes in interpreting behaviour).  The best way of managing those with personality disorder is to make sure they are not in settings where their personality problems are most prominent.  R’s personality problems express themselves in </a:t>
            </a:r>
            <a:r>
              <a:rPr lang="en-GB" sz="2600" b="1" dirty="0" err="1">
                <a:solidFill>
                  <a:schemeClr val="tx2"/>
                </a:solidFill>
              </a:rPr>
              <a:t>obsessionality</a:t>
            </a:r>
            <a:r>
              <a:rPr lang="en-GB" sz="2600" b="1" dirty="0">
                <a:solidFill>
                  <a:schemeClr val="tx2"/>
                </a:solidFill>
              </a:rPr>
              <a:t> (over-preoccupation with order and procedure) and detachment (a tendency to be isolated and cut off from other people). Part of the obsessional component is that he does not know when to end conversations; he adds more and more minutiae and most people who know him well have to cut him off quite bluntly to end the interview. This is precisely what the 84-year old lady should have done after being kept out in the rain. R would not mind; he is used to it</a:t>
            </a:r>
            <a:r>
              <a:rPr lang="en-GB" b="1" dirty="0"/>
              <a:t>.</a:t>
            </a:r>
          </a:p>
          <a:p>
            <a:pPr marL="0" indent="0">
              <a:buNone/>
            </a:pPr>
            <a:r>
              <a:rPr lang="en-GB" dirty="0"/>
              <a:t> </a:t>
            </a:r>
          </a:p>
          <a:p>
            <a:pPr marL="0" indent="0">
              <a:buNone/>
            </a:pPr>
            <a:r>
              <a:rPr lang="en-GB" dirty="0"/>
              <a:t>There is no reason to sanction R in any way.  He gets depressed from time to time and this aggravates his personality problems.  He had similar problems at X Parish Church, again linked to these personality characteristics, but when he was allowed by David X to come to your church he achieved a position of equilibrium.  He has told us that this was nidotherapy – our treatment of planned environmental change that puts people into environments where they feel secure and safe.  Since David retired R has not felt secure and safe. This is not a criticism of you or anybody else, but we think that David fostered an unusual degree of acceptance, compassion and latitude that allowed R to flourish.</a:t>
            </a:r>
          </a:p>
          <a:p>
            <a:pPr marL="0" indent="0">
              <a:buNone/>
            </a:pPr>
            <a:br>
              <a:rPr lang="en-GB" sz="2900" b="1" dirty="0"/>
            </a:br>
            <a:r>
              <a:rPr lang="en-GB" sz="2900" b="1" dirty="0"/>
              <a:t>In our management of R by our charity, NIDUS-UK, we are following the same plan.  This involves R having some time at your church but also devoting his spiritual time to another church in the Diocese where he feels wanted and accepted.  Nidotherapy essentially points people to where they want to go – we only facilitate this.  While he is getting more settled in this new plan he is going to have some problems along the way. </a:t>
            </a:r>
          </a:p>
          <a:p>
            <a:endParaRPr lang="en-US" dirty="0"/>
          </a:p>
        </p:txBody>
      </p:sp>
      <p:sp>
        <p:nvSpPr>
          <p:cNvPr id="4" name="Footer Placeholder 3">
            <a:extLst>
              <a:ext uri="{FF2B5EF4-FFF2-40B4-BE49-F238E27FC236}">
                <a16:creationId xmlns:a16="http://schemas.microsoft.com/office/drawing/2014/main" id="{B43DF118-E76A-1A47-A62E-D8C7C8621799}"/>
              </a:ext>
            </a:extLst>
          </p:cNvPr>
          <p:cNvSpPr>
            <a:spLocks noGrp="1"/>
          </p:cNvSpPr>
          <p:nvPr>
            <p:ph type="ftr" sz="quarter" idx="11"/>
          </p:nvPr>
        </p:nvSpPr>
        <p:spPr/>
        <p:txBody>
          <a:bodyPr/>
          <a:lstStyle/>
          <a:p>
            <a:r>
              <a:rPr lang="en-GB" dirty="0"/>
              <a:t>London march 2022</a:t>
            </a:r>
          </a:p>
        </p:txBody>
      </p:sp>
    </p:spTree>
    <p:extLst>
      <p:ext uri="{BB962C8B-B14F-4D97-AF65-F5344CB8AC3E}">
        <p14:creationId xmlns:p14="http://schemas.microsoft.com/office/powerpoint/2010/main" val="1675345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 Nidotherapy and social prescribing </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r>
              <a:rPr lang="en-US" dirty="0"/>
              <a:t>Making planned environmental changes includes social prescribing (when mild) and nidotherapy (when more severe)</a:t>
            </a:r>
          </a:p>
        </p:txBody>
      </p:sp>
      <p:sp>
        <p:nvSpPr>
          <p:cNvPr id="4" name="Footer Placeholder 3"/>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663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Wingdings"/>
                <a:ea typeface="Wingdings"/>
                <a:cs typeface="Wingdings"/>
                <a:sym typeface="Wingdings"/>
              </a:rPr>
              <a:t></a:t>
            </a:r>
            <a:br>
              <a:rPr lang="en-US" dirty="0"/>
            </a:br>
            <a:endParaRPr lang="en-US" dirty="0"/>
          </a:p>
        </p:txBody>
      </p:sp>
      <p:sp>
        <p:nvSpPr>
          <p:cNvPr id="3" name="Subtitle 2"/>
          <p:cNvSpPr>
            <a:spLocks noGrp="1"/>
          </p:cNvSpPr>
          <p:nvPr>
            <p:ph type="subTitle" idx="1"/>
          </p:nvPr>
        </p:nvSpPr>
        <p:spPr>
          <a:xfrm>
            <a:off x="1143000" y="3602038"/>
            <a:ext cx="6741368" cy="1655762"/>
          </a:xfrm>
        </p:spPr>
        <p:txBody>
          <a:bodyPr/>
          <a:lstStyle/>
          <a:p>
            <a:r>
              <a:rPr lang="en-US">
                <a:latin typeface="Wingdings"/>
                <a:ea typeface="Wingdings"/>
                <a:cs typeface="Wingdings"/>
                <a:sym typeface="Wingdings"/>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2463233"/>
              </p:ext>
            </p:extLst>
          </p:nvPr>
        </p:nvGraphicFramePr>
        <p:xfrm>
          <a:off x="1835696" y="980728"/>
          <a:ext cx="5410200" cy="5688632"/>
        </p:xfrm>
        <a:graphic>
          <a:graphicData uri="http://schemas.openxmlformats.org/presentationml/2006/ole">
            <mc:AlternateContent xmlns:mc="http://schemas.openxmlformats.org/markup-compatibility/2006">
              <mc:Choice xmlns:v="urn:schemas-microsoft-com:vml" Requires="v">
                <p:oleObj spid="_x0000_s18509" name="Document" r:id="rId3" imgW="5410200" imgH="5676900" progId="Word.Document.12">
                  <p:embed/>
                </p:oleObj>
              </mc:Choice>
              <mc:Fallback>
                <p:oleObj name="Document" r:id="rId3" imgW="5410200" imgH="5676900" progId="Word.Document.12">
                  <p:embed/>
                  <p:pic>
                    <p:nvPicPr>
                      <p:cNvPr id="0" name=""/>
                      <p:cNvPicPr/>
                      <p:nvPr/>
                    </p:nvPicPr>
                    <p:blipFill>
                      <a:blip r:embed="rId4"/>
                      <a:stretch>
                        <a:fillRect/>
                      </a:stretch>
                    </p:blipFill>
                    <p:spPr>
                      <a:xfrm>
                        <a:off x="1835696" y="980728"/>
                        <a:ext cx="5410200" cy="5688632"/>
                      </a:xfrm>
                      <a:prstGeom prst="rect">
                        <a:avLst/>
                      </a:prstGeom>
                    </p:spPr>
                  </p:pic>
                </p:oleObj>
              </mc:Fallback>
            </mc:AlternateContent>
          </a:graphicData>
        </a:graphic>
      </p:graphicFrame>
      <p:sp>
        <p:nvSpPr>
          <p:cNvPr id="6" name="TextBox 5"/>
          <p:cNvSpPr txBox="1"/>
          <p:nvPr/>
        </p:nvSpPr>
        <p:spPr>
          <a:xfrm>
            <a:off x="323528" y="116632"/>
            <a:ext cx="8280920" cy="1107996"/>
          </a:xfrm>
          <a:prstGeom prst="rect">
            <a:avLst/>
          </a:prstGeom>
          <a:noFill/>
        </p:spPr>
        <p:txBody>
          <a:bodyPr wrap="square" rtlCol="0">
            <a:spAutoFit/>
          </a:bodyPr>
          <a:lstStyle/>
          <a:p>
            <a:pPr hangingPunct="0"/>
            <a:r>
              <a:rPr lang="en-US" sz="1600" i="1" dirty="0"/>
              <a:t>From: </a:t>
            </a:r>
            <a:r>
              <a:rPr lang="en-US" sz="1600" dirty="0"/>
              <a:t>Tyrer P (2018). The importance of nidotherapy and environmental change in the management of people with complex mental disorders. </a:t>
            </a:r>
            <a:r>
              <a:rPr lang="en-US" sz="1600" i="1" dirty="0"/>
              <a:t>International Journal of Environmental Research and Public Health, </a:t>
            </a:r>
            <a:r>
              <a:rPr lang="en-GB" sz="1600" b="1" dirty="0"/>
              <a:t>15</a:t>
            </a:r>
            <a:r>
              <a:rPr lang="en-GB" sz="1600" dirty="0"/>
              <a:t>, 972.</a:t>
            </a:r>
          </a:p>
          <a:p>
            <a:endParaRPr lang="en-US" dirty="0"/>
          </a:p>
        </p:txBody>
      </p:sp>
      <p:sp>
        <p:nvSpPr>
          <p:cNvPr id="7" name="TextBox 6"/>
          <p:cNvSpPr txBox="1"/>
          <p:nvPr/>
        </p:nvSpPr>
        <p:spPr>
          <a:xfrm>
            <a:off x="7452320" y="1268760"/>
            <a:ext cx="1370809" cy="369332"/>
          </a:xfrm>
          <a:prstGeom prst="rect">
            <a:avLst/>
          </a:prstGeom>
          <a:noFill/>
        </p:spPr>
        <p:txBody>
          <a:bodyPr wrap="square" rtlCol="0">
            <a:spAutoFit/>
          </a:bodyPr>
          <a:lstStyle/>
          <a:p>
            <a:r>
              <a:rPr lang="en-US" dirty="0">
                <a:latin typeface="Wingdings"/>
                <a:ea typeface="Wingdings"/>
                <a:cs typeface="Wingdings"/>
                <a:sym typeface="Wingdings"/>
              </a:rPr>
              <a:t></a:t>
            </a:r>
            <a:endParaRPr lang="en-US" dirty="0"/>
          </a:p>
        </p:txBody>
      </p:sp>
      <p:sp>
        <p:nvSpPr>
          <p:cNvPr id="10" name="TextBox 9"/>
          <p:cNvSpPr txBox="1"/>
          <p:nvPr/>
        </p:nvSpPr>
        <p:spPr>
          <a:xfrm>
            <a:off x="7668344" y="1484784"/>
            <a:ext cx="1387577" cy="923330"/>
          </a:xfrm>
          <a:prstGeom prst="rect">
            <a:avLst/>
          </a:prstGeom>
          <a:noFill/>
        </p:spPr>
        <p:txBody>
          <a:bodyPr wrap="square" rtlCol="0">
            <a:spAutoFit/>
          </a:bodyPr>
          <a:lstStyle/>
          <a:p>
            <a:r>
              <a:rPr lang="en-US" dirty="0"/>
              <a:t>This is social</a:t>
            </a:r>
          </a:p>
          <a:p>
            <a:endParaRPr lang="en-US" dirty="0"/>
          </a:p>
          <a:p>
            <a:r>
              <a:rPr lang="en-US" dirty="0"/>
              <a:t>prescribing</a:t>
            </a:r>
          </a:p>
        </p:txBody>
      </p:sp>
      <p:sp>
        <p:nvSpPr>
          <p:cNvPr id="12" name="TextBox 11"/>
          <p:cNvSpPr txBox="1"/>
          <p:nvPr/>
        </p:nvSpPr>
        <p:spPr>
          <a:xfrm>
            <a:off x="7380312" y="1268760"/>
            <a:ext cx="1379193" cy="369332"/>
          </a:xfrm>
          <a:prstGeom prst="rect">
            <a:avLst/>
          </a:prstGeom>
          <a:noFill/>
        </p:spPr>
        <p:txBody>
          <a:bodyPr wrap="square" rtlCol="0">
            <a:spAutoFit/>
          </a:bodyPr>
          <a:lstStyle/>
          <a:p>
            <a:endParaRPr lang="en-US" dirty="0"/>
          </a:p>
        </p:txBody>
      </p:sp>
      <p:sp>
        <p:nvSpPr>
          <p:cNvPr id="13" name="TextBox 12"/>
          <p:cNvSpPr txBox="1"/>
          <p:nvPr/>
        </p:nvSpPr>
        <p:spPr>
          <a:xfrm>
            <a:off x="7524328" y="4437112"/>
            <a:ext cx="431053" cy="369332"/>
          </a:xfrm>
          <a:prstGeom prst="rect">
            <a:avLst/>
          </a:prstGeom>
          <a:noFill/>
        </p:spPr>
        <p:txBody>
          <a:bodyPr wrap="none" rtlCol="0">
            <a:spAutoFit/>
          </a:bodyPr>
          <a:lstStyle/>
          <a:p>
            <a:r>
              <a:rPr lang="en-US" dirty="0">
                <a:latin typeface="Wingdings"/>
                <a:ea typeface="Wingdings"/>
                <a:cs typeface="Wingdings"/>
                <a:sym typeface="Wingdings"/>
              </a:rPr>
              <a:t></a:t>
            </a:r>
            <a:endParaRPr lang="en-US" dirty="0"/>
          </a:p>
        </p:txBody>
      </p:sp>
      <p:sp>
        <p:nvSpPr>
          <p:cNvPr id="14" name="TextBox 13"/>
          <p:cNvSpPr txBox="1"/>
          <p:nvPr/>
        </p:nvSpPr>
        <p:spPr>
          <a:xfrm>
            <a:off x="7812360" y="4581128"/>
            <a:ext cx="1331640" cy="646331"/>
          </a:xfrm>
          <a:prstGeom prst="rect">
            <a:avLst/>
          </a:prstGeom>
          <a:noFill/>
        </p:spPr>
        <p:txBody>
          <a:bodyPr wrap="square" rtlCol="0">
            <a:spAutoFit/>
          </a:bodyPr>
          <a:lstStyle/>
          <a:p>
            <a:r>
              <a:rPr lang="en-US" dirty="0"/>
              <a:t>This is nidotherapy</a:t>
            </a:r>
          </a:p>
        </p:txBody>
      </p:sp>
      <p:sp>
        <p:nvSpPr>
          <p:cNvPr id="8" name="TextBox 7"/>
          <p:cNvSpPr txBox="1"/>
          <p:nvPr/>
        </p:nvSpPr>
        <p:spPr>
          <a:xfrm>
            <a:off x="7452320" y="2348880"/>
            <a:ext cx="431053" cy="369332"/>
          </a:xfrm>
          <a:prstGeom prst="rect">
            <a:avLst/>
          </a:prstGeom>
          <a:noFill/>
        </p:spPr>
        <p:txBody>
          <a:bodyPr wrap="none" rtlCol="0">
            <a:spAutoFit/>
          </a:bodyPr>
          <a:lstStyle/>
          <a:p>
            <a:r>
              <a:rPr lang="en-US" dirty="0">
                <a:latin typeface="Wingdings"/>
                <a:ea typeface="Wingdings"/>
                <a:cs typeface="Wingdings"/>
                <a:sym typeface="Wingdings"/>
              </a:rPr>
              <a:t></a:t>
            </a:r>
            <a:endParaRPr lang="en-US" dirty="0"/>
          </a:p>
        </p:txBody>
      </p:sp>
      <p:sp>
        <p:nvSpPr>
          <p:cNvPr id="15" name="TextBox 14"/>
          <p:cNvSpPr txBox="1"/>
          <p:nvPr/>
        </p:nvSpPr>
        <p:spPr>
          <a:xfrm>
            <a:off x="7668344" y="1268760"/>
            <a:ext cx="1379193" cy="369332"/>
          </a:xfrm>
          <a:prstGeom prst="rect">
            <a:avLst/>
          </a:prstGeom>
          <a:noFill/>
        </p:spPr>
        <p:txBody>
          <a:bodyPr wrap="square" rtlCol="0">
            <a:spAutoFit/>
          </a:bodyPr>
          <a:lstStyle/>
          <a:p>
            <a:endParaRPr lang="en-US" dirty="0"/>
          </a:p>
        </p:txBody>
      </p:sp>
      <p:sp>
        <p:nvSpPr>
          <p:cNvPr id="11" name="TextBox 10"/>
          <p:cNvSpPr txBox="1"/>
          <p:nvPr/>
        </p:nvSpPr>
        <p:spPr>
          <a:xfrm>
            <a:off x="7308304" y="4077072"/>
            <a:ext cx="1034153" cy="369332"/>
          </a:xfrm>
          <a:prstGeom prst="rect">
            <a:avLst/>
          </a:prstGeom>
          <a:noFill/>
        </p:spPr>
        <p:txBody>
          <a:bodyPr wrap="square" rtlCol="0">
            <a:spAutoFit/>
          </a:bodyPr>
          <a:lstStyle/>
          <a:p>
            <a:r>
              <a:rPr lang="en-US" dirty="0">
                <a:latin typeface="Wingdings"/>
                <a:ea typeface="Wingdings"/>
                <a:cs typeface="Wingdings"/>
                <a:sym typeface="Wingdings"/>
              </a:rPr>
              <a:t> </a:t>
            </a:r>
            <a:endParaRPr lang="en-US" dirty="0"/>
          </a:p>
        </p:txBody>
      </p:sp>
    </p:spTree>
    <p:extLst>
      <p:ext uri="{BB962C8B-B14F-4D97-AF65-F5344CB8AC3E}">
        <p14:creationId xmlns:p14="http://schemas.microsoft.com/office/powerpoint/2010/main" val="278789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z="3200" dirty="0">
                <a:latin typeface="Arial" charset="0"/>
                <a:cs typeface="Arial" charset="0"/>
              </a:rPr>
              <a:t>           Moderate personality disorder </a:t>
            </a:r>
            <a:endParaRPr lang="en-GB" sz="3200" dirty="0">
              <a:latin typeface="Calibri" charset="0"/>
            </a:endParaRPr>
          </a:p>
        </p:txBody>
      </p:sp>
      <p:sp>
        <p:nvSpPr>
          <p:cNvPr id="2" name="Footer Placeholder 1"/>
          <p:cNvSpPr>
            <a:spLocks noGrp="1"/>
          </p:cNvSpPr>
          <p:nvPr>
            <p:ph type="ftr" sz="quarter" idx="11"/>
          </p:nvPr>
        </p:nvSpPr>
        <p:spPr>
          <a:xfrm>
            <a:off x="3028950" y="6376243"/>
            <a:ext cx="3086100" cy="365125"/>
          </a:xfrm>
        </p:spPr>
        <p:txBody>
          <a:bodyPr/>
          <a:lstStyle/>
          <a:p>
            <a:pPr>
              <a:defRPr/>
            </a:pPr>
            <a:r>
              <a:rPr lang="en-GB"/>
              <a:t>London march 2022</a:t>
            </a:r>
          </a:p>
        </p:txBody>
      </p:sp>
      <p:sp>
        <p:nvSpPr>
          <p:cNvPr id="3" name="Content Placeholder 2"/>
          <p:cNvSpPr>
            <a:spLocks noGrp="1"/>
          </p:cNvSpPr>
          <p:nvPr>
            <p:ph idx="1"/>
          </p:nvPr>
        </p:nvSpPr>
        <p:spPr>
          <a:xfrm>
            <a:off x="395536" y="1825625"/>
            <a:ext cx="8424936" cy="4351338"/>
          </a:xfrm>
        </p:spPr>
        <p:txBody>
          <a:bodyPr>
            <a:normAutofit fontScale="92500" lnSpcReduction="10000"/>
          </a:bodyPr>
          <a:lstStyle/>
          <a:p>
            <a:pPr marL="0" indent="0">
              <a:buNone/>
            </a:pPr>
            <a:r>
              <a:rPr lang="en-GB" dirty="0"/>
              <a:t>All general diagnostic requirements for personality disorder are met. </a:t>
            </a:r>
          </a:p>
          <a:p>
            <a:pPr marL="0" indent="0">
              <a:buNone/>
            </a:pPr>
            <a:r>
              <a:rPr lang="en-GB" dirty="0"/>
              <a:t>Disturbances affect multiple areas of personality functioning (e.g., identity or sense of self, ability to form intimate relationships, ability to control impulses and modulate behaviour). However, some areas of personality functioning may be relatively less affected. There are marked problems in most interpersonal relationships and the performance of most expected social and occupational roles are compromised to some degree. Relationships are likely to be characterized by conflict, avoidance, withdrawal, or extreme dependency (e.g., few friendships maintained, persistent conflict in work relationships and consequent occupational problems, romantic relationships characterized by serious disruption or inappropriate submissiveness). Specific manifestations of personality disturbance are generally of moderate severity. </a:t>
            </a:r>
            <a:r>
              <a:rPr lang="en-GB" sz="2600" dirty="0">
                <a:solidFill>
                  <a:srgbClr val="FF6600"/>
                </a:solidFill>
              </a:rPr>
              <a:t>Moderate personality disorder is sometimes associated with harm to self or others, and is associated with marked impairment in personal, family, social, educational, occupational or other important areas of functioning, although functioning in circumscribed areas may be maintained </a:t>
            </a:r>
            <a:endParaRPr lang="en-US" sz="2600" dirty="0">
              <a:solidFill>
                <a:srgbClr val="FF6600"/>
              </a:solidFill>
            </a:endParaRPr>
          </a:p>
        </p:txBody>
      </p:sp>
    </p:spTree>
    <p:extLst>
      <p:ext uri="{BB962C8B-B14F-4D97-AF65-F5344CB8AC3E}">
        <p14:creationId xmlns:p14="http://schemas.microsoft.com/office/powerpoint/2010/main" val="3310819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137C-303E-8D44-82DC-31E5990D4787}"/>
              </a:ext>
            </a:extLst>
          </p:cNvPr>
          <p:cNvSpPr>
            <a:spLocks noGrp="1"/>
          </p:cNvSpPr>
          <p:nvPr>
            <p:ph type="title"/>
          </p:nvPr>
        </p:nvSpPr>
        <p:spPr/>
        <p:txBody>
          <a:bodyPr/>
          <a:lstStyle/>
          <a:p>
            <a:pPr algn="ctr"/>
            <a:r>
              <a:rPr lang="en-US" b="1" dirty="0"/>
              <a:t>Examples of treatment for moderate      personality disorder</a:t>
            </a:r>
          </a:p>
        </p:txBody>
      </p:sp>
      <p:sp>
        <p:nvSpPr>
          <p:cNvPr id="3" name="Content Placeholder 2">
            <a:extLst>
              <a:ext uri="{FF2B5EF4-FFF2-40B4-BE49-F238E27FC236}">
                <a16:creationId xmlns:a16="http://schemas.microsoft.com/office/drawing/2014/main" id="{CB2C771B-C4EB-9A4C-B227-8DE87ECD82D1}"/>
              </a:ext>
            </a:extLst>
          </p:cNvPr>
          <p:cNvSpPr>
            <a:spLocks noGrp="1"/>
          </p:cNvSpPr>
          <p:nvPr>
            <p:ph idx="1"/>
          </p:nvPr>
        </p:nvSpPr>
        <p:spPr/>
        <p:txBody>
          <a:bodyPr>
            <a:normAutofit fontScale="85000" lnSpcReduction="20000"/>
          </a:bodyPr>
          <a:lstStyle/>
          <a:p>
            <a:endParaRPr lang="en-US" dirty="0"/>
          </a:p>
          <a:p>
            <a:r>
              <a:rPr lang="en-US" dirty="0"/>
              <a:t>With negative affectivity, </a:t>
            </a:r>
            <a:r>
              <a:rPr lang="en-US" dirty="0" err="1"/>
              <a:t>dissociality</a:t>
            </a:r>
            <a:r>
              <a:rPr lang="en-US" dirty="0"/>
              <a:t> and disinhibition (borderline 1):  planned supervised intensive treatments such as DBT, MBT, STEPPS, TFT, Schema Focused Therapy, CAT, CBT  (no evidence that any one is superior to another)</a:t>
            </a:r>
          </a:p>
          <a:p>
            <a:endParaRPr lang="en-US" dirty="0"/>
          </a:p>
          <a:p>
            <a:r>
              <a:rPr lang="en-US" dirty="0"/>
              <a:t>With negative affectivity and some disinhibition (borderline 2): shorter treatments such as Structured Psychological Support, Structured Clinical </a:t>
            </a:r>
            <a:r>
              <a:rPr lang="en-US" dirty="0" err="1"/>
              <a:t>Mangement</a:t>
            </a:r>
            <a:r>
              <a:rPr lang="en-US" dirty="0"/>
              <a:t>)</a:t>
            </a:r>
          </a:p>
          <a:p>
            <a:endParaRPr lang="en-US" dirty="0"/>
          </a:p>
          <a:p>
            <a:r>
              <a:rPr lang="en-US" dirty="0"/>
              <a:t>With </a:t>
            </a:r>
            <a:r>
              <a:rPr lang="en-US" dirty="0" err="1"/>
              <a:t>anankastia</a:t>
            </a:r>
            <a:r>
              <a:rPr lang="en-US" dirty="0"/>
              <a:t> and negative affectivity:  CBT,  Acceptance and Commitment Therapy</a:t>
            </a:r>
          </a:p>
          <a:p>
            <a:endParaRPr lang="en-US" dirty="0"/>
          </a:p>
          <a:p>
            <a:r>
              <a:rPr lang="en-US" dirty="0"/>
              <a:t>With detachment and </a:t>
            </a:r>
            <a:r>
              <a:rPr lang="en-US" dirty="0" err="1"/>
              <a:t>anankastia</a:t>
            </a:r>
            <a:r>
              <a:rPr lang="en-US" dirty="0"/>
              <a:t>:  Self-help </a:t>
            </a:r>
            <a:r>
              <a:rPr lang="en-US" dirty="0" err="1"/>
              <a:t>programmes</a:t>
            </a:r>
            <a:r>
              <a:rPr lang="en-US" dirty="0"/>
              <a:t>, nidotherapy, occupational change </a:t>
            </a:r>
          </a:p>
          <a:p>
            <a:endParaRPr lang="en-US" dirty="0"/>
          </a:p>
          <a:p>
            <a:r>
              <a:rPr lang="en-US" dirty="0"/>
              <a:t>For those at risk of self-harm: promotion of personality strengths</a:t>
            </a:r>
          </a:p>
        </p:txBody>
      </p:sp>
      <p:sp>
        <p:nvSpPr>
          <p:cNvPr id="4" name="Footer Placeholder 3">
            <a:extLst>
              <a:ext uri="{FF2B5EF4-FFF2-40B4-BE49-F238E27FC236}">
                <a16:creationId xmlns:a16="http://schemas.microsoft.com/office/drawing/2014/main" id="{0B695FA3-6986-8D49-8CD9-62B507215A83}"/>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2515944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2F27-4086-274D-80F9-AB0E49C95EEB}"/>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E61F152D-70CE-3841-B7A8-E574E6C00D30}"/>
              </a:ext>
            </a:extLst>
          </p:cNvPr>
          <p:cNvGraphicFramePr>
            <a:graphicFrameLocks noGrp="1"/>
          </p:cNvGraphicFramePr>
          <p:nvPr>
            <p:ph idx="1"/>
            <p:extLst>
              <p:ext uri="{D42A27DB-BD31-4B8C-83A1-F6EECF244321}">
                <p14:modId xmlns:p14="http://schemas.microsoft.com/office/powerpoint/2010/main" val="1909677597"/>
              </p:ext>
            </p:extLst>
          </p:nvPr>
        </p:nvGraphicFramePr>
        <p:xfrm>
          <a:off x="467544" y="476672"/>
          <a:ext cx="8676455" cy="4866326"/>
        </p:xfrm>
        <a:graphic>
          <a:graphicData uri="http://schemas.openxmlformats.org/drawingml/2006/table">
            <a:tbl>
              <a:tblPr firstRow="1" firstCol="1" bandRow="1">
                <a:tableStyleId>{5C22544A-7EE6-4342-B048-85BDC9FD1C3A}</a:tableStyleId>
              </a:tblPr>
              <a:tblGrid>
                <a:gridCol w="2439819">
                  <a:extLst>
                    <a:ext uri="{9D8B030D-6E8A-4147-A177-3AD203B41FA5}">
                      <a16:colId xmlns:a16="http://schemas.microsoft.com/office/drawing/2014/main" val="678000511"/>
                    </a:ext>
                  </a:extLst>
                </a:gridCol>
                <a:gridCol w="1023821">
                  <a:extLst>
                    <a:ext uri="{9D8B030D-6E8A-4147-A177-3AD203B41FA5}">
                      <a16:colId xmlns:a16="http://schemas.microsoft.com/office/drawing/2014/main" val="4023878211"/>
                    </a:ext>
                  </a:extLst>
                </a:gridCol>
                <a:gridCol w="1025557">
                  <a:extLst>
                    <a:ext uri="{9D8B030D-6E8A-4147-A177-3AD203B41FA5}">
                      <a16:colId xmlns:a16="http://schemas.microsoft.com/office/drawing/2014/main" val="478601254"/>
                    </a:ext>
                  </a:extLst>
                </a:gridCol>
                <a:gridCol w="1025557">
                  <a:extLst>
                    <a:ext uri="{9D8B030D-6E8A-4147-A177-3AD203B41FA5}">
                      <a16:colId xmlns:a16="http://schemas.microsoft.com/office/drawing/2014/main" val="2922599736"/>
                    </a:ext>
                  </a:extLst>
                </a:gridCol>
                <a:gridCol w="1153968">
                  <a:extLst>
                    <a:ext uri="{9D8B030D-6E8A-4147-A177-3AD203B41FA5}">
                      <a16:colId xmlns:a16="http://schemas.microsoft.com/office/drawing/2014/main" val="1440713299"/>
                    </a:ext>
                  </a:extLst>
                </a:gridCol>
                <a:gridCol w="1001264">
                  <a:extLst>
                    <a:ext uri="{9D8B030D-6E8A-4147-A177-3AD203B41FA5}">
                      <a16:colId xmlns:a16="http://schemas.microsoft.com/office/drawing/2014/main" val="3837734965"/>
                    </a:ext>
                  </a:extLst>
                </a:gridCol>
                <a:gridCol w="1006469">
                  <a:extLst>
                    <a:ext uri="{9D8B030D-6E8A-4147-A177-3AD203B41FA5}">
                      <a16:colId xmlns:a16="http://schemas.microsoft.com/office/drawing/2014/main" val="3802308709"/>
                    </a:ext>
                  </a:extLst>
                </a:gridCol>
              </a:tblGrid>
              <a:tr h="393497">
                <a:tc>
                  <a:txBody>
                    <a:bodyPr/>
                    <a:lstStyle/>
                    <a:p>
                      <a:pPr>
                        <a:lnSpc>
                          <a:spcPct val="107000"/>
                        </a:lnSpc>
                      </a:pPr>
                      <a:r>
                        <a:rPr lang="en-GB" sz="9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gridSpan="5">
                  <a:txBody>
                    <a:bodyPr/>
                    <a:lstStyle/>
                    <a:p>
                      <a:pPr algn="ctr">
                        <a:lnSpc>
                          <a:spcPct val="107000"/>
                        </a:lnSpc>
                      </a:pPr>
                      <a:r>
                        <a:rPr lang="en-GB" sz="1400" baseline="0" dirty="0">
                          <a:effectLst/>
                        </a:rPr>
                        <a:t>Personality strengths: Mean </a:t>
                      </a:r>
                      <a:r>
                        <a:rPr lang="en-GB" sz="1400" baseline="0" dirty="0">
                          <a:effectLst/>
                          <a:sym typeface="Symbol" pitchFamily="2" charset="2"/>
                        </a:rPr>
                        <a:t></a:t>
                      </a:r>
                      <a:r>
                        <a:rPr lang="en-GB" sz="1400" baseline="0" dirty="0">
                          <a:effectLst/>
                        </a:rPr>
                        <a:t> SD</a:t>
                      </a:r>
                      <a:endParaRPr lang="en-GB" sz="14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r>
                        <a:rPr lang="en-GB" sz="900">
                          <a:effectLst/>
                        </a:rPr>
                        <a:t>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extLst>
                  <a:ext uri="{0D108BD9-81ED-4DB2-BD59-A6C34878D82A}">
                    <a16:rowId xmlns:a16="http://schemas.microsoft.com/office/drawing/2014/main" val="3930273924"/>
                  </a:ext>
                </a:extLst>
              </a:tr>
              <a:tr h="517096">
                <a:tc>
                  <a:txBody>
                    <a:bodyPr/>
                    <a:lstStyle/>
                    <a:p>
                      <a:pPr>
                        <a:lnSpc>
                          <a:spcPct val="107000"/>
                        </a:lnSpc>
                      </a:pPr>
                      <a:r>
                        <a:rPr lang="en-GB" sz="900" dirty="0">
                          <a:effectLst/>
                        </a:rPr>
                        <a:t>Characteristics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200" baseline="0" dirty="0">
                          <a:effectLst/>
                        </a:rPr>
                        <a:t>Forcefulness</a:t>
                      </a:r>
                      <a:endParaRPr lang="en-GB"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200" baseline="0">
                          <a:effectLst/>
                        </a:rPr>
                        <a:t>Emotional toughness</a:t>
                      </a:r>
                      <a:endParaRPr lang="en-GB" sz="12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200" baseline="0">
                          <a:effectLst/>
                        </a:rPr>
                        <a:t>Cautiousness</a:t>
                      </a:r>
                      <a:endParaRPr lang="en-GB" sz="12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200" baseline="0" dirty="0">
                          <a:effectLst/>
                        </a:rPr>
                        <a:t>Independence</a:t>
                      </a:r>
                      <a:endParaRPr lang="en-GB"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200" baseline="0" dirty="0">
                          <a:effectLst/>
                        </a:rPr>
                        <a:t>Discernment</a:t>
                      </a:r>
                      <a:endParaRPr lang="en-GB" sz="12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Overall</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extLst>
                  <a:ext uri="{0D108BD9-81ED-4DB2-BD59-A6C34878D82A}">
                    <a16:rowId xmlns:a16="http://schemas.microsoft.com/office/drawing/2014/main" val="1386780005"/>
                  </a:ext>
                </a:extLst>
              </a:tr>
              <a:tr h="1188008">
                <a:tc>
                  <a:txBody>
                    <a:bodyPr/>
                    <a:lstStyle/>
                    <a:p>
                      <a:pPr>
                        <a:lnSpc>
                          <a:spcPct val="107000"/>
                        </a:lnSpc>
                      </a:pPr>
                      <a:r>
                        <a:rPr lang="en-GB" sz="1300" baseline="0" dirty="0">
                          <a:effectLst/>
                        </a:rPr>
                        <a:t>Suicide attempts: N (30 </a:t>
                      </a:r>
                      <a:r>
                        <a:rPr lang="en-GB" sz="1300" baseline="0" dirty="0" err="1">
                          <a:effectLst/>
                        </a:rPr>
                        <a:t>yrs</a:t>
                      </a:r>
                      <a:r>
                        <a:rPr lang="en-GB" sz="1300" baseline="0" dirty="0">
                          <a:effectLst/>
                        </a:rPr>
                        <a:t>)</a:t>
                      </a:r>
                    </a:p>
                    <a:p>
                      <a:pPr algn="r">
                        <a:lnSpc>
                          <a:spcPct val="107000"/>
                        </a:lnSpc>
                      </a:pPr>
                      <a:r>
                        <a:rPr lang="en-GB" sz="1650" baseline="0" dirty="0">
                          <a:effectLst/>
                        </a:rPr>
                        <a:t>None: 71</a:t>
                      </a:r>
                    </a:p>
                    <a:p>
                      <a:pPr algn="r">
                        <a:lnSpc>
                          <a:spcPct val="107000"/>
                        </a:lnSpc>
                      </a:pPr>
                      <a:r>
                        <a:rPr lang="en-GB" sz="1650" baseline="0" dirty="0">
                          <a:effectLst/>
                        </a:rPr>
                        <a:t>1-2 times: 12</a:t>
                      </a:r>
                    </a:p>
                    <a:p>
                      <a:pPr algn="r">
                        <a:lnSpc>
                          <a:spcPct val="107000"/>
                        </a:lnSpc>
                      </a:pPr>
                      <a:r>
                        <a:rPr lang="en-GB" sz="1650" baseline="0" dirty="0">
                          <a:effectLst/>
                        </a:rPr>
                        <a:t>3 times and more: 6 </a:t>
                      </a:r>
                    </a:p>
                    <a:p>
                      <a:pPr algn="r">
                        <a:lnSpc>
                          <a:spcPct val="107000"/>
                        </a:lnSpc>
                      </a:pPr>
                      <a:r>
                        <a:rPr lang="en-GB" sz="1650" baseline="0" dirty="0">
                          <a:effectLst/>
                        </a:rPr>
                        <a:t>P value</a:t>
                      </a:r>
                      <a:endParaRPr lang="en-GB" sz="165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18.3</a:t>
                      </a:r>
                      <a:r>
                        <a:rPr lang="en-GB" sz="1600" baseline="0" dirty="0">
                          <a:effectLst/>
                          <a:sym typeface="Symbol" pitchFamily="2" charset="2"/>
                        </a:rPr>
                        <a:t></a:t>
                      </a:r>
                      <a:r>
                        <a:rPr lang="en-GB" sz="1600" baseline="0" dirty="0">
                          <a:effectLst/>
                        </a:rPr>
                        <a:t>6.8</a:t>
                      </a:r>
                    </a:p>
                    <a:p>
                      <a:pPr algn="ctr">
                        <a:lnSpc>
                          <a:spcPct val="107000"/>
                        </a:lnSpc>
                      </a:pPr>
                      <a:r>
                        <a:rPr lang="en-GB" sz="1600" baseline="0" dirty="0">
                          <a:effectLst/>
                        </a:rPr>
                        <a:t>13.9</a:t>
                      </a:r>
                      <a:r>
                        <a:rPr lang="en-GB" sz="1600" baseline="0" dirty="0">
                          <a:effectLst/>
                          <a:sym typeface="Symbol" pitchFamily="2" charset="2"/>
                        </a:rPr>
                        <a:t></a:t>
                      </a:r>
                      <a:r>
                        <a:rPr lang="en-GB" sz="1600" baseline="0" dirty="0">
                          <a:effectLst/>
                        </a:rPr>
                        <a:t>7.4</a:t>
                      </a:r>
                    </a:p>
                    <a:p>
                      <a:pPr algn="ctr">
                        <a:lnSpc>
                          <a:spcPct val="107000"/>
                        </a:lnSpc>
                      </a:pPr>
                      <a:r>
                        <a:rPr lang="en-GB" sz="1600" baseline="0" dirty="0">
                          <a:effectLst/>
                        </a:rPr>
                        <a:t>8.7</a:t>
                      </a:r>
                      <a:r>
                        <a:rPr lang="en-GB" sz="1600" baseline="0" dirty="0">
                          <a:effectLst/>
                          <a:sym typeface="Symbol" pitchFamily="2" charset="2"/>
                        </a:rPr>
                        <a:t></a:t>
                      </a:r>
                      <a:r>
                        <a:rPr lang="en-GB" sz="1600" baseline="0" dirty="0">
                          <a:effectLst/>
                        </a:rPr>
                        <a:t>3.8</a:t>
                      </a:r>
                    </a:p>
                    <a:p>
                      <a:pPr algn="ctr">
                        <a:lnSpc>
                          <a:spcPct val="107000"/>
                        </a:lnSpc>
                      </a:pPr>
                      <a:r>
                        <a:rPr lang="en-GB" sz="1600" baseline="0" dirty="0">
                          <a:effectLst/>
                        </a:rPr>
                        <a:t>0.001</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23.2</a:t>
                      </a:r>
                      <a:r>
                        <a:rPr lang="en-GB" sz="1600" baseline="0">
                          <a:effectLst/>
                          <a:sym typeface="Symbol" pitchFamily="2" charset="2"/>
                        </a:rPr>
                        <a:t></a:t>
                      </a:r>
                      <a:r>
                        <a:rPr lang="en-GB" sz="1600" baseline="0">
                          <a:effectLst/>
                        </a:rPr>
                        <a:t>10.7</a:t>
                      </a:r>
                    </a:p>
                    <a:p>
                      <a:pPr algn="ctr">
                        <a:lnSpc>
                          <a:spcPct val="107000"/>
                        </a:lnSpc>
                      </a:pPr>
                      <a:r>
                        <a:rPr lang="en-GB" sz="1600" baseline="0">
                          <a:effectLst/>
                        </a:rPr>
                        <a:t>12.5</a:t>
                      </a:r>
                      <a:r>
                        <a:rPr lang="en-GB" sz="1600" baseline="0">
                          <a:effectLst/>
                          <a:sym typeface="Symbol" pitchFamily="2" charset="2"/>
                        </a:rPr>
                        <a:t></a:t>
                      </a:r>
                      <a:r>
                        <a:rPr lang="en-GB" sz="1600" baseline="0">
                          <a:effectLst/>
                        </a:rPr>
                        <a:t>7.5</a:t>
                      </a:r>
                    </a:p>
                    <a:p>
                      <a:pPr algn="ctr">
                        <a:lnSpc>
                          <a:spcPct val="107000"/>
                        </a:lnSpc>
                      </a:pPr>
                      <a:r>
                        <a:rPr lang="en-GB" sz="1600" baseline="0">
                          <a:effectLst/>
                        </a:rPr>
                        <a:t>9.5</a:t>
                      </a:r>
                      <a:r>
                        <a:rPr lang="en-GB" sz="1600" baseline="0">
                          <a:effectLst/>
                          <a:sym typeface="Symbol" pitchFamily="2" charset="2"/>
                        </a:rPr>
                        <a:t></a:t>
                      </a:r>
                      <a:r>
                        <a:rPr lang="en-GB" sz="1600" baseline="0">
                          <a:effectLst/>
                        </a:rPr>
                        <a:t>6.9</a:t>
                      </a:r>
                    </a:p>
                    <a:p>
                      <a:pPr algn="ctr">
                        <a:lnSpc>
                          <a:spcPct val="107000"/>
                        </a:lnSpc>
                      </a:pPr>
                      <a:r>
                        <a:rPr lang="en-GB" sz="1600" baseline="0">
                          <a:effectLst/>
                        </a:rPr>
                        <a:t>0.000</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15.1</a:t>
                      </a:r>
                      <a:r>
                        <a:rPr lang="en-GB" sz="1600" baseline="0" dirty="0">
                          <a:effectLst/>
                          <a:sym typeface="Symbol" pitchFamily="2" charset="2"/>
                        </a:rPr>
                        <a:t></a:t>
                      </a:r>
                      <a:r>
                        <a:rPr lang="en-GB" sz="1600" baseline="0" dirty="0">
                          <a:effectLst/>
                        </a:rPr>
                        <a:t>7.1</a:t>
                      </a:r>
                    </a:p>
                    <a:p>
                      <a:pPr algn="ctr">
                        <a:lnSpc>
                          <a:spcPct val="107000"/>
                        </a:lnSpc>
                      </a:pPr>
                      <a:r>
                        <a:rPr lang="en-GB" sz="1600" baseline="0" dirty="0">
                          <a:effectLst/>
                        </a:rPr>
                        <a:t>11.1</a:t>
                      </a:r>
                      <a:r>
                        <a:rPr lang="en-GB" sz="1600" baseline="0" dirty="0">
                          <a:effectLst/>
                          <a:sym typeface="Symbol" pitchFamily="2" charset="2"/>
                        </a:rPr>
                        <a:t></a:t>
                      </a:r>
                      <a:r>
                        <a:rPr lang="en-GB" sz="1600" baseline="0" dirty="0">
                          <a:effectLst/>
                        </a:rPr>
                        <a:t>5.0</a:t>
                      </a:r>
                    </a:p>
                    <a:p>
                      <a:pPr algn="ctr">
                        <a:lnSpc>
                          <a:spcPct val="107000"/>
                        </a:lnSpc>
                      </a:pPr>
                      <a:r>
                        <a:rPr lang="en-GB" sz="1600" baseline="0" dirty="0">
                          <a:effectLst/>
                        </a:rPr>
                        <a:t>5.2</a:t>
                      </a:r>
                      <a:r>
                        <a:rPr lang="en-GB" sz="1600" baseline="0" dirty="0">
                          <a:effectLst/>
                          <a:sym typeface="Symbol" pitchFamily="2" charset="2"/>
                        </a:rPr>
                        <a:t></a:t>
                      </a:r>
                      <a:r>
                        <a:rPr lang="en-GB" sz="1600" baseline="0" dirty="0">
                          <a:effectLst/>
                        </a:rPr>
                        <a:t>3.4</a:t>
                      </a:r>
                    </a:p>
                    <a:p>
                      <a:pPr algn="ctr">
                        <a:lnSpc>
                          <a:spcPct val="107000"/>
                        </a:lnSpc>
                      </a:pPr>
                      <a:r>
                        <a:rPr lang="en-GB" sz="1600" baseline="0" dirty="0">
                          <a:effectLst/>
                        </a:rPr>
                        <a:t>0.001</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12.3</a:t>
                      </a:r>
                      <a:r>
                        <a:rPr lang="en-GB" sz="1600" baseline="0">
                          <a:effectLst/>
                          <a:sym typeface="Symbol" pitchFamily="2" charset="2"/>
                        </a:rPr>
                        <a:t></a:t>
                      </a:r>
                      <a:r>
                        <a:rPr lang="en-GB" sz="1600" baseline="0">
                          <a:effectLst/>
                        </a:rPr>
                        <a:t>4.9</a:t>
                      </a:r>
                    </a:p>
                    <a:p>
                      <a:pPr algn="ctr">
                        <a:lnSpc>
                          <a:spcPct val="107000"/>
                        </a:lnSpc>
                      </a:pPr>
                      <a:r>
                        <a:rPr lang="en-GB" sz="1600" baseline="0">
                          <a:effectLst/>
                        </a:rPr>
                        <a:t>8.3</a:t>
                      </a:r>
                      <a:r>
                        <a:rPr lang="en-GB" sz="1600" baseline="0">
                          <a:effectLst/>
                          <a:sym typeface="Symbol" pitchFamily="2" charset="2"/>
                        </a:rPr>
                        <a:t></a:t>
                      </a:r>
                      <a:r>
                        <a:rPr lang="en-GB" sz="1600" baseline="0">
                          <a:effectLst/>
                        </a:rPr>
                        <a:t>4.3</a:t>
                      </a:r>
                    </a:p>
                    <a:p>
                      <a:pPr algn="ctr">
                        <a:lnSpc>
                          <a:spcPct val="107000"/>
                        </a:lnSpc>
                      </a:pPr>
                      <a:r>
                        <a:rPr lang="en-GB" sz="1600" baseline="0">
                          <a:effectLst/>
                        </a:rPr>
                        <a:t>6.7</a:t>
                      </a:r>
                      <a:r>
                        <a:rPr lang="en-GB" sz="1600" baseline="0">
                          <a:effectLst/>
                          <a:sym typeface="Symbol" pitchFamily="2" charset="2"/>
                        </a:rPr>
                        <a:t></a:t>
                      </a:r>
                      <a:r>
                        <a:rPr lang="en-GB" sz="1600" baseline="0">
                          <a:effectLst/>
                        </a:rPr>
                        <a:t>2.9</a:t>
                      </a:r>
                    </a:p>
                    <a:p>
                      <a:pPr algn="ctr">
                        <a:lnSpc>
                          <a:spcPct val="107000"/>
                        </a:lnSpc>
                      </a:pPr>
                      <a:r>
                        <a:rPr lang="en-GB" sz="1600" baseline="0">
                          <a:effectLst/>
                        </a:rPr>
                        <a:t>0.001</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4.8</a:t>
                      </a:r>
                      <a:r>
                        <a:rPr lang="en-GB" sz="1600" baseline="0">
                          <a:effectLst/>
                          <a:sym typeface="Symbol" pitchFamily="2" charset="2"/>
                        </a:rPr>
                        <a:t></a:t>
                      </a:r>
                      <a:r>
                        <a:rPr lang="en-GB" sz="1600" baseline="0">
                          <a:effectLst/>
                        </a:rPr>
                        <a:t>3.2</a:t>
                      </a:r>
                    </a:p>
                    <a:p>
                      <a:pPr algn="ctr">
                        <a:lnSpc>
                          <a:spcPct val="107000"/>
                        </a:lnSpc>
                      </a:pPr>
                      <a:r>
                        <a:rPr lang="en-GB" sz="1600" baseline="0">
                          <a:effectLst/>
                        </a:rPr>
                        <a:t>3.0</a:t>
                      </a:r>
                      <a:r>
                        <a:rPr lang="en-GB" sz="1600" baseline="0">
                          <a:effectLst/>
                          <a:sym typeface="Symbol" pitchFamily="2" charset="2"/>
                        </a:rPr>
                        <a:t></a:t>
                      </a:r>
                      <a:r>
                        <a:rPr lang="en-GB" sz="1600" baseline="0">
                          <a:effectLst/>
                        </a:rPr>
                        <a:t>2.1</a:t>
                      </a:r>
                    </a:p>
                    <a:p>
                      <a:pPr algn="ctr">
                        <a:lnSpc>
                          <a:spcPct val="107000"/>
                        </a:lnSpc>
                      </a:pPr>
                      <a:r>
                        <a:rPr lang="en-GB" sz="1600" baseline="0">
                          <a:effectLst/>
                        </a:rPr>
                        <a:t>1.2</a:t>
                      </a:r>
                      <a:r>
                        <a:rPr lang="en-GB" sz="1600" baseline="0">
                          <a:effectLst/>
                          <a:sym typeface="Symbol" pitchFamily="2" charset="2"/>
                        </a:rPr>
                        <a:t></a:t>
                      </a:r>
                      <a:r>
                        <a:rPr lang="en-GB" sz="1600" baseline="0">
                          <a:effectLst/>
                        </a:rPr>
                        <a:t>1.5</a:t>
                      </a:r>
                    </a:p>
                    <a:p>
                      <a:pPr algn="ctr">
                        <a:lnSpc>
                          <a:spcPct val="107000"/>
                        </a:lnSpc>
                      </a:pPr>
                      <a:r>
                        <a:rPr lang="en-GB" sz="1600" baseline="0">
                          <a:effectLst/>
                        </a:rPr>
                        <a:t>0.006</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71.5</a:t>
                      </a:r>
                      <a:r>
                        <a:rPr lang="en-GB" sz="1600" baseline="0">
                          <a:effectLst/>
                          <a:sym typeface="Symbol" pitchFamily="2" charset="2"/>
                        </a:rPr>
                        <a:t></a:t>
                      </a:r>
                      <a:r>
                        <a:rPr lang="en-GB" sz="1600" baseline="0">
                          <a:effectLst/>
                        </a:rPr>
                        <a:t>26.3</a:t>
                      </a:r>
                    </a:p>
                    <a:p>
                      <a:pPr algn="ctr">
                        <a:lnSpc>
                          <a:spcPct val="107000"/>
                        </a:lnSpc>
                      </a:pPr>
                      <a:r>
                        <a:rPr lang="en-GB" sz="1600" baseline="0">
                          <a:effectLst/>
                        </a:rPr>
                        <a:t>48.5</a:t>
                      </a:r>
                      <a:r>
                        <a:rPr lang="en-GB" sz="1600" baseline="0">
                          <a:effectLst/>
                          <a:sym typeface="Symbol" pitchFamily="2" charset="2"/>
                        </a:rPr>
                        <a:t></a:t>
                      </a:r>
                      <a:r>
                        <a:rPr lang="en-GB" sz="1600" baseline="0">
                          <a:effectLst/>
                        </a:rPr>
                        <a:t>18.3</a:t>
                      </a:r>
                    </a:p>
                    <a:p>
                      <a:pPr algn="ctr">
                        <a:lnSpc>
                          <a:spcPct val="107000"/>
                        </a:lnSpc>
                      </a:pPr>
                      <a:r>
                        <a:rPr lang="en-GB" sz="1600" baseline="0">
                          <a:effectLst/>
                        </a:rPr>
                        <a:t>32.0</a:t>
                      </a:r>
                      <a:r>
                        <a:rPr lang="en-GB" sz="1600" baseline="0">
                          <a:effectLst/>
                          <a:sym typeface="Symbol" pitchFamily="2" charset="2"/>
                        </a:rPr>
                        <a:t></a:t>
                      </a:r>
                      <a:r>
                        <a:rPr lang="en-GB" sz="1600" baseline="0">
                          <a:effectLst/>
                        </a:rPr>
                        <a:t>11.8</a:t>
                      </a:r>
                    </a:p>
                    <a:p>
                      <a:pPr algn="ctr">
                        <a:lnSpc>
                          <a:spcPct val="107000"/>
                        </a:lnSpc>
                      </a:pPr>
                      <a:r>
                        <a:rPr lang="en-GB" sz="1600" baseline="0">
                          <a:effectLst/>
                        </a:rPr>
                        <a:t>0.000</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extLst>
                  <a:ext uri="{0D108BD9-81ED-4DB2-BD59-A6C34878D82A}">
                    <a16:rowId xmlns:a16="http://schemas.microsoft.com/office/drawing/2014/main" val="2205916213"/>
                  </a:ext>
                </a:extLst>
              </a:tr>
              <a:tr h="1188008">
                <a:tc>
                  <a:txBody>
                    <a:bodyPr/>
                    <a:lstStyle/>
                    <a:p>
                      <a:pPr marR="63500" algn="r">
                        <a:lnSpc>
                          <a:spcPct val="107000"/>
                        </a:lnSpc>
                      </a:pPr>
                      <a:r>
                        <a:rPr lang="en-GB" sz="1650" baseline="0">
                          <a:effectLst/>
                        </a:rPr>
                        <a:t>N: (12 yrs)</a:t>
                      </a:r>
                    </a:p>
                    <a:p>
                      <a:pPr algn="r">
                        <a:lnSpc>
                          <a:spcPct val="107000"/>
                        </a:lnSpc>
                      </a:pPr>
                      <a:r>
                        <a:rPr lang="en-GB" sz="1650" baseline="0">
                          <a:effectLst/>
                        </a:rPr>
                        <a:t>None: 70</a:t>
                      </a:r>
                    </a:p>
                    <a:p>
                      <a:pPr algn="r">
                        <a:lnSpc>
                          <a:spcPct val="107000"/>
                        </a:lnSpc>
                      </a:pPr>
                      <a:r>
                        <a:rPr lang="en-GB" sz="1650" baseline="0">
                          <a:effectLst/>
                        </a:rPr>
                        <a:t>1-2 times: 13</a:t>
                      </a:r>
                    </a:p>
                    <a:p>
                      <a:pPr algn="r">
                        <a:lnSpc>
                          <a:spcPct val="107000"/>
                        </a:lnSpc>
                      </a:pPr>
                      <a:r>
                        <a:rPr lang="en-GB" sz="1650" baseline="0">
                          <a:effectLst/>
                        </a:rPr>
                        <a:t>3 times and more: 6 </a:t>
                      </a:r>
                    </a:p>
                    <a:p>
                      <a:pPr algn="r">
                        <a:lnSpc>
                          <a:spcPct val="107000"/>
                        </a:lnSpc>
                      </a:pPr>
                      <a:r>
                        <a:rPr lang="en-GB" sz="1650" baseline="0">
                          <a:effectLst/>
                        </a:rPr>
                        <a:t>P value</a:t>
                      </a:r>
                      <a:endParaRPr lang="en-GB" sz="165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18.5</a:t>
                      </a:r>
                      <a:r>
                        <a:rPr lang="en-GB" sz="1600" baseline="0">
                          <a:effectLst/>
                          <a:sym typeface="Symbol" pitchFamily="2" charset="2"/>
                        </a:rPr>
                        <a:t></a:t>
                      </a:r>
                      <a:r>
                        <a:rPr lang="en-GB" sz="1600" baseline="0">
                          <a:effectLst/>
                        </a:rPr>
                        <a:t>6.7</a:t>
                      </a:r>
                    </a:p>
                    <a:p>
                      <a:pPr algn="ctr">
                        <a:lnSpc>
                          <a:spcPct val="107000"/>
                        </a:lnSpc>
                      </a:pPr>
                      <a:r>
                        <a:rPr lang="en-GB" sz="1600" baseline="0">
                          <a:effectLst/>
                        </a:rPr>
                        <a:t>11.1</a:t>
                      </a:r>
                      <a:r>
                        <a:rPr lang="en-GB" sz="1600" baseline="0">
                          <a:effectLst/>
                          <a:sym typeface="Symbol" pitchFamily="2" charset="2"/>
                        </a:rPr>
                        <a:t></a:t>
                      </a:r>
                      <a:r>
                        <a:rPr lang="en-GB" sz="1600" baseline="0">
                          <a:effectLst/>
                        </a:rPr>
                        <a:t>5.9</a:t>
                      </a:r>
                    </a:p>
                    <a:p>
                      <a:pPr algn="ctr">
                        <a:lnSpc>
                          <a:spcPct val="107000"/>
                        </a:lnSpc>
                      </a:pPr>
                      <a:r>
                        <a:rPr lang="en-GB" sz="1600" baseline="0">
                          <a:effectLst/>
                        </a:rPr>
                        <a:t>12.8</a:t>
                      </a:r>
                      <a:r>
                        <a:rPr lang="en-GB" sz="1600" baseline="0">
                          <a:effectLst/>
                          <a:sym typeface="Symbol" pitchFamily="2" charset="2"/>
                        </a:rPr>
                        <a:t></a:t>
                      </a:r>
                      <a:r>
                        <a:rPr lang="en-GB" sz="1600" baseline="0">
                          <a:effectLst/>
                        </a:rPr>
                        <a:t>7.8</a:t>
                      </a:r>
                    </a:p>
                    <a:p>
                      <a:pPr algn="ctr">
                        <a:lnSpc>
                          <a:spcPct val="107000"/>
                        </a:lnSpc>
                      </a:pPr>
                      <a:r>
                        <a:rPr lang="en-GB" sz="1600" baseline="0">
                          <a:effectLst/>
                        </a:rPr>
                        <a:t>0.001</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22.9</a:t>
                      </a:r>
                      <a:r>
                        <a:rPr lang="en-GB" sz="1600" baseline="0">
                          <a:effectLst/>
                          <a:sym typeface="Symbol" pitchFamily="2" charset="2"/>
                        </a:rPr>
                        <a:t></a:t>
                      </a:r>
                      <a:r>
                        <a:rPr lang="en-GB" sz="1600" baseline="0">
                          <a:effectLst/>
                        </a:rPr>
                        <a:t>10.8</a:t>
                      </a:r>
                    </a:p>
                    <a:p>
                      <a:pPr algn="ctr">
                        <a:lnSpc>
                          <a:spcPct val="107000"/>
                        </a:lnSpc>
                      </a:pPr>
                      <a:r>
                        <a:rPr lang="en-GB" sz="1600" baseline="0">
                          <a:effectLst/>
                        </a:rPr>
                        <a:t>12.6</a:t>
                      </a:r>
                      <a:r>
                        <a:rPr lang="en-GB" sz="1600" baseline="0">
                          <a:effectLst/>
                          <a:sym typeface="Symbol" pitchFamily="2" charset="2"/>
                        </a:rPr>
                        <a:t></a:t>
                      </a:r>
                      <a:r>
                        <a:rPr lang="en-GB" sz="1600" baseline="0">
                          <a:effectLst/>
                        </a:rPr>
                        <a:t>8.5</a:t>
                      </a:r>
                    </a:p>
                    <a:p>
                      <a:pPr algn="ctr">
                        <a:lnSpc>
                          <a:spcPct val="107000"/>
                        </a:lnSpc>
                      </a:pPr>
                      <a:r>
                        <a:rPr lang="en-GB" sz="1600" baseline="0">
                          <a:effectLst/>
                        </a:rPr>
                        <a:t>14.8</a:t>
                      </a:r>
                      <a:r>
                        <a:rPr lang="en-GB" sz="1600" baseline="0">
                          <a:effectLst/>
                          <a:sym typeface="Symbol" pitchFamily="2" charset="2"/>
                        </a:rPr>
                        <a:t></a:t>
                      </a:r>
                      <a:r>
                        <a:rPr lang="en-GB" sz="1600" baseline="0">
                          <a:effectLst/>
                        </a:rPr>
                        <a:t>10.6</a:t>
                      </a:r>
                    </a:p>
                    <a:p>
                      <a:pPr algn="ctr">
                        <a:lnSpc>
                          <a:spcPct val="107000"/>
                        </a:lnSpc>
                      </a:pPr>
                      <a:r>
                        <a:rPr lang="en-GB" sz="1600" baseline="0">
                          <a:effectLst/>
                        </a:rPr>
                        <a:t>0.003</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15.4</a:t>
                      </a:r>
                      <a:r>
                        <a:rPr lang="en-GB" sz="1600" baseline="0">
                          <a:effectLst/>
                          <a:sym typeface="Symbol" pitchFamily="2" charset="2"/>
                        </a:rPr>
                        <a:t></a:t>
                      </a:r>
                      <a:r>
                        <a:rPr lang="en-GB" sz="1600" baseline="0">
                          <a:effectLst/>
                        </a:rPr>
                        <a:t>7.0</a:t>
                      </a:r>
                    </a:p>
                    <a:p>
                      <a:pPr algn="ctr">
                        <a:lnSpc>
                          <a:spcPct val="107000"/>
                        </a:lnSpc>
                      </a:pPr>
                      <a:r>
                        <a:rPr lang="en-GB" sz="1600" baseline="0">
                          <a:effectLst/>
                        </a:rPr>
                        <a:t>8.6</a:t>
                      </a:r>
                      <a:r>
                        <a:rPr lang="en-GB" sz="1600" baseline="0">
                          <a:effectLst/>
                          <a:sym typeface="Symbol" pitchFamily="2" charset="2"/>
                        </a:rPr>
                        <a:t></a:t>
                      </a:r>
                      <a:r>
                        <a:rPr lang="en-GB" sz="1600" baseline="0">
                          <a:effectLst/>
                        </a:rPr>
                        <a:t>4.9</a:t>
                      </a:r>
                    </a:p>
                    <a:p>
                      <a:pPr algn="ctr">
                        <a:lnSpc>
                          <a:spcPct val="107000"/>
                        </a:lnSpc>
                      </a:pPr>
                      <a:r>
                        <a:rPr lang="en-GB" sz="1600" baseline="0">
                          <a:effectLst/>
                        </a:rPr>
                        <a:t>7.3</a:t>
                      </a:r>
                      <a:r>
                        <a:rPr lang="en-GB" sz="1600" baseline="0">
                          <a:effectLst/>
                          <a:sym typeface="Symbol" pitchFamily="2" charset="2"/>
                        </a:rPr>
                        <a:t></a:t>
                      </a:r>
                      <a:r>
                        <a:rPr lang="en-GB" sz="1600" baseline="0">
                          <a:effectLst/>
                        </a:rPr>
                        <a:t>3.5</a:t>
                      </a:r>
                    </a:p>
                    <a:p>
                      <a:pPr algn="ctr">
                        <a:lnSpc>
                          <a:spcPct val="107000"/>
                        </a:lnSpc>
                      </a:pPr>
                      <a:r>
                        <a:rPr lang="en-GB" sz="1600" baseline="0">
                          <a:effectLst/>
                        </a:rPr>
                        <a:t>0.000</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11.9</a:t>
                      </a:r>
                      <a:r>
                        <a:rPr lang="en-GB" sz="1600" baseline="0" dirty="0">
                          <a:effectLst/>
                          <a:sym typeface="Symbol" pitchFamily="2" charset="2"/>
                        </a:rPr>
                        <a:t></a:t>
                      </a:r>
                      <a:r>
                        <a:rPr lang="en-GB" sz="1600" baseline="0" dirty="0">
                          <a:effectLst/>
                        </a:rPr>
                        <a:t>5.2</a:t>
                      </a:r>
                    </a:p>
                    <a:p>
                      <a:pPr algn="ctr">
                        <a:lnSpc>
                          <a:spcPct val="107000"/>
                        </a:lnSpc>
                      </a:pPr>
                      <a:r>
                        <a:rPr lang="en-GB" sz="1600" baseline="0" dirty="0">
                          <a:effectLst/>
                        </a:rPr>
                        <a:t>8.6</a:t>
                      </a:r>
                      <a:r>
                        <a:rPr lang="en-GB" sz="1600" baseline="0" dirty="0">
                          <a:effectLst/>
                          <a:sym typeface="Symbol" pitchFamily="2" charset="2"/>
                        </a:rPr>
                        <a:t></a:t>
                      </a:r>
                      <a:r>
                        <a:rPr lang="en-GB" sz="1600" baseline="0" dirty="0">
                          <a:effectLst/>
                        </a:rPr>
                        <a:t>3.8</a:t>
                      </a:r>
                    </a:p>
                    <a:p>
                      <a:pPr algn="ctr">
                        <a:lnSpc>
                          <a:spcPct val="107000"/>
                        </a:lnSpc>
                      </a:pPr>
                      <a:r>
                        <a:rPr lang="en-GB" sz="1600" baseline="0" dirty="0">
                          <a:effectLst/>
                        </a:rPr>
                        <a:t>11.3</a:t>
                      </a:r>
                      <a:r>
                        <a:rPr lang="en-GB" sz="1600" baseline="0" dirty="0">
                          <a:effectLst/>
                          <a:sym typeface="Symbol" pitchFamily="2" charset="2"/>
                        </a:rPr>
                        <a:t></a:t>
                      </a:r>
                      <a:r>
                        <a:rPr lang="en-GB" sz="1600" baseline="0" dirty="0">
                          <a:effectLst/>
                        </a:rPr>
                        <a:t>4.8</a:t>
                      </a:r>
                    </a:p>
                    <a:p>
                      <a:pPr algn="ctr">
                        <a:lnSpc>
                          <a:spcPct val="107000"/>
                        </a:lnSpc>
                      </a:pPr>
                      <a:r>
                        <a:rPr lang="en-GB" sz="1600" baseline="0" dirty="0">
                          <a:effectLst/>
                        </a:rPr>
                        <a:t>0.093</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4.6</a:t>
                      </a:r>
                      <a:r>
                        <a:rPr lang="en-GB" sz="1600" baseline="0">
                          <a:effectLst/>
                          <a:sym typeface="Symbol" pitchFamily="2" charset="2"/>
                        </a:rPr>
                        <a:t></a:t>
                      </a:r>
                      <a:r>
                        <a:rPr lang="en-GB" sz="1600" baseline="0">
                          <a:effectLst/>
                        </a:rPr>
                        <a:t>3.1</a:t>
                      </a:r>
                    </a:p>
                    <a:p>
                      <a:pPr algn="ctr">
                        <a:lnSpc>
                          <a:spcPct val="107000"/>
                        </a:lnSpc>
                      </a:pPr>
                      <a:r>
                        <a:rPr lang="en-GB" sz="1600" baseline="0">
                          <a:effectLst/>
                        </a:rPr>
                        <a:t>2.7</a:t>
                      </a:r>
                      <a:r>
                        <a:rPr lang="en-GB" sz="1600" baseline="0">
                          <a:effectLst/>
                          <a:sym typeface="Symbol" pitchFamily="2" charset="2"/>
                        </a:rPr>
                        <a:t></a:t>
                      </a:r>
                      <a:r>
                        <a:rPr lang="en-GB" sz="1600" baseline="0">
                          <a:effectLst/>
                        </a:rPr>
                        <a:t>2.2</a:t>
                      </a:r>
                    </a:p>
                    <a:p>
                      <a:pPr algn="ctr">
                        <a:lnSpc>
                          <a:spcPct val="107000"/>
                        </a:lnSpc>
                      </a:pPr>
                      <a:r>
                        <a:rPr lang="en-GB" sz="1600" baseline="0">
                          <a:effectLst/>
                        </a:rPr>
                        <a:t>4.2</a:t>
                      </a:r>
                      <a:r>
                        <a:rPr lang="en-GB" sz="1600" baseline="0">
                          <a:effectLst/>
                          <a:sym typeface="Symbol" pitchFamily="2" charset="2"/>
                        </a:rPr>
                        <a:t></a:t>
                      </a:r>
                      <a:r>
                        <a:rPr lang="en-GB" sz="1600" baseline="0">
                          <a:effectLst/>
                        </a:rPr>
                        <a:t>3.4</a:t>
                      </a:r>
                    </a:p>
                    <a:p>
                      <a:pPr algn="ctr">
                        <a:lnSpc>
                          <a:spcPct val="107000"/>
                        </a:lnSpc>
                      </a:pPr>
                      <a:r>
                        <a:rPr lang="en-GB" sz="1600" baseline="0">
                          <a:effectLst/>
                        </a:rPr>
                        <a:t>0.130</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70.9</a:t>
                      </a:r>
                      <a:r>
                        <a:rPr lang="en-GB" sz="1600" baseline="0">
                          <a:effectLst/>
                          <a:sym typeface="Symbol" pitchFamily="2" charset="2"/>
                        </a:rPr>
                        <a:t></a:t>
                      </a:r>
                      <a:r>
                        <a:rPr lang="en-GB" sz="1600" baseline="0">
                          <a:effectLst/>
                        </a:rPr>
                        <a:t>27.2</a:t>
                      </a:r>
                    </a:p>
                    <a:p>
                      <a:pPr algn="ctr">
                        <a:lnSpc>
                          <a:spcPct val="107000"/>
                        </a:lnSpc>
                      </a:pPr>
                      <a:r>
                        <a:rPr lang="en-GB" sz="1600" baseline="0">
                          <a:effectLst/>
                        </a:rPr>
                        <a:t>44.3</a:t>
                      </a:r>
                      <a:r>
                        <a:rPr lang="en-GB" sz="1600" baseline="0">
                          <a:effectLst/>
                          <a:sym typeface="Symbol" pitchFamily="2" charset="2"/>
                        </a:rPr>
                        <a:t></a:t>
                      </a:r>
                      <a:r>
                        <a:rPr lang="en-GB" sz="1600" baseline="0">
                          <a:effectLst/>
                        </a:rPr>
                        <a:t>16.6</a:t>
                      </a:r>
                    </a:p>
                    <a:p>
                      <a:pPr algn="ctr">
                        <a:lnSpc>
                          <a:spcPct val="107000"/>
                        </a:lnSpc>
                      </a:pPr>
                      <a:r>
                        <a:rPr lang="en-GB" sz="1600" baseline="0">
                          <a:effectLst/>
                        </a:rPr>
                        <a:t>51.3</a:t>
                      </a:r>
                      <a:r>
                        <a:rPr lang="en-GB" sz="1600" baseline="0">
                          <a:effectLst/>
                          <a:sym typeface="Symbol" pitchFamily="2" charset="2"/>
                        </a:rPr>
                        <a:t></a:t>
                      </a:r>
                      <a:r>
                        <a:rPr lang="en-GB" sz="1600" baseline="0">
                          <a:effectLst/>
                        </a:rPr>
                        <a:t>21.5</a:t>
                      </a:r>
                    </a:p>
                    <a:p>
                      <a:pPr algn="ctr">
                        <a:lnSpc>
                          <a:spcPct val="107000"/>
                        </a:lnSpc>
                      </a:pPr>
                      <a:r>
                        <a:rPr lang="en-GB" sz="1600" baseline="0">
                          <a:effectLst/>
                        </a:rPr>
                        <a:t>0.002</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extLst>
                  <a:ext uri="{0D108BD9-81ED-4DB2-BD59-A6C34878D82A}">
                    <a16:rowId xmlns:a16="http://schemas.microsoft.com/office/drawing/2014/main" val="981392991"/>
                  </a:ext>
                </a:extLst>
              </a:tr>
              <a:tr h="1188008">
                <a:tc>
                  <a:txBody>
                    <a:bodyPr/>
                    <a:lstStyle/>
                    <a:p>
                      <a:pPr marR="292100" algn="r">
                        <a:lnSpc>
                          <a:spcPct val="107000"/>
                        </a:lnSpc>
                      </a:pPr>
                      <a:r>
                        <a:rPr lang="en-GB" sz="1650" baseline="0" dirty="0">
                          <a:effectLst/>
                        </a:rPr>
                        <a:t>Change: N</a:t>
                      </a:r>
                    </a:p>
                    <a:p>
                      <a:pPr marR="63500" algn="r">
                        <a:lnSpc>
                          <a:spcPct val="107000"/>
                        </a:lnSpc>
                      </a:pPr>
                      <a:r>
                        <a:rPr lang="en-GB" sz="1650" baseline="0" dirty="0">
                          <a:effectLst/>
                        </a:rPr>
                        <a:t>No change: 67</a:t>
                      </a:r>
                    </a:p>
                    <a:p>
                      <a:pPr marR="63500" algn="r">
                        <a:lnSpc>
                          <a:spcPct val="107000"/>
                        </a:lnSpc>
                      </a:pPr>
                      <a:r>
                        <a:rPr lang="en-GB" sz="1650" baseline="0" dirty="0">
                          <a:effectLst/>
                        </a:rPr>
                        <a:t>Increased attempts: 10</a:t>
                      </a:r>
                    </a:p>
                    <a:p>
                      <a:pPr marR="63500" algn="r">
                        <a:lnSpc>
                          <a:spcPct val="107000"/>
                        </a:lnSpc>
                      </a:pPr>
                      <a:r>
                        <a:rPr lang="en-GB" sz="1650" baseline="0" dirty="0">
                          <a:effectLst/>
                        </a:rPr>
                        <a:t>Reduced attempts: 12</a:t>
                      </a:r>
                    </a:p>
                    <a:p>
                      <a:pPr marR="63500" algn="r">
                        <a:lnSpc>
                          <a:spcPct val="107000"/>
                        </a:lnSpc>
                      </a:pPr>
                      <a:r>
                        <a:rPr lang="en-GB" sz="1650" baseline="0" dirty="0">
                          <a:effectLst/>
                        </a:rPr>
                        <a:t>P value</a:t>
                      </a:r>
                      <a:endParaRPr lang="en-GB" sz="165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18.4</a:t>
                      </a:r>
                      <a:r>
                        <a:rPr lang="en-GB" sz="1600" baseline="0">
                          <a:effectLst/>
                          <a:sym typeface="Symbol" pitchFamily="2" charset="2"/>
                        </a:rPr>
                        <a:t></a:t>
                      </a:r>
                      <a:r>
                        <a:rPr lang="en-GB" sz="1600" baseline="0">
                          <a:effectLst/>
                        </a:rPr>
                        <a:t>6.9</a:t>
                      </a:r>
                    </a:p>
                    <a:p>
                      <a:pPr algn="ctr">
                        <a:lnSpc>
                          <a:spcPct val="107000"/>
                        </a:lnSpc>
                      </a:pPr>
                      <a:r>
                        <a:rPr lang="en-GB" sz="1600" baseline="0">
                          <a:effectLst/>
                        </a:rPr>
                        <a:t>12.9</a:t>
                      </a:r>
                      <a:r>
                        <a:rPr lang="en-GB" sz="1600" baseline="0">
                          <a:effectLst/>
                          <a:sym typeface="Symbol" pitchFamily="2" charset="2"/>
                        </a:rPr>
                        <a:t></a:t>
                      </a:r>
                      <a:r>
                        <a:rPr lang="en-GB" sz="1600" baseline="0">
                          <a:effectLst/>
                        </a:rPr>
                        <a:t>7.2</a:t>
                      </a:r>
                    </a:p>
                    <a:p>
                      <a:pPr algn="ctr">
                        <a:lnSpc>
                          <a:spcPct val="107000"/>
                        </a:lnSpc>
                      </a:pPr>
                      <a:r>
                        <a:rPr lang="en-GB" sz="1600" baseline="0">
                          <a:effectLst/>
                        </a:rPr>
                        <a:t>12.9</a:t>
                      </a:r>
                      <a:r>
                        <a:rPr lang="en-GB" sz="1600" baseline="0">
                          <a:effectLst/>
                          <a:sym typeface="Symbol" pitchFamily="2" charset="2"/>
                        </a:rPr>
                        <a:t></a:t>
                      </a:r>
                      <a:r>
                        <a:rPr lang="en-GB" sz="1600" baseline="0">
                          <a:effectLst/>
                        </a:rPr>
                        <a:t>6.4</a:t>
                      </a:r>
                    </a:p>
                    <a:p>
                      <a:pPr algn="ctr">
                        <a:lnSpc>
                          <a:spcPct val="107000"/>
                        </a:lnSpc>
                      </a:pPr>
                      <a:r>
                        <a:rPr lang="en-GB" sz="1600" baseline="0">
                          <a:effectLst/>
                        </a:rPr>
                        <a:t>0.006</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23.2</a:t>
                      </a:r>
                      <a:r>
                        <a:rPr lang="en-GB" sz="1600" baseline="0">
                          <a:effectLst/>
                          <a:sym typeface="Symbol" pitchFamily="2" charset="2"/>
                        </a:rPr>
                        <a:t></a:t>
                      </a:r>
                      <a:r>
                        <a:rPr lang="en-GB" sz="1600" baseline="0">
                          <a:effectLst/>
                        </a:rPr>
                        <a:t>10.9</a:t>
                      </a:r>
                    </a:p>
                    <a:p>
                      <a:pPr algn="ctr">
                        <a:lnSpc>
                          <a:spcPct val="107000"/>
                        </a:lnSpc>
                      </a:pPr>
                      <a:r>
                        <a:rPr lang="en-GB" sz="1600" baseline="0">
                          <a:effectLst/>
                        </a:rPr>
                        <a:t>11.9</a:t>
                      </a:r>
                      <a:r>
                        <a:rPr lang="en-GB" sz="1600" baseline="0">
                          <a:effectLst/>
                          <a:sym typeface="Symbol" pitchFamily="2" charset="2"/>
                        </a:rPr>
                        <a:t></a:t>
                      </a:r>
                      <a:r>
                        <a:rPr lang="en-GB" sz="1600" baseline="0">
                          <a:effectLst/>
                        </a:rPr>
                        <a:t>7.7</a:t>
                      </a:r>
                    </a:p>
                    <a:p>
                      <a:pPr algn="ctr">
                        <a:lnSpc>
                          <a:spcPct val="107000"/>
                        </a:lnSpc>
                      </a:pPr>
                      <a:r>
                        <a:rPr lang="en-GB" sz="1600" baseline="0">
                          <a:effectLst/>
                        </a:rPr>
                        <a:t>15.3</a:t>
                      </a:r>
                      <a:r>
                        <a:rPr lang="en-GB" sz="1600" baseline="0">
                          <a:effectLst/>
                          <a:sym typeface="Symbol" pitchFamily="2" charset="2"/>
                        </a:rPr>
                        <a:t></a:t>
                      </a:r>
                      <a:r>
                        <a:rPr lang="en-GB" sz="1600" baseline="0">
                          <a:effectLst/>
                        </a:rPr>
                        <a:t>9.2</a:t>
                      </a:r>
                    </a:p>
                    <a:p>
                      <a:pPr algn="ctr">
                        <a:lnSpc>
                          <a:spcPct val="107000"/>
                        </a:lnSpc>
                      </a:pPr>
                      <a:r>
                        <a:rPr lang="en-GB" sz="1600" baseline="0">
                          <a:effectLst/>
                        </a:rPr>
                        <a:t>0.001</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a:effectLst/>
                        </a:rPr>
                        <a:t> </a:t>
                      </a:r>
                    </a:p>
                    <a:p>
                      <a:pPr algn="ctr">
                        <a:lnSpc>
                          <a:spcPct val="107000"/>
                        </a:lnSpc>
                      </a:pPr>
                      <a:r>
                        <a:rPr lang="en-GB" sz="1600" baseline="0">
                          <a:effectLst/>
                        </a:rPr>
                        <a:t>15.5</a:t>
                      </a:r>
                      <a:r>
                        <a:rPr lang="en-GB" sz="1600" baseline="0">
                          <a:effectLst/>
                          <a:sym typeface="Symbol" pitchFamily="2" charset="2"/>
                        </a:rPr>
                        <a:t></a:t>
                      </a:r>
                      <a:r>
                        <a:rPr lang="en-GB" sz="1600" baseline="0">
                          <a:effectLst/>
                        </a:rPr>
                        <a:t>6.9</a:t>
                      </a:r>
                    </a:p>
                    <a:p>
                      <a:pPr algn="ctr">
                        <a:lnSpc>
                          <a:spcPct val="107000"/>
                        </a:lnSpc>
                      </a:pPr>
                      <a:r>
                        <a:rPr lang="en-GB" sz="1600" baseline="0">
                          <a:effectLst/>
                        </a:rPr>
                        <a:t>9.5</a:t>
                      </a:r>
                      <a:r>
                        <a:rPr lang="en-GB" sz="1600" baseline="0">
                          <a:effectLst/>
                          <a:sym typeface="Symbol" pitchFamily="2" charset="2"/>
                        </a:rPr>
                        <a:t></a:t>
                      </a:r>
                      <a:r>
                        <a:rPr lang="en-GB" sz="1600" baseline="0">
                          <a:effectLst/>
                        </a:rPr>
                        <a:t>6.3</a:t>
                      </a:r>
                    </a:p>
                    <a:p>
                      <a:pPr algn="ctr">
                        <a:lnSpc>
                          <a:spcPct val="107000"/>
                        </a:lnSpc>
                      </a:pPr>
                      <a:r>
                        <a:rPr lang="en-GB" sz="1600" baseline="0">
                          <a:effectLst/>
                        </a:rPr>
                        <a:t>8.4</a:t>
                      </a:r>
                      <a:r>
                        <a:rPr lang="en-GB" sz="1600" baseline="0">
                          <a:effectLst/>
                          <a:sym typeface="Symbol" pitchFamily="2" charset="2"/>
                        </a:rPr>
                        <a:t></a:t>
                      </a:r>
                      <a:r>
                        <a:rPr lang="en-GB" sz="1600" baseline="0">
                          <a:effectLst/>
                        </a:rPr>
                        <a:t>4.5</a:t>
                      </a:r>
                    </a:p>
                    <a:p>
                      <a:pPr algn="ctr">
                        <a:lnSpc>
                          <a:spcPct val="107000"/>
                        </a:lnSpc>
                      </a:pPr>
                      <a:r>
                        <a:rPr lang="en-GB" sz="1600" baseline="0">
                          <a:effectLst/>
                        </a:rPr>
                        <a:t>0.000</a:t>
                      </a:r>
                      <a:endParaRPr lang="en-GB" sz="16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12.2</a:t>
                      </a:r>
                      <a:r>
                        <a:rPr lang="en-GB" sz="1600" baseline="0" dirty="0">
                          <a:effectLst/>
                          <a:sym typeface="Symbol" pitchFamily="2" charset="2"/>
                        </a:rPr>
                        <a:t></a:t>
                      </a:r>
                      <a:r>
                        <a:rPr lang="en-GB" sz="1600" baseline="0" dirty="0">
                          <a:effectLst/>
                        </a:rPr>
                        <a:t>5.1</a:t>
                      </a:r>
                    </a:p>
                    <a:p>
                      <a:pPr algn="ctr">
                        <a:lnSpc>
                          <a:spcPct val="107000"/>
                        </a:lnSpc>
                      </a:pPr>
                      <a:r>
                        <a:rPr lang="en-GB" sz="1600" baseline="0" dirty="0">
                          <a:effectLst/>
                        </a:rPr>
                        <a:t>7.0</a:t>
                      </a:r>
                      <a:r>
                        <a:rPr lang="en-GB" sz="1600" baseline="0" dirty="0">
                          <a:effectLst/>
                          <a:sym typeface="Symbol" pitchFamily="2" charset="2"/>
                        </a:rPr>
                        <a:t></a:t>
                      </a:r>
                      <a:r>
                        <a:rPr lang="en-GB" sz="1600" baseline="0" dirty="0">
                          <a:effectLst/>
                        </a:rPr>
                        <a:t>4.1</a:t>
                      </a:r>
                    </a:p>
                    <a:p>
                      <a:pPr algn="ctr">
                        <a:lnSpc>
                          <a:spcPct val="107000"/>
                        </a:lnSpc>
                      </a:pPr>
                      <a:r>
                        <a:rPr lang="en-GB" sz="1600" baseline="0" dirty="0">
                          <a:effectLst/>
                        </a:rPr>
                        <a:t>10.9</a:t>
                      </a:r>
                      <a:r>
                        <a:rPr lang="en-GB" sz="1600" baseline="0" dirty="0">
                          <a:effectLst/>
                          <a:sym typeface="Symbol" pitchFamily="2" charset="2"/>
                        </a:rPr>
                        <a:t></a:t>
                      </a:r>
                      <a:r>
                        <a:rPr lang="en-GB" sz="1600" baseline="0" dirty="0">
                          <a:effectLst/>
                        </a:rPr>
                        <a:t>4.1</a:t>
                      </a:r>
                    </a:p>
                    <a:p>
                      <a:pPr algn="ctr">
                        <a:lnSpc>
                          <a:spcPct val="107000"/>
                        </a:lnSpc>
                      </a:pPr>
                      <a:r>
                        <a:rPr lang="en-GB" sz="1600" baseline="0" dirty="0">
                          <a:effectLst/>
                        </a:rPr>
                        <a:t>0.009</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4.6</a:t>
                      </a:r>
                      <a:r>
                        <a:rPr lang="en-GB" sz="1600" baseline="0" dirty="0">
                          <a:effectLst/>
                          <a:sym typeface="Symbol" pitchFamily="2" charset="2"/>
                        </a:rPr>
                        <a:t></a:t>
                      </a:r>
                      <a:r>
                        <a:rPr lang="en-GB" sz="1600" baseline="0" dirty="0">
                          <a:effectLst/>
                        </a:rPr>
                        <a:t>3.2</a:t>
                      </a:r>
                    </a:p>
                    <a:p>
                      <a:pPr algn="ctr">
                        <a:lnSpc>
                          <a:spcPct val="107000"/>
                        </a:lnSpc>
                      </a:pPr>
                      <a:r>
                        <a:rPr lang="en-GB" sz="1600" baseline="0" dirty="0">
                          <a:effectLst/>
                        </a:rPr>
                        <a:t>2.2</a:t>
                      </a:r>
                      <a:r>
                        <a:rPr lang="en-GB" sz="1600" baseline="0" dirty="0">
                          <a:effectLst/>
                          <a:sym typeface="Symbol" pitchFamily="2" charset="2"/>
                        </a:rPr>
                        <a:t></a:t>
                      </a:r>
                      <a:r>
                        <a:rPr lang="en-GB" sz="1600" baseline="0" dirty="0">
                          <a:effectLst/>
                        </a:rPr>
                        <a:t>2.3</a:t>
                      </a:r>
                    </a:p>
                    <a:p>
                      <a:pPr algn="ctr">
                        <a:lnSpc>
                          <a:spcPct val="107000"/>
                        </a:lnSpc>
                      </a:pPr>
                      <a:r>
                        <a:rPr lang="en-GB" sz="1600" baseline="0" dirty="0">
                          <a:effectLst/>
                        </a:rPr>
                        <a:t>4.0</a:t>
                      </a:r>
                      <a:r>
                        <a:rPr lang="en-GB" sz="1600" baseline="0" dirty="0">
                          <a:effectLst/>
                          <a:sym typeface="Symbol" pitchFamily="2" charset="2"/>
                        </a:rPr>
                        <a:t></a:t>
                      </a:r>
                      <a:r>
                        <a:rPr lang="en-GB" sz="1600" baseline="0" dirty="0">
                          <a:effectLst/>
                        </a:rPr>
                        <a:t>2.8</a:t>
                      </a:r>
                    </a:p>
                    <a:p>
                      <a:pPr algn="ctr">
                        <a:lnSpc>
                          <a:spcPct val="107000"/>
                        </a:lnSpc>
                      </a:pPr>
                      <a:r>
                        <a:rPr lang="en-GB" sz="1600" baseline="0" dirty="0">
                          <a:effectLst/>
                        </a:rPr>
                        <a:t>0.063</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tc>
                  <a:txBody>
                    <a:bodyPr/>
                    <a:lstStyle/>
                    <a:p>
                      <a:pPr algn="ctr">
                        <a:lnSpc>
                          <a:spcPct val="107000"/>
                        </a:lnSpc>
                      </a:pPr>
                      <a:r>
                        <a:rPr lang="en-GB" sz="1600" baseline="0" dirty="0">
                          <a:effectLst/>
                        </a:rPr>
                        <a:t> </a:t>
                      </a:r>
                    </a:p>
                    <a:p>
                      <a:pPr algn="ctr">
                        <a:lnSpc>
                          <a:spcPct val="107000"/>
                        </a:lnSpc>
                      </a:pPr>
                      <a:r>
                        <a:rPr lang="en-GB" sz="1600" baseline="0" dirty="0">
                          <a:effectLst/>
                        </a:rPr>
                        <a:t>71.5</a:t>
                      </a:r>
                      <a:r>
                        <a:rPr lang="en-GB" sz="1600" baseline="0" dirty="0">
                          <a:effectLst/>
                          <a:sym typeface="Symbol" pitchFamily="2" charset="2"/>
                        </a:rPr>
                        <a:t></a:t>
                      </a:r>
                      <a:r>
                        <a:rPr lang="en-GB" sz="1600" baseline="0" dirty="0">
                          <a:effectLst/>
                        </a:rPr>
                        <a:t>27.2</a:t>
                      </a:r>
                    </a:p>
                    <a:p>
                      <a:pPr algn="ctr">
                        <a:lnSpc>
                          <a:spcPct val="107000"/>
                        </a:lnSpc>
                      </a:pPr>
                      <a:r>
                        <a:rPr lang="en-GB" sz="1600" baseline="0" dirty="0">
                          <a:effectLst/>
                        </a:rPr>
                        <a:t>43.0</a:t>
                      </a:r>
                      <a:r>
                        <a:rPr lang="en-GB" sz="1600" baseline="0" dirty="0">
                          <a:effectLst/>
                          <a:sym typeface="Symbol" pitchFamily="2" charset="2"/>
                        </a:rPr>
                        <a:t></a:t>
                      </a:r>
                      <a:r>
                        <a:rPr lang="en-GB" sz="1600" baseline="0" dirty="0">
                          <a:effectLst/>
                        </a:rPr>
                        <a:t>21.5</a:t>
                      </a:r>
                    </a:p>
                    <a:p>
                      <a:pPr algn="ctr">
                        <a:lnSpc>
                          <a:spcPct val="107000"/>
                        </a:lnSpc>
                      </a:pPr>
                      <a:r>
                        <a:rPr lang="en-GB" sz="1600" baseline="0" dirty="0">
                          <a:effectLst/>
                        </a:rPr>
                        <a:t>52.3</a:t>
                      </a:r>
                      <a:r>
                        <a:rPr lang="en-GB" sz="1600" baseline="0" dirty="0">
                          <a:effectLst/>
                          <a:sym typeface="Symbol" pitchFamily="2" charset="2"/>
                        </a:rPr>
                        <a:t></a:t>
                      </a:r>
                      <a:r>
                        <a:rPr lang="en-GB" sz="1600" baseline="0" dirty="0">
                          <a:effectLst/>
                        </a:rPr>
                        <a:t>16.7</a:t>
                      </a:r>
                    </a:p>
                    <a:p>
                      <a:pPr algn="ctr">
                        <a:lnSpc>
                          <a:spcPct val="107000"/>
                        </a:lnSpc>
                      </a:pPr>
                      <a:r>
                        <a:rPr lang="en-GB" sz="1600" baseline="0" dirty="0">
                          <a:effectLst/>
                        </a:rPr>
                        <a:t>0.001</a:t>
                      </a:r>
                      <a:endParaRPr lang="en-GB"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98" marR="64698" marT="0" marB="0"/>
                </a:tc>
                <a:extLst>
                  <a:ext uri="{0D108BD9-81ED-4DB2-BD59-A6C34878D82A}">
                    <a16:rowId xmlns:a16="http://schemas.microsoft.com/office/drawing/2014/main" val="2690571507"/>
                  </a:ext>
                </a:extLst>
              </a:tr>
            </a:tbl>
          </a:graphicData>
        </a:graphic>
      </p:graphicFrame>
      <p:sp>
        <p:nvSpPr>
          <p:cNvPr id="4" name="Footer Placeholder 3">
            <a:extLst>
              <a:ext uri="{FF2B5EF4-FFF2-40B4-BE49-F238E27FC236}">
                <a16:creationId xmlns:a16="http://schemas.microsoft.com/office/drawing/2014/main" id="{0AB6EB6C-989E-924C-AECC-F882E9AC6222}"/>
              </a:ext>
            </a:extLst>
          </p:cNvPr>
          <p:cNvSpPr>
            <a:spLocks noGrp="1"/>
          </p:cNvSpPr>
          <p:nvPr>
            <p:ph type="ftr" sz="quarter" idx="11"/>
          </p:nvPr>
        </p:nvSpPr>
        <p:spPr/>
        <p:txBody>
          <a:bodyPr/>
          <a:lstStyle/>
          <a:p>
            <a:r>
              <a:rPr lang="en-GB"/>
              <a:t>London march 2022</a:t>
            </a:r>
          </a:p>
        </p:txBody>
      </p:sp>
      <p:sp>
        <p:nvSpPr>
          <p:cNvPr id="6" name="TextBox 5">
            <a:extLst>
              <a:ext uri="{FF2B5EF4-FFF2-40B4-BE49-F238E27FC236}">
                <a16:creationId xmlns:a16="http://schemas.microsoft.com/office/drawing/2014/main" id="{B92B8E3D-99CB-1642-AA27-FE1B2284DCE2}"/>
              </a:ext>
            </a:extLst>
          </p:cNvPr>
          <p:cNvSpPr txBox="1"/>
          <p:nvPr/>
        </p:nvSpPr>
        <p:spPr>
          <a:xfrm>
            <a:off x="1115616" y="5589240"/>
            <a:ext cx="7867025" cy="1200329"/>
          </a:xfrm>
          <a:prstGeom prst="rect">
            <a:avLst/>
          </a:prstGeom>
          <a:noFill/>
        </p:spPr>
        <p:txBody>
          <a:bodyPr wrap="none" rtlCol="0">
            <a:spAutoFit/>
          </a:bodyPr>
          <a:lstStyle/>
          <a:p>
            <a:r>
              <a:rPr lang="en-US" dirty="0"/>
              <a:t>From Yang et al, 2022. </a:t>
            </a:r>
            <a:r>
              <a:rPr lang="en-GB" b="1" i="1" dirty="0"/>
              <a:t>The recording of personality strengths:  an analysis of the </a:t>
            </a:r>
          </a:p>
          <a:p>
            <a:r>
              <a:rPr lang="en-GB" b="1" i="1" dirty="0"/>
              <a:t>impact of positive personality features on the long-term outcome of common </a:t>
            </a:r>
          </a:p>
          <a:p>
            <a:r>
              <a:rPr lang="en-GB" b="1" i="1" dirty="0"/>
              <a:t>mental disorders (in press)</a:t>
            </a:r>
            <a:endParaRPr lang="en-GB" dirty="0"/>
          </a:p>
          <a:p>
            <a:r>
              <a:rPr lang="en-US" dirty="0"/>
              <a:t> </a:t>
            </a:r>
          </a:p>
        </p:txBody>
      </p:sp>
    </p:spTree>
    <p:extLst>
      <p:ext uri="{BB962C8B-B14F-4D97-AF65-F5344CB8AC3E}">
        <p14:creationId xmlns:p14="http://schemas.microsoft.com/office/powerpoint/2010/main" val="877633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sz="3200">
                <a:latin typeface="Arial" charset="0"/>
                <a:cs typeface="Arial" charset="0"/>
              </a:rPr>
              <a:t>Level 4 of ICD-11 – severe personality disorder </a:t>
            </a:r>
            <a:endParaRPr lang="en-GB" sz="3200">
              <a:latin typeface="Calibri" charset="0"/>
            </a:endParaRPr>
          </a:p>
        </p:txBody>
      </p:sp>
      <p:sp>
        <p:nvSpPr>
          <p:cNvPr id="2" name="Footer Placeholder 1"/>
          <p:cNvSpPr>
            <a:spLocks noGrp="1"/>
          </p:cNvSpPr>
          <p:nvPr>
            <p:ph type="ftr" sz="quarter" idx="11"/>
          </p:nvPr>
        </p:nvSpPr>
        <p:spPr/>
        <p:txBody>
          <a:bodyPr/>
          <a:lstStyle/>
          <a:p>
            <a:pPr>
              <a:defRPr/>
            </a:pPr>
            <a:r>
              <a:rPr lang="en-GB"/>
              <a:t>London march 2022</a:t>
            </a:r>
          </a:p>
        </p:txBody>
      </p:sp>
      <p:sp>
        <p:nvSpPr>
          <p:cNvPr id="3" name="Content Placeholder 2"/>
          <p:cNvSpPr>
            <a:spLocks noGrp="1"/>
          </p:cNvSpPr>
          <p:nvPr>
            <p:ph idx="1"/>
          </p:nvPr>
        </p:nvSpPr>
        <p:spPr/>
        <p:txBody>
          <a:bodyPr>
            <a:normAutofit lnSpcReduction="10000"/>
          </a:bodyPr>
          <a:lstStyle/>
          <a:p>
            <a:pPr marL="0" indent="0">
              <a:buNone/>
            </a:pPr>
            <a:r>
              <a:rPr lang="en-GB" dirty="0"/>
              <a:t>All general diagnostic requirements for Personality Disorder are met. </a:t>
            </a:r>
          </a:p>
          <a:p>
            <a:pPr marL="0" indent="0">
              <a:buNone/>
            </a:pPr>
            <a:r>
              <a:rPr lang="en-GB" dirty="0"/>
              <a:t>There are severe disturbances in functioning of the self (e.g., sense of self may be so unstable that individuals report not having a sense of who they are or so rigid that they refuse to participate in any but an extremely narrow range of situations; self view may be characterized by self-contempt or be grandiose or highly eccentric). Problems in interpersonal functioning seriously affect virtually all relationships and the ability and willingness to perform expected social and occupational roles is absent or severely compromised. Specific manifestations of personality disturbance are severe and affect most, if not all, areas of personality functioning. </a:t>
            </a:r>
            <a:r>
              <a:rPr lang="en-GB" sz="2400" dirty="0">
                <a:solidFill>
                  <a:srgbClr val="FF6600"/>
                </a:solidFill>
              </a:rPr>
              <a:t>Severe personality disorder is often associated with harm to self or others, and is associated with severe impairment in all or nearly all areas of life, including personal, family, social, educational, occupational, and other important areas of functioning</a:t>
            </a:r>
            <a:r>
              <a:rPr lang="en-GB" dirty="0"/>
              <a:t>. </a:t>
            </a:r>
            <a:endParaRPr lang="en-US" dirty="0"/>
          </a:p>
        </p:txBody>
      </p:sp>
    </p:spTree>
    <p:extLst>
      <p:ext uri="{BB962C8B-B14F-4D97-AF65-F5344CB8AC3E}">
        <p14:creationId xmlns:p14="http://schemas.microsoft.com/office/powerpoint/2010/main" val="4160422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690B-666A-2E4B-B779-4557C4CEB5D2}"/>
              </a:ext>
            </a:extLst>
          </p:cNvPr>
          <p:cNvSpPr>
            <a:spLocks noGrp="1"/>
          </p:cNvSpPr>
          <p:nvPr>
            <p:ph type="title"/>
          </p:nvPr>
        </p:nvSpPr>
        <p:spPr/>
        <p:txBody>
          <a:bodyPr/>
          <a:lstStyle/>
          <a:p>
            <a:r>
              <a:rPr lang="en-US" b="1" dirty="0"/>
              <a:t>Treatments for severe personality disorder </a:t>
            </a:r>
          </a:p>
        </p:txBody>
      </p:sp>
      <p:sp>
        <p:nvSpPr>
          <p:cNvPr id="3" name="Content Placeholder 2">
            <a:extLst>
              <a:ext uri="{FF2B5EF4-FFF2-40B4-BE49-F238E27FC236}">
                <a16:creationId xmlns:a16="http://schemas.microsoft.com/office/drawing/2014/main" id="{F61E9BB6-8A63-0944-B687-F68C23A19491}"/>
              </a:ext>
            </a:extLst>
          </p:cNvPr>
          <p:cNvSpPr>
            <a:spLocks noGrp="1"/>
          </p:cNvSpPr>
          <p:nvPr>
            <p:ph idx="1"/>
          </p:nvPr>
        </p:nvSpPr>
        <p:spPr/>
        <p:txBody>
          <a:bodyPr/>
          <a:lstStyle/>
          <a:p>
            <a:endParaRPr lang="en-US" dirty="0"/>
          </a:p>
          <a:p>
            <a:endParaRPr lang="en-US" dirty="0"/>
          </a:p>
          <a:p>
            <a:endParaRPr lang="en-US" dirty="0"/>
          </a:p>
          <a:p>
            <a:pPr marL="0" indent="0">
              <a:buNone/>
            </a:pPr>
            <a:r>
              <a:rPr lang="en-US" dirty="0"/>
              <a:t>         Sorry: Nothing to report</a:t>
            </a:r>
          </a:p>
        </p:txBody>
      </p:sp>
      <p:sp>
        <p:nvSpPr>
          <p:cNvPr id="4" name="Footer Placeholder 3">
            <a:extLst>
              <a:ext uri="{FF2B5EF4-FFF2-40B4-BE49-F238E27FC236}">
                <a16:creationId xmlns:a16="http://schemas.microsoft.com/office/drawing/2014/main" id="{9E7B19BB-0037-014D-995E-4C26654462BA}"/>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62865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Please note this day in your diaries  </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May 25th is: </a:t>
            </a:r>
          </a:p>
          <a:p>
            <a:pPr marL="0" indent="0">
              <a:buNone/>
            </a:pPr>
            <a:endParaRPr lang="en-US" dirty="0"/>
          </a:p>
          <a:p>
            <a:pPr marL="0" indent="0">
              <a:buNone/>
            </a:pPr>
            <a:r>
              <a:rPr lang="en-US" sz="3600" dirty="0"/>
              <a:t>International Personality Spectrum Day</a:t>
            </a:r>
          </a:p>
          <a:p>
            <a:pPr marL="0" indent="0">
              <a:buNone/>
            </a:pPr>
            <a:endParaRPr lang="en-US" sz="3600" dirty="0"/>
          </a:p>
          <a:p>
            <a:pPr marL="0" indent="0">
              <a:buNone/>
            </a:pPr>
            <a:r>
              <a:rPr lang="en-US" sz="2800" dirty="0"/>
              <a:t>When we can all celebrate our diversity</a:t>
            </a:r>
          </a:p>
        </p:txBody>
      </p:sp>
      <p:sp>
        <p:nvSpPr>
          <p:cNvPr id="4" name="Footer Placeholder 3"/>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3975411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73D1BF-824B-6740-8CA8-43F380E1AF4E}"/>
              </a:ext>
            </a:extLst>
          </p:cNvPr>
          <p:cNvSpPr>
            <a:spLocks noGrp="1"/>
          </p:cNvSpPr>
          <p:nvPr>
            <p:ph type="ftr" sz="quarter" idx="11"/>
          </p:nvPr>
        </p:nvSpPr>
        <p:spPr/>
        <p:txBody>
          <a:bodyPr/>
          <a:lstStyle/>
          <a:p>
            <a:r>
              <a:rPr lang="en-GB"/>
              <a:t>London march 2022</a:t>
            </a:r>
          </a:p>
        </p:txBody>
      </p:sp>
      <p:pic>
        <p:nvPicPr>
          <p:cNvPr id="3" name="Picture 2">
            <a:extLst>
              <a:ext uri="{FF2B5EF4-FFF2-40B4-BE49-F238E27FC236}">
                <a16:creationId xmlns:a16="http://schemas.microsoft.com/office/drawing/2014/main" id="{6E569B1D-F024-154F-A6E5-D9574175C1EF}"/>
              </a:ext>
            </a:extLst>
          </p:cNvPr>
          <p:cNvPicPr>
            <a:picLocks noChangeAspect="1"/>
          </p:cNvPicPr>
          <p:nvPr/>
        </p:nvPicPr>
        <p:blipFill>
          <a:blip r:embed="rId2"/>
          <a:stretch>
            <a:fillRect/>
          </a:stretch>
        </p:blipFill>
        <p:spPr>
          <a:xfrm>
            <a:off x="591158" y="0"/>
            <a:ext cx="7961683" cy="6858000"/>
          </a:xfrm>
          <a:prstGeom prst="rect">
            <a:avLst/>
          </a:prstGeom>
        </p:spPr>
      </p:pic>
      <p:sp>
        <p:nvSpPr>
          <p:cNvPr id="4" name="TextBox 3">
            <a:extLst>
              <a:ext uri="{FF2B5EF4-FFF2-40B4-BE49-F238E27FC236}">
                <a16:creationId xmlns:a16="http://schemas.microsoft.com/office/drawing/2014/main" id="{FA1225ED-82F3-6548-86EB-7040DC6D44CB}"/>
              </a:ext>
            </a:extLst>
          </p:cNvPr>
          <p:cNvSpPr txBox="1"/>
          <p:nvPr/>
        </p:nvSpPr>
        <p:spPr>
          <a:xfrm>
            <a:off x="1691679" y="136524"/>
            <a:ext cx="5760640" cy="1477328"/>
          </a:xfrm>
          <a:prstGeom prst="rect">
            <a:avLst/>
          </a:prstGeom>
          <a:noFill/>
        </p:spPr>
        <p:txBody>
          <a:bodyPr wrap="square" rtlCol="0">
            <a:spAutoFit/>
          </a:bodyPr>
          <a:lstStyle/>
          <a:p>
            <a:r>
              <a:rPr lang="en-GB" dirty="0"/>
              <a:t>Peter Tyrer and  Roger Mulder </a:t>
            </a:r>
          </a:p>
          <a:p>
            <a:endParaRPr lang="en-GB" dirty="0"/>
          </a:p>
          <a:p>
            <a:r>
              <a:rPr lang="en-GB" dirty="0"/>
              <a:t>Personality Disorder:  From Evidence to Understanding</a:t>
            </a:r>
          </a:p>
          <a:p>
            <a:endParaRPr lang="en-US" dirty="0"/>
          </a:p>
          <a:p>
            <a:r>
              <a:rPr lang="en-US" dirty="0"/>
              <a:t>Cambridge University Press, February 2022</a:t>
            </a:r>
          </a:p>
        </p:txBody>
      </p:sp>
    </p:spTree>
    <p:extLst>
      <p:ext uri="{BB962C8B-B14F-4D97-AF65-F5344CB8AC3E}">
        <p14:creationId xmlns:p14="http://schemas.microsoft.com/office/powerpoint/2010/main" val="320292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0196-DD4C-0344-89B3-05526F9A3E1B}"/>
              </a:ext>
            </a:extLst>
          </p:cNvPr>
          <p:cNvSpPr>
            <a:spLocks noGrp="1"/>
          </p:cNvSpPr>
          <p:nvPr>
            <p:ph type="ctrTitle"/>
          </p:nvPr>
        </p:nvSpPr>
        <p:spPr/>
        <p:txBody>
          <a:bodyPr/>
          <a:lstStyle/>
          <a:p>
            <a:r>
              <a:rPr lang="en-US" b="1" dirty="0">
                <a:latin typeface="+mn-lt"/>
              </a:rPr>
              <a:t>All of these are scientifically wrong</a:t>
            </a:r>
          </a:p>
        </p:txBody>
      </p:sp>
      <p:sp>
        <p:nvSpPr>
          <p:cNvPr id="3" name="Subtitle 2">
            <a:extLst>
              <a:ext uri="{FF2B5EF4-FFF2-40B4-BE49-F238E27FC236}">
                <a16:creationId xmlns:a16="http://schemas.microsoft.com/office/drawing/2014/main" id="{92209DD9-6C58-6B4B-98F2-1CAC1F37F4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969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London march 2022</a:t>
            </a:r>
          </a:p>
        </p:txBody>
      </p:sp>
      <p:pic>
        <p:nvPicPr>
          <p:cNvPr id="3" name="Picture 2"/>
          <p:cNvPicPr>
            <a:picLocks noChangeAspect="1"/>
          </p:cNvPicPr>
          <p:nvPr/>
        </p:nvPicPr>
        <p:blipFill>
          <a:blip r:embed="rId2"/>
          <a:stretch>
            <a:fillRect/>
          </a:stretch>
        </p:blipFill>
        <p:spPr>
          <a:xfrm>
            <a:off x="2349500" y="0"/>
            <a:ext cx="4443593" cy="6858000"/>
          </a:xfrm>
          <a:prstGeom prst="rect">
            <a:avLst/>
          </a:prstGeom>
        </p:spPr>
      </p:pic>
    </p:spTree>
    <p:extLst>
      <p:ext uri="{BB962C8B-B14F-4D97-AF65-F5344CB8AC3E}">
        <p14:creationId xmlns:p14="http://schemas.microsoft.com/office/powerpoint/2010/main" val="327467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Nido CNWL 2021</a:t>
            </a:r>
          </a:p>
        </p:txBody>
      </p:sp>
      <p:pic>
        <p:nvPicPr>
          <p:cNvPr id="3" name="Picture 2"/>
          <p:cNvPicPr>
            <a:picLocks noChangeAspect="1"/>
          </p:cNvPicPr>
          <p:nvPr/>
        </p:nvPicPr>
        <p:blipFill>
          <a:blip r:embed="rId2"/>
          <a:stretch>
            <a:fillRect/>
          </a:stretch>
        </p:blipFill>
        <p:spPr>
          <a:xfrm>
            <a:off x="1835696" y="1124744"/>
            <a:ext cx="5537200" cy="4104456"/>
          </a:xfrm>
          <a:prstGeom prst="rect">
            <a:avLst/>
          </a:prstGeom>
        </p:spPr>
      </p:pic>
      <p:sp>
        <p:nvSpPr>
          <p:cNvPr id="4" name="TextBox 3"/>
          <p:cNvSpPr txBox="1"/>
          <p:nvPr/>
        </p:nvSpPr>
        <p:spPr>
          <a:xfrm>
            <a:off x="-51539" y="6093296"/>
            <a:ext cx="9231825" cy="738664"/>
          </a:xfrm>
          <a:prstGeom prst="rect">
            <a:avLst/>
          </a:prstGeom>
          <a:noFill/>
        </p:spPr>
        <p:txBody>
          <a:bodyPr wrap="square" rtlCol="0">
            <a:spAutoFit/>
          </a:bodyPr>
          <a:lstStyle/>
          <a:p>
            <a:pPr algn="ctr"/>
            <a:r>
              <a:rPr lang="en-US" sz="2400" b="1" dirty="0"/>
              <a:t>Nidotherapy: Harnessing the Environment with the Patient</a:t>
            </a:r>
          </a:p>
          <a:p>
            <a:pPr algn="ctr"/>
            <a:r>
              <a:rPr lang="en-US" i="1" dirty="0"/>
              <a:t>Peter Tyrer and Helen Tyrer</a:t>
            </a:r>
          </a:p>
        </p:txBody>
      </p:sp>
      <p:sp>
        <p:nvSpPr>
          <p:cNvPr id="5" name="TextBox 4"/>
          <p:cNvSpPr txBox="1"/>
          <p:nvPr/>
        </p:nvSpPr>
        <p:spPr>
          <a:xfrm>
            <a:off x="2915816" y="548680"/>
            <a:ext cx="2153504" cy="369332"/>
          </a:xfrm>
          <a:prstGeom prst="rect">
            <a:avLst/>
          </a:prstGeom>
          <a:noFill/>
        </p:spPr>
        <p:txBody>
          <a:bodyPr wrap="none" rtlCol="0">
            <a:spAutoFit/>
          </a:bodyPr>
          <a:lstStyle/>
          <a:p>
            <a:r>
              <a:rPr lang="en-US" dirty="0"/>
              <a:t>Book on nidotherapy </a:t>
            </a:r>
          </a:p>
        </p:txBody>
      </p:sp>
      <p:sp>
        <p:nvSpPr>
          <p:cNvPr id="6" name="TextBox 5"/>
          <p:cNvSpPr txBox="1"/>
          <p:nvPr/>
        </p:nvSpPr>
        <p:spPr>
          <a:xfrm>
            <a:off x="755576" y="5545493"/>
            <a:ext cx="7704856" cy="353943"/>
          </a:xfrm>
          <a:prstGeom prst="rect">
            <a:avLst/>
          </a:prstGeom>
          <a:noFill/>
        </p:spPr>
        <p:txBody>
          <a:bodyPr wrap="square" rtlCol="0">
            <a:spAutoFit/>
          </a:bodyPr>
          <a:lstStyle/>
          <a:p>
            <a:r>
              <a:rPr lang="en-US" sz="1700" dirty="0"/>
              <a:t>Was £18, now down to £12.99   - all proceeds to NIDUS-UK to promote nidotherapy</a:t>
            </a:r>
          </a:p>
        </p:txBody>
      </p:sp>
    </p:spTree>
    <p:extLst>
      <p:ext uri="{BB962C8B-B14F-4D97-AF65-F5344CB8AC3E}">
        <p14:creationId xmlns:p14="http://schemas.microsoft.com/office/powerpoint/2010/main" val="136887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sz="3600" b="1" dirty="0">
                <a:latin typeface="Calibri" charset="0"/>
              </a:rPr>
              <a:t>1.   It is a criticism of the person</a:t>
            </a:r>
          </a:p>
        </p:txBody>
      </p:sp>
      <p:sp>
        <p:nvSpPr>
          <p:cNvPr id="63491" name="Content Placeholder 2"/>
          <p:cNvSpPr>
            <a:spLocks noGrp="1"/>
          </p:cNvSpPr>
          <p:nvPr>
            <p:ph idx="1"/>
          </p:nvPr>
        </p:nvSpPr>
        <p:spPr>
          <a:xfrm>
            <a:off x="628650" y="1628800"/>
            <a:ext cx="7886700" cy="4548163"/>
          </a:xfrm>
        </p:spPr>
        <p:txBody>
          <a:bodyPr>
            <a:noAutofit/>
          </a:bodyPr>
          <a:lstStyle/>
          <a:p>
            <a:r>
              <a:rPr lang="en-US" sz="3200" dirty="0">
                <a:latin typeface="Calibri" charset="0"/>
              </a:rPr>
              <a:t>It is a brief account of two central aspects – a problem in interaction with people and a somewhat distorted understanding of others</a:t>
            </a:r>
          </a:p>
          <a:p>
            <a:endParaRPr lang="en-US" sz="3200" dirty="0">
              <a:latin typeface="Calibri" charset="0"/>
            </a:endParaRPr>
          </a:p>
          <a:p>
            <a:r>
              <a:rPr lang="en-US" sz="3200" dirty="0">
                <a:latin typeface="Calibri" charset="0"/>
              </a:rPr>
              <a:t>These difficulties have been present for  at least two years</a:t>
            </a:r>
          </a:p>
          <a:p>
            <a:endParaRPr lang="en-US" sz="3200" dirty="0">
              <a:latin typeface="Calibri" charset="0"/>
            </a:endParaRPr>
          </a:p>
          <a:p>
            <a:r>
              <a:rPr lang="en-US" sz="3200" dirty="0">
                <a:latin typeface="Calibri" charset="0"/>
              </a:rPr>
              <a:t>The criticism, if thought of in this way, is one of </a:t>
            </a:r>
            <a:r>
              <a:rPr lang="en-US" sz="3200" dirty="0" err="1">
                <a:latin typeface="Calibri" charset="0"/>
              </a:rPr>
              <a:t>behaviour</a:t>
            </a:r>
            <a:r>
              <a:rPr lang="en-US" sz="3200" dirty="0">
                <a:latin typeface="Calibri" charset="0"/>
              </a:rPr>
              <a:t>, not the person</a:t>
            </a:r>
          </a:p>
        </p:txBody>
      </p:sp>
      <p:sp>
        <p:nvSpPr>
          <p:cNvPr id="4" name="Footer Placeholder 3"/>
          <p:cNvSpPr>
            <a:spLocks noGrp="1"/>
          </p:cNvSpPr>
          <p:nvPr>
            <p:ph type="ftr" sz="quarter" idx="11"/>
          </p:nvPr>
        </p:nvSpPr>
        <p:spPr/>
        <p:txBody>
          <a:bodyPr/>
          <a:lstStyle/>
          <a:p>
            <a:pPr>
              <a:defRPr/>
            </a:pPr>
            <a:r>
              <a:rPr lang="en-GB"/>
              <a:t>London march 2022</a:t>
            </a:r>
            <a:endParaRPr lang="en-GB" dirty="0"/>
          </a:p>
        </p:txBody>
      </p:sp>
    </p:spTree>
    <p:extLst>
      <p:ext uri="{BB962C8B-B14F-4D97-AF65-F5344CB8AC3E}">
        <p14:creationId xmlns:p14="http://schemas.microsoft.com/office/powerpoint/2010/main" val="5992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8443-F056-6D47-84B2-03DE49250047}"/>
              </a:ext>
            </a:extLst>
          </p:cNvPr>
          <p:cNvSpPr>
            <a:spLocks noGrp="1"/>
          </p:cNvSpPr>
          <p:nvPr>
            <p:ph type="title"/>
          </p:nvPr>
        </p:nvSpPr>
        <p:spPr/>
        <p:txBody>
          <a:bodyPr/>
          <a:lstStyle/>
          <a:p>
            <a:r>
              <a:rPr lang="en-US" dirty="0"/>
              <a:t>           </a:t>
            </a:r>
            <a:r>
              <a:rPr lang="en-US" b="1" dirty="0">
                <a:latin typeface="+mn-lt"/>
              </a:rPr>
              <a:t>2.  It is untreatable</a:t>
            </a:r>
            <a:endParaRPr lang="en-US" dirty="0"/>
          </a:p>
        </p:txBody>
      </p:sp>
      <p:sp>
        <p:nvSpPr>
          <p:cNvPr id="3" name="Content Placeholder 2">
            <a:extLst>
              <a:ext uri="{FF2B5EF4-FFF2-40B4-BE49-F238E27FC236}">
                <a16:creationId xmlns:a16="http://schemas.microsoft.com/office/drawing/2014/main" id="{630EDA60-704D-2748-88F1-8954EF8D2145}"/>
              </a:ext>
            </a:extLst>
          </p:cNvPr>
          <p:cNvSpPr>
            <a:spLocks noGrp="1"/>
          </p:cNvSpPr>
          <p:nvPr>
            <p:ph idx="1"/>
          </p:nvPr>
        </p:nvSpPr>
        <p:spPr/>
        <p:txBody>
          <a:bodyPr>
            <a:normAutofit fontScale="85000" lnSpcReduction="10000"/>
          </a:bodyPr>
          <a:lstStyle/>
          <a:p>
            <a:pPr marL="0" indent="0">
              <a:buNone/>
            </a:pPr>
            <a:endParaRPr lang="en-US" dirty="0"/>
          </a:p>
          <a:p>
            <a:pPr marL="0" indent="0">
              <a:buNone/>
            </a:pPr>
            <a:r>
              <a:rPr lang="en-US" sz="3200" dirty="0"/>
              <a:t>The common argument used here is that because basic personality is relatively unchanging the same must be true of personality disorder, so if you have this diagnosis there is nothing either you, or anybody else, can do to improve it</a:t>
            </a:r>
          </a:p>
          <a:p>
            <a:pPr marL="0" indent="0">
              <a:buNone/>
            </a:pPr>
            <a:endParaRPr lang="en-US" sz="3200" dirty="0"/>
          </a:p>
          <a:p>
            <a:pPr marL="0" indent="0">
              <a:buNone/>
            </a:pPr>
            <a:endParaRPr lang="en-US" sz="3200" dirty="0"/>
          </a:p>
          <a:p>
            <a:pPr marL="0" indent="0">
              <a:buNone/>
            </a:pPr>
            <a:r>
              <a:rPr lang="en-US" sz="3200" dirty="0"/>
              <a:t>The latter part of this talk will show all the treatments that are available and their likely value</a:t>
            </a:r>
          </a:p>
          <a:p>
            <a:pPr marL="0" indent="0">
              <a:buNone/>
            </a:pPr>
            <a:endParaRPr lang="en-US" dirty="0"/>
          </a:p>
          <a:p>
            <a:pPr marL="0" indent="0">
              <a:buNone/>
            </a:pPr>
            <a:r>
              <a:rPr lang="en-US" dirty="0"/>
              <a:t> </a:t>
            </a:r>
          </a:p>
        </p:txBody>
      </p:sp>
      <p:sp>
        <p:nvSpPr>
          <p:cNvPr id="4" name="Footer Placeholder 3">
            <a:extLst>
              <a:ext uri="{FF2B5EF4-FFF2-40B4-BE49-F238E27FC236}">
                <a16:creationId xmlns:a16="http://schemas.microsoft.com/office/drawing/2014/main" id="{5DBD51AA-427B-D541-A5F4-CDACB509CDBD}"/>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78598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B952-D134-774F-A625-55F3527FDCBD}"/>
              </a:ext>
            </a:extLst>
          </p:cNvPr>
          <p:cNvSpPr>
            <a:spLocks noGrp="1"/>
          </p:cNvSpPr>
          <p:nvPr>
            <p:ph type="title"/>
          </p:nvPr>
        </p:nvSpPr>
        <p:spPr/>
        <p:txBody>
          <a:bodyPr/>
          <a:lstStyle/>
          <a:p>
            <a:r>
              <a:rPr lang="en-US" b="1" dirty="0">
                <a:latin typeface="+mn-lt"/>
              </a:rPr>
              <a:t>               3. It never gets better</a:t>
            </a:r>
          </a:p>
        </p:txBody>
      </p:sp>
      <p:sp>
        <p:nvSpPr>
          <p:cNvPr id="3" name="Content Placeholder 2">
            <a:extLst>
              <a:ext uri="{FF2B5EF4-FFF2-40B4-BE49-F238E27FC236}">
                <a16:creationId xmlns:a16="http://schemas.microsoft.com/office/drawing/2014/main" id="{C4DE92BC-D69E-E240-B015-9A37F2962B92}"/>
              </a:ext>
            </a:extLst>
          </p:cNvPr>
          <p:cNvSpPr>
            <a:spLocks noGrp="1"/>
          </p:cNvSpPr>
          <p:nvPr>
            <p:ph idx="1"/>
          </p:nvPr>
        </p:nvSpPr>
        <p:spPr/>
        <p:txBody>
          <a:bodyPr>
            <a:normAutofit/>
          </a:bodyPr>
          <a:lstStyle/>
          <a:p>
            <a:pPr marL="0" indent="0">
              <a:buNone/>
            </a:pPr>
            <a:r>
              <a:rPr lang="en-US" sz="2800" dirty="0"/>
              <a:t>Unfortunately this has been a largely unspoken belief for nearly 100 years.  It was never based on evidence.</a:t>
            </a:r>
          </a:p>
          <a:p>
            <a:pPr marL="0" indent="0">
              <a:buNone/>
            </a:pPr>
            <a:endParaRPr lang="en-US" sz="2800" dirty="0"/>
          </a:p>
          <a:p>
            <a:pPr marL="0" indent="0">
              <a:buNone/>
            </a:pPr>
            <a:r>
              <a:rPr lang="en-US" sz="2800" dirty="0"/>
              <a:t>Personality disorder is one of the most unstable diagnoses in psychiatry</a:t>
            </a:r>
          </a:p>
        </p:txBody>
      </p:sp>
      <p:sp>
        <p:nvSpPr>
          <p:cNvPr id="4" name="Footer Placeholder 3">
            <a:extLst>
              <a:ext uri="{FF2B5EF4-FFF2-40B4-BE49-F238E27FC236}">
                <a16:creationId xmlns:a16="http://schemas.microsoft.com/office/drawing/2014/main" id="{673011E7-29D5-684F-A37A-D0F350A12ADE}"/>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390256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0BE2-2E07-424A-AEE7-B974465F0973}"/>
              </a:ext>
            </a:extLst>
          </p:cNvPr>
          <p:cNvSpPr>
            <a:spLocks noGrp="1"/>
          </p:cNvSpPr>
          <p:nvPr>
            <p:ph type="title"/>
          </p:nvPr>
        </p:nvSpPr>
        <p:spPr/>
        <p:txBody>
          <a:bodyPr/>
          <a:lstStyle/>
          <a:p>
            <a:pPr algn="ctr"/>
            <a:r>
              <a:rPr lang="en-US" b="1" dirty="0"/>
              <a:t>Nottingham Study of Neurotic Disorder (1983-2020) </a:t>
            </a:r>
          </a:p>
        </p:txBody>
      </p:sp>
      <p:sp>
        <p:nvSpPr>
          <p:cNvPr id="3" name="Content Placeholder 2">
            <a:extLst>
              <a:ext uri="{FF2B5EF4-FFF2-40B4-BE49-F238E27FC236}">
                <a16:creationId xmlns:a16="http://schemas.microsoft.com/office/drawing/2014/main" id="{86B3EA98-A00D-F54F-9E49-BE94B23F18C7}"/>
              </a:ext>
            </a:extLst>
          </p:cNvPr>
          <p:cNvSpPr>
            <a:spLocks noGrp="1"/>
          </p:cNvSpPr>
          <p:nvPr>
            <p:ph idx="1"/>
          </p:nvPr>
        </p:nvSpPr>
        <p:spPr/>
        <p:txBody>
          <a:bodyPr>
            <a:normAutofit fontScale="92500" lnSpcReduction="20000"/>
          </a:bodyPr>
          <a:lstStyle/>
          <a:p>
            <a:r>
              <a:rPr lang="en-US" dirty="0"/>
              <a:t>200 patients with common mental illness involved initially in a trial of treatments and then followed up over 30 years.  Clinical symptoms and service contacts recorded on 12 occasions over 30 years; personality status assessed at baseline and at 2, 12 and 30 years. At baseline 36% had personality disorder. Personality strengths assessed at 30 years.</a:t>
            </a:r>
          </a:p>
          <a:p>
            <a:r>
              <a:rPr lang="en-US" dirty="0"/>
              <a:t>Main results:   Those with personality disorder at baseline had worse outcome than others, took more drug treatment, had more suicidal </a:t>
            </a:r>
            <a:r>
              <a:rPr lang="en-US" dirty="0" err="1"/>
              <a:t>behaviour</a:t>
            </a:r>
            <a:r>
              <a:rPr lang="en-US" dirty="0"/>
              <a:t>, had more day hospital and social work involvement and more mental state pathology – but this lessened over time. Personality status fluctuated greatly over time.</a:t>
            </a:r>
          </a:p>
          <a:p>
            <a:pPr marL="0" indent="0">
              <a:buNone/>
            </a:pPr>
            <a:endParaRPr lang="en-US" dirty="0"/>
          </a:p>
          <a:p>
            <a:pPr marL="0" indent="0">
              <a:buNone/>
            </a:pPr>
            <a:r>
              <a:rPr lang="en-US" sz="1490" dirty="0"/>
              <a:t>Main references: </a:t>
            </a:r>
          </a:p>
          <a:p>
            <a:pPr marL="0" indent="0">
              <a:buNone/>
            </a:pPr>
            <a:r>
              <a:rPr lang="en-US" sz="1490" dirty="0"/>
              <a:t> </a:t>
            </a:r>
            <a:r>
              <a:rPr lang="en-US" sz="1800" dirty="0"/>
              <a:t>Tyrer et al (1988). </a:t>
            </a:r>
            <a:r>
              <a:rPr lang="en-US" sz="1800" i="1" dirty="0"/>
              <a:t>Lancet</a:t>
            </a:r>
            <a:r>
              <a:rPr lang="en-US" sz="1800" dirty="0"/>
              <a:t>, </a:t>
            </a:r>
            <a:r>
              <a:rPr lang="en-GB" sz="1800" b="1" dirty="0"/>
              <a:t>332</a:t>
            </a:r>
            <a:r>
              <a:rPr lang="en-GB" sz="1800" dirty="0"/>
              <a:t>, 235-40 (main paper), </a:t>
            </a:r>
            <a:r>
              <a:rPr lang="en-US" sz="1800" dirty="0"/>
              <a:t>Tyrer et al, (1990). </a:t>
            </a:r>
            <a:r>
              <a:rPr lang="en-US" sz="1800" i="1" dirty="0"/>
              <a:t>Psychological Medicine</a:t>
            </a:r>
            <a:r>
              <a:rPr lang="en-GB" sz="1800" dirty="0"/>
              <a:t>, </a:t>
            </a:r>
            <a:r>
              <a:rPr lang="en-GB" sz="1800" b="1" dirty="0"/>
              <a:t>20</a:t>
            </a:r>
            <a:r>
              <a:rPr lang="en-GB" sz="1800" dirty="0"/>
              <a:t>, 423-31, Tyrer et al, 1993, </a:t>
            </a:r>
            <a:r>
              <a:rPr lang="en-GB" sz="1800" i="1" dirty="0"/>
              <a:t>British Journal of Psychiatry</a:t>
            </a:r>
            <a:r>
              <a:rPr lang="en-GB" sz="1800" dirty="0"/>
              <a:t>, </a:t>
            </a:r>
            <a:r>
              <a:rPr lang="en-GB" sz="1800" b="1" dirty="0"/>
              <a:t>162</a:t>
            </a:r>
            <a:r>
              <a:rPr lang="en-GB" sz="1800" dirty="0"/>
              <a:t>, 219-226 ; </a:t>
            </a:r>
            <a:r>
              <a:rPr lang="en-GB" sz="1800" dirty="0" err="1"/>
              <a:t>Kingdon</a:t>
            </a:r>
            <a:r>
              <a:rPr lang="en-GB" sz="1800" dirty="0"/>
              <a:t> et al, (1996) </a:t>
            </a:r>
            <a:r>
              <a:rPr lang="en-GB" sz="1800" i="1" dirty="0">
                <a:effectLst>
                  <a:outerShdw sx="0" sy="0">
                    <a:srgbClr val="000000"/>
                  </a:outerShdw>
                </a:effectLst>
              </a:rPr>
              <a:t>British Journal of Psychiatry, </a:t>
            </a:r>
            <a:r>
              <a:rPr lang="en-GB" sz="1800" b="1" dirty="0">
                <a:effectLst>
                  <a:outerShdw sx="0" sy="0">
                    <a:srgbClr val="000000"/>
                  </a:outerShdw>
                </a:effectLst>
              </a:rPr>
              <a:t>169, </a:t>
            </a:r>
            <a:r>
              <a:rPr lang="en-GB" sz="1800" dirty="0">
                <a:effectLst>
                  <a:outerShdw sx="0" sy="0">
                    <a:srgbClr val="000000"/>
                  </a:outerShdw>
                </a:effectLst>
              </a:rPr>
              <a:t> 93-97. Tyrer et al, 2004, </a:t>
            </a:r>
            <a:r>
              <a:rPr lang="en-GB" sz="1800" i="1" dirty="0">
                <a:effectLst>
                  <a:outerShdw sx="0" sy="0">
                    <a:srgbClr val="000000"/>
                  </a:outerShdw>
                </a:effectLst>
              </a:rPr>
              <a:t>Psychological Medicine, </a:t>
            </a:r>
            <a:r>
              <a:rPr lang="en-GB" sz="1800" dirty="0">
                <a:effectLst>
                  <a:outerShdw sx="0" sy="0">
                    <a:srgbClr val="000000"/>
                  </a:outerShdw>
                </a:effectLst>
              </a:rPr>
              <a:t> </a:t>
            </a:r>
            <a:r>
              <a:rPr lang="en-US" sz="1800" b="1" dirty="0">
                <a:effectLst>
                  <a:outerShdw sx="0" sy="0">
                    <a:srgbClr val="000000"/>
                  </a:outerShdw>
                </a:effectLst>
              </a:rPr>
              <a:t>34</a:t>
            </a:r>
            <a:r>
              <a:rPr lang="en-US" sz="1800" dirty="0">
                <a:effectLst>
                  <a:outerShdw sx="0" sy="0">
                    <a:srgbClr val="000000"/>
                  </a:outerShdw>
                </a:effectLst>
              </a:rPr>
              <a:t>: 1385-1394; </a:t>
            </a:r>
            <a:r>
              <a:rPr lang="en-US" sz="1800" dirty="0" err="1">
                <a:effectLst>
                  <a:outerShdw sx="0" sy="0">
                    <a:srgbClr val="000000"/>
                  </a:outerShdw>
                </a:effectLst>
              </a:rPr>
              <a:t>Knerer</a:t>
            </a:r>
            <a:r>
              <a:rPr lang="en-US" sz="1800" dirty="0">
                <a:effectLst>
                  <a:outerShdw sx="0" sy="0">
                    <a:srgbClr val="000000"/>
                  </a:outerShdw>
                </a:effectLst>
              </a:rPr>
              <a:t> et al, 2005, </a:t>
            </a:r>
            <a:r>
              <a:rPr lang="en-GB" sz="1800" i="1" dirty="0"/>
              <a:t>Acta </a:t>
            </a:r>
            <a:r>
              <a:rPr lang="en-GB" sz="1800" i="1" dirty="0" err="1"/>
              <a:t>Psychiatrica</a:t>
            </a:r>
            <a:r>
              <a:rPr lang="en-GB" sz="1800" i="1" dirty="0"/>
              <a:t> Scandinavica, </a:t>
            </a:r>
            <a:r>
              <a:rPr lang="en-GB" sz="1800" b="1" dirty="0"/>
              <a:t>112, </a:t>
            </a:r>
            <a:r>
              <a:rPr lang="en-GB" sz="1800" dirty="0"/>
              <a:t>224-232. Tyrer et al, 2021, </a:t>
            </a:r>
            <a:r>
              <a:rPr lang="en-GB" sz="1800" i="1" dirty="0"/>
              <a:t>Personality and Mental Health,  </a:t>
            </a:r>
            <a:r>
              <a:rPr lang="en-GB" sz="1800" dirty="0"/>
              <a:t>32-39; Yang et al (2022). </a:t>
            </a:r>
            <a:r>
              <a:rPr lang="en-GB" sz="1800" i="1" dirty="0"/>
              <a:t>Australian and New Zealand Journal of Psychiatry, </a:t>
            </a:r>
            <a:r>
              <a:rPr lang="en-GB" sz="1800" dirty="0"/>
              <a:t> </a:t>
            </a:r>
            <a:r>
              <a:rPr lang="en-GB" sz="1800" b="1" dirty="0"/>
              <a:t>56</a:t>
            </a:r>
            <a:r>
              <a:rPr lang="en-GB" sz="1800" dirty="0"/>
              <a:t>, 260-269.</a:t>
            </a:r>
          </a:p>
          <a:p>
            <a:pPr marL="0" indent="0">
              <a:buNone/>
            </a:pPr>
            <a:r>
              <a:rPr lang="en-GB" sz="1800" i="1" dirty="0"/>
              <a:t>.</a:t>
            </a:r>
            <a:r>
              <a:rPr lang="en-GB" sz="1800" dirty="0"/>
              <a:t> </a:t>
            </a:r>
            <a:r>
              <a:rPr lang="en-US" sz="1800" dirty="0">
                <a:effectLst>
                  <a:outerShdw sx="0" sy="0">
                    <a:srgbClr val="000000"/>
                  </a:outerShdw>
                </a:effectLst>
              </a:rPr>
              <a:t> </a:t>
            </a:r>
            <a:endParaRPr lang="en-GB" sz="1800" dirty="0">
              <a:effectLst>
                <a:outerShdw sx="0" sy="0">
                  <a:srgbClr val="000000"/>
                </a:outerShdw>
              </a:effectLst>
            </a:endParaRPr>
          </a:p>
          <a:p>
            <a:endParaRPr lang="en-GB" dirty="0">
              <a:effectLst>
                <a:outerShdw sx="0" sy="0">
                  <a:srgbClr val="000000"/>
                </a:outerShdw>
              </a:effectLst>
            </a:endParaRPr>
          </a:p>
          <a:p>
            <a:endParaRPr lang="en-US" sz="1490" dirty="0"/>
          </a:p>
        </p:txBody>
      </p:sp>
      <p:sp>
        <p:nvSpPr>
          <p:cNvPr id="4" name="Footer Placeholder 3">
            <a:extLst>
              <a:ext uri="{FF2B5EF4-FFF2-40B4-BE49-F238E27FC236}">
                <a16:creationId xmlns:a16="http://schemas.microsoft.com/office/drawing/2014/main" id="{77993AC5-055D-394D-9DA5-6342B232D45B}"/>
              </a:ext>
            </a:extLst>
          </p:cNvPr>
          <p:cNvSpPr>
            <a:spLocks noGrp="1"/>
          </p:cNvSpPr>
          <p:nvPr>
            <p:ph type="ftr" sz="quarter" idx="11"/>
          </p:nvPr>
        </p:nvSpPr>
        <p:spPr/>
        <p:txBody>
          <a:bodyPr/>
          <a:lstStyle/>
          <a:p>
            <a:r>
              <a:rPr lang="en-GB"/>
              <a:t>London march 2022</a:t>
            </a:r>
          </a:p>
        </p:txBody>
      </p:sp>
    </p:spTree>
    <p:extLst>
      <p:ext uri="{BB962C8B-B14F-4D97-AF65-F5344CB8AC3E}">
        <p14:creationId xmlns:p14="http://schemas.microsoft.com/office/powerpoint/2010/main" val="3537144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10260</TotalTime>
  <Words>4195</Words>
  <Application>Microsoft Macintosh PowerPoint</Application>
  <PresentationFormat>On-screen Show (4:3)</PresentationFormat>
  <Paragraphs>448</Paragraphs>
  <Slides>51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Arial</vt:lpstr>
      <vt:lpstr>Calibri</vt:lpstr>
      <vt:lpstr>Calibri Light</vt:lpstr>
      <vt:lpstr>Symbol</vt:lpstr>
      <vt:lpstr>Times New Roman</vt:lpstr>
      <vt:lpstr>Wingdings</vt:lpstr>
      <vt:lpstr>Office Theme</vt:lpstr>
      <vt:lpstr>Chart</vt:lpstr>
      <vt:lpstr>Document</vt:lpstr>
      <vt:lpstr>           Improving services for people with personality problems  The ICD-11 classification of personality disorder: a tortuous pathway through science, politics and stigma </vt:lpstr>
      <vt:lpstr>Declaration of interest </vt:lpstr>
      <vt:lpstr>PowerPoint Presentation</vt:lpstr>
      <vt:lpstr> Three reasons why the personality disorder diagnosis is stigmatized</vt:lpstr>
      <vt:lpstr>All of these are scientifically wrong</vt:lpstr>
      <vt:lpstr>1.   It is a criticism of the person</vt:lpstr>
      <vt:lpstr>           2.  It is untreatable</vt:lpstr>
      <vt:lpstr>               3. It never gets better</vt:lpstr>
      <vt:lpstr>Nottingham Study of Neurotic Disorder (1983-2020)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2. Science  The ICD-11 classification attempts to rely on the scientific data underlying personality </vt:lpstr>
      <vt:lpstr>       Everybody has to be somewhere on this spectrum of personality disturbance – and in one place only at any one time</vt:lpstr>
      <vt:lpstr>     How the diagnostic system works</vt:lpstr>
      <vt:lpstr>      Trait domains</vt:lpstr>
      <vt:lpstr>Relationship between domain traits and severity levels</vt:lpstr>
      <vt:lpstr>    Trait Domains: Negative affectivity</vt:lpstr>
      <vt:lpstr>       Dissocial domain trait </vt:lpstr>
      <vt:lpstr>Anankastic domain trait</vt:lpstr>
      <vt:lpstr>  Detached domain trait</vt:lpstr>
      <vt:lpstr>Disinhibited domain trait</vt:lpstr>
      <vt:lpstr>How many possibilities of classifying personality disturbance (if you wish) </vt:lpstr>
      <vt:lpstr>Advantages of ICD-11 proposal for treatment</vt:lpstr>
      <vt:lpstr>It allows change over time to be recorded so can be linked to treatment </vt:lpstr>
      <vt:lpstr>Main addition to ICD-10 definition</vt:lpstr>
      <vt:lpstr>Young people with personality disorder should be recognised and appropriately managed  (Tyrer P (2022) Child and Adolescent Mental Health (in press))  </vt:lpstr>
      <vt:lpstr>Examples of where the new classification                should help treatment </vt:lpstr>
      <vt:lpstr>                  Personality difficulty</vt:lpstr>
      <vt:lpstr>How to manage personality difficulty </vt:lpstr>
      <vt:lpstr>            Mild personality disorder</vt:lpstr>
      <vt:lpstr>  Management of mild personality disorder</vt:lpstr>
      <vt:lpstr>  Example of management of mild personality disorder</vt:lpstr>
      <vt:lpstr>Reply to vicar</vt:lpstr>
      <vt:lpstr> Nidotherapy and social prescribing </vt:lpstr>
      <vt:lpstr> </vt:lpstr>
      <vt:lpstr>           Moderate personality disorder </vt:lpstr>
      <vt:lpstr>Examples of treatment for moderate      personality disorder</vt:lpstr>
      <vt:lpstr>PowerPoint Presentation</vt:lpstr>
      <vt:lpstr>Level 4 of ICD-11 – severe personality disorder </vt:lpstr>
      <vt:lpstr>Treatments for severe personality disorder </vt:lpstr>
      <vt:lpstr>      Please note this day in your diaries  </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nidotherapy is a new treatment approach?</dc:title>
  <dc:creator>pjt30</dc:creator>
  <cp:lastModifiedBy>Tyrer, Peter J</cp:lastModifiedBy>
  <cp:revision>466</cp:revision>
  <dcterms:created xsi:type="dcterms:W3CDTF">2010-01-30T14:51:08Z</dcterms:created>
  <dcterms:modified xsi:type="dcterms:W3CDTF">2022-03-12T18:25:25Z</dcterms:modified>
</cp:coreProperties>
</file>