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handoutMasterIdLst>
    <p:handoutMasterId r:id="rId20"/>
  </p:handoutMasterIdLst>
  <p:sldIdLst>
    <p:sldId id="280" r:id="rId5"/>
    <p:sldId id="279" r:id="rId6"/>
    <p:sldId id="260" r:id="rId7"/>
    <p:sldId id="283" r:id="rId8"/>
    <p:sldId id="262" r:id="rId9"/>
    <p:sldId id="282" r:id="rId10"/>
    <p:sldId id="281" r:id="rId11"/>
    <p:sldId id="263" r:id="rId12"/>
    <p:sldId id="277" r:id="rId13"/>
    <p:sldId id="275" r:id="rId14"/>
    <p:sldId id="278" r:id="rId15"/>
    <p:sldId id="264" r:id="rId16"/>
    <p:sldId id="265" r:id="rId17"/>
    <p:sldId id="276" r:id="rId18"/>
    <p:sldId id="267" r:id="rId19"/>
  </p:sldIdLst>
  <p:sldSz cx="12192000" cy="6858000"/>
  <p:notesSz cx="6669088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66"/>
    <a:srgbClr val="003300"/>
    <a:srgbClr val="663300"/>
    <a:srgbClr val="D600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C5FAE6B-784F-4D02-B69C-83BF3BD38CDD}" v="58" dt="2022-03-09T00:39:24.658"/>
    <p1510:client id="{DB9449FF-5DA9-47E2-B5B2-42B1A907EF4A}" v="222" dt="2022-03-12T14:40:17.81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8069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14" y="5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53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F19FC5-E680-4100-A8DC-67FBAAAB9CF7}" type="datetimeFigureOut">
              <a:rPr lang="en-GB" smtClean="0"/>
              <a:t>12/03/2022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7607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3040B8-1F87-412B-B0BA-2FC487E87A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59901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183F3-3F0D-488B-B0A3-FD33F0C90850}" type="datetimeFigureOut">
              <a:rPr lang="en-GB" smtClean="0"/>
              <a:t>12/03/2022</a:t>
            </a:fld>
            <a:endParaRPr lang="en-GB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998DE-D467-486E-BE61-169477C73EC4}" type="slidenum">
              <a:rPr lang="en-GB" smtClean="0"/>
              <a:t>‹#›</a:t>
            </a:fld>
            <a:endParaRPr lang="en-GB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183F3-3F0D-488B-B0A3-FD33F0C90850}" type="datetimeFigureOut">
              <a:rPr lang="en-GB" smtClean="0"/>
              <a:t>12/03/2022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998DE-D467-486E-BE61-169477C73EC4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183F3-3F0D-488B-B0A3-FD33F0C90850}" type="datetimeFigureOut">
              <a:rPr lang="en-GB" smtClean="0"/>
              <a:t>12/03/2022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998DE-D467-486E-BE61-169477C73EC4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183F3-3F0D-488B-B0A3-FD33F0C90850}" type="datetimeFigureOut">
              <a:rPr lang="en-GB" smtClean="0"/>
              <a:t>12/03/2022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998DE-D467-486E-BE61-169477C73EC4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183F3-3F0D-488B-B0A3-FD33F0C90850}" type="datetimeFigureOut">
              <a:rPr lang="en-GB" smtClean="0"/>
              <a:t>12/03/2022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998DE-D467-486E-BE61-169477C73EC4}" type="slidenum">
              <a:rPr lang="en-GB" smtClean="0"/>
              <a:t>‹#›</a:t>
            </a:fld>
            <a:endParaRPr lang="en-GB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183F3-3F0D-488B-B0A3-FD33F0C90850}" type="datetimeFigureOut">
              <a:rPr lang="en-GB" smtClean="0"/>
              <a:t>12/03/2022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998DE-D467-486E-BE61-169477C73EC4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183F3-3F0D-488B-B0A3-FD33F0C90850}" type="datetimeFigureOut">
              <a:rPr lang="en-GB" smtClean="0"/>
              <a:t>12/03/2022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998DE-D467-486E-BE61-169477C73EC4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183F3-3F0D-488B-B0A3-FD33F0C90850}" type="datetimeFigureOut">
              <a:rPr lang="en-GB" smtClean="0"/>
              <a:t>12/03/2022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998DE-D467-486E-BE61-169477C73EC4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183F3-3F0D-488B-B0A3-FD33F0C90850}" type="datetimeFigureOut">
              <a:rPr lang="en-GB" smtClean="0"/>
              <a:t>12/03/2022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998DE-D467-486E-BE61-169477C73EC4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183F3-3F0D-488B-B0A3-FD33F0C90850}" type="datetimeFigureOut">
              <a:rPr lang="en-GB" smtClean="0"/>
              <a:t>12/03/2022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998DE-D467-486E-BE61-169477C73EC4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183F3-3F0D-488B-B0A3-FD33F0C90850}" type="datetimeFigureOut">
              <a:rPr lang="en-GB" smtClean="0"/>
              <a:t>12/03/2022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/>
          <a:p>
            <a:fld id="{E0D998DE-D467-486E-BE61-169477C73EC4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12700" y="-7144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842000" y="-7144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7D183F3-3F0D-488B-B0A3-FD33F0C90850}" type="datetimeFigureOut">
              <a:rPr lang="en-GB" smtClean="0"/>
              <a:t>12/03/2022</a:t>
            </a:fld>
            <a:endParaRPr lang="en-GB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0D998DE-D467-486E-BE61-169477C73EC4}" type="slidenum">
              <a:rPr lang="en-GB" smtClean="0"/>
              <a:t>‹#›</a:t>
            </a:fld>
            <a:endParaRPr lang="en-GB" dirty="0"/>
          </a:p>
        </p:txBody>
      </p:sp>
      <p:grpSp>
        <p:nvGrpSpPr>
          <p:cNvPr id="2" name="Group 1"/>
          <p:cNvGrpSpPr/>
          <p:nvPr/>
        </p:nvGrpSpPr>
        <p:grpSpPr>
          <a:xfrm>
            <a:off x="-25356" y="202408"/>
            <a:ext cx="12240731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F5FEA7C-2F32-472F-8712-76EE3E6E96FD}"/>
              </a:ext>
            </a:extLst>
          </p:cNvPr>
          <p:cNvSpPr/>
          <p:nvPr/>
        </p:nvSpPr>
        <p:spPr>
          <a:xfrm>
            <a:off x="580256" y="1068064"/>
            <a:ext cx="11118258" cy="3970318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en-GB" sz="3600" b="1" dirty="0"/>
              <a:t>Mr. Leroy D Simpson</a:t>
            </a:r>
            <a:br>
              <a:rPr lang="en-GB" sz="3600" b="1" dirty="0"/>
            </a:br>
            <a:r>
              <a:rPr lang="en-GB" sz="3600" b="1" dirty="0"/>
              <a:t>Harlesden Brent, London </a:t>
            </a:r>
            <a:br>
              <a:rPr lang="en-GB" sz="3600" b="1" dirty="0"/>
            </a:br>
            <a:endParaRPr lang="en-GB" sz="3600" b="1" dirty="0"/>
          </a:p>
          <a:p>
            <a:pPr algn="ctr"/>
            <a:r>
              <a:rPr lang="en-GB" sz="3600" b="1" dirty="0"/>
              <a:t>Person with lived experience</a:t>
            </a:r>
          </a:p>
          <a:p>
            <a:pPr algn="ctr"/>
            <a:r>
              <a:rPr lang="en-GB" sz="3600" b="1" dirty="0"/>
              <a:t> Support for People with a Diagnosis of</a:t>
            </a:r>
            <a:endParaRPr lang="en-GB" dirty="0"/>
          </a:p>
          <a:p>
            <a:pPr algn="ctr"/>
            <a:r>
              <a:rPr lang="en-GB" sz="3600" b="1" dirty="0"/>
              <a:t>Personality Disorder</a:t>
            </a:r>
          </a:p>
          <a:p>
            <a:pPr algn="ctr"/>
            <a:r>
              <a:rPr lang="en-GB" sz="3600" b="1" dirty="0"/>
              <a:t> Tuesday 15th March 2022 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942931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0F5FEA7C-2F32-472F-8712-76EE3E6E96FD}"/>
              </a:ext>
            </a:extLst>
          </p:cNvPr>
          <p:cNvSpPr/>
          <p:nvPr/>
        </p:nvSpPr>
        <p:spPr>
          <a:xfrm>
            <a:off x="580256" y="1155148"/>
            <a:ext cx="1111825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600" b="1" dirty="0"/>
              <a:t>Recovery &amp; Person Centred Planning</a:t>
            </a:r>
          </a:p>
        </p:txBody>
      </p:sp>
      <p:sp>
        <p:nvSpPr>
          <p:cNvPr id="5" name="Oval 4"/>
          <p:cNvSpPr/>
          <p:nvPr/>
        </p:nvSpPr>
        <p:spPr>
          <a:xfrm>
            <a:off x="1491112" y="2757714"/>
            <a:ext cx="9274628" cy="343262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/>
          </a:p>
        </p:txBody>
      </p:sp>
      <p:sp>
        <p:nvSpPr>
          <p:cNvPr id="4" name="Oval 3"/>
          <p:cNvSpPr/>
          <p:nvPr/>
        </p:nvSpPr>
        <p:spPr>
          <a:xfrm>
            <a:off x="2410049" y="2582429"/>
            <a:ext cx="1914070" cy="1094998"/>
          </a:xfrm>
          <a:prstGeom prst="ellipse">
            <a:avLst/>
          </a:prstGeom>
          <a:solidFill>
            <a:srgbClr val="0066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/>
              <a:t>Mental/</a:t>
            </a:r>
          </a:p>
          <a:p>
            <a:pPr algn="ctr"/>
            <a:r>
              <a:rPr lang="en-GB" b="1" dirty="0"/>
              <a:t>Physical Health</a:t>
            </a:r>
          </a:p>
        </p:txBody>
      </p:sp>
      <p:sp>
        <p:nvSpPr>
          <p:cNvPr id="6" name="Oval 5"/>
          <p:cNvSpPr/>
          <p:nvPr/>
        </p:nvSpPr>
        <p:spPr>
          <a:xfrm>
            <a:off x="5171392" y="2210215"/>
            <a:ext cx="1914070" cy="109499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/>
              <a:t>Substance Use</a:t>
            </a:r>
          </a:p>
        </p:txBody>
      </p:sp>
      <p:sp>
        <p:nvSpPr>
          <p:cNvPr id="7" name="Oval 6"/>
          <p:cNvSpPr/>
          <p:nvPr/>
        </p:nvSpPr>
        <p:spPr>
          <a:xfrm>
            <a:off x="7932735" y="2582429"/>
            <a:ext cx="1914070" cy="1094998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50" b="1" dirty="0"/>
              <a:t>Education</a:t>
            </a:r>
          </a:p>
          <a:p>
            <a:pPr algn="ctr"/>
            <a:r>
              <a:rPr lang="en-GB" sz="1450" b="1" dirty="0"/>
              <a:t>Volunteering</a:t>
            </a:r>
          </a:p>
          <a:p>
            <a:pPr algn="ctr"/>
            <a:r>
              <a:rPr lang="en-GB" sz="1450" b="1" dirty="0"/>
              <a:t>Employment</a:t>
            </a:r>
          </a:p>
        </p:txBody>
      </p:sp>
      <p:sp>
        <p:nvSpPr>
          <p:cNvPr id="2" name="Oval 1"/>
          <p:cNvSpPr/>
          <p:nvPr/>
        </p:nvSpPr>
        <p:spPr>
          <a:xfrm>
            <a:off x="5246453" y="3943205"/>
            <a:ext cx="1763948" cy="1061646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/>
              <a:t>Client</a:t>
            </a:r>
          </a:p>
        </p:txBody>
      </p:sp>
      <p:sp>
        <p:nvSpPr>
          <p:cNvPr id="9" name="Oval 8"/>
          <p:cNvSpPr/>
          <p:nvPr/>
        </p:nvSpPr>
        <p:spPr>
          <a:xfrm>
            <a:off x="9870313" y="3926530"/>
            <a:ext cx="1914070" cy="1094998"/>
          </a:xfrm>
          <a:prstGeom prst="ellipse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/>
              <a:t>Housing </a:t>
            </a:r>
          </a:p>
        </p:txBody>
      </p:sp>
      <p:sp>
        <p:nvSpPr>
          <p:cNvPr id="10" name="Oval 9"/>
          <p:cNvSpPr/>
          <p:nvPr/>
        </p:nvSpPr>
        <p:spPr>
          <a:xfrm>
            <a:off x="472471" y="3926530"/>
            <a:ext cx="1914070" cy="1094998"/>
          </a:xfrm>
          <a:prstGeom prst="ellipse">
            <a:avLst/>
          </a:prstGeom>
          <a:solidFill>
            <a:srgbClr val="0033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/>
              <a:t> Risks and Outcomes</a:t>
            </a:r>
          </a:p>
        </p:txBody>
      </p:sp>
      <p:sp>
        <p:nvSpPr>
          <p:cNvPr id="8" name="Oval 7"/>
          <p:cNvSpPr/>
          <p:nvPr/>
        </p:nvSpPr>
        <p:spPr>
          <a:xfrm>
            <a:off x="8422592" y="5074680"/>
            <a:ext cx="1914070" cy="1094998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/>
              <a:t>Exit Plan </a:t>
            </a:r>
          </a:p>
        </p:txBody>
      </p:sp>
      <p:sp>
        <p:nvSpPr>
          <p:cNvPr id="11" name="Oval 10"/>
          <p:cNvSpPr/>
          <p:nvPr/>
        </p:nvSpPr>
        <p:spPr>
          <a:xfrm>
            <a:off x="1920192" y="5074680"/>
            <a:ext cx="1914070" cy="1094998"/>
          </a:xfrm>
          <a:prstGeom prst="ellipse">
            <a:avLst/>
          </a:prstGeom>
          <a:solidFill>
            <a:srgbClr val="6633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/>
              <a:t>Strengths/ Skills</a:t>
            </a:r>
          </a:p>
        </p:txBody>
      </p:sp>
      <p:sp>
        <p:nvSpPr>
          <p:cNvPr id="12" name="Oval 11"/>
          <p:cNvSpPr/>
          <p:nvPr/>
        </p:nvSpPr>
        <p:spPr>
          <a:xfrm>
            <a:off x="4087659" y="5553018"/>
            <a:ext cx="1914070" cy="1094998"/>
          </a:xfrm>
          <a:prstGeom prst="ellipse">
            <a:avLst/>
          </a:prstGeom>
          <a:solidFill>
            <a:srgbClr val="D6009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/>
              <a:t>Dreams and Goals</a:t>
            </a:r>
          </a:p>
        </p:txBody>
      </p:sp>
      <p:sp>
        <p:nvSpPr>
          <p:cNvPr id="13" name="Oval 12"/>
          <p:cNvSpPr/>
          <p:nvPr/>
        </p:nvSpPr>
        <p:spPr>
          <a:xfrm>
            <a:off x="6255126" y="5553018"/>
            <a:ext cx="1914070" cy="1094998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/>
              <a:t>Support Network </a:t>
            </a:r>
          </a:p>
        </p:txBody>
      </p:sp>
    </p:spTree>
    <p:extLst>
      <p:ext uri="{BB962C8B-B14F-4D97-AF65-F5344CB8AC3E}">
        <p14:creationId xmlns:p14="http://schemas.microsoft.com/office/powerpoint/2010/main" val="2080257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9" grpId="0" animBg="1"/>
      <p:bldP spid="10" grpId="0" animBg="1"/>
      <p:bldP spid="8" grpId="0" animBg="1"/>
      <p:bldP spid="11" grpId="0" animBg="1"/>
      <p:bldP spid="12" grpId="0" animBg="1"/>
      <p:bldP spid="1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0F5FEA7C-2F32-472F-8712-76EE3E6E96FD}"/>
              </a:ext>
            </a:extLst>
          </p:cNvPr>
          <p:cNvSpPr/>
          <p:nvPr/>
        </p:nvSpPr>
        <p:spPr>
          <a:xfrm>
            <a:off x="580256" y="1155148"/>
            <a:ext cx="1111825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600" b="1" dirty="0"/>
              <a:t>Other Health Issues</a:t>
            </a:r>
          </a:p>
        </p:txBody>
      </p:sp>
      <p:sp>
        <p:nvSpPr>
          <p:cNvPr id="5" name="Oval 4"/>
          <p:cNvSpPr/>
          <p:nvPr/>
        </p:nvSpPr>
        <p:spPr>
          <a:xfrm>
            <a:off x="1491112" y="2757714"/>
            <a:ext cx="9274628" cy="343262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/>
          </a:p>
        </p:txBody>
      </p:sp>
      <p:sp>
        <p:nvSpPr>
          <p:cNvPr id="4" name="Oval 3"/>
          <p:cNvSpPr/>
          <p:nvPr/>
        </p:nvSpPr>
        <p:spPr>
          <a:xfrm>
            <a:off x="2410049" y="2582429"/>
            <a:ext cx="1914070" cy="1094998"/>
          </a:xfrm>
          <a:prstGeom prst="ellipse">
            <a:avLst/>
          </a:prstGeom>
          <a:solidFill>
            <a:srgbClr val="0066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/>
              <a:t>Teeth</a:t>
            </a:r>
          </a:p>
        </p:txBody>
      </p:sp>
      <p:sp>
        <p:nvSpPr>
          <p:cNvPr id="6" name="Oval 5"/>
          <p:cNvSpPr/>
          <p:nvPr/>
        </p:nvSpPr>
        <p:spPr>
          <a:xfrm>
            <a:off x="5171392" y="2210215"/>
            <a:ext cx="1914070" cy="109499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/>
              <a:t>Eye Infection</a:t>
            </a:r>
          </a:p>
        </p:txBody>
      </p:sp>
      <p:sp>
        <p:nvSpPr>
          <p:cNvPr id="7" name="Oval 6"/>
          <p:cNvSpPr/>
          <p:nvPr/>
        </p:nvSpPr>
        <p:spPr>
          <a:xfrm>
            <a:off x="7932735" y="2582429"/>
            <a:ext cx="1914070" cy="1094998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50" b="1" dirty="0"/>
              <a:t>Feet Corns, etc.</a:t>
            </a:r>
          </a:p>
        </p:txBody>
      </p:sp>
      <p:sp>
        <p:nvSpPr>
          <p:cNvPr id="2" name="Oval 1"/>
          <p:cNvSpPr/>
          <p:nvPr/>
        </p:nvSpPr>
        <p:spPr>
          <a:xfrm>
            <a:off x="5246453" y="3943205"/>
            <a:ext cx="1763948" cy="1061646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/>
              <a:t>Leroy</a:t>
            </a:r>
          </a:p>
        </p:txBody>
      </p:sp>
      <p:sp>
        <p:nvSpPr>
          <p:cNvPr id="9" name="Oval 8"/>
          <p:cNvSpPr/>
          <p:nvPr/>
        </p:nvSpPr>
        <p:spPr>
          <a:xfrm>
            <a:off x="9870313" y="3926530"/>
            <a:ext cx="1914070" cy="1094998"/>
          </a:xfrm>
          <a:prstGeom prst="ellipse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/>
              <a:t>Rashes</a:t>
            </a:r>
          </a:p>
        </p:txBody>
      </p:sp>
      <p:sp>
        <p:nvSpPr>
          <p:cNvPr id="10" name="Oval 9"/>
          <p:cNvSpPr/>
          <p:nvPr/>
        </p:nvSpPr>
        <p:spPr>
          <a:xfrm>
            <a:off x="472471" y="3926530"/>
            <a:ext cx="1914070" cy="1094998"/>
          </a:xfrm>
          <a:prstGeom prst="ellipse">
            <a:avLst/>
          </a:prstGeom>
          <a:solidFill>
            <a:srgbClr val="0033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sz="1700" b="1" dirty="0"/>
              <a:t>Constipation</a:t>
            </a:r>
          </a:p>
        </p:txBody>
      </p:sp>
      <p:sp>
        <p:nvSpPr>
          <p:cNvPr id="8" name="Oval 7"/>
          <p:cNvSpPr/>
          <p:nvPr/>
        </p:nvSpPr>
        <p:spPr>
          <a:xfrm>
            <a:off x="8422592" y="5074680"/>
            <a:ext cx="1914070" cy="1094998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/>
              <a:t>Blood Pressure</a:t>
            </a:r>
          </a:p>
        </p:txBody>
      </p:sp>
      <p:sp>
        <p:nvSpPr>
          <p:cNvPr id="11" name="Oval 10"/>
          <p:cNvSpPr/>
          <p:nvPr/>
        </p:nvSpPr>
        <p:spPr>
          <a:xfrm>
            <a:off x="1920192" y="5074680"/>
            <a:ext cx="1914070" cy="1094998"/>
          </a:xfrm>
          <a:prstGeom prst="ellipse">
            <a:avLst/>
          </a:prstGeom>
          <a:solidFill>
            <a:srgbClr val="6633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/>
              <a:t>Virus</a:t>
            </a:r>
          </a:p>
        </p:txBody>
      </p:sp>
      <p:sp>
        <p:nvSpPr>
          <p:cNvPr id="12" name="Oval 11"/>
          <p:cNvSpPr/>
          <p:nvPr/>
        </p:nvSpPr>
        <p:spPr>
          <a:xfrm>
            <a:off x="4087659" y="5553018"/>
            <a:ext cx="1914070" cy="1094998"/>
          </a:xfrm>
          <a:prstGeom prst="ellipse">
            <a:avLst/>
          </a:prstGeom>
          <a:solidFill>
            <a:srgbClr val="D6009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/>
              <a:t>TB</a:t>
            </a:r>
          </a:p>
        </p:txBody>
      </p:sp>
      <p:sp>
        <p:nvSpPr>
          <p:cNvPr id="13" name="Oval 12"/>
          <p:cNvSpPr/>
          <p:nvPr/>
        </p:nvSpPr>
        <p:spPr>
          <a:xfrm>
            <a:off x="6255126" y="5553018"/>
            <a:ext cx="1914070" cy="1094998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/>
              <a:t>Eye Sight</a:t>
            </a:r>
          </a:p>
        </p:txBody>
      </p:sp>
    </p:spTree>
    <p:extLst>
      <p:ext uri="{BB962C8B-B14F-4D97-AF65-F5344CB8AC3E}">
        <p14:creationId xmlns:p14="http://schemas.microsoft.com/office/powerpoint/2010/main" val="2992537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9" grpId="0" animBg="1"/>
      <p:bldP spid="10" grpId="0" animBg="1"/>
      <p:bldP spid="8" grpId="0" animBg="1"/>
      <p:bldP spid="11" grpId="0" animBg="1"/>
      <p:bldP spid="12" grpId="0" animBg="1"/>
      <p:bldP spid="1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F5FEA7C-2F32-472F-8712-76EE3E6E96FD}"/>
              </a:ext>
            </a:extLst>
          </p:cNvPr>
          <p:cNvSpPr/>
          <p:nvPr/>
        </p:nvSpPr>
        <p:spPr>
          <a:xfrm>
            <a:off x="841513" y="2672497"/>
            <a:ext cx="11045687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b="1" dirty="0"/>
              <a:t>Its very important the person is leader of their recovery path and take ownership of it.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b="1" dirty="0"/>
              <a:t>Hard and Soft outcomes our rewarded the same way at all times in the process.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b="1" dirty="0"/>
              <a:t>This would ensure the person goes the full journey and produce positive outcomes for all involved.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F5FEA7C-2F32-472F-8712-76EE3E6E96FD}"/>
              </a:ext>
            </a:extLst>
          </p:cNvPr>
          <p:cNvSpPr/>
          <p:nvPr/>
        </p:nvSpPr>
        <p:spPr>
          <a:xfrm>
            <a:off x="580256" y="1155148"/>
            <a:ext cx="1111825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600" b="1" dirty="0"/>
              <a:t>Ensuring every person in services is involved in developing an outcomes-focused recovery path</a:t>
            </a:r>
          </a:p>
        </p:txBody>
      </p:sp>
    </p:spTree>
    <p:extLst>
      <p:ext uri="{BB962C8B-B14F-4D97-AF65-F5344CB8AC3E}">
        <p14:creationId xmlns:p14="http://schemas.microsoft.com/office/powerpoint/2010/main" val="281739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F5FEA7C-2F32-472F-8712-76EE3E6E96FD}"/>
              </a:ext>
            </a:extLst>
          </p:cNvPr>
          <p:cNvSpPr/>
          <p:nvPr/>
        </p:nvSpPr>
        <p:spPr>
          <a:xfrm>
            <a:off x="841513" y="2672497"/>
            <a:ext cx="11045687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b="1" dirty="0"/>
              <a:t>This is a hard thing to do but can be the most rewarding part of this process when done well.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b="1" dirty="0"/>
              <a:t>I found agreeing how I kept in touch with my healthcare professionals, when and why was very useful.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b="1" dirty="0"/>
              <a:t>Putting aside a few minutes to discuss something outside my treatment also help me to bond with staff.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F5FEA7C-2F32-472F-8712-76EE3E6E96FD}"/>
              </a:ext>
            </a:extLst>
          </p:cNvPr>
          <p:cNvSpPr/>
          <p:nvPr/>
        </p:nvSpPr>
        <p:spPr>
          <a:xfrm>
            <a:off x="580256" y="1155148"/>
            <a:ext cx="1111825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600" b="1" dirty="0"/>
              <a:t>Engaging with people to encourage continued contact with services </a:t>
            </a:r>
          </a:p>
        </p:txBody>
      </p:sp>
    </p:spTree>
    <p:extLst>
      <p:ext uri="{BB962C8B-B14F-4D97-AF65-F5344CB8AC3E}">
        <p14:creationId xmlns:p14="http://schemas.microsoft.com/office/powerpoint/2010/main" val="2221979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F5FEA7C-2F32-472F-8712-76EE3E6E96FD}"/>
              </a:ext>
            </a:extLst>
          </p:cNvPr>
          <p:cNvSpPr/>
          <p:nvPr/>
        </p:nvSpPr>
        <p:spPr>
          <a:xfrm>
            <a:off x="841513" y="2672497"/>
            <a:ext cx="11045687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b="1" dirty="0"/>
              <a:t>Recognise that people can and do recover from even the most severe personal traumas and distress   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b="1" dirty="0"/>
              <a:t>Aim to support people to make their own recovery – not make them dependent on services provided  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b="1" dirty="0"/>
              <a:t>Recognise the strengths of clients – assessing these alongside their needs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b="1" dirty="0"/>
              <a:t>Know that clients’ recovery will be faster if their individual ambitions are central to the services provided     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F5FEA7C-2F32-472F-8712-76EE3E6E96FD}"/>
              </a:ext>
            </a:extLst>
          </p:cNvPr>
          <p:cNvSpPr/>
          <p:nvPr/>
        </p:nvSpPr>
        <p:spPr>
          <a:xfrm>
            <a:off x="580256" y="1155148"/>
            <a:ext cx="1111825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600" b="1" dirty="0"/>
              <a:t>Recovery Values</a:t>
            </a:r>
          </a:p>
        </p:txBody>
      </p:sp>
    </p:spTree>
    <p:extLst>
      <p:ext uri="{BB962C8B-B14F-4D97-AF65-F5344CB8AC3E}">
        <p14:creationId xmlns:p14="http://schemas.microsoft.com/office/powerpoint/2010/main" val="2080257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6A5A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4068DAF-B388-4417-9E0B-92E069F235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8425" y="643467"/>
            <a:ext cx="7235150" cy="5571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77143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F5FEA7C-2F32-472F-8712-76EE3E6E96FD}"/>
              </a:ext>
            </a:extLst>
          </p:cNvPr>
          <p:cNvSpPr/>
          <p:nvPr/>
        </p:nvSpPr>
        <p:spPr>
          <a:xfrm>
            <a:off x="260941" y="1091564"/>
            <a:ext cx="1175688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GB" sz="3600" b="1" dirty="0"/>
          </a:p>
          <a:p>
            <a:pPr algn="ctr"/>
            <a:r>
              <a:rPr lang="en-GB" sz="3600" b="1" dirty="0"/>
              <a:t>I have been Homeless , Lived in a Hostel, Shared housing and now in my own flat. (General Needs)</a:t>
            </a:r>
          </a:p>
          <a:p>
            <a:pPr algn="ctr"/>
            <a:r>
              <a:rPr lang="en-GB" sz="3600" b="1" dirty="0"/>
              <a:t>Service provider’s were St </a:t>
            </a:r>
            <a:r>
              <a:rPr lang="en-GB" sz="3600" b="1" dirty="0" err="1"/>
              <a:t>Mungos</a:t>
            </a:r>
            <a:r>
              <a:rPr lang="en-GB" sz="3600" b="1" dirty="0"/>
              <a:t> and </a:t>
            </a:r>
          </a:p>
          <a:p>
            <a:pPr algn="ctr"/>
            <a:r>
              <a:rPr lang="en-GB" sz="3600" b="1" dirty="0"/>
              <a:t>The Salvation Army Housing Association</a:t>
            </a:r>
          </a:p>
          <a:p>
            <a:pPr algn="ctr"/>
            <a:r>
              <a:rPr lang="en-GB" sz="3600" b="1" dirty="0"/>
              <a:t>Key Worker and Housing Officer</a:t>
            </a:r>
          </a:p>
          <a:p>
            <a:pPr algn="ctr"/>
            <a:r>
              <a:rPr lang="en-GB" sz="3600" b="1" dirty="0"/>
              <a:t>I been a member of both of these Association residents groups </a:t>
            </a:r>
          </a:p>
          <a:p>
            <a:pPr algn="ctr"/>
            <a:r>
              <a:rPr lang="en-GB" sz="3600" b="1" dirty="0"/>
              <a:t> (Outside In and T4R) </a:t>
            </a:r>
          </a:p>
          <a:p>
            <a:pPr algn="ctr"/>
            <a:r>
              <a:rPr lang="en-GB" sz="3600" b="1" dirty="0"/>
              <a:t>Ex Board Member of SAHA and RDA </a:t>
            </a:r>
          </a:p>
        </p:txBody>
      </p:sp>
    </p:spTree>
    <p:extLst>
      <p:ext uri="{BB962C8B-B14F-4D97-AF65-F5344CB8AC3E}">
        <p14:creationId xmlns:p14="http://schemas.microsoft.com/office/powerpoint/2010/main" val="19797079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F5FEA7C-2F32-472F-8712-76EE3E6E96FD}"/>
              </a:ext>
            </a:extLst>
          </p:cNvPr>
          <p:cNvSpPr/>
          <p:nvPr/>
        </p:nvSpPr>
        <p:spPr>
          <a:xfrm>
            <a:off x="580256" y="1068064"/>
            <a:ext cx="1111825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600" b="1" dirty="0"/>
              <a:t>Severe Depression, Personality Disorder with agoraphobic, paranoid psychotic features with Substance Misuse. </a:t>
            </a:r>
          </a:p>
          <a:p>
            <a:pPr algn="ctr"/>
            <a:r>
              <a:rPr lang="en-GB" sz="3600" b="1" dirty="0"/>
              <a:t>Medication </a:t>
            </a:r>
          </a:p>
          <a:p>
            <a:pPr algn="ctr"/>
            <a:r>
              <a:rPr lang="en-GB" sz="3600" b="1" dirty="0"/>
              <a:t>Olanzapine </a:t>
            </a:r>
          </a:p>
          <a:p>
            <a:pPr algn="ctr"/>
            <a:r>
              <a:rPr lang="en-GB" sz="3600" b="1" dirty="0" err="1"/>
              <a:t>Diazepine</a:t>
            </a:r>
            <a:r>
              <a:rPr lang="en-GB" sz="3600" b="1" dirty="0"/>
              <a:t> </a:t>
            </a:r>
          </a:p>
          <a:p>
            <a:pPr algn="ctr"/>
            <a:r>
              <a:rPr lang="en-GB" sz="3600" b="1" dirty="0" err="1"/>
              <a:t>Epilim</a:t>
            </a:r>
            <a:r>
              <a:rPr lang="en-GB" sz="3600" b="1" dirty="0"/>
              <a:t> 500  </a:t>
            </a:r>
          </a:p>
          <a:p>
            <a:pPr algn="ctr"/>
            <a:r>
              <a:rPr lang="en-GB" sz="3600" b="1" dirty="0"/>
              <a:t>Volunteer for 12-16 Hours a week in a group setting </a:t>
            </a:r>
          </a:p>
        </p:txBody>
      </p:sp>
    </p:spTree>
    <p:extLst>
      <p:ext uri="{BB962C8B-B14F-4D97-AF65-F5344CB8AC3E}">
        <p14:creationId xmlns:p14="http://schemas.microsoft.com/office/powerpoint/2010/main" val="23274909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F5FEA7C-2F32-472F-8712-76EE3E6E96FD}"/>
              </a:ext>
            </a:extLst>
          </p:cNvPr>
          <p:cNvSpPr/>
          <p:nvPr/>
        </p:nvSpPr>
        <p:spPr>
          <a:xfrm>
            <a:off x="841513" y="2324146"/>
            <a:ext cx="11045687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b="1" dirty="0"/>
              <a:t>Coexisting severe mental illness and substance misuse: community health and social care services (NG58)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4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b="1" dirty="0"/>
              <a:t>Antisocial personality disorder: prevention and management (CG77)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4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b="1" dirty="0"/>
              <a:t>Borderline personality disorder: recognition and management (CG78)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F5FEA7C-2F32-472F-8712-76EE3E6E96FD}"/>
              </a:ext>
            </a:extLst>
          </p:cNvPr>
          <p:cNvSpPr/>
          <p:nvPr/>
        </p:nvSpPr>
        <p:spPr>
          <a:xfrm>
            <a:off x="580256" y="1155148"/>
            <a:ext cx="1111825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600" b="1" dirty="0"/>
              <a:t>NICE Guidelines</a:t>
            </a:r>
          </a:p>
        </p:txBody>
      </p:sp>
    </p:spTree>
    <p:extLst>
      <p:ext uri="{BB962C8B-B14F-4D97-AF65-F5344CB8AC3E}">
        <p14:creationId xmlns:p14="http://schemas.microsoft.com/office/powerpoint/2010/main" val="2710894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F5FEA7C-2F32-472F-8712-76EE3E6E96FD}"/>
              </a:ext>
            </a:extLst>
          </p:cNvPr>
          <p:cNvSpPr/>
          <p:nvPr/>
        </p:nvSpPr>
        <p:spPr>
          <a:xfrm>
            <a:off x="841513" y="2570889"/>
            <a:ext cx="11045687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b="1" dirty="0"/>
              <a:t>Treatment for a personality disorder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b="1" dirty="0"/>
              <a:t>Symptoms of a personality disorder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b="1" dirty="0"/>
              <a:t>Therapeutic communities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b="1" dirty="0"/>
              <a:t>Medicine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b="1" dirty="0"/>
              <a:t>Recovery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F5FEA7C-2F32-472F-8712-76EE3E6E96FD}"/>
              </a:ext>
            </a:extLst>
          </p:cNvPr>
          <p:cNvSpPr/>
          <p:nvPr/>
        </p:nvSpPr>
        <p:spPr>
          <a:xfrm>
            <a:off x="580256" y="1155148"/>
            <a:ext cx="1111825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600" b="1" dirty="0"/>
              <a:t>www.nhs.uk/mental-health/conditions/personality-disorder/</a:t>
            </a:r>
          </a:p>
        </p:txBody>
      </p:sp>
    </p:spTree>
    <p:extLst>
      <p:ext uri="{BB962C8B-B14F-4D97-AF65-F5344CB8AC3E}">
        <p14:creationId xmlns:p14="http://schemas.microsoft.com/office/powerpoint/2010/main" val="3915023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F5FEA7C-2F32-472F-8712-76EE3E6E96FD}"/>
              </a:ext>
            </a:extLst>
          </p:cNvPr>
          <p:cNvSpPr/>
          <p:nvPr/>
        </p:nvSpPr>
        <p:spPr>
          <a:xfrm>
            <a:off x="841513" y="2324146"/>
            <a:ext cx="11045687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b="1" dirty="0"/>
              <a:t>It is not clear exactly what causes personality disorders, but they are thought to result from a combination of the genes a person inherits and early environmental influences – for example, a distressing childhood experience (such as abuse or neglect).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b="1" dirty="0"/>
              <a:t>Support for people living with a personality disorder.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b="1" dirty="0"/>
              <a:t>Having a personality disorder can have a big effect on the person's life, as well as their family and friends, but support is available.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F5FEA7C-2F32-472F-8712-76EE3E6E96FD}"/>
              </a:ext>
            </a:extLst>
          </p:cNvPr>
          <p:cNvSpPr/>
          <p:nvPr/>
        </p:nvSpPr>
        <p:spPr>
          <a:xfrm>
            <a:off x="580256" y="1155148"/>
            <a:ext cx="1111825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600" b="1" dirty="0"/>
              <a:t>Causes</a:t>
            </a:r>
          </a:p>
        </p:txBody>
      </p:sp>
    </p:spTree>
    <p:extLst>
      <p:ext uri="{BB962C8B-B14F-4D97-AF65-F5344CB8AC3E}">
        <p14:creationId xmlns:p14="http://schemas.microsoft.com/office/powerpoint/2010/main" val="2483067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F5FEA7C-2F32-472F-8712-76EE3E6E96FD}"/>
              </a:ext>
            </a:extLst>
          </p:cNvPr>
          <p:cNvSpPr/>
          <p:nvPr/>
        </p:nvSpPr>
        <p:spPr>
          <a:xfrm>
            <a:off x="841513" y="2324146"/>
            <a:ext cx="11045687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b="1" dirty="0"/>
              <a:t>Resident/Customer must be part of their Recovery Path Way and Goals settings at all stages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b="1" dirty="0"/>
              <a:t>Healthcare professional must always voice their concerns with the person at all stages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b="1" dirty="0"/>
              <a:t>Assessment dates/ stages to be set up asap but not written in stone, so if something isn’t work other options can be looked at as early as possible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b="1" dirty="0"/>
              <a:t>Always check that the services our working together to provide the best outcome for the Customer  on a regular basic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b="1" dirty="0"/>
              <a:t>Verbal feedback is better than no feedback at all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b="1" dirty="0"/>
              <a:t>A strong relationship must be put in place based on Trust Honesty and good conversation both ways </a:t>
            </a:r>
            <a:endParaRPr lang="en-GB" sz="24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F5FEA7C-2F32-472F-8712-76EE3E6E96FD}"/>
              </a:ext>
            </a:extLst>
          </p:cNvPr>
          <p:cNvSpPr/>
          <p:nvPr/>
        </p:nvSpPr>
        <p:spPr>
          <a:xfrm>
            <a:off x="580256" y="1155148"/>
            <a:ext cx="1111825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600" b="1" dirty="0"/>
              <a:t>Learning from lived experience: towards recovery </a:t>
            </a:r>
          </a:p>
        </p:txBody>
      </p:sp>
    </p:spTree>
    <p:extLst>
      <p:ext uri="{BB962C8B-B14F-4D97-AF65-F5344CB8AC3E}">
        <p14:creationId xmlns:p14="http://schemas.microsoft.com/office/powerpoint/2010/main" val="596057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F5FEA7C-2F32-472F-8712-76EE3E6E96FD}"/>
              </a:ext>
            </a:extLst>
          </p:cNvPr>
          <p:cNvSpPr/>
          <p:nvPr/>
        </p:nvSpPr>
        <p:spPr>
          <a:xfrm>
            <a:off x="841513" y="2324146"/>
            <a:ext cx="11045687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b="1" dirty="0"/>
              <a:t>Ensuring people facing mental health challenges develop their own definition of recovery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b="1" dirty="0"/>
              <a:t>Means to me that I can recover as much as possible that good about me and learn to accept and manage what is weak or bad about me.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b="1" dirty="0"/>
              <a:t>Accept that this process is  my best chance to transform my life.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b="1" dirty="0"/>
              <a:t>Healthcare professionals working by myside to reach my goals and improve the quality of my life.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F5FEA7C-2F32-472F-8712-76EE3E6E96FD}"/>
              </a:ext>
            </a:extLst>
          </p:cNvPr>
          <p:cNvSpPr/>
          <p:nvPr/>
        </p:nvSpPr>
        <p:spPr>
          <a:xfrm>
            <a:off x="580256" y="1155148"/>
            <a:ext cx="1111825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600" b="1" dirty="0"/>
              <a:t>What does recovery mean to you?</a:t>
            </a:r>
          </a:p>
        </p:txBody>
      </p:sp>
    </p:spTree>
    <p:extLst>
      <p:ext uri="{BB962C8B-B14F-4D97-AF65-F5344CB8AC3E}">
        <p14:creationId xmlns:p14="http://schemas.microsoft.com/office/powerpoint/2010/main" val="2063443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0F5FEA7C-2F32-472F-8712-76EE3E6E96FD}"/>
              </a:ext>
            </a:extLst>
          </p:cNvPr>
          <p:cNvSpPr/>
          <p:nvPr/>
        </p:nvSpPr>
        <p:spPr>
          <a:xfrm>
            <a:off x="580256" y="1155148"/>
            <a:ext cx="1111825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600" b="1" dirty="0"/>
              <a:t>Recovery &amp; Person Centred Planning</a:t>
            </a:r>
          </a:p>
        </p:txBody>
      </p:sp>
      <p:sp>
        <p:nvSpPr>
          <p:cNvPr id="5" name="Oval 4"/>
          <p:cNvSpPr/>
          <p:nvPr/>
        </p:nvSpPr>
        <p:spPr>
          <a:xfrm>
            <a:off x="1491112" y="2757714"/>
            <a:ext cx="9274628" cy="343262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/>
          </a:p>
        </p:txBody>
      </p:sp>
      <p:sp>
        <p:nvSpPr>
          <p:cNvPr id="4" name="Oval 3"/>
          <p:cNvSpPr/>
          <p:nvPr/>
        </p:nvSpPr>
        <p:spPr>
          <a:xfrm>
            <a:off x="2410049" y="2582429"/>
            <a:ext cx="1914070" cy="1094998"/>
          </a:xfrm>
          <a:prstGeom prst="ellipse">
            <a:avLst/>
          </a:prstGeom>
          <a:solidFill>
            <a:srgbClr val="0066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/>
              <a:t>Mental/</a:t>
            </a:r>
          </a:p>
          <a:p>
            <a:pPr algn="ctr"/>
            <a:r>
              <a:rPr lang="en-GB" b="1" dirty="0"/>
              <a:t>Physical Health</a:t>
            </a:r>
          </a:p>
        </p:txBody>
      </p:sp>
      <p:sp>
        <p:nvSpPr>
          <p:cNvPr id="6" name="Oval 5"/>
          <p:cNvSpPr/>
          <p:nvPr/>
        </p:nvSpPr>
        <p:spPr>
          <a:xfrm>
            <a:off x="5171392" y="2210215"/>
            <a:ext cx="1914070" cy="109499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/>
              <a:t>Substance Use</a:t>
            </a:r>
          </a:p>
        </p:txBody>
      </p:sp>
      <p:sp>
        <p:nvSpPr>
          <p:cNvPr id="7" name="Oval 6"/>
          <p:cNvSpPr/>
          <p:nvPr/>
        </p:nvSpPr>
        <p:spPr>
          <a:xfrm>
            <a:off x="7932735" y="2582429"/>
            <a:ext cx="1914070" cy="1094998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50" b="1" dirty="0"/>
              <a:t>Education</a:t>
            </a:r>
          </a:p>
          <a:p>
            <a:pPr algn="ctr"/>
            <a:r>
              <a:rPr lang="en-GB" sz="1450" b="1" dirty="0"/>
              <a:t>Volunteering</a:t>
            </a:r>
          </a:p>
          <a:p>
            <a:pPr algn="ctr"/>
            <a:r>
              <a:rPr lang="en-GB" sz="1450" b="1" dirty="0"/>
              <a:t>Employment</a:t>
            </a:r>
          </a:p>
        </p:txBody>
      </p:sp>
      <p:sp>
        <p:nvSpPr>
          <p:cNvPr id="2" name="Oval 1"/>
          <p:cNvSpPr/>
          <p:nvPr/>
        </p:nvSpPr>
        <p:spPr>
          <a:xfrm>
            <a:off x="5246453" y="3943205"/>
            <a:ext cx="1763948" cy="1061646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/>
              <a:t>Leroy</a:t>
            </a:r>
          </a:p>
        </p:txBody>
      </p:sp>
      <p:sp>
        <p:nvSpPr>
          <p:cNvPr id="9" name="Oval 8"/>
          <p:cNvSpPr/>
          <p:nvPr/>
        </p:nvSpPr>
        <p:spPr>
          <a:xfrm>
            <a:off x="9870313" y="3926530"/>
            <a:ext cx="1914070" cy="1094998"/>
          </a:xfrm>
          <a:prstGeom prst="ellipse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/>
              <a:t>Housing </a:t>
            </a:r>
          </a:p>
        </p:txBody>
      </p:sp>
      <p:sp>
        <p:nvSpPr>
          <p:cNvPr id="10" name="Oval 9"/>
          <p:cNvSpPr/>
          <p:nvPr/>
        </p:nvSpPr>
        <p:spPr>
          <a:xfrm>
            <a:off x="472471" y="3926530"/>
            <a:ext cx="1914070" cy="1094998"/>
          </a:xfrm>
          <a:prstGeom prst="ellipse">
            <a:avLst/>
          </a:prstGeom>
          <a:solidFill>
            <a:srgbClr val="0033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/>
              <a:t> Risks and Outcomes</a:t>
            </a:r>
          </a:p>
        </p:txBody>
      </p:sp>
      <p:sp>
        <p:nvSpPr>
          <p:cNvPr id="8" name="Oval 7"/>
          <p:cNvSpPr/>
          <p:nvPr/>
        </p:nvSpPr>
        <p:spPr>
          <a:xfrm>
            <a:off x="8422592" y="5074680"/>
            <a:ext cx="1914070" cy="1094998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/>
              <a:t>Exit Plan </a:t>
            </a:r>
          </a:p>
        </p:txBody>
      </p:sp>
      <p:sp>
        <p:nvSpPr>
          <p:cNvPr id="11" name="Oval 10"/>
          <p:cNvSpPr/>
          <p:nvPr/>
        </p:nvSpPr>
        <p:spPr>
          <a:xfrm>
            <a:off x="1920192" y="5074680"/>
            <a:ext cx="1914070" cy="1094998"/>
          </a:xfrm>
          <a:prstGeom prst="ellipse">
            <a:avLst/>
          </a:prstGeom>
          <a:solidFill>
            <a:srgbClr val="6633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/>
              <a:t>Strengths/ Skills</a:t>
            </a:r>
          </a:p>
        </p:txBody>
      </p:sp>
      <p:sp>
        <p:nvSpPr>
          <p:cNvPr id="12" name="Oval 11"/>
          <p:cNvSpPr/>
          <p:nvPr/>
        </p:nvSpPr>
        <p:spPr>
          <a:xfrm>
            <a:off x="4087659" y="5553018"/>
            <a:ext cx="1914070" cy="1094998"/>
          </a:xfrm>
          <a:prstGeom prst="ellipse">
            <a:avLst/>
          </a:prstGeom>
          <a:solidFill>
            <a:srgbClr val="D6009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/>
              <a:t>Dreams and Goals</a:t>
            </a:r>
          </a:p>
        </p:txBody>
      </p:sp>
      <p:sp>
        <p:nvSpPr>
          <p:cNvPr id="13" name="Oval 12"/>
          <p:cNvSpPr/>
          <p:nvPr/>
        </p:nvSpPr>
        <p:spPr>
          <a:xfrm>
            <a:off x="6255126" y="5553018"/>
            <a:ext cx="1914070" cy="1094998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/>
              <a:t>Support Network </a:t>
            </a:r>
          </a:p>
        </p:txBody>
      </p:sp>
    </p:spTree>
    <p:extLst>
      <p:ext uri="{BB962C8B-B14F-4D97-AF65-F5344CB8AC3E}">
        <p14:creationId xmlns:p14="http://schemas.microsoft.com/office/powerpoint/2010/main" val="2000559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9" grpId="0" animBg="1"/>
      <p:bldP spid="10" grpId="0" animBg="1"/>
      <p:bldP spid="8" grpId="0" animBg="1"/>
      <p:bldP spid="11" grpId="0" animBg="1"/>
      <p:bldP spid="12" grpId="0" animBg="1"/>
      <p:bldP spid="13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E610022812094CB3BA3D1EB96D1391" ma:contentTypeVersion="12" ma:contentTypeDescription="Create a new document." ma:contentTypeScope="" ma:versionID="c7f942387714b30aba30bbbcfc7d01ce">
  <xsd:schema xmlns:xsd="http://www.w3.org/2001/XMLSchema" xmlns:xs="http://www.w3.org/2001/XMLSchema" xmlns:p="http://schemas.microsoft.com/office/2006/metadata/properties" xmlns:ns3="723f2be7-04ab-48db-bf99-cf491dffd703" xmlns:ns4="796e094e-9c10-417c-84b9-4d361948adde" targetNamespace="http://schemas.microsoft.com/office/2006/metadata/properties" ma:root="true" ma:fieldsID="c2e506bd62aa0fe0f9a83bc19063ac9d" ns3:_="" ns4:_="">
    <xsd:import namespace="723f2be7-04ab-48db-bf99-cf491dffd703"/>
    <xsd:import namespace="796e094e-9c10-417c-84b9-4d361948adde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23f2be7-04ab-48db-bf99-cf491dffd70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96e094e-9c10-417c-84b9-4d361948adde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5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F6D11E2-F3AB-4F52-A789-214B0433178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E3CFD7E-7516-49C6-BCEA-855EEB74643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23f2be7-04ab-48db-bf99-cf491dffd703"/>
    <ds:schemaRef ds:uri="796e094e-9c10-417c-84b9-4d361948add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515B590-CF49-4330-BC34-E98E97C6107E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265</TotalTime>
  <Words>737</Words>
  <Application>Microsoft Office PowerPoint</Application>
  <PresentationFormat>Widescreen</PresentationFormat>
  <Paragraphs>99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Constantia</vt:lpstr>
      <vt:lpstr>Wingdings 2</vt:lpstr>
      <vt:lpstr>Flow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Leroy Simpson</dc:creator>
  <cp:lastModifiedBy>Leroy Decosta Simpson</cp:lastModifiedBy>
  <cp:revision>75</cp:revision>
  <cp:lastPrinted>2020-01-21T15:16:16Z</cp:lastPrinted>
  <dcterms:created xsi:type="dcterms:W3CDTF">2020-01-08T11:55:01Z</dcterms:created>
  <dcterms:modified xsi:type="dcterms:W3CDTF">2022-03-12T14:43:29Z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0x01010079E610022812094CB3BA3D1EB96D1391</vt:lpwstr>
  </property>
</Properties>
</file>