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8" r:id="rId2"/>
    <p:sldId id="344" r:id="rId3"/>
    <p:sldId id="340" r:id="rId4"/>
    <p:sldId id="345" r:id="rId5"/>
    <p:sldId id="339" r:id="rId6"/>
    <p:sldId id="346" r:id="rId7"/>
    <p:sldId id="307" r:id="rId8"/>
    <p:sldId id="347" r:id="rId9"/>
    <p:sldId id="348" r:id="rId10"/>
    <p:sldId id="349" r:id="rId11"/>
    <p:sldId id="350" r:id="rId12"/>
    <p:sldId id="342" r:id="rId13"/>
    <p:sldId id="351" r:id="rId14"/>
    <p:sldId id="311" r:id="rId15"/>
    <p:sldId id="312" r:id="rId16"/>
    <p:sldId id="352" r:id="rId17"/>
    <p:sldId id="316" r:id="rId18"/>
    <p:sldId id="323" r:id="rId19"/>
    <p:sldId id="324" r:id="rId20"/>
    <p:sldId id="325" r:id="rId21"/>
    <p:sldId id="328" r:id="rId22"/>
    <p:sldId id="329" r:id="rId23"/>
    <p:sldId id="330" r:id="rId24"/>
    <p:sldId id="331" r:id="rId25"/>
    <p:sldId id="334" r:id="rId26"/>
    <p:sldId id="3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121" autoAdjust="0"/>
  </p:normalViewPr>
  <p:slideViewPr>
    <p:cSldViewPr snapToGrid="0">
      <p:cViewPr varScale="1">
        <p:scale>
          <a:sx n="48" d="100"/>
          <a:sy n="48" d="100"/>
        </p:scale>
        <p:origin x="20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FD175-E692-41C1-A1DB-1A9D9FEBE6E9}"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GB"/>
        </a:p>
      </dgm:t>
    </dgm:pt>
    <dgm:pt modelId="{43EEEE9A-2939-4920-9BB5-2F0C8E7F04C1}">
      <dgm:prSet phldrT="[Text]" custT="1"/>
      <dgm:spPr/>
      <dgm:t>
        <a:bodyPr/>
        <a:lstStyle/>
        <a:p>
          <a:r>
            <a:rPr lang="en-GB" sz="1600" b="1" dirty="0"/>
            <a:t>Child protection</a:t>
          </a:r>
          <a:endParaRPr lang="en-GB" sz="1600" dirty="0"/>
        </a:p>
      </dgm:t>
    </dgm:pt>
    <dgm:pt modelId="{34D5704D-DF4E-47E8-A461-6185E7D29816}" type="parTrans" cxnId="{FE242CF1-68BE-49A7-84C6-FDD04249C6CF}">
      <dgm:prSet/>
      <dgm:spPr/>
      <dgm:t>
        <a:bodyPr/>
        <a:lstStyle/>
        <a:p>
          <a:endParaRPr lang="en-GB" sz="1600"/>
        </a:p>
      </dgm:t>
    </dgm:pt>
    <dgm:pt modelId="{6526D0E1-5595-417C-98A3-C29CC02BEDA1}" type="sibTrans" cxnId="{FE242CF1-68BE-49A7-84C6-FDD04249C6CF}">
      <dgm:prSet/>
      <dgm:spPr/>
      <dgm:t>
        <a:bodyPr/>
        <a:lstStyle/>
        <a:p>
          <a:endParaRPr lang="en-GB" sz="1600"/>
        </a:p>
      </dgm:t>
    </dgm:pt>
    <dgm:pt modelId="{EF8448D0-9EA7-4BD9-8FE0-D27EEE39EAC2}">
      <dgm:prSet phldrT="[Text]" custT="1"/>
      <dgm:spPr/>
      <dgm:t>
        <a:bodyPr/>
        <a:lstStyle/>
        <a:p>
          <a:r>
            <a:rPr lang="en-GB" sz="1600" b="1" dirty="0"/>
            <a:t>Making Safeguarding Personal</a:t>
          </a:r>
          <a:endParaRPr lang="en-GB" sz="1600" dirty="0"/>
        </a:p>
      </dgm:t>
    </dgm:pt>
    <dgm:pt modelId="{245F432D-E4D5-465E-A8F9-2E8C40F084EB}" type="parTrans" cxnId="{66534207-8678-4ECC-AFAF-F02F8B9B1D4C}">
      <dgm:prSet/>
      <dgm:spPr/>
      <dgm:t>
        <a:bodyPr/>
        <a:lstStyle/>
        <a:p>
          <a:endParaRPr lang="en-GB" sz="1600"/>
        </a:p>
      </dgm:t>
    </dgm:pt>
    <dgm:pt modelId="{6EB8EF11-1D0D-4A8B-99A3-D73A21A079B2}" type="sibTrans" cxnId="{66534207-8678-4ECC-AFAF-F02F8B9B1D4C}">
      <dgm:prSet/>
      <dgm:spPr/>
      <dgm:t>
        <a:bodyPr/>
        <a:lstStyle/>
        <a:p>
          <a:endParaRPr lang="en-GB" sz="1600"/>
        </a:p>
      </dgm:t>
    </dgm:pt>
    <dgm:pt modelId="{14E99F5D-B4E3-4368-AA5E-4468ADE18C04}" type="pres">
      <dgm:prSet presAssocID="{073FD175-E692-41C1-A1DB-1A9D9FEBE6E9}" presName="cycle" presStyleCnt="0">
        <dgm:presLayoutVars>
          <dgm:dir/>
          <dgm:resizeHandles val="exact"/>
        </dgm:presLayoutVars>
      </dgm:prSet>
      <dgm:spPr/>
    </dgm:pt>
    <dgm:pt modelId="{FD251A53-D5EC-486A-AD34-14CA341B7B49}" type="pres">
      <dgm:prSet presAssocID="{43EEEE9A-2939-4920-9BB5-2F0C8E7F04C1}" presName="arrow" presStyleLbl="node1" presStyleIdx="0" presStyleCnt="2" custScaleX="52405" custScaleY="51412" custRadScaleRad="136550" custRadScaleInc="15455">
        <dgm:presLayoutVars>
          <dgm:bulletEnabled val="1"/>
        </dgm:presLayoutVars>
      </dgm:prSet>
      <dgm:spPr/>
    </dgm:pt>
    <dgm:pt modelId="{9FEDB0BF-22B6-44C6-87CF-27726BC3E6A5}" type="pres">
      <dgm:prSet presAssocID="{EF8448D0-9EA7-4BD9-8FE0-D27EEE39EAC2}" presName="arrow" presStyleLbl="node1" presStyleIdx="1" presStyleCnt="2" custScaleX="57641" custScaleY="68431" custRadScaleRad="136240" custRadScaleInc="-11840">
        <dgm:presLayoutVars>
          <dgm:bulletEnabled val="1"/>
        </dgm:presLayoutVars>
      </dgm:prSet>
      <dgm:spPr/>
    </dgm:pt>
  </dgm:ptLst>
  <dgm:cxnLst>
    <dgm:cxn modelId="{8ED50A01-85AC-431A-9997-7943468109BC}" type="presOf" srcId="{43EEEE9A-2939-4920-9BB5-2F0C8E7F04C1}" destId="{FD251A53-D5EC-486A-AD34-14CA341B7B49}" srcOrd="0" destOrd="0" presId="urn:microsoft.com/office/officeart/2005/8/layout/arrow1"/>
    <dgm:cxn modelId="{66534207-8678-4ECC-AFAF-F02F8B9B1D4C}" srcId="{073FD175-E692-41C1-A1DB-1A9D9FEBE6E9}" destId="{EF8448D0-9EA7-4BD9-8FE0-D27EEE39EAC2}" srcOrd="1" destOrd="0" parTransId="{245F432D-E4D5-465E-A8F9-2E8C40F084EB}" sibTransId="{6EB8EF11-1D0D-4A8B-99A3-D73A21A079B2}"/>
    <dgm:cxn modelId="{F5BFAB1E-06AA-4B11-84EA-820A39FA4B56}" type="presOf" srcId="{EF8448D0-9EA7-4BD9-8FE0-D27EEE39EAC2}" destId="{9FEDB0BF-22B6-44C6-87CF-27726BC3E6A5}" srcOrd="0" destOrd="0" presId="urn:microsoft.com/office/officeart/2005/8/layout/arrow1"/>
    <dgm:cxn modelId="{D0275B5E-7944-454A-90CE-12C03065FC74}" type="presOf" srcId="{073FD175-E692-41C1-A1DB-1A9D9FEBE6E9}" destId="{14E99F5D-B4E3-4368-AA5E-4468ADE18C04}" srcOrd="0" destOrd="0" presId="urn:microsoft.com/office/officeart/2005/8/layout/arrow1"/>
    <dgm:cxn modelId="{FE242CF1-68BE-49A7-84C6-FDD04249C6CF}" srcId="{073FD175-E692-41C1-A1DB-1A9D9FEBE6E9}" destId="{43EEEE9A-2939-4920-9BB5-2F0C8E7F04C1}" srcOrd="0" destOrd="0" parTransId="{34D5704D-DF4E-47E8-A461-6185E7D29816}" sibTransId="{6526D0E1-5595-417C-98A3-C29CC02BEDA1}"/>
    <dgm:cxn modelId="{683120CF-BEAE-4985-B517-44EA45045425}" type="presParOf" srcId="{14E99F5D-B4E3-4368-AA5E-4468ADE18C04}" destId="{FD251A53-D5EC-486A-AD34-14CA341B7B49}" srcOrd="0" destOrd="0" presId="urn:microsoft.com/office/officeart/2005/8/layout/arrow1"/>
    <dgm:cxn modelId="{D3C65195-588E-4365-B6D4-0EADDDFDC968}" type="presParOf" srcId="{14E99F5D-B4E3-4368-AA5E-4468ADE18C04}" destId="{9FEDB0BF-22B6-44C6-87CF-27726BC3E6A5}"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1A53-D5EC-486A-AD34-14CA341B7B49}">
      <dsp:nvSpPr>
        <dsp:cNvPr id="0" name=""/>
        <dsp:cNvSpPr/>
      </dsp:nvSpPr>
      <dsp:spPr>
        <a:xfrm rot="16200000">
          <a:off x="235646" y="17102"/>
          <a:ext cx="1805190" cy="1770984"/>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Child protection</a:t>
          </a:r>
          <a:endParaRPr lang="en-GB" sz="1600" kern="1200" dirty="0"/>
        </a:p>
      </dsp:txBody>
      <dsp:txXfrm rot="5400000">
        <a:off x="562672" y="451295"/>
        <a:ext cx="1461062" cy="902595"/>
      </dsp:txXfrm>
    </dsp:sp>
    <dsp:sp modelId="{9FEDB0BF-22B6-44C6-87CF-27726BC3E6A5}">
      <dsp:nvSpPr>
        <dsp:cNvPr id="0" name=""/>
        <dsp:cNvSpPr/>
      </dsp:nvSpPr>
      <dsp:spPr>
        <a:xfrm rot="5400000">
          <a:off x="6484711" y="-185841"/>
          <a:ext cx="1985554" cy="235723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Making Safeguarding Personal</a:t>
          </a:r>
          <a:endParaRPr lang="en-GB" sz="1600" kern="1200" dirty="0"/>
        </a:p>
      </dsp:txBody>
      <dsp:txXfrm rot="-5400000">
        <a:off x="6298871" y="496388"/>
        <a:ext cx="2009764" cy="99277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A40D-846E-483B-B16D-32C2BB2CCA42}"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AC8C7-C789-4CBE-A1C9-D97DE4C4DBEB}" type="slidenum">
              <a:rPr lang="en-GB" smtClean="0"/>
              <a:t>‹#›</a:t>
            </a:fld>
            <a:endParaRPr lang="en-GB"/>
          </a:p>
        </p:txBody>
      </p:sp>
    </p:spTree>
    <p:extLst>
      <p:ext uri="{BB962C8B-B14F-4D97-AF65-F5344CB8AC3E}">
        <p14:creationId xmlns:p14="http://schemas.microsoft.com/office/powerpoint/2010/main" val="166763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684213"/>
            <a:ext cx="4486275" cy="2524125"/>
          </a:xfrm>
        </p:spPr>
      </p:sp>
      <p:sp>
        <p:nvSpPr>
          <p:cNvPr id="3" name="Notes Placeholder 2"/>
          <p:cNvSpPr>
            <a:spLocks noGrp="1"/>
          </p:cNvSpPr>
          <p:nvPr>
            <p:ph type="body" idx="1"/>
          </p:nvPr>
        </p:nvSpPr>
        <p:spPr/>
        <p:txBody>
          <a:bodyPr/>
          <a:lstStyle/>
          <a:p>
            <a:r>
              <a:rPr lang="en-GB" dirty="0"/>
              <a:t>Introduce selves</a:t>
            </a:r>
          </a:p>
          <a:p>
            <a:r>
              <a:rPr lang="en-GB" dirty="0"/>
              <a:t>Refer</a:t>
            </a:r>
            <a:r>
              <a:rPr lang="en-GB" baseline="0" dirty="0"/>
              <a:t> to biographies – one children’s person; one adult person</a:t>
            </a:r>
          </a:p>
          <a:p>
            <a:r>
              <a:rPr lang="en-GB" baseline="0" dirty="0"/>
              <a:t>Say we are going to draw on our experiences of discussing TS with staff and managers from all over the country from different agencies and localities.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0A7C2-41B6-4850-B142-C315FF68A964}"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125384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had happened over the last 2 years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AC8C7-C789-4CBE-A1C9-D97DE4C4D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55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Policy input</a:t>
            </a:r>
          </a:p>
          <a:p>
            <a:r>
              <a:rPr lang="en-GB" dirty="0"/>
              <a:t>Chief social worker (adults) brought partners together</a:t>
            </a:r>
          </a:p>
          <a:p>
            <a:r>
              <a:rPr lang="en-GB" dirty="0"/>
              <a:t>Dez author</a:t>
            </a:r>
          </a:p>
          <a:p>
            <a:r>
              <a:rPr lang="en-GB" dirty="0"/>
              <a:t>Also BASW, NWG, ADASS, LGA and others</a:t>
            </a:r>
          </a:p>
          <a:p>
            <a:r>
              <a:rPr lang="en-GB" dirty="0"/>
              <a:t>This briefing is designed for all those involved in safeguarding adults, from frontline practitioners to senior leaders and has a particular focus on the role of social work with adults</a:t>
            </a:r>
          </a:p>
          <a:p>
            <a:endParaRPr lang="en-GB" dirty="0"/>
          </a:p>
          <a:p>
            <a:r>
              <a:rPr lang="en-GB" dirty="0"/>
              <a:t>This launched a number of months ago – we had over 680 people at the event from across the country.</a:t>
            </a:r>
          </a:p>
        </p:txBody>
      </p:sp>
      <p:sp>
        <p:nvSpPr>
          <p:cNvPr id="4" name="Slide Number Placeholder 3"/>
          <p:cNvSpPr>
            <a:spLocks noGrp="1"/>
          </p:cNvSpPr>
          <p:nvPr>
            <p:ph type="sldNum" sz="quarter" idx="5"/>
          </p:nvPr>
        </p:nvSpPr>
        <p:spPr/>
        <p:txBody>
          <a:bodyPr/>
          <a:lstStyle/>
          <a:p>
            <a:fld id="{7B089799-C0DE-45DB-BD42-C1905ABC2D85}" type="slidenum">
              <a:rPr lang="en-GB" smtClean="0"/>
              <a:t>11</a:t>
            </a:fld>
            <a:endParaRPr lang="en-GB"/>
          </a:p>
        </p:txBody>
      </p:sp>
    </p:spTree>
    <p:extLst>
      <p:ext uri="{BB962C8B-B14F-4D97-AF65-F5344CB8AC3E}">
        <p14:creationId xmlns:p14="http://schemas.microsoft.com/office/powerpoint/2010/main" val="29286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1F497D"/>
                </a:solidFill>
                <a:effectLst/>
                <a:latin typeface="Calibri" panose="020F0502020204030204" pitchFamily="34" charset="0"/>
              </a:rPr>
              <a:t> </a:t>
            </a:r>
            <a:endParaRPr lang="en-GB" sz="1400" b="0" i="0" dirty="0">
              <a:solidFill>
                <a:srgbClr val="000000"/>
              </a:solidFill>
              <a:effectLst/>
              <a:latin typeface="Times New Roman" panose="02020603050405020304" pitchFamily="18" charset="0"/>
            </a:endParaRPr>
          </a:p>
          <a:p>
            <a:pPr algn="l"/>
            <a:r>
              <a:rPr lang="en-GB" sz="1200" b="0" i="0" dirty="0">
                <a:solidFill>
                  <a:srgbClr val="1F497D"/>
                </a:solidFill>
                <a:effectLst/>
                <a:latin typeface="Calibri" panose="020F0502020204030204" pitchFamily="34" charset="0"/>
              </a:rPr>
              <a:t> </a:t>
            </a:r>
            <a:endParaRPr lang="en-GB" sz="1400" b="0" i="0" dirty="0">
              <a:solidFill>
                <a:srgbClr val="000000"/>
              </a:solidFill>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B089799-C0DE-45DB-BD42-C1905ABC2D85}" type="slidenum">
              <a:rPr lang="en-GB" smtClean="0"/>
              <a:t>12</a:t>
            </a:fld>
            <a:endParaRPr lang="en-GB"/>
          </a:p>
        </p:txBody>
      </p:sp>
    </p:spTree>
    <p:extLst>
      <p:ext uri="{BB962C8B-B14F-4D97-AF65-F5344CB8AC3E}">
        <p14:creationId xmlns:p14="http://schemas.microsoft.com/office/powerpoint/2010/main" val="206835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CSW briefing for examples of service innovation and Practice special issue. </a:t>
            </a:r>
          </a:p>
          <a:p>
            <a:r>
              <a:rPr lang="en-GB" dirty="0"/>
              <a:t>No one is doing it all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89799-C0DE-45DB-BD42-C1905ABC2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651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84213"/>
            <a:ext cx="4027487" cy="22669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Legal frameworks and statutory guidance development around</a:t>
            </a:r>
            <a:r>
              <a:rPr lang="en-GB" baseline="0" dirty="0"/>
              <a:t> safeguarding for children and adults are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Both have the same starting point </a:t>
            </a:r>
            <a:r>
              <a:rPr lang="en-GB" dirty="0"/>
              <a:t> through from </a:t>
            </a:r>
            <a:r>
              <a:rPr lang="en-GB" dirty="0" err="1"/>
              <a:t>Seebohm</a:t>
            </a:r>
            <a:r>
              <a:rPr lang="en-GB" dirty="0"/>
              <a:t> 1968 1970s and LASSA 1970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timings for safeguarding developments in C&amp;F and adults: 1970s onwards development of child protection,. 1990s beginnings of adult protection and No Secrets in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Years of government enquiries into children’s cases/</a:t>
            </a:r>
            <a:r>
              <a:rPr lang="en-GB" dirty="0"/>
              <a:t>with death of Maria Colwell and the many public inquiries undertaken in the 80s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adults cases e.g. most recently Winterbourne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Regulation, inspection and sector led improvement – how we are regulated, inspected and monitored affects what we do and how.</a:t>
            </a:r>
            <a:r>
              <a:rPr lang="en-GB" sz="1200" kern="1200" baseline="0" dirty="0">
                <a:solidFill>
                  <a:schemeClr val="tx1"/>
                </a:solidFill>
                <a:effectLst/>
                <a:latin typeface="+mn-lt"/>
                <a:ea typeface="+mn-ea"/>
                <a:cs typeface="+mn-cs"/>
              </a:rPr>
              <a:t> You have probably experienced different iterations of inspections and the consequences of the ‘name and shame’ approach to improvement. These have had a d</a:t>
            </a:r>
            <a:r>
              <a:rPr lang="en-GB" dirty="0"/>
              <a:t>ifferent cultural impact on Local Authority Children and Adults Services as well as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role of State within Children and Adults– and different impact of DFE  and DHSC – CSW role enacted and supported differently sg. DfE have identified large pot of funding and a social work reform agenda, DHSC has left Lyn to influence policy through more modest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examples of impact on adults and children’s social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Children’s legal rights are different to adults  - according to age and understanding – adults according to mental capacity – some similarity but a </a:t>
            </a:r>
            <a:r>
              <a:rPr lang="en-GB" dirty="0" err="1"/>
              <a:t>childs</a:t>
            </a:r>
            <a:r>
              <a:rPr lang="en-GB" dirty="0"/>
              <a:t> ‘right’ to be safe ‘trumps’ a </a:t>
            </a:r>
            <a:r>
              <a:rPr lang="en-GB" dirty="0" err="1"/>
              <a:t>childs</a:t>
            </a:r>
            <a:r>
              <a:rPr lang="en-GB" dirty="0"/>
              <a:t> right to a family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110E1-E60C-4AEB-A67B-30FA76F77D0D}"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423725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84213"/>
            <a:ext cx="4027487" cy="22669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yet</a:t>
            </a:r>
            <a:r>
              <a:rPr lang="en-GB" baseline="0" dirty="0"/>
              <a:t> look at this!  18 </a:t>
            </a:r>
            <a:r>
              <a:rPr lang="en-GB" baseline="0" dirty="0" err="1"/>
              <a:t>yrs</a:t>
            </a:r>
            <a:r>
              <a:rPr lang="en-GB" baseline="0" dirty="0"/>
              <a:t> isn’t the ‘cut off’ for all responsibilities of adulthood – far from it. Key message – non alignments of legal frameworks in terms of age.  These are systems designed by humans, so they can be changed. </a:t>
            </a:r>
          </a:p>
          <a:p>
            <a:endParaRPr lang="en-GB" baseline="0" dirty="0"/>
          </a:p>
          <a:p>
            <a:endParaRPr lang="en-GB" baseline="0" dirty="0"/>
          </a:p>
          <a:p>
            <a:r>
              <a:rPr lang="en-GB" dirty="0"/>
              <a:t>CSWA = children</a:t>
            </a:r>
            <a:r>
              <a:rPr lang="en-GB" baseline="0" dirty="0"/>
              <a:t> and social work act</a:t>
            </a:r>
          </a:p>
          <a:p>
            <a:r>
              <a:rPr lang="en-GB" baseline="0" dirty="0"/>
              <a:t>C&amp;FA = children and families act</a:t>
            </a:r>
          </a:p>
          <a:p>
            <a:r>
              <a:rPr lang="en-GB" baseline="0" dirty="0"/>
              <a:t>C&amp;SA = Care and Support Act</a:t>
            </a:r>
          </a:p>
          <a:p>
            <a:r>
              <a:rPr lang="en-GB" baseline="0" dirty="0"/>
              <a:t>MCA – Mental Capacity Act DOLs – Deprivation of Liberty Safeguarding to become Liberty Protection Safeguards – LPS in April 2022</a:t>
            </a:r>
          </a:p>
          <a:p>
            <a:r>
              <a:rPr lang="en-GB" baseline="0" dirty="0"/>
              <a:t>MHA Mental Health Act</a:t>
            </a:r>
          </a:p>
          <a:p>
            <a:r>
              <a:rPr lang="en-GB" baseline="0" dirty="0"/>
              <a:t>Talk about powers and duties under legislation – powers provide some ‘wriggle room’ for joint working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0A7C2-41B6-4850-B142-C315FF68A9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Developing a Framework of best practice to be published 2022 with MPS</a:t>
            </a:r>
          </a:p>
          <a:p>
            <a:r>
              <a:rPr lang="en-GB" dirty="0"/>
              <a:t>Increasing number of SARs regarding young people being written – Christine will be reviewing with </a:t>
            </a:r>
            <a:r>
              <a:rPr lang="en-GB" dirty="0" err="1"/>
              <a:t>RiP</a:t>
            </a:r>
            <a:endParaRPr lang="en-GB" dirty="0"/>
          </a:p>
          <a:p>
            <a:r>
              <a:rPr lang="en-GB" dirty="0"/>
              <a:t>Christine SAR to be published on TS</a:t>
            </a:r>
          </a:p>
          <a:p>
            <a:endParaRPr lang="en-GB" dirty="0"/>
          </a:p>
          <a:p>
            <a:r>
              <a:rPr lang="en-GB" dirty="0"/>
              <a:t>PAUSE FOR ANY QUESTIONS SO FAR</a:t>
            </a:r>
          </a:p>
        </p:txBody>
      </p:sp>
      <p:sp>
        <p:nvSpPr>
          <p:cNvPr id="4" name="Slide Number Placeholder 3"/>
          <p:cNvSpPr>
            <a:spLocks noGrp="1"/>
          </p:cNvSpPr>
          <p:nvPr>
            <p:ph type="sldNum" sz="quarter" idx="5"/>
          </p:nvPr>
        </p:nvSpPr>
        <p:spPr/>
        <p:txBody>
          <a:bodyPr/>
          <a:lstStyle/>
          <a:p>
            <a:fld id="{EF1A7C11-B4D8-46C1-B90E-533DC4B0998D}" type="slidenum">
              <a:rPr lang="en-GB" smtClean="0"/>
              <a:t>16</a:t>
            </a:fld>
            <a:endParaRPr lang="en-GB"/>
          </a:p>
        </p:txBody>
      </p:sp>
    </p:spTree>
    <p:extLst>
      <p:ext uri="{BB962C8B-B14F-4D97-AF65-F5344CB8AC3E}">
        <p14:creationId xmlns:p14="http://schemas.microsoft.com/office/powerpoint/2010/main" val="320721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r>
              <a:rPr lang="en-GB" dirty="0"/>
              <a:t>Evidence informed requires not only research literacy, but effective local analysis</a:t>
            </a:r>
            <a:r>
              <a:rPr lang="en-GB" baseline="0" dirty="0"/>
              <a:t> capacity and mechanisms for gathering and responding to expertise form those with lived experience</a:t>
            </a:r>
          </a:p>
          <a:p>
            <a:endParaRPr lang="en-GB" baseline="0" dirty="0"/>
          </a:p>
          <a:p>
            <a:pPr>
              <a:spcBef>
                <a:spcPts val="0"/>
              </a:spcBef>
              <a:spcAft>
                <a:spcPts val="0"/>
              </a:spcAft>
            </a:pPr>
            <a:r>
              <a:rPr lang="en-GB" dirty="0"/>
              <a:t>Poverty shown to have a strong causal effect on physical and mental health </a:t>
            </a:r>
            <a:r>
              <a:rPr lang="en-GB" sz="800" dirty="0">
                <a:solidFill>
                  <a:schemeClr val="bg1">
                    <a:lumMod val="65000"/>
                  </a:schemeClr>
                </a:solidFill>
              </a:rPr>
              <a:t>(Marmot and Bell, 2012)</a:t>
            </a:r>
          </a:p>
          <a:p>
            <a:pPr>
              <a:spcBef>
                <a:spcPts val="0"/>
              </a:spcBef>
              <a:spcAft>
                <a:spcPts val="0"/>
              </a:spcAft>
            </a:pPr>
            <a:r>
              <a:rPr lang="en-GB" dirty="0"/>
              <a:t>Poverty linked to SE of adults; increases psychological distress and reduces opportunities for employment </a:t>
            </a:r>
            <a:r>
              <a:rPr lang="en-GB" sz="800" dirty="0">
                <a:solidFill>
                  <a:schemeClr val="bg1">
                    <a:lumMod val="65000"/>
                  </a:schemeClr>
                </a:solidFill>
              </a:rPr>
              <a:t>(Wilson and Butler, 2013) </a:t>
            </a:r>
          </a:p>
          <a:p>
            <a:pPr>
              <a:spcBef>
                <a:spcPts val="0"/>
              </a:spcBef>
              <a:spcAft>
                <a:spcPts val="0"/>
              </a:spcAft>
            </a:pPr>
            <a:r>
              <a:rPr lang="en-GB" dirty="0"/>
              <a:t>SE can compound mental ill-health, and MH issues arising from sexual exploitation can result in diagnoses of PTSD, </a:t>
            </a:r>
            <a:r>
              <a:rPr lang="en-GB" sz="800" dirty="0">
                <a:solidFill>
                  <a:schemeClr val="bg1">
                    <a:lumMod val="65000"/>
                  </a:schemeClr>
                </a:solidFill>
              </a:rPr>
              <a:t>(Levine, 2016) </a:t>
            </a:r>
          </a:p>
          <a:p>
            <a:pPr>
              <a:spcBef>
                <a:spcPts val="0"/>
              </a:spcBef>
              <a:spcAft>
                <a:spcPts val="0"/>
              </a:spcAft>
            </a:pPr>
            <a:r>
              <a:rPr lang="en-GB" dirty="0"/>
              <a:t>Connection between modern slavery (including forced labour, sexual exploitation and trafficking) and homelessness (bi-directional) </a:t>
            </a:r>
            <a:r>
              <a:rPr lang="en-GB" sz="800" dirty="0">
                <a:solidFill>
                  <a:schemeClr val="bg1">
                    <a:lumMod val="65000"/>
                  </a:schemeClr>
                </a:solidFill>
              </a:rPr>
              <a:t>(The Passage, 2017)</a:t>
            </a:r>
          </a:p>
          <a:p>
            <a:pPr>
              <a:spcBef>
                <a:spcPts val="0"/>
              </a:spcBef>
              <a:spcAft>
                <a:spcPts val="0"/>
              </a:spcAft>
            </a:pPr>
            <a:r>
              <a:rPr lang="en-GB" dirty="0"/>
              <a:t>Adults with ‘multiple needs and exclusions’ experience a range of negative outcomes and are more likely to have experienced adversity in childhood </a:t>
            </a:r>
            <a:r>
              <a:rPr lang="en-GB" sz="800" dirty="0">
                <a:solidFill>
                  <a:schemeClr val="bg1">
                    <a:lumMod val="65000"/>
                  </a:schemeClr>
                </a:solidFill>
              </a:rPr>
              <a:t>(</a:t>
            </a:r>
            <a:r>
              <a:rPr lang="en-GB" sz="800" dirty="0" err="1">
                <a:solidFill>
                  <a:schemeClr val="bg1">
                    <a:lumMod val="65000"/>
                  </a:schemeClr>
                </a:solidFill>
              </a:rPr>
              <a:t>McDonagh</a:t>
            </a:r>
            <a:r>
              <a:rPr lang="en-GB" sz="800" dirty="0">
                <a:solidFill>
                  <a:schemeClr val="bg1">
                    <a:lumMod val="65000"/>
                  </a:schemeClr>
                </a:solidFill>
              </a:rPr>
              <a:t>, 2011; </a:t>
            </a:r>
            <a:r>
              <a:rPr lang="en-GB" sz="800" dirty="0" err="1">
                <a:solidFill>
                  <a:schemeClr val="bg1">
                    <a:lumMod val="65000"/>
                  </a:schemeClr>
                </a:solidFill>
              </a:rPr>
              <a:t>RiPfA</a:t>
            </a:r>
            <a:r>
              <a:rPr lang="en-GB" sz="800" dirty="0">
                <a:solidFill>
                  <a:schemeClr val="bg1">
                    <a:lumMod val="65000"/>
                  </a:schemeClr>
                </a:solidFill>
              </a:rPr>
              <a:t>, 2015) </a:t>
            </a:r>
          </a:p>
          <a:p>
            <a:pPr>
              <a:spcBef>
                <a:spcPts val="0"/>
              </a:spcBef>
              <a:spcAft>
                <a:spcPts val="0"/>
              </a:spcAft>
            </a:pPr>
            <a:r>
              <a:rPr lang="en-GB" sz="800" dirty="0">
                <a:solidFill>
                  <a:schemeClr val="bg1">
                    <a:lumMod val="65000"/>
                  </a:schemeClr>
                </a:solidFill>
              </a:rPr>
              <a:t>Racism is a h</a:t>
            </a:r>
          </a:p>
          <a:p>
            <a:endParaRPr lang="en-GB" dirty="0"/>
          </a:p>
        </p:txBody>
      </p:sp>
      <p:sp>
        <p:nvSpPr>
          <p:cNvPr id="4" name="Slide Number Placeholder 3"/>
          <p:cNvSpPr>
            <a:spLocks noGrp="1"/>
          </p:cNvSpPr>
          <p:nvPr>
            <p:ph type="sldNum" sz="quarter" idx="10"/>
          </p:nvPr>
        </p:nvSpPr>
        <p:spPr/>
        <p:txBody>
          <a:bodyPr/>
          <a:lstStyle/>
          <a:p>
            <a:fld id="{6A555DA6-4D41-4F83-B229-988C1297C352}" type="slidenum">
              <a:rPr lang="en-GB" smtClean="0"/>
              <a:pPr/>
              <a:t>17</a:t>
            </a:fld>
            <a:endParaRPr lang="en-GB"/>
          </a:p>
        </p:txBody>
      </p:sp>
    </p:spTree>
    <p:extLst>
      <p:ext uri="{BB962C8B-B14F-4D97-AF65-F5344CB8AC3E}">
        <p14:creationId xmlns:p14="http://schemas.microsoft.com/office/powerpoint/2010/main" val="379659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RiP</a:t>
            </a:r>
            <a:r>
              <a:rPr lang="en-GB" baseline="0" dirty="0"/>
              <a:t> commissioned us to do this work  The aim was to provide an environment for middle managers to explore challenges and opportunities to safeguard young people, to understand more about evidence prompting the development of Transitional safeguarding and to think about system changes and individual changes that they could make in their roles in innovate in this areas.</a:t>
            </a:r>
          </a:p>
          <a:p>
            <a:endParaRPr lang="en-GB" baseline="0" dirty="0"/>
          </a:p>
          <a:p>
            <a:r>
              <a:rPr lang="en-GB" baseline="0" dirty="0"/>
              <a:t>Although local authority participants – similar messages in other service areas.  We have done a number f other multi-agency sessions and similar messages arise.</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18</a:t>
            </a:fld>
            <a:endParaRPr lang="en-GB"/>
          </a:p>
        </p:txBody>
      </p:sp>
    </p:spTree>
    <p:extLst>
      <p:ext uri="{BB962C8B-B14F-4D97-AF65-F5344CB8AC3E}">
        <p14:creationId xmlns:p14="http://schemas.microsoft.com/office/powerpoint/2010/main" val="5472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managers said to us in terms of their ‘ask’ to</a:t>
            </a:r>
            <a:r>
              <a:rPr lang="en-GB" baseline="0" dirty="0"/>
              <a:t> senior managers.  We collected these messages and presented them to senior managers – Adi and Dez spoke to ADCS national conference in 2019, and Dez has presented these findings at other conferences.</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19</a:t>
            </a:fld>
            <a:endParaRPr lang="en-GB"/>
          </a:p>
        </p:txBody>
      </p:sp>
    </p:spTree>
    <p:extLst>
      <p:ext uri="{BB962C8B-B14F-4D97-AF65-F5344CB8AC3E}">
        <p14:creationId xmlns:p14="http://schemas.microsoft.com/office/powerpoint/2010/main" val="55767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consent to sex? 16 (but not watch sexual activity simulated on film until 18)</a:t>
            </a:r>
          </a:p>
          <a:p>
            <a:r>
              <a:rPr lang="en-GB" dirty="0"/>
              <a:t>Are you legally accountable for a crime? 10</a:t>
            </a:r>
          </a:p>
          <a:p>
            <a:r>
              <a:rPr lang="en-GB" dirty="0"/>
              <a:t>Can you vote? 18</a:t>
            </a:r>
          </a:p>
          <a:p>
            <a:r>
              <a:rPr lang="en-GB" dirty="0"/>
              <a:t>Do you have to be for the Mental Capacity Act to apply? 16</a:t>
            </a:r>
          </a:p>
          <a:p>
            <a:r>
              <a:rPr lang="en-GB" dirty="0"/>
              <a:t>Do you have to be for the mental health Act to apply? No limit – all ages</a:t>
            </a:r>
          </a:p>
          <a:p>
            <a:r>
              <a:rPr lang="en-GB" dirty="0"/>
              <a:t>Can you drive? 17</a:t>
            </a:r>
          </a:p>
          <a:p>
            <a:r>
              <a:rPr lang="en-GB" dirty="0"/>
              <a:t>Join the navy or air force? 15 </a:t>
            </a:r>
            <a:r>
              <a:rPr lang="en-GB" dirty="0" err="1"/>
              <a:t>yrs</a:t>
            </a:r>
            <a:r>
              <a:rPr lang="en-GB" dirty="0"/>
              <a:t> and 9 months with parents permission Airforce – 16 Navy</a:t>
            </a:r>
          </a:p>
          <a:p>
            <a:r>
              <a:rPr lang="en-GB" dirty="0"/>
              <a:t>Get married or enter into a civil partnership? 18 or 16/17 with parental consent</a:t>
            </a:r>
          </a:p>
          <a:p>
            <a:r>
              <a:rPr lang="en-GB" dirty="0"/>
              <a:t>Do the provisions of the Domestic Abuse Bill apply (</a:t>
            </a:r>
            <a:r>
              <a:rPr lang="en-GB" dirty="0" err="1"/>
              <a:t>ie</a:t>
            </a:r>
            <a:r>
              <a:rPr lang="en-GB" dirty="0"/>
              <a:t> you can be a victim of DA)? 16 </a:t>
            </a:r>
          </a:p>
          <a:p>
            <a:r>
              <a:rPr lang="en-GB" dirty="0"/>
              <a:t>Buy a lottery ticket? 18</a:t>
            </a:r>
          </a:p>
          <a:p>
            <a:r>
              <a:rPr lang="en-GB" dirty="0"/>
              <a:t>Are definitions of  CSE and CCE considered (18)</a:t>
            </a:r>
          </a:p>
          <a:p>
            <a:r>
              <a:rPr lang="en-GB" dirty="0"/>
              <a:t>Get a tattoo 18</a:t>
            </a:r>
          </a:p>
          <a:p>
            <a:r>
              <a:rPr lang="en-GB" dirty="0"/>
              <a:t>Consent to medical treatment – at any age if understand the implications but donate organs at 10</a:t>
            </a:r>
          </a:p>
          <a:p>
            <a:endParaRPr lang="en-GB" dirty="0"/>
          </a:p>
        </p:txBody>
      </p:sp>
      <p:sp>
        <p:nvSpPr>
          <p:cNvPr id="4" name="Slide Number Placeholder 3"/>
          <p:cNvSpPr>
            <a:spLocks noGrp="1"/>
          </p:cNvSpPr>
          <p:nvPr>
            <p:ph type="sldNum" sz="quarter" idx="5"/>
          </p:nvPr>
        </p:nvSpPr>
        <p:spPr/>
        <p:txBody>
          <a:bodyPr/>
          <a:lstStyle/>
          <a:p>
            <a:fld id="{EF1A7C11-B4D8-46C1-B90E-533DC4B0998D}" type="slidenum">
              <a:rPr lang="en-GB" smtClean="0"/>
              <a:t>2</a:t>
            </a:fld>
            <a:endParaRPr lang="en-GB"/>
          </a:p>
        </p:txBody>
      </p:sp>
    </p:spTree>
    <p:extLst>
      <p:ext uri="{BB962C8B-B14F-4D97-AF65-F5344CB8AC3E}">
        <p14:creationId xmlns:p14="http://schemas.microsoft.com/office/powerpoint/2010/main" val="192630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is LA information only.</a:t>
            </a:r>
          </a:p>
          <a:p>
            <a:r>
              <a:rPr lang="en-GB" dirty="0"/>
              <a:t>During the national workshops,</a:t>
            </a:r>
            <a:r>
              <a:rPr lang="en-GB" baseline="0" dirty="0"/>
              <a:t> we enabled participants to express their ‘asks’  and ‘offers’ from their respective specialism to their counterparts.  These are some examples </a:t>
            </a:r>
          </a:p>
          <a:p>
            <a:endParaRPr lang="en-GB" baseline="0" dirty="0"/>
          </a:p>
          <a:p>
            <a:r>
              <a:rPr lang="en-GB" baseline="0" dirty="0"/>
              <a:t>This wasn't an ‘us’ and ‘them’ scenario. But more a strengths based conversation about how to work better together.</a:t>
            </a:r>
            <a:endParaRPr lang="en-GB" dirty="0"/>
          </a:p>
        </p:txBody>
      </p:sp>
      <p:sp>
        <p:nvSpPr>
          <p:cNvPr id="4" name="Slide Number Placeholder 3"/>
          <p:cNvSpPr>
            <a:spLocks noGrp="1"/>
          </p:cNvSpPr>
          <p:nvPr>
            <p:ph type="sldNum" sz="quarter" idx="10"/>
          </p:nvPr>
        </p:nvSpPr>
        <p:spPr/>
        <p:txBody>
          <a:bodyPr/>
          <a:lstStyle/>
          <a:p>
            <a:pPr defTabSz="914400">
              <a:defRPr/>
            </a:pPr>
            <a:fld id="{87F2110F-1192-443E-9988-91A87F46E0DE}" type="slidenum">
              <a:rPr lang="en-GB" smtClean="0">
                <a:solidFill>
                  <a:prstClr val="black"/>
                </a:solidFill>
              </a:rPr>
              <a:pPr defTabSz="914400">
                <a:defRPr/>
              </a:pPr>
              <a:t>20</a:t>
            </a:fld>
            <a:endParaRPr lang="en-GB">
              <a:solidFill>
                <a:prstClr val="black"/>
              </a:solidFill>
            </a:endParaRPr>
          </a:p>
        </p:txBody>
      </p:sp>
    </p:spTree>
    <p:extLst>
      <p:ext uri="{BB962C8B-B14F-4D97-AF65-F5344CB8AC3E}">
        <p14:creationId xmlns:p14="http://schemas.microsoft.com/office/powerpoint/2010/main" val="419185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Assume those</a:t>
            </a:r>
            <a:r>
              <a:rPr lang="en-GB" baseline="0" dirty="0"/>
              <a:t> working with children know this, so more for those working with adults</a:t>
            </a:r>
          </a:p>
          <a:p>
            <a:r>
              <a:rPr lang="en-GB" dirty="0"/>
              <a:t>Already</a:t>
            </a:r>
            <a:r>
              <a:rPr lang="en-GB" baseline="0" dirty="0"/>
              <a:t> mentioned Carlene </a:t>
            </a:r>
            <a:r>
              <a:rPr lang="en-GB" baseline="0" dirty="0" err="1"/>
              <a:t>Firmin’s</a:t>
            </a:r>
            <a:r>
              <a:rPr lang="en-GB" baseline="0" dirty="0"/>
              <a:t> work – </a:t>
            </a:r>
          </a:p>
          <a:p>
            <a:endParaRPr lang="en-GB" baseline="0" dirty="0"/>
          </a:p>
          <a:p>
            <a:r>
              <a:rPr lang="en-GB" baseline="0" dirty="0"/>
              <a:t>There has been some innovation work across the 18+ boundary in LAs all over the country – often with additional funding received e.g. the sexual exploitation hub in Newcastle following ‘Operation Sanctuary’.</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21</a:t>
            </a:fld>
            <a:endParaRPr lang="en-GB"/>
          </a:p>
        </p:txBody>
      </p:sp>
    </p:spTree>
    <p:extLst>
      <p:ext uri="{BB962C8B-B14F-4D97-AF65-F5344CB8AC3E}">
        <p14:creationId xmlns:p14="http://schemas.microsoft.com/office/powerpoint/2010/main" val="343624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assume that those working</a:t>
            </a:r>
            <a:r>
              <a:rPr lang="en-GB" baseline="0" dirty="0"/>
              <a:t> with </a:t>
            </a:r>
            <a:r>
              <a:rPr lang="en-GB" dirty="0"/>
              <a:t>Adult already know this – so</a:t>
            </a:r>
            <a:r>
              <a:rPr lang="en-GB" baseline="0" dirty="0"/>
              <a:t> directed to those of you working with</a:t>
            </a:r>
            <a:r>
              <a:rPr lang="en-GB" dirty="0"/>
              <a:t> children – there are 6 key</a:t>
            </a:r>
            <a:r>
              <a:rPr lang="en-GB" baseline="0" dirty="0"/>
              <a:t> principles in the Care Act 2014 statutory guidance that underpin adult safeguarding.</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22</a:t>
            </a:fld>
            <a:endParaRPr lang="en-GB"/>
          </a:p>
        </p:txBody>
      </p:sp>
    </p:spTree>
    <p:extLst>
      <p:ext uri="{BB962C8B-B14F-4D97-AF65-F5344CB8AC3E}">
        <p14:creationId xmlns:p14="http://schemas.microsoft.com/office/powerpoint/2010/main" val="213235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many of the principles underlying safeguarding practice in Children’s and Adult social services are the same, there are some differences. </a:t>
            </a:r>
          </a:p>
          <a:p>
            <a:r>
              <a:rPr lang="en-GB" dirty="0"/>
              <a:t>These differences are critical when considering how best to safeguard young people. </a:t>
            </a:r>
          </a:p>
          <a:p>
            <a:endParaRPr lang="en-GB" dirty="0"/>
          </a:p>
          <a:p>
            <a:r>
              <a:rPr lang="en-GB" dirty="0"/>
              <a:t>Firstly, the adult safeguarding principle of empowerment is central to personalisation in adult social care, and provides people with choice and control in their lives, and key to risk enablement (Department of Health, 2020). In children’s safeguarding, whilst participation is encouraged, it is with the requirement to </a:t>
            </a:r>
          </a:p>
          <a:p>
            <a:r>
              <a:rPr lang="en-GB" dirty="0"/>
              <a:t>‘(a) ascertain the child’s wishes and feelings regarding the action to be taken with respect to him’ and </a:t>
            </a:r>
          </a:p>
          <a:p>
            <a:r>
              <a:rPr lang="en-GB" dirty="0"/>
              <a:t>(b)  give due consideration (having regard to his age and understanding) to such wishes and feelings of the child as they have been able to ascertain.’ </a:t>
            </a:r>
          </a:p>
          <a:p>
            <a:r>
              <a:rPr lang="en-GB" dirty="0"/>
              <a:t>(Children Act 1989: s. 47(5)(a)</a:t>
            </a:r>
          </a:p>
          <a:p>
            <a:r>
              <a:rPr lang="en-GB" dirty="0"/>
              <a:t>How this is applied to practice with young people is variable. Arguably, ‘ascertain(</a:t>
            </a:r>
            <a:r>
              <a:rPr lang="en-GB" dirty="0" err="1"/>
              <a:t>ing</a:t>
            </a:r>
            <a:r>
              <a:rPr lang="en-GB" dirty="0"/>
              <a:t>) the child’s wishes and feelings’ is a diluted notion of participation. Article 12 of United Nations Convention on the Rights of the Child states this as every child having the right to express their views, feelings and wishes in all matters affecting them, and to have their views considered and taken seriously (Children and Young Peoples Commissioner Scotland, 2017). Further, practitioner assumptions can influence the amount of participation (Cossar et al., 2011). The Children Act 1989 is clear on this issue, however the implementation of this requirement is often dominated by a paternalistic approach that seeks to eradicate and avoid risk, rather than a participative approach that empowers the young person to make decisions about their own life (Tucker 2016; Diaz et al., 2019) </a:t>
            </a:r>
          </a:p>
          <a:p>
            <a:endParaRPr lang="en-GB" dirty="0"/>
          </a:p>
          <a:p>
            <a:endParaRPr lang="en-GB" dirty="0"/>
          </a:p>
          <a:p>
            <a:r>
              <a:rPr lang="en-GB" dirty="0"/>
              <a:t>Secondly, proportionality is key to issues of risk management and central to the application of the Mental Capacity Act 2005. The Mental Capacity Act 2005 applies to young people 16 years old and over.  In both legal frameworks for children and adults, intervention should only be as much as is necessary to achieve a safeguarding goal. The State must be able to justify intervention. However, whilst in adult safeguarding, proportionality equates to the least intrusive response appropriate to the risk presented, in children’s safeguarding, the argument for proportionality is spread across a number of pieces of legislation. The Children Act 1989 has as its key principle, ‘the welfare of the child’, which includes the ‘no order’ principle. This has a broader application than proportionality in decision-making in child protection, and unlike adult safeguarding, it is not based solely on the child or adolescent’s expressed wishes, even when the adolescent is over 16 and has mental capacity. There are tensions in the intersection of these legislation (Children Act 1989; Mental Capacity Act 2005), which are explored further below. In addition, the Human Rights Act 1998 requires a proportional approach, but the Article 8 right to private and family life is a qualified right, meaning that it can be interfered with in order to protect the rights of another or the wider public interest (</a:t>
            </a:r>
            <a:r>
              <a:rPr lang="en-GB" dirty="0" err="1"/>
              <a:t>Brammer</a:t>
            </a:r>
            <a:r>
              <a:rPr lang="en-GB" dirty="0"/>
              <a:t>, 2015).  </a:t>
            </a:r>
          </a:p>
          <a:p>
            <a:endParaRPr lang="en-GB" dirty="0"/>
          </a:p>
          <a:p>
            <a:endParaRPr lang="en-GB" dirty="0"/>
          </a:p>
          <a:p>
            <a:r>
              <a:rPr lang="en-GB" dirty="0"/>
              <a:t>Thirdly, accountability exists at strategic levels across both children and adult partnerships (Children and Social Work Act 2017; Care and Support Statutory Guidance 2020) but not at a practice level in Children’s services. At a practice level, the way ‘accountability’ is understood by practitioners differs. The ‘I’ statement for the ‘accountability’ principle in adult safeguarding posits: ‘I understand the role of everyone involved in my life and so do they.’ Whilst good practice would determine that routine sharing of information about all aspects of the safeguarding process should be undertaken by practitioners with the young people involved, this does not always occur. Young people should be involved in developing appropriate safeguarding responses to the risks in their lives: these should be personalised and outcome focused, in keeping with MSP (Lawson, 2017). There is evidence that the involvement of young people has considerable value for child protection services and the young people themselves (Cossar et al, 2011; </a:t>
            </a:r>
            <a:r>
              <a:rPr lang="en-GB" dirty="0" err="1"/>
              <a:t>Jobe</a:t>
            </a:r>
            <a:r>
              <a:rPr lang="en-GB" dirty="0"/>
              <a:t> and </a:t>
            </a:r>
            <a:r>
              <a:rPr lang="en-GB" dirty="0" err="1"/>
              <a:t>Gorin</a:t>
            </a:r>
            <a:r>
              <a:rPr lang="en-GB" dirty="0"/>
              <a:t> 2012, Warrington, 2016).</a:t>
            </a:r>
          </a:p>
          <a:p>
            <a:endParaRPr lang="en-GB" dirty="0"/>
          </a:p>
          <a:p>
            <a:r>
              <a:rPr lang="en-GB" dirty="0"/>
              <a:t>As reflected in the conversations between Children’s and Adult social services at the workshops, participants recognised that developing a transitional safeguarding approach involved improving their understanding of these differences. Developing a safeguarding response for young people that better reflected the six key principles from adult safeguarding,  adopting a ‘making safeguarding personal for young people’ approach, might provide the necessary link from one safeguarding system to another.  This would draw on the safeguarding expertise of Adult services colleagues, alongside the adolescent development knowledge of Children’s services colleagues. The biggest challenge is to involve young people as key stakeholders in developing appropriate safeguarding responses. This is both at the individual practice level and at service design level. </a:t>
            </a:r>
          </a:p>
          <a:p>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23</a:t>
            </a:fld>
            <a:endParaRPr lang="en-GB"/>
          </a:p>
        </p:txBody>
      </p:sp>
    </p:spTree>
    <p:extLst>
      <p:ext uri="{BB962C8B-B14F-4D97-AF65-F5344CB8AC3E}">
        <p14:creationId xmlns:p14="http://schemas.microsoft.com/office/powerpoint/2010/main" val="5971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84213"/>
            <a:ext cx="4027487" cy="2266950"/>
          </a:xfrm>
        </p:spPr>
      </p:sp>
      <p:sp>
        <p:nvSpPr>
          <p:cNvPr id="3" name="Notes Placeholder 2"/>
          <p:cNvSpPr>
            <a:spLocks noGrp="1"/>
          </p:cNvSpPr>
          <p:nvPr>
            <p:ph type="body" idx="1"/>
          </p:nvPr>
        </p:nvSpPr>
        <p:spPr/>
        <p:txBody>
          <a:bodyPr/>
          <a:lstStyle/>
          <a:p>
            <a:r>
              <a:rPr lang="en-GB" dirty="0"/>
              <a:t>For those who don’t know what MSP is – this is directly more at colleagues working</a:t>
            </a:r>
            <a:r>
              <a:rPr lang="en-GB" baseline="0" dirty="0"/>
              <a:t> with children</a:t>
            </a:r>
            <a:endParaRPr lang="en-GB" dirty="0"/>
          </a:p>
          <a:p>
            <a:r>
              <a:rPr lang="en-GB" dirty="0"/>
              <a:t>An approach – not a ‘model’ or ‘method’ and fundamentally about culture change</a:t>
            </a:r>
          </a:p>
          <a:p>
            <a:r>
              <a:rPr lang="en-GB" dirty="0"/>
              <a:t>May be helpful when working with young people approaching adulthood?</a:t>
            </a:r>
          </a:p>
          <a:p>
            <a:r>
              <a:rPr lang="en-GB" dirty="0"/>
              <a:t>Care and Support Statutory Guidance Chapter 14 para 14</a:t>
            </a:r>
          </a:p>
          <a:p>
            <a:r>
              <a:rPr lang="en-GB" dirty="0"/>
              <a:t>Pre Care Act it was good practice.  Now it is statutory – this is how we do it. </a:t>
            </a:r>
          </a:p>
        </p:txBody>
      </p:sp>
      <p:sp>
        <p:nvSpPr>
          <p:cNvPr id="4" name="Slide Number Placeholder 3"/>
          <p:cNvSpPr>
            <a:spLocks noGrp="1"/>
          </p:cNvSpPr>
          <p:nvPr>
            <p:ph type="sldNum" sz="quarter" idx="5"/>
          </p:nvPr>
        </p:nvSpPr>
        <p:spPr/>
        <p:txBody>
          <a:bodyPr/>
          <a:lstStyle/>
          <a:p>
            <a:pPr defTabSz="914400">
              <a:defRPr/>
            </a:pPr>
            <a:fld id="{3140A7C2-41B6-4850-B142-C315FF68A964}" type="slidenum">
              <a:rPr lang="en-GB" sz="1000" smtClean="0">
                <a:solidFill>
                  <a:prstClr val="black"/>
                </a:solidFill>
                <a:latin typeface="Verdana" pitchFamily="34" charset="0"/>
                <a:ea typeface="Verdana" pitchFamily="34" charset="0"/>
              </a:rPr>
              <a:pPr defTabSz="914400">
                <a:defRPr/>
              </a:pPr>
              <a:t>24</a:t>
            </a:fld>
            <a:endParaRPr lang="en-GB" sz="1000" dirty="0">
              <a:solidFill>
                <a:prstClr val="black"/>
              </a:solidFill>
              <a:latin typeface="Verdana" pitchFamily="34" charset="0"/>
              <a:ea typeface="Verdana" pitchFamily="34" charset="0"/>
            </a:endParaRPr>
          </a:p>
        </p:txBody>
      </p:sp>
    </p:spTree>
    <p:extLst>
      <p:ext uri="{BB962C8B-B14F-4D97-AF65-F5344CB8AC3E}">
        <p14:creationId xmlns:p14="http://schemas.microsoft.com/office/powerpoint/2010/main" val="3632159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from workshops</a:t>
            </a:r>
          </a:p>
          <a:p>
            <a:r>
              <a:rPr lang="en-GB" dirty="0"/>
              <a:t>No one</a:t>
            </a:r>
            <a:r>
              <a:rPr lang="en-GB" baseline="0" dirty="0"/>
              <a:t> is doing it all</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25</a:t>
            </a:fld>
            <a:endParaRPr lang="en-GB"/>
          </a:p>
        </p:txBody>
      </p:sp>
    </p:spTree>
    <p:extLst>
      <p:ext uri="{BB962C8B-B14F-4D97-AF65-F5344CB8AC3E}">
        <p14:creationId xmlns:p14="http://schemas.microsoft.com/office/powerpoint/2010/main" val="118455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a:t>
            </a:r>
            <a:r>
              <a:rPr lang="en-GB" baseline="0" dirty="0"/>
              <a:t> you for your participation</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26</a:t>
            </a:fld>
            <a:endParaRPr lang="en-GB"/>
          </a:p>
        </p:txBody>
      </p:sp>
    </p:spTree>
    <p:extLst>
      <p:ext uri="{BB962C8B-B14F-4D97-AF65-F5344CB8AC3E}">
        <p14:creationId xmlns:p14="http://schemas.microsoft.com/office/powerpoint/2010/main" val="417431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it starts before 18 years</a:t>
            </a:r>
          </a:p>
          <a:p>
            <a:endParaRPr lang="en-GB" dirty="0"/>
          </a:p>
          <a:p>
            <a:r>
              <a:rPr lang="en-GB" dirty="0"/>
              <a:t>Little quiz</a:t>
            </a:r>
          </a:p>
        </p:txBody>
      </p:sp>
      <p:sp>
        <p:nvSpPr>
          <p:cNvPr id="4" name="Slide Number Placeholder 3"/>
          <p:cNvSpPr>
            <a:spLocks noGrp="1"/>
          </p:cNvSpPr>
          <p:nvPr>
            <p:ph type="sldNum" sz="quarter" idx="10"/>
          </p:nvPr>
        </p:nvSpPr>
        <p:spPr/>
        <p:txBody>
          <a:bodyPr/>
          <a:lstStyle/>
          <a:p>
            <a:fld id="{6E3AC8C7-C789-4CBE-A1C9-D97DE4C4DBEB}" type="slidenum">
              <a:rPr lang="en-GB" smtClean="0"/>
              <a:t>3</a:t>
            </a:fld>
            <a:endParaRPr lang="en-GB"/>
          </a:p>
        </p:txBody>
      </p:sp>
    </p:spTree>
    <p:extLst>
      <p:ext uri="{BB962C8B-B14F-4D97-AF65-F5344CB8AC3E}">
        <p14:creationId xmlns:p14="http://schemas.microsoft.com/office/powerpoint/2010/main" val="86155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binary safeguarding system in England.  Children’s system 0-17 </a:t>
            </a:r>
            <a:r>
              <a:rPr lang="en-GB" dirty="0" err="1"/>
              <a:t>yrs</a:t>
            </a:r>
            <a:r>
              <a:rPr lang="en-GB" dirty="0"/>
              <a:t> and 364 days and then adult safeguarding system 18+.  Whilst it might appear that there is only 1 day between these two systems, there is actually a cliff edge with a massive chasm between then and some of our YP fall down the gap </a:t>
            </a:r>
          </a:p>
          <a:p>
            <a:endParaRPr lang="en-GB" dirty="0"/>
          </a:p>
          <a:p>
            <a:r>
              <a:rPr lang="en-GB" dirty="0"/>
              <a:t>It is a binary system</a:t>
            </a:r>
          </a:p>
          <a:p>
            <a:r>
              <a:rPr lang="en-GB" dirty="0"/>
              <a:t> Children’s safeguarding is designed to protect young children who experience abuse in their own homes</a:t>
            </a:r>
          </a:p>
          <a:p>
            <a:r>
              <a:rPr lang="en-GB" dirty="0"/>
              <a:t>Systems have developed in accordance with different legislative and policy frameworks and arguably divergent conceptual frameworks. </a:t>
            </a:r>
          </a:p>
          <a:p>
            <a:r>
              <a:rPr lang="en-GB" dirty="0"/>
              <a:t>Child’s consent is not required to initiate a safeguarding response; broadly considered essential that an adult’s consent is sought before making a safeguarding referral unless they are found to lack capacity. </a:t>
            </a:r>
          </a:p>
          <a:p>
            <a:r>
              <a:rPr lang="en-GB" dirty="0"/>
              <a:t>Trying to fit square pegs into round holes!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A7C11-B4D8-46C1-B90E-533DC4B0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58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are we arguing for a whole system change to address the shortcomings in working with young people?</a:t>
            </a:r>
          </a:p>
          <a:p>
            <a:endParaRPr lang="en-GB" dirty="0"/>
          </a:p>
          <a:p>
            <a:r>
              <a:rPr lang="en-GB" dirty="0"/>
              <a:t>This is because despite some excellent practice and innovative services, there remains for many involved in safeguarding YP a sense that we are trying to fit square pegs into round holes.</a:t>
            </a:r>
          </a:p>
          <a:p>
            <a:endParaRPr lang="en-GB" dirty="0"/>
          </a:p>
          <a:p>
            <a:r>
              <a:rPr lang="en-GB" dirty="0"/>
              <a:t>Expanding / creating new categories in the current system is unlikely to enhance effective prevention and intervention for a number of reasons:</a:t>
            </a:r>
          </a:p>
          <a:p>
            <a:r>
              <a:rPr lang="en-GB" dirty="0"/>
              <a:t>it does not by itself increase resources and effectiveness</a:t>
            </a:r>
          </a:p>
          <a:p>
            <a:r>
              <a:rPr lang="en-GB" dirty="0"/>
              <a:t>In the context of resource pressures, this could in fact lead to negative unintended consequences – for example, prioritising adolescents at the expense of 5-10 year olds</a:t>
            </a:r>
          </a:p>
          <a:p>
            <a:r>
              <a:rPr lang="en-GB" dirty="0"/>
              <a:t>It places child protection as the dominant framework for addressing these risks, yet this framework was designed primarily in response to younger children facing risks from their family. In a number of ways this makes it difficult to apply effective principles for reducing adolescent risks and harms – principles explored further in this paper. </a:t>
            </a:r>
          </a:p>
          <a:p>
            <a:r>
              <a:rPr lang="en-GB" dirty="0"/>
              <a:t>The child protection system typically relies on mechanisms which can alienate young people – for instance, routes to participation such as attending child protection meetings are intimidating (</a:t>
            </a:r>
            <a:r>
              <a:rPr lang="en-GB" dirty="0" err="1"/>
              <a:t>Gorin</a:t>
            </a:r>
            <a:r>
              <a:rPr lang="en-GB" dirty="0"/>
              <a:t> &amp; </a:t>
            </a:r>
            <a:r>
              <a:rPr lang="en-GB" dirty="0" err="1"/>
              <a:t>Jobe</a:t>
            </a:r>
            <a:r>
              <a:rPr lang="en-GB" dirty="0"/>
              <a:t>, 2013) and may inadvertently lead to young people feeling stigmatized by their risks and problems</a:t>
            </a:r>
          </a:p>
          <a:p>
            <a:endParaRPr lang="en-GB" dirty="0"/>
          </a:p>
          <a:p>
            <a:r>
              <a:rPr lang="en-GB" dirty="0"/>
              <a:t>Adolescent agency in relation to risks makes adolescents ‘imperfect victims’ and makes addressing those risks (and their impact) a complex business. (Rees and Stein, 1999) </a:t>
            </a:r>
          </a:p>
          <a:p>
            <a:r>
              <a:rPr lang="en-GB" dirty="0"/>
              <a:t>This is made more difficult still by working within a child protection system that is designed primarily to meet the needs of younger children maltreated within the family (Bilston, 2006)</a:t>
            </a:r>
          </a:p>
          <a:p>
            <a:endParaRPr lang="en-GB" dirty="0"/>
          </a:p>
        </p:txBody>
      </p:sp>
      <p:sp>
        <p:nvSpPr>
          <p:cNvPr id="4" name="Slide Number Placeholder 3"/>
          <p:cNvSpPr>
            <a:spLocks noGrp="1"/>
          </p:cNvSpPr>
          <p:nvPr>
            <p:ph type="sldNum" sz="quarter" idx="10"/>
          </p:nvPr>
        </p:nvSpPr>
        <p:spPr/>
        <p:txBody>
          <a:bodyPr/>
          <a:lstStyle/>
          <a:p>
            <a:fld id="{6E3AC8C7-C789-4CBE-A1C9-D97DE4C4DBEB}" type="slidenum">
              <a:rPr lang="en-GB" smtClean="0"/>
              <a:t>5</a:t>
            </a:fld>
            <a:endParaRPr lang="en-GB"/>
          </a:p>
        </p:txBody>
      </p:sp>
    </p:spTree>
    <p:extLst>
      <p:ext uri="{BB962C8B-B14F-4D97-AF65-F5344CB8AC3E}">
        <p14:creationId xmlns:p14="http://schemas.microsoft.com/office/powerpoint/2010/main" val="69210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42950"/>
            <a:ext cx="4371975" cy="2460625"/>
          </a:xfrm>
        </p:spPr>
      </p:sp>
      <p:sp>
        <p:nvSpPr>
          <p:cNvPr id="3" name="Notes Placeholder 2"/>
          <p:cNvSpPr>
            <a:spLocks noGrp="1"/>
          </p:cNvSpPr>
          <p:nvPr>
            <p:ph type="body" idx="1"/>
          </p:nvPr>
        </p:nvSpPr>
        <p:spPr/>
        <p:txBody>
          <a:bodyPr/>
          <a:lstStyle/>
          <a:p>
            <a:r>
              <a:rPr lang="en-GB" dirty="0"/>
              <a:t>This is described in the ‘Mind the Gap: Transitional Safeguarding – adolescence to adulthood’ </a:t>
            </a:r>
            <a:r>
              <a:rPr lang="en-GB" dirty="0" err="1"/>
              <a:t>RiP</a:t>
            </a:r>
            <a:r>
              <a:rPr lang="en-GB" dirty="0"/>
              <a:t> publication</a:t>
            </a:r>
          </a:p>
          <a:p>
            <a:endParaRPr lang="en-GB" dirty="0"/>
          </a:p>
          <a:p>
            <a:r>
              <a:rPr lang="en-GB" dirty="0"/>
              <a:t>We have a binary safeguarding system – divided into children and adult.  This does not meet the needs of adolescents – e.g. the children’s safeguarding system was designed to meet the needs of younger children who experience abuse and neglect in their family</a:t>
            </a:r>
            <a:r>
              <a:rPr lang="en-GB" baseline="0" dirty="0"/>
              <a:t> home.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0A7C2-41B6-4850-B142-C315FF68A964}"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44237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literature from US points to an additional life stage – known as ‘emerging adulthood’. </a:t>
            </a:r>
          </a:p>
          <a:p>
            <a:r>
              <a:rPr lang="en-GB" dirty="0"/>
              <a:t>Jeffrey Arnett -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i="1" dirty="0">
                <a:effectLst/>
                <a:latin typeface="Calibri" panose="020F0502020204030204" pitchFamily="34" charset="0"/>
                <a:ea typeface="Calibri" panose="020F0502020204030204" pitchFamily="34" charset="0"/>
                <a:cs typeface="Times New Roman" panose="02020603050405020304" pitchFamily="18" charset="0"/>
              </a:rPr>
              <a:t>having left the dependency of childhood and adolescence, and having not yet entered the enduring responsibilities that are normative in adulthood, emerging adults often explore a variety of 	possible life directions in love, work and world views</a:t>
            </a:r>
            <a:r>
              <a:rPr lang="en-GB" sz="1200" dirty="0">
                <a:effectLst/>
                <a:latin typeface="Calibri" panose="020F0502020204030204" pitchFamily="34" charset="0"/>
                <a:ea typeface="Calibri" panose="020F0502020204030204" pitchFamily="34" charset="0"/>
                <a:cs typeface="Times New Roman" panose="02020603050405020304" pitchFamily="18" charset="0"/>
              </a:rPr>
              <a:t>.’ (2000, p469)</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Along with adolescence and young adulthood, ‘emerging adulthood’ is also a cultural construct.  Arnett (2000) argues that individual experiences are not universal because they are diverse; young people are now less limited by historical role expectations. Consequently, this period of time is characterised by ‘exploration’ and ‘freedom’ where young people can explore their identities, focus on themselves in a self-obsessed manner, experience uncertainty in many aspects of life including employment, housing, and personal/sexual relationships. </a:t>
            </a:r>
            <a:endParaRPr lang="en-GB" dirty="0"/>
          </a:p>
        </p:txBody>
      </p:sp>
      <p:sp>
        <p:nvSpPr>
          <p:cNvPr id="4" name="Slide Number Placeholder 3"/>
          <p:cNvSpPr>
            <a:spLocks noGrp="1"/>
          </p:cNvSpPr>
          <p:nvPr>
            <p:ph type="sldNum" sz="quarter" idx="10"/>
          </p:nvPr>
        </p:nvSpPr>
        <p:spPr/>
        <p:txBody>
          <a:bodyPr/>
          <a:lstStyle/>
          <a:p>
            <a:fld id="{D6F65224-EAC6-412B-B318-EF8FF2E36A13}" type="slidenum">
              <a:rPr lang="en-GB" smtClean="0"/>
              <a:t>7</a:t>
            </a:fld>
            <a:endParaRPr lang="en-GB"/>
          </a:p>
        </p:txBody>
      </p:sp>
    </p:spTree>
    <p:extLst>
      <p:ext uri="{BB962C8B-B14F-4D97-AF65-F5344CB8AC3E}">
        <p14:creationId xmlns:p14="http://schemas.microsoft.com/office/powerpoint/2010/main" val="272209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mn-lt"/>
                <a:ea typeface="+mn-ea"/>
                <a:cs typeface="+mn-cs"/>
              </a:rPr>
              <a:t>Who are we talking about? We have found that people find this slide helpful in understanding who we are concerned about</a:t>
            </a:r>
            <a:endParaRPr lang="en-GB" b="1" dirty="0"/>
          </a:p>
          <a:p>
            <a:r>
              <a:rPr lang="en-GB" b="1" dirty="0"/>
              <a:t>Let’s not confuse those young people with transition needs with who we mean when we use the term ‘transitional safeguarding’ </a:t>
            </a:r>
            <a:r>
              <a:rPr lang="en-GB" b="1" baseline="0" dirty="0"/>
              <a:t> - some overlap</a:t>
            </a:r>
            <a:r>
              <a:rPr lang="en-GB"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children and young people fall off the cliff edge as approach 18 = very few will be eligible for statutory adult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Children with health, mental health, education needs (SEND and CAMHS) i.e. commonality is that they are already known to health, education or mental health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Children who have come into state care – Looked After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Children who are ‘in trouble’ – cross over with youth justice, also county lines, sexual exploitation, modern slavery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age limits vary – legislation and policy varies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Specific groups of young people face particular challenges (for example; young people with special educational needs and disabilities (SEND), care-leavers, young carers) and many parts of the wider system have already arguably created a more fluid and transitional approach towards service provision. However, there are still problems. For example, there is a concern that young people leaving care are ‘focussed on running away from their previous experiences rather than toward new opportunities’, which is the opposite experience of most other young people who have not been in care (Tyrell and Yates, 2018, p1024). Many young people leaving care who have experienced considerable adversity in their lives view themselves as adults long before turning 18, yet do not think they have been prepared well for it (Tyrell and Yates, 2018). </a:t>
            </a:r>
          </a:p>
          <a:p>
            <a:r>
              <a:rPr lang="en-GB" b="1" dirty="0"/>
              <a:t>These we know, then there are those we didn’t know about as</a:t>
            </a:r>
            <a:r>
              <a:rPr lang="en-GB" b="1" baseline="0" dirty="0"/>
              <a:t> children or adolescents </a:t>
            </a:r>
            <a:r>
              <a:rPr lang="en-GB" b="1" dirty="0"/>
              <a:t>(TH SAR)</a:t>
            </a:r>
          </a:p>
          <a:p>
            <a:endParaRPr lang="en-GB" b="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www.rip.org.uk</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F8D38-9D44-4FF1-AA6A-238654B452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14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723900"/>
            <a:ext cx="4227513" cy="2378075"/>
          </a:xfrm>
        </p:spPr>
      </p:sp>
      <p:sp>
        <p:nvSpPr>
          <p:cNvPr id="3" name="Notes Placeholder 2"/>
          <p:cNvSpPr>
            <a:spLocks noGrp="1"/>
          </p:cNvSpPr>
          <p:nvPr>
            <p:ph type="body" idx="1"/>
          </p:nvPr>
        </p:nvSpPr>
        <p:spPr/>
        <p:txBody>
          <a:bodyPr/>
          <a:lstStyle/>
          <a:p>
            <a:r>
              <a:rPr lang="en-GB" dirty="0"/>
              <a:t>Evidence informed requires not only research literacy, but effective local analysis</a:t>
            </a:r>
            <a:r>
              <a:rPr lang="en-GB" baseline="0" dirty="0"/>
              <a:t> capacity and mechanisms for gathering and responding to expertise form those with lived experience</a:t>
            </a:r>
          </a:p>
          <a:p>
            <a:endParaRPr lang="en-GB" baseline="0" dirty="0"/>
          </a:p>
          <a:p>
            <a:pPr>
              <a:spcBef>
                <a:spcPts val="0"/>
              </a:spcBef>
              <a:spcAft>
                <a:spcPts val="0"/>
              </a:spcAft>
            </a:pPr>
            <a:r>
              <a:rPr lang="en-GB" dirty="0"/>
              <a:t>Poverty shown to have a strong causal effect on physical and mental health </a:t>
            </a:r>
            <a:r>
              <a:rPr lang="en-GB" sz="800" dirty="0">
                <a:solidFill>
                  <a:schemeClr val="bg1">
                    <a:lumMod val="65000"/>
                  </a:schemeClr>
                </a:solidFill>
              </a:rPr>
              <a:t>(Marmot and Bell, 2012)</a:t>
            </a:r>
          </a:p>
          <a:p>
            <a:pPr>
              <a:spcBef>
                <a:spcPts val="0"/>
              </a:spcBef>
              <a:spcAft>
                <a:spcPts val="0"/>
              </a:spcAft>
            </a:pPr>
            <a:r>
              <a:rPr lang="en-GB" dirty="0"/>
              <a:t>Poverty linked to SE of adults; increases psychological distress and reduces opportunities for employment </a:t>
            </a:r>
            <a:r>
              <a:rPr lang="en-GB" sz="800" dirty="0">
                <a:solidFill>
                  <a:schemeClr val="bg1">
                    <a:lumMod val="65000"/>
                  </a:schemeClr>
                </a:solidFill>
              </a:rPr>
              <a:t>(Wilson and Butler, 2013) </a:t>
            </a:r>
          </a:p>
          <a:p>
            <a:pPr>
              <a:spcBef>
                <a:spcPts val="0"/>
              </a:spcBef>
              <a:spcAft>
                <a:spcPts val="0"/>
              </a:spcAft>
            </a:pPr>
            <a:r>
              <a:rPr lang="en-GB" dirty="0"/>
              <a:t>SE can compound mental ill-health, and MH issues arising from sexual exploitation can result in diagnoses of PTSD, </a:t>
            </a:r>
            <a:r>
              <a:rPr lang="en-GB" sz="800" dirty="0">
                <a:solidFill>
                  <a:schemeClr val="bg1">
                    <a:lumMod val="65000"/>
                  </a:schemeClr>
                </a:solidFill>
              </a:rPr>
              <a:t>(Levine, 2016) </a:t>
            </a:r>
          </a:p>
          <a:p>
            <a:pPr>
              <a:spcBef>
                <a:spcPts val="0"/>
              </a:spcBef>
              <a:spcAft>
                <a:spcPts val="0"/>
              </a:spcAft>
            </a:pPr>
            <a:r>
              <a:rPr lang="en-GB" dirty="0"/>
              <a:t>Connection between modern slavery (including forced labour, sexual exploitation and trafficking) and homelessness (bi-directional) </a:t>
            </a:r>
            <a:r>
              <a:rPr lang="en-GB" sz="800" dirty="0">
                <a:solidFill>
                  <a:schemeClr val="bg1">
                    <a:lumMod val="65000"/>
                  </a:schemeClr>
                </a:solidFill>
              </a:rPr>
              <a:t>(The Passage, 2017)</a:t>
            </a:r>
          </a:p>
          <a:p>
            <a:pPr>
              <a:spcBef>
                <a:spcPts val="0"/>
              </a:spcBef>
              <a:spcAft>
                <a:spcPts val="0"/>
              </a:spcAft>
            </a:pPr>
            <a:r>
              <a:rPr lang="en-GB" dirty="0"/>
              <a:t>Adults with ‘multiple needs and exclusions’ experience a range of negative outcomes and are more likely to have experienced adversity in childhood </a:t>
            </a:r>
            <a:r>
              <a:rPr lang="en-GB" sz="800" dirty="0">
                <a:solidFill>
                  <a:schemeClr val="bg1">
                    <a:lumMod val="65000"/>
                  </a:schemeClr>
                </a:solidFill>
              </a:rPr>
              <a:t>(</a:t>
            </a:r>
            <a:r>
              <a:rPr lang="en-GB" sz="800" dirty="0" err="1">
                <a:solidFill>
                  <a:schemeClr val="bg1">
                    <a:lumMod val="65000"/>
                  </a:schemeClr>
                </a:solidFill>
              </a:rPr>
              <a:t>McDonagh</a:t>
            </a:r>
            <a:r>
              <a:rPr lang="en-GB" sz="800" dirty="0">
                <a:solidFill>
                  <a:schemeClr val="bg1">
                    <a:lumMod val="65000"/>
                  </a:schemeClr>
                </a:solidFill>
              </a:rPr>
              <a:t>, 2011; </a:t>
            </a:r>
            <a:r>
              <a:rPr lang="en-GB" sz="800" dirty="0" err="1">
                <a:solidFill>
                  <a:schemeClr val="bg1">
                    <a:lumMod val="65000"/>
                  </a:schemeClr>
                </a:solidFill>
              </a:rPr>
              <a:t>RiPfA</a:t>
            </a:r>
            <a:r>
              <a:rPr lang="en-GB" sz="800" dirty="0">
                <a:solidFill>
                  <a:schemeClr val="bg1">
                    <a:lumMod val="65000"/>
                  </a:schemeClr>
                </a:solidFill>
              </a:rPr>
              <a:t>, 2015) </a:t>
            </a:r>
          </a:p>
          <a:p>
            <a:endParaRPr lang="en-GB" dirty="0"/>
          </a:p>
          <a:p>
            <a:r>
              <a:rPr lang="en-GB" dirty="0"/>
              <a:t>PAUSE FOR QUESTIONS SO FAR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55DA6-4D41-4F83-B229-988C1297C3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59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D2341F-0AF5-4C54-8632-2DB210BF63AB}"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317170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D2341F-0AF5-4C54-8632-2DB210BF63AB}"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128038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D2341F-0AF5-4C54-8632-2DB210BF63AB}"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416409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411363"/>
            <a:ext cx="11137237" cy="1143000"/>
          </a:xfrm>
          <a:prstGeom prst="rect">
            <a:avLst/>
          </a:prstGeom>
        </p:spPr>
        <p:txBody>
          <a:bodyPr/>
          <a:lstStyle>
            <a:lvl1pPr algn="l">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335360" y="2708921"/>
            <a:ext cx="11233248" cy="3445843"/>
          </a:xfrm>
        </p:spPr>
        <p:txBody>
          <a:bodyPr/>
          <a:lstStyle>
            <a:lvl1pPr>
              <a:buClr>
                <a:schemeClr val="tx1">
                  <a:lumMod val="50000"/>
                  <a:lumOff val="50000"/>
                </a:schemeClr>
              </a:buClr>
              <a:defRPr sz="2400"/>
            </a:lvl1pPr>
            <a:lvl2pPr>
              <a:buClr>
                <a:schemeClr val="tx1">
                  <a:lumMod val="50000"/>
                  <a:lumOff val="50000"/>
                </a:schemeClr>
              </a:buCl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a:xfrm>
            <a:off x="8819819" y="6309321"/>
            <a:ext cx="2844800" cy="365125"/>
          </a:xfrm>
        </p:spPr>
        <p:txBody>
          <a:bodyPr/>
          <a:lstStyle/>
          <a:p>
            <a:fld id="{F2CEA989-2EA4-49BF-8643-74E7BF1DA315}" type="slidenum">
              <a:rPr lang="en-GB" smtClean="0"/>
              <a:t>‹#›</a:t>
            </a:fld>
            <a:endParaRPr lang="en-GB" dirty="0"/>
          </a:p>
        </p:txBody>
      </p:sp>
      <p:sp>
        <p:nvSpPr>
          <p:cNvPr id="5" name="Rectangle 4"/>
          <p:cNvSpPr/>
          <p:nvPr userDrawn="1"/>
        </p:nvSpPr>
        <p:spPr>
          <a:xfrm>
            <a:off x="11952000" y="0"/>
            <a:ext cx="240000" cy="6858000"/>
          </a:xfrm>
          <a:prstGeom prst="rect">
            <a:avLst/>
          </a:prstGeom>
          <a:solidFill>
            <a:srgbClr val="00A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p:cNvSpPr/>
          <p:nvPr userDrawn="1"/>
        </p:nvSpPr>
        <p:spPr>
          <a:xfrm>
            <a:off x="11712000" y="0"/>
            <a:ext cx="240000" cy="6858000"/>
          </a:xfrm>
          <a:prstGeom prst="rect">
            <a:avLst/>
          </a:prstGeom>
          <a:solidFill>
            <a:srgbClr val="F04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126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D2341F-0AF5-4C54-8632-2DB210BF63AB}"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45076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D2341F-0AF5-4C54-8632-2DB210BF63AB}"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204097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D2341F-0AF5-4C54-8632-2DB210BF63AB}" type="datetimeFigureOut">
              <a:rPr lang="en-GB" smtClean="0"/>
              <a:t>14/03/2022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186439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D2341F-0AF5-4C54-8632-2DB210BF63AB}" type="datetimeFigureOut">
              <a:rPr lang="en-GB" smtClean="0"/>
              <a:t>14/03/2022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192528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D2341F-0AF5-4C54-8632-2DB210BF63AB}" type="datetimeFigureOut">
              <a:rPr lang="en-GB" smtClean="0"/>
              <a:t>14/03/2022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373088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2341F-0AF5-4C54-8632-2DB210BF63AB}" type="datetimeFigureOut">
              <a:rPr lang="en-GB" smtClean="0"/>
              <a:t>14/03/2022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349774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D2341F-0AF5-4C54-8632-2DB210BF63AB}" type="datetimeFigureOut">
              <a:rPr lang="en-GB" smtClean="0"/>
              <a:t>14/03/2022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301489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D2341F-0AF5-4C54-8632-2DB210BF63AB}" type="datetimeFigureOut">
              <a:rPr lang="en-GB" smtClean="0"/>
              <a:t>14/03/2022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31CA2-79B6-46B7-BC02-1E7AE7DED982}" type="slidenum">
              <a:rPr lang="en-GB" smtClean="0"/>
              <a:t>‹#›</a:t>
            </a:fld>
            <a:endParaRPr lang="en-GB"/>
          </a:p>
        </p:txBody>
      </p:sp>
    </p:spTree>
    <p:extLst>
      <p:ext uri="{BB962C8B-B14F-4D97-AF65-F5344CB8AC3E}">
        <p14:creationId xmlns:p14="http://schemas.microsoft.com/office/powerpoint/2010/main" val="171113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341F-0AF5-4C54-8632-2DB210BF63AB}" type="datetimeFigureOut">
              <a:rPr lang="en-GB" smtClean="0"/>
              <a:t>14/03/2022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31CA2-79B6-46B7-BC02-1E7AE7DED982}" type="slidenum">
              <a:rPr lang="en-GB" smtClean="0"/>
              <a:t>‹#›</a:t>
            </a:fld>
            <a:endParaRPr lang="en-GB"/>
          </a:p>
        </p:txBody>
      </p:sp>
    </p:spTree>
    <p:extLst>
      <p:ext uri="{BB962C8B-B14F-4D97-AF65-F5344CB8AC3E}">
        <p14:creationId xmlns:p14="http://schemas.microsoft.com/office/powerpoint/2010/main" val="90551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cocker@uea.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0426/dhsc_transitional_safeguarding_report_bridging_the_gap_web.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b="1" dirty="0">
                <a:latin typeface="Verdana" panose="020B0604030504040204" pitchFamily="34" charset="0"/>
                <a:ea typeface="Verdana" panose="020B0604030504040204" pitchFamily="34" charset="0"/>
                <a:cs typeface="Verdana" panose="020B0604030504040204" pitchFamily="34" charset="0"/>
              </a:rPr>
              <a:t>Transitional Safeguarding: Addressing the gap between child and adult safeguarding</a:t>
            </a:r>
            <a:endParaRPr lang="en-GB" b="1" dirty="0"/>
          </a:p>
        </p:txBody>
      </p:sp>
      <p:sp>
        <p:nvSpPr>
          <p:cNvPr id="5" name="Content Placeholder 4"/>
          <p:cNvSpPr>
            <a:spLocks noGrp="1"/>
          </p:cNvSpPr>
          <p:nvPr>
            <p:ph type="subTitle" idx="1"/>
          </p:nvPr>
        </p:nvSpPr>
        <p:spPr/>
        <p:txBody>
          <a:bodyPr>
            <a:normAutofit fontScale="92500" lnSpcReduction="10000"/>
          </a:bodyPr>
          <a:lstStyle/>
          <a:p>
            <a:r>
              <a:rPr lang="en-GB" dirty="0">
                <a:solidFill>
                  <a:schemeClr val="tx1"/>
                </a:solidFill>
              </a:rPr>
              <a:t>Dr Christine Cocker </a:t>
            </a:r>
          </a:p>
          <a:p>
            <a:r>
              <a:rPr lang="en-GB" dirty="0">
                <a:solidFill>
                  <a:schemeClr val="tx1"/>
                </a:solidFill>
              </a:rPr>
              <a:t>Professor in Social Work</a:t>
            </a:r>
          </a:p>
          <a:p>
            <a:r>
              <a:rPr lang="en-GB" dirty="0">
                <a:solidFill>
                  <a:schemeClr val="tx1"/>
                </a:solidFill>
              </a:rPr>
              <a:t>University of East Anglia (UEA)</a:t>
            </a:r>
          </a:p>
          <a:p>
            <a:r>
              <a:rPr lang="en-GB" dirty="0">
                <a:hlinkClick r:id="rId3"/>
              </a:rPr>
              <a:t>christine.cocker@uea.ac.uk</a:t>
            </a:r>
            <a:r>
              <a:rPr lang="en-GB" dirty="0"/>
              <a:t> </a:t>
            </a:r>
          </a:p>
        </p:txBody>
      </p:sp>
      <p:sp>
        <p:nvSpPr>
          <p:cNvPr id="4" name="Slide Number Placeholder 3"/>
          <p:cNvSpPr>
            <a:spLocks noGrp="1"/>
          </p:cNvSpPr>
          <p:nvPr>
            <p:ph type="sldNum" sz="quarter" idx="12"/>
          </p:nvPr>
        </p:nvSpPr>
        <p:spPr/>
        <p:txBody>
          <a:bodyPr/>
          <a:lstStyle/>
          <a:p>
            <a:fld id="{6BCAC58C-6B66-4EA3-8505-4EE1F2B3E8D0}" type="slidenum">
              <a:rPr lang="en-GB">
                <a:solidFill>
                  <a:srgbClr val="000000">
                    <a:tint val="75000"/>
                  </a:srgbClr>
                </a:solidFill>
              </a:rPr>
              <a:pPr/>
              <a:t>1</a:t>
            </a:fld>
            <a:endParaRPr lang="en-GB" dirty="0">
              <a:solidFill>
                <a:srgbClr val="000000">
                  <a:tint val="75000"/>
                </a:srgbClr>
              </a:solidFill>
            </a:endParaRPr>
          </a:p>
        </p:txBody>
      </p:sp>
      <p:pic>
        <p:nvPicPr>
          <p:cNvPr id="3" name="Picture 2"/>
          <p:cNvPicPr>
            <a:picLocks noChangeAspect="1"/>
          </p:cNvPicPr>
          <p:nvPr/>
        </p:nvPicPr>
        <p:blipFill>
          <a:blip r:embed="rId4"/>
          <a:stretch>
            <a:fillRect/>
          </a:stretch>
        </p:blipFill>
        <p:spPr>
          <a:xfrm>
            <a:off x="10193764" y="505500"/>
            <a:ext cx="1261981" cy="743776"/>
          </a:xfrm>
          <a:prstGeom prst="rect">
            <a:avLst/>
          </a:prstGeom>
        </p:spPr>
      </p:pic>
    </p:spTree>
    <p:extLst>
      <p:ext uri="{BB962C8B-B14F-4D97-AF65-F5344CB8AC3E}">
        <p14:creationId xmlns:p14="http://schemas.microsoft.com/office/powerpoint/2010/main" val="369730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ChangeAspect="1"/>
          </p:cNvPicPr>
          <p:nvPr/>
        </p:nvPicPr>
        <p:blipFill rotWithShape="1">
          <a:blip r:embed="rId3"/>
          <a:srcRect r="27033" b="-1"/>
          <a:stretch/>
        </p:blipFill>
        <p:spPr>
          <a:xfrm>
            <a:off x="2522356" y="10"/>
            <a:ext cx="9669642" cy="6857990"/>
          </a:xfrm>
          <a:prstGeom prst="rect">
            <a:avLst/>
          </a:prstGeom>
        </p:spPr>
      </p:pic>
      <p:sp>
        <p:nvSpPr>
          <p:cNvPr id="5" name="Title 4"/>
          <p:cNvSpPr>
            <a:spLocks noGrp="1"/>
          </p:cNvSpPr>
          <p:nvPr>
            <p:ph type="title"/>
          </p:nvPr>
        </p:nvSpPr>
        <p:spPr>
          <a:xfrm>
            <a:off x="838200" y="365125"/>
            <a:ext cx="3822189" cy="1899912"/>
          </a:xfrm>
        </p:spPr>
        <p:txBody>
          <a:bodyPr vert="horz" lIns="91440" tIns="45720" rIns="91440" bIns="45720" rtlCol="0">
            <a:normAutofit/>
          </a:bodyPr>
          <a:lstStyle/>
          <a:p>
            <a:br>
              <a:rPr lang="en-US" sz="2800" b="1"/>
            </a:br>
            <a:r>
              <a:rPr lang="en-US" sz="2800" b="1"/>
              <a:t>Developments in Transitional Safeguarding</a:t>
            </a:r>
            <a:br>
              <a:rPr lang="en-US" sz="2800"/>
            </a:br>
            <a:endParaRPr lang="en-US" sz="2800"/>
          </a:p>
        </p:txBody>
      </p:sp>
      <p:sp>
        <p:nvSpPr>
          <p:cNvPr id="24" name="Content Placeholder 12">
            <a:extLst>
              <a:ext uri="{FF2B5EF4-FFF2-40B4-BE49-F238E27FC236}">
                <a16:creationId xmlns:a16="http://schemas.microsoft.com/office/drawing/2014/main" id="{D938DF08-2C26-4FA8-A182-970936ABB175}"/>
              </a:ext>
            </a:extLst>
          </p:cNvPr>
          <p:cNvSpPr>
            <a:spLocks noGrp="1"/>
          </p:cNvSpPr>
          <p:nvPr>
            <p:ph idx="1"/>
          </p:nvPr>
        </p:nvSpPr>
        <p:spPr>
          <a:xfrm>
            <a:off x="838200" y="2434201"/>
            <a:ext cx="3822189" cy="3742762"/>
          </a:xfrm>
        </p:spPr>
        <p:txBody>
          <a:bodyPr>
            <a:normAutofit/>
          </a:bodyPr>
          <a:lstStyle/>
          <a:p>
            <a:r>
              <a:rPr lang="en-US" sz="2000" dirty="0"/>
              <a:t>Policy</a:t>
            </a:r>
          </a:p>
          <a:p>
            <a:r>
              <a:rPr lang="en-US" sz="2000" dirty="0"/>
              <a:t>Publications</a:t>
            </a:r>
          </a:p>
          <a:p>
            <a:r>
              <a:rPr lang="en-US" sz="2000" dirty="0"/>
              <a:t>Research</a:t>
            </a:r>
          </a:p>
          <a:p>
            <a:r>
              <a:rPr lang="en-US" sz="2000" dirty="0"/>
              <a:t>Awareness raising</a:t>
            </a:r>
          </a:p>
          <a:p>
            <a:r>
              <a:rPr lang="en-US" sz="2000" dirty="0"/>
              <a:t>Multi-agency training</a:t>
            </a:r>
          </a:p>
          <a:p>
            <a:r>
              <a:rPr lang="en-US" sz="2000" dirty="0"/>
              <a:t>Service innovation</a:t>
            </a:r>
          </a:p>
          <a:p>
            <a:r>
              <a:rPr lang="en-US" sz="2000" dirty="0"/>
              <a:t>Community of Practice</a:t>
            </a:r>
          </a:p>
          <a:p>
            <a:r>
              <a:rPr lang="en-US" sz="2000" dirty="0"/>
              <a:t>Safeguarding Adults Reviews</a:t>
            </a:r>
          </a:p>
          <a:p>
            <a:endParaRPr lang="en-US" sz="2000" dirty="0"/>
          </a:p>
          <a:p>
            <a:endParaRPr lang="en-US" sz="2000" dirty="0"/>
          </a:p>
        </p:txBody>
      </p:sp>
    </p:spTree>
    <p:extLst>
      <p:ext uri="{BB962C8B-B14F-4D97-AF65-F5344CB8AC3E}">
        <p14:creationId xmlns:p14="http://schemas.microsoft.com/office/powerpoint/2010/main" val="322568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B500-D9D3-44A1-A84F-D8D7337B3F7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Developments in Transitional Safeguarding </a:t>
            </a:r>
          </a:p>
        </p:txBody>
      </p:sp>
      <p:sp>
        <p:nvSpPr>
          <p:cNvPr id="4" name="Content Placeholder 3">
            <a:extLst>
              <a:ext uri="{FF2B5EF4-FFF2-40B4-BE49-F238E27FC236}">
                <a16:creationId xmlns:a16="http://schemas.microsoft.com/office/drawing/2014/main" id="{7796CDF9-8971-44D2-B051-4960E57A922B}"/>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2000" dirty="0"/>
              <a:t>Chief Social Worker for Adults Knowledge Briefing</a:t>
            </a:r>
          </a:p>
          <a:p>
            <a:endParaRPr lang="en-US" sz="2000" dirty="0"/>
          </a:p>
        </p:txBody>
      </p:sp>
      <p:pic>
        <p:nvPicPr>
          <p:cNvPr id="6" name="Content Placeholder 5">
            <a:extLst>
              <a:ext uri="{FF2B5EF4-FFF2-40B4-BE49-F238E27FC236}">
                <a16:creationId xmlns:a16="http://schemas.microsoft.com/office/drawing/2014/main" id="{8DA0CFF0-75EB-4876-B87A-73208E3C99A0}"/>
              </a:ext>
            </a:extLst>
          </p:cNvPr>
          <p:cNvPicPr>
            <a:picLocks noGrp="1" noChangeAspect="1"/>
          </p:cNvPicPr>
          <p:nvPr>
            <p:ph sz="half" idx="2"/>
          </p:nvPr>
        </p:nvPicPr>
        <p:blipFill>
          <a:blip r:embed="rId3"/>
          <a:stretch>
            <a:fillRect/>
          </a:stretch>
        </p:blipFill>
        <p:spPr>
          <a:xfrm>
            <a:off x="5405862" y="1681771"/>
            <a:ext cx="6019331" cy="3491211"/>
          </a:xfrm>
          <a:prstGeom prst="rect">
            <a:avLst/>
          </a:prstGeom>
          <a:effectLst/>
        </p:spPr>
      </p:pic>
    </p:spTree>
    <p:extLst>
      <p:ext uri="{BB962C8B-B14F-4D97-AF65-F5344CB8AC3E}">
        <p14:creationId xmlns:p14="http://schemas.microsoft.com/office/powerpoint/2010/main" val="115715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9399-11EF-4BEF-A444-029A75C4895C}"/>
              </a:ext>
            </a:extLst>
          </p:cNvPr>
          <p:cNvSpPr>
            <a:spLocks noGrp="1"/>
          </p:cNvSpPr>
          <p:nvPr>
            <p:ph type="title"/>
          </p:nvPr>
        </p:nvSpPr>
        <p:spPr/>
        <p:txBody>
          <a:bodyPr/>
          <a:lstStyle/>
          <a:p>
            <a:r>
              <a:rPr lang="en-GB" dirty="0"/>
              <a:t>Developments: Publications and Research</a:t>
            </a:r>
          </a:p>
        </p:txBody>
      </p:sp>
      <p:sp>
        <p:nvSpPr>
          <p:cNvPr id="3" name="Content Placeholder 2">
            <a:extLst>
              <a:ext uri="{FF2B5EF4-FFF2-40B4-BE49-F238E27FC236}">
                <a16:creationId xmlns:a16="http://schemas.microsoft.com/office/drawing/2014/main" id="{1BAC5B23-0729-46B6-B579-82D95BB6F44D}"/>
              </a:ext>
            </a:extLst>
          </p:cNvPr>
          <p:cNvSpPr>
            <a:spLocks noGrp="1"/>
          </p:cNvSpPr>
          <p:nvPr>
            <p:ph sz="half" idx="1"/>
          </p:nvPr>
        </p:nvSpPr>
        <p:spPr/>
        <p:txBody>
          <a:bodyPr>
            <a:normAutofit/>
          </a:bodyPr>
          <a:lstStyle/>
          <a:p>
            <a:r>
              <a:rPr lang="en-GB" dirty="0"/>
              <a:t>Journal articles; British Journal of Social Work; Journal of Adult Protection; Practice Special Issue</a:t>
            </a:r>
          </a:p>
          <a:p>
            <a:r>
              <a:rPr lang="en-GB" dirty="0"/>
              <a:t>Book edited by Dez Holmes on adolescent safeguarding (2022)</a:t>
            </a:r>
          </a:p>
          <a:p>
            <a:r>
              <a:rPr lang="en-GB" dirty="0"/>
              <a:t>Book on Transitional Safeguarding due 2023</a:t>
            </a:r>
          </a:p>
          <a:p>
            <a:r>
              <a:rPr lang="en-GB" dirty="0"/>
              <a:t>Innovate research project, University of Sussex (ESRC funded)</a:t>
            </a:r>
          </a:p>
          <a:p>
            <a:endParaRPr lang="en-GB" dirty="0"/>
          </a:p>
          <a:p>
            <a:endParaRPr lang="en-GB" dirty="0"/>
          </a:p>
        </p:txBody>
      </p:sp>
      <p:pic>
        <p:nvPicPr>
          <p:cNvPr id="5" name="Content Placeholder 4">
            <a:extLst>
              <a:ext uri="{FF2B5EF4-FFF2-40B4-BE49-F238E27FC236}">
                <a16:creationId xmlns:a16="http://schemas.microsoft.com/office/drawing/2014/main" id="{49FEE2B2-1C50-488D-8426-698B5542169C}"/>
              </a:ext>
            </a:extLst>
          </p:cNvPr>
          <p:cNvPicPr>
            <a:picLocks noGrp="1" noChangeAspect="1"/>
          </p:cNvPicPr>
          <p:nvPr>
            <p:ph sz="half" idx="2"/>
          </p:nvPr>
        </p:nvPicPr>
        <p:blipFill>
          <a:blip r:embed="rId3"/>
          <a:stretch>
            <a:fillRect/>
          </a:stretch>
        </p:blipFill>
        <p:spPr>
          <a:xfrm>
            <a:off x="6551436" y="1690688"/>
            <a:ext cx="2141756" cy="3225485"/>
          </a:xfrm>
          <a:prstGeom prst="rect">
            <a:avLst/>
          </a:prstGeom>
        </p:spPr>
      </p:pic>
      <p:pic>
        <p:nvPicPr>
          <p:cNvPr id="6" name="Picture 5">
            <a:extLst>
              <a:ext uri="{FF2B5EF4-FFF2-40B4-BE49-F238E27FC236}">
                <a16:creationId xmlns:a16="http://schemas.microsoft.com/office/drawing/2014/main" id="{696D5C00-476B-457D-B5D8-CBAD2ECA1B3A}"/>
              </a:ext>
            </a:extLst>
          </p:cNvPr>
          <p:cNvPicPr>
            <a:picLocks noChangeAspect="1"/>
          </p:cNvPicPr>
          <p:nvPr/>
        </p:nvPicPr>
        <p:blipFill>
          <a:blip r:embed="rId4"/>
          <a:stretch>
            <a:fillRect/>
          </a:stretch>
        </p:blipFill>
        <p:spPr>
          <a:xfrm>
            <a:off x="5919258" y="5167312"/>
            <a:ext cx="3943350" cy="1162050"/>
          </a:xfrm>
          <a:prstGeom prst="rect">
            <a:avLst/>
          </a:prstGeom>
        </p:spPr>
      </p:pic>
      <p:pic>
        <p:nvPicPr>
          <p:cNvPr id="7" name="Picture 6">
            <a:extLst>
              <a:ext uri="{FF2B5EF4-FFF2-40B4-BE49-F238E27FC236}">
                <a16:creationId xmlns:a16="http://schemas.microsoft.com/office/drawing/2014/main" id="{6DC950F6-201B-4D91-B5C2-2F5B5D9F7112}"/>
              </a:ext>
            </a:extLst>
          </p:cNvPr>
          <p:cNvPicPr>
            <a:picLocks noChangeAspect="1"/>
          </p:cNvPicPr>
          <p:nvPr/>
        </p:nvPicPr>
        <p:blipFill>
          <a:blip r:embed="rId5"/>
          <a:stretch>
            <a:fillRect/>
          </a:stretch>
        </p:blipFill>
        <p:spPr>
          <a:xfrm>
            <a:off x="8808155" y="1690688"/>
            <a:ext cx="3077281" cy="1888632"/>
          </a:xfrm>
          <a:prstGeom prst="rect">
            <a:avLst/>
          </a:prstGeom>
        </p:spPr>
      </p:pic>
      <p:pic>
        <p:nvPicPr>
          <p:cNvPr id="8" name="Picture 7">
            <a:extLst>
              <a:ext uri="{FF2B5EF4-FFF2-40B4-BE49-F238E27FC236}">
                <a16:creationId xmlns:a16="http://schemas.microsoft.com/office/drawing/2014/main" id="{D4EB67DC-7DFD-451D-BC83-526ECEAD7694}"/>
              </a:ext>
            </a:extLst>
          </p:cNvPr>
          <p:cNvPicPr>
            <a:picLocks noChangeAspect="1"/>
          </p:cNvPicPr>
          <p:nvPr/>
        </p:nvPicPr>
        <p:blipFill>
          <a:blip r:embed="rId6"/>
          <a:stretch>
            <a:fillRect/>
          </a:stretch>
        </p:blipFill>
        <p:spPr>
          <a:xfrm>
            <a:off x="10037586" y="3671395"/>
            <a:ext cx="1847850" cy="2466975"/>
          </a:xfrm>
          <a:prstGeom prst="rect">
            <a:avLst/>
          </a:prstGeom>
        </p:spPr>
      </p:pic>
    </p:spTree>
    <p:extLst>
      <p:ext uri="{BB962C8B-B14F-4D97-AF65-F5344CB8AC3E}">
        <p14:creationId xmlns:p14="http://schemas.microsoft.com/office/powerpoint/2010/main" val="193225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531999-8DBC-4531-A407-C09353C36D07}"/>
              </a:ext>
            </a:extLst>
          </p:cNvPr>
          <p:cNvPicPr>
            <a:picLocks noGrp="1" noChangeAspect="1"/>
          </p:cNvPicPr>
          <p:nvPr>
            <p:ph sz="half" idx="2"/>
          </p:nvPr>
        </p:nvPicPr>
        <p:blipFill rotWithShape="1">
          <a:blip r:embed="rId3"/>
          <a:srcRect b="3846"/>
          <a:stretch/>
        </p:blipFill>
        <p:spPr>
          <a:xfrm>
            <a:off x="20" y="10"/>
            <a:ext cx="12191980" cy="6857990"/>
          </a:xfrm>
          <a:prstGeom prst="rect">
            <a:avLst/>
          </a:prstGeom>
        </p:spPr>
      </p:pic>
      <p:sp>
        <p:nvSpPr>
          <p:cNvPr id="2" name="Title 1">
            <a:extLst>
              <a:ext uri="{FF2B5EF4-FFF2-40B4-BE49-F238E27FC236}">
                <a16:creationId xmlns:a16="http://schemas.microsoft.com/office/drawing/2014/main" id="{04079883-9AF2-48E7-B0B0-98D97CC0466B}"/>
              </a:ext>
            </a:extLst>
          </p:cNvPr>
          <p:cNvSpPr>
            <a:spLocks noGrp="1"/>
          </p:cNvSpPr>
          <p:nvPr>
            <p:ph type="title"/>
          </p:nvPr>
        </p:nvSpPr>
        <p:spPr>
          <a:xfrm>
            <a:off x="594805" y="640263"/>
            <a:ext cx="3759240" cy="1344975"/>
          </a:xfrm>
        </p:spPr>
        <p:txBody>
          <a:bodyPr vert="horz" lIns="91440" tIns="45720" rIns="91440" bIns="45720" rtlCol="0" anchor="ctr">
            <a:normAutofit/>
          </a:bodyPr>
          <a:lstStyle/>
          <a:p>
            <a:r>
              <a:rPr lang="en-US" sz="2800"/>
              <a:t>Developments: raising the profile, skilling up staff and leading change</a:t>
            </a:r>
          </a:p>
        </p:txBody>
      </p:sp>
      <p:sp>
        <p:nvSpPr>
          <p:cNvPr id="3" name="Content Placeholder 2">
            <a:extLst>
              <a:ext uri="{FF2B5EF4-FFF2-40B4-BE49-F238E27FC236}">
                <a16:creationId xmlns:a16="http://schemas.microsoft.com/office/drawing/2014/main" id="{B075ECAE-CACF-4083-A8B4-3C20DAEAFFE8}"/>
              </a:ext>
            </a:extLst>
          </p:cNvPr>
          <p:cNvSpPr>
            <a:spLocks noGrp="1"/>
          </p:cNvSpPr>
          <p:nvPr>
            <p:ph sz="half" idx="1"/>
          </p:nvPr>
        </p:nvSpPr>
        <p:spPr>
          <a:xfrm>
            <a:off x="594110" y="2121763"/>
            <a:ext cx="3764826" cy="3773010"/>
          </a:xfrm>
        </p:spPr>
        <p:txBody>
          <a:bodyPr vert="horz" lIns="91440" tIns="45720" rIns="91440" bIns="45720" rtlCol="0">
            <a:normAutofit lnSpcReduction="10000"/>
          </a:bodyPr>
          <a:lstStyle/>
          <a:p>
            <a:r>
              <a:rPr lang="en-US" sz="1800" dirty="0"/>
              <a:t>Awareness raising through conferences, workshops and other events</a:t>
            </a:r>
          </a:p>
          <a:p>
            <a:r>
              <a:rPr lang="en-US" sz="1800" dirty="0"/>
              <a:t>Multi-agency training  - Responding to local need</a:t>
            </a:r>
          </a:p>
          <a:p>
            <a:r>
              <a:rPr lang="en-US" sz="1800" dirty="0"/>
              <a:t>Service innovation – localities are reviewing and improving their ‘offers’ to young people. </a:t>
            </a:r>
          </a:p>
          <a:p>
            <a:r>
              <a:rPr lang="en-US" sz="1800" dirty="0"/>
              <a:t>Community of Practice on Transitional Safeguarding – set up by Research in Practice.</a:t>
            </a:r>
          </a:p>
          <a:p>
            <a:r>
              <a:rPr lang="en-US" sz="1800" dirty="0"/>
              <a:t>Developing a TS Framework for Good Practice for use in SARs </a:t>
            </a:r>
          </a:p>
        </p:txBody>
      </p:sp>
    </p:spTree>
    <p:extLst>
      <p:ext uri="{BB962C8B-B14F-4D97-AF65-F5344CB8AC3E}">
        <p14:creationId xmlns:p14="http://schemas.microsoft.com/office/powerpoint/2010/main" val="116937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FD32-EDD7-4CC6-A727-71800515DE47}"/>
              </a:ext>
            </a:extLst>
          </p:cNvPr>
          <p:cNvSpPr>
            <a:spLocks noGrp="1"/>
          </p:cNvSpPr>
          <p:nvPr>
            <p:ph type="title"/>
          </p:nvPr>
        </p:nvSpPr>
        <p:spPr>
          <a:xfrm>
            <a:off x="335360" y="1062446"/>
            <a:ext cx="11137237" cy="661851"/>
          </a:xfrm>
        </p:spPr>
        <p:txBody>
          <a:bodyPr>
            <a:normAutofit/>
          </a:bodyPr>
          <a:lstStyle/>
          <a:p>
            <a:r>
              <a:rPr lang="en-GB" dirty="0"/>
              <a:t>Legal frameworks and statutory guidance</a:t>
            </a:r>
          </a:p>
        </p:txBody>
      </p:sp>
      <p:sp>
        <p:nvSpPr>
          <p:cNvPr id="3" name="Content Placeholder 2">
            <a:extLst>
              <a:ext uri="{FF2B5EF4-FFF2-40B4-BE49-F238E27FC236}">
                <a16:creationId xmlns:a16="http://schemas.microsoft.com/office/drawing/2014/main" id="{CDC6E8AA-E81D-4B63-8D08-2E7AE619D6FB}"/>
              </a:ext>
            </a:extLst>
          </p:cNvPr>
          <p:cNvSpPr>
            <a:spLocks noGrp="1"/>
          </p:cNvSpPr>
          <p:nvPr>
            <p:ph sz="half" idx="1"/>
          </p:nvPr>
        </p:nvSpPr>
        <p:spPr>
          <a:xfrm>
            <a:off x="335360" y="2086391"/>
            <a:ext cx="9720165" cy="4314408"/>
          </a:xfrm>
        </p:spPr>
        <p:txBody>
          <a:bodyPr>
            <a:normAutofit/>
          </a:bodyPr>
          <a:lstStyle/>
          <a:p>
            <a:r>
              <a:rPr lang="en-GB" sz="2200" dirty="0"/>
              <a:t>These underpin multi-agency roles and define responsibilities.</a:t>
            </a:r>
          </a:p>
          <a:p>
            <a:r>
              <a:rPr lang="en-GB" sz="2200" dirty="0"/>
              <a:t>Social Services Departments came from the same roots in the 1970s, but branches have grown in different ways at different times. Divergent  legal frameworks from Children Act 1989 and NHS and Community Care Act 1990.</a:t>
            </a:r>
          </a:p>
          <a:p>
            <a:r>
              <a:rPr lang="en-GB" sz="2200" dirty="0"/>
              <a:t>Public enquiries, investigations, case law and ‘scandals’ affect policy </a:t>
            </a:r>
          </a:p>
          <a:p>
            <a:r>
              <a:rPr lang="en-GB" sz="2200" dirty="0"/>
              <a:t>There are differences in Children and Adult services between inspection, regulation and sector led improvement and these have had a differential impact on public services.</a:t>
            </a:r>
          </a:p>
          <a:p>
            <a:r>
              <a:rPr lang="en-GB" sz="2200" dirty="0"/>
              <a:t>Differences between the Department for Education, the Department of Health and Social Care, Home Office, Department of Justice: approaches; priorities; resources; affecting different sectors.</a:t>
            </a:r>
          </a:p>
          <a:p>
            <a:endParaRPr lang="en-GB" dirty="0"/>
          </a:p>
        </p:txBody>
      </p:sp>
      <p:sp>
        <p:nvSpPr>
          <p:cNvPr id="4" name="Slide Number Placeholder 3"/>
          <p:cNvSpPr>
            <a:spLocks noGrp="1"/>
          </p:cNvSpPr>
          <p:nvPr>
            <p:ph type="sldNum" sz="quarter" idx="12"/>
          </p:nvPr>
        </p:nvSpPr>
        <p:spPr/>
        <p:txBody>
          <a:bodyPr/>
          <a:lstStyle/>
          <a:p>
            <a:fld id="{F2CEA989-2EA4-49BF-8643-74E7BF1DA315}" type="slidenum">
              <a:rPr lang="en-GB">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142966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086" y="583475"/>
            <a:ext cx="8352928" cy="818606"/>
          </a:xfrm>
        </p:spPr>
        <p:txBody>
          <a:bodyPr>
            <a:normAutofit/>
          </a:bodyPr>
          <a:lstStyle/>
          <a:p>
            <a:r>
              <a:rPr lang="en-GB" dirty="0"/>
              <a:t>Legal frameworks - Age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70315427"/>
              </p:ext>
            </p:extLst>
          </p:nvPr>
        </p:nvGraphicFramePr>
        <p:xfrm>
          <a:off x="1531252" y="1772194"/>
          <a:ext cx="8542596" cy="4389120"/>
        </p:xfrm>
        <a:graphic>
          <a:graphicData uri="http://schemas.openxmlformats.org/drawingml/2006/table">
            <a:tbl>
              <a:tblPr firstRow="1" bandRow="1">
                <a:tableStyleId>{5C22544A-7EE6-4342-B048-85BDC9FD1C3A}</a:tableStyleId>
              </a:tblPr>
              <a:tblGrid>
                <a:gridCol w="1663990">
                  <a:extLst>
                    <a:ext uri="{9D8B030D-6E8A-4147-A177-3AD203B41FA5}">
                      <a16:colId xmlns:a16="http://schemas.microsoft.com/office/drawing/2014/main" val="754598303"/>
                    </a:ext>
                  </a:extLst>
                </a:gridCol>
                <a:gridCol w="578536">
                  <a:extLst>
                    <a:ext uri="{9D8B030D-6E8A-4147-A177-3AD203B41FA5}">
                      <a16:colId xmlns:a16="http://schemas.microsoft.com/office/drawing/2014/main" val="3010171936"/>
                    </a:ext>
                  </a:extLst>
                </a:gridCol>
                <a:gridCol w="650853">
                  <a:extLst>
                    <a:ext uri="{9D8B030D-6E8A-4147-A177-3AD203B41FA5}">
                      <a16:colId xmlns:a16="http://schemas.microsoft.com/office/drawing/2014/main" val="3608438747"/>
                    </a:ext>
                  </a:extLst>
                </a:gridCol>
                <a:gridCol w="578536">
                  <a:extLst>
                    <a:ext uri="{9D8B030D-6E8A-4147-A177-3AD203B41FA5}">
                      <a16:colId xmlns:a16="http://schemas.microsoft.com/office/drawing/2014/main" val="3653214124"/>
                    </a:ext>
                  </a:extLst>
                </a:gridCol>
                <a:gridCol w="650853">
                  <a:extLst>
                    <a:ext uri="{9D8B030D-6E8A-4147-A177-3AD203B41FA5}">
                      <a16:colId xmlns:a16="http://schemas.microsoft.com/office/drawing/2014/main" val="49749663"/>
                    </a:ext>
                  </a:extLst>
                </a:gridCol>
                <a:gridCol w="723170">
                  <a:extLst>
                    <a:ext uri="{9D8B030D-6E8A-4147-A177-3AD203B41FA5}">
                      <a16:colId xmlns:a16="http://schemas.microsoft.com/office/drawing/2014/main" val="853391069"/>
                    </a:ext>
                  </a:extLst>
                </a:gridCol>
                <a:gridCol w="650853">
                  <a:extLst>
                    <a:ext uri="{9D8B030D-6E8A-4147-A177-3AD203B41FA5}">
                      <a16:colId xmlns:a16="http://schemas.microsoft.com/office/drawing/2014/main" val="2513672241"/>
                    </a:ext>
                  </a:extLst>
                </a:gridCol>
                <a:gridCol w="578536">
                  <a:extLst>
                    <a:ext uri="{9D8B030D-6E8A-4147-A177-3AD203B41FA5}">
                      <a16:colId xmlns:a16="http://schemas.microsoft.com/office/drawing/2014/main" val="1217466886"/>
                    </a:ext>
                  </a:extLst>
                </a:gridCol>
                <a:gridCol w="650853">
                  <a:extLst>
                    <a:ext uri="{9D8B030D-6E8A-4147-A177-3AD203B41FA5}">
                      <a16:colId xmlns:a16="http://schemas.microsoft.com/office/drawing/2014/main" val="2051200117"/>
                    </a:ext>
                  </a:extLst>
                </a:gridCol>
                <a:gridCol w="578536">
                  <a:extLst>
                    <a:ext uri="{9D8B030D-6E8A-4147-A177-3AD203B41FA5}">
                      <a16:colId xmlns:a16="http://schemas.microsoft.com/office/drawing/2014/main" val="2781724695"/>
                    </a:ext>
                  </a:extLst>
                </a:gridCol>
                <a:gridCol w="650853">
                  <a:extLst>
                    <a:ext uri="{9D8B030D-6E8A-4147-A177-3AD203B41FA5}">
                      <a16:colId xmlns:a16="http://schemas.microsoft.com/office/drawing/2014/main" val="1596808231"/>
                    </a:ext>
                  </a:extLst>
                </a:gridCol>
                <a:gridCol w="587027">
                  <a:extLst>
                    <a:ext uri="{9D8B030D-6E8A-4147-A177-3AD203B41FA5}">
                      <a16:colId xmlns:a16="http://schemas.microsoft.com/office/drawing/2014/main" val="2981042694"/>
                    </a:ext>
                  </a:extLst>
                </a:gridCol>
              </a:tblGrid>
              <a:tr h="270315">
                <a:tc>
                  <a:txBody>
                    <a:bodyPr/>
                    <a:lstStyle/>
                    <a:p>
                      <a:r>
                        <a:rPr lang="en-GB" dirty="0">
                          <a:latin typeface="Verdana" panose="020B0604030504040204" pitchFamily="34" charset="0"/>
                          <a:ea typeface="Verdana" panose="020B0604030504040204" pitchFamily="34" charset="0"/>
                        </a:rPr>
                        <a:t>Age</a:t>
                      </a:r>
                    </a:p>
                  </a:txBody>
                  <a:tcPr/>
                </a:tc>
                <a:tc>
                  <a:txBody>
                    <a:bodyPr/>
                    <a:lstStyle/>
                    <a:p>
                      <a:r>
                        <a:rPr lang="en-GB" dirty="0">
                          <a:latin typeface="Verdana" panose="020B0604030504040204" pitchFamily="34" charset="0"/>
                          <a:ea typeface="Verdana" panose="020B0604030504040204" pitchFamily="34" charset="0"/>
                        </a:rPr>
                        <a:t>15</a:t>
                      </a:r>
                    </a:p>
                  </a:txBody>
                  <a:tcPr/>
                </a:tc>
                <a:tc>
                  <a:txBody>
                    <a:bodyPr/>
                    <a:lstStyle/>
                    <a:p>
                      <a:r>
                        <a:rPr lang="en-GB" dirty="0">
                          <a:latin typeface="Verdana" panose="020B0604030504040204" pitchFamily="34" charset="0"/>
                          <a:ea typeface="Verdana" panose="020B0604030504040204" pitchFamily="34" charset="0"/>
                        </a:rPr>
                        <a:t>16</a:t>
                      </a:r>
                    </a:p>
                  </a:txBody>
                  <a:tcPr/>
                </a:tc>
                <a:tc>
                  <a:txBody>
                    <a:bodyPr/>
                    <a:lstStyle/>
                    <a:p>
                      <a:r>
                        <a:rPr lang="en-GB" dirty="0">
                          <a:latin typeface="Verdana" panose="020B0604030504040204" pitchFamily="34" charset="0"/>
                          <a:ea typeface="Verdana" panose="020B0604030504040204" pitchFamily="34" charset="0"/>
                        </a:rPr>
                        <a:t>17</a:t>
                      </a:r>
                    </a:p>
                  </a:txBody>
                  <a:tcPr/>
                </a:tc>
                <a:tc>
                  <a:txBody>
                    <a:bodyPr/>
                    <a:lstStyle/>
                    <a:p>
                      <a:r>
                        <a:rPr lang="en-GB" dirty="0">
                          <a:latin typeface="Verdana" panose="020B0604030504040204" pitchFamily="34" charset="0"/>
                          <a:ea typeface="Verdana" panose="020B0604030504040204" pitchFamily="34" charset="0"/>
                        </a:rPr>
                        <a:t>18</a:t>
                      </a:r>
                    </a:p>
                  </a:txBody>
                  <a:tcPr/>
                </a:tc>
                <a:tc>
                  <a:txBody>
                    <a:bodyPr/>
                    <a:lstStyle/>
                    <a:p>
                      <a:r>
                        <a:rPr lang="en-GB" dirty="0">
                          <a:latin typeface="Verdana" panose="020B0604030504040204" pitchFamily="34" charset="0"/>
                          <a:ea typeface="Verdana" panose="020B0604030504040204" pitchFamily="34" charset="0"/>
                        </a:rPr>
                        <a:t>19</a:t>
                      </a:r>
                    </a:p>
                  </a:txBody>
                  <a:tcPr/>
                </a:tc>
                <a:tc>
                  <a:txBody>
                    <a:bodyPr/>
                    <a:lstStyle/>
                    <a:p>
                      <a:r>
                        <a:rPr lang="en-GB" dirty="0">
                          <a:latin typeface="Verdana" panose="020B0604030504040204" pitchFamily="34" charset="0"/>
                          <a:ea typeface="Verdana" panose="020B0604030504040204" pitchFamily="34" charset="0"/>
                        </a:rPr>
                        <a:t>20</a:t>
                      </a:r>
                    </a:p>
                  </a:txBody>
                  <a:tcPr/>
                </a:tc>
                <a:tc>
                  <a:txBody>
                    <a:bodyPr/>
                    <a:lstStyle/>
                    <a:p>
                      <a:r>
                        <a:rPr lang="en-GB" dirty="0">
                          <a:latin typeface="Verdana" panose="020B0604030504040204" pitchFamily="34" charset="0"/>
                          <a:ea typeface="Verdana" panose="020B0604030504040204" pitchFamily="34" charset="0"/>
                        </a:rPr>
                        <a:t>21</a:t>
                      </a:r>
                    </a:p>
                  </a:txBody>
                  <a:tcPr/>
                </a:tc>
                <a:tc>
                  <a:txBody>
                    <a:bodyPr/>
                    <a:lstStyle/>
                    <a:p>
                      <a:r>
                        <a:rPr lang="en-GB" dirty="0">
                          <a:latin typeface="Verdana" panose="020B0604030504040204" pitchFamily="34" charset="0"/>
                          <a:ea typeface="Verdana" panose="020B0604030504040204" pitchFamily="34" charset="0"/>
                        </a:rPr>
                        <a:t>22</a:t>
                      </a:r>
                    </a:p>
                  </a:txBody>
                  <a:tcPr/>
                </a:tc>
                <a:tc>
                  <a:txBody>
                    <a:bodyPr/>
                    <a:lstStyle/>
                    <a:p>
                      <a:r>
                        <a:rPr lang="en-GB" dirty="0">
                          <a:latin typeface="Verdana" panose="020B0604030504040204" pitchFamily="34" charset="0"/>
                          <a:ea typeface="Verdana" panose="020B0604030504040204" pitchFamily="34" charset="0"/>
                        </a:rPr>
                        <a:t>23</a:t>
                      </a:r>
                    </a:p>
                  </a:txBody>
                  <a:tcPr/>
                </a:tc>
                <a:tc>
                  <a:txBody>
                    <a:bodyPr/>
                    <a:lstStyle/>
                    <a:p>
                      <a:r>
                        <a:rPr lang="en-GB" dirty="0">
                          <a:latin typeface="Verdana" panose="020B0604030504040204" pitchFamily="34" charset="0"/>
                          <a:ea typeface="Verdana" panose="020B0604030504040204" pitchFamily="34" charset="0"/>
                        </a:rPr>
                        <a:t>24</a:t>
                      </a:r>
                    </a:p>
                  </a:txBody>
                  <a:tcPr/>
                </a:tc>
                <a:tc>
                  <a:txBody>
                    <a:bodyPr/>
                    <a:lstStyle/>
                    <a:p>
                      <a:r>
                        <a:rPr lang="en-GB" dirty="0">
                          <a:latin typeface="Verdana" panose="020B0604030504040204" pitchFamily="34" charset="0"/>
                          <a:ea typeface="Verdana" panose="020B0604030504040204" pitchFamily="34" charset="0"/>
                        </a:rPr>
                        <a:t>25</a:t>
                      </a:r>
                    </a:p>
                  </a:txBody>
                  <a:tcPr/>
                </a:tc>
                <a:extLst>
                  <a:ext uri="{0D108BD9-81ED-4DB2-BD59-A6C34878D82A}">
                    <a16:rowId xmlns:a16="http://schemas.microsoft.com/office/drawing/2014/main" val="2739304211"/>
                  </a:ext>
                </a:extLst>
              </a:tr>
              <a:tr h="540630">
                <a:tc>
                  <a:txBody>
                    <a:bodyPr/>
                    <a:lstStyle/>
                    <a:p>
                      <a:r>
                        <a:rPr lang="en-GB" dirty="0">
                          <a:latin typeface="Verdana" panose="020B0604030504040204" pitchFamily="34" charset="0"/>
                          <a:ea typeface="Verdana" panose="020B0604030504040204" pitchFamily="34" charset="0"/>
                        </a:rPr>
                        <a:t>CA1989</a:t>
                      </a:r>
                    </a:p>
                    <a:p>
                      <a:r>
                        <a:rPr lang="en-GB" sz="1200" dirty="0">
                          <a:latin typeface="Verdana" panose="020B0604030504040204" pitchFamily="34" charset="0"/>
                          <a:ea typeface="Verdana" panose="020B0604030504040204" pitchFamily="34" charset="0"/>
                        </a:rPr>
                        <a:t>(looked after children)</a:t>
                      </a:r>
                    </a:p>
                  </a:txBody>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chemeClr val="accent4">
                            <a:lumMod val="60000"/>
                            <a:lumOff val="40000"/>
                          </a:schemeClr>
                        </a:solidFill>
                      </a:endParaRPr>
                    </a:p>
                  </a:txBody>
                  <a:tcPr>
                    <a:solidFill>
                      <a:schemeClr val="accent4">
                        <a:lumMod val="60000"/>
                        <a:lumOff val="40000"/>
                      </a:schemeClr>
                    </a:solidFill>
                  </a:tcPr>
                </a:tc>
                <a:tc>
                  <a:txBody>
                    <a:bodyPr/>
                    <a:lstStyle/>
                    <a:p>
                      <a:endParaRPr lang="en-GB" dirty="0">
                        <a:solidFill>
                          <a:srgbClr val="7030A0"/>
                        </a:solidFill>
                      </a:endParaRPr>
                    </a:p>
                  </a:txBody>
                  <a:tcPr/>
                </a:tc>
                <a:extLst>
                  <a:ext uri="{0D108BD9-81ED-4DB2-BD59-A6C34878D82A}">
                    <a16:rowId xmlns:a16="http://schemas.microsoft.com/office/drawing/2014/main" val="4283685980"/>
                  </a:ext>
                </a:extLst>
              </a:tr>
              <a:tr h="270315">
                <a:tc>
                  <a:txBody>
                    <a:bodyPr/>
                    <a:lstStyle/>
                    <a:p>
                      <a:r>
                        <a:rPr lang="en-GB" dirty="0">
                          <a:latin typeface="Verdana" panose="020B0604030504040204" pitchFamily="34" charset="0"/>
                          <a:ea typeface="Verdana" panose="020B0604030504040204" pitchFamily="34" charset="0"/>
                        </a:rPr>
                        <a:t>CA1989 </a:t>
                      </a:r>
                      <a:r>
                        <a:rPr lang="en-GB" sz="1200" dirty="0">
                          <a:latin typeface="Verdana" panose="020B0604030504040204" pitchFamily="34" charset="0"/>
                          <a:ea typeface="Verdana" panose="020B0604030504040204" pitchFamily="34" charset="0"/>
                        </a:rPr>
                        <a:t>(CP)</a:t>
                      </a:r>
                    </a:p>
                  </a:txBody>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sz="1800" kern="1200" dirty="0">
                        <a:solidFill>
                          <a:srgbClr val="7030A0"/>
                        </a:solidFill>
                        <a:latin typeface="+mn-lt"/>
                        <a:ea typeface="+mn-ea"/>
                        <a:cs typeface="+mn-cs"/>
                      </a:endParaRPr>
                    </a:p>
                  </a:txBody>
                  <a:tcPr>
                    <a:solidFill>
                      <a:srgbClr val="7030A0"/>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chemeClr val="accent4">
                            <a:lumMod val="60000"/>
                            <a:lumOff val="40000"/>
                          </a:schemeClr>
                        </a:solidFill>
                      </a:endParaRPr>
                    </a:p>
                  </a:txBody>
                  <a:tcPr>
                    <a:solidFill>
                      <a:schemeClr val="bg1">
                        <a:lumMod val="85000"/>
                      </a:schemeClr>
                    </a:solidFill>
                  </a:tcPr>
                </a:tc>
                <a:tc>
                  <a:txBody>
                    <a:bodyPr/>
                    <a:lstStyle/>
                    <a:p>
                      <a:endParaRPr lang="en-GB" dirty="0">
                        <a:solidFill>
                          <a:srgbClr val="7030A0"/>
                        </a:solidFill>
                      </a:endParaRPr>
                    </a:p>
                  </a:txBody>
                  <a:tcPr>
                    <a:solidFill>
                      <a:schemeClr val="bg1">
                        <a:lumMod val="85000"/>
                      </a:schemeClr>
                    </a:solidFill>
                  </a:tcPr>
                </a:tc>
                <a:extLst>
                  <a:ext uri="{0D108BD9-81ED-4DB2-BD59-A6C34878D82A}">
                    <a16:rowId xmlns:a16="http://schemas.microsoft.com/office/drawing/2014/main" val="2644534700"/>
                  </a:ext>
                </a:extLst>
              </a:tr>
              <a:tr h="540630">
                <a:tc>
                  <a:txBody>
                    <a:bodyPr/>
                    <a:lstStyle/>
                    <a:p>
                      <a:r>
                        <a:rPr lang="en-GB" dirty="0">
                          <a:latin typeface="Verdana" panose="020B0604030504040204" pitchFamily="34" charset="0"/>
                          <a:ea typeface="Verdana" panose="020B0604030504040204" pitchFamily="34" charset="0"/>
                        </a:rPr>
                        <a:t>CSWA2017</a:t>
                      </a:r>
                    </a:p>
                    <a:p>
                      <a:r>
                        <a:rPr lang="en-GB" sz="1200" dirty="0">
                          <a:latin typeface="Verdana" panose="020B0604030504040204" pitchFamily="34" charset="0"/>
                          <a:ea typeface="Verdana" panose="020B0604030504040204" pitchFamily="34" charset="0"/>
                        </a:rPr>
                        <a:t>(looked after children)</a:t>
                      </a:r>
                    </a:p>
                  </a:txBody>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4190439036"/>
                  </a:ext>
                </a:extLst>
              </a:tr>
              <a:tr h="270315">
                <a:tc>
                  <a:txBody>
                    <a:bodyPr/>
                    <a:lstStyle/>
                    <a:p>
                      <a:r>
                        <a:rPr lang="en-GB" dirty="0">
                          <a:latin typeface="Verdana" panose="020B0604030504040204" pitchFamily="34" charset="0"/>
                          <a:ea typeface="Verdana" panose="020B0604030504040204" pitchFamily="34" charset="0"/>
                        </a:rPr>
                        <a:t>MCA2005</a:t>
                      </a:r>
                    </a:p>
                  </a:txBody>
                  <a:tcPr/>
                </a:tc>
                <a:tc>
                  <a:txBody>
                    <a:bodyPr/>
                    <a:lstStyle/>
                    <a:p>
                      <a:endParaRPr lang="en-GB"/>
                    </a:p>
                  </a:txBody>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2392695804"/>
                  </a:ext>
                </a:extLst>
              </a:tr>
              <a:tr h="338423">
                <a:tc>
                  <a:txBody>
                    <a:bodyPr/>
                    <a:lstStyle/>
                    <a:p>
                      <a:r>
                        <a:rPr lang="en-GB" dirty="0">
                          <a:latin typeface="Verdana" panose="020B0604030504040204" pitchFamily="34" charset="0"/>
                          <a:ea typeface="Verdana" panose="020B0604030504040204" pitchFamily="34" charset="0"/>
                        </a:rPr>
                        <a:t>MHA2007</a:t>
                      </a:r>
                    </a:p>
                  </a:txBody>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solidFill>
                          <a:srgbClr val="7030A0"/>
                        </a:solidFill>
                      </a:endParaRPr>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2841755046"/>
                  </a:ext>
                </a:extLst>
              </a:tr>
              <a:tr h="473051">
                <a:tc>
                  <a:txBody>
                    <a:bodyPr/>
                    <a:lstStyle/>
                    <a:p>
                      <a:r>
                        <a:rPr lang="en-GB" dirty="0">
                          <a:latin typeface="Verdana" panose="020B0604030504040204" pitchFamily="34" charset="0"/>
                          <a:ea typeface="Verdana" panose="020B0604030504040204" pitchFamily="34" charset="0"/>
                        </a:rPr>
                        <a:t>Care Act 2014</a:t>
                      </a:r>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4">
                        <a:lumMod val="60000"/>
                        <a:lumOff val="40000"/>
                      </a:schemeClr>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209063689"/>
                  </a:ext>
                </a:extLst>
              </a:tr>
              <a:tr h="608209">
                <a:tc>
                  <a:txBody>
                    <a:bodyPr/>
                    <a:lstStyle/>
                    <a:p>
                      <a:r>
                        <a:rPr lang="en-GB" dirty="0">
                          <a:latin typeface="Verdana" panose="020B0604030504040204" pitchFamily="34" charset="0"/>
                          <a:ea typeface="Verdana" panose="020B0604030504040204" pitchFamily="34" charset="0"/>
                        </a:rPr>
                        <a:t>C&amp;FA2014</a:t>
                      </a:r>
                    </a:p>
                    <a:p>
                      <a:r>
                        <a:rPr lang="en-GB" dirty="0">
                          <a:latin typeface="Verdana" panose="020B0604030504040204" pitchFamily="34" charset="0"/>
                          <a:ea typeface="Verdana" panose="020B0604030504040204" pitchFamily="34" charset="0"/>
                        </a:rPr>
                        <a:t>C&amp;SA2014</a:t>
                      </a:r>
                    </a:p>
                    <a:p>
                      <a:r>
                        <a:rPr lang="en-GB" sz="1200" dirty="0">
                          <a:latin typeface="Verdana" panose="020B0604030504040204" pitchFamily="34" charset="0"/>
                          <a:ea typeface="Verdana" panose="020B0604030504040204" pitchFamily="34" charset="0"/>
                        </a:rPr>
                        <a:t>(SEND)</a:t>
                      </a:r>
                    </a:p>
                  </a:txBody>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4044990059"/>
                  </a:ext>
                </a:extLst>
              </a:tr>
            </a:tbl>
          </a:graphicData>
        </a:graphic>
      </p:graphicFrame>
      <p:sp>
        <p:nvSpPr>
          <p:cNvPr id="3" name="Slide Number Placeholder 2"/>
          <p:cNvSpPr>
            <a:spLocks noGrp="1"/>
          </p:cNvSpPr>
          <p:nvPr>
            <p:ph type="sldNum" sz="quarter" idx="12"/>
          </p:nvPr>
        </p:nvSpPr>
        <p:spPr/>
        <p:txBody>
          <a:bodyPr/>
          <a:lstStyle/>
          <a:p>
            <a:fld id="{F2CEA989-2EA4-49BF-8643-74E7BF1DA315}" type="slidenum">
              <a:rPr lang="en-GB">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297800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B6E637-4385-4C57-9478-89353766297C}"/>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Emerging messages from SARs and CSPRs</a:t>
            </a:r>
          </a:p>
        </p:txBody>
      </p:sp>
      <p:pic>
        <p:nvPicPr>
          <p:cNvPr id="14" name="Content Placeholder 13">
            <a:extLst>
              <a:ext uri="{FF2B5EF4-FFF2-40B4-BE49-F238E27FC236}">
                <a16:creationId xmlns:a16="http://schemas.microsoft.com/office/drawing/2014/main" id="{542DFD0A-3D14-4B96-9CAC-2CD4DBCDD3B0}"/>
              </a:ext>
            </a:extLst>
          </p:cNvPr>
          <p:cNvPicPr>
            <a:picLocks noGrp="1" noChangeAspect="1"/>
          </p:cNvPicPr>
          <p:nvPr>
            <p:ph sz="half" idx="2"/>
          </p:nvPr>
        </p:nvPicPr>
        <p:blipFill rotWithShape="1">
          <a:blip r:embed="rId3"/>
          <a:srcRect l="17753" r="18340" b="-2"/>
          <a:stretch/>
        </p:blipFill>
        <p:spPr>
          <a:xfrm>
            <a:off x="703182" y="596820"/>
            <a:ext cx="4777381" cy="549461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Content Placeholder 9">
            <a:extLst>
              <a:ext uri="{FF2B5EF4-FFF2-40B4-BE49-F238E27FC236}">
                <a16:creationId xmlns:a16="http://schemas.microsoft.com/office/drawing/2014/main" id="{A75A09D7-13DC-43E5-8D3D-980D22B69D6A}"/>
              </a:ext>
            </a:extLst>
          </p:cNvPr>
          <p:cNvSpPr>
            <a:spLocks noGrp="1"/>
          </p:cNvSpPr>
          <p:nvPr>
            <p:ph sz="half" idx="1"/>
          </p:nvPr>
        </p:nvSpPr>
        <p:spPr>
          <a:xfrm>
            <a:off x="5894962" y="1805056"/>
            <a:ext cx="5593856" cy="5066541"/>
          </a:xfrm>
        </p:spPr>
        <p:txBody>
          <a:bodyPr vert="horz" lIns="91440" tIns="45720" rIns="91440" bIns="45720" rtlCol="0">
            <a:normAutofit fontScale="92500"/>
          </a:bodyPr>
          <a:lstStyle/>
          <a:p>
            <a:r>
              <a:rPr lang="en-US" sz="1600" dirty="0"/>
              <a:t>The importance of early planning and preparation for transitions / independence. A recurring theme was a lack of clarity for young people regarding their future living situation due to upcoming move or transition to adult services.</a:t>
            </a:r>
          </a:p>
          <a:p>
            <a:r>
              <a:rPr lang="en-US" sz="1600" dirty="0"/>
              <a:t>Lack of inclusion of young person’s voice when planning.</a:t>
            </a:r>
          </a:p>
          <a:p>
            <a:r>
              <a:rPr lang="en-US" sz="1600" dirty="0"/>
              <a:t>Poor multi-agency planning and communication (including organisations, regulators, providers and commissioners), in particular around:</a:t>
            </a:r>
          </a:p>
          <a:p>
            <a:pPr lvl="1"/>
            <a:r>
              <a:rPr lang="en-US" sz="1200" dirty="0"/>
              <a:t>safeguarding concerns and disclosures</a:t>
            </a:r>
          </a:p>
          <a:p>
            <a:pPr lvl="1"/>
            <a:r>
              <a:rPr lang="en-US" sz="1200" dirty="0"/>
              <a:t>communication when young people are placed out of area/ working across borders</a:t>
            </a:r>
          </a:p>
          <a:p>
            <a:pPr lvl="1"/>
            <a:r>
              <a:rPr lang="en-US" sz="1200" dirty="0"/>
              <a:t>support for young people with multiple and complex needs</a:t>
            </a:r>
          </a:p>
          <a:p>
            <a:pPr lvl="1"/>
            <a:r>
              <a:rPr lang="en-US" sz="1200" dirty="0"/>
              <a:t>assessing the mental capacity of the young person regarding specific decisions</a:t>
            </a:r>
          </a:p>
          <a:p>
            <a:r>
              <a:rPr lang="en-US" sz="1600" dirty="0"/>
              <a:t>Inappropriate responses in times of crisis.</a:t>
            </a:r>
          </a:p>
          <a:p>
            <a:r>
              <a:rPr lang="en-US" sz="1600" dirty="0"/>
              <a:t>Not understanding and </a:t>
            </a:r>
            <a:r>
              <a:rPr lang="en-US" sz="1600" dirty="0" err="1"/>
              <a:t>utilising</a:t>
            </a:r>
            <a:r>
              <a:rPr lang="en-US" sz="1600" dirty="0"/>
              <a:t> the young person’s support system, including peers, extended family and professional support.</a:t>
            </a:r>
          </a:p>
          <a:p>
            <a:r>
              <a:rPr lang="en-US" sz="1600" dirty="0"/>
              <a:t>Lack of understanding about complex safeguarding needs, which can be perceived as ‘lifestyle choices’ (e.g. substance misuse, alcohol misuse, CCE, CSE)</a:t>
            </a:r>
          </a:p>
          <a:p>
            <a:r>
              <a:rPr lang="en-US" sz="1600" dirty="0"/>
              <a:t>Issues regarding commissioning the right services for the young person</a:t>
            </a:r>
          </a:p>
          <a:p>
            <a:endParaRPr lang="en-US" sz="1100" dirty="0"/>
          </a:p>
        </p:txBody>
      </p:sp>
    </p:spTree>
    <p:extLst>
      <p:ext uri="{BB962C8B-B14F-4D97-AF65-F5344CB8AC3E}">
        <p14:creationId xmlns:p14="http://schemas.microsoft.com/office/powerpoint/2010/main" val="150256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1168" y="1428240"/>
            <a:ext cx="4143001" cy="1133605"/>
          </a:xfrm>
        </p:spPr>
        <p:txBody>
          <a:bodyPr>
            <a:norm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A possible framework?</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35" b="2676"/>
          <a:stretch/>
        </p:blipFill>
        <p:spPr>
          <a:xfrm>
            <a:off x="4714472" y="609202"/>
            <a:ext cx="7147560" cy="6169624"/>
          </a:xfrm>
          <a:prstGeom prst="rect">
            <a:avLst/>
          </a:prstGeom>
        </p:spPr>
      </p:pic>
      <p:sp>
        <p:nvSpPr>
          <p:cNvPr id="3" name="Slide Number Placeholder 2"/>
          <p:cNvSpPr>
            <a:spLocks noGrp="1"/>
          </p:cNvSpPr>
          <p:nvPr>
            <p:ph type="sldNum" sz="quarter" idx="10"/>
          </p:nvPr>
        </p:nvSpPr>
        <p:spPr/>
        <p:txBody>
          <a:bodyPr/>
          <a:lstStyle/>
          <a:p>
            <a:r>
              <a:rPr lang="en-GB" dirty="0"/>
              <a:t>(Credit: Dez Holmes)</a:t>
            </a:r>
          </a:p>
        </p:txBody>
      </p:sp>
    </p:spTree>
    <p:extLst>
      <p:ext uri="{BB962C8B-B14F-4D97-AF65-F5344CB8AC3E}">
        <p14:creationId xmlns:p14="http://schemas.microsoft.com/office/powerpoint/2010/main" val="189608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64" y="1253066"/>
            <a:ext cx="11556093" cy="717297"/>
          </a:xfrm>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What do we know? National Workshops</a:t>
            </a:r>
          </a:p>
        </p:txBody>
      </p:sp>
      <p:sp>
        <p:nvSpPr>
          <p:cNvPr id="3" name="Content Placeholder 2"/>
          <p:cNvSpPr>
            <a:spLocks noGrp="1"/>
          </p:cNvSpPr>
          <p:nvPr>
            <p:ph sz="half" idx="1"/>
          </p:nvPr>
        </p:nvSpPr>
        <p:spPr>
          <a:xfrm>
            <a:off x="276564" y="1970362"/>
            <a:ext cx="5559791" cy="4588481"/>
          </a:xfrm>
        </p:spPr>
        <p:txBody>
          <a:bodyPr>
            <a:noAutofit/>
          </a:bodyPr>
          <a:lstStyle/>
          <a:p>
            <a:r>
              <a:rPr lang="en-GB" sz="2000" dirty="0"/>
              <a:t>Four national workshops held in 2019:</a:t>
            </a:r>
          </a:p>
          <a:p>
            <a:r>
              <a:rPr lang="en-GB" sz="2000" dirty="0"/>
              <a:t>Participants  - middle and senior managers with a specific remit for developing and leading safeguarding practice in Adult and Children’s services in Local Authorities in England. </a:t>
            </a:r>
          </a:p>
          <a:p>
            <a:r>
              <a:rPr lang="en-GB" sz="2000" dirty="0"/>
              <a:t>Participants attended from 52 out of 152 Local Authorities.</a:t>
            </a:r>
          </a:p>
          <a:p>
            <a:r>
              <a:rPr lang="en-GB" sz="2000" dirty="0"/>
              <a:t>33 matched pairs of Children and Adult services representatives</a:t>
            </a:r>
          </a:p>
          <a:p>
            <a:r>
              <a:rPr lang="en-GB" sz="2000" dirty="0"/>
              <a:t>19 Local Authorities were represented by either someone from Adults or Children’s social services.</a:t>
            </a:r>
          </a:p>
          <a:p>
            <a:r>
              <a:rPr lang="en-GB" sz="2000" dirty="0"/>
              <a:t>(Cocker, Cooper and Holmes, 2021)</a:t>
            </a:r>
          </a:p>
        </p:txBody>
      </p:sp>
      <p:pic>
        <p:nvPicPr>
          <p:cNvPr id="5" name="Content Placeholder 4"/>
          <p:cNvPicPr>
            <a:picLocks noGrp="1" noChangeAspect="1"/>
          </p:cNvPicPr>
          <p:nvPr>
            <p:ph sz="half" idx="2"/>
          </p:nvPr>
        </p:nvPicPr>
        <p:blipFill>
          <a:blip r:embed="rId3"/>
          <a:stretch>
            <a:fillRect/>
          </a:stretch>
        </p:blipFill>
        <p:spPr>
          <a:xfrm>
            <a:off x="6279185" y="2367897"/>
            <a:ext cx="3959161" cy="2545175"/>
          </a:xfrm>
          <a:prstGeom prst="rect">
            <a:avLst/>
          </a:prstGeom>
        </p:spPr>
      </p:pic>
    </p:spTree>
    <p:extLst>
      <p:ext uri="{BB962C8B-B14F-4D97-AF65-F5344CB8AC3E}">
        <p14:creationId xmlns:p14="http://schemas.microsoft.com/office/powerpoint/2010/main" val="316584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99" y="1232935"/>
            <a:ext cx="10814584" cy="690310"/>
          </a:xfrm>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Key messages from four national workshops 2019</a:t>
            </a:r>
          </a:p>
        </p:txBody>
      </p:sp>
      <p:sp>
        <p:nvSpPr>
          <p:cNvPr id="3" name="Content Placeholder 2"/>
          <p:cNvSpPr>
            <a:spLocks noGrp="1"/>
          </p:cNvSpPr>
          <p:nvPr>
            <p:ph idx="1"/>
          </p:nvPr>
        </p:nvSpPr>
        <p:spPr>
          <a:xfrm>
            <a:off x="313199" y="2054578"/>
            <a:ext cx="11534204" cy="4244622"/>
          </a:xfrm>
        </p:spPr>
        <p:txBody>
          <a:bodyPr>
            <a:normAutofit lnSpcReduction="10000"/>
          </a:bodyPr>
          <a:lstStyle/>
          <a:p>
            <a:r>
              <a:rPr lang="en-GB" sz="2175" dirty="0"/>
              <a:t>We want to do this. </a:t>
            </a:r>
          </a:p>
          <a:p>
            <a:r>
              <a:rPr lang="en-GB" sz="2175" dirty="0"/>
              <a:t>We want to innovate, and we want to be able to work better across children and adults services to minimise the ‘gap(s)’. </a:t>
            </a:r>
          </a:p>
          <a:p>
            <a:r>
              <a:rPr lang="en-GB" sz="2175" dirty="0"/>
              <a:t>We recognise that as children become adults, some young people have particular support needs due to the risks in their lives, that continue during their transition into adulthood and we want to be able to support them. </a:t>
            </a:r>
          </a:p>
          <a:p>
            <a:r>
              <a:rPr lang="en-GB" sz="2175" dirty="0"/>
              <a:t>Give us permission and trust us to do this.</a:t>
            </a:r>
          </a:p>
          <a:p>
            <a:r>
              <a:rPr lang="en-GB" sz="2175" dirty="0"/>
              <a:t>We need you as leaders to lead us through the challenges that will arise from addressing this (e.g. please deal with the organisational and institutional barriers). </a:t>
            </a:r>
          </a:p>
          <a:p>
            <a:r>
              <a:rPr lang="en-GB" sz="2175" dirty="0"/>
              <a:t>We need you to create a joint vision across the local authority, communicate it to all the staff working in that local authority, and support us to work together so we can be more effective and achieve better outcomes for these young people.</a:t>
            </a:r>
          </a:p>
          <a:p>
            <a:endParaRPr lang="en-GB" dirty="0"/>
          </a:p>
        </p:txBody>
      </p:sp>
      <p:sp>
        <p:nvSpPr>
          <p:cNvPr id="4" name="Slide Number Placeholder 3"/>
          <p:cNvSpPr>
            <a:spLocks noGrp="1"/>
          </p:cNvSpPr>
          <p:nvPr>
            <p:ph type="sldNum" sz="quarter" idx="4294967295"/>
          </p:nvPr>
        </p:nvSpPr>
        <p:spPr/>
        <p:txBody>
          <a:bodyPr/>
          <a:lstStyle/>
          <a:p>
            <a:pPr defTabSz="685800"/>
            <a:fld id="{B230FB2D-6228-4E21-8EA4-AF43349A18F4}" type="slidenum">
              <a:rPr lang="en-GB">
                <a:solidFill>
                  <a:srgbClr val="000000">
                    <a:tint val="75000"/>
                  </a:srgbClr>
                </a:solidFill>
              </a:rPr>
              <a:pPr defTabSz="685800"/>
              <a:t>19</a:t>
            </a:fld>
            <a:endParaRPr lang="en-GB" dirty="0">
              <a:solidFill>
                <a:srgbClr val="000000">
                  <a:tint val="75000"/>
                </a:srgbClr>
              </a:solidFill>
            </a:endParaRPr>
          </a:p>
        </p:txBody>
      </p:sp>
    </p:spTree>
    <p:extLst>
      <p:ext uri="{BB962C8B-B14F-4D97-AF65-F5344CB8AC3E}">
        <p14:creationId xmlns:p14="http://schemas.microsoft.com/office/powerpoint/2010/main" val="385697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3431-5D11-4FF5-B7E5-38D5EB4EB342}"/>
              </a:ext>
            </a:extLst>
          </p:cNvPr>
          <p:cNvSpPr>
            <a:spLocks noGrp="1"/>
          </p:cNvSpPr>
          <p:nvPr>
            <p:ph type="title"/>
          </p:nvPr>
        </p:nvSpPr>
        <p:spPr>
          <a:xfrm>
            <a:off x="599609" y="679731"/>
            <a:ext cx="4171994" cy="2515532"/>
          </a:xfrm>
        </p:spPr>
        <p:txBody>
          <a:bodyPr vert="horz" lIns="91440" tIns="45720" rIns="91440" bIns="45720" rtlCol="0" anchor="b">
            <a:normAutofit/>
          </a:bodyPr>
          <a:lstStyle/>
          <a:p>
            <a:r>
              <a:rPr lang="en-US" sz="6000" dirty="0"/>
              <a:t>Quiz: At what age?</a:t>
            </a:r>
          </a:p>
        </p:txBody>
      </p:sp>
      <p:sp>
        <p:nvSpPr>
          <p:cNvPr id="3" name="Content Placeholder 2">
            <a:extLst>
              <a:ext uri="{FF2B5EF4-FFF2-40B4-BE49-F238E27FC236}">
                <a16:creationId xmlns:a16="http://schemas.microsoft.com/office/drawing/2014/main" id="{BF967B54-F079-4999-AC64-92867B2FFF45}"/>
              </a:ext>
            </a:extLst>
          </p:cNvPr>
          <p:cNvSpPr>
            <a:spLocks noGrp="1"/>
          </p:cNvSpPr>
          <p:nvPr>
            <p:ph sz="half" idx="1"/>
          </p:nvPr>
        </p:nvSpPr>
        <p:spPr>
          <a:xfrm>
            <a:off x="599609" y="3565405"/>
            <a:ext cx="4171994" cy="1035781"/>
          </a:xfrm>
        </p:spPr>
        <p:txBody>
          <a:bodyPr vert="horz" lIns="91440" tIns="45720" rIns="91440" bIns="45720" rtlCol="0">
            <a:normAutofit/>
          </a:bodyPr>
          <a:lstStyle/>
          <a:p>
            <a:pPr marL="0" indent="0">
              <a:buNone/>
            </a:pPr>
            <a:endParaRPr lang="en-US" sz="2400" dirty="0"/>
          </a:p>
        </p:txBody>
      </p:sp>
      <p:pic>
        <p:nvPicPr>
          <p:cNvPr id="5" name="Content Placeholder 4">
            <a:extLst>
              <a:ext uri="{FF2B5EF4-FFF2-40B4-BE49-F238E27FC236}">
                <a16:creationId xmlns:a16="http://schemas.microsoft.com/office/drawing/2014/main" id="{96E9AF6C-2C12-4A42-9BB7-41AB830F1EA5}"/>
              </a:ext>
            </a:extLst>
          </p:cNvPr>
          <p:cNvPicPr>
            <a:picLocks noGrp="1" noChangeAspect="1"/>
          </p:cNvPicPr>
          <p:nvPr>
            <p:ph sz="half" idx="2"/>
          </p:nvPr>
        </p:nvPicPr>
        <p:blipFill rotWithShape="1">
          <a:blip r:embed="rId3"/>
          <a:srcRect r="26812" b="1"/>
          <a:stretch/>
        </p:blipFill>
        <p:spPr>
          <a:xfrm>
            <a:off x="5640572" y="557360"/>
            <a:ext cx="5608830" cy="5632704"/>
          </a:xfrm>
          <a:prstGeom prst="rect">
            <a:avLst/>
          </a:prstGeom>
        </p:spPr>
      </p:pic>
    </p:spTree>
    <p:extLst>
      <p:ext uri="{BB962C8B-B14F-4D97-AF65-F5344CB8AC3E}">
        <p14:creationId xmlns:p14="http://schemas.microsoft.com/office/powerpoint/2010/main" val="35458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64" y="1243584"/>
            <a:ext cx="11556093" cy="726780"/>
          </a:xfrm>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Key messages from four national workshops 2019</a:t>
            </a:r>
          </a:p>
        </p:txBody>
      </p:sp>
      <p:sp>
        <p:nvSpPr>
          <p:cNvPr id="6" name="Content Placeholder 5"/>
          <p:cNvSpPr>
            <a:spLocks noGrp="1"/>
          </p:cNvSpPr>
          <p:nvPr>
            <p:ph sz="half" idx="1"/>
          </p:nvPr>
        </p:nvSpPr>
        <p:spPr>
          <a:xfrm>
            <a:off x="276564" y="1970364"/>
            <a:ext cx="5038325" cy="4309501"/>
          </a:xfrm>
        </p:spPr>
        <p:txBody>
          <a:bodyPr>
            <a:noAutofit/>
          </a:bodyPr>
          <a:lstStyle/>
          <a:p>
            <a:pPr marL="0" indent="0">
              <a:buNone/>
            </a:pPr>
            <a:r>
              <a:rPr lang="en-GB" sz="2000" b="1" dirty="0"/>
              <a:t>Children’s services to Adult services</a:t>
            </a:r>
          </a:p>
          <a:p>
            <a:endParaRPr lang="en-GB" sz="1600" dirty="0"/>
          </a:p>
          <a:p>
            <a:r>
              <a:rPr lang="en-GB" sz="2000" dirty="0"/>
              <a:t>How can we develop a shared culture and shared values that meet the legislative and regulatory requirements for both agencies?</a:t>
            </a:r>
          </a:p>
          <a:p>
            <a:r>
              <a:rPr lang="en-GB" sz="2000" dirty="0"/>
              <a:t>If moving to a 15-25 integrated service, can we pool budgets?</a:t>
            </a:r>
          </a:p>
          <a:p>
            <a:r>
              <a:rPr lang="en-GB" sz="2000" dirty="0"/>
              <a:t>How can we help you develop early help for adults/adolescents?</a:t>
            </a:r>
          </a:p>
          <a:p>
            <a:endParaRPr lang="en-GB" sz="1600" dirty="0"/>
          </a:p>
        </p:txBody>
      </p:sp>
      <p:sp>
        <p:nvSpPr>
          <p:cNvPr id="8" name="Content Placeholder 7"/>
          <p:cNvSpPr>
            <a:spLocks noGrp="1"/>
          </p:cNvSpPr>
          <p:nvPr>
            <p:ph sz="half" idx="2"/>
          </p:nvPr>
        </p:nvSpPr>
        <p:spPr>
          <a:xfrm>
            <a:off x="6547557" y="1989525"/>
            <a:ext cx="5272266" cy="4301481"/>
          </a:xfrm>
        </p:spPr>
        <p:txBody>
          <a:bodyPr>
            <a:noAutofit/>
          </a:bodyPr>
          <a:lstStyle/>
          <a:p>
            <a:pPr marL="0" indent="0">
              <a:buNone/>
            </a:pPr>
            <a:r>
              <a:rPr lang="en-GB" sz="2000" b="1" dirty="0"/>
              <a:t>Adult services to Children’s services</a:t>
            </a:r>
          </a:p>
          <a:p>
            <a:endParaRPr lang="en-GB" sz="1600" dirty="0"/>
          </a:p>
          <a:p>
            <a:r>
              <a:rPr lang="en-GB" sz="2000" dirty="0"/>
              <a:t>Identify young people in transition – tell us who is coming through.</a:t>
            </a:r>
          </a:p>
          <a:p>
            <a:r>
              <a:rPr lang="en-GB" sz="2000" dirty="0"/>
              <a:t>Joint work cases.</a:t>
            </a:r>
          </a:p>
          <a:p>
            <a:r>
              <a:rPr lang="en-GB" sz="2000" dirty="0"/>
              <a:t>Information about adolescent development – tell us what you know, share your knowledge and listen to us about positive risk taking approaches.</a:t>
            </a:r>
          </a:p>
          <a:p>
            <a:r>
              <a:rPr lang="en-GB" sz="2000" dirty="0"/>
              <a:t>You need better mental health/mental capacity literacy – we can help with this.</a:t>
            </a:r>
          </a:p>
        </p:txBody>
      </p:sp>
      <p:sp>
        <p:nvSpPr>
          <p:cNvPr id="5" name="Slide Number Placeholder 4"/>
          <p:cNvSpPr>
            <a:spLocks noGrp="1"/>
          </p:cNvSpPr>
          <p:nvPr>
            <p:ph type="sldNum" sz="quarter" idx="4294967295"/>
          </p:nvPr>
        </p:nvSpPr>
        <p:spPr/>
        <p:txBody>
          <a:bodyPr/>
          <a:lstStyle/>
          <a:p>
            <a:pPr defTabSz="685800"/>
            <a:fld id="{1B98CBB8-CA96-4230-AC04-0A9B9E5AC022}" type="slidenum">
              <a:rPr lang="en-GB">
                <a:solidFill>
                  <a:prstClr val="black">
                    <a:tint val="75000"/>
                  </a:prstClr>
                </a:solidFill>
              </a:rPr>
              <a:pPr defTabSz="685800"/>
              <a:t>20</a:t>
            </a:fld>
            <a:endParaRPr lang="en-GB">
              <a:solidFill>
                <a:prstClr val="black">
                  <a:tint val="75000"/>
                </a:prstClr>
              </a:solidFill>
            </a:endParaRPr>
          </a:p>
        </p:txBody>
      </p:sp>
    </p:spTree>
    <p:extLst>
      <p:ext uri="{BB962C8B-B14F-4D97-AF65-F5344CB8AC3E}">
        <p14:creationId xmlns:p14="http://schemas.microsoft.com/office/powerpoint/2010/main" val="359331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1410"/>
            <a:ext cx="10515600" cy="869278"/>
          </a:xfrm>
        </p:spPr>
        <p:txBody>
          <a:bodyPr>
            <a:normAutofit fontScale="90000"/>
          </a:bodyPr>
          <a:lstStyle/>
          <a:p>
            <a:r>
              <a:rPr lang="en-GB" sz="3100" b="1" dirty="0">
                <a:latin typeface="Verdana" panose="020B0604030504040204" pitchFamily="34" charset="0"/>
                <a:ea typeface="Verdana" panose="020B0604030504040204" pitchFamily="34" charset="0"/>
                <a:cs typeface="Verdana" panose="020B0604030504040204" pitchFamily="34" charset="0"/>
              </a:rPr>
              <a:t>Learning from children’s safeguarding</a:t>
            </a:r>
            <a:br>
              <a:rPr lang="en-GB" dirty="0"/>
            </a:br>
            <a:endParaRPr lang="en-GB" dirty="0"/>
          </a:p>
        </p:txBody>
      </p:sp>
      <p:sp>
        <p:nvSpPr>
          <p:cNvPr id="3" name="Content Placeholder 2"/>
          <p:cNvSpPr>
            <a:spLocks noGrp="1"/>
          </p:cNvSpPr>
          <p:nvPr>
            <p:ph sz="half" idx="1"/>
          </p:nvPr>
        </p:nvSpPr>
        <p:spPr>
          <a:xfrm>
            <a:off x="276564" y="1603022"/>
            <a:ext cx="6130129" cy="4470399"/>
          </a:xfrm>
        </p:spPr>
        <p:txBody>
          <a:bodyPr>
            <a:noAutofit/>
          </a:bodyPr>
          <a:lstStyle/>
          <a:p>
            <a:r>
              <a:rPr lang="en-GB" sz="2000" dirty="0"/>
              <a:t>Contextual Safeguarding (</a:t>
            </a:r>
            <a:r>
              <a:rPr lang="en-GB" sz="2000" dirty="0" err="1"/>
              <a:t>Firmin</a:t>
            </a:r>
            <a:r>
              <a:rPr lang="en-GB" sz="2000" dirty="0"/>
              <a:t>, 2017). Taking into account the developmental changes in adolescence  can lead to innovation in redesigning safeguarding services for adolescents, focusing on ‘place’ and ‘space’ in ways that recognise life span development and the extra-familial safeguarding risks for this population group.</a:t>
            </a:r>
          </a:p>
          <a:p>
            <a:r>
              <a:rPr lang="en-GB" sz="2000" dirty="0"/>
              <a:t>Innovative work has developed across the 18 years-of-age ‘boundary’ regarding CCE and CSE services. However, these projects often received additional government funding, such as the expansion of the Sexual Exploitation Hub in 2015.  This was developed following Newcastle’s ‘Operation Sanctuary’, a police investigation into the grooming of girls and young women in the city (Rogers, 2018). </a:t>
            </a:r>
          </a:p>
          <a:p>
            <a:endParaRPr lang="en-GB" sz="1600" dirty="0"/>
          </a:p>
          <a:p>
            <a:endParaRPr lang="en-GB" sz="1600" dirty="0"/>
          </a:p>
        </p:txBody>
      </p:sp>
      <p:pic>
        <p:nvPicPr>
          <p:cNvPr id="5" name="Content Placeholder 4"/>
          <p:cNvPicPr>
            <a:picLocks noGrp="1" noChangeAspect="1"/>
          </p:cNvPicPr>
          <p:nvPr>
            <p:ph sz="half" idx="2"/>
          </p:nvPr>
        </p:nvPicPr>
        <p:blipFill>
          <a:blip r:embed="rId3"/>
          <a:stretch>
            <a:fillRect/>
          </a:stretch>
        </p:blipFill>
        <p:spPr>
          <a:xfrm>
            <a:off x="6800185" y="2247254"/>
            <a:ext cx="3511107" cy="2249108"/>
          </a:xfrm>
          <a:prstGeom prst="rect">
            <a:avLst/>
          </a:prstGeom>
        </p:spPr>
      </p:pic>
    </p:spTree>
    <p:extLst>
      <p:ext uri="{BB962C8B-B14F-4D97-AF65-F5344CB8AC3E}">
        <p14:creationId xmlns:p14="http://schemas.microsoft.com/office/powerpoint/2010/main" val="17859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Learning from adult safeguarding</a:t>
            </a:r>
            <a:br>
              <a:rPr lang="en-GB" dirty="0"/>
            </a:br>
            <a:endParaRPr lang="en-GB" dirty="0"/>
          </a:p>
        </p:txBody>
      </p:sp>
      <p:sp>
        <p:nvSpPr>
          <p:cNvPr id="3" name="Content Placeholder 2"/>
          <p:cNvSpPr>
            <a:spLocks noGrp="1"/>
          </p:cNvSpPr>
          <p:nvPr>
            <p:ph sz="half" idx="1"/>
          </p:nvPr>
        </p:nvSpPr>
        <p:spPr>
          <a:xfrm>
            <a:off x="45774" y="1678895"/>
            <a:ext cx="7416182" cy="3481252"/>
          </a:xfrm>
        </p:spPr>
        <p:txBody>
          <a:bodyPr>
            <a:noAutofit/>
          </a:bodyPr>
          <a:lstStyle/>
          <a:p>
            <a:r>
              <a:rPr lang="en-GB" sz="2000" b="1" dirty="0"/>
              <a:t>Six key principles:</a:t>
            </a:r>
          </a:p>
          <a:p>
            <a:pPr lvl="1"/>
            <a:r>
              <a:rPr lang="en-GB" sz="1800" b="1" dirty="0"/>
              <a:t>Empowerment</a:t>
            </a:r>
            <a:r>
              <a:rPr lang="en-GB" sz="1800" dirty="0"/>
              <a:t>: People being supported and encouraged to make their own decisions and informed consent.</a:t>
            </a:r>
          </a:p>
          <a:p>
            <a:pPr lvl="1"/>
            <a:r>
              <a:rPr lang="en-GB" sz="1800" b="1" dirty="0"/>
              <a:t>Prevention</a:t>
            </a:r>
            <a:r>
              <a:rPr lang="en-GB" sz="1800" dirty="0"/>
              <a:t>: It is better to take action before harm occurs.</a:t>
            </a:r>
          </a:p>
          <a:p>
            <a:pPr lvl="1"/>
            <a:r>
              <a:rPr lang="en-GB" sz="1800" b="1" dirty="0"/>
              <a:t>Proportionality</a:t>
            </a:r>
            <a:r>
              <a:rPr lang="en-GB" sz="1800" dirty="0"/>
              <a:t>: The least intrusive response appropriate to the risk presented.</a:t>
            </a:r>
          </a:p>
          <a:p>
            <a:pPr lvl="1"/>
            <a:r>
              <a:rPr lang="en-GB" sz="1800" b="1" dirty="0"/>
              <a:t>Protection</a:t>
            </a:r>
            <a:r>
              <a:rPr lang="en-GB" sz="1800" dirty="0"/>
              <a:t>: Support and representation for those in greatest need.</a:t>
            </a:r>
          </a:p>
          <a:p>
            <a:pPr lvl="1"/>
            <a:r>
              <a:rPr lang="en-GB" sz="1800" b="1" dirty="0"/>
              <a:t>Partnership</a:t>
            </a:r>
            <a:r>
              <a:rPr lang="en-GB" sz="1800" dirty="0"/>
              <a:t>: Local solutions through services working with their communities. Communities have a part to play in preventing, detecting and reporting neglect and abuse.</a:t>
            </a:r>
          </a:p>
          <a:p>
            <a:pPr lvl="1"/>
            <a:r>
              <a:rPr lang="en-GB" sz="1800" b="1" dirty="0"/>
              <a:t>Accountability</a:t>
            </a:r>
            <a:r>
              <a:rPr lang="en-GB" sz="1800" dirty="0"/>
              <a:t>: Accountability and transparency in safeguarding practice. </a:t>
            </a:r>
          </a:p>
        </p:txBody>
      </p:sp>
      <p:pic>
        <p:nvPicPr>
          <p:cNvPr id="5" name="Content Placeholder 4"/>
          <p:cNvPicPr>
            <a:picLocks noGrp="1" noChangeAspect="1"/>
          </p:cNvPicPr>
          <p:nvPr>
            <p:ph sz="half" idx="2"/>
          </p:nvPr>
        </p:nvPicPr>
        <p:blipFill>
          <a:blip r:embed="rId3"/>
          <a:stretch>
            <a:fillRect/>
          </a:stretch>
        </p:blipFill>
        <p:spPr>
          <a:xfrm>
            <a:off x="8072322" y="1970364"/>
            <a:ext cx="3149968" cy="3815179"/>
          </a:xfrm>
          <a:prstGeom prst="rect">
            <a:avLst/>
          </a:prstGeom>
        </p:spPr>
      </p:pic>
    </p:spTree>
    <p:extLst>
      <p:ext uri="{BB962C8B-B14F-4D97-AF65-F5344CB8AC3E}">
        <p14:creationId xmlns:p14="http://schemas.microsoft.com/office/powerpoint/2010/main" val="195074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890202"/>
            <a:ext cx="10788073" cy="276999"/>
          </a:xfrm>
        </p:spPr>
        <p:txBody>
          <a:bodyPr>
            <a:normAutofit fontScale="90000"/>
          </a:bodyPr>
          <a:lstStyle/>
          <a:p>
            <a:r>
              <a:rPr lang="en-GB" sz="2700" b="1" dirty="0">
                <a:latin typeface="Verdana" panose="020B0604030504040204" pitchFamily="34" charset="0"/>
                <a:ea typeface="Verdana" panose="020B0604030504040204" pitchFamily="34" charset="0"/>
                <a:cs typeface="Verdana" panose="020B0604030504040204" pitchFamily="34" charset="0"/>
              </a:rPr>
              <a:t>Comparing key principles in children and adult safeguarding </a:t>
            </a:r>
            <a:r>
              <a:rPr lang="en-GB" sz="2025" dirty="0"/>
              <a:t>(Cocker, Cooper and Holmes, 2021a)</a:t>
            </a:r>
          </a:p>
        </p:txBody>
      </p:sp>
      <p:graphicFrame>
        <p:nvGraphicFramePr>
          <p:cNvPr id="6" name="Content Placeholder 5"/>
          <p:cNvGraphicFramePr>
            <a:graphicFrameLocks noGrp="1"/>
          </p:cNvGraphicFramePr>
          <p:nvPr>
            <p:ph idx="1"/>
          </p:nvPr>
        </p:nvGraphicFramePr>
        <p:xfrm>
          <a:off x="1926955" y="1313345"/>
          <a:ext cx="8276096" cy="5233289"/>
        </p:xfrm>
        <a:graphic>
          <a:graphicData uri="http://schemas.openxmlformats.org/drawingml/2006/table">
            <a:tbl>
              <a:tblPr firstRow="1" firstCol="1" bandRow="1"/>
              <a:tblGrid>
                <a:gridCol w="4138048">
                  <a:extLst>
                    <a:ext uri="{9D8B030D-6E8A-4147-A177-3AD203B41FA5}">
                      <a16:colId xmlns:a16="http://schemas.microsoft.com/office/drawing/2014/main" val="3936858179"/>
                    </a:ext>
                  </a:extLst>
                </a:gridCol>
                <a:gridCol w="4138048">
                  <a:extLst>
                    <a:ext uri="{9D8B030D-6E8A-4147-A177-3AD203B41FA5}">
                      <a16:colId xmlns:a16="http://schemas.microsoft.com/office/drawing/2014/main" val="1069898570"/>
                    </a:ext>
                  </a:extLst>
                </a:gridCol>
              </a:tblGrid>
              <a:tr h="235508">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Safeguarding Principles for Adults (14.13 Care Act Guidance 2014)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Safeguarding Principles for Children (Children Act 1989)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89156"/>
                  </a:ext>
                </a:extLst>
              </a:tr>
              <a:tr h="1648553">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Proportionality: </a:t>
                      </a:r>
                      <a:r>
                        <a:rPr lang="en-GB" sz="1300" dirty="0">
                          <a:effectLst/>
                          <a:latin typeface="Calibri" panose="020F0502020204030204" pitchFamily="34" charset="0"/>
                          <a:ea typeface="Calibri" panose="020F0502020204030204" pitchFamily="34" charset="0"/>
                          <a:cs typeface="Times New Roman" panose="02020603050405020304" pitchFamily="18" charset="0"/>
                        </a:rPr>
                        <a:t>The least intrusive response appropriate to the risk presented.</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Three overarching principles: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300" b="1" dirty="0">
                          <a:effectLst/>
                          <a:latin typeface="Calibri" panose="020F0502020204030204" pitchFamily="34" charset="0"/>
                          <a:ea typeface="Calibri" panose="020F0502020204030204" pitchFamily="34" charset="0"/>
                          <a:cs typeface="Times New Roman" panose="02020603050405020304" pitchFamily="18" charset="0"/>
                        </a:rPr>
                        <a:t>paramountcy</a:t>
                      </a:r>
                      <a:r>
                        <a:rPr lang="en-GB" sz="1300" dirty="0">
                          <a:effectLst/>
                          <a:latin typeface="Calibri" panose="020F0502020204030204" pitchFamily="34" charset="0"/>
                          <a:ea typeface="Calibri" panose="020F0502020204030204" pitchFamily="34" charset="0"/>
                          <a:cs typeface="Times New Roman" panose="02020603050405020304" pitchFamily="18" charset="0"/>
                        </a:rPr>
                        <a:t> of the welfare of the child;</a:t>
                      </a:r>
                    </a:p>
                    <a:p>
                      <a:pPr marL="342900" lvl="0" indent="-342900">
                        <a:lnSpc>
                          <a:spcPct val="107000"/>
                        </a:lnSpc>
                        <a:spcAft>
                          <a:spcPts val="0"/>
                        </a:spcAft>
                        <a:buFont typeface="Symbol" panose="05050102010706020507" pitchFamily="18" charset="2"/>
                        <a:buChar char=""/>
                      </a:pPr>
                      <a:r>
                        <a:rPr lang="en-GB" sz="1300" b="1" dirty="0">
                          <a:effectLst/>
                          <a:latin typeface="Calibri" panose="020F0502020204030204" pitchFamily="34" charset="0"/>
                          <a:ea typeface="Calibri" panose="020F0502020204030204" pitchFamily="34" charset="0"/>
                          <a:cs typeface="Times New Roman" panose="02020603050405020304" pitchFamily="18" charset="0"/>
                        </a:rPr>
                        <a:t>‘no order’ </a:t>
                      </a:r>
                      <a:r>
                        <a:rPr lang="en-GB" sz="1300" dirty="0">
                          <a:effectLst/>
                          <a:latin typeface="Calibri" panose="020F0502020204030204" pitchFamily="34" charset="0"/>
                          <a:ea typeface="Calibri" panose="020F0502020204030204" pitchFamily="34" charset="0"/>
                          <a:cs typeface="Times New Roman" panose="02020603050405020304" pitchFamily="18" charset="0"/>
                        </a:rPr>
                        <a:t>principle</a:t>
                      </a:r>
                      <a:r>
                        <a:rPr lang="en-GB" sz="1300" b="1" dirty="0">
                          <a:effectLst/>
                          <a:latin typeface="Calibri" panose="020F0502020204030204" pitchFamily="34" charset="0"/>
                          <a:ea typeface="Calibri" panose="020F0502020204030204" pitchFamily="34" charset="0"/>
                          <a:cs typeface="Times New Roman" panose="02020603050405020304" pitchFamily="18" charset="0"/>
                        </a:rPr>
                        <a:t> </a:t>
                      </a:r>
                      <a:r>
                        <a:rPr lang="en-GB" sz="1300" dirty="0">
                          <a:effectLst/>
                          <a:latin typeface="Calibri" panose="020F0502020204030204" pitchFamily="34" charset="0"/>
                          <a:ea typeface="Calibri" panose="020F0502020204030204" pitchFamily="34" charset="0"/>
                          <a:cs typeface="Times New Roman" panose="02020603050405020304" pitchFamily="18" charset="0"/>
                        </a:rPr>
                        <a:t>– there is some cross-over with proportionality principle in adult safeguarding principles; </a:t>
                      </a:r>
                    </a:p>
                    <a:p>
                      <a:pPr marL="342900" lvl="0" indent="-342900">
                        <a:lnSpc>
                          <a:spcPct val="107000"/>
                        </a:lnSpc>
                        <a:spcAft>
                          <a:spcPts val="0"/>
                        </a:spcAft>
                        <a:buFont typeface="Symbol" panose="05050102010706020507" pitchFamily="18" charset="2"/>
                        <a:buChar char=""/>
                      </a:pPr>
                      <a:r>
                        <a:rPr lang="en-GB" sz="1300" b="1" dirty="0">
                          <a:effectLst/>
                          <a:latin typeface="Calibri" panose="020F0502020204030204" pitchFamily="34" charset="0"/>
                          <a:ea typeface="Calibri" panose="020F0502020204030204" pitchFamily="34" charset="0"/>
                          <a:cs typeface="Times New Roman" panose="02020603050405020304" pitchFamily="18" charset="0"/>
                        </a:rPr>
                        <a:t>‘no delay’ </a:t>
                      </a:r>
                      <a:r>
                        <a:rPr lang="en-GB" sz="1300" dirty="0">
                          <a:effectLst/>
                          <a:latin typeface="Calibri" panose="020F0502020204030204" pitchFamily="34" charset="0"/>
                          <a:ea typeface="Calibri" panose="020F0502020204030204" pitchFamily="34" charset="0"/>
                          <a:cs typeface="Times New Roman" panose="02020603050405020304" pitchFamily="18" charset="0"/>
                        </a:rPr>
                        <a:t>principle.</a:t>
                      </a:r>
                    </a:p>
                    <a:p>
                      <a:pPr>
                        <a:lnSpc>
                          <a:spcPct val="107000"/>
                        </a:lnSpc>
                        <a:spcAft>
                          <a:spcPts val="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Human Rights Act 1998 requires a </a:t>
                      </a:r>
                      <a:r>
                        <a:rPr lang="en-GB" sz="1300" b="1" dirty="0">
                          <a:effectLst/>
                          <a:latin typeface="Calibri" panose="020F0502020204030204" pitchFamily="34" charset="0"/>
                          <a:ea typeface="Calibri" panose="020F0502020204030204" pitchFamily="34" charset="0"/>
                          <a:cs typeface="Times New Roman" panose="02020603050405020304" pitchFamily="18" charset="0"/>
                        </a:rPr>
                        <a:t>proportional </a:t>
                      </a:r>
                      <a:r>
                        <a:rPr lang="en-GB" sz="1300" dirty="0">
                          <a:effectLst/>
                          <a:latin typeface="Calibri" panose="020F0502020204030204" pitchFamily="34" charset="0"/>
                          <a:ea typeface="Calibri" panose="020F0502020204030204" pitchFamily="34" charset="0"/>
                          <a:cs typeface="Times New Roman" panose="02020603050405020304" pitchFamily="18" charset="0"/>
                        </a:rPr>
                        <a:t>approach when Article 8 right to private and family life is qualified.  For children as well as adults, one must intervene only just as much as is necessary to achieve a safeguarding goal.</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20320"/>
                  </a:ext>
                </a:extLst>
              </a:tr>
              <a:tr h="235508">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Protection:</a:t>
                      </a:r>
                      <a:r>
                        <a:rPr lang="en-GB" sz="1300">
                          <a:effectLst/>
                          <a:latin typeface="Calibri" panose="020F0502020204030204" pitchFamily="34" charset="0"/>
                          <a:ea typeface="Calibri" panose="020F0502020204030204" pitchFamily="34" charset="0"/>
                          <a:cs typeface="Times New Roman" panose="02020603050405020304" pitchFamily="18" charset="0"/>
                        </a:rPr>
                        <a:t> Support and representation for those in greatest need.</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Protection:</a:t>
                      </a:r>
                      <a:r>
                        <a:rPr lang="en-GB" sz="1300">
                          <a:effectLst/>
                          <a:latin typeface="Calibri" panose="020F0502020204030204" pitchFamily="34" charset="0"/>
                          <a:ea typeface="Calibri" panose="020F0502020204030204" pitchFamily="34" charset="0"/>
                          <a:cs typeface="Times New Roman" panose="02020603050405020304" pitchFamily="18" charset="0"/>
                        </a:rPr>
                        <a:t> from serious harm (s47);</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169705"/>
                  </a:ext>
                </a:extLst>
              </a:tr>
              <a:tr h="513636">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Prevention:</a:t>
                      </a:r>
                      <a:r>
                        <a:rPr lang="en-GB" sz="1300">
                          <a:effectLst/>
                          <a:latin typeface="Calibri" panose="020F0502020204030204" pitchFamily="34" charset="0"/>
                          <a:ea typeface="Calibri" panose="020F0502020204030204" pitchFamily="34" charset="0"/>
                          <a:cs typeface="Times New Roman" panose="02020603050405020304" pitchFamily="18" charset="0"/>
                        </a:rPr>
                        <a:t> It is better to take action before harm occurs.</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Preservation:</a:t>
                      </a:r>
                      <a:r>
                        <a:rPr lang="en-GB" sz="1300">
                          <a:effectLst/>
                          <a:latin typeface="Calibri" panose="020F0502020204030204" pitchFamily="34" charset="0"/>
                          <a:ea typeface="Calibri" panose="020F0502020204030204" pitchFamily="34" charset="0"/>
                          <a:cs typeface="Times New Roman" panose="02020603050405020304" pitchFamily="18" charset="0"/>
                        </a:rPr>
                        <a:t> every effort should be made to preserve the child's home and family links;</a:t>
                      </a:r>
                    </a:p>
                    <a:p>
                      <a:pP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a duty for and </a:t>
                      </a:r>
                      <a:r>
                        <a:rPr lang="en-GB" sz="1300" b="1">
                          <a:effectLst/>
                          <a:latin typeface="Calibri" panose="020F0502020204030204" pitchFamily="34" charset="0"/>
                          <a:ea typeface="Calibri" panose="020F0502020204030204" pitchFamily="34" charset="0"/>
                          <a:cs typeface="Times New Roman" panose="02020603050405020304" pitchFamily="18" charset="0"/>
                        </a:rPr>
                        <a:t>provision</a:t>
                      </a:r>
                      <a:r>
                        <a:rPr lang="en-GB" sz="1300">
                          <a:effectLst/>
                          <a:latin typeface="Calibri" panose="020F0502020204030204" pitchFamily="34" charset="0"/>
                          <a:ea typeface="Calibri" panose="020F0502020204030204" pitchFamily="34" charset="0"/>
                          <a:cs typeface="Times New Roman" panose="02020603050405020304" pitchFamily="18" charset="0"/>
                        </a:rPr>
                        <a:t> of services to children in need (s17)).</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568528"/>
                  </a:ext>
                </a:extLst>
              </a:tr>
              <a:tr h="353262">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Empowerment: </a:t>
                      </a:r>
                      <a:r>
                        <a:rPr lang="en-GB" sz="1300">
                          <a:effectLst/>
                          <a:latin typeface="Calibri" panose="020F0502020204030204" pitchFamily="34" charset="0"/>
                          <a:ea typeface="Calibri" panose="020F0502020204030204" pitchFamily="34" charset="0"/>
                          <a:cs typeface="Times New Roman" panose="02020603050405020304" pitchFamily="18" charset="0"/>
                        </a:rPr>
                        <a:t>People being supported and encouraged to make their own decisions and informed consent.</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Participation</a:t>
                      </a:r>
                      <a:r>
                        <a:rPr lang="en-GB" sz="1300" dirty="0">
                          <a:effectLst/>
                          <a:latin typeface="Calibri" panose="020F0502020204030204" pitchFamily="34" charset="0"/>
                          <a:ea typeface="Calibri" panose="020F0502020204030204" pitchFamily="34" charset="0"/>
                          <a:cs typeface="Times New Roman" panose="02020603050405020304" pitchFamily="18" charset="0"/>
                        </a:rPr>
                        <a:t>: the views of children should be sought according to their age and understanding;</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01775"/>
                  </a:ext>
                </a:extLst>
              </a:tr>
              <a:tr h="342424">
                <a:tc>
                  <a:txBody>
                    <a:bodyPr/>
                    <a:lstStyle/>
                    <a:p>
                      <a:pPr>
                        <a:lnSpc>
                          <a:spcPct val="107000"/>
                        </a:lnSpc>
                        <a:spcAft>
                          <a:spcPts val="0"/>
                        </a:spcAft>
                      </a:pPr>
                      <a:r>
                        <a:rPr lang="en-GB" sz="1300" b="1">
                          <a:effectLst/>
                          <a:latin typeface="Calibri" panose="020F0502020204030204" pitchFamily="34" charset="0"/>
                          <a:ea typeface="Calibri" panose="020F0502020204030204" pitchFamily="34" charset="0"/>
                          <a:cs typeface="Times New Roman" panose="02020603050405020304" pitchFamily="18" charset="0"/>
                        </a:rPr>
                        <a:t>Accountability: </a:t>
                      </a:r>
                      <a:r>
                        <a:rPr lang="en-GB" sz="1300">
                          <a:effectLst/>
                          <a:latin typeface="Calibri" panose="020F0502020204030204" pitchFamily="34" charset="0"/>
                          <a:ea typeface="Calibri" panose="020F0502020204030204" pitchFamily="34" charset="0"/>
                          <a:cs typeface="Times New Roman" panose="02020603050405020304" pitchFamily="18" charset="0"/>
                        </a:rPr>
                        <a:t>Accountability and transparency in delivering safeguarding.</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r>
                        <a:rPr lang="en-GB" sz="1300" b="1" dirty="0">
                          <a:effectLst/>
                          <a:latin typeface="Calibri" panose="020F0502020204030204" pitchFamily="34" charset="0"/>
                          <a:ea typeface="Calibri" panose="020F0502020204030204" pitchFamily="34" charset="0"/>
                          <a:cs typeface="Times New Roman" panose="02020603050405020304" pitchFamily="18" charset="0"/>
                        </a:rPr>
                        <a:t>Accountability: </a:t>
                      </a:r>
                      <a:r>
                        <a:rPr lang="en-GB" sz="1300" dirty="0">
                          <a:effectLst/>
                          <a:latin typeface="Calibri" panose="020F0502020204030204" pitchFamily="34" charset="0"/>
                          <a:ea typeface="Calibri" panose="020F0502020204030204" pitchFamily="34" charset="0"/>
                          <a:cs typeface="Times New Roman" panose="02020603050405020304" pitchFamily="18" charset="0"/>
                        </a:rPr>
                        <a:t>occurs at a strategic level through Children’s Partnership arrangements</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387325"/>
                  </a:ext>
                </a:extLst>
              </a:tr>
              <a:tr h="588770">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Partnership: </a:t>
                      </a:r>
                      <a:r>
                        <a:rPr lang="en-GB" sz="1300" dirty="0">
                          <a:effectLst/>
                          <a:latin typeface="Calibri" panose="020F0502020204030204" pitchFamily="34" charset="0"/>
                          <a:ea typeface="Calibri" panose="020F0502020204030204" pitchFamily="34" charset="0"/>
                          <a:cs typeface="Times New Roman" panose="02020603050405020304" pitchFamily="18" charset="0"/>
                        </a:rPr>
                        <a:t>Local solutions through services working with their communities. Communities have a part to play in preventing, detecting and reporting neglect and abuse.</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dirty="0">
                          <a:effectLst/>
                          <a:latin typeface="Calibri" panose="020F0502020204030204" pitchFamily="34" charset="0"/>
                          <a:ea typeface="Calibri" panose="020F0502020204030204" pitchFamily="34" charset="0"/>
                          <a:cs typeface="Times New Roman" panose="02020603050405020304" pitchFamily="18" charset="0"/>
                        </a:rPr>
                        <a:t>Partnership</a:t>
                      </a:r>
                      <a:r>
                        <a:rPr lang="en-GB" sz="1300" dirty="0">
                          <a:effectLst/>
                          <a:latin typeface="Calibri" panose="020F0502020204030204" pitchFamily="34" charset="0"/>
                          <a:ea typeface="Calibri" panose="020F0502020204030204" pitchFamily="34" charset="0"/>
                          <a:cs typeface="Times New Roman" panose="02020603050405020304" pitchFamily="18" charset="0"/>
                        </a:rPr>
                        <a:t>: services should work in partnership with parents and others with PR</a:t>
                      </a:r>
                    </a:p>
                  </a:txBody>
                  <a:tcPr marL="40267" marR="4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638551"/>
                  </a:ext>
                </a:extLst>
              </a:tr>
            </a:tbl>
          </a:graphicData>
        </a:graphic>
      </p:graphicFrame>
      <p:sp>
        <p:nvSpPr>
          <p:cNvPr id="7" name="Rectangle 1"/>
          <p:cNvSpPr>
            <a:spLocks noChangeArrowheads="1"/>
          </p:cNvSpPr>
          <p:nvPr/>
        </p:nvSpPr>
        <p:spPr bwMode="auto">
          <a:xfrm>
            <a:off x="1524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GB" sz="1350">
              <a:solidFill>
                <a:prstClr val="black"/>
              </a:solidFill>
              <a:latin typeface="Century Gothic" panose="020B0502020202020204"/>
            </a:endParaRPr>
          </a:p>
        </p:txBody>
      </p:sp>
    </p:spTree>
    <p:extLst>
      <p:ext uri="{BB962C8B-B14F-4D97-AF65-F5344CB8AC3E}">
        <p14:creationId xmlns:p14="http://schemas.microsoft.com/office/powerpoint/2010/main" val="2269376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0C5F-11E3-46A9-A583-7FABE3BE52B0}"/>
              </a:ext>
            </a:extLst>
          </p:cNvPr>
          <p:cNvSpPr>
            <a:spLocks noGrp="1"/>
          </p:cNvSpPr>
          <p:nvPr>
            <p:ph type="title"/>
          </p:nvPr>
        </p:nvSpPr>
        <p:spPr>
          <a:xfrm>
            <a:off x="720436" y="1327907"/>
            <a:ext cx="7543800" cy="666863"/>
          </a:xfrm>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Making Safeguarding Personal</a:t>
            </a:r>
          </a:p>
        </p:txBody>
      </p:sp>
      <p:sp>
        <p:nvSpPr>
          <p:cNvPr id="3" name="Content Placeholder 2">
            <a:extLst>
              <a:ext uri="{FF2B5EF4-FFF2-40B4-BE49-F238E27FC236}">
                <a16:creationId xmlns:a16="http://schemas.microsoft.com/office/drawing/2014/main" id="{FB4A8BF9-6AC3-43E8-8410-8250CB9413D1}"/>
              </a:ext>
            </a:extLst>
          </p:cNvPr>
          <p:cNvSpPr>
            <a:spLocks noGrp="1"/>
          </p:cNvSpPr>
          <p:nvPr>
            <p:ph sz="half" idx="1"/>
          </p:nvPr>
        </p:nvSpPr>
        <p:spPr>
          <a:xfrm>
            <a:off x="720436" y="2098058"/>
            <a:ext cx="5349439" cy="3324661"/>
          </a:xfrm>
        </p:spPr>
        <p:txBody>
          <a:bodyPr>
            <a:noAutofit/>
          </a:bodyPr>
          <a:lstStyle/>
          <a:p>
            <a:r>
              <a:rPr lang="en-GB" sz="1600" dirty="0"/>
              <a:t>An ‘approach’ to safeguarding adults which is personalised and outcome focused, improves quality of life, achieves both wellbeing and safety.  </a:t>
            </a:r>
          </a:p>
          <a:p>
            <a:r>
              <a:rPr lang="en-GB" sz="1600" dirty="0"/>
              <a:t>The safeguarding process is driven by the person’s wishes and feelings about what they want to happen and how to keep themselves safe, aiming for resolution and recovery.</a:t>
            </a:r>
          </a:p>
          <a:p>
            <a:r>
              <a:rPr lang="en-GB" sz="1600" dirty="0"/>
              <a:t>It was ‘best practice’ before the </a:t>
            </a:r>
            <a:r>
              <a:rPr lang="en-GB" sz="1600" i="1" dirty="0"/>
              <a:t>Care Act 2014</a:t>
            </a:r>
            <a:r>
              <a:rPr lang="en-GB" sz="1600" dirty="0"/>
              <a:t>, and became part of the formal guidance under the </a:t>
            </a:r>
            <a:r>
              <a:rPr lang="en-GB" sz="1600" i="1" dirty="0"/>
              <a:t>Care Act 2014</a:t>
            </a:r>
            <a:r>
              <a:rPr lang="en-GB" sz="1600" dirty="0"/>
              <a:t>.</a:t>
            </a:r>
          </a:p>
          <a:p>
            <a:endParaRPr lang="en-GB" sz="1600" dirty="0"/>
          </a:p>
        </p:txBody>
      </p:sp>
      <p:sp>
        <p:nvSpPr>
          <p:cNvPr id="4" name="Slide Number Placeholder 3">
            <a:extLst>
              <a:ext uri="{FF2B5EF4-FFF2-40B4-BE49-F238E27FC236}">
                <a16:creationId xmlns:a16="http://schemas.microsoft.com/office/drawing/2014/main" id="{521BE79F-3CFA-4BB5-99A4-AE8C0348226E}"/>
              </a:ext>
            </a:extLst>
          </p:cNvPr>
          <p:cNvSpPr>
            <a:spLocks noGrp="1"/>
          </p:cNvSpPr>
          <p:nvPr>
            <p:ph type="sldNum" sz="quarter" idx="4294967295"/>
          </p:nvPr>
        </p:nvSpPr>
        <p:spPr/>
        <p:txBody>
          <a:bodyPr/>
          <a:lstStyle/>
          <a:p>
            <a:fld id="{B230FB2D-6228-4E21-8EA4-AF43349A18F4}" type="slidenum">
              <a:rPr lang="en-GB">
                <a:solidFill>
                  <a:prstClr val="black">
                    <a:tint val="75000"/>
                  </a:prstClr>
                </a:solidFill>
              </a:rPr>
              <a:pPr/>
              <a:t>24</a:t>
            </a:fld>
            <a:endParaRPr lang="en-GB" dirty="0">
              <a:solidFill>
                <a:prstClr val="black">
                  <a:tint val="75000"/>
                </a:prstClr>
              </a:solidFill>
            </a:endParaRPr>
          </a:p>
        </p:txBody>
      </p:sp>
      <p:pic>
        <p:nvPicPr>
          <p:cNvPr id="9" name="Content Placeholder 8"/>
          <p:cNvPicPr>
            <a:picLocks noGrp="1" noChangeAspect="1"/>
          </p:cNvPicPr>
          <p:nvPr>
            <p:ph sz="half" idx="2"/>
          </p:nvPr>
        </p:nvPicPr>
        <p:blipFill>
          <a:blip r:embed="rId3"/>
          <a:stretch>
            <a:fillRect/>
          </a:stretch>
        </p:blipFill>
        <p:spPr>
          <a:xfrm>
            <a:off x="6597594" y="2328127"/>
            <a:ext cx="3270306" cy="2387447"/>
          </a:xfrm>
          <a:prstGeom prst="rect">
            <a:avLst/>
          </a:prstGeom>
        </p:spPr>
      </p:pic>
    </p:spTree>
    <p:extLst>
      <p:ext uri="{BB962C8B-B14F-4D97-AF65-F5344CB8AC3E}">
        <p14:creationId xmlns:p14="http://schemas.microsoft.com/office/powerpoint/2010/main" val="240488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95" y="1099864"/>
            <a:ext cx="11361432" cy="745963"/>
          </a:xfrm>
        </p:spPr>
        <p:txBody>
          <a:bodyPr>
            <a:normAutofit fontScale="90000"/>
          </a:bodyPr>
          <a:lstStyle/>
          <a:p>
            <a:r>
              <a:rPr lang="en-GB" sz="3100" b="1" dirty="0">
                <a:latin typeface="Verdana" panose="020B0604030504040204" pitchFamily="34" charset="0"/>
                <a:ea typeface="Verdana" panose="020B0604030504040204" pitchFamily="34" charset="0"/>
                <a:cs typeface="Verdana" panose="020B0604030504040204" pitchFamily="34" charset="0"/>
              </a:rPr>
              <a:t>Examples of Innovation (Some people are doing some things but no-one is doing everything)</a:t>
            </a:r>
            <a:br>
              <a:rPr lang="en-GB" dirty="0"/>
            </a:br>
            <a:endParaRPr lang="en-GB" dirty="0"/>
          </a:p>
        </p:txBody>
      </p:sp>
      <p:sp>
        <p:nvSpPr>
          <p:cNvPr id="3" name="Content Placeholder 2"/>
          <p:cNvSpPr>
            <a:spLocks noGrp="1"/>
          </p:cNvSpPr>
          <p:nvPr>
            <p:ph sz="half" idx="1"/>
          </p:nvPr>
        </p:nvSpPr>
        <p:spPr>
          <a:xfrm>
            <a:off x="406399" y="1845827"/>
            <a:ext cx="9860547" cy="5649482"/>
          </a:xfrm>
        </p:spPr>
        <p:txBody>
          <a:bodyPr>
            <a:noAutofit/>
          </a:bodyPr>
          <a:lstStyle/>
          <a:p>
            <a:r>
              <a:rPr lang="en-GB" sz="2000" dirty="0"/>
              <a:t>Contextual Safeguarding and CCE/CSE initiatives e.g. Newcastle (already mentioned)</a:t>
            </a:r>
          </a:p>
          <a:p>
            <a:r>
              <a:rPr lang="en-GB" sz="2000" dirty="0"/>
              <a:t>Complex Safeguarding (Greater Manchester)</a:t>
            </a:r>
          </a:p>
          <a:p>
            <a:r>
              <a:rPr lang="en-GB" sz="2000" dirty="0"/>
              <a:t>Special Issue – Practice Journal published Feb 2022</a:t>
            </a:r>
          </a:p>
          <a:p>
            <a:pPr lvl="1"/>
            <a:r>
              <a:rPr lang="en-GB" sz="2000" dirty="0">
                <a:latin typeface="Calibri" panose="020F0502020204030204" pitchFamily="34" charset="0"/>
              </a:rPr>
              <a:t>Havering – Transitions Panel, a new multi-agency planning forum,</a:t>
            </a:r>
          </a:p>
          <a:p>
            <a:pPr marL="360362" lvl="1" indent="0">
              <a:buNone/>
            </a:pPr>
            <a:r>
              <a:rPr lang="en-GB" sz="2000" dirty="0">
                <a:latin typeface="Calibri" panose="020F0502020204030204" pitchFamily="34" charset="0"/>
              </a:rPr>
              <a:t>The Cocoon, a new ‘one-stop shop’ onsite multi-agency service provision for care-experienced people</a:t>
            </a:r>
          </a:p>
          <a:p>
            <a:pPr lvl="1"/>
            <a:r>
              <a:rPr lang="en-GB" sz="2000" dirty="0">
                <a:latin typeface="Calibri" panose="020F0502020204030204" pitchFamily="34" charset="0"/>
              </a:rPr>
              <a:t>Norfolk – ‘Preparing for Adult Life’ service</a:t>
            </a:r>
          </a:p>
          <a:p>
            <a:pPr lvl="1"/>
            <a:r>
              <a:rPr lang="en-GB" sz="2000" dirty="0">
                <a:latin typeface="Calibri" panose="020F0502020204030204" pitchFamily="34" charset="0"/>
              </a:rPr>
              <a:t>Hackney – setting up adolescent safeguarding service</a:t>
            </a:r>
          </a:p>
          <a:p>
            <a:pPr lvl="1"/>
            <a:r>
              <a:rPr lang="en-GB" sz="2000" dirty="0">
                <a:latin typeface="Calibri" panose="020F0502020204030204" pitchFamily="34" charset="0"/>
              </a:rPr>
              <a:t>Bath and North East Somerset – merged governance arrangements for the Children’s Partnership, Safeguarding Adults Board and Community Safety Partnership</a:t>
            </a:r>
          </a:p>
          <a:p>
            <a:r>
              <a:rPr lang="en-GB" sz="2000" dirty="0">
                <a:latin typeface="Calibri" panose="020F0502020204030204" pitchFamily="34" charset="0"/>
              </a:rPr>
              <a:t>Chief Social Worker for Adults Transitional Safeguarding guidance document was published  in 2021</a:t>
            </a:r>
          </a:p>
          <a:p>
            <a:r>
              <a:rPr lang="en-GB" sz="2000" dirty="0">
                <a:latin typeface="Calibri" panose="020F0502020204030204" pitchFamily="34" charset="0"/>
                <a:hlinkClick r:id="rId3"/>
              </a:rPr>
              <a:t>https://assets.publishing.service.gov.uk/government/uploads/system/uploads/attachment_data/file/990426/dhsc_transitional_safeguarding_report_bridging_the_gap_web.pdf</a:t>
            </a:r>
            <a:r>
              <a:rPr lang="en-GB" sz="2000" dirty="0">
                <a:latin typeface="Calibri" panose="020F0502020204030204" pitchFamily="34" charset="0"/>
              </a:rPr>
              <a:t> </a:t>
            </a:r>
          </a:p>
          <a:p>
            <a:endParaRPr lang="en-GB" sz="2000" dirty="0">
              <a:latin typeface="Calibri" panose="020F0502020204030204" pitchFamily="34" charset="0"/>
            </a:endParaRPr>
          </a:p>
          <a:p>
            <a:endParaRPr lang="en-GB" sz="1600" dirty="0"/>
          </a:p>
        </p:txBody>
      </p:sp>
      <p:pic>
        <p:nvPicPr>
          <p:cNvPr id="7" name="Content Placeholder 6"/>
          <p:cNvPicPr>
            <a:picLocks noGrp="1" noChangeAspect="1"/>
          </p:cNvPicPr>
          <p:nvPr>
            <p:ph sz="half" idx="2"/>
          </p:nvPr>
        </p:nvPicPr>
        <p:blipFill>
          <a:blip r:embed="rId4"/>
          <a:stretch>
            <a:fillRect/>
          </a:stretch>
        </p:blipFill>
        <p:spPr>
          <a:xfrm>
            <a:off x="9569306" y="1845827"/>
            <a:ext cx="2482134" cy="1651747"/>
          </a:xfrm>
          <a:prstGeom prst="rect">
            <a:avLst/>
          </a:prstGeom>
        </p:spPr>
      </p:pic>
      <p:sp>
        <p:nvSpPr>
          <p:cNvPr id="5" name="Slide Number Placeholder 4"/>
          <p:cNvSpPr>
            <a:spLocks noGrp="1"/>
          </p:cNvSpPr>
          <p:nvPr>
            <p:ph type="sldNum" sz="quarter" idx="4294967295"/>
          </p:nvPr>
        </p:nvSpPr>
        <p:spPr/>
        <p:txBody>
          <a:bodyPr/>
          <a:lstStyle/>
          <a:p>
            <a:fld id="{F2CEA989-2EA4-49BF-8643-74E7BF1DA315}" type="slidenum">
              <a:rPr lang="en-GB" smtClean="0">
                <a:solidFill>
                  <a:prstClr val="black">
                    <a:lumMod val="75000"/>
                    <a:lumOff val="25000"/>
                  </a:prstClr>
                </a:solidFill>
              </a:rPr>
              <a:pPr/>
              <a:t>25</a:t>
            </a:fld>
            <a:endParaRPr lang="en-GB" dirty="0">
              <a:solidFill>
                <a:prstClr val="black">
                  <a:lumMod val="75000"/>
                  <a:lumOff val="25000"/>
                </a:prstClr>
              </a:solidFill>
            </a:endParaRPr>
          </a:p>
        </p:txBody>
      </p:sp>
    </p:spTree>
    <p:extLst>
      <p:ext uri="{BB962C8B-B14F-4D97-AF65-F5344CB8AC3E}">
        <p14:creationId xmlns:p14="http://schemas.microsoft.com/office/powerpoint/2010/main" val="39162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5360" y="687993"/>
            <a:ext cx="11137237" cy="1143000"/>
          </a:xfrm>
        </p:spPr>
        <p:txBody>
          <a:bodyPr/>
          <a:lstStyle/>
          <a:p>
            <a:r>
              <a:rPr lang="en-GB" dirty="0"/>
              <a:t>Further reading</a:t>
            </a:r>
          </a:p>
        </p:txBody>
      </p:sp>
      <p:sp>
        <p:nvSpPr>
          <p:cNvPr id="5" name="Slide Number Placeholder 4"/>
          <p:cNvSpPr>
            <a:spLocks noGrp="1"/>
          </p:cNvSpPr>
          <p:nvPr>
            <p:ph type="sldNum" sz="quarter" idx="12"/>
          </p:nvPr>
        </p:nvSpPr>
        <p:spPr/>
        <p:txBody>
          <a:bodyPr/>
          <a:lstStyle/>
          <a:p>
            <a:fld id="{F2CEA989-2EA4-49BF-8643-74E7BF1DA315}" type="slidenum">
              <a:rPr lang="en-GB">
                <a:solidFill>
                  <a:prstClr val="black">
                    <a:tint val="75000"/>
                  </a:prstClr>
                </a:solidFill>
              </a:rPr>
              <a:pPr/>
              <a:t>26</a:t>
            </a:fld>
            <a:endParaRPr lang="en-GB" dirty="0">
              <a:solidFill>
                <a:prstClr val="black">
                  <a:tint val="75000"/>
                </a:prstClr>
              </a:solidFill>
            </a:endParaRPr>
          </a:p>
        </p:txBody>
      </p:sp>
      <p:sp>
        <p:nvSpPr>
          <p:cNvPr id="3" name="Content Placeholder 2"/>
          <p:cNvSpPr>
            <a:spLocks noGrp="1"/>
          </p:cNvSpPr>
          <p:nvPr>
            <p:ph sz="half" idx="1"/>
          </p:nvPr>
        </p:nvSpPr>
        <p:spPr>
          <a:xfrm>
            <a:off x="335360" y="1830993"/>
            <a:ext cx="11233248" cy="4323771"/>
          </a:xfrm>
        </p:spPr>
        <p:txBody>
          <a:bodyPr>
            <a:normAutofit fontScale="92500"/>
          </a:bodyPr>
          <a:lstStyle/>
          <a:p>
            <a:pPr fontAlgn="base" hangingPunct="0"/>
            <a:r>
              <a:rPr lang="en-GB" sz="2200" dirty="0"/>
              <a:t>Cocker, C., Cooper, A., and Holmes, D. (2021) Transitional Safeguarding: Transforming how adolescents and young adults are safeguarded. </a:t>
            </a:r>
            <a:r>
              <a:rPr lang="en-GB" sz="2200" i="1" dirty="0"/>
              <a:t>British Journal of Social Work </a:t>
            </a:r>
            <a:endParaRPr lang="en-GB" sz="2200" dirty="0"/>
          </a:p>
          <a:p>
            <a:r>
              <a:rPr lang="en-GB" sz="2200" dirty="0"/>
              <a:t>Cocker, C., Cooper, A, Holmes D, and Bateman F. (2021a) Transitional Safeguarding: Presenting the case for developing Making Safeguarding Personal for Young People in England.</a:t>
            </a:r>
            <a:r>
              <a:rPr lang="en-GB" sz="2200" i="1" dirty="0"/>
              <a:t> Journal of Adult Protection</a:t>
            </a:r>
            <a:endParaRPr lang="en-GB" sz="2200" dirty="0"/>
          </a:p>
          <a:p>
            <a:r>
              <a:rPr lang="en-GB" sz="2200" dirty="0" err="1"/>
              <a:t>Firmin</a:t>
            </a:r>
            <a:r>
              <a:rPr lang="en-GB" sz="2200" dirty="0"/>
              <a:t>, C, Horan, J. Holmes, D and Hopper, G. (2019) </a:t>
            </a:r>
            <a:r>
              <a:rPr lang="en-GB" sz="2200" i="1" dirty="0"/>
              <a:t>Safeguarding during adolescence– the relationship between Contextual Safeguarding, Complex Safeguarding and Transitional Safeguarding. </a:t>
            </a:r>
            <a:r>
              <a:rPr lang="en-GB" sz="2200" dirty="0" err="1"/>
              <a:t>Dartington</a:t>
            </a:r>
            <a:r>
              <a:rPr lang="en-GB" sz="2200" dirty="0"/>
              <a:t>, Research in Practice</a:t>
            </a:r>
          </a:p>
          <a:p>
            <a:r>
              <a:rPr lang="en-GB" sz="2200" dirty="0"/>
              <a:t>Holmes, D. and </a:t>
            </a:r>
            <a:r>
              <a:rPr lang="en-GB" sz="2200" dirty="0" err="1"/>
              <a:t>Smale</a:t>
            </a:r>
            <a:r>
              <a:rPr lang="en-GB" sz="2200" dirty="0"/>
              <a:t>, E. (2018) </a:t>
            </a:r>
            <a:r>
              <a:rPr lang="en-GB" sz="2200" i="1" dirty="0"/>
              <a:t>Mind the Gap: Transitional Safeguarding – Adolescence to Adulthood. </a:t>
            </a:r>
            <a:r>
              <a:rPr lang="en-GB" sz="2200" dirty="0" err="1"/>
              <a:t>Dartington</a:t>
            </a:r>
            <a:r>
              <a:rPr lang="en-GB" sz="2200" dirty="0"/>
              <a:t>, Research in Practice</a:t>
            </a:r>
          </a:p>
          <a:p>
            <a:r>
              <a:rPr lang="en-GB" sz="2200" dirty="0"/>
              <a:t>Holmes, D. (2021) Bridging the Gap: Transitional Safeguarding and the role of social work with adults.  London, Chief Social Work Office for Adults/DHSC. Available at: https://assets.publishing.service.gov.uk/government/uploads/system/uploads/attachment_data/file/990426/dhsc_transitional_safeguarding_report_bridging_the_gap_web.pdf </a:t>
            </a:r>
          </a:p>
          <a:p>
            <a:endParaRPr lang="en-GB" sz="2200" dirty="0"/>
          </a:p>
          <a:p>
            <a:endParaRPr lang="en-GB" dirty="0"/>
          </a:p>
        </p:txBody>
      </p:sp>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158" y="229694"/>
            <a:ext cx="1601299" cy="1601299"/>
          </a:xfrm>
          <a:prstGeom prst="rect">
            <a:avLst/>
          </a:prstGeom>
        </p:spPr>
      </p:pic>
    </p:spTree>
    <p:extLst>
      <p:ext uri="{BB962C8B-B14F-4D97-AF65-F5344CB8AC3E}">
        <p14:creationId xmlns:p14="http://schemas.microsoft.com/office/powerpoint/2010/main" val="112211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57646"/>
            <a:ext cx="10515600" cy="478972"/>
          </a:xfrm>
        </p:spPr>
        <p:txBody>
          <a:bodyPr>
            <a:normAutofit fontScale="90000"/>
          </a:bodyPr>
          <a:lstStyle/>
          <a:p>
            <a:br>
              <a:rPr lang="en-GB" sz="2800" b="1" dirty="0">
                <a:latin typeface="Verdana" panose="020B0604030504040204" pitchFamily="34" charset="0"/>
                <a:ea typeface="Verdana" panose="020B0604030504040204" pitchFamily="34" charset="0"/>
                <a:cs typeface="Verdana" panose="020B0604030504040204" pitchFamily="34" charset="0"/>
              </a:rPr>
            </a:br>
            <a:r>
              <a:rPr lang="en-GB" sz="2800" b="1" dirty="0">
                <a:latin typeface="Verdana" panose="020B0604030504040204" pitchFamily="34" charset="0"/>
                <a:ea typeface="Verdana" panose="020B0604030504040204" pitchFamily="34" charset="0"/>
                <a:cs typeface="Verdana" panose="020B0604030504040204" pitchFamily="34" charset="0"/>
              </a:rPr>
              <a:t>There’s a ‘cliff-edge’ at 18 years…</a:t>
            </a:r>
            <a:br>
              <a:rPr lang="en-GB" dirty="0"/>
            </a:br>
            <a:endParaRPr lang="en-GB" dirty="0"/>
          </a:p>
        </p:txBody>
      </p:sp>
      <p:pic>
        <p:nvPicPr>
          <p:cNvPr id="9" name="Content Placeholder 8"/>
          <p:cNvPicPr>
            <a:picLocks noGrp="1" noChangeAspect="1"/>
          </p:cNvPicPr>
          <p:nvPr>
            <p:ph idx="1"/>
          </p:nvPr>
        </p:nvPicPr>
        <p:blipFill>
          <a:blip r:embed="rId3"/>
          <a:stretch>
            <a:fillRect/>
          </a:stretch>
        </p:blipFill>
        <p:spPr>
          <a:xfrm>
            <a:off x="1901384" y="1825625"/>
            <a:ext cx="8389232" cy="4351338"/>
          </a:xfrm>
          <a:prstGeom prst="rect">
            <a:avLst/>
          </a:prstGeom>
        </p:spPr>
      </p:pic>
    </p:spTree>
    <p:extLst>
      <p:ext uri="{BB962C8B-B14F-4D97-AF65-F5344CB8AC3E}">
        <p14:creationId xmlns:p14="http://schemas.microsoft.com/office/powerpoint/2010/main" val="242935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a:t>What is Transitional Safeguarding?</a:t>
            </a:r>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Transitional Safeguarding is</a:t>
            </a:r>
          </a:p>
          <a:p>
            <a:pPr marL="457200" lvl="1"/>
            <a:r>
              <a:rPr lang="en-US" sz="2000"/>
              <a:t>“an approach to safeguarding adolescents and young adults fluidly across developmental stages which builds on the best available evidence, learns from both children’s and adult safeguarding practice and which prepares young people for their adult lives” (Holmes and Smale, 2018, p. 3).</a:t>
            </a:r>
          </a:p>
        </p:txBody>
      </p:sp>
      <p:pic>
        <p:nvPicPr>
          <p:cNvPr id="5" name="Content Placeholder 4"/>
          <p:cNvPicPr>
            <a:picLocks noGrp="1" noChangeAspect="1"/>
          </p:cNvPicPr>
          <p:nvPr>
            <p:ph sz="half" idx="2"/>
          </p:nvPr>
        </p:nvPicPr>
        <p:blipFill rotWithShape="1">
          <a:blip r:embed="rId3"/>
          <a:srcRect t="7323" b="24093"/>
          <a:stretch/>
        </p:blipFill>
        <p:spPr>
          <a:xfrm>
            <a:off x="5977788" y="799352"/>
            <a:ext cx="5425410" cy="5259296"/>
          </a:xfrm>
          <a:prstGeom prst="rect">
            <a:avLst/>
          </a:prstGeom>
        </p:spPr>
      </p:pic>
    </p:spTree>
    <p:extLst>
      <p:ext uri="{BB962C8B-B14F-4D97-AF65-F5344CB8AC3E}">
        <p14:creationId xmlns:p14="http://schemas.microsoft.com/office/powerpoint/2010/main" val="292926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Verdana" panose="020B0604030504040204" pitchFamily="34" charset="0"/>
                <a:ea typeface="Verdana" panose="020B0604030504040204" pitchFamily="34" charset="0"/>
                <a:cs typeface="Verdana" panose="020B0604030504040204" pitchFamily="34" charset="0"/>
              </a:rPr>
              <a:t>What’s wrong with the current safeguarding system?</a:t>
            </a:r>
          </a:p>
        </p:txBody>
      </p:sp>
      <p:sp>
        <p:nvSpPr>
          <p:cNvPr id="4" name="Content Placeholder 3"/>
          <p:cNvSpPr>
            <a:spLocks noGrp="1"/>
          </p:cNvSpPr>
          <p:nvPr>
            <p:ph sz="half" idx="1"/>
          </p:nvPr>
        </p:nvSpPr>
        <p:spPr/>
        <p:txBody>
          <a:bodyPr>
            <a:normAutofit fontScale="77500" lnSpcReduction="20000"/>
          </a:bodyPr>
          <a:lstStyle/>
          <a:p>
            <a:r>
              <a:rPr lang="en-GB" dirty="0"/>
              <a:t>It is a binary system</a:t>
            </a:r>
          </a:p>
          <a:p>
            <a:r>
              <a:rPr lang="en-GB" dirty="0"/>
              <a:t> Children’s safeguarding is designed to protect young children who experience abuse in their own homes</a:t>
            </a:r>
          </a:p>
          <a:p>
            <a:r>
              <a:rPr lang="en-GB" dirty="0"/>
              <a:t>Systems have developed in accordance with different legislative and policy frameworks and arguably divergent conceptual frameworks. </a:t>
            </a:r>
          </a:p>
          <a:p>
            <a:r>
              <a:rPr lang="en-GB" dirty="0"/>
              <a:t>Child’s consent is not required to initiate a safeguarding response; broadly considered essential that an adult’s consent is sought before making a safeguarding referral unless they are found to lack capacity. </a:t>
            </a:r>
          </a:p>
          <a:p>
            <a:r>
              <a:rPr lang="en-GB" dirty="0"/>
              <a:t>Trying to fit square pegs into round holes!</a:t>
            </a:r>
          </a:p>
          <a:p>
            <a:endParaRPr lang="en-GB" dirty="0"/>
          </a:p>
          <a:p>
            <a:endParaRPr lang="en-GB" dirty="0"/>
          </a:p>
          <a:p>
            <a:endParaRPr lang="en-GB" dirty="0"/>
          </a:p>
        </p:txBody>
      </p:sp>
      <p:pic>
        <p:nvPicPr>
          <p:cNvPr id="6" name="Content Placeholder 5"/>
          <p:cNvPicPr>
            <a:picLocks noGrp="1" noChangeAspect="1"/>
          </p:cNvPicPr>
          <p:nvPr>
            <p:ph sz="half" idx="2"/>
          </p:nvPr>
        </p:nvPicPr>
        <p:blipFill>
          <a:blip r:embed="rId3"/>
          <a:stretch>
            <a:fillRect/>
          </a:stretch>
        </p:blipFill>
        <p:spPr>
          <a:xfrm>
            <a:off x="6172200" y="2030096"/>
            <a:ext cx="5181600" cy="1121703"/>
          </a:xfrm>
          <a:prstGeom prst="rect">
            <a:avLst/>
          </a:prstGeom>
        </p:spPr>
      </p:pic>
      <p:pic>
        <p:nvPicPr>
          <p:cNvPr id="7" name="Picture 6"/>
          <p:cNvPicPr>
            <a:picLocks noChangeAspect="1"/>
          </p:cNvPicPr>
          <p:nvPr/>
        </p:nvPicPr>
        <p:blipFill>
          <a:blip r:embed="rId4"/>
          <a:stretch>
            <a:fillRect/>
          </a:stretch>
        </p:blipFill>
        <p:spPr>
          <a:xfrm>
            <a:off x="7051411" y="3402306"/>
            <a:ext cx="3761558" cy="2536156"/>
          </a:xfrm>
          <a:prstGeom prst="rect">
            <a:avLst/>
          </a:prstGeom>
        </p:spPr>
      </p:pic>
    </p:spTree>
    <p:extLst>
      <p:ext uri="{BB962C8B-B14F-4D97-AF65-F5344CB8AC3E}">
        <p14:creationId xmlns:p14="http://schemas.microsoft.com/office/powerpoint/2010/main" val="122871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679269"/>
            <a:ext cx="11137237" cy="1509334"/>
          </a:xfrm>
        </p:spPr>
        <p:txBody>
          <a:bodyPr/>
          <a:lstStyle/>
          <a:p>
            <a:pPr algn="l"/>
            <a:r>
              <a:rPr lang="en-GB" b="1" dirty="0"/>
              <a:t>Why do we need to think differently about safeguarding young people?</a:t>
            </a:r>
            <a:br>
              <a:rPr lang="en-GB" dirty="0"/>
            </a:br>
            <a:endParaRPr lang="en-GB" b="1" dirty="0"/>
          </a:p>
        </p:txBody>
      </p:sp>
      <p:sp>
        <p:nvSpPr>
          <p:cNvPr id="3" name="Content Placeholder 2"/>
          <p:cNvSpPr>
            <a:spLocks noGrp="1"/>
          </p:cNvSpPr>
          <p:nvPr>
            <p:ph sz="half" idx="1"/>
          </p:nvPr>
        </p:nvSpPr>
        <p:spPr>
          <a:xfrm>
            <a:off x="239349" y="2113290"/>
            <a:ext cx="11233248" cy="3445843"/>
          </a:xfrm>
        </p:spPr>
        <p:txBody>
          <a:bodyPr>
            <a:normAutofit fontScale="92500" lnSpcReduction="10000"/>
          </a:bodyPr>
          <a:lstStyle/>
          <a:p>
            <a:r>
              <a:rPr lang="en-GB" dirty="0"/>
              <a:t>Adolescents may have </a:t>
            </a:r>
            <a:r>
              <a:rPr lang="en-GB" b="1" dirty="0"/>
              <a:t>distinct</a:t>
            </a:r>
            <a:r>
              <a:rPr lang="en-GB" dirty="0"/>
              <a:t> safeguarding needs, harms - and routes to protection - are often 'contextual‘ / extra-familial and are underpinned by complex social and biological drivers</a:t>
            </a:r>
          </a:p>
          <a:p>
            <a:r>
              <a:rPr lang="en-GB" dirty="0"/>
              <a:t>Harm and its effects do not abruptly end at 18, however professional support may do</a:t>
            </a:r>
          </a:p>
          <a:p>
            <a:r>
              <a:rPr lang="en-GB" b="1" dirty="0"/>
              <a:t>Transition</a:t>
            </a:r>
            <a:r>
              <a:rPr lang="en-GB" dirty="0"/>
              <a:t> to adulthood is a particularly challenging and vulnerable time, we may need care and support without having Care &amp; Support needs™</a:t>
            </a:r>
          </a:p>
          <a:p>
            <a:r>
              <a:rPr lang="en-GB" dirty="0"/>
              <a:t>Need to consider promoting </a:t>
            </a:r>
            <a:r>
              <a:rPr lang="en-GB" b="1" dirty="0"/>
              <a:t>resilience</a:t>
            </a:r>
            <a:r>
              <a:rPr lang="en-GB" dirty="0"/>
              <a:t> of young people and understand their changing </a:t>
            </a:r>
            <a:r>
              <a:rPr lang="en-GB" b="1" dirty="0"/>
              <a:t>developmental</a:t>
            </a:r>
            <a:r>
              <a:rPr lang="en-GB" dirty="0"/>
              <a:t> needs</a:t>
            </a:r>
          </a:p>
          <a:p>
            <a:r>
              <a:rPr lang="en-GB" dirty="0"/>
              <a:t>There are </a:t>
            </a:r>
            <a:r>
              <a:rPr lang="en-GB" b="1" dirty="0"/>
              <a:t>moral</a:t>
            </a:r>
            <a:r>
              <a:rPr lang="en-GB" dirty="0"/>
              <a:t> and </a:t>
            </a:r>
            <a:r>
              <a:rPr lang="en-GB" b="1" dirty="0"/>
              <a:t>economic</a:t>
            </a:r>
            <a:r>
              <a:rPr lang="en-GB" dirty="0"/>
              <a:t> drivers for a reimagined safeguarding system which is contextual, transitional and relational.</a:t>
            </a:r>
          </a:p>
          <a:p>
            <a:r>
              <a:rPr lang="en-GB" dirty="0"/>
              <a:t>P.S. Transitional Safeguarding is not a prescribed model</a:t>
            </a:r>
          </a:p>
        </p:txBody>
      </p:sp>
      <p:sp>
        <p:nvSpPr>
          <p:cNvPr id="4" name="Slide Number Placeholder 3"/>
          <p:cNvSpPr>
            <a:spLocks noGrp="1"/>
          </p:cNvSpPr>
          <p:nvPr>
            <p:ph type="sldNum" sz="quarter" idx="12"/>
          </p:nvPr>
        </p:nvSpPr>
        <p:spPr>
          <a:xfrm>
            <a:off x="6513689" y="5972201"/>
            <a:ext cx="293468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(Credit: Dez Holmes)</a:t>
            </a:r>
          </a:p>
        </p:txBody>
      </p:sp>
      <p:sp>
        <p:nvSpPr>
          <p:cNvPr id="5" name="Slide Number Placeholder 3"/>
          <p:cNvSpPr txBox="1">
            <a:spLocks/>
          </p:cNvSpPr>
          <p:nvPr/>
        </p:nvSpPr>
        <p:spPr>
          <a:xfrm>
            <a:off x="8138864" y="63093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rPr>
              <a:t>7</a:t>
            </a:r>
            <a:endParaRPr kumimoji="0" lang="en-GB" sz="1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59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64" y="696686"/>
            <a:ext cx="11556093" cy="862148"/>
          </a:xfrm>
        </p:spPr>
        <p:txBody>
          <a:bodyPr>
            <a:normAutofit/>
          </a:bodyPr>
          <a:lstStyle/>
          <a:p>
            <a:pPr algn="l"/>
            <a:r>
              <a:rPr lang="en-GB" sz="2800" b="1" dirty="0">
                <a:latin typeface="Verdana" panose="020B0604030504040204" pitchFamily="34" charset="0"/>
                <a:ea typeface="Verdana" panose="020B0604030504040204" pitchFamily="34" charset="0"/>
                <a:cs typeface="Verdana" panose="020B0604030504040204" pitchFamily="34" charset="0"/>
              </a:rPr>
              <a:t>Redefining adolescence and transition</a:t>
            </a:r>
          </a:p>
        </p:txBody>
      </p:sp>
      <p:sp>
        <p:nvSpPr>
          <p:cNvPr id="3" name="Content Placeholder 2"/>
          <p:cNvSpPr>
            <a:spLocks noGrp="1"/>
          </p:cNvSpPr>
          <p:nvPr>
            <p:ph sz="half" idx="1"/>
          </p:nvPr>
        </p:nvSpPr>
        <p:spPr>
          <a:xfrm>
            <a:off x="92364" y="1873956"/>
            <a:ext cx="5619593" cy="4435364"/>
          </a:xfrm>
        </p:spPr>
        <p:txBody>
          <a:bodyPr>
            <a:normAutofit/>
          </a:bodyPr>
          <a:lstStyle/>
          <a:p>
            <a:r>
              <a:rPr lang="en-GB" sz="1650" dirty="0"/>
              <a:t>Some studies into brain development and effects on behaviour show some elements of brain growth – </a:t>
            </a:r>
            <a:r>
              <a:rPr lang="en-GB" sz="1650" dirty="0" err="1"/>
              <a:t>eg</a:t>
            </a:r>
            <a:r>
              <a:rPr lang="en-GB" sz="1650" dirty="0"/>
              <a:t> development to more mature affect regulation, social relationships and executive functioning - continue into the 20s. </a:t>
            </a:r>
            <a:r>
              <a:rPr lang="en-GB" sz="1800" dirty="0">
                <a:solidFill>
                  <a:schemeClr val="bg1">
                    <a:lumMod val="50000"/>
                  </a:schemeClr>
                </a:solidFill>
              </a:rPr>
              <a:t>(Sawyer </a:t>
            </a:r>
            <a:r>
              <a:rPr lang="en-GB" sz="1800" i="1" dirty="0">
                <a:solidFill>
                  <a:schemeClr val="bg1">
                    <a:lumMod val="50000"/>
                  </a:schemeClr>
                </a:solidFill>
              </a:rPr>
              <a:t>et al</a:t>
            </a:r>
            <a:r>
              <a:rPr lang="en-GB" sz="1800" dirty="0">
                <a:solidFill>
                  <a:schemeClr val="bg1">
                    <a:lumMod val="50000"/>
                  </a:schemeClr>
                </a:solidFill>
              </a:rPr>
              <a:t>, 2018)</a:t>
            </a:r>
          </a:p>
          <a:p>
            <a:r>
              <a:rPr lang="en-GB" sz="1650" dirty="0"/>
              <a:t>“An expanded and more inclusive definition of adolescence is essential for developmentally appropriate framing of laws, social policies, and service systems. Rather than age 10–19 years, a definition of 10–24 years corresponds more closely to adolescent growth and popular understandings of this life phase”. </a:t>
            </a:r>
            <a:r>
              <a:rPr lang="en-GB" sz="1800" dirty="0">
                <a:solidFill>
                  <a:schemeClr val="bg1">
                    <a:lumMod val="50000"/>
                  </a:schemeClr>
                </a:solidFill>
              </a:rPr>
              <a:t>(Sawyer </a:t>
            </a:r>
            <a:r>
              <a:rPr lang="en-GB" sz="1800" i="1" dirty="0">
                <a:solidFill>
                  <a:schemeClr val="bg1">
                    <a:lumMod val="50000"/>
                  </a:schemeClr>
                </a:solidFill>
              </a:rPr>
              <a:t>et al</a:t>
            </a:r>
            <a:r>
              <a:rPr lang="en-GB" sz="1800" dirty="0">
                <a:solidFill>
                  <a:schemeClr val="bg1">
                    <a:lumMod val="50000"/>
                  </a:schemeClr>
                </a:solidFill>
              </a:rPr>
              <a:t>, 2018)</a:t>
            </a:r>
          </a:p>
          <a:p>
            <a:r>
              <a:rPr lang="en-GB" sz="1650" dirty="0">
                <a:solidFill>
                  <a:srgbClr val="000000"/>
                </a:solidFill>
              </a:rPr>
              <a:t>BUT biological studies to define capabilities of adolescents should be treated with caution, not misinterpreted in reductionist ways. </a:t>
            </a:r>
            <a:r>
              <a:rPr lang="en-GB" sz="1800" dirty="0">
                <a:solidFill>
                  <a:schemeClr val="bg1">
                    <a:lumMod val="50000"/>
                  </a:schemeClr>
                </a:solidFill>
              </a:rPr>
              <a:t>(Moshman, 1999). </a:t>
            </a:r>
          </a:p>
          <a:p>
            <a:endParaRPr lang="en-GB" sz="1650" dirty="0"/>
          </a:p>
        </p:txBody>
      </p:sp>
      <p:sp>
        <p:nvSpPr>
          <p:cNvPr id="7" name="Content Placeholder 6"/>
          <p:cNvSpPr>
            <a:spLocks noGrp="1"/>
          </p:cNvSpPr>
          <p:nvPr>
            <p:ph sz="half" idx="2"/>
          </p:nvPr>
        </p:nvSpPr>
        <p:spPr>
          <a:xfrm>
            <a:off x="6096000" y="1873956"/>
            <a:ext cx="5376597" cy="4435364"/>
          </a:xfrm>
        </p:spPr>
        <p:txBody>
          <a:bodyPr>
            <a:normAutofit/>
          </a:bodyPr>
          <a:lstStyle/>
          <a:p>
            <a:endParaRPr lang="en-GB" dirty="0"/>
          </a:p>
        </p:txBody>
      </p:sp>
      <p:sp>
        <p:nvSpPr>
          <p:cNvPr id="4" name="Slide Number Placeholder 3"/>
          <p:cNvSpPr>
            <a:spLocks noGrp="1"/>
          </p:cNvSpPr>
          <p:nvPr>
            <p:ph type="sldNum" sz="quarter" idx="4294967295"/>
          </p:nvPr>
        </p:nvSpPr>
        <p:spPr/>
        <p:txBody>
          <a:bodyPr/>
          <a:lstStyle/>
          <a:p>
            <a:pPr>
              <a:defRPr/>
            </a:pPr>
            <a:fld id="{B230FB2D-6228-4E21-8EA4-AF43349A18F4}" type="slidenum">
              <a:rPr lang="en-GB">
                <a:solidFill>
                  <a:srgbClr val="000000">
                    <a:tint val="75000"/>
                  </a:srgbClr>
                </a:solidFill>
              </a:rPr>
              <a:pPr>
                <a:defRPr/>
              </a:pPr>
              <a:t>7</a:t>
            </a:fld>
            <a:endParaRPr lang="en-GB" dirty="0">
              <a:solidFill>
                <a:srgbClr val="000000">
                  <a:tint val="75000"/>
                </a:srgbClr>
              </a:solidFill>
            </a:endParaRPr>
          </a:p>
        </p:txBody>
      </p:sp>
      <p:sp>
        <p:nvSpPr>
          <p:cNvPr id="5" name="Slide Number Placeholder 3"/>
          <p:cNvSpPr txBox="1">
            <a:spLocks/>
          </p:cNvSpPr>
          <p:nvPr/>
        </p:nvSpPr>
        <p:spPr>
          <a:xfrm>
            <a:off x="6513689" y="5972201"/>
            <a:ext cx="2934686"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000000">
                    <a:tint val="75000"/>
                  </a:srgbClr>
                </a:solidFill>
              </a:rPr>
              <a:t>(Credit: Dez Holmes)</a:t>
            </a:r>
            <a:endParaRPr lang="en-GB" dirty="0">
              <a:solidFill>
                <a:srgbClr val="000000">
                  <a:tint val="75000"/>
                </a:srgbClr>
              </a:solidFill>
            </a:endParaRPr>
          </a:p>
        </p:txBody>
      </p:sp>
      <p:pic>
        <p:nvPicPr>
          <p:cNvPr id="6" name="Picture 5"/>
          <p:cNvPicPr>
            <a:picLocks noChangeAspect="1"/>
          </p:cNvPicPr>
          <p:nvPr/>
        </p:nvPicPr>
        <p:blipFill>
          <a:blip r:embed="rId3"/>
          <a:stretch>
            <a:fillRect/>
          </a:stretch>
        </p:blipFill>
        <p:spPr>
          <a:xfrm>
            <a:off x="7006102" y="2555776"/>
            <a:ext cx="4318086" cy="2902915"/>
          </a:xfrm>
          <a:prstGeom prst="rect">
            <a:avLst/>
          </a:prstGeom>
        </p:spPr>
      </p:pic>
    </p:spTree>
    <p:extLst>
      <p:ext uri="{BB962C8B-B14F-4D97-AF65-F5344CB8AC3E}">
        <p14:creationId xmlns:p14="http://schemas.microsoft.com/office/powerpoint/2010/main" val="347773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65" y="780329"/>
            <a:ext cx="11137237" cy="1143000"/>
          </a:xfrm>
        </p:spPr>
        <p:txBody>
          <a:bodyPr/>
          <a:lstStyle/>
          <a:p>
            <a:r>
              <a:rPr lang="en-GB" dirty="0"/>
              <a:t>Mind the gap…</a:t>
            </a:r>
          </a:p>
        </p:txBody>
      </p:sp>
      <p:graphicFrame>
        <p:nvGraphicFramePr>
          <p:cNvPr id="5" name="Content Placeholder 4"/>
          <p:cNvGraphicFramePr>
            <a:graphicFrameLocks noGrp="1"/>
          </p:cNvGraphicFramePr>
          <p:nvPr>
            <p:ph sz="half" idx="1"/>
          </p:nvPr>
        </p:nvGraphicFramePr>
        <p:xfrm>
          <a:off x="1774826" y="2708276"/>
          <a:ext cx="8656107" cy="344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230FB2D-6228-4E21-8EA4-AF43349A18F4}" type="slidenum">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8" name="Picture 7"/>
          <p:cNvPicPr>
            <a:picLocks noChangeAspect="1"/>
          </p:cNvPicPr>
          <p:nvPr/>
        </p:nvPicPr>
        <p:blipFill>
          <a:blip r:embed="rId8"/>
          <a:stretch>
            <a:fillRect/>
          </a:stretch>
        </p:blipFill>
        <p:spPr>
          <a:xfrm>
            <a:off x="8737905" y="986473"/>
            <a:ext cx="1257024" cy="746358"/>
          </a:xfrm>
          <a:prstGeom prst="rect">
            <a:avLst/>
          </a:prstGeom>
        </p:spPr>
      </p:pic>
      <p:sp>
        <p:nvSpPr>
          <p:cNvPr id="9" name="Rectangle 8"/>
          <p:cNvSpPr/>
          <p:nvPr/>
        </p:nvSpPr>
        <p:spPr bwMode="auto">
          <a:xfrm>
            <a:off x="1667510" y="5961549"/>
            <a:ext cx="8568949" cy="38637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Times New Roman" pitchFamily="18" charset="0"/>
              </a:rPr>
              <a:t>These are the young people we know, but we need to consider those we don’t already know too</a:t>
            </a:r>
          </a:p>
        </p:txBody>
      </p:sp>
      <p:pic>
        <p:nvPicPr>
          <p:cNvPr id="3" name="Picture 2"/>
          <p:cNvPicPr>
            <a:picLocks noChangeAspect="1"/>
          </p:cNvPicPr>
          <p:nvPr/>
        </p:nvPicPr>
        <p:blipFill>
          <a:blip r:embed="rId9"/>
          <a:stretch>
            <a:fillRect/>
          </a:stretch>
        </p:blipFill>
        <p:spPr>
          <a:xfrm>
            <a:off x="1939169" y="2281381"/>
            <a:ext cx="8491764" cy="3525585"/>
          </a:xfrm>
          <a:prstGeom prst="rect">
            <a:avLst/>
          </a:prstGeom>
        </p:spPr>
      </p:pic>
    </p:spTree>
    <p:extLst>
      <p:ext uri="{BB962C8B-B14F-4D97-AF65-F5344CB8AC3E}">
        <p14:creationId xmlns:p14="http://schemas.microsoft.com/office/powerpoint/2010/main" val="108305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b="1" kern="1200">
                <a:solidFill>
                  <a:schemeClr val="tx1"/>
                </a:solidFill>
                <a:latin typeface="+mj-lt"/>
                <a:ea typeface="+mj-ea"/>
                <a:cs typeface="+mj-cs"/>
              </a:rPr>
              <a:t>A possible framework?</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35" b="2676"/>
          <a:stretch/>
        </p:blipFill>
        <p:spPr>
          <a:xfrm>
            <a:off x="5922492" y="1009196"/>
            <a:ext cx="5536001" cy="4780854"/>
          </a:xfrm>
          <a:prstGeom prst="rect">
            <a:avLst/>
          </a:prstGeom>
        </p:spPr>
      </p:pic>
      <p:sp>
        <p:nvSpPr>
          <p:cNvPr id="3" name="Slide Number Placeholder 2"/>
          <p:cNvSpPr>
            <a:spLocks noGrp="1"/>
          </p:cNvSpPr>
          <p:nvPr>
            <p:ph type="sldNum" sz="quarter" idx="10"/>
          </p:nvPr>
        </p:nvSpPr>
        <p:spPr>
          <a:xfrm>
            <a:off x="8610600" y="6492240"/>
            <a:ext cx="187174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(Credit: Dez Holmes)</a:t>
            </a:r>
          </a:p>
        </p:txBody>
      </p:sp>
    </p:spTree>
    <p:extLst>
      <p:ext uri="{BB962C8B-B14F-4D97-AF65-F5344CB8AC3E}">
        <p14:creationId xmlns:p14="http://schemas.microsoft.com/office/powerpoint/2010/main" val="199409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5681</Words>
  <Application>Microsoft Office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Century Gothic</vt:lpstr>
      <vt:lpstr>Symbol</vt:lpstr>
      <vt:lpstr>Times New Roman</vt:lpstr>
      <vt:lpstr>Verdana</vt:lpstr>
      <vt:lpstr>Office Theme</vt:lpstr>
      <vt:lpstr>Transitional Safeguarding: Addressing the gap between child and adult safeguarding</vt:lpstr>
      <vt:lpstr>Quiz: At what age?</vt:lpstr>
      <vt:lpstr> There’s a ‘cliff-edge’ at 18 years… </vt:lpstr>
      <vt:lpstr>What is Transitional Safeguarding?</vt:lpstr>
      <vt:lpstr>What’s wrong with the current safeguarding system?</vt:lpstr>
      <vt:lpstr>Why do we need to think differently about safeguarding young people? </vt:lpstr>
      <vt:lpstr>Redefining adolescence and transition</vt:lpstr>
      <vt:lpstr>Mind the gap…</vt:lpstr>
      <vt:lpstr>A possible framework?</vt:lpstr>
      <vt:lpstr> Developments in Transitional Safeguarding </vt:lpstr>
      <vt:lpstr>Developments in Transitional Safeguarding </vt:lpstr>
      <vt:lpstr>Developments: Publications and Research</vt:lpstr>
      <vt:lpstr>Developments: raising the profile, skilling up staff and leading change</vt:lpstr>
      <vt:lpstr>Legal frameworks and statutory guidance</vt:lpstr>
      <vt:lpstr>Legal frameworks - Age</vt:lpstr>
      <vt:lpstr>Emerging messages from SARs and CSPRs</vt:lpstr>
      <vt:lpstr>A possible framework?</vt:lpstr>
      <vt:lpstr>What do we know? National Workshops</vt:lpstr>
      <vt:lpstr>Key messages from four national workshops 2019</vt:lpstr>
      <vt:lpstr>Key messages from four national workshops 2019</vt:lpstr>
      <vt:lpstr>Learning from children’s safeguarding </vt:lpstr>
      <vt:lpstr>Learning from adult safeguarding </vt:lpstr>
      <vt:lpstr>Comparing key principles in children and adult safeguarding (Cocker, Cooper and Holmes, 2021a)</vt:lpstr>
      <vt:lpstr>Making Safeguarding Personal</vt:lpstr>
      <vt:lpstr>Examples of Innovation (Some people are doing some things but no-one is doing everything) </vt:lpstr>
      <vt:lpstr>Further reading</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Cocker (SWK - Staff)</dc:creator>
  <cp:lastModifiedBy>Christine Cocker (SWK - Staff)</cp:lastModifiedBy>
  <cp:revision>18</cp:revision>
  <dcterms:created xsi:type="dcterms:W3CDTF">2021-02-28T22:37:33Z</dcterms:created>
  <dcterms:modified xsi:type="dcterms:W3CDTF">2022-03-14T17:21:20Z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-307423939</vt:i4>
  </property>
  <property fmtid="{D5CDD505-2E9C-101B-9397-08002B2CF9AE}" pid="3" name="_NewReviewCycle">
    <vt:lpwstr/>
  </property>
  <property fmtid="{D5CDD505-2E9C-101B-9397-08002B2CF9AE}" pid="4" name="_EmailSubject">
    <vt:lpwstr>Speaker Reminder: Safeguarding Adolescents and Young Adults:  Virtual Online Course - Thursday 24 March 2022</vt:lpwstr>
  </property>
  <property fmtid="{D5CDD505-2E9C-101B-9397-08002B2CF9AE}" pid="5" name="_AuthorEmail">
    <vt:lpwstr>Christine.Cocker@uea.ac.uk</vt:lpwstr>
  </property>
  <property fmtid="{D5CDD505-2E9C-101B-9397-08002B2CF9AE}" pid="6" name="_AuthorEmailDisplayName">
    <vt:lpwstr>Christine Cocker (SWK - Staff)</vt:lpwstr>
  </property>
  <property fmtid="{D5CDD505-2E9C-101B-9397-08002B2CF9AE}" pid="7" name="_PreviousAdHocReviewCycleID">
    <vt:i4>1312965680</vt:i4>
  </property>
</Properties>
</file>