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3" r:id="rId2"/>
  </p:sldMasterIdLst>
  <p:notesMasterIdLst>
    <p:notesMasterId r:id="rId20"/>
  </p:notesMasterIdLst>
  <p:sldIdLst>
    <p:sldId id="257" r:id="rId3"/>
    <p:sldId id="263" r:id="rId4"/>
    <p:sldId id="331" r:id="rId5"/>
    <p:sldId id="300" r:id="rId6"/>
    <p:sldId id="289" r:id="rId7"/>
    <p:sldId id="332" r:id="rId8"/>
    <p:sldId id="338" r:id="rId9"/>
    <p:sldId id="333" r:id="rId10"/>
    <p:sldId id="334" r:id="rId11"/>
    <p:sldId id="339" r:id="rId12"/>
    <p:sldId id="340" r:id="rId13"/>
    <p:sldId id="335" r:id="rId14"/>
    <p:sldId id="341" r:id="rId15"/>
    <p:sldId id="336" r:id="rId16"/>
    <p:sldId id="337" r:id="rId17"/>
    <p:sldId id="261" r:id="rId18"/>
    <p:sldId id="264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9" autoAdjust="0"/>
    <p:restoredTop sz="96472" autoAdjust="0"/>
  </p:normalViewPr>
  <p:slideViewPr>
    <p:cSldViewPr>
      <p:cViewPr varScale="1">
        <p:scale>
          <a:sx n="67" d="100"/>
          <a:sy n="67" d="100"/>
        </p:scale>
        <p:origin x="1008" y="44"/>
      </p:cViewPr>
      <p:guideLst>
        <p:guide orient="horz" pos="709"/>
        <p:guide pos="3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0CF8A-41CD-47F8-BD05-2E963FDB88A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31CD6-7E33-4F60-91C0-7CA87CA8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541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31CD6-7E33-4F60-91C0-7CA87CA8C7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96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31CD6-7E33-4F60-91C0-7CA87CA8C7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08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658F5-C9C4-4283-AB43-572C1C369F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732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fld id="{7DAB98C7-1F8D-437B-BD97-3DAD2E0E7051}" type="slidenum">
              <a:rPr lang="en-GB" altLang="en-US" sz="1200" smtClean="0"/>
              <a:pPr/>
              <a:t>5</a:t>
            </a:fld>
            <a:endParaRPr lang="en-GB" altLang="en-US" sz="120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763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658F5-C9C4-4283-AB43-572C1C369F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883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31CD6-7E33-4F60-91C0-7CA87CA8C76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89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31CD6-7E33-4F60-91C0-7CA87CA8C76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1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2636912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 Title slide Title slide Title slide Ariel 32pt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4005064"/>
            <a:ext cx="8064698" cy="187220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</p:spTree>
    <p:extLst>
      <p:ext uri="{BB962C8B-B14F-4D97-AF65-F5344CB8AC3E}">
        <p14:creationId xmlns:p14="http://schemas.microsoft.com/office/powerpoint/2010/main" val="22486587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4968354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4752330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Reduce both text box widths to here, to accommodate an image where appropriate. Position as shown here.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11863" y="1268413"/>
            <a:ext cx="3132137" cy="432117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525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2348880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9632" y="2420888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9750" y="3573016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0172" y="4797152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259632" y="3645024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259632" y="4869160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2296224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8064698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86400927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2636912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 Title slide Title slide Title slide Ariel 32pt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4005064"/>
            <a:ext cx="8064698" cy="187220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</p:spTree>
    <p:extLst>
      <p:ext uri="{BB962C8B-B14F-4D97-AF65-F5344CB8AC3E}">
        <p14:creationId xmlns:p14="http://schemas.microsoft.com/office/powerpoint/2010/main" val="425377855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4968354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4752330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Reduce both text box widths to here, to accommodate an image where appropriate. Position as shown here.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11863" y="1268413"/>
            <a:ext cx="3132137" cy="432117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924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2348880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9632" y="2420888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9750" y="3573016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0172" y="4797152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259632" y="3645024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259632" y="4869160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465522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8064698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1300278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3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4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88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4362-57D9-48CD-8671-F93AC58BCA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Sharing information with the police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629E6-10D0-451B-9963-383C94684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420888"/>
            <a:ext cx="8064698" cy="3168353"/>
          </a:xfrm>
        </p:spPr>
        <p:txBody>
          <a:bodyPr/>
          <a:lstStyle/>
          <a:p>
            <a:r>
              <a:rPr lang="en-GB" dirty="0"/>
              <a:t>The police have attended on site and want to seize a patient’s notes- what do I do?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i="1" dirty="0"/>
              <a:t>*The police have no general or automatic right to access health records.</a:t>
            </a:r>
          </a:p>
        </p:txBody>
      </p:sp>
    </p:spTree>
    <p:extLst>
      <p:ext uri="{BB962C8B-B14F-4D97-AF65-F5344CB8AC3E}">
        <p14:creationId xmlns:p14="http://schemas.microsoft.com/office/powerpoint/2010/main" val="202125739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9DEA-66CE-45FA-805F-A1010E9A5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Sharing information with the police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80651-F8F4-4E1B-A7AF-B9725A18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88840"/>
            <a:ext cx="8064698" cy="2880320"/>
          </a:xfrm>
        </p:spPr>
        <p:txBody>
          <a:bodyPr/>
          <a:lstStyle/>
          <a:p>
            <a:r>
              <a:rPr lang="en-GB" dirty="0"/>
              <a:t>Statutory requirement to disclose records:-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Court Orders </a:t>
            </a:r>
          </a:p>
          <a:p>
            <a:r>
              <a:rPr lang="en-GB" b="1" dirty="0"/>
              <a:t>Road Traffic Act 1988 - Section 172 </a:t>
            </a:r>
          </a:p>
          <a:p>
            <a:r>
              <a:rPr lang="en-GB" b="1" dirty="0"/>
              <a:t>Police and Criminal Evidence Act 1984 – Section 19</a:t>
            </a:r>
          </a:p>
        </p:txBody>
      </p:sp>
    </p:spTree>
    <p:extLst>
      <p:ext uri="{BB962C8B-B14F-4D97-AF65-F5344CB8AC3E}">
        <p14:creationId xmlns:p14="http://schemas.microsoft.com/office/powerpoint/2010/main" val="64468834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D0B63-A183-4173-9E53-DEA4D1DE51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Consent in emergency situations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0B8B-5B5F-47A7-B45D-6798CF8B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348880"/>
            <a:ext cx="8064698" cy="2880320"/>
          </a:xfrm>
        </p:spPr>
        <p:txBody>
          <a:bodyPr/>
          <a:lstStyle/>
          <a:p>
            <a:r>
              <a:rPr lang="en-GB" dirty="0"/>
              <a:t>The same rule that applies to treatment - you can provide treatment that is immediately necessary to save life or to prevent a serious deterioration of condition. </a:t>
            </a:r>
          </a:p>
          <a:p>
            <a:endParaRPr lang="en-GB" dirty="0"/>
          </a:p>
          <a:p>
            <a:r>
              <a:rPr lang="en-GB" dirty="0"/>
              <a:t>If there is more than one option, the treatment you provide should be the least restrictive of the patient’s rights and freedoms, including their future choices.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51980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5CD6F-C46D-48DB-9359-D85F7D9A13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Consent in emergency situations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8BC98-1317-4E76-ADAE-C775045EF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prevention and detection of crime…</a:t>
            </a:r>
          </a:p>
        </p:txBody>
      </p:sp>
    </p:spTree>
    <p:extLst>
      <p:ext uri="{BB962C8B-B14F-4D97-AF65-F5344CB8AC3E}">
        <p14:creationId xmlns:p14="http://schemas.microsoft.com/office/powerpoint/2010/main" val="243940619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EF4D-4674-4244-AA72-1ADD86447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51" y="764704"/>
            <a:ext cx="8064698" cy="1008112"/>
          </a:xfrm>
        </p:spPr>
        <p:txBody>
          <a:bodyPr/>
          <a:lstStyle/>
          <a:p>
            <a:r>
              <a:rPr lang="en-GB" dirty="0"/>
              <a:t>Making sustainable disclosure decisions and sharing information responsibly and legitimately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74DAF-FF35-4230-B07E-C7CBB0AB9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512" y="2636912"/>
            <a:ext cx="8064698" cy="2880320"/>
          </a:xfrm>
        </p:spPr>
        <p:txBody>
          <a:bodyPr/>
          <a:lstStyle/>
          <a:p>
            <a:r>
              <a:rPr lang="en-GB" dirty="0"/>
              <a:t>Follow the principles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Look for guidance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Ask / link in with your legal teams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Always document  </a:t>
            </a:r>
          </a:p>
        </p:txBody>
      </p:sp>
    </p:spTree>
    <p:extLst>
      <p:ext uri="{BB962C8B-B14F-4D97-AF65-F5344CB8AC3E}">
        <p14:creationId xmlns:p14="http://schemas.microsoft.com/office/powerpoint/2010/main" val="252627431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BE92-2E09-4508-95A2-CF17EE22E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Key legal developments including the implications of the GDPR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D634F-3D98-4475-A701-FA1368B64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‘Brexit Freedoms’ Bill – PM’s promise to cut the red tape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84320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8000" dirty="0"/>
              <a:t>Questions?</a:t>
            </a:r>
            <a:r>
              <a:rPr lang="en-GB" sz="10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439809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89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3429000"/>
            <a:ext cx="8064698" cy="2520280"/>
          </a:xfrm>
        </p:spPr>
        <p:txBody>
          <a:bodyPr/>
          <a:lstStyle/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544" y="614822"/>
            <a:ext cx="8064698" cy="4104456"/>
          </a:xfrm>
        </p:spPr>
        <p:txBody>
          <a:bodyPr/>
          <a:lstStyle/>
          <a:p>
            <a:r>
              <a:rPr lang="en-GB" dirty="0"/>
              <a:t>The Caldicott Guardian &amp; Information Sharing in Emergency &amp; Urgent Care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Legal Issues and Advice</a:t>
            </a:r>
            <a:br>
              <a:rPr lang="en-GB" dirty="0"/>
            </a:br>
            <a:br>
              <a:rPr lang="en-GB" dirty="0"/>
            </a:br>
            <a:r>
              <a:rPr lang="en-GB" sz="2000" b="1" dirty="0" err="1"/>
              <a:t>Siôn</a:t>
            </a:r>
            <a:r>
              <a:rPr lang="en-GB" sz="2000" b="1" dirty="0"/>
              <a:t> Davies, Senior Associate</a:t>
            </a:r>
            <a:br>
              <a:rPr lang="en-GB" sz="2000" b="1" dirty="0"/>
            </a:br>
            <a:br>
              <a:rPr lang="en-GB" sz="2000" b="1" dirty="0">
                <a:solidFill>
                  <a:srgbClr val="FF0000"/>
                </a:solidFill>
              </a:rPr>
            </a:br>
            <a:r>
              <a:rPr lang="en-GB" sz="2000" b="1" dirty="0"/>
              <a:t>Hill Dickinson LLP</a:t>
            </a: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27 April 2022</a:t>
            </a:r>
            <a:br>
              <a:rPr lang="en-GB" dirty="0"/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4885814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BF30-96EA-4602-BD96-8B13964EE9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Matters to be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FE82D-C833-42D9-A963-2392F1D80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132856"/>
            <a:ext cx="7416626" cy="3384376"/>
          </a:xfrm>
        </p:spPr>
        <p:txBody>
          <a:bodyPr/>
          <a:lstStyle/>
          <a:p>
            <a:r>
              <a:rPr lang="en-GB" dirty="0"/>
              <a:t>Information sharing and legal issues  </a:t>
            </a:r>
          </a:p>
          <a:p>
            <a:r>
              <a:rPr lang="en-GB" dirty="0"/>
              <a:t>When to share and when not to share with the police from a legal perspective</a:t>
            </a:r>
          </a:p>
          <a:p>
            <a:r>
              <a:rPr lang="en-GB" dirty="0"/>
              <a:t>Information sharing when an incident has occurred</a:t>
            </a:r>
          </a:p>
          <a:p>
            <a:r>
              <a:rPr lang="en-GB" dirty="0"/>
              <a:t>Consent in emergency situations </a:t>
            </a:r>
          </a:p>
          <a:p>
            <a:r>
              <a:rPr lang="en-GB" dirty="0"/>
              <a:t>Making sustainable disclosure decisions and sharing information responsibly and legitimately</a:t>
            </a:r>
          </a:p>
          <a:p>
            <a:r>
              <a:rPr lang="en-GB" dirty="0"/>
              <a:t>Key legal developments including the implications of the GDPR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85546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3129" y="1988840"/>
            <a:ext cx="8064698" cy="1584176"/>
          </a:xfrm>
        </p:spPr>
        <p:txBody>
          <a:bodyPr/>
          <a:lstStyle/>
          <a:p>
            <a:pPr algn="ctr"/>
            <a:br>
              <a:rPr lang="en-GB" sz="4800" dirty="0"/>
            </a:br>
            <a:r>
              <a:rPr lang="en-GB" sz="4800" dirty="0"/>
              <a:t>The law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750" y="3356992"/>
            <a:ext cx="8064698" cy="244827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91813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 bwMode="auto">
          <a:xfrm>
            <a:off x="539750" y="1125538"/>
            <a:ext cx="8064500" cy="1008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/>
              <a:t>The law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9750" y="1916112"/>
            <a:ext cx="8064500" cy="41051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/>
              <a:t>The GDPR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/>
              <a:t>The Data Protection Act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dirty="0"/>
              <a:t>However…</a:t>
            </a:r>
          </a:p>
        </p:txBody>
      </p:sp>
    </p:spTree>
    <p:extLst>
      <p:ext uri="{BB962C8B-B14F-4D97-AF65-F5344CB8AC3E}">
        <p14:creationId xmlns:p14="http://schemas.microsoft.com/office/powerpoint/2010/main" val="271564709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E970-B2AD-4587-85CC-A47EE1A210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97956-13E1-464A-97AB-FC3310D9E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51" y="1988840"/>
            <a:ext cx="8064698" cy="3240360"/>
          </a:xfrm>
        </p:spPr>
        <p:txBody>
          <a:bodyPr/>
          <a:lstStyle/>
          <a:p>
            <a:r>
              <a:rPr lang="en-GB" dirty="0"/>
              <a:t>Human Rights Act 1998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Mental Capacity Act 2005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Mental Health Act 1983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Access to Health Records Act 1990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Freedom of Information Act 2000 </a:t>
            </a:r>
          </a:p>
        </p:txBody>
      </p:sp>
    </p:spTree>
    <p:extLst>
      <p:ext uri="{BB962C8B-B14F-4D97-AF65-F5344CB8AC3E}">
        <p14:creationId xmlns:p14="http://schemas.microsoft.com/office/powerpoint/2010/main" val="41341357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3129" y="1988840"/>
            <a:ext cx="8064698" cy="1584176"/>
          </a:xfrm>
        </p:spPr>
        <p:txBody>
          <a:bodyPr/>
          <a:lstStyle/>
          <a:p>
            <a:pPr algn="ctr"/>
            <a:r>
              <a:rPr lang="en-GB" sz="4800" dirty="0"/>
              <a:t>Information sharing and legal issues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750" y="3356992"/>
            <a:ext cx="8064698" cy="244827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7782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7D68-52ED-43F4-BC33-A707FD88C9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Information sharing and legal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410D9-1C13-44CC-9938-4B73E5A3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204864"/>
            <a:ext cx="8064698" cy="3384377"/>
          </a:xfrm>
        </p:spPr>
        <p:txBody>
          <a:bodyPr/>
          <a:lstStyle/>
          <a:p>
            <a:r>
              <a:rPr lang="en-GB" dirty="0"/>
              <a:t>Sharing information without the individuals’ prior consent </a:t>
            </a:r>
          </a:p>
          <a:p>
            <a:r>
              <a:rPr lang="en-GB" dirty="0"/>
              <a:t>Police requests </a:t>
            </a:r>
          </a:p>
          <a:p>
            <a:r>
              <a:rPr lang="en-GB" dirty="0"/>
              <a:t>Patient / individual lacks capacity </a:t>
            </a:r>
          </a:p>
          <a:p>
            <a:r>
              <a:rPr lang="en-GB" dirty="0"/>
              <a:t>Information requests in an emergency situation </a:t>
            </a:r>
          </a:p>
          <a:p>
            <a:r>
              <a:rPr lang="en-GB" dirty="0"/>
              <a:t>The individual has not been explicitly identified as being at risk of harm, abuse or exploitation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5380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6B79-DFB0-46B9-8569-8874D1C2C8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Sharing information with the police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5DF86-DEDD-4198-80B4-B4343EC69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The golden rule </a:t>
            </a:r>
            <a:r>
              <a:rPr lang="en-GB" dirty="0"/>
              <a:t>-  a clear legal basis must be identified and recorded and in line with professional guidance.</a:t>
            </a:r>
          </a:p>
        </p:txBody>
      </p:sp>
    </p:spTree>
    <p:extLst>
      <p:ext uri="{BB962C8B-B14F-4D97-AF65-F5344CB8AC3E}">
        <p14:creationId xmlns:p14="http://schemas.microsoft.com/office/powerpoint/2010/main" val="2153924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On-screen Show (4:3)</PresentationFormat>
  <Paragraphs>72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GDS Transport</vt:lpstr>
      <vt:lpstr>Office Theme</vt:lpstr>
      <vt:lpstr>1_Office Theme</vt:lpstr>
      <vt:lpstr>PowerPoint Presentation</vt:lpstr>
      <vt:lpstr>The Caldicott Guardian &amp; Information Sharing in Emergency &amp; Urgent Care    Legal Issues and Advice  Siôn Davies, Senior Associate  Hill Dickinson LLP    27 April 2022 </vt:lpstr>
      <vt:lpstr>Matters to be covered</vt:lpstr>
      <vt:lpstr> The law</vt:lpstr>
      <vt:lpstr>The law </vt:lpstr>
      <vt:lpstr>The law</vt:lpstr>
      <vt:lpstr>Information sharing and legal issues</vt:lpstr>
      <vt:lpstr>Information sharing and legal issues</vt:lpstr>
      <vt:lpstr>Sharing information with the police </vt:lpstr>
      <vt:lpstr>Sharing information with the police </vt:lpstr>
      <vt:lpstr>Sharing information with the police </vt:lpstr>
      <vt:lpstr>Consent in emergency situations  </vt:lpstr>
      <vt:lpstr>Consent in emergency situations  </vt:lpstr>
      <vt:lpstr>Making sustainable disclosure decisions and sharing information responsibly and legitimately </vt:lpstr>
      <vt:lpstr>Key legal developments including the implications of the GDPR </vt:lpstr>
      <vt:lpstr>Questions?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2020-10-02T11:56:20Z</dcterms:created>
  <dcterms:modified xsi:type="dcterms:W3CDTF">2022-04-25T12:03:35Z</dcterms:modified>
</cp:coreProperties>
</file>