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435A93B-AEC2-4250-ACAA-6D6ED0B32AD2}" type="datetimeFigureOut">
              <a:rPr lang="en-GB" smtClean="0"/>
              <a:pPr/>
              <a:t>27/01/2022</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9AF2095-74DE-49E2-BD8D-4603BE75FE7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35A93B-AEC2-4250-ACAA-6D6ED0B32AD2}" type="datetimeFigureOut">
              <a:rPr lang="en-GB" smtClean="0"/>
              <a:pPr/>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F2095-74DE-49E2-BD8D-4603BE75FE7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35A93B-AEC2-4250-ACAA-6D6ED0B32AD2}" type="datetimeFigureOut">
              <a:rPr lang="en-GB" smtClean="0"/>
              <a:pPr/>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F2095-74DE-49E2-BD8D-4603BE75FE7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35A93B-AEC2-4250-ACAA-6D6ED0B32AD2}" type="datetimeFigureOut">
              <a:rPr lang="en-GB" smtClean="0"/>
              <a:pPr/>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F2095-74DE-49E2-BD8D-4603BE75FE7A}" type="slidenum">
              <a:rPr lang="en-GB" smtClean="0"/>
              <a:pPr/>
              <a:t>‹#›</a:t>
            </a:fld>
            <a:endParaRPr lang="en-GB"/>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35A93B-AEC2-4250-ACAA-6D6ED0B32AD2}" type="datetimeFigureOut">
              <a:rPr lang="en-GB" smtClean="0"/>
              <a:pPr/>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F2095-74DE-49E2-BD8D-4603BE75FE7A}"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35A93B-AEC2-4250-ACAA-6D6ED0B32AD2}" type="datetimeFigureOut">
              <a:rPr lang="en-GB" smtClean="0"/>
              <a:pPr/>
              <a:t>27/01/2022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AF2095-74DE-49E2-BD8D-4603BE75FE7A}" type="slidenum">
              <a:rPr lang="en-GB" smtClean="0"/>
              <a:pPr/>
              <a:t>‹#›</a:t>
            </a:fld>
            <a:endParaRPr lang="en-GB"/>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35A93B-AEC2-4250-ACAA-6D6ED0B32AD2}" type="datetimeFigureOut">
              <a:rPr lang="en-GB" smtClean="0"/>
              <a:pPr/>
              <a:t>27/01/2022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AF2095-74DE-49E2-BD8D-4603BE75FE7A}"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35A93B-AEC2-4250-ACAA-6D6ED0B32AD2}" type="datetimeFigureOut">
              <a:rPr lang="en-GB" smtClean="0"/>
              <a:pPr/>
              <a:t>27/01/2022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AF2095-74DE-49E2-BD8D-4603BE75FE7A}" type="slidenum">
              <a:rPr lang="en-GB" smtClean="0"/>
              <a:pPr/>
              <a:t>‹#›</a:t>
            </a:fld>
            <a:endParaRPr lang="en-GB"/>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5A93B-AEC2-4250-ACAA-6D6ED0B32AD2}" type="datetimeFigureOut">
              <a:rPr lang="en-GB" smtClean="0"/>
              <a:pPr/>
              <a:t>27/01/2022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AF2095-74DE-49E2-BD8D-4603BE75FE7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435A93B-AEC2-4250-ACAA-6D6ED0B32AD2}" type="datetimeFigureOut">
              <a:rPr lang="en-GB" smtClean="0"/>
              <a:pPr/>
              <a:t>27/01/2022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AF2095-74DE-49E2-BD8D-4603BE75FE7A}"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35A93B-AEC2-4250-ACAA-6D6ED0B32AD2}" type="datetimeFigureOut">
              <a:rPr lang="en-GB" smtClean="0"/>
              <a:pPr/>
              <a:t>27/01/2022</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9AF2095-74DE-49E2-BD8D-4603BE75FE7A}"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35A93B-AEC2-4250-ACAA-6D6ED0B32AD2}" type="datetimeFigureOut">
              <a:rPr lang="en-GB" smtClean="0"/>
              <a:pPr/>
              <a:t>27/01/2022</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9AF2095-74DE-49E2-BD8D-4603BE75FE7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Virtual Reality in Mental Health</a:t>
            </a:r>
            <a:endParaRPr lang="en-GB" dirty="0"/>
          </a:p>
        </p:txBody>
      </p:sp>
      <p:sp>
        <p:nvSpPr>
          <p:cNvPr id="3" name="Subtitle 2"/>
          <p:cNvSpPr>
            <a:spLocks noGrp="1"/>
          </p:cNvSpPr>
          <p:nvPr>
            <p:ph type="subTitle" idx="1"/>
          </p:nvPr>
        </p:nvSpPr>
        <p:spPr/>
        <p:txBody>
          <a:bodyPr/>
          <a:lstStyle/>
          <a:p>
            <a:pPr algn="ctr"/>
            <a:r>
              <a:rPr lang="en-GB" dirty="0" smtClean="0"/>
              <a:t>28/01/22</a:t>
            </a:r>
          </a:p>
          <a:p>
            <a:pPr algn="ctr"/>
            <a:r>
              <a:rPr lang="en-GB" dirty="0" smtClean="0"/>
              <a:t>Kay Smith</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Douglas</a:t>
            </a:r>
            <a:endParaRPr lang="en-GB" dirty="0"/>
          </a:p>
        </p:txBody>
      </p:sp>
      <p:pic>
        <p:nvPicPr>
          <p:cNvPr id="8" name="Content Placeholder 7" descr="IMG_4645 (1).jpg"/>
          <p:cNvPicPr>
            <a:picLocks noGrp="1" noChangeAspect="1"/>
          </p:cNvPicPr>
          <p:nvPr>
            <p:ph sz="half" idx="1"/>
          </p:nvPr>
        </p:nvPicPr>
        <p:blipFill>
          <a:blip r:embed="rId4" cstate="print"/>
          <a:stretch>
            <a:fillRect/>
          </a:stretch>
        </p:blipFill>
        <p:spPr>
          <a:xfrm>
            <a:off x="0" y="0"/>
            <a:ext cx="9144000" cy="4797152"/>
          </a:xfrm>
        </p:spPr>
      </p:pic>
      <p:pic>
        <p:nvPicPr>
          <p:cNvPr id="2" name="Sarah McLachlan - In the arms of an angel">
            <a:hlinkClick r:id="" action="ppaction://media"/>
          </p:cNvPr>
          <p:cNvPicPr>
            <a:picLocks noChangeAspect="1"/>
          </p:cNvPicPr>
          <p:nvPr>
            <a:audioFile r:link="rId1"/>
            <p:extLst>
              <p:ext uri="{DAA4B4D4-6D71-4841-9C94-3DE7FCFB9230}">
                <p14:media xmlns:p14="http://schemas.microsoft.com/office/powerpoint/2010/main" r:embed="rId2">
                  <p14:trim st="173531" end="44689"/>
                  <p14:fade out="2000"/>
                </p14:media>
              </p:ext>
            </p:extLst>
          </p:nvPr>
        </p:nvPicPr>
        <p:blipFill>
          <a:blip r:embed="rId5"/>
          <a:stretch>
            <a:fillRect/>
          </a:stretch>
        </p:blipFill>
        <p:spPr>
          <a:xfrm>
            <a:off x="4572000" y="510884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Who am I?</a:t>
            </a:r>
          </a:p>
          <a:p>
            <a:r>
              <a:rPr lang="en-GB" dirty="0" smtClean="0"/>
              <a:t>I was a nurse practitioner and clinical specialist in wound care.</a:t>
            </a:r>
          </a:p>
          <a:p>
            <a:r>
              <a:rPr lang="en-GB" dirty="0" smtClean="0"/>
              <a:t>I became a house bound Patient on Palliative care! Indeed my diagnosis of PAD had led me almost to the pearly Gates due to a blocked Aorta and </a:t>
            </a:r>
            <a:r>
              <a:rPr lang="en-GB" dirty="0" err="1" smtClean="0"/>
              <a:t>iliac’s</a:t>
            </a:r>
            <a:r>
              <a:rPr lang="en-GB" dirty="0" smtClean="0"/>
              <a:t>, and being in Critical Limb Ischemia.</a:t>
            </a:r>
          </a:p>
          <a:p>
            <a:r>
              <a:rPr lang="en-GB" dirty="0" smtClean="0"/>
              <a:t>I decided to use my VR even more and start fighting back.</a:t>
            </a:r>
          </a:p>
        </p:txBody>
      </p:sp>
      <p:sp>
        <p:nvSpPr>
          <p:cNvPr id="3" name="Title 2"/>
          <p:cNvSpPr>
            <a:spLocks noGrp="1"/>
          </p:cNvSpPr>
          <p:nvPr>
            <p:ph type="title"/>
          </p:nvPr>
        </p:nvSpPr>
        <p:spPr/>
        <p:txBody>
          <a:bodyPr/>
          <a:lstStyle/>
          <a:p>
            <a:r>
              <a:rPr lang="en-GB" dirty="0" smtClean="0"/>
              <a:t>Kay Smith,</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 therapy I came across over 4 years ago.</a:t>
            </a:r>
          </a:p>
          <a:p>
            <a:r>
              <a:rPr lang="en-GB" dirty="0" smtClean="0"/>
              <a:t>Unable to take many medications, especially painkillers I was trapped in a vicious cycle of pain and depression and anxiety. </a:t>
            </a:r>
          </a:p>
          <a:p>
            <a:r>
              <a:rPr lang="en-GB" dirty="0" smtClean="0"/>
              <a:t>Suffering from Lupus SLE, and unable to take any treatment, MCAS which unfortunately gives me allergies to the very medications that I need, I then discovered I had spinal stenosis and 2 slipped discs, and PAD.</a:t>
            </a:r>
          </a:p>
          <a:p>
            <a:r>
              <a:rPr lang="en-GB" dirty="0" smtClean="0"/>
              <a:t>VR became my savoir!</a:t>
            </a:r>
            <a:endParaRPr lang="en-GB" dirty="0"/>
          </a:p>
        </p:txBody>
      </p:sp>
      <p:sp>
        <p:nvSpPr>
          <p:cNvPr id="3" name="Title 2"/>
          <p:cNvSpPr>
            <a:spLocks noGrp="1"/>
          </p:cNvSpPr>
          <p:nvPr>
            <p:ph type="title"/>
          </p:nvPr>
        </p:nvSpPr>
        <p:spPr/>
        <p:txBody>
          <a:bodyPr/>
          <a:lstStyle/>
          <a:p>
            <a:r>
              <a:rPr lang="en-GB" dirty="0" smtClean="0"/>
              <a:t>VR in every day life</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Not only did I discover that VR could give me immense pain relief, and give me back a quality of life.</a:t>
            </a:r>
          </a:p>
          <a:p>
            <a:r>
              <a:rPr lang="en-GB" dirty="0" smtClean="0"/>
              <a:t>When reflecting back I realised my anxiety and depression had lifted and had reduced so significantly it had given me a quality of life that had got lost in the pathway of treatments and operations to try to stay alive.</a:t>
            </a:r>
          </a:p>
          <a:p>
            <a:r>
              <a:rPr lang="en-GB" dirty="0" smtClean="0"/>
              <a:t>For the first time in years I was actually living a life I was enjoying.</a:t>
            </a:r>
            <a:endParaRPr lang="en-GB" dirty="0"/>
          </a:p>
        </p:txBody>
      </p:sp>
      <p:sp>
        <p:nvSpPr>
          <p:cNvPr id="3" name="Title 2"/>
          <p:cNvSpPr>
            <a:spLocks noGrp="1"/>
          </p:cNvSpPr>
          <p:nvPr>
            <p:ph type="title"/>
          </p:nvPr>
        </p:nvSpPr>
        <p:spPr/>
        <p:txBody>
          <a:bodyPr/>
          <a:lstStyle/>
          <a:p>
            <a:r>
              <a:rPr lang="en-GB" dirty="0" smtClean="0"/>
              <a:t>VR Breaking the cycle of Pain </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Peripheral artery disease is for most people unheard of even in 2022, unless it has directly affected your life, through yourself Family or Friends.</a:t>
            </a:r>
          </a:p>
          <a:p>
            <a:r>
              <a:rPr lang="en-GB" dirty="0" smtClean="0"/>
              <a:t>1 in 5 people over the age of 50 will have it.</a:t>
            </a:r>
          </a:p>
          <a:p>
            <a:r>
              <a:rPr lang="en-GB" dirty="0" smtClean="0"/>
              <a:t>Diabetes ,genetics, smoking, lifestyle and diet all impact your risks.</a:t>
            </a:r>
          </a:p>
          <a:p>
            <a:r>
              <a:rPr lang="en-GB" dirty="0" smtClean="0"/>
              <a:t>This disease is for life ; there is no cure.</a:t>
            </a:r>
          </a:p>
          <a:p>
            <a:r>
              <a:rPr lang="en-GB" dirty="0" smtClean="0"/>
              <a:t>Mental Health issues therefore come hand in hand with PAD.</a:t>
            </a:r>
            <a:endParaRPr lang="en-GB" dirty="0"/>
          </a:p>
        </p:txBody>
      </p:sp>
      <p:sp>
        <p:nvSpPr>
          <p:cNvPr id="3" name="Title 2"/>
          <p:cNvSpPr>
            <a:spLocks noGrp="1"/>
          </p:cNvSpPr>
          <p:nvPr>
            <p:ph type="title"/>
          </p:nvPr>
        </p:nvSpPr>
        <p:spPr/>
        <p:txBody>
          <a:bodyPr>
            <a:normAutofit fontScale="90000"/>
          </a:bodyPr>
          <a:lstStyle/>
          <a:p>
            <a:r>
              <a:rPr lang="en-GB" dirty="0" smtClean="0"/>
              <a:t>How I Have integrated VR into my life with PAD</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During covid it became increasingly more difficult to access the consultants and treatments required.</a:t>
            </a:r>
          </a:p>
          <a:p>
            <a:r>
              <a:rPr lang="en-GB" dirty="0" smtClean="0"/>
              <a:t>I like many joined a support group online to gain the assistance I needed.</a:t>
            </a:r>
          </a:p>
          <a:p>
            <a:r>
              <a:rPr lang="en-GB" dirty="0" smtClean="0"/>
              <a:t>That support group became a lifeline for up to 10 thousand patients worldwide,</a:t>
            </a:r>
          </a:p>
          <a:p>
            <a:r>
              <a:rPr lang="en-GB" dirty="0" smtClean="0"/>
              <a:t>Patients that all had PAD and Mental Health issues due to diagnosis, isolation playing a huge part.</a:t>
            </a:r>
            <a:endParaRPr lang="en-GB" dirty="0"/>
          </a:p>
        </p:txBody>
      </p:sp>
      <p:sp>
        <p:nvSpPr>
          <p:cNvPr id="3" name="Title 2"/>
          <p:cNvSpPr>
            <a:spLocks noGrp="1"/>
          </p:cNvSpPr>
          <p:nvPr>
            <p:ph type="title"/>
          </p:nvPr>
        </p:nvSpPr>
        <p:spPr/>
        <p:txBody>
          <a:bodyPr>
            <a:normAutofit fontScale="90000"/>
          </a:bodyPr>
          <a:lstStyle/>
          <a:p>
            <a:r>
              <a:rPr lang="en-GB" dirty="0" smtClean="0"/>
              <a:t>Introducing VR to the world of PAD</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Slowly I began to make suggestions in regards to wound care. I was then asked if on a volunteer basis if id be happy to become the Nurse advisor on the groups.</a:t>
            </a:r>
          </a:p>
          <a:p>
            <a:r>
              <a:rPr lang="en-GB" dirty="0" smtClean="0"/>
              <a:t>This has helped me personally, as although I too am a patient so can empathise, it also allowed me to utilise nearly 40 years of knowledge.</a:t>
            </a:r>
          </a:p>
          <a:p>
            <a:r>
              <a:rPr lang="en-GB" dirty="0" smtClean="0"/>
              <a:t>VR was then discussed and a small trial started.</a:t>
            </a:r>
            <a:endParaRPr lang="en-GB" dirty="0"/>
          </a:p>
        </p:txBody>
      </p:sp>
      <p:sp>
        <p:nvSpPr>
          <p:cNvPr id="3" name="Title 2"/>
          <p:cNvSpPr>
            <a:spLocks noGrp="1"/>
          </p:cNvSpPr>
          <p:nvPr>
            <p:ph type="title"/>
          </p:nvPr>
        </p:nvSpPr>
        <p:spPr/>
        <p:txBody>
          <a:bodyPr/>
          <a:lstStyle/>
          <a:p>
            <a:r>
              <a:rPr lang="en-GB" dirty="0" smtClean="0"/>
              <a:t>Pad and VR, cont....</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smtClean="0"/>
              <a:t>As a Charity we have now got 6 units about to be 8. these are decontaminated and sent all over mainly the USA to help assist people in this journey we call life.</a:t>
            </a:r>
          </a:p>
          <a:p>
            <a:r>
              <a:rPr lang="en-GB" dirty="0" smtClean="0"/>
              <a:t>The impact on Mental Health for these patients has been so powerful it has reduced me to tears time and again.</a:t>
            </a:r>
          </a:p>
          <a:p>
            <a:r>
              <a:rPr lang="en-GB" dirty="0" smtClean="0"/>
              <a:t>If I had 100 units it would never be enough.</a:t>
            </a:r>
          </a:p>
          <a:p>
            <a:r>
              <a:rPr lang="en-GB" dirty="0" smtClean="0"/>
              <a:t>To listen to someone facing death talk about being a fighter pilot and feeling the G force never fails to impress me. Let alone my fellow patients.</a:t>
            </a:r>
            <a:endParaRPr lang="en-GB" dirty="0"/>
          </a:p>
        </p:txBody>
      </p:sp>
      <p:sp>
        <p:nvSpPr>
          <p:cNvPr id="3" name="Title 2"/>
          <p:cNvSpPr>
            <a:spLocks noGrp="1"/>
          </p:cNvSpPr>
          <p:nvPr>
            <p:ph type="title"/>
          </p:nvPr>
        </p:nvSpPr>
        <p:spPr/>
        <p:txBody>
          <a:bodyPr/>
          <a:lstStyle/>
          <a:p>
            <a:r>
              <a:rPr lang="en-GB" dirty="0" smtClean="0"/>
              <a:t>So where are we now?</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Pad is People, People not patients.</a:t>
            </a:r>
          </a:p>
          <a:p>
            <a:r>
              <a:rPr lang="en-GB" dirty="0" smtClean="0"/>
              <a:t>VR can lift depression and anxiety and pain therefore allowing them to live again.</a:t>
            </a:r>
          </a:p>
          <a:p>
            <a:r>
              <a:rPr lang="en-GB" dirty="0" smtClean="0"/>
              <a:t>It may not be the life we all chose but with support, understanding and our magic Tool box of VR we can make them want to live the best life they can.</a:t>
            </a:r>
          </a:p>
          <a:p>
            <a:r>
              <a:rPr lang="en-GB" dirty="0" smtClean="0"/>
              <a:t>Especially in the USA with the </a:t>
            </a:r>
            <a:r>
              <a:rPr lang="en-GB" dirty="0" err="1" smtClean="0"/>
              <a:t>Opiod</a:t>
            </a:r>
            <a:r>
              <a:rPr lang="en-GB" dirty="0" smtClean="0"/>
              <a:t> crisis. This VR therapy is invaluable.</a:t>
            </a:r>
          </a:p>
          <a:p>
            <a:r>
              <a:rPr lang="en-GB" dirty="0" smtClean="0"/>
              <a:t>I hope and pray I can soon offer it too in the UK. I will leave you with a paragraph from one of the people With Pad..........</a:t>
            </a:r>
          </a:p>
          <a:p>
            <a:endParaRPr lang="en-GB" dirty="0"/>
          </a:p>
        </p:txBody>
      </p:sp>
      <p:sp>
        <p:nvSpPr>
          <p:cNvPr id="3" name="Title 2"/>
          <p:cNvSpPr>
            <a:spLocks noGrp="1"/>
          </p:cNvSpPr>
          <p:nvPr>
            <p:ph type="title"/>
          </p:nvPr>
        </p:nvSpPr>
        <p:spPr/>
        <p:txBody>
          <a:bodyPr>
            <a:normAutofit/>
          </a:bodyPr>
          <a:lstStyle/>
          <a:p>
            <a:r>
              <a:rPr lang="en-GB" dirty="0" smtClean="0"/>
              <a:t>In Summary.</a:t>
            </a: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690</Words>
  <Application>Microsoft Office PowerPoint</Application>
  <PresentationFormat>On-screen Show (4:3)</PresentationFormat>
  <Paragraphs>44</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Lucida Sans Unicode</vt:lpstr>
      <vt:lpstr>Verdana</vt:lpstr>
      <vt:lpstr>Wingdings 2</vt:lpstr>
      <vt:lpstr>Wingdings 3</vt:lpstr>
      <vt:lpstr>Concourse</vt:lpstr>
      <vt:lpstr>Virtual Reality in Mental Health</vt:lpstr>
      <vt:lpstr>Kay Smith,</vt:lpstr>
      <vt:lpstr>VR in every day life</vt:lpstr>
      <vt:lpstr>VR Breaking the cycle of Pain </vt:lpstr>
      <vt:lpstr>How I Have integrated VR into my life with PAD</vt:lpstr>
      <vt:lpstr>Introducing VR to the world of PAD</vt:lpstr>
      <vt:lpstr>Pad and VR, cont....</vt:lpstr>
      <vt:lpstr>So where are we now?</vt:lpstr>
      <vt:lpstr>In Summary.</vt:lpstr>
      <vt:lpstr>Douglas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 in Mental Health</dc:title>
  <dc:creator>user</dc:creator>
  <cp:lastModifiedBy>Adam Grant</cp:lastModifiedBy>
  <cp:revision>11</cp:revision>
  <dcterms:created xsi:type="dcterms:W3CDTF">2022-01-26T11:49:54Z</dcterms:created>
  <dcterms:modified xsi:type="dcterms:W3CDTF">2022-01-27T21:58:37Z</dcterms:modified>
</cp:coreProperties>
</file>