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7" r:id="rId10"/>
    <p:sldId id="270" r:id="rId11"/>
    <p:sldId id="271" r:id="rId12"/>
    <p:sldId id="264" r:id="rId13"/>
    <p:sldId id="265" r:id="rId14"/>
    <p:sldId id="266" r:id="rId15"/>
    <p:sldId id="272" r:id="rId16"/>
    <p:sldId id="273" r:id="rId17"/>
    <p:sldId id="274" r:id="rId18"/>
    <p:sldId id="306" r:id="rId19"/>
    <p:sldId id="307" r:id="rId20"/>
    <p:sldId id="277" r:id="rId21"/>
    <p:sldId id="303" r:id="rId22"/>
    <p:sldId id="278" r:id="rId23"/>
    <p:sldId id="279" r:id="rId24"/>
    <p:sldId id="280" r:id="rId25"/>
    <p:sldId id="281" r:id="rId26"/>
    <p:sldId id="326" r:id="rId27"/>
    <p:sldId id="283" r:id="rId28"/>
    <p:sldId id="327" r:id="rId29"/>
    <p:sldId id="285" r:id="rId30"/>
    <p:sldId id="286" r:id="rId31"/>
    <p:sldId id="287" r:id="rId32"/>
    <p:sldId id="288" r:id="rId33"/>
    <p:sldId id="328" r:id="rId34"/>
    <p:sldId id="329" r:id="rId35"/>
    <p:sldId id="330" r:id="rId36"/>
    <p:sldId id="297" r:id="rId37"/>
    <p:sldId id="298" r:id="rId38"/>
    <p:sldId id="299" r:id="rId39"/>
    <p:sldId id="301" r:id="rId40"/>
    <p:sldId id="30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3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E48-442F-9AEA-3E535459A31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E48-442F-9AEA-3E535459A31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E48-442F-9AEA-3E535459A31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E48-442F-9AEA-3E535459A31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E48-442F-9AEA-3E535459A310}"/>
              </c:ext>
            </c:extLst>
          </c:dPt>
          <c:cat>
            <c:strRef>
              <c:f>Sheet1!$A$2:$A$6</c:f>
              <c:strCache>
                <c:ptCount val="5"/>
                <c:pt idx="0">
                  <c:v>RACPC</c:v>
                </c:pt>
                <c:pt idx="1">
                  <c:v>Apheresis Unit</c:v>
                </c:pt>
                <c:pt idx="2">
                  <c:v>Day Case Unit</c:v>
                </c:pt>
                <c:pt idx="3">
                  <c:v>Preadmission</c:v>
                </c:pt>
                <c:pt idx="4">
                  <c:v>OPD</c:v>
                </c:pt>
              </c:strCache>
            </c:strRef>
          </c:cat>
          <c:val>
            <c:numRef>
              <c:f>Sheet1!$B$2:$B$6</c:f>
              <c:numCache>
                <c:formatCode>General</c:formatCode>
                <c:ptCount val="5"/>
                <c:pt idx="0">
                  <c:v>24</c:v>
                </c:pt>
                <c:pt idx="1">
                  <c:v>15</c:v>
                </c:pt>
                <c:pt idx="2">
                  <c:v>13</c:v>
                </c:pt>
                <c:pt idx="3">
                  <c:v>2</c:v>
                </c:pt>
                <c:pt idx="4">
                  <c:v>1</c:v>
                </c:pt>
              </c:numCache>
            </c:numRef>
          </c:val>
          <c:extLst>
            <c:ext xmlns:c16="http://schemas.microsoft.com/office/drawing/2014/chart" uri="{C3380CC4-5D6E-409C-BE32-E72D297353CC}">
              <c16:uniqueId val="{00000000-1704-4BD7-B3EF-EC81BB8B3FD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Sheet1!$A$2:$A$11</c:f>
              <c:strCache>
                <c:ptCount val="10"/>
                <c:pt idx="0">
                  <c:v>Aspirin</c:v>
                </c:pt>
                <c:pt idx="1">
                  <c:v>Omeprazole</c:v>
                </c:pt>
                <c:pt idx="2">
                  <c:v>Atorvastatin </c:v>
                </c:pt>
                <c:pt idx="3">
                  <c:v>Bisoprolol</c:v>
                </c:pt>
                <c:pt idx="4">
                  <c:v>Lansoprazole </c:v>
                </c:pt>
                <c:pt idx="5">
                  <c:v>GTN spray</c:v>
                </c:pt>
                <c:pt idx="6">
                  <c:v>Rosuvastatin</c:v>
                </c:pt>
                <c:pt idx="7">
                  <c:v>Clopidogrel </c:v>
                </c:pt>
                <c:pt idx="8">
                  <c:v>Prasugrel</c:v>
                </c:pt>
                <c:pt idx="9">
                  <c:v>ISMN</c:v>
                </c:pt>
              </c:strCache>
            </c:strRef>
          </c:cat>
          <c:val>
            <c:numRef>
              <c:f>Sheet1!$B$2:$B$11</c:f>
              <c:numCache>
                <c:formatCode>General</c:formatCode>
                <c:ptCount val="10"/>
                <c:pt idx="0">
                  <c:v>11</c:v>
                </c:pt>
                <c:pt idx="1">
                  <c:v>1</c:v>
                </c:pt>
                <c:pt idx="2">
                  <c:v>8</c:v>
                </c:pt>
                <c:pt idx="3">
                  <c:v>7</c:v>
                </c:pt>
                <c:pt idx="4">
                  <c:v>4</c:v>
                </c:pt>
                <c:pt idx="5">
                  <c:v>7</c:v>
                </c:pt>
                <c:pt idx="6">
                  <c:v>2</c:v>
                </c:pt>
                <c:pt idx="7">
                  <c:v>10</c:v>
                </c:pt>
                <c:pt idx="8">
                  <c:v>1</c:v>
                </c:pt>
                <c:pt idx="9">
                  <c:v>1</c:v>
                </c:pt>
              </c:numCache>
            </c:numRef>
          </c:val>
          <c:extLst>
            <c:ext xmlns:c16="http://schemas.microsoft.com/office/drawing/2014/chart" uri="{C3380CC4-5D6E-409C-BE32-E72D297353CC}">
              <c16:uniqueId val="{00000000-C461-4E75-9044-30E69D6BFB67}"/>
            </c:ext>
          </c:extLst>
        </c:ser>
        <c:ser>
          <c:idx val="1"/>
          <c:order val="1"/>
          <c:tx>
            <c:strRef>
              <c:f>Sheet1!$C$1</c:f>
              <c:strCache>
                <c:ptCount val="1"/>
                <c:pt idx="0">
                  <c:v>Column1</c:v>
                </c:pt>
              </c:strCache>
            </c:strRef>
          </c:tx>
          <c:spPr>
            <a:solidFill>
              <a:schemeClr val="accent2"/>
            </a:solidFill>
            <a:ln>
              <a:noFill/>
            </a:ln>
            <a:effectLst/>
          </c:spPr>
          <c:invertIfNegative val="0"/>
          <c:cat>
            <c:strRef>
              <c:f>Sheet1!$A$2:$A$11</c:f>
              <c:strCache>
                <c:ptCount val="10"/>
                <c:pt idx="0">
                  <c:v>Aspirin</c:v>
                </c:pt>
                <c:pt idx="1">
                  <c:v>Omeprazole</c:v>
                </c:pt>
                <c:pt idx="2">
                  <c:v>Atorvastatin </c:v>
                </c:pt>
                <c:pt idx="3">
                  <c:v>Bisoprolol</c:v>
                </c:pt>
                <c:pt idx="4">
                  <c:v>Lansoprazole </c:v>
                </c:pt>
                <c:pt idx="5">
                  <c:v>GTN spray</c:v>
                </c:pt>
                <c:pt idx="6">
                  <c:v>Rosuvastatin</c:v>
                </c:pt>
                <c:pt idx="7">
                  <c:v>Clopidogrel </c:v>
                </c:pt>
                <c:pt idx="8">
                  <c:v>Prasugrel</c:v>
                </c:pt>
                <c:pt idx="9">
                  <c:v>ISMN</c:v>
                </c:pt>
              </c:strCache>
            </c:strRef>
          </c:cat>
          <c:val>
            <c:numRef>
              <c:f>Sheet1!$C$2:$C$11</c:f>
              <c:numCache>
                <c:formatCode>General</c:formatCode>
                <c:ptCount val="10"/>
              </c:numCache>
            </c:numRef>
          </c:val>
          <c:extLst>
            <c:ext xmlns:c16="http://schemas.microsoft.com/office/drawing/2014/chart" uri="{C3380CC4-5D6E-409C-BE32-E72D297353CC}">
              <c16:uniqueId val="{00000001-C461-4E75-9044-30E69D6BFB67}"/>
            </c:ext>
          </c:extLst>
        </c:ser>
        <c:ser>
          <c:idx val="2"/>
          <c:order val="2"/>
          <c:tx>
            <c:strRef>
              <c:f>Sheet1!$D$1</c:f>
              <c:strCache>
                <c:ptCount val="1"/>
                <c:pt idx="0">
                  <c:v>Column2</c:v>
                </c:pt>
              </c:strCache>
            </c:strRef>
          </c:tx>
          <c:spPr>
            <a:solidFill>
              <a:schemeClr val="accent3"/>
            </a:solidFill>
            <a:ln>
              <a:noFill/>
            </a:ln>
            <a:effectLst/>
          </c:spPr>
          <c:invertIfNegative val="0"/>
          <c:cat>
            <c:strRef>
              <c:f>Sheet1!$A$2:$A$11</c:f>
              <c:strCache>
                <c:ptCount val="10"/>
                <c:pt idx="0">
                  <c:v>Aspirin</c:v>
                </c:pt>
                <c:pt idx="1">
                  <c:v>Omeprazole</c:v>
                </c:pt>
                <c:pt idx="2">
                  <c:v>Atorvastatin </c:v>
                </c:pt>
                <c:pt idx="3">
                  <c:v>Bisoprolol</c:v>
                </c:pt>
                <c:pt idx="4">
                  <c:v>Lansoprazole </c:v>
                </c:pt>
                <c:pt idx="5">
                  <c:v>GTN spray</c:v>
                </c:pt>
                <c:pt idx="6">
                  <c:v>Rosuvastatin</c:v>
                </c:pt>
                <c:pt idx="7">
                  <c:v>Clopidogrel </c:v>
                </c:pt>
                <c:pt idx="8">
                  <c:v>Prasugrel</c:v>
                </c:pt>
                <c:pt idx="9">
                  <c:v>ISMN</c:v>
                </c:pt>
              </c:strCache>
            </c:strRef>
          </c:cat>
          <c:val>
            <c:numRef>
              <c:f>Sheet1!$D$2:$D$11</c:f>
              <c:numCache>
                <c:formatCode>General</c:formatCode>
                <c:ptCount val="10"/>
              </c:numCache>
            </c:numRef>
          </c:val>
          <c:extLst>
            <c:ext xmlns:c16="http://schemas.microsoft.com/office/drawing/2014/chart" uri="{C3380CC4-5D6E-409C-BE32-E72D297353CC}">
              <c16:uniqueId val="{00000002-C461-4E75-9044-30E69D6BFB67}"/>
            </c:ext>
          </c:extLst>
        </c:ser>
        <c:dLbls>
          <c:showLegendKey val="0"/>
          <c:showVal val="0"/>
          <c:showCatName val="0"/>
          <c:showSerName val="0"/>
          <c:showPercent val="0"/>
          <c:showBubbleSize val="0"/>
        </c:dLbls>
        <c:gapWidth val="182"/>
        <c:axId val="1051211248"/>
        <c:axId val="1194549536"/>
      </c:barChart>
      <c:catAx>
        <c:axId val="105121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4549536"/>
        <c:crosses val="autoZero"/>
        <c:auto val="1"/>
        <c:lblAlgn val="ctr"/>
        <c:lblOffset val="100"/>
        <c:noMultiLvlLbl val="0"/>
      </c:catAx>
      <c:valAx>
        <c:axId val="119454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No.</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1211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118-45BC-8B19-75E8985053C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118-45BC-8B19-75E8985053C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118-45BC-8B19-75E8985053C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118-45BC-8B19-75E8985053C5}"/>
              </c:ext>
            </c:extLst>
          </c:dPt>
          <c:cat>
            <c:strRef>
              <c:f>Sheet1!$A$2:$A$5</c:f>
              <c:strCache>
                <c:ptCount val="4"/>
                <c:pt idx="0">
                  <c:v>Primary PCI</c:v>
                </c:pt>
                <c:pt idx="1">
                  <c:v>Emergency PCI</c:v>
                </c:pt>
                <c:pt idx="2">
                  <c:v>Elective PCI</c:v>
                </c:pt>
                <c:pt idx="3">
                  <c:v>Angiogram</c:v>
                </c:pt>
              </c:strCache>
            </c:strRef>
          </c:cat>
          <c:val>
            <c:numRef>
              <c:f>Sheet1!$B$2:$B$5</c:f>
              <c:numCache>
                <c:formatCode>General</c:formatCode>
                <c:ptCount val="4"/>
                <c:pt idx="0">
                  <c:v>136</c:v>
                </c:pt>
                <c:pt idx="1">
                  <c:v>3</c:v>
                </c:pt>
                <c:pt idx="2">
                  <c:v>2</c:v>
                </c:pt>
                <c:pt idx="3">
                  <c:v>2</c:v>
                </c:pt>
              </c:numCache>
            </c:numRef>
          </c:val>
          <c:extLst>
            <c:ext xmlns:c16="http://schemas.microsoft.com/office/drawing/2014/chart" uri="{C3380CC4-5D6E-409C-BE32-E72D297353CC}">
              <c16:uniqueId val="{00000000-D753-46E8-80D5-17C55BAF6353}"/>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FC08D-8E41-4E31-893D-4EF3942EB9DD}"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70839EB-8D2C-4C97-92DA-2A21FD869665}">
      <dgm:prSet/>
      <dgm:spPr/>
      <dgm:t>
        <a:bodyPr/>
        <a:lstStyle/>
        <a:p>
          <a:pPr>
            <a:defRPr cap="all"/>
          </a:pPr>
          <a:r>
            <a:rPr lang="en-GB"/>
            <a:t>Evidence supports non medical prescribing</a:t>
          </a:r>
          <a:r>
            <a:rPr lang="en-GB" baseline="30000"/>
            <a:t>1,2</a:t>
          </a:r>
          <a:endParaRPr lang="en-US"/>
        </a:p>
      </dgm:t>
    </dgm:pt>
    <dgm:pt modelId="{40861B30-77F3-46F3-B59D-812A2208A2E0}" type="parTrans" cxnId="{3EEE5206-68A8-406F-B421-154D91EDAD8B}">
      <dgm:prSet/>
      <dgm:spPr/>
      <dgm:t>
        <a:bodyPr/>
        <a:lstStyle/>
        <a:p>
          <a:endParaRPr lang="en-US"/>
        </a:p>
      </dgm:t>
    </dgm:pt>
    <dgm:pt modelId="{08D9B4FE-657C-4A8E-82AC-8F83A668D52A}" type="sibTrans" cxnId="{3EEE5206-68A8-406F-B421-154D91EDAD8B}">
      <dgm:prSet/>
      <dgm:spPr/>
      <dgm:t>
        <a:bodyPr/>
        <a:lstStyle/>
        <a:p>
          <a:endParaRPr lang="en-US"/>
        </a:p>
      </dgm:t>
    </dgm:pt>
    <dgm:pt modelId="{8349F8FA-1F9D-44DD-8803-2943552F2331}">
      <dgm:prSet/>
      <dgm:spPr/>
      <dgm:t>
        <a:bodyPr/>
        <a:lstStyle/>
        <a:p>
          <a:pPr>
            <a:defRPr cap="all"/>
          </a:pPr>
          <a:r>
            <a:rPr lang="en-GB"/>
            <a:t>Need to prescribe enough to keep skills up to date</a:t>
          </a:r>
          <a:r>
            <a:rPr lang="en-GB" baseline="30000"/>
            <a:t>3</a:t>
          </a:r>
          <a:endParaRPr lang="en-US"/>
        </a:p>
      </dgm:t>
    </dgm:pt>
    <dgm:pt modelId="{E37D2538-26BC-42D6-9DE4-CA1795B561C7}" type="parTrans" cxnId="{68414A18-13FC-4ABD-BE22-719C15D997F7}">
      <dgm:prSet/>
      <dgm:spPr/>
      <dgm:t>
        <a:bodyPr/>
        <a:lstStyle/>
        <a:p>
          <a:endParaRPr lang="en-US"/>
        </a:p>
      </dgm:t>
    </dgm:pt>
    <dgm:pt modelId="{207EFAF1-22F9-46FC-AD0E-7699E40DC80C}" type="sibTrans" cxnId="{68414A18-13FC-4ABD-BE22-719C15D997F7}">
      <dgm:prSet/>
      <dgm:spPr/>
      <dgm:t>
        <a:bodyPr/>
        <a:lstStyle/>
        <a:p>
          <a:endParaRPr lang="en-US"/>
        </a:p>
      </dgm:t>
    </dgm:pt>
    <dgm:pt modelId="{7C0DB6DB-D175-45D8-B2B7-4E3CAE1CCB3C}">
      <dgm:prSet/>
      <dgm:spPr/>
      <dgm:t>
        <a:bodyPr/>
        <a:lstStyle/>
        <a:p>
          <a:pPr>
            <a:defRPr cap="all"/>
          </a:pPr>
          <a:r>
            <a:rPr lang="en-GB"/>
            <a:t>Cost implication</a:t>
          </a:r>
          <a:r>
            <a:rPr lang="en-GB" baseline="30000"/>
            <a:t>3</a:t>
          </a:r>
          <a:endParaRPr lang="en-US"/>
        </a:p>
      </dgm:t>
    </dgm:pt>
    <dgm:pt modelId="{BE93D893-00B9-460B-8033-A43BE4127656}" type="parTrans" cxnId="{8F57B91D-0C7D-4C43-B72A-7D1CDF34BFA4}">
      <dgm:prSet/>
      <dgm:spPr/>
      <dgm:t>
        <a:bodyPr/>
        <a:lstStyle/>
        <a:p>
          <a:endParaRPr lang="en-US"/>
        </a:p>
      </dgm:t>
    </dgm:pt>
    <dgm:pt modelId="{3BCCC6C3-74AF-45A5-A5AE-A74C5A981AF5}" type="sibTrans" cxnId="{8F57B91D-0C7D-4C43-B72A-7D1CDF34BFA4}">
      <dgm:prSet/>
      <dgm:spPr/>
      <dgm:t>
        <a:bodyPr/>
        <a:lstStyle/>
        <a:p>
          <a:endParaRPr lang="en-US"/>
        </a:p>
      </dgm:t>
    </dgm:pt>
    <dgm:pt modelId="{BCE625DD-B8CE-4C0C-80A4-D1AFF27695C6}" type="pres">
      <dgm:prSet presAssocID="{B3FFC08D-8E41-4E31-893D-4EF3942EB9DD}" presName="root" presStyleCnt="0">
        <dgm:presLayoutVars>
          <dgm:dir/>
          <dgm:resizeHandles val="exact"/>
        </dgm:presLayoutVars>
      </dgm:prSet>
      <dgm:spPr/>
    </dgm:pt>
    <dgm:pt modelId="{B4BD00E2-3FE1-43B4-A424-32F8799B9CB3}" type="pres">
      <dgm:prSet presAssocID="{870839EB-8D2C-4C97-92DA-2A21FD869665}" presName="compNode" presStyleCnt="0"/>
      <dgm:spPr/>
    </dgm:pt>
    <dgm:pt modelId="{6BCB42C6-93AA-4BEB-B383-57C75EFF78CE}" type="pres">
      <dgm:prSet presAssocID="{870839EB-8D2C-4C97-92DA-2A21FD869665}" presName="iconBgRect" presStyleLbl="bgShp" presStyleIdx="0" presStyleCnt="3"/>
      <dgm:spPr/>
    </dgm:pt>
    <dgm:pt modelId="{72A24212-2915-4164-9D37-D4D29219FB05}" type="pres">
      <dgm:prSet presAssocID="{870839EB-8D2C-4C97-92DA-2A21FD8696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A02E535-B333-45B5-88C4-A4972603B427}" type="pres">
      <dgm:prSet presAssocID="{870839EB-8D2C-4C97-92DA-2A21FD869665}" presName="spaceRect" presStyleCnt="0"/>
      <dgm:spPr/>
    </dgm:pt>
    <dgm:pt modelId="{89D900FB-31DC-4807-81BE-808904603C7B}" type="pres">
      <dgm:prSet presAssocID="{870839EB-8D2C-4C97-92DA-2A21FD869665}" presName="textRect" presStyleLbl="revTx" presStyleIdx="0" presStyleCnt="3">
        <dgm:presLayoutVars>
          <dgm:chMax val="1"/>
          <dgm:chPref val="1"/>
        </dgm:presLayoutVars>
      </dgm:prSet>
      <dgm:spPr/>
    </dgm:pt>
    <dgm:pt modelId="{CF69CB63-671D-4E05-9CBD-1CFCC5046366}" type="pres">
      <dgm:prSet presAssocID="{08D9B4FE-657C-4A8E-82AC-8F83A668D52A}" presName="sibTrans" presStyleCnt="0"/>
      <dgm:spPr/>
    </dgm:pt>
    <dgm:pt modelId="{48ED0EFF-83DC-456B-A560-9FB21CD6B0C1}" type="pres">
      <dgm:prSet presAssocID="{8349F8FA-1F9D-44DD-8803-2943552F2331}" presName="compNode" presStyleCnt="0"/>
      <dgm:spPr/>
    </dgm:pt>
    <dgm:pt modelId="{27E04213-C9E9-4A85-8F7A-E06073A0792D}" type="pres">
      <dgm:prSet presAssocID="{8349F8FA-1F9D-44DD-8803-2943552F2331}" presName="iconBgRect" presStyleLbl="bgShp" presStyleIdx="1" presStyleCnt="3"/>
      <dgm:spPr/>
    </dgm:pt>
    <dgm:pt modelId="{7CA88D2D-EC21-43F3-9C62-D906C6272CF6}" type="pres">
      <dgm:prSet presAssocID="{8349F8FA-1F9D-44DD-8803-2943552F23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C161A6E-E688-4F5B-8D3D-C784632B2DB3}" type="pres">
      <dgm:prSet presAssocID="{8349F8FA-1F9D-44DD-8803-2943552F2331}" presName="spaceRect" presStyleCnt="0"/>
      <dgm:spPr/>
    </dgm:pt>
    <dgm:pt modelId="{BD6E9F85-FD78-4C02-8557-09FA556A6204}" type="pres">
      <dgm:prSet presAssocID="{8349F8FA-1F9D-44DD-8803-2943552F2331}" presName="textRect" presStyleLbl="revTx" presStyleIdx="1" presStyleCnt="3">
        <dgm:presLayoutVars>
          <dgm:chMax val="1"/>
          <dgm:chPref val="1"/>
        </dgm:presLayoutVars>
      </dgm:prSet>
      <dgm:spPr/>
    </dgm:pt>
    <dgm:pt modelId="{FEC032C8-6A33-4EAE-AF8C-F7DB156D211E}" type="pres">
      <dgm:prSet presAssocID="{207EFAF1-22F9-46FC-AD0E-7699E40DC80C}" presName="sibTrans" presStyleCnt="0"/>
      <dgm:spPr/>
    </dgm:pt>
    <dgm:pt modelId="{6501F2CA-4694-4DFB-8AFE-CC060B3E1DD7}" type="pres">
      <dgm:prSet presAssocID="{7C0DB6DB-D175-45D8-B2B7-4E3CAE1CCB3C}" presName="compNode" presStyleCnt="0"/>
      <dgm:spPr/>
    </dgm:pt>
    <dgm:pt modelId="{69BBB70C-AF62-42F2-8287-93BA9D2FE551}" type="pres">
      <dgm:prSet presAssocID="{7C0DB6DB-D175-45D8-B2B7-4E3CAE1CCB3C}" presName="iconBgRect" presStyleLbl="bgShp" presStyleIdx="2" presStyleCnt="3"/>
      <dgm:spPr/>
    </dgm:pt>
    <dgm:pt modelId="{6D2459AB-8513-4558-A839-7C93BD2D9209}" type="pres">
      <dgm:prSet presAssocID="{7C0DB6DB-D175-45D8-B2B7-4E3CAE1CCB3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C484674A-66EB-4128-9B82-6C0F21E0F15D}" type="pres">
      <dgm:prSet presAssocID="{7C0DB6DB-D175-45D8-B2B7-4E3CAE1CCB3C}" presName="spaceRect" presStyleCnt="0"/>
      <dgm:spPr/>
    </dgm:pt>
    <dgm:pt modelId="{D753CE33-8769-4D90-A31D-375B0EA8A6DC}" type="pres">
      <dgm:prSet presAssocID="{7C0DB6DB-D175-45D8-B2B7-4E3CAE1CCB3C}" presName="textRect" presStyleLbl="revTx" presStyleIdx="2" presStyleCnt="3">
        <dgm:presLayoutVars>
          <dgm:chMax val="1"/>
          <dgm:chPref val="1"/>
        </dgm:presLayoutVars>
      </dgm:prSet>
      <dgm:spPr/>
    </dgm:pt>
  </dgm:ptLst>
  <dgm:cxnLst>
    <dgm:cxn modelId="{1119FC04-FD75-42B5-B077-1823020B8C5B}" type="presOf" srcId="{8349F8FA-1F9D-44DD-8803-2943552F2331}" destId="{BD6E9F85-FD78-4C02-8557-09FA556A6204}" srcOrd="0" destOrd="0" presId="urn:microsoft.com/office/officeart/2018/5/layout/IconCircleLabelList"/>
    <dgm:cxn modelId="{3EEE5206-68A8-406F-B421-154D91EDAD8B}" srcId="{B3FFC08D-8E41-4E31-893D-4EF3942EB9DD}" destId="{870839EB-8D2C-4C97-92DA-2A21FD869665}" srcOrd="0" destOrd="0" parTransId="{40861B30-77F3-46F3-B59D-812A2208A2E0}" sibTransId="{08D9B4FE-657C-4A8E-82AC-8F83A668D52A}"/>
    <dgm:cxn modelId="{68414A18-13FC-4ABD-BE22-719C15D997F7}" srcId="{B3FFC08D-8E41-4E31-893D-4EF3942EB9DD}" destId="{8349F8FA-1F9D-44DD-8803-2943552F2331}" srcOrd="1" destOrd="0" parTransId="{E37D2538-26BC-42D6-9DE4-CA1795B561C7}" sibTransId="{207EFAF1-22F9-46FC-AD0E-7699E40DC80C}"/>
    <dgm:cxn modelId="{8F57B91D-0C7D-4C43-B72A-7D1CDF34BFA4}" srcId="{B3FFC08D-8E41-4E31-893D-4EF3942EB9DD}" destId="{7C0DB6DB-D175-45D8-B2B7-4E3CAE1CCB3C}" srcOrd="2" destOrd="0" parTransId="{BE93D893-00B9-460B-8033-A43BE4127656}" sibTransId="{3BCCC6C3-74AF-45A5-A5AE-A74C5A981AF5}"/>
    <dgm:cxn modelId="{7F03A249-6C9E-44AD-99EE-E9DB6ABCBA3F}" type="presOf" srcId="{870839EB-8D2C-4C97-92DA-2A21FD869665}" destId="{89D900FB-31DC-4807-81BE-808904603C7B}" srcOrd="0" destOrd="0" presId="urn:microsoft.com/office/officeart/2018/5/layout/IconCircleLabelList"/>
    <dgm:cxn modelId="{5414A09E-C793-481B-8FB5-ED6B2C64E66A}" type="presOf" srcId="{B3FFC08D-8E41-4E31-893D-4EF3942EB9DD}" destId="{BCE625DD-B8CE-4C0C-80A4-D1AFF27695C6}" srcOrd="0" destOrd="0" presId="urn:microsoft.com/office/officeart/2018/5/layout/IconCircleLabelList"/>
    <dgm:cxn modelId="{B60AFFCD-B3B5-499B-AE87-8B5121AF29B7}" type="presOf" srcId="{7C0DB6DB-D175-45D8-B2B7-4E3CAE1CCB3C}" destId="{D753CE33-8769-4D90-A31D-375B0EA8A6DC}" srcOrd="0" destOrd="0" presId="urn:microsoft.com/office/officeart/2018/5/layout/IconCircleLabelList"/>
    <dgm:cxn modelId="{BD867EBD-F3B7-4423-8A2B-3431E3428FF6}" type="presParOf" srcId="{BCE625DD-B8CE-4C0C-80A4-D1AFF27695C6}" destId="{B4BD00E2-3FE1-43B4-A424-32F8799B9CB3}" srcOrd="0" destOrd="0" presId="urn:microsoft.com/office/officeart/2018/5/layout/IconCircleLabelList"/>
    <dgm:cxn modelId="{E0C39222-CF14-40BA-9471-A8F29EBCDDC3}" type="presParOf" srcId="{B4BD00E2-3FE1-43B4-A424-32F8799B9CB3}" destId="{6BCB42C6-93AA-4BEB-B383-57C75EFF78CE}" srcOrd="0" destOrd="0" presId="urn:microsoft.com/office/officeart/2018/5/layout/IconCircleLabelList"/>
    <dgm:cxn modelId="{557C3CE4-0DFA-4B35-AD41-E7660FAB28DE}" type="presParOf" srcId="{B4BD00E2-3FE1-43B4-A424-32F8799B9CB3}" destId="{72A24212-2915-4164-9D37-D4D29219FB05}" srcOrd="1" destOrd="0" presId="urn:microsoft.com/office/officeart/2018/5/layout/IconCircleLabelList"/>
    <dgm:cxn modelId="{15F9F6BC-CB33-4E0A-85DD-5FAC5594CD08}" type="presParOf" srcId="{B4BD00E2-3FE1-43B4-A424-32F8799B9CB3}" destId="{BA02E535-B333-45B5-88C4-A4972603B427}" srcOrd="2" destOrd="0" presId="urn:microsoft.com/office/officeart/2018/5/layout/IconCircleLabelList"/>
    <dgm:cxn modelId="{3CA6A31C-9420-4370-B288-BF43FC881764}" type="presParOf" srcId="{B4BD00E2-3FE1-43B4-A424-32F8799B9CB3}" destId="{89D900FB-31DC-4807-81BE-808904603C7B}" srcOrd="3" destOrd="0" presId="urn:microsoft.com/office/officeart/2018/5/layout/IconCircleLabelList"/>
    <dgm:cxn modelId="{72A1E3B9-829F-4175-9E83-8299015898DE}" type="presParOf" srcId="{BCE625DD-B8CE-4C0C-80A4-D1AFF27695C6}" destId="{CF69CB63-671D-4E05-9CBD-1CFCC5046366}" srcOrd="1" destOrd="0" presId="urn:microsoft.com/office/officeart/2018/5/layout/IconCircleLabelList"/>
    <dgm:cxn modelId="{3B4A948A-2E17-4A29-BD67-8D7800C6828C}" type="presParOf" srcId="{BCE625DD-B8CE-4C0C-80A4-D1AFF27695C6}" destId="{48ED0EFF-83DC-456B-A560-9FB21CD6B0C1}" srcOrd="2" destOrd="0" presId="urn:microsoft.com/office/officeart/2018/5/layout/IconCircleLabelList"/>
    <dgm:cxn modelId="{67C16862-71F0-4B3F-ADB1-6EAC6A3EA628}" type="presParOf" srcId="{48ED0EFF-83DC-456B-A560-9FB21CD6B0C1}" destId="{27E04213-C9E9-4A85-8F7A-E06073A0792D}" srcOrd="0" destOrd="0" presId="urn:microsoft.com/office/officeart/2018/5/layout/IconCircleLabelList"/>
    <dgm:cxn modelId="{4FDFBD90-FBB0-4B6E-B16F-CAFA082011DE}" type="presParOf" srcId="{48ED0EFF-83DC-456B-A560-9FB21CD6B0C1}" destId="{7CA88D2D-EC21-43F3-9C62-D906C6272CF6}" srcOrd="1" destOrd="0" presId="urn:microsoft.com/office/officeart/2018/5/layout/IconCircleLabelList"/>
    <dgm:cxn modelId="{A6B80D9F-21AE-491B-AB06-001A558865DC}" type="presParOf" srcId="{48ED0EFF-83DC-456B-A560-9FB21CD6B0C1}" destId="{4C161A6E-E688-4F5B-8D3D-C784632B2DB3}" srcOrd="2" destOrd="0" presId="urn:microsoft.com/office/officeart/2018/5/layout/IconCircleLabelList"/>
    <dgm:cxn modelId="{4627F83A-C5E5-4033-BA30-42EA95C569AA}" type="presParOf" srcId="{48ED0EFF-83DC-456B-A560-9FB21CD6B0C1}" destId="{BD6E9F85-FD78-4C02-8557-09FA556A6204}" srcOrd="3" destOrd="0" presId="urn:microsoft.com/office/officeart/2018/5/layout/IconCircleLabelList"/>
    <dgm:cxn modelId="{7B52768E-6C7C-47E6-97A8-9F8EC9065F87}" type="presParOf" srcId="{BCE625DD-B8CE-4C0C-80A4-D1AFF27695C6}" destId="{FEC032C8-6A33-4EAE-AF8C-F7DB156D211E}" srcOrd="3" destOrd="0" presId="urn:microsoft.com/office/officeart/2018/5/layout/IconCircleLabelList"/>
    <dgm:cxn modelId="{6B0F40E3-3DF0-43DB-A653-495C88B5C977}" type="presParOf" srcId="{BCE625DD-B8CE-4C0C-80A4-D1AFF27695C6}" destId="{6501F2CA-4694-4DFB-8AFE-CC060B3E1DD7}" srcOrd="4" destOrd="0" presId="urn:microsoft.com/office/officeart/2018/5/layout/IconCircleLabelList"/>
    <dgm:cxn modelId="{85271A20-3EAC-4B73-823D-CA585FCF06A5}" type="presParOf" srcId="{6501F2CA-4694-4DFB-8AFE-CC060B3E1DD7}" destId="{69BBB70C-AF62-42F2-8287-93BA9D2FE551}" srcOrd="0" destOrd="0" presId="urn:microsoft.com/office/officeart/2018/5/layout/IconCircleLabelList"/>
    <dgm:cxn modelId="{3FFDF366-E78B-4973-B44C-37C891D9B089}" type="presParOf" srcId="{6501F2CA-4694-4DFB-8AFE-CC060B3E1DD7}" destId="{6D2459AB-8513-4558-A839-7C93BD2D9209}" srcOrd="1" destOrd="0" presId="urn:microsoft.com/office/officeart/2018/5/layout/IconCircleLabelList"/>
    <dgm:cxn modelId="{59C5C34A-FBA7-4C3F-BC54-4F655DC96AD6}" type="presParOf" srcId="{6501F2CA-4694-4DFB-8AFE-CC060B3E1DD7}" destId="{C484674A-66EB-4128-9B82-6C0F21E0F15D}" srcOrd="2" destOrd="0" presId="urn:microsoft.com/office/officeart/2018/5/layout/IconCircleLabelList"/>
    <dgm:cxn modelId="{8FB520B3-C620-4A15-A073-1F026D503C9E}" type="presParOf" srcId="{6501F2CA-4694-4DFB-8AFE-CC060B3E1DD7}" destId="{D753CE33-8769-4D90-A31D-375B0EA8A6D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B42C6-93AA-4BEB-B383-57C75EFF78CE}">
      <dsp:nvSpPr>
        <dsp:cNvPr id="0" name=""/>
        <dsp:cNvSpPr/>
      </dsp:nvSpPr>
      <dsp:spPr>
        <a:xfrm>
          <a:off x="679050"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A24212-2915-4164-9D37-D4D29219FB05}">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D900FB-31DC-4807-81BE-808904603C7B}">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t>Evidence supports non medical prescribing</a:t>
          </a:r>
          <a:r>
            <a:rPr lang="en-GB" sz="2000" kern="1200" baseline="30000"/>
            <a:t>1,2</a:t>
          </a:r>
          <a:endParaRPr lang="en-US" sz="2000" kern="1200"/>
        </a:p>
      </dsp:txBody>
      <dsp:txXfrm>
        <a:off x="75768" y="3053169"/>
        <a:ext cx="3093750" cy="720000"/>
      </dsp:txXfrm>
    </dsp:sp>
    <dsp:sp modelId="{27E04213-C9E9-4A85-8F7A-E06073A0792D}">
      <dsp:nvSpPr>
        <dsp:cNvPr id="0" name=""/>
        <dsp:cNvSpPr/>
      </dsp:nvSpPr>
      <dsp:spPr>
        <a:xfrm>
          <a:off x="4314206"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88D2D-EC21-43F3-9C62-D906C6272CF6}">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6E9F85-FD78-4C02-8557-09FA556A6204}">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t>Need to prescribe enough to keep skills up to date</a:t>
          </a:r>
          <a:r>
            <a:rPr lang="en-GB" sz="2000" kern="1200" baseline="30000"/>
            <a:t>3</a:t>
          </a:r>
          <a:endParaRPr lang="en-US" sz="2000" kern="1200"/>
        </a:p>
      </dsp:txBody>
      <dsp:txXfrm>
        <a:off x="3710925" y="3053169"/>
        <a:ext cx="3093750" cy="720000"/>
      </dsp:txXfrm>
    </dsp:sp>
    <dsp:sp modelId="{69BBB70C-AF62-42F2-8287-93BA9D2FE551}">
      <dsp:nvSpPr>
        <dsp:cNvPr id="0" name=""/>
        <dsp:cNvSpPr/>
      </dsp:nvSpPr>
      <dsp:spPr>
        <a:xfrm>
          <a:off x="7949362"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459AB-8513-4558-A839-7C93BD2D9209}">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53CE33-8769-4D90-A31D-375B0EA8A6DC}">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t>Cost implication</a:t>
          </a:r>
          <a:r>
            <a:rPr lang="en-GB" sz="2000" kern="1200" baseline="30000"/>
            <a:t>3</a:t>
          </a:r>
          <a:endParaRPr lang="en-US" sz="2000" kern="1200"/>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3309-2429-4C9A-9087-D9BEC20C4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3E9BA8-987A-41DD-B2FF-71E66D484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6CCE40-C014-4505-A0E6-8E180CF4A4B2}"/>
              </a:ext>
            </a:extLst>
          </p:cNvPr>
          <p:cNvSpPr>
            <a:spLocks noGrp="1"/>
          </p:cNvSpPr>
          <p:nvPr>
            <p:ph type="dt" sz="half" idx="10"/>
          </p:nvPr>
        </p:nvSpPr>
        <p:spPr/>
        <p:txBody>
          <a:bodyPr/>
          <a:lstStyle/>
          <a:p>
            <a:fld id="{35B1991D-A6CD-4194-ABCD-BA70FC058FE0}" type="datetimeFigureOut">
              <a:rPr lang="en-GB" smtClean="0"/>
              <a:t>04/04/2022</a:t>
            </a:fld>
            <a:endParaRPr lang="en-GB"/>
          </a:p>
        </p:txBody>
      </p:sp>
      <p:sp>
        <p:nvSpPr>
          <p:cNvPr id="5" name="Footer Placeholder 4">
            <a:extLst>
              <a:ext uri="{FF2B5EF4-FFF2-40B4-BE49-F238E27FC236}">
                <a16:creationId xmlns:a16="http://schemas.microsoft.com/office/drawing/2014/main" id="{45FD0CB3-61B9-4986-B788-0F43DB1E20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72F8D8-71ED-4FDD-AEF1-C87FE01ECD92}"/>
              </a:ext>
            </a:extLst>
          </p:cNvPr>
          <p:cNvSpPr>
            <a:spLocks noGrp="1"/>
          </p:cNvSpPr>
          <p:nvPr>
            <p:ph type="sldNum" sz="quarter" idx="12"/>
          </p:nvPr>
        </p:nvSpPr>
        <p:spPr/>
        <p:txBody>
          <a:bodyPr/>
          <a:lstStyle/>
          <a:p>
            <a:fld id="{5D8D36DB-EFA2-4D6E-92DD-AC9BC291D92C}" type="slidenum">
              <a:rPr lang="en-GB" smtClean="0"/>
              <a:t>‹#›</a:t>
            </a:fld>
            <a:endParaRPr lang="en-GB"/>
          </a:p>
        </p:txBody>
      </p:sp>
    </p:spTree>
    <p:extLst>
      <p:ext uri="{BB962C8B-B14F-4D97-AF65-F5344CB8AC3E}">
        <p14:creationId xmlns:p14="http://schemas.microsoft.com/office/powerpoint/2010/main" val="93523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016C-D057-4D7B-B6E3-071852F4CA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E3F131-AC7C-4068-AF78-34F0205D6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63715-412B-4A7D-A3AF-7D566145130B}"/>
              </a:ext>
            </a:extLst>
          </p:cNvPr>
          <p:cNvSpPr>
            <a:spLocks noGrp="1"/>
          </p:cNvSpPr>
          <p:nvPr>
            <p:ph type="dt" sz="half" idx="10"/>
          </p:nvPr>
        </p:nvSpPr>
        <p:spPr/>
        <p:txBody>
          <a:bodyPr/>
          <a:lstStyle/>
          <a:p>
            <a:fld id="{35B1991D-A6CD-4194-ABCD-BA70FC058FE0}" type="datetimeFigureOut">
              <a:rPr lang="en-GB" smtClean="0"/>
              <a:t>04/04/2022</a:t>
            </a:fld>
            <a:endParaRPr lang="en-GB"/>
          </a:p>
        </p:txBody>
      </p:sp>
      <p:sp>
        <p:nvSpPr>
          <p:cNvPr id="5" name="Footer Placeholder 4">
            <a:extLst>
              <a:ext uri="{FF2B5EF4-FFF2-40B4-BE49-F238E27FC236}">
                <a16:creationId xmlns:a16="http://schemas.microsoft.com/office/drawing/2014/main" id="{455F2435-932A-4FF6-98D9-B83B9C249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9A6170-D806-4F40-A556-B5B778167CEF}"/>
              </a:ext>
            </a:extLst>
          </p:cNvPr>
          <p:cNvSpPr>
            <a:spLocks noGrp="1"/>
          </p:cNvSpPr>
          <p:nvPr>
            <p:ph type="sldNum" sz="quarter" idx="12"/>
          </p:nvPr>
        </p:nvSpPr>
        <p:spPr/>
        <p:txBody>
          <a:bodyPr/>
          <a:lstStyle/>
          <a:p>
            <a:fld id="{5D8D36DB-EFA2-4D6E-92DD-AC9BC291D92C}" type="slidenum">
              <a:rPr lang="en-GB" smtClean="0"/>
              <a:t>‹#›</a:t>
            </a:fld>
            <a:endParaRPr lang="en-GB"/>
          </a:p>
        </p:txBody>
      </p:sp>
    </p:spTree>
    <p:extLst>
      <p:ext uri="{BB962C8B-B14F-4D97-AF65-F5344CB8AC3E}">
        <p14:creationId xmlns:p14="http://schemas.microsoft.com/office/powerpoint/2010/main" val="9515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56209C-E833-4633-B7EA-C3F19D9BF8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896E9F-0C16-47B8-88C0-E3AB0AB523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B32834-7B8C-43B6-808E-35E555D4C352}"/>
              </a:ext>
            </a:extLst>
          </p:cNvPr>
          <p:cNvSpPr>
            <a:spLocks noGrp="1"/>
          </p:cNvSpPr>
          <p:nvPr>
            <p:ph type="dt" sz="half" idx="10"/>
          </p:nvPr>
        </p:nvSpPr>
        <p:spPr/>
        <p:txBody>
          <a:bodyPr/>
          <a:lstStyle/>
          <a:p>
            <a:fld id="{35B1991D-A6CD-4194-ABCD-BA70FC058FE0}" type="datetimeFigureOut">
              <a:rPr lang="en-GB" smtClean="0"/>
              <a:t>04/04/2022</a:t>
            </a:fld>
            <a:endParaRPr lang="en-GB"/>
          </a:p>
        </p:txBody>
      </p:sp>
      <p:sp>
        <p:nvSpPr>
          <p:cNvPr id="5" name="Footer Placeholder 4">
            <a:extLst>
              <a:ext uri="{FF2B5EF4-FFF2-40B4-BE49-F238E27FC236}">
                <a16:creationId xmlns:a16="http://schemas.microsoft.com/office/drawing/2014/main" id="{B0B1698F-6DB0-4323-A8A8-9A9FD449A6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A1575D-5DF4-49D5-A367-3993DB696AA3}"/>
              </a:ext>
            </a:extLst>
          </p:cNvPr>
          <p:cNvSpPr>
            <a:spLocks noGrp="1"/>
          </p:cNvSpPr>
          <p:nvPr>
            <p:ph type="sldNum" sz="quarter" idx="12"/>
          </p:nvPr>
        </p:nvSpPr>
        <p:spPr/>
        <p:txBody>
          <a:bodyPr/>
          <a:lstStyle/>
          <a:p>
            <a:fld id="{5D8D36DB-EFA2-4D6E-92DD-AC9BC291D92C}" type="slidenum">
              <a:rPr lang="en-GB" smtClean="0"/>
              <a:t>‹#›</a:t>
            </a:fld>
            <a:endParaRPr lang="en-GB"/>
          </a:p>
        </p:txBody>
      </p:sp>
    </p:spTree>
    <p:extLst>
      <p:ext uri="{BB962C8B-B14F-4D97-AF65-F5344CB8AC3E}">
        <p14:creationId xmlns:p14="http://schemas.microsoft.com/office/powerpoint/2010/main" val="385060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4AF8-5262-4274-8B97-34179E0317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A02FE3-2C32-4F74-82F6-887BDDDE67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45FB20-D0DA-4A3C-909C-060F7636C5C3}"/>
              </a:ext>
            </a:extLst>
          </p:cNvPr>
          <p:cNvSpPr>
            <a:spLocks noGrp="1"/>
          </p:cNvSpPr>
          <p:nvPr>
            <p:ph type="dt" sz="half" idx="10"/>
          </p:nvPr>
        </p:nvSpPr>
        <p:spPr/>
        <p:txBody>
          <a:bodyPr/>
          <a:lstStyle/>
          <a:p>
            <a:fld id="{35B1991D-A6CD-4194-ABCD-BA70FC058FE0}" type="datetimeFigureOut">
              <a:rPr lang="en-GB" smtClean="0"/>
              <a:t>04/04/2022</a:t>
            </a:fld>
            <a:endParaRPr lang="en-GB"/>
          </a:p>
        </p:txBody>
      </p:sp>
      <p:sp>
        <p:nvSpPr>
          <p:cNvPr id="5" name="Footer Placeholder 4">
            <a:extLst>
              <a:ext uri="{FF2B5EF4-FFF2-40B4-BE49-F238E27FC236}">
                <a16:creationId xmlns:a16="http://schemas.microsoft.com/office/drawing/2014/main" id="{96BAFD6B-E652-46BA-B7C2-4A859D735B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8E0332-3DE4-4CC6-9514-B027B4631728}"/>
              </a:ext>
            </a:extLst>
          </p:cNvPr>
          <p:cNvSpPr>
            <a:spLocks noGrp="1"/>
          </p:cNvSpPr>
          <p:nvPr>
            <p:ph type="sldNum" sz="quarter" idx="12"/>
          </p:nvPr>
        </p:nvSpPr>
        <p:spPr/>
        <p:txBody>
          <a:bodyPr/>
          <a:lstStyle/>
          <a:p>
            <a:fld id="{5D8D36DB-EFA2-4D6E-92DD-AC9BC291D92C}" type="slidenum">
              <a:rPr lang="en-GB" smtClean="0"/>
              <a:t>‹#›</a:t>
            </a:fld>
            <a:endParaRPr lang="en-GB"/>
          </a:p>
        </p:txBody>
      </p:sp>
    </p:spTree>
    <p:extLst>
      <p:ext uri="{BB962C8B-B14F-4D97-AF65-F5344CB8AC3E}">
        <p14:creationId xmlns:p14="http://schemas.microsoft.com/office/powerpoint/2010/main" val="217336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96BC-473E-4CB6-B8DE-64D13D99B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83E6B6-62C5-4E27-A608-DD6F6711F1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2D8CE6-0832-4873-8358-6ED2C159BE2B}"/>
              </a:ext>
            </a:extLst>
          </p:cNvPr>
          <p:cNvSpPr>
            <a:spLocks noGrp="1"/>
          </p:cNvSpPr>
          <p:nvPr>
            <p:ph type="dt" sz="half" idx="10"/>
          </p:nvPr>
        </p:nvSpPr>
        <p:spPr/>
        <p:txBody>
          <a:bodyPr/>
          <a:lstStyle/>
          <a:p>
            <a:fld id="{35B1991D-A6CD-4194-ABCD-BA70FC058FE0}" type="datetimeFigureOut">
              <a:rPr lang="en-GB" smtClean="0"/>
              <a:t>04/04/2022</a:t>
            </a:fld>
            <a:endParaRPr lang="en-GB"/>
          </a:p>
        </p:txBody>
      </p:sp>
      <p:sp>
        <p:nvSpPr>
          <p:cNvPr id="5" name="Footer Placeholder 4">
            <a:extLst>
              <a:ext uri="{FF2B5EF4-FFF2-40B4-BE49-F238E27FC236}">
                <a16:creationId xmlns:a16="http://schemas.microsoft.com/office/drawing/2014/main" id="{36467328-2745-419C-A073-CAEB23499A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43294-3478-4060-9479-9866DD582C77}"/>
              </a:ext>
            </a:extLst>
          </p:cNvPr>
          <p:cNvSpPr>
            <a:spLocks noGrp="1"/>
          </p:cNvSpPr>
          <p:nvPr>
            <p:ph type="sldNum" sz="quarter" idx="12"/>
          </p:nvPr>
        </p:nvSpPr>
        <p:spPr/>
        <p:txBody>
          <a:bodyPr/>
          <a:lstStyle/>
          <a:p>
            <a:fld id="{5D8D36DB-EFA2-4D6E-92DD-AC9BC291D92C}" type="slidenum">
              <a:rPr lang="en-GB" smtClean="0"/>
              <a:t>‹#›</a:t>
            </a:fld>
            <a:endParaRPr lang="en-GB"/>
          </a:p>
        </p:txBody>
      </p:sp>
    </p:spTree>
    <p:extLst>
      <p:ext uri="{BB962C8B-B14F-4D97-AF65-F5344CB8AC3E}">
        <p14:creationId xmlns:p14="http://schemas.microsoft.com/office/powerpoint/2010/main" val="239119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8265-709A-4341-A967-F3C0E67B97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0E2FBD-8021-41E8-A759-90EE2BF89E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B72A6C-FAD2-40A5-AE71-F690EBDAC8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D29285-6CCB-4BE3-B710-BF556A6DE5DA}"/>
              </a:ext>
            </a:extLst>
          </p:cNvPr>
          <p:cNvSpPr>
            <a:spLocks noGrp="1"/>
          </p:cNvSpPr>
          <p:nvPr>
            <p:ph type="dt" sz="half" idx="10"/>
          </p:nvPr>
        </p:nvSpPr>
        <p:spPr/>
        <p:txBody>
          <a:bodyPr/>
          <a:lstStyle/>
          <a:p>
            <a:fld id="{35B1991D-A6CD-4194-ABCD-BA70FC058FE0}" type="datetimeFigureOut">
              <a:rPr lang="en-GB" smtClean="0"/>
              <a:t>04/04/2022</a:t>
            </a:fld>
            <a:endParaRPr lang="en-GB"/>
          </a:p>
        </p:txBody>
      </p:sp>
      <p:sp>
        <p:nvSpPr>
          <p:cNvPr id="6" name="Footer Placeholder 5">
            <a:extLst>
              <a:ext uri="{FF2B5EF4-FFF2-40B4-BE49-F238E27FC236}">
                <a16:creationId xmlns:a16="http://schemas.microsoft.com/office/drawing/2014/main" id="{E21A97FD-A7B8-47CB-8B2A-81133DDC7C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91D7B2-7F55-45F3-8DAB-63435BF86348}"/>
              </a:ext>
            </a:extLst>
          </p:cNvPr>
          <p:cNvSpPr>
            <a:spLocks noGrp="1"/>
          </p:cNvSpPr>
          <p:nvPr>
            <p:ph type="sldNum" sz="quarter" idx="12"/>
          </p:nvPr>
        </p:nvSpPr>
        <p:spPr/>
        <p:txBody>
          <a:bodyPr/>
          <a:lstStyle/>
          <a:p>
            <a:fld id="{5D8D36DB-EFA2-4D6E-92DD-AC9BC291D92C}" type="slidenum">
              <a:rPr lang="en-GB" smtClean="0"/>
              <a:t>‹#›</a:t>
            </a:fld>
            <a:endParaRPr lang="en-GB"/>
          </a:p>
        </p:txBody>
      </p:sp>
    </p:spTree>
    <p:extLst>
      <p:ext uri="{BB962C8B-B14F-4D97-AF65-F5344CB8AC3E}">
        <p14:creationId xmlns:p14="http://schemas.microsoft.com/office/powerpoint/2010/main" val="265554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4D7C-3C44-4509-8B16-C3921DB33E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5F7AC0-C089-4E64-930A-E7CB34173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12FAEF-CF1B-4D48-9889-A6293066C6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454655-35B3-4D1C-BA58-E7DBC2A1B5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22BEB4-E7E7-440E-9C12-8F4FAD2A1C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3F9197-1BEA-4296-8DB4-34BEEAF4692C}"/>
              </a:ext>
            </a:extLst>
          </p:cNvPr>
          <p:cNvSpPr>
            <a:spLocks noGrp="1"/>
          </p:cNvSpPr>
          <p:nvPr>
            <p:ph type="dt" sz="half" idx="10"/>
          </p:nvPr>
        </p:nvSpPr>
        <p:spPr/>
        <p:txBody>
          <a:bodyPr/>
          <a:lstStyle/>
          <a:p>
            <a:fld id="{35B1991D-A6CD-4194-ABCD-BA70FC058FE0}" type="datetimeFigureOut">
              <a:rPr lang="en-GB" smtClean="0"/>
              <a:t>04/04/2022</a:t>
            </a:fld>
            <a:endParaRPr lang="en-GB"/>
          </a:p>
        </p:txBody>
      </p:sp>
      <p:sp>
        <p:nvSpPr>
          <p:cNvPr id="8" name="Footer Placeholder 7">
            <a:extLst>
              <a:ext uri="{FF2B5EF4-FFF2-40B4-BE49-F238E27FC236}">
                <a16:creationId xmlns:a16="http://schemas.microsoft.com/office/drawing/2014/main" id="{3A9CD81F-09CE-4318-9BB5-9625DE57B8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AB4E58-3ED9-4608-A42F-29A827627579}"/>
              </a:ext>
            </a:extLst>
          </p:cNvPr>
          <p:cNvSpPr>
            <a:spLocks noGrp="1"/>
          </p:cNvSpPr>
          <p:nvPr>
            <p:ph type="sldNum" sz="quarter" idx="12"/>
          </p:nvPr>
        </p:nvSpPr>
        <p:spPr/>
        <p:txBody>
          <a:bodyPr/>
          <a:lstStyle/>
          <a:p>
            <a:fld id="{5D8D36DB-EFA2-4D6E-92DD-AC9BC291D92C}" type="slidenum">
              <a:rPr lang="en-GB" smtClean="0"/>
              <a:t>‹#›</a:t>
            </a:fld>
            <a:endParaRPr lang="en-GB"/>
          </a:p>
        </p:txBody>
      </p:sp>
    </p:spTree>
    <p:extLst>
      <p:ext uri="{BB962C8B-B14F-4D97-AF65-F5344CB8AC3E}">
        <p14:creationId xmlns:p14="http://schemas.microsoft.com/office/powerpoint/2010/main" val="240163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1516-A889-47F1-AE68-197189CC1D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18C05B-7926-4489-AD16-686D60F4F58F}"/>
              </a:ext>
            </a:extLst>
          </p:cNvPr>
          <p:cNvSpPr>
            <a:spLocks noGrp="1"/>
          </p:cNvSpPr>
          <p:nvPr>
            <p:ph type="dt" sz="half" idx="10"/>
          </p:nvPr>
        </p:nvSpPr>
        <p:spPr/>
        <p:txBody>
          <a:bodyPr/>
          <a:lstStyle/>
          <a:p>
            <a:fld id="{35B1991D-A6CD-4194-ABCD-BA70FC058FE0}" type="datetimeFigureOut">
              <a:rPr lang="en-GB" smtClean="0"/>
              <a:t>04/04/2022</a:t>
            </a:fld>
            <a:endParaRPr lang="en-GB"/>
          </a:p>
        </p:txBody>
      </p:sp>
      <p:sp>
        <p:nvSpPr>
          <p:cNvPr id="4" name="Footer Placeholder 3">
            <a:extLst>
              <a:ext uri="{FF2B5EF4-FFF2-40B4-BE49-F238E27FC236}">
                <a16:creationId xmlns:a16="http://schemas.microsoft.com/office/drawing/2014/main" id="{66D799B6-DB32-49D4-BC3F-7A5319443F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F00C1D-D4B5-47E7-8315-8D794F52ACE7}"/>
              </a:ext>
            </a:extLst>
          </p:cNvPr>
          <p:cNvSpPr>
            <a:spLocks noGrp="1"/>
          </p:cNvSpPr>
          <p:nvPr>
            <p:ph type="sldNum" sz="quarter" idx="12"/>
          </p:nvPr>
        </p:nvSpPr>
        <p:spPr/>
        <p:txBody>
          <a:bodyPr/>
          <a:lstStyle/>
          <a:p>
            <a:fld id="{5D8D36DB-EFA2-4D6E-92DD-AC9BC291D92C}" type="slidenum">
              <a:rPr lang="en-GB" smtClean="0"/>
              <a:t>‹#›</a:t>
            </a:fld>
            <a:endParaRPr lang="en-GB"/>
          </a:p>
        </p:txBody>
      </p:sp>
    </p:spTree>
    <p:extLst>
      <p:ext uri="{BB962C8B-B14F-4D97-AF65-F5344CB8AC3E}">
        <p14:creationId xmlns:p14="http://schemas.microsoft.com/office/powerpoint/2010/main" val="260223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62DD0-8C93-4041-AC52-9A38CE8F0770}"/>
              </a:ext>
            </a:extLst>
          </p:cNvPr>
          <p:cNvSpPr>
            <a:spLocks noGrp="1"/>
          </p:cNvSpPr>
          <p:nvPr>
            <p:ph type="dt" sz="half" idx="10"/>
          </p:nvPr>
        </p:nvSpPr>
        <p:spPr/>
        <p:txBody>
          <a:bodyPr/>
          <a:lstStyle/>
          <a:p>
            <a:fld id="{35B1991D-A6CD-4194-ABCD-BA70FC058FE0}" type="datetimeFigureOut">
              <a:rPr lang="en-GB" smtClean="0"/>
              <a:t>04/04/2022</a:t>
            </a:fld>
            <a:endParaRPr lang="en-GB"/>
          </a:p>
        </p:txBody>
      </p:sp>
      <p:sp>
        <p:nvSpPr>
          <p:cNvPr id="3" name="Footer Placeholder 2">
            <a:extLst>
              <a:ext uri="{FF2B5EF4-FFF2-40B4-BE49-F238E27FC236}">
                <a16:creationId xmlns:a16="http://schemas.microsoft.com/office/drawing/2014/main" id="{453A3976-6FA8-4C01-B7DD-B8690D60F6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8FD93B-FE50-443B-B21E-2A63EA574D6C}"/>
              </a:ext>
            </a:extLst>
          </p:cNvPr>
          <p:cNvSpPr>
            <a:spLocks noGrp="1"/>
          </p:cNvSpPr>
          <p:nvPr>
            <p:ph type="sldNum" sz="quarter" idx="12"/>
          </p:nvPr>
        </p:nvSpPr>
        <p:spPr/>
        <p:txBody>
          <a:bodyPr/>
          <a:lstStyle/>
          <a:p>
            <a:fld id="{5D8D36DB-EFA2-4D6E-92DD-AC9BC291D92C}" type="slidenum">
              <a:rPr lang="en-GB" smtClean="0"/>
              <a:t>‹#›</a:t>
            </a:fld>
            <a:endParaRPr lang="en-GB"/>
          </a:p>
        </p:txBody>
      </p:sp>
    </p:spTree>
    <p:extLst>
      <p:ext uri="{BB962C8B-B14F-4D97-AF65-F5344CB8AC3E}">
        <p14:creationId xmlns:p14="http://schemas.microsoft.com/office/powerpoint/2010/main" val="301975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5E35-90E4-42DC-BE6E-5D4C04CF7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041740-DD1A-4620-B609-A95174E08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2FFA3D-584A-4B45-A17E-DF308C936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5B992A-EB7B-4157-A298-FCEFC50A1C65}"/>
              </a:ext>
            </a:extLst>
          </p:cNvPr>
          <p:cNvSpPr>
            <a:spLocks noGrp="1"/>
          </p:cNvSpPr>
          <p:nvPr>
            <p:ph type="dt" sz="half" idx="10"/>
          </p:nvPr>
        </p:nvSpPr>
        <p:spPr/>
        <p:txBody>
          <a:bodyPr/>
          <a:lstStyle/>
          <a:p>
            <a:fld id="{35B1991D-A6CD-4194-ABCD-BA70FC058FE0}" type="datetimeFigureOut">
              <a:rPr lang="en-GB" smtClean="0"/>
              <a:t>04/04/2022</a:t>
            </a:fld>
            <a:endParaRPr lang="en-GB"/>
          </a:p>
        </p:txBody>
      </p:sp>
      <p:sp>
        <p:nvSpPr>
          <p:cNvPr id="6" name="Footer Placeholder 5">
            <a:extLst>
              <a:ext uri="{FF2B5EF4-FFF2-40B4-BE49-F238E27FC236}">
                <a16:creationId xmlns:a16="http://schemas.microsoft.com/office/drawing/2014/main" id="{00F40888-A8A1-40DB-8219-38B24AE2F9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8BCA0A-5736-4992-B142-04E71171CDBA}"/>
              </a:ext>
            </a:extLst>
          </p:cNvPr>
          <p:cNvSpPr>
            <a:spLocks noGrp="1"/>
          </p:cNvSpPr>
          <p:nvPr>
            <p:ph type="sldNum" sz="quarter" idx="12"/>
          </p:nvPr>
        </p:nvSpPr>
        <p:spPr/>
        <p:txBody>
          <a:bodyPr/>
          <a:lstStyle/>
          <a:p>
            <a:fld id="{5D8D36DB-EFA2-4D6E-92DD-AC9BC291D92C}" type="slidenum">
              <a:rPr lang="en-GB" smtClean="0"/>
              <a:t>‹#›</a:t>
            </a:fld>
            <a:endParaRPr lang="en-GB"/>
          </a:p>
        </p:txBody>
      </p:sp>
    </p:spTree>
    <p:extLst>
      <p:ext uri="{BB962C8B-B14F-4D97-AF65-F5344CB8AC3E}">
        <p14:creationId xmlns:p14="http://schemas.microsoft.com/office/powerpoint/2010/main" val="382234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0B4B-CC36-4A84-9E82-AADDD5049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EA1D4A-4295-47CC-8F8D-5C75E2BD5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BB36AA-0926-428F-BF89-1623F0044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0C119E-5B51-400E-BD35-11EF9D44FCF6}"/>
              </a:ext>
            </a:extLst>
          </p:cNvPr>
          <p:cNvSpPr>
            <a:spLocks noGrp="1"/>
          </p:cNvSpPr>
          <p:nvPr>
            <p:ph type="dt" sz="half" idx="10"/>
          </p:nvPr>
        </p:nvSpPr>
        <p:spPr/>
        <p:txBody>
          <a:bodyPr/>
          <a:lstStyle/>
          <a:p>
            <a:fld id="{35B1991D-A6CD-4194-ABCD-BA70FC058FE0}" type="datetimeFigureOut">
              <a:rPr lang="en-GB" smtClean="0"/>
              <a:t>04/04/2022</a:t>
            </a:fld>
            <a:endParaRPr lang="en-GB"/>
          </a:p>
        </p:txBody>
      </p:sp>
      <p:sp>
        <p:nvSpPr>
          <p:cNvPr id="6" name="Footer Placeholder 5">
            <a:extLst>
              <a:ext uri="{FF2B5EF4-FFF2-40B4-BE49-F238E27FC236}">
                <a16:creationId xmlns:a16="http://schemas.microsoft.com/office/drawing/2014/main" id="{C1976D1F-860E-47F4-B304-C3E480EA36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3C682D-C8B0-440F-8F6C-10E5BA8FB51D}"/>
              </a:ext>
            </a:extLst>
          </p:cNvPr>
          <p:cNvSpPr>
            <a:spLocks noGrp="1"/>
          </p:cNvSpPr>
          <p:nvPr>
            <p:ph type="sldNum" sz="quarter" idx="12"/>
          </p:nvPr>
        </p:nvSpPr>
        <p:spPr/>
        <p:txBody>
          <a:bodyPr/>
          <a:lstStyle/>
          <a:p>
            <a:fld id="{5D8D36DB-EFA2-4D6E-92DD-AC9BC291D92C}" type="slidenum">
              <a:rPr lang="en-GB" smtClean="0"/>
              <a:t>‹#›</a:t>
            </a:fld>
            <a:endParaRPr lang="en-GB"/>
          </a:p>
        </p:txBody>
      </p:sp>
    </p:spTree>
    <p:extLst>
      <p:ext uri="{BB962C8B-B14F-4D97-AF65-F5344CB8AC3E}">
        <p14:creationId xmlns:p14="http://schemas.microsoft.com/office/powerpoint/2010/main" val="421779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1102B3-2281-4DD8-B07A-A4BB85DEF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3981DF-6C13-4859-B577-DF924309F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F1A37D-0938-4919-B02C-A0FE82E37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1991D-A6CD-4194-ABCD-BA70FC058FE0}" type="datetimeFigureOut">
              <a:rPr lang="en-GB" smtClean="0"/>
              <a:t>04/04/2022</a:t>
            </a:fld>
            <a:endParaRPr lang="en-GB"/>
          </a:p>
        </p:txBody>
      </p:sp>
      <p:sp>
        <p:nvSpPr>
          <p:cNvPr id="5" name="Footer Placeholder 4">
            <a:extLst>
              <a:ext uri="{FF2B5EF4-FFF2-40B4-BE49-F238E27FC236}">
                <a16:creationId xmlns:a16="http://schemas.microsoft.com/office/drawing/2014/main" id="{130F67FC-7A5C-4DD0-87E1-2CE9C7E0C4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F7EFE8-577F-40A1-9AD2-6381403DC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D36DB-EFA2-4D6E-92DD-AC9BC291D92C}" type="slidenum">
              <a:rPr lang="en-GB" smtClean="0"/>
              <a:t>‹#›</a:t>
            </a:fld>
            <a:endParaRPr lang="en-GB"/>
          </a:p>
        </p:txBody>
      </p:sp>
    </p:spTree>
    <p:extLst>
      <p:ext uri="{BB962C8B-B14F-4D97-AF65-F5344CB8AC3E}">
        <p14:creationId xmlns:p14="http://schemas.microsoft.com/office/powerpoint/2010/main" val="2107764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sign.ac.uk/pdf/SIGN147.pdf"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nice.org.uk/guidance/cg108" TargetMode="External"/><Relationship Id="rId5" Type="http://schemas.openxmlformats.org/officeDocument/2006/relationships/hyperlink" Target="https://www.nmc.org.uk/globalassets/sitedocuments/standards/nmc-standards-proficiency-nurse-and-midwife-prescribers.pdf"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nmc.org.uk/globalassets/sitedocuments/standards/nmc-standards-proficiency-nurse-and-midwife-prescribers.pdf" TargetMode="External"/><Relationship Id="rId3" Type="http://schemas.openxmlformats.org/officeDocument/2006/relationships/diagramLayout" Target="../diagrams/layout1.xml"/><Relationship Id="rId7" Type="http://schemas.openxmlformats.org/officeDocument/2006/relationships/hyperlink" Target="https://www.researchgate.net/publication/228406352_An_evaluation_of_the_scope_and_practice_of_Non_Medical_Prescribing_in_the_North_West_For_NHS_North_West"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F98845-8BDE-45C7-8B43-2ADC54760B6E}"/>
              </a:ext>
            </a:extLst>
          </p:cNvPr>
          <p:cNvSpPr>
            <a:spLocks noGrp="1"/>
          </p:cNvSpPr>
          <p:nvPr>
            <p:ph type="ctrTitle"/>
          </p:nvPr>
        </p:nvSpPr>
        <p:spPr>
          <a:xfrm>
            <a:off x="649224" y="960120"/>
            <a:ext cx="3867912" cy="4169664"/>
          </a:xfrm>
        </p:spPr>
        <p:txBody>
          <a:bodyPr vert="horz" lIns="91440" tIns="45720" rIns="91440" bIns="45720" rtlCol="0" anchor="ctr">
            <a:normAutofit/>
          </a:bodyPr>
          <a:lstStyle/>
          <a:p>
            <a:pPr algn="r"/>
            <a:r>
              <a:rPr lang="en-US" sz="4100" kern="1200">
                <a:solidFill>
                  <a:schemeClr val="tx1"/>
                </a:solidFill>
                <a:latin typeface="+mj-lt"/>
                <a:ea typeface="+mj-ea"/>
                <a:cs typeface="+mj-cs"/>
              </a:rPr>
              <a:t>Developing your skills, confidence and competence as a Non-medical Prescriber in Cardiology</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6B323D5-A86F-4A4D-AE57-7DFC35353B3B}"/>
              </a:ext>
            </a:extLst>
          </p:cNvPr>
          <p:cNvSpPr>
            <a:spLocks noGrp="1"/>
          </p:cNvSpPr>
          <p:nvPr>
            <p:ph type="subTitle" idx="1"/>
          </p:nvPr>
        </p:nvSpPr>
        <p:spPr>
          <a:xfrm>
            <a:off x="4983480" y="960120"/>
            <a:ext cx="5513832" cy="4169664"/>
          </a:xfrm>
        </p:spPr>
        <p:txBody>
          <a:bodyPr vert="horz" lIns="91440" tIns="45720" rIns="91440" bIns="45720" rtlCol="0" anchor="ctr">
            <a:normAutofit/>
          </a:bodyPr>
          <a:lstStyle/>
          <a:p>
            <a:pPr algn="l"/>
            <a:r>
              <a:rPr lang="en-US" sz="3200" dirty="0"/>
              <a:t>Alison Pottle</a:t>
            </a:r>
          </a:p>
          <a:p>
            <a:pPr algn="l"/>
            <a:r>
              <a:rPr lang="en-US" dirty="0"/>
              <a:t>Nurse Consultant in Cardiology</a:t>
            </a:r>
          </a:p>
          <a:p>
            <a:pPr algn="l"/>
            <a:r>
              <a:rPr lang="en-US" sz="2000" dirty="0"/>
              <a:t>Royal Brompton and Harefield Hospitals -</a:t>
            </a:r>
          </a:p>
          <a:p>
            <a:pPr algn="l"/>
            <a:r>
              <a:rPr lang="en-US" sz="2000" dirty="0"/>
              <a:t>Harefield Hospital</a:t>
            </a:r>
          </a:p>
          <a:p>
            <a:pPr algn="l"/>
            <a:r>
              <a:rPr lang="en-GB" sz="1800" dirty="0"/>
              <a:t>Part of Guy’s and St </a:t>
            </a:r>
            <a:r>
              <a:rPr lang="en-GB" sz="1800" dirty="0" err="1"/>
              <a:t>Thomas’</a:t>
            </a:r>
            <a:r>
              <a:rPr lang="en-GB" sz="1800" dirty="0"/>
              <a:t> NHS Foundation Trust</a:t>
            </a:r>
          </a:p>
          <a:p>
            <a:pPr algn="l"/>
            <a:endParaRPr lang="en-US" sz="1800" dirty="0"/>
          </a:p>
          <a:p>
            <a:pPr algn="l"/>
            <a:r>
              <a:rPr lang="en-US" dirty="0"/>
              <a:t>Non-Medical Prescribing in Cardiology – April 26</a:t>
            </a:r>
            <a:r>
              <a:rPr lang="en-US" baseline="30000" dirty="0"/>
              <a:t>th</a:t>
            </a:r>
            <a:r>
              <a:rPr lang="en-US" dirty="0"/>
              <a:t>, 2022, Virtual Conference</a:t>
            </a:r>
          </a:p>
        </p:txBody>
      </p:sp>
    </p:spTree>
    <p:extLst>
      <p:ext uri="{BB962C8B-B14F-4D97-AF65-F5344CB8AC3E}">
        <p14:creationId xmlns:p14="http://schemas.microsoft.com/office/powerpoint/2010/main" val="39760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7526-65B1-4914-86B9-8239DDE3477C}"/>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a:solidFill>
                  <a:schemeClr val="tx1"/>
                </a:solidFill>
                <a:latin typeface="+mj-lt"/>
                <a:ea typeface="+mj-ea"/>
                <a:cs typeface="+mj-cs"/>
              </a:rPr>
              <a:t>Prescribing competence</a:t>
            </a:r>
          </a:p>
        </p:txBody>
      </p:sp>
      <p:sp>
        <p:nvSpPr>
          <p:cNvPr id="5" name="Content Placeholder 4">
            <a:extLst>
              <a:ext uri="{FF2B5EF4-FFF2-40B4-BE49-F238E27FC236}">
                <a16:creationId xmlns:a16="http://schemas.microsoft.com/office/drawing/2014/main" id="{DE87D5FF-D2FF-429E-B276-211B24322D64}"/>
              </a:ext>
            </a:extLst>
          </p:cNvPr>
          <p:cNvSpPr>
            <a:spLocks noGrp="1"/>
          </p:cNvSpPr>
          <p:nvPr>
            <p:ph sz="half" idx="2"/>
          </p:nvPr>
        </p:nvSpPr>
        <p:spPr>
          <a:xfrm>
            <a:off x="648931" y="2438400"/>
            <a:ext cx="3505494" cy="3785419"/>
          </a:xfrm>
        </p:spPr>
        <p:txBody>
          <a:bodyPr vert="horz" lIns="91440" tIns="45720" rIns="91440" bIns="45720" rtlCol="0">
            <a:normAutofit/>
          </a:bodyPr>
          <a:lstStyle/>
          <a:p>
            <a:r>
              <a:rPr lang="en-US" sz="2000" dirty="0"/>
              <a:t>Single competency framework for all prescribers</a:t>
            </a:r>
          </a:p>
          <a:p>
            <a:r>
              <a:rPr lang="en-US" sz="2000" dirty="0"/>
              <a:t>Endorsed by professional bodies and NICE</a:t>
            </a:r>
          </a:p>
          <a:p>
            <a:endParaRPr lang="en-US" sz="2000" dirty="0"/>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1121FEDF-0873-42B0-964D-72DDD6CEE44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62030" y="807593"/>
            <a:ext cx="3706994" cy="5239568"/>
          </a:xfrm>
          <a:prstGeom prst="rect">
            <a:avLst/>
          </a:prstGeom>
          <a:effectLst/>
        </p:spPr>
      </p:pic>
    </p:spTree>
    <p:extLst>
      <p:ext uri="{BB962C8B-B14F-4D97-AF65-F5344CB8AC3E}">
        <p14:creationId xmlns:p14="http://schemas.microsoft.com/office/powerpoint/2010/main" val="89110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5D8EC-F0E5-4285-A338-55D43BADBE28}"/>
              </a:ext>
            </a:extLst>
          </p:cNvPr>
          <p:cNvSpPr>
            <a:spLocks noGrp="1"/>
          </p:cNvSpPr>
          <p:nvPr>
            <p:ph type="title"/>
          </p:nvPr>
        </p:nvSpPr>
        <p:spPr>
          <a:xfrm>
            <a:off x="649224" y="960120"/>
            <a:ext cx="3867912" cy="4169664"/>
          </a:xfrm>
        </p:spPr>
        <p:txBody>
          <a:bodyPr>
            <a:normAutofit/>
          </a:bodyPr>
          <a:lstStyle/>
          <a:p>
            <a:pPr algn="r"/>
            <a:r>
              <a:rPr lang="en-GB" dirty="0"/>
              <a:t>Why is competency important?</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C0D5E9-FE01-44C9-BB0C-DEF478EF9C6B}"/>
              </a:ext>
            </a:extLst>
          </p:cNvPr>
          <p:cNvSpPr>
            <a:spLocks noGrp="1"/>
          </p:cNvSpPr>
          <p:nvPr>
            <p:ph idx="1"/>
          </p:nvPr>
        </p:nvSpPr>
        <p:spPr>
          <a:xfrm>
            <a:off x="4983480" y="960120"/>
            <a:ext cx="5513832" cy="4169664"/>
          </a:xfrm>
        </p:spPr>
        <p:txBody>
          <a:bodyPr anchor="ctr">
            <a:normAutofit/>
          </a:bodyPr>
          <a:lstStyle/>
          <a:p>
            <a:r>
              <a:rPr lang="en-GB" altLang="en-US" dirty="0"/>
              <a:t>Maintains standards</a:t>
            </a:r>
          </a:p>
          <a:p>
            <a:r>
              <a:rPr lang="en-GB" altLang="en-US" dirty="0"/>
              <a:t>Measurable</a:t>
            </a:r>
          </a:p>
          <a:p>
            <a:r>
              <a:rPr lang="en-GB" altLang="en-US" dirty="0"/>
              <a:t>Facilitates good practice</a:t>
            </a:r>
          </a:p>
          <a:p>
            <a:r>
              <a:rPr lang="en-GB" altLang="en-US" dirty="0"/>
              <a:t>Patient safety</a:t>
            </a:r>
          </a:p>
          <a:p>
            <a:r>
              <a:rPr lang="en-GB" altLang="en-US" dirty="0"/>
              <a:t>Organisational accountability/liability</a:t>
            </a:r>
          </a:p>
          <a:p>
            <a:r>
              <a:rPr lang="en-GB" altLang="en-US" dirty="0"/>
              <a:t>Professional accountability</a:t>
            </a:r>
          </a:p>
          <a:p>
            <a:endParaRPr lang="en-GB" sz="1700" dirty="0"/>
          </a:p>
        </p:txBody>
      </p:sp>
    </p:spTree>
    <p:extLst>
      <p:ext uri="{BB962C8B-B14F-4D97-AF65-F5344CB8AC3E}">
        <p14:creationId xmlns:p14="http://schemas.microsoft.com/office/powerpoint/2010/main" val="281904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DF7D2A-CCCE-4253-B131-7BF519E5DDB0}"/>
              </a:ext>
            </a:extLst>
          </p:cNvPr>
          <p:cNvSpPr>
            <a:spLocks noGrp="1"/>
          </p:cNvSpPr>
          <p:nvPr>
            <p:ph type="title"/>
          </p:nvPr>
        </p:nvSpPr>
        <p:spPr>
          <a:xfrm>
            <a:off x="649224" y="960120"/>
            <a:ext cx="3867912" cy="4169664"/>
          </a:xfrm>
        </p:spPr>
        <p:txBody>
          <a:bodyPr>
            <a:normAutofit/>
          </a:bodyPr>
          <a:lstStyle/>
          <a:p>
            <a:pPr algn="r"/>
            <a:r>
              <a:rPr lang="en-US" dirty="0"/>
              <a:t>Developing confidence in prescribing practice</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20DFB9-44DA-4D34-88D8-8862CEA4D102}"/>
              </a:ext>
            </a:extLst>
          </p:cNvPr>
          <p:cNvSpPr>
            <a:spLocks noGrp="1"/>
          </p:cNvSpPr>
          <p:nvPr>
            <p:ph idx="1"/>
          </p:nvPr>
        </p:nvSpPr>
        <p:spPr>
          <a:xfrm>
            <a:off x="4983480" y="960120"/>
            <a:ext cx="5513832" cy="4169664"/>
          </a:xfrm>
        </p:spPr>
        <p:txBody>
          <a:bodyPr anchor="ctr">
            <a:normAutofit fontScale="77500" lnSpcReduction="20000"/>
          </a:bodyPr>
          <a:lstStyle/>
          <a:p>
            <a:endParaRPr lang="en-GB" sz="2000" dirty="0"/>
          </a:p>
          <a:p>
            <a:pPr marL="109728" indent="0">
              <a:buNone/>
            </a:pPr>
            <a:endParaRPr lang="en-US" dirty="0"/>
          </a:p>
          <a:p>
            <a:pPr marL="109728" indent="0">
              <a:buNone/>
            </a:pPr>
            <a:endParaRPr lang="en-US" dirty="0"/>
          </a:p>
          <a:p>
            <a:pPr marL="109728" indent="0">
              <a:buNone/>
            </a:pPr>
            <a:r>
              <a:rPr lang="en-US" sz="3300" dirty="0"/>
              <a:t>‘Self reported confidence in prescribing skills correlates poorly with assessed competence in fourth-year medical students’ </a:t>
            </a:r>
          </a:p>
          <a:p>
            <a:pPr marL="109728" indent="0">
              <a:buNone/>
            </a:pPr>
            <a:endParaRPr lang="en-US" sz="2000" dirty="0"/>
          </a:p>
          <a:p>
            <a:pPr marL="109728" indent="0">
              <a:buNone/>
            </a:pPr>
            <a:endParaRPr lang="en-US" sz="2000" dirty="0"/>
          </a:p>
          <a:p>
            <a:pPr marL="109728" indent="0">
              <a:buNone/>
            </a:pPr>
            <a:endParaRPr lang="en-US" sz="2000" dirty="0"/>
          </a:p>
          <a:p>
            <a:pPr marL="109728" indent="0">
              <a:buNone/>
            </a:pPr>
            <a:endParaRPr lang="en-US" sz="2000" dirty="0"/>
          </a:p>
          <a:p>
            <a:pPr marL="109728" indent="0">
              <a:buNone/>
            </a:pPr>
            <a:endParaRPr lang="en-US" sz="2000" dirty="0"/>
          </a:p>
          <a:p>
            <a:pPr marL="109728" indent="0">
              <a:buNone/>
            </a:pPr>
            <a:r>
              <a:rPr lang="en-US" sz="1800" dirty="0"/>
              <a:t>(Brinkman et al 2015; Clinical Therapeutics Vol 37; e1)</a:t>
            </a:r>
          </a:p>
          <a:p>
            <a:endParaRPr lang="en-GB" sz="2000" dirty="0"/>
          </a:p>
        </p:txBody>
      </p:sp>
    </p:spTree>
    <p:extLst>
      <p:ext uri="{BB962C8B-B14F-4D97-AF65-F5344CB8AC3E}">
        <p14:creationId xmlns:p14="http://schemas.microsoft.com/office/powerpoint/2010/main" val="97288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75B546-7670-4140-A789-F470954E5947}"/>
              </a:ext>
            </a:extLst>
          </p:cNvPr>
          <p:cNvSpPr>
            <a:spLocks noGrp="1"/>
          </p:cNvSpPr>
          <p:nvPr>
            <p:ph type="title"/>
          </p:nvPr>
        </p:nvSpPr>
        <p:spPr>
          <a:xfrm>
            <a:off x="649224" y="960120"/>
            <a:ext cx="3867912" cy="4169664"/>
          </a:xfrm>
        </p:spPr>
        <p:txBody>
          <a:bodyPr>
            <a:normAutofit/>
          </a:bodyPr>
          <a:lstStyle/>
          <a:p>
            <a:pPr algn="r"/>
            <a:r>
              <a:rPr lang="en-GB" dirty="0"/>
              <a:t>Influences on prescribing</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23DDCF-EEC7-4B8B-BBB7-BA086D4AF246}"/>
              </a:ext>
            </a:extLst>
          </p:cNvPr>
          <p:cNvSpPr>
            <a:spLocks noGrp="1"/>
          </p:cNvSpPr>
          <p:nvPr>
            <p:ph idx="1"/>
          </p:nvPr>
        </p:nvSpPr>
        <p:spPr>
          <a:xfrm>
            <a:off x="4983480" y="960120"/>
            <a:ext cx="5513832" cy="4169664"/>
          </a:xfrm>
        </p:spPr>
        <p:txBody>
          <a:bodyPr anchor="ctr">
            <a:normAutofit/>
          </a:bodyPr>
          <a:lstStyle/>
          <a:p>
            <a:pPr marL="0" indent="0">
              <a:buNone/>
            </a:pPr>
            <a:r>
              <a:rPr lang="en-GB" sz="2400" dirty="0"/>
              <a:t>‘Prescribing is a complex skill that is high risk and error prone, with many factors influencing its practice, whether contextual of psychological’     </a:t>
            </a:r>
            <a:r>
              <a:rPr lang="en-GB" sz="1600" dirty="0"/>
              <a:t>(Lewis et al 2014)</a:t>
            </a:r>
          </a:p>
          <a:p>
            <a:r>
              <a:rPr lang="en-GB" sz="2400" dirty="0"/>
              <a:t>Confidence</a:t>
            </a:r>
          </a:p>
          <a:p>
            <a:r>
              <a:rPr lang="en-GB" sz="2400" dirty="0"/>
              <a:t>Time since qualifying</a:t>
            </a:r>
          </a:p>
          <a:p>
            <a:r>
              <a:rPr lang="en-GB" sz="2400" dirty="0"/>
              <a:t>Training</a:t>
            </a:r>
          </a:p>
          <a:p>
            <a:r>
              <a:rPr lang="en-GB" sz="2400" dirty="0"/>
              <a:t>Continuous practice</a:t>
            </a:r>
          </a:p>
          <a:p>
            <a:r>
              <a:rPr lang="en-GB" sz="2400" dirty="0"/>
              <a:t>Multidisciplinary support</a:t>
            </a:r>
          </a:p>
          <a:p>
            <a:r>
              <a:rPr lang="en-GB" sz="2400" dirty="0"/>
              <a:t>Use of formularies or guidelines</a:t>
            </a:r>
          </a:p>
          <a:p>
            <a:endParaRPr lang="en-GB" sz="2000" dirty="0"/>
          </a:p>
        </p:txBody>
      </p:sp>
    </p:spTree>
    <p:extLst>
      <p:ext uri="{BB962C8B-B14F-4D97-AF65-F5344CB8AC3E}">
        <p14:creationId xmlns:p14="http://schemas.microsoft.com/office/powerpoint/2010/main" val="256923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E103C-81DF-4DA7-A6C0-A91FA282DEBD}"/>
              </a:ext>
            </a:extLst>
          </p:cNvPr>
          <p:cNvSpPr>
            <a:spLocks noGrp="1"/>
          </p:cNvSpPr>
          <p:nvPr>
            <p:ph type="title"/>
          </p:nvPr>
        </p:nvSpPr>
        <p:spPr>
          <a:xfrm>
            <a:off x="649224" y="960120"/>
            <a:ext cx="3867912" cy="4169664"/>
          </a:xfrm>
        </p:spPr>
        <p:txBody>
          <a:bodyPr>
            <a:normAutofit/>
          </a:bodyPr>
          <a:lstStyle/>
          <a:p>
            <a:pPr algn="r"/>
            <a:r>
              <a:rPr lang="en-GB" dirty="0"/>
              <a:t>Confidence</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9A3834-E33B-45DD-B5CF-BC3C64319548}"/>
              </a:ext>
            </a:extLst>
          </p:cNvPr>
          <p:cNvSpPr>
            <a:spLocks noGrp="1"/>
          </p:cNvSpPr>
          <p:nvPr>
            <p:ph idx="1"/>
          </p:nvPr>
        </p:nvSpPr>
        <p:spPr>
          <a:xfrm>
            <a:off x="4983480" y="960120"/>
            <a:ext cx="5513832" cy="4169664"/>
          </a:xfrm>
        </p:spPr>
        <p:txBody>
          <a:bodyPr anchor="ctr">
            <a:normAutofit/>
          </a:bodyPr>
          <a:lstStyle/>
          <a:p>
            <a:pPr marL="0" indent="0">
              <a:buNone/>
            </a:pPr>
            <a:r>
              <a:rPr lang="en-GB" sz="2000" dirty="0"/>
              <a:t>Nurses – knowledge of pharmacology</a:t>
            </a:r>
          </a:p>
          <a:p>
            <a:pPr marL="0" indent="0">
              <a:buNone/>
            </a:pPr>
            <a:r>
              <a:rPr lang="en-GB" sz="2000" dirty="0"/>
              <a:t>Pharmacists – ability to undertake physical examination or to diagnose</a:t>
            </a:r>
          </a:p>
          <a:p>
            <a:pPr marL="109728" indent="0">
              <a:buNone/>
            </a:pPr>
            <a:r>
              <a:rPr lang="en-GB" sz="1600" dirty="0"/>
              <a:t>                                                                            (Latter et al 2012)</a:t>
            </a:r>
          </a:p>
          <a:p>
            <a:r>
              <a:rPr lang="en-GB" sz="2000" dirty="0"/>
              <a:t>Prescribing can be scary!!</a:t>
            </a:r>
          </a:p>
          <a:p>
            <a:r>
              <a:rPr lang="en-GB" sz="2000" dirty="0"/>
              <a:t>Practice with Patient Group Directions (PGDs) or protocols can help with preparation</a:t>
            </a:r>
          </a:p>
          <a:p>
            <a:r>
              <a:rPr lang="en-GB" sz="2000" dirty="0"/>
              <a:t>Medical support – engaged DMP/DPP</a:t>
            </a:r>
          </a:p>
          <a:p>
            <a:r>
              <a:rPr lang="en-GB" sz="2000" dirty="0"/>
              <a:t>Clinical supervision</a:t>
            </a:r>
          </a:p>
          <a:p>
            <a:r>
              <a:rPr lang="en-GB" sz="2000" dirty="0"/>
              <a:t>Peer supervision; support from other NMPs</a:t>
            </a:r>
          </a:p>
          <a:p>
            <a:r>
              <a:rPr lang="en-GB" sz="2000" dirty="0"/>
              <a:t>The role of the Trust Prescribing Lead</a:t>
            </a:r>
          </a:p>
          <a:p>
            <a:endParaRPr lang="en-GB" sz="2000" dirty="0"/>
          </a:p>
        </p:txBody>
      </p:sp>
    </p:spTree>
    <p:extLst>
      <p:ext uri="{BB962C8B-B14F-4D97-AF65-F5344CB8AC3E}">
        <p14:creationId xmlns:p14="http://schemas.microsoft.com/office/powerpoint/2010/main" val="297098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2190-450C-449F-A495-4513851F0801}"/>
              </a:ext>
            </a:extLst>
          </p:cNvPr>
          <p:cNvSpPr>
            <a:spLocks noGrp="1"/>
          </p:cNvSpPr>
          <p:nvPr>
            <p:ph type="title"/>
          </p:nvPr>
        </p:nvSpPr>
        <p:spPr/>
        <p:txBody>
          <a:bodyPr/>
          <a:lstStyle/>
          <a:p>
            <a:r>
              <a:rPr lang="en-GB" dirty="0"/>
              <a:t>Guidelines and evidence</a:t>
            </a:r>
          </a:p>
        </p:txBody>
      </p:sp>
      <p:sp>
        <p:nvSpPr>
          <p:cNvPr id="3" name="Content Placeholder 2">
            <a:extLst>
              <a:ext uri="{FF2B5EF4-FFF2-40B4-BE49-F238E27FC236}">
                <a16:creationId xmlns:a16="http://schemas.microsoft.com/office/drawing/2014/main" id="{72E72C4B-23C3-4D77-BD3A-929C0BE68E07}"/>
              </a:ext>
            </a:extLst>
          </p:cNvPr>
          <p:cNvSpPr>
            <a:spLocks noGrp="1"/>
          </p:cNvSpPr>
          <p:nvPr>
            <p:ph idx="1"/>
          </p:nvPr>
        </p:nvSpPr>
        <p:spPr/>
        <p:txBody>
          <a:bodyPr/>
          <a:lstStyle/>
          <a:p>
            <a:endParaRPr lang="en-GB"/>
          </a:p>
          <a:p>
            <a:r>
              <a:rPr lang="en-GB"/>
              <a:t>Practice must be evidence based</a:t>
            </a:r>
            <a:r>
              <a:rPr lang="en-GB" baseline="30000"/>
              <a:t>1</a:t>
            </a:r>
          </a:p>
          <a:p>
            <a:r>
              <a:rPr lang="en-GB"/>
              <a:t>Numerous guidelines within cardiology – NICE</a:t>
            </a:r>
            <a:r>
              <a:rPr lang="en-GB" baseline="30000"/>
              <a:t>2</a:t>
            </a:r>
            <a:r>
              <a:rPr lang="en-GB"/>
              <a:t>, ESC</a:t>
            </a:r>
            <a:r>
              <a:rPr lang="en-GB" baseline="30000"/>
              <a:t>3</a:t>
            </a:r>
            <a:r>
              <a:rPr lang="en-GB"/>
              <a:t>, SIGN</a:t>
            </a:r>
            <a:r>
              <a:rPr lang="en-GB" baseline="30000"/>
              <a:t>4</a:t>
            </a:r>
            <a:r>
              <a:rPr lang="en-GB"/>
              <a:t>, local </a:t>
            </a:r>
          </a:p>
          <a:p>
            <a:r>
              <a:rPr lang="en-GB"/>
              <a:t>Guidelines help confidence and competence</a:t>
            </a:r>
          </a:p>
          <a:p>
            <a:r>
              <a:rPr lang="en-GB"/>
              <a:t>Enable the effectiveness of practice to be measured - audit</a:t>
            </a:r>
          </a:p>
          <a:p>
            <a:endParaRPr lang="en-GB" dirty="0"/>
          </a:p>
        </p:txBody>
      </p:sp>
      <p:pic>
        <p:nvPicPr>
          <p:cNvPr id="4" name="Picture 4">
            <a:extLst>
              <a:ext uri="{FF2B5EF4-FFF2-40B4-BE49-F238E27FC236}">
                <a16:creationId xmlns:a16="http://schemas.microsoft.com/office/drawing/2014/main" id="{3690F93A-41C1-4885-8BC8-877857B08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638" y="1829512"/>
            <a:ext cx="3293269" cy="45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EA45044C-A23C-438B-810F-676BABE243FB}"/>
              </a:ext>
            </a:extLst>
          </p:cNvPr>
          <p:cNvPicPr>
            <a:picLocks noChangeAspect="1"/>
          </p:cNvPicPr>
          <p:nvPr/>
        </p:nvPicPr>
        <p:blipFill>
          <a:blip r:embed="rId3"/>
          <a:stretch>
            <a:fillRect/>
          </a:stretch>
        </p:blipFill>
        <p:spPr>
          <a:xfrm>
            <a:off x="724093" y="4847612"/>
            <a:ext cx="2473667" cy="548687"/>
          </a:xfrm>
          <a:prstGeom prst="rect">
            <a:avLst/>
          </a:prstGeom>
        </p:spPr>
      </p:pic>
      <p:pic>
        <p:nvPicPr>
          <p:cNvPr id="6" name="Picture 5">
            <a:extLst>
              <a:ext uri="{FF2B5EF4-FFF2-40B4-BE49-F238E27FC236}">
                <a16:creationId xmlns:a16="http://schemas.microsoft.com/office/drawing/2014/main" id="{3E7905F6-3538-4668-A1D0-5FF8BEAA9053}"/>
              </a:ext>
            </a:extLst>
          </p:cNvPr>
          <p:cNvPicPr>
            <a:picLocks noChangeAspect="1"/>
          </p:cNvPicPr>
          <p:nvPr/>
        </p:nvPicPr>
        <p:blipFill>
          <a:blip r:embed="rId4"/>
          <a:stretch>
            <a:fillRect/>
          </a:stretch>
        </p:blipFill>
        <p:spPr>
          <a:xfrm>
            <a:off x="6376046" y="4578433"/>
            <a:ext cx="2043861" cy="909907"/>
          </a:xfrm>
          <a:prstGeom prst="rect">
            <a:avLst/>
          </a:prstGeom>
        </p:spPr>
      </p:pic>
      <p:sp>
        <p:nvSpPr>
          <p:cNvPr id="7" name="TextBox 6">
            <a:extLst>
              <a:ext uri="{FF2B5EF4-FFF2-40B4-BE49-F238E27FC236}">
                <a16:creationId xmlns:a16="http://schemas.microsoft.com/office/drawing/2014/main" id="{EECC4F01-513D-46A6-925C-BD2F75CB75C7}"/>
              </a:ext>
            </a:extLst>
          </p:cNvPr>
          <p:cNvSpPr txBox="1"/>
          <p:nvPr/>
        </p:nvSpPr>
        <p:spPr>
          <a:xfrm>
            <a:off x="1505243" y="5627077"/>
            <a:ext cx="10086535" cy="707886"/>
          </a:xfrm>
          <a:prstGeom prst="rect">
            <a:avLst/>
          </a:prstGeom>
          <a:noFill/>
        </p:spPr>
        <p:txBody>
          <a:bodyPr wrap="square" rtlCol="0">
            <a:spAutoFit/>
          </a:bodyPr>
          <a:lstStyle/>
          <a:p>
            <a:pPr algn="r"/>
            <a:r>
              <a:rPr lang="en-GB" sz="800"/>
              <a:t>ESC, European Society of Cardiology; NICE, The National Institute for Health and Care Excellence; SIGN, Scottish Intercollegiate Guidelines Network.</a:t>
            </a:r>
          </a:p>
          <a:p>
            <a:pPr algn="r"/>
            <a:r>
              <a:rPr lang="en-GB" sz="800">
                <a:solidFill>
                  <a:prstClr val="black"/>
                </a:solidFill>
              </a:rPr>
              <a:t>1. NMC. 2015. Standards of proficiency for nurse and midwife prescribers. Available at: </a:t>
            </a:r>
            <a:r>
              <a:rPr lang="en-GB" sz="800">
                <a:solidFill>
                  <a:prstClr val="black"/>
                </a:solidFill>
                <a:hlinkClick r:id="rId5"/>
              </a:rPr>
              <a:t>https://www.nmc.org.uk/globalassets/sitedocuments/standards/nmc-standards-proficiency-nurse-and-midwife-prescribers.pdf</a:t>
            </a:r>
            <a:r>
              <a:rPr lang="en-GB" sz="800">
                <a:solidFill>
                  <a:prstClr val="black"/>
                </a:solidFill>
              </a:rPr>
              <a:t>. 2. NICE CG108. Chronic heart failure in adults: management. September 2010. Available at: </a:t>
            </a:r>
            <a:r>
              <a:rPr lang="en-GB" sz="800">
                <a:solidFill>
                  <a:prstClr val="black"/>
                </a:solidFill>
                <a:hlinkClick r:id="rId6"/>
              </a:rPr>
              <a:t>https://www.nice.org.uk/guidance/cg108</a:t>
            </a:r>
            <a:r>
              <a:rPr lang="en-GB" sz="800">
                <a:solidFill>
                  <a:prstClr val="black"/>
                </a:solidFill>
              </a:rPr>
              <a:t>. 3.</a:t>
            </a:r>
            <a:r>
              <a:rPr lang="fr-FR" sz="800">
                <a:solidFill>
                  <a:prstClr val="black"/>
                </a:solidFill>
              </a:rPr>
              <a:t> Ponikowski </a:t>
            </a:r>
            <a:r>
              <a:rPr lang="fr-FR" sz="800" i="1">
                <a:solidFill>
                  <a:prstClr val="black"/>
                </a:solidFill>
              </a:rPr>
              <a:t>et al. Eur J Heart Fail </a:t>
            </a:r>
            <a:r>
              <a:rPr lang="fr-FR" sz="800">
                <a:solidFill>
                  <a:prstClr val="black"/>
                </a:solidFill>
              </a:rPr>
              <a:t>2016;18(8):891–975. </a:t>
            </a:r>
            <a:r>
              <a:rPr lang="en-GB" sz="800">
                <a:solidFill>
                  <a:prstClr val="black"/>
                </a:solidFill>
              </a:rPr>
              <a:t>4. SIGN 147. Management of chronic heart failure. March 2016 Available at: </a:t>
            </a:r>
            <a:r>
              <a:rPr lang="en-GB" sz="800">
                <a:solidFill>
                  <a:prstClr val="black"/>
                </a:solidFill>
                <a:hlinkClick r:id="rId7"/>
              </a:rPr>
              <a:t>http://www.sign.ac.uk/pdf/SIGN147.pdf</a:t>
            </a:r>
            <a:r>
              <a:rPr lang="en-GB" sz="800">
                <a:solidFill>
                  <a:prstClr val="black"/>
                </a:solidFill>
              </a:rPr>
              <a:t>. </a:t>
            </a:r>
            <a:br>
              <a:rPr lang="en-GB" sz="800">
                <a:solidFill>
                  <a:prstClr val="black"/>
                </a:solidFill>
              </a:rPr>
            </a:br>
            <a:endParaRPr lang="en-GB" sz="800" dirty="0"/>
          </a:p>
        </p:txBody>
      </p:sp>
    </p:spTree>
    <p:extLst>
      <p:ext uri="{BB962C8B-B14F-4D97-AF65-F5344CB8AC3E}">
        <p14:creationId xmlns:p14="http://schemas.microsoft.com/office/powerpoint/2010/main" val="1413190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8EDBD-332D-4E74-8844-AF73887060DA}"/>
              </a:ext>
            </a:extLst>
          </p:cNvPr>
          <p:cNvSpPr>
            <a:spLocks noGrp="1"/>
          </p:cNvSpPr>
          <p:nvPr>
            <p:ph type="title"/>
          </p:nvPr>
        </p:nvSpPr>
        <p:spPr>
          <a:xfrm>
            <a:off x="838200" y="365125"/>
            <a:ext cx="10515600" cy="1828444"/>
          </a:xfrm>
        </p:spPr>
        <p:txBody>
          <a:bodyPr vert="horz" lIns="91440" tIns="45720" rIns="91440" bIns="45720" rtlCol="0">
            <a:normAutofit/>
          </a:bodyPr>
          <a:lstStyle/>
          <a:p>
            <a:r>
              <a:rPr lang="en-US" sz="5200" kern="1200" dirty="0">
                <a:latin typeface="+mj-lt"/>
                <a:ea typeface="+mj-ea"/>
                <a:cs typeface="+mj-cs"/>
              </a:rPr>
              <a:t>Keeping up to date</a:t>
            </a:r>
          </a:p>
        </p:txBody>
      </p:sp>
      <p:sp>
        <p:nvSpPr>
          <p:cNvPr id="4" name="Content Placeholder 3">
            <a:extLst>
              <a:ext uri="{FF2B5EF4-FFF2-40B4-BE49-F238E27FC236}">
                <a16:creationId xmlns:a16="http://schemas.microsoft.com/office/drawing/2014/main" id="{76440755-0E2E-4036-A841-F94F4EEE5BD0}"/>
              </a:ext>
            </a:extLst>
          </p:cNvPr>
          <p:cNvSpPr>
            <a:spLocks noGrp="1"/>
          </p:cNvSpPr>
          <p:nvPr>
            <p:ph sz="half" idx="1"/>
          </p:nvPr>
        </p:nvSpPr>
        <p:spPr>
          <a:xfrm>
            <a:off x="838200" y="1737444"/>
            <a:ext cx="5158427" cy="4593018"/>
          </a:xfrm>
        </p:spPr>
        <p:txBody>
          <a:bodyPr>
            <a:normAutofit fontScale="92500" lnSpcReduction="20000"/>
          </a:bodyPr>
          <a:lstStyle/>
          <a:p>
            <a:r>
              <a:rPr lang="en-GB" sz="2600" dirty="0"/>
              <a:t>Short update sessions</a:t>
            </a:r>
          </a:p>
          <a:p>
            <a:r>
              <a:rPr lang="en-GB" sz="2600" dirty="0"/>
              <a:t>Peer review</a:t>
            </a:r>
          </a:p>
          <a:p>
            <a:r>
              <a:rPr lang="en-GB" sz="2600" dirty="0"/>
              <a:t>Informal multi-disciplinary meetings</a:t>
            </a:r>
          </a:p>
          <a:p>
            <a:r>
              <a:rPr lang="en-GB" sz="2600" dirty="0"/>
              <a:t>Audit</a:t>
            </a:r>
          </a:p>
          <a:p>
            <a:r>
              <a:rPr lang="en-GB" sz="2600" dirty="0"/>
              <a:t>Protected time for professional reading</a:t>
            </a:r>
          </a:p>
          <a:p>
            <a:r>
              <a:rPr lang="en-GB" sz="2600" dirty="0"/>
              <a:t>Performance appraisal</a:t>
            </a:r>
          </a:p>
          <a:p>
            <a:r>
              <a:rPr lang="en-GB" sz="2600" dirty="0"/>
              <a:t>Organised Prescribing courses</a:t>
            </a:r>
          </a:p>
          <a:p>
            <a:r>
              <a:rPr lang="en-GB" sz="2600" dirty="0"/>
              <a:t>Critical incident analysis</a:t>
            </a:r>
          </a:p>
          <a:p>
            <a:r>
              <a:rPr lang="en-GB" sz="2600" dirty="0"/>
              <a:t>Clinical visits to other professionals involved in prescribing	</a:t>
            </a:r>
          </a:p>
          <a:p>
            <a:r>
              <a:rPr lang="en-GB" sz="2600" dirty="0"/>
              <a:t>Drug company training sessions	</a:t>
            </a:r>
          </a:p>
          <a:p>
            <a:endParaRPr lang="en-GB" sz="1900" dirty="0"/>
          </a:p>
        </p:txBody>
      </p:sp>
      <p:sp>
        <p:nvSpPr>
          <p:cNvPr id="5" name="Content Placeholder 4">
            <a:extLst>
              <a:ext uri="{FF2B5EF4-FFF2-40B4-BE49-F238E27FC236}">
                <a16:creationId xmlns:a16="http://schemas.microsoft.com/office/drawing/2014/main" id="{D1E74BB4-8022-405D-AF99-917DD05C52DE}"/>
              </a:ext>
            </a:extLst>
          </p:cNvPr>
          <p:cNvSpPr>
            <a:spLocks noGrp="1"/>
          </p:cNvSpPr>
          <p:nvPr>
            <p:ph sz="half" idx="2"/>
          </p:nvPr>
        </p:nvSpPr>
        <p:spPr>
          <a:xfrm>
            <a:off x="6189155" y="1563768"/>
            <a:ext cx="5164645" cy="4766693"/>
          </a:xfrm>
        </p:spPr>
        <p:txBody>
          <a:bodyPr>
            <a:noAutofit/>
          </a:bodyPr>
          <a:lstStyle/>
          <a:p>
            <a:r>
              <a:rPr lang="en-GB" sz="2400" dirty="0"/>
              <a:t>Electronic updates &amp; alerts	</a:t>
            </a:r>
          </a:p>
          <a:p>
            <a:r>
              <a:rPr lang="en-GB" sz="2400" dirty="0"/>
              <a:t>Professional Journals</a:t>
            </a:r>
          </a:p>
          <a:p>
            <a:r>
              <a:rPr lang="en-GB" sz="2400" dirty="0"/>
              <a:t>Clinical Supervision		</a:t>
            </a:r>
          </a:p>
          <a:p>
            <a:r>
              <a:rPr lang="en-GB" sz="2400" dirty="0"/>
              <a:t>Publish articles</a:t>
            </a:r>
          </a:p>
          <a:p>
            <a:r>
              <a:rPr lang="en-GB" sz="2400" dirty="0"/>
              <a:t>Conference presentations</a:t>
            </a:r>
          </a:p>
          <a:p>
            <a:r>
              <a:rPr lang="en-GB" sz="2400" dirty="0"/>
              <a:t>Appraisal</a:t>
            </a:r>
          </a:p>
          <a:p>
            <a:r>
              <a:rPr lang="en-GB" sz="2400" dirty="0"/>
              <a:t>Study days</a:t>
            </a:r>
          </a:p>
          <a:p>
            <a:r>
              <a:rPr lang="en-GB" sz="2400" dirty="0"/>
              <a:t>Local prescribing network meetings</a:t>
            </a:r>
          </a:p>
          <a:p>
            <a:r>
              <a:rPr lang="en-GB" sz="2400" dirty="0"/>
              <a:t>Trust prescribing lead</a:t>
            </a:r>
          </a:p>
          <a:p>
            <a:r>
              <a:rPr lang="en-GB" sz="2400" dirty="0"/>
              <a:t>Peer support and supervision</a:t>
            </a:r>
          </a:p>
          <a:p>
            <a:r>
              <a:rPr lang="en-GB" sz="2400" dirty="0"/>
              <a:t>Mentoring/coaching</a:t>
            </a:r>
          </a:p>
        </p:txBody>
      </p:sp>
    </p:spTree>
    <p:extLst>
      <p:ext uri="{BB962C8B-B14F-4D97-AF65-F5344CB8AC3E}">
        <p14:creationId xmlns:p14="http://schemas.microsoft.com/office/powerpoint/2010/main" val="60597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18F78-12A1-4A51-B4B3-4A35050A2713}"/>
              </a:ext>
            </a:extLst>
          </p:cNvPr>
          <p:cNvSpPr>
            <a:spLocks noGrp="1"/>
          </p:cNvSpPr>
          <p:nvPr>
            <p:ph type="title"/>
          </p:nvPr>
        </p:nvSpPr>
        <p:spPr>
          <a:xfrm>
            <a:off x="649224" y="960120"/>
            <a:ext cx="3867912" cy="4169664"/>
          </a:xfrm>
        </p:spPr>
        <p:txBody>
          <a:bodyPr>
            <a:normAutofit/>
          </a:bodyPr>
          <a:lstStyle/>
          <a:p>
            <a:pPr algn="r"/>
            <a:r>
              <a:rPr lang="en-GB" dirty="0"/>
              <a:t>Assessing competence</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E2B3DB-84BE-472D-8F4B-B711FFBA1923}"/>
              </a:ext>
            </a:extLst>
          </p:cNvPr>
          <p:cNvSpPr>
            <a:spLocks noGrp="1"/>
          </p:cNvSpPr>
          <p:nvPr>
            <p:ph idx="1"/>
          </p:nvPr>
        </p:nvSpPr>
        <p:spPr>
          <a:xfrm>
            <a:off x="4983480" y="960120"/>
            <a:ext cx="5513832" cy="4169664"/>
          </a:xfrm>
        </p:spPr>
        <p:txBody>
          <a:bodyPr anchor="ctr">
            <a:normAutofit/>
          </a:bodyPr>
          <a:lstStyle/>
          <a:p>
            <a:r>
              <a:rPr lang="en-GB" dirty="0"/>
              <a:t>How can this be measured?</a:t>
            </a:r>
          </a:p>
          <a:p>
            <a:endParaRPr lang="en-GB" sz="2400" dirty="0"/>
          </a:p>
          <a:p>
            <a:pPr lvl="1">
              <a:buFont typeface="Wingdings" panose="05000000000000000000" pitchFamily="2" charset="2"/>
              <a:buChar char="Ø"/>
            </a:pPr>
            <a:r>
              <a:rPr lang="en-GB" dirty="0"/>
              <a:t>Competency statements</a:t>
            </a:r>
          </a:p>
          <a:p>
            <a:pPr lvl="1">
              <a:buFont typeface="Wingdings" panose="05000000000000000000" pitchFamily="2" charset="2"/>
              <a:buChar char="Ø"/>
            </a:pPr>
            <a:endParaRPr lang="en-GB" dirty="0"/>
          </a:p>
          <a:p>
            <a:pPr lvl="1">
              <a:buFont typeface="Wingdings" panose="05000000000000000000" pitchFamily="2" charset="2"/>
              <a:buChar char="Ø"/>
            </a:pPr>
            <a:r>
              <a:rPr lang="en-GB" dirty="0"/>
              <a:t>Performance review</a:t>
            </a:r>
          </a:p>
          <a:p>
            <a:pPr lvl="1">
              <a:buFont typeface="Wingdings" panose="05000000000000000000" pitchFamily="2" charset="2"/>
              <a:buChar char="Ø"/>
            </a:pPr>
            <a:endParaRPr lang="en-GB" dirty="0"/>
          </a:p>
          <a:p>
            <a:pPr lvl="1">
              <a:buFont typeface="Wingdings" panose="05000000000000000000" pitchFamily="2" charset="2"/>
              <a:buChar char="Ø"/>
            </a:pPr>
            <a:r>
              <a:rPr lang="en-GB" dirty="0"/>
              <a:t>DMP/DPP discussion</a:t>
            </a:r>
          </a:p>
          <a:p>
            <a:pPr lvl="1">
              <a:buFont typeface="Wingdings" panose="05000000000000000000" pitchFamily="2" charset="2"/>
              <a:buChar char="Ø"/>
            </a:pPr>
            <a:endParaRPr lang="en-GB" dirty="0"/>
          </a:p>
          <a:p>
            <a:pPr lvl="1">
              <a:buFont typeface="Wingdings" panose="05000000000000000000" pitchFamily="2" charset="2"/>
              <a:buChar char="Ø"/>
            </a:pPr>
            <a:r>
              <a:rPr lang="en-GB" dirty="0"/>
              <a:t>Audit</a:t>
            </a:r>
          </a:p>
          <a:p>
            <a:endParaRPr lang="en-GB" sz="2400" dirty="0"/>
          </a:p>
        </p:txBody>
      </p:sp>
    </p:spTree>
    <p:extLst>
      <p:ext uri="{BB962C8B-B14F-4D97-AF65-F5344CB8AC3E}">
        <p14:creationId xmlns:p14="http://schemas.microsoft.com/office/powerpoint/2010/main" val="313283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EF67E-1CAB-42FC-9C9E-94A030D07A1B}"/>
              </a:ext>
            </a:extLst>
          </p:cNvPr>
          <p:cNvSpPr>
            <a:spLocks noGrp="1"/>
          </p:cNvSpPr>
          <p:nvPr>
            <p:ph type="title"/>
          </p:nvPr>
        </p:nvSpPr>
        <p:spPr>
          <a:xfrm>
            <a:off x="2008635" y="393116"/>
            <a:ext cx="7886700" cy="994172"/>
          </a:xfrm>
        </p:spPr>
        <p:txBody>
          <a:bodyPr>
            <a:normAutofit fontScale="90000"/>
          </a:bodyPr>
          <a:lstStyle/>
          <a:p>
            <a:r>
              <a:rPr lang="en-GB" dirty="0"/>
              <a:t>Non medical prescribers annual declaration of competence</a:t>
            </a:r>
          </a:p>
        </p:txBody>
      </p:sp>
      <p:graphicFrame>
        <p:nvGraphicFramePr>
          <p:cNvPr id="9" name="Content Placeholder 8">
            <a:extLst>
              <a:ext uri="{FF2B5EF4-FFF2-40B4-BE49-F238E27FC236}">
                <a16:creationId xmlns:a16="http://schemas.microsoft.com/office/drawing/2014/main" id="{74548D07-4AD4-4474-90C2-F93327C70574}"/>
              </a:ext>
            </a:extLst>
          </p:cNvPr>
          <p:cNvGraphicFramePr>
            <a:graphicFrameLocks noGrp="1"/>
          </p:cNvGraphicFramePr>
          <p:nvPr>
            <p:ph sz="half" idx="1"/>
            <p:extLst>
              <p:ext uri="{D42A27DB-BD31-4B8C-83A1-F6EECF244321}">
                <p14:modId xmlns:p14="http://schemas.microsoft.com/office/powerpoint/2010/main" val="2552193868"/>
              </p:ext>
            </p:extLst>
          </p:nvPr>
        </p:nvGraphicFramePr>
        <p:xfrm>
          <a:off x="1524001" y="1616765"/>
          <a:ext cx="4188201" cy="5050510"/>
        </p:xfrm>
        <a:graphic>
          <a:graphicData uri="http://schemas.openxmlformats.org/drawingml/2006/table">
            <a:tbl>
              <a:tblPr firstRow="1" firstCol="1" bandRow="1"/>
              <a:tblGrid>
                <a:gridCol w="1680734">
                  <a:extLst>
                    <a:ext uri="{9D8B030D-6E8A-4147-A177-3AD203B41FA5}">
                      <a16:colId xmlns:a16="http://schemas.microsoft.com/office/drawing/2014/main" val="860560999"/>
                    </a:ext>
                  </a:extLst>
                </a:gridCol>
                <a:gridCol w="420184">
                  <a:extLst>
                    <a:ext uri="{9D8B030D-6E8A-4147-A177-3AD203B41FA5}">
                      <a16:colId xmlns:a16="http://schemas.microsoft.com/office/drawing/2014/main" val="3845091384"/>
                    </a:ext>
                  </a:extLst>
                </a:gridCol>
                <a:gridCol w="2087283">
                  <a:extLst>
                    <a:ext uri="{9D8B030D-6E8A-4147-A177-3AD203B41FA5}">
                      <a16:colId xmlns:a16="http://schemas.microsoft.com/office/drawing/2014/main" val="1052129272"/>
                    </a:ext>
                  </a:extLst>
                </a:gridCol>
              </a:tblGrid>
              <a:tr h="385058">
                <a:tc>
                  <a:txBody>
                    <a:bodyPr/>
                    <a:lstStyle/>
                    <a:p>
                      <a:pPr algn="ctr">
                        <a:spcAft>
                          <a:spcPts val="0"/>
                        </a:spcAft>
                      </a:pPr>
                      <a:r>
                        <a:rPr lang="en-GB" sz="900" b="1" dirty="0">
                          <a:effectLst/>
                          <a:latin typeface="Arial" panose="020B0604020202020204" pitchFamily="34" charset="0"/>
                          <a:ea typeface="Times New Roman" panose="02020603050405020304" pitchFamily="18" charset="0"/>
                        </a:rPr>
                        <a:t>Area to self-certify</a:t>
                      </a:r>
                      <a:endParaRPr lang="en-GB" sz="9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effectLst/>
                          <a:latin typeface="Arial" panose="020B0604020202020204" pitchFamily="34" charset="0"/>
                          <a:ea typeface="Times New Roman" panose="02020603050405020304" pitchFamily="18" charset="0"/>
                        </a:rPr>
                        <a:t>YES /</a:t>
                      </a:r>
                      <a:endParaRPr lang="en-GB" sz="900" dirty="0">
                        <a:effectLst/>
                        <a:latin typeface="Times New Roman" panose="02020603050405020304" pitchFamily="18" charset="0"/>
                        <a:ea typeface="Times New Roman" panose="02020603050405020304" pitchFamily="18" charset="0"/>
                      </a:endParaRPr>
                    </a:p>
                    <a:p>
                      <a:pPr>
                        <a:spcAft>
                          <a:spcPts val="0"/>
                        </a:spcAft>
                      </a:pPr>
                      <a:r>
                        <a:rPr lang="en-GB" sz="900" b="1" dirty="0">
                          <a:effectLst/>
                          <a:latin typeface="Arial" panose="020B0604020202020204" pitchFamily="34" charset="0"/>
                          <a:ea typeface="Times New Roman" panose="02020603050405020304" pitchFamily="18" charset="0"/>
                        </a:rPr>
                        <a:t> NO </a:t>
                      </a:r>
                      <a:endParaRPr lang="en-GB" sz="900" dirty="0">
                        <a:effectLst/>
                        <a:latin typeface="Times New Roman" panose="02020603050405020304" pitchFamily="18" charset="0"/>
                        <a:ea typeface="Times New Roman" panose="02020603050405020304" pitchFamily="18" charset="0"/>
                      </a:endParaRPr>
                    </a:p>
                    <a:p>
                      <a:pPr>
                        <a:spcAft>
                          <a:spcPts val="0"/>
                        </a:spcAft>
                      </a:pPr>
                      <a:r>
                        <a:rPr lang="en-GB" sz="900" b="1" dirty="0">
                          <a:effectLst/>
                          <a:latin typeface="Arial" panose="020B0604020202020204" pitchFamily="34"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effectLst/>
                          <a:latin typeface="Arial" panose="020B0604020202020204" pitchFamily="34" charset="0"/>
                          <a:ea typeface="Times New Roman" panose="02020603050405020304" pitchFamily="18" charset="0"/>
                        </a:rPr>
                        <a:t>Comments / Evidence/ Action to be undertaken if required</a:t>
                      </a:r>
                      <a:endParaRPr lang="en-GB" sz="9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757691"/>
                  </a:ext>
                </a:extLst>
              </a:tr>
              <a:tr h="806788">
                <a:tc>
                  <a:txBody>
                    <a:bodyPr/>
                    <a:lstStyle/>
                    <a:p>
                      <a:pPr>
                        <a:spcAft>
                          <a:spcPts val="0"/>
                        </a:spcAft>
                      </a:pPr>
                      <a:r>
                        <a:rPr lang="en-GB" sz="700" dirty="0">
                          <a:effectLst/>
                          <a:latin typeface="Arial" panose="020B0604020202020204" pitchFamily="34" charset="0"/>
                          <a:ea typeface="Times New Roman" panose="02020603050405020304" pitchFamily="18" charset="0"/>
                        </a:rPr>
                        <a:t>Reviewed Scope in line with current role and responsibilities</a:t>
                      </a:r>
                      <a:endParaRPr lang="en-GB" sz="7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effectLst/>
                          <a:latin typeface="Arial" panose="020B0604020202020204" pitchFamily="34" charset="0"/>
                          <a:ea typeface="Times New Roman" panose="02020603050405020304" pitchFamily="18" charset="0"/>
                        </a:rPr>
                        <a:t>Scope extension required?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700" dirty="0">
                          <a:effectLst/>
                          <a:latin typeface="Arial" panose="020B0604020202020204" pitchFamily="34" charset="0"/>
                          <a:ea typeface="Times New Roman" panose="02020603050405020304" pitchFamily="18" charset="0"/>
                        </a:rPr>
                        <a:t>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316996"/>
                  </a:ext>
                </a:extLst>
              </a:tr>
              <a:tr h="990149">
                <a:tc>
                  <a:txBody>
                    <a:bodyPr/>
                    <a:lstStyle/>
                    <a:p>
                      <a:pPr>
                        <a:spcAft>
                          <a:spcPts val="0"/>
                        </a:spcAft>
                      </a:pPr>
                      <a:r>
                        <a:rPr lang="en-GB" sz="700" dirty="0">
                          <a:effectLst/>
                          <a:latin typeface="Arial" panose="020B0604020202020204" pitchFamily="34" charset="0"/>
                          <a:ea typeface="Times New Roman" panose="02020603050405020304" pitchFamily="18" charset="0"/>
                        </a:rPr>
                        <a:t>Circumstances impacting upon prescribing practice over past year discussed and addressed with line manager and/or DMP, practice supervisor and/or NMP Lead </a:t>
                      </a:r>
                      <a:r>
                        <a:rPr lang="en-GB" sz="700" dirty="0" err="1">
                          <a:effectLst/>
                          <a:latin typeface="Arial" panose="020B0604020202020204" pitchFamily="34" charset="0"/>
                          <a:ea typeface="Times New Roman" panose="02020603050405020304" pitchFamily="18" charset="0"/>
                        </a:rPr>
                        <a:t>e.g.long</a:t>
                      </a:r>
                      <a:r>
                        <a:rPr lang="en-GB" sz="700" dirty="0">
                          <a:effectLst/>
                          <a:latin typeface="Arial" panose="020B0604020202020204" pitchFamily="34" charset="0"/>
                          <a:ea typeface="Times New Roman" panose="02020603050405020304" pitchFamily="18" charset="0"/>
                        </a:rPr>
                        <a:t>-term sickness, maternity leave, change in role</a:t>
                      </a:r>
                      <a:endParaRPr lang="en-GB" sz="7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700" dirty="0">
                          <a:effectLst/>
                          <a:latin typeface="Arial" panose="020B0604020202020204" pitchFamily="34" charset="0"/>
                          <a:ea typeface="Times New Roman" panose="02020603050405020304" pitchFamily="18" charset="0"/>
                        </a:rPr>
                        <a:t>If circumstances have not been discussed or addressed an action plan is required. </a:t>
                      </a:r>
                      <a:endParaRPr lang="en-GB" sz="7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360183"/>
                  </a:ext>
                </a:extLst>
              </a:tr>
              <a:tr h="770116">
                <a:tc>
                  <a:txBody>
                    <a:bodyPr/>
                    <a:lstStyle/>
                    <a:p>
                      <a:pPr>
                        <a:spcAft>
                          <a:spcPts val="0"/>
                        </a:spcAft>
                      </a:pPr>
                      <a:r>
                        <a:rPr lang="en-GB" sz="700" dirty="0">
                          <a:effectLst/>
                          <a:latin typeface="Arial" panose="020B0604020202020204" pitchFamily="34" charset="0"/>
                          <a:ea typeface="Times New Roman" panose="02020603050405020304" pitchFamily="18" charset="0"/>
                        </a:rPr>
                        <a:t>Participated in prescribing related CPD activities e.g. in-house forums, presentations, conference attendance, literature read or reviewed, attended medicines related committee</a:t>
                      </a:r>
                      <a:endParaRPr lang="en-GB" sz="7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125491"/>
                  </a:ext>
                </a:extLst>
              </a:tr>
              <a:tr h="641763">
                <a:tc>
                  <a:txBody>
                    <a:bodyPr/>
                    <a:lstStyle/>
                    <a:p>
                      <a:pPr>
                        <a:spcAft>
                          <a:spcPts val="0"/>
                        </a:spcAft>
                      </a:pPr>
                      <a:r>
                        <a:rPr lang="en-GB" sz="700" dirty="0">
                          <a:effectLst/>
                          <a:latin typeface="Arial" panose="020B0604020202020204" pitchFamily="34" charset="0"/>
                          <a:ea typeface="Times New Roman" panose="02020603050405020304" pitchFamily="18" charset="0"/>
                        </a:rPr>
                        <a:t>Applied professionalism to all aspects of practice in line with professional code, standards and guidance</a:t>
                      </a:r>
                      <a:endParaRPr lang="en-GB" sz="7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745810"/>
                  </a:ext>
                </a:extLst>
              </a:tr>
              <a:tr h="733443">
                <a:tc>
                  <a:txBody>
                    <a:bodyPr/>
                    <a:lstStyle/>
                    <a:p>
                      <a:pPr>
                        <a:spcAft>
                          <a:spcPts val="0"/>
                        </a:spcAft>
                      </a:pPr>
                      <a:r>
                        <a:rPr lang="en-GB" sz="700" dirty="0">
                          <a:effectLst/>
                          <a:latin typeface="Arial" panose="020B0604020202020204" pitchFamily="34" charset="0"/>
                          <a:ea typeface="Times New Roman" panose="02020603050405020304" pitchFamily="18" charset="0"/>
                        </a:rPr>
                        <a:t>Received clinical supervision or opportunities to reflect in relation to prescribing / opportunities to discuss prescribing decision making</a:t>
                      </a:r>
                      <a:endParaRPr lang="en-GB" sz="7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585389"/>
                  </a:ext>
                </a:extLst>
              </a:tr>
              <a:tr h="696771">
                <a:tc>
                  <a:txBody>
                    <a:bodyPr/>
                    <a:lstStyle/>
                    <a:p>
                      <a:pPr>
                        <a:spcAft>
                          <a:spcPts val="0"/>
                        </a:spcAft>
                      </a:pPr>
                      <a:r>
                        <a:rPr lang="en-GB" sz="700" dirty="0">
                          <a:effectLst/>
                          <a:latin typeface="Arial" panose="020B0604020202020204" pitchFamily="34" charset="0"/>
                          <a:ea typeface="Times New Roman" panose="02020603050405020304" pitchFamily="18" charset="0"/>
                        </a:rPr>
                        <a:t>Participated in clinical audit, quality improvement or service development activities relating to prescribing area</a:t>
                      </a:r>
                      <a:endParaRPr lang="en-GB" sz="700" dirty="0">
                        <a:effectLst/>
                        <a:latin typeface="Times New Roman" panose="02020603050405020304" pitchFamily="18" charset="0"/>
                        <a:ea typeface="Times New Roman" panose="02020603050405020304" pitchFamily="18" charset="0"/>
                      </a:endParaRPr>
                    </a:p>
                    <a:p>
                      <a:pPr algn="ct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effectLst/>
                          <a:latin typeface="Arial" panose="020B0604020202020204" pitchFamily="34" charset="0"/>
                          <a:ea typeface="Times New Roman" panose="02020603050405020304" pitchFamily="18" charset="0"/>
                        </a:rPr>
                        <a:t> </a:t>
                      </a:r>
                      <a:endParaRPr lang="en-GB" sz="50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lgn="ct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lgn="ct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lgn="ct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lgn="ct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lgn="ct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p>
                      <a:pPr algn="ctr">
                        <a:spcAft>
                          <a:spcPts val="0"/>
                        </a:spcAft>
                      </a:pPr>
                      <a:r>
                        <a:rPr lang="en-GB" sz="500" dirty="0">
                          <a:effectLst/>
                          <a:latin typeface="Arial" panose="020B0604020202020204" pitchFamily="34" charset="0"/>
                          <a:ea typeface="Times New Roman" panose="02020603050405020304" pitchFamily="18" charset="0"/>
                        </a:rPr>
                        <a:t> </a:t>
                      </a:r>
                      <a:endParaRPr lang="en-GB" sz="500" dirty="0">
                        <a:effectLst/>
                        <a:latin typeface="Times New Roman" panose="02020603050405020304" pitchFamily="18" charset="0"/>
                        <a:ea typeface="Times New Roman" panose="02020603050405020304" pitchFamily="18" charset="0"/>
                      </a:endParaRPr>
                    </a:p>
                  </a:txBody>
                  <a:tcPr marL="26178" marR="2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808525"/>
                  </a:ext>
                </a:extLst>
              </a:tr>
            </a:tbl>
          </a:graphicData>
        </a:graphic>
      </p:graphicFrame>
      <p:graphicFrame>
        <p:nvGraphicFramePr>
          <p:cNvPr id="11" name="Content Placeholder 10">
            <a:extLst>
              <a:ext uri="{FF2B5EF4-FFF2-40B4-BE49-F238E27FC236}">
                <a16:creationId xmlns:a16="http://schemas.microsoft.com/office/drawing/2014/main" id="{F62DA746-DF9F-4206-9D2F-A0988007529D}"/>
              </a:ext>
            </a:extLst>
          </p:cNvPr>
          <p:cNvGraphicFramePr>
            <a:graphicFrameLocks noGrp="1"/>
          </p:cNvGraphicFramePr>
          <p:nvPr>
            <p:ph sz="half" idx="2"/>
            <p:extLst>
              <p:ext uri="{D42A27DB-BD31-4B8C-83A1-F6EECF244321}">
                <p14:modId xmlns:p14="http://schemas.microsoft.com/office/powerpoint/2010/main" val="2990627454"/>
              </p:ext>
            </p:extLst>
          </p:nvPr>
        </p:nvGraphicFramePr>
        <p:xfrm>
          <a:off x="6096000" y="1616764"/>
          <a:ext cx="4303128" cy="861393"/>
        </p:xfrm>
        <a:graphic>
          <a:graphicData uri="http://schemas.openxmlformats.org/drawingml/2006/table">
            <a:tbl>
              <a:tblPr firstRow="1" firstCol="1" bandRow="1">
                <a:tableStyleId>{5C22544A-7EE6-4342-B048-85BDC9FD1C3A}</a:tableStyleId>
              </a:tblPr>
              <a:tblGrid>
                <a:gridCol w="4303128">
                  <a:extLst>
                    <a:ext uri="{9D8B030D-6E8A-4147-A177-3AD203B41FA5}">
                      <a16:colId xmlns:a16="http://schemas.microsoft.com/office/drawing/2014/main" val="3510639056"/>
                    </a:ext>
                  </a:extLst>
                </a:gridCol>
              </a:tblGrid>
              <a:tr h="861393">
                <a:tc>
                  <a:txBody>
                    <a:bodyPr/>
                    <a:lstStyle/>
                    <a:p>
                      <a:pPr algn="ctr">
                        <a:spcAft>
                          <a:spcPts val="0"/>
                        </a:spcAft>
                      </a:pPr>
                      <a:r>
                        <a:rPr lang="en-GB" sz="700" dirty="0">
                          <a:effectLst/>
                        </a:rPr>
                        <a:t>I have reviewed my learning and development needs against the ten dimensions of the RPS Competency Framework for all Prescribers (2016) and I have documented one example below per competency dimension as evidence of competence and/or areas for development. </a:t>
                      </a:r>
                    </a:p>
                    <a:p>
                      <a:pPr algn="ctr">
                        <a:spcAft>
                          <a:spcPts val="0"/>
                        </a:spcAft>
                      </a:pPr>
                      <a:r>
                        <a:rPr lang="en-GB" sz="700" dirty="0">
                          <a:effectLst/>
                        </a:rPr>
                        <a:t>I have reflected on one of these competencies for discussion with my DMP/ Peer Equivalent NMP </a:t>
                      </a:r>
                    </a:p>
                    <a:p>
                      <a:pPr>
                        <a:spcAft>
                          <a:spcPts val="0"/>
                        </a:spcAft>
                      </a:pPr>
                      <a:r>
                        <a:rPr lang="en-GB" sz="700" dirty="0">
                          <a:effectLst/>
                        </a:rPr>
                        <a:t> </a:t>
                      </a:r>
                      <a:endParaRPr lang="en-GB" sz="700" dirty="0">
                        <a:effectLst/>
                        <a:latin typeface="Times New Roman" panose="02020603050405020304" pitchFamily="18" charset="0"/>
                        <a:ea typeface="Times New Roman" panose="02020603050405020304" pitchFamily="18" charset="0"/>
                      </a:endParaRPr>
                    </a:p>
                  </a:txBody>
                  <a:tcPr marL="40685" marR="40685" marT="0" marB="0"/>
                </a:tc>
                <a:extLst>
                  <a:ext uri="{0D108BD9-81ED-4DB2-BD59-A6C34878D82A}">
                    <a16:rowId xmlns:a16="http://schemas.microsoft.com/office/drawing/2014/main" val="1282524023"/>
                  </a:ext>
                </a:extLst>
              </a:tr>
            </a:tbl>
          </a:graphicData>
        </a:graphic>
      </p:graphicFrame>
      <p:sp>
        <p:nvSpPr>
          <p:cNvPr id="10" name="Rectangle 1">
            <a:extLst>
              <a:ext uri="{FF2B5EF4-FFF2-40B4-BE49-F238E27FC236}">
                <a16:creationId xmlns:a16="http://schemas.microsoft.com/office/drawing/2014/main" id="{A585C045-B76D-4D50-90AD-DE4E796BE413}"/>
              </a:ext>
            </a:extLst>
          </p:cNvPr>
          <p:cNvSpPr>
            <a:spLocks noChangeArrowheads="1"/>
          </p:cNvSpPr>
          <p:nvPr/>
        </p:nvSpPr>
        <p:spPr bwMode="auto">
          <a:xfrm>
            <a:off x="1524001" y="89020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13" name="Rectangle 2">
            <a:extLst>
              <a:ext uri="{FF2B5EF4-FFF2-40B4-BE49-F238E27FC236}">
                <a16:creationId xmlns:a16="http://schemas.microsoft.com/office/drawing/2014/main" id="{1B7A0669-46D2-4553-8973-697EAEAA31C3}"/>
              </a:ext>
            </a:extLst>
          </p:cNvPr>
          <p:cNvSpPr>
            <a:spLocks noChangeArrowheads="1"/>
          </p:cNvSpPr>
          <p:nvPr/>
        </p:nvSpPr>
        <p:spPr bwMode="auto">
          <a:xfrm>
            <a:off x="1524001" y="89020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graphicFrame>
        <p:nvGraphicFramePr>
          <p:cNvPr id="14" name="Table 13">
            <a:extLst>
              <a:ext uri="{FF2B5EF4-FFF2-40B4-BE49-F238E27FC236}">
                <a16:creationId xmlns:a16="http://schemas.microsoft.com/office/drawing/2014/main" id="{A6CC8419-29CA-43E0-8706-E86036EF6D9E}"/>
              </a:ext>
            </a:extLst>
          </p:cNvPr>
          <p:cNvGraphicFramePr>
            <a:graphicFrameLocks noGrp="1"/>
          </p:cNvGraphicFramePr>
          <p:nvPr>
            <p:extLst>
              <p:ext uri="{D42A27DB-BD31-4B8C-83A1-F6EECF244321}">
                <p14:modId xmlns:p14="http://schemas.microsoft.com/office/powerpoint/2010/main" val="2928338094"/>
              </p:ext>
            </p:extLst>
          </p:nvPr>
        </p:nvGraphicFramePr>
        <p:xfrm>
          <a:off x="6095999" y="2707633"/>
          <a:ext cx="4303128" cy="3936472"/>
        </p:xfrm>
        <a:graphic>
          <a:graphicData uri="http://schemas.openxmlformats.org/drawingml/2006/table">
            <a:tbl>
              <a:tblPr firstRow="1" firstCol="1" bandRow="1"/>
              <a:tblGrid>
                <a:gridCol w="932394">
                  <a:extLst>
                    <a:ext uri="{9D8B030D-6E8A-4147-A177-3AD203B41FA5}">
                      <a16:colId xmlns:a16="http://schemas.microsoft.com/office/drawing/2014/main" val="3380155892"/>
                    </a:ext>
                  </a:extLst>
                </a:gridCol>
                <a:gridCol w="1685367">
                  <a:extLst>
                    <a:ext uri="{9D8B030D-6E8A-4147-A177-3AD203B41FA5}">
                      <a16:colId xmlns:a16="http://schemas.microsoft.com/office/drawing/2014/main" val="1521222548"/>
                    </a:ext>
                  </a:extLst>
                </a:gridCol>
                <a:gridCol w="1685367">
                  <a:extLst>
                    <a:ext uri="{9D8B030D-6E8A-4147-A177-3AD203B41FA5}">
                      <a16:colId xmlns:a16="http://schemas.microsoft.com/office/drawing/2014/main" val="203704633"/>
                    </a:ext>
                  </a:extLst>
                </a:gridCol>
              </a:tblGrid>
              <a:tr h="984118">
                <a:tc rowSpan="4">
                  <a:txBody>
                    <a:bodyPr/>
                    <a:lstStyle/>
                    <a:p>
                      <a:pPr algn="ct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800" b="1" dirty="0">
                          <a:effectLst/>
                          <a:latin typeface="Arial" panose="020B0604020202020204" pitchFamily="34" charset="0"/>
                          <a:ea typeface="Times New Roman" panose="02020603050405020304" pitchFamily="18" charset="0"/>
                        </a:rPr>
                        <a:t>The Consultation </a:t>
                      </a:r>
                      <a:endParaRPr lang="en-GB" sz="800" dirty="0">
                        <a:effectLst/>
                        <a:latin typeface="Times New Roman" panose="02020603050405020304" pitchFamily="18" charset="0"/>
                        <a:ea typeface="Times New Roman" panose="02020603050405020304" pitchFamily="18" charset="0"/>
                      </a:endParaRPr>
                    </a:p>
                    <a:p>
                      <a:pPr algn="ct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ct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txBody>
                  <a:tcPr marL="33377" marR="3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gn="just">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marL="0" lvl="0" indent="0" algn="just">
                        <a:spcAft>
                          <a:spcPts val="0"/>
                        </a:spcAft>
                        <a:buFont typeface="+mj-lt"/>
                        <a:buNone/>
                      </a:pPr>
                      <a:r>
                        <a:rPr lang="en-GB" sz="800" b="1" dirty="0">
                          <a:effectLst/>
                          <a:latin typeface="Arial" panose="020B0604020202020204" pitchFamily="34" charset="0"/>
                          <a:ea typeface="Times New Roman" panose="02020603050405020304" pitchFamily="18" charset="0"/>
                        </a:rPr>
                        <a:t>1.Assess the patient</a:t>
                      </a:r>
                      <a:endParaRPr lang="en-GB" sz="800" dirty="0">
                        <a:effectLst/>
                        <a:latin typeface="Times New Roman" panose="02020603050405020304" pitchFamily="18" charset="0"/>
                        <a:ea typeface="Times New Roman" panose="02020603050405020304" pitchFamily="18" charset="0"/>
                      </a:endParaRPr>
                    </a:p>
                  </a:txBody>
                  <a:tcPr marL="33377" marR="3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500" dirty="0">
                          <a:effectLst/>
                          <a:latin typeface="Arial" panose="020B0604020202020204" pitchFamily="34" charset="0"/>
                          <a:ea typeface="Times New Roman" panose="02020603050405020304" pitchFamily="18" charset="0"/>
                        </a:rPr>
                        <a:t> </a:t>
                      </a:r>
                      <a:endParaRPr lang="en-GB" sz="800" dirty="0">
                        <a:effectLst/>
                        <a:latin typeface="Times New Roman" panose="02020603050405020304" pitchFamily="18" charset="0"/>
                        <a:ea typeface="Times New Roman" panose="02020603050405020304" pitchFamily="18" charset="0"/>
                      </a:endParaRPr>
                    </a:p>
                    <a:p>
                      <a:pPr algn="just">
                        <a:spcAft>
                          <a:spcPts val="0"/>
                        </a:spcAft>
                      </a:pPr>
                      <a:r>
                        <a:rPr lang="en-GB" sz="800" dirty="0">
                          <a:effectLst/>
                          <a:latin typeface="Arial" panose="020B0604020202020204" pitchFamily="34" charset="0"/>
                          <a:ea typeface="Times New Roman" panose="02020603050405020304" pitchFamily="18" charset="0"/>
                        </a:rPr>
                        <a:t>Evidence of competence / Areas for development</a:t>
                      </a:r>
                      <a:endParaRPr lang="en-GB" sz="8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just">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txBody>
                  <a:tcPr marL="33377" marR="3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453983"/>
                  </a:ext>
                </a:extLst>
              </a:tr>
              <a:tr h="984118">
                <a:tc vMerge="1">
                  <a:txBody>
                    <a:bodyPr/>
                    <a:lstStyle/>
                    <a:p>
                      <a:endParaRPr lang="en-GB"/>
                    </a:p>
                  </a:txBody>
                  <a:tcPr/>
                </a:tc>
                <a:tc>
                  <a:txBody>
                    <a:bodyPr/>
                    <a:lstStyle/>
                    <a:p>
                      <a:pPr marL="457200" algn="just">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marL="0" lvl="0" indent="0" algn="just">
                        <a:spcAft>
                          <a:spcPts val="0"/>
                        </a:spcAft>
                        <a:buFont typeface="+mj-lt"/>
                        <a:buNone/>
                      </a:pPr>
                      <a:r>
                        <a:rPr lang="en-GB" sz="800" b="1" dirty="0">
                          <a:effectLst/>
                          <a:latin typeface="Arial" panose="020B0604020202020204" pitchFamily="34" charset="0"/>
                          <a:ea typeface="Times New Roman" panose="02020603050405020304" pitchFamily="18" charset="0"/>
                        </a:rPr>
                        <a:t>2.Consider the options</a:t>
                      </a:r>
                      <a:endParaRPr lang="en-GB" sz="800" dirty="0">
                        <a:effectLst/>
                        <a:latin typeface="Times New Roman" panose="02020603050405020304" pitchFamily="18" charset="0"/>
                        <a:ea typeface="Times New Roman" panose="02020603050405020304" pitchFamily="18" charset="0"/>
                      </a:endParaRPr>
                    </a:p>
                  </a:txBody>
                  <a:tcPr marL="33377" marR="3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800" dirty="0">
                          <a:effectLst/>
                          <a:latin typeface="Arial" panose="020B0604020202020204" pitchFamily="34" charset="0"/>
                          <a:ea typeface="Times New Roman" panose="02020603050405020304" pitchFamily="18" charset="0"/>
                        </a:rPr>
                        <a:t>Evidence of competence / Areas for development:</a:t>
                      </a:r>
                      <a:endParaRPr lang="en-GB" sz="8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txBody>
                  <a:tcPr marL="33377" marR="3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144814"/>
                  </a:ext>
                </a:extLst>
              </a:tr>
              <a:tr h="984118">
                <a:tc vMerge="1">
                  <a:txBody>
                    <a:bodyPr/>
                    <a:lstStyle/>
                    <a:p>
                      <a:endParaRPr lang="en-GB"/>
                    </a:p>
                  </a:txBody>
                  <a:tcPr/>
                </a:tc>
                <a:tc>
                  <a:txBody>
                    <a:bodyPr/>
                    <a:lstStyle/>
                    <a:p>
                      <a:pPr marL="457200" algn="just">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marL="0" lvl="0" indent="0">
                        <a:spcAft>
                          <a:spcPts val="0"/>
                        </a:spcAft>
                        <a:buFont typeface="+mj-lt"/>
                        <a:buNone/>
                      </a:pPr>
                      <a:r>
                        <a:rPr lang="en-GB" sz="800" b="1" dirty="0">
                          <a:effectLst/>
                          <a:latin typeface="Arial" panose="020B0604020202020204" pitchFamily="34" charset="0"/>
                          <a:ea typeface="Times New Roman" panose="02020603050405020304" pitchFamily="18" charset="0"/>
                        </a:rPr>
                        <a:t>3. Reach a shared decision</a:t>
                      </a:r>
                      <a:endParaRPr lang="en-GB" sz="800" dirty="0">
                        <a:effectLst/>
                        <a:latin typeface="Times New Roman" panose="02020603050405020304" pitchFamily="18" charset="0"/>
                        <a:ea typeface="Times New Roman" panose="02020603050405020304" pitchFamily="18" charset="0"/>
                      </a:endParaRPr>
                    </a:p>
                  </a:txBody>
                  <a:tcPr marL="33377" marR="3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800" dirty="0">
                          <a:effectLst/>
                          <a:latin typeface="Arial" panose="020B0604020202020204" pitchFamily="34" charset="0"/>
                          <a:ea typeface="Times New Roman" panose="02020603050405020304" pitchFamily="18" charset="0"/>
                        </a:rPr>
                        <a:t>Evidence of competence / Areas for development</a:t>
                      </a:r>
                      <a:endParaRPr lang="en-GB" sz="8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txBody>
                  <a:tcPr marL="33377" marR="3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871574"/>
                  </a:ext>
                </a:extLst>
              </a:tr>
              <a:tr h="984118">
                <a:tc vMerge="1">
                  <a:txBody>
                    <a:bodyPr/>
                    <a:lstStyle/>
                    <a:p>
                      <a:endParaRPr lang="en-GB"/>
                    </a:p>
                  </a:txBody>
                  <a:tcPr/>
                </a:tc>
                <a:tc>
                  <a:txBody>
                    <a:bodyPr/>
                    <a:lstStyle/>
                    <a:p>
                      <a:pPr marL="457200" algn="just">
                        <a:spcAft>
                          <a:spcPts val="0"/>
                        </a:spcAft>
                      </a:pPr>
                      <a:r>
                        <a:rPr lang="en-GB" sz="5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marL="0" lvl="0" indent="0" algn="just">
                        <a:spcAft>
                          <a:spcPts val="0"/>
                        </a:spcAft>
                        <a:buFont typeface="+mj-lt"/>
                        <a:buNone/>
                      </a:pPr>
                      <a:r>
                        <a:rPr lang="en-GB" sz="800" b="1" dirty="0">
                          <a:effectLst/>
                          <a:latin typeface="Arial" panose="020B0604020202020204" pitchFamily="34" charset="0"/>
                          <a:ea typeface="Times New Roman" panose="02020603050405020304" pitchFamily="18" charset="0"/>
                        </a:rPr>
                        <a:t>4. Prescribe</a:t>
                      </a:r>
                      <a:endParaRPr lang="en-GB" sz="800" dirty="0">
                        <a:effectLst/>
                        <a:latin typeface="Times New Roman" panose="02020603050405020304" pitchFamily="18" charset="0"/>
                        <a:ea typeface="Times New Roman" panose="02020603050405020304" pitchFamily="18" charset="0"/>
                      </a:endParaRPr>
                    </a:p>
                  </a:txBody>
                  <a:tcPr marL="33377" marR="3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800" dirty="0">
                          <a:effectLst/>
                          <a:latin typeface="Arial" panose="020B0604020202020204" pitchFamily="34" charset="0"/>
                          <a:ea typeface="Times New Roman" panose="02020603050405020304" pitchFamily="18" charset="0"/>
                        </a:rPr>
                        <a:t>Evidence of competence / Areas for development</a:t>
                      </a:r>
                      <a:endParaRPr lang="en-GB" sz="8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spcAft>
                          <a:spcPts val="0"/>
                        </a:spcAft>
                      </a:pPr>
                      <a:r>
                        <a:rPr lang="en-GB" sz="5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txBody>
                  <a:tcPr marL="33377" marR="3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773555"/>
                  </a:ext>
                </a:extLst>
              </a:tr>
            </a:tbl>
          </a:graphicData>
        </a:graphic>
      </p:graphicFrame>
    </p:spTree>
    <p:extLst>
      <p:ext uri="{BB962C8B-B14F-4D97-AF65-F5344CB8AC3E}">
        <p14:creationId xmlns:p14="http://schemas.microsoft.com/office/powerpoint/2010/main" val="553225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D116BE9-25A6-4042-BA0A-F3F1D63365E3}"/>
              </a:ext>
            </a:extLst>
          </p:cNvPr>
          <p:cNvGraphicFramePr>
            <a:graphicFrameLocks noGrp="1"/>
          </p:cNvGraphicFramePr>
          <p:nvPr>
            <p:ph sz="half" idx="1"/>
            <p:extLst>
              <p:ext uri="{D42A27DB-BD31-4B8C-83A1-F6EECF244321}">
                <p14:modId xmlns:p14="http://schemas.microsoft.com/office/powerpoint/2010/main" val="1044444327"/>
              </p:ext>
            </p:extLst>
          </p:nvPr>
        </p:nvGraphicFramePr>
        <p:xfrm>
          <a:off x="993913" y="410817"/>
          <a:ext cx="4886062" cy="6258546"/>
        </p:xfrm>
        <a:graphic>
          <a:graphicData uri="http://schemas.openxmlformats.org/drawingml/2006/table">
            <a:tbl>
              <a:tblPr firstRow="1" firstCol="1" bandRow="1"/>
              <a:tblGrid>
                <a:gridCol w="1020270">
                  <a:extLst>
                    <a:ext uri="{9D8B030D-6E8A-4147-A177-3AD203B41FA5}">
                      <a16:colId xmlns:a16="http://schemas.microsoft.com/office/drawing/2014/main" val="2721814770"/>
                    </a:ext>
                  </a:extLst>
                </a:gridCol>
                <a:gridCol w="1932896">
                  <a:extLst>
                    <a:ext uri="{9D8B030D-6E8A-4147-A177-3AD203B41FA5}">
                      <a16:colId xmlns:a16="http://schemas.microsoft.com/office/drawing/2014/main" val="916670972"/>
                    </a:ext>
                  </a:extLst>
                </a:gridCol>
                <a:gridCol w="1932896">
                  <a:extLst>
                    <a:ext uri="{9D8B030D-6E8A-4147-A177-3AD203B41FA5}">
                      <a16:colId xmlns:a16="http://schemas.microsoft.com/office/drawing/2014/main" val="938370227"/>
                    </a:ext>
                  </a:extLst>
                </a:gridCol>
              </a:tblGrid>
              <a:tr h="1043091">
                <a:tc rowSpan="6">
                  <a:txBody>
                    <a:bodyPr/>
                    <a:lstStyle/>
                    <a:p>
                      <a:pPr algn="ct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ctr">
                        <a:spcAft>
                          <a:spcPts val="0"/>
                        </a:spcAft>
                      </a:pPr>
                      <a:r>
                        <a:rPr lang="en-GB" sz="800" b="1" dirty="0">
                          <a:effectLst/>
                          <a:latin typeface="Arial" panose="020B0604020202020204" pitchFamily="34" charset="0"/>
                          <a:ea typeface="Times New Roman" panose="02020603050405020304" pitchFamily="18" charset="0"/>
                        </a:rPr>
                        <a:t>Prescribing Governance</a:t>
                      </a:r>
                      <a:endParaRPr lang="en-GB" sz="8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gn="just">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marL="0" lvl="0" indent="0" algn="just">
                        <a:spcAft>
                          <a:spcPts val="0"/>
                        </a:spcAft>
                        <a:buFont typeface="+mj-lt"/>
                        <a:buNone/>
                      </a:pPr>
                      <a:r>
                        <a:rPr lang="en-GB" sz="800" b="1" dirty="0">
                          <a:effectLst/>
                          <a:latin typeface="Arial" panose="020B0604020202020204" pitchFamily="34" charset="0"/>
                          <a:ea typeface="Times New Roman" panose="02020603050405020304" pitchFamily="18" charset="0"/>
                        </a:rPr>
                        <a:t>5. Provide information</a:t>
                      </a:r>
                      <a:endParaRPr lang="en-GB" sz="8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just">
                        <a:spcAft>
                          <a:spcPts val="0"/>
                        </a:spcAft>
                      </a:pPr>
                      <a:r>
                        <a:rPr lang="en-GB" sz="800" dirty="0">
                          <a:effectLst/>
                          <a:latin typeface="Arial" panose="020B0604020202020204" pitchFamily="34" charset="0"/>
                          <a:ea typeface="Times New Roman" panose="02020603050405020304" pitchFamily="18" charset="0"/>
                        </a:rPr>
                        <a:t>Evidence of competence / Areas for development</a:t>
                      </a:r>
                      <a:endParaRPr lang="en-GB" sz="800" dirty="0">
                        <a:effectLst/>
                        <a:latin typeface="Times New Roman" panose="02020603050405020304" pitchFamily="18" charset="0"/>
                        <a:ea typeface="Times New Roman" panose="02020603050405020304" pitchFamily="18" charset="0"/>
                      </a:endParaRPr>
                    </a:p>
                    <a:p>
                      <a:pPr algn="just">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just">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just">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just">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just">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just">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lgn="just">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085165"/>
                  </a:ext>
                </a:extLst>
              </a:tr>
              <a:tr h="1043091">
                <a:tc vMerge="1">
                  <a:txBody>
                    <a:bodyPr/>
                    <a:lstStyle/>
                    <a:p>
                      <a:endParaRPr lang="en-GB"/>
                    </a:p>
                  </a:txBody>
                  <a:tcPr/>
                </a:tc>
                <a:tc>
                  <a:txBody>
                    <a:bodyPr/>
                    <a:lstStyle/>
                    <a:p>
                      <a:pPr marL="457200" algn="just">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marL="0" lvl="0" indent="0" algn="just">
                        <a:spcAft>
                          <a:spcPts val="0"/>
                        </a:spcAft>
                        <a:buFont typeface="+mj-lt"/>
                        <a:buNone/>
                      </a:pPr>
                      <a:r>
                        <a:rPr lang="en-GB" sz="800" b="1" dirty="0">
                          <a:effectLst/>
                          <a:latin typeface="Arial" panose="020B0604020202020204" pitchFamily="34" charset="0"/>
                          <a:ea typeface="Times New Roman" panose="02020603050405020304" pitchFamily="18" charset="0"/>
                        </a:rPr>
                        <a:t>6. Monitor &amp; Review</a:t>
                      </a:r>
                      <a:endParaRPr lang="en-GB" sz="8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800" dirty="0">
                          <a:effectLst/>
                          <a:latin typeface="Arial" panose="020B0604020202020204" pitchFamily="34" charset="0"/>
                          <a:ea typeface="Times New Roman" panose="02020603050405020304" pitchFamily="18" charset="0"/>
                        </a:rPr>
                        <a:t>Evidence of competence / Areas for development</a:t>
                      </a:r>
                      <a:endParaRPr lang="en-GB" sz="8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8330716"/>
                  </a:ext>
                </a:extLst>
              </a:tr>
              <a:tr h="1043091">
                <a:tc vMerge="1">
                  <a:txBody>
                    <a:bodyPr/>
                    <a:lstStyle/>
                    <a:p>
                      <a:endParaRPr lang="en-GB"/>
                    </a:p>
                  </a:txBody>
                  <a:tcPr/>
                </a:tc>
                <a:tc>
                  <a:txBody>
                    <a:bodyPr/>
                    <a:lstStyle/>
                    <a:p>
                      <a:pPr marL="457200" algn="just">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marL="0" lvl="0" indent="0" algn="just">
                        <a:spcAft>
                          <a:spcPts val="0"/>
                        </a:spcAft>
                        <a:buFont typeface="+mj-lt"/>
                        <a:buNone/>
                      </a:pPr>
                      <a:r>
                        <a:rPr lang="en-GB" sz="800" b="1" dirty="0">
                          <a:effectLst/>
                          <a:latin typeface="Arial" panose="020B0604020202020204" pitchFamily="34" charset="0"/>
                          <a:ea typeface="Times New Roman" panose="02020603050405020304" pitchFamily="18" charset="0"/>
                        </a:rPr>
                        <a:t>7. Prescribing safely</a:t>
                      </a:r>
                      <a:endParaRPr lang="en-GB" sz="8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800" dirty="0">
                          <a:effectLst/>
                          <a:latin typeface="Arial" panose="020B0604020202020204" pitchFamily="34" charset="0"/>
                          <a:ea typeface="Times New Roman" panose="02020603050405020304" pitchFamily="18" charset="0"/>
                        </a:rPr>
                        <a:t>Evidence of competence / Areas for development</a:t>
                      </a:r>
                      <a:endParaRPr lang="en-GB" sz="8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683873"/>
                  </a:ext>
                </a:extLst>
              </a:tr>
              <a:tr h="1043091">
                <a:tc vMerge="1">
                  <a:txBody>
                    <a:bodyPr/>
                    <a:lstStyle/>
                    <a:p>
                      <a:endParaRPr lang="en-GB"/>
                    </a:p>
                  </a:txBody>
                  <a:tcPr/>
                </a:tc>
                <a:tc>
                  <a:txBody>
                    <a:bodyPr/>
                    <a:lstStyle/>
                    <a:p>
                      <a:pPr marL="457200" algn="just">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marL="0" lvl="0" indent="0" algn="just">
                        <a:spcAft>
                          <a:spcPts val="0"/>
                        </a:spcAft>
                        <a:buFont typeface="+mj-lt"/>
                        <a:buNone/>
                      </a:pPr>
                      <a:r>
                        <a:rPr lang="en-GB" sz="800" b="1" dirty="0">
                          <a:effectLst/>
                          <a:latin typeface="Arial" panose="020B0604020202020204" pitchFamily="34" charset="0"/>
                          <a:ea typeface="Times New Roman" panose="02020603050405020304" pitchFamily="18" charset="0"/>
                        </a:rPr>
                        <a:t>8. Prescribe professionally</a:t>
                      </a:r>
                      <a:endParaRPr lang="en-GB" sz="8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800" dirty="0">
                          <a:effectLst/>
                          <a:latin typeface="Arial" panose="020B0604020202020204" pitchFamily="34" charset="0"/>
                          <a:ea typeface="Times New Roman" panose="02020603050405020304" pitchFamily="18" charset="0"/>
                        </a:rPr>
                        <a:t>Evidence of competence / Areas for development </a:t>
                      </a:r>
                      <a:endParaRPr lang="en-GB" sz="8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669410"/>
                  </a:ext>
                </a:extLst>
              </a:tr>
              <a:tr h="1043091">
                <a:tc vMerge="1">
                  <a:txBody>
                    <a:bodyPr/>
                    <a:lstStyle/>
                    <a:p>
                      <a:endParaRPr lang="en-GB"/>
                    </a:p>
                  </a:txBody>
                  <a:tcPr/>
                </a:tc>
                <a:tc>
                  <a:txBody>
                    <a:bodyPr/>
                    <a:lstStyle/>
                    <a:p>
                      <a:pPr marL="457200" algn="just">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marL="0" lvl="0" indent="0" algn="l">
                        <a:spcAft>
                          <a:spcPts val="0"/>
                        </a:spcAft>
                        <a:buFont typeface="+mj-lt"/>
                        <a:buNone/>
                      </a:pPr>
                      <a:r>
                        <a:rPr lang="en-GB" sz="800" b="1" dirty="0">
                          <a:effectLst/>
                          <a:latin typeface="Arial" panose="020B0604020202020204" pitchFamily="34" charset="0"/>
                          <a:ea typeface="Times New Roman" panose="02020603050405020304" pitchFamily="18" charset="0"/>
                        </a:rPr>
                        <a:t>9. Improve prescribing practice</a:t>
                      </a:r>
                      <a:endParaRPr lang="en-GB" sz="800" dirty="0">
                        <a:effectLst/>
                        <a:latin typeface="Times New Roman" panose="02020603050405020304" pitchFamily="18" charset="0"/>
                        <a:ea typeface="Times New Roman" panose="02020603050405020304" pitchFamily="18" charset="0"/>
                      </a:endParaRPr>
                    </a:p>
                    <a:p>
                      <a:pPr marL="457200" algn="just">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marL="457200" algn="just">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800" dirty="0">
                          <a:effectLst/>
                          <a:latin typeface="Arial" panose="020B0604020202020204" pitchFamily="34" charset="0"/>
                          <a:ea typeface="Times New Roman" panose="02020603050405020304" pitchFamily="18" charset="0"/>
                        </a:rPr>
                        <a:t>Evidence of competence / Areas for development</a:t>
                      </a:r>
                      <a:endParaRPr lang="en-GB" sz="8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522975"/>
                  </a:ext>
                </a:extLst>
              </a:tr>
              <a:tr h="1043091">
                <a:tc vMerge="1">
                  <a:txBody>
                    <a:bodyPr/>
                    <a:lstStyle/>
                    <a:p>
                      <a:endParaRPr lang="en-GB"/>
                    </a:p>
                  </a:txBody>
                  <a:tcPr/>
                </a:tc>
                <a:tc>
                  <a:txBody>
                    <a:bodyPr/>
                    <a:lstStyle/>
                    <a:p>
                      <a:pPr marL="457200" algn="just">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marL="0" lvl="0" indent="0">
                        <a:spcAft>
                          <a:spcPts val="0"/>
                        </a:spcAft>
                        <a:buFont typeface="+mj-lt"/>
                        <a:buNone/>
                      </a:pPr>
                      <a:r>
                        <a:rPr lang="en-GB" sz="800" b="1" dirty="0">
                          <a:effectLst/>
                          <a:latin typeface="Arial" panose="020B0604020202020204" pitchFamily="34" charset="0"/>
                          <a:ea typeface="Times New Roman" panose="02020603050405020304" pitchFamily="18" charset="0"/>
                        </a:rPr>
                        <a:t>10. Prescribe as part of a team</a:t>
                      </a:r>
                      <a:endParaRPr lang="en-GB" sz="800" dirty="0">
                        <a:effectLst/>
                        <a:latin typeface="Times New Roman" panose="02020603050405020304" pitchFamily="18" charset="0"/>
                        <a:ea typeface="Times New Roman" panose="02020603050405020304" pitchFamily="18" charset="0"/>
                      </a:endParaRPr>
                    </a:p>
                    <a:p>
                      <a:pPr marL="457200" algn="just">
                        <a:spcAft>
                          <a:spcPts val="0"/>
                        </a:spcAft>
                      </a:pPr>
                      <a:r>
                        <a:rPr lang="en-GB" sz="400" b="1"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800" dirty="0">
                          <a:effectLst/>
                          <a:latin typeface="Arial" panose="020B0604020202020204" pitchFamily="34" charset="0"/>
                          <a:ea typeface="Times New Roman" panose="02020603050405020304" pitchFamily="18" charset="0"/>
                        </a:rPr>
                        <a:t>Evidence of competence / Areas for development</a:t>
                      </a:r>
                      <a:endParaRPr lang="en-GB" sz="8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400" dirty="0">
                          <a:effectLst/>
                          <a:latin typeface="Arial" panose="020B0604020202020204" pitchFamily="34" charset="0"/>
                          <a:ea typeface="Times New Roman" panose="02020603050405020304" pitchFamily="18" charset="0"/>
                        </a:rPr>
                        <a:t> </a:t>
                      </a:r>
                      <a:endParaRPr lang="en-GB" sz="400" dirty="0">
                        <a:effectLst/>
                        <a:latin typeface="Times New Roman" panose="02020603050405020304" pitchFamily="18" charset="0"/>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471757"/>
                  </a:ext>
                </a:extLst>
              </a:tr>
            </a:tbl>
          </a:graphicData>
        </a:graphic>
      </p:graphicFrame>
      <p:sp>
        <p:nvSpPr>
          <p:cNvPr id="4" name="Content Placeholder 3">
            <a:extLst>
              <a:ext uri="{FF2B5EF4-FFF2-40B4-BE49-F238E27FC236}">
                <a16:creationId xmlns:a16="http://schemas.microsoft.com/office/drawing/2014/main" id="{D099CD3D-1431-41CE-B64C-5EBCE1BF7B6B}"/>
              </a:ext>
            </a:extLst>
          </p:cNvPr>
          <p:cNvSpPr>
            <a:spLocks noGrp="1"/>
          </p:cNvSpPr>
          <p:nvPr>
            <p:ph sz="half" idx="2"/>
          </p:nvPr>
        </p:nvSpPr>
        <p:spPr>
          <a:xfrm>
            <a:off x="6153149" y="410817"/>
            <a:ext cx="5044937" cy="6258546"/>
          </a:xfrm>
        </p:spPr>
        <p:txBody>
          <a:bodyPr>
            <a:normAutofit fontScale="55000" lnSpcReduction="20000"/>
          </a:bodyPr>
          <a:lstStyle/>
          <a:p>
            <a:r>
              <a:rPr lang="en-GB" sz="2200" b="1" u="sng" dirty="0"/>
              <a:t>Declaration</a:t>
            </a:r>
            <a:endParaRPr lang="en-GB" sz="2200" dirty="0"/>
          </a:p>
          <a:p>
            <a:pPr marL="0" indent="0">
              <a:buNone/>
            </a:pPr>
            <a:endParaRPr lang="en-GB" sz="2200" dirty="0"/>
          </a:p>
          <a:p>
            <a:pPr lvl="0"/>
            <a:r>
              <a:rPr lang="en-GB" sz="2200" dirty="0"/>
              <a:t>My job description includes a prescribing statement </a:t>
            </a:r>
          </a:p>
          <a:p>
            <a:pPr lvl="0"/>
            <a:r>
              <a:rPr lang="en-GB" sz="2200" dirty="0"/>
              <a:t>I have read the Royal Pharmaceutical Society (RPS) publication ‘A Competency Framework for all Prescribers 2016’</a:t>
            </a:r>
          </a:p>
          <a:p>
            <a:pPr lvl="0"/>
            <a:r>
              <a:rPr lang="en-GB" sz="2200" dirty="0"/>
              <a:t>I have reviewed my competence and accurately reflected on my on-going development needs</a:t>
            </a:r>
          </a:p>
          <a:p>
            <a:pPr lvl="0"/>
            <a:r>
              <a:rPr lang="en-GB" sz="2200" dirty="0"/>
              <a:t>I have discussed this declaration and my reflection with my DMP or peer equivalent non-medical prescriber  or practice assessor </a:t>
            </a:r>
          </a:p>
          <a:p>
            <a:pPr lvl="0"/>
            <a:r>
              <a:rPr lang="en-GB" sz="2200" dirty="0"/>
              <a:t>I will discuss this declaration at my annual appraisal</a:t>
            </a:r>
          </a:p>
          <a:p>
            <a:pPr lvl="0"/>
            <a:r>
              <a:rPr lang="en-GB" sz="2200" dirty="0"/>
              <a:t>I have the knowledge and skills to safely prescribe within the level of my experience and competence, and I will act in accordance with the professional and ethical frameworks described by my professional body</a:t>
            </a:r>
          </a:p>
          <a:p>
            <a:pPr lvl="0"/>
            <a:r>
              <a:rPr lang="en-GB" sz="2200" dirty="0"/>
              <a:t>I have read the RBHT Non-Medical Prescribing Policy </a:t>
            </a:r>
          </a:p>
          <a:p>
            <a:pPr lvl="0"/>
            <a:r>
              <a:rPr lang="en-GB" sz="2200" dirty="0"/>
              <a:t>I have attended the mandatory minimum of 50% of in house forums / CPD sessions</a:t>
            </a:r>
          </a:p>
          <a:p>
            <a:pPr lvl="0"/>
            <a:endParaRPr lang="en-GB" sz="2200" dirty="0"/>
          </a:p>
          <a:p>
            <a:r>
              <a:rPr lang="en-GB" sz="2200" b="1" dirty="0"/>
              <a:t>Prescribers Signature:</a:t>
            </a:r>
            <a:endParaRPr lang="en-GB" sz="2200" dirty="0"/>
          </a:p>
          <a:p>
            <a:r>
              <a:rPr lang="en-GB" sz="2200" b="1" dirty="0"/>
              <a:t>Date:</a:t>
            </a:r>
            <a:endParaRPr lang="en-GB" sz="2200" dirty="0"/>
          </a:p>
          <a:p>
            <a:r>
              <a:rPr lang="en-GB" sz="2200" b="1" dirty="0"/>
              <a:t>DMP or Peer Name and Signature:</a:t>
            </a:r>
            <a:endParaRPr lang="en-GB" sz="2200" dirty="0"/>
          </a:p>
          <a:p>
            <a:r>
              <a:rPr lang="en-GB" sz="2200" b="1" dirty="0"/>
              <a:t>Date: </a:t>
            </a:r>
          </a:p>
          <a:p>
            <a:r>
              <a:rPr lang="en-GB" sz="2200" b="1" u="sng" dirty="0"/>
              <a:t>Acknowledged by Line Manager:</a:t>
            </a:r>
            <a:endParaRPr lang="en-GB" sz="2200" dirty="0"/>
          </a:p>
          <a:p>
            <a:r>
              <a:rPr lang="en-GB" sz="2200" b="1" dirty="0"/>
              <a:t>Line Managers Printed Name:</a:t>
            </a:r>
            <a:endParaRPr lang="en-GB" sz="2200" dirty="0"/>
          </a:p>
          <a:p>
            <a:r>
              <a:rPr lang="en-GB" sz="2200" b="1" dirty="0"/>
              <a:t>Line Managers Signature:</a:t>
            </a:r>
            <a:endParaRPr lang="en-GB" sz="2200" dirty="0"/>
          </a:p>
          <a:p>
            <a:r>
              <a:rPr lang="en-GB" sz="2200" b="1" dirty="0"/>
              <a:t>Date:</a:t>
            </a:r>
            <a:endParaRPr lang="en-GB" sz="2200" dirty="0"/>
          </a:p>
          <a:p>
            <a:pPr marL="0" indent="0">
              <a:buNone/>
            </a:pPr>
            <a:endParaRPr lang="en-GB" sz="2200" dirty="0"/>
          </a:p>
          <a:p>
            <a:pPr lvl="0"/>
            <a:endParaRPr lang="en-GB" dirty="0"/>
          </a:p>
          <a:p>
            <a:endParaRPr lang="en-GB" dirty="0"/>
          </a:p>
        </p:txBody>
      </p:sp>
    </p:spTree>
    <p:extLst>
      <p:ext uri="{BB962C8B-B14F-4D97-AF65-F5344CB8AC3E}">
        <p14:creationId xmlns:p14="http://schemas.microsoft.com/office/powerpoint/2010/main" val="300488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1B9110-3781-4EBB-8858-AE300FBEA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439" y="482026"/>
            <a:ext cx="5839640" cy="1343212"/>
          </a:xfrm>
          <a:prstGeom prst="rect">
            <a:avLst/>
          </a:prstGeom>
        </p:spPr>
      </p:pic>
      <p:pic>
        <p:nvPicPr>
          <p:cNvPr id="6" name="Picture 5" descr="A picture containing building&#10;&#10;Description automatically generated">
            <a:extLst>
              <a:ext uri="{FF2B5EF4-FFF2-40B4-BE49-F238E27FC236}">
                <a16:creationId xmlns:a16="http://schemas.microsoft.com/office/drawing/2014/main" id="{36989417-3196-4151-A92B-A79A6C38C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154" y="2381250"/>
            <a:ext cx="5312064" cy="3541376"/>
          </a:xfrm>
          <a:prstGeom prst="rect">
            <a:avLst/>
          </a:prstGeom>
        </p:spPr>
      </p:pic>
    </p:spTree>
    <p:extLst>
      <p:ext uri="{BB962C8B-B14F-4D97-AF65-F5344CB8AC3E}">
        <p14:creationId xmlns:p14="http://schemas.microsoft.com/office/powerpoint/2010/main" val="3712570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46615-D259-4493-8120-E8A838C6D86A}"/>
              </a:ext>
            </a:extLst>
          </p:cNvPr>
          <p:cNvSpPr>
            <a:spLocks noGrp="1"/>
          </p:cNvSpPr>
          <p:nvPr>
            <p:ph type="title"/>
          </p:nvPr>
        </p:nvSpPr>
        <p:spPr>
          <a:xfrm>
            <a:off x="838200" y="556995"/>
            <a:ext cx="10515600" cy="1133693"/>
          </a:xfrm>
        </p:spPr>
        <p:txBody>
          <a:bodyPr>
            <a:normAutofit/>
          </a:bodyPr>
          <a:lstStyle/>
          <a:p>
            <a:r>
              <a:rPr lang="en-GB" sz="5200"/>
              <a:t>Is non medical prescribing necessary?</a:t>
            </a:r>
          </a:p>
        </p:txBody>
      </p:sp>
      <p:graphicFrame>
        <p:nvGraphicFramePr>
          <p:cNvPr id="5" name="Content Placeholder 2">
            <a:extLst>
              <a:ext uri="{FF2B5EF4-FFF2-40B4-BE49-F238E27FC236}">
                <a16:creationId xmlns:a16="http://schemas.microsoft.com/office/drawing/2014/main" id="{8A564C50-C9B1-410F-AEDE-A275135ED7AE}"/>
              </a:ext>
            </a:extLst>
          </p:cNvPr>
          <p:cNvGraphicFramePr>
            <a:graphicFrameLocks noGrp="1"/>
          </p:cNvGraphicFramePr>
          <p:nvPr>
            <p:ph idx="1"/>
            <p:extLst>
              <p:ext uri="{D42A27DB-BD31-4B8C-83A1-F6EECF244321}">
                <p14:modId xmlns:p14="http://schemas.microsoft.com/office/powerpoint/2010/main" val="14307600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9EC0C44-2779-4595-A247-E1E3E0CD48B7}"/>
              </a:ext>
            </a:extLst>
          </p:cNvPr>
          <p:cNvSpPr txBox="1"/>
          <p:nvPr/>
        </p:nvSpPr>
        <p:spPr>
          <a:xfrm>
            <a:off x="970671" y="5884941"/>
            <a:ext cx="10383129" cy="1107996"/>
          </a:xfrm>
          <a:prstGeom prst="rect">
            <a:avLst/>
          </a:prstGeom>
          <a:noFill/>
        </p:spPr>
        <p:txBody>
          <a:bodyPr wrap="square" rtlCol="0">
            <a:spAutoFit/>
          </a:bodyPr>
          <a:lstStyle/>
          <a:p>
            <a:r>
              <a:rPr lang="en-GB" sz="1200" dirty="0"/>
              <a:t>1. Hacking &amp; Taylor. 2010. An Evaluation of the Scope and Practice of Non-Medical Prescribing in the North West. NHS, North West. Available at: </a:t>
            </a:r>
            <a:r>
              <a:rPr lang="en-GB" sz="1200" dirty="0">
                <a:hlinkClick r:id="rId7"/>
              </a:rPr>
              <a:t>(17) (PDF) An evaluation of the scope and practice of Non Medical Prescribing in the North West For NHS North West (researchgate.net) </a:t>
            </a:r>
            <a:r>
              <a:rPr lang="en-GB" sz="1200" dirty="0"/>
              <a:t>2. </a:t>
            </a:r>
            <a:r>
              <a:rPr lang="en-GB" sz="1200" dirty="0" err="1"/>
              <a:t>Scrafton</a:t>
            </a:r>
            <a:r>
              <a:rPr lang="en-GB" sz="1200" dirty="0"/>
              <a:t> </a:t>
            </a:r>
            <a:r>
              <a:rPr lang="en-GB" sz="1200" i="1" dirty="0"/>
              <a:t>et al. J Clin Nurs</a:t>
            </a:r>
            <a:r>
              <a:rPr lang="en-GB" sz="1200" dirty="0"/>
              <a:t>.2012;21(13–14):2044–2053. 3. NMC. 2015. Standards of proficiency for nurse and midwife prescribers. Available at: </a:t>
            </a:r>
            <a:r>
              <a:rPr lang="en-GB" sz="1200" dirty="0">
                <a:hlinkClick r:id="rId8"/>
              </a:rPr>
              <a:t>https://www.nmc.org.uk/globalassets/sitedocuments/standards/nmc-standards-proficiency-nurse-and-midwife-prescribers.pdf</a:t>
            </a:r>
            <a:r>
              <a:rPr lang="en-GB" sz="1200" dirty="0"/>
              <a:t>. URLs last accessed: April 2022.</a:t>
            </a:r>
          </a:p>
          <a:p>
            <a:endParaRPr lang="en-GB" dirty="0"/>
          </a:p>
        </p:txBody>
      </p:sp>
    </p:spTree>
    <p:extLst>
      <p:ext uri="{BB962C8B-B14F-4D97-AF65-F5344CB8AC3E}">
        <p14:creationId xmlns:p14="http://schemas.microsoft.com/office/powerpoint/2010/main" val="2604779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DEADB-AA5A-4F84-B433-8FE28380E7CA}"/>
              </a:ext>
            </a:extLst>
          </p:cNvPr>
          <p:cNvSpPr>
            <a:spLocks noGrp="1"/>
          </p:cNvSpPr>
          <p:nvPr>
            <p:ph type="title"/>
          </p:nvPr>
        </p:nvSpPr>
        <p:spPr>
          <a:xfrm>
            <a:off x="649224" y="960120"/>
            <a:ext cx="3867912" cy="4169664"/>
          </a:xfrm>
        </p:spPr>
        <p:txBody>
          <a:bodyPr>
            <a:normAutofit/>
          </a:bodyPr>
          <a:lstStyle/>
          <a:p>
            <a:pPr algn="r"/>
            <a:r>
              <a:rPr lang="en-GB"/>
              <a:t>Developing clinical skills</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59FF47-0AC4-47F1-9435-9DF89A6DB02C}"/>
              </a:ext>
            </a:extLst>
          </p:cNvPr>
          <p:cNvSpPr>
            <a:spLocks noGrp="1"/>
          </p:cNvSpPr>
          <p:nvPr>
            <p:ph idx="1"/>
          </p:nvPr>
        </p:nvSpPr>
        <p:spPr>
          <a:xfrm>
            <a:off x="4983480" y="960120"/>
            <a:ext cx="5513832" cy="4169664"/>
          </a:xfrm>
        </p:spPr>
        <p:txBody>
          <a:bodyPr anchor="ctr">
            <a:normAutofit/>
          </a:bodyPr>
          <a:lstStyle/>
          <a:p>
            <a:r>
              <a:rPr lang="en-GB" altLang="en-US" sz="2200" dirty="0"/>
              <a:t>Physical examination</a:t>
            </a:r>
          </a:p>
          <a:p>
            <a:r>
              <a:rPr lang="en-GB" altLang="en-US" sz="2200" dirty="0"/>
              <a:t>History taking</a:t>
            </a:r>
          </a:p>
          <a:p>
            <a:r>
              <a:rPr lang="en-GB" altLang="en-US" sz="2200" dirty="0"/>
              <a:t>Requesting and interpretation of investigations </a:t>
            </a:r>
          </a:p>
          <a:p>
            <a:r>
              <a:rPr lang="en-GB" altLang="en-US" sz="2200" dirty="0"/>
              <a:t>Making/receiving referrals</a:t>
            </a:r>
          </a:p>
          <a:p>
            <a:r>
              <a:rPr lang="en-GB" altLang="en-US" sz="2200" dirty="0"/>
              <a:t>Diagnostic skills</a:t>
            </a:r>
          </a:p>
          <a:p>
            <a:r>
              <a:rPr lang="en-US" altLang="en-US" sz="2000" dirty="0"/>
              <a:t>Managing patient caseloads</a:t>
            </a:r>
          </a:p>
          <a:p>
            <a:r>
              <a:rPr lang="en-US" altLang="en-US" sz="2000" dirty="0"/>
              <a:t>Prescribing medicines and treatments </a:t>
            </a:r>
          </a:p>
          <a:p>
            <a:r>
              <a:rPr lang="en-GB" altLang="en-US" sz="2000" dirty="0"/>
              <a:t>Running clinics</a:t>
            </a:r>
            <a:endParaRPr lang="en-GB" altLang="en-US" sz="2200" dirty="0"/>
          </a:p>
          <a:p>
            <a:endParaRPr lang="en-GB" sz="2200" dirty="0"/>
          </a:p>
        </p:txBody>
      </p:sp>
      <p:pic>
        <p:nvPicPr>
          <p:cNvPr id="32" name="Picture 2" descr="C:\Users\Anne\AppData\Local\Microsoft\Windows\Temporary Internet Files\Content.IE5\3ZG7PUOG\MP900430657[1].jpg">
            <a:extLst>
              <a:ext uri="{FF2B5EF4-FFF2-40B4-BE49-F238E27FC236}">
                <a16:creationId xmlns:a16="http://schemas.microsoft.com/office/drawing/2014/main" id="{6254EFCE-44F5-40A4-BD62-86325C84A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4477" y="463700"/>
            <a:ext cx="19145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descr="Normal_ECG">
            <a:extLst>
              <a:ext uri="{FF2B5EF4-FFF2-40B4-BE49-F238E27FC236}">
                <a16:creationId xmlns:a16="http://schemas.microsoft.com/office/drawing/2014/main" id="{B5A17D99-EA17-4E1A-89C5-1AF1A21B2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671" y="4291869"/>
            <a:ext cx="35274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36FC86CE-C6D6-4456-8BF4-308AFC3D2584}"/>
              </a:ext>
            </a:extLst>
          </p:cNvPr>
          <p:cNvSpPr txBox="1"/>
          <p:nvPr/>
        </p:nvSpPr>
        <p:spPr>
          <a:xfrm>
            <a:off x="754857" y="5188445"/>
            <a:ext cx="6096000" cy="391517"/>
          </a:xfrm>
          <a:prstGeom prst="rect">
            <a:avLst/>
          </a:prstGeom>
          <a:noFill/>
        </p:spPr>
        <p:txBody>
          <a:bodyPr wrap="square">
            <a:spAutoFit/>
          </a:bodyPr>
          <a:lstStyle/>
          <a:p>
            <a:pPr marL="0" lvl="0" indent="0">
              <a:lnSpc>
                <a:spcPct val="80000"/>
              </a:lnSpc>
              <a:spcBef>
                <a:spcPts val="0"/>
              </a:spcBef>
              <a:buNone/>
            </a:pPr>
            <a:r>
              <a:rPr lang="en-GB" altLang="en-US" sz="1200" dirty="0">
                <a:solidFill>
                  <a:prstClr val="black"/>
                </a:solidFill>
              </a:rPr>
              <a:t>C.N.O. 10 key roles for nurses </a:t>
            </a:r>
          </a:p>
          <a:p>
            <a:pPr marL="0" lvl="0" indent="0">
              <a:lnSpc>
                <a:spcPct val="80000"/>
              </a:lnSpc>
              <a:spcBef>
                <a:spcPts val="0"/>
              </a:spcBef>
              <a:buNone/>
            </a:pPr>
            <a:r>
              <a:rPr lang="en-GB" altLang="en-US" sz="1200" dirty="0">
                <a:solidFill>
                  <a:prstClr val="black"/>
                </a:solidFill>
              </a:rPr>
              <a:t>The NHS Plan (July 2000) www.nhs.uk/nationalplan</a:t>
            </a:r>
          </a:p>
        </p:txBody>
      </p:sp>
    </p:spTree>
    <p:extLst>
      <p:ext uri="{BB962C8B-B14F-4D97-AF65-F5344CB8AC3E}">
        <p14:creationId xmlns:p14="http://schemas.microsoft.com/office/powerpoint/2010/main" val="3539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0BEAD-ED14-4FF7-A446-518D093DE026}"/>
              </a:ext>
            </a:extLst>
          </p:cNvPr>
          <p:cNvSpPr>
            <a:spLocks noGrp="1"/>
          </p:cNvSpPr>
          <p:nvPr>
            <p:ph type="title"/>
          </p:nvPr>
        </p:nvSpPr>
        <p:spPr>
          <a:xfrm>
            <a:off x="649224" y="960120"/>
            <a:ext cx="3867912" cy="4169664"/>
          </a:xfrm>
        </p:spPr>
        <p:txBody>
          <a:bodyPr>
            <a:normAutofit/>
          </a:bodyPr>
          <a:lstStyle/>
          <a:p>
            <a:pPr algn="r"/>
            <a:r>
              <a:rPr lang="en-GB" dirty="0"/>
              <a:t>Measuring impact</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A4BA2C-2A6D-4AAE-AB43-42A6C74A1E8F}"/>
              </a:ext>
            </a:extLst>
          </p:cNvPr>
          <p:cNvSpPr>
            <a:spLocks noGrp="1"/>
          </p:cNvSpPr>
          <p:nvPr>
            <p:ph idx="1"/>
          </p:nvPr>
        </p:nvSpPr>
        <p:spPr>
          <a:xfrm>
            <a:off x="4983480" y="960120"/>
            <a:ext cx="5513832" cy="4169664"/>
          </a:xfrm>
        </p:spPr>
        <p:txBody>
          <a:bodyPr anchor="ctr">
            <a:normAutofit/>
          </a:bodyPr>
          <a:lstStyle/>
          <a:p>
            <a:endParaRPr lang="en-GB" sz="2400"/>
          </a:p>
          <a:p>
            <a:r>
              <a:rPr lang="en-GB" sz="2400"/>
              <a:t>Don’t need to justify role</a:t>
            </a:r>
          </a:p>
          <a:p>
            <a:r>
              <a:rPr lang="en-GB" sz="2400"/>
              <a:t>Audit measures benefit of non medical prescribing</a:t>
            </a:r>
          </a:p>
          <a:p>
            <a:r>
              <a:rPr lang="en-GB" sz="2400"/>
              <a:t>Adherence to guidelines can be measured</a:t>
            </a:r>
          </a:p>
          <a:p>
            <a:r>
              <a:rPr lang="en-GB" sz="2400"/>
              <a:t>Evidence for expansion in non medical prescribing</a:t>
            </a:r>
          </a:p>
          <a:p>
            <a:endParaRPr lang="en-GB" sz="2400"/>
          </a:p>
        </p:txBody>
      </p:sp>
    </p:spTree>
    <p:extLst>
      <p:ext uri="{BB962C8B-B14F-4D97-AF65-F5344CB8AC3E}">
        <p14:creationId xmlns:p14="http://schemas.microsoft.com/office/powerpoint/2010/main" val="31376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8252-7DBC-4EC1-8811-FD2C64A1DFD6}"/>
              </a:ext>
            </a:extLst>
          </p:cNvPr>
          <p:cNvSpPr>
            <a:spLocks noGrp="1"/>
          </p:cNvSpPr>
          <p:nvPr>
            <p:ph type="title"/>
          </p:nvPr>
        </p:nvSpPr>
        <p:spPr>
          <a:xfrm>
            <a:off x="838200" y="252584"/>
            <a:ext cx="10515600" cy="1325563"/>
          </a:xfrm>
        </p:spPr>
        <p:txBody>
          <a:bodyPr/>
          <a:lstStyle/>
          <a:p>
            <a:r>
              <a:rPr lang="en-GB" dirty="0"/>
              <a:t>Audit</a:t>
            </a:r>
          </a:p>
        </p:txBody>
      </p:sp>
      <p:graphicFrame>
        <p:nvGraphicFramePr>
          <p:cNvPr id="7" name="Table 6">
            <a:extLst>
              <a:ext uri="{FF2B5EF4-FFF2-40B4-BE49-F238E27FC236}">
                <a16:creationId xmlns:a16="http://schemas.microsoft.com/office/drawing/2014/main" id="{68607196-927C-470E-B6F1-C557F87EDE03}"/>
              </a:ext>
            </a:extLst>
          </p:cNvPr>
          <p:cNvGraphicFramePr>
            <a:graphicFrameLocks noGrp="1"/>
          </p:cNvGraphicFramePr>
          <p:nvPr>
            <p:extLst>
              <p:ext uri="{D42A27DB-BD31-4B8C-83A1-F6EECF244321}">
                <p14:modId xmlns:p14="http://schemas.microsoft.com/office/powerpoint/2010/main" val="3469986584"/>
              </p:ext>
            </p:extLst>
          </p:nvPr>
        </p:nvGraphicFramePr>
        <p:xfrm>
          <a:off x="1124125" y="1501630"/>
          <a:ext cx="9622781" cy="4675346"/>
        </p:xfrm>
        <a:graphic>
          <a:graphicData uri="http://schemas.openxmlformats.org/drawingml/2006/table">
            <a:tbl>
              <a:tblPr/>
              <a:tblGrid>
                <a:gridCol w="219281">
                  <a:extLst>
                    <a:ext uri="{9D8B030D-6E8A-4147-A177-3AD203B41FA5}">
                      <a16:colId xmlns:a16="http://schemas.microsoft.com/office/drawing/2014/main" val="2804342708"/>
                    </a:ext>
                  </a:extLst>
                </a:gridCol>
                <a:gridCol w="455008">
                  <a:extLst>
                    <a:ext uri="{9D8B030D-6E8A-4147-A177-3AD203B41FA5}">
                      <a16:colId xmlns:a16="http://schemas.microsoft.com/office/drawing/2014/main" val="1679308486"/>
                    </a:ext>
                  </a:extLst>
                </a:gridCol>
                <a:gridCol w="542721">
                  <a:extLst>
                    <a:ext uri="{9D8B030D-6E8A-4147-A177-3AD203B41FA5}">
                      <a16:colId xmlns:a16="http://schemas.microsoft.com/office/drawing/2014/main" val="3223269669"/>
                    </a:ext>
                  </a:extLst>
                </a:gridCol>
                <a:gridCol w="760174">
                  <a:extLst>
                    <a:ext uri="{9D8B030D-6E8A-4147-A177-3AD203B41FA5}">
                      <a16:colId xmlns:a16="http://schemas.microsoft.com/office/drawing/2014/main" val="3028147557"/>
                    </a:ext>
                  </a:extLst>
                </a:gridCol>
                <a:gridCol w="628605">
                  <a:extLst>
                    <a:ext uri="{9D8B030D-6E8A-4147-A177-3AD203B41FA5}">
                      <a16:colId xmlns:a16="http://schemas.microsoft.com/office/drawing/2014/main" val="3164851701"/>
                    </a:ext>
                  </a:extLst>
                </a:gridCol>
                <a:gridCol w="586576">
                  <a:extLst>
                    <a:ext uri="{9D8B030D-6E8A-4147-A177-3AD203B41FA5}">
                      <a16:colId xmlns:a16="http://schemas.microsoft.com/office/drawing/2014/main" val="3226493942"/>
                    </a:ext>
                  </a:extLst>
                </a:gridCol>
                <a:gridCol w="606678">
                  <a:extLst>
                    <a:ext uri="{9D8B030D-6E8A-4147-A177-3AD203B41FA5}">
                      <a16:colId xmlns:a16="http://schemas.microsoft.com/office/drawing/2014/main" val="2552899225"/>
                    </a:ext>
                  </a:extLst>
                </a:gridCol>
                <a:gridCol w="696217">
                  <a:extLst>
                    <a:ext uri="{9D8B030D-6E8A-4147-A177-3AD203B41FA5}">
                      <a16:colId xmlns:a16="http://schemas.microsoft.com/office/drawing/2014/main" val="625120389"/>
                    </a:ext>
                  </a:extLst>
                </a:gridCol>
                <a:gridCol w="862505">
                  <a:extLst>
                    <a:ext uri="{9D8B030D-6E8A-4147-A177-3AD203B41FA5}">
                      <a16:colId xmlns:a16="http://schemas.microsoft.com/office/drawing/2014/main" val="1844744902"/>
                    </a:ext>
                  </a:extLst>
                </a:gridCol>
                <a:gridCol w="672462">
                  <a:extLst>
                    <a:ext uri="{9D8B030D-6E8A-4147-A177-3AD203B41FA5}">
                      <a16:colId xmlns:a16="http://schemas.microsoft.com/office/drawing/2014/main" val="4131067176"/>
                    </a:ext>
                  </a:extLst>
                </a:gridCol>
                <a:gridCol w="767484">
                  <a:extLst>
                    <a:ext uri="{9D8B030D-6E8A-4147-A177-3AD203B41FA5}">
                      <a16:colId xmlns:a16="http://schemas.microsoft.com/office/drawing/2014/main" val="2248693753"/>
                    </a:ext>
                  </a:extLst>
                </a:gridCol>
                <a:gridCol w="599368">
                  <a:extLst>
                    <a:ext uri="{9D8B030D-6E8A-4147-A177-3AD203B41FA5}">
                      <a16:colId xmlns:a16="http://schemas.microsoft.com/office/drawing/2014/main" val="883853980"/>
                    </a:ext>
                  </a:extLst>
                </a:gridCol>
                <a:gridCol w="630433">
                  <a:extLst>
                    <a:ext uri="{9D8B030D-6E8A-4147-A177-3AD203B41FA5}">
                      <a16:colId xmlns:a16="http://schemas.microsoft.com/office/drawing/2014/main" val="412432288"/>
                    </a:ext>
                  </a:extLst>
                </a:gridCol>
                <a:gridCol w="745555">
                  <a:extLst>
                    <a:ext uri="{9D8B030D-6E8A-4147-A177-3AD203B41FA5}">
                      <a16:colId xmlns:a16="http://schemas.microsoft.com/office/drawing/2014/main" val="2055937548"/>
                    </a:ext>
                  </a:extLst>
                </a:gridCol>
                <a:gridCol w="849714">
                  <a:extLst>
                    <a:ext uri="{9D8B030D-6E8A-4147-A177-3AD203B41FA5}">
                      <a16:colId xmlns:a16="http://schemas.microsoft.com/office/drawing/2014/main" val="1517278756"/>
                    </a:ext>
                  </a:extLst>
                </a:gridCol>
              </a:tblGrid>
              <a:tr h="142506">
                <a:tc gridSpan="3">
                  <a:txBody>
                    <a:bodyPr/>
                    <a:lstStyle/>
                    <a:p>
                      <a:pPr algn="l" fontAlgn="ctr"/>
                      <a:r>
                        <a:rPr lang="en-GB" sz="800" b="1" i="0" u="none" strike="noStrike">
                          <a:solidFill>
                            <a:srgbClr val="000000"/>
                          </a:solidFill>
                          <a:effectLst/>
                          <a:latin typeface="Calibri" panose="020F0502020204030204" pitchFamily="34" charset="0"/>
                        </a:rPr>
                        <a:t>Ward Round 2021</a:t>
                      </a:r>
                    </a:p>
                  </a:txBody>
                  <a:tcPr marL="47747"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531326"/>
                  </a:ext>
                </a:extLst>
              </a:tr>
              <a:tr h="228010">
                <a:tc>
                  <a:txBody>
                    <a:bodyPr/>
                    <a:lstStyle/>
                    <a:p>
                      <a:pPr algn="ctr" fontAlgn="ctr"/>
                      <a:r>
                        <a:rPr lang="en-GB" sz="600" b="1" i="0" u="none" strike="noStrike">
                          <a:solidFill>
                            <a:srgbClr val="FFFFFF"/>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GB" sz="600" b="1" i="0" u="none" strike="noStrike">
                          <a:solidFill>
                            <a:srgbClr val="FFFFFF"/>
                          </a:solidFill>
                          <a:effectLst/>
                          <a:latin typeface="Calibri" panose="020F0502020204030204" pitchFamily="34" charset="0"/>
                        </a:rPr>
                        <a:t>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GB" sz="600" b="1" i="0" u="none" strike="noStrike">
                          <a:solidFill>
                            <a:srgbClr val="FFFFFF"/>
                          </a:solidFill>
                          <a:effectLst/>
                          <a:latin typeface="Calibri" panose="020F0502020204030204" pitchFamily="34" charset="0"/>
                        </a:rPr>
                        <a:t>Hospital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Procedure urgency</a:t>
                      </a:r>
                    </a:p>
                  </a:txBody>
                  <a:tcPr marL="95494"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Procedure</a:t>
                      </a:r>
                    </a:p>
                  </a:txBody>
                  <a:tcPr marL="4774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First operator</a:t>
                      </a:r>
                    </a:p>
                  </a:txBody>
                  <a:tcPr marL="4774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Second operator</a:t>
                      </a:r>
                    </a:p>
                  </a:txBody>
                  <a:tcPr marL="4774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Medication changes</a:t>
                      </a:r>
                    </a:p>
                  </a:txBody>
                  <a:tcPr marL="4774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Drugs changed</a:t>
                      </a:r>
                    </a:p>
                  </a:txBody>
                  <a:tcPr marL="4774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Discussed with medical staff</a:t>
                      </a:r>
                    </a:p>
                  </a:txBody>
                  <a:tcPr marL="4774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Reason for discussion</a:t>
                      </a:r>
                    </a:p>
                  </a:txBody>
                  <a:tcPr marL="4774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Other referral</a:t>
                      </a:r>
                    </a:p>
                  </a:txBody>
                  <a:tcPr marL="4774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Discharge today</a:t>
                      </a:r>
                    </a:p>
                  </a:txBody>
                  <a:tcPr marL="4774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Data exported to Info Flex</a:t>
                      </a:r>
                    </a:p>
                  </a:txBody>
                  <a:tcPr marL="4774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ctr"/>
                      <a:r>
                        <a:rPr lang="en-GB" sz="600" b="1" i="0" u="none" strike="noStrike">
                          <a:solidFill>
                            <a:srgbClr val="FFFFFF"/>
                          </a:solidFill>
                          <a:effectLst/>
                          <a:latin typeface="Calibri" panose="020F0502020204030204" pitchFamily="34" charset="0"/>
                        </a:rPr>
                        <a:t>Notes</a:t>
                      </a:r>
                    </a:p>
                  </a:txBody>
                  <a:tcPr marL="4774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1332320710"/>
                  </a:ext>
                </a:extLst>
              </a:tr>
              <a:tr h="100325">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89983412"/>
                  </a:ext>
                </a:extLst>
              </a:tr>
              <a:tr h="114005">
                <a:tc>
                  <a:txBody>
                    <a:bodyPr/>
                    <a:lstStyle/>
                    <a:p>
                      <a:pPr algn="ctr" fontAlgn="ctr"/>
                      <a:r>
                        <a:rPr lang="en-GB" sz="600" b="0" i="0" u="none" strike="noStrike">
                          <a:solidFill>
                            <a:srgbClr val="000000"/>
                          </a:solidFill>
                          <a:effectLst/>
                          <a:latin typeface="Calibri" panose="020F0502020204030204" pitchFamily="34" charset="0"/>
                        </a:rPr>
                        <a:t>e.g.</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01-Jan-15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15/00125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MM</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Rob</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Ramipril</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In AF</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FH Screening</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See diary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34984158"/>
                  </a:ext>
                </a:extLst>
              </a:tr>
              <a:tr h="100325">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n-GB" sz="600" b="0" i="0" u="none" strike="noStrike">
                        <a:solidFill>
                          <a:srgbClr val="000000"/>
                        </a:solidFill>
                        <a:effectLst/>
                        <a:latin typeface="Calibri" panose="020F0502020204030204" pitchFamily="34" charset="0"/>
                      </a:endParaRPr>
                    </a:p>
                  </a:txBody>
                  <a:tcPr marL="47747" marR="0" marT="0"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54625047"/>
                  </a:ext>
                </a:extLst>
              </a:tr>
              <a:tr h="114005">
                <a:tc>
                  <a:txBody>
                    <a:bodyPr/>
                    <a:lstStyle/>
                    <a:p>
                      <a:pPr algn="ctr" fontAlgn="ctr"/>
                      <a:r>
                        <a:rPr lang="en-GB" sz="600" b="0" i="0" u="none" strike="noStrike">
                          <a:solidFill>
                            <a:srgbClr val="000000"/>
                          </a:solidFill>
                          <a:effectLst/>
                          <a:latin typeface="Calibri" panose="020F0502020204030204" pitchFamily="34" charset="0"/>
                        </a:rPr>
                        <a:t>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07-Jan-21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4152191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GR</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FH Screening</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55500710"/>
                  </a:ext>
                </a:extLst>
              </a:tr>
              <a:tr h="114005">
                <a:tc>
                  <a:txBody>
                    <a:bodyPr/>
                    <a:lstStyle/>
                    <a:p>
                      <a:pPr algn="ctr" fontAlgn="ctr"/>
                      <a:r>
                        <a:rPr lang="en-GB" sz="600" b="0" i="0" u="none" strike="noStrike">
                          <a:solidFill>
                            <a:srgbClr val="000000"/>
                          </a:solidFill>
                          <a:effectLst/>
                          <a:latin typeface="Calibri" panose="020F0502020204030204" pitchFamily="34" charset="0"/>
                        </a:rPr>
                        <a:t>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11-Jan-21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4152577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GR</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See diary for meds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64750991"/>
                  </a:ext>
                </a:extLst>
              </a:tr>
              <a:tr h="114005">
                <a:tc>
                  <a:txBody>
                    <a:bodyPr/>
                    <a:lstStyle/>
                    <a:p>
                      <a:pPr algn="ctr" fontAlgn="ctr"/>
                      <a:r>
                        <a:rPr lang="en-GB" sz="600" b="0" i="0" u="none" strike="noStrike">
                          <a:solidFill>
                            <a:srgbClr val="000000"/>
                          </a:solidFill>
                          <a:effectLst/>
                          <a:latin typeface="Calibri" panose="020F0502020204030204" pitchFamily="34" charset="0"/>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11-Jan-21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4152581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RS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See diary for meds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31226837"/>
                  </a:ext>
                </a:extLst>
              </a:tr>
              <a:tr h="114005">
                <a:tc>
                  <a:txBody>
                    <a:bodyPr/>
                    <a:lstStyle/>
                    <a:p>
                      <a:pPr algn="ctr" fontAlgn="ctr"/>
                      <a:r>
                        <a:rPr lang="en-GB" sz="600" b="0" i="0" u="none" strike="noStrike">
                          <a:solidFill>
                            <a:srgbClr val="000000"/>
                          </a:solidFill>
                          <a:effectLst/>
                          <a:latin typeface="Calibri" panose="020F0502020204030204" pitchFamily="34" charset="0"/>
                        </a:rPr>
                        <a:t>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11-Jan-21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Calibri" panose="020F0502020204030204" pitchFamily="34" charset="0"/>
                        </a:rPr>
                        <a:t>4152572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RS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00659100"/>
                  </a:ext>
                </a:extLst>
              </a:tr>
              <a:tr h="114005">
                <a:tc>
                  <a:txBody>
                    <a:bodyPr/>
                    <a:lstStyle/>
                    <a:p>
                      <a:pPr algn="ctr" fontAlgn="ctr"/>
                      <a:r>
                        <a:rPr lang="en-GB" sz="600" b="0" i="0" u="none" strike="noStrike">
                          <a:solidFill>
                            <a:srgbClr val="000000"/>
                          </a:solidFill>
                          <a:effectLst/>
                          <a:latin typeface="Calibri" panose="020F0502020204030204" pitchFamily="34" charset="0"/>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11-Jan-21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4152574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GR</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Nikhil</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58974040"/>
                  </a:ext>
                </a:extLst>
              </a:tr>
              <a:tr h="114005">
                <a:tc>
                  <a:txBody>
                    <a:bodyPr/>
                    <a:lstStyle/>
                    <a:p>
                      <a:pPr algn="ctr" fontAlgn="ctr"/>
                      <a:r>
                        <a:rPr lang="en-GB" sz="600" b="0" i="0" u="none" strike="noStrike">
                          <a:solidFill>
                            <a:srgbClr val="000000"/>
                          </a:solidFill>
                          <a:effectLst/>
                          <a:latin typeface="Calibri" panose="020F0502020204030204" pitchFamily="34" charset="0"/>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13-Jan-21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4152700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TK</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None</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NRT</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47184919"/>
                  </a:ext>
                </a:extLst>
              </a:tr>
              <a:tr h="114005">
                <a:tc>
                  <a:txBody>
                    <a:bodyPr/>
                    <a:lstStyle/>
                    <a:p>
                      <a:pPr algn="ctr" fontAlgn="ctr"/>
                      <a:r>
                        <a:rPr lang="en-GB" sz="600" b="0" i="0" u="none" strike="noStrike">
                          <a:solidFill>
                            <a:srgbClr val="000000"/>
                          </a:solidFill>
                          <a:effectLst/>
                          <a:latin typeface="Calibri" panose="020F0502020204030204" pitchFamily="34" charset="0"/>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13-Jan-21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4152718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Angiogram</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GR</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None</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N/A</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68740020"/>
                  </a:ext>
                </a:extLst>
              </a:tr>
              <a:tr h="114005">
                <a:tc>
                  <a:txBody>
                    <a:bodyPr/>
                    <a:lstStyle/>
                    <a:p>
                      <a:pPr algn="ctr" fontAlgn="ctr"/>
                      <a:r>
                        <a:rPr lang="en-GB" sz="600" b="0" i="0" u="none" strike="noStrike">
                          <a:solidFill>
                            <a:srgbClr val="000000"/>
                          </a:solidFill>
                          <a:effectLst/>
                          <a:latin typeface="Calibri" panose="020F0502020204030204" pitchFamily="34" charset="0"/>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18-Jan-21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4153195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TK</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None</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AF management</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See diary for meds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22428770"/>
                  </a:ext>
                </a:extLst>
              </a:tr>
              <a:tr h="114005">
                <a:tc>
                  <a:txBody>
                    <a:bodyPr/>
                    <a:lstStyle/>
                    <a:p>
                      <a:pPr algn="ctr" fontAlgn="ctr"/>
                      <a:r>
                        <a:rPr lang="en-GB" sz="600" b="0" i="0" u="none" strike="noStrike">
                          <a:solidFill>
                            <a:srgbClr val="000000"/>
                          </a:solidFill>
                          <a:effectLst/>
                          <a:latin typeface="Calibri" panose="020F0502020204030204" pitchFamily="34" charset="0"/>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18-Jan-21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4153207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MCD</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None</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Wingdings" panose="05000000000000000000" pitchFamily="2" charset="2"/>
                        </a:rPr>
                        <a:t>á</a:t>
                      </a:r>
                      <a:r>
                        <a:rPr lang="en-GB" sz="500" b="0" i="0" u="none" strike="noStrike">
                          <a:solidFill>
                            <a:srgbClr val="000000"/>
                          </a:solidFill>
                          <a:effectLst/>
                          <a:latin typeface="Calibri" panose="020F0502020204030204" pitchFamily="34" charset="0"/>
                        </a:rPr>
                        <a:t>Lansoprazole to 30mg</a:t>
                      </a:r>
                      <a:endParaRPr lang="en-GB" sz="600" b="0" i="0" u="none" strike="noStrike">
                        <a:solidFill>
                          <a:srgbClr val="000000"/>
                        </a:solidFill>
                        <a:effectLst/>
                        <a:latin typeface="Calibri" panose="020F0502020204030204" pitchFamily="34" charset="0"/>
                      </a:endParaRP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Bystander disease</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35449014"/>
                  </a:ext>
                </a:extLst>
              </a:tr>
              <a:tr h="114005">
                <a:tc>
                  <a:txBody>
                    <a:bodyPr/>
                    <a:lstStyle/>
                    <a:p>
                      <a:pPr algn="ctr" fontAlgn="ctr"/>
                      <a:r>
                        <a:rPr lang="en-GB" sz="600" b="0" i="0" u="none" strike="noStrike">
                          <a:solidFill>
                            <a:srgbClr val="000000"/>
                          </a:solidFill>
                          <a:effectLst/>
                          <a:latin typeface="Calibri" panose="020F0502020204030204" pitchFamily="34" charset="0"/>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19-Jan-21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4153195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TK</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None</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17266555"/>
                  </a:ext>
                </a:extLst>
              </a:tr>
              <a:tr h="114005">
                <a:tc>
                  <a:txBody>
                    <a:bodyPr/>
                    <a:lstStyle/>
                    <a:p>
                      <a:pPr algn="ctr" fontAlgn="ctr"/>
                      <a:r>
                        <a:rPr lang="en-GB" sz="600" b="0" i="0" u="none" strike="noStrike">
                          <a:solidFill>
                            <a:srgbClr val="000000"/>
                          </a:solidFill>
                          <a:effectLst/>
                          <a:latin typeface="Calibri" panose="020F0502020204030204" pitchFamily="34" charset="0"/>
                        </a:rPr>
                        <a:t>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19-Jan-21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4152718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RS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Asrar</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Stop Nicorandil</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16775346"/>
                  </a:ext>
                </a:extLst>
              </a:tr>
              <a:tr h="114005">
                <a:tc>
                  <a:txBody>
                    <a:bodyPr/>
                    <a:lstStyle/>
                    <a:p>
                      <a:pPr algn="ctr" fontAlgn="ctr"/>
                      <a:r>
                        <a:rPr lang="en-GB" sz="600" b="0" i="0" u="none" strike="noStrike">
                          <a:solidFill>
                            <a:srgbClr val="000000"/>
                          </a:solidFill>
                          <a:effectLst/>
                          <a:latin typeface="Calibri" panose="020F0502020204030204" pitchFamily="34" charset="0"/>
                        </a:rPr>
                        <a:t>12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19-Jan-21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4153194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De Silva</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Naeema</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626105158"/>
                  </a:ext>
                </a:extLst>
              </a:tr>
              <a:tr h="114005">
                <a:tc>
                  <a:txBody>
                    <a:bodyPr/>
                    <a:lstStyle/>
                    <a:p>
                      <a:pPr algn="ctr" fontAlgn="ctr"/>
                      <a:r>
                        <a:rPr lang="en-GB" sz="600" b="0" i="0" u="none" strike="noStrike">
                          <a:solidFill>
                            <a:srgbClr val="000000"/>
                          </a:solidFill>
                          <a:effectLst/>
                          <a:latin typeface="Calibri" panose="020F0502020204030204" pitchFamily="34" charset="0"/>
                        </a:rPr>
                        <a:t>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19-Jan-21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4153221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MCD</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None</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Stop Amlodipine</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08650404"/>
                  </a:ext>
                </a:extLst>
              </a:tr>
              <a:tr h="114005">
                <a:tc>
                  <a:txBody>
                    <a:bodyPr/>
                    <a:lstStyle/>
                    <a:p>
                      <a:pPr algn="ctr" fontAlgn="ctr"/>
                      <a:r>
                        <a:rPr lang="en-GB" sz="600" b="0" i="0" u="none" strike="noStrike">
                          <a:solidFill>
                            <a:srgbClr val="000000"/>
                          </a:solidFill>
                          <a:effectLst/>
                          <a:latin typeface="Calibri" panose="020F0502020204030204" pitchFamily="34" charset="0"/>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26-Jan-21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4153832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WM</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Raised WCC</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07092724"/>
                  </a:ext>
                </a:extLst>
              </a:tr>
              <a:tr h="114005">
                <a:tc>
                  <a:txBody>
                    <a:bodyPr/>
                    <a:lstStyle/>
                    <a:p>
                      <a:pPr algn="ctr" fontAlgn="ctr"/>
                      <a:r>
                        <a:rPr lang="en-GB" sz="600" b="0" i="0" u="none" strike="noStrike">
                          <a:solidFill>
                            <a:srgbClr val="000000"/>
                          </a:solidFill>
                          <a:effectLst/>
                          <a:latin typeface="Calibri" panose="020F0502020204030204" pitchFamily="34" charset="0"/>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26-Jan-21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4153824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VP</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Jiliu</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Wingdings" panose="05000000000000000000" pitchFamily="2" charset="2"/>
                        </a:rPr>
                        <a:t>á</a:t>
                      </a:r>
                      <a:r>
                        <a:rPr lang="en-GB" sz="500" b="0" i="0" u="none" strike="noStrike">
                          <a:solidFill>
                            <a:srgbClr val="000000"/>
                          </a:solidFill>
                          <a:effectLst/>
                          <a:latin typeface="Calibri" panose="020F0502020204030204" pitchFamily="34" charset="0"/>
                        </a:rPr>
                        <a:t>Ramipril to 5mg od</a:t>
                      </a:r>
                      <a:endParaRPr lang="en-GB" sz="600" b="0" i="0" u="none" strike="noStrike">
                        <a:solidFill>
                          <a:srgbClr val="000000"/>
                        </a:solidFill>
                        <a:effectLst/>
                        <a:latin typeface="Calibri" panose="020F0502020204030204" pitchFamily="34" charset="0"/>
                      </a:endParaRP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34309155"/>
                  </a:ext>
                </a:extLst>
              </a:tr>
              <a:tr h="114005">
                <a:tc>
                  <a:txBody>
                    <a:bodyPr/>
                    <a:lstStyle/>
                    <a:p>
                      <a:pPr algn="ctr" fontAlgn="ctr"/>
                      <a:r>
                        <a:rPr lang="en-GB" sz="600" b="0" i="0" u="none" strike="noStrike">
                          <a:solidFill>
                            <a:srgbClr val="000000"/>
                          </a:solidFill>
                          <a:effectLst/>
                          <a:latin typeface="Calibri" panose="020F0502020204030204" pitchFamily="34" charset="0"/>
                        </a:rPr>
                        <a:t>16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04-Feb-21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4102903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Elective</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Elective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TK</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Other</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U/S groin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98276982"/>
                  </a:ext>
                </a:extLst>
              </a:tr>
              <a:tr h="114005">
                <a:tc>
                  <a:txBody>
                    <a:bodyPr/>
                    <a:lstStyle/>
                    <a:p>
                      <a:pPr algn="ctr" fontAlgn="ctr"/>
                      <a:r>
                        <a:rPr lang="en-GB" sz="600" b="0" i="0" u="none" strike="noStrike">
                          <a:solidFill>
                            <a:srgbClr val="000000"/>
                          </a:solidFill>
                          <a:effectLst/>
                          <a:latin typeface="Calibri" panose="020F0502020204030204" pitchFamily="34" charset="0"/>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04-Feb-21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13/08348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TK</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Savvas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Regular meds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01885893"/>
                  </a:ext>
                </a:extLst>
              </a:tr>
              <a:tr h="114005">
                <a:tc>
                  <a:txBody>
                    <a:bodyPr/>
                    <a:lstStyle/>
                    <a:p>
                      <a:pPr algn="ctr" fontAlgn="ctr"/>
                      <a:r>
                        <a:rPr lang="en-GB" sz="600" b="0"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15-Feb-21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4155720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RS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2751553"/>
                  </a:ext>
                </a:extLst>
              </a:tr>
              <a:tr h="114005">
                <a:tc>
                  <a:txBody>
                    <a:bodyPr/>
                    <a:lstStyle/>
                    <a:p>
                      <a:pPr algn="ctr" fontAlgn="ctr"/>
                      <a:r>
                        <a:rPr lang="en-GB" sz="600" b="0" i="0" u="none" strike="noStrike">
                          <a:solidFill>
                            <a:srgbClr val="000000"/>
                          </a:solidFill>
                          <a:effectLst/>
                          <a:latin typeface="Calibri" panose="020F0502020204030204" pitchFamily="34" charset="0"/>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17-Feb-21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4155874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TK</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See diary for meds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17229940"/>
                  </a:ext>
                </a:extLst>
              </a:tr>
              <a:tr h="114005">
                <a:tc>
                  <a:txBody>
                    <a:bodyPr/>
                    <a:lstStyle/>
                    <a:p>
                      <a:pPr algn="ctr" fontAlgn="ctr"/>
                      <a:r>
                        <a:rPr lang="en-GB" sz="600" b="0" i="0" u="none" strike="noStrike">
                          <a:solidFill>
                            <a:srgbClr val="000000"/>
                          </a:solidFill>
                          <a:effectLst/>
                          <a:latin typeface="Calibri" panose="020F0502020204030204" pitchFamily="34" charset="0"/>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18-Feb-21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4156011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WM</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Naeema</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See diary for meds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9443566"/>
                  </a:ext>
                </a:extLst>
              </a:tr>
              <a:tr h="114005">
                <a:tc>
                  <a:txBody>
                    <a:bodyPr/>
                    <a:lstStyle/>
                    <a:p>
                      <a:pPr algn="ctr" fontAlgn="ctr"/>
                      <a:r>
                        <a:rPr lang="en-GB" sz="600" b="0" i="0" u="none" strike="noStrike">
                          <a:solidFill>
                            <a:srgbClr val="000000"/>
                          </a:solidFill>
                          <a:effectLst/>
                          <a:latin typeface="Calibri" panose="020F0502020204030204" pitchFamily="34" charset="0"/>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18-Feb-21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4155985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RS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Lansoprazole 30mg od</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6587766"/>
                  </a:ext>
                </a:extLst>
              </a:tr>
              <a:tr h="114005">
                <a:tc>
                  <a:txBody>
                    <a:bodyPr/>
                    <a:lstStyle/>
                    <a:p>
                      <a:pPr algn="ctr" fontAlgn="ctr"/>
                      <a:r>
                        <a:rPr lang="en-GB" sz="600" b="0" i="0" u="none" strike="noStrike">
                          <a:solidFill>
                            <a:srgbClr val="000000"/>
                          </a:solidFill>
                          <a:effectLst/>
                          <a:latin typeface="Calibri" panose="020F0502020204030204" pitchFamily="34" charset="0"/>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18-Feb-21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4156088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WM</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9910794"/>
                  </a:ext>
                </a:extLst>
              </a:tr>
              <a:tr h="114005">
                <a:tc>
                  <a:txBody>
                    <a:bodyPr/>
                    <a:lstStyle/>
                    <a:p>
                      <a:pPr algn="ctr" fontAlgn="ctr"/>
                      <a:r>
                        <a:rPr lang="en-GB" sz="600" b="0" i="0" u="none" strike="noStrike">
                          <a:solidFill>
                            <a:srgbClr val="000000"/>
                          </a:solidFill>
                          <a:effectLst/>
                          <a:latin typeface="Calibri" panose="020F0502020204030204" pitchFamily="34" charset="0"/>
                        </a:rPr>
                        <a:t>23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19-Feb-21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4145480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Naeema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Maria</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See diary for meds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32443660"/>
                  </a:ext>
                </a:extLst>
              </a:tr>
              <a:tr h="114005">
                <a:tc>
                  <a:txBody>
                    <a:bodyPr/>
                    <a:lstStyle/>
                    <a:p>
                      <a:pPr algn="ctr" fontAlgn="ctr"/>
                      <a:r>
                        <a:rPr lang="en-GB" sz="600" b="0" i="0" u="none" strike="noStrike">
                          <a:solidFill>
                            <a:srgbClr val="000000"/>
                          </a:solidFill>
                          <a:effectLst/>
                          <a:latin typeface="Calibri" panose="020F0502020204030204" pitchFamily="34" charset="0"/>
                        </a:rPr>
                        <a:t>24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19-Feb-21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Y98-04530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WM</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98302253"/>
                  </a:ext>
                </a:extLst>
              </a:tr>
              <a:tr h="114005">
                <a:tc>
                  <a:txBody>
                    <a:bodyPr/>
                    <a:lstStyle/>
                    <a:p>
                      <a:pPr algn="ctr" fontAlgn="ctr"/>
                      <a:r>
                        <a:rPr lang="en-GB" sz="600" b="0" i="0" u="none" strike="noStrike">
                          <a:solidFill>
                            <a:srgbClr val="000000"/>
                          </a:solidFill>
                          <a:effectLst/>
                          <a:latin typeface="Calibri" panose="020F0502020204030204" pitchFamily="34" charset="0"/>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19-Feb-21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4156088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WM</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See diary for meds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78646691"/>
                  </a:ext>
                </a:extLst>
              </a:tr>
              <a:tr h="114005">
                <a:tc>
                  <a:txBody>
                    <a:bodyPr/>
                    <a:lstStyle/>
                    <a:p>
                      <a:pPr algn="ctr" fontAlgn="ctr"/>
                      <a:r>
                        <a:rPr lang="en-GB" sz="600" b="0" i="0" u="none" strike="noStrike">
                          <a:solidFill>
                            <a:srgbClr val="000000"/>
                          </a:solidFill>
                          <a:effectLst/>
                          <a:latin typeface="Calibri" panose="020F0502020204030204" pitchFamily="34"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22-Feb-21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4080765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GR</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Maria</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Wingdings" panose="05000000000000000000" pitchFamily="2" charset="2"/>
                        </a:rPr>
                        <a:t>â</a:t>
                      </a:r>
                      <a:r>
                        <a:rPr lang="en-GB" sz="500" b="0" i="0" u="none" strike="noStrike">
                          <a:solidFill>
                            <a:srgbClr val="000000"/>
                          </a:solidFill>
                          <a:effectLst/>
                          <a:latin typeface="Calibri" panose="020F0502020204030204" pitchFamily="34" charset="0"/>
                        </a:rPr>
                        <a:t>Bisoprolol to 1.25mg</a:t>
                      </a:r>
                      <a:endParaRPr lang="en-GB" sz="600" b="0" i="0" u="none" strike="noStrike">
                        <a:solidFill>
                          <a:srgbClr val="000000"/>
                        </a:solidFill>
                        <a:effectLst/>
                        <a:latin typeface="Calibri" panose="020F0502020204030204" pitchFamily="34" charset="0"/>
                      </a:endParaRP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31397997"/>
                  </a:ext>
                </a:extLst>
              </a:tr>
              <a:tr h="114005">
                <a:tc>
                  <a:txBody>
                    <a:bodyPr/>
                    <a:lstStyle/>
                    <a:p>
                      <a:pPr algn="ctr" fontAlgn="ctr"/>
                      <a:r>
                        <a:rPr lang="en-GB" sz="600" b="0" i="0" u="none" strike="noStrike">
                          <a:solidFill>
                            <a:srgbClr val="000000"/>
                          </a:solidFill>
                          <a:effectLst/>
                          <a:latin typeface="Calibri" panose="020F0502020204030204" pitchFamily="34" charset="0"/>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22-Feb-21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13/18372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GR</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Maria</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2920545"/>
                  </a:ext>
                </a:extLst>
              </a:tr>
              <a:tr h="114005">
                <a:tc>
                  <a:txBody>
                    <a:bodyPr/>
                    <a:lstStyle/>
                    <a:p>
                      <a:pPr algn="ctr" fontAlgn="ctr"/>
                      <a:r>
                        <a:rPr lang="en-GB" sz="600" b="0" i="0" u="none" strike="noStrike">
                          <a:solidFill>
                            <a:srgbClr val="000000"/>
                          </a:solidFill>
                          <a:effectLst/>
                          <a:latin typeface="Calibri" panose="020F0502020204030204" pitchFamily="34" charset="0"/>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22-Feb-21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4156270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RS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Naeema</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Wingdings" panose="05000000000000000000" pitchFamily="2" charset="2"/>
                        </a:rPr>
                        <a:t>â</a:t>
                      </a:r>
                      <a:r>
                        <a:rPr lang="en-GB" sz="500" b="0" i="0" u="none" strike="noStrike">
                          <a:solidFill>
                            <a:srgbClr val="000000"/>
                          </a:solidFill>
                          <a:effectLst/>
                          <a:latin typeface="Calibri" panose="020F0502020204030204" pitchFamily="34" charset="0"/>
                        </a:rPr>
                        <a:t>Atorvastatin to 40mg</a:t>
                      </a:r>
                      <a:endParaRPr lang="en-GB" sz="600" b="0" i="0" u="none" strike="noStrike">
                        <a:solidFill>
                          <a:srgbClr val="000000"/>
                        </a:solidFill>
                        <a:effectLst/>
                        <a:latin typeface="Calibri" panose="020F0502020204030204" pitchFamily="34" charset="0"/>
                      </a:endParaRP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0852071"/>
                  </a:ext>
                </a:extLst>
              </a:tr>
              <a:tr h="114005">
                <a:tc>
                  <a:txBody>
                    <a:bodyPr/>
                    <a:lstStyle/>
                    <a:p>
                      <a:pPr algn="ctr" fontAlgn="ctr"/>
                      <a:r>
                        <a:rPr lang="en-GB" sz="600" b="0" i="0" u="none" strike="noStrike">
                          <a:solidFill>
                            <a:srgbClr val="000000"/>
                          </a:solidFill>
                          <a:effectLst/>
                          <a:latin typeface="Calibri" panose="020F0502020204030204" pitchFamily="34" charset="0"/>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23-Feb-21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14/12145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VP</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Maria</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See diary for meds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4834849"/>
                  </a:ext>
                </a:extLst>
              </a:tr>
              <a:tr h="114005">
                <a:tc>
                  <a:txBody>
                    <a:bodyPr/>
                    <a:lstStyle/>
                    <a:p>
                      <a:pPr algn="ctr" fontAlgn="ctr"/>
                      <a:r>
                        <a:rPr lang="en-GB" sz="600" b="0" i="0" u="none" strike="noStrike">
                          <a:solidFill>
                            <a:srgbClr val="000000"/>
                          </a:solidFill>
                          <a:effectLst/>
                          <a:latin typeface="Calibri" panose="020F0502020204030204" pitchFamily="34" charset="0"/>
                        </a:rPr>
                        <a:t>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23-Feb-21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4156191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TK</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See diary for meds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55159007"/>
                  </a:ext>
                </a:extLst>
              </a:tr>
              <a:tr h="114005">
                <a:tc>
                  <a:txBody>
                    <a:bodyPr/>
                    <a:lstStyle/>
                    <a:p>
                      <a:pPr algn="ctr" fontAlgn="ctr"/>
                      <a:r>
                        <a:rPr lang="en-GB" sz="600" b="0" i="0" u="none" strike="noStrike">
                          <a:solidFill>
                            <a:srgbClr val="000000"/>
                          </a:solidFill>
                          <a:effectLst/>
                          <a:latin typeface="Calibri" panose="020F0502020204030204" pitchFamily="34" charset="0"/>
                        </a:rPr>
                        <a:t>31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23-Feb-21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4146357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VP</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Naeema</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See diary for meds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38331172"/>
                  </a:ext>
                </a:extLst>
              </a:tr>
              <a:tr h="114005">
                <a:tc>
                  <a:txBody>
                    <a:bodyPr/>
                    <a:lstStyle/>
                    <a:p>
                      <a:pPr algn="ctr" fontAlgn="ctr"/>
                      <a:r>
                        <a:rPr lang="en-GB" sz="600" b="0" i="0" u="none" strike="noStrike">
                          <a:solidFill>
                            <a:srgbClr val="000000"/>
                          </a:solidFill>
                          <a:effectLst/>
                          <a:latin typeface="Calibri" panose="020F0502020204030204" pitchFamily="34" charset="0"/>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23-Feb-21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Y98-04530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WM</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Naeema</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39938787"/>
                  </a:ext>
                </a:extLst>
              </a:tr>
              <a:tr h="114005">
                <a:tc>
                  <a:txBody>
                    <a:bodyPr/>
                    <a:lstStyle/>
                    <a:p>
                      <a:pPr algn="ctr" fontAlgn="ctr"/>
                      <a:r>
                        <a:rPr lang="en-GB" sz="600" b="0" i="0" u="none" strike="noStrike">
                          <a:solidFill>
                            <a:srgbClr val="000000"/>
                          </a:solidFill>
                          <a:effectLst/>
                          <a:latin typeface="Calibri" panose="020F0502020204030204" pitchFamily="34" charset="0"/>
                        </a:rPr>
                        <a:t>33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25-Feb-21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Y95-00156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GR</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Wingdings" panose="05000000000000000000" pitchFamily="2" charset="2"/>
                        </a:rPr>
                        <a:t>â</a:t>
                      </a:r>
                      <a:r>
                        <a:rPr lang="en-GB" sz="500" b="0" i="0" u="none" strike="noStrike">
                          <a:solidFill>
                            <a:srgbClr val="000000"/>
                          </a:solidFill>
                          <a:effectLst/>
                          <a:latin typeface="Calibri" panose="020F0502020204030204" pitchFamily="34" charset="0"/>
                        </a:rPr>
                        <a:t>Atorvastatin to 40mg</a:t>
                      </a:r>
                      <a:endParaRPr lang="en-GB" sz="600" b="0" i="0" u="none" strike="noStrike">
                        <a:solidFill>
                          <a:srgbClr val="000000"/>
                        </a:solidFill>
                        <a:effectLst/>
                        <a:latin typeface="Calibri" panose="020F0502020204030204" pitchFamily="34" charset="0"/>
                      </a:endParaRP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1927961"/>
                  </a:ext>
                </a:extLst>
              </a:tr>
              <a:tr h="114005">
                <a:tc>
                  <a:txBody>
                    <a:bodyPr/>
                    <a:lstStyle/>
                    <a:p>
                      <a:pPr algn="ctr" fontAlgn="ctr"/>
                      <a:r>
                        <a:rPr lang="en-GB" sz="600" b="0" i="0" u="none" strike="noStrike">
                          <a:solidFill>
                            <a:srgbClr val="000000"/>
                          </a:solidFill>
                          <a:effectLst/>
                          <a:latin typeface="Calibri" panose="020F0502020204030204" pitchFamily="34" charset="0"/>
                        </a:rPr>
                        <a:t>34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25-Feb-21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4156548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GR</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Nishan</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Wingdings" panose="05000000000000000000" pitchFamily="2" charset="2"/>
                        </a:rPr>
                        <a:t>á</a:t>
                      </a:r>
                      <a:r>
                        <a:rPr lang="en-GB" sz="500" b="0" i="0" u="none" strike="noStrike">
                          <a:solidFill>
                            <a:srgbClr val="000000"/>
                          </a:solidFill>
                          <a:effectLst/>
                          <a:latin typeface="Calibri" panose="020F0502020204030204" pitchFamily="34" charset="0"/>
                        </a:rPr>
                        <a:t>Ramipril to 5mg od</a:t>
                      </a:r>
                      <a:endParaRPr lang="en-GB" sz="600" b="0" i="0" u="none" strike="noStrike">
                        <a:solidFill>
                          <a:srgbClr val="000000"/>
                        </a:solidFill>
                        <a:effectLst/>
                        <a:latin typeface="Calibri" panose="020F0502020204030204" pitchFamily="34" charset="0"/>
                      </a:endParaRP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98086881"/>
                  </a:ext>
                </a:extLst>
              </a:tr>
              <a:tr h="114005">
                <a:tc>
                  <a:txBody>
                    <a:bodyPr/>
                    <a:lstStyle/>
                    <a:p>
                      <a:pPr algn="ctr" fontAlgn="ctr"/>
                      <a:r>
                        <a:rPr lang="en-GB" sz="600" b="0" i="0" u="none" strike="noStrike">
                          <a:solidFill>
                            <a:srgbClr val="000000"/>
                          </a:solidFill>
                          <a:effectLst/>
                          <a:latin typeface="Calibri" panose="020F0502020204030204" pitchFamily="34" charset="0"/>
                        </a:rPr>
                        <a:t>35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25-Feb-21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Calibri" panose="020F0502020204030204" pitchFamily="34" charset="0"/>
                        </a:rPr>
                        <a:t>4156603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Primary PCI</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TK</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None</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Yes</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NRT</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FH Screening</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No</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GB" sz="600" b="0" i="0" u="none" strike="noStrike" dirty="0">
                          <a:solidFill>
                            <a:srgbClr val="000000"/>
                          </a:solidFill>
                          <a:effectLst/>
                          <a:latin typeface="Calibri" panose="020F0502020204030204" pitchFamily="34" charset="0"/>
                        </a:rPr>
                        <a:t> </a:t>
                      </a:r>
                    </a:p>
                  </a:txBody>
                  <a:tcPr marL="47747"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86882719"/>
                  </a:ext>
                </a:extLst>
              </a:tr>
            </a:tbl>
          </a:graphicData>
        </a:graphic>
      </p:graphicFrame>
      <p:sp>
        <p:nvSpPr>
          <p:cNvPr id="8" name="Rectangle 7">
            <a:extLst>
              <a:ext uri="{FF2B5EF4-FFF2-40B4-BE49-F238E27FC236}">
                <a16:creationId xmlns:a16="http://schemas.microsoft.com/office/drawing/2014/main" id="{1EC42946-4902-471B-ADB2-12EE351D3D6B}"/>
              </a:ext>
            </a:extLst>
          </p:cNvPr>
          <p:cNvSpPr/>
          <p:nvPr/>
        </p:nvSpPr>
        <p:spPr>
          <a:xfrm>
            <a:off x="1803633" y="1988191"/>
            <a:ext cx="520117" cy="41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262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90FB48-A4A5-416D-8E2A-A192B69F18E5}"/>
              </a:ext>
            </a:extLst>
          </p:cNvPr>
          <p:cNvSpPr>
            <a:spLocks noGrp="1"/>
          </p:cNvSpPr>
          <p:nvPr>
            <p:ph type="title"/>
          </p:nvPr>
        </p:nvSpPr>
        <p:spPr>
          <a:xfrm>
            <a:off x="649224" y="960120"/>
            <a:ext cx="3867912" cy="4169664"/>
          </a:xfrm>
        </p:spPr>
        <p:txBody>
          <a:bodyPr>
            <a:normAutofit/>
          </a:bodyPr>
          <a:lstStyle/>
          <a:p>
            <a:pPr algn="r"/>
            <a:r>
              <a:rPr lang="en-GB" dirty="0"/>
              <a:t>My prescribing story</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FC7461-6A87-4D15-AAEF-E849DA3D5BC9}"/>
              </a:ext>
            </a:extLst>
          </p:cNvPr>
          <p:cNvSpPr>
            <a:spLocks noGrp="1"/>
          </p:cNvSpPr>
          <p:nvPr>
            <p:ph idx="1"/>
          </p:nvPr>
        </p:nvSpPr>
        <p:spPr>
          <a:xfrm>
            <a:off x="4983480" y="960120"/>
            <a:ext cx="5513832" cy="4169664"/>
          </a:xfrm>
        </p:spPr>
        <p:txBody>
          <a:bodyPr anchor="ctr">
            <a:normAutofit/>
          </a:bodyPr>
          <a:lstStyle/>
          <a:p>
            <a:endParaRPr lang="en-GB" altLang="en-US" sz="2400" dirty="0"/>
          </a:p>
          <a:p>
            <a:r>
              <a:rPr lang="en-GB" altLang="en-US" dirty="0"/>
              <a:t>PGDs</a:t>
            </a:r>
          </a:p>
          <a:p>
            <a:r>
              <a:rPr lang="en-GB" altLang="en-US" dirty="0"/>
              <a:t>Qualified as non medical prescriber 2005</a:t>
            </a:r>
          </a:p>
          <a:p>
            <a:r>
              <a:rPr lang="en-GB" altLang="en-US" dirty="0"/>
              <a:t>Initially supplementary prescribing</a:t>
            </a:r>
          </a:p>
          <a:p>
            <a:r>
              <a:rPr lang="en-GB" altLang="en-US" dirty="0"/>
              <a:t>Independent prescribing</a:t>
            </a:r>
          </a:p>
          <a:p>
            <a:endParaRPr lang="en-GB" sz="2400" dirty="0"/>
          </a:p>
        </p:txBody>
      </p:sp>
    </p:spTree>
    <p:extLst>
      <p:ext uri="{BB962C8B-B14F-4D97-AF65-F5344CB8AC3E}">
        <p14:creationId xmlns:p14="http://schemas.microsoft.com/office/powerpoint/2010/main" val="3512469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EEB04-BD76-454F-847D-80B1DDF6DED0}"/>
              </a:ext>
            </a:extLst>
          </p:cNvPr>
          <p:cNvSpPr>
            <a:spLocks noGrp="1"/>
          </p:cNvSpPr>
          <p:nvPr>
            <p:ph type="title"/>
          </p:nvPr>
        </p:nvSpPr>
        <p:spPr>
          <a:xfrm>
            <a:off x="649224" y="960120"/>
            <a:ext cx="3867912" cy="4169664"/>
          </a:xfrm>
        </p:spPr>
        <p:txBody>
          <a:bodyPr>
            <a:normAutofit/>
          </a:bodyPr>
          <a:lstStyle/>
          <a:p>
            <a:pPr algn="r"/>
            <a:r>
              <a:rPr lang="en-GB" dirty="0"/>
              <a:t>My prescribing practice</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BF3828-8986-437C-9EB8-A6A2BBFB36CC}"/>
              </a:ext>
            </a:extLst>
          </p:cNvPr>
          <p:cNvSpPr>
            <a:spLocks noGrp="1"/>
          </p:cNvSpPr>
          <p:nvPr>
            <p:ph idx="1"/>
          </p:nvPr>
        </p:nvSpPr>
        <p:spPr>
          <a:xfrm>
            <a:off x="4983480" y="960120"/>
            <a:ext cx="5513832" cy="4169664"/>
          </a:xfrm>
        </p:spPr>
        <p:txBody>
          <a:bodyPr anchor="ctr">
            <a:normAutofit/>
          </a:bodyPr>
          <a:lstStyle/>
          <a:p>
            <a:endParaRPr lang="en-GB" altLang="en-US" sz="2400" dirty="0"/>
          </a:p>
          <a:p>
            <a:r>
              <a:rPr lang="en-GB" sz="2400" dirty="0"/>
              <a:t>Rapid Access Chest Pain Clinic</a:t>
            </a:r>
          </a:p>
          <a:p>
            <a:r>
              <a:rPr lang="en-GB" sz="2400" dirty="0"/>
              <a:t>Ward rounds</a:t>
            </a:r>
          </a:p>
          <a:p>
            <a:r>
              <a:rPr lang="en-GB" sz="2400" dirty="0"/>
              <a:t>Preadmission clinics</a:t>
            </a:r>
          </a:p>
          <a:p>
            <a:r>
              <a:rPr lang="en-GB" sz="2400" dirty="0"/>
              <a:t>Post PCI clinics</a:t>
            </a:r>
          </a:p>
          <a:p>
            <a:r>
              <a:rPr lang="en-GB" sz="2400" dirty="0"/>
              <a:t>Day case unit</a:t>
            </a:r>
          </a:p>
          <a:p>
            <a:r>
              <a:rPr lang="en-GB" sz="2400" dirty="0"/>
              <a:t>Lipoprotein apheresis unit</a:t>
            </a:r>
          </a:p>
          <a:p>
            <a:r>
              <a:rPr lang="en-GB" sz="2400" dirty="0"/>
              <a:t>Other outpatient clinics</a:t>
            </a:r>
          </a:p>
        </p:txBody>
      </p:sp>
    </p:spTree>
    <p:extLst>
      <p:ext uri="{BB962C8B-B14F-4D97-AF65-F5344CB8AC3E}">
        <p14:creationId xmlns:p14="http://schemas.microsoft.com/office/powerpoint/2010/main" val="236527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E8E903-78BF-47E6-9F8D-D54762ED635B}"/>
              </a:ext>
            </a:extLst>
          </p:cNvPr>
          <p:cNvSpPr>
            <a:spLocks noGrp="1"/>
          </p:cNvSpPr>
          <p:nvPr>
            <p:ph type="title"/>
          </p:nvPr>
        </p:nvSpPr>
        <p:spPr/>
        <p:txBody>
          <a:bodyPr/>
          <a:lstStyle/>
          <a:p>
            <a:r>
              <a:rPr lang="en-GB" dirty="0"/>
              <a:t>My prescribing in 2021</a:t>
            </a:r>
          </a:p>
        </p:txBody>
      </p:sp>
      <p:graphicFrame>
        <p:nvGraphicFramePr>
          <p:cNvPr id="8" name="Content Placeholder 7">
            <a:extLst>
              <a:ext uri="{FF2B5EF4-FFF2-40B4-BE49-F238E27FC236}">
                <a16:creationId xmlns:a16="http://schemas.microsoft.com/office/drawing/2014/main" id="{AB631BD7-41A6-4798-852B-B1877BEF953D}"/>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90240A7-0B81-4D87-89DE-21DE560A7CB3}"/>
              </a:ext>
            </a:extLst>
          </p:cNvPr>
          <p:cNvSpPr txBox="1"/>
          <p:nvPr/>
        </p:nvSpPr>
        <p:spPr>
          <a:xfrm>
            <a:off x="838200" y="1690688"/>
            <a:ext cx="2978791" cy="369332"/>
          </a:xfrm>
          <a:prstGeom prst="rect">
            <a:avLst/>
          </a:prstGeom>
          <a:noFill/>
        </p:spPr>
        <p:txBody>
          <a:bodyPr wrap="square" rtlCol="0">
            <a:spAutoFit/>
          </a:bodyPr>
          <a:lstStyle/>
          <a:p>
            <a:r>
              <a:rPr lang="en-GB" dirty="0"/>
              <a:t>Prescribing for 55 patients</a:t>
            </a:r>
          </a:p>
        </p:txBody>
      </p:sp>
    </p:spTree>
    <p:extLst>
      <p:ext uri="{BB962C8B-B14F-4D97-AF65-F5344CB8AC3E}">
        <p14:creationId xmlns:p14="http://schemas.microsoft.com/office/powerpoint/2010/main" val="2230024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DA27D-216B-4D6F-A99C-188786F035C5}"/>
              </a:ext>
            </a:extLst>
          </p:cNvPr>
          <p:cNvSpPr>
            <a:spLocks noGrp="1"/>
          </p:cNvSpPr>
          <p:nvPr>
            <p:ph type="title"/>
          </p:nvPr>
        </p:nvSpPr>
        <p:spPr>
          <a:xfrm>
            <a:off x="649224" y="960120"/>
            <a:ext cx="3867912" cy="4169664"/>
          </a:xfrm>
        </p:spPr>
        <p:txBody>
          <a:bodyPr>
            <a:normAutofit/>
          </a:bodyPr>
          <a:lstStyle/>
          <a:p>
            <a:pPr algn="r"/>
            <a:r>
              <a:rPr lang="en-GB" dirty="0"/>
              <a:t>Rapid Access Chest Pain Clinic</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DA7635-AC28-4E86-BF6C-A0E999E370A7}"/>
              </a:ext>
            </a:extLst>
          </p:cNvPr>
          <p:cNvSpPr>
            <a:spLocks noGrp="1"/>
          </p:cNvSpPr>
          <p:nvPr>
            <p:ph idx="1"/>
          </p:nvPr>
        </p:nvSpPr>
        <p:spPr>
          <a:xfrm>
            <a:off x="4983480" y="960120"/>
            <a:ext cx="5513832" cy="4169664"/>
          </a:xfrm>
        </p:spPr>
        <p:txBody>
          <a:bodyPr anchor="ctr">
            <a:normAutofit/>
          </a:bodyPr>
          <a:lstStyle/>
          <a:p>
            <a:endParaRPr lang="en-GB" altLang="en-US" sz="2400" dirty="0"/>
          </a:p>
          <a:p>
            <a:r>
              <a:rPr lang="en-GB" altLang="en-US" sz="2400" dirty="0"/>
              <a:t>Rapid access clinic for patients with possible angina</a:t>
            </a:r>
          </a:p>
          <a:p>
            <a:r>
              <a:rPr lang="en-GB" altLang="en-US" sz="2400" dirty="0"/>
              <a:t>Patients seen within 2 weeks of referral</a:t>
            </a:r>
          </a:p>
          <a:p>
            <a:r>
              <a:rPr lang="en-GB" altLang="en-US" sz="2400" dirty="0"/>
              <a:t>Nurse-led clinic – myself and Clinical Nurse Specialists</a:t>
            </a:r>
          </a:p>
          <a:p>
            <a:r>
              <a:rPr lang="en-GB" altLang="en-US" sz="2400" dirty="0"/>
              <a:t>3 clinics per week – Monday (am and pm) and Friday</a:t>
            </a:r>
          </a:p>
          <a:p>
            <a:r>
              <a:rPr lang="en-GB" sz="2400" dirty="0"/>
              <a:t>Maximum 14 patients seen each week</a:t>
            </a:r>
          </a:p>
          <a:p>
            <a:endParaRPr lang="en-GB" sz="2400" dirty="0"/>
          </a:p>
        </p:txBody>
      </p:sp>
    </p:spTree>
    <p:extLst>
      <p:ext uri="{BB962C8B-B14F-4D97-AF65-F5344CB8AC3E}">
        <p14:creationId xmlns:p14="http://schemas.microsoft.com/office/powerpoint/2010/main" val="3530487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1A6E-16EF-42B4-9522-5AF95494E448}"/>
              </a:ext>
            </a:extLst>
          </p:cNvPr>
          <p:cNvSpPr>
            <a:spLocks noGrp="1"/>
          </p:cNvSpPr>
          <p:nvPr>
            <p:ph type="title"/>
          </p:nvPr>
        </p:nvSpPr>
        <p:spPr/>
        <p:txBody>
          <a:bodyPr/>
          <a:lstStyle/>
          <a:p>
            <a:r>
              <a:rPr lang="en-GB" dirty="0"/>
              <a:t>Prescribing in the RACPC</a:t>
            </a:r>
          </a:p>
        </p:txBody>
      </p:sp>
      <p:graphicFrame>
        <p:nvGraphicFramePr>
          <p:cNvPr id="6" name="Content Placeholder 5">
            <a:extLst>
              <a:ext uri="{FF2B5EF4-FFF2-40B4-BE49-F238E27FC236}">
                <a16:creationId xmlns:a16="http://schemas.microsoft.com/office/drawing/2014/main" id="{59F99EB4-5339-421D-808D-E3ECBC29E10E}"/>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5B74EB2-354C-45A8-A8EC-754AB724DF2E}"/>
              </a:ext>
            </a:extLst>
          </p:cNvPr>
          <p:cNvSpPr txBox="1"/>
          <p:nvPr/>
        </p:nvSpPr>
        <p:spPr>
          <a:xfrm>
            <a:off x="838200" y="6308209"/>
            <a:ext cx="3180127" cy="369332"/>
          </a:xfrm>
          <a:prstGeom prst="rect">
            <a:avLst/>
          </a:prstGeom>
          <a:noFill/>
        </p:spPr>
        <p:txBody>
          <a:bodyPr wrap="square" rtlCol="0">
            <a:spAutoFit/>
          </a:bodyPr>
          <a:lstStyle/>
          <a:p>
            <a:r>
              <a:rPr lang="en-GB" dirty="0"/>
              <a:t>Prescribing for 24 patients</a:t>
            </a:r>
          </a:p>
        </p:txBody>
      </p:sp>
    </p:spTree>
    <p:extLst>
      <p:ext uri="{BB962C8B-B14F-4D97-AF65-F5344CB8AC3E}">
        <p14:creationId xmlns:p14="http://schemas.microsoft.com/office/powerpoint/2010/main" val="580496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41B9F-D561-4C72-97DD-2C289E71E9E6}"/>
              </a:ext>
            </a:extLst>
          </p:cNvPr>
          <p:cNvSpPr>
            <a:spLocks noGrp="1"/>
          </p:cNvSpPr>
          <p:nvPr>
            <p:ph type="title"/>
          </p:nvPr>
        </p:nvSpPr>
        <p:spPr>
          <a:xfrm>
            <a:off x="649224" y="960120"/>
            <a:ext cx="3867912" cy="4169664"/>
          </a:xfrm>
        </p:spPr>
        <p:txBody>
          <a:bodyPr>
            <a:normAutofit/>
          </a:bodyPr>
          <a:lstStyle/>
          <a:p>
            <a:pPr algn="r"/>
            <a:r>
              <a:rPr lang="en-GB" dirty="0"/>
              <a:t>Case study</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1452F0-2D3C-4ADE-882C-72AC93E5F37B}"/>
              </a:ext>
            </a:extLst>
          </p:cNvPr>
          <p:cNvSpPr>
            <a:spLocks noGrp="1"/>
          </p:cNvSpPr>
          <p:nvPr>
            <p:ph idx="1"/>
          </p:nvPr>
        </p:nvSpPr>
        <p:spPr>
          <a:xfrm>
            <a:off x="4983480" y="960120"/>
            <a:ext cx="5513832" cy="4169664"/>
          </a:xfrm>
        </p:spPr>
        <p:txBody>
          <a:bodyPr anchor="ctr">
            <a:normAutofit/>
          </a:bodyPr>
          <a:lstStyle/>
          <a:p>
            <a:r>
              <a:rPr lang="en-GB" altLang="en-US" sz="2400"/>
              <a:t>43 year-old male</a:t>
            </a:r>
          </a:p>
          <a:p>
            <a:r>
              <a:rPr lang="en-GB" altLang="en-US" sz="2400"/>
              <a:t>2 month history of central chest pain which occurs every time he walks</a:t>
            </a:r>
          </a:p>
          <a:p>
            <a:r>
              <a:rPr lang="en-GB" altLang="en-US" sz="2400"/>
              <a:t>Associated with breathlessness and sweating</a:t>
            </a:r>
          </a:p>
          <a:p>
            <a:r>
              <a:rPr lang="en-GB" altLang="en-US" sz="2400"/>
              <a:t>Relieved by rest</a:t>
            </a:r>
          </a:p>
          <a:p>
            <a:r>
              <a:rPr lang="en-GB" altLang="en-US" sz="2400"/>
              <a:t>Typical story for angina</a:t>
            </a:r>
          </a:p>
          <a:p>
            <a:endParaRPr lang="en-GB" sz="2400"/>
          </a:p>
        </p:txBody>
      </p:sp>
    </p:spTree>
    <p:extLst>
      <p:ext uri="{BB962C8B-B14F-4D97-AF65-F5344CB8AC3E}">
        <p14:creationId xmlns:p14="http://schemas.microsoft.com/office/powerpoint/2010/main" val="45125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FA17D-97C3-40CC-935E-D69DC7945889}"/>
              </a:ext>
            </a:extLst>
          </p:cNvPr>
          <p:cNvSpPr>
            <a:spLocks noGrp="1"/>
          </p:cNvSpPr>
          <p:nvPr>
            <p:ph type="title"/>
          </p:nvPr>
        </p:nvSpPr>
        <p:spPr>
          <a:xfrm>
            <a:off x="649224" y="960120"/>
            <a:ext cx="3867912" cy="4169664"/>
          </a:xfrm>
        </p:spPr>
        <p:txBody>
          <a:bodyPr>
            <a:normAutofit/>
          </a:bodyPr>
          <a:lstStyle/>
          <a:p>
            <a:pPr algn="r"/>
            <a:r>
              <a:rPr lang="en-GB" dirty="0"/>
              <a:t>Overview</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27C8F6-3FFE-4D4B-B4A5-97B6910099FF}"/>
              </a:ext>
            </a:extLst>
          </p:cNvPr>
          <p:cNvSpPr>
            <a:spLocks noGrp="1"/>
          </p:cNvSpPr>
          <p:nvPr>
            <p:ph idx="1"/>
          </p:nvPr>
        </p:nvSpPr>
        <p:spPr>
          <a:xfrm>
            <a:off x="4983480" y="960120"/>
            <a:ext cx="5513832" cy="4169664"/>
          </a:xfrm>
        </p:spPr>
        <p:txBody>
          <a:bodyPr anchor="ctr">
            <a:normAutofit/>
          </a:bodyPr>
          <a:lstStyle/>
          <a:p>
            <a:r>
              <a:rPr lang="en-GB" sz="2000"/>
              <a:t>Background</a:t>
            </a:r>
          </a:p>
          <a:p>
            <a:r>
              <a:rPr lang="en-GB" sz="2000"/>
              <a:t>Competence</a:t>
            </a:r>
          </a:p>
          <a:p>
            <a:r>
              <a:rPr lang="en-GB" sz="2000"/>
              <a:t>Developing confidence</a:t>
            </a:r>
          </a:p>
          <a:p>
            <a:r>
              <a:rPr lang="en-GB" sz="2000"/>
              <a:t>Using guidelines and ensuring prescribing is evidence-based</a:t>
            </a:r>
          </a:p>
          <a:p>
            <a:r>
              <a:rPr lang="en-GB" sz="2000"/>
              <a:t>Keeping up to date</a:t>
            </a:r>
          </a:p>
          <a:p>
            <a:r>
              <a:rPr lang="en-GB" sz="2000"/>
              <a:t>Ensuring you have appropriate clinical skills to prescribe</a:t>
            </a:r>
          </a:p>
          <a:p>
            <a:r>
              <a:rPr lang="en-GB" sz="2000"/>
              <a:t>Measuring impact</a:t>
            </a:r>
          </a:p>
          <a:p>
            <a:r>
              <a:rPr lang="en-GB" sz="2000"/>
              <a:t>Examples from my clinical practice</a:t>
            </a:r>
          </a:p>
          <a:p>
            <a:r>
              <a:rPr lang="en-GB" sz="2000"/>
              <a:t>Adherence</a:t>
            </a:r>
          </a:p>
          <a:p>
            <a:pPr marL="0" indent="0">
              <a:buNone/>
            </a:pPr>
            <a:endParaRPr lang="en-GB" sz="2000"/>
          </a:p>
        </p:txBody>
      </p:sp>
    </p:spTree>
    <p:extLst>
      <p:ext uri="{BB962C8B-B14F-4D97-AF65-F5344CB8AC3E}">
        <p14:creationId xmlns:p14="http://schemas.microsoft.com/office/powerpoint/2010/main" val="3242464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EF95E-AF0A-4E42-95CC-7149738F7967}"/>
              </a:ext>
            </a:extLst>
          </p:cNvPr>
          <p:cNvSpPr>
            <a:spLocks noGrp="1"/>
          </p:cNvSpPr>
          <p:nvPr>
            <p:ph type="title"/>
          </p:nvPr>
        </p:nvSpPr>
        <p:spPr>
          <a:xfrm>
            <a:off x="649224" y="960120"/>
            <a:ext cx="3867912" cy="4169664"/>
          </a:xfrm>
        </p:spPr>
        <p:txBody>
          <a:bodyPr>
            <a:normAutofit/>
          </a:bodyPr>
          <a:lstStyle/>
          <a:p>
            <a:pPr algn="r"/>
            <a:r>
              <a:rPr lang="en-GB" dirty="0"/>
              <a:t>Case study</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F77DBA-65D1-42EA-BA12-906BD5A45134}"/>
              </a:ext>
            </a:extLst>
          </p:cNvPr>
          <p:cNvSpPr>
            <a:spLocks noGrp="1"/>
          </p:cNvSpPr>
          <p:nvPr>
            <p:ph idx="1"/>
          </p:nvPr>
        </p:nvSpPr>
        <p:spPr>
          <a:xfrm>
            <a:off x="4983480" y="960120"/>
            <a:ext cx="5513832" cy="4169664"/>
          </a:xfrm>
        </p:spPr>
        <p:txBody>
          <a:bodyPr anchor="ctr">
            <a:normAutofit lnSpcReduction="10000"/>
          </a:bodyPr>
          <a:lstStyle/>
          <a:p>
            <a:r>
              <a:rPr lang="en-GB" altLang="en-US" sz="2400" dirty="0"/>
              <a:t>Risk factors for CAD:</a:t>
            </a:r>
          </a:p>
          <a:p>
            <a:pPr lvl="1">
              <a:buFont typeface="Wingdings" panose="05000000000000000000" pitchFamily="2" charset="2"/>
              <a:buChar char="Ø"/>
            </a:pPr>
            <a:r>
              <a:rPr lang="en-GB" altLang="en-US" dirty="0"/>
              <a:t>Ex smoker – stopped 6 months ago</a:t>
            </a:r>
          </a:p>
          <a:p>
            <a:pPr lvl="1">
              <a:buFont typeface="Wingdings" panose="05000000000000000000" pitchFamily="2" charset="2"/>
              <a:buChar char="Ø"/>
            </a:pPr>
            <a:r>
              <a:rPr lang="en-GB" altLang="en-US" sz="2400" dirty="0"/>
              <a:t>Raised cholesterol (TC 5.97mmol/L)</a:t>
            </a:r>
          </a:p>
          <a:p>
            <a:pPr lvl="1">
              <a:buFont typeface="Wingdings" panose="05000000000000000000" pitchFamily="2" charset="2"/>
              <a:buChar char="Ø"/>
            </a:pPr>
            <a:r>
              <a:rPr lang="en-GB" altLang="en-US" sz="2400" dirty="0"/>
              <a:t>(Psoriasis)</a:t>
            </a:r>
          </a:p>
          <a:p>
            <a:r>
              <a:rPr lang="en-GB" altLang="en-US" sz="2400" dirty="0"/>
              <a:t>No family history of heart disease</a:t>
            </a:r>
          </a:p>
          <a:p>
            <a:r>
              <a:rPr lang="en-GB" altLang="en-US" sz="2400" dirty="0"/>
              <a:t>CXR – normal</a:t>
            </a:r>
          </a:p>
          <a:p>
            <a:r>
              <a:rPr lang="en-GB" sz="2400" dirty="0"/>
              <a:t>CT coronary angiogram carried out in the clinic</a:t>
            </a:r>
          </a:p>
          <a:p>
            <a:r>
              <a:rPr lang="en-GB" sz="2400" dirty="0"/>
              <a:t>Significant stenosis in the right coronary artery, plaque disease in the left coronary artery</a:t>
            </a:r>
          </a:p>
          <a:p>
            <a:pPr marL="0" indent="0">
              <a:buNone/>
            </a:pPr>
            <a:endParaRPr lang="en-GB" sz="2400" dirty="0"/>
          </a:p>
        </p:txBody>
      </p:sp>
    </p:spTree>
    <p:extLst>
      <p:ext uri="{BB962C8B-B14F-4D97-AF65-F5344CB8AC3E}">
        <p14:creationId xmlns:p14="http://schemas.microsoft.com/office/powerpoint/2010/main" val="2450926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9197C-801C-4FEE-A8ED-432C9A0BC1ED}"/>
              </a:ext>
            </a:extLst>
          </p:cNvPr>
          <p:cNvSpPr>
            <a:spLocks noGrp="1"/>
          </p:cNvSpPr>
          <p:nvPr>
            <p:ph type="title"/>
          </p:nvPr>
        </p:nvSpPr>
        <p:spPr>
          <a:xfrm>
            <a:off x="649224" y="960120"/>
            <a:ext cx="3867912" cy="4169664"/>
          </a:xfrm>
        </p:spPr>
        <p:txBody>
          <a:bodyPr>
            <a:normAutofit/>
          </a:bodyPr>
          <a:lstStyle/>
          <a:p>
            <a:pPr algn="r"/>
            <a:r>
              <a:rPr lang="en-GB" dirty="0"/>
              <a:t>Case study</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C106DD-DF5A-402A-B956-DF35AF538993}"/>
              </a:ext>
            </a:extLst>
          </p:cNvPr>
          <p:cNvSpPr>
            <a:spLocks noGrp="1"/>
          </p:cNvSpPr>
          <p:nvPr>
            <p:ph idx="1"/>
          </p:nvPr>
        </p:nvSpPr>
        <p:spPr>
          <a:xfrm>
            <a:off x="4983480" y="960120"/>
            <a:ext cx="5513832" cy="4169664"/>
          </a:xfrm>
        </p:spPr>
        <p:txBody>
          <a:bodyPr anchor="ctr">
            <a:normAutofit/>
          </a:bodyPr>
          <a:lstStyle/>
          <a:p>
            <a:pPr marL="0" indent="0">
              <a:buNone/>
            </a:pPr>
            <a:r>
              <a:rPr lang="en-GB" altLang="en-US" sz="2400" dirty="0"/>
              <a:t>Prescribed:</a:t>
            </a:r>
          </a:p>
          <a:p>
            <a:pPr>
              <a:buNone/>
            </a:pPr>
            <a:r>
              <a:rPr lang="en-GB" altLang="en-US" sz="2400" dirty="0"/>
              <a:t>Aspirin 75mg od</a:t>
            </a:r>
          </a:p>
          <a:p>
            <a:pPr>
              <a:buNone/>
            </a:pPr>
            <a:r>
              <a:rPr lang="en-GB" altLang="en-US" sz="2400" dirty="0"/>
              <a:t>Atorvastatin 20mg od</a:t>
            </a:r>
          </a:p>
          <a:p>
            <a:pPr>
              <a:buNone/>
            </a:pPr>
            <a:r>
              <a:rPr lang="en-GB" altLang="en-US" sz="2400" dirty="0"/>
              <a:t>Bisoprolol 1.25mg od</a:t>
            </a:r>
          </a:p>
          <a:p>
            <a:pPr>
              <a:buNone/>
            </a:pPr>
            <a:r>
              <a:rPr lang="en-GB" altLang="en-US" sz="2400" dirty="0"/>
              <a:t>GTN spray</a:t>
            </a:r>
          </a:p>
          <a:p>
            <a:pPr>
              <a:buNone/>
            </a:pPr>
            <a:endParaRPr lang="en-GB" altLang="en-US" sz="2400" dirty="0"/>
          </a:p>
          <a:p>
            <a:pPr>
              <a:buNone/>
            </a:pPr>
            <a:r>
              <a:rPr lang="en-GB" altLang="en-US" sz="2400" dirty="0"/>
              <a:t>Admitted for angiogram – PCI to RCA</a:t>
            </a:r>
          </a:p>
          <a:p>
            <a:endParaRPr lang="en-GB" sz="2400" dirty="0"/>
          </a:p>
        </p:txBody>
      </p:sp>
    </p:spTree>
    <p:extLst>
      <p:ext uri="{BB962C8B-B14F-4D97-AF65-F5344CB8AC3E}">
        <p14:creationId xmlns:p14="http://schemas.microsoft.com/office/powerpoint/2010/main" val="3844227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89A32-D9B4-4106-B645-AC07174551A0}"/>
              </a:ext>
            </a:extLst>
          </p:cNvPr>
          <p:cNvSpPr>
            <a:spLocks noGrp="1"/>
          </p:cNvSpPr>
          <p:nvPr>
            <p:ph type="title"/>
          </p:nvPr>
        </p:nvSpPr>
        <p:spPr>
          <a:xfrm>
            <a:off x="649224" y="960120"/>
            <a:ext cx="3867912" cy="4169664"/>
          </a:xfrm>
        </p:spPr>
        <p:txBody>
          <a:bodyPr>
            <a:normAutofit/>
          </a:bodyPr>
          <a:lstStyle/>
          <a:p>
            <a:pPr algn="r"/>
            <a:r>
              <a:rPr lang="en-GB" dirty="0"/>
              <a:t>Benefits</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4968FB-862B-4836-8174-D87A5E8374B6}"/>
              </a:ext>
            </a:extLst>
          </p:cNvPr>
          <p:cNvSpPr>
            <a:spLocks noGrp="1"/>
          </p:cNvSpPr>
          <p:nvPr>
            <p:ph idx="1"/>
          </p:nvPr>
        </p:nvSpPr>
        <p:spPr>
          <a:xfrm>
            <a:off x="4983480" y="960120"/>
            <a:ext cx="5513832" cy="4169664"/>
          </a:xfrm>
        </p:spPr>
        <p:txBody>
          <a:bodyPr anchor="ctr">
            <a:normAutofit/>
          </a:bodyPr>
          <a:lstStyle/>
          <a:p>
            <a:endParaRPr lang="en-GB" altLang="en-US" dirty="0"/>
          </a:p>
          <a:p>
            <a:r>
              <a:rPr lang="en-GB" altLang="en-US" dirty="0"/>
              <a:t>Timely prescribing of essential medication</a:t>
            </a:r>
          </a:p>
          <a:p>
            <a:r>
              <a:rPr lang="en-GB" altLang="en-US" dirty="0"/>
              <a:t>Patient safety/reassurance</a:t>
            </a:r>
          </a:p>
          <a:p>
            <a:r>
              <a:rPr lang="en-GB" altLang="en-US" dirty="0"/>
              <a:t>Symptom management</a:t>
            </a:r>
          </a:p>
          <a:p>
            <a:r>
              <a:rPr lang="en-GB" altLang="en-US" dirty="0"/>
              <a:t>Evidence based prescribing</a:t>
            </a:r>
          </a:p>
          <a:p>
            <a:endParaRPr lang="en-GB" sz="2400" dirty="0"/>
          </a:p>
        </p:txBody>
      </p:sp>
    </p:spTree>
    <p:extLst>
      <p:ext uri="{BB962C8B-B14F-4D97-AF65-F5344CB8AC3E}">
        <p14:creationId xmlns:p14="http://schemas.microsoft.com/office/powerpoint/2010/main" val="503314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8555-8682-4C8F-A6FF-9F005733B472}"/>
              </a:ext>
            </a:extLst>
          </p:cNvPr>
          <p:cNvSpPr>
            <a:spLocks noGrp="1"/>
          </p:cNvSpPr>
          <p:nvPr>
            <p:ph type="title"/>
          </p:nvPr>
        </p:nvSpPr>
        <p:spPr/>
        <p:txBody>
          <a:bodyPr/>
          <a:lstStyle/>
          <a:p>
            <a:r>
              <a:rPr lang="en-GB" dirty="0"/>
              <a:t>Ward rounds</a:t>
            </a:r>
          </a:p>
        </p:txBody>
      </p:sp>
      <p:graphicFrame>
        <p:nvGraphicFramePr>
          <p:cNvPr id="4" name="Table 4">
            <a:extLst>
              <a:ext uri="{FF2B5EF4-FFF2-40B4-BE49-F238E27FC236}">
                <a16:creationId xmlns:a16="http://schemas.microsoft.com/office/drawing/2014/main" id="{481E9424-DDA9-4608-995E-DCE050FA3649}"/>
              </a:ext>
            </a:extLst>
          </p:cNvPr>
          <p:cNvGraphicFramePr>
            <a:graphicFrameLocks noGrp="1"/>
          </p:cNvGraphicFramePr>
          <p:nvPr>
            <p:ph idx="1"/>
          </p:nvPr>
        </p:nvGraphicFramePr>
        <p:xfrm>
          <a:off x="486561" y="1825625"/>
          <a:ext cx="10867220" cy="2570480"/>
        </p:xfrm>
        <a:graphic>
          <a:graphicData uri="http://schemas.openxmlformats.org/drawingml/2006/table">
            <a:tbl>
              <a:tblPr firstRow="1" bandRow="1">
                <a:tableStyleId>{5C22544A-7EE6-4342-B048-85BDC9FD1C3A}</a:tableStyleId>
              </a:tblPr>
              <a:tblGrid>
                <a:gridCol w="1635854">
                  <a:extLst>
                    <a:ext uri="{9D8B030D-6E8A-4147-A177-3AD203B41FA5}">
                      <a16:colId xmlns:a16="http://schemas.microsoft.com/office/drawing/2014/main" val="1627346351"/>
                    </a:ext>
                  </a:extLst>
                </a:gridCol>
                <a:gridCol w="830510">
                  <a:extLst>
                    <a:ext uri="{9D8B030D-6E8A-4147-A177-3AD203B41FA5}">
                      <a16:colId xmlns:a16="http://schemas.microsoft.com/office/drawing/2014/main" val="2022335027"/>
                    </a:ext>
                  </a:extLst>
                </a:gridCol>
                <a:gridCol w="956345">
                  <a:extLst>
                    <a:ext uri="{9D8B030D-6E8A-4147-A177-3AD203B41FA5}">
                      <a16:colId xmlns:a16="http://schemas.microsoft.com/office/drawing/2014/main" val="1334290328"/>
                    </a:ext>
                  </a:extLst>
                </a:gridCol>
                <a:gridCol w="796954">
                  <a:extLst>
                    <a:ext uri="{9D8B030D-6E8A-4147-A177-3AD203B41FA5}">
                      <a16:colId xmlns:a16="http://schemas.microsoft.com/office/drawing/2014/main" val="95007602"/>
                    </a:ext>
                  </a:extLst>
                </a:gridCol>
                <a:gridCol w="771787">
                  <a:extLst>
                    <a:ext uri="{9D8B030D-6E8A-4147-A177-3AD203B41FA5}">
                      <a16:colId xmlns:a16="http://schemas.microsoft.com/office/drawing/2014/main" val="1560246372"/>
                    </a:ext>
                  </a:extLst>
                </a:gridCol>
                <a:gridCol w="746620">
                  <a:extLst>
                    <a:ext uri="{9D8B030D-6E8A-4147-A177-3AD203B41FA5}">
                      <a16:colId xmlns:a16="http://schemas.microsoft.com/office/drawing/2014/main" val="2678472814"/>
                    </a:ext>
                  </a:extLst>
                </a:gridCol>
                <a:gridCol w="796954">
                  <a:extLst>
                    <a:ext uri="{9D8B030D-6E8A-4147-A177-3AD203B41FA5}">
                      <a16:colId xmlns:a16="http://schemas.microsoft.com/office/drawing/2014/main" val="1417939104"/>
                    </a:ext>
                  </a:extLst>
                </a:gridCol>
                <a:gridCol w="721454">
                  <a:extLst>
                    <a:ext uri="{9D8B030D-6E8A-4147-A177-3AD203B41FA5}">
                      <a16:colId xmlns:a16="http://schemas.microsoft.com/office/drawing/2014/main" val="3767411284"/>
                    </a:ext>
                  </a:extLst>
                </a:gridCol>
                <a:gridCol w="696286">
                  <a:extLst>
                    <a:ext uri="{9D8B030D-6E8A-4147-A177-3AD203B41FA5}">
                      <a16:colId xmlns:a16="http://schemas.microsoft.com/office/drawing/2014/main" val="2537244818"/>
                    </a:ext>
                  </a:extLst>
                </a:gridCol>
                <a:gridCol w="729842">
                  <a:extLst>
                    <a:ext uri="{9D8B030D-6E8A-4147-A177-3AD203B41FA5}">
                      <a16:colId xmlns:a16="http://schemas.microsoft.com/office/drawing/2014/main" val="1488773854"/>
                    </a:ext>
                  </a:extLst>
                </a:gridCol>
                <a:gridCol w="679508">
                  <a:extLst>
                    <a:ext uri="{9D8B030D-6E8A-4147-A177-3AD203B41FA5}">
                      <a16:colId xmlns:a16="http://schemas.microsoft.com/office/drawing/2014/main" val="596307022"/>
                    </a:ext>
                  </a:extLst>
                </a:gridCol>
                <a:gridCol w="746620">
                  <a:extLst>
                    <a:ext uri="{9D8B030D-6E8A-4147-A177-3AD203B41FA5}">
                      <a16:colId xmlns:a16="http://schemas.microsoft.com/office/drawing/2014/main" val="3662680859"/>
                    </a:ext>
                  </a:extLst>
                </a:gridCol>
                <a:gridCol w="758486">
                  <a:extLst>
                    <a:ext uri="{9D8B030D-6E8A-4147-A177-3AD203B41FA5}">
                      <a16:colId xmlns:a16="http://schemas.microsoft.com/office/drawing/2014/main" val="3652326931"/>
                    </a:ext>
                  </a:extLst>
                </a:gridCol>
              </a:tblGrid>
              <a:tr h="370840">
                <a:tc>
                  <a:txBody>
                    <a:bodyPr/>
                    <a:lstStyle/>
                    <a:p>
                      <a:r>
                        <a:rPr lang="en-GB" dirty="0"/>
                        <a:t>Year</a:t>
                      </a:r>
                    </a:p>
                  </a:txBody>
                  <a:tcPr/>
                </a:tc>
                <a:tc>
                  <a:txBody>
                    <a:bodyPr/>
                    <a:lstStyle/>
                    <a:p>
                      <a:r>
                        <a:rPr lang="en-GB" dirty="0"/>
                        <a:t>March 2010-April 2011</a:t>
                      </a:r>
                    </a:p>
                  </a:txBody>
                  <a:tcPr/>
                </a:tc>
                <a:tc>
                  <a:txBody>
                    <a:bodyPr/>
                    <a:lstStyle/>
                    <a:p>
                      <a:r>
                        <a:rPr lang="en-GB" dirty="0"/>
                        <a:t>April 2011-March 2012</a:t>
                      </a:r>
                    </a:p>
                  </a:txBody>
                  <a:tcPr/>
                </a:tc>
                <a:tc>
                  <a:txBody>
                    <a:bodyPr/>
                    <a:lstStyle/>
                    <a:p>
                      <a:r>
                        <a:rPr lang="en-GB" dirty="0"/>
                        <a:t>2012</a:t>
                      </a:r>
                    </a:p>
                  </a:txBody>
                  <a:tcPr/>
                </a:tc>
                <a:tc>
                  <a:txBody>
                    <a:bodyPr/>
                    <a:lstStyle/>
                    <a:p>
                      <a:r>
                        <a:rPr lang="en-GB" dirty="0"/>
                        <a:t>2013</a:t>
                      </a:r>
                    </a:p>
                  </a:txBody>
                  <a:tcPr/>
                </a:tc>
                <a:tc>
                  <a:txBody>
                    <a:bodyPr/>
                    <a:lstStyle/>
                    <a:p>
                      <a:r>
                        <a:rPr lang="en-GB" dirty="0"/>
                        <a:t>2014</a:t>
                      </a:r>
                    </a:p>
                  </a:txBody>
                  <a:tcPr/>
                </a:tc>
                <a:tc>
                  <a:txBody>
                    <a:bodyPr/>
                    <a:lstStyle/>
                    <a:p>
                      <a:r>
                        <a:rPr lang="en-GB" dirty="0"/>
                        <a:t>2015</a:t>
                      </a:r>
                    </a:p>
                  </a:txBody>
                  <a:tcPr/>
                </a:tc>
                <a:tc>
                  <a:txBody>
                    <a:bodyPr/>
                    <a:lstStyle/>
                    <a:p>
                      <a:r>
                        <a:rPr lang="en-GB" dirty="0"/>
                        <a:t>2016</a:t>
                      </a:r>
                    </a:p>
                  </a:txBody>
                  <a:tcPr/>
                </a:tc>
                <a:tc>
                  <a:txBody>
                    <a:bodyPr/>
                    <a:lstStyle/>
                    <a:p>
                      <a:r>
                        <a:rPr lang="en-GB" dirty="0"/>
                        <a:t>2017</a:t>
                      </a:r>
                    </a:p>
                  </a:txBody>
                  <a:tcPr/>
                </a:tc>
                <a:tc>
                  <a:txBody>
                    <a:bodyPr/>
                    <a:lstStyle/>
                    <a:p>
                      <a:r>
                        <a:rPr lang="en-GB" dirty="0"/>
                        <a:t>2018</a:t>
                      </a:r>
                    </a:p>
                  </a:txBody>
                  <a:tcPr/>
                </a:tc>
                <a:tc>
                  <a:txBody>
                    <a:bodyPr/>
                    <a:lstStyle/>
                    <a:p>
                      <a:r>
                        <a:rPr lang="en-GB" dirty="0"/>
                        <a:t>2019</a:t>
                      </a:r>
                    </a:p>
                  </a:txBody>
                  <a:tcPr/>
                </a:tc>
                <a:tc>
                  <a:txBody>
                    <a:bodyPr/>
                    <a:lstStyle/>
                    <a:p>
                      <a:r>
                        <a:rPr lang="en-GB" dirty="0"/>
                        <a:t>2020</a:t>
                      </a:r>
                    </a:p>
                  </a:txBody>
                  <a:tcPr/>
                </a:tc>
                <a:tc>
                  <a:txBody>
                    <a:bodyPr/>
                    <a:lstStyle/>
                    <a:p>
                      <a:r>
                        <a:rPr lang="en-GB" dirty="0"/>
                        <a:t>2021</a:t>
                      </a:r>
                    </a:p>
                  </a:txBody>
                  <a:tcPr/>
                </a:tc>
                <a:extLst>
                  <a:ext uri="{0D108BD9-81ED-4DB2-BD59-A6C34878D82A}">
                    <a16:rowId xmlns:a16="http://schemas.microsoft.com/office/drawing/2014/main" val="1489820529"/>
                  </a:ext>
                </a:extLst>
              </a:tr>
              <a:tr h="370840">
                <a:tc>
                  <a:txBody>
                    <a:bodyPr/>
                    <a:lstStyle/>
                    <a:p>
                      <a:r>
                        <a:rPr lang="en-GB" dirty="0"/>
                        <a:t>No of patients reviewed</a:t>
                      </a:r>
                    </a:p>
                  </a:txBody>
                  <a:tcPr/>
                </a:tc>
                <a:tc>
                  <a:txBody>
                    <a:bodyPr/>
                    <a:lstStyle/>
                    <a:p>
                      <a:r>
                        <a:rPr lang="en-GB" dirty="0"/>
                        <a:t>1070</a:t>
                      </a:r>
                    </a:p>
                  </a:txBody>
                  <a:tcPr/>
                </a:tc>
                <a:tc>
                  <a:txBody>
                    <a:bodyPr/>
                    <a:lstStyle/>
                    <a:p>
                      <a:r>
                        <a:rPr lang="en-GB" dirty="0"/>
                        <a:t>833</a:t>
                      </a:r>
                    </a:p>
                  </a:txBody>
                  <a:tcPr/>
                </a:tc>
                <a:tc>
                  <a:txBody>
                    <a:bodyPr/>
                    <a:lstStyle/>
                    <a:p>
                      <a:r>
                        <a:rPr lang="en-GB" dirty="0"/>
                        <a:t>807</a:t>
                      </a:r>
                    </a:p>
                  </a:txBody>
                  <a:tcPr/>
                </a:tc>
                <a:tc>
                  <a:txBody>
                    <a:bodyPr/>
                    <a:lstStyle/>
                    <a:p>
                      <a:r>
                        <a:rPr lang="en-GB" dirty="0"/>
                        <a:t>669</a:t>
                      </a:r>
                    </a:p>
                  </a:txBody>
                  <a:tcPr/>
                </a:tc>
                <a:tc>
                  <a:txBody>
                    <a:bodyPr/>
                    <a:lstStyle/>
                    <a:p>
                      <a:r>
                        <a:rPr lang="en-GB" dirty="0"/>
                        <a:t>591</a:t>
                      </a:r>
                    </a:p>
                  </a:txBody>
                  <a:tcPr/>
                </a:tc>
                <a:tc>
                  <a:txBody>
                    <a:bodyPr/>
                    <a:lstStyle/>
                    <a:p>
                      <a:r>
                        <a:rPr lang="en-GB" dirty="0"/>
                        <a:t>459</a:t>
                      </a:r>
                    </a:p>
                  </a:txBody>
                  <a:tcPr/>
                </a:tc>
                <a:tc>
                  <a:txBody>
                    <a:bodyPr/>
                    <a:lstStyle/>
                    <a:p>
                      <a:r>
                        <a:rPr lang="en-GB" dirty="0"/>
                        <a:t>548</a:t>
                      </a:r>
                    </a:p>
                  </a:txBody>
                  <a:tcPr/>
                </a:tc>
                <a:tc>
                  <a:txBody>
                    <a:bodyPr/>
                    <a:lstStyle/>
                    <a:p>
                      <a:r>
                        <a:rPr lang="en-GB" dirty="0"/>
                        <a:t>325</a:t>
                      </a:r>
                    </a:p>
                  </a:txBody>
                  <a:tcPr/>
                </a:tc>
                <a:tc>
                  <a:txBody>
                    <a:bodyPr/>
                    <a:lstStyle/>
                    <a:p>
                      <a:r>
                        <a:rPr lang="en-GB" dirty="0"/>
                        <a:t>269</a:t>
                      </a:r>
                    </a:p>
                  </a:txBody>
                  <a:tcPr/>
                </a:tc>
                <a:tc>
                  <a:txBody>
                    <a:bodyPr/>
                    <a:lstStyle/>
                    <a:p>
                      <a:r>
                        <a:rPr lang="en-GB" dirty="0"/>
                        <a:t>91</a:t>
                      </a:r>
                    </a:p>
                  </a:txBody>
                  <a:tcPr/>
                </a:tc>
                <a:tc>
                  <a:txBody>
                    <a:bodyPr/>
                    <a:lstStyle/>
                    <a:p>
                      <a:r>
                        <a:rPr lang="en-GB" dirty="0"/>
                        <a:t>206</a:t>
                      </a:r>
                    </a:p>
                  </a:txBody>
                  <a:tcPr/>
                </a:tc>
                <a:tc>
                  <a:txBody>
                    <a:bodyPr/>
                    <a:lstStyle/>
                    <a:p>
                      <a:r>
                        <a:rPr lang="en-GB" dirty="0"/>
                        <a:t>216</a:t>
                      </a:r>
                    </a:p>
                  </a:txBody>
                  <a:tcPr/>
                </a:tc>
                <a:extLst>
                  <a:ext uri="{0D108BD9-81ED-4DB2-BD59-A6C34878D82A}">
                    <a16:rowId xmlns:a16="http://schemas.microsoft.com/office/drawing/2014/main" val="2839893388"/>
                  </a:ext>
                </a:extLst>
              </a:tr>
              <a:tr h="370840">
                <a:tc>
                  <a:txBody>
                    <a:bodyPr/>
                    <a:lstStyle/>
                    <a:p>
                      <a:r>
                        <a:rPr lang="en-GB" dirty="0"/>
                        <a:t>CNS</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112</a:t>
                      </a:r>
                    </a:p>
                  </a:txBody>
                  <a:tcPr/>
                </a:tc>
                <a:tc>
                  <a:txBody>
                    <a:bodyPr/>
                    <a:lstStyle/>
                    <a:p>
                      <a:r>
                        <a:rPr lang="en-GB" dirty="0"/>
                        <a:t>136</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223989245"/>
                  </a:ext>
                </a:extLst>
              </a:tr>
              <a:tr h="370840">
                <a:tc>
                  <a:txBody>
                    <a:bodyPr/>
                    <a:lstStyle/>
                    <a:p>
                      <a:r>
                        <a:rPr lang="en-GB" b="1" dirty="0"/>
                        <a:t>Total</a:t>
                      </a:r>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r>
                        <a:rPr lang="en-GB" b="1" dirty="0"/>
                        <a:t>427</a:t>
                      </a:r>
                    </a:p>
                  </a:txBody>
                  <a:tcPr/>
                </a:tc>
                <a:tc>
                  <a:txBody>
                    <a:bodyPr/>
                    <a:lstStyle/>
                    <a:p>
                      <a:r>
                        <a:rPr lang="en-GB" b="1" dirty="0"/>
                        <a:t>405</a:t>
                      </a:r>
                    </a:p>
                  </a:txBody>
                  <a:tcPr/>
                </a:tc>
                <a:tc>
                  <a:txBody>
                    <a:bodyPr/>
                    <a:lstStyle/>
                    <a:p>
                      <a:endParaRPr lang="en-GB" b="1"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28446553"/>
                  </a:ext>
                </a:extLst>
              </a:tr>
            </a:tbl>
          </a:graphicData>
        </a:graphic>
      </p:graphicFrame>
    </p:spTree>
    <p:extLst>
      <p:ext uri="{BB962C8B-B14F-4D97-AF65-F5344CB8AC3E}">
        <p14:creationId xmlns:p14="http://schemas.microsoft.com/office/powerpoint/2010/main" val="7758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1D77D-BE69-4095-BC27-D5BCAFA953DE}"/>
              </a:ext>
            </a:extLst>
          </p:cNvPr>
          <p:cNvSpPr>
            <a:spLocks noGrp="1"/>
          </p:cNvSpPr>
          <p:nvPr>
            <p:ph type="title"/>
          </p:nvPr>
        </p:nvSpPr>
        <p:spPr/>
        <p:txBody>
          <a:bodyPr/>
          <a:lstStyle/>
          <a:p>
            <a:r>
              <a:rPr lang="en-GB" dirty="0"/>
              <a:t>Number of patients who had changes to medication</a:t>
            </a:r>
          </a:p>
        </p:txBody>
      </p:sp>
      <p:graphicFrame>
        <p:nvGraphicFramePr>
          <p:cNvPr id="6" name="Content Placeholder 5">
            <a:extLst>
              <a:ext uri="{FF2B5EF4-FFF2-40B4-BE49-F238E27FC236}">
                <a16:creationId xmlns:a16="http://schemas.microsoft.com/office/drawing/2014/main" id="{7B7D95D1-FC95-4BCF-B973-6E7BDCB50C6A}"/>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4A1799F-C61B-43FD-97D9-18672F19330E}"/>
              </a:ext>
            </a:extLst>
          </p:cNvPr>
          <p:cNvSpPr txBox="1"/>
          <p:nvPr/>
        </p:nvSpPr>
        <p:spPr>
          <a:xfrm>
            <a:off x="427839" y="6241409"/>
            <a:ext cx="4303552" cy="369332"/>
          </a:xfrm>
          <a:prstGeom prst="rect">
            <a:avLst/>
          </a:prstGeom>
          <a:noFill/>
        </p:spPr>
        <p:txBody>
          <a:bodyPr wrap="square" rtlCol="0">
            <a:spAutoFit/>
          </a:bodyPr>
          <a:lstStyle/>
          <a:p>
            <a:r>
              <a:rPr lang="en-GB" dirty="0"/>
              <a:t>Total </a:t>
            </a:r>
            <a:r>
              <a:rPr lang="en-GB"/>
              <a:t>of 258 </a:t>
            </a:r>
            <a:r>
              <a:rPr lang="en-GB" dirty="0"/>
              <a:t>changes made for 143 patients</a:t>
            </a:r>
          </a:p>
        </p:txBody>
      </p:sp>
    </p:spTree>
    <p:extLst>
      <p:ext uri="{BB962C8B-B14F-4D97-AF65-F5344CB8AC3E}">
        <p14:creationId xmlns:p14="http://schemas.microsoft.com/office/powerpoint/2010/main" val="2794501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7365-316A-418F-94FB-4EBFCF1E1C0E}"/>
              </a:ext>
            </a:extLst>
          </p:cNvPr>
          <p:cNvSpPr>
            <a:spLocks noGrp="1"/>
          </p:cNvSpPr>
          <p:nvPr>
            <p:ph type="title"/>
          </p:nvPr>
        </p:nvSpPr>
        <p:spPr/>
        <p:txBody>
          <a:bodyPr/>
          <a:lstStyle/>
          <a:p>
            <a:r>
              <a:rPr lang="en-GB" dirty="0"/>
              <a:t>Main changes to medication</a:t>
            </a:r>
          </a:p>
        </p:txBody>
      </p:sp>
      <p:graphicFrame>
        <p:nvGraphicFramePr>
          <p:cNvPr id="4" name="Table 4">
            <a:extLst>
              <a:ext uri="{FF2B5EF4-FFF2-40B4-BE49-F238E27FC236}">
                <a16:creationId xmlns:a16="http://schemas.microsoft.com/office/drawing/2014/main" id="{5B276D79-E929-44C1-AB60-AC40CB818E0F}"/>
              </a:ext>
            </a:extLst>
          </p:cNvPr>
          <p:cNvGraphicFramePr>
            <a:graphicFrameLocks noGrp="1"/>
          </p:cNvGraphicFramePr>
          <p:nvPr>
            <p:ph idx="1"/>
          </p:nvPr>
        </p:nvGraphicFramePr>
        <p:xfrm>
          <a:off x="838200" y="1354246"/>
          <a:ext cx="10515600" cy="5257800"/>
        </p:xfrm>
        <a:graphic>
          <a:graphicData uri="http://schemas.openxmlformats.org/drawingml/2006/table">
            <a:tbl>
              <a:tblPr firstRow="1" bandRow="1">
                <a:tableStyleId>{5C22544A-7EE6-4342-B048-85BDC9FD1C3A}</a:tableStyleId>
              </a:tblPr>
              <a:tblGrid>
                <a:gridCol w="2097947">
                  <a:extLst>
                    <a:ext uri="{9D8B030D-6E8A-4147-A177-3AD203B41FA5}">
                      <a16:colId xmlns:a16="http://schemas.microsoft.com/office/drawing/2014/main" val="4250128529"/>
                    </a:ext>
                  </a:extLst>
                </a:gridCol>
                <a:gridCol w="1407253">
                  <a:extLst>
                    <a:ext uri="{9D8B030D-6E8A-4147-A177-3AD203B41FA5}">
                      <a16:colId xmlns:a16="http://schemas.microsoft.com/office/drawing/2014/main" val="2417127926"/>
                    </a:ext>
                  </a:extLst>
                </a:gridCol>
                <a:gridCol w="1752600">
                  <a:extLst>
                    <a:ext uri="{9D8B030D-6E8A-4147-A177-3AD203B41FA5}">
                      <a16:colId xmlns:a16="http://schemas.microsoft.com/office/drawing/2014/main" val="3121816196"/>
                    </a:ext>
                  </a:extLst>
                </a:gridCol>
                <a:gridCol w="1752600">
                  <a:extLst>
                    <a:ext uri="{9D8B030D-6E8A-4147-A177-3AD203B41FA5}">
                      <a16:colId xmlns:a16="http://schemas.microsoft.com/office/drawing/2014/main" val="3474292972"/>
                    </a:ext>
                  </a:extLst>
                </a:gridCol>
                <a:gridCol w="1752600">
                  <a:extLst>
                    <a:ext uri="{9D8B030D-6E8A-4147-A177-3AD203B41FA5}">
                      <a16:colId xmlns:a16="http://schemas.microsoft.com/office/drawing/2014/main" val="3815194506"/>
                    </a:ext>
                  </a:extLst>
                </a:gridCol>
                <a:gridCol w="1752600">
                  <a:extLst>
                    <a:ext uri="{9D8B030D-6E8A-4147-A177-3AD203B41FA5}">
                      <a16:colId xmlns:a16="http://schemas.microsoft.com/office/drawing/2014/main" val="3322123631"/>
                    </a:ext>
                  </a:extLst>
                </a:gridCol>
              </a:tblGrid>
              <a:tr h="370840">
                <a:tc>
                  <a:txBody>
                    <a:bodyPr/>
                    <a:lstStyle/>
                    <a:p>
                      <a:r>
                        <a:rPr lang="en-GB" dirty="0"/>
                        <a:t>Drug</a:t>
                      </a:r>
                    </a:p>
                  </a:txBody>
                  <a:tcPr/>
                </a:tc>
                <a:tc>
                  <a:txBody>
                    <a:bodyPr/>
                    <a:lstStyle/>
                    <a:p>
                      <a:r>
                        <a:rPr lang="en-GB" dirty="0"/>
                        <a:t>New prescription</a:t>
                      </a:r>
                    </a:p>
                  </a:txBody>
                  <a:tcPr/>
                </a:tc>
                <a:tc>
                  <a:txBody>
                    <a:bodyPr/>
                    <a:lstStyle/>
                    <a:p>
                      <a:r>
                        <a:rPr lang="en-GB" dirty="0"/>
                        <a:t>Dose titrated </a:t>
                      </a:r>
                      <a:r>
                        <a:rPr lang="en-GB" dirty="0">
                          <a:sym typeface="Wingdings" panose="05000000000000000000" pitchFamily="2" charset="2"/>
                        </a:rPr>
                        <a:t></a:t>
                      </a:r>
                      <a:endParaRPr lang="en-GB" dirty="0"/>
                    </a:p>
                  </a:txBody>
                  <a:tcPr/>
                </a:tc>
                <a:tc>
                  <a:txBody>
                    <a:bodyPr/>
                    <a:lstStyle/>
                    <a:p>
                      <a:r>
                        <a:rPr lang="en-GB" dirty="0"/>
                        <a:t>Dose titrated </a:t>
                      </a:r>
                      <a:r>
                        <a:rPr lang="en-GB" dirty="0">
                          <a:sym typeface="Wingdings" panose="05000000000000000000" pitchFamily="2" charset="2"/>
                        </a:rPr>
                        <a:t></a:t>
                      </a:r>
                      <a:endParaRPr lang="en-GB" dirty="0"/>
                    </a:p>
                  </a:txBody>
                  <a:tcPr/>
                </a:tc>
                <a:tc>
                  <a:txBody>
                    <a:bodyPr/>
                    <a:lstStyle/>
                    <a:p>
                      <a:r>
                        <a:rPr lang="en-GB" dirty="0"/>
                        <a:t>Stat dose</a:t>
                      </a:r>
                    </a:p>
                  </a:txBody>
                  <a:tcPr/>
                </a:tc>
                <a:tc>
                  <a:txBody>
                    <a:bodyPr/>
                    <a:lstStyle/>
                    <a:p>
                      <a:r>
                        <a:rPr lang="en-GB" dirty="0"/>
                        <a:t>Drug stopped</a:t>
                      </a:r>
                    </a:p>
                  </a:txBody>
                  <a:tcPr/>
                </a:tc>
                <a:extLst>
                  <a:ext uri="{0D108BD9-81ED-4DB2-BD59-A6C34878D82A}">
                    <a16:rowId xmlns:a16="http://schemas.microsoft.com/office/drawing/2014/main" val="1319816948"/>
                  </a:ext>
                </a:extLst>
              </a:tr>
              <a:tr h="370840">
                <a:tc>
                  <a:txBody>
                    <a:bodyPr/>
                    <a:lstStyle/>
                    <a:p>
                      <a:r>
                        <a:rPr lang="en-GB" dirty="0" err="1"/>
                        <a:t>ACEi</a:t>
                      </a:r>
                      <a:endParaRPr lang="en-GB" dirty="0"/>
                    </a:p>
                  </a:txBody>
                  <a:tcPr/>
                </a:tc>
                <a:tc>
                  <a:txBody>
                    <a:bodyPr/>
                    <a:lstStyle/>
                    <a:p>
                      <a:r>
                        <a:rPr lang="en-GB" dirty="0"/>
                        <a:t>6</a:t>
                      </a:r>
                    </a:p>
                  </a:txBody>
                  <a:tcPr/>
                </a:tc>
                <a:tc>
                  <a:txBody>
                    <a:bodyPr/>
                    <a:lstStyle/>
                    <a:p>
                      <a:r>
                        <a:rPr lang="en-GB" dirty="0"/>
                        <a:t>23</a:t>
                      </a:r>
                    </a:p>
                  </a:txBody>
                  <a:tcPr/>
                </a:tc>
                <a:tc>
                  <a:txBody>
                    <a:bodyPr/>
                    <a:lstStyle/>
                    <a:p>
                      <a:r>
                        <a:rPr lang="en-GB" dirty="0"/>
                        <a:t>5</a:t>
                      </a:r>
                    </a:p>
                  </a:txBody>
                  <a:tcPr/>
                </a:tc>
                <a:tc>
                  <a:txBody>
                    <a:bodyPr/>
                    <a:lstStyle/>
                    <a:p>
                      <a:r>
                        <a:rPr lang="en-GB" dirty="0"/>
                        <a:t>1</a:t>
                      </a:r>
                    </a:p>
                  </a:txBody>
                  <a:tcPr/>
                </a:tc>
                <a:tc>
                  <a:txBody>
                    <a:bodyPr/>
                    <a:lstStyle/>
                    <a:p>
                      <a:endParaRPr lang="en-GB" dirty="0"/>
                    </a:p>
                  </a:txBody>
                  <a:tcPr/>
                </a:tc>
                <a:extLst>
                  <a:ext uri="{0D108BD9-81ED-4DB2-BD59-A6C34878D82A}">
                    <a16:rowId xmlns:a16="http://schemas.microsoft.com/office/drawing/2014/main" val="476991260"/>
                  </a:ext>
                </a:extLst>
              </a:tr>
              <a:tr h="370840">
                <a:tc>
                  <a:txBody>
                    <a:bodyPr/>
                    <a:lstStyle/>
                    <a:p>
                      <a:r>
                        <a:rPr lang="en-GB" dirty="0"/>
                        <a:t>Bisoprolol</a:t>
                      </a:r>
                    </a:p>
                  </a:txBody>
                  <a:tcPr/>
                </a:tc>
                <a:tc>
                  <a:txBody>
                    <a:bodyPr/>
                    <a:lstStyle/>
                    <a:p>
                      <a:r>
                        <a:rPr lang="en-GB" dirty="0"/>
                        <a:t>5</a:t>
                      </a:r>
                    </a:p>
                  </a:txBody>
                  <a:tcPr/>
                </a:tc>
                <a:tc>
                  <a:txBody>
                    <a:bodyPr/>
                    <a:lstStyle/>
                    <a:p>
                      <a:r>
                        <a:rPr lang="en-GB" dirty="0"/>
                        <a:t>7</a:t>
                      </a:r>
                    </a:p>
                  </a:txBody>
                  <a:tcPr/>
                </a:tc>
                <a:tc>
                  <a:txBody>
                    <a:bodyPr/>
                    <a:lstStyle/>
                    <a:p>
                      <a:r>
                        <a:rPr lang="en-GB" dirty="0"/>
                        <a:t>10</a:t>
                      </a:r>
                    </a:p>
                  </a:txBody>
                  <a:tcPr/>
                </a:tc>
                <a:tc>
                  <a:txBody>
                    <a:bodyPr/>
                    <a:lstStyle/>
                    <a:p>
                      <a:r>
                        <a:rPr lang="en-GB" dirty="0"/>
                        <a:t>7</a:t>
                      </a:r>
                    </a:p>
                  </a:txBody>
                  <a:tcPr/>
                </a:tc>
                <a:tc>
                  <a:txBody>
                    <a:bodyPr/>
                    <a:lstStyle/>
                    <a:p>
                      <a:r>
                        <a:rPr lang="en-GB" dirty="0"/>
                        <a:t>1</a:t>
                      </a:r>
                    </a:p>
                  </a:txBody>
                  <a:tcPr/>
                </a:tc>
                <a:extLst>
                  <a:ext uri="{0D108BD9-81ED-4DB2-BD59-A6C34878D82A}">
                    <a16:rowId xmlns:a16="http://schemas.microsoft.com/office/drawing/2014/main" val="2263490692"/>
                  </a:ext>
                </a:extLst>
              </a:tr>
              <a:tr h="370840">
                <a:tc>
                  <a:txBody>
                    <a:bodyPr/>
                    <a:lstStyle/>
                    <a:p>
                      <a:r>
                        <a:rPr lang="en-GB" dirty="0"/>
                        <a:t>Atorvastatin</a:t>
                      </a:r>
                    </a:p>
                  </a:txBody>
                  <a:tcPr/>
                </a:tc>
                <a:tc>
                  <a:txBody>
                    <a:bodyPr/>
                    <a:lstStyle/>
                    <a:p>
                      <a:r>
                        <a:rPr lang="en-GB" dirty="0"/>
                        <a:t>1</a:t>
                      </a:r>
                    </a:p>
                  </a:txBody>
                  <a:tcPr/>
                </a:tc>
                <a:tc>
                  <a:txBody>
                    <a:bodyPr/>
                    <a:lstStyle/>
                    <a:p>
                      <a:r>
                        <a:rPr lang="en-GB" dirty="0"/>
                        <a:t>4</a:t>
                      </a:r>
                    </a:p>
                  </a:txBody>
                  <a:tcPr/>
                </a:tc>
                <a:tc>
                  <a:txBody>
                    <a:bodyPr/>
                    <a:lstStyle/>
                    <a:p>
                      <a:r>
                        <a:rPr lang="en-GB" dirty="0"/>
                        <a:t>7</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71112961"/>
                  </a:ext>
                </a:extLst>
              </a:tr>
              <a:tr h="370840">
                <a:tc>
                  <a:txBody>
                    <a:bodyPr/>
                    <a:lstStyle/>
                    <a:p>
                      <a:r>
                        <a:rPr lang="en-GB" dirty="0"/>
                        <a:t>Enoxaparin</a:t>
                      </a:r>
                    </a:p>
                  </a:txBody>
                  <a:tcPr/>
                </a:tc>
                <a:tc>
                  <a:txBody>
                    <a:bodyPr/>
                    <a:lstStyle/>
                    <a:p>
                      <a:r>
                        <a:rPr lang="en-GB" dirty="0"/>
                        <a:t>1</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9</a:t>
                      </a:r>
                    </a:p>
                  </a:txBody>
                  <a:tcPr/>
                </a:tc>
                <a:extLst>
                  <a:ext uri="{0D108BD9-81ED-4DB2-BD59-A6C34878D82A}">
                    <a16:rowId xmlns:a16="http://schemas.microsoft.com/office/drawing/2014/main" val="1892002969"/>
                  </a:ext>
                </a:extLst>
              </a:tr>
              <a:tr h="370840">
                <a:tc>
                  <a:txBody>
                    <a:bodyPr/>
                    <a:lstStyle/>
                    <a:p>
                      <a:r>
                        <a:rPr lang="en-GB" dirty="0"/>
                        <a:t>GTN spray</a:t>
                      </a:r>
                    </a:p>
                  </a:txBody>
                  <a:tcPr/>
                </a:tc>
                <a:tc>
                  <a:txBody>
                    <a:bodyPr/>
                    <a:lstStyle/>
                    <a:p>
                      <a:r>
                        <a:rPr lang="en-GB" dirty="0"/>
                        <a:t>34</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62163788"/>
                  </a:ext>
                </a:extLst>
              </a:tr>
              <a:tr h="370840">
                <a:tc>
                  <a:txBody>
                    <a:bodyPr/>
                    <a:lstStyle/>
                    <a:p>
                      <a:r>
                        <a:rPr lang="en-GB" dirty="0"/>
                        <a:t>NRT</a:t>
                      </a:r>
                    </a:p>
                  </a:txBody>
                  <a:tcPr/>
                </a:tc>
                <a:tc>
                  <a:txBody>
                    <a:bodyPr/>
                    <a:lstStyle/>
                    <a:p>
                      <a:r>
                        <a:rPr lang="en-GB" dirty="0"/>
                        <a:t>23</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33564052"/>
                  </a:ext>
                </a:extLst>
              </a:tr>
              <a:tr h="370840">
                <a:tc>
                  <a:txBody>
                    <a:bodyPr/>
                    <a:lstStyle/>
                    <a:p>
                      <a:r>
                        <a:rPr lang="en-GB" dirty="0"/>
                        <a:t>Lansoprazole</a:t>
                      </a:r>
                    </a:p>
                  </a:txBody>
                  <a:tcPr/>
                </a:tc>
                <a:tc>
                  <a:txBody>
                    <a:bodyPr/>
                    <a:lstStyle/>
                    <a:p>
                      <a:r>
                        <a:rPr lang="en-GB" dirty="0"/>
                        <a:t>19</a:t>
                      </a:r>
                    </a:p>
                  </a:txBody>
                  <a:tcPr/>
                </a:tc>
                <a:tc>
                  <a:txBody>
                    <a:bodyPr/>
                    <a:lstStyle/>
                    <a:p>
                      <a:r>
                        <a:rPr lang="en-GB" dirty="0"/>
                        <a:t>2</a:t>
                      </a:r>
                    </a:p>
                  </a:txBody>
                  <a:tcPr/>
                </a:tc>
                <a:tc>
                  <a:txBody>
                    <a:bodyPr/>
                    <a:lstStyle/>
                    <a:p>
                      <a:endParaRPr lang="en-GB" dirty="0"/>
                    </a:p>
                  </a:txBody>
                  <a:tcPr/>
                </a:tc>
                <a:tc>
                  <a:txBody>
                    <a:bodyPr/>
                    <a:lstStyle/>
                    <a:p>
                      <a:endParaRPr lang="en-GB" dirty="0"/>
                    </a:p>
                  </a:txBody>
                  <a:tcPr/>
                </a:tc>
                <a:tc>
                  <a:txBody>
                    <a:bodyPr/>
                    <a:lstStyle/>
                    <a:p>
                      <a:r>
                        <a:rPr lang="en-GB" dirty="0"/>
                        <a:t>2</a:t>
                      </a:r>
                    </a:p>
                  </a:txBody>
                  <a:tcPr/>
                </a:tc>
                <a:extLst>
                  <a:ext uri="{0D108BD9-81ED-4DB2-BD59-A6C34878D82A}">
                    <a16:rowId xmlns:a16="http://schemas.microsoft.com/office/drawing/2014/main" val="2718441172"/>
                  </a:ext>
                </a:extLst>
              </a:tr>
              <a:tr h="370840">
                <a:tc>
                  <a:txBody>
                    <a:bodyPr/>
                    <a:lstStyle/>
                    <a:p>
                      <a:r>
                        <a:rPr lang="en-GB" dirty="0"/>
                        <a:t>Change Ticagrelor to Clopidogrel</a:t>
                      </a:r>
                    </a:p>
                  </a:txBody>
                  <a:tcPr/>
                </a:tc>
                <a:tc>
                  <a:txBody>
                    <a:bodyPr/>
                    <a:lstStyle/>
                    <a:p>
                      <a:r>
                        <a:rPr lang="en-GB" dirty="0"/>
                        <a:t>4</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85742402"/>
                  </a:ext>
                </a:extLst>
              </a:tr>
              <a:tr h="370840">
                <a:tc>
                  <a:txBody>
                    <a:bodyPr/>
                    <a:lstStyle/>
                    <a:p>
                      <a:r>
                        <a:rPr lang="en-GB" dirty="0"/>
                        <a:t>Ezetimibe</a:t>
                      </a:r>
                    </a:p>
                  </a:txBody>
                  <a:tcPr/>
                </a:tc>
                <a:tc>
                  <a:txBody>
                    <a:bodyPr/>
                    <a:lstStyle/>
                    <a:p>
                      <a:r>
                        <a:rPr lang="en-GB" dirty="0"/>
                        <a:t>21</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96346545"/>
                  </a:ext>
                </a:extLst>
              </a:tr>
              <a:tr h="370840">
                <a:tc>
                  <a:txBody>
                    <a:bodyPr/>
                    <a:lstStyle/>
                    <a:p>
                      <a:r>
                        <a:rPr lang="en-GB" dirty="0"/>
                        <a:t>Change Clopidogrel to Ticagrelor</a:t>
                      </a:r>
                    </a:p>
                  </a:txBody>
                  <a:tcPr/>
                </a:tc>
                <a:tc>
                  <a:txBody>
                    <a:bodyPr/>
                    <a:lstStyle/>
                    <a:p>
                      <a:r>
                        <a:rPr lang="en-GB" dirty="0"/>
                        <a:t>5</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62624940"/>
                  </a:ext>
                </a:extLst>
              </a:tr>
              <a:tr h="370840">
                <a:tc>
                  <a:txBody>
                    <a:bodyPr/>
                    <a:lstStyle/>
                    <a:p>
                      <a:r>
                        <a:rPr lang="en-GB" dirty="0"/>
                        <a:t>Regular meds</a:t>
                      </a:r>
                    </a:p>
                  </a:txBody>
                  <a:tcPr/>
                </a:tc>
                <a:tc>
                  <a:txBody>
                    <a:bodyPr/>
                    <a:lstStyle/>
                    <a:p>
                      <a:r>
                        <a:rPr lang="en-GB" dirty="0"/>
                        <a:t>4</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65702958"/>
                  </a:ext>
                </a:extLst>
              </a:tr>
            </a:tbl>
          </a:graphicData>
        </a:graphic>
      </p:graphicFrame>
    </p:spTree>
    <p:extLst>
      <p:ext uri="{BB962C8B-B14F-4D97-AF65-F5344CB8AC3E}">
        <p14:creationId xmlns:p14="http://schemas.microsoft.com/office/powerpoint/2010/main" val="1703367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2FFE3-5BC2-4339-AD71-13209C98B169}"/>
              </a:ext>
            </a:extLst>
          </p:cNvPr>
          <p:cNvSpPr>
            <a:spLocks noGrp="1"/>
          </p:cNvSpPr>
          <p:nvPr>
            <p:ph type="title"/>
          </p:nvPr>
        </p:nvSpPr>
        <p:spPr>
          <a:xfrm>
            <a:off x="649224" y="960120"/>
            <a:ext cx="3867912" cy="4169664"/>
          </a:xfrm>
        </p:spPr>
        <p:txBody>
          <a:bodyPr>
            <a:normAutofit/>
          </a:bodyPr>
          <a:lstStyle/>
          <a:p>
            <a:pPr algn="r"/>
            <a:r>
              <a:rPr lang="en-GB" dirty="0"/>
              <a:t>Benefits of nurse led ward round</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4110D0-C324-47C0-A57F-DDF6AFF18AB6}"/>
              </a:ext>
            </a:extLst>
          </p:cNvPr>
          <p:cNvSpPr>
            <a:spLocks noGrp="1"/>
          </p:cNvSpPr>
          <p:nvPr>
            <p:ph idx="1"/>
          </p:nvPr>
        </p:nvSpPr>
        <p:spPr>
          <a:xfrm>
            <a:off x="4983480" y="960120"/>
            <a:ext cx="5513832" cy="4169664"/>
          </a:xfrm>
        </p:spPr>
        <p:txBody>
          <a:bodyPr anchor="ctr">
            <a:normAutofit fontScale="92500" lnSpcReduction="10000"/>
          </a:bodyPr>
          <a:lstStyle/>
          <a:p>
            <a:pPr>
              <a:defRPr/>
            </a:pPr>
            <a:r>
              <a:rPr lang="en-GB" altLang="ja-JP" sz="2400" dirty="0"/>
              <a:t>Optimisation of evidence based secondary prevention medication post PPCI can be successfully performed by health care professionals trained as NMPs</a:t>
            </a:r>
          </a:p>
          <a:p>
            <a:pPr>
              <a:defRPr/>
            </a:pPr>
            <a:r>
              <a:rPr lang="en-GB" altLang="ja-JP" sz="2400" dirty="0"/>
              <a:t>This ensures that patients are receiving maximum tolerated doses of secondary prevention medication on discharge from hospital in accordance with the Trust guideline for the management of patients post PPCI, NICE and European Society of Cardiology guidelines</a:t>
            </a:r>
          </a:p>
          <a:p>
            <a:pPr>
              <a:defRPr/>
            </a:pPr>
            <a:r>
              <a:rPr lang="en-GB" altLang="ja-JP" sz="2400" dirty="0"/>
              <a:t>Further titration to target doses is often required in primary care</a:t>
            </a:r>
            <a:endParaRPr lang="en-GB" altLang="en-US" sz="2400" dirty="0"/>
          </a:p>
          <a:p>
            <a:endParaRPr lang="en-GB" sz="2000" dirty="0"/>
          </a:p>
        </p:txBody>
      </p:sp>
    </p:spTree>
    <p:extLst>
      <p:ext uri="{BB962C8B-B14F-4D97-AF65-F5344CB8AC3E}">
        <p14:creationId xmlns:p14="http://schemas.microsoft.com/office/powerpoint/2010/main" val="2811043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02508-4129-4FD9-86B5-6AD3DEAD3B22}"/>
              </a:ext>
            </a:extLst>
          </p:cNvPr>
          <p:cNvSpPr>
            <a:spLocks noGrp="1"/>
          </p:cNvSpPr>
          <p:nvPr>
            <p:ph type="title"/>
          </p:nvPr>
        </p:nvSpPr>
        <p:spPr>
          <a:xfrm>
            <a:off x="649224" y="960120"/>
            <a:ext cx="3867912" cy="4169664"/>
          </a:xfrm>
        </p:spPr>
        <p:txBody>
          <a:bodyPr>
            <a:normAutofit/>
          </a:bodyPr>
          <a:lstStyle/>
          <a:p>
            <a:pPr algn="r"/>
            <a:r>
              <a:rPr lang="en-GB" dirty="0"/>
              <a:t>Impact on my role</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BCDD6B-6A44-4873-B711-E16BF529655A}"/>
              </a:ext>
            </a:extLst>
          </p:cNvPr>
          <p:cNvSpPr>
            <a:spLocks noGrp="1"/>
          </p:cNvSpPr>
          <p:nvPr>
            <p:ph idx="1"/>
          </p:nvPr>
        </p:nvSpPr>
        <p:spPr>
          <a:xfrm>
            <a:off x="4983480" y="960120"/>
            <a:ext cx="5513832" cy="4169664"/>
          </a:xfrm>
        </p:spPr>
        <p:txBody>
          <a:bodyPr anchor="ctr">
            <a:normAutofit/>
          </a:bodyPr>
          <a:lstStyle/>
          <a:p>
            <a:endParaRPr lang="en-GB" altLang="en-US" sz="2400" dirty="0"/>
          </a:p>
          <a:p>
            <a:r>
              <a:rPr lang="en-GB" altLang="en-US" dirty="0"/>
              <a:t>Autonomy</a:t>
            </a:r>
          </a:p>
          <a:p>
            <a:r>
              <a:rPr lang="en-GB" altLang="en-US" dirty="0"/>
              <a:t>Facilitates total patient management</a:t>
            </a:r>
          </a:p>
          <a:p>
            <a:r>
              <a:rPr lang="en-GB" altLang="en-US" dirty="0"/>
              <a:t>Affect on workload</a:t>
            </a:r>
          </a:p>
          <a:p>
            <a:r>
              <a:rPr lang="en-GB" altLang="en-US" dirty="0"/>
              <a:t>Improvement in knowledge</a:t>
            </a:r>
          </a:p>
          <a:p>
            <a:endParaRPr lang="en-GB" sz="2400" dirty="0"/>
          </a:p>
        </p:txBody>
      </p:sp>
    </p:spTree>
    <p:extLst>
      <p:ext uri="{BB962C8B-B14F-4D97-AF65-F5344CB8AC3E}">
        <p14:creationId xmlns:p14="http://schemas.microsoft.com/office/powerpoint/2010/main" val="3237884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A288D1-CF07-493B-91DB-81B2471A6698}"/>
              </a:ext>
            </a:extLst>
          </p:cNvPr>
          <p:cNvSpPr>
            <a:spLocks noGrp="1"/>
          </p:cNvSpPr>
          <p:nvPr>
            <p:ph type="title"/>
          </p:nvPr>
        </p:nvSpPr>
        <p:spPr>
          <a:xfrm>
            <a:off x="649224" y="960120"/>
            <a:ext cx="3867912" cy="4169664"/>
          </a:xfrm>
        </p:spPr>
        <p:txBody>
          <a:bodyPr>
            <a:normAutofit/>
          </a:bodyPr>
          <a:lstStyle/>
          <a:p>
            <a:pPr algn="r"/>
            <a:r>
              <a:rPr lang="en-GB" dirty="0"/>
              <a:t>Medicines adherence</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B0CF16-98BE-4AF5-9B4E-37EB9C973810}"/>
              </a:ext>
            </a:extLst>
          </p:cNvPr>
          <p:cNvSpPr>
            <a:spLocks noGrp="1"/>
          </p:cNvSpPr>
          <p:nvPr>
            <p:ph idx="1"/>
          </p:nvPr>
        </p:nvSpPr>
        <p:spPr>
          <a:xfrm>
            <a:off x="4983480" y="960120"/>
            <a:ext cx="5513832" cy="4169664"/>
          </a:xfrm>
        </p:spPr>
        <p:txBody>
          <a:bodyPr anchor="ctr">
            <a:normAutofit/>
          </a:bodyPr>
          <a:lstStyle/>
          <a:p>
            <a:endParaRPr lang="en-GB" altLang="en-US" sz="2400"/>
          </a:p>
          <a:p>
            <a:r>
              <a:rPr lang="en-GB" altLang="en-US" sz="2400"/>
              <a:t>Drugs will only work if they are taken!</a:t>
            </a:r>
          </a:p>
          <a:p>
            <a:r>
              <a:rPr lang="en-GB" altLang="en-US" sz="2400"/>
              <a:t>Informing and empowering</a:t>
            </a:r>
          </a:p>
          <a:p>
            <a:r>
              <a:rPr lang="en-GB" altLang="en-US" sz="2400"/>
              <a:t>Patients believe what they read in the newspapers</a:t>
            </a:r>
          </a:p>
          <a:p>
            <a:r>
              <a:rPr lang="en-GB" altLang="en-US" sz="2400"/>
              <a:t>Must take patients view into account</a:t>
            </a:r>
          </a:p>
          <a:p>
            <a:r>
              <a:rPr lang="en-GB" altLang="en-US" sz="2400"/>
              <a:t>Need to dispel myths and untruths</a:t>
            </a:r>
          </a:p>
          <a:p>
            <a:r>
              <a:rPr lang="en-GB" altLang="en-US" sz="2400"/>
              <a:t>Partnership between the prescriber and the patient</a:t>
            </a:r>
          </a:p>
          <a:p>
            <a:endParaRPr lang="en-GB" sz="2400"/>
          </a:p>
        </p:txBody>
      </p:sp>
      <p:pic>
        <p:nvPicPr>
          <p:cNvPr id="32" name="Picture 31">
            <a:extLst>
              <a:ext uri="{FF2B5EF4-FFF2-40B4-BE49-F238E27FC236}">
                <a16:creationId xmlns:a16="http://schemas.microsoft.com/office/drawing/2014/main" id="{01277DB7-A62A-46DB-B2F6-81026E463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9434" y="1485225"/>
            <a:ext cx="1923582" cy="2458252"/>
          </a:xfrm>
          <a:prstGeom prst="rect">
            <a:avLst/>
          </a:prstGeom>
        </p:spPr>
      </p:pic>
      <p:pic>
        <p:nvPicPr>
          <p:cNvPr id="34" name="Picture 33">
            <a:extLst>
              <a:ext uri="{FF2B5EF4-FFF2-40B4-BE49-F238E27FC236}">
                <a16:creationId xmlns:a16="http://schemas.microsoft.com/office/drawing/2014/main" id="{7688D7DC-4104-4CFF-B037-1295D37FB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820" y="4438345"/>
            <a:ext cx="1766886" cy="2194889"/>
          </a:xfrm>
          <a:prstGeom prst="rect">
            <a:avLst/>
          </a:prstGeom>
        </p:spPr>
      </p:pic>
      <p:pic>
        <p:nvPicPr>
          <p:cNvPr id="36" name="Picture 35">
            <a:extLst>
              <a:ext uri="{FF2B5EF4-FFF2-40B4-BE49-F238E27FC236}">
                <a16:creationId xmlns:a16="http://schemas.microsoft.com/office/drawing/2014/main" id="{9CBD7C8E-6674-4D62-8151-64A1D9AACF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903" y="115038"/>
            <a:ext cx="1843150" cy="2333101"/>
          </a:xfrm>
          <a:prstGeom prst="rect">
            <a:avLst/>
          </a:prstGeom>
        </p:spPr>
      </p:pic>
    </p:spTree>
    <p:extLst>
      <p:ext uri="{BB962C8B-B14F-4D97-AF65-F5344CB8AC3E}">
        <p14:creationId xmlns:p14="http://schemas.microsoft.com/office/powerpoint/2010/main" val="92748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DBA4B-2A22-477B-A4E1-5663C682C15F}"/>
              </a:ext>
            </a:extLst>
          </p:cNvPr>
          <p:cNvSpPr>
            <a:spLocks noGrp="1"/>
          </p:cNvSpPr>
          <p:nvPr>
            <p:ph type="title"/>
          </p:nvPr>
        </p:nvSpPr>
        <p:spPr>
          <a:xfrm>
            <a:off x="649224" y="960120"/>
            <a:ext cx="3867912" cy="4169664"/>
          </a:xfrm>
        </p:spPr>
        <p:txBody>
          <a:bodyPr>
            <a:normAutofit/>
          </a:bodyPr>
          <a:lstStyle/>
          <a:p>
            <a:pPr algn="r"/>
            <a:r>
              <a:rPr lang="en-GB" dirty="0"/>
              <a:t>Conclusion</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2C5D17-7109-4DDA-B85B-A0F4A34DE6E0}"/>
              </a:ext>
            </a:extLst>
          </p:cNvPr>
          <p:cNvSpPr>
            <a:spLocks noGrp="1"/>
          </p:cNvSpPr>
          <p:nvPr>
            <p:ph idx="1"/>
          </p:nvPr>
        </p:nvSpPr>
        <p:spPr>
          <a:xfrm>
            <a:off x="4983480" y="960120"/>
            <a:ext cx="5513832" cy="4169664"/>
          </a:xfrm>
        </p:spPr>
        <p:txBody>
          <a:bodyPr anchor="ctr">
            <a:normAutofit/>
          </a:bodyPr>
          <a:lstStyle/>
          <a:p>
            <a:endParaRPr lang="en-GB" altLang="en-US" sz="2400"/>
          </a:p>
          <a:p>
            <a:r>
              <a:rPr lang="en-GB" altLang="en-US" sz="2400"/>
              <a:t>Non medical prescribing improves the quality of care given to patients by a variety of nurses and AHPs</a:t>
            </a:r>
          </a:p>
          <a:p>
            <a:r>
              <a:rPr lang="en-GB" altLang="en-US" sz="2400"/>
              <a:t>Facilitates running of a seamless service</a:t>
            </a:r>
          </a:p>
          <a:p>
            <a:r>
              <a:rPr lang="en-GB" altLang="en-US" sz="2400"/>
              <a:t>Quality and safety need to be maintained and monitored</a:t>
            </a:r>
          </a:p>
          <a:p>
            <a:r>
              <a:rPr lang="en-GB" altLang="en-US" sz="2400"/>
              <a:t>Limitations of non medical prescribing must be appreciated by all involved to protect patient safety</a:t>
            </a:r>
          </a:p>
          <a:p>
            <a:endParaRPr lang="en-GB" sz="2400"/>
          </a:p>
        </p:txBody>
      </p:sp>
    </p:spTree>
    <p:extLst>
      <p:ext uri="{BB962C8B-B14F-4D97-AF65-F5344CB8AC3E}">
        <p14:creationId xmlns:p14="http://schemas.microsoft.com/office/powerpoint/2010/main" val="103862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939C13-E013-4CD0-B3E6-D2914E6D9D5F}"/>
              </a:ext>
            </a:extLst>
          </p:cNvPr>
          <p:cNvSpPr>
            <a:spLocks noGrp="1"/>
          </p:cNvSpPr>
          <p:nvPr>
            <p:ph type="title"/>
          </p:nvPr>
        </p:nvSpPr>
        <p:spPr>
          <a:xfrm>
            <a:off x="649224" y="960120"/>
            <a:ext cx="3867912" cy="4169664"/>
          </a:xfrm>
        </p:spPr>
        <p:txBody>
          <a:bodyPr>
            <a:normAutofit/>
          </a:bodyPr>
          <a:lstStyle/>
          <a:p>
            <a:pPr algn="r"/>
            <a:r>
              <a:rPr lang="en-GB"/>
              <a:t>Background</a:t>
            </a:r>
          </a:p>
        </p:txBody>
      </p:sp>
      <p:cxnSp>
        <p:nvCxnSpPr>
          <p:cNvPr id="40"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6F3715-CC13-4732-B817-5982A76A5307}"/>
              </a:ext>
            </a:extLst>
          </p:cNvPr>
          <p:cNvSpPr>
            <a:spLocks noGrp="1"/>
          </p:cNvSpPr>
          <p:nvPr>
            <p:ph idx="1"/>
          </p:nvPr>
        </p:nvSpPr>
        <p:spPr>
          <a:xfrm>
            <a:off x="4983480" y="960120"/>
            <a:ext cx="5513832" cy="4169664"/>
          </a:xfrm>
        </p:spPr>
        <p:txBody>
          <a:bodyPr anchor="ctr">
            <a:normAutofit/>
          </a:bodyPr>
          <a:lstStyle/>
          <a:p>
            <a:endParaRPr lang="en-GB" altLang="en-US" sz="2200"/>
          </a:p>
          <a:p>
            <a:r>
              <a:rPr lang="en-GB" altLang="en-US" sz="2200"/>
              <a:t>History taking, clinical assessment, diagnosis and prescribing have been seen as medical roles</a:t>
            </a:r>
          </a:p>
          <a:p>
            <a:r>
              <a:rPr lang="en-GB" altLang="en-US" sz="2200"/>
              <a:t>Changes in ways of working by both medical and allied health professional staff have prompted nurses and AHPs to take on skills/practices they have not previously undertaken</a:t>
            </a:r>
          </a:p>
          <a:p>
            <a:r>
              <a:rPr lang="en-GB" altLang="en-US" sz="2200"/>
              <a:t>Aim is to improve patient care and access to treatment whilst maintaining safety</a:t>
            </a:r>
          </a:p>
          <a:p>
            <a:endParaRPr lang="en-GB" sz="2200"/>
          </a:p>
        </p:txBody>
      </p:sp>
    </p:spTree>
    <p:extLst>
      <p:ext uri="{BB962C8B-B14F-4D97-AF65-F5344CB8AC3E}">
        <p14:creationId xmlns:p14="http://schemas.microsoft.com/office/powerpoint/2010/main" val="2071314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p525\AppData\Local\Microsoft\Windows\Temporary Internet Files\Content.IE5\BPZ6MBMP\relationship questions[1].jpg">
            <a:extLst>
              <a:ext uri="{FF2B5EF4-FFF2-40B4-BE49-F238E27FC236}">
                <a16:creationId xmlns:a16="http://schemas.microsoft.com/office/drawing/2014/main" id="{D2A5D1F5-B802-41BC-BBD6-8E3B9C65F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487"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1A89D-E32C-4C95-A2C7-000E9A0803E2}"/>
              </a:ext>
            </a:extLst>
          </p:cNvPr>
          <p:cNvSpPr txBox="1"/>
          <p:nvPr/>
        </p:nvSpPr>
        <p:spPr>
          <a:xfrm>
            <a:off x="3717235" y="5873115"/>
            <a:ext cx="4757530" cy="984885"/>
          </a:xfrm>
          <a:prstGeom prst="rect">
            <a:avLst/>
          </a:prstGeom>
          <a:noFill/>
        </p:spPr>
        <p:txBody>
          <a:bodyPr wrap="square" rtlCol="0">
            <a:spAutoFit/>
          </a:bodyPr>
          <a:lstStyle/>
          <a:p>
            <a:r>
              <a:rPr lang="en-GB" sz="4000"/>
              <a:t>a.pottle@rbht.nhs.uk</a:t>
            </a:r>
          </a:p>
          <a:p>
            <a:endParaRPr lang="en-GB" dirty="0"/>
          </a:p>
        </p:txBody>
      </p:sp>
    </p:spTree>
    <p:extLst>
      <p:ext uri="{BB962C8B-B14F-4D97-AF65-F5344CB8AC3E}">
        <p14:creationId xmlns:p14="http://schemas.microsoft.com/office/powerpoint/2010/main" val="217308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06779-2671-4A5D-A238-0C44EBA839A2}"/>
              </a:ext>
            </a:extLst>
          </p:cNvPr>
          <p:cNvSpPr>
            <a:spLocks noGrp="1"/>
          </p:cNvSpPr>
          <p:nvPr>
            <p:ph type="title"/>
          </p:nvPr>
        </p:nvSpPr>
        <p:spPr>
          <a:xfrm>
            <a:off x="649224" y="960120"/>
            <a:ext cx="3867912" cy="4169664"/>
          </a:xfrm>
        </p:spPr>
        <p:txBody>
          <a:bodyPr>
            <a:normAutofit/>
          </a:bodyPr>
          <a:lstStyle/>
          <a:p>
            <a:pPr algn="r"/>
            <a:r>
              <a:rPr lang="en-GB" dirty="0"/>
              <a:t>Criteria for non medical prescribing</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F7097E-45B2-4A7A-BE24-BFE1DC61CBA0}"/>
              </a:ext>
            </a:extLst>
          </p:cNvPr>
          <p:cNvSpPr>
            <a:spLocks noGrp="1"/>
          </p:cNvSpPr>
          <p:nvPr>
            <p:ph idx="1"/>
          </p:nvPr>
        </p:nvSpPr>
        <p:spPr>
          <a:xfrm>
            <a:off x="4983480" y="960120"/>
            <a:ext cx="5513832" cy="4169664"/>
          </a:xfrm>
        </p:spPr>
        <p:txBody>
          <a:bodyPr anchor="ctr">
            <a:normAutofit/>
          </a:bodyPr>
          <a:lstStyle/>
          <a:p>
            <a:endParaRPr lang="en-GB" sz="2400"/>
          </a:p>
          <a:p>
            <a:r>
              <a:rPr lang="en-GB" sz="2400"/>
              <a:t>Right person</a:t>
            </a:r>
          </a:p>
          <a:p>
            <a:r>
              <a:rPr lang="en-GB" sz="2400"/>
              <a:t>Competence</a:t>
            </a:r>
          </a:p>
          <a:p>
            <a:r>
              <a:rPr lang="en-GB" sz="2400"/>
              <a:t>Confidence</a:t>
            </a:r>
          </a:p>
          <a:p>
            <a:r>
              <a:rPr lang="en-GB" sz="2400"/>
              <a:t>Correct situation to prescribe</a:t>
            </a:r>
          </a:p>
          <a:p>
            <a:r>
              <a:rPr lang="en-GB" sz="2400"/>
              <a:t>Cost effective</a:t>
            </a:r>
          </a:p>
          <a:p>
            <a:r>
              <a:rPr lang="en-GB" sz="2400"/>
              <a:t>Benefit to patient care</a:t>
            </a:r>
          </a:p>
        </p:txBody>
      </p:sp>
    </p:spTree>
    <p:extLst>
      <p:ext uri="{BB962C8B-B14F-4D97-AF65-F5344CB8AC3E}">
        <p14:creationId xmlns:p14="http://schemas.microsoft.com/office/powerpoint/2010/main" val="134990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6A4DB-36B3-4663-8CE3-5D1BC966507F}"/>
              </a:ext>
            </a:extLst>
          </p:cNvPr>
          <p:cNvSpPr>
            <a:spLocks noGrp="1"/>
          </p:cNvSpPr>
          <p:nvPr>
            <p:ph type="title"/>
          </p:nvPr>
        </p:nvSpPr>
        <p:spPr>
          <a:xfrm>
            <a:off x="649224" y="960120"/>
            <a:ext cx="3867912" cy="4169664"/>
          </a:xfrm>
        </p:spPr>
        <p:txBody>
          <a:bodyPr>
            <a:normAutofit/>
          </a:bodyPr>
          <a:lstStyle/>
          <a:p>
            <a:pPr algn="r"/>
            <a:r>
              <a:rPr lang="en-GB" dirty="0"/>
              <a:t>Skills required to prescribe</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3BFADE-B18D-45C4-B9A0-96E8F0C87333}"/>
              </a:ext>
            </a:extLst>
          </p:cNvPr>
          <p:cNvSpPr>
            <a:spLocks noGrp="1"/>
          </p:cNvSpPr>
          <p:nvPr>
            <p:ph idx="1"/>
          </p:nvPr>
        </p:nvSpPr>
        <p:spPr>
          <a:xfrm>
            <a:off x="4983480" y="960120"/>
            <a:ext cx="5513832" cy="4169664"/>
          </a:xfrm>
        </p:spPr>
        <p:txBody>
          <a:bodyPr anchor="ctr">
            <a:normAutofit/>
          </a:bodyPr>
          <a:lstStyle/>
          <a:p>
            <a:endParaRPr lang="en-GB" sz="2200" dirty="0"/>
          </a:p>
          <a:p>
            <a:r>
              <a:rPr lang="en-GB" sz="2200" dirty="0"/>
              <a:t>Advanced clinical knowledge</a:t>
            </a:r>
          </a:p>
          <a:p>
            <a:r>
              <a:rPr lang="en-GB" sz="2200" dirty="0"/>
              <a:t>Experience in the field</a:t>
            </a:r>
          </a:p>
          <a:p>
            <a:r>
              <a:rPr lang="en-GB" sz="2200" dirty="0"/>
              <a:t>Clinical examination skills</a:t>
            </a:r>
          </a:p>
          <a:p>
            <a:r>
              <a:rPr lang="en-GB" sz="2200" dirty="0"/>
              <a:t>Ability to interpret investigations</a:t>
            </a:r>
          </a:p>
          <a:p>
            <a:r>
              <a:rPr lang="en-GB" sz="2200" dirty="0"/>
              <a:t>Diagnostic skills</a:t>
            </a:r>
          </a:p>
          <a:p>
            <a:r>
              <a:rPr lang="en-GB" sz="2200" dirty="0"/>
              <a:t>Ability to make decisions and work autonomously</a:t>
            </a:r>
          </a:p>
          <a:p>
            <a:r>
              <a:rPr lang="en-GB" sz="2200" dirty="0"/>
              <a:t>One year on the NMC Register (from January 2019)</a:t>
            </a:r>
          </a:p>
          <a:p>
            <a:pPr marL="0" indent="0">
              <a:buNone/>
            </a:pPr>
            <a:endParaRPr lang="en-GB" sz="2200" dirty="0"/>
          </a:p>
          <a:p>
            <a:pPr marL="0" indent="0">
              <a:buNone/>
            </a:pPr>
            <a:endParaRPr lang="en-GB" sz="2200" dirty="0"/>
          </a:p>
        </p:txBody>
      </p:sp>
    </p:spTree>
    <p:extLst>
      <p:ext uri="{BB962C8B-B14F-4D97-AF65-F5344CB8AC3E}">
        <p14:creationId xmlns:p14="http://schemas.microsoft.com/office/powerpoint/2010/main" val="34826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136A7-D7F4-4B1D-945F-58E08885D335}"/>
              </a:ext>
            </a:extLst>
          </p:cNvPr>
          <p:cNvSpPr>
            <a:spLocks noGrp="1"/>
          </p:cNvSpPr>
          <p:nvPr>
            <p:ph type="title"/>
          </p:nvPr>
        </p:nvSpPr>
        <p:spPr>
          <a:xfrm>
            <a:off x="649224" y="960120"/>
            <a:ext cx="3867912" cy="4169664"/>
          </a:xfrm>
        </p:spPr>
        <p:txBody>
          <a:bodyPr>
            <a:normAutofit/>
          </a:bodyPr>
          <a:lstStyle/>
          <a:p>
            <a:pPr algn="r"/>
            <a:r>
              <a:rPr lang="en-GB" dirty="0"/>
              <a:t>Autonomous practice</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7615B2-C471-4B85-AA13-1A7CF39F673B}"/>
              </a:ext>
            </a:extLst>
          </p:cNvPr>
          <p:cNvSpPr>
            <a:spLocks noGrp="1"/>
          </p:cNvSpPr>
          <p:nvPr>
            <p:ph idx="1"/>
          </p:nvPr>
        </p:nvSpPr>
        <p:spPr>
          <a:xfrm>
            <a:off x="4983480" y="960120"/>
            <a:ext cx="5513832" cy="4169664"/>
          </a:xfrm>
        </p:spPr>
        <p:txBody>
          <a:bodyPr anchor="ctr">
            <a:normAutofit lnSpcReduction="10000"/>
          </a:bodyPr>
          <a:lstStyle/>
          <a:p>
            <a:endParaRPr lang="en-GB" sz="2400" dirty="0"/>
          </a:p>
          <a:p>
            <a:pPr>
              <a:spcBef>
                <a:spcPct val="0"/>
              </a:spcBef>
              <a:buNone/>
            </a:pPr>
            <a:r>
              <a:rPr lang="en-GB" altLang="en-US" sz="2400" dirty="0"/>
              <a:t>	</a:t>
            </a:r>
          </a:p>
          <a:p>
            <a:pPr>
              <a:spcBef>
                <a:spcPct val="0"/>
              </a:spcBef>
              <a:buNone/>
            </a:pPr>
            <a:endParaRPr lang="en-GB" altLang="en-US" dirty="0"/>
          </a:p>
          <a:p>
            <a:pPr>
              <a:spcBef>
                <a:spcPct val="0"/>
              </a:spcBef>
              <a:buNone/>
            </a:pPr>
            <a:r>
              <a:rPr lang="en-GB" altLang="en-US" dirty="0"/>
              <a:t>  ‘Having the authority to make decisions and the freedom to act in accordance with one’s professional knowledge base’</a:t>
            </a:r>
          </a:p>
          <a:p>
            <a:pPr>
              <a:spcBef>
                <a:spcPct val="0"/>
              </a:spcBef>
              <a:buNone/>
            </a:pPr>
            <a:endParaRPr lang="en-GB" altLang="en-US" sz="2400" dirty="0"/>
          </a:p>
          <a:p>
            <a:pPr>
              <a:spcBef>
                <a:spcPct val="0"/>
              </a:spcBef>
              <a:buNone/>
            </a:pPr>
            <a:endParaRPr lang="en-GB" altLang="en-US" sz="2400" dirty="0"/>
          </a:p>
          <a:p>
            <a:pPr>
              <a:spcBef>
                <a:spcPct val="0"/>
              </a:spcBef>
              <a:buNone/>
            </a:pPr>
            <a:endParaRPr lang="en-GB" altLang="en-US" sz="2400" dirty="0"/>
          </a:p>
          <a:p>
            <a:pPr>
              <a:spcBef>
                <a:spcPct val="0"/>
              </a:spcBef>
              <a:buNone/>
            </a:pPr>
            <a:endParaRPr lang="en-GB" altLang="en-US" sz="2400" dirty="0"/>
          </a:p>
          <a:p>
            <a:pPr>
              <a:spcBef>
                <a:spcPct val="0"/>
              </a:spcBef>
              <a:buNone/>
            </a:pPr>
            <a:endParaRPr lang="en-GB" altLang="en-US" sz="2400" dirty="0"/>
          </a:p>
          <a:p>
            <a:pPr>
              <a:spcBef>
                <a:spcPct val="0"/>
              </a:spcBef>
              <a:buNone/>
            </a:pPr>
            <a:r>
              <a:rPr lang="en-GB" altLang="en-US" sz="2400" dirty="0"/>
              <a:t>                         </a:t>
            </a:r>
            <a:r>
              <a:rPr lang="en-GB" altLang="en-US" sz="1800" dirty="0"/>
              <a:t>(</a:t>
            </a:r>
            <a:r>
              <a:rPr lang="en-GB" altLang="en-US" sz="1800" dirty="0" err="1"/>
              <a:t>Skar</a:t>
            </a:r>
            <a:r>
              <a:rPr lang="en-GB" altLang="en-US" sz="1800" dirty="0"/>
              <a:t>, Journal of Clinical Nursing, 2010)</a:t>
            </a:r>
          </a:p>
          <a:p>
            <a:endParaRPr lang="en-GB" sz="2400" dirty="0"/>
          </a:p>
        </p:txBody>
      </p:sp>
    </p:spTree>
    <p:extLst>
      <p:ext uri="{BB962C8B-B14F-4D97-AF65-F5344CB8AC3E}">
        <p14:creationId xmlns:p14="http://schemas.microsoft.com/office/powerpoint/2010/main" val="189330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4DB21-19C1-47A6-A75B-3B64583F4852}"/>
              </a:ext>
            </a:extLst>
          </p:cNvPr>
          <p:cNvSpPr>
            <a:spLocks noGrp="1"/>
          </p:cNvSpPr>
          <p:nvPr>
            <p:ph type="title"/>
          </p:nvPr>
        </p:nvSpPr>
        <p:spPr>
          <a:xfrm>
            <a:off x="649224" y="960120"/>
            <a:ext cx="3867912" cy="4169664"/>
          </a:xfrm>
        </p:spPr>
        <p:txBody>
          <a:bodyPr>
            <a:normAutofit/>
          </a:bodyPr>
          <a:lstStyle/>
          <a:p>
            <a:pPr algn="r"/>
            <a:r>
              <a:rPr lang="en-GB" dirty="0"/>
              <a:t>Where are we now?</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2B82A4-D968-4FAA-B004-C1AE89A06E3B}"/>
              </a:ext>
            </a:extLst>
          </p:cNvPr>
          <p:cNvSpPr>
            <a:spLocks noGrp="1"/>
          </p:cNvSpPr>
          <p:nvPr>
            <p:ph idx="1"/>
          </p:nvPr>
        </p:nvSpPr>
        <p:spPr>
          <a:xfrm>
            <a:off x="4983480" y="960120"/>
            <a:ext cx="5513832" cy="4169664"/>
          </a:xfrm>
        </p:spPr>
        <p:txBody>
          <a:bodyPr anchor="ctr">
            <a:normAutofit/>
          </a:bodyPr>
          <a:lstStyle/>
          <a:p>
            <a:r>
              <a:rPr lang="en-GB" sz="2400"/>
              <a:t>A quick tour of the evidence base…</a:t>
            </a:r>
          </a:p>
          <a:p>
            <a:r>
              <a:rPr lang="en-GB" sz="2400"/>
              <a:t>Literature is (still) scarce</a:t>
            </a:r>
          </a:p>
          <a:p>
            <a:pPr lvl="1"/>
            <a:r>
              <a:rPr lang="en-GB"/>
              <a:t>Prescribing authority increases job satisfaction</a:t>
            </a:r>
          </a:p>
          <a:p>
            <a:pPr lvl="1"/>
            <a:r>
              <a:rPr lang="en-GB"/>
              <a:t>Enhances relationships with patients</a:t>
            </a:r>
          </a:p>
          <a:p>
            <a:pPr lvl="1"/>
            <a:r>
              <a:rPr lang="en-GB"/>
              <a:t>Improves the quality of care, more choice, more convenient</a:t>
            </a:r>
          </a:p>
          <a:p>
            <a:pPr lvl="1"/>
            <a:r>
              <a:rPr lang="en-GB"/>
              <a:t>But…</a:t>
            </a:r>
          </a:p>
          <a:p>
            <a:pPr lvl="1"/>
            <a:r>
              <a:rPr lang="en-GB"/>
              <a:t>Increases pressure and workload</a:t>
            </a:r>
          </a:p>
          <a:p>
            <a:endParaRPr lang="en-GB" sz="2400"/>
          </a:p>
        </p:txBody>
      </p:sp>
    </p:spTree>
    <p:extLst>
      <p:ext uri="{BB962C8B-B14F-4D97-AF65-F5344CB8AC3E}">
        <p14:creationId xmlns:p14="http://schemas.microsoft.com/office/powerpoint/2010/main" val="407985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648D7-C847-402F-B1BE-6C0153562778}"/>
              </a:ext>
            </a:extLst>
          </p:cNvPr>
          <p:cNvSpPr>
            <a:spLocks noGrp="1"/>
          </p:cNvSpPr>
          <p:nvPr>
            <p:ph type="title"/>
          </p:nvPr>
        </p:nvSpPr>
        <p:spPr>
          <a:xfrm>
            <a:off x="649224" y="960120"/>
            <a:ext cx="3867912" cy="4169664"/>
          </a:xfrm>
        </p:spPr>
        <p:txBody>
          <a:bodyPr>
            <a:normAutofit/>
          </a:bodyPr>
          <a:lstStyle/>
          <a:p>
            <a:pPr algn="r"/>
            <a:r>
              <a:rPr lang="en-GB" dirty="0"/>
              <a:t>Competence</a:t>
            </a:r>
            <a:endParaRPr lang="en-GB"/>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56FC76-AC72-4346-AFAA-FA3D23DD113F}"/>
              </a:ext>
            </a:extLst>
          </p:cNvPr>
          <p:cNvSpPr>
            <a:spLocks noGrp="1"/>
          </p:cNvSpPr>
          <p:nvPr>
            <p:ph idx="1"/>
          </p:nvPr>
        </p:nvSpPr>
        <p:spPr>
          <a:xfrm>
            <a:off x="4983480" y="960120"/>
            <a:ext cx="5513832" cy="4169664"/>
          </a:xfrm>
        </p:spPr>
        <p:txBody>
          <a:bodyPr anchor="ctr">
            <a:normAutofit/>
          </a:bodyPr>
          <a:lstStyle/>
          <a:p>
            <a:pPr>
              <a:buNone/>
            </a:pPr>
            <a:r>
              <a:rPr lang="en-GB" altLang="en-US" sz="2400" dirty="0"/>
              <a:t>What is competency?</a:t>
            </a:r>
          </a:p>
          <a:p>
            <a:pPr>
              <a:buNone/>
            </a:pPr>
            <a:endParaRPr lang="en-GB" altLang="en-US" sz="2400" dirty="0"/>
          </a:p>
          <a:p>
            <a:pPr>
              <a:buNone/>
            </a:pPr>
            <a:r>
              <a:rPr lang="en-GB" altLang="en-US" sz="2400" dirty="0"/>
              <a:t>	</a:t>
            </a:r>
            <a:r>
              <a:rPr lang="en-GB" altLang="en-US" sz="2400" i="1" dirty="0"/>
              <a:t>‘Knowledge, skills, motives and personal traits’</a:t>
            </a:r>
          </a:p>
          <a:p>
            <a:pPr>
              <a:buNone/>
            </a:pPr>
            <a:r>
              <a:rPr lang="en-GB" altLang="en-US" sz="2400" dirty="0"/>
              <a:t>	</a:t>
            </a:r>
          </a:p>
          <a:p>
            <a:pPr>
              <a:buNone/>
            </a:pPr>
            <a:r>
              <a:rPr lang="en-GB" altLang="en-US" sz="2400" dirty="0"/>
              <a:t>Collins English Dictionary; </a:t>
            </a:r>
          </a:p>
          <a:p>
            <a:pPr>
              <a:buNone/>
            </a:pPr>
            <a:endParaRPr lang="en-GB" altLang="en-US" sz="2400" dirty="0"/>
          </a:p>
          <a:p>
            <a:pPr>
              <a:buNone/>
            </a:pPr>
            <a:r>
              <a:rPr lang="en-GB" altLang="en-US" sz="2400" dirty="0"/>
              <a:t>	</a:t>
            </a:r>
            <a:r>
              <a:rPr lang="en-GB" altLang="en-US" sz="2400" i="1" dirty="0"/>
              <a:t>‘the condition of being capable, ability’</a:t>
            </a:r>
            <a:endParaRPr lang="en-US" altLang="en-US" sz="2400" i="1" dirty="0"/>
          </a:p>
          <a:p>
            <a:endParaRPr lang="en-GB" sz="2400" dirty="0"/>
          </a:p>
        </p:txBody>
      </p:sp>
    </p:spTree>
    <p:extLst>
      <p:ext uri="{BB962C8B-B14F-4D97-AF65-F5344CB8AC3E}">
        <p14:creationId xmlns:p14="http://schemas.microsoft.com/office/powerpoint/2010/main" val="2348031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2898</Words>
  <Application>Microsoft Office PowerPoint</Application>
  <PresentationFormat>Widescreen</PresentationFormat>
  <Paragraphs>1139</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Times New Roman</vt:lpstr>
      <vt:lpstr>Wingdings</vt:lpstr>
      <vt:lpstr>Office Theme</vt:lpstr>
      <vt:lpstr>Developing your skills, confidence and competence as a Non-medical Prescriber in Cardiology</vt:lpstr>
      <vt:lpstr>PowerPoint Presentation</vt:lpstr>
      <vt:lpstr>Overview</vt:lpstr>
      <vt:lpstr>Background</vt:lpstr>
      <vt:lpstr>Criteria for non medical prescribing</vt:lpstr>
      <vt:lpstr>Skills required to prescribe</vt:lpstr>
      <vt:lpstr>Autonomous practice</vt:lpstr>
      <vt:lpstr>Where are we now?</vt:lpstr>
      <vt:lpstr>Competence</vt:lpstr>
      <vt:lpstr>Prescribing competence</vt:lpstr>
      <vt:lpstr>Why is competency important?</vt:lpstr>
      <vt:lpstr>Developing confidence in prescribing practice</vt:lpstr>
      <vt:lpstr>Influences on prescribing</vt:lpstr>
      <vt:lpstr>Confidence</vt:lpstr>
      <vt:lpstr>Guidelines and evidence</vt:lpstr>
      <vt:lpstr>Keeping up to date</vt:lpstr>
      <vt:lpstr>Assessing competence</vt:lpstr>
      <vt:lpstr>Non medical prescribers annual declaration of competence</vt:lpstr>
      <vt:lpstr>PowerPoint Presentation</vt:lpstr>
      <vt:lpstr>Is non medical prescribing necessary?</vt:lpstr>
      <vt:lpstr>Developing clinical skills</vt:lpstr>
      <vt:lpstr>Measuring impact</vt:lpstr>
      <vt:lpstr>Audit</vt:lpstr>
      <vt:lpstr>My prescribing story</vt:lpstr>
      <vt:lpstr>My prescribing practice</vt:lpstr>
      <vt:lpstr>My prescribing in 2021</vt:lpstr>
      <vt:lpstr>Rapid Access Chest Pain Clinic</vt:lpstr>
      <vt:lpstr>Prescribing in the RACPC</vt:lpstr>
      <vt:lpstr>Case study</vt:lpstr>
      <vt:lpstr>Case study</vt:lpstr>
      <vt:lpstr>Case study</vt:lpstr>
      <vt:lpstr>Benefits</vt:lpstr>
      <vt:lpstr>Ward rounds</vt:lpstr>
      <vt:lpstr>Number of patients who had changes to medication</vt:lpstr>
      <vt:lpstr>Main changes to medication</vt:lpstr>
      <vt:lpstr>Benefits of nurse led ward round</vt:lpstr>
      <vt:lpstr>Impact on my role</vt:lpstr>
      <vt:lpstr>Medicines adherence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your skills, confidence and competence as a Non-medical Prescriber in Cardiology</dc:title>
  <dc:creator>Pottle Alison</dc:creator>
  <cp:lastModifiedBy>Pottle Alison</cp:lastModifiedBy>
  <cp:revision>8</cp:revision>
  <dcterms:created xsi:type="dcterms:W3CDTF">2020-11-27T11:15:30Z</dcterms:created>
  <dcterms:modified xsi:type="dcterms:W3CDTF">2022-04-04T11:17:43Z</dcterms:modified>
</cp:coreProperties>
</file>