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7" r:id="rId3"/>
    <p:sldId id="258" r:id="rId4"/>
    <p:sldId id="277" r:id="rId5"/>
    <p:sldId id="282" r:id="rId6"/>
    <p:sldId id="284" r:id="rId7"/>
    <p:sldId id="285" r:id="rId8"/>
    <p:sldId id="287" r:id="rId9"/>
    <p:sldId id="294" r:id="rId10"/>
    <p:sldId id="286" r:id="rId11"/>
    <p:sldId id="291" r:id="rId12"/>
    <p:sldId id="259" r:id="rId13"/>
    <p:sldId id="261" r:id="rId14"/>
    <p:sldId id="290" r:id="rId15"/>
    <p:sldId id="264" r:id="rId16"/>
    <p:sldId id="265" r:id="rId17"/>
    <p:sldId id="289" r:id="rId18"/>
    <p:sldId id="279" r:id="rId19"/>
    <p:sldId id="292" r:id="rId20"/>
    <p:sldId id="29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B72FF-688E-4DB0-B6E6-2C154941E9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8ED119-594C-4427-A19E-5BC0CCF38469}">
      <dgm:prSet/>
      <dgm:spPr/>
      <dgm:t>
        <a:bodyPr/>
        <a:lstStyle/>
        <a:p>
          <a:r>
            <a:rPr lang="en-GB"/>
            <a:t>Ensuring effective governance of prescribing practice in Cardiology</a:t>
          </a:r>
          <a:endParaRPr lang="en-US"/>
        </a:p>
      </dgm:t>
    </dgm:pt>
    <dgm:pt modelId="{3B534837-F451-432E-8185-55B6854121C5}" type="parTrans" cxnId="{1E76E882-D414-4BB8-B12C-266A5DCABC43}">
      <dgm:prSet/>
      <dgm:spPr/>
      <dgm:t>
        <a:bodyPr/>
        <a:lstStyle/>
        <a:p>
          <a:endParaRPr lang="en-US"/>
        </a:p>
      </dgm:t>
    </dgm:pt>
    <dgm:pt modelId="{9876C0A4-3A8F-4C38-9250-52456EB44F73}" type="sibTrans" cxnId="{1E76E882-D414-4BB8-B12C-266A5DCABC43}">
      <dgm:prSet/>
      <dgm:spPr/>
      <dgm:t>
        <a:bodyPr/>
        <a:lstStyle/>
        <a:p>
          <a:endParaRPr lang="en-US"/>
        </a:p>
      </dgm:t>
    </dgm:pt>
    <dgm:pt modelId="{9AE4E610-7BAB-460E-B603-904BAA3CF34A}">
      <dgm:prSet/>
      <dgm:spPr/>
      <dgm:t>
        <a:bodyPr/>
        <a:lstStyle/>
        <a:p>
          <a:r>
            <a:rPr lang="en-GB"/>
            <a:t>Evaluating where prescribing could improve care for your patients</a:t>
          </a:r>
          <a:endParaRPr lang="en-US"/>
        </a:p>
      </dgm:t>
    </dgm:pt>
    <dgm:pt modelId="{F14E84A9-54F1-4626-A8EC-B904C31F94C8}" type="parTrans" cxnId="{B2BB8339-DBF8-4AD2-BCC7-223D0070F396}">
      <dgm:prSet/>
      <dgm:spPr/>
      <dgm:t>
        <a:bodyPr/>
        <a:lstStyle/>
        <a:p>
          <a:endParaRPr lang="en-US"/>
        </a:p>
      </dgm:t>
    </dgm:pt>
    <dgm:pt modelId="{7ADCA657-3988-4FB4-B426-E00582D1215B}" type="sibTrans" cxnId="{B2BB8339-DBF8-4AD2-BCC7-223D0070F396}">
      <dgm:prSet/>
      <dgm:spPr/>
      <dgm:t>
        <a:bodyPr/>
        <a:lstStyle/>
        <a:p>
          <a:endParaRPr lang="en-US"/>
        </a:p>
      </dgm:t>
    </dgm:pt>
    <dgm:pt modelId="{F4ECC19A-0EF2-4BAF-A8C8-6D0EF4D21F1B}">
      <dgm:prSet/>
      <dgm:spPr/>
      <dgm:t>
        <a:bodyPr/>
        <a:lstStyle/>
        <a:p>
          <a:r>
            <a:rPr lang="en-GB"/>
            <a:t>Developing a new service and working differently during Covid-19</a:t>
          </a:r>
          <a:endParaRPr lang="en-US"/>
        </a:p>
      </dgm:t>
    </dgm:pt>
    <dgm:pt modelId="{593CF7A8-66C6-44C9-88A2-9BD90F974299}" type="parTrans" cxnId="{E9243003-A207-4FAD-9ABE-1672253F3554}">
      <dgm:prSet/>
      <dgm:spPr/>
      <dgm:t>
        <a:bodyPr/>
        <a:lstStyle/>
        <a:p>
          <a:endParaRPr lang="en-US"/>
        </a:p>
      </dgm:t>
    </dgm:pt>
    <dgm:pt modelId="{E872A003-CDB6-4247-947E-238AE07E000B}" type="sibTrans" cxnId="{E9243003-A207-4FAD-9ABE-1672253F3554}">
      <dgm:prSet/>
      <dgm:spPr/>
      <dgm:t>
        <a:bodyPr/>
        <a:lstStyle/>
        <a:p>
          <a:endParaRPr lang="en-US"/>
        </a:p>
      </dgm:t>
    </dgm:pt>
    <dgm:pt modelId="{10FB630B-51F4-4CBA-8190-71C296989E48}">
      <dgm:prSet/>
      <dgm:spPr/>
      <dgm:t>
        <a:bodyPr/>
        <a:lstStyle/>
        <a:p>
          <a:r>
            <a:rPr lang="en-GB"/>
            <a:t>How coronavirus can interact with heart medication</a:t>
          </a:r>
          <a:endParaRPr lang="en-US"/>
        </a:p>
      </dgm:t>
    </dgm:pt>
    <dgm:pt modelId="{9043DE63-0889-4A62-B425-04E1D9C4E15A}" type="parTrans" cxnId="{4B2DF0AD-3BA2-439E-B737-F80FD95C60E4}">
      <dgm:prSet/>
      <dgm:spPr/>
      <dgm:t>
        <a:bodyPr/>
        <a:lstStyle/>
        <a:p>
          <a:endParaRPr lang="en-US"/>
        </a:p>
      </dgm:t>
    </dgm:pt>
    <dgm:pt modelId="{B2D0D183-0171-4ACD-A3B0-10FDAEC389BF}" type="sibTrans" cxnId="{4B2DF0AD-3BA2-439E-B737-F80FD95C60E4}">
      <dgm:prSet/>
      <dgm:spPr/>
      <dgm:t>
        <a:bodyPr/>
        <a:lstStyle/>
        <a:p>
          <a:endParaRPr lang="en-US"/>
        </a:p>
      </dgm:t>
    </dgm:pt>
    <dgm:pt modelId="{F6F1E618-B691-4C3E-8140-7DF6373CA81C}">
      <dgm:prSet/>
      <dgm:spPr/>
      <dgm:t>
        <a:bodyPr/>
        <a:lstStyle/>
        <a:p>
          <a:r>
            <a:rPr lang="en-GB"/>
            <a:t>Issues and challenges around prescribing in cardiology</a:t>
          </a:r>
          <a:endParaRPr lang="en-US"/>
        </a:p>
      </dgm:t>
    </dgm:pt>
    <dgm:pt modelId="{581539ED-86FB-40B9-A92B-4DDA6A1B6DEA}" type="parTrans" cxnId="{C9F0652F-091E-4FB4-94BE-716BC5196501}">
      <dgm:prSet/>
      <dgm:spPr/>
      <dgm:t>
        <a:bodyPr/>
        <a:lstStyle/>
        <a:p>
          <a:endParaRPr lang="en-US"/>
        </a:p>
      </dgm:t>
    </dgm:pt>
    <dgm:pt modelId="{19849D77-309D-4F70-9DDC-AF5BAC4401C1}" type="sibTrans" cxnId="{C9F0652F-091E-4FB4-94BE-716BC5196501}">
      <dgm:prSet/>
      <dgm:spPr/>
      <dgm:t>
        <a:bodyPr/>
        <a:lstStyle/>
        <a:p>
          <a:endParaRPr lang="en-US"/>
        </a:p>
      </dgm:t>
    </dgm:pt>
    <dgm:pt modelId="{CE2B641A-CA0C-40EA-BFB8-EB4A73E5898B}" type="pres">
      <dgm:prSet presAssocID="{5E5B72FF-688E-4DB0-B6E6-2C154941E963}" presName="linear" presStyleCnt="0">
        <dgm:presLayoutVars>
          <dgm:animLvl val="lvl"/>
          <dgm:resizeHandles val="exact"/>
        </dgm:presLayoutVars>
      </dgm:prSet>
      <dgm:spPr/>
    </dgm:pt>
    <dgm:pt modelId="{816238AB-4818-4906-8187-E53A9B3E2DD7}" type="pres">
      <dgm:prSet presAssocID="{188ED119-594C-4427-A19E-5BC0CCF38469}" presName="parentText" presStyleLbl="node1" presStyleIdx="0" presStyleCnt="5">
        <dgm:presLayoutVars>
          <dgm:chMax val="0"/>
          <dgm:bulletEnabled val="1"/>
        </dgm:presLayoutVars>
      </dgm:prSet>
      <dgm:spPr/>
    </dgm:pt>
    <dgm:pt modelId="{F40513F8-E553-42A4-A216-D43636A4E654}" type="pres">
      <dgm:prSet presAssocID="{9876C0A4-3A8F-4C38-9250-52456EB44F73}" presName="spacer" presStyleCnt="0"/>
      <dgm:spPr/>
    </dgm:pt>
    <dgm:pt modelId="{30098F28-9711-4080-8056-5A6E7B45ED5B}" type="pres">
      <dgm:prSet presAssocID="{9AE4E610-7BAB-460E-B603-904BAA3CF34A}" presName="parentText" presStyleLbl="node1" presStyleIdx="1" presStyleCnt="5">
        <dgm:presLayoutVars>
          <dgm:chMax val="0"/>
          <dgm:bulletEnabled val="1"/>
        </dgm:presLayoutVars>
      </dgm:prSet>
      <dgm:spPr/>
    </dgm:pt>
    <dgm:pt modelId="{4A8C0574-8FA2-47F7-AC60-61E194C83A39}" type="pres">
      <dgm:prSet presAssocID="{7ADCA657-3988-4FB4-B426-E00582D1215B}" presName="spacer" presStyleCnt="0"/>
      <dgm:spPr/>
    </dgm:pt>
    <dgm:pt modelId="{8F25F68C-5053-4BEB-B7E3-9C1CC02B6AF7}" type="pres">
      <dgm:prSet presAssocID="{F4ECC19A-0EF2-4BAF-A8C8-6D0EF4D21F1B}" presName="parentText" presStyleLbl="node1" presStyleIdx="2" presStyleCnt="5">
        <dgm:presLayoutVars>
          <dgm:chMax val="0"/>
          <dgm:bulletEnabled val="1"/>
        </dgm:presLayoutVars>
      </dgm:prSet>
      <dgm:spPr/>
    </dgm:pt>
    <dgm:pt modelId="{7FDAB1C8-D018-4EE4-AA7C-97BCA19214B9}" type="pres">
      <dgm:prSet presAssocID="{E872A003-CDB6-4247-947E-238AE07E000B}" presName="spacer" presStyleCnt="0"/>
      <dgm:spPr/>
    </dgm:pt>
    <dgm:pt modelId="{DF2B9407-2DAE-41A3-8D4C-1EB96A75B078}" type="pres">
      <dgm:prSet presAssocID="{10FB630B-51F4-4CBA-8190-71C296989E48}" presName="parentText" presStyleLbl="node1" presStyleIdx="3" presStyleCnt="5">
        <dgm:presLayoutVars>
          <dgm:chMax val="0"/>
          <dgm:bulletEnabled val="1"/>
        </dgm:presLayoutVars>
      </dgm:prSet>
      <dgm:spPr/>
    </dgm:pt>
    <dgm:pt modelId="{7166036E-A271-4117-BE5E-9497B898F664}" type="pres">
      <dgm:prSet presAssocID="{B2D0D183-0171-4ACD-A3B0-10FDAEC389BF}" presName="spacer" presStyleCnt="0"/>
      <dgm:spPr/>
    </dgm:pt>
    <dgm:pt modelId="{EE51FF1F-7523-4B14-87F6-097906CB1DEA}" type="pres">
      <dgm:prSet presAssocID="{F6F1E618-B691-4C3E-8140-7DF6373CA81C}" presName="parentText" presStyleLbl="node1" presStyleIdx="4" presStyleCnt="5">
        <dgm:presLayoutVars>
          <dgm:chMax val="0"/>
          <dgm:bulletEnabled val="1"/>
        </dgm:presLayoutVars>
      </dgm:prSet>
      <dgm:spPr/>
    </dgm:pt>
  </dgm:ptLst>
  <dgm:cxnLst>
    <dgm:cxn modelId="{E9243003-A207-4FAD-9ABE-1672253F3554}" srcId="{5E5B72FF-688E-4DB0-B6E6-2C154941E963}" destId="{F4ECC19A-0EF2-4BAF-A8C8-6D0EF4D21F1B}" srcOrd="2" destOrd="0" parTransId="{593CF7A8-66C6-44C9-88A2-9BD90F974299}" sibTransId="{E872A003-CDB6-4247-947E-238AE07E000B}"/>
    <dgm:cxn modelId="{E6D11208-AC7E-4083-9D85-8B6FC9B8C65E}" type="presOf" srcId="{10FB630B-51F4-4CBA-8190-71C296989E48}" destId="{DF2B9407-2DAE-41A3-8D4C-1EB96A75B078}" srcOrd="0" destOrd="0" presId="urn:microsoft.com/office/officeart/2005/8/layout/vList2"/>
    <dgm:cxn modelId="{C9F0652F-091E-4FB4-94BE-716BC5196501}" srcId="{5E5B72FF-688E-4DB0-B6E6-2C154941E963}" destId="{F6F1E618-B691-4C3E-8140-7DF6373CA81C}" srcOrd="4" destOrd="0" parTransId="{581539ED-86FB-40B9-A92B-4DDA6A1B6DEA}" sibTransId="{19849D77-309D-4F70-9DDC-AF5BAC4401C1}"/>
    <dgm:cxn modelId="{B2BB8339-DBF8-4AD2-BCC7-223D0070F396}" srcId="{5E5B72FF-688E-4DB0-B6E6-2C154941E963}" destId="{9AE4E610-7BAB-460E-B603-904BAA3CF34A}" srcOrd="1" destOrd="0" parTransId="{F14E84A9-54F1-4626-A8EC-B904C31F94C8}" sibTransId="{7ADCA657-3988-4FB4-B426-E00582D1215B}"/>
    <dgm:cxn modelId="{3BB16F57-2E04-47BD-BBAC-56E5F01F4D02}" type="presOf" srcId="{5E5B72FF-688E-4DB0-B6E6-2C154941E963}" destId="{CE2B641A-CA0C-40EA-BFB8-EB4A73E5898B}" srcOrd="0" destOrd="0" presId="urn:microsoft.com/office/officeart/2005/8/layout/vList2"/>
    <dgm:cxn modelId="{1E76E882-D414-4BB8-B12C-266A5DCABC43}" srcId="{5E5B72FF-688E-4DB0-B6E6-2C154941E963}" destId="{188ED119-594C-4427-A19E-5BC0CCF38469}" srcOrd="0" destOrd="0" parTransId="{3B534837-F451-432E-8185-55B6854121C5}" sibTransId="{9876C0A4-3A8F-4C38-9250-52456EB44F73}"/>
    <dgm:cxn modelId="{4B2DF0AD-3BA2-439E-B737-F80FD95C60E4}" srcId="{5E5B72FF-688E-4DB0-B6E6-2C154941E963}" destId="{10FB630B-51F4-4CBA-8190-71C296989E48}" srcOrd="3" destOrd="0" parTransId="{9043DE63-0889-4A62-B425-04E1D9C4E15A}" sibTransId="{B2D0D183-0171-4ACD-A3B0-10FDAEC389BF}"/>
    <dgm:cxn modelId="{77CD4BAF-9BEE-4ADD-8F50-242B65DDD7D7}" type="presOf" srcId="{F4ECC19A-0EF2-4BAF-A8C8-6D0EF4D21F1B}" destId="{8F25F68C-5053-4BEB-B7E3-9C1CC02B6AF7}" srcOrd="0" destOrd="0" presId="urn:microsoft.com/office/officeart/2005/8/layout/vList2"/>
    <dgm:cxn modelId="{F5F3AFB8-3C0D-4E6C-974F-E03401BB6E87}" type="presOf" srcId="{188ED119-594C-4427-A19E-5BC0CCF38469}" destId="{816238AB-4818-4906-8187-E53A9B3E2DD7}" srcOrd="0" destOrd="0" presId="urn:microsoft.com/office/officeart/2005/8/layout/vList2"/>
    <dgm:cxn modelId="{785936BD-28C3-4794-A939-9AB9A0104988}" type="presOf" srcId="{9AE4E610-7BAB-460E-B603-904BAA3CF34A}" destId="{30098F28-9711-4080-8056-5A6E7B45ED5B}" srcOrd="0" destOrd="0" presId="urn:microsoft.com/office/officeart/2005/8/layout/vList2"/>
    <dgm:cxn modelId="{CC68DCF6-E265-4441-84C2-B0C37DBFA302}" type="presOf" srcId="{F6F1E618-B691-4C3E-8140-7DF6373CA81C}" destId="{EE51FF1F-7523-4B14-87F6-097906CB1DEA}" srcOrd="0" destOrd="0" presId="urn:microsoft.com/office/officeart/2005/8/layout/vList2"/>
    <dgm:cxn modelId="{7C5B21FD-5F2C-4617-9276-C17E4A79908B}" type="presParOf" srcId="{CE2B641A-CA0C-40EA-BFB8-EB4A73E5898B}" destId="{816238AB-4818-4906-8187-E53A9B3E2DD7}" srcOrd="0" destOrd="0" presId="urn:microsoft.com/office/officeart/2005/8/layout/vList2"/>
    <dgm:cxn modelId="{6A63B894-8ABB-494A-A8F9-5A75622A166E}" type="presParOf" srcId="{CE2B641A-CA0C-40EA-BFB8-EB4A73E5898B}" destId="{F40513F8-E553-42A4-A216-D43636A4E654}" srcOrd="1" destOrd="0" presId="urn:microsoft.com/office/officeart/2005/8/layout/vList2"/>
    <dgm:cxn modelId="{BFA6802A-36B1-4E27-B6F5-65F7DD3E5A24}" type="presParOf" srcId="{CE2B641A-CA0C-40EA-BFB8-EB4A73E5898B}" destId="{30098F28-9711-4080-8056-5A6E7B45ED5B}" srcOrd="2" destOrd="0" presId="urn:microsoft.com/office/officeart/2005/8/layout/vList2"/>
    <dgm:cxn modelId="{E3817969-C01A-4DE5-9B1F-ACA944BBC8A7}" type="presParOf" srcId="{CE2B641A-CA0C-40EA-BFB8-EB4A73E5898B}" destId="{4A8C0574-8FA2-47F7-AC60-61E194C83A39}" srcOrd="3" destOrd="0" presId="urn:microsoft.com/office/officeart/2005/8/layout/vList2"/>
    <dgm:cxn modelId="{35382E20-34D3-43D7-B198-B41F3BDED86C}" type="presParOf" srcId="{CE2B641A-CA0C-40EA-BFB8-EB4A73E5898B}" destId="{8F25F68C-5053-4BEB-B7E3-9C1CC02B6AF7}" srcOrd="4" destOrd="0" presId="urn:microsoft.com/office/officeart/2005/8/layout/vList2"/>
    <dgm:cxn modelId="{FBB94B7E-066A-4ED7-ADB7-82975C3F48A4}" type="presParOf" srcId="{CE2B641A-CA0C-40EA-BFB8-EB4A73E5898B}" destId="{7FDAB1C8-D018-4EE4-AA7C-97BCA19214B9}" srcOrd="5" destOrd="0" presId="urn:microsoft.com/office/officeart/2005/8/layout/vList2"/>
    <dgm:cxn modelId="{4D3EA5CC-265F-46F8-866C-FA81D67840A3}" type="presParOf" srcId="{CE2B641A-CA0C-40EA-BFB8-EB4A73E5898B}" destId="{DF2B9407-2DAE-41A3-8D4C-1EB96A75B078}" srcOrd="6" destOrd="0" presId="urn:microsoft.com/office/officeart/2005/8/layout/vList2"/>
    <dgm:cxn modelId="{B0C71CB5-E8DC-4CAB-8111-42B2DD15109F}" type="presParOf" srcId="{CE2B641A-CA0C-40EA-BFB8-EB4A73E5898B}" destId="{7166036E-A271-4117-BE5E-9497B898F664}" srcOrd="7" destOrd="0" presId="urn:microsoft.com/office/officeart/2005/8/layout/vList2"/>
    <dgm:cxn modelId="{2B2AA508-7F61-4699-978B-4A9C4E324153}" type="presParOf" srcId="{CE2B641A-CA0C-40EA-BFB8-EB4A73E5898B}" destId="{EE51FF1F-7523-4B14-87F6-097906CB1DE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7A4FD-ECBF-45A3-B3F0-A6952178581A}"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816A72C0-C278-4C22-96C2-99EAC6775F19}">
      <dgm:prSet/>
      <dgm:spPr/>
      <dgm:t>
        <a:bodyPr/>
        <a:lstStyle/>
        <a:p>
          <a:r>
            <a:rPr lang="en-GB"/>
            <a:t>Service design</a:t>
          </a:r>
          <a:endParaRPr lang="en-US"/>
        </a:p>
      </dgm:t>
    </dgm:pt>
    <dgm:pt modelId="{7587DA84-FC13-4804-9125-92EBBE4AF717}" type="parTrans" cxnId="{BD976F43-97D8-4AE4-A21B-1DC918E36962}">
      <dgm:prSet/>
      <dgm:spPr/>
      <dgm:t>
        <a:bodyPr/>
        <a:lstStyle/>
        <a:p>
          <a:endParaRPr lang="en-US"/>
        </a:p>
      </dgm:t>
    </dgm:pt>
    <dgm:pt modelId="{8D109F3C-2FC9-4F34-A9B5-2BB2836FBA41}" type="sibTrans" cxnId="{BD976F43-97D8-4AE4-A21B-1DC918E36962}">
      <dgm:prSet/>
      <dgm:spPr/>
      <dgm:t>
        <a:bodyPr/>
        <a:lstStyle/>
        <a:p>
          <a:endParaRPr lang="en-US"/>
        </a:p>
      </dgm:t>
    </dgm:pt>
    <dgm:pt modelId="{0208FA19-D4AF-4B66-921A-24419BA18049}">
      <dgm:prSet/>
      <dgm:spPr/>
      <dgm:t>
        <a:bodyPr/>
        <a:lstStyle/>
        <a:p>
          <a:r>
            <a:rPr lang="en-GB"/>
            <a:t>Reviewing roles or the sequence in which actions occur</a:t>
          </a:r>
          <a:endParaRPr lang="en-US"/>
        </a:p>
      </dgm:t>
    </dgm:pt>
    <dgm:pt modelId="{0581D160-4230-4AB1-AC35-1CAA226DA9A3}" type="parTrans" cxnId="{4A4063E1-9882-4FFF-B00B-D3F004B340BB}">
      <dgm:prSet/>
      <dgm:spPr/>
      <dgm:t>
        <a:bodyPr/>
        <a:lstStyle/>
        <a:p>
          <a:endParaRPr lang="en-US"/>
        </a:p>
      </dgm:t>
    </dgm:pt>
    <dgm:pt modelId="{853AE3AF-2E30-41BE-A639-707E3727BDA3}" type="sibTrans" cxnId="{4A4063E1-9882-4FFF-B00B-D3F004B340BB}">
      <dgm:prSet/>
      <dgm:spPr/>
      <dgm:t>
        <a:bodyPr/>
        <a:lstStyle/>
        <a:p>
          <a:endParaRPr lang="en-US"/>
        </a:p>
      </dgm:t>
    </dgm:pt>
    <dgm:pt modelId="{8B3DDBAA-3CE0-4228-BEE1-D4E2417A6363}">
      <dgm:prSet/>
      <dgm:spPr/>
      <dgm:t>
        <a:bodyPr/>
        <a:lstStyle/>
        <a:p>
          <a:r>
            <a:rPr lang="en-GB"/>
            <a:t>Changing who can prescribe, what and how? Accessibility to treatment</a:t>
          </a:r>
          <a:endParaRPr lang="en-US"/>
        </a:p>
      </dgm:t>
    </dgm:pt>
    <dgm:pt modelId="{8555DD70-5418-4250-BE5E-7BBE12334F66}" type="parTrans" cxnId="{3B0A6487-F1A0-402B-8778-DB0C70A1ECE0}">
      <dgm:prSet/>
      <dgm:spPr/>
      <dgm:t>
        <a:bodyPr/>
        <a:lstStyle/>
        <a:p>
          <a:endParaRPr lang="en-US"/>
        </a:p>
      </dgm:t>
    </dgm:pt>
    <dgm:pt modelId="{0FCAB645-E527-438F-A6C0-428D2CE8F003}" type="sibTrans" cxnId="{3B0A6487-F1A0-402B-8778-DB0C70A1ECE0}">
      <dgm:prSet/>
      <dgm:spPr/>
      <dgm:t>
        <a:bodyPr/>
        <a:lstStyle/>
        <a:p>
          <a:endParaRPr lang="en-US"/>
        </a:p>
      </dgm:t>
    </dgm:pt>
    <dgm:pt modelId="{503823CC-A394-4BA4-83AB-9661593D4ADE}">
      <dgm:prSet/>
      <dgm:spPr/>
      <dgm:t>
        <a:bodyPr/>
        <a:lstStyle/>
        <a:p>
          <a:r>
            <a:rPr lang="en-GB" b="0" i="0" baseline="0"/>
            <a:t>The care environment; improve dignity or provide better control over a situation</a:t>
          </a:r>
          <a:endParaRPr lang="en-US"/>
        </a:p>
      </dgm:t>
    </dgm:pt>
    <dgm:pt modelId="{BDD04CE9-99FE-4AC7-9C3F-A941FB755DC6}" type="parTrans" cxnId="{61F672EA-9F3B-40DB-92CD-9ABB0B35D5E8}">
      <dgm:prSet/>
      <dgm:spPr/>
      <dgm:t>
        <a:bodyPr/>
        <a:lstStyle/>
        <a:p>
          <a:endParaRPr lang="en-US"/>
        </a:p>
      </dgm:t>
    </dgm:pt>
    <dgm:pt modelId="{2A779F63-9CDE-47C5-8ECE-8E3C4FA44725}" type="sibTrans" cxnId="{61F672EA-9F3B-40DB-92CD-9ABB0B35D5E8}">
      <dgm:prSet/>
      <dgm:spPr/>
      <dgm:t>
        <a:bodyPr/>
        <a:lstStyle/>
        <a:p>
          <a:endParaRPr lang="en-US"/>
        </a:p>
      </dgm:t>
    </dgm:pt>
    <dgm:pt modelId="{6CB5B028-4690-4718-9CD8-B01A9BFCA583}">
      <dgm:prSet/>
      <dgm:spPr/>
      <dgm:t>
        <a:bodyPr/>
        <a:lstStyle/>
        <a:p>
          <a:r>
            <a:rPr lang="en-GB"/>
            <a:t>Offering the patient the opportunity to be a partner in their care; focus on shared decision making, ‘treat the patient not the condition?’</a:t>
          </a:r>
          <a:endParaRPr lang="en-US"/>
        </a:p>
      </dgm:t>
    </dgm:pt>
    <dgm:pt modelId="{24FB3FF6-E255-46A5-9D0E-DD23495B816C}" type="parTrans" cxnId="{79DCA03A-8F15-4B06-BD20-4FDB12547EC8}">
      <dgm:prSet/>
      <dgm:spPr/>
      <dgm:t>
        <a:bodyPr/>
        <a:lstStyle/>
        <a:p>
          <a:endParaRPr lang="en-US"/>
        </a:p>
      </dgm:t>
    </dgm:pt>
    <dgm:pt modelId="{599AA6E4-7910-4933-9B4F-AE17417916A4}" type="sibTrans" cxnId="{79DCA03A-8F15-4B06-BD20-4FDB12547EC8}">
      <dgm:prSet/>
      <dgm:spPr/>
      <dgm:t>
        <a:bodyPr/>
        <a:lstStyle/>
        <a:p>
          <a:endParaRPr lang="en-US"/>
        </a:p>
      </dgm:t>
    </dgm:pt>
    <dgm:pt modelId="{76F9A09E-61EB-4A4F-BE71-ACFA4C50B90B}">
      <dgm:prSet/>
      <dgm:spPr/>
      <dgm:t>
        <a:bodyPr/>
        <a:lstStyle/>
        <a:p>
          <a:r>
            <a:rPr lang="en-GB"/>
            <a:t>Process design; meal times, drug rounds, or the patient pathway</a:t>
          </a:r>
          <a:endParaRPr lang="en-US"/>
        </a:p>
      </dgm:t>
    </dgm:pt>
    <dgm:pt modelId="{352FB89D-A156-4415-AA82-1DB936645D27}" type="parTrans" cxnId="{2DB9BA12-53AB-43DA-A9EB-49720CECF0DA}">
      <dgm:prSet/>
      <dgm:spPr/>
      <dgm:t>
        <a:bodyPr/>
        <a:lstStyle/>
        <a:p>
          <a:endParaRPr lang="en-US"/>
        </a:p>
      </dgm:t>
    </dgm:pt>
    <dgm:pt modelId="{4D7DC414-A28B-4CD4-8760-A819480ED999}" type="sibTrans" cxnId="{2DB9BA12-53AB-43DA-A9EB-49720CECF0DA}">
      <dgm:prSet/>
      <dgm:spPr/>
      <dgm:t>
        <a:bodyPr/>
        <a:lstStyle/>
        <a:p>
          <a:endParaRPr lang="en-US"/>
        </a:p>
      </dgm:t>
    </dgm:pt>
    <dgm:pt modelId="{B63A9553-EE2F-4D27-B30A-B79417508323}">
      <dgm:prSet/>
      <dgm:spPr/>
      <dgm:t>
        <a:bodyPr/>
        <a:lstStyle/>
        <a:p>
          <a:r>
            <a:rPr lang="en-GB"/>
            <a:t>Reviewing roles, or the sequence in which actions occur</a:t>
          </a:r>
          <a:endParaRPr lang="en-US"/>
        </a:p>
      </dgm:t>
    </dgm:pt>
    <dgm:pt modelId="{E6E2770F-B258-47C8-8A0A-E20273EA5183}" type="parTrans" cxnId="{BDDFDA8A-FCF0-4ADF-9904-ABBC21D4349F}">
      <dgm:prSet/>
      <dgm:spPr/>
      <dgm:t>
        <a:bodyPr/>
        <a:lstStyle/>
        <a:p>
          <a:endParaRPr lang="en-US"/>
        </a:p>
      </dgm:t>
    </dgm:pt>
    <dgm:pt modelId="{68CD52F3-324A-4458-8676-4DE2965FDDA0}" type="sibTrans" cxnId="{BDDFDA8A-FCF0-4ADF-9904-ABBC21D4349F}">
      <dgm:prSet/>
      <dgm:spPr/>
      <dgm:t>
        <a:bodyPr/>
        <a:lstStyle/>
        <a:p>
          <a:endParaRPr lang="en-US"/>
        </a:p>
      </dgm:t>
    </dgm:pt>
    <dgm:pt modelId="{A6FBD9C3-976C-492F-9AC5-41E83C319FCD}">
      <dgm:prSet/>
      <dgm:spPr/>
      <dgm:t>
        <a:bodyPr/>
        <a:lstStyle/>
        <a:p>
          <a:r>
            <a:rPr lang="en-GB"/>
            <a:t>Putting the skills the patient needs, where they are needed</a:t>
          </a:r>
          <a:endParaRPr lang="en-US"/>
        </a:p>
      </dgm:t>
    </dgm:pt>
    <dgm:pt modelId="{8FA5D962-D361-4AAC-A34D-28D43ECD7314}" type="parTrans" cxnId="{44F18012-5338-4365-9574-F705832577D0}">
      <dgm:prSet/>
      <dgm:spPr/>
      <dgm:t>
        <a:bodyPr/>
        <a:lstStyle/>
        <a:p>
          <a:endParaRPr lang="en-US"/>
        </a:p>
      </dgm:t>
    </dgm:pt>
    <dgm:pt modelId="{0A8732EA-DB32-4419-9BF9-EA5220523B0C}" type="sibTrans" cxnId="{44F18012-5338-4365-9574-F705832577D0}">
      <dgm:prSet/>
      <dgm:spPr/>
      <dgm:t>
        <a:bodyPr/>
        <a:lstStyle/>
        <a:p>
          <a:endParaRPr lang="en-US"/>
        </a:p>
      </dgm:t>
    </dgm:pt>
    <dgm:pt modelId="{D0D52D0B-7CB0-49C0-A7B0-D50F91BCAA11}">
      <dgm:prSet/>
      <dgm:spPr/>
      <dgm:t>
        <a:bodyPr/>
        <a:lstStyle/>
        <a:p>
          <a:r>
            <a:rPr lang="en-GB"/>
            <a:t>Continuous feedback to improve systems and processes</a:t>
          </a:r>
          <a:endParaRPr lang="en-US"/>
        </a:p>
      </dgm:t>
    </dgm:pt>
    <dgm:pt modelId="{8E0D2849-6AF7-4A65-9CFA-ADA0A8E237CC}" type="parTrans" cxnId="{FFC18C53-8FD8-4ACA-B878-AE4E5B4A75DF}">
      <dgm:prSet/>
      <dgm:spPr/>
      <dgm:t>
        <a:bodyPr/>
        <a:lstStyle/>
        <a:p>
          <a:endParaRPr lang="en-US"/>
        </a:p>
      </dgm:t>
    </dgm:pt>
    <dgm:pt modelId="{E4A7C448-C699-46EC-8175-2AF87D1F3B1D}" type="sibTrans" cxnId="{FFC18C53-8FD8-4ACA-B878-AE4E5B4A75DF}">
      <dgm:prSet/>
      <dgm:spPr/>
      <dgm:t>
        <a:bodyPr/>
        <a:lstStyle/>
        <a:p>
          <a:endParaRPr lang="en-US"/>
        </a:p>
      </dgm:t>
    </dgm:pt>
    <dgm:pt modelId="{D30756B7-DA60-4AF3-88A7-7A26CFC72F30}">
      <dgm:prSet/>
      <dgm:spPr/>
      <dgm:t>
        <a:bodyPr/>
        <a:lstStyle/>
        <a:p>
          <a:r>
            <a:rPr lang="en-GB"/>
            <a:t>How we use continuous feedback to improve how we perform</a:t>
          </a:r>
          <a:endParaRPr lang="en-US"/>
        </a:p>
      </dgm:t>
    </dgm:pt>
    <dgm:pt modelId="{AE66E066-D7F4-49D1-B26C-4F4694218244}" type="parTrans" cxnId="{1F8FDD73-05D1-4BE9-A61D-CC3D9FA0149B}">
      <dgm:prSet/>
      <dgm:spPr/>
      <dgm:t>
        <a:bodyPr/>
        <a:lstStyle/>
        <a:p>
          <a:endParaRPr lang="en-US"/>
        </a:p>
      </dgm:t>
    </dgm:pt>
    <dgm:pt modelId="{5337CC12-9CDA-4D46-B1BA-CC168873EE80}" type="sibTrans" cxnId="{1F8FDD73-05D1-4BE9-A61D-CC3D9FA0149B}">
      <dgm:prSet/>
      <dgm:spPr/>
      <dgm:t>
        <a:bodyPr/>
        <a:lstStyle/>
        <a:p>
          <a:endParaRPr lang="en-US"/>
        </a:p>
      </dgm:t>
    </dgm:pt>
    <dgm:pt modelId="{F895BB21-26D4-4B00-B1C8-A149CA9B8E62}">
      <dgm:prSet/>
      <dgm:spPr/>
      <dgm:t>
        <a:bodyPr/>
        <a:lstStyle/>
        <a:p>
          <a:r>
            <a:rPr lang="en-GB"/>
            <a:t>Auditing prescribing practice; feedback from patients, colleagues</a:t>
          </a:r>
          <a:endParaRPr lang="en-US"/>
        </a:p>
      </dgm:t>
    </dgm:pt>
    <dgm:pt modelId="{FBE358DC-EF9F-4EB1-8951-42BA46E7C9A2}" type="parTrans" cxnId="{05FD5817-F421-4F9C-808B-F130C28AACAB}">
      <dgm:prSet/>
      <dgm:spPr/>
      <dgm:t>
        <a:bodyPr/>
        <a:lstStyle/>
        <a:p>
          <a:endParaRPr lang="en-US"/>
        </a:p>
      </dgm:t>
    </dgm:pt>
    <dgm:pt modelId="{80810DE3-F58C-4EA0-AD03-AF25D35709E8}" type="sibTrans" cxnId="{05FD5817-F421-4F9C-808B-F130C28AACAB}">
      <dgm:prSet/>
      <dgm:spPr/>
      <dgm:t>
        <a:bodyPr/>
        <a:lstStyle/>
        <a:p>
          <a:endParaRPr lang="en-US"/>
        </a:p>
      </dgm:t>
    </dgm:pt>
    <dgm:pt modelId="{6B2F2951-7A4D-4B1C-896E-FE45B0385C6D}">
      <dgm:prSet/>
      <dgm:spPr/>
      <dgm:t>
        <a:bodyPr/>
        <a:lstStyle/>
        <a:p>
          <a:r>
            <a:rPr lang="en-GB"/>
            <a:t>Participatory health and patient activation</a:t>
          </a:r>
          <a:endParaRPr lang="en-US"/>
        </a:p>
      </dgm:t>
    </dgm:pt>
    <dgm:pt modelId="{CDB096A0-5193-45D8-A710-43D33AEBEFC5}" type="parTrans" cxnId="{BD806857-053E-4098-9FA2-5AFA5CB70FBF}">
      <dgm:prSet/>
      <dgm:spPr/>
      <dgm:t>
        <a:bodyPr/>
        <a:lstStyle/>
        <a:p>
          <a:endParaRPr lang="en-US"/>
        </a:p>
      </dgm:t>
    </dgm:pt>
    <dgm:pt modelId="{933C38DB-84FF-4E1A-8DB8-58D840F72064}" type="sibTrans" cxnId="{BD806857-053E-4098-9FA2-5AFA5CB70FBF}">
      <dgm:prSet/>
      <dgm:spPr/>
      <dgm:t>
        <a:bodyPr/>
        <a:lstStyle/>
        <a:p>
          <a:endParaRPr lang="en-US"/>
        </a:p>
      </dgm:t>
    </dgm:pt>
    <dgm:pt modelId="{1424405B-312F-4FE2-AD9E-6A587777F38F}">
      <dgm:prSet/>
      <dgm:spPr/>
      <dgm:t>
        <a:bodyPr/>
        <a:lstStyle/>
        <a:p>
          <a:r>
            <a:rPr lang="en-GB"/>
            <a:t>a person provider partnership based on mutually acknowledged expertise. Patient activation describes the knowledge, skills and confidence a person has in managing their own health</a:t>
          </a:r>
          <a:endParaRPr lang="en-US"/>
        </a:p>
      </dgm:t>
    </dgm:pt>
    <dgm:pt modelId="{75F62612-2E25-4D34-9FFD-D8E4C538BE4B}" type="parTrans" cxnId="{E560FB75-143C-41DE-B86E-2F1008FE323A}">
      <dgm:prSet/>
      <dgm:spPr/>
      <dgm:t>
        <a:bodyPr/>
        <a:lstStyle/>
        <a:p>
          <a:endParaRPr lang="en-US"/>
        </a:p>
      </dgm:t>
    </dgm:pt>
    <dgm:pt modelId="{EE161A32-3696-4FCB-A552-CABC1C6998C8}" type="sibTrans" cxnId="{E560FB75-143C-41DE-B86E-2F1008FE323A}">
      <dgm:prSet/>
      <dgm:spPr/>
      <dgm:t>
        <a:bodyPr/>
        <a:lstStyle/>
        <a:p>
          <a:endParaRPr lang="en-US"/>
        </a:p>
      </dgm:t>
    </dgm:pt>
    <dgm:pt modelId="{16A727E3-0389-4834-A65E-B7E2FB762DC7}">
      <dgm:prSet/>
      <dgm:spPr/>
      <dgm:t>
        <a:bodyPr/>
        <a:lstStyle/>
        <a:p>
          <a:r>
            <a:rPr lang="en-GB"/>
            <a:t>Shared decision making</a:t>
          </a:r>
          <a:endParaRPr lang="en-US"/>
        </a:p>
      </dgm:t>
    </dgm:pt>
    <dgm:pt modelId="{573A3E6D-159F-4CBB-BF56-8EA3CDB8BD0E}" type="parTrans" cxnId="{6A7BA12C-4D4F-4063-ADB8-341D02401498}">
      <dgm:prSet/>
      <dgm:spPr/>
      <dgm:t>
        <a:bodyPr/>
        <a:lstStyle/>
        <a:p>
          <a:endParaRPr lang="en-US"/>
        </a:p>
      </dgm:t>
    </dgm:pt>
    <dgm:pt modelId="{D33464D9-54C4-49C9-9C7E-79504696CBB1}" type="sibTrans" cxnId="{6A7BA12C-4D4F-4063-ADB8-341D02401498}">
      <dgm:prSet/>
      <dgm:spPr/>
      <dgm:t>
        <a:bodyPr/>
        <a:lstStyle/>
        <a:p>
          <a:endParaRPr lang="en-US"/>
        </a:p>
      </dgm:t>
    </dgm:pt>
    <dgm:pt modelId="{145A6AE4-4885-464C-813D-84AD35970439}" type="pres">
      <dgm:prSet presAssocID="{5067A4FD-ECBF-45A3-B3F0-A6952178581A}" presName="linear" presStyleCnt="0">
        <dgm:presLayoutVars>
          <dgm:dir/>
          <dgm:animLvl val="lvl"/>
          <dgm:resizeHandles val="exact"/>
        </dgm:presLayoutVars>
      </dgm:prSet>
      <dgm:spPr/>
    </dgm:pt>
    <dgm:pt modelId="{CBCAC54C-79D2-406F-8C6D-784FEF1B1DA4}" type="pres">
      <dgm:prSet presAssocID="{816A72C0-C278-4C22-96C2-99EAC6775F19}" presName="parentLin" presStyleCnt="0"/>
      <dgm:spPr/>
    </dgm:pt>
    <dgm:pt modelId="{20CE459A-8DF6-4CB1-99A2-9D20532C63F4}" type="pres">
      <dgm:prSet presAssocID="{816A72C0-C278-4C22-96C2-99EAC6775F19}" presName="parentLeftMargin" presStyleLbl="node1" presStyleIdx="0" presStyleCnt="4"/>
      <dgm:spPr/>
    </dgm:pt>
    <dgm:pt modelId="{858F4D75-7F14-472F-A035-ECBBB70F8EB2}" type="pres">
      <dgm:prSet presAssocID="{816A72C0-C278-4C22-96C2-99EAC6775F19}" presName="parentText" presStyleLbl="node1" presStyleIdx="0" presStyleCnt="4">
        <dgm:presLayoutVars>
          <dgm:chMax val="0"/>
          <dgm:bulletEnabled val="1"/>
        </dgm:presLayoutVars>
      </dgm:prSet>
      <dgm:spPr/>
    </dgm:pt>
    <dgm:pt modelId="{86A06B06-28D2-4A2A-A704-9F8EA8E18BAE}" type="pres">
      <dgm:prSet presAssocID="{816A72C0-C278-4C22-96C2-99EAC6775F19}" presName="negativeSpace" presStyleCnt="0"/>
      <dgm:spPr/>
    </dgm:pt>
    <dgm:pt modelId="{18B286AC-FAB7-47AC-9EE6-5FF757F561B2}" type="pres">
      <dgm:prSet presAssocID="{816A72C0-C278-4C22-96C2-99EAC6775F19}" presName="childText" presStyleLbl="conFgAcc1" presStyleIdx="0" presStyleCnt="4">
        <dgm:presLayoutVars>
          <dgm:bulletEnabled val="1"/>
        </dgm:presLayoutVars>
      </dgm:prSet>
      <dgm:spPr/>
    </dgm:pt>
    <dgm:pt modelId="{3998988A-1B24-416E-8BA8-C338B094FCAC}" type="pres">
      <dgm:prSet presAssocID="{8D109F3C-2FC9-4F34-A9B5-2BB2836FBA41}" presName="spaceBetweenRectangles" presStyleCnt="0"/>
      <dgm:spPr/>
    </dgm:pt>
    <dgm:pt modelId="{55728110-CED0-46C4-8951-A3A204221723}" type="pres">
      <dgm:prSet presAssocID="{76F9A09E-61EB-4A4F-BE71-ACFA4C50B90B}" presName="parentLin" presStyleCnt="0"/>
      <dgm:spPr/>
    </dgm:pt>
    <dgm:pt modelId="{8A1A7227-B9FC-4CAA-8443-BDA59975F656}" type="pres">
      <dgm:prSet presAssocID="{76F9A09E-61EB-4A4F-BE71-ACFA4C50B90B}" presName="parentLeftMargin" presStyleLbl="node1" presStyleIdx="0" presStyleCnt="4"/>
      <dgm:spPr/>
    </dgm:pt>
    <dgm:pt modelId="{3FA97220-87DC-495F-A465-D852CF0E0997}" type="pres">
      <dgm:prSet presAssocID="{76F9A09E-61EB-4A4F-BE71-ACFA4C50B90B}" presName="parentText" presStyleLbl="node1" presStyleIdx="1" presStyleCnt="4">
        <dgm:presLayoutVars>
          <dgm:chMax val="0"/>
          <dgm:bulletEnabled val="1"/>
        </dgm:presLayoutVars>
      </dgm:prSet>
      <dgm:spPr/>
    </dgm:pt>
    <dgm:pt modelId="{F0A5D264-D109-48BA-9C70-807C176AEC09}" type="pres">
      <dgm:prSet presAssocID="{76F9A09E-61EB-4A4F-BE71-ACFA4C50B90B}" presName="negativeSpace" presStyleCnt="0"/>
      <dgm:spPr/>
    </dgm:pt>
    <dgm:pt modelId="{11E47850-D675-4435-8A8D-DF35B1F7F0D7}" type="pres">
      <dgm:prSet presAssocID="{76F9A09E-61EB-4A4F-BE71-ACFA4C50B90B}" presName="childText" presStyleLbl="conFgAcc1" presStyleIdx="1" presStyleCnt="4">
        <dgm:presLayoutVars>
          <dgm:bulletEnabled val="1"/>
        </dgm:presLayoutVars>
      </dgm:prSet>
      <dgm:spPr/>
    </dgm:pt>
    <dgm:pt modelId="{B24D5897-E6DD-463A-9FA1-27DD29EF7564}" type="pres">
      <dgm:prSet presAssocID="{4D7DC414-A28B-4CD4-8760-A819480ED999}" presName="spaceBetweenRectangles" presStyleCnt="0"/>
      <dgm:spPr/>
    </dgm:pt>
    <dgm:pt modelId="{661F8525-7933-413D-85AA-F9E5FB13865E}" type="pres">
      <dgm:prSet presAssocID="{D0D52D0B-7CB0-49C0-A7B0-D50F91BCAA11}" presName="parentLin" presStyleCnt="0"/>
      <dgm:spPr/>
    </dgm:pt>
    <dgm:pt modelId="{5E4871B2-B512-481A-A25B-D48FAF003AF7}" type="pres">
      <dgm:prSet presAssocID="{D0D52D0B-7CB0-49C0-A7B0-D50F91BCAA11}" presName="parentLeftMargin" presStyleLbl="node1" presStyleIdx="1" presStyleCnt="4"/>
      <dgm:spPr/>
    </dgm:pt>
    <dgm:pt modelId="{CF9B1E0C-D11E-4E08-A67F-4F4F68B9C609}" type="pres">
      <dgm:prSet presAssocID="{D0D52D0B-7CB0-49C0-A7B0-D50F91BCAA11}" presName="parentText" presStyleLbl="node1" presStyleIdx="2" presStyleCnt="4">
        <dgm:presLayoutVars>
          <dgm:chMax val="0"/>
          <dgm:bulletEnabled val="1"/>
        </dgm:presLayoutVars>
      </dgm:prSet>
      <dgm:spPr/>
    </dgm:pt>
    <dgm:pt modelId="{00116D15-0F84-4298-94CD-19C971776076}" type="pres">
      <dgm:prSet presAssocID="{D0D52D0B-7CB0-49C0-A7B0-D50F91BCAA11}" presName="negativeSpace" presStyleCnt="0"/>
      <dgm:spPr/>
    </dgm:pt>
    <dgm:pt modelId="{9BA34C5F-F40A-4772-B1E7-E6DE1337B02D}" type="pres">
      <dgm:prSet presAssocID="{D0D52D0B-7CB0-49C0-A7B0-D50F91BCAA11}" presName="childText" presStyleLbl="conFgAcc1" presStyleIdx="2" presStyleCnt="4">
        <dgm:presLayoutVars>
          <dgm:bulletEnabled val="1"/>
        </dgm:presLayoutVars>
      </dgm:prSet>
      <dgm:spPr/>
    </dgm:pt>
    <dgm:pt modelId="{DD5CA8E9-2970-4CCB-B6F1-7483FF68F248}" type="pres">
      <dgm:prSet presAssocID="{E4A7C448-C699-46EC-8175-2AF87D1F3B1D}" presName="spaceBetweenRectangles" presStyleCnt="0"/>
      <dgm:spPr/>
    </dgm:pt>
    <dgm:pt modelId="{385996FD-AF82-49B6-896A-60975503BCAF}" type="pres">
      <dgm:prSet presAssocID="{6B2F2951-7A4D-4B1C-896E-FE45B0385C6D}" presName="parentLin" presStyleCnt="0"/>
      <dgm:spPr/>
    </dgm:pt>
    <dgm:pt modelId="{772877E0-F557-47D0-A3C1-BD3CC76A3CD3}" type="pres">
      <dgm:prSet presAssocID="{6B2F2951-7A4D-4B1C-896E-FE45B0385C6D}" presName="parentLeftMargin" presStyleLbl="node1" presStyleIdx="2" presStyleCnt="4"/>
      <dgm:spPr/>
    </dgm:pt>
    <dgm:pt modelId="{FAE74162-010D-4735-BDA1-D25B322AB4E8}" type="pres">
      <dgm:prSet presAssocID="{6B2F2951-7A4D-4B1C-896E-FE45B0385C6D}" presName="parentText" presStyleLbl="node1" presStyleIdx="3" presStyleCnt="4">
        <dgm:presLayoutVars>
          <dgm:chMax val="0"/>
          <dgm:bulletEnabled val="1"/>
        </dgm:presLayoutVars>
      </dgm:prSet>
      <dgm:spPr/>
    </dgm:pt>
    <dgm:pt modelId="{D781B0AA-617F-49BF-8E0B-1F88451347E4}" type="pres">
      <dgm:prSet presAssocID="{6B2F2951-7A4D-4B1C-896E-FE45B0385C6D}" presName="negativeSpace" presStyleCnt="0"/>
      <dgm:spPr/>
    </dgm:pt>
    <dgm:pt modelId="{C6241994-60C0-4D08-A031-E5D97CEACD1A}" type="pres">
      <dgm:prSet presAssocID="{6B2F2951-7A4D-4B1C-896E-FE45B0385C6D}" presName="childText" presStyleLbl="conFgAcc1" presStyleIdx="3" presStyleCnt="4">
        <dgm:presLayoutVars>
          <dgm:bulletEnabled val="1"/>
        </dgm:presLayoutVars>
      </dgm:prSet>
      <dgm:spPr/>
    </dgm:pt>
  </dgm:ptLst>
  <dgm:cxnLst>
    <dgm:cxn modelId="{E51E0605-3E5C-4462-9A57-B4F56A2DFEF9}" type="presOf" srcId="{6B2F2951-7A4D-4B1C-896E-FE45B0385C6D}" destId="{FAE74162-010D-4735-BDA1-D25B322AB4E8}" srcOrd="1" destOrd="0" presId="urn:microsoft.com/office/officeart/2005/8/layout/list1"/>
    <dgm:cxn modelId="{4C63F807-5D23-44B2-8A13-95D5E98A9906}" type="presOf" srcId="{A6FBD9C3-976C-492F-9AC5-41E83C319FCD}" destId="{11E47850-D675-4435-8A8D-DF35B1F7F0D7}" srcOrd="0" destOrd="1" presId="urn:microsoft.com/office/officeart/2005/8/layout/list1"/>
    <dgm:cxn modelId="{6CA2D90F-8E46-41E6-A508-0233F160DA7D}" type="presOf" srcId="{503823CC-A394-4BA4-83AB-9661593D4ADE}" destId="{18B286AC-FAB7-47AC-9EE6-5FF757F561B2}" srcOrd="0" destOrd="2" presId="urn:microsoft.com/office/officeart/2005/8/layout/list1"/>
    <dgm:cxn modelId="{44F18012-5338-4365-9574-F705832577D0}" srcId="{76F9A09E-61EB-4A4F-BE71-ACFA4C50B90B}" destId="{A6FBD9C3-976C-492F-9AC5-41E83C319FCD}" srcOrd="1" destOrd="0" parTransId="{8FA5D962-D361-4AAC-A34D-28D43ECD7314}" sibTransId="{0A8732EA-DB32-4419-9BF9-EA5220523B0C}"/>
    <dgm:cxn modelId="{2DB9BA12-53AB-43DA-A9EB-49720CECF0DA}" srcId="{5067A4FD-ECBF-45A3-B3F0-A6952178581A}" destId="{76F9A09E-61EB-4A4F-BE71-ACFA4C50B90B}" srcOrd="1" destOrd="0" parTransId="{352FB89D-A156-4415-AA82-1DB936645D27}" sibTransId="{4D7DC414-A28B-4CD4-8760-A819480ED999}"/>
    <dgm:cxn modelId="{3EC5D715-8CD7-4B77-9156-C1F7FA7E95CE}" type="presOf" srcId="{816A72C0-C278-4C22-96C2-99EAC6775F19}" destId="{20CE459A-8DF6-4CB1-99A2-9D20532C63F4}" srcOrd="0" destOrd="0" presId="urn:microsoft.com/office/officeart/2005/8/layout/list1"/>
    <dgm:cxn modelId="{05FD5817-F421-4F9C-808B-F130C28AACAB}" srcId="{D0D52D0B-7CB0-49C0-A7B0-D50F91BCAA11}" destId="{F895BB21-26D4-4B00-B1C8-A149CA9B8E62}" srcOrd="1" destOrd="0" parTransId="{FBE358DC-EF9F-4EB1-8951-42BA46E7C9A2}" sibTransId="{80810DE3-F58C-4EA0-AD03-AF25D35709E8}"/>
    <dgm:cxn modelId="{7896071F-4A08-46C9-816D-69E15FFFCB0A}" type="presOf" srcId="{D0D52D0B-7CB0-49C0-A7B0-D50F91BCAA11}" destId="{5E4871B2-B512-481A-A25B-D48FAF003AF7}" srcOrd="0" destOrd="0" presId="urn:microsoft.com/office/officeart/2005/8/layout/list1"/>
    <dgm:cxn modelId="{EDE73421-FA78-4EAC-9A28-EA55EDF743FD}" type="presOf" srcId="{F895BB21-26D4-4B00-B1C8-A149CA9B8E62}" destId="{9BA34C5F-F40A-4772-B1E7-E6DE1337B02D}" srcOrd="0" destOrd="1" presId="urn:microsoft.com/office/officeart/2005/8/layout/list1"/>
    <dgm:cxn modelId="{6F5AE923-8A84-441D-A078-1083F1B66564}" type="presOf" srcId="{D0D52D0B-7CB0-49C0-A7B0-D50F91BCAA11}" destId="{CF9B1E0C-D11E-4E08-A67F-4F4F68B9C609}" srcOrd="1" destOrd="0" presId="urn:microsoft.com/office/officeart/2005/8/layout/list1"/>
    <dgm:cxn modelId="{6A7BA12C-4D4F-4063-ADB8-341D02401498}" srcId="{6B2F2951-7A4D-4B1C-896E-FE45B0385C6D}" destId="{16A727E3-0389-4834-A65E-B7E2FB762DC7}" srcOrd="1" destOrd="0" parTransId="{573A3E6D-159F-4CBB-BF56-8EA3CDB8BD0E}" sibTransId="{D33464D9-54C4-49C9-9C7E-79504696CBB1}"/>
    <dgm:cxn modelId="{51863B30-E976-46FA-8719-EDCC60F8DEBA}" type="presOf" srcId="{6CB5B028-4690-4718-9CD8-B01A9BFCA583}" destId="{18B286AC-FAB7-47AC-9EE6-5FF757F561B2}" srcOrd="0" destOrd="3" presId="urn:microsoft.com/office/officeart/2005/8/layout/list1"/>
    <dgm:cxn modelId="{3B12D433-2B85-495B-ACE0-F6E7BFC5B6A7}" type="presOf" srcId="{76F9A09E-61EB-4A4F-BE71-ACFA4C50B90B}" destId="{3FA97220-87DC-495F-A465-D852CF0E0997}" srcOrd="1" destOrd="0" presId="urn:microsoft.com/office/officeart/2005/8/layout/list1"/>
    <dgm:cxn modelId="{87435035-6D1C-4D32-8F94-971135C652D0}" type="presOf" srcId="{0208FA19-D4AF-4B66-921A-24419BA18049}" destId="{18B286AC-FAB7-47AC-9EE6-5FF757F561B2}" srcOrd="0" destOrd="0" presId="urn:microsoft.com/office/officeart/2005/8/layout/list1"/>
    <dgm:cxn modelId="{79DCA03A-8F15-4B06-BD20-4FDB12547EC8}" srcId="{816A72C0-C278-4C22-96C2-99EAC6775F19}" destId="{6CB5B028-4690-4718-9CD8-B01A9BFCA583}" srcOrd="3" destOrd="0" parTransId="{24FB3FF6-E255-46A5-9D0E-DD23495B816C}" sibTransId="{599AA6E4-7910-4933-9B4F-AE17417916A4}"/>
    <dgm:cxn modelId="{BD976F43-97D8-4AE4-A21B-1DC918E36962}" srcId="{5067A4FD-ECBF-45A3-B3F0-A6952178581A}" destId="{816A72C0-C278-4C22-96C2-99EAC6775F19}" srcOrd="0" destOrd="0" parTransId="{7587DA84-FC13-4804-9125-92EBBE4AF717}" sibTransId="{8D109F3C-2FC9-4F34-A9B5-2BB2836FBA41}"/>
    <dgm:cxn modelId="{A5DDE545-591E-411D-A22D-0FD702BC36C1}" type="presOf" srcId="{D30756B7-DA60-4AF3-88A7-7A26CFC72F30}" destId="{9BA34C5F-F40A-4772-B1E7-E6DE1337B02D}" srcOrd="0" destOrd="0" presId="urn:microsoft.com/office/officeart/2005/8/layout/list1"/>
    <dgm:cxn modelId="{FFC18C53-8FD8-4ACA-B878-AE4E5B4A75DF}" srcId="{5067A4FD-ECBF-45A3-B3F0-A6952178581A}" destId="{D0D52D0B-7CB0-49C0-A7B0-D50F91BCAA11}" srcOrd="2" destOrd="0" parTransId="{8E0D2849-6AF7-4A65-9CFA-ADA0A8E237CC}" sibTransId="{E4A7C448-C699-46EC-8175-2AF87D1F3B1D}"/>
    <dgm:cxn modelId="{1F8FDD73-05D1-4BE9-A61D-CC3D9FA0149B}" srcId="{D0D52D0B-7CB0-49C0-A7B0-D50F91BCAA11}" destId="{D30756B7-DA60-4AF3-88A7-7A26CFC72F30}" srcOrd="0" destOrd="0" parTransId="{AE66E066-D7F4-49D1-B26C-4F4694218244}" sibTransId="{5337CC12-9CDA-4D46-B1BA-CC168873EE80}"/>
    <dgm:cxn modelId="{E560FB75-143C-41DE-B86E-2F1008FE323A}" srcId="{6B2F2951-7A4D-4B1C-896E-FE45B0385C6D}" destId="{1424405B-312F-4FE2-AD9E-6A587777F38F}" srcOrd="0" destOrd="0" parTransId="{75F62612-2E25-4D34-9FFD-D8E4C538BE4B}" sibTransId="{EE161A32-3696-4FCB-A552-CABC1C6998C8}"/>
    <dgm:cxn modelId="{74743757-8397-4C24-823E-CA70EF324ED2}" type="presOf" srcId="{5067A4FD-ECBF-45A3-B3F0-A6952178581A}" destId="{145A6AE4-4885-464C-813D-84AD35970439}" srcOrd="0" destOrd="0" presId="urn:microsoft.com/office/officeart/2005/8/layout/list1"/>
    <dgm:cxn modelId="{BD806857-053E-4098-9FA2-5AFA5CB70FBF}" srcId="{5067A4FD-ECBF-45A3-B3F0-A6952178581A}" destId="{6B2F2951-7A4D-4B1C-896E-FE45B0385C6D}" srcOrd="3" destOrd="0" parTransId="{CDB096A0-5193-45D8-A710-43D33AEBEFC5}" sibTransId="{933C38DB-84FF-4E1A-8DB8-58D840F72064}"/>
    <dgm:cxn modelId="{5AF3BD78-0CE0-4032-A27A-09B3645C65EB}" type="presOf" srcId="{1424405B-312F-4FE2-AD9E-6A587777F38F}" destId="{C6241994-60C0-4D08-A031-E5D97CEACD1A}" srcOrd="0" destOrd="0" presId="urn:microsoft.com/office/officeart/2005/8/layout/list1"/>
    <dgm:cxn modelId="{3B0A6487-F1A0-402B-8778-DB0C70A1ECE0}" srcId="{816A72C0-C278-4C22-96C2-99EAC6775F19}" destId="{8B3DDBAA-3CE0-4228-BEE1-D4E2417A6363}" srcOrd="1" destOrd="0" parTransId="{8555DD70-5418-4250-BE5E-7BBE12334F66}" sibTransId="{0FCAB645-E527-438F-A6C0-428D2CE8F003}"/>
    <dgm:cxn modelId="{BDDFDA8A-FCF0-4ADF-9904-ABBC21D4349F}" srcId="{76F9A09E-61EB-4A4F-BE71-ACFA4C50B90B}" destId="{B63A9553-EE2F-4D27-B30A-B79417508323}" srcOrd="0" destOrd="0" parTransId="{E6E2770F-B258-47C8-8A0A-E20273EA5183}" sibTransId="{68CD52F3-324A-4458-8676-4DE2965FDDA0}"/>
    <dgm:cxn modelId="{47F0D78B-7E99-44FF-8CE7-1E31657DBD09}" type="presOf" srcId="{76F9A09E-61EB-4A4F-BE71-ACFA4C50B90B}" destId="{8A1A7227-B9FC-4CAA-8443-BDA59975F656}" srcOrd="0" destOrd="0" presId="urn:microsoft.com/office/officeart/2005/8/layout/list1"/>
    <dgm:cxn modelId="{29429791-1198-46FE-9680-CC25DC9A67E0}" type="presOf" srcId="{8B3DDBAA-3CE0-4228-BEE1-D4E2417A6363}" destId="{18B286AC-FAB7-47AC-9EE6-5FF757F561B2}" srcOrd="0" destOrd="1" presId="urn:microsoft.com/office/officeart/2005/8/layout/list1"/>
    <dgm:cxn modelId="{9184699A-6596-4A42-B13D-E663CBD54262}" type="presOf" srcId="{6B2F2951-7A4D-4B1C-896E-FE45B0385C6D}" destId="{772877E0-F557-47D0-A3C1-BD3CC76A3CD3}" srcOrd="0" destOrd="0" presId="urn:microsoft.com/office/officeart/2005/8/layout/list1"/>
    <dgm:cxn modelId="{85AE77AE-F800-466D-8562-B90D80D1FF12}" type="presOf" srcId="{816A72C0-C278-4C22-96C2-99EAC6775F19}" destId="{858F4D75-7F14-472F-A035-ECBBB70F8EB2}" srcOrd="1" destOrd="0" presId="urn:microsoft.com/office/officeart/2005/8/layout/list1"/>
    <dgm:cxn modelId="{4A4063E1-9882-4FFF-B00B-D3F004B340BB}" srcId="{816A72C0-C278-4C22-96C2-99EAC6775F19}" destId="{0208FA19-D4AF-4B66-921A-24419BA18049}" srcOrd="0" destOrd="0" parTransId="{0581D160-4230-4AB1-AC35-1CAA226DA9A3}" sibTransId="{853AE3AF-2E30-41BE-A639-707E3727BDA3}"/>
    <dgm:cxn modelId="{034524E7-B4E8-4705-8787-14FDE3DEDBC6}" type="presOf" srcId="{16A727E3-0389-4834-A65E-B7E2FB762DC7}" destId="{C6241994-60C0-4D08-A031-E5D97CEACD1A}" srcOrd="0" destOrd="1" presId="urn:microsoft.com/office/officeart/2005/8/layout/list1"/>
    <dgm:cxn modelId="{61F672EA-9F3B-40DB-92CD-9ABB0B35D5E8}" srcId="{816A72C0-C278-4C22-96C2-99EAC6775F19}" destId="{503823CC-A394-4BA4-83AB-9661593D4ADE}" srcOrd="2" destOrd="0" parTransId="{BDD04CE9-99FE-4AC7-9C3F-A941FB755DC6}" sibTransId="{2A779F63-9CDE-47C5-8ECE-8E3C4FA44725}"/>
    <dgm:cxn modelId="{8E54CDFE-229C-4A01-BCE5-5956AD3A58B3}" type="presOf" srcId="{B63A9553-EE2F-4D27-B30A-B79417508323}" destId="{11E47850-D675-4435-8A8D-DF35B1F7F0D7}" srcOrd="0" destOrd="0" presId="urn:microsoft.com/office/officeart/2005/8/layout/list1"/>
    <dgm:cxn modelId="{0D845531-CC92-4E7C-AA3E-B9803AB9F9F2}" type="presParOf" srcId="{145A6AE4-4885-464C-813D-84AD35970439}" destId="{CBCAC54C-79D2-406F-8C6D-784FEF1B1DA4}" srcOrd="0" destOrd="0" presId="urn:microsoft.com/office/officeart/2005/8/layout/list1"/>
    <dgm:cxn modelId="{F38CBA99-4303-4B18-84AF-C48AE5508FC6}" type="presParOf" srcId="{CBCAC54C-79D2-406F-8C6D-784FEF1B1DA4}" destId="{20CE459A-8DF6-4CB1-99A2-9D20532C63F4}" srcOrd="0" destOrd="0" presId="urn:microsoft.com/office/officeart/2005/8/layout/list1"/>
    <dgm:cxn modelId="{B5F35D7E-EEA1-4C64-A594-DAD941CAFC41}" type="presParOf" srcId="{CBCAC54C-79D2-406F-8C6D-784FEF1B1DA4}" destId="{858F4D75-7F14-472F-A035-ECBBB70F8EB2}" srcOrd="1" destOrd="0" presId="urn:microsoft.com/office/officeart/2005/8/layout/list1"/>
    <dgm:cxn modelId="{D1D56C86-C630-4A50-B2B5-1DD48575F3DC}" type="presParOf" srcId="{145A6AE4-4885-464C-813D-84AD35970439}" destId="{86A06B06-28D2-4A2A-A704-9F8EA8E18BAE}" srcOrd="1" destOrd="0" presId="urn:microsoft.com/office/officeart/2005/8/layout/list1"/>
    <dgm:cxn modelId="{EFF9B703-D601-4CBC-ACB5-6EAAD0D134AF}" type="presParOf" srcId="{145A6AE4-4885-464C-813D-84AD35970439}" destId="{18B286AC-FAB7-47AC-9EE6-5FF757F561B2}" srcOrd="2" destOrd="0" presId="urn:microsoft.com/office/officeart/2005/8/layout/list1"/>
    <dgm:cxn modelId="{2FD4E2F9-8404-4D3E-9A15-A7AB324B33B8}" type="presParOf" srcId="{145A6AE4-4885-464C-813D-84AD35970439}" destId="{3998988A-1B24-416E-8BA8-C338B094FCAC}" srcOrd="3" destOrd="0" presId="urn:microsoft.com/office/officeart/2005/8/layout/list1"/>
    <dgm:cxn modelId="{743CB94F-1557-4A18-93CB-6704C5824125}" type="presParOf" srcId="{145A6AE4-4885-464C-813D-84AD35970439}" destId="{55728110-CED0-46C4-8951-A3A204221723}" srcOrd="4" destOrd="0" presId="urn:microsoft.com/office/officeart/2005/8/layout/list1"/>
    <dgm:cxn modelId="{9CCDD643-3A68-44F4-B760-FBA9AF85615F}" type="presParOf" srcId="{55728110-CED0-46C4-8951-A3A204221723}" destId="{8A1A7227-B9FC-4CAA-8443-BDA59975F656}" srcOrd="0" destOrd="0" presId="urn:microsoft.com/office/officeart/2005/8/layout/list1"/>
    <dgm:cxn modelId="{8A594674-95EE-40F4-B127-3DC93BF56089}" type="presParOf" srcId="{55728110-CED0-46C4-8951-A3A204221723}" destId="{3FA97220-87DC-495F-A465-D852CF0E0997}" srcOrd="1" destOrd="0" presId="urn:microsoft.com/office/officeart/2005/8/layout/list1"/>
    <dgm:cxn modelId="{0046DE31-B673-474C-B6B8-5041530FA3D5}" type="presParOf" srcId="{145A6AE4-4885-464C-813D-84AD35970439}" destId="{F0A5D264-D109-48BA-9C70-807C176AEC09}" srcOrd="5" destOrd="0" presId="urn:microsoft.com/office/officeart/2005/8/layout/list1"/>
    <dgm:cxn modelId="{4735768C-4A37-45B3-991C-90B7DEEA3AEC}" type="presParOf" srcId="{145A6AE4-4885-464C-813D-84AD35970439}" destId="{11E47850-D675-4435-8A8D-DF35B1F7F0D7}" srcOrd="6" destOrd="0" presId="urn:microsoft.com/office/officeart/2005/8/layout/list1"/>
    <dgm:cxn modelId="{1FA3B314-F281-4388-B16B-55CF817C7A6D}" type="presParOf" srcId="{145A6AE4-4885-464C-813D-84AD35970439}" destId="{B24D5897-E6DD-463A-9FA1-27DD29EF7564}" srcOrd="7" destOrd="0" presId="urn:microsoft.com/office/officeart/2005/8/layout/list1"/>
    <dgm:cxn modelId="{ACC549A0-EB25-4038-A16D-2C7536E5AE19}" type="presParOf" srcId="{145A6AE4-4885-464C-813D-84AD35970439}" destId="{661F8525-7933-413D-85AA-F9E5FB13865E}" srcOrd="8" destOrd="0" presId="urn:microsoft.com/office/officeart/2005/8/layout/list1"/>
    <dgm:cxn modelId="{2A7EFF26-9573-4E8B-9384-EF37BD56CEFD}" type="presParOf" srcId="{661F8525-7933-413D-85AA-F9E5FB13865E}" destId="{5E4871B2-B512-481A-A25B-D48FAF003AF7}" srcOrd="0" destOrd="0" presId="urn:microsoft.com/office/officeart/2005/8/layout/list1"/>
    <dgm:cxn modelId="{2DBC40C4-8760-43B7-AF13-DE011DA81CC9}" type="presParOf" srcId="{661F8525-7933-413D-85AA-F9E5FB13865E}" destId="{CF9B1E0C-D11E-4E08-A67F-4F4F68B9C609}" srcOrd="1" destOrd="0" presId="urn:microsoft.com/office/officeart/2005/8/layout/list1"/>
    <dgm:cxn modelId="{EECD1413-F42B-4771-A689-0D056D221C3D}" type="presParOf" srcId="{145A6AE4-4885-464C-813D-84AD35970439}" destId="{00116D15-0F84-4298-94CD-19C971776076}" srcOrd="9" destOrd="0" presId="urn:microsoft.com/office/officeart/2005/8/layout/list1"/>
    <dgm:cxn modelId="{AC4625BA-B5D5-44B0-ABBC-8FB8605B69A6}" type="presParOf" srcId="{145A6AE4-4885-464C-813D-84AD35970439}" destId="{9BA34C5F-F40A-4772-B1E7-E6DE1337B02D}" srcOrd="10" destOrd="0" presId="urn:microsoft.com/office/officeart/2005/8/layout/list1"/>
    <dgm:cxn modelId="{773B08E4-0BF1-43EB-86BB-329BE1711A83}" type="presParOf" srcId="{145A6AE4-4885-464C-813D-84AD35970439}" destId="{DD5CA8E9-2970-4CCB-B6F1-7483FF68F248}" srcOrd="11" destOrd="0" presId="urn:microsoft.com/office/officeart/2005/8/layout/list1"/>
    <dgm:cxn modelId="{666F9633-560D-4362-9B23-6206CA775731}" type="presParOf" srcId="{145A6AE4-4885-464C-813D-84AD35970439}" destId="{385996FD-AF82-49B6-896A-60975503BCAF}" srcOrd="12" destOrd="0" presId="urn:microsoft.com/office/officeart/2005/8/layout/list1"/>
    <dgm:cxn modelId="{748C672A-87A7-4E0A-B8F8-85F83F2B4CAC}" type="presParOf" srcId="{385996FD-AF82-49B6-896A-60975503BCAF}" destId="{772877E0-F557-47D0-A3C1-BD3CC76A3CD3}" srcOrd="0" destOrd="0" presId="urn:microsoft.com/office/officeart/2005/8/layout/list1"/>
    <dgm:cxn modelId="{F1547737-E14A-4D8C-9557-5635097F7386}" type="presParOf" srcId="{385996FD-AF82-49B6-896A-60975503BCAF}" destId="{FAE74162-010D-4735-BDA1-D25B322AB4E8}" srcOrd="1" destOrd="0" presId="urn:microsoft.com/office/officeart/2005/8/layout/list1"/>
    <dgm:cxn modelId="{561E74E3-6C37-4A5D-8CFD-8A7CE44EFEDD}" type="presParOf" srcId="{145A6AE4-4885-464C-813D-84AD35970439}" destId="{D781B0AA-617F-49BF-8E0B-1F88451347E4}" srcOrd="13" destOrd="0" presId="urn:microsoft.com/office/officeart/2005/8/layout/list1"/>
    <dgm:cxn modelId="{5BAA3B8F-C5BE-4602-8E5F-62E02ECE21D7}" type="presParOf" srcId="{145A6AE4-4885-464C-813D-84AD35970439}" destId="{C6241994-60C0-4D08-A031-E5D97CEACD1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1FB21D-4BA5-4758-BA37-4D05C9B329D4}"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034EA545-29CE-42CC-8F66-C14292F41FD1}">
      <dgm:prSet/>
      <dgm:spPr/>
      <dgm:t>
        <a:bodyPr/>
        <a:lstStyle/>
        <a:p>
          <a:r>
            <a:rPr lang="en-GB"/>
            <a:t>Timely – reducing waits and delays</a:t>
          </a:r>
          <a:endParaRPr lang="en-US"/>
        </a:p>
      </dgm:t>
    </dgm:pt>
    <dgm:pt modelId="{5FF8E76F-2B1C-4451-A1D9-70FCBE08720D}" type="parTrans" cxnId="{C5C3B8CE-DBD9-4F72-8D90-47AA7EDBE732}">
      <dgm:prSet/>
      <dgm:spPr/>
      <dgm:t>
        <a:bodyPr/>
        <a:lstStyle/>
        <a:p>
          <a:endParaRPr lang="en-US"/>
        </a:p>
      </dgm:t>
    </dgm:pt>
    <dgm:pt modelId="{75C08A52-26DC-413A-B6E5-B0A6967AEC1E}" type="sibTrans" cxnId="{C5C3B8CE-DBD9-4F72-8D90-47AA7EDBE732}">
      <dgm:prSet/>
      <dgm:spPr/>
      <dgm:t>
        <a:bodyPr/>
        <a:lstStyle/>
        <a:p>
          <a:endParaRPr lang="en-US"/>
        </a:p>
      </dgm:t>
    </dgm:pt>
    <dgm:pt modelId="{B4A4C2C3-965E-463C-A96A-AC0DA1FF5A66}">
      <dgm:prSet/>
      <dgm:spPr/>
      <dgm:t>
        <a:bodyPr/>
        <a:lstStyle/>
        <a:p>
          <a:r>
            <a:rPr lang="en-GB"/>
            <a:t>Access to treatment</a:t>
          </a:r>
          <a:endParaRPr lang="en-US"/>
        </a:p>
      </dgm:t>
    </dgm:pt>
    <dgm:pt modelId="{4AA788CE-71AA-4858-8B7F-4EE5E10002CC}" type="parTrans" cxnId="{4A074A94-D325-4F1E-BC54-8AF7C8D1034E}">
      <dgm:prSet/>
      <dgm:spPr/>
      <dgm:t>
        <a:bodyPr/>
        <a:lstStyle/>
        <a:p>
          <a:endParaRPr lang="en-US"/>
        </a:p>
      </dgm:t>
    </dgm:pt>
    <dgm:pt modelId="{7A94AE26-DB98-4CB9-9604-056D3B2BFC5B}" type="sibTrans" cxnId="{4A074A94-D325-4F1E-BC54-8AF7C8D1034E}">
      <dgm:prSet/>
      <dgm:spPr/>
      <dgm:t>
        <a:bodyPr/>
        <a:lstStyle/>
        <a:p>
          <a:endParaRPr lang="en-US"/>
        </a:p>
      </dgm:t>
    </dgm:pt>
    <dgm:pt modelId="{C4D3765B-1CDC-4739-A648-E164002B8319}">
      <dgm:prSet/>
      <dgm:spPr/>
      <dgm:t>
        <a:bodyPr/>
        <a:lstStyle/>
        <a:p>
          <a:r>
            <a:rPr lang="en-GB"/>
            <a:t>Effective - providing services based on evidence and which produce a clear benefit</a:t>
          </a:r>
          <a:endParaRPr lang="en-US"/>
        </a:p>
      </dgm:t>
    </dgm:pt>
    <dgm:pt modelId="{D158BA9A-3E72-4453-9933-CE27839D15B7}" type="parTrans" cxnId="{1D9309BB-3A5A-4295-A4C5-021AF6A00222}">
      <dgm:prSet/>
      <dgm:spPr/>
      <dgm:t>
        <a:bodyPr/>
        <a:lstStyle/>
        <a:p>
          <a:endParaRPr lang="en-US"/>
        </a:p>
      </dgm:t>
    </dgm:pt>
    <dgm:pt modelId="{47FBC04E-628A-482C-8DC7-B4E9BF5E3C48}" type="sibTrans" cxnId="{1D9309BB-3A5A-4295-A4C5-021AF6A00222}">
      <dgm:prSet/>
      <dgm:spPr/>
      <dgm:t>
        <a:bodyPr/>
        <a:lstStyle/>
        <a:p>
          <a:endParaRPr lang="en-US"/>
        </a:p>
      </dgm:t>
    </dgm:pt>
    <dgm:pt modelId="{201D1D45-8473-4A87-B8E1-444127A8E540}">
      <dgm:prSet/>
      <dgm:spPr/>
      <dgm:t>
        <a:bodyPr/>
        <a:lstStyle/>
        <a:p>
          <a:r>
            <a:rPr lang="en-GB"/>
            <a:t>Right treatment, right patient</a:t>
          </a:r>
          <a:endParaRPr lang="en-US"/>
        </a:p>
      </dgm:t>
    </dgm:pt>
    <dgm:pt modelId="{99C60E91-026A-4B3C-B622-83AABF12B753}" type="parTrans" cxnId="{0B62D7C8-0B22-4ABA-8128-6438D7936AFD}">
      <dgm:prSet/>
      <dgm:spPr/>
      <dgm:t>
        <a:bodyPr/>
        <a:lstStyle/>
        <a:p>
          <a:endParaRPr lang="en-US"/>
        </a:p>
      </dgm:t>
    </dgm:pt>
    <dgm:pt modelId="{4DCE35DA-0F20-4DA9-B738-1C2D9FCE767A}" type="sibTrans" cxnId="{0B62D7C8-0B22-4ABA-8128-6438D7936AFD}">
      <dgm:prSet/>
      <dgm:spPr/>
      <dgm:t>
        <a:bodyPr/>
        <a:lstStyle/>
        <a:p>
          <a:endParaRPr lang="en-US"/>
        </a:p>
      </dgm:t>
    </dgm:pt>
    <dgm:pt modelId="{275997B6-8454-45D9-8DC7-8A7CDC73A4A5}">
      <dgm:prSet/>
      <dgm:spPr/>
      <dgm:t>
        <a:bodyPr/>
        <a:lstStyle/>
        <a:p>
          <a:r>
            <a:rPr lang="en-GB"/>
            <a:t>Person-centred - establishing a partnership between practitioners and patients to ensure care respects patients’ needs and preferences</a:t>
          </a:r>
          <a:endParaRPr lang="en-US"/>
        </a:p>
      </dgm:t>
    </dgm:pt>
    <dgm:pt modelId="{220D534E-C674-410B-943C-093AF6848D40}" type="parTrans" cxnId="{CA0ADE8F-FCAE-451A-AA8D-B9CCB7F33DA6}">
      <dgm:prSet/>
      <dgm:spPr/>
      <dgm:t>
        <a:bodyPr/>
        <a:lstStyle/>
        <a:p>
          <a:endParaRPr lang="en-US"/>
        </a:p>
      </dgm:t>
    </dgm:pt>
    <dgm:pt modelId="{2966F382-2B15-44B3-AFC2-ED7F79341923}" type="sibTrans" cxnId="{CA0ADE8F-FCAE-451A-AA8D-B9CCB7F33DA6}">
      <dgm:prSet/>
      <dgm:spPr/>
      <dgm:t>
        <a:bodyPr/>
        <a:lstStyle/>
        <a:p>
          <a:endParaRPr lang="en-US"/>
        </a:p>
      </dgm:t>
    </dgm:pt>
    <dgm:pt modelId="{50BECF4C-4ED1-4046-86E7-AA9152A9C846}">
      <dgm:prSet/>
      <dgm:spPr/>
      <dgm:t>
        <a:bodyPr/>
        <a:lstStyle/>
        <a:p>
          <a:r>
            <a:rPr lang="en-GB"/>
            <a:t>Using feedback from patients</a:t>
          </a:r>
          <a:endParaRPr lang="en-US"/>
        </a:p>
      </dgm:t>
    </dgm:pt>
    <dgm:pt modelId="{2C1E76EA-799C-4538-95AF-36F9BD590E74}" type="parTrans" cxnId="{B459FF67-024E-4A04-BD80-B6959D131F48}">
      <dgm:prSet/>
      <dgm:spPr/>
      <dgm:t>
        <a:bodyPr/>
        <a:lstStyle/>
        <a:p>
          <a:endParaRPr lang="en-US"/>
        </a:p>
      </dgm:t>
    </dgm:pt>
    <dgm:pt modelId="{73B6DB78-092C-431E-9902-0C1E52ECE7CA}" type="sibTrans" cxnId="{B459FF67-024E-4A04-BD80-B6959D131F48}">
      <dgm:prSet/>
      <dgm:spPr/>
      <dgm:t>
        <a:bodyPr/>
        <a:lstStyle/>
        <a:p>
          <a:endParaRPr lang="en-US"/>
        </a:p>
      </dgm:t>
    </dgm:pt>
    <dgm:pt modelId="{0090859E-F8EB-4B17-AFD3-29AC0AEAB628}">
      <dgm:prSet/>
      <dgm:spPr/>
      <dgm:t>
        <a:bodyPr/>
        <a:lstStyle/>
        <a:p>
          <a:r>
            <a:rPr lang="en-GB"/>
            <a:t>Efficient – avoiding waste</a:t>
          </a:r>
          <a:endParaRPr lang="en-US"/>
        </a:p>
      </dgm:t>
    </dgm:pt>
    <dgm:pt modelId="{912EB627-8825-41C1-9F7A-FB7C67368A9D}" type="parTrans" cxnId="{0F855746-B9A7-46E2-8EF9-790CFCF3868F}">
      <dgm:prSet/>
      <dgm:spPr/>
      <dgm:t>
        <a:bodyPr/>
        <a:lstStyle/>
        <a:p>
          <a:endParaRPr lang="en-US"/>
        </a:p>
      </dgm:t>
    </dgm:pt>
    <dgm:pt modelId="{0EC32408-F2C1-4996-B1EA-AD1CFD38C63C}" type="sibTrans" cxnId="{0F855746-B9A7-46E2-8EF9-790CFCF3868F}">
      <dgm:prSet/>
      <dgm:spPr/>
      <dgm:t>
        <a:bodyPr/>
        <a:lstStyle/>
        <a:p>
          <a:endParaRPr lang="en-US"/>
        </a:p>
      </dgm:t>
    </dgm:pt>
    <dgm:pt modelId="{D03368E8-4E14-4402-833E-42808B988BFD}">
      <dgm:prSet/>
      <dgm:spPr/>
      <dgm:t>
        <a:bodyPr/>
        <a:lstStyle/>
        <a:p>
          <a:r>
            <a:rPr lang="en-GB"/>
            <a:t>De-prescribing / reviewing medication; use and adherence</a:t>
          </a:r>
          <a:endParaRPr lang="en-US"/>
        </a:p>
      </dgm:t>
    </dgm:pt>
    <dgm:pt modelId="{BBBB0F69-2383-41F1-8026-1936819F343B}" type="parTrans" cxnId="{ADF6461F-D635-449E-9395-D2271DE458E0}">
      <dgm:prSet/>
      <dgm:spPr/>
      <dgm:t>
        <a:bodyPr/>
        <a:lstStyle/>
        <a:p>
          <a:endParaRPr lang="en-US"/>
        </a:p>
      </dgm:t>
    </dgm:pt>
    <dgm:pt modelId="{1D3C6E04-A47F-4A3A-82D0-865BA06849E5}" type="sibTrans" cxnId="{ADF6461F-D635-449E-9395-D2271DE458E0}">
      <dgm:prSet/>
      <dgm:spPr/>
      <dgm:t>
        <a:bodyPr/>
        <a:lstStyle/>
        <a:p>
          <a:endParaRPr lang="en-US"/>
        </a:p>
      </dgm:t>
    </dgm:pt>
    <dgm:pt modelId="{9B4DD0AD-DA03-4D64-8D24-F217ACBCF447}">
      <dgm:prSet/>
      <dgm:spPr/>
      <dgm:t>
        <a:bodyPr/>
        <a:lstStyle/>
        <a:p>
          <a:r>
            <a:rPr lang="en-GB"/>
            <a:t>Equitable - providing care that does not vary in quality because of a person’s characteristics</a:t>
          </a:r>
          <a:endParaRPr lang="en-US"/>
        </a:p>
      </dgm:t>
    </dgm:pt>
    <dgm:pt modelId="{6B4CCE0E-B026-47CC-8BDD-3924BA23FCE0}" type="parTrans" cxnId="{E6CA5576-5094-4D59-8CC6-5A7652A3184F}">
      <dgm:prSet/>
      <dgm:spPr/>
      <dgm:t>
        <a:bodyPr/>
        <a:lstStyle/>
        <a:p>
          <a:endParaRPr lang="en-US"/>
        </a:p>
      </dgm:t>
    </dgm:pt>
    <dgm:pt modelId="{1D1A84F5-24A4-466E-ADD4-2E4CA167683D}" type="sibTrans" cxnId="{E6CA5576-5094-4D59-8CC6-5A7652A3184F}">
      <dgm:prSet/>
      <dgm:spPr/>
      <dgm:t>
        <a:bodyPr/>
        <a:lstStyle/>
        <a:p>
          <a:endParaRPr lang="en-US"/>
        </a:p>
      </dgm:t>
    </dgm:pt>
    <dgm:pt modelId="{89347189-FB10-4510-B2FB-88273B47E6B7}">
      <dgm:prSet/>
      <dgm:spPr/>
      <dgm:t>
        <a:bodyPr/>
        <a:lstStyle/>
        <a:p>
          <a:r>
            <a:rPr lang="en-GB"/>
            <a:t>And accepting risk varies depending on some of those characteristics</a:t>
          </a:r>
          <a:endParaRPr lang="en-US"/>
        </a:p>
      </dgm:t>
    </dgm:pt>
    <dgm:pt modelId="{E8747B29-7FD1-42DA-92F1-78FB9A944D35}" type="parTrans" cxnId="{5FC831E9-FAC2-431D-9378-C152777E0800}">
      <dgm:prSet/>
      <dgm:spPr/>
      <dgm:t>
        <a:bodyPr/>
        <a:lstStyle/>
        <a:p>
          <a:endParaRPr lang="en-US"/>
        </a:p>
      </dgm:t>
    </dgm:pt>
    <dgm:pt modelId="{59EA2FEA-44D2-4D0A-87B7-9943CA5A5CD3}" type="sibTrans" cxnId="{5FC831E9-FAC2-431D-9378-C152777E0800}">
      <dgm:prSet/>
      <dgm:spPr/>
      <dgm:t>
        <a:bodyPr/>
        <a:lstStyle/>
        <a:p>
          <a:endParaRPr lang="en-US"/>
        </a:p>
      </dgm:t>
    </dgm:pt>
    <dgm:pt modelId="{0087114A-D7F8-4157-AE44-C246B8EE8570}">
      <dgm:prSet/>
      <dgm:spPr/>
      <dgm:t>
        <a:bodyPr/>
        <a:lstStyle/>
        <a:p>
          <a:r>
            <a:rPr lang="en-GB"/>
            <a:t>Safe - avoiding harm to patients from care that is intended to help them</a:t>
          </a:r>
          <a:endParaRPr lang="en-US"/>
        </a:p>
      </dgm:t>
    </dgm:pt>
    <dgm:pt modelId="{1636C6D0-AE03-446D-A1A8-E8470A59CF5C}" type="parTrans" cxnId="{06984B71-5D7E-4B9E-87EE-6A62AACD6BDE}">
      <dgm:prSet/>
      <dgm:spPr/>
      <dgm:t>
        <a:bodyPr/>
        <a:lstStyle/>
        <a:p>
          <a:endParaRPr lang="en-US"/>
        </a:p>
      </dgm:t>
    </dgm:pt>
    <dgm:pt modelId="{F39431B5-48E9-467E-B0C9-E8D9527B9F2A}" type="sibTrans" cxnId="{06984B71-5D7E-4B9E-87EE-6A62AACD6BDE}">
      <dgm:prSet/>
      <dgm:spPr/>
      <dgm:t>
        <a:bodyPr/>
        <a:lstStyle/>
        <a:p>
          <a:endParaRPr lang="en-US"/>
        </a:p>
      </dgm:t>
    </dgm:pt>
    <dgm:pt modelId="{D1DAB13E-4690-45E2-B614-7382A36CAE3D}">
      <dgm:prSet/>
      <dgm:spPr/>
      <dgm:t>
        <a:bodyPr/>
        <a:lstStyle/>
        <a:p>
          <a:r>
            <a:rPr lang="en-GB"/>
            <a:t>Safety-net, ongoing review</a:t>
          </a:r>
          <a:endParaRPr lang="en-US"/>
        </a:p>
      </dgm:t>
    </dgm:pt>
    <dgm:pt modelId="{DA974C85-AE40-41A2-94B3-9C8ECCF3308D}" type="parTrans" cxnId="{A6142B4A-F12C-43FE-8AD4-09DB3FF3B43C}">
      <dgm:prSet/>
      <dgm:spPr/>
      <dgm:t>
        <a:bodyPr/>
        <a:lstStyle/>
        <a:p>
          <a:endParaRPr lang="en-US"/>
        </a:p>
      </dgm:t>
    </dgm:pt>
    <dgm:pt modelId="{0A1E8512-5F6B-4A06-B2FB-F680D3CACAE1}" type="sibTrans" cxnId="{A6142B4A-F12C-43FE-8AD4-09DB3FF3B43C}">
      <dgm:prSet/>
      <dgm:spPr/>
      <dgm:t>
        <a:bodyPr/>
        <a:lstStyle/>
        <a:p>
          <a:endParaRPr lang="en-US"/>
        </a:p>
      </dgm:t>
    </dgm:pt>
    <dgm:pt modelId="{AEB744E6-DD0A-450D-BC7E-8A1D77B64313}" type="pres">
      <dgm:prSet presAssocID="{FB1FB21D-4BA5-4758-BA37-4D05C9B329D4}" presName="Name0" presStyleCnt="0">
        <dgm:presLayoutVars>
          <dgm:dir/>
          <dgm:animLvl val="lvl"/>
          <dgm:resizeHandles val="exact"/>
        </dgm:presLayoutVars>
      </dgm:prSet>
      <dgm:spPr/>
    </dgm:pt>
    <dgm:pt modelId="{BF62EA4E-7F8B-4DCD-B616-0B1536F04052}" type="pres">
      <dgm:prSet presAssocID="{034EA545-29CE-42CC-8F66-C14292F41FD1}" presName="linNode" presStyleCnt="0"/>
      <dgm:spPr/>
    </dgm:pt>
    <dgm:pt modelId="{CBF013CA-AFA0-4EC6-B20D-233FEC8487BF}" type="pres">
      <dgm:prSet presAssocID="{034EA545-29CE-42CC-8F66-C14292F41FD1}" presName="parentText" presStyleLbl="node1" presStyleIdx="0" presStyleCnt="6">
        <dgm:presLayoutVars>
          <dgm:chMax val="1"/>
          <dgm:bulletEnabled val="1"/>
        </dgm:presLayoutVars>
      </dgm:prSet>
      <dgm:spPr/>
    </dgm:pt>
    <dgm:pt modelId="{994318CE-946F-40E4-9CD0-E4424297CEA9}" type="pres">
      <dgm:prSet presAssocID="{034EA545-29CE-42CC-8F66-C14292F41FD1}" presName="descendantText" presStyleLbl="alignAccFollowNode1" presStyleIdx="0" presStyleCnt="6">
        <dgm:presLayoutVars>
          <dgm:bulletEnabled val="1"/>
        </dgm:presLayoutVars>
      </dgm:prSet>
      <dgm:spPr/>
    </dgm:pt>
    <dgm:pt modelId="{D5BB4C65-70EE-408F-9E0C-1554504581C7}" type="pres">
      <dgm:prSet presAssocID="{75C08A52-26DC-413A-B6E5-B0A6967AEC1E}" presName="sp" presStyleCnt="0"/>
      <dgm:spPr/>
    </dgm:pt>
    <dgm:pt modelId="{A6770214-9DF8-42E9-83F2-ADFA9D1EE4F7}" type="pres">
      <dgm:prSet presAssocID="{C4D3765B-1CDC-4739-A648-E164002B8319}" presName="linNode" presStyleCnt="0"/>
      <dgm:spPr/>
    </dgm:pt>
    <dgm:pt modelId="{01CE7878-F94F-4459-98DC-381875E947F2}" type="pres">
      <dgm:prSet presAssocID="{C4D3765B-1CDC-4739-A648-E164002B8319}" presName="parentText" presStyleLbl="node1" presStyleIdx="1" presStyleCnt="6">
        <dgm:presLayoutVars>
          <dgm:chMax val="1"/>
          <dgm:bulletEnabled val="1"/>
        </dgm:presLayoutVars>
      </dgm:prSet>
      <dgm:spPr/>
    </dgm:pt>
    <dgm:pt modelId="{49C82AE3-A099-4C0F-8B96-571F909FAAF2}" type="pres">
      <dgm:prSet presAssocID="{C4D3765B-1CDC-4739-A648-E164002B8319}" presName="descendantText" presStyleLbl="alignAccFollowNode1" presStyleIdx="1" presStyleCnt="6">
        <dgm:presLayoutVars>
          <dgm:bulletEnabled val="1"/>
        </dgm:presLayoutVars>
      </dgm:prSet>
      <dgm:spPr/>
    </dgm:pt>
    <dgm:pt modelId="{442D42BA-4D8B-4A9B-A35C-AD6E10F2C583}" type="pres">
      <dgm:prSet presAssocID="{47FBC04E-628A-482C-8DC7-B4E9BF5E3C48}" presName="sp" presStyleCnt="0"/>
      <dgm:spPr/>
    </dgm:pt>
    <dgm:pt modelId="{53ACD1DC-471F-461C-AF89-2D0531AF0D3D}" type="pres">
      <dgm:prSet presAssocID="{275997B6-8454-45D9-8DC7-8A7CDC73A4A5}" presName="linNode" presStyleCnt="0"/>
      <dgm:spPr/>
    </dgm:pt>
    <dgm:pt modelId="{8A425588-9F66-45AB-ACFA-984F3A23107E}" type="pres">
      <dgm:prSet presAssocID="{275997B6-8454-45D9-8DC7-8A7CDC73A4A5}" presName="parentText" presStyleLbl="node1" presStyleIdx="2" presStyleCnt="6">
        <dgm:presLayoutVars>
          <dgm:chMax val="1"/>
          <dgm:bulletEnabled val="1"/>
        </dgm:presLayoutVars>
      </dgm:prSet>
      <dgm:spPr/>
    </dgm:pt>
    <dgm:pt modelId="{D5B35E42-22AC-463F-9C12-5ADA583EC2D1}" type="pres">
      <dgm:prSet presAssocID="{275997B6-8454-45D9-8DC7-8A7CDC73A4A5}" presName="descendantText" presStyleLbl="alignAccFollowNode1" presStyleIdx="2" presStyleCnt="6">
        <dgm:presLayoutVars>
          <dgm:bulletEnabled val="1"/>
        </dgm:presLayoutVars>
      </dgm:prSet>
      <dgm:spPr/>
    </dgm:pt>
    <dgm:pt modelId="{A9F5096F-F462-4CDB-941C-DB99517A85CD}" type="pres">
      <dgm:prSet presAssocID="{2966F382-2B15-44B3-AFC2-ED7F79341923}" presName="sp" presStyleCnt="0"/>
      <dgm:spPr/>
    </dgm:pt>
    <dgm:pt modelId="{71F35344-DFD6-4B93-8DC4-B29D793CEF22}" type="pres">
      <dgm:prSet presAssocID="{0090859E-F8EB-4B17-AFD3-29AC0AEAB628}" presName="linNode" presStyleCnt="0"/>
      <dgm:spPr/>
    </dgm:pt>
    <dgm:pt modelId="{1BC1D2C6-A812-40A4-8F1C-796798F70DC5}" type="pres">
      <dgm:prSet presAssocID="{0090859E-F8EB-4B17-AFD3-29AC0AEAB628}" presName="parentText" presStyleLbl="node1" presStyleIdx="3" presStyleCnt="6">
        <dgm:presLayoutVars>
          <dgm:chMax val="1"/>
          <dgm:bulletEnabled val="1"/>
        </dgm:presLayoutVars>
      </dgm:prSet>
      <dgm:spPr/>
    </dgm:pt>
    <dgm:pt modelId="{6D511DD0-C7D3-46B4-BC75-7C1E98E47E3B}" type="pres">
      <dgm:prSet presAssocID="{0090859E-F8EB-4B17-AFD3-29AC0AEAB628}" presName="descendantText" presStyleLbl="alignAccFollowNode1" presStyleIdx="3" presStyleCnt="6">
        <dgm:presLayoutVars>
          <dgm:bulletEnabled val="1"/>
        </dgm:presLayoutVars>
      </dgm:prSet>
      <dgm:spPr/>
    </dgm:pt>
    <dgm:pt modelId="{3089FEEF-B286-4B88-B5BF-630BC4D9288B}" type="pres">
      <dgm:prSet presAssocID="{0EC32408-F2C1-4996-B1EA-AD1CFD38C63C}" presName="sp" presStyleCnt="0"/>
      <dgm:spPr/>
    </dgm:pt>
    <dgm:pt modelId="{8BAC907C-CF0A-4F75-99F8-A9B2B1D58DAB}" type="pres">
      <dgm:prSet presAssocID="{9B4DD0AD-DA03-4D64-8D24-F217ACBCF447}" presName="linNode" presStyleCnt="0"/>
      <dgm:spPr/>
    </dgm:pt>
    <dgm:pt modelId="{34C5727B-2E9F-47C3-9C58-BDEFD0CF7E15}" type="pres">
      <dgm:prSet presAssocID="{9B4DD0AD-DA03-4D64-8D24-F217ACBCF447}" presName="parentText" presStyleLbl="node1" presStyleIdx="4" presStyleCnt="6">
        <dgm:presLayoutVars>
          <dgm:chMax val="1"/>
          <dgm:bulletEnabled val="1"/>
        </dgm:presLayoutVars>
      </dgm:prSet>
      <dgm:spPr/>
    </dgm:pt>
    <dgm:pt modelId="{FD2390E2-DD9F-4F7B-8426-FBFB1BA03C4D}" type="pres">
      <dgm:prSet presAssocID="{9B4DD0AD-DA03-4D64-8D24-F217ACBCF447}" presName="descendantText" presStyleLbl="alignAccFollowNode1" presStyleIdx="4" presStyleCnt="6">
        <dgm:presLayoutVars>
          <dgm:bulletEnabled val="1"/>
        </dgm:presLayoutVars>
      </dgm:prSet>
      <dgm:spPr/>
    </dgm:pt>
    <dgm:pt modelId="{9EF95B0E-AF94-43E9-AF4D-D4EBB5A12764}" type="pres">
      <dgm:prSet presAssocID="{1D1A84F5-24A4-466E-ADD4-2E4CA167683D}" presName="sp" presStyleCnt="0"/>
      <dgm:spPr/>
    </dgm:pt>
    <dgm:pt modelId="{7BD21EEA-C389-41E3-B43B-571C178E6EBB}" type="pres">
      <dgm:prSet presAssocID="{0087114A-D7F8-4157-AE44-C246B8EE8570}" presName="linNode" presStyleCnt="0"/>
      <dgm:spPr/>
    </dgm:pt>
    <dgm:pt modelId="{0E55E151-36BD-4D78-BDC2-582EFA9BCB60}" type="pres">
      <dgm:prSet presAssocID="{0087114A-D7F8-4157-AE44-C246B8EE8570}" presName="parentText" presStyleLbl="node1" presStyleIdx="5" presStyleCnt="6">
        <dgm:presLayoutVars>
          <dgm:chMax val="1"/>
          <dgm:bulletEnabled val="1"/>
        </dgm:presLayoutVars>
      </dgm:prSet>
      <dgm:spPr/>
    </dgm:pt>
    <dgm:pt modelId="{0B9C2375-5DE5-4EAE-AB86-E451047B7858}" type="pres">
      <dgm:prSet presAssocID="{0087114A-D7F8-4157-AE44-C246B8EE8570}" presName="descendantText" presStyleLbl="alignAccFollowNode1" presStyleIdx="5" presStyleCnt="6">
        <dgm:presLayoutVars>
          <dgm:bulletEnabled val="1"/>
        </dgm:presLayoutVars>
      </dgm:prSet>
      <dgm:spPr/>
    </dgm:pt>
  </dgm:ptLst>
  <dgm:cxnLst>
    <dgm:cxn modelId="{5C394C03-127B-4ED6-8508-B2204482AD78}" type="presOf" srcId="{D03368E8-4E14-4402-833E-42808B988BFD}" destId="{6D511DD0-C7D3-46B4-BC75-7C1E98E47E3B}" srcOrd="0" destOrd="0" presId="urn:microsoft.com/office/officeart/2005/8/layout/vList5"/>
    <dgm:cxn modelId="{46C9AB03-A764-4C2F-B5D8-B51C6F738939}" type="presOf" srcId="{89347189-FB10-4510-B2FB-88273B47E6B7}" destId="{FD2390E2-DD9F-4F7B-8426-FBFB1BA03C4D}" srcOrd="0" destOrd="0" presId="urn:microsoft.com/office/officeart/2005/8/layout/vList5"/>
    <dgm:cxn modelId="{ADF6461F-D635-449E-9395-D2271DE458E0}" srcId="{0090859E-F8EB-4B17-AFD3-29AC0AEAB628}" destId="{D03368E8-4E14-4402-833E-42808B988BFD}" srcOrd="0" destOrd="0" parTransId="{BBBB0F69-2383-41F1-8026-1936819F343B}" sibTransId="{1D3C6E04-A47F-4A3A-82D0-865BA06849E5}"/>
    <dgm:cxn modelId="{DA71523B-4698-4CC9-9FBC-612298E81D1F}" type="presOf" srcId="{50BECF4C-4ED1-4046-86E7-AA9152A9C846}" destId="{D5B35E42-22AC-463F-9C12-5ADA583EC2D1}" srcOrd="0" destOrd="0" presId="urn:microsoft.com/office/officeart/2005/8/layout/vList5"/>
    <dgm:cxn modelId="{0FC46641-1DEB-4950-B4DD-1CFF7ABD2948}" type="presOf" srcId="{0090859E-F8EB-4B17-AFD3-29AC0AEAB628}" destId="{1BC1D2C6-A812-40A4-8F1C-796798F70DC5}" srcOrd="0" destOrd="0" presId="urn:microsoft.com/office/officeart/2005/8/layout/vList5"/>
    <dgm:cxn modelId="{0F855746-B9A7-46E2-8EF9-790CFCF3868F}" srcId="{FB1FB21D-4BA5-4758-BA37-4D05C9B329D4}" destId="{0090859E-F8EB-4B17-AFD3-29AC0AEAB628}" srcOrd="3" destOrd="0" parTransId="{912EB627-8825-41C1-9F7A-FB7C67368A9D}" sibTransId="{0EC32408-F2C1-4996-B1EA-AD1CFD38C63C}"/>
    <dgm:cxn modelId="{B459FF67-024E-4A04-BD80-B6959D131F48}" srcId="{275997B6-8454-45D9-8DC7-8A7CDC73A4A5}" destId="{50BECF4C-4ED1-4046-86E7-AA9152A9C846}" srcOrd="0" destOrd="0" parTransId="{2C1E76EA-799C-4538-95AF-36F9BD590E74}" sibTransId="{73B6DB78-092C-431E-9902-0C1E52ECE7CA}"/>
    <dgm:cxn modelId="{5C20BB68-C752-4261-A9D3-796181A7DC0B}" type="presOf" srcId="{FB1FB21D-4BA5-4758-BA37-4D05C9B329D4}" destId="{AEB744E6-DD0A-450D-BC7E-8A1D77B64313}" srcOrd="0" destOrd="0" presId="urn:microsoft.com/office/officeart/2005/8/layout/vList5"/>
    <dgm:cxn modelId="{A6142B4A-F12C-43FE-8AD4-09DB3FF3B43C}" srcId="{0087114A-D7F8-4157-AE44-C246B8EE8570}" destId="{D1DAB13E-4690-45E2-B614-7382A36CAE3D}" srcOrd="0" destOrd="0" parTransId="{DA974C85-AE40-41A2-94B3-9C8ECCF3308D}" sibTransId="{0A1E8512-5F6B-4A06-B2FB-F680D3CACAE1}"/>
    <dgm:cxn modelId="{06984B71-5D7E-4B9E-87EE-6A62AACD6BDE}" srcId="{FB1FB21D-4BA5-4758-BA37-4D05C9B329D4}" destId="{0087114A-D7F8-4157-AE44-C246B8EE8570}" srcOrd="5" destOrd="0" parTransId="{1636C6D0-AE03-446D-A1A8-E8470A59CF5C}" sibTransId="{F39431B5-48E9-467E-B0C9-E8D9527B9F2A}"/>
    <dgm:cxn modelId="{E6CA5576-5094-4D59-8CC6-5A7652A3184F}" srcId="{FB1FB21D-4BA5-4758-BA37-4D05C9B329D4}" destId="{9B4DD0AD-DA03-4D64-8D24-F217ACBCF447}" srcOrd="4" destOrd="0" parTransId="{6B4CCE0E-B026-47CC-8BDD-3924BA23FCE0}" sibTransId="{1D1A84F5-24A4-466E-ADD4-2E4CA167683D}"/>
    <dgm:cxn modelId="{86069B59-5166-46DA-884E-9AC52661CCE7}" type="presOf" srcId="{C4D3765B-1CDC-4739-A648-E164002B8319}" destId="{01CE7878-F94F-4459-98DC-381875E947F2}" srcOrd="0" destOrd="0" presId="urn:microsoft.com/office/officeart/2005/8/layout/vList5"/>
    <dgm:cxn modelId="{5413077C-3662-42E2-B3A8-ECF60E565A6A}" type="presOf" srcId="{D1DAB13E-4690-45E2-B614-7382A36CAE3D}" destId="{0B9C2375-5DE5-4EAE-AB86-E451047B7858}" srcOrd="0" destOrd="0" presId="urn:microsoft.com/office/officeart/2005/8/layout/vList5"/>
    <dgm:cxn modelId="{CA0ADE8F-FCAE-451A-AA8D-B9CCB7F33DA6}" srcId="{FB1FB21D-4BA5-4758-BA37-4D05C9B329D4}" destId="{275997B6-8454-45D9-8DC7-8A7CDC73A4A5}" srcOrd="2" destOrd="0" parTransId="{220D534E-C674-410B-943C-093AF6848D40}" sibTransId="{2966F382-2B15-44B3-AFC2-ED7F79341923}"/>
    <dgm:cxn modelId="{4A074A94-D325-4F1E-BC54-8AF7C8D1034E}" srcId="{034EA545-29CE-42CC-8F66-C14292F41FD1}" destId="{B4A4C2C3-965E-463C-A96A-AC0DA1FF5A66}" srcOrd="0" destOrd="0" parTransId="{4AA788CE-71AA-4858-8B7F-4EE5E10002CC}" sibTransId="{7A94AE26-DB98-4CB9-9604-056D3B2BFC5B}"/>
    <dgm:cxn modelId="{B28E9295-F8A6-4BCE-9EAC-D37064058ED0}" type="presOf" srcId="{9B4DD0AD-DA03-4D64-8D24-F217ACBCF447}" destId="{34C5727B-2E9F-47C3-9C58-BDEFD0CF7E15}" srcOrd="0" destOrd="0" presId="urn:microsoft.com/office/officeart/2005/8/layout/vList5"/>
    <dgm:cxn modelId="{429E7797-24CB-47D7-A2CC-00398A56309A}" type="presOf" srcId="{034EA545-29CE-42CC-8F66-C14292F41FD1}" destId="{CBF013CA-AFA0-4EC6-B20D-233FEC8487BF}" srcOrd="0" destOrd="0" presId="urn:microsoft.com/office/officeart/2005/8/layout/vList5"/>
    <dgm:cxn modelId="{6B1395A9-9714-42C6-A52A-4B13AA427603}" type="presOf" srcId="{B4A4C2C3-965E-463C-A96A-AC0DA1FF5A66}" destId="{994318CE-946F-40E4-9CD0-E4424297CEA9}" srcOrd="0" destOrd="0" presId="urn:microsoft.com/office/officeart/2005/8/layout/vList5"/>
    <dgm:cxn modelId="{035FB1AD-B093-44DF-B63E-DB3DB471D8A7}" type="presOf" srcId="{0087114A-D7F8-4157-AE44-C246B8EE8570}" destId="{0E55E151-36BD-4D78-BDC2-582EFA9BCB60}" srcOrd="0" destOrd="0" presId="urn:microsoft.com/office/officeart/2005/8/layout/vList5"/>
    <dgm:cxn modelId="{1D9309BB-3A5A-4295-A4C5-021AF6A00222}" srcId="{FB1FB21D-4BA5-4758-BA37-4D05C9B329D4}" destId="{C4D3765B-1CDC-4739-A648-E164002B8319}" srcOrd="1" destOrd="0" parTransId="{D158BA9A-3E72-4453-9933-CE27839D15B7}" sibTransId="{47FBC04E-628A-482C-8DC7-B4E9BF5E3C48}"/>
    <dgm:cxn modelId="{0B62D7C8-0B22-4ABA-8128-6438D7936AFD}" srcId="{C4D3765B-1CDC-4739-A648-E164002B8319}" destId="{201D1D45-8473-4A87-B8E1-444127A8E540}" srcOrd="0" destOrd="0" parTransId="{99C60E91-026A-4B3C-B622-83AABF12B753}" sibTransId="{4DCE35DA-0F20-4DA9-B738-1C2D9FCE767A}"/>
    <dgm:cxn modelId="{C5C3B8CE-DBD9-4F72-8D90-47AA7EDBE732}" srcId="{FB1FB21D-4BA5-4758-BA37-4D05C9B329D4}" destId="{034EA545-29CE-42CC-8F66-C14292F41FD1}" srcOrd="0" destOrd="0" parTransId="{5FF8E76F-2B1C-4451-A1D9-70FCBE08720D}" sibTransId="{75C08A52-26DC-413A-B6E5-B0A6967AEC1E}"/>
    <dgm:cxn modelId="{884B17E9-3450-419C-A94D-A99226AA9FBC}" type="presOf" srcId="{275997B6-8454-45D9-8DC7-8A7CDC73A4A5}" destId="{8A425588-9F66-45AB-ACFA-984F3A23107E}" srcOrd="0" destOrd="0" presId="urn:microsoft.com/office/officeart/2005/8/layout/vList5"/>
    <dgm:cxn modelId="{5FC831E9-FAC2-431D-9378-C152777E0800}" srcId="{9B4DD0AD-DA03-4D64-8D24-F217ACBCF447}" destId="{89347189-FB10-4510-B2FB-88273B47E6B7}" srcOrd="0" destOrd="0" parTransId="{E8747B29-7FD1-42DA-92F1-78FB9A944D35}" sibTransId="{59EA2FEA-44D2-4D0A-87B7-9943CA5A5CD3}"/>
    <dgm:cxn modelId="{683D48E9-D61D-4E08-8A00-1803C869B4F5}" type="presOf" srcId="{201D1D45-8473-4A87-B8E1-444127A8E540}" destId="{49C82AE3-A099-4C0F-8B96-571F909FAAF2}" srcOrd="0" destOrd="0" presId="urn:microsoft.com/office/officeart/2005/8/layout/vList5"/>
    <dgm:cxn modelId="{D558EB22-9E6E-4C3D-94D2-9505DA3EDC56}" type="presParOf" srcId="{AEB744E6-DD0A-450D-BC7E-8A1D77B64313}" destId="{BF62EA4E-7F8B-4DCD-B616-0B1536F04052}" srcOrd="0" destOrd="0" presId="urn:microsoft.com/office/officeart/2005/8/layout/vList5"/>
    <dgm:cxn modelId="{8D224C93-B195-4937-8471-F40207383548}" type="presParOf" srcId="{BF62EA4E-7F8B-4DCD-B616-0B1536F04052}" destId="{CBF013CA-AFA0-4EC6-B20D-233FEC8487BF}" srcOrd="0" destOrd="0" presId="urn:microsoft.com/office/officeart/2005/8/layout/vList5"/>
    <dgm:cxn modelId="{F5ABF9A8-3CE8-494C-B6F3-65A430EC991C}" type="presParOf" srcId="{BF62EA4E-7F8B-4DCD-B616-0B1536F04052}" destId="{994318CE-946F-40E4-9CD0-E4424297CEA9}" srcOrd="1" destOrd="0" presId="urn:microsoft.com/office/officeart/2005/8/layout/vList5"/>
    <dgm:cxn modelId="{FB999B47-C6A1-49EF-9D7A-1A01736D3DCD}" type="presParOf" srcId="{AEB744E6-DD0A-450D-BC7E-8A1D77B64313}" destId="{D5BB4C65-70EE-408F-9E0C-1554504581C7}" srcOrd="1" destOrd="0" presId="urn:microsoft.com/office/officeart/2005/8/layout/vList5"/>
    <dgm:cxn modelId="{2330FFD9-A20C-435D-8DD2-990D5BD58A87}" type="presParOf" srcId="{AEB744E6-DD0A-450D-BC7E-8A1D77B64313}" destId="{A6770214-9DF8-42E9-83F2-ADFA9D1EE4F7}" srcOrd="2" destOrd="0" presId="urn:microsoft.com/office/officeart/2005/8/layout/vList5"/>
    <dgm:cxn modelId="{52849F5C-FE3B-47C8-AD0C-66EC42E06924}" type="presParOf" srcId="{A6770214-9DF8-42E9-83F2-ADFA9D1EE4F7}" destId="{01CE7878-F94F-4459-98DC-381875E947F2}" srcOrd="0" destOrd="0" presId="urn:microsoft.com/office/officeart/2005/8/layout/vList5"/>
    <dgm:cxn modelId="{6F5322FE-B623-4424-BD59-74E9F676149F}" type="presParOf" srcId="{A6770214-9DF8-42E9-83F2-ADFA9D1EE4F7}" destId="{49C82AE3-A099-4C0F-8B96-571F909FAAF2}" srcOrd="1" destOrd="0" presId="urn:microsoft.com/office/officeart/2005/8/layout/vList5"/>
    <dgm:cxn modelId="{98C7A9A5-1E2B-44A7-A736-4C9BA10AD141}" type="presParOf" srcId="{AEB744E6-DD0A-450D-BC7E-8A1D77B64313}" destId="{442D42BA-4D8B-4A9B-A35C-AD6E10F2C583}" srcOrd="3" destOrd="0" presId="urn:microsoft.com/office/officeart/2005/8/layout/vList5"/>
    <dgm:cxn modelId="{83135225-2A4A-41F3-B532-F77F31A6724E}" type="presParOf" srcId="{AEB744E6-DD0A-450D-BC7E-8A1D77B64313}" destId="{53ACD1DC-471F-461C-AF89-2D0531AF0D3D}" srcOrd="4" destOrd="0" presId="urn:microsoft.com/office/officeart/2005/8/layout/vList5"/>
    <dgm:cxn modelId="{BB02F2F3-F081-4F99-BC1D-D16604829893}" type="presParOf" srcId="{53ACD1DC-471F-461C-AF89-2D0531AF0D3D}" destId="{8A425588-9F66-45AB-ACFA-984F3A23107E}" srcOrd="0" destOrd="0" presId="urn:microsoft.com/office/officeart/2005/8/layout/vList5"/>
    <dgm:cxn modelId="{2D480DEB-3733-4EC8-BBBD-C57537172601}" type="presParOf" srcId="{53ACD1DC-471F-461C-AF89-2D0531AF0D3D}" destId="{D5B35E42-22AC-463F-9C12-5ADA583EC2D1}" srcOrd="1" destOrd="0" presId="urn:microsoft.com/office/officeart/2005/8/layout/vList5"/>
    <dgm:cxn modelId="{A65F0B00-3490-4863-9C49-9B8D2A912CC6}" type="presParOf" srcId="{AEB744E6-DD0A-450D-BC7E-8A1D77B64313}" destId="{A9F5096F-F462-4CDB-941C-DB99517A85CD}" srcOrd="5" destOrd="0" presId="urn:microsoft.com/office/officeart/2005/8/layout/vList5"/>
    <dgm:cxn modelId="{976FAACA-AE21-44AE-A00A-A1005A13479E}" type="presParOf" srcId="{AEB744E6-DD0A-450D-BC7E-8A1D77B64313}" destId="{71F35344-DFD6-4B93-8DC4-B29D793CEF22}" srcOrd="6" destOrd="0" presId="urn:microsoft.com/office/officeart/2005/8/layout/vList5"/>
    <dgm:cxn modelId="{6D1B3BB9-964F-4C25-90FA-E1E4DD57BABB}" type="presParOf" srcId="{71F35344-DFD6-4B93-8DC4-B29D793CEF22}" destId="{1BC1D2C6-A812-40A4-8F1C-796798F70DC5}" srcOrd="0" destOrd="0" presId="urn:microsoft.com/office/officeart/2005/8/layout/vList5"/>
    <dgm:cxn modelId="{010D61CA-2CE8-433B-9D43-44500A8D1B6A}" type="presParOf" srcId="{71F35344-DFD6-4B93-8DC4-B29D793CEF22}" destId="{6D511DD0-C7D3-46B4-BC75-7C1E98E47E3B}" srcOrd="1" destOrd="0" presId="urn:microsoft.com/office/officeart/2005/8/layout/vList5"/>
    <dgm:cxn modelId="{1D4A8125-C6AD-43CC-8686-342DA34DE63C}" type="presParOf" srcId="{AEB744E6-DD0A-450D-BC7E-8A1D77B64313}" destId="{3089FEEF-B286-4B88-B5BF-630BC4D9288B}" srcOrd="7" destOrd="0" presId="urn:microsoft.com/office/officeart/2005/8/layout/vList5"/>
    <dgm:cxn modelId="{DF6ACADB-0536-4DE4-9CED-A8EBF3998BD0}" type="presParOf" srcId="{AEB744E6-DD0A-450D-BC7E-8A1D77B64313}" destId="{8BAC907C-CF0A-4F75-99F8-A9B2B1D58DAB}" srcOrd="8" destOrd="0" presId="urn:microsoft.com/office/officeart/2005/8/layout/vList5"/>
    <dgm:cxn modelId="{2A57942C-77D6-4A6C-A8D4-2079F9CE5006}" type="presParOf" srcId="{8BAC907C-CF0A-4F75-99F8-A9B2B1D58DAB}" destId="{34C5727B-2E9F-47C3-9C58-BDEFD0CF7E15}" srcOrd="0" destOrd="0" presId="urn:microsoft.com/office/officeart/2005/8/layout/vList5"/>
    <dgm:cxn modelId="{34FD100D-F544-482A-BEE4-3DC516B7DDA9}" type="presParOf" srcId="{8BAC907C-CF0A-4F75-99F8-A9B2B1D58DAB}" destId="{FD2390E2-DD9F-4F7B-8426-FBFB1BA03C4D}" srcOrd="1" destOrd="0" presId="urn:microsoft.com/office/officeart/2005/8/layout/vList5"/>
    <dgm:cxn modelId="{B6C68F2E-1FF0-4EE6-96D4-8530407C96EE}" type="presParOf" srcId="{AEB744E6-DD0A-450D-BC7E-8A1D77B64313}" destId="{9EF95B0E-AF94-43E9-AF4D-D4EBB5A12764}" srcOrd="9" destOrd="0" presId="urn:microsoft.com/office/officeart/2005/8/layout/vList5"/>
    <dgm:cxn modelId="{30CA4A89-0AEE-449B-9DFC-6D57685405C4}" type="presParOf" srcId="{AEB744E6-DD0A-450D-BC7E-8A1D77B64313}" destId="{7BD21EEA-C389-41E3-B43B-571C178E6EBB}" srcOrd="10" destOrd="0" presId="urn:microsoft.com/office/officeart/2005/8/layout/vList5"/>
    <dgm:cxn modelId="{BF85FFB9-F1A2-420C-B918-815FF83A69E0}" type="presParOf" srcId="{7BD21EEA-C389-41E3-B43B-571C178E6EBB}" destId="{0E55E151-36BD-4D78-BDC2-582EFA9BCB60}" srcOrd="0" destOrd="0" presId="urn:microsoft.com/office/officeart/2005/8/layout/vList5"/>
    <dgm:cxn modelId="{789B6917-8BE4-4CD3-9A9B-0FD9F53B0F6F}" type="presParOf" srcId="{7BD21EEA-C389-41E3-B43B-571C178E6EBB}" destId="{0B9C2375-5DE5-4EAE-AB86-E451047B785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035B01-A564-4612-A025-D860124647B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4871C4B6-0D30-4437-BFB8-D41394510813}">
      <dgm:prSet/>
      <dgm:spPr/>
      <dgm:t>
        <a:bodyPr/>
        <a:lstStyle/>
        <a:p>
          <a:r>
            <a:rPr lang="en-GB" i="1" dirty="0"/>
            <a:t>Nurse prescribing was a logical response to an identified health need….</a:t>
          </a:r>
          <a:endParaRPr lang="en-US" dirty="0"/>
        </a:p>
      </dgm:t>
    </dgm:pt>
    <dgm:pt modelId="{2869FEFA-E1EA-422E-8528-C7C38760DF96}" type="parTrans" cxnId="{E1A73B94-A253-4093-B984-9CF97DA44E1B}">
      <dgm:prSet/>
      <dgm:spPr/>
      <dgm:t>
        <a:bodyPr/>
        <a:lstStyle/>
        <a:p>
          <a:endParaRPr lang="en-US"/>
        </a:p>
      </dgm:t>
    </dgm:pt>
    <dgm:pt modelId="{8977505E-9B1A-4EA0-9940-3237A8DF2055}" type="sibTrans" cxnId="{E1A73B94-A253-4093-B984-9CF97DA44E1B}">
      <dgm:prSet/>
      <dgm:spPr/>
      <dgm:t>
        <a:bodyPr/>
        <a:lstStyle/>
        <a:p>
          <a:endParaRPr lang="en-US"/>
        </a:p>
      </dgm:t>
    </dgm:pt>
    <dgm:pt modelId="{2C3A8FB3-89A9-4815-8729-8D8EB9C49679}">
      <dgm:prSet/>
      <dgm:spPr/>
      <dgm:t>
        <a:bodyPr/>
        <a:lstStyle/>
        <a:p>
          <a:r>
            <a:rPr lang="en-GB" dirty="0"/>
            <a:t>Gould and Bain (2022) Principles and Practice of Nurse Prescribing</a:t>
          </a:r>
          <a:endParaRPr lang="en-US" dirty="0"/>
        </a:p>
      </dgm:t>
    </dgm:pt>
    <dgm:pt modelId="{C4942CAC-2D13-42A1-841D-E175279A645E}" type="parTrans" cxnId="{E08AFC28-875C-4F9D-8CB5-4274269F8921}">
      <dgm:prSet/>
      <dgm:spPr/>
      <dgm:t>
        <a:bodyPr/>
        <a:lstStyle/>
        <a:p>
          <a:endParaRPr lang="en-US"/>
        </a:p>
      </dgm:t>
    </dgm:pt>
    <dgm:pt modelId="{2BDB43D0-CD41-4FAA-8E08-887C78DAC7BC}" type="sibTrans" cxnId="{E08AFC28-875C-4F9D-8CB5-4274269F8921}">
      <dgm:prSet/>
      <dgm:spPr/>
      <dgm:t>
        <a:bodyPr/>
        <a:lstStyle/>
        <a:p>
          <a:endParaRPr lang="en-US"/>
        </a:p>
      </dgm:t>
    </dgm:pt>
    <dgm:pt modelId="{7DE8E4C1-A4FA-47E7-84EA-ED215EABDDA9}">
      <dgm:prSet custT="1"/>
      <dgm:spPr/>
      <dgm:t>
        <a:bodyPr/>
        <a:lstStyle/>
        <a:p>
          <a:r>
            <a:rPr lang="en-GB" sz="1800" dirty="0"/>
            <a:t>Access to treatment</a:t>
          </a:r>
          <a:endParaRPr lang="en-US" sz="1800" dirty="0"/>
        </a:p>
      </dgm:t>
    </dgm:pt>
    <dgm:pt modelId="{CA1AC867-17D7-46C3-A005-25FFAF9BE24F}" type="parTrans" cxnId="{BB6A8B1F-6242-4F1E-8434-AE42CD611D04}">
      <dgm:prSet/>
      <dgm:spPr/>
      <dgm:t>
        <a:bodyPr/>
        <a:lstStyle/>
        <a:p>
          <a:endParaRPr lang="en-US"/>
        </a:p>
      </dgm:t>
    </dgm:pt>
    <dgm:pt modelId="{CFA82323-13B0-44ED-9151-CFE2FFB5EB38}" type="sibTrans" cxnId="{BB6A8B1F-6242-4F1E-8434-AE42CD611D04}">
      <dgm:prSet/>
      <dgm:spPr/>
      <dgm:t>
        <a:bodyPr/>
        <a:lstStyle/>
        <a:p>
          <a:endParaRPr lang="en-US"/>
        </a:p>
      </dgm:t>
    </dgm:pt>
    <dgm:pt modelId="{52896626-B663-4638-936B-19134832CDC1}">
      <dgm:prSet custT="1"/>
      <dgm:spPr/>
      <dgm:t>
        <a:bodyPr/>
        <a:lstStyle/>
        <a:p>
          <a:r>
            <a:rPr lang="en-GB" sz="1600" dirty="0"/>
            <a:t>Timeliness of treatment</a:t>
          </a:r>
          <a:endParaRPr lang="en-US" sz="1600" dirty="0"/>
        </a:p>
      </dgm:t>
    </dgm:pt>
    <dgm:pt modelId="{75BECE08-8B56-4EAA-B372-BE4082E2C8B9}" type="parTrans" cxnId="{ED5A739C-627A-4ECB-8FDB-97D377EEFC0B}">
      <dgm:prSet/>
      <dgm:spPr/>
      <dgm:t>
        <a:bodyPr/>
        <a:lstStyle/>
        <a:p>
          <a:endParaRPr lang="en-US"/>
        </a:p>
      </dgm:t>
    </dgm:pt>
    <dgm:pt modelId="{D41CF096-83C1-4F65-86EF-C6F17053A99F}" type="sibTrans" cxnId="{ED5A739C-627A-4ECB-8FDB-97D377EEFC0B}">
      <dgm:prSet/>
      <dgm:spPr/>
      <dgm:t>
        <a:bodyPr/>
        <a:lstStyle/>
        <a:p>
          <a:endParaRPr lang="en-US"/>
        </a:p>
      </dgm:t>
    </dgm:pt>
    <dgm:pt modelId="{D505926B-11A0-47E4-B58D-64ED57113BD4}" type="pres">
      <dgm:prSet presAssocID="{6C035B01-A564-4612-A025-D860124647B6}" presName="outerComposite" presStyleCnt="0">
        <dgm:presLayoutVars>
          <dgm:chMax val="5"/>
          <dgm:dir/>
          <dgm:resizeHandles val="exact"/>
        </dgm:presLayoutVars>
      </dgm:prSet>
      <dgm:spPr/>
    </dgm:pt>
    <dgm:pt modelId="{FED58CEB-A98F-4403-A100-3F6F8110C20D}" type="pres">
      <dgm:prSet presAssocID="{6C035B01-A564-4612-A025-D860124647B6}" presName="dummyMaxCanvas" presStyleCnt="0">
        <dgm:presLayoutVars/>
      </dgm:prSet>
      <dgm:spPr/>
    </dgm:pt>
    <dgm:pt modelId="{EAC103B5-0FC7-4FDE-B99B-0840B6B1A85E}" type="pres">
      <dgm:prSet presAssocID="{6C035B01-A564-4612-A025-D860124647B6}" presName="ThreeNodes_1" presStyleLbl="node1" presStyleIdx="0" presStyleCnt="3">
        <dgm:presLayoutVars>
          <dgm:bulletEnabled val="1"/>
        </dgm:presLayoutVars>
      </dgm:prSet>
      <dgm:spPr/>
    </dgm:pt>
    <dgm:pt modelId="{0F9E9B89-8682-418E-B2B5-86CBDD049D1F}" type="pres">
      <dgm:prSet presAssocID="{6C035B01-A564-4612-A025-D860124647B6}" presName="ThreeNodes_2" presStyleLbl="node1" presStyleIdx="1" presStyleCnt="3">
        <dgm:presLayoutVars>
          <dgm:bulletEnabled val="1"/>
        </dgm:presLayoutVars>
      </dgm:prSet>
      <dgm:spPr/>
    </dgm:pt>
    <dgm:pt modelId="{10784934-B6A5-448B-BFDC-04336F8AC514}" type="pres">
      <dgm:prSet presAssocID="{6C035B01-A564-4612-A025-D860124647B6}" presName="ThreeNodes_3" presStyleLbl="node1" presStyleIdx="2" presStyleCnt="3">
        <dgm:presLayoutVars>
          <dgm:bulletEnabled val="1"/>
        </dgm:presLayoutVars>
      </dgm:prSet>
      <dgm:spPr/>
    </dgm:pt>
    <dgm:pt modelId="{346308B1-FF2A-4E5A-BE3B-B78708AC002A}" type="pres">
      <dgm:prSet presAssocID="{6C035B01-A564-4612-A025-D860124647B6}" presName="ThreeConn_1-2" presStyleLbl="fgAccFollowNode1" presStyleIdx="0" presStyleCnt="2">
        <dgm:presLayoutVars>
          <dgm:bulletEnabled val="1"/>
        </dgm:presLayoutVars>
      </dgm:prSet>
      <dgm:spPr/>
    </dgm:pt>
    <dgm:pt modelId="{D2FACF6F-E428-42A1-9F80-4138AB529B63}" type="pres">
      <dgm:prSet presAssocID="{6C035B01-A564-4612-A025-D860124647B6}" presName="ThreeConn_2-3" presStyleLbl="fgAccFollowNode1" presStyleIdx="1" presStyleCnt="2">
        <dgm:presLayoutVars>
          <dgm:bulletEnabled val="1"/>
        </dgm:presLayoutVars>
      </dgm:prSet>
      <dgm:spPr/>
    </dgm:pt>
    <dgm:pt modelId="{88F638A0-0ACC-436B-9B6A-E706949D140F}" type="pres">
      <dgm:prSet presAssocID="{6C035B01-A564-4612-A025-D860124647B6}" presName="ThreeNodes_1_text" presStyleLbl="node1" presStyleIdx="2" presStyleCnt="3">
        <dgm:presLayoutVars>
          <dgm:bulletEnabled val="1"/>
        </dgm:presLayoutVars>
      </dgm:prSet>
      <dgm:spPr/>
    </dgm:pt>
    <dgm:pt modelId="{2689EF4B-C08D-44E1-9AA4-2E6BD9C4BA9E}" type="pres">
      <dgm:prSet presAssocID="{6C035B01-A564-4612-A025-D860124647B6}" presName="ThreeNodes_2_text" presStyleLbl="node1" presStyleIdx="2" presStyleCnt="3">
        <dgm:presLayoutVars>
          <dgm:bulletEnabled val="1"/>
        </dgm:presLayoutVars>
      </dgm:prSet>
      <dgm:spPr/>
    </dgm:pt>
    <dgm:pt modelId="{24F8CF7B-7942-418F-B793-3ADAB9093253}" type="pres">
      <dgm:prSet presAssocID="{6C035B01-A564-4612-A025-D860124647B6}" presName="ThreeNodes_3_text" presStyleLbl="node1" presStyleIdx="2" presStyleCnt="3">
        <dgm:presLayoutVars>
          <dgm:bulletEnabled val="1"/>
        </dgm:presLayoutVars>
      </dgm:prSet>
      <dgm:spPr/>
    </dgm:pt>
  </dgm:ptLst>
  <dgm:cxnLst>
    <dgm:cxn modelId="{C0A72F06-7463-44B2-82A7-C1705D0F4CF9}" type="presOf" srcId="{6C035B01-A564-4612-A025-D860124647B6}" destId="{D505926B-11A0-47E4-B58D-64ED57113BD4}" srcOrd="0" destOrd="0" presId="urn:microsoft.com/office/officeart/2005/8/layout/vProcess5"/>
    <dgm:cxn modelId="{BB6A8B1F-6242-4F1E-8434-AE42CD611D04}" srcId="{6C035B01-A564-4612-A025-D860124647B6}" destId="{7DE8E4C1-A4FA-47E7-84EA-ED215EABDDA9}" srcOrd="1" destOrd="0" parTransId="{CA1AC867-17D7-46C3-A005-25FFAF9BE24F}" sibTransId="{CFA82323-13B0-44ED-9151-CFE2FFB5EB38}"/>
    <dgm:cxn modelId="{952AF928-6E89-4ADB-9627-9CD9DC5E1C65}" type="presOf" srcId="{8977505E-9B1A-4EA0-9940-3237A8DF2055}" destId="{346308B1-FF2A-4E5A-BE3B-B78708AC002A}" srcOrd="0" destOrd="0" presId="urn:microsoft.com/office/officeart/2005/8/layout/vProcess5"/>
    <dgm:cxn modelId="{E08AFC28-875C-4F9D-8CB5-4274269F8921}" srcId="{4871C4B6-0D30-4437-BFB8-D41394510813}" destId="{2C3A8FB3-89A9-4815-8729-8D8EB9C49679}" srcOrd="0" destOrd="0" parTransId="{C4942CAC-2D13-42A1-841D-E175279A645E}" sibTransId="{2BDB43D0-CD41-4FAA-8E08-887C78DAC7BC}"/>
    <dgm:cxn modelId="{D13B5F2A-FD2A-45BF-BF53-646EB190D900}" type="presOf" srcId="{2C3A8FB3-89A9-4815-8729-8D8EB9C49679}" destId="{88F638A0-0ACC-436B-9B6A-E706949D140F}" srcOrd="1" destOrd="1" presId="urn:microsoft.com/office/officeart/2005/8/layout/vProcess5"/>
    <dgm:cxn modelId="{C940AB2D-9EB3-4FCE-AB86-E52FF2151F15}" type="presOf" srcId="{52896626-B663-4638-936B-19134832CDC1}" destId="{10784934-B6A5-448B-BFDC-04336F8AC514}" srcOrd="0" destOrd="0" presId="urn:microsoft.com/office/officeart/2005/8/layout/vProcess5"/>
    <dgm:cxn modelId="{2748345E-B1D0-44B0-B602-A78BB6D3B3CA}" type="presOf" srcId="{7DE8E4C1-A4FA-47E7-84EA-ED215EABDDA9}" destId="{2689EF4B-C08D-44E1-9AA4-2E6BD9C4BA9E}" srcOrd="1" destOrd="0" presId="urn:microsoft.com/office/officeart/2005/8/layout/vProcess5"/>
    <dgm:cxn modelId="{73753B66-446B-4989-A314-38595224244C}" type="presOf" srcId="{2C3A8FB3-89A9-4815-8729-8D8EB9C49679}" destId="{EAC103B5-0FC7-4FDE-B99B-0840B6B1A85E}" srcOrd="0" destOrd="1" presId="urn:microsoft.com/office/officeart/2005/8/layout/vProcess5"/>
    <dgm:cxn modelId="{559B5C73-7887-4623-8FD2-76F1A209B8A8}" type="presOf" srcId="{4871C4B6-0D30-4437-BFB8-D41394510813}" destId="{88F638A0-0ACC-436B-9B6A-E706949D140F}" srcOrd="1" destOrd="0" presId="urn:microsoft.com/office/officeart/2005/8/layout/vProcess5"/>
    <dgm:cxn modelId="{8FB13B7C-1094-43E3-9D81-24D2A0FC0568}" type="presOf" srcId="{CFA82323-13B0-44ED-9151-CFE2FFB5EB38}" destId="{D2FACF6F-E428-42A1-9F80-4138AB529B63}" srcOrd="0" destOrd="0" presId="urn:microsoft.com/office/officeart/2005/8/layout/vProcess5"/>
    <dgm:cxn modelId="{E1A73B94-A253-4093-B984-9CF97DA44E1B}" srcId="{6C035B01-A564-4612-A025-D860124647B6}" destId="{4871C4B6-0D30-4437-BFB8-D41394510813}" srcOrd="0" destOrd="0" parTransId="{2869FEFA-E1EA-422E-8528-C7C38760DF96}" sibTransId="{8977505E-9B1A-4EA0-9940-3237A8DF2055}"/>
    <dgm:cxn modelId="{ED5A739C-627A-4ECB-8FDB-97D377EEFC0B}" srcId="{6C035B01-A564-4612-A025-D860124647B6}" destId="{52896626-B663-4638-936B-19134832CDC1}" srcOrd="2" destOrd="0" parTransId="{75BECE08-8B56-4EAA-B372-BE4082E2C8B9}" sibTransId="{D41CF096-83C1-4F65-86EF-C6F17053A99F}"/>
    <dgm:cxn modelId="{1DA389A8-3076-4E52-93B1-37F8840CC359}" type="presOf" srcId="{4871C4B6-0D30-4437-BFB8-D41394510813}" destId="{EAC103B5-0FC7-4FDE-B99B-0840B6B1A85E}" srcOrd="0" destOrd="0" presId="urn:microsoft.com/office/officeart/2005/8/layout/vProcess5"/>
    <dgm:cxn modelId="{FFABA0C8-7AEF-4631-A1D3-942289AC3564}" type="presOf" srcId="{7DE8E4C1-A4FA-47E7-84EA-ED215EABDDA9}" destId="{0F9E9B89-8682-418E-B2B5-86CBDD049D1F}" srcOrd="0" destOrd="0" presId="urn:microsoft.com/office/officeart/2005/8/layout/vProcess5"/>
    <dgm:cxn modelId="{51040BD6-805F-468C-AE60-E590D0C7D746}" type="presOf" srcId="{52896626-B663-4638-936B-19134832CDC1}" destId="{24F8CF7B-7942-418F-B793-3ADAB9093253}" srcOrd="1" destOrd="0" presId="urn:microsoft.com/office/officeart/2005/8/layout/vProcess5"/>
    <dgm:cxn modelId="{A19858F5-5847-4B3E-A297-29B20890591F}" type="presParOf" srcId="{D505926B-11A0-47E4-B58D-64ED57113BD4}" destId="{FED58CEB-A98F-4403-A100-3F6F8110C20D}" srcOrd="0" destOrd="0" presId="urn:microsoft.com/office/officeart/2005/8/layout/vProcess5"/>
    <dgm:cxn modelId="{81ED4400-7734-4EFA-831A-1FF3C6724AE5}" type="presParOf" srcId="{D505926B-11A0-47E4-B58D-64ED57113BD4}" destId="{EAC103B5-0FC7-4FDE-B99B-0840B6B1A85E}" srcOrd="1" destOrd="0" presId="urn:microsoft.com/office/officeart/2005/8/layout/vProcess5"/>
    <dgm:cxn modelId="{EA94AC94-BA40-4E80-A851-31B424B9F1C5}" type="presParOf" srcId="{D505926B-11A0-47E4-B58D-64ED57113BD4}" destId="{0F9E9B89-8682-418E-B2B5-86CBDD049D1F}" srcOrd="2" destOrd="0" presId="urn:microsoft.com/office/officeart/2005/8/layout/vProcess5"/>
    <dgm:cxn modelId="{E62B8A1E-F279-448D-B70A-B71C5848F71C}" type="presParOf" srcId="{D505926B-11A0-47E4-B58D-64ED57113BD4}" destId="{10784934-B6A5-448B-BFDC-04336F8AC514}" srcOrd="3" destOrd="0" presId="urn:microsoft.com/office/officeart/2005/8/layout/vProcess5"/>
    <dgm:cxn modelId="{BE947837-975D-4532-BC5B-B8D7A68FA03E}" type="presParOf" srcId="{D505926B-11A0-47E4-B58D-64ED57113BD4}" destId="{346308B1-FF2A-4E5A-BE3B-B78708AC002A}" srcOrd="4" destOrd="0" presId="urn:microsoft.com/office/officeart/2005/8/layout/vProcess5"/>
    <dgm:cxn modelId="{F2BCDE07-E78C-4771-BCDA-0B964984D3E1}" type="presParOf" srcId="{D505926B-11A0-47E4-B58D-64ED57113BD4}" destId="{D2FACF6F-E428-42A1-9F80-4138AB529B63}" srcOrd="5" destOrd="0" presId="urn:microsoft.com/office/officeart/2005/8/layout/vProcess5"/>
    <dgm:cxn modelId="{506D71AF-914C-47FA-BB33-210FEEC2684E}" type="presParOf" srcId="{D505926B-11A0-47E4-B58D-64ED57113BD4}" destId="{88F638A0-0ACC-436B-9B6A-E706949D140F}" srcOrd="6" destOrd="0" presId="urn:microsoft.com/office/officeart/2005/8/layout/vProcess5"/>
    <dgm:cxn modelId="{A37774E4-6B9C-401C-9CDE-055271BFC891}" type="presParOf" srcId="{D505926B-11A0-47E4-B58D-64ED57113BD4}" destId="{2689EF4B-C08D-44E1-9AA4-2E6BD9C4BA9E}" srcOrd="7" destOrd="0" presId="urn:microsoft.com/office/officeart/2005/8/layout/vProcess5"/>
    <dgm:cxn modelId="{804ED529-A722-41BA-AEBB-219A55911F8F}" type="presParOf" srcId="{D505926B-11A0-47E4-B58D-64ED57113BD4}" destId="{24F8CF7B-7942-418F-B793-3ADAB909325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238AB-4818-4906-8187-E53A9B3E2DD7}">
      <dsp:nvSpPr>
        <dsp:cNvPr id="0" name=""/>
        <dsp:cNvSpPr/>
      </dsp:nvSpPr>
      <dsp:spPr>
        <a:xfrm>
          <a:off x="0" y="636005"/>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Ensuring effective governance of prescribing practice in Cardiology</a:t>
          </a:r>
          <a:endParaRPr lang="en-US" sz="2300" kern="1200"/>
        </a:p>
      </dsp:txBody>
      <dsp:txXfrm>
        <a:off x="26930" y="662935"/>
        <a:ext cx="8175740" cy="497795"/>
      </dsp:txXfrm>
    </dsp:sp>
    <dsp:sp modelId="{30098F28-9711-4080-8056-5A6E7B45ED5B}">
      <dsp:nvSpPr>
        <dsp:cNvPr id="0" name=""/>
        <dsp:cNvSpPr/>
      </dsp:nvSpPr>
      <dsp:spPr>
        <a:xfrm>
          <a:off x="0" y="1253900"/>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Evaluating where prescribing could improve care for your patients</a:t>
          </a:r>
          <a:endParaRPr lang="en-US" sz="2300" kern="1200"/>
        </a:p>
      </dsp:txBody>
      <dsp:txXfrm>
        <a:off x="26930" y="1280830"/>
        <a:ext cx="8175740" cy="497795"/>
      </dsp:txXfrm>
    </dsp:sp>
    <dsp:sp modelId="{8F25F68C-5053-4BEB-B7E3-9C1CC02B6AF7}">
      <dsp:nvSpPr>
        <dsp:cNvPr id="0" name=""/>
        <dsp:cNvSpPr/>
      </dsp:nvSpPr>
      <dsp:spPr>
        <a:xfrm>
          <a:off x="0" y="1871795"/>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Developing a new service and working differently during Covid-19</a:t>
          </a:r>
          <a:endParaRPr lang="en-US" sz="2300" kern="1200"/>
        </a:p>
      </dsp:txBody>
      <dsp:txXfrm>
        <a:off x="26930" y="1898725"/>
        <a:ext cx="8175740" cy="497795"/>
      </dsp:txXfrm>
    </dsp:sp>
    <dsp:sp modelId="{DF2B9407-2DAE-41A3-8D4C-1EB96A75B078}">
      <dsp:nvSpPr>
        <dsp:cNvPr id="0" name=""/>
        <dsp:cNvSpPr/>
      </dsp:nvSpPr>
      <dsp:spPr>
        <a:xfrm>
          <a:off x="0" y="2489690"/>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How coronavirus can interact with heart medication</a:t>
          </a:r>
          <a:endParaRPr lang="en-US" sz="2300" kern="1200"/>
        </a:p>
      </dsp:txBody>
      <dsp:txXfrm>
        <a:off x="26930" y="2516620"/>
        <a:ext cx="8175740" cy="497795"/>
      </dsp:txXfrm>
    </dsp:sp>
    <dsp:sp modelId="{EE51FF1F-7523-4B14-87F6-097906CB1DEA}">
      <dsp:nvSpPr>
        <dsp:cNvPr id="0" name=""/>
        <dsp:cNvSpPr/>
      </dsp:nvSpPr>
      <dsp:spPr>
        <a:xfrm>
          <a:off x="0" y="3107585"/>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Issues and challenges around prescribing in cardiology</a:t>
          </a:r>
          <a:endParaRPr lang="en-US" sz="2300" kern="1200"/>
        </a:p>
      </dsp:txBody>
      <dsp:txXfrm>
        <a:off x="26930" y="3134515"/>
        <a:ext cx="81757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286AC-FAB7-47AC-9EE6-5FF757F561B2}">
      <dsp:nvSpPr>
        <dsp:cNvPr id="0" name=""/>
        <dsp:cNvSpPr/>
      </dsp:nvSpPr>
      <dsp:spPr>
        <a:xfrm>
          <a:off x="0" y="267613"/>
          <a:ext cx="8229600" cy="1178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29108" rIns="638708"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Reviewing roles or the sequence in which actions occur</a:t>
          </a:r>
          <a:endParaRPr lang="en-US" sz="1100" kern="1200"/>
        </a:p>
        <a:p>
          <a:pPr marL="57150" lvl="1" indent="-57150" algn="l" defTabSz="488950">
            <a:lnSpc>
              <a:spcPct val="90000"/>
            </a:lnSpc>
            <a:spcBef>
              <a:spcPct val="0"/>
            </a:spcBef>
            <a:spcAft>
              <a:spcPct val="15000"/>
            </a:spcAft>
            <a:buChar char="•"/>
          </a:pPr>
          <a:r>
            <a:rPr lang="en-GB" sz="1100" kern="1200"/>
            <a:t>Changing who can prescribe, what and how? Accessibility to treatment</a:t>
          </a:r>
          <a:endParaRPr lang="en-US" sz="1100" kern="1200"/>
        </a:p>
        <a:p>
          <a:pPr marL="57150" lvl="1" indent="-57150" algn="l" defTabSz="488950">
            <a:lnSpc>
              <a:spcPct val="90000"/>
            </a:lnSpc>
            <a:spcBef>
              <a:spcPct val="0"/>
            </a:spcBef>
            <a:spcAft>
              <a:spcPct val="15000"/>
            </a:spcAft>
            <a:buChar char="•"/>
          </a:pPr>
          <a:r>
            <a:rPr lang="en-GB" sz="1100" b="0" i="0" kern="1200" baseline="0"/>
            <a:t>The care environment; improve dignity or provide better control over a situation</a:t>
          </a:r>
          <a:endParaRPr lang="en-US" sz="1100" kern="1200"/>
        </a:p>
        <a:p>
          <a:pPr marL="57150" lvl="1" indent="-57150" algn="l" defTabSz="488950">
            <a:lnSpc>
              <a:spcPct val="90000"/>
            </a:lnSpc>
            <a:spcBef>
              <a:spcPct val="0"/>
            </a:spcBef>
            <a:spcAft>
              <a:spcPct val="15000"/>
            </a:spcAft>
            <a:buChar char="•"/>
          </a:pPr>
          <a:r>
            <a:rPr lang="en-GB" sz="1100" kern="1200"/>
            <a:t>Offering the patient the opportunity to be a partner in their care; focus on shared decision making, ‘treat the patient not the condition?’</a:t>
          </a:r>
          <a:endParaRPr lang="en-US" sz="1100" kern="1200"/>
        </a:p>
      </dsp:txBody>
      <dsp:txXfrm>
        <a:off x="0" y="267613"/>
        <a:ext cx="8229600" cy="1178100"/>
      </dsp:txXfrm>
    </dsp:sp>
    <dsp:sp modelId="{858F4D75-7F14-472F-A035-ECBBB70F8EB2}">
      <dsp:nvSpPr>
        <dsp:cNvPr id="0" name=""/>
        <dsp:cNvSpPr/>
      </dsp:nvSpPr>
      <dsp:spPr>
        <a:xfrm>
          <a:off x="411480" y="105253"/>
          <a:ext cx="5760720"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88950">
            <a:lnSpc>
              <a:spcPct val="90000"/>
            </a:lnSpc>
            <a:spcBef>
              <a:spcPct val="0"/>
            </a:spcBef>
            <a:spcAft>
              <a:spcPct val="35000"/>
            </a:spcAft>
            <a:buNone/>
          </a:pPr>
          <a:r>
            <a:rPr lang="en-GB" sz="1100" kern="1200"/>
            <a:t>Service design</a:t>
          </a:r>
          <a:endParaRPr lang="en-US" sz="1100" kern="1200"/>
        </a:p>
      </dsp:txBody>
      <dsp:txXfrm>
        <a:off x="427332" y="121105"/>
        <a:ext cx="5729016" cy="293016"/>
      </dsp:txXfrm>
    </dsp:sp>
    <dsp:sp modelId="{11E47850-D675-4435-8A8D-DF35B1F7F0D7}">
      <dsp:nvSpPr>
        <dsp:cNvPr id="0" name=""/>
        <dsp:cNvSpPr/>
      </dsp:nvSpPr>
      <dsp:spPr>
        <a:xfrm>
          <a:off x="0" y="1667473"/>
          <a:ext cx="8229600" cy="64102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29108" rIns="638708"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Reviewing roles, or the sequence in which actions occur</a:t>
          </a:r>
          <a:endParaRPr lang="en-US" sz="1100" kern="1200"/>
        </a:p>
        <a:p>
          <a:pPr marL="57150" lvl="1" indent="-57150" algn="l" defTabSz="488950">
            <a:lnSpc>
              <a:spcPct val="90000"/>
            </a:lnSpc>
            <a:spcBef>
              <a:spcPct val="0"/>
            </a:spcBef>
            <a:spcAft>
              <a:spcPct val="15000"/>
            </a:spcAft>
            <a:buChar char="•"/>
          </a:pPr>
          <a:r>
            <a:rPr lang="en-GB" sz="1100" kern="1200"/>
            <a:t>Putting the skills the patient needs, where they are needed</a:t>
          </a:r>
          <a:endParaRPr lang="en-US" sz="1100" kern="1200"/>
        </a:p>
      </dsp:txBody>
      <dsp:txXfrm>
        <a:off x="0" y="1667473"/>
        <a:ext cx="8229600" cy="641024"/>
      </dsp:txXfrm>
    </dsp:sp>
    <dsp:sp modelId="{3FA97220-87DC-495F-A465-D852CF0E0997}">
      <dsp:nvSpPr>
        <dsp:cNvPr id="0" name=""/>
        <dsp:cNvSpPr/>
      </dsp:nvSpPr>
      <dsp:spPr>
        <a:xfrm>
          <a:off x="411480" y="1505113"/>
          <a:ext cx="5760720"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88950">
            <a:lnSpc>
              <a:spcPct val="90000"/>
            </a:lnSpc>
            <a:spcBef>
              <a:spcPct val="0"/>
            </a:spcBef>
            <a:spcAft>
              <a:spcPct val="35000"/>
            </a:spcAft>
            <a:buNone/>
          </a:pPr>
          <a:r>
            <a:rPr lang="en-GB" sz="1100" kern="1200"/>
            <a:t>Process design; meal times, drug rounds, or the patient pathway</a:t>
          </a:r>
          <a:endParaRPr lang="en-US" sz="1100" kern="1200"/>
        </a:p>
      </dsp:txBody>
      <dsp:txXfrm>
        <a:off x="427332" y="1520965"/>
        <a:ext cx="5729016" cy="293016"/>
      </dsp:txXfrm>
    </dsp:sp>
    <dsp:sp modelId="{9BA34C5F-F40A-4772-B1E7-E6DE1337B02D}">
      <dsp:nvSpPr>
        <dsp:cNvPr id="0" name=""/>
        <dsp:cNvSpPr/>
      </dsp:nvSpPr>
      <dsp:spPr>
        <a:xfrm>
          <a:off x="0" y="2530258"/>
          <a:ext cx="8229600" cy="64102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29108" rIns="638708"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How we use continuous feedback to improve how we perform</a:t>
          </a:r>
          <a:endParaRPr lang="en-US" sz="1100" kern="1200"/>
        </a:p>
        <a:p>
          <a:pPr marL="57150" lvl="1" indent="-57150" algn="l" defTabSz="488950">
            <a:lnSpc>
              <a:spcPct val="90000"/>
            </a:lnSpc>
            <a:spcBef>
              <a:spcPct val="0"/>
            </a:spcBef>
            <a:spcAft>
              <a:spcPct val="15000"/>
            </a:spcAft>
            <a:buChar char="•"/>
          </a:pPr>
          <a:r>
            <a:rPr lang="en-GB" sz="1100" kern="1200"/>
            <a:t>Auditing prescribing practice; feedback from patients, colleagues</a:t>
          </a:r>
          <a:endParaRPr lang="en-US" sz="1100" kern="1200"/>
        </a:p>
      </dsp:txBody>
      <dsp:txXfrm>
        <a:off x="0" y="2530258"/>
        <a:ext cx="8229600" cy="641024"/>
      </dsp:txXfrm>
    </dsp:sp>
    <dsp:sp modelId="{CF9B1E0C-D11E-4E08-A67F-4F4F68B9C609}">
      <dsp:nvSpPr>
        <dsp:cNvPr id="0" name=""/>
        <dsp:cNvSpPr/>
      </dsp:nvSpPr>
      <dsp:spPr>
        <a:xfrm>
          <a:off x="411480" y="2367898"/>
          <a:ext cx="5760720"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88950">
            <a:lnSpc>
              <a:spcPct val="90000"/>
            </a:lnSpc>
            <a:spcBef>
              <a:spcPct val="0"/>
            </a:spcBef>
            <a:spcAft>
              <a:spcPct val="35000"/>
            </a:spcAft>
            <a:buNone/>
          </a:pPr>
          <a:r>
            <a:rPr lang="en-GB" sz="1100" kern="1200"/>
            <a:t>Continuous feedback to improve systems and processes</a:t>
          </a:r>
          <a:endParaRPr lang="en-US" sz="1100" kern="1200"/>
        </a:p>
      </dsp:txBody>
      <dsp:txXfrm>
        <a:off x="427332" y="2383750"/>
        <a:ext cx="5729016" cy="293016"/>
      </dsp:txXfrm>
    </dsp:sp>
    <dsp:sp modelId="{C6241994-60C0-4D08-A031-E5D97CEACD1A}">
      <dsp:nvSpPr>
        <dsp:cNvPr id="0" name=""/>
        <dsp:cNvSpPr/>
      </dsp:nvSpPr>
      <dsp:spPr>
        <a:xfrm>
          <a:off x="0" y="3393043"/>
          <a:ext cx="8229600" cy="796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29108" rIns="638708"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a person provider partnership based on mutually acknowledged expertise. Patient activation describes the knowledge, skills and confidence a person has in managing their own health</a:t>
          </a:r>
          <a:endParaRPr lang="en-US" sz="1100" kern="1200"/>
        </a:p>
        <a:p>
          <a:pPr marL="57150" lvl="1" indent="-57150" algn="l" defTabSz="488950">
            <a:lnSpc>
              <a:spcPct val="90000"/>
            </a:lnSpc>
            <a:spcBef>
              <a:spcPct val="0"/>
            </a:spcBef>
            <a:spcAft>
              <a:spcPct val="15000"/>
            </a:spcAft>
            <a:buChar char="•"/>
          </a:pPr>
          <a:r>
            <a:rPr lang="en-GB" sz="1100" kern="1200"/>
            <a:t>Shared decision making</a:t>
          </a:r>
          <a:endParaRPr lang="en-US" sz="1100" kern="1200"/>
        </a:p>
      </dsp:txBody>
      <dsp:txXfrm>
        <a:off x="0" y="3393043"/>
        <a:ext cx="8229600" cy="796950"/>
      </dsp:txXfrm>
    </dsp:sp>
    <dsp:sp modelId="{FAE74162-010D-4735-BDA1-D25B322AB4E8}">
      <dsp:nvSpPr>
        <dsp:cNvPr id="0" name=""/>
        <dsp:cNvSpPr/>
      </dsp:nvSpPr>
      <dsp:spPr>
        <a:xfrm>
          <a:off x="411480" y="3230683"/>
          <a:ext cx="5760720" cy="32472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88950">
            <a:lnSpc>
              <a:spcPct val="90000"/>
            </a:lnSpc>
            <a:spcBef>
              <a:spcPct val="0"/>
            </a:spcBef>
            <a:spcAft>
              <a:spcPct val="35000"/>
            </a:spcAft>
            <a:buNone/>
          </a:pPr>
          <a:r>
            <a:rPr lang="en-GB" sz="1100" kern="1200"/>
            <a:t>Participatory health and patient activation</a:t>
          </a:r>
          <a:endParaRPr lang="en-US" sz="1100" kern="1200"/>
        </a:p>
      </dsp:txBody>
      <dsp:txXfrm>
        <a:off x="427332" y="3246535"/>
        <a:ext cx="572901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18CE-946F-40E4-9CD0-E4424297CEA9}">
      <dsp:nvSpPr>
        <dsp:cNvPr id="0" name=""/>
        <dsp:cNvSpPr/>
      </dsp:nvSpPr>
      <dsp:spPr>
        <a:xfrm rot="5400000">
          <a:off x="5321383" y="-2288861"/>
          <a:ext cx="54948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Access to treatment</a:t>
          </a:r>
          <a:endParaRPr lang="en-US" sz="1500" kern="1200"/>
        </a:p>
      </dsp:txBody>
      <dsp:txXfrm rot="-5400000">
        <a:off x="2962656" y="96690"/>
        <a:ext cx="5240120" cy="495841"/>
      </dsp:txXfrm>
    </dsp:sp>
    <dsp:sp modelId="{CBF013CA-AFA0-4EC6-B20D-233FEC8487BF}">
      <dsp:nvSpPr>
        <dsp:cNvPr id="0" name=""/>
        <dsp:cNvSpPr/>
      </dsp:nvSpPr>
      <dsp:spPr>
        <a:xfrm>
          <a:off x="0" y="1179"/>
          <a:ext cx="2962656" cy="68686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t>Timely – reducing waits and delays</a:t>
          </a:r>
          <a:endParaRPr lang="en-US" sz="1100" kern="1200"/>
        </a:p>
      </dsp:txBody>
      <dsp:txXfrm>
        <a:off x="33530" y="34709"/>
        <a:ext cx="2895596" cy="619801"/>
      </dsp:txXfrm>
    </dsp:sp>
    <dsp:sp modelId="{49C82AE3-A099-4C0F-8B96-571F909FAAF2}">
      <dsp:nvSpPr>
        <dsp:cNvPr id="0" name=""/>
        <dsp:cNvSpPr/>
      </dsp:nvSpPr>
      <dsp:spPr>
        <a:xfrm rot="5400000">
          <a:off x="5321383" y="-1567656"/>
          <a:ext cx="54948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Right treatment, right patient</a:t>
          </a:r>
          <a:endParaRPr lang="en-US" sz="1500" kern="1200"/>
        </a:p>
      </dsp:txBody>
      <dsp:txXfrm rot="-5400000">
        <a:off x="2962656" y="817895"/>
        <a:ext cx="5240120" cy="495841"/>
      </dsp:txXfrm>
    </dsp:sp>
    <dsp:sp modelId="{01CE7878-F94F-4459-98DC-381875E947F2}">
      <dsp:nvSpPr>
        <dsp:cNvPr id="0" name=""/>
        <dsp:cNvSpPr/>
      </dsp:nvSpPr>
      <dsp:spPr>
        <a:xfrm>
          <a:off x="0" y="722384"/>
          <a:ext cx="2962656" cy="68686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t>Effective - providing services based on evidence and which produce a clear benefit</a:t>
          </a:r>
          <a:endParaRPr lang="en-US" sz="1100" kern="1200"/>
        </a:p>
      </dsp:txBody>
      <dsp:txXfrm>
        <a:off x="33530" y="755914"/>
        <a:ext cx="2895596" cy="619801"/>
      </dsp:txXfrm>
    </dsp:sp>
    <dsp:sp modelId="{D5B35E42-22AC-463F-9C12-5ADA583EC2D1}">
      <dsp:nvSpPr>
        <dsp:cNvPr id="0" name=""/>
        <dsp:cNvSpPr/>
      </dsp:nvSpPr>
      <dsp:spPr>
        <a:xfrm rot="5400000">
          <a:off x="5321383" y="-846451"/>
          <a:ext cx="54948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Using feedback from patients</a:t>
          </a:r>
          <a:endParaRPr lang="en-US" sz="1500" kern="1200"/>
        </a:p>
      </dsp:txBody>
      <dsp:txXfrm rot="-5400000">
        <a:off x="2962656" y="1539100"/>
        <a:ext cx="5240120" cy="495841"/>
      </dsp:txXfrm>
    </dsp:sp>
    <dsp:sp modelId="{8A425588-9F66-45AB-ACFA-984F3A23107E}">
      <dsp:nvSpPr>
        <dsp:cNvPr id="0" name=""/>
        <dsp:cNvSpPr/>
      </dsp:nvSpPr>
      <dsp:spPr>
        <a:xfrm>
          <a:off x="0" y="1443589"/>
          <a:ext cx="2962656" cy="68686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t>Person-centred - establishing a partnership between practitioners and patients to ensure care respects patients’ needs and preferences</a:t>
          </a:r>
          <a:endParaRPr lang="en-US" sz="1100" kern="1200"/>
        </a:p>
      </dsp:txBody>
      <dsp:txXfrm>
        <a:off x="33530" y="1477119"/>
        <a:ext cx="2895596" cy="619801"/>
      </dsp:txXfrm>
    </dsp:sp>
    <dsp:sp modelId="{6D511DD0-C7D3-46B4-BC75-7C1E98E47E3B}">
      <dsp:nvSpPr>
        <dsp:cNvPr id="0" name=""/>
        <dsp:cNvSpPr/>
      </dsp:nvSpPr>
      <dsp:spPr>
        <a:xfrm rot="5400000">
          <a:off x="5321383" y="-125246"/>
          <a:ext cx="54948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De-prescribing / reviewing medication; use and adherence</a:t>
          </a:r>
          <a:endParaRPr lang="en-US" sz="1500" kern="1200"/>
        </a:p>
      </dsp:txBody>
      <dsp:txXfrm rot="-5400000">
        <a:off x="2962656" y="2260305"/>
        <a:ext cx="5240120" cy="495841"/>
      </dsp:txXfrm>
    </dsp:sp>
    <dsp:sp modelId="{1BC1D2C6-A812-40A4-8F1C-796798F70DC5}">
      <dsp:nvSpPr>
        <dsp:cNvPr id="0" name=""/>
        <dsp:cNvSpPr/>
      </dsp:nvSpPr>
      <dsp:spPr>
        <a:xfrm>
          <a:off x="0" y="2164794"/>
          <a:ext cx="2962656" cy="68686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t>Efficient – avoiding waste</a:t>
          </a:r>
          <a:endParaRPr lang="en-US" sz="1100" kern="1200"/>
        </a:p>
      </dsp:txBody>
      <dsp:txXfrm>
        <a:off x="33530" y="2198324"/>
        <a:ext cx="2895596" cy="619801"/>
      </dsp:txXfrm>
    </dsp:sp>
    <dsp:sp modelId="{FD2390E2-DD9F-4F7B-8426-FBFB1BA03C4D}">
      <dsp:nvSpPr>
        <dsp:cNvPr id="0" name=""/>
        <dsp:cNvSpPr/>
      </dsp:nvSpPr>
      <dsp:spPr>
        <a:xfrm rot="5400000">
          <a:off x="5321383" y="595958"/>
          <a:ext cx="54948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And accepting risk varies depending on some of those characteristics</a:t>
          </a:r>
          <a:endParaRPr lang="en-US" sz="1500" kern="1200"/>
        </a:p>
      </dsp:txBody>
      <dsp:txXfrm rot="-5400000">
        <a:off x="2962656" y="2981509"/>
        <a:ext cx="5240120" cy="495841"/>
      </dsp:txXfrm>
    </dsp:sp>
    <dsp:sp modelId="{34C5727B-2E9F-47C3-9C58-BDEFD0CF7E15}">
      <dsp:nvSpPr>
        <dsp:cNvPr id="0" name=""/>
        <dsp:cNvSpPr/>
      </dsp:nvSpPr>
      <dsp:spPr>
        <a:xfrm>
          <a:off x="0" y="2885999"/>
          <a:ext cx="2962656" cy="68686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t>Equitable - providing care that does not vary in quality because of a person’s characteristics</a:t>
          </a:r>
          <a:endParaRPr lang="en-US" sz="1100" kern="1200"/>
        </a:p>
      </dsp:txBody>
      <dsp:txXfrm>
        <a:off x="33530" y="2919529"/>
        <a:ext cx="2895596" cy="619801"/>
      </dsp:txXfrm>
    </dsp:sp>
    <dsp:sp modelId="{0B9C2375-5DE5-4EAE-AB86-E451047B7858}">
      <dsp:nvSpPr>
        <dsp:cNvPr id="0" name=""/>
        <dsp:cNvSpPr/>
      </dsp:nvSpPr>
      <dsp:spPr>
        <a:xfrm rot="5400000">
          <a:off x="5321383" y="1317163"/>
          <a:ext cx="54948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Safety-net, ongoing review</a:t>
          </a:r>
          <a:endParaRPr lang="en-US" sz="1500" kern="1200"/>
        </a:p>
      </dsp:txBody>
      <dsp:txXfrm rot="-5400000">
        <a:off x="2962656" y="3702714"/>
        <a:ext cx="5240120" cy="495841"/>
      </dsp:txXfrm>
    </dsp:sp>
    <dsp:sp modelId="{0E55E151-36BD-4D78-BDC2-582EFA9BCB60}">
      <dsp:nvSpPr>
        <dsp:cNvPr id="0" name=""/>
        <dsp:cNvSpPr/>
      </dsp:nvSpPr>
      <dsp:spPr>
        <a:xfrm>
          <a:off x="0" y="3607204"/>
          <a:ext cx="2962656" cy="68686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kern="1200"/>
            <a:t>Safe - avoiding harm to patients from care that is intended to help them</a:t>
          </a:r>
          <a:endParaRPr lang="en-US" sz="1100" kern="1200"/>
        </a:p>
      </dsp:txBody>
      <dsp:txXfrm>
        <a:off x="33530" y="3640734"/>
        <a:ext cx="2895596" cy="619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103B5-0FC7-4FDE-B99B-0840B6B1A85E}">
      <dsp:nvSpPr>
        <dsp:cNvPr id="0" name=""/>
        <dsp:cNvSpPr/>
      </dsp:nvSpPr>
      <dsp:spPr>
        <a:xfrm>
          <a:off x="0" y="0"/>
          <a:ext cx="3432810" cy="1457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i="1" kern="1200" dirty="0"/>
            <a:t>Nurse prescribing was a logical response to an identified health need….</a:t>
          </a:r>
          <a:endParaRPr lang="en-US" sz="1400" kern="1200" dirty="0"/>
        </a:p>
        <a:p>
          <a:pPr marL="57150" lvl="1" indent="-57150" algn="l" defTabSz="488950">
            <a:lnSpc>
              <a:spcPct val="90000"/>
            </a:lnSpc>
            <a:spcBef>
              <a:spcPct val="0"/>
            </a:spcBef>
            <a:spcAft>
              <a:spcPct val="15000"/>
            </a:spcAft>
            <a:buChar char="•"/>
          </a:pPr>
          <a:r>
            <a:rPr lang="en-GB" sz="1100" kern="1200" dirty="0"/>
            <a:t>Gould and Bain (2022) Principles and Practice of Nurse Prescribing</a:t>
          </a:r>
          <a:endParaRPr lang="en-US" sz="1100" kern="1200" dirty="0"/>
        </a:p>
      </dsp:txBody>
      <dsp:txXfrm>
        <a:off x="42681" y="42681"/>
        <a:ext cx="1860354" cy="1371858"/>
      </dsp:txXfrm>
    </dsp:sp>
    <dsp:sp modelId="{0F9E9B89-8682-418E-B2B5-86CBDD049D1F}">
      <dsp:nvSpPr>
        <dsp:cNvPr id="0" name=""/>
        <dsp:cNvSpPr/>
      </dsp:nvSpPr>
      <dsp:spPr>
        <a:xfrm>
          <a:off x="302894" y="1700091"/>
          <a:ext cx="3432810" cy="1457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Access to treatment</a:t>
          </a:r>
          <a:endParaRPr lang="en-US" sz="1800" kern="1200" dirty="0"/>
        </a:p>
      </dsp:txBody>
      <dsp:txXfrm>
        <a:off x="345575" y="1742772"/>
        <a:ext cx="2097359" cy="1371858"/>
      </dsp:txXfrm>
    </dsp:sp>
    <dsp:sp modelId="{10784934-B6A5-448B-BFDC-04336F8AC514}">
      <dsp:nvSpPr>
        <dsp:cNvPr id="0" name=""/>
        <dsp:cNvSpPr/>
      </dsp:nvSpPr>
      <dsp:spPr>
        <a:xfrm>
          <a:off x="605789" y="3400182"/>
          <a:ext cx="3432810" cy="1457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Timeliness of treatment</a:t>
          </a:r>
          <a:endParaRPr lang="en-US" sz="1600" kern="1200" dirty="0"/>
        </a:p>
      </dsp:txBody>
      <dsp:txXfrm>
        <a:off x="648470" y="3442863"/>
        <a:ext cx="2097359" cy="1371858"/>
      </dsp:txXfrm>
    </dsp:sp>
    <dsp:sp modelId="{346308B1-FF2A-4E5A-BE3B-B78708AC002A}">
      <dsp:nvSpPr>
        <dsp:cNvPr id="0" name=""/>
        <dsp:cNvSpPr/>
      </dsp:nvSpPr>
      <dsp:spPr>
        <a:xfrm>
          <a:off x="2485616" y="1105059"/>
          <a:ext cx="947193" cy="94719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698734" y="1105059"/>
        <a:ext cx="520957" cy="712763"/>
      </dsp:txXfrm>
    </dsp:sp>
    <dsp:sp modelId="{D2FACF6F-E428-42A1-9F80-4138AB529B63}">
      <dsp:nvSpPr>
        <dsp:cNvPr id="0" name=""/>
        <dsp:cNvSpPr/>
      </dsp:nvSpPr>
      <dsp:spPr>
        <a:xfrm>
          <a:off x="2788511" y="2795435"/>
          <a:ext cx="947193" cy="94719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01629" y="2795435"/>
        <a:ext cx="520957" cy="7127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OUH_FT_Powerpoint_Elements.pdf-5.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81DFD37-0C0D-403E-B2B3-94802CA9B589}" type="datetimeFigureOut">
              <a:rPr lang="en-US">
                <a:solidFill>
                  <a:prstClr val="black">
                    <a:tint val="75000"/>
                  </a:prstClr>
                </a:solidFill>
              </a:rPr>
              <a:pPr>
                <a:defRPr/>
              </a:pPr>
              <a:t>4/20/2022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AFBD07-2873-41A6-BCC0-12A310083C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865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0917"/>
            <a:ext cx="8229600" cy="429524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03D2B76-2448-430D-A281-1FE9AB881FBB}" type="datetimeFigureOut">
              <a:rPr lang="en-US">
                <a:solidFill>
                  <a:prstClr val="black">
                    <a:tint val="75000"/>
                  </a:prstClr>
                </a:solidFill>
              </a:rPr>
              <a:pPr>
                <a:def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C0DED8-404A-4DA9-926B-8A11ECF47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989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descr="OUH_FT_Powerpoint_Elements.pdf-5.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00817"/>
            <a:ext cx="7772400" cy="1362075"/>
          </a:xfrm>
        </p:spPr>
        <p:txBody>
          <a:bodyPr anchor="t"/>
          <a:lstStyle>
            <a:lvl1pPr algn="l">
              <a:defRPr sz="4000" b="1" cap="all"/>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5731FC-BDD5-4063-A144-73C7F6773016}" type="datetimeFigureOut">
              <a:rPr lang="en-US">
                <a:solidFill>
                  <a:prstClr val="black">
                    <a:tint val="75000"/>
                  </a:prstClr>
                </a:solidFill>
              </a:rPr>
              <a:pPr>
                <a:def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5E85-24B7-401E-9B04-1C208A9EDD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70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CC401E4D-0EDE-454C-907A-8DCD38635FA9}" type="datetimeFigureOut">
              <a:rPr lang="en-US">
                <a:solidFill>
                  <a:prstClr val="black">
                    <a:tint val="75000"/>
                  </a:prstClr>
                </a:solidFill>
              </a:rPr>
              <a:pPr>
                <a:defRPr/>
              </a:pPr>
              <a:t>4/20/2022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18A446-FA69-4B79-BEAF-68919A926B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125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28422"/>
            <a:ext cx="4040188" cy="405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412999"/>
            <a:ext cx="4040188" cy="3713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928422"/>
            <a:ext cx="4041775" cy="3611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412999"/>
            <a:ext cx="4041775" cy="3713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76A75223-1DF4-4DDF-A7CE-8576C961AFCC}" type="datetimeFigureOut">
              <a:rPr lang="en-US">
                <a:solidFill>
                  <a:prstClr val="black">
                    <a:tint val="75000"/>
                  </a:prstClr>
                </a:solidFill>
              </a:rPr>
              <a:pPr>
                <a:defRPr/>
              </a:pPr>
              <a:t>4/20/2022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03F42E0-A65F-4C0F-AB95-43DA9DAE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118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descr="OUH_FT_Powerpoint_Elements.pdf-7.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F89C5BC1-531E-4864-B48A-86F8B59C550E}" type="datetimeFigureOut">
              <a:rPr lang="en-US">
                <a:solidFill>
                  <a:prstClr val="black">
                    <a:tint val="75000"/>
                  </a:prstClr>
                </a:solidFill>
              </a:rPr>
              <a:pPr>
                <a:defRPr/>
              </a:pPr>
              <a:t>4/20/2022</a:t>
            </a:fld>
            <a:endParaRPr lang="en-US">
              <a:solidFill>
                <a:prstClr val="black">
                  <a:tint val="75000"/>
                </a:prstClr>
              </a:solidFill>
            </a:endParaRPr>
          </a:p>
        </p:txBody>
      </p:sp>
      <p:sp>
        <p:nvSpPr>
          <p:cNvPr id="5" name="Footer Placeholder 3"/>
          <p:cNvSpPr>
            <a:spLocks noGrp="1"/>
          </p:cNvSpPr>
          <p:nvPr>
            <p:ph type="ftr" sz="quarter" idx="11"/>
          </p:nvPr>
        </p:nvSpPr>
        <p:spPr>
          <a:xfrm>
            <a:off x="3124200" y="6503988"/>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a:xfrm>
            <a:off x="6553200" y="6515100"/>
            <a:ext cx="2133600" cy="365125"/>
          </a:xfrm>
        </p:spPr>
        <p:txBody>
          <a:bodyPr/>
          <a:lstStyle>
            <a:lvl1pPr>
              <a:defRPr/>
            </a:lvl1pPr>
          </a:lstStyle>
          <a:p>
            <a:pPr>
              <a:defRPr/>
            </a:pPr>
            <a:fld id="{93F06703-7B35-415E-AF23-BEDFE1C578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5412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OUH_FT_Powerpoint_Elements.pdf-8.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B172BDA5-6C39-4E79-9D24-AEACE1FCBEA2}" type="datetimeFigureOut">
              <a:rPr lang="en-US">
                <a:solidFill>
                  <a:prstClr val="black">
                    <a:tint val="75000"/>
                  </a:prstClr>
                </a:solidFill>
              </a:rPr>
              <a:pPr>
                <a:defRPr/>
              </a:pPr>
              <a:t>4/20/2022</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A60E31CB-81BC-47C0-90C3-399AEB370C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604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FE3C4-42E8-484E-967C-160BCE50C1C7}" type="datetimeFigureOut">
              <a:rPr lang="en-GB" smtClean="0"/>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116D0-387F-4B5C-ACD1-7FF956CF2EED}" type="slidenum">
              <a:rPr lang="en-GB" smtClean="0"/>
              <a:t>‹#›</a:t>
            </a:fld>
            <a:endParaRPr lang="en-GB"/>
          </a:p>
        </p:txBody>
      </p:sp>
    </p:spTree>
    <p:extLst>
      <p:ext uri="{BB962C8B-B14F-4D97-AF65-F5344CB8AC3E}">
        <p14:creationId xmlns:p14="http://schemas.microsoft.com/office/powerpoint/2010/main" val="309923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OUH_FT_Powerpoint_Elements.pdf-6.jp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22A3E703-EBA1-4518-804E-16FB5A5CF035}" type="datetimeFigureOut">
              <a:rPr lang="en-US">
                <a:solidFill>
                  <a:prstClr val="black">
                    <a:tint val="75000"/>
                  </a:prstClr>
                </a:solidFill>
              </a:rPr>
              <a:pPr defTabSz="457200">
                <a:defRPr/>
              </a:pPr>
              <a:t>4/20/2022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6B05F6F4-5B79-4FED-A9C1-9746A42EC819}"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847400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n.keenan@ouh.nhs.uk"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www.bhf.org.uk/informationsupport/heart-matters-magazine/news/coronavirus-and-your-health#:~:text=Anyone%20with%20a%20heart%20condition,high%20risk%20(vulnerable)" TargetMode="External"/><Relationship Id="rId2" Type="http://schemas.openxmlformats.org/officeDocument/2006/relationships/hyperlink" Target="https://www.escardio.org/Education/COVID-19-and-Cardiology"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gmc-uk.org/ethical-guidance/learning-materials/remote-prescribing-high-level-principles" TargetMode="External"/><Relationship Id="rId2" Type="http://schemas.openxmlformats.org/officeDocument/2006/relationships/hyperlink" Target="https://www.nmc.org.uk/globalassets/sitedocuments/other-publications/high-level-principles-for-remote-prescribing-.pdf" TargetMode="External"/><Relationship Id="rId1" Type="http://schemas.openxmlformats.org/officeDocument/2006/relationships/slideLayout" Target="../slideLayouts/slideLayout2.xml"/><Relationship Id="rId4" Type="http://schemas.openxmlformats.org/officeDocument/2006/relationships/hyperlink" Target="https://www.rpharms.com/resources/pharmacy-guides/coronavirus-covid-19/clinical-resources-during-covid-19/upskilling-during-covid-19/remote-consultation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wrap="square" anchor="t">
            <a:normAutofit/>
          </a:bodyPr>
          <a:lstStyle/>
          <a:p>
            <a:pPr>
              <a:lnSpc>
                <a:spcPct val="90000"/>
              </a:lnSpc>
            </a:pPr>
            <a:r>
              <a:rPr lang="en-GB" sz="3100"/>
              <a:t>Non Medical Prescribing in Cardiology</a:t>
            </a:r>
            <a:br>
              <a:rPr lang="en-GB" sz="3100"/>
            </a:br>
            <a:r>
              <a:rPr lang="en-GB" sz="3100"/>
              <a:t>Strategy and Governance</a:t>
            </a:r>
          </a:p>
        </p:txBody>
      </p:sp>
      <p:sp>
        <p:nvSpPr>
          <p:cNvPr id="3" name="Subtitle 2"/>
          <p:cNvSpPr>
            <a:spLocks noGrp="1"/>
          </p:cNvSpPr>
          <p:nvPr>
            <p:ph type="body" idx="1"/>
          </p:nvPr>
        </p:nvSpPr>
        <p:spPr>
          <a:xfrm>
            <a:off x="722313" y="2906713"/>
            <a:ext cx="7772400" cy="1500187"/>
          </a:xfrm>
        </p:spPr>
        <p:txBody>
          <a:bodyPr wrap="square" anchor="b">
            <a:normAutofit/>
          </a:bodyPr>
          <a:lstStyle/>
          <a:p>
            <a:pPr>
              <a:lnSpc>
                <a:spcPct val="90000"/>
              </a:lnSpc>
            </a:pPr>
            <a:r>
              <a:rPr lang="en-GB" sz="1700"/>
              <a:t>Jan Keenan</a:t>
            </a:r>
          </a:p>
          <a:p>
            <a:pPr>
              <a:lnSpc>
                <a:spcPct val="90000"/>
              </a:lnSpc>
            </a:pPr>
            <a:r>
              <a:rPr lang="en-GB" sz="1700"/>
              <a:t>Consultant Nurse Cardiology </a:t>
            </a:r>
          </a:p>
          <a:p>
            <a:pPr>
              <a:lnSpc>
                <a:spcPct val="90000"/>
              </a:lnSpc>
            </a:pPr>
            <a:r>
              <a:rPr lang="en-GB" sz="1700"/>
              <a:t>Non-Medical Prescribing Lead</a:t>
            </a:r>
          </a:p>
          <a:p>
            <a:pPr>
              <a:lnSpc>
                <a:spcPct val="90000"/>
              </a:lnSpc>
            </a:pPr>
            <a:r>
              <a:rPr lang="en-GB" sz="1700"/>
              <a:t>Oxford University Hospitals NHS Foundation Trust</a:t>
            </a:r>
          </a:p>
          <a:p>
            <a:pPr>
              <a:lnSpc>
                <a:spcPct val="90000"/>
              </a:lnSpc>
            </a:pPr>
            <a:r>
              <a:rPr lang="en-GB" sz="1700">
                <a:hlinkClick r:id="rId2"/>
              </a:rPr>
              <a:t>Jan.keenan@ouh.nhs.uk</a:t>
            </a:r>
            <a:endParaRPr lang="en-GB" sz="1700"/>
          </a:p>
          <a:p>
            <a:pPr>
              <a:lnSpc>
                <a:spcPct val="90000"/>
              </a:lnSpc>
            </a:pPr>
            <a:endParaRPr lang="en-GB" sz="1700"/>
          </a:p>
        </p:txBody>
      </p:sp>
    </p:spTree>
    <p:extLst>
      <p:ext uri="{BB962C8B-B14F-4D97-AF65-F5344CB8AC3E}">
        <p14:creationId xmlns:p14="http://schemas.microsoft.com/office/powerpoint/2010/main" val="345640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D0C81C-F2D6-4FDD-8F5A-ADDC32B554D4}"/>
              </a:ext>
            </a:extLst>
          </p:cNvPr>
          <p:cNvSpPr>
            <a:spLocks noGrp="1"/>
          </p:cNvSpPr>
          <p:nvPr>
            <p:ph idx="1"/>
          </p:nvPr>
        </p:nvSpPr>
        <p:spPr/>
        <p:txBody>
          <a:bodyPr/>
          <a:lstStyle/>
          <a:p>
            <a:pPr marL="0" indent="0">
              <a:buNone/>
            </a:pPr>
            <a:endParaRPr lang="en-GB" b="0" i="0" dirty="0">
              <a:solidFill>
                <a:srgbClr val="39363C"/>
              </a:solidFill>
              <a:effectLst/>
              <a:latin typeface="PublicSans"/>
            </a:endParaRPr>
          </a:p>
          <a:p>
            <a:pPr marL="0" indent="0">
              <a:buNone/>
            </a:pPr>
            <a:r>
              <a:rPr lang="en-GB" b="0" i="0" dirty="0">
                <a:solidFill>
                  <a:srgbClr val="39363C"/>
                </a:solidFill>
                <a:effectLst/>
                <a:latin typeface="PublicSans"/>
              </a:rPr>
              <a:t>‘When staff are positive about levels of support this can lead to improved patient satisfaction, health outcomes, and ratings of quality of care, as well as reduced staff absenteeism and turnover’</a:t>
            </a:r>
          </a:p>
          <a:p>
            <a:pPr marL="400050" lvl="1" indent="0" algn="r">
              <a:buNone/>
            </a:pPr>
            <a:endParaRPr lang="en-GB" sz="1200" dirty="0"/>
          </a:p>
          <a:p>
            <a:pPr marL="400050" lvl="1" indent="0" algn="r">
              <a:buNone/>
            </a:pPr>
            <a:r>
              <a:rPr lang="en-GB" sz="1200" dirty="0"/>
              <a:t>Aiken (2012) Patient safety, satisfaction, and quality of hospital care: cross sectional surveys of nurses and patients in 12 countries in Europe and the United States. BMJ 344; e1717</a:t>
            </a:r>
          </a:p>
        </p:txBody>
      </p:sp>
      <p:sp>
        <p:nvSpPr>
          <p:cNvPr id="3" name="Title 2">
            <a:extLst>
              <a:ext uri="{FF2B5EF4-FFF2-40B4-BE49-F238E27FC236}">
                <a16:creationId xmlns:a16="http://schemas.microsoft.com/office/drawing/2014/main" id="{C12B9796-ABB5-4211-8C81-D13EC9668168}"/>
              </a:ext>
            </a:extLst>
          </p:cNvPr>
          <p:cNvSpPr>
            <a:spLocks noGrp="1"/>
          </p:cNvSpPr>
          <p:nvPr>
            <p:ph type="title"/>
          </p:nvPr>
        </p:nvSpPr>
        <p:spPr/>
        <p:txBody>
          <a:bodyPr/>
          <a:lstStyle/>
          <a:p>
            <a:r>
              <a:rPr lang="en-GB" sz="4000" dirty="0"/>
              <a:t>Staff Focus </a:t>
            </a:r>
            <a:r>
              <a:rPr lang="en-GB" sz="4000" dirty="0">
                <a:solidFill>
                  <a:srgbClr val="FF0000"/>
                </a:solidFill>
              </a:rPr>
              <a:t>– Non Medical Prescribing</a:t>
            </a:r>
          </a:p>
        </p:txBody>
      </p:sp>
    </p:spTree>
    <p:extLst>
      <p:ext uri="{BB962C8B-B14F-4D97-AF65-F5344CB8AC3E}">
        <p14:creationId xmlns:p14="http://schemas.microsoft.com/office/powerpoint/2010/main" val="290525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142484-635C-47B2-AF42-311B3C193058}"/>
              </a:ext>
            </a:extLst>
          </p:cNvPr>
          <p:cNvSpPr>
            <a:spLocks noGrp="1"/>
          </p:cNvSpPr>
          <p:nvPr>
            <p:ph idx="1"/>
          </p:nvPr>
        </p:nvSpPr>
        <p:spPr>
          <a:xfrm>
            <a:off x="971600" y="1588872"/>
            <a:ext cx="7715200" cy="4516338"/>
          </a:xfrm>
        </p:spPr>
        <p:txBody>
          <a:bodyPr/>
          <a:lstStyle/>
          <a:p>
            <a:r>
              <a:rPr lang="en-GB" sz="2800" i="1" dirty="0"/>
              <a:t>Selecting the right people</a:t>
            </a:r>
          </a:p>
          <a:p>
            <a:pPr lvl="1"/>
            <a:r>
              <a:rPr lang="en-GB" sz="2400" dirty="0"/>
              <a:t>Advanced practice trajectory</a:t>
            </a:r>
          </a:p>
          <a:p>
            <a:pPr lvl="1"/>
            <a:r>
              <a:rPr lang="en-GB" sz="2400" dirty="0"/>
              <a:t>Clinical skills</a:t>
            </a:r>
          </a:p>
          <a:p>
            <a:pPr lvl="2"/>
            <a:r>
              <a:rPr lang="en-GB" sz="2000" dirty="0"/>
              <a:t>Taking a history</a:t>
            </a:r>
          </a:p>
          <a:p>
            <a:pPr lvl="2"/>
            <a:r>
              <a:rPr lang="en-GB" sz="2000" dirty="0"/>
              <a:t>Making a diagnosis</a:t>
            </a:r>
          </a:p>
          <a:p>
            <a:pPr lvl="1"/>
            <a:r>
              <a:rPr lang="en-GB" sz="2400" dirty="0"/>
              <a:t>Meeting patient need</a:t>
            </a:r>
          </a:p>
          <a:p>
            <a:pPr lvl="1"/>
            <a:r>
              <a:rPr lang="en-GB" sz="2400" dirty="0"/>
              <a:t>Meeting service need</a:t>
            </a:r>
          </a:p>
          <a:p>
            <a:pPr lvl="1"/>
            <a:r>
              <a:rPr lang="en-GB" sz="2400" dirty="0"/>
              <a:t>Good support and supervision</a:t>
            </a:r>
          </a:p>
          <a:p>
            <a:pPr lvl="1"/>
            <a:r>
              <a:rPr lang="en-GB" sz="2400" dirty="0"/>
              <a:t>Professional requirements to take on prescribing</a:t>
            </a:r>
          </a:p>
          <a:p>
            <a:pPr lvl="1"/>
            <a:r>
              <a:rPr lang="en-GB" sz="2400" dirty="0"/>
              <a:t>Indemnity</a:t>
            </a:r>
          </a:p>
          <a:p>
            <a:endParaRPr lang="en-GB" dirty="0"/>
          </a:p>
        </p:txBody>
      </p:sp>
    </p:spTree>
    <p:extLst>
      <p:ext uri="{BB962C8B-B14F-4D97-AF65-F5344CB8AC3E}">
        <p14:creationId xmlns:p14="http://schemas.microsoft.com/office/powerpoint/2010/main" val="354155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sz="3200" i="1" dirty="0">
                <a:solidFill>
                  <a:schemeClr val="tx2"/>
                </a:solidFill>
              </a:rPr>
              <a:t>Evaluating where prescribing could improve care for your patients</a:t>
            </a:r>
          </a:p>
          <a:p>
            <a:endParaRPr lang="en-GB" dirty="0"/>
          </a:p>
        </p:txBody>
      </p:sp>
    </p:spTree>
    <p:extLst>
      <p:ext uri="{BB962C8B-B14F-4D97-AF65-F5344CB8AC3E}">
        <p14:creationId xmlns:p14="http://schemas.microsoft.com/office/powerpoint/2010/main" val="169535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B1005F9-A0CA-4DB4-882D-3197B11313B3}"/>
              </a:ext>
            </a:extLst>
          </p:cNvPr>
          <p:cNvPicPr>
            <a:picLocks noGrp="1" noChangeAspect="1"/>
          </p:cNvPicPr>
          <p:nvPr>
            <p:ph sz="half" idx="1"/>
          </p:nvPr>
        </p:nvPicPr>
        <p:blipFill>
          <a:blip r:embed="rId2"/>
          <a:stretch>
            <a:fillRect/>
          </a:stretch>
        </p:blipFill>
        <p:spPr>
          <a:xfrm>
            <a:off x="186148" y="2412853"/>
            <a:ext cx="4282025" cy="2569215"/>
          </a:xfrm>
          <a:prstGeom prst="rect">
            <a:avLst/>
          </a:prstGeom>
        </p:spPr>
      </p:pic>
      <p:graphicFrame>
        <p:nvGraphicFramePr>
          <p:cNvPr id="7" name="Content Placeholder 4">
            <a:extLst>
              <a:ext uri="{FF2B5EF4-FFF2-40B4-BE49-F238E27FC236}">
                <a16:creationId xmlns:a16="http://schemas.microsoft.com/office/drawing/2014/main" id="{ED9BE978-9751-46C0-0C84-1AAB561C7059}"/>
              </a:ext>
            </a:extLst>
          </p:cNvPr>
          <p:cNvGraphicFramePr>
            <a:graphicFrameLocks noGrp="1"/>
          </p:cNvGraphicFramePr>
          <p:nvPr>
            <p:ph sz="half" idx="2"/>
            <p:extLst>
              <p:ext uri="{D42A27DB-BD31-4B8C-83A1-F6EECF244321}">
                <p14:modId xmlns:p14="http://schemas.microsoft.com/office/powerpoint/2010/main" val="1631544975"/>
              </p:ext>
            </p:extLst>
          </p:nvPr>
        </p:nvGraphicFramePr>
        <p:xfrm>
          <a:off x="4648200" y="1268760"/>
          <a:ext cx="4038600"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3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12673-86C6-42DA-ADCB-29917143537C}"/>
              </a:ext>
            </a:extLst>
          </p:cNvPr>
          <p:cNvSpPr>
            <a:spLocks noGrp="1"/>
          </p:cNvSpPr>
          <p:nvPr>
            <p:ph sz="half" idx="1"/>
          </p:nvPr>
        </p:nvSpPr>
        <p:spPr/>
        <p:txBody>
          <a:bodyPr/>
          <a:lstStyle/>
          <a:p>
            <a:r>
              <a:rPr lang="en-GB"/>
              <a:t>Outreach</a:t>
            </a:r>
          </a:p>
          <a:p>
            <a:r>
              <a:rPr lang="en-GB"/>
              <a:t>ACS</a:t>
            </a:r>
          </a:p>
          <a:p>
            <a:r>
              <a:rPr lang="en-GB"/>
              <a:t>Chest pain pathway</a:t>
            </a:r>
          </a:p>
          <a:p>
            <a:r>
              <a:rPr lang="en-GB"/>
              <a:t>Monitoring and maintaining treatment</a:t>
            </a:r>
          </a:p>
          <a:p>
            <a:r>
              <a:rPr lang="en-GB"/>
              <a:t>Follow-up – PCI</a:t>
            </a:r>
          </a:p>
          <a:p>
            <a:r>
              <a:rPr lang="en-GB"/>
              <a:t>Arrhythmia</a:t>
            </a:r>
          </a:p>
          <a:p>
            <a:pPr marL="0" indent="0">
              <a:buNone/>
            </a:pPr>
            <a:endParaRPr lang="en-GB"/>
          </a:p>
          <a:p>
            <a:endParaRPr lang="en-GB" dirty="0"/>
          </a:p>
        </p:txBody>
      </p:sp>
      <p:sp>
        <p:nvSpPr>
          <p:cNvPr id="4" name="Content Placeholder 3">
            <a:extLst>
              <a:ext uri="{FF2B5EF4-FFF2-40B4-BE49-F238E27FC236}">
                <a16:creationId xmlns:a16="http://schemas.microsoft.com/office/drawing/2014/main" id="{1B0B0498-6BC3-40EB-BBB2-5400F3DE87F4}"/>
              </a:ext>
            </a:extLst>
          </p:cNvPr>
          <p:cNvSpPr>
            <a:spLocks noGrp="1"/>
          </p:cNvSpPr>
          <p:nvPr>
            <p:ph sz="half" idx="2"/>
          </p:nvPr>
        </p:nvSpPr>
        <p:spPr/>
        <p:txBody>
          <a:bodyPr/>
          <a:lstStyle/>
          <a:p>
            <a:r>
              <a:rPr lang="en-GB" dirty="0"/>
              <a:t>Heart Failure</a:t>
            </a:r>
          </a:p>
          <a:p>
            <a:r>
              <a:rPr lang="en-GB" dirty="0"/>
              <a:t>End of Life Care</a:t>
            </a:r>
          </a:p>
          <a:p>
            <a:r>
              <a:rPr lang="en-GB" dirty="0"/>
              <a:t>Congenital heart disease</a:t>
            </a:r>
          </a:p>
          <a:p>
            <a:r>
              <a:rPr lang="en-GB" dirty="0"/>
              <a:t>Inpatient pathway, discharge</a:t>
            </a:r>
          </a:p>
          <a:p>
            <a:r>
              <a:rPr lang="en-GB" dirty="0"/>
              <a:t>Pre-admission</a:t>
            </a:r>
          </a:p>
          <a:p>
            <a:r>
              <a:rPr lang="en-GB" dirty="0"/>
              <a:t>Cardiac rehabilitation</a:t>
            </a:r>
          </a:p>
          <a:p>
            <a:endParaRPr lang="en-GB" dirty="0"/>
          </a:p>
        </p:txBody>
      </p:sp>
    </p:spTree>
    <p:extLst>
      <p:ext uri="{BB962C8B-B14F-4D97-AF65-F5344CB8AC3E}">
        <p14:creationId xmlns:p14="http://schemas.microsoft.com/office/powerpoint/2010/main" val="3870738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lstStyle/>
          <a:p>
            <a:r>
              <a:rPr lang="en-GB" sz="3200" i="1" dirty="0">
                <a:solidFill>
                  <a:schemeClr val="tx2"/>
                </a:solidFill>
              </a:rPr>
              <a:t>How coronavirus can interact with heart medication</a:t>
            </a:r>
          </a:p>
          <a:p>
            <a:endParaRPr lang="en-GB" dirty="0"/>
          </a:p>
        </p:txBody>
      </p:sp>
    </p:spTree>
    <p:extLst>
      <p:ext uri="{BB962C8B-B14F-4D97-AF65-F5344CB8AC3E}">
        <p14:creationId xmlns:p14="http://schemas.microsoft.com/office/powerpoint/2010/main" val="231494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2EBA2D-CC08-49FA-99F9-32937E650823}"/>
              </a:ext>
            </a:extLst>
          </p:cNvPr>
          <p:cNvPicPr>
            <a:picLocks noChangeAspect="1"/>
          </p:cNvPicPr>
          <p:nvPr/>
        </p:nvPicPr>
        <p:blipFill>
          <a:blip r:embed="rId2"/>
          <a:stretch>
            <a:fillRect/>
          </a:stretch>
        </p:blipFill>
        <p:spPr>
          <a:xfrm>
            <a:off x="2915816" y="3775789"/>
            <a:ext cx="3528392" cy="2757436"/>
          </a:xfrm>
          <a:prstGeom prst="rect">
            <a:avLst/>
          </a:prstGeom>
        </p:spPr>
      </p:pic>
      <p:pic>
        <p:nvPicPr>
          <p:cNvPr id="7" name="Content Placeholder 6">
            <a:extLst>
              <a:ext uri="{FF2B5EF4-FFF2-40B4-BE49-F238E27FC236}">
                <a16:creationId xmlns:a16="http://schemas.microsoft.com/office/drawing/2014/main" id="{7498F050-1A72-4903-8D85-F906E1D54387}"/>
              </a:ext>
            </a:extLst>
          </p:cNvPr>
          <p:cNvPicPr>
            <a:picLocks noGrp="1" noChangeAspect="1"/>
          </p:cNvPicPr>
          <p:nvPr>
            <p:ph idx="1"/>
          </p:nvPr>
        </p:nvPicPr>
        <p:blipFill>
          <a:blip r:embed="rId3"/>
          <a:stretch>
            <a:fillRect/>
          </a:stretch>
        </p:blipFill>
        <p:spPr>
          <a:xfrm>
            <a:off x="662880" y="333903"/>
            <a:ext cx="8229600" cy="1342057"/>
          </a:xfrm>
        </p:spPr>
      </p:pic>
      <p:pic>
        <p:nvPicPr>
          <p:cNvPr id="12" name="Picture 11">
            <a:extLst>
              <a:ext uri="{FF2B5EF4-FFF2-40B4-BE49-F238E27FC236}">
                <a16:creationId xmlns:a16="http://schemas.microsoft.com/office/drawing/2014/main" id="{2FC2E355-0628-4380-9E9B-5DBCB0E69CB4}"/>
              </a:ext>
            </a:extLst>
          </p:cNvPr>
          <p:cNvPicPr>
            <a:picLocks noChangeAspect="1"/>
          </p:cNvPicPr>
          <p:nvPr/>
        </p:nvPicPr>
        <p:blipFill>
          <a:blip r:embed="rId4"/>
          <a:stretch>
            <a:fillRect/>
          </a:stretch>
        </p:blipFill>
        <p:spPr>
          <a:xfrm>
            <a:off x="2627784" y="3861048"/>
            <a:ext cx="1729226" cy="723131"/>
          </a:xfrm>
          <a:prstGeom prst="rect">
            <a:avLst/>
          </a:prstGeom>
        </p:spPr>
      </p:pic>
      <p:pic>
        <p:nvPicPr>
          <p:cNvPr id="9" name="Picture 8">
            <a:extLst>
              <a:ext uri="{FF2B5EF4-FFF2-40B4-BE49-F238E27FC236}">
                <a16:creationId xmlns:a16="http://schemas.microsoft.com/office/drawing/2014/main" id="{D0B78C6C-D60F-4DE5-B77D-DA91E7C3D300}"/>
              </a:ext>
            </a:extLst>
          </p:cNvPr>
          <p:cNvPicPr>
            <a:picLocks noChangeAspect="1"/>
          </p:cNvPicPr>
          <p:nvPr/>
        </p:nvPicPr>
        <p:blipFill>
          <a:blip r:embed="rId5"/>
          <a:stretch>
            <a:fillRect/>
          </a:stretch>
        </p:blipFill>
        <p:spPr>
          <a:xfrm>
            <a:off x="4584835" y="1573055"/>
            <a:ext cx="4355976" cy="1795190"/>
          </a:xfrm>
          <a:prstGeom prst="rect">
            <a:avLst/>
          </a:prstGeom>
        </p:spPr>
      </p:pic>
      <p:pic>
        <p:nvPicPr>
          <p:cNvPr id="16" name="Picture 15">
            <a:extLst>
              <a:ext uri="{FF2B5EF4-FFF2-40B4-BE49-F238E27FC236}">
                <a16:creationId xmlns:a16="http://schemas.microsoft.com/office/drawing/2014/main" id="{28D6A2B6-78A1-405A-86B1-6E5E6A00905B}"/>
              </a:ext>
            </a:extLst>
          </p:cNvPr>
          <p:cNvPicPr>
            <a:picLocks noChangeAspect="1"/>
          </p:cNvPicPr>
          <p:nvPr/>
        </p:nvPicPr>
        <p:blipFill>
          <a:blip r:embed="rId6"/>
          <a:stretch>
            <a:fillRect/>
          </a:stretch>
        </p:blipFill>
        <p:spPr>
          <a:xfrm>
            <a:off x="-35299" y="2491609"/>
            <a:ext cx="4703465" cy="1509484"/>
          </a:xfrm>
          <a:prstGeom prst="rect">
            <a:avLst/>
          </a:prstGeom>
        </p:spPr>
      </p:pic>
    </p:spTree>
    <p:extLst>
      <p:ext uri="{BB962C8B-B14F-4D97-AF65-F5344CB8AC3E}">
        <p14:creationId xmlns:p14="http://schemas.microsoft.com/office/powerpoint/2010/main" val="294716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B41D6-71BC-47DB-B7AC-91EDA6ACF632}"/>
              </a:ext>
            </a:extLst>
          </p:cNvPr>
          <p:cNvSpPr>
            <a:spLocks noGrp="1"/>
          </p:cNvSpPr>
          <p:nvPr>
            <p:ph idx="1"/>
          </p:nvPr>
        </p:nvSpPr>
        <p:spPr/>
        <p:txBody>
          <a:bodyPr/>
          <a:lstStyle/>
          <a:p>
            <a:r>
              <a:rPr lang="en-GB" sz="2400" dirty="0"/>
              <a:t>Possibly linked to endothelial damage &amp; inflammation</a:t>
            </a:r>
          </a:p>
          <a:p>
            <a:pPr lvl="1"/>
            <a:r>
              <a:rPr lang="en-GB" sz="2400" dirty="0"/>
              <a:t>Coagulopathy – DVT, PE</a:t>
            </a:r>
          </a:p>
          <a:p>
            <a:pPr lvl="1"/>
            <a:r>
              <a:rPr lang="en-GB" sz="2400" dirty="0"/>
              <a:t>Covid toe</a:t>
            </a:r>
          </a:p>
          <a:p>
            <a:pPr lvl="1"/>
            <a:r>
              <a:rPr lang="en-GB" sz="2400" dirty="0"/>
              <a:t>Heart rate, palpitations, PAF</a:t>
            </a:r>
          </a:p>
          <a:p>
            <a:pPr lvl="1"/>
            <a:r>
              <a:rPr lang="en-GB" sz="2400" dirty="0"/>
              <a:t>Myocarditis</a:t>
            </a:r>
          </a:p>
          <a:p>
            <a:pPr lvl="1"/>
            <a:r>
              <a:rPr lang="en-GB" sz="2400" dirty="0"/>
              <a:t>Pericarditis</a:t>
            </a:r>
          </a:p>
          <a:p>
            <a:pPr lvl="1"/>
            <a:r>
              <a:rPr lang="en-GB" sz="2400" dirty="0"/>
              <a:t>Takotsubo</a:t>
            </a:r>
          </a:p>
          <a:p>
            <a:pPr marL="457200" lvl="1" indent="0" algn="r">
              <a:buNone/>
            </a:pPr>
            <a:r>
              <a:rPr lang="en-GB" sz="1400" dirty="0">
                <a:hlinkClick r:id="rId2"/>
              </a:rPr>
              <a:t>https://www.escardio.org/Education/COVID-19-and-Cardiology</a:t>
            </a:r>
            <a:endParaRPr lang="en-GB" sz="1400" dirty="0"/>
          </a:p>
          <a:p>
            <a:pPr marL="457200" lvl="1" indent="0" algn="r">
              <a:buNone/>
            </a:pPr>
            <a:r>
              <a:rPr lang="en-GB" sz="1400" dirty="0">
                <a:hlinkClick r:id="rId3"/>
              </a:rPr>
              <a:t>https://www.bhf.org.uk/informationsupport/heart-matters-magazine/news/coronavirus-and-your-health#:~:text=Anyone%20with%20a%20heart%20condition,high%20risk%20(vulnerable)</a:t>
            </a:r>
            <a:endParaRPr lang="en-GB" sz="1400" dirty="0"/>
          </a:p>
          <a:p>
            <a:pPr lvl="1"/>
            <a:endParaRPr lang="en-GB" sz="2400" dirty="0"/>
          </a:p>
        </p:txBody>
      </p:sp>
      <p:sp>
        <p:nvSpPr>
          <p:cNvPr id="3" name="Title 2">
            <a:extLst>
              <a:ext uri="{FF2B5EF4-FFF2-40B4-BE49-F238E27FC236}">
                <a16:creationId xmlns:a16="http://schemas.microsoft.com/office/drawing/2014/main" id="{9B23DCCC-1F21-49F4-A2B1-4A0F66999D6D}"/>
              </a:ext>
            </a:extLst>
          </p:cNvPr>
          <p:cNvSpPr>
            <a:spLocks noGrp="1"/>
          </p:cNvSpPr>
          <p:nvPr>
            <p:ph type="title"/>
          </p:nvPr>
        </p:nvSpPr>
        <p:spPr/>
        <p:txBody>
          <a:bodyPr/>
          <a:lstStyle/>
          <a:p>
            <a:r>
              <a:rPr lang="en-GB" dirty="0"/>
              <a:t>Cardiac effects of the virus</a:t>
            </a:r>
          </a:p>
        </p:txBody>
      </p:sp>
      <p:pic>
        <p:nvPicPr>
          <p:cNvPr id="5" name="Picture 4">
            <a:extLst>
              <a:ext uri="{FF2B5EF4-FFF2-40B4-BE49-F238E27FC236}">
                <a16:creationId xmlns:a16="http://schemas.microsoft.com/office/drawing/2014/main" id="{FD6B300B-86F8-48E7-BD4F-EC06DA568782}"/>
              </a:ext>
            </a:extLst>
          </p:cNvPr>
          <p:cNvPicPr>
            <a:picLocks noChangeAspect="1"/>
          </p:cNvPicPr>
          <p:nvPr/>
        </p:nvPicPr>
        <p:blipFill>
          <a:blip r:embed="rId4"/>
          <a:stretch>
            <a:fillRect/>
          </a:stretch>
        </p:blipFill>
        <p:spPr>
          <a:xfrm>
            <a:off x="5279539" y="2852936"/>
            <a:ext cx="3837834" cy="1330449"/>
          </a:xfrm>
          <a:prstGeom prst="rect">
            <a:avLst/>
          </a:prstGeom>
        </p:spPr>
      </p:pic>
      <p:pic>
        <p:nvPicPr>
          <p:cNvPr id="7" name="Picture 6">
            <a:extLst>
              <a:ext uri="{FF2B5EF4-FFF2-40B4-BE49-F238E27FC236}">
                <a16:creationId xmlns:a16="http://schemas.microsoft.com/office/drawing/2014/main" id="{DFC0AAC0-29C0-4BFA-8D20-8CDEF13B8823}"/>
              </a:ext>
            </a:extLst>
          </p:cNvPr>
          <p:cNvPicPr>
            <a:picLocks noChangeAspect="1"/>
          </p:cNvPicPr>
          <p:nvPr/>
        </p:nvPicPr>
        <p:blipFill>
          <a:blip r:embed="rId5"/>
          <a:stretch>
            <a:fillRect/>
          </a:stretch>
        </p:blipFill>
        <p:spPr>
          <a:xfrm>
            <a:off x="26627" y="5643459"/>
            <a:ext cx="3803602" cy="1113577"/>
          </a:xfrm>
          <a:prstGeom prst="rect">
            <a:avLst/>
          </a:prstGeom>
        </p:spPr>
      </p:pic>
    </p:spTree>
    <p:extLst>
      <p:ext uri="{BB962C8B-B14F-4D97-AF65-F5344CB8AC3E}">
        <p14:creationId xmlns:p14="http://schemas.microsoft.com/office/powerpoint/2010/main" val="393481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sz="3200" i="1" dirty="0">
                <a:solidFill>
                  <a:schemeClr val="accent1"/>
                </a:solidFill>
              </a:rPr>
              <a:t>Issues and challenges around prescribing in cardiology</a:t>
            </a:r>
          </a:p>
          <a:p>
            <a:endParaRPr lang="en-GB" dirty="0"/>
          </a:p>
        </p:txBody>
      </p:sp>
    </p:spTree>
    <p:extLst>
      <p:ext uri="{BB962C8B-B14F-4D97-AF65-F5344CB8AC3E}">
        <p14:creationId xmlns:p14="http://schemas.microsoft.com/office/powerpoint/2010/main" val="272774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6CC937-75BC-4EC6-AD1A-97408AED820B}"/>
              </a:ext>
            </a:extLst>
          </p:cNvPr>
          <p:cNvSpPr>
            <a:spLocks noGrp="1"/>
          </p:cNvSpPr>
          <p:nvPr>
            <p:ph idx="1"/>
          </p:nvPr>
        </p:nvSpPr>
        <p:spPr/>
        <p:txBody>
          <a:bodyPr/>
          <a:lstStyle/>
          <a:p>
            <a:r>
              <a:rPr lang="en-GB" dirty="0"/>
              <a:t>Pandemic related:</a:t>
            </a:r>
          </a:p>
          <a:p>
            <a:pPr lvl="1"/>
            <a:r>
              <a:rPr lang="en-GB" dirty="0"/>
              <a:t>Reduced capacity</a:t>
            </a:r>
          </a:p>
          <a:p>
            <a:pPr lvl="1"/>
            <a:r>
              <a:rPr lang="en-GB" dirty="0"/>
              <a:t>Do we investigate more if we telephone?</a:t>
            </a:r>
          </a:p>
          <a:p>
            <a:pPr lvl="1"/>
            <a:r>
              <a:rPr lang="en-GB" dirty="0"/>
              <a:t>Telephone and remote consultations</a:t>
            </a:r>
          </a:p>
          <a:p>
            <a:pPr lvl="1"/>
            <a:endParaRPr lang="en-GB" sz="2000" dirty="0"/>
          </a:p>
          <a:p>
            <a:pPr marL="0" indent="0">
              <a:buNone/>
            </a:pPr>
            <a:r>
              <a:rPr lang="en-GB" sz="1400" dirty="0">
                <a:hlinkClick r:id="rId2"/>
              </a:rPr>
              <a:t>https://www.nmc.org.uk/globalassets/sitedocuments/other-publications/high-level-principles-for-remote-prescribing-.pdf</a:t>
            </a:r>
            <a:endParaRPr lang="en-GB" sz="1400" dirty="0"/>
          </a:p>
          <a:p>
            <a:pPr marL="0" indent="0">
              <a:buNone/>
            </a:pPr>
            <a:r>
              <a:rPr lang="en-GB" sz="1400" dirty="0">
                <a:hlinkClick r:id="rId3"/>
              </a:rPr>
              <a:t>https://www.gmc-uk.org/ethical-guidance/learning-materials/remote-prescribing-high-level-principles</a:t>
            </a:r>
            <a:endParaRPr lang="en-GB" sz="1400" dirty="0"/>
          </a:p>
          <a:p>
            <a:pPr marL="0" indent="0">
              <a:buNone/>
            </a:pPr>
            <a:r>
              <a:rPr lang="en-GB" sz="1400" dirty="0">
                <a:hlinkClick r:id="rId4"/>
              </a:rPr>
              <a:t>https://www.rpharms.com/resources/pharmacy-guides/coronavirus-covid-19/clinical-resources-during-covid-19/upskilling-during-covid-19/remote-consultations</a:t>
            </a:r>
            <a:endParaRPr lang="en-GB" sz="1400" dirty="0"/>
          </a:p>
          <a:p>
            <a:endParaRPr lang="en-GB" dirty="0"/>
          </a:p>
          <a:p>
            <a:endParaRPr lang="en-GB" dirty="0"/>
          </a:p>
        </p:txBody>
      </p:sp>
      <p:sp>
        <p:nvSpPr>
          <p:cNvPr id="4" name="Title 3">
            <a:extLst>
              <a:ext uri="{FF2B5EF4-FFF2-40B4-BE49-F238E27FC236}">
                <a16:creationId xmlns:a16="http://schemas.microsoft.com/office/drawing/2014/main" id="{9CCB4E41-D27A-4AA6-A159-4A339532EF12}"/>
              </a:ext>
            </a:extLst>
          </p:cNvPr>
          <p:cNvSpPr>
            <a:spLocks noGrp="1"/>
          </p:cNvSpPr>
          <p:nvPr>
            <p:ph type="title"/>
          </p:nvPr>
        </p:nvSpPr>
        <p:spPr/>
        <p:txBody>
          <a:bodyPr/>
          <a:lstStyle/>
          <a:p>
            <a:r>
              <a:rPr lang="en-GB" dirty="0"/>
              <a:t>Current issues and challenges</a:t>
            </a:r>
          </a:p>
        </p:txBody>
      </p:sp>
    </p:spTree>
    <p:extLst>
      <p:ext uri="{BB962C8B-B14F-4D97-AF65-F5344CB8AC3E}">
        <p14:creationId xmlns:p14="http://schemas.microsoft.com/office/powerpoint/2010/main" val="222578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49"/>
            <a:ext cx="8229600" cy="836083"/>
          </a:xfrm>
        </p:spPr>
        <p:txBody>
          <a:bodyPr wrap="square" anchor="ctr">
            <a:normAutofit/>
          </a:bodyPr>
          <a:lstStyle/>
          <a:p>
            <a:r>
              <a:rPr lang="en-GB" dirty="0"/>
              <a:t>Strategy and Governance</a:t>
            </a:r>
          </a:p>
        </p:txBody>
      </p:sp>
      <p:graphicFrame>
        <p:nvGraphicFramePr>
          <p:cNvPr id="5" name="Content Placeholder 2">
            <a:extLst>
              <a:ext uri="{FF2B5EF4-FFF2-40B4-BE49-F238E27FC236}">
                <a16:creationId xmlns:a16="http://schemas.microsoft.com/office/drawing/2014/main" id="{9540F677-A29A-5AB9-B400-8685E5552C57}"/>
              </a:ext>
            </a:extLst>
          </p:cNvPr>
          <p:cNvGraphicFramePr>
            <a:graphicFrameLocks noGrp="1"/>
          </p:cNvGraphicFramePr>
          <p:nvPr>
            <p:ph idx="1"/>
            <p:extLst>
              <p:ext uri="{D42A27DB-BD31-4B8C-83A1-F6EECF244321}">
                <p14:modId xmlns:p14="http://schemas.microsoft.com/office/powerpoint/2010/main" val="4009858876"/>
              </p:ext>
            </p:extLst>
          </p:nvPr>
        </p:nvGraphicFramePr>
        <p:xfrm>
          <a:off x="457200" y="1830917"/>
          <a:ext cx="8229600" cy="429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9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F5EAC-D023-403A-AB86-FA748839C478}"/>
              </a:ext>
            </a:extLst>
          </p:cNvPr>
          <p:cNvSpPr>
            <a:spLocks noGrp="1"/>
          </p:cNvSpPr>
          <p:nvPr>
            <p:ph type="ctrTitle"/>
          </p:nvPr>
        </p:nvSpPr>
        <p:spPr>
          <a:xfrm>
            <a:off x="3563888" y="1556792"/>
            <a:ext cx="5400600" cy="1470025"/>
          </a:xfrm>
        </p:spPr>
        <p:txBody>
          <a:bodyPr/>
          <a:lstStyle/>
          <a:p>
            <a:r>
              <a:rPr lang="en-GB" dirty="0"/>
              <a:t>Thank you for listening</a:t>
            </a:r>
          </a:p>
        </p:txBody>
      </p:sp>
      <p:sp>
        <p:nvSpPr>
          <p:cNvPr id="5" name="Subtitle 4">
            <a:extLst>
              <a:ext uri="{FF2B5EF4-FFF2-40B4-BE49-F238E27FC236}">
                <a16:creationId xmlns:a16="http://schemas.microsoft.com/office/drawing/2014/main" id="{CB8237E2-D78F-492C-B301-69ED1DE4FB3C}"/>
              </a:ext>
            </a:extLst>
          </p:cNvPr>
          <p:cNvSpPr>
            <a:spLocks noGrp="1"/>
          </p:cNvSpPr>
          <p:nvPr>
            <p:ph type="subTitle" idx="1"/>
          </p:nvPr>
        </p:nvSpPr>
        <p:spPr>
          <a:xfrm>
            <a:off x="35496" y="4509120"/>
            <a:ext cx="4320480" cy="1129680"/>
          </a:xfrm>
        </p:spPr>
        <p:txBody>
          <a:bodyPr/>
          <a:lstStyle/>
          <a:p>
            <a:r>
              <a:rPr lang="en-GB" dirty="0">
                <a:solidFill>
                  <a:schemeClr val="tx2"/>
                </a:solidFill>
              </a:rPr>
              <a:t>Jan.Keenan@ouh.nhs.uk</a:t>
            </a:r>
          </a:p>
        </p:txBody>
      </p:sp>
    </p:spTree>
    <p:extLst>
      <p:ext uri="{BB962C8B-B14F-4D97-AF65-F5344CB8AC3E}">
        <p14:creationId xmlns:p14="http://schemas.microsoft.com/office/powerpoint/2010/main" val="362229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GB" sz="3200" i="1" dirty="0">
                <a:solidFill>
                  <a:schemeClr val="tx2"/>
                </a:solidFill>
              </a:rPr>
              <a:t>Ensuring effective governance of prescribing practice in Cardiology</a:t>
            </a:r>
          </a:p>
          <a:p>
            <a:endParaRPr lang="en-GB" dirty="0"/>
          </a:p>
        </p:txBody>
      </p:sp>
    </p:spTree>
    <p:extLst>
      <p:ext uri="{BB962C8B-B14F-4D97-AF65-F5344CB8AC3E}">
        <p14:creationId xmlns:p14="http://schemas.microsoft.com/office/powerpoint/2010/main" val="377678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Clinical governance</a:t>
            </a:r>
          </a:p>
        </p:txBody>
      </p:sp>
      <p:sp>
        <p:nvSpPr>
          <p:cNvPr id="5" name="Content Placeholder 4"/>
          <p:cNvSpPr>
            <a:spLocks noGrp="1"/>
          </p:cNvSpPr>
          <p:nvPr>
            <p:ph sz="half" idx="1"/>
          </p:nvPr>
        </p:nvSpPr>
        <p:spPr/>
        <p:txBody>
          <a:bodyPr/>
          <a:lstStyle/>
          <a:p>
            <a:r>
              <a:rPr lang="en-GB" sz="1600" dirty="0"/>
              <a:t>"</a:t>
            </a:r>
            <a:r>
              <a:rPr lang="en-GB" sz="2000" dirty="0"/>
              <a:t>A framework through which NHS organisations are accountable for continually improving the quality of their services and safeguarding high standards of care by creating an environment in which excellence in clinical care will flourish." </a:t>
            </a:r>
          </a:p>
          <a:p>
            <a:endParaRPr lang="en-GB" sz="2000" dirty="0"/>
          </a:p>
          <a:p>
            <a:pPr marL="0" indent="0" algn="r">
              <a:buNone/>
            </a:pPr>
            <a:r>
              <a:rPr lang="en-GB" sz="1600" dirty="0"/>
              <a:t>Scally G and Donaldson L (1998) Clinical governance and the drive for quality improvement in the new NHS in England </a:t>
            </a:r>
          </a:p>
          <a:p>
            <a:pPr marL="0" indent="0" algn="r">
              <a:buNone/>
            </a:pPr>
            <a:r>
              <a:rPr lang="en-GB" sz="1600" b="1" i="1" dirty="0"/>
              <a:t>BMJ</a:t>
            </a:r>
            <a:r>
              <a:rPr lang="en-GB" sz="1600" dirty="0"/>
              <a:t> 317(1750): pp61-65</a:t>
            </a:r>
          </a:p>
        </p:txBody>
      </p:sp>
      <p:sp>
        <p:nvSpPr>
          <p:cNvPr id="6" name="Content Placeholder 5"/>
          <p:cNvSpPr>
            <a:spLocks noGrp="1"/>
          </p:cNvSpPr>
          <p:nvPr>
            <p:ph sz="half" idx="2"/>
          </p:nvPr>
        </p:nvSpPr>
        <p:spPr/>
        <p:txBody>
          <a:bodyPr/>
          <a:lstStyle/>
          <a:p>
            <a:pPr marL="0" indent="0">
              <a:buNone/>
            </a:pPr>
            <a:r>
              <a:rPr lang="en-GB" sz="1800" dirty="0"/>
              <a:t>Key themes:</a:t>
            </a:r>
          </a:p>
          <a:p>
            <a:r>
              <a:rPr lang="en-GB" sz="1800" dirty="0"/>
              <a:t>Patient focus - how services are based on patient needs</a:t>
            </a:r>
          </a:p>
          <a:p>
            <a:r>
              <a:rPr lang="en-GB" sz="1800" dirty="0"/>
              <a:t>Information focus - how information is used</a:t>
            </a:r>
          </a:p>
          <a:p>
            <a:r>
              <a:rPr lang="en-GB" sz="1800" dirty="0"/>
              <a:t>Quality improvement - how standards are reviewed and attained</a:t>
            </a:r>
          </a:p>
          <a:p>
            <a:r>
              <a:rPr lang="en-GB" sz="1800" dirty="0"/>
              <a:t>Leadership - how improvement efforts are planned</a:t>
            </a:r>
          </a:p>
          <a:p>
            <a:r>
              <a:rPr lang="en-GB" sz="1800" dirty="0"/>
              <a:t>Staff focus- how staff are developed</a:t>
            </a:r>
          </a:p>
          <a:p>
            <a:pPr marL="400050" lvl="1" indent="0">
              <a:buNone/>
            </a:pPr>
            <a:endParaRPr lang="en-GB" sz="1400" dirty="0"/>
          </a:p>
          <a:p>
            <a:pPr marL="400050" lvl="1" indent="0" algn="r">
              <a:buNone/>
            </a:pPr>
            <a:r>
              <a:rPr lang="en-GB" sz="1400" b="1" i="1" dirty="0"/>
              <a:t>https://www.rcn.org.uk/clinical-topics/Clinical-governance</a:t>
            </a:r>
          </a:p>
        </p:txBody>
      </p:sp>
    </p:spTree>
    <p:extLst>
      <p:ext uri="{BB962C8B-B14F-4D97-AF65-F5344CB8AC3E}">
        <p14:creationId xmlns:p14="http://schemas.microsoft.com/office/powerpoint/2010/main" val="102762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762E-C337-4430-81E0-ED214D98B298}"/>
              </a:ext>
            </a:extLst>
          </p:cNvPr>
          <p:cNvSpPr>
            <a:spLocks noGrp="1"/>
          </p:cNvSpPr>
          <p:nvPr>
            <p:ph type="title"/>
          </p:nvPr>
        </p:nvSpPr>
        <p:spPr>
          <a:xfrm>
            <a:off x="457200" y="920749"/>
            <a:ext cx="8229600" cy="836083"/>
          </a:xfrm>
        </p:spPr>
        <p:txBody>
          <a:bodyPr wrap="square" anchor="ctr">
            <a:normAutofit/>
          </a:bodyPr>
          <a:lstStyle/>
          <a:p>
            <a:pPr>
              <a:lnSpc>
                <a:spcPct val="90000"/>
              </a:lnSpc>
            </a:pPr>
            <a:r>
              <a:rPr lang="en-GB" sz="3700"/>
              <a:t>Patient focus – Non Medical Prescribing</a:t>
            </a:r>
          </a:p>
        </p:txBody>
      </p:sp>
      <p:graphicFrame>
        <p:nvGraphicFramePr>
          <p:cNvPr id="5" name="Content Placeholder 2">
            <a:extLst>
              <a:ext uri="{FF2B5EF4-FFF2-40B4-BE49-F238E27FC236}">
                <a16:creationId xmlns:a16="http://schemas.microsoft.com/office/drawing/2014/main" id="{7EA5B691-4AE0-5D08-6913-A79E66C0CFFE}"/>
              </a:ext>
            </a:extLst>
          </p:cNvPr>
          <p:cNvGraphicFramePr>
            <a:graphicFrameLocks noGrp="1"/>
          </p:cNvGraphicFramePr>
          <p:nvPr>
            <p:ph idx="1"/>
            <p:extLst>
              <p:ext uri="{D42A27DB-BD31-4B8C-83A1-F6EECF244321}">
                <p14:modId xmlns:p14="http://schemas.microsoft.com/office/powerpoint/2010/main" val="4153993921"/>
              </p:ext>
            </p:extLst>
          </p:nvPr>
        </p:nvGraphicFramePr>
        <p:xfrm>
          <a:off x="457200" y="1830917"/>
          <a:ext cx="8229600" cy="429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86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DBAE97-46AD-40B8-A0FD-391A972CA009}"/>
              </a:ext>
            </a:extLst>
          </p:cNvPr>
          <p:cNvSpPr>
            <a:spLocks noGrp="1"/>
          </p:cNvSpPr>
          <p:nvPr>
            <p:ph type="title"/>
          </p:nvPr>
        </p:nvSpPr>
        <p:spPr>
          <a:xfrm>
            <a:off x="457200" y="920749"/>
            <a:ext cx="8229600" cy="836083"/>
          </a:xfrm>
        </p:spPr>
        <p:txBody>
          <a:bodyPr wrap="square" anchor="ctr">
            <a:normAutofit/>
          </a:bodyPr>
          <a:lstStyle/>
          <a:p>
            <a:pPr>
              <a:lnSpc>
                <a:spcPct val="90000"/>
              </a:lnSpc>
            </a:pPr>
            <a:r>
              <a:rPr lang="en-GB" sz="3400" dirty="0"/>
              <a:t>Information focus – </a:t>
            </a:r>
            <a:r>
              <a:rPr lang="en-GB" sz="3400" dirty="0">
                <a:solidFill>
                  <a:srgbClr val="FF0000"/>
                </a:solidFill>
              </a:rPr>
              <a:t>Non-Medical Prescribing</a:t>
            </a:r>
          </a:p>
        </p:txBody>
      </p:sp>
      <p:sp>
        <p:nvSpPr>
          <p:cNvPr id="2" name="Content Placeholder 1">
            <a:extLst>
              <a:ext uri="{FF2B5EF4-FFF2-40B4-BE49-F238E27FC236}">
                <a16:creationId xmlns:a16="http://schemas.microsoft.com/office/drawing/2014/main" id="{99F70641-01D6-4CE5-9953-274D954208D0}"/>
              </a:ext>
            </a:extLst>
          </p:cNvPr>
          <p:cNvSpPr>
            <a:spLocks noGrp="1"/>
          </p:cNvSpPr>
          <p:nvPr>
            <p:ph sz="half" idx="1"/>
          </p:nvPr>
        </p:nvSpPr>
        <p:spPr>
          <a:xfrm>
            <a:off x="457200" y="1905000"/>
            <a:ext cx="5399378" cy="4221163"/>
          </a:xfrm>
        </p:spPr>
        <p:txBody>
          <a:bodyPr wrap="square" anchor="t">
            <a:normAutofit fontScale="92500" lnSpcReduction="10000"/>
          </a:bodyPr>
          <a:lstStyle/>
          <a:p>
            <a:pPr>
              <a:lnSpc>
                <a:spcPct val="90000"/>
              </a:lnSpc>
            </a:pPr>
            <a:r>
              <a:rPr lang="en-GB" sz="1900" dirty="0"/>
              <a:t>How information is used, or accessed?</a:t>
            </a:r>
          </a:p>
          <a:p>
            <a:pPr lvl="1">
              <a:lnSpc>
                <a:spcPct val="90000"/>
              </a:lnSpc>
            </a:pPr>
            <a:r>
              <a:rPr lang="en-GB" sz="1900" dirty="0">
                <a:solidFill>
                  <a:srgbClr val="FF0000"/>
                </a:solidFill>
              </a:rPr>
              <a:t>Patient and clinician access to information – smart phones, portable technology</a:t>
            </a:r>
          </a:p>
          <a:p>
            <a:pPr>
              <a:lnSpc>
                <a:spcPct val="90000"/>
              </a:lnSpc>
            </a:pPr>
            <a:r>
              <a:rPr lang="en-GB" sz="1900" dirty="0"/>
              <a:t>Personalised or precision medicine-application of emergent technologies</a:t>
            </a:r>
          </a:p>
          <a:p>
            <a:pPr>
              <a:lnSpc>
                <a:spcPct val="90000"/>
              </a:lnSpc>
            </a:pPr>
            <a:r>
              <a:rPr lang="en-GB" sz="1900" dirty="0"/>
              <a:t>Treatment guidelines</a:t>
            </a:r>
          </a:p>
          <a:p>
            <a:pPr>
              <a:lnSpc>
                <a:spcPct val="90000"/>
              </a:lnSpc>
            </a:pPr>
            <a:r>
              <a:rPr lang="en-GB" sz="1900" dirty="0"/>
              <a:t>Electronic guidelines</a:t>
            </a:r>
          </a:p>
          <a:p>
            <a:pPr>
              <a:lnSpc>
                <a:spcPct val="90000"/>
              </a:lnSpc>
            </a:pPr>
            <a:r>
              <a:rPr lang="en-GB" sz="1900" dirty="0"/>
              <a:t>Electronic health records</a:t>
            </a:r>
          </a:p>
          <a:p>
            <a:pPr>
              <a:lnSpc>
                <a:spcPct val="90000"/>
              </a:lnSpc>
            </a:pPr>
            <a:r>
              <a:rPr lang="en-GB" sz="1900" dirty="0"/>
              <a:t>Mobile technology</a:t>
            </a:r>
          </a:p>
          <a:p>
            <a:pPr>
              <a:lnSpc>
                <a:spcPct val="90000"/>
              </a:lnSpc>
            </a:pPr>
            <a:r>
              <a:rPr lang="en-GB" sz="1900" dirty="0"/>
              <a:t>Digital development</a:t>
            </a:r>
          </a:p>
          <a:p>
            <a:pPr>
              <a:lnSpc>
                <a:spcPct val="90000"/>
              </a:lnSpc>
            </a:pPr>
            <a:r>
              <a:rPr lang="en-GB" sz="1900" dirty="0"/>
              <a:t>Social innovations</a:t>
            </a:r>
          </a:p>
          <a:p>
            <a:pPr marL="0" indent="0">
              <a:lnSpc>
                <a:spcPct val="90000"/>
              </a:lnSpc>
              <a:buNone/>
            </a:pPr>
            <a:endParaRPr lang="en-GB" sz="1600" dirty="0"/>
          </a:p>
          <a:p>
            <a:pPr marL="0" indent="0">
              <a:lnSpc>
                <a:spcPct val="90000"/>
              </a:lnSpc>
              <a:buNone/>
            </a:pPr>
            <a:r>
              <a:rPr lang="en-GB" sz="1600" dirty="0"/>
              <a:t>"patients are in control of the information they need to improve their health and wellbeing and NHS information systems are designed to support clinicians and other front-line staff to deliver safe, high quality care to their patients“</a:t>
            </a:r>
          </a:p>
          <a:p>
            <a:pPr marL="0" indent="0" algn="r">
              <a:lnSpc>
                <a:spcPct val="90000"/>
              </a:lnSpc>
              <a:buNone/>
            </a:pPr>
            <a:r>
              <a:rPr lang="en-GB" sz="1600" dirty="0"/>
              <a:t>DH (2012) The power of information</a:t>
            </a:r>
          </a:p>
        </p:txBody>
      </p:sp>
      <p:pic>
        <p:nvPicPr>
          <p:cNvPr id="7" name="Picture 6">
            <a:extLst>
              <a:ext uri="{FF2B5EF4-FFF2-40B4-BE49-F238E27FC236}">
                <a16:creationId xmlns:a16="http://schemas.microsoft.com/office/drawing/2014/main" id="{227ACD2C-331A-4809-89A4-B5B569636298}"/>
              </a:ext>
            </a:extLst>
          </p:cNvPr>
          <p:cNvPicPr>
            <a:picLocks noChangeAspect="1"/>
          </p:cNvPicPr>
          <p:nvPr/>
        </p:nvPicPr>
        <p:blipFill>
          <a:blip r:embed="rId2"/>
          <a:stretch>
            <a:fillRect/>
          </a:stretch>
        </p:blipFill>
        <p:spPr>
          <a:xfrm>
            <a:off x="5856578" y="1926950"/>
            <a:ext cx="2830222" cy="2801194"/>
          </a:xfrm>
          <a:prstGeom prst="rect">
            <a:avLst/>
          </a:prstGeom>
          <a:noFill/>
        </p:spPr>
      </p:pic>
    </p:spTree>
    <p:extLst>
      <p:ext uri="{BB962C8B-B14F-4D97-AF65-F5344CB8AC3E}">
        <p14:creationId xmlns:p14="http://schemas.microsoft.com/office/powerpoint/2010/main" val="208181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8620-BE50-4151-9605-BA734302AFEB}"/>
              </a:ext>
            </a:extLst>
          </p:cNvPr>
          <p:cNvSpPr>
            <a:spLocks noGrp="1"/>
          </p:cNvSpPr>
          <p:nvPr>
            <p:ph type="title"/>
          </p:nvPr>
        </p:nvSpPr>
        <p:spPr>
          <a:xfrm>
            <a:off x="457200" y="920749"/>
            <a:ext cx="8229600" cy="836083"/>
          </a:xfrm>
        </p:spPr>
        <p:txBody>
          <a:bodyPr wrap="square" anchor="ctr">
            <a:normAutofit/>
          </a:bodyPr>
          <a:lstStyle/>
          <a:p>
            <a:pPr>
              <a:lnSpc>
                <a:spcPct val="90000"/>
              </a:lnSpc>
            </a:pPr>
            <a:r>
              <a:rPr lang="en-GB" sz="3100" dirty="0"/>
              <a:t>Quality Improvement – </a:t>
            </a:r>
            <a:r>
              <a:rPr lang="en-GB" sz="3100" dirty="0">
                <a:solidFill>
                  <a:srgbClr val="FF0000"/>
                </a:solidFill>
              </a:rPr>
              <a:t>Non Medical Prescribing</a:t>
            </a:r>
          </a:p>
        </p:txBody>
      </p:sp>
      <p:graphicFrame>
        <p:nvGraphicFramePr>
          <p:cNvPr id="8" name="Content Placeholder 4">
            <a:extLst>
              <a:ext uri="{FF2B5EF4-FFF2-40B4-BE49-F238E27FC236}">
                <a16:creationId xmlns:a16="http://schemas.microsoft.com/office/drawing/2014/main" id="{3573FF06-DFF2-E1E1-0F9E-4D9FBEB2FE85}"/>
              </a:ext>
            </a:extLst>
          </p:cNvPr>
          <p:cNvGraphicFramePr>
            <a:graphicFrameLocks noGrp="1"/>
          </p:cNvGraphicFramePr>
          <p:nvPr>
            <p:ph idx="1"/>
            <p:extLst>
              <p:ext uri="{D42A27DB-BD31-4B8C-83A1-F6EECF244321}">
                <p14:modId xmlns:p14="http://schemas.microsoft.com/office/powerpoint/2010/main" val="3074701548"/>
              </p:ext>
            </p:extLst>
          </p:nvPr>
        </p:nvGraphicFramePr>
        <p:xfrm>
          <a:off x="457200" y="1830917"/>
          <a:ext cx="8229600" cy="429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87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BCA59-EF29-410A-8024-6E192F9DC53D}"/>
              </a:ext>
            </a:extLst>
          </p:cNvPr>
          <p:cNvSpPr>
            <a:spLocks noGrp="1"/>
          </p:cNvSpPr>
          <p:nvPr>
            <p:ph type="title"/>
          </p:nvPr>
        </p:nvSpPr>
        <p:spPr>
          <a:xfrm>
            <a:off x="457200" y="920749"/>
            <a:ext cx="8229600" cy="836083"/>
          </a:xfrm>
        </p:spPr>
        <p:txBody>
          <a:bodyPr wrap="square" anchor="ctr">
            <a:normAutofit/>
          </a:bodyPr>
          <a:lstStyle/>
          <a:p>
            <a:pPr>
              <a:lnSpc>
                <a:spcPct val="90000"/>
              </a:lnSpc>
            </a:pPr>
            <a:r>
              <a:rPr lang="en-GB" sz="3400" dirty="0"/>
              <a:t>Leadership focus </a:t>
            </a:r>
            <a:r>
              <a:rPr lang="en-GB" sz="3400" dirty="0">
                <a:solidFill>
                  <a:srgbClr val="FF0000"/>
                </a:solidFill>
              </a:rPr>
              <a:t>– Non Medical Prescribing</a:t>
            </a:r>
          </a:p>
        </p:txBody>
      </p:sp>
      <p:sp>
        <p:nvSpPr>
          <p:cNvPr id="2" name="Content Placeholder 1">
            <a:extLst>
              <a:ext uri="{FF2B5EF4-FFF2-40B4-BE49-F238E27FC236}">
                <a16:creationId xmlns:a16="http://schemas.microsoft.com/office/drawing/2014/main" id="{5CE2C9D2-0C32-4460-95AA-C4EDA91F3CDA}"/>
              </a:ext>
            </a:extLst>
          </p:cNvPr>
          <p:cNvSpPr>
            <a:spLocks noGrp="1"/>
          </p:cNvSpPr>
          <p:nvPr>
            <p:ph sz="half" idx="1"/>
          </p:nvPr>
        </p:nvSpPr>
        <p:spPr>
          <a:xfrm>
            <a:off x="457200" y="1905000"/>
            <a:ext cx="4038600" cy="4221163"/>
          </a:xfrm>
        </p:spPr>
        <p:txBody>
          <a:bodyPr wrap="square" anchor="t">
            <a:normAutofit lnSpcReduction="10000"/>
          </a:bodyPr>
          <a:lstStyle/>
          <a:p>
            <a:pPr>
              <a:lnSpc>
                <a:spcPct val="90000"/>
              </a:lnSpc>
            </a:pPr>
            <a:r>
              <a:rPr lang="en-GB" sz="1800" dirty="0"/>
              <a:t>Leaders are critical in shaping organisational culture</a:t>
            </a:r>
          </a:p>
          <a:p>
            <a:pPr>
              <a:lnSpc>
                <a:spcPct val="90000"/>
              </a:lnSpc>
            </a:pPr>
            <a:r>
              <a:rPr lang="en-GB" sz="1800" dirty="0"/>
              <a:t>Leadership styles contribute to team cohesion, lower stress, and higher empowerment and self-efficacy</a:t>
            </a:r>
          </a:p>
          <a:p>
            <a:pPr>
              <a:lnSpc>
                <a:spcPct val="90000"/>
              </a:lnSpc>
            </a:pPr>
            <a:r>
              <a:rPr lang="en-GB" sz="1800" dirty="0"/>
              <a:t>Nurses prefer managers who are participative, facilitative, and emotionally intelligent</a:t>
            </a:r>
          </a:p>
          <a:p>
            <a:pPr>
              <a:lnSpc>
                <a:spcPct val="90000"/>
              </a:lnSpc>
            </a:pPr>
            <a:r>
              <a:rPr lang="en-GB" sz="1800" b="0" i="0" dirty="0">
                <a:effectLst/>
              </a:rPr>
              <a:t>Leadership is a predictor of quality outcomes in health care settings</a:t>
            </a:r>
          </a:p>
          <a:p>
            <a:pPr>
              <a:lnSpc>
                <a:spcPct val="90000"/>
              </a:lnSpc>
            </a:pPr>
            <a:r>
              <a:rPr lang="en-GB" sz="1800" dirty="0"/>
              <a:t>Authentic leaders offer good role models consistent with values and vision for health care. They offer individualised consideration of staff, provide motivation and stimulate of creativity and innovation.</a:t>
            </a:r>
          </a:p>
        </p:txBody>
      </p:sp>
      <p:pic>
        <p:nvPicPr>
          <p:cNvPr id="4" name="Content Placeholder 3">
            <a:extLst>
              <a:ext uri="{FF2B5EF4-FFF2-40B4-BE49-F238E27FC236}">
                <a16:creationId xmlns:a16="http://schemas.microsoft.com/office/drawing/2014/main" id="{543AFA21-1B59-4B06-9535-D855B2EB4118}"/>
              </a:ext>
            </a:extLst>
          </p:cNvPr>
          <p:cNvPicPr>
            <a:picLocks noGrp="1" noChangeAspect="1"/>
          </p:cNvPicPr>
          <p:nvPr>
            <p:ph sz="half" idx="2"/>
          </p:nvPr>
        </p:nvPicPr>
        <p:blipFill>
          <a:blip r:embed="rId2"/>
          <a:stretch>
            <a:fillRect/>
          </a:stretch>
        </p:blipFill>
        <p:spPr>
          <a:xfrm>
            <a:off x="4648200" y="1984851"/>
            <a:ext cx="4038600" cy="4061460"/>
          </a:xfrm>
          <a:prstGeom prst="rect">
            <a:avLst/>
          </a:prstGeom>
        </p:spPr>
      </p:pic>
    </p:spTree>
    <p:extLst>
      <p:ext uri="{BB962C8B-B14F-4D97-AF65-F5344CB8AC3E}">
        <p14:creationId xmlns:p14="http://schemas.microsoft.com/office/powerpoint/2010/main" val="243325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E75FB2-0B40-4E2A-85C4-77A8254ABADB}"/>
              </a:ext>
            </a:extLst>
          </p:cNvPr>
          <p:cNvSpPr>
            <a:spLocks noGrp="1"/>
          </p:cNvSpPr>
          <p:nvPr>
            <p:ph idx="1"/>
          </p:nvPr>
        </p:nvSpPr>
        <p:spPr/>
        <p:txBody>
          <a:bodyPr/>
          <a:lstStyle/>
          <a:p>
            <a:pPr marL="0" indent="0">
              <a:buNone/>
            </a:pPr>
            <a:r>
              <a:rPr lang="en-GB" sz="2400" b="1" i="0" u="none" strike="noStrike" baseline="0" dirty="0">
                <a:solidFill>
                  <a:srgbClr val="000000"/>
                </a:solidFill>
              </a:rPr>
              <a:t>The Non-Medical Prescribing Lead advocates </a:t>
            </a:r>
            <a:r>
              <a:rPr lang="en-GB" sz="2400" b="1" i="0" u="none" strike="noStrike" baseline="0">
                <a:solidFill>
                  <a:srgbClr val="000000"/>
                </a:solidFill>
              </a:rPr>
              <a:t>and facilitates</a:t>
            </a:r>
          </a:p>
          <a:p>
            <a:pPr marL="0" indent="0">
              <a:buNone/>
            </a:pPr>
            <a:endParaRPr lang="en-GB" sz="1800" b="0" i="0" u="none" strike="noStrike" baseline="0" dirty="0">
              <a:solidFill>
                <a:srgbClr val="000000"/>
              </a:solidFill>
            </a:endParaRPr>
          </a:p>
          <a:p>
            <a:r>
              <a:rPr lang="en-GB" sz="2000" b="0" i="0" u="none" strike="noStrike" baseline="0" dirty="0">
                <a:solidFill>
                  <a:srgbClr val="000000"/>
                </a:solidFill>
              </a:rPr>
              <a:t>Recognition of the benefits to patients of non-medical prescribing </a:t>
            </a:r>
          </a:p>
          <a:p>
            <a:r>
              <a:rPr lang="en-GB" sz="2000" b="0" i="0" u="none" strike="noStrike" baseline="0" dirty="0">
                <a:solidFill>
                  <a:srgbClr val="000000"/>
                </a:solidFill>
              </a:rPr>
              <a:t>Identification of a range of clinical areas where patients could benefit </a:t>
            </a:r>
          </a:p>
          <a:p>
            <a:r>
              <a:rPr lang="en-GB" sz="2000" b="0" i="0" u="none" strike="noStrike" baseline="0" dirty="0">
                <a:solidFill>
                  <a:srgbClr val="000000"/>
                </a:solidFill>
              </a:rPr>
              <a:t>Highlighting that such developments need to be service driven and Divisions and Directorates are key to including non-medical prescribing in business plans and identifying areas where service re-engineering should support non-medical prescribing. </a:t>
            </a:r>
          </a:p>
          <a:p>
            <a:r>
              <a:rPr lang="en-GB" sz="2000" b="0" i="0" u="none" strike="noStrike" baseline="0" dirty="0">
                <a:solidFill>
                  <a:srgbClr val="000000"/>
                </a:solidFill>
              </a:rPr>
              <a:t>Identification of ways to support and sustain the transition of staff to advanced roles and developing the services they provide </a:t>
            </a:r>
          </a:p>
          <a:p>
            <a:r>
              <a:rPr lang="en-GB" sz="2000" b="0" i="0" u="none" strike="noStrike" baseline="0" dirty="0">
                <a:solidFill>
                  <a:srgbClr val="000000"/>
                </a:solidFill>
              </a:rPr>
              <a:t>Continuing Professional Development opportunities both within the Trust and externally</a:t>
            </a:r>
          </a:p>
          <a:p>
            <a:endParaRPr lang="en-GB" dirty="0"/>
          </a:p>
        </p:txBody>
      </p:sp>
      <p:sp>
        <p:nvSpPr>
          <p:cNvPr id="5" name="Title 4">
            <a:extLst>
              <a:ext uri="{FF2B5EF4-FFF2-40B4-BE49-F238E27FC236}">
                <a16:creationId xmlns:a16="http://schemas.microsoft.com/office/drawing/2014/main" id="{C8B52D27-A928-40FF-85C2-E8CC75486036}"/>
              </a:ext>
            </a:extLst>
          </p:cNvPr>
          <p:cNvSpPr>
            <a:spLocks noGrp="1"/>
          </p:cNvSpPr>
          <p:nvPr>
            <p:ph type="title"/>
          </p:nvPr>
        </p:nvSpPr>
        <p:spPr/>
        <p:txBody>
          <a:bodyPr/>
          <a:lstStyle/>
          <a:p>
            <a:r>
              <a:rPr lang="en-GB" dirty="0"/>
              <a:t>Non-medical prescribing leadership</a:t>
            </a:r>
          </a:p>
        </p:txBody>
      </p:sp>
    </p:spTree>
    <p:extLst>
      <p:ext uri="{BB962C8B-B14F-4D97-AF65-F5344CB8AC3E}">
        <p14:creationId xmlns:p14="http://schemas.microsoft.com/office/powerpoint/2010/main" val="36135617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599</TotalTime>
  <Words>1098</Words>
  <Application>Microsoft Office PowerPoint</Application>
  <PresentationFormat>On-screen Show (4:3)</PresentationFormat>
  <Paragraphs>136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PublicSans</vt:lpstr>
      <vt:lpstr>Custom Design</vt:lpstr>
      <vt:lpstr>Non Medical Prescribing in Cardiology Strategy and Governance</vt:lpstr>
      <vt:lpstr>Strategy and Governance</vt:lpstr>
      <vt:lpstr>PowerPoint Presentation</vt:lpstr>
      <vt:lpstr>Clinical governance</vt:lpstr>
      <vt:lpstr>Patient focus – Non Medical Prescribing</vt:lpstr>
      <vt:lpstr>Information focus – Non-Medical Prescribing</vt:lpstr>
      <vt:lpstr>Quality Improvement – Non Medical Prescribing</vt:lpstr>
      <vt:lpstr>Leadership focus – Non Medical Prescribing</vt:lpstr>
      <vt:lpstr>Non-medical prescribing leadership</vt:lpstr>
      <vt:lpstr>Staff Focus – Non Medical Prescribing</vt:lpstr>
      <vt:lpstr>PowerPoint Presentation</vt:lpstr>
      <vt:lpstr>PowerPoint Presentation</vt:lpstr>
      <vt:lpstr>PowerPoint Presentation</vt:lpstr>
      <vt:lpstr>PowerPoint Presentation</vt:lpstr>
      <vt:lpstr>PowerPoint Presentation</vt:lpstr>
      <vt:lpstr>PowerPoint Presentation</vt:lpstr>
      <vt:lpstr>Cardiac effects of the virus</vt:lpstr>
      <vt:lpstr>PowerPoint Presentation</vt:lpstr>
      <vt:lpstr>Current issues and challenges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Practical Guide to Effective  Prescribing in Cardiology For Current &amp; Aspiring Non Medical Prescribers</dc:title>
  <dc:creator>Jan Keenan</dc:creator>
  <cp:lastModifiedBy>Keenan, Jan (RTH) OUH</cp:lastModifiedBy>
  <cp:revision>18</cp:revision>
  <dcterms:created xsi:type="dcterms:W3CDTF">2021-05-07T15:53:12Z</dcterms:created>
  <dcterms:modified xsi:type="dcterms:W3CDTF">2022-04-20T15:01:39Z</dcterms:modified>
</cp:coreProperties>
</file>