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4"/>
  </p:sldMasterIdLst>
  <p:notesMasterIdLst>
    <p:notesMasterId r:id="rId16"/>
  </p:notesMasterIdLst>
  <p:handoutMasterIdLst>
    <p:handoutMasterId r:id="rId17"/>
  </p:handoutMasterIdLst>
  <p:sldIdLst>
    <p:sldId id="258" r:id="rId5"/>
    <p:sldId id="410" r:id="rId6"/>
    <p:sldId id="1950" r:id="rId7"/>
    <p:sldId id="412" r:id="rId8"/>
    <p:sldId id="999" r:id="rId9"/>
    <p:sldId id="1945" r:id="rId10"/>
    <p:sldId id="1944" r:id="rId11"/>
    <p:sldId id="1935" r:id="rId12"/>
    <p:sldId id="1947" r:id="rId13"/>
    <p:sldId id="1948" r:id="rId14"/>
    <p:sldId id="263" r:id="rId15"/>
  </p:sldIdLst>
  <p:sldSz cx="9144000" cy="6858000" type="screen4x3"/>
  <p:notesSz cx="6669088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C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3D5078-DE04-46EF-9F9B-AE72A4174BF5}" v="7" dt="2022-04-04T16:47:29.2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72" autoAdjust="0"/>
  </p:normalViewPr>
  <p:slideViewPr>
    <p:cSldViewPr>
      <p:cViewPr varScale="1">
        <p:scale>
          <a:sx n="83" d="100"/>
          <a:sy n="83" d="100"/>
        </p:scale>
        <p:origin x="8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C7FFB-FF61-41B9-9057-468065273599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C4C4C-D86B-4C43-B351-38A4CABC5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373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2" y="4715153"/>
            <a:ext cx="4890665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0" y="9430306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363AC69F-52BE-4939-9E58-6431094BEAC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4840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2488" y="744538"/>
            <a:ext cx="4964112" cy="3722687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9pPr>
          </a:lstStyle>
          <a:p>
            <a:fld id="{7189F608-3937-485A-A8D0-FE4C97C8D2E2}" type="slidenum">
              <a:rPr lang="en-GB" altLang="en-US" sz="1200">
                <a:solidFill>
                  <a:schemeClr val="tx1"/>
                </a:solidFill>
                <a:latin typeface="Arial" charset="0"/>
              </a:rPr>
              <a:pPr/>
              <a:t>1</a:t>
            </a:fld>
            <a:endParaRPr lang="en-GB" altLang="en-US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2488" y="744538"/>
            <a:ext cx="4964112" cy="3722687"/>
          </a:xfrm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9pPr>
          </a:lstStyle>
          <a:p>
            <a:fld id="{D299AED7-F71E-4463-BF08-7D880F32B0AD}" type="slidenum">
              <a:rPr lang="en-GB" altLang="en-US" sz="1200">
                <a:solidFill>
                  <a:schemeClr val="tx1"/>
                </a:solidFill>
                <a:latin typeface="Arial" charset="0"/>
              </a:rPr>
              <a:pPr/>
              <a:t>11</a:t>
            </a:fld>
            <a:endParaRPr lang="en-GB" altLang="en-US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87483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pic>
        <p:nvPicPr>
          <p:cNvPr id="5" name="Picture 9" descr="Centre_logo_RGB_medium_JP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7" y="333376"/>
            <a:ext cx="3598863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2362200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rgbClr val="DEECD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5029200"/>
            <a:ext cx="7010400" cy="1066800"/>
          </a:xfrm>
        </p:spPr>
        <p:txBody>
          <a:bodyPr anchor="ctr"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B3048-85B0-40B8-99FA-B7623FCC36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55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45720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9C0C0B-BC6C-4548-BFAC-C27CC5C157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710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43CC7-3F96-4F43-9CE4-72D9A28EB7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33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45720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93EF22-F7A1-46F3-9101-B45A17FF41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87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0226B-54C0-4E14-A111-3DE591295F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424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45720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516E78-D601-46BD-9A4B-E85ED1ECB3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51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DE279-3DCE-4F03-9CE0-94678CC41E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41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45720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0320CB-0C31-4505-A9C7-1F51CF5D3E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821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BD596-D75C-4B93-B45A-0F3A183F0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91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F47125-3B64-4C0A-B1F4-22EFEA1CB8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86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C42D03-80A7-4421-ADD9-0757BC118F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78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C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87483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>
                <a:solidFill>
                  <a:schemeClr val="tx1"/>
                </a:solidFill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>
                <a:solidFill>
                  <a:schemeClr val="tx1"/>
                </a:solidFill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8B3CF440-79B4-4384-B9B7-E51F90B883A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 descr="Centre_logo_RGB_medium_JPG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7" y="333376"/>
            <a:ext cx="3598863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ea typeface="ＭＳ Ｐゴシック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ea typeface="ＭＳ Ｐゴシック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ea typeface="ＭＳ Ｐゴシック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ea typeface="ＭＳ Ｐゴシック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ea typeface="ＭＳ Ｐゴシック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ea typeface="ＭＳ Ｐゴシック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ea typeface="ＭＳ Ｐゴシック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ea typeface="ＭＳ Ｐゴシック" pitchFamily="1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equallywell.co.u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quallywell.co.uk/resources/a-guide-for-people-with-severe-mental-illness-and-their-carers-on-what-to-expect-from-the-covid-19-vaccination-programm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quallywell.co.uk/resources/flu-vaccination-and-mental-illness-resource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The Covid-19 pandemic and its impacts so far</a:t>
            </a:r>
            <a:br>
              <a:rPr lang="en-GB" altLang="en-US" dirty="0"/>
            </a:br>
            <a:endParaRPr lang="en-GB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dirty="0"/>
              <a:t>Andy Bell, 25 April 2022</a:t>
            </a:r>
          </a:p>
          <a:p>
            <a:r>
              <a:rPr lang="en-GB" altLang="en-US" dirty="0"/>
              <a:t>@</a:t>
            </a:r>
            <a:r>
              <a:rPr lang="en-GB" altLang="en-US" dirty="0" err="1"/>
              <a:t>Andy__Bell</a:t>
            </a:r>
            <a:r>
              <a:rPr lang="en-GB" altLang="en-US" dirty="0"/>
              <a:t>__ @</a:t>
            </a:r>
            <a:r>
              <a:rPr lang="en-GB" altLang="en-US" dirty="0" err="1"/>
              <a:t>CentreforMH</a:t>
            </a:r>
            <a:r>
              <a:rPr lang="en-GB" altLang="en-US" dirty="0"/>
              <a:t> @</a:t>
            </a:r>
            <a:r>
              <a:rPr lang="en-GB" altLang="en-US" dirty="0" err="1"/>
              <a:t>EquallyWellUK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B4BDB-758C-46B1-B280-005834B07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Shortcomings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71B4E-8233-4C1E-BFA2-7101E8CD8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Limited implementation of agreed priorities</a:t>
            </a:r>
          </a:p>
          <a:p>
            <a:r>
              <a:rPr lang="en-GB" dirty="0"/>
              <a:t>Resource constraints, especially in primary care</a:t>
            </a:r>
          </a:p>
          <a:p>
            <a:r>
              <a:rPr lang="en-GB" dirty="0"/>
              <a:t>Workforce confidence, knowledge and skill</a:t>
            </a:r>
          </a:p>
          <a:p>
            <a:r>
              <a:rPr lang="en-GB" dirty="0"/>
              <a:t>Lack of holistic or equalities approaches </a:t>
            </a:r>
          </a:p>
          <a:p>
            <a:r>
              <a:rPr lang="en-GB" dirty="0"/>
              <a:t>Entrenched discrimination against people diagnosed with ‘personality disorder’</a:t>
            </a:r>
          </a:p>
          <a:p>
            <a:r>
              <a:rPr lang="en-GB" dirty="0"/>
              <a:t>Continued overlooking, </a:t>
            </a:r>
            <a:r>
              <a:rPr lang="en-GB" dirty="0" err="1"/>
              <a:t>eg</a:t>
            </a:r>
            <a:r>
              <a:rPr lang="en-GB" dirty="0"/>
              <a:t> in flu vaccination</a:t>
            </a:r>
          </a:p>
        </p:txBody>
      </p:sp>
    </p:spTree>
    <p:extLst>
      <p:ext uri="{BB962C8B-B14F-4D97-AF65-F5344CB8AC3E}">
        <p14:creationId xmlns:p14="http://schemas.microsoft.com/office/powerpoint/2010/main" val="3899668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Thank you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dirty="0"/>
              <a:t>For more information: </a:t>
            </a:r>
          </a:p>
          <a:p>
            <a:r>
              <a:rPr lang="en-GB" altLang="en-US" dirty="0"/>
              <a:t>andy.bell@centreformentalhealth.org.uk</a:t>
            </a:r>
          </a:p>
          <a:p>
            <a:r>
              <a:rPr lang="en-GB" altLang="en-US" dirty="0"/>
              <a:t>@</a:t>
            </a:r>
            <a:r>
              <a:rPr lang="en-GB" altLang="en-US" dirty="0" err="1"/>
              <a:t>CentreforMH</a:t>
            </a:r>
            <a:r>
              <a:rPr lang="en-GB" altLang="en-US" dirty="0"/>
              <a:t> @</a:t>
            </a:r>
            <a:r>
              <a:rPr lang="en-GB" altLang="en-US" dirty="0" err="1"/>
              <a:t>EquallyWellUK</a:t>
            </a:r>
            <a:r>
              <a:rPr lang="en-GB" altLang="en-US" dirty="0"/>
              <a:t> @</a:t>
            </a:r>
            <a:r>
              <a:rPr lang="en-GB" altLang="en-US" dirty="0" err="1"/>
              <a:t>Andy__Bell</a:t>
            </a:r>
            <a:r>
              <a:rPr lang="en-GB" altLang="en-US" dirty="0"/>
              <a:t>__</a:t>
            </a:r>
          </a:p>
          <a:p>
            <a:r>
              <a:rPr lang="en-GB" altLang="en-US" dirty="0"/>
              <a:t>www.centreformentalhealth.org.uk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Collaborative to spur collective action on physical health</a:t>
            </a:r>
          </a:p>
          <a:p>
            <a:r>
              <a:rPr lang="en-GB" dirty="0"/>
              <a:t>Members from across UK including NHS, professional bodies, charities &amp; universities</a:t>
            </a:r>
          </a:p>
          <a:p>
            <a:r>
              <a:rPr lang="en-GB" dirty="0"/>
              <a:t>Three principles: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We all have a right to good health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No one organisation can do this alone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The answers lie in collaboration and coproduction</a:t>
            </a:r>
          </a:p>
          <a:p>
            <a:pPr marL="514350" indent="-457200">
              <a:buFont typeface="+mj-lt"/>
              <a:buAutoNum type="arabicPeriod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58818"/>
            <a:ext cx="2952328" cy="128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25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Coproduction included from the outset</a:t>
            </a:r>
          </a:p>
          <a:p>
            <a:r>
              <a:rPr lang="en-GB" dirty="0"/>
              <a:t>Hosted by Centre for Mental Health</a:t>
            </a:r>
          </a:p>
          <a:p>
            <a:r>
              <a:rPr lang="en-GB" dirty="0"/>
              <a:t>Experts by experience group brought together by Rethink Mental Illness</a:t>
            </a:r>
          </a:p>
          <a:p>
            <a:r>
              <a:rPr lang="en-GB" dirty="0"/>
              <a:t>Clinical group supported by clinical bodies including medical Royal Colleges, nursing, occupational therapists, dietitians, public health, etc</a:t>
            </a:r>
          </a:p>
          <a:p>
            <a:pPr marL="514350" indent="-457200">
              <a:buFont typeface="+mj-lt"/>
              <a:buAutoNum type="arabicPeriod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58818"/>
            <a:ext cx="2952328" cy="128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213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Major activities:</a:t>
            </a:r>
            <a:endParaRPr lang="en-GB" dirty="0"/>
          </a:p>
          <a:p>
            <a:r>
              <a:rPr lang="en-GB" dirty="0"/>
              <a:t>Sharing evidence, research and resources</a:t>
            </a:r>
          </a:p>
          <a:p>
            <a:r>
              <a:rPr lang="en-GB" dirty="0"/>
              <a:t>Publishing blogs &amp; podcasts on practice and experience</a:t>
            </a:r>
          </a:p>
          <a:p>
            <a:r>
              <a:rPr lang="en-GB" dirty="0"/>
              <a:t>Organising learning events, webinars and other activities</a:t>
            </a:r>
          </a:p>
          <a:p>
            <a:r>
              <a:rPr lang="en-GB" dirty="0"/>
              <a:t>Supporting system change and innovation</a:t>
            </a:r>
          </a:p>
          <a:p>
            <a:r>
              <a:rPr lang="en-GB" dirty="0"/>
              <a:t>Campaigning for change</a:t>
            </a:r>
          </a:p>
          <a:p>
            <a:r>
              <a:rPr lang="en-GB" dirty="0"/>
              <a:t>Website </a:t>
            </a:r>
            <a:r>
              <a:rPr lang="en-GB" dirty="0">
                <a:hlinkClick r:id="rId2"/>
              </a:rPr>
              <a:t>www.equallywell.co.uk</a:t>
            </a:r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58818"/>
            <a:ext cx="2952328" cy="128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085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FE842-8C0E-4621-98BE-512BECA54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importance of coproduction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18068-E6C6-49DA-A138-7A06141C6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Understanding what helps (and what doesn’t)</a:t>
            </a:r>
          </a:p>
          <a:p>
            <a:r>
              <a:rPr lang="en-GB" dirty="0"/>
              <a:t>Redesigning services as equal partners</a:t>
            </a:r>
          </a:p>
          <a:p>
            <a:r>
              <a:rPr lang="en-GB" dirty="0"/>
              <a:t>Peer-led services and peer support (including families/carers)</a:t>
            </a:r>
          </a:p>
          <a:p>
            <a:r>
              <a:rPr lang="en-GB" dirty="0"/>
              <a:t>Effective communication (both medium and message)</a:t>
            </a:r>
          </a:p>
        </p:txBody>
      </p:sp>
    </p:spTree>
    <p:extLst>
      <p:ext uri="{BB962C8B-B14F-4D97-AF65-F5344CB8AC3E}">
        <p14:creationId xmlns:p14="http://schemas.microsoft.com/office/powerpoint/2010/main" val="2758237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DCA0E-C663-4FDB-AB4E-EEC8051AA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Covid-19 vaccination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09A0-2FE2-47BA-ACD3-A85399F0F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Supporting NHS and partners to reach out to people with mental illness and carers</a:t>
            </a:r>
          </a:p>
          <a:p>
            <a:r>
              <a:rPr lang="en-GB" dirty="0"/>
              <a:t>Guide for ‘what to expect’ from the vaccination process</a:t>
            </a:r>
          </a:p>
          <a:p>
            <a:r>
              <a:rPr lang="en-GB" dirty="0">
                <a:hlinkClick r:id="rId2"/>
              </a:rPr>
              <a:t>https://equallywell.co.uk/resources/a-guide-for-people-with-severe-mental-illness-and-their-carers-on-what-to-expect-from-the-covid-19-vaccination-programme/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7545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78A0A-FDA8-42B9-BA82-B8912FD12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Flu vaccination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61F75-BBE3-49B6-A1CC-A931E82B0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Guides for:</a:t>
            </a:r>
          </a:p>
          <a:p>
            <a:pPr lvl="1"/>
            <a:r>
              <a:rPr lang="en-GB" dirty="0"/>
              <a:t>People living with mental illness and their families</a:t>
            </a:r>
          </a:p>
          <a:p>
            <a:pPr lvl="1"/>
            <a:r>
              <a:rPr lang="en-GB" dirty="0"/>
              <a:t>GPs and pharmacists</a:t>
            </a:r>
          </a:p>
          <a:p>
            <a:pPr lvl="1"/>
            <a:r>
              <a:rPr lang="en-GB" dirty="0"/>
              <a:t>Mental health teams</a:t>
            </a:r>
          </a:p>
          <a:p>
            <a:r>
              <a:rPr lang="en-GB" dirty="0">
                <a:hlinkClick r:id="rId2"/>
              </a:rPr>
              <a:t>https://equallywell.co.uk/resources/flu-vaccination-and-mental-illness-resources/</a:t>
            </a:r>
            <a:r>
              <a:rPr lang="en-GB" dirty="0"/>
              <a:t> </a:t>
            </a:r>
          </a:p>
          <a:p>
            <a:r>
              <a:rPr lang="en-GB" dirty="0"/>
              <a:t>Concern that not everyone with a mental illness if eligible for this still</a:t>
            </a:r>
          </a:p>
        </p:txBody>
      </p:sp>
    </p:spTree>
    <p:extLst>
      <p:ext uri="{BB962C8B-B14F-4D97-AF65-F5344CB8AC3E}">
        <p14:creationId xmlns:p14="http://schemas.microsoft.com/office/powerpoint/2010/main" val="2469287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567C5-BAB2-449D-BE00-ECF98DB83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Keys to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4BEBA-3FD5-4CBA-81BE-D9D84E20E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Coproduction works – at every level</a:t>
            </a:r>
          </a:p>
          <a:p>
            <a:r>
              <a:rPr lang="en-GB" dirty="0"/>
              <a:t>Words matter</a:t>
            </a:r>
          </a:p>
          <a:p>
            <a:r>
              <a:rPr lang="en-GB" dirty="0"/>
              <a:t>Use multimedia communication to reach people</a:t>
            </a:r>
          </a:p>
          <a:p>
            <a:r>
              <a:rPr lang="en-GB" dirty="0"/>
              <a:t>Community organisations can connect where statutory organisations can’t</a:t>
            </a:r>
          </a:p>
          <a:p>
            <a:r>
              <a:rPr lang="en-GB" dirty="0"/>
              <a:t>Trauma informed approaches work</a:t>
            </a:r>
          </a:p>
          <a:p>
            <a:r>
              <a:rPr lang="en-GB" dirty="0"/>
              <a:t>Support staff to ‘own’ it</a:t>
            </a:r>
          </a:p>
        </p:txBody>
      </p:sp>
    </p:spTree>
    <p:extLst>
      <p:ext uri="{BB962C8B-B14F-4D97-AF65-F5344CB8AC3E}">
        <p14:creationId xmlns:p14="http://schemas.microsoft.com/office/powerpoint/2010/main" val="2151358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84A32-5556-4461-85B6-A69EB7D1E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Positives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C0989-A276-4905-847B-4829FF71D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Growing interest in physical health equality across the NHS</a:t>
            </a:r>
          </a:p>
          <a:p>
            <a:r>
              <a:rPr lang="en-GB" dirty="0"/>
              <a:t>Funding for full six-point health check in primary care</a:t>
            </a:r>
          </a:p>
          <a:p>
            <a:r>
              <a:rPr lang="en-GB" dirty="0"/>
              <a:t>Commitment to extend smoking cessation treatment to mental health services</a:t>
            </a:r>
          </a:p>
          <a:p>
            <a:r>
              <a:rPr lang="en-GB" dirty="0"/>
              <a:t>Covid vaccination prioritisation and coverage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27343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539D31"/>
      </a:dk2>
      <a:lt2>
        <a:srgbClr val="808080"/>
      </a:lt2>
      <a:accent1>
        <a:srgbClr val="DEECD4"/>
      </a:accent1>
      <a:accent2>
        <a:srgbClr val="333399"/>
      </a:accent2>
      <a:accent3>
        <a:srgbClr val="FFFFFF"/>
      </a:accent3>
      <a:accent4>
        <a:srgbClr val="000000"/>
      </a:accent4>
      <a:accent5>
        <a:srgbClr val="ECF4E6"/>
      </a:accent5>
      <a:accent6>
        <a:srgbClr val="2D2D8A"/>
      </a:accent6>
      <a:hlink>
        <a:srgbClr val="53AF31"/>
      </a:hlink>
      <a:folHlink>
        <a:srgbClr val="53AF31"/>
      </a:folHlink>
    </a:clrScheme>
    <a:fontScheme name="Blank Presentation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D9499E21-13BB-474F-9F27-FD9181C464CD}" vid="{21B90EDE-BD3E-4017-B015-47D75A693F0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2AF03960E8114FB066A97574896111" ma:contentTypeVersion="0" ma:contentTypeDescription="Create a new document." ma:contentTypeScope="" ma:versionID="055d9fc6387173ab9d9160220a2c5ba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4ddb571d657badb0241e1dbcaf8c2f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C32C5B-6C33-4BED-B027-10276590CA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A794387-BD65-4F27-9820-0286029B148E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C622D4-736F-4DC2-85FF-CEB45281DE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32358</TotalTime>
  <Words>422</Words>
  <Application>Microsoft Office PowerPoint</Application>
  <PresentationFormat>On-screen Show (4:3)</PresentationFormat>
  <Paragraphs>62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Tahoma</vt:lpstr>
      <vt:lpstr>Blank</vt:lpstr>
      <vt:lpstr>The Covid-19 pandemic and its impacts so far </vt:lpstr>
      <vt:lpstr>PowerPoint Presentation</vt:lpstr>
      <vt:lpstr>PowerPoint Presentation</vt:lpstr>
      <vt:lpstr>PowerPoint Presentation</vt:lpstr>
      <vt:lpstr>The importance of coproduction</vt:lpstr>
      <vt:lpstr>Covid-19 vaccination resources</vt:lpstr>
      <vt:lpstr>Flu vaccination resources</vt:lpstr>
      <vt:lpstr>Keys to engagement</vt:lpstr>
      <vt:lpstr>Positives so far</vt:lpstr>
      <vt:lpstr>Shortcomings</vt:lpstr>
      <vt:lpstr>Thank you </vt:lpstr>
    </vt:vector>
  </TitlesOfParts>
  <Company>The Centre for Mental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policy now and in the future…</dc:title>
  <dc:creator>Andy Bell</dc:creator>
  <cp:lastModifiedBy>Andy Bell</cp:lastModifiedBy>
  <cp:revision>191</cp:revision>
  <cp:lastPrinted>2015-03-20T12:23:28Z</cp:lastPrinted>
  <dcterms:created xsi:type="dcterms:W3CDTF">2014-04-17T14:20:02Z</dcterms:created>
  <dcterms:modified xsi:type="dcterms:W3CDTF">2022-04-20T10:07:13Z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0x010100932AF03960E8114FB066A97574896111</vt:lpwstr>
  </property>
  <property fmtid="{D5CDD505-2E9C-101B-9397-08002B2CF9AE}" pid="3" name="IsMyDocuments">
    <vt:bool>true</vt:bool>
  </property>
</Properties>
</file>