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1"/>
  </p:notesMasterIdLst>
  <p:handoutMasterIdLst>
    <p:handoutMasterId r:id="rId42"/>
  </p:handoutMasterIdLst>
  <p:sldIdLst>
    <p:sldId id="468" r:id="rId3"/>
    <p:sldId id="754" r:id="rId4"/>
    <p:sldId id="570" r:id="rId5"/>
    <p:sldId id="756" r:id="rId6"/>
    <p:sldId id="816" r:id="rId7"/>
    <p:sldId id="779" r:id="rId8"/>
    <p:sldId id="780" r:id="rId9"/>
    <p:sldId id="810" r:id="rId10"/>
    <p:sldId id="835" r:id="rId11"/>
    <p:sldId id="832" r:id="rId12"/>
    <p:sldId id="766" r:id="rId13"/>
    <p:sldId id="765" r:id="rId14"/>
    <p:sldId id="763" r:id="rId15"/>
    <p:sldId id="764" r:id="rId16"/>
    <p:sldId id="841" r:id="rId17"/>
    <p:sldId id="833" r:id="rId18"/>
    <p:sldId id="770" r:id="rId19"/>
    <p:sldId id="843" r:id="rId20"/>
    <p:sldId id="834" r:id="rId21"/>
    <p:sldId id="837" r:id="rId22"/>
    <p:sldId id="826" r:id="rId23"/>
    <p:sldId id="836" r:id="rId24"/>
    <p:sldId id="737" r:id="rId25"/>
    <p:sldId id="823" r:id="rId26"/>
    <p:sldId id="824" r:id="rId27"/>
    <p:sldId id="840" r:id="rId28"/>
    <p:sldId id="825" r:id="rId29"/>
    <p:sldId id="821" r:id="rId30"/>
    <p:sldId id="819" r:id="rId31"/>
    <p:sldId id="827" r:id="rId32"/>
    <p:sldId id="800" r:id="rId33"/>
    <p:sldId id="828" r:id="rId34"/>
    <p:sldId id="830" r:id="rId35"/>
    <p:sldId id="839" r:id="rId36"/>
    <p:sldId id="838" r:id="rId37"/>
    <p:sldId id="842" r:id="rId38"/>
    <p:sldId id="261" r:id="rId39"/>
    <p:sldId id="805" r:id="rId4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  <a:srgbClr val="7600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5" autoAdjust="0"/>
    <p:restoredTop sz="81850" autoAdjust="0"/>
  </p:normalViewPr>
  <p:slideViewPr>
    <p:cSldViewPr>
      <p:cViewPr varScale="1">
        <p:scale>
          <a:sx n="100" d="100"/>
          <a:sy n="100" d="100"/>
        </p:scale>
        <p:origin x="24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426B308-8A42-41EA-B801-751A0CC7CAFB}" type="datetimeFigureOut">
              <a:rPr lang="en-US" smtClean="0"/>
              <a:pPr/>
              <a:t>12-May-22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530D151-012A-4E28-AB9C-C34300D34D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95DC18F-0CD9-4329-BA2A-858DD9FE0010}" type="datetimeFigureOut">
              <a:rPr lang="en-US" smtClean="0"/>
              <a:pPr/>
              <a:t>12-May-22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8E3E96D-FEB5-4C8F-911F-6D46F5E7D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7D8D44-B279-465F-BA0B-FACC4519008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519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26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14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01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51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298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491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567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550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681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97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253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078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362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41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694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034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998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792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422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79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62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275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124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752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D8D44-B279-465F-BA0B-FACC4519008D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3E96D-FEB5-4C8F-911F-6D46F5E7DFE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354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3E96D-FEB5-4C8F-911F-6D46F5E7DFE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543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72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84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25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6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3E96D-FEB5-4C8F-911F-6D46F5E7DFE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00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DBEA-38C3-4F35-9A74-BDD91A2C3E1B}" type="datetimeFigureOut">
              <a:rPr lang="en-US" smtClean="0"/>
              <a:pPr/>
              <a:t>12-May-22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3BBD-E786-4BBE-975C-EB6A94D8B3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DBEA-38C3-4F35-9A74-BDD91A2C3E1B}" type="datetimeFigureOut">
              <a:rPr lang="en-US" smtClean="0"/>
              <a:pPr/>
              <a:t>12-May-22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3BBD-E786-4BBE-975C-EB6A94D8B3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DBEA-38C3-4F35-9A74-BDD91A2C3E1B}" type="datetimeFigureOut">
              <a:rPr lang="en-US" smtClean="0"/>
              <a:pPr/>
              <a:t>12-May-22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3BBD-E786-4BBE-975C-EB6A94D8B3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DBEA-38C3-4F35-9A74-BDD91A2C3E1B}" type="datetimeFigureOut">
              <a:rPr lang="en-US" smtClean="0"/>
              <a:pPr/>
              <a:t>12-May-22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3BBD-E786-4BBE-975C-EB6A94D8B3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316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DBEA-38C3-4F35-9A74-BDD91A2C3E1B}" type="datetimeFigureOut">
              <a:rPr lang="en-US" smtClean="0"/>
              <a:pPr/>
              <a:t>12-May-22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3BBD-E786-4BBE-975C-EB6A94D8B3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312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DBEA-38C3-4F35-9A74-BDD91A2C3E1B}" type="datetimeFigureOut">
              <a:rPr lang="en-US" smtClean="0"/>
              <a:pPr/>
              <a:t>12-May-22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3BBD-E786-4BBE-975C-EB6A94D8B3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068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DBEA-38C3-4F35-9A74-BDD91A2C3E1B}" type="datetimeFigureOut">
              <a:rPr lang="en-US" smtClean="0"/>
              <a:pPr/>
              <a:t>12-May-22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3BBD-E786-4BBE-975C-EB6A94D8B3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914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DBEA-38C3-4F35-9A74-BDD91A2C3E1B}" type="datetimeFigureOut">
              <a:rPr lang="en-US" smtClean="0"/>
              <a:pPr/>
              <a:t>12-May-22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3BBD-E786-4BBE-975C-EB6A94D8B3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289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DBEA-38C3-4F35-9A74-BDD91A2C3E1B}" type="datetimeFigureOut">
              <a:rPr lang="en-US" smtClean="0"/>
              <a:pPr/>
              <a:t>12-May-22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3BBD-E786-4BBE-975C-EB6A94D8B3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594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DBEA-38C3-4F35-9A74-BDD91A2C3E1B}" type="datetimeFigureOut">
              <a:rPr lang="en-US" smtClean="0"/>
              <a:pPr/>
              <a:t>12-May-22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3BBD-E786-4BBE-975C-EB6A94D8B3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986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DBEA-38C3-4F35-9A74-BDD91A2C3E1B}" type="datetimeFigureOut">
              <a:rPr lang="en-US" smtClean="0"/>
              <a:pPr/>
              <a:t>12-May-22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3BBD-E786-4BBE-975C-EB6A94D8B3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56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DBEA-38C3-4F35-9A74-BDD91A2C3E1B}" type="datetimeFigureOut">
              <a:rPr lang="en-US" smtClean="0"/>
              <a:pPr/>
              <a:t>12-May-22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3BBD-E786-4BBE-975C-EB6A94D8B3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DBEA-38C3-4F35-9A74-BDD91A2C3E1B}" type="datetimeFigureOut">
              <a:rPr lang="en-US" smtClean="0"/>
              <a:pPr/>
              <a:t>12-May-22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4413BBD-E786-4BBE-975C-EB6A94D8B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611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DBEA-38C3-4F35-9A74-BDD91A2C3E1B}" type="datetimeFigureOut">
              <a:rPr lang="en-US" smtClean="0"/>
              <a:pPr/>
              <a:t>12-May-22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3BBD-E786-4BBE-975C-EB6A94D8B3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863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DBEA-38C3-4F35-9A74-BDD91A2C3E1B}" type="datetimeFigureOut">
              <a:rPr lang="en-US" smtClean="0"/>
              <a:pPr/>
              <a:t>12-May-22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3BBD-E786-4BBE-975C-EB6A94D8B3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2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DBEA-38C3-4F35-9A74-BDD91A2C3E1B}" type="datetimeFigureOut">
              <a:rPr lang="en-US" smtClean="0"/>
              <a:pPr/>
              <a:t>12-May-22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3BBD-E786-4BBE-975C-EB6A94D8B3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DBEA-38C3-4F35-9A74-BDD91A2C3E1B}" type="datetimeFigureOut">
              <a:rPr lang="en-US" smtClean="0"/>
              <a:pPr/>
              <a:t>12-May-22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3BBD-E786-4BBE-975C-EB6A94D8B3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DBEA-38C3-4F35-9A74-BDD91A2C3E1B}" type="datetimeFigureOut">
              <a:rPr lang="en-US" smtClean="0"/>
              <a:pPr/>
              <a:t>12-May-22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3BBD-E786-4BBE-975C-EB6A94D8B3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DBEA-38C3-4F35-9A74-BDD91A2C3E1B}" type="datetimeFigureOut">
              <a:rPr lang="en-US" smtClean="0"/>
              <a:pPr/>
              <a:t>12-May-22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3BBD-E786-4BBE-975C-EB6A94D8B3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DBEA-38C3-4F35-9A74-BDD91A2C3E1B}" type="datetimeFigureOut">
              <a:rPr lang="en-US" smtClean="0"/>
              <a:pPr/>
              <a:t>12-May-22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3BBD-E786-4BBE-975C-EB6A94D8B3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DBEA-38C3-4F35-9A74-BDD91A2C3E1B}" type="datetimeFigureOut">
              <a:rPr lang="en-US" smtClean="0"/>
              <a:pPr/>
              <a:t>12-May-22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13BBD-E786-4BBE-975C-EB6A94D8B3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DBEA-38C3-4F35-9A74-BDD91A2C3E1B}" type="datetimeFigureOut">
              <a:rPr lang="en-US" smtClean="0"/>
              <a:pPr/>
              <a:t>12-May-22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4413BBD-E786-4BBE-975C-EB6A94D8B3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61DBEA-38C3-4F35-9A74-BDD91A2C3E1B}" type="datetimeFigureOut">
              <a:rPr lang="en-US" smtClean="0"/>
              <a:pPr/>
              <a:t>12-May-22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413BBD-E786-4BBE-975C-EB6A94D8B3B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61DBEA-38C3-4F35-9A74-BDD91A2C3E1B}" type="datetimeFigureOut">
              <a:rPr lang="en-US" smtClean="0"/>
              <a:pPr/>
              <a:t>12-May-22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413BBD-E786-4BBE-975C-EB6A94D8B3B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5097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microsoft.com/office/2007/relationships/hdphoto" Target="../media/hdphoto1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microsoft.com/office/2007/relationships/hdphoto" Target="../media/hdphoto1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microsoft.com/office/2007/relationships/hdphoto" Target="../media/hdphoto1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microsoft.com/office/2007/relationships/hdphoto" Target="../media/hdphoto1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microsoft.com/office/2007/relationships/hdphoto" Target="../media/hdphoto1.wdp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511716"/>
            <a:ext cx="8305800" cy="1447800"/>
          </a:xfrm>
        </p:spPr>
        <p:txBody>
          <a:bodyPr>
            <a:normAutofit fontScale="90000"/>
          </a:bodyPr>
          <a:lstStyle/>
          <a:p>
            <a:r>
              <a:rPr lang="en-GB" sz="4700" dirty="0">
                <a:solidFill>
                  <a:schemeClr val="tx1"/>
                </a:solidFill>
              </a:rPr>
              <a:t>COVID-19: Recommendations</a:t>
            </a:r>
            <a:br>
              <a:rPr lang="en-GB" sz="4700" dirty="0">
                <a:solidFill>
                  <a:schemeClr val="tx1"/>
                </a:solidFill>
              </a:rPr>
            </a:br>
            <a:r>
              <a:rPr lang="en-GB" sz="4700" dirty="0">
                <a:solidFill>
                  <a:schemeClr val="tx1"/>
                </a:solidFill>
              </a:rPr>
              <a:t>for Surgery</a:t>
            </a:r>
            <a:br>
              <a:rPr lang="en-US" sz="2000" dirty="0"/>
            </a:br>
            <a:r>
              <a:rPr lang="en-US" sz="2900" dirty="0"/>
              <a:t>Outlook for day case emergency  surgery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E06DD83-8B9B-426D-A4F9-71D507FA9EE7}"/>
              </a:ext>
            </a:extLst>
          </p:cNvPr>
          <p:cNvSpPr txBox="1">
            <a:spLocks/>
          </p:cNvSpPr>
          <p:nvPr/>
        </p:nvSpPr>
        <p:spPr>
          <a:xfrm>
            <a:off x="5105400" y="4188116"/>
            <a:ext cx="3581400" cy="12982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By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Justin Kua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NIAA HSRC Clinical Research Fellow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MPhil/PhD Student at UCL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The Next Five Years">
            <a:extLst>
              <a:ext uri="{FF2B5EF4-FFF2-40B4-BE49-F238E27FC236}">
                <a16:creationId xmlns:a16="http://schemas.microsoft.com/office/drawing/2014/main" id="{B665D8B7-39B0-45D1-BD5F-318A1FCDB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737" y="1176526"/>
            <a:ext cx="2404063" cy="62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F Financing and Debt Service Relief">
            <a:extLst>
              <a:ext uri="{FF2B5EF4-FFF2-40B4-BE49-F238E27FC236}">
                <a16:creationId xmlns:a16="http://schemas.microsoft.com/office/drawing/2014/main" id="{F7EE430F-86BA-4325-A906-882EC2801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95800"/>
            <a:ext cx="1905000" cy="126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CF21EF-3F49-42F0-92D3-80F059940D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5486400"/>
            <a:ext cx="2026066" cy="1143000"/>
          </a:xfrm>
          <a:prstGeom prst="rect">
            <a:avLst/>
          </a:prstGeom>
        </p:spPr>
      </p:pic>
      <p:pic>
        <p:nvPicPr>
          <p:cNvPr id="5124" name="Picture 4" descr="European Commission Coordinated Economic Response To The COVID-19 Outbreak">
            <a:extLst>
              <a:ext uri="{FF2B5EF4-FFF2-40B4-BE49-F238E27FC236}">
                <a16:creationId xmlns:a16="http://schemas.microsoft.com/office/drawing/2014/main" id="{B0BDCFA0-E280-4E23-AEE4-4434F34D4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005" y="4556491"/>
            <a:ext cx="942975" cy="78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023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2973B10-E123-43E6-A127-ED839960B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3279" y="436291"/>
            <a:ext cx="2457749" cy="40781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7823E01-E95B-4C02-9C30-53D23BEEDA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400" y="428138"/>
            <a:ext cx="2457749" cy="40781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00F0C8A-12A3-4F0B-910C-8A377E51F1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8600" y="428138"/>
            <a:ext cx="2457749" cy="4078123"/>
          </a:xfrm>
          <a:prstGeom prst="rect">
            <a:avLst/>
          </a:prstGeom>
        </p:spPr>
      </p:pic>
      <p:pic>
        <p:nvPicPr>
          <p:cNvPr id="23" name="Picture 22" descr="A picture containing cake, decorated, colorful, close&#10;&#10;Description automatically generated">
            <a:extLst>
              <a:ext uri="{FF2B5EF4-FFF2-40B4-BE49-F238E27FC236}">
                <a16:creationId xmlns:a16="http://schemas.microsoft.com/office/drawing/2014/main" id="{9761128D-1AD7-4E85-98B9-019BAA29E6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821" y="1706571"/>
            <a:ext cx="418358" cy="418358"/>
          </a:xfrm>
          <a:prstGeom prst="rect">
            <a:avLst/>
          </a:prstGeom>
        </p:spPr>
      </p:pic>
      <p:pic>
        <p:nvPicPr>
          <p:cNvPr id="24" name="Picture 23" descr="A picture containing icon&#10;&#10;Description automatically generated">
            <a:extLst>
              <a:ext uri="{FF2B5EF4-FFF2-40B4-BE49-F238E27FC236}">
                <a16:creationId xmlns:a16="http://schemas.microsoft.com/office/drawing/2014/main" id="{BFB51BD1-5B02-4A9C-905B-F49E57031D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51" y="426353"/>
            <a:ext cx="403694" cy="403694"/>
          </a:xfrm>
          <a:prstGeom prst="rect">
            <a:avLst/>
          </a:prstGeom>
        </p:spPr>
      </p:pic>
      <p:pic>
        <p:nvPicPr>
          <p:cNvPr id="25" name="Picture 24" descr="A picture containing icon&#10;&#10;Description automatically generated">
            <a:extLst>
              <a:ext uri="{FF2B5EF4-FFF2-40B4-BE49-F238E27FC236}">
                <a16:creationId xmlns:a16="http://schemas.microsoft.com/office/drawing/2014/main" id="{460CD82B-587A-4617-B9EC-F4068D0940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94" y="419965"/>
            <a:ext cx="403694" cy="403694"/>
          </a:xfrm>
          <a:prstGeom prst="rect">
            <a:avLst/>
          </a:prstGeom>
        </p:spPr>
      </p:pic>
      <p:pic>
        <p:nvPicPr>
          <p:cNvPr id="26" name="Picture 25" descr="A picture containing cake, decorated, colorful, close&#10;&#10;Description automatically generated">
            <a:extLst>
              <a:ext uri="{FF2B5EF4-FFF2-40B4-BE49-F238E27FC236}">
                <a16:creationId xmlns:a16="http://schemas.microsoft.com/office/drawing/2014/main" id="{972090FD-50DB-485A-9A98-C7BC8C6037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417" y="1704305"/>
            <a:ext cx="418913" cy="4206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725655-E068-435E-98AB-795167B28461}"/>
              </a:ext>
            </a:extLst>
          </p:cNvPr>
          <p:cNvSpPr txBox="1"/>
          <p:nvPr/>
        </p:nvSpPr>
        <p:spPr>
          <a:xfrm>
            <a:off x="605399" y="4800600"/>
            <a:ext cx="2457749" cy="107721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‘</a:t>
            </a:r>
            <a:r>
              <a:rPr lang="en-GB" sz="1600" b="1" dirty="0">
                <a:latin typeface="+mj-lt"/>
              </a:rPr>
              <a:t>New Normal</a:t>
            </a:r>
            <a:r>
              <a:rPr lang="en-GB" sz="1600" dirty="0">
                <a:latin typeface="+mj-lt"/>
              </a:rPr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COVID-free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Fully vaccinated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i="1" dirty="0">
                <a:latin typeface="+mj-lt"/>
              </a:rPr>
              <a:t>LOWEST</a:t>
            </a:r>
            <a:r>
              <a:rPr lang="en-GB" sz="1600" dirty="0">
                <a:latin typeface="+mj-lt"/>
              </a:rPr>
              <a:t> risk</a:t>
            </a:r>
            <a:endParaRPr lang="en-US" sz="16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2378CF-9F54-4DD6-959C-D1F3BECB73E9}"/>
              </a:ext>
            </a:extLst>
          </p:cNvPr>
          <p:cNvSpPr txBox="1"/>
          <p:nvPr/>
        </p:nvSpPr>
        <p:spPr>
          <a:xfrm>
            <a:off x="3348600" y="4800600"/>
            <a:ext cx="2457749" cy="156966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‘</a:t>
            </a:r>
            <a:r>
              <a:rPr lang="en-GB" sz="1600" b="1" dirty="0">
                <a:latin typeface="+mj-lt"/>
              </a:rPr>
              <a:t>Acute COVID-19</a:t>
            </a:r>
            <a:r>
              <a:rPr lang="en-GB" sz="1600" dirty="0">
                <a:latin typeface="+mj-lt"/>
              </a:rPr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Positive for SARS-CoV-2 via RT-PCR or antigen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+/- Symptoms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i="1" dirty="0">
                <a:latin typeface="+mj-lt"/>
              </a:rPr>
              <a:t>HIGHEST</a:t>
            </a:r>
            <a:r>
              <a:rPr lang="en-GB" sz="1600" dirty="0">
                <a:latin typeface="+mj-lt"/>
              </a:rPr>
              <a:t> risk</a:t>
            </a:r>
            <a:endParaRPr lang="en-US" sz="16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518450-2023-4E50-82F4-F3965677DAF1}"/>
              </a:ext>
            </a:extLst>
          </p:cNvPr>
          <p:cNvSpPr txBox="1"/>
          <p:nvPr/>
        </p:nvSpPr>
        <p:spPr>
          <a:xfrm>
            <a:off x="6096000" y="4800600"/>
            <a:ext cx="2457749" cy="33855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‘</a:t>
            </a:r>
            <a:r>
              <a:rPr lang="en-GB" sz="1600" b="1" dirty="0">
                <a:latin typeface="+mj-lt"/>
              </a:rPr>
              <a:t>Post-COVID-19</a:t>
            </a:r>
            <a:r>
              <a:rPr lang="en-GB" sz="1600" dirty="0">
                <a:latin typeface="+mj-lt"/>
              </a:rPr>
              <a:t>’</a:t>
            </a:r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686B37C5-AD2E-4881-9DB4-C08DC0073B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51" y="920754"/>
            <a:ext cx="403694" cy="403694"/>
          </a:xfrm>
          <a:prstGeom prst="rect">
            <a:avLst/>
          </a:prstGeom>
        </p:spPr>
      </p:pic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C0CEE9A6-B5F0-4BDA-95D9-BC7174A072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79" y="427869"/>
            <a:ext cx="403694" cy="403694"/>
          </a:xfrm>
          <a:prstGeom prst="rect">
            <a:avLst/>
          </a:prstGeom>
        </p:spPr>
      </p:pic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CF0F2489-5824-416C-A061-A5C5F37AFB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22" y="421481"/>
            <a:ext cx="403694" cy="403694"/>
          </a:xfrm>
          <a:prstGeom prst="rect">
            <a:avLst/>
          </a:prstGeom>
        </p:spPr>
      </p:pic>
      <p:pic>
        <p:nvPicPr>
          <p:cNvPr id="27" name="Picture 26" descr="A picture containing icon&#10;&#10;Description automatically generated">
            <a:extLst>
              <a:ext uri="{FF2B5EF4-FFF2-40B4-BE49-F238E27FC236}">
                <a16:creationId xmlns:a16="http://schemas.microsoft.com/office/drawing/2014/main" id="{80714889-23A0-428D-A4EA-2201282A81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79" y="922270"/>
            <a:ext cx="403694" cy="403694"/>
          </a:xfrm>
          <a:prstGeom prst="rect">
            <a:avLst/>
          </a:prstGeom>
        </p:spPr>
      </p:pic>
      <p:pic>
        <p:nvPicPr>
          <p:cNvPr id="29" name="Picture 28" descr="A picture containing icon&#10;&#10;Description automatically generated">
            <a:extLst>
              <a:ext uri="{FF2B5EF4-FFF2-40B4-BE49-F238E27FC236}">
                <a16:creationId xmlns:a16="http://schemas.microsoft.com/office/drawing/2014/main" id="{B79B2E88-B74E-4C86-AFAE-CA5982534B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39" y="434506"/>
            <a:ext cx="403694" cy="403694"/>
          </a:xfrm>
          <a:prstGeom prst="rect">
            <a:avLst/>
          </a:prstGeom>
        </p:spPr>
      </p:pic>
      <p:pic>
        <p:nvPicPr>
          <p:cNvPr id="30" name="Picture 29" descr="A picture containing icon&#10;&#10;Description automatically generated">
            <a:extLst>
              <a:ext uri="{FF2B5EF4-FFF2-40B4-BE49-F238E27FC236}">
                <a16:creationId xmlns:a16="http://schemas.microsoft.com/office/drawing/2014/main" id="{A03719E3-F88C-4148-B810-1FBC4AE354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182" y="428118"/>
            <a:ext cx="403694" cy="403694"/>
          </a:xfrm>
          <a:prstGeom prst="rect">
            <a:avLst/>
          </a:prstGeom>
        </p:spPr>
      </p:pic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4C40D510-12DA-4B31-AD74-69C58A9E29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39" y="928907"/>
            <a:ext cx="403694" cy="40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4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6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2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5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8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1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062153E-F838-4EE1-B9AC-9941B90C1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35" y="2019300"/>
            <a:ext cx="8236929" cy="2819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BFAEDC-6945-447C-B96F-9FBE56493E9A}"/>
              </a:ext>
            </a:extLst>
          </p:cNvPr>
          <p:cNvSpPr txBox="1"/>
          <p:nvPr/>
        </p:nvSpPr>
        <p:spPr>
          <a:xfrm>
            <a:off x="3607726" y="4995446"/>
            <a:ext cx="5082738" cy="338554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600" dirty="0" err="1">
                <a:latin typeface="+mj-lt"/>
              </a:rPr>
              <a:t>COVIDSurg</a:t>
            </a:r>
            <a:r>
              <a:rPr lang="en-GB" sz="1600" dirty="0">
                <a:latin typeface="+mj-lt"/>
              </a:rPr>
              <a:t> Collaborative &amp; </a:t>
            </a:r>
            <a:r>
              <a:rPr lang="en-GB" sz="1600" dirty="0" err="1">
                <a:latin typeface="+mj-lt"/>
              </a:rPr>
              <a:t>GlobalSurg</a:t>
            </a:r>
            <a:r>
              <a:rPr lang="en-GB" sz="1600" dirty="0">
                <a:latin typeface="+mj-lt"/>
              </a:rPr>
              <a:t> Collaborative, 2021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2240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8B4A07B-CAD7-405A-BA42-7D5651DD5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" y="957262"/>
            <a:ext cx="7800975" cy="49434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4952A9-660D-4DA4-AD20-27BEB8A876F9}"/>
              </a:ext>
            </a:extLst>
          </p:cNvPr>
          <p:cNvSpPr txBox="1"/>
          <p:nvPr/>
        </p:nvSpPr>
        <p:spPr>
          <a:xfrm>
            <a:off x="5543031" y="6019800"/>
            <a:ext cx="2929456" cy="338554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600" dirty="0" err="1">
                <a:latin typeface="+mj-lt"/>
              </a:rPr>
              <a:t>Wijeysundera</a:t>
            </a:r>
            <a:r>
              <a:rPr lang="en-GB" sz="1600" dirty="0">
                <a:latin typeface="+mj-lt"/>
              </a:rPr>
              <a:t> &amp; </a:t>
            </a:r>
            <a:r>
              <a:rPr lang="en-GB" sz="1600" dirty="0" err="1">
                <a:latin typeface="+mj-lt"/>
              </a:rPr>
              <a:t>Khadaroo</a:t>
            </a:r>
            <a:r>
              <a:rPr lang="en-GB" sz="1600" dirty="0">
                <a:latin typeface="+mj-lt"/>
              </a:rPr>
              <a:t>, 2021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2105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37D55506-B6FE-4305-9BE5-DAB8805C3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1008110"/>
            <a:ext cx="8763000" cy="48417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F7F30D-1F36-42AA-BA91-0A1CDE1F0CA7}"/>
              </a:ext>
            </a:extLst>
          </p:cNvPr>
          <p:cNvSpPr txBox="1"/>
          <p:nvPr/>
        </p:nvSpPr>
        <p:spPr>
          <a:xfrm>
            <a:off x="6024044" y="5943600"/>
            <a:ext cx="2929456" cy="338554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600" dirty="0" err="1">
                <a:latin typeface="+mj-lt"/>
              </a:rPr>
              <a:t>Wijeysundera</a:t>
            </a:r>
            <a:r>
              <a:rPr lang="en-GB" sz="1600" dirty="0">
                <a:latin typeface="+mj-lt"/>
              </a:rPr>
              <a:t> &amp; </a:t>
            </a:r>
            <a:r>
              <a:rPr lang="en-GB" sz="1600" dirty="0" err="1">
                <a:latin typeface="+mj-lt"/>
              </a:rPr>
              <a:t>Khadaroo</a:t>
            </a:r>
            <a:r>
              <a:rPr lang="en-GB" sz="1600" dirty="0">
                <a:latin typeface="+mj-lt"/>
              </a:rPr>
              <a:t>, 2021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8973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9F7F30D-1F36-42AA-BA91-0A1CDE1F0CA7}"/>
              </a:ext>
            </a:extLst>
          </p:cNvPr>
          <p:cNvSpPr txBox="1"/>
          <p:nvPr/>
        </p:nvSpPr>
        <p:spPr>
          <a:xfrm>
            <a:off x="6119294" y="6248400"/>
            <a:ext cx="2929456" cy="338554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600" dirty="0" err="1">
                <a:latin typeface="+mj-lt"/>
              </a:rPr>
              <a:t>Wijeysundera</a:t>
            </a:r>
            <a:r>
              <a:rPr lang="en-GB" sz="1600" dirty="0">
                <a:latin typeface="+mj-lt"/>
              </a:rPr>
              <a:t> &amp; </a:t>
            </a:r>
            <a:r>
              <a:rPr lang="en-GB" sz="1600" dirty="0" err="1">
                <a:latin typeface="+mj-lt"/>
              </a:rPr>
              <a:t>Khadaroo</a:t>
            </a:r>
            <a:r>
              <a:rPr lang="en-GB" sz="1600" dirty="0">
                <a:latin typeface="+mj-lt"/>
              </a:rPr>
              <a:t>, 2021</a:t>
            </a:r>
            <a:endParaRPr lang="en-US" sz="1600" dirty="0">
              <a:latin typeface="+mj-lt"/>
            </a:endParaRP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AAC91490-A87C-4ADD-A444-E0BE9F120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" y="732655"/>
            <a:ext cx="9048750" cy="53926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DE21C4-2F9C-45AB-B7A2-B0C6EBE277ED}"/>
              </a:ext>
            </a:extLst>
          </p:cNvPr>
          <p:cNvSpPr txBox="1"/>
          <p:nvPr/>
        </p:nvSpPr>
        <p:spPr>
          <a:xfrm>
            <a:off x="2971800" y="1295400"/>
            <a:ext cx="1492589" cy="27699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+mj-lt"/>
              </a:rPr>
              <a:t>Persistent Symptoms</a:t>
            </a:r>
            <a:endParaRPr lang="en-US" sz="12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D99231-1D3F-4835-A9BE-423B91E3BF14}"/>
              </a:ext>
            </a:extLst>
          </p:cNvPr>
          <p:cNvSpPr txBox="1"/>
          <p:nvPr/>
        </p:nvSpPr>
        <p:spPr>
          <a:xfrm>
            <a:off x="2964000" y="3228201"/>
            <a:ext cx="1436420" cy="27699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+mj-lt"/>
              </a:rPr>
              <a:t>Resolved Symptoms</a:t>
            </a:r>
            <a:endParaRPr lang="en-US" sz="12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80A73F-9640-46DB-B06B-C3BB8AFEE75A}"/>
              </a:ext>
            </a:extLst>
          </p:cNvPr>
          <p:cNvSpPr txBox="1"/>
          <p:nvPr/>
        </p:nvSpPr>
        <p:spPr>
          <a:xfrm>
            <a:off x="2964000" y="3990201"/>
            <a:ext cx="1057469" cy="276999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+mj-lt"/>
              </a:rPr>
              <a:t>No Symptoms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831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2973B10-E123-43E6-A127-ED839960B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3279" y="436291"/>
            <a:ext cx="2457749" cy="40781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7823E01-E95B-4C02-9C30-53D23BEEDA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400" y="428138"/>
            <a:ext cx="2457749" cy="40781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00F0C8A-12A3-4F0B-910C-8A377E51F1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8600" y="428138"/>
            <a:ext cx="2457749" cy="4078123"/>
          </a:xfrm>
          <a:prstGeom prst="rect">
            <a:avLst/>
          </a:prstGeom>
        </p:spPr>
      </p:pic>
      <p:pic>
        <p:nvPicPr>
          <p:cNvPr id="23" name="Picture 22" descr="A picture containing cake, decorated, colorful, close&#10;&#10;Description automatically generated">
            <a:extLst>
              <a:ext uri="{FF2B5EF4-FFF2-40B4-BE49-F238E27FC236}">
                <a16:creationId xmlns:a16="http://schemas.microsoft.com/office/drawing/2014/main" id="{9761128D-1AD7-4E85-98B9-019BAA29E6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821" y="1707704"/>
            <a:ext cx="418358" cy="418358"/>
          </a:xfrm>
          <a:prstGeom prst="rect">
            <a:avLst/>
          </a:prstGeom>
        </p:spPr>
      </p:pic>
      <p:pic>
        <p:nvPicPr>
          <p:cNvPr id="24" name="Picture 23" descr="A picture containing icon&#10;&#10;Description automatically generated">
            <a:extLst>
              <a:ext uri="{FF2B5EF4-FFF2-40B4-BE49-F238E27FC236}">
                <a16:creationId xmlns:a16="http://schemas.microsoft.com/office/drawing/2014/main" id="{BFB51BD1-5B02-4A9C-905B-F49E57031D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51" y="426353"/>
            <a:ext cx="403694" cy="403694"/>
          </a:xfrm>
          <a:prstGeom prst="rect">
            <a:avLst/>
          </a:prstGeom>
        </p:spPr>
      </p:pic>
      <p:pic>
        <p:nvPicPr>
          <p:cNvPr id="25" name="Picture 24" descr="A picture containing icon&#10;&#10;Description automatically generated">
            <a:extLst>
              <a:ext uri="{FF2B5EF4-FFF2-40B4-BE49-F238E27FC236}">
                <a16:creationId xmlns:a16="http://schemas.microsoft.com/office/drawing/2014/main" id="{460CD82B-587A-4617-B9EC-F4068D0940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94" y="419965"/>
            <a:ext cx="403694" cy="403694"/>
          </a:xfrm>
          <a:prstGeom prst="rect">
            <a:avLst/>
          </a:prstGeom>
        </p:spPr>
      </p:pic>
      <p:pic>
        <p:nvPicPr>
          <p:cNvPr id="26" name="Picture 25" descr="A picture containing cake, decorated, colorful, close&#10;&#10;Description automatically generated">
            <a:extLst>
              <a:ext uri="{FF2B5EF4-FFF2-40B4-BE49-F238E27FC236}">
                <a16:creationId xmlns:a16="http://schemas.microsoft.com/office/drawing/2014/main" id="{972090FD-50DB-485A-9A98-C7BC8C6037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417" y="1707704"/>
            <a:ext cx="418913" cy="4206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725655-E068-435E-98AB-795167B28461}"/>
              </a:ext>
            </a:extLst>
          </p:cNvPr>
          <p:cNvSpPr txBox="1"/>
          <p:nvPr/>
        </p:nvSpPr>
        <p:spPr>
          <a:xfrm>
            <a:off x="605399" y="4800600"/>
            <a:ext cx="2457749" cy="107721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‘</a:t>
            </a:r>
            <a:r>
              <a:rPr lang="en-GB" sz="1600" b="1" dirty="0">
                <a:latin typeface="+mj-lt"/>
              </a:rPr>
              <a:t>New Normal</a:t>
            </a:r>
            <a:r>
              <a:rPr lang="en-GB" sz="1600" dirty="0">
                <a:latin typeface="+mj-lt"/>
              </a:rPr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COVID-free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Fully vaccinated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i="1" dirty="0">
                <a:latin typeface="+mj-lt"/>
              </a:rPr>
              <a:t>LOWEST</a:t>
            </a:r>
            <a:r>
              <a:rPr lang="en-GB" sz="1600" dirty="0">
                <a:latin typeface="+mj-lt"/>
              </a:rPr>
              <a:t> risk</a:t>
            </a:r>
            <a:endParaRPr lang="en-US" sz="16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2378CF-9F54-4DD6-959C-D1F3BECB73E9}"/>
              </a:ext>
            </a:extLst>
          </p:cNvPr>
          <p:cNvSpPr txBox="1"/>
          <p:nvPr/>
        </p:nvSpPr>
        <p:spPr>
          <a:xfrm>
            <a:off x="3348600" y="4800600"/>
            <a:ext cx="2457749" cy="156966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‘</a:t>
            </a:r>
            <a:r>
              <a:rPr lang="en-GB" sz="1600" b="1" dirty="0">
                <a:latin typeface="+mj-lt"/>
              </a:rPr>
              <a:t>Acute COVID-19</a:t>
            </a:r>
            <a:r>
              <a:rPr lang="en-GB" sz="1600" dirty="0">
                <a:latin typeface="+mj-lt"/>
              </a:rPr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Positive for SARS-CoV-2 via RT-PCR or antigen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+/- Symptoms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i="1" dirty="0">
                <a:latin typeface="+mj-lt"/>
              </a:rPr>
              <a:t>HIGHEST</a:t>
            </a:r>
            <a:r>
              <a:rPr lang="en-GB" sz="1600" dirty="0">
                <a:latin typeface="+mj-lt"/>
              </a:rPr>
              <a:t> risk</a:t>
            </a:r>
            <a:endParaRPr lang="en-US" sz="16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518450-2023-4E50-82F4-F3965677DAF1}"/>
              </a:ext>
            </a:extLst>
          </p:cNvPr>
          <p:cNvSpPr txBox="1"/>
          <p:nvPr/>
        </p:nvSpPr>
        <p:spPr>
          <a:xfrm>
            <a:off x="6096000" y="4800600"/>
            <a:ext cx="2457749" cy="33855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‘</a:t>
            </a:r>
            <a:r>
              <a:rPr lang="en-GB" sz="1600" b="1" dirty="0">
                <a:latin typeface="+mj-lt"/>
              </a:rPr>
              <a:t>Post-COVID-19</a:t>
            </a:r>
            <a:r>
              <a:rPr lang="en-GB" sz="1600" dirty="0">
                <a:latin typeface="+mj-lt"/>
              </a:rPr>
              <a:t>’</a:t>
            </a:r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686B37C5-AD2E-4881-9DB4-C08DC0073B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51" y="920754"/>
            <a:ext cx="403694" cy="403694"/>
          </a:xfrm>
          <a:prstGeom prst="rect">
            <a:avLst/>
          </a:prstGeom>
        </p:spPr>
      </p:pic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C0CEE9A6-B5F0-4BDA-95D9-BC7174A072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79" y="427869"/>
            <a:ext cx="403694" cy="403694"/>
          </a:xfrm>
          <a:prstGeom prst="rect">
            <a:avLst/>
          </a:prstGeom>
        </p:spPr>
      </p:pic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CF0F2489-5824-416C-A061-A5C5F37AFB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22" y="421481"/>
            <a:ext cx="403694" cy="403694"/>
          </a:xfrm>
          <a:prstGeom prst="rect">
            <a:avLst/>
          </a:prstGeom>
        </p:spPr>
      </p:pic>
      <p:pic>
        <p:nvPicPr>
          <p:cNvPr id="27" name="Picture 26" descr="A picture containing icon&#10;&#10;Description automatically generated">
            <a:extLst>
              <a:ext uri="{FF2B5EF4-FFF2-40B4-BE49-F238E27FC236}">
                <a16:creationId xmlns:a16="http://schemas.microsoft.com/office/drawing/2014/main" id="{80714889-23A0-428D-A4EA-2201282A81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79" y="922270"/>
            <a:ext cx="403694" cy="403694"/>
          </a:xfrm>
          <a:prstGeom prst="rect">
            <a:avLst/>
          </a:prstGeom>
        </p:spPr>
      </p:pic>
      <p:pic>
        <p:nvPicPr>
          <p:cNvPr id="19" name="Picture 18" descr="A picture containing icon&#10;&#10;Description automatically generated">
            <a:extLst>
              <a:ext uri="{FF2B5EF4-FFF2-40B4-BE49-F238E27FC236}">
                <a16:creationId xmlns:a16="http://schemas.microsoft.com/office/drawing/2014/main" id="{77A23D96-EF17-490E-B514-218DCD73E4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39" y="434506"/>
            <a:ext cx="403694" cy="403694"/>
          </a:xfrm>
          <a:prstGeom prst="rect">
            <a:avLst/>
          </a:prstGeom>
        </p:spPr>
      </p:pic>
      <p:pic>
        <p:nvPicPr>
          <p:cNvPr id="20" name="Picture 19" descr="A picture containing icon&#10;&#10;Description automatically generated">
            <a:extLst>
              <a:ext uri="{FF2B5EF4-FFF2-40B4-BE49-F238E27FC236}">
                <a16:creationId xmlns:a16="http://schemas.microsoft.com/office/drawing/2014/main" id="{6ED37C37-BE7B-4975-82B0-F1F88C6E44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182" y="428118"/>
            <a:ext cx="403694" cy="403694"/>
          </a:xfrm>
          <a:prstGeom prst="rect">
            <a:avLst/>
          </a:prstGeom>
        </p:spPr>
      </p:pic>
      <p:pic>
        <p:nvPicPr>
          <p:cNvPr id="28" name="Picture 27" descr="A picture containing icon&#10;&#10;Description automatically generated">
            <a:extLst>
              <a:ext uri="{FF2B5EF4-FFF2-40B4-BE49-F238E27FC236}">
                <a16:creationId xmlns:a16="http://schemas.microsoft.com/office/drawing/2014/main" id="{EB9F095A-3400-4BE2-AB98-AA4ACDCE61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39" y="928907"/>
            <a:ext cx="403694" cy="40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2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6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2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5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8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1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2973B10-E123-43E6-A127-ED839960B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3279" y="436291"/>
            <a:ext cx="2457749" cy="40781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7823E01-E95B-4C02-9C30-53D23BEEDA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400" y="428138"/>
            <a:ext cx="2457749" cy="40781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00F0C8A-12A3-4F0B-910C-8A377E51F1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8600" y="428138"/>
            <a:ext cx="2457749" cy="4078123"/>
          </a:xfrm>
          <a:prstGeom prst="rect">
            <a:avLst/>
          </a:prstGeom>
        </p:spPr>
      </p:pic>
      <p:pic>
        <p:nvPicPr>
          <p:cNvPr id="23" name="Picture 22" descr="A picture containing cake, decorated, colorful, close&#10;&#10;Description automatically generated">
            <a:extLst>
              <a:ext uri="{FF2B5EF4-FFF2-40B4-BE49-F238E27FC236}">
                <a16:creationId xmlns:a16="http://schemas.microsoft.com/office/drawing/2014/main" id="{9761128D-1AD7-4E85-98B9-019BAA29E6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821" y="1706571"/>
            <a:ext cx="418358" cy="418358"/>
          </a:xfrm>
          <a:prstGeom prst="rect">
            <a:avLst/>
          </a:prstGeom>
        </p:spPr>
      </p:pic>
      <p:pic>
        <p:nvPicPr>
          <p:cNvPr id="24" name="Picture 23" descr="A picture containing icon&#10;&#10;Description automatically generated">
            <a:extLst>
              <a:ext uri="{FF2B5EF4-FFF2-40B4-BE49-F238E27FC236}">
                <a16:creationId xmlns:a16="http://schemas.microsoft.com/office/drawing/2014/main" id="{BFB51BD1-5B02-4A9C-905B-F49E57031D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51" y="426353"/>
            <a:ext cx="403694" cy="403694"/>
          </a:xfrm>
          <a:prstGeom prst="rect">
            <a:avLst/>
          </a:prstGeom>
        </p:spPr>
      </p:pic>
      <p:pic>
        <p:nvPicPr>
          <p:cNvPr id="25" name="Picture 24" descr="A picture containing icon&#10;&#10;Description automatically generated">
            <a:extLst>
              <a:ext uri="{FF2B5EF4-FFF2-40B4-BE49-F238E27FC236}">
                <a16:creationId xmlns:a16="http://schemas.microsoft.com/office/drawing/2014/main" id="{460CD82B-587A-4617-B9EC-F4068D0940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94" y="419965"/>
            <a:ext cx="403694" cy="403694"/>
          </a:xfrm>
          <a:prstGeom prst="rect">
            <a:avLst/>
          </a:prstGeom>
        </p:spPr>
      </p:pic>
      <p:pic>
        <p:nvPicPr>
          <p:cNvPr id="26" name="Picture 25" descr="A picture containing cake, decorated, colorful, close&#10;&#10;Description automatically generated">
            <a:extLst>
              <a:ext uri="{FF2B5EF4-FFF2-40B4-BE49-F238E27FC236}">
                <a16:creationId xmlns:a16="http://schemas.microsoft.com/office/drawing/2014/main" id="{972090FD-50DB-485A-9A98-C7BC8C6037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417" y="1704305"/>
            <a:ext cx="418913" cy="4206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725655-E068-435E-98AB-795167B28461}"/>
              </a:ext>
            </a:extLst>
          </p:cNvPr>
          <p:cNvSpPr txBox="1"/>
          <p:nvPr/>
        </p:nvSpPr>
        <p:spPr>
          <a:xfrm>
            <a:off x="605399" y="4800600"/>
            <a:ext cx="2457749" cy="107721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‘</a:t>
            </a:r>
            <a:r>
              <a:rPr lang="en-GB" sz="1600" b="1" dirty="0">
                <a:latin typeface="+mj-lt"/>
              </a:rPr>
              <a:t>New Normal</a:t>
            </a:r>
            <a:r>
              <a:rPr lang="en-GB" sz="1600" dirty="0">
                <a:latin typeface="+mj-lt"/>
              </a:rPr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COVID-free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Fully vaccinated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i="1" dirty="0">
                <a:latin typeface="+mj-lt"/>
              </a:rPr>
              <a:t>LOWEST</a:t>
            </a:r>
            <a:r>
              <a:rPr lang="en-GB" sz="1600" dirty="0">
                <a:latin typeface="+mj-lt"/>
              </a:rPr>
              <a:t> risk</a:t>
            </a:r>
            <a:endParaRPr lang="en-US" sz="16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2378CF-9F54-4DD6-959C-D1F3BECB73E9}"/>
              </a:ext>
            </a:extLst>
          </p:cNvPr>
          <p:cNvSpPr txBox="1"/>
          <p:nvPr/>
        </p:nvSpPr>
        <p:spPr>
          <a:xfrm>
            <a:off x="3348600" y="4800600"/>
            <a:ext cx="2457749" cy="156966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‘</a:t>
            </a:r>
            <a:r>
              <a:rPr lang="en-GB" sz="1600" b="1" dirty="0">
                <a:latin typeface="+mj-lt"/>
              </a:rPr>
              <a:t>Acute COVID-19</a:t>
            </a:r>
            <a:r>
              <a:rPr lang="en-GB" sz="1600" dirty="0">
                <a:latin typeface="+mj-lt"/>
              </a:rPr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Positive for SARS-CoV-2 via RT-PCR or antigen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+/- Symptoms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i="1" dirty="0">
                <a:latin typeface="+mj-lt"/>
              </a:rPr>
              <a:t>HIGHEST</a:t>
            </a:r>
            <a:r>
              <a:rPr lang="en-GB" sz="1600" dirty="0">
                <a:latin typeface="+mj-lt"/>
              </a:rPr>
              <a:t> risk</a:t>
            </a:r>
            <a:endParaRPr lang="en-US" sz="16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518450-2023-4E50-82F4-F3965677DAF1}"/>
              </a:ext>
            </a:extLst>
          </p:cNvPr>
          <p:cNvSpPr txBox="1"/>
          <p:nvPr/>
        </p:nvSpPr>
        <p:spPr>
          <a:xfrm>
            <a:off x="6096000" y="4800600"/>
            <a:ext cx="2457749" cy="156966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‘</a:t>
            </a:r>
            <a:r>
              <a:rPr lang="en-GB" sz="1600" b="1" dirty="0">
                <a:latin typeface="+mj-lt"/>
              </a:rPr>
              <a:t>Post-COVID-19</a:t>
            </a:r>
            <a:r>
              <a:rPr lang="en-GB" sz="1600" dirty="0">
                <a:latin typeface="+mj-lt"/>
              </a:rPr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Previous COVID-19 infection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+/- Symptoms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>
                <a:solidFill>
                  <a:prstClr val="black"/>
                </a:solidFill>
                <a:latin typeface="Calibri"/>
              </a:rPr>
              <a:t>? ’Long Covid’</a:t>
            </a:r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i="1" dirty="0">
                <a:latin typeface="+mj-lt"/>
              </a:rPr>
              <a:t>INTERMEDIATE</a:t>
            </a:r>
            <a:r>
              <a:rPr lang="en-GB" sz="1600" dirty="0">
                <a:latin typeface="+mj-lt"/>
              </a:rPr>
              <a:t> risk</a:t>
            </a:r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686B37C5-AD2E-4881-9DB4-C08DC0073B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51" y="920754"/>
            <a:ext cx="403694" cy="403694"/>
          </a:xfrm>
          <a:prstGeom prst="rect">
            <a:avLst/>
          </a:prstGeom>
        </p:spPr>
      </p:pic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C0CEE9A6-B5F0-4BDA-95D9-BC7174A072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79" y="427869"/>
            <a:ext cx="403694" cy="403694"/>
          </a:xfrm>
          <a:prstGeom prst="rect">
            <a:avLst/>
          </a:prstGeom>
        </p:spPr>
      </p:pic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CF0F2489-5824-416C-A061-A5C5F37AFB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22" y="421481"/>
            <a:ext cx="403694" cy="403694"/>
          </a:xfrm>
          <a:prstGeom prst="rect">
            <a:avLst/>
          </a:prstGeom>
        </p:spPr>
      </p:pic>
      <p:pic>
        <p:nvPicPr>
          <p:cNvPr id="27" name="Picture 26" descr="A picture containing icon&#10;&#10;Description automatically generated">
            <a:extLst>
              <a:ext uri="{FF2B5EF4-FFF2-40B4-BE49-F238E27FC236}">
                <a16:creationId xmlns:a16="http://schemas.microsoft.com/office/drawing/2014/main" id="{80714889-23A0-428D-A4EA-2201282A81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79" y="922270"/>
            <a:ext cx="403694" cy="403694"/>
          </a:xfrm>
          <a:prstGeom prst="rect">
            <a:avLst/>
          </a:prstGeom>
        </p:spPr>
      </p:pic>
      <p:pic>
        <p:nvPicPr>
          <p:cNvPr id="19" name="Picture 18" descr="A picture containing icon&#10;&#10;Description automatically generated">
            <a:extLst>
              <a:ext uri="{FF2B5EF4-FFF2-40B4-BE49-F238E27FC236}">
                <a16:creationId xmlns:a16="http://schemas.microsoft.com/office/drawing/2014/main" id="{2D21463E-CF59-44D8-B629-100C7F1A97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39" y="434506"/>
            <a:ext cx="403694" cy="403694"/>
          </a:xfrm>
          <a:prstGeom prst="rect">
            <a:avLst/>
          </a:prstGeom>
        </p:spPr>
      </p:pic>
      <p:pic>
        <p:nvPicPr>
          <p:cNvPr id="20" name="Picture 19" descr="A picture containing icon&#10;&#10;Description automatically generated">
            <a:extLst>
              <a:ext uri="{FF2B5EF4-FFF2-40B4-BE49-F238E27FC236}">
                <a16:creationId xmlns:a16="http://schemas.microsoft.com/office/drawing/2014/main" id="{320C50C0-A267-4115-A382-151CCFCFBB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182" y="428118"/>
            <a:ext cx="403694" cy="403694"/>
          </a:xfrm>
          <a:prstGeom prst="rect">
            <a:avLst/>
          </a:prstGeom>
        </p:spPr>
      </p:pic>
      <p:pic>
        <p:nvPicPr>
          <p:cNvPr id="28" name="Picture 27" descr="A picture containing icon&#10;&#10;Description automatically generated">
            <a:extLst>
              <a:ext uri="{FF2B5EF4-FFF2-40B4-BE49-F238E27FC236}">
                <a16:creationId xmlns:a16="http://schemas.microsoft.com/office/drawing/2014/main" id="{82031B4B-BF02-425A-88E2-CC488197AC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39" y="928907"/>
            <a:ext cx="403694" cy="40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3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6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9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8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1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4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ong-COVID: how nurses can help patients and signpost for support">
            <a:extLst>
              <a:ext uri="{FF2B5EF4-FFF2-40B4-BE49-F238E27FC236}">
                <a16:creationId xmlns:a16="http://schemas.microsoft.com/office/drawing/2014/main" id="{F583F2DB-66DD-4854-80AF-F1FB418B8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2" y="546789"/>
            <a:ext cx="5832475" cy="576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530D93-53A8-41E3-9C79-04887D2EABA4}"/>
              </a:ext>
            </a:extLst>
          </p:cNvPr>
          <p:cNvSpPr txBox="1"/>
          <p:nvPr/>
        </p:nvSpPr>
        <p:spPr>
          <a:xfrm>
            <a:off x="7696200" y="5972657"/>
            <a:ext cx="117070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+mj-lt"/>
              </a:rPr>
              <a:t>Evans, 2021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111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1441E8-7AA3-4638-975E-2CCBB572D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1434641"/>
            <a:ext cx="8763000" cy="398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69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2973B10-E123-43E6-A127-ED839960B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3279" y="436291"/>
            <a:ext cx="2457749" cy="40781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7823E01-E95B-4C02-9C30-53D23BEEDA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400" y="428138"/>
            <a:ext cx="2457749" cy="40781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00F0C8A-12A3-4F0B-910C-8A377E51F1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8600" y="428138"/>
            <a:ext cx="2457749" cy="4078123"/>
          </a:xfrm>
          <a:prstGeom prst="rect">
            <a:avLst/>
          </a:prstGeom>
        </p:spPr>
      </p:pic>
      <p:pic>
        <p:nvPicPr>
          <p:cNvPr id="23" name="Picture 22" descr="A picture containing cake, decorated, colorful, close&#10;&#10;Description automatically generated">
            <a:extLst>
              <a:ext uri="{FF2B5EF4-FFF2-40B4-BE49-F238E27FC236}">
                <a16:creationId xmlns:a16="http://schemas.microsoft.com/office/drawing/2014/main" id="{9761128D-1AD7-4E85-98B9-019BAA29E6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821" y="1706571"/>
            <a:ext cx="418358" cy="418358"/>
          </a:xfrm>
          <a:prstGeom prst="rect">
            <a:avLst/>
          </a:prstGeom>
        </p:spPr>
      </p:pic>
      <p:pic>
        <p:nvPicPr>
          <p:cNvPr id="24" name="Picture 23" descr="A picture containing icon&#10;&#10;Description automatically generated">
            <a:extLst>
              <a:ext uri="{FF2B5EF4-FFF2-40B4-BE49-F238E27FC236}">
                <a16:creationId xmlns:a16="http://schemas.microsoft.com/office/drawing/2014/main" id="{BFB51BD1-5B02-4A9C-905B-F49E57031D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51" y="426353"/>
            <a:ext cx="403694" cy="403694"/>
          </a:xfrm>
          <a:prstGeom prst="rect">
            <a:avLst/>
          </a:prstGeom>
        </p:spPr>
      </p:pic>
      <p:pic>
        <p:nvPicPr>
          <p:cNvPr id="25" name="Picture 24" descr="A picture containing icon&#10;&#10;Description automatically generated">
            <a:extLst>
              <a:ext uri="{FF2B5EF4-FFF2-40B4-BE49-F238E27FC236}">
                <a16:creationId xmlns:a16="http://schemas.microsoft.com/office/drawing/2014/main" id="{460CD82B-587A-4617-B9EC-F4068D0940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94" y="419965"/>
            <a:ext cx="403694" cy="403694"/>
          </a:xfrm>
          <a:prstGeom prst="rect">
            <a:avLst/>
          </a:prstGeom>
        </p:spPr>
      </p:pic>
      <p:pic>
        <p:nvPicPr>
          <p:cNvPr id="26" name="Picture 25" descr="A picture containing cake, decorated, colorful, close&#10;&#10;Description automatically generated">
            <a:extLst>
              <a:ext uri="{FF2B5EF4-FFF2-40B4-BE49-F238E27FC236}">
                <a16:creationId xmlns:a16="http://schemas.microsoft.com/office/drawing/2014/main" id="{972090FD-50DB-485A-9A98-C7BC8C6037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696" y="1704305"/>
            <a:ext cx="418913" cy="4206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725655-E068-435E-98AB-795167B28461}"/>
              </a:ext>
            </a:extLst>
          </p:cNvPr>
          <p:cNvSpPr txBox="1"/>
          <p:nvPr/>
        </p:nvSpPr>
        <p:spPr>
          <a:xfrm>
            <a:off x="605399" y="4800600"/>
            <a:ext cx="2457749" cy="107721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‘</a:t>
            </a:r>
            <a:r>
              <a:rPr lang="en-GB" sz="1600" b="1" dirty="0">
                <a:latin typeface="+mj-lt"/>
              </a:rPr>
              <a:t>New Normal</a:t>
            </a:r>
            <a:r>
              <a:rPr lang="en-GB" sz="1600" dirty="0">
                <a:latin typeface="+mj-lt"/>
              </a:rPr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COVID-free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Fully vaccinated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i="1" dirty="0">
                <a:latin typeface="+mj-lt"/>
              </a:rPr>
              <a:t>LOWEST</a:t>
            </a:r>
            <a:r>
              <a:rPr lang="en-GB" sz="1600" dirty="0">
                <a:latin typeface="+mj-lt"/>
              </a:rPr>
              <a:t> risk</a:t>
            </a:r>
            <a:endParaRPr lang="en-US" sz="16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2378CF-9F54-4DD6-959C-D1F3BECB73E9}"/>
              </a:ext>
            </a:extLst>
          </p:cNvPr>
          <p:cNvSpPr txBox="1"/>
          <p:nvPr/>
        </p:nvSpPr>
        <p:spPr>
          <a:xfrm>
            <a:off x="3348600" y="4800600"/>
            <a:ext cx="2457749" cy="156966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‘</a:t>
            </a:r>
            <a:r>
              <a:rPr lang="en-GB" sz="1600" b="1" dirty="0">
                <a:latin typeface="+mj-lt"/>
              </a:rPr>
              <a:t>Acute COVID-19</a:t>
            </a:r>
            <a:r>
              <a:rPr lang="en-GB" sz="1600" dirty="0">
                <a:latin typeface="+mj-lt"/>
              </a:rPr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Positive for SARS-CoV-2 via RT-PCR or antigen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+/- Symptoms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i="1" dirty="0">
                <a:latin typeface="+mj-lt"/>
              </a:rPr>
              <a:t>HIGHEST</a:t>
            </a:r>
            <a:r>
              <a:rPr lang="en-GB" sz="1600" dirty="0">
                <a:latin typeface="+mj-lt"/>
              </a:rPr>
              <a:t> risk</a:t>
            </a:r>
            <a:endParaRPr lang="en-US" sz="16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518450-2023-4E50-82F4-F3965677DAF1}"/>
              </a:ext>
            </a:extLst>
          </p:cNvPr>
          <p:cNvSpPr txBox="1"/>
          <p:nvPr/>
        </p:nvSpPr>
        <p:spPr>
          <a:xfrm>
            <a:off x="6096000" y="4800600"/>
            <a:ext cx="2457749" cy="156966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‘</a:t>
            </a:r>
            <a:r>
              <a:rPr lang="en-GB" sz="1600" b="1" dirty="0">
                <a:latin typeface="+mj-lt"/>
              </a:rPr>
              <a:t>Post-COVID-19</a:t>
            </a:r>
            <a:r>
              <a:rPr lang="en-GB" sz="1600" dirty="0">
                <a:latin typeface="+mj-lt"/>
              </a:rPr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Previous COVID-19 infection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+/- Symptoms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prstClr val="black"/>
                </a:solidFill>
                <a:latin typeface="Calibri"/>
              </a:rPr>
              <a:t>? ’Long Covid’</a:t>
            </a:r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i="1" dirty="0">
                <a:latin typeface="+mj-lt"/>
              </a:rPr>
              <a:t>INTERMEDIATE</a:t>
            </a:r>
            <a:r>
              <a:rPr lang="en-GB" sz="1600" dirty="0">
                <a:latin typeface="+mj-lt"/>
              </a:rPr>
              <a:t> risk</a:t>
            </a:r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686B37C5-AD2E-4881-9DB4-C08DC0073B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51" y="920754"/>
            <a:ext cx="403694" cy="403694"/>
          </a:xfrm>
          <a:prstGeom prst="rect">
            <a:avLst/>
          </a:prstGeom>
        </p:spPr>
      </p:pic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C0CEE9A6-B5F0-4BDA-95D9-BC7174A072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79" y="427869"/>
            <a:ext cx="403694" cy="403694"/>
          </a:xfrm>
          <a:prstGeom prst="rect">
            <a:avLst/>
          </a:prstGeom>
        </p:spPr>
      </p:pic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CF0F2489-5824-416C-A061-A5C5F37AFB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22" y="421481"/>
            <a:ext cx="403694" cy="403694"/>
          </a:xfrm>
          <a:prstGeom prst="rect">
            <a:avLst/>
          </a:prstGeom>
        </p:spPr>
      </p:pic>
      <p:pic>
        <p:nvPicPr>
          <p:cNvPr id="27" name="Picture 26" descr="A picture containing icon&#10;&#10;Description automatically generated">
            <a:extLst>
              <a:ext uri="{FF2B5EF4-FFF2-40B4-BE49-F238E27FC236}">
                <a16:creationId xmlns:a16="http://schemas.microsoft.com/office/drawing/2014/main" id="{80714889-23A0-428D-A4EA-2201282A81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79" y="922270"/>
            <a:ext cx="403694" cy="403694"/>
          </a:xfrm>
          <a:prstGeom prst="rect">
            <a:avLst/>
          </a:prstGeom>
        </p:spPr>
      </p:pic>
      <p:pic>
        <p:nvPicPr>
          <p:cNvPr id="19" name="Picture 18" descr="A picture containing icon&#10;&#10;Description automatically generated">
            <a:extLst>
              <a:ext uri="{FF2B5EF4-FFF2-40B4-BE49-F238E27FC236}">
                <a16:creationId xmlns:a16="http://schemas.microsoft.com/office/drawing/2014/main" id="{12233DF9-F874-4DB0-BA48-06CBAD5136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39" y="434506"/>
            <a:ext cx="403694" cy="403694"/>
          </a:xfrm>
          <a:prstGeom prst="rect">
            <a:avLst/>
          </a:prstGeom>
        </p:spPr>
      </p:pic>
      <p:pic>
        <p:nvPicPr>
          <p:cNvPr id="20" name="Picture 19" descr="A picture containing icon&#10;&#10;Description automatically generated">
            <a:extLst>
              <a:ext uri="{FF2B5EF4-FFF2-40B4-BE49-F238E27FC236}">
                <a16:creationId xmlns:a16="http://schemas.microsoft.com/office/drawing/2014/main" id="{BD6A919D-057B-40DD-B974-489BB7C3A6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182" y="428118"/>
            <a:ext cx="403694" cy="403694"/>
          </a:xfrm>
          <a:prstGeom prst="rect">
            <a:avLst/>
          </a:prstGeom>
        </p:spPr>
      </p:pic>
      <p:pic>
        <p:nvPicPr>
          <p:cNvPr id="28" name="Picture 27" descr="A picture containing icon&#10;&#10;Description automatically generated">
            <a:extLst>
              <a:ext uri="{FF2B5EF4-FFF2-40B4-BE49-F238E27FC236}">
                <a16:creationId xmlns:a16="http://schemas.microsoft.com/office/drawing/2014/main" id="{5F2002F1-09D2-4709-AF13-32B710B755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39" y="928907"/>
            <a:ext cx="403694" cy="40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99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9B5D7-05B6-4D47-877E-AAF55A16E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Conflicts of interest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A737D-F520-4C59-A694-1FABB19AD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None to declare.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2953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micron Is WHO's Fifth Variant of Concern, Experts Urge Patience | The  Scientist Magazine®">
            <a:extLst>
              <a:ext uri="{FF2B5EF4-FFF2-40B4-BE49-F238E27FC236}">
                <a16:creationId xmlns:a16="http://schemas.microsoft.com/office/drawing/2014/main" id="{88CF9E67-FE74-4738-A608-58850B195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2" y="211557"/>
            <a:ext cx="4143375" cy="290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335E9F-0B8F-4A5A-BFC7-6D2C151A8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200400"/>
            <a:ext cx="7924800" cy="344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7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65173D-226B-4B68-94C9-B8FEECF93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318" y="908419"/>
            <a:ext cx="6329363" cy="504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16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34163F3-B0CB-4BD3-9EAE-60258DFB7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13" y="1791894"/>
            <a:ext cx="7867974" cy="327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34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BA4420-0DDE-490B-9F78-E290FF60C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33400"/>
            <a:ext cx="7772400" cy="32344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103FE4C-9B54-4F90-9485-6F6FC14B051C}"/>
              </a:ext>
            </a:extLst>
          </p:cNvPr>
          <p:cNvSpPr txBox="1"/>
          <p:nvPr/>
        </p:nvSpPr>
        <p:spPr>
          <a:xfrm>
            <a:off x="1381125" y="3886200"/>
            <a:ext cx="6381750" cy="230832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GB" sz="1800" i="1" u="none" strike="noStrike" baseline="0" dirty="0">
                <a:latin typeface="AdvOT4dfa5ba6"/>
              </a:rPr>
              <a:t>Recommendation 1</a:t>
            </a:r>
            <a:r>
              <a:rPr lang="en-GB" sz="1800" i="0" u="none" strike="noStrike" baseline="0" dirty="0">
                <a:latin typeface="AdvOT4dfa5ba6"/>
              </a:rPr>
              <a:t>:</a:t>
            </a:r>
          </a:p>
          <a:p>
            <a:pPr algn="l"/>
            <a:r>
              <a:rPr lang="en-GB" sz="1800" b="0" i="0" u="none" strike="noStrike" baseline="0" dirty="0">
                <a:latin typeface="AdvOT4dfa5ba6"/>
              </a:rPr>
              <a:t>There is </a:t>
            </a:r>
            <a:r>
              <a:rPr lang="en-GB" sz="1800" b="1" i="0" u="none" strike="noStrike" baseline="0" dirty="0">
                <a:latin typeface="AdvOT4dfa5ba6"/>
              </a:rPr>
              <a:t>currently no evidence on peri-operative outcomes after SARS-CoV-2 vaccination and the omicron variant</a:t>
            </a:r>
            <a:r>
              <a:rPr lang="en-GB" sz="1800" b="0" i="0" u="none" strike="noStrike" baseline="0" dirty="0">
                <a:latin typeface="AdvOT4dfa5ba6"/>
              </a:rPr>
              <a:t>. Therefore, previous recommendations that, where possible, </a:t>
            </a:r>
            <a:r>
              <a:rPr lang="en-GB" sz="1800" b="1" i="0" u="none" strike="noStrike" baseline="0" dirty="0">
                <a:latin typeface="AdvOT4dfa5ba6"/>
              </a:rPr>
              <a:t>patients should avoid elective surgery within 7 weeks of SARS-CoV-2 infection remain, unless the bene</a:t>
            </a:r>
            <a:r>
              <a:rPr lang="en-GB" sz="1800" b="1" i="0" u="none" strike="noStrike" baseline="0" dirty="0">
                <a:latin typeface="AdvOT4dfa5ba6+fb"/>
              </a:rPr>
              <a:t>fi</a:t>
            </a:r>
            <a:r>
              <a:rPr lang="en-GB" sz="1800" b="1" i="0" u="none" strike="noStrike" baseline="0" dirty="0">
                <a:latin typeface="AdvOT4dfa5ba6"/>
              </a:rPr>
              <a:t>ts of doing so exceed the risk of waiting</a:t>
            </a:r>
            <a:r>
              <a:rPr lang="en-GB" sz="1800" b="0" i="0" u="none" strike="noStrike" baseline="0" dirty="0">
                <a:latin typeface="AdvOT4dfa5ba6"/>
              </a:rPr>
              <a:t>. We recommend </a:t>
            </a:r>
            <a:r>
              <a:rPr lang="en-GB" sz="1800" b="1" i="0" u="none" strike="noStrike" baseline="0" dirty="0">
                <a:latin typeface="AdvOT4dfa5ba6"/>
              </a:rPr>
              <a:t>individualised risk assessment</a:t>
            </a:r>
            <a:r>
              <a:rPr lang="en-GB" sz="1800" b="0" i="0" u="none" strike="noStrike" baseline="0" dirty="0">
                <a:latin typeface="AdvOT4dfa5ba6"/>
              </a:rPr>
              <a:t> for patients with</a:t>
            </a:r>
          </a:p>
          <a:p>
            <a:pPr algn="l"/>
            <a:r>
              <a:rPr lang="en-GB" sz="1800" b="0" i="0" u="none" strike="noStrike" baseline="0" dirty="0">
                <a:latin typeface="AdvOT4dfa5ba6"/>
              </a:rPr>
              <a:t>elective surgery planned within 7 weeks of SARS-</a:t>
            </a:r>
            <a:r>
              <a:rPr lang="en-GB" sz="1800" b="0" i="0" u="none" strike="noStrike" baseline="0" dirty="0" err="1">
                <a:latin typeface="AdvOT4dfa5ba6"/>
              </a:rPr>
              <a:t>CoV</a:t>
            </a:r>
            <a:r>
              <a:rPr lang="en-GB" sz="1800" b="0" i="0" u="none" strike="noStrike" baseline="0" dirty="0">
                <a:latin typeface="AdvOT4dfa5ba6"/>
              </a:rPr>
              <a:t>-</a:t>
            </a:r>
            <a:r>
              <a:rPr lang="en-US" sz="1800" b="0" i="0" u="none" strike="noStrike" baseline="0" dirty="0">
                <a:latin typeface="AdvOT4dfa5ba6"/>
              </a:rPr>
              <a:t>2 infection.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017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BA4420-0DDE-490B-9F78-E290FF60C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33400"/>
            <a:ext cx="7772400" cy="32344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103FE4C-9B54-4F90-9485-6F6FC14B051C}"/>
              </a:ext>
            </a:extLst>
          </p:cNvPr>
          <p:cNvSpPr txBox="1"/>
          <p:nvPr/>
        </p:nvSpPr>
        <p:spPr>
          <a:xfrm>
            <a:off x="2010965" y="4114800"/>
            <a:ext cx="5122069" cy="147732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GB" sz="1800" i="1" u="none" strike="noStrike" baseline="0" dirty="0">
                <a:latin typeface="AdvOT4dfa5ba6"/>
              </a:rPr>
              <a:t>Recommendation </a:t>
            </a:r>
            <a:r>
              <a:rPr lang="en-GB" i="1" dirty="0">
                <a:latin typeface="AdvOT4dfa5ba6"/>
              </a:rPr>
              <a:t>2</a:t>
            </a:r>
            <a:r>
              <a:rPr lang="en-GB" sz="1800" i="0" u="none" strike="noStrike" baseline="0" dirty="0">
                <a:latin typeface="AdvOT4dfa5ba6"/>
              </a:rPr>
              <a:t>:</a:t>
            </a:r>
          </a:p>
          <a:p>
            <a:pPr algn="l"/>
            <a:r>
              <a:rPr lang="en-GB" sz="1800" b="0" i="0" u="none" strike="noStrike" baseline="0" dirty="0">
                <a:latin typeface="AdvOT4dfa5ba6"/>
              </a:rPr>
              <a:t>Surgical patients should have </a:t>
            </a:r>
            <a:r>
              <a:rPr lang="en-GB" sz="1800" b="1" i="0" u="none" strike="noStrike" baseline="0" dirty="0">
                <a:latin typeface="AdvOT4dfa5ba6"/>
              </a:rPr>
              <a:t>received pre-operative COVID-19 vaccination</a:t>
            </a:r>
            <a:r>
              <a:rPr lang="en-GB" sz="1800" b="0" i="0" u="none" strike="noStrike" baseline="0" dirty="0">
                <a:latin typeface="AdvOT4dfa5ba6"/>
              </a:rPr>
              <a:t>, with </a:t>
            </a:r>
            <a:r>
              <a:rPr lang="en-GB" sz="1800" b="1" i="0" u="none" strike="noStrike" baseline="0" dirty="0">
                <a:latin typeface="AdvOT4dfa5ba6"/>
              </a:rPr>
              <a:t>three doses wherever possible</a:t>
            </a:r>
            <a:r>
              <a:rPr lang="en-GB" sz="1800" b="0" i="0" u="none" strike="noStrike" baseline="0" dirty="0">
                <a:latin typeface="AdvOT4dfa5ba6"/>
              </a:rPr>
              <a:t>, with the </a:t>
            </a:r>
            <a:r>
              <a:rPr lang="en-GB" sz="1800" b="1" i="0" u="none" strike="noStrike" baseline="0" dirty="0">
                <a:latin typeface="AdvOT4dfa5ba6"/>
              </a:rPr>
              <a:t>last dose at least 2 weeks before </a:t>
            </a:r>
            <a:r>
              <a:rPr lang="en-US" sz="1800" b="1" i="0" u="none" strike="noStrike" baseline="0" dirty="0">
                <a:latin typeface="AdvOT4dfa5ba6"/>
              </a:rPr>
              <a:t>surgery</a:t>
            </a:r>
            <a:r>
              <a:rPr lang="en-US" sz="1800" b="0" i="0" u="none" strike="noStrike" baseline="0" dirty="0">
                <a:latin typeface="AdvOT4dfa5ba6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432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BA4420-0DDE-490B-9F78-E290FF60C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33400"/>
            <a:ext cx="7772400" cy="32344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103FE4C-9B54-4F90-9485-6F6FC14B051C}"/>
              </a:ext>
            </a:extLst>
          </p:cNvPr>
          <p:cNvSpPr txBox="1"/>
          <p:nvPr/>
        </p:nvSpPr>
        <p:spPr>
          <a:xfrm>
            <a:off x="1981200" y="4114800"/>
            <a:ext cx="5181600" cy="147732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GB" sz="1800" i="1" u="none" strike="noStrike" baseline="0" dirty="0">
                <a:latin typeface="AdvOT4dfa5ba6"/>
              </a:rPr>
              <a:t>Recommendation </a:t>
            </a:r>
            <a:r>
              <a:rPr lang="en-GB" i="1" dirty="0">
                <a:latin typeface="AdvOT4dfa5ba6"/>
              </a:rPr>
              <a:t>5</a:t>
            </a:r>
            <a:r>
              <a:rPr lang="en-GB" sz="1800" i="0" u="none" strike="noStrike" baseline="0" dirty="0">
                <a:latin typeface="AdvOT4dfa5ba6"/>
              </a:rPr>
              <a:t>:</a:t>
            </a:r>
          </a:p>
          <a:p>
            <a:pPr algn="l"/>
            <a:r>
              <a:rPr lang="en-GB" sz="1800" b="1" i="0" u="none" strike="noStrike" baseline="0" dirty="0">
                <a:latin typeface="AdvOT4dfa5ba6"/>
              </a:rPr>
              <a:t>Elective surgery should not take place within 10 days of diagnosis of SARS-CoV-2 infection</a:t>
            </a:r>
            <a:r>
              <a:rPr lang="en-GB" sz="1800" b="0" i="0" u="none" strike="noStrike" baseline="0" dirty="0">
                <a:latin typeface="AdvOT4dfa5ba6"/>
              </a:rPr>
              <a:t>, predominantly because the patient may be </a:t>
            </a:r>
            <a:r>
              <a:rPr lang="en-GB" sz="1800" b="1" i="0" u="none" strike="noStrike" baseline="0" dirty="0">
                <a:latin typeface="AdvOT4dfa5ba6"/>
              </a:rPr>
              <a:t>infectious</a:t>
            </a:r>
            <a:r>
              <a:rPr lang="en-GB" sz="1800" b="0" i="0" u="none" strike="noStrike" baseline="0" dirty="0">
                <a:latin typeface="AdvOT4dfa5ba6"/>
              </a:rPr>
              <a:t>, which is a risk to surgical pathways, staff and other patients.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1601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BA4420-0DDE-490B-9F78-E290FF60C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33400"/>
            <a:ext cx="7772400" cy="32344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103FE4C-9B54-4F90-9485-6F6FC14B051C}"/>
              </a:ext>
            </a:extLst>
          </p:cNvPr>
          <p:cNvSpPr txBox="1"/>
          <p:nvPr/>
        </p:nvSpPr>
        <p:spPr>
          <a:xfrm>
            <a:off x="1991915" y="4114800"/>
            <a:ext cx="5160169" cy="147732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GB" sz="1800" i="1" u="none" strike="noStrike" baseline="0" dirty="0">
                <a:latin typeface="AdvOT4dfa5ba6"/>
              </a:rPr>
              <a:t>Recommendation 9</a:t>
            </a:r>
            <a:r>
              <a:rPr lang="en-GB" sz="1800" i="0" u="none" strike="noStrike" baseline="0" dirty="0">
                <a:latin typeface="AdvOT4dfa5ba6"/>
              </a:rPr>
              <a:t>:</a:t>
            </a:r>
          </a:p>
          <a:p>
            <a:pPr algn="l"/>
            <a:r>
              <a:rPr lang="en-GB" sz="1800" b="0" i="0" u="none" strike="noStrike" baseline="0" dirty="0">
                <a:latin typeface="AdvOT4dfa5ba6"/>
              </a:rPr>
              <a:t>In patients with recent or peri-operative SARS-CoV-2 infection, </a:t>
            </a:r>
            <a:r>
              <a:rPr lang="en-GB" sz="1800" b="1" i="0" u="none" strike="noStrike" baseline="0" dirty="0">
                <a:latin typeface="AdvOT4dfa5ba6"/>
              </a:rPr>
              <a:t>avoidance of general anaesthesia in favour of local or regional anaesthetic techniques</a:t>
            </a:r>
            <a:r>
              <a:rPr lang="en-GB" sz="1800" b="0" i="0" u="none" strike="noStrike" baseline="0" dirty="0">
                <a:latin typeface="AdvOT4dfa5ba6"/>
              </a:rPr>
              <a:t> should be </a:t>
            </a:r>
            <a:r>
              <a:rPr lang="en-US" sz="1800" b="0" i="0" u="none" strike="noStrike" baseline="0" dirty="0">
                <a:latin typeface="AdvOT4dfa5ba6"/>
              </a:rPr>
              <a:t>considered.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469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BA4420-0DDE-490B-9F78-E290FF60C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33400"/>
            <a:ext cx="7772400" cy="32344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103FE4C-9B54-4F90-9485-6F6FC14B051C}"/>
              </a:ext>
            </a:extLst>
          </p:cNvPr>
          <p:cNvSpPr txBox="1"/>
          <p:nvPr/>
        </p:nvSpPr>
        <p:spPr>
          <a:xfrm>
            <a:off x="2328862" y="4114800"/>
            <a:ext cx="4486275" cy="175432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GB" sz="1800" i="1" u="none" strike="noStrike" baseline="0" dirty="0">
                <a:latin typeface="AdvOT4dfa5ba6"/>
              </a:rPr>
              <a:t>Recommendation 10</a:t>
            </a:r>
            <a:r>
              <a:rPr lang="en-GB" sz="1800" i="0" u="none" strike="noStrike" baseline="0" dirty="0">
                <a:latin typeface="AdvOT4dfa5ba6"/>
              </a:rPr>
              <a:t>:</a:t>
            </a:r>
          </a:p>
          <a:p>
            <a:pPr algn="l"/>
            <a:r>
              <a:rPr lang="en-GB" sz="1800" b="0" i="0" u="none" strike="noStrike" baseline="0" dirty="0">
                <a:latin typeface="AdvOT4dfa5ba6"/>
              </a:rPr>
              <a:t>Rather than emphasising timing alone, we emphasise: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1" i="0" u="none" strike="noStrike" baseline="0" dirty="0">
                <a:latin typeface="AdvOT4dfa5ba6"/>
              </a:rPr>
              <a:t>timing</a:t>
            </a:r>
            <a:r>
              <a:rPr lang="en-GB" sz="1800" b="0" i="0" u="none" strike="noStrike" baseline="0" dirty="0">
                <a:latin typeface="AdvOT4dfa5ba6"/>
              </a:rPr>
              <a:t>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1" i="0" u="none" strike="noStrike" baseline="0" dirty="0">
                <a:latin typeface="AdvOT4dfa5ba6"/>
              </a:rPr>
              <a:t>assessment of baseline and increased risk</a:t>
            </a:r>
            <a:r>
              <a:rPr lang="en-GB" sz="1800" b="0" i="0" u="none" strike="noStrike" baseline="0" dirty="0">
                <a:latin typeface="AdvOT4dfa5ba6"/>
              </a:rPr>
              <a:t>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latin typeface="AdvOT4dfa5ba6"/>
              </a:rPr>
              <a:t>and </a:t>
            </a:r>
            <a:r>
              <a:rPr lang="en-US" sz="1800" b="1" i="0" u="none" strike="noStrike" baseline="0" dirty="0">
                <a:latin typeface="AdvOT4dfa5ba6"/>
              </a:rPr>
              <a:t>shared decision-making</a:t>
            </a:r>
            <a:r>
              <a:rPr lang="en-US" sz="1800" b="0" i="0" u="none" strike="noStrike" baseline="0" dirty="0">
                <a:latin typeface="AdvOT4dfa5ba6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675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EF9612-74E7-4BB4-BFDC-5DF50F959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901" y="76200"/>
            <a:ext cx="4706197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7116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04A937-4D0C-4389-AEE0-B184BA281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304800"/>
            <a:ext cx="7658100" cy="34049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34EE55-4372-4C41-B148-D74CEDB8E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75" y="3856549"/>
            <a:ext cx="7181850" cy="269665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FE38B5E-96AB-49AA-9364-4B839EFA3E7E}"/>
              </a:ext>
            </a:extLst>
          </p:cNvPr>
          <p:cNvSpPr/>
          <p:nvPr/>
        </p:nvSpPr>
        <p:spPr>
          <a:xfrm>
            <a:off x="4038600" y="960120"/>
            <a:ext cx="3886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64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8FC28E-3C04-4659-BFD2-2005FA5A5E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6999" y="3595691"/>
            <a:ext cx="5706365" cy="2896172"/>
          </a:xfrm>
          <a:prstGeom prst="rect">
            <a:avLst/>
          </a:prstGeom>
        </p:spPr>
      </p:pic>
      <p:pic>
        <p:nvPicPr>
          <p:cNvPr id="8194" name="Picture 2" descr="Coronavirus latest: World Health Organisation officially names ...">
            <a:extLst>
              <a:ext uri="{FF2B5EF4-FFF2-40B4-BE49-F238E27FC236}">
                <a16:creationId xmlns:a16="http://schemas.microsoft.com/office/drawing/2014/main" id="{B04A6DD7-601D-45C1-B492-58AD4C113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798"/>
            <a:ext cx="5257801" cy="29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oronavirus UK: London hospital's improvised ICU dealing with ...">
            <a:extLst>
              <a:ext uri="{FF2B5EF4-FFF2-40B4-BE49-F238E27FC236}">
                <a16:creationId xmlns:a16="http://schemas.microsoft.com/office/drawing/2014/main" id="{595676E1-DF0F-4F38-BEEF-183E5D36E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2743200" cy="162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Inside an ICU in one of Britain's worst hit regions - CNN Video">
            <a:extLst>
              <a:ext uri="{FF2B5EF4-FFF2-40B4-BE49-F238E27FC236}">
                <a16:creationId xmlns:a16="http://schemas.microsoft.com/office/drawing/2014/main" id="{8E60C8ED-CBA0-4EE0-86AA-5E80FB216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600" y="947737"/>
            <a:ext cx="2971800" cy="167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352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CD3BD3-E493-45A5-B55E-BD97A6947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1122844"/>
            <a:ext cx="8610600" cy="461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43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hared Decision Making | Centre for Perioperative Care">
            <a:extLst>
              <a:ext uri="{FF2B5EF4-FFF2-40B4-BE49-F238E27FC236}">
                <a16:creationId xmlns:a16="http://schemas.microsoft.com/office/drawing/2014/main" id="{E7CAF238-67ED-4B23-A84B-ACDBFA4C4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816" y="2705473"/>
            <a:ext cx="6248400" cy="331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screenshot of two people&#10;&#10;Description automatically generated with medium confidence">
            <a:extLst>
              <a:ext uri="{FF2B5EF4-FFF2-40B4-BE49-F238E27FC236}">
                <a16:creationId xmlns:a16="http://schemas.microsoft.com/office/drawing/2014/main" id="{415A285B-316E-47EC-BA71-1E4DC3EE1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784" y="2362200"/>
            <a:ext cx="3390900" cy="17783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E04287-1241-4913-94BB-B60FDC00A0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" y="838200"/>
            <a:ext cx="8610600" cy="127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55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F329A9-795A-4D32-8D5E-5B6F8722C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833358"/>
            <a:ext cx="7772400" cy="119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909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EF9612-74E7-4BB4-BFDC-5DF50F959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901" y="76200"/>
            <a:ext cx="4706197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16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34163F3-B0CB-4BD3-9EAE-60258DFB7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13" y="1791894"/>
            <a:ext cx="7867974" cy="327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47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2973B10-E123-43E6-A127-ED839960B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3279" y="436291"/>
            <a:ext cx="2457749" cy="40781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7823E01-E95B-4C02-9C30-53D23BEEDA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400" y="428138"/>
            <a:ext cx="2457749" cy="40781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00F0C8A-12A3-4F0B-910C-8A377E51F1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8600" y="428138"/>
            <a:ext cx="2457749" cy="4078123"/>
          </a:xfrm>
          <a:prstGeom prst="rect">
            <a:avLst/>
          </a:prstGeom>
        </p:spPr>
      </p:pic>
      <p:pic>
        <p:nvPicPr>
          <p:cNvPr id="23" name="Picture 22" descr="A picture containing cake, decorated, colorful, close&#10;&#10;Description automatically generated">
            <a:extLst>
              <a:ext uri="{FF2B5EF4-FFF2-40B4-BE49-F238E27FC236}">
                <a16:creationId xmlns:a16="http://schemas.microsoft.com/office/drawing/2014/main" id="{9761128D-1AD7-4E85-98B9-019BAA29E6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821" y="1707704"/>
            <a:ext cx="418358" cy="418358"/>
          </a:xfrm>
          <a:prstGeom prst="rect">
            <a:avLst/>
          </a:prstGeom>
        </p:spPr>
      </p:pic>
      <p:pic>
        <p:nvPicPr>
          <p:cNvPr id="24" name="Picture 23" descr="A picture containing icon&#10;&#10;Description automatically generated">
            <a:extLst>
              <a:ext uri="{FF2B5EF4-FFF2-40B4-BE49-F238E27FC236}">
                <a16:creationId xmlns:a16="http://schemas.microsoft.com/office/drawing/2014/main" id="{BFB51BD1-5B02-4A9C-905B-F49E57031D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51" y="426353"/>
            <a:ext cx="403694" cy="403694"/>
          </a:xfrm>
          <a:prstGeom prst="rect">
            <a:avLst/>
          </a:prstGeom>
        </p:spPr>
      </p:pic>
      <p:pic>
        <p:nvPicPr>
          <p:cNvPr id="25" name="Picture 24" descr="A picture containing icon&#10;&#10;Description automatically generated">
            <a:extLst>
              <a:ext uri="{FF2B5EF4-FFF2-40B4-BE49-F238E27FC236}">
                <a16:creationId xmlns:a16="http://schemas.microsoft.com/office/drawing/2014/main" id="{460CD82B-587A-4617-B9EC-F4068D0940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94" y="419965"/>
            <a:ext cx="403694" cy="403694"/>
          </a:xfrm>
          <a:prstGeom prst="rect">
            <a:avLst/>
          </a:prstGeom>
        </p:spPr>
      </p:pic>
      <p:pic>
        <p:nvPicPr>
          <p:cNvPr id="26" name="Picture 25" descr="A picture containing cake, decorated, colorful, close&#10;&#10;Description automatically generated">
            <a:extLst>
              <a:ext uri="{FF2B5EF4-FFF2-40B4-BE49-F238E27FC236}">
                <a16:creationId xmlns:a16="http://schemas.microsoft.com/office/drawing/2014/main" id="{972090FD-50DB-485A-9A98-C7BC8C6037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417" y="1705438"/>
            <a:ext cx="418913" cy="4206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725655-E068-435E-98AB-795167B28461}"/>
              </a:ext>
            </a:extLst>
          </p:cNvPr>
          <p:cNvSpPr txBox="1"/>
          <p:nvPr/>
        </p:nvSpPr>
        <p:spPr>
          <a:xfrm>
            <a:off x="605399" y="4800600"/>
            <a:ext cx="2457749" cy="107721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‘</a:t>
            </a:r>
            <a:r>
              <a:rPr lang="en-GB" sz="1600" b="1" dirty="0">
                <a:latin typeface="+mj-lt"/>
              </a:rPr>
              <a:t>New Normal</a:t>
            </a:r>
            <a:r>
              <a:rPr lang="en-GB" sz="1600" dirty="0">
                <a:latin typeface="+mj-lt"/>
              </a:rPr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COVID-free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Fully vaccinated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i="1" dirty="0">
                <a:latin typeface="+mj-lt"/>
              </a:rPr>
              <a:t>LOWEST</a:t>
            </a:r>
            <a:r>
              <a:rPr lang="en-GB" sz="1600" dirty="0">
                <a:latin typeface="+mj-lt"/>
              </a:rPr>
              <a:t> risk</a:t>
            </a:r>
            <a:endParaRPr lang="en-US" sz="16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2378CF-9F54-4DD6-959C-D1F3BECB73E9}"/>
              </a:ext>
            </a:extLst>
          </p:cNvPr>
          <p:cNvSpPr txBox="1"/>
          <p:nvPr/>
        </p:nvSpPr>
        <p:spPr>
          <a:xfrm>
            <a:off x="3348600" y="4800600"/>
            <a:ext cx="2457749" cy="156966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‘</a:t>
            </a:r>
            <a:r>
              <a:rPr lang="en-GB" sz="1600" b="1" dirty="0">
                <a:latin typeface="+mj-lt"/>
              </a:rPr>
              <a:t>Acute COVID-19</a:t>
            </a:r>
            <a:r>
              <a:rPr lang="en-GB" sz="1600" dirty="0">
                <a:latin typeface="+mj-lt"/>
              </a:rPr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Positive for SARS-CoV-2 via RT-PCR or antigen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+/- Symptoms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i="1" dirty="0">
                <a:latin typeface="+mj-lt"/>
              </a:rPr>
              <a:t>HIGHEST</a:t>
            </a:r>
            <a:r>
              <a:rPr lang="en-GB" sz="1600" dirty="0">
                <a:latin typeface="+mj-lt"/>
              </a:rPr>
              <a:t> risk</a:t>
            </a:r>
            <a:endParaRPr lang="en-US" sz="16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518450-2023-4E50-82F4-F3965677DAF1}"/>
              </a:ext>
            </a:extLst>
          </p:cNvPr>
          <p:cNvSpPr txBox="1"/>
          <p:nvPr/>
        </p:nvSpPr>
        <p:spPr>
          <a:xfrm>
            <a:off x="6096000" y="4800600"/>
            <a:ext cx="2457749" cy="156966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‘</a:t>
            </a:r>
            <a:r>
              <a:rPr lang="en-GB" sz="1600" b="1" dirty="0">
                <a:latin typeface="+mj-lt"/>
              </a:rPr>
              <a:t>Post-COVID-19</a:t>
            </a:r>
            <a:r>
              <a:rPr lang="en-GB" sz="1600" dirty="0">
                <a:latin typeface="+mj-lt"/>
              </a:rPr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Previous COVID-19 infection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+/- Symptoms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prstClr val="black"/>
                </a:solidFill>
                <a:latin typeface="Calibri"/>
              </a:rPr>
              <a:t>? ’Long Covid’</a:t>
            </a:r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i="1" dirty="0">
                <a:latin typeface="+mj-lt"/>
              </a:rPr>
              <a:t>INTERMEDIATE</a:t>
            </a:r>
            <a:r>
              <a:rPr lang="en-GB" sz="1600" dirty="0">
                <a:latin typeface="+mj-lt"/>
              </a:rPr>
              <a:t> risk</a:t>
            </a:r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686B37C5-AD2E-4881-9DB4-C08DC0073B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51" y="920754"/>
            <a:ext cx="403694" cy="403694"/>
          </a:xfrm>
          <a:prstGeom prst="rect">
            <a:avLst/>
          </a:prstGeom>
        </p:spPr>
      </p:pic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C0CEE9A6-B5F0-4BDA-95D9-BC7174A072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79" y="427869"/>
            <a:ext cx="403694" cy="403694"/>
          </a:xfrm>
          <a:prstGeom prst="rect">
            <a:avLst/>
          </a:prstGeom>
        </p:spPr>
      </p:pic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CF0F2489-5824-416C-A061-A5C5F37AFB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22" y="421481"/>
            <a:ext cx="403694" cy="403694"/>
          </a:xfrm>
          <a:prstGeom prst="rect">
            <a:avLst/>
          </a:prstGeom>
        </p:spPr>
      </p:pic>
      <p:pic>
        <p:nvPicPr>
          <p:cNvPr id="27" name="Picture 26" descr="A picture containing icon&#10;&#10;Description automatically generated">
            <a:extLst>
              <a:ext uri="{FF2B5EF4-FFF2-40B4-BE49-F238E27FC236}">
                <a16:creationId xmlns:a16="http://schemas.microsoft.com/office/drawing/2014/main" id="{80714889-23A0-428D-A4EA-2201282A81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79" y="922270"/>
            <a:ext cx="403694" cy="40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244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7E6DD7-C36F-42B4-BF84-E2A43C798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9" y="571500"/>
            <a:ext cx="8973739" cy="2796255"/>
          </a:xfrm>
          <a:prstGeom prst="rect">
            <a:avLst/>
          </a:prstGeom>
        </p:spPr>
      </p:pic>
      <p:pic>
        <p:nvPicPr>
          <p:cNvPr id="5" name="Picture 4" descr="The Hundred Years&amp;#39; War over face masks - and why we&amp;#39;ll all be wearing them  soon">
            <a:extLst>
              <a:ext uri="{FF2B5EF4-FFF2-40B4-BE49-F238E27FC236}">
                <a16:creationId xmlns:a16="http://schemas.microsoft.com/office/drawing/2014/main" id="{8BF1FA43-0287-4BAB-8A0A-E28B0802C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3810000"/>
            <a:ext cx="39624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1093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2514600"/>
            <a:ext cx="7851648" cy="106680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The End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81200" y="3609536"/>
            <a:ext cx="5029200" cy="657664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Thank you for your time!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B14A14-0734-4D3F-BE3F-6F29F0FF9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400" dirty="0" err="1">
                <a:latin typeface="+mj-lt"/>
              </a:rPr>
              <a:t>COVIDSurg</a:t>
            </a:r>
            <a:r>
              <a:rPr lang="en-GB" sz="1400" dirty="0">
                <a:latin typeface="+mj-lt"/>
              </a:rPr>
              <a:t> Collaborative. Delaying surgery for patients with a previous SARS-CoV-2 infection. </a:t>
            </a:r>
            <a:r>
              <a:rPr lang="pt-BR" sz="1400" i="1" dirty="0">
                <a:latin typeface="+mj-lt"/>
              </a:rPr>
              <a:t>Br J Surg</a:t>
            </a:r>
            <a:r>
              <a:rPr lang="pt-BR" sz="1400" dirty="0">
                <a:latin typeface="+mj-lt"/>
              </a:rPr>
              <a:t>. 2020 Nov;107(12):e601-e602. doi: 10.1002/bjs.12050.</a:t>
            </a:r>
            <a:endParaRPr lang="en-GB" sz="1400" dirty="0">
              <a:latin typeface="+mj-lt"/>
            </a:endParaRPr>
          </a:p>
          <a:p>
            <a:r>
              <a:rPr lang="en-GB" sz="1400" dirty="0" err="1">
                <a:latin typeface="+mj-lt"/>
              </a:rPr>
              <a:t>COVIDSurg</a:t>
            </a:r>
            <a:r>
              <a:rPr lang="en-GB" sz="1400" dirty="0">
                <a:latin typeface="+mj-lt"/>
              </a:rPr>
              <a:t> Collaborative, </a:t>
            </a:r>
            <a:r>
              <a:rPr lang="en-GB" sz="1400" dirty="0" err="1">
                <a:latin typeface="+mj-lt"/>
              </a:rPr>
              <a:t>GlobalSurg</a:t>
            </a:r>
            <a:r>
              <a:rPr lang="en-GB" sz="1400" dirty="0">
                <a:latin typeface="+mj-lt"/>
              </a:rPr>
              <a:t> Collaborative. Timing of surgery following SARS-CoV-2 infection: an international prospective cohort study. </a:t>
            </a:r>
            <a:r>
              <a:rPr lang="en-GB" sz="1400" i="1" dirty="0">
                <a:latin typeface="+mj-lt"/>
              </a:rPr>
              <a:t>Anaesthesia</a:t>
            </a:r>
            <a:r>
              <a:rPr lang="en-GB" sz="1400" dirty="0">
                <a:latin typeface="+mj-lt"/>
              </a:rPr>
              <a:t>. 2021 Jun;76(6):748-758. </a:t>
            </a:r>
            <a:r>
              <a:rPr lang="en-GB" sz="1400" dirty="0" err="1">
                <a:latin typeface="+mj-lt"/>
              </a:rPr>
              <a:t>doi</a:t>
            </a:r>
            <a:r>
              <a:rPr lang="en-GB" sz="1400" dirty="0">
                <a:latin typeface="+mj-lt"/>
              </a:rPr>
              <a:t>: 10.1111/anae.15458.</a:t>
            </a:r>
          </a:p>
          <a:p>
            <a:r>
              <a:rPr lang="pt-BR" sz="1400" dirty="0">
                <a:latin typeface="+mj-lt"/>
              </a:rPr>
              <a:t>DN Wijeysundera, RG Khadaroo. </a:t>
            </a:r>
            <a:r>
              <a:rPr lang="en-GB" sz="1400" dirty="0">
                <a:latin typeface="+mj-lt"/>
              </a:rPr>
              <a:t>Surgery after a previous SARS-CoV-2 infection: data, answers and questions. </a:t>
            </a:r>
            <a:r>
              <a:rPr lang="en-GB" sz="1400" i="1" dirty="0">
                <a:latin typeface="+mj-lt"/>
              </a:rPr>
              <a:t>Anaesthesia</a:t>
            </a:r>
            <a:r>
              <a:rPr lang="en-GB" sz="1400" dirty="0">
                <a:latin typeface="+mj-lt"/>
              </a:rPr>
              <a:t>. 2021 Jun;76(6):731-735. </a:t>
            </a:r>
            <a:r>
              <a:rPr lang="en-GB" sz="1400" dirty="0" err="1">
                <a:latin typeface="+mj-lt"/>
              </a:rPr>
              <a:t>doi</a:t>
            </a:r>
            <a:r>
              <a:rPr lang="en-GB" sz="1400" dirty="0">
                <a:latin typeface="+mj-lt"/>
              </a:rPr>
              <a:t>: 10.1111/anae.15490.</a:t>
            </a:r>
            <a:endParaRPr lang="pt-BR" sz="1400" dirty="0">
              <a:latin typeface="+mj-lt"/>
            </a:endParaRPr>
          </a:p>
          <a:p>
            <a:r>
              <a:rPr lang="pt-BR" sz="1400" dirty="0">
                <a:latin typeface="+mj-lt"/>
              </a:rPr>
              <a:t>Evans N. </a:t>
            </a:r>
            <a:r>
              <a:rPr lang="en-GB" sz="1400" dirty="0">
                <a:latin typeface="+mj-lt"/>
              </a:rPr>
              <a:t>Long-COVID: the range of symptoms and how to help your patients. </a:t>
            </a:r>
            <a:r>
              <a:rPr lang="en-GB" sz="1400" i="1" dirty="0">
                <a:latin typeface="+mj-lt"/>
              </a:rPr>
              <a:t>Nursing Standard</a:t>
            </a:r>
            <a:r>
              <a:rPr lang="en-GB" sz="1400" dirty="0">
                <a:latin typeface="+mj-lt"/>
              </a:rPr>
              <a:t>. 2021. Available from: https://rcni.com/nursing-standard/newsroom/analysis/long-covid-range-of-symptoms-and-how-to-help-your-patients-172666 (accessed 15/08/2021)</a:t>
            </a:r>
            <a:endParaRPr lang="pt-BR" sz="1400" dirty="0">
              <a:latin typeface="+mj-lt"/>
            </a:endParaRPr>
          </a:p>
          <a:p>
            <a:r>
              <a:rPr lang="en-GB" sz="1400" dirty="0">
                <a:latin typeface="+mj-lt"/>
              </a:rPr>
              <a:t>K El-Boghdadly, T M Cook, T Goodacre, J Kua, L Blake, S Denmark, S McNally, N Mercer, S R Moonesinghe, D J Summerton. SARS-CoV-2 infection, COVID-19 and timing of elective surgery: A multidisciplinary consensus statement on behalf of the Association of Anaesthetists, the Centre for Peri-operative Care, the Federation of Surgical Specialty Associations, the Royal College. </a:t>
            </a:r>
            <a:r>
              <a:rPr lang="pt-BR" sz="1400" i="1" dirty="0">
                <a:latin typeface="+mj-lt"/>
              </a:rPr>
              <a:t>Anaesthesia</a:t>
            </a:r>
            <a:r>
              <a:rPr lang="pt-BR" sz="1400" dirty="0">
                <a:latin typeface="+mj-lt"/>
              </a:rPr>
              <a:t>. 2021 Mar 18. doi: 10.1111/anae.15464.</a:t>
            </a:r>
          </a:p>
          <a:p>
            <a:r>
              <a:rPr lang="en-US" sz="1400" dirty="0">
                <a:effectLst/>
                <a:latin typeface="+mj-lt"/>
                <a:ea typeface="SimSun" panose="02010600030101010101" pitchFamily="2" charset="-122"/>
              </a:rPr>
              <a:t>K El-Boghdadly, T M Cook, T Goodacre, J Kua, S Denmark, S McNally, N Mercer, S R Moonesinghe, D J Summerton. Timing of elective surgery and risk assessment after SARS-CoV-2 infection: an update: A multidisciplinary consensus statement on behalf of the Association of </a:t>
            </a:r>
            <a:r>
              <a:rPr lang="en-US" sz="1400" dirty="0" err="1">
                <a:effectLst/>
                <a:latin typeface="+mj-lt"/>
                <a:ea typeface="SimSun" panose="02010600030101010101" pitchFamily="2" charset="-122"/>
              </a:rPr>
              <a:t>Anaesthetists</a:t>
            </a:r>
            <a:r>
              <a:rPr lang="en-US" sz="1400" dirty="0">
                <a:effectLst/>
                <a:latin typeface="+mj-lt"/>
                <a:ea typeface="SimSun" panose="02010600030101010101" pitchFamily="2" charset="-122"/>
              </a:rPr>
              <a:t>, Centre for Perioperative Care, Federation of Surgical Specialty Associations, Royal College of </a:t>
            </a:r>
            <a:r>
              <a:rPr lang="en-US" sz="1400" dirty="0" err="1">
                <a:effectLst/>
                <a:latin typeface="+mj-lt"/>
                <a:ea typeface="SimSun" panose="02010600030101010101" pitchFamily="2" charset="-122"/>
              </a:rPr>
              <a:t>Anaesthetists</a:t>
            </a:r>
            <a:r>
              <a:rPr lang="en-US" sz="1400" dirty="0">
                <a:effectLst/>
                <a:latin typeface="+mj-lt"/>
                <a:ea typeface="SimSun" panose="02010600030101010101" pitchFamily="2" charset="-122"/>
              </a:rPr>
              <a:t>, Royal College of Surgeons of England. </a:t>
            </a:r>
            <a:r>
              <a:rPr lang="en-US" sz="1400" i="1" dirty="0">
                <a:effectLst/>
                <a:latin typeface="+mj-lt"/>
                <a:ea typeface="SimSun" panose="02010600030101010101" pitchFamily="2" charset="-122"/>
              </a:rPr>
              <a:t>Anaesthesia</a:t>
            </a:r>
            <a:r>
              <a:rPr lang="en-US" sz="1400" dirty="0">
                <a:effectLst/>
                <a:latin typeface="+mj-lt"/>
                <a:ea typeface="SimSun" panose="02010600030101010101" pitchFamily="2" charset="-122"/>
              </a:rPr>
              <a:t>. 2022 Feb 22. </a:t>
            </a:r>
            <a:r>
              <a:rPr lang="en-US" sz="1400" dirty="0" err="1">
                <a:effectLst/>
                <a:latin typeface="+mj-lt"/>
                <a:ea typeface="SimSun" panose="02010600030101010101" pitchFamily="2" charset="-122"/>
              </a:rPr>
              <a:t>doi</a:t>
            </a:r>
            <a:r>
              <a:rPr lang="en-US" sz="1400" dirty="0">
                <a:effectLst/>
                <a:latin typeface="+mj-lt"/>
                <a:ea typeface="SimSun" panose="02010600030101010101" pitchFamily="2" charset="-122"/>
              </a:rPr>
              <a:t>: 10.1111/anae.15699.</a:t>
            </a:r>
            <a:endParaRPr lang="pt-BR" sz="1400"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reate meme &amp;quot;Flamethrower (ukroboronprom, advanced, knapsack flamethrower  )&amp;quot; - Pictures - Meme-arsenal.com">
            <a:extLst>
              <a:ext uri="{FF2B5EF4-FFF2-40B4-BE49-F238E27FC236}">
                <a16:creationId xmlns:a16="http://schemas.microsoft.com/office/drawing/2014/main" id="{1EA548CE-31A4-447F-96AB-DDFFA637D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2418"/>
            <a:ext cx="4915995" cy="282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The Hundred Years&amp;#39; War over face masks - and why we&amp;#39;ll all be wearing them  soon">
            <a:extLst>
              <a:ext uri="{FF2B5EF4-FFF2-40B4-BE49-F238E27FC236}">
                <a16:creationId xmlns:a16="http://schemas.microsoft.com/office/drawing/2014/main" id="{A3561C70-9D20-42EC-95C7-06AB5011C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85678"/>
            <a:ext cx="4911847" cy="30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609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F00678-9EA6-4BB2-9AEB-035920D32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564270"/>
            <a:ext cx="7696200" cy="572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64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LOW: Shining a light on breast cancer through fluorescence-guided surgery  - Institute of Global Health Innovation">
            <a:extLst>
              <a:ext uri="{FF2B5EF4-FFF2-40B4-BE49-F238E27FC236}">
                <a16:creationId xmlns:a16="http://schemas.microsoft.com/office/drawing/2014/main" id="{448F9AA5-7D1F-4E3F-B62E-B797417D8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1"/>
            <a:ext cx="5410200" cy="304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time death">
            <a:extLst>
              <a:ext uri="{FF2B5EF4-FFF2-40B4-BE49-F238E27FC236}">
                <a16:creationId xmlns:a16="http://schemas.microsoft.com/office/drawing/2014/main" id="{6FCD038F-3793-4B19-B930-BEDFD63E4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09960"/>
            <a:ext cx="5012531" cy="305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European Commission Coordinated Economic Response To The COVID-19 Outbreak">
            <a:extLst>
              <a:ext uri="{FF2B5EF4-FFF2-40B4-BE49-F238E27FC236}">
                <a16:creationId xmlns:a16="http://schemas.microsoft.com/office/drawing/2014/main" id="{699C0F8A-1E48-41BC-B3F7-789999AAE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11505"/>
            <a:ext cx="1752600" cy="145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Queen Mary University of London">
            <a:extLst>
              <a:ext uri="{FF2B5EF4-FFF2-40B4-BE49-F238E27FC236}">
                <a16:creationId xmlns:a16="http://schemas.microsoft.com/office/drawing/2014/main" id="{DF00F73F-8BE2-D984-E961-2A4095ADB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884" y="1066800"/>
            <a:ext cx="2290516" cy="146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67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10A962A-EEDF-40FA-8B5B-717B0D3EE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91" y="1866900"/>
            <a:ext cx="7559618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78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2973B10-E123-43E6-A127-ED839960B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3279" y="436291"/>
            <a:ext cx="2457749" cy="40781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7823E01-E95B-4C02-9C30-53D23BEEDA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400" y="428138"/>
            <a:ext cx="2457749" cy="40781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00F0C8A-12A3-4F0B-910C-8A377E51F1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8600" y="428138"/>
            <a:ext cx="2457749" cy="4078123"/>
          </a:xfrm>
          <a:prstGeom prst="rect">
            <a:avLst/>
          </a:prstGeom>
        </p:spPr>
      </p:pic>
      <p:pic>
        <p:nvPicPr>
          <p:cNvPr id="23" name="Picture 22" descr="A picture containing cake, decorated, colorful, close&#10;&#10;Description automatically generated">
            <a:extLst>
              <a:ext uri="{FF2B5EF4-FFF2-40B4-BE49-F238E27FC236}">
                <a16:creationId xmlns:a16="http://schemas.microsoft.com/office/drawing/2014/main" id="{9761128D-1AD7-4E85-98B9-019BAA29E6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821" y="1707704"/>
            <a:ext cx="418358" cy="418358"/>
          </a:xfrm>
          <a:prstGeom prst="rect">
            <a:avLst/>
          </a:prstGeom>
        </p:spPr>
      </p:pic>
      <p:pic>
        <p:nvPicPr>
          <p:cNvPr id="24" name="Picture 23" descr="A picture containing icon&#10;&#10;Description automatically generated">
            <a:extLst>
              <a:ext uri="{FF2B5EF4-FFF2-40B4-BE49-F238E27FC236}">
                <a16:creationId xmlns:a16="http://schemas.microsoft.com/office/drawing/2014/main" id="{BFB51BD1-5B02-4A9C-905B-F49E57031D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51" y="426353"/>
            <a:ext cx="403694" cy="403694"/>
          </a:xfrm>
          <a:prstGeom prst="rect">
            <a:avLst/>
          </a:prstGeom>
        </p:spPr>
      </p:pic>
      <p:pic>
        <p:nvPicPr>
          <p:cNvPr id="25" name="Picture 24" descr="A picture containing icon&#10;&#10;Description automatically generated">
            <a:extLst>
              <a:ext uri="{FF2B5EF4-FFF2-40B4-BE49-F238E27FC236}">
                <a16:creationId xmlns:a16="http://schemas.microsoft.com/office/drawing/2014/main" id="{460CD82B-587A-4617-B9EC-F4068D0940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94" y="419965"/>
            <a:ext cx="403694" cy="403694"/>
          </a:xfrm>
          <a:prstGeom prst="rect">
            <a:avLst/>
          </a:prstGeom>
        </p:spPr>
      </p:pic>
      <p:pic>
        <p:nvPicPr>
          <p:cNvPr id="26" name="Picture 25" descr="A picture containing cake, decorated, colorful, close&#10;&#10;Description automatically generated">
            <a:extLst>
              <a:ext uri="{FF2B5EF4-FFF2-40B4-BE49-F238E27FC236}">
                <a16:creationId xmlns:a16="http://schemas.microsoft.com/office/drawing/2014/main" id="{972090FD-50DB-485A-9A98-C7BC8C6037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417" y="1705438"/>
            <a:ext cx="418913" cy="4206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725655-E068-435E-98AB-795167B28461}"/>
              </a:ext>
            </a:extLst>
          </p:cNvPr>
          <p:cNvSpPr txBox="1"/>
          <p:nvPr/>
        </p:nvSpPr>
        <p:spPr>
          <a:xfrm>
            <a:off x="605399" y="4800600"/>
            <a:ext cx="2457749" cy="33855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‘</a:t>
            </a:r>
            <a:r>
              <a:rPr lang="en-GB" sz="1600" b="1" dirty="0">
                <a:latin typeface="+mj-lt"/>
              </a:rPr>
              <a:t>New Normal</a:t>
            </a:r>
            <a:r>
              <a:rPr lang="en-GB" sz="1600" dirty="0">
                <a:latin typeface="+mj-lt"/>
              </a:rPr>
              <a:t>’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2378CF-9F54-4DD6-959C-D1F3BECB73E9}"/>
              </a:ext>
            </a:extLst>
          </p:cNvPr>
          <p:cNvSpPr txBox="1"/>
          <p:nvPr/>
        </p:nvSpPr>
        <p:spPr>
          <a:xfrm>
            <a:off x="3348600" y="4800600"/>
            <a:ext cx="2457749" cy="33855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‘</a:t>
            </a:r>
            <a:r>
              <a:rPr lang="en-GB" sz="1600" b="1" dirty="0">
                <a:latin typeface="+mj-lt"/>
              </a:rPr>
              <a:t>Acute COVID-19</a:t>
            </a:r>
            <a:r>
              <a:rPr lang="en-GB" sz="1600" dirty="0">
                <a:latin typeface="+mj-lt"/>
              </a:rPr>
              <a:t>’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518450-2023-4E50-82F4-F3965677DAF1}"/>
              </a:ext>
            </a:extLst>
          </p:cNvPr>
          <p:cNvSpPr txBox="1"/>
          <p:nvPr/>
        </p:nvSpPr>
        <p:spPr>
          <a:xfrm>
            <a:off x="6096000" y="4800600"/>
            <a:ext cx="2457749" cy="33855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‘</a:t>
            </a:r>
            <a:r>
              <a:rPr lang="en-GB" sz="1600" b="1" dirty="0">
                <a:latin typeface="+mj-lt"/>
              </a:rPr>
              <a:t>Post-COVID-19</a:t>
            </a:r>
            <a:r>
              <a:rPr lang="en-GB" sz="1600" dirty="0">
                <a:latin typeface="+mj-lt"/>
              </a:rPr>
              <a:t>’</a:t>
            </a:r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686B37C5-AD2E-4881-9DB4-C08DC0073B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51" y="920754"/>
            <a:ext cx="403694" cy="403694"/>
          </a:xfrm>
          <a:prstGeom prst="rect">
            <a:avLst/>
          </a:prstGeom>
        </p:spPr>
      </p:pic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C0CEE9A6-B5F0-4BDA-95D9-BC7174A072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79" y="427869"/>
            <a:ext cx="403694" cy="403694"/>
          </a:xfrm>
          <a:prstGeom prst="rect">
            <a:avLst/>
          </a:prstGeom>
        </p:spPr>
      </p:pic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CF0F2489-5824-416C-A061-A5C5F37AFB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22" y="421481"/>
            <a:ext cx="403694" cy="403694"/>
          </a:xfrm>
          <a:prstGeom prst="rect">
            <a:avLst/>
          </a:prstGeom>
        </p:spPr>
      </p:pic>
      <p:pic>
        <p:nvPicPr>
          <p:cNvPr id="27" name="Picture 26" descr="A picture containing icon&#10;&#10;Description automatically generated">
            <a:extLst>
              <a:ext uri="{FF2B5EF4-FFF2-40B4-BE49-F238E27FC236}">
                <a16:creationId xmlns:a16="http://schemas.microsoft.com/office/drawing/2014/main" id="{80714889-23A0-428D-A4EA-2201282A81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79" y="922270"/>
            <a:ext cx="403694" cy="403694"/>
          </a:xfrm>
          <a:prstGeom prst="rect">
            <a:avLst/>
          </a:prstGeom>
        </p:spPr>
      </p:pic>
      <p:pic>
        <p:nvPicPr>
          <p:cNvPr id="19" name="Picture 18" descr="A picture containing icon&#10;&#10;Description automatically generated">
            <a:extLst>
              <a:ext uri="{FF2B5EF4-FFF2-40B4-BE49-F238E27FC236}">
                <a16:creationId xmlns:a16="http://schemas.microsoft.com/office/drawing/2014/main" id="{7A6ACB90-FE58-47D2-99E8-457A60BC06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39" y="434506"/>
            <a:ext cx="403694" cy="403694"/>
          </a:xfrm>
          <a:prstGeom prst="rect">
            <a:avLst/>
          </a:prstGeom>
        </p:spPr>
      </p:pic>
      <p:pic>
        <p:nvPicPr>
          <p:cNvPr id="20" name="Picture 19" descr="A picture containing icon&#10;&#10;Description automatically generated">
            <a:extLst>
              <a:ext uri="{FF2B5EF4-FFF2-40B4-BE49-F238E27FC236}">
                <a16:creationId xmlns:a16="http://schemas.microsoft.com/office/drawing/2014/main" id="{C001FB08-1788-4E06-BAF7-ADAF120E31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182" y="428118"/>
            <a:ext cx="403694" cy="403694"/>
          </a:xfrm>
          <a:prstGeom prst="rect">
            <a:avLst/>
          </a:prstGeom>
        </p:spPr>
      </p:pic>
      <p:pic>
        <p:nvPicPr>
          <p:cNvPr id="28" name="Picture 27" descr="A picture containing icon&#10;&#10;Description automatically generated">
            <a:extLst>
              <a:ext uri="{FF2B5EF4-FFF2-40B4-BE49-F238E27FC236}">
                <a16:creationId xmlns:a16="http://schemas.microsoft.com/office/drawing/2014/main" id="{FC58B5AC-762F-4C2A-A779-DEA6DECE12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39" y="928907"/>
            <a:ext cx="403694" cy="40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02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2973B10-E123-43E6-A127-ED839960B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3279" y="436291"/>
            <a:ext cx="2457749" cy="40781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7823E01-E95B-4C02-9C30-53D23BEEDA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400" y="428138"/>
            <a:ext cx="2457749" cy="40781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00F0C8A-12A3-4F0B-910C-8A377E51F1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8600" y="428138"/>
            <a:ext cx="2457749" cy="4078123"/>
          </a:xfrm>
          <a:prstGeom prst="rect">
            <a:avLst/>
          </a:prstGeom>
        </p:spPr>
      </p:pic>
      <p:pic>
        <p:nvPicPr>
          <p:cNvPr id="23" name="Picture 22" descr="A picture containing cake, decorated, colorful, close&#10;&#10;Description automatically generated">
            <a:extLst>
              <a:ext uri="{FF2B5EF4-FFF2-40B4-BE49-F238E27FC236}">
                <a16:creationId xmlns:a16="http://schemas.microsoft.com/office/drawing/2014/main" id="{9761128D-1AD7-4E85-98B9-019BAA29E6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821" y="1709970"/>
            <a:ext cx="418358" cy="418358"/>
          </a:xfrm>
          <a:prstGeom prst="rect">
            <a:avLst/>
          </a:prstGeom>
        </p:spPr>
      </p:pic>
      <p:pic>
        <p:nvPicPr>
          <p:cNvPr id="24" name="Picture 23" descr="A picture containing icon&#10;&#10;Description automatically generated">
            <a:extLst>
              <a:ext uri="{FF2B5EF4-FFF2-40B4-BE49-F238E27FC236}">
                <a16:creationId xmlns:a16="http://schemas.microsoft.com/office/drawing/2014/main" id="{BFB51BD1-5B02-4A9C-905B-F49E57031D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51" y="426353"/>
            <a:ext cx="403694" cy="403694"/>
          </a:xfrm>
          <a:prstGeom prst="rect">
            <a:avLst/>
          </a:prstGeom>
        </p:spPr>
      </p:pic>
      <p:pic>
        <p:nvPicPr>
          <p:cNvPr id="25" name="Picture 24" descr="A picture containing icon&#10;&#10;Description automatically generated">
            <a:extLst>
              <a:ext uri="{FF2B5EF4-FFF2-40B4-BE49-F238E27FC236}">
                <a16:creationId xmlns:a16="http://schemas.microsoft.com/office/drawing/2014/main" id="{460CD82B-587A-4617-B9EC-F4068D0940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94" y="419965"/>
            <a:ext cx="403694" cy="403694"/>
          </a:xfrm>
          <a:prstGeom prst="rect">
            <a:avLst/>
          </a:prstGeom>
        </p:spPr>
      </p:pic>
      <p:pic>
        <p:nvPicPr>
          <p:cNvPr id="26" name="Picture 25" descr="A picture containing cake, decorated, colorful, close&#10;&#10;Description automatically generated">
            <a:extLst>
              <a:ext uri="{FF2B5EF4-FFF2-40B4-BE49-F238E27FC236}">
                <a16:creationId xmlns:a16="http://schemas.microsoft.com/office/drawing/2014/main" id="{972090FD-50DB-485A-9A98-C7BC8C6037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417" y="1707704"/>
            <a:ext cx="418913" cy="4206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725655-E068-435E-98AB-795167B28461}"/>
              </a:ext>
            </a:extLst>
          </p:cNvPr>
          <p:cNvSpPr txBox="1"/>
          <p:nvPr/>
        </p:nvSpPr>
        <p:spPr>
          <a:xfrm>
            <a:off x="605399" y="4800600"/>
            <a:ext cx="2457749" cy="107721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‘</a:t>
            </a:r>
            <a:r>
              <a:rPr lang="en-GB" sz="1600" b="1" dirty="0">
                <a:latin typeface="+mj-lt"/>
              </a:rPr>
              <a:t>New Normal</a:t>
            </a:r>
            <a:r>
              <a:rPr lang="en-GB" sz="1600" dirty="0">
                <a:latin typeface="+mj-lt"/>
              </a:rPr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COVID-free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Fully vaccinated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i="1" dirty="0">
                <a:latin typeface="+mj-lt"/>
              </a:rPr>
              <a:t>LOWEST</a:t>
            </a:r>
            <a:r>
              <a:rPr lang="en-GB" sz="1600" dirty="0">
                <a:latin typeface="+mj-lt"/>
              </a:rPr>
              <a:t> risk</a:t>
            </a:r>
            <a:endParaRPr lang="en-US" sz="16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2378CF-9F54-4DD6-959C-D1F3BECB73E9}"/>
              </a:ext>
            </a:extLst>
          </p:cNvPr>
          <p:cNvSpPr txBox="1"/>
          <p:nvPr/>
        </p:nvSpPr>
        <p:spPr>
          <a:xfrm>
            <a:off x="3348600" y="4800600"/>
            <a:ext cx="2457749" cy="33855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‘</a:t>
            </a:r>
            <a:r>
              <a:rPr lang="en-GB" sz="1600" b="1" dirty="0">
                <a:latin typeface="+mj-lt"/>
              </a:rPr>
              <a:t>Acute COVID-19</a:t>
            </a:r>
            <a:r>
              <a:rPr lang="en-GB" sz="1600" dirty="0">
                <a:latin typeface="+mj-lt"/>
              </a:rPr>
              <a:t>’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518450-2023-4E50-82F4-F3965677DAF1}"/>
              </a:ext>
            </a:extLst>
          </p:cNvPr>
          <p:cNvSpPr txBox="1"/>
          <p:nvPr/>
        </p:nvSpPr>
        <p:spPr>
          <a:xfrm>
            <a:off x="6096000" y="4800600"/>
            <a:ext cx="2457749" cy="33855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‘</a:t>
            </a:r>
            <a:r>
              <a:rPr lang="en-GB" sz="1600" b="1" dirty="0">
                <a:latin typeface="+mj-lt"/>
              </a:rPr>
              <a:t>Post-COVID-19</a:t>
            </a:r>
            <a:r>
              <a:rPr lang="en-GB" sz="1600" dirty="0">
                <a:latin typeface="+mj-lt"/>
              </a:rPr>
              <a:t>’</a:t>
            </a:r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686B37C5-AD2E-4881-9DB4-C08DC0073B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51" y="920754"/>
            <a:ext cx="403694" cy="403694"/>
          </a:xfrm>
          <a:prstGeom prst="rect">
            <a:avLst/>
          </a:prstGeom>
        </p:spPr>
      </p:pic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C0CEE9A6-B5F0-4BDA-95D9-BC7174A072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79" y="427869"/>
            <a:ext cx="403694" cy="403694"/>
          </a:xfrm>
          <a:prstGeom prst="rect">
            <a:avLst/>
          </a:prstGeom>
        </p:spPr>
      </p:pic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CF0F2489-5824-416C-A061-A5C5F37AFB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22" y="421481"/>
            <a:ext cx="403694" cy="403694"/>
          </a:xfrm>
          <a:prstGeom prst="rect">
            <a:avLst/>
          </a:prstGeom>
        </p:spPr>
      </p:pic>
      <p:pic>
        <p:nvPicPr>
          <p:cNvPr id="27" name="Picture 26" descr="A picture containing icon&#10;&#10;Description automatically generated">
            <a:extLst>
              <a:ext uri="{FF2B5EF4-FFF2-40B4-BE49-F238E27FC236}">
                <a16:creationId xmlns:a16="http://schemas.microsoft.com/office/drawing/2014/main" id="{80714889-23A0-428D-A4EA-2201282A81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79" y="922270"/>
            <a:ext cx="403694" cy="403694"/>
          </a:xfrm>
          <a:prstGeom prst="rect">
            <a:avLst/>
          </a:prstGeom>
        </p:spPr>
      </p:pic>
      <p:pic>
        <p:nvPicPr>
          <p:cNvPr id="29" name="Picture 28" descr="A picture containing icon&#10;&#10;Description automatically generated">
            <a:extLst>
              <a:ext uri="{FF2B5EF4-FFF2-40B4-BE49-F238E27FC236}">
                <a16:creationId xmlns:a16="http://schemas.microsoft.com/office/drawing/2014/main" id="{3361F9FE-5E80-4D2E-801D-9C47C1A7BE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39" y="434506"/>
            <a:ext cx="403694" cy="403694"/>
          </a:xfrm>
          <a:prstGeom prst="rect">
            <a:avLst/>
          </a:prstGeom>
        </p:spPr>
      </p:pic>
      <p:pic>
        <p:nvPicPr>
          <p:cNvPr id="30" name="Picture 29" descr="A picture containing icon&#10;&#10;Description automatically generated">
            <a:extLst>
              <a:ext uri="{FF2B5EF4-FFF2-40B4-BE49-F238E27FC236}">
                <a16:creationId xmlns:a16="http://schemas.microsoft.com/office/drawing/2014/main" id="{8750D1BA-CC4B-4B0A-BEAD-BE8B5BF374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182" y="428118"/>
            <a:ext cx="403694" cy="403694"/>
          </a:xfrm>
          <a:prstGeom prst="rect">
            <a:avLst/>
          </a:prstGeom>
        </p:spPr>
      </p:pic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B462B9D8-43DD-43D4-9A6C-98C3285DB8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39" y="928907"/>
            <a:ext cx="403694" cy="40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6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3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6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5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8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1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4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7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0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lnDef>
      <a:spPr>
        <a:ln w="254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13680</TotalTime>
  <Words>825</Words>
  <Application>Microsoft Office PowerPoint</Application>
  <PresentationFormat>On-screen Show (4:3)</PresentationFormat>
  <Paragraphs>137</Paragraphs>
  <Slides>38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AdvOT4dfa5ba6</vt:lpstr>
      <vt:lpstr>AdvOT4dfa5ba6+fb</vt:lpstr>
      <vt:lpstr>Arial</vt:lpstr>
      <vt:lpstr>Calibri</vt:lpstr>
      <vt:lpstr>Constantia</vt:lpstr>
      <vt:lpstr>Verdana</vt:lpstr>
      <vt:lpstr>Wingdings 2</vt:lpstr>
      <vt:lpstr>Flow</vt:lpstr>
      <vt:lpstr>1_Flow</vt:lpstr>
      <vt:lpstr>COVID-19: Recommendations for Surgery Outlook for day case emergency  surgery </vt:lpstr>
      <vt:lpstr>Conflicts of interest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JKDragoon</dc:creator>
  <cp:lastModifiedBy>JK Phoenix</cp:lastModifiedBy>
  <cp:revision>1330</cp:revision>
  <cp:lastPrinted>2018-08-21T19:04:06Z</cp:lastPrinted>
  <dcterms:created xsi:type="dcterms:W3CDTF">2013-04-12T15:27:27Z</dcterms:created>
  <dcterms:modified xsi:type="dcterms:W3CDTF">2022-05-12T13:26:51Z</dcterms:modified>
</cp:coreProperties>
</file>