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4"/>
  </p:notesMasterIdLst>
  <p:sldIdLst>
    <p:sldId id="256" r:id="rId2"/>
    <p:sldId id="658" r:id="rId3"/>
    <p:sldId id="264" r:id="rId4"/>
    <p:sldId id="269" r:id="rId5"/>
    <p:sldId id="273" r:id="rId6"/>
    <p:sldId id="272" r:id="rId7"/>
    <p:sldId id="271" r:id="rId8"/>
    <p:sldId id="274" r:id="rId9"/>
    <p:sldId id="268" r:id="rId10"/>
    <p:sldId id="643" r:id="rId11"/>
    <p:sldId id="661" r:id="rId12"/>
    <p:sldId id="662" r:id="rId13"/>
    <p:sldId id="698" r:id="rId14"/>
    <p:sldId id="442" r:id="rId15"/>
    <p:sldId id="5434" r:id="rId16"/>
    <p:sldId id="642" r:id="rId17"/>
    <p:sldId id="5452" r:id="rId18"/>
    <p:sldId id="5497" r:id="rId19"/>
    <p:sldId id="664" r:id="rId20"/>
    <p:sldId id="284" r:id="rId21"/>
    <p:sldId id="282" r:id="rId22"/>
    <p:sldId id="353" r:id="rId23"/>
    <p:sldId id="289" r:id="rId24"/>
    <p:sldId id="699" r:id="rId25"/>
    <p:sldId id="700" r:id="rId26"/>
    <p:sldId id="674" r:id="rId27"/>
    <p:sldId id="701" r:id="rId28"/>
    <p:sldId id="5513" r:id="rId29"/>
    <p:sldId id="702" r:id="rId30"/>
    <p:sldId id="703" r:id="rId31"/>
    <p:sldId id="705" r:id="rId32"/>
    <p:sldId id="5417" r:id="rId33"/>
    <p:sldId id="308" r:id="rId34"/>
    <p:sldId id="5418" r:id="rId35"/>
    <p:sldId id="541" r:id="rId36"/>
    <p:sldId id="5508" r:id="rId37"/>
    <p:sldId id="5509" r:id="rId38"/>
    <p:sldId id="373" r:id="rId39"/>
    <p:sldId id="303" r:id="rId40"/>
    <p:sldId id="376" r:id="rId41"/>
    <p:sldId id="655" r:id="rId42"/>
    <p:sldId id="306" r:id="rId43"/>
    <p:sldId id="307" r:id="rId44"/>
    <p:sldId id="309" r:id="rId45"/>
    <p:sldId id="312" r:id="rId46"/>
    <p:sldId id="310" r:id="rId47"/>
    <p:sldId id="314" r:id="rId48"/>
    <p:sldId id="318" r:id="rId49"/>
    <p:sldId id="280" r:id="rId50"/>
    <p:sldId id="581" r:id="rId51"/>
    <p:sldId id="632" r:id="rId52"/>
    <p:sldId id="313" r:id="rId53"/>
    <p:sldId id="644" r:id="rId54"/>
    <p:sldId id="633" r:id="rId55"/>
    <p:sldId id="329" r:id="rId56"/>
    <p:sldId id="5511" r:id="rId57"/>
    <p:sldId id="649" r:id="rId58"/>
    <p:sldId id="651" r:id="rId59"/>
    <p:sldId id="650" r:id="rId60"/>
    <p:sldId id="654" r:id="rId61"/>
    <p:sldId id="337" r:id="rId62"/>
    <p:sldId id="338" r:id="rId63"/>
    <p:sldId id="615" r:id="rId64"/>
    <p:sldId id="319" r:id="rId65"/>
    <p:sldId id="335" r:id="rId66"/>
    <p:sldId id="332" r:id="rId67"/>
    <p:sldId id="341" r:id="rId68"/>
    <p:sldId id="339" r:id="rId69"/>
    <p:sldId id="340" r:id="rId70"/>
    <p:sldId id="342" r:id="rId71"/>
    <p:sldId id="343" r:id="rId72"/>
    <p:sldId id="5437" r:id="rId73"/>
    <p:sldId id="5503" r:id="rId74"/>
    <p:sldId id="660" r:id="rId75"/>
    <p:sldId id="5436" r:id="rId76"/>
    <p:sldId id="346" r:id="rId77"/>
    <p:sldId id="5442" r:id="rId78"/>
    <p:sldId id="5444" r:id="rId79"/>
    <p:sldId id="5447" r:id="rId80"/>
    <p:sldId id="5499" r:id="rId81"/>
    <p:sldId id="5426" r:id="rId82"/>
    <p:sldId id="5456" r:id="rId83"/>
    <p:sldId id="5506" r:id="rId84"/>
    <p:sldId id="345" r:id="rId85"/>
    <p:sldId id="351" r:id="rId86"/>
    <p:sldId id="352" r:id="rId87"/>
    <p:sldId id="5496" r:id="rId88"/>
    <p:sldId id="668" r:id="rId89"/>
    <p:sldId id="279" r:id="rId90"/>
    <p:sldId id="5510" r:id="rId91"/>
    <p:sldId id="669" r:id="rId92"/>
    <p:sldId id="5512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1"/>
    <p:restoredTop sz="94697"/>
  </p:normalViewPr>
  <p:slideViewPr>
    <p:cSldViewPr snapToGrid="0">
      <p:cViewPr varScale="1">
        <p:scale>
          <a:sx n="119" d="100"/>
          <a:sy n="119" d="100"/>
        </p:scale>
        <p:origin x="112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3E5114-EF87-9F4B-90D5-B54E87ACF455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BD673D0D-CE21-4049-B63B-2EAE9BF1E7ED}">
      <dgm:prSet phldrT="[Text]"/>
      <dgm:spPr/>
      <dgm:t>
        <a:bodyPr/>
        <a:lstStyle/>
        <a:p>
          <a:r>
            <a:rPr lang="en-GB" dirty="0"/>
            <a:t>Pre- assessment</a:t>
          </a:r>
        </a:p>
      </dgm:t>
    </dgm:pt>
    <dgm:pt modelId="{12C3EFCE-ECC8-994C-8753-538D1B894572}" type="parTrans" cxnId="{BBEC071D-85B1-7B47-BE4F-DDC18B55B380}">
      <dgm:prSet/>
      <dgm:spPr/>
      <dgm:t>
        <a:bodyPr/>
        <a:lstStyle/>
        <a:p>
          <a:endParaRPr lang="en-GB"/>
        </a:p>
      </dgm:t>
    </dgm:pt>
    <dgm:pt modelId="{F0D057DE-6517-3B49-B6C5-903A3E3558C1}" type="sibTrans" cxnId="{BBEC071D-85B1-7B47-BE4F-DDC18B55B380}">
      <dgm:prSet/>
      <dgm:spPr>
        <a:solidFill>
          <a:srgbClr val="0070C0"/>
        </a:solidFill>
      </dgm:spPr>
      <dgm:t>
        <a:bodyPr/>
        <a:lstStyle/>
        <a:p>
          <a:endParaRPr lang="en-GB">
            <a:highlight>
              <a:srgbClr val="0000FF"/>
            </a:highlight>
          </a:endParaRPr>
        </a:p>
      </dgm:t>
    </dgm:pt>
    <dgm:pt modelId="{4B5A139A-B543-A749-A0EA-10743B7A6A56}">
      <dgm:prSet phldrT="[Text]"/>
      <dgm:spPr/>
      <dgm:t>
        <a:bodyPr/>
        <a:lstStyle/>
        <a:p>
          <a:r>
            <a:rPr lang="en-GB" dirty="0"/>
            <a:t>Peri-operative care</a:t>
          </a:r>
        </a:p>
      </dgm:t>
    </dgm:pt>
    <dgm:pt modelId="{245FD5F1-577F-CF4A-9CB3-CCED7CCDB3F8}" type="parTrans" cxnId="{73A003D8-0649-564B-B725-3BD94D0E6E7B}">
      <dgm:prSet/>
      <dgm:spPr/>
      <dgm:t>
        <a:bodyPr/>
        <a:lstStyle/>
        <a:p>
          <a:endParaRPr lang="en-GB"/>
        </a:p>
      </dgm:t>
    </dgm:pt>
    <dgm:pt modelId="{609AD9E8-01F4-B844-A433-85F212C49A47}" type="sibTrans" cxnId="{73A003D8-0649-564B-B725-3BD94D0E6E7B}">
      <dgm:prSet/>
      <dgm:spPr>
        <a:solidFill>
          <a:srgbClr val="0070C0"/>
        </a:solidFill>
      </dgm:spPr>
      <dgm:t>
        <a:bodyPr/>
        <a:lstStyle/>
        <a:p>
          <a:endParaRPr lang="en-GB"/>
        </a:p>
      </dgm:t>
    </dgm:pt>
    <dgm:pt modelId="{F2FF1B7C-BAB0-1841-B0BB-F1DFD5EF7E7C}">
      <dgm:prSet phldrT="[Text]"/>
      <dgm:spPr/>
      <dgm:t>
        <a:bodyPr/>
        <a:lstStyle/>
        <a:p>
          <a:r>
            <a:rPr lang="en-GB" dirty="0"/>
            <a:t>Post –operative care</a:t>
          </a:r>
        </a:p>
      </dgm:t>
    </dgm:pt>
    <dgm:pt modelId="{C7F7DC67-441F-2543-87AF-11DC9100213C}" type="parTrans" cxnId="{0228B335-79C4-914C-9FC6-A9955CB074C0}">
      <dgm:prSet/>
      <dgm:spPr/>
      <dgm:t>
        <a:bodyPr/>
        <a:lstStyle/>
        <a:p>
          <a:endParaRPr lang="en-GB"/>
        </a:p>
      </dgm:t>
    </dgm:pt>
    <dgm:pt modelId="{0465B9C2-8A3C-CE4C-8A6D-5B910EF7D367}" type="sibTrans" cxnId="{0228B335-79C4-914C-9FC6-A9955CB074C0}">
      <dgm:prSet/>
      <dgm:spPr/>
      <dgm:t>
        <a:bodyPr/>
        <a:lstStyle/>
        <a:p>
          <a:endParaRPr lang="en-GB"/>
        </a:p>
      </dgm:t>
    </dgm:pt>
    <dgm:pt modelId="{C83564ED-2341-F546-97BD-2DAD1B1A8D76}" type="pres">
      <dgm:prSet presAssocID="{6D3E5114-EF87-9F4B-90D5-B54E87ACF455}" presName="linearFlow" presStyleCnt="0">
        <dgm:presLayoutVars>
          <dgm:resizeHandles val="exact"/>
        </dgm:presLayoutVars>
      </dgm:prSet>
      <dgm:spPr/>
    </dgm:pt>
    <dgm:pt modelId="{94D045C2-DC20-9441-9535-ABD9646B877E}" type="pres">
      <dgm:prSet presAssocID="{BD673D0D-CE21-4049-B63B-2EAE9BF1E7ED}" presName="node" presStyleLbl="node1" presStyleIdx="0" presStyleCnt="3" custLinFactX="-16628" custLinFactNeighborX="-100000" custLinFactNeighborY="5573">
        <dgm:presLayoutVars>
          <dgm:bulletEnabled val="1"/>
        </dgm:presLayoutVars>
      </dgm:prSet>
      <dgm:spPr/>
    </dgm:pt>
    <dgm:pt modelId="{CF35F061-D207-784B-A514-723E83ACABC9}" type="pres">
      <dgm:prSet presAssocID="{F0D057DE-6517-3B49-B6C5-903A3E3558C1}" presName="sibTrans" presStyleLbl="sibTrans2D1" presStyleIdx="0" presStyleCnt="2"/>
      <dgm:spPr/>
    </dgm:pt>
    <dgm:pt modelId="{59A816D4-5FAC-B743-BA19-751F33E6BBE3}" type="pres">
      <dgm:prSet presAssocID="{F0D057DE-6517-3B49-B6C5-903A3E3558C1}" presName="connectorText" presStyleLbl="sibTrans2D1" presStyleIdx="0" presStyleCnt="2"/>
      <dgm:spPr/>
    </dgm:pt>
    <dgm:pt modelId="{3DCC44C4-7D01-0541-9718-677E9C7859C7}" type="pres">
      <dgm:prSet presAssocID="{4B5A139A-B543-A749-A0EA-10743B7A6A56}" presName="node" presStyleLbl="node1" presStyleIdx="1" presStyleCnt="3" custLinFactX="-17144" custLinFactNeighborX="-100000" custLinFactNeighborY="-20436">
        <dgm:presLayoutVars>
          <dgm:bulletEnabled val="1"/>
        </dgm:presLayoutVars>
      </dgm:prSet>
      <dgm:spPr/>
    </dgm:pt>
    <dgm:pt modelId="{6AFBA6AB-5C48-1F48-B238-6DFEA4430AC4}" type="pres">
      <dgm:prSet presAssocID="{609AD9E8-01F4-B844-A433-85F212C49A47}" presName="sibTrans" presStyleLbl="sibTrans2D1" presStyleIdx="1" presStyleCnt="2"/>
      <dgm:spPr/>
    </dgm:pt>
    <dgm:pt modelId="{57EE35C2-19BF-1248-A713-81617FC460CB}" type="pres">
      <dgm:prSet presAssocID="{609AD9E8-01F4-B844-A433-85F212C49A47}" presName="connectorText" presStyleLbl="sibTrans2D1" presStyleIdx="1" presStyleCnt="2"/>
      <dgm:spPr/>
    </dgm:pt>
    <dgm:pt modelId="{619C43DF-E6A2-BA40-B02B-C1EBEC102283}" type="pres">
      <dgm:prSet presAssocID="{F2FF1B7C-BAB0-1841-B0BB-F1DFD5EF7E7C}" presName="node" presStyleLbl="node1" presStyleIdx="2" presStyleCnt="3" custLinFactX="-19208" custLinFactNeighborX="-100000" custLinFactNeighborY="-27867">
        <dgm:presLayoutVars>
          <dgm:bulletEnabled val="1"/>
        </dgm:presLayoutVars>
      </dgm:prSet>
      <dgm:spPr/>
    </dgm:pt>
  </dgm:ptLst>
  <dgm:cxnLst>
    <dgm:cxn modelId="{BBEC071D-85B1-7B47-BE4F-DDC18B55B380}" srcId="{6D3E5114-EF87-9F4B-90D5-B54E87ACF455}" destId="{BD673D0D-CE21-4049-B63B-2EAE9BF1E7ED}" srcOrd="0" destOrd="0" parTransId="{12C3EFCE-ECC8-994C-8753-538D1B894572}" sibTransId="{F0D057DE-6517-3B49-B6C5-903A3E3558C1}"/>
    <dgm:cxn modelId="{8616CF2B-BFE7-3641-A02C-D50C651BD562}" type="presOf" srcId="{F0D057DE-6517-3B49-B6C5-903A3E3558C1}" destId="{CF35F061-D207-784B-A514-723E83ACABC9}" srcOrd="0" destOrd="0" presId="urn:microsoft.com/office/officeart/2005/8/layout/process2"/>
    <dgm:cxn modelId="{0228B335-79C4-914C-9FC6-A9955CB074C0}" srcId="{6D3E5114-EF87-9F4B-90D5-B54E87ACF455}" destId="{F2FF1B7C-BAB0-1841-B0BB-F1DFD5EF7E7C}" srcOrd="2" destOrd="0" parTransId="{C7F7DC67-441F-2543-87AF-11DC9100213C}" sibTransId="{0465B9C2-8A3C-CE4C-8A6D-5B910EF7D367}"/>
    <dgm:cxn modelId="{81931448-D018-B647-A758-D27A5F3685E1}" type="presOf" srcId="{609AD9E8-01F4-B844-A433-85F212C49A47}" destId="{57EE35C2-19BF-1248-A713-81617FC460CB}" srcOrd="1" destOrd="0" presId="urn:microsoft.com/office/officeart/2005/8/layout/process2"/>
    <dgm:cxn modelId="{4D5B2149-565A-6C42-B64F-2CCC3F8E15AB}" type="presOf" srcId="{BD673D0D-CE21-4049-B63B-2EAE9BF1E7ED}" destId="{94D045C2-DC20-9441-9535-ABD9646B877E}" srcOrd="0" destOrd="0" presId="urn:microsoft.com/office/officeart/2005/8/layout/process2"/>
    <dgm:cxn modelId="{64E7B56C-DE9D-4044-B13A-96F1CDFDEB31}" type="presOf" srcId="{609AD9E8-01F4-B844-A433-85F212C49A47}" destId="{6AFBA6AB-5C48-1F48-B238-6DFEA4430AC4}" srcOrd="0" destOrd="0" presId="urn:microsoft.com/office/officeart/2005/8/layout/process2"/>
    <dgm:cxn modelId="{6E322F81-BD56-1F48-B317-251F35A4152F}" type="presOf" srcId="{F0D057DE-6517-3B49-B6C5-903A3E3558C1}" destId="{59A816D4-5FAC-B743-BA19-751F33E6BBE3}" srcOrd="1" destOrd="0" presId="urn:microsoft.com/office/officeart/2005/8/layout/process2"/>
    <dgm:cxn modelId="{20CA1993-6F20-424E-82BA-F3D3F4E4205A}" type="presOf" srcId="{6D3E5114-EF87-9F4B-90D5-B54E87ACF455}" destId="{C83564ED-2341-F546-97BD-2DAD1B1A8D76}" srcOrd="0" destOrd="0" presId="urn:microsoft.com/office/officeart/2005/8/layout/process2"/>
    <dgm:cxn modelId="{08F6CBBA-30A7-A341-A9BA-7C320A4987C9}" type="presOf" srcId="{F2FF1B7C-BAB0-1841-B0BB-F1DFD5EF7E7C}" destId="{619C43DF-E6A2-BA40-B02B-C1EBEC102283}" srcOrd="0" destOrd="0" presId="urn:microsoft.com/office/officeart/2005/8/layout/process2"/>
    <dgm:cxn modelId="{73A003D8-0649-564B-B725-3BD94D0E6E7B}" srcId="{6D3E5114-EF87-9F4B-90D5-B54E87ACF455}" destId="{4B5A139A-B543-A749-A0EA-10743B7A6A56}" srcOrd="1" destOrd="0" parTransId="{245FD5F1-577F-CF4A-9CB3-CCED7CCDB3F8}" sibTransId="{609AD9E8-01F4-B844-A433-85F212C49A47}"/>
    <dgm:cxn modelId="{EE1F6BEF-98DC-6444-9873-E5A44565C31A}" type="presOf" srcId="{4B5A139A-B543-A749-A0EA-10743B7A6A56}" destId="{3DCC44C4-7D01-0541-9718-677E9C7859C7}" srcOrd="0" destOrd="0" presId="urn:microsoft.com/office/officeart/2005/8/layout/process2"/>
    <dgm:cxn modelId="{554878FB-F99C-1441-893B-CAD2296F0741}" type="presParOf" srcId="{C83564ED-2341-F546-97BD-2DAD1B1A8D76}" destId="{94D045C2-DC20-9441-9535-ABD9646B877E}" srcOrd="0" destOrd="0" presId="urn:microsoft.com/office/officeart/2005/8/layout/process2"/>
    <dgm:cxn modelId="{260DC355-F08C-DF4B-A7F6-8AFE83B6BB51}" type="presParOf" srcId="{C83564ED-2341-F546-97BD-2DAD1B1A8D76}" destId="{CF35F061-D207-784B-A514-723E83ACABC9}" srcOrd="1" destOrd="0" presId="urn:microsoft.com/office/officeart/2005/8/layout/process2"/>
    <dgm:cxn modelId="{13DBD7D7-3BDF-DB4C-986E-BD62BD83304B}" type="presParOf" srcId="{CF35F061-D207-784B-A514-723E83ACABC9}" destId="{59A816D4-5FAC-B743-BA19-751F33E6BBE3}" srcOrd="0" destOrd="0" presId="urn:microsoft.com/office/officeart/2005/8/layout/process2"/>
    <dgm:cxn modelId="{946A610F-8958-1744-A346-66805DE5305A}" type="presParOf" srcId="{C83564ED-2341-F546-97BD-2DAD1B1A8D76}" destId="{3DCC44C4-7D01-0541-9718-677E9C7859C7}" srcOrd="2" destOrd="0" presId="urn:microsoft.com/office/officeart/2005/8/layout/process2"/>
    <dgm:cxn modelId="{E64F82F3-45B0-E34B-8084-DF1E2EE17D65}" type="presParOf" srcId="{C83564ED-2341-F546-97BD-2DAD1B1A8D76}" destId="{6AFBA6AB-5C48-1F48-B238-6DFEA4430AC4}" srcOrd="3" destOrd="0" presId="urn:microsoft.com/office/officeart/2005/8/layout/process2"/>
    <dgm:cxn modelId="{ABF47D28-C64A-8B42-8570-2361DE9287F5}" type="presParOf" srcId="{6AFBA6AB-5C48-1F48-B238-6DFEA4430AC4}" destId="{57EE35C2-19BF-1248-A713-81617FC460CB}" srcOrd="0" destOrd="0" presId="urn:microsoft.com/office/officeart/2005/8/layout/process2"/>
    <dgm:cxn modelId="{07CE4FC4-E0F4-7F4D-9D93-A309A3C642C6}" type="presParOf" srcId="{C83564ED-2341-F546-97BD-2DAD1B1A8D76}" destId="{619C43DF-E6A2-BA40-B02B-C1EBEC10228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045C2-DC20-9441-9535-ABD9646B877E}">
      <dsp:nvSpPr>
        <dsp:cNvPr id="0" name=""/>
        <dsp:cNvSpPr/>
      </dsp:nvSpPr>
      <dsp:spPr>
        <a:xfrm>
          <a:off x="721115" y="31528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Pre- assessment</a:t>
          </a:r>
        </a:p>
      </dsp:txBody>
      <dsp:txXfrm>
        <a:off x="754255" y="64668"/>
        <a:ext cx="1970403" cy="1065210"/>
      </dsp:txXfrm>
    </dsp:sp>
    <dsp:sp modelId="{CF35F061-D207-784B-A514-723E83ACABC9}">
      <dsp:nvSpPr>
        <dsp:cNvPr id="0" name=""/>
        <dsp:cNvSpPr/>
      </dsp:nvSpPr>
      <dsp:spPr>
        <a:xfrm rot="5423307">
          <a:off x="1577223" y="1117734"/>
          <a:ext cx="313957" cy="509170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>
            <a:highlight>
              <a:srgbClr val="0000FF"/>
            </a:highlight>
          </a:endParaRPr>
        </a:p>
      </dsp:txBody>
      <dsp:txXfrm rot="-5400000">
        <a:off x="1581770" y="1215342"/>
        <a:ext cx="305502" cy="219770"/>
      </dsp:txXfrm>
    </dsp:sp>
    <dsp:sp modelId="{3DCC44C4-7D01-0541-9718-677E9C7859C7}">
      <dsp:nvSpPr>
        <dsp:cNvPr id="0" name=""/>
        <dsp:cNvSpPr/>
      </dsp:nvSpPr>
      <dsp:spPr>
        <a:xfrm>
          <a:off x="710605" y="1581620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Peri-operative care</a:t>
          </a:r>
        </a:p>
      </dsp:txBody>
      <dsp:txXfrm>
        <a:off x="743745" y="1614760"/>
        <a:ext cx="1970403" cy="1065210"/>
      </dsp:txXfrm>
    </dsp:sp>
    <dsp:sp modelId="{6AFBA6AB-5C48-1F48-B238-6DFEA4430AC4}">
      <dsp:nvSpPr>
        <dsp:cNvPr id="0" name=""/>
        <dsp:cNvSpPr/>
      </dsp:nvSpPr>
      <dsp:spPr>
        <a:xfrm rot="5487290">
          <a:off x="1511476" y="2720378"/>
          <a:ext cx="392905" cy="509170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kern="1200"/>
        </a:p>
      </dsp:txBody>
      <dsp:txXfrm rot="-5400000">
        <a:off x="1556674" y="2778529"/>
        <a:ext cx="305502" cy="275034"/>
      </dsp:txXfrm>
    </dsp:sp>
    <dsp:sp modelId="{619C43DF-E6A2-BA40-B02B-C1EBEC102283}">
      <dsp:nvSpPr>
        <dsp:cNvPr id="0" name=""/>
        <dsp:cNvSpPr/>
      </dsp:nvSpPr>
      <dsp:spPr>
        <a:xfrm>
          <a:off x="668568" y="3236815"/>
          <a:ext cx="2036683" cy="11314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Post –operative care</a:t>
          </a:r>
        </a:p>
      </dsp:txBody>
      <dsp:txXfrm>
        <a:off x="701708" y="3269955"/>
        <a:ext cx="1970403" cy="1065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E91E6-2AC0-439A-A211-F01C227A6B79}" type="datetimeFigureOut">
              <a:rPr lang="en-GB" smtClean="0"/>
              <a:t>09/05/2022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8412C-ABCC-421A-B79D-B770F9FC5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745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the then current Oxford Handbook of Anaesthesia... ( I would</a:t>
            </a:r>
            <a:r>
              <a:rPr lang="en-GB" baseline="0" dirty="0"/>
              <a:t> hope the author of the day surgery chapter in the new edition has updated it... [Jackson!]) 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FB6301-D5CB-4909-8CAC-80DD1D5B5F7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9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E1C5FD-8B9B-2F49-80F1-60F2A4631C99}" type="slidenum">
              <a:rPr lang="en-GB"/>
              <a:pPr/>
              <a:t>14</a:t>
            </a:fld>
            <a:endParaRPr lang="en-GB"/>
          </a:p>
        </p:txBody>
      </p:sp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2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5C3D060-91E8-EA4D-9394-837FEA13A1C8}" type="slidenum">
              <a:rPr lang="en-GB" sz="1200">
                <a:cs typeface="Arial" charset="0"/>
              </a:rPr>
              <a:pPr algn="r"/>
              <a:t>14</a:t>
            </a:fld>
            <a:endParaRPr lang="en-GB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7E5B4-C803-49A4-8182-E95EBD148E24}" type="slidenum">
              <a:rPr lang="en-US"/>
              <a:pPr/>
              <a:t>22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87463" y="793750"/>
            <a:ext cx="4284662" cy="32131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6068"/>
            <a:ext cx="5028986" cy="3856186"/>
          </a:xfrm>
          <a:noFill/>
          <a:ln/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813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12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7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56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14CD43EB-2A9A-4944-BBAE-86DC91FDAA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FB6DEC1C-B5BF-F34D-A63A-1B8396039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80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B46E1-CCA6-4491-B288-04FE48EAB58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71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AA2181-E3F6-4FC1-9ABA-66D20CE9C14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00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1B7852-9421-4878-B081-5063A6E9F2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12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endParaRPr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1DEF2DD6-D94E-0B42-A912-BBEB5E0AFA02}"/>
              </a:ext>
            </a:extLst>
          </p:cNvPr>
          <p:cNvSpPr txBox="1">
            <a:spLocks noGrp="1"/>
          </p:cNvSpPr>
          <p:nvPr>
            <p:ph type="sldNum" sz="quarter" idx="14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61873-145D-A140-A5E5-3D6FC401185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8042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461190" y="1343804"/>
            <a:ext cx="7737674" cy="2244128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548640"/>
            <a:ext cx="6567055" cy="611649"/>
          </a:xfrm>
          <a:prstGeom prst="rect">
            <a:avLst/>
          </a:prstGeom>
        </p:spPr>
        <p:txBody>
          <a:bodyPr/>
          <a:lstStyle>
            <a:lvl1pPr>
              <a:defRPr sz="36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800" dirty="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91314" y="6372536"/>
            <a:ext cx="647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34F92BC6-D7C3-584B-87F2-0B845776A5AD}" type="slidenum">
              <a:rPr lang="en-US" sz="120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0676" y="6333439"/>
            <a:ext cx="5723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accent3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2" name="Picture 11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ADC841C-5A22-4563-A975-9750BB6F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59" y="293024"/>
            <a:ext cx="1080655" cy="4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64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27ECAC-A9A0-4FA9-AD94-7F074023E9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5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81B4A8-D5ED-485E-B3EE-C6104A5A79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3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73013-6212-45A5-B521-8F456748FE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55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06312-11EE-49D7-9E75-0D70DAF7B38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850924-0BD0-4549-BDDB-D66DBF9DDE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4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7766D4-F333-42B8-9E7C-21B454876AE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63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67982-768A-4898-9FF0-BDB8815192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9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ahom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F7A053-A09D-4BA2-BF05-147C37C653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9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0" y="6429375"/>
            <a:ext cx="9144000" cy="428625"/>
            <a:chOff x="-1" y="0"/>
            <a:chExt cx="9144002" cy="428625"/>
          </a:xfrm>
        </p:grpSpPr>
        <p:sp>
          <p:nvSpPr>
            <p:cNvPr id="2" name="Rectangle 2" descr="Rectangle"/>
            <p:cNvSpPr>
              <a:spLocks/>
            </p:cNvSpPr>
            <p:nvPr/>
          </p:nvSpPr>
          <p:spPr bwMode="auto">
            <a:xfrm>
              <a:off x="-1" y="0"/>
              <a:ext cx="9144002" cy="428625"/>
            </a:xfrm>
            <a:prstGeom prst="rect">
              <a:avLst/>
            </a:prstGeom>
            <a:solidFill>
              <a:srgbClr val="00006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19" tIns="45719" rIns="45719" bIns="45719" anchor="ctr"/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31" name="Text Box 3" descr="British Association of Day Surgery               www.bads.co.uk"/>
            <p:cNvSpPr txBox="1">
              <a:spLocks/>
            </p:cNvSpPr>
            <p:nvPr/>
          </p:nvSpPr>
          <p:spPr bwMode="auto">
            <a:xfrm>
              <a:off x="-1" y="47625"/>
              <a:ext cx="9144002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19" tIns="45719" rIns="45719" bIns="45719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1pPr>
              <a:lvl2pPr marL="742950" indent="-28575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2pPr>
              <a:lvl3pPr marL="11430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3pPr>
              <a:lvl4pPr marL="16002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4pPr>
              <a:lvl5pPr marL="2057400" indent="-228600"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ea typeface="Tahoma"/>
                  <a:cs typeface="Tahoma" panose="020B0604030504040204" pitchFamily="34" charset="0"/>
                  <a:sym typeface="Tahoma" panose="020B0604030504040204" pitchFamily="34" charset="0"/>
                </a:rPr>
                <a:t>   British Association of Day Surgery 			           www.bads.co.uk</a:t>
              </a:r>
            </a:p>
          </p:txBody>
        </p:sp>
      </p:grpSp>
      <p:sp>
        <p:nvSpPr>
          <p:cNvPr id="1027" name="Rectangle 4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19" tIns="45719" rIns="45719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charset="0"/>
              </a:rPr>
              <a:t>Click to edit Master title style</a:t>
            </a:r>
          </a:p>
        </p:txBody>
      </p:sp>
      <p:sp>
        <p:nvSpPr>
          <p:cNvPr id="1028" name="Rectangle 5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19" tIns="45719" rIns="45719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Tahoma" charset="0"/>
              </a:rPr>
              <a:t>Second level</a:t>
            </a:r>
          </a:p>
          <a:p>
            <a:pPr lvl="2"/>
            <a:r>
              <a:rPr lang="en-US" altLang="en-US">
                <a:sym typeface="Tahoma" charset="0"/>
              </a:rPr>
              <a:t>Third level</a:t>
            </a:r>
          </a:p>
          <a:p>
            <a:pPr lvl="3"/>
            <a:r>
              <a:rPr lang="en-US" altLang="en-US">
                <a:sym typeface="Tahoma" charset="0"/>
              </a:rPr>
              <a:t>Fourth level</a:t>
            </a:r>
          </a:p>
          <a:p>
            <a:pPr lvl="4"/>
            <a:r>
              <a:rPr lang="en-US" altLang="en-US">
                <a:sym typeface="Tahoma" charset="0"/>
              </a:rPr>
              <a:t>Fifth level</a:t>
            </a: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2"/>
          </p:nvPr>
        </p:nvSpPr>
        <p:spPr bwMode="auto">
          <a:xfrm>
            <a:off x="6276975" y="6223000"/>
            <a:ext cx="273050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19" tIns="45719" rIns="45719" bIns="45719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D425D-2072-47C6-8843-9D15664B457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9144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Tahom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06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82"/>
          </a:solidFill>
          <a:latin typeface="+mj-lt"/>
          <a:ea typeface="+mj-ea"/>
          <a:cs typeface="+mj-cs"/>
          <a:sym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8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defRPr sz="3200" kern="1200">
          <a:solidFill>
            <a:srgbClr val="000082"/>
          </a:solidFill>
          <a:latin typeface="+mn-lt"/>
          <a:ea typeface="+mn-ea"/>
          <a:cs typeface="+mn-cs"/>
          <a:sym typeface="Tahoma" panose="020B0604030504040204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82"/>
          </a:solidFill>
          <a:latin typeface="+mn-lt"/>
          <a:ea typeface="+mn-ea"/>
          <a:cs typeface="+mn-cs"/>
          <a:sym typeface="Tahoma" panose="020B0604030504040204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Char char="•"/>
        <a:defRPr sz="3200" kern="1200">
          <a:solidFill>
            <a:srgbClr val="000082"/>
          </a:solidFill>
          <a:latin typeface="+mn-lt"/>
          <a:ea typeface="+mn-ea"/>
          <a:cs typeface="+mn-cs"/>
          <a:sym typeface="Tahoma" panose="020B0604030504040204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82"/>
          </a:solidFill>
          <a:latin typeface="+mn-lt"/>
          <a:ea typeface="+mn-ea"/>
          <a:cs typeface="+mn-cs"/>
          <a:sym typeface="Tahoma" panose="020B0604030504040204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Char char="»"/>
        <a:defRPr sz="3200" kern="1200">
          <a:solidFill>
            <a:srgbClr val="000082"/>
          </a:solidFill>
          <a:latin typeface="+mn-lt"/>
          <a:ea typeface="+mn-ea"/>
          <a:cs typeface="+mn-cs"/>
          <a:sym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9F2A8E33-B535-144F-BFA8-4F9B6F9D8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43" y="956441"/>
            <a:ext cx="8135938" cy="1043097"/>
          </a:xfrm>
        </p:spPr>
        <p:txBody>
          <a:bodyPr/>
          <a:lstStyle/>
          <a:p>
            <a:r>
              <a:rPr lang="en-US" altLang="en-US" sz="5400" dirty="0"/>
              <a:t>Day Surgery Pathways</a:t>
            </a:r>
          </a:p>
        </p:txBody>
      </p:sp>
      <p:sp>
        <p:nvSpPr>
          <p:cNvPr id="9218" name="Subtitle 2">
            <a:extLst>
              <a:ext uri="{FF2B5EF4-FFF2-40B4-BE49-F238E27FC236}">
                <a16:creationId xmlns:a16="http://schemas.microsoft.com/office/drawing/2014/main" id="{C8990BAC-9562-9A46-AC5D-B73E08663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280" y="3515317"/>
            <a:ext cx="6858000" cy="1655763"/>
          </a:xfrm>
        </p:spPr>
        <p:txBody>
          <a:bodyPr/>
          <a:lstStyle/>
          <a:p>
            <a:pPr algn="l"/>
            <a:r>
              <a:rPr lang="en-US" altLang="en-US" sz="1800" i="1" dirty="0"/>
              <a:t>Dr Matthew </a:t>
            </a:r>
            <a:r>
              <a:rPr lang="en-US" altLang="en-US" sz="1800" i="1" dirty="0" err="1"/>
              <a:t>Checketts</a:t>
            </a:r>
            <a:endParaRPr lang="en-US" altLang="en-US" sz="1800" i="1" dirty="0"/>
          </a:p>
          <a:p>
            <a:pPr algn="l"/>
            <a:r>
              <a:rPr lang="en-US" altLang="en-US" sz="1800" i="1" dirty="0"/>
              <a:t>Consultant </a:t>
            </a:r>
            <a:r>
              <a:rPr lang="en-US" altLang="en-US" sz="1800" i="1" dirty="0" err="1"/>
              <a:t>Anaesthetist</a:t>
            </a:r>
            <a:r>
              <a:rPr lang="en-US" altLang="en-US" sz="1800" i="1" dirty="0"/>
              <a:t>, NHS </a:t>
            </a:r>
            <a:r>
              <a:rPr lang="en-US" altLang="en-US" sz="1800" i="1" dirty="0" err="1"/>
              <a:t>Tayside</a:t>
            </a:r>
            <a:endParaRPr lang="en-US" altLang="en-US" sz="1800" i="1" dirty="0"/>
          </a:p>
          <a:p>
            <a:pPr algn="l"/>
            <a:r>
              <a:rPr lang="en-US" altLang="en-US" sz="1800" i="1" dirty="0"/>
              <a:t>British Association of Day Surgery Council (BADS)</a:t>
            </a:r>
          </a:p>
          <a:p>
            <a:pPr algn="l"/>
            <a:endParaRPr lang="en-GB" sz="1800" dirty="0">
              <a:solidFill>
                <a:srgbClr val="002060"/>
              </a:solidFill>
            </a:endParaRPr>
          </a:p>
          <a:p>
            <a:pPr algn="l"/>
            <a:endParaRPr lang="en-GB" sz="1800" dirty="0">
              <a:solidFill>
                <a:srgbClr val="002060"/>
              </a:solidFill>
            </a:endParaRPr>
          </a:p>
          <a:p>
            <a:pPr algn="l"/>
            <a:r>
              <a:rPr lang="en-GB" sz="1600" dirty="0">
                <a:solidFill>
                  <a:srgbClr val="002060"/>
                </a:solidFill>
              </a:rPr>
              <a:t>HCC Conference 19</a:t>
            </a:r>
            <a:r>
              <a:rPr lang="en-GB" sz="1600" baseline="30000" dirty="0">
                <a:solidFill>
                  <a:srgbClr val="002060"/>
                </a:solidFill>
              </a:rPr>
              <a:t>th</a:t>
            </a:r>
            <a:r>
              <a:rPr lang="en-GB" sz="1600" dirty="0">
                <a:solidFill>
                  <a:srgbClr val="002060"/>
                </a:solidFill>
              </a:rPr>
              <a:t> May 2022</a:t>
            </a:r>
            <a:endParaRPr lang="en-GB" sz="1600" dirty="0"/>
          </a:p>
          <a:p>
            <a:pPr algn="l"/>
            <a:endParaRPr lang="en-US" altLang="en-US" sz="18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18AA40-B672-FC49-A4CF-534D851EDC7A}"/>
              </a:ext>
            </a:extLst>
          </p:cNvPr>
          <p:cNvSpPr txBox="1"/>
          <p:nvPr/>
        </p:nvSpPr>
        <p:spPr>
          <a:xfrm>
            <a:off x="150184" y="5845473"/>
            <a:ext cx="6127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Disclosures </a:t>
            </a:r>
          </a:p>
          <a:p>
            <a:r>
              <a:rPr lang="en-US" sz="1200" dirty="0"/>
              <a:t>none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78512C8-2578-EE44-9927-FFD013733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920" y="4364038"/>
            <a:ext cx="14478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02F6-C5FD-A541-A1A5-79A9A350F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970400"/>
          </a:xfrm>
        </p:spPr>
        <p:txBody>
          <a:bodyPr/>
          <a:lstStyle/>
          <a:p>
            <a:r>
              <a:rPr lang="en-GB" dirty="0"/>
              <a:t>Which procedures?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F21C7-0C60-2048-9121-1BF43C091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67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53585-48D4-4B55-8C7D-939E23F7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Surgical criteria</a:t>
            </a:r>
            <a:r>
              <a:rPr lang="en-GB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906C6-35DE-42DD-8221-489B18F90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2969"/>
            <a:ext cx="822960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Manage oral nutrition post-operatively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Post-operative pain managed by simple oral analgesia supplemented by regional anaesthetic techniques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Low risk of significant immediate post-operative complications </a:t>
            </a:r>
          </a:p>
          <a:p>
            <a:pPr marL="1149350" lvl="1" indent="-457200">
              <a:buFont typeface="Arial"/>
              <a:buChar char="•"/>
            </a:pPr>
            <a:r>
              <a:rPr lang="en-GB" sz="2400" dirty="0"/>
              <a:t>catastrophic bleeding</a:t>
            </a:r>
          </a:p>
          <a:p>
            <a:pPr marL="1149350" lvl="1" indent="-457200">
              <a:buFont typeface="Arial"/>
              <a:buChar char="•"/>
            </a:pPr>
            <a:r>
              <a:rPr lang="en-GB" sz="2400" dirty="0"/>
              <a:t>airway compromise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able to mobilise with / without aid post-operatively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482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rk\Desktop\Captur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47244"/>
            <a:ext cx="8136904" cy="139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ark\Desktop\02-05-2010 17;16;3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886" y="1484784"/>
            <a:ext cx="1685462" cy="34624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9"/>
          <p:cNvGrpSpPr/>
          <p:nvPr/>
        </p:nvGrpSpPr>
        <p:grpSpPr>
          <a:xfrm>
            <a:off x="3059832" y="5262033"/>
            <a:ext cx="4608511" cy="990600"/>
            <a:chOff x="2714612" y="5393267"/>
            <a:chExt cx="4857784" cy="990600"/>
          </a:xfrm>
        </p:grpSpPr>
        <p:sp>
          <p:nvSpPr>
            <p:cNvPr id="8" name="Rectangle 7"/>
            <p:cNvSpPr/>
            <p:nvPr/>
          </p:nvSpPr>
          <p:spPr>
            <a:xfrm>
              <a:off x="3143240" y="5393267"/>
              <a:ext cx="4429156" cy="364066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714612" y="6028267"/>
              <a:ext cx="2928958" cy="355600"/>
            </a:xfrm>
            <a:prstGeom prst="rect">
              <a:avLst/>
            </a:prstGeom>
            <a:solidFill>
              <a:srgbClr val="FF0000">
                <a:alpha val="34000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05366"/>
            <a:ext cx="8229600" cy="812271"/>
          </a:xfrm>
        </p:spPr>
        <p:txBody>
          <a:bodyPr/>
          <a:lstStyle/>
          <a:p>
            <a:r>
              <a:rPr lang="en-GB" sz="2400" dirty="0">
                <a:latin typeface="Frutiger"/>
              </a:rPr>
              <a:t>The duration of surgery in the ambulatory setting was originally limited to procedures lasting less than 90 minutes</a:t>
            </a:r>
            <a:r>
              <a:rPr lang="en-GB" sz="4000" dirty="0">
                <a:latin typeface="Frutiger"/>
              </a:rPr>
              <a:t>...</a:t>
            </a:r>
            <a:br>
              <a:rPr lang="en-GB" sz="4000" dirty="0">
                <a:latin typeface="Frutiger"/>
              </a:rPr>
            </a:b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4315" y="1415088"/>
            <a:ext cx="8229600" cy="4525963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5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Operating times</a:t>
            </a:r>
            <a:endParaRPr lang="en-GB" sz="4000" b="1" dirty="0">
              <a:solidFill>
                <a:srgbClr val="0070C0"/>
              </a:solidFill>
              <a:latin typeface="Frutig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136903" cy="3027040"/>
          </a:xfrm>
        </p:spPr>
        <p:txBody>
          <a:bodyPr/>
          <a:lstStyle/>
          <a:p>
            <a:pPr marL="0" indent="0"/>
            <a:r>
              <a:rPr lang="en-GB" sz="2800" dirty="0">
                <a:solidFill>
                  <a:srgbClr val="FF0000"/>
                </a:solidFill>
                <a:latin typeface="Frutiger"/>
              </a:rPr>
              <a:t>Surgical procedures lasting 3 to 4 hours (and longer!) are now routinely performed on a day case basis</a:t>
            </a:r>
            <a:endParaRPr lang="en-GB" sz="2800" i="1" dirty="0">
              <a:solidFill>
                <a:srgbClr val="FF0000"/>
              </a:solidFill>
              <a:latin typeface="Frutiger"/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FC68D96-036A-FD40-B0BC-561994EEC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39593" y="2500660"/>
            <a:ext cx="2423628" cy="344626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CD9C02-7B11-EB4A-A96F-353F93B61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20738" y="2500660"/>
            <a:ext cx="2541675" cy="344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AD65BCD-4838-0044-BC48-89C35E08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9189" y="2478258"/>
            <a:ext cx="2423628" cy="34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2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99619"/>
            <a:ext cx="5829300" cy="1143000"/>
          </a:xfrm>
        </p:spPr>
        <p:txBody>
          <a:bodyPr/>
          <a:lstStyle/>
          <a:p>
            <a:r>
              <a:rPr lang="en-GB" sz="4000" dirty="0"/>
              <a:t>Basket of Procedures</a:t>
            </a:r>
            <a:br>
              <a:rPr lang="en-GB" sz="4000" dirty="0"/>
            </a:br>
            <a:r>
              <a:rPr lang="en-GB" sz="4000" dirty="0"/>
              <a:t> 2001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26344" y="1572608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Cataract Extraction</a:t>
            </a:r>
          </a:p>
          <a:p>
            <a:pPr marL="0" indent="0"/>
            <a:r>
              <a:rPr lang="en-GB" sz="1600" dirty="0"/>
              <a:t>Excision Breast Lump</a:t>
            </a:r>
          </a:p>
          <a:p>
            <a:pPr marL="0" indent="0"/>
            <a:r>
              <a:rPr lang="en-GB" sz="1600" dirty="0"/>
              <a:t>Carpal Tunnel Decompression</a:t>
            </a:r>
          </a:p>
          <a:p>
            <a:pPr marL="0" indent="0"/>
            <a:r>
              <a:rPr lang="en-GB" sz="1600" dirty="0"/>
              <a:t>Bat Ears</a:t>
            </a:r>
          </a:p>
          <a:p>
            <a:pPr marL="0" indent="0"/>
            <a:r>
              <a:rPr lang="en-GB" sz="1600" dirty="0"/>
              <a:t>R/O Metalwork</a:t>
            </a:r>
          </a:p>
          <a:p>
            <a:pPr marL="0" indent="0"/>
            <a:r>
              <a:rPr lang="en-GB" sz="1600" dirty="0"/>
              <a:t>Bunion Operations</a:t>
            </a:r>
          </a:p>
          <a:p>
            <a:pPr marL="0" indent="0"/>
            <a:r>
              <a:rPr lang="en-GB" sz="1600" dirty="0"/>
              <a:t>Laparoscopy</a:t>
            </a:r>
          </a:p>
          <a:p>
            <a:pPr marL="0" indent="0"/>
            <a:r>
              <a:rPr lang="en-GB" sz="1600" dirty="0"/>
              <a:t>Tonsillectomy</a:t>
            </a:r>
          </a:p>
          <a:p>
            <a:pPr marL="0" indent="0"/>
            <a:r>
              <a:rPr lang="en-GB" sz="1600" dirty="0"/>
              <a:t>TURBT</a:t>
            </a:r>
          </a:p>
          <a:p>
            <a:pPr marL="0" indent="0"/>
            <a:r>
              <a:rPr lang="en-GB" sz="1600" dirty="0"/>
              <a:t>Squint Correction</a:t>
            </a:r>
          </a:p>
          <a:p>
            <a:pPr marL="0" indent="0"/>
            <a:r>
              <a:rPr lang="en-GB" sz="1600" dirty="0" err="1"/>
              <a:t>Orchidopexy</a:t>
            </a:r>
            <a:endParaRPr lang="en-GB" sz="1600" dirty="0"/>
          </a:p>
          <a:p>
            <a:pPr marL="0" indent="0"/>
            <a:r>
              <a:rPr lang="en-GB" sz="1600" dirty="0"/>
              <a:t>Anal Fissure</a:t>
            </a:r>
            <a:endParaRPr lang="en-GB" sz="1800" dirty="0"/>
          </a:p>
        </p:txBody>
      </p:sp>
      <p:sp>
        <p:nvSpPr>
          <p:cNvPr id="2242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60157" y="1572608"/>
            <a:ext cx="2857500" cy="4114800"/>
          </a:xfrm>
        </p:spPr>
        <p:txBody>
          <a:bodyPr/>
          <a:lstStyle/>
          <a:p>
            <a:pPr marL="0" indent="0"/>
            <a:r>
              <a:rPr lang="en-GB" sz="1600" dirty="0"/>
              <a:t>D&amp;C / Hysteroscopy</a:t>
            </a:r>
          </a:p>
          <a:p>
            <a:pPr marL="0" indent="0"/>
            <a:r>
              <a:rPr lang="en-GB" sz="1600" dirty="0"/>
              <a:t>Nasal Fractures</a:t>
            </a:r>
          </a:p>
          <a:p>
            <a:pPr marL="0" indent="0"/>
            <a:r>
              <a:rPr lang="en-GB" sz="1600" dirty="0"/>
              <a:t>Myringotomy</a:t>
            </a:r>
          </a:p>
          <a:p>
            <a:pPr marL="0" indent="0"/>
            <a:r>
              <a:rPr lang="en-GB" sz="1600" dirty="0"/>
              <a:t>Laparoscopic Cholecystectomy</a:t>
            </a:r>
          </a:p>
          <a:p>
            <a:pPr marL="0" indent="0"/>
            <a:r>
              <a:rPr lang="en-GB" sz="1600" dirty="0"/>
              <a:t>Excision of Ganglion</a:t>
            </a:r>
          </a:p>
          <a:p>
            <a:pPr marL="0" indent="0"/>
            <a:r>
              <a:rPr lang="en-GB" sz="1600" dirty="0"/>
              <a:t>Hernia Repair</a:t>
            </a:r>
          </a:p>
          <a:p>
            <a:pPr marL="0" indent="0"/>
            <a:r>
              <a:rPr lang="en-GB" sz="1600" dirty="0"/>
              <a:t>Varicose Veins</a:t>
            </a:r>
          </a:p>
          <a:p>
            <a:pPr marL="0" indent="0"/>
            <a:r>
              <a:rPr lang="en-GB" sz="1600" dirty="0" err="1"/>
              <a:t>Dupuytren</a:t>
            </a:r>
            <a:r>
              <a:rPr lang="ja-JP" altLang="en-GB" sz="1600" dirty="0">
                <a:latin typeface="Arial"/>
              </a:rPr>
              <a:t>’</a:t>
            </a:r>
            <a:r>
              <a:rPr lang="en-GB" sz="1600" dirty="0"/>
              <a:t>s Contracture</a:t>
            </a:r>
          </a:p>
          <a:p>
            <a:pPr marL="0" indent="0"/>
            <a:r>
              <a:rPr lang="en-GB" sz="1600" dirty="0"/>
              <a:t>Haemorrhoidectomy</a:t>
            </a:r>
          </a:p>
          <a:p>
            <a:pPr marL="0" indent="0"/>
            <a:r>
              <a:rPr lang="en-GB" sz="1600" dirty="0"/>
              <a:t>Circumcision</a:t>
            </a:r>
          </a:p>
          <a:p>
            <a:pPr marL="0" indent="0"/>
            <a:r>
              <a:rPr lang="en-GB" sz="1600" dirty="0"/>
              <a:t>Arthroscopy</a:t>
            </a:r>
          </a:p>
          <a:p>
            <a:pPr marL="0" indent="0"/>
            <a:r>
              <a:rPr lang="en-GB" sz="1600" dirty="0"/>
              <a:t>SMR</a:t>
            </a:r>
          </a:p>
          <a:p>
            <a:pPr marL="0" indent="0"/>
            <a:r>
              <a:rPr lang="en-GB" sz="1600" dirty="0"/>
              <a:t>Termination of pregnancy</a:t>
            </a:r>
            <a:endParaRPr lang="en-GB" sz="1800" dirty="0"/>
          </a:p>
        </p:txBody>
      </p:sp>
      <p:pic>
        <p:nvPicPr>
          <p:cNvPr id="224261" name="Picture 5" descr="Audit Commission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6086" cy="64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udit Commission logo">
            <a:extLst>
              <a:ext uri="{FF2B5EF4-FFF2-40B4-BE49-F238E27FC236}">
                <a16:creationId xmlns:a16="http://schemas.microsoft.com/office/drawing/2014/main" id="{38AD5336-278A-3F48-BF5C-6E9D25D84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7914" y="0"/>
            <a:ext cx="1826086" cy="64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36323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8BE02-BDDE-354D-A83D-354561C18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0066"/>
                </a:solidFill>
              </a:rPr>
              <a:t>Nearly ALL surgery should be</a:t>
            </a:r>
            <a:br>
              <a:rPr lang="en-GB" altLang="en-US" dirty="0">
                <a:solidFill>
                  <a:srgbClr val="000066"/>
                </a:solidFill>
              </a:rPr>
            </a:br>
            <a:r>
              <a:rPr lang="en-GB" altLang="en-US" dirty="0">
                <a:solidFill>
                  <a:srgbClr val="000066"/>
                </a:solidFill>
              </a:rPr>
              <a:t>day or very short stay</a:t>
            </a:r>
            <a:endParaRPr lang="en-US" dirty="0"/>
          </a:p>
        </p:txBody>
      </p:sp>
      <p:pic>
        <p:nvPicPr>
          <p:cNvPr id="1025" name="Picture 1" descr="page77image3285571712">
            <a:extLst>
              <a:ext uri="{FF2B5EF4-FFF2-40B4-BE49-F238E27FC236}">
                <a16:creationId xmlns:a16="http://schemas.microsoft.com/office/drawing/2014/main" id="{B3F7648A-DF70-D74E-878B-1DE1E54AC1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6394230" cy="44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3BCFFC5-04F7-C441-942B-338A71651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825" y="2348880"/>
            <a:ext cx="2020950" cy="2863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B6029-CA74-2447-B6B3-4CFEF9B1E5D5}"/>
              </a:ext>
            </a:extLst>
          </p:cNvPr>
          <p:cNvSpPr txBox="1"/>
          <p:nvPr/>
        </p:nvSpPr>
        <p:spPr>
          <a:xfrm>
            <a:off x="6865825" y="530120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0790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How far have we come?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3488467"/>
              </p:ext>
            </p:extLst>
          </p:nvPr>
        </p:nvGraphicFramePr>
        <p:xfrm>
          <a:off x="1115616" y="1988841"/>
          <a:ext cx="6478233" cy="3816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Specialty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 in 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Procedures</a:t>
                      </a:r>
                      <a:r>
                        <a:rPr lang="en-US" baseline="0" dirty="0"/>
                        <a:t> in 2020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/>
                        <a:t>Ophthalmology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Cataract Extraction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Vitrectomy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37">
                <a:tc>
                  <a:txBody>
                    <a:bodyPr/>
                    <a:lstStyle/>
                    <a:p>
                      <a:r>
                        <a:rPr lang="en-US" dirty="0" err="1"/>
                        <a:t>Gynaecology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Hysterectomy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5790">
                <a:tc>
                  <a:txBody>
                    <a:bodyPr/>
                    <a:lstStyle/>
                    <a:p>
                      <a:r>
                        <a:rPr lang="en-US" dirty="0" err="1"/>
                        <a:t>Orthopaedics</a:t>
                      </a:r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Arthroscopy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TKR /THR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Urology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Circumcision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Laparoscopic</a:t>
                      </a:r>
                      <a:r>
                        <a:rPr lang="en-US" baseline="0" dirty="0"/>
                        <a:t> Nephrectomy</a:t>
                      </a:r>
                      <a:endParaRPr lang="en-US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3053">
                <a:tc>
                  <a:txBody>
                    <a:bodyPr/>
                    <a:lstStyle/>
                    <a:p>
                      <a:r>
                        <a:rPr lang="en-US" dirty="0"/>
                        <a:t>Head and Neck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Tonsillectomy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Thyroidectomy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043725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689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9D73-100B-E246-9A6F-6D1291AF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Ambulatory Emergency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4FBBD-B3C0-E148-B8E5-2C1154CFE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/>
            <a:r>
              <a:rPr lang="en-US" dirty="0"/>
              <a:t>Should not be excluded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Unselected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Unplanned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Day or Night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/>
              <a:t>Many can be considered / performed as a day case</a:t>
            </a:r>
          </a:p>
        </p:txBody>
      </p:sp>
    </p:spTree>
    <p:extLst>
      <p:ext uri="{BB962C8B-B14F-4D97-AF65-F5344CB8AC3E}">
        <p14:creationId xmlns:p14="http://schemas.microsoft.com/office/powerpoint/2010/main" val="247998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409F1079-BB37-8B44-B079-200ACD89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Plan as a Day case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65B29B4-71F5-B846-9B26-C09D4A2A0C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9C4A78C-1BB3-7843-B283-2B6B64FEEACC}"/>
              </a:ext>
            </a:extLst>
          </p:cNvPr>
          <p:cNvSpPr/>
          <p:nvPr/>
        </p:nvSpPr>
        <p:spPr bwMode="auto">
          <a:xfrm>
            <a:off x="5429250" y="1781175"/>
            <a:ext cx="19431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Selection criteria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61145C-ED6E-324B-9B5A-F14C2C5231A5}"/>
              </a:ext>
            </a:extLst>
          </p:cNvPr>
          <p:cNvSpPr/>
          <p:nvPr/>
        </p:nvSpPr>
        <p:spPr bwMode="auto">
          <a:xfrm>
            <a:off x="5429250" y="2371725"/>
            <a:ext cx="19431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Pre-assessment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94518-9918-C142-9E1C-49C8E2C8CCDF}"/>
              </a:ext>
            </a:extLst>
          </p:cNvPr>
          <p:cNvSpPr/>
          <p:nvPr/>
        </p:nvSpPr>
        <p:spPr bwMode="auto">
          <a:xfrm>
            <a:off x="5356225" y="3302000"/>
            <a:ext cx="2016125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Admission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E01346-2146-A344-9DD8-05C443D5CF0B}"/>
              </a:ext>
            </a:extLst>
          </p:cNvPr>
          <p:cNvSpPr/>
          <p:nvPr/>
        </p:nvSpPr>
        <p:spPr bwMode="auto">
          <a:xfrm>
            <a:off x="5429250" y="5035550"/>
            <a:ext cx="2159000" cy="407988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Day surgery unit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03C23DA-3BF8-8A46-BD9C-9BC1A4D114CC}"/>
              </a:ext>
            </a:extLst>
          </p:cNvPr>
          <p:cNvSpPr/>
          <p:nvPr/>
        </p:nvSpPr>
        <p:spPr bwMode="auto">
          <a:xfrm>
            <a:off x="5356225" y="5570538"/>
            <a:ext cx="2327275" cy="409575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Same- day discharge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31A19C-2502-E24C-9B59-B8A184A23735}"/>
              </a:ext>
            </a:extLst>
          </p:cNvPr>
          <p:cNvSpPr/>
          <p:nvPr/>
        </p:nvSpPr>
        <p:spPr bwMode="auto">
          <a:xfrm>
            <a:off x="5356225" y="3795713"/>
            <a:ext cx="2016125" cy="409575"/>
          </a:xfrm>
          <a:prstGeom prst="roundRect">
            <a:avLst/>
          </a:prstGeom>
          <a:solidFill>
            <a:srgbClr val="999999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r>
              <a:rPr lang="en-US" dirty="0"/>
              <a:t>Operation 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F73C449-5CA4-5240-BEA3-DD20492CE2A6}"/>
              </a:ext>
            </a:extLst>
          </p:cNvPr>
          <p:cNvSpPr/>
          <p:nvPr/>
        </p:nvSpPr>
        <p:spPr bwMode="auto">
          <a:xfrm>
            <a:off x="3889375" y="1984375"/>
            <a:ext cx="977900" cy="4857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6848BAB-A074-D849-B57F-3D26372C33EB}"/>
              </a:ext>
            </a:extLst>
          </p:cNvPr>
          <p:cNvSpPr/>
          <p:nvPr/>
        </p:nvSpPr>
        <p:spPr bwMode="auto">
          <a:xfrm>
            <a:off x="3889375" y="3440113"/>
            <a:ext cx="977900" cy="485775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2BD6DD9-572C-2849-A966-175DBE23E4C9}"/>
              </a:ext>
            </a:extLst>
          </p:cNvPr>
          <p:cNvSpPr/>
          <p:nvPr/>
        </p:nvSpPr>
        <p:spPr bwMode="auto">
          <a:xfrm>
            <a:off x="3889375" y="5145088"/>
            <a:ext cx="977900" cy="484187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19" tIns="45719" rIns="45719" bIns="45719" anchor="ctr">
            <a:spAutoFit/>
          </a:bodyPr>
          <a:lstStyle/>
          <a:p>
            <a:pPr eaLnBrk="1">
              <a:defRPr/>
            </a:pPr>
            <a:endParaRPr lang="en-US"/>
          </a:p>
        </p:txBody>
      </p:sp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B0BC6D54-182A-D045-B34E-632DBECB1C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" y="2762875"/>
            <a:ext cx="977900" cy="97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3A94908-EDD7-B64E-88A2-F9D94850B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000066"/>
                </a:solidFill>
              </a:rPr>
              <a:t>Nearly ALL surgery should be</a:t>
            </a:r>
            <a:br>
              <a:rPr lang="en-GB" altLang="en-US" dirty="0">
                <a:solidFill>
                  <a:srgbClr val="000066"/>
                </a:solidFill>
              </a:rPr>
            </a:br>
            <a:r>
              <a:rPr lang="en-GB" altLang="en-US" dirty="0">
                <a:solidFill>
                  <a:srgbClr val="000066"/>
                </a:solidFill>
              </a:rPr>
              <a:t>day or very short stay</a:t>
            </a:r>
            <a:endParaRPr lang="en-US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34408-FABE-6C4A-B027-7B24FAEE4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975" y="2044700"/>
            <a:ext cx="403860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endParaRPr lang="en-GB" altLang="en-US" sz="2000" dirty="0">
              <a:solidFill>
                <a:srgbClr val="CC0099"/>
              </a:solidFill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r>
              <a:rPr lang="en-GB" altLang="en-US" sz="2000" dirty="0">
                <a:solidFill>
                  <a:schemeClr val="accent2"/>
                </a:solidFill>
              </a:rPr>
              <a:t>Over 200 procedures listed as suitable as a day case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</a:pPr>
            <a:endParaRPr lang="en-GB" altLang="en-US" sz="2000" dirty="0">
              <a:solidFill>
                <a:srgbClr val="CC0099"/>
              </a:solidFill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Mastectomy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Tonsillectomy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Hysterectomy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Hip / Knee replacement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Lap Cholecystectomy</a:t>
            </a: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endParaRPr lang="en-GB" alt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Some emergencies</a:t>
            </a:r>
          </a:p>
          <a:p>
            <a:pPr marL="692150" lvl="1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ERPC</a:t>
            </a:r>
          </a:p>
          <a:p>
            <a:pPr marL="692150" lvl="1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Abscesses</a:t>
            </a:r>
          </a:p>
          <a:p>
            <a:pPr marL="692150" lvl="1" indent="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80000"/>
              <a:buFont typeface="Wingdings" pitchFamily="2" charset="2"/>
              <a:buChar char="Ø"/>
            </a:pPr>
            <a:r>
              <a:rPr lang="en-GB" altLang="en-US" sz="2000" dirty="0">
                <a:solidFill>
                  <a:schemeClr val="accent5">
                    <a:lumMod val="50000"/>
                  </a:schemeClr>
                </a:solidFill>
              </a:rPr>
              <a:t>Lap appendix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D9B2BD0-2E7A-B548-BC62-AFE544EDE9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32040" y="1700808"/>
            <a:ext cx="3183635" cy="45259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9F28B-34D3-674E-8520-68A8FA37F4B5}"/>
              </a:ext>
            </a:extLst>
          </p:cNvPr>
          <p:cNvSpPr txBox="1"/>
          <p:nvPr/>
        </p:nvSpPr>
        <p:spPr>
          <a:xfrm>
            <a:off x="5056742" y="5883007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458647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6EF7-74C2-3C46-933E-DB7B2440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Day Surgery</a:t>
            </a:r>
          </a:p>
        </p:txBody>
      </p:sp>
      <p:pic>
        <p:nvPicPr>
          <p:cNvPr id="4" name="Picture 4" descr="operational guide">
            <a:extLst>
              <a:ext uri="{FF2B5EF4-FFF2-40B4-BE49-F238E27FC236}">
                <a16:creationId xmlns:a16="http://schemas.microsoft.com/office/drawing/2014/main" id="{54C2F931-BB3E-8D41-A5D5-270E3D5163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7823" y="1600200"/>
            <a:ext cx="3292492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B65B8-5F8F-A943-8258-66CE0F8EBEE3}"/>
              </a:ext>
            </a:extLst>
          </p:cNvPr>
          <p:cNvSpPr txBox="1"/>
          <p:nvPr/>
        </p:nvSpPr>
        <p:spPr>
          <a:xfrm>
            <a:off x="458579" y="3355427"/>
            <a:ext cx="3657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admitted / operated on / discharged on SAME calendar day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6A3F50-3850-594C-A7DB-42FEEC2783B4}"/>
              </a:ext>
            </a:extLst>
          </p:cNvPr>
          <p:cNvSpPr txBox="1"/>
          <p:nvPr/>
        </p:nvSpPr>
        <p:spPr>
          <a:xfrm>
            <a:off x="695370" y="5479832"/>
            <a:ext cx="34208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Day Surgery: Operational Guide</a:t>
            </a:r>
          </a:p>
          <a:p>
            <a:r>
              <a:rPr lang="en-US" dirty="0" err="1"/>
              <a:t>DoH</a:t>
            </a:r>
            <a:r>
              <a:rPr lang="en-US" dirty="0"/>
              <a:t> London 2002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3F180F-175A-C340-93B9-EF87B819222D}"/>
              </a:ext>
            </a:extLst>
          </p:cNvPr>
          <p:cNvSpPr txBox="1"/>
          <p:nvPr/>
        </p:nvSpPr>
        <p:spPr>
          <a:xfrm>
            <a:off x="457200" y="2143383"/>
            <a:ext cx="4203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endParaRPr lang="en-GB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Intended management of day surgery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3B204-2DC6-EB44-8AB9-8AF6B55A5AC9}"/>
              </a:ext>
            </a:extLst>
          </p:cNvPr>
          <p:cNvSpPr txBox="1"/>
          <p:nvPr/>
        </p:nvSpPr>
        <p:spPr>
          <a:xfrm>
            <a:off x="457200" y="1600200"/>
            <a:ext cx="16081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Planned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9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230445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45BA-E9BA-45F4-99CF-A1A0AFE6E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919" y="1951922"/>
            <a:ext cx="7787058" cy="725290"/>
          </a:xfrm>
        </p:spPr>
        <p:txBody>
          <a:bodyPr/>
          <a:lstStyle/>
          <a:p>
            <a:r>
              <a:rPr lang="en-GB" sz="4000" dirty="0"/>
              <a:t>Which patients?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DB329-2679-4419-A688-2051740C7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8159" y="3638746"/>
            <a:ext cx="1854724" cy="253345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5B0B1-1D1D-B84D-828A-7C95D6685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0971" y="3144387"/>
            <a:ext cx="3780148" cy="147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F5ECC-7F30-A141-814A-C94136B5B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041" y="4800600"/>
            <a:ext cx="6273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0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5829300" cy="1162050"/>
          </a:xfrm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ea typeface="+mj-ea"/>
                <a:cs typeface="+mj-cs"/>
              </a:rPr>
              <a:t>Which Patients?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2103438"/>
            <a:ext cx="7848872" cy="3687762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i="1" dirty="0"/>
              <a:t>Are this patient’s risks increased in any way by treatment on a day stay basis?</a:t>
            </a:r>
          </a:p>
          <a:p>
            <a:pPr algn="ctr" eaLnBrk="1" hangingPunct="1"/>
            <a:endParaRPr lang="en-US" i="1" dirty="0"/>
          </a:p>
          <a:p>
            <a:pPr algn="ctr" eaLnBrk="1" hangingPunct="1"/>
            <a:r>
              <a:rPr lang="en-US" i="1" dirty="0"/>
              <a:t>Would management be different if he/she were admitted as an inpatient?</a:t>
            </a:r>
          </a:p>
        </p:txBody>
      </p:sp>
    </p:spTree>
    <p:extLst>
      <p:ext uri="{BB962C8B-B14F-4D97-AF65-F5344CB8AC3E}">
        <p14:creationId xmlns:p14="http://schemas.microsoft.com/office/powerpoint/2010/main" val="411220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1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D53E7-B485-4CA4-86E2-C93E32F35D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If the answer is no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8EBC7-F7FA-478C-8D5B-1713AC4D6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7265276" cy="1655762"/>
          </a:xfrm>
        </p:spPr>
        <p:txBody>
          <a:bodyPr/>
          <a:lstStyle/>
          <a:p>
            <a:endParaRPr lang="en-GB" sz="2800" dirty="0"/>
          </a:p>
          <a:p>
            <a:r>
              <a:rPr lang="en-GB" sz="2800" dirty="0"/>
              <a:t>The patient is probably suitable for day case</a:t>
            </a:r>
          </a:p>
        </p:txBody>
      </p:sp>
    </p:spTree>
    <p:extLst>
      <p:ext uri="{BB962C8B-B14F-4D97-AF65-F5344CB8AC3E}">
        <p14:creationId xmlns:p14="http://schemas.microsoft.com/office/powerpoint/2010/main" val="250915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/>
              <a:t>Social Factors</a:t>
            </a:r>
            <a:endParaRPr 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6201" y="1557340"/>
            <a:ext cx="4248472" cy="4525963"/>
          </a:xfrm>
        </p:spPr>
        <p:txBody>
          <a:bodyPr/>
          <a:lstStyle/>
          <a:p>
            <a:pPr marL="0" indent="0">
              <a:buFontTx/>
              <a:buChar char="•"/>
            </a:pPr>
            <a:r>
              <a:rPr lang="en-GB" sz="2000" dirty="0"/>
              <a:t>  Responsible adult</a:t>
            </a:r>
          </a:p>
          <a:p>
            <a:pPr marL="0" indent="0">
              <a:buFontTx/>
              <a:buChar char="•"/>
            </a:pPr>
            <a:r>
              <a:rPr lang="en-GB" sz="2000" dirty="0"/>
              <a:t>  Maximum 1 hours drive</a:t>
            </a:r>
          </a:p>
          <a:p>
            <a:pPr marL="0" indent="0">
              <a:buFontTx/>
              <a:buChar char="•"/>
            </a:pPr>
            <a:r>
              <a:rPr lang="en-GB" sz="2000" dirty="0"/>
              <a:t>  Adequate housing</a:t>
            </a:r>
          </a:p>
          <a:p>
            <a:pPr marL="0" indent="0"/>
            <a:r>
              <a:rPr lang="en-GB" sz="2000" dirty="0"/>
              <a:t>    conditions</a:t>
            </a:r>
          </a:p>
          <a:p>
            <a:pPr marL="0" indent="0"/>
            <a:r>
              <a:rPr lang="en-GB" sz="2800" dirty="0"/>
              <a:t>     </a:t>
            </a:r>
            <a:r>
              <a:rPr lang="en-GB" sz="2000" dirty="0"/>
              <a:t>-inside toilet</a:t>
            </a:r>
          </a:p>
          <a:p>
            <a:pPr marL="0" indent="0"/>
            <a:r>
              <a:rPr lang="en-GB" sz="2000" dirty="0"/>
              <a:t>       -telephone access</a:t>
            </a:r>
          </a:p>
          <a:p>
            <a:pPr marL="0" indent="0"/>
            <a:r>
              <a:rPr lang="en-GB" sz="2000" dirty="0"/>
              <a:t>       -heating</a:t>
            </a:r>
          </a:p>
          <a:p>
            <a:pPr marL="0" indent="0"/>
            <a:r>
              <a:rPr lang="en-GB" sz="2000" dirty="0"/>
              <a:t>       -stairs</a:t>
            </a:r>
          </a:p>
          <a:p>
            <a:pPr marL="0" indent="0">
              <a:buFontTx/>
              <a:buChar char="•"/>
            </a:pPr>
            <a:endParaRPr lang="en-US" sz="2400" dirty="0"/>
          </a:p>
        </p:txBody>
      </p:sp>
      <p:pic>
        <p:nvPicPr>
          <p:cNvPr id="220164" name="Picture 6" descr="telephon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99274" y="3652706"/>
            <a:ext cx="1275716" cy="1700954"/>
          </a:xfrm>
        </p:spPr>
      </p:pic>
      <p:pic>
        <p:nvPicPr>
          <p:cNvPr id="220165" name="Picture 8" descr="outside toi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2819" y="1337517"/>
            <a:ext cx="1307306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6" name="Picture 10" descr="hom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934" y="1222910"/>
            <a:ext cx="1593056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7" name="Picture 12" descr="model 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2819" y="3702570"/>
            <a:ext cx="1593057" cy="170095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F7B41B-366E-0344-8F71-670C99767769}"/>
              </a:ext>
            </a:extLst>
          </p:cNvPr>
          <p:cNvSpPr txBox="1"/>
          <p:nvPr/>
        </p:nvSpPr>
        <p:spPr>
          <a:xfrm>
            <a:off x="286438" y="5562700"/>
            <a:ext cx="839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The vast majority of patients will meet the criteria for social factors 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 or </a:t>
            </a:r>
          </a:p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can be enabled to do so with proactive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164090710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607B-8934-413B-9461-4753C1F92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Distance from Hospital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4FC1-289C-496D-A72D-E99EBDB74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Rarely a problem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Even in rural areas</a:t>
            </a:r>
          </a:p>
          <a:p>
            <a:pPr marL="0" indent="0"/>
            <a:endParaRPr lang="en-GB" sz="2800" i="1" dirty="0"/>
          </a:p>
          <a:p>
            <a:pPr marL="0" indent="0" algn="ctr"/>
            <a:r>
              <a:rPr lang="en-GB" sz="2400" i="1" dirty="0"/>
              <a:t>Remember it is 1 hour from </a:t>
            </a:r>
            <a:r>
              <a:rPr lang="en-GB" sz="2400" b="1" i="1" dirty="0"/>
              <a:t>a </a:t>
            </a:r>
            <a:r>
              <a:rPr lang="en-GB" sz="2400" i="1" dirty="0"/>
              <a:t>hospital that can treat the condition and not necessarily the operating hospital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194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BAB7C-C3E6-4669-9D80-9365A975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Potential challenge:</a:t>
            </a:r>
            <a:br>
              <a:rPr lang="en-GB" sz="4000" dirty="0"/>
            </a:br>
            <a:r>
              <a:rPr lang="en-GB" sz="4000" dirty="0"/>
              <a:t>Patients who live alone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E8592-A934-443D-8A7A-DF8C9EB09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Do you defer surgery until an inpatient bed is available?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Options for who could provide this care?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Should you treat all procedures the same?</a:t>
            </a:r>
          </a:p>
        </p:txBody>
      </p:sp>
    </p:spTree>
    <p:extLst>
      <p:ext uri="{BB962C8B-B14F-4D97-AF65-F5344CB8AC3E}">
        <p14:creationId xmlns:p14="http://schemas.microsoft.com/office/powerpoint/2010/main" val="30337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Possible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0824"/>
            <a:ext cx="8363272" cy="302435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 err="1"/>
              <a:t>Torbay</a:t>
            </a:r>
            <a:r>
              <a:rPr lang="en-US" sz="2400" dirty="0"/>
              <a:t> model: provide </a:t>
            </a:r>
            <a:r>
              <a:rPr lang="en-US" sz="2400" dirty="0" err="1"/>
              <a:t>carers</a:t>
            </a:r>
            <a:r>
              <a:rPr lang="en-US" sz="2400" dirty="0"/>
              <a:t> into patient’s home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Norwich model: allow some patients home without </a:t>
            </a:r>
            <a:r>
              <a:rPr lang="en-US" sz="2400" dirty="0" err="1"/>
              <a:t>carers</a:t>
            </a:r>
            <a:r>
              <a:rPr lang="en-US" sz="2400" dirty="0"/>
              <a:t> after certain procedures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Escort vs 24 hour Care</a:t>
            </a:r>
          </a:p>
          <a:p>
            <a:pPr marL="457200" indent="-457200">
              <a:buFont typeface="Arial"/>
              <a:buChar char="•"/>
            </a:pPr>
            <a:endParaRPr lang="en-US" sz="2000" i="1" dirty="0"/>
          </a:p>
          <a:p>
            <a:pPr marL="0" indent="0"/>
            <a:r>
              <a:rPr lang="en-US" sz="2000" i="1" dirty="0"/>
              <a:t>Retief J, Morris R, Stocker M. The postoperative </a:t>
            </a:r>
            <a:r>
              <a:rPr lang="en-US" sz="2000" i="1" dirty="0" err="1"/>
              <a:t>carer</a:t>
            </a:r>
            <a:r>
              <a:rPr lang="en-US" sz="2000" i="1" dirty="0"/>
              <a:t>: A global view and local perspectives.  Journal of One Day Surgery.  March 2018.</a:t>
            </a:r>
            <a:r>
              <a:rPr lang="en-GB" sz="2000" i="1" dirty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648684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4B42-C0F0-EC8C-BBEF-6DCF5BB17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6629B-34D5-D5BE-E7DA-9580EE56D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R"/>
          </a:p>
        </p:txBody>
      </p:sp>
    </p:spTree>
    <p:extLst>
      <p:ext uri="{BB962C8B-B14F-4D97-AF65-F5344CB8AC3E}">
        <p14:creationId xmlns:p14="http://schemas.microsoft.com/office/powerpoint/2010/main" val="330881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7B4F97-D2CB-4778-86DD-FEF25748DF17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274639"/>
            <a:ext cx="4968552" cy="604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C9BE89F-7283-E947-846E-7B3C98C4F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216" y="1340768"/>
            <a:ext cx="2484276" cy="3600400"/>
          </a:xfrm>
        </p:spPr>
        <p:txBody>
          <a:bodyPr/>
          <a:lstStyle/>
          <a:p>
            <a:r>
              <a:rPr lang="en-US" sz="3600" dirty="0"/>
              <a:t>Norwich Home Alone Protocol</a:t>
            </a:r>
          </a:p>
        </p:txBody>
      </p:sp>
    </p:spTree>
    <p:extLst>
      <p:ext uri="{BB962C8B-B14F-4D97-AF65-F5344CB8AC3E}">
        <p14:creationId xmlns:p14="http://schemas.microsoft.com/office/powerpoint/2010/main" val="291354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7C0E-4BB7-474A-AE5B-0B96580EAF3F}"/>
              </a:ext>
            </a:extLst>
          </p:cNvPr>
          <p:cNvSpPr txBox="1"/>
          <p:nvPr/>
        </p:nvSpPr>
        <p:spPr>
          <a:xfrm>
            <a:off x="5508433" y="1953958"/>
            <a:ext cx="28600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High Quality 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Day Surgery</a:t>
            </a:r>
          </a:p>
          <a:p>
            <a:r>
              <a:rPr lang="en-US" sz="3200" b="1" i="1" dirty="0">
                <a:solidFill>
                  <a:srgbClr val="FF0000"/>
                </a:solidFill>
              </a:rPr>
              <a:t>Pathway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7B4F36-CDBE-F94A-95E4-B9602B93C1E2}"/>
              </a:ext>
            </a:extLst>
          </p:cNvPr>
          <p:cNvSpPr txBox="1"/>
          <p:nvPr/>
        </p:nvSpPr>
        <p:spPr>
          <a:xfrm>
            <a:off x="5508433" y="4125574"/>
            <a:ext cx="251543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Champions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b="1" i="1" dirty="0">
                <a:solidFill>
                  <a:srgbClr val="FF0000"/>
                </a:solidFill>
              </a:rPr>
              <a:t>Key Enablers</a:t>
            </a:r>
          </a:p>
        </p:txBody>
      </p:sp>
    </p:spTree>
    <p:extLst>
      <p:ext uri="{BB962C8B-B14F-4D97-AF65-F5344CB8AC3E}">
        <p14:creationId xmlns:p14="http://schemas.microsoft.com/office/powerpoint/2010/main" val="113847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43B1-DC54-456C-A662-D0AD6CDAC6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48680"/>
            <a:ext cx="6858000" cy="1617227"/>
          </a:xfrm>
        </p:spPr>
        <p:txBody>
          <a:bodyPr/>
          <a:lstStyle/>
          <a:p>
            <a:r>
              <a:rPr lang="en-GB" sz="3200" dirty="0"/>
              <a:t>Both pathways have been in place for a number of years now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F4FDA3-B722-472C-88EC-A21BE37FF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2420888"/>
            <a:ext cx="4943341" cy="1655762"/>
          </a:xfrm>
        </p:spPr>
        <p:txBody>
          <a:bodyPr/>
          <a:lstStyle/>
          <a:p>
            <a:pPr marL="342900" indent="-342900" algn="l">
              <a:buFont typeface="Arial"/>
              <a:buChar char="•"/>
            </a:pPr>
            <a:r>
              <a:rPr lang="en-GB" dirty="0"/>
              <a:t>Excellent patient satisfaction</a:t>
            </a:r>
            <a:endParaRPr lang="en-US" dirty="0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No adverse outcomes</a:t>
            </a:r>
          </a:p>
          <a:p>
            <a:pPr marL="342900" indent="-342900" algn="l">
              <a:buFont typeface="Arial"/>
              <a:buChar char="•"/>
            </a:pPr>
            <a:endParaRPr lang="en-GB" dirty="0"/>
          </a:p>
          <a:p>
            <a:pPr marL="342900" indent="-342900" algn="l">
              <a:buFont typeface="Arial"/>
              <a:buChar char="•"/>
            </a:pPr>
            <a:r>
              <a:rPr lang="en-GB" dirty="0"/>
              <a:t>QIP in the Day Surgery chapter Royal College of Anaesthetists 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https://</a:t>
            </a:r>
            <a:r>
              <a:rPr lang="en-GB" sz="1200" dirty="0" err="1"/>
              <a:t>rcoa.ac.uk</a:t>
            </a:r>
            <a:r>
              <a:rPr lang="en-GB" sz="1200" dirty="0"/>
              <a:t>/sites/default/files/documents/2020-08/21075%20RCoA%20Audit%20Recipe%20Book_14%20Section%20B.5_p189-208_AW.pdf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A6D28-6748-C84D-A5C0-7554B79FB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2714587"/>
            <a:ext cx="2044558" cy="289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040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000" dirty="0"/>
              <a:t>Medical Factors 1980</a:t>
            </a:r>
            <a:r>
              <a:rPr lang="ja-JP" altLang="en-GB" sz="4000" dirty="0"/>
              <a:t>’</a:t>
            </a:r>
            <a:r>
              <a:rPr lang="en-GB" sz="4000" dirty="0"/>
              <a:t>s </a:t>
            </a:r>
            <a:endParaRPr lang="en-US" sz="4000" dirty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600202"/>
            <a:ext cx="4119314" cy="4525963"/>
          </a:xfrm>
        </p:spPr>
        <p:txBody>
          <a:bodyPr/>
          <a:lstStyle/>
          <a:p>
            <a:pPr marL="0" indent="0"/>
            <a:r>
              <a:rPr lang="en-GB" sz="2800" dirty="0"/>
              <a:t>1985 &amp; 1992</a:t>
            </a:r>
          </a:p>
          <a:p>
            <a:pPr marL="0" indent="0"/>
            <a:r>
              <a:rPr lang="en-GB" sz="2800" dirty="0"/>
              <a:t>Royal College of Surgeons of England</a:t>
            </a:r>
          </a:p>
          <a:p>
            <a:pPr marL="0" indent="0"/>
            <a:endParaRPr lang="en-GB" dirty="0"/>
          </a:p>
          <a:p>
            <a:pPr marL="0" indent="0"/>
            <a:r>
              <a:rPr lang="en-GB" sz="2800" dirty="0"/>
              <a:t>Selection Criteria</a:t>
            </a:r>
          </a:p>
          <a:p>
            <a:pPr marL="0" indent="0"/>
            <a:r>
              <a:rPr lang="en-GB" sz="2000" dirty="0"/>
              <a:t>Age limit 65-70 years</a:t>
            </a:r>
          </a:p>
          <a:p>
            <a:pPr marL="0" indent="0"/>
            <a:r>
              <a:rPr lang="en-GB" sz="2000" dirty="0"/>
              <a:t>ASA I &amp; II</a:t>
            </a:r>
          </a:p>
          <a:p>
            <a:pPr marL="0" indent="0"/>
            <a:r>
              <a:rPr lang="en-GB" sz="2000" dirty="0"/>
              <a:t>BMI&lt;30</a:t>
            </a:r>
          </a:p>
          <a:p>
            <a:pPr marL="0" indent="0"/>
            <a:endParaRPr lang="en-US" sz="2800" dirty="0"/>
          </a:p>
        </p:txBody>
      </p:sp>
      <p:pic>
        <p:nvPicPr>
          <p:cNvPr id="223236" name="Picture 6" descr="rcs 1992 cover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0" y="1268760"/>
            <a:ext cx="1740694" cy="3024187"/>
          </a:xfrm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223237" name="Picture 9" descr="rcs-coat-of-arms_v_st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064" y="2924944"/>
            <a:ext cx="1695450" cy="2879725"/>
          </a:xfrm>
          <a:effectLst>
            <a:outerShdw dist="35921" dir="2700000" algn="ctr" rotWithShape="0">
              <a:srgbClr val="80808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5951032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21697D62-7195-8948-AE59-E8770B44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662092"/>
            <a:ext cx="5216509" cy="158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>
            <a:extLst>
              <a:ext uri="{FF2B5EF4-FFF2-40B4-BE49-F238E27FC236}">
                <a16:creationId xmlns:a16="http://schemas.microsoft.com/office/drawing/2014/main" id="{80DC5913-19AD-0542-81B4-38FA9EF5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000" dirty="0"/>
              <a:t>Patient Selection for </a:t>
            </a:r>
            <a:br>
              <a:rPr lang="en-GB" altLang="en-US" sz="4000" dirty="0"/>
            </a:br>
            <a:r>
              <a:rPr lang="en-GB" altLang="en-US" sz="4000" dirty="0"/>
              <a:t>Day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44A7-72F5-1F49-A2A9-CB00CC62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18" y="1746512"/>
            <a:ext cx="6694754" cy="4391944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en-GB" sz="2600" u="sng" dirty="0">
                <a:solidFill>
                  <a:schemeClr val="accent1">
                    <a:lumMod val="50000"/>
                  </a:schemeClr>
                </a:solidFill>
              </a:rPr>
              <a:t>Patient Factors: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</a:rPr>
              <a:t>Patient Preference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Cardio-respiratory disease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Elderly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Obesity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GORD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Reduced risk thromboembolism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Reduced PONV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GB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</a:p>
        </p:txBody>
      </p:sp>
      <p:pic>
        <p:nvPicPr>
          <p:cNvPr id="20484" name="Picture 2">
            <a:extLst>
              <a:ext uri="{FF2B5EF4-FFF2-40B4-BE49-F238E27FC236}">
                <a16:creationId xmlns:a16="http://schemas.microsoft.com/office/drawing/2014/main" id="{F2863288-0685-0446-8889-D8FB9217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892366"/>
            <a:ext cx="2125662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4295BE-CB5D-5A42-BDDD-75D3290106E0}"/>
              </a:ext>
            </a:extLst>
          </p:cNvPr>
          <p:cNvSpPr txBox="1">
            <a:spLocks/>
          </p:cNvSpPr>
          <p:nvPr/>
        </p:nvSpPr>
        <p:spPr>
          <a:xfrm>
            <a:off x="457200" y="2137246"/>
            <a:ext cx="8229600" cy="395605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endParaRPr lang="en-GB" sz="2200" dirty="0"/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en-GB" sz="2200" dirty="0"/>
              <a:t>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36455-B8FD-0E41-A489-CFF5AA56F4BD}"/>
              </a:ext>
            </a:extLst>
          </p:cNvPr>
          <p:cNvSpPr txBox="1"/>
          <p:nvPr/>
        </p:nvSpPr>
        <p:spPr>
          <a:xfrm>
            <a:off x="539552" y="5709028"/>
            <a:ext cx="2194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 err="1">
                <a:solidFill>
                  <a:srgbClr val="FF0000"/>
                </a:solidFill>
              </a:rPr>
              <a:t>Covid</a:t>
            </a:r>
            <a:r>
              <a:rPr lang="en-GB" sz="3600" i="1" dirty="0">
                <a:solidFill>
                  <a:srgbClr val="FF0000"/>
                </a:solidFill>
              </a:rPr>
              <a:t> risk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627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C7AC-538B-4856-902A-3A19012EC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Medical Exclusions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EDC68-8181-4D08-B7D3-112137BED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800" dirty="0"/>
              <a:t>Unstable ASA 3 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/>
              <a:t>ASA 4 or 5</a:t>
            </a:r>
          </a:p>
          <a:p>
            <a:pPr marL="457200" indent="-457200">
              <a:buFont typeface="Arial"/>
              <a:buChar char="•"/>
            </a:pPr>
            <a:r>
              <a:rPr lang="en-GB" sz="2800" dirty="0"/>
              <a:t>Any poorly controlled abnormality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800" dirty="0"/>
              <a:t>Neonates</a:t>
            </a:r>
          </a:p>
          <a:p>
            <a:pPr lvl="1">
              <a:buFont typeface="Arial"/>
              <a:buChar char="•"/>
            </a:pPr>
            <a:r>
              <a:rPr lang="en-GB" sz="2800" dirty="0"/>
              <a:t>Ex-prem &lt;60/weeks post conceptual age</a:t>
            </a:r>
          </a:p>
          <a:p>
            <a:pPr lvl="1">
              <a:buFont typeface="Arial"/>
              <a:buChar char="•"/>
            </a:pPr>
            <a:r>
              <a:rPr lang="en-GB" sz="2800" dirty="0"/>
              <a:t>Young sibling of SIDS child</a:t>
            </a:r>
          </a:p>
        </p:txBody>
      </p:sp>
    </p:spTree>
    <p:extLst>
      <p:ext uri="{BB962C8B-B14F-4D97-AF65-F5344CB8AC3E}">
        <p14:creationId xmlns:p14="http://schemas.microsoft.com/office/powerpoint/2010/main" val="751782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Patient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72351"/>
              </p:ext>
            </p:extLst>
          </p:nvPr>
        </p:nvGraphicFramePr>
        <p:xfrm>
          <a:off x="2033718" y="1844827"/>
          <a:ext cx="5508612" cy="3672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2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6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1990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ASA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and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BMI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 limit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4481">
                <a:tc>
                  <a:txBody>
                    <a:bodyPr/>
                    <a:lstStyle/>
                    <a:p>
                      <a:r>
                        <a:rPr lang="en-US" dirty="0"/>
                        <a:t>IDDM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708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25559" cy="1143000"/>
          </a:xfrm>
        </p:spPr>
        <p:txBody>
          <a:bodyPr/>
          <a:lstStyle/>
          <a:p>
            <a:r>
              <a:rPr lang="en-US" sz="4000" dirty="0"/>
              <a:t>AAGBI Guidelines management </a:t>
            </a:r>
            <a:r>
              <a:rPr lang="en-US" sz="4000" dirty="0" err="1"/>
              <a:t>peri</a:t>
            </a:r>
            <a:r>
              <a:rPr lang="en-US" sz="4000" dirty="0"/>
              <a:t>-operative diabetes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1778" y="1916832"/>
            <a:ext cx="5633545" cy="437791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2400" dirty="0"/>
              <a:t>“</a:t>
            </a:r>
            <a:r>
              <a:rPr lang="en-US" sz="2400" dirty="0" err="1"/>
              <a:t>Glycaemic</a:t>
            </a:r>
            <a:r>
              <a:rPr lang="en-US" sz="2400" dirty="0"/>
              <a:t> control should be checked at the time of referral for surgery “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 HbA1c should be &lt; 69 </a:t>
            </a:r>
            <a:r>
              <a:rPr lang="en-US" sz="2400" dirty="0" err="1"/>
              <a:t>mmol.mol</a:t>
            </a:r>
            <a:r>
              <a:rPr lang="en-US" sz="2400" dirty="0"/>
              <a:t> 1 in the previous three months.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If HbA1c ≥ 69 </a:t>
            </a:r>
            <a:r>
              <a:rPr lang="en-US" sz="2400" dirty="0" err="1"/>
              <a:t>mmol.mol</a:t>
            </a:r>
            <a:r>
              <a:rPr lang="en-US" sz="2400" dirty="0"/>
              <a:t> 1, </a:t>
            </a:r>
            <a:r>
              <a:rPr lang="en-US" sz="2400" b="1" dirty="0"/>
              <a:t>elective surgery should be delayed while control is improved then proceed with day surgery</a:t>
            </a:r>
          </a:p>
          <a:p>
            <a:pPr>
              <a:buFont typeface="Arial" charset="0"/>
              <a:buChar char="•"/>
            </a:pPr>
            <a:r>
              <a:rPr lang="en-US" sz="2400" i="1" dirty="0"/>
              <a:t>Diabetics are usually better at managing their own diabetes than we are!</a:t>
            </a:r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765" y="0"/>
            <a:ext cx="1447235" cy="192964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DBB01-8D42-CC4D-AD57-D9B143A6E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73" y="1694892"/>
            <a:ext cx="2894028" cy="45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6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1163-3DE3-714E-86F3-47DFC3C6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6590A27-D17B-784C-A13C-C348A86D35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97432"/>
            <a:ext cx="4038600" cy="44582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33D01-1E1A-7C4F-8866-F21618ED28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z="2000" dirty="0"/>
          </a:p>
          <a:p>
            <a:r>
              <a:rPr lang="en-GB" sz="2000" dirty="0"/>
              <a:t>	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Building upon the recommendations contained within the NCEPOD report into perioperative diabetes (Highs and Lows, 2018)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CPOC has published a guideline on the care of surgical patients with diabetes that encompasses the whole perioperative pathway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67549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42DD-C1E8-924B-B539-73CB7B98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68BCE-5393-F641-82AD-63DF2DE922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able&#10;&#10;Description automatically generated">
            <a:extLst>
              <a:ext uri="{FF2B5EF4-FFF2-40B4-BE49-F238E27FC236}">
                <a16:creationId xmlns:a16="http://schemas.microsoft.com/office/drawing/2014/main" id="{D686676C-4B02-694C-B5D5-73743FA7B2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614" y="44497"/>
            <a:ext cx="8926407" cy="6315874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9B395A3-8199-AE46-B42F-553E5E1804AF}"/>
              </a:ext>
            </a:extLst>
          </p:cNvPr>
          <p:cNvSpPr/>
          <p:nvPr/>
        </p:nvSpPr>
        <p:spPr bwMode="auto">
          <a:xfrm>
            <a:off x="1734206" y="4529958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356849-C5BD-DF4C-9CD2-8D8BB7A7E004}"/>
              </a:ext>
            </a:extLst>
          </p:cNvPr>
          <p:cNvSpPr/>
          <p:nvPr/>
        </p:nvSpPr>
        <p:spPr bwMode="auto">
          <a:xfrm>
            <a:off x="2971801" y="3202434"/>
            <a:ext cx="914400" cy="5193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41DB4F-4FD0-B344-811F-12F0C9E9B89F}"/>
              </a:ext>
            </a:extLst>
          </p:cNvPr>
          <p:cNvSpPr/>
          <p:nvPr/>
        </p:nvSpPr>
        <p:spPr bwMode="auto">
          <a:xfrm>
            <a:off x="4038601" y="2971800"/>
            <a:ext cx="914400" cy="914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9E9258-2DDD-4E46-A259-6172C5A0420F}"/>
              </a:ext>
            </a:extLst>
          </p:cNvPr>
          <p:cNvSpPr/>
          <p:nvPr/>
        </p:nvSpPr>
        <p:spPr bwMode="auto">
          <a:xfrm>
            <a:off x="4953000" y="2423319"/>
            <a:ext cx="1006365" cy="779115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8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Elderly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420888"/>
            <a:ext cx="6172200" cy="1108720"/>
          </a:xfrm>
        </p:spPr>
        <p:txBody>
          <a:bodyPr/>
          <a:lstStyle/>
          <a:p>
            <a:pPr algn="ctr"/>
            <a:r>
              <a:rPr lang="en-US" dirty="0"/>
              <a:t>Usually better managed in their own environment</a:t>
            </a:r>
          </a:p>
        </p:txBody>
      </p:sp>
    </p:spTree>
    <p:extLst>
      <p:ext uri="{BB962C8B-B14F-4D97-AF65-F5344CB8AC3E}">
        <p14:creationId xmlns:p14="http://schemas.microsoft.com/office/powerpoint/2010/main" val="4144195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6FA2F-FAA1-46FB-A09F-C60C734B5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National Audit Office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0A18-6A61-453F-A2D5-6C0F866E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GB" sz="2400" dirty="0"/>
              <a:t>The average 67 year old admitted to hospital.....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GB" sz="2400" dirty="0"/>
              <a:t>5% loss of muscle strength per day</a:t>
            </a:r>
          </a:p>
          <a:p>
            <a:pPr lvl="1">
              <a:buFont typeface="Arial"/>
              <a:buChar char="•"/>
            </a:pPr>
            <a:endParaRPr lang="en-GB" sz="2400" dirty="0"/>
          </a:p>
          <a:p>
            <a:pPr lvl="1">
              <a:buFont typeface="Arial"/>
              <a:buChar char="•"/>
            </a:pPr>
            <a:r>
              <a:rPr lang="en-GB" sz="2400" dirty="0"/>
              <a:t>After 10 days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12% reduction in lung capacity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14% reduction in hip/knee muscle strength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Reduced life expectancy of 10 years</a:t>
            </a:r>
          </a:p>
        </p:txBody>
      </p:sp>
    </p:spTree>
    <p:extLst>
      <p:ext uri="{BB962C8B-B14F-4D97-AF65-F5344CB8AC3E}">
        <p14:creationId xmlns:p14="http://schemas.microsoft.com/office/powerpoint/2010/main" val="2538344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0392DD2F-0BF8-4D86-8BA3-36DFC0665C96}"/>
              </a:ext>
            </a:extLst>
          </p:cNvPr>
          <p:cNvSpPr/>
          <p:nvPr/>
        </p:nvSpPr>
        <p:spPr bwMode="auto">
          <a:xfrm>
            <a:off x="4043148" y="3123572"/>
            <a:ext cx="959315" cy="2463519"/>
          </a:xfrm>
          <a:prstGeom prst="righ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40F7D-F9E8-4E15-8D98-0BE9BABD66AA}"/>
              </a:ext>
            </a:extLst>
          </p:cNvPr>
          <p:cNvSpPr txBox="1"/>
          <p:nvPr/>
        </p:nvSpPr>
        <p:spPr>
          <a:xfrm>
            <a:off x="5069288" y="3788125"/>
            <a:ext cx="393225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Ideally all undertaken by dedicated Day surgery team</a:t>
            </a:r>
          </a:p>
        </p:txBody>
      </p:sp>
    </p:spTree>
    <p:extLst>
      <p:ext uri="{BB962C8B-B14F-4D97-AF65-F5344CB8AC3E}">
        <p14:creationId xmlns:p14="http://schemas.microsoft.com/office/powerpoint/2010/main" val="3184567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658" y="188640"/>
            <a:ext cx="6172200" cy="1143000"/>
          </a:xfrm>
        </p:spPr>
        <p:txBody>
          <a:bodyPr/>
          <a:lstStyle/>
          <a:p>
            <a:r>
              <a:rPr lang="en-GB" sz="4000" dirty="0"/>
              <a:t>Obesity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14994"/>
            <a:ext cx="8784976" cy="3996923"/>
          </a:xfrm>
        </p:spPr>
        <p:txBody>
          <a:bodyPr/>
          <a:lstStyle/>
          <a:p>
            <a:r>
              <a:rPr lang="en-GB" sz="2400" dirty="0"/>
              <a:t>“even morbidly obese patients can be safely managed in expert hands, with appropriate resources.”</a:t>
            </a:r>
          </a:p>
          <a:p>
            <a:endParaRPr lang="en-GB" sz="2400" dirty="0"/>
          </a:p>
          <a:p>
            <a:r>
              <a:rPr lang="en-GB" sz="2400" dirty="0"/>
              <a:t>“obese patients benefit from the short duration anaesthetic techniques and early</a:t>
            </a:r>
          </a:p>
          <a:p>
            <a:r>
              <a:rPr lang="en-GB" sz="2400" dirty="0"/>
              <a:t>   mobilisation associated with day surgery”</a:t>
            </a:r>
          </a:p>
          <a:p>
            <a:pPr algn="r"/>
            <a:endParaRPr lang="en-GB" sz="1800" dirty="0"/>
          </a:p>
          <a:p>
            <a:pPr algn="r"/>
            <a:r>
              <a:rPr lang="en-GB" sz="1800" i="1" dirty="0"/>
              <a:t>Day case and short stay surgery: 3</a:t>
            </a:r>
          </a:p>
          <a:p>
            <a:pPr algn="r"/>
            <a:r>
              <a:rPr lang="en-GB" sz="1800" i="1" dirty="0"/>
              <a:t>Association of Anaesthetists of Great Britain and Ireland</a:t>
            </a:r>
          </a:p>
          <a:p>
            <a:pPr algn="r"/>
            <a:r>
              <a:rPr lang="en-GB" sz="1800" i="1" dirty="0"/>
              <a:t>British Association of Day Surgery 2019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36996963-7A4C-124F-80F7-E5CE07FCC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765" y="0"/>
            <a:ext cx="1447235" cy="19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401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BB647-462A-8A43-B5AD-2E36C380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1161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18682-BDB6-9648-9549-7E26FEFA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EF9DF8-BCFB-C643-AB89-B6E69125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2225588"/>
            <a:ext cx="8229600" cy="327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940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D2DA6-2398-481D-8BFE-7ED61AD86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Obesity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13DFF-33F9-4171-8BA1-AF3813F45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600200"/>
            <a:ext cx="8581292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Problems occur early (induction/ primary recovery)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Ensure common co-morbidities identified and address DM/ OSA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Be mindful everything can be more difficult and take longer (anaesthesia/ surgery/ positioning)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Senior staff required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Appropriate equipment (table, side extensions, instruments, oxford pillow etc)</a:t>
            </a:r>
          </a:p>
        </p:txBody>
      </p:sp>
    </p:spTree>
    <p:extLst>
      <p:ext uri="{BB962C8B-B14F-4D97-AF65-F5344CB8AC3E}">
        <p14:creationId xmlns:p14="http://schemas.microsoft.com/office/powerpoint/2010/main" val="36740013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ACDBA-08D1-419D-B3F5-8BACE0908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Obesity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6F443-FA7B-4047-ABAC-C12E12D111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May not be appropriate for surgery in an isolated site but could still be a day case through a main hospital facility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Once they are through primary / first stage recovery no increased risk of complications from overnight stay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Day Surgery can reduce risk of DVT/HAI </a:t>
            </a:r>
          </a:p>
        </p:txBody>
      </p:sp>
    </p:spTree>
    <p:extLst>
      <p:ext uri="{BB962C8B-B14F-4D97-AF65-F5344CB8AC3E}">
        <p14:creationId xmlns:p14="http://schemas.microsoft.com/office/powerpoint/2010/main" val="3760849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3532-BC73-4463-9B79-7AD2EEE3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Patient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70ED-72A0-4482-8B35-054B2444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Is the procedure in the BADS Directory?</a:t>
            </a: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Is the patient fit for surgery?</a:t>
            </a:r>
          </a:p>
          <a:p>
            <a:pPr marL="1149350" lvl="1">
              <a:buFont typeface="Arial"/>
              <a:buChar char="•"/>
            </a:pPr>
            <a:r>
              <a:rPr lang="en-GB" sz="2000" dirty="0">
                <a:ea typeface="+mn-lt"/>
                <a:cs typeface="+mn-lt"/>
              </a:rPr>
              <a:t>What would you do different if you kept them in overnight?</a:t>
            </a:r>
          </a:p>
          <a:p>
            <a:pPr marL="1149350" lvl="1">
              <a:buFont typeface="Arial"/>
              <a:buChar char="•"/>
            </a:pPr>
            <a:r>
              <a:rPr lang="en-GB" sz="2000" dirty="0">
                <a:ea typeface="+mn-lt"/>
                <a:cs typeface="+mn-lt"/>
              </a:rPr>
              <a:t>If their medical condition could be optimised could they be a day case?</a:t>
            </a:r>
            <a:endParaRPr lang="en-GB" sz="2000" dirty="0"/>
          </a:p>
          <a:p>
            <a:pPr marL="1149350" lvl="1">
              <a:buFont typeface="Arial"/>
              <a:buChar char="•"/>
            </a:pPr>
            <a:r>
              <a:rPr lang="en-GB" sz="2000" dirty="0"/>
              <a:t>If yes, can the surgery be delayed until optimised?</a:t>
            </a:r>
          </a:p>
          <a:p>
            <a:pPr marL="1149350" lvl="1">
              <a:buFont typeface="Arial"/>
              <a:buChar char="•"/>
            </a:pPr>
            <a:endParaRPr lang="en-GB" sz="2400" dirty="0"/>
          </a:p>
          <a:p>
            <a:pPr marL="0" indent="0" algn="ctr"/>
            <a:r>
              <a:rPr lang="en-GB" sz="2800" b="1" dirty="0"/>
              <a:t>How can we manage them as a day case?</a:t>
            </a:r>
          </a:p>
          <a:p>
            <a:pPr marL="457200" indent="-457200">
              <a:buFont typeface="Arial"/>
              <a:buChar char="•"/>
            </a:pPr>
            <a:endParaRPr lang="en-GB" dirty="0"/>
          </a:p>
          <a:p>
            <a:pPr marL="0" indent="0" algn="ctr"/>
            <a:endParaRPr lang="en-GB" dirty="0"/>
          </a:p>
          <a:p>
            <a:pPr marL="0" indent="0"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13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2790725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3532-BC73-4463-9B79-7AD2EEE3D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Booking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A70ED-72A0-4482-8B35-054B24444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Agreed Booking/scheduling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Ideally booking staff in DSU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Engage with teams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Learn together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Dramatic increase in utilisation</a:t>
            </a:r>
          </a:p>
        </p:txBody>
      </p:sp>
    </p:spTree>
    <p:extLst>
      <p:ext uri="{BB962C8B-B14F-4D97-AF65-F5344CB8AC3E}">
        <p14:creationId xmlns:p14="http://schemas.microsoft.com/office/powerpoint/2010/main" val="18566632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144FF-4C73-4206-B975-6AC1D6D8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Planning the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3B871-ADFF-46A8-ADA9-FBC9FA073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"Smart" list order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Consider recovery times 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Medical – Diabetes/Obesity/ Elderly</a:t>
            </a:r>
          </a:p>
          <a:p>
            <a:pPr marL="1455420" lvl="2" indent="-541020">
              <a:buFont typeface="Arial"/>
              <a:buChar char="•"/>
            </a:pPr>
            <a:r>
              <a:rPr lang="en-GB" sz="2400" dirty="0"/>
              <a:t>Surgical – THR/UKR/ Tonsillectomy / Difficult lap chole</a:t>
            </a:r>
          </a:p>
          <a:p>
            <a:pPr marL="457200" lvl="1" indent="0">
              <a:buNone/>
            </a:pPr>
            <a:endParaRPr lang="en-GB" sz="2800" dirty="0"/>
          </a:p>
          <a:p>
            <a:pPr lvl="1">
              <a:buFont typeface="Arial"/>
              <a:buChar char="•"/>
            </a:pPr>
            <a:r>
              <a:rPr lang="en-GB" sz="2400" dirty="0"/>
              <a:t>Consider pre-surgery preparation</a:t>
            </a:r>
          </a:p>
          <a:p>
            <a:pPr lvl="2">
              <a:buFont typeface="Arial"/>
              <a:buChar char="•"/>
            </a:pPr>
            <a:r>
              <a:rPr lang="en-GB" sz="2400" dirty="0"/>
              <a:t>Guidewire insertion</a:t>
            </a:r>
          </a:p>
          <a:p>
            <a:pPr marL="914400" lvl="2" indent="0">
              <a:buNone/>
            </a:pPr>
            <a:r>
              <a:rPr lang="en-GB" sz="2400" i="1" dirty="0" err="1"/>
              <a:t>Eg</a:t>
            </a:r>
            <a:r>
              <a:rPr lang="en-GB" sz="2400" i="1" dirty="0"/>
              <a:t> start with a mastectomy</a:t>
            </a:r>
          </a:p>
          <a:p>
            <a:pPr marL="914400" lvl="2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543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271512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4D23BE-8171-6C4C-A5BE-DE3BC8321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Pre operative assessment</a:t>
            </a:r>
            <a:endParaRPr lang="en-US" altLang="en-US" dirty="0"/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A0A2408-CD36-C349-AB65-7DAF733F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 algn="ctr"/>
            <a:r>
              <a:rPr lang="en-US" altLang="en-US" b="1" i="1" dirty="0"/>
              <a:t>Well Prepared Patient</a:t>
            </a:r>
            <a:endParaRPr lang="en-GB" altLang="en-US" b="1" i="1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Good pre-assessment </a:t>
            </a:r>
          </a:p>
          <a:p>
            <a:pPr marL="1149350" lvl="1" indent="-457200">
              <a:buFontTx/>
              <a:buChar char="•"/>
            </a:pPr>
            <a:r>
              <a:rPr lang="en-GB" altLang="en-US" sz="2400" b="1" i="1" dirty="0">
                <a:solidFill>
                  <a:schemeClr val="accent2"/>
                </a:solidFill>
              </a:rPr>
              <a:t>Nurse led</a:t>
            </a:r>
          </a:p>
          <a:p>
            <a:pPr marL="1149350" lvl="1" indent="-457200">
              <a:buFontTx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Guidelines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Inclusion rather than exclusion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chemeClr val="accent2"/>
                </a:solidFill>
              </a:rPr>
              <a:t>Make day surgery the norm</a:t>
            </a:r>
          </a:p>
          <a:p>
            <a:pPr marL="457200" indent="-457200">
              <a:buFontTx/>
              <a:buChar char="•"/>
            </a:pPr>
            <a:endParaRPr lang="en-GB" altLang="en-US" sz="2400" dirty="0">
              <a:solidFill>
                <a:schemeClr val="accent2"/>
              </a:solidFill>
            </a:endParaRPr>
          </a:p>
          <a:p>
            <a:pPr marL="457200" indent="-457200">
              <a:buFontTx/>
              <a:buChar char="•"/>
            </a:pPr>
            <a:r>
              <a:rPr lang="en-GB" altLang="en-US" sz="2400" i="1" dirty="0">
                <a:solidFill>
                  <a:schemeClr val="accent2"/>
                </a:solidFill>
              </a:rPr>
              <a:t>If not “fit” then optimise and make fit for day case</a:t>
            </a:r>
            <a:endParaRPr lang="en-US" altLang="en-US" sz="24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1083333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3781094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400" dirty="0"/>
              <a:t>Nurses working within the day surgery team / day surgery mindset</a:t>
            </a:r>
          </a:p>
          <a:p>
            <a:pPr>
              <a:buFontTx/>
              <a:buChar char="•"/>
            </a:pPr>
            <a:r>
              <a:rPr lang="en-GB" altLang="en-US" sz="2400" dirty="0"/>
              <a:t>Plan appointment at time and place convenient and appropriate for the patient</a:t>
            </a:r>
          </a:p>
          <a:p>
            <a:pPr lvl="1">
              <a:buFontTx/>
              <a:buChar char="•"/>
            </a:pPr>
            <a:r>
              <a:rPr lang="en-GB" altLang="en-US" sz="2000" dirty="0"/>
              <a:t>One-stop service immediately after surgical OPC</a:t>
            </a:r>
          </a:p>
          <a:p>
            <a:pPr lvl="1">
              <a:buFontTx/>
              <a:buChar char="•"/>
            </a:pPr>
            <a:r>
              <a:rPr lang="en-GB" altLang="en-US" sz="2000" dirty="0"/>
              <a:t>Face to face with nurse</a:t>
            </a:r>
          </a:p>
          <a:p>
            <a:pPr lvl="1">
              <a:buFontTx/>
              <a:buChar char="•"/>
            </a:pPr>
            <a:r>
              <a:rPr lang="en-GB" altLang="en-US" sz="2000" dirty="0"/>
              <a:t>Telephone / Virtual more common place since covid19</a:t>
            </a:r>
          </a:p>
          <a:p>
            <a:pPr>
              <a:buFontTx/>
              <a:buChar char="•"/>
            </a:pPr>
            <a:endParaRPr lang="en-GB" altLang="en-US" sz="2400" dirty="0"/>
          </a:p>
          <a:p>
            <a:pPr>
              <a:buFontTx/>
              <a:buChar char="•"/>
            </a:pPr>
            <a:r>
              <a:rPr lang="en-GB" altLang="en-US" sz="2400" dirty="0"/>
              <a:t>Anaesthetic review of notes or patient as appropriate</a:t>
            </a:r>
          </a:p>
        </p:txBody>
      </p:sp>
    </p:spTree>
    <p:extLst>
      <p:ext uri="{BB962C8B-B14F-4D97-AF65-F5344CB8AC3E}">
        <p14:creationId xmlns:p14="http://schemas.microsoft.com/office/powerpoint/2010/main" val="501446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Pre operative assessment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2115209"/>
            <a:ext cx="8229600" cy="3055881"/>
          </a:xfrm>
        </p:spPr>
        <p:txBody>
          <a:bodyPr/>
          <a:lstStyle/>
          <a:p>
            <a:pPr lvl="1">
              <a:buFontTx/>
              <a:buChar char="•"/>
            </a:pPr>
            <a:r>
              <a:rPr lang="en-GB" altLang="en-US" sz="2400" dirty="0"/>
              <a:t>Patient preparation for day surgery</a:t>
            </a:r>
          </a:p>
          <a:p>
            <a:pPr lvl="2"/>
            <a:r>
              <a:rPr lang="en-GB" altLang="en-US" sz="2000" dirty="0"/>
              <a:t>Discuss arrangements from admission to discharge home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Identification of medical concerns and address early</a:t>
            </a:r>
          </a:p>
          <a:p>
            <a:pPr lvl="2"/>
            <a:r>
              <a:rPr lang="en-GB" altLang="en-US" sz="2000" dirty="0"/>
              <a:t>Medication</a:t>
            </a:r>
          </a:p>
          <a:p>
            <a:pPr lvl="2"/>
            <a:r>
              <a:rPr lang="en-GB" altLang="en-US" sz="2000" dirty="0"/>
              <a:t>BP/</a:t>
            </a:r>
            <a:r>
              <a:rPr lang="en-GB" altLang="en-US" sz="2000" dirty="0" err="1"/>
              <a:t>Hb</a:t>
            </a:r>
            <a:r>
              <a:rPr lang="en-GB" altLang="en-US" sz="2000" dirty="0"/>
              <a:t>/AF etc</a:t>
            </a:r>
          </a:p>
          <a:p>
            <a:pPr lvl="1">
              <a:buFontTx/>
              <a:buChar char="•"/>
            </a:pPr>
            <a:r>
              <a:rPr lang="en-GB" altLang="en-US" sz="2400" dirty="0"/>
              <a:t>Optimisation of patient</a:t>
            </a:r>
          </a:p>
          <a:p>
            <a:pPr lvl="1">
              <a:buFontTx/>
              <a:buChar char="•"/>
            </a:pPr>
            <a:endParaRPr lang="en-GB" alt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001363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749290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4000" dirty="0"/>
              <a:t>Admission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35429" y="1665516"/>
            <a:ext cx="8498364" cy="4593770"/>
          </a:xfrm>
        </p:spPr>
        <p:txBody>
          <a:bodyPr/>
          <a:lstStyle/>
          <a:p>
            <a:pPr>
              <a:buFontTx/>
              <a:buChar char="•"/>
            </a:pPr>
            <a:r>
              <a:rPr lang="en-GB" altLang="en-US" sz="2400" dirty="0"/>
              <a:t>Dedicated day surgery facility best quality environment</a:t>
            </a:r>
          </a:p>
          <a:p>
            <a:pPr>
              <a:buFontTx/>
              <a:buChar char="•"/>
            </a:pPr>
            <a:r>
              <a:rPr lang="en-GB" altLang="en-US" sz="2400" dirty="0"/>
              <a:t>Limit fasting and waiting times </a:t>
            </a:r>
          </a:p>
          <a:p>
            <a:pPr lvl="1"/>
            <a:r>
              <a:rPr lang="en-GB" altLang="en-US" sz="2000" dirty="0"/>
              <a:t>Stagger admission times</a:t>
            </a:r>
          </a:p>
          <a:p>
            <a:pPr lvl="1"/>
            <a:r>
              <a:rPr lang="en-GB" altLang="en-US" sz="2000" dirty="0"/>
              <a:t>Admission area close to theatre</a:t>
            </a:r>
          </a:p>
          <a:p>
            <a:pPr>
              <a:buFontTx/>
              <a:buChar char="•"/>
            </a:pPr>
            <a:r>
              <a:rPr lang="en-GB" altLang="en-US" sz="2400" dirty="0"/>
              <a:t>Enable walking to theatre where possible</a:t>
            </a:r>
          </a:p>
          <a:p>
            <a:pPr lvl="1"/>
            <a:r>
              <a:rPr lang="en-GB" altLang="en-US" sz="2000" dirty="0"/>
              <a:t>Patients and staff prefer it</a:t>
            </a:r>
          </a:p>
          <a:p>
            <a:pPr lvl="1"/>
            <a:r>
              <a:rPr lang="en-GB" altLang="en-US" sz="2000" dirty="0"/>
              <a:t>Review need for pre-op interventions that prevent walking</a:t>
            </a:r>
          </a:p>
          <a:p>
            <a:pPr lvl="1">
              <a:buFontTx/>
              <a:buChar char="•"/>
            </a:pPr>
            <a:endParaRPr lang="en-GB" altLang="en-US" sz="2500" dirty="0"/>
          </a:p>
        </p:txBody>
      </p:sp>
    </p:spTree>
    <p:extLst>
      <p:ext uri="{BB962C8B-B14F-4D97-AF65-F5344CB8AC3E}">
        <p14:creationId xmlns:p14="http://schemas.microsoft.com/office/powerpoint/2010/main" val="1381372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2146"/>
            <a:ext cx="8229600" cy="3393078"/>
          </a:xfrm>
        </p:spPr>
        <p:txBody>
          <a:bodyPr/>
          <a:lstStyle/>
          <a:p>
            <a:r>
              <a:rPr lang="en-US" sz="2400" dirty="0"/>
              <a:t>Dedicated Facilities 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For entire pathway if possible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Protected at all cost from inpatient sabotage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Staffed by nurses with day surgery expertise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Enables protected “green pathways”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291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B63B-337D-4BCD-8656-D81A3C98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Your Day Surgery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9797E-89AD-4153-AECB-5A5E43C18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Should have....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beds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showers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Only simple catering facilities</a:t>
            </a:r>
          </a:p>
          <a:p>
            <a:pPr lvl="1">
              <a:buFont typeface="Arial"/>
              <a:buChar char="•"/>
            </a:pPr>
            <a:endParaRPr lang="en-GB" sz="2800" dirty="0"/>
          </a:p>
          <a:p>
            <a:pPr marL="457200" lvl="1" indent="0">
              <a:buNone/>
            </a:pPr>
            <a:r>
              <a:rPr lang="en-GB" sz="2400" dirty="0"/>
              <a:t>No capacity to accept </a:t>
            </a:r>
          </a:p>
          <a:p>
            <a:pPr marL="457200" lvl="1" indent="0">
              <a:buNone/>
            </a:pPr>
            <a:r>
              <a:rPr lang="en-GB" sz="2400" dirty="0"/>
              <a:t>an inpatient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AA6AF9-6C00-D142-9540-339634F2BA3A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0385" y="4211723"/>
            <a:ext cx="3536415" cy="2092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116341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8B63B-337D-4BCD-8656-D81A3C98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Your Day Surgery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9797E-89AD-4153-AECB-5A5E43C18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Should have....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beds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No showers</a:t>
            </a:r>
          </a:p>
          <a:p>
            <a:pPr lvl="1">
              <a:buFont typeface="Arial"/>
              <a:buChar char="•"/>
            </a:pPr>
            <a:r>
              <a:rPr lang="en-GB" sz="2400" dirty="0"/>
              <a:t>Only simple catering facilities</a:t>
            </a:r>
          </a:p>
          <a:p>
            <a:pPr lvl="1">
              <a:buFont typeface="Arial"/>
              <a:buChar char="•"/>
            </a:pPr>
            <a:endParaRPr lang="en-GB" sz="2800" dirty="0"/>
          </a:p>
          <a:p>
            <a:pPr marL="457200" lvl="1" indent="0">
              <a:buNone/>
            </a:pPr>
            <a:r>
              <a:rPr lang="en-GB" sz="2400" dirty="0"/>
              <a:t>No capacity to accept </a:t>
            </a:r>
          </a:p>
          <a:p>
            <a:pPr marL="457200" lvl="1" indent="0">
              <a:buNone/>
            </a:pPr>
            <a:r>
              <a:rPr lang="en-GB" sz="2400" dirty="0"/>
              <a:t>an inpatient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92274BD-3F4A-FC4C-B8DB-17A0E86DCF5D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4004441"/>
            <a:ext cx="4198882" cy="183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9799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57092-B301-C54F-ABA1-DFD86824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sz="4000" i="1" dirty="0"/>
              <a:t>Why Dedicated facilities?</a:t>
            </a:r>
            <a:br>
              <a:rPr lang="en-US" sz="4000" dirty="0"/>
            </a:br>
            <a:r>
              <a:rPr lang="en-US" sz="4000" dirty="0"/>
              <a:t>National Guidance</a:t>
            </a:r>
            <a:br>
              <a:rPr lang="en-US" sz="4800" dirty="0"/>
            </a:br>
            <a:endParaRPr lang="en-US" dirty="0"/>
          </a:p>
        </p:txBody>
      </p:sp>
      <p:pic>
        <p:nvPicPr>
          <p:cNvPr id="4" name="Picture 4" descr="operational guide">
            <a:extLst>
              <a:ext uri="{FF2B5EF4-FFF2-40B4-BE49-F238E27FC236}">
                <a16:creationId xmlns:a16="http://schemas.microsoft.com/office/drawing/2014/main" id="{41FCDB74-5CE2-BD4F-8581-A1281E3EE6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54" y="1600200"/>
            <a:ext cx="3292492" cy="4525963"/>
          </a:xfrm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82041-6196-964E-BCD1-3F85432DE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ideal is a self-contained day surgery unit, with its own admission suite, wards, theatre and recovery area, together with administrative facilities. It is also the most cost effective option</a:t>
            </a:r>
          </a:p>
          <a:p>
            <a:pPr marL="0" indent="0"/>
            <a:r>
              <a:rPr lang="en-GB" sz="1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Day surgery performed using inpatient wards and inpatient operating theatres is less successful and cannot be recommended. The stay-in rate (unsuccessful discharge of patients home on the day of surgery) rises from 2.4% in a free standing unit to 14% in an inpatient ward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328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D8F12-1E8D-0E45-A378-5E641AE5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Why Dedicated facilities?</a:t>
            </a:r>
            <a:br>
              <a:rPr lang="en-US" sz="4000" i="1" dirty="0"/>
            </a:br>
            <a:r>
              <a:rPr lang="en-US" sz="4000" dirty="0"/>
              <a:t>National Guidance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49CDB-6F40-5040-A8D1-B8AB2F82A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67447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The ideal day surgery facility is a purpose-built, self-contained day surgery unit (DSU), with its own ward, recovery areas and dedicated operating theatre(s)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Dedicated day surgery secondary recovery areas should be provided, which are not part of an inpatient ward area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Day case patients should only be managed through inpatient wards in rare circumstances, as this greatly increases their chance of an unnecessary overnight stay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5B969C-70B9-4642-AA66-4F0DFBBDA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09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03F671-7AB1-7D41-9966-70BE6376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i="1" dirty="0"/>
              <a:t>Why Dedicated facilities?</a:t>
            </a:r>
            <a:br>
              <a:rPr lang="en-US" sz="4000" dirty="0"/>
            </a:br>
            <a:r>
              <a:rPr lang="en-US" sz="4000" dirty="0"/>
              <a:t>National Guidance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5C3348-3B32-3A49-9F07-CF94A9F2E3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9987" y="1600200"/>
            <a:ext cx="3213025" cy="4525963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281F8-7F50-5A4B-84D6-D873FF78ED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3781" y="1600200"/>
            <a:ext cx="4694549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Day surgery should take place within a dedicated unit or area within the main hospital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All members of the multidisciplinary team should be trained in day surgery practice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Day case beds on wards do not provide the targeted service that is required to achieve good outcomes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001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CC72-09DD-49EF-8093-8C8E18A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GP Referral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ED9C-9E06-4A29-9A2E-3C8778E68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Do our primary care colleagues know what can be done as day case?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Do they know which patients are appropriate?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Do they start the day surgery message?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Do they ensure patients are "fit" for surgery?</a:t>
            </a:r>
          </a:p>
          <a:p>
            <a:pPr marL="0" indent="0"/>
            <a:endParaRPr lang="en-GB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4B781E-56E3-644F-BDD8-FDBA1CF8D8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5682" y="1600200"/>
            <a:ext cx="318363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24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Royal College of Surgeons</a:t>
            </a:r>
          </a:p>
        </p:txBody>
      </p:sp>
      <p:pic>
        <p:nvPicPr>
          <p:cNvPr id="6" name="Picture 6" descr="rcs 1992 co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368" y="1417638"/>
            <a:ext cx="2244033" cy="3270374"/>
          </a:xfrm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932473" y="4844640"/>
            <a:ext cx="3468413" cy="1718067"/>
          </a:xfrm>
        </p:spPr>
        <p:txBody>
          <a:bodyPr/>
          <a:lstStyle/>
          <a:p>
            <a:pPr algn="ctr"/>
            <a:r>
              <a:rPr lang="en-GB" sz="1800" dirty="0"/>
              <a:t>“Integrated day surgery unit should have its own ward in association with the theatres serving it to form a dedicated unit”</a:t>
            </a:r>
          </a:p>
        </p:txBody>
      </p:sp>
      <p:pic>
        <p:nvPicPr>
          <p:cNvPr id="8" name="Picture 9" descr="rcs-coat-of-arms_v_st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28" y="156662"/>
            <a:ext cx="1300808" cy="220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2D00F17-53AC-CC4A-BC2E-6A408F8E0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88093" y="1261374"/>
            <a:ext cx="1822708" cy="327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76DAD5-C282-1944-8E4E-C2F43D84453F}"/>
              </a:ext>
            </a:extLst>
          </p:cNvPr>
          <p:cNvSpPr txBox="1"/>
          <p:nvPr/>
        </p:nvSpPr>
        <p:spPr>
          <a:xfrm>
            <a:off x="4814371" y="4688012"/>
            <a:ext cx="41003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“</a:t>
            </a:r>
            <a:r>
              <a:rPr lang="en-GB" dirty="0"/>
              <a:t>dedicated day wards and self-contained DSUs separate from the main hospital building led to significant improvements in same day discharges for patients undergoing intended day case surgery"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7465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i="1" dirty="0"/>
              <a:t>Why dedicated facilities</a:t>
            </a:r>
            <a:r>
              <a:rPr lang="en-GB" dirty="0"/>
              <a:t>?</a:t>
            </a:r>
            <a:br>
              <a:rPr lang="en-GB" dirty="0"/>
            </a:br>
            <a:r>
              <a:rPr lang="en-GB" sz="3600" dirty="0"/>
              <a:t>Patient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8124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Separation from inpatient activity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Beds, Pajamas , “the sick role”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Everyone else is going home so I will too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Activity can continue even during times of bed pressures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Fewer cancellations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Higher chance of successful day surgery discharge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Higher quality outcomes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250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i="1" dirty="0"/>
              <a:t>Why dedicated facilities</a:t>
            </a:r>
            <a:r>
              <a:rPr lang="en-GB" dirty="0"/>
              <a:t>?</a:t>
            </a:r>
            <a:br>
              <a:rPr lang="en-GB" dirty="0"/>
            </a:br>
            <a:r>
              <a:rPr lang="en-GB" sz="3600" dirty="0"/>
              <a:t>Nursing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Nurses with expertise in day surgery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Nurses not distracted by higher acuity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Whole team are committed to high quality day surgery outcomes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0734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6498-B4AF-714B-B00F-C41D994D0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E240E-0AE9-0F41-9C54-7D634AF1E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751" y="2191784"/>
            <a:ext cx="8229600" cy="2800629"/>
          </a:xfrm>
        </p:spPr>
        <p:txBody>
          <a:bodyPr/>
          <a:lstStyle/>
          <a:p>
            <a:pPr algn="ctr"/>
            <a:r>
              <a:rPr lang="en-US" sz="2400" dirty="0"/>
              <a:t>You shouldn’t rely on your day surgery patients to drive length of stay reductions in your inpatient population?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There is more risk of inpatient population increasing length of stay of day cases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842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80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B05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80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80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15610887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Surgery and anaesthesia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Do you usual operation and do it well!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Appropriate surgical and anaesthetic technique for rapid recovery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Short acting GAs or Day case spinals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Multimodal analgesia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Anti-emesis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Experienced staff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Best kit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Any specific discharge criteria specified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Documentation completed in Theatre</a:t>
            </a:r>
          </a:p>
        </p:txBody>
      </p:sp>
    </p:spTree>
    <p:extLst>
      <p:ext uri="{BB962C8B-B14F-4D97-AF65-F5344CB8AC3E}">
        <p14:creationId xmlns:p14="http://schemas.microsoft.com/office/powerpoint/2010/main" val="4556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D94E9-001D-4A80-989D-C12DB115C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18A38-8B18-4342-BEFC-BB9F4ABD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Agreed protocols for pain and PONV management</a:t>
            </a:r>
          </a:p>
          <a:p>
            <a:pPr marL="0" indent="0"/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Criteria led discharge to second stage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(Bypass second stage with awake anaesthesia - LAs/Blocks/Spinals)</a:t>
            </a:r>
          </a:p>
        </p:txBody>
      </p:sp>
    </p:spTree>
    <p:extLst>
      <p:ext uri="{BB962C8B-B14F-4D97-AF65-F5344CB8AC3E}">
        <p14:creationId xmlns:p14="http://schemas.microsoft.com/office/powerpoint/2010/main" val="41372638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470966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2821B-0B54-4E51-AD78-550C8E5E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Patient discharge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85F93-D90A-430F-8950-36993A401D4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Nurse led discharge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Specify criteria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Not time specific (except for certain ops </a:t>
            </a:r>
            <a:r>
              <a:rPr lang="en-GB" sz="2000" dirty="0" err="1"/>
              <a:t>eg</a:t>
            </a:r>
            <a:r>
              <a:rPr lang="en-GB" sz="2000" dirty="0"/>
              <a:t> tonsillectomy)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"When street fit"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TTOs in packs on DSU ward</a:t>
            </a:r>
          </a:p>
          <a:p>
            <a:pPr lvl="1">
              <a:buFont typeface="Arial"/>
              <a:buChar char="•"/>
            </a:pP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6DD84A-88F0-5E41-9643-D25E2886DA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5601" y="1600200"/>
            <a:ext cx="2694828" cy="44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161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599297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98FE2-1A1B-4439-8971-C5AEBBB80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Day Surgery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8343B-AEBA-4B16-B694-1F587BD63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GP referral for procedure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Surgical OPA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selection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Booking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Pre-op assessment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Admission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Surgery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Discharge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Recovery at home</a:t>
            </a:r>
          </a:p>
        </p:txBody>
      </p:sp>
    </p:spTree>
    <p:extLst>
      <p:ext uri="{BB962C8B-B14F-4D97-AF65-F5344CB8AC3E}">
        <p14:creationId xmlns:p14="http://schemas.microsoft.com/office/powerpoint/2010/main" val="39051928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3059-2B7D-47BD-BD08-91F162A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Patient support after surgery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F7A9-9553-4A0A-966E-957E025C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Need for transport home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Need carer afterwards 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Not all patients will need a carer for 24hours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Depends on surgery and risk of complications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Patient circumstances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Virtual wards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24hour access to skilled advice</a:t>
            </a:r>
          </a:p>
          <a:p>
            <a:pPr marL="1149350" lvl="1" indent="-457200">
              <a:buFont typeface="Arial"/>
              <a:buChar char="•"/>
            </a:pPr>
            <a:r>
              <a:rPr lang="en-GB" sz="2000" dirty="0"/>
              <a:t>Not ED or GP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Post-op phone call the next day</a:t>
            </a:r>
          </a:p>
          <a:p>
            <a:pPr marL="1149350" lvl="1">
              <a:buFont typeface="Arial"/>
              <a:buChar char="•"/>
            </a:pPr>
            <a:r>
              <a:rPr lang="en-GB" sz="2000" dirty="0"/>
              <a:t>Provides support</a:t>
            </a:r>
          </a:p>
          <a:p>
            <a:pPr marL="1149350" lvl="1">
              <a:buFont typeface="Arial"/>
              <a:buChar char="•"/>
            </a:pPr>
            <a:r>
              <a:rPr lang="en-GB" sz="2000" dirty="0"/>
              <a:t>Collects audit data to enable pathway refinement</a:t>
            </a:r>
          </a:p>
        </p:txBody>
      </p:sp>
    </p:spTree>
    <p:extLst>
      <p:ext uri="{BB962C8B-B14F-4D97-AF65-F5344CB8AC3E}">
        <p14:creationId xmlns:p14="http://schemas.microsoft.com/office/powerpoint/2010/main" val="18375596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3059-2B7D-47BD-BD08-91F162A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Measuring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F7A9-9553-4A0A-966E-957E025C4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Day case rates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Cancellations on the day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Unplanned admissions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Postoperative symptoms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Patient satisfaction</a:t>
            </a:r>
          </a:p>
        </p:txBody>
      </p:sp>
    </p:spTree>
    <p:extLst>
      <p:ext uri="{BB962C8B-B14F-4D97-AF65-F5344CB8AC3E}">
        <p14:creationId xmlns:p14="http://schemas.microsoft.com/office/powerpoint/2010/main" val="25797875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4CB28049-09C6-1245-AE25-BDEF8E5D3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Day Case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941B-7E67-984B-9292-56C8D1781A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00525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Know your data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Identify areas to improve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Identify centres performing well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Push boundaries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GB" sz="2800" dirty="0"/>
          </a:p>
          <a:p>
            <a:pPr>
              <a:defRPr/>
            </a:pPr>
            <a:endParaRPr lang="en-US" dirty="0"/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2145DABF-CE73-EC40-A8CF-CA5617D21FB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7725" y="1844675"/>
            <a:ext cx="4038600" cy="2854325"/>
          </a:xfrm>
        </p:spPr>
      </p:pic>
    </p:spTree>
    <p:extLst>
      <p:ext uri="{BB962C8B-B14F-4D97-AF65-F5344CB8AC3E}">
        <p14:creationId xmlns:p14="http://schemas.microsoft.com/office/powerpoint/2010/main" val="28239627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3EC91-1CB9-2141-88C2-6E5418004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BF1A6B9-11DC-4E48-A17D-28FA37A43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42" t="-1517" b="-10076"/>
          <a:stretch/>
        </p:blipFill>
        <p:spPr>
          <a:xfrm>
            <a:off x="539552" y="188640"/>
            <a:ext cx="7560840" cy="6328128"/>
          </a:xfrm>
        </p:spPr>
      </p:pic>
    </p:spTree>
    <p:extLst>
      <p:ext uri="{BB962C8B-B14F-4D97-AF65-F5344CB8AC3E}">
        <p14:creationId xmlns:p14="http://schemas.microsoft.com/office/powerpoint/2010/main" val="10431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BC587A2-0267-A648-B1A6-C9C5B12B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Model Health System</a:t>
            </a:r>
            <a:br>
              <a:rPr lang="en-US" altLang="en-US" dirty="0"/>
            </a:br>
            <a:r>
              <a:rPr lang="en-US" altLang="en-US" dirty="0"/>
              <a:t> </a:t>
            </a:r>
            <a:r>
              <a:rPr lang="en-US" altLang="en-US" sz="3600" dirty="0"/>
              <a:t>(Model Hospital)</a:t>
            </a:r>
          </a:p>
        </p:txBody>
      </p:sp>
      <p:pic>
        <p:nvPicPr>
          <p:cNvPr id="3174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1CFD33-DFFB-6045-AD17-E019BCA2AD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950" y="1600200"/>
            <a:ext cx="7734498" cy="45259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24799C5-3B20-1548-A3EA-5ACCF7853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143000"/>
          </a:xfrm>
        </p:spPr>
        <p:txBody>
          <a:bodyPr/>
          <a:lstStyle/>
          <a:p>
            <a:r>
              <a:rPr lang="en-US" altLang="en-US"/>
              <a:t>Model Hospital</a:t>
            </a:r>
          </a:p>
        </p:txBody>
      </p:sp>
      <p:sp>
        <p:nvSpPr>
          <p:cNvPr id="31746" name="Text Placeholder 2">
            <a:extLst>
              <a:ext uri="{FF2B5EF4-FFF2-40B4-BE49-F238E27FC236}">
                <a16:creationId xmlns:a16="http://schemas.microsoft.com/office/drawing/2014/main" id="{837CFCFF-8D44-5D42-A75C-2C2E499337C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42913" y="5303838"/>
            <a:ext cx="4040187" cy="1143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1800"/>
              <a:t>BADS Benchmark 40%</a:t>
            </a:r>
          </a:p>
          <a:p>
            <a:pPr>
              <a:buFontTx/>
              <a:buChar char="•"/>
            </a:pPr>
            <a:r>
              <a:rPr lang="en-US" altLang="en-US" sz="1800"/>
              <a:t>Peer median0%</a:t>
            </a:r>
          </a:p>
          <a:p>
            <a:pPr>
              <a:buFontTx/>
              <a:buChar char="•"/>
            </a:pPr>
            <a:r>
              <a:rPr lang="en-US" altLang="en-US" sz="1800"/>
              <a:t>67% (Q4 2019 /20)</a:t>
            </a:r>
          </a:p>
        </p:txBody>
      </p:sp>
      <p:sp>
        <p:nvSpPr>
          <p:cNvPr id="31747" name="Text Placeholder 3">
            <a:extLst>
              <a:ext uri="{FF2B5EF4-FFF2-40B4-BE49-F238E27FC236}">
                <a16:creationId xmlns:a16="http://schemas.microsoft.com/office/drawing/2014/main" id="{BEC3B409-6519-884E-A4DC-DFBDAEE395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5025" y="1535113"/>
            <a:ext cx="4041775" cy="3951287"/>
          </a:xfrm>
        </p:spPr>
        <p:txBody>
          <a:bodyPr/>
          <a:lstStyle/>
          <a:p>
            <a:pPr marL="0" indent="0"/>
            <a:endParaRPr lang="en-US" altLang="en-US"/>
          </a:p>
        </p:txBody>
      </p:sp>
      <p:pic>
        <p:nvPicPr>
          <p:cNvPr id="31748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2681331-9F62-9F47-8B9E-4396CBD2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1554163"/>
            <a:ext cx="5961062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30DFA-8312-1340-8292-BDD3DA0455CA}"/>
              </a:ext>
            </a:extLst>
          </p:cNvPr>
          <p:cNvSpPr txBox="1"/>
          <p:nvPr/>
        </p:nvSpPr>
        <p:spPr>
          <a:xfrm>
            <a:off x="4483241" y="5851762"/>
            <a:ext cx="4587151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>
              <a:defRPr/>
            </a:pPr>
            <a:r>
              <a:rPr lang="en-US" sz="1600" dirty="0"/>
              <a:t>We are still working on getting our coding correct </a:t>
            </a:r>
          </a:p>
          <a:p>
            <a:pPr>
              <a:defRPr/>
            </a:pPr>
            <a:r>
              <a:rPr lang="en-US" sz="1600" dirty="0"/>
              <a:t>(A year ago it showed as zero on Model Hospital)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109076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3059-2B7D-47BD-BD08-91F162A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Improving your day case 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F7A9-9553-4A0A-966E-957E025C4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95097"/>
            <a:ext cx="822960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Identify all patients having procedure that did not achieve day surgery but the procedure </a:t>
            </a:r>
            <a:r>
              <a:rPr lang="en-GB" sz="2400" i="1" dirty="0"/>
              <a:t>SHOULD</a:t>
            </a:r>
            <a:r>
              <a:rPr lang="en-GB" sz="2400" dirty="0"/>
              <a:t> be day case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What were the reasons?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What would need to change in the pathway to address this?</a:t>
            </a:r>
          </a:p>
          <a:p>
            <a:pPr marL="0" indent="0" algn="ctr"/>
            <a:endParaRPr lang="en-GB" sz="2800" i="1" dirty="0"/>
          </a:p>
          <a:p>
            <a:pPr marL="0" indent="0" algn="ctr"/>
            <a:r>
              <a:rPr lang="en-GB" sz="2800" i="1" dirty="0"/>
              <a:t>High volume procedures</a:t>
            </a:r>
          </a:p>
        </p:txBody>
      </p:sp>
    </p:spTree>
    <p:extLst>
      <p:ext uri="{BB962C8B-B14F-4D97-AF65-F5344CB8AC3E}">
        <p14:creationId xmlns:p14="http://schemas.microsoft.com/office/powerpoint/2010/main" val="32053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BE0A6-FFEA-1F47-ACE5-B4549EDD1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8C48E3A-665B-694F-B360-C57CFDE809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93413"/>
            <a:ext cx="4248472" cy="589106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3731F30-A864-8E4D-A6B0-28C8320E2C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936" y="508168"/>
            <a:ext cx="4824536" cy="5461550"/>
          </a:xfrm>
        </p:spPr>
      </p:pic>
    </p:spTree>
    <p:extLst>
      <p:ext uri="{BB962C8B-B14F-4D97-AF65-F5344CB8AC3E}">
        <p14:creationId xmlns:p14="http://schemas.microsoft.com/office/powerpoint/2010/main" val="31877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6E63-009E-42D3-9F24-C6254872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920-5067-43E0-A4BE-00FB681F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 descr="A picture containing text, screenshot, person, person&#10;&#10;Description automatically generated">
            <a:extLst>
              <a:ext uri="{FF2B5EF4-FFF2-40B4-BE49-F238E27FC236}">
                <a16:creationId xmlns:a16="http://schemas.microsoft.com/office/drawing/2014/main" id="{EEFDE90D-D222-1D4D-A45E-7E9212477C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354" y="1196752"/>
            <a:ext cx="3994618" cy="5238626"/>
          </a:xfrm>
          <a:prstGeom prst="rect">
            <a:avLst/>
          </a:prstGeom>
        </p:spPr>
      </p:pic>
      <p:pic>
        <p:nvPicPr>
          <p:cNvPr id="16" name="Picture 15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F777F7AC-FB74-FC42-99C4-130C605814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848" y="1196752"/>
            <a:ext cx="4023790" cy="4781686"/>
          </a:xfrm>
          <a:prstGeom prst="rect">
            <a:avLst/>
          </a:prstGeom>
        </p:spPr>
      </p:pic>
      <p:pic>
        <p:nvPicPr>
          <p:cNvPr id="18" name="Picture 17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0F83ABEA-823B-194A-B638-365AE7994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1400"/>
            <a:ext cx="4323743" cy="523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517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26E63-009E-42D3-9F24-C6254872E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920-5067-43E0-A4BE-00FB681FD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Reduce variation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More and more day surgery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Looking at index cases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Anaesthesia and Peri-operative medicine report 2021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D70BAAF-4212-364E-8C48-1A8309535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543" y="183492"/>
            <a:ext cx="6452914" cy="16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1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7CC72-09DD-49EF-8093-8C8E18A9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Surgical Outpatients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1ED9C-9E06-4A29-9A2E-3C8778E68A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/>
            <a:r>
              <a:rPr lang="en-GB" sz="2400" b="1" i="1" dirty="0"/>
              <a:t>Key enablers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Start/continue the day surgery message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Promote that procedures should be done as a day case 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Reassure patients about to be day case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Enable patients to be  "fit" for surgery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F27423-767D-C543-9BEA-78C00B6E94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5682" y="1600200"/>
            <a:ext cx="318363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55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E2351-EE2C-A243-A5C3-B3A5C70D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of a High Quality Day Surgery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39A2F-AB31-D44B-926D-4B421DA6C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Engagement of clinicians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Identify day case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Mapped out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Default to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Agreed surgical / </a:t>
            </a:r>
            <a:r>
              <a:rPr lang="en-US" sz="2400" dirty="0" err="1"/>
              <a:t>anaesthetic</a:t>
            </a:r>
            <a:r>
              <a:rPr lang="en-US" sz="2400" dirty="0"/>
              <a:t>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pre-operative preparation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admission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Streamline discharge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Expect nurse led discharge as per BADS guidance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6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7D576461-6CB8-4154-9BE2-CDA18809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277835"/>
            <a:ext cx="83431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6A3C1A-20F6-1648-9D56-CB2A9BEEF1C0}"/>
              </a:ext>
            </a:extLst>
          </p:cNvPr>
          <p:cNvSpPr txBox="1">
            <a:spLocks/>
          </p:cNvSpPr>
          <p:nvPr/>
        </p:nvSpPr>
        <p:spPr>
          <a:xfrm>
            <a:off x="133816" y="62088"/>
            <a:ext cx="7101730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1100" b="1" dirty="0">
              <a:ea typeface="+mn-ea"/>
            </a:endParaRPr>
          </a:p>
          <a:p>
            <a:endParaRPr lang="en-GB" sz="2000" b="1" dirty="0">
              <a:latin typeface="+mn-lt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82A6A3-1F08-4D03-9F9B-A86ABCC9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8" y="312189"/>
            <a:ext cx="1488764" cy="611649"/>
          </a:xfrm>
        </p:spPr>
        <p:txBody>
          <a:bodyPr/>
          <a:lstStyle/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0334E-D962-43E1-AAC7-6E221D9455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5419" y="1273515"/>
            <a:ext cx="8912425" cy="2501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29 surgical procedures “High volume, low complexity” across 6 surgical specialities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suggestion of which cases should be day case as default and </a:t>
            </a:r>
            <a:r>
              <a:rPr lang="en-GB" b="1" i="1" dirty="0"/>
              <a:t>their suitability for regional anaesthetic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72C5F5-1F29-4B91-9A88-77E1EB2140F9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835616"/>
          <a:ext cx="8640959" cy="4285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4930">
                  <a:extLst>
                    <a:ext uri="{9D8B030D-6E8A-4147-A177-3AD203B41FA5}">
                      <a16:colId xmlns:a16="http://schemas.microsoft.com/office/drawing/2014/main" val="3973656457"/>
                    </a:ext>
                  </a:extLst>
                </a:gridCol>
                <a:gridCol w="1839366">
                  <a:extLst>
                    <a:ext uri="{9D8B030D-6E8A-4147-A177-3AD203B41FA5}">
                      <a16:colId xmlns:a16="http://schemas.microsoft.com/office/drawing/2014/main" val="4054827578"/>
                    </a:ext>
                  </a:extLst>
                </a:gridCol>
                <a:gridCol w="1084597">
                  <a:extLst>
                    <a:ext uri="{9D8B030D-6E8A-4147-A177-3AD203B41FA5}">
                      <a16:colId xmlns:a16="http://schemas.microsoft.com/office/drawing/2014/main" val="4108520562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2645044342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883230521"/>
                    </a:ext>
                  </a:extLst>
                </a:gridCol>
                <a:gridCol w="805401">
                  <a:extLst>
                    <a:ext uri="{9D8B030D-6E8A-4147-A177-3AD203B41FA5}">
                      <a16:colId xmlns:a16="http://schemas.microsoft.com/office/drawing/2014/main" val="154946776"/>
                    </a:ext>
                  </a:extLst>
                </a:gridCol>
                <a:gridCol w="894891">
                  <a:extLst>
                    <a:ext uri="{9D8B030D-6E8A-4147-A177-3AD203B41FA5}">
                      <a16:colId xmlns:a16="http://schemas.microsoft.com/office/drawing/2014/main" val="457544983"/>
                    </a:ext>
                  </a:extLst>
                </a:gridCol>
                <a:gridCol w="1580972">
                  <a:extLst>
                    <a:ext uri="{9D8B030D-6E8A-4147-A177-3AD203B41FA5}">
                      <a16:colId xmlns:a16="http://schemas.microsoft.com/office/drawing/2014/main" val="4051089128"/>
                    </a:ext>
                  </a:extLst>
                </a:gridCol>
              </a:tblGrid>
              <a:tr h="814716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Specialty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Procedure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Day case probable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BADS expected DC rate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Likely anaesthetic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Spinal anaesthesia opportunity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Possibility of non-airway management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Comments</a:t>
                      </a:r>
                    </a:p>
                  </a:txBody>
                  <a:tcPr marL="4427" marR="4427" marT="4427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40741"/>
                  </a:ext>
                </a:extLst>
              </a:tr>
              <a:tr h="34687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General surgery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Inguinal Hernia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75%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Those rates will go up over 80%</a:t>
                      </a: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932834024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Paraumbilical Hernia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Can be undertaken under spinal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044773"/>
                  </a:ext>
                </a:extLst>
              </a:tr>
              <a:tr h="19437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Gynaecology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Diagnostic laparoscopy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No/Yes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1497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Endometrial ablation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Yes/OPC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&gt;50% done under LA in OPC</a:t>
                      </a: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253824359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Hysteroscopy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Yes/OPC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 done under LA in OPC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753790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Vaginal hysterectomy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GA/Regional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Day case rates will rise to 80%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797901"/>
                  </a:ext>
                </a:extLst>
              </a:tr>
              <a:tr h="340819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Orthopaedics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Anterior Cruciate Ligament Reconstruction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Yes/No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46624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 Hip Replacement</a:t>
                      </a:r>
                      <a:endParaRPr lang="en-GB" sz="1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10-20%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750242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Total Knee Replacement</a:t>
                      </a:r>
                      <a:endParaRPr lang="en-GB" sz="1000" b="0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10-20%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2739984188"/>
                  </a:ext>
                </a:extLst>
              </a:tr>
              <a:tr h="25573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Uni knee replacement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 40%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143670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GB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Bunions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95%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Regional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3223125"/>
                  </a:ext>
                </a:extLst>
              </a:tr>
              <a:tr h="19437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GB" sz="10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Urology</a:t>
                      </a:r>
                      <a:endParaRPr lang="en-GB" sz="10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Bladder outflow obstruction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50-100%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T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3353900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Bladder tumour resection pathway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Neuroaxial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838729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Cystoscopy plus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80%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/>
                </a:tc>
                <a:extLst>
                  <a:ext uri="{0D108BD9-81ED-4DB2-BD59-A6C34878D82A}">
                    <a16:rowId xmlns:a16="http://schemas.microsoft.com/office/drawing/2014/main" val="3904565846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Minor </a:t>
                      </a:r>
                      <a:r>
                        <a:rPr lang="en-GB" sz="1000" u="none" strike="noStrike" dirty="0" err="1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peno</a:t>
                      </a:r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-scrotal surgery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GA/LA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677698"/>
                  </a:ext>
                </a:extLst>
              </a:tr>
              <a:tr h="19437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u="none" strike="noStrike" dirty="0">
                          <a:effectLst/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Ureteroscopy and stent management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80-90%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GA/Spinal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4427" marR="4427" marT="4427" marB="0" anchor="ctr">
                    <a:lnB w="12700" cap="flat" cmpd="sng" algn="ctr">
                      <a:solidFill>
                        <a:srgbClr val="005EB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386975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A7BF9B7-C5E4-49E4-8403-F6F834F0D722}"/>
              </a:ext>
            </a:extLst>
          </p:cNvPr>
          <p:cNvSpPr txBox="1"/>
          <p:nvPr/>
        </p:nvSpPr>
        <p:spPr>
          <a:xfrm>
            <a:off x="-24271" y="6120661"/>
            <a:ext cx="8328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Acknowledgment: Dr Chris Snowden &amp; Dr Mike Swart &amp; GIRFT London Elective Recovery &amp; Transformation Programme 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414D474-D813-B24B-9484-3CE4C152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58" y="161082"/>
            <a:ext cx="3662582" cy="918881"/>
          </a:xfrm>
          <a:prstGeom prst="rect">
            <a:avLst/>
          </a:prstGeom>
        </p:spPr>
      </p:pic>
      <p:sp>
        <p:nvSpPr>
          <p:cNvPr id="2" name="Diamond 1">
            <a:extLst>
              <a:ext uri="{FF2B5EF4-FFF2-40B4-BE49-F238E27FC236}">
                <a16:creationId xmlns:a16="http://schemas.microsoft.com/office/drawing/2014/main" id="{EEB2F920-F9C2-E446-9D4E-27940715F777}"/>
              </a:ext>
            </a:extLst>
          </p:cNvPr>
          <p:cNvSpPr/>
          <p:nvPr/>
        </p:nvSpPr>
        <p:spPr bwMode="auto">
          <a:xfrm>
            <a:off x="3711959" y="1524592"/>
            <a:ext cx="1490464" cy="1319901"/>
          </a:xfrm>
          <a:prstGeom prst="diamond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19" tIns="45719" rIns="45719" bIns="45719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7D576461-6CB8-4154-9BE2-CDA188096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5277835"/>
            <a:ext cx="83431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6A3C1A-20F6-1648-9D56-CB2A9BEEF1C0}"/>
              </a:ext>
            </a:extLst>
          </p:cNvPr>
          <p:cNvSpPr txBox="1">
            <a:spLocks/>
          </p:cNvSpPr>
          <p:nvPr/>
        </p:nvSpPr>
        <p:spPr>
          <a:xfrm>
            <a:off x="133816" y="62088"/>
            <a:ext cx="7101730" cy="611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rgbClr val="005EB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GB" sz="1100" b="1" dirty="0">
              <a:ea typeface="+mn-ea"/>
            </a:endParaRPr>
          </a:p>
          <a:p>
            <a:endParaRPr lang="en-GB" sz="2000" b="1" dirty="0">
              <a:latin typeface="+mn-lt"/>
              <a:ea typeface="+mn-e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82A6A3-1F08-4D03-9F9B-A86ABCC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sz="2400" dirty="0"/>
            </a:br>
            <a:endParaRPr lang="en-GB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0334E-D962-43E1-AAC7-6E221D945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978"/>
            <a:ext cx="8147248" cy="4708525"/>
          </a:xfrm>
        </p:spPr>
        <p:txBody>
          <a:bodyPr/>
          <a:lstStyle/>
          <a:p>
            <a:pPr marL="0" indent="0"/>
            <a:r>
              <a:rPr lang="en-GB" sz="2800" dirty="0"/>
              <a:t>Elective Surgery Recovery &amp; Transformation Programme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Engagement of clinicians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Identify day case procedures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Mapped out pathway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Default to day 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Agreed surgical / </a:t>
            </a:r>
            <a:r>
              <a:rPr lang="en-US" sz="2400" dirty="0" err="1"/>
              <a:t>anaesthetic</a:t>
            </a:r>
            <a:r>
              <a:rPr lang="en-US" sz="2400" dirty="0"/>
              <a:t>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pre-operative preparation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Standardise</a:t>
            </a:r>
            <a:r>
              <a:rPr lang="en-US" sz="2400" dirty="0"/>
              <a:t> admission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Streamline discharge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Expect nurse led discharge as per BADS guidance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414D474-D813-B24B-9484-3CE4C152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0345"/>
            <a:ext cx="3662582" cy="9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29A8-40B1-1643-A291-11E3A890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DB434AB4-8790-6845-84A9-B1C0F092D8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1520" y="1196752"/>
            <a:ext cx="9083977" cy="470075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BE2BE-0F8C-6243-B940-A019FC3C70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6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C897-0231-417E-B1CB-49E32A60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Developing new 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4B505-4E1D-439A-A864-8E60C3A00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800" dirty="0"/>
              <a:t>What changes are needed in your pathway for you to move this procedure to day case?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800" dirty="0"/>
              <a:t>Who are the key players?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800" dirty="0"/>
              <a:t>How can you implement this?</a:t>
            </a:r>
          </a:p>
        </p:txBody>
      </p:sp>
    </p:spTree>
    <p:extLst>
      <p:ext uri="{BB962C8B-B14F-4D97-AF65-F5344CB8AC3E}">
        <p14:creationId xmlns:p14="http://schemas.microsoft.com/office/powerpoint/2010/main" val="94857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225A-2DE1-423F-B954-70C9AD1A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Summary of Patient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ABD1-F52B-4906-B07A-B37165CF3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7149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b="1" dirty="0"/>
              <a:t>Plan</a:t>
            </a:r>
            <a:r>
              <a:rPr lang="en-GB" sz="2400" dirty="0"/>
              <a:t> pathway at every stage to </a:t>
            </a:r>
            <a:r>
              <a:rPr lang="en-GB" sz="2400" b="1" i="1" dirty="0"/>
              <a:t>ensure intended day surgery management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Ensure all appropriate patients are managed as day cases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Social care rarely an issue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Optimised medical issues rarely an issue</a:t>
            </a:r>
          </a:p>
          <a:p>
            <a:pPr lvl="1">
              <a:buFont typeface="Arial"/>
              <a:buChar char="•"/>
            </a:pPr>
            <a:r>
              <a:rPr lang="en-GB" sz="2000" dirty="0"/>
              <a:t>Procedures – embrace the BADS directory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820519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225A-2DE1-423F-B954-70C9AD1A8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Summary of Patient pathway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ABD1-F52B-4906-B07A-B37165CF3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Use dedicated day surgery facilities whenever possible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Evaluate process to ensure high quality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Measure day case rates by procedure against national targets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Monitor day case rates against peers</a:t>
            </a:r>
          </a:p>
        </p:txBody>
      </p:sp>
    </p:spTree>
    <p:extLst>
      <p:ext uri="{BB962C8B-B14F-4D97-AF65-F5344CB8AC3E}">
        <p14:creationId xmlns:p14="http://schemas.microsoft.com/office/powerpoint/2010/main" val="2577708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A9E57B2-CDBA-E344-B881-15216418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Key to Successful Day Surgery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94388E0A-3D25-114C-A534-C0B709E1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363272" cy="4781550"/>
          </a:xfrm>
        </p:spPr>
        <p:txBody>
          <a:bodyPr/>
          <a:lstStyle/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Make Day Surgery the priority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Support at Trust Board level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b="1" i="1" dirty="0"/>
              <a:t>High quality pathway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Treat day surgery as the “norm”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Consistent day surgery message 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Appropriate resource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Equipment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r>
              <a:rPr lang="en-GB" altLang="en-US" sz="2400" dirty="0"/>
              <a:t>Senior experienced staff /Clinical expertise</a:t>
            </a:r>
          </a:p>
          <a:p>
            <a:pPr marL="1570038" lvl="2" indent="-457200">
              <a:buFont typeface="Arial" panose="020B0604020202020204" pitchFamily="34" charset="0"/>
              <a:buChar char="•"/>
            </a:pPr>
            <a:endParaRPr lang="en-GB" altLang="en-US" sz="2800" dirty="0"/>
          </a:p>
          <a:p>
            <a:pPr marL="0" indent="0"/>
            <a:r>
              <a:rPr lang="en-GB" altLang="en-US" sz="2800" dirty="0"/>
              <a:t>	Benchmark, Review service, Drive change </a:t>
            </a:r>
          </a:p>
        </p:txBody>
      </p:sp>
    </p:spTree>
    <p:extLst>
      <p:ext uri="{BB962C8B-B14F-4D97-AF65-F5344CB8AC3E}">
        <p14:creationId xmlns:p14="http://schemas.microsoft.com/office/powerpoint/2010/main" val="8116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9D97C1FC-CEB2-CA45-A7AB-10258D8CF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BADS Website	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2F354-046D-A44E-AB66-8F588B1A1BBA}"/>
              </a:ext>
            </a:extLst>
          </p:cNvPr>
          <p:cNvSpPr txBox="1"/>
          <p:nvPr/>
        </p:nvSpPr>
        <p:spPr>
          <a:xfrm>
            <a:off x="425450" y="5715000"/>
            <a:ext cx="32004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Links to events</a:t>
            </a:r>
          </a:p>
          <a:p>
            <a:pPr marL="285750" indent="-285750">
              <a:buFont typeface="Wingdings" pitchFamily="2" charset="2"/>
              <a:buChar char="v"/>
              <a:defRPr/>
            </a:pPr>
            <a:r>
              <a:rPr lang="en-US" dirty="0"/>
              <a:t>Day Surgery Unit Directory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A2D84-0135-9E43-AE5A-3B4BB8E0744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96D20A5-CCC7-2642-9DBA-619532F786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367" y="1267864"/>
            <a:ext cx="6739758" cy="4525963"/>
          </a:xfrm>
        </p:spPr>
      </p:pic>
    </p:spTree>
    <p:extLst>
      <p:ext uri="{BB962C8B-B14F-4D97-AF65-F5344CB8AC3E}">
        <p14:creationId xmlns:p14="http://schemas.microsoft.com/office/powerpoint/2010/main" val="33541226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BCF28AF6-4F06-2D4D-831D-DCEDC8A3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36050" cy="1143000"/>
          </a:xfrm>
        </p:spPr>
        <p:txBody>
          <a:bodyPr/>
          <a:lstStyle/>
          <a:p>
            <a:r>
              <a:rPr lang="en-US" altLang="en-US" sz="4000"/>
              <a:t>National Day Surgery Delivery Pack</a:t>
            </a:r>
          </a:p>
        </p:txBody>
      </p:sp>
      <p:sp>
        <p:nvSpPr>
          <p:cNvPr id="10242" name="Content Placeholder 3">
            <a:extLst>
              <a:ext uri="{FF2B5EF4-FFF2-40B4-BE49-F238E27FC236}">
                <a16:creationId xmlns:a16="http://schemas.microsoft.com/office/drawing/2014/main" id="{36742D1F-EB43-7F44-A0C8-AE4B0EC0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49688" y="1268413"/>
            <a:ext cx="5186362" cy="5184775"/>
          </a:xfrm>
        </p:spPr>
        <p:txBody>
          <a:bodyPr/>
          <a:lstStyle/>
          <a:p>
            <a:pPr marL="0" indent="0">
              <a:defRPr/>
            </a:pPr>
            <a:r>
              <a:rPr lang="en-US" altLang="en-US" sz="2400" b="1" u="sng" dirty="0"/>
              <a:t>VISION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How to deliver Day Surgery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Best practice guidance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Avoid reinventing the wheel</a:t>
            </a:r>
          </a:p>
          <a:p>
            <a:pPr marL="457200" indent="-457200">
              <a:buFontTx/>
              <a:buChar char="•"/>
              <a:defRPr/>
            </a:pPr>
            <a:endParaRPr lang="en-US" altLang="en-US" sz="2400" b="1" u="sng" dirty="0"/>
          </a:p>
          <a:p>
            <a:pPr marL="0" indent="0">
              <a:defRPr/>
            </a:pPr>
            <a:r>
              <a:rPr lang="en-US" altLang="en-US" sz="2400" b="1" u="sng" dirty="0"/>
              <a:t>CONTENTS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General Principles of Day Surgery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The Day Case Pathway</a:t>
            </a:r>
          </a:p>
          <a:p>
            <a:pPr marL="457200" indent="-457200">
              <a:buFontTx/>
              <a:buChar char="•"/>
              <a:defRPr/>
            </a:pPr>
            <a:r>
              <a:rPr lang="en-US" altLang="en-US" sz="2400" dirty="0"/>
              <a:t>Procedure specific best practice pathways and guidelines</a:t>
            </a:r>
          </a:p>
          <a:p>
            <a:pPr marL="457200" indent="-457200">
              <a:buFontTx/>
              <a:buChar char="•"/>
              <a:defRPr/>
            </a:pPr>
            <a:endParaRPr lang="en-US" altLang="en-US" sz="2400" dirty="0"/>
          </a:p>
        </p:txBody>
      </p:sp>
      <p:pic>
        <p:nvPicPr>
          <p:cNvPr id="10243" name="Content Placeholder 6">
            <a:extLst>
              <a:ext uri="{FF2B5EF4-FFF2-40B4-BE49-F238E27FC236}">
                <a16:creationId xmlns:a16="http://schemas.microsoft.com/office/drawing/2014/main" id="{628D50D2-2401-974A-B361-2634679874B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900" y="1557338"/>
            <a:ext cx="3222625" cy="4525962"/>
          </a:xfrm>
        </p:spPr>
      </p:pic>
    </p:spTree>
    <p:extLst>
      <p:ext uri="{BB962C8B-B14F-4D97-AF65-F5344CB8AC3E}">
        <p14:creationId xmlns:p14="http://schemas.microsoft.com/office/powerpoint/2010/main" val="12251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3B7F-D52D-4F1C-86B8-315B2044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Surgical Outpatients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DA03-034D-4685-BC3A-4DD5F57A2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5775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GB" sz="2400" dirty="0"/>
              <a:t>Surgeon confirms day case management </a:t>
            </a:r>
          </a:p>
          <a:p>
            <a:pPr marL="457200" indent="-457200">
              <a:buFont typeface="Arial"/>
              <a:buChar char="•"/>
            </a:pPr>
            <a:endParaRPr lang="en-GB" sz="2400" dirty="0"/>
          </a:p>
          <a:p>
            <a:pPr marL="457200" indent="-457200">
              <a:buFont typeface="Arial"/>
              <a:buChar char="•"/>
            </a:pPr>
            <a:r>
              <a:rPr lang="en-GB" sz="2400" dirty="0"/>
              <a:t>Default suitable surgical procedures to day case</a:t>
            </a:r>
          </a:p>
          <a:p>
            <a:pPr marL="1149350" lvl="1" indent="-457200">
              <a:buFont typeface="Arial"/>
              <a:buChar char="•"/>
            </a:pPr>
            <a:r>
              <a:rPr lang="en-GB" sz="2400" dirty="0"/>
              <a:t>Book as planned day case</a:t>
            </a:r>
          </a:p>
          <a:p>
            <a:pPr marL="1149350" lvl="1" indent="-457200">
              <a:buFont typeface="Arial"/>
              <a:buChar char="•"/>
            </a:pPr>
            <a:r>
              <a:rPr lang="en-GB" sz="2400" dirty="0"/>
              <a:t>Intended management day case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  <a:p>
            <a:pPr marL="0" indent="0" algn="ctr"/>
            <a:r>
              <a:rPr lang="en-GB" sz="2400" i="1" dirty="0"/>
              <a:t>Remember if not fit for day surgery probably not fit for elective surgery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/>
              <a:t>Consider starting optimisation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400" dirty="0"/>
              <a:t>Can surgery be delayed until optimised</a:t>
            </a:r>
          </a:p>
          <a:p>
            <a:pPr marL="457200" indent="-457200">
              <a:buFont typeface="Arial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2931294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A9E57B2-CDBA-E344-B881-15216418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2483049" cy="2452687"/>
          </a:xfrm>
        </p:spPr>
        <p:txBody>
          <a:bodyPr anchor="ctr">
            <a:normAutofit/>
          </a:bodyPr>
          <a:lstStyle/>
          <a:p>
            <a:endParaRPr lang="en-US" altLang="en-US" sz="4800" dirty="0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D7F6B0-CFB7-3C45-92FE-8FD7DE5265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94388E0A-3D25-114C-A534-C0B709E1C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9182" y="3971251"/>
            <a:ext cx="5614060" cy="2452687"/>
          </a:xfrm>
        </p:spPr>
        <p:txBody>
          <a:bodyPr anchor="ctr">
            <a:normAutofit fontScale="92500" lnSpcReduction="10000"/>
          </a:bodyPr>
          <a:lstStyle/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800" b="1" i="1" dirty="0"/>
              <a:t>High quality pathway</a:t>
            </a:r>
          </a:p>
          <a:p>
            <a:pPr marL="1149350" lvl="1" indent="-457200">
              <a:buFont typeface="Arial" panose="020B0604020202020204" pitchFamily="34" charset="0"/>
              <a:buChar char="•"/>
            </a:pPr>
            <a:r>
              <a:rPr lang="en-GB" altLang="en-US" sz="2800" dirty="0"/>
              <a:t>Treat day surgery as the “norm”</a:t>
            </a:r>
          </a:p>
          <a:p>
            <a:pPr marL="1149350" lvl="1" indent="-457200">
              <a:buFontTx/>
              <a:buChar char="•"/>
            </a:pPr>
            <a:r>
              <a:rPr lang="en-GB" altLang="en-US" sz="2800" dirty="0"/>
              <a:t>Appropriate resource</a:t>
            </a:r>
          </a:p>
          <a:p>
            <a:pPr marL="1149350" lvl="1" indent="-457200">
              <a:buFontTx/>
              <a:buChar char="•"/>
            </a:pPr>
            <a:r>
              <a:rPr lang="en-GB" altLang="en-US" sz="2800" b="1" dirty="0"/>
              <a:t>Teamwork</a:t>
            </a:r>
          </a:p>
          <a:p>
            <a:pPr marL="0" indent="0"/>
            <a:r>
              <a:rPr lang="en-GB" altLang="en-US" sz="1600" dirty="0"/>
              <a:t>	</a:t>
            </a:r>
          </a:p>
        </p:txBody>
      </p:sp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E602629-A99B-D446-9848-12D52A9E8C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60648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26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E6BC9213-75E5-A542-997C-564AC86D1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Thank you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160794-F94D-B344-B038-603F16B99E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746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82BA-6758-094D-8DA3-2F2080869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FD782-C346-A541-B5F4-15CA64117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2BBF0-FF7E-01C5-507C-D14E11E602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576"/>
            <a:ext cx="9144000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2970"/>
      </p:ext>
    </p:extLst>
  </p:cSld>
  <p:clrMapOvr>
    <a:masterClrMapping/>
  </p:clrMapOvr>
</p:sld>
</file>

<file path=ppt/theme/theme1.xml><?xml version="1.0" encoding="utf-8"?>
<a:theme xmlns:a="http://schemas.openxmlformats.org/drawingml/2006/main" name="BADS2010 v2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699FF"/>
      </a:accent1>
      <a:accent2>
        <a:srgbClr val="000099"/>
      </a:accent2>
      <a:accent3>
        <a:srgbClr val="FFFFFF"/>
      </a:accent3>
      <a:accent4>
        <a:srgbClr val="000000"/>
      </a:accent4>
      <a:accent5>
        <a:srgbClr val="B8CAFF"/>
      </a:accent5>
      <a:accent6>
        <a:srgbClr val="00008A"/>
      </a:accent6>
      <a:hlink>
        <a:srgbClr val="0000FF"/>
      </a:hlink>
      <a:folHlink>
        <a:srgbClr val="FF00FF"/>
      </a:folHlink>
    </a:clrScheme>
    <a:fontScheme name="BADS2010 v2">
      <a:majorFont>
        <a:latin typeface="Tahoma"/>
        <a:ea typeface="Tahoma"/>
        <a:cs typeface="Tahoma"/>
      </a:majorFont>
      <a:minorFont>
        <a:latin typeface="Tahoma"/>
        <a:ea typeface="Tahoma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99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9999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19" tIns="45719" rIns="45719" bIns="45719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  <a:sym typeface="Tahoma" panose="020B060403050404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15867</TotalTime>
  <Words>3064</Words>
  <Application>Microsoft Macintosh PowerPoint</Application>
  <PresentationFormat>On-screen Show (4:3)</PresentationFormat>
  <Paragraphs>756</Paragraphs>
  <Slides>92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1" baseType="lpstr">
      <vt:lpstr>Arial</vt:lpstr>
      <vt:lpstr>Arial Narrow</vt:lpstr>
      <vt:lpstr>Calibri</vt:lpstr>
      <vt:lpstr>Frutiger</vt:lpstr>
      <vt:lpstr>Tahoma</vt:lpstr>
      <vt:lpstr>Times New Roman</vt:lpstr>
      <vt:lpstr>Wingdings</vt:lpstr>
      <vt:lpstr>Wingdings 2</vt:lpstr>
      <vt:lpstr>BADS2010 v2</vt:lpstr>
      <vt:lpstr>Day Surgery Pathways</vt:lpstr>
      <vt:lpstr>Definition of Day Surgery</vt:lpstr>
      <vt:lpstr>Day Surgery Pathways</vt:lpstr>
      <vt:lpstr>Day Surgery Pathways</vt:lpstr>
      <vt:lpstr>Day Surgery Pathways</vt:lpstr>
      <vt:lpstr>GP Referral</vt:lpstr>
      <vt:lpstr>Day Surgery Pathways</vt:lpstr>
      <vt:lpstr>Surgical Outpatients</vt:lpstr>
      <vt:lpstr>Surgical Outpatients</vt:lpstr>
      <vt:lpstr>Which procedures?</vt:lpstr>
      <vt:lpstr>Surgical criteria </vt:lpstr>
      <vt:lpstr>The duration of surgery in the ambulatory setting was originally limited to procedures lasting less than 90 minutes... </vt:lpstr>
      <vt:lpstr>Operating times</vt:lpstr>
      <vt:lpstr>Basket of Procedures  2001</vt:lpstr>
      <vt:lpstr>Nearly ALL surgery should be day or very short stay</vt:lpstr>
      <vt:lpstr>How far have we come?</vt:lpstr>
      <vt:lpstr>Ambulatory Emergency Surgery</vt:lpstr>
      <vt:lpstr>Plan as a Day case</vt:lpstr>
      <vt:lpstr>Nearly ALL surgery should be day or very short stay</vt:lpstr>
      <vt:lpstr>Day Surgery Pathways</vt:lpstr>
      <vt:lpstr>Which patients?</vt:lpstr>
      <vt:lpstr>Which Patients?</vt:lpstr>
      <vt:lpstr>If the answer is no</vt:lpstr>
      <vt:lpstr>Social Factors</vt:lpstr>
      <vt:lpstr>Distance from Hospital</vt:lpstr>
      <vt:lpstr>Potential challenge: Patients who live alone</vt:lpstr>
      <vt:lpstr>Possible Solutions</vt:lpstr>
      <vt:lpstr>PowerPoint Presentation</vt:lpstr>
      <vt:lpstr>Norwich Home Alone Protocol</vt:lpstr>
      <vt:lpstr>Both pathways have been in place for a number of years now</vt:lpstr>
      <vt:lpstr>Medical Factors 1980’s </vt:lpstr>
      <vt:lpstr>Patient Selection for  Day Case</vt:lpstr>
      <vt:lpstr>Medical Exclusions</vt:lpstr>
      <vt:lpstr>Patient Selection</vt:lpstr>
      <vt:lpstr>AAGBI Guidelines management peri-operative diabetes 2015</vt:lpstr>
      <vt:lpstr>PowerPoint Presentation</vt:lpstr>
      <vt:lpstr>PowerPoint Presentation</vt:lpstr>
      <vt:lpstr>Elderly</vt:lpstr>
      <vt:lpstr>National Audit Office 2019</vt:lpstr>
      <vt:lpstr>Obesity</vt:lpstr>
      <vt:lpstr>PowerPoint Presentation</vt:lpstr>
      <vt:lpstr>Obesity</vt:lpstr>
      <vt:lpstr>Obesity</vt:lpstr>
      <vt:lpstr>Patient Selection</vt:lpstr>
      <vt:lpstr>Day Surgery Pathways</vt:lpstr>
      <vt:lpstr>Booking</vt:lpstr>
      <vt:lpstr>Planning the List</vt:lpstr>
      <vt:lpstr>Day Surgery Pathways</vt:lpstr>
      <vt:lpstr>Pre operative assessment</vt:lpstr>
      <vt:lpstr>Pre operative assessment</vt:lpstr>
      <vt:lpstr>Pre operative assessment</vt:lpstr>
      <vt:lpstr>Day Surgery Pathways</vt:lpstr>
      <vt:lpstr>Admission</vt:lpstr>
      <vt:lpstr>Where?</vt:lpstr>
      <vt:lpstr>Your Day Surgery Unit</vt:lpstr>
      <vt:lpstr>Your Day Surgery Unit</vt:lpstr>
      <vt:lpstr> Why Dedicated facilities? National Guidance </vt:lpstr>
      <vt:lpstr>Why Dedicated facilities? National Guidance</vt:lpstr>
      <vt:lpstr>Why Dedicated facilities? National Guidance</vt:lpstr>
      <vt:lpstr>Royal College of Surgeons</vt:lpstr>
      <vt:lpstr>Why dedicated facilities? Patient experience</vt:lpstr>
      <vt:lpstr>Why dedicated facilities? Nursing expertise</vt:lpstr>
      <vt:lpstr>PowerPoint Presentation</vt:lpstr>
      <vt:lpstr>Day Surgery Pathways</vt:lpstr>
      <vt:lpstr>Surgery and anaesthesia</vt:lpstr>
      <vt:lpstr>Recovery</vt:lpstr>
      <vt:lpstr>Day Surgery Pathways</vt:lpstr>
      <vt:lpstr>Patient discharge</vt:lpstr>
      <vt:lpstr>Day Surgery Pathways</vt:lpstr>
      <vt:lpstr>Patient support after surgery</vt:lpstr>
      <vt:lpstr>Measuring Outcomes</vt:lpstr>
      <vt:lpstr>Day Case rates</vt:lpstr>
      <vt:lpstr>PowerPoint Presentation</vt:lpstr>
      <vt:lpstr>Model Health System  (Model Hospital)</vt:lpstr>
      <vt:lpstr>Model Hospital</vt:lpstr>
      <vt:lpstr>Improving your day case rates</vt:lpstr>
      <vt:lpstr>PowerPoint Presentation</vt:lpstr>
      <vt:lpstr>PowerPoint Presentation</vt:lpstr>
      <vt:lpstr>PowerPoint Presentation</vt:lpstr>
      <vt:lpstr>Introduction of a High Quality Day Surgery Process</vt:lpstr>
      <vt:lpstr> </vt:lpstr>
      <vt:lpstr> </vt:lpstr>
      <vt:lpstr>PowerPoint Presentation</vt:lpstr>
      <vt:lpstr>Developing new pathways</vt:lpstr>
      <vt:lpstr>Summary of Patient pathway</vt:lpstr>
      <vt:lpstr>Summary of Patient pathway</vt:lpstr>
      <vt:lpstr>Key to Successful Day Surgery</vt:lpstr>
      <vt:lpstr>BADS Website  </vt:lpstr>
      <vt:lpstr>National Day Surgery Delivery Pack</vt:lpstr>
      <vt:lpstr>PowerPoint Presentation</vt:lpstr>
      <vt:lpstr>Thank you</vt:lpstr>
      <vt:lpstr>PowerPoint Presentation</vt:lpstr>
    </vt:vector>
  </TitlesOfParts>
  <Manager/>
  <Company>Royal Society of Medicine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Audio Visual</dc:creator>
  <cp:keywords/>
  <dc:description/>
  <cp:lastModifiedBy>Matthew Checketts</cp:lastModifiedBy>
  <cp:revision>911</cp:revision>
  <dcterms:created xsi:type="dcterms:W3CDTF">2019-06-28T09:50:56Z</dcterms:created>
  <dcterms:modified xsi:type="dcterms:W3CDTF">2022-05-09T14:01:36Z</dcterms:modified>
  <cp:category/>
</cp:coreProperties>
</file>