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742100" cy="9872650"/>
  <p:embeddedFontLst>
    <p:embeddedFont>
      <p:font typeface="Helvetica Neue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jzmwg7kqNG8flZA5D3FarGkKQL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HelveticaNeue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bold.fntdata"/><Relationship Id="rId6" Type="http://schemas.openxmlformats.org/officeDocument/2006/relationships/slide" Target="slides/slide1.xml"/><Relationship Id="rId18" Type="http://schemas.openxmlformats.org/officeDocument/2006/relationships/font" Target="fonts/HelveticaNeu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21582" cy="495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18971" y="0"/>
            <a:ext cx="2921582" cy="495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09575" y="1233488"/>
            <a:ext cx="5922963" cy="3332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377317"/>
            <a:ext cx="2921582" cy="4953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271942587c_0_29:notes"/>
          <p:cNvSpPr txBox="1"/>
          <p:nvPr>
            <p:ph idx="1" type="body"/>
          </p:nvPr>
        </p:nvSpPr>
        <p:spPr>
          <a:xfrm>
            <a:off x="674211" y="4689515"/>
            <a:ext cx="5393700" cy="44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" name="Google Shape;44;g1271942587c_0_29:notes"/>
          <p:cNvSpPr/>
          <p:nvPr>
            <p:ph idx="2" type="sldImg"/>
          </p:nvPr>
        </p:nvSpPr>
        <p:spPr>
          <a:xfrm>
            <a:off x="89748" y="740490"/>
            <a:ext cx="6562800" cy="3702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271942587c_0_357:notes"/>
          <p:cNvSpPr txBox="1"/>
          <p:nvPr>
            <p:ph idx="1" type="body"/>
          </p:nvPr>
        </p:nvSpPr>
        <p:spPr>
          <a:xfrm>
            <a:off x="674211" y="4689515"/>
            <a:ext cx="5393700" cy="44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" name="Google Shape;113;g1271942587c_0_357:notes"/>
          <p:cNvSpPr/>
          <p:nvPr>
            <p:ph idx="2" type="sldImg"/>
          </p:nvPr>
        </p:nvSpPr>
        <p:spPr>
          <a:xfrm>
            <a:off x="89748" y="740490"/>
            <a:ext cx="6562800" cy="3702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71942587c_0_421:notes"/>
          <p:cNvSpPr txBox="1"/>
          <p:nvPr>
            <p:ph idx="1" type="body"/>
          </p:nvPr>
        </p:nvSpPr>
        <p:spPr>
          <a:xfrm>
            <a:off x="674211" y="4689515"/>
            <a:ext cx="5393700" cy="44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g1271942587c_0_421:notes"/>
          <p:cNvSpPr/>
          <p:nvPr>
            <p:ph idx="2" type="sldImg"/>
          </p:nvPr>
        </p:nvSpPr>
        <p:spPr>
          <a:xfrm>
            <a:off x="89748" y="740490"/>
            <a:ext cx="6562800" cy="3702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271942587c_0_443:notes"/>
          <p:cNvSpPr txBox="1"/>
          <p:nvPr>
            <p:ph idx="1" type="body"/>
          </p:nvPr>
        </p:nvSpPr>
        <p:spPr>
          <a:xfrm>
            <a:off x="70855" y="1641972"/>
            <a:ext cx="6579000" cy="7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</p:txBody>
      </p:sp>
      <p:sp>
        <p:nvSpPr>
          <p:cNvPr id="153" name="Google Shape;153;g1271942587c_0_443:notes"/>
          <p:cNvSpPr/>
          <p:nvPr>
            <p:ph idx="2" type="sldImg"/>
          </p:nvPr>
        </p:nvSpPr>
        <p:spPr>
          <a:xfrm>
            <a:off x="73882" y="282212"/>
            <a:ext cx="1911600" cy="108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71942587c_0_118:notes"/>
          <p:cNvSpPr txBox="1"/>
          <p:nvPr>
            <p:ph idx="1" type="body"/>
          </p:nvPr>
        </p:nvSpPr>
        <p:spPr>
          <a:xfrm>
            <a:off x="674211" y="4689515"/>
            <a:ext cx="5393700" cy="44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" name="Google Shape;52;g1271942587c_0_118:notes"/>
          <p:cNvSpPr/>
          <p:nvPr>
            <p:ph idx="2" type="sldImg"/>
          </p:nvPr>
        </p:nvSpPr>
        <p:spPr>
          <a:xfrm>
            <a:off x="89748" y="740490"/>
            <a:ext cx="6562800" cy="3702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71942587c_0_158:notes"/>
          <p:cNvSpPr txBox="1"/>
          <p:nvPr>
            <p:ph idx="1" type="body"/>
          </p:nvPr>
        </p:nvSpPr>
        <p:spPr>
          <a:xfrm>
            <a:off x="674211" y="4689515"/>
            <a:ext cx="5393700" cy="44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" name="Google Shape;59;g1271942587c_0_158:notes"/>
          <p:cNvSpPr/>
          <p:nvPr>
            <p:ph idx="2" type="sldImg"/>
          </p:nvPr>
        </p:nvSpPr>
        <p:spPr>
          <a:xfrm>
            <a:off x="89748" y="740490"/>
            <a:ext cx="6562800" cy="3702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271942587c_0_457:notes"/>
          <p:cNvSpPr txBox="1"/>
          <p:nvPr>
            <p:ph idx="1" type="body"/>
          </p:nvPr>
        </p:nvSpPr>
        <p:spPr>
          <a:xfrm>
            <a:off x="674211" y="4689515"/>
            <a:ext cx="5393700" cy="44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6" name="Google Shape;66;g1271942587c_0_457:notes"/>
          <p:cNvSpPr/>
          <p:nvPr>
            <p:ph idx="2" type="sldImg"/>
          </p:nvPr>
        </p:nvSpPr>
        <p:spPr>
          <a:xfrm>
            <a:off x="89748" y="740490"/>
            <a:ext cx="6562800" cy="3702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71942587c_0_466:notes"/>
          <p:cNvSpPr txBox="1"/>
          <p:nvPr>
            <p:ph idx="1" type="body"/>
          </p:nvPr>
        </p:nvSpPr>
        <p:spPr>
          <a:xfrm>
            <a:off x="674211" y="4689515"/>
            <a:ext cx="5393700" cy="44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3" name="Google Shape;73;g1271942587c_0_466:notes"/>
          <p:cNvSpPr/>
          <p:nvPr>
            <p:ph idx="2" type="sldImg"/>
          </p:nvPr>
        </p:nvSpPr>
        <p:spPr>
          <a:xfrm>
            <a:off x="89748" y="740490"/>
            <a:ext cx="6562800" cy="3702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271942587c_0_346:notes"/>
          <p:cNvSpPr txBox="1"/>
          <p:nvPr>
            <p:ph idx="1" type="body"/>
          </p:nvPr>
        </p:nvSpPr>
        <p:spPr>
          <a:xfrm>
            <a:off x="674211" y="4689515"/>
            <a:ext cx="5393700" cy="44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0" name="Google Shape;80;g1271942587c_0_346:notes"/>
          <p:cNvSpPr/>
          <p:nvPr>
            <p:ph idx="2" type="sldImg"/>
          </p:nvPr>
        </p:nvSpPr>
        <p:spPr>
          <a:xfrm>
            <a:off x="89748" y="740490"/>
            <a:ext cx="6562800" cy="3702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271942587c_0_191:notes"/>
          <p:cNvSpPr txBox="1"/>
          <p:nvPr>
            <p:ph idx="1" type="body"/>
          </p:nvPr>
        </p:nvSpPr>
        <p:spPr>
          <a:xfrm>
            <a:off x="674211" y="4689515"/>
            <a:ext cx="5393700" cy="44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g1271942587c_0_191:notes"/>
          <p:cNvSpPr/>
          <p:nvPr>
            <p:ph idx="2" type="sldImg"/>
          </p:nvPr>
        </p:nvSpPr>
        <p:spPr>
          <a:xfrm>
            <a:off x="89748" y="740490"/>
            <a:ext cx="6562800" cy="3702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71942587c_0_200:notes"/>
          <p:cNvSpPr txBox="1"/>
          <p:nvPr>
            <p:ph idx="1" type="body"/>
          </p:nvPr>
        </p:nvSpPr>
        <p:spPr>
          <a:xfrm>
            <a:off x="674211" y="4689515"/>
            <a:ext cx="5393700" cy="44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g1271942587c_0_200:notes"/>
          <p:cNvSpPr/>
          <p:nvPr>
            <p:ph idx="2" type="sldImg"/>
          </p:nvPr>
        </p:nvSpPr>
        <p:spPr>
          <a:xfrm>
            <a:off x="89748" y="740490"/>
            <a:ext cx="6562800" cy="3702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71942587c_0_336:notes"/>
          <p:cNvSpPr txBox="1"/>
          <p:nvPr>
            <p:ph idx="1" type="body"/>
          </p:nvPr>
        </p:nvSpPr>
        <p:spPr>
          <a:xfrm>
            <a:off x="674211" y="4689515"/>
            <a:ext cx="5393700" cy="44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g1271942587c_0_336:notes"/>
          <p:cNvSpPr/>
          <p:nvPr>
            <p:ph idx="2" type="sldImg"/>
          </p:nvPr>
        </p:nvSpPr>
        <p:spPr>
          <a:xfrm>
            <a:off x="89748" y="740490"/>
            <a:ext cx="6562800" cy="3702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g1271942587c_0_126"/>
          <p:cNvSpPr/>
          <p:nvPr/>
        </p:nvSpPr>
        <p:spPr>
          <a:xfrm>
            <a:off x="-17125" y="1160525"/>
            <a:ext cx="12209100" cy="582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g1271942587c_0_126"/>
          <p:cNvSpPr txBox="1"/>
          <p:nvPr>
            <p:ph type="title"/>
          </p:nvPr>
        </p:nvSpPr>
        <p:spPr>
          <a:xfrm>
            <a:off x="623392" y="356659"/>
            <a:ext cx="10176000" cy="7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b="1" sz="4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5" name="Google Shape;15;g1271942587c_0_126"/>
          <p:cNvSpPr txBox="1"/>
          <p:nvPr>
            <p:ph idx="1" type="body"/>
          </p:nvPr>
        </p:nvSpPr>
        <p:spPr>
          <a:xfrm>
            <a:off x="414676" y="1508787"/>
            <a:ext cx="11328300" cy="45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</a:defRPr>
            </a:lvl1pPr>
            <a:lvl2pPr indent="-34925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>
                <a:solidFill>
                  <a:schemeClr val="dk1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solidFill>
                  <a:schemeClr val="dk1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solidFill>
                  <a:schemeClr val="dk1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6pPr>
            <a:lvl7pPr indent="-3302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7pPr>
            <a:lvl8pPr indent="-3302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8pPr>
            <a:lvl9pPr indent="-3302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16" name="Google Shape;16;g1271942587c_0_126"/>
          <p:cNvPicPr preferRelativeResize="0"/>
          <p:nvPr/>
        </p:nvPicPr>
        <p:blipFill rotWithShape="1">
          <a:blip r:embed="rId2">
            <a:alphaModFix/>
          </a:blip>
          <a:srcRect b="0" l="0" r="20641" t="0"/>
          <a:stretch/>
        </p:blipFill>
        <p:spPr>
          <a:xfrm>
            <a:off x="9936432" y="251733"/>
            <a:ext cx="1528866" cy="886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and Content">
  <p:cSld name="6_Title and Content">
    <p:bg>
      <p:bgPr>
        <a:solidFill>
          <a:srgbClr val="FFFFFF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271942587c_0_131"/>
          <p:cNvSpPr/>
          <p:nvPr/>
        </p:nvSpPr>
        <p:spPr>
          <a:xfrm>
            <a:off x="6384032" y="0"/>
            <a:ext cx="5808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g1271942587c_0_131"/>
          <p:cNvSpPr txBox="1"/>
          <p:nvPr>
            <p:ph idx="12" type="sldNum"/>
          </p:nvPr>
        </p:nvSpPr>
        <p:spPr>
          <a:xfrm>
            <a:off x="8400256" y="630932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" name="Google Shape;20;g1271942587c_0_131"/>
          <p:cNvSpPr txBox="1"/>
          <p:nvPr>
            <p:ph type="title"/>
          </p:nvPr>
        </p:nvSpPr>
        <p:spPr>
          <a:xfrm>
            <a:off x="623392" y="356659"/>
            <a:ext cx="10176000" cy="7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b="1" sz="4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21" name="Google Shape;21;g1271942587c_0_131"/>
          <p:cNvSpPr txBox="1"/>
          <p:nvPr>
            <p:ph idx="1" type="body"/>
          </p:nvPr>
        </p:nvSpPr>
        <p:spPr>
          <a:xfrm>
            <a:off x="624417" y="1509184"/>
            <a:ext cx="5376300" cy="45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</a:defRPr>
            </a:lvl1pPr>
            <a:lvl2pPr indent="-33655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700"/>
              <a:buChar char="–"/>
              <a:defRPr sz="1700">
                <a:solidFill>
                  <a:srgbClr val="222222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600"/>
              <a:buChar char="•"/>
              <a:defRPr sz="1600">
                <a:solidFill>
                  <a:srgbClr val="222222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600"/>
              <a:buChar char="–"/>
              <a:defRPr sz="1600">
                <a:solidFill>
                  <a:srgbClr val="222222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600"/>
              <a:buChar char="»"/>
              <a:defRPr sz="1600">
                <a:solidFill>
                  <a:srgbClr val="222222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600"/>
              <a:buChar char="•"/>
              <a:defRPr sz="1600">
                <a:solidFill>
                  <a:srgbClr val="222222"/>
                </a:solidFill>
              </a:defRPr>
            </a:lvl6pPr>
            <a:lvl7pPr indent="-3302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600"/>
              <a:buChar char="•"/>
              <a:defRPr sz="1600">
                <a:solidFill>
                  <a:srgbClr val="222222"/>
                </a:solidFill>
              </a:defRPr>
            </a:lvl7pPr>
            <a:lvl8pPr indent="-3302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600"/>
              <a:buChar char="•"/>
              <a:defRPr sz="1600">
                <a:solidFill>
                  <a:srgbClr val="222222"/>
                </a:solidFill>
              </a:defRPr>
            </a:lvl8pPr>
            <a:lvl9pPr indent="-3302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600"/>
              <a:buChar char="•"/>
              <a:defRPr sz="1600">
                <a:solidFill>
                  <a:srgbClr val="222222"/>
                </a:solidFill>
              </a:defRPr>
            </a:lvl9pPr>
          </a:lstStyle>
          <a:p/>
        </p:txBody>
      </p:sp>
      <p:pic>
        <p:nvPicPr>
          <p:cNvPr id="22" name="Google Shape;22;g1271942587c_0_131"/>
          <p:cNvPicPr preferRelativeResize="0"/>
          <p:nvPr/>
        </p:nvPicPr>
        <p:blipFill rotWithShape="1">
          <a:blip r:embed="rId2">
            <a:alphaModFix/>
          </a:blip>
          <a:srcRect b="0" l="0" r="20641" t="0"/>
          <a:stretch/>
        </p:blipFill>
        <p:spPr>
          <a:xfrm>
            <a:off x="9936432" y="251733"/>
            <a:ext cx="1528866" cy="886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">
  <p:cSld name="5_Title and Content">
    <p:bg>
      <p:bgPr>
        <a:solidFill>
          <a:srgbClr val="FFFFFF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271942587c_0_137"/>
          <p:cNvSpPr/>
          <p:nvPr/>
        </p:nvSpPr>
        <p:spPr>
          <a:xfrm>
            <a:off x="-17125" y="1160525"/>
            <a:ext cx="12209100" cy="569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g1271942587c_0_137"/>
          <p:cNvSpPr txBox="1"/>
          <p:nvPr>
            <p:ph type="title"/>
          </p:nvPr>
        </p:nvSpPr>
        <p:spPr>
          <a:xfrm>
            <a:off x="623392" y="356659"/>
            <a:ext cx="10176000" cy="7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b="1" sz="4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26" name="Google Shape;26;g1271942587c_0_137"/>
          <p:cNvSpPr txBox="1"/>
          <p:nvPr>
            <p:ph idx="1" type="body"/>
          </p:nvPr>
        </p:nvSpPr>
        <p:spPr>
          <a:xfrm>
            <a:off x="414676" y="1508787"/>
            <a:ext cx="11328300" cy="45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2400">
                <a:solidFill>
                  <a:srgbClr val="FFFFFF"/>
                </a:solidFill>
              </a:defRPr>
            </a:lvl1pPr>
            <a:lvl2pPr indent="-34925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900"/>
              <a:buChar char="–"/>
              <a:defRPr sz="1900">
                <a:solidFill>
                  <a:srgbClr val="FFFFFF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–"/>
              <a:defRPr sz="1600">
                <a:solidFill>
                  <a:srgbClr val="FFFFFF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indent="-3810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6pPr>
            <a:lvl7pPr indent="-3810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7pPr>
            <a:lvl8pPr indent="-3810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8pPr>
            <a:lvl9pPr indent="-3810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9pPr>
          </a:lstStyle>
          <a:p/>
        </p:txBody>
      </p:sp>
      <p:pic>
        <p:nvPicPr>
          <p:cNvPr id="27" name="Google Shape;27;g1271942587c_0_137"/>
          <p:cNvPicPr preferRelativeResize="0"/>
          <p:nvPr/>
        </p:nvPicPr>
        <p:blipFill rotWithShape="1">
          <a:blip r:embed="rId2">
            <a:alphaModFix/>
          </a:blip>
          <a:srcRect b="0" l="0" r="18606" t="0"/>
          <a:stretch/>
        </p:blipFill>
        <p:spPr>
          <a:xfrm>
            <a:off x="9802100" y="226267"/>
            <a:ext cx="1623500" cy="91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2F2F2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271942587c_0_142"/>
          <p:cNvSpPr txBox="1"/>
          <p:nvPr>
            <p:ph type="ctrTitle"/>
          </p:nvPr>
        </p:nvSpPr>
        <p:spPr>
          <a:xfrm>
            <a:off x="609600" y="4581128"/>
            <a:ext cx="10382700" cy="1248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elvetica Neue"/>
              <a:buNone/>
              <a:defRPr b="0" i="0" sz="5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g1271942587c_0_142"/>
          <p:cNvSpPr txBox="1"/>
          <p:nvPr>
            <p:ph idx="1" type="subTitle"/>
          </p:nvPr>
        </p:nvSpPr>
        <p:spPr>
          <a:xfrm>
            <a:off x="609600" y="5829267"/>
            <a:ext cx="103827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900"/>
              <a:buFont typeface="Arial"/>
              <a:buNone/>
              <a:defRPr b="0" i="0" sz="4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" name="Google Shape;31;g1271942587c_0_142"/>
          <p:cNvPicPr preferRelativeResize="0"/>
          <p:nvPr/>
        </p:nvPicPr>
        <p:blipFill rotWithShape="1">
          <a:blip r:embed="rId2">
            <a:alphaModFix/>
          </a:blip>
          <a:srcRect b="0" l="0" r="19955" t="0"/>
          <a:stretch/>
        </p:blipFill>
        <p:spPr>
          <a:xfrm>
            <a:off x="9936433" y="251733"/>
            <a:ext cx="1542100" cy="886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2F2F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271942587c_0_453"/>
          <p:cNvSpPr txBox="1"/>
          <p:nvPr>
            <p:ph type="ctrTitle"/>
          </p:nvPr>
        </p:nvSpPr>
        <p:spPr>
          <a:xfrm>
            <a:off x="609600" y="4581128"/>
            <a:ext cx="10382700" cy="1248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elvetica Neue"/>
              <a:buNone/>
              <a:defRPr b="0" i="0" sz="5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g1271942587c_0_453"/>
          <p:cNvSpPr txBox="1"/>
          <p:nvPr>
            <p:ph idx="1" type="subTitle"/>
          </p:nvPr>
        </p:nvSpPr>
        <p:spPr>
          <a:xfrm>
            <a:off x="609600" y="5829267"/>
            <a:ext cx="103827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900"/>
              <a:buFont typeface="Arial"/>
              <a:buNone/>
              <a:defRPr b="0" i="0" sz="48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g1271942587c_0_453"/>
          <p:cNvPicPr preferRelativeResize="0"/>
          <p:nvPr/>
        </p:nvPicPr>
        <p:blipFill rotWithShape="1">
          <a:blip r:embed="rId2">
            <a:alphaModFix/>
          </a:blip>
          <a:srcRect b="0" l="0" r="19955" t="0"/>
          <a:stretch/>
        </p:blipFill>
        <p:spPr>
          <a:xfrm>
            <a:off x="9936433" y="251733"/>
            <a:ext cx="1542100" cy="886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271942587c_0_123"/>
          <p:cNvSpPr txBox="1"/>
          <p:nvPr>
            <p:ph type="title"/>
          </p:nvPr>
        </p:nvSpPr>
        <p:spPr>
          <a:xfrm>
            <a:off x="609600" y="274639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1271942587c_0_123"/>
          <p:cNvSpPr txBox="1"/>
          <p:nvPr>
            <p:ph idx="1" type="body"/>
          </p:nvPr>
        </p:nvSpPr>
        <p:spPr>
          <a:xfrm>
            <a:off x="624417" y="1604797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482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085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27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005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005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005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005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005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005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975">
          <p15:clr>
            <a:srgbClr val="F26B43"/>
          </p15:clr>
        </p15:guide>
        <p15:guide id="2" pos="7408">
          <p15:clr>
            <a:srgbClr val="F26B43"/>
          </p15:clr>
        </p15:guide>
        <p15:guide id="3" pos="272">
          <p15:clr>
            <a:srgbClr val="F26B43"/>
          </p15:clr>
        </p15:guide>
        <p15:guide id="4" orient="horz" pos="34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271942587c_0_447"/>
          <p:cNvSpPr txBox="1"/>
          <p:nvPr>
            <p:ph type="title"/>
          </p:nvPr>
        </p:nvSpPr>
        <p:spPr>
          <a:xfrm>
            <a:off x="609600" y="274639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g1271942587c_0_447"/>
          <p:cNvSpPr txBox="1"/>
          <p:nvPr>
            <p:ph idx="1" type="body"/>
          </p:nvPr>
        </p:nvSpPr>
        <p:spPr>
          <a:xfrm>
            <a:off x="624417" y="1604797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482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085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Char char="–"/>
              <a:defRPr b="0" i="0" sz="3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27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005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005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005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005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005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005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g1271942587c_0_447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600" u="none" cap="none" strike="noStrik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g1271942587c_0_447"/>
          <p:cNvSpPr txBox="1"/>
          <p:nvPr>
            <p:ph idx="11" type="ftr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600" u="none" cap="none" strike="noStrik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g1271942587c_0_447"/>
          <p:cNvSpPr txBox="1"/>
          <p:nvPr>
            <p:ph idx="12" type="sldNum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975">
          <p15:clr>
            <a:srgbClr val="F26B43"/>
          </p15:clr>
        </p15:guide>
        <p15:guide id="2" pos="7408">
          <p15:clr>
            <a:srgbClr val="F26B43"/>
          </p15:clr>
        </p15:guide>
        <p15:guide id="3" pos="272">
          <p15:clr>
            <a:srgbClr val="F26B43"/>
          </p15:clr>
        </p15:guide>
        <p15:guide id="4" orient="horz" pos="3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0" Type="http://schemas.openxmlformats.org/officeDocument/2006/relationships/image" Target="../media/image24.png"/><Relationship Id="rId9" Type="http://schemas.openxmlformats.org/officeDocument/2006/relationships/image" Target="../media/image20.png"/><Relationship Id="rId5" Type="http://schemas.openxmlformats.org/officeDocument/2006/relationships/image" Target="../media/image22.png"/><Relationship Id="rId6" Type="http://schemas.openxmlformats.org/officeDocument/2006/relationships/image" Target="../media/image26.png"/><Relationship Id="rId7" Type="http://schemas.openxmlformats.org/officeDocument/2006/relationships/image" Target="../media/image21.png"/><Relationship Id="rId8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g1271942587c_0_29"/>
          <p:cNvPicPr preferRelativeResize="0"/>
          <p:nvPr/>
        </p:nvPicPr>
        <p:blipFill rotWithShape="1">
          <a:blip r:embed="rId3">
            <a:alphaModFix/>
          </a:blip>
          <a:srcRect b="0" l="0" r="901" t="0"/>
          <a:stretch/>
        </p:blipFill>
        <p:spPr>
          <a:xfrm>
            <a:off x="0" y="3871300"/>
            <a:ext cx="12192002" cy="3050767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1271942587c_0_29"/>
          <p:cNvSpPr txBox="1"/>
          <p:nvPr>
            <p:ph idx="4294967295" type="body"/>
          </p:nvPr>
        </p:nvSpPr>
        <p:spPr>
          <a:xfrm>
            <a:off x="441175" y="2680185"/>
            <a:ext cx="86934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lang="en-GB" sz="2300">
                <a:solidFill>
                  <a:schemeClr val="lt1"/>
                </a:solidFill>
              </a:rPr>
              <a:t>Dawn Monaghan, </a:t>
            </a:r>
            <a:endParaRPr b="1" sz="2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lang="en-GB" sz="2300">
                <a:solidFill>
                  <a:schemeClr val="lt1"/>
                </a:solidFill>
              </a:rPr>
              <a:t>Interim Director IG Policy, Ethics and Head of Profession</a:t>
            </a:r>
            <a:endParaRPr b="1" sz="2300">
              <a:solidFill>
                <a:schemeClr val="lt1"/>
              </a:solidFill>
            </a:endParaRPr>
          </a:p>
        </p:txBody>
      </p:sp>
      <p:sp>
        <p:nvSpPr>
          <p:cNvPr id="48" name="Google Shape;48;g1271942587c_0_29"/>
          <p:cNvSpPr txBox="1"/>
          <p:nvPr>
            <p:ph idx="1" type="body"/>
          </p:nvPr>
        </p:nvSpPr>
        <p:spPr>
          <a:xfrm>
            <a:off x="414675" y="1632676"/>
            <a:ext cx="113283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900"/>
              <a:buNone/>
            </a:pPr>
            <a:r>
              <a:rPr b="1" lang="en-GB" sz="5100">
                <a:solidFill>
                  <a:schemeClr val="lt1"/>
                </a:solidFill>
              </a:rPr>
              <a:t>Transforming IG </a:t>
            </a:r>
            <a:endParaRPr b="1" sz="5100">
              <a:solidFill>
                <a:schemeClr val="lt1"/>
              </a:solidFill>
            </a:endParaRPr>
          </a:p>
        </p:txBody>
      </p:sp>
      <p:sp>
        <p:nvSpPr>
          <p:cNvPr id="49" name="Google Shape;49;g1271942587c_0_29"/>
          <p:cNvSpPr txBox="1"/>
          <p:nvPr>
            <p:ph idx="4294967295" type="subTitle"/>
          </p:nvPr>
        </p:nvSpPr>
        <p:spPr>
          <a:xfrm>
            <a:off x="398351" y="733180"/>
            <a:ext cx="6469800" cy="5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Better insights. Better decisions. Better health.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71942587c_0_357"/>
          <p:cNvSpPr txBox="1"/>
          <p:nvPr>
            <p:ph type="title"/>
          </p:nvPr>
        </p:nvSpPr>
        <p:spPr>
          <a:xfrm>
            <a:off x="521792" y="356659"/>
            <a:ext cx="10176000" cy="7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100"/>
              <a:t>The journey to IG Professionalism</a:t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sz="3100"/>
          </a:p>
        </p:txBody>
      </p:sp>
      <p:sp>
        <p:nvSpPr>
          <p:cNvPr id="116" name="Google Shape;116;g1271942587c_0_357"/>
          <p:cNvSpPr/>
          <p:nvPr/>
        </p:nvSpPr>
        <p:spPr>
          <a:xfrm>
            <a:off x="6681646" y="4199765"/>
            <a:ext cx="1320900" cy="1320900"/>
          </a:xfrm>
          <a:prstGeom prst="ellipse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" name="Google Shape;117;g1271942587c_0_357"/>
          <p:cNvGrpSpPr/>
          <p:nvPr/>
        </p:nvGrpSpPr>
        <p:grpSpPr>
          <a:xfrm>
            <a:off x="263312" y="1928959"/>
            <a:ext cx="2641162" cy="2155640"/>
            <a:chOff x="355600" y="1624235"/>
            <a:chExt cx="2159400" cy="1762440"/>
          </a:xfrm>
        </p:grpSpPr>
        <p:sp>
          <p:nvSpPr>
            <p:cNvPr id="118" name="Google Shape;118;g1271942587c_0_357"/>
            <p:cNvSpPr txBox="1"/>
            <p:nvPr/>
          </p:nvSpPr>
          <p:spPr>
            <a:xfrm>
              <a:off x="355600" y="2740475"/>
              <a:ext cx="21594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GB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Vision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g1271942587c_0_357"/>
            <p:cNvSpPr/>
            <p:nvPr/>
          </p:nvSpPr>
          <p:spPr>
            <a:xfrm>
              <a:off x="878795" y="1624235"/>
              <a:ext cx="1080000" cy="1080000"/>
            </a:xfrm>
            <a:prstGeom prst="ellipse">
              <a:avLst/>
            </a:prstGeom>
            <a:noFill/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0" name="Google Shape;120;g1271942587c_0_35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1750" y="1885150"/>
              <a:ext cx="594550" cy="5945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1" name="Google Shape;121;g1271942587c_0_3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42968" y="4492043"/>
            <a:ext cx="736368" cy="7363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g1271942587c_0_357"/>
          <p:cNvGrpSpPr/>
          <p:nvPr/>
        </p:nvGrpSpPr>
        <p:grpSpPr>
          <a:xfrm>
            <a:off x="6026192" y="1928959"/>
            <a:ext cx="2641162" cy="2155640"/>
            <a:chOff x="5289550" y="1624235"/>
            <a:chExt cx="2159400" cy="1762440"/>
          </a:xfrm>
        </p:grpSpPr>
        <p:sp>
          <p:nvSpPr>
            <p:cNvPr id="123" name="Google Shape;123;g1271942587c_0_357"/>
            <p:cNvSpPr/>
            <p:nvPr/>
          </p:nvSpPr>
          <p:spPr>
            <a:xfrm>
              <a:off x="5812745" y="1624235"/>
              <a:ext cx="1080000" cy="1080000"/>
            </a:xfrm>
            <a:prstGeom prst="ellipse">
              <a:avLst/>
            </a:prstGeom>
            <a:noFill/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g1271942587c_0_357"/>
            <p:cNvSpPr txBox="1"/>
            <p:nvPr/>
          </p:nvSpPr>
          <p:spPr>
            <a:xfrm>
              <a:off x="5289550" y="2740475"/>
              <a:ext cx="21594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GB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Need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5" name="Google Shape;125;g1271942587c_0_35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964650" y="1829500"/>
              <a:ext cx="705900" cy="7058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6" name="Google Shape;126;g1271942587c_0_357"/>
          <p:cNvPicPr preferRelativeResize="0"/>
          <p:nvPr/>
        </p:nvPicPr>
        <p:blipFill rotWithShape="1">
          <a:blip r:embed="rId6">
            <a:alphaModFix/>
          </a:blip>
          <a:srcRect b="0" l="0" r="20139" t="0"/>
          <a:stretch/>
        </p:blipFill>
        <p:spPr>
          <a:xfrm>
            <a:off x="4104916" y="4380803"/>
            <a:ext cx="736360" cy="922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1271942587c_0_357"/>
          <p:cNvPicPr preferRelativeResize="0"/>
          <p:nvPr/>
        </p:nvPicPr>
        <p:blipFill rotWithShape="1">
          <a:blip r:embed="rId7">
            <a:alphaModFix/>
          </a:blip>
          <a:srcRect b="10522" l="0" r="0" t="0"/>
          <a:stretch/>
        </p:blipFill>
        <p:spPr>
          <a:xfrm>
            <a:off x="1102698" y="4447744"/>
            <a:ext cx="922034" cy="82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1271942587c_0_35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67509" y="4491676"/>
            <a:ext cx="736368" cy="7363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" name="Google Shape;129;g1271942587c_0_357"/>
          <p:cNvGrpSpPr/>
          <p:nvPr/>
        </p:nvGrpSpPr>
        <p:grpSpPr>
          <a:xfrm>
            <a:off x="3144752" y="1928959"/>
            <a:ext cx="2641162" cy="2155640"/>
            <a:chOff x="2698750" y="1624235"/>
            <a:chExt cx="2159400" cy="1762440"/>
          </a:xfrm>
        </p:grpSpPr>
        <p:pic>
          <p:nvPicPr>
            <p:cNvPr id="130" name="Google Shape;130;g1271942587c_0_35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442238" y="1831938"/>
              <a:ext cx="664574" cy="6645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Google Shape;131;g1271942587c_0_357"/>
            <p:cNvSpPr txBox="1"/>
            <p:nvPr/>
          </p:nvSpPr>
          <p:spPr>
            <a:xfrm>
              <a:off x="2698750" y="2740475"/>
              <a:ext cx="21594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GB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Mission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g1271942587c_0_357"/>
            <p:cNvSpPr/>
            <p:nvPr/>
          </p:nvSpPr>
          <p:spPr>
            <a:xfrm>
              <a:off x="3221945" y="1624235"/>
              <a:ext cx="1080000" cy="1080000"/>
            </a:xfrm>
            <a:prstGeom prst="ellipse">
              <a:avLst/>
            </a:prstGeom>
            <a:noFill/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" name="Google Shape;133;g1271942587c_0_357"/>
          <p:cNvGrpSpPr/>
          <p:nvPr/>
        </p:nvGrpSpPr>
        <p:grpSpPr>
          <a:xfrm>
            <a:off x="8907633" y="1928959"/>
            <a:ext cx="2641162" cy="2155640"/>
            <a:chOff x="7423150" y="1624235"/>
            <a:chExt cx="2159400" cy="1762440"/>
          </a:xfrm>
        </p:grpSpPr>
        <p:sp>
          <p:nvSpPr>
            <p:cNvPr id="134" name="Google Shape;134;g1271942587c_0_357"/>
            <p:cNvSpPr/>
            <p:nvPr/>
          </p:nvSpPr>
          <p:spPr>
            <a:xfrm>
              <a:off x="7946345" y="1624235"/>
              <a:ext cx="1080000" cy="1080000"/>
            </a:xfrm>
            <a:prstGeom prst="ellipse">
              <a:avLst/>
            </a:prstGeom>
            <a:noFill/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5" name="Google Shape;135;g1271942587c_0_35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157225" y="1801544"/>
              <a:ext cx="705900" cy="7058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g1271942587c_0_357"/>
            <p:cNvSpPr txBox="1"/>
            <p:nvPr/>
          </p:nvSpPr>
          <p:spPr>
            <a:xfrm>
              <a:off x="7423150" y="2740475"/>
              <a:ext cx="21594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GB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Communication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" name="Google Shape;137;g1271942587c_0_357"/>
          <p:cNvSpPr txBox="1"/>
          <p:nvPr/>
        </p:nvSpPr>
        <p:spPr>
          <a:xfrm>
            <a:off x="263312" y="5565038"/>
            <a:ext cx="2641200" cy="7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Communities of Practice - sectors and sub sectors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1271942587c_0_357"/>
          <p:cNvSpPr/>
          <p:nvPr/>
        </p:nvSpPr>
        <p:spPr>
          <a:xfrm>
            <a:off x="903232" y="4199765"/>
            <a:ext cx="1320900" cy="1320900"/>
          </a:xfrm>
          <a:prstGeom prst="ellipse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1271942587c_0_357"/>
          <p:cNvSpPr txBox="1"/>
          <p:nvPr/>
        </p:nvSpPr>
        <p:spPr>
          <a:xfrm>
            <a:off x="3152519" y="5565038"/>
            <a:ext cx="2641200" cy="7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Strategic Goals 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objectives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1271942587c_0_357"/>
          <p:cNvSpPr/>
          <p:nvPr/>
        </p:nvSpPr>
        <p:spPr>
          <a:xfrm>
            <a:off x="3792439" y="4199765"/>
            <a:ext cx="1320900" cy="1320900"/>
          </a:xfrm>
          <a:prstGeom prst="ellipse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1271942587c_0_357"/>
          <p:cNvSpPr txBox="1"/>
          <p:nvPr/>
        </p:nvSpPr>
        <p:spPr>
          <a:xfrm>
            <a:off x="6041726" y="5565038"/>
            <a:ext cx="2641200" cy="7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National competency frameworks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1271942587c_0_357"/>
          <p:cNvSpPr/>
          <p:nvPr/>
        </p:nvSpPr>
        <p:spPr>
          <a:xfrm>
            <a:off x="9570852" y="4199765"/>
            <a:ext cx="1320900" cy="1320900"/>
          </a:xfrm>
          <a:prstGeom prst="ellipse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1271942587c_0_357"/>
          <p:cNvSpPr txBox="1"/>
          <p:nvPr/>
        </p:nvSpPr>
        <p:spPr>
          <a:xfrm>
            <a:off x="8930933" y="5565038"/>
            <a:ext cx="2641200" cy="7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Working with other professions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271942587c_0_421"/>
          <p:cNvSpPr txBox="1"/>
          <p:nvPr>
            <p:ph idx="1" type="body"/>
          </p:nvPr>
        </p:nvSpPr>
        <p:spPr>
          <a:xfrm>
            <a:off x="414675" y="1546900"/>
            <a:ext cx="62148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200"/>
              <a:t>Break in to subsectors</a:t>
            </a:r>
            <a:endParaRPr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200"/>
              <a:t>Gather evidence what really happens now in each one</a:t>
            </a:r>
            <a:endParaRPr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200"/>
              <a:t>Set out key deliverables</a:t>
            </a:r>
            <a:endParaRPr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200"/>
              <a:t>Set up Communities of practice</a:t>
            </a:r>
            <a:endParaRPr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200"/>
              <a:t>Establish Key influencers as advocates </a:t>
            </a:r>
            <a:endParaRPr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200"/>
              <a:t>Identify levers for implementing the change  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500"/>
          </a:p>
        </p:txBody>
      </p:sp>
      <p:sp>
        <p:nvSpPr>
          <p:cNvPr id="149" name="Google Shape;149;g1271942587c_0_421"/>
          <p:cNvSpPr txBox="1"/>
          <p:nvPr>
            <p:ph type="title"/>
          </p:nvPr>
        </p:nvSpPr>
        <p:spPr>
          <a:xfrm>
            <a:off x="521792" y="356659"/>
            <a:ext cx="10176000" cy="7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100"/>
              <a:t>Next steps</a:t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sz="3100"/>
          </a:p>
        </p:txBody>
      </p:sp>
      <p:pic>
        <p:nvPicPr>
          <p:cNvPr id="150" name="Google Shape;150;g1271942587c_0_421"/>
          <p:cNvPicPr preferRelativeResize="0"/>
          <p:nvPr/>
        </p:nvPicPr>
        <p:blipFill rotWithShape="1">
          <a:blip r:embed="rId3">
            <a:alphaModFix/>
          </a:blip>
          <a:srcRect b="0" l="13190" r="27974" t="0"/>
          <a:stretch/>
        </p:blipFill>
        <p:spPr>
          <a:xfrm>
            <a:off x="7296150" y="1546875"/>
            <a:ext cx="4419600" cy="501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087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71942587c_0_443"/>
          <p:cNvSpPr txBox="1"/>
          <p:nvPr>
            <p:ph type="ctrTitle"/>
          </p:nvPr>
        </p:nvSpPr>
        <p:spPr>
          <a:xfrm>
            <a:off x="609600" y="1837928"/>
            <a:ext cx="10382700" cy="12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elvetica Neue"/>
              <a:buNone/>
            </a:pPr>
            <a:r>
              <a:rPr b="1" lang="en-GB"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Questions / Comments? </a:t>
            </a:r>
            <a:endParaRPr b="1" sz="5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elvetica Neue"/>
              <a:buNone/>
            </a:pPr>
            <a:r>
              <a:t/>
            </a:r>
            <a:endParaRPr b="1" sz="4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elvetica Neue"/>
              <a:buNone/>
            </a:pPr>
            <a:r>
              <a:t/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271942587c_0_118"/>
          <p:cNvSpPr txBox="1"/>
          <p:nvPr>
            <p:ph type="title"/>
          </p:nvPr>
        </p:nvSpPr>
        <p:spPr>
          <a:xfrm>
            <a:off x="521792" y="356659"/>
            <a:ext cx="10176000" cy="7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100"/>
              <a:t>Data Strategy - Data Saves lives  </a:t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sz="3100"/>
          </a:p>
        </p:txBody>
      </p:sp>
      <p:sp>
        <p:nvSpPr>
          <p:cNvPr id="55" name="Google Shape;55;g1271942587c_0_118"/>
          <p:cNvSpPr txBox="1"/>
          <p:nvPr>
            <p:ph idx="1" type="body"/>
          </p:nvPr>
        </p:nvSpPr>
        <p:spPr>
          <a:xfrm>
            <a:off x="414675" y="1508800"/>
            <a:ext cx="5891400" cy="43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700"/>
              <a:t>Chapter 2 - </a:t>
            </a:r>
            <a:r>
              <a:rPr b="1" lang="en-GB" sz="2700"/>
              <a:t>Giving health and care professionals the information they need to provide the best possible care</a:t>
            </a:r>
            <a:endParaRPr b="1" sz="27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700"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700"/>
              <a:t>Commits to: </a:t>
            </a:r>
            <a:r>
              <a:rPr b="1" lang="en-GB" sz="2700"/>
              <a:t>Simplifying and transforming information governance</a:t>
            </a:r>
            <a:endParaRPr b="1" sz="27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700"/>
          </a:p>
        </p:txBody>
      </p:sp>
      <p:pic>
        <p:nvPicPr>
          <p:cNvPr id="56" name="Google Shape;56;g1271942587c_0_118"/>
          <p:cNvPicPr preferRelativeResize="0"/>
          <p:nvPr/>
        </p:nvPicPr>
        <p:blipFill rotWithShape="1">
          <a:blip r:embed="rId3">
            <a:alphaModFix/>
          </a:blip>
          <a:srcRect b="3276" l="23579" r="12985" t="10463"/>
          <a:stretch/>
        </p:blipFill>
        <p:spPr>
          <a:xfrm>
            <a:off x="6860700" y="1588525"/>
            <a:ext cx="4873226" cy="49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71942587c_0_158"/>
          <p:cNvSpPr txBox="1"/>
          <p:nvPr>
            <p:ph type="title"/>
          </p:nvPr>
        </p:nvSpPr>
        <p:spPr>
          <a:xfrm>
            <a:off x="521792" y="356659"/>
            <a:ext cx="10176000" cy="7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100"/>
              <a:t>Data Strategy - Data Saves lives  </a:t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sz="3100"/>
          </a:p>
        </p:txBody>
      </p:sp>
      <p:sp>
        <p:nvSpPr>
          <p:cNvPr id="62" name="Google Shape;62;g1271942587c_0_158"/>
          <p:cNvSpPr txBox="1"/>
          <p:nvPr>
            <p:ph idx="1" type="body"/>
          </p:nvPr>
        </p:nvSpPr>
        <p:spPr>
          <a:xfrm>
            <a:off x="414675" y="1508800"/>
            <a:ext cx="91104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-42545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en-GB" sz="2200"/>
              <a:t>Variance in the skillset</a:t>
            </a:r>
            <a:r>
              <a:rPr lang="en-GB" sz="2200"/>
              <a:t> of those in information governance roles 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/>
          </a:p>
          <a:p>
            <a:pPr indent="-42545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en-GB" sz="2200"/>
              <a:t>No common competency frameworks or job families</a:t>
            </a:r>
            <a:r>
              <a:rPr lang="en-GB" sz="2200"/>
              <a:t> for staff working in information governance across health and care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/>
          </a:p>
          <a:p>
            <a:pPr indent="-42545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en-GB" sz="2200"/>
              <a:t>Check lists, audits and reporting tools now dominate</a:t>
            </a:r>
            <a:r>
              <a:rPr lang="en-GB" sz="2200"/>
              <a:t> the duties of IG staff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/>
          </a:p>
          <a:p>
            <a:pPr indent="-42545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en-GB" sz="2200"/>
              <a:t>Lack of recognition</a:t>
            </a:r>
            <a:r>
              <a:rPr lang="en-GB" sz="2200"/>
              <a:t> of the duty to share personal information 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/>
          </a:p>
          <a:p>
            <a:pPr indent="-42545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2200"/>
              <a:t>Use of Information should </a:t>
            </a:r>
            <a:r>
              <a:rPr b="1" lang="en-GB" sz="2200"/>
              <a:t>enhance patient care and improve services</a:t>
            </a:r>
            <a:endParaRPr b="1"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-GB" sz="2200"/>
              <a:t>Solve problems and find solutions</a:t>
            </a:r>
            <a:r>
              <a:rPr lang="en-GB" sz="2200"/>
              <a:t> by working in </a:t>
            </a:r>
            <a:r>
              <a:rPr b="1" lang="en-GB" sz="2200"/>
              <a:t>multi-disciplinary</a:t>
            </a:r>
            <a:r>
              <a:rPr lang="en-GB" sz="2200"/>
              <a:t> informatics teams</a:t>
            </a:r>
            <a:r>
              <a:rPr lang="en-GB" sz="2500"/>
              <a:t> </a:t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500"/>
          </a:p>
        </p:txBody>
      </p:sp>
      <p:pic>
        <p:nvPicPr>
          <p:cNvPr id="63" name="Google Shape;63;g1271942587c_0_158"/>
          <p:cNvPicPr preferRelativeResize="0"/>
          <p:nvPr/>
        </p:nvPicPr>
        <p:blipFill rotWithShape="1">
          <a:blip r:embed="rId3">
            <a:alphaModFix/>
          </a:blip>
          <a:srcRect b="0" l="15414" r="52899" t="0"/>
          <a:stretch/>
        </p:blipFill>
        <p:spPr>
          <a:xfrm>
            <a:off x="9715425" y="1508800"/>
            <a:ext cx="2045626" cy="517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71942587c_0_457"/>
          <p:cNvSpPr txBox="1"/>
          <p:nvPr>
            <p:ph type="title"/>
          </p:nvPr>
        </p:nvSpPr>
        <p:spPr>
          <a:xfrm>
            <a:off x="521792" y="356659"/>
            <a:ext cx="10176000" cy="7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100"/>
              <a:t>Context</a:t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sz="3100"/>
          </a:p>
        </p:txBody>
      </p:sp>
      <p:sp>
        <p:nvSpPr>
          <p:cNvPr id="69" name="Google Shape;69;g1271942587c_0_457"/>
          <p:cNvSpPr txBox="1"/>
          <p:nvPr>
            <p:ph idx="1" type="body"/>
          </p:nvPr>
        </p:nvSpPr>
        <p:spPr>
          <a:xfrm>
            <a:off x="414675" y="1508800"/>
            <a:ext cx="91104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200"/>
              <a:t>IG in Health and Care is more than just GDPR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200"/>
              <a:t>Sensitive/special category data</a:t>
            </a:r>
            <a:endParaRPr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200"/>
              <a:t>Cyber Security part of the IG Landscape</a:t>
            </a:r>
            <a:endParaRPr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200"/>
              <a:t>Broader health and care family needs </a:t>
            </a:r>
            <a:endParaRPr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200"/>
              <a:t>Plethora of guidance</a:t>
            </a:r>
            <a:endParaRPr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200"/>
              <a:t>Paperwork overload</a:t>
            </a:r>
            <a:endParaRPr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500"/>
          </a:p>
        </p:txBody>
      </p:sp>
      <p:pic>
        <p:nvPicPr>
          <p:cNvPr id="70" name="Google Shape;70;g1271942587c_0_457"/>
          <p:cNvPicPr preferRelativeResize="0"/>
          <p:nvPr/>
        </p:nvPicPr>
        <p:blipFill rotWithShape="1">
          <a:blip r:embed="rId3">
            <a:alphaModFix/>
          </a:blip>
          <a:srcRect b="0" l="51629" r="0" t="0"/>
          <a:stretch/>
        </p:blipFill>
        <p:spPr>
          <a:xfrm>
            <a:off x="7239000" y="1508800"/>
            <a:ext cx="4521200" cy="508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71942587c_0_466"/>
          <p:cNvSpPr txBox="1"/>
          <p:nvPr>
            <p:ph type="title"/>
          </p:nvPr>
        </p:nvSpPr>
        <p:spPr>
          <a:xfrm>
            <a:off x="521792" y="356659"/>
            <a:ext cx="10176000" cy="7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100"/>
              <a:t>Context</a:t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sz="3100"/>
          </a:p>
        </p:txBody>
      </p:sp>
      <p:sp>
        <p:nvSpPr>
          <p:cNvPr id="76" name="Google Shape;76;g1271942587c_0_466"/>
          <p:cNvSpPr txBox="1"/>
          <p:nvPr>
            <p:ph idx="1" type="body"/>
          </p:nvPr>
        </p:nvSpPr>
        <p:spPr>
          <a:xfrm>
            <a:off x="414675" y="1508800"/>
            <a:ext cx="91104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200"/>
              <a:t>Senior level ‘buy in’</a:t>
            </a:r>
            <a:endParaRPr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200"/>
              <a:t>Climate of fear</a:t>
            </a:r>
            <a:endParaRPr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200"/>
              <a:t>IG on the periphery </a:t>
            </a:r>
            <a:endParaRPr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200"/>
              <a:t>Sheep dip training</a:t>
            </a:r>
            <a:endParaRPr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200"/>
              <a:t>National v regional/local</a:t>
            </a:r>
            <a:endParaRPr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200"/>
              <a:t>Many different sectors and sub sectors</a:t>
            </a:r>
            <a:endParaRPr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200"/>
              <a:t>Lack of robust policy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500"/>
          </a:p>
        </p:txBody>
      </p:sp>
      <p:pic>
        <p:nvPicPr>
          <p:cNvPr id="77" name="Google Shape;77;g1271942587c_0_466"/>
          <p:cNvPicPr preferRelativeResize="0"/>
          <p:nvPr/>
        </p:nvPicPr>
        <p:blipFill rotWithShape="1">
          <a:blip r:embed="rId3">
            <a:alphaModFix/>
          </a:blip>
          <a:srcRect b="0" l="18224" r="14101" t="0"/>
          <a:stretch/>
        </p:blipFill>
        <p:spPr>
          <a:xfrm>
            <a:off x="6686550" y="1508800"/>
            <a:ext cx="5097101" cy="502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271942587c_0_346"/>
          <p:cNvSpPr txBox="1"/>
          <p:nvPr>
            <p:ph type="title"/>
          </p:nvPr>
        </p:nvSpPr>
        <p:spPr>
          <a:xfrm>
            <a:off x="521792" y="356659"/>
            <a:ext cx="10176000" cy="7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100"/>
              <a:t>Lessons Learned</a:t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sz="3100"/>
          </a:p>
        </p:txBody>
      </p:sp>
      <p:sp>
        <p:nvSpPr>
          <p:cNvPr id="83" name="Google Shape;83;g1271942587c_0_346"/>
          <p:cNvSpPr txBox="1"/>
          <p:nvPr>
            <p:ph idx="1" type="body"/>
          </p:nvPr>
        </p:nvSpPr>
        <p:spPr>
          <a:xfrm>
            <a:off x="414675" y="1508800"/>
            <a:ext cx="5586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200"/>
              <a:t>Different approaches can reap dividends </a:t>
            </a:r>
            <a:endParaRPr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200"/>
              <a:t>Need to focus on the right problems and find solutions</a:t>
            </a:r>
            <a:endParaRPr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200"/>
              <a:t>Defined Policy</a:t>
            </a:r>
            <a:endParaRPr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200"/>
              <a:t>Clear and understandable guidance and advice</a:t>
            </a:r>
            <a:endParaRPr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200"/>
              <a:t>Confidence of frontline staff 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500"/>
          </a:p>
        </p:txBody>
      </p:sp>
      <p:pic>
        <p:nvPicPr>
          <p:cNvPr id="84" name="Google Shape;84;g1271942587c_0_346"/>
          <p:cNvPicPr preferRelativeResize="0"/>
          <p:nvPr/>
        </p:nvPicPr>
        <p:blipFill rotWithShape="1">
          <a:blip r:embed="rId3">
            <a:alphaModFix/>
          </a:blip>
          <a:srcRect b="0" l="7000" r="6358" t="0"/>
          <a:stretch/>
        </p:blipFill>
        <p:spPr>
          <a:xfrm>
            <a:off x="6457950" y="1508800"/>
            <a:ext cx="5287600" cy="512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71942587c_0_191"/>
          <p:cNvSpPr txBox="1"/>
          <p:nvPr>
            <p:ph type="title"/>
          </p:nvPr>
        </p:nvSpPr>
        <p:spPr>
          <a:xfrm>
            <a:off x="521792" y="356659"/>
            <a:ext cx="10176000" cy="7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100"/>
              <a:t>Transforming our approach</a:t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sz="3100"/>
          </a:p>
        </p:txBody>
      </p:sp>
      <p:sp>
        <p:nvSpPr>
          <p:cNvPr id="90" name="Google Shape;90;g1271942587c_0_191"/>
          <p:cNvSpPr txBox="1"/>
          <p:nvPr>
            <p:ph idx="1" type="body"/>
          </p:nvPr>
        </p:nvSpPr>
        <p:spPr>
          <a:xfrm>
            <a:off x="414675" y="1394500"/>
            <a:ext cx="77769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200"/>
              <a:t>Question the ways in which we presently deliver an IG service</a:t>
            </a:r>
            <a:endParaRPr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200"/>
              <a:t>Shape, establish, lead and promote new ways of working</a:t>
            </a:r>
            <a:endParaRPr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200"/>
              <a:t>Problem solving, Good judgement, risk management</a:t>
            </a:r>
            <a:endParaRPr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200"/>
              <a:t>A better equipt and more confident workforce</a:t>
            </a:r>
            <a:endParaRPr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200"/>
              <a:t>Reposition cultural norms and influence behaviours</a:t>
            </a:r>
            <a:endParaRPr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200"/>
              <a:t>Remove the climate of fear</a:t>
            </a:r>
            <a:endParaRPr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200"/>
              <a:t>Shift focus from fines to benefits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500"/>
          </a:p>
        </p:txBody>
      </p:sp>
      <p:pic>
        <p:nvPicPr>
          <p:cNvPr id="91" name="Google Shape;91;g1271942587c_0_191"/>
          <p:cNvPicPr preferRelativeResize="0"/>
          <p:nvPr/>
        </p:nvPicPr>
        <p:blipFill rotWithShape="1">
          <a:blip r:embed="rId3">
            <a:alphaModFix/>
          </a:blip>
          <a:srcRect b="0" l="30087" r="32591" t="0"/>
          <a:stretch/>
        </p:blipFill>
        <p:spPr>
          <a:xfrm>
            <a:off x="8343900" y="1508800"/>
            <a:ext cx="3409950" cy="513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271942587c_0_200"/>
          <p:cNvSpPr txBox="1"/>
          <p:nvPr>
            <p:ph idx="1" type="body"/>
          </p:nvPr>
        </p:nvSpPr>
        <p:spPr>
          <a:xfrm>
            <a:off x="414675" y="1394500"/>
            <a:ext cx="89007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200"/>
              <a:t>Collaborating with IG professionals and those who work with them to;</a:t>
            </a:r>
            <a:endParaRPr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200"/>
              <a:t>Develop an IG transformational Strategy </a:t>
            </a:r>
            <a:endParaRPr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200"/>
              <a:t>Vision for change and benefits</a:t>
            </a:r>
            <a:endParaRPr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200"/>
              <a:t>Set out the new world</a:t>
            </a:r>
            <a:endParaRPr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200"/>
              <a:t>Describe competencies, skills and abilities</a:t>
            </a:r>
            <a:endParaRPr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200"/>
              <a:t>Present a road map</a:t>
            </a:r>
            <a:endParaRPr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200"/>
              <a:t>Assess challenges and obstacles </a:t>
            </a:r>
            <a:endParaRPr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200"/>
              <a:t>Measurements for success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500"/>
          </a:p>
        </p:txBody>
      </p:sp>
      <p:sp>
        <p:nvSpPr>
          <p:cNvPr id="97" name="Google Shape;97;g1271942587c_0_200"/>
          <p:cNvSpPr txBox="1"/>
          <p:nvPr>
            <p:ph type="title"/>
          </p:nvPr>
        </p:nvSpPr>
        <p:spPr>
          <a:xfrm>
            <a:off x="521792" y="356659"/>
            <a:ext cx="10176000" cy="7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100"/>
              <a:t>How</a:t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sz="3100"/>
          </a:p>
        </p:txBody>
      </p:sp>
      <p:grpSp>
        <p:nvGrpSpPr>
          <p:cNvPr id="98" name="Google Shape;98;g1271942587c_0_200"/>
          <p:cNvGrpSpPr/>
          <p:nvPr/>
        </p:nvGrpSpPr>
        <p:grpSpPr>
          <a:xfrm>
            <a:off x="7002252" y="2124052"/>
            <a:ext cx="4757950" cy="4484475"/>
            <a:chOff x="7002252" y="2124052"/>
            <a:chExt cx="4757950" cy="4484475"/>
          </a:xfrm>
        </p:grpSpPr>
        <p:pic>
          <p:nvPicPr>
            <p:cNvPr id="99" name="Google Shape;99;g1271942587c_0_200"/>
            <p:cNvPicPr preferRelativeResize="0"/>
            <p:nvPr/>
          </p:nvPicPr>
          <p:blipFill rotWithShape="1">
            <a:blip r:embed="rId3">
              <a:alphaModFix amt="34000"/>
            </a:blip>
            <a:srcRect b="0" l="0" r="0" t="0"/>
            <a:stretch/>
          </p:blipFill>
          <p:spPr>
            <a:xfrm rot="5400000">
              <a:off x="6462714" y="2663589"/>
              <a:ext cx="4484475" cy="3405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g1271942587c_0_200"/>
            <p:cNvPicPr preferRelativeResize="0"/>
            <p:nvPr/>
          </p:nvPicPr>
          <p:blipFill rotWithShape="1">
            <a:blip r:embed="rId4">
              <a:alphaModFix amt="60000"/>
            </a:blip>
            <a:srcRect b="0" l="0" r="0" t="0"/>
            <a:stretch/>
          </p:blipFill>
          <p:spPr>
            <a:xfrm rot="5400000">
              <a:off x="7148514" y="2663589"/>
              <a:ext cx="4484475" cy="3405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g1271942587c_0_20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5400000">
              <a:off x="7815264" y="2663589"/>
              <a:ext cx="4484475" cy="3405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1271942587c_0_336"/>
          <p:cNvPicPr preferRelativeResize="0"/>
          <p:nvPr/>
        </p:nvPicPr>
        <p:blipFill rotWithShape="1">
          <a:blip r:embed="rId3">
            <a:alphaModFix amt="16000"/>
          </a:blip>
          <a:srcRect b="0" l="0" r="0" t="0"/>
          <a:stretch/>
        </p:blipFill>
        <p:spPr>
          <a:xfrm>
            <a:off x="7296150" y="1500122"/>
            <a:ext cx="3390901" cy="508635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1271942587c_0_336"/>
          <p:cNvSpPr txBox="1"/>
          <p:nvPr>
            <p:ph idx="1" type="body"/>
          </p:nvPr>
        </p:nvSpPr>
        <p:spPr>
          <a:xfrm>
            <a:off x="414675" y="1546900"/>
            <a:ext cx="89007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200"/>
              <a:t>Appointed an Interim Director</a:t>
            </a:r>
            <a:endParaRPr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200"/>
              <a:t>Gained Ministerial Support</a:t>
            </a:r>
            <a:endParaRPr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200"/>
              <a:t>Research begun on the ‘State of the Nation’</a:t>
            </a:r>
            <a:endParaRPr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200"/>
              <a:t>Roadshow planning</a:t>
            </a:r>
            <a:endParaRPr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200"/>
              <a:t>Planning the journey to IG professionalism 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200"/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500"/>
          </a:p>
        </p:txBody>
      </p:sp>
      <p:pic>
        <p:nvPicPr>
          <p:cNvPr id="108" name="Google Shape;108;g1271942587c_0_336"/>
          <p:cNvPicPr preferRelativeResize="0"/>
          <p:nvPr/>
        </p:nvPicPr>
        <p:blipFill rotWithShape="1">
          <a:blip r:embed="rId4">
            <a:alphaModFix amt="40000"/>
          </a:blip>
          <a:srcRect b="0" l="0" r="0" t="0"/>
          <a:stretch/>
        </p:blipFill>
        <p:spPr>
          <a:xfrm>
            <a:off x="7829550" y="1500122"/>
            <a:ext cx="3390901" cy="508635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1271942587c_0_336"/>
          <p:cNvSpPr txBox="1"/>
          <p:nvPr>
            <p:ph type="title"/>
          </p:nvPr>
        </p:nvSpPr>
        <p:spPr>
          <a:xfrm>
            <a:off x="521792" y="356659"/>
            <a:ext cx="10176000" cy="7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100"/>
              <a:t>To date</a:t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sz="3100"/>
          </a:p>
        </p:txBody>
      </p:sp>
      <p:pic>
        <p:nvPicPr>
          <p:cNvPr id="110" name="Google Shape;110;g1271942587c_0_3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62950" y="1500122"/>
            <a:ext cx="3390901" cy="508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02_NHSDigital_template_Plain_Blue_v1">
  <a:themeElements>
    <a:clrScheme name="Custom 1">
      <a:dk1>
        <a:srgbClr val="768692"/>
      </a:dk1>
      <a:lt1>
        <a:srgbClr val="003087"/>
      </a:lt1>
      <a:dk2>
        <a:srgbClr val="3E5264"/>
      </a:dk2>
      <a:lt2>
        <a:srgbClr val="00A499"/>
      </a:lt2>
      <a:accent1>
        <a:srgbClr val="768692"/>
      </a:accent1>
      <a:accent2>
        <a:srgbClr val="003087"/>
      </a:accent2>
      <a:accent3>
        <a:srgbClr val="3E5264"/>
      </a:accent3>
      <a:accent4>
        <a:srgbClr val="00A499"/>
      </a:accent4>
      <a:accent5>
        <a:srgbClr val="FFFFFF"/>
      </a:accent5>
      <a:accent6>
        <a:srgbClr val="424D58"/>
      </a:accent6>
      <a:hlink>
        <a:srgbClr val="003087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02_NHSDigital_template_Plain_Blue_v1">
  <a:themeElements>
    <a:clrScheme name="Custom 1">
      <a:dk1>
        <a:srgbClr val="000000"/>
      </a:dk1>
      <a:lt1>
        <a:srgbClr val="003087"/>
      </a:lt1>
      <a:dk2>
        <a:srgbClr val="3E5264"/>
      </a:dk2>
      <a:lt2>
        <a:srgbClr val="00A499"/>
      </a:lt2>
      <a:accent1>
        <a:srgbClr val="768692"/>
      </a:accent1>
      <a:accent2>
        <a:srgbClr val="003087"/>
      </a:accent2>
      <a:accent3>
        <a:srgbClr val="3E5264"/>
      </a:accent3>
      <a:accent4>
        <a:srgbClr val="00A499"/>
      </a:accent4>
      <a:accent5>
        <a:srgbClr val="FFFFFF"/>
      </a:accent5>
      <a:accent6>
        <a:srgbClr val="424D58"/>
      </a:accent6>
      <a:hlink>
        <a:srgbClr val="003087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2022-03-22T10:08:08Z</dcterms:created>
  <dc:creator>Pavandeep Rai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ID">
    <vt:lpwstr>ENUK</vt:lpwstr>
  </property>
  <property fmtid="{D5CDD505-2E9C-101B-9397-08002B2CF9AE}" pid="3" name="PresTool">
    <vt:lpwstr>no</vt:lpwstr>
  </property>
  <property fmtid="{D5CDD505-2E9C-101B-9397-08002B2CF9AE}" pid="4" name="PresToolSplit">
    <vt:lpwstr>yes</vt:lpwstr>
  </property>
  <property fmtid="{D5CDD505-2E9C-101B-9397-08002B2CF9AE}" pid="5" name="Deck">
    <vt:lpwstr>C:\ProgramData\PA Apps\SPARK\PowerPoint\Decks\PA Report (UK English - A4) [A4-ENUK].pptx</vt:lpwstr>
  </property>
  <property fmtid="{D5CDD505-2E9C-101B-9397-08002B2CF9AE}" pid="6" name="TempDeck">
    <vt:lpwstr>false</vt:lpwstr>
  </property>
  <property fmtid="{D5CDD505-2E9C-101B-9397-08002B2CF9AE}" pid="7" name="PrsLegalStatementEntry">
    <vt:lpwstr>PA Confidential – Internal use only</vt:lpwstr>
  </property>
  <property fmtid="{D5CDD505-2E9C-101B-9397-08002B2CF9AE}" pid="8" name="PrsLegalStatement">
    <vt:lpwstr>PA Confidential – Internal use only</vt:lpwstr>
  </property>
  <property fmtid="{D5CDD505-2E9C-101B-9397-08002B2CF9AE}" pid="9" name="PrsLegalRecipient">
    <vt:lpwstr/>
  </property>
  <property fmtid="{D5CDD505-2E9C-101B-9397-08002B2CF9AE}" pid="10" name="PrsDisclaimerEntry">
    <vt:lpwstr>Statements for consultancy services proposals</vt:lpwstr>
  </property>
  <property fmtid="{D5CDD505-2E9C-101B-9397-08002B2CF9AE}" pid="11" name="PrsFromOffice">
    <vt:lpwstr>Corporate HQ - 10 Bressenden</vt:lpwstr>
  </property>
  <property fmtid="{D5CDD505-2E9C-101B-9397-08002B2CF9AE}" pid="12" name="PrsBackPageTheme">
    <vt:lpwstr>Light</vt:lpwstr>
  </property>
  <property fmtid="{D5CDD505-2E9C-101B-9397-08002B2CF9AE}" pid="13" name="PrsBackPageMTD">
    <vt:lpwstr>Yes</vt:lpwstr>
  </property>
  <property fmtid="{D5CDD505-2E9C-101B-9397-08002B2CF9AE}" pid="14" name="ContentTypeId">
    <vt:lpwstr>0x010100D4A014B78F185D459DCF8276B018581A</vt:lpwstr>
  </property>
</Properties>
</file>