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0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B9CB"/>
    <a:srgbClr val="D7D2CB"/>
    <a:srgbClr val="D7D21F"/>
    <a:srgbClr val="79001F"/>
    <a:srgbClr val="790000"/>
    <a:srgbClr val="F68B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39" autoAdjust="0"/>
    <p:restoredTop sz="94620" autoAdjust="0"/>
  </p:normalViewPr>
  <p:slideViewPr>
    <p:cSldViewPr snapToGrid="0" snapToObjects="1">
      <p:cViewPr varScale="1">
        <p:scale>
          <a:sx n="108" d="100"/>
          <a:sy n="108" d="100"/>
        </p:scale>
        <p:origin x="151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Verdana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9A81B-3CDA-1544-8AEC-D453A51409AA}" type="datetimeFigureOut">
              <a:rPr lang="en-US" smtClean="0">
                <a:latin typeface="Verdana"/>
              </a:rPr>
              <a:t>4/28/2022</a:t>
            </a:fld>
            <a:endParaRPr lang="en-US" dirty="0">
              <a:latin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Verdan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1D706-A033-A440-9293-A588D8D0AC12}" type="slidenum">
              <a:rPr lang="en-US" smtClean="0">
                <a:latin typeface="Verdana"/>
              </a:rPr>
              <a:t>‹#›</a:t>
            </a:fld>
            <a:endParaRPr lang="en-US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10010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erdana"/>
              </a:defRPr>
            </a:lvl1pPr>
          </a:lstStyle>
          <a:p>
            <a:fld id="{161FA55B-5A70-E644-8A13-C43C7B5806A5}" type="datetimeFigureOut">
              <a:rPr lang="en-US" smtClean="0"/>
              <a:pPr/>
              <a:t>4/28/2022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erdana"/>
              </a:defRPr>
            </a:lvl1pPr>
          </a:lstStyle>
          <a:p>
            <a:fld id="{DB033F29-6375-1E49-9738-AAA95F8FE1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4014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board 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31" y="5538161"/>
            <a:ext cx="1979998" cy="8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9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tboard 8 copy 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333441" y="1580946"/>
            <a:ext cx="4600349" cy="19415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“Quote”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3333441" y="3522458"/>
            <a:ext cx="4117975" cy="60513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400" baseline="0">
                <a:solidFill>
                  <a:srgbClr val="F68B1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/>
              <a:t>Name of </a:t>
            </a:r>
            <a:r>
              <a:rPr lang="en-US" dirty="0" err="1"/>
              <a:t>quotee</a:t>
            </a:r>
            <a:endParaRPr lang="en-US" dirty="0"/>
          </a:p>
        </p:txBody>
      </p:sp>
      <p:sp>
        <p:nvSpPr>
          <p:cNvPr id="13" name="Content Placeholder 17"/>
          <p:cNvSpPr>
            <a:spLocks noGrp="1"/>
          </p:cNvSpPr>
          <p:nvPr>
            <p:ph sz="quarter" idx="16" hasCustomPrompt="1"/>
          </p:nvPr>
        </p:nvSpPr>
        <p:spPr>
          <a:xfrm>
            <a:off x="523875" y="152400"/>
            <a:ext cx="1522170" cy="123111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7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z="800" dirty="0"/>
              <a:t>Client title</a:t>
            </a:r>
            <a:endParaRPr lang="en-US" dirty="0"/>
          </a:p>
        </p:txBody>
      </p:sp>
      <p:sp>
        <p:nvSpPr>
          <p:cNvPr id="16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2199836" y="152400"/>
            <a:ext cx="1522170" cy="123111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buNone/>
              <a:defRPr sz="7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z="800" dirty="0"/>
              <a:t>Presentation title</a:t>
            </a:r>
            <a:endParaRPr lang="en-US" dirty="0"/>
          </a:p>
        </p:txBody>
      </p:sp>
      <p:sp>
        <p:nvSpPr>
          <p:cNvPr id="17" name="Media Placeholder 12"/>
          <p:cNvSpPr>
            <a:spLocks noGrp="1"/>
          </p:cNvSpPr>
          <p:nvPr>
            <p:ph type="media" sz="quarter" idx="10" hasCustomPrompt="1"/>
          </p:nvPr>
        </p:nvSpPr>
        <p:spPr>
          <a:xfrm>
            <a:off x="2833688" y="5890003"/>
            <a:ext cx="1305438" cy="528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partner logo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2833688" y="5761038"/>
            <a:ext cx="1304925" cy="1289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In partnership with: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31" y="5538161"/>
            <a:ext cx="1979998" cy="8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24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board 8 copy 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868470" y="2691511"/>
            <a:ext cx="4600349" cy="19415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“Quote”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3868470" y="4633023"/>
            <a:ext cx="4117975" cy="60513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400" baseline="0">
                <a:solidFill>
                  <a:srgbClr val="F68B1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/>
              <a:t>Name of </a:t>
            </a:r>
            <a:r>
              <a:rPr lang="en-US" dirty="0" err="1"/>
              <a:t>quotee</a:t>
            </a:r>
            <a:endParaRPr lang="en-US" dirty="0"/>
          </a:p>
        </p:txBody>
      </p:sp>
      <p:sp>
        <p:nvSpPr>
          <p:cNvPr id="13" name="Content Placeholder 17"/>
          <p:cNvSpPr>
            <a:spLocks noGrp="1"/>
          </p:cNvSpPr>
          <p:nvPr>
            <p:ph sz="quarter" idx="16" hasCustomPrompt="1"/>
          </p:nvPr>
        </p:nvSpPr>
        <p:spPr>
          <a:xfrm>
            <a:off x="523875" y="152400"/>
            <a:ext cx="1522170" cy="123111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700" baseline="0">
                <a:solidFill>
                  <a:srgbClr val="79001F"/>
                </a:solidFill>
              </a:defRPr>
            </a:lvl1pPr>
          </a:lstStyle>
          <a:p>
            <a:pPr lvl="0"/>
            <a:r>
              <a:rPr lang="en-US" sz="800" dirty="0"/>
              <a:t>Client title</a:t>
            </a:r>
            <a:endParaRPr lang="en-US" dirty="0"/>
          </a:p>
        </p:txBody>
      </p:sp>
      <p:sp>
        <p:nvSpPr>
          <p:cNvPr id="16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2199836" y="152400"/>
            <a:ext cx="1522170" cy="123111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buNone/>
              <a:defRPr sz="7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z="800" dirty="0"/>
              <a:t>Presentation title</a:t>
            </a:r>
            <a:endParaRPr lang="en-US" dirty="0"/>
          </a:p>
        </p:txBody>
      </p:sp>
      <p:sp>
        <p:nvSpPr>
          <p:cNvPr id="17" name="Media Placeholder 12"/>
          <p:cNvSpPr>
            <a:spLocks noGrp="1"/>
          </p:cNvSpPr>
          <p:nvPr>
            <p:ph type="media" sz="quarter" idx="10" hasCustomPrompt="1"/>
          </p:nvPr>
        </p:nvSpPr>
        <p:spPr>
          <a:xfrm>
            <a:off x="2833688" y="5890003"/>
            <a:ext cx="1305438" cy="528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partner logo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2833688" y="5761038"/>
            <a:ext cx="1304925" cy="1289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In partnership with: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31" y="5538161"/>
            <a:ext cx="1979998" cy="8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30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rtboard 8 copy 1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23875" y="976268"/>
            <a:ext cx="3821113" cy="5531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000" baseline="0">
                <a:solidFill>
                  <a:srgbClr val="F68B1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23875" y="1530050"/>
            <a:ext cx="6484938" cy="3691173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523875" y="152400"/>
            <a:ext cx="1522170" cy="123111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700" baseline="0">
                <a:solidFill>
                  <a:srgbClr val="79001F"/>
                </a:solidFill>
              </a:defRPr>
            </a:lvl1pPr>
          </a:lstStyle>
          <a:p>
            <a:pPr lvl="0"/>
            <a:r>
              <a:rPr lang="en-US" sz="800" dirty="0"/>
              <a:t>Client title</a:t>
            </a:r>
            <a:endParaRPr lang="en-US" dirty="0"/>
          </a:p>
        </p:txBody>
      </p:sp>
      <p:sp>
        <p:nvSpPr>
          <p:cNvPr id="21" name="Content Placeholder 17"/>
          <p:cNvSpPr>
            <a:spLocks noGrp="1"/>
          </p:cNvSpPr>
          <p:nvPr>
            <p:ph sz="quarter" idx="16" hasCustomPrompt="1"/>
          </p:nvPr>
        </p:nvSpPr>
        <p:spPr>
          <a:xfrm>
            <a:off x="2199836" y="152400"/>
            <a:ext cx="1522170" cy="123111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buNone/>
              <a:defRPr sz="700" baseline="0">
                <a:solidFill>
                  <a:srgbClr val="F68B1F"/>
                </a:solidFill>
              </a:defRPr>
            </a:lvl1pPr>
          </a:lstStyle>
          <a:p>
            <a:pPr lvl="0"/>
            <a:r>
              <a:rPr lang="en-US" sz="800" dirty="0"/>
              <a:t>Presentation title</a:t>
            </a:r>
            <a:endParaRPr lang="en-US" dirty="0"/>
          </a:p>
        </p:txBody>
      </p:sp>
      <p:sp>
        <p:nvSpPr>
          <p:cNvPr id="22" name="Media Placeholder 12"/>
          <p:cNvSpPr>
            <a:spLocks noGrp="1"/>
          </p:cNvSpPr>
          <p:nvPr>
            <p:ph type="media" sz="quarter" idx="10" hasCustomPrompt="1"/>
          </p:nvPr>
        </p:nvSpPr>
        <p:spPr>
          <a:xfrm>
            <a:off x="2833688" y="5890003"/>
            <a:ext cx="1305438" cy="528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partner logo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2833688" y="5761038"/>
            <a:ext cx="1304925" cy="1289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00" baseline="0">
                <a:solidFill>
                  <a:srgbClr val="790000"/>
                </a:solidFill>
              </a:defRPr>
            </a:lvl1pPr>
          </a:lstStyle>
          <a:p>
            <a:pPr lvl="0"/>
            <a:r>
              <a:rPr lang="en-US" dirty="0"/>
              <a:t>In partnership with: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600" y="5761038"/>
            <a:ext cx="1594472" cy="65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801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board 8 copy 1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4651242" y="976268"/>
            <a:ext cx="3821113" cy="5531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000" baseline="0">
                <a:solidFill>
                  <a:srgbClr val="F68B1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651242" y="1530050"/>
            <a:ext cx="3821113" cy="3691173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23875" y="976313"/>
            <a:ext cx="3940175" cy="4244975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523875" y="5303838"/>
            <a:ext cx="3940175" cy="1936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buNone/>
              <a:defRPr sz="800" baseline="0">
                <a:solidFill>
                  <a:srgbClr val="79001F"/>
                </a:solidFill>
              </a:defRPr>
            </a:lvl1pPr>
          </a:lstStyle>
          <a:p>
            <a:pPr lvl="0"/>
            <a:r>
              <a:rPr lang="en-US" sz="800" dirty="0"/>
              <a:t>Image title</a:t>
            </a:r>
            <a:endParaRPr lang="en-US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523875" y="152400"/>
            <a:ext cx="1522170" cy="123111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700" baseline="0">
                <a:solidFill>
                  <a:srgbClr val="79001F"/>
                </a:solidFill>
              </a:defRPr>
            </a:lvl1pPr>
          </a:lstStyle>
          <a:p>
            <a:pPr lvl="0"/>
            <a:r>
              <a:rPr lang="en-US" sz="800" dirty="0"/>
              <a:t>Client title</a:t>
            </a:r>
            <a:endParaRPr lang="en-US" dirty="0"/>
          </a:p>
        </p:txBody>
      </p:sp>
      <p:sp>
        <p:nvSpPr>
          <p:cNvPr id="21" name="Content Placeholder 17"/>
          <p:cNvSpPr>
            <a:spLocks noGrp="1"/>
          </p:cNvSpPr>
          <p:nvPr>
            <p:ph sz="quarter" idx="16" hasCustomPrompt="1"/>
          </p:nvPr>
        </p:nvSpPr>
        <p:spPr>
          <a:xfrm>
            <a:off x="2199836" y="152400"/>
            <a:ext cx="1522170" cy="123111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buNone/>
              <a:defRPr sz="700" baseline="0">
                <a:solidFill>
                  <a:srgbClr val="F68B1F"/>
                </a:solidFill>
              </a:defRPr>
            </a:lvl1pPr>
          </a:lstStyle>
          <a:p>
            <a:pPr lvl="0"/>
            <a:r>
              <a:rPr lang="en-US" sz="800" dirty="0"/>
              <a:t>Presentation title</a:t>
            </a:r>
            <a:endParaRPr lang="en-US" dirty="0"/>
          </a:p>
        </p:txBody>
      </p:sp>
      <p:sp>
        <p:nvSpPr>
          <p:cNvPr id="22" name="Media Placeholder 12"/>
          <p:cNvSpPr>
            <a:spLocks noGrp="1"/>
          </p:cNvSpPr>
          <p:nvPr>
            <p:ph type="media" sz="quarter" idx="10" hasCustomPrompt="1"/>
          </p:nvPr>
        </p:nvSpPr>
        <p:spPr>
          <a:xfrm>
            <a:off x="2833688" y="5890003"/>
            <a:ext cx="1305438" cy="528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partner logo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2833688" y="5761038"/>
            <a:ext cx="1304925" cy="1289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00" baseline="0">
                <a:solidFill>
                  <a:srgbClr val="790000"/>
                </a:solidFill>
              </a:defRPr>
            </a:lvl1pPr>
          </a:lstStyle>
          <a:p>
            <a:pPr lvl="0"/>
            <a:r>
              <a:rPr lang="en-US" dirty="0"/>
              <a:t>In partnership with: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600" y="5761038"/>
            <a:ext cx="1594472" cy="65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331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tboard 8 copy 1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Media Placeholder 12"/>
          <p:cNvSpPr>
            <a:spLocks noGrp="1"/>
          </p:cNvSpPr>
          <p:nvPr>
            <p:ph type="media" sz="quarter" idx="10" hasCustomPrompt="1"/>
          </p:nvPr>
        </p:nvSpPr>
        <p:spPr>
          <a:xfrm>
            <a:off x="2833688" y="5890003"/>
            <a:ext cx="1305438" cy="528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partner logo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2833688" y="5761038"/>
            <a:ext cx="1304925" cy="1289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00" baseline="0">
                <a:solidFill>
                  <a:srgbClr val="790000"/>
                </a:solidFill>
              </a:defRPr>
            </a:lvl1pPr>
          </a:lstStyle>
          <a:p>
            <a:pPr lvl="0"/>
            <a:r>
              <a:rPr lang="en-US" dirty="0"/>
              <a:t>In partnership with: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523875" y="152400"/>
            <a:ext cx="1522170" cy="123111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700" baseline="0">
                <a:solidFill>
                  <a:srgbClr val="79001F"/>
                </a:solidFill>
              </a:defRPr>
            </a:lvl1pPr>
          </a:lstStyle>
          <a:p>
            <a:pPr lvl="0"/>
            <a:r>
              <a:rPr lang="en-US" sz="800" dirty="0"/>
              <a:t>Client title</a:t>
            </a:r>
            <a:endParaRPr lang="en-US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 hasCustomPrompt="1"/>
          </p:nvPr>
        </p:nvSpPr>
        <p:spPr>
          <a:xfrm>
            <a:off x="2199836" y="152400"/>
            <a:ext cx="1522170" cy="123111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buNone/>
              <a:defRPr sz="700" baseline="0">
                <a:solidFill>
                  <a:srgbClr val="F68B1F"/>
                </a:solidFill>
              </a:defRPr>
            </a:lvl1pPr>
          </a:lstStyle>
          <a:p>
            <a:pPr lvl="0"/>
            <a:r>
              <a:rPr lang="en-US" sz="800" dirty="0"/>
              <a:t>Presentation title</a:t>
            </a:r>
            <a:endParaRPr lang="en-US" dirty="0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7" hasCustomPrompt="1"/>
          </p:nvPr>
        </p:nvSpPr>
        <p:spPr>
          <a:xfrm>
            <a:off x="523875" y="469900"/>
            <a:ext cx="7907338" cy="5157788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/>
            </a:lvl1pPr>
          </a:lstStyle>
          <a:p>
            <a:r>
              <a:rPr lang="en-US" dirty="0"/>
              <a:t>Insert media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600" y="5761038"/>
            <a:ext cx="1594472" cy="65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298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od Afterno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31" y="5538161"/>
            <a:ext cx="1979998" cy="8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37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od Afternoon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31" y="5538161"/>
            <a:ext cx="1979998" cy="8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83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hankyou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31" y="5538161"/>
            <a:ext cx="1979998" cy="8168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486" y="3584232"/>
            <a:ext cx="410527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3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you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31" y="5538161"/>
            <a:ext cx="1979998" cy="8168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071" y="3553598"/>
            <a:ext cx="394335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49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s title plai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23875" y="2428567"/>
            <a:ext cx="4118681" cy="55316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360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23875" y="2151987"/>
            <a:ext cx="3821113" cy="55316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 baseline="0">
                <a:solidFill>
                  <a:srgbClr val="F68B1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19" name="Media Placeholder 12"/>
          <p:cNvSpPr>
            <a:spLocks noGrp="1"/>
          </p:cNvSpPr>
          <p:nvPr>
            <p:ph type="media" sz="quarter" idx="10" hasCustomPrompt="1"/>
          </p:nvPr>
        </p:nvSpPr>
        <p:spPr>
          <a:xfrm>
            <a:off x="2833688" y="5890003"/>
            <a:ext cx="1305438" cy="528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partner logo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2833688" y="5761038"/>
            <a:ext cx="1304925" cy="1289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In partnership with: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31" y="5538161"/>
            <a:ext cx="1979998" cy="8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641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 title engin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23875" y="1270256"/>
            <a:ext cx="3821113" cy="55316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360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23875" y="993676"/>
            <a:ext cx="3821113" cy="55316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 baseline="0">
                <a:solidFill>
                  <a:srgbClr val="F68B1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11" name="Media Placeholder 12"/>
          <p:cNvSpPr>
            <a:spLocks noGrp="1"/>
          </p:cNvSpPr>
          <p:nvPr>
            <p:ph type="media" sz="quarter" idx="10" hasCustomPrompt="1"/>
          </p:nvPr>
        </p:nvSpPr>
        <p:spPr>
          <a:xfrm>
            <a:off x="2833688" y="5890003"/>
            <a:ext cx="1305438" cy="528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partner logo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2833688" y="5761038"/>
            <a:ext cx="1304925" cy="1289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In partnership with: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31" y="5538161"/>
            <a:ext cx="1979998" cy="8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74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board 8 copy 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952268" y="898894"/>
            <a:ext cx="5491599" cy="19415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“Quote”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952268" y="2840406"/>
            <a:ext cx="4117975" cy="60513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400" baseline="0">
                <a:solidFill>
                  <a:srgbClr val="F68B1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/>
              <a:t>Name of </a:t>
            </a:r>
            <a:r>
              <a:rPr lang="en-US" dirty="0" err="1"/>
              <a:t>quotee</a:t>
            </a:r>
            <a:endParaRPr lang="en-US" dirty="0"/>
          </a:p>
        </p:txBody>
      </p:sp>
      <p:sp>
        <p:nvSpPr>
          <p:cNvPr id="13" name="Content Placeholder 17"/>
          <p:cNvSpPr>
            <a:spLocks noGrp="1"/>
          </p:cNvSpPr>
          <p:nvPr>
            <p:ph sz="quarter" idx="16" hasCustomPrompt="1"/>
          </p:nvPr>
        </p:nvSpPr>
        <p:spPr>
          <a:xfrm>
            <a:off x="523875" y="152400"/>
            <a:ext cx="1522170" cy="123111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700" baseline="0">
                <a:solidFill>
                  <a:srgbClr val="79001F"/>
                </a:solidFill>
              </a:defRPr>
            </a:lvl1pPr>
          </a:lstStyle>
          <a:p>
            <a:pPr lvl="0"/>
            <a:r>
              <a:rPr lang="en-US" sz="800" dirty="0"/>
              <a:t>Client title</a:t>
            </a:r>
            <a:endParaRPr lang="en-US" dirty="0"/>
          </a:p>
        </p:txBody>
      </p:sp>
      <p:sp>
        <p:nvSpPr>
          <p:cNvPr id="16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2199836" y="152400"/>
            <a:ext cx="1522170" cy="123111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buNone/>
              <a:defRPr sz="7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z="800" dirty="0"/>
              <a:t>Presentation title</a:t>
            </a:r>
            <a:endParaRPr lang="en-US" dirty="0"/>
          </a:p>
        </p:txBody>
      </p:sp>
      <p:sp>
        <p:nvSpPr>
          <p:cNvPr id="17" name="Media Placeholder 12"/>
          <p:cNvSpPr>
            <a:spLocks noGrp="1"/>
          </p:cNvSpPr>
          <p:nvPr>
            <p:ph type="media" sz="quarter" idx="10" hasCustomPrompt="1"/>
          </p:nvPr>
        </p:nvSpPr>
        <p:spPr>
          <a:xfrm>
            <a:off x="2833688" y="5890003"/>
            <a:ext cx="1305438" cy="528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partner logo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2833688" y="5761038"/>
            <a:ext cx="1304925" cy="1289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In partnership with: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31" y="5538161"/>
            <a:ext cx="1979998" cy="8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315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board 8 copy 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79438" y="2868613"/>
            <a:ext cx="4600349" cy="19415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“Quote”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79438" y="4810125"/>
            <a:ext cx="4117975" cy="60513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400" baseline="0">
                <a:solidFill>
                  <a:srgbClr val="790000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/>
              <a:t>Name of </a:t>
            </a:r>
            <a:r>
              <a:rPr lang="en-US" dirty="0" err="1"/>
              <a:t>quotee</a:t>
            </a:r>
            <a:endParaRPr lang="en-US" dirty="0"/>
          </a:p>
        </p:txBody>
      </p:sp>
      <p:sp>
        <p:nvSpPr>
          <p:cNvPr id="16" name="Content Placeholder 17"/>
          <p:cNvSpPr>
            <a:spLocks noGrp="1"/>
          </p:cNvSpPr>
          <p:nvPr>
            <p:ph sz="quarter" idx="16" hasCustomPrompt="1"/>
          </p:nvPr>
        </p:nvSpPr>
        <p:spPr>
          <a:xfrm>
            <a:off x="523875" y="152400"/>
            <a:ext cx="1522170" cy="123111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700" baseline="0">
                <a:solidFill>
                  <a:srgbClr val="79001F"/>
                </a:solidFill>
              </a:defRPr>
            </a:lvl1pPr>
          </a:lstStyle>
          <a:p>
            <a:pPr lvl="0"/>
            <a:r>
              <a:rPr lang="en-US" sz="800" dirty="0"/>
              <a:t>Client title</a:t>
            </a:r>
            <a:endParaRPr lang="en-US" dirty="0"/>
          </a:p>
        </p:txBody>
      </p:sp>
      <p:sp>
        <p:nvSpPr>
          <p:cNvPr id="17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2199836" y="152400"/>
            <a:ext cx="1522170" cy="123111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buNone/>
              <a:defRPr sz="7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z="800" dirty="0"/>
              <a:t>Presentation title</a:t>
            </a:r>
            <a:endParaRPr lang="en-US" dirty="0"/>
          </a:p>
        </p:txBody>
      </p:sp>
      <p:sp>
        <p:nvSpPr>
          <p:cNvPr id="18" name="Media Placeholder 12"/>
          <p:cNvSpPr>
            <a:spLocks noGrp="1"/>
          </p:cNvSpPr>
          <p:nvPr>
            <p:ph type="media" sz="quarter" idx="10" hasCustomPrompt="1"/>
          </p:nvPr>
        </p:nvSpPr>
        <p:spPr>
          <a:xfrm>
            <a:off x="2833688" y="5890003"/>
            <a:ext cx="1305438" cy="5280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/>
              <a:t>partner logo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2833688" y="5761038"/>
            <a:ext cx="1304925" cy="1289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7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In partnership with: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31" y="5538161"/>
            <a:ext cx="1979998" cy="8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5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5DB3BF66-DF83-CA4D-9840-69F62ADBCBC2}" type="datetime1">
              <a:rPr lang="en-GB" smtClean="0"/>
              <a:pPr/>
              <a:t>28/04/2022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r>
              <a:rPr lang="en-US" dirty="0"/>
              <a:t>Client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937D4F2D-77B5-9C44-B7E4-B85522D5AD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39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2" r:id="rId13"/>
    <p:sldLayoutId id="2147483683" r:id="rId14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Verdan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Verdan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Verdan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23875" y="2428567"/>
            <a:ext cx="7776063" cy="258304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GB" b="1" dirty="0"/>
              <a:t> </a:t>
            </a:r>
            <a:endParaRPr lang="en-GB" dirty="0"/>
          </a:p>
          <a:p>
            <a:pPr algn="ctr"/>
            <a:r>
              <a:rPr lang="en-GB" sz="3200" dirty="0"/>
              <a:t>Paul Rumley</a:t>
            </a:r>
          </a:p>
          <a:p>
            <a:pPr algn="ctr"/>
            <a:r>
              <a:rPr lang="en-GB" sz="3200" dirty="0"/>
              <a:t> </a:t>
            </a:r>
          </a:p>
          <a:p>
            <a:pPr algn="ctr"/>
            <a:r>
              <a:rPr lang="en-GB" sz="3200" dirty="0"/>
              <a:t>Chairman, Society of Clinical Injury Lawyers (</a:t>
            </a:r>
            <a:r>
              <a:rPr lang="en-GB" sz="3200" dirty="0" err="1"/>
              <a:t>SCIL</a:t>
            </a:r>
            <a:r>
              <a:rPr lang="en-GB" sz="3200" dirty="0"/>
              <a:t>)</a:t>
            </a:r>
          </a:p>
          <a:p>
            <a:pPr algn="ctr"/>
            <a:r>
              <a:rPr lang="en-GB" sz="3200" dirty="0"/>
              <a:t> </a:t>
            </a:r>
          </a:p>
          <a:p>
            <a:pPr algn="ctr"/>
            <a:r>
              <a:rPr lang="en-GB" sz="3200" dirty="0"/>
              <a:t>Lead Partner, Business Development, Clinical Negligence Department</a:t>
            </a:r>
            <a:r>
              <a:rPr lang="en-GB" sz="3200"/>
              <a:t>, RWK Goodman</a:t>
            </a:r>
            <a:endParaRPr lang="en-GB" sz="3200" dirty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23875" y="852855"/>
            <a:ext cx="7644179" cy="1047694"/>
          </a:xfrm>
        </p:spPr>
        <p:txBody>
          <a:bodyPr>
            <a:normAutofit/>
          </a:bodyPr>
          <a:lstStyle/>
          <a:p>
            <a:pPr algn="ctr"/>
            <a:r>
              <a:rPr lang="en-GB" sz="3000" b="1" dirty="0">
                <a:solidFill>
                  <a:srgbClr val="FFC000"/>
                </a:solidFill>
              </a:rPr>
              <a:t>The Claimant Position and What a Claimant Expects from the Process</a:t>
            </a:r>
            <a:endParaRPr lang="en-GB" sz="3000" dirty="0">
              <a:solidFill>
                <a:srgbClr val="FFC000"/>
              </a:solidFill>
            </a:endParaRPr>
          </a:p>
          <a:p>
            <a:endParaRPr lang="en-GB" dirty="0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0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529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CASE STUDY cont.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0000" lnSpcReduction="20000"/>
          </a:bodyPr>
          <a:lstStyle/>
          <a:p>
            <a:endParaRPr lang="en-GB" dirty="0"/>
          </a:p>
          <a:p>
            <a:pPr lvl="0"/>
            <a:r>
              <a:rPr lang="en-GB" dirty="0"/>
              <a:t>2014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Quantum part of claim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lvl="0"/>
            <a:r>
              <a:rPr lang="en-GB" dirty="0"/>
              <a:t>November 2017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2 weeks before Trial – NB pattern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Quantum case settled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lvl="0"/>
            <a:r>
              <a:rPr lang="en-GB" dirty="0"/>
              <a:t>3 years of arguing about everything</a:t>
            </a:r>
          </a:p>
          <a:p>
            <a:endParaRPr lang="en-GB" dirty="0"/>
          </a:p>
          <a:p>
            <a:pPr lvl="0"/>
            <a:r>
              <a:rPr lang="en-GB" dirty="0"/>
              <a:t>Capitalised value of claim - £10.1m on 85% basis + further costs paid of £460,000 -v- family struggling to care for a very severely disabled teenager alongside their other two children, work and life generally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lvl="0"/>
            <a:r>
              <a:rPr lang="en-GB" dirty="0"/>
              <a:t>What clients do not want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0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833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  <a:p>
            <a:pPr lvl="0"/>
            <a:r>
              <a:rPr lang="en-GB" b="1" dirty="0"/>
              <a:t>Listen</a:t>
            </a:r>
            <a:endParaRPr lang="en-GB" dirty="0"/>
          </a:p>
          <a:p>
            <a:endParaRPr lang="en-GB" dirty="0"/>
          </a:p>
          <a:p>
            <a:pPr lvl="0"/>
            <a:r>
              <a:rPr lang="en-GB" b="1" dirty="0"/>
              <a:t>Learn</a:t>
            </a:r>
            <a:endParaRPr lang="en-GB" dirty="0"/>
          </a:p>
          <a:p>
            <a:endParaRPr lang="en-GB" dirty="0"/>
          </a:p>
          <a:p>
            <a:pPr lvl="0"/>
            <a:r>
              <a:rPr lang="en-GB" b="1" dirty="0"/>
              <a:t>Progress</a:t>
            </a:r>
            <a:endParaRPr lang="en-GB" dirty="0"/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0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955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626576" y="872025"/>
            <a:ext cx="5491599" cy="1941512"/>
          </a:xfrm>
        </p:spPr>
        <p:txBody>
          <a:bodyPr>
            <a:normAutofit fontScale="40000" lnSpcReduction="20000"/>
          </a:bodyPr>
          <a:lstStyle/>
          <a:p>
            <a:pPr algn="ctr"/>
            <a:endParaRPr lang="en-GB" dirty="0"/>
          </a:p>
          <a:p>
            <a:pPr algn="ctr"/>
            <a:r>
              <a:rPr lang="en-GB" dirty="0"/>
              <a:t>PAUL RUMLEY </a:t>
            </a:r>
          </a:p>
          <a:p>
            <a:pPr algn="ctr"/>
            <a:r>
              <a:rPr lang="en-GB" dirty="0"/>
              <a:t> </a:t>
            </a:r>
          </a:p>
          <a:p>
            <a:pPr algn="ctr"/>
            <a:r>
              <a:rPr lang="en-GB" dirty="0"/>
              <a:t>CHAIRMAN OF THE SOCIETY OF CLINICAL INJURY LAWYERS (</a:t>
            </a:r>
            <a:r>
              <a:rPr lang="en-GB" dirty="0" err="1"/>
              <a:t>SCIL</a:t>
            </a:r>
            <a:r>
              <a:rPr lang="en-GB" dirty="0"/>
              <a:t>)</a:t>
            </a:r>
          </a:p>
          <a:p>
            <a:pPr algn="ctr"/>
            <a:r>
              <a:rPr lang="en-GB" dirty="0"/>
              <a:t> </a:t>
            </a:r>
          </a:p>
          <a:p>
            <a:pPr algn="ctr"/>
            <a:r>
              <a:rPr lang="en-GB" dirty="0"/>
              <a:t>LEAD PARTNER, BUSINESS DEVELOPMENT, CLINICAL</a:t>
            </a:r>
          </a:p>
          <a:p>
            <a:pPr algn="ctr"/>
            <a:r>
              <a:rPr lang="en-GB" dirty="0"/>
              <a:t> NEGLIGENCE DEPARTMENT, RWK GOODMAN</a:t>
            </a:r>
          </a:p>
          <a:p>
            <a:r>
              <a:rPr lang="en-GB" b="1" dirty="0"/>
              <a:t> </a:t>
            </a:r>
            <a:endParaRPr lang="en-GB" dirty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626576" y="2942502"/>
            <a:ext cx="5468815" cy="1304183"/>
          </a:xfrm>
        </p:spPr>
        <p:txBody>
          <a:bodyPr>
            <a:normAutofit/>
          </a:bodyPr>
          <a:lstStyle/>
          <a:p>
            <a:pPr algn="ctr"/>
            <a:r>
              <a:rPr lang="en-GB" sz="4500" dirty="0">
                <a:solidFill>
                  <a:srgbClr val="FFC000"/>
                </a:solidFill>
              </a:rPr>
              <a:t>QUESTIONS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0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515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pPr lvl="0"/>
            <a:endParaRPr lang="en-GB" dirty="0"/>
          </a:p>
          <a:p>
            <a:pPr lvl="0"/>
            <a:r>
              <a:rPr lang="en-GB" sz="2200" dirty="0"/>
              <a:t>What do I do? </a:t>
            </a:r>
          </a:p>
          <a:p>
            <a:endParaRPr lang="en-GB" sz="2200" dirty="0"/>
          </a:p>
          <a:p>
            <a:pPr lvl="0"/>
            <a:r>
              <a:rPr lang="en-GB" sz="2200" dirty="0"/>
              <a:t>What do Claimants expect from the process?</a:t>
            </a:r>
          </a:p>
          <a:p>
            <a:endParaRPr lang="en-GB" sz="2200" dirty="0"/>
          </a:p>
          <a:p>
            <a:pPr lvl="0"/>
            <a:r>
              <a:rPr lang="en-GB" sz="2200" dirty="0"/>
              <a:t>Understanding why patients complain and litigate</a:t>
            </a:r>
          </a:p>
          <a:p>
            <a:endParaRPr lang="en-GB" sz="2200" dirty="0"/>
          </a:p>
          <a:p>
            <a:pPr lvl="0"/>
            <a:r>
              <a:rPr lang="en-GB" sz="2200" dirty="0"/>
              <a:t>The Claimant position in litigation</a:t>
            </a:r>
          </a:p>
          <a:p>
            <a:endParaRPr lang="en-GB" sz="2200" dirty="0"/>
          </a:p>
          <a:p>
            <a:pPr lvl="0"/>
            <a:r>
              <a:rPr lang="en-GB" sz="2200" dirty="0"/>
              <a:t>The Claimant’s approach to the process and tips to avoid issues - including case study</a:t>
            </a:r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Media Placeholder 7"/>
          <p:cNvSpPr>
            <a:spLocks noGrp="1"/>
          </p:cNvSpPr>
          <p:nvPr>
            <p:ph type="media" sz="quarter" idx="10"/>
          </p:nvPr>
        </p:nvSpPr>
        <p:spPr/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03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PLACE SETTING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endParaRPr lang="en-GB" dirty="0"/>
          </a:p>
          <a:p>
            <a:pPr lvl="0"/>
            <a:r>
              <a:rPr lang="en-GB" dirty="0"/>
              <a:t>Claimants are innocent, injured patients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lvl="0"/>
            <a:r>
              <a:rPr lang="en-GB" dirty="0"/>
              <a:t>Taxpayer–funded NHS</a:t>
            </a:r>
          </a:p>
          <a:p>
            <a:endParaRPr lang="en-GB" dirty="0"/>
          </a:p>
          <a:p>
            <a:pPr lvl="0"/>
            <a:r>
              <a:rPr lang="en-GB" dirty="0"/>
              <a:t>Accountability and patient safety learning</a:t>
            </a:r>
          </a:p>
          <a:p>
            <a:endParaRPr lang="en-GB" dirty="0"/>
          </a:p>
          <a:p>
            <a:pPr lvl="0"/>
            <a:r>
              <a:rPr lang="en-GB" dirty="0"/>
              <a:t>Last </a:t>
            </a:r>
            <a:r>
              <a:rPr lang="en-GB" dirty="0" err="1"/>
              <a:t>NHSR</a:t>
            </a:r>
            <a:r>
              <a:rPr lang="en-GB" dirty="0"/>
              <a:t> Annual Report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0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310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23875" y="976268"/>
            <a:ext cx="8118963" cy="553160"/>
          </a:xfrm>
        </p:spPr>
        <p:txBody>
          <a:bodyPr/>
          <a:lstStyle/>
          <a:p>
            <a:r>
              <a:rPr lang="en-GB" dirty="0"/>
              <a:t>WHY PATIENTS COMPLAIN AND LITIGATE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pPr lvl="0"/>
            <a:endParaRPr lang="en-GB" dirty="0"/>
          </a:p>
          <a:p>
            <a:pPr lvl="0"/>
            <a:r>
              <a:rPr lang="en-GB" sz="2200" dirty="0"/>
              <a:t>Split up but linked</a:t>
            </a:r>
          </a:p>
          <a:p>
            <a:pPr marL="0" indent="0">
              <a:buNone/>
            </a:pPr>
            <a:endParaRPr lang="en-GB" sz="2200" dirty="0"/>
          </a:p>
          <a:p>
            <a:pPr lvl="0"/>
            <a:r>
              <a:rPr lang="en-GB" sz="2200" dirty="0"/>
              <a:t>Why complain?</a:t>
            </a:r>
          </a:p>
          <a:p>
            <a:pPr marL="0" indent="0">
              <a:buNone/>
            </a:pPr>
            <a:r>
              <a:rPr lang="en-GB" sz="2200" dirty="0"/>
              <a:t> </a:t>
            </a:r>
          </a:p>
          <a:p>
            <a:pPr lvl="0"/>
            <a:r>
              <a:rPr lang="en-GB" sz="2200" dirty="0"/>
              <a:t>Want to be heard</a:t>
            </a:r>
          </a:p>
          <a:p>
            <a:pPr marL="0" indent="0">
              <a:buNone/>
            </a:pPr>
            <a:endParaRPr lang="en-GB" sz="2200" dirty="0"/>
          </a:p>
          <a:p>
            <a:pPr lvl="0"/>
            <a:r>
              <a:rPr lang="en-GB" sz="2200" dirty="0"/>
              <a:t>Want things to change</a:t>
            </a:r>
          </a:p>
          <a:p>
            <a:pPr marL="0" indent="0">
              <a:buNone/>
            </a:pPr>
            <a:endParaRPr lang="en-GB" sz="2200" dirty="0"/>
          </a:p>
          <a:p>
            <a:pPr lvl="0"/>
            <a:r>
              <a:rPr lang="en-GB" sz="2200" dirty="0"/>
              <a:t>Public “ownership” of the NHS</a:t>
            </a:r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0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749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WHY LITIGATE?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endParaRPr lang="en-GB" dirty="0"/>
          </a:p>
          <a:p>
            <a:pPr lvl="0"/>
            <a:r>
              <a:rPr lang="en-GB" dirty="0"/>
              <a:t>Very stressful and very expensive</a:t>
            </a:r>
          </a:p>
          <a:p>
            <a:endParaRPr lang="en-GB" dirty="0"/>
          </a:p>
          <a:p>
            <a:pPr lvl="0"/>
            <a:r>
              <a:rPr lang="en-GB" dirty="0"/>
              <a:t>Very personal reasons</a:t>
            </a:r>
          </a:p>
          <a:p>
            <a:endParaRPr lang="en-GB" dirty="0"/>
          </a:p>
          <a:p>
            <a:pPr lvl="0"/>
            <a:r>
              <a:rPr lang="en-GB" dirty="0"/>
              <a:t>Importance of complaints handling</a:t>
            </a:r>
          </a:p>
          <a:p>
            <a:endParaRPr lang="en-GB" dirty="0"/>
          </a:p>
          <a:p>
            <a:pPr lvl="0"/>
            <a:r>
              <a:rPr lang="en-GB" dirty="0"/>
              <a:t>Money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0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176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23875" y="976268"/>
            <a:ext cx="7723310" cy="553160"/>
          </a:xfrm>
        </p:spPr>
        <p:txBody>
          <a:bodyPr/>
          <a:lstStyle/>
          <a:p>
            <a:r>
              <a:rPr lang="en-GB" dirty="0"/>
              <a:t>CLAIMANT’S POSITION IN LITIGATION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endParaRPr lang="en-GB" dirty="0"/>
          </a:p>
          <a:p>
            <a:pPr lvl="0"/>
            <a:r>
              <a:rPr lang="en-GB" dirty="0"/>
              <a:t>Starting point = very little knowledge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lvl="0"/>
            <a:r>
              <a:rPr lang="en-GB" dirty="0"/>
              <a:t>Want to know the truth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lvl="0"/>
            <a:r>
              <a:rPr lang="en-GB" dirty="0"/>
              <a:t>Burden of proof</a:t>
            </a:r>
          </a:p>
          <a:p>
            <a:endParaRPr lang="en-GB" dirty="0"/>
          </a:p>
          <a:p>
            <a:pPr lvl="0"/>
            <a:r>
              <a:rPr lang="en-GB" dirty="0"/>
              <a:t>Feels David -v- Goliath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0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523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23875" y="976268"/>
            <a:ext cx="7362825" cy="553160"/>
          </a:xfrm>
        </p:spPr>
        <p:txBody>
          <a:bodyPr/>
          <a:lstStyle/>
          <a:p>
            <a:r>
              <a:rPr lang="en-GB" dirty="0"/>
              <a:t>WHAT THE CLAIMANT NEEDS/WANTS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  <a:p>
            <a:pPr lvl="0"/>
            <a:r>
              <a:rPr lang="en-GB" dirty="0"/>
              <a:t>Openness and honesty</a:t>
            </a:r>
          </a:p>
          <a:p>
            <a:endParaRPr lang="en-GB" dirty="0"/>
          </a:p>
          <a:p>
            <a:pPr lvl="0"/>
            <a:r>
              <a:rPr lang="en-GB" dirty="0"/>
              <a:t>Humanity</a:t>
            </a:r>
          </a:p>
          <a:p>
            <a:endParaRPr lang="en-GB" dirty="0"/>
          </a:p>
          <a:p>
            <a:pPr lvl="0"/>
            <a:r>
              <a:rPr lang="en-GB" dirty="0"/>
              <a:t>Resolution</a:t>
            </a:r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0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291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CASE STUDY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0000" lnSpcReduction="20000"/>
          </a:bodyPr>
          <a:lstStyle/>
          <a:p>
            <a:endParaRPr lang="en-GB" dirty="0"/>
          </a:p>
          <a:p>
            <a:pPr lvl="0"/>
            <a:r>
              <a:rPr lang="en-GB" dirty="0"/>
              <a:t>Headline figures -v- human cost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lvl="0"/>
            <a:r>
              <a:rPr lang="en-GB" dirty="0"/>
              <a:t>2000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C born (twin pregnancy) asphyxiated at birth – spastic quadriplegic CP including regular seizures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No complaints process</a:t>
            </a:r>
          </a:p>
          <a:p>
            <a:endParaRPr lang="en-GB" dirty="0"/>
          </a:p>
          <a:p>
            <a:pPr lvl="0"/>
            <a:r>
              <a:rPr lang="en-GB" dirty="0"/>
              <a:t>2005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family approached us very reluctantly </a:t>
            </a:r>
          </a:p>
          <a:p>
            <a:endParaRPr lang="en-GB" dirty="0"/>
          </a:p>
          <a:p>
            <a:pPr lvl="0"/>
            <a:r>
              <a:rPr lang="en-GB" dirty="0"/>
              <a:t>2010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Pre-Action Protocol Letter of Claim 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lvl="0"/>
            <a:r>
              <a:rPr lang="en-GB" dirty="0"/>
              <a:t>2011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Pre-Action Protocol Letter of Response – NB 14 months later – denial of liability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0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35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CASE STUDY cont.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endParaRPr lang="en-GB" dirty="0"/>
          </a:p>
          <a:p>
            <a:pPr lvl="0"/>
            <a:r>
              <a:rPr lang="en-GB" sz="1800" dirty="0"/>
              <a:t>2013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/>
              <a:t>4x letters to Defendant Solicitors trying to persuade them to settle liability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/>
              <a:t>Court Proceedings issued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/>
              <a:t>Combative defence – denied and questioned everything</a:t>
            </a:r>
          </a:p>
          <a:p>
            <a:endParaRPr lang="en-GB" sz="1800" dirty="0"/>
          </a:p>
          <a:p>
            <a:pPr lvl="0"/>
            <a:r>
              <a:rPr lang="en-GB" sz="1800" dirty="0"/>
              <a:t>October 2014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/>
              <a:t>2 weeks before Trial – Judgement entered admitting 85% liability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800" dirty="0"/>
              <a:t>Letter of apology</a:t>
            </a:r>
          </a:p>
          <a:p>
            <a:endParaRPr lang="en-GB" sz="1800" dirty="0"/>
          </a:p>
          <a:p>
            <a:pPr lvl="0"/>
            <a:r>
              <a:rPr lang="en-GB" sz="1800" dirty="0"/>
              <a:t>Total costs paid: £240,000 -v- family still struggling with a severely disabled teenager</a:t>
            </a:r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0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462207"/>
      </p:ext>
    </p:extLst>
  </p:cSld>
  <p:clrMapOvr>
    <a:masterClrMapping/>
  </p:clrMapOvr>
</p:sld>
</file>

<file path=ppt/theme/theme1.xml><?xml version="1.0" encoding="utf-8"?>
<a:theme xmlns:a="http://schemas.openxmlformats.org/drawingml/2006/main" name="Royds-Withy-King-PowerPoint-template (19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Royds-Withy-King-PowerPoint-template (19)</Template>
  <TotalTime>240</TotalTime>
  <Words>410</Words>
  <Application>Microsoft Office PowerPoint</Application>
  <PresentationFormat>On-screen Show (4:3)</PresentationFormat>
  <Paragraphs>126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Verdana</vt:lpstr>
      <vt:lpstr>Wingdings</vt:lpstr>
      <vt:lpstr>Royds-Withy-King-PowerPoint-template (19)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Rhiannon Marzocca</dc:creator>
  <cp:lastModifiedBy>Julia Price</cp:lastModifiedBy>
  <cp:revision>10</cp:revision>
  <dcterms:created xsi:type="dcterms:W3CDTF">2018-05-24T16:49:36Z</dcterms:created>
  <dcterms:modified xsi:type="dcterms:W3CDTF">2022-04-28T12:12:25Z</dcterms:modified>
</cp:coreProperties>
</file>