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17"/>
  </p:notesMasterIdLst>
  <p:sldIdLst>
    <p:sldId id="256" r:id="rId5"/>
    <p:sldId id="1170" r:id="rId6"/>
    <p:sldId id="2162" r:id="rId7"/>
    <p:sldId id="2163" r:id="rId8"/>
    <p:sldId id="2164" r:id="rId9"/>
    <p:sldId id="2165" r:id="rId10"/>
    <p:sldId id="2166" r:id="rId11"/>
    <p:sldId id="2167" r:id="rId12"/>
    <p:sldId id="2168" r:id="rId13"/>
    <p:sldId id="2169"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ma, Ayse" initials="SA" lastIdx="34" clrIdx="0">
    <p:extLst>
      <p:ext uri="{19B8F6BF-5375-455C-9EA6-DF929625EA0E}">
        <p15:presenceInfo xmlns:p15="http://schemas.microsoft.com/office/powerpoint/2012/main" userId="S::Ayse.Sema@cqc.org.uk::3c613111-aee0-4e60-aa86-e223aff8f3b2" providerId="AD"/>
      </p:ext>
    </p:extLst>
  </p:cmAuthor>
  <p:cmAuthor id="2" name="Ure Martin, Sophie" initials="SUM" lastIdx="8" clrIdx="1">
    <p:extLst>
      <p:ext uri="{19B8F6BF-5375-455C-9EA6-DF929625EA0E}">
        <p15:presenceInfo xmlns:p15="http://schemas.microsoft.com/office/powerpoint/2012/main" userId="Ure Martin, Sophie" providerId="None"/>
      </p:ext>
    </p:extLst>
  </p:cmAuthor>
  <p:cmAuthor id="3" name="Warner, Rachel" initials="WR" lastIdx="14" clrIdx="2">
    <p:extLst>
      <p:ext uri="{19B8F6BF-5375-455C-9EA6-DF929625EA0E}">
        <p15:presenceInfo xmlns:p15="http://schemas.microsoft.com/office/powerpoint/2012/main" userId="S::Rachel.Warner@cqc.org.uk::59638396-1e5e-406c-8026-038fd4b56f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43669"/>
    <a:srgbClr val="666E75"/>
    <a:srgbClr val="FDE5C5"/>
    <a:srgbClr val="005255"/>
    <a:srgbClr val="743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65506-785D-4E50-9B3F-D12425063AAB}" v="67" dt="2022-04-26T10:02:38.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9245" autoAdjust="0"/>
  </p:normalViewPr>
  <p:slideViewPr>
    <p:cSldViewPr snapToGrid="0">
      <p:cViewPr varScale="1">
        <p:scale>
          <a:sx n="74" d="100"/>
          <a:sy n="74" d="100"/>
        </p:scale>
        <p:origin x="567" y="33"/>
      </p:cViewPr>
      <p:guideLst/>
    </p:cSldViewPr>
  </p:slideViewPr>
  <p:notesTextViewPr>
    <p:cViewPr>
      <p:scale>
        <a:sx n="1" d="1"/>
        <a:sy n="1" d="1"/>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sdyke, Angela" userId="085138be-c21b-48b7-a5e4-8119527f8050" providerId="ADAL" clId="{B79DC484-2CA3-45E3-8696-A1553271AA99}"/>
    <pc:docChg chg="modSld">
      <pc:chgData name="Forsdyke, Angela" userId="085138be-c21b-48b7-a5e4-8119527f8050" providerId="ADAL" clId="{B79DC484-2CA3-45E3-8696-A1553271AA99}" dt="2022-04-26T16:33:34.571" v="2" actId="6549"/>
      <pc:docMkLst>
        <pc:docMk/>
      </pc:docMkLst>
      <pc:sldChg chg="modNotes">
        <pc:chgData name="Forsdyke, Angela" userId="085138be-c21b-48b7-a5e4-8119527f8050" providerId="ADAL" clId="{B79DC484-2CA3-45E3-8696-A1553271AA99}" dt="2022-04-26T16:33:17.967" v="0" actId="6549"/>
        <pc:sldMkLst>
          <pc:docMk/>
          <pc:sldMk cId="2414461489" sldId="2164"/>
        </pc:sldMkLst>
      </pc:sldChg>
      <pc:sldChg chg="modNotes">
        <pc:chgData name="Forsdyke, Angela" userId="085138be-c21b-48b7-a5e4-8119527f8050" providerId="ADAL" clId="{B79DC484-2CA3-45E3-8696-A1553271AA99}" dt="2022-04-26T16:33:25.780" v="1" actId="6549"/>
        <pc:sldMkLst>
          <pc:docMk/>
          <pc:sldMk cId="1933386243" sldId="2165"/>
        </pc:sldMkLst>
      </pc:sldChg>
      <pc:sldChg chg="modNotes">
        <pc:chgData name="Forsdyke, Angela" userId="085138be-c21b-48b7-a5e4-8119527f8050" providerId="ADAL" clId="{B79DC484-2CA3-45E3-8696-A1553271AA99}" dt="2022-04-26T16:33:34.571" v="2" actId="6549"/>
        <pc:sldMkLst>
          <pc:docMk/>
          <pc:sldMk cId="2842631846" sldId="21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A78A6-0F42-4FAA-BF65-C899F899D3F2}" type="datetimeFigureOut">
              <a:rPr lang="en-GB" smtClean="0"/>
              <a:t>26/04/2022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0D7BD-B251-4C81-A935-08EF5C6C800F}" type="slidenum">
              <a:rPr lang="en-GB" smtClean="0"/>
              <a:t>‹#›</a:t>
            </a:fld>
            <a:endParaRPr lang="en-GB"/>
          </a:p>
        </p:txBody>
      </p:sp>
    </p:spTree>
    <p:extLst>
      <p:ext uri="{BB962C8B-B14F-4D97-AF65-F5344CB8AC3E}">
        <p14:creationId xmlns:p14="http://schemas.microsoft.com/office/powerpoint/2010/main" val="260260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20D7BD-B251-4C81-A935-08EF5C6C800F}" type="slidenum">
              <a:rPr lang="en-GB" smtClean="0"/>
              <a:t>1</a:t>
            </a:fld>
            <a:endParaRPr lang="en-GB"/>
          </a:p>
        </p:txBody>
      </p:sp>
    </p:spTree>
    <p:extLst>
      <p:ext uri="{BB962C8B-B14F-4D97-AF65-F5344CB8AC3E}">
        <p14:creationId xmlns:p14="http://schemas.microsoft.com/office/powerpoint/2010/main" val="2377190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10</a:t>
            </a:fld>
            <a:endParaRPr lang="en-GB"/>
          </a:p>
        </p:txBody>
      </p:sp>
    </p:spTree>
    <p:extLst>
      <p:ext uri="{BB962C8B-B14F-4D97-AF65-F5344CB8AC3E}">
        <p14:creationId xmlns:p14="http://schemas.microsoft.com/office/powerpoint/2010/main" val="41672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20D7BD-B251-4C81-A935-08EF5C6C800F}" type="slidenum">
              <a:rPr lang="en-GB" smtClean="0"/>
              <a:t>11</a:t>
            </a:fld>
            <a:endParaRPr lang="en-GB"/>
          </a:p>
        </p:txBody>
      </p:sp>
    </p:spTree>
    <p:extLst>
      <p:ext uri="{BB962C8B-B14F-4D97-AF65-F5344CB8AC3E}">
        <p14:creationId xmlns:p14="http://schemas.microsoft.com/office/powerpoint/2010/main" val="59982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20D7BD-B251-4C81-A935-08EF5C6C800F}" type="slidenum">
              <a:rPr lang="en-GB" smtClean="0"/>
              <a:t>12</a:t>
            </a:fld>
            <a:endParaRPr lang="en-GB"/>
          </a:p>
        </p:txBody>
      </p:sp>
    </p:spTree>
    <p:extLst>
      <p:ext uri="{BB962C8B-B14F-4D97-AF65-F5344CB8AC3E}">
        <p14:creationId xmlns:p14="http://schemas.microsoft.com/office/powerpoint/2010/main" val="142998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2AD3E-D472-4316-B3E6-D491A475E252}" type="slidenum">
              <a:rPr lang="en-GB" smtClean="0"/>
              <a:t>2</a:t>
            </a:fld>
            <a:endParaRPr lang="en-GB"/>
          </a:p>
        </p:txBody>
      </p:sp>
    </p:spTree>
    <p:extLst>
      <p:ext uri="{BB962C8B-B14F-4D97-AF65-F5344CB8AC3E}">
        <p14:creationId xmlns:p14="http://schemas.microsoft.com/office/powerpoint/2010/main" val="232318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620D7BD-B251-4C81-A935-08EF5C6C800F}" type="slidenum">
              <a:rPr lang="en-GB" smtClean="0"/>
              <a:t>3</a:t>
            </a:fld>
            <a:endParaRPr lang="en-GB"/>
          </a:p>
        </p:txBody>
      </p:sp>
    </p:spTree>
    <p:extLst>
      <p:ext uri="{BB962C8B-B14F-4D97-AF65-F5344CB8AC3E}">
        <p14:creationId xmlns:p14="http://schemas.microsoft.com/office/powerpoint/2010/main" val="102895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D2AD3E-D472-4316-B3E6-D491A475E252}" type="slidenum">
              <a:rPr lang="en-GB" smtClean="0"/>
              <a:t>4</a:t>
            </a:fld>
            <a:endParaRPr lang="en-GB"/>
          </a:p>
        </p:txBody>
      </p:sp>
    </p:spTree>
    <p:extLst>
      <p:ext uri="{BB962C8B-B14F-4D97-AF65-F5344CB8AC3E}">
        <p14:creationId xmlns:p14="http://schemas.microsoft.com/office/powerpoint/2010/main" val="301081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5</a:t>
            </a:fld>
            <a:endParaRPr lang="en-GB"/>
          </a:p>
        </p:txBody>
      </p:sp>
    </p:spTree>
    <p:extLst>
      <p:ext uri="{BB962C8B-B14F-4D97-AF65-F5344CB8AC3E}">
        <p14:creationId xmlns:p14="http://schemas.microsoft.com/office/powerpoint/2010/main" val="403541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6</a:t>
            </a:fld>
            <a:endParaRPr lang="en-GB"/>
          </a:p>
        </p:txBody>
      </p:sp>
    </p:spTree>
    <p:extLst>
      <p:ext uri="{BB962C8B-B14F-4D97-AF65-F5344CB8AC3E}">
        <p14:creationId xmlns:p14="http://schemas.microsoft.com/office/powerpoint/2010/main" val="50398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7</a:t>
            </a:fld>
            <a:endParaRPr lang="en-GB"/>
          </a:p>
        </p:txBody>
      </p:sp>
    </p:spTree>
    <p:extLst>
      <p:ext uri="{BB962C8B-B14F-4D97-AF65-F5344CB8AC3E}">
        <p14:creationId xmlns:p14="http://schemas.microsoft.com/office/powerpoint/2010/main" val="315272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8</a:t>
            </a:fld>
            <a:endParaRPr lang="en-GB"/>
          </a:p>
        </p:txBody>
      </p:sp>
    </p:spTree>
    <p:extLst>
      <p:ext uri="{BB962C8B-B14F-4D97-AF65-F5344CB8AC3E}">
        <p14:creationId xmlns:p14="http://schemas.microsoft.com/office/powerpoint/2010/main" val="138427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D2AD3E-D472-4316-B3E6-D491A475E252}" type="slidenum">
              <a:rPr lang="en-GB" smtClean="0"/>
              <a:t>9</a:t>
            </a:fld>
            <a:endParaRPr lang="en-GB"/>
          </a:p>
        </p:txBody>
      </p:sp>
    </p:spTree>
    <p:extLst>
      <p:ext uri="{BB962C8B-B14F-4D97-AF65-F5344CB8AC3E}">
        <p14:creationId xmlns:p14="http://schemas.microsoft.com/office/powerpoint/2010/main" val="199322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420133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69804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886406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418542467"/>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medium.com/@CareQualityComm" TargetMode="External"/><Relationship Id="rId13" Type="http://schemas.openxmlformats.org/officeDocument/2006/relationships/image" Target="../media/image4.png"/><Relationship Id="rId3" Type="http://schemas.openxmlformats.org/officeDocument/2006/relationships/hyperlink" Target="https://www.cqc.org.uk/news/newsletters-alerts/email-newsletters-cqc" TargetMode="External"/><Relationship Id="rId7" Type="http://schemas.openxmlformats.org/officeDocument/2006/relationships/image" Target="../media/image10.png"/><Relationship Id="rId12" Type="http://schemas.openxmlformats.org/officeDocument/2006/relationships/image" Target="../media/image13.png"/><Relationship Id="rId17" Type="http://schemas.openxmlformats.org/officeDocument/2006/relationships/image" Target="../media/image17.jpeg"/><Relationship Id="rId2" Type="http://schemas.openxmlformats.org/officeDocument/2006/relationships/notesSlide" Target="../notesSlides/notesSlide11.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hyperlink" Target="https://cqc.citizenlab.co/en-GB/" TargetMode="External"/><Relationship Id="rId9" Type="http://schemas.openxmlformats.org/officeDocument/2006/relationships/hyperlink" Target="https://www.cqc.org.uk/publications" TargetMode="External"/><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96E8-DFEC-4D88-8859-0FA44E5C5762}"/>
              </a:ext>
            </a:extLst>
          </p:cNvPr>
          <p:cNvSpPr>
            <a:spLocks noGrp="1"/>
          </p:cNvSpPr>
          <p:nvPr>
            <p:ph type="title"/>
          </p:nvPr>
        </p:nvSpPr>
        <p:spPr>
          <a:xfrm>
            <a:off x="591173" y="215453"/>
            <a:ext cx="8259400" cy="3102935"/>
          </a:xfrm>
        </p:spPr>
        <p:txBody>
          <a:bodyPr lIns="121920" tIns="60960" rIns="121920" bIns="60960" anchor="t"/>
          <a:lstStyle/>
          <a:p>
            <a:r>
              <a:rPr lang="en-US" sz="4800" dirty="0">
                <a:solidFill>
                  <a:srgbClr val="5F2861"/>
                </a:solidFill>
                <a:cs typeface="Calibri"/>
              </a:rPr>
              <a:t>Decisions about Cardiopulmonary Resuscitation (CPR): Ensuring Effective &amp; Person </a:t>
            </a:r>
            <a:r>
              <a:rPr lang="en-US" sz="4800" dirty="0" err="1">
                <a:solidFill>
                  <a:srgbClr val="5F2861"/>
                </a:solidFill>
                <a:cs typeface="Calibri"/>
              </a:rPr>
              <a:t>Centred</a:t>
            </a:r>
            <a:r>
              <a:rPr lang="en-US" sz="4800" dirty="0">
                <a:solidFill>
                  <a:srgbClr val="5F2861"/>
                </a:solidFill>
                <a:cs typeface="Calibri"/>
              </a:rPr>
              <a:t> Practice</a:t>
            </a:r>
            <a:endParaRPr lang="en-GB" sz="4800" dirty="0">
              <a:solidFill>
                <a:srgbClr val="5F2861"/>
              </a:solidFill>
              <a:cs typeface="Calibri"/>
            </a:endParaRPr>
          </a:p>
        </p:txBody>
      </p:sp>
      <p:sp>
        <p:nvSpPr>
          <p:cNvPr id="3" name="Text Placeholder 2">
            <a:extLst>
              <a:ext uri="{FF2B5EF4-FFF2-40B4-BE49-F238E27FC236}">
                <a16:creationId xmlns:a16="http://schemas.microsoft.com/office/drawing/2014/main" id="{21A68476-28AC-429D-A6B6-ED8065E8AC1B}"/>
              </a:ext>
            </a:extLst>
          </p:cNvPr>
          <p:cNvSpPr>
            <a:spLocks noGrp="1"/>
          </p:cNvSpPr>
          <p:nvPr>
            <p:ph type="body" sz="quarter" idx="10"/>
          </p:nvPr>
        </p:nvSpPr>
        <p:spPr>
          <a:xfrm>
            <a:off x="591173" y="4233277"/>
            <a:ext cx="10515600" cy="960801"/>
          </a:xfrm>
        </p:spPr>
        <p:txBody>
          <a:bodyPr/>
          <a:lstStyle/>
          <a:p>
            <a:r>
              <a:rPr lang="en-US" sz="3733" b="1" dirty="0"/>
              <a:t>Dr Rosie Benneyworth</a:t>
            </a:r>
            <a:r>
              <a:rPr lang="en-US" sz="3733" dirty="0"/>
              <a:t>, Chief Inspector of Primary Medical Services and Integrated Care </a:t>
            </a:r>
          </a:p>
        </p:txBody>
      </p:sp>
      <p:sp>
        <p:nvSpPr>
          <p:cNvPr id="4" name="Text Placeholder 3">
            <a:extLst>
              <a:ext uri="{FF2B5EF4-FFF2-40B4-BE49-F238E27FC236}">
                <a16:creationId xmlns:a16="http://schemas.microsoft.com/office/drawing/2014/main" id="{90D4BF96-5ADE-4414-8FD7-6025F5B875A3}"/>
              </a:ext>
            </a:extLst>
          </p:cNvPr>
          <p:cNvSpPr>
            <a:spLocks noGrp="1"/>
          </p:cNvSpPr>
          <p:nvPr>
            <p:ph type="body" sz="quarter" idx="11"/>
          </p:nvPr>
        </p:nvSpPr>
        <p:spPr>
          <a:xfrm>
            <a:off x="591173" y="5450285"/>
            <a:ext cx="10515600" cy="767655"/>
          </a:xfrm>
        </p:spPr>
        <p:txBody>
          <a:bodyPr/>
          <a:lstStyle/>
          <a:p>
            <a:r>
              <a:rPr lang="en-GB" sz="3733" dirty="0">
                <a:cs typeface="Calibri"/>
              </a:rPr>
              <a:t>13 May 2022</a:t>
            </a:r>
          </a:p>
        </p:txBody>
      </p:sp>
      <p:pic>
        <p:nvPicPr>
          <p:cNvPr id="5" name="Picture 4">
            <a:extLst>
              <a:ext uri="{FF2B5EF4-FFF2-40B4-BE49-F238E27FC236}">
                <a16:creationId xmlns:a16="http://schemas.microsoft.com/office/drawing/2014/main" id="{06B9CE9E-CD41-4DBC-B170-335FD744C54F}"/>
              </a:ext>
            </a:extLst>
          </p:cNvPr>
          <p:cNvPicPr>
            <a:picLocks noChangeAspect="1"/>
          </p:cNvPicPr>
          <p:nvPr/>
        </p:nvPicPr>
        <p:blipFill>
          <a:blip r:embed="rId3"/>
          <a:stretch>
            <a:fillRect/>
          </a:stretch>
        </p:blipFill>
        <p:spPr>
          <a:xfrm>
            <a:off x="9017022" y="215453"/>
            <a:ext cx="2767701" cy="39096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648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Recommendations</a:t>
            </a:r>
          </a:p>
        </p:txBody>
      </p:sp>
      <p:sp>
        <p:nvSpPr>
          <p:cNvPr id="5" name="Speech Bubble: Rectangle 4">
            <a:extLst>
              <a:ext uri="{FF2B5EF4-FFF2-40B4-BE49-F238E27FC236}">
                <a16:creationId xmlns:a16="http://schemas.microsoft.com/office/drawing/2014/main" id="{405E1D5D-9328-4833-86D4-E4C8A5CBFCD1}"/>
              </a:ext>
            </a:extLst>
          </p:cNvPr>
          <p:cNvSpPr/>
          <p:nvPr/>
        </p:nvSpPr>
        <p:spPr bwMode="auto">
          <a:xfrm>
            <a:off x="3239374" y="4377658"/>
            <a:ext cx="2207591" cy="1492188"/>
          </a:xfrm>
          <a:prstGeom prst="wedgeRectCallout">
            <a:avLst/>
          </a:prstGeom>
          <a:solidFill>
            <a:srgbClr val="87CFC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600" kern="0">
                <a:solidFill>
                  <a:srgbClr val="FFFFFF"/>
                </a:solidFill>
                <a:ea typeface="MS PGothic"/>
                <a:cs typeface="Arial"/>
              </a:rPr>
              <a:t>Integrated care systems need to be able to monitor and assure themselves of the quality and safety of DNACPR decisions </a:t>
            </a:r>
          </a:p>
        </p:txBody>
      </p:sp>
      <p:sp>
        <p:nvSpPr>
          <p:cNvPr id="6" name="Rectangle 5">
            <a:extLst>
              <a:ext uri="{FF2B5EF4-FFF2-40B4-BE49-F238E27FC236}">
                <a16:creationId xmlns:a16="http://schemas.microsoft.com/office/drawing/2014/main" id="{5B0FEB98-9C53-42A2-938B-01D2B539F60D}"/>
              </a:ext>
            </a:extLst>
          </p:cNvPr>
          <p:cNvSpPr/>
          <p:nvPr/>
        </p:nvSpPr>
        <p:spPr>
          <a:xfrm>
            <a:off x="8424342" y="1220575"/>
            <a:ext cx="3152397" cy="2423740"/>
          </a:xfrm>
          <a:prstGeom prst="rect">
            <a:avLst/>
          </a:prstGeom>
          <a:ln w="25400">
            <a:solidFill>
              <a:srgbClr val="743669"/>
            </a:solidFill>
          </a:ln>
        </p:spPr>
        <p:txBody>
          <a:bodyPr wrap="square">
            <a:spAutoFit/>
          </a:bodyPr>
          <a:lstStyle/>
          <a:p>
            <a:pPr indent="-12383" defTabSz="342900">
              <a:spcBef>
                <a:spcPts val="900"/>
              </a:spcBef>
              <a:defRPr/>
            </a:pPr>
            <a:r>
              <a:rPr lang="en-GB" sz="1600" kern="0">
                <a:solidFill>
                  <a:srgbClr val="000000"/>
                </a:solidFill>
                <a:latin typeface="Arial"/>
                <a:ea typeface="MS PGothic"/>
                <a:cs typeface="Arial"/>
              </a:rPr>
              <a:t>DNACPR decisions need to be recognised as part of wider conversations about advance care planning and end of life care. These decisions need to be made in a safe way that protects people’s human rights </a:t>
            </a:r>
          </a:p>
          <a:p>
            <a:pPr indent="-12383" defTabSz="342900">
              <a:spcBef>
                <a:spcPts val="900"/>
              </a:spcBef>
              <a:defRPr/>
            </a:pPr>
            <a:r>
              <a:rPr lang="en-GB" sz="1600" b="1" kern="0">
                <a:solidFill>
                  <a:srgbClr val="000000"/>
                </a:solidFill>
                <a:latin typeface="Arial"/>
                <a:ea typeface="MS PGothic"/>
                <a:cs typeface="Arial"/>
              </a:rPr>
              <a:t>Responsible: Department of Health and Social Care</a:t>
            </a:r>
            <a:endParaRPr lang="en-GB" sz="1600" b="1" kern="0">
              <a:solidFill>
                <a:srgbClr val="743669"/>
              </a:solidFill>
              <a:latin typeface="Arial"/>
              <a:ea typeface="MS PGothic"/>
              <a:cs typeface="Arial"/>
            </a:endParaRPr>
          </a:p>
        </p:txBody>
      </p:sp>
      <p:sp>
        <p:nvSpPr>
          <p:cNvPr id="7" name="Rectangle 6">
            <a:extLst>
              <a:ext uri="{FF2B5EF4-FFF2-40B4-BE49-F238E27FC236}">
                <a16:creationId xmlns:a16="http://schemas.microsoft.com/office/drawing/2014/main" id="{D1D28222-4801-4B82-8A24-5005F6D640B3}"/>
              </a:ext>
            </a:extLst>
          </p:cNvPr>
          <p:cNvSpPr/>
          <p:nvPr/>
        </p:nvSpPr>
        <p:spPr>
          <a:xfrm>
            <a:off x="2134513" y="2549456"/>
            <a:ext cx="6164035" cy="507831"/>
          </a:xfrm>
          <a:prstGeom prst="rect">
            <a:avLst/>
          </a:prstGeom>
        </p:spPr>
        <p:txBody>
          <a:bodyPr wrap="square">
            <a:spAutoFit/>
          </a:bodyPr>
          <a:lstStyle/>
          <a:p>
            <a:pPr defTabSz="342900"/>
            <a:br>
              <a:rPr lang="en-GB" sz="1350" kern="0">
                <a:solidFill>
                  <a:srgbClr val="000000"/>
                </a:solidFill>
                <a:latin typeface="Arial"/>
                <a:ea typeface="MS PGothic"/>
                <a:cs typeface="Arial"/>
              </a:rPr>
            </a:br>
            <a:endParaRPr lang="en-GB" sz="1350">
              <a:solidFill>
                <a:srgbClr val="000000"/>
              </a:solidFill>
              <a:latin typeface="Arial"/>
              <a:ea typeface="ＭＳ Ｐゴシック"/>
            </a:endParaRPr>
          </a:p>
        </p:txBody>
      </p:sp>
      <p:sp>
        <p:nvSpPr>
          <p:cNvPr id="8" name="Speech Bubble: Rectangle 7">
            <a:extLst>
              <a:ext uri="{FF2B5EF4-FFF2-40B4-BE49-F238E27FC236}">
                <a16:creationId xmlns:a16="http://schemas.microsoft.com/office/drawing/2014/main" id="{9556269A-F1F4-4C29-A6EE-4E024929EC26}"/>
              </a:ext>
            </a:extLst>
          </p:cNvPr>
          <p:cNvSpPr/>
          <p:nvPr/>
        </p:nvSpPr>
        <p:spPr bwMode="auto">
          <a:xfrm>
            <a:off x="615782" y="1124796"/>
            <a:ext cx="2302207" cy="1466134"/>
          </a:xfrm>
          <a:prstGeom prst="wedgeRectCallout">
            <a:avLst/>
          </a:prstGeom>
          <a:solidFill>
            <a:srgbClr val="00525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2100" kern="0">
                <a:solidFill>
                  <a:srgbClr val="FFFFFF"/>
                </a:solidFill>
                <a:ea typeface="MS PGothic"/>
                <a:cs typeface="Arial"/>
              </a:rPr>
              <a:t>People must always be at the centre of their care</a:t>
            </a:r>
          </a:p>
        </p:txBody>
      </p:sp>
      <p:sp>
        <p:nvSpPr>
          <p:cNvPr id="11" name="Speech Bubble: Rectangle 10">
            <a:extLst>
              <a:ext uri="{FF2B5EF4-FFF2-40B4-BE49-F238E27FC236}">
                <a16:creationId xmlns:a16="http://schemas.microsoft.com/office/drawing/2014/main" id="{B7ECC9BC-9243-4751-B67E-0F0DDBD5D21C}"/>
              </a:ext>
            </a:extLst>
          </p:cNvPr>
          <p:cNvSpPr/>
          <p:nvPr/>
        </p:nvSpPr>
        <p:spPr bwMode="auto">
          <a:xfrm>
            <a:off x="3233401" y="1119200"/>
            <a:ext cx="2229615" cy="1486620"/>
          </a:xfrm>
          <a:prstGeom prst="wedgeRectCallout">
            <a:avLst/>
          </a:prstGeom>
          <a:solidFill>
            <a:srgbClr val="00525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a:r>
              <a:rPr lang="en-GB" sz="1600" kern="0">
                <a:solidFill>
                  <a:srgbClr val="FFFFFF"/>
                </a:solidFill>
                <a:ea typeface="MS PGothic"/>
                <a:cs typeface="Arial"/>
              </a:rPr>
              <a:t>Everyone needs to have access to </a:t>
            </a:r>
          </a:p>
          <a:p>
            <a:pPr algn="ctr" defTabSz="342900"/>
            <a:r>
              <a:rPr lang="en-GB" sz="1600" kern="0">
                <a:solidFill>
                  <a:srgbClr val="FFFFFF"/>
                </a:solidFill>
                <a:ea typeface="MS PGothic"/>
                <a:cs typeface="Arial"/>
              </a:rPr>
              <a:t>equal and non-discriminatory personalised support</a:t>
            </a:r>
          </a:p>
        </p:txBody>
      </p:sp>
      <p:sp>
        <p:nvSpPr>
          <p:cNvPr id="13" name="Speech Bubble: Rectangle 12">
            <a:extLst>
              <a:ext uri="{FF2B5EF4-FFF2-40B4-BE49-F238E27FC236}">
                <a16:creationId xmlns:a16="http://schemas.microsoft.com/office/drawing/2014/main" id="{8F0AED46-A2E7-4C30-AE84-84EB47351E9A}"/>
              </a:ext>
            </a:extLst>
          </p:cNvPr>
          <p:cNvSpPr/>
          <p:nvPr/>
        </p:nvSpPr>
        <p:spPr bwMode="auto">
          <a:xfrm>
            <a:off x="5789004" y="1119199"/>
            <a:ext cx="2374055" cy="1496066"/>
          </a:xfrm>
          <a:prstGeom prst="wedgeRectCallout">
            <a:avLst/>
          </a:prstGeom>
          <a:solidFill>
            <a:srgbClr val="00525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a:r>
              <a:rPr lang="en-GB" sz="1500" kern="0">
                <a:solidFill>
                  <a:srgbClr val="FFFFFF"/>
                </a:solidFill>
                <a:ea typeface="MS PGothic"/>
                <a:cs typeface="Arial"/>
              </a:rPr>
              <a:t>Clinicians, professionals and workers must </a:t>
            </a:r>
          </a:p>
          <a:p>
            <a:pPr algn="ctr" defTabSz="342900"/>
            <a:r>
              <a:rPr lang="en-GB" sz="1500" kern="0">
                <a:solidFill>
                  <a:srgbClr val="FFFFFF"/>
                </a:solidFill>
                <a:ea typeface="MS PGothic"/>
                <a:cs typeface="Arial"/>
              </a:rPr>
              <a:t>have knowledge, </a:t>
            </a:r>
          </a:p>
          <a:p>
            <a:pPr algn="ctr" defTabSz="342900"/>
            <a:r>
              <a:rPr lang="en-GB" sz="1500" kern="0">
                <a:solidFill>
                  <a:srgbClr val="FFFFFF"/>
                </a:solidFill>
                <a:ea typeface="MS PGothic"/>
                <a:cs typeface="Arial"/>
              </a:rPr>
              <a:t>skills and confidence </a:t>
            </a:r>
          </a:p>
          <a:p>
            <a:pPr algn="ctr" defTabSz="342900"/>
            <a:r>
              <a:rPr lang="en-GB" sz="1500" kern="0">
                <a:solidFill>
                  <a:srgbClr val="FFFFFF"/>
                </a:solidFill>
                <a:ea typeface="MS PGothic"/>
                <a:cs typeface="Arial"/>
              </a:rPr>
              <a:t>to speak with people and families</a:t>
            </a:r>
          </a:p>
        </p:txBody>
      </p:sp>
      <p:sp>
        <p:nvSpPr>
          <p:cNvPr id="14" name="Speech Bubble: Rectangle 13">
            <a:extLst>
              <a:ext uri="{FF2B5EF4-FFF2-40B4-BE49-F238E27FC236}">
                <a16:creationId xmlns:a16="http://schemas.microsoft.com/office/drawing/2014/main" id="{EC0136D7-37E1-4AE7-BE9C-6789B442E154}"/>
              </a:ext>
            </a:extLst>
          </p:cNvPr>
          <p:cNvSpPr/>
          <p:nvPr/>
        </p:nvSpPr>
        <p:spPr bwMode="auto">
          <a:xfrm>
            <a:off x="5789004" y="2830467"/>
            <a:ext cx="2374055" cy="1372490"/>
          </a:xfrm>
          <a:prstGeom prst="wedgeRectCallout">
            <a:avLst/>
          </a:prstGeom>
          <a:solidFill>
            <a:srgbClr val="666E75"/>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342900"/>
            <a:r>
              <a:rPr lang="en-GB" sz="1600" kern="0">
                <a:solidFill>
                  <a:srgbClr val="FFFFFF"/>
                </a:solidFill>
                <a:ea typeface="MS PGothic"/>
                <a:cs typeface="Arial"/>
              </a:rPr>
              <a:t>Support is needed for people to understand what good practice looks like for DNACPR decisions </a:t>
            </a:r>
          </a:p>
        </p:txBody>
      </p:sp>
      <p:sp>
        <p:nvSpPr>
          <p:cNvPr id="15" name="Speech Bubble: Rectangle 14">
            <a:extLst>
              <a:ext uri="{FF2B5EF4-FFF2-40B4-BE49-F238E27FC236}">
                <a16:creationId xmlns:a16="http://schemas.microsoft.com/office/drawing/2014/main" id="{A97A60AC-3BCF-4E81-B392-9A01FD52E7D6}"/>
              </a:ext>
            </a:extLst>
          </p:cNvPr>
          <p:cNvSpPr/>
          <p:nvPr/>
        </p:nvSpPr>
        <p:spPr bwMode="auto">
          <a:xfrm>
            <a:off x="637391" y="2811120"/>
            <a:ext cx="2280658" cy="1346348"/>
          </a:xfrm>
          <a:prstGeom prst="wedgeRectCallout">
            <a:avLst/>
          </a:prstGeom>
          <a:solidFill>
            <a:srgbClr val="666E7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400" kern="0">
                <a:solidFill>
                  <a:srgbClr val="FFFFFF"/>
                </a:solidFill>
                <a:ea typeface="MS PGothic"/>
                <a:cs typeface="Arial"/>
              </a:rPr>
              <a:t>Professionals and patients need support so they all share the same understanding and expectations for DNACPR decisions</a:t>
            </a:r>
          </a:p>
        </p:txBody>
      </p:sp>
      <p:sp>
        <p:nvSpPr>
          <p:cNvPr id="16" name="Speech Bubble: Rectangle 15">
            <a:extLst>
              <a:ext uri="{FF2B5EF4-FFF2-40B4-BE49-F238E27FC236}">
                <a16:creationId xmlns:a16="http://schemas.microsoft.com/office/drawing/2014/main" id="{6BB58BF7-BC99-43DC-AE22-9051EDB39517}"/>
              </a:ext>
            </a:extLst>
          </p:cNvPr>
          <p:cNvSpPr/>
          <p:nvPr/>
        </p:nvSpPr>
        <p:spPr bwMode="auto">
          <a:xfrm>
            <a:off x="3219376" y="2830467"/>
            <a:ext cx="2229559" cy="1346299"/>
          </a:xfrm>
          <a:prstGeom prst="wedgeRectCallout">
            <a:avLst/>
          </a:prstGeom>
          <a:solidFill>
            <a:srgbClr val="666E7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kern="0">
                <a:solidFill>
                  <a:srgbClr val="FFFFFF"/>
                </a:solidFill>
                <a:ea typeface="MS PGothic"/>
                <a:cs typeface="Arial"/>
              </a:rPr>
              <a:t>People need to have more positive and seamless experiences of care</a:t>
            </a:r>
          </a:p>
        </p:txBody>
      </p:sp>
      <p:sp>
        <p:nvSpPr>
          <p:cNvPr id="17" name="Speech Bubble: Rectangle 16">
            <a:extLst>
              <a:ext uri="{FF2B5EF4-FFF2-40B4-BE49-F238E27FC236}">
                <a16:creationId xmlns:a16="http://schemas.microsoft.com/office/drawing/2014/main" id="{DBFE0A3C-FAEB-4E9C-B9C8-878B6D6BE07B}"/>
              </a:ext>
            </a:extLst>
          </p:cNvPr>
          <p:cNvSpPr/>
          <p:nvPr/>
        </p:nvSpPr>
        <p:spPr bwMode="auto">
          <a:xfrm>
            <a:off x="5789004" y="4361635"/>
            <a:ext cx="2391524" cy="1475469"/>
          </a:xfrm>
          <a:prstGeom prst="wedgeRectCallout">
            <a:avLst/>
          </a:prstGeom>
          <a:solidFill>
            <a:srgbClr val="87CFC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kern="0">
                <a:solidFill>
                  <a:srgbClr val="FFFFFF"/>
                </a:solidFill>
                <a:ea typeface="MS PGothic"/>
                <a:cs typeface="Arial"/>
              </a:rPr>
              <a:t>Health and social care providers must ensure that all workers understand how to speak up</a:t>
            </a:r>
          </a:p>
        </p:txBody>
      </p:sp>
      <p:sp>
        <p:nvSpPr>
          <p:cNvPr id="18" name="Speech Bubble: Rectangle 17">
            <a:extLst>
              <a:ext uri="{FF2B5EF4-FFF2-40B4-BE49-F238E27FC236}">
                <a16:creationId xmlns:a16="http://schemas.microsoft.com/office/drawing/2014/main" id="{B1D66019-DD46-4C58-8B8A-5BBBAA746C67}"/>
              </a:ext>
            </a:extLst>
          </p:cNvPr>
          <p:cNvSpPr/>
          <p:nvPr/>
        </p:nvSpPr>
        <p:spPr bwMode="auto">
          <a:xfrm>
            <a:off x="627106" y="4366590"/>
            <a:ext cx="2302207" cy="1527650"/>
          </a:xfrm>
          <a:prstGeom prst="wedgeRectCallout">
            <a:avLst/>
          </a:prstGeom>
          <a:solidFill>
            <a:srgbClr val="87CFC5"/>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kern="0">
                <a:solidFill>
                  <a:srgbClr val="FFFFFF"/>
                </a:solidFill>
                <a:ea typeface="MS PGothic"/>
                <a:cs typeface="Arial"/>
              </a:rPr>
              <a:t>There must be comprehensive records of conversations and agreed decisions</a:t>
            </a:r>
          </a:p>
        </p:txBody>
      </p:sp>
      <p:sp>
        <p:nvSpPr>
          <p:cNvPr id="19" name="Rectangle 18">
            <a:extLst>
              <a:ext uri="{FF2B5EF4-FFF2-40B4-BE49-F238E27FC236}">
                <a16:creationId xmlns:a16="http://schemas.microsoft.com/office/drawing/2014/main" id="{AA01EEC4-645F-47F4-BF06-2DAA8010C3BE}"/>
              </a:ext>
            </a:extLst>
          </p:cNvPr>
          <p:cNvSpPr/>
          <p:nvPr/>
        </p:nvSpPr>
        <p:spPr bwMode="auto">
          <a:xfrm>
            <a:off x="8424342" y="3886329"/>
            <a:ext cx="3152397" cy="1931298"/>
          </a:xfrm>
          <a:prstGeom prst="rect">
            <a:avLst/>
          </a:prstGeom>
          <a:ln w="25400">
            <a:solidFill>
              <a:srgbClr val="743669"/>
            </a:solidFill>
          </a:ln>
        </p:spPr>
        <p:txBody>
          <a:bodyPr wrap="square">
            <a:spAutoFit/>
          </a:bodyPr>
          <a:lstStyle/>
          <a:p>
            <a:pPr indent="-12383" defTabSz="342900">
              <a:spcBef>
                <a:spcPts val="900"/>
              </a:spcBef>
            </a:pPr>
            <a:r>
              <a:rPr lang="en-GB" sz="1600" kern="0">
                <a:solidFill>
                  <a:srgbClr val="000000"/>
                </a:solidFill>
                <a:latin typeface="Arial"/>
                <a:ea typeface="MS PGothic"/>
                <a:cs typeface="Arial"/>
              </a:rPr>
              <a:t>CQC must continue to seek assurance that people are at the centre of personalised, high-quality and safe experiences of DNACPR decisions</a:t>
            </a:r>
          </a:p>
          <a:p>
            <a:pPr indent="-12383" defTabSz="342900">
              <a:spcBef>
                <a:spcPts val="900"/>
              </a:spcBef>
            </a:pPr>
            <a:r>
              <a:rPr lang="en-US" sz="1600" b="1" kern="0">
                <a:solidFill>
                  <a:srgbClr val="000000"/>
                </a:solidFill>
                <a:latin typeface="Arial"/>
                <a:ea typeface="MS PGothic"/>
                <a:cs typeface="Arial"/>
              </a:rPr>
              <a:t>Responsible: Care Quality Commission </a:t>
            </a:r>
          </a:p>
        </p:txBody>
      </p:sp>
    </p:spTree>
    <p:extLst>
      <p:ext uri="{BB962C8B-B14F-4D97-AF65-F5344CB8AC3E}">
        <p14:creationId xmlns:p14="http://schemas.microsoft.com/office/powerpoint/2010/main" val="284263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135424B6-648C-4285-87B9-A56DDCF9B871}"/>
              </a:ext>
            </a:extLst>
          </p:cNvPr>
          <p:cNvSpPr txBox="1"/>
          <p:nvPr/>
        </p:nvSpPr>
        <p:spPr>
          <a:xfrm>
            <a:off x="2366803" y="319512"/>
            <a:ext cx="5781759" cy="1067087"/>
          </a:xfrm>
          <a:prstGeom prst="rect">
            <a:avLst/>
          </a:prstGeom>
          <a:noFill/>
        </p:spPr>
        <p:txBody>
          <a:bodyPr wrap="square" lIns="121920" tIns="60960" rIns="121920" bIns="60960" rtlCol="0" anchor="t">
            <a:spAutoFit/>
          </a:bodyPr>
          <a:lstStyle/>
          <a:p>
            <a:pPr defTabSz="609585">
              <a:defRPr/>
            </a:pPr>
            <a:r>
              <a:rPr lang="en-GB" sz="2400" b="1">
                <a:solidFill>
                  <a:srgbClr val="000000"/>
                </a:solidFill>
                <a:latin typeface="Arial"/>
                <a:ea typeface="ＭＳ Ｐゴシック"/>
                <a:cs typeface="Arial"/>
                <a:sym typeface="Arial"/>
                <a:rtl val="0"/>
              </a:rPr>
              <a:t>Provider Bulletin</a:t>
            </a:r>
          </a:p>
          <a:p>
            <a:pPr defTabSz="609585">
              <a:defRPr/>
            </a:pPr>
            <a:r>
              <a:rPr lang="en-GB" sz="1867">
                <a:solidFill>
                  <a:srgbClr val="000000"/>
                </a:solidFill>
                <a:latin typeface="Arial"/>
                <a:ea typeface="ＭＳ Ｐゴシック"/>
                <a:cs typeface="Arial"/>
                <a:sym typeface="Arial"/>
                <a:hlinkClick r:id="rId3"/>
                <a:rtl val="0"/>
              </a:rPr>
              <a:t>https://www.cqc.org.uk/news/newsletters-alerts/email-newsletters-cqc</a:t>
            </a:r>
            <a:r>
              <a:rPr lang="en-GB" sz="1867">
                <a:solidFill>
                  <a:srgbClr val="000000"/>
                </a:solidFill>
                <a:latin typeface="Arial"/>
                <a:ea typeface="ＭＳ Ｐゴシック"/>
                <a:cs typeface="Arial"/>
                <a:sym typeface="Arial"/>
                <a:rtl val="0"/>
              </a:rPr>
              <a:t> or Search: CQC bulletin</a:t>
            </a:r>
          </a:p>
        </p:txBody>
      </p:sp>
      <p:sp>
        <p:nvSpPr>
          <p:cNvPr id="29" name="TextBox 28">
            <a:extLst>
              <a:ext uri="{FF2B5EF4-FFF2-40B4-BE49-F238E27FC236}">
                <a16:creationId xmlns:a16="http://schemas.microsoft.com/office/drawing/2014/main" id="{1F4CB875-FC5F-4821-89FD-0D48A66AE8E0}"/>
              </a:ext>
            </a:extLst>
          </p:cNvPr>
          <p:cNvSpPr txBox="1"/>
          <p:nvPr/>
        </p:nvSpPr>
        <p:spPr>
          <a:xfrm>
            <a:off x="2381145" y="1396430"/>
            <a:ext cx="4397283" cy="1744324"/>
          </a:xfrm>
          <a:prstGeom prst="rect">
            <a:avLst/>
          </a:prstGeom>
          <a:noFill/>
        </p:spPr>
        <p:txBody>
          <a:bodyPr wrap="square" lIns="121920" tIns="60960" rIns="121920" bIns="60960" rtlCol="0" anchor="t">
            <a:spAutoFit/>
          </a:bodyPr>
          <a:lstStyle>
            <a:defPPr>
              <a:defRPr lang="en-US"/>
            </a:defPPr>
            <a:lvl1pPr marR="0" lvl="0" indent="0" defTabSz="914400" fontAlgn="auto">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LnTx/>
                <a:uFillTx/>
                <a:latin typeface="Arial"/>
                <a:ea typeface="ＭＳ Ｐゴシック"/>
              </a:defRPr>
            </a:lvl1pPr>
          </a:lstStyle>
          <a:p>
            <a:pPr defTabSz="1219170">
              <a:defRPr/>
            </a:pPr>
            <a:r>
              <a:rPr lang="en-GB">
                <a:cs typeface="Arial"/>
                <a:sym typeface="Arial"/>
                <a:rtl val="0"/>
              </a:rPr>
              <a:t>Social</a:t>
            </a:r>
          </a:p>
          <a:p>
            <a:pPr defTabSz="1219170">
              <a:spcAft>
                <a:spcPts val="400"/>
              </a:spcAft>
              <a:defRPr/>
            </a:pPr>
            <a:r>
              <a:rPr lang="en-GB" sz="1867" b="0">
                <a:cs typeface="Arial"/>
                <a:sym typeface="Arial"/>
                <a:rtl val="0"/>
              </a:rPr>
              <a:t>@CQCProf </a:t>
            </a:r>
            <a:r>
              <a:rPr lang="en-GB" altLang="en-US" sz="1867" b="0">
                <a:ea typeface="ヒラギノ角ゴ Pro W3"/>
                <a:cs typeface="Arial"/>
                <a:sym typeface="Arial"/>
                <a:rtl val="0"/>
              </a:rPr>
              <a:t>@CQCProf      </a:t>
            </a:r>
            <a:endParaRPr lang="en-GB" altLang="en-US" sz="1867" b="0">
              <a:ea typeface="ヒラギノ角ゴ Pro W3" charset="-128"/>
              <a:cs typeface="Arial"/>
              <a:sym typeface="Arial"/>
              <a:rtl val="0"/>
            </a:endParaRPr>
          </a:p>
          <a:p>
            <a:pPr defTabSz="1219170" fontAlgn="base">
              <a:spcBef>
                <a:spcPct val="0"/>
              </a:spcBef>
              <a:spcAft>
                <a:spcPts val="400"/>
              </a:spcAft>
              <a:buSzPct val="100000"/>
              <a:defRPr/>
            </a:pPr>
            <a:r>
              <a:rPr lang="en-GB" altLang="en-US" sz="1867" b="0">
                <a:latin typeface="Arial" charset="0"/>
                <a:ea typeface="ヒラギノ角ゴ Pro W3" charset="-128"/>
                <a:cs typeface="Arial"/>
                <a:sym typeface="Arial"/>
                <a:rtl val="0"/>
              </a:rPr>
              <a:t>youtube.com/user/</a:t>
            </a:r>
            <a:r>
              <a:rPr lang="en-GB" altLang="en-US" sz="1867" b="0" err="1">
                <a:latin typeface="Arial" charset="0"/>
                <a:ea typeface="ヒラギノ角ゴ Pro W3" charset="-128"/>
                <a:cs typeface="Arial"/>
                <a:sym typeface="Arial"/>
                <a:rtl val="0"/>
              </a:rPr>
              <a:t>cqcdigitalcomms</a:t>
            </a:r>
            <a:endParaRPr lang="en-GB" altLang="en-US" sz="1867" b="0">
              <a:latin typeface="Arial" charset="0"/>
              <a:ea typeface="ヒラギノ角ゴ Pro W3" charset="-128"/>
              <a:cs typeface="Arial"/>
              <a:sym typeface="Arial"/>
              <a:rtl val="0"/>
            </a:endParaRPr>
          </a:p>
          <a:p>
            <a:pPr defTabSz="1219170" fontAlgn="base">
              <a:spcBef>
                <a:spcPct val="0"/>
              </a:spcBef>
              <a:buSzPct val="100000"/>
              <a:defRPr/>
            </a:pPr>
            <a:r>
              <a:rPr lang="en-GB" altLang="en-US" sz="1867" b="0">
                <a:latin typeface="Arial" charset="0"/>
                <a:ea typeface="ヒラギノ角ゴ Pro W3" charset="-128"/>
                <a:cs typeface="Arial"/>
                <a:sym typeface="Arial"/>
                <a:rtl val="0"/>
              </a:rPr>
              <a:t>facebook.com/</a:t>
            </a:r>
            <a:r>
              <a:rPr lang="en-GB" altLang="en-US" sz="1867" b="0" err="1">
                <a:latin typeface="Arial" charset="0"/>
                <a:ea typeface="ヒラギノ角ゴ Pro W3" charset="-128"/>
                <a:cs typeface="Arial"/>
                <a:sym typeface="Arial"/>
                <a:rtl val="0"/>
              </a:rPr>
              <a:t>CareQualityCommission</a:t>
            </a:r>
            <a:endParaRPr lang="en-GB" altLang="en-US" sz="1867" b="0">
              <a:latin typeface="Arial" charset="0"/>
              <a:ea typeface="ヒラギノ角ゴ Pro W3" charset="-128"/>
              <a:cs typeface="Arial"/>
              <a:sym typeface="Arial"/>
              <a:rtl val="0"/>
            </a:endParaRPr>
          </a:p>
          <a:p>
            <a:pPr defTabSz="1219170">
              <a:defRPr/>
            </a:pPr>
            <a:r>
              <a:rPr lang="en-GB" sz="1867" b="0">
                <a:cs typeface="Arial"/>
                <a:sym typeface="Arial"/>
                <a:rtl val="0"/>
              </a:rPr>
              <a:t> </a:t>
            </a:r>
          </a:p>
        </p:txBody>
      </p:sp>
      <p:sp>
        <p:nvSpPr>
          <p:cNvPr id="30" name="TextBox 29">
            <a:extLst>
              <a:ext uri="{FF2B5EF4-FFF2-40B4-BE49-F238E27FC236}">
                <a16:creationId xmlns:a16="http://schemas.microsoft.com/office/drawing/2014/main" id="{444D1591-3CEC-4D84-9098-8332D6F87A4E}"/>
              </a:ext>
            </a:extLst>
          </p:cNvPr>
          <p:cNvSpPr txBox="1"/>
          <p:nvPr/>
        </p:nvSpPr>
        <p:spPr>
          <a:xfrm>
            <a:off x="2361768" y="2856813"/>
            <a:ext cx="4594176" cy="1131207"/>
          </a:xfrm>
          <a:prstGeom prst="rect">
            <a:avLst/>
          </a:prstGeom>
          <a:noFill/>
        </p:spPr>
        <p:txBody>
          <a:bodyPr wrap="square" lIns="121920" tIns="60960" rIns="121920" bIns="60960" rtlCol="0" anchor="t">
            <a:spAutoFit/>
          </a:bodyPr>
          <a:lstStyle/>
          <a:p>
            <a:pPr defTabSz="1219170">
              <a:defRPr/>
            </a:pPr>
            <a:r>
              <a:rPr lang="en-GB" sz="2400" b="1">
                <a:solidFill>
                  <a:srgbClr val="000000"/>
                </a:solidFill>
                <a:latin typeface="Arial"/>
                <a:ea typeface="ＭＳ Ｐゴシック"/>
                <a:cs typeface="Arial"/>
                <a:sym typeface="Arial"/>
                <a:rtl val="0"/>
              </a:rPr>
              <a:t>Digital platform</a:t>
            </a:r>
          </a:p>
          <a:p>
            <a:pPr defTabSz="1219170">
              <a:spcBef>
                <a:spcPts val="533"/>
              </a:spcBef>
              <a:defRPr/>
            </a:pPr>
            <a:r>
              <a:rPr lang="en-GB" sz="1867">
                <a:solidFill>
                  <a:srgbClr val="000000"/>
                </a:solidFill>
                <a:latin typeface="Arial"/>
                <a:ea typeface="ＭＳ Ｐゴシック"/>
                <a:cs typeface="Arial"/>
                <a:sym typeface="Arial"/>
                <a:hlinkClick r:id="rId4"/>
                <a:rtl val="0"/>
              </a:rPr>
              <a:t>https://cqc.citizenlab.co/en-GB/</a:t>
            </a:r>
            <a:r>
              <a:rPr lang="en-GB" sz="1867">
                <a:solidFill>
                  <a:srgbClr val="000000"/>
                </a:solidFill>
                <a:latin typeface="Arial"/>
                <a:ea typeface="ＭＳ Ｐゴシック"/>
                <a:cs typeface="Arial"/>
                <a:sym typeface="Arial"/>
                <a:rtl val="0"/>
              </a:rPr>
              <a:t> or Search: </a:t>
            </a:r>
            <a:r>
              <a:rPr lang="en-GB" sz="1867" err="1">
                <a:solidFill>
                  <a:srgbClr val="000000"/>
                </a:solidFill>
                <a:latin typeface="Arial"/>
                <a:ea typeface="ＭＳ Ｐゴシック"/>
                <a:cs typeface="Arial"/>
                <a:sym typeface="Arial"/>
                <a:rtl val="0"/>
              </a:rPr>
              <a:t>Citizenlab</a:t>
            </a:r>
            <a:r>
              <a:rPr lang="en-GB" sz="1867">
                <a:solidFill>
                  <a:srgbClr val="000000"/>
                </a:solidFill>
                <a:latin typeface="Arial"/>
                <a:ea typeface="ＭＳ Ｐゴシック"/>
                <a:cs typeface="Arial"/>
                <a:sym typeface="Arial"/>
                <a:rtl val="0"/>
              </a:rPr>
              <a:t> CQC</a:t>
            </a:r>
            <a:endParaRPr lang="en-GB" sz="1867" kern="0">
              <a:solidFill>
                <a:srgbClr val="000000"/>
              </a:solidFill>
              <a:latin typeface="Arial"/>
              <a:cs typeface="Arial"/>
              <a:sym typeface="Arial"/>
              <a:rtl val="0"/>
            </a:endParaRPr>
          </a:p>
        </p:txBody>
      </p:sp>
      <p:pic>
        <p:nvPicPr>
          <p:cNvPr id="31" name="Picture 6">
            <a:extLst>
              <a:ext uri="{FF2B5EF4-FFF2-40B4-BE49-F238E27FC236}">
                <a16:creationId xmlns:a16="http://schemas.microsoft.com/office/drawing/2014/main" id="{EEFED114-3803-425F-AE22-251D6CB23F3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56943" y="3024601"/>
            <a:ext cx="1795359" cy="7954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14 Best Podcasts for Social Media Marketers | Elegant Themes Blog">
            <a:extLst>
              <a:ext uri="{FF2B5EF4-FFF2-40B4-BE49-F238E27FC236}">
                <a16:creationId xmlns:a16="http://schemas.microsoft.com/office/drawing/2014/main" id="{715D5D9D-C6EF-463D-B136-B8146DC399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85" t="15938" r="6365" b="14532"/>
          <a:stretch/>
        </p:blipFill>
        <p:spPr bwMode="auto">
          <a:xfrm>
            <a:off x="682765" y="4087809"/>
            <a:ext cx="1564256" cy="8330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D3F7305-CDD2-4B03-A481-BDC6D4B007A8}"/>
              </a:ext>
            </a:extLst>
          </p:cNvPr>
          <p:cNvSpPr txBox="1"/>
          <p:nvPr/>
        </p:nvSpPr>
        <p:spPr>
          <a:xfrm>
            <a:off x="2352302" y="4009881"/>
            <a:ext cx="6308004" cy="1067087"/>
          </a:xfrm>
          <a:prstGeom prst="rect">
            <a:avLst/>
          </a:prstGeom>
          <a:noFill/>
        </p:spPr>
        <p:txBody>
          <a:bodyPr wrap="square" lIns="121920" tIns="60960" rIns="121920" bIns="60960" rtlCol="0" anchor="t">
            <a:spAutoFit/>
          </a:bodyPr>
          <a:lstStyle/>
          <a:p>
            <a:pPr defTabSz="1219170">
              <a:defRPr/>
            </a:pPr>
            <a:r>
              <a:rPr lang="en-GB" sz="2400" b="1">
                <a:solidFill>
                  <a:srgbClr val="000000"/>
                </a:solidFill>
                <a:latin typeface="Arial"/>
                <a:ea typeface="ＭＳ Ｐゴシック"/>
                <a:cs typeface="Arial"/>
                <a:sym typeface="Arial"/>
                <a:rtl val="0"/>
              </a:rPr>
              <a:t>Podcasts </a:t>
            </a:r>
          </a:p>
          <a:p>
            <a:pPr defTabSz="1219170">
              <a:defRPr/>
            </a:pPr>
            <a:r>
              <a:rPr lang="en-GB" sz="1867">
                <a:solidFill>
                  <a:srgbClr val="000000"/>
                </a:solidFill>
                <a:latin typeface="Arial"/>
                <a:ea typeface="ＭＳ Ｐゴシック"/>
                <a:cs typeface="Arial"/>
                <a:sym typeface="Arial"/>
                <a:rtl val="0"/>
              </a:rPr>
              <a:t>Wherever you listen to podcasts</a:t>
            </a:r>
            <a:br>
              <a:rPr lang="en-GB" sz="1867">
                <a:solidFill>
                  <a:srgbClr val="000000"/>
                </a:solidFill>
                <a:latin typeface="Arial"/>
                <a:ea typeface="ＭＳ Ｐゴシック"/>
                <a:cs typeface="Arial"/>
                <a:sym typeface="Arial"/>
                <a:rtl val="0"/>
              </a:rPr>
            </a:br>
            <a:r>
              <a:rPr lang="en-GB" sz="1867">
                <a:solidFill>
                  <a:srgbClr val="000000"/>
                </a:solidFill>
                <a:latin typeface="Arial"/>
                <a:ea typeface="ＭＳ Ｐゴシック"/>
                <a:cs typeface="Arial"/>
                <a:sym typeface="Arial"/>
                <a:rtl val="0"/>
              </a:rPr>
              <a:t>Search: CQC Connect </a:t>
            </a:r>
          </a:p>
        </p:txBody>
      </p:sp>
      <p:pic>
        <p:nvPicPr>
          <p:cNvPr id="34" name="Picture 33">
            <a:extLst>
              <a:ext uri="{FF2B5EF4-FFF2-40B4-BE49-F238E27FC236}">
                <a16:creationId xmlns:a16="http://schemas.microsoft.com/office/drawing/2014/main" id="{B55B0DE1-998E-4ACF-9A00-9809F2EE38C6}"/>
              </a:ext>
            </a:extLst>
          </p:cNvPr>
          <p:cNvPicPr>
            <a:picLocks noChangeAspect="1"/>
          </p:cNvPicPr>
          <p:nvPr/>
        </p:nvPicPr>
        <p:blipFill>
          <a:blip r:embed="rId7"/>
          <a:stretch>
            <a:fillRect/>
          </a:stretch>
        </p:blipFill>
        <p:spPr>
          <a:xfrm>
            <a:off x="613813" y="5266708"/>
            <a:ext cx="1767331" cy="743401"/>
          </a:xfrm>
          <a:prstGeom prst="rect">
            <a:avLst/>
          </a:prstGeom>
        </p:spPr>
      </p:pic>
      <p:sp>
        <p:nvSpPr>
          <p:cNvPr id="35" name="TextBox 34">
            <a:extLst>
              <a:ext uri="{FF2B5EF4-FFF2-40B4-BE49-F238E27FC236}">
                <a16:creationId xmlns:a16="http://schemas.microsoft.com/office/drawing/2014/main" id="{2E44A12D-44EB-451E-B6BD-C9021E07D107}"/>
              </a:ext>
            </a:extLst>
          </p:cNvPr>
          <p:cNvSpPr txBox="1"/>
          <p:nvPr/>
        </p:nvSpPr>
        <p:spPr>
          <a:xfrm>
            <a:off x="2399097" y="5036532"/>
            <a:ext cx="5575699" cy="1195327"/>
          </a:xfrm>
          <a:prstGeom prst="rect">
            <a:avLst/>
          </a:prstGeom>
          <a:noFill/>
        </p:spPr>
        <p:txBody>
          <a:bodyPr wrap="square" lIns="121920" tIns="60960" rIns="121920" bIns="60960" rtlCol="0" anchor="t">
            <a:spAutoFit/>
          </a:bodyPr>
          <a:lstStyle/>
          <a:p>
            <a:pPr defTabSz="1219170">
              <a:defRPr/>
            </a:pPr>
            <a:r>
              <a:rPr lang="en-GB" sz="2400" b="1">
                <a:solidFill>
                  <a:srgbClr val="000000"/>
                </a:solidFill>
                <a:latin typeface="Arial"/>
                <a:ea typeface="ＭＳ Ｐゴシック"/>
                <a:cs typeface="Arial"/>
                <a:sym typeface="Arial"/>
                <a:rtl val="0"/>
              </a:rPr>
              <a:t>Blogs </a:t>
            </a:r>
          </a:p>
          <a:p>
            <a:pPr defTabSz="1219170">
              <a:spcBef>
                <a:spcPts val="533"/>
              </a:spcBef>
              <a:defRPr/>
            </a:pPr>
            <a:r>
              <a:rPr lang="en-GB" sz="1867">
                <a:solidFill>
                  <a:srgbClr val="000000"/>
                </a:solidFill>
                <a:latin typeface="Arial"/>
                <a:ea typeface="ＭＳ Ｐゴシック"/>
                <a:cs typeface="Arial"/>
                <a:sym typeface="Arial"/>
                <a:hlinkClick r:id="rId8"/>
                <a:rtl val="0"/>
              </a:rPr>
              <a:t>https://medium.com/@CareQualityComm</a:t>
            </a:r>
            <a:r>
              <a:rPr lang="en-GB" sz="1867">
                <a:solidFill>
                  <a:srgbClr val="000000"/>
                </a:solidFill>
                <a:latin typeface="Arial"/>
                <a:ea typeface="ＭＳ Ｐゴシック"/>
                <a:cs typeface="Arial"/>
                <a:sym typeface="Arial"/>
                <a:rtl val="0"/>
              </a:rPr>
              <a:t> </a:t>
            </a:r>
          </a:p>
          <a:p>
            <a:pPr defTabSz="1219170">
              <a:spcBef>
                <a:spcPts val="533"/>
              </a:spcBef>
              <a:defRPr/>
            </a:pPr>
            <a:r>
              <a:rPr lang="en-GB" sz="1867">
                <a:solidFill>
                  <a:srgbClr val="000000"/>
                </a:solidFill>
                <a:latin typeface="Arial"/>
                <a:ea typeface="ＭＳ Ｐゴシック"/>
                <a:cs typeface="Arial"/>
                <a:sym typeface="Arial"/>
                <a:rtl val="0"/>
              </a:rPr>
              <a:t>or Search: Medium CQC</a:t>
            </a:r>
          </a:p>
        </p:txBody>
      </p:sp>
      <p:sp>
        <p:nvSpPr>
          <p:cNvPr id="36" name="TextBox 35">
            <a:extLst>
              <a:ext uri="{FF2B5EF4-FFF2-40B4-BE49-F238E27FC236}">
                <a16:creationId xmlns:a16="http://schemas.microsoft.com/office/drawing/2014/main" id="{B1D6FAE8-8504-4D41-A487-010149173C14}"/>
              </a:ext>
            </a:extLst>
          </p:cNvPr>
          <p:cNvSpPr txBox="1"/>
          <p:nvPr/>
        </p:nvSpPr>
        <p:spPr>
          <a:xfrm>
            <a:off x="8308304" y="254103"/>
            <a:ext cx="2749465" cy="985078"/>
          </a:xfrm>
          <a:prstGeom prst="rect">
            <a:avLst/>
          </a:prstGeom>
          <a:noFill/>
        </p:spPr>
        <p:txBody>
          <a:bodyPr wrap="square" lIns="121920" tIns="60960" rIns="121920" bIns="60960" rtlCol="0" anchor="t">
            <a:spAutoFit/>
          </a:bodyPr>
          <a:lstStyle/>
          <a:p>
            <a:pPr defTabSz="609585">
              <a:defRPr/>
            </a:pPr>
            <a:r>
              <a:rPr lang="en-GB" sz="1867" b="1">
                <a:solidFill>
                  <a:srgbClr val="000000"/>
                </a:solidFill>
                <a:latin typeface="Arial"/>
                <a:ea typeface="ＭＳ Ｐゴシック"/>
                <a:cs typeface="Arial"/>
                <a:sym typeface="Arial"/>
                <a:rtl val="0"/>
              </a:rPr>
              <a:t>Publications </a:t>
            </a:r>
          </a:p>
          <a:p>
            <a:pPr defTabSz="609585">
              <a:defRPr/>
            </a:pPr>
            <a:r>
              <a:rPr lang="en-GB" sz="1867">
                <a:solidFill>
                  <a:srgbClr val="000000"/>
                </a:solidFill>
                <a:latin typeface="Arial"/>
                <a:ea typeface="ＭＳ Ｐゴシック"/>
                <a:cs typeface="Arial"/>
                <a:sym typeface="Arial"/>
                <a:hlinkClick r:id="rId9"/>
                <a:rtl val="0"/>
              </a:rPr>
              <a:t>https://www.cqc.org.uk/publications</a:t>
            </a:r>
            <a:r>
              <a:rPr lang="en-GB" sz="1867">
                <a:solidFill>
                  <a:srgbClr val="000000"/>
                </a:solidFill>
                <a:latin typeface="Arial"/>
                <a:ea typeface="ＭＳ Ｐゴシック"/>
                <a:cs typeface="Arial"/>
                <a:sym typeface="Arial"/>
                <a:rtl val="0"/>
              </a:rPr>
              <a:t> </a:t>
            </a:r>
          </a:p>
        </p:txBody>
      </p:sp>
      <p:pic>
        <p:nvPicPr>
          <p:cNvPr id="38" name="Picture 37">
            <a:extLst>
              <a:ext uri="{FF2B5EF4-FFF2-40B4-BE49-F238E27FC236}">
                <a16:creationId xmlns:a16="http://schemas.microsoft.com/office/drawing/2014/main" id="{AE462F25-AB76-4958-A53B-8313133F16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01667" y="1453227"/>
            <a:ext cx="1511831" cy="2142480"/>
          </a:xfrm>
          <a:prstGeom prst="rect">
            <a:avLst/>
          </a:prstGeom>
          <a:effectLst>
            <a:outerShdw blurRad="50800" dist="38100" dir="5400000" algn="t" rotWithShape="0">
              <a:prstClr val="black">
                <a:alpha val="40000"/>
              </a:prstClr>
            </a:outerShdw>
          </a:effectLst>
        </p:spPr>
      </p:pic>
      <p:pic>
        <p:nvPicPr>
          <p:cNvPr id="40" name="Picture 39">
            <a:extLst>
              <a:ext uri="{FF2B5EF4-FFF2-40B4-BE49-F238E27FC236}">
                <a16:creationId xmlns:a16="http://schemas.microsoft.com/office/drawing/2014/main" id="{6496473D-02E5-4C7E-B102-C6681CDFEFA1}"/>
              </a:ext>
            </a:extLst>
          </p:cNvPr>
          <p:cNvPicPr>
            <a:picLocks noChangeAspect="1"/>
          </p:cNvPicPr>
          <p:nvPr/>
        </p:nvPicPr>
        <p:blipFill rotWithShape="1">
          <a:blip r:embed="rId11"/>
          <a:srcRect l="25404" t="12207" r="40285" b="25258"/>
          <a:stretch/>
        </p:blipFill>
        <p:spPr>
          <a:xfrm>
            <a:off x="10096743" y="3675942"/>
            <a:ext cx="1522813" cy="2220349"/>
          </a:xfrm>
          <a:prstGeom prst="rect">
            <a:avLst/>
          </a:prstGeom>
          <a:effectLst>
            <a:outerShdw blurRad="50800" dist="38100" dir="5400000" algn="t" rotWithShape="0">
              <a:prstClr val="black">
                <a:alpha val="40000"/>
              </a:prstClr>
            </a:outerShdw>
          </a:effectLst>
        </p:spPr>
      </p:pic>
      <p:pic>
        <p:nvPicPr>
          <p:cNvPr id="41" name="Picture 40">
            <a:extLst>
              <a:ext uri="{FF2B5EF4-FFF2-40B4-BE49-F238E27FC236}">
                <a16:creationId xmlns:a16="http://schemas.microsoft.com/office/drawing/2014/main" id="{642A3B05-BEAD-40AC-B4B4-AF555B7420F7}"/>
              </a:ext>
            </a:extLst>
          </p:cNvPr>
          <p:cNvPicPr>
            <a:picLocks noChangeAspect="1"/>
          </p:cNvPicPr>
          <p:nvPr/>
        </p:nvPicPr>
        <p:blipFill>
          <a:blip r:embed="rId12"/>
          <a:srcRect/>
          <a:stretch/>
        </p:blipFill>
        <p:spPr>
          <a:xfrm>
            <a:off x="8417668" y="3674270"/>
            <a:ext cx="1522813" cy="2220349"/>
          </a:xfrm>
          <a:prstGeom prst="rect">
            <a:avLst/>
          </a:prstGeom>
          <a:ln>
            <a:noFill/>
          </a:ln>
          <a:effectLst>
            <a:outerShdw blurRad="50800" dist="38100" dir="5400000" algn="t" rotWithShape="0">
              <a:prstClr val="black">
                <a:alpha val="40000"/>
              </a:prstClr>
            </a:outerShdw>
          </a:effectLst>
        </p:spPr>
      </p:pic>
      <p:pic>
        <p:nvPicPr>
          <p:cNvPr id="42" name="Picture 41">
            <a:extLst>
              <a:ext uri="{FF2B5EF4-FFF2-40B4-BE49-F238E27FC236}">
                <a16:creationId xmlns:a16="http://schemas.microsoft.com/office/drawing/2014/main" id="{A57A3A6B-8888-44B9-B589-1DAAB70E7B16}"/>
              </a:ext>
            </a:extLst>
          </p:cNvPr>
          <p:cNvPicPr>
            <a:picLocks noChangeAspect="1"/>
          </p:cNvPicPr>
          <p:nvPr/>
        </p:nvPicPr>
        <p:blipFill rotWithShape="1">
          <a:blip r:embed="rId13"/>
          <a:srcRect l="2475" t="1577" r="2212" b="1416"/>
          <a:stretch/>
        </p:blipFill>
        <p:spPr>
          <a:xfrm>
            <a:off x="8417668" y="1453227"/>
            <a:ext cx="1548045" cy="2137260"/>
          </a:xfrm>
          <a:prstGeom prst="rect">
            <a:avLst/>
          </a:prstGeom>
          <a:ln>
            <a:noFill/>
          </a:ln>
          <a:effectLst>
            <a:outerShdw blurRad="50800" dist="38100" dir="5400000" algn="t" rotWithShape="0">
              <a:prstClr val="black">
                <a:alpha val="40000"/>
              </a:prstClr>
            </a:outerShdw>
          </a:effectLst>
        </p:spPr>
      </p:pic>
      <p:pic>
        <p:nvPicPr>
          <p:cNvPr id="43" name="Picture 42">
            <a:extLst>
              <a:ext uri="{FF2B5EF4-FFF2-40B4-BE49-F238E27FC236}">
                <a16:creationId xmlns:a16="http://schemas.microsoft.com/office/drawing/2014/main" id="{2B42A314-DF70-4D4A-B60F-939E8B6E65D6}"/>
              </a:ext>
            </a:extLst>
          </p:cNvPr>
          <p:cNvPicPr>
            <a:picLocks noChangeAspect="1"/>
          </p:cNvPicPr>
          <p:nvPr/>
        </p:nvPicPr>
        <p:blipFill>
          <a:blip r:embed="rId14"/>
          <a:stretch>
            <a:fillRect/>
          </a:stretch>
        </p:blipFill>
        <p:spPr>
          <a:xfrm>
            <a:off x="1004983" y="1378589"/>
            <a:ext cx="560471" cy="495083"/>
          </a:xfrm>
          <a:prstGeom prst="rect">
            <a:avLst/>
          </a:prstGeom>
        </p:spPr>
      </p:pic>
      <p:pic>
        <p:nvPicPr>
          <p:cNvPr id="44" name="Picture 2" descr="Facebook Brand Resources">
            <a:extLst>
              <a:ext uri="{FF2B5EF4-FFF2-40B4-BE49-F238E27FC236}">
                <a16:creationId xmlns:a16="http://schemas.microsoft.com/office/drawing/2014/main" id="{B6FFE4A4-55EA-476C-9ED2-1E5A667366F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03735" y="2454928"/>
            <a:ext cx="303205" cy="3032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Youtube Play Logo transparent PNG - StickPNG">
            <a:extLst>
              <a:ext uri="{FF2B5EF4-FFF2-40B4-BE49-F238E27FC236}">
                <a16:creationId xmlns:a16="http://schemas.microsoft.com/office/drawing/2014/main" id="{CE2F6EFF-E248-4323-AF10-F18F8D1980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5811" y="1936079"/>
            <a:ext cx="338812" cy="33881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This Trick Can Take Your Inbox From Hundreds of Emails to Nearly Empty in  Minutes | Inc.com">
            <a:extLst>
              <a:ext uri="{FF2B5EF4-FFF2-40B4-BE49-F238E27FC236}">
                <a16:creationId xmlns:a16="http://schemas.microsoft.com/office/drawing/2014/main" id="{EC5AF23F-FCD5-43C5-B5AD-C35A6B1C66AE}"/>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5319" r="7924"/>
          <a:stretch/>
        </p:blipFill>
        <p:spPr bwMode="auto">
          <a:xfrm>
            <a:off x="700834" y="255365"/>
            <a:ext cx="1118775" cy="72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7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image of microphone">
            <a:extLst>
              <a:ext uri="{FF2B5EF4-FFF2-40B4-BE49-F238E27FC236}">
                <a16:creationId xmlns:a16="http://schemas.microsoft.com/office/drawing/2014/main" id="{788534D3-F1C7-4FEA-AD49-12F4E079D6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82061" y="2406810"/>
            <a:ext cx="3660892" cy="3660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BA40E96-C4E6-467A-840E-FA3657D95ED8}"/>
              </a:ext>
            </a:extLst>
          </p:cNvPr>
          <p:cNvPicPr>
            <a:picLocks noChangeAspect="1"/>
          </p:cNvPicPr>
          <p:nvPr/>
        </p:nvPicPr>
        <p:blipFill>
          <a:blip r:embed="rId4"/>
          <a:stretch>
            <a:fillRect/>
          </a:stretch>
        </p:blipFill>
        <p:spPr>
          <a:xfrm>
            <a:off x="459368" y="4582448"/>
            <a:ext cx="556187" cy="453721"/>
          </a:xfrm>
          <a:prstGeom prst="rect">
            <a:avLst/>
          </a:prstGeom>
        </p:spPr>
      </p:pic>
      <p:sp>
        <p:nvSpPr>
          <p:cNvPr id="21" name="Rectangle 20">
            <a:extLst>
              <a:ext uri="{FF2B5EF4-FFF2-40B4-BE49-F238E27FC236}">
                <a16:creationId xmlns:a16="http://schemas.microsoft.com/office/drawing/2014/main" id="{0FE54FD9-7D7C-4B83-8E4C-E8C16B7DEE7A}"/>
              </a:ext>
            </a:extLst>
          </p:cNvPr>
          <p:cNvSpPr/>
          <p:nvPr/>
        </p:nvSpPr>
        <p:spPr>
          <a:xfrm>
            <a:off x="413547" y="689837"/>
            <a:ext cx="9133062" cy="3262240"/>
          </a:xfrm>
          <a:prstGeom prst="rect">
            <a:avLst/>
          </a:prstGeom>
        </p:spPr>
        <p:txBody>
          <a:bodyPr wrap="square" lIns="121920" tIns="60960" rIns="121920" bIns="60960" anchor="t">
            <a:spAutoFit/>
          </a:bodyPr>
          <a:lstStyle/>
          <a:p>
            <a:pPr defTabSz="914354" fontAlgn="base">
              <a:spcBef>
                <a:spcPct val="0"/>
              </a:spcBef>
              <a:spcAft>
                <a:spcPts val="601"/>
              </a:spcAft>
              <a:buSzPct val="100000"/>
              <a:defRPr/>
            </a:pPr>
            <a:r>
              <a:rPr lang="en-US" altLang="en-US" sz="3733" b="1" kern="0" dirty="0">
                <a:solidFill>
                  <a:srgbClr val="6C276A"/>
                </a:solidFill>
                <a:ea typeface="ＭＳ Ｐゴシック" charset="0"/>
                <a:cs typeface="Arial"/>
                <a:sym typeface="Arial"/>
                <a:rtl val="0"/>
              </a:rPr>
              <a:t>Dr Rosie Benneyworth </a:t>
            </a:r>
          </a:p>
          <a:p>
            <a:pPr defTabSz="914354" fontAlgn="base">
              <a:spcBef>
                <a:spcPct val="0"/>
              </a:spcBef>
              <a:spcAft>
                <a:spcPts val="601"/>
              </a:spcAft>
              <a:buSzPct val="100000"/>
              <a:defRPr/>
            </a:pPr>
            <a:r>
              <a:rPr lang="en-US" altLang="en-US" sz="3733" kern="0" dirty="0">
                <a:solidFill>
                  <a:srgbClr val="6C276A"/>
                </a:solidFill>
                <a:ea typeface="ＭＳ Ｐゴシック" charset="0"/>
                <a:cs typeface="Arial"/>
                <a:sym typeface="Arial"/>
                <a:rtl val="0"/>
              </a:rPr>
              <a:t>Chief Inspector, Primary Medical Services and Integrated Care </a:t>
            </a:r>
          </a:p>
          <a:p>
            <a:pPr defTabSz="914354" fontAlgn="base">
              <a:spcBef>
                <a:spcPct val="0"/>
              </a:spcBef>
              <a:spcAft>
                <a:spcPts val="601"/>
              </a:spcAft>
              <a:buSzPct val="100000"/>
              <a:defRPr/>
            </a:pPr>
            <a:endParaRPr lang="en-US" altLang="en-US" sz="2400" i="1" kern="0" dirty="0">
              <a:solidFill>
                <a:srgbClr val="6C276A"/>
              </a:solidFill>
              <a:ea typeface="ＭＳ Ｐゴシック" charset="0"/>
              <a:cs typeface="Arial"/>
              <a:sym typeface="Arial"/>
              <a:rtl val="0"/>
            </a:endParaRPr>
          </a:p>
          <a:p>
            <a:pPr defTabSz="914354" fontAlgn="base">
              <a:spcBef>
                <a:spcPct val="0"/>
              </a:spcBef>
              <a:spcAft>
                <a:spcPts val="601"/>
              </a:spcAft>
              <a:buSzPct val="100000"/>
              <a:defRPr/>
            </a:pPr>
            <a:r>
              <a:rPr lang="en-US" altLang="en-US" sz="2400" i="1" kern="0" dirty="0">
                <a:solidFill>
                  <a:srgbClr val="6C276A"/>
                </a:solidFill>
                <a:ea typeface="ＭＳ Ｐゴシック" charset="0"/>
                <a:cs typeface="Arial"/>
                <a:sym typeface="Arial"/>
                <a:rtl val="0"/>
              </a:rPr>
              <a:t>www.cqc.org.uk</a:t>
            </a:r>
          </a:p>
          <a:p>
            <a:pPr defTabSz="914354" fontAlgn="base">
              <a:spcBef>
                <a:spcPct val="0"/>
              </a:spcBef>
              <a:spcAft>
                <a:spcPts val="601"/>
              </a:spcAft>
              <a:buSzPct val="100000"/>
              <a:defRPr/>
            </a:pPr>
            <a:r>
              <a:rPr lang="en-US" altLang="en-US" sz="2400" i="1" kern="0" dirty="0">
                <a:solidFill>
                  <a:srgbClr val="6C276A"/>
                </a:solidFill>
                <a:ea typeface="ＭＳ Ｐゴシック" charset="0"/>
                <a:cs typeface="Arial"/>
                <a:sym typeface="Arial"/>
                <a:rtl val="0"/>
              </a:rPr>
              <a:t>enquiries@cqc.org.uk</a:t>
            </a:r>
            <a:endParaRPr lang="en-US" altLang="en-US" sz="3733" kern="0" dirty="0">
              <a:solidFill>
                <a:srgbClr val="6C276A"/>
              </a:solidFill>
              <a:ea typeface="ＭＳ Ｐゴシック" charset="0"/>
              <a:cs typeface="Arial"/>
              <a:sym typeface="Arial"/>
              <a:rtl val="0"/>
            </a:endParaRPr>
          </a:p>
        </p:txBody>
      </p:sp>
      <p:pic>
        <p:nvPicPr>
          <p:cNvPr id="22" name="Picture 6" descr="Youtube Play Logo transparent PNG - StickPNG">
            <a:extLst>
              <a:ext uri="{FF2B5EF4-FFF2-40B4-BE49-F238E27FC236}">
                <a16:creationId xmlns:a16="http://schemas.microsoft.com/office/drawing/2014/main" id="{D6168EE9-BAE9-41E6-862F-4B24A11E5F4D}"/>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509512" y="5055836"/>
            <a:ext cx="443041" cy="453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acebook Brand Resources">
            <a:extLst>
              <a:ext uri="{FF2B5EF4-FFF2-40B4-BE49-F238E27FC236}">
                <a16:creationId xmlns:a16="http://schemas.microsoft.com/office/drawing/2014/main" id="{872FB093-6504-45EC-AC77-2CBB763BB8F6}"/>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531946" y="5470273"/>
            <a:ext cx="415525" cy="40010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DA56687-8443-4473-A6B1-1BF7E97E46D9}"/>
              </a:ext>
            </a:extLst>
          </p:cNvPr>
          <p:cNvSpPr/>
          <p:nvPr/>
        </p:nvSpPr>
        <p:spPr>
          <a:xfrm>
            <a:off x="1008766" y="4008751"/>
            <a:ext cx="7009493" cy="1964897"/>
          </a:xfrm>
          <a:prstGeom prst="rect">
            <a:avLst/>
          </a:prstGeom>
        </p:spPr>
        <p:txBody>
          <a:bodyPr wrap="square">
            <a:spAutoFit/>
          </a:bodyPr>
          <a:lstStyle/>
          <a:p>
            <a:pPr defTabSz="914354" fontAlgn="base">
              <a:spcBef>
                <a:spcPct val="0"/>
              </a:spcBef>
              <a:spcAft>
                <a:spcPts val="601"/>
              </a:spcAft>
              <a:buSzPct val="100000"/>
              <a:defRPr/>
            </a:pPr>
            <a:endParaRPr lang="en-GB" altLang="en-US" sz="2667" kern="0" dirty="0">
              <a:solidFill>
                <a:srgbClr val="672861"/>
              </a:solidFill>
              <a:latin typeface="Arial"/>
              <a:ea typeface="ヒラギノ角ゴ Pro W3" charset="-128"/>
              <a:cs typeface="Arial"/>
              <a:sym typeface="Arial"/>
              <a:rtl val="0"/>
            </a:endParaRPr>
          </a:p>
          <a:p>
            <a:pPr defTabSz="914354" fontAlgn="base">
              <a:spcBef>
                <a:spcPct val="0"/>
              </a:spcBef>
              <a:spcAft>
                <a:spcPts val="601"/>
              </a:spcAft>
              <a:buSzPct val="100000"/>
              <a:defRPr/>
            </a:pPr>
            <a:r>
              <a:rPr lang="en-GB" altLang="en-US" sz="2667" kern="0" dirty="0">
                <a:solidFill>
                  <a:srgbClr val="672861"/>
                </a:solidFill>
                <a:latin typeface="Arial"/>
                <a:ea typeface="ヒラギノ角ゴ Pro W3" charset="-128"/>
                <a:cs typeface="Arial"/>
                <a:sym typeface="Arial"/>
                <a:rtl val="0"/>
              </a:rPr>
              <a:t>@</a:t>
            </a:r>
            <a:r>
              <a:rPr lang="en-GB" altLang="en-US" sz="2667" kern="0" dirty="0" err="1">
                <a:solidFill>
                  <a:srgbClr val="672861"/>
                </a:solidFill>
                <a:latin typeface="Arial"/>
                <a:ea typeface="ヒラギノ角ゴ Pro W3" charset="-128"/>
                <a:cs typeface="Arial"/>
                <a:sym typeface="Arial"/>
                <a:rtl val="0"/>
              </a:rPr>
              <a:t>CQCProf</a:t>
            </a:r>
            <a:endParaRPr lang="en-GB" altLang="en-US" sz="2667" kern="0" dirty="0">
              <a:solidFill>
                <a:srgbClr val="672861"/>
              </a:solidFill>
              <a:latin typeface="Arial"/>
              <a:ea typeface="ヒラギノ角ゴ Pro W3"/>
              <a:cs typeface="Arial"/>
              <a:sym typeface="Arial"/>
              <a:rtl val="0"/>
            </a:endParaRPr>
          </a:p>
          <a:p>
            <a:pPr defTabSz="914354" fontAlgn="base">
              <a:spcBef>
                <a:spcPct val="0"/>
              </a:spcBef>
              <a:spcAft>
                <a:spcPts val="601"/>
              </a:spcAft>
              <a:buSzPct val="100000"/>
              <a:defRPr/>
            </a:pPr>
            <a:r>
              <a:rPr lang="en-GB" altLang="en-US" sz="2667" kern="0" dirty="0">
                <a:solidFill>
                  <a:srgbClr val="672861"/>
                </a:solidFill>
                <a:latin typeface="Arial" charset="0"/>
                <a:ea typeface="ヒラギノ角ゴ Pro W3" charset="-128"/>
                <a:cs typeface="Arial"/>
                <a:sym typeface="Arial"/>
                <a:rtl val="0"/>
              </a:rPr>
              <a:t>youtube.com/user/</a:t>
            </a:r>
            <a:r>
              <a:rPr lang="en-GB" altLang="en-US" sz="2667" kern="0" dirty="0" err="1">
                <a:solidFill>
                  <a:srgbClr val="672861"/>
                </a:solidFill>
                <a:latin typeface="Arial" charset="0"/>
                <a:ea typeface="ヒラギノ角ゴ Pro W3" charset="-128"/>
                <a:cs typeface="Arial"/>
                <a:sym typeface="Arial"/>
                <a:rtl val="0"/>
              </a:rPr>
              <a:t>cqcdigitalcomms</a:t>
            </a:r>
            <a:endParaRPr lang="en-GB" altLang="en-US" sz="2667" kern="0" dirty="0">
              <a:solidFill>
                <a:srgbClr val="672861"/>
              </a:solidFill>
              <a:latin typeface="Arial" charset="0"/>
              <a:ea typeface="ヒラギノ角ゴ Pro W3" charset="-128"/>
              <a:cs typeface="Arial"/>
              <a:sym typeface="Arial"/>
              <a:rtl val="0"/>
            </a:endParaRPr>
          </a:p>
          <a:p>
            <a:pPr defTabSz="914354" fontAlgn="base">
              <a:spcBef>
                <a:spcPct val="0"/>
              </a:spcBef>
              <a:spcAft>
                <a:spcPts val="601"/>
              </a:spcAft>
              <a:buSzPct val="100000"/>
              <a:defRPr/>
            </a:pPr>
            <a:r>
              <a:rPr lang="en-GB" altLang="en-US" sz="2667" kern="0" dirty="0">
                <a:solidFill>
                  <a:srgbClr val="672861"/>
                </a:solidFill>
                <a:latin typeface="Arial" charset="0"/>
                <a:ea typeface="ヒラギノ角ゴ Pro W3" charset="-128"/>
                <a:cs typeface="Arial"/>
                <a:sym typeface="Arial"/>
                <a:rtl val="0"/>
              </a:rPr>
              <a:t>facebook.com/</a:t>
            </a:r>
            <a:r>
              <a:rPr lang="en-GB" altLang="en-US" sz="2667" kern="0" dirty="0" err="1">
                <a:solidFill>
                  <a:srgbClr val="672861"/>
                </a:solidFill>
                <a:latin typeface="Arial" charset="0"/>
                <a:ea typeface="ヒラギノ角ゴ Pro W3" charset="-128"/>
                <a:cs typeface="Arial"/>
                <a:sym typeface="Arial"/>
                <a:rtl val="0"/>
              </a:rPr>
              <a:t>CareQualityCommission</a:t>
            </a:r>
            <a:endParaRPr lang="en-GB" altLang="en-US" sz="2667" kern="0" dirty="0">
              <a:solidFill>
                <a:srgbClr val="672861"/>
              </a:solidFill>
              <a:latin typeface="Arial" charset="0"/>
              <a:ea typeface="ヒラギノ角ゴ Pro W3" charset="-128"/>
              <a:cs typeface="Arial"/>
              <a:sym typeface="Arial"/>
              <a:rtl val="0"/>
            </a:endParaRPr>
          </a:p>
        </p:txBody>
      </p:sp>
    </p:spTree>
    <p:extLst>
      <p:ext uri="{BB962C8B-B14F-4D97-AF65-F5344CB8AC3E}">
        <p14:creationId xmlns:p14="http://schemas.microsoft.com/office/powerpoint/2010/main" val="3839835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3">
            <a:extLst>
              <a:ext uri="{FF2B5EF4-FFF2-40B4-BE49-F238E27FC236}">
                <a16:creationId xmlns:a16="http://schemas.microsoft.com/office/drawing/2014/main" id="{C7B347BB-8E6C-4A16-8C7C-F93A585E3641}"/>
              </a:ext>
            </a:extLst>
          </p:cNvPr>
          <p:cNvSpPr>
            <a:spLocks noChangeArrowheads="1"/>
          </p:cNvSpPr>
          <p:nvPr/>
        </p:nvSpPr>
        <p:spPr bwMode="auto">
          <a:xfrm>
            <a:off x="596189" y="1059121"/>
            <a:ext cx="685521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defTabSz="457189" eaLnBrk="1" fontAlgn="base" hangingPunct="1">
              <a:lnSpc>
                <a:spcPct val="100000"/>
              </a:lnSpc>
              <a:spcBef>
                <a:spcPts val="1200"/>
              </a:spcBef>
              <a:spcAft>
                <a:spcPct val="0"/>
              </a:spcAft>
              <a:buClrTx/>
              <a:buSzTx/>
              <a:defRPr/>
            </a:pPr>
            <a:r>
              <a:rPr lang="en-US" altLang="en-US" sz="3200" dirty="0">
                <a:solidFill>
                  <a:srgbClr val="743669"/>
                </a:solidFill>
                <a:latin typeface="Arial"/>
                <a:ea typeface="ヒラギノ角ゴ Pro W3"/>
              </a:rPr>
              <a:t>The Care Quality Commission is the independent regulator of health and adult social care in England.</a:t>
            </a:r>
          </a:p>
          <a:p>
            <a:pPr defTabSz="457189" eaLnBrk="1" fontAlgn="base" hangingPunct="1">
              <a:lnSpc>
                <a:spcPct val="100000"/>
              </a:lnSpc>
              <a:spcBef>
                <a:spcPts val="1200"/>
              </a:spcBef>
              <a:spcAft>
                <a:spcPct val="0"/>
              </a:spcAft>
              <a:buClrTx/>
              <a:buSzTx/>
              <a:defRPr/>
            </a:pPr>
            <a:endParaRPr lang="en-US" altLang="en-US" sz="3200" dirty="0">
              <a:solidFill>
                <a:srgbClr val="743669"/>
              </a:solidFill>
              <a:ea typeface="ヒラギノ角ゴ Pro W3"/>
            </a:endParaRPr>
          </a:p>
          <a:p>
            <a:pPr defTabSz="457189" eaLnBrk="1" fontAlgn="base" hangingPunct="1">
              <a:lnSpc>
                <a:spcPct val="100000"/>
              </a:lnSpc>
              <a:spcBef>
                <a:spcPts val="1200"/>
              </a:spcBef>
              <a:spcAft>
                <a:spcPct val="0"/>
              </a:spcAft>
              <a:buClrTx/>
              <a:buSzTx/>
              <a:defRPr/>
            </a:pPr>
            <a:r>
              <a:rPr lang="en-US" altLang="en-US" sz="3200" dirty="0">
                <a:solidFill>
                  <a:srgbClr val="000000"/>
                </a:solidFill>
                <a:latin typeface="Arial"/>
                <a:ea typeface="ヒラギノ角ゴ Pro W3"/>
              </a:rPr>
              <a:t>We make sure health and social care services provide people with safe, effective, compassionate, high-quality care and we encourage care services to improve</a:t>
            </a:r>
          </a:p>
        </p:txBody>
      </p:sp>
      <p:pic>
        <p:nvPicPr>
          <p:cNvPr id="10" name="Picture 9">
            <a:extLst>
              <a:ext uri="{FF2B5EF4-FFF2-40B4-BE49-F238E27FC236}">
                <a16:creationId xmlns:a16="http://schemas.microsoft.com/office/drawing/2014/main" id="{41C918F1-3891-4955-883F-F31FFDBB441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04786">
            <a:off x="7824477" y="2254020"/>
            <a:ext cx="2174400" cy="30727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11553B5-1289-4887-8E52-87BF4956F4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1223129">
            <a:off x="9253955" y="1066044"/>
            <a:ext cx="2174247" cy="3078579"/>
          </a:xfrm>
          <a:prstGeom prst="rect">
            <a:avLst/>
          </a:prstGeom>
          <a:ln>
            <a:noFill/>
          </a:ln>
          <a:effectLst>
            <a:outerShdw blurRad="292100" dist="139700" dir="2700000" algn="tl" rotWithShape="0">
              <a:srgbClr val="333333">
                <a:alpha val="65000"/>
              </a:srgbClr>
            </a:outerShdw>
          </a:effectLst>
        </p:spPr>
      </p:pic>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GB" sz="4267" cap="none">
                <a:solidFill>
                  <a:srgbClr val="5F2861"/>
                </a:solidFill>
              </a:rPr>
              <a:t>Our role and purpose</a:t>
            </a:r>
          </a:p>
        </p:txBody>
      </p:sp>
    </p:spTree>
    <p:extLst>
      <p:ext uri="{BB962C8B-B14F-4D97-AF65-F5344CB8AC3E}">
        <p14:creationId xmlns:p14="http://schemas.microsoft.com/office/powerpoint/2010/main" val="36626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57F8D37D-6B57-4F61-BF24-A1E681134D1F}"/>
              </a:ext>
            </a:extLst>
          </p:cNvPr>
          <p:cNvSpPr>
            <a:spLocks noGrp="1"/>
          </p:cNvSpPr>
          <p:nvPr>
            <p:ph type="title"/>
          </p:nvPr>
        </p:nvSpPr>
        <p:spPr>
          <a:xfrm>
            <a:off x="352579" y="117740"/>
            <a:ext cx="10972319" cy="838605"/>
          </a:xfrm>
        </p:spPr>
        <p:txBody>
          <a:bodyPr/>
          <a:lstStyle/>
          <a:p>
            <a:r>
              <a:rPr lang="en-GB" sz="4267">
                <a:solidFill>
                  <a:srgbClr val="5F2861"/>
                </a:solidFill>
              </a:rPr>
              <a:t>Unique oversight of care</a:t>
            </a:r>
          </a:p>
        </p:txBody>
      </p:sp>
      <p:pic>
        <p:nvPicPr>
          <p:cNvPr id="7" name="Picture 6" descr="Shape, rectangle&#10;&#10;Description automatically generated">
            <a:extLst>
              <a:ext uri="{FF2B5EF4-FFF2-40B4-BE49-F238E27FC236}">
                <a16:creationId xmlns:a16="http://schemas.microsoft.com/office/drawing/2014/main" id="{41A2E9EC-8CBF-4479-B8F0-A28C650C89C7}"/>
              </a:ext>
            </a:extLst>
          </p:cNvPr>
          <p:cNvPicPr>
            <a:picLocks noChangeAspect="1"/>
          </p:cNvPicPr>
          <p:nvPr/>
        </p:nvPicPr>
        <p:blipFill>
          <a:blip r:embed="rId3"/>
          <a:stretch>
            <a:fillRect/>
          </a:stretch>
        </p:blipFill>
        <p:spPr>
          <a:xfrm>
            <a:off x="9241048" y="3843867"/>
            <a:ext cx="2257733" cy="2429933"/>
          </a:xfrm>
          <a:prstGeom prst="rect">
            <a:avLst/>
          </a:prstGeom>
        </p:spPr>
      </p:pic>
      <p:pic>
        <p:nvPicPr>
          <p:cNvPr id="8" name="Picture 7" descr="Shape, rectangle&#10;&#10;Description automatically generated">
            <a:extLst>
              <a:ext uri="{FF2B5EF4-FFF2-40B4-BE49-F238E27FC236}">
                <a16:creationId xmlns:a16="http://schemas.microsoft.com/office/drawing/2014/main" id="{EB4832FC-62B9-4B6E-B7CD-3955DF0487CB}"/>
              </a:ext>
            </a:extLst>
          </p:cNvPr>
          <p:cNvPicPr>
            <a:picLocks noChangeAspect="1"/>
          </p:cNvPicPr>
          <p:nvPr/>
        </p:nvPicPr>
        <p:blipFill>
          <a:blip r:embed="rId3"/>
          <a:stretch>
            <a:fillRect/>
          </a:stretch>
        </p:blipFill>
        <p:spPr>
          <a:xfrm>
            <a:off x="443580" y="1897654"/>
            <a:ext cx="1693213" cy="1822357"/>
          </a:xfrm>
          <a:prstGeom prst="rect">
            <a:avLst/>
          </a:prstGeom>
        </p:spPr>
      </p:pic>
      <p:sp>
        <p:nvSpPr>
          <p:cNvPr id="9" name="TextBox 8">
            <a:extLst>
              <a:ext uri="{FF2B5EF4-FFF2-40B4-BE49-F238E27FC236}">
                <a16:creationId xmlns:a16="http://schemas.microsoft.com/office/drawing/2014/main" id="{4FCF92E8-5E94-4878-A427-B6E3CD3E7B66}"/>
              </a:ext>
            </a:extLst>
          </p:cNvPr>
          <p:cNvSpPr txBox="1"/>
          <p:nvPr/>
        </p:nvSpPr>
        <p:spPr>
          <a:xfrm>
            <a:off x="4284133" y="964920"/>
            <a:ext cx="5918200" cy="4928158"/>
          </a:xfrm>
          <a:prstGeom prst="wedgeRoundRectCallout">
            <a:avLst>
              <a:gd name="adj1" fmla="val -33163"/>
              <a:gd name="adj2" fmla="val 55619"/>
              <a:gd name="adj3" fmla="val 16667"/>
            </a:avLst>
          </a:prstGeom>
          <a:solidFill>
            <a:srgbClr val="DD0068"/>
          </a:solidFill>
          <a:effectLst>
            <a:outerShdw blurRad="50800" dist="38100" dir="2700000" algn="tl" rotWithShape="0">
              <a:prstClr val="black">
                <a:alpha val="40000"/>
              </a:prstClr>
            </a:outerShdw>
          </a:effectLst>
        </p:spPr>
        <p:txBody>
          <a:bodyPr wrap="square" rtlCol="0" anchor="ctr">
            <a:spAutoFit/>
          </a:bodyPr>
          <a:lstStyle/>
          <a:p>
            <a:pPr>
              <a:spcBef>
                <a:spcPts val="333"/>
              </a:spcBef>
            </a:pPr>
            <a:r>
              <a:rPr lang="en-GB" sz="2133">
                <a:solidFill>
                  <a:schemeClr val="bg1"/>
                </a:solidFill>
                <a:latin typeface="Arial" pitchFamily="1" charset="0"/>
                <a:ea typeface="ヒラギノ角ゴ Pro W3" pitchFamily="1" charset="-128"/>
                <a:cs typeface="ヒラギノ角ゴ Pro W3" pitchFamily="1" charset="-128"/>
              </a:rPr>
              <a:t>23,215 adult social care services </a:t>
            </a:r>
          </a:p>
          <a:p>
            <a:pPr>
              <a:spcBef>
                <a:spcPts val="333"/>
              </a:spcBef>
            </a:pPr>
            <a:r>
              <a:rPr lang="en-GB" sz="2133">
                <a:solidFill>
                  <a:schemeClr val="bg1"/>
                </a:solidFill>
                <a:latin typeface="Arial" pitchFamily="1" charset="0"/>
                <a:ea typeface="ヒラギノ角ゴ Pro W3" pitchFamily="1" charset="-128"/>
                <a:cs typeface="ヒラギノ角ゴ Pro W3" pitchFamily="1" charset="-128"/>
              </a:rPr>
              <a:t>138 NHS acute hospital trusts </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294 independent acute hospitals</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83 community health providers or locations</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10 NHS ambulance trusts </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129 Independent ambulance services</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199 hospices</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49 NHS mental health trusts </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227 independent mental health locations </a:t>
            </a:r>
          </a:p>
          <a:p>
            <a:pPr>
              <a:spcBef>
                <a:spcPts val="333"/>
              </a:spcBef>
              <a:defRPr/>
            </a:pPr>
            <a:r>
              <a:rPr lang="en-GB" sz="2133">
                <a:solidFill>
                  <a:schemeClr val="bg1"/>
                </a:solidFill>
                <a:latin typeface="Arial" pitchFamily="1" charset="0"/>
                <a:ea typeface="ヒラギノ角ゴ Pro W3" pitchFamily="1" charset="-128"/>
                <a:cs typeface="ヒラギノ角ゴ Pro W3" pitchFamily="1" charset="-128"/>
              </a:rPr>
              <a:t>10,944 dental practices</a:t>
            </a:r>
          </a:p>
          <a:p>
            <a:pPr>
              <a:spcBef>
                <a:spcPts val="333"/>
              </a:spcBef>
            </a:pPr>
            <a:r>
              <a:rPr lang="en-GB" sz="2133">
                <a:solidFill>
                  <a:schemeClr val="bg1"/>
                </a:solidFill>
                <a:latin typeface="Arial" pitchFamily="1" charset="0"/>
                <a:ea typeface="ヒラギノ角ゴ Pro W3" pitchFamily="1" charset="-128"/>
                <a:cs typeface="ヒラギノ角ゴ Pro W3" pitchFamily="1" charset="-128"/>
              </a:rPr>
              <a:t> 6,430 GP practices</a:t>
            </a:r>
          </a:p>
          <a:p>
            <a:pPr>
              <a:spcBef>
                <a:spcPts val="333"/>
              </a:spcBef>
            </a:pPr>
            <a:r>
              <a:rPr lang="en-GB" sz="2133">
                <a:solidFill>
                  <a:schemeClr val="bg1"/>
                </a:solidFill>
                <a:latin typeface="Arial" pitchFamily="1" charset="0"/>
                <a:ea typeface="ヒラギノ角ゴ Pro W3" pitchFamily="1" charset="-128"/>
              </a:rPr>
              <a:t>165 Urgent care and out of hours</a:t>
            </a:r>
            <a:endParaRPr lang="en-GB" sz="2133"/>
          </a:p>
        </p:txBody>
      </p:sp>
      <p:sp>
        <p:nvSpPr>
          <p:cNvPr id="10" name="TextBox 9">
            <a:extLst>
              <a:ext uri="{FF2B5EF4-FFF2-40B4-BE49-F238E27FC236}">
                <a16:creationId xmlns:a16="http://schemas.microsoft.com/office/drawing/2014/main" id="{27AD9A72-2CBC-4ACE-924F-3D0494204F30}"/>
              </a:ext>
            </a:extLst>
          </p:cNvPr>
          <p:cNvSpPr txBox="1"/>
          <p:nvPr/>
        </p:nvSpPr>
        <p:spPr>
          <a:xfrm>
            <a:off x="1600972" y="3370250"/>
            <a:ext cx="2925221" cy="2553891"/>
          </a:xfrm>
          <a:prstGeom prst="wedgeRoundRectCallout">
            <a:avLst>
              <a:gd name="adj1" fmla="val -32121"/>
              <a:gd name="adj2" fmla="val 64194"/>
              <a:gd name="adj3" fmla="val 16667"/>
            </a:avLst>
          </a:prstGeom>
          <a:solidFill>
            <a:srgbClr val="DD0068"/>
          </a:solidFill>
          <a:effectLst>
            <a:outerShdw blurRad="50800" dist="38100" dir="2700000" algn="tl" rotWithShape="0">
              <a:prstClr val="black">
                <a:alpha val="40000"/>
              </a:prstClr>
            </a:outerShdw>
          </a:effectLst>
        </p:spPr>
        <p:txBody>
          <a:bodyPr wrap="square" rtlCol="0">
            <a:spAutoFit/>
          </a:bodyPr>
          <a:lstStyle/>
          <a:p>
            <a:pPr marL="239178" indent="-239178" defTabSz="609585">
              <a:buClr>
                <a:schemeClr val="bg1"/>
              </a:buClr>
              <a:buFont typeface="Arial"/>
              <a:buChar char="•"/>
              <a:defRPr/>
            </a:pPr>
            <a:r>
              <a:rPr lang="en-GB" sz="2400">
                <a:solidFill>
                  <a:schemeClr val="bg1"/>
                </a:solidFill>
                <a:latin typeface="Arial"/>
                <a:ea typeface="ヒラギノ角ゴ Pro W3" pitchFamily="1" charset="-128"/>
                <a:cs typeface="Arial"/>
              </a:rPr>
              <a:t>Is it safe? </a:t>
            </a:r>
          </a:p>
          <a:p>
            <a:pPr marL="239178" indent="-239178" defTabSz="609585">
              <a:buClr>
                <a:schemeClr val="bg1"/>
              </a:buClr>
              <a:buFont typeface="Arial"/>
              <a:buChar char="•"/>
              <a:defRPr/>
            </a:pPr>
            <a:r>
              <a:rPr lang="en-GB" sz="2400">
                <a:solidFill>
                  <a:schemeClr val="bg1"/>
                </a:solidFill>
                <a:latin typeface="Arial"/>
                <a:ea typeface="ヒラギノ角ゴ Pro W3" pitchFamily="1" charset="-128"/>
                <a:cs typeface="Arial"/>
              </a:rPr>
              <a:t>Is it effective? </a:t>
            </a:r>
          </a:p>
          <a:p>
            <a:pPr marL="239178" indent="-239178" defTabSz="609585">
              <a:buClr>
                <a:schemeClr val="bg1"/>
              </a:buClr>
              <a:buFont typeface="Arial"/>
              <a:buChar char="•"/>
              <a:defRPr/>
            </a:pPr>
            <a:r>
              <a:rPr lang="en-GB" sz="2400">
                <a:solidFill>
                  <a:schemeClr val="bg1"/>
                </a:solidFill>
                <a:latin typeface="Arial"/>
                <a:ea typeface="ヒラギノ角ゴ Pro W3" pitchFamily="1" charset="-128"/>
                <a:cs typeface="Arial"/>
              </a:rPr>
              <a:t>Is it caring? </a:t>
            </a:r>
          </a:p>
          <a:p>
            <a:pPr marL="239178" indent="-239178" defTabSz="609585">
              <a:buClr>
                <a:schemeClr val="bg1"/>
              </a:buClr>
              <a:buFont typeface="Arial"/>
              <a:buChar char="•"/>
              <a:defRPr/>
            </a:pPr>
            <a:r>
              <a:rPr lang="en-GB" sz="2400">
                <a:solidFill>
                  <a:schemeClr val="bg1"/>
                </a:solidFill>
                <a:latin typeface="Arial"/>
                <a:ea typeface="ヒラギノ角ゴ Pro W3" pitchFamily="1" charset="-128"/>
                <a:cs typeface="Arial"/>
              </a:rPr>
              <a:t>Is it responsive? </a:t>
            </a:r>
          </a:p>
          <a:p>
            <a:pPr marL="239178" indent="-239178" defTabSz="609585">
              <a:buClr>
                <a:schemeClr val="bg1"/>
              </a:buClr>
              <a:buFont typeface="Arial"/>
              <a:buChar char="•"/>
              <a:defRPr/>
            </a:pPr>
            <a:r>
              <a:rPr lang="en-GB" sz="2400">
                <a:solidFill>
                  <a:schemeClr val="bg1"/>
                </a:solidFill>
                <a:latin typeface="Arial"/>
                <a:ea typeface="ヒラギノ角ゴ Pro W3" pitchFamily="1" charset="-128"/>
                <a:cs typeface="Arial"/>
              </a:rPr>
              <a:t>Is it well-led? </a:t>
            </a:r>
          </a:p>
          <a:p>
            <a:endParaRPr lang="en-GB" sz="2400"/>
          </a:p>
        </p:txBody>
      </p:sp>
      <p:pic>
        <p:nvPicPr>
          <p:cNvPr id="11" name="Picture 10" descr="A person and a child looking at a computer&#10;&#10;Description automatically generated with medium confidence">
            <a:extLst>
              <a:ext uri="{FF2B5EF4-FFF2-40B4-BE49-F238E27FC236}">
                <a16:creationId xmlns:a16="http://schemas.microsoft.com/office/drawing/2014/main" id="{4E0C6456-123F-4CFE-A4FE-E9768D1B47B8}"/>
              </a:ext>
            </a:extLst>
          </p:cNvPr>
          <p:cNvPicPr>
            <a:picLocks noChangeAspect="1"/>
          </p:cNvPicPr>
          <p:nvPr/>
        </p:nvPicPr>
        <p:blipFill>
          <a:blip r:embed="rId4"/>
          <a:stretch>
            <a:fillRect/>
          </a:stretch>
        </p:blipFill>
        <p:spPr>
          <a:xfrm>
            <a:off x="786660" y="1127540"/>
            <a:ext cx="2415761" cy="2549971"/>
          </a:xfrm>
          <a:prstGeom prst="rect">
            <a:avLst/>
          </a:prstGeom>
        </p:spPr>
      </p:pic>
    </p:spTree>
    <p:extLst>
      <p:ext uri="{BB962C8B-B14F-4D97-AF65-F5344CB8AC3E}">
        <p14:creationId xmlns:p14="http://schemas.microsoft.com/office/powerpoint/2010/main" val="4129328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3">
            <a:extLst>
              <a:ext uri="{FF2B5EF4-FFF2-40B4-BE49-F238E27FC236}">
                <a16:creationId xmlns:a16="http://schemas.microsoft.com/office/drawing/2014/main" id="{C7B347BB-8E6C-4A16-8C7C-F93A585E3641}"/>
              </a:ext>
            </a:extLst>
          </p:cNvPr>
          <p:cNvSpPr>
            <a:spLocks noChangeArrowheads="1"/>
          </p:cNvSpPr>
          <p:nvPr/>
        </p:nvSpPr>
        <p:spPr bwMode="auto">
          <a:xfrm>
            <a:off x="507480" y="1686918"/>
            <a:ext cx="7455989" cy="433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210741" indent="-223838">
              <a:spcBef>
                <a:spcPts val="900"/>
              </a:spcBef>
              <a:buFont typeface="Arial" panose="020B0604020202020204" pitchFamily="34" charset="0"/>
              <a:buChar char="•"/>
              <a:defRPr/>
            </a:pPr>
            <a:r>
              <a:rPr lang="en-GB" sz="2400" kern="0" dirty="0">
                <a:solidFill>
                  <a:srgbClr val="000000"/>
                </a:solidFill>
                <a:ea typeface="MS PGothic"/>
                <a:cs typeface="Arial"/>
              </a:rPr>
              <a:t>In October 2020, the Department of Health and Social Care (DHSC) asked CQC to review how Do Not Attempt Cardiopulmonary Resuscitation (DNACPR) decisions were used during COVID-19</a:t>
            </a:r>
          </a:p>
          <a:p>
            <a:pPr marL="210741" indent="-223838">
              <a:spcBef>
                <a:spcPts val="900"/>
              </a:spcBef>
              <a:buFont typeface="Arial" panose="020B0604020202020204" pitchFamily="34" charset="0"/>
              <a:buChar char="•"/>
              <a:defRPr/>
            </a:pPr>
            <a:r>
              <a:rPr lang="en-GB" sz="2400" kern="0" dirty="0">
                <a:solidFill>
                  <a:srgbClr val="000000"/>
                </a:solidFill>
                <a:ea typeface="MS PGothic"/>
                <a:cs typeface="Arial"/>
              </a:rPr>
              <a:t>We made our position clear on how DNACPR decisions should be made at the beginning of the pandemic</a:t>
            </a:r>
          </a:p>
          <a:p>
            <a:pPr marL="210741" indent="-223838">
              <a:spcBef>
                <a:spcPts val="900"/>
              </a:spcBef>
              <a:buFont typeface="Arial" panose="020B0604020202020204" pitchFamily="34" charset="0"/>
              <a:buChar char="•"/>
              <a:defRPr/>
            </a:pPr>
            <a:r>
              <a:rPr lang="en-GB" sz="2400" kern="0" dirty="0">
                <a:solidFill>
                  <a:srgbClr val="000000"/>
                </a:solidFill>
                <a:ea typeface="MS PGothic"/>
                <a:cs typeface="Arial"/>
              </a:rPr>
              <a:t>We published an interim report in Dec 2020 based on intelligence received from people sharing their experience, stakeholder groups and reviewing existing guidance</a:t>
            </a:r>
          </a:p>
          <a:p>
            <a:pPr marL="210741" indent="-223838">
              <a:spcBef>
                <a:spcPts val="900"/>
              </a:spcBef>
              <a:buFont typeface="Arial" panose="020B0604020202020204" pitchFamily="34" charset="0"/>
              <a:buChar char="•"/>
              <a:defRPr/>
            </a:pPr>
            <a:r>
              <a:rPr lang="en-GB" sz="2400" kern="0" dirty="0">
                <a:solidFill>
                  <a:srgbClr val="000000"/>
                </a:solidFill>
                <a:ea typeface="MS PGothic"/>
                <a:cs typeface="Arial"/>
              </a:rPr>
              <a:t>This is the final report</a:t>
            </a:r>
          </a:p>
        </p:txBody>
      </p:sp>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Our review of DNACPR decisions during the pandemic</a:t>
            </a:r>
          </a:p>
        </p:txBody>
      </p:sp>
      <p:pic>
        <p:nvPicPr>
          <p:cNvPr id="6" name="Picture 5">
            <a:extLst>
              <a:ext uri="{FF2B5EF4-FFF2-40B4-BE49-F238E27FC236}">
                <a16:creationId xmlns:a16="http://schemas.microsoft.com/office/drawing/2014/main" id="{73A264DE-336A-4B00-AEBA-D4EB85327CCE}"/>
              </a:ext>
            </a:extLst>
          </p:cNvPr>
          <p:cNvPicPr>
            <a:picLocks noChangeAspect="1"/>
          </p:cNvPicPr>
          <p:nvPr/>
        </p:nvPicPr>
        <p:blipFill>
          <a:blip r:embed="rId3"/>
          <a:stretch>
            <a:fillRect/>
          </a:stretch>
        </p:blipFill>
        <p:spPr>
          <a:xfrm rot="473157">
            <a:off x="8431295" y="1615991"/>
            <a:ext cx="2884023" cy="4074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6503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Jim’s story</a:t>
            </a:r>
          </a:p>
        </p:txBody>
      </p:sp>
      <p:sp>
        <p:nvSpPr>
          <p:cNvPr id="5" name="Rectangle 4">
            <a:extLst>
              <a:ext uri="{FF2B5EF4-FFF2-40B4-BE49-F238E27FC236}">
                <a16:creationId xmlns:a16="http://schemas.microsoft.com/office/drawing/2014/main" id="{B34CA510-E94F-4F83-B314-19BB32A51B2A}"/>
              </a:ext>
            </a:extLst>
          </p:cNvPr>
          <p:cNvSpPr/>
          <p:nvPr/>
        </p:nvSpPr>
        <p:spPr>
          <a:xfrm>
            <a:off x="556681" y="4112966"/>
            <a:ext cx="10994049" cy="1323439"/>
          </a:xfrm>
          <a:prstGeom prst="rect">
            <a:avLst/>
          </a:prstGeom>
        </p:spPr>
        <p:txBody>
          <a:bodyPr wrap="square">
            <a:spAutoFit/>
          </a:bodyPr>
          <a:lstStyle/>
          <a:p>
            <a:r>
              <a:rPr lang="en-GB" sz="2000" b="1" dirty="0">
                <a:solidFill>
                  <a:srgbClr val="743669"/>
                </a:solidFill>
                <a:latin typeface="Arial" panose="020B0604020202020204" pitchFamily="34" charset="0"/>
                <a:cs typeface="Arial" panose="020B0604020202020204" pitchFamily="34" charset="0"/>
              </a:rPr>
              <a:t>About 12 hours after being admitted to hospital Jim called Melanie. He was upset and confused, and told her he had signed away his life and was going to die. He told her that a doctor had put an order in place that they wouldn’t restart his heart if it stopped. He was upset that he had agreed to it because he didn’t want to die.</a:t>
            </a:r>
          </a:p>
        </p:txBody>
      </p:sp>
      <p:sp>
        <p:nvSpPr>
          <p:cNvPr id="7" name="Rectangle 6">
            <a:extLst>
              <a:ext uri="{FF2B5EF4-FFF2-40B4-BE49-F238E27FC236}">
                <a16:creationId xmlns:a16="http://schemas.microsoft.com/office/drawing/2014/main" id="{E9ED74E4-F020-4D7E-B463-56A989DFCEA3}"/>
              </a:ext>
            </a:extLst>
          </p:cNvPr>
          <p:cNvSpPr/>
          <p:nvPr/>
        </p:nvSpPr>
        <p:spPr>
          <a:xfrm>
            <a:off x="598975" y="1189979"/>
            <a:ext cx="10994049" cy="2554545"/>
          </a:xfrm>
          <a:prstGeom prst="rect">
            <a:avLst/>
          </a:prstGeom>
          <a:solidFill>
            <a:srgbClr val="666E75"/>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About Jim</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Jim was in his 80s</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Jim still worked</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Jim had normally been fit, well and active</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Jim had a daughter called Melanie</a:t>
            </a:r>
          </a:p>
          <a:p>
            <a:pPr marL="285750" indent="-285750">
              <a:buFont typeface="Arial" panose="020B0604020202020204" pitchFamily="34" charset="0"/>
              <a:buChar char="•"/>
            </a:pPr>
            <a:r>
              <a:rPr lang="en-GB" sz="2000" dirty="0">
                <a:solidFill>
                  <a:schemeClr val="bg1"/>
                </a:solidFill>
                <a:latin typeface="Arial" panose="020B0604020202020204" pitchFamily="34" charset="0"/>
                <a:cs typeface="Arial" panose="020B0604020202020204" pitchFamily="34" charset="0"/>
              </a:rPr>
              <a:t>Jim went out most weeks in his car to visit friends or go to the cinema.</a:t>
            </a:r>
          </a:p>
          <a:p>
            <a:pPr marL="285750" indent="-285750">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Jim was taken to hospital at the beginning of the pandemic after becoming unwell with a chest infection</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46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Jim’s story</a:t>
            </a:r>
          </a:p>
        </p:txBody>
      </p:sp>
      <p:sp>
        <p:nvSpPr>
          <p:cNvPr id="6" name="Rectangle 5">
            <a:extLst>
              <a:ext uri="{FF2B5EF4-FFF2-40B4-BE49-F238E27FC236}">
                <a16:creationId xmlns:a16="http://schemas.microsoft.com/office/drawing/2014/main" id="{0CD701B1-E900-4FCB-9B86-168257E47378}"/>
              </a:ext>
            </a:extLst>
          </p:cNvPr>
          <p:cNvSpPr/>
          <p:nvPr/>
        </p:nvSpPr>
        <p:spPr>
          <a:xfrm>
            <a:off x="366951" y="826691"/>
            <a:ext cx="11472470" cy="5632311"/>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Melanie told us that she tried to speak to the medical and nursing staff about this decision.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She felt that:</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743669"/>
                </a:solidFill>
                <a:latin typeface="Arial" panose="020B0604020202020204" pitchFamily="34" charset="0"/>
                <a:cs typeface="Arial" panose="020B0604020202020204" pitchFamily="34" charset="0"/>
              </a:rPr>
              <a:t>The conversations were all one way</a:t>
            </a:r>
          </a:p>
          <a:p>
            <a:endParaRPr lang="en-GB" sz="1400" b="1" dirty="0">
              <a:solidFill>
                <a:srgbClr val="7436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743669"/>
                </a:solidFill>
                <a:latin typeface="Arial" panose="020B0604020202020204" pitchFamily="34" charset="0"/>
                <a:cs typeface="Arial" panose="020B0604020202020204" pitchFamily="34" charset="0"/>
              </a:rPr>
              <a:t>No one asked about her dad, about what he was like and what his life was like at home</a:t>
            </a:r>
          </a:p>
          <a:p>
            <a:endParaRPr lang="en-GB" sz="1400" b="1" dirty="0">
              <a:solidFill>
                <a:srgbClr val="743669"/>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b="1" dirty="0">
                <a:solidFill>
                  <a:srgbClr val="743669"/>
                </a:solidFill>
                <a:latin typeface="Arial" panose="020B0604020202020204" pitchFamily="34" charset="0"/>
                <a:cs typeface="Arial" panose="020B0604020202020204" pitchFamily="34" charset="0"/>
              </a:rPr>
              <a:t>Because Jim was able to make decisions about his care, no one had discussed the decision with her</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However, she was concerned that her dad was vulnerable because he was ill, likely to be confused as he had a bad infection, and he was all alone.</a:t>
            </a:r>
          </a:p>
          <a:p>
            <a:endParaRPr lang="en-GB" sz="2000" dirty="0">
              <a:latin typeface="Arial" panose="020B0604020202020204" pitchFamily="34" charset="0"/>
              <a:cs typeface="Arial" panose="020B0604020202020204" pitchFamily="34" charset="0"/>
            </a:endParaRPr>
          </a:p>
          <a:p>
            <a:r>
              <a:rPr lang="en-GB" sz="2000" b="1" dirty="0">
                <a:solidFill>
                  <a:srgbClr val="743669"/>
                </a:solidFill>
                <a:latin typeface="Arial" panose="020B0604020202020204" pitchFamily="34" charset="0"/>
                <a:cs typeface="Arial" panose="020B0604020202020204" pitchFamily="34" charset="0"/>
              </a:rPr>
              <a:t>She felt he would have just gone with what they told him.</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Jim died while in hospital. Not being allowed to visit because of the pandemic, and the way in which the DNACPR was applied, made his death even more distressing for Melanie and her family.</a:t>
            </a:r>
          </a:p>
        </p:txBody>
      </p:sp>
    </p:spTree>
    <p:extLst>
      <p:ext uri="{BB962C8B-B14F-4D97-AF65-F5344CB8AC3E}">
        <p14:creationId xmlns:p14="http://schemas.microsoft.com/office/powerpoint/2010/main" val="193338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Themes</a:t>
            </a:r>
          </a:p>
        </p:txBody>
      </p:sp>
      <p:sp>
        <p:nvSpPr>
          <p:cNvPr id="4" name="Rectangle 3">
            <a:extLst>
              <a:ext uri="{FF2B5EF4-FFF2-40B4-BE49-F238E27FC236}">
                <a16:creationId xmlns:a16="http://schemas.microsoft.com/office/drawing/2014/main" id="{9639021C-AAAB-45EE-882B-B8840E699060}"/>
              </a:ext>
            </a:extLst>
          </p:cNvPr>
          <p:cNvSpPr/>
          <p:nvPr/>
        </p:nvSpPr>
        <p:spPr>
          <a:xfrm>
            <a:off x="658985" y="1726181"/>
            <a:ext cx="6147195" cy="3277820"/>
          </a:xfrm>
          <a:prstGeom prst="rect">
            <a:avLst/>
          </a:prstGeom>
        </p:spPr>
        <p:txBody>
          <a:bodyPr wrap="square">
            <a:spAutoFit/>
          </a:bodyPr>
          <a:lstStyle/>
          <a:p>
            <a:pPr marL="257175" indent="-257175">
              <a:spcBef>
                <a:spcPts val="900"/>
              </a:spcBef>
              <a:buFont typeface="Arial" panose="020B0604020202020204" pitchFamily="34" charset="0"/>
              <a:buChar char="•"/>
              <a:defRPr/>
            </a:pPr>
            <a:r>
              <a:rPr lang="en-GB" sz="2400" kern="0" dirty="0">
                <a:solidFill>
                  <a:srgbClr val="000000"/>
                </a:solidFill>
                <a:latin typeface="Arial"/>
                <a:ea typeface="MS PGothic"/>
                <a:cs typeface="Arial"/>
              </a:rPr>
              <a:t>Concerns raised as part of our scoping exercise were confirmed through fieldwork</a:t>
            </a:r>
          </a:p>
          <a:p>
            <a:pPr marL="257175" indent="-257175">
              <a:spcBef>
                <a:spcPts val="900"/>
              </a:spcBef>
              <a:buFont typeface="Arial" panose="020B0604020202020204" pitchFamily="34" charset="0"/>
              <a:buChar char="•"/>
              <a:defRPr/>
            </a:pPr>
            <a:r>
              <a:rPr lang="en-GB" sz="2400" kern="0" dirty="0">
                <a:solidFill>
                  <a:srgbClr val="000000"/>
                </a:solidFill>
                <a:latin typeface="Arial"/>
                <a:ea typeface="MS PGothic"/>
                <a:cs typeface="Arial"/>
              </a:rPr>
              <a:t>A mixed picture around blanket and/or inappropriate use of DNACPRs</a:t>
            </a:r>
          </a:p>
          <a:p>
            <a:pPr marL="257175" indent="-257175">
              <a:spcBef>
                <a:spcPts val="900"/>
              </a:spcBef>
              <a:buFont typeface="Arial" panose="020B0604020202020204" pitchFamily="34" charset="0"/>
              <a:buChar char="•"/>
              <a:defRPr/>
            </a:pPr>
            <a:r>
              <a:rPr lang="en-GB" sz="2400" kern="0" dirty="0">
                <a:solidFill>
                  <a:srgbClr val="000000"/>
                </a:solidFill>
                <a:latin typeface="Arial"/>
                <a:ea typeface="MS PGothic"/>
                <a:cs typeface="Arial"/>
              </a:rPr>
              <a:t>Poor record keeping means that it has not been possible to verify the extent of the problem</a:t>
            </a:r>
          </a:p>
        </p:txBody>
      </p:sp>
      <p:sp>
        <p:nvSpPr>
          <p:cNvPr id="5" name="Oval 4">
            <a:extLst>
              <a:ext uri="{FF2B5EF4-FFF2-40B4-BE49-F238E27FC236}">
                <a16:creationId xmlns:a16="http://schemas.microsoft.com/office/drawing/2014/main" id="{485CE719-52FF-4C56-AD1B-52CAD2AC4F0B}"/>
              </a:ext>
            </a:extLst>
          </p:cNvPr>
          <p:cNvSpPr/>
          <p:nvPr/>
        </p:nvSpPr>
        <p:spPr>
          <a:xfrm>
            <a:off x="7134477" y="1079864"/>
            <a:ext cx="2556000" cy="2556000"/>
          </a:xfrm>
          <a:prstGeom prst="ellipse">
            <a:avLst/>
          </a:prstGeom>
          <a:solidFill>
            <a:srgbClr val="743669"/>
          </a:solidFill>
          <a:ln>
            <a:solidFill>
              <a:srgbClr val="743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Information, training and support</a:t>
            </a:r>
          </a:p>
        </p:txBody>
      </p:sp>
      <p:sp>
        <p:nvSpPr>
          <p:cNvPr id="7" name="Oval 6">
            <a:extLst>
              <a:ext uri="{FF2B5EF4-FFF2-40B4-BE49-F238E27FC236}">
                <a16:creationId xmlns:a16="http://schemas.microsoft.com/office/drawing/2014/main" id="{59FD07AE-512E-4C88-9721-F611F48D20BB}"/>
              </a:ext>
            </a:extLst>
          </p:cNvPr>
          <p:cNvSpPr/>
          <p:nvPr/>
        </p:nvSpPr>
        <p:spPr>
          <a:xfrm>
            <a:off x="9049884" y="2115207"/>
            <a:ext cx="2556000" cy="2556000"/>
          </a:xfrm>
          <a:prstGeom prst="ellipse">
            <a:avLst/>
          </a:prstGeom>
          <a:solidFill>
            <a:srgbClr val="FDE5C5"/>
          </a:solidFill>
          <a:ln>
            <a:solidFill>
              <a:srgbClr val="FDE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Consistent national approach </a:t>
            </a:r>
          </a:p>
        </p:txBody>
      </p:sp>
      <p:sp>
        <p:nvSpPr>
          <p:cNvPr id="8" name="Oval 7">
            <a:extLst>
              <a:ext uri="{FF2B5EF4-FFF2-40B4-BE49-F238E27FC236}">
                <a16:creationId xmlns:a16="http://schemas.microsoft.com/office/drawing/2014/main" id="{73662188-4388-40AC-8FBA-6F7D106393C5}"/>
              </a:ext>
            </a:extLst>
          </p:cNvPr>
          <p:cNvSpPr/>
          <p:nvPr/>
        </p:nvSpPr>
        <p:spPr>
          <a:xfrm>
            <a:off x="7134476" y="3110844"/>
            <a:ext cx="2556000" cy="2556000"/>
          </a:xfrm>
          <a:prstGeom prst="ellipse">
            <a:avLst/>
          </a:prstGeom>
          <a:solidFill>
            <a:srgbClr val="666E75"/>
          </a:solidFill>
          <a:ln>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Improved oversight and assurance</a:t>
            </a:r>
          </a:p>
        </p:txBody>
      </p:sp>
    </p:spTree>
    <p:extLst>
      <p:ext uri="{BB962C8B-B14F-4D97-AF65-F5344CB8AC3E}">
        <p14:creationId xmlns:p14="http://schemas.microsoft.com/office/powerpoint/2010/main" val="207760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52579" y="117740"/>
            <a:ext cx="10972319" cy="838605"/>
          </a:xfrm>
        </p:spPr>
        <p:txBody>
          <a:bodyPr/>
          <a:lstStyle/>
          <a:p>
            <a:r>
              <a:rPr lang="en-US" sz="4267" cap="none" dirty="0">
                <a:solidFill>
                  <a:srgbClr val="5F2861"/>
                </a:solidFill>
              </a:rPr>
              <a:t>Summary of findings</a:t>
            </a:r>
          </a:p>
        </p:txBody>
      </p:sp>
      <p:sp>
        <p:nvSpPr>
          <p:cNvPr id="9" name="Rectangle 8">
            <a:extLst>
              <a:ext uri="{FF2B5EF4-FFF2-40B4-BE49-F238E27FC236}">
                <a16:creationId xmlns:a16="http://schemas.microsoft.com/office/drawing/2014/main" id="{2597DB68-9A58-4380-91C2-BC13E4DA9C85}"/>
              </a:ext>
            </a:extLst>
          </p:cNvPr>
          <p:cNvSpPr/>
          <p:nvPr/>
        </p:nvSpPr>
        <p:spPr>
          <a:xfrm>
            <a:off x="352579" y="1062967"/>
            <a:ext cx="8093387" cy="4732065"/>
          </a:xfrm>
          <a:prstGeom prst="rect">
            <a:avLst/>
          </a:prstGeom>
        </p:spPr>
        <p:txBody>
          <a:bodyPr wrap="square">
            <a:spAutoFit/>
          </a:bodyPr>
          <a:lstStyle/>
          <a:p>
            <a:pPr marL="210741" indent="-223838">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Increased pressure on staff time and resource </a:t>
            </a:r>
          </a:p>
          <a:p>
            <a:pPr marL="210741" indent="-223838">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People were involved in decision making but evidence that:</a:t>
            </a:r>
          </a:p>
          <a:p>
            <a:pPr marL="625475" lvl="1" indent="-295275">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people were not always supported </a:t>
            </a:r>
          </a:p>
          <a:p>
            <a:pPr marL="625475" lvl="1" indent="-295275">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there had been ‘blanket’ DNACPR decisions in place</a:t>
            </a:r>
          </a:p>
          <a:p>
            <a:pPr marL="625475" lvl="1" indent="-295275">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people were not supported in advance care planning conversations, or given the information they needed in an accessible way</a:t>
            </a:r>
          </a:p>
          <a:p>
            <a:pPr marL="210741" indent="-223838">
              <a:spcBef>
                <a:spcPts val="900"/>
              </a:spcBef>
              <a:buClr>
                <a:srgbClr val="660066"/>
              </a:buClr>
              <a:buSzPct val="110000"/>
              <a:buFont typeface="Arial" panose="020B0604020202020204" pitchFamily="34" charset="0"/>
              <a:buChar char="•"/>
              <a:defRPr/>
            </a:pPr>
            <a:r>
              <a:rPr lang="en-GB" sz="2400" dirty="0">
                <a:latin typeface="Arial" panose="020B0604020202020204" pitchFamily="34" charset="0"/>
                <a:cs typeface="Arial" panose="020B0604020202020204" pitchFamily="34" charset="0"/>
              </a:rPr>
              <a:t>There was a lack of awareness and confidence among people, families and care workers about what a DNACPR decision meant, and how to challenge this</a:t>
            </a:r>
            <a:endParaRPr lang="en-GB" sz="2400" kern="0" dirty="0">
              <a:solidFill>
                <a:srgbClr val="000000"/>
              </a:solidFill>
              <a:latin typeface="Arial" panose="020B0604020202020204" pitchFamily="34" charset="0"/>
              <a:ea typeface="MS PGothic"/>
              <a:cs typeface="Arial" panose="020B0604020202020204" pitchFamily="34" charset="0"/>
            </a:endParaRPr>
          </a:p>
        </p:txBody>
      </p:sp>
      <p:pic>
        <p:nvPicPr>
          <p:cNvPr id="10" name="Picture 9">
            <a:extLst>
              <a:ext uri="{FF2B5EF4-FFF2-40B4-BE49-F238E27FC236}">
                <a16:creationId xmlns:a16="http://schemas.microsoft.com/office/drawing/2014/main" id="{7893351E-366B-415D-8DB4-59C36FB0D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1013" y="2820043"/>
            <a:ext cx="2985247" cy="2882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28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C00E17-25AF-4382-8D1A-C256B364E0E6}"/>
              </a:ext>
            </a:extLst>
          </p:cNvPr>
          <p:cNvSpPr/>
          <p:nvPr/>
        </p:nvSpPr>
        <p:spPr>
          <a:xfrm>
            <a:off x="1622334" y="708712"/>
            <a:ext cx="8947332" cy="4832092"/>
          </a:xfrm>
          <a:prstGeom prst="rect">
            <a:avLst/>
          </a:prstGeom>
        </p:spPr>
        <p:txBody>
          <a:bodyPr wrap="square">
            <a:spAutoFit/>
          </a:bodyPr>
          <a:lstStyle/>
          <a:p>
            <a:pPr algn="ctr"/>
            <a:r>
              <a:rPr lang="en-US" sz="4400" i="1" dirty="0">
                <a:solidFill>
                  <a:srgbClr val="6C276A"/>
                </a:solidFill>
              </a:rPr>
              <a:t>It is vital we get this right and ensure better end of life care as a whole health and social care system, with health and social care providers, local government and the voluntary sector working together.</a:t>
            </a:r>
            <a:endParaRPr lang="en-GB" sz="4400" dirty="0"/>
          </a:p>
        </p:txBody>
      </p:sp>
    </p:spTree>
    <p:extLst>
      <p:ext uri="{BB962C8B-B14F-4D97-AF65-F5344CB8AC3E}">
        <p14:creationId xmlns:p14="http://schemas.microsoft.com/office/powerpoint/2010/main" val="64338243"/>
      </p:ext>
    </p:extLst>
  </p:cSld>
  <p:clrMapOvr>
    <a:masterClrMapping/>
  </p:clrMapOvr>
</p:sld>
</file>

<file path=ppt/theme/theme1.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14" ma:contentTypeDescription="Create a new document." ma:contentTypeScope="" ma:versionID="e619acbf9c24d2fabaa58fa9b5e51d31">
  <xsd:schema xmlns:xsd="http://www.w3.org/2001/XMLSchema" xmlns:xs="http://www.w3.org/2001/XMLSchema" xmlns:p="http://schemas.microsoft.com/office/2006/metadata/properties" xmlns:ns3="1922d12e-0993-41ec-8b9e-ac2546f5c25b" xmlns:ns4="2f5db65b-58ee-4eb1-9ef7-368782c2202d" targetNamespace="http://schemas.microsoft.com/office/2006/metadata/properties" ma:root="true" ma:fieldsID="82566691615e5ce94fc8235700f22b0f" ns3:_="" ns4:_="">
    <xsd:import namespace="1922d12e-0993-41ec-8b9e-ac2546f5c25b"/>
    <xsd:import namespace="2f5db65b-58ee-4eb1-9ef7-368782c2202d"/>
    <xsd:element name="properties">
      <xsd:complexType>
        <xsd:sequence>
          <xsd:element name="documentManagement">
            <xsd:complexType>
              <xsd:all>
                <xsd:element ref="ns3:SharedWithUsers" minOccurs="0"/>
                <xsd:element ref="ns3:SharedWithDetails" minOccurs="0"/>
                <xsd:element ref="ns4:MediaServiceMetadata" minOccurs="0"/>
                <xsd:element ref="ns3:SharingHintHash"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2d12e-0993-41ec-8b9e-ac2546f5c2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922d12e-0993-41ec-8b9e-ac2546f5c25b">
      <UserInfo>
        <DisplayName>Buckle, Ralph</DisplayName>
        <AccountId>1596</AccountId>
        <AccountType/>
      </UserInfo>
      <UserInfo>
        <DisplayName>Gay-Knott, Mark</DisplayName>
        <AccountId>35</AccountId>
        <AccountType/>
      </UserInfo>
      <UserInfo>
        <DisplayName>UreMartin, Sophie</DisplayName>
        <AccountId>23</AccountId>
        <AccountType/>
      </UserInfo>
      <UserInfo>
        <DisplayName>Forsdyke, Angela</DisplayName>
        <AccountId>168</AccountId>
        <AccountType/>
      </UserInfo>
      <UserInfo>
        <DisplayName>Warner, Rachel</DisplayName>
        <AccountId>1509</AccountId>
        <AccountType/>
      </UserInfo>
      <UserInfo>
        <DisplayName>Benneyworth, Rosie</DisplayName>
        <AccountId>362</AccountId>
        <AccountType/>
      </UserInfo>
    </SharedWithUsers>
  </documentManagement>
</p:properties>
</file>

<file path=customXml/itemProps1.xml><?xml version="1.0" encoding="utf-8"?>
<ds:datastoreItem xmlns:ds="http://schemas.openxmlformats.org/officeDocument/2006/customXml" ds:itemID="{E6D39BB6-82F4-4D7B-A07D-A0E4C03E12AF}">
  <ds:schemaRefs>
    <ds:schemaRef ds:uri="http://schemas.microsoft.com/sharepoint/v3/contenttype/forms"/>
  </ds:schemaRefs>
</ds:datastoreItem>
</file>

<file path=customXml/itemProps2.xml><?xml version="1.0" encoding="utf-8"?>
<ds:datastoreItem xmlns:ds="http://schemas.openxmlformats.org/officeDocument/2006/customXml" ds:itemID="{7EA1A55D-FC26-439F-AD36-C206FC2E3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2d12e-0993-41ec-8b9e-ac2546f5c25b"/>
    <ds:schemaRef ds:uri="2f5db65b-58ee-4eb1-9ef7-368782c220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33245D-2570-4866-BF76-DE11C693CE75}">
  <ds:schemaRefs>
    <ds:schemaRef ds:uri="http://schemas.microsoft.com/office/2006/metadata/properties"/>
    <ds:schemaRef ds:uri="http://schemas.microsoft.com/office/infopath/2007/PartnerControls"/>
    <ds:schemaRef ds:uri="1922d12e-0993-41ec-8b9e-ac2546f5c25b"/>
  </ds:schemaRefs>
</ds:datastoreItem>
</file>

<file path=docProps/app.xml><?xml version="1.0" encoding="utf-8"?>
<Properties xmlns="http://schemas.openxmlformats.org/officeDocument/2006/extended-properties" xmlns:vt="http://schemas.openxmlformats.org/officeDocument/2006/docPropsVTypes">
  <TotalTime>152</TotalTime>
  <Words>1046</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GDS style presentation template (letterbox version)</vt:lpstr>
      <vt:lpstr>Decisions about Cardiopulmonary Resuscitation (CPR): Ensuring Effective &amp; Person Centred Practice</vt:lpstr>
      <vt:lpstr>Our role and purpose</vt:lpstr>
      <vt:lpstr>Unique oversight of care</vt:lpstr>
      <vt:lpstr>Our review of DNACPR decisions during the pandemic</vt:lpstr>
      <vt:lpstr>Jim’s story</vt:lpstr>
      <vt:lpstr>Jim’s story</vt:lpstr>
      <vt:lpstr>Themes</vt:lpstr>
      <vt:lpstr>Summary of findings</vt:lpstr>
      <vt:lpstr>PowerPoint Presentation</vt:lpstr>
      <vt:lpstr>Recommendations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Rachel</dc:creator>
  <cp:lastModifiedBy>Forsdyke, Angela</cp:lastModifiedBy>
  <cp:revision>2</cp:revision>
  <dcterms:created xsi:type="dcterms:W3CDTF">2021-06-25T10:31:01Z</dcterms:created>
  <dcterms:modified xsi:type="dcterms:W3CDTF">2022-04-26T16:33:43Z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0x010100F3E9CB1DA50C2C4998DB6494502870F3</vt:lpwstr>
  </property>
</Properties>
</file>