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312" r:id="rId3"/>
    <p:sldId id="323" r:id="rId4"/>
    <p:sldId id="315" r:id="rId5"/>
    <p:sldId id="302" r:id="rId6"/>
    <p:sldId id="282" r:id="rId7"/>
    <p:sldId id="304" r:id="rId8"/>
    <p:sldId id="308" r:id="rId9"/>
    <p:sldId id="309" r:id="rId10"/>
    <p:sldId id="310" r:id="rId11"/>
    <p:sldId id="311" r:id="rId12"/>
    <p:sldId id="286" r:id="rId13"/>
    <p:sldId id="293" r:id="rId14"/>
    <p:sldId id="305" r:id="rId15"/>
    <p:sldId id="306" r:id="rId16"/>
    <p:sldId id="307"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936">
          <p15:clr>
            <a:srgbClr val="A4A3A4"/>
          </p15:clr>
        </p15:guide>
        <p15:guide id="2" pos="2876">
          <p15:clr>
            <a:srgbClr val="A4A3A4"/>
          </p15:clr>
        </p15:guide>
      </p15:sldGuideLst>
    </p:ext>
    <p:ext uri="{2D200454-40CA-4A62-9FC3-DE9A4176ACB9}">
      <p15:notesGuideLst xmlns="" xmlns:p15="http://schemas.microsoft.com/office/powerpoint/2012/main">
        <p15:guide id="1" orient="horz" pos="3126">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1859"/>
    <a:srgbClr val="0084A8"/>
    <a:srgbClr val="757DB6"/>
    <a:srgbClr val="679C7F"/>
    <a:srgbClr val="75B9B6"/>
    <a:srgbClr val="11A4B9"/>
    <a:srgbClr val="006580"/>
    <a:srgbClr val="0A526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522" autoAdjust="0"/>
    <p:restoredTop sz="61400" autoAdjust="0"/>
  </p:normalViewPr>
  <p:slideViewPr>
    <p:cSldViewPr snapToGrid="0" snapToObjects="1" showGuides="1">
      <p:cViewPr varScale="1">
        <p:scale>
          <a:sx n="53" d="100"/>
          <a:sy n="53" d="100"/>
        </p:scale>
        <p:origin x="-2128" y="-64"/>
      </p:cViewPr>
      <p:guideLst>
        <p:guide orient="horz" pos="3936"/>
        <p:guide pos="2876"/>
      </p:guideLst>
    </p:cSldViewPr>
  </p:slideViewPr>
  <p:outlineViewPr>
    <p:cViewPr>
      <p:scale>
        <a:sx n="33" d="100"/>
        <a:sy n="33" d="100"/>
      </p:scale>
      <p:origin x="48" y="5669"/>
    </p:cViewPr>
  </p:outlineViewPr>
  <p:notesTextViewPr>
    <p:cViewPr>
      <p:scale>
        <a:sx n="100" d="100"/>
        <a:sy n="100" d="100"/>
      </p:scale>
      <p:origin x="0" y="0"/>
    </p:cViewPr>
  </p:notesTextViewPr>
  <p:notesViewPr>
    <p:cSldViewPr snapToGrid="0" snapToObjects="1">
      <p:cViewPr varScale="1">
        <p:scale>
          <a:sx n="29" d="100"/>
          <a:sy n="29" d="100"/>
        </p:scale>
        <p:origin x="-2724" y="-90"/>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58C4B50-A37F-41E6-B2DF-146EDFD986CF}" type="datetimeFigureOut">
              <a:rPr lang="en-GB" smtClean="0"/>
              <a:t>22/04/2022</a:t>
            </a:fld>
            <a:endParaRPr lang="en-GB"/>
          </a:p>
        </p:txBody>
      </p:sp>
      <p:sp>
        <p:nvSpPr>
          <p:cNvPr id="4" name="Footer Placeholder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2D07EAEB-64E0-4692-ABA3-707F5FD28C5B}" type="slidenum">
              <a:rPr lang="en-GB" smtClean="0"/>
              <a:t>‹#›</a:t>
            </a:fld>
            <a:endParaRPr lang="en-GB"/>
          </a:p>
        </p:txBody>
      </p:sp>
    </p:spTree>
    <p:extLst>
      <p:ext uri="{BB962C8B-B14F-4D97-AF65-F5344CB8AC3E}">
        <p14:creationId xmlns:p14="http://schemas.microsoft.com/office/powerpoint/2010/main" val="24413010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36FCE8E-4B42-6D47-9F1C-76F49DEBE518}" type="datetimeFigureOut">
              <a:rPr lang="en-US" smtClean="0"/>
              <a:t>4/22/2022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5"/>
            <a:ext cx="5438140" cy="4466987"/>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964173B-F0E2-A64B-B4F8-60F06DEEED53}" type="slidenum">
              <a:rPr lang="en-US" smtClean="0"/>
              <a:t>‹#›</a:t>
            </a:fld>
            <a:endParaRPr lang="en-US"/>
          </a:p>
        </p:txBody>
      </p:sp>
    </p:spTree>
    <p:extLst>
      <p:ext uri="{BB962C8B-B14F-4D97-AF65-F5344CB8AC3E}">
        <p14:creationId xmlns:p14="http://schemas.microsoft.com/office/powerpoint/2010/main" val="18124177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1200" dirty="0" smtClean="0">
              <a:latin typeface="+mn-lt"/>
              <a:cs typeface="Arial" panose="020B0604020202020204" pitchFamily="34" charset="0"/>
            </a:endParaRPr>
          </a:p>
        </p:txBody>
      </p:sp>
      <p:sp>
        <p:nvSpPr>
          <p:cNvPr id="4" name="Slide Number Placeholder 3"/>
          <p:cNvSpPr>
            <a:spLocks noGrp="1"/>
          </p:cNvSpPr>
          <p:nvPr>
            <p:ph type="sldNum" sz="quarter" idx="10"/>
          </p:nvPr>
        </p:nvSpPr>
        <p:spPr/>
        <p:txBody>
          <a:bodyPr/>
          <a:lstStyle/>
          <a:p>
            <a:fld id="{6964173B-F0E2-A64B-B4F8-60F06DEEED53}" type="slidenum">
              <a:rPr lang="en-US" smtClean="0"/>
              <a:t>1</a:t>
            </a:fld>
            <a:endParaRPr lang="en-US"/>
          </a:p>
        </p:txBody>
      </p:sp>
    </p:spTree>
    <p:extLst>
      <p:ext uri="{BB962C8B-B14F-4D97-AF65-F5344CB8AC3E}">
        <p14:creationId xmlns:p14="http://schemas.microsoft.com/office/powerpoint/2010/main" val="20948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6964173B-F0E2-A64B-B4F8-60F06DEEED53}" type="slidenum">
              <a:rPr lang="en-US" smtClean="0"/>
              <a:t>10</a:t>
            </a:fld>
            <a:endParaRPr lang="en-US"/>
          </a:p>
        </p:txBody>
      </p:sp>
    </p:spTree>
    <p:extLst>
      <p:ext uri="{BB962C8B-B14F-4D97-AF65-F5344CB8AC3E}">
        <p14:creationId xmlns:p14="http://schemas.microsoft.com/office/powerpoint/2010/main" val="1953576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64173B-F0E2-A64B-B4F8-60F06DEEED53}" type="slidenum">
              <a:rPr lang="en-US" smtClean="0"/>
              <a:t>11</a:t>
            </a:fld>
            <a:endParaRPr lang="en-US"/>
          </a:p>
        </p:txBody>
      </p:sp>
    </p:spTree>
    <p:extLst>
      <p:ext uri="{BB962C8B-B14F-4D97-AF65-F5344CB8AC3E}">
        <p14:creationId xmlns:p14="http://schemas.microsoft.com/office/powerpoint/2010/main" val="8959002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1200" dirty="0" smtClean="0">
              <a:latin typeface="+mn-l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latin typeface="+mn-lt"/>
            </a:endParaRPr>
          </a:p>
          <a:p>
            <a:endParaRPr lang="en-GB" dirty="0"/>
          </a:p>
        </p:txBody>
      </p:sp>
      <p:sp>
        <p:nvSpPr>
          <p:cNvPr id="4" name="Slide Number Placeholder 3"/>
          <p:cNvSpPr>
            <a:spLocks noGrp="1"/>
          </p:cNvSpPr>
          <p:nvPr>
            <p:ph type="sldNum" sz="quarter" idx="10"/>
          </p:nvPr>
        </p:nvSpPr>
        <p:spPr/>
        <p:txBody>
          <a:bodyPr/>
          <a:lstStyle/>
          <a:p>
            <a:fld id="{6964173B-F0E2-A64B-B4F8-60F06DEEED53}" type="slidenum">
              <a:rPr lang="en-US" smtClean="0"/>
              <a:t>12</a:t>
            </a:fld>
            <a:endParaRPr lang="en-US"/>
          </a:p>
        </p:txBody>
      </p:sp>
    </p:spTree>
    <p:extLst>
      <p:ext uri="{BB962C8B-B14F-4D97-AF65-F5344CB8AC3E}">
        <p14:creationId xmlns:p14="http://schemas.microsoft.com/office/powerpoint/2010/main" val="80029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6964173B-F0E2-A64B-B4F8-60F06DEEED53}" type="slidenum">
              <a:rPr lang="en-US" smtClean="0"/>
              <a:t>13</a:t>
            </a:fld>
            <a:endParaRPr lang="en-US"/>
          </a:p>
        </p:txBody>
      </p:sp>
    </p:spTree>
    <p:extLst>
      <p:ext uri="{BB962C8B-B14F-4D97-AF65-F5344CB8AC3E}">
        <p14:creationId xmlns:p14="http://schemas.microsoft.com/office/powerpoint/2010/main" val="4203607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64173B-F0E2-A64B-B4F8-60F06DEEED53}" type="slidenum">
              <a:rPr lang="en-US" smtClean="0"/>
              <a:t>14</a:t>
            </a:fld>
            <a:endParaRPr lang="en-US"/>
          </a:p>
        </p:txBody>
      </p:sp>
    </p:spTree>
    <p:extLst>
      <p:ext uri="{BB962C8B-B14F-4D97-AF65-F5344CB8AC3E}">
        <p14:creationId xmlns:p14="http://schemas.microsoft.com/office/powerpoint/2010/main" val="2513430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964173B-F0E2-A64B-B4F8-60F06DEEED53}" type="slidenum">
              <a:rPr lang="en-US" smtClean="0"/>
              <a:t>15</a:t>
            </a:fld>
            <a:endParaRPr lang="en-US"/>
          </a:p>
        </p:txBody>
      </p:sp>
    </p:spTree>
    <p:extLst>
      <p:ext uri="{BB962C8B-B14F-4D97-AF65-F5344CB8AC3E}">
        <p14:creationId xmlns:p14="http://schemas.microsoft.com/office/powerpoint/2010/main" val="3897590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64173B-F0E2-A64B-B4F8-60F06DEEED53}" type="slidenum">
              <a:rPr lang="en-US" smtClean="0"/>
              <a:t>16</a:t>
            </a:fld>
            <a:endParaRPr lang="en-US"/>
          </a:p>
        </p:txBody>
      </p:sp>
    </p:spTree>
    <p:extLst>
      <p:ext uri="{BB962C8B-B14F-4D97-AF65-F5344CB8AC3E}">
        <p14:creationId xmlns:p14="http://schemas.microsoft.com/office/powerpoint/2010/main" val="3248791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smtClean="0"/>
          </a:p>
        </p:txBody>
      </p:sp>
      <p:sp>
        <p:nvSpPr>
          <p:cNvPr id="4" name="Slide Number Placeholder 3"/>
          <p:cNvSpPr>
            <a:spLocks noGrp="1"/>
          </p:cNvSpPr>
          <p:nvPr>
            <p:ph type="sldNum" sz="quarter" idx="10"/>
          </p:nvPr>
        </p:nvSpPr>
        <p:spPr/>
        <p:txBody>
          <a:bodyPr/>
          <a:lstStyle/>
          <a:p>
            <a:fld id="{6964173B-F0E2-A64B-B4F8-60F06DEEED53}" type="slidenum">
              <a:rPr lang="en-US" smtClean="0"/>
              <a:t>2</a:t>
            </a:fld>
            <a:endParaRPr lang="en-US"/>
          </a:p>
        </p:txBody>
      </p:sp>
    </p:spTree>
    <p:extLst>
      <p:ext uri="{BB962C8B-B14F-4D97-AF65-F5344CB8AC3E}">
        <p14:creationId xmlns:p14="http://schemas.microsoft.com/office/powerpoint/2010/main" val="3603082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1" baseline="0" dirty="0" smtClean="0">
              <a:solidFill>
                <a:schemeClr val="tx1"/>
              </a:solidFill>
            </a:endParaRPr>
          </a:p>
        </p:txBody>
      </p:sp>
      <p:sp>
        <p:nvSpPr>
          <p:cNvPr id="4" name="Slide Number Placeholder 3"/>
          <p:cNvSpPr>
            <a:spLocks noGrp="1"/>
          </p:cNvSpPr>
          <p:nvPr>
            <p:ph type="sldNum" sz="quarter" idx="10"/>
          </p:nvPr>
        </p:nvSpPr>
        <p:spPr/>
        <p:txBody>
          <a:bodyPr/>
          <a:lstStyle/>
          <a:p>
            <a:fld id="{6964173B-F0E2-A64B-B4F8-60F06DEEED53}" type="slidenum">
              <a:rPr lang="en-US" smtClean="0"/>
              <a:t>3</a:t>
            </a:fld>
            <a:endParaRPr lang="en-US"/>
          </a:p>
        </p:txBody>
      </p:sp>
    </p:spTree>
    <p:extLst>
      <p:ext uri="{BB962C8B-B14F-4D97-AF65-F5344CB8AC3E}">
        <p14:creationId xmlns:p14="http://schemas.microsoft.com/office/powerpoint/2010/main" val="565923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6964173B-F0E2-A64B-B4F8-60F06DEEED53}" type="slidenum">
              <a:rPr lang="en-US" smtClean="0"/>
              <a:t>4</a:t>
            </a:fld>
            <a:endParaRPr lang="en-US"/>
          </a:p>
        </p:txBody>
      </p:sp>
    </p:spTree>
    <p:extLst>
      <p:ext uri="{BB962C8B-B14F-4D97-AF65-F5344CB8AC3E}">
        <p14:creationId xmlns:p14="http://schemas.microsoft.com/office/powerpoint/2010/main" val="3797528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964173B-F0E2-A64B-B4F8-60F06DEEED53}" type="slidenum">
              <a:rPr lang="en-US" smtClean="0"/>
              <a:t>5</a:t>
            </a:fld>
            <a:endParaRPr lang="en-US"/>
          </a:p>
        </p:txBody>
      </p:sp>
    </p:spTree>
    <p:extLst>
      <p:ext uri="{BB962C8B-B14F-4D97-AF65-F5344CB8AC3E}">
        <p14:creationId xmlns:p14="http://schemas.microsoft.com/office/powerpoint/2010/main" val="3981988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64173B-F0E2-A64B-B4F8-60F06DEEED53}" type="slidenum">
              <a:rPr lang="en-US" smtClean="0"/>
              <a:t>6</a:t>
            </a:fld>
            <a:endParaRPr lang="en-US"/>
          </a:p>
        </p:txBody>
      </p:sp>
    </p:spTree>
    <p:extLst>
      <p:ext uri="{BB962C8B-B14F-4D97-AF65-F5344CB8AC3E}">
        <p14:creationId xmlns:p14="http://schemas.microsoft.com/office/powerpoint/2010/main" val="1920565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a:p>
            <a:endParaRPr lang="en-GB"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64173B-F0E2-A64B-B4F8-60F06DEEED53}" type="slidenum">
              <a:rPr lang="en-US" smtClean="0"/>
              <a:t>7</a:t>
            </a:fld>
            <a:endParaRPr lang="en-US"/>
          </a:p>
        </p:txBody>
      </p:sp>
    </p:spTree>
    <p:extLst>
      <p:ext uri="{BB962C8B-B14F-4D97-AF65-F5344CB8AC3E}">
        <p14:creationId xmlns:p14="http://schemas.microsoft.com/office/powerpoint/2010/main" val="28222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1200" dirty="0" smtClean="0">
              <a:latin typeface="+mn-l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dirty="0" smtClean="0">
              <a:latin typeface="+mn-lt"/>
            </a:endParaRPr>
          </a:p>
          <a:p>
            <a:endParaRPr lang="en-GB" dirty="0"/>
          </a:p>
        </p:txBody>
      </p:sp>
      <p:sp>
        <p:nvSpPr>
          <p:cNvPr id="4" name="Slide Number Placeholder 3"/>
          <p:cNvSpPr>
            <a:spLocks noGrp="1"/>
          </p:cNvSpPr>
          <p:nvPr>
            <p:ph type="sldNum" sz="quarter" idx="10"/>
          </p:nvPr>
        </p:nvSpPr>
        <p:spPr/>
        <p:txBody>
          <a:bodyPr/>
          <a:lstStyle/>
          <a:p>
            <a:fld id="{6964173B-F0E2-A64B-B4F8-60F06DEEED53}" type="slidenum">
              <a:rPr lang="en-US" smtClean="0"/>
              <a:t>8</a:t>
            </a:fld>
            <a:endParaRPr lang="en-US"/>
          </a:p>
        </p:txBody>
      </p:sp>
    </p:spTree>
    <p:extLst>
      <p:ext uri="{BB962C8B-B14F-4D97-AF65-F5344CB8AC3E}">
        <p14:creationId xmlns:p14="http://schemas.microsoft.com/office/powerpoint/2010/main" val="511994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64173B-F0E2-A64B-B4F8-60F06DEEED53}" type="slidenum">
              <a:rPr lang="en-US" smtClean="0"/>
              <a:t>9</a:t>
            </a:fld>
            <a:endParaRPr lang="en-US"/>
          </a:p>
        </p:txBody>
      </p:sp>
    </p:spTree>
    <p:extLst>
      <p:ext uri="{BB962C8B-B14F-4D97-AF65-F5344CB8AC3E}">
        <p14:creationId xmlns:p14="http://schemas.microsoft.com/office/powerpoint/2010/main" val="1896271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7" name="TextBox 6"/>
          <p:cNvSpPr txBox="1"/>
          <p:nvPr userDrawn="1"/>
        </p:nvSpPr>
        <p:spPr>
          <a:xfrm>
            <a:off x="7461250" y="71437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716673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Content Placeholder 2"/>
          <p:cNvSpPr>
            <a:spLocks noGrp="1"/>
          </p:cNvSpPr>
          <p:nvPr>
            <p:ph idx="1"/>
          </p:nvPr>
        </p:nvSpPr>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217050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Tree>
    <p:extLst>
      <p:ext uri="{BB962C8B-B14F-4D97-AF65-F5344CB8AC3E}">
        <p14:creationId xmlns:p14="http://schemas.microsoft.com/office/powerpoint/2010/main" val="61983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827624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424090" cy="365125"/>
          </a:xfrm>
          <a:prstGeom prst="rect">
            <a:avLst/>
          </a:prstGeom>
        </p:spPr>
        <p:txBody>
          <a:bodyPr/>
          <a:lstStyle/>
          <a:p>
            <a:r>
              <a:rPr lang="en-US" dirty="0" smtClean="0"/>
              <a:t>#MyLifeMyDecision</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62D2AE6-D103-BC4A-8AD0-5894ACDB685C}" type="slidenum">
              <a:rPr lang="en-US" smtClean="0"/>
              <a:t>‹#›</a:t>
            </a:fld>
            <a:endParaRPr lang="en-US"/>
          </a:p>
        </p:txBody>
      </p:sp>
    </p:spTree>
    <p:extLst>
      <p:ext uri="{BB962C8B-B14F-4D97-AF65-F5344CB8AC3E}">
        <p14:creationId xmlns:p14="http://schemas.microsoft.com/office/powerpoint/2010/main" val="2811464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0"/>
            <a:ext cx="2424090" cy="365125"/>
          </a:xfrm>
          <a:prstGeom prst="rect">
            <a:avLst/>
          </a:prstGeo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dirty="0" smtClean="0"/>
              <a:t>#MyLifeMyDecision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800">
                <a:solidFill>
                  <a:srgbClr val="531859"/>
                </a:solidFill>
                <a:latin typeface="Interstate-LightItalic"/>
                <a:cs typeface="Interstate-LightItalic"/>
              </a:defRPr>
            </a:lvl1pPr>
          </a:lstStyle>
          <a:p>
            <a:r>
              <a:rPr lang="en-US" dirty="0" smtClean="0"/>
              <a:t>@AGoodDeath</a:t>
            </a:r>
            <a:endParaRPr lang="en-US" dirty="0"/>
          </a:p>
        </p:txBody>
      </p:sp>
      <p:pic>
        <p:nvPicPr>
          <p:cNvPr id="7" name="Picture 6" descr="twitter_icon.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724997" y="6356350"/>
            <a:ext cx="369455" cy="369455"/>
          </a:xfrm>
          <a:prstGeom prst="rect">
            <a:avLst/>
          </a:prstGeom>
        </p:spPr>
      </p:pic>
    </p:spTree>
    <p:extLst>
      <p:ext uri="{BB962C8B-B14F-4D97-AF65-F5344CB8AC3E}">
        <p14:creationId xmlns:p14="http://schemas.microsoft.com/office/powerpoint/2010/main" val="1460569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424090" cy="365125"/>
          </a:xfrm>
          <a:prstGeom prst="rect">
            <a:avLst/>
          </a:prstGeo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dirty="0" smtClean="0"/>
              <a:t>#MyLifeMyDecision</a:t>
            </a:r>
          </a:p>
        </p:txBody>
      </p:sp>
      <p:sp>
        <p:nvSpPr>
          <p:cNvPr id="5"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800">
                <a:solidFill>
                  <a:srgbClr val="531859"/>
                </a:solidFill>
                <a:latin typeface="Interstate-LightItalic"/>
                <a:cs typeface="Interstate-LightItalic"/>
              </a:defRPr>
            </a:lvl1pPr>
          </a:lstStyle>
          <a:p>
            <a:r>
              <a:rPr lang="en-US" dirty="0" smtClean="0"/>
              <a:t>@AGoodDeath</a:t>
            </a:r>
            <a:endParaRPr lang="en-US" dirty="0"/>
          </a:p>
        </p:txBody>
      </p:sp>
      <p:pic>
        <p:nvPicPr>
          <p:cNvPr id="6" name="Picture 5" descr="twitter_icon.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724997" y="6356350"/>
            <a:ext cx="369455" cy="369455"/>
          </a:xfrm>
          <a:prstGeom prst="rect">
            <a:avLst/>
          </a:prstGeom>
        </p:spPr>
      </p:pic>
    </p:spTree>
    <p:extLst>
      <p:ext uri="{BB962C8B-B14F-4D97-AF65-F5344CB8AC3E}">
        <p14:creationId xmlns:p14="http://schemas.microsoft.com/office/powerpoint/2010/main" val="185360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424090" cy="365125"/>
          </a:xfrm>
          <a:prstGeom prst="rect">
            <a:avLst/>
          </a:prstGeo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dirty="0" smtClean="0"/>
              <a:t>#MyLifeMyDecision</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62D2AE6-D103-BC4A-8AD0-5894ACDB685C}" type="slidenum">
              <a:rPr lang="en-US" smtClean="0"/>
              <a:t>‹#›</a:t>
            </a:fld>
            <a:endParaRPr lang="en-US"/>
          </a:p>
        </p:txBody>
      </p:sp>
    </p:spTree>
    <p:extLst>
      <p:ext uri="{BB962C8B-B14F-4D97-AF65-F5344CB8AC3E}">
        <p14:creationId xmlns:p14="http://schemas.microsoft.com/office/powerpoint/2010/main" val="3740685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424090" cy="365125"/>
          </a:xfrm>
          <a:prstGeom prst="rect">
            <a:avLst/>
          </a:prstGeo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r>
              <a:rPr lang="en-US" dirty="0" smtClean="0"/>
              <a:t>#MyLifeMyDecision</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62D2AE6-D103-BC4A-8AD0-5894ACDB685C}" type="slidenum">
              <a:rPr lang="en-US" smtClean="0"/>
              <a:t>‹#›</a:t>
            </a:fld>
            <a:endParaRPr lang="en-US"/>
          </a:p>
        </p:txBody>
      </p:sp>
    </p:spTree>
    <p:extLst>
      <p:ext uri="{BB962C8B-B14F-4D97-AF65-F5344CB8AC3E}">
        <p14:creationId xmlns:p14="http://schemas.microsoft.com/office/powerpoint/2010/main" val="1741952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6096000" cy="1143000"/>
          </a:xfrm>
          <a:prstGeom prst="rect">
            <a:avLst/>
          </a:prstGeom>
        </p:spPr>
        <p:txBody>
          <a:bodyPr vert="horz" lIns="91440" tIns="45720" rIns="91440" bIns="45720" rtlCol="0" anchor="ctr">
            <a:no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cxnSp>
        <p:nvCxnSpPr>
          <p:cNvPr id="9" name="Straight Connector 8"/>
          <p:cNvCxnSpPr/>
          <p:nvPr userDrawn="1"/>
        </p:nvCxnSpPr>
        <p:spPr>
          <a:xfrm flipH="1">
            <a:off x="457201" y="1390328"/>
            <a:ext cx="8364190" cy="0"/>
          </a:xfrm>
          <a:prstGeom prst="line">
            <a:avLst/>
          </a:prstGeom>
          <a:ln w="76200" cmpd="sng">
            <a:solidFill>
              <a:srgbClr val="0A526D"/>
            </a:solidFill>
          </a:ln>
          <a:effectLst/>
        </p:spPr>
        <p:style>
          <a:lnRef idx="2">
            <a:schemeClr val="accent1"/>
          </a:lnRef>
          <a:fillRef idx="0">
            <a:schemeClr val="accent1"/>
          </a:fillRef>
          <a:effectRef idx="1">
            <a:schemeClr val="accent1"/>
          </a:effectRef>
          <a:fontRef idx="minor">
            <a:schemeClr val="tx1"/>
          </a:fontRef>
        </p:style>
      </p:cxnSp>
      <p:pic>
        <p:nvPicPr>
          <p:cNvPr id="12" name="Picture 11" descr="twitter_icon.png"/>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996771" y="6412460"/>
            <a:ext cx="252327" cy="252327"/>
          </a:xfrm>
          <a:prstGeom prst="rect">
            <a:avLst/>
          </a:prstGeom>
        </p:spPr>
      </p:pic>
      <p:sp>
        <p:nvSpPr>
          <p:cNvPr id="14" name="Footer Placeholder 12"/>
          <p:cNvSpPr txBox="1">
            <a:spLocks/>
          </p:cNvSpPr>
          <p:nvPr userDrawn="1"/>
        </p:nvSpPr>
        <p:spPr>
          <a:xfrm>
            <a:off x="7187854" y="6356062"/>
            <a:ext cx="1633537"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rgbClr val="531859"/>
                </a:solidFill>
                <a:latin typeface="Interstate-LightItalic"/>
                <a:ea typeface="+mn-ea"/>
                <a:cs typeface="Interstate-LightItalic"/>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t>
            </a:r>
            <a:r>
              <a:rPr lang="en-US" dirty="0" err="1" smtClean="0"/>
              <a:t>AGoodDeath</a:t>
            </a:r>
            <a:endParaRPr lang="en-US" dirty="0" smtClean="0"/>
          </a:p>
        </p:txBody>
      </p:sp>
      <p:pic>
        <p:nvPicPr>
          <p:cNvPr id="5" name="Picture 4"/>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6733308" y="204651"/>
            <a:ext cx="2349219" cy="1078901"/>
          </a:xfrm>
          <a:prstGeom prst="rect">
            <a:avLst/>
          </a:prstGeom>
        </p:spPr>
      </p:pic>
    </p:spTree>
    <p:extLst>
      <p:ext uri="{BB962C8B-B14F-4D97-AF65-F5344CB8AC3E}">
        <p14:creationId xmlns:p14="http://schemas.microsoft.com/office/powerpoint/2010/main" val="4158561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457200" rtl="0" eaLnBrk="1" latinLnBrk="0" hangingPunct="1">
        <a:spcBef>
          <a:spcPct val="0"/>
        </a:spcBef>
        <a:buNone/>
        <a:defRPr sz="3200" kern="1200">
          <a:solidFill>
            <a:srgbClr val="0A526D"/>
          </a:solidFill>
          <a:latin typeface="Interstate-Bold"/>
          <a:ea typeface="+mj-ea"/>
          <a:cs typeface="Interstate-Bold"/>
        </a:defRPr>
      </a:lvl1pPr>
    </p:titleStyle>
    <p:bodyStyle>
      <a:lvl1pPr marL="342900" indent="-342900" algn="l" defTabSz="457200" rtl="0" eaLnBrk="1" latinLnBrk="0" hangingPunct="1">
        <a:lnSpc>
          <a:spcPct val="120000"/>
        </a:lnSpc>
        <a:spcBef>
          <a:spcPct val="20000"/>
        </a:spcBef>
        <a:buFont typeface="Arial"/>
        <a:buChar char="•"/>
        <a:defRPr sz="3200" kern="1200">
          <a:solidFill>
            <a:schemeClr val="tx1"/>
          </a:solidFill>
          <a:latin typeface="Interstate-Regular"/>
          <a:ea typeface="+mn-ea"/>
          <a:cs typeface="Interstate-Regular"/>
        </a:defRPr>
      </a:lvl1pPr>
      <a:lvl2pPr marL="742950" indent="-285750" algn="l" defTabSz="457200" rtl="0" eaLnBrk="1" latinLnBrk="0" hangingPunct="1">
        <a:lnSpc>
          <a:spcPct val="120000"/>
        </a:lnSpc>
        <a:spcBef>
          <a:spcPct val="20000"/>
        </a:spcBef>
        <a:buFont typeface="Arial"/>
        <a:buChar char="–"/>
        <a:defRPr sz="2800" kern="1200">
          <a:solidFill>
            <a:schemeClr val="tx1"/>
          </a:solidFill>
          <a:latin typeface="Interstate-Regular"/>
          <a:ea typeface="+mn-ea"/>
          <a:cs typeface="Interstate-Regular"/>
        </a:defRPr>
      </a:lvl2pPr>
      <a:lvl3pPr marL="1143000" indent="-228600" algn="l" defTabSz="457200" rtl="0" eaLnBrk="1" latinLnBrk="0" hangingPunct="1">
        <a:lnSpc>
          <a:spcPct val="120000"/>
        </a:lnSpc>
        <a:spcBef>
          <a:spcPct val="20000"/>
        </a:spcBef>
        <a:buFont typeface="Arial"/>
        <a:buChar char="•"/>
        <a:defRPr sz="2400" kern="1200">
          <a:solidFill>
            <a:schemeClr val="tx1"/>
          </a:solidFill>
          <a:latin typeface="Interstate-Regular"/>
          <a:ea typeface="+mn-ea"/>
          <a:cs typeface="Interstate-Regular"/>
        </a:defRPr>
      </a:lvl3pPr>
      <a:lvl4pPr marL="1600200" indent="-228600" algn="l" defTabSz="457200" rtl="0" eaLnBrk="1" latinLnBrk="0" hangingPunct="1">
        <a:lnSpc>
          <a:spcPct val="120000"/>
        </a:lnSpc>
        <a:spcBef>
          <a:spcPct val="20000"/>
        </a:spcBef>
        <a:buFont typeface="Arial"/>
        <a:buChar char="–"/>
        <a:defRPr sz="2000" kern="1200">
          <a:solidFill>
            <a:schemeClr val="tx1"/>
          </a:solidFill>
          <a:latin typeface="Interstate-Regular"/>
          <a:ea typeface="+mn-ea"/>
          <a:cs typeface="Interstate-Regular"/>
        </a:defRPr>
      </a:lvl4pPr>
      <a:lvl5pPr marL="2057400" indent="-228600" algn="l" defTabSz="457200" rtl="0" eaLnBrk="1" latinLnBrk="0" hangingPunct="1">
        <a:lnSpc>
          <a:spcPct val="120000"/>
        </a:lnSpc>
        <a:spcBef>
          <a:spcPct val="20000"/>
        </a:spcBef>
        <a:buFont typeface="Arial"/>
        <a:buChar char="»"/>
        <a:defRPr sz="2000" kern="1200">
          <a:solidFill>
            <a:schemeClr val="tx1"/>
          </a:solidFill>
          <a:latin typeface="Interstate-Regular"/>
          <a:ea typeface="+mn-ea"/>
          <a:cs typeface="Interstate-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4543" y="1904176"/>
            <a:ext cx="8066314" cy="1860301"/>
          </a:xfrm>
        </p:spPr>
        <p:txBody>
          <a:bodyPr/>
          <a:lstStyle/>
          <a:p>
            <a:pPr algn="ctr"/>
            <a:r>
              <a:rPr lang="en-GB" sz="4000" b="1" dirty="0" smtClean="0">
                <a:solidFill>
                  <a:srgbClr val="531859"/>
                </a:solidFill>
                <a:latin typeface="+mn-lt"/>
                <a:cs typeface="Interstate-Regular"/>
              </a:rPr>
              <a:t/>
            </a:r>
            <a:br>
              <a:rPr lang="en-GB" sz="4000" b="1" dirty="0" smtClean="0">
                <a:solidFill>
                  <a:srgbClr val="531859"/>
                </a:solidFill>
                <a:latin typeface="+mn-lt"/>
                <a:cs typeface="Interstate-Regular"/>
              </a:rPr>
            </a:br>
            <a:r>
              <a:rPr lang="en-US" sz="4000" b="1" dirty="0">
                <a:solidFill>
                  <a:srgbClr val="531859"/>
                </a:solidFill>
                <a:latin typeface="+mn-lt"/>
                <a:cs typeface="Interstate-Regular"/>
              </a:rPr>
              <a:t> </a:t>
            </a:r>
            <a:r>
              <a:rPr lang="en-US" sz="4000" b="1" dirty="0" smtClean="0">
                <a:solidFill>
                  <a:srgbClr val="531859"/>
                </a:solidFill>
                <a:latin typeface="+mn-lt"/>
                <a:cs typeface="Interstate-Regular"/>
              </a:rPr>
              <a:t>Enabling </a:t>
            </a:r>
            <a:r>
              <a:rPr lang="en-US" sz="4000" b="1" dirty="0">
                <a:solidFill>
                  <a:srgbClr val="531859"/>
                </a:solidFill>
                <a:latin typeface="+mn-lt"/>
                <a:cs typeface="Interstate-Regular"/>
              </a:rPr>
              <a:t>people to </a:t>
            </a:r>
            <a:r>
              <a:rPr lang="en-US" sz="4000" b="1" dirty="0" smtClean="0">
                <a:solidFill>
                  <a:srgbClr val="531859"/>
                </a:solidFill>
                <a:latin typeface="+mn-lt"/>
                <a:cs typeface="Interstate-Regular"/>
              </a:rPr>
              <a:t>make</a:t>
            </a:r>
            <a:br>
              <a:rPr lang="en-US" sz="4000" b="1" dirty="0" smtClean="0">
                <a:solidFill>
                  <a:srgbClr val="531859"/>
                </a:solidFill>
                <a:latin typeface="+mn-lt"/>
                <a:cs typeface="Interstate-Regular"/>
              </a:rPr>
            </a:br>
            <a:r>
              <a:rPr lang="en-US" sz="4000" b="1" dirty="0" smtClean="0">
                <a:solidFill>
                  <a:srgbClr val="531859"/>
                </a:solidFill>
                <a:latin typeface="+mn-lt"/>
                <a:cs typeface="Interstate-Regular"/>
              </a:rPr>
              <a:t>informed decisions</a:t>
            </a:r>
            <a:r>
              <a:rPr lang="en-GB" sz="4000" b="1" dirty="0" smtClean="0">
                <a:solidFill>
                  <a:srgbClr val="531859"/>
                </a:solidFill>
                <a:latin typeface="+mn-lt"/>
                <a:cs typeface="Interstate-Regular"/>
              </a:rPr>
              <a:t/>
            </a:r>
            <a:br>
              <a:rPr lang="en-GB" sz="4000" b="1" dirty="0" smtClean="0">
                <a:solidFill>
                  <a:srgbClr val="531859"/>
                </a:solidFill>
                <a:latin typeface="+mn-lt"/>
                <a:cs typeface="Interstate-Regular"/>
              </a:rPr>
            </a:br>
            <a:endParaRPr lang="en-US" b="1" dirty="0">
              <a:solidFill>
                <a:srgbClr val="531859"/>
              </a:solidFill>
              <a:latin typeface="+mn-lt"/>
              <a:cs typeface="Interstate-Regular"/>
            </a:endParaRPr>
          </a:p>
        </p:txBody>
      </p:sp>
      <p:sp>
        <p:nvSpPr>
          <p:cNvPr id="4" name="Title 1"/>
          <p:cNvSpPr txBox="1">
            <a:spLocks/>
          </p:cNvSpPr>
          <p:nvPr/>
        </p:nvSpPr>
        <p:spPr>
          <a:xfrm>
            <a:off x="660070" y="4099132"/>
            <a:ext cx="8066314" cy="186030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0A526D"/>
                </a:solidFill>
                <a:latin typeface="Interstate-Bold"/>
                <a:ea typeface="+mj-ea"/>
                <a:cs typeface="Interstate-Bold"/>
              </a:defRPr>
            </a:lvl1pPr>
          </a:lstStyle>
          <a:p>
            <a:r>
              <a:rPr lang="en-GB" sz="2400" b="1" dirty="0" smtClean="0">
                <a:solidFill>
                  <a:srgbClr val="531859"/>
                </a:solidFill>
                <a:latin typeface="+mn-lt"/>
                <a:cs typeface="Interstate-Regular"/>
              </a:rPr>
              <a:t>Sarah Malik</a:t>
            </a:r>
          </a:p>
          <a:p>
            <a:r>
              <a:rPr lang="en-GB" sz="2400" b="1" dirty="0" smtClean="0">
                <a:solidFill>
                  <a:srgbClr val="531859"/>
                </a:solidFill>
                <a:latin typeface="+mn-lt"/>
                <a:cs typeface="Interstate-Regular"/>
              </a:rPr>
              <a:t>Senior Nurse at Compassion in Dying </a:t>
            </a:r>
            <a:r>
              <a:rPr lang="en-GB" sz="2400" b="1" dirty="0" smtClean="0">
                <a:solidFill>
                  <a:srgbClr val="531859"/>
                </a:solidFill>
                <a:latin typeface="+mn-lt"/>
                <a:cs typeface="Interstate-Regular"/>
              </a:rPr>
              <a:t/>
            </a:r>
            <a:br>
              <a:rPr lang="en-GB" sz="2400" b="1" dirty="0" smtClean="0">
                <a:solidFill>
                  <a:srgbClr val="531859"/>
                </a:solidFill>
                <a:latin typeface="+mn-lt"/>
                <a:cs typeface="Interstate-Regular"/>
              </a:rPr>
            </a:br>
            <a:endParaRPr lang="en-US" sz="2400" b="1" dirty="0">
              <a:solidFill>
                <a:srgbClr val="531859"/>
              </a:solidFill>
              <a:latin typeface="+mn-lt"/>
              <a:cs typeface="Interstate-Regular"/>
            </a:endParaRPr>
          </a:p>
        </p:txBody>
      </p:sp>
    </p:spTree>
    <p:extLst>
      <p:ext uri="{BB962C8B-B14F-4D97-AF65-F5344CB8AC3E}">
        <p14:creationId xmlns:p14="http://schemas.microsoft.com/office/powerpoint/2010/main" val="1251818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communication is key</a:t>
            </a:r>
            <a:endParaRPr lang="en-GB" dirty="0"/>
          </a:p>
        </p:txBody>
      </p:sp>
      <p:sp>
        <p:nvSpPr>
          <p:cNvPr id="3" name="Content Placeholder 2"/>
          <p:cNvSpPr>
            <a:spLocks noGrp="1"/>
          </p:cNvSpPr>
          <p:nvPr>
            <p:ph idx="1"/>
          </p:nvPr>
        </p:nvSpPr>
        <p:spPr>
          <a:xfrm>
            <a:off x="762000" y="1965960"/>
            <a:ext cx="8229600" cy="4525963"/>
          </a:xfrm>
        </p:spPr>
        <p:txBody>
          <a:bodyPr>
            <a:normAutofit/>
          </a:bodyPr>
          <a:lstStyle/>
          <a:p>
            <a:pPr marL="0" indent="0">
              <a:buNone/>
            </a:pPr>
            <a:r>
              <a:rPr lang="en-GB" sz="2400" dirty="0" smtClean="0">
                <a:latin typeface="+mn-lt"/>
              </a:rPr>
              <a:t>My husband was admitted to hospital with chest problems and had various tests before he was discharged. When I arrived home and looked in the discharge bag I was very surprised to see  a DNAR form stating that this had been discussed with my husband and myself. Absolutely no such thing occurred. My husband was fully aware of everything that was going on and I would certainly have remembered such a conversation. </a:t>
            </a:r>
            <a:r>
              <a:rPr lang="en-GB" sz="2400" b="1" dirty="0" smtClean="0">
                <a:latin typeface="+mn-lt"/>
              </a:rPr>
              <a:t>I’m not suggesting that a DNAR was inappropriate but it came as a real shock to read it without any warning.</a:t>
            </a:r>
            <a:endParaRPr lang="en-GB" sz="2400" b="1" dirty="0">
              <a:latin typeface="+mn-lt"/>
            </a:endParaRPr>
          </a:p>
        </p:txBody>
      </p:sp>
      <p:pic>
        <p:nvPicPr>
          <p:cNvPr id="4"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90947" y="1600200"/>
            <a:ext cx="500150" cy="394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4"/>
          <a:stretch>
            <a:fillRect/>
          </a:stretch>
        </p:blipFill>
        <p:spPr>
          <a:xfrm>
            <a:off x="6053285" y="5806439"/>
            <a:ext cx="499915" cy="359695"/>
          </a:xfrm>
          <a:prstGeom prst="rect">
            <a:avLst/>
          </a:prstGeom>
        </p:spPr>
      </p:pic>
    </p:spTree>
    <p:extLst>
      <p:ext uri="{BB962C8B-B14F-4D97-AF65-F5344CB8AC3E}">
        <p14:creationId xmlns:p14="http://schemas.microsoft.com/office/powerpoint/2010/main" val="150065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946" y="274638"/>
            <a:ext cx="6556894" cy="1143000"/>
          </a:xfrm>
        </p:spPr>
        <p:txBody>
          <a:bodyPr/>
          <a:lstStyle/>
          <a:p>
            <a:r>
              <a:rPr lang="en-US" dirty="0" smtClean="0"/>
              <a:t>Not having a voice caused distress</a:t>
            </a:r>
            <a:endParaRPr lang="en-GB" dirty="0"/>
          </a:p>
        </p:txBody>
      </p:sp>
      <p:sp>
        <p:nvSpPr>
          <p:cNvPr id="3" name="Content Placeholder 2"/>
          <p:cNvSpPr>
            <a:spLocks noGrp="1"/>
          </p:cNvSpPr>
          <p:nvPr>
            <p:ph idx="1"/>
          </p:nvPr>
        </p:nvSpPr>
        <p:spPr>
          <a:xfrm>
            <a:off x="670209" y="2100895"/>
            <a:ext cx="8229600" cy="4347370"/>
          </a:xfrm>
        </p:spPr>
        <p:txBody>
          <a:bodyPr>
            <a:noAutofit/>
          </a:bodyPr>
          <a:lstStyle/>
          <a:p>
            <a:pPr marL="0" indent="0">
              <a:buNone/>
            </a:pPr>
            <a:r>
              <a:rPr lang="en-GB" sz="2400" dirty="0">
                <a:latin typeface="+mn-lt"/>
              </a:rPr>
              <a:t>Mum was </a:t>
            </a:r>
            <a:r>
              <a:rPr lang="en-GB" sz="2400" dirty="0" smtClean="0">
                <a:latin typeface="+mn-lt"/>
              </a:rPr>
              <a:t>given a DNR</a:t>
            </a:r>
            <a:r>
              <a:rPr lang="en-GB" sz="2400" dirty="0">
                <a:latin typeface="+mn-lt"/>
              </a:rPr>
              <a:t>.</a:t>
            </a:r>
            <a:r>
              <a:rPr lang="en-GB" sz="2400" dirty="0" smtClean="0">
                <a:latin typeface="+mn-lt"/>
              </a:rPr>
              <a:t> </a:t>
            </a:r>
            <a:r>
              <a:rPr lang="en-GB" sz="2400" dirty="0">
                <a:latin typeface="+mn-lt"/>
              </a:rPr>
              <a:t>T</a:t>
            </a:r>
            <a:r>
              <a:rPr lang="en-GB" sz="2400" dirty="0" smtClean="0">
                <a:latin typeface="+mn-lt"/>
              </a:rPr>
              <a:t>he </a:t>
            </a:r>
            <a:r>
              <a:rPr lang="en-GB" sz="2400" dirty="0">
                <a:latin typeface="+mn-lt"/>
              </a:rPr>
              <a:t>doctor informed me that it was a medical decision and that it is not something that would be discussed with the patient’s relatives. I am </a:t>
            </a:r>
            <a:r>
              <a:rPr lang="en-GB" sz="2400" dirty="0" smtClean="0">
                <a:latin typeface="+mn-lt"/>
              </a:rPr>
              <a:t>furious.</a:t>
            </a:r>
            <a:endParaRPr lang="en-GB" sz="2400" dirty="0">
              <a:latin typeface="+mn-lt"/>
            </a:endParaRPr>
          </a:p>
          <a:p>
            <a:endParaRPr lang="en-GB" sz="2400" dirty="0">
              <a:latin typeface="+mn-lt"/>
            </a:endParaRPr>
          </a:p>
          <a:p>
            <a:pPr marL="0" indent="0">
              <a:buNone/>
            </a:pPr>
            <a:r>
              <a:rPr lang="en-GB" sz="2400" dirty="0">
                <a:latin typeface="+mn-lt"/>
              </a:rPr>
              <a:t>I struggled with doctors insisting on a DNR for my </a:t>
            </a:r>
            <a:r>
              <a:rPr lang="en-GB" sz="2400" dirty="0" smtClean="0">
                <a:latin typeface="+mn-lt"/>
              </a:rPr>
              <a:t>father... We </a:t>
            </a:r>
            <a:r>
              <a:rPr lang="en-GB" sz="2400" dirty="0">
                <a:latin typeface="+mn-lt"/>
              </a:rPr>
              <a:t>had doctors insist that we didn’t </a:t>
            </a:r>
            <a:r>
              <a:rPr lang="en-GB" sz="2400" dirty="0" smtClean="0">
                <a:latin typeface="+mn-lt"/>
              </a:rPr>
              <a:t>even have </a:t>
            </a:r>
            <a:r>
              <a:rPr lang="en-GB" sz="2400" dirty="0">
                <a:latin typeface="+mn-lt"/>
              </a:rPr>
              <a:t>a right </a:t>
            </a:r>
            <a:r>
              <a:rPr lang="en-GB" sz="2400" dirty="0" smtClean="0">
                <a:latin typeface="+mn-lt"/>
              </a:rPr>
              <a:t>to </a:t>
            </a:r>
            <a:r>
              <a:rPr lang="en-GB" sz="2400" dirty="0">
                <a:latin typeface="+mn-lt"/>
              </a:rPr>
              <a:t>an opinion</a:t>
            </a:r>
            <a:r>
              <a:rPr lang="en-GB" sz="2400" dirty="0" smtClean="0">
                <a:latin typeface="+mn-lt"/>
              </a:rPr>
              <a:t>.</a:t>
            </a:r>
            <a:endParaRPr lang="en-GB" sz="2400" dirty="0">
              <a:latin typeface="+mn-lt"/>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156860" y="5116520"/>
            <a:ext cx="495299"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90946" y="1743708"/>
            <a:ext cx="452437"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478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36"/>
            <a:ext cx="6394862" cy="1143000"/>
          </a:xfrm>
        </p:spPr>
        <p:txBody>
          <a:bodyPr/>
          <a:lstStyle/>
          <a:p>
            <a:r>
              <a:rPr lang="en-GB" b="1" dirty="0" smtClean="0">
                <a:latin typeface="+mj-lt"/>
              </a:rPr>
              <a:t/>
            </a:r>
            <a:br>
              <a:rPr lang="en-GB" b="1" dirty="0" smtClean="0">
                <a:latin typeface="+mj-lt"/>
              </a:rPr>
            </a:br>
            <a:r>
              <a:rPr lang="en-GB" dirty="0" smtClean="0">
                <a:latin typeface="+mj-lt"/>
              </a:rPr>
              <a:t>People’s rights to refuse treatment</a:t>
            </a:r>
            <a:endParaRPr lang="en-GB" dirty="0">
              <a:latin typeface="+mj-lt"/>
            </a:endParaRPr>
          </a:p>
        </p:txBody>
      </p:sp>
      <p:pic>
        <p:nvPicPr>
          <p:cNvPr id="5"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00645" y="1899805"/>
            <a:ext cx="7214161" cy="4037857"/>
          </a:xfrm>
          <a:prstGeom prst="rect">
            <a:avLst/>
          </a:prstGeom>
          <a:solidFill>
            <a:schemeClr val="bg2">
              <a:lumMod val="50000"/>
            </a:schemeClr>
          </a:solidFill>
          <a:ln>
            <a:noFill/>
          </a:ln>
          <a:effectLst/>
        </p:spPr>
      </p:pic>
      <p:sp>
        <p:nvSpPr>
          <p:cNvPr id="6" name="TextBox 5"/>
          <p:cNvSpPr txBox="1"/>
          <p:nvPr/>
        </p:nvSpPr>
        <p:spPr>
          <a:xfrm>
            <a:off x="1335294" y="2518888"/>
            <a:ext cx="6325346" cy="2308324"/>
          </a:xfrm>
          <a:prstGeom prst="rect">
            <a:avLst/>
          </a:prstGeom>
          <a:noFill/>
        </p:spPr>
        <p:txBody>
          <a:bodyPr wrap="square" rtlCol="0">
            <a:spAutoFit/>
          </a:bodyPr>
          <a:lstStyle/>
          <a:p>
            <a:r>
              <a:rPr lang="en-GB" sz="3600" dirty="0" smtClean="0"/>
              <a:t>“My </a:t>
            </a:r>
            <a:r>
              <a:rPr lang="en-GB" sz="3600" dirty="0"/>
              <a:t>sister asked about a DNAR at the hospital and they said 'this is a hospital not a hospice. We make people </a:t>
            </a:r>
            <a:r>
              <a:rPr lang="en-GB" sz="3600" dirty="0" smtClean="0"/>
              <a:t>better.’”</a:t>
            </a:r>
            <a:endParaRPr lang="en-GB" sz="3600" dirty="0"/>
          </a:p>
        </p:txBody>
      </p:sp>
    </p:spTree>
    <p:extLst>
      <p:ext uri="{BB962C8B-B14F-4D97-AF65-F5344CB8AC3E}">
        <p14:creationId xmlns:p14="http://schemas.microsoft.com/office/powerpoint/2010/main" val="3556833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42"/>
            <a:ext cx="6096000" cy="1143000"/>
          </a:xfrm>
        </p:spPr>
        <p:txBody>
          <a:bodyPr/>
          <a:lstStyle/>
          <a:p>
            <a:r>
              <a:rPr lang="en-GB" sz="2800" b="1" dirty="0" smtClean="0">
                <a:latin typeface="+mj-lt"/>
              </a:rPr>
              <a:t/>
            </a:r>
            <a:br>
              <a:rPr lang="en-GB" sz="2800" b="1" dirty="0" smtClean="0">
                <a:latin typeface="+mj-lt"/>
              </a:rPr>
            </a:br>
            <a:r>
              <a:rPr lang="en-GB" sz="3600" dirty="0" smtClean="0">
                <a:latin typeface="+mj-lt"/>
              </a:rPr>
              <a:t>Professionals face uncertainty</a:t>
            </a:r>
            <a:endParaRPr lang="en-GB" sz="2800" dirty="0">
              <a:latin typeface="+mj-lt"/>
            </a:endParaRPr>
          </a:p>
        </p:txBody>
      </p:sp>
      <p:sp>
        <p:nvSpPr>
          <p:cNvPr id="3" name="Content Placeholder 2"/>
          <p:cNvSpPr>
            <a:spLocks noGrp="1"/>
          </p:cNvSpPr>
          <p:nvPr>
            <p:ph idx="1"/>
          </p:nvPr>
        </p:nvSpPr>
        <p:spPr>
          <a:xfrm>
            <a:off x="854439" y="1600200"/>
            <a:ext cx="7586442" cy="4525963"/>
          </a:xfrm>
        </p:spPr>
        <p:txBody>
          <a:bodyPr>
            <a:normAutofit fontScale="92500" lnSpcReduction="20000"/>
          </a:bodyPr>
          <a:lstStyle/>
          <a:p>
            <a:pPr marL="0" indent="0">
              <a:buNone/>
            </a:pPr>
            <a:r>
              <a:rPr lang="en-GB" sz="2400" dirty="0" smtClean="0">
                <a:latin typeface="+mn-lt"/>
              </a:rPr>
              <a:t>Where do we get more DNACPR forms from?</a:t>
            </a:r>
          </a:p>
          <a:p>
            <a:endParaRPr lang="en-GB" sz="2400" dirty="0" smtClean="0">
              <a:latin typeface="+mn-lt"/>
            </a:endParaRPr>
          </a:p>
          <a:p>
            <a:pPr marL="0" indent="0">
              <a:buNone/>
            </a:pPr>
            <a:r>
              <a:rPr lang="en-GB" sz="2400" dirty="0" smtClean="0">
                <a:latin typeface="+mn-lt"/>
              </a:rPr>
              <a:t>Does the form travel with the patient between care settings?</a:t>
            </a:r>
          </a:p>
          <a:p>
            <a:endParaRPr lang="en-GB" sz="2400" dirty="0" smtClean="0">
              <a:latin typeface="+mn-lt"/>
            </a:endParaRPr>
          </a:p>
          <a:p>
            <a:pPr marL="0" indent="0">
              <a:buNone/>
            </a:pPr>
            <a:r>
              <a:rPr lang="en-GB" sz="2400" dirty="0" smtClean="0">
                <a:latin typeface="+mn-lt"/>
              </a:rPr>
              <a:t>The patient has DNAR but 999 said to do CPR while waiting for the ambulance, is this correct?</a:t>
            </a:r>
          </a:p>
          <a:p>
            <a:endParaRPr lang="en-GB" sz="2400" dirty="0" smtClean="0">
              <a:latin typeface="+mn-lt"/>
            </a:endParaRPr>
          </a:p>
          <a:p>
            <a:pPr marL="0" indent="0">
              <a:buNone/>
            </a:pPr>
            <a:r>
              <a:rPr lang="en-GB" sz="2400" dirty="0" smtClean="0">
                <a:latin typeface="+mn-lt"/>
              </a:rPr>
              <a:t>Are photocopies valid? Can a nurse sign the form?</a:t>
            </a:r>
          </a:p>
          <a:p>
            <a:endParaRPr lang="en-GB" sz="2400" dirty="0" smtClean="0">
              <a:latin typeface="+mn-lt"/>
            </a:endParaRPr>
          </a:p>
          <a:p>
            <a:pPr marL="0" indent="0">
              <a:buNone/>
            </a:pPr>
            <a:r>
              <a:rPr lang="en-GB" sz="2400" dirty="0" smtClean="0">
                <a:latin typeface="+mn-lt"/>
              </a:rPr>
              <a:t>The local ambulance trust is not accepting a form signed by the GP. Which form is correct?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932010" y="5771213"/>
            <a:ext cx="772965" cy="557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90946" y="1600200"/>
            <a:ext cx="452437"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1995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ecommendations</a:t>
            </a:r>
            <a:endParaRPr lang="en-GB" dirty="0"/>
          </a:p>
        </p:txBody>
      </p:sp>
      <p:sp>
        <p:nvSpPr>
          <p:cNvPr id="3" name="Content Placeholder 2"/>
          <p:cNvSpPr>
            <a:spLocks noGrp="1"/>
          </p:cNvSpPr>
          <p:nvPr>
            <p:ph idx="1"/>
          </p:nvPr>
        </p:nvSpPr>
        <p:spPr>
          <a:xfrm>
            <a:off x="457200" y="1600200"/>
            <a:ext cx="8229600" cy="4681847"/>
          </a:xfrm>
        </p:spPr>
        <p:txBody>
          <a:bodyPr>
            <a:noAutofit/>
          </a:bodyPr>
          <a:lstStyle/>
          <a:p>
            <a:pPr marL="457200" indent="-457200">
              <a:buFont typeface="+mj-lt"/>
              <a:buAutoNum type="arabicPeriod"/>
            </a:pPr>
            <a:r>
              <a:rPr lang="en-GB" sz="2400" dirty="0" smtClean="0">
                <a:latin typeface="+mn-lt"/>
              </a:rPr>
              <a:t>Clear</a:t>
            </a:r>
            <a:r>
              <a:rPr lang="en-GB" sz="2400" dirty="0">
                <a:latin typeface="+mn-lt"/>
              </a:rPr>
              <a:t> </a:t>
            </a:r>
            <a:r>
              <a:rPr lang="en-GB" sz="2400" dirty="0" smtClean="0">
                <a:latin typeface="+mn-lt"/>
              </a:rPr>
              <a:t>and </a:t>
            </a:r>
            <a:r>
              <a:rPr lang="en-GB" sz="2400" dirty="0">
                <a:latin typeface="+mn-lt"/>
              </a:rPr>
              <a:t>accessible </a:t>
            </a:r>
            <a:r>
              <a:rPr lang="en-GB" sz="2400" dirty="0" smtClean="0">
                <a:latin typeface="+mn-lt"/>
              </a:rPr>
              <a:t>information</a:t>
            </a:r>
            <a:r>
              <a:rPr lang="en-GB" sz="2400" dirty="0">
                <a:latin typeface="+mn-lt"/>
              </a:rPr>
              <a:t>, guidance and training </a:t>
            </a:r>
            <a:r>
              <a:rPr lang="en-GB" sz="2400" dirty="0" smtClean="0">
                <a:latin typeface="+mn-lt"/>
              </a:rPr>
              <a:t>on CPR conversations for professionals.</a:t>
            </a:r>
            <a:endParaRPr lang="en-GB" sz="2400" dirty="0">
              <a:latin typeface="+mn-lt"/>
            </a:endParaRPr>
          </a:p>
          <a:p>
            <a:pPr marL="457200" indent="-457200">
              <a:buFont typeface="+mj-lt"/>
              <a:buAutoNum type="arabicPeriod"/>
            </a:pPr>
            <a:r>
              <a:rPr lang="en-GB" sz="2400" dirty="0" smtClean="0">
                <a:latin typeface="+mn-lt"/>
              </a:rPr>
              <a:t>Conversations </a:t>
            </a:r>
            <a:r>
              <a:rPr lang="en-GB" sz="2400" dirty="0">
                <a:latin typeface="+mn-lt"/>
              </a:rPr>
              <a:t>about what matters to </a:t>
            </a:r>
            <a:r>
              <a:rPr lang="en-GB" sz="2400" dirty="0" smtClean="0">
                <a:latin typeface="+mn-lt"/>
              </a:rPr>
              <a:t>each patient must be everyone's responsibility.</a:t>
            </a:r>
          </a:p>
          <a:p>
            <a:pPr marL="457200" indent="-457200">
              <a:buFont typeface="+mj-lt"/>
              <a:buAutoNum type="arabicPeriod"/>
            </a:pPr>
            <a:r>
              <a:rPr lang="en-GB" sz="2400" dirty="0" smtClean="0">
                <a:latin typeface="+mn-lt"/>
              </a:rPr>
              <a:t>Improve </a:t>
            </a:r>
            <a:r>
              <a:rPr lang="en-GB" sz="2400" dirty="0">
                <a:latin typeface="+mn-lt"/>
              </a:rPr>
              <a:t>public understanding of what CPR </a:t>
            </a:r>
            <a:r>
              <a:rPr lang="en-GB" sz="2400" dirty="0" smtClean="0">
                <a:latin typeface="+mn-lt"/>
              </a:rPr>
              <a:t>and DNACPR </a:t>
            </a:r>
            <a:r>
              <a:rPr lang="en-GB" sz="2400" dirty="0">
                <a:latin typeface="+mn-lt"/>
              </a:rPr>
              <a:t>decision </a:t>
            </a:r>
            <a:r>
              <a:rPr lang="en-GB" sz="2400" dirty="0" smtClean="0">
                <a:latin typeface="+mn-lt"/>
              </a:rPr>
              <a:t>making.</a:t>
            </a:r>
          </a:p>
          <a:p>
            <a:pPr marL="457200" indent="-457200">
              <a:buFont typeface="+mj-lt"/>
              <a:buAutoNum type="arabicPeriod"/>
            </a:pPr>
            <a:r>
              <a:rPr lang="en-GB" sz="2400" dirty="0" smtClean="0">
                <a:latin typeface="+mn-lt"/>
              </a:rPr>
              <a:t>Record-keeping </a:t>
            </a:r>
            <a:r>
              <a:rPr lang="en-GB" sz="2400" dirty="0">
                <a:latin typeface="+mn-lt"/>
              </a:rPr>
              <a:t>and information sharing must be </a:t>
            </a:r>
            <a:r>
              <a:rPr lang="en-GB" sz="2400" dirty="0" smtClean="0">
                <a:latin typeface="+mn-lt"/>
              </a:rPr>
              <a:t>improved.</a:t>
            </a:r>
          </a:p>
          <a:p>
            <a:pPr marL="457200" indent="-457200">
              <a:buFont typeface="+mj-lt"/>
              <a:buAutoNum type="arabicPeriod"/>
            </a:pPr>
            <a:r>
              <a:rPr lang="en-GB" sz="2400" dirty="0" smtClean="0">
                <a:latin typeface="+mn-lt"/>
              </a:rPr>
              <a:t>Discussions </a:t>
            </a:r>
            <a:r>
              <a:rPr lang="en-GB" sz="2400" dirty="0">
                <a:latin typeface="+mn-lt"/>
              </a:rPr>
              <a:t>about CPR must not take place in isolation from a person’s wider priorities and </a:t>
            </a:r>
            <a:r>
              <a:rPr lang="en-GB" sz="2400" dirty="0" smtClean="0">
                <a:latin typeface="+mn-lt"/>
              </a:rPr>
              <a:t>wishes.</a:t>
            </a:r>
            <a:endParaRPr lang="en-GB" sz="2400" dirty="0">
              <a:latin typeface="+mn-lt"/>
            </a:endParaRPr>
          </a:p>
        </p:txBody>
      </p:sp>
    </p:spTree>
    <p:extLst>
      <p:ext uri="{BB962C8B-B14F-4D97-AF65-F5344CB8AC3E}">
        <p14:creationId xmlns:p14="http://schemas.microsoft.com/office/powerpoint/2010/main" val="2945724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learning</a:t>
            </a:r>
            <a:endParaRPr lang="en-GB" dirty="0"/>
          </a:p>
        </p:txBody>
      </p:sp>
      <p:sp>
        <p:nvSpPr>
          <p:cNvPr id="3" name="Content Placeholder 2"/>
          <p:cNvSpPr>
            <a:spLocks noGrp="1"/>
          </p:cNvSpPr>
          <p:nvPr>
            <p:ph idx="1"/>
          </p:nvPr>
        </p:nvSpPr>
        <p:spPr/>
        <p:txBody>
          <a:bodyPr>
            <a:normAutofit/>
          </a:bodyPr>
          <a:lstStyle/>
          <a:p>
            <a:r>
              <a:rPr lang="en-US" sz="2400" dirty="0"/>
              <a:t>People wanted </a:t>
            </a:r>
            <a:r>
              <a:rPr lang="en-US" sz="2400" b="1" dirty="0"/>
              <a:t>protection from inappropriate CPR</a:t>
            </a:r>
          </a:p>
          <a:p>
            <a:pPr marL="0" indent="0">
              <a:buNone/>
            </a:pPr>
            <a:endParaRPr lang="en-US" sz="2400" dirty="0"/>
          </a:p>
          <a:p>
            <a:r>
              <a:rPr lang="en-GB" sz="2400" dirty="0"/>
              <a:t>Poor communication and a </a:t>
            </a:r>
            <a:r>
              <a:rPr lang="en-GB" sz="2400" b="1" dirty="0"/>
              <a:t>failure to listen </a:t>
            </a:r>
            <a:r>
              <a:rPr lang="en-GB" sz="2400" dirty="0"/>
              <a:t>to people’s preferences and concerns caused distress</a:t>
            </a:r>
          </a:p>
          <a:p>
            <a:endParaRPr lang="en-GB" sz="2400" dirty="0"/>
          </a:p>
          <a:p>
            <a:r>
              <a:rPr lang="en-US" sz="2400" b="1" dirty="0"/>
              <a:t>Most people would welcome a conversation</a:t>
            </a:r>
            <a:r>
              <a:rPr lang="en-US" sz="2400" dirty="0"/>
              <a:t> about CPR and other life-sustaining treatments</a:t>
            </a:r>
          </a:p>
          <a:p>
            <a:pPr marL="0" indent="0">
              <a:buNone/>
            </a:pPr>
            <a:endParaRPr lang="en-US" dirty="0" smtClean="0"/>
          </a:p>
          <a:p>
            <a:endParaRPr lang="en-GB" dirty="0"/>
          </a:p>
        </p:txBody>
      </p:sp>
    </p:spTree>
    <p:extLst>
      <p:ext uri="{BB962C8B-B14F-4D97-AF65-F5344CB8AC3E}">
        <p14:creationId xmlns:p14="http://schemas.microsoft.com/office/powerpoint/2010/main" val="2029773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ctr">
              <a:buNone/>
            </a:pPr>
            <a:r>
              <a:rPr lang="en-GB" sz="2400" dirty="0">
                <a:latin typeface="+mn-lt"/>
              </a:rPr>
              <a:t>The voices of individuals must remain at the heart of these conversations and everyone working in health and policy must ensure people’s diverse experiences are heard and valued. </a:t>
            </a:r>
            <a:endParaRPr lang="en-GB" sz="2400" dirty="0" smtClean="0">
              <a:latin typeface="+mn-lt"/>
            </a:endParaRPr>
          </a:p>
          <a:p>
            <a:pPr marL="0" indent="0" algn="ctr">
              <a:buNone/>
            </a:pPr>
            <a:endParaRPr lang="en-US" sz="2400" dirty="0">
              <a:latin typeface="+mn-lt"/>
            </a:endParaRPr>
          </a:p>
          <a:p>
            <a:pPr marL="0" indent="0" algn="ctr">
              <a:buNone/>
            </a:pPr>
            <a:r>
              <a:rPr lang="en-GB" sz="2400" dirty="0">
                <a:latin typeface="+mn-lt"/>
              </a:rPr>
              <a:t>If we are to ensure that end-of-life care is truly person-centred – and lawful – then we cannot shy away from having important DNACPR conversations as early as possible in a timely, open and sensitive way. </a:t>
            </a:r>
            <a:endParaRPr lang="en-GB" sz="2400" dirty="0" smtClean="0">
              <a:latin typeface="+mn-lt"/>
            </a:endParaRPr>
          </a:p>
          <a:p>
            <a:pPr marL="0" indent="0" algn="ctr">
              <a:buNone/>
            </a:pPr>
            <a:endParaRPr lang="en-GB" sz="2400" dirty="0" smtClean="0">
              <a:latin typeface="+mn-lt"/>
            </a:endParaRPr>
          </a:p>
          <a:p>
            <a:pPr marL="0" indent="0" algn="ctr">
              <a:buNone/>
            </a:pPr>
            <a:r>
              <a:rPr lang="en-GB" sz="2400" dirty="0">
                <a:latin typeface="+mn-lt"/>
              </a:rPr>
              <a:t>s</a:t>
            </a:r>
            <a:r>
              <a:rPr lang="en-GB" sz="2400" dirty="0" smtClean="0">
                <a:latin typeface="+mn-lt"/>
              </a:rPr>
              <a:t>arah.malik</a:t>
            </a:r>
            <a:r>
              <a:rPr lang="en-GB" sz="2400" dirty="0" smtClean="0">
                <a:latin typeface="+mn-lt"/>
              </a:rPr>
              <a:t>@compassionindying.org.uk</a:t>
            </a:r>
            <a:endParaRPr lang="en-GB" sz="2400" dirty="0">
              <a:latin typeface="+mn-lt"/>
            </a:endParaRPr>
          </a:p>
        </p:txBody>
      </p:sp>
    </p:spTree>
    <p:extLst>
      <p:ext uri="{BB962C8B-B14F-4D97-AF65-F5344CB8AC3E}">
        <p14:creationId xmlns:p14="http://schemas.microsoft.com/office/powerpoint/2010/main" val="810922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and values</a:t>
            </a:r>
            <a:endParaRPr lang="en-GB" dirty="0"/>
          </a:p>
        </p:txBody>
      </p:sp>
      <p:sp>
        <p:nvSpPr>
          <p:cNvPr id="3" name="Content Placeholder 2"/>
          <p:cNvSpPr>
            <a:spLocks noGrp="1"/>
          </p:cNvSpPr>
          <p:nvPr>
            <p:ph idx="1"/>
          </p:nvPr>
        </p:nvSpPr>
        <p:spPr/>
        <p:txBody>
          <a:bodyPr>
            <a:normAutofit fontScale="85000" lnSpcReduction="20000"/>
          </a:bodyPr>
          <a:lstStyle/>
          <a:p>
            <a:pPr defTabSz="914400" fontAlgn="base"/>
            <a:r>
              <a:rPr lang="en-US" sz="2600" dirty="0">
                <a:solidFill>
                  <a:srgbClr val="000000"/>
                </a:solidFill>
              </a:rPr>
              <a:t>We help people prepare for the end of life. How to talk about it, plan for it, and record their wishes.</a:t>
            </a:r>
          </a:p>
          <a:p>
            <a:pPr defTabSz="914400" fontAlgn="base"/>
            <a:endParaRPr lang="en-US" sz="2600" dirty="0">
              <a:solidFill>
                <a:srgbClr val="000000"/>
              </a:solidFill>
            </a:endParaRPr>
          </a:p>
          <a:p>
            <a:pPr defTabSz="914400" fontAlgn="base"/>
            <a:r>
              <a:rPr lang="en-GB" sz="2600" dirty="0">
                <a:solidFill>
                  <a:srgbClr val="000000"/>
                </a:solidFill>
              </a:rPr>
              <a:t>Our vision is a world in which individuals get the end of life care that’s right for them.</a:t>
            </a:r>
          </a:p>
          <a:p>
            <a:pPr defTabSz="914400" fontAlgn="base"/>
            <a:endParaRPr lang="en-GB" sz="2600" dirty="0">
              <a:solidFill>
                <a:srgbClr val="000000"/>
              </a:solidFill>
            </a:endParaRPr>
          </a:p>
          <a:p>
            <a:pPr defTabSz="914400" fontAlgn="base"/>
            <a:r>
              <a:rPr lang="en-GB" sz="2600" dirty="0">
                <a:solidFill>
                  <a:srgbClr val="000000"/>
                </a:solidFill>
              </a:rPr>
              <a:t>We believe everyone should be given the information and support needed to make decisions about their treatment and be helped to plan ahead to ensure that their wishes are known and followed.</a:t>
            </a:r>
          </a:p>
          <a:p>
            <a:pPr defTabSz="914400" fontAlgn="base"/>
            <a:endParaRPr lang="en-GB" sz="2600" dirty="0">
              <a:solidFill>
                <a:srgbClr val="000000"/>
              </a:solidFill>
            </a:endParaRPr>
          </a:p>
          <a:p>
            <a:r>
              <a:rPr lang="en-US" sz="2600" dirty="0">
                <a:solidFill>
                  <a:srgbClr val="000000"/>
                </a:solidFill>
              </a:rPr>
              <a:t>We’ve supported over </a:t>
            </a:r>
            <a:r>
              <a:rPr lang="en-US" sz="2600" dirty="0" smtClean="0">
                <a:solidFill>
                  <a:srgbClr val="000000"/>
                </a:solidFill>
              </a:rPr>
              <a:t>70,000 </a:t>
            </a:r>
            <a:r>
              <a:rPr lang="en-US" sz="2600" dirty="0">
                <a:solidFill>
                  <a:srgbClr val="000000"/>
                </a:solidFill>
              </a:rPr>
              <a:t>people.</a:t>
            </a:r>
            <a:endParaRPr lang="en-GB" sz="2600" dirty="0">
              <a:solidFill>
                <a:srgbClr val="000000"/>
              </a:solidFill>
            </a:endParaRPr>
          </a:p>
          <a:p>
            <a:endParaRPr lang="en-GB" dirty="0"/>
          </a:p>
        </p:txBody>
      </p:sp>
    </p:spTree>
    <p:extLst>
      <p:ext uri="{BB962C8B-B14F-4D97-AF65-F5344CB8AC3E}">
        <p14:creationId xmlns:p14="http://schemas.microsoft.com/office/powerpoint/2010/main" val="2056298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culture change</a:t>
            </a:r>
            <a:endParaRPr lang="en-GB" dirty="0"/>
          </a:p>
        </p:txBody>
      </p:sp>
      <p:sp>
        <p:nvSpPr>
          <p:cNvPr id="3" name="Content Placeholder 2"/>
          <p:cNvSpPr>
            <a:spLocks noGrp="1"/>
          </p:cNvSpPr>
          <p:nvPr>
            <p:ph idx="1"/>
          </p:nvPr>
        </p:nvSpPr>
        <p:spPr>
          <a:xfrm>
            <a:off x="457200" y="1600200"/>
            <a:ext cx="8229600" cy="4785610"/>
          </a:xfrm>
        </p:spPr>
        <p:txBody>
          <a:bodyPr>
            <a:normAutofit fontScale="40000" lnSpcReduction="20000"/>
          </a:bodyPr>
          <a:lstStyle/>
          <a:p>
            <a:pPr marL="0" indent="0">
              <a:buNone/>
            </a:pPr>
            <a:r>
              <a:rPr lang="en-GB" sz="5000" dirty="0" smtClean="0"/>
              <a:t>There is a disconnect between what people want for end-of-life and what they have done to prepare:</a:t>
            </a:r>
          </a:p>
          <a:p>
            <a:pPr marL="0" indent="0">
              <a:buNone/>
            </a:pPr>
            <a:endParaRPr lang="en-GB" sz="5000" dirty="0" smtClean="0"/>
          </a:p>
          <a:p>
            <a:r>
              <a:rPr lang="en-US" sz="5000" dirty="0" smtClean="0"/>
              <a:t>76% have strong wishes regarding the end of life</a:t>
            </a:r>
          </a:p>
          <a:p>
            <a:endParaRPr lang="en-US" sz="5000" dirty="0" smtClean="0"/>
          </a:p>
          <a:p>
            <a:r>
              <a:rPr lang="en-US" sz="5000" dirty="0" smtClean="0"/>
              <a:t>Only 10% want doctors to make the final decision about their treatment</a:t>
            </a:r>
          </a:p>
          <a:p>
            <a:endParaRPr lang="en-US" sz="5000" dirty="0" smtClean="0"/>
          </a:p>
          <a:p>
            <a:r>
              <a:rPr lang="en-US" sz="5000" dirty="0" smtClean="0"/>
              <a:t>But only 7% communicate these wishes in advance</a:t>
            </a:r>
          </a:p>
          <a:p>
            <a:endParaRPr lang="en-US" sz="5000" dirty="0" smtClean="0"/>
          </a:p>
          <a:p>
            <a:r>
              <a:rPr lang="en-US" sz="5000" dirty="0" smtClean="0"/>
              <a:t>48% </a:t>
            </a:r>
            <a:r>
              <a:rPr lang="en-GB" sz="5000" dirty="0" smtClean="0"/>
              <a:t>wrongly believe that they have the legal right to make treatment decisions on behalf of their loved ones, if their loved ones lose capacity</a:t>
            </a:r>
          </a:p>
          <a:p>
            <a:endParaRPr lang="en-GB" dirty="0"/>
          </a:p>
          <a:p>
            <a:endParaRPr lang="en-GB" dirty="0"/>
          </a:p>
          <a:p>
            <a:endParaRPr lang="en-GB" dirty="0"/>
          </a:p>
        </p:txBody>
      </p:sp>
    </p:spTree>
    <p:extLst>
      <p:ext uri="{BB962C8B-B14F-4D97-AF65-F5344CB8AC3E}">
        <p14:creationId xmlns:p14="http://schemas.microsoft.com/office/powerpoint/2010/main" val="3967052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line</a:t>
            </a:r>
            <a:endParaRPr lang="en-GB" dirty="0"/>
          </a:p>
        </p:txBody>
      </p:sp>
      <p:sp>
        <p:nvSpPr>
          <p:cNvPr id="6" name="TextBox 5"/>
          <p:cNvSpPr txBox="1"/>
          <p:nvPr/>
        </p:nvSpPr>
        <p:spPr>
          <a:xfrm>
            <a:off x="457200" y="1788160"/>
            <a:ext cx="8280400" cy="4093428"/>
          </a:xfrm>
          <a:prstGeom prst="rect">
            <a:avLst/>
          </a:prstGeom>
          <a:noFill/>
        </p:spPr>
        <p:txBody>
          <a:bodyPr wrap="square" rtlCol="0">
            <a:spAutoFit/>
          </a:bodyPr>
          <a:lstStyle/>
          <a:p>
            <a:r>
              <a:rPr lang="en-US" sz="2000" dirty="0"/>
              <a:t>“My Mum had horrible things done to her as she was dying including being resuscitated, I knew she would not have wanted that – how can I prepare so it does not happen to me</a:t>
            </a:r>
            <a:r>
              <a:rPr lang="en-US" sz="2000" dirty="0" smtClean="0"/>
              <a:t>?”</a:t>
            </a:r>
          </a:p>
          <a:p>
            <a:endParaRPr lang="en-US" sz="2000" dirty="0"/>
          </a:p>
          <a:p>
            <a:r>
              <a:rPr lang="en-US" sz="2000" dirty="0"/>
              <a:t>“My husband had a stroke a year ago and now can’t communicate at all. He is bedbound, incontinent and on a pureed diet. He always said he would hate to live in with this low quality of life, but he didn’t do an Advance Decision and has no LPA in place so I feel powerless to support him</a:t>
            </a:r>
            <a:r>
              <a:rPr lang="en-US" sz="2000" dirty="0" smtClean="0"/>
              <a:t>.”</a:t>
            </a:r>
          </a:p>
          <a:p>
            <a:endParaRPr lang="en-US" sz="2000" dirty="0"/>
          </a:p>
          <a:p>
            <a:r>
              <a:rPr lang="en-US" sz="2000" dirty="0"/>
              <a:t>“My husband had an Advance Decision form in place which refused all life-sustaining treatment if his condition worsened. The GP had a copy and ensured my husband was set up to be kept comfortable at home rather than admitted for treatment that would have been no benefit to him.”</a:t>
            </a:r>
          </a:p>
        </p:txBody>
      </p:sp>
    </p:spTree>
    <p:extLst>
      <p:ext uri="{BB962C8B-B14F-4D97-AF65-F5344CB8AC3E}">
        <p14:creationId xmlns:p14="http://schemas.microsoft.com/office/powerpoint/2010/main" val="24188908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73097" y="590303"/>
            <a:ext cx="4105275" cy="5867400"/>
          </a:xfrm>
          <a:prstGeom prst="rect">
            <a:avLst/>
          </a:prstGeom>
          <a:noFill/>
          <a:ln w="9525">
            <a:solidFill>
              <a:srgbClr val="7030A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402853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41424" cy="1143000"/>
          </a:xfrm>
        </p:spPr>
        <p:txBody>
          <a:bodyPr/>
          <a:lstStyle/>
          <a:p>
            <a:r>
              <a:rPr lang="en-GB" sz="3500" b="1" dirty="0" smtClean="0">
                <a:latin typeface="+mj-lt"/>
                <a:cs typeface="Arial" panose="020B0604020202020204" pitchFamily="34" charset="0"/>
              </a:rPr>
              <a:t>We collected data</a:t>
            </a:r>
            <a:endParaRPr lang="en-GB" sz="3500" b="1" dirty="0">
              <a:latin typeface="+mj-lt"/>
              <a:cs typeface="Arial" panose="020B0604020202020204" pitchFamily="34" charset="0"/>
            </a:endParaRPr>
          </a:p>
        </p:txBody>
      </p:sp>
      <p:sp>
        <p:nvSpPr>
          <p:cNvPr id="3" name="Content Placeholder 2"/>
          <p:cNvSpPr>
            <a:spLocks noGrp="1"/>
          </p:cNvSpPr>
          <p:nvPr>
            <p:ph idx="1"/>
          </p:nvPr>
        </p:nvSpPr>
        <p:spPr>
          <a:xfrm>
            <a:off x="457200" y="1543793"/>
            <a:ext cx="8229600" cy="4772376"/>
          </a:xfrm>
        </p:spPr>
        <p:txBody>
          <a:bodyPr>
            <a:normAutofit/>
          </a:bodyPr>
          <a:lstStyle/>
          <a:p>
            <a:pPr lvl="0">
              <a:buFont typeface="Wingdings" panose="05000000000000000000" pitchFamily="2" charset="2"/>
              <a:buChar char="§"/>
            </a:pPr>
            <a:r>
              <a:rPr lang="en-GB" sz="2800" dirty="0">
                <a:latin typeface="+mn-lt"/>
                <a:cs typeface="Arial" panose="020B0604020202020204" pitchFamily="34" charset="0"/>
              </a:rPr>
              <a:t>We received </a:t>
            </a:r>
            <a:r>
              <a:rPr lang="en-GB" sz="2800" dirty="0" smtClean="0">
                <a:latin typeface="+mn-lt"/>
                <a:cs typeface="Arial" panose="020B0604020202020204" pitchFamily="34" charset="0"/>
              </a:rPr>
              <a:t>over 18,000 contacts between </a:t>
            </a:r>
            <a:r>
              <a:rPr lang="en-GB" sz="2800" dirty="0">
                <a:latin typeface="+mn-lt"/>
                <a:cs typeface="Arial" panose="020B0604020202020204" pitchFamily="34" charset="0"/>
              </a:rPr>
              <a:t>1st January 2017 and 31st December </a:t>
            </a:r>
            <a:r>
              <a:rPr lang="en-GB" sz="2800" dirty="0" smtClean="0">
                <a:latin typeface="+mn-lt"/>
                <a:cs typeface="Arial" panose="020B0604020202020204" pitchFamily="34" charset="0"/>
              </a:rPr>
              <a:t>2019. </a:t>
            </a:r>
          </a:p>
          <a:p>
            <a:pPr lvl="0">
              <a:buFont typeface="Wingdings" panose="05000000000000000000" pitchFamily="2" charset="2"/>
              <a:buChar char="§"/>
            </a:pPr>
            <a:r>
              <a:rPr lang="en-GB" sz="2800" dirty="0" smtClean="0">
                <a:latin typeface="+mn-lt"/>
                <a:cs typeface="Arial" panose="020B0604020202020204" pitchFamily="34" charset="0"/>
              </a:rPr>
              <a:t>~ </a:t>
            </a:r>
            <a:r>
              <a:rPr lang="en-GB" sz="2800" dirty="0">
                <a:latin typeface="+mn-lt"/>
                <a:cs typeface="Arial" panose="020B0604020202020204" pitchFamily="34" charset="0"/>
              </a:rPr>
              <a:t>7% </a:t>
            </a:r>
            <a:r>
              <a:rPr lang="en-GB" sz="2800" dirty="0" smtClean="0">
                <a:latin typeface="+mn-lt"/>
                <a:cs typeface="Arial" panose="020B0604020202020204" pitchFamily="34" charset="0"/>
              </a:rPr>
              <a:t> </a:t>
            </a:r>
            <a:r>
              <a:rPr lang="en-GB" sz="2800" dirty="0">
                <a:latin typeface="+mn-lt"/>
                <a:cs typeface="Arial" panose="020B0604020202020204" pitchFamily="34" charset="0"/>
              </a:rPr>
              <a:t>of the queries received related to DNACPR forms and CPR </a:t>
            </a:r>
            <a:r>
              <a:rPr lang="en-GB" sz="2800" dirty="0" smtClean="0">
                <a:latin typeface="+mn-lt"/>
                <a:cs typeface="Arial" panose="020B0604020202020204" pitchFamily="34" charset="0"/>
              </a:rPr>
              <a:t>decisions.</a:t>
            </a:r>
          </a:p>
          <a:p>
            <a:pPr lvl="0">
              <a:buFont typeface="Wingdings" panose="05000000000000000000" pitchFamily="2" charset="2"/>
              <a:buChar char="§"/>
            </a:pPr>
            <a:r>
              <a:rPr lang="en-GB" sz="2800" dirty="0" smtClean="0">
                <a:latin typeface="+mn-lt"/>
                <a:cs typeface="Arial" panose="020B0604020202020204" pitchFamily="34" charset="0"/>
              </a:rPr>
              <a:t>In 2020, the proportion of calls that related to CPR more than doubled</a:t>
            </a:r>
          </a:p>
          <a:p>
            <a:pPr lvl="0">
              <a:buFont typeface="Wingdings" panose="05000000000000000000" pitchFamily="2" charset="2"/>
              <a:buChar char="§"/>
            </a:pPr>
            <a:r>
              <a:rPr lang="en-US" sz="2800" dirty="0" err="1" smtClean="0">
                <a:latin typeface="+mn-lt"/>
                <a:cs typeface="Arial" panose="020B0604020202020204" pitchFamily="34" charset="0"/>
              </a:rPr>
              <a:t>YouGov</a:t>
            </a:r>
            <a:r>
              <a:rPr lang="en-US" sz="2800" dirty="0" smtClean="0">
                <a:latin typeface="+mn-lt"/>
                <a:cs typeface="Arial" panose="020B0604020202020204" pitchFamily="34" charset="0"/>
              </a:rPr>
              <a:t> survey September 2020 (2,026 adults)</a:t>
            </a:r>
            <a:endParaRPr lang="en-GB" sz="2800" dirty="0" smtClean="0">
              <a:latin typeface="+mn-lt"/>
              <a:cs typeface="Arial" panose="020B0604020202020204" pitchFamily="34" charset="0"/>
            </a:endParaRPr>
          </a:p>
          <a:p>
            <a:pPr marL="0" indent="0">
              <a:buNone/>
            </a:pPr>
            <a:endParaRPr lang="en-GB" sz="1600" dirty="0">
              <a:latin typeface="+mn-lt"/>
              <a:cs typeface="Arial" panose="020B0604020202020204" pitchFamily="34" charset="0"/>
            </a:endParaRPr>
          </a:p>
          <a:p>
            <a:pPr lvl="0">
              <a:buFont typeface="Wingdings" panose="05000000000000000000" pitchFamily="2" charset="2"/>
              <a:buChar char="§"/>
            </a:pPr>
            <a:endParaRPr lang="en-GB" sz="1600" dirty="0" smtClean="0">
              <a:latin typeface="+mn-lt"/>
              <a:cs typeface="Arial" panose="020B0604020202020204" pitchFamily="34" charset="0"/>
            </a:endParaRPr>
          </a:p>
          <a:p>
            <a:endParaRPr lang="en-GB" sz="1600" dirty="0" smtClean="0">
              <a:latin typeface="+mn-lt"/>
              <a:cs typeface="Arial" panose="020B0604020202020204" pitchFamily="34" charset="0"/>
            </a:endParaRPr>
          </a:p>
          <a:p>
            <a:pPr>
              <a:buFontTx/>
              <a:buChar char="-"/>
            </a:pPr>
            <a:endParaRPr lang="en-GB" sz="1600" dirty="0" smtClean="0">
              <a:latin typeface="+mn-lt"/>
            </a:endParaRPr>
          </a:p>
          <a:p>
            <a:pPr>
              <a:buFontTx/>
              <a:buChar char="-"/>
            </a:pPr>
            <a:endParaRPr lang="en-GB" sz="1600" dirty="0">
              <a:latin typeface="+mn-lt"/>
            </a:endParaRPr>
          </a:p>
        </p:txBody>
      </p:sp>
    </p:spTree>
    <p:extLst>
      <p:ext uri="{BB962C8B-B14F-4D97-AF65-F5344CB8AC3E}">
        <p14:creationId xmlns:p14="http://schemas.microsoft.com/office/powerpoint/2010/main" val="888642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Many people want protection from CPR</a:t>
            </a:r>
            <a:endParaRPr lang="en-GB" sz="3000" dirty="0"/>
          </a:p>
        </p:txBody>
      </p:sp>
      <p:pic>
        <p:nvPicPr>
          <p:cNvPr id="4" name="Picture 2"/>
          <p:cNvPicPr>
            <a:picLocks noGrp="1" noChangeAspect="1" noChangeArrowheads="1"/>
          </p:cNvPicPr>
          <p:nvPr>
            <p:ph idx="1"/>
          </p:nvPr>
        </p:nvPicPr>
        <p:blipFill>
          <a:blip r:embed="rId3" cstate="email">
            <a:extLst>
              <a:ext uri="{28A0092B-C50C-407E-A947-70E740481C1C}">
                <a14:useLocalDpi xmlns:a14="http://schemas.microsoft.com/office/drawing/2010/main"/>
              </a:ext>
            </a:extLst>
          </a:blip>
          <a:srcRect/>
          <a:stretch>
            <a:fillRect/>
          </a:stretch>
        </p:blipFill>
        <p:spPr bwMode="auto">
          <a:xfrm>
            <a:off x="456201" y="1595885"/>
            <a:ext cx="3855085" cy="5262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55526" y="2144200"/>
            <a:ext cx="3891113" cy="3046988"/>
          </a:xfrm>
          <a:prstGeom prst="rect">
            <a:avLst/>
          </a:prstGeom>
          <a:noFill/>
        </p:spPr>
        <p:txBody>
          <a:bodyPr wrap="square" rtlCol="0">
            <a:spAutoFit/>
          </a:bodyPr>
          <a:lstStyle/>
          <a:p>
            <a:r>
              <a:rPr lang="en-US" sz="2400" dirty="0" smtClean="0"/>
              <a:t>“I’m worried that CPR will crush my ribs.” </a:t>
            </a:r>
          </a:p>
          <a:p>
            <a:endParaRPr lang="en-US" sz="2400" dirty="0" smtClean="0"/>
          </a:p>
          <a:p>
            <a:r>
              <a:rPr lang="en-US" sz="2400" dirty="0" smtClean="0"/>
              <a:t>“I just want someone to hold my hand if I am dying.” </a:t>
            </a:r>
          </a:p>
          <a:p>
            <a:endParaRPr lang="en-US" sz="2400" dirty="0" smtClean="0"/>
          </a:p>
          <a:p>
            <a:r>
              <a:rPr lang="en-US" sz="2400" dirty="0" smtClean="0"/>
              <a:t>“If God is ready for me, I am ready for him”</a:t>
            </a:r>
            <a:endParaRPr lang="en-GB" sz="2400" dirty="0"/>
          </a:p>
        </p:txBody>
      </p:sp>
      <p:sp>
        <p:nvSpPr>
          <p:cNvPr id="7" name="Rectangle 6"/>
          <p:cNvSpPr/>
          <p:nvPr/>
        </p:nvSpPr>
        <p:spPr>
          <a:xfrm>
            <a:off x="4581993" y="2163220"/>
            <a:ext cx="3942414" cy="4493538"/>
          </a:xfrm>
          <a:prstGeom prst="rect">
            <a:avLst/>
          </a:prstGeom>
        </p:spPr>
        <p:txBody>
          <a:bodyPr wrap="square">
            <a:spAutoFit/>
          </a:bodyPr>
          <a:lstStyle/>
          <a:p>
            <a:r>
              <a:rPr lang="en-GB" sz="2800" dirty="0" smtClean="0"/>
              <a:t>“I </a:t>
            </a:r>
            <a:r>
              <a:rPr lang="en-GB" sz="2800" dirty="0"/>
              <a:t>have been resuscitated </a:t>
            </a:r>
            <a:r>
              <a:rPr lang="en-GB" sz="2800" dirty="0" smtClean="0"/>
              <a:t>before - </a:t>
            </a:r>
            <a:r>
              <a:rPr lang="en-GB" sz="2800" dirty="0"/>
              <a:t>CPR is brutal </a:t>
            </a:r>
            <a:r>
              <a:rPr lang="en-GB" sz="2800" dirty="0" smtClean="0"/>
              <a:t>– </a:t>
            </a:r>
            <a:r>
              <a:rPr lang="en-GB" sz="2800" dirty="0"/>
              <a:t>I now have a DNAR in place and it really gives me </a:t>
            </a:r>
            <a:r>
              <a:rPr lang="en-GB" sz="2800" dirty="0" smtClean="0"/>
              <a:t>comfort</a:t>
            </a:r>
            <a:r>
              <a:rPr lang="en-GB" sz="2800" dirty="0"/>
              <a:t> </a:t>
            </a:r>
            <a:r>
              <a:rPr lang="en-GB" sz="2800" dirty="0" smtClean="0"/>
              <a:t>– </a:t>
            </a:r>
            <a:r>
              <a:rPr lang="en-GB" sz="2800" dirty="0"/>
              <a:t>I know what I do and don’t want, and I know why</a:t>
            </a:r>
            <a:r>
              <a:rPr lang="en-GB" sz="2800" dirty="0" smtClean="0"/>
              <a:t>.”</a:t>
            </a:r>
          </a:p>
          <a:p>
            <a:endParaRPr lang="en-GB" dirty="0" smtClean="0"/>
          </a:p>
          <a:p>
            <a:pPr marL="285750" indent="-285750">
              <a:buFont typeface="Arial" panose="020B0604020202020204" pitchFamily="34" charset="0"/>
              <a:buChar char="•"/>
            </a:pPr>
            <a:endParaRPr lang="en-GB" dirty="0" smtClean="0"/>
          </a:p>
          <a:p>
            <a:endParaRPr lang="en-US" dirty="0"/>
          </a:p>
          <a:p>
            <a:endParaRPr lang="en-US" dirty="0" smtClean="0"/>
          </a:p>
          <a:p>
            <a:endParaRPr lang="en-GB" dirty="0"/>
          </a:p>
        </p:txBody>
      </p:sp>
    </p:spTree>
    <p:extLst>
      <p:ext uri="{BB962C8B-B14F-4D97-AF65-F5344CB8AC3E}">
        <p14:creationId xmlns:p14="http://schemas.microsoft.com/office/powerpoint/2010/main" val="119177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decision making led to  better experiences</a:t>
            </a:r>
            <a:endParaRPr lang="en-GB" dirty="0"/>
          </a:p>
        </p:txBody>
      </p:sp>
      <p:sp>
        <p:nvSpPr>
          <p:cNvPr id="3" name="Content Placeholder 2"/>
          <p:cNvSpPr>
            <a:spLocks noGrp="1"/>
          </p:cNvSpPr>
          <p:nvPr>
            <p:ph idx="1"/>
          </p:nvPr>
        </p:nvSpPr>
        <p:spPr>
          <a:xfrm>
            <a:off x="802640" y="1947183"/>
            <a:ext cx="8229600" cy="4239275"/>
          </a:xfrm>
        </p:spPr>
        <p:txBody>
          <a:bodyPr>
            <a:normAutofit/>
          </a:bodyPr>
          <a:lstStyle/>
          <a:p>
            <a:endParaRPr lang="en-US" sz="1800" dirty="0" smtClean="0">
              <a:latin typeface="+mn-lt"/>
            </a:endParaRPr>
          </a:p>
          <a:p>
            <a:endParaRPr lang="en-GB" sz="1800" dirty="0" smtClean="0">
              <a:latin typeface="+mn-lt"/>
            </a:endParaRPr>
          </a:p>
          <a:p>
            <a:pPr marL="0" indent="0">
              <a:buNone/>
            </a:pPr>
            <a:r>
              <a:rPr lang="en-GB" sz="2400" dirty="0" smtClean="0">
                <a:latin typeface="+mn-lt"/>
              </a:rPr>
              <a:t>My </a:t>
            </a:r>
            <a:r>
              <a:rPr lang="en-GB" sz="2400" dirty="0">
                <a:latin typeface="+mn-lt"/>
              </a:rPr>
              <a:t>91 year old husband was in hospital suffering from </a:t>
            </a:r>
            <a:r>
              <a:rPr lang="en-GB" sz="2400" dirty="0" smtClean="0">
                <a:latin typeface="+mn-lt"/>
              </a:rPr>
              <a:t>Covid. </a:t>
            </a:r>
            <a:r>
              <a:rPr lang="en-GB" sz="2400" dirty="0">
                <a:latin typeface="+mn-lt"/>
              </a:rPr>
              <a:t>T</a:t>
            </a:r>
            <a:r>
              <a:rPr lang="en-GB" sz="2400" dirty="0" smtClean="0">
                <a:latin typeface="+mn-lt"/>
              </a:rPr>
              <a:t>he </a:t>
            </a:r>
            <a:r>
              <a:rPr lang="en-GB" sz="2400" dirty="0">
                <a:latin typeface="+mn-lt"/>
              </a:rPr>
              <a:t>registrar was very helpful, we discussed resuscitation fully and agreed to let my husband die peacefully. I was impressed by the time and consideration shown to me</a:t>
            </a:r>
            <a:r>
              <a:rPr lang="en-GB" sz="2400" dirty="0" smtClean="0">
                <a:latin typeface="+mn-lt"/>
              </a:rPr>
              <a:t>.</a:t>
            </a:r>
          </a:p>
          <a:p>
            <a:endParaRPr lang="en-US" sz="1800" dirty="0">
              <a:latin typeface="+mn-lt"/>
            </a:endParaRPr>
          </a:p>
          <a:p>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791419" y="4553594"/>
            <a:ext cx="795079" cy="5733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90947" y="2109743"/>
            <a:ext cx="726274" cy="5733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0106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Inappropriate CPR caused distress</a:t>
            </a:r>
            <a:endParaRPr lang="en-GB" sz="2800" dirty="0"/>
          </a:p>
        </p:txBody>
      </p:sp>
      <p:sp>
        <p:nvSpPr>
          <p:cNvPr id="3" name="Content Placeholder 2"/>
          <p:cNvSpPr>
            <a:spLocks noGrp="1"/>
          </p:cNvSpPr>
          <p:nvPr>
            <p:ph idx="1"/>
          </p:nvPr>
        </p:nvSpPr>
        <p:spPr>
          <a:xfrm>
            <a:off x="791097" y="1600200"/>
            <a:ext cx="7895703" cy="4525963"/>
          </a:xfrm>
        </p:spPr>
        <p:txBody>
          <a:bodyPr>
            <a:normAutofit fontScale="70000" lnSpcReduction="20000"/>
          </a:bodyPr>
          <a:lstStyle/>
          <a:p>
            <a:pPr marL="0" indent="0">
              <a:buNone/>
            </a:pPr>
            <a:r>
              <a:rPr lang="en-GB" dirty="0"/>
              <a:t>My husband was 81 when he </a:t>
            </a:r>
            <a:r>
              <a:rPr lang="en-GB" dirty="0" smtClean="0"/>
              <a:t>died and he’d </a:t>
            </a:r>
            <a:r>
              <a:rPr lang="en-GB" dirty="0"/>
              <a:t>had </a:t>
            </a:r>
            <a:r>
              <a:rPr lang="en-GB" dirty="0" smtClean="0"/>
              <a:t>many health complications. </a:t>
            </a:r>
            <a:r>
              <a:rPr lang="en-GB" dirty="0"/>
              <a:t>H</a:t>
            </a:r>
            <a:r>
              <a:rPr lang="en-GB" dirty="0" smtClean="0"/>
              <a:t>e </a:t>
            </a:r>
            <a:r>
              <a:rPr lang="en-GB" dirty="0"/>
              <a:t>said to everyone who would listen that when he died, he did not want to be </a:t>
            </a:r>
            <a:r>
              <a:rPr lang="en-GB" dirty="0" smtClean="0"/>
              <a:t>revived. </a:t>
            </a:r>
          </a:p>
          <a:p>
            <a:pPr marL="0" indent="0">
              <a:buNone/>
            </a:pPr>
            <a:endParaRPr lang="en-GB" dirty="0"/>
          </a:p>
          <a:p>
            <a:pPr marL="0" indent="0">
              <a:buNone/>
            </a:pPr>
            <a:r>
              <a:rPr lang="en-GB" dirty="0" smtClean="0"/>
              <a:t>One </a:t>
            </a:r>
            <a:r>
              <a:rPr lang="en-GB" dirty="0"/>
              <a:t>morning he </a:t>
            </a:r>
            <a:r>
              <a:rPr lang="en-GB" dirty="0" smtClean="0"/>
              <a:t>collapsed in hospital. </a:t>
            </a:r>
            <a:r>
              <a:rPr lang="en-GB" dirty="0"/>
              <a:t>Within half an hour I was there but the crash team were already hard at work. </a:t>
            </a:r>
            <a:endParaRPr lang="en-GB" dirty="0" smtClean="0"/>
          </a:p>
          <a:p>
            <a:pPr marL="0" indent="0">
              <a:buNone/>
            </a:pPr>
            <a:endParaRPr lang="en-GB" dirty="0"/>
          </a:p>
          <a:p>
            <a:pPr marL="0" indent="0">
              <a:buNone/>
            </a:pPr>
            <a:r>
              <a:rPr lang="en-GB" dirty="0" smtClean="0"/>
              <a:t>I </a:t>
            </a:r>
            <a:r>
              <a:rPr lang="en-GB" dirty="0"/>
              <a:t>heard this terrible thumping, I screamed at them ‘stop, stop!’ He didn’t want it. They should have known his wishes. He wanted dignity but he was deprived of it. They apologised profusely later but the sound of that machine thumping away, pummelling his chest, was deeply </a:t>
            </a:r>
            <a:r>
              <a:rPr lang="en-GB" dirty="0" smtClean="0"/>
              <a:t>upsetting and unforgettable.</a:t>
            </a:r>
          </a:p>
          <a:p>
            <a:endParaRPr lang="en-GB" dirty="0"/>
          </a:p>
        </p:txBody>
      </p:sp>
      <p:pic>
        <p:nvPicPr>
          <p:cNvPr id="4"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90947" y="1600200"/>
            <a:ext cx="500150" cy="3948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357191" y="5946259"/>
            <a:ext cx="635329" cy="458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37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37899</TotalTime>
  <Words>1050</Words>
  <Application>Microsoft Office PowerPoint</Application>
  <PresentationFormat>On-screen Show (4:3)</PresentationFormat>
  <Paragraphs>109</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Enabling people to make informed decisions </vt:lpstr>
      <vt:lpstr>Mission and values</vt:lpstr>
      <vt:lpstr>Need for culture change</vt:lpstr>
      <vt:lpstr>Information line</vt:lpstr>
      <vt:lpstr>PowerPoint Presentation</vt:lpstr>
      <vt:lpstr>We collected data</vt:lpstr>
      <vt:lpstr>Many people want protection from CPR</vt:lpstr>
      <vt:lpstr>Shared decision making led to  better experiences</vt:lpstr>
      <vt:lpstr>Inappropriate CPR caused distress</vt:lpstr>
      <vt:lpstr>Good communication is key</vt:lpstr>
      <vt:lpstr>Not having a voice caused distress</vt:lpstr>
      <vt:lpstr> People’s rights to refuse treatment</vt:lpstr>
      <vt:lpstr> Professionals face uncertainty</vt:lpstr>
      <vt:lpstr>Recommendations</vt:lpstr>
      <vt:lpstr>Key learning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Zach Moss</dc:creator>
  <cp:lastModifiedBy>Sarah Malik</cp:lastModifiedBy>
  <cp:revision>426</cp:revision>
  <cp:lastPrinted>2021-09-14T09:33:20Z</cp:lastPrinted>
  <dcterms:created xsi:type="dcterms:W3CDTF">2014-11-26T11:02:40Z</dcterms:created>
  <dcterms:modified xsi:type="dcterms:W3CDTF">2022-05-05T10:58:21Z</dcterms:modified>
</cp:coreProperties>
</file>