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0" r:id="rId3"/>
    <p:sldId id="342" r:id="rId4"/>
    <p:sldId id="343" r:id="rId5"/>
    <p:sldId id="348" r:id="rId6"/>
    <p:sldId id="325" r:id="rId7"/>
    <p:sldId id="284" r:id="rId8"/>
    <p:sldId id="283" r:id="rId9"/>
    <p:sldId id="350" r:id="rId10"/>
    <p:sldId id="262" r:id="rId11"/>
    <p:sldId id="310" r:id="rId12"/>
    <p:sldId id="280" r:id="rId13"/>
    <p:sldId id="322" r:id="rId14"/>
    <p:sldId id="340" r:id="rId15"/>
    <p:sldId id="272" r:id="rId16"/>
    <p:sldId id="351" r:id="rId17"/>
    <p:sldId id="346" r:id="rId18"/>
    <p:sldId id="347" r:id="rId19"/>
    <p:sldId id="341" r:id="rId20"/>
    <p:sldId id="344" r:id="rId21"/>
    <p:sldId id="266" r:id="rId22"/>
    <p:sldId id="333" r:id="rId23"/>
    <p:sldId id="335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7" autoAdjust="0"/>
    <p:restoredTop sz="94660"/>
  </p:normalViewPr>
  <p:slideViewPr>
    <p:cSldViewPr>
      <p:cViewPr varScale="1">
        <p:scale>
          <a:sx n="71" d="100"/>
          <a:sy n="71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E622-BB0C-4AD1-ADF1-9DDCF61D31F9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BF66D-E1E0-46BB-80B0-EBB4EAA78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F7AE1-4350-4D90-9553-6E4BCF0EE3B7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DA9F-8A52-4B56-8AA9-21ACCD53427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02BC3-2DE2-4559-9314-99D80BA22F0D}" type="slidenum">
              <a:rPr lang="en-GB"/>
              <a:pPr/>
              <a:t>14</a:t>
            </a:fld>
            <a:endParaRPr lang="en-GB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folHlink"/>
                </a:solidFill>
              </a:rPr>
              <a:t>Highlight targeting behaviours can also impact on unhelpful thoughts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02BC3-2DE2-4559-9314-99D80BA22F0D}" type="slidenum">
              <a:rPr lang="en-GB"/>
              <a:pPr/>
              <a:t>15</a:t>
            </a:fld>
            <a:endParaRPr lang="en-GB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folHlink"/>
                </a:solidFill>
              </a:rPr>
              <a:t>Highlight targeting behaviours can also impact on unhelpful thoughts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0C379-DB42-4821-8EE6-5A9D98EA9623}" type="datetimeFigureOut">
              <a:rPr lang="en-GB" smtClean="0"/>
              <a:pPr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B8F05-E6D8-4C5A-B8D0-F5E7B99F80C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8823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Meeting the Psychological Needs in Relation to Older People Who Have Fallen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492896"/>
            <a:ext cx="7128792" cy="3145904"/>
          </a:xfrm>
        </p:spPr>
        <p:txBody>
          <a:bodyPr>
            <a:normAutofit fontScale="70000" lnSpcReduction="20000"/>
          </a:bodyPr>
          <a:lstStyle/>
          <a:p>
            <a:endParaRPr lang="en-GB" sz="5200" dirty="0" smtClean="0">
              <a:solidFill>
                <a:schemeClr val="tx1"/>
              </a:solidFill>
            </a:endParaRPr>
          </a:p>
          <a:p>
            <a:r>
              <a:rPr lang="en-GB" sz="5700" dirty="0" smtClean="0">
                <a:solidFill>
                  <a:schemeClr val="tx1"/>
                </a:solidFill>
              </a:rPr>
              <a:t>Elizabeth Baikie</a:t>
            </a:r>
          </a:p>
          <a:p>
            <a:r>
              <a:rPr lang="en-GB" sz="5700" dirty="0" smtClean="0">
                <a:solidFill>
                  <a:schemeClr val="tx1"/>
                </a:solidFill>
              </a:rPr>
              <a:t>Consultant Clinical Psychologist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Falls Prevention &amp; Management in Older People 06/05/2022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elizabeth.baikie@nhslothian.scot.nhs.uk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29614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How Does Fear of Falling Develop?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272808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Situational triggers/associations may lead to specific avoidance</a:t>
            </a:r>
          </a:p>
          <a:p>
            <a:pPr algn="l"/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steps up to church – has not been back since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Rushing for waiting taxi and over-balancing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Rushing when door or phone has rung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previous fall on bus or stepping on to a bus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Combined with health factors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Attributions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Causes of falls may be: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Extrinsic, </a:t>
            </a:r>
            <a:r>
              <a:rPr lang="en-GB" dirty="0" err="1" smtClean="0"/>
              <a:t>eg</a:t>
            </a:r>
            <a:r>
              <a:rPr lang="en-GB" dirty="0" smtClean="0"/>
              <a:t> obstacles loose mats, wet leaves, tramlines</a:t>
            </a:r>
          </a:p>
          <a:p>
            <a:pPr>
              <a:buNone/>
            </a:pPr>
            <a:r>
              <a:rPr lang="en-GB" dirty="0" smtClean="0"/>
              <a:t>Intrinsic, </a:t>
            </a:r>
            <a:r>
              <a:rPr lang="en-GB" dirty="0" err="1" smtClean="0"/>
              <a:t>eg</a:t>
            </a:r>
            <a:r>
              <a:rPr lang="en-GB" dirty="0" smtClean="0"/>
              <a:t> eyesight, medication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Attributions may be specific or general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368151"/>
          </a:xfrm>
        </p:spPr>
        <p:txBody>
          <a:bodyPr/>
          <a:lstStyle/>
          <a:p>
            <a:r>
              <a:rPr lang="en-GB" dirty="0" smtClean="0"/>
              <a:t>Changes in Thinking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848872" cy="410445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Increased awareness of ageing after a fall</a:t>
            </a:r>
          </a:p>
          <a:p>
            <a:pPr algn="l"/>
            <a:r>
              <a:rPr lang="en-GB" i="1" dirty="0" smtClean="0">
                <a:solidFill>
                  <a:schemeClr val="tx1"/>
                </a:solidFill>
              </a:rPr>
              <a:t>“I fell because I’m getting older/old now. I’d better be careful” v “I fell because the plumber left his bag in the dark hall.”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Increased concern about physical health</a:t>
            </a:r>
          </a:p>
          <a:p>
            <a:pPr algn="l"/>
            <a:r>
              <a:rPr lang="en-GB" i="1" dirty="0" smtClean="0">
                <a:solidFill>
                  <a:schemeClr val="tx1"/>
                </a:solidFill>
              </a:rPr>
              <a:t>“I’m dizzy all the time. Seems to have started after my </a:t>
            </a:r>
            <a:r>
              <a:rPr lang="en-GB" i="1" dirty="0" err="1" smtClean="0">
                <a:solidFill>
                  <a:schemeClr val="tx1"/>
                </a:solidFill>
              </a:rPr>
              <a:t>TIAs</a:t>
            </a:r>
            <a:r>
              <a:rPr lang="en-GB" i="1" dirty="0" smtClean="0">
                <a:solidFill>
                  <a:schemeClr val="tx1"/>
                </a:solidFill>
              </a:rPr>
              <a:t>. I’m likely to fall outside on my own”. I’d better not go out v “Sometimes I feel dizzy. It’s worse when I get up quickly. I’m ok if I get up slowly and am fine with short walks”.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/>
          <a:lstStyle/>
          <a:p>
            <a:r>
              <a:rPr lang="en-GB" dirty="0" smtClean="0"/>
              <a:t>Avoidance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824536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Avoidance may generalise, </a:t>
            </a:r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original fall due to trip at home leading to avoidance of going out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Strengthens fear/phobic avoidance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Leads to </a:t>
            </a:r>
            <a:r>
              <a:rPr lang="en-GB" dirty="0" err="1" smtClean="0">
                <a:solidFill>
                  <a:schemeClr val="tx1"/>
                </a:solidFill>
              </a:rPr>
              <a:t>deconditioning</a:t>
            </a:r>
            <a:r>
              <a:rPr lang="en-GB" dirty="0" smtClean="0">
                <a:solidFill>
                  <a:schemeClr val="tx1"/>
                </a:solidFill>
              </a:rPr>
              <a:t> and poorer 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>
            <a:normAutofit/>
          </a:bodyPr>
          <a:lstStyle/>
          <a:p>
            <a:pPr eaLnBrk="1" hangingPunct="1"/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u="sng" dirty="0" smtClean="0"/>
              <a:t>Maintenance of anxiety</a:t>
            </a:r>
          </a:p>
          <a:p>
            <a:pPr eaLnBrk="1" hangingPunct="1"/>
            <a:r>
              <a:rPr lang="en-GB" dirty="0" smtClean="0"/>
              <a:t>Cognitive Behavioural approach - vicious circle</a:t>
            </a:r>
          </a:p>
          <a:p>
            <a:pPr eaLnBrk="1" hangingPunct="1">
              <a:buFontTx/>
              <a:buNone/>
            </a:pPr>
            <a:endParaRPr lang="en-GB" i="1" dirty="0" smtClean="0">
              <a:solidFill>
                <a:srgbClr val="FC043F"/>
              </a:solidFill>
            </a:endParaRPr>
          </a:p>
          <a:p>
            <a:pPr eaLnBrk="1" hangingPunct="1">
              <a:buFontTx/>
              <a:buNone/>
            </a:pPr>
            <a:endParaRPr lang="en-GB" dirty="0" smtClean="0">
              <a:solidFill>
                <a:schemeClr val="folHlink"/>
              </a:solidFill>
            </a:endParaRPr>
          </a:p>
        </p:txBody>
      </p:sp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3132138" y="2924175"/>
            <a:ext cx="1800225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dirty="0" smtClean="0"/>
              <a:t>Thoughts</a:t>
            </a:r>
          </a:p>
          <a:p>
            <a:pPr algn="ctr"/>
            <a:r>
              <a:rPr lang="en-GB" sz="1600" b="1" dirty="0" smtClean="0"/>
              <a:t>I fell </a:t>
            </a:r>
            <a:r>
              <a:rPr lang="en-GB" sz="1600" b="1" smtClean="0"/>
              <a:t>so I must </a:t>
            </a:r>
            <a:r>
              <a:rPr lang="en-GB" sz="1600" b="1" dirty="0" smtClean="0"/>
              <a:t>be getting old and infirm</a:t>
            </a:r>
            <a:endParaRPr lang="en-GB" sz="1600" dirty="0"/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915988" y="37719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/>
              <a:t>Feelings</a:t>
            </a:r>
          </a:p>
          <a:p>
            <a:pPr algn="ctr"/>
            <a:r>
              <a:rPr lang="en-GB" sz="1600"/>
              <a:t>Anxiety/panic</a:t>
            </a:r>
          </a:p>
        </p:txBody>
      </p: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5651500" y="3716338"/>
            <a:ext cx="2087563" cy="1398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 dirty="0"/>
              <a:t>Physical feelings</a:t>
            </a:r>
          </a:p>
          <a:p>
            <a:pPr algn="ctr"/>
            <a:r>
              <a:rPr lang="en-GB" sz="1600" dirty="0" smtClean="0"/>
              <a:t>Dizzy</a:t>
            </a:r>
          </a:p>
          <a:p>
            <a:pPr algn="ctr"/>
            <a:r>
              <a:rPr lang="en-GB" sz="1600" dirty="0" smtClean="0"/>
              <a:t>-Shaky</a:t>
            </a: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3132138" y="4941888"/>
            <a:ext cx="2087562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 dirty="0" smtClean="0"/>
              <a:t>Behaviour</a:t>
            </a:r>
          </a:p>
          <a:p>
            <a:pPr algn="ctr"/>
            <a:r>
              <a:rPr lang="en-GB" sz="1600" dirty="0" smtClean="0"/>
              <a:t>Hyperventilation</a:t>
            </a:r>
            <a:endParaRPr lang="en-GB" sz="1600" dirty="0"/>
          </a:p>
          <a:p>
            <a:pPr algn="ctr"/>
            <a:r>
              <a:rPr lang="en-GB" sz="1600" dirty="0" smtClean="0"/>
              <a:t>Reduction in physical activity</a:t>
            </a:r>
          </a:p>
          <a:p>
            <a:pPr algn="ctr"/>
            <a:r>
              <a:rPr lang="en-GB" sz="1600" dirty="0" smtClean="0"/>
              <a:t>-</a:t>
            </a:r>
            <a:r>
              <a:rPr lang="en-GB" sz="1600" dirty="0"/>
              <a:t>Avoids walking </a:t>
            </a:r>
            <a:r>
              <a:rPr lang="en-GB" sz="1600" dirty="0" smtClean="0"/>
              <a:t>alone or going out alone</a:t>
            </a:r>
            <a:endParaRPr lang="en-GB" sz="1600" dirty="0"/>
          </a:p>
          <a:p>
            <a:pPr algn="ctr"/>
            <a:r>
              <a:rPr lang="en-GB" sz="1600" dirty="0" smtClean="0"/>
              <a:t>-</a:t>
            </a:r>
            <a:endParaRPr lang="en-GB" sz="1600" dirty="0"/>
          </a:p>
        </p:txBody>
      </p:sp>
      <p:sp>
        <p:nvSpPr>
          <p:cNvPr id="10248" name="AutoShape 18"/>
          <p:cNvSpPr>
            <a:spLocks noChangeArrowheads="1"/>
          </p:cNvSpPr>
          <p:nvPr/>
        </p:nvSpPr>
        <p:spPr bwMode="auto">
          <a:xfrm rot="7321577">
            <a:off x="5219700" y="3357563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AutoShape 19"/>
          <p:cNvSpPr>
            <a:spLocks noChangeArrowheads="1"/>
          </p:cNvSpPr>
          <p:nvPr/>
        </p:nvSpPr>
        <p:spPr bwMode="auto">
          <a:xfrm rot="8291447">
            <a:off x="2484438" y="4797425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AutoShape 20"/>
          <p:cNvSpPr>
            <a:spLocks noChangeArrowheads="1"/>
          </p:cNvSpPr>
          <p:nvPr/>
        </p:nvSpPr>
        <p:spPr bwMode="auto">
          <a:xfrm rot="-7493122">
            <a:off x="2700338" y="3284538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AutoShape 21"/>
          <p:cNvSpPr>
            <a:spLocks noChangeArrowheads="1"/>
          </p:cNvSpPr>
          <p:nvPr/>
        </p:nvSpPr>
        <p:spPr bwMode="auto">
          <a:xfrm rot="-7717764">
            <a:off x="5478463" y="5259388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AutoShape 22"/>
          <p:cNvSpPr>
            <a:spLocks noChangeArrowheads="1"/>
          </p:cNvSpPr>
          <p:nvPr/>
        </p:nvSpPr>
        <p:spPr bwMode="auto">
          <a:xfrm rot="10800000">
            <a:off x="3894138" y="4076700"/>
            <a:ext cx="228600" cy="720725"/>
          </a:xfrm>
          <a:prstGeom prst="upDownArrow">
            <a:avLst>
              <a:gd name="adj1" fmla="val 55231"/>
              <a:gd name="adj2" fmla="val 2836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AutoShape 23"/>
          <p:cNvSpPr>
            <a:spLocks noChangeArrowheads="1"/>
          </p:cNvSpPr>
          <p:nvPr/>
        </p:nvSpPr>
        <p:spPr bwMode="auto">
          <a:xfrm rot="-5400000">
            <a:off x="3881438" y="3398837"/>
            <a:ext cx="228600" cy="2016125"/>
          </a:xfrm>
          <a:prstGeom prst="upDownArrow">
            <a:avLst>
              <a:gd name="adj1" fmla="val 55231"/>
              <a:gd name="adj2" fmla="val 79334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3. Psycho-education (from Heather </a:t>
            </a:r>
            <a:r>
              <a:rPr lang="en-GB" dirty="0" err="1" smtClean="0"/>
              <a:t>Langham</a:t>
            </a:r>
            <a:r>
              <a:rPr lang="en-GB" dirty="0" smtClean="0"/>
              <a:t>, 2013))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u="sng" dirty="0" smtClean="0"/>
              <a:t>Maintenance of anxiety</a:t>
            </a:r>
          </a:p>
          <a:p>
            <a:pPr eaLnBrk="1" hangingPunct="1"/>
            <a:r>
              <a:rPr lang="en-GB" dirty="0" smtClean="0"/>
              <a:t>Cognitive Behavioural approach - vicious circle</a:t>
            </a:r>
          </a:p>
          <a:p>
            <a:pPr eaLnBrk="1" hangingPunct="1">
              <a:buFontTx/>
              <a:buNone/>
            </a:pPr>
            <a:endParaRPr lang="en-GB" i="1" dirty="0" smtClean="0">
              <a:solidFill>
                <a:srgbClr val="FC043F"/>
              </a:solidFill>
            </a:endParaRPr>
          </a:p>
          <a:p>
            <a:pPr eaLnBrk="1" hangingPunct="1">
              <a:buFontTx/>
              <a:buNone/>
            </a:pPr>
            <a:endParaRPr lang="en-GB" dirty="0" smtClean="0">
              <a:solidFill>
                <a:schemeClr val="folHlink"/>
              </a:solidFill>
            </a:endParaRPr>
          </a:p>
        </p:txBody>
      </p:sp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3132138" y="2924175"/>
            <a:ext cx="1800225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/>
              <a:t>Thoughts</a:t>
            </a:r>
            <a:endParaRPr lang="en-GB" sz="1600"/>
          </a:p>
          <a:p>
            <a:pPr algn="ctr"/>
            <a:r>
              <a:rPr lang="en-GB" sz="1600"/>
              <a:t>If I walk by myself I will fall over and hurt myself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915988" y="37719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/>
              <a:t>Feelings</a:t>
            </a:r>
          </a:p>
          <a:p>
            <a:pPr algn="ctr"/>
            <a:r>
              <a:rPr lang="en-GB" sz="1600"/>
              <a:t>Anxiety/panic</a:t>
            </a:r>
          </a:p>
        </p:txBody>
      </p: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5651500" y="3716338"/>
            <a:ext cx="2087563" cy="1398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/>
              <a:t>Physical feelings</a:t>
            </a:r>
          </a:p>
          <a:p>
            <a:pPr algn="ctr"/>
            <a:r>
              <a:rPr lang="en-GB" sz="1600"/>
              <a:t>-Heart race increases</a:t>
            </a:r>
          </a:p>
          <a:p>
            <a:pPr algn="ctr"/>
            <a:r>
              <a:rPr lang="en-GB" sz="1600"/>
              <a:t>-Breathing quickens</a:t>
            </a:r>
          </a:p>
          <a:p>
            <a:pPr algn="ctr"/>
            <a:r>
              <a:rPr lang="en-GB" sz="1600"/>
              <a:t>-Shaky</a:t>
            </a: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3132138" y="4941888"/>
            <a:ext cx="2087562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600" b="1" dirty="0"/>
              <a:t>Behaviour</a:t>
            </a:r>
          </a:p>
          <a:p>
            <a:pPr algn="ctr"/>
            <a:r>
              <a:rPr lang="en-GB" sz="1600" dirty="0"/>
              <a:t>-Avoids walking alone</a:t>
            </a:r>
          </a:p>
          <a:p>
            <a:pPr algn="ctr"/>
            <a:r>
              <a:rPr lang="en-GB" sz="1600" dirty="0"/>
              <a:t>-Seeks staff support if needs to walk anywhere</a:t>
            </a:r>
          </a:p>
        </p:txBody>
      </p:sp>
      <p:sp>
        <p:nvSpPr>
          <p:cNvPr id="10248" name="AutoShape 18"/>
          <p:cNvSpPr>
            <a:spLocks noChangeArrowheads="1"/>
          </p:cNvSpPr>
          <p:nvPr/>
        </p:nvSpPr>
        <p:spPr bwMode="auto">
          <a:xfrm rot="7321577">
            <a:off x="5219700" y="3357563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AutoShape 19"/>
          <p:cNvSpPr>
            <a:spLocks noChangeArrowheads="1"/>
          </p:cNvSpPr>
          <p:nvPr/>
        </p:nvSpPr>
        <p:spPr bwMode="auto">
          <a:xfrm rot="8291447">
            <a:off x="2484438" y="4797425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AutoShape 20"/>
          <p:cNvSpPr>
            <a:spLocks noChangeArrowheads="1"/>
          </p:cNvSpPr>
          <p:nvPr/>
        </p:nvSpPr>
        <p:spPr bwMode="auto">
          <a:xfrm rot="-7493122">
            <a:off x="2700338" y="3284538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AutoShape 21"/>
          <p:cNvSpPr>
            <a:spLocks noChangeArrowheads="1"/>
          </p:cNvSpPr>
          <p:nvPr/>
        </p:nvSpPr>
        <p:spPr bwMode="auto">
          <a:xfrm rot="-7717764">
            <a:off x="5478463" y="5259388"/>
            <a:ext cx="228600" cy="457200"/>
          </a:xfrm>
          <a:prstGeom prst="upDownArrow">
            <a:avLst>
              <a:gd name="adj1" fmla="val 55231"/>
              <a:gd name="adj2" fmla="val 17991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AutoShape 22"/>
          <p:cNvSpPr>
            <a:spLocks noChangeArrowheads="1"/>
          </p:cNvSpPr>
          <p:nvPr/>
        </p:nvSpPr>
        <p:spPr bwMode="auto">
          <a:xfrm rot="10800000">
            <a:off x="3894138" y="4076700"/>
            <a:ext cx="228600" cy="720725"/>
          </a:xfrm>
          <a:prstGeom prst="upDownArrow">
            <a:avLst>
              <a:gd name="adj1" fmla="val 55231"/>
              <a:gd name="adj2" fmla="val 2836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AutoShape 23"/>
          <p:cNvSpPr>
            <a:spLocks noChangeArrowheads="1"/>
          </p:cNvSpPr>
          <p:nvPr/>
        </p:nvSpPr>
        <p:spPr bwMode="auto">
          <a:xfrm rot="-5400000">
            <a:off x="3881438" y="3398837"/>
            <a:ext cx="228600" cy="2016125"/>
          </a:xfrm>
          <a:prstGeom prst="upDownArrow">
            <a:avLst>
              <a:gd name="adj1" fmla="val 55231"/>
              <a:gd name="adj2" fmla="val 79334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Six Types of Helping Strategies (</a:t>
            </a:r>
            <a:r>
              <a:rPr lang="en-GB" dirty="0" err="1" smtClean="0"/>
              <a:t>Scally</a:t>
            </a:r>
            <a:r>
              <a:rPr lang="en-GB" dirty="0" smtClean="0"/>
              <a:t> &amp; Hopson, 1977)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Giving advice: offering your opinion on best course of action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Giving information needed for a particular situation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Direct action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Teaching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Systems change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Counselling </a:t>
            </a:r>
          </a:p>
          <a:p>
            <a:pPr algn="l"/>
            <a:r>
              <a:rPr lang="en-GB" sz="2400" i="1" dirty="0" smtClean="0">
                <a:solidFill>
                  <a:schemeClr val="tx1"/>
                </a:solidFill>
              </a:rPr>
              <a:t>Counselling and Helping, Barrie Hopson. In Psychology and Medicine (1981) ed. Chapman &amp; Gale. Pub. The British Psychological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Interdisciplinary interventions for fear of falling (Gomez &amp; </a:t>
            </a:r>
            <a:r>
              <a:rPr lang="en-GB" dirty="0" err="1" smtClean="0"/>
              <a:t>Curcio</a:t>
            </a:r>
            <a:r>
              <a:rPr lang="en-GB" dirty="0" smtClean="0"/>
              <a:t>, </a:t>
            </a:r>
            <a:r>
              <a:rPr lang="en-GB" sz="3600" dirty="0" smtClean="0"/>
              <a:t>2007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840960" cy="5184576"/>
          </a:xfrm>
        </p:spPr>
        <p:txBody>
          <a:bodyPr>
            <a:normAutofit/>
          </a:bodyPr>
          <a:lstStyle/>
          <a:p>
            <a:pPr algn="l"/>
            <a:r>
              <a:rPr lang="en-GB" i="1" u="sng" dirty="0" smtClean="0">
                <a:solidFill>
                  <a:schemeClr val="tx1"/>
                </a:solidFill>
              </a:rPr>
              <a:t>Medicine: Aim - decreasing medical risk factors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Management of falling risk factors: visual deficit, arthritis, dizziness, </a:t>
            </a:r>
            <a:r>
              <a:rPr lang="en-GB" dirty="0" err="1" smtClean="0">
                <a:solidFill>
                  <a:schemeClr val="tx1"/>
                </a:solidFill>
              </a:rPr>
              <a:t>polypharmacy</a:t>
            </a:r>
            <a:r>
              <a:rPr lang="en-GB" dirty="0" smtClean="0">
                <a:solidFill>
                  <a:schemeClr val="tx1"/>
                </a:solidFill>
              </a:rPr>
              <a:t> and drug reactions, orthostatic hypotension anxiety &amp; depression, patient and caregiver education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82453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i="1" u="sng" dirty="0" smtClean="0">
                <a:solidFill>
                  <a:schemeClr val="tx1"/>
                </a:solidFill>
              </a:rPr>
              <a:t>Physiotherapy: Aim </a:t>
            </a:r>
            <a:r>
              <a:rPr lang="en-GB" u="sng" dirty="0" smtClean="0">
                <a:solidFill>
                  <a:schemeClr val="tx1"/>
                </a:solidFill>
              </a:rPr>
              <a:t>– increasing functional ability in physical and instrumental </a:t>
            </a:r>
            <a:r>
              <a:rPr lang="en-GB" u="sng" dirty="0" err="1" smtClean="0">
                <a:solidFill>
                  <a:schemeClr val="tx1"/>
                </a:solidFill>
              </a:rPr>
              <a:t>ADL</a:t>
            </a:r>
            <a:endParaRPr lang="en-GB" u="sng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Individualised and group-based interventions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Transfers training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Aerobic endurance, flexibility, strength, and balance training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Walking in extreme situations program (opened and closed eyes)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Landing and standing strategies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Assistive devices adaptation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Health promotion and education in falling risk factors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i="1" u="sng" dirty="0" smtClean="0"/>
              <a:t>Psychology: Aim </a:t>
            </a:r>
            <a:r>
              <a:rPr lang="en-GB" dirty="0" smtClean="0"/>
              <a:t>- </a:t>
            </a:r>
            <a:r>
              <a:rPr lang="en-GB" i="1" dirty="0" smtClean="0"/>
              <a:t>improving emotional functioning and adapting behaviour change</a:t>
            </a:r>
          </a:p>
          <a:p>
            <a:pPr>
              <a:buNone/>
            </a:pPr>
            <a:r>
              <a:rPr lang="en-GB" dirty="0" smtClean="0"/>
              <a:t>Cognitive-behavioural therapy</a:t>
            </a:r>
          </a:p>
          <a:p>
            <a:pPr>
              <a:buNone/>
            </a:pPr>
            <a:r>
              <a:rPr lang="en-GB" dirty="0" smtClean="0"/>
              <a:t>Patient and caregiver training</a:t>
            </a:r>
          </a:p>
          <a:p>
            <a:pPr>
              <a:buNone/>
            </a:pPr>
            <a:r>
              <a:rPr lang="en-GB" dirty="0" smtClean="0"/>
              <a:t>Management of anxiety and depression</a:t>
            </a:r>
          </a:p>
          <a:p>
            <a:pPr>
              <a:buNone/>
            </a:pPr>
            <a:r>
              <a:rPr lang="en-GB" i="1" u="sng" dirty="0" smtClean="0"/>
              <a:t>Occupational therapy: Aim - </a:t>
            </a:r>
            <a:r>
              <a:rPr lang="en-GB" i="1" dirty="0" smtClean="0"/>
              <a:t>obtaining competent and safe performance </a:t>
            </a:r>
          </a:p>
          <a:p>
            <a:pPr>
              <a:buNone/>
            </a:pPr>
            <a:r>
              <a:rPr lang="en-GB" dirty="0" smtClean="0"/>
              <a:t>Adaptive rehab in items of Self Efficacy scale</a:t>
            </a:r>
          </a:p>
          <a:p>
            <a:pPr>
              <a:buNone/>
            </a:pPr>
            <a:r>
              <a:rPr lang="en-GB" dirty="0" smtClean="0"/>
              <a:t>Environmental risk assessment</a:t>
            </a:r>
          </a:p>
          <a:p>
            <a:pPr>
              <a:buNone/>
            </a:pPr>
            <a:r>
              <a:rPr lang="en-GB" dirty="0" smtClean="0"/>
              <a:t>Adaptive strategies in extreme situations</a:t>
            </a:r>
          </a:p>
          <a:p>
            <a:pPr>
              <a:buNone/>
            </a:pPr>
            <a:endParaRPr lang="en-GB" dirty="0" smtClean="0"/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08111"/>
          </a:xfrm>
        </p:spPr>
        <p:txBody>
          <a:bodyPr>
            <a:normAutofit/>
          </a:bodyPr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776864" cy="5517232"/>
          </a:xfrm>
        </p:spPr>
        <p:txBody>
          <a:bodyPr>
            <a:normAutofit/>
          </a:bodyPr>
          <a:lstStyle/>
          <a:p>
            <a:endParaRPr lang="en-GB" sz="3600" dirty="0" smtClean="0">
              <a:solidFill>
                <a:schemeClr val="tx1"/>
              </a:solidFill>
            </a:endParaRPr>
          </a:p>
          <a:p>
            <a:pPr algn="l"/>
            <a:r>
              <a:rPr lang="en-GB" sz="3600" dirty="0" smtClean="0">
                <a:solidFill>
                  <a:schemeClr val="tx1"/>
                </a:solidFill>
              </a:rPr>
              <a:t>Psychological </a:t>
            </a:r>
            <a:r>
              <a:rPr lang="en-GB" sz="3600" dirty="0" smtClean="0">
                <a:solidFill>
                  <a:schemeClr val="tx1"/>
                </a:solidFill>
              </a:rPr>
              <a:t>Needs/Values </a:t>
            </a:r>
            <a:r>
              <a:rPr lang="en-GB" sz="3600" dirty="0" smtClean="0">
                <a:solidFill>
                  <a:schemeClr val="tx1"/>
                </a:solidFill>
              </a:rPr>
              <a:t>&amp; Life </a:t>
            </a:r>
            <a:r>
              <a:rPr lang="en-GB" sz="3600" dirty="0" smtClean="0">
                <a:solidFill>
                  <a:schemeClr val="tx1"/>
                </a:solidFill>
              </a:rPr>
              <a:t>Satisfaction/Quality </a:t>
            </a:r>
            <a:r>
              <a:rPr lang="en-GB" sz="3600" dirty="0" smtClean="0">
                <a:solidFill>
                  <a:schemeClr val="tx1"/>
                </a:solidFill>
              </a:rPr>
              <a:t>of </a:t>
            </a:r>
            <a:r>
              <a:rPr lang="en-GB" sz="3600" dirty="0" smtClean="0">
                <a:solidFill>
                  <a:schemeClr val="tx1"/>
                </a:solidFill>
              </a:rPr>
              <a:t>Life</a:t>
            </a:r>
          </a:p>
          <a:p>
            <a:pPr algn="l"/>
            <a:endParaRPr lang="en-GB" sz="3600" dirty="0" smtClean="0">
              <a:solidFill>
                <a:schemeClr val="tx1"/>
              </a:solidFill>
            </a:endParaRPr>
          </a:p>
          <a:p>
            <a:pPr algn="l"/>
            <a:r>
              <a:rPr lang="en-GB" sz="3600" dirty="0" smtClean="0">
                <a:solidFill>
                  <a:schemeClr val="tx1"/>
                </a:solidFill>
              </a:rPr>
              <a:t>Psychological Consequences of Falls</a:t>
            </a:r>
            <a:endParaRPr lang="en-GB" sz="3600" dirty="0" smtClean="0">
              <a:solidFill>
                <a:schemeClr val="tx1"/>
              </a:solidFill>
            </a:endParaRPr>
          </a:p>
          <a:p>
            <a:pPr algn="l"/>
            <a:r>
              <a:rPr lang="en-GB" sz="3600" dirty="0" smtClean="0">
                <a:solidFill>
                  <a:schemeClr val="tx1"/>
                </a:solidFill>
              </a:rPr>
              <a:t>Identifying &amp; Managing Fear of Falling</a:t>
            </a:r>
          </a:p>
          <a:p>
            <a:pPr algn="l"/>
            <a:r>
              <a:rPr lang="en-GB" sz="3600" dirty="0" smtClean="0">
                <a:solidFill>
                  <a:schemeClr val="tx1"/>
                </a:solidFill>
              </a:rPr>
              <a:t>Supporting People to Regain Confidence and Reduce Anxiety after a Fall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i="1" u="sng" dirty="0" smtClean="0"/>
              <a:t>Social work: Aim – increasing social participation</a:t>
            </a:r>
          </a:p>
          <a:p>
            <a:pPr>
              <a:buNone/>
            </a:pPr>
            <a:r>
              <a:rPr lang="en-GB" i="1" dirty="0" smtClean="0"/>
              <a:t>Stimulating familiar activities and help support</a:t>
            </a:r>
          </a:p>
          <a:p>
            <a:pPr>
              <a:buNone/>
            </a:pPr>
            <a:r>
              <a:rPr lang="en-GB" i="1" dirty="0" smtClean="0"/>
              <a:t>Promoting social contacts and social participation</a:t>
            </a:r>
          </a:p>
          <a:p>
            <a:pPr>
              <a:buNone/>
            </a:pPr>
            <a:r>
              <a:rPr lang="en-GB" i="1" dirty="0" smtClean="0"/>
              <a:t>Case management as necessary</a:t>
            </a:r>
          </a:p>
          <a:p>
            <a:pPr>
              <a:buNone/>
            </a:pPr>
            <a:r>
              <a:rPr lang="en-GB" i="1" dirty="0" smtClean="0"/>
              <a:t>Patient and caregivers education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92087"/>
          </a:xfrm>
        </p:spPr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54726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Identify triggers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Specific situations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*Cognitions/thinking style, </a:t>
            </a:r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mental filter, prediction, mountains and molehills, </a:t>
            </a:r>
            <a:r>
              <a:rPr lang="en-GB" dirty="0" err="1" smtClean="0">
                <a:solidFill>
                  <a:schemeClr val="tx1"/>
                </a:solidFill>
              </a:rPr>
              <a:t>catastrophising</a:t>
            </a:r>
            <a:r>
              <a:rPr lang="en-GB" dirty="0" smtClean="0">
                <a:solidFill>
                  <a:schemeClr val="tx1"/>
                </a:solidFill>
              </a:rPr>
              <a:t>  and black and white thinking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Previous fall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Knowing someone who’s fallen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Coping strategies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Weigh up pros and cons of change, </a:t>
            </a:r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reduction in social isolation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*</a:t>
            </a:r>
            <a:r>
              <a:rPr lang="en-GB" i="1" dirty="0" smtClean="0">
                <a:solidFill>
                  <a:schemeClr val="tx1"/>
                </a:solidFill>
              </a:rPr>
              <a:t>www.getselfhelp.co.uk/unhelpful.htm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440159"/>
          </a:xfrm>
        </p:spPr>
        <p:txBody>
          <a:bodyPr/>
          <a:lstStyle/>
          <a:p>
            <a:r>
              <a:rPr lang="en-GB" dirty="0" smtClean="0"/>
              <a:t>Psychological interventions continued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560840" cy="4464496"/>
          </a:xfrm>
        </p:spPr>
        <p:txBody>
          <a:bodyPr>
            <a:normAutofit/>
          </a:bodyPr>
          <a:lstStyle/>
          <a:p>
            <a:pPr algn="l"/>
            <a:r>
              <a:rPr lang="en-GB" dirty="0" err="1" smtClean="0">
                <a:solidFill>
                  <a:schemeClr val="tx1"/>
                </a:solidFill>
              </a:rPr>
              <a:t>Overactivity</a:t>
            </a:r>
            <a:r>
              <a:rPr lang="en-GB" dirty="0" smtClean="0">
                <a:solidFill>
                  <a:schemeClr val="tx1"/>
                </a:solidFill>
              </a:rPr>
              <a:t>/rest cycle and pacing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(NB pain)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Selection, optimisation and compensation for </a:t>
            </a:r>
            <a:r>
              <a:rPr lang="en-GB" dirty="0" err="1" smtClean="0">
                <a:solidFill>
                  <a:schemeClr val="tx1"/>
                </a:solidFill>
              </a:rPr>
              <a:t>activites</a:t>
            </a:r>
            <a:r>
              <a:rPr lang="en-GB" dirty="0" smtClean="0">
                <a:solidFill>
                  <a:schemeClr val="tx1"/>
                </a:solidFill>
              </a:rPr>
              <a:t>, e.g., golf; playing a few holes, going to the practice range etc.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Systemic work with families – not ‘all or nothing’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Doing things in a graded way or together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20880" cy="51845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Identify the person’s </a:t>
            </a:r>
            <a:r>
              <a:rPr lang="en-GB" dirty="0" smtClean="0">
                <a:solidFill>
                  <a:schemeClr val="tx1"/>
                </a:solidFill>
              </a:rPr>
              <a:t>goals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*Promote </a:t>
            </a:r>
            <a:r>
              <a:rPr lang="en-GB" dirty="0" smtClean="0">
                <a:solidFill>
                  <a:schemeClr val="tx1"/>
                </a:solidFill>
              </a:rPr>
              <a:t>motivation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Cost/benefit analysis</a:t>
            </a:r>
          </a:p>
          <a:p>
            <a:pPr algn="l"/>
            <a:r>
              <a:rPr lang="en-GB" smtClean="0">
                <a:solidFill>
                  <a:schemeClr val="tx1"/>
                </a:solidFill>
              </a:rPr>
              <a:t>Provide </a:t>
            </a:r>
            <a:r>
              <a:rPr lang="en-GB" dirty="0" err="1" smtClean="0">
                <a:solidFill>
                  <a:schemeClr val="tx1"/>
                </a:solidFill>
              </a:rPr>
              <a:t>psychoeducation</a:t>
            </a:r>
            <a:r>
              <a:rPr lang="en-GB" dirty="0" smtClean="0">
                <a:solidFill>
                  <a:schemeClr val="tx1"/>
                </a:solidFill>
              </a:rPr>
              <a:t> about anxiety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Identify relevant cognitions  and thinking style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Identify safety </a:t>
            </a:r>
            <a:r>
              <a:rPr lang="en-GB" dirty="0" smtClean="0">
                <a:solidFill>
                  <a:schemeClr val="tx1"/>
                </a:solidFill>
              </a:rPr>
              <a:t>behaviours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Work with other </a:t>
            </a:r>
            <a:r>
              <a:rPr lang="en-GB" dirty="0" smtClean="0">
                <a:solidFill>
                  <a:schemeClr val="tx1"/>
                </a:solidFill>
              </a:rPr>
              <a:t>colleagues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 *</a:t>
            </a:r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the environment: ‘PJ paralysis’ (2019) *behavioural charts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08012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		</a:t>
            </a:r>
            <a:br>
              <a:rPr lang="en-GB" sz="3200" dirty="0" smtClean="0"/>
            </a:br>
            <a:r>
              <a:rPr lang="en-GB" sz="3200" dirty="0" smtClean="0"/>
              <a:t>      Psychological Needs and Quality of life 	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776864" cy="551723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dirty="0" smtClean="0"/>
              <a:t>						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   </a:t>
            </a:r>
            <a:r>
              <a:rPr lang="en-GB" u="sng" dirty="0" smtClean="0">
                <a:solidFill>
                  <a:schemeClr val="tx1"/>
                </a:solidFill>
              </a:rPr>
              <a:t>NEEDS</a:t>
            </a:r>
            <a:r>
              <a:rPr lang="en-GB" dirty="0" smtClean="0">
                <a:solidFill>
                  <a:schemeClr val="tx1"/>
                </a:solidFill>
              </a:rPr>
              <a:t>                                      </a:t>
            </a:r>
            <a:r>
              <a:rPr lang="en-GB" u="sng" dirty="0" err="1" smtClean="0">
                <a:solidFill>
                  <a:schemeClr val="tx1"/>
                </a:solidFill>
              </a:rPr>
              <a:t>QOL</a:t>
            </a:r>
            <a:endParaRPr lang="en-GB" u="sng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Autonomy </a:t>
            </a:r>
            <a:r>
              <a:rPr lang="en-GB" dirty="0" smtClean="0">
                <a:solidFill>
                  <a:schemeClr val="tx1"/>
                </a:solidFill>
              </a:rPr>
              <a:t>                        Sensory abilities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en-GB" dirty="0" smtClean="0">
                <a:solidFill>
                  <a:srgbClr val="FF0000"/>
                </a:solidFill>
              </a:rPr>
              <a:t>    Autonomy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                                  Past, present and future activities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Competence</a:t>
            </a:r>
            <a:r>
              <a:rPr lang="en-GB" dirty="0" smtClean="0">
                <a:solidFill>
                  <a:schemeClr val="tx1"/>
                </a:solidFill>
              </a:rPr>
              <a:t>                     </a:t>
            </a:r>
            <a:r>
              <a:rPr lang="en-GB" dirty="0" smtClean="0">
                <a:solidFill>
                  <a:srgbClr val="FF0000"/>
                </a:solidFill>
              </a:rPr>
              <a:t>Social participation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                                  Attitudes towards death and dying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                                             Intimacy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Relatedness</a:t>
            </a:r>
          </a:p>
          <a:p>
            <a:pPr algn="l"/>
            <a:endParaRPr lang="en-GB" b="1" dirty="0" smtClean="0"/>
          </a:p>
          <a:p>
            <a:pPr algn="l"/>
            <a:r>
              <a:rPr lang="en-GB" sz="2800" b="1" i="1" dirty="0" smtClean="0"/>
              <a:t>(</a:t>
            </a:r>
            <a:r>
              <a:rPr lang="en-GB" sz="2800" b="1" i="1" dirty="0" smtClean="0">
                <a:solidFill>
                  <a:schemeClr val="tx1"/>
                </a:solidFill>
              </a:rPr>
              <a:t>Self-Determination Theory, </a:t>
            </a:r>
            <a:r>
              <a:rPr lang="en-GB" sz="2800" b="1" i="1" dirty="0" err="1" smtClean="0">
                <a:solidFill>
                  <a:schemeClr val="tx1"/>
                </a:solidFill>
              </a:rPr>
              <a:t>Deci</a:t>
            </a:r>
            <a:r>
              <a:rPr lang="en-GB" sz="2800" b="1" i="1" dirty="0" smtClean="0">
                <a:solidFill>
                  <a:schemeClr val="tx1"/>
                </a:solidFill>
              </a:rPr>
              <a:t> &amp; Ryan, 1985)</a:t>
            </a:r>
          </a:p>
          <a:p>
            <a:pPr algn="l"/>
            <a:r>
              <a:rPr lang="en-GB" sz="2800" b="1" i="1" dirty="0" err="1" smtClean="0">
                <a:solidFill>
                  <a:schemeClr val="tx1"/>
                </a:solidFill>
              </a:rPr>
              <a:t>WHOQOL</a:t>
            </a:r>
            <a:r>
              <a:rPr lang="en-GB" sz="2800" b="1" i="1" dirty="0" smtClean="0">
                <a:solidFill>
                  <a:schemeClr val="tx1"/>
                </a:solidFill>
              </a:rPr>
              <a:t>-OLD (Power, Quinn Schmidt, 2005)</a:t>
            </a:r>
          </a:p>
          <a:p>
            <a:pPr algn="l"/>
            <a:r>
              <a:rPr lang="en-GB" sz="2800" b="1" i="1" dirty="0" smtClean="0">
                <a:solidFill>
                  <a:schemeClr val="tx1"/>
                </a:solidFill>
              </a:rPr>
              <a:t>24 items: 6 facets rated on a 5-point </a:t>
            </a:r>
            <a:r>
              <a:rPr lang="en-GB" sz="2800" b="1" i="1" dirty="0" err="1" smtClean="0">
                <a:solidFill>
                  <a:schemeClr val="tx1"/>
                </a:solidFill>
              </a:rPr>
              <a:t>Likert</a:t>
            </a:r>
            <a:r>
              <a:rPr lang="en-GB" sz="2800" b="1" i="1" dirty="0" smtClean="0">
                <a:solidFill>
                  <a:schemeClr val="tx1"/>
                </a:solidFill>
              </a:rPr>
              <a:t> scale</a:t>
            </a: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Values –what we find meaningful in life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(Acceptance and Commitment Therapy)</a:t>
            </a:r>
            <a:endParaRPr lang="en-GB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776864" cy="5805264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Family relations</a:t>
            </a:r>
          </a:p>
          <a:p>
            <a:r>
              <a:rPr lang="en-GB" sz="2400" b="1" dirty="0" smtClean="0"/>
              <a:t>Marriage / couple/ intimate relations</a:t>
            </a:r>
          </a:p>
          <a:p>
            <a:r>
              <a:rPr lang="en-GB" sz="2400" b="1" dirty="0" smtClean="0"/>
              <a:t>Parenting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Friendships / social relationships</a:t>
            </a:r>
          </a:p>
          <a:p>
            <a:r>
              <a:rPr lang="en-GB" sz="2400" b="1" dirty="0" smtClean="0"/>
              <a:t>Employment</a:t>
            </a:r>
          </a:p>
          <a:p>
            <a:r>
              <a:rPr lang="en-GB" sz="2400" b="1" dirty="0" smtClean="0"/>
              <a:t>Education / training  /  personal growth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Recreation</a:t>
            </a:r>
          </a:p>
          <a:p>
            <a:r>
              <a:rPr lang="en-GB" sz="2400" b="1" dirty="0" smtClean="0"/>
              <a:t>Spirituality</a:t>
            </a:r>
          </a:p>
          <a:p>
            <a:r>
              <a:rPr lang="en-GB" sz="2400" b="1" dirty="0" smtClean="0"/>
              <a:t>Citizenship  /community</a:t>
            </a:r>
          </a:p>
          <a:p>
            <a:r>
              <a:rPr lang="en-GB" sz="2400" b="1" dirty="0" smtClean="0"/>
              <a:t>Physical wellbeing</a:t>
            </a:r>
          </a:p>
          <a:p>
            <a:r>
              <a:rPr lang="en-GB" sz="2800" b="1" dirty="0" smtClean="0"/>
              <a:t>(NB lockdown: not going out or having visitors affected mood, as did mobility) </a:t>
            </a:r>
          </a:p>
          <a:p>
            <a:pPr algn="l"/>
            <a:endParaRPr lang="en-GB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/>
              <a:t>Needs of people [with or without dementia] living in care homes during the COVID-19 PANDEMIC (Marshall, James and Carter, NHS Tees, </a:t>
            </a:r>
            <a:r>
              <a:rPr lang="en-GB" sz="2800" dirty="0" err="1" smtClean="0"/>
              <a:t>Esk</a:t>
            </a:r>
            <a:r>
              <a:rPr lang="en-GB" sz="2800" dirty="0" smtClean="0"/>
              <a:t> and Wear Valleys, 2020)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5801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u="sng" dirty="0" smtClean="0"/>
              <a:t>The Needs Tree: the 8-needs framework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Physical comfort and freedom from pain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Control over environment and possessions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Occupation and exploration</a:t>
            </a:r>
          </a:p>
          <a:p>
            <a:pPr>
              <a:buNone/>
            </a:pPr>
            <a:r>
              <a:rPr lang="en-GB" dirty="0" smtClean="0"/>
              <a:t>Perception of safety</a:t>
            </a:r>
          </a:p>
          <a:p>
            <a:pPr>
              <a:buNone/>
            </a:pPr>
            <a:r>
              <a:rPr lang="en-GB" dirty="0" smtClean="0"/>
              <a:t>Esteem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Love and belonging</a:t>
            </a:r>
          </a:p>
          <a:p>
            <a:pPr>
              <a:buNone/>
            </a:pPr>
            <a:r>
              <a:rPr lang="en-GB" dirty="0" smtClean="0"/>
              <a:t>Positive touch</a:t>
            </a:r>
          </a:p>
          <a:p>
            <a:pPr>
              <a:buNone/>
            </a:pPr>
            <a:r>
              <a:rPr lang="en-GB" dirty="0" smtClean="0"/>
              <a:t>fun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GB" sz="3600" dirty="0" smtClean="0"/>
              <a:t>Role of Activity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632848" cy="551723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Depression was the most powerful predictor of </a:t>
            </a:r>
            <a:r>
              <a:rPr lang="en-GB" dirty="0" err="1" smtClean="0">
                <a:solidFill>
                  <a:schemeClr val="tx1"/>
                </a:solidFill>
              </a:rPr>
              <a:t>QOL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Regular participation in physical activity </a:t>
            </a:r>
            <a:r>
              <a:rPr lang="en-GB" dirty="0" smtClean="0">
                <a:solidFill>
                  <a:schemeClr val="tx1"/>
                </a:solidFill>
              </a:rPr>
              <a:t>important for </a:t>
            </a:r>
            <a:r>
              <a:rPr lang="en-GB" dirty="0" err="1" smtClean="0">
                <a:solidFill>
                  <a:schemeClr val="tx1"/>
                </a:solidFill>
              </a:rPr>
              <a:t>QOL</a:t>
            </a:r>
            <a:r>
              <a:rPr lang="en-GB" dirty="0" smtClean="0">
                <a:solidFill>
                  <a:schemeClr val="tx1"/>
                </a:solidFill>
              </a:rPr>
              <a:t>, as well as physical and cognitive function, preventing obesity (</a:t>
            </a:r>
            <a:r>
              <a:rPr lang="en-GB" dirty="0" err="1" smtClean="0">
                <a:solidFill>
                  <a:schemeClr val="tx1"/>
                </a:solidFill>
              </a:rPr>
              <a:t>Borowiak</a:t>
            </a:r>
            <a:r>
              <a:rPr lang="en-GB" dirty="0" smtClean="0">
                <a:solidFill>
                  <a:schemeClr val="tx1"/>
                </a:solidFill>
              </a:rPr>
              <a:t> &amp; </a:t>
            </a:r>
            <a:r>
              <a:rPr lang="en-GB" dirty="0" err="1" smtClean="0">
                <a:solidFill>
                  <a:schemeClr val="tx1"/>
                </a:solidFill>
              </a:rPr>
              <a:t>Kostka</a:t>
            </a:r>
            <a:r>
              <a:rPr lang="en-GB" dirty="0" smtClean="0">
                <a:solidFill>
                  <a:schemeClr val="tx1"/>
                </a:solidFill>
              </a:rPr>
              <a:t>, 2004</a:t>
            </a:r>
            <a:r>
              <a:rPr lang="en-GB" dirty="0" smtClean="0"/>
              <a:t>)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Satisfaction of the psychological needs of autonomy, competence and relatedness was related to exercise, intrinsic motivation and self-determined autonomy (Kirkland </a:t>
            </a:r>
            <a:r>
              <a:rPr lang="en-GB" i="1" dirty="0" smtClean="0">
                <a:solidFill>
                  <a:schemeClr val="tx1"/>
                </a:solidFill>
              </a:rPr>
              <a:t>et al</a:t>
            </a:r>
            <a:r>
              <a:rPr lang="en-GB" dirty="0" smtClean="0">
                <a:solidFill>
                  <a:schemeClr val="tx1"/>
                </a:solidFill>
              </a:rPr>
              <a:t>, 2011)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err="1" smtClean="0">
                <a:solidFill>
                  <a:schemeClr val="tx1"/>
                </a:solidFill>
              </a:rPr>
              <a:t>Cl</a:t>
            </a:r>
            <a:r>
              <a:rPr lang="en-GB" dirty="0" smtClean="0">
                <a:solidFill>
                  <a:schemeClr val="tx1"/>
                </a:solidFill>
              </a:rPr>
              <a:t> Satisfaction of these basic psychological needs is important when considering exercise and how it relates to falls reduction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Purposeful activities can improve mood</a:t>
            </a:r>
          </a:p>
          <a:p>
            <a:pPr algn="l"/>
            <a:endParaRPr lang="en-GB" dirty="0" smtClean="0">
              <a:solidFill>
                <a:schemeClr val="tx2"/>
              </a:solidFill>
            </a:endParaRPr>
          </a:p>
          <a:p>
            <a:pPr algn="l"/>
            <a:endParaRPr lang="en-GB" dirty="0" smtClean="0">
              <a:solidFill>
                <a:schemeClr val="tx2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7776864" cy="6336703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Psychological Consequences of Falls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Fear, anxiety, loss of confidence and subsequent increasing activity avoidance, social isolation and frailty (Parry </a:t>
            </a:r>
            <a:r>
              <a:rPr lang="en-GB" i="1" dirty="0" smtClean="0">
                <a:solidFill>
                  <a:schemeClr val="tx1"/>
                </a:solidFill>
              </a:rPr>
              <a:t>et al</a:t>
            </a:r>
            <a:r>
              <a:rPr lang="en-GB" dirty="0" smtClean="0">
                <a:solidFill>
                  <a:schemeClr val="tx1"/>
                </a:solidFill>
              </a:rPr>
              <a:t>, 2014, STRIDE study)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Reduction in pleasurable/purposeful activities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Reduction in quality of life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Depression</a:t>
            </a:r>
          </a:p>
          <a:p>
            <a:pPr algn="l"/>
            <a:r>
              <a:rPr lang="en-GB" i="1" dirty="0" err="1" smtClean="0">
                <a:solidFill>
                  <a:schemeClr val="tx1"/>
                </a:solidFill>
              </a:rPr>
              <a:t>PTSD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(Chung et al, 2009); (</a:t>
            </a:r>
            <a:r>
              <a:rPr lang="en-GB" dirty="0" err="1" smtClean="0">
                <a:solidFill>
                  <a:schemeClr val="tx1"/>
                </a:solidFill>
              </a:rPr>
              <a:t>Jayasinghe</a:t>
            </a:r>
            <a:r>
              <a:rPr lang="en-GB" dirty="0" smtClean="0">
                <a:solidFill>
                  <a:schemeClr val="tx1"/>
                </a:solidFill>
              </a:rPr>
              <a:t> et al, 2014) </a:t>
            </a:r>
          </a:p>
          <a:p>
            <a:pPr algn="l"/>
            <a:endParaRPr lang="en-GB" i="1" dirty="0" smtClean="0">
              <a:solidFill>
                <a:schemeClr val="tx1"/>
              </a:solidFill>
            </a:endParaRPr>
          </a:p>
          <a:p>
            <a:pPr algn="l"/>
            <a:r>
              <a:rPr lang="en-GB" i="1" dirty="0" smtClean="0">
                <a:solidFill>
                  <a:schemeClr val="tx1"/>
                </a:solidFill>
              </a:rPr>
              <a:t>(Anger)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Psychosocial Consequences of Falls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46805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Maintenance of anxiety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Over-protectiveness of relatives: </a:t>
            </a:r>
            <a:r>
              <a:rPr lang="en-GB" i="1" dirty="0" smtClean="0">
                <a:solidFill>
                  <a:schemeClr val="tx1"/>
                </a:solidFill>
              </a:rPr>
              <a:t>“You sit down, I’ll do it”.</a:t>
            </a:r>
          </a:p>
          <a:p>
            <a:pPr algn="l"/>
            <a:r>
              <a:rPr lang="en-GB" i="1" dirty="0" smtClean="0">
                <a:solidFill>
                  <a:schemeClr val="tx1"/>
                </a:solidFill>
              </a:rPr>
              <a:t>“Don’t go out in the garden on your own, bending can lead to over-balancing” 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Reduction in sense of control, incl. role reversal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Staff behaviour?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Safety versus risk and autonomy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Falls and Fear Of Falling: which comes first (Friedman et al, 2002)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Falls at baseline were an independent predictor of developing </a:t>
            </a:r>
            <a:r>
              <a:rPr lang="en-GB" dirty="0" err="1" smtClean="0"/>
              <a:t>FOF</a:t>
            </a:r>
            <a:r>
              <a:rPr lang="en-GB" dirty="0" smtClean="0"/>
              <a:t> 20 months later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FOF</a:t>
            </a:r>
            <a:r>
              <a:rPr lang="en-GB" dirty="0" smtClean="0"/>
              <a:t> at baseline was a predictor of falling at 20 months</a:t>
            </a:r>
          </a:p>
          <a:p>
            <a:pPr>
              <a:buNone/>
            </a:pPr>
            <a:r>
              <a:rPr lang="en-GB" dirty="0" smtClean="0"/>
              <a:t>Women with a history of stroke were at risk of both at follow-up. Parkinson’s disease, </a:t>
            </a:r>
            <a:r>
              <a:rPr lang="en-GB" dirty="0" err="1" smtClean="0"/>
              <a:t>comorbidity</a:t>
            </a:r>
            <a:r>
              <a:rPr lang="en-GB" dirty="0" smtClean="0"/>
              <a:t> and racial background predicted falls, whereas GHQ score, age and taking 4 or more meds predicted fear of falling</a:t>
            </a:r>
          </a:p>
          <a:p>
            <a:pPr>
              <a:buNone/>
            </a:pPr>
            <a:r>
              <a:rPr lang="en-GB" dirty="0" smtClean="0"/>
              <a:t>Individuals who limit </a:t>
            </a:r>
            <a:r>
              <a:rPr lang="en-GB" dirty="0" err="1" smtClean="0"/>
              <a:t>activites</a:t>
            </a:r>
            <a:r>
              <a:rPr lang="en-GB" dirty="0" smtClean="0"/>
              <a:t> because of </a:t>
            </a:r>
            <a:r>
              <a:rPr lang="en-GB" dirty="0" err="1" smtClean="0"/>
              <a:t>FOF</a:t>
            </a:r>
            <a:r>
              <a:rPr lang="en-GB" dirty="0" smtClean="0"/>
              <a:t> are at high risk of </a:t>
            </a:r>
            <a:r>
              <a:rPr lang="en-GB" dirty="0" err="1" smtClean="0"/>
              <a:t>faling</a:t>
            </a:r>
            <a:r>
              <a:rPr lang="en-GB" dirty="0" smtClean="0"/>
              <a:t>, due to decline in function, also they have a higher prevalence of risk factors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1202</Words>
  <Application>Microsoft Office PowerPoint</Application>
  <PresentationFormat>On-screen Show (4:3)</PresentationFormat>
  <Paragraphs>202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Meeting the Psychological Needs in Relation to Older People Who Have Fallen</vt:lpstr>
      <vt:lpstr>Overview</vt:lpstr>
      <vt:lpstr>         Psychological Needs and Quality of life  </vt:lpstr>
      <vt:lpstr>Values –what we find meaningful in life (Acceptance and Commitment Therapy)</vt:lpstr>
      <vt:lpstr>Needs of people [with or without dementia] living in care homes during the COVID-19 PANDEMIC (Marshall, James and Carter, NHS Tees, Esk and Wear Valleys, 2020)</vt:lpstr>
      <vt:lpstr>Role of Activity</vt:lpstr>
      <vt:lpstr>Slide 7</vt:lpstr>
      <vt:lpstr>Psychosocial Consequences of Falls</vt:lpstr>
      <vt:lpstr>Falls and Fear Of Falling: which comes first (Friedman et al, 2002)</vt:lpstr>
      <vt:lpstr>How Does Fear of Falling Develop? </vt:lpstr>
      <vt:lpstr>Attributions</vt:lpstr>
      <vt:lpstr>Changes in Thinking</vt:lpstr>
      <vt:lpstr>Avoidance</vt:lpstr>
      <vt:lpstr>Slide 14</vt:lpstr>
      <vt:lpstr>3. Psycho-education (from Heather Langham, 2013))</vt:lpstr>
      <vt:lpstr>Six Types of Helping Strategies (Scally &amp; Hopson, 1977)</vt:lpstr>
      <vt:lpstr>Interdisciplinary interventions for fear of falling (Gomez &amp; Curcio, 2007)</vt:lpstr>
      <vt:lpstr>Slide 18</vt:lpstr>
      <vt:lpstr>Slide 19</vt:lpstr>
      <vt:lpstr>Slide 20</vt:lpstr>
      <vt:lpstr>Assessment</vt:lpstr>
      <vt:lpstr>Psychological interventions continued</vt:lpstr>
      <vt:lpstr>Conclusions</vt:lpstr>
    </vt:vector>
  </TitlesOfParts>
  <Company>NHS Lothian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Needs in Relation to Older People and Falls</dc:title>
  <dc:creator>Elizabeth Baikie</dc:creator>
  <cp:lastModifiedBy>elizabeth.baikie</cp:lastModifiedBy>
  <cp:revision>282</cp:revision>
  <dcterms:created xsi:type="dcterms:W3CDTF">2020-01-21T20:46:39Z</dcterms:created>
  <dcterms:modified xsi:type="dcterms:W3CDTF">2022-04-29T18:18:30Z</dcterms:modified>
</cp:coreProperties>
</file>