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9" r:id="rId4"/>
    <p:sldId id="267" r:id="rId5"/>
    <p:sldId id="272" r:id="rId6"/>
    <p:sldId id="260" r:id="rId7"/>
    <p:sldId id="270" r:id="rId8"/>
    <p:sldId id="259" r:id="rId9"/>
    <p:sldId id="268" r:id="rId10"/>
    <p:sldId id="264" r:id="rId11"/>
  </p:sldIdLst>
  <p:sldSz cx="9144000" cy="6858000" type="screen4x3"/>
  <p:notesSz cx="9144000" cy="6858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B20D"/>
    <a:srgbClr val="99A936"/>
    <a:srgbClr val="E8E8E8"/>
    <a:srgbClr val="A8B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84314" autoAdjust="0"/>
  </p:normalViewPr>
  <p:slideViewPr>
    <p:cSldViewPr snapToGrid="0" snapToObjects="1">
      <p:cViewPr varScale="1">
        <p:scale>
          <a:sx n="83" d="100"/>
          <a:sy n="83" d="100"/>
        </p:scale>
        <p:origin x="145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022C61-AF9B-B6F9-CA61-33036F9641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1D4F44-CE3F-59A8-2063-D77D67D44C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68627F7-1046-4451-9E3B-A08E31E30FD6}" type="datetimeFigureOut">
              <a:rPr lang="en-GB"/>
              <a:pPr>
                <a:defRPr/>
              </a:pPr>
              <a:t>16/05/2022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86AA6-DBC2-D928-C7AA-C3304147EC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73F82-F97D-5C8C-318D-58B5E83F04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0C63209-0475-4E19-868E-8643D5E74C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DE8D3-88AC-4C50-A8D8-8360587884DA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F3EEC-F6AA-410F-87DB-438D8C4CB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7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Subsequently have had subsequent 5 x cohorts </a:t>
            </a:r>
          </a:p>
          <a:p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1</a:t>
            </a:r>
            <a:r>
              <a:rPr lang="en-GB" sz="1200" baseline="30000" dirty="0"/>
              <a:t>st</a:t>
            </a:r>
            <a:r>
              <a:rPr lang="en-GB" sz="1200" dirty="0"/>
              <a:t> qualified and on NMC register Feb and April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Straddle Cumbria and Lancashire sitting with HEE Northwest and Northeast. Many in areas of deprivation where lower % population go from school into HE.  Very reliant on growing own. Widening access. Passionate about supporting addressing inequalities and enabling to have access .everyone to develop and fulfil their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Long history of delivering 4 fields of nursing with staffing in all 4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F3EEC-F6AA-410F-87DB-438D8C4CBDB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012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Widest sense of word -  internally  to ensure university processes and procedures fit with the requirements of apprenticeships</a:t>
            </a:r>
          </a:p>
          <a:p>
            <a:r>
              <a:rPr lang="en-GB" dirty="0"/>
              <a:t>Externally with local stakeholders – wider health and social care provision -  hospices. Nursing homes, GPs as well as local NHS Trusts. Small cohorts but form a range of clinical backgrounds means apprentices come with a breadth of experience in a range of settings adding to a rich learning experience for all. </a:t>
            </a:r>
          </a:p>
          <a:p>
            <a:r>
              <a:rPr lang="en-GB" dirty="0"/>
              <a:t>Employer needs/requirements of the role</a:t>
            </a:r>
          </a:p>
          <a:p>
            <a:r>
              <a:rPr lang="en-GB" dirty="0"/>
              <a:t>Placements -  reciprocal arrangements where possible, invites to study days for all nursing students within a health economy.</a:t>
            </a:r>
          </a:p>
          <a:p>
            <a:r>
              <a:rPr lang="en-GB" dirty="0"/>
              <a:t>Flexibility in built into our programme with placements and academic blocks, bespoke to needs of employers -  crucial during lockdowns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F3EEC-F6AA-410F-87DB-438D8C4CBDB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69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Promotion of role-  myth busting, Communication with all stakeholders key -  apprentices, employers – strategic and operational level, practice assessors, PEFs, apprentice/nursing leads; academic and wider support teams within university, HEE, NMC, other HEIs/employers -  sharing experiences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F3EEC-F6AA-410F-87DB-438D8C4CBDB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486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Academic – SPLD, general academic writing</a:t>
            </a:r>
          </a:p>
          <a:p>
            <a:r>
              <a:rPr lang="en-GB" dirty="0"/>
              <a:t>Placement/practice</a:t>
            </a:r>
          </a:p>
          <a:p>
            <a:r>
              <a:rPr lang="en-GB" dirty="0"/>
              <a:t>Pastoral -  health and wellbeing, safeguarding</a:t>
            </a:r>
          </a:p>
          <a:p>
            <a:r>
              <a:rPr lang="en-GB" dirty="0"/>
              <a:t>Through pandemic and continuing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F3EEC-F6AA-410F-87DB-438D8C4CBDB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587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Communication and partnership working is key -  internally and externally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Flexibility -  changing health and social care landscape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F3EEC-F6AA-410F-87DB-438D8C4CBDB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458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F3EEC-F6AA-410F-87DB-438D8C4CBDB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381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F3EEC-F6AA-410F-87DB-438D8C4CBDB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2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16085476-A5C1-7EF5-D743-133B62C2CD8A}"/>
              </a:ext>
            </a:extLst>
          </p:cNvPr>
          <p:cNvSpPr>
            <a:spLocks/>
          </p:cNvSpPr>
          <p:nvPr userDrawn="1"/>
        </p:nvSpPr>
        <p:spPr bwMode="auto">
          <a:xfrm>
            <a:off x="835025" y="795338"/>
            <a:ext cx="5664200" cy="3713162"/>
          </a:xfrm>
          <a:prstGeom prst="roundRect">
            <a:avLst>
              <a:gd name="adj" fmla="val 4356"/>
            </a:avLst>
          </a:prstGeom>
          <a:solidFill>
            <a:srgbClr val="99A936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872" y="1089267"/>
            <a:ext cx="5100320" cy="1138773"/>
          </a:xfrm>
          <a:prstGeom prst="rect">
            <a:avLst/>
          </a:prstGeom>
        </p:spPr>
        <p:txBody>
          <a:bodyPr anchor="t">
            <a:spAutoFit/>
          </a:bodyPr>
          <a:lstStyle>
            <a:lvl1pPr>
              <a:defRPr sz="3400" b="0" i="0" baseline="0">
                <a:solidFill>
                  <a:schemeClr val="tx1"/>
                </a:solidFill>
                <a:latin typeface="Verdan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62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8392" y="356400"/>
            <a:ext cx="8382290" cy="690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9A93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98710" y="1299600"/>
            <a:ext cx="8381972" cy="4258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8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23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>
            <a:extLst>
              <a:ext uri="{FF2B5EF4-FFF2-40B4-BE49-F238E27FC236}">
                <a16:creationId xmlns:a16="http://schemas.microsoft.com/office/drawing/2014/main" id="{87F90D35-37B4-33CE-984D-3D5C4A5E00F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1525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2DAB314A-D2D0-B030-1619-B389ED73DA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98463" y="358775"/>
            <a:ext cx="83693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429FAB54-0F15-1FD1-54DB-8F4082EEBB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98463" y="1298575"/>
            <a:ext cx="83693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  <a:p>
            <a:pPr lvl="1"/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4" r:id="rId2"/>
    <p:sldLayoutId id="2147483705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99A936"/>
          </a:solidFill>
          <a:latin typeface="Verdana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99A936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99A936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99A936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>
          <a:solidFill>
            <a:srgbClr val="99A936"/>
          </a:solidFill>
          <a:latin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>
          <a:solidFill>
            <a:srgbClr val="99A936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>
          <a:solidFill>
            <a:srgbClr val="99A936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>
          <a:solidFill>
            <a:srgbClr val="99A936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>
          <a:solidFill>
            <a:srgbClr val="99A936"/>
          </a:solidFill>
          <a:latin typeface="Verdana" pitchFamily="34" charset="0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Verdana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Verdana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/>
        <a:buChar char="−"/>
        <a:defRPr sz="1600" kern="1200">
          <a:solidFill>
            <a:srgbClr val="404040"/>
          </a:solidFill>
          <a:latin typeface="Verdana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404040"/>
          </a:solidFill>
          <a:latin typeface="Verdana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404040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88516-blue-product-faq-question-mark-free-clipart-hd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communication-png/download/1752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ckpik.com/brown-black-support-scrabble-tiles-letters-3922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axisframework.org/en/resource-pages/lessons-learn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oercommons.org/courseware/lesson/7251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028DB73C-A7B2-0CC6-A8A0-8D9445028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625" y="1089025"/>
            <a:ext cx="5100638" cy="4616648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Verdana" panose="020B0604030504040204" pitchFamily="34" charset="0"/>
                <a:ea typeface="Verdana"/>
              </a:rPr>
              <a:t>Implementation -  </a:t>
            </a:r>
            <a:br>
              <a:rPr lang="en-US" altLang="en-US" b="1" dirty="0" smtClean="0">
                <a:latin typeface="Verdana" panose="020B0604030504040204" pitchFamily="34" charset="0"/>
                <a:ea typeface="Verdana"/>
              </a:rPr>
            </a:br>
            <a:r>
              <a:rPr lang="en-US" altLang="en-US" b="1" dirty="0" smtClean="0">
                <a:latin typeface="Verdana" panose="020B0604030504040204" pitchFamily="34" charset="0"/>
                <a:ea typeface="Verdana"/>
              </a:rPr>
              <a:t>The Journey</a:t>
            </a:r>
            <a:r>
              <a:rPr lang="en-US" altLang="en-US" dirty="0">
                <a:latin typeface="Verdana" panose="020B0604030504040204" pitchFamily="34" charset="0"/>
                <a:ea typeface="Verdana"/>
              </a:rPr>
              <a:t/>
            </a:r>
            <a:br>
              <a:rPr lang="en-US" altLang="en-US" dirty="0">
                <a:latin typeface="Verdana" panose="020B0604030504040204" pitchFamily="34" charset="0"/>
                <a:ea typeface="Verdana"/>
              </a:rPr>
            </a:br>
            <a:r>
              <a:rPr lang="en-US" altLang="en-US" dirty="0">
                <a:ea typeface="Verdana"/>
              </a:rPr>
              <a:t/>
            </a:r>
            <a:br>
              <a:rPr lang="en-US" altLang="en-US" dirty="0">
                <a:ea typeface="Verdana"/>
              </a:rPr>
            </a:br>
            <a:r>
              <a:rPr lang="en-US" altLang="en-US" dirty="0" smtClean="0">
                <a:ea typeface="Verdana"/>
              </a:rPr>
              <a:t/>
            </a:r>
            <a:br>
              <a:rPr lang="en-US" altLang="en-US" dirty="0" smtClean="0">
                <a:ea typeface="Verdana"/>
              </a:rPr>
            </a:br>
            <a:r>
              <a:rPr lang="en-US" altLang="en-US" sz="2800" dirty="0" smtClean="0">
                <a:ea typeface="Verdana"/>
              </a:rPr>
              <a:t>Julie </a:t>
            </a:r>
            <a:r>
              <a:rPr lang="en-US" altLang="en-US" sz="2800" dirty="0">
                <a:ea typeface="Verdana"/>
              </a:rPr>
              <a:t>Mulinga</a:t>
            </a:r>
            <a:r>
              <a:rPr lang="en-US" altLang="en-US" sz="2800" dirty="0">
                <a:latin typeface="Verdana" panose="020B0604030504040204" pitchFamily="34" charset="0"/>
                <a:ea typeface="Verdana"/>
              </a:rPr>
              <a:t/>
            </a:r>
            <a:br>
              <a:rPr lang="en-US" altLang="en-US" sz="2800" dirty="0">
                <a:latin typeface="Verdana" panose="020B0604030504040204" pitchFamily="34" charset="0"/>
                <a:ea typeface="Verdana"/>
              </a:rPr>
            </a:br>
            <a:r>
              <a:rPr lang="en-US" altLang="en-US" sz="2800" dirty="0">
                <a:ea typeface="Verdana"/>
              </a:rPr>
              <a:t>May 2022</a:t>
            </a:r>
            <a:r>
              <a:rPr lang="en-US" altLang="en-US" sz="2800" dirty="0">
                <a:latin typeface="Verdana" panose="020B0604030504040204" pitchFamily="34" charset="0"/>
              </a:rPr>
              <a:t/>
            </a:r>
            <a:br>
              <a:rPr lang="en-US" altLang="en-US" sz="2800" dirty="0">
                <a:latin typeface="Verdana" panose="020B0604030504040204" pitchFamily="34" charset="0"/>
              </a:rPr>
            </a:br>
            <a:r>
              <a:rPr lang="en-US" altLang="en-US" dirty="0">
                <a:latin typeface="Verdana" panose="020B0604030504040204" pitchFamily="34" charset="0"/>
              </a:rPr>
              <a:t/>
            </a:r>
            <a:br>
              <a:rPr lang="en-US" altLang="en-US" dirty="0">
                <a:latin typeface="Verdana" panose="020B0604030504040204" pitchFamily="34" charset="0"/>
              </a:rPr>
            </a:br>
            <a:r>
              <a:rPr lang="en-US" altLang="en-US" dirty="0">
                <a:latin typeface="Verdana" panose="020B0604030504040204" pitchFamily="34" charset="0"/>
              </a:rPr>
              <a:t/>
            </a:r>
            <a:br>
              <a:rPr lang="en-US" altLang="en-US" dirty="0">
                <a:latin typeface="Verdana" panose="020B0604030504040204" pitchFamily="34" charset="0"/>
              </a:rPr>
            </a:br>
            <a:endParaRPr lang="en-US" altLang="en-US" dirty="0">
              <a:latin typeface="Verdan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6EF7D6B-1EF9-FFEE-4600-43369B69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3" y="357188"/>
            <a:ext cx="8382000" cy="690562"/>
          </a:xfrm>
        </p:spPr>
        <p:txBody>
          <a:bodyPr/>
          <a:lstStyle/>
          <a:p>
            <a:endParaRPr lang="en-GB" altLang="en-US" dirty="0">
              <a:latin typeface="Verdana" panose="020B0604030504040204" pitchFamily="34" charset="0"/>
              <a:ea typeface="Verdana"/>
            </a:endParaRP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2BA9BBA7-D439-EA21-FF38-9B5D8BDAF4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8463" y="1300163"/>
            <a:ext cx="8382000" cy="4257675"/>
          </a:xfrm>
        </p:spPr>
        <p:txBody>
          <a:bodyPr/>
          <a:lstStyle/>
          <a:p>
            <a:endParaRPr lang="en-GB" altLang="en-US" dirty="0">
              <a:latin typeface="Verdana" panose="020B0604030504040204" pitchFamily="34" charset="0"/>
              <a:ea typeface="Verdana"/>
            </a:endParaRPr>
          </a:p>
          <a:p>
            <a:endParaRPr lang="en-GB" altLang="en-US">
              <a:latin typeface="Verdana" panose="020B0604030504040204" pitchFamily="34" charset="0"/>
            </a:endParaRPr>
          </a:p>
          <a:p>
            <a:endParaRPr lang="en-GB" altLang="en-US">
              <a:latin typeface="Verdana" panose="020B0604030504040204" pitchFamily="34" charset="0"/>
            </a:endParaRPr>
          </a:p>
          <a:p>
            <a:endParaRPr lang="en-GB" altLang="en-US">
              <a:latin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8F0316-BB79-A89C-97D8-06E6A67D9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888520"/>
            <a:ext cx="9144000" cy="48065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B707D-30E0-1F9C-4FE3-1F7C5333EA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8463" y="1300163"/>
            <a:ext cx="8382000" cy="4257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1200150" lvl="1" indent="-457200" eaLnBrk="1" fontAlgn="auto" hangingPunct="1">
              <a:spcAft>
                <a:spcPts val="0"/>
              </a:spcAft>
              <a:defRPr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ea typeface="Verdana"/>
            </a:endParaRPr>
          </a:p>
        </p:txBody>
      </p:sp>
      <p:sp>
        <p:nvSpPr>
          <p:cNvPr id="5123" name="Title 1">
            <a:extLst>
              <a:ext uri="{FF2B5EF4-FFF2-40B4-BE49-F238E27FC236}">
                <a16:creationId xmlns:a16="http://schemas.microsoft.com/office/drawing/2014/main" id="{282A3E73-EED3-1888-1E84-3051AEB9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3" y="357188"/>
            <a:ext cx="8382000" cy="690562"/>
          </a:xfrm>
        </p:spPr>
        <p:txBody>
          <a:bodyPr/>
          <a:lstStyle/>
          <a:p>
            <a:r>
              <a:rPr lang="en-US" b="1" dirty="0"/>
              <a:t>Our Story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F312AE-FF75-B9EE-852A-634B4EC6AC8F}"/>
              </a:ext>
            </a:extLst>
          </p:cNvPr>
          <p:cNvSpPr txBox="1"/>
          <p:nvPr/>
        </p:nvSpPr>
        <p:spPr>
          <a:xfrm>
            <a:off x="398463" y="2563022"/>
            <a:ext cx="8372899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latin typeface="Calibri"/>
                <a:cs typeface="Calibri"/>
              </a:rPr>
              <a:t>Partnership working</a:t>
            </a:r>
            <a:endParaRPr lang="en-US" sz="2800" dirty="0">
              <a:latin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Calibri"/>
                <a:cs typeface="Calibri"/>
              </a:rPr>
              <a:t>Developments across health and social care sector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Calibri"/>
                <a:cs typeface="Calibri"/>
              </a:rPr>
              <a:t>Support through COVID pandemic and ongoing – what have we learnt?</a:t>
            </a:r>
            <a:endParaRPr lang="en-US" sz="2800" dirty="0">
              <a:cs typeface="Calibri"/>
            </a:endParaRPr>
          </a:p>
        </p:txBody>
      </p:sp>
      <p:pic>
        <p:nvPicPr>
          <p:cNvPr id="4" name="Picture 3" descr="Stopping the #UMC Roller-Coaster | Hacking Christian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53" y="357189"/>
            <a:ext cx="4063617" cy="27000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5DBC3-1375-40E1-F4D6-48E2F1C8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FC27B-1C24-1728-AEA4-DCDBCB39A1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8392" y="1490308"/>
            <a:ext cx="8381972" cy="4452270"/>
          </a:xfrm>
        </p:spPr>
        <p:txBody>
          <a:bodyPr/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Nursing history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Validation/NMC approval -1st cohort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Pandemic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Geographical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Widening access -  academic and pastoral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836" y="452299"/>
            <a:ext cx="3081845" cy="384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9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3D33F19-277E-3D39-CF4C-AC475CFB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3" y="357188"/>
            <a:ext cx="8382000" cy="690562"/>
          </a:xfrm>
        </p:spPr>
        <p:txBody>
          <a:bodyPr/>
          <a:lstStyle/>
          <a:p>
            <a:r>
              <a:rPr lang="en-GB" altLang="en-US" b="1" dirty="0">
                <a:ea typeface="Verdana"/>
              </a:rPr>
              <a:t>Partnership Working</a:t>
            </a:r>
            <a:endParaRPr lang="en-GB" altLang="en-US" b="1" dirty="0">
              <a:latin typeface="Verdana" panose="020B0604030504040204" pitchFamily="34" charset="0"/>
              <a:ea typeface="Verdana"/>
            </a:endParaRP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1A2B6017-EB72-6563-2B04-0F38FE4844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8463" y="1300163"/>
            <a:ext cx="8382000" cy="4257675"/>
          </a:xfrm>
        </p:spPr>
        <p:txBody>
          <a:bodyPr/>
          <a:lstStyle/>
          <a:p>
            <a:endParaRPr lang="en-GB" altLang="en-US">
              <a:latin typeface="Verdana" panose="020B0604030504040204" pitchFamily="34" charset="0"/>
            </a:endParaRPr>
          </a:p>
        </p:txBody>
      </p:sp>
      <p:pic>
        <p:nvPicPr>
          <p:cNvPr id="3" name="Picture 3" descr="Skydivers make a formation above the clouds">
            <a:extLst>
              <a:ext uri="{FF2B5EF4-FFF2-40B4-BE49-F238E27FC236}">
                <a16:creationId xmlns:a16="http://schemas.microsoft.com/office/drawing/2014/main" id="{CDC20820-9C76-EA96-F36C-45EE02D59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17" y="1218286"/>
            <a:ext cx="7269703" cy="43418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5441-F448-8C37-149E-FAC51030F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Communication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AF1CB-C717-7B3B-FB00-086997D5E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AC66EA3-D268-4BDC-3910-EF2844035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817165" y="1487355"/>
            <a:ext cx="3465648" cy="346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3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A0C9ECA-31A2-D92C-8857-4BABC3F29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3" y="357188"/>
            <a:ext cx="8382000" cy="690562"/>
          </a:xfrm>
        </p:spPr>
        <p:txBody>
          <a:bodyPr/>
          <a:lstStyle/>
          <a:p>
            <a:pPr eaLnBrk="1" hangingPunct="1"/>
            <a:endParaRPr lang="en-GB" altLang="en-US" dirty="0">
              <a:latin typeface="Verdana" panose="020B0604030504040204" pitchFamily="34" charset="0"/>
              <a:ea typeface="Verdana"/>
            </a:endParaRP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DDB0208E-AB2B-D3D7-D73D-DFD55304EB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8463" y="1300163"/>
            <a:ext cx="8382000" cy="4257675"/>
          </a:xfrm>
        </p:spPr>
        <p:txBody>
          <a:bodyPr/>
          <a:lstStyle/>
          <a:p>
            <a:pPr eaLnBrk="1" hangingPunct="1">
              <a:defRPr/>
            </a:pPr>
            <a:endParaRPr lang="en-GB" altLang="en-US" sz="2800" dirty="0">
              <a:latin typeface="Verdana" panose="020B0604030504040204" pitchFamily="34" charset="0"/>
            </a:endParaRPr>
          </a:p>
          <a:p>
            <a:pPr eaLnBrk="1" hangingPunct="1">
              <a:defRPr/>
            </a:pPr>
            <a:endParaRPr lang="en-GB" altLang="en-US" sz="2800" dirty="0">
              <a:latin typeface="Verdana" panose="020B0604030504040204" pitchFamily="34" charset="0"/>
            </a:endParaRPr>
          </a:p>
          <a:p>
            <a:pPr eaLnBrk="1" hangingPunct="1">
              <a:defRPr/>
            </a:pPr>
            <a:endParaRPr lang="en-GB" altLang="en-US" sz="2800" dirty="0">
              <a:latin typeface="Verdana" panose="020B0604030504040204" pitchFamily="34" charset="0"/>
              <a:ea typeface="Verdana"/>
            </a:endParaRP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993B37AE-E9E2-DCE8-CE1E-6FF3CB77B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63537" y="184524"/>
            <a:ext cx="8505160" cy="56662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CFD3C-C786-AA8C-ED48-68EEF690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have we learnt?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21671-1C93-372D-D1AE-A32296CFC1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2051BA7C-8A42-F983-0C93-39FF14302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73075" y="2389238"/>
            <a:ext cx="7794653" cy="236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38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20527113-8C40-B992-9B5E-2125E734E7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8463" y="1300163"/>
            <a:ext cx="8382000" cy="4257675"/>
          </a:xfrm>
        </p:spPr>
        <p:txBody>
          <a:bodyPr/>
          <a:lstStyle/>
          <a:p>
            <a:pPr eaLnBrk="1" hangingPunct="1"/>
            <a:endParaRPr lang="en-GB" altLang="en-US" sz="2000" dirty="0">
              <a:latin typeface="Verdana" panose="020B0604030504040204" pitchFamily="34" charset="0"/>
              <a:ea typeface="Verdana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94B3C2C-4672-0FE2-6C81-9C46F4B7C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491614"/>
            <a:ext cx="9144000" cy="65023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0002EC-E6D1-34A0-7180-45B11B314825}"/>
              </a:ext>
            </a:extLst>
          </p:cNvPr>
          <p:cNvSpPr txBox="1"/>
          <p:nvPr/>
        </p:nvSpPr>
        <p:spPr>
          <a:xfrm>
            <a:off x="0" y="6453187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4" tooltip="https://www.oercommons.org/courseware/lesson/72511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5" tooltip="https://creativecommons.org/licenses/by-sa/3.0/"/>
              </a:rPr>
              <a:t>CC BY-SA</a:t>
            </a:r>
            <a:endParaRPr lang="en-GB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3A9F1E-8EFE-682E-9978-5B166C843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928" y="-6033"/>
            <a:ext cx="3923071" cy="3571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C64D2F-DC12-7CFB-A8A4-DA7F149BA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220929" cy="4058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EC317A-BD9D-ECAB-7807-08DE1C7AB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935" y="2871599"/>
            <a:ext cx="5506064" cy="3175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46EA3F-FC51-DB5B-4402-0248112950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29000"/>
            <a:ext cx="3785419" cy="272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042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369</Words>
  <Application>Microsoft Office PowerPoint</Application>
  <PresentationFormat>On-screen Show (4:3)</PresentationFormat>
  <Paragraphs>52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Lucida Grande</vt:lpstr>
      <vt:lpstr>Verdana</vt:lpstr>
      <vt:lpstr>Office Theme</vt:lpstr>
      <vt:lpstr>Implementation -   The Journey   Julie Mulinga May 2022   </vt:lpstr>
      <vt:lpstr>Our Story</vt:lpstr>
      <vt:lpstr>Context</vt:lpstr>
      <vt:lpstr>Partnership Working</vt:lpstr>
      <vt:lpstr>Communication</vt:lpstr>
      <vt:lpstr>PowerPoint Presentation</vt:lpstr>
      <vt:lpstr>What have we learnt?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Schofield</dc:creator>
  <cp:lastModifiedBy>Mulinga, Julie</cp:lastModifiedBy>
  <cp:revision>110</cp:revision>
  <dcterms:created xsi:type="dcterms:W3CDTF">2012-05-18T13:44:19Z</dcterms:created>
  <dcterms:modified xsi:type="dcterms:W3CDTF">2022-05-16T06:40:09Z</dcterms:modified>
</cp:coreProperties>
</file>