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31" r:id="rId3"/>
    <p:sldId id="305" r:id="rId4"/>
    <p:sldId id="337" r:id="rId5"/>
    <p:sldId id="416" r:id="rId6"/>
    <p:sldId id="408" r:id="rId7"/>
    <p:sldId id="401" r:id="rId8"/>
    <p:sldId id="402" r:id="rId9"/>
    <p:sldId id="403" r:id="rId10"/>
    <p:sldId id="404" r:id="rId11"/>
    <p:sldId id="395" r:id="rId12"/>
    <p:sldId id="341" r:id="rId13"/>
    <p:sldId id="378" r:id="rId14"/>
    <p:sldId id="411" r:id="rId15"/>
    <p:sldId id="412" r:id="rId16"/>
    <p:sldId id="379" r:id="rId17"/>
    <p:sldId id="413" r:id="rId18"/>
    <p:sldId id="415" r:id="rId19"/>
    <p:sldId id="414" r:id="rId20"/>
    <p:sldId id="398" r:id="rId21"/>
    <p:sldId id="384" r:id="rId22"/>
    <p:sldId id="399" r:id="rId23"/>
    <p:sldId id="391" r:id="rId24"/>
    <p:sldId id="359" r:id="rId25"/>
    <p:sldId id="342" r:id="rId26"/>
    <p:sldId id="39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41B6E6"/>
    <a:srgbClr val="425563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1FC45-B531-42A0-8E9D-35DC5E67003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8EAE0-4926-42B0-B63B-7A68D060E652}">
      <dgm:prSet phldrT="[Text]"/>
      <dgm:spPr>
        <a:solidFill>
          <a:srgbClr val="003087"/>
        </a:solidFill>
      </dgm:spPr>
      <dgm:t>
        <a:bodyPr/>
        <a:lstStyle/>
        <a:p>
          <a:r>
            <a:rPr lang="en-US" dirty="0" smtClean="0"/>
            <a:t>Harm</a:t>
          </a:r>
          <a:endParaRPr lang="en-US" dirty="0"/>
        </a:p>
      </dgm:t>
    </dgm:pt>
    <dgm:pt modelId="{6CBDA732-E6EB-470F-A4CD-E0295E00F3DD}" type="parTrans" cxnId="{904B77C6-9852-4C34-9AAE-6D55E106262E}">
      <dgm:prSet/>
      <dgm:spPr/>
      <dgm:t>
        <a:bodyPr/>
        <a:lstStyle/>
        <a:p>
          <a:endParaRPr lang="en-US"/>
        </a:p>
      </dgm:t>
    </dgm:pt>
    <dgm:pt modelId="{DB106C41-B635-4B48-8363-59D6719ADCA1}" type="sibTrans" cxnId="{904B77C6-9852-4C34-9AAE-6D55E106262E}">
      <dgm:prSet/>
      <dgm:spPr>
        <a:solidFill>
          <a:srgbClr val="003087"/>
        </a:solidFill>
      </dgm:spPr>
      <dgm:t>
        <a:bodyPr/>
        <a:lstStyle/>
        <a:p>
          <a:endParaRPr lang="en-US"/>
        </a:p>
      </dgm:t>
    </dgm:pt>
    <dgm:pt modelId="{A02E3366-4481-4E90-813B-774622D2EA07}">
      <dgm:prSet phldrT="[Text]"/>
      <dgm:spPr>
        <a:solidFill>
          <a:srgbClr val="00A499"/>
        </a:solidFill>
      </dgm:spPr>
      <dgm:t>
        <a:bodyPr/>
        <a:lstStyle/>
        <a:p>
          <a:r>
            <a:rPr lang="en-US" dirty="0" smtClean="0"/>
            <a:t>Financial cost</a:t>
          </a:r>
          <a:endParaRPr lang="en-US" dirty="0"/>
        </a:p>
      </dgm:t>
    </dgm:pt>
    <dgm:pt modelId="{1BC91479-9DF7-48B1-926A-B7F9C5110FEC}" type="parTrans" cxnId="{A3424015-7868-42E4-BF2E-FD191CAB6A4D}">
      <dgm:prSet/>
      <dgm:spPr/>
      <dgm:t>
        <a:bodyPr/>
        <a:lstStyle/>
        <a:p>
          <a:endParaRPr lang="en-US"/>
        </a:p>
      </dgm:t>
    </dgm:pt>
    <dgm:pt modelId="{108F973A-CB97-47AC-8352-179EF2F44AA8}" type="sibTrans" cxnId="{A3424015-7868-42E4-BF2E-FD191CAB6A4D}">
      <dgm:prSet/>
      <dgm:spPr>
        <a:solidFill>
          <a:srgbClr val="00A499"/>
        </a:solidFill>
      </dgm:spPr>
      <dgm:t>
        <a:bodyPr/>
        <a:lstStyle/>
        <a:p>
          <a:endParaRPr lang="en-US"/>
        </a:p>
      </dgm:t>
    </dgm:pt>
    <dgm:pt modelId="{8DF43CAD-5DDC-48FF-9E15-B5039EF22BC3}">
      <dgm:prSet phldrT="[Text]"/>
      <dgm:spPr>
        <a:solidFill>
          <a:srgbClr val="41B6E6"/>
        </a:solidFill>
      </dgm:spPr>
      <dgm:t>
        <a:bodyPr/>
        <a:lstStyle/>
        <a:p>
          <a:r>
            <a:rPr lang="en-US" dirty="0" smtClean="0"/>
            <a:t>Human Cost</a:t>
          </a:r>
          <a:endParaRPr lang="en-US" dirty="0"/>
        </a:p>
      </dgm:t>
    </dgm:pt>
    <dgm:pt modelId="{8DB493E3-30DB-4742-B44E-97D6DD2838CD}" type="parTrans" cxnId="{CE2CFF20-590F-48CC-9C6D-C3AAFBF83F8F}">
      <dgm:prSet/>
      <dgm:spPr/>
      <dgm:t>
        <a:bodyPr/>
        <a:lstStyle/>
        <a:p>
          <a:endParaRPr lang="en-US"/>
        </a:p>
      </dgm:t>
    </dgm:pt>
    <dgm:pt modelId="{C5E9C449-D60F-4BA0-9FF9-9D7F1C5D13C8}" type="sibTrans" cxnId="{CE2CFF20-590F-48CC-9C6D-C3AAFBF83F8F}">
      <dgm:prSet/>
      <dgm:spPr>
        <a:solidFill>
          <a:srgbClr val="41B6E6"/>
        </a:solidFill>
      </dgm:spPr>
      <dgm:t>
        <a:bodyPr/>
        <a:lstStyle/>
        <a:p>
          <a:endParaRPr lang="en-US"/>
        </a:p>
      </dgm:t>
    </dgm:pt>
    <dgm:pt modelId="{900C9DC7-7374-4E48-97E0-2365FE9F40A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Clinical Governance</a:t>
          </a:r>
          <a:endParaRPr lang="en-US" dirty="0"/>
        </a:p>
      </dgm:t>
    </dgm:pt>
    <dgm:pt modelId="{5895E7E3-8B46-46DF-8192-F565E5E1DF06}" type="parTrans" cxnId="{8B172EEB-8533-4848-9EB4-724F54274429}">
      <dgm:prSet/>
      <dgm:spPr/>
      <dgm:t>
        <a:bodyPr/>
        <a:lstStyle/>
        <a:p>
          <a:endParaRPr lang="en-US"/>
        </a:p>
      </dgm:t>
    </dgm:pt>
    <dgm:pt modelId="{02093F80-AC1F-44CC-91F7-D544F2ED37DA}" type="sibTrans" cxnId="{8B172EEB-8533-4848-9EB4-724F5427442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A1CCDF5-6E16-4B0F-B210-98A56DE017F9}">
      <dgm:prSet/>
      <dgm:spPr/>
      <dgm:t>
        <a:bodyPr/>
        <a:lstStyle/>
        <a:p>
          <a:r>
            <a:rPr lang="en-US" smtClean="0"/>
            <a:t>Reduce harm &amp; claims </a:t>
          </a:r>
          <a:endParaRPr lang="en-US" dirty="0"/>
        </a:p>
      </dgm:t>
    </dgm:pt>
    <dgm:pt modelId="{A48E2D99-5395-4683-BE8A-8493DE2F2F3E}" type="parTrans" cxnId="{03EC8A84-4757-48B0-866F-810DBD12918A}">
      <dgm:prSet/>
      <dgm:spPr/>
      <dgm:t>
        <a:bodyPr/>
        <a:lstStyle/>
        <a:p>
          <a:endParaRPr lang="en-US"/>
        </a:p>
      </dgm:t>
    </dgm:pt>
    <dgm:pt modelId="{4220EA3A-4EA6-443D-900E-23641A843D80}" type="sibTrans" cxnId="{03EC8A84-4757-48B0-866F-810DBD12918A}">
      <dgm:prSet/>
      <dgm:spPr/>
      <dgm:t>
        <a:bodyPr/>
        <a:lstStyle/>
        <a:p>
          <a:endParaRPr lang="en-US"/>
        </a:p>
      </dgm:t>
    </dgm:pt>
    <dgm:pt modelId="{01BDAB98-FA5F-4E93-9C51-3DC82D85B2C4}" type="pres">
      <dgm:prSet presAssocID="{F1C1FC45-B531-42A0-8E9D-35DC5E6700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C959A-C26E-44F6-B98D-E4DDFE845CF8}" type="pres">
      <dgm:prSet presAssocID="{94B8EAE0-4926-42B0-B63B-7A68D060E6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986A-87F2-4164-859A-376025391631}" type="pres">
      <dgm:prSet presAssocID="{DB106C41-B635-4B48-8363-59D6719ADCA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51BAC07-8483-480D-8782-A6ED1CCAA3B6}" type="pres">
      <dgm:prSet presAssocID="{DB106C41-B635-4B48-8363-59D6719ADCA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3B073BE-43A1-4D99-B04F-4A786F11D857}" type="pres">
      <dgm:prSet presAssocID="{A02E3366-4481-4E90-813B-774622D2EA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825A-844B-479D-BD2C-D2032CA2FC67}" type="pres">
      <dgm:prSet presAssocID="{108F973A-CB97-47AC-8352-179EF2F44AA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CF0D915-735B-40F3-B931-598DA72FC816}" type="pres">
      <dgm:prSet presAssocID="{108F973A-CB97-47AC-8352-179EF2F44AA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309A31C-B6EF-413A-9027-FFFD6E167C8A}" type="pres">
      <dgm:prSet presAssocID="{8DF43CAD-5DDC-48FF-9E15-B5039EF22BC3}" presName="node" presStyleLbl="node1" presStyleIdx="2" presStyleCnt="5" custLinFactNeighborX="-1357" custLinFactNeighborY="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B68CB-AE86-4CBB-ADDB-3B4D595F19C8}" type="pres">
      <dgm:prSet presAssocID="{C5E9C449-D60F-4BA0-9FF9-9D7F1C5D13C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DB9F15A-EECE-47BB-909C-085E2C8F401C}" type="pres">
      <dgm:prSet presAssocID="{C5E9C449-D60F-4BA0-9FF9-9D7F1C5D13C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0799FC3-009E-461E-B96E-18AFFA7625BB}" type="pres">
      <dgm:prSet presAssocID="{900C9DC7-7374-4E48-97E0-2365FE9F40A9}" presName="node" presStyleLbl="node1" presStyleIdx="3" presStyleCnt="5" custLinFactNeighborX="-1357" custLinFactNeighborY="-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611A-4AB2-4E39-858A-294B7FF778D7}" type="pres">
      <dgm:prSet presAssocID="{02093F80-AC1F-44CC-91F7-D544F2ED37D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4A38170-6D09-41D7-9973-8F02F5167754}" type="pres">
      <dgm:prSet presAssocID="{02093F80-AC1F-44CC-91F7-D544F2ED37D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D2D44A4-CD96-4F8A-BD78-7590F4BE2D0B}" type="pres">
      <dgm:prSet presAssocID="{8A1CCDF5-6E16-4B0F-B210-98A56DE017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C8A84-4757-48B0-866F-810DBD12918A}" srcId="{F1C1FC45-B531-42A0-8E9D-35DC5E670034}" destId="{8A1CCDF5-6E16-4B0F-B210-98A56DE017F9}" srcOrd="4" destOrd="0" parTransId="{A48E2D99-5395-4683-BE8A-8493DE2F2F3E}" sibTransId="{4220EA3A-4EA6-443D-900E-23641A843D80}"/>
    <dgm:cxn modelId="{E96328AF-4DF8-413F-B1D6-C42E1E74021A}" type="presOf" srcId="{8DF43CAD-5DDC-48FF-9E15-B5039EF22BC3}" destId="{A309A31C-B6EF-413A-9027-FFFD6E167C8A}" srcOrd="0" destOrd="0" presId="urn:microsoft.com/office/officeart/2005/8/layout/process5"/>
    <dgm:cxn modelId="{8895877B-FEC5-4B97-9629-75149BB52388}" type="presOf" srcId="{A02E3366-4481-4E90-813B-774622D2EA07}" destId="{23B073BE-43A1-4D99-B04F-4A786F11D857}" srcOrd="0" destOrd="0" presId="urn:microsoft.com/office/officeart/2005/8/layout/process5"/>
    <dgm:cxn modelId="{64C4AFF4-13BB-4367-A82A-3DF2E3B092DE}" type="presOf" srcId="{02093F80-AC1F-44CC-91F7-D544F2ED37DA}" destId="{A822611A-4AB2-4E39-858A-294B7FF778D7}" srcOrd="0" destOrd="0" presId="urn:microsoft.com/office/officeart/2005/8/layout/process5"/>
    <dgm:cxn modelId="{7D17CEA8-AD60-4C7D-8E4A-CD5D76C211B5}" type="presOf" srcId="{C5E9C449-D60F-4BA0-9FF9-9D7F1C5D13C8}" destId="{A9FB68CB-AE86-4CBB-ADDB-3B4D595F19C8}" srcOrd="0" destOrd="0" presId="urn:microsoft.com/office/officeart/2005/8/layout/process5"/>
    <dgm:cxn modelId="{904B77C6-9852-4C34-9AAE-6D55E106262E}" srcId="{F1C1FC45-B531-42A0-8E9D-35DC5E670034}" destId="{94B8EAE0-4926-42B0-B63B-7A68D060E652}" srcOrd="0" destOrd="0" parTransId="{6CBDA732-E6EB-470F-A4CD-E0295E00F3DD}" sibTransId="{DB106C41-B635-4B48-8363-59D6719ADCA1}"/>
    <dgm:cxn modelId="{A3424015-7868-42E4-BF2E-FD191CAB6A4D}" srcId="{F1C1FC45-B531-42A0-8E9D-35DC5E670034}" destId="{A02E3366-4481-4E90-813B-774622D2EA07}" srcOrd="1" destOrd="0" parTransId="{1BC91479-9DF7-48B1-926A-B7F9C5110FEC}" sibTransId="{108F973A-CB97-47AC-8352-179EF2F44AA8}"/>
    <dgm:cxn modelId="{DADB8EE2-13E3-42A4-B48A-1335BA9F6C07}" type="presOf" srcId="{02093F80-AC1F-44CC-91F7-D544F2ED37DA}" destId="{F4A38170-6D09-41D7-9973-8F02F5167754}" srcOrd="1" destOrd="0" presId="urn:microsoft.com/office/officeart/2005/8/layout/process5"/>
    <dgm:cxn modelId="{83317DDC-4DE2-429A-8110-36CC2A99DE8E}" type="presOf" srcId="{DB106C41-B635-4B48-8363-59D6719ADCA1}" destId="{251BAC07-8483-480D-8782-A6ED1CCAA3B6}" srcOrd="1" destOrd="0" presId="urn:microsoft.com/office/officeart/2005/8/layout/process5"/>
    <dgm:cxn modelId="{BB807222-9A6A-42DE-8221-2F907F379CB8}" type="presOf" srcId="{8A1CCDF5-6E16-4B0F-B210-98A56DE017F9}" destId="{7D2D44A4-CD96-4F8A-BD78-7590F4BE2D0B}" srcOrd="0" destOrd="0" presId="urn:microsoft.com/office/officeart/2005/8/layout/process5"/>
    <dgm:cxn modelId="{8B172EEB-8533-4848-9EB4-724F54274429}" srcId="{F1C1FC45-B531-42A0-8E9D-35DC5E670034}" destId="{900C9DC7-7374-4E48-97E0-2365FE9F40A9}" srcOrd="3" destOrd="0" parTransId="{5895E7E3-8B46-46DF-8192-F565E5E1DF06}" sibTransId="{02093F80-AC1F-44CC-91F7-D544F2ED37DA}"/>
    <dgm:cxn modelId="{CE2CFF20-590F-48CC-9C6D-C3AAFBF83F8F}" srcId="{F1C1FC45-B531-42A0-8E9D-35DC5E670034}" destId="{8DF43CAD-5DDC-48FF-9E15-B5039EF22BC3}" srcOrd="2" destOrd="0" parTransId="{8DB493E3-30DB-4742-B44E-97D6DD2838CD}" sibTransId="{C5E9C449-D60F-4BA0-9FF9-9D7F1C5D13C8}"/>
    <dgm:cxn modelId="{E598C96B-0555-4A31-ADF3-CC810FB3E1A9}" type="presOf" srcId="{108F973A-CB97-47AC-8352-179EF2F44AA8}" destId="{E20C825A-844B-479D-BD2C-D2032CA2FC67}" srcOrd="0" destOrd="0" presId="urn:microsoft.com/office/officeart/2005/8/layout/process5"/>
    <dgm:cxn modelId="{E184F620-C560-40C5-9EF0-3C95B23628D0}" type="presOf" srcId="{94B8EAE0-4926-42B0-B63B-7A68D060E652}" destId="{F4EC959A-C26E-44F6-B98D-E4DDFE845CF8}" srcOrd="0" destOrd="0" presId="urn:microsoft.com/office/officeart/2005/8/layout/process5"/>
    <dgm:cxn modelId="{AB6F5285-F17D-4E79-937A-24722BBB7F30}" type="presOf" srcId="{DB106C41-B635-4B48-8363-59D6719ADCA1}" destId="{FCE2986A-87F2-4164-859A-376025391631}" srcOrd="0" destOrd="0" presId="urn:microsoft.com/office/officeart/2005/8/layout/process5"/>
    <dgm:cxn modelId="{7D6ABE82-E432-4E8B-ACC6-A9341637AA82}" type="presOf" srcId="{F1C1FC45-B531-42A0-8E9D-35DC5E670034}" destId="{01BDAB98-FA5F-4E93-9C51-3DC82D85B2C4}" srcOrd="0" destOrd="0" presId="urn:microsoft.com/office/officeart/2005/8/layout/process5"/>
    <dgm:cxn modelId="{28BC0C90-2859-4542-B4BC-27C1AD7EF777}" type="presOf" srcId="{900C9DC7-7374-4E48-97E0-2365FE9F40A9}" destId="{70799FC3-009E-461E-B96E-18AFFA7625BB}" srcOrd="0" destOrd="0" presId="urn:microsoft.com/office/officeart/2005/8/layout/process5"/>
    <dgm:cxn modelId="{CF38E92D-D63C-4EB2-8844-2B1DA6F1AD0C}" type="presOf" srcId="{108F973A-CB97-47AC-8352-179EF2F44AA8}" destId="{4CF0D915-735B-40F3-B931-598DA72FC816}" srcOrd="1" destOrd="0" presId="urn:microsoft.com/office/officeart/2005/8/layout/process5"/>
    <dgm:cxn modelId="{5B33096D-08FC-4E42-8245-95F3FACB35EB}" type="presOf" srcId="{C5E9C449-D60F-4BA0-9FF9-9D7F1C5D13C8}" destId="{ADB9F15A-EECE-47BB-909C-085E2C8F401C}" srcOrd="1" destOrd="0" presId="urn:microsoft.com/office/officeart/2005/8/layout/process5"/>
    <dgm:cxn modelId="{BE2EF426-5BB7-4438-9489-D9B6496C6A66}" type="presParOf" srcId="{01BDAB98-FA5F-4E93-9C51-3DC82D85B2C4}" destId="{F4EC959A-C26E-44F6-B98D-E4DDFE845CF8}" srcOrd="0" destOrd="0" presId="urn:microsoft.com/office/officeart/2005/8/layout/process5"/>
    <dgm:cxn modelId="{E25E0AC4-CC4D-41DE-B6CC-D955C79A1926}" type="presParOf" srcId="{01BDAB98-FA5F-4E93-9C51-3DC82D85B2C4}" destId="{FCE2986A-87F2-4164-859A-376025391631}" srcOrd="1" destOrd="0" presId="urn:microsoft.com/office/officeart/2005/8/layout/process5"/>
    <dgm:cxn modelId="{E80F081D-3C2F-468F-BC96-9F8D22B97F75}" type="presParOf" srcId="{FCE2986A-87F2-4164-859A-376025391631}" destId="{251BAC07-8483-480D-8782-A6ED1CCAA3B6}" srcOrd="0" destOrd="0" presId="urn:microsoft.com/office/officeart/2005/8/layout/process5"/>
    <dgm:cxn modelId="{9A92767D-D2D1-4C77-B2AA-BB2D08C475E1}" type="presParOf" srcId="{01BDAB98-FA5F-4E93-9C51-3DC82D85B2C4}" destId="{23B073BE-43A1-4D99-B04F-4A786F11D857}" srcOrd="2" destOrd="0" presId="urn:microsoft.com/office/officeart/2005/8/layout/process5"/>
    <dgm:cxn modelId="{9C3ED0ED-9007-4063-8795-80051D662BE6}" type="presParOf" srcId="{01BDAB98-FA5F-4E93-9C51-3DC82D85B2C4}" destId="{E20C825A-844B-479D-BD2C-D2032CA2FC67}" srcOrd="3" destOrd="0" presId="urn:microsoft.com/office/officeart/2005/8/layout/process5"/>
    <dgm:cxn modelId="{6693F652-D5C6-4EE6-BC0E-1636F67372C2}" type="presParOf" srcId="{E20C825A-844B-479D-BD2C-D2032CA2FC67}" destId="{4CF0D915-735B-40F3-B931-598DA72FC816}" srcOrd="0" destOrd="0" presId="urn:microsoft.com/office/officeart/2005/8/layout/process5"/>
    <dgm:cxn modelId="{14C0DBB0-05A1-4092-9331-F6C497FB7DD9}" type="presParOf" srcId="{01BDAB98-FA5F-4E93-9C51-3DC82D85B2C4}" destId="{A309A31C-B6EF-413A-9027-FFFD6E167C8A}" srcOrd="4" destOrd="0" presId="urn:microsoft.com/office/officeart/2005/8/layout/process5"/>
    <dgm:cxn modelId="{25BD139A-DF25-49B3-BD9C-BBA0987C9112}" type="presParOf" srcId="{01BDAB98-FA5F-4E93-9C51-3DC82D85B2C4}" destId="{A9FB68CB-AE86-4CBB-ADDB-3B4D595F19C8}" srcOrd="5" destOrd="0" presId="urn:microsoft.com/office/officeart/2005/8/layout/process5"/>
    <dgm:cxn modelId="{504CFE46-D7C6-486E-BE36-E0FB40FFEAB5}" type="presParOf" srcId="{A9FB68CB-AE86-4CBB-ADDB-3B4D595F19C8}" destId="{ADB9F15A-EECE-47BB-909C-085E2C8F401C}" srcOrd="0" destOrd="0" presId="urn:microsoft.com/office/officeart/2005/8/layout/process5"/>
    <dgm:cxn modelId="{FE1657F7-D5FA-4858-A169-2106C29C4D8A}" type="presParOf" srcId="{01BDAB98-FA5F-4E93-9C51-3DC82D85B2C4}" destId="{70799FC3-009E-461E-B96E-18AFFA7625BB}" srcOrd="6" destOrd="0" presId="urn:microsoft.com/office/officeart/2005/8/layout/process5"/>
    <dgm:cxn modelId="{0075EE4C-AE59-413B-905D-C9A0265CD7C8}" type="presParOf" srcId="{01BDAB98-FA5F-4E93-9C51-3DC82D85B2C4}" destId="{A822611A-4AB2-4E39-858A-294B7FF778D7}" srcOrd="7" destOrd="0" presId="urn:microsoft.com/office/officeart/2005/8/layout/process5"/>
    <dgm:cxn modelId="{BA183B9E-ADB1-4C23-B3FD-D786972F9A1A}" type="presParOf" srcId="{A822611A-4AB2-4E39-858A-294B7FF778D7}" destId="{F4A38170-6D09-41D7-9973-8F02F5167754}" srcOrd="0" destOrd="0" presId="urn:microsoft.com/office/officeart/2005/8/layout/process5"/>
    <dgm:cxn modelId="{7CBDF6EE-487E-48FC-A694-2A1330948892}" type="presParOf" srcId="{01BDAB98-FA5F-4E93-9C51-3DC82D85B2C4}" destId="{7D2D44A4-CD96-4F8A-BD78-7590F4BE2D0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C959A-C26E-44F6-B98D-E4DDFE845CF8}">
      <dsp:nvSpPr>
        <dsp:cNvPr id="0" name=""/>
        <dsp:cNvSpPr/>
      </dsp:nvSpPr>
      <dsp:spPr>
        <a:xfrm>
          <a:off x="228715" y="581"/>
          <a:ext cx="2120818" cy="1272490"/>
        </a:xfrm>
        <a:prstGeom prst="roundRect">
          <a:avLst>
            <a:gd name="adj" fmla="val 10000"/>
          </a:avLst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Harm</a:t>
          </a:r>
          <a:endParaRPr lang="en-US" sz="2600" kern="1200" dirty="0"/>
        </a:p>
      </dsp:txBody>
      <dsp:txXfrm>
        <a:off x="265985" y="37851"/>
        <a:ext cx="2046278" cy="1197950"/>
      </dsp:txXfrm>
    </dsp:sp>
    <dsp:sp modelId="{FCE2986A-87F2-4164-859A-376025391631}">
      <dsp:nvSpPr>
        <dsp:cNvPr id="0" name=""/>
        <dsp:cNvSpPr/>
      </dsp:nvSpPr>
      <dsp:spPr>
        <a:xfrm>
          <a:off x="2536165" y="373845"/>
          <a:ext cx="449613" cy="525962"/>
        </a:xfrm>
        <a:prstGeom prst="rightArrow">
          <a:avLst>
            <a:gd name="adj1" fmla="val 60000"/>
            <a:gd name="adj2" fmla="val 50000"/>
          </a:avLst>
        </a:prstGeom>
        <a:solidFill>
          <a:srgbClr val="0030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536165" y="479037"/>
        <a:ext cx="314729" cy="315578"/>
      </dsp:txXfrm>
    </dsp:sp>
    <dsp:sp modelId="{23B073BE-43A1-4D99-B04F-4A786F11D857}">
      <dsp:nvSpPr>
        <dsp:cNvPr id="0" name=""/>
        <dsp:cNvSpPr/>
      </dsp:nvSpPr>
      <dsp:spPr>
        <a:xfrm>
          <a:off x="3197860" y="581"/>
          <a:ext cx="2120818" cy="1272490"/>
        </a:xfrm>
        <a:prstGeom prst="roundRect">
          <a:avLst>
            <a:gd name="adj" fmla="val 10000"/>
          </a:avLst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Financial cost</a:t>
          </a:r>
          <a:endParaRPr lang="en-US" sz="2600" kern="1200" dirty="0"/>
        </a:p>
      </dsp:txBody>
      <dsp:txXfrm>
        <a:off x="3235130" y="37851"/>
        <a:ext cx="2046278" cy="1197950"/>
      </dsp:txXfrm>
    </dsp:sp>
    <dsp:sp modelId="{E20C825A-844B-479D-BD2C-D2032CA2FC67}">
      <dsp:nvSpPr>
        <dsp:cNvPr id="0" name=""/>
        <dsp:cNvSpPr/>
      </dsp:nvSpPr>
      <dsp:spPr>
        <a:xfrm rot="3347">
          <a:off x="5498979" y="375265"/>
          <a:ext cx="434360" cy="525962"/>
        </a:xfrm>
        <a:prstGeom prst="rightArrow">
          <a:avLst>
            <a:gd name="adj1" fmla="val 60000"/>
            <a:gd name="adj2" fmla="val 50000"/>
          </a:avLst>
        </a:prstGeom>
        <a:solidFill>
          <a:srgbClr val="00A4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498979" y="480394"/>
        <a:ext cx="304052" cy="315578"/>
      </dsp:txXfrm>
    </dsp:sp>
    <dsp:sp modelId="{A309A31C-B6EF-413A-9027-FFFD6E167C8A}">
      <dsp:nvSpPr>
        <dsp:cNvPr id="0" name=""/>
        <dsp:cNvSpPr/>
      </dsp:nvSpPr>
      <dsp:spPr>
        <a:xfrm>
          <a:off x="6138226" y="3444"/>
          <a:ext cx="2120818" cy="1272490"/>
        </a:xfrm>
        <a:prstGeom prst="roundRect">
          <a:avLst>
            <a:gd name="adj" fmla="val 10000"/>
          </a:avLst>
        </a:prstGeom>
        <a:solidFill>
          <a:srgbClr val="41B6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Human Cost</a:t>
          </a:r>
          <a:endParaRPr lang="en-US" sz="2600" kern="1200" dirty="0"/>
        </a:p>
      </dsp:txBody>
      <dsp:txXfrm>
        <a:off x="6175496" y="40714"/>
        <a:ext cx="2046278" cy="1197950"/>
      </dsp:txXfrm>
    </dsp:sp>
    <dsp:sp modelId="{A9FB68CB-AE86-4CBB-ADDB-3B4D595F19C8}">
      <dsp:nvSpPr>
        <dsp:cNvPr id="0" name=""/>
        <dsp:cNvSpPr/>
      </dsp:nvSpPr>
      <dsp:spPr>
        <a:xfrm rot="5400000">
          <a:off x="6982465" y="1408587"/>
          <a:ext cx="432341" cy="525962"/>
        </a:xfrm>
        <a:prstGeom prst="righ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7040847" y="1455397"/>
        <a:ext cx="315578" cy="302639"/>
      </dsp:txXfrm>
    </dsp:sp>
    <dsp:sp modelId="{70799FC3-009E-461E-B96E-18AFFA7625BB}">
      <dsp:nvSpPr>
        <dsp:cNvPr id="0" name=""/>
        <dsp:cNvSpPr/>
      </dsp:nvSpPr>
      <dsp:spPr>
        <a:xfrm>
          <a:off x="6138226" y="2091674"/>
          <a:ext cx="2120818" cy="127249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Clinical Governance</a:t>
          </a:r>
          <a:endParaRPr lang="en-US" sz="2600" kern="1200" dirty="0"/>
        </a:p>
      </dsp:txBody>
      <dsp:txXfrm>
        <a:off x="6175496" y="2128944"/>
        <a:ext cx="2046278" cy="1197950"/>
      </dsp:txXfrm>
    </dsp:sp>
    <dsp:sp modelId="{A822611A-4AB2-4E39-858A-294B7FF778D7}">
      <dsp:nvSpPr>
        <dsp:cNvPr id="0" name=""/>
        <dsp:cNvSpPr/>
      </dsp:nvSpPr>
      <dsp:spPr>
        <a:xfrm rot="10765248">
          <a:off x="5523554" y="2479676"/>
          <a:ext cx="434382" cy="52596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653866" y="2584209"/>
        <a:ext cx="304067" cy="315578"/>
      </dsp:txXfrm>
    </dsp:sp>
    <dsp:sp modelId="{7D2D44A4-CD96-4F8A-BD78-7590F4BE2D0B}">
      <dsp:nvSpPr>
        <dsp:cNvPr id="0" name=""/>
        <dsp:cNvSpPr/>
      </dsp:nvSpPr>
      <dsp:spPr>
        <a:xfrm>
          <a:off x="3197860" y="2121399"/>
          <a:ext cx="2120818" cy="127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Reduce harm &amp; claims </a:t>
          </a:r>
          <a:endParaRPr lang="en-US" sz="2600" kern="1200" dirty="0"/>
        </a:p>
      </dsp:txBody>
      <dsp:txXfrm>
        <a:off x="3235130" y="2158669"/>
        <a:ext cx="2046278" cy="119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F7B4-FF90-4833-9D57-56AF579D2F4F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C4F0C-61A4-461F-A2A9-CD9F93AD8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5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FF4D3-D537-4CB7-B0F5-B476C9C556E0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38BB-58B4-4132-A056-26C89836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1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7FAA6-3132-4B70-938F-D12A4604110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52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1325" y="1231900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6B101-A677-4E6A-9437-2B0D375397A3}" type="slidenum">
              <a:rPr lang="en-GB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5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4255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A50A-80E7-4B76-92CA-E12543DD2D3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4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1231900"/>
            <a:ext cx="591502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7FAA6-3132-4B70-938F-D12A460411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2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186" y="1597819"/>
            <a:ext cx="8490286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86" y="291465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9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52" y="1597819"/>
            <a:ext cx="850722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52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0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07033" y="1489543"/>
            <a:ext cx="7721351" cy="102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None/>
              <a:tabLst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002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2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6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00151"/>
            <a:ext cx="417227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4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03087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3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00151"/>
            <a:ext cx="4172272" cy="3394472"/>
          </a:xfrm>
        </p:spPr>
        <p:txBody>
          <a:bodyPr/>
          <a:lstStyle>
            <a:lvl1pPr>
              <a:buClr>
                <a:srgbClr val="003087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/>
          <a:lstStyle>
            <a:lvl1pPr>
              <a:buClr>
                <a:srgbClr val="003087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51335"/>
            <a:ext cx="4173860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631156"/>
            <a:ext cx="4173860" cy="2963466"/>
          </a:xfrm>
        </p:spPr>
        <p:txBody>
          <a:bodyPr>
            <a:normAutofit/>
          </a:bodyPr>
          <a:lstStyle>
            <a:lvl1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087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08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08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08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175447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75447" cy="2963466"/>
          </a:xfrm>
        </p:spPr>
        <p:txBody>
          <a:bodyPr>
            <a:normAutofit/>
          </a:bodyPr>
          <a:lstStyle>
            <a:lvl1pPr>
              <a:buClr>
                <a:srgbClr val="003087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087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08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08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08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8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- 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07033" y="1489544"/>
            <a:ext cx="5334000" cy="735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3087"/>
                </a:solidFill>
              </a:defRPr>
            </a:lvl1pPr>
            <a:lvl2pPr marL="7144" indent="0">
              <a:buNone/>
              <a:tabLst/>
              <a:defRPr sz="2100" b="0">
                <a:solidFill>
                  <a:srgbClr val="003087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961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99D2-E5A6-45D0-83C8-C4DF8A189D47}" type="datetime6">
              <a:rPr lang="en-AU" smtClean="0"/>
              <a:t>May 22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05000" y="1431000"/>
            <a:ext cx="8208000" cy="324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8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341" y="303499"/>
            <a:ext cx="6923112" cy="50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342" y="1200151"/>
            <a:ext cx="851624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06342" y="893027"/>
            <a:ext cx="8516245" cy="1"/>
          </a:xfrm>
          <a:prstGeom prst="line">
            <a:avLst/>
          </a:prstGeom>
          <a:ln w="25400">
            <a:solidFill>
              <a:srgbClr val="41B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32609" y="4854091"/>
            <a:ext cx="22693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Advise </a:t>
            </a:r>
            <a:r>
              <a:rPr lang="en-US" sz="1200" dirty="0">
                <a:solidFill>
                  <a:srgbClr val="00A29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 Resolve </a:t>
            </a:r>
            <a:r>
              <a:rPr lang="en-US" sz="1200" dirty="0">
                <a:solidFill>
                  <a:srgbClr val="00A29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 Learn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306545" y="4770223"/>
            <a:ext cx="8549707" cy="4953"/>
          </a:xfrm>
          <a:prstGeom prst="line">
            <a:avLst/>
          </a:prstGeom>
          <a:ln w="127000">
            <a:solidFill>
              <a:srgbClr val="41B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632273" y="4828419"/>
            <a:ext cx="49911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453970-A3B0-4983-B149-25FA5DF36C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79" y="267494"/>
            <a:ext cx="1033606" cy="5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30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341" y="303499"/>
            <a:ext cx="6923112" cy="50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342" y="1200151"/>
            <a:ext cx="851624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04BE-60EE-4C94-86FC-82E9E5364A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1933-47BD-4396-AFBF-31BEABCE9233}" type="slidenum">
              <a:rPr lang="en-GB" smtClean="0"/>
              <a:t>‹#›</a:t>
            </a:fld>
            <a:endParaRPr lang="en-GB"/>
          </a:p>
        </p:txBody>
      </p:sp>
      <p:sp>
        <p:nvSpPr>
          <p:cNvPr id="27" name="TextBox 26"/>
          <p:cNvSpPr txBox="1"/>
          <p:nvPr userDrawn="1"/>
        </p:nvSpPr>
        <p:spPr>
          <a:xfrm>
            <a:off x="232609" y="4854091"/>
            <a:ext cx="22693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Advise</a:t>
            </a:r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00A29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Resolve</a:t>
            </a:r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00A29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>
                <a:solidFill>
                  <a:srgbClr val="00308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06545" y="4770223"/>
            <a:ext cx="8549707" cy="4953"/>
          </a:xfrm>
          <a:prstGeom prst="line">
            <a:avLst/>
          </a:prstGeom>
          <a:ln w="127000">
            <a:solidFill>
              <a:srgbClr val="41B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32273" y="4828419"/>
            <a:ext cx="49911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453970-A3B0-4983-B149-25FA5DF36C17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79" y="223370"/>
            <a:ext cx="1033606" cy="5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7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7" r:id="rId3"/>
    <p:sldLayoutId id="2147483662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://www.google.co.uk/url?sa=i&amp;rct=j&amp;q=&amp;esrc=s&amp;source=images&amp;cd=&amp;cad=rja&amp;uact=8&amp;ved=0ahUKEwjLo4Cn357TAhUGvBoKHSwFBXcQjRwIBw&amp;url=http://logos-download.com/169-twitter-logo-download.html&amp;psig=AFQjCNFwtRj2rIn7TIUs79_W74wrurA1NA&amp;ust=1492080534384605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lution.nhs.uk/wp-content/uploads/2019/07/NHS-Resolution_Being-fair-Website2.pdf" TargetMode="External"/><Relationship Id="rId2" Type="http://schemas.openxmlformats.org/officeDocument/2006/relationships/hyperlink" Target="https://resolution.nhs.uk/wp-content/uploads/2019/07/NHS-Resolution-Being-Fair-Report-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resolution.nhs.uk/resource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fety@resolution.nhs.uk" TargetMode="External"/><Relationship Id="rId2" Type="http://schemas.openxmlformats.org/officeDocument/2006/relationships/hyperlink" Target="mailto:generalenquiries@resolution.nhs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fileshare.nhsla.com\Studio North\Image Bank\FRAM457-6877 Blu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548" y="465517"/>
            <a:ext cx="847684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&amp; Learning from Claims </a:t>
            </a:r>
          </a:p>
          <a:p>
            <a:endPara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</a:t>
            </a: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Cardill</a:t>
            </a:r>
          </a:p>
          <a:p>
            <a:r>
              <a:rPr lang="en-GB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Deputy Director of Safety and Learning</a:t>
            </a:r>
          </a:p>
          <a:p>
            <a:endPara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Complaints Summit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1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June </a:t>
            </a:r>
            <a:r>
              <a:rPr lang="en-GB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\\fileshare.nhsla.com\Studio North\NHS Resolution Logo\NHS Resolution Right Aligned R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33" y="275836"/>
            <a:ext cx="1798261" cy="9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62210" y="4510562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@NHSresolution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Image result for twitter logo transparen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24" y="4611571"/>
            <a:ext cx="458186" cy="3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4891" y="1383619"/>
            <a:ext cx="4953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195487"/>
            <a:ext cx="6923112" cy="506897"/>
          </a:xfrm>
        </p:spPr>
        <p:txBody>
          <a:bodyPr/>
          <a:lstStyle/>
          <a:p>
            <a:r>
              <a:rPr lang="en-GB" sz="2700" dirty="0"/>
              <a:t>Why learn from claims?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5992" y="1200151"/>
          <a:ext cx="851654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we need to learn from harm</a:t>
            </a:r>
            <a:endParaRPr lang="en-GB" altLang="en-US" b="1" dirty="0" smtClean="0">
              <a:solidFill>
                <a:srgbClr val="0072C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Clr>
                <a:srgbClr val="0072C6"/>
              </a:buClr>
              <a:buNone/>
              <a:defRPr/>
            </a:pPr>
            <a:r>
              <a:rPr lang="en-GB" dirty="0"/>
              <a:t> 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53" y="1070882"/>
            <a:ext cx="1835944" cy="1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3" name="TextBox 3"/>
          <p:cNvSpPr txBox="1">
            <a:spLocks noChangeArrowheads="1"/>
          </p:cNvSpPr>
          <p:nvPr/>
        </p:nvSpPr>
        <p:spPr bwMode="auto">
          <a:xfrm>
            <a:off x="392746" y="1070882"/>
            <a:ext cx="6033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50" i="1" dirty="0">
                <a:latin typeface="Arial" panose="020B0604020202020204" pitchFamily="34" charset="0"/>
                <a:cs typeface="Arial" panose="020B0604020202020204" pitchFamily="34" charset="0"/>
              </a:rPr>
              <a:t>“To err is human, to cover up is unforgivable, and to fail to learn is inexcusable”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Sir Liam Donaldson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3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" y="2295720"/>
            <a:ext cx="1458516" cy="23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4"/>
          <p:cNvSpPr>
            <a:spLocks noChangeArrowheads="1"/>
          </p:cNvSpPr>
          <p:nvPr/>
        </p:nvSpPr>
        <p:spPr bwMode="auto">
          <a:xfrm>
            <a:off x="2242567" y="2898111"/>
            <a:ext cx="621773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50" i="1" dirty="0">
                <a:latin typeface="Arial" panose="020B0604020202020204" pitchFamily="34" charset="0"/>
                <a:cs typeface="Arial" panose="020B0604020202020204" pitchFamily="34" charset="0"/>
              </a:rPr>
              <a:t>“It requires insight into personal and organisational deficiencies and the welcoming of constructive criticism. Above all, it requires a determination to put right what has gone wrong, not only for any who have suffered as a result, but to protect future patients from a repetition of wrong-doing. It requires a willingness to learn and be challenged.”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Francis (2013) Vol 3, p1488   </a:t>
            </a:r>
          </a:p>
        </p:txBody>
      </p:sp>
    </p:spTree>
    <p:extLst>
      <p:ext uri="{BB962C8B-B14F-4D97-AF65-F5344CB8AC3E}">
        <p14:creationId xmlns:p14="http://schemas.microsoft.com/office/powerpoint/2010/main" val="7603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far upstream?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6341" y="1059582"/>
            <a:ext cx="6264696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3087"/>
                </a:solidFill>
                <a:sym typeface="Helvetica Light"/>
              </a:rPr>
              <a:t>Why do people claim? </a:t>
            </a:r>
          </a:p>
          <a:p>
            <a:pPr marL="0" indent="0">
              <a:buNone/>
            </a:pPr>
            <a:r>
              <a:rPr lang="en-GB" sz="1800" dirty="0" smtClean="0">
                <a:latin typeface="Arial"/>
                <a:ea typeface="Arial"/>
                <a:cs typeface="Arial"/>
                <a:sym typeface="Helvetica Light"/>
              </a:rPr>
              <a:t>NHS Resolution’s </a:t>
            </a:r>
            <a:r>
              <a:rPr lang="en-GB" sz="1800" dirty="0">
                <a:latin typeface="Arial"/>
                <a:ea typeface="Arial"/>
                <a:cs typeface="Arial"/>
                <a:sym typeface="Helvetica Light"/>
              </a:rPr>
              <a:t>research into </a:t>
            </a:r>
            <a:r>
              <a:rPr lang="en-GB" sz="1800" dirty="0" smtClean="0">
                <a:latin typeface="Arial"/>
                <a:ea typeface="Arial"/>
                <a:cs typeface="Arial"/>
                <a:sym typeface="Helvetica Light"/>
              </a:rPr>
              <a:t>behavioural insights August 2018</a:t>
            </a:r>
            <a:endParaRPr lang="en-GB" sz="1800" dirty="0">
              <a:latin typeface="Arial"/>
              <a:ea typeface="Arial"/>
              <a:cs typeface="Arial"/>
              <a:sym typeface="Helvetica Light"/>
            </a:endParaRPr>
          </a:p>
          <a:p>
            <a:pPr marL="0" indent="0">
              <a:buNone/>
            </a:pPr>
            <a:r>
              <a:rPr lang="en-GB" sz="1800" dirty="0" smtClean="0">
                <a:latin typeface="Arial"/>
                <a:ea typeface="Arial"/>
                <a:cs typeface="Arial"/>
                <a:sym typeface="Helvetica Light"/>
              </a:rPr>
              <a:t>10,000 </a:t>
            </a:r>
            <a:r>
              <a:rPr lang="en-GB" sz="1800" dirty="0">
                <a:latin typeface="Arial"/>
                <a:ea typeface="Arial"/>
                <a:cs typeface="Arial"/>
                <a:sym typeface="Helvetica Light"/>
              </a:rPr>
              <a:t>former claimants approached. 728 responded and in depth interviews undertaken with a </a:t>
            </a:r>
            <a:r>
              <a:rPr lang="en-GB" sz="1800" dirty="0" smtClean="0">
                <a:latin typeface="Arial"/>
                <a:ea typeface="Arial"/>
                <a:cs typeface="Arial"/>
                <a:sym typeface="Helvetica Light"/>
              </a:rPr>
              <a:t>sample</a:t>
            </a:r>
            <a:r>
              <a:rPr lang="en-GB" sz="1800" dirty="0" smtClean="0">
                <a:solidFill>
                  <a:srgbClr val="425563"/>
                </a:solidFill>
                <a:latin typeface="Arial"/>
                <a:ea typeface="Arial"/>
                <a:cs typeface="Arial"/>
                <a:sym typeface="Helvetica Light"/>
              </a:rPr>
              <a:t> </a:t>
            </a:r>
            <a:endParaRPr lang="en-GB" sz="1800" dirty="0">
              <a:solidFill>
                <a:srgbClr val="00467F"/>
              </a:solidFill>
              <a:latin typeface="Arial"/>
              <a:ea typeface="Arial"/>
              <a:cs typeface="Arial"/>
              <a:sym typeface="Helvetica Light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3087"/>
                </a:solidFill>
                <a:sym typeface="Helvetica Light"/>
              </a:rPr>
              <a:t>Key conclusions:</a:t>
            </a:r>
          </a:p>
          <a:p>
            <a:pPr marL="257175" indent="-257175">
              <a:buClr>
                <a:srgbClr val="003087"/>
              </a:buClr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NHS staff reactions generally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considered inadequate</a:t>
            </a:r>
          </a:p>
          <a:p>
            <a:pPr marL="257175" indent="-257175">
              <a:buClr>
                <a:srgbClr val="003087"/>
              </a:buClr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Majority not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satisfied with the NHS complaints handling process</a:t>
            </a:r>
          </a:p>
          <a:p>
            <a:pPr marL="257175" indent="-257175">
              <a:buClr>
                <a:srgbClr val="003087"/>
              </a:buClr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Suggestion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from NHS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staff major motivation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Helvetica Light"/>
              </a:rPr>
              <a:t>to claim </a:t>
            </a: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07654"/>
            <a:ext cx="1979794" cy="280831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395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42" y="938419"/>
            <a:ext cx="22423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GB" sz="1350" dirty="0">
                <a:solidFill>
                  <a:srgbClr val="00A499"/>
                </a:solidFill>
                <a:latin typeface="Calibri"/>
              </a:rPr>
              <a:t>Current (worst case scenario)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788" y="2926726"/>
            <a:ext cx="21154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GB" sz="1350" dirty="0">
                <a:solidFill>
                  <a:srgbClr val="00A499"/>
                </a:solidFill>
                <a:latin typeface="Calibri"/>
              </a:rPr>
              <a:t>Future (best case scenario)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Our role – moving upstream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38" y="3132928"/>
            <a:ext cx="6792989" cy="16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08" y="1180681"/>
            <a:ext cx="7495794" cy="178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41" y="303500"/>
            <a:ext cx="7506019" cy="506897"/>
          </a:xfrm>
        </p:spPr>
        <p:txBody>
          <a:bodyPr/>
          <a:lstStyle/>
          <a:p>
            <a:r>
              <a:rPr lang="en-GB" sz="2700" dirty="0"/>
              <a:t>Supporting patients and their family following an incident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rgbClr val="003087"/>
                </a:solidFill>
              </a:rPr>
              <a:t>After an incident the following actions are not only statutory, regulatory and professional requirements, but also the right and fair way to support staff, patients and their families</a:t>
            </a:r>
          </a:p>
          <a:p>
            <a:pPr marL="0" indent="0">
              <a:buNone/>
            </a:pPr>
            <a:endParaRPr lang="en-GB" dirty="0">
              <a:solidFill>
                <a:srgbClr val="003087"/>
              </a:solidFill>
            </a:endParaRPr>
          </a:p>
          <a:p>
            <a:pPr lvl="1"/>
            <a:r>
              <a:rPr lang="en-GB" sz="1800" dirty="0">
                <a:solidFill>
                  <a:srgbClr val="003087"/>
                </a:solidFill>
              </a:rPr>
              <a:t>Making a meaningful apology as soon possible</a:t>
            </a:r>
          </a:p>
          <a:p>
            <a:pPr lvl="1"/>
            <a:r>
              <a:rPr lang="en-GB" sz="1800" dirty="0">
                <a:solidFill>
                  <a:srgbClr val="003087"/>
                </a:solidFill>
              </a:rPr>
              <a:t>Communicating openly and clearly with patients and their families</a:t>
            </a:r>
          </a:p>
          <a:p>
            <a:pPr lvl="1"/>
            <a:r>
              <a:rPr lang="en-GB" sz="1800" dirty="0">
                <a:solidFill>
                  <a:srgbClr val="003087"/>
                </a:solidFill>
              </a:rPr>
              <a:t>Keeping patients, families and staff informed throughout an incident and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77299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970539"/>
            <a:ext cx="1800200" cy="2566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Saying sorry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41" y="1059582"/>
            <a:ext cx="8226098" cy="3456384"/>
          </a:xfrm>
        </p:spPr>
        <p:txBody>
          <a:bodyPr>
            <a:noAutofit/>
          </a:bodyPr>
          <a:lstStyle/>
          <a:p>
            <a:r>
              <a:rPr lang="en-GB" sz="2000" dirty="0" smtClean="0"/>
              <a:t>Saying </a:t>
            </a:r>
            <a:r>
              <a:rPr lang="en-GB" sz="2000" dirty="0"/>
              <a:t>sorry meaningfully when things go wrong is vital for everyone involved in an incident, including the patient, their family, carers, and the staff that care for them. </a:t>
            </a:r>
            <a:endParaRPr lang="en-GB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464" y="2283718"/>
            <a:ext cx="6497906" cy="317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08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087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08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087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087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08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Saying sorry is: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08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always the right thing to do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08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an admission of liability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08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acknowledges something could have gone better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08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first step to learning from what happened and preventing it recurring</a:t>
            </a:r>
          </a:p>
        </p:txBody>
      </p:sp>
    </p:spTree>
    <p:extLst>
      <p:ext uri="{BB962C8B-B14F-4D97-AF65-F5344CB8AC3E}">
        <p14:creationId xmlns:p14="http://schemas.microsoft.com/office/powerpoint/2010/main" val="14961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897564"/>
            <a:ext cx="8694966" cy="37804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Saying Sorry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41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Saying Sorry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200151"/>
            <a:ext cx="5814646" cy="3394472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3087"/>
                </a:solidFill>
              </a:rPr>
              <a:t>You may also need to say sorry in writing where significant harm has been caused or in response to a written complaint. An example of this could be: </a:t>
            </a:r>
            <a:endParaRPr lang="en-GB" dirty="0" smtClean="0">
              <a:solidFill>
                <a:srgbClr val="003087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087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3087"/>
                </a:solidFill>
              </a:rPr>
              <a:t>“I wish to assure you that I am deeply sorry for the poor care you have been given and that we are all truly committed to learning from what happened. I apologise unreservedly for the distress this has caused you and your family”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"/>
          <a:stretch/>
        </p:blipFill>
        <p:spPr bwMode="auto">
          <a:xfrm>
            <a:off x="6354198" y="1200151"/>
            <a:ext cx="232225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2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Saying Sorry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42" y="1815666"/>
            <a:ext cx="8046079" cy="21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/>
              <a:t>What do people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435" y="1183565"/>
            <a:ext cx="4172272" cy="3394472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GB" sz="1800" dirty="0"/>
              <a:t>What do patients and families want?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An apology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To prevent it happening to someone else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To understand what went wrong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To have answers and be heard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Compassion, understanding and support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Signposting to support where appropriate</a:t>
            </a:r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  <a:p>
            <a:pPr>
              <a:buClr>
                <a:srgbClr val="0072C6"/>
              </a:buClr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93" y="1200151"/>
            <a:ext cx="417227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What do staff want?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Help to say sorry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To prevent it happening to someone else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To understand what went wrong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To have answers and be heard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Compassion, understanding and support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sz="1500" dirty="0"/>
              <a:t>Signposting to support where appropriate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 the end of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does resolution mean to a </a:t>
            </a:r>
            <a:r>
              <a:rPr lang="en-GB" dirty="0" smtClean="0"/>
              <a:t>complainant?</a:t>
            </a:r>
          </a:p>
          <a:p>
            <a:r>
              <a:rPr lang="en-GB" dirty="0" smtClean="0"/>
              <a:t>The </a:t>
            </a:r>
            <a:r>
              <a:rPr lang="en-GB" dirty="0"/>
              <a:t>work of NHS </a:t>
            </a:r>
            <a:r>
              <a:rPr lang="en-GB" dirty="0" smtClean="0"/>
              <a:t>resolution</a:t>
            </a:r>
          </a:p>
          <a:p>
            <a:r>
              <a:rPr lang="en-GB" dirty="0"/>
              <a:t>L</a:t>
            </a:r>
            <a:r>
              <a:rPr lang="en-GB" dirty="0" smtClean="0"/>
              <a:t>earning </a:t>
            </a:r>
            <a:r>
              <a:rPr lang="en-GB" dirty="0"/>
              <a:t>from complaints that turn into claims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92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75" y="150633"/>
            <a:ext cx="7434012" cy="576064"/>
          </a:xfrm>
        </p:spPr>
        <p:txBody>
          <a:bodyPr/>
          <a:lstStyle/>
          <a:p>
            <a:r>
              <a:rPr lang="en-GB" sz="2400" dirty="0"/>
              <a:t>Being fair: supporting a just and learning culture for staff and patients following incidents in the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43" y="1093826"/>
            <a:ext cx="6065858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800" i="1" dirty="0">
                <a:solidFill>
                  <a:srgbClr val="000000"/>
                </a:solidFill>
              </a:rPr>
              <a:t>A just and learning culture is the balance of fairness, justice, learning – and taking </a:t>
            </a:r>
            <a:r>
              <a:rPr lang="en-GB" sz="1800" i="1" dirty="0">
                <a:solidFill>
                  <a:srgbClr val="231F20"/>
                </a:solidFill>
              </a:rPr>
              <a:t>responsibility</a:t>
            </a:r>
            <a:r>
              <a:rPr lang="en-GB" sz="1800" i="1" dirty="0">
                <a:solidFill>
                  <a:srgbClr val="000000"/>
                </a:solidFill>
              </a:rPr>
              <a:t> for actions. It is not about seeking to blame the individuals involved </a:t>
            </a:r>
            <a:r>
              <a:rPr lang="en-GB" sz="1800" i="1" dirty="0">
                <a:solidFill>
                  <a:srgbClr val="231F20"/>
                </a:solidFill>
              </a:rPr>
              <a:t>when</a:t>
            </a:r>
            <a:r>
              <a:rPr lang="en-GB" sz="1800" i="1" dirty="0">
                <a:solidFill>
                  <a:srgbClr val="000000"/>
                </a:solidFill>
              </a:rPr>
              <a:t> care in the NHS goes wrong. It is also not about an absence of responsibility and accountability.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4251742"/>
            <a:ext cx="2679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Chaffer, D., Kline, R. and Woodward, 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73" y="1347614"/>
            <a:ext cx="1982427" cy="279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3003798"/>
            <a:ext cx="5603037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actions should be understood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should be supported to learn from their actions </a:t>
            </a:r>
          </a:p>
        </p:txBody>
      </p:sp>
    </p:spTree>
    <p:extLst>
      <p:ext uri="{BB962C8B-B14F-4D97-AF65-F5344CB8AC3E}">
        <p14:creationId xmlns:p14="http://schemas.microsoft.com/office/powerpoint/2010/main" val="5825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</a:t>
            </a:r>
            <a:r>
              <a:rPr lang="en-GB" dirty="0" smtClean="0"/>
              <a:t>aims of Being Fair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1179" y="1202400"/>
            <a:ext cx="8208000" cy="3240000"/>
          </a:xfrm>
        </p:spPr>
        <p:txBody>
          <a:bodyPr>
            <a:normAutofit fontScale="92500" lnSpcReduction="20000"/>
          </a:bodyPr>
          <a:lstStyle/>
          <a:p>
            <a:pPr marL="40004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+mj-lt"/>
              <a:buAutoNum type="arabicPeriod"/>
            </a:pPr>
            <a:r>
              <a:rPr lang="en-GB" dirty="0" smtClean="0"/>
              <a:t>To help the NHS prioritise </a:t>
            </a:r>
            <a:r>
              <a:rPr lang="en-GB" dirty="0"/>
              <a:t>learning about how to minimise the conditions and behaviours that can underpin or lead to </a:t>
            </a:r>
            <a:r>
              <a:rPr lang="en-GB" dirty="0" smtClean="0"/>
              <a:t>things not going as planned </a:t>
            </a:r>
            <a:r>
              <a:rPr lang="en-GB" dirty="0"/>
              <a:t>rather than apportion individual </a:t>
            </a:r>
            <a:r>
              <a:rPr lang="en-GB" dirty="0" smtClean="0"/>
              <a:t>blame</a:t>
            </a:r>
          </a:p>
          <a:p>
            <a:pPr marL="40004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+mj-lt"/>
              <a:buAutoNum type="arabicPeriod"/>
            </a:pPr>
            <a:endParaRPr lang="en-GB" dirty="0"/>
          </a:p>
          <a:p>
            <a:pPr marL="40004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+mj-lt"/>
              <a:buAutoNum type="arabicPeriod"/>
            </a:pPr>
            <a:r>
              <a:rPr lang="en-GB" dirty="0" smtClean="0"/>
              <a:t>Help the NHS build </a:t>
            </a:r>
            <a:r>
              <a:rPr lang="en-GB" dirty="0"/>
              <a:t>a consistent approach for all staff, no matter what profession </a:t>
            </a:r>
            <a:r>
              <a:rPr lang="en-GB" dirty="0" smtClean="0"/>
              <a:t>or background</a:t>
            </a:r>
          </a:p>
          <a:p>
            <a:pPr marL="40004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+mj-lt"/>
              <a:buAutoNum type="arabicPeriod"/>
            </a:pPr>
            <a:endParaRPr lang="en-GB" dirty="0"/>
          </a:p>
          <a:p>
            <a:pPr marL="40004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+mj-lt"/>
              <a:buAutoNum type="arabicPeriod"/>
            </a:pPr>
            <a:r>
              <a:rPr lang="en-GB" dirty="0" smtClean="0"/>
              <a:t>Help the NHS to avoid</a:t>
            </a:r>
            <a:r>
              <a:rPr lang="en-GB" dirty="0"/>
              <a:t>, wherever possible</a:t>
            </a:r>
            <a:r>
              <a:rPr lang="en-GB" dirty="0" smtClean="0"/>
              <a:t>, </a:t>
            </a:r>
            <a:r>
              <a:rPr lang="en-GB" dirty="0"/>
              <a:t>suspension, exclusion and disciplinary action unless there is wilful intent</a:t>
            </a:r>
          </a:p>
        </p:txBody>
      </p:sp>
    </p:spTree>
    <p:extLst>
      <p:ext uri="{BB962C8B-B14F-4D97-AF65-F5344CB8AC3E}">
        <p14:creationId xmlns:p14="http://schemas.microsoft.com/office/powerpoint/2010/main" val="9846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41" y="295017"/>
            <a:ext cx="6923112" cy="506897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306341" y="1105929"/>
            <a:ext cx="6246315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just and learning culture is for all: staff, patients and organisations. It is not only about safety; it is about how we treat each other, every day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things do not go as planned, patients’ physical and mental health, and wellbeing will always be of paramount concern to healthcare staff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heart of this are the rights of patients and their families to an apology, an explanation and to be involved in any subsequent reviews or investigations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also have the right to seek assurances and / or financial compensation where appropriate</a:t>
            </a:r>
          </a:p>
          <a:p>
            <a:pPr defTabSz="685800">
              <a:spcBef>
                <a:spcPts val="450"/>
              </a:spcBef>
              <a:spcAft>
                <a:spcPts val="450"/>
              </a:spcAft>
              <a:buClr>
                <a:srgbClr val="003087"/>
              </a:buClr>
            </a:pP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Full report </a:t>
            </a: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leaflet</a:t>
            </a:r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online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56" y="1066984"/>
            <a:ext cx="1844870" cy="2603316"/>
          </a:xfrm>
          <a:prstGeom prst="rect">
            <a:avLst/>
          </a:prstGeom>
          <a:ln>
            <a:solidFill>
              <a:srgbClr val="003087"/>
            </a:solidFill>
          </a:ln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490" y="2705035"/>
            <a:ext cx="1265512" cy="1767284"/>
          </a:xfrm>
          <a:prstGeom prst="rect">
            <a:avLst/>
          </a:prstGeom>
          <a:ln>
            <a:solidFill>
              <a:srgbClr val="003087"/>
            </a:solidFill>
          </a:ln>
        </p:spPr>
      </p:pic>
    </p:spTree>
    <p:extLst>
      <p:ext uri="{BB962C8B-B14F-4D97-AF65-F5344CB8AC3E}">
        <p14:creationId xmlns:p14="http://schemas.microsoft.com/office/powerpoint/2010/main" val="36811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9493"/>
            <a:ext cx="7668852" cy="380173"/>
          </a:xfrm>
        </p:spPr>
        <p:txBody>
          <a:bodyPr/>
          <a:lstStyle/>
          <a:p>
            <a:r>
              <a:rPr lang="en-GB" sz="1995" dirty="0"/>
              <a:t>Resources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9" y="944039"/>
            <a:ext cx="1074079" cy="136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20" y="944039"/>
            <a:ext cx="1098307" cy="13671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112" y="1697366"/>
            <a:ext cx="1137702" cy="1378299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8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78" y="1697366"/>
            <a:ext cx="1109514" cy="1378299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8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92" y="2481459"/>
            <a:ext cx="1139954" cy="1451033"/>
          </a:xfrm>
          <a:prstGeom prst="rect">
            <a:avLst/>
          </a:prstGeom>
          <a:effectLst>
            <a:outerShdw blurRad="292100" dist="139700" dir="2700000" algn="t" rotWithShape="0">
              <a:prstClr val="black">
                <a:alpha val="58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688" y="2481459"/>
            <a:ext cx="1171157" cy="146217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8000"/>
              </a:scheme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41" y="3144906"/>
            <a:ext cx="1214338" cy="1501650"/>
          </a:xfrm>
          <a:prstGeom prst="rect">
            <a:avLst/>
          </a:prstGeom>
          <a:effectLst>
            <a:outerShdw blurRad="292100" dist="139700" dir="2700000" algn="t" rotWithShape="0">
              <a:prstClr val="black">
                <a:alpha val="58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0083" y="3138671"/>
            <a:ext cx="1247104" cy="151345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8000"/>
              </a:scheme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8776" y="987574"/>
            <a:ext cx="1874066" cy="937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6057" y="1555189"/>
            <a:ext cx="1862372" cy="926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0033" y="3527441"/>
            <a:ext cx="2609516" cy="542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2241" y="2250748"/>
            <a:ext cx="1890206" cy="952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47508" y="4280291"/>
            <a:ext cx="367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4"/>
              </a:rPr>
              <a:t>https://resolution.nhs.uk/resources/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7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056" y="987575"/>
            <a:ext cx="2912079" cy="3701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139703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66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26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41" y="303500"/>
            <a:ext cx="8082083" cy="506897"/>
          </a:xfrm>
        </p:spPr>
        <p:txBody>
          <a:bodyPr/>
          <a:lstStyle/>
          <a:p>
            <a:r>
              <a:rPr lang="en-GB" dirty="0"/>
              <a:t>Contact NHS Resolution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491" y="3267643"/>
            <a:ext cx="8586139" cy="73442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822726"/>
            <a:ext cx="226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020 7811 2700</a:t>
            </a:r>
          </a:p>
          <a:p>
            <a:r>
              <a:rPr lang="en-GB" sz="16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Leeds 0203 928 2000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7793" y="1250910"/>
            <a:ext cx="438496" cy="438924"/>
            <a:chOff x="2762251" y="2287588"/>
            <a:chExt cx="4879975" cy="4884737"/>
          </a:xfrm>
          <a:solidFill>
            <a:srgbClr val="41B6E6"/>
          </a:solidFill>
        </p:grpSpPr>
        <p:sp>
          <p:nvSpPr>
            <p:cNvPr id="8" name="Freeform 158"/>
            <p:cNvSpPr>
              <a:spLocks/>
            </p:cNvSpPr>
            <p:nvPr/>
          </p:nvSpPr>
          <p:spPr bwMode="auto">
            <a:xfrm>
              <a:off x="2762251" y="2755900"/>
              <a:ext cx="4411663" cy="4416425"/>
            </a:xfrm>
            <a:custGeom>
              <a:avLst/>
              <a:gdLst>
                <a:gd name="T0" fmla="*/ 1154 w 5558"/>
                <a:gd name="T1" fmla="*/ 25 h 5564"/>
                <a:gd name="T2" fmla="*/ 1345 w 5558"/>
                <a:gd name="T3" fmla="*/ 148 h 5564"/>
                <a:gd name="T4" fmla="*/ 1893 w 5558"/>
                <a:gd name="T5" fmla="*/ 695 h 5564"/>
                <a:gd name="T6" fmla="*/ 2172 w 5558"/>
                <a:gd name="T7" fmla="*/ 1006 h 5564"/>
                <a:gd name="T8" fmla="*/ 2228 w 5558"/>
                <a:gd name="T9" fmla="*/ 1210 h 5564"/>
                <a:gd name="T10" fmla="*/ 2172 w 5558"/>
                <a:gd name="T11" fmla="*/ 1412 h 5564"/>
                <a:gd name="T12" fmla="*/ 1848 w 5558"/>
                <a:gd name="T13" fmla="*/ 1768 h 5564"/>
                <a:gd name="T14" fmla="*/ 1592 w 5558"/>
                <a:gd name="T15" fmla="*/ 2038 h 5564"/>
                <a:gd name="T16" fmla="*/ 1599 w 5558"/>
                <a:gd name="T17" fmla="*/ 2113 h 5564"/>
                <a:gd name="T18" fmla="*/ 1781 w 5558"/>
                <a:gd name="T19" fmla="*/ 2455 h 5564"/>
                <a:gd name="T20" fmla="*/ 2007 w 5558"/>
                <a:gd name="T21" fmla="*/ 2766 h 5564"/>
                <a:gd name="T22" fmla="*/ 2394 w 5558"/>
                <a:gd name="T23" fmla="*/ 3199 h 5564"/>
                <a:gd name="T24" fmla="*/ 2828 w 5558"/>
                <a:gd name="T25" fmla="*/ 3581 h 5564"/>
                <a:gd name="T26" fmla="*/ 3219 w 5558"/>
                <a:gd name="T27" fmla="*/ 3847 h 5564"/>
                <a:gd name="T28" fmla="*/ 3444 w 5558"/>
                <a:gd name="T29" fmla="*/ 3961 h 5564"/>
                <a:gd name="T30" fmla="*/ 3522 w 5558"/>
                <a:gd name="T31" fmla="*/ 3972 h 5564"/>
                <a:gd name="T32" fmla="*/ 3795 w 5558"/>
                <a:gd name="T33" fmla="*/ 3708 h 5564"/>
                <a:gd name="T34" fmla="*/ 4136 w 5558"/>
                <a:gd name="T35" fmla="*/ 3394 h 5564"/>
                <a:gd name="T36" fmla="*/ 4317 w 5558"/>
                <a:gd name="T37" fmla="*/ 3334 h 5564"/>
                <a:gd name="T38" fmla="*/ 4501 w 5558"/>
                <a:gd name="T39" fmla="*/ 3364 h 5564"/>
                <a:gd name="T40" fmla="*/ 4675 w 5558"/>
                <a:gd name="T41" fmla="*/ 3482 h 5564"/>
                <a:gd name="T42" fmla="*/ 5457 w 5558"/>
                <a:gd name="T43" fmla="*/ 4270 h 5564"/>
                <a:gd name="T44" fmla="*/ 5546 w 5558"/>
                <a:gd name="T45" fmla="*/ 4450 h 5564"/>
                <a:gd name="T46" fmla="*/ 5546 w 5558"/>
                <a:gd name="T47" fmla="*/ 4637 h 5564"/>
                <a:gd name="T48" fmla="*/ 5455 w 5558"/>
                <a:gd name="T49" fmla="*/ 4819 h 5564"/>
                <a:gd name="T50" fmla="*/ 5193 w 5558"/>
                <a:gd name="T51" fmla="*/ 5083 h 5564"/>
                <a:gd name="T52" fmla="*/ 4923 w 5558"/>
                <a:gd name="T53" fmla="*/ 5362 h 5564"/>
                <a:gd name="T54" fmla="*/ 4706 w 5558"/>
                <a:gd name="T55" fmla="*/ 5500 h 5564"/>
                <a:gd name="T56" fmla="*/ 4463 w 5558"/>
                <a:gd name="T57" fmla="*/ 5560 h 5564"/>
                <a:gd name="T58" fmla="*/ 4138 w 5558"/>
                <a:gd name="T59" fmla="*/ 5549 h 5564"/>
                <a:gd name="T60" fmla="*/ 3711 w 5558"/>
                <a:gd name="T61" fmla="*/ 5457 h 5564"/>
                <a:gd name="T62" fmla="*/ 3302 w 5558"/>
                <a:gd name="T63" fmla="*/ 5300 h 5564"/>
                <a:gd name="T64" fmla="*/ 2752 w 5558"/>
                <a:gd name="T65" fmla="*/ 5015 h 5564"/>
                <a:gd name="T66" fmla="*/ 2170 w 5558"/>
                <a:gd name="T67" fmla="*/ 4626 h 5564"/>
                <a:gd name="T68" fmla="*/ 1637 w 5558"/>
                <a:gd name="T69" fmla="*/ 4175 h 5564"/>
                <a:gd name="T70" fmla="*/ 1152 w 5558"/>
                <a:gd name="T71" fmla="*/ 3658 h 5564"/>
                <a:gd name="T72" fmla="*/ 763 w 5558"/>
                <a:gd name="T73" fmla="*/ 3148 h 5564"/>
                <a:gd name="T74" fmla="*/ 432 w 5558"/>
                <a:gd name="T75" fmla="*/ 2603 h 5564"/>
                <a:gd name="T76" fmla="*/ 168 w 5558"/>
                <a:gd name="T77" fmla="*/ 2017 h 5564"/>
                <a:gd name="T78" fmla="*/ 51 w 5558"/>
                <a:gd name="T79" fmla="*/ 1635 h 5564"/>
                <a:gd name="T80" fmla="*/ 0 w 5558"/>
                <a:gd name="T81" fmla="*/ 1240 h 5564"/>
                <a:gd name="T82" fmla="*/ 32 w 5558"/>
                <a:gd name="T83" fmla="*/ 944 h 5564"/>
                <a:gd name="T84" fmla="*/ 131 w 5558"/>
                <a:gd name="T85" fmla="*/ 729 h 5564"/>
                <a:gd name="T86" fmla="*/ 391 w 5558"/>
                <a:gd name="T87" fmla="*/ 453 h 5564"/>
                <a:gd name="T88" fmla="*/ 756 w 5558"/>
                <a:gd name="T89" fmla="*/ 96 h 5564"/>
                <a:gd name="T90" fmla="*/ 952 w 5558"/>
                <a:gd name="T91" fmla="*/ 6 h 5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58" h="5564">
                  <a:moveTo>
                    <a:pt x="1020" y="0"/>
                  </a:moveTo>
                  <a:lnTo>
                    <a:pt x="1087" y="6"/>
                  </a:lnTo>
                  <a:lnTo>
                    <a:pt x="1154" y="25"/>
                  </a:lnTo>
                  <a:lnTo>
                    <a:pt x="1220" y="53"/>
                  </a:lnTo>
                  <a:lnTo>
                    <a:pt x="1283" y="94"/>
                  </a:lnTo>
                  <a:lnTo>
                    <a:pt x="1345" y="148"/>
                  </a:lnTo>
                  <a:lnTo>
                    <a:pt x="1530" y="332"/>
                  </a:lnTo>
                  <a:lnTo>
                    <a:pt x="1714" y="517"/>
                  </a:lnTo>
                  <a:lnTo>
                    <a:pt x="1893" y="695"/>
                  </a:lnTo>
                  <a:lnTo>
                    <a:pt x="2071" y="875"/>
                  </a:lnTo>
                  <a:lnTo>
                    <a:pt x="2129" y="940"/>
                  </a:lnTo>
                  <a:lnTo>
                    <a:pt x="2172" y="1006"/>
                  </a:lnTo>
                  <a:lnTo>
                    <a:pt x="2204" y="1073"/>
                  </a:lnTo>
                  <a:lnTo>
                    <a:pt x="2222" y="1141"/>
                  </a:lnTo>
                  <a:lnTo>
                    <a:pt x="2228" y="1210"/>
                  </a:lnTo>
                  <a:lnTo>
                    <a:pt x="2222" y="1277"/>
                  </a:lnTo>
                  <a:lnTo>
                    <a:pt x="2204" y="1345"/>
                  </a:lnTo>
                  <a:lnTo>
                    <a:pt x="2172" y="1412"/>
                  </a:lnTo>
                  <a:lnTo>
                    <a:pt x="2129" y="1478"/>
                  </a:lnTo>
                  <a:lnTo>
                    <a:pt x="2073" y="1542"/>
                  </a:lnTo>
                  <a:lnTo>
                    <a:pt x="1848" y="1768"/>
                  </a:lnTo>
                  <a:lnTo>
                    <a:pt x="1622" y="1993"/>
                  </a:lnTo>
                  <a:lnTo>
                    <a:pt x="1603" y="2015"/>
                  </a:lnTo>
                  <a:lnTo>
                    <a:pt x="1592" y="2038"/>
                  </a:lnTo>
                  <a:lnTo>
                    <a:pt x="1586" y="2060"/>
                  </a:lnTo>
                  <a:lnTo>
                    <a:pt x="1590" y="2085"/>
                  </a:lnTo>
                  <a:lnTo>
                    <a:pt x="1599" y="2113"/>
                  </a:lnTo>
                  <a:lnTo>
                    <a:pt x="1654" y="2231"/>
                  </a:lnTo>
                  <a:lnTo>
                    <a:pt x="1714" y="2345"/>
                  </a:lnTo>
                  <a:lnTo>
                    <a:pt x="1781" y="2455"/>
                  </a:lnTo>
                  <a:lnTo>
                    <a:pt x="1852" y="2562"/>
                  </a:lnTo>
                  <a:lnTo>
                    <a:pt x="1927" y="2665"/>
                  </a:lnTo>
                  <a:lnTo>
                    <a:pt x="2007" y="2766"/>
                  </a:lnTo>
                  <a:lnTo>
                    <a:pt x="2133" y="2916"/>
                  </a:lnTo>
                  <a:lnTo>
                    <a:pt x="2262" y="3060"/>
                  </a:lnTo>
                  <a:lnTo>
                    <a:pt x="2394" y="3199"/>
                  </a:lnTo>
                  <a:lnTo>
                    <a:pt x="2535" y="3332"/>
                  </a:lnTo>
                  <a:lnTo>
                    <a:pt x="2679" y="3459"/>
                  </a:lnTo>
                  <a:lnTo>
                    <a:pt x="2828" y="3581"/>
                  </a:lnTo>
                  <a:lnTo>
                    <a:pt x="2984" y="3697"/>
                  </a:lnTo>
                  <a:lnTo>
                    <a:pt x="3146" y="3804"/>
                  </a:lnTo>
                  <a:lnTo>
                    <a:pt x="3219" y="3847"/>
                  </a:lnTo>
                  <a:lnTo>
                    <a:pt x="3294" y="3884"/>
                  </a:lnTo>
                  <a:lnTo>
                    <a:pt x="3369" y="3922"/>
                  </a:lnTo>
                  <a:lnTo>
                    <a:pt x="3444" y="3961"/>
                  </a:lnTo>
                  <a:lnTo>
                    <a:pt x="3472" y="3972"/>
                  </a:lnTo>
                  <a:lnTo>
                    <a:pt x="3498" y="3976"/>
                  </a:lnTo>
                  <a:lnTo>
                    <a:pt x="3522" y="3972"/>
                  </a:lnTo>
                  <a:lnTo>
                    <a:pt x="3545" y="3959"/>
                  </a:lnTo>
                  <a:lnTo>
                    <a:pt x="3569" y="3937"/>
                  </a:lnTo>
                  <a:lnTo>
                    <a:pt x="3795" y="3708"/>
                  </a:lnTo>
                  <a:lnTo>
                    <a:pt x="4024" y="3482"/>
                  </a:lnTo>
                  <a:lnTo>
                    <a:pt x="4080" y="3433"/>
                  </a:lnTo>
                  <a:lnTo>
                    <a:pt x="4136" y="3394"/>
                  </a:lnTo>
                  <a:lnTo>
                    <a:pt x="4196" y="3364"/>
                  </a:lnTo>
                  <a:lnTo>
                    <a:pt x="4258" y="3343"/>
                  </a:lnTo>
                  <a:lnTo>
                    <a:pt x="4317" y="3334"/>
                  </a:lnTo>
                  <a:lnTo>
                    <a:pt x="4379" y="3334"/>
                  </a:lnTo>
                  <a:lnTo>
                    <a:pt x="4441" y="3343"/>
                  </a:lnTo>
                  <a:lnTo>
                    <a:pt x="4501" y="3364"/>
                  </a:lnTo>
                  <a:lnTo>
                    <a:pt x="4561" y="3394"/>
                  </a:lnTo>
                  <a:lnTo>
                    <a:pt x="4619" y="3433"/>
                  </a:lnTo>
                  <a:lnTo>
                    <a:pt x="4675" y="3482"/>
                  </a:lnTo>
                  <a:lnTo>
                    <a:pt x="5041" y="3847"/>
                  </a:lnTo>
                  <a:lnTo>
                    <a:pt x="5406" y="4212"/>
                  </a:lnTo>
                  <a:lnTo>
                    <a:pt x="5457" y="4270"/>
                  </a:lnTo>
                  <a:lnTo>
                    <a:pt x="5498" y="4328"/>
                  </a:lnTo>
                  <a:lnTo>
                    <a:pt x="5528" y="4390"/>
                  </a:lnTo>
                  <a:lnTo>
                    <a:pt x="5546" y="4450"/>
                  </a:lnTo>
                  <a:lnTo>
                    <a:pt x="5558" y="4512"/>
                  </a:lnTo>
                  <a:lnTo>
                    <a:pt x="5558" y="4575"/>
                  </a:lnTo>
                  <a:lnTo>
                    <a:pt x="5546" y="4637"/>
                  </a:lnTo>
                  <a:lnTo>
                    <a:pt x="5526" y="4699"/>
                  </a:lnTo>
                  <a:lnTo>
                    <a:pt x="5496" y="4759"/>
                  </a:lnTo>
                  <a:lnTo>
                    <a:pt x="5455" y="4819"/>
                  </a:lnTo>
                  <a:lnTo>
                    <a:pt x="5404" y="4877"/>
                  </a:lnTo>
                  <a:lnTo>
                    <a:pt x="5299" y="4980"/>
                  </a:lnTo>
                  <a:lnTo>
                    <a:pt x="5193" y="5083"/>
                  </a:lnTo>
                  <a:lnTo>
                    <a:pt x="5088" y="5188"/>
                  </a:lnTo>
                  <a:lnTo>
                    <a:pt x="4989" y="5294"/>
                  </a:lnTo>
                  <a:lnTo>
                    <a:pt x="4923" y="5362"/>
                  </a:lnTo>
                  <a:lnTo>
                    <a:pt x="4854" y="5416"/>
                  </a:lnTo>
                  <a:lnTo>
                    <a:pt x="4781" y="5463"/>
                  </a:lnTo>
                  <a:lnTo>
                    <a:pt x="4706" y="5500"/>
                  </a:lnTo>
                  <a:lnTo>
                    <a:pt x="4628" y="5529"/>
                  </a:lnTo>
                  <a:lnTo>
                    <a:pt x="4547" y="5547"/>
                  </a:lnTo>
                  <a:lnTo>
                    <a:pt x="4463" y="5560"/>
                  </a:lnTo>
                  <a:lnTo>
                    <a:pt x="4375" y="5564"/>
                  </a:lnTo>
                  <a:lnTo>
                    <a:pt x="4286" y="5562"/>
                  </a:lnTo>
                  <a:lnTo>
                    <a:pt x="4138" y="5549"/>
                  </a:lnTo>
                  <a:lnTo>
                    <a:pt x="3994" y="5527"/>
                  </a:lnTo>
                  <a:lnTo>
                    <a:pt x="3850" y="5495"/>
                  </a:lnTo>
                  <a:lnTo>
                    <a:pt x="3711" y="5457"/>
                  </a:lnTo>
                  <a:lnTo>
                    <a:pt x="3573" y="5411"/>
                  </a:lnTo>
                  <a:lnTo>
                    <a:pt x="3436" y="5358"/>
                  </a:lnTo>
                  <a:lnTo>
                    <a:pt x="3302" y="5300"/>
                  </a:lnTo>
                  <a:lnTo>
                    <a:pt x="3169" y="5238"/>
                  </a:lnTo>
                  <a:lnTo>
                    <a:pt x="2957" y="5130"/>
                  </a:lnTo>
                  <a:lnTo>
                    <a:pt x="2752" y="5015"/>
                  </a:lnTo>
                  <a:lnTo>
                    <a:pt x="2553" y="4892"/>
                  </a:lnTo>
                  <a:lnTo>
                    <a:pt x="2359" y="4763"/>
                  </a:lnTo>
                  <a:lnTo>
                    <a:pt x="2170" y="4626"/>
                  </a:lnTo>
                  <a:lnTo>
                    <a:pt x="1987" y="4484"/>
                  </a:lnTo>
                  <a:lnTo>
                    <a:pt x="1809" y="4332"/>
                  </a:lnTo>
                  <a:lnTo>
                    <a:pt x="1637" y="4175"/>
                  </a:lnTo>
                  <a:lnTo>
                    <a:pt x="1470" y="4010"/>
                  </a:lnTo>
                  <a:lnTo>
                    <a:pt x="1308" y="3837"/>
                  </a:lnTo>
                  <a:lnTo>
                    <a:pt x="1152" y="3658"/>
                  </a:lnTo>
                  <a:lnTo>
                    <a:pt x="1018" y="3491"/>
                  </a:lnTo>
                  <a:lnTo>
                    <a:pt x="887" y="3322"/>
                  </a:lnTo>
                  <a:lnTo>
                    <a:pt x="763" y="3148"/>
                  </a:lnTo>
                  <a:lnTo>
                    <a:pt x="645" y="2970"/>
                  </a:lnTo>
                  <a:lnTo>
                    <a:pt x="535" y="2789"/>
                  </a:lnTo>
                  <a:lnTo>
                    <a:pt x="432" y="2603"/>
                  </a:lnTo>
                  <a:lnTo>
                    <a:pt x="337" y="2412"/>
                  </a:lnTo>
                  <a:lnTo>
                    <a:pt x="249" y="2218"/>
                  </a:lnTo>
                  <a:lnTo>
                    <a:pt x="168" y="2017"/>
                  </a:lnTo>
                  <a:lnTo>
                    <a:pt x="124" y="1892"/>
                  </a:lnTo>
                  <a:lnTo>
                    <a:pt x="84" y="1764"/>
                  </a:lnTo>
                  <a:lnTo>
                    <a:pt x="51" y="1635"/>
                  </a:lnTo>
                  <a:lnTo>
                    <a:pt x="24" y="1506"/>
                  </a:lnTo>
                  <a:lnTo>
                    <a:pt x="8" y="1373"/>
                  </a:lnTo>
                  <a:lnTo>
                    <a:pt x="0" y="1240"/>
                  </a:lnTo>
                  <a:lnTo>
                    <a:pt x="6" y="1105"/>
                  </a:lnTo>
                  <a:lnTo>
                    <a:pt x="15" y="1023"/>
                  </a:lnTo>
                  <a:lnTo>
                    <a:pt x="32" y="944"/>
                  </a:lnTo>
                  <a:lnTo>
                    <a:pt x="58" y="867"/>
                  </a:lnTo>
                  <a:lnTo>
                    <a:pt x="90" y="796"/>
                  </a:lnTo>
                  <a:lnTo>
                    <a:pt x="131" y="729"/>
                  </a:lnTo>
                  <a:lnTo>
                    <a:pt x="180" y="665"/>
                  </a:lnTo>
                  <a:lnTo>
                    <a:pt x="238" y="603"/>
                  </a:lnTo>
                  <a:lnTo>
                    <a:pt x="391" y="453"/>
                  </a:lnTo>
                  <a:lnTo>
                    <a:pt x="543" y="302"/>
                  </a:lnTo>
                  <a:lnTo>
                    <a:pt x="694" y="148"/>
                  </a:lnTo>
                  <a:lnTo>
                    <a:pt x="756" y="96"/>
                  </a:lnTo>
                  <a:lnTo>
                    <a:pt x="819" y="55"/>
                  </a:lnTo>
                  <a:lnTo>
                    <a:pt x="885" y="25"/>
                  </a:lnTo>
                  <a:lnTo>
                    <a:pt x="952" y="6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159"/>
            <p:cNvSpPr>
              <a:spLocks/>
            </p:cNvSpPr>
            <p:nvPr/>
          </p:nvSpPr>
          <p:spPr bwMode="auto">
            <a:xfrm>
              <a:off x="5178426" y="3262313"/>
              <a:ext cx="1474788" cy="1446213"/>
            </a:xfrm>
            <a:custGeom>
              <a:avLst/>
              <a:gdLst>
                <a:gd name="T0" fmla="*/ 67 w 1859"/>
                <a:gd name="T1" fmla="*/ 0 h 1822"/>
                <a:gd name="T2" fmla="*/ 202 w 1859"/>
                <a:gd name="T3" fmla="*/ 24 h 1822"/>
                <a:gd name="T4" fmla="*/ 336 w 1859"/>
                <a:gd name="T5" fmla="*/ 56 h 1822"/>
                <a:gd name="T6" fmla="*/ 465 w 1859"/>
                <a:gd name="T7" fmla="*/ 95 h 1822"/>
                <a:gd name="T8" fmla="*/ 592 w 1859"/>
                <a:gd name="T9" fmla="*/ 144 h 1822"/>
                <a:gd name="T10" fmla="*/ 716 w 1859"/>
                <a:gd name="T11" fmla="*/ 202 h 1822"/>
                <a:gd name="T12" fmla="*/ 836 w 1859"/>
                <a:gd name="T13" fmla="*/ 266 h 1822"/>
                <a:gd name="T14" fmla="*/ 950 w 1859"/>
                <a:gd name="T15" fmla="*/ 339 h 1822"/>
                <a:gd name="T16" fmla="*/ 1062 w 1859"/>
                <a:gd name="T17" fmla="*/ 419 h 1822"/>
                <a:gd name="T18" fmla="*/ 1167 w 1859"/>
                <a:gd name="T19" fmla="*/ 506 h 1822"/>
                <a:gd name="T20" fmla="*/ 1268 w 1859"/>
                <a:gd name="T21" fmla="*/ 601 h 1822"/>
                <a:gd name="T22" fmla="*/ 1369 w 1859"/>
                <a:gd name="T23" fmla="*/ 708 h 1822"/>
                <a:gd name="T24" fmla="*/ 1460 w 1859"/>
                <a:gd name="T25" fmla="*/ 820 h 1822"/>
                <a:gd name="T26" fmla="*/ 1543 w 1859"/>
                <a:gd name="T27" fmla="*/ 940 h 1822"/>
                <a:gd name="T28" fmla="*/ 1618 w 1859"/>
                <a:gd name="T29" fmla="*/ 1062 h 1822"/>
                <a:gd name="T30" fmla="*/ 1685 w 1859"/>
                <a:gd name="T31" fmla="*/ 1189 h 1822"/>
                <a:gd name="T32" fmla="*/ 1741 w 1859"/>
                <a:gd name="T33" fmla="*/ 1322 h 1822"/>
                <a:gd name="T34" fmla="*/ 1790 w 1859"/>
                <a:gd name="T35" fmla="*/ 1459 h 1822"/>
                <a:gd name="T36" fmla="*/ 1829 w 1859"/>
                <a:gd name="T37" fmla="*/ 1597 h 1822"/>
                <a:gd name="T38" fmla="*/ 1859 w 1859"/>
                <a:gd name="T39" fmla="*/ 1742 h 1822"/>
                <a:gd name="T40" fmla="*/ 1386 w 1859"/>
                <a:gd name="T41" fmla="*/ 1822 h 1822"/>
                <a:gd name="T42" fmla="*/ 1359 w 1859"/>
                <a:gd name="T43" fmla="*/ 1697 h 1822"/>
                <a:gd name="T44" fmla="*/ 1324 w 1859"/>
                <a:gd name="T45" fmla="*/ 1577 h 1822"/>
                <a:gd name="T46" fmla="*/ 1281 w 1859"/>
                <a:gd name="T47" fmla="*/ 1459 h 1822"/>
                <a:gd name="T48" fmla="*/ 1227 w 1859"/>
                <a:gd name="T49" fmla="*/ 1346 h 1822"/>
                <a:gd name="T50" fmla="*/ 1165 w 1859"/>
                <a:gd name="T51" fmla="*/ 1236 h 1822"/>
                <a:gd name="T52" fmla="*/ 1096 w 1859"/>
                <a:gd name="T53" fmla="*/ 1133 h 1822"/>
                <a:gd name="T54" fmla="*/ 1017 w 1859"/>
                <a:gd name="T55" fmla="*/ 1034 h 1822"/>
                <a:gd name="T56" fmla="*/ 931 w 1859"/>
                <a:gd name="T57" fmla="*/ 940 h 1822"/>
                <a:gd name="T58" fmla="*/ 843 w 1859"/>
                <a:gd name="T59" fmla="*/ 859 h 1822"/>
                <a:gd name="T60" fmla="*/ 751 w 1859"/>
                <a:gd name="T61" fmla="*/ 785 h 1822"/>
                <a:gd name="T62" fmla="*/ 654 w 1859"/>
                <a:gd name="T63" fmla="*/ 717 h 1822"/>
                <a:gd name="T64" fmla="*/ 555 w 1859"/>
                <a:gd name="T65" fmla="*/ 659 h 1822"/>
                <a:gd name="T66" fmla="*/ 450 w 1859"/>
                <a:gd name="T67" fmla="*/ 607 h 1822"/>
                <a:gd name="T68" fmla="*/ 342 w 1859"/>
                <a:gd name="T69" fmla="*/ 562 h 1822"/>
                <a:gd name="T70" fmla="*/ 231 w 1859"/>
                <a:gd name="T71" fmla="*/ 524 h 1822"/>
                <a:gd name="T72" fmla="*/ 115 w 1859"/>
                <a:gd name="T73" fmla="*/ 496 h 1822"/>
                <a:gd name="T74" fmla="*/ 0 w 1859"/>
                <a:gd name="T75" fmla="*/ 476 h 1822"/>
                <a:gd name="T76" fmla="*/ 67 w 1859"/>
                <a:gd name="T77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9" h="1822">
                  <a:moveTo>
                    <a:pt x="67" y="0"/>
                  </a:moveTo>
                  <a:lnTo>
                    <a:pt x="202" y="24"/>
                  </a:lnTo>
                  <a:lnTo>
                    <a:pt x="336" y="56"/>
                  </a:lnTo>
                  <a:lnTo>
                    <a:pt x="465" y="95"/>
                  </a:lnTo>
                  <a:lnTo>
                    <a:pt x="592" y="144"/>
                  </a:lnTo>
                  <a:lnTo>
                    <a:pt x="716" y="202"/>
                  </a:lnTo>
                  <a:lnTo>
                    <a:pt x="836" y="266"/>
                  </a:lnTo>
                  <a:lnTo>
                    <a:pt x="950" y="339"/>
                  </a:lnTo>
                  <a:lnTo>
                    <a:pt x="1062" y="419"/>
                  </a:lnTo>
                  <a:lnTo>
                    <a:pt x="1167" y="506"/>
                  </a:lnTo>
                  <a:lnTo>
                    <a:pt x="1268" y="601"/>
                  </a:lnTo>
                  <a:lnTo>
                    <a:pt x="1369" y="708"/>
                  </a:lnTo>
                  <a:lnTo>
                    <a:pt x="1460" y="820"/>
                  </a:lnTo>
                  <a:lnTo>
                    <a:pt x="1543" y="940"/>
                  </a:lnTo>
                  <a:lnTo>
                    <a:pt x="1618" y="1062"/>
                  </a:lnTo>
                  <a:lnTo>
                    <a:pt x="1685" y="1189"/>
                  </a:lnTo>
                  <a:lnTo>
                    <a:pt x="1741" y="1322"/>
                  </a:lnTo>
                  <a:lnTo>
                    <a:pt x="1790" y="1459"/>
                  </a:lnTo>
                  <a:lnTo>
                    <a:pt x="1829" y="1597"/>
                  </a:lnTo>
                  <a:lnTo>
                    <a:pt x="1859" y="1742"/>
                  </a:lnTo>
                  <a:lnTo>
                    <a:pt x="1386" y="1822"/>
                  </a:lnTo>
                  <a:lnTo>
                    <a:pt x="1359" y="1697"/>
                  </a:lnTo>
                  <a:lnTo>
                    <a:pt x="1324" y="1577"/>
                  </a:lnTo>
                  <a:lnTo>
                    <a:pt x="1281" y="1459"/>
                  </a:lnTo>
                  <a:lnTo>
                    <a:pt x="1227" y="1346"/>
                  </a:lnTo>
                  <a:lnTo>
                    <a:pt x="1165" y="1236"/>
                  </a:lnTo>
                  <a:lnTo>
                    <a:pt x="1096" y="1133"/>
                  </a:lnTo>
                  <a:lnTo>
                    <a:pt x="1017" y="1034"/>
                  </a:lnTo>
                  <a:lnTo>
                    <a:pt x="931" y="940"/>
                  </a:lnTo>
                  <a:lnTo>
                    <a:pt x="843" y="859"/>
                  </a:lnTo>
                  <a:lnTo>
                    <a:pt x="751" y="785"/>
                  </a:lnTo>
                  <a:lnTo>
                    <a:pt x="654" y="717"/>
                  </a:lnTo>
                  <a:lnTo>
                    <a:pt x="555" y="659"/>
                  </a:lnTo>
                  <a:lnTo>
                    <a:pt x="450" y="607"/>
                  </a:lnTo>
                  <a:lnTo>
                    <a:pt x="342" y="562"/>
                  </a:lnTo>
                  <a:lnTo>
                    <a:pt x="231" y="524"/>
                  </a:lnTo>
                  <a:lnTo>
                    <a:pt x="115" y="496"/>
                  </a:lnTo>
                  <a:lnTo>
                    <a:pt x="0" y="47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" name="Freeform 160"/>
            <p:cNvSpPr>
              <a:spLocks/>
            </p:cNvSpPr>
            <p:nvPr/>
          </p:nvSpPr>
          <p:spPr bwMode="auto">
            <a:xfrm>
              <a:off x="5229226" y="2287588"/>
              <a:ext cx="2413000" cy="2355850"/>
            </a:xfrm>
            <a:custGeom>
              <a:avLst/>
              <a:gdLst>
                <a:gd name="T0" fmla="*/ 66 w 3042"/>
                <a:gd name="T1" fmla="*/ 0 h 2969"/>
                <a:gd name="T2" fmla="*/ 255 w 3042"/>
                <a:gd name="T3" fmla="*/ 32 h 2969"/>
                <a:gd name="T4" fmla="*/ 440 w 3042"/>
                <a:gd name="T5" fmla="*/ 73 h 2969"/>
                <a:gd name="T6" fmla="*/ 621 w 3042"/>
                <a:gd name="T7" fmla="*/ 124 h 2969"/>
                <a:gd name="T8" fmla="*/ 801 w 3042"/>
                <a:gd name="T9" fmla="*/ 184 h 2969"/>
                <a:gd name="T10" fmla="*/ 975 w 3042"/>
                <a:gd name="T11" fmla="*/ 253 h 2969"/>
                <a:gd name="T12" fmla="*/ 1145 w 3042"/>
                <a:gd name="T13" fmla="*/ 334 h 2969"/>
                <a:gd name="T14" fmla="*/ 1310 w 3042"/>
                <a:gd name="T15" fmla="*/ 422 h 2969"/>
                <a:gd name="T16" fmla="*/ 1470 w 3042"/>
                <a:gd name="T17" fmla="*/ 519 h 2969"/>
                <a:gd name="T18" fmla="*/ 1628 w 3042"/>
                <a:gd name="T19" fmla="*/ 626 h 2969"/>
                <a:gd name="T20" fmla="*/ 1777 w 3042"/>
                <a:gd name="T21" fmla="*/ 740 h 2969"/>
                <a:gd name="T22" fmla="*/ 1923 w 3042"/>
                <a:gd name="T23" fmla="*/ 864 h 2969"/>
                <a:gd name="T24" fmla="*/ 2061 w 3042"/>
                <a:gd name="T25" fmla="*/ 997 h 2969"/>
                <a:gd name="T26" fmla="*/ 2187 w 3042"/>
                <a:gd name="T27" fmla="*/ 1130 h 2969"/>
                <a:gd name="T28" fmla="*/ 2305 w 3042"/>
                <a:gd name="T29" fmla="*/ 1266 h 2969"/>
                <a:gd name="T30" fmla="*/ 2415 w 3042"/>
                <a:gd name="T31" fmla="*/ 1409 h 2969"/>
                <a:gd name="T32" fmla="*/ 2518 w 3042"/>
                <a:gd name="T33" fmla="*/ 1557 h 2969"/>
                <a:gd name="T34" fmla="*/ 2611 w 3042"/>
                <a:gd name="T35" fmla="*/ 1710 h 2969"/>
                <a:gd name="T36" fmla="*/ 2699 w 3042"/>
                <a:gd name="T37" fmla="*/ 1867 h 2969"/>
                <a:gd name="T38" fmla="*/ 2778 w 3042"/>
                <a:gd name="T39" fmla="*/ 2029 h 2969"/>
                <a:gd name="T40" fmla="*/ 2847 w 3042"/>
                <a:gd name="T41" fmla="*/ 2193 h 2969"/>
                <a:gd name="T42" fmla="*/ 2909 w 3042"/>
                <a:gd name="T43" fmla="*/ 2362 h 2969"/>
                <a:gd name="T44" fmla="*/ 2961 w 3042"/>
                <a:gd name="T45" fmla="*/ 2534 h 2969"/>
                <a:gd name="T46" fmla="*/ 3006 w 3042"/>
                <a:gd name="T47" fmla="*/ 2710 h 2969"/>
                <a:gd name="T48" fmla="*/ 3042 w 3042"/>
                <a:gd name="T49" fmla="*/ 2888 h 2969"/>
                <a:gd name="T50" fmla="*/ 2570 w 3042"/>
                <a:gd name="T51" fmla="*/ 2969 h 2969"/>
                <a:gd name="T52" fmla="*/ 2537 w 3042"/>
                <a:gd name="T53" fmla="*/ 2800 h 2969"/>
                <a:gd name="T54" fmla="*/ 2494 w 3042"/>
                <a:gd name="T55" fmla="*/ 2635 h 2969"/>
                <a:gd name="T56" fmla="*/ 2441 w 3042"/>
                <a:gd name="T57" fmla="*/ 2474 h 2969"/>
                <a:gd name="T58" fmla="*/ 2381 w 3042"/>
                <a:gd name="T59" fmla="*/ 2317 h 2969"/>
                <a:gd name="T60" fmla="*/ 2312 w 3042"/>
                <a:gd name="T61" fmla="*/ 2161 h 2969"/>
                <a:gd name="T62" fmla="*/ 2234 w 3042"/>
                <a:gd name="T63" fmla="*/ 2012 h 2969"/>
                <a:gd name="T64" fmla="*/ 2148 w 3042"/>
                <a:gd name="T65" fmla="*/ 1867 h 2969"/>
                <a:gd name="T66" fmla="*/ 2054 w 3042"/>
                <a:gd name="T67" fmla="*/ 1727 h 2969"/>
                <a:gd name="T68" fmla="*/ 1951 w 3042"/>
                <a:gd name="T69" fmla="*/ 1590 h 2969"/>
                <a:gd name="T70" fmla="*/ 1843 w 3042"/>
                <a:gd name="T71" fmla="*/ 1461 h 2969"/>
                <a:gd name="T72" fmla="*/ 1723 w 3042"/>
                <a:gd name="T73" fmla="*/ 1336 h 2969"/>
                <a:gd name="T74" fmla="*/ 1592 w 3042"/>
                <a:gd name="T75" fmla="*/ 1212 h 2969"/>
                <a:gd name="T76" fmla="*/ 1455 w 3042"/>
                <a:gd name="T77" fmla="*/ 1096 h 2969"/>
                <a:gd name="T78" fmla="*/ 1311 w 3042"/>
                <a:gd name="T79" fmla="*/ 991 h 2969"/>
                <a:gd name="T80" fmla="*/ 1164 w 3042"/>
                <a:gd name="T81" fmla="*/ 892 h 2969"/>
                <a:gd name="T82" fmla="*/ 1010 w 3042"/>
                <a:gd name="T83" fmla="*/ 804 h 2969"/>
                <a:gd name="T84" fmla="*/ 851 w 3042"/>
                <a:gd name="T85" fmla="*/ 725 h 2969"/>
                <a:gd name="T86" fmla="*/ 688 w 3042"/>
                <a:gd name="T87" fmla="*/ 656 h 2969"/>
                <a:gd name="T88" fmla="*/ 522 w 3042"/>
                <a:gd name="T89" fmla="*/ 596 h 2969"/>
                <a:gd name="T90" fmla="*/ 352 w 3042"/>
                <a:gd name="T91" fmla="*/ 545 h 2969"/>
                <a:gd name="T92" fmla="*/ 178 w 3042"/>
                <a:gd name="T93" fmla="*/ 506 h 2969"/>
                <a:gd name="T94" fmla="*/ 0 w 3042"/>
                <a:gd name="T95" fmla="*/ 474 h 2969"/>
                <a:gd name="T96" fmla="*/ 66 w 3042"/>
                <a:gd name="T97" fmla="*/ 0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2" h="2969">
                  <a:moveTo>
                    <a:pt x="66" y="0"/>
                  </a:moveTo>
                  <a:lnTo>
                    <a:pt x="255" y="32"/>
                  </a:lnTo>
                  <a:lnTo>
                    <a:pt x="440" y="73"/>
                  </a:lnTo>
                  <a:lnTo>
                    <a:pt x="621" y="124"/>
                  </a:lnTo>
                  <a:lnTo>
                    <a:pt x="801" y="184"/>
                  </a:lnTo>
                  <a:lnTo>
                    <a:pt x="975" y="253"/>
                  </a:lnTo>
                  <a:lnTo>
                    <a:pt x="1145" y="334"/>
                  </a:lnTo>
                  <a:lnTo>
                    <a:pt x="1310" y="422"/>
                  </a:lnTo>
                  <a:lnTo>
                    <a:pt x="1470" y="519"/>
                  </a:lnTo>
                  <a:lnTo>
                    <a:pt x="1628" y="626"/>
                  </a:lnTo>
                  <a:lnTo>
                    <a:pt x="1777" y="740"/>
                  </a:lnTo>
                  <a:lnTo>
                    <a:pt x="1923" y="864"/>
                  </a:lnTo>
                  <a:lnTo>
                    <a:pt x="2061" y="997"/>
                  </a:lnTo>
                  <a:lnTo>
                    <a:pt x="2187" y="1130"/>
                  </a:lnTo>
                  <a:lnTo>
                    <a:pt x="2305" y="1266"/>
                  </a:lnTo>
                  <a:lnTo>
                    <a:pt x="2415" y="1409"/>
                  </a:lnTo>
                  <a:lnTo>
                    <a:pt x="2518" y="1557"/>
                  </a:lnTo>
                  <a:lnTo>
                    <a:pt x="2611" y="1710"/>
                  </a:lnTo>
                  <a:lnTo>
                    <a:pt x="2699" y="1867"/>
                  </a:lnTo>
                  <a:lnTo>
                    <a:pt x="2778" y="2029"/>
                  </a:lnTo>
                  <a:lnTo>
                    <a:pt x="2847" y="2193"/>
                  </a:lnTo>
                  <a:lnTo>
                    <a:pt x="2909" y="2362"/>
                  </a:lnTo>
                  <a:lnTo>
                    <a:pt x="2961" y="2534"/>
                  </a:lnTo>
                  <a:lnTo>
                    <a:pt x="3006" y="2710"/>
                  </a:lnTo>
                  <a:lnTo>
                    <a:pt x="3042" y="2888"/>
                  </a:lnTo>
                  <a:lnTo>
                    <a:pt x="2570" y="2969"/>
                  </a:lnTo>
                  <a:lnTo>
                    <a:pt x="2537" y="2800"/>
                  </a:lnTo>
                  <a:lnTo>
                    <a:pt x="2494" y="2635"/>
                  </a:lnTo>
                  <a:lnTo>
                    <a:pt x="2441" y="2474"/>
                  </a:lnTo>
                  <a:lnTo>
                    <a:pt x="2381" y="2317"/>
                  </a:lnTo>
                  <a:lnTo>
                    <a:pt x="2312" y="2161"/>
                  </a:lnTo>
                  <a:lnTo>
                    <a:pt x="2234" y="2012"/>
                  </a:lnTo>
                  <a:lnTo>
                    <a:pt x="2148" y="1867"/>
                  </a:lnTo>
                  <a:lnTo>
                    <a:pt x="2054" y="1727"/>
                  </a:lnTo>
                  <a:lnTo>
                    <a:pt x="1951" y="1590"/>
                  </a:lnTo>
                  <a:lnTo>
                    <a:pt x="1843" y="1461"/>
                  </a:lnTo>
                  <a:lnTo>
                    <a:pt x="1723" y="1336"/>
                  </a:lnTo>
                  <a:lnTo>
                    <a:pt x="1592" y="1212"/>
                  </a:lnTo>
                  <a:lnTo>
                    <a:pt x="1455" y="1096"/>
                  </a:lnTo>
                  <a:lnTo>
                    <a:pt x="1311" y="991"/>
                  </a:lnTo>
                  <a:lnTo>
                    <a:pt x="1164" y="892"/>
                  </a:lnTo>
                  <a:lnTo>
                    <a:pt x="1010" y="804"/>
                  </a:lnTo>
                  <a:lnTo>
                    <a:pt x="851" y="725"/>
                  </a:lnTo>
                  <a:lnTo>
                    <a:pt x="688" y="656"/>
                  </a:lnTo>
                  <a:lnTo>
                    <a:pt x="522" y="596"/>
                  </a:lnTo>
                  <a:lnTo>
                    <a:pt x="352" y="545"/>
                  </a:lnTo>
                  <a:lnTo>
                    <a:pt x="178" y="506"/>
                  </a:lnTo>
                  <a:lnTo>
                    <a:pt x="0" y="474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447982" y="993154"/>
            <a:ext cx="0" cy="2058063"/>
          </a:xfrm>
          <a:prstGeom prst="line">
            <a:avLst/>
          </a:prstGeom>
          <a:ln w="38100">
            <a:solidFill>
              <a:srgbClr val="4255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3"/>
          <p:cNvSpPr>
            <a:spLocks/>
          </p:cNvSpPr>
          <p:nvPr/>
        </p:nvSpPr>
        <p:spPr bwMode="auto">
          <a:xfrm>
            <a:off x="5387601" y="3666526"/>
            <a:ext cx="365023" cy="295328"/>
          </a:xfrm>
          <a:custGeom>
            <a:avLst/>
            <a:gdLst>
              <a:gd name="T0" fmla="*/ 1551 w 2092"/>
              <a:gd name="T1" fmla="*/ 12 h 1695"/>
              <a:gd name="T2" fmla="*/ 1687 w 2092"/>
              <a:gd name="T3" fmla="*/ 71 h 1695"/>
              <a:gd name="T4" fmla="*/ 1834 w 2092"/>
              <a:gd name="T5" fmla="*/ 117 h 1695"/>
              <a:gd name="T6" fmla="*/ 2035 w 2092"/>
              <a:gd name="T7" fmla="*/ 30 h 1695"/>
              <a:gd name="T8" fmla="*/ 1962 w 2092"/>
              <a:gd name="T9" fmla="*/ 167 h 1695"/>
              <a:gd name="T10" fmla="*/ 1846 w 2092"/>
              <a:gd name="T11" fmla="*/ 268 h 1695"/>
              <a:gd name="T12" fmla="*/ 2033 w 2092"/>
              <a:gd name="T13" fmla="*/ 224 h 1695"/>
              <a:gd name="T14" fmla="*/ 2017 w 2092"/>
              <a:gd name="T15" fmla="*/ 298 h 1695"/>
              <a:gd name="T16" fmla="*/ 1878 w 2092"/>
              <a:gd name="T17" fmla="*/ 422 h 1695"/>
              <a:gd name="T18" fmla="*/ 1872 w 2092"/>
              <a:gd name="T19" fmla="*/ 603 h 1695"/>
              <a:gd name="T20" fmla="*/ 1836 w 2092"/>
              <a:gd name="T21" fmla="*/ 795 h 1695"/>
              <a:gd name="T22" fmla="*/ 1768 w 2092"/>
              <a:gd name="T23" fmla="*/ 983 h 1695"/>
              <a:gd name="T24" fmla="*/ 1669 w 2092"/>
              <a:gd name="T25" fmla="*/ 1161 h 1695"/>
              <a:gd name="T26" fmla="*/ 1541 w 2092"/>
              <a:gd name="T27" fmla="*/ 1324 h 1695"/>
              <a:gd name="T28" fmla="*/ 1385 w 2092"/>
              <a:gd name="T29" fmla="*/ 1464 h 1695"/>
              <a:gd name="T30" fmla="*/ 1199 w 2092"/>
              <a:gd name="T31" fmla="*/ 1576 h 1695"/>
              <a:gd name="T32" fmla="*/ 985 w 2092"/>
              <a:gd name="T33" fmla="*/ 1654 h 1695"/>
              <a:gd name="T34" fmla="*/ 745 w 2092"/>
              <a:gd name="T35" fmla="*/ 1692 h 1695"/>
              <a:gd name="T36" fmla="*/ 480 w 2092"/>
              <a:gd name="T37" fmla="*/ 1681 h 1695"/>
              <a:gd name="T38" fmla="*/ 228 w 2092"/>
              <a:gd name="T39" fmla="*/ 1617 h 1695"/>
              <a:gd name="T40" fmla="*/ 0 w 2092"/>
              <a:gd name="T41" fmla="*/ 1502 h 1695"/>
              <a:gd name="T42" fmla="*/ 178 w 2092"/>
              <a:gd name="T43" fmla="*/ 1505 h 1695"/>
              <a:gd name="T44" fmla="*/ 390 w 2092"/>
              <a:gd name="T45" fmla="*/ 1459 h 1695"/>
              <a:gd name="T46" fmla="*/ 579 w 2092"/>
              <a:gd name="T47" fmla="*/ 1366 h 1695"/>
              <a:gd name="T48" fmla="*/ 537 w 2092"/>
              <a:gd name="T49" fmla="*/ 1312 h 1695"/>
              <a:gd name="T50" fmla="*/ 405 w 2092"/>
              <a:gd name="T51" fmla="*/ 1252 h 1695"/>
              <a:gd name="T52" fmla="*/ 301 w 2092"/>
              <a:gd name="T53" fmla="*/ 1156 h 1695"/>
              <a:gd name="T54" fmla="*/ 235 w 2092"/>
              <a:gd name="T55" fmla="*/ 1028 h 1695"/>
              <a:gd name="T56" fmla="*/ 354 w 2092"/>
              <a:gd name="T57" fmla="*/ 1034 h 1695"/>
              <a:gd name="T58" fmla="*/ 381 w 2092"/>
              <a:gd name="T59" fmla="*/ 1008 h 1695"/>
              <a:gd name="T60" fmla="*/ 253 w 2092"/>
              <a:gd name="T61" fmla="*/ 940 h 1695"/>
              <a:gd name="T62" fmla="*/ 155 w 2092"/>
              <a:gd name="T63" fmla="*/ 836 h 1695"/>
              <a:gd name="T64" fmla="*/ 96 w 2092"/>
              <a:gd name="T65" fmla="*/ 701 h 1695"/>
              <a:gd name="T66" fmla="*/ 84 w 2092"/>
              <a:gd name="T67" fmla="*/ 596 h 1695"/>
              <a:gd name="T68" fmla="*/ 227 w 2092"/>
              <a:gd name="T69" fmla="*/ 644 h 1695"/>
              <a:gd name="T70" fmla="*/ 201 w 2092"/>
              <a:gd name="T71" fmla="*/ 583 h 1695"/>
              <a:gd name="T72" fmla="*/ 118 w 2092"/>
              <a:gd name="T73" fmla="*/ 451 h 1695"/>
              <a:gd name="T74" fmla="*/ 88 w 2092"/>
              <a:gd name="T75" fmla="*/ 293 h 1695"/>
              <a:gd name="T76" fmla="*/ 109 w 2092"/>
              <a:gd name="T77" fmla="*/ 158 h 1695"/>
              <a:gd name="T78" fmla="*/ 201 w 2092"/>
              <a:gd name="T79" fmla="*/ 140 h 1695"/>
              <a:gd name="T80" fmla="*/ 391 w 2092"/>
              <a:gd name="T81" fmla="*/ 305 h 1695"/>
              <a:gd name="T82" fmla="*/ 610 w 2092"/>
              <a:gd name="T83" fmla="*/ 427 h 1695"/>
              <a:gd name="T84" fmla="*/ 856 w 2092"/>
              <a:gd name="T85" fmla="*/ 503 h 1695"/>
              <a:gd name="T86" fmla="*/ 1023 w 2092"/>
              <a:gd name="T87" fmla="*/ 477 h 1695"/>
              <a:gd name="T88" fmla="*/ 1033 w 2092"/>
              <a:gd name="T89" fmla="*/ 322 h 1695"/>
              <a:gd name="T90" fmla="*/ 1097 w 2092"/>
              <a:gd name="T91" fmla="*/ 183 h 1695"/>
              <a:gd name="T92" fmla="*/ 1204 w 2092"/>
              <a:gd name="T93" fmla="*/ 77 h 1695"/>
              <a:gd name="T94" fmla="*/ 1343 w 2092"/>
              <a:gd name="T95" fmla="*/ 13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92" h="1695">
                <a:moveTo>
                  <a:pt x="1449" y="0"/>
                </a:moveTo>
                <a:lnTo>
                  <a:pt x="1501" y="3"/>
                </a:lnTo>
                <a:lnTo>
                  <a:pt x="1551" y="12"/>
                </a:lnTo>
                <a:lnTo>
                  <a:pt x="1600" y="27"/>
                </a:lnTo>
                <a:lnTo>
                  <a:pt x="1645" y="47"/>
                </a:lnTo>
                <a:lnTo>
                  <a:pt x="1687" y="71"/>
                </a:lnTo>
                <a:lnTo>
                  <a:pt x="1727" y="101"/>
                </a:lnTo>
                <a:lnTo>
                  <a:pt x="1762" y="135"/>
                </a:lnTo>
                <a:lnTo>
                  <a:pt x="1834" y="117"/>
                </a:lnTo>
                <a:lnTo>
                  <a:pt x="1904" y="94"/>
                </a:lnTo>
                <a:lnTo>
                  <a:pt x="1971" y="66"/>
                </a:lnTo>
                <a:lnTo>
                  <a:pt x="2035" y="30"/>
                </a:lnTo>
                <a:lnTo>
                  <a:pt x="2016" y="80"/>
                </a:lnTo>
                <a:lnTo>
                  <a:pt x="1992" y="125"/>
                </a:lnTo>
                <a:lnTo>
                  <a:pt x="1962" y="167"/>
                </a:lnTo>
                <a:lnTo>
                  <a:pt x="1928" y="205"/>
                </a:lnTo>
                <a:lnTo>
                  <a:pt x="1889" y="238"/>
                </a:lnTo>
                <a:lnTo>
                  <a:pt x="1846" y="268"/>
                </a:lnTo>
                <a:lnTo>
                  <a:pt x="1910" y="258"/>
                </a:lnTo>
                <a:lnTo>
                  <a:pt x="1973" y="243"/>
                </a:lnTo>
                <a:lnTo>
                  <a:pt x="2033" y="224"/>
                </a:lnTo>
                <a:lnTo>
                  <a:pt x="2092" y="200"/>
                </a:lnTo>
                <a:lnTo>
                  <a:pt x="2057" y="250"/>
                </a:lnTo>
                <a:lnTo>
                  <a:pt x="2017" y="298"/>
                </a:lnTo>
                <a:lnTo>
                  <a:pt x="1974" y="343"/>
                </a:lnTo>
                <a:lnTo>
                  <a:pt x="1928" y="383"/>
                </a:lnTo>
                <a:lnTo>
                  <a:pt x="1878" y="422"/>
                </a:lnTo>
                <a:lnTo>
                  <a:pt x="1880" y="477"/>
                </a:lnTo>
                <a:lnTo>
                  <a:pt x="1878" y="540"/>
                </a:lnTo>
                <a:lnTo>
                  <a:pt x="1872" y="603"/>
                </a:lnTo>
                <a:lnTo>
                  <a:pt x="1864" y="667"/>
                </a:lnTo>
                <a:lnTo>
                  <a:pt x="1851" y="732"/>
                </a:lnTo>
                <a:lnTo>
                  <a:pt x="1836" y="795"/>
                </a:lnTo>
                <a:lnTo>
                  <a:pt x="1816" y="859"/>
                </a:lnTo>
                <a:lnTo>
                  <a:pt x="1794" y="921"/>
                </a:lnTo>
                <a:lnTo>
                  <a:pt x="1768" y="983"/>
                </a:lnTo>
                <a:lnTo>
                  <a:pt x="1739" y="1043"/>
                </a:lnTo>
                <a:lnTo>
                  <a:pt x="1706" y="1104"/>
                </a:lnTo>
                <a:lnTo>
                  <a:pt x="1669" y="1161"/>
                </a:lnTo>
                <a:lnTo>
                  <a:pt x="1630" y="1217"/>
                </a:lnTo>
                <a:lnTo>
                  <a:pt x="1588" y="1271"/>
                </a:lnTo>
                <a:lnTo>
                  <a:pt x="1541" y="1324"/>
                </a:lnTo>
                <a:lnTo>
                  <a:pt x="1493" y="1373"/>
                </a:lnTo>
                <a:lnTo>
                  <a:pt x="1440" y="1420"/>
                </a:lnTo>
                <a:lnTo>
                  <a:pt x="1385" y="1464"/>
                </a:lnTo>
                <a:lnTo>
                  <a:pt x="1326" y="1504"/>
                </a:lnTo>
                <a:lnTo>
                  <a:pt x="1263" y="1542"/>
                </a:lnTo>
                <a:lnTo>
                  <a:pt x="1199" y="1576"/>
                </a:lnTo>
                <a:lnTo>
                  <a:pt x="1131" y="1606"/>
                </a:lnTo>
                <a:lnTo>
                  <a:pt x="1059" y="1632"/>
                </a:lnTo>
                <a:lnTo>
                  <a:pt x="985" y="1654"/>
                </a:lnTo>
                <a:lnTo>
                  <a:pt x="908" y="1672"/>
                </a:lnTo>
                <a:lnTo>
                  <a:pt x="828" y="1684"/>
                </a:lnTo>
                <a:lnTo>
                  <a:pt x="745" y="1692"/>
                </a:lnTo>
                <a:lnTo>
                  <a:pt x="659" y="1695"/>
                </a:lnTo>
                <a:lnTo>
                  <a:pt x="568" y="1691"/>
                </a:lnTo>
                <a:lnTo>
                  <a:pt x="480" y="1681"/>
                </a:lnTo>
                <a:lnTo>
                  <a:pt x="394" y="1666"/>
                </a:lnTo>
                <a:lnTo>
                  <a:pt x="310" y="1644"/>
                </a:lnTo>
                <a:lnTo>
                  <a:pt x="228" y="1617"/>
                </a:lnTo>
                <a:lnTo>
                  <a:pt x="149" y="1584"/>
                </a:lnTo>
                <a:lnTo>
                  <a:pt x="73" y="1545"/>
                </a:lnTo>
                <a:lnTo>
                  <a:pt x="0" y="1502"/>
                </a:lnTo>
                <a:lnTo>
                  <a:pt x="51" y="1507"/>
                </a:lnTo>
                <a:lnTo>
                  <a:pt x="103" y="1509"/>
                </a:lnTo>
                <a:lnTo>
                  <a:pt x="178" y="1505"/>
                </a:lnTo>
                <a:lnTo>
                  <a:pt x="251" y="1496"/>
                </a:lnTo>
                <a:lnTo>
                  <a:pt x="321" y="1480"/>
                </a:lnTo>
                <a:lnTo>
                  <a:pt x="390" y="1459"/>
                </a:lnTo>
                <a:lnTo>
                  <a:pt x="456" y="1434"/>
                </a:lnTo>
                <a:lnTo>
                  <a:pt x="519" y="1402"/>
                </a:lnTo>
                <a:lnTo>
                  <a:pt x="579" y="1366"/>
                </a:lnTo>
                <a:lnTo>
                  <a:pt x="636" y="1325"/>
                </a:lnTo>
                <a:lnTo>
                  <a:pt x="586" y="1322"/>
                </a:lnTo>
                <a:lnTo>
                  <a:pt x="537" y="1312"/>
                </a:lnTo>
                <a:lnTo>
                  <a:pt x="490" y="1296"/>
                </a:lnTo>
                <a:lnTo>
                  <a:pt x="446" y="1278"/>
                </a:lnTo>
                <a:lnTo>
                  <a:pt x="405" y="1252"/>
                </a:lnTo>
                <a:lnTo>
                  <a:pt x="366" y="1224"/>
                </a:lnTo>
                <a:lnTo>
                  <a:pt x="332" y="1192"/>
                </a:lnTo>
                <a:lnTo>
                  <a:pt x="301" y="1156"/>
                </a:lnTo>
                <a:lnTo>
                  <a:pt x="275" y="1116"/>
                </a:lnTo>
                <a:lnTo>
                  <a:pt x="253" y="1073"/>
                </a:lnTo>
                <a:lnTo>
                  <a:pt x="235" y="1028"/>
                </a:lnTo>
                <a:lnTo>
                  <a:pt x="275" y="1034"/>
                </a:lnTo>
                <a:lnTo>
                  <a:pt x="316" y="1036"/>
                </a:lnTo>
                <a:lnTo>
                  <a:pt x="354" y="1034"/>
                </a:lnTo>
                <a:lnTo>
                  <a:pt x="392" y="1029"/>
                </a:lnTo>
                <a:lnTo>
                  <a:pt x="429" y="1020"/>
                </a:lnTo>
                <a:lnTo>
                  <a:pt x="381" y="1008"/>
                </a:lnTo>
                <a:lnTo>
                  <a:pt x="335" y="991"/>
                </a:lnTo>
                <a:lnTo>
                  <a:pt x="292" y="968"/>
                </a:lnTo>
                <a:lnTo>
                  <a:pt x="253" y="940"/>
                </a:lnTo>
                <a:lnTo>
                  <a:pt x="215" y="909"/>
                </a:lnTo>
                <a:lnTo>
                  <a:pt x="183" y="874"/>
                </a:lnTo>
                <a:lnTo>
                  <a:pt x="155" y="836"/>
                </a:lnTo>
                <a:lnTo>
                  <a:pt x="130" y="793"/>
                </a:lnTo>
                <a:lnTo>
                  <a:pt x="110" y="749"/>
                </a:lnTo>
                <a:lnTo>
                  <a:pt x="96" y="701"/>
                </a:lnTo>
                <a:lnTo>
                  <a:pt x="87" y="652"/>
                </a:lnTo>
                <a:lnTo>
                  <a:pt x="84" y="601"/>
                </a:lnTo>
                <a:lnTo>
                  <a:pt x="84" y="596"/>
                </a:lnTo>
                <a:lnTo>
                  <a:pt x="129" y="617"/>
                </a:lnTo>
                <a:lnTo>
                  <a:pt x="177" y="633"/>
                </a:lnTo>
                <a:lnTo>
                  <a:pt x="227" y="644"/>
                </a:lnTo>
                <a:lnTo>
                  <a:pt x="279" y="650"/>
                </a:lnTo>
                <a:lnTo>
                  <a:pt x="237" y="618"/>
                </a:lnTo>
                <a:lnTo>
                  <a:pt x="201" y="583"/>
                </a:lnTo>
                <a:lnTo>
                  <a:pt x="168" y="542"/>
                </a:lnTo>
                <a:lnTo>
                  <a:pt x="140" y="498"/>
                </a:lnTo>
                <a:lnTo>
                  <a:pt x="118" y="451"/>
                </a:lnTo>
                <a:lnTo>
                  <a:pt x="102" y="400"/>
                </a:lnTo>
                <a:lnTo>
                  <a:pt x="92" y="348"/>
                </a:lnTo>
                <a:lnTo>
                  <a:pt x="88" y="293"/>
                </a:lnTo>
                <a:lnTo>
                  <a:pt x="91" y="247"/>
                </a:lnTo>
                <a:lnTo>
                  <a:pt x="98" y="202"/>
                </a:lnTo>
                <a:lnTo>
                  <a:pt x="109" y="158"/>
                </a:lnTo>
                <a:lnTo>
                  <a:pt x="126" y="117"/>
                </a:lnTo>
                <a:lnTo>
                  <a:pt x="146" y="78"/>
                </a:lnTo>
                <a:lnTo>
                  <a:pt x="201" y="140"/>
                </a:lnTo>
                <a:lnTo>
                  <a:pt x="260" y="200"/>
                </a:lnTo>
                <a:lnTo>
                  <a:pt x="323" y="255"/>
                </a:lnTo>
                <a:lnTo>
                  <a:pt x="391" y="305"/>
                </a:lnTo>
                <a:lnTo>
                  <a:pt x="460" y="350"/>
                </a:lnTo>
                <a:lnTo>
                  <a:pt x="534" y="392"/>
                </a:lnTo>
                <a:lnTo>
                  <a:pt x="610" y="427"/>
                </a:lnTo>
                <a:lnTo>
                  <a:pt x="690" y="458"/>
                </a:lnTo>
                <a:lnTo>
                  <a:pt x="771" y="484"/>
                </a:lnTo>
                <a:lnTo>
                  <a:pt x="856" y="503"/>
                </a:lnTo>
                <a:lnTo>
                  <a:pt x="942" y="518"/>
                </a:lnTo>
                <a:lnTo>
                  <a:pt x="1031" y="525"/>
                </a:lnTo>
                <a:lnTo>
                  <a:pt x="1023" y="477"/>
                </a:lnTo>
                <a:lnTo>
                  <a:pt x="1020" y="427"/>
                </a:lnTo>
                <a:lnTo>
                  <a:pt x="1023" y="374"/>
                </a:lnTo>
                <a:lnTo>
                  <a:pt x="1033" y="322"/>
                </a:lnTo>
                <a:lnTo>
                  <a:pt x="1048" y="272"/>
                </a:lnTo>
                <a:lnTo>
                  <a:pt x="1070" y="226"/>
                </a:lnTo>
                <a:lnTo>
                  <a:pt x="1097" y="183"/>
                </a:lnTo>
                <a:lnTo>
                  <a:pt x="1128" y="144"/>
                </a:lnTo>
                <a:lnTo>
                  <a:pt x="1164" y="107"/>
                </a:lnTo>
                <a:lnTo>
                  <a:pt x="1204" y="77"/>
                </a:lnTo>
                <a:lnTo>
                  <a:pt x="1247" y="50"/>
                </a:lnTo>
                <a:lnTo>
                  <a:pt x="1293" y="28"/>
                </a:lnTo>
                <a:lnTo>
                  <a:pt x="1343" y="13"/>
                </a:lnTo>
                <a:lnTo>
                  <a:pt x="1395" y="3"/>
                </a:lnTo>
                <a:lnTo>
                  <a:pt x="1449" y="0"/>
                </a:lnTo>
                <a:close/>
              </a:path>
            </a:pathLst>
          </a:custGeom>
          <a:solidFill>
            <a:srgbClr val="42556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srgbClr val="425563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7CD6DD-64F8-4CE1-84CD-A19170D2AC09}"/>
              </a:ext>
            </a:extLst>
          </p:cNvPr>
          <p:cNvGrpSpPr/>
          <p:nvPr/>
        </p:nvGrpSpPr>
        <p:grpSpPr>
          <a:xfrm>
            <a:off x="6075649" y="1120869"/>
            <a:ext cx="567746" cy="623818"/>
            <a:chOff x="239991" y="2173631"/>
            <a:chExt cx="676925" cy="743782"/>
          </a:xfrm>
          <a:solidFill>
            <a:srgbClr val="41B6E6"/>
          </a:solidFill>
        </p:grpSpPr>
        <p:sp>
          <p:nvSpPr>
            <p:cNvPr id="42" name="Freeform: Shape 56">
              <a:extLst>
                <a:ext uri="{FF2B5EF4-FFF2-40B4-BE49-F238E27FC236}">
                  <a16:creationId xmlns:a16="http://schemas.microsoft.com/office/drawing/2014/main" id="{6A95576C-51DA-4719-AC9F-DE8611952923}"/>
                </a:ext>
              </a:extLst>
            </p:cNvPr>
            <p:cNvSpPr/>
            <p:nvPr/>
          </p:nvSpPr>
          <p:spPr>
            <a:xfrm>
              <a:off x="456440" y="2357487"/>
              <a:ext cx="225642" cy="41786"/>
            </a:xfrm>
            <a:custGeom>
              <a:avLst/>
              <a:gdLst>
                <a:gd name="connsiteX0" fmla="*/ 5484 w 225641"/>
                <a:gd name="connsiteY0" fmla="*/ 5484 h 41785"/>
                <a:gd name="connsiteX1" fmla="*/ 222769 w 225641"/>
                <a:gd name="connsiteY1" fmla="*/ 5484 h 41785"/>
                <a:gd name="connsiteX2" fmla="*/ 222769 w 225641"/>
                <a:gd name="connsiteY2" fmla="*/ 38913 h 41785"/>
                <a:gd name="connsiteX3" fmla="*/ 5484 w 225641"/>
                <a:gd name="connsiteY3" fmla="*/ 38913 h 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1" h="41785">
                  <a:moveTo>
                    <a:pt x="5484" y="5484"/>
                  </a:moveTo>
                  <a:lnTo>
                    <a:pt x="222769" y="5484"/>
                  </a:lnTo>
                  <a:lnTo>
                    <a:pt x="222769" y="38913"/>
                  </a:lnTo>
                  <a:lnTo>
                    <a:pt x="5484" y="38913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3" name="Freeform: Shape 57">
              <a:extLst>
                <a:ext uri="{FF2B5EF4-FFF2-40B4-BE49-F238E27FC236}">
                  <a16:creationId xmlns:a16="http://schemas.microsoft.com/office/drawing/2014/main" id="{51CD2076-B8AD-43AB-BF4B-E2B595B72314}"/>
                </a:ext>
              </a:extLst>
            </p:cNvPr>
            <p:cNvSpPr/>
            <p:nvPr/>
          </p:nvSpPr>
          <p:spPr>
            <a:xfrm>
              <a:off x="456440" y="2424344"/>
              <a:ext cx="225642" cy="41786"/>
            </a:xfrm>
            <a:custGeom>
              <a:avLst/>
              <a:gdLst>
                <a:gd name="connsiteX0" fmla="*/ 5484 w 225641"/>
                <a:gd name="connsiteY0" fmla="*/ 5484 h 41785"/>
                <a:gd name="connsiteX1" fmla="*/ 222769 w 225641"/>
                <a:gd name="connsiteY1" fmla="*/ 5484 h 41785"/>
                <a:gd name="connsiteX2" fmla="*/ 222769 w 225641"/>
                <a:gd name="connsiteY2" fmla="*/ 38913 h 41785"/>
                <a:gd name="connsiteX3" fmla="*/ 5484 w 225641"/>
                <a:gd name="connsiteY3" fmla="*/ 38913 h 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1" h="41785">
                  <a:moveTo>
                    <a:pt x="5484" y="5484"/>
                  </a:moveTo>
                  <a:lnTo>
                    <a:pt x="222769" y="5484"/>
                  </a:lnTo>
                  <a:lnTo>
                    <a:pt x="222769" y="38913"/>
                  </a:lnTo>
                  <a:lnTo>
                    <a:pt x="5484" y="38913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4" name="Freeform: Shape 58">
              <a:extLst>
                <a:ext uri="{FF2B5EF4-FFF2-40B4-BE49-F238E27FC236}">
                  <a16:creationId xmlns:a16="http://schemas.microsoft.com/office/drawing/2014/main" id="{AC54BAC7-1A82-4E9E-A1DE-899F01E20A01}"/>
                </a:ext>
              </a:extLst>
            </p:cNvPr>
            <p:cNvSpPr/>
            <p:nvPr/>
          </p:nvSpPr>
          <p:spPr>
            <a:xfrm>
              <a:off x="456440" y="2491201"/>
              <a:ext cx="225642" cy="41786"/>
            </a:xfrm>
            <a:custGeom>
              <a:avLst/>
              <a:gdLst>
                <a:gd name="connsiteX0" fmla="*/ 5484 w 225641"/>
                <a:gd name="connsiteY0" fmla="*/ 5484 h 41785"/>
                <a:gd name="connsiteX1" fmla="*/ 222769 w 225641"/>
                <a:gd name="connsiteY1" fmla="*/ 5484 h 41785"/>
                <a:gd name="connsiteX2" fmla="*/ 222769 w 225641"/>
                <a:gd name="connsiteY2" fmla="*/ 38913 h 41785"/>
                <a:gd name="connsiteX3" fmla="*/ 5484 w 225641"/>
                <a:gd name="connsiteY3" fmla="*/ 38913 h 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1" h="41785">
                  <a:moveTo>
                    <a:pt x="5484" y="5484"/>
                  </a:moveTo>
                  <a:lnTo>
                    <a:pt x="222769" y="5484"/>
                  </a:lnTo>
                  <a:lnTo>
                    <a:pt x="222769" y="38913"/>
                  </a:lnTo>
                  <a:lnTo>
                    <a:pt x="5484" y="38913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5" name="Freeform: Shape 59">
              <a:extLst>
                <a:ext uri="{FF2B5EF4-FFF2-40B4-BE49-F238E27FC236}">
                  <a16:creationId xmlns:a16="http://schemas.microsoft.com/office/drawing/2014/main" id="{FA5BDCD8-1EE0-485C-AF0A-1AA36447762C}"/>
                </a:ext>
              </a:extLst>
            </p:cNvPr>
            <p:cNvSpPr/>
            <p:nvPr/>
          </p:nvSpPr>
          <p:spPr>
            <a:xfrm>
              <a:off x="239991" y="2173631"/>
              <a:ext cx="676925" cy="743782"/>
            </a:xfrm>
            <a:custGeom>
              <a:avLst/>
              <a:gdLst>
                <a:gd name="connsiteX0" fmla="*/ 623910 w 676925"/>
                <a:gd name="connsiteY0" fmla="*/ 670710 h 743782"/>
                <a:gd name="connsiteX1" fmla="*/ 456768 w 676925"/>
                <a:gd name="connsiteY1" fmla="*/ 511925 h 743782"/>
                <a:gd name="connsiteX2" fmla="*/ 623910 w 676925"/>
                <a:gd name="connsiteY2" fmla="*/ 353140 h 743782"/>
                <a:gd name="connsiteX3" fmla="*/ 623910 w 676925"/>
                <a:gd name="connsiteY3" fmla="*/ 670710 h 743782"/>
                <a:gd name="connsiteX4" fmla="*/ 82370 w 676925"/>
                <a:gd name="connsiteY4" fmla="*/ 690767 h 743782"/>
                <a:gd name="connsiteX5" fmla="*/ 247840 w 676925"/>
                <a:gd name="connsiteY5" fmla="*/ 534489 h 743782"/>
                <a:gd name="connsiteX6" fmla="*/ 259540 w 676925"/>
                <a:gd name="connsiteY6" fmla="*/ 523625 h 743782"/>
                <a:gd name="connsiteX7" fmla="*/ 420832 w 676925"/>
                <a:gd name="connsiteY7" fmla="*/ 523625 h 743782"/>
                <a:gd name="connsiteX8" fmla="*/ 432532 w 676925"/>
                <a:gd name="connsiteY8" fmla="*/ 534489 h 743782"/>
                <a:gd name="connsiteX9" fmla="*/ 597167 w 676925"/>
                <a:gd name="connsiteY9" fmla="*/ 690767 h 743782"/>
                <a:gd name="connsiteX10" fmla="*/ 82370 w 676925"/>
                <a:gd name="connsiteY10" fmla="*/ 690767 h 743782"/>
                <a:gd name="connsiteX11" fmla="*/ 55627 w 676925"/>
                <a:gd name="connsiteY11" fmla="*/ 352304 h 743782"/>
                <a:gd name="connsiteX12" fmla="*/ 222769 w 676925"/>
                <a:gd name="connsiteY12" fmla="*/ 511089 h 743782"/>
                <a:gd name="connsiteX13" fmla="*/ 55627 w 676925"/>
                <a:gd name="connsiteY13" fmla="*/ 669874 h 743782"/>
                <a:gd name="connsiteX14" fmla="*/ 55627 w 676925"/>
                <a:gd name="connsiteY14" fmla="*/ 352304 h 743782"/>
                <a:gd name="connsiteX15" fmla="*/ 172626 w 676925"/>
                <a:gd name="connsiteY15" fmla="*/ 139198 h 743782"/>
                <a:gd name="connsiteX16" fmla="*/ 506911 w 676925"/>
                <a:gd name="connsiteY16" fmla="*/ 139198 h 743782"/>
                <a:gd name="connsiteX17" fmla="*/ 506911 w 676925"/>
                <a:gd name="connsiteY17" fmla="*/ 417490 h 743782"/>
                <a:gd name="connsiteX18" fmla="*/ 431697 w 676925"/>
                <a:gd name="connsiteY18" fmla="*/ 489361 h 743782"/>
                <a:gd name="connsiteX19" fmla="*/ 247840 w 676925"/>
                <a:gd name="connsiteY19" fmla="*/ 489361 h 743782"/>
                <a:gd name="connsiteX20" fmla="*/ 172626 w 676925"/>
                <a:gd name="connsiteY20" fmla="*/ 417490 h 743782"/>
                <a:gd name="connsiteX21" fmla="*/ 172626 w 676925"/>
                <a:gd name="connsiteY21" fmla="*/ 139198 h 743782"/>
                <a:gd name="connsiteX22" fmla="*/ 557053 w 676925"/>
                <a:gd name="connsiteY22" fmla="*/ 161762 h 743782"/>
                <a:gd name="connsiteX23" fmla="*/ 557053 w 676925"/>
                <a:gd name="connsiteY23" fmla="*/ 89055 h 743782"/>
                <a:gd name="connsiteX24" fmla="*/ 440054 w 676925"/>
                <a:gd name="connsiteY24" fmla="*/ 89055 h 743782"/>
                <a:gd name="connsiteX25" fmla="*/ 339769 w 676925"/>
                <a:gd name="connsiteY25" fmla="*/ 5484 h 743782"/>
                <a:gd name="connsiteX26" fmla="*/ 239483 w 676925"/>
                <a:gd name="connsiteY26" fmla="*/ 89055 h 743782"/>
                <a:gd name="connsiteX27" fmla="*/ 122484 w 676925"/>
                <a:gd name="connsiteY27" fmla="*/ 89055 h 743782"/>
                <a:gd name="connsiteX28" fmla="*/ 122484 w 676925"/>
                <a:gd name="connsiteY28" fmla="*/ 162598 h 743782"/>
                <a:gd name="connsiteX29" fmla="*/ 5484 w 676925"/>
                <a:gd name="connsiteY29" fmla="*/ 273747 h 743782"/>
                <a:gd name="connsiteX30" fmla="*/ 5484 w 676925"/>
                <a:gd name="connsiteY30" fmla="*/ 740910 h 743782"/>
                <a:gd name="connsiteX31" fmla="*/ 674053 w 676925"/>
                <a:gd name="connsiteY31" fmla="*/ 740910 h 743782"/>
                <a:gd name="connsiteX32" fmla="*/ 674053 w 676925"/>
                <a:gd name="connsiteY32" fmla="*/ 273747 h 743782"/>
                <a:gd name="connsiteX33" fmla="*/ 557053 w 676925"/>
                <a:gd name="connsiteY33" fmla="*/ 161762 h 7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76925" h="743782">
                  <a:moveTo>
                    <a:pt x="623910" y="670710"/>
                  </a:moveTo>
                  <a:lnTo>
                    <a:pt x="456768" y="511925"/>
                  </a:lnTo>
                  <a:lnTo>
                    <a:pt x="623910" y="353140"/>
                  </a:lnTo>
                  <a:lnTo>
                    <a:pt x="623910" y="670710"/>
                  </a:lnTo>
                  <a:close/>
                  <a:moveTo>
                    <a:pt x="82370" y="690767"/>
                  </a:moveTo>
                  <a:lnTo>
                    <a:pt x="247840" y="534489"/>
                  </a:lnTo>
                  <a:lnTo>
                    <a:pt x="259540" y="523625"/>
                  </a:lnTo>
                  <a:cubicBezTo>
                    <a:pt x="304669" y="481004"/>
                    <a:pt x="375704" y="481004"/>
                    <a:pt x="420832" y="523625"/>
                  </a:cubicBezTo>
                  <a:lnTo>
                    <a:pt x="432532" y="534489"/>
                  </a:lnTo>
                  <a:lnTo>
                    <a:pt x="597167" y="690767"/>
                  </a:lnTo>
                  <a:lnTo>
                    <a:pt x="82370" y="690767"/>
                  </a:lnTo>
                  <a:close/>
                  <a:moveTo>
                    <a:pt x="55627" y="352304"/>
                  </a:moveTo>
                  <a:lnTo>
                    <a:pt x="222769" y="511089"/>
                  </a:lnTo>
                  <a:lnTo>
                    <a:pt x="55627" y="669874"/>
                  </a:lnTo>
                  <a:lnTo>
                    <a:pt x="55627" y="352304"/>
                  </a:lnTo>
                  <a:close/>
                  <a:moveTo>
                    <a:pt x="172626" y="139198"/>
                  </a:moveTo>
                  <a:lnTo>
                    <a:pt x="506911" y="139198"/>
                  </a:lnTo>
                  <a:lnTo>
                    <a:pt x="506911" y="417490"/>
                  </a:lnTo>
                  <a:lnTo>
                    <a:pt x="431697" y="489361"/>
                  </a:lnTo>
                  <a:cubicBezTo>
                    <a:pt x="377376" y="447575"/>
                    <a:pt x="302162" y="447575"/>
                    <a:pt x="247840" y="489361"/>
                  </a:cubicBezTo>
                  <a:lnTo>
                    <a:pt x="172626" y="417490"/>
                  </a:lnTo>
                  <a:lnTo>
                    <a:pt x="172626" y="139198"/>
                  </a:lnTo>
                  <a:close/>
                  <a:moveTo>
                    <a:pt x="557053" y="161762"/>
                  </a:moveTo>
                  <a:lnTo>
                    <a:pt x="557053" y="89055"/>
                  </a:lnTo>
                  <a:lnTo>
                    <a:pt x="440054" y="89055"/>
                  </a:lnTo>
                  <a:lnTo>
                    <a:pt x="339769" y="5484"/>
                  </a:lnTo>
                  <a:lnTo>
                    <a:pt x="239483" y="89055"/>
                  </a:lnTo>
                  <a:lnTo>
                    <a:pt x="122484" y="89055"/>
                  </a:lnTo>
                  <a:lnTo>
                    <a:pt x="122484" y="162598"/>
                  </a:lnTo>
                  <a:lnTo>
                    <a:pt x="5484" y="273747"/>
                  </a:lnTo>
                  <a:lnTo>
                    <a:pt x="5484" y="740910"/>
                  </a:lnTo>
                  <a:lnTo>
                    <a:pt x="674053" y="740910"/>
                  </a:lnTo>
                  <a:lnTo>
                    <a:pt x="674053" y="273747"/>
                  </a:lnTo>
                  <a:lnTo>
                    <a:pt x="557053" y="161762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707522" y="1853482"/>
            <a:ext cx="343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generalenquiries@resolution.nhs.uk</a:t>
            </a:r>
            <a:endParaRPr lang="en-GB" sz="1600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694221" y="875749"/>
            <a:ext cx="45087" cy="2184746"/>
          </a:xfrm>
          <a:prstGeom prst="line">
            <a:avLst/>
          </a:prstGeom>
          <a:ln w="38100">
            <a:solidFill>
              <a:srgbClr val="4255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513973" y="1064276"/>
            <a:ext cx="541818" cy="541819"/>
            <a:chOff x="8189637" y="3871412"/>
            <a:chExt cx="914657" cy="914657"/>
          </a:xfrm>
        </p:grpSpPr>
        <p:sp>
          <p:nvSpPr>
            <p:cNvPr id="49" name="Oval 48"/>
            <p:cNvSpPr/>
            <p:nvPr/>
          </p:nvSpPr>
          <p:spPr>
            <a:xfrm>
              <a:off x="8189637" y="3871412"/>
              <a:ext cx="914657" cy="914657"/>
            </a:xfrm>
            <a:prstGeom prst="ellipse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399014" y="4025448"/>
              <a:ext cx="478218" cy="533591"/>
              <a:chOff x="11369675" y="4132262"/>
              <a:chExt cx="904875" cy="1009651"/>
            </a:xfrm>
            <a:solidFill>
              <a:schemeClr val="bg1"/>
            </a:solidFill>
          </p:grpSpPr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11734800" y="4360862"/>
                <a:ext cx="58737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11847513" y="436086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11734800" y="4481512"/>
                <a:ext cx="58737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Rectangle 37"/>
              <p:cNvSpPr>
                <a:spLocks noChangeArrowheads="1"/>
              </p:cNvSpPr>
              <p:nvPr/>
            </p:nvSpPr>
            <p:spPr bwMode="auto">
              <a:xfrm>
                <a:off x="11847513" y="448151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11485563" y="4718050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Rectangle 39"/>
              <p:cNvSpPr>
                <a:spLocks noChangeArrowheads="1"/>
              </p:cNvSpPr>
              <p:nvPr/>
            </p:nvSpPr>
            <p:spPr bwMode="auto">
              <a:xfrm>
                <a:off x="11485563" y="507841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Rectangle 40"/>
              <p:cNvSpPr>
                <a:spLocks noChangeArrowheads="1"/>
              </p:cNvSpPr>
              <p:nvPr/>
            </p:nvSpPr>
            <p:spPr bwMode="auto">
              <a:xfrm>
                <a:off x="11485563" y="495776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Rectangle 41"/>
              <p:cNvSpPr>
                <a:spLocks noChangeArrowheads="1"/>
              </p:cNvSpPr>
              <p:nvPr/>
            </p:nvSpPr>
            <p:spPr bwMode="auto">
              <a:xfrm>
                <a:off x="11485563" y="483711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Rectangle 42"/>
              <p:cNvSpPr>
                <a:spLocks noChangeArrowheads="1"/>
              </p:cNvSpPr>
              <p:nvPr/>
            </p:nvSpPr>
            <p:spPr bwMode="auto">
              <a:xfrm>
                <a:off x="12095163" y="507841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Rectangle 43"/>
              <p:cNvSpPr>
                <a:spLocks noChangeArrowheads="1"/>
              </p:cNvSpPr>
              <p:nvPr/>
            </p:nvSpPr>
            <p:spPr bwMode="auto">
              <a:xfrm>
                <a:off x="12095163" y="495776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Rectangle 44"/>
              <p:cNvSpPr>
                <a:spLocks noChangeArrowheads="1"/>
              </p:cNvSpPr>
              <p:nvPr/>
            </p:nvSpPr>
            <p:spPr bwMode="auto">
              <a:xfrm>
                <a:off x="12095163" y="4837112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Rectangle 45"/>
              <p:cNvSpPr>
                <a:spLocks noChangeArrowheads="1"/>
              </p:cNvSpPr>
              <p:nvPr/>
            </p:nvSpPr>
            <p:spPr bwMode="auto">
              <a:xfrm>
                <a:off x="11734800" y="5081587"/>
                <a:ext cx="58737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Rectangle 46"/>
              <p:cNvSpPr>
                <a:spLocks noChangeArrowheads="1"/>
              </p:cNvSpPr>
              <p:nvPr/>
            </p:nvSpPr>
            <p:spPr bwMode="auto">
              <a:xfrm>
                <a:off x="11847513" y="5081587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Rectangle 47"/>
              <p:cNvSpPr>
                <a:spLocks noChangeArrowheads="1"/>
              </p:cNvSpPr>
              <p:nvPr/>
            </p:nvSpPr>
            <p:spPr bwMode="auto">
              <a:xfrm>
                <a:off x="11734800" y="4962525"/>
                <a:ext cx="58737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Rectangle 48"/>
              <p:cNvSpPr>
                <a:spLocks noChangeArrowheads="1"/>
              </p:cNvSpPr>
              <p:nvPr/>
            </p:nvSpPr>
            <p:spPr bwMode="auto">
              <a:xfrm>
                <a:off x="11847513" y="4962525"/>
                <a:ext cx="60325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Rectangle 49"/>
              <p:cNvSpPr>
                <a:spLocks noChangeArrowheads="1"/>
              </p:cNvSpPr>
              <p:nvPr/>
            </p:nvSpPr>
            <p:spPr bwMode="auto">
              <a:xfrm>
                <a:off x="11734800" y="4841875"/>
                <a:ext cx="58737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11847513" y="4841875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Rectangle 51"/>
              <p:cNvSpPr>
                <a:spLocks noChangeArrowheads="1"/>
              </p:cNvSpPr>
              <p:nvPr/>
            </p:nvSpPr>
            <p:spPr bwMode="auto">
              <a:xfrm>
                <a:off x="11734800" y="4721225"/>
                <a:ext cx="58737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Rectangle 52"/>
              <p:cNvSpPr>
                <a:spLocks noChangeArrowheads="1"/>
              </p:cNvSpPr>
              <p:nvPr/>
            </p:nvSpPr>
            <p:spPr bwMode="auto">
              <a:xfrm>
                <a:off x="11847513" y="4721225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11734800" y="4600575"/>
                <a:ext cx="58737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" name="Rectangle 54"/>
              <p:cNvSpPr>
                <a:spLocks noChangeArrowheads="1"/>
              </p:cNvSpPr>
              <p:nvPr/>
            </p:nvSpPr>
            <p:spPr bwMode="auto">
              <a:xfrm>
                <a:off x="11847513" y="4600575"/>
                <a:ext cx="603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11369675" y="4605337"/>
                <a:ext cx="176212" cy="536575"/>
              </a:xfrm>
              <a:custGeom>
                <a:avLst/>
                <a:gdLst>
                  <a:gd name="T0" fmla="*/ 0 w 47"/>
                  <a:gd name="T1" fmla="*/ 20 h 143"/>
                  <a:gd name="T2" fmla="*/ 0 w 47"/>
                  <a:gd name="T3" fmla="*/ 143 h 143"/>
                  <a:gd name="T4" fmla="*/ 14 w 47"/>
                  <a:gd name="T5" fmla="*/ 143 h 143"/>
                  <a:gd name="T6" fmla="*/ 14 w 47"/>
                  <a:gd name="T7" fmla="*/ 20 h 143"/>
                  <a:gd name="T8" fmla="*/ 20 w 47"/>
                  <a:gd name="T9" fmla="*/ 14 h 143"/>
                  <a:gd name="T10" fmla="*/ 47 w 47"/>
                  <a:gd name="T11" fmla="*/ 14 h 143"/>
                  <a:gd name="T12" fmla="*/ 47 w 47"/>
                  <a:gd name="T13" fmla="*/ 0 h 143"/>
                  <a:gd name="T14" fmla="*/ 20 w 47"/>
                  <a:gd name="T15" fmla="*/ 0 h 143"/>
                  <a:gd name="T16" fmla="*/ 0 w 47"/>
                  <a:gd name="T17" fmla="*/ 2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43">
                    <a:moveTo>
                      <a:pt x="0" y="20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6"/>
                      <a:pt x="16" y="14"/>
                      <a:pt x="20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" name="Freeform 62"/>
              <p:cNvSpPr>
                <a:spLocks/>
              </p:cNvSpPr>
              <p:nvPr/>
            </p:nvSpPr>
            <p:spPr bwMode="auto">
              <a:xfrm>
                <a:off x="12095163" y="4724400"/>
                <a:ext cx="179387" cy="417513"/>
              </a:xfrm>
              <a:custGeom>
                <a:avLst/>
                <a:gdLst>
                  <a:gd name="T0" fmla="*/ 28 w 48"/>
                  <a:gd name="T1" fmla="*/ 0 h 111"/>
                  <a:gd name="T2" fmla="*/ 0 w 48"/>
                  <a:gd name="T3" fmla="*/ 0 h 111"/>
                  <a:gd name="T4" fmla="*/ 0 w 48"/>
                  <a:gd name="T5" fmla="*/ 14 h 111"/>
                  <a:gd name="T6" fmla="*/ 28 w 48"/>
                  <a:gd name="T7" fmla="*/ 14 h 111"/>
                  <a:gd name="T8" fmla="*/ 34 w 48"/>
                  <a:gd name="T9" fmla="*/ 20 h 111"/>
                  <a:gd name="T10" fmla="*/ 34 w 48"/>
                  <a:gd name="T11" fmla="*/ 111 h 111"/>
                  <a:gd name="T12" fmla="*/ 48 w 48"/>
                  <a:gd name="T13" fmla="*/ 111 h 111"/>
                  <a:gd name="T14" fmla="*/ 48 w 48"/>
                  <a:gd name="T15" fmla="*/ 20 h 111"/>
                  <a:gd name="T16" fmla="*/ 28 w 48"/>
                  <a:gd name="T1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1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1" y="14"/>
                      <a:pt x="34" y="17"/>
                      <a:pt x="34" y="20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9"/>
                      <a:pt x="3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11606213" y="4132262"/>
                <a:ext cx="428625" cy="1009650"/>
              </a:xfrm>
              <a:custGeom>
                <a:avLst/>
                <a:gdLst>
                  <a:gd name="T0" fmla="*/ 94 w 114"/>
                  <a:gd name="T1" fmla="*/ 31 h 269"/>
                  <a:gd name="T2" fmla="*/ 64 w 114"/>
                  <a:gd name="T3" fmla="*/ 31 h 269"/>
                  <a:gd name="T4" fmla="*/ 64 w 114"/>
                  <a:gd name="T5" fmla="*/ 7 h 269"/>
                  <a:gd name="T6" fmla="*/ 57 w 114"/>
                  <a:gd name="T7" fmla="*/ 0 h 269"/>
                  <a:gd name="T8" fmla="*/ 50 w 114"/>
                  <a:gd name="T9" fmla="*/ 7 h 269"/>
                  <a:gd name="T10" fmla="*/ 50 w 114"/>
                  <a:gd name="T11" fmla="*/ 31 h 269"/>
                  <a:gd name="T12" fmla="*/ 20 w 114"/>
                  <a:gd name="T13" fmla="*/ 31 h 269"/>
                  <a:gd name="T14" fmla="*/ 0 w 114"/>
                  <a:gd name="T15" fmla="*/ 51 h 269"/>
                  <a:gd name="T16" fmla="*/ 0 w 114"/>
                  <a:gd name="T17" fmla="*/ 269 h 269"/>
                  <a:gd name="T18" fmla="*/ 0 w 114"/>
                  <a:gd name="T19" fmla="*/ 269 h 269"/>
                  <a:gd name="T20" fmla="*/ 14 w 114"/>
                  <a:gd name="T21" fmla="*/ 269 h 269"/>
                  <a:gd name="T22" fmla="*/ 14 w 114"/>
                  <a:gd name="T23" fmla="*/ 269 h 269"/>
                  <a:gd name="T24" fmla="*/ 14 w 114"/>
                  <a:gd name="T25" fmla="*/ 51 h 269"/>
                  <a:gd name="T26" fmla="*/ 20 w 114"/>
                  <a:gd name="T27" fmla="*/ 45 h 269"/>
                  <a:gd name="T28" fmla="*/ 94 w 114"/>
                  <a:gd name="T29" fmla="*/ 45 h 269"/>
                  <a:gd name="T30" fmla="*/ 100 w 114"/>
                  <a:gd name="T31" fmla="*/ 51 h 269"/>
                  <a:gd name="T32" fmla="*/ 100 w 114"/>
                  <a:gd name="T33" fmla="*/ 269 h 269"/>
                  <a:gd name="T34" fmla="*/ 100 w 114"/>
                  <a:gd name="T35" fmla="*/ 269 h 269"/>
                  <a:gd name="T36" fmla="*/ 114 w 114"/>
                  <a:gd name="T37" fmla="*/ 269 h 269"/>
                  <a:gd name="T38" fmla="*/ 114 w 114"/>
                  <a:gd name="T39" fmla="*/ 269 h 269"/>
                  <a:gd name="T40" fmla="*/ 114 w 114"/>
                  <a:gd name="T41" fmla="*/ 51 h 269"/>
                  <a:gd name="T42" fmla="*/ 94 w 114"/>
                  <a:gd name="T43" fmla="*/ 3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269">
                    <a:moveTo>
                      <a:pt x="94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1" y="0"/>
                      <a:pt x="57" y="0"/>
                    </a:cubicBezTo>
                    <a:cubicBezTo>
                      <a:pt x="53" y="0"/>
                      <a:pt x="50" y="3"/>
                      <a:pt x="50" y="7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9" y="31"/>
                      <a:pt x="0" y="40"/>
                      <a:pt x="0" y="51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4" y="269"/>
                      <a:pt x="14" y="269"/>
                      <a:pt x="14" y="269"/>
                    </a:cubicBezTo>
                    <a:cubicBezTo>
                      <a:pt x="14" y="269"/>
                      <a:pt x="14" y="269"/>
                      <a:pt x="14" y="269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48"/>
                      <a:pt x="16" y="45"/>
                      <a:pt x="20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8" y="45"/>
                      <a:pt x="100" y="48"/>
                      <a:pt x="100" y="51"/>
                    </a:cubicBezTo>
                    <a:cubicBezTo>
                      <a:pt x="100" y="269"/>
                      <a:pt x="100" y="269"/>
                      <a:pt x="100" y="269"/>
                    </a:cubicBezTo>
                    <a:cubicBezTo>
                      <a:pt x="100" y="269"/>
                      <a:pt x="100" y="269"/>
                      <a:pt x="100" y="269"/>
                    </a:cubicBezTo>
                    <a:cubicBezTo>
                      <a:pt x="114" y="269"/>
                      <a:pt x="114" y="269"/>
                      <a:pt x="114" y="269"/>
                    </a:cubicBezTo>
                    <a:cubicBezTo>
                      <a:pt x="114" y="269"/>
                      <a:pt x="114" y="269"/>
                      <a:pt x="114" y="269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40"/>
                      <a:pt x="105" y="31"/>
                      <a:pt x="9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3142823" y="875749"/>
            <a:ext cx="2704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Resolution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Floor,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South Colonnade,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Canary Wharf,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London, E14 4PU</a:t>
            </a:r>
          </a:p>
          <a:p>
            <a:r>
              <a:rPr lang="en-GB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br>
              <a:rPr lang="en-GB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Arena Point, </a:t>
            </a:r>
            <a:r>
              <a:rPr lang="en-GB" dirty="0" err="1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Merrion</a:t>
            </a:r>
            <a:r>
              <a:rPr lang="en-GB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Way, Leeds, LS2 8PA</a:t>
            </a:r>
          </a:p>
          <a:p>
            <a:endParaRPr lang="en-GB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87899" y="3613369"/>
            <a:ext cx="231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@NHSResolution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16420" y="4242962"/>
            <a:ext cx="297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https://resolution.nhs.uk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2868" y="3886506"/>
            <a:ext cx="19614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020 7811 2700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2868" y="4321310"/>
            <a:ext cx="422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Safety@resolution.nhs.uk</a:t>
            </a:r>
            <a:endParaRPr lang="en-GB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5004048" y="3615952"/>
            <a:ext cx="0" cy="1091245"/>
          </a:xfrm>
          <a:prstGeom prst="line">
            <a:avLst/>
          </a:prstGeom>
          <a:ln w="38100">
            <a:solidFill>
              <a:srgbClr val="4255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4304" y="3524916"/>
            <a:ext cx="45679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Learning team:</a:t>
            </a:r>
          </a:p>
        </p:txBody>
      </p:sp>
      <p:sp>
        <p:nvSpPr>
          <p:cNvPr id="83" name="Freeform 141"/>
          <p:cNvSpPr>
            <a:spLocks noEditPoints="1"/>
          </p:cNvSpPr>
          <p:nvPr/>
        </p:nvSpPr>
        <p:spPr bwMode="auto">
          <a:xfrm>
            <a:off x="5372048" y="4242963"/>
            <a:ext cx="449625" cy="449626"/>
          </a:xfrm>
          <a:custGeom>
            <a:avLst/>
            <a:gdLst>
              <a:gd name="T0" fmla="*/ 3958 w 6273"/>
              <a:gd name="T1" fmla="*/ 4575 h 6273"/>
              <a:gd name="T2" fmla="*/ 4276 w 6273"/>
              <a:gd name="T3" fmla="*/ 4489 h 6273"/>
              <a:gd name="T4" fmla="*/ 4217 w 6273"/>
              <a:gd name="T5" fmla="*/ 3994 h 6273"/>
              <a:gd name="T6" fmla="*/ 3559 w 6273"/>
              <a:gd name="T7" fmla="*/ 4539 h 6273"/>
              <a:gd name="T8" fmla="*/ 3314 w 6273"/>
              <a:gd name="T9" fmla="*/ 3994 h 6273"/>
              <a:gd name="T10" fmla="*/ 1997 w 6273"/>
              <a:gd name="T11" fmla="*/ 4489 h 6273"/>
              <a:gd name="T12" fmla="*/ 2315 w 6273"/>
              <a:gd name="T13" fmla="*/ 4575 h 6273"/>
              <a:gd name="T14" fmla="*/ 1589 w 6273"/>
              <a:gd name="T15" fmla="*/ 3994 h 6273"/>
              <a:gd name="T16" fmla="*/ 2713 w 6273"/>
              <a:gd name="T17" fmla="*/ 4535 h 6273"/>
              <a:gd name="T18" fmla="*/ 2431 w 6273"/>
              <a:gd name="T19" fmla="*/ 3994 h 6273"/>
              <a:gd name="T20" fmla="*/ 4337 w 6273"/>
              <a:gd name="T21" fmla="*/ 3268 h 6273"/>
              <a:gd name="T22" fmla="*/ 4886 w 6273"/>
              <a:gd name="T23" fmla="*/ 3394 h 6273"/>
              <a:gd name="T24" fmla="*/ 4832 w 6273"/>
              <a:gd name="T25" fmla="*/ 2635 h 6273"/>
              <a:gd name="T26" fmla="*/ 3973 w 6273"/>
              <a:gd name="T27" fmla="*/ 3398 h 6273"/>
              <a:gd name="T28" fmla="*/ 3937 w 6273"/>
              <a:gd name="T29" fmla="*/ 2635 h 6273"/>
              <a:gd name="T30" fmla="*/ 2287 w 6273"/>
              <a:gd name="T31" fmla="*/ 3137 h 6273"/>
              <a:gd name="T32" fmla="*/ 2959 w 6273"/>
              <a:gd name="T33" fmla="*/ 2635 h 6273"/>
              <a:gd name="T34" fmla="*/ 1366 w 6273"/>
              <a:gd name="T35" fmla="*/ 3137 h 6273"/>
              <a:gd name="T36" fmla="*/ 1955 w 6273"/>
              <a:gd name="T37" fmla="*/ 3520 h 6273"/>
              <a:gd name="T38" fmla="*/ 1955 w 6273"/>
              <a:gd name="T39" fmla="*/ 2754 h 6273"/>
              <a:gd name="T40" fmla="*/ 4015 w 6273"/>
              <a:gd name="T41" fmla="*/ 1801 h 6273"/>
              <a:gd name="T42" fmla="*/ 4615 w 6273"/>
              <a:gd name="T43" fmla="*/ 2169 h 6273"/>
              <a:gd name="T44" fmla="*/ 4066 w 6273"/>
              <a:gd name="T45" fmla="*/ 1633 h 6273"/>
              <a:gd name="T46" fmla="*/ 2098 w 6273"/>
              <a:gd name="T47" fmla="*/ 1706 h 6273"/>
              <a:gd name="T48" fmla="*/ 1589 w 6273"/>
              <a:gd name="T49" fmla="*/ 2279 h 6273"/>
              <a:gd name="T50" fmla="*/ 2313 w 6273"/>
              <a:gd name="T51" fmla="*/ 1698 h 6273"/>
              <a:gd name="T52" fmla="*/ 3790 w 6273"/>
              <a:gd name="T53" fmla="*/ 2155 h 6273"/>
              <a:gd name="T54" fmla="*/ 3434 w 6273"/>
              <a:gd name="T55" fmla="*/ 1576 h 6273"/>
              <a:gd name="T56" fmla="*/ 2776 w 6273"/>
              <a:gd name="T57" fmla="*/ 1650 h 6273"/>
              <a:gd name="T58" fmla="*/ 2431 w 6273"/>
              <a:gd name="T59" fmla="*/ 2279 h 6273"/>
              <a:gd name="T60" fmla="*/ 3556 w 6273"/>
              <a:gd name="T61" fmla="*/ 31 h 6273"/>
              <a:gd name="T62" fmla="*/ 3662 w 6273"/>
              <a:gd name="T63" fmla="*/ 686 h 6273"/>
              <a:gd name="T64" fmla="*/ 4560 w 6273"/>
              <a:gd name="T65" fmla="*/ 1075 h 6273"/>
              <a:gd name="T66" fmla="*/ 5084 w 6273"/>
              <a:gd name="T67" fmla="*/ 694 h 6273"/>
              <a:gd name="T68" fmla="*/ 5625 w 6273"/>
              <a:gd name="T69" fmla="*/ 1225 h 6273"/>
              <a:gd name="T70" fmla="*/ 5577 w 6273"/>
              <a:gd name="T71" fmla="*/ 1448 h 6273"/>
              <a:gd name="T72" fmla="*/ 5568 w 6273"/>
              <a:gd name="T73" fmla="*/ 2527 h 6273"/>
              <a:gd name="T74" fmla="*/ 6229 w 6273"/>
              <a:gd name="T75" fmla="*/ 2771 h 6273"/>
              <a:gd name="T76" fmla="*/ 6242 w 6273"/>
              <a:gd name="T77" fmla="*/ 3556 h 6273"/>
              <a:gd name="T78" fmla="*/ 5587 w 6273"/>
              <a:gd name="T79" fmla="*/ 3663 h 6273"/>
              <a:gd name="T80" fmla="*/ 5198 w 6273"/>
              <a:gd name="T81" fmla="*/ 4560 h 6273"/>
              <a:gd name="T82" fmla="*/ 5579 w 6273"/>
              <a:gd name="T83" fmla="*/ 5084 h 6273"/>
              <a:gd name="T84" fmla="*/ 5048 w 6273"/>
              <a:gd name="T85" fmla="*/ 5625 h 6273"/>
              <a:gd name="T86" fmla="*/ 4825 w 6273"/>
              <a:gd name="T87" fmla="*/ 5578 h 6273"/>
              <a:gd name="T88" fmla="*/ 3746 w 6273"/>
              <a:gd name="T89" fmla="*/ 5566 h 6273"/>
              <a:gd name="T90" fmla="*/ 3502 w 6273"/>
              <a:gd name="T91" fmla="*/ 6229 h 6273"/>
              <a:gd name="T92" fmla="*/ 2717 w 6273"/>
              <a:gd name="T93" fmla="*/ 6243 h 6273"/>
              <a:gd name="T94" fmla="*/ 2610 w 6273"/>
              <a:gd name="T95" fmla="*/ 5587 h 6273"/>
              <a:gd name="T96" fmla="*/ 1713 w 6273"/>
              <a:gd name="T97" fmla="*/ 5198 h 6273"/>
              <a:gd name="T98" fmla="*/ 1189 w 6273"/>
              <a:gd name="T99" fmla="*/ 5579 h 6273"/>
              <a:gd name="T100" fmla="*/ 648 w 6273"/>
              <a:gd name="T101" fmla="*/ 5048 h 6273"/>
              <a:gd name="T102" fmla="*/ 695 w 6273"/>
              <a:gd name="T103" fmla="*/ 4825 h 6273"/>
              <a:gd name="T104" fmla="*/ 707 w 6273"/>
              <a:gd name="T105" fmla="*/ 3748 h 6273"/>
              <a:gd name="T106" fmla="*/ 44 w 6273"/>
              <a:gd name="T107" fmla="*/ 3502 h 6273"/>
              <a:gd name="T108" fmla="*/ 30 w 6273"/>
              <a:gd name="T109" fmla="*/ 2719 h 6273"/>
              <a:gd name="T110" fmla="*/ 686 w 6273"/>
              <a:gd name="T111" fmla="*/ 2613 h 6273"/>
              <a:gd name="T112" fmla="*/ 1075 w 6273"/>
              <a:gd name="T113" fmla="*/ 1713 h 6273"/>
              <a:gd name="T114" fmla="*/ 694 w 6273"/>
              <a:gd name="T115" fmla="*/ 1191 h 6273"/>
              <a:gd name="T116" fmla="*/ 1225 w 6273"/>
              <a:gd name="T117" fmla="*/ 650 h 6273"/>
              <a:gd name="T118" fmla="*/ 1448 w 6273"/>
              <a:gd name="T119" fmla="*/ 698 h 6273"/>
              <a:gd name="T120" fmla="*/ 2527 w 6273"/>
              <a:gd name="T121" fmla="*/ 707 h 6273"/>
              <a:gd name="T122" fmla="*/ 2772 w 6273"/>
              <a:gd name="T123" fmla="*/ 44 h 6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73" h="6273">
                <a:moveTo>
                  <a:pt x="4217" y="3994"/>
                </a:moveTo>
                <a:lnTo>
                  <a:pt x="4173" y="4124"/>
                </a:lnTo>
                <a:lnTo>
                  <a:pt x="4123" y="4248"/>
                </a:lnTo>
                <a:lnTo>
                  <a:pt x="4072" y="4364"/>
                </a:lnTo>
                <a:lnTo>
                  <a:pt x="4017" y="4472"/>
                </a:lnTo>
                <a:lnTo>
                  <a:pt x="3958" y="4575"/>
                </a:lnTo>
                <a:lnTo>
                  <a:pt x="3899" y="4672"/>
                </a:lnTo>
                <a:lnTo>
                  <a:pt x="3836" y="4762"/>
                </a:lnTo>
                <a:lnTo>
                  <a:pt x="3954" y="4705"/>
                </a:lnTo>
                <a:lnTo>
                  <a:pt x="4066" y="4640"/>
                </a:lnTo>
                <a:lnTo>
                  <a:pt x="4173" y="4568"/>
                </a:lnTo>
                <a:lnTo>
                  <a:pt x="4276" y="4489"/>
                </a:lnTo>
                <a:lnTo>
                  <a:pt x="4371" y="4402"/>
                </a:lnTo>
                <a:lnTo>
                  <a:pt x="4459" y="4308"/>
                </a:lnTo>
                <a:lnTo>
                  <a:pt x="4541" y="4209"/>
                </a:lnTo>
                <a:lnTo>
                  <a:pt x="4617" y="4105"/>
                </a:lnTo>
                <a:lnTo>
                  <a:pt x="4684" y="3994"/>
                </a:lnTo>
                <a:lnTo>
                  <a:pt x="4217" y="3994"/>
                </a:lnTo>
                <a:close/>
                <a:moveTo>
                  <a:pt x="3314" y="3994"/>
                </a:moveTo>
                <a:lnTo>
                  <a:pt x="3314" y="4832"/>
                </a:lnTo>
                <a:lnTo>
                  <a:pt x="3373" y="4770"/>
                </a:lnTo>
                <a:lnTo>
                  <a:pt x="3434" y="4701"/>
                </a:lnTo>
                <a:lnTo>
                  <a:pt x="3497" y="4625"/>
                </a:lnTo>
                <a:lnTo>
                  <a:pt x="3559" y="4539"/>
                </a:lnTo>
                <a:lnTo>
                  <a:pt x="3620" y="4448"/>
                </a:lnTo>
                <a:lnTo>
                  <a:pt x="3681" y="4347"/>
                </a:lnTo>
                <a:lnTo>
                  <a:pt x="3739" y="4238"/>
                </a:lnTo>
                <a:lnTo>
                  <a:pt x="3792" y="4120"/>
                </a:lnTo>
                <a:lnTo>
                  <a:pt x="3841" y="3994"/>
                </a:lnTo>
                <a:lnTo>
                  <a:pt x="3314" y="3994"/>
                </a:lnTo>
                <a:close/>
                <a:moveTo>
                  <a:pt x="1589" y="3994"/>
                </a:moveTo>
                <a:lnTo>
                  <a:pt x="1656" y="4105"/>
                </a:lnTo>
                <a:lnTo>
                  <a:pt x="1730" y="4209"/>
                </a:lnTo>
                <a:lnTo>
                  <a:pt x="1812" y="4308"/>
                </a:lnTo>
                <a:lnTo>
                  <a:pt x="1902" y="4402"/>
                </a:lnTo>
                <a:lnTo>
                  <a:pt x="1997" y="4489"/>
                </a:lnTo>
                <a:lnTo>
                  <a:pt x="2098" y="4568"/>
                </a:lnTo>
                <a:lnTo>
                  <a:pt x="2207" y="4640"/>
                </a:lnTo>
                <a:lnTo>
                  <a:pt x="2319" y="4705"/>
                </a:lnTo>
                <a:lnTo>
                  <a:pt x="2437" y="4762"/>
                </a:lnTo>
                <a:lnTo>
                  <a:pt x="2376" y="4672"/>
                </a:lnTo>
                <a:lnTo>
                  <a:pt x="2315" y="4575"/>
                </a:lnTo>
                <a:lnTo>
                  <a:pt x="2258" y="4472"/>
                </a:lnTo>
                <a:lnTo>
                  <a:pt x="2201" y="4364"/>
                </a:lnTo>
                <a:lnTo>
                  <a:pt x="2149" y="4248"/>
                </a:lnTo>
                <a:lnTo>
                  <a:pt x="2100" y="4124"/>
                </a:lnTo>
                <a:lnTo>
                  <a:pt x="2058" y="3994"/>
                </a:lnTo>
                <a:lnTo>
                  <a:pt x="1589" y="3994"/>
                </a:lnTo>
                <a:close/>
                <a:moveTo>
                  <a:pt x="2431" y="3994"/>
                </a:moveTo>
                <a:lnTo>
                  <a:pt x="2481" y="4118"/>
                </a:lnTo>
                <a:lnTo>
                  <a:pt x="2534" y="4234"/>
                </a:lnTo>
                <a:lnTo>
                  <a:pt x="2591" y="4343"/>
                </a:lnTo>
                <a:lnTo>
                  <a:pt x="2652" y="4444"/>
                </a:lnTo>
                <a:lnTo>
                  <a:pt x="2713" y="4535"/>
                </a:lnTo>
                <a:lnTo>
                  <a:pt x="2776" y="4621"/>
                </a:lnTo>
                <a:lnTo>
                  <a:pt x="2839" y="4697"/>
                </a:lnTo>
                <a:lnTo>
                  <a:pt x="2900" y="4766"/>
                </a:lnTo>
                <a:lnTo>
                  <a:pt x="2957" y="4829"/>
                </a:lnTo>
                <a:lnTo>
                  <a:pt x="2957" y="3994"/>
                </a:lnTo>
                <a:lnTo>
                  <a:pt x="2431" y="3994"/>
                </a:lnTo>
                <a:close/>
                <a:moveTo>
                  <a:pt x="4299" y="2635"/>
                </a:moveTo>
                <a:lnTo>
                  <a:pt x="4316" y="2754"/>
                </a:lnTo>
                <a:lnTo>
                  <a:pt x="4329" y="2877"/>
                </a:lnTo>
                <a:lnTo>
                  <a:pt x="4337" y="3005"/>
                </a:lnTo>
                <a:lnTo>
                  <a:pt x="4341" y="3137"/>
                </a:lnTo>
                <a:lnTo>
                  <a:pt x="4337" y="3268"/>
                </a:lnTo>
                <a:lnTo>
                  <a:pt x="4329" y="3396"/>
                </a:lnTo>
                <a:lnTo>
                  <a:pt x="4316" y="3520"/>
                </a:lnTo>
                <a:lnTo>
                  <a:pt x="4299" y="3640"/>
                </a:lnTo>
                <a:lnTo>
                  <a:pt x="4832" y="3640"/>
                </a:lnTo>
                <a:lnTo>
                  <a:pt x="4863" y="3518"/>
                </a:lnTo>
                <a:lnTo>
                  <a:pt x="4886" y="3394"/>
                </a:lnTo>
                <a:lnTo>
                  <a:pt x="4901" y="3266"/>
                </a:lnTo>
                <a:lnTo>
                  <a:pt x="4905" y="3137"/>
                </a:lnTo>
                <a:lnTo>
                  <a:pt x="4901" y="3007"/>
                </a:lnTo>
                <a:lnTo>
                  <a:pt x="4886" y="2881"/>
                </a:lnTo>
                <a:lnTo>
                  <a:pt x="4863" y="2756"/>
                </a:lnTo>
                <a:lnTo>
                  <a:pt x="4832" y="2635"/>
                </a:lnTo>
                <a:lnTo>
                  <a:pt x="4299" y="2635"/>
                </a:lnTo>
                <a:close/>
                <a:moveTo>
                  <a:pt x="3312" y="2635"/>
                </a:moveTo>
                <a:lnTo>
                  <a:pt x="3312" y="3640"/>
                </a:lnTo>
                <a:lnTo>
                  <a:pt x="3937" y="3640"/>
                </a:lnTo>
                <a:lnTo>
                  <a:pt x="3958" y="3522"/>
                </a:lnTo>
                <a:lnTo>
                  <a:pt x="3973" y="3398"/>
                </a:lnTo>
                <a:lnTo>
                  <a:pt x="3980" y="3270"/>
                </a:lnTo>
                <a:lnTo>
                  <a:pt x="3984" y="3137"/>
                </a:lnTo>
                <a:lnTo>
                  <a:pt x="3982" y="3003"/>
                </a:lnTo>
                <a:lnTo>
                  <a:pt x="3973" y="2876"/>
                </a:lnTo>
                <a:lnTo>
                  <a:pt x="3958" y="2754"/>
                </a:lnTo>
                <a:lnTo>
                  <a:pt x="3937" y="2635"/>
                </a:lnTo>
                <a:lnTo>
                  <a:pt x="3312" y="2635"/>
                </a:lnTo>
                <a:close/>
                <a:moveTo>
                  <a:pt x="2334" y="2635"/>
                </a:moveTo>
                <a:lnTo>
                  <a:pt x="2315" y="2754"/>
                </a:lnTo>
                <a:lnTo>
                  <a:pt x="2300" y="2876"/>
                </a:lnTo>
                <a:lnTo>
                  <a:pt x="2290" y="3003"/>
                </a:lnTo>
                <a:lnTo>
                  <a:pt x="2287" y="3137"/>
                </a:lnTo>
                <a:lnTo>
                  <a:pt x="2290" y="3270"/>
                </a:lnTo>
                <a:lnTo>
                  <a:pt x="2300" y="3398"/>
                </a:lnTo>
                <a:lnTo>
                  <a:pt x="2315" y="3522"/>
                </a:lnTo>
                <a:lnTo>
                  <a:pt x="2334" y="3640"/>
                </a:lnTo>
                <a:lnTo>
                  <a:pt x="2959" y="3640"/>
                </a:lnTo>
                <a:lnTo>
                  <a:pt x="2959" y="2635"/>
                </a:lnTo>
                <a:lnTo>
                  <a:pt x="2334" y="2635"/>
                </a:lnTo>
                <a:close/>
                <a:moveTo>
                  <a:pt x="1441" y="2635"/>
                </a:moveTo>
                <a:lnTo>
                  <a:pt x="1408" y="2756"/>
                </a:lnTo>
                <a:lnTo>
                  <a:pt x="1385" y="2881"/>
                </a:lnTo>
                <a:lnTo>
                  <a:pt x="1372" y="3007"/>
                </a:lnTo>
                <a:lnTo>
                  <a:pt x="1366" y="3137"/>
                </a:lnTo>
                <a:lnTo>
                  <a:pt x="1372" y="3266"/>
                </a:lnTo>
                <a:lnTo>
                  <a:pt x="1385" y="3394"/>
                </a:lnTo>
                <a:lnTo>
                  <a:pt x="1408" y="3518"/>
                </a:lnTo>
                <a:lnTo>
                  <a:pt x="1441" y="3640"/>
                </a:lnTo>
                <a:lnTo>
                  <a:pt x="1972" y="3640"/>
                </a:lnTo>
                <a:lnTo>
                  <a:pt x="1955" y="3520"/>
                </a:lnTo>
                <a:lnTo>
                  <a:pt x="1942" y="3396"/>
                </a:lnTo>
                <a:lnTo>
                  <a:pt x="1934" y="3268"/>
                </a:lnTo>
                <a:lnTo>
                  <a:pt x="1932" y="3137"/>
                </a:lnTo>
                <a:lnTo>
                  <a:pt x="1934" y="3005"/>
                </a:lnTo>
                <a:lnTo>
                  <a:pt x="1942" y="2877"/>
                </a:lnTo>
                <a:lnTo>
                  <a:pt x="1955" y="2754"/>
                </a:lnTo>
                <a:lnTo>
                  <a:pt x="1972" y="2635"/>
                </a:lnTo>
                <a:lnTo>
                  <a:pt x="1441" y="2635"/>
                </a:lnTo>
                <a:close/>
                <a:moveTo>
                  <a:pt x="3836" y="1513"/>
                </a:moveTo>
                <a:lnTo>
                  <a:pt x="3897" y="1603"/>
                </a:lnTo>
                <a:lnTo>
                  <a:pt x="3958" y="1698"/>
                </a:lnTo>
                <a:lnTo>
                  <a:pt x="4015" y="1801"/>
                </a:lnTo>
                <a:lnTo>
                  <a:pt x="4070" y="1910"/>
                </a:lnTo>
                <a:lnTo>
                  <a:pt x="4123" y="2026"/>
                </a:lnTo>
                <a:lnTo>
                  <a:pt x="4171" y="2150"/>
                </a:lnTo>
                <a:lnTo>
                  <a:pt x="4215" y="2279"/>
                </a:lnTo>
                <a:lnTo>
                  <a:pt x="4682" y="2279"/>
                </a:lnTo>
                <a:lnTo>
                  <a:pt x="4615" y="2169"/>
                </a:lnTo>
                <a:lnTo>
                  <a:pt x="4541" y="2064"/>
                </a:lnTo>
                <a:lnTo>
                  <a:pt x="4459" y="1965"/>
                </a:lnTo>
                <a:lnTo>
                  <a:pt x="4371" y="1871"/>
                </a:lnTo>
                <a:lnTo>
                  <a:pt x="4274" y="1786"/>
                </a:lnTo>
                <a:lnTo>
                  <a:pt x="4173" y="1706"/>
                </a:lnTo>
                <a:lnTo>
                  <a:pt x="4066" y="1633"/>
                </a:lnTo>
                <a:lnTo>
                  <a:pt x="3952" y="1568"/>
                </a:lnTo>
                <a:lnTo>
                  <a:pt x="3836" y="1513"/>
                </a:lnTo>
                <a:close/>
                <a:moveTo>
                  <a:pt x="2435" y="1513"/>
                </a:moveTo>
                <a:lnTo>
                  <a:pt x="2319" y="1568"/>
                </a:lnTo>
                <a:lnTo>
                  <a:pt x="2207" y="1633"/>
                </a:lnTo>
                <a:lnTo>
                  <a:pt x="2098" y="1706"/>
                </a:lnTo>
                <a:lnTo>
                  <a:pt x="1997" y="1786"/>
                </a:lnTo>
                <a:lnTo>
                  <a:pt x="1902" y="1871"/>
                </a:lnTo>
                <a:lnTo>
                  <a:pt x="1812" y="1965"/>
                </a:lnTo>
                <a:lnTo>
                  <a:pt x="1730" y="2064"/>
                </a:lnTo>
                <a:lnTo>
                  <a:pt x="1656" y="2169"/>
                </a:lnTo>
                <a:lnTo>
                  <a:pt x="1589" y="2279"/>
                </a:lnTo>
                <a:lnTo>
                  <a:pt x="2056" y="2279"/>
                </a:lnTo>
                <a:lnTo>
                  <a:pt x="2100" y="2150"/>
                </a:lnTo>
                <a:lnTo>
                  <a:pt x="2147" y="2026"/>
                </a:lnTo>
                <a:lnTo>
                  <a:pt x="2201" y="1910"/>
                </a:lnTo>
                <a:lnTo>
                  <a:pt x="2256" y="1801"/>
                </a:lnTo>
                <a:lnTo>
                  <a:pt x="2313" y="1698"/>
                </a:lnTo>
                <a:lnTo>
                  <a:pt x="2374" y="1603"/>
                </a:lnTo>
                <a:lnTo>
                  <a:pt x="2435" y="1513"/>
                </a:lnTo>
                <a:close/>
                <a:moveTo>
                  <a:pt x="3314" y="1446"/>
                </a:moveTo>
                <a:lnTo>
                  <a:pt x="3314" y="2281"/>
                </a:lnTo>
                <a:lnTo>
                  <a:pt x="3839" y="2281"/>
                </a:lnTo>
                <a:lnTo>
                  <a:pt x="3790" y="2155"/>
                </a:lnTo>
                <a:lnTo>
                  <a:pt x="3737" y="2039"/>
                </a:lnTo>
                <a:lnTo>
                  <a:pt x="3679" y="1930"/>
                </a:lnTo>
                <a:lnTo>
                  <a:pt x="3620" y="1831"/>
                </a:lnTo>
                <a:lnTo>
                  <a:pt x="3557" y="1738"/>
                </a:lnTo>
                <a:lnTo>
                  <a:pt x="3495" y="1654"/>
                </a:lnTo>
                <a:lnTo>
                  <a:pt x="3434" y="1576"/>
                </a:lnTo>
                <a:lnTo>
                  <a:pt x="3373" y="1507"/>
                </a:lnTo>
                <a:lnTo>
                  <a:pt x="3314" y="1446"/>
                </a:lnTo>
                <a:close/>
                <a:moveTo>
                  <a:pt x="2957" y="1443"/>
                </a:moveTo>
                <a:lnTo>
                  <a:pt x="2900" y="1504"/>
                </a:lnTo>
                <a:lnTo>
                  <a:pt x="2839" y="1572"/>
                </a:lnTo>
                <a:lnTo>
                  <a:pt x="2776" y="1650"/>
                </a:lnTo>
                <a:lnTo>
                  <a:pt x="2713" y="1734"/>
                </a:lnTo>
                <a:lnTo>
                  <a:pt x="2652" y="1828"/>
                </a:lnTo>
                <a:lnTo>
                  <a:pt x="2591" y="1929"/>
                </a:lnTo>
                <a:lnTo>
                  <a:pt x="2534" y="2037"/>
                </a:lnTo>
                <a:lnTo>
                  <a:pt x="2479" y="2153"/>
                </a:lnTo>
                <a:lnTo>
                  <a:pt x="2431" y="2279"/>
                </a:lnTo>
                <a:lnTo>
                  <a:pt x="2957" y="2279"/>
                </a:lnTo>
                <a:lnTo>
                  <a:pt x="2957" y="1443"/>
                </a:lnTo>
                <a:close/>
                <a:moveTo>
                  <a:pt x="2902" y="0"/>
                </a:moveTo>
                <a:lnTo>
                  <a:pt x="3464" y="8"/>
                </a:lnTo>
                <a:lnTo>
                  <a:pt x="3512" y="15"/>
                </a:lnTo>
                <a:lnTo>
                  <a:pt x="3556" y="31"/>
                </a:lnTo>
                <a:lnTo>
                  <a:pt x="3594" y="56"/>
                </a:lnTo>
                <a:lnTo>
                  <a:pt x="3624" y="88"/>
                </a:lnTo>
                <a:lnTo>
                  <a:pt x="3649" y="128"/>
                </a:lnTo>
                <a:lnTo>
                  <a:pt x="3664" y="172"/>
                </a:lnTo>
                <a:lnTo>
                  <a:pt x="3668" y="219"/>
                </a:lnTo>
                <a:lnTo>
                  <a:pt x="3662" y="686"/>
                </a:lnTo>
                <a:lnTo>
                  <a:pt x="3819" y="726"/>
                </a:lnTo>
                <a:lnTo>
                  <a:pt x="3975" y="776"/>
                </a:lnTo>
                <a:lnTo>
                  <a:pt x="4125" y="835"/>
                </a:lnTo>
                <a:lnTo>
                  <a:pt x="4276" y="905"/>
                </a:lnTo>
                <a:lnTo>
                  <a:pt x="4421" y="985"/>
                </a:lnTo>
                <a:lnTo>
                  <a:pt x="4560" y="1075"/>
                </a:lnTo>
                <a:lnTo>
                  <a:pt x="4897" y="749"/>
                </a:lnTo>
                <a:lnTo>
                  <a:pt x="4929" y="722"/>
                </a:lnTo>
                <a:lnTo>
                  <a:pt x="4966" y="703"/>
                </a:lnTo>
                <a:lnTo>
                  <a:pt x="5006" y="694"/>
                </a:lnTo>
                <a:lnTo>
                  <a:pt x="5044" y="690"/>
                </a:lnTo>
                <a:lnTo>
                  <a:pt x="5084" y="694"/>
                </a:lnTo>
                <a:lnTo>
                  <a:pt x="5122" y="705"/>
                </a:lnTo>
                <a:lnTo>
                  <a:pt x="5158" y="726"/>
                </a:lnTo>
                <a:lnTo>
                  <a:pt x="5189" y="753"/>
                </a:lnTo>
                <a:lnTo>
                  <a:pt x="5581" y="1157"/>
                </a:lnTo>
                <a:lnTo>
                  <a:pt x="5606" y="1189"/>
                </a:lnTo>
                <a:lnTo>
                  <a:pt x="5625" y="1225"/>
                </a:lnTo>
                <a:lnTo>
                  <a:pt x="5636" y="1264"/>
                </a:lnTo>
                <a:lnTo>
                  <a:pt x="5640" y="1304"/>
                </a:lnTo>
                <a:lnTo>
                  <a:pt x="5634" y="1344"/>
                </a:lnTo>
                <a:lnTo>
                  <a:pt x="5623" y="1382"/>
                </a:lnTo>
                <a:lnTo>
                  <a:pt x="5604" y="1416"/>
                </a:lnTo>
                <a:lnTo>
                  <a:pt x="5577" y="1448"/>
                </a:lnTo>
                <a:lnTo>
                  <a:pt x="5240" y="1774"/>
                </a:lnTo>
                <a:lnTo>
                  <a:pt x="5326" y="1919"/>
                </a:lnTo>
                <a:lnTo>
                  <a:pt x="5402" y="2066"/>
                </a:lnTo>
                <a:lnTo>
                  <a:pt x="5467" y="2216"/>
                </a:lnTo>
                <a:lnTo>
                  <a:pt x="5522" y="2371"/>
                </a:lnTo>
                <a:lnTo>
                  <a:pt x="5568" y="2527"/>
                </a:lnTo>
                <a:lnTo>
                  <a:pt x="5602" y="2685"/>
                </a:lnTo>
                <a:lnTo>
                  <a:pt x="6069" y="2691"/>
                </a:lnTo>
                <a:lnTo>
                  <a:pt x="6117" y="2698"/>
                </a:lnTo>
                <a:lnTo>
                  <a:pt x="6160" y="2714"/>
                </a:lnTo>
                <a:lnTo>
                  <a:pt x="6198" y="2738"/>
                </a:lnTo>
                <a:lnTo>
                  <a:pt x="6229" y="2771"/>
                </a:lnTo>
                <a:lnTo>
                  <a:pt x="6254" y="2811"/>
                </a:lnTo>
                <a:lnTo>
                  <a:pt x="6267" y="2855"/>
                </a:lnTo>
                <a:lnTo>
                  <a:pt x="6273" y="2902"/>
                </a:lnTo>
                <a:lnTo>
                  <a:pt x="6265" y="3464"/>
                </a:lnTo>
                <a:lnTo>
                  <a:pt x="6258" y="3512"/>
                </a:lnTo>
                <a:lnTo>
                  <a:pt x="6242" y="3556"/>
                </a:lnTo>
                <a:lnTo>
                  <a:pt x="6217" y="3594"/>
                </a:lnTo>
                <a:lnTo>
                  <a:pt x="6185" y="3624"/>
                </a:lnTo>
                <a:lnTo>
                  <a:pt x="6145" y="3649"/>
                </a:lnTo>
                <a:lnTo>
                  <a:pt x="6101" y="3663"/>
                </a:lnTo>
                <a:lnTo>
                  <a:pt x="6054" y="3668"/>
                </a:lnTo>
                <a:lnTo>
                  <a:pt x="5587" y="3663"/>
                </a:lnTo>
                <a:lnTo>
                  <a:pt x="5547" y="3819"/>
                </a:lnTo>
                <a:lnTo>
                  <a:pt x="5497" y="3973"/>
                </a:lnTo>
                <a:lnTo>
                  <a:pt x="5438" y="4126"/>
                </a:lnTo>
                <a:lnTo>
                  <a:pt x="5368" y="4274"/>
                </a:lnTo>
                <a:lnTo>
                  <a:pt x="5288" y="4419"/>
                </a:lnTo>
                <a:lnTo>
                  <a:pt x="5198" y="4560"/>
                </a:lnTo>
                <a:lnTo>
                  <a:pt x="5524" y="4897"/>
                </a:lnTo>
                <a:lnTo>
                  <a:pt x="5551" y="4930"/>
                </a:lnTo>
                <a:lnTo>
                  <a:pt x="5570" y="4966"/>
                </a:lnTo>
                <a:lnTo>
                  <a:pt x="5579" y="5004"/>
                </a:lnTo>
                <a:lnTo>
                  <a:pt x="5583" y="5044"/>
                </a:lnTo>
                <a:lnTo>
                  <a:pt x="5579" y="5084"/>
                </a:lnTo>
                <a:lnTo>
                  <a:pt x="5568" y="5122"/>
                </a:lnTo>
                <a:lnTo>
                  <a:pt x="5547" y="5156"/>
                </a:lnTo>
                <a:lnTo>
                  <a:pt x="5520" y="5189"/>
                </a:lnTo>
                <a:lnTo>
                  <a:pt x="5116" y="5581"/>
                </a:lnTo>
                <a:lnTo>
                  <a:pt x="5084" y="5606"/>
                </a:lnTo>
                <a:lnTo>
                  <a:pt x="5048" y="5625"/>
                </a:lnTo>
                <a:lnTo>
                  <a:pt x="5009" y="5637"/>
                </a:lnTo>
                <a:lnTo>
                  <a:pt x="4969" y="5638"/>
                </a:lnTo>
                <a:lnTo>
                  <a:pt x="4929" y="5635"/>
                </a:lnTo>
                <a:lnTo>
                  <a:pt x="4891" y="5623"/>
                </a:lnTo>
                <a:lnTo>
                  <a:pt x="4857" y="5604"/>
                </a:lnTo>
                <a:lnTo>
                  <a:pt x="4825" y="5578"/>
                </a:lnTo>
                <a:lnTo>
                  <a:pt x="4499" y="5240"/>
                </a:lnTo>
                <a:lnTo>
                  <a:pt x="4354" y="5326"/>
                </a:lnTo>
                <a:lnTo>
                  <a:pt x="4207" y="5402"/>
                </a:lnTo>
                <a:lnTo>
                  <a:pt x="4057" y="5467"/>
                </a:lnTo>
                <a:lnTo>
                  <a:pt x="3902" y="5522"/>
                </a:lnTo>
                <a:lnTo>
                  <a:pt x="3746" y="5566"/>
                </a:lnTo>
                <a:lnTo>
                  <a:pt x="3588" y="5600"/>
                </a:lnTo>
                <a:lnTo>
                  <a:pt x="3582" y="6069"/>
                </a:lnTo>
                <a:lnTo>
                  <a:pt x="3575" y="6117"/>
                </a:lnTo>
                <a:lnTo>
                  <a:pt x="3559" y="6161"/>
                </a:lnTo>
                <a:lnTo>
                  <a:pt x="3535" y="6199"/>
                </a:lnTo>
                <a:lnTo>
                  <a:pt x="3502" y="6229"/>
                </a:lnTo>
                <a:lnTo>
                  <a:pt x="3462" y="6254"/>
                </a:lnTo>
                <a:lnTo>
                  <a:pt x="3418" y="6267"/>
                </a:lnTo>
                <a:lnTo>
                  <a:pt x="3371" y="6273"/>
                </a:lnTo>
                <a:lnTo>
                  <a:pt x="2809" y="6265"/>
                </a:lnTo>
                <a:lnTo>
                  <a:pt x="2761" y="6260"/>
                </a:lnTo>
                <a:lnTo>
                  <a:pt x="2717" y="6243"/>
                </a:lnTo>
                <a:lnTo>
                  <a:pt x="2679" y="6218"/>
                </a:lnTo>
                <a:lnTo>
                  <a:pt x="2649" y="6185"/>
                </a:lnTo>
                <a:lnTo>
                  <a:pt x="2624" y="6147"/>
                </a:lnTo>
                <a:lnTo>
                  <a:pt x="2610" y="6103"/>
                </a:lnTo>
                <a:lnTo>
                  <a:pt x="2605" y="6056"/>
                </a:lnTo>
                <a:lnTo>
                  <a:pt x="2610" y="5587"/>
                </a:lnTo>
                <a:lnTo>
                  <a:pt x="2454" y="5547"/>
                </a:lnTo>
                <a:lnTo>
                  <a:pt x="2300" y="5499"/>
                </a:lnTo>
                <a:lnTo>
                  <a:pt x="2147" y="5438"/>
                </a:lnTo>
                <a:lnTo>
                  <a:pt x="1999" y="5370"/>
                </a:lnTo>
                <a:lnTo>
                  <a:pt x="1854" y="5290"/>
                </a:lnTo>
                <a:lnTo>
                  <a:pt x="1713" y="5198"/>
                </a:lnTo>
                <a:lnTo>
                  <a:pt x="1376" y="5526"/>
                </a:lnTo>
                <a:lnTo>
                  <a:pt x="1343" y="5551"/>
                </a:lnTo>
                <a:lnTo>
                  <a:pt x="1307" y="5570"/>
                </a:lnTo>
                <a:lnTo>
                  <a:pt x="1269" y="5581"/>
                </a:lnTo>
                <a:lnTo>
                  <a:pt x="1229" y="5583"/>
                </a:lnTo>
                <a:lnTo>
                  <a:pt x="1189" y="5579"/>
                </a:lnTo>
                <a:lnTo>
                  <a:pt x="1151" y="5568"/>
                </a:lnTo>
                <a:lnTo>
                  <a:pt x="1117" y="5549"/>
                </a:lnTo>
                <a:lnTo>
                  <a:pt x="1084" y="5522"/>
                </a:lnTo>
                <a:lnTo>
                  <a:pt x="692" y="5116"/>
                </a:lnTo>
                <a:lnTo>
                  <a:pt x="667" y="5084"/>
                </a:lnTo>
                <a:lnTo>
                  <a:pt x="648" y="5048"/>
                </a:lnTo>
                <a:lnTo>
                  <a:pt x="636" y="5010"/>
                </a:lnTo>
                <a:lnTo>
                  <a:pt x="635" y="4970"/>
                </a:lnTo>
                <a:lnTo>
                  <a:pt x="638" y="4932"/>
                </a:lnTo>
                <a:lnTo>
                  <a:pt x="650" y="4893"/>
                </a:lnTo>
                <a:lnTo>
                  <a:pt x="669" y="4857"/>
                </a:lnTo>
                <a:lnTo>
                  <a:pt x="695" y="4825"/>
                </a:lnTo>
                <a:lnTo>
                  <a:pt x="1033" y="4499"/>
                </a:lnTo>
                <a:lnTo>
                  <a:pt x="947" y="4356"/>
                </a:lnTo>
                <a:lnTo>
                  <a:pt x="871" y="4209"/>
                </a:lnTo>
                <a:lnTo>
                  <a:pt x="806" y="4057"/>
                </a:lnTo>
                <a:lnTo>
                  <a:pt x="751" y="3905"/>
                </a:lnTo>
                <a:lnTo>
                  <a:pt x="707" y="3748"/>
                </a:lnTo>
                <a:lnTo>
                  <a:pt x="673" y="3588"/>
                </a:lnTo>
                <a:lnTo>
                  <a:pt x="204" y="3582"/>
                </a:lnTo>
                <a:lnTo>
                  <a:pt x="156" y="3577"/>
                </a:lnTo>
                <a:lnTo>
                  <a:pt x="112" y="3560"/>
                </a:lnTo>
                <a:lnTo>
                  <a:pt x="74" y="3535"/>
                </a:lnTo>
                <a:lnTo>
                  <a:pt x="44" y="3502"/>
                </a:lnTo>
                <a:lnTo>
                  <a:pt x="19" y="3464"/>
                </a:lnTo>
                <a:lnTo>
                  <a:pt x="6" y="3421"/>
                </a:lnTo>
                <a:lnTo>
                  <a:pt x="0" y="3373"/>
                </a:lnTo>
                <a:lnTo>
                  <a:pt x="8" y="2809"/>
                </a:lnTo>
                <a:lnTo>
                  <a:pt x="13" y="2761"/>
                </a:lnTo>
                <a:lnTo>
                  <a:pt x="30" y="2719"/>
                </a:lnTo>
                <a:lnTo>
                  <a:pt x="55" y="2681"/>
                </a:lnTo>
                <a:lnTo>
                  <a:pt x="88" y="2649"/>
                </a:lnTo>
                <a:lnTo>
                  <a:pt x="126" y="2626"/>
                </a:lnTo>
                <a:lnTo>
                  <a:pt x="170" y="2611"/>
                </a:lnTo>
                <a:lnTo>
                  <a:pt x="217" y="2605"/>
                </a:lnTo>
                <a:lnTo>
                  <a:pt x="686" y="2613"/>
                </a:lnTo>
                <a:lnTo>
                  <a:pt x="726" y="2454"/>
                </a:lnTo>
                <a:lnTo>
                  <a:pt x="774" y="2300"/>
                </a:lnTo>
                <a:lnTo>
                  <a:pt x="835" y="2148"/>
                </a:lnTo>
                <a:lnTo>
                  <a:pt x="903" y="1999"/>
                </a:lnTo>
                <a:lnTo>
                  <a:pt x="983" y="1854"/>
                </a:lnTo>
                <a:lnTo>
                  <a:pt x="1075" y="1713"/>
                </a:lnTo>
                <a:lnTo>
                  <a:pt x="747" y="1378"/>
                </a:lnTo>
                <a:lnTo>
                  <a:pt x="722" y="1344"/>
                </a:lnTo>
                <a:lnTo>
                  <a:pt x="703" y="1307"/>
                </a:lnTo>
                <a:lnTo>
                  <a:pt x="692" y="1269"/>
                </a:lnTo>
                <a:lnTo>
                  <a:pt x="690" y="1229"/>
                </a:lnTo>
                <a:lnTo>
                  <a:pt x="694" y="1191"/>
                </a:lnTo>
                <a:lnTo>
                  <a:pt x="705" y="1153"/>
                </a:lnTo>
                <a:lnTo>
                  <a:pt x="724" y="1117"/>
                </a:lnTo>
                <a:lnTo>
                  <a:pt x="751" y="1084"/>
                </a:lnTo>
                <a:lnTo>
                  <a:pt x="1157" y="694"/>
                </a:lnTo>
                <a:lnTo>
                  <a:pt x="1189" y="667"/>
                </a:lnTo>
                <a:lnTo>
                  <a:pt x="1225" y="650"/>
                </a:lnTo>
                <a:lnTo>
                  <a:pt x="1265" y="639"/>
                </a:lnTo>
                <a:lnTo>
                  <a:pt x="1303" y="635"/>
                </a:lnTo>
                <a:lnTo>
                  <a:pt x="1343" y="639"/>
                </a:lnTo>
                <a:lnTo>
                  <a:pt x="1381" y="652"/>
                </a:lnTo>
                <a:lnTo>
                  <a:pt x="1418" y="671"/>
                </a:lnTo>
                <a:lnTo>
                  <a:pt x="1448" y="698"/>
                </a:lnTo>
                <a:lnTo>
                  <a:pt x="1776" y="1035"/>
                </a:lnTo>
                <a:lnTo>
                  <a:pt x="1919" y="947"/>
                </a:lnTo>
                <a:lnTo>
                  <a:pt x="2066" y="873"/>
                </a:lnTo>
                <a:lnTo>
                  <a:pt x="2216" y="806"/>
                </a:lnTo>
                <a:lnTo>
                  <a:pt x="2370" y="751"/>
                </a:lnTo>
                <a:lnTo>
                  <a:pt x="2527" y="707"/>
                </a:lnTo>
                <a:lnTo>
                  <a:pt x="2685" y="673"/>
                </a:lnTo>
                <a:lnTo>
                  <a:pt x="2692" y="204"/>
                </a:lnTo>
                <a:lnTo>
                  <a:pt x="2698" y="156"/>
                </a:lnTo>
                <a:lnTo>
                  <a:pt x="2715" y="115"/>
                </a:lnTo>
                <a:lnTo>
                  <a:pt x="2740" y="76"/>
                </a:lnTo>
                <a:lnTo>
                  <a:pt x="2772" y="44"/>
                </a:lnTo>
                <a:lnTo>
                  <a:pt x="2811" y="21"/>
                </a:lnTo>
                <a:lnTo>
                  <a:pt x="2854" y="6"/>
                </a:lnTo>
                <a:lnTo>
                  <a:pt x="2902" y="0"/>
                </a:lnTo>
                <a:close/>
              </a:path>
            </a:pathLst>
          </a:custGeom>
          <a:solidFill>
            <a:srgbClr val="42556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51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genesis NHS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Formerly called the NHS Litigation Authority </a:t>
            </a:r>
            <a:r>
              <a:rPr lang="en-GB" dirty="0"/>
              <a:t>(NHS LA) –joined by the National Clinical Assessment Service and the Family Health Services Appeal Unit, functions brought together by successive arm’s length body reviews 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Established </a:t>
            </a:r>
            <a:r>
              <a:rPr lang="en-GB" b="1" dirty="0"/>
              <a:t>in 1995 </a:t>
            </a:r>
            <a:r>
              <a:rPr lang="en-GB" dirty="0"/>
              <a:t>to bring expertise and economies of scale to the management of compensation claims against the NHS in England and to pool the risk of such claims 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Changed </a:t>
            </a:r>
            <a:r>
              <a:rPr lang="en-GB" b="1" dirty="0"/>
              <a:t>our name in 2017 </a:t>
            </a:r>
            <a:r>
              <a:rPr lang="en-GB" dirty="0"/>
              <a:t>to better reflect all core functions under a shared purpose and our five-year strategy.</a:t>
            </a:r>
          </a:p>
          <a:p>
            <a:endParaRPr lang="en-GB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926" y="1200151"/>
            <a:ext cx="7586672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headlines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81379"/>
          <a:stretch/>
        </p:blipFill>
        <p:spPr>
          <a:xfrm>
            <a:off x="34903" y="999507"/>
            <a:ext cx="6950774" cy="1215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0958" b="60552"/>
          <a:stretch/>
        </p:blipFill>
        <p:spPr>
          <a:xfrm>
            <a:off x="899592" y="1968169"/>
            <a:ext cx="6950774" cy="1207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30" t="40807" r="507" b="40443"/>
          <a:stretch/>
        </p:blipFill>
        <p:spPr>
          <a:xfrm>
            <a:off x="1691680" y="3147814"/>
            <a:ext cx="6857947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9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claims in 2020/21</a:t>
            </a:r>
            <a:endParaRPr lang="en-GB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5" b="1654"/>
          <a:stretch/>
        </p:blipFill>
        <p:spPr bwMode="auto">
          <a:xfrm>
            <a:off x="63964" y="1851670"/>
            <a:ext cx="90800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claims in 2020/21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40" y="915566"/>
            <a:ext cx="851413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following </a:t>
            </a:r>
            <a:r>
              <a:rPr lang="en-GB" dirty="0" smtClean="0"/>
              <a:t>contribute </a:t>
            </a:r>
            <a:r>
              <a:rPr lang="en-GB" dirty="0"/>
              <a:t>to the </a:t>
            </a:r>
            <a:r>
              <a:rPr lang="en-GB" dirty="0" smtClean="0"/>
              <a:t>increase of </a:t>
            </a:r>
            <a:r>
              <a:rPr lang="en-GB" dirty="0"/>
              <a:t>951 clinical claims and incidents received to 12,629 in </a:t>
            </a:r>
            <a:r>
              <a:rPr lang="en-GB" dirty="0" smtClean="0"/>
              <a:t>2020/21:</a:t>
            </a:r>
            <a:endParaRPr lang="en-GB" dirty="0"/>
          </a:p>
          <a:p>
            <a:r>
              <a:rPr lang="en-GB" dirty="0"/>
              <a:t>840 relate to </a:t>
            </a:r>
            <a:r>
              <a:rPr lang="en-GB" dirty="0" smtClean="0"/>
              <a:t>historical </a:t>
            </a:r>
            <a:r>
              <a:rPr lang="en-GB" dirty="0"/>
              <a:t>liabilities </a:t>
            </a:r>
            <a:r>
              <a:rPr lang="en-GB" dirty="0" smtClean="0"/>
              <a:t>covered </a:t>
            </a:r>
            <a:r>
              <a:rPr lang="en-GB" dirty="0"/>
              <a:t>by our </a:t>
            </a:r>
            <a:r>
              <a:rPr lang="en-GB" dirty="0" smtClean="0"/>
              <a:t>ELSGP.</a:t>
            </a:r>
            <a:endParaRPr lang="en-GB" dirty="0"/>
          </a:p>
          <a:p>
            <a:r>
              <a:rPr lang="en-GB" dirty="0" smtClean="0"/>
              <a:t>572 </a:t>
            </a:r>
            <a:r>
              <a:rPr lang="en-GB" dirty="0"/>
              <a:t>claims and incidents </a:t>
            </a:r>
            <a:r>
              <a:rPr lang="en-GB" dirty="0" smtClean="0"/>
              <a:t>were </a:t>
            </a:r>
            <a:r>
              <a:rPr lang="en-GB" dirty="0"/>
              <a:t>reported to </a:t>
            </a:r>
            <a:r>
              <a:rPr lang="en-GB" dirty="0" smtClean="0"/>
              <a:t>CNSGP</a:t>
            </a:r>
            <a:r>
              <a:rPr lang="en-GB" dirty="0"/>
              <a:t>.</a:t>
            </a:r>
          </a:p>
          <a:p>
            <a:r>
              <a:rPr lang="en-GB" dirty="0"/>
              <a:t>139 </a:t>
            </a:r>
            <a:r>
              <a:rPr lang="en-GB" dirty="0" smtClean="0"/>
              <a:t>claims were from the </a:t>
            </a:r>
            <a:r>
              <a:rPr lang="en-GB" dirty="0"/>
              <a:t>Early Notification </a:t>
            </a:r>
            <a:r>
              <a:rPr lang="en-GB" dirty="0" smtClean="0"/>
              <a:t>Scheme</a:t>
            </a:r>
          </a:p>
          <a:p>
            <a:r>
              <a:rPr lang="en-GB" dirty="0" smtClean="0"/>
              <a:t>7 were CNSC incidents.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The number of clinical negligence claims reported in </a:t>
            </a:r>
            <a:r>
              <a:rPr lang="en-GB" sz="2000" dirty="0" smtClean="0"/>
              <a:t>2020/21 </a:t>
            </a:r>
            <a:r>
              <a:rPr lang="en-GB" sz="2000" dirty="0"/>
              <a:t>by specialty from a total of </a:t>
            </a:r>
            <a:r>
              <a:rPr lang="en-GB" sz="2000" dirty="0" smtClean="0"/>
              <a:t>10,816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1935" r="50256"/>
          <a:stretch/>
        </p:blipFill>
        <p:spPr>
          <a:xfrm>
            <a:off x="3707904" y="1779662"/>
            <a:ext cx="4998863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1" t="19002" r="58006" b="30938"/>
          <a:stretch/>
        </p:blipFill>
        <p:spPr>
          <a:xfrm>
            <a:off x="309789" y="987574"/>
            <a:ext cx="3312368" cy="33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41" y="303499"/>
            <a:ext cx="6497908" cy="506897"/>
          </a:xfrm>
        </p:spPr>
        <p:txBody>
          <a:bodyPr/>
          <a:lstStyle/>
          <a:p>
            <a:r>
              <a:rPr lang="en-GB" sz="2000" dirty="0" smtClean="0"/>
              <a:t>Value of </a:t>
            </a:r>
            <a:r>
              <a:rPr lang="en-GB" sz="2000" dirty="0"/>
              <a:t>clinical negligence claims reported in </a:t>
            </a:r>
            <a:r>
              <a:rPr lang="en-GB" sz="2000" dirty="0" smtClean="0"/>
              <a:t>2020/21 </a:t>
            </a:r>
            <a:r>
              <a:rPr lang="en-GB" sz="2000" dirty="0"/>
              <a:t>by specialty across all clinical </a:t>
            </a:r>
            <a:r>
              <a:rPr lang="en-GB" sz="2000" dirty="0" smtClean="0"/>
              <a:t>negligence schemes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00" t="71716"/>
          <a:stretch/>
        </p:blipFill>
        <p:spPr>
          <a:xfrm>
            <a:off x="3707904" y="1779662"/>
            <a:ext cx="5015456" cy="195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376" t="19982" r="8941" b="31157"/>
          <a:stretch/>
        </p:blipFill>
        <p:spPr>
          <a:xfrm>
            <a:off x="237781" y="95621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1064</Words>
  <Application>Microsoft Office PowerPoint</Application>
  <PresentationFormat>On-screen Show (16:9)</PresentationFormat>
  <Paragraphs>142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 Light</vt:lpstr>
      <vt:lpstr>Office Theme</vt:lpstr>
      <vt:lpstr>1_Office Theme</vt:lpstr>
      <vt:lpstr>PowerPoint Presentation</vt:lpstr>
      <vt:lpstr>By the end of session</vt:lpstr>
      <vt:lpstr>The genesis NHS Resolution</vt:lpstr>
      <vt:lpstr>Our Vision</vt:lpstr>
      <vt:lpstr>Financial headlines</vt:lpstr>
      <vt:lpstr>New claims in 2020/21</vt:lpstr>
      <vt:lpstr>New claims in 2020/21</vt:lpstr>
      <vt:lpstr>The number of clinical negligence claims reported in 2020/21 by specialty from a total of 10,816</vt:lpstr>
      <vt:lpstr>Value of clinical negligence claims reported in 2020/21 by specialty across all clinical negligence schemes</vt:lpstr>
      <vt:lpstr>Why learn from claims? </vt:lpstr>
      <vt:lpstr>Why we need to learn from harm</vt:lpstr>
      <vt:lpstr>How far upstream? </vt:lpstr>
      <vt:lpstr>Our role – moving upstream</vt:lpstr>
      <vt:lpstr>Supporting patients and their family following an incident </vt:lpstr>
      <vt:lpstr>Saying sorry</vt:lpstr>
      <vt:lpstr>Saying Sorry</vt:lpstr>
      <vt:lpstr>Example of Saying Sorry</vt:lpstr>
      <vt:lpstr>Saying Sorry</vt:lpstr>
      <vt:lpstr>What do people expect?</vt:lpstr>
      <vt:lpstr>Being fair: supporting a just and learning culture for staff and patients following incidents in the NHS</vt:lpstr>
      <vt:lpstr>Three aims of Being Fair</vt:lpstr>
      <vt:lpstr>Conclusions</vt:lpstr>
      <vt:lpstr>Resources</vt:lpstr>
      <vt:lpstr>PowerPoint Presentation</vt:lpstr>
      <vt:lpstr>Contact NHS 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Lorraine Cardill</cp:lastModifiedBy>
  <cp:revision>77</cp:revision>
  <dcterms:created xsi:type="dcterms:W3CDTF">2017-04-26T08:21:56Z</dcterms:created>
  <dcterms:modified xsi:type="dcterms:W3CDTF">2022-05-26T13:33:21Z</dcterms:modified>
</cp:coreProperties>
</file>